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1" r:id="rId5"/>
  </p:sldMasterIdLst>
  <p:notesMasterIdLst>
    <p:notesMasterId r:id="rId34"/>
  </p:notesMasterIdLst>
  <p:handoutMasterIdLst>
    <p:handoutMasterId r:id="rId35"/>
  </p:handoutMasterIdLst>
  <p:sldIdLst>
    <p:sldId id="466" r:id="rId6"/>
    <p:sldId id="309" r:id="rId7"/>
    <p:sldId id="467" r:id="rId8"/>
    <p:sldId id="498" r:id="rId9"/>
    <p:sldId id="517" r:id="rId10"/>
    <p:sldId id="518" r:id="rId11"/>
    <p:sldId id="499" r:id="rId12"/>
    <p:sldId id="500" r:id="rId13"/>
    <p:sldId id="501" r:id="rId14"/>
    <p:sldId id="502" r:id="rId15"/>
    <p:sldId id="503" r:id="rId16"/>
    <p:sldId id="504" r:id="rId17"/>
    <p:sldId id="505" r:id="rId18"/>
    <p:sldId id="506" r:id="rId19"/>
    <p:sldId id="511" r:id="rId20"/>
    <p:sldId id="507" r:id="rId21"/>
    <p:sldId id="519" r:id="rId22"/>
    <p:sldId id="510" r:id="rId23"/>
    <p:sldId id="509" r:id="rId24"/>
    <p:sldId id="513" r:id="rId25"/>
    <p:sldId id="514" r:id="rId26"/>
    <p:sldId id="515" r:id="rId27"/>
    <p:sldId id="474" r:id="rId28"/>
    <p:sldId id="508" r:id="rId29"/>
    <p:sldId id="520" r:id="rId30"/>
    <p:sldId id="521" r:id="rId31"/>
    <p:sldId id="516" r:id="rId32"/>
    <p:sldId id="46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916AFF-FDFE-56F3-DEC8-3348673EDFE6}" name="Susan Winks" initials="SW" userId="S::01404354@wf.uct.ac.za::8deed980-353f-45f0-91b5-f5e35aaa1cc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san Winks" initials="SW" lastIdx="1" clrIdx="0">
    <p:extLst>
      <p:ext uri="{19B8F6BF-5375-455C-9EA6-DF929625EA0E}">
        <p15:presenceInfo xmlns:p15="http://schemas.microsoft.com/office/powerpoint/2012/main" userId="S::01404354@wf.uct.ac.za::8deed980-353f-45f0-91b5-f5e35aaa1c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734"/>
    <a:srgbClr val="561B0D"/>
    <a:srgbClr val="E7999A"/>
    <a:srgbClr val="FCB02B"/>
    <a:srgbClr val="C23D26"/>
    <a:srgbClr val="D95427"/>
    <a:srgbClr val="50285A"/>
    <a:srgbClr val="9FCC3A"/>
    <a:srgbClr val="D853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42DC87-6CF8-4260-BD0F-5130C2505275}" v="1" dt="2025-12-02T12:56:54.8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11" autoAdjust="0"/>
    <p:restoredTop sz="86441" autoAdjust="0"/>
  </p:normalViewPr>
  <p:slideViewPr>
    <p:cSldViewPr snapToGrid="0">
      <p:cViewPr varScale="1">
        <p:scale>
          <a:sx n="96" d="100"/>
          <a:sy n="96" d="100"/>
        </p:scale>
        <p:origin x="792" y="77"/>
      </p:cViewPr>
      <p:guideLst/>
    </p:cSldViewPr>
  </p:slideViewPr>
  <p:outlineViewPr>
    <p:cViewPr>
      <p:scale>
        <a:sx n="33" d="100"/>
        <a:sy n="33" d="100"/>
      </p:scale>
      <p:origin x="0" y="-822"/>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870706-A09A-9767-64EB-4CDFAD4C9D0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60FE39D8-D83D-DC3E-F79E-B861DEDF25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566DFD-E4A1-4A0A-8ECF-1FBE53D3DA31}" type="datetimeFigureOut">
              <a:rPr lang="en-ZA" smtClean="0"/>
              <a:t>2025/12/02</a:t>
            </a:fld>
            <a:endParaRPr lang="en-ZA"/>
          </a:p>
        </p:txBody>
      </p:sp>
      <p:sp>
        <p:nvSpPr>
          <p:cNvPr id="4" name="Footer Placeholder 3">
            <a:extLst>
              <a:ext uri="{FF2B5EF4-FFF2-40B4-BE49-F238E27FC236}">
                <a16:creationId xmlns:a16="http://schemas.microsoft.com/office/drawing/2014/main" id="{5F3082AA-A8B2-93E5-1246-2730A7C748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A8BA85AE-0891-A823-6AC1-FB6DE33E015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DB6CC8-802A-4701-A744-869FAD4B69A5}" type="slidenum">
              <a:rPr lang="en-ZA" smtClean="0"/>
              <a:t>‹#›</a:t>
            </a:fld>
            <a:endParaRPr lang="en-ZA"/>
          </a:p>
        </p:txBody>
      </p:sp>
    </p:spTree>
    <p:extLst>
      <p:ext uri="{BB962C8B-B14F-4D97-AF65-F5344CB8AC3E}">
        <p14:creationId xmlns:p14="http://schemas.microsoft.com/office/powerpoint/2010/main" val="327671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5A81E-ECAF-4B3E-AC0F-CB7A879AA666}" type="datetimeFigureOut">
              <a:rPr lang="en-ZA" smtClean="0"/>
              <a:t>2025/12/02</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6ACBF3-F9AD-465B-A36C-DF1C7FD4A918}" type="slidenum">
              <a:rPr lang="en-ZA" smtClean="0"/>
              <a:t>‹#›</a:t>
            </a:fld>
            <a:endParaRPr lang="en-ZA"/>
          </a:p>
        </p:txBody>
      </p:sp>
    </p:spTree>
    <p:extLst>
      <p:ext uri="{BB962C8B-B14F-4D97-AF65-F5344CB8AC3E}">
        <p14:creationId xmlns:p14="http://schemas.microsoft.com/office/powerpoint/2010/main" val="734568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6ACBF3-F9AD-465B-A36C-DF1C7FD4A918}" type="slidenum">
              <a:rPr lang="en-ZA" smtClean="0"/>
              <a:t>3</a:t>
            </a:fld>
            <a:endParaRPr lang="en-ZA"/>
          </a:p>
        </p:txBody>
      </p:sp>
    </p:spTree>
    <p:extLst>
      <p:ext uri="{BB962C8B-B14F-4D97-AF65-F5344CB8AC3E}">
        <p14:creationId xmlns:p14="http://schemas.microsoft.com/office/powerpoint/2010/main" val="1597367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Hersutism</a:t>
            </a:r>
            <a:r>
              <a:rPr lang="en-US" dirty="0"/>
              <a:t>: excessive facial or body hair growth</a:t>
            </a:r>
          </a:p>
          <a:p>
            <a:endParaRPr lang="en-US" dirty="0"/>
          </a:p>
          <a:p>
            <a:r>
              <a:rPr lang="en-US" dirty="0"/>
              <a:t>Has been carried out for decades and decades ‘off-label’</a:t>
            </a:r>
          </a:p>
          <a:p>
            <a:endParaRPr lang="en-US" dirty="0"/>
          </a:p>
        </p:txBody>
      </p:sp>
      <p:sp>
        <p:nvSpPr>
          <p:cNvPr id="4" name="Slide Number Placeholder 3"/>
          <p:cNvSpPr>
            <a:spLocks noGrp="1"/>
          </p:cNvSpPr>
          <p:nvPr>
            <p:ph type="sldNum" sz="quarter" idx="5"/>
          </p:nvPr>
        </p:nvSpPr>
        <p:spPr/>
        <p:txBody>
          <a:bodyPr/>
          <a:lstStyle/>
          <a:p>
            <a:fld id="{CB6ACBF3-F9AD-465B-A36C-DF1C7FD4A918}" type="slidenum">
              <a:rPr lang="en-ZA" smtClean="0"/>
              <a:t>25</a:t>
            </a:fld>
            <a:endParaRPr lang="en-ZA"/>
          </a:p>
        </p:txBody>
      </p:sp>
    </p:spTree>
    <p:extLst>
      <p:ext uri="{BB962C8B-B14F-4D97-AF65-F5344CB8AC3E}">
        <p14:creationId xmlns:p14="http://schemas.microsoft.com/office/powerpoint/2010/main" val="6356900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2" name="Google Shape;57;p19">
            <a:extLst>
              <a:ext uri="{FF2B5EF4-FFF2-40B4-BE49-F238E27FC236}">
                <a16:creationId xmlns:a16="http://schemas.microsoft.com/office/drawing/2014/main" id="{379E6853-ABC5-D1E2-DA9A-BCC99EF14A82}"/>
              </a:ext>
            </a:extLst>
          </p:cNvPr>
          <p:cNvSpPr/>
          <p:nvPr userDrawn="1"/>
        </p:nvSpPr>
        <p:spPr>
          <a:xfrm>
            <a:off x="-8469" y="6471281"/>
            <a:ext cx="12192000" cy="389616"/>
          </a:xfrm>
          <a:prstGeom prst="rect">
            <a:avLst/>
          </a:prstGeom>
          <a:solidFill>
            <a:srgbClr val="F4773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62;p19">
            <a:extLst>
              <a:ext uri="{FF2B5EF4-FFF2-40B4-BE49-F238E27FC236}">
                <a16:creationId xmlns:a16="http://schemas.microsoft.com/office/drawing/2014/main" id="{0790347E-CA41-E2F3-B229-B7771A076995}"/>
              </a:ext>
            </a:extLst>
          </p:cNvPr>
          <p:cNvSpPr/>
          <p:nvPr userDrawn="1"/>
        </p:nvSpPr>
        <p:spPr>
          <a:xfrm>
            <a:off x="-28835" y="-1"/>
            <a:ext cx="3333825" cy="6857367"/>
          </a:xfrm>
          <a:prstGeom prst="rect">
            <a:avLst/>
          </a:prstGeom>
          <a:solidFill>
            <a:srgbClr val="561B0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1" name="Isosceles Triangle 20">
            <a:extLst>
              <a:ext uri="{FF2B5EF4-FFF2-40B4-BE49-F238E27FC236}">
                <a16:creationId xmlns:a16="http://schemas.microsoft.com/office/drawing/2014/main" id="{AC1909EF-E131-9FEB-CE90-A264B3D9FCCE}"/>
              </a:ext>
            </a:extLst>
          </p:cNvPr>
          <p:cNvSpPr/>
          <p:nvPr userDrawn="1"/>
        </p:nvSpPr>
        <p:spPr>
          <a:xfrm>
            <a:off x="10168534" y="5129841"/>
            <a:ext cx="2037522" cy="1733256"/>
          </a:xfrm>
          <a:prstGeom prst="triangle">
            <a:avLst>
              <a:gd name="adj" fmla="val 100000"/>
            </a:avLst>
          </a:prstGeom>
          <a:solidFill>
            <a:srgbClr val="561B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4" name="Picture 3">
            <a:extLst>
              <a:ext uri="{FF2B5EF4-FFF2-40B4-BE49-F238E27FC236}">
                <a16:creationId xmlns:a16="http://schemas.microsoft.com/office/drawing/2014/main" id="{15A28561-C683-10FB-EFE5-8BF95D2FEFE2}"/>
              </a:ext>
            </a:extLst>
          </p:cNvPr>
          <p:cNvPicPr>
            <a:picLocks noChangeAspect="1"/>
          </p:cNvPicPr>
          <p:nvPr userDrawn="1"/>
        </p:nvPicPr>
        <p:blipFill>
          <a:blip r:embed="rId3"/>
          <a:stretch>
            <a:fillRect/>
          </a:stretch>
        </p:blipFill>
        <p:spPr>
          <a:xfrm>
            <a:off x="6887902" y="22850"/>
            <a:ext cx="5142585" cy="1907042"/>
          </a:xfrm>
          <a:prstGeom prst="rect">
            <a:avLst/>
          </a:prstGeom>
        </p:spPr>
      </p:pic>
      <p:pic>
        <p:nvPicPr>
          <p:cNvPr id="19" name="Picture 18" descr="A person in a lab coat holding a beaker&#10;&#10;Description automatically generated">
            <a:extLst>
              <a:ext uri="{FF2B5EF4-FFF2-40B4-BE49-F238E27FC236}">
                <a16:creationId xmlns:a16="http://schemas.microsoft.com/office/drawing/2014/main" id="{05369469-9A6F-1719-8529-792E684DF3A3}"/>
              </a:ext>
            </a:extLst>
          </p:cNvPr>
          <p:cNvPicPr>
            <a:picLocks noChangeAspect="1"/>
          </p:cNvPicPr>
          <p:nvPr userDrawn="1"/>
        </p:nvPicPr>
        <p:blipFill>
          <a:blip r:embed="rId4">
            <a:extLst>
              <a:ext uri="{28A0092B-C50C-407E-A947-70E740481C1C}">
                <a14:useLocalDpi xmlns:a14="http://schemas.microsoft.com/office/drawing/2010/main" val="0"/>
              </a:ext>
            </a:extLst>
          </a:blip>
          <a:srcRect l="19219" t="123" r="23659" b="-334"/>
          <a:stretch/>
        </p:blipFill>
        <p:spPr>
          <a:xfrm>
            <a:off x="-28835" y="0"/>
            <a:ext cx="6973452" cy="6881422"/>
          </a:xfrm>
          <a:prstGeom prst="parallelogram">
            <a:avLst/>
          </a:prstGeom>
        </p:spPr>
      </p:pic>
      <p:pic>
        <p:nvPicPr>
          <p:cNvPr id="5" name="Picture 4">
            <a:extLst>
              <a:ext uri="{FF2B5EF4-FFF2-40B4-BE49-F238E27FC236}">
                <a16:creationId xmlns:a16="http://schemas.microsoft.com/office/drawing/2014/main" id="{5B7F6C97-D27E-C493-0F59-C093D902FA4E}"/>
              </a:ext>
            </a:extLst>
          </p:cNvPr>
          <p:cNvPicPr>
            <a:picLocks noChangeAspect="1"/>
          </p:cNvPicPr>
          <p:nvPr userDrawn="1"/>
        </p:nvPicPr>
        <p:blipFill>
          <a:blip r:embed="rId5"/>
          <a:stretch>
            <a:fillRect/>
          </a:stretch>
        </p:blipFill>
        <p:spPr>
          <a:xfrm>
            <a:off x="8300155" y="5550074"/>
            <a:ext cx="1094271" cy="551072"/>
          </a:xfrm>
          <a:prstGeom prst="rect">
            <a:avLst/>
          </a:prstGeom>
        </p:spPr>
      </p:pic>
      <p:pic>
        <p:nvPicPr>
          <p:cNvPr id="6" name="Picture 5">
            <a:extLst>
              <a:ext uri="{FF2B5EF4-FFF2-40B4-BE49-F238E27FC236}">
                <a16:creationId xmlns:a16="http://schemas.microsoft.com/office/drawing/2014/main" id="{C8C34C16-34BA-570F-7237-9B8B04D182F9}"/>
              </a:ext>
            </a:extLst>
          </p:cNvPr>
          <p:cNvPicPr>
            <a:picLocks noChangeAspect="1"/>
          </p:cNvPicPr>
          <p:nvPr userDrawn="1"/>
        </p:nvPicPr>
        <p:blipFill>
          <a:blip r:embed="rId6"/>
          <a:stretch>
            <a:fillRect/>
          </a:stretch>
        </p:blipFill>
        <p:spPr>
          <a:xfrm>
            <a:off x="9649705" y="5379694"/>
            <a:ext cx="948626" cy="948626"/>
          </a:xfrm>
          <a:prstGeom prst="rect">
            <a:avLst/>
          </a:prstGeom>
        </p:spPr>
      </p:pic>
      <p:pic>
        <p:nvPicPr>
          <p:cNvPr id="7" name="Picture 6">
            <a:extLst>
              <a:ext uri="{FF2B5EF4-FFF2-40B4-BE49-F238E27FC236}">
                <a16:creationId xmlns:a16="http://schemas.microsoft.com/office/drawing/2014/main" id="{C7B7636E-1453-E20B-86F5-5C5DB4C59A2B}"/>
              </a:ext>
            </a:extLst>
          </p:cNvPr>
          <p:cNvPicPr>
            <a:picLocks noChangeAspect="1"/>
          </p:cNvPicPr>
          <p:nvPr userDrawn="1"/>
        </p:nvPicPr>
        <p:blipFill>
          <a:blip r:embed="rId7"/>
          <a:stretch>
            <a:fillRect/>
          </a:stretch>
        </p:blipFill>
        <p:spPr>
          <a:xfrm>
            <a:off x="5750663" y="5035730"/>
            <a:ext cx="3639627" cy="493819"/>
          </a:xfrm>
          <a:prstGeom prst="rect">
            <a:avLst/>
          </a:prstGeom>
        </p:spPr>
      </p:pic>
      <p:pic>
        <p:nvPicPr>
          <p:cNvPr id="9" name="Picture 8">
            <a:extLst>
              <a:ext uri="{FF2B5EF4-FFF2-40B4-BE49-F238E27FC236}">
                <a16:creationId xmlns:a16="http://schemas.microsoft.com/office/drawing/2014/main" id="{CF4BDB5D-765E-1532-F1F7-075F97941ACF}"/>
              </a:ext>
            </a:extLst>
          </p:cNvPr>
          <p:cNvPicPr>
            <a:picLocks noChangeAspect="1"/>
          </p:cNvPicPr>
          <p:nvPr userDrawn="1"/>
        </p:nvPicPr>
        <p:blipFill>
          <a:blip r:embed="rId8"/>
          <a:stretch>
            <a:fillRect/>
          </a:stretch>
        </p:blipFill>
        <p:spPr>
          <a:xfrm>
            <a:off x="5750663" y="5723787"/>
            <a:ext cx="2158302" cy="553255"/>
          </a:xfrm>
          <a:prstGeom prst="rect">
            <a:avLst/>
          </a:prstGeom>
        </p:spPr>
      </p:pic>
    </p:spTree>
    <p:extLst>
      <p:ext uri="{BB962C8B-B14F-4D97-AF65-F5344CB8AC3E}">
        <p14:creationId xmlns:p14="http://schemas.microsoft.com/office/powerpoint/2010/main" val="32685410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4C8BA-1426-40C6-B601-0652031388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89C21B41-69C3-443E-BDC7-EA290711F4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6A135E5F-B068-4951-AEBF-F17E46E315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2F5A9B-DEA3-4A43-A64A-1941FEC75B64}"/>
              </a:ext>
            </a:extLst>
          </p:cNvPr>
          <p:cNvSpPr>
            <a:spLocks noGrp="1"/>
          </p:cNvSpPr>
          <p:nvPr>
            <p:ph type="dt" sz="half" idx="10"/>
          </p:nvPr>
        </p:nvSpPr>
        <p:spPr/>
        <p:txBody>
          <a:bodyPr/>
          <a:lstStyle/>
          <a:p>
            <a:fld id="{AF9BCEAB-B66D-483F-99E0-A055B17AFE4A}" type="datetime1">
              <a:rPr lang="en-ZA" smtClean="0"/>
              <a:t>2025/12/02</a:t>
            </a:fld>
            <a:endParaRPr lang="en-ZA"/>
          </a:p>
        </p:txBody>
      </p:sp>
      <p:sp>
        <p:nvSpPr>
          <p:cNvPr id="6" name="Footer Placeholder 5">
            <a:extLst>
              <a:ext uri="{FF2B5EF4-FFF2-40B4-BE49-F238E27FC236}">
                <a16:creationId xmlns:a16="http://schemas.microsoft.com/office/drawing/2014/main" id="{C168CB30-88DF-4C37-8AFB-C837CC376DDF}"/>
              </a:ext>
            </a:extLst>
          </p:cNvPr>
          <p:cNvSpPr>
            <a:spLocks noGrp="1"/>
          </p:cNvSpPr>
          <p:nvPr>
            <p:ph type="ftr" sz="quarter" idx="11"/>
          </p:nvPr>
        </p:nvSpPr>
        <p:spPr/>
        <p:txBody>
          <a:bodyPr/>
          <a:lstStyle/>
          <a:p>
            <a:r>
              <a:rPr lang="en-ZA"/>
              <a:t>Business Confidential</a:t>
            </a:r>
          </a:p>
        </p:txBody>
      </p:sp>
      <p:sp>
        <p:nvSpPr>
          <p:cNvPr id="7" name="Slide Number Placeholder 6">
            <a:extLst>
              <a:ext uri="{FF2B5EF4-FFF2-40B4-BE49-F238E27FC236}">
                <a16:creationId xmlns:a16="http://schemas.microsoft.com/office/drawing/2014/main" id="{C193AF9D-1B81-46D1-9747-0685CCF600F1}"/>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3710686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2E90E-058C-4445-998C-7A7B0CC2F05D}"/>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4CB29098-C70F-4EE4-B24A-3046081055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7B0C906-9BA8-4645-BF33-25320887FB60}"/>
              </a:ext>
            </a:extLst>
          </p:cNvPr>
          <p:cNvSpPr>
            <a:spLocks noGrp="1"/>
          </p:cNvSpPr>
          <p:nvPr>
            <p:ph type="dt" sz="half" idx="10"/>
          </p:nvPr>
        </p:nvSpPr>
        <p:spPr/>
        <p:txBody>
          <a:bodyPr/>
          <a:lstStyle/>
          <a:p>
            <a:fld id="{09ADC8E3-895B-454A-9C56-2FF3B039BB74}" type="datetime1">
              <a:rPr lang="en-ZA" smtClean="0"/>
              <a:t>2025/12/02</a:t>
            </a:fld>
            <a:endParaRPr lang="en-ZA"/>
          </a:p>
        </p:txBody>
      </p:sp>
      <p:sp>
        <p:nvSpPr>
          <p:cNvPr id="5" name="Footer Placeholder 4">
            <a:extLst>
              <a:ext uri="{FF2B5EF4-FFF2-40B4-BE49-F238E27FC236}">
                <a16:creationId xmlns:a16="http://schemas.microsoft.com/office/drawing/2014/main" id="{E7AFD910-D043-4C37-9C2E-E7769C58C3AB}"/>
              </a:ext>
            </a:extLst>
          </p:cNvPr>
          <p:cNvSpPr>
            <a:spLocks noGrp="1"/>
          </p:cNvSpPr>
          <p:nvPr>
            <p:ph type="ftr" sz="quarter" idx="11"/>
          </p:nvPr>
        </p:nvSpPr>
        <p:spPr/>
        <p:txBody>
          <a:bodyPr/>
          <a:lstStyle/>
          <a:p>
            <a:r>
              <a:rPr lang="en-ZA"/>
              <a:t>Business Confidential</a:t>
            </a:r>
          </a:p>
        </p:txBody>
      </p:sp>
      <p:sp>
        <p:nvSpPr>
          <p:cNvPr id="6" name="Slide Number Placeholder 5">
            <a:extLst>
              <a:ext uri="{FF2B5EF4-FFF2-40B4-BE49-F238E27FC236}">
                <a16:creationId xmlns:a16="http://schemas.microsoft.com/office/drawing/2014/main" id="{1E6B4D98-7AA8-4105-8C7E-E90D95F64F57}"/>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984504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4FB56B-379A-471F-8921-986BC1600A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3B5936C5-42D5-4232-9F88-D2EF6FC47E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D067133-D8A2-4B39-863B-824748795DEF}"/>
              </a:ext>
            </a:extLst>
          </p:cNvPr>
          <p:cNvSpPr>
            <a:spLocks noGrp="1"/>
          </p:cNvSpPr>
          <p:nvPr>
            <p:ph type="dt" sz="half" idx="10"/>
          </p:nvPr>
        </p:nvSpPr>
        <p:spPr/>
        <p:txBody>
          <a:bodyPr/>
          <a:lstStyle/>
          <a:p>
            <a:fld id="{10CD16D5-6539-41C0-813A-128398F0D37C}" type="datetime1">
              <a:rPr lang="en-ZA" smtClean="0"/>
              <a:t>2025/12/02</a:t>
            </a:fld>
            <a:endParaRPr lang="en-ZA"/>
          </a:p>
        </p:txBody>
      </p:sp>
      <p:sp>
        <p:nvSpPr>
          <p:cNvPr id="5" name="Footer Placeholder 4">
            <a:extLst>
              <a:ext uri="{FF2B5EF4-FFF2-40B4-BE49-F238E27FC236}">
                <a16:creationId xmlns:a16="http://schemas.microsoft.com/office/drawing/2014/main" id="{1E6740E7-7F93-4679-BD58-408A76A7080F}"/>
              </a:ext>
            </a:extLst>
          </p:cNvPr>
          <p:cNvSpPr>
            <a:spLocks noGrp="1"/>
          </p:cNvSpPr>
          <p:nvPr>
            <p:ph type="ftr" sz="quarter" idx="11"/>
          </p:nvPr>
        </p:nvSpPr>
        <p:spPr/>
        <p:txBody>
          <a:bodyPr/>
          <a:lstStyle/>
          <a:p>
            <a:r>
              <a:rPr lang="en-ZA"/>
              <a:t>Business Confidential</a:t>
            </a:r>
          </a:p>
        </p:txBody>
      </p:sp>
      <p:sp>
        <p:nvSpPr>
          <p:cNvPr id="6" name="Slide Number Placeholder 5">
            <a:extLst>
              <a:ext uri="{FF2B5EF4-FFF2-40B4-BE49-F238E27FC236}">
                <a16:creationId xmlns:a16="http://schemas.microsoft.com/office/drawing/2014/main" id="{8ECFB6C9-1E6B-4F44-9E7B-414BB385DAC8}"/>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1711548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DAF3A76-ACC5-7C2B-AAC8-A27D5A7123A1}"/>
              </a:ext>
            </a:extLst>
          </p:cNvPr>
          <p:cNvSpPr>
            <a:spLocks noGrp="1"/>
          </p:cNvSpPr>
          <p:nvPr>
            <p:ph type="body" sz="quarter" idx="13" hasCustomPrompt="1"/>
          </p:nvPr>
        </p:nvSpPr>
        <p:spPr>
          <a:xfrm>
            <a:off x="6096000" y="3614738"/>
            <a:ext cx="5257800" cy="521327"/>
          </a:xfrm>
        </p:spPr>
        <p:txBody>
          <a:bodyPr/>
          <a:lstStyle>
            <a:lvl1pPr marL="0" indent="0" algn="ctr">
              <a:buNone/>
              <a:defRPr sz="2600">
                <a:solidFill>
                  <a:srgbClr val="993300"/>
                </a:solidFill>
                <a:latin typeface="Garamond" panose="02020404030301010803" pitchFamily="18" charset="0"/>
              </a:defRPr>
            </a:lvl1pPr>
            <a:lvl2pPr marL="457200" indent="0" algn="ctr">
              <a:buNone/>
              <a:defRPr sz="2400"/>
            </a:lvl2pPr>
            <a:lvl3pPr marL="914400" indent="0" algn="ctr">
              <a:buNone/>
              <a:defRPr/>
            </a:lvl3pPr>
            <a:lvl4pPr marL="1371600" indent="0" algn="ctr">
              <a:buNone/>
              <a:defRPr/>
            </a:lvl4pPr>
            <a:lvl5pPr marL="1828800" indent="0">
              <a:buNone/>
              <a:defRPr/>
            </a:lvl5pPr>
          </a:lstStyle>
          <a:p>
            <a:pPr lvl="0"/>
            <a:r>
              <a:rPr lang="en-US"/>
              <a:t>Name of Presenter</a:t>
            </a:r>
          </a:p>
        </p:txBody>
      </p:sp>
      <p:sp>
        <p:nvSpPr>
          <p:cNvPr id="14" name="Text Placeholder 13">
            <a:extLst>
              <a:ext uri="{FF2B5EF4-FFF2-40B4-BE49-F238E27FC236}">
                <a16:creationId xmlns:a16="http://schemas.microsoft.com/office/drawing/2014/main" id="{5B2D7780-AC3A-C7C1-0D6F-62B24FF5CB99}"/>
              </a:ext>
            </a:extLst>
          </p:cNvPr>
          <p:cNvSpPr>
            <a:spLocks noGrp="1"/>
          </p:cNvSpPr>
          <p:nvPr>
            <p:ph type="body" sz="quarter" idx="14" hasCustomPrompt="1"/>
          </p:nvPr>
        </p:nvSpPr>
        <p:spPr>
          <a:xfrm>
            <a:off x="6096001" y="4391025"/>
            <a:ext cx="5257800" cy="522288"/>
          </a:xfrm>
        </p:spPr>
        <p:txBody>
          <a:bodyPr>
            <a:normAutofit/>
          </a:bodyPr>
          <a:lstStyle>
            <a:lvl1pPr marL="0" indent="0" algn="ctr">
              <a:buNone/>
              <a:defRPr sz="2400">
                <a:solidFill>
                  <a:srgbClr val="FF9900"/>
                </a:solidFill>
                <a:latin typeface="Garamond" panose="020204040303010108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Designation</a:t>
            </a:r>
          </a:p>
        </p:txBody>
      </p:sp>
      <p:sp>
        <p:nvSpPr>
          <p:cNvPr id="16" name="Text Placeholder 15">
            <a:extLst>
              <a:ext uri="{FF2B5EF4-FFF2-40B4-BE49-F238E27FC236}">
                <a16:creationId xmlns:a16="http://schemas.microsoft.com/office/drawing/2014/main" id="{72208B8E-6469-69EE-2845-C259621E3896}"/>
              </a:ext>
            </a:extLst>
          </p:cNvPr>
          <p:cNvSpPr>
            <a:spLocks noGrp="1"/>
          </p:cNvSpPr>
          <p:nvPr>
            <p:ph type="body" sz="quarter" idx="15" hasCustomPrompt="1"/>
          </p:nvPr>
        </p:nvSpPr>
        <p:spPr>
          <a:xfrm>
            <a:off x="6096000" y="5262563"/>
            <a:ext cx="5257800" cy="522287"/>
          </a:xfrm>
        </p:spPr>
        <p:txBody>
          <a:bodyPr>
            <a:normAutofit/>
          </a:bodyPr>
          <a:lstStyle>
            <a:lvl1pPr marL="0" indent="0" algn="ctr">
              <a:buNone/>
              <a:defRPr sz="2200">
                <a:latin typeface="Garamond" panose="020204040303010108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Institution</a:t>
            </a:r>
          </a:p>
        </p:txBody>
      </p:sp>
      <p:sp>
        <p:nvSpPr>
          <p:cNvPr id="9" name="Picture Placeholder 8">
            <a:extLst>
              <a:ext uri="{FF2B5EF4-FFF2-40B4-BE49-F238E27FC236}">
                <a16:creationId xmlns:a16="http://schemas.microsoft.com/office/drawing/2014/main" id="{9D5E3076-463D-A6A3-9B00-14F4B9C42B7B}"/>
              </a:ext>
            </a:extLst>
          </p:cNvPr>
          <p:cNvSpPr>
            <a:spLocks noGrp="1"/>
          </p:cNvSpPr>
          <p:nvPr>
            <p:ph type="pic" sz="quarter" idx="16"/>
          </p:nvPr>
        </p:nvSpPr>
        <p:spPr>
          <a:xfrm>
            <a:off x="6834188" y="5911850"/>
            <a:ext cx="1044575" cy="809625"/>
          </a:xfrm>
        </p:spPr>
        <p:txBody>
          <a:bodyPr/>
          <a:lstStyle/>
          <a:p>
            <a:endParaRPr lang="en-ZA"/>
          </a:p>
        </p:txBody>
      </p:sp>
      <p:sp>
        <p:nvSpPr>
          <p:cNvPr id="13" name="Picture Placeholder 8">
            <a:extLst>
              <a:ext uri="{FF2B5EF4-FFF2-40B4-BE49-F238E27FC236}">
                <a16:creationId xmlns:a16="http://schemas.microsoft.com/office/drawing/2014/main" id="{16555D33-EA4A-B383-30AF-56915B8630B6}"/>
              </a:ext>
            </a:extLst>
          </p:cNvPr>
          <p:cNvSpPr>
            <a:spLocks noGrp="1"/>
          </p:cNvSpPr>
          <p:nvPr>
            <p:ph type="pic" sz="quarter" idx="18"/>
          </p:nvPr>
        </p:nvSpPr>
        <p:spPr>
          <a:xfrm>
            <a:off x="8202612" y="5911850"/>
            <a:ext cx="1044575" cy="809625"/>
          </a:xfrm>
        </p:spPr>
        <p:txBody>
          <a:bodyPr/>
          <a:lstStyle/>
          <a:p>
            <a:endParaRPr lang="en-ZA"/>
          </a:p>
        </p:txBody>
      </p:sp>
      <p:sp>
        <p:nvSpPr>
          <p:cNvPr id="15" name="Picture Placeholder 8">
            <a:extLst>
              <a:ext uri="{FF2B5EF4-FFF2-40B4-BE49-F238E27FC236}">
                <a16:creationId xmlns:a16="http://schemas.microsoft.com/office/drawing/2014/main" id="{9833244F-C447-3F49-1FC3-D3DF01770A05}"/>
              </a:ext>
            </a:extLst>
          </p:cNvPr>
          <p:cNvSpPr>
            <a:spLocks noGrp="1"/>
          </p:cNvSpPr>
          <p:nvPr>
            <p:ph type="pic" sz="quarter" idx="19"/>
          </p:nvPr>
        </p:nvSpPr>
        <p:spPr>
          <a:xfrm>
            <a:off x="9608126" y="5911849"/>
            <a:ext cx="1044575" cy="809625"/>
          </a:xfrm>
        </p:spPr>
        <p:txBody>
          <a:bodyPr/>
          <a:lstStyle/>
          <a:p>
            <a:endParaRPr lang="en-ZA"/>
          </a:p>
        </p:txBody>
      </p:sp>
    </p:spTree>
    <p:extLst>
      <p:ext uri="{BB962C8B-B14F-4D97-AF65-F5344CB8AC3E}">
        <p14:creationId xmlns:p14="http://schemas.microsoft.com/office/powerpoint/2010/main" val="3913161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78DEA-C30B-AAB4-2306-FC6418218FB1}"/>
              </a:ext>
            </a:extLst>
          </p:cNvPr>
          <p:cNvSpPr>
            <a:spLocks noGrp="1"/>
          </p:cNvSpPr>
          <p:nvPr>
            <p:ph type="title" hasCustomPrompt="1"/>
          </p:nvPr>
        </p:nvSpPr>
        <p:spPr>
          <a:xfrm>
            <a:off x="838200" y="365126"/>
            <a:ext cx="8380228" cy="538641"/>
          </a:xfrm>
        </p:spPr>
        <p:txBody>
          <a:bodyPr>
            <a:normAutofit/>
          </a:bodyPr>
          <a:lstStyle>
            <a:lvl1pPr>
              <a:defRPr sz="2800" b="1">
                <a:solidFill>
                  <a:srgbClr val="993300"/>
                </a:solidFill>
                <a:latin typeface="Garamond" panose="02020404030301010803" pitchFamily="18" charset="0"/>
              </a:defRPr>
            </a:lvl1pPr>
          </a:lstStyle>
          <a:p>
            <a:r>
              <a:rPr lang="en-US"/>
              <a:t>Click to add title</a:t>
            </a:r>
            <a:endParaRPr lang="en-GB"/>
          </a:p>
        </p:txBody>
      </p:sp>
      <p:sp>
        <p:nvSpPr>
          <p:cNvPr id="3" name="Content Placeholder 2">
            <a:extLst>
              <a:ext uri="{FF2B5EF4-FFF2-40B4-BE49-F238E27FC236}">
                <a16:creationId xmlns:a16="http://schemas.microsoft.com/office/drawing/2014/main" id="{B28B3368-480B-64EE-F7D7-8350DCC29AC7}"/>
              </a:ext>
            </a:extLst>
          </p:cNvPr>
          <p:cNvSpPr>
            <a:spLocks noGrp="1"/>
          </p:cNvSpPr>
          <p:nvPr>
            <p:ph idx="1" hasCustomPrompt="1"/>
          </p:nvPr>
        </p:nvSpPr>
        <p:spPr>
          <a:xfrm>
            <a:off x="838200" y="1329072"/>
            <a:ext cx="10515600" cy="4847891"/>
          </a:xfrm>
        </p:spPr>
        <p:txBody>
          <a:bodyPr>
            <a:normAutofit/>
          </a:bodyPr>
          <a:lstStyle>
            <a:lvl1pPr>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cxnSp>
        <p:nvCxnSpPr>
          <p:cNvPr id="8" name="Straight Connector 7">
            <a:extLst>
              <a:ext uri="{FF2B5EF4-FFF2-40B4-BE49-F238E27FC236}">
                <a16:creationId xmlns:a16="http://schemas.microsoft.com/office/drawing/2014/main" id="{FD638E67-10A9-0630-91E1-7E652849C466}"/>
              </a:ext>
            </a:extLst>
          </p:cNvPr>
          <p:cNvCxnSpPr>
            <a:cxnSpLocks/>
          </p:cNvCxnSpPr>
          <p:nvPr userDrawn="1"/>
        </p:nvCxnSpPr>
        <p:spPr>
          <a:xfrm>
            <a:off x="795668" y="903767"/>
            <a:ext cx="8518453" cy="0"/>
          </a:xfrm>
          <a:prstGeom prst="line">
            <a:avLst/>
          </a:prstGeom>
          <a:ln w="19050"/>
        </p:spPr>
        <p:style>
          <a:lnRef idx="1">
            <a:schemeClr val="dk1"/>
          </a:lnRef>
          <a:fillRef idx="0">
            <a:schemeClr val="dk1"/>
          </a:fillRef>
          <a:effectRef idx="0">
            <a:schemeClr val="dk1"/>
          </a:effectRef>
          <a:fontRef idx="minor">
            <a:schemeClr val="tx1"/>
          </a:fontRef>
        </p:style>
      </p:cxnSp>
      <p:sp>
        <p:nvSpPr>
          <p:cNvPr id="24" name="Rectangle 23">
            <a:extLst>
              <a:ext uri="{FF2B5EF4-FFF2-40B4-BE49-F238E27FC236}">
                <a16:creationId xmlns:a16="http://schemas.microsoft.com/office/drawing/2014/main" id="{E8669EF7-FBA5-A203-BD87-266C2968376B}"/>
              </a:ext>
            </a:extLst>
          </p:cNvPr>
          <p:cNvSpPr/>
          <p:nvPr userDrawn="1"/>
        </p:nvSpPr>
        <p:spPr>
          <a:xfrm>
            <a:off x="1274134" y="3480659"/>
            <a:ext cx="4326235" cy="22224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background with red text&#10;&#10;Description automatically generated">
            <a:extLst>
              <a:ext uri="{FF2B5EF4-FFF2-40B4-BE49-F238E27FC236}">
                <a16:creationId xmlns:a16="http://schemas.microsoft.com/office/drawing/2014/main" id="{EB92CD38-E9A8-E8D1-7FAE-29753A9D8B97}"/>
              </a:ext>
            </a:extLst>
          </p:cNvPr>
          <p:cNvPicPr>
            <a:picLocks noChangeAspect="1"/>
          </p:cNvPicPr>
          <p:nvPr userDrawn="1"/>
        </p:nvPicPr>
        <p:blipFill>
          <a:blip r:embed="rId2">
            <a:extLst>
              <a:ext uri="{28A0092B-C50C-407E-A947-70E740481C1C}">
                <a14:useLocalDpi xmlns:a14="http://schemas.microsoft.com/office/drawing/2010/main" val="0"/>
              </a:ext>
            </a:extLst>
          </a:blip>
          <a:srcRect l="4843" t="12831" r="5426" b="14136"/>
          <a:stretch/>
        </p:blipFill>
        <p:spPr>
          <a:xfrm>
            <a:off x="9218428" y="107704"/>
            <a:ext cx="2870805" cy="860413"/>
          </a:xfrm>
          <a:prstGeom prst="rect">
            <a:avLst/>
          </a:prstGeom>
        </p:spPr>
      </p:pic>
    </p:spTree>
    <p:extLst>
      <p:ext uri="{BB962C8B-B14F-4D97-AF65-F5344CB8AC3E}">
        <p14:creationId xmlns:p14="http://schemas.microsoft.com/office/powerpoint/2010/main" val="2233518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BDC71-52C6-64DC-00DF-6B3855166ABC}"/>
              </a:ext>
            </a:extLst>
          </p:cNvPr>
          <p:cNvSpPr>
            <a:spLocks noGrp="1"/>
          </p:cNvSpPr>
          <p:nvPr>
            <p:ph type="title"/>
          </p:nvPr>
        </p:nvSpPr>
        <p:spPr/>
        <p:txBody>
          <a:bodyPr/>
          <a:lstStyle/>
          <a:p>
            <a:r>
              <a:rPr lang="en-US" dirty="0"/>
              <a:t>Click to edit Master title style</a:t>
            </a:r>
            <a:endParaRPr lang="en-ZA" dirty="0"/>
          </a:p>
        </p:txBody>
      </p:sp>
      <p:sp>
        <p:nvSpPr>
          <p:cNvPr id="3" name="Date Placeholder 2">
            <a:extLst>
              <a:ext uri="{FF2B5EF4-FFF2-40B4-BE49-F238E27FC236}">
                <a16:creationId xmlns:a16="http://schemas.microsoft.com/office/drawing/2014/main" id="{111CB051-8CDC-91A0-1519-7045FCBE04A3}"/>
              </a:ext>
            </a:extLst>
          </p:cNvPr>
          <p:cNvSpPr>
            <a:spLocks noGrp="1"/>
          </p:cNvSpPr>
          <p:nvPr>
            <p:ph type="dt" sz="half" idx="10"/>
          </p:nvPr>
        </p:nvSpPr>
        <p:spPr/>
        <p:txBody>
          <a:bodyPr/>
          <a:lstStyle/>
          <a:p>
            <a:fld id="{65647D41-11E0-4D7C-9813-21FF8CDDA849}" type="datetime1">
              <a:rPr lang="en-ZA" smtClean="0"/>
              <a:t>2025/12/02</a:t>
            </a:fld>
            <a:endParaRPr lang="en-ZA"/>
          </a:p>
        </p:txBody>
      </p:sp>
      <p:sp>
        <p:nvSpPr>
          <p:cNvPr id="4" name="Footer Placeholder 3">
            <a:extLst>
              <a:ext uri="{FF2B5EF4-FFF2-40B4-BE49-F238E27FC236}">
                <a16:creationId xmlns:a16="http://schemas.microsoft.com/office/drawing/2014/main" id="{03643062-2E43-3009-3455-0ABD19DDDD53}"/>
              </a:ext>
            </a:extLst>
          </p:cNvPr>
          <p:cNvSpPr>
            <a:spLocks noGrp="1"/>
          </p:cNvSpPr>
          <p:nvPr>
            <p:ph type="ftr" sz="quarter" idx="11"/>
          </p:nvPr>
        </p:nvSpPr>
        <p:spPr/>
        <p:txBody>
          <a:bodyPr/>
          <a:lstStyle/>
          <a:p>
            <a:r>
              <a:rPr lang="en-ZA"/>
              <a:t>Business Confidential</a:t>
            </a:r>
          </a:p>
        </p:txBody>
      </p:sp>
      <p:sp>
        <p:nvSpPr>
          <p:cNvPr id="5" name="Slide Number Placeholder 4">
            <a:extLst>
              <a:ext uri="{FF2B5EF4-FFF2-40B4-BE49-F238E27FC236}">
                <a16:creationId xmlns:a16="http://schemas.microsoft.com/office/drawing/2014/main" id="{5B8E625B-3051-BEB7-2214-1B81034861BC}"/>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1341022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F72C0-90D6-44EE-8BBD-00222CAFBB53}"/>
              </a:ext>
            </a:extLst>
          </p:cNvPr>
          <p:cNvSpPr>
            <a:spLocks noGrp="1"/>
          </p:cNvSpPr>
          <p:nvPr>
            <p:ph type="title"/>
          </p:nvPr>
        </p:nvSpPr>
        <p:spPr>
          <a:xfrm>
            <a:off x="838200" y="365125"/>
            <a:ext cx="6827635" cy="645069"/>
          </a:xfrm>
        </p:spPr>
        <p:txBody>
          <a:bodyPr>
            <a:normAutofit/>
          </a:bodyPr>
          <a:lstStyle>
            <a:lvl1pPr>
              <a:defRPr sz="3600" b="0">
                <a:solidFill>
                  <a:srgbClr val="D85327"/>
                </a:solidFill>
                <a:latin typeface="Arial" panose="020B0604020202020204" pitchFamily="34" charset="0"/>
                <a:cs typeface="Arial" panose="020B0604020202020204" pitchFamily="34" charset="0"/>
              </a:defRPr>
            </a:lvl1pPr>
          </a:lstStyle>
          <a:p>
            <a:r>
              <a:rPr lang="en-US" dirty="0"/>
              <a:t>Click to edit Master title style</a:t>
            </a:r>
            <a:endParaRPr lang="en-ZA" dirty="0"/>
          </a:p>
        </p:txBody>
      </p:sp>
      <p:sp>
        <p:nvSpPr>
          <p:cNvPr id="3" name="Content Placeholder 2">
            <a:extLst>
              <a:ext uri="{FF2B5EF4-FFF2-40B4-BE49-F238E27FC236}">
                <a16:creationId xmlns:a16="http://schemas.microsoft.com/office/drawing/2014/main" id="{3827AD93-AEC7-462C-AB2F-4B19DD628488}"/>
              </a:ext>
            </a:extLst>
          </p:cNvPr>
          <p:cNvSpPr>
            <a:spLocks noGrp="1"/>
          </p:cNvSpPr>
          <p:nvPr>
            <p:ph idx="1"/>
          </p:nvPr>
        </p:nvSpPr>
        <p:spPr>
          <a:xfrm>
            <a:off x="334876" y="1193074"/>
            <a:ext cx="11430404" cy="4983889"/>
          </a:xfr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371600" indent="0">
              <a:buNone/>
              <a:defRPr>
                <a:solidFill>
                  <a:schemeClr val="tx1"/>
                </a:solidFill>
                <a:latin typeface="+mn-lt"/>
              </a:defRPr>
            </a:lvl4pPr>
            <a:lvl5pPr>
              <a:defRPr>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p:txBody>
      </p:sp>
      <p:sp>
        <p:nvSpPr>
          <p:cNvPr id="4" name="Google Shape;88;p21">
            <a:extLst>
              <a:ext uri="{FF2B5EF4-FFF2-40B4-BE49-F238E27FC236}">
                <a16:creationId xmlns:a16="http://schemas.microsoft.com/office/drawing/2014/main" id="{E36AB5DF-37E8-4400-C3DC-F7B63E2E4922}"/>
              </a:ext>
            </a:extLst>
          </p:cNvPr>
          <p:cNvSpPr/>
          <p:nvPr userDrawn="1"/>
        </p:nvSpPr>
        <p:spPr>
          <a:xfrm>
            <a:off x="0" y="6468384"/>
            <a:ext cx="12170965" cy="389616"/>
          </a:xfrm>
          <a:prstGeom prst="rect">
            <a:avLst/>
          </a:prstGeom>
          <a:solidFill>
            <a:srgbClr val="F4773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Isosceles Triangle 6">
            <a:extLst>
              <a:ext uri="{FF2B5EF4-FFF2-40B4-BE49-F238E27FC236}">
                <a16:creationId xmlns:a16="http://schemas.microsoft.com/office/drawing/2014/main" id="{ABA92D33-B16C-D227-2FFF-1F9ACA863353}"/>
              </a:ext>
            </a:extLst>
          </p:cNvPr>
          <p:cNvSpPr/>
          <p:nvPr userDrawn="1"/>
        </p:nvSpPr>
        <p:spPr>
          <a:xfrm>
            <a:off x="10154478" y="5124744"/>
            <a:ext cx="2037522" cy="1733256"/>
          </a:xfrm>
          <a:prstGeom prst="triangle">
            <a:avLst>
              <a:gd name="adj" fmla="val 100000"/>
            </a:avLst>
          </a:prstGeom>
          <a:solidFill>
            <a:srgbClr val="561B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 name="Picture 4">
            <a:extLst>
              <a:ext uri="{FF2B5EF4-FFF2-40B4-BE49-F238E27FC236}">
                <a16:creationId xmlns:a16="http://schemas.microsoft.com/office/drawing/2014/main" id="{18F505AD-650A-597E-975A-88205790DA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92188" y="185202"/>
            <a:ext cx="1366266" cy="916432"/>
          </a:xfrm>
          <a:prstGeom prst="rect">
            <a:avLst/>
          </a:prstGeom>
        </p:spPr>
      </p:pic>
    </p:spTree>
    <p:extLst>
      <p:ext uri="{BB962C8B-B14F-4D97-AF65-F5344CB8AC3E}">
        <p14:creationId xmlns:p14="http://schemas.microsoft.com/office/powerpoint/2010/main" val="38504189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895A9F4-8EFA-489D-8967-5CC642982E60}"/>
              </a:ext>
            </a:extLst>
          </p:cNvPr>
          <p:cNvSpPr>
            <a:spLocks noGrp="1"/>
          </p:cNvSpPr>
          <p:nvPr>
            <p:ph type="dt" sz="half" idx="10"/>
          </p:nvPr>
        </p:nvSpPr>
        <p:spPr/>
        <p:txBody>
          <a:bodyPr/>
          <a:lstStyle/>
          <a:p>
            <a:fld id="{4BBE145F-6DA5-4120-B796-5C506C8025A0}" type="datetime1">
              <a:rPr lang="en-ZA" smtClean="0"/>
              <a:t>2025/12/02</a:t>
            </a:fld>
            <a:endParaRPr lang="en-ZA"/>
          </a:p>
        </p:txBody>
      </p:sp>
      <p:sp>
        <p:nvSpPr>
          <p:cNvPr id="7" name="Google Shape;85;p21">
            <a:extLst>
              <a:ext uri="{FF2B5EF4-FFF2-40B4-BE49-F238E27FC236}">
                <a16:creationId xmlns:a16="http://schemas.microsoft.com/office/drawing/2014/main" id="{42C25A98-236D-D8E9-0597-4B1426ADC2E6}"/>
              </a:ext>
            </a:extLst>
          </p:cNvPr>
          <p:cNvSpPr/>
          <p:nvPr userDrawn="1"/>
        </p:nvSpPr>
        <p:spPr>
          <a:xfrm>
            <a:off x="0" y="-7626"/>
            <a:ext cx="3283775" cy="6865626"/>
          </a:xfrm>
          <a:prstGeom prst="rect">
            <a:avLst/>
          </a:prstGeom>
          <a:solidFill>
            <a:srgbClr val="F477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88;p21">
            <a:extLst>
              <a:ext uri="{FF2B5EF4-FFF2-40B4-BE49-F238E27FC236}">
                <a16:creationId xmlns:a16="http://schemas.microsoft.com/office/drawing/2014/main" id="{BCDC0CC4-98C0-B97E-209C-CBDBCF00876C}"/>
              </a:ext>
            </a:extLst>
          </p:cNvPr>
          <p:cNvSpPr/>
          <p:nvPr userDrawn="1"/>
        </p:nvSpPr>
        <p:spPr>
          <a:xfrm>
            <a:off x="27450" y="6459811"/>
            <a:ext cx="12164550" cy="389616"/>
          </a:xfrm>
          <a:prstGeom prst="rect">
            <a:avLst/>
          </a:prstGeom>
          <a:solidFill>
            <a:srgbClr val="F47734"/>
          </a:solidFill>
          <a:ln w="12700" cap="flat" cmpd="sng">
            <a:solidFill>
              <a:srgbClr val="D9542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526365B5-3DF2-39E2-C7C9-C2BF14F507DF}"/>
              </a:ext>
            </a:extLst>
          </p:cNvPr>
          <p:cNvPicPr>
            <a:picLocks noChangeAspect="1"/>
          </p:cNvPicPr>
          <p:nvPr userDrawn="1"/>
        </p:nvPicPr>
        <p:blipFill>
          <a:blip r:embed="rId2"/>
          <a:stretch>
            <a:fillRect/>
          </a:stretch>
        </p:blipFill>
        <p:spPr>
          <a:xfrm>
            <a:off x="5754799" y="5069373"/>
            <a:ext cx="3639627" cy="493819"/>
          </a:xfrm>
          <a:prstGeom prst="rect">
            <a:avLst/>
          </a:prstGeom>
        </p:spPr>
      </p:pic>
      <p:pic>
        <p:nvPicPr>
          <p:cNvPr id="18" name="Picture 17" descr="A close-up of a person pouring a pill into his hand">
            <a:extLst>
              <a:ext uri="{FF2B5EF4-FFF2-40B4-BE49-F238E27FC236}">
                <a16:creationId xmlns:a16="http://schemas.microsoft.com/office/drawing/2014/main" id="{1497CF6B-B391-FF7D-9527-73AE7E2B801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8222" r="16216"/>
          <a:stretch/>
        </p:blipFill>
        <p:spPr>
          <a:xfrm>
            <a:off x="0" y="-7626"/>
            <a:ext cx="6741052" cy="6874199"/>
          </a:xfrm>
          <a:prstGeom prst="parallelogram">
            <a:avLst/>
          </a:prstGeom>
        </p:spPr>
      </p:pic>
      <p:pic>
        <p:nvPicPr>
          <p:cNvPr id="11" name="Picture 10">
            <a:extLst>
              <a:ext uri="{FF2B5EF4-FFF2-40B4-BE49-F238E27FC236}">
                <a16:creationId xmlns:a16="http://schemas.microsoft.com/office/drawing/2014/main" id="{00344C20-C7B7-6DDD-6509-46537F60AF1B}"/>
              </a:ext>
            </a:extLst>
          </p:cNvPr>
          <p:cNvPicPr>
            <a:picLocks noChangeAspect="1"/>
          </p:cNvPicPr>
          <p:nvPr userDrawn="1"/>
        </p:nvPicPr>
        <p:blipFill>
          <a:blip r:embed="rId4"/>
          <a:stretch>
            <a:fillRect/>
          </a:stretch>
        </p:blipFill>
        <p:spPr>
          <a:xfrm>
            <a:off x="8300155" y="5550074"/>
            <a:ext cx="1094271" cy="551072"/>
          </a:xfrm>
          <a:prstGeom prst="rect">
            <a:avLst/>
          </a:prstGeom>
        </p:spPr>
      </p:pic>
      <p:pic>
        <p:nvPicPr>
          <p:cNvPr id="13" name="Picture 12">
            <a:extLst>
              <a:ext uri="{FF2B5EF4-FFF2-40B4-BE49-F238E27FC236}">
                <a16:creationId xmlns:a16="http://schemas.microsoft.com/office/drawing/2014/main" id="{D0839797-C942-1FA3-88FA-E0D213134A59}"/>
              </a:ext>
            </a:extLst>
          </p:cNvPr>
          <p:cNvPicPr>
            <a:picLocks noChangeAspect="1"/>
          </p:cNvPicPr>
          <p:nvPr userDrawn="1"/>
        </p:nvPicPr>
        <p:blipFill>
          <a:blip r:embed="rId5"/>
          <a:stretch>
            <a:fillRect/>
          </a:stretch>
        </p:blipFill>
        <p:spPr>
          <a:xfrm>
            <a:off x="6741051" y="8573"/>
            <a:ext cx="5145470" cy="1908213"/>
          </a:xfrm>
          <a:prstGeom prst="rect">
            <a:avLst/>
          </a:prstGeom>
        </p:spPr>
      </p:pic>
      <p:sp>
        <p:nvSpPr>
          <p:cNvPr id="14" name="Isosceles Triangle 13">
            <a:extLst>
              <a:ext uri="{FF2B5EF4-FFF2-40B4-BE49-F238E27FC236}">
                <a16:creationId xmlns:a16="http://schemas.microsoft.com/office/drawing/2014/main" id="{74FD3C92-D4CA-0DB9-4685-BA85A6C69769}"/>
              </a:ext>
            </a:extLst>
          </p:cNvPr>
          <p:cNvSpPr/>
          <p:nvPr userDrawn="1"/>
        </p:nvSpPr>
        <p:spPr>
          <a:xfrm>
            <a:off x="10168534" y="5129841"/>
            <a:ext cx="2037522" cy="1733256"/>
          </a:xfrm>
          <a:prstGeom prst="triangle">
            <a:avLst>
              <a:gd name="adj" fmla="val 100000"/>
            </a:avLst>
          </a:prstGeom>
          <a:solidFill>
            <a:srgbClr val="561B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 name="Picture 1">
            <a:extLst>
              <a:ext uri="{FF2B5EF4-FFF2-40B4-BE49-F238E27FC236}">
                <a16:creationId xmlns:a16="http://schemas.microsoft.com/office/drawing/2014/main" id="{76A39EAE-D420-7739-8585-0563AA80511A}"/>
              </a:ext>
            </a:extLst>
          </p:cNvPr>
          <p:cNvPicPr>
            <a:picLocks noChangeAspect="1"/>
          </p:cNvPicPr>
          <p:nvPr userDrawn="1"/>
        </p:nvPicPr>
        <p:blipFill>
          <a:blip r:embed="rId6"/>
          <a:stretch>
            <a:fillRect/>
          </a:stretch>
        </p:blipFill>
        <p:spPr>
          <a:xfrm>
            <a:off x="9649705" y="5379694"/>
            <a:ext cx="948626" cy="948626"/>
          </a:xfrm>
          <a:prstGeom prst="rect">
            <a:avLst/>
          </a:prstGeom>
        </p:spPr>
      </p:pic>
      <p:pic>
        <p:nvPicPr>
          <p:cNvPr id="6" name="Picture 5">
            <a:extLst>
              <a:ext uri="{FF2B5EF4-FFF2-40B4-BE49-F238E27FC236}">
                <a16:creationId xmlns:a16="http://schemas.microsoft.com/office/drawing/2014/main" id="{2D73BA5C-C703-AB43-F493-6CFB00729FEB}"/>
              </a:ext>
            </a:extLst>
          </p:cNvPr>
          <p:cNvPicPr>
            <a:picLocks noChangeAspect="1"/>
          </p:cNvPicPr>
          <p:nvPr userDrawn="1"/>
        </p:nvPicPr>
        <p:blipFill>
          <a:blip r:embed="rId7"/>
          <a:stretch>
            <a:fillRect/>
          </a:stretch>
        </p:blipFill>
        <p:spPr>
          <a:xfrm>
            <a:off x="5721846" y="5689185"/>
            <a:ext cx="2189497" cy="561251"/>
          </a:xfrm>
          <a:prstGeom prst="rect">
            <a:avLst/>
          </a:prstGeom>
        </p:spPr>
      </p:pic>
    </p:spTree>
    <p:extLst>
      <p:ext uri="{BB962C8B-B14F-4D97-AF65-F5344CB8AC3E}">
        <p14:creationId xmlns:p14="http://schemas.microsoft.com/office/powerpoint/2010/main" val="6797168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B29AA-25B2-46E8-B0C9-7D6185C8829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00BE7B2D-D0E2-49D2-A081-7A3D2B46A6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2AF5787A-AB8F-442F-A26B-C9DA0F147D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2580C3CF-F105-4D66-9A61-F115F29E8F71}"/>
              </a:ext>
            </a:extLst>
          </p:cNvPr>
          <p:cNvSpPr>
            <a:spLocks noGrp="1"/>
          </p:cNvSpPr>
          <p:nvPr>
            <p:ph type="dt" sz="half" idx="10"/>
          </p:nvPr>
        </p:nvSpPr>
        <p:spPr/>
        <p:txBody>
          <a:bodyPr/>
          <a:lstStyle/>
          <a:p>
            <a:fld id="{888FF69C-9A9F-477C-BC0E-51ED537629AC}" type="datetime1">
              <a:rPr lang="en-ZA" smtClean="0"/>
              <a:t>2025/12/02</a:t>
            </a:fld>
            <a:endParaRPr lang="en-ZA"/>
          </a:p>
        </p:txBody>
      </p:sp>
      <p:sp>
        <p:nvSpPr>
          <p:cNvPr id="6" name="Footer Placeholder 5">
            <a:extLst>
              <a:ext uri="{FF2B5EF4-FFF2-40B4-BE49-F238E27FC236}">
                <a16:creationId xmlns:a16="http://schemas.microsoft.com/office/drawing/2014/main" id="{FB64DBD6-76F1-4B36-B03F-193C2C90298B}"/>
              </a:ext>
            </a:extLst>
          </p:cNvPr>
          <p:cNvSpPr>
            <a:spLocks noGrp="1"/>
          </p:cNvSpPr>
          <p:nvPr>
            <p:ph type="ftr" sz="quarter" idx="11"/>
          </p:nvPr>
        </p:nvSpPr>
        <p:spPr/>
        <p:txBody>
          <a:bodyPr/>
          <a:lstStyle/>
          <a:p>
            <a:r>
              <a:rPr lang="en-ZA"/>
              <a:t>Business Confidential</a:t>
            </a:r>
          </a:p>
        </p:txBody>
      </p:sp>
      <p:sp>
        <p:nvSpPr>
          <p:cNvPr id="7" name="Slide Number Placeholder 6">
            <a:extLst>
              <a:ext uri="{FF2B5EF4-FFF2-40B4-BE49-F238E27FC236}">
                <a16:creationId xmlns:a16="http://schemas.microsoft.com/office/drawing/2014/main" id="{B7373B44-D745-408A-92D4-41D0131B66AD}"/>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318775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6386E-B291-40AC-9F66-E560A444BC9B}"/>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50BBC494-2465-483E-8683-7892622A3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AB40CD-FE46-4B2F-899D-2AC3F7D85D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45C429E-E7E5-4DC9-9CE4-DF8B4FA27B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311BF2-5FE9-46E8-A196-3A09681BEF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EE1B3255-BCD1-4309-AD1E-F2E651BBEE11}"/>
              </a:ext>
            </a:extLst>
          </p:cNvPr>
          <p:cNvSpPr>
            <a:spLocks noGrp="1"/>
          </p:cNvSpPr>
          <p:nvPr>
            <p:ph type="dt" sz="half" idx="10"/>
          </p:nvPr>
        </p:nvSpPr>
        <p:spPr/>
        <p:txBody>
          <a:bodyPr/>
          <a:lstStyle/>
          <a:p>
            <a:fld id="{DD8B0AB2-5740-438B-A64E-5A04BE3898DE}" type="datetime1">
              <a:rPr lang="en-ZA" smtClean="0"/>
              <a:t>2025/12/02</a:t>
            </a:fld>
            <a:endParaRPr lang="en-ZA"/>
          </a:p>
        </p:txBody>
      </p:sp>
      <p:sp>
        <p:nvSpPr>
          <p:cNvPr id="8" name="Footer Placeholder 7">
            <a:extLst>
              <a:ext uri="{FF2B5EF4-FFF2-40B4-BE49-F238E27FC236}">
                <a16:creationId xmlns:a16="http://schemas.microsoft.com/office/drawing/2014/main" id="{A64F60C4-8EE8-4F06-85E2-F416A7362857}"/>
              </a:ext>
            </a:extLst>
          </p:cNvPr>
          <p:cNvSpPr>
            <a:spLocks noGrp="1"/>
          </p:cNvSpPr>
          <p:nvPr>
            <p:ph type="ftr" sz="quarter" idx="11"/>
          </p:nvPr>
        </p:nvSpPr>
        <p:spPr/>
        <p:txBody>
          <a:bodyPr/>
          <a:lstStyle/>
          <a:p>
            <a:r>
              <a:rPr lang="en-ZA"/>
              <a:t>Business Confidential</a:t>
            </a:r>
          </a:p>
        </p:txBody>
      </p:sp>
      <p:sp>
        <p:nvSpPr>
          <p:cNvPr id="9" name="Slide Number Placeholder 8">
            <a:extLst>
              <a:ext uri="{FF2B5EF4-FFF2-40B4-BE49-F238E27FC236}">
                <a16:creationId xmlns:a16="http://schemas.microsoft.com/office/drawing/2014/main" id="{E4BAEC44-0376-40CE-99A9-55D06CFA06D6}"/>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1903174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49552-8C80-4914-A0C7-12FC344A9DB0}"/>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0625DF68-79CA-48C2-B41F-54FBCA562F75}"/>
              </a:ext>
            </a:extLst>
          </p:cNvPr>
          <p:cNvSpPr>
            <a:spLocks noGrp="1"/>
          </p:cNvSpPr>
          <p:nvPr>
            <p:ph type="dt" sz="half" idx="10"/>
          </p:nvPr>
        </p:nvSpPr>
        <p:spPr/>
        <p:txBody>
          <a:bodyPr/>
          <a:lstStyle/>
          <a:p>
            <a:fld id="{75CF88A4-9873-44D7-964E-DF50FC65B01E}" type="datetime1">
              <a:rPr lang="en-ZA" smtClean="0"/>
              <a:t>2025/12/02</a:t>
            </a:fld>
            <a:endParaRPr lang="en-ZA"/>
          </a:p>
        </p:txBody>
      </p:sp>
      <p:sp>
        <p:nvSpPr>
          <p:cNvPr id="4" name="Footer Placeholder 3">
            <a:extLst>
              <a:ext uri="{FF2B5EF4-FFF2-40B4-BE49-F238E27FC236}">
                <a16:creationId xmlns:a16="http://schemas.microsoft.com/office/drawing/2014/main" id="{58631F56-E01E-4C85-B319-A85FBEFBB81B}"/>
              </a:ext>
            </a:extLst>
          </p:cNvPr>
          <p:cNvSpPr>
            <a:spLocks noGrp="1"/>
          </p:cNvSpPr>
          <p:nvPr>
            <p:ph type="ftr" sz="quarter" idx="11"/>
          </p:nvPr>
        </p:nvSpPr>
        <p:spPr/>
        <p:txBody>
          <a:bodyPr/>
          <a:lstStyle/>
          <a:p>
            <a:r>
              <a:rPr lang="en-ZA"/>
              <a:t>Business Confidential</a:t>
            </a:r>
          </a:p>
        </p:txBody>
      </p:sp>
      <p:sp>
        <p:nvSpPr>
          <p:cNvPr id="5" name="Slide Number Placeholder 4">
            <a:extLst>
              <a:ext uri="{FF2B5EF4-FFF2-40B4-BE49-F238E27FC236}">
                <a16:creationId xmlns:a16="http://schemas.microsoft.com/office/drawing/2014/main" id="{5C1AD95A-1A1A-4656-A195-DF2642B7B038}"/>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3213702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A54583-D8B4-407C-8162-4964DD809ED7}"/>
              </a:ext>
            </a:extLst>
          </p:cNvPr>
          <p:cNvSpPr>
            <a:spLocks noGrp="1"/>
          </p:cNvSpPr>
          <p:nvPr>
            <p:ph type="dt" sz="half" idx="10"/>
          </p:nvPr>
        </p:nvSpPr>
        <p:spPr/>
        <p:txBody>
          <a:bodyPr/>
          <a:lstStyle/>
          <a:p>
            <a:fld id="{73CE0B1D-A7D5-4FAE-816D-7C2632CD26CE}" type="datetime1">
              <a:rPr lang="en-ZA" smtClean="0"/>
              <a:t>2025/12/02</a:t>
            </a:fld>
            <a:endParaRPr lang="en-ZA"/>
          </a:p>
        </p:txBody>
      </p:sp>
      <p:sp>
        <p:nvSpPr>
          <p:cNvPr id="3" name="Footer Placeholder 2">
            <a:extLst>
              <a:ext uri="{FF2B5EF4-FFF2-40B4-BE49-F238E27FC236}">
                <a16:creationId xmlns:a16="http://schemas.microsoft.com/office/drawing/2014/main" id="{DB88D757-58F3-4BCE-8C01-BD1A667A4D8F}"/>
              </a:ext>
            </a:extLst>
          </p:cNvPr>
          <p:cNvSpPr>
            <a:spLocks noGrp="1"/>
          </p:cNvSpPr>
          <p:nvPr>
            <p:ph type="ftr" sz="quarter" idx="11"/>
          </p:nvPr>
        </p:nvSpPr>
        <p:spPr/>
        <p:txBody>
          <a:bodyPr/>
          <a:lstStyle/>
          <a:p>
            <a:r>
              <a:rPr lang="en-ZA"/>
              <a:t>Business Confidential</a:t>
            </a:r>
          </a:p>
        </p:txBody>
      </p:sp>
      <p:sp>
        <p:nvSpPr>
          <p:cNvPr id="4" name="Slide Number Placeholder 3">
            <a:extLst>
              <a:ext uri="{FF2B5EF4-FFF2-40B4-BE49-F238E27FC236}">
                <a16:creationId xmlns:a16="http://schemas.microsoft.com/office/drawing/2014/main" id="{94C98004-82A7-4CAA-ACEE-428564E32DF1}"/>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2363999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ED6CD-A09E-4CB0-998D-108339941C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10678129-9B4B-4041-A735-1D4D0DA4F5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3F891C59-D6B1-4D51-B983-779128EC2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78F0BF-06B3-4080-980E-83F0AEC8E7F6}"/>
              </a:ext>
            </a:extLst>
          </p:cNvPr>
          <p:cNvSpPr>
            <a:spLocks noGrp="1"/>
          </p:cNvSpPr>
          <p:nvPr>
            <p:ph type="dt" sz="half" idx="10"/>
          </p:nvPr>
        </p:nvSpPr>
        <p:spPr/>
        <p:txBody>
          <a:bodyPr/>
          <a:lstStyle/>
          <a:p>
            <a:fld id="{38A10632-EAED-4BC2-B574-CFEDCC3FDAD8}" type="datetime1">
              <a:rPr lang="en-ZA" smtClean="0"/>
              <a:t>2025/12/02</a:t>
            </a:fld>
            <a:endParaRPr lang="en-ZA"/>
          </a:p>
        </p:txBody>
      </p:sp>
      <p:sp>
        <p:nvSpPr>
          <p:cNvPr id="6" name="Footer Placeholder 5">
            <a:extLst>
              <a:ext uri="{FF2B5EF4-FFF2-40B4-BE49-F238E27FC236}">
                <a16:creationId xmlns:a16="http://schemas.microsoft.com/office/drawing/2014/main" id="{E2D6C3E8-EED6-4E30-9724-E738B31B4C5C}"/>
              </a:ext>
            </a:extLst>
          </p:cNvPr>
          <p:cNvSpPr>
            <a:spLocks noGrp="1"/>
          </p:cNvSpPr>
          <p:nvPr>
            <p:ph type="ftr" sz="quarter" idx="11"/>
          </p:nvPr>
        </p:nvSpPr>
        <p:spPr/>
        <p:txBody>
          <a:bodyPr/>
          <a:lstStyle/>
          <a:p>
            <a:r>
              <a:rPr lang="en-ZA"/>
              <a:t>Business Confidential</a:t>
            </a:r>
          </a:p>
        </p:txBody>
      </p:sp>
      <p:sp>
        <p:nvSpPr>
          <p:cNvPr id="7" name="Slide Number Placeholder 6">
            <a:extLst>
              <a:ext uri="{FF2B5EF4-FFF2-40B4-BE49-F238E27FC236}">
                <a16:creationId xmlns:a16="http://schemas.microsoft.com/office/drawing/2014/main" id="{CC2A5116-05C0-48D2-8E08-16F3E7C64F0D}"/>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228274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44E94D-4631-4775-B4A4-A3DB7D729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6A16FFB-E863-4BB5-ADEE-81BC7FA7F6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a:extLst>
              <a:ext uri="{FF2B5EF4-FFF2-40B4-BE49-F238E27FC236}">
                <a16:creationId xmlns:a16="http://schemas.microsoft.com/office/drawing/2014/main" id="{E7D6E4D8-3261-4317-A9D6-9F42D14A49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47D41-11E0-4D7C-9813-21FF8CDDA849}" type="datetime1">
              <a:rPr lang="en-ZA" smtClean="0"/>
              <a:t>2025/12/02</a:t>
            </a:fld>
            <a:endParaRPr lang="en-ZA"/>
          </a:p>
        </p:txBody>
      </p:sp>
      <p:sp>
        <p:nvSpPr>
          <p:cNvPr id="5" name="Footer Placeholder 4">
            <a:extLst>
              <a:ext uri="{FF2B5EF4-FFF2-40B4-BE49-F238E27FC236}">
                <a16:creationId xmlns:a16="http://schemas.microsoft.com/office/drawing/2014/main" id="{AAD5DE15-9392-40E3-9927-A7C45DFE71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a:t>Business Confidential</a:t>
            </a:r>
          </a:p>
        </p:txBody>
      </p:sp>
      <p:sp>
        <p:nvSpPr>
          <p:cNvPr id="6" name="Slide Number Placeholder 5">
            <a:extLst>
              <a:ext uri="{FF2B5EF4-FFF2-40B4-BE49-F238E27FC236}">
                <a16:creationId xmlns:a16="http://schemas.microsoft.com/office/drawing/2014/main" id="{2CAD6C90-AC98-4846-BB84-3EC20BAFE0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B42D1-C534-400D-BC72-5CE77A30CD5B}" type="slidenum">
              <a:rPr lang="en-ZA" smtClean="0"/>
              <a:t>‹#›</a:t>
            </a:fld>
            <a:endParaRPr lang="en-ZA"/>
          </a:p>
        </p:txBody>
      </p:sp>
      <p:pic>
        <p:nvPicPr>
          <p:cNvPr id="9" name="Google Shape;69;p19" descr="Icon&#10;&#10;Description automatically generated">
            <a:extLst>
              <a:ext uri="{FF2B5EF4-FFF2-40B4-BE49-F238E27FC236}">
                <a16:creationId xmlns:a16="http://schemas.microsoft.com/office/drawing/2014/main" id="{16475986-3960-A2BC-2E9D-0E3095C4223B}"/>
              </a:ext>
            </a:extLst>
          </p:cNvPr>
          <p:cNvPicPr preferRelativeResize="0"/>
          <p:nvPr userDrawn="1"/>
        </p:nvPicPr>
        <p:blipFill rotWithShape="1">
          <a:blip r:embed="rId14">
            <a:alphaModFix/>
          </a:blip>
          <a:srcRect/>
          <a:stretch/>
        </p:blipFill>
        <p:spPr>
          <a:xfrm>
            <a:off x="105530" y="177362"/>
            <a:ext cx="1524000" cy="914400"/>
          </a:xfrm>
          <a:prstGeom prst="rect">
            <a:avLst/>
          </a:prstGeom>
          <a:noFill/>
          <a:ln>
            <a:noFill/>
          </a:ln>
        </p:spPr>
      </p:pic>
    </p:spTree>
    <p:extLst>
      <p:ext uri="{BB962C8B-B14F-4D97-AF65-F5344CB8AC3E}">
        <p14:creationId xmlns:p14="http://schemas.microsoft.com/office/powerpoint/2010/main" val="103504628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B542F5-26EF-C202-4FA5-22A526EF43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9E3041-E705-96CB-D849-73F56CAEA2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1A61C7-4B2F-9A10-6335-23DF60BA95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F26C620-F6AC-C7B4-6543-08246FFC21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a:t>1</a:t>
            </a:r>
          </a:p>
        </p:txBody>
      </p:sp>
    </p:spTree>
    <p:extLst>
      <p:ext uri="{BB962C8B-B14F-4D97-AF65-F5344CB8AC3E}">
        <p14:creationId xmlns:p14="http://schemas.microsoft.com/office/powerpoint/2010/main" val="2058402710"/>
      </p:ext>
    </p:extLst>
  </p:cSld>
  <p:clrMap bg1="lt1" tx1="dk1" bg2="lt2" tx2="dk2" accent1="accent1" accent2="accent2" accent3="accent3" accent4="accent4" accent5="accent5" accent6="accent6" hlink="hlink" folHlink="folHlink"/>
  <p:sldLayoutIdLst>
    <p:sldLayoutId id="2147483662" r:id="rId1"/>
    <p:sldLayoutId id="2147483663"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4.bin"/><Relationship Id="rId1"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image" Target="../media/image26.w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28.jpeg"/><Relationship Id="rId1" Type="http://schemas.openxmlformats.org/officeDocument/2006/relationships/slideLayout" Target="../slideLayouts/slideLayout3.xml"/><Relationship Id="rId4" Type="http://schemas.openxmlformats.org/officeDocument/2006/relationships/image" Target="../media/image29.wmf"/></Relationships>
</file>

<file path=ppt/slides/_rels/slide12.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7.bin"/><Relationship Id="rId1" Type="http://schemas.openxmlformats.org/officeDocument/2006/relationships/slideLayout" Target="../slideLayouts/slideLayout3.xml"/><Relationship Id="rId6" Type="http://schemas.openxmlformats.org/officeDocument/2006/relationships/image" Target="../media/image32.jpeg"/><Relationship Id="rId5" Type="http://schemas.openxmlformats.org/officeDocument/2006/relationships/image" Target="../media/image31.wmf"/><Relationship Id="rId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3" Type="http://schemas.openxmlformats.org/officeDocument/2006/relationships/image" Target="../media/image33.emf"/><Relationship Id="rId7" Type="http://schemas.openxmlformats.org/officeDocument/2006/relationships/image" Target="../media/image35.emf"/><Relationship Id="rId2" Type="http://schemas.openxmlformats.org/officeDocument/2006/relationships/oleObject" Target="../embeddings/oleObject9.bin"/><Relationship Id="rId1" Type="http://schemas.openxmlformats.org/officeDocument/2006/relationships/slideLayout" Target="../slideLayouts/slideLayout3.xml"/><Relationship Id="rId6" Type="http://schemas.openxmlformats.org/officeDocument/2006/relationships/oleObject" Target="../embeddings/oleObject11.bin"/><Relationship Id="rId5" Type="http://schemas.openxmlformats.org/officeDocument/2006/relationships/image" Target="../media/image34.emf"/><Relationship Id="rId4"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oleObject" Target="../embeddings/oleObject12.bin"/><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oleObject" Target="../embeddings/oleObject13.bin"/><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oleObject" Target="../embeddings/oleObject14.bin"/><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image" Target="../media/image41.jpeg"/><Relationship Id="rId1" Type="http://schemas.openxmlformats.org/officeDocument/2006/relationships/slideLayout" Target="../slideLayouts/slideLayout3.xml"/><Relationship Id="rId4" Type="http://schemas.openxmlformats.org/officeDocument/2006/relationships/image" Target="../media/image42.emf"/></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oleObject" Target="../embeddings/oleObject16.bin"/><Relationship Id="rId1" Type="http://schemas.openxmlformats.org/officeDocument/2006/relationships/slideLayout" Target="../slideLayouts/slideLayout3.xml"/><Relationship Id="rId5" Type="http://schemas.openxmlformats.org/officeDocument/2006/relationships/image" Target="../media/image44.emf"/><Relationship Id="rId4" Type="http://schemas.openxmlformats.org/officeDocument/2006/relationships/oleObject" Target="../embeddings/oleObject17.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image" Target="../media/image45.emf"/><Relationship Id="rId7" Type="http://schemas.openxmlformats.org/officeDocument/2006/relationships/image" Target="../media/image47.emf"/><Relationship Id="rId2" Type="http://schemas.openxmlformats.org/officeDocument/2006/relationships/oleObject" Target="../embeddings/oleObject18.bin"/><Relationship Id="rId1" Type="http://schemas.openxmlformats.org/officeDocument/2006/relationships/slideLayout" Target="../slideLayouts/slideLayout3.xml"/><Relationship Id="rId6" Type="http://schemas.openxmlformats.org/officeDocument/2006/relationships/oleObject" Target="../embeddings/oleObject20.bin"/><Relationship Id="rId5" Type="http://schemas.openxmlformats.org/officeDocument/2006/relationships/image" Target="../media/image46.emf"/><Relationship Id="rId4" Type="http://schemas.openxmlformats.org/officeDocument/2006/relationships/oleObject" Target="../embeddings/oleObject19.bin"/><Relationship Id="rId9" Type="http://schemas.openxmlformats.org/officeDocument/2006/relationships/image" Target="../media/image48.emf"/></Relationships>
</file>

<file path=ppt/slides/_rels/slide2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oleObject" Target="../embeddings/oleObject22.bin"/><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oleObject" Target="../embeddings/oleObject23.bin"/><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oleObject" Target="../embeddings/oleObject24.bin"/><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image" Target="../media/image53.emf"/><Relationship Id="rId7" Type="http://schemas.openxmlformats.org/officeDocument/2006/relationships/image" Target="../media/image55.emf"/><Relationship Id="rId2" Type="http://schemas.openxmlformats.org/officeDocument/2006/relationships/oleObject" Target="../embeddings/oleObject25.bin"/><Relationship Id="rId1" Type="http://schemas.openxmlformats.org/officeDocument/2006/relationships/slideLayout" Target="../slideLayouts/slideLayout3.xml"/><Relationship Id="rId6" Type="http://schemas.openxmlformats.org/officeDocument/2006/relationships/oleObject" Target="../embeddings/oleObject27.bin"/><Relationship Id="rId5" Type="http://schemas.openxmlformats.org/officeDocument/2006/relationships/image" Target="../media/image54.emf"/><Relationship Id="rId4" Type="http://schemas.openxmlformats.org/officeDocument/2006/relationships/oleObject" Target="../embeddings/oleObject26.bin"/><Relationship Id="rId9" Type="http://schemas.openxmlformats.org/officeDocument/2006/relationships/image" Target="../media/image56.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wmf"/><Relationship Id="rId7" Type="http://schemas.openxmlformats.org/officeDocument/2006/relationships/image" Target="../media/image24.emf"/><Relationship Id="rId2" Type="http://schemas.openxmlformats.org/officeDocument/2006/relationships/oleObject" Target="../embeddings/oleObject1.bin"/><Relationship Id="rId1" Type="http://schemas.openxmlformats.org/officeDocument/2006/relationships/slideLayout" Target="../slideLayouts/slideLayout3.xml"/><Relationship Id="rId6" Type="http://schemas.openxmlformats.org/officeDocument/2006/relationships/oleObject" Target="../embeddings/oleObject3.bin"/><Relationship Id="rId5" Type="http://schemas.openxmlformats.org/officeDocument/2006/relationships/image" Target="../media/image23.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9;p19">
            <a:extLst>
              <a:ext uri="{FF2B5EF4-FFF2-40B4-BE49-F238E27FC236}">
                <a16:creationId xmlns:a16="http://schemas.microsoft.com/office/drawing/2014/main" id="{FFFC2622-3DA9-6465-B414-FAFDB1CF650F}"/>
              </a:ext>
            </a:extLst>
          </p:cNvPr>
          <p:cNvSpPr txBox="1"/>
          <p:nvPr/>
        </p:nvSpPr>
        <p:spPr>
          <a:xfrm>
            <a:off x="6235249" y="1845700"/>
            <a:ext cx="5787186" cy="2923837"/>
          </a:xfrm>
          <a:prstGeom prst="rect">
            <a:avLst/>
          </a:prstGeom>
          <a:noFill/>
          <a:ln>
            <a:noFill/>
          </a:ln>
        </p:spPr>
        <p:txBody>
          <a:bodyPr spcFirstLastPara="1" wrap="square" lIns="91425" tIns="45700" rIns="91425" bIns="45700" anchor="t" anchorCtr="0">
            <a:spAutoFit/>
          </a:bodyPr>
          <a:lstStyle/>
          <a:p>
            <a:pPr lvl="0" algn="ctr"/>
            <a:r>
              <a:rPr lang="en-US" sz="3200" b="1" dirty="0">
                <a:solidFill>
                  <a:srgbClr val="561B0D"/>
                </a:solidFill>
                <a:latin typeface="Arial"/>
                <a:ea typeface="Arial"/>
                <a:cs typeface="Arial"/>
                <a:sym typeface="Arial"/>
              </a:rPr>
              <a:t>Drug Discovery and Development Course </a:t>
            </a:r>
            <a:endParaRPr lang="en-US" sz="3200" b="1" dirty="0">
              <a:solidFill>
                <a:schemeClr val="dk1"/>
              </a:solidFill>
              <a:latin typeface="Arial"/>
              <a:ea typeface="Arial"/>
              <a:cs typeface="Arial"/>
              <a:sym typeface="Arial"/>
            </a:endParaRPr>
          </a:p>
          <a:p>
            <a:pPr marL="0" marR="0" lvl="0" indent="0" algn="ctr" rtl="0">
              <a:spcBef>
                <a:spcPts val="0"/>
              </a:spcBef>
              <a:spcAft>
                <a:spcPts val="0"/>
              </a:spcAft>
              <a:buNone/>
            </a:pPr>
            <a:endParaRPr lang="en-US" sz="2000" dirty="0">
              <a:solidFill>
                <a:srgbClr val="242424"/>
              </a:solidFill>
              <a:latin typeface="Arial"/>
              <a:ea typeface="Arial"/>
              <a:cs typeface="Arial"/>
              <a:sym typeface="Arial"/>
            </a:endParaRPr>
          </a:p>
          <a:p>
            <a:pPr marL="0" marR="0" lvl="0" indent="0" algn="ctr" rtl="0">
              <a:spcBef>
                <a:spcPts val="0"/>
              </a:spcBef>
              <a:spcAft>
                <a:spcPts val="0"/>
              </a:spcAft>
              <a:buNone/>
            </a:pPr>
            <a:endParaRPr lang="en-US" sz="2000" dirty="0">
              <a:solidFill>
                <a:srgbClr val="242424"/>
              </a:solidFill>
              <a:latin typeface="Arial"/>
              <a:ea typeface="Arial"/>
              <a:cs typeface="Arial"/>
              <a:sym typeface="Arial"/>
            </a:endParaRPr>
          </a:p>
          <a:p>
            <a:pPr marL="0" marR="0" lvl="0" indent="0" algn="ctr" rtl="0">
              <a:spcBef>
                <a:spcPts val="0"/>
              </a:spcBef>
              <a:spcAft>
                <a:spcPts val="0"/>
              </a:spcAft>
              <a:buNone/>
            </a:pPr>
            <a:r>
              <a:rPr lang="en-US" sz="2000" b="1" i="0" dirty="0">
                <a:solidFill>
                  <a:srgbClr val="242424"/>
                </a:solidFill>
                <a:latin typeface="Arial"/>
                <a:ea typeface="Arial"/>
                <a:cs typeface="Arial"/>
                <a:sym typeface="Arial"/>
              </a:rPr>
              <a:t>Hit-to-Lead Med Chem Optimization Case Studies</a:t>
            </a:r>
          </a:p>
          <a:p>
            <a:pPr marL="0" marR="0" lvl="0" indent="0" algn="ctr" rtl="0">
              <a:spcBef>
                <a:spcPts val="0"/>
              </a:spcBef>
              <a:spcAft>
                <a:spcPts val="0"/>
              </a:spcAft>
              <a:buNone/>
            </a:pPr>
            <a:endParaRPr lang="en-US" sz="2000" b="1" dirty="0">
              <a:solidFill>
                <a:srgbClr val="242424"/>
              </a:solidFill>
              <a:latin typeface="Arial"/>
              <a:ea typeface="Arial"/>
              <a:cs typeface="Arial"/>
              <a:sym typeface="Arial"/>
            </a:endParaRPr>
          </a:p>
          <a:p>
            <a:pPr marL="0" marR="0" lvl="0" indent="0" algn="ctr" rtl="0">
              <a:spcBef>
                <a:spcPts val="0"/>
              </a:spcBef>
              <a:spcAft>
                <a:spcPts val="0"/>
              </a:spcAft>
              <a:buNone/>
            </a:pPr>
            <a:r>
              <a:rPr lang="en-US" sz="2000" b="1" i="0" dirty="0">
                <a:solidFill>
                  <a:srgbClr val="242424"/>
                </a:solidFill>
                <a:latin typeface="Arial"/>
                <a:ea typeface="Arial"/>
                <a:cs typeface="Arial"/>
                <a:sym typeface="Arial"/>
              </a:rPr>
              <a:t>Greg Basarab</a:t>
            </a:r>
          </a:p>
        </p:txBody>
      </p:sp>
    </p:spTree>
    <p:extLst>
      <p:ext uri="{BB962C8B-B14F-4D97-AF65-F5344CB8AC3E}">
        <p14:creationId xmlns:p14="http://schemas.microsoft.com/office/powerpoint/2010/main" val="1600086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EDC5F-DA0A-7859-13B4-15AA21CC0CBD}"/>
              </a:ext>
            </a:extLst>
          </p:cNvPr>
          <p:cNvSpPr>
            <a:spLocks noGrp="1"/>
          </p:cNvSpPr>
          <p:nvPr>
            <p:ph type="title"/>
          </p:nvPr>
        </p:nvSpPr>
        <p:spPr/>
        <p:txBody>
          <a:bodyPr/>
          <a:lstStyle/>
          <a:p>
            <a:r>
              <a:rPr lang="en-US" dirty="0"/>
              <a:t>Two Fragments of Interest</a:t>
            </a:r>
          </a:p>
        </p:txBody>
      </p:sp>
      <p:sp>
        <p:nvSpPr>
          <p:cNvPr id="4" name="Rectangle 3">
            <a:extLst>
              <a:ext uri="{FF2B5EF4-FFF2-40B4-BE49-F238E27FC236}">
                <a16:creationId xmlns:a16="http://schemas.microsoft.com/office/drawing/2014/main" id="{43ED9DA2-146C-D995-D5D2-790E02CDB299}"/>
              </a:ext>
            </a:extLst>
          </p:cNvPr>
          <p:cNvSpPr>
            <a:spLocks noChangeArrowheads="1"/>
          </p:cNvSpPr>
          <p:nvPr/>
        </p:nvSpPr>
        <p:spPr bwMode="auto">
          <a:xfrm>
            <a:off x="1055628" y="1022350"/>
            <a:ext cx="10561407" cy="609600"/>
          </a:xfrm>
          <a:prstGeom prst="rect">
            <a:avLst/>
          </a:prstGeom>
          <a:noFill/>
          <a:ln w="9525">
            <a:noFill/>
            <a:miter lim="800000"/>
            <a:headEnd/>
            <a:tailEnd/>
          </a:ln>
        </p:spPr>
        <p:txBody>
          <a:bodyPr lIns="92075" tIns="46038" rIns="92075" bIns="46038"/>
          <a:lstStyle/>
          <a:p>
            <a:pPr marL="173038" lvl="1" indent="-3175" eaLnBrk="0" hangingPunct="0">
              <a:spcBef>
                <a:spcPct val="20000"/>
              </a:spcBef>
            </a:pPr>
            <a:r>
              <a:rPr lang="en-US" dirty="0"/>
              <a:t>Models:  </a:t>
            </a:r>
            <a:r>
              <a:rPr lang="en-US" sz="1800" dirty="0"/>
              <a:t>Pyrrole at Site 1 – key H-bond and water bridge to Asp81</a:t>
            </a:r>
          </a:p>
          <a:p>
            <a:pPr marL="173038" lvl="1" indent="-3175" eaLnBrk="0" hangingPunct="0">
              <a:spcBef>
                <a:spcPct val="20000"/>
              </a:spcBef>
            </a:pPr>
            <a:r>
              <a:rPr lang="en-US" dirty="0"/>
              <a:t>		   Quinoline acid @ </a:t>
            </a:r>
            <a:r>
              <a:rPr lang="en-US" sz="1800" dirty="0"/>
              <a:t>Site 2 – key salt bridge with Arg 144, </a:t>
            </a:r>
            <a:r>
              <a:rPr lang="el-GR" sz="1800" dirty="0"/>
              <a:t>π</a:t>
            </a:r>
            <a:r>
              <a:rPr lang="en-US" dirty="0"/>
              <a:t>-stack w/ Arg84</a:t>
            </a:r>
            <a:endParaRPr lang="en-US" sz="1800" dirty="0"/>
          </a:p>
          <a:p>
            <a:pPr marL="173038" lvl="1" indent="-3175" eaLnBrk="0" hangingPunct="0">
              <a:spcBef>
                <a:spcPct val="20000"/>
              </a:spcBef>
              <a:buFontTx/>
              <a:buChar char="–"/>
            </a:pPr>
            <a:endParaRPr lang="en-US" sz="1800" dirty="0"/>
          </a:p>
        </p:txBody>
      </p:sp>
      <p:graphicFrame>
        <p:nvGraphicFramePr>
          <p:cNvPr id="5" name="Object 4">
            <a:extLst>
              <a:ext uri="{FF2B5EF4-FFF2-40B4-BE49-F238E27FC236}">
                <a16:creationId xmlns:a16="http://schemas.microsoft.com/office/drawing/2014/main" id="{55111F6A-16DB-25CC-3133-7F4D7C419567}"/>
              </a:ext>
            </a:extLst>
          </p:cNvPr>
          <p:cNvGraphicFramePr>
            <a:graphicFrameLocks noChangeAspect="1"/>
          </p:cNvGraphicFramePr>
          <p:nvPr>
            <p:extLst>
              <p:ext uri="{D42A27DB-BD31-4B8C-83A1-F6EECF244321}">
                <p14:modId xmlns:p14="http://schemas.microsoft.com/office/powerpoint/2010/main" val="3519160617"/>
              </p:ext>
            </p:extLst>
          </p:nvPr>
        </p:nvGraphicFramePr>
        <p:xfrm>
          <a:off x="2750561" y="2238375"/>
          <a:ext cx="1744662" cy="765175"/>
        </p:xfrm>
        <a:graphic>
          <a:graphicData uri="http://schemas.openxmlformats.org/presentationml/2006/ole">
            <mc:AlternateContent xmlns:mc="http://schemas.openxmlformats.org/markup-compatibility/2006">
              <mc:Choice xmlns:v="urn:schemas-microsoft-com:vml" Requires="v">
                <p:oleObj name="ISIS/Draw Sketch" r:id="rId2" imgW="1657080" imgH="723600" progId="ISISServer">
                  <p:embed/>
                </p:oleObj>
              </mc:Choice>
              <mc:Fallback>
                <p:oleObj name="ISIS/Draw Sketch" r:id="rId2" imgW="1657080" imgH="723600" progId="ISISServer">
                  <p:embed/>
                  <p:pic>
                    <p:nvPicPr>
                      <p:cNvPr id="5" name="Object 4">
                        <a:extLst>
                          <a:ext uri="{FF2B5EF4-FFF2-40B4-BE49-F238E27FC236}">
                            <a16:creationId xmlns:a16="http://schemas.microsoft.com/office/drawing/2014/main" id="{55111F6A-16DB-25CC-3133-7F4D7C4195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0561" y="2238375"/>
                        <a:ext cx="1744662" cy="765175"/>
                      </a:xfrm>
                      <a:prstGeom prst="rect">
                        <a:avLst/>
                      </a:prstGeom>
                      <a:gradFill rotWithShape="0">
                        <a:gsLst>
                          <a:gs pos="0">
                            <a:srgbClr val="FF5FCD"/>
                          </a:gs>
                          <a:gs pos="100000">
                            <a:srgbClr val="FFCCFF"/>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a:extLst>
              <a:ext uri="{FF2B5EF4-FFF2-40B4-BE49-F238E27FC236}">
                <a16:creationId xmlns:a16="http://schemas.microsoft.com/office/drawing/2014/main" id="{B8544289-E951-9609-BF8D-45B99A6A9393}"/>
              </a:ext>
            </a:extLst>
          </p:cNvPr>
          <p:cNvGraphicFramePr>
            <a:graphicFrameLocks noChangeAspect="1"/>
          </p:cNvGraphicFramePr>
          <p:nvPr>
            <p:extLst>
              <p:ext uri="{D42A27DB-BD31-4B8C-83A1-F6EECF244321}">
                <p14:modId xmlns:p14="http://schemas.microsoft.com/office/powerpoint/2010/main" val="2150991038"/>
              </p:ext>
            </p:extLst>
          </p:nvPr>
        </p:nvGraphicFramePr>
        <p:xfrm>
          <a:off x="6886575" y="1876425"/>
          <a:ext cx="1466850" cy="1266825"/>
        </p:xfrm>
        <a:graphic>
          <a:graphicData uri="http://schemas.openxmlformats.org/presentationml/2006/ole">
            <mc:AlternateContent xmlns:mc="http://schemas.openxmlformats.org/markup-compatibility/2006">
              <mc:Choice xmlns:v="urn:schemas-microsoft-com:vml" Requires="v">
                <p:oleObj name="ISIS/Draw Sketch" r:id="rId4" imgW="1466640" imgH="1266480" progId="ISISServer">
                  <p:embed/>
                </p:oleObj>
              </mc:Choice>
              <mc:Fallback>
                <p:oleObj name="ISIS/Draw Sketch" r:id="rId4" imgW="1466640" imgH="1266480" progId="ISISServer">
                  <p:embed/>
                  <p:pic>
                    <p:nvPicPr>
                      <p:cNvPr id="6" name="Object 5">
                        <a:extLst>
                          <a:ext uri="{FF2B5EF4-FFF2-40B4-BE49-F238E27FC236}">
                            <a16:creationId xmlns:a16="http://schemas.microsoft.com/office/drawing/2014/main" id="{B8544289-E951-9609-BF8D-45B99A6A93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6575" y="1876425"/>
                        <a:ext cx="1466850" cy="1266825"/>
                      </a:xfrm>
                      <a:prstGeom prst="rect">
                        <a:avLst/>
                      </a:prstGeom>
                      <a:gradFill rotWithShape="0">
                        <a:gsLst>
                          <a:gs pos="0">
                            <a:srgbClr val="FFFF99"/>
                          </a:gs>
                          <a:gs pos="100000">
                            <a:srgbClr val="FFFFCC"/>
                          </a:gs>
                        </a:gsLst>
                        <a:path path="shape">
                          <a:fillToRect l="50000" t="50000" r="50000" b="50000"/>
                        </a:path>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 Box 6">
            <a:extLst>
              <a:ext uri="{FF2B5EF4-FFF2-40B4-BE49-F238E27FC236}">
                <a16:creationId xmlns:a16="http://schemas.microsoft.com/office/drawing/2014/main" id="{49B73B7E-E89D-6C3A-A1EE-03AC04F0DCE9}"/>
              </a:ext>
            </a:extLst>
          </p:cNvPr>
          <p:cNvSpPr txBox="1">
            <a:spLocks noChangeArrowheads="1"/>
          </p:cNvSpPr>
          <p:nvPr/>
        </p:nvSpPr>
        <p:spPr bwMode="auto">
          <a:xfrm>
            <a:off x="1314667" y="2590800"/>
            <a:ext cx="1403350" cy="338554"/>
          </a:xfrm>
          <a:prstGeom prst="rect">
            <a:avLst/>
          </a:prstGeom>
          <a:noFill/>
          <a:ln w="12700">
            <a:noFill/>
            <a:miter lim="800000"/>
            <a:headEnd type="none" w="sm" len="sm"/>
            <a:tailEnd type="none" w="sm" len="sm"/>
          </a:ln>
        </p:spPr>
        <p:txBody>
          <a:bodyPr wrap="square">
            <a:spAutoFit/>
          </a:bodyPr>
          <a:lstStyle/>
          <a:p>
            <a:pPr eaLnBrk="0" hangingPunct="0"/>
            <a:r>
              <a:rPr lang="en-US" sz="1600" dirty="0" err="1"/>
              <a:t>K</a:t>
            </a:r>
            <a:r>
              <a:rPr lang="en-US" sz="1600" baseline="-25000" dirty="0" err="1"/>
              <a:t>d</a:t>
            </a:r>
            <a:r>
              <a:rPr lang="en-US" sz="1600" dirty="0"/>
              <a:t> = 1070 </a:t>
            </a:r>
            <a:r>
              <a:rPr lang="en-US" sz="1600" dirty="0">
                <a:latin typeface="Symbol" pitchFamily="18" charset="2"/>
              </a:rPr>
              <a:t>m</a:t>
            </a:r>
            <a:r>
              <a:rPr lang="en-US" sz="1600" dirty="0"/>
              <a:t>M</a:t>
            </a:r>
          </a:p>
        </p:txBody>
      </p:sp>
      <p:sp>
        <p:nvSpPr>
          <p:cNvPr id="8" name="Text Box 7">
            <a:extLst>
              <a:ext uri="{FF2B5EF4-FFF2-40B4-BE49-F238E27FC236}">
                <a16:creationId xmlns:a16="http://schemas.microsoft.com/office/drawing/2014/main" id="{21E8DDFC-C411-01B8-FCB8-A7D8EB32B719}"/>
              </a:ext>
            </a:extLst>
          </p:cNvPr>
          <p:cNvSpPr txBox="1">
            <a:spLocks noChangeArrowheads="1"/>
          </p:cNvSpPr>
          <p:nvPr/>
        </p:nvSpPr>
        <p:spPr bwMode="auto">
          <a:xfrm>
            <a:off x="1378031" y="1987550"/>
            <a:ext cx="1262333" cy="1138773"/>
          </a:xfrm>
          <a:prstGeom prst="rect">
            <a:avLst/>
          </a:prstGeom>
          <a:noFill/>
          <a:ln w="12700">
            <a:noFill/>
            <a:miter lim="800000"/>
            <a:headEnd type="none" w="sm" len="sm"/>
            <a:tailEnd type="none" w="sm" len="sm"/>
          </a:ln>
        </p:spPr>
        <p:txBody>
          <a:bodyPr wrap="none">
            <a:spAutoFit/>
          </a:bodyPr>
          <a:lstStyle/>
          <a:p>
            <a:pPr algn="ctr" eaLnBrk="0" hangingPunct="0"/>
            <a:r>
              <a:rPr lang="en-US" sz="1800" b="1" dirty="0"/>
              <a:t>Site 1</a:t>
            </a:r>
          </a:p>
          <a:p>
            <a:pPr algn="ctr" eaLnBrk="0" hangingPunct="0"/>
            <a:r>
              <a:rPr lang="en-US" sz="1800" b="1" dirty="0"/>
              <a:t>Pyrrole Hit </a:t>
            </a:r>
          </a:p>
          <a:p>
            <a:pPr algn="ctr" eaLnBrk="0" hangingPunct="0"/>
            <a:endParaRPr lang="en-US" sz="1600" dirty="0"/>
          </a:p>
          <a:p>
            <a:pPr algn="ctr" eaLnBrk="0" hangingPunct="0"/>
            <a:r>
              <a:rPr lang="en-US" sz="1600" dirty="0"/>
              <a:t>LE = 0.27 </a:t>
            </a:r>
          </a:p>
        </p:txBody>
      </p:sp>
      <p:sp>
        <p:nvSpPr>
          <p:cNvPr id="9" name="Text Box 8">
            <a:extLst>
              <a:ext uri="{FF2B5EF4-FFF2-40B4-BE49-F238E27FC236}">
                <a16:creationId xmlns:a16="http://schemas.microsoft.com/office/drawing/2014/main" id="{16BA5E71-52A0-1DEB-D65A-097B72DFFD9E}"/>
              </a:ext>
            </a:extLst>
          </p:cNvPr>
          <p:cNvSpPr txBox="1">
            <a:spLocks noChangeArrowheads="1"/>
          </p:cNvSpPr>
          <p:nvPr/>
        </p:nvSpPr>
        <p:spPr bwMode="auto">
          <a:xfrm>
            <a:off x="5114348" y="2441575"/>
            <a:ext cx="1098550" cy="457200"/>
          </a:xfrm>
          <a:prstGeom prst="rect">
            <a:avLst/>
          </a:prstGeom>
          <a:gradFill rotWithShape="0">
            <a:gsLst>
              <a:gs pos="0">
                <a:srgbClr val="66FFFF"/>
              </a:gs>
              <a:gs pos="100000">
                <a:srgbClr val="CCFFFF"/>
              </a:gs>
            </a:gsLst>
            <a:path path="shape">
              <a:fillToRect l="50000" t="50000" r="50000" b="50000"/>
            </a:path>
          </a:gradFill>
          <a:ln w="12700">
            <a:noFill/>
            <a:miter lim="800000"/>
            <a:headEnd type="none" w="sm" len="sm"/>
            <a:tailEnd type="none" w="sm" len="sm"/>
          </a:ln>
        </p:spPr>
        <p:txBody>
          <a:bodyPr wrap="none">
            <a:spAutoFit/>
          </a:bodyPr>
          <a:lstStyle/>
          <a:p>
            <a:pPr algn="ctr" eaLnBrk="0" hangingPunct="0"/>
            <a:r>
              <a:rPr lang="en-US" b="1"/>
              <a:t>Linker</a:t>
            </a:r>
            <a:endParaRPr lang="en-US" sz="2000"/>
          </a:p>
        </p:txBody>
      </p:sp>
      <p:sp>
        <p:nvSpPr>
          <p:cNvPr id="10" name="Text Box 9">
            <a:extLst>
              <a:ext uri="{FF2B5EF4-FFF2-40B4-BE49-F238E27FC236}">
                <a16:creationId xmlns:a16="http://schemas.microsoft.com/office/drawing/2014/main" id="{4F274516-D101-C6BB-253D-AAEFBD4DF2F1}"/>
              </a:ext>
            </a:extLst>
          </p:cNvPr>
          <p:cNvSpPr txBox="1">
            <a:spLocks noChangeArrowheads="1"/>
          </p:cNvSpPr>
          <p:nvPr/>
        </p:nvSpPr>
        <p:spPr bwMode="auto">
          <a:xfrm>
            <a:off x="8673523" y="2650794"/>
            <a:ext cx="1466850" cy="584775"/>
          </a:xfrm>
          <a:prstGeom prst="rect">
            <a:avLst/>
          </a:prstGeom>
          <a:noFill/>
          <a:ln w="12700">
            <a:noFill/>
            <a:miter lim="800000"/>
            <a:headEnd type="none" w="sm" len="sm"/>
            <a:tailEnd type="none" w="sm" len="sm"/>
          </a:ln>
        </p:spPr>
        <p:txBody>
          <a:bodyPr wrap="square">
            <a:spAutoFit/>
          </a:bodyPr>
          <a:lstStyle/>
          <a:p>
            <a:pPr algn="ctr" eaLnBrk="0" hangingPunct="0"/>
            <a:r>
              <a:rPr lang="en-US" sz="1600" dirty="0" err="1"/>
              <a:t>K</a:t>
            </a:r>
            <a:r>
              <a:rPr lang="en-US" sz="1600" baseline="-25000" dirty="0" err="1"/>
              <a:t>d</a:t>
            </a:r>
            <a:r>
              <a:rPr lang="en-US" sz="1600" dirty="0"/>
              <a:t> = 5000 </a:t>
            </a:r>
            <a:r>
              <a:rPr lang="en-US" sz="1600" dirty="0">
                <a:latin typeface="Symbol" pitchFamily="18" charset="2"/>
              </a:rPr>
              <a:t>m</a:t>
            </a:r>
            <a:r>
              <a:rPr lang="en-US" sz="1600" dirty="0"/>
              <a:t>M</a:t>
            </a:r>
          </a:p>
          <a:p>
            <a:pPr algn="ctr" eaLnBrk="0" hangingPunct="0"/>
            <a:r>
              <a:rPr lang="en-US" sz="1600" dirty="0"/>
              <a:t>LE = 0.22</a:t>
            </a:r>
          </a:p>
        </p:txBody>
      </p:sp>
      <p:sp>
        <p:nvSpPr>
          <p:cNvPr id="11" name="Text Box 10">
            <a:extLst>
              <a:ext uri="{FF2B5EF4-FFF2-40B4-BE49-F238E27FC236}">
                <a16:creationId xmlns:a16="http://schemas.microsoft.com/office/drawing/2014/main" id="{E552F69A-D389-28D2-E647-68609E078545}"/>
              </a:ext>
            </a:extLst>
          </p:cNvPr>
          <p:cNvSpPr txBox="1">
            <a:spLocks noChangeArrowheads="1"/>
          </p:cNvSpPr>
          <p:nvPr/>
        </p:nvSpPr>
        <p:spPr bwMode="auto">
          <a:xfrm>
            <a:off x="8603673" y="1889125"/>
            <a:ext cx="1606550" cy="641350"/>
          </a:xfrm>
          <a:prstGeom prst="rect">
            <a:avLst/>
          </a:prstGeom>
          <a:noFill/>
          <a:ln w="12700">
            <a:noFill/>
            <a:miter lim="800000"/>
            <a:headEnd type="none" w="sm" len="sm"/>
            <a:tailEnd type="none" w="sm" len="sm"/>
          </a:ln>
        </p:spPr>
        <p:txBody>
          <a:bodyPr wrap="none">
            <a:spAutoFit/>
          </a:bodyPr>
          <a:lstStyle/>
          <a:p>
            <a:pPr algn="ctr" eaLnBrk="0" hangingPunct="0"/>
            <a:r>
              <a:rPr lang="en-US" sz="1800" b="1" dirty="0"/>
              <a:t>Site 2</a:t>
            </a:r>
          </a:p>
          <a:p>
            <a:pPr algn="ctr" eaLnBrk="0" hangingPunct="0"/>
            <a:r>
              <a:rPr lang="en-US" sz="1800" b="1" dirty="0"/>
              <a:t>Quinoline Hit</a:t>
            </a:r>
            <a:endParaRPr lang="en-US" sz="1600" dirty="0"/>
          </a:p>
        </p:txBody>
      </p:sp>
      <p:pic>
        <p:nvPicPr>
          <p:cNvPr id="12" name="Picture 11" descr="\\usbodfs01\AEAKIN$\TOPX\GRC prep\structures\newer versions\pyrrole_quin_frag_24kdas_jan29_labeled_jpeg.jpg">
            <a:extLst>
              <a:ext uri="{FF2B5EF4-FFF2-40B4-BE49-F238E27FC236}">
                <a16:creationId xmlns:a16="http://schemas.microsoft.com/office/drawing/2014/main" id="{972132B1-D681-7F08-50B4-24317D6EAE80}"/>
              </a:ext>
            </a:extLst>
          </p:cNvPr>
          <p:cNvPicPr>
            <a:picLocks noChangeAspect="1" noChangeArrowheads="1"/>
          </p:cNvPicPr>
          <p:nvPr/>
        </p:nvPicPr>
        <p:blipFill>
          <a:blip r:embed="rId6"/>
          <a:srcRect t="17395" b="5162"/>
          <a:stretch>
            <a:fillRect/>
          </a:stretch>
        </p:blipFill>
        <p:spPr bwMode="auto">
          <a:xfrm>
            <a:off x="3517842" y="3429000"/>
            <a:ext cx="4092575" cy="2895600"/>
          </a:xfrm>
          <a:prstGeom prst="rect">
            <a:avLst/>
          </a:prstGeom>
          <a:noFill/>
          <a:ln w="9525">
            <a:noFill/>
            <a:miter lim="800000"/>
            <a:headEnd/>
            <a:tailEnd/>
          </a:ln>
        </p:spPr>
      </p:pic>
      <p:sp>
        <p:nvSpPr>
          <p:cNvPr id="13" name="Rectangle 12">
            <a:extLst>
              <a:ext uri="{FF2B5EF4-FFF2-40B4-BE49-F238E27FC236}">
                <a16:creationId xmlns:a16="http://schemas.microsoft.com/office/drawing/2014/main" id="{7A8FB647-FCAF-6B72-24E1-9A2D9FA6A22E}"/>
              </a:ext>
            </a:extLst>
          </p:cNvPr>
          <p:cNvSpPr>
            <a:spLocks noChangeArrowheads="1"/>
          </p:cNvSpPr>
          <p:nvPr/>
        </p:nvSpPr>
        <p:spPr bwMode="auto">
          <a:xfrm>
            <a:off x="1685494" y="5189319"/>
            <a:ext cx="1744663" cy="646331"/>
          </a:xfrm>
          <a:prstGeom prst="rect">
            <a:avLst/>
          </a:prstGeom>
          <a:noFill/>
          <a:ln w="9525">
            <a:noFill/>
            <a:miter lim="800000"/>
            <a:headEnd/>
            <a:tailEnd/>
          </a:ln>
        </p:spPr>
        <p:txBody>
          <a:bodyPr wrap="square">
            <a:spAutoFit/>
          </a:bodyPr>
          <a:lstStyle/>
          <a:p>
            <a:pPr algn="ctr" eaLnBrk="0" hangingPunct="0"/>
            <a:r>
              <a:rPr lang="en-US" sz="1800" b="1" dirty="0"/>
              <a:t>Site 1 – adenine of ATP</a:t>
            </a:r>
          </a:p>
        </p:txBody>
      </p:sp>
      <p:sp>
        <p:nvSpPr>
          <p:cNvPr id="14" name="Rectangle 13">
            <a:extLst>
              <a:ext uri="{FF2B5EF4-FFF2-40B4-BE49-F238E27FC236}">
                <a16:creationId xmlns:a16="http://schemas.microsoft.com/office/drawing/2014/main" id="{F8548D45-2DE0-8C7C-BBE7-5E582CF57F78}"/>
              </a:ext>
            </a:extLst>
          </p:cNvPr>
          <p:cNvSpPr>
            <a:spLocks noChangeArrowheads="1"/>
          </p:cNvSpPr>
          <p:nvPr/>
        </p:nvSpPr>
        <p:spPr bwMode="auto">
          <a:xfrm>
            <a:off x="7535803" y="3973755"/>
            <a:ext cx="2135739" cy="646331"/>
          </a:xfrm>
          <a:prstGeom prst="rect">
            <a:avLst/>
          </a:prstGeom>
          <a:noFill/>
          <a:ln w="9525">
            <a:noFill/>
            <a:miter lim="800000"/>
            <a:headEnd/>
            <a:tailEnd/>
          </a:ln>
        </p:spPr>
        <p:txBody>
          <a:bodyPr wrap="square">
            <a:spAutoFit/>
          </a:bodyPr>
          <a:lstStyle/>
          <a:p>
            <a:pPr algn="ctr" eaLnBrk="0" hangingPunct="0"/>
            <a:r>
              <a:rPr lang="en-US" sz="1800" b="1" dirty="0"/>
              <a:t>Site 2 – outside of ATP binding site</a:t>
            </a:r>
          </a:p>
        </p:txBody>
      </p:sp>
      <p:sp>
        <p:nvSpPr>
          <p:cNvPr id="15" name="Line 14">
            <a:extLst>
              <a:ext uri="{FF2B5EF4-FFF2-40B4-BE49-F238E27FC236}">
                <a16:creationId xmlns:a16="http://schemas.microsoft.com/office/drawing/2014/main" id="{07A6858B-AD7A-4D9F-2755-651359C99A41}"/>
              </a:ext>
            </a:extLst>
          </p:cNvPr>
          <p:cNvSpPr>
            <a:spLocks noChangeShapeType="1"/>
          </p:cNvSpPr>
          <p:nvPr/>
        </p:nvSpPr>
        <p:spPr bwMode="auto">
          <a:xfrm>
            <a:off x="6227186" y="2689225"/>
            <a:ext cx="652462" cy="0"/>
          </a:xfrm>
          <a:prstGeom prst="line">
            <a:avLst/>
          </a:prstGeom>
          <a:noFill/>
          <a:ln w="19050">
            <a:solidFill>
              <a:srgbClr val="00FFFF"/>
            </a:solidFill>
            <a:round/>
            <a:headEnd/>
            <a:tailEnd/>
          </a:ln>
        </p:spPr>
        <p:txBody>
          <a:bodyPr/>
          <a:lstStyle/>
          <a:p>
            <a:endParaRPr lang="en-US"/>
          </a:p>
        </p:txBody>
      </p:sp>
      <p:sp>
        <p:nvSpPr>
          <p:cNvPr id="16" name="Line 15">
            <a:extLst>
              <a:ext uri="{FF2B5EF4-FFF2-40B4-BE49-F238E27FC236}">
                <a16:creationId xmlns:a16="http://schemas.microsoft.com/office/drawing/2014/main" id="{A8EC8CD7-5D37-0ED5-07BD-82C89F462AE7}"/>
              </a:ext>
            </a:extLst>
          </p:cNvPr>
          <p:cNvSpPr>
            <a:spLocks noChangeShapeType="1"/>
          </p:cNvSpPr>
          <p:nvPr/>
        </p:nvSpPr>
        <p:spPr bwMode="auto">
          <a:xfrm>
            <a:off x="4514273" y="2690813"/>
            <a:ext cx="652463" cy="0"/>
          </a:xfrm>
          <a:prstGeom prst="line">
            <a:avLst/>
          </a:prstGeom>
          <a:noFill/>
          <a:ln w="19050">
            <a:solidFill>
              <a:srgbClr val="00FFFF"/>
            </a:solidFill>
            <a:round/>
            <a:headEnd/>
            <a:tailEnd/>
          </a:ln>
        </p:spPr>
        <p:txBody>
          <a:bodyPr/>
          <a:lstStyle/>
          <a:p>
            <a:endParaRPr lang="en-US"/>
          </a:p>
        </p:txBody>
      </p:sp>
      <p:sp>
        <p:nvSpPr>
          <p:cNvPr id="17" name="TextBox 16">
            <a:extLst>
              <a:ext uri="{FF2B5EF4-FFF2-40B4-BE49-F238E27FC236}">
                <a16:creationId xmlns:a16="http://schemas.microsoft.com/office/drawing/2014/main" id="{050D1FBD-D463-0F76-B8AE-70CF661147B0}"/>
              </a:ext>
            </a:extLst>
          </p:cNvPr>
          <p:cNvSpPr txBox="1"/>
          <p:nvPr/>
        </p:nvSpPr>
        <p:spPr>
          <a:xfrm>
            <a:off x="443161" y="3361644"/>
            <a:ext cx="2559812" cy="1600438"/>
          </a:xfrm>
          <a:prstGeom prst="rect">
            <a:avLst/>
          </a:prstGeom>
          <a:noFill/>
        </p:spPr>
        <p:txBody>
          <a:bodyPr wrap="square" rtlCol="0">
            <a:spAutoFit/>
          </a:bodyPr>
          <a:lstStyle/>
          <a:p>
            <a:pPr algn="ctr"/>
            <a:r>
              <a:rPr lang="en-ZA" sz="1400" u="sng" dirty="0"/>
              <a:t>Rule of 3 compliant?</a:t>
            </a:r>
          </a:p>
          <a:p>
            <a:pPr marL="342900" indent="-342900">
              <a:buFont typeface="Wingdings" panose="05000000000000000000" pitchFamily="2" charset="2"/>
              <a:buChar char="ü"/>
            </a:pPr>
            <a:r>
              <a:rPr lang="en-ZA" sz="1400" dirty="0"/>
              <a:t>≤ 3 H-bond donors (1)</a:t>
            </a:r>
          </a:p>
          <a:p>
            <a:pPr marL="342900" indent="-342900">
              <a:buFont typeface="Wingdings" panose="05000000000000000000" pitchFamily="2" charset="2"/>
              <a:buChar char="ü"/>
            </a:pPr>
            <a:r>
              <a:rPr lang="en-ZA" sz="1400" dirty="0"/>
              <a:t>≤ 3 H-bond acceptors (2)</a:t>
            </a:r>
          </a:p>
          <a:p>
            <a:pPr marL="342900" indent="-342900">
              <a:buFont typeface="Wingdings" panose="05000000000000000000" pitchFamily="2" charset="2"/>
              <a:buChar char="ü"/>
            </a:pPr>
            <a:r>
              <a:rPr lang="en-ZA" sz="1400" dirty="0"/>
              <a:t>MW ≤ 300 Da (137)</a:t>
            </a:r>
          </a:p>
          <a:p>
            <a:pPr marL="342900" indent="-342900">
              <a:buFont typeface="Wingdings" panose="05000000000000000000" pitchFamily="2" charset="2"/>
              <a:buChar char="ü"/>
            </a:pPr>
            <a:r>
              <a:rPr lang="en-ZA" sz="1400" dirty="0" err="1"/>
              <a:t>cLogP</a:t>
            </a:r>
            <a:r>
              <a:rPr lang="en-ZA" sz="1400" dirty="0"/>
              <a:t> ≤ 3 (1.15)</a:t>
            </a:r>
          </a:p>
          <a:p>
            <a:pPr marL="342900" indent="-342900">
              <a:buFont typeface="Wingdings" panose="05000000000000000000" pitchFamily="2" charset="2"/>
              <a:buChar char="ü"/>
            </a:pPr>
            <a:r>
              <a:rPr lang="en-ZA" sz="1400" dirty="0"/>
              <a:t># rot bonds </a:t>
            </a:r>
            <a:r>
              <a:rPr lang="en-ZA" sz="1400" dirty="0">
                <a:sym typeface="Symbol" panose="05050102010706020507" pitchFamily="18" charset="2"/>
              </a:rPr>
              <a:t> 3 (1)</a:t>
            </a:r>
          </a:p>
          <a:p>
            <a:pPr marL="342900" indent="-342900">
              <a:buFont typeface="Wingdings" panose="05000000000000000000" pitchFamily="2" charset="2"/>
              <a:buChar char="ü"/>
            </a:pPr>
            <a:r>
              <a:rPr lang="en-ZA" sz="1400" dirty="0">
                <a:sym typeface="Symbol" panose="05050102010706020507" pitchFamily="18" charset="2"/>
              </a:rPr>
              <a:t>PSA  60 Å</a:t>
            </a:r>
            <a:r>
              <a:rPr lang="en-ZA" sz="1400" baseline="30000" dirty="0">
                <a:sym typeface="Symbol" panose="05050102010706020507" pitchFamily="18" charset="2"/>
              </a:rPr>
              <a:t>2</a:t>
            </a:r>
            <a:r>
              <a:rPr lang="en-ZA" sz="1400" dirty="0">
                <a:sym typeface="Symbol" panose="05050102010706020507" pitchFamily="18" charset="2"/>
              </a:rPr>
              <a:t>  (42)</a:t>
            </a:r>
            <a:endParaRPr lang="en-ZA" sz="1400" dirty="0"/>
          </a:p>
        </p:txBody>
      </p:sp>
      <p:sp>
        <p:nvSpPr>
          <p:cNvPr id="20" name="TextBox 19">
            <a:extLst>
              <a:ext uri="{FF2B5EF4-FFF2-40B4-BE49-F238E27FC236}">
                <a16:creationId xmlns:a16="http://schemas.microsoft.com/office/drawing/2014/main" id="{650D5FF6-A551-A851-79EF-40FC51CB26CE}"/>
              </a:ext>
            </a:extLst>
          </p:cNvPr>
          <p:cNvSpPr txBox="1"/>
          <p:nvPr/>
        </p:nvSpPr>
        <p:spPr>
          <a:xfrm>
            <a:off x="9632188" y="3496701"/>
            <a:ext cx="2559812" cy="1600438"/>
          </a:xfrm>
          <a:prstGeom prst="rect">
            <a:avLst/>
          </a:prstGeom>
          <a:noFill/>
        </p:spPr>
        <p:txBody>
          <a:bodyPr wrap="square" rtlCol="0">
            <a:spAutoFit/>
          </a:bodyPr>
          <a:lstStyle/>
          <a:p>
            <a:pPr algn="ctr"/>
            <a:r>
              <a:rPr lang="en-ZA" sz="1400" u="sng" dirty="0"/>
              <a:t>Rule of 3 compliant?</a:t>
            </a:r>
          </a:p>
          <a:p>
            <a:pPr marL="342900" indent="-342900">
              <a:buFont typeface="Wingdings" panose="05000000000000000000" pitchFamily="2" charset="2"/>
              <a:buChar char="ü"/>
            </a:pPr>
            <a:r>
              <a:rPr lang="en-ZA" sz="1400" dirty="0"/>
              <a:t>≤ 3 H-bond donors (1)</a:t>
            </a:r>
          </a:p>
          <a:p>
            <a:pPr marL="342900" indent="-342900">
              <a:buFont typeface="Wingdings" panose="05000000000000000000" pitchFamily="2" charset="2"/>
              <a:buChar char="ü"/>
            </a:pPr>
            <a:r>
              <a:rPr lang="en-ZA" sz="1400" dirty="0"/>
              <a:t>≤ 3 H-bond acceptors </a:t>
            </a:r>
            <a:r>
              <a:rPr lang="en-ZA" sz="1400" dirty="0">
                <a:solidFill>
                  <a:srgbClr val="FF0000"/>
                </a:solidFill>
              </a:rPr>
              <a:t>(5)</a:t>
            </a:r>
          </a:p>
          <a:p>
            <a:pPr marL="342900" indent="-342900">
              <a:buFont typeface="Wingdings" panose="05000000000000000000" pitchFamily="2" charset="2"/>
              <a:buChar char="ü"/>
            </a:pPr>
            <a:r>
              <a:rPr lang="en-ZA" sz="1400" dirty="0"/>
              <a:t>MW ≤ 300 Da (234)</a:t>
            </a:r>
          </a:p>
          <a:p>
            <a:pPr marL="342900" indent="-342900">
              <a:buFont typeface="Wingdings" panose="05000000000000000000" pitchFamily="2" charset="2"/>
              <a:buChar char="ü"/>
            </a:pPr>
            <a:r>
              <a:rPr lang="en-ZA" sz="1400" dirty="0" err="1"/>
              <a:t>cLogP</a:t>
            </a:r>
            <a:r>
              <a:rPr lang="en-ZA" sz="1400" dirty="0"/>
              <a:t> ≤ 3 (0.19)</a:t>
            </a:r>
          </a:p>
          <a:p>
            <a:pPr marL="342900" indent="-342900">
              <a:buFont typeface="Wingdings" panose="05000000000000000000" pitchFamily="2" charset="2"/>
              <a:buChar char="ü"/>
            </a:pPr>
            <a:r>
              <a:rPr lang="en-ZA" sz="1400" dirty="0"/>
              <a:t># rot bonds </a:t>
            </a:r>
            <a:r>
              <a:rPr lang="en-ZA" sz="1400" dirty="0">
                <a:sym typeface="Symbol" panose="05050102010706020507" pitchFamily="18" charset="2"/>
              </a:rPr>
              <a:t> 3 (2)</a:t>
            </a:r>
          </a:p>
          <a:p>
            <a:pPr marL="342900" indent="-342900">
              <a:buFont typeface="Wingdings" panose="05000000000000000000" pitchFamily="2" charset="2"/>
              <a:buChar char="ü"/>
            </a:pPr>
            <a:r>
              <a:rPr lang="en-ZA" sz="1400" dirty="0">
                <a:sym typeface="Symbol" panose="05050102010706020507" pitchFamily="18" charset="2"/>
              </a:rPr>
              <a:t>PSA  60 Å</a:t>
            </a:r>
            <a:r>
              <a:rPr lang="en-ZA" sz="1400" baseline="30000" dirty="0">
                <a:sym typeface="Symbol" panose="05050102010706020507" pitchFamily="18" charset="2"/>
              </a:rPr>
              <a:t>2</a:t>
            </a:r>
            <a:r>
              <a:rPr lang="en-ZA" sz="1400" dirty="0">
                <a:sym typeface="Symbol" panose="05050102010706020507" pitchFamily="18" charset="2"/>
              </a:rPr>
              <a:t>  (</a:t>
            </a:r>
            <a:r>
              <a:rPr lang="en-ZA" sz="1400" dirty="0">
                <a:solidFill>
                  <a:srgbClr val="FF0000"/>
                </a:solidFill>
                <a:sym typeface="Symbol" panose="05050102010706020507" pitchFamily="18" charset="2"/>
              </a:rPr>
              <a:t>116</a:t>
            </a:r>
            <a:r>
              <a:rPr lang="en-ZA" sz="1400" dirty="0">
                <a:sym typeface="Symbol" panose="05050102010706020507" pitchFamily="18" charset="2"/>
              </a:rPr>
              <a:t>)</a:t>
            </a:r>
            <a:endParaRPr lang="en-ZA" sz="1400" dirty="0"/>
          </a:p>
        </p:txBody>
      </p:sp>
      <p:sp>
        <p:nvSpPr>
          <p:cNvPr id="3" name="TextBox 2">
            <a:extLst>
              <a:ext uri="{FF2B5EF4-FFF2-40B4-BE49-F238E27FC236}">
                <a16:creationId xmlns:a16="http://schemas.microsoft.com/office/drawing/2014/main" id="{81C4FD65-933D-4AA4-638F-D8926124DE84}"/>
              </a:ext>
            </a:extLst>
          </p:cNvPr>
          <p:cNvSpPr txBox="1"/>
          <p:nvPr/>
        </p:nvSpPr>
        <p:spPr>
          <a:xfrm>
            <a:off x="243583" y="6533238"/>
            <a:ext cx="2458045" cy="276999"/>
          </a:xfrm>
          <a:prstGeom prst="rect">
            <a:avLst/>
          </a:prstGeom>
          <a:noFill/>
        </p:spPr>
        <p:txBody>
          <a:bodyPr wrap="none" rtlCol="0">
            <a:spAutoFit/>
          </a:bodyPr>
          <a:lstStyle/>
          <a:p>
            <a:r>
              <a:rPr lang="en-ZA" sz="1200" dirty="0"/>
              <a:t>Eakin, A. et al </a:t>
            </a:r>
            <a:r>
              <a:rPr lang="en-ZA" sz="1200" i="1" dirty="0"/>
              <a:t>AAC 56(3)</a:t>
            </a:r>
            <a:r>
              <a:rPr lang="en-ZA" sz="1200" dirty="0"/>
              <a:t>, 1240, 2012</a:t>
            </a:r>
          </a:p>
        </p:txBody>
      </p:sp>
    </p:spTree>
    <p:extLst>
      <p:ext uri="{BB962C8B-B14F-4D97-AF65-F5344CB8AC3E}">
        <p14:creationId xmlns:p14="http://schemas.microsoft.com/office/powerpoint/2010/main" val="1971473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14E01-5308-5D2E-3CD6-82284F4FBBFA}"/>
              </a:ext>
            </a:extLst>
          </p:cNvPr>
          <p:cNvSpPr>
            <a:spLocks noGrp="1"/>
          </p:cNvSpPr>
          <p:nvPr>
            <p:ph type="title"/>
          </p:nvPr>
        </p:nvSpPr>
        <p:spPr>
          <a:xfrm>
            <a:off x="838200" y="365125"/>
            <a:ext cx="7879773" cy="645069"/>
          </a:xfrm>
        </p:spPr>
        <p:txBody>
          <a:bodyPr>
            <a:normAutofit/>
          </a:bodyPr>
          <a:lstStyle/>
          <a:p>
            <a:r>
              <a:rPr lang="en-US" dirty="0"/>
              <a:t>Best hit from library of pyrrole amides</a:t>
            </a:r>
          </a:p>
        </p:txBody>
      </p:sp>
      <p:sp>
        <p:nvSpPr>
          <p:cNvPr id="4" name="Text Box 3">
            <a:extLst>
              <a:ext uri="{FF2B5EF4-FFF2-40B4-BE49-F238E27FC236}">
                <a16:creationId xmlns:a16="http://schemas.microsoft.com/office/drawing/2014/main" id="{B5C591F6-54D0-734F-D2E8-B35036DBFDBE}"/>
              </a:ext>
            </a:extLst>
          </p:cNvPr>
          <p:cNvSpPr txBox="1">
            <a:spLocks noChangeArrowheads="1"/>
          </p:cNvSpPr>
          <p:nvPr/>
        </p:nvSpPr>
        <p:spPr bwMode="auto">
          <a:xfrm>
            <a:off x="1063240" y="3123334"/>
            <a:ext cx="3929281" cy="3165482"/>
          </a:xfrm>
          <a:prstGeom prst="rect">
            <a:avLst/>
          </a:prstGeom>
          <a:noFill/>
          <a:ln w="12700">
            <a:noFill/>
            <a:miter lim="800000"/>
            <a:headEnd type="none" w="sm" len="sm"/>
            <a:tailEnd type="none" w="sm" len="sm"/>
          </a:ln>
        </p:spPr>
        <p:txBody>
          <a:bodyPr wrap="none">
            <a:spAutoFit/>
          </a:bodyPr>
          <a:lstStyle/>
          <a:p>
            <a:pPr eaLnBrk="0" hangingPunct="0">
              <a:spcBef>
                <a:spcPct val="15000"/>
              </a:spcBef>
              <a:tabLst>
                <a:tab pos="2000250" algn="l"/>
              </a:tabLst>
            </a:pPr>
            <a:r>
              <a:rPr lang="en-US" sz="1800" b="1" dirty="0"/>
              <a:t>ATPase IC</a:t>
            </a:r>
            <a:r>
              <a:rPr lang="en-US" sz="1800" b="1" baseline="-25000" dirty="0"/>
              <a:t>50</a:t>
            </a:r>
            <a:r>
              <a:rPr lang="en-US" sz="1800" b="1" dirty="0"/>
              <a:t> </a:t>
            </a:r>
            <a:r>
              <a:rPr lang="en-US" sz="1800" dirty="0"/>
              <a:t>(</a:t>
            </a:r>
            <a:r>
              <a:rPr lang="en-US" sz="1800" dirty="0">
                <a:latin typeface="Symbol" pitchFamily="18" charset="2"/>
              </a:rPr>
              <a:t>m</a:t>
            </a:r>
            <a:r>
              <a:rPr lang="en-US" sz="1800" dirty="0"/>
              <a:t>M)</a:t>
            </a:r>
            <a:endParaRPr lang="en-US" dirty="0"/>
          </a:p>
          <a:p>
            <a:pPr eaLnBrk="0" hangingPunct="0">
              <a:spcBef>
                <a:spcPct val="15000"/>
              </a:spcBef>
              <a:tabLst>
                <a:tab pos="2000250" algn="l"/>
              </a:tabLst>
            </a:pPr>
            <a:r>
              <a:rPr lang="en-US" sz="1800" i="1" dirty="0">
                <a:solidFill>
                  <a:srgbClr val="D60093"/>
                </a:solidFill>
              </a:rPr>
              <a:t>E. coli</a:t>
            </a:r>
            <a:r>
              <a:rPr lang="en-US" sz="1800" dirty="0">
                <a:solidFill>
                  <a:srgbClr val="D60093"/>
                </a:solidFill>
              </a:rPr>
              <a:t> gyrase:</a:t>
            </a:r>
            <a:r>
              <a:rPr lang="en-US" sz="1800" dirty="0"/>
              <a:t>        	0.61         LE = 0.24</a:t>
            </a:r>
          </a:p>
          <a:p>
            <a:pPr eaLnBrk="0" hangingPunct="0">
              <a:spcBef>
                <a:spcPct val="15000"/>
              </a:spcBef>
              <a:tabLst>
                <a:tab pos="2000250" algn="l"/>
              </a:tabLst>
            </a:pPr>
            <a:r>
              <a:rPr lang="en-US" dirty="0"/>
              <a:t>                                 </a:t>
            </a:r>
            <a:r>
              <a:rPr lang="en-US" sz="1800" dirty="0"/>
              <a:t> </a:t>
            </a:r>
            <a:r>
              <a:rPr lang="en-US" sz="1800" i="1" dirty="0"/>
              <a:t>K</a:t>
            </a:r>
            <a:r>
              <a:rPr lang="en-US" sz="1800" baseline="-25000" dirty="0"/>
              <a:t>i</a:t>
            </a:r>
            <a:r>
              <a:rPr lang="en-US" sz="1800" dirty="0"/>
              <a:t> = 0.28              0.26</a:t>
            </a:r>
          </a:p>
          <a:p>
            <a:pPr eaLnBrk="0" hangingPunct="0">
              <a:spcBef>
                <a:spcPct val="15000"/>
              </a:spcBef>
              <a:tabLst>
                <a:tab pos="2000250" algn="l"/>
              </a:tabLst>
            </a:pPr>
            <a:r>
              <a:rPr lang="en-US" sz="1800" i="1" dirty="0">
                <a:solidFill>
                  <a:srgbClr val="D60093"/>
                </a:solidFill>
              </a:rPr>
              <a:t>S. aureus</a:t>
            </a:r>
            <a:r>
              <a:rPr lang="en-US" sz="1800" dirty="0">
                <a:solidFill>
                  <a:srgbClr val="D60093"/>
                </a:solidFill>
              </a:rPr>
              <a:t> gyrase:</a:t>
            </a:r>
            <a:r>
              <a:rPr lang="en-US" sz="1800" dirty="0"/>
              <a:t>  	1.4                   0.23</a:t>
            </a:r>
          </a:p>
          <a:p>
            <a:pPr eaLnBrk="0" hangingPunct="0">
              <a:spcBef>
                <a:spcPct val="15000"/>
              </a:spcBef>
              <a:tabLst>
                <a:tab pos="2000250" algn="l"/>
              </a:tabLst>
            </a:pPr>
            <a:endParaRPr lang="en-US" sz="700" b="1" dirty="0"/>
          </a:p>
          <a:p>
            <a:pPr eaLnBrk="0" hangingPunct="0">
              <a:spcBef>
                <a:spcPct val="15000"/>
              </a:spcBef>
              <a:tabLst>
                <a:tab pos="2000250" algn="l"/>
              </a:tabLst>
            </a:pPr>
            <a:r>
              <a:rPr lang="en-US" sz="1800" b="1" dirty="0"/>
              <a:t>MIC </a:t>
            </a:r>
            <a:r>
              <a:rPr lang="en-US" sz="1800" dirty="0"/>
              <a:t>(</a:t>
            </a:r>
            <a:r>
              <a:rPr lang="en-US" sz="1800" dirty="0">
                <a:latin typeface="Symbol" pitchFamily="18" charset="2"/>
              </a:rPr>
              <a:t>m</a:t>
            </a:r>
            <a:r>
              <a:rPr lang="en-US" sz="1800" dirty="0"/>
              <a:t>g/ml)</a:t>
            </a:r>
            <a:endParaRPr lang="en-US" sz="1800" baseline="-25000" dirty="0"/>
          </a:p>
          <a:p>
            <a:pPr eaLnBrk="0" hangingPunct="0">
              <a:spcBef>
                <a:spcPct val="15000"/>
              </a:spcBef>
              <a:tabLst>
                <a:tab pos="2000250" algn="l"/>
              </a:tabLst>
            </a:pPr>
            <a:r>
              <a:rPr lang="en-US" sz="1800" i="1" dirty="0">
                <a:solidFill>
                  <a:srgbClr val="D60093"/>
                </a:solidFill>
              </a:rPr>
              <a:t>S. pneumoniae</a:t>
            </a:r>
            <a:r>
              <a:rPr lang="en-US" sz="1800" dirty="0">
                <a:solidFill>
                  <a:srgbClr val="D60093"/>
                </a:solidFill>
              </a:rPr>
              <a:t>:</a:t>
            </a:r>
            <a:r>
              <a:rPr lang="en-US" sz="1800" dirty="0"/>
              <a:t>  	&gt;64</a:t>
            </a:r>
          </a:p>
          <a:p>
            <a:pPr eaLnBrk="0" hangingPunct="0">
              <a:spcBef>
                <a:spcPct val="15000"/>
              </a:spcBef>
              <a:tabLst>
                <a:tab pos="2000250" algn="l"/>
              </a:tabLst>
            </a:pPr>
            <a:r>
              <a:rPr lang="en-US" sz="1800" i="1" dirty="0">
                <a:solidFill>
                  <a:srgbClr val="D60093"/>
                </a:solidFill>
              </a:rPr>
              <a:t>S. aureus </a:t>
            </a:r>
            <a:r>
              <a:rPr lang="en-US" sz="1800" dirty="0"/>
              <a:t>	&gt;64</a:t>
            </a:r>
          </a:p>
          <a:p>
            <a:pPr eaLnBrk="0" hangingPunct="0">
              <a:spcBef>
                <a:spcPct val="15000"/>
              </a:spcBef>
              <a:tabLst>
                <a:tab pos="2000250" algn="l"/>
              </a:tabLst>
            </a:pPr>
            <a:endParaRPr lang="en-US" sz="700" dirty="0"/>
          </a:p>
          <a:p>
            <a:pPr eaLnBrk="0" hangingPunct="0">
              <a:spcBef>
                <a:spcPct val="15000"/>
              </a:spcBef>
              <a:tabLst>
                <a:tab pos="2000250" algn="l"/>
              </a:tabLst>
            </a:pPr>
            <a:r>
              <a:rPr lang="en-US" sz="1800" b="1" dirty="0"/>
              <a:t>Microsomal Clearance </a:t>
            </a:r>
            <a:r>
              <a:rPr lang="en-US" sz="1800" dirty="0"/>
              <a:t>(mg/min/ml)</a:t>
            </a:r>
            <a:endParaRPr lang="en-US" sz="1800" baseline="-25000" dirty="0"/>
          </a:p>
          <a:p>
            <a:pPr eaLnBrk="0" hangingPunct="0">
              <a:spcBef>
                <a:spcPct val="15000"/>
              </a:spcBef>
              <a:tabLst>
                <a:tab pos="2000250" algn="l"/>
              </a:tabLst>
            </a:pPr>
            <a:r>
              <a:rPr lang="en-US" sz="1800" dirty="0">
                <a:solidFill>
                  <a:srgbClr val="D60093"/>
                </a:solidFill>
              </a:rPr>
              <a:t>Human:</a:t>
            </a:r>
            <a:r>
              <a:rPr lang="en-US" sz="1800" dirty="0"/>
              <a:t>  	&gt;100</a:t>
            </a:r>
          </a:p>
        </p:txBody>
      </p:sp>
      <p:grpSp>
        <p:nvGrpSpPr>
          <p:cNvPr id="5" name="Group 4">
            <a:extLst>
              <a:ext uri="{FF2B5EF4-FFF2-40B4-BE49-F238E27FC236}">
                <a16:creationId xmlns:a16="http://schemas.microsoft.com/office/drawing/2014/main" id="{EFC7F448-8249-C860-6489-B346DFE98C27}"/>
              </a:ext>
            </a:extLst>
          </p:cNvPr>
          <p:cNvGrpSpPr>
            <a:grpSpLocks/>
          </p:cNvGrpSpPr>
          <p:nvPr/>
        </p:nvGrpSpPr>
        <p:grpSpPr bwMode="auto">
          <a:xfrm>
            <a:off x="5059219" y="1357312"/>
            <a:ext cx="4749800" cy="5135563"/>
            <a:chOff x="2696" y="770"/>
            <a:chExt cx="2992" cy="3235"/>
          </a:xfrm>
        </p:grpSpPr>
        <p:pic>
          <p:nvPicPr>
            <p:cNvPr id="6" name="Picture 5" descr="\\usbodfs01\AEAKIN$\TOPX\GRC prep\structures\newer versions\M543084_24kdas_jan29_labeled_jpeg.jpg">
              <a:extLst>
                <a:ext uri="{FF2B5EF4-FFF2-40B4-BE49-F238E27FC236}">
                  <a16:creationId xmlns:a16="http://schemas.microsoft.com/office/drawing/2014/main" id="{44ACE6A3-73AE-6BC2-736C-A718E7ED2108}"/>
                </a:ext>
              </a:extLst>
            </p:cNvPr>
            <p:cNvPicPr>
              <a:picLocks noChangeAspect="1" noChangeArrowheads="1"/>
            </p:cNvPicPr>
            <p:nvPr/>
          </p:nvPicPr>
          <p:blipFill>
            <a:blip r:embed="rId2"/>
            <a:srcRect t="15401" b="5956"/>
            <a:stretch>
              <a:fillRect/>
            </a:stretch>
          </p:blipFill>
          <p:spPr bwMode="auto">
            <a:xfrm>
              <a:off x="2798" y="1116"/>
              <a:ext cx="2763" cy="1986"/>
            </a:xfrm>
            <a:prstGeom prst="rect">
              <a:avLst/>
            </a:prstGeom>
            <a:noFill/>
            <a:ln w="9525">
              <a:noFill/>
              <a:miter lim="800000"/>
              <a:headEnd/>
              <a:tailEnd/>
            </a:ln>
          </p:spPr>
        </p:pic>
        <p:sp>
          <p:nvSpPr>
            <p:cNvPr id="7" name="Rectangle 6">
              <a:extLst>
                <a:ext uri="{FF2B5EF4-FFF2-40B4-BE49-F238E27FC236}">
                  <a16:creationId xmlns:a16="http://schemas.microsoft.com/office/drawing/2014/main" id="{5F9BFC9C-3212-91EB-9434-DC8DE1E3E4EE}"/>
                </a:ext>
              </a:extLst>
            </p:cNvPr>
            <p:cNvSpPr>
              <a:spLocks noChangeArrowheads="1"/>
            </p:cNvSpPr>
            <p:nvPr/>
          </p:nvSpPr>
          <p:spPr bwMode="auto">
            <a:xfrm>
              <a:off x="2805" y="770"/>
              <a:ext cx="2656" cy="250"/>
            </a:xfrm>
            <a:prstGeom prst="rect">
              <a:avLst/>
            </a:prstGeom>
            <a:noFill/>
            <a:ln w="12700">
              <a:noFill/>
              <a:miter lim="800000"/>
              <a:headEnd type="none" w="sm" len="sm"/>
              <a:tailEnd type="none" w="sm" len="sm"/>
            </a:ln>
          </p:spPr>
          <p:txBody>
            <a:bodyPr wrap="none">
              <a:spAutoFit/>
            </a:bodyPr>
            <a:lstStyle/>
            <a:p>
              <a:pPr eaLnBrk="0" hangingPunct="0"/>
              <a:r>
                <a:rPr lang="en-US" sz="2000"/>
                <a:t>GyrB:Pyrrolamide Crystal Structure</a:t>
              </a:r>
              <a:r>
                <a:rPr lang="en-US" sz="2000" b="1"/>
                <a:t> </a:t>
              </a:r>
              <a:endParaRPr lang="en-US" sz="2000" b="1" baseline="-25000"/>
            </a:p>
          </p:txBody>
        </p:sp>
        <p:sp>
          <p:nvSpPr>
            <p:cNvPr id="8" name="Rectangle 7">
              <a:extLst>
                <a:ext uri="{FF2B5EF4-FFF2-40B4-BE49-F238E27FC236}">
                  <a16:creationId xmlns:a16="http://schemas.microsoft.com/office/drawing/2014/main" id="{3562DA04-8533-5ECC-2F2D-C85CF2D032D8}"/>
                </a:ext>
              </a:extLst>
            </p:cNvPr>
            <p:cNvSpPr>
              <a:spLocks noChangeArrowheads="1"/>
            </p:cNvSpPr>
            <p:nvPr/>
          </p:nvSpPr>
          <p:spPr bwMode="auto">
            <a:xfrm>
              <a:off x="2696" y="3109"/>
              <a:ext cx="2992" cy="896"/>
            </a:xfrm>
            <a:prstGeom prst="rect">
              <a:avLst/>
            </a:prstGeom>
            <a:noFill/>
            <a:ln w="9525">
              <a:noFill/>
              <a:miter lim="800000"/>
              <a:headEnd/>
              <a:tailEnd/>
            </a:ln>
          </p:spPr>
          <p:txBody>
            <a:bodyPr lIns="92075" tIns="46038" rIns="92075" bIns="46038"/>
            <a:lstStyle/>
            <a:p>
              <a:pPr marL="342900" indent="-342900">
                <a:lnSpc>
                  <a:spcPct val="110000"/>
                </a:lnSpc>
                <a:spcBef>
                  <a:spcPct val="20000"/>
                </a:spcBef>
                <a:buClr>
                  <a:schemeClr val="tx2"/>
                </a:buClr>
                <a:buFont typeface="Times" pitchFamily="18" charset="0"/>
                <a:buChar char="•"/>
              </a:pPr>
              <a:r>
                <a:rPr lang="en-US" sz="1400" b="1">
                  <a:solidFill>
                    <a:srgbClr val="333333"/>
                  </a:solidFill>
                </a:rPr>
                <a:t>Pyrrole binds as predicted from NMR</a:t>
              </a:r>
            </a:p>
            <a:p>
              <a:pPr marL="342900" indent="-342900">
                <a:lnSpc>
                  <a:spcPct val="110000"/>
                </a:lnSpc>
                <a:spcBef>
                  <a:spcPct val="20000"/>
                </a:spcBef>
                <a:buClr>
                  <a:schemeClr val="tx2"/>
                </a:buClr>
                <a:buFont typeface="Times" pitchFamily="18" charset="0"/>
                <a:buChar char="•"/>
              </a:pPr>
              <a:r>
                <a:rPr lang="en-US" sz="1400" b="1">
                  <a:solidFill>
                    <a:srgbClr val="333333"/>
                  </a:solidFill>
                </a:rPr>
                <a:t>Linker and heterocycle extend into the Site 2 region  </a:t>
              </a:r>
            </a:p>
          </p:txBody>
        </p:sp>
      </p:grpSp>
      <p:graphicFrame>
        <p:nvGraphicFramePr>
          <p:cNvPr id="9" name="Object 8">
            <a:extLst>
              <a:ext uri="{FF2B5EF4-FFF2-40B4-BE49-F238E27FC236}">
                <a16:creationId xmlns:a16="http://schemas.microsoft.com/office/drawing/2014/main" id="{FC704D59-40ED-3375-1BA7-6E0B5FAF4850}"/>
              </a:ext>
            </a:extLst>
          </p:cNvPr>
          <p:cNvGraphicFramePr>
            <a:graphicFrameLocks noChangeAspect="1"/>
          </p:cNvGraphicFramePr>
          <p:nvPr>
            <p:extLst>
              <p:ext uri="{D42A27DB-BD31-4B8C-83A1-F6EECF244321}">
                <p14:modId xmlns:p14="http://schemas.microsoft.com/office/powerpoint/2010/main" val="2554191534"/>
              </p:ext>
            </p:extLst>
          </p:nvPr>
        </p:nvGraphicFramePr>
        <p:xfrm>
          <a:off x="1311132" y="1443037"/>
          <a:ext cx="3322637" cy="1554163"/>
        </p:xfrm>
        <a:graphic>
          <a:graphicData uri="http://schemas.openxmlformats.org/presentationml/2006/ole">
            <mc:AlternateContent xmlns:mc="http://schemas.openxmlformats.org/markup-compatibility/2006">
              <mc:Choice xmlns:v="urn:schemas-microsoft-com:vml" Requires="v">
                <p:oleObj name="ISIS/Draw Sketch" r:id="rId3" imgW="3971880" imgH="1857240" progId="ISISServer">
                  <p:embed/>
                </p:oleObj>
              </mc:Choice>
              <mc:Fallback>
                <p:oleObj name="ISIS/Draw Sketch" r:id="rId3" imgW="3971880" imgH="1857240" progId="ISISServer">
                  <p:embed/>
                  <p:pic>
                    <p:nvPicPr>
                      <p:cNvPr id="9" name="Object 8">
                        <a:extLst>
                          <a:ext uri="{FF2B5EF4-FFF2-40B4-BE49-F238E27FC236}">
                            <a16:creationId xmlns:a16="http://schemas.microsoft.com/office/drawing/2014/main" id="{FC704D59-40ED-3375-1BA7-6E0B5FAF48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1132" y="1443037"/>
                        <a:ext cx="3322637"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a:extLst>
              <a:ext uri="{FF2B5EF4-FFF2-40B4-BE49-F238E27FC236}">
                <a16:creationId xmlns:a16="http://schemas.microsoft.com/office/drawing/2014/main" id="{3FB6788B-B1B9-3EC7-2B99-2BD8A220E035}"/>
              </a:ext>
            </a:extLst>
          </p:cNvPr>
          <p:cNvSpPr txBox="1"/>
          <p:nvPr/>
        </p:nvSpPr>
        <p:spPr>
          <a:xfrm>
            <a:off x="243583" y="6533238"/>
            <a:ext cx="2458045" cy="276999"/>
          </a:xfrm>
          <a:prstGeom prst="rect">
            <a:avLst/>
          </a:prstGeom>
          <a:noFill/>
        </p:spPr>
        <p:txBody>
          <a:bodyPr wrap="none" rtlCol="0">
            <a:spAutoFit/>
          </a:bodyPr>
          <a:lstStyle/>
          <a:p>
            <a:r>
              <a:rPr lang="en-ZA" sz="1200" dirty="0"/>
              <a:t>Eakin, A. et al </a:t>
            </a:r>
            <a:r>
              <a:rPr lang="en-ZA" sz="1200" i="1" dirty="0"/>
              <a:t>AAC 56(3)</a:t>
            </a:r>
            <a:r>
              <a:rPr lang="en-ZA" sz="1200" dirty="0"/>
              <a:t>, 1240, 2012</a:t>
            </a:r>
          </a:p>
        </p:txBody>
      </p:sp>
    </p:spTree>
    <p:extLst>
      <p:ext uri="{BB962C8B-B14F-4D97-AF65-F5344CB8AC3E}">
        <p14:creationId xmlns:p14="http://schemas.microsoft.com/office/powerpoint/2010/main" val="3105418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61D85-B301-E46B-B722-6FFE1554E023}"/>
              </a:ext>
            </a:extLst>
          </p:cNvPr>
          <p:cNvSpPr>
            <a:spLocks noGrp="1"/>
          </p:cNvSpPr>
          <p:nvPr>
            <p:ph type="title"/>
          </p:nvPr>
        </p:nvSpPr>
        <p:spPr/>
        <p:txBody>
          <a:bodyPr/>
          <a:lstStyle/>
          <a:p>
            <a:r>
              <a:rPr lang="en-US" dirty="0"/>
              <a:t>Hit to Lead</a:t>
            </a:r>
          </a:p>
        </p:txBody>
      </p:sp>
      <p:sp>
        <p:nvSpPr>
          <p:cNvPr id="4" name="Text Box 7">
            <a:extLst>
              <a:ext uri="{FF2B5EF4-FFF2-40B4-BE49-F238E27FC236}">
                <a16:creationId xmlns:a16="http://schemas.microsoft.com/office/drawing/2014/main" id="{979E4FBD-42D3-C853-1DF4-A3B404A8238A}"/>
              </a:ext>
            </a:extLst>
          </p:cNvPr>
          <p:cNvSpPr txBox="1">
            <a:spLocks noChangeArrowheads="1"/>
          </p:cNvSpPr>
          <p:nvPr/>
        </p:nvSpPr>
        <p:spPr bwMode="auto">
          <a:xfrm>
            <a:off x="4804065" y="2457994"/>
            <a:ext cx="2944813" cy="3700757"/>
          </a:xfrm>
          <a:prstGeom prst="rect">
            <a:avLst/>
          </a:prstGeom>
          <a:noFill/>
          <a:ln w="12700">
            <a:noFill/>
            <a:miter lim="800000"/>
            <a:headEnd type="none" w="sm" len="sm"/>
            <a:tailEnd type="none" w="sm" len="sm"/>
          </a:ln>
        </p:spPr>
        <p:txBody>
          <a:bodyPr>
            <a:spAutoFit/>
          </a:bodyPr>
          <a:lstStyle/>
          <a:p>
            <a:pPr marL="115888" algn="ctr" eaLnBrk="0" hangingPunct="0">
              <a:lnSpc>
                <a:spcPct val="125000"/>
              </a:lnSpc>
              <a:spcBef>
                <a:spcPct val="5000"/>
              </a:spcBef>
            </a:pPr>
            <a:r>
              <a:rPr lang="en-US" sz="1400" b="1" dirty="0">
                <a:solidFill>
                  <a:srgbClr val="D60093"/>
                </a:solidFill>
              </a:rPr>
              <a:t>Gyrase </a:t>
            </a:r>
            <a:r>
              <a:rPr lang="en-US" sz="1400" b="1" i="1" dirty="0">
                <a:solidFill>
                  <a:srgbClr val="D60093"/>
                </a:solidFill>
              </a:rPr>
              <a:t>K</a:t>
            </a:r>
            <a:r>
              <a:rPr lang="en-US" sz="1400" b="1" baseline="-25000" dirty="0">
                <a:solidFill>
                  <a:srgbClr val="D60093"/>
                </a:solidFill>
              </a:rPr>
              <a:t>I</a:t>
            </a:r>
            <a:r>
              <a:rPr lang="en-US" sz="1400" b="1" dirty="0">
                <a:solidFill>
                  <a:srgbClr val="D60093"/>
                </a:solidFill>
              </a:rPr>
              <a:t> (</a:t>
            </a:r>
            <a:r>
              <a:rPr lang="en-US" sz="1400" b="1" dirty="0" err="1">
                <a:solidFill>
                  <a:srgbClr val="D60093"/>
                </a:solidFill>
              </a:rPr>
              <a:t>nM</a:t>
            </a:r>
            <a:r>
              <a:rPr lang="en-US" sz="1400" b="1" dirty="0">
                <a:solidFill>
                  <a:srgbClr val="D60093"/>
                </a:solidFill>
              </a:rPr>
              <a:t>):</a:t>
            </a:r>
          </a:p>
          <a:p>
            <a:pPr marL="115888" eaLnBrk="0" hangingPunct="0">
              <a:lnSpc>
                <a:spcPct val="125000"/>
              </a:lnSpc>
              <a:spcBef>
                <a:spcPct val="5000"/>
              </a:spcBef>
            </a:pPr>
            <a:r>
              <a:rPr lang="en-US" sz="1400" i="1" dirty="0"/>
              <a:t>S. aureus</a:t>
            </a:r>
            <a:r>
              <a:rPr lang="en-US" sz="1400" dirty="0"/>
              <a:t> = 18	</a:t>
            </a:r>
            <a:r>
              <a:rPr lang="en-US" sz="1400" i="1" dirty="0"/>
              <a:t>E. coli</a:t>
            </a:r>
            <a:r>
              <a:rPr lang="en-US" sz="1400" dirty="0"/>
              <a:t> = 4.4</a:t>
            </a:r>
          </a:p>
          <a:p>
            <a:pPr marL="115888" eaLnBrk="0" hangingPunct="0">
              <a:lnSpc>
                <a:spcPct val="125000"/>
              </a:lnSpc>
              <a:spcBef>
                <a:spcPct val="5000"/>
              </a:spcBef>
            </a:pPr>
            <a:r>
              <a:rPr lang="en-US" sz="1400" dirty="0"/>
              <a:t>      LE = 0.30                       LE = 0.33</a:t>
            </a:r>
          </a:p>
          <a:p>
            <a:pPr marL="115888" eaLnBrk="0" hangingPunct="0">
              <a:lnSpc>
                <a:spcPct val="125000"/>
              </a:lnSpc>
              <a:spcBef>
                <a:spcPct val="5000"/>
              </a:spcBef>
            </a:pPr>
            <a:endParaRPr lang="en-US" sz="700" dirty="0"/>
          </a:p>
          <a:p>
            <a:pPr marL="115888" eaLnBrk="0" hangingPunct="0">
              <a:lnSpc>
                <a:spcPct val="125000"/>
              </a:lnSpc>
              <a:spcBef>
                <a:spcPct val="5000"/>
              </a:spcBef>
            </a:pPr>
            <a:endParaRPr lang="en-US" sz="700" dirty="0"/>
          </a:p>
          <a:p>
            <a:pPr marL="115888" algn="ctr" eaLnBrk="0" hangingPunct="0">
              <a:lnSpc>
                <a:spcPct val="125000"/>
              </a:lnSpc>
              <a:spcBef>
                <a:spcPct val="5000"/>
              </a:spcBef>
            </a:pPr>
            <a:r>
              <a:rPr lang="en-US" sz="1400" b="1" dirty="0">
                <a:solidFill>
                  <a:srgbClr val="D60093"/>
                </a:solidFill>
              </a:rPr>
              <a:t>MICs (</a:t>
            </a:r>
            <a:r>
              <a:rPr lang="en-US" sz="1400" b="1" dirty="0">
                <a:solidFill>
                  <a:srgbClr val="D60093"/>
                </a:solidFill>
                <a:latin typeface="Symbol" pitchFamily="18" charset="2"/>
              </a:rPr>
              <a:t>m</a:t>
            </a:r>
            <a:r>
              <a:rPr lang="en-US" sz="1400" b="1" dirty="0">
                <a:solidFill>
                  <a:srgbClr val="D60093"/>
                </a:solidFill>
              </a:rPr>
              <a:t>g/ml):</a:t>
            </a:r>
          </a:p>
          <a:p>
            <a:pPr marL="115888" eaLnBrk="0" hangingPunct="0">
              <a:lnSpc>
                <a:spcPct val="125000"/>
              </a:lnSpc>
              <a:spcBef>
                <a:spcPct val="5000"/>
              </a:spcBef>
            </a:pPr>
            <a:r>
              <a:rPr lang="en-US" sz="1400" i="1" dirty="0"/>
              <a:t>S. pneumoniae</a:t>
            </a:r>
            <a:r>
              <a:rPr lang="en-US" sz="1400" dirty="0"/>
              <a:t> = 	0.25 </a:t>
            </a:r>
          </a:p>
          <a:p>
            <a:pPr marL="115888" eaLnBrk="0" hangingPunct="0">
              <a:lnSpc>
                <a:spcPct val="125000"/>
              </a:lnSpc>
              <a:spcBef>
                <a:spcPct val="5000"/>
              </a:spcBef>
            </a:pPr>
            <a:r>
              <a:rPr lang="en-US" sz="1400" i="1" dirty="0"/>
              <a:t>M. catarrhalis </a:t>
            </a:r>
            <a:r>
              <a:rPr lang="en-US" sz="1400" dirty="0"/>
              <a:t>=	0.5</a:t>
            </a:r>
          </a:p>
          <a:p>
            <a:pPr marL="115888" eaLnBrk="0" hangingPunct="0">
              <a:lnSpc>
                <a:spcPct val="125000"/>
              </a:lnSpc>
              <a:spcBef>
                <a:spcPct val="5000"/>
              </a:spcBef>
            </a:pPr>
            <a:r>
              <a:rPr lang="en-US" sz="1400" i="1" dirty="0"/>
              <a:t>H. influenzae</a:t>
            </a:r>
            <a:r>
              <a:rPr lang="en-US" sz="1400" dirty="0"/>
              <a:t> = 	2</a:t>
            </a:r>
          </a:p>
          <a:p>
            <a:pPr marL="115888" eaLnBrk="0" hangingPunct="0">
              <a:lnSpc>
                <a:spcPct val="125000"/>
              </a:lnSpc>
              <a:spcBef>
                <a:spcPct val="5000"/>
              </a:spcBef>
            </a:pPr>
            <a:endParaRPr lang="en-US" sz="1400" dirty="0"/>
          </a:p>
          <a:p>
            <a:pPr marL="115888" algn="ctr" eaLnBrk="0" hangingPunct="0">
              <a:lnSpc>
                <a:spcPct val="125000"/>
              </a:lnSpc>
              <a:spcBef>
                <a:spcPct val="5000"/>
              </a:spcBef>
            </a:pPr>
            <a:r>
              <a:rPr lang="en-US" sz="1400" b="1" dirty="0">
                <a:solidFill>
                  <a:srgbClr val="D60093"/>
                </a:solidFill>
              </a:rPr>
              <a:t>Physical Properties </a:t>
            </a:r>
          </a:p>
          <a:p>
            <a:pPr marL="115888" eaLnBrk="0" hangingPunct="0">
              <a:lnSpc>
                <a:spcPct val="125000"/>
              </a:lnSpc>
              <a:spcBef>
                <a:spcPct val="5000"/>
              </a:spcBef>
            </a:pPr>
            <a:r>
              <a:rPr lang="en-US" sz="1400" dirty="0"/>
              <a:t>MW = 403</a:t>
            </a:r>
          </a:p>
          <a:p>
            <a:pPr marL="115888" eaLnBrk="0" hangingPunct="0">
              <a:lnSpc>
                <a:spcPct val="125000"/>
              </a:lnSpc>
              <a:spcBef>
                <a:spcPct val="5000"/>
              </a:spcBef>
            </a:pPr>
            <a:r>
              <a:rPr lang="en-US" sz="1400" dirty="0" err="1"/>
              <a:t>logD</a:t>
            </a:r>
            <a:r>
              <a:rPr lang="en-US" sz="1400" dirty="0"/>
              <a:t> = 0.02</a:t>
            </a:r>
          </a:p>
          <a:p>
            <a:pPr marL="115888" eaLnBrk="0" hangingPunct="0">
              <a:lnSpc>
                <a:spcPct val="125000"/>
              </a:lnSpc>
              <a:spcBef>
                <a:spcPct val="5000"/>
              </a:spcBef>
            </a:pPr>
            <a:r>
              <a:rPr lang="en-US" sz="1400" dirty="0"/>
              <a:t>Solubility &gt; 260 </a:t>
            </a:r>
            <a:r>
              <a:rPr lang="en-US" sz="1400" dirty="0">
                <a:latin typeface="Symbol" pitchFamily="18" charset="2"/>
              </a:rPr>
              <a:t>m</a:t>
            </a:r>
            <a:r>
              <a:rPr lang="en-US" sz="1400" dirty="0"/>
              <a:t>M</a:t>
            </a:r>
            <a:endParaRPr lang="en-US" sz="700" dirty="0"/>
          </a:p>
        </p:txBody>
      </p:sp>
      <p:graphicFrame>
        <p:nvGraphicFramePr>
          <p:cNvPr id="5" name="Object 16">
            <a:extLst>
              <a:ext uri="{FF2B5EF4-FFF2-40B4-BE49-F238E27FC236}">
                <a16:creationId xmlns:a16="http://schemas.microsoft.com/office/drawing/2014/main" id="{1A7B2F80-0F25-A0D1-C997-5E8614D75DAC}"/>
              </a:ext>
            </a:extLst>
          </p:cNvPr>
          <p:cNvGraphicFramePr>
            <a:graphicFrameLocks noChangeAspect="1"/>
          </p:cNvGraphicFramePr>
          <p:nvPr>
            <p:extLst>
              <p:ext uri="{D42A27DB-BD31-4B8C-83A1-F6EECF244321}">
                <p14:modId xmlns:p14="http://schemas.microsoft.com/office/powerpoint/2010/main" val="3831768246"/>
              </p:ext>
            </p:extLst>
          </p:nvPr>
        </p:nvGraphicFramePr>
        <p:xfrm>
          <a:off x="541628" y="1010194"/>
          <a:ext cx="3430587" cy="1376363"/>
        </p:xfrm>
        <a:graphic>
          <a:graphicData uri="http://schemas.openxmlformats.org/presentationml/2006/ole">
            <mc:AlternateContent xmlns:mc="http://schemas.openxmlformats.org/markup-compatibility/2006">
              <mc:Choice xmlns:v="urn:schemas-microsoft-com:vml" Requires="v">
                <p:oleObj name="ISIS/Draw Sketch" r:id="rId2" imgW="3133440" imgH="1257120" progId="ISISServer">
                  <p:embed/>
                </p:oleObj>
              </mc:Choice>
              <mc:Fallback>
                <p:oleObj name="ISIS/Draw Sketch" r:id="rId2" imgW="3133440" imgH="1257120" progId="ISISServer">
                  <p:embed/>
                  <p:pic>
                    <p:nvPicPr>
                      <p:cNvPr id="5" name="Object 16">
                        <a:extLst>
                          <a:ext uri="{FF2B5EF4-FFF2-40B4-BE49-F238E27FC236}">
                            <a16:creationId xmlns:a16="http://schemas.microsoft.com/office/drawing/2014/main" id="{1A7B2F80-0F25-A0D1-C997-5E8614D75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628" y="1010194"/>
                        <a:ext cx="3430587" cy="137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17">
            <a:extLst>
              <a:ext uri="{FF2B5EF4-FFF2-40B4-BE49-F238E27FC236}">
                <a16:creationId xmlns:a16="http://schemas.microsoft.com/office/drawing/2014/main" id="{6252C70D-5DD9-7F58-4EC0-1C4EF96AA437}"/>
              </a:ext>
            </a:extLst>
          </p:cNvPr>
          <p:cNvGraphicFramePr>
            <a:graphicFrameLocks noChangeAspect="1"/>
          </p:cNvGraphicFramePr>
          <p:nvPr>
            <p:extLst>
              <p:ext uri="{D42A27DB-BD31-4B8C-83A1-F6EECF244321}">
                <p14:modId xmlns:p14="http://schemas.microsoft.com/office/powerpoint/2010/main" val="2466953755"/>
              </p:ext>
            </p:extLst>
          </p:nvPr>
        </p:nvGraphicFramePr>
        <p:xfrm>
          <a:off x="4556415" y="1140369"/>
          <a:ext cx="3676650" cy="1189038"/>
        </p:xfrm>
        <a:graphic>
          <a:graphicData uri="http://schemas.openxmlformats.org/presentationml/2006/ole">
            <mc:AlternateContent xmlns:mc="http://schemas.openxmlformats.org/markup-compatibility/2006">
              <mc:Choice xmlns:v="urn:schemas-microsoft-com:vml" Requires="v">
                <p:oleObj name="ISIS/Draw Sketch" r:id="rId4" imgW="3152520" imgH="1019160" progId="ISISServer">
                  <p:embed/>
                </p:oleObj>
              </mc:Choice>
              <mc:Fallback>
                <p:oleObj name="ISIS/Draw Sketch" r:id="rId4" imgW="3152520" imgH="1019160" progId="ISISServer">
                  <p:embed/>
                  <p:pic>
                    <p:nvPicPr>
                      <p:cNvPr id="6" name="Object 17">
                        <a:extLst>
                          <a:ext uri="{FF2B5EF4-FFF2-40B4-BE49-F238E27FC236}">
                            <a16:creationId xmlns:a16="http://schemas.microsoft.com/office/drawing/2014/main" id="{6252C70D-5DD9-7F58-4EC0-1C4EF96AA4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6415" y="1140369"/>
                        <a:ext cx="367665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 Box 18">
            <a:extLst>
              <a:ext uri="{FF2B5EF4-FFF2-40B4-BE49-F238E27FC236}">
                <a16:creationId xmlns:a16="http://schemas.microsoft.com/office/drawing/2014/main" id="{C61EAD11-A8BE-BA1D-A3CF-D1AE8FF409AC}"/>
              </a:ext>
            </a:extLst>
          </p:cNvPr>
          <p:cNvSpPr txBox="1">
            <a:spLocks noChangeArrowheads="1"/>
          </p:cNvSpPr>
          <p:nvPr/>
        </p:nvSpPr>
        <p:spPr bwMode="auto">
          <a:xfrm>
            <a:off x="541628" y="2563091"/>
            <a:ext cx="2944813" cy="3700757"/>
          </a:xfrm>
          <a:prstGeom prst="rect">
            <a:avLst/>
          </a:prstGeom>
          <a:noFill/>
          <a:ln w="12700">
            <a:noFill/>
            <a:miter lim="800000"/>
            <a:headEnd type="none" w="sm" len="sm"/>
            <a:tailEnd type="none" w="sm" len="sm"/>
          </a:ln>
        </p:spPr>
        <p:txBody>
          <a:bodyPr>
            <a:spAutoFit/>
          </a:bodyPr>
          <a:lstStyle/>
          <a:p>
            <a:pPr marL="115888" algn="ctr" eaLnBrk="0" hangingPunct="0">
              <a:lnSpc>
                <a:spcPct val="125000"/>
              </a:lnSpc>
              <a:spcBef>
                <a:spcPct val="5000"/>
              </a:spcBef>
            </a:pPr>
            <a:r>
              <a:rPr lang="en-US" sz="1400" b="1" dirty="0">
                <a:solidFill>
                  <a:srgbClr val="D60093"/>
                </a:solidFill>
              </a:rPr>
              <a:t>Gyrase </a:t>
            </a:r>
            <a:r>
              <a:rPr lang="en-US" sz="1400" b="1" i="1" dirty="0">
                <a:solidFill>
                  <a:srgbClr val="D60093"/>
                </a:solidFill>
              </a:rPr>
              <a:t>K</a:t>
            </a:r>
            <a:r>
              <a:rPr lang="en-US" sz="1400" b="1" baseline="-25000" dirty="0">
                <a:solidFill>
                  <a:srgbClr val="D60093"/>
                </a:solidFill>
              </a:rPr>
              <a:t>I</a:t>
            </a:r>
            <a:r>
              <a:rPr lang="en-US" sz="1400" b="1" dirty="0">
                <a:solidFill>
                  <a:srgbClr val="D60093"/>
                </a:solidFill>
              </a:rPr>
              <a:t> (</a:t>
            </a:r>
            <a:r>
              <a:rPr lang="en-US" sz="1400" b="1" dirty="0" err="1">
                <a:solidFill>
                  <a:srgbClr val="D60093"/>
                </a:solidFill>
              </a:rPr>
              <a:t>nM</a:t>
            </a:r>
            <a:r>
              <a:rPr lang="en-US" sz="1400" b="1" dirty="0">
                <a:solidFill>
                  <a:srgbClr val="D60093"/>
                </a:solidFill>
              </a:rPr>
              <a:t>):</a:t>
            </a:r>
          </a:p>
          <a:p>
            <a:pPr marL="115888" eaLnBrk="0" hangingPunct="0">
              <a:lnSpc>
                <a:spcPct val="125000"/>
              </a:lnSpc>
              <a:spcBef>
                <a:spcPct val="5000"/>
              </a:spcBef>
            </a:pPr>
            <a:r>
              <a:rPr lang="en-US" sz="1400" i="1" dirty="0"/>
              <a:t>S. aureus</a:t>
            </a:r>
            <a:r>
              <a:rPr lang="en-US" sz="1400" dirty="0"/>
              <a:t> = 19	</a:t>
            </a:r>
            <a:r>
              <a:rPr lang="en-US" sz="1400" i="1" dirty="0"/>
              <a:t>E. coli</a:t>
            </a:r>
            <a:r>
              <a:rPr lang="en-US" sz="1400" dirty="0"/>
              <a:t> = 9.6</a:t>
            </a:r>
          </a:p>
          <a:p>
            <a:pPr marL="115888" eaLnBrk="0" hangingPunct="0">
              <a:lnSpc>
                <a:spcPct val="125000"/>
              </a:lnSpc>
              <a:spcBef>
                <a:spcPct val="5000"/>
              </a:spcBef>
            </a:pPr>
            <a:r>
              <a:rPr lang="en-US" sz="1400" dirty="0"/>
              <a:t>          LE = 0.30                       LE = 0.32</a:t>
            </a:r>
          </a:p>
          <a:p>
            <a:pPr marL="115888" eaLnBrk="0" hangingPunct="0">
              <a:lnSpc>
                <a:spcPct val="125000"/>
              </a:lnSpc>
              <a:spcBef>
                <a:spcPct val="5000"/>
              </a:spcBef>
            </a:pPr>
            <a:endParaRPr lang="en-US" sz="700" dirty="0"/>
          </a:p>
          <a:p>
            <a:pPr marL="115888" eaLnBrk="0" hangingPunct="0">
              <a:lnSpc>
                <a:spcPct val="125000"/>
              </a:lnSpc>
              <a:spcBef>
                <a:spcPct val="5000"/>
              </a:spcBef>
            </a:pPr>
            <a:endParaRPr lang="en-US" sz="700" dirty="0"/>
          </a:p>
          <a:p>
            <a:pPr marL="115888" algn="ctr" eaLnBrk="0" hangingPunct="0">
              <a:lnSpc>
                <a:spcPct val="125000"/>
              </a:lnSpc>
              <a:spcBef>
                <a:spcPct val="5000"/>
              </a:spcBef>
            </a:pPr>
            <a:r>
              <a:rPr lang="en-US" sz="1400" b="1" dirty="0">
                <a:solidFill>
                  <a:srgbClr val="D60093"/>
                </a:solidFill>
              </a:rPr>
              <a:t>MICs (</a:t>
            </a:r>
            <a:r>
              <a:rPr lang="en-US" sz="1400" b="1" dirty="0">
                <a:solidFill>
                  <a:srgbClr val="D60093"/>
                </a:solidFill>
                <a:latin typeface="Symbol" pitchFamily="18" charset="2"/>
              </a:rPr>
              <a:t>m</a:t>
            </a:r>
            <a:r>
              <a:rPr lang="en-US" sz="1400" b="1" dirty="0">
                <a:solidFill>
                  <a:srgbClr val="D60093"/>
                </a:solidFill>
              </a:rPr>
              <a:t>g/ml):</a:t>
            </a:r>
          </a:p>
          <a:p>
            <a:pPr marL="115888" eaLnBrk="0" hangingPunct="0">
              <a:lnSpc>
                <a:spcPct val="125000"/>
              </a:lnSpc>
              <a:spcBef>
                <a:spcPct val="5000"/>
              </a:spcBef>
            </a:pPr>
            <a:r>
              <a:rPr lang="en-US" sz="1400" i="1" dirty="0"/>
              <a:t>S. pneumoniae</a:t>
            </a:r>
            <a:r>
              <a:rPr lang="en-US" sz="1400" dirty="0"/>
              <a:t> = 	1 </a:t>
            </a:r>
          </a:p>
          <a:p>
            <a:pPr marL="115888" eaLnBrk="0" hangingPunct="0">
              <a:lnSpc>
                <a:spcPct val="125000"/>
              </a:lnSpc>
              <a:spcBef>
                <a:spcPct val="5000"/>
              </a:spcBef>
            </a:pPr>
            <a:r>
              <a:rPr lang="en-US" sz="1400" i="1" dirty="0"/>
              <a:t>M. catarrhalis </a:t>
            </a:r>
            <a:r>
              <a:rPr lang="en-US" sz="1400" dirty="0"/>
              <a:t>=	2</a:t>
            </a:r>
          </a:p>
          <a:p>
            <a:pPr marL="115888" eaLnBrk="0" hangingPunct="0">
              <a:lnSpc>
                <a:spcPct val="125000"/>
              </a:lnSpc>
              <a:spcBef>
                <a:spcPct val="5000"/>
              </a:spcBef>
            </a:pPr>
            <a:r>
              <a:rPr lang="en-US" sz="1400" i="1" dirty="0"/>
              <a:t>H. influenzae</a:t>
            </a:r>
            <a:r>
              <a:rPr lang="en-US" sz="1400" dirty="0"/>
              <a:t> =      	4</a:t>
            </a:r>
          </a:p>
          <a:p>
            <a:pPr marL="115888" eaLnBrk="0" hangingPunct="0">
              <a:lnSpc>
                <a:spcPct val="125000"/>
              </a:lnSpc>
              <a:spcBef>
                <a:spcPct val="5000"/>
              </a:spcBef>
            </a:pPr>
            <a:endParaRPr lang="en-US" sz="1400" dirty="0"/>
          </a:p>
          <a:p>
            <a:pPr marL="115888" algn="ctr" eaLnBrk="0" hangingPunct="0">
              <a:lnSpc>
                <a:spcPct val="125000"/>
              </a:lnSpc>
              <a:spcBef>
                <a:spcPct val="5000"/>
              </a:spcBef>
            </a:pPr>
            <a:r>
              <a:rPr lang="en-US" sz="1400" b="1" dirty="0">
                <a:solidFill>
                  <a:srgbClr val="D60093"/>
                </a:solidFill>
              </a:rPr>
              <a:t>Physical Properties </a:t>
            </a:r>
          </a:p>
          <a:p>
            <a:pPr marL="115888" eaLnBrk="0" hangingPunct="0">
              <a:lnSpc>
                <a:spcPct val="125000"/>
              </a:lnSpc>
              <a:spcBef>
                <a:spcPct val="5000"/>
              </a:spcBef>
            </a:pPr>
            <a:r>
              <a:rPr lang="en-US" sz="1400" dirty="0"/>
              <a:t>MW = 431</a:t>
            </a:r>
          </a:p>
          <a:p>
            <a:pPr marL="115888" eaLnBrk="0" hangingPunct="0">
              <a:lnSpc>
                <a:spcPct val="125000"/>
              </a:lnSpc>
              <a:spcBef>
                <a:spcPct val="5000"/>
              </a:spcBef>
            </a:pPr>
            <a:r>
              <a:rPr lang="en-US" sz="1400" dirty="0" err="1"/>
              <a:t>logD</a:t>
            </a:r>
            <a:r>
              <a:rPr lang="en-US" sz="1400" dirty="0"/>
              <a:t> = 3.4 </a:t>
            </a:r>
            <a:r>
              <a:rPr lang="en-US" sz="1400" dirty="0">
                <a:latin typeface="Symbol" pitchFamily="18" charset="2"/>
              </a:rPr>
              <a:t>m</a:t>
            </a:r>
            <a:r>
              <a:rPr lang="en-US" sz="1400" dirty="0"/>
              <a:t>M </a:t>
            </a:r>
          </a:p>
          <a:p>
            <a:pPr marL="115888" eaLnBrk="0" hangingPunct="0">
              <a:lnSpc>
                <a:spcPct val="125000"/>
              </a:lnSpc>
              <a:spcBef>
                <a:spcPct val="5000"/>
              </a:spcBef>
            </a:pPr>
            <a:r>
              <a:rPr lang="en-US" sz="1400" dirty="0"/>
              <a:t>Solubility &lt; 3 </a:t>
            </a:r>
            <a:r>
              <a:rPr lang="en-US" sz="1400" dirty="0">
                <a:latin typeface="Symbol" pitchFamily="18" charset="2"/>
              </a:rPr>
              <a:t>m</a:t>
            </a:r>
            <a:r>
              <a:rPr lang="en-US" sz="1400" dirty="0"/>
              <a:t>M </a:t>
            </a:r>
            <a:endParaRPr lang="en-US" sz="700" dirty="0"/>
          </a:p>
        </p:txBody>
      </p:sp>
      <p:grpSp>
        <p:nvGrpSpPr>
          <p:cNvPr id="16" name="Group 15">
            <a:extLst>
              <a:ext uri="{FF2B5EF4-FFF2-40B4-BE49-F238E27FC236}">
                <a16:creationId xmlns:a16="http://schemas.microsoft.com/office/drawing/2014/main" id="{B33E34C7-5A7C-893A-61F8-6AA49E1CDA47}"/>
              </a:ext>
            </a:extLst>
          </p:cNvPr>
          <p:cNvGrpSpPr/>
          <p:nvPr/>
        </p:nvGrpSpPr>
        <p:grpSpPr>
          <a:xfrm>
            <a:off x="8063149" y="2402333"/>
            <a:ext cx="3580532" cy="2218954"/>
            <a:chOff x="8063149" y="2402333"/>
            <a:chExt cx="3580532" cy="2218954"/>
          </a:xfrm>
        </p:grpSpPr>
        <p:pic>
          <p:nvPicPr>
            <p:cNvPr id="14" name="Picture 13">
              <a:extLst>
                <a:ext uri="{FF2B5EF4-FFF2-40B4-BE49-F238E27FC236}">
                  <a16:creationId xmlns:a16="http://schemas.microsoft.com/office/drawing/2014/main" id="{CDFAF676-E4A4-653B-E0AB-2A965C1C8D8D}"/>
                </a:ext>
              </a:extLst>
            </p:cNvPr>
            <p:cNvPicPr>
              <a:picLocks noChangeAspect="1"/>
            </p:cNvPicPr>
            <p:nvPr/>
          </p:nvPicPr>
          <p:blipFill>
            <a:blip r:embed="rId6"/>
            <a:stretch>
              <a:fillRect/>
            </a:stretch>
          </p:blipFill>
          <p:spPr>
            <a:xfrm>
              <a:off x="8233065" y="2864184"/>
              <a:ext cx="3277871" cy="1757103"/>
            </a:xfrm>
            <a:prstGeom prst="rect">
              <a:avLst/>
            </a:prstGeom>
          </p:spPr>
        </p:pic>
        <p:sp>
          <p:nvSpPr>
            <p:cNvPr id="15" name="TextBox 14">
              <a:extLst>
                <a:ext uri="{FF2B5EF4-FFF2-40B4-BE49-F238E27FC236}">
                  <a16:creationId xmlns:a16="http://schemas.microsoft.com/office/drawing/2014/main" id="{CD7EBD18-1F8C-4949-663F-8A503D274526}"/>
                </a:ext>
              </a:extLst>
            </p:cNvPr>
            <p:cNvSpPr txBox="1"/>
            <p:nvPr/>
          </p:nvSpPr>
          <p:spPr>
            <a:xfrm>
              <a:off x="8063149" y="2402333"/>
              <a:ext cx="3580532" cy="523220"/>
            </a:xfrm>
            <a:prstGeom prst="rect">
              <a:avLst/>
            </a:prstGeom>
            <a:noFill/>
          </p:spPr>
          <p:txBody>
            <a:bodyPr wrap="none" rtlCol="0">
              <a:spAutoFit/>
            </a:bodyPr>
            <a:lstStyle/>
            <a:p>
              <a:pPr algn="ctr"/>
              <a:r>
                <a:rPr lang="en-US" sz="1400" b="1" dirty="0"/>
                <a:t>Efficacy demonstrated on PO dosing</a:t>
              </a:r>
            </a:p>
            <a:p>
              <a:pPr algn="ctr"/>
              <a:r>
                <a:rPr lang="en-US" sz="1400" b="1" dirty="0"/>
                <a:t>Mouse thigh model of </a:t>
              </a:r>
              <a:r>
                <a:rPr lang="en-US" sz="1400" b="1" i="1" dirty="0"/>
                <a:t>S. pneumonia </a:t>
              </a:r>
              <a:r>
                <a:rPr lang="en-US" sz="1400" b="1" dirty="0"/>
                <a:t>infection</a:t>
              </a:r>
            </a:p>
          </p:txBody>
        </p:sp>
      </p:grpSp>
      <p:sp>
        <p:nvSpPr>
          <p:cNvPr id="3" name="TextBox 2">
            <a:extLst>
              <a:ext uri="{FF2B5EF4-FFF2-40B4-BE49-F238E27FC236}">
                <a16:creationId xmlns:a16="http://schemas.microsoft.com/office/drawing/2014/main" id="{64CEBFD5-71D2-45F4-49D7-DA2841720705}"/>
              </a:ext>
            </a:extLst>
          </p:cNvPr>
          <p:cNvSpPr txBox="1"/>
          <p:nvPr/>
        </p:nvSpPr>
        <p:spPr>
          <a:xfrm>
            <a:off x="243583" y="6522847"/>
            <a:ext cx="2458045" cy="276999"/>
          </a:xfrm>
          <a:prstGeom prst="rect">
            <a:avLst/>
          </a:prstGeom>
          <a:noFill/>
        </p:spPr>
        <p:txBody>
          <a:bodyPr wrap="none" rtlCol="0">
            <a:spAutoFit/>
          </a:bodyPr>
          <a:lstStyle/>
          <a:p>
            <a:r>
              <a:rPr lang="en-ZA" sz="1200" dirty="0"/>
              <a:t>Eakin, A. et al </a:t>
            </a:r>
            <a:r>
              <a:rPr lang="en-ZA" sz="1200" i="1" dirty="0"/>
              <a:t>AAC 56(3)</a:t>
            </a:r>
            <a:r>
              <a:rPr lang="en-ZA" sz="1200" dirty="0"/>
              <a:t>, 1240, 2012</a:t>
            </a:r>
          </a:p>
        </p:txBody>
      </p:sp>
    </p:spTree>
    <p:extLst>
      <p:ext uri="{BB962C8B-B14F-4D97-AF65-F5344CB8AC3E}">
        <p14:creationId xmlns:p14="http://schemas.microsoft.com/office/powerpoint/2010/main" val="390371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70F7A-D2DC-EE6A-7699-36624CFE8FBA}"/>
              </a:ext>
            </a:extLst>
          </p:cNvPr>
          <p:cNvSpPr>
            <a:spLocks noGrp="1"/>
          </p:cNvSpPr>
          <p:nvPr>
            <p:ph type="title"/>
          </p:nvPr>
        </p:nvSpPr>
        <p:spPr/>
        <p:txBody>
          <a:bodyPr/>
          <a:lstStyle/>
          <a:p>
            <a:r>
              <a:rPr lang="en-US" dirty="0"/>
              <a:t>Development Candidate</a:t>
            </a:r>
          </a:p>
        </p:txBody>
      </p:sp>
      <p:graphicFrame>
        <p:nvGraphicFramePr>
          <p:cNvPr id="23" name="Object 22">
            <a:extLst>
              <a:ext uri="{FF2B5EF4-FFF2-40B4-BE49-F238E27FC236}">
                <a16:creationId xmlns:a16="http://schemas.microsoft.com/office/drawing/2014/main" id="{1883A585-E46A-EFD9-F300-241AB61DB745}"/>
              </a:ext>
            </a:extLst>
          </p:cNvPr>
          <p:cNvGraphicFramePr>
            <a:graphicFrameLocks noChangeAspect="1"/>
          </p:cNvGraphicFramePr>
          <p:nvPr>
            <p:extLst>
              <p:ext uri="{D42A27DB-BD31-4B8C-83A1-F6EECF244321}">
                <p14:modId xmlns:p14="http://schemas.microsoft.com/office/powerpoint/2010/main" val="1240223528"/>
              </p:ext>
            </p:extLst>
          </p:nvPr>
        </p:nvGraphicFramePr>
        <p:xfrm>
          <a:off x="2741871" y="1433629"/>
          <a:ext cx="1833102" cy="1272930"/>
        </p:xfrm>
        <a:graphic>
          <a:graphicData uri="http://schemas.openxmlformats.org/presentationml/2006/ole">
            <mc:AlternateContent xmlns:mc="http://schemas.openxmlformats.org/markup-compatibility/2006">
              <mc:Choice xmlns:v="urn:schemas-microsoft-com:vml" Requires="v">
                <p:oleObj name="CS ChemDraw Drawing" r:id="rId2" imgW="4177090" imgH="2899822" progId="ChemDraw.Document.6.0">
                  <p:embed/>
                </p:oleObj>
              </mc:Choice>
              <mc:Fallback>
                <p:oleObj name="CS ChemDraw Drawing" r:id="rId2" imgW="4177090" imgH="2899822" progId="ChemDraw.Document.6.0">
                  <p:embed/>
                  <p:pic>
                    <p:nvPicPr>
                      <p:cNvPr id="23" name="Object 22">
                        <a:extLst>
                          <a:ext uri="{FF2B5EF4-FFF2-40B4-BE49-F238E27FC236}">
                            <a16:creationId xmlns:a16="http://schemas.microsoft.com/office/drawing/2014/main" id="{1883A585-E46A-EFD9-F300-241AB61DB745}"/>
                          </a:ext>
                        </a:extLst>
                      </p:cNvPr>
                      <p:cNvPicPr/>
                      <p:nvPr/>
                    </p:nvPicPr>
                    <p:blipFill>
                      <a:blip r:embed="rId3"/>
                      <a:stretch>
                        <a:fillRect/>
                      </a:stretch>
                    </p:blipFill>
                    <p:spPr>
                      <a:xfrm>
                        <a:off x="2741871" y="1433629"/>
                        <a:ext cx="1833102" cy="1272930"/>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646FC15E-4552-52FE-5EF0-CF73AB8B9D18}"/>
              </a:ext>
            </a:extLst>
          </p:cNvPr>
          <p:cNvGraphicFramePr>
            <a:graphicFrameLocks noChangeAspect="1"/>
          </p:cNvGraphicFramePr>
          <p:nvPr>
            <p:extLst>
              <p:ext uri="{D42A27DB-BD31-4B8C-83A1-F6EECF244321}">
                <p14:modId xmlns:p14="http://schemas.microsoft.com/office/powerpoint/2010/main" val="2490779198"/>
              </p:ext>
            </p:extLst>
          </p:nvPr>
        </p:nvGraphicFramePr>
        <p:xfrm>
          <a:off x="4783474" y="1529842"/>
          <a:ext cx="2172351" cy="1176717"/>
        </p:xfrm>
        <a:graphic>
          <a:graphicData uri="http://schemas.openxmlformats.org/presentationml/2006/ole">
            <mc:AlternateContent xmlns:mc="http://schemas.openxmlformats.org/markup-compatibility/2006">
              <mc:Choice xmlns:v="urn:schemas-microsoft-com:vml" Requires="v">
                <p:oleObj name="CS ChemDraw Drawing" r:id="rId4" imgW="5351756" imgH="2899474" progId="ChemDraw.Document.6.0">
                  <p:embed/>
                </p:oleObj>
              </mc:Choice>
              <mc:Fallback>
                <p:oleObj name="CS ChemDraw Drawing" r:id="rId4" imgW="5351756" imgH="2899474" progId="ChemDraw.Document.6.0">
                  <p:embed/>
                  <p:pic>
                    <p:nvPicPr>
                      <p:cNvPr id="24" name="Object 23">
                        <a:extLst>
                          <a:ext uri="{FF2B5EF4-FFF2-40B4-BE49-F238E27FC236}">
                            <a16:creationId xmlns:a16="http://schemas.microsoft.com/office/drawing/2014/main" id="{646FC15E-4552-52FE-5EF0-CF73AB8B9D18}"/>
                          </a:ext>
                        </a:extLst>
                      </p:cNvPr>
                      <p:cNvPicPr/>
                      <p:nvPr/>
                    </p:nvPicPr>
                    <p:blipFill>
                      <a:blip r:embed="rId5"/>
                      <a:stretch>
                        <a:fillRect/>
                      </a:stretch>
                    </p:blipFill>
                    <p:spPr>
                      <a:xfrm>
                        <a:off x="4783474" y="1529842"/>
                        <a:ext cx="2172351" cy="1176717"/>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C0EB3320-C066-F9E1-A23A-1158F88D1D58}"/>
              </a:ext>
            </a:extLst>
          </p:cNvPr>
          <p:cNvGraphicFramePr>
            <a:graphicFrameLocks noChangeAspect="1"/>
          </p:cNvGraphicFramePr>
          <p:nvPr>
            <p:extLst>
              <p:ext uri="{D42A27DB-BD31-4B8C-83A1-F6EECF244321}">
                <p14:modId xmlns:p14="http://schemas.microsoft.com/office/powerpoint/2010/main" val="1162157019"/>
              </p:ext>
            </p:extLst>
          </p:nvPr>
        </p:nvGraphicFramePr>
        <p:xfrm>
          <a:off x="7131196" y="1458656"/>
          <a:ext cx="2003989" cy="1222875"/>
        </p:xfrm>
        <a:graphic>
          <a:graphicData uri="http://schemas.openxmlformats.org/presentationml/2006/ole">
            <mc:AlternateContent xmlns:mc="http://schemas.openxmlformats.org/markup-compatibility/2006">
              <mc:Choice xmlns:v="urn:schemas-microsoft-com:vml" Requires="v">
                <p:oleObj name="CS ChemDraw Drawing" r:id="rId6" imgW="4752798" imgH="2899822" progId="ChemDraw.Document.6.0">
                  <p:embed/>
                </p:oleObj>
              </mc:Choice>
              <mc:Fallback>
                <p:oleObj name="CS ChemDraw Drawing" r:id="rId6" imgW="4752798" imgH="2899822" progId="ChemDraw.Document.6.0">
                  <p:embed/>
                  <p:pic>
                    <p:nvPicPr>
                      <p:cNvPr id="25" name="Object 24">
                        <a:extLst>
                          <a:ext uri="{FF2B5EF4-FFF2-40B4-BE49-F238E27FC236}">
                            <a16:creationId xmlns:a16="http://schemas.microsoft.com/office/drawing/2014/main" id="{C0EB3320-C066-F9E1-A23A-1158F88D1D58}"/>
                          </a:ext>
                        </a:extLst>
                      </p:cNvPr>
                      <p:cNvPicPr/>
                      <p:nvPr/>
                    </p:nvPicPr>
                    <p:blipFill>
                      <a:blip r:embed="rId7"/>
                      <a:stretch>
                        <a:fillRect/>
                      </a:stretch>
                    </p:blipFill>
                    <p:spPr>
                      <a:xfrm>
                        <a:off x="7131196" y="1458656"/>
                        <a:ext cx="2003989" cy="1222875"/>
                      </a:xfrm>
                      <a:prstGeom prst="rect">
                        <a:avLst/>
                      </a:prstGeom>
                    </p:spPr>
                  </p:pic>
                </p:oleObj>
              </mc:Fallback>
            </mc:AlternateContent>
          </a:graphicData>
        </a:graphic>
      </p:graphicFrame>
      <p:sp>
        <p:nvSpPr>
          <p:cNvPr id="26" name="TextBox 25">
            <a:extLst>
              <a:ext uri="{FF2B5EF4-FFF2-40B4-BE49-F238E27FC236}">
                <a16:creationId xmlns:a16="http://schemas.microsoft.com/office/drawing/2014/main" id="{83068707-264E-09AD-F829-A967C1ADA3EF}"/>
              </a:ext>
            </a:extLst>
          </p:cNvPr>
          <p:cNvSpPr txBox="1"/>
          <p:nvPr/>
        </p:nvSpPr>
        <p:spPr>
          <a:xfrm>
            <a:off x="3332018" y="2694045"/>
            <a:ext cx="442750" cy="369332"/>
          </a:xfrm>
          <a:prstGeom prst="rect">
            <a:avLst/>
          </a:prstGeom>
          <a:noFill/>
        </p:spPr>
        <p:txBody>
          <a:bodyPr wrap="none" rtlCol="0">
            <a:spAutoFit/>
          </a:bodyPr>
          <a:lstStyle/>
          <a:p>
            <a:r>
              <a:rPr lang="en-US" b="1" dirty="0"/>
              <a:t>(1)</a:t>
            </a:r>
          </a:p>
        </p:txBody>
      </p:sp>
      <p:sp>
        <p:nvSpPr>
          <p:cNvPr id="27" name="TextBox 26">
            <a:extLst>
              <a:ext uri="{FF2B5EF4-FFF2-40B4-BE49-F238E27FC236}">
                <a16:creationId xmlns:a16="http://schemas.microsoft.com/office/drawing/2014/main" id="{34ED1F74-2055-7A0C-EAB2-C5569B6C2AA2}"/>
              </a:ext>
            </a:extLst>
          </p:cNvPr>
          <p:cNvSpPr txBox="1"/>
          <p:nvPr/>
        </p:nvSpPr>
        <p:spPr>
          <a:xfrm>
            <a:off x="5631709" y="2694045"/>
            <a:ext cx="442750" cy="369332"/>
          </a:xfrm>
          <a:prstGeom prst="rect">
            <a:avLst/>
          </a:prstGeom>
          <a:noFill/>
        </p:spPr>
        <p:txBody>
          <a:bodyPr wrap="none" rtlCol="0">
            <a:spAutoFit/>
          </a:bodyPr>
          <a:lstStyle/>
          <a:p>
            <a:r>
              <a:rPr lang="en-US" b="1" dirty="0"/>
              <a:t>(2)</a:t>
            </a:r>
          </a:p>
        </p:txBody>
      </p:sp>
      <p:sp>
        <p:nvSpPr>
          <p:cNvPr id="28" name="TextBox 27">
            <a:extLst>
              <a:ext uri="{FF2B5EF4-FFF2-40B4-BE49-F238E27FC236}">
                <a16:creationId xmlns:a16="http://schemas.microsoft.com/office/drawing/2014/main" id="{BB4FE3D0-4359-9370-C812-30C034B5277B}"/>
              </a:ext>
            </a:extLst>
          </p:cNvPr>
          <p:cNvSpPr txBox="1"/>
          <p:nvPr/>
        </p:nvSpPr>
        <p:spPr>
          <a:xfrm>
            <a:off x="7911815" y="2694045"/>
            <a:ext cx="442750" cy="369332"/>
          </a:xfrm>
          <a:prstGeom prst="rect">
            <a:avLst/>
          </a:prstGeom>
          <a:noFill/>
        </p:spPr>
        <p:txBody>
          <a:bodyPr wrap="none" rtlCol="0">
            <a:spAutoFit/>
          </a:bodyPr>
          <a:lstStyle/>
          <a:p>
            <a:r>
              <a:rPr lang="en-US" b="1" dirty="0"/>
              <a:t>(3)</a:t>
            </a:r>
          </a:p>
        </p:txBody>
      </p:sp>
      <p:graphicFrame>
        <p:nvGraphicFramePr>
          <p:cNvPr id="29" name="Table 28">
            <a:extLst>
              <a:ext uri="{FF2B5EF4-FFF2-40B4-BE49-F238E27FC236}">
                <a16:creationId xmlns:a16="http://schemas.microsoft.com/office/drawing/2014/main" id="{7B992FAB-E9D3-0D46-71B0-B30B327FFDBB}"/>
              </a:ext>
            </a:extLst>
          </p:cNvPr>
          <p:cNvGraphicFramePr>
            <a:graphicFrameLocks noGrp="1"/>
          </p:cNvGraphicFramePr>
          <p:nvPr>
            <p:extLst>
              <p:ext uri="{D42A27DB-BD31-4B8C-83A1-F6EECF244321}">
                <p14:modId xmlns:p14="http://schemas.microsoft.com/office/powerpoint/2010/main" val="156875241"/>
              </p:ext>
            </p:extLst>
          </p:nvPr>
        </p:nvGraphicFramePr>
        <p:xfrm>
          <a:off x="705803" y="1176449"/>
          <a:ext cx="8563665" cy="5089676"/>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4096814075"/>
                    </a:ext>
                  </a:extLst>
                </a:gridCol>
                <a:gridCol w="2270355">
                  <a:extLst>
                    <a:ext uri="{9D8B030D-6E8A-4147-A177-3AD203B41FA5}">
                      <a16:colId xmlns:a16="http://schemas.microsoft.com/office/drawing/2014/main" val="3877285285"/>
                    </a:ext>
                  </a:extLst>
                </a:gridCol>
                <a:gridCol w="2270355">
                  <a:extLst>
                    <a:ext uri="{9D8B030D-6E8A-4147-A177-3AD203B41FA5}">
                      <a16:colId xmlns:a16="http://schemas.microsoft.com/office/drawing/2014/main" val="1383387088"/>
                    </a:ext>
                  </a:extLst>
                </a:gridCol>
                <a:gridCol w="2270355">
                  <a:extLst>
                    <a:ext uri="{9D8B030D-6E8A-4147-A177-3AD203B41FA5}">
                      <a16:colId xmlns:a16="http://schemas.microsoft.com/office/drawing/2014/main" val="2464983007"/>
                    </a:ext>
                  </a:extLst>
                </a:gridCol>
              </a:tblGrid>
              <a:tr h="2122956">
                <a:tc>
                  <a:txBody>
                    <a:bodyPr/>
                    <a:lstStyle/>
                    <a:p>
                      <a:endParaRPr lang="en-US" dirty="0"/>
                    </a:p>
                  </a:txBody>
                  <a:tcPr>
                    <a:noFill/>
                  </a:tcPr>
                </a:tc>
                <a:tc>
                  <a:txBody>
                    <a:bodyPr/>
                    <a:lstStyle/>
                    <a:p>
                      <a:pPr algn="ctr"/>
                      <a:endParaRPr lang="en-US" dirty="0"/>
                    </a:p>
                  </a:txBody>
                  <a:tcPr>
                    <a:noFill/>
                  </a:tcPr>
                </a:tc>
                <a:tc>
                  <a:txBody>
                    <a:bodyPr/>
                    <a:lstStyle/>
                    <a:p>
                      <a:pPr algn="ctr"/>
                      <a:endParaRPr lang="en-US" dirty="0"/>
                    </a:p>
                  </a:txBody>
                  <a:tcPr>
                    <a:noFill/>
                  </a:tcPr>
                </a:tc>
                <a:tc>
                  <a:txBody>
                    <a:bodyPr/>
                    <a:lstStyle/>
                    <a:p>
                      <a:pPr algn="ctr"/>
                      <a:endParaRPr lang="en-US" dirty="0"/>
                    </a:p>
                  </a:txBody>
                  <a:tcPr>
                    <a:noFill/>
                  </a:tcPr>
                </a:tc>
                <a:extLst>
                  <a:ext uri="{0D108BD9-81ED-4DB2-BD59-A6C34878D82A}">
                    <a16:rowId xmlns:a16="http://schemas.microsoft.com/office/drawing/2014/main" val="3865481704"/>
                  </a:ext>
                </a:extLst>
              </a:tr>
              <a:tr h="370840">
                <a:tc>
                  <a:txBody>
                    <a:bodyPr/>
                    <a:lstStyle/>
                    <a:p>
                      <a:r>
                        <a:rPr lang="en-US" sz="1400" b="1" dirty="0" err="1"/>
                        <a:t>Gyr</a:t>
                      </a:r>
                      <a:r>
                        <a:rPr lang="en-US" sz="1400" b="1" dirty="0"/>
                        <a:t> A Sau K</a:t>
                      </a:r>
                      <a:r>
                        <a:rPr lang="en-US" sz="1400" b="1" baseline="-25000" dirty="0"/>
                        <a:t>i</a:t>
                      </a:r>
                      <a:r>
                        <a:rPr lang="en-US" sz="1400" b="1" dirty="0"/>
                        <a:t> (</a:t>
                      </a:r>
                      <a:r>
                        <a:rPr lang="en-US" sz="1400" b="1" dirty="0">
                          <a:sym typeface="Symbol" panose="05050102010706020507" pitchFamily="18" charset="2"/>
                        </a:rPr>
                        <a:t>M)</a:t>
                      </a:r>
                      <a:endParaRPr lang="en-US" sz="1400" b="1" dirty="0"/>
                    </a:p>
                  </a:txBody>
                  <a:tcPr/>
                </a:tc>
                <a:tc>
                  <a:txBody>
                    <a:bodyPr/>
                    <a:lstStyle/>
                    <a:p>
                      <a:pPr algn="ctr"/>
                      <a:r>
                        <a:rPr lang="en-US" dirty="0"/>
                        <a:t>&lt;10</a:t>
                      </a:r>
                    </a:p>
                  </a:txBody>
                  <a:tcPr/>
                </a:tc>
                <a:tc>
                  <a:txBody>
                    <a:bodyPr/>
                    <a:lstStyle/>
                    <a:p>
                      <a:pPr algn="ctr"/>
                      <a:r>
                        <a:rPr lang="en-US" dirty="0"/>
                        <a:t>&lt;10</a:t>
                      </a:r>
                    </a:p>
                  </a:txBody>
                  <a:tcPr/>
                </a:tc>
                <a:tc>
                  <a:txBody>
                    <a:bodyPr/>
                    <a:lstStyle/>
                    <a:p>
                      <a:pPr algn="ctr"/>
                      <a:r>
                        <a:rPr lang="en-US" dirty="0"/>
                        <a:t>&lt;10</a:t>
                      </a:r>
                    </a:p>
                  </a:txBody>
                  <a:tcPr/>
                </a:tc>
                <a:extLst>
                  <a:ext uri="{0D108BD9-81ED-4DB2-BD59-A6C34878D82A}">
                    <a16:rowId xmlns:a16="http://schemas.microsoft.com/office/drawing/2014/main" val="17480394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err="1"/>
                        <a:t>ParE</a:t>
                      </a:r>
                      <a:r>
                        <a:rPr lang="en-US" sz="1400" b="1" dirty="0"/>
                        <a:t> Eco K</a:t>
                      </a:r>
                      <a:r>
                        <a:rPr lang="en-US" sz="1400" b="1" baseline="-25000" dirty="0"/>
                        <a:t>i</a:t>
                      </a:r>
                      <a:r>
                        <a:rPr lang="en-US" sz="1400" b="1" dirty="0"/>
                        <a:t> (</a:t>
                      </a:r>
                      <a:r>
                        <a:rPr lang="en-US" sz="1400" b="1" dirty="0">
                          <a:sym typeface="Symbol" panose="05050102010706020507" pitchFamily="18" charset="2"/>
                        </a:rPr>
                        <a:t>M)</a:t>
                      </a:r>
                      <a:endParaRPr lang="en-US" sz="1400" b="1" dirty="0"/>
                    </a:p>
                  </a:txBody>
                  <a:tcPr/>
                </a:tc>
                <a:tc>
                  <a:txBody>
                    <a:bodyPr/>
                    <a:lstStyle/>
                    <a:p>
                      <a:pPr algn="ctr"/>
                      <a:r>
                        <a:rPr lang="en-US" dirty="0"/>
                        <a:t>240</a:t>
                      </a:r>
                    </a:p>
                  </a:txBody>
                  <a:tcPr/>
                </a:tc>
                <a:tc>
                  <a:txBody>
                    <a:bodyPr/>
                    <a:lstStyle/>
                    <a:p>
                      <a:pPr algn="ctr"/>
                      <a:r>
                        <a:rPr lang="en-US" dirty="0"/>
                        <a:t>73</a:t>
                      </a:r>
                    </a:p>
                  </a:txBody>
                  <a:tcPr/>
                </a:tc>
                <a:tc>
                  <a:txBody>
                    <a:bodyPr/>
                    <a:lstStyle/>
                    <a:p>
                      <a:pPr algn="ctr"/>
                      <a:r>
                        <a:rPr lang="en-US" dirty="0"/>
                        <a:t>54</a:t>
                      </a:r>
                    </a:p>
                  </a:txBody>
                  <a:tcPr/>
                </a:tc>
                <a:extLst>
                  <a:ext uri="{0D108BD9-81ED-4DB2-BD59-A6C34878D82A}">
                    <a16:rowId xmlns:a16="http://schemas.microsoft.com/office/drawing/2014/main" val="1211149545"/>
                  </a:ext>
                </a:extLst>
              </a:tr>
              <a:tr h="370840">
                <a:tc>
                  <a:txBody>
                    <a:bodyPr/>
                    <a:lstStyle/>
                    <a:p>
                      <a:r>
                        <a:rPr lang="en-US" sz="1400" b="1" dirty="0"/>
                        <a:t>WT Sau MIC (</a:t>
                      </a:r>
                      <a:r>
                        <a:rPr lang="en-US" sz="1400" b="1" dirty="0">
                          <a:sym typeface="Symbol" panose="05050102010706020507" pitchFamily="18" charset="2"/>
                        </a:rPr>
                        <a:t>g/ml)</a:t>
                      </a:r>
                      <a:endParaRPr lang="en-US" sz="1400" b="1" dirty="0"/>
                    </a:p>
                  </a:txBody>
                  <a:tcPr/>
                </a:tc>
                <a:tc>
                  <a:txBody>
                    <a:bodyPr/>
                    <a:lstStyle/>
                    <a:p>
                      <a:pPr algn="ctr"/>
                      <a:r>
                        <a:rPr lang="en-US" dirty="0"/>
                        <a:t>0.32</a:t>
                      </a:r>
                    </a:p>
                  </a:txBody>
                  <a:tcPr/>
                </a:tc>
                <a:tc>
                  <a:txBody>
                    <a:bodyPr/>
                    <a:lstStyle/>
                    <a:p>
                      <a:pPr algn="ctr"/>
                      <a:r>
                        <a:rPr lang="en-US" dirty="0"/>
                        <a:t>0.036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0.031</a:t>
                      </a:r>
                    </a:p>
                  </a:txBody>
                  <a:tcPr/>
                </a:tc>
                <a:extLst>
                  <a:ext uri="{0D108BD9-81ED-4DB2-BD59-A6C34878D82A}">
                    <a16:rowId xmlns:a16="http://schemas.microsoft.com/office/drawing/2014/main" val="7034963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MRSA MIC (</a:t>
                      </a:r>
                      <a:r>
                        <a:rPr lang="en-US" sz="1400" b="1" dirty="0">
                          <a:sym typeface="Symbol" panose="05050102010706020507" pitchFamily="18" charset="2"/>
                        </a:rPr>
                        <a:t>g/ml)</a:t>
                      </a:r>
                      <a:endParaRPr lang="en-US" sz="1400" b="1" dirty="0"/>
                    </a:p>
                  </a:txBody>
                  <a:tcPr/>
                </a:tc>
                <a:tc>
                  <a:txBody>
                    <a:bodyPr/>
                    <a:lstStyle/>
                    <a:p>
                      <a:pPr algn="ctr"/>
                      <a:r>
                        <a:rPr lang="en-US" dirty="0"/>
                        <a:t>0.5</a:t>
                      </a:r>
                    </a:p>
                  </a:txBody>
                  <a:tcPr/>
                </a:tc>
                <a:tc>
                  <a:txBody>
                    <a:bodyPr/>
                    <a:lstStyle/>
                    <a:p>
                      <a:pPr algn="ctr"/>
                      <a:r>
                        <a:rPr lang="en-US" dirty="0"/>
                        <a:t>0.057</a:t>
                      </a:r>
                    </a:p>
                  </a:txBody>
                  <a:tcPr/>
                </a:tc>
                <a:tc>
                  <a:txBody>
                    <a:bodyPr/>
                    <a:lstStyle/>
                    <a:p>
                      <a:pPr algn="ctr"/>
                      <a:r>
                        <a:rPr lang="en-US" dirty="0"/>
                        <a:t>0.018</a:t>
                      </a:r>
                    </a:p>
                  </a:txBody>
                  <a:tcPr/>
                </a:tc>
                <a:extLst>
                  <a:ext uri="{0D108BD9-81ED-4DB2-BD59-A6C34878D82A}">
                    <a16:rowId xmlns:a16="http://schemas.microsoft.com/office/drawing/2014/main" val="2866505341"/>
                  </a:ext>
                </a:extLst>
              </a:tr>
              <a:tr h="370840">
                <a:tc>
                  <a:txBody>
                    <a:bodyPr/>
                    <a:lstStyle/>
                    <a:p>
                      <a:r>
                        <a:rPr lang="en-US" sz="1400" b="1" dirty="0" err="1"/>
                        <a:t>Spn</a:t>
                      </a:r>
                      <a:r>
                        <a:rPr lang="en-US" sz="1400" b="1" dirty="0"/>
                        <a:t> MIC (</a:t>
                      </a:r>
                      <a:r>
                        <a:rPr lang="en-US" sz="1400" b="1" dirty="0">
                          <a:sym typeface="Symbol" panose="05050102010706020507" pitchFamily="18" charset="2"/>
                        </a:rPr>
                        <a:t>g/ml)</a:t>
                      </a:r>
                      <a:endParaRPr lang="en-US" sz="1400" b="1" dirty="0"/>
                    </a:p>
                  </a:txBody>
                  <a:tcPr/>
                </a:tc>
                <a:tc>
                  <a:txBody>
                    <a:bodyPr/>
                    <a:lstStyle/>
                    <a:p>
                      <a:pPr algn="ctr"/>
                      <a:r>
                        <a:rPr lang="en-US" dirty="0"/>
                        <a:t>0.016</a:t>
                      </a:r>
                    </a:p>
                  </a:txBody>
                  <a:tcPr/>
                </a:tc>
                <a:tc>
                  <a:txBody>
                    <a:bodyPr/>
                    <a:lstStyle/>
                    <a:p>
                      <a:pPr algn="ctr"/>
                      <a:r>
                        <a:rPr lang="en-US" dirty="0"/>
                        <a:t>0.016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0.007</a:t>
                      </a:r>
                    </a:p>
                  </a:txBody>
                  <a:tcPr/>
                </a:tc>
                <a:extLst>
                  <a:ext uri="{0D108BD9-81ED-4DB2-BD59-A6C34878D82A}">
                    <a16:rowId xmlns:a16="http://schemas.microsoft.com/office/drawing/2014/main" val="2261471507"/>
                  </a:ext>
                </a:extLst>
              </a:tr>
              <a:tr h="370840">
                <a:tc>
                  <a:txBody>
                    <a:bodyPr/>
                    <a:lstStyle/>
                    <a:p>
                      <a:r>
                        <a:rPr lang="en-US" sz="1400" b="1" dirty="0"/>
                        <a:t>Solubility (</a:t>
                      </a:r>
                      <a:r>
                        <a:rPr lang="en-US" sz="1400" b="1" dirty="0">
                          <a:sym typeface="Symbol" panose="05050102010706020507" pitchFamily="18" charset="2"/>
                        </a:rPr>
                        <a:t>M)</a:t>
                      </a:r>
                      <a:endParaRPr lang="en-US" sz="1400" b="1" dirty="0"/>
                    </a:p>
                  </a:txBody>
                  <a:tcPr/>
                </a:tc>
                <a:tc>
                  <a:txBody>
                    <a:bodyPr/>
                    <a:lstStyle/>
                    <a:p>
                      <a:pPr algn="ctr"/>
                      <a:r>
                        <a:rPr lang="en-US" dirty="0"/>
                        <a:t>ND</a:t>
                      </a:r>
                    </a:p>
                  </a:txBody>
                  <a:tcPr/>
                </a:tc>
                <a:tc>
                  <a:txBody>
                    <a:bodyPr/>
                    <a:lstStyle/>
                    <a:p>
                      <a:pPr algn="ctr"/>
                      <a:r>
                        <a:rPr lang="en-US" dirty="0"/>
                        <a:t>660</a:t>
                      </a:r>
                    </a:p>
                  </a:txBody>
                  <a:tcPr/>
                </a:tc>
                <a:tc>
                  <a:txBody>
                    <a:bodyPr/>
                    <a:lstStyle/>
                    <a:p>
                      <a:pPr algn="ctr"/>
                      <a:r>
                        <a:rPr lang="en-US" dirty="0"/>
                        <a:t>350</a:t>
                      </a:r>
                    </a:p>
                  </a:txBody>
                  <a:tcPr/>
                </a:tc>
                <a:extLst>
                  <a:ext uri="{0D108BD9-81ED-4DB2-BD59-A6C34878D82A}">
                    <a16:rowId xmlns:a16="http://schemas.microsoft.com/office/drawing/2014/main" val="3506512511"/>
                  </a:ext>
                </a:extLst>
              </a:tr>
              <a:tr h="370840">
                <a:tc>
                  <a:txBody>
                    <a:bodyPr/>
                    <a:lstStyle/>
                    <a:p>
                      <a:r>
                        <a:rPr lang="en-US" sz="1400" b="1" dirty="0"/>
                        <a:t>Rat </a:t>
                      </a:r>
                      <a:r>
                        <a:rPr lang="en-US" sz="1400" b="1" dirty="0" err="1"/>
                        <a:t>Cl</a:t>
                      </a:r>
                      <a:r>
                        <a:rPr lang="en-US" sz="1400" b="1" baseline="-25000" dirty="0" err="1"/>
                        <a:t>u</a:t>
                      </a:r>
                      <a:r>
                        <a:rPr lang="en-US" sz="1400" b="1" dirty="0"/>
                        <a:t> (ml/min/kg)</a:t>
                      </a:r>
                    </a:p>
                  </a:txBody>
                  <a:tcPr/>
                </a:tc>
                <a:tc>
                  <a:txBody>
                    <a:bodyPr/>
                    <a:lstStyle/>
                    <a:p>
                      <a:pPr algn="ctr"/>
                      <a:r>
                        <a:rPr lang="en-US" dirty="0"/>
                        <a:t>&gt;1300</a:t>
                      </a:r>
                    </a:p>
                  </a:txBody>
                  <a:tcPr/>
                </a:tc>
                <a:tc>
                  <a:txBody>
                    <a:bodyPr/>
                    <a:lstStyle/>
                    <a:p>
                      <a:pPr algn="ctr"/>
                      <a:r>
                        <a:rPr lang="en-US" dirty="0"/>
                        <a:t>411</a:t>
                      </a:r>
                    </a:p>
                  </a:txBody>
                  <a:tcPr/>
                </a:tc>
                <a:tc>
                  <a:txBody>
                    <a:bodyPr/>
                    <a:lstStyle/>
                    <a:p>
                      <a:pPr algn="ctr"/>
                      <a:r>
                        <a:rPr lang="en-US" dirty="0"/>
                        <a:t>38</a:t>
                      </a:r>
                    </a:p>
                  </a:txBody>
                  <a:tcPr/>
                </a:tc>
                <a:extLst>
                  <a:ext uri="{0D108BD9-81ED-4DB2-BD59-A6C34878D82A}">
                    <a16:rowId xmlns:a16="http://schemas.microsoft.com/office/drawing/2014/main" val="1295541248"/>
                  </a:ext>
                </a:extLst>
              </a:tr>
              <a:tr h="370840">
                <a:tc>
                  <a:txBody>
                    <a:bodyPr/>
                    <a:lstStyle/>
                    <a:p>
                      <a:r>
                        <a:rPr lang="en-US" sz="1400" b="1" dirty="0"/>
                        <a:t>Bioavailability (</a:t>
                      </a:r>
                      <a:r>
                        <a:rPr lang="en-US" sz="1400" b="1" dirty="0">
                          <a:sym typeface="Symbol" panose="05050102010706020507" pitchFamily="18" charset="2"/>
                        </a:rPr>
                        <a:t>%)</a:t>
                      </a:r>
                      <a:endParaRPr lang="en-US" sz="1400" b="1" dirty="0"/>
                    </a:p>
                  </a:txBody>
                  <a:tcPr/>
                </a:tc>
                <a:tc>
                  <a:txBody>
                    <a:bodyPr/>
                    <a:lstStyle/>
                    <a:p>
                      <a:pPr algn="ctr"/>
                      <a:r>
                        <a:rPr lang="en-US" dirty="0"/>
                        <a:t>6.7</a:t>
                      </a:r>
                    </a:p>
                  </a:txBody>
                  <a:tcPr/>
                </a:tc>
                <a:tc>
                  <a:txBody>
                    <a:bodyPr/>
                    <a:lstStyle/>
                    <a:p>
                      <a:pPr algn="ctr"/>
                      <a:r>
                        <a:rPr lang="en-US" dirty="0"/>
                        <a:t>81</a:t>
                      </a:r>
                    </a:p>
                  </a:txBody>
                  <a:tcPr/>
                </a:tc>
                <a:tc>
                  <a:txBody>
                    <a:bodyPr/>
                    <a:lstStyle/>
                    <a:p>
                      <a:pPr algn="ctr"/>
                      <a:r>
                        <a:rPr lang="en-US" dirty="0"/>
                        <a:t>ND</a:t>
                      </a:r>
                    </a:p>
                  </a:txBody>
                  <a:tcPr/>
                </a:tc>
                <a:extLst>
                  <a:ext uri="{0D108BD9-81ED-4DB2-BD59-A6C34878D82A}">
                    <a16:rowId xmlns:a16="http://schemas.microsoft.com/office/drawing/2014/main" val="4120754815"/>
                  </a:ext>
                </a:extLst>
              </a:tr>
            </a:tbl>
          </a:graphicData>
        </a:graphic>
      </p:graphicFrame>
      <p:sp>
        <p:nvSpPr>
          <p:cNvPr id="30" name="Oval 29">
            <a:extLst>
              <a:ext uri="{FF2B5EF4-FFF2-40B4-BE49-F238E27FC236}">
                <a16:creationId xmlns:a16="http://schemas.microsoft.com/office/drawing/2014/main" id="{D88602D9-FBDC-218C-77DF-A11B974FB783}"/>
              </a:ext>
            </a:extLst>
          </p:cNvPr>
          <p:cNvSpPr/>
          <p:nvPr/>
        </p:nvSpPr>
        <p:spPr>
          <a:xfrm>
            <a:off x="4223796" y="1166058"/>
            <a:ext cx="3419478" cy="5275544"/>
          </a:xfrm>
          <a:prstGeom prst="ellipse">
            <a:avLst/>
          </a:prstGeom>
          <a:noFill/>
          <a:ln w="31750">
            <a:solidFill>
              <a:srgbClr val="00B0F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0738B91-021E-B253-AD4D-E376E8ADF13B}"/>
              </a:ext>
            </a:extLst>
          </p:cNvPr>
          <p:cNvSpPr txBox="1"/>
          <p:nvPr/>
        </p:nvSpPr>
        <p:spPr>
          <a:xfrm>
            <a:off x="243583" y="6533238"/>
            <a:ext cx="3322833" cy="276999"/>
          </a:xfrm>
          <a:prstGeom prst="rect">
            <a:avLst/>
          </a:prstGeom>
          <a:noFill/>
        </p:spPr>
        <p:txBody>
          <a:bodyPr wrap="none" rtlCol="0">
            <a:spAutoFit/>
          </a:bodyPr>
          <a:lstStyle/>
          <a:p>
            <a:r>
              <a:rPr lang="en-ZA" sz="1200" dirty="0"/>
              <a:t>Basarab, G. et al </a:t>
            </a:r>
            <a:r>
              <a:rPr lang="en-ZA" sz="1200" i="1" dirty="0"/>
              <a:t>J. Med. Chem. 57(14)</a:t>
            </a:r>
            <a:r>
              <a:rPr lang="en-ZA" sz="1200" dirty="0"/>
              <a:t>, 6060, 2014</a:t>
            </a:r>
          </a:p>
        </p:txBody>
      </p:sp>
    </p:spTree>
    <p:extLst>
      <p:ext uri="{BB962C8B-B14F-4D97-AF65-F5344CB8AC3E}">
        <p14:creationId xmlns:p14="http://schemas.microsoft.com/office/powerpoint/2010/main" val="76996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C8474-11D1-4201-3FD2-14E3165991D5}"/>
              </a:ext>
            </a:extLst>
          </p:cNvPr>
          <p:cNvSpPr>
            <a:spLocks noGrp="1"/>
          </p:cNvSpPr>
          <p:nvPr>
            <p:ph type="title"/>
          </p:nvPr>
        </p:nvSpPr>
        <p:spPr/>
        <p:txBody>
          <a:bodyPr/>
          <a:lstStyle/>
          <a:p>
            <a:r>
              <a:rPr lang="en-US" dirty="0"/>
              <a:t>Phase 1 IV PK Trial – AZD5099</a:t>
            </a:r>
          </a:p>
        </p:txBody>
      </p:sp>
      <p:sp>
        <p:nvSpPr>
          <p:cNvPr id="5" name="TextBox 4">
            <a:extLst>
              <a:ext uri="{FF2B5EF4-FFF2-40B4-BE49-F238E27FC236}">
                <a16:creationId xmlns:a16="http://schemas.microsoft.com/office/drawing/2014/main" id="{E9CF99CD-7AD8-4026-0CA3-1261AF5111E4}"/>
              </a:ext>
            </a:extLst>
          </p:cNvPr>
          <p:cNvSpPr txBox="1"/>
          <p:nvPr/>
        </p:nvSpPr>
        <p:spPr>
          <a:xfrm>
            <a:off x="3165764" y="1262640"/>
            <a:ext cx="8305800"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t>no deaths, serious or severe adverse events, or events that called for discontinuation</a:t>
            </a:r>
          </a:p>
          <a:p>
            <a:pPr marL="285750" indent="-285750">
              <a:buFont typeface="Arial" panose="020B0604020202020204" pitchFamily="34" charset="0"/>
              <a:buChar char="•"/>
            </a:pPr>
            <a:r>
              <a:rPr lang="en-US" sz="1600" dirty="0"/>
              <a:t>10 (23.8%) active-treated volunteers reported at least one adverse event (diarrhea, headache, or dizziness)</a:t>
            </a:r>
          </a:p>
          <a:p>
            <a:pPr marL="285750" indent="-285750">
              <a:buFont typeface="Arial" panose="020B0604020202020204" pitchFamily="34" charset="0"/>
              <a:buChar char="•"/>
            </a:pPr>
            <a:r>
              <a:rPr lang="en-US" sz="1600" dirty="0"/>
              <a:t>7 (50%) placebo-treated volunteers reported at least one adverse event</a:t>
            </a:r>
          </a:p>
          <a:p>
            <a:pPr marL="285750" indent="-285750">
              <a:buFont typeface="Arial" panose="020B0604020202020204" pitchFamily="34" charset="0"/>
              <a:buChar char="•"/>
            </a:pPr>
            <a:r>
              <a:rPr lang="en-US" sz="1600" dirty="0"/>
              <a:t>No safety concerns in clinical laboratory tests, vital signs, electrocardiograms, or physical examinations; no hypothermia or hyperthermia.</a:t>
            </a:r>
          </a:p>
        </p:txBody>
      </p:sp>
      <p:graphicFrame>
        <p:nvGraphicFramePr>
          <p:cNvPr id="6" name="Object 5">
            <a:extLst>
              <a:ext uri="{FF2B5EF4-FFF2-40B4-BE49-F238E27FC236}">
                <a16:creationId xmlns:a16="http://schemas.microsoft.com/office/drawing/2014/main" id="{D68897F0-96AF-75C7-8255-9B42996D7F5A}"/>
              </a:ext>
            </a:extLst>
          </p:cNvPr>
          <p:cNvGraphicFramePr>
            <a:graphicFrameLocks noChangeAspect="1"/>
          </p:cNvGraphicFramePr>
          <p:nvPr>
            <p:extLst>
              <p:ext uri="{D42A27DB-BD31-4B8C-83A1-F6EECF244321}">
                <p14:modId xmlns:p14="http://schemas.microsoft.com/office/powerpoint/2010/main" val="2935838006"/>
              </p:ext>
            </p:extLst>
          </p:nvPr>
        </p:nvGraphicFramePr>
        <p:xfrm>
          <a:off x="357912" y="1591064"/>
          <a:ext cx="2209800" cy="912812"/>
        </p:xfrm>
        <a:graphic>
          <a:graphicData uri="http://schemas.openxmlformats.org/presentationml/2006/ole">
            <mc:AlternateContent xmlns:mc="http://schemas.openxmlformats.org/markup-compatibility/2006">
              <mc:Choice xmlns:v="urn:schemas-microsoft-com:vml" Requires="v">
                <p:oleObj name="CS ChemDraw Drawing" r:id="rId2" imgW="5446493" imgH="2247501" progId="ChemDraw.Document.6.0">
                  <p:embed/>
                </p:oleObj>
              </mc:Choice>
              <mc:Fallback>
                <p:oleObj name="CS ChemDraw Drawing" r:id="rId2" imgW="5446493" imgH="2247501" progId="ChemDraw.Document.6.0">
                  <p:embed/>
                  <p:pic>
                    <p:nvPicPr>
                      <p:cNvPr id="6" name="Object 5">
                        <a:extLst>
                          <a:ext uri="{FF2B5EF4-FFF2-40B4-BE49-F238E27FC236}">
                            <a16:creationId xmlns:a16="http://schemas.microsoft.com/office/drawing/2014/main" id="{D68897F0-96AF-75C7-8255-9B42996D7F5A}"/>
                          </a:ext>
                        </a:extLst>
                      </p:cNvPr>
                      <p:cNvPicPr/>
                      <p:nvPr/>
                    </p:nvPicPr>
                    <p:blipFill>
                      <a:blip r:embed="rId3"/>
                      <a:stretch>
                        <a:fillRect/>
                      </a:stretch>
                    </p:blipFill>
                    <p:spPr>
                      <a:xfrm>
                        <a:off x="357912" y="1591064"/>
                        <a:ext cx="2209800" cy="912812"/>
                      </a:xfrm>
                      <a:prstGeom prst="rect">
                        <a:avLst/>
                      </a:prstGeom>
                    </p:spPr>
                  </p:pic>
                </p:oleObj>
              </mc:Fallback>
            </mc:AlternateContent>
          </a:graphicData>
        </a:graphic>
      </p:graphicFrame>
      <p:sp>
        <p:nvSpPr>
          <p:cNvPr id="7" name="Rectangle: Rounded Corners 6">
            <a:extLst>
              <a:ext uri="{FF2B5EF4-FFF2-40B4-BE49-F238E27FC236}">
                <a16:creationId xmlns:a16="http://schemas.microsoft.com/office/drawing/2014/main" id="{C9F83852-514D-DD14-0174-1C2278D59100}"/>
              </a:ext>
            </a:extLst>
          </p:cNvPr>
          <p:cNvSpPr/>
          <p:nvPr/>
        </p:nvSpPr>
        <p:spPr>
          <a:xfrm>
            <a:off x="3682295" y="3084746"/>
            <a:ext cx="6324600" cy="2907952"/>
          </a:xfrm>
          <a:prstGeom prst="roundRect">
            <a:avLst/>
          </a:prstGeom>
          <a:solidFill>
            <a:srgbClr val="FF0000"/>
          </a:solidFill>
          <a:scene3d>
            <a:camera prst="orthographicFront"/>
            <a:lightRig rig="threePt" dir="t"/>
          </a:scene3d>
          <a:sp3d extrusionH="76200">
            <a:bevelT w="190500" h="254000"/>
            <a:bevelB w="254000" h="254000"/>
            <a:extrusionClr>
              <a:schemeClr val="accent3"/>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400" b="1" dirty="0"/>
              <a:t>Development stopped due to:</a:t>
            </a:r>
          </a:p>
          <a:p>
            <a:pPr marL="285750" indent="-285750" rtl="0">
              <a:spcAft>
                <a:spcPts val="600"/>
              </a:spcAft>
              <a:buSzPts val="1400"/>
              <a:buFont typeface="Arial" panose="020B0604020202020204" pitchFamily="34" charset="0"/>
              <a:buChar char="•"/>
            </a:pPr>
            <a:r>
              <a:rPr lang="en-US" dirty="0">
                <a:solidFill>
                  <a:schemeClr val="bg1"/>
                </a:solidFill>
                <a:latin typeface="Arial" panose="020B0604020202020204" pitchFamily="34" charset="0"/>
              </a:rPr>
              <a:t>High exposure variability in Phase 1 SAD study</a:t>
            </a:r>
          </a:p>
          <a:p>
            <a:pPr marL="285750" indent="-285750" rtl="0">
              <a:spcAft>
                <a:spcPts val="600"/>
              </a:spcAft>
              <a:buSzPts val="1400"/>
              <a:buFont typeface="Arial" panose="020B0604020202020204" pitchFamily="34" charset="0"/>
              <a:buChar char="•"/>
            </a:pPr>
            <a:r>
              <a:rPr lang="en-US" dirty="0">
                <a:solidFill>
                  <a:schemeClr val="bg1"/>
                </a:solidFill>
                <a:latin typeface="Arial" panose="020B0604020202020204" pitchFamily="34" charset="0"/>
              </a:rPr>
              <a:t>Swollen mitochondria signal in rat &amp; dog liver tissue (28d GLP study)</a:t>
            </a:r>
          </a:p>
          <a:p>
            <a:pPr marL="285750" indent="-285750" rtl="0">
              <a:spcAft>
                <a:spcPts val="600"/>
              </a:spcAft>
              <a:buSzPts val="1400"/>
              <a:buFont typeface="Arial" panose="020B0604020202020204" pitchFamily="34" charset="0"/>
              <a:buChar char="•"/>
            </a:pPr>
            <a:r>
              <a:rPr lang="en-US" sz="1800" b="0" i="0" u="none" strike="noStrike" baseline="0" dirty="0">
                <a:solidFill>
                  <a:schemeClr val="bg1"/>
                </a:solidFill>
                <a:latin typeface="Arial" panose="020B0604020202020204" pitchFamily="34" charset="0"/>
              </a:rPr>
              <a:t>PK</a:t>
            </a:r>
            <a:r>
              <a:rPr lang="en-US" dirty="0">
                <a:solidFill>
                  <a:schemeClr val="bg1"/>
                </a:solidFill>
                <a:latin typeface="Arial" panose="020B0604020202020204" pitchFamily="34" charset="0"/>
              </a:rPr>
              <a:t>/PD magnitude decrease from continued mouse efficacy experiments</a:t>
            </a:r>
          </a:p>
          <a:p>
            <a:pPr marL="285750" indent="-285750" rtl="0">
              <a:spcAft>
                <a:spcPts val="600"/>
              </a:spcAft>
              <a:buSzPts val="1400"/>
              <a:buFont typeface="Arial" panose="020B0604020202020204" pitchFamily="34" charset="0"/>
              <a:buChar char="•"/>
            </a:pPr>
            <a:r>
              <a:rPr lang="en-US" sz="1800" b="0" i="0" u="none" strike="noStrike" baseline="0" dirty="0">
                <a:solidFill>
                  <a:schemeClr val="bg1"/>
                </a:solidFill>
                <a:latin typeface="Arial" panose="020B0604020202020204" pitchFamily="34" charset="0"/>
              </a:rPr>
              <a:t>Realignment of infectious disease commercial position</a:t>
            </a:r>
          </a:p>
        </p:txBody>
      </p:sp>
      <p:sp>
        <p:nvSpPr>
          <p:cNvPr id="12" name="TextBox 11">
            <a:extLst>
              <a:ext uri="{FF2B5EF4-FFF2-40B4-BE49-F238E27FC236}">
                <a16:creationId xmlns:a16="http://schemas.microsoft.com/office/drawing/2014/main" id="{12FE5D3D-9B83-2533-3F13-13EDF54A695A}"/>
              </a:ext>
            </a:extLst>
          </p:cNvPr>
          <p:cNvSpPr txBox="1"/>
          <p:nvPr/>
        </p:nvSpPr>
        <p:spPr>
          <a:xfrm>
            <a:off x="181272" y="2832300"/>
            <a:ext cx="2685466" cy="2862322"/>
          </a:xfrm>
          <a:prstGeom prst="rect">
            <a:avLst/>
          </a:prstGeom>
          <a:noFill/>
        </p:spPr>
        <p:txBody>
          <a:bodyPr wrap="square" rtlCol="0">
            <a:spAutoFit/>
          </a:bodyPr>
          <a:lstStyle/>
          <a:p>
            <a:pPr algn="just"/>
            <a:r>
              <a:rPr lang="en-US" altLang="en-US" sz="1800" b="1" i="1" dirty="0">
                <a:solidFill>
                  <a:schemeClr val="accent2"/>
                </a:solidFill>
              </a:rPr>
              <a:t>Product Vision: </a:t>
            </a:r>
            <a:r>
              <a:rPr lang="en-US" altLang="en-US" sz="1800" dirty="0">
                <a:solidFill>
                  <a:schemeClr val="accent2"/>
                </a:solidFill>
              </a:rPr>
              <a:t>IV &amp; oral step-down therapy for</a:t>
            </a:r>
            <a:r>
              <a:rPr lang="en-GB" altLang="en-US" sz="1800" dirty="0">
                <a:solidFill>
                  <a:schemeClr val="accent2"/>
                </a:solidFill>
              </a:rPr>
              <a:t> acute bacterial skin and skin structure infections and bacterial pneumonia caused by sensitive and drug-resistant Gram-</a:t>
            </a:r>
            <a:r>
              <a:rPr lang="en-GB" altLang="en-US" sz="1800" dirty="0" err="1">
                <a:solidFill>
                  <a:schemeClr val="accent2"/>
                </a:solidFill>
              </a:rPr>
              <a:t>posi</a:t>
            </a:r>
            <a:r>
              <a:rPr lang="en-GB" altLang="en-US" sz="1800" dirty="0">
                <a:solidFill>
                  <a:schemeClr val="accent2"/>
                </a:solidFill>
              </a:rPr>
              <a:t>-</a:t>
            </a:r>
            <a:r>
              <a:rPr lang="en-GB" altLang="en-US" sz="1800" dirty="0" err="1">
                <a:solidFill>
                  <a:schemeClr val="accent2"/>
                </a:solidFill>
              </a:rPr>
              <a:t>tive</a:t>
            </a:r>
            <a:r>
              <a:rPr lang="en-GB" altLang="en-US" sz="1800" dirty="0">
                <a:solidFill>
                  <a:schemeClr val="accent2"/>
                </a:solidFill>
              </a:rPr>
              <a:t> and fastidious Gram-negative respiratory tract pathogens</a:t>
            </a:r>
            <a:endParaRPr lang="en-US" dirty="0"/>
          </a:p>
        </p:txBody>
      </p:sp>
    </p:spTree>
    <p:extLst>
      <p:ext uri="{BB962C8B-B14F-4D97-AF65-F5344CB8AC3E}">
        <p14:creationId xmlns:p14="http://schemas.microsoft.com/office/powerpoint/2010/main" val="321308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4A914-546B-2B86-D24B-023C2832D655}"/>
              </a:ext>
            </a:extLst>
          </p:cNvPr>
          <p:cNvSpPr>
            <a:spLocks noGrp="1"/>
          </p:cNvSpPr>
          <p:nvPr>
            <p:ph type="title"/>
          </p:nvPr>
        </p:nvSpPr>
        <p:spPr>
          <a:xfrm>
            <a:off x="838200" y="365125"/>
            <a:ext cx="7381009" cy="645069"/>
          </a:xfrm>
        </p:spPr>
        <p:txBody>
          <a:bodyPr>
            <a:normAutofit/>
          </a:bodyPr>
          <a:lstStyle/>
          <a:p>
            <a:r>
              <a:rPr lang="en-US" dirty="0"/>
              <a:t>Second Fragment-Based Screen</a:t>
            </a:r>
          </a:p>
        </p:txBody>
      </p:sp>
      <p:pic>
        <p:nvPicPr>
          <p:cNvPr id="5" name="Picture 4">
            <a:extLst>
              <a:ext uri="{FF2B5EF4-FFF2-40B4-BE49-F238E27FC236}">
                <a16:creationId xmlns:a16="http://schemas.microsoft.com/office/drawing/2014/main" id="{E8128E84-65F6-431F-02A5-5EE1ECAF4172}"/>
              </a:ext>
            </a:extLst>
          </p:cNvPr>
          <p:cNvPicPr>
            <a:picLocks noChangeAspect="1"/>
          </p:cNvPicPr>
          <p:nvPr/>
        </p:nvPicPr>
        <p:blipFill>
          <a:blip r:embed="rId2"/>
          <a:stretch>
            <a:fillRect/>
          </a:stretch>
        </p:blipFill>
        <p:spPr>
          <a:xfrm>
            <a:off x="366056" y="2038156"/>
            <a:ext cx="9402487" cy="2781688"/>
          </a:xfrm>
          <a:prstGeom prst="rect">
            <a:avLst/>
          </a:prstGeom>
        </p:spPr>
      </p:pic>
      <p:sp>
        <p:nvSpPr>
          <p:cNvPr id="6" name="Oval 5">
            <a:extLst>
              <a:ext uri="{FF2B5EF4-FFF2-40B4-BE49-F238E27FC236}">
                <a16:creationId xmlns:a16="http://schemas.microsoft.com/office/drawing/2014/main" id="{A19F58CE-1F11-6BBF-F622-F06CB1D5E0C7}"/>
              </a:ext>
            </a:extLst>
          </p:cNvPr>
          <p:cNvSpPr/>
          <p:nvPr/>
        </p:nvSpPr>
        <p:spPr>
          <a:xfrm>
            <a:off x="4810991" y="1943099"/>
            <a:ext cx="1704109" cy="1610591"/>
          </a:xfrm>
          <a:prstGeom prst="ellipse">
            <a:avLst/>
          </a:prstGeom>
          <a:noFill/>
          <a:ln w="31750">
            <a:solidFill>
              <a:srgbClr val="00B0F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3C087B3-1FF6-29A7-325B-2C4790A55A0D}"/>
              </a:ext>
            </a:extLst>
          </p:cNvPr>
          <p:cNvSpPr txBox="1"/>
          <p:nvPr/>
        </p:nvSpPr>
        <p:spPr>
          <a:xfrm>
            <a:off x="243583" y="6543629"/>
            <a:ext cx="3322833" cy="276999"/>
          </a:xfrm>
          <a:prstGeom prst="rect">
            <a:avLst/>
          </a:prstGeom>
          <a:noFill/>
        </p:spPr>
        <p:txBody>
          <a:bodyPr wrap="none" rtlCol="0">
            <a:spAutoFit/>
          </a:bodyPr>
          <a:lstStyle/>
          <a:p>
            <a:r>
              <a:rPr lang="en-ZA" sz="1200" dirty="0"/>
              <a:t>Basarab, G. et al </a:t>
            </a:r>
            <a:r>
              <a:rPr lang="en-ZA" sz="1200" i="1" dirty="0"/>
              <a:t>J. Med. Chem. 56(21)</a:t>
            </a:r>
            <a:r>
              <a:rPr lang="en-ZA" sz="1200" dirty="0"/>
              <a:t>, 8712, 2013</a:t>
            </a:r>
          </a:p>
        </p:txBody>
      </p:sp>
    </p:spTree>
    <p:extLst>
      <p:ext uri="{BB962C8B-B14F-4D97-AF65-F5344CB8AC3E}">
        <p14:creationId xmlns:p14="http://schemas.microsoft.com/office/powerpoint/2010/main" val="278486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C1978-8810-91FB-FF5C-3D838A873238}"/>
              </a:ext>
            </a:extLst>
          </p:cNvPr>
          <p:cNvSpPr>
            <a:spLocks noGrp="1"/>
          </p:cNvSpPr>
          <p:nvPr>
            <p:ph type="title"/>
          </p:nvPr>
        </p:nvSpPr>
        <p:spPr/>
        <p:txBody>
          <a:bodyPr/>
          <a:lstStyle/>
          <a:p>
            <a:r>
              <a:rPr lang="en-US" dirty="0"/>
              <a:t>Fragment hit to lead</a:t>
            </a:r>
          </a:p>
        </p:txBody>
      </p:sp>
      <p:graphicFrame>
        <p:nvGraphicFramePr>
          <p:cNvPr id="6" name="Object 5">
            <a:extLst>
              <a:ext uri="{FF2B5EF4-FFF2-40B4-BE49-F238E27FC236}">
                <a16:creationId xmlns:a16="http://schemas.microsoft.com/office/drawing/2014/main" id="{C892CF4D-DA05-DC9D-54F6-4E473A790B97}"/>
              </a:ext>
            </a:extLst>
          </p:cNvPr>
          <p:cNvGraphicFramePr>
            <a:graphicFrameLocks noChangeAspect="1"/>
          </p:cNvGraphicFramePr>
          <p:nvPr>
            <p:extLst>
              <p:ext uri="{D42A27DB-BD31-4B8C-83A1-F6EECF244321}">
                <p14:modId xmlns:p14="http://schemas.microsoft.com/office/powerpoint/2010/main" val="687901123"/>
              </p:ext>
            </p:extLst>
          </p:nvPr>
        </p:nvGraphicFramePr>
        <p:xfrm>
          <a:off x="1545504" y="1387474"/>
          <a:ext cx="3278187" cy="4645025"/>
        </p:xfrm>
        <a:graphic>
          <a:graphicData uri="http://schemas.openxmlformats.org/presentationml/2006/ole">
            <mc:AlternateContent xmlns:mc="http://schemas.openxmlformats.org/markup-compatibility/2006">
              <mc:Choice xmlns:v="urn:schemas-microsoft-com:vml" Requires="v">
                <p:oleObj name="CS ChemDraw Drawing" r:id="rId2" imgW="6374426" imgH="9049085" progId="ChemDraw.Document.6.0">
                  <p:embed/>
                </p:oleObj>
              </mc:Choice>
              <mc:Fallback>
                <p:oleObj name="CS ChemDraw Drawing" r:id="rId2" imgW="6374426" imgH="9049085" progId="ChemDraw.Document.6.0">
                  <p:embed/>
                  <p:pic>
                    <p:nvPicPr>
                      <p:cNvPr id="6" name="Object 5">
                        <a:extLst>
                          <a:ext uri="{FF2B5EF4-FFF2-40B4-BE49-F238E27FC236}">
                            <a16:creationId xmlns:a16="http://schemas.microsoft.com/office/drawing/2014/main" id="{C892CF4D-DA05-DC9D-54F6-4E473A790B97}"/>
                          </a:ext>
                        </a:extLst>
                      </p:cNvPr>
                      <p:cNvPicPr/>
                      <p:nvPr/>
                    </p:nvPicPr>
                    <p:blipFill>
                      <a:blip r:embed="rId3"/>
                      <a:stretch>
                        <a:fillRect/>
                      </a:stretch>
                    </p:blipFill>
                    <p:spPr>
                      <a:xfrm>
                        <a:off x="1545504" y="1387474"/>
                        <a:ext cx="3278187" cy="4645025"/>
                      </a:xfrm>
                      <a:prstGeom prst="rect">
                        <a:avLst/>
                      </a:prstGeom>
                    </p:spPr>
                  </p:pic>
                </p:oleObj>
              </mc:Fallback>
            </mc:AlternateContent>
          </a:graphicData>
        </a:graphic>
      </p:graphicFrame>
      <p:graphicFrame>
        <p:nvGraphicFramePr>
          <p:cNvPr id="7" name="Table 6">
            <a:extLst>
              <a:ext uri="{FF2B5EF4-FFF2-40B4-BE49-F238E27FC236}">
                <a16:creationId xmlns:a16="http://schemas.microsoft.com/office/drawing/2014/main" id="{C55057F0-E1AE-B004-8B5A-74A048FD6715}"/>
              </a:ext>
            </a:extLst>
          </p:cNvPr>
          <p:cNvGraphicFramePr>
            <a:graphicFrameLocks noGrp="1"/>
          </p:cNvGraphicFramePr>
          <p:nvPr>
            <p:extLst>
              <p:ext uri="{D42A27DB-BD31-4B8C-83A1-F6EECF244321}">
                <p14:modId xmlns:p14="http://schemas.microsoft.com/office/powerpoint/2010/main" val="1260237246"/>
              </p:ext>
            </p:extLst>
          </p:nvPr>
        </p:nvGraphicFramePr>
        <p:xfrm>
          <a:off x="5343874" y="1515427"/>
          <a:ext cx="6293310" cy="4389120"/>
        </p:xfrm>
        <a:graphic>
          <a:graphicData uri="http://schemas.openxmlformats.org/drawingml/2006/table">
            <a:tbl>
              <a:tblPr firstRow="1" bandRow="1">
                <a:tableStyleId>{5C22544A-7EE6-4342-B048-85BDC9FD1C3A}</a:tableStyleId>
              </a:tblPr>
              <a:tblGrid>
                <a:gridCol w="2561587">
                  <a:extLst>
                    <a:ext uri="{9D8B030D-6E8A-4147-A177-3AD203B41FA5}">
                      <a16:colId xmlns:a16="http://schemas.microsoft.com/office/drawing/2014/main" val="4096814075"/>
                    </a:ext>
                  </a:extLst>
                </a:gridCol>
                <a:gridCol w="1839191">
                  <a:extLst>
                    <a:ext uri="{9D8B030D-6E8A-4147-A177-3AD203B41FA5}">
                      <a16:colId xmlns:a16="http://schemas.microsoft.com/office/drawing/2014/main" val="1383387088"/>
                    </a:ext>
                  </a:extLst>
                </a:gridCol>
                <a:gridCol w="1892532">
                  <a:extLst>
                    <a:ext uri="{9D8B030D-6E8A-4147-A177-3AD203B41FA5}">
                      <a16:colId xmlns:a16="http://schemas.microsoft.com/office/drawing/2014/main" val="2464983007"/>
                    </a:ext>
                  </a:extLst>
                </a:gridCol>
              </a:tblGrid>
              <a:tr h="0">
                <a:tc>
                  <a:txBody>
                    <a:bodyPr/>
                    <a:lstStyle/>
                    <a:p>
                      <a:r>
                        <a:rPr lang="en-US" dirty="0"/>
                        <a:t>(</a:t>
                      </a:r>
                    </a:p>
                  </a:txBody>
                  <a:tcPr>
                    <a:noFill/>
                  </a:tcPr>
                </a:tc>
                <a:tc>
                  <a:txBody>
                    <a:bodyPr/>
                    <a:lstStyle/>
                    <a:p>
                      <a:pPr algn="ctr"/>
                      <a:r>
                        <a:rPr lang="en-US" dirty="0">
                          <a:solidFill>
                            <a:schemeClr val="tx1"/>
                          </a:solidFill>
                        </a:rPr>
                        <a:t>A</a:t>
                      </a:r>
                    </a:p>
                  </a:txBody>
                  <a:tcPr>
                    <a:noFill/>
                  </a:tcPr>
                </a:tc>
                <a:tc>
                  <a:txBody>
                    <a:bodyPr/>
                    <a:lstStyle/>
                    <a:p>
                      <a:pPr algn="ctr"/>
                      <a:r>
                        <a:rPr lang="en-US" dirty="0">
                          <a:solidFill>
                            <a:schemeClr val="tx1"/>
                          </a:solidFill>
                        </a:rPr>
                        <a:t>B</a:t>
                      </a:r>
                    </a:p>
                  </a:txBody>
                  <a:tcPr>
                    <a:noFill/>
                  </a:tcPr>
                </a:tc>
                <a:extLst>
                  <a:ext uri="{0D108BD9-81ED-4DB2-BD59-A6C34878D82A}">
                    <a16:rowId xmlns:a16="http://schemas.microsoft.com/office/drawing/2014/main" val="3865481704"/>
                  </a:ext>
                </a:extLst>
              </a:tr>
              <a:tr h="309860">
                <a:tc>
                  <a:txBody>
                    <a:bodyPr/>
                    <a:lstStyle/>
                    <a:p>
                      <a:r>
                        <a:rPr lang="en-US" sz="1400" b="1" dirty="0" err="1"/>
                        <a:t>GyrB</a:t>
                      </a:r>
                      <a:r>
                        <a:rPr lang="en-US" sz="1400" b="1" dirty="0"/>
                        <a:t> </a:t>
                      </a:r>
                      <a:r>
                        <a:rPr lang="en-US" sz="1400" b="1" i="1" dirty="0"/>
                        <a:t>E. coli </a:t>
                      </a:r>
                      <a:r>
                        <a:rPr lang="en-US" sz="1400" b="1" dirty="0"/>
                        <a:t>IC</a:t>
                      </a:r>
                      <a:r>
                        <a:rPr lang="en-US" sz="1400" b="1" baseline="-25000" dirty="0"/>
                        <a:t>50</a:t>
                      </a:r>
                      <a:r>
                        <a:rPr lang="en-US" sz="1400" b="1" dirty="0"/>
                        <a:t> (</a:t>
                      </a:r>
                      <a:r>
                        <a:rPr lang="en-US" sz="1400" b="1" dirty="0">
                          <a:sym typeface="Symbol" panose="05050102010706020507" pitchFamily="18" charset="2"/>
                        </a:rPr>
                        <a:t>M)</a:t>
                      </a:r>
                      <a:endParaRPr lang="en-US" sz="1400" b="1" dirty="0"/>
                    </a:p>
                  </a:txBody>
                  <a:tcPr/>
                </a:tc>
                <a:tc>
                  <a:txBody>
                    <a:bodyPr/>
                    <a:lstStyle/>
                    <a:p>
                      <a:pPr algn="ctr"/>
                      <a:r>
                        <a:rPr lang="en-US" dirty="0"/>
                        <a:t>&lt;0.01</a:t>
                      </a:r>
                    </a:p>
                  </a:txBody>
                  <a:tcPr/>
                </a:tc>
                <a:tc>
                  <a:txBody>
                    <a:bodyPr/>
                    <a:lstStyle/>
                    <a:p>
                      <a:pPr algn="ctr"/>
                      <a:r>
                        <a:rPr lang="en-US" dirty="0"/>
                        <a:t>0.002</a:t>
                      </a:r>
                    </a:p>
                  </a:txBody>
                  <a:tcPr/>
                </a:tc>
                <a:extLst>
                  <a:ext uri="{0D108BD9-81ED-4DB2-BD59-A6C34878D82A}">
                    <a16:rowId xmlns:a16="http://schemas.microsoft.com/office/drawing/2014/main" val="1748039437"/>
                  </a:ext>
                </a:extLst>
              </a:tr>
              <a:tr h="3098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err="1"/>
                        <a:t>ParE</a:t>
                      </a:r>
                      <a:r>
                        <a:rPr lang="en-US" sz="1400" b="1" dirty="0"/>
                        <a:t> </a:t>
                      </a:r>
                      <a:r>
                        <a:rPr lang="en-US" sz="1400" b="1" i="1" dirty="0"/>
                        <a:t>E. coli </a:t>
                      </a:r>
                      <a:r>
                        <a:rPr lang="en-US" sz="1400" b="1" dirty="0"/>
                        <a:t>IC</a:t>
                      </a:r>
                      <a:r>
                        <a:rPr lang="en-US" sz="1400" b="1" baseline="-25000" dirty="0"/>
                        <a:t>50</a:t>
                      </a:r>
                      <a:r>
                        <a:rPr lang="en-US" sz="1400" b="1" dirty="0"/>
                        <a:t> (</a:t>
                      </a:r>
                      <a:r>
                        <a:rPr lang="en-US" sz="1400" b="1" dirty="0">
                          <a:sym typeface="Symbol" panose="05050102010706020507" pitchFamily="18" charset="2"/>
                        </a:rPr>
                        <a:t>M)</a:t>
                      </a:r>
                      <a:endParaRPr lang="en-US" sz="1400" b="1" dirty="0"/>
                    </a:p>
                  </a:txBody>
                  <a:tcPr/>
                </a:tc>
                <a:tc>
                  <a:txBody>
                    <a:bodyPr/>
                    <a:lstStyle/>
                    <a:p>
                      <a:pPr algn="ctr"/>
                      <a:r>
                        <a:rPr lang="en-US" dirty="0"/>
                        <a:t>0.23</a:t>
                      </a:r>
                    </a:p>
                  </a:txBody>
                  <a:tcPr/>
                </a:tc>
                <a:tc>
                  <a:txBody>
                    <a:bodyPr/>
                    <a:lstStyle/>
                    <a:p>
                      <a:pPr algn="ctr"/>
                      <a:r>
                        <a:rPr lang="en-US" dirty="0"/>
                        <a:t>0.003</a:t>
                      </a:r>
                    </a:p>
                  </a:txBody>
                  <a:tcPr/>
                </a:tc>
                <a:extLst>
                  <a:ext uri="{0D108BD9-81ED-4DB2-BD59-A6C34878D82A}">
                    <a16:rowId xmlns:a16="http://schemas.microsoft.com/office/drawing/2014/main" val="1211149545"/>
                  </a:ext>
                </a:extLst>
              </a:tr>
              <a:tr h="309860">
                <a:tc>
                  <a:txBody>
                    <a:bodyPr/>
                    <a:lstStyle/>
                    <a:p>
                      <a:r>
                        <a:rPr lang="en-US" sz="1400" b="1" dirty="0"/>
                        <a:t>WT </a:t>
                      </a:r>
                      <a:r>
                        <a:rPr lang="en-US" sz="1400" b="1" i="1" dirty="0"/>
                        <a:t>S. aureus</a:t>
                      </a:r>
                      <a:r>
                        <a:rPr lang="en-US" sz="1400" b="1" dirty="0"/>
                        <a:t> MIC (</a:t>
                      </a:r>
                      <a:r>
                        <a:rPr lang="en-US" sz="1400" b="1" dirty="0">
                          <a:sym typeface="Symbol" panose="05050102010706020507" pitchFamily="18" charset="2"/>
                        </a:rPr>
                        <a:t>g/ml)</a:t>
                      </a:r>
                      <a:endParaRPr lang="en-US" sz="1400" b="1" dirty="0"/>
                    </a:p>
                  </a:txBody>
                  <a:tcPr/>
                </a:tc>
                <a:tc>
                  <a:txBody>
                    <a:bodyPr/>
                    <a:lstStyle/>
                    <a:p>
                      <a:pPr algn="ctr"/>
                      <a:r>
                        <a:rPr lang="en-US" dirty="0"/>
                        <a:t>0.04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&lt;0.06</a:t>
                      </a:r>
                    </a:p>
                  </a:txBody>
                  <a:tcPr/>
                </a:tc>
                <a:extLst>
                  <a:ext uri="{0D108BD9-81ED-4DB2-BD59-A6C34878D82A}">
                    <a16:rowId xmlns:a16="http://schemas.microsoft.com/office/drawing/2014/main" val="703496327"/>
                  </a:ext>
                </a:extLst>
              </a:tr>
              <a:tr h="3098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MRQR </a:t>
                      </a:r>
                      <a:r>
                        <a:rPr lang="en-US" sz="1400" b="1" i="1" dirty="0"/>
                        <a:t>S. aureus </a:t>
                      </a:r>
                      <a:r>
                        <a:rPr lang="en-US" sz="1400" b="1" dirty="0"/>
                        <a:t>MIC (</a:t>
                      </a:r>
                      <a:r>
                        <a:rPr lang="en-US" sz="1400" b="1" dirty="0">
                          <a:sym typeface="Symbol" panose="05050102010706020507" pitchFamily="18" charset="2"/>
                        </a:rPr>
                        <a:t>g/ml)</a:t>
                      </a:r>
                      <a:endParaRPr lang="en-US" sz="1400" b="1" dirty="0"/>
                    </a:p>
                  </a:txBody>
                  <a:tcPr/>
                </a:tc>
                <a:tc>
                  <a:txBody>
                    <a:bodyPr/>
                    <a:lstStyle/>
                    <a:p>
                      <a:pPr algn="ctr"/>
                      <a:r>
                        <a:rPr lang="en-US" dirty="0"/>
                        <a:t>0.06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&lt;0.06</a:t>
                      </a:r>
                    </a:p>
                  </a:txBody>
                  <a:tcPr/>
                </a:tc>
                <a:extLst>
                  <a:ext uri="{0D108BD9-81ED-4DB2-BD59-A6C34878D82A}">
                    <a16:rowId xmlns:a16="http://schemas.microsoft.com/office/drawing/2014/main" val="2866505341"/>
                  </a:ext>
                </a:extLst>
              </a:tr>
              <a:tr h="309860">
                <a:tc>
                  <a:txBody>
                    <a:bodyPr/>
                    <a:lstStyle/>
                    <a:p>
                      <a:r>
                        <a:rPr lang="en-US" sz="1400" b="1" dirty="0"/>
                        <a:t>MIC </a:t>
                      </a:r>
                      <a:r>
                        <a:rPr lang="en-US" sz="1400" b="1" i="1" dirty="0"/>
                        <a:t>S. pneumoniae </a:t>
                      </a:r>
                      <a:r>
                        <a:rPr lang="en-US" sz="1400" b="1" dirty="0"/>
                        <a:t>(</a:t>
                      </a:r>
                      <a:r>
                        <a:rPr lang="en-US" sz="1400" b="1" dirty="0">
                          <a:sym typeface="Symbol" panose="05050102010706020507" pitchFamily="18" charset="2"/>
                        </a:rPr>
                        <a:t>g/ml)</a:t>
                      </a:r>
                      <a:endParaRPr lang="en-US" sz="1400" b="1" dirty="0"/>
                    </a:p>
                  </a:txBody>
                  <a:tcPr/>
                </a:tc>
                <a:tc>
                  <a:txBody>
                    <a:bodyPr/>
                    <a:lstStyle/>
                    <a:p>
                      <a:pPr algn="ctr"/>
                      <a:r>
                        <a:rPr lang="en-US" dirty="0"/>
                        <a:t>0.05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&lt;0.06</a:t>
                      </a:r>
                    </a:p>
                  </a:txBody>
                  <a:tcPr/>
                </a:tc>
                <a:extLst>
                  <a:ext uri="{0D108BD9-81ED-4DB2-BD59-A6C34878D82A}">
                    <a16:rowId xmlns:a16="http://schemas.microsoft.com/office/drawing/2014/main" val="2261471507"/>
                  </a:ext>
                </a:extLst>
              </a:tr>
              <a:tr h="309860">
                <a:tc>
                  <a:txBody>
                    <a:bodyPr/>
                    <a:lstStyle/>
                    <a:p>
                      <a:r>
                        <a:rPr lang="en-US" sz="1400" b="1" dirty="0"/>
                        <a:t>MIC </a:t>
                      </a:r>
                      <a:r>
                        <a:rPr lang="en-US" sz="1400" b="1" i="1" dirty="0"/>
                        <a:t>E. coli </a:t>
                      </a:r>
                      <a:r>
                        <a:rPr lang="en-US" sz="1400" b="1" dirty="0"/>
                        <a:t>(</a:t>
                      </a:r>
                      <a:r>
                        <a:rPr lang="en-US" sz="1400" b="1" dirty="0">
                          <a:sym typeface="Symbol" panose="05050102010706020507" pitchFamily="18" charset="2"/>
                        </a:rPr>
                        <a:t>g/ml)</a:t>
                      </a:r>
                      <a:endParaRPr lang="en-US" sz="1400" b="1" dirty="0"/>
                    </a:p>
                  </a:txBody>
                  <a:tcPr/>
                </a:tc>
                <a:tc>
                  <a:txBody>
                    <a:bodyPr/>
                    <a:lstStyle/>
                    <a:p>
                      <a:pPr algn="ctr"/>
                      <a:r>
                        <a:rPr lang="en-US" dirty="0"/>
                        <a:t>&gt;64</a:t>
                      </a:r>
                    </a:p>
                  </a:txBody>
                  <a:tcPr/>
                </a:tc>
                <a:tc>
                  <a:txBody>
                    <a:bodyPr/>
                    <a:lstStyle/>
                    <a:p>
                      <a:pPr algn="ctr"/>
                      <a:r>
                        <a:rPr lang="en-US" dirty="0"/>
                        <a:t>0.57</a:t>
                      </a:r>
                    </a:p>
                  </a:txBody>
                  <a:tcPr/>
                </a:tc>
                <a:extLst>
                  <a:ext uri="{0D108BD9-81ED-4DB2-BD59-A6C34878D82A}">
                    <a16:rowId xmlns:a16="http://schemas.microsoft.com/office/drawing/2014/main" val="3506512511"/>
                  </a:ext>
                </a:extLst>
              </a:tr>
              <a:tr h="309860">
                <a:tc>
                  <a:txBody>
                    <a:bodyPr/>
                    <a:lstStyle/>
                    <a:p>
                      <a:r>
                        <a:rPr lang="en-US" sz="1400" b="1" dirty="0"/>
                        <a:t>MIC </a:t>
                      </a:r>
                      <a:r>
                        <a:rPr lang="en-US" sz="1400" b="1" i="1" dirty="0"/>
                        <a:t>A. baumannii </a:t>
                      </a:r>
                      <a:r>
                        <a:rPr lang="en-US" sz="1400" b="1" dirty="0"/>
                        <a:t>(</a:t>
                      </a:r>
                      <a:r>
                        <a:rPr lang="en-US" sz="1400" b="1" dirty="0">
                          <a:sym typeface="Symbol" panose="05050102010706020507" pitchFamily="18" charset="2"/>
                        </a:rPr>
                        <a:t>g/ml)</a:t>
                      </a:r>
                      <a:endParaRPr lang="en-US" sz="1400" b="1" dirty="0"/>
                    </a:p>
                  </a:txBody>
                  <a:tcPr/>
                </a:tc>
                <a:tc>
                  <a:txBody>
                    <a:bodyPr/>
                    <a:lstStyle/>
                    <a:p>
                      <a:pPr algn="ctr"/>
                      <a:r>
                        <a:rPr lang="en-US" dirty="0"/>
                        <a:t>ND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0.5</a:t>
                      </a:r>
                    </a:p>
                  </a:txBody>
                  <a:tcPr/>
                </a:tc>
                <a:extLst>
                  <a:ext uri="{0D108BD9-81ED-4DB2-BD59-A6C34878D82A}">
                    <a16:rowId xmlns:a16="http://schemas.microsoft.com/office/drawing/2014/main" val="1295541248"/>
                  </a:ext>
                </a:extLst>
              </a:tr>
              <a:tr h="3098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MIC </a:t>
                      </a:r>
                      <a:r>
                        <a:rPr lang="en-US" sz="1400" b="1" i="1" dirty="0"/>
                        <a:t>P. aeruginosa </a:t>
                      </a:r>
                      <a:r>
                        <a:rPr lang="en-US" sz="1400" b="1" dirty="0"/>
                        <a:t>(</a:t>
                      </a:r>
                      <a:r>
                        <a:rPr lang="en-US" sz="1400" b="1" dirty="0">
                          <a:sym typeface="Symbol" panose="05050102010706020507" pitchFamily="18" charset="2"/>
                        </a:rPr>
                        <a:t>g/ml)</a:t>
                      </a:r>
                      <a:endParaRPr lang="en-US" sz="1400" b="1" dirty="0"/>
                    </a:p>
                  </a:txBody>
                  <a:tcPr/>
                </a:tc>
                <a:tc>
                  <a:txBody>
                    <a:bodyPr/>
                    <a:lstStyle/>
                    <a:p>
                      <a:pPr algn="ctr"/>
                      <a:r>
                        <a:rPr lang="en-US" dirty="0"/>
                        <a:t>ND</a:t>
                      </a:r>
                    </a:p>
                  </a:txBody>
                  <a:tcPr/>
                </a:tc>
                <a:tc>
                  <a:txBody>
                    <a:bodyPr/>
                    <a:lstStyle/>
                    <a:p>
                      <a:pPr algn="ctr"/>
                      <a:r>
                        <a:rPr lang="en-US" dirty="0"/>
                        <a:t>1.1</a:t>
                      </a:r>
                    </a:p>
                  </a:txBody>
                  <a:tcPr/>
                </a:tc>
                <a:extLst>
                  <a:ext uri="{0D108BD9-81ED-4DB2-BD59-A6C34878D82A}">
                    <a16:rowId xmlns:a16="http://schemas.microsoft.com/office/drawing/2014/main" val="4120754815"/>
                  </a:ext>
                </a:extLst>
              </a:tr>
              <a:tr h="309860">
                <a:tc>
                  <a:txBody>
                    <a:bodyPr/>
                    <a:lstStyle/>
                    <a:p>
                      <a:r>
                        <a:rPr lang="en-US" sz="1400" b="1" dirty="0"/>
                        <a:t>Solubility (</a:t>
                      </a:r>
                      <a:r>
                        <a:rPr lang="en-US" sz="1400" b="1" dirty="0">
                          <a:sym typeface="Symbol" panose="05050102010706020507" pitchFamily="18" charset="2"/>
                        </a:rPr>
                        <a:t>M)</a:t>
                      </a:r>
                      <a:endParaRPr lang="en-US" sz="1400" b="1" dirty="0"/>
                    </a:p>
                  </a:txBody>
                  <a:tcPr/>
                </a:tc>
                <a:tc>
                  <a:txBody>
                    <a:bodyPr/>
                    <a:lstStyle/>
                    <a:p>
                      <a:pPr algn="ctr"/>
                      <a:r>
                        <a:rPr lang="en-US" dirty="0"/>
                        <a:t>19</a:t>
                      </a:r>
                    </a:p>
                  </a:txBody>
                  <a:tcPr/>
                </a:tc>
                <a:tc>
                  <a:txBody>
                    <a:bodyPr/>
                    <a:lstStyle/>
                    <a:p>
                      <a:pPr algn="ctr"/>
                      <a:r>
                        <a:rPr lang="en-US" dirty="0"/>
                        <a:t>66</a:t>
                      </a:r>
                    </a:p>
                  </a:txBody>
                  <a:tcPr/>
                </a:tc>
                <a:extLst>
                  <a:ext uri="{0D108BD9-81ED-4DB2-BD59-A6C34878D82A}">
                    <a16:rowId xmlns:a16="http://schemas.microsoft.com/office/drawing/2014/main" val="1203114493"/>
                  </a:ext>
                </a:extLst>
              </a:tr>
              <a:tr h="309860">
                <a:tc>
                  <a:txBody>
                    <a:bodyPr/>
                    <a:lstStyle/>
                    <a:p>
                      <a:r>
                        <a:rPr lang="en-US" sz="1400" b="1" dirty="0"/>
                        <a:t>PPB human (%)</a:t>
                      </a:r>
                    </a:p>
                  </a:txBody>
                  <a:tcPr/>
                </a:tc>
                <a:tc>
                  <a:txBody>
                    <a:bodyPr/>
                    <a:lstStyle/>
                    <a:p>
                      <a:pPr algn="ctr"/>
                      <a:r>
                        <a:rPr lang="en-US" dirty="0"/>
                        <a:t>95.6</a:t>
                      </a:r>
                    </a:p>
                  </a:txBody>
                  <a:tcPr/>
                </a:tc>
                <a:tc>
                  <a:txBody>
                    <a:bodyPr/>
                    <a:lstStyle/>
                    <a:p>
                      <a:pPr algn="ctr"/>
                      <a:r>
                        <a:rPr lang="en-US" dirty="0"/>
                        <a:t>85.1</a:t>
                      </a:r>
                    </a:p>
                  </a:txBody>
                  <a:tcPr/>
                </a:tc>
                <a:extLst>
                  <a:ext uri="{0D108BD9-81ED-4DB2-BD59-A6C34878D82A}">
                    <a16:rowId xmlns:a16="http://schemas.microsoft.com/office/drawing/2014/main" val="2095963125"/>
                  </a:ext>
                </a:extLst>
              </a:tr>
              <a:tr h="309860">
                <a:tc>
                  <a:txBody>
                    <a:bodyPr/>
                    <a:lstStyle/>
                    <a:p>
                      <a:r>
                        <a:rPr lang="en-US" sz="1400" b="1" dirty="0"/>
                        <a:t>Rat </a:t>
                      </a:r>
                      <a:r>
                        <a:rPr lang="en-US" sz="1400" b="1" dirty="0" err="1"/>
                        <a:t>Cl</a:t>
                      </a:r>
                      <a:r>
                        <a:rPr lang="en-US" sz="1400" b="1" baseline="-25000" dirty="0" err="1"/>
                        <a:t>u</a:t>
                      </a:r>
                      <a:r>
                        <a:rPr lang="en-US" sz="1400" b="1" dirty="0"/>
                        <a:t> (ml/min/kg</a:t>
                      </a:r>
                      <a:r>
                        <a:rPr lang="en-US" sz="1400" b="1" dirty="0">
                          <a:sym typeface="Symbol" panose="05050102010706020507" pitchFamily="18" charset="2"/>
                        </a:rPr>
                        <a:t>)</a:t>
                      </a:r>
                      <a:endParaRPr lang="en-US" sz="1400" b="1" dirty="0"/>
                    </a:p>
                  </a:txBody>
                  <a:tcPr/>
                </a:tc>
                <a:tc>
                  <a:txBody>
                    <a:bodyPr/>
                    <a:lstStyle/>
                    <a:p>
                      <a:pPr algn="ctr"/>
                      <a:r>
                        <a:rPr lang="en-US" dirty="0"/>
                        <a:t>820</a:t>
                      </a:r>
                    </a:p>
                  </a:txBody>
                  <a:tcPr/>
                </a:tc>
                <a:tc>
                  <a:txBody>
                    <a:bodyPr/>
                    <a:lstStyle/>
                    <a:p>
                      <a:pPr algn="ctr"/>
                      <a:r>
                        <a:rPr lang="en-US" dirty="0"/>
                        <a:t>ND</a:t>
                      </a:r>
                    </a:p>
                  </a:txBody>
                  <a:tcPr/>
                </a:tc>
                <a:extLst>
                  <a:ext uri="{0D108BD9-81ED-4DB2-BD59-A6C34878D82A}">
                    <a16:rowId xmlns:a16="http://schemas.microsoft.com/office/drawing/2014/main" val="3814335277"/>
                  </a:ext>
                </a:extLst>
              </a:tr>
            </a:tbl>
          </a:graphicData>
        </a:graphic>
      </p:graphicFrame>
      <p:grpSp>
        <p:nvGrpSpPr>
          <p:cNvPr id="17" name="Group 16">
            <a:extLst>
              <a:ext uri="{FF2B5EF4-FFF2-40B4-BE49-F238E27FC236}">
                <a16:creationId xmlns:a16="http://schemas.microsoft.com/office/drawing/2014/main" id="{E27C782C-2EAB-0545-1658-5E3FC03CFF69}"/>
              </a:ext>
            </a:extLst>
          </p:cNvPr>
          <p:cNvGrpSpPr/>
          <p:nvPr/>
        </p:nvGrpSpPr>
        <p:grpSpPr>
          <a:xfrm>
            <a:off x="283253" y="2899064"/>
            <a:ext cx="2657374" cy="2715400"/>
            <a:chOff x="283253" y="2899064"/>
            <a:chExt cx="2657374" cy="2715400"/>
          </a:xfrm>
        </p:grpSpPr>
        <p:pic>
          <p:nvPicPr>
            <p:cNvPr id="12" name="Picture 11">
              <a:extLst>
                <a:ext uri="{FF2B5EF4-FFF2-40B4-BE49-F238E27FC236}">
                  <a16:creationId xmlns:a16="http://schemas.microsoft.com/office/drawing/2014/main" id="{0DC61F82-4484-A0DD-8D9C-7D67BDEEC435}"/>
                </a:ext>
              </a:extLst>
            </p:cNvPr>
            <p:cNvPicPr>
              <a:picLocks noChangeAspect="1"/>
            </p:cNvPicPr>
            <p:nvPr/>
          </p:nvPicPr>
          <p:blipFill>
            <a:blip r:embed="rId4"/>
            <a:stretch>
              <a:fillRect/>
            </a:stretch>
          </p:blipFill>
          <p:spPr>
            <a:xfrm>
              <a:off x="283253" y="3179617"/>
              <a:ext cx="1997391" cy="1582203"/>
            </a:xfrm>
            <a:prstGeom prst="rect">
              <a:avLst/>
            </a:prstGeom>
          </p:spPr>
        </p:pic>
        <p:sp>
          <p:nvSpPr>
            <p:cNvPr id="15" name="Arrow: Left 14">
              <a:extLst>
                <a:ext uri="{FF2B5EF4-FFF2-40B4-BE49-F238E27FC236}">
                  <a16:creationId xmlns:a16="http://schemas.microsoft.com/office/drawing/2014/main" id="{4CC16360-7D2A-8282-5FBB-19B2A04628CE}"/>
                </a:ext>
              </a:extLst>
            </p:cNvPr>
            <p:cNvSpPr/>
            <p:nvPr/>
          </p:nvSpPr>
          <p:spPr>
            <a:xfrm>
              <a:off x="2280644" y="2899064"/>
              <a:ext cx="659983" cy="176645"/>
            </a:xfrm>
            <a:prstGeom prst="leftArrow">
              <a:avLst/>
            </a:prstGeom>
            <a:scene3d>
              <a:camera prst="orthographicFront">
                <a:rot lat="0" lon="0" rev="270000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237C651-1E5B-678B-9040-272822A8F7A6}"/>
                </a:ext>
              </a:extLst>
            </p:cNvPr>
            <p:cNvSpPr txBox="1"/>
            <p:nvPr/>
          </p:nvSpPr>
          <p:spPr>
            <a:xfrm>
              <a:off x="374074" y="4875800"/>
              <a:ext cx="1997392" cy="738664"/>
            </a:xfrm>
            <a:prstGeom prst="rect">
              <a:avLst/>
            </a:prstGeom>
            <a:noFill/>
          </p:spPr>
          <p:txBody>
            <a:bodyPr wrap="square" rtlCol="0">
              <a:spAutoFit/>
            </a:bodyPr>
            <a:lstStyle/>
            <a:p>
              <a:r>
                <a:rPr lang="en-US" sz="1400" b="1" dirty="0"/>
                <a:t>Efficacy demonstrated in mouse thigh model of </a:t>
              </a:r>
              <a:r>
                <a:rPr lang="en-US" sz="1400" b="1" i="1" dirty="0"/>
                <a:t>S. aureus </a:t>
              </a:r>
              <a:r>
                <a:rPr lang="en-US" sz="1400" b="1" dirty="0"/>
                <a:t>infection</a:t>
              </a:r>
            </a:p>
          </p:txBody>
        </p:sp>
      </p:grpSp>
      <p:sp>
        <p:nvSpPr>
          <p:cNvPr id="3" name="TextBox 2">
            <a:extLst>
              <a:ext uri="{FF2B5EF4-FFF2-40B4-BE49-F238E27FC236}">
                <a16:creationId xmlns:a16="http://schemas.microsoft.com/office/drawing/2014/main" id="{AAB12C3F-84F3-0487-4302-D614475B1A81}"/>
              </a:ext>
            </a:extLst>
          </p:cNvPr>
          <p:cNvSpPr txBox="1"/>
          <p:nvPr/>
        </p:nvSpPr>
        <p:spPr>
          <a:xfrm>
            <a:off x="243583" y="6533238"/>
            <a:ext cx="6452920" cy="276999"/>
          </a:xfrm>
          <a:prstGeom prst="rect">
            <a:avLst/>
          </a:prstGeom>
          <a:noFill/>
        </p:spPr>
        <p:txBody>
          <a:bodyPr wrap="none" rtlCol="0">
            <a:spAutoFit/>
          </a:bodyPr>
          <a:lstStyle/>
          <a:p>
            <a:r>
              <a:rPr lang="en-ZA" sz="1200" dirty="0"/>
              <a:t>Basarab, G. et al </a:t>
            </a:r>
            <a:r>
              <a:rPr lang="en-ZA" sz="1200" i="1" dirty="0"/>
              <a:t>J. Med. Chem. 56(21)</a:t>
            </a:r>
            <a:r>
              <a:rPr lang="en-ZA" sz="1200" dirty="0"/>
              <a:t>, 8712, 2013; Ho, S. W. et al. Eur. J. Med. Chem, 157, 610, 2018.</a:t>
            </a:r>
          </a:p>
        </p:txBody>
      </p:sp>
    </p:spTree>
    <p:extLst>
      <p:ext uri="{BB962C8B-B14F-4D97-AF65-F5344CB8AC3E}">
        <p14:creationId xmlns:p14="http://schemas.microsoft.com/office/powerpoint/2010/main" val="10544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1CDFE-68F9-D7A9-825A-10080E93E205}"/>
              </a:ext>
            </a:extLst>
          </p:cNvPr>
          <p:cNvSpPr>
            <a:spLocks noGrp="1"/>
          </p:cNvSpPr>
          <p:nvPr>
            <p:ph type="title"/>
          </p:nvPr>
        </p:nvSpPr>
        <p:spPr/>
        <p:txBody>
          <a:bodyPr/>
          <a:lstStyle/>
          <a:p>
            <a:r>
              <a:rPr lang="en-US" dirty="0"/>
              <a:t>Phenotypic screening</a:t>
            </a:r>
          </a:p>
        </p:txBody>
      </p:sp>
      <p:sp>
        <p:nvSpPr>
          <p:cNvPr id="4" name="TextBox 3">
            <a:extLst>
              <a:ext uri="{FF2B5EF4-FFF2-40B4-BE49-F238E27FC236}">
                <a16:creationId xmlns:a16="http://schemas.microsoft.com/office/drawing/2014/main" id="{5F3DE28A-EC66-1E75-3867-E9CE87E4690D}"/>
              </a:ext>
            </a:extLst>
          </p:cNvPr>
          <p:cNvSpPr txBox="1"/>
          <p:nvPr/>
        </p:nvSpPr>
        <p:spPr>
          <a:xfrm>
            <a:off x="353906" y="1089628"/>
            <a:ext cx="10794240" cy="4401205"/>
          </a:xfrm>
          <a:prstGeom prst="rect">
            <a:avLst/>
          </a:prstGeom>
          <a:noFill/>
        </p:spPr>
        <p:txBody>
          <a:bodyPr wrap="square" rtlCol="0">
            <a:spAutoFit/>
          </a:bodyPr>
          <a:lstStyle/>
          <a:p>
            <a:pPr marL="457200" indent="-457200">
              <a:buFont typeface="Arial" panose="020B0604020202020204" pitchFamily="34" charset="0"/>
              <a:buChar char="•"/>
            </a:pPr>
            <a:r>
              <a:rPr lang="en-ZA" sz="2000" b="1" dirty="0"/>
              <a:t>Uses physiological systems, e.g. cells, tissues or whole organisms</a:t>
            </a:r>
          </a:p>
          <a:p>
            <a:pPr marL="457200" indent="-457200">
              <a:buFont typeface="Arial" panose="020B0604020202020204" pitchFamily="34" charset="0"/>
              <a:buChar char="•"/>
            </a:pPr>
            <a:r>
              <a:rPr lang="en-ZA" sz="2000" b="1" dirty="0"/>
              <a:t>Surveys compounds that act simultaneously on more than one target</a:t>
            </a:r>
          </a:p>
          <a:p>
            <a:pPr marL="457200" indent="-457200">
              <a:buFont typeface="Arial" panose="020B0604020202020204" pitchFamily="34" charset="0"/>
              <a:buChar char="•"/>
            </a:pPr>
            <a:r>
              <a:rPr lang="en-ZA" sz="2000" b="1" dirty="0"/>
              <a:t>Assumes no knowledge of the molecular mode-of-action relying on empiricism</a:t>
            </a:r>
          </a:p>
          <a:p>
            <a:pPr marL="457200" indent="-457200">
              <a:buFont typeface="Arial" panose="020B0604020202020204" pitchFamily="34" charset="0"/>
              <a:buChar char="•"/>
            </a:pPr>
            <a:r>
              <a:rPr lang="en-ZA" sz="2000" b="1" dirty="0"/>
              <a:t>Requires reverse genomics and proteomics to determine the target</a:t>
            </a:r>
          </a:p>
          <a:p>
            <a:pPr marL="457200" indent="-457200">
              <a:buFont typeface="Arial" panose="020B0604020202020204" pitchFamily="34" charset="0"/>
              <a:buChar char="•"/>
            </a:pPr>
            <a:endParaRPr lang="en-ZA" sz="2000" b="1" dirty="0"/>
          </a:p>
          <a:p>
            <a:endParaRPr lang="en-ZA" sz="2000" b="1" dirty="0"/>
          </a:p>
          <a:p>
            <a:r>
              <a:rPr lang="en-ZA" sz="2000" b="1" dirty="0"/>
              <a:t>Phenotypic assays endpoints:</a:t>
            </a:r>
          </a:p>
          <a:p>
            <a:endParaRPr lang="en-ZA" sz="2000" b="1" dirty="0"/>
          </a:p>
          <a:p>
            <a:pPr marL="457200" indent="-457200">
              <a:buAutoNum type="arabicParenR"/>
            </a:pPr>
            <a:r>
              <a:rPr lang="en-ZA" sz="2000" b="1" dirty="0"/>
              <a:t>identify new drug candidates and their corresponding molecular mechanisms of action</a:t>
            </a:r>
          </a:p>
          <a:p>
            <a:endParaRPr lang="en-ZA" sz="2000" b="1" dirty="0"/>
          </a:p>
          <a:p>
            <a:r>
              <a:rPr lang="en-ZA" sz="2000" b="1" dirty="0"/>
              <a:t>2)    understand the underlying biology that will lead to identification of translation biomarkers</a:t>
            </a:r>
          </a:p>
          <a:p>
            <a:endParaRPr lang="en-ZA" sz="2000" b="1" dirty="0"/>
          </a:p>
          <a:p>
            <a:r>
              <a:rPr lang="en-ZA" sz="2000" b="1" dirty="0"/>
              <a:t>3)    identify undesired effects related to toxicity of drug candidates</a:t>
            </a:r>
          </a:p>
          <a:p>
            <a:endParaRPr lang="en-ZA" sz="2000" dirty="0"/>
          </a:p>
        </p:txBody>
      </p:sp>
    </p:spTree>
    <p:extLst>
      <p:ext uri="{BB962C8B-B14F-4D97-AF65-F5344CB8AC3E}">
        <p14:creationId xmlns:p14="http://schemas.microsoft.com/office/powerpoint/2010/main" val="1554110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CEB99-F59A-88BD-C7BD-7C6C65B0A204}"/>
              </a:ext>
            </a:extLst>
          </p:cNvPr>
          <p:cNvSpPr>
            <a:spLocks noGrp="1"/>
          </p:cNvSpPr>
          <p:nvPr>
            <p:ph type="title"/>
          </p:nvPr>
        </p:nvSpPr>
        <p:spPr>
          <a:xfrm>
            <a:off x="838200" y="365125"/>
            <a:ext cx="7443355" cy="645069"/>
          </a:xfrm>
        </p:spPr>
        <p:txBody>
          <a:bodyPr>
            <a:normAutofit fontScale="90000"/>
          </a:bodyPr>
          <a:lstStyle/>
          <a:p>
            <a:r>
              <a:rPr lang="en-US" dirty="0"/>
              <a:t>SPT Early History:  Pharmacia-Upjohn</a:t>
            </a:r>
          </a:p>
        </p:txBody>
      </p:sp>
      <p:graphicFrame>
        <p:nvGraphicFramePr>
          <p:cNvPr id="12" name="Object 11">
            <a:extLst>
              <a:ext uri="{FF2B5EF4-FFF2-40B4-BE49-F238E27FC236}">
                <a16:creationId xmlns:a16="http://schemas.microsoft.com/office/drawing/2014/main" id="{4CD965BC-3176-3FCD-EB9A-CF02DE49743B}"/>
              </a:ext>
            </a:extLst>
          </p:cNvPr>
          <p:cNvGraphicFramePr>
            <a:graphicFrameLocks noChangeAspect="1"/>
          </p:cNvGraphicFramePr>
          <p:nvPr>
            <p:extLst>
              <p:ext uri="{D42A27DB-BD31-4B8C-83A1-F6EECF244321}">
                <p14:modId xmlns:p14="http://schemas.microsoft.com/office/powerpoint/2010/main" val="2193016758"/>
              </p:ext>
            </p:extLst>
          </p:nvPr>
        </p:nvGraphicFramePr>
        <p:xfrm>
          <a:off x="838200" y="1446652"/>
          <a:ext cx="7832725" cy="2393950"/>
        </p:xfrm>
        <a:graphic>
          <a:graphicData uri="http://schemas.openxmlformats.org/presentationml/2006/ole">
            <mc:AlternateContent xmlns:mc="http://schemas.openxmlformats.org/markup-compatibility/2006">
              <mc:Choice xmlns:v="urn:schemas-microsoft-com:vml" Requires="v">
                <p:oleObj name="CS ChemDraw Drawing" r:id="rId2" imgW="11519711" imgH="3520117" progId="ChemDraw.Document.6.0">
                  <p:embed/>
                </p:oleObj>
              </mc:Choice>
              <mc:Fallback>
                <p:oleObj name="CS ChemDraw Drawing" r:id="rId2" imgW="11519711" imgH="3520117" progId="ChemDraw.Document.6.0">
                  <p:embed/>
                  <p:pic>
                    <p:nvPicPr>
                      <p:cNvPr id="12" name="Object 11">
                        <a:extLst>
                          <a:ext uri="{FF2B5EF4-FFF2-40B4-BE49-F238E27FC236}">
                            <a16:creationId xmlns:a16="http://schemas.microsoft.com/office/drawing/2014/main" id="{4CD965BC-3176-3FCD-EB9A-CF02DE49743B}"/>
                          </a:ext>
                        </a:extLst>
                      </p:cNvPr>
                      <p:cNvPicPr/>
                      <p:nvPr/>
                    </p:nvPicPr>
                    <p:blipFill>
                      <a:blip r:embed="rId3"/>
                      <a:stretch>
                        <a:fillRect/>
                      </a:stretch>
                    </p:blipFill>
                    <p:spPr>
                      <a:xfrm>
                        <a:off x="838200" y="1446652"/>
                        <a:ext cx="7832725" cy="2393950"/>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8180F11E-F632-552E-B1CD-F079624AB0A5}"/>
              </a:ext>
            </a:extLst>
          </p:cNvPr>
          <p:cNvSpPr txBox="1">
            <a:spLocks noChangeArrowheads="1"/>
          </p:cNvSpPr>
          <p:nvPr/>
        </p:nvSpPr>
        <p:spPr bwMode="auto">
          <a:xfrm>
            <a:off x="443344" y="4277061"/>
            <a:ext cx="1012421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charset="0"/>
              <a:buChar char="•"/>
            </a:pPr>
            <a:r>
              <a:rPr lang="en-ZA" dirty="0">
                <a:solidFill>
                  <a:srgbClr val="002060"/>
                </a:solidFill>
                <a:latin typeface="+mn-lt"/>
              </a:rPr>
              <a:t>PNU-286607 </a:t>
            </a:r>
            <a:r>
              <a:rPr lang="en-ZA" dirty="0" err="1">
                <a:solidFill>
                  <a:srgbClr val="002060"/>
                </a:solidFill>
                <a:latin typeface="+mn-lt"/>
              </a:rPr>
              <a:t>ID’d</a:t>
            </a:r>
            <a:r>
              <a:rPr lang="en-ZA" dirty="0">
                <a:solidFill>
                  <a:srgbClr val="002060"/>
                </a:solidFill>
                <a:latin typeface="+mn-lt"/>
              </a:rPr>
              <a:t> via phenotypic screening against </a:t>
            </a:r>
            <a:r>
              <a:rPr lang="en-ZA" i="1" dirty="0">
                <a:solidFill>
                  <a:srgbClr val="002060"/>
                </a:solidFill>
                <a:latin typeface="+mn-lt"/>
              </a:rPr>
              <a:t>S. aureus </a:t>
            </a:r>
            <a:r>
              <a:rPr lang="en-ZA" dirty="0">
                <a:solidFill>
                  <a:srgbClr val="002060"/>
                </a:solidFill>
                <a:latin typeface="+mn-lt"/>
              </a:rPr>
              <a:t>&amp; </a:t>
            </a:r>
            <a:r>
              <a:rPr lang="en-ZA" i="1" dirty="0">
                <a:solidFill>
                  <a:srgbClr val="002060"/>
                </a:solidFill>
                <a:latin typeface="+mn-lt"/>
              </a:rPr>
              <a:t>E. coli</a:t>
            </a:r>
          </a:p>
          <a:p>
            <a:pPr>
              <a:buFont typeface="Arial" charset="0"/>
              <a:buChar char="•"/>
            </a:pPr>
            <a:r>
              <a:rPr lang="en-ZA" dirty="0" err="1">
                <a:solidFill>
                  <a:srgbClr val="002060"/>
                </a:solidFill>
                <a:latin typeface="+mn-lt"/>
              </a:rPr>
              <a:t>Favorable</a:t>
            </a:r>
            <a:r>
              <a:rPr lang="en-ZA" dirty="0">
                <a:solidFill>
                  <a:srgbClr val="002060"/>
                </a:solidFill>
                <a:latin typeface="+mn-lt"/>
              </a:rPr>
              <a:t> PK properties – </a:t>
            </a:r>
            <a:r>
              <a:rPr lang="en-ZA" dirty="0" err="1">
                <a:solidFill>
                  <a:srgbClr val="002060"/>
                </a:solidFill>
                <a:latin typeface="+mn-lt"/>
              </a:rPr>
              <a:t>Cl</a:t>
            </a:r>
            <a:r>
              <a:rPr lang="en-ZA" baseline="-25000" dirty="0" err="1">
                <a:solidFill>
                  <a:srgbClr val="002060"/>
                </a:solidFill>
                <a:latin typeface="+mn-lt"/>
              </a:rPr>
              <a:t>p</a:t>
            </a:r>
            <a:r>
              <a:rPr lang="en-ZA" dirty="0">
                <a:solidFill>
                  <a:srgbClr val="002060"/>
                </a:solidFill>
                <a:latin typeface="+mn-lt"/>
              </a:rPr>
              <a:t> = 12 ml/min/kg; </a:t>
            </a:r>
            <a:r>
              <a:rPr lang="en-ZA" dirty="0" err="1">
                <a:solidFill>
                  <a:srgbClr val="002060"/>
                </a:solidFill>
                <a:latin typeface="+mn-lt"/>
              </a:rPr>
              <a:t>Cl</a:t>
            </a:r>
            <a:r>
              <a:rPr lang="en-ZA" baseline="-25000" dirty="0" err="1">
                <a:solidFill>
                  <a:srgbClr val="002060"/>
                </a:solidFill>
                <a:latin typeface="+mn-lt"/>
              </a:rPr>
              <a:t>u</a:t>
            </a:r>
            <a:r>
              <a:rPr lang="en-ZA" dirty="0">
                <a:solidFill>
                  <a:srgbClr val="002060"/>
                </a:solidFill>
                <a:latin typeface="+mn-lt"/>
              </a:rPr>
              <a:t> = 39 ml/min/kg, F = 95%</a:t>
            </a:r>
            <a:endParaRPr lang="en-ZA" sz="1600" dirty="0">
              <a:solidFill>
                <a:srgbClr val="002060"/>
              </a:solidFill>
              <a:latin typeface="+mn-lt"/>
            </a:endParaRPr>
          </a:p>
          <a:p>
            <a:pPr>
              <a:buFont typeface="Arial" charset="0"/>
              <a:buChar char="•"/>
            </a:pPr>
            <a:r>
              <a:rPr lang="en-ZA" dirty="0">
                <a:solidFill>
                  <a:srgbClr val="002060"/>
                </a:solidFill>
                <a:latin typeface="+mn-lt"/>
              </a:rPr>
              <a:t>Efficacy in mouse thigh model of </a:t>
            </a:r>
            <a:r>
              <a:rPr lang="en-ZA" i="1" dirty="0">
                <a:solidFill>
                  <a:srgbClr val="002060"/>
                </a:solidFill>
                <a:latin typeface="+mn-lt"/>
              </a:rPr>
              <a:t>S. aureus </a:t>
            </a:r>
            <a:r>
              <a:rPr lang="en-ZA" dirty="0">
                <a:solidFill>
                  <a:srgbClr val="002060"/>
                </a:solidFill>
                <a:latin typeface="+mn-lt"/>
              </a:rPr>
              <a:t>infection</a:t>
            </a:r>
          </a:p>
          <a:p>
            <a:pPr>
              <a:buFont typeface="Arial" charset="0"/>
              <a:buChar char="•"/>
            </a:pPr>
            <a:r>
              <a:rPr lang="en-ZA" dirty="0">
                <a:solidFill>
                  <a:srgbClr val="002060"/>
                </a:solidFill>
                <a:latin typeface="+mn-lt"/>
              </a:rPr>
              <a:t>Activity resides in (-)-enantiomer</a:t>
            </a:r>
          </a:p>
        </p:txBody>
      </p:sp>
      <p:sp>
        <p:nvSpPr>
          <p:cNvPr id="5" name="TextBox 4">
            <a:extLst>
              <a:ext uri="{FF2B5EF4-FFF2-40B4-BE49-F238E27FC236}">
                <a16:creationId xmlns:a16="http://schemas.microsoft.com/office/drawing/2014/main" id="{375D5EE6-3647-ABDA-620A-5196313A8CEA}"/>
              </a:ext>
            </a:extLst>
          </p:cNvPr>
          <p:cNvSpPr txBox="1"/>
          <p:nvPr/>
        </p:nvSpPr>
        <p:spPr>
          <a:xfrm>
            <a:off x="9093344" y="1393380"/>
            <a:ext cx="2559812" cy="1600438"/>
          </a:xfrm>
          <a:prstGeom prst="rect">
            <a:avLst/>
          </a:prstGeom>
          <a:noFill/>
        </p:spPr>
        <p:txBody>
          <a:bodyPr wrap="square" rtlCol="0">
            <a:spAutoFit/>
          </a:bodyPr>
          <a:lstStyle/>
          <a:p>
            <a:pPr algn="ctr"/>
            <a:r>
              <a:rPr lang="en-ZA" sz="1400" u="sng" dirty="0">
                <a:solidFill>
                  <a:schemeClr val="accent6">
                    <a:lumMod val="50000"/>
                  </a:schemeClr>
                </a:solidFill>
              </a:rPr>
              <a:t>Drug Likeness</a:t>
            </a:r>
          </a:p>
          <a:p>
            <a:pPr marL="342900" indent="-342900">
              <a:buFont typeface="Wingdings" panose="05000000000000000000" pitchFamily="2" charset="2"/>
              <a:buChar char="ü"/>
            </a:pPr>
            <a:r>
              <a:rPr lang="en-ZA" sz="1400" dirty="0">
                <a:solidFill>
                  <a:schemeClr val="accent6">
                    <a:lumMod val="50000"/>
                  </a:schemeClr>
                </a:solidFill>
              </a:rPr>
              <a:t>≤ 5 H-bond donors (2)</a:t>
            </a:r>
          </a:p>
          <a:p>
            <a:pPr marL="342900" indent="-342900">
              <a:buFont typeface="Wingdings" panose="05000000000000000000" pitchFamily="2" charset="2"/>
              <a:buChar char="ü"/>
            </a:pPr>
            <a:r>
              <a:rPr lang="en-ZA" sz="1400" dirty="0">
                <a:solidFill>
                  <a:schemeClr val="accent6">
                    <a:lumMod val="50000"/>
                  </a:schemeClr>
                </a:solidFill>
              </a:rPr>
              <a:t>≤ 10 H-bond acceptors (6-9)</a:t>
            </a:r>
          </a:p>
          <a:p>
            <a:pPr marL="342900" indent="-342900">
              <a:buFont typeface="Wingdings" panose="05000000000000000000" pitchFamily="2" charset="2"/>
              <a:buChar char="ü"/>
            </a:pPr>
            <a:r>
              <a:rPr lang="en-ZA" sz="1400" dirty="0">
                <a:solidFill>
                  <a:schemeClr val="accent6">
                    <a:lumMod val="50000"/>
                  </a:schemeClr>
                </a:solidFill>
              </a:rPr>
              <a:t>MW ≤ 500 Da (374)</a:t>
            </a:r>
          </a:p>
          <a:p>
            <a:pPr marL="342900" indent="-342900">
              <a:buFont typeface="Wingdings" panose="05000000000000000000" pitchFamily="2" charset="2"/>
              <a:buChar char="ü"/>
            </a:pPr>
            <a:r>
              <a:rPr lang="en-ZA" sz="1400" dirty="0" err="1">
                <a:solidFill>
                  <a:schemeClr val="accent6">
                    <a:lumMod val="50000"/>
                  </a:schemeClr>
                </a:solidFill>
              </a:rPr>
              <a:t>cLogP</a:t>
            </a:r>
            <a:r>
              <a:rPr lang="en-ZA" sz="1400" dirty="0">
                <a:solidFill>
                  <a:schemeClr val="accent6">
                    <a:lumMod val="50000"/>
                  </a:schemeClr>
                </a:solidFill>
              </a:rPr>
              <a:t> ≤ 3 (-0.59)</a:t>
            </a:r>
          </a:p>
          <a:p>
            <a:pPr marL="342900" indent="-342900">
              <a:buFont typeface="Wingdings" panose="05000000000000000000" pitchFamily="2" charset="2"/>
              <a:buChar char="ü"/>
            </a:pPr>
            <a:r>
              <a:rPr lang="en-ZA" sz="1400" dirty="0">
                <a:solidFill>
                  <a:schemeClr val="accent6">
                    <a:lumMod val="50000"/>
                  </a:schemeClr>
                </a:solidFill>
              </a:rPr>
              <a:t># rot bonds </a:t>
            </a:r>
            <a:r>
              <a:rPr lang="en-ZA" sz="1400" dirty="0">
                <a:solidFill>
                  <a:schemeClr val="accent6">
                    <a:lumMod val="50000"/>
                  </a:schemeClr>
                </a:solidFill>
                <a:sym typeface="Symbol" panose="05050102010706020507" pitchFamily="18" charset="2"/>
              </a:rPr>
              <a:t> 10 (1)</a:t>
            </a:r>
          </a:p>
          <a:p>
            <a:pPr marL="342900" indent="-342900">
              <a:buFont typeface="Wingdings" panose="05000000000000000000" pitchFamily="2" charset="2"/>
              <a:buChar char="ü"/>
            </a:pPr>
            <a:r>
              <a:rPr lang="en-ZA" sz="1400" dirty="0">
                <a:solidFill>
                  <a:schemeClr val="accent6">
                    <a:lumMod val="50000"/>
                  </a:schemeClr>
                </a:solidFill>
                <a:sym typeface="Symbol" panose="05050102010706020507" pitchFamily="18" charset="2"/>
              </a:rPr>
              <a:t>PSA  133 Å</a:t>
            </a:r>
            <a:r>
              <a:rPr lang="en-ZA" sz="1400" baseline="30000" dirty="0">
                <a:solidFill>
                  <a:schemeClr val="accent6">
                    <a:lumMod val="50000"/>
                  </a:schemeClr>
                </a:solidFill>
                <a:sym typeface="Symbol" panose="05050102010706020507" pitchFamily="18" charset="2"/>
              </a:rPr>
              <a:t>2</a:t>
            </a:r>
            <a:r>
              <a:rPr lang="en-ZA" sz="1400" dirty="0">
                <a:solidFill>
                  <a:schemeClr val="accent6">
                    <a:lumMod val="50000"/>
                  </a:schemeClr>
                </a:solidFill>
                <a:sym typeface="Symbol" panose="05050102010706020507" pitchFamily="18" charset="2"/>
              </a:rPr>
              <a:t>  (133)</a:t>
            </a:r>
          </a:p>
        </p:txBody>
      </p:sp>
      <p:sp>
        <p:nvSpPr>
          <p:cNvPr id="6" name="TextBox 5">
            <a:extLst>
              <a:ext uri="{FF2B5EF4-FFF2-40B4-BE49-F238E27FC236}">
                <a16:creationId xmlns:a16="http://schemas.microsoft.com/office/drawing/2014/main" id="{F35837C4-1F04-3CE4-0236-0A3AE958AD7B}"/>
              </a:ext>
            </a:extLst>
          </p:cNvPr>
          <p:cNvSpPr txBox="1"/>
          <p:nvPr/>
        </p:nvSpPr>
        <p:spPr>
          <a:xfrm>
            <a:off x="9185691" y="3101938"/>
            <a:ext cx="2170061" cy="738664"/>
          </a:xfrm>
          <a:prstGeom prst="rect">
            <a:avLst/>
          </a:prstGeom>
          <a:noFill/>
          <a:ln>
            <a:solidFill>
              <a:srgbClr val="FF0000"/>
            </a:solidFill>
          </a:ln>
        </p:spPr>
        <p:txBody>
          <a:bodyPr wrap="square" rtlCol="0">
            <a:spAutoFit/>
          </a:bodyPr>
          <a:lstStyle/>
          <a:p>
            <a:pPr algn="ctr"/>
            <a:r>
              <a:rPr lang="en-ZA" sz="1400" u="sng" dirty="0">
                <a:solidFill>
                  <a:srgbClr val="FF0000"/>
                </a:solidFill>
              </a:rPr>
              <a:t>Issues</a:t>
            </a:r>
          </a:p>
          <a:p>
            <a:pPr marL="342900" indent="-342900">
              <a:buFont typeface="Wingdings" panose="05000000000000000000" pitchFamily="2" charset="2"/>
              <a:buChar char="§"/>
            </a:pPr>
            <a:r>
              <a:rPr lang="en-ZA" sz="1400" dirty="0">
                <a:solidFill>
                  <a:srgbClr val="FF0000"/>
                </a:solidFill>
              </a:rPr>
              <a:t>Nitro group</a:t>
            </a:r>
          </a:p>
          <a:p>
            <a:pPr marL="342900" indent="-342900">
              <a:buFont typeface="Wingdings" panose="05000000000000000000" pitchFamily="2" charset="2"/>
              <a:buChar char="§"/>
            </a:pPr>
            <a:r>
              <a:rPr lang="en-ZA" sz="1400" dirty="0">
                <a:solidFill>
                  <a:srgbClr val="FF0000"/>
                </a:solidFill>
              </a:rPr>
              <a:t>High serum MIC shift</a:t>
            </a:r>
          </a:p>
        </p:txBody>
      </p:sp>
      <p:sp>
        <p:nvSpPr>
          <p:cNvPr id="7" name="TextBox 6">
            <a:extLst>
              <a:ext uri="{FF2B5EF4-FFF2-40B4-BE49-F238E27FC236}">
                <a16:creationId xmlns:a16="http://schemas.microsoft.com/office/drawing/2014/main" id="{61D0B756-3F89-2CDD-1907-3E9663370AF6}"/>
              </a:ext>
            </a:extLst>
          </p:cNvPr>
          <p:cNvSpPr txBox="1"/>
          <p:nvPr/>
        </p:nvSpPr>
        <p:spPr>
          <a:xfrm>
            <a:off x="692726" y="6549433"/>
            <a:ext cx="2231701" cy="246221"/>
          </a:xfrm>
          <a:prstGeom prst="rect">
            <a:avLst/>
          </a:prstGeom>
          <a:noFill/>
        </p:spPr>
        <p:txBody>
          <a:bodyPr wrap="none" rtlCol="0">
            <a:spAutoFit/>
          </a:bodyPr>
          <a:lstStyle/>
          <a:p>
            <a:r>
              <a:rPr lang="en-US" sz="1000" dirty="0"/>
              <a:t>Miller, A. A., et al. </a:t>
            </a:r>
            <a:r>
              <a:rPr lang="en-US" sz="1000" i="1" dirty="0"/>
              <a:t>AAC</a:t>
            </a:r>
            <a:r>
              <a:rPr lang="en-US" sz="1000" dirty="0"/>
              <a:t>, 2806-12, 2008. </a:t>
            </a:r>
          </a:p>
        </p:txBody>
      </p:sp>
    </p:spTree>
    <p:extLst>
      <p:ext uri="{BB962C8B-B14F-4D97-AF65-F5344CB8AC3E}">
        <p14:creationId xmlns:p14="http://schemas.microsoft.com/office/powerpoint/2010/main" val="347695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D2DC0-BF91-69C9-AB29-7FE164B0800D}"/>
              </a:ext>
            </a:extLst>
          </p:cNvPr>
          <p:cNvSpPr>
            <a:spLocks noGrp="1"/>
          </p:cNvSpPr>
          <p:nvPr>
            <p:ph type="title"/>
          </p:nvPr>
        </p:nvSpPr>
        <p:spPr>
          <a:xfrm>
            <a:off x="838200" y="365125"/>
            <a:ext cx="7588827" cy="645069"/>
          </a:xfrm>
        </p:spPr>
        <p:txBody>
          <a:bodyPr>
            <a:normAutofit fontScale="90000"/>
          </a:bodyPr>
          <a:lstStyle/>
          <a:p>
            <a:r>
              <a:rPr lang="en-US" dirty="0"/>
              <a:t>SPT Early History:  Pharmacia-Upjohn</a:t>
            </a:r>
          </a:p>
        </p:txBody>
      </p:sp>
      <p:pic>
        <p:nvPicPr>
          <p:cNvPr id="4" name="Picture 3">
            <a:extLst>
              <a:ext uri="{FF2B5EF4-FFF2-40B4-BE49-F238E27FC236}">
                <a16:creationId xmlns:a16="http://schemas.microsoft.com/office/drawing/2014/main" id="{2C255304-8213-E977-D8B8-651078714507}"/>
              </a:ext>
            </a:extLst>
          </p:cNvPr>
          <p:cNvPicPr/>
          <p:nvPr/>
        </p:nvPicPr>
        <p:blipFill>
          <a:blip r:embed="rId2" cstate="print"/>
          <a:srcRect/>
          <a:stretch>
            <a:fillRect/>
          </a:stretch>
        </p:blipFill>
        <p:spPr bwMode="auto">
          <a:xfrm>
            <a:off x="5538355" y="1513902"/>
            <a:ext cx="3736431" cy="2077890"/>
          </a:xfrm>
          <a:prstGeom prst="rect">
            <a:avLst/>
          </a:prstGeom>
          <a:noFill/>
        </p:spPr>
      </p:pic>
      <p:graphicFrame>
        <p:nvGraphicFramePr>
          <p:cNvPr id="5" name="Object 4">
            <a:extLst>
              <a:ext uri="{FF2B5EF4-FFF2-40B4-BE49-F238E27FC236}">
                <a16:creationId xmlns:a16="http://schemas.microsoft.com/office/drawing/2014/main" id="{E12E86CE-5E35-4E89-8B4E-BA706DBEFCE1}"/>
              </a:ext>
            </a:extLst>
          </p:cNvPr>
          <p:cNvGraphicFramePr>
            <a:graphicFrameLocks noChangeAspect="1"/>
          </p:cNvGraphicFramePr>
          <p:nvPr>
            <p:extLst>
              <p:ext uri="{D42A27DB-BD31-4B8C-83A1-F6EECF244321}">
                <p14:modId xmlns:p14="http://schemas.microsoft.com/office/powerpoint/2010/main" val="497871562"/>
              </p:ext>
            </p:extLst>
          </p:nvPr>
        </p:nvGraphicFramePr>
        <p:xfrm>
          <a:off x="2379519" y="1742432"/>
          <a:ext cx="1595437" cy="1490663"/>
        </p:xfrm>
        <a:graphic>
          <a:graphicData uri="http://schemas.openxmlformats.org/presentationml/2006/ole">
            <mc:AlternateContent xmlns:mc="http://schemas.openxmlformats.org/markup-compatibility/2006">
              <mc:Choice xmlns:v="urn:schemas-microsoft-com:vml" Requires="v">
                <p:oleObj name="CS ChemDraw Drawing" r:id="rId3" imgW="2946940" imgH="2747513" progId="ChemDraw.Document.6.0">
                  <p:embed/>
                </p:oleObj>
              </mc:Choice>
              <mc:Fallback>
                <p:oleObj name="CS ChemDraw Drawing" r:id="rId3" imgW="2946940" imgH="2747513" progId="ChemDraw.Document.6.0">
                  <p:embed/>
                  <p:pic>
                    <p:nvPicPr>
                      <p:cNvPr id="5" name="Object 4">
                        <a:extLst>
                          <a:ext uri="{FF2B5EF4-FFF2-40B4-BE49-F238E27FC236}">
                            <a16:creationId xmlns:a16="http://schemas.microsoft.com/office/drawing/2014/main" id="{E12E86CE-5E35-4E89-8B4E-BA706DBEFCE1}"/>
                          </a:ext>
                        </a:extLst>
                      </p:cNvPr>
                      <p:cNvPicPr/>
                      <p:nvPr/>
                    </p:nvPicPr>
                    <p:blipFill>
                      <a:blip r:embed="rId4"/>
                      <a:stretch>
                        <a:fillRect/>
                      </a:stretch>
                    </p:blipFill>
                    <p:spPr>
                      <a:xfrm>
                        <a:off x="2379519" y="1742432"/>
                        <a:ext cx="1595437" cy="1490663"/>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2C2311B4-C78E-A540-14B1-71880DBA5FA2}"/>
              </a:ext>
            </a:extLst>
          </p:cNvPr>
          <p:cNvSpPr txBox="1">
            <a:spLocks noChangeArrowheads="1"/>
          </p:cNvSpPr>
          <p:nvPr/>
        </p:nvSpPr>
        <p:spPr bwMode="auto">
          <a:xfrm>
            <a:off x="117764" y="3965333"/>
            <a:ext cx="11748656"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charset="0"/>
              <a:buChar char="•"/>
            </a:pPr>
            <a:r>
              <a:rPr lang="en-ZA" dirty="0">
                <a:solidFill>
                  <a:srgbClr val="002060"/>
                </a:solidFill>
                <a:latin typeface="+mn-lt"/>
              </a:rPr>
              <a:t>Labelled metabolite incorporation implicated DNA biosynthesis</a:t>
            </a:r>
          </a:p>
          <a:p>
            <a:pPr lvl="1">
              <a:buFont typeface="Arial" charset="0"/>
              <a:buChar char="•"/>
            </a:pPr>
            <a:r>
              <a:rPr lang="en-ZA" sz="1800" dirty="0">
                <a:solidFill>
                  <a:srgbClr val="002060"/>
                </a:solidFill>
                <a:latin typeface="+mn-lt"/>
              </a:rPr>
              <a:t>Lab resistant strains </a:t>
            </a:r>
            <a:r>
              <a:rPr lang="en-ZA" sz="1800" dirty="0">
                <a:solidFill>
                  <a:srgbClr val="002060"/>
                </a:solidFill>
                <a:latin typeface="+mn-lt"/>
                <a:sym typeface="Symbol" panose="05050102010706020507" pitchFamily="18" charset="2"/>
              </a:rPr>
              <a:t></a:t>
            </a:r>
            <a:r>
              <a:rPr lang="en-ZA" sz="1800" dirty="0">
                <a:solidFill>
                  <a:srgbClr val="002060"/>
                </a:solidFill>
                <a:latin typeface="+mn-lt"/>
              </a:rPr>
              <a:t> mutations in DNA gyrase</a:t>
            </a:r>
            <a:endParaRPr lang="en-ZA" sz="1600" dirty="0">
              <a:solidFill>
                <a:srgbClr val="002060"/>
              </a:solidFill>
              <a:latin typeface="+mn-lt"/>
            </a:endParaRPr>
          </a:p>
          <a:p>
            <a:pPr>
              <a:buFont typeface="Arial" charset="0"/>
              <a:buChar char="•"/>
            </a:pPr>
            <a:r>
              <a:rPr lang="en-ZA" dirty="0">
                <a:solidFill>
                  <a:srgbClr val="002060"/>
                </a:solidFill>
                <a:latin typeface="+mn-lt"/>
              </a:rPr>
              <a:t>Lab resistant strains </a:t>
            </a:r>
            <a:r>
              <a:rPr lang="en-ZA" dirty="0">
                <a:solidFill>
                  <a:srgbClr val="002060"/>
                </a:solidFill>
                <a:latin typeface="+mn-lt"/>
                <a:sym typeface="Symbol" panose="05050102010706020507" pitchFamily="18" charset="2"/>
              </a:rPr>
              <a:t> single point mutations in </a:t>
            </a:r>
            <a:r>
              <a:rPr lang="en-ZA" dirty="0" err="1">
                <a:solidFill>
                  <a:srgbClr val="002060"/>
                </a:solidFill>
                <a:latin typeface="+mn-lt"/>
                <a:sym typeface="Symbol" panose="05050102010706020507" pitchFamily="18" charset="2"/>
              </a:rPr>
              <a:t>gyrB</a:t>
            </a:r>
            <a:r>
              <a:rPr lang="en-ZA" dirty="0">
                <a:solidFill>
                  <a:srgbClr val="002060"/>
                </a:solidFill>
                <a:latin typeface="+mn-lt"/>
                <a:sym typeface="Symbol" panose="05050102010706020507" pitchFamily="18" charset="2"/>
              </a:rPr>
              <a:t> (Asp437) – near DNA cleavage site</a:t>
            </a:r>
          </a:p>
          <a:p>
            <a:pPr>
              <a:buFont typeface="Arial" charset="0"/>
              <a:buChar char="•"/>
            </a:pPr>
            <a:r>
              <a:rPr lang="en-US" dirty="0">
                <a:solidFill>
                  <a:srgbClr val="002060"/>
                </a:solidFill>
                <a:latin typeface="+mn-lt"/>
              </a:rPr>
              <a:t>No cross-resistance to other DNA gyrase inhibiting antibacterials including ciprofloxacin &amp; novobiocin</a:t>
            </a:r>
            <a:endParaRPr lang="en-ZA" dirty="0">
              <a:solidFill>
                <a:srgbClr val="002060"/>
              </a:solidFill>
              <a:latin typeface="+mn-lt"/>
            </a:endParaRPr>
          </a:p>
        </p:txBody>
      </p:sp>
      <p:sp>
        <p:nvSpPr>
          <p:cNvPr id="13" name="TextBox 12">
            <a:extLst>
              <a:ext uri="{FF2B5EF4-FFF2-40B4-BE49-F238E27FC236}">
                <a16:creationId xmlns:a16="http://schemas.microsoft.com/office/drawing/2014/main" id="{11A0B289-1C96-B1BA-DB68-B5947FE669B4}"/>
              </a:ext>
            </a:extLst>
          </p:cNvPr>
          <p:cNvSpPr txBox="1"/>
          <p:nvPr/>
        </p:nvSpPr>
        <p:spPr>
          <a:xfrm>
            <a:off x="243583" y="6533238"/>
            <a:ext cx="2872581" cy="276999"/>
          </a:xfrm>
          <a:prstGeom prst="rect">
            <a:avLst/>
          </a:prstGeom>
          <a:noFill/>
        </p:spPr>
        <p:txBody>
          <a:bodyPr wrap="none" rtlCol="0">
            <a:spAutoFit/>
          </a:bodyPr>
          <a:lstStyle/>
          <a:p>
            <a:r>
              <a:rPr lang="en-ZA" sz="1200" dirty="0"/>
              <a:t>Basarab, G. et al </a:t>
            </a:r>
            <a:r>
              <a:rPr lang="en-ZA" sz="1200" i="1" dirty="0"/>
              <a:t>AAC. (2)</a:t>
            </a:r>
            <a:r>
              <a:rPr lang="en-ZA" sz="1200" dirty="0"/>
              <a:t>, e02192-21, 2022</a:t>
            </a:r>
          </a:p>
        </p:txBody>
      </p:sp>
    </p:spTree>
    <p:extLst>
      <p:ext uri="{BB962C8B-B14F-4D97-AF65-F5344CB8AC3E}">
        <p14:creationId xmlns:p14="http://schemas.microsoft.com/office/powerpoint/2010/main" val="1548388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290BC-4BBB-244C-5D6C-200E28AD292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EBA46B0-CEFF-05D5-E90F-2EDC3FF49C81}"/>
              </a:ext>
            </a:extLst>
          </p:cNvPr>
          <p:cNvSpPr>
            <a:spLocks noGrp="1"/>
          </p:cNvSpPr>
          <p:nvPr>
            <p:ph type="body" sz="quarter" idx="13"/>
          </p:nvPr>
        </p:nvSpPr>
        <p:spPr>
          <a:xfrm>
            <a:off x="2989015" y="2522476"/>
            <a:ext cx="5257800" cy="521327"/>
          </a:xfrm>
        </p:spPr>
        <p:txBody>
          <a:bodyPr/>
          <a:lstStyle/>
          <a:p>
            <a:r>
              <a:rPr lang="en-US" dirty="0">
                <a:solidFill>
                  <a:srgbClr val="C23D26"/>
                </a:solidFill>
              </a:rPr>
              <a:t>Terms of Use – CC BY 4.0 License</a:t>
            </a:r>
            <a:endParaRPr lang="en-GB" dirty="0">
              <a:solidFill>
                <a:srgbClr val="C23D26"/>
              </a:solidFill>
            </a:endParaRPr>
          </a:p>
        </p:txBody>
      </p:sp>
      <p:sp>
        <p:nvSpPr>
          <p:cNvPr id="6" name="Text Placeholder 5">
            <a:extLst>
              <a:ext uri="{FF2B5EF4-FFF2-40B4-BE49-F238E27FC236}">
                <a16:creationId xmlns:a16="http://schemas.microsoft.com/office/drawing/2014/main" id="{089D05DD-E4CC-7658-5350-A7BE2C3CCCA3}"/>
              </a:ext>
            </a:extLst>
          </p:cNvPr>
          <p:cNvSpPr>
            <a:spLocks noGrp="1"/>
          </p:cNvSpPr>
          <p:nvPr>
            <p:ph type="body" sz="quarter" idx="14"/>
          </p:nvPr>
        </p:nvSpPr>
        <p:spPr>
          <a:xfrm>
            <a:off x="518160" y="3545265"/>
            <a:ext cx="11155680" cy="1481927"/>
          </a:xfrm>
        </p:spPr>
        <p:txBody>
          <a:bodyPr>
            <a:noAutofit/>
          </a:bodyPr>
          <a:lstStyle/>
          <a:p>
            <a:r>
              <a:rPr lang="en-US" sz="2000" dirty="0"/>
              <a:t>These materials are shared to support teaching, research, and presentation activities across the GC ADDA community. All content is provided under the Creative Commons Attribution 4.0 (CC BY 4.0) license, which allows you to use, share, adapt, and build upon the material freely, including for commercial purposes. Please ensure that any use includes proper attribution to the original creators, indicates any modifications you make, and maintains the same open license. No additional restrictions may be applied.</a:t>
            </a:r>
          </a:p>
          <a:p>
            <a:r>
              <a:rPr lang="en-US" sz="2000" b="1" dirty="0"/>
              <a:t>Credit </a:t>
            </a:r>
            <a:r>
              <a:rPr lang="en-US" sz="2000" b="1"/>
              <a:t>the author(s) </a:t>
            </a:r>
            <a:r>
              <a:rPr lang="en-US" sz="2000" b="1" dirty="0"/>
              <a:t>as follows: </a:t>
            </a:r>
          </a:p>
          <a:p>
            <a:r>
              <a:rPr lang="en-US" sz="2000" b="1" dirty="0"/>
              <a:t>CC BY 4.0 [author, institution]</a:t>
            </a:r>
            <a:endParaRPr lang="en-GB" sz="2000" b="1" dirty="0"/>
          </a:p>
        </p:txBody>
      </p:sp>
      <p:pic>
        <p:nvPicPr>
          <p:cNvPr id="3" name="Picture 2" descr="A black background with red text&#10;&#10;Description automatically generated">
            <a:extLst>
              <a:ext uri="{FF2B5EF4-FFF2-40B4-BE49-F238E27FC236}">
                <a16:creationId xmlns:a16="http://schemas.microsoft.com/office/drawing/2014/main" id="{2DF73D3E-F22C-0265-3F81-E2F98D5D7B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5882" y="125469"/>
            <a:ext cx="5109543" cy="1895546"/>
          </a:xfrm>
          <a:prstGeom prst="rect">
            <a:avLst/>
          </a:prstGeom>
        </p:spPr>
      </p:pic>
    </p:spTree>
    <p:extLst>
      <p:ext uri="{BB962C8B-B14F-4D97-AF65-F5344CB8AC3E}">
        <p14:creationId xmlns:p14="http://schemas.microsoft.com/office/powerpoint/2010/main" val="1249928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0172F-63FF-07DD-C45D-641D973765B3}"/>
              </a:ext>
            </a:extLst>
          </p:cNvPr>
          <p:cNvSpPr>
            <a:spLocks noGrp="1"/>
          </p:cNvSpPr>
          <p:nvPr>
            <p:ph type="title"/>
          </p:nvPr>
        </p:nvSpPr>
        <p:spPr/>
        <p:txBody>
          <a:bodyPr/>
          <a:lstStyle/>
          <a:p>
            <a:r>
              <a:rPr lang="en-US" dirty="0"/>
              <a:t>Hit to Multiple Leads</a:t>
            </a:r>
          </a:p>
        </p:txBody>
      </p:sp>
      <p:graphicFrame>
        <p:nvGraphicFramePr>
          <p:cNvPr id="4" name="Object 3">
            <a:extLst>
              <a:ext uri="{FF2B5EF4-FFF2-40B4-BE49-F238E27FC236}">
                <a16:creationId xmlns:a16="http://schemas.microsoft.com/office/drawing/2014/main" id="{EBB76C79-9C25-CBD2-C94B-DB2B7640F39F}"/>
              </a:ext>
            </a:extLst>
          </p:cNvPr>
          <p:cNvGraphicFramePr>
            <a:graphicFrameLocks noChangeAspect="1"/>
          </p:cNvGraphicFramePr>
          <p:nvPr>
            <p:extLst>
              <p:ext uri="{D42A27DB-BD31-4B8C-83A1-F6EECF244321}">
                <p14:modId xmlns:p14="http://schemas.microsoft.com/office/powerpoint/2010/main" val="4023440835"/>
              </p:ext>
            </p:extLst>
          </p:nvPr>
        </p:nvGraphicFramePr>
        <p:xfrm>
          <a:off x="1095231" y="1446790"/>
          <a:ext cx="5826125" cy="4357687"/>
        </p:xfrm>
        <a:graphic>
          <a:graphicData uri="http://schemas.openxmlformats.org/presentationml/2006/ole">
            <mc:AlternateContent xmlns:mc="http://schemas.openxmlformats.org/markup-compatibility/2006">
              <mc:Choice xmlns:v="urn:schemas-microsoft-com:vml" Requires="v">
                <p:oleObj name="CS ChemDraw Drawing" r:id="rId2" imgW="12302787" imgH="9166375" progId="ChemDraw.Document.6.0">
                  <p:embed/>
                </p:oleObj>
              </mc:Choice>
              <mc:Fallback>
                <p:oleObj name="CS ChemDraw Drawing" r:id="rId2" imgW="12302787" imgH="9166375" progId="ChemDraw.Document.6.0">
                  <p:embed/>
                  <p:pic>
                    <p:nvPicPr>
                      <p:cNvPr id="4" name="Object 3">
                        <a:extLst>
                          <a:ext uri="{FF2B5EF4-FFF2-40B4-BE49-F238E27FC236}">
                            <a16:creationId xmlns:a16="http://schemas.microsoft.com/office/drawing/2014/main" id="{EBB76C79-9C25-CBD2-C94B-DB2B7640F39F}"/>
                          </a:ext>
                        </a:extLst>
                      </p:cNvPr>
                      <p:cNvPicPr/>
                      <p:nvPr/>
                    </p:nvPicPr>
                    <p:blipFill>
                      <a:blip r:embed="rId3"/>
                      <a:stretch>
                        <a:fillRect/>
                      </a:stretch>
                    </p:blipFill>
                    <p:spPr>
                      <a:xfrm>
                        <a:off x="1095231" y="1446790"/>
                        <a:ext cx="5826125" cy="4357687"/>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CEA3B8AA-D8CE-A73F-3B1D-0929FE9FC9B2}"/>
              </a:ext>
            </a:extLst>
          </p:cNvPr>
          <p:cNvGraphicFramePr>
            <a:graphicFrameLocks noChangeAspect="1"/>
          </p:cNvGraphicFramePr>
          <p:nvPr>
            <p:extLst>
              <p:ext uri="{D42A27DB-BD31-4B8C-83A1-F6EECF244321}">
                <p14:modId xmlns:p14="http://schemas.microsoft.com/office/powerpoint/2010/main" val="920589496"/>
              </p:ext>
            </p:extLst>
          </p:nvPr>
        </p:nvGraphicFramePr>
        <p:xfrm>
          <a:off x="7308272" y="2962420"/>
          <a:ext cx="2366963" cy="1592262"/>
        </p:xfrm>
        <a:graphic>
          <a:graphicData uri="http://schemas.openxmlformats.org/presentationml/2006/ole">
            <mc:AlternateContent xmlns:mc="http://schemas.openxmlformats.org/markup-compatibility/2006">
              <mc:Choice xmlns:v="urn:schemas-microsoft-com:vml" Requires="v">
                <p:oleObj name="CS ChemDraw Drawing" r:id="rId4" imgW="5042440" imgH="3367806" progId="ChemDraw.Document.6.0">
                  <p:embed/>
                </p:oleObj>
              </mc:Choice>
              <mc:Fallback>
                <p:oleObj name="CS ChemDraw Drawing" r:id="rId4" imgW="5042440" imgH="3367806" progId="ChemDraw.Document.6.0">
                  <p:embed/>
                  <p:pic>
                    <p:nvPicPr>
                      <p:cNvPr id="5" name="Object 4">
                        <a:extLst>
                          <a:ext uri="{FF2B5EF4-FFF2-40B4-BE49-F238E27FC236}">
                            <a16:creationId xmlns:a16="http://schemas.microsoft.com/office/drawing/2014/main" id="{CEA3B8AA-D8CE-A73F-3B1D-0929FE9FC9B2}"/>
                          </a:ext>
                        </a:extLst>
                      </p:cNvPr>
                      <p:cNvPicPr/>
                      <p:nvPr/>
                    </p:nvPicPr>
                    <p:blipFill>
                      <a:blip r:embed="rId5"/>
                      <a:stretch>
                        <a:fillRect/>
                      </a:stretch>
                    </p:blipFill>
                    <p:spPr>
                      <a:xfrm>
                        <a:off x="7308272" y="2962420"/>
                        <a:ext cx="2366963" cy="1592262"/>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4C4D7115-E9F2-7932-4FB9-4561850D55B3}"/>
              </a:ext>
            </a:extLst>
          </p:cNvPr>
          <p:cNvSpPr txBox="1"/>
          <p:nvPr/>
        </p:nvSpPr>
        <p:spPr>
          <a:xfrm>
            <a:off x="80674" y="6524048"/>
            <a:ext cx="4553672" cy="246221"/>
          </a:xfrm>
          <a:prstGeom prst="rect">
            <a:avLst/>
          </a:prstGeom>
          <a:noFill/>
        </p:spPr>
        <p:txBody>
          <a:bodyPr wrap="square" rtlCol="0">
            <a:spAutoFit/>
          </a:bodyPr>
          <a:lstStyle/>
          <a:p>
            <a:r>
              <a:rPr lang="en-US" sz="1000" dirty="0"/>
              <a:t>Basarab, G.. et al.  </a:t>
            </a:r>
            <a:r>
              <a:rPr lang="en-US" sz="1000" i="1" dirty="0"/>
              <a:t>Org. Lett </a:t>
            </a:r>
            <a:r>
              <a:rPr lang="en-US" sz="1000" dirty="0"/>
              <a:t>16(24), 6456-59, 2014; Basarab, G. et al. ICAAC, 2012.</a:t>
            </a:r>
          </a:p>
        </p:txBody>
      </p:sp>
    </p:spTree>
    <p:extLst>
      <p:ext uri="{BB962C8B-B14F-4D97-AF65-F5344CB8AC3E}">
        <p14:creationId xmlns:p14="http://schemas.microsoft.com/office/powerpoint/2010/main" val="154846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0FD5F-6CA8-848B-325B-02C2D7D19B7A}"/>
              </a:ext>
            </a:extLst>
          </p:cNvPr>
          <p:cNvSpPr>
            <a:spLocks noGrp="1"/>
          </p:cNvSpPr>
          <p:nvPr>
            <p:ph type="title"/>
          </p:nvPr>
        </p:nvSpPr>
        <p:spPr/>
        <p:txBody>
          <a:bodyPr/>
          <a:lstStyle/>
          <a:p>
            <a:r>
              <a:rPr lang="en-US" dirty="0"/>
              <a:t>A Brief History of Time</a:t>
            </a:r>
          </a:p>
        </p:txBody>
      </p:sp>
      <p:graphicFrame>
        <p:nvGraphicFramePr>
          <p:cNvPr id="4" name="Table 3">
            <a:extLst>
              <a:ext uri="{FF2B5EF4-FFF2-40B4-BE49-F238E27FC236}">
                <a16:creationId xmlns:a16="http://schemas.microsoft.com/office/drawing/2014/main" id="{76DBB4CE-ABA6-B87D-63F6-B8B96E78F215}"/>
              </a:ext>
            </a:extLst>
          </p:cNvPr>
          <p:cNvGraphicFramePr>
            <a:graphicFrameLocks noGrp="1"/>
          </p:cNvGraphicFramePr>
          <p:nvPr>
            <p:extLst>
              <p:ext uri="{D42A27DB-BD31-4B8C-83A1-F6EECF244321}">
                <p14:modId xmlns:p14="http://schemas.microsoft.com/office/powerpoint/2010/main" val="774343644"/>
              </p:ext>
            </p:extLst>
          </p:nvPr>
        </p:nvGraphicFramePr>
        <p:xfrm>
          <a:off x="7362978" y="2524940"/>
          <a:ext cx="2446040" cy="1783824"/>
        </p:xfrm>
        <a:graphic>
          <a:graphicData uri="http://schemas.openxmlformats.org/drawingml/2006/table">
            <a:tbl>
              <a:tblPr firstRow="1" bandRow="1"/>
              <a:tblGrid>
                <a:gridCol w="1401097">
                  <a:extLst>
                    <a:ext uri="{9D8B030D-6E8A-4147-A177-3AD203B41FA5}">
                      <a16:colId xmlns:a16="http://schemas.microsoft.com/office/drawing/2014/main" val="20000"/>
                    </a:ext>
                  </a:extLst>
                </a:gridCol>
                <a:gridCol w="1044943">
                  <a:extLst>
                    <a:ext uri="{9D8B030D-6E8A-4147-A177-3AD203B41FA5}">
                      <a16:colId xmlns:a16="http://schemas.microsoft.com/office/drawing/2014/main" val="20001"/>
                    </a:ext>
                  </a:extLst>
                </a:gridCol>
              </a:tblGrid>
              <a:tr h="216024">
                <a:tc gridSpan="2">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defRPr/>
                      </a:pPr>
                      <a:r>
                        <a:rPr lang="en-US" sz="1200" baseline="0" dirty="0">
                          <a:solidFill>
                            <a:schemeClr val="tx1"/>
                          </a:solidFill>
                        </a:rPr>
                        <a:t>IV/PO Gram-(+) agent</a:t>
                      </a:r>
                      <a:endParaRPr lang="en-US" sz="120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endParaRPr lang="en-US" dirty="0"/>
                    </a:p>
                  </a:txBody>
                  <a:tcPr/>
                </a:tc>
                <a:extLst>
                  <a:ext uri="{0D108BD9-81ED-4DB2-BD59-A6C34878D82A}">
                    <a16:rowId xmlns:a16="http://schemas.microsoft.com/office/drawing/2014/main" val="10000"/>
                  </a:ext>
                </a:extLst>
              </a:tr>
              <a:tr h="205224">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800" b="1" dirty="0" err="1"/>
                        <a:t>Sau</a:t>
                      </a:r>
                      <a:r>
                        <a:rPr lang="en-US" sz="800" b="1" dirty="0"/>
                        <a:t>,</a:t>
                      </a:r>
                      <a:r>
                        <a:rPr lang="en-US" sz="800" b="1" baseline="0" dirty="0"/>
                        <a:t> </a:t>
                      </a:r>
                      <a:r>
                        <a:rPr lang="en-US" sz="800" b="1" baseline="0" dirty="0" err="1"/>
                        <a:t>Spn</a:t>
                      </a:r>
                      <a:r>
                        <a:rPr lang="en-US" sz="800" b="1" baseline="0" dirty="0"/>
                        <a:t>, Spy MICs </a:t>
                      </a:r>
                      <a:r>
                        <a:rPr lang="en-US" sz="800" b="1" dirty="0"/>
                        <a:t>(</a:t>
                      </a:r>
                      <a:r>
                        <a:rPr lang="en-US" sz="800" b="1" dirty="0" err="1">
                          <a:latin typeface="Symbol" pitchFamily="18" charset="2"/>
                        </a:rPr>
                        <a:t>m</a:t>
                      </a:r>
                      <a:r>
                        <a:rPr lang="en-US" sz="800" b="1" dirty="0" err="1"/>
                        <a:t>M</a:t>
                      </a:r>
                      <a:r>
                        <a:rPr lang="en-US" sz="800" b="1" dirty="0"/>
                        <a:t>) </a:t>
                      </a:r>
                      <a:endParaRPr lang="en-US" sz="800" b="1" baseline="-250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800" b="1" dirty="0">
                          <a:latin typeface="Arial Black" panose="020B0A04020102020204" pitchFamily="34" charset="0"/>
                        </a:rPr>
                        <a:t>0.32, 0.45,</a:t>
                      </a:r>
                      <a:r>
                        <a:rPr lang="en-US" sz="800" b="1" baseline="0" dirty="0">
                          <a:latin typeface="Arial Black" panose="020B0A04020102020204" pitchFamily="34" charset="0"/>
                        </a:rPr>
                        <a:t> 0.33</a:t>
                      </a:r>
                      <a:endParaRPr lang="en-US" sz="800" b="1" dirty="0">
                        <a:latin typeface="Arial Black" panose="020B0A040201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33"/>
                    </a:solidFill>
                  </a:tcPr>
                </a:tc>
                <a:extLst>
                  <a:ext uri="{0D108BD9-81ED-4DB2-BD59-A6C34878D82A}">
                    <a16:rowId xmlns:a16="http://schemas.microsoft.com/office/drawing/2014/main" val="10001"/>
                  </a:ext>
                </a:extLst>
              </a:tr>
              <a:tr h="144016">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a:t>Sol (</a:t>
                      </a:r>
                      <a:r>
                        <a:rPr lang="en-US" sz="800" b="1" dirty="0" err="1">
                          <a:latin typeface="Symbol" pitchFamily="18" charset="2"/>
                        </a:rPr>
                        <a:t>m</a:t>
                      </a:r>
                      <a:r>
                        <a:rPr lang="en-US" sz="800" b="1" dirty="0" err="1"/>
                        <a:t>M</a:t>
                      </a:r>
                      <a:r>
                        <a:rPr lang="en-US" sz="800" b="1"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800" b="1" dirty="0">
                          <a:latin typeface="Arial Black" panose="020B0A04020102020204" pitchFamily="34" charset="0"/>
                        </a:rPr>
                        <a:t>80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33"/>
                    </a:solidFill>
                  </a:tcPr>
                </a:tc>
                <a:extLst>
                  <a:ext uri="{0D108BD9-81ED-4DB2-BD59-A6C34878D82A}">
                    <a16:rowId xmlns:a16="http://schemas.microsoft.com/office/drawing/2014/main" val="10002"/>
                  </a:ext>
                </a:extLst>
              </a:tr>
              <a:tr h="216024">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800" b="1" baseline="0" dirty="0"/>
                        <a:t>ppb (%free)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800" b="1" dirty="0">
                          <a:latin typeface="Arial Black" panose="020B0A04020102020204" pitchFamily="34" charset="0"/>
                        </a:rPr>
                        <a:t>13</a:t>
                      </a:r>
                      <a:endParaRPr lang="en-US" sz="800" b="1" dirty="0">
                        <a:latin typeface="Arial Black" panose="020B0A040201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33"/>
                    </a:solidFill>
                  </a:tcPr>
                </a:tc>
                <a:extLst>
                  <a:ext uri="{0D108BD9-81ED-4DB2-BD59-A6C34878D82A}">
                    <a16:rowId xmlns:a16="http://schemas.microsoft.com/office/drawing/2014/main" val="10003"/>
                  </a:ext>
                </a:extLst>
              </a:tr>
              <a:tr h="2213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a:t>Rat/Dog </a:t>
                      </a:r>
                      <a:r>
                        <a:rPr lang="en-US" sz="800" b="1" dirty="0" err="1"/>
                        <a:t>Cl</a:t>
                      </a:r>
                      <a:r>
                        <a:rPr lang="en-US" sz="800" b="1" dirty="0"/>
                        <a:t> (ml/min/kg)</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dirty="0">
                          <a:latin typeface="Arial Black" panose="020B0A04020102020204" pitchFamily="34" charset="0"/>
                        </a:rPr>
                        <a:t>9.1/5.9</a:t>
                      </a:r>
                      <a:endParaRPr lang="en-US" sz="800" b="1" dirty="0">
                        <a:latin typeface="Arial Black" panose="020B0A040201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33"/>
                    </a:solidFill>
                  </a:tcPr>
                </a:tc>
                <a:extLst>
                  <a:ext uri="{0D108BD9-81ED-4DB2-BD59-A6C34878D82A}">
                    <a16:rowId xmlns:a16="http://schemas.microsoft.com/office/drawing/2014/main" val="10004"/>
                  </a:ext>
                </a:extLst>
              </a:tr>
              <a:tr h="216024">
                <a:tc>
                  <a:txBody>
                    <a:bodyPr/>
                    <a:lstStyle/>
                    <a:p>
                      <a:pPr algn="ctr"/>
                      <a:r>
                        <a:rPr lang="en-US" sz="800" b="1" baseline="0" dirty="0"/>
                        <a:t>MLA </a:t>
                      </a:r>
                      <a:r>
                        <a:rPr lang="en-US" sz="800" b="1" baseline="0" dirty="0" err="1"/>
                        <a:t>genotoxicty</a:t>
                      </a:r>
                      <a:r>
                        <a:rPr lang="en-US" sz="800" b="1" baseline="0" dirty="0"/>
                        <a:t> </a:t>
                      </a:r>
                      <a:r>
                        <a:rPr lang="en-US" sz="800" b="1" dirty="0"/>
                        <a:t>(</a:t>
                      </a:r>
                      <a:r>
                        <a:rPr lang="en-US" sz="800" b="1" dirty="0" err="1">
                          <a:latin typeface="Symbol" pitchFamily="18" charset="2"/>
                        </a:rPr>
                        <a:t>m</a:t>
                      </a:r>
                      <a:r>
                        <a:rPr lang="en-US" sz="800" b="1" dirty="0" err="1"/>
                        <a:t>M</a:t>
                      </a:r>
                      <a:r>
                        <a:rPr lang="en-US" sz="800" b="1"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a:r>
                        <a:rPr lang="en-US" sz="800" b="1" dirty="0">
                          <a:solidFill>
                            <a:schemeClr val="bg1"/>
                          </a:solidFill>
                          <a:latin typeface="Arial Black" panose="020B0A04020102020204" pitchFamily="34" charset="0"/>
                        </a:rPr>
                        <a:t>6.2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5"/>
                  </a:ext>
                </a:extLst>
              </a:tr>
              <a:tr h="2160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a:t>Erythrocyte</a:t>
                      </a:r>
                      <a:r>
                        <a:rPr lang="en-US" sz="800" b="1" baseline="0" dirty="0"/>
                        <a:t> IC</a:t>
                      </a:r>
                      <a:r>
                        <a:rPr lang="en-US" sz="800" b="1" baseline="-25000" dirty="0"/>
                        <a:t>50</a:t>
                      </a:r>
                      <a:r>
                        <a:rPr lang="en-US" sz="800" b="1" baseline="0" dirty="0"/>
                        <a:t> </a:t>
                      </a:r>
                      <a:r>
                        <a:rPr lang="en-US" sz="800" b="1" dirty="0"/>
                        <a:t>(</a:t>
                      </a:r>
                      <a:r>
                        <a:rPr lang="en-US" sz="800" b="1" dirty="0" err="1">
                          <a:latin typeface="Symbol" pitchFamily="18" charset="2"/>
                        </a:rPr>
                        <a:t>m</a:t>
                      </a:r>
                      <a:r>
                        <a:rPr lang="en-US" sz="800" b="1" dirty="0" err="1"/>
                        <a:t>M</a:t>
                      </a:r>
                      <a:r>
                        <a:rPr lang="en-US" sz="800" b="1" dirty="0"/>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a:r>
                        <a:rPr lang="en-US" sz="800" b="1" dirty="0">
                          <a:solidFill>
                            <a:schemeClr val="bg1"/>
                          </a:solidFill>
                          <a:latin typeface="Arial Black" panose="020B0A04020102020204" pitchFamily="34" charset="0"/>
                        </a:rPr>
                        <a:t>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6"/>
                  </a:ext>
                </a:extLst>
              </a:tr>
              <a:tr h="144016">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800" b="1" i="1" dirty="0"/>
                        <a:t>In</a:t>
                      </a:r>
                      <a:r>
                        <a:rPr lang="en-US" sz="800" b="1" i="1" baseline="0" dirty="0"/>
                        <a:t> vivo </a:t>
                      </a:r>
                      <a:r>
                        <a:rPr lang="en-US" sz="800" b="1" baseline="0" dirty="0"/>
                        <a:t>efficacy</a:t>
                      </a:r>
                      <a:endParaRPr lang="en-US" sz="8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800" b="1" dirty="0">
                          <a:latin typeface="Arial Black" panose="020B0A04020102020204" pitchFamily="34" charset="0"/>
                        </a:rPr>
                        <a:t>yes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33"/>
                    </a:solidFill>
                  </a:tcPr>
                </a:tc>
                <a:extLst>
                  <a:ext uri="{0D108BD9-81ED-4DB2-BD59-A6C34878D82A}">
                    <a16:rowId xmlns:a16="http://schemas.microsoft.com/office/drawing/2014/main" val="10007"/>
                  </a:ext>
                </a:extLst>
              </a:tr>
            </a:tbl>
          </a:graphicData>
        </a:graphic>
      </p:graphicFrame>
      <p:graphicFrame>
        <p:nvGraphicFramePr>
          <p:cNvPr id="5" name="Table 4">
            <a:extLst>
              <a:ext uri="{FF2B5EF4-FFF2-40B4-BE49-F238E27FC236}">
                <a16:creationId xmlns:a16="http://schemas.microsoft.com/office/drawing/2014/main" id="{82439B43-E503-D9B0-B0C9-1DD45FF1D39A}"/>
              </a:ext>
            </a:extLst>
          </p:cNvPr>
          <p:cNvGraphicFramePr>
            <a:graphicFrameLocks noGrp="1"/>
          </p:cNvGraphicFramePr>
          <p:nvPr>
            <p:extLst>
              <p:ext uri="{D42A27DB-BD31-4B8C-83A1-F6EECF244321}">
                <p14:modId xmlns:p14="http://schemas.microsoft.com/office/powerpoint/2010/main" val="2650066596"/>
              </p:ext>
            </p:extLst>
          </p:nvPr>
        </p:nvGraphicFramePr>
        <p:xfrm>
          <a:off x="7381234" y="538875"/>
          <a:ext cx="2427784" cy="1783824"/>
        </p:xfrm>
        <a:graphic>
          <a:graphicData uri="http://schemas.openxmlformats.org/drawingml/2006/table">
            <a:tbl>
              <a:tblPr firstRow="1" bandRow="1"/>
              <a:tblGrid>
                <a:gridCol w="1401097">
                  <a:extLst>
                    <a:ext uri="{9D8B030D-6E8A-4147-A177-3AD203B41FA5}">
                      <a16:colId xmlns:a16="http://schemas.microsoft.com/office/drawing/2014/main" val="20000"/>
                    </a:ext>
                  </a:extLst>
                </a:gridCol>
                <a:gridCol w="1026687">
                  <a:extLst>
                    <a:ext uri="{9D8B030D-6E8A-4147-A177-3AD203B41FA5}">
                      <a16:colId xmlns:a16="http://schemas.microsoft.com/office/drawing/2014/main" val="20001"/>
                    </a:ext>
                  </a:extLst>
                </a:gridCol>
              </a:tblGrid>
              <a:tr h="216024">
                <a:tc gridSpan="2">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defRPr/>
                      </a:pPr>
                      <a:r>
                        <a:rPr lang="en-US" sz="1200" baseline="0" dirty="0">
                          <a:solidFill>
                            <a:schemeClr val="tx1"/>
                          </a:solidFill>
                        </a:rPr>
                        <a:t>Oral MRSA agent</a:t>
                      </a:r>
                      <a:endParaRPr lang="en-US" sz="120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endParaRPr lang="en-US" dirty="0"/>
                    </a:p>
                  </a:txBody>
                  <a:tcPr/>
                </a:tc>
                <a:extLst>
                  <a:ext uri="{0D108BD9-81ED-4DB2-BD59-A6C34878D82A}">
                    <a16:rowId xmlns:a16="http://schemas.microsoft.com/office/drawing/2014/main" val="10000"/>
                  </a:ext>
                </a:extLst>
              </a:tr>
              <a:tr h="205224">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800" b="1" dirty="0" err="1"/>
                        <a:t>Sau</a:t>
                      </a:r>
                      <a:r>
                        <a:rPr lang="en-US" sz="800" b="1" dirty="0"/>
                        <a:t>,</a:t>
                      </a:r>
                      <a:r>
                        <a:rPr lang="en-US" sz="800" b="1" baseline="0" dirty="0"/>
                        <a:t> </a:t>
                      </a:r>
                      <a:r>
                        <a:rPr lang="en-US" sz="800" b="1" baseline="0" dirty="0" err="1"/>
                        <a:t>Spn</a:t>
                      </a:r>
                      <a:r>
                        <a:rPr lang="en-US" sz="800" b="1" baseline="0" dirty="0"/>
                        <a:t>, Spy MICs </a:t>
                      </a:r>
                      <a:r>
                        <a:rPr lang="en-US" sz="800" b="1" dirty="0"/>
                        <a:t>(</a:t>
                      </a:r>
                      <a:r>
                        <a:rPr lang="en-US" sz="800" b="1" dirty="0" err="1">
                          <a:latin typeface="Symbol" pitchFamily="18" charset="2"/>
                        </a:rPr>
                        <a:t>m</a:t>
                      </a:r>
                      <a:r>
                        <a:rPr lang="en-US" sz="800" b="1" dirty="0" err="1"/>
                        <a:t>M</a:t>
                      </a:r>
                      <a:r>
                        <a:rPr lang="en-US" sz="800" b="1" dirty="0"/>
                        <a:t>) </a:t>
                      </a:r>
                      <a:endParaRPr lang="en-US" sz="800" b="1" baseline="-250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800" b="1" dirty="0">
                          <a:latin typeface="Arial Black" panose="020B0A04020102020204" pitchFamily="34" charset="0"/>
                        </a:rPr>
                        <a:t>1.5, 6.2,</a:t>
                      </a:r>
                      <a:r>
                        <a:rPr lang="en-US" sz="800" b="1" baseline="0" dirty="0">
                          <a:latin typeface="Arial Black" panose="020B0A04020102020204" pitchFamily="34" charset="0"/>
                        </a:rPr>
                        <a:t> 3.5</a:t>
                      </a:r>
                      <a:endParaRPr lang="en-US" sz="800" b="1" dirty="0">
                        <a:latin typeface="Arial Black" panose="020B0A040201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1"/>
                  </a:ext>
                </a:extLst>
              </a:tr>
              <a:tr h="144016">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a:t>Sol (</a:t>
                      </a:r>
                      <a:r>
                        <a:rPr lang="en-US" sz="800" b="1" dirty="0" err="1">
                          <a:latin typeface="Symbol" pitchFamily="18" charset="2"/>
                        </a:rPr>
                        <a:t>m</a:t>
                      </a:r>
                      <a:r>
                        <a:rPr lang="en-US" sz="800" b="1" dirty="0" err="1"/>
                        <a:t>M</a:t>
                      </a:r>
                      <a:r>
                        <a:rPr lang="en-US" sz="800" b="1"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800" b="1" dirty="0">
                          <a:latin typeface="Arial Black" panose="020B0A04020102020204" pitchFamily="34" charset="0"/>
                        </a:rPr>
                        <a:t>200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33"/>
                    </a:solidFill>
                  </a:tcPr>
                </a:tc>
                <a:extLst>
                  <a:ext uri="{0D108BD9-81ED-4DB2-BD59-A6C34878D82A}">
                    <a16:rowId xmlns:a16="http://schemas.microsoft.com/office/drawing/2014/main" val="10002"/>
                  </a:ext>
                </a:extLst>
              </a:tr>
              <a:tr h="216024">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800" b="1" baseline="0" dirty="0"/>
                        <a:t>ppb (%free)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800" b="1" dirty="0">
                          <a:latin typeface="Arial Black" panose="020B0A04020102020204" pitchFamily="34" charset="0"/>
                        </a:rPr>
                        <a:t>11</a:t>
                      </a:r>
                      <a:endParaRPr lang="en-US" sz="800" b="1" dirty="0">
                        <a:latin typeface="Arial Black" panose="020B0A040201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33"/>
                    </a:solidFill>
                  </a:tcPr>
                </a:tc>
                <a:extLst>
                  <a:ext uri="{0D108BD9-81ED-4DB2-BD59-A6C34878D82A}">
                    <a16:rowId xmlns:a16="http://schemas.microsoft.com/office/drawing/2014/main" val="10003"/>
                  </a:ext>
                </a:extLst>
              </a:tr>
              <a:tr h="2213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a:t>Rat/Dog </a:t>
                      </a:r>
                      <a:r>
                        <a:rPr lang="en-US" sz="800" b="1" dirty="0" err="1"/>
                        <a:t>Cl</a:t>
                      </a:r>
                      <a:r>
                        <a:rPr lang="en-US" sz="800" b="1" dirty="0"/>
                        <a:t> (ml/min/kg)</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dirty="0">
                          <a:latin typeface="Arial Black" panose="020B0A04020102020204" pitchFamily="34" charset="0"/>
                        </a:rPr>
                        <a:t>31/5.3</a:t>
                      </a:r>
                      <a:endParaRPr lang="en-US" sz="800" b="1" dirty="0">
                        <a:latin typeface="Arial Black" panose="020B0A040201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33"/>
                    </a:solidFill>
                  </a:tcPr>
                </a:tc>
                <a:extLst>
                  <a:ext uri="{0D108BD9-81ED-4DB2-BD59-A6C34878D82A}">
                    <a16:rowId xmlns:a16="http://schemas.microsoft.com/office/drawing/2014/main" val="10004"/>
                  </a:ext>
                </a:extLst>
              </a:tr>
              <a:tr h="216024">
                <a:tc>
                  <a:txBody>
                    <a:bodyPr/>
                    <a:lstStyle/>
                    <a:p>
                      <a:pPr algn="ctr"/>
                      <a:r>
                        <a:rPr lang="en-US" sz="800" b="1" baseline="0" dirty="0"/>
                        <a:t>MLA </a:t>
                      </a:r>
                      <a:r>
                        <a:rPr lang="en-US" sz="800" b="1" baseline="0" dirty="0" err="1"/>
                        <a:t>genotoxicty</a:t>
                      </a:r>
                      <a:r>
                        <a:rPr lang="en-US" sz="800" b="1" baseline="0" dirty="0"/>
                        <a:t> </a:t>
                      </a:r>
                      <a:r>
                        <a:rPr lang="en-US" sz="800" b="1" dirty="0"/>
                        <a:t>(</a:t>
                      </a:r>
                      <a:r>
                        <a:rPr lang="en-US" sz="800" b="1" dirty="0" err="1">
                          <a:latin typeface="Symbol" pitchFamily="18" charset="2"/>
                        </a:rPr>
                        <a:t>m</a:t>
                      </a:r>
                      <a:r>
                        <a:rPr lang="en-US" sz="800" b="1" dirty="0" err="1"/>
                        <a:t>M</a:t>
                      </a:r>
                      <a:r>
                        <a:rPr lang="en-US" sz="800" b="1" dirty="0"/>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a:r>
                        <a:rPr lang="en-US" sz="800" b="1" dirty="0">
                          <a:latin typeface="Arial Black" panose="020B0A04020102020204" pitchFamily="34" charset="0"/>
                        </a:rPr>
                        <a:t>50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5"/>
                  </a:ext>
                </a:extLst>
              </a:tr>
              <a:tr h="216024">
                <a:tc>
                  <a:txBody>
                    <a:bodyPr/>
                    <a:lstStyle/>
                    <a:p>
                      <a:pPr algn="ctr"/>
                      <a:r>
                        <a:rPr lang="en-US" sz="800" b="1" dirty="0"/>
                        <a:t>Erythrocyte</a:t>
                      </a:r>
                      <a:r>
                        <a:rPr lang="en-US" sz="800" b="1" baseline="0" dirty="0"/>
                        <a:t> IC</a:t>
                      </a:r>
                      <a:r>
                        <a:rPr lang="en-US" sz="800" b="1" baseline="-25000" dirty="0"/>
                        <a:t>50</a:t>
                      </a:r>
                      <a:r>
                        <a:rPr lang="en-US" sz="800" b="1" baseline="0" dirty="0"/>
                        <a:t> </a:t>
                      </a:r>
                      <a:r>
                        <a:rPr lang="en-US" sz="800" b="1" dirty="0"/>
                        <a:t>(</a:t>
                      </a:r>
                      <a:r>
                        <a:rPr lang="en-US" sz="800" b="1" dirty="0" err="1">
                          <a:latin typeface="Symbol" pitchFamily="18" charset="2"/>
                        </a:rPr>
                        <a:t>m</a:t>
                      </a:r>
                      <a:r>
                        <a:rPr lang="en-US" sz="800" b="1" dirty="0" err="1"/>
                        <a:t>M</a:t>
                      </a:r>
                      <a:r>
                        <a:rPr lang="en-US" sz="800" b="1" dirty="0"/>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a:r>
                        <a:rPr lang="en-US" sz="800" b="1" dirty="0">
                          <a:latin typeface="Arial Black" panose="020B0A04020102020204" pitchFamily="34" charset="0"/>
                        </a:rPr>
                        <a:t>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144016">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800" b="1" i="1" dirty="0"/>
                        <a:t>In</a:t>
                      </a:r>
                      <a:r>
                        <a:rPr lang="en-US" sz="800" b="1" i="1" baseline="0" dirty="0"/>
                        <a:t> vivo </a:t>
                      </a:r>
                      <a:r>
                        <a:rPr lang="en-US" sz="800" b="1" baseline="0" dirty="0"/>
                        <a:t>efficacy</a:t>
                      </a:r>
                      <a:endParaRPr lang="en-US" sz="8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800" b="1" dirty="0">
                          <a:latin typeface="Arial Black" panose="020B0A04020102020204" pitchFamily="34" charset="0"/>
                        </a:rPr>
                        <a:t>yes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33"/>
                    </a:solidFill>
                  </a:tcPr>
                </a:tc>
                <a:extLst>
                  <a:ext uri="{0D108BD9-81ED-4DB2-BD59-A6C34878D82A}">
                    <a16:rowId xmlns:a16="http://schemas.microsoft.com/office/drawing/2014/main" val="10007"/>
                  </a:ext>
                </a:extLst>
              </a:tr>
            </a:tbl>
          </a:graphicData>
        </a:graphic>
      </p:graphicFrame>
      <p:graphicFrame>
        <p:nvGraphicFramePr>
          <p:cNvPr id="6" name="Table 5">
            <a:extLst>
              <a:ext uri="{FF2B5EF4-FFF2-40B4-BE49-F238E27FC236}">
                <a16:creationId xmlns:a16="http://schemas.microsoft.com/office/drawing/2014/main" id="{D2A5AC92-3A7E-8AB6-30D3-D13D62E8B30F}"/>
              </a:ext>
            </a:extLst>
          </p:cNvPr>
          <p:cNvGraphicFramePr>
            <a:graphicFrameLocks noGrp="1"/>
          </p:cNvGraphicFramePr>
          <p:nvPr>
            <p:extLst>
              <p:ext uri="{D42A27DB-BD31-4B8C-83A1-F6EECF244321}">
                <p14:modId xmlns:p14="http://schemas.microsoft.com/office/powerpoint/2010/main" val="1872871996"/>
              </p:ext>
            </p:extLst>
          </p:nvPr>
        </p:nvGraphicFramePr>
        <p:xfrm>
          <a:off x="7362978" y="4506140"/>
          <a:ext cx="2446040" cy="1783824"/>
        </p:xfrm>
        <a:graphic>
          <a:graphicData uri="http://schemas.openxmlformats.org/drawingml/2006/table">
            <a:tbl>
              <a:tblPr firstRow="1" bandRow="1"/>
              <a:tblGrid>
                <a:gridCol w="1401097">
                  <a:extLst>
                    <a:ext uri="{9D8B030D-6E8A-4147-A177-3AD203B41FA5}">
                      <a16:colId xmlns:a16="http://schemas.microsoft.com/office/drawing/2014/main" val="20000"/>
                    </a:ext>
                  </a:extLst>
                </a:gridCol>
                <a:gridCol w="1044943">
                  <a:extLst>
                    <a:ext uri="{9D8B030D-6E8A-4147-A177-3AD203B41FA5}">
                      <a16:colId xmlns:a16="http://schemas.microsoft.com/office/drawing/2014/main" val="20001"/>
                    </a:ext>
                  </a:extLst>
                </a:gridCol>
              </a:tblGrid>
              <a:tr h="216024">
                <a:tc gridSpan="2">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defRPr/>
                      </a:pPr>
                      <a:r>
                        <a:rPr lang="en-US" sz="1200" dirty="0" err="1">
                          <a:solidFill>
                            <a:schemeClr val="tx1"/>
                          </a:solidFill>
                        </a:rPr>
                        <a:t>Zoliflodacin</a:t>
                      </a:r>
                      <a:r>
                        <a:rPr lang="en-US" sz="1200" dirty="0">
                          <a:solidFill>
                            <a:schemeClr val="tx1"/>
                          </a:solidFill>
                        </a:rPr>
                        <a:t> </a:t>
                      </a:r>
                      <a:r>
                        <a:rPr lang="en-US" sz="1200" baseline="0" dirty="0">
                          <a:solidFill>
                            <a:schemeClr val="tx1"/>
                          </a:solidFill>
                        </a:rPr>
                        <a:t>(PO </a:t>
                      </a:r>
                      <a:r>
                        <a:rPr lang="en-US" sz="1200" i="1" baseline="0" dirty="0" err="1">
                          <a:solidFill>
                            <a:schemeClr val="tx1"/>
                          </a:solidFill>
                        </a:rPr>
                        <a:t>N.g</a:t>
                      </a:r>
                      <a:r>
                        <a:rPr lang="en-US" sz="1200" i="1" baseline="0" dirty="0">
                          <a:solidFill>
                            <a:schemeClr val="tx1"/>
                          </a:solidFill>
                        </a:rPr>
                        <a:t>.</a:t>
                      </a:r>
                      <a:r>
                        <a:rPr lang="en-US" sz="1200" baseline="0" dirty="0">
                          <a:solidFill>
                            <a:schemeClr val="tx1"/>
                          </a:solidFill>
                        </a:rPr>
                        <a:t>, G+)</a:t>
                      </a:r>
                      <a:endParaRPr lang="en-US" sz="120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endParaRPr lang="en-US" dirty="0"/>
                    </a:p>
                  </a:txBody>
                  <a:tcPr/>
                </a:tc>
                <a:extLst>
                  <a:ext uri="{0D108BD9-81ED-4DB2-BD59-A6C34878D82A}">
                    <a16:rowId xmlns:a16="http://schemas.microsoft.com/office/drawing/2014/main" val="10000"/>
                  </a:ext>
                </a:extLst>
              </a:tr>
              <a:tr h="205224">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800" b="1" dirty="0" err="1"/>
                        <a:t>Sau</a:t>
                      </a:r>
                      <a:r>
                        <a:rPr lang="en-US" sz="800" b="1" dirty="0"/>
                        <a:t>,</a:t>
                      </a:r>
                      <a:r>
                        <a:rPr lang="en-US" sz="800" b="1" baseline="0" dirty="0"/>
                        <a:t> </a:t>
                      </a:r>
                      <a:r>
                        <a:rPr lang="en-US" sz="800" b="1" baseline="0" dirty="0" err="1"/>
                        <a:t>Spn</a:t>
                      </a:r>
                      <a:r>
                        <a:rPr lang="en-US" sz="800" b="1" baseline="0" dirty="0"/>
                        <a:t>, Spy MICs </a:t>
                      </a:r>
                      <a:r>
                        <a:rPr lang="en-US" sz="800" b="1" dirty="0"/>
                        <a:t>(</a:t>
                      </a:r>
                      <a:r>
                        <a:rPr lang="en-US" sz="800" b="1" dirty="0" err="1">
                          <a:latin typeface="Symbol" pitchFamily="18" charset="2"/>
                        </a:rPr>
                        <a:t>m</a:t>
                      </a:r>
                      <a:r>
                        <a:rPr lang="en-US" sz="800" b="1" dirty="0" err="1"/>
                        <a:t>M</a:t>
                      </a:r>
                      <a:r>
                        <a:rPr lang="en-US" sz="800" b="1" dirty="0"/>
                        <a:t>) </a:t>
                      </a:r>
                      <a:endParaRPr lang="en-US" sz="800" b="1" baseline="-250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800" b="1" dirty="0">
                          <a:latin typeface="Arial Black" panose="020B0A04020102020204" pitchFamily="34" charset="0"/>
                        </a:rPr>
                        <a:t>0.57, 0.43,</a:t>
                      </a:r>
                      <a:r>
                        <a:rPr lang="en-US" sz="800" b="1" baseline="0" dirty="0">
                          <a:latin typeface="Arial Black" panose="020B0A04020102020204" pitchFamily="34" charset="0"/>
                        </a:rPr>
                        <a:t> 0.36</a:t>
                      </a:r>
                      <a:endParaRPr lang="en-US" sz="800" b="1" dirty="0">
                        <a:latin typeface="Arial Black" panose="020B0A040201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33"/>
                    </a:solidFill>
                  </a:tcPr>
                </a:tc>
                <a:extLst>
                  <a:ext uri="{0D108BD9-81ED-4DB2-BD59-A6C34878D82A}">
                    <a16:rowId xmlns:a16="http://schemas.microsoft.com/office/drawing/2014/main" val="10001"/>
                  </a:ext>
                </a:extLst>
              </a:tr>
              <a:tr h="144016">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a:t>Sol (</a:t>
                      </a:r>
                      <a:r>
                        <a:rPr lang="en-US" sz="800" b="1" dirty="0" err="1">
                          <a:latin typeface="Symbol" pitchFamily="18" charset="2"/>
                        </a:rPr>
                        <a:t>m</a:t>
                      </a:r>
                      <a:r>
                        <a:rPr lang="en-US" sz="800" b="1" dirty="0" err="1"/>
                        <a:t>M</a:t>
                      </a:r>
                      <a:r>
                        <a:rPr lang="en-US" sz="800" b="1"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800" b="1" dirty="0">
                          <a:latin typeface="Arial Black" panose="020B0A04020102020204" pitchFamily="34" charset="0"/>
                        </a:rPr>
                        <a:t>390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33"/>
                    </a:solidFill>
                  </a:tcPr>
                </a:tc>
                <a:extLst>
                  <a:ext uri="{0D108BD9-81ED-4DB2-BD59-A6C34878D82A}">
                    <a16:rowId xmlns:a16="http://schemas.microsoft.com/office/drawing/2014/main" val="10002"/>
                  </a:ext>
                </a:extLst>
              </a:tr>
              <a:tr h="216024">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800" b="1" baseline="0" dirty="0"/>
                        <a:t>ppb (%free)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800" b="1" dirty="0">
                          <a:latin typeface="Arial Black" panose="020B0A04020102020204" pitchFamily="34" charset="0"/>
                        </a:rPr>
                        <a:t>17</a:t>
                      </a:r>
                      <a:endParaRPr lang="en-US" sz="800" b="1" dirty="0">
                        <a:latin typeface="Arial Black" panose="020B0A040201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33"/>
                    </a:solidFill>
                  </a:tcPr>
                </a:tc>
                <a:extLst>
                  <a:ext uri="{0D108BD9-81ED-4DB2-BD59-A6C34878D82A}">
                    <a16:rowId xmlns:a16="http://schemas.microsoft.com/office/drawing/2014/main" val="10003"/>
                  </a:ext>
                </a:extLst>
              </a:tr>
              <a:tr h="2213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a:t>Rat/Dog </a:t>
                      </a:r>
                      <a:r>
                        <a:rPr lang="en-US" sz="800" b="1" dirty="0" err="1"/>
                        <a:t>Cl</a:t>
                      </a:r>
                      <a:r>
                        <a:rPr lang="en-US" sz="800" b="1" dirty="0"/>
                        <a:t> (ml/min/kg)</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dirty="0">
                          <a:latin typeface="Arial Black" panose="020B0A04020102020204" pitchFamily="34" charset="0"/>
                        </a:rPr>
                        <a:t>22/3.7</a:t>
                      </a:r>
                      <a:endParaRPr lang="en-US" sz="800" b="1" dirty="0">
                        <a:latin typeface="Arial Black" panose="020B0A040201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33"/>
                    </a:solidFill>
                  </a:tcPr>
                </a:tc>
                <a:extLst>
                  <a:ext uri="{0D108BD9-81ED-4DB2-BD59-A6C34878D82A}">
                    <a16:rowId xmlns:a16="http://schemas.microsoft.com/office/drawing/2014/main" val="10004"/>
                  </a:ext>
                </a:extLst>
              </a:tr>
              <a:tr h="216024">
                <a:tc>
                  <a:txBody>
                    <a:bodyPr/>
                    <a:lstStyle/>
                    <a:p>
                      <a:pPr algn="ctr"/>
                      <a:r>
                        <a:rPr lang="en-US" sz="800" b="1" baseline="0" dirty="0"/>
                        <a:t>MLA </a:t>
                      </a:r>
                      <a:r>
                        <a:rPr lang="en-US" sz="800" b="1" baseline="0" dirty="0" err="1"/>
                        <a:t>genotoxicty</a:t>
                      </a:r>
                      <a:endParaRPr lang="en-US" sz="8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a:r>
                        <a:rPr lang="en-US" sz="800" b="1" dirty="0">
                          <a:latin typeface="Arial Black" panose="020B0A04020102020204" pitchFamily="34" charset="0"/>
                        </a:rPr>
                        <a:t>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33"/>
                    </a:solidFill>
                  </a:tcPr>
                </a:tc>
                <a:extLst>
                  <a:ext uri="{0D108BD9-81ED-4DB2-BD59-A6C34878D82A}">
                    <a16:rowId xmlns:a16="http://schemas.microsoft.com/office/drawing/2014/main" val="10005"/>
                  </a:ext>
                </a:extLst>
              </a:tr>
              <a:tr h="2160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a:t>Erythrocyte</a:t>
                      </a:r>
                      <a:r>
                        <a:rPr lang="en-US" sz="800" b="1" baseline="0" dirty="0"/>
                        <a:t> IC</a:t>
                      </a:r>
                      <a:r>
                        <a:rPr lang="en-US" sz="800" b="1" baseline="-25000" dirty="0"/>
                        <a:t>50</a:t>
                      </a:r>
                      <a:r>
                        <a:rPr lang="en-US" sz="800" b="1" baseline="0" dirty="0"/>
                        <a:t> </a:t>
                      </a:r>
                      <a:r>
                        <a:rPr lang="en-US" sz="800" b="1" dirty="0"/>
                        <a:t>(</a:t>
                      </a:r>
                      <a:r>
                        <a:rPr lang="en-US" sz="800" b="1" dirty="0" err="1">
                          <a:latin typeface="Symbol" pitchFamily="18" charset="2"/>
                        </a:rPr>
                        <a:t>m</a:t>
                      </a:r>
                      <a:r>
                        <a:rPr lang="en-US" sz="800" b="1" dirty="0" err="1"/>
                        <a:t>M</a:t>
                      </a:r>
                      <a:r>
                        <a:rPr lang="en-US" sz="800" b="1" dirty="0"/>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a:r>
                        <a:rPr lang="en-US" sz="800" b="1" dirty="0">
                          <a:latin typeface="Arial Black" panose="020B0A04020102020204" pitchFamily="34" charset="0"/>
                        </a:rPr>
                        <a:t>&gt;100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33"/>
                    </a:solidFill>
                  </a:tcPr>
                </a:tc>
                <a:extLst>
                  <a:ext uri="{0D108BD9-81ED-4DB2-BD59-A6C34878D82A}">
                    <a16:rowId xmlns:a16="http://schemas.microsoft.com/office/drawing/2014/main" val="10006"/>
                  </a:ext>
                </a:extLst>
              </a:tr>
              <a:tr h="144016">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800" b="1" i="1" dirty="0"/>
                        <a:t>In</a:t>
                      </a:r>
                      <a:r>
                        <a:rPr lang="en-US" sz="800" b="1" i="1" baseline="0" dirty="0"/>
                        <a:t> vivo </a:t>
                      </a:r>
                      <a:r>
                        <a:rPr lang="en-US" sz="800" b="1" baseline="0" dirty="0"/>
                        <a:t>efficacy</a:t>
                      </a:r>
                      <a:endParaRPr lang="en-US" sz="8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800" b="1" dirty="0">
                          <a:latin typeface="Arial Black" panose="020B0A04020102020204" pitchFamily="34" charset="0"/>
                        </a:rPr>
                        <a:t>yes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33"/>
                    </a:solidFill>
                  </a:tcPr>
                </a:tc>
                <a:extLst>
                  <a:ext uri="{0D108BD9-81ED-4DB2-BD59-A6C34878D82A}">
                    <a16:rowId xmlns:a16="http://schemas.microsoft.com/office/drawing/2014/main" val="10007"/>
                  </a:ext>
                </a:extLst>
              </a:tr>
            </a:tbl>
          </a:graphicData>
        </a:graphic>
      </p:graphicFrame>
      <p:graphicFrame>
        <p:nvGraphicFramePr>
          <p:cNvPr id="7" name="Object 6">
            <a:extLst>
              <a:ext uri="{FF2B5EF4-FFF2-40B4-BE49-F238E27FC236}">
                <a16:creationId xmlns:a16="http://schemas.microsoft.com/office/drawing/2014/main" id="{2F06ED77-00FE-85C7-57B0-43C7599EE913}"/>
              </a:ext>
            </a:extLst>
          </p:cNvPr>
          <p:cNvGraphicFramePr>
            <a:graphicFrameLocks noChangeAspect="1"/>
          </p:cNvGraphicFramePr>
          <p:nvPr>
            <p:extLst>
              <p:ext uri="{D42A27DB-BD31-4B8C-83A1-F6EECF244321}">
                <p14:modId xmlns:p14="http://schemas.microsoft.com/office/powerpoint/2010/main" val="623095857"/>
              </p:ext>
            </p:extLst>
          </p:nvPr>
        </p:nvGraphicFramePr>
        <p:xfrm>
          <a:off x="1767068" y="2828236"/>
          <a:ext cx="1832140" cy="1417638"/>
        </p:xfrm>
        <a:graphic>
          <a:graphicData uri="http://schemas.openxmlformats.org/presentationml/2006/ole">
            <mc:AlternateContent xmlns:mc="http://schemas.openxmlformats.org/markup-compatibility/2006">
              <mc:Choice xmlns:v="urn:schemas-microsoft-com:vml" Requires="v">
                <p:oleObj name="CS ChemDraw Drawing" r:id="rId2" imgW="3274709" imgH="2512713" progId="ChemDraw.Document.6.0">
                  <p:embed/>
                </p:oleObj>
              </mc:Choice>
              <mc:Fallback>
                <p:oleObj name="CS ChemDraw Drawing" r:id="rId2" imgW="3274709" imgH="2512713" progId="ChemDraw.Document.6.0">
                  <p:embed/>
                  <p:pic>
                    <p:nvPicPr>
                      <p:cNvPr id="7" name="Object 6">
                        <a:extLst>
                          <a:ext uri="{FF2B5EF4-FFF2-40B4-BE49-F238E27FC236}">
                            <a16:creationId xmlns:a16="http://schemas.microsoft.com/office/drawing/2014/main" id="{2F06ED77-00FE-85C7-57B0-43C7599EE913}"/>
                          </a:ext>
                        </a:extLst>
                      </p:cNvPr>
                      <p:cNvPicPr/>
                      <p:nvPr/>
                    </p:nvPicPr>
                    <p:blipFill>
                      <a:blip r:embed="rId3"/>
                      <a:stretch>
                        <a:fillRect/>
                      </a:stretch>
                    </p:blipFill>
                    <p:spPr>
                      <a:xfrm>
                        <a:off x="1767068" y="2828236"/>
                        <a:ext cx="1832140" cy="1417638"/>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EA630FA4-FC49-5A9D-16A8-3F33E11D4496}"/>
              </a:ext>
            </a:extLst>
          </p:cNvPr>
          <p:cNvGraphicFramePr>
            <a:graphicFrameLocks noChangeAspect="1"/>
          </p:cNvGraphicFramePr>
          <p:nvPr>
            <p:extLst>
              <p:ext uri="{D42A27DB-BD31-4B8C-83A1-F6EECF244321}">
                <p14:modId xmlns:p14="http://schemas.microsoft.com/office/powerpoint/2010/main" val="2027441000"/>
              </p:ext>
            </p:extLst>
          </p:nvPr>
        </p:nvGraphicFramePr>
        <p:xfrm>
          <a:off x="5091742" y="905062"/>
          <a:ext cx="1695866" cy="1417637"/>
        </p:xfrm>
        <a:graphic>
          <a:graphicData uri="http://schemas.openxmlformats.org/presentationml/2006/ole">
            <mc:AlternateContent xmlns:mc="http://schemas.openxmlformats.org/markup-compatibility/2006">
              <mc:Choice xmlns:v="urn:schemas-microsoft-com:vml" Requires="v">
                <p:oleObj name="CS ChemDraw Drawing" r:id="rId4" imgW="3030977" imgH="2512713" progId="ChemDraw.Document.6.0">
                  <p:embed/>
                </p:oleObj>
              </mc:Choice>
              <mc:Fallback>
                <p:oleObj name="CS ChemDraw Drawing" r:id="rId4" imgW="3030977" imgH="2512713" progId="ChemDraw.Document.6.0">
                  <p:embed/>
                  <p:pic>
                    <p:nvPicPr>
                      <p:cNvPr id="8" name="Object 7">
                        <a:extLst>
                          <a:ext uri="{FF2B5EF4-FFF2-40B4-BE49-F238E27FC236}">
                            <a16:creationId xmlns:a16="http://schemas.microsoft.com/office/drawing/2014/main" id="{EA630FA4-FC49-5A9D-16A8-3F33E11D4496}"/>
                          </a:ext>
                        </a:extLst>
                      </p:cNvPr>
                      <p:cNvPicPr/>
                      <p:nvPr/>
                    </p:nvPicPr>
                    <p:blipFill>
                      <a:blip r:embed="rId5"/>
                      <a:stretch>
                        <a:fillRect/>
                      </a:stretch>
                    </p:blipFill>
                    <p:spPr>
                      <a:xfrm>
                        <a:off x="5091742" y="905062"/>
                        <a:ext cx="1695866" cy="1417637"/>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91D81CA5-A500-F8D2-564E-D1A1EFD01C75}"/>
              </a:ext>
            </a:extLst>
          </p:cNvPr>
          <p:cNvGraphicFramePr>
            <a:graphicFrameLocks noChangeAspect="1"/>
          </p:cNvGraphicFramePr>
          <p:nvPr>
            <p:extLst>
              <p:ext uri="{D42A27DB-BD31-4B8C-83A1-F6EECF244321}">
                <p14:modId xmlns:p14="http://schemas.microsoft.com/office/powerpoint/2010/main" val="2470479708"/>
              </p:ext>
            </p:extLst>
          </p:nvPr>
        </p:nvGraphicFramePr>
        <p:xfrm>
          <a:off x="5267764" y="2784704"/>
          <a:ext cx="1839711" cy="1461170"/>
        </p:xfrm>
        <a:graphic>
          <a:graphicData uri="http://schemas.openxmlformats.org/presentationml/2006/ole">
            <mc:AlternateContent xmlns:mc="http://schemas.openxmlformats.org/markup-compatibility/2006">
              <mc:Choice xmlns:v="urn:schemas-microsoft-com:vml" Requires="v">
                <p:oleObj name="CS ChemDraw Drawing" r:id="rId6" imgW="3288489" imgH="2591968" progId="ChemDraw.Document.6.0">
                  <p:embed/>
                </p:oleObj>
              </mc:Choice>
              <mc:Fallback>
                <p:oleObj name="CS ChemDraw Drawing" r:id="rId6" imgW="3288489" imgH="2591968" progId="ChemDraw.Document.6.0">
                  <p:embed/>
                  <p:pic>
                    <p:nvPicPr>
                      <p:cNvPr id="9" name="Object 8">
                        <a:extLst>
                          <a:ext uri="{FF2B5EF4-FFF2-40B4-BE49-F238E27FC236}">
                            <a16:creationId xmlns:a16="http://schemas.microsoft.com/office/drawing/2014/main" id="{91D81CA5-A500-F8D2-564E-D1A1EFD01C75}"/>
                          </a:ext>
                        </a:extLst>
                      </p:cNvPr>
                      <p:cNvPicPr/>
                      <p:nvPr/>
                    </p:nvPicPr>
                    <p:blipFill>
                      <a:blip r:embed="rId7"/>
                      <a:stretch>
                        <a:fillRect/>
                      </a:stretch>
                    </p:blipFill>
                    <p:spPr>
                      <a:xfrm>
                        <a:off x="5267764" y="2784704"/>
                        <a:ext cx="1839711" cy="146117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79551559-0E22-3121-2264-0AA0A053E62A}"/>
              </a:ext>
            </a:extLst>
          </p:cNvPr>
          <p:cNvGraphicFramePr>
            <a:graphicFrameLocks noChangeAspect="1"/>
          </p:cNvGraphicFramePr>
          <p:nvPr>
            <p:extLst>
              <p:ext uri="{D42A27DB-BD31-4B8C-83A1-F6EECF244321}">
                <p14:modId xmlns:p14="http://schemas.microsoft.com/office/powerpoint/2010/main" val="566385258"/>
              </p:ext>
            </p:extLst>
          </p:nvPr>
        </p:nvGraphicFramePr>
        <p:xfrm>
          <a:off x="5091742" y="4488125"/>
          <a:ext cx="2015733" cy="1463063"/>
        </p:xfrm>
        <a:graphic>
          <a:graphicData uri="http://schemas.openxmlformats.org/presentationml/2006/ole">
            <mc:AlternateContent xmlns:mc="http://schemas.openxmlformats.org/markup-compatibility/2006">
              <mc:Choice xmlns:v="urn:schemas-microsoft-com:vml" Requires="v">
                <p:oleObj name="CS ChemDraw Drawing" r:id="rId8" imgW="3603828" imgH="2594933" progId="ChemDraw.Document.6.0">
                  <p:embed/>
                </p:oleObj>
              </mc:Choice>
              <mc:Fallback>
                <p:oleObj name="CS ChemDraw Drawing" r:id="rId8" imgW="3603828" imgH="2594933" progId="ChemDraw.Document.6.0">
                  <p:embed/>
                  <p:pic>
                    <p:nvPicPr>
                      <p:cNvPr id="10" name="Object 9">
                        <a:extLst>
                          <a:ext uri="{FF2B5EF4-FFF2-40B4-BE49-F238E27FC236}">
                            <a16:creationId xmlns:a16="http://schemas.microsoft.com/office/drawing/2014/main" id="{79551559-0E22-3121-2264-0AA0A053E62A}"/>
                          </a:ext>
                        </a:extLst>
                      </p:cNvPr>
                      <p:cNvPicPr/>
                      <p:nvPr/>
                    </p:nvPicPr>
                    <p:blipFill>
                      <a:blip r:embed="rId9"/>
                      <a:stretch>
                        <a:fillRect/>
                      </a:stretch>
                    </p:blipFill>
                    <p:spPr>
                      <a:xfrm>
                        <a:off x="5091742" y="4488125"/>
                        <a:ext cx="2015733" cy="1463063"/>
                      </a:xfrm>
                      <a:prstGeom prst="rect">
                        <a:avLst/>
                      </a:prstGeom>
                    </p:spPr>
                  </p:pic>
                </p:oleObj>
              </mc:Fallback>
            </mc:AlternateContent>
          </a:graphicData>
        </a:graphic>
      </p:graphicFrame>
      <p:sp>
        <p:nvSpPr>
          <p:cNvPr id="11" name="Right Arrow 12">
            <a:extLst>
              <a:ext uri="{FF2B5EF4-FFF2-40B4-BE49-F238E27FC236}">
                <a16:creationId xmlns:a16="http://schemas.microsoft.com/office/drawing/2014/main" id="{823AE8C5-1FF5-D77A-60B9-A0F7137F1829}"/>
              </a:ext>
            </a:extLst>
          </p:cNvPr>
          <p:cNvSpPr/>
          <p:nvPr/>
        </p:nvSpPr>
        <p:spPr>
          <a:xfrm>
            <a:off x="3869262" y="3371654"/>
            <a:ext cx="1143000" cy="165401"/>
          </a:xfrm>
          <a:prstGeom prst="rightArrow">
            <a:avLst/>
          </a:prstGeom>
          <a:solidFill>
            <a:schemeClr val="tx2"/>
          </a:solidFill>
          <a:scene3d>
            <a:camera prst="orthographicFront"/>
            <a:lightRig rig="threePt" dir="t"/>
          </a:scene3d>
          <a:sp3d extrusionH="76200">
            <a:bevelT w="190500" h="254000"/>
            <a:bevelB w="254000" h="254000"/>
            <a:extrusionClr>
              <a:schemeClr val="accent3"/>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ight Arrow 13">
            <a:extLst>
              <a:ext uri="{FF2B5EF4-FFF2-40B4-BE49-F238E27FC236}">
                <a16:creationId xmlns:a16="http://schemas.microsoft.com/office/drawing/2014/main" id="{39437F02-6533-F808-62C6-AE3B74CBD2BC}"/>
              </a:ext>
            </a:extLst>
          </p:cNvPr>
          <p:cNvSpPr/>
          <p:nvPr/>
        </p:nvSpPr>
        <p:spPr>
          <a:xfrm rot="2700000">
            <a:off x="3628033" y="4168087"/>
            <a:ext cx="1143000" cy="165401"/>
          </a:xfrm>
          <a:prstGeom prst="rightArrow">
            <a:avLst/>
          </a:prstGeom>
          <a:solidFill>
            <a:schemeClr val="tx2"/>
          </a:solidFill>
          <a:scene3d>
            <a:camera prst="orthographicFront"/>
            <a:lightRig rig="threePt" dir="t"/>
          </a:scene3d>
          <a:sp3d extrusionH="76200">
            <a:bevelT w="190500" h="254000"/>
            <a:bevelB w="254000" h="254000"/>
            <a:extrusionClr>
              <a:schemeClr val="accent3"/>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ight Arrow 14">
            <a:extLst>
              <a:ext uri="{FF2B5EF4-FFF2-40B4-BE49-F238E27FC236}">
                <a16:creationId xmlns:a16="http://schemas.microsoft.com/office/drawing/2014/main" id="{3095C024-21C3-189E-4A53-50A0A2A1F760}"/>
              </a:ext>
            </a:extLst>
          </p:cNvPr>
          <p:cNvSpPr/>
          <p:nvPr/>
        </p:nvSpPr>
        <p:spPr>
          <a:xfrm rot="-2700000">
            <a:off x="3665927" y="2456629"/>
            <a:ext cx="1143000" cy="165401"/>
          </a:xfrm>
          <a:prstGeom prst="rightArrow">
            <a:avLst/>
          </a:prstGeom>
          <a:solidFill>
            <a:schemeClr val="tx2"/>
          </a:solidFill>
          <a:scene3d>
            <a:camera prst="orthographicFront"/>
            <a:lightRig rig="threePt" dir="t"/>
          </a:scene3d>
          <a:sp3d extrusionH="76200">
            <a:bevelT w="190500" h="254000"/>
            <a:bevelB w="254000" h="254000"/>
            <a:extrusionClr>
              <a:schemeClr val="accent3"/>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TextBox 13">
            <a:extLst>
              <a:ext uri="{FF2B5EF4-FFF2-40B4-BE49-F238E27FC236}">
                <a16:creationId xmlns:a16="http://schemas.microsoft.com/office/drawing/2014/main" id="{1DBB7951-68B2-B032-7463-980179763D24}"/>
              </a:ext>
            </a:extLst>
          </p:cNvPr>
          <p:cNvSpPr txBox="1"/>
          <p:nvPr/>
        </p:nvSpPr>
        <p:spPr>
          <a:xfrm>
            <a:off x="560712" y="6558242"/>
            <a:ext cx="6352461" cy="246221"/>
          </a:xfrm>
          <a:prstGeom prst="rect">
            <a:avLst/>
          </a:prstGeom>
          <a:noFill/>
        </p:spPr>
        <p:txBody>
          <a:bodyPr wrap="square" rtlCol="0">
            <a:spAutoFit/>
          </a:bodyPr>
          <a:lstStyle/>
          <a:p>
            <a:r>
              <a:rPr lang="en-US" sz="1000" dirty="0"/>
              <a:t>Basarab, G. et al.  </a:t>
            </a:r>
            <a:r>
              <a:rPr lang="en-US" sz="1000" i="1" dirty="0"/>
              <a:t>J. Med. Chem. </a:t>
            </a:r>
            <a:r>
              <a:rPr lang="en-US" sz="1000" dirty="0"/>
              <a:t>57, 9078-95, 2014; Basarab, G. et al.  </a:t>
            </a:r>
            <a:r>
              <a:rPr lang="en-US" sz="1000" i="1" dirty="0"/>
              <a:t>J. Med. Chem. </a:t>
            </a:r>
            <a:r>
              <a:rPr lang="en-US" sz="1000" dirty="0"/>
              <a:t>58, 6264-82, 2015</a:t>
            </a:r>
          </a:p>
        </p:txBody>
      </p:sp>
    </p:spTree>
    <p:extLst>
      <p:ext uri="{BB962C8B-B14F-4D97-AF65-F5344CB8AC3E}">
        <p14:creationId xmlns:p14="http://schemas.microsoft.com/office/powerpoint/2010/main" val="3368514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EB769-FDF0-8948-6ACC-E592DCAA9066}"/>
              </a:ext>
            </a:extLst>
          </p:cNvPr>
          <p:cNvSpPr>
            <a:spLocks noGrp="1"/>
          </p:cNvSpPr>
          <p:nvPr>
            <p:ph type="title"/>
          </p:nvPr>
        </p:nvSpPr>
        <p:spPr>
          <a:xfrm>
            <a:off x="838200" y="365125"/>
            <a:ext cx="7827818" cy="645069"/>
          </a:xfrm>
        </p:spPr>
        <p:txBody>
          <a:bodyPr>
            <a:normAutofit/>
          </a:bodyPr>
          <a:lstStyle/>
          <a:p>
            <a:r>
              <a:rPr lang="en-US" dirty="0" err="1"/>
              <a:t>LipE</a:t>
            </a:r>
            <a:r>
              <a:rPr lang="en-US" dirty="0"/>
              <a:t> – Target and Whole Cell Activity</a:t>
            </a:r>
          </a:p>
        </p:txBody>
      </p:sp>
      <p:pic>
        <p:nvPicPr>
          <p:cNvPr id="4" name="Picture 3">
            <a:extLst>
              <a:ext uri="{FF2B5EF4-FFF2-40B4-BE49-F238E27FC236}">
                <a16:creationId xmlns:a16="http://schemas.microsoft.com/office/drawing/2014/main" id="{6BDE95BF-3AE9-DFB5-A013-BD8B3C9B40F8}"/>
              </a:ext>
            </a:extLst>
          </p:cNvPr>
          <p:cNvPicPr>
            <a:picLocks noChangeAspect="1"/>
          </p:cNvPicPr>
          <p:nvPr/>
        </p:nvPicPr>
        <p:blipFill>
          <a:blip r:embed="rId2"/>
          <a:stretch>
            <a:fillRect/>
          </a:stretch>
        </p:blipFill>
        <p:spPr>
          <a:xfrm>
            <a:off x="1020071" y="1208111"/>
            <a:ext cx="6651389" cy="3995260"/>
          </a:xfrm>
          <a:prstGeom prst="rect">
            <a:avLst/>
          </a:prstGeom>
        </p:spPr>
      </p:pic>
      <p:sp>
        <p:nvSpPr>
          <p:cNvPr id="5" name="TextBox 4">
            <a:extLst>
              <a:ext uri="{FF2B5EF4-FFF2-40B4-BE49-F238E27FC236}">
                <a16:creationId xmlns:a16="http://schemas.microsoft.com/office/drawing/2014/main" id="{E8683DEB-90E1-078F-D558-A48B67319E4B}"/>
              </a:ext>
            </a:extLst>
          </p:cNvPr>
          <p:cNvSpPr txBox="1"/>
          <p:nvPr/>
        </p:nvSpPr>
        <p:spPr>
          <a:xfrm>
            <a:off x="3894849" y="4682214"/>
            <a:ext cx="619080" cy="369332"/>
          </a:xfrm>
          <a:prstGeom prst="rect">
            <a:avLst/>
          </a:prstGeom>
          <a:noFill/>
        </p:spPr>
        <p:txBody>
          <a:bodyPr wrap="none" rtlCol="0">
            <a:spAutoFit/>
          </a:bodyPr>
          <a:lstStyle/>
          <a:p>
            <a:r>
              <a:rPr lang="en-ZA" b="1" dirty="0" err="1"/>
              <a:t>logD</a:t>
            </a:r>
            <a:endParaRPr lang="en-ZA" b="1" dirty="0"/>
          </a:p>
        </p:txBody>
      </p:sp>
      <p:cxnSp>
        <p:nvCxnSpPr>
          <p:cNvPr id="6" name="Straight Connector 5">
            <a:extLst>
              <a:ext uri="{FF2B5EF4-FFF2-40B4-BE49-F238E27FC236}">
                <a16:creationId xmlns:a16="http://schemas.microsoft.com/office/drawing/2014/main" id="{89088674-E64E-CA0E-1C4D-CD1353E174AA}"/>
              </a:ext>
            </a:extLst>
          </p:cNvPr>
          <p:cNvCxnSpPr/>
          <p:nvPr/>
        </p:nvCxnSpPr>
        <p:spPr>
          <a:xfrm flipV="1">
            <a:off x="1510146" y="1917979"/>
            <a:ext cx="5812971" cy="183183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5F572C3-8ACA-D0A6-A815-3FDC2AC180EF}"/>
              </a:ext>
            </a:extLst>
          </p:cNvPr>
          <p:cNvCxnSpPr/>
          <p:nvPr/>
        </p:nvCxnSpPr>
        <p:spPr>
          <a:xfrm flipV="1">
            <a:off x="1510146" y="2507251"/>
            <a:ext cx="5889171" cy="184617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22F8098-DBBD-7B8D-54DA-C1683E06A7C3}"/>
              </a:ext>
            </a:extLst>
          </p:cNvPr>
          <p:cNvCxnSpPr/>
          <p:nvPr/>
        </p:nvCxnSpPr>
        <p:spPr>
          <a:xfrm flipV="1">
            <a:off x="1510146" y="1911433"/>
            <a:ext cx="3994413" cy="121340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BDD234-F430-32EE-997C-2C5B8F3F60B3}"/>
              </a:ext>
            </a:extLst>
          </p:cNvPr>
          <p:cNvCxnSpPr/>
          <p:nvPr/>
        </p:nvCxnSpPr>
        <p:spPr>
          <a:xfrm flipV="1">
            <a:off x="1476117" y="1911433"/>
            <a:ext cx="2031235" cy="62571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BFAE255-1698-5D85-FC6D-82EF3371C960}"/>
              </a:ext>
            </a:extLst>
          </p:cNvPr>
          <p:cNvCxnSpPr/>
          <p:nvPr/>
        </p:nvCxnSpPr>
        <p:spPr>
          <a:xfrm flipV="1">
            <a:off x="3469253" y="3128922"/>
            <a:ext cx="3930064" cy="123473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B462123-EF6E-0874-0434-95415C659BCA}"/>
              </a:ext>
            </a:extLst>
          </p:cNvPr>
          <p:cNvSpPr txBox="1"/>
          <p:nvPr/>
        </p:nvSpPr>
        <p:spPr>
          <a:xfrm>
            <a:off x="3475955" y="1705244"/>
            <a:ext cx="688962" cy="184666"/>
          </a:xfrm>
          <a:prstGeom prst="rect">
            <a:avLst/>
          </a:prstGeom>
          <a:noFill/>
          <a:ln>
            <a:solidFill>
              <a:schemeClr val="accent1"/>
            </a:solidFill>
          </a:ln>
        </p:spPr>
        <p:txBody>
          <a:bodyPr wrap="none" lIns="36000" tIns="0" rIns="36000" bIns="0" rtlCol="0">
            <a:spAutoFit/>
          </a:bodyPr>
          <a:lstStyle/>
          <a:p>
            <a:r>
              <a:rPr lang="en-ZA" sz="1200" b="1" dirty="0"/>
              <a:t>Lip Eff = 6</a:t>
            </a:r>
          </a:p>
        </p:txBody>
      </p:sp>
      <p:sp>
        <p:nvSpPr>
          <p:cNvPr id="12" name="TextBox 11">
            <a:extLst>
              <a:ext uri="{FF2B5EF4-FFF2-40B4-BE49-F238E27FC236}">
                <a16:creationId xmlns:a16="http://schemas.microsoft.com/office/drawing/2014/main" id="{3DADCD7A-4671-E84D-D267-8CF0D8FD929A}"/>
              </a:ext>
            </a:extLst>
          </p:cNvPr>
          <p:cNvSpPr txBox="1"/>
          <p:nvPr/>
        </p:nvSpPr>
        <p:spPr>
          <a:xfrm>
            <a:off x="5573707" y="1705244"/>
            <a:ext cx="688962" cy="184666"/>
          </a:xfrm>
          <a:prstGeom prst="rect">
            <a:avLst/>
          </a:prstGeom>
          <a:noFill/>
          <a:ln>
            <a:solidFill>
              <a:schemeClr val="accent1"/>
            </a:solidFill>
          </a:ln>
        </p:spPr>
        <p:txBody>
          <a:bodyPr wrap="none" lIns="36000" tIns="0" rIns="36000" bIns="0" rtlCol="0">
            <a:spAutoFit/>
          </a:bodyPr>
          <a:lstStyle/>
          <a:p>
            <a:r>
              <a:rPr lang="en-ZA" sz="1200" b="1" dirty="0"/>
              <a:t>Lip Eff = 5</a:t>
            </a:r>
          </a:p>
        </p:txBody>
      </p:sp>
      <p:sp>
        <p:nvSpPr>
          <p:cNvPr id="13" name="TextBox 12">
            <a:extLst>
              <a:ext uri="{FF2B5EF4-FFF2-40B4-BE49-F238E27FC236}">
                <a16:creationId xmlns:a16="http://schemas.microsoft.com/office/drawing/2014/main" id="{33498796-E875-56DF-0402-19B327C5E3D8}"/>
              </a:ext>
            </a:extLst>
          </p:cNvPr>
          <p:cNvSpPr txBox="1"/>
          <p:nvPr/>
        </p:nvSpPr>
        <p:spPr>
          <a:xfrm>
            <a:off x="6710355" y="1705244"/>
            <a:ext cx="688962" cy="184666"/>
          </a:xfrm>
          <a:prstGeom prst="rect">
            <a:avLst/>
          </a:prstGeom>
          <a:noFill/>
          <a:ln>
            <a:solidFill>
              <a:schemeClr val="accent1"/>
            </a:solidFill>
          </a:ln>
        </p:spPr>
        <p:txBody>
          <a:bodyPr wrap="none" lIns="36000" tIns="0" rIns="36000" bIns="0" rtlCol="0">
            <a:spAutoFit/>
          </a:bodyPr>
          <a:lstStyle/>
          <a:p>
            <a:r>
              <a:rPr lang="en-ZA" sz="1200" b="1" dirty="0"/>
              <a:t>Lip Eff = 4</a:t>
            </a:r>
          </a:p>
        </p:txBody>
      </p:sp>
      <p:sp>
        <p:nvSpPr>
          <p:cNvPr id="14" name="TextBox 13">
            <a:extLst>
              <a:ext uri="{FF2B5EF4-FFF2-40B4-BE49-F238E27FC236}">
                <a16:creationId xmlns:a16="http://schemas.microsoft.com/office/drawing/2014/main" id="{FBD4D4FE-E8D8-1320-E247-558D664FAACE}"/>
              </a:ext>
            </a:extLst>
          </p:cNvPr>
          <p:cNvSpPr txBox="1"/>
          <p:nvPr/>
        </p:nvSpPr>
        <p:spPr>
          <a:xfrm>
            <a:off x="6710355" y="3348890"/>
            <a:ext cx="688962" cy="184666"/>
          </a:xfrm>
          <a:prstGeom prst="rect">
            <a:avLst/>
          </a:prstGeom>
          <a:solidFill>
            <a:schemeClr val="bg1"/>
          </a:solidFill>
          <a:ln>
            <a:solidFill>
              <a:schemeClr val="accent1"/>
            </a:solidFill>
          </a:ln>
        </p:spPr>
        <p:txBody>
          <a:bodyPr wrap="none" lIns="36000" tIns="0" rIns="36000" bIns="0" rtlCol="0">
            <a:spAutoFit/>
          </a:bodyPr>
          <a:lstStyle/>
          <a:p>
            <a:r>
              <a:rPr lang="en-ZA" sz="1200" b="1" dirty="0"/>
              <a:t>Lip Eff = 2</a:t>
            </a:r>
          </a:p>
        </p:txBody>
      </p:sp>
      <p:sp>
        <p:nvSpPr>
          <p:cNvPr id="15" name="TextBox 14">
            <a:extLst>
              <a:ext uri="{FF2B5EF4-FFF2-40B4-BE49-F238E27FC236}">
                <a16:creationId xmlns:a16="http://schemas.microsoft.com/office/drawing/2014/main" id="{5F99F775-73D1-A2A7-3FE8-1A9E823243B8}"/>
              </a:ext>
            </a:extLst>
          </p:cNvPr>
          <p:cNvSpPr txBox="1"/>
          <p:nvPr/>
        </p:nvSpPr>
        <p:spPr>
          <a:xfrm>
            <a:off x="6634155" y="2347814"/>
            <a:ext cx="688962" cy="184666"/>
          </a:xfrm>
          <a:prstGeom prst="rect">
            <a:avLst/>
          </a:prstGeom>
          <a:noFill/>
          <a:ln>
            <a:solidFill>
              <a:schemeClr val="accent1"/>
            </a:solidFill>
          </a:ln>
        </p:spPr>
        <p:txBody>
          <a:bodyPr wrap="none" lIns="36000" tIns="0" rIns="36000" bIns="0" rtlCol="0">
            <a:spAutoFit/>
          </a:bodyPr>
          <a:lstStyle/>
          <a:p>
            <a:r>
              <a:rPr lang="en-ZA" sz="1200" b="1" dirty="0"/>
              <a:t>Lip Eff = 3</a:t>
            </a:r>
          </a:p>
        </p:txBody>
      </p:sp>
      <p:grpSp>
        <p:nvGrpSpPr>
          <p:cNvPr id="16" name="Group 15">
            <a:extLst>
              <a:ext uri="{FF2B5EF4-FFF2-40B4-BE49-F238E27FC236}">
                <a16:creationId xmlns:a16="http://schemas.microsoft.com/office/drawing/2014/main" id="{AB85EDAB-D981-E0B4-45A0-DEC87A161034}"/>
              </a:ext>
            </a:extLst>
          </p:cNvPr>
          <p:cNvGrpSpPr/>
          <p:nvPr/>
        </p:nvGrpSpPr>
        <p:grpSpPr>
          <a:xfrm>
            <a:off x="5381404" y="2010842"/>
            <a:ext cx="583876" cy="920784"/>
            <a:chOff x="4378089" y="2383971"/>
            <a:chExt cx="583876" cy="920784"/>
          </a:xfrm>
        </p:grpSpPr>
        <p:sp>
          <p:nvSpPr>
            <p:cNvPr id="17" name="TextBox 16">
              <a:extLst>
                <a:ext uri="{FF2B5EF4-FFF2-40B4-BE49-F238E27FC236}">
                  <a16:creationId xmlns:a16="http://schemas.microsoft.com/office/drawing/2014/main" id="{AD5259AD-10E9-C26E-C1AF-80CE6242D2B1}"/>
                </a:ext>
              </a:extLst>
            </p:cNvPr>
            <p:cNvSpPr txBox="1"/>
            <p:nvPr/>
          </p:nvSpPr>
          <p:spPr>
            <a:xfrm>
              <a:off x="4658429" y="2621890"/>
              <a:ext cx="303536" cy="215444"/>
            </a:xfrm>
            <a:prstGeom prst="rect">
              <a:avLst/>
            </a:prstGeom>
            <a:solidFill>
              <a:srgbClr val="FFFF00"/>
            </a:solidFill>
            <a:ln>
              <a:solidFill>
                <a:schemeClr val="tx1"/>
              </a:solidFill>
            </a:ln>
          </p:spPr>
          <p:txBody>
            <a:bodyPr wrap="none" lIns="36000" tIns="0" rIns="36000" bIns="0" rtlCol="0">
              <a:spAutoFit/>
            </a:bodyPr>
            <a:lstStyle/>
            <a:p>
              <a:r>
                <a:rPr lang="en-ZA" sz="1400" b="1" dirty="0"/>
                <a:t>1.5</a:t>
              </a:r>
            </a:p>
          </p:txBody>
        </p:sp>
        <p:sp>
          <p:nvSpPr>
            <p:cNvPr id="18" name="Curved Left Arrow 8">
              <a:extLst>
                <a:ext uri="{FF2B5EF4-FFF2-40B4-BE49-F238E27FC236}">
                  <a16:creationId xmlns:a16="http://schemas.microsoft.com/office/drawing/2014/main" id="{0196E596-5840-ABDF-45B4-73E07C4191A7}"/>
                </a:ext>
              </a:extLst>
            </p:cNvPr>
            <p:cNvSpPr/>
            <p:nvPr/>
          </p:nvSpPr>
          <p:spPr>
            <a:xfrm>
              <a:off x="4378089" y="2383971"/>
              <a:ext cx="246311" cy="920784"/>
            </a:xfrm>
            <a:prstGeom prst="curved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grpSp>
      <p:grpSp>
        <p:nvGrpSpPr>
          <p:cNvPr id="19" name="Group 18">
            <a:extLst>
              <a:ext uri="{FF2B5EF4-FFF2-40B4-BE49-F238E27FC236}">
                <a16:creationId xmlns:a16="http://schemas.microsoft.com/office/drawing/2014/main" id="{96000B34-6034-C33C-F702-947077CCD2EB}"/>
              </a:ext>
            </a:extLst>
          </p:cNvPr>
          <p:cNvGrpSpPr/>
          <p:nvPr/>
        </p:nvGrpSpPr>
        <p:grpSpPr>
          <a:xfrm>
            <a:off x="1641253" y="2074144"/>
            <a:ext cx="660550" cy="1410641"/>
            <a:chOff x="1815953" y="2357226"/>
            <a:chExt cx="660550" cy="1410641"/>
          </a:xfrm>
        </p:grpSpPr>
        <p:sp>
          <p:nvSpPr>
            <p:cNvPr id="20" name="TextBox 19">
              <a:extLst>
                <a:ext uri="{FF2B5EF4-FFF2-40B4-BE49-F238E27FC236}">
                  <a16:creationId xmlns:a16="http://schemas.microsoft.com/office/drawing/2014/main" id="{B19CDCA4-7400-1AD1-1A37-28364BD3808F}"/>
                </a:ext>
              </a:extLst>
            </p:cNvPr>
            <p:cNvSpPr txBox="1"/>
            <p:nvPr/>
          </p:nvSpPr>
          <p:spPr>
            <a:xfrm>
              <a:off x="1815953" y="2707840"/>
              <a:ext cx="303536" cy="215444"/>
            </a:xfrm>
            <a:prstGeom prst="rect">
              <a:avLst/>
            </a:prstGeom>
            <a:solidFill>
              <a:srgbClr val="FFFF00"/>
            </a:solidFill>
            <a:ln>
              <a:solidFill>
                <a:schemeClr val="tx1"/>
              </a:solidFill>
            </a:ln>
          </p:spPr>
          <p:txBody>
            <a:bodyPr wrap="none" lIns="36000" tIns="0" rIns="36000" bIns="0" rtlCol="0">
              <a:spAutoFit/>
            </a:bodyPr>
            <a:lstStyle/>
            <a:p>
              <a:r>
                <a:rPr lang="en-ZA" sz="1400" b="1" dirty="0"/>
                <a:t>2.5</a:t>
              </a:r>
            </a:p>
          </p:txBody>
        </p:sp>
        <p:sp>
          <p:nvSpPr>
            <p:cNvPr id="21" name="Curved Right Arrow 9">
              <a:extLst>
                <a:ext uri="{FF2B5EF4-FFF2-40B4-BE49-F238E27FC236}">
                  <a16:creationId xmlns:a16="http://schemas.microsoft.com/office/drawing/2014/main" id="{D60F5638-53B3-3571-E776-CC6FB779AA96}"/>
                </a:ext>
              </a:extLst>
            </p:cNvPr>
            <p:cNvSpPr/>
            <p:nvPr/>
          </p:nvSpPr>
          <p:spPr>
            <a:xfrm>
              <a:off x="2160817" y="2357226"/>
              <a:ext cx="315686" cy="1410641"/>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grpSp>
      <p:sp>
        <p:nvSpPr>
          <p:cNvPr id="22" name="TextBox 21">
            <a:extLst>
              <a:ext uri="{FF2B5EF4-FFF2-40B4-BE49-F238E27FC236}">
                <a16:creationId xmlns:a16="http://schemas.microsoft.com/office/drawing/2014/main" id="{EDFDCF53-0187-C351-EC33-52A012BB259E}"/>
              </a:ext>
            </a:extLst>
          </p:cNvPr>
          <p:cNvSpPr txBox="1"/>
          <p:nvPr/>
        </p:nvSpPr>
        <p:spPr>
          <a:xfrm>
            <a:off x="1407347" y="5477295"/>
            <a:ext cx="2257349" cy="646331"/>
          </a:xfrm>
          <a:prstGeom prst="rect">
            <a:avLst/>
          </a:prstGeom>
          <a:noFill/>
        </p:spPr>
        <p:txBody>
          <a:bodyPr wrap="none" rtlCol="0">
            <a:spAutoFit/>
          </a:bodyPr>
          <a:lstStyle/>
          <a:p>
            <a:r>
              <a:rPr lang="en-ZA" dirty="0"/>
              <a:t>LLE: pIC</a:t>
            </a:r>
            <a:r>
              <a:rPr lang="en-ZA" baseline="-25000" dirty="0"/>
              <a:t>50</a:t>
            </a:r>
            <a:r>
              <a:rPr lang="en-ZA" dirty="0"/>
              <a:t> – </a:t>
            </a:r>
            <a:r>
              <a:rPr lang="en-ZA" dirty="0" err="1"/>
              <a:t>logD</a:t>
            </a:r>
            <a:endParaRPr lang="en-ZA" dirty="0"/>
          </a:p>
          <a:p>
            <a:r>
              <a:rPr lang="en-ZA" dirty="0"/>
              <a:t>MIC-LLE: </a:t>
            </a:r>
            <a:r>
              <a:rPr lang="en-ZA" dirty="0" err="1"/>
              <a:t>pMIC</a:t>
            </a:r>
            <a:r>
              <a:rPr lang="en-ZA" dirty="0"/>
              <a:t> – </a:t>
            </a:r>
            <a:r>
              <a:rPr lang="en-ZA" dirty="0" err="1"/>
              <a:t>logD</a:t>
            </a:r>
            <a:r>
              <a:rPr lang="en-ZA" dirty="0"/>
              <a:t> </a:t>
            </a:r>
          </a:p>
        </p:txBody>
      </p:sp>
      <p:sp>
        <p:nvSpPr>
          <p:cNvPr id="23" name="TextBox 22">
            <a:extLst>
              <a:ext uri="{FF2B5EF4-FFF2-40B4-BE49-F238E27FC236}">
                <a16:creationId xmlns:a16="http://schemas.microsoft.com/office/drawing/2014/main" id="{54319A5E-7D9C-50E8-154F-A9F230198DDE}"/>
              </a:ext>
            </a:extLst>
          </p:cNvPr>
          <p:cNvSpPr txBox="1"/>
          <p:nvPr/>
        </p:nvSpPr>
        <p:spPr>
          <a:xfrm>
            <a:off x="3894849" y="5644092"/>
            <a:ext cx="3620286" cy="369332"/>
          </a:xfrm>
          <a:prstGeom prst="rect">
            <a:avLst/>
          </a:prstGeom>
          <a:noFill/>
        </p:spPr>
        <p:txBody>
          <a:bodyPr wrap="none" rtlCol="0">
            <a:spAutoFit/>
          </a:bodyPr>
          <a:lstStyle/>
          <a:p>
            <a:r>
              <a:rPr lang="en-ZA" dirty="0"/>
              <a:t>Skew </a:t>
            </a:r>
            <a:r>
              <a:rPr lang="en-ZA" dirty="0" err="1"/>
              <a:t>analog</a:t>
            </a:r>
            <a:r>
              <a:rPr lang="en-ZA" dirty="0"/>
              <a:t> series to higher polarity</a:t>
            </a:r>
          </a:p>
        </p:txBody>
      </p:sp>
      <p:sp>
        <p:nvSpPr>
          <p:cNvPr id="24" name="TextBox 23">
            <a:extLst>
              <a:ext uri="{FF2B5EF4-FFF2-40B4-BE49-F238E27FC236}">
                <a16:creationId xmlns:a16="http://schemas.microsoft.com/office/drawing/2014/main" id="{BEAD0016-DEA7-CBF4-8154-BDFFDA52138D}"/>
              </a:ext>
            </a:extLst>
          </p:cNvPr>
          <p:cNvSpPr txBox="1"/>
          <p:nvPr/>
        </p:nvSpPr>
        <p:spPr>
          <a:xfrm>
            <a:off x="3566913" y="5446518"/>
            <a:ext cx="295366" cy="707886"/>
          </a:xfrm>
          <a:prstGeom prst="rect">
            <a:avLst/>
          </a:prstGeom>
          <a:noFill/>
        </p:spPr>
        <p:txBody>
          <a:bodyPr wrap="square" rtlCol="0">
            <a:spAutoFit/>
          </a:bodyPr>
          <a:lstStyle/>
          <a:p>
            <a:r>
              <a:rPr lang="en-ZA" sz="4000" dirty="0">
                <a:sym typeface="Symbol" panose="05050102010706020507" pitchFamily="18" charset="2"/>
              </a:rPr>
              <a:t>                  </a:t>
            </a:r>
            <a:endParaRPr lang="en-ZA" sz="4000" dirty="0"/>
          </a:p>
        </p:txBody>
      </p:sp>
      <p:sp>
        <p:nvSpPr>
          <p:cNvPr id="25" name="TextBox 24">
            <a:extLst>
              <a:ext uri="{FF2B5EF4-FFF2-40B4-BE49-F238E27FC236}">
                <a16:creationId xmlns:a16="http://schemas.microsoft.com/office/drawing/2014/main" id="{5793CC29-5A17-20EE-45EF-6515F0597AD0}"/>
              </a:ext>
            </a:extLst>
          </p:cNvPr>
          <p:cNvSpPr txBox="1"/>
          <p:nvPr/>
        </p:nvSpPr>
        <p:spPr>
          <a:xfrm>
            <a:off x="243583" y="6533238"/>
            <a:ext cx="3322833" cy="276999"/>
          </a:xfrm>
          <a:prstGeom prst="rect">
            <a:avLst/>
          </a:prstGeom>
          <a:noFill/>
        </p:spPr>
        <p:txBody>
          <a:bodyPr wrap="none" rtlCol="0">
            <a:spAutoFit/>
          </a:bodyPr>
          <a:lstStyle/>
          <a:p>
            <a:r>
              <a:rPr lang="en-ZA" sz="1200" dirty="0"/>
              <a:t>Basarab, G. et al </a:t>
            </a:r>
            <a:r>
              <a:rPr lang="en-ZA" sz="1200" i="1" dirty="0"/>
              <a:t>J. Med. Chem. </a:t>
            </a:r>
            <a:r>
              <a:rPr lang="en-ZA" sz="1200" b="1" i="1" dirty="0"/>
              <a:t>58</a:t>
            </a:r>
            <a:r>
              <a:rPr lang="en-ZA" sz="1200" i="1" dirty="0"/>
              <a:t>(15)</a:t>
            </a:r>
            <a:r>
              <a:rPr lang="en-ZA" sz="1200" dirty="0"/>
              <a:t>, 6264, 2015</a:t>
            </a:r>
          </a:p>
        </p:txBody>
      </p:sp>
      <p:sp>
        <p:nvSpPr>
          <p:cNvPr id="27" name="TextBox 26">
            <a:extLst>
              <a:ext uri="{FF2B5EF4-FFF2-40B4-BE49-F238E27FC236}">
                <a16:creationId xmlns:a16="http://schemas.microsoft.com/office/drawing/2014/main" id="{3C038AD5-0861-0542-362F-3269BD98967A}"/>
              </a:ext>
            </a:extLst>
          </p:cNvPr>
          <p:cNvSpPr txBox="1"/>
          <p:nvPr/>
        </p:nvSpPr>
        <p:spPr>
          <a:xfrm>
            <a:off x="7866341" y="2931626"/>
            <a:ext cx="3659079" cy="369332"/>
          </a:xfrm>
          <a:prstGeom prst="rect">
            <a:avLst/>
          </a:prstGeom>
          <a:noFill/>
        </p:spPr>
        <p:txBody>
          <a:bodyPr wrap="none" rtlCol="0">
            <a:spAutoFit/>
          </a:bodyPr>
          <a:lstStyle/>
          <a:p>
            <a:r>
              <a:rPr lang="en-US" dirty="0">
                <a:solidFill>
                  <a:srgbClr val="FF0000"/>
                </a:solidFill>
              </a:rPr>
              <a:t>Note the use of </a:t>
            </a:r>
            <a:r>
              <a:rPr lang="en-US" dirty="0" err="1">
                <a:solidFill>
                  <a:srgbClr val="FF0000"/>
                </a:solidFill>
              </a:rPr>
              <a:t>LogD</a:t>
            </a:r>
            <a:r>
              <a:rPr lang="en-US" dirty="0">
                <a:solidFill>
                  <a:srgbClr val="FF0000"/>
                </a:solidFill>
              </a:rPr>
              <a:t> and not </a:t>
            </a:r>
            <a:r>
              <a:rPr lang="en-US" dirty="0" err="1">
                <a:solidFill>
                  <a:srgbClr val="FF0000"/>
                </a:solidFill>
              </a:rPr>
              <a:t>cLogP</a:t>
            </a:r>
            <a:endParaRPr lang="en-US" dirty="0">
              <a:solidFill>
                <a:srgbClr val="FF0000"/>
              </a:solidFill>
            </a:endParaRPr>
          </a:p>
        </p:txBody>
      </p:sp>
    </p:spTree>
    <p:extLst>
      <p:ext uri="{BB962C8B-B14F-4D97-AF65-F5344CB8AC3E}">
        <p14:creationId xmlns:p14="http://schemas.microsoft.com/office/powerpoint/2010/main" val="414491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771C2-BEB2-64CA-45FF-0093D8B5BE1A}"/>
              </a:ext>
            </a:extLst>
          </p:cNvPr>
          <p:cNvSpPr>
            <a:spLocks noGrp="1"/>
          </p:cNvSpPr>
          <p:nvPr>
            <p:ph type="title"/>
          </p:nvPr>
        </p:nvSpPr>
        <p:spPr/>
        <p:txBody>
          <a:bodyPr/>
          <a:lstStyle/>
          <a:p>
            <a:r>
              <a:rPr lang="en-ZA" dirty="0"/>
              <a:t>Lipinski ‘rule of five’</a:t>
            </a:r>
            <a:endParaRPr lang="en-US" dirty="0"/>
          </a:p>
        </p:txBody>
      </p:sp>
      <p:sp>
        <p:nvSpPr>
          <p:cNvPr id="4" name="TextBox 3">
            <a:extLst>
              <a:ext uri="{FF2B5EF4-FFF2-40B4-BE49-F238E27FC236}">
                <a16:creationId xmlns:a16="http://schemas.microsoft.com/office/drawing/2014/main" id="{3E48E095-EED3-2CA5-455C-DC2865498D93}"/>
              </a:ext>
            </a:extLst>
          </p:cNvPr>
          <p:cNvSpPr txBox="1"/>
          <p:nvPr/>
        </p:nvSpPr>
        <p:spPr>
          <a:xfrm>
            <a:off x="206086" y="1407724"/>
            <a:ext cx="3703883" cy="2677656"/>
          </a:xfrm>
          <a:prstGeom prst="rect">
            <a:avLst/>
          </a:prstGeom>
          <a:noFill/>
        </p:spPr>
        <p:txBody>
          <a:bodyPr wrap="square" rtlCol="0">
            <a:spAutoFit/>
          </a:bodyPr>
          <a:lstStyle/>
          <a:p>
            <a:pPr marL="342900" indent="-342900">
              <a:buFont typeface="Arial" panose="020B0604020202020204" pitchFamily="34" charset="0"/>
              <a:buChar char="•"/>
            </a:pPr>
            <a:r>
              <a:rPr lang="en-ZA" sz="2400" dirty="0"/>
              <a:t>≤ 5 H-bond donors</a:t>
            </a:r>
          </a:p>
          <a:p>
            <a:pPr marL="342900" indent="-342900">
              <a:buFont typeface="Arial" panose="020B0604020202020204" pitchFamily="34" charset="0"/>
              <a:buChar char="•"/>
            </a:pPr>
            <a:r>
              <a:rPr lang="en-ZA" sz="2400" dirty="0"/>
              <a:t>≤ 10 H-bond acceptors</a:t>
            </a:r>
          </a:p>
          <a:p>
            <a:pPr marL="342900" indent="-342900">
              <a:buFont typeface="Arial" panose="020B0604020202020204" pitchFamily="34" charset="0"/>
              <a:buChar char="•"/>
            </a:pPr>
            <a:r>
              <a:rPr lang="en-ZA" sz="2400" dirty="0"/>
              <a:t>MW ≤ 500 Da</a:t>
            </a:r>
          </a:p>
          <a:p>
            <a:pPr marL="342900" indent="-342900">
              <a:buFont typeface="Arial" panose="020B0604020202020204" pitchFamily="34" charset="0"/>
              <a:buChar char="•"/>
            </a:pPr>
            <a:r>
              <a:rPr lang="en-ZA" sz="2400" dirty="0" err="1"/>
              <a:t>LogP</a:t>
            </a:r>
            <a:r>
              <a:rPr lang="en-ZA" sz="2400" dirty="0"/>
              <a:t> ≤ 5</a:t>
            </a:r>
          </a:p>
          <a:p>
            <a:r>
              <a:rPr lang="en-ZA" sz="2400" dirty="0"/>
              <a:t>Others</a:t>
            </a:r>
          </a:p>
          <a:p>
            <a:r>
              <a:rPr lang="en-ZA" sz="2400" dirty="0"/>
              <a:t>Rot. Bonds &lt;10</a:t>
            </a:r>
          </a:p>
          <a:p>
            <a:r>
              <a:rPr lang="en-ZA" sz="2400" dirty="0"/>
              <a:t>TPSA &lt;140</a:t>
            </a:r>
          </a:p>
        </p:txBody>
      </p:sp>
      <p:graphicFrame>
        <p:nvGraphicFramePr>
          <p:cNvPr id="5" name="Object 4">
            <a:extLst>
              <a:ext uri="{FF2B5EF4-FFF2-40B4-BE49-F238E27FC236}">
                <a16:creationId xmlns:a16="http://schemas.microsoft.com/office/drawing/2014/main" id="{5721A599-CD78-1421-C7ED-2214DF8D2732}"/>
              </a:ext>
            </a:extLst>
          </p:cNvPr>
          <p:cNvGraphicFramePr>
            <a:graphicFrameLocks noChangeAspect="1"/>
          </p:cNvGraphicFramePr>
          <p:nvPr>
            <p:extLst>
              <p:ext uri="{D42A27DB-BD31-4B8C-83A1-F6EECF244321}">
                <p14:modId xmlns:p14="http://schemas.microsoft.com/office/powerpoint/2010/main" val="2069601606"/>
              </p:ext>
            </p:extLst>
          </p:nvPr>
        </p:nvGraphicFramePr>
        <p:xfrm>
          <a:off x="2830469" y="2313773"/>
          <a:ext cx="2159000" cy="1598613"/>
        </p:xfrm>
        <a:graphic>
          <a:graphicData uri="http://schemas.openxmlformats.org/presentationml/2006/ole">
            <mc:AlternateContent xmlns:mc="http://schemas.openxmlformats.org/markup-compatibility/2006">
              <mc:Choice xmlns:v="urn:schemas-microsoft-com:vml" Requires="v">
                <p:oleObj name="CS ChemDraw Drawing" r:id="rId2" imgW="3456258" imgH="2557203" progId="ChemDraw.Document.6.0">
                  <p:embed/>
                </p:oleObj>
              </mc:Choice>
              <mc:Fallback>
                <p:oleObj name="CS ChemDraw Drawing" r:id="rId2" imgW="3456258" imgH="2557203" progId="ChemDraw.Document.6.0">
                  <p:embed/>
                  <p:pic>
                    <p:nvPicPr>
                      <p:cNvPr id="5" name="Object 4">
                        <a:extLst>
                          <a:ext uri="{FF2B5EF4-FFF2-40B4-BE49-F238E27FC236}">
                            <a16:creationId xmlns:a16="http://schemas.microsoft.com/office/drawing/2014/main" id="{5721A599-CD78-1421-C7ED-2214DF8D2732}"/>
                          </a:ext>
                        </a:extLst>
                      </p:cNvPr>
                      <p:cNvPicPr/>
                      <p:nvPr/>
                    </p:nvPicPr>
                    <p:blipFill>
                      <a:blip r:embed="rId3"/>
                      <a:stretch>
                        <a:fillRect/>
                      </a:stretch>
                    </p:blipFill>
                    <p:spPr>
                      <a:xfrm>
                        <a:off x="2830469" y="2313773"/>
                        <a:ext cx="2159000" cy="1598613"/>
                      </a:xfrm>
                      <a:prstGeom prst="rect">
                        <a:avLst/>
                      </a:prstGeom>
                    </p:spPr>
                  </p:pic>
                </p:oleObj>
              </mc:Fallback>
            </mc:AlternateContent>
          </a:graphicData>
        </a:graphic>
      </p:graphicFrame>
      <p:graphicFrame>
        <p:nvGraphicFramePr>
          <p:cNvPr id="3" name="Table 2">
            <a:extLst>
              <a:ext uri="{FF2B5EF4-FFF2-40B4-BE49-F238E27FC236}">
                <a16:creationId xmlns:a16="http://schemas.microsoft.com/office/drawing/2014/main" id="{A8DCCD1C-88C5-1E1F-EC30-3F9B44AE05F4}"/>
              </a:ext>
            </a:extLst>
          </p:cNvPr>
          <p:cNvGraphicFramePr>
            <a:graphicFrameLocks noGrp="1"/>
          </p:cNvGraphicFramePr>
          <p:nvPr>
            <p:extLst>
              <p:ext uri="{D42A27DB-BD31-4B8C-83A1-F6EECF244321}">
                <p14:modId xmlns:p14="http://schemas.microsoft.com/office/powerpoint/2010/main" val="584676290"/>
              </p:ext>
            </p:extLst>
          </p:nvPr>
        </p:nvGraphicFramePr>
        <p:xfrm>
          <a:off x="5289721" y="1042558"/>
          <a:ext cx="5435944" cy="4820920"/>
        </p:xfrm>
        <a:graphic>
          <a:graphicData uri="http://schemas.openxmlformats.org/drawingml/2006/table">
            <a:tbl>
              <a:tblPr firstRow="1" bandRow="1">
                <a:tableStyleId>{5C22544A-7EE6-4342-B048-85BDC9FD1C3A}</a:tableStyleId>
              </a:tblPr>
              <a:tblGrid>
                <a:gridCol w="2715315">
                  <a:extLst>
                    <a:ext uri="{9D8B030D-6E8A-4147-A177-3AD203B41FA5}">
                      <a16:colId xmlns:a16="http://schemas.microsoft.com/office/drawing/2014/main" val="4006495032"/>
                    </a:ext>
                  </a:extLst>
                </a:gridCol>
                <a:gridCol w="2720629">
                  <a:extLst>
                    <a:ext uri="{9D8B030D-6E8A-4147-A177-3AD203B41FA5}">
                      <a16:colId xmlns:a16="http://schemas.microsoft.com/office/drawing/2014/main" val="3867008758"/>
                    </a:ext>
                  </a:extLst>
                </a:gridCol>
              </a:tblGrid>
              <a:tr h="370840">
                <a:tc gridSpan="2">
                  <a:txBody>
                    <a:bodyPr/>
                    <a:lstStyle/>
                    <a:p>
                      <a:endParaRPr lang="en-US" dirty="0"/>
                    </a:p>
                  </a:txBody>
                  <a:tcPr>
                    <a:lnB w="12700" cap="flat" cmpd="sng" algn="ctr">
                      <a:solidFill>
                        <a:schemeClr val="tx1"/>
                      </a:solidFill>
                      <a:prstDash val="solid"/>
                      <a:round/>
                      <a:headEnd type="none" w="med" len="med"/>
                      <a:tailEnd type="none" w="med" len="med"/>
                    </a:lnB>
                    <a:noFill/>
                  </a:tcPr>
                </a:tc>
                <a:tc hMerge="1">
                  <a:txBody>
                    <a:bodyPr/>
                    <a:lstStyle/>
                    <a:p>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2684260"/>
                  </a:ext>
                </a:extLst>
              </a:tr>
              <a:tr h="370840">
                <a:tc>
                  <a:txBody>
                    <a:bodyPr/>
                    <a:lstStyle/>
                    <a:p>
                      <a:r>
                        <a:rPr lang="en-US" b="1" dirty="0">
                          <a:solidFill>
                            <a:schemeClr val="accent6">
                              <a:lumMod val="75000"/>
                            </a:schemeClr>
                          </a:solidFill>
                        </a:rPr>
                        <a:t>MW = 487</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a:solidFill>
                            <a:schemeClr val="accent6">
                              <a:lumMod val="75000"/>
                            </a:schemeClr>
                          </a:solidFill>
                        </a:rPr>
                        <a:t>Fraction sp</a:t>
                      </a:r>
                      <a:r>
                        <a:rPr lang="en-US" b="1" baseline="30000" dirty="0">
                          <a:solidFill>
                            <a:schemeClr val="accent6">
                              <a:lumMod val="75000"/>
                            </a:schemeClr>
                          </a:solidFill>
                        </a:rPr>
                        <a:t>3</a:t>
                      </a:r>
                      <a:r>
                        <a:rPr lang="en-US" b="1" dirty="0">
                          <a:solidFill>
                            <a:schemeClr val="accent6">
                              <a:lumMod val="75000"/>
                            </a:schemeClr>
                          </a:solidFill>
                        </a:rPr>
                        <a:t> = 0.52</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0876996"/>
                  </a:ext>
                </a:extLst>
              </a:tr>
              <a:tr h="370840">
                <a:tc>
                  <a:txBody>
                    <a:bodyPr/>
                    <a:lstStyle/>
                    <a:p>
                      <a:r>
                        <a:rPr lang="en-US" b="1" dirty="0">
                          <a:solidFill>
                            <a:schemeClr val="accent6">
                              <a:lumMod val="75000"/>
                            </a:schemeClr>
                          </a:solidFill>
                        </a:rPr>
                        <a:t>2 H-bond donors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a:solidFill>
                            <a:srgbClr val="F47734"/>
                          </a:solidFill>
                        </a:rPr>
                        <a:t>LE = 0.19</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7020938"/>
                  </a:ext>
                </a:extLst>
              </a:tr>
              <a:tr h="370840">
                <a:tc>
                  <a:txBody>
                    <a:bodyPr/>
                    <a:lstStyle/>
                    <a:p>
                      <a:r>
                        <a:rPr lang="en-US" b="1" dirty="0">
                          <a:solidFill>
                            <a:srgbClr val="F47734"/>
                          </a:solidFill>
                        </a:rPr>
                        <a:t>8-12 H-bond acceptors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a:solidFill>
                            <a:srgbClr val="F47734"/>
                          </a:solidFill>
                        </a:rPr>
                        <a:t>BEI = 0.014</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3161973"/>
                  </a:ext>
                </a:extLst>
              </a:tr>
              <a:tr h="370840">
                <a:tc>
                  <a:txBody>
                    <a:bodyPr/>
                    <a:lstStyle/>
                    <a:p>
                      <a:r>
                        <a:rPr lang="en-US" b="1" dirty="0" err="1">
                          <a:solidFill>
                            <a:schemeClr val="accent6">
                              <a:lumMod val="75000"/>
                            </a:schemeClr>
                          </a:solidFill>
                        </a:rPr>
                        <a:t>cLogP</a:t>
                      </a:r>
                      <a:r>
                        <a:rPr lang="en-US" b="1" dirty="0">
                          <a:solidFill>
                            <a:schemeClr val="accent6">
                              <a:lumMod val="75000"/>
                            </a:schemeClr>
                          </a:solidFill>
                        </a:rPr>
                        <a:t> = 0.76</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a:t>SEI = 0.047</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552192"/>
                  </a:ext>
                </a:extLst>
              </a:tr>
              <a:tr h="370840">
                <a:tc>
                  <a:txBody>
                    <a:bodyPr/>
                    <a:lstStyle/>
                    <a:p>
                      <a:r>
                        <a:rPr lang="en-US" b="1" dirty="0" err="1">
                          <a:solidFill>
                            <a:schemeClr val="accent6">
                              <a:lumMod val="75000"/>
                            </a:schemeClr>
                          </a:solidFill>
                        </a:rPr>
                        <a:t>clogD</a:t>
                      </a:r>
                      <a:r>
                        <a:rPr lang="en-US" b="1" dirty="0">
                          <a:solidFill>
                            <a:schemeClr val="accent6">
                              <a:lumMod val="75000"/>
                            </a:schemeClr>
                          </a:solidFill>
                        </a:rPr>
                        <a:t> = 1.6</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err="1"/>
                        <a:t>LiPE</a:t>
                      </a:r>
                      <a:r>
                        <a:rPr lang="en-US" b="1" dirty="0"/>
                        <a:t> = 6.0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2147521"/>
                  </a:ext>
                </a:extLst>
              </a:tr>
              <a:tr h="370840">
                <a:tc>
                  <a:txBody>
                    <a:bodyPr/>
                    <a:lstStyle/>
                    <a:p>
                      <a:r>
                        <a:rPr lang="en-US" b="1" dirty="0">
                          <a:solidFill>
                            <a:schemeClr val="accent6">
                              <a:lumMod val="75000"/>
                            </a:schemeClr>
                          </a:solidFill>
                        </a:rPr>
                        <a:t>Rot. Bonds = 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a:solidFill>
                            <a:schemeClr val="accent6">
                              <a:lumMod val="75000"/>
                            </a:schemeClr>
                          </a:solidFill>
                        </a:rPr>
                        <a:t>PFI = 3.6</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2745509"/>
                  </a:ext>
                </a:extLst>
              </a:tr>
              <a:tr h="370840">
                <a:tc>
                  <a:txBody>
                    <a:bodyPr/>
                    <a:lstStyle/>
                    <a:p>
                      <a:r>
                        <a:rPr lang="en-US" b="1" dirty="0">
                          <a:solidFill>
                            <a:srgbClr val="F47734"/>
                          </a:solidFill>
                        </a:rPr>
                        <a:t>TPSA = 143</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a:solidFill>
                            <a:schemeClr val="accent6">
                              <a:lumMod val="75000"/>
                            </a:schemeClr>
                          </a:solidFill>
                        </a:rPr>
                        <a:t>LELP = 4</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1312493"/>
                  </a:ext>
                </a:extLst>
              </a:tr>
              <a:tr h="370840">
                <a:tc>
                  <a:txBody>
                    <a:bodyPr/>
                    <a:lstStyle/>
                    <a:p>
                      <a:r>
                        <a:rPr lang="en-US" b="1" dirty="0">
                          <a:solidFill>
                            <a:srgbClr val="F47734"/>
                          </a:solidFill>
                        </a:rPr>
                        <a:t>Solubility = 390 </a:t>
                      </a:r>
                      <a:r>
                        <a:rPr lang="en-US" b="1" dirty="0">
                          <a:solidFill>
                            <a:srgbClr val="F47734"/>
                          </a:solidFill>
                          <a:sym typeface="Symbol" panose="05050102010706020507" pitchFamily="18" charset="2"/>
                        </a:rPr>
                        <a:t>M</a:t>
                      </a:r>
                      <a:endParaRPr lang="en-US" b="1" dirty="0">
                        <a:solidFill>
                          <a:srgbClr val="F47734"/>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US" b="1" dirty="0"/>
                        <a:t>Dose # = 0.011 (by PK/PD)</a:t>
                      </a:r>
                    </a:p>
                    <a:p>
                      <a:r>
                        <a:rPr lang="en-US" b="1" dirty="0"/>
                        <a:t>               = 0.074</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137651176"/>
                  </a:ext>
                </a:extLst>
              </a:tr>
              <a:tr h="1483360">
                <a:tc>
                  <a:txBody>
                    <a:bodyPr/>
                    <a:lstStyle/>
                    <a:p>
                      <a:r>
                        <a:rPr lang="en-US" b="1" dirty="0">
                          <a:solidFill>
                            <a:schemeClr val="accent6">
                              <a:lumMod val="75000"/>
                            </a:schemeClr>
                          </a:solidFill>
                        </a:rPr>
                        <a:t>F = 46% mouse</a:t>
                      </a:r>
                    </a:p>
                    <a:p>
                      <a:r>
                        <a:rPr lang="en-US" b="1" dirty="0">
                          <a:solidFill>
                            <a:schemeClr val="accent6">
                              <a:lumMod val="75000"/>
                            </a:schemeClr>
                          </a:solidFill>
                        </a:rPr>
                        <a:t>      34% rat</a:t>
                      </a:r>
                    </a:p>
                    <a:p>
                      <a:r>
                        <a:rPr lang="en-US" b="1" dirty="0">
                          <a:solidFill>
                            <a:schemeClr val="accent6">
                              <a:lumMod val="75000"/>
                            </a:schemeClr>
                          </a:solidFill>
                        </a:rPr>
                        <a:t>      71-100% dog</a:t>
                      </a:r>
                    </a:p>
                    <a:p>
                      <a:r>
                        <a:rPr lang="en-US" b="1" dirty="0">
                          <a:solidFill>
                            <a:schemeClr val="accent6">
                              <a:lumMod val="75000"/>
                            </a:schemeClr>
                          </a:solidFill>
                        </a:rPr>
                        <a:t>      58% monkey</a:t>
                      </a:r>
                    </a:p>
                    <a:p>
                      <a:r>
                        <a:rPr lang="en-US" b="1" dirty="0"/>
                        <a:t>      ??? human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vMerge="1">
                  <a:txBody>
                    <a:bodyPr/>
                    <a:lstStyle/>
                    <a:p>
                      <a:endParaRPr lang="en-US"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5478553"/>
                  </a:ext>
                </a:extLst>
              </a:tr>
            </a:tbl>
          </a:graphicData>
        </a:graphic>
      </p:graphicFrame>
    </p:spTree>
    <p:extLst>
      <p:ext uri="{BB962C8B-B14F-4D97-AF65-F5344CB8AC3E}">
        <p14:creationId xmlns:p14="http://schemas.microsoft.com/office/powerpoint/2010/main" val="2338084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50936-5E81-BF2B-BAF1-3A04F0035023}"/>
              </a:ext>
            </a:extLst>
          </p:cNvPr>
          <p:cNvSpPr>
            <a:spLocks noGrp="1"/>
          </p:cNvSpPr>
          <p:nvPr>
            <p:ph type="title"/>
          </p:nvPr>
        </p:nvSpPr>
        <p:spPr>
          <a:xfrm>
            <a:off x="838200" y="365125"/>
            <a:ext cx="9334500" cy="645069"/>
          </a:xfrm>
        </p:spPr>
        <p:txBody>
          <a:bodyPr>
            <a:normAutofit/>
          </a:bodyPr>
          <a:lstStyle/>
          <a:p>
            <a:r>
              <a:rPr lang="en-US" sz="3600" dirty="0"/>
              <a:t>Oral Treatment for </a:t>
            </a:r>
            <a:r>
              <a:rPr lang="en-US" sz="3600" i="1" dirty="0"/>
              <a:t>N. gonorrhoeae</a:t>
            </a:r>
            <a:endParaRPr lang="en-US" dirty="0"/>
          </a:p>
        </p:txBody>
      </p:sp>
      <p:sp>
        <p:nvSpPr>
          <p:cNvPr id="5" name="Rectangle 4">
            <a:extLst>
              <a:ext uri="{FF2B5EF4-FFF2-40B4-BE49-F238E27FC236}">
                <a16:creationId xmlns:a16="http://schemas.microsoft.com/office/drawing/2014/main" id="{230822DC-3426-2AB4-B89D-C4C02C9FE3FD}"/>
              </a:ext>
            </a:extLst>
          </p:cNvPr>
          <p:cNvSpPr/>
          <p:nvPr/>
        </p:nvSpPr>
        <p:spPr>
          <a:xfrm>
            <a:off x="411721" y="2460897"/>
            <a:ext cx="4902719" cy="1985151"/>
          </a:xfrm>
          <a:prstGeom prst="rect">
            <a:avLst/>
          </a:prstGeom>
        </p:spPr>
        <p:txBody>
          <a:bodyPr wrap="square" lIns="91430" tIns="45716" rIns="91430" bIns="45716">
            <a:spAutoFit/>
          </a:bodyPr>
          <a:lstStyle/>
          <a:p>
            <a:pPr marL="119063" indent="-119063">
              <a:spcBef>
                <a:spcPts val="600"/>
              </a:spcBef>
              <a:buClr>
                <a:srgbClr val="1F497D"/>
              </a:buClr>
              <a:buFont typeface="Arial" pitchFamily="34" charset="0"/>
              <a:buChar char="•"/>
            </a:pPr>
            <a:r>
              <a:rPr lang="en-US" b="0" dirty="0"/>
              <a:t> </a:t>
            </a:r>
            <a:r>
              <a:rPr lang="en-US" b="0" dirty="0" err="1"/>
              <a:t>Spiropyrimidinetrione</a:t>
            </a:r>
            <a:r>
              <a:rPr lang="en-US" b="0" dirty="0"/>
              <a:t> (SPT): first-in-class non-quinolone topoisomerase chemotype and mode-of-action</a:t>
            </a:r>
          </a:p>
          <a:p>
            <a:pPr marL="119063" indent="-119063">
              <a:spcBef>
                <a:spcPts val="600"/>
              </a:spcBef>
              <a:buClr>
                <a:srgbClr val="1F497D"/>
              </a:buClr>
              <a:buFont typeface="Arial" pitchFamily="34" charset="0"/>
              <a:buChar char="•"/>
            </a:pPr>
            <a:r>
              <a:rPr lang="en-US" b="0" dirty="0"/>
              <a:t> Highly potent against </a:t>
            </a:r>
            <a:r>
              <a:rPr lang="en-US" b="0" i="1" dirty="0"/>
              <a:t>Neisseria gonorrhoeae</a:t>
            </a:r>
            <a:endParaRPr lang="en-US" b="0" dirty="0"/>
          </a:p>
          <a:p>
            <a:pPr marL="119063" indent="-119063">
              <a:spcBef>
                <a:spcPts val="600"/>
              </a:spcBef>
              <a:buClr>
                <a:srgbClr val="1F497D"/>
              </a:buClr>
              <a:buFont typeface="Arial" pitchFamily="34" charset="0"/>
              <a:buChar char="•"/>
            </a:pPr>
            <a:r>
              <a:rPr lang="en-US" b="0" dirty="0"/>
              <a:t> Addresses evolving unmet medical need</a:t>
            </a:r>
          </a:p>
          <a:p>
            <a:pPr marL="119063" indent="-119063">
              <a:spcBef>
                <a:spcPts val="600"/>
              </a:spcBef>
              <a:buClr>
                <a:srgbClr val="1F497D"/>
              </a:buClr>
              <a:buFont typeface="Arial" pitchFamily="34" charset="0"/>
              <a:buChar char="•"/>
            </a:pPr>
            <a:r>
              <a:rPr lang="en-US" b="0" dirty="0"/>
              <a:t> FDA endorsed Ph2/3 study design</a:t>
            </a:r>
          </a:p>
        </p:txBody>
      </p:sp>
      <p:sp>
        <p:nvSpPr>
          <p:cNvPr id="6" name="Rectangle 5">
            <a:extLst>
              <a:ext uri="{FF2B5EF4-FFF2-40B4-BE49-F238E27FC236}">
                <a16:creationId xmlns:a16="http://schemas.microsoft.com/office/drawing/2014/main" id="{4316BC8F-2EBE-2727-6A41-49109AAEDFBE}"/>
              </a:ext>
            </a:extLst>
          </p:cNvPr>
          <p:cNvSpPr/>
          <p:nvPr/>
        </p:nvSpPr>
        <p:spPr>
          <a:xfrm>
            <a:off x="411720" y="4766163"/>
            <a:ext cx="8429626" cy="1477328"/>
          </a:xfrm>
          <a:prstGeom prst="rect">
            <a:avLst/>
          </a:prstGeom>
        </p:spPr>
        <p:txBody>
          <a:bodyPr wrap="square">
            <a:spAutoFit/>
          </a:bodyPr>
          <a:lstStyle/>
          <a:p>
            <a:pPr marL="0" lvl="1" indent="-179388" eaLnBrk="0" hangingPunct="0">
              <a:buClr>
                <a:schemeClr val="tx2"/>
              </a:buClr>
              <a:buFont typeface="Arial" pitchFamily="34" charset="0"/>
              <a:buChar char="•"/>
              <a:defRPr/>
            </a:pPr>
            <a:r>
              <a:rPr lang="en-US" kern="0" dirty="0">
                <a:latin typeface="Arial" pitchFamily="34" charset="0"/>
                <a:cs typeface="Arial" pitchFamily="34" charset="0"/>
              </a:rPr>
              <a:t>Phase 1: PK, safety, tolerability in healthy volunteers, completed March 2014 </a:t>
            </a:r>
          </a:p>
          <a:p>
            <a:pPr marL="0" lvl="1" indent="-179388" eaLnBrk="0" hangingPunct="0">
              <a:buClr>
                <a:schemeClr val="tx2"/>
              </a:buClr>
              <a:buFont typeface="Arial" pitchFamily="34" charset="0"/>
              <a:buChar char="•"/>
              <a:defRPr/>
            </a:pPr>
            <a:r>
              <a:rPr lang="en-US" kern="0" dirty="0">
                <a:latin typeface="Arial" pitchFamily="34" charset="0"/>
                <a:cs typeface="Arial" pitchFamily="34" charset="0"/>
              </a:rPr>
              <a:t>Phase 1: ADME w/ healthy volunteers, completed February 2015</a:t>
            </a:r>
          </a:p>
          <a:p>
            <a:pPr marL="0" lvl="1" indent="-179388" eaLnBrk="0" hangingPunct="0">
              <a:buClr>
                <a:schemeClr val="tx2"/>
              </a:buClr>
              <a:buFont typeface="Arial" pitchFamily="34" charset="0"/>
              <a:buChar char="•"/>
              <a:defRPr/>
            </a:pPr>
            <a:r>
              <a:rPr lang="en-US" kern="0" dirty="0">
                <a:latin typeface="Arial" pitchFamily="34" charset="0"/>
                <a:cs typeface="Arial" pitchFamily="34" charset="0"/>
              </a:rPr>
              <a:t>Phase 2: Uncomplicated gonorrhea in patients, completed December 2015</a:t>
            </a:r>
            <a:endParaRPr lang="en-US" b="0" kern="0" dirty="0">
              <a:latin typeface="Arial" pitchFamily="34" charset="0"/>
              <a:cs typeface="Arial" pitchFamily="34" charset="0"/>
            </a:endParaRPr>
          </a:p>
          <a:p>
            <a:pPr marL="0" lvl="1" indent="-179388" eaLnBrk="0" hangingPunct="0">
              <a:buClr>
                <a:schemeClr val="tx2"/>
              </a:buClr>
              <a:buFont typeface="Arial" pitchFamily="34" charset="0"/>
              <a:buChar char="•"/>
              <a:defRPr/>
            </a:pPr>
            <a:r>
              <a:rPr lang="en-US" kern="0" dirty="0">
                <a:latin typeface="Arial" pitchFamily="34" charset="0"/>
                <a:cs typeface="Arial" pitchFamily="34" charset="0"/>
              </a:rPr>
              <a:t>Phase 3: Uncomplicated gonorrhea met endpoint (November 2023)</a:t>
            </a:r>
          </a:p>
          <a:p>
            <a:pPr marL="0" lvl="1" indent="-179388" eaLnBrk="0" hangingPunct="0">
              <a:buClr>
                <a:schemeClr val="tx2"/>
              </a:buClr>
              <a:buFont typeface="Arial" pitchFamily="34" charset="0"/>
              <a:buChar char="•"/>
              <a:defRPr/>
            </a:pPr>
            <a:r>
              <a:rPr lang="en-US" kern="0" dirty="0">
                <a:latin typeface="Arial" pitchFamily="34" charset="0"/>
                <a:cs typeface="Arial" pitchFamily="34" charset="0"/>
              </a:rPr>
              <a:t>NDA application in progress</a:t>
            </a:r>
            <a:endParaRPr lang="en-US" b="0" kern="0" dirty="0">
              <a:latin typeface="Arial" pitchFamily="34" charset="0"/>
              <a:cs typeface="Arial" pitchFamily="34" charset="0"/>
            </a:endParaRPr>
          </a:p>
        </p:txBody>
      </p:sp>
      <p:sp>
        <p:nvSpPr>
          <p:cNvPr id="7" name="Rounded Rectangle 7">
            <a:extLst>
              <a:ext uri="{FF2B5EF4-FFF2-40B4-BE49-F238E27FC236}">
                <a16:creationId xmlns:a16="http://schemas.microsoft.com/office/drawing/2014/main" id="{20ECEBC6-F1DA-2178-3B00-C07293E6AF2D}"/>
              </a:ext>
            </a:extLst>
          </p:cNvPr>
          <p:cNvSpPr/>
          <p:nvPr/>
        </p:nvSpPr>
        <p:spPr bwMode="auto">
          <a:xfrm>
            <a:off x="497446" y="2132241"/>
            <a:ext cx="2914650" cy="304800"/>
          </a:xfrm>
          <a:prstGeom prst="roundRect">
            <a:avLst/>
          </a:prstGeom>
          <a:solidFill>
            <a:srgbClr val="1F49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chemeClr val="bg1"/>
                </a:solidFill>
              </a:rPr>
              <a:t>Attributes</a:t>
            </a:r>
            <a:endParaRPr kumimoji="0" lang="en-US" sz="1800" b="1" i="0" u="none" strike="noStrike" cap="none" normalizeH="0" baseline="0" dirty="0">
              <a:ln>
                <a:noFill/>
              </a:ln>
              <a:solidFill>
                <a:schemeClr val="bg1"/>
              </a:solidFill>
              <a:effectLst/>
              <a:latin typeface="Arial" charset="0"/>
            </a:endParaRPr>
          </a:p>
        </p:txBody>
      </p:sp>
      <p:sp>
        <p:nvSpPr>
          <p:cNvPr id="8" name="Rounded Rectangle 8">
            <a:extLst>
              <a:ext uri="{FF2B5EF4-FFF2-40B4-BE49-F238E27FC236}">
                <a16:creationId xmlns:a16="http://schemas.microsoft.com/office/drawing/2014/main" id="{2A61D93C-38CC-116F-C98C-5357B5B0FAF0}"/>
              </a:ext>
            </a:extLst>
          </p:cNvPr>
          <p:cNvSpPr/>
          <p:nvPr/>
        </p:nvSpPr>
        <p:spPr bwMode="auto">
          <a:xfrm>
            <a:off x="497446" y="4443615"/>
            <a:ext cx="2914650" cy="304800"/>
          </a:xfrm>
          <a:prstGeom prst="roundRect">
            <a:avLst/>
          </a:prstGeom>
          <a:solidFill>
            <a:srgbClr val="1F49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chemeClr val="bg1"/>
                </a:solidFill>
              </a:rPr>
              <a:t>Current Status</a:t>
            </a:r>
            <a:endParaRPr kumimoji="0" lang="en-US" sz="1800" b="1" i="0" u="none" strike="noStrike" cap="none" normalizeH="0" baseline="0" dirty="0">
              <a:ln>
                <a:noFill/>
              </a:ln>
              <a:solidFill>
                <a:schemeClr val="bg1"/>
              </a:solidFill>
              <a:effectLst/>
              <a:latin typeface="Arial" charset="0"/>
            </a:endParaRPr>
          </a:p>
        </p:txBody>
      </p:sp>
      <p:sp>
        <p:nvSpPr>
          <p:cNvPr id="9" name="Rounded Rectangle 14">
            <a:extLst>
              <a:ext uri="{FF2B5EF4-FFF2-40B4-BE49-F238E27FC236}">
                <a16:creationId xmlns:a16="http://schemas.microsoft.com/office/drawing/2014/main" id="{BEAA2D5F-D582-4467-7154-E7A4B7CE38CA}"/>
              </a:ext>
            </a:extLst>
          </p:cNvPr>
          <p:cNvSpPr/>
          <p:nvPr/>
        </p:nvSpPr>
        <p:spPr bwMode="auto">
          <a:xfrm>
            <a:off x="497446" y="1131188"/>
            <a:ext cx="2914650" cy="304800"/>
          </a:xfrm>
          <a:prstGeom prst="roundRect">
            <a:avLst/>
          </a:prstGeom>
          <a:solidFill>
            <a:srgbClr val="1F49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chemeClr val="bg1"/>
                </a:solidFill>
              </a:rPr>
              <a:t>Vision</a:t>
            </a:r>
            <a:endParaRPr kumimoji="0" lang="en-US" sz="1800" b="1" i="0" u="none" strike="noStrike" cap="none" normalizeH="0" baseline="0" dirty="0">
              <a:ln>
                <a:noFill/>
              </a:ln>
              <a:solidFill>
                <a:schemeClr val="bg1"/>
              </a:solidFill>
              <a:effectLst/>
              <a:latin typeface="Arial" charset="0"/>
            </a:endParaRPr>
          </a:p>
        </p:txBody>
      </p:sp>
      <p:sp>
        <p:nvSpPr>
          <p:cNvPr id="10" name="Rectangle 9">
            <a:extLst>
              <a:ext uri="{FF2B5EF4-FFF2-40B4-BE49-F238E27FC236}">
                <a16:creationId xmlns:a16="http://schemas.microsoft.com/office/drawing/2014/main" id="{F75EB098-9DC4-78AD-E8EB-E49A5FB1F334}"/>
              </a:ext>
            </a:extLst>
          </p:cNvPr>
          <p:cNvSpPr/>
          <p:nvPr/>
        </p:nvSpPr>
        <p:spPr>
          <a:xfrm>
            <a:off x="497447" y="1389578"/>
            <a:ext cx="5372100" cy="646331"/>
          </a:xfrm>
          <a:prstGeom prst="rect">
            <a:avLst/>
          </a:prstGeom>
        </p:spPr>
        <p:txBody>
          <a:bodyPr wrap="square">
            <a:spAutoFit/>
          </a:bodyPr>
          <a:lstStyle/>
          <a:p>
            <a:pPr marL="179388" indent="-179388" eaLnBrk="0" hangingPunct="0">
              <a:buClr>
                <a:schemeClr val="tx2"/>
              </a:buClr>
              <a:buFont typeface="Arial" pitchFamily="34" charset="0"/>
              <a:buChar char="•"/>
              <a:defRPr/>
            </a:pPr>
            <a:r>
              <a:rPr lang="en-US" b="0" dirty="0">
                <a:solidFill>
                  <a:srgbClr val="000000"/>
                </a:solidFill>
                <a:latin typeface="+mn-lt"/>
                <a:cs typeface="Arial" pitchFamily="34" charset="0"/>
              </a:rPr>
              <a:t>Oral single dose treatment of uncomplicated gonorrhea</a:t>
            </a:r>
            <a:endParaRPr lang="en-US" b="0" kern="0" dirty="0">
              <a:latin typeface="+mn-lt"/>
              <a:cs typeface="Arial" pitchFamily="34" charset="0"/>
            </a:endParaRPr>
          </a:p>
        </p:txBody>
      </p:sp>
      <p:grpSp>
        <p:nvGrpSpPr>
          <p:cNvPr id="11" name="Group 10">
            <a:extLst>
              <a:ext uri="{FF2B5EF4-FFF2-40B4-BE49-F238E27FC236}">
                <a16:creationId xmlns:a16="http://schemas.microsoft.com/office/drawing/2014/main" id="{A59287F8-136E-7A1A-DE71-3958C37D9B8F}"/>
              </a:ext>
            </a:extLst>
          </p:cNvPr>
          <p:cNvGrpSpPr/>
          <p:nvPr/>
        </p:nvGrpSpPr>
        <p:grpSpPr>
          <a:xfrm>
            <a:off x="5438968" y="1394678"/>
            <a:ext cx="3402378" cy="3184020"/>
            <a:chOff x="5284422" y="3157347"/>
            <a:chExt cx="3402378" cy="3184020"/>
          </a:xfrm>
        </p:grpSpPr>
        <p:sp>
          <p:nvSpPr>
            <p:cNvPr id="12" name="Rounded Rectangle 11">
              <a:extLst>
                <a:ext uri="{FF2B5EF4-FFF2-40B4-BE49-F238E27FC236}">
                  <a16:creationId xmlns:a16="http://schemas.microsoft.com/office/drawing/2014/main" id="{414B7375-AD3D-D87D-C73B-B864FD1D31AF}"/>
                </a:ext>
              </a:extLst>
            </p:cNvPr>
            <p:cNvSpPr/>
            <p:nvPr/>
          </p:nvSpPr>
          <p:spPr bwMode="gray">
            <a:xfrm>
              <a:off x="5284422" y="3157347"/>
              <a:ext cx="3402378" cy="3184020"/>
            </a:xfrm>
            <a:prstGeom prst="roundRect">
              <a:avLst/>
            </a:prstGeom>
            <a:noFill/>
            <a:ln w="19050" algn="ctr">
              <a:solidFill>
                <a:schemeClr val="accent1"/>
              </a:solidFill>
              <a:round/>
              <a:headEnd/>
              <a:tailEnd/>
            </a:ln>
            <a:effectLst>
              <a:outerShdw blurRad="50800" dist="38100" dir="8100000" algn="tr" rotWithShape="0">
                <a:prstClr val="black">
                  <a:alpha val="40000"/>
                </a:prstClr>
              </a:outerShdw>
            </a:effectLst>
          </p:spPr>
          <p:txBody>
            <a:bodyPr wrap="square" lIns="93286" tIns="46643" rIns="93286" bIns="46643" rtlCol="0" anchor="ctr">
              <a:noAutofit/>
            </a:bodyPr>
            <a:lstStyle/>
            <a:p>
              <a:pPr algn="ctr"/>
              <a:endParaRPr lang="en-US" sz="1600" dirty="0">
                <a:solidFill>
                  <a:srgbClr val="4B306A"/>
                </a:solidFill>
                <a:latin typeface="Arial" pitchFamily="34" charset="0"/>
                <a:cs typeface="Arial" pitchFamily="34" charset="0"/>
              </a:endParaRPr>
            </a:p>
          </p:txBody>
        </p:sp>
        <p:graphicFrame>
          <p:nvGraphicFramePr>
            <p:cNvPr id="13" name="Object 12">
              <a:extLst>
                <a:ext uri="{FF2B5EF4-FFF2-40B4-BE49-F238E27FC236}">
                  <a16:creationId xmlns:a16="http://schemas.microsoft.com/office/drawing/2014/main" id="{7532C893-1C93-FB51-69F9-889DD21D495F}"/>
                </a:ext>
              </a:extLst>
            </p:cNvPr>
            <p:cNvGraphicFramePr>
              <a:graphicFrameLocks noChangeAspect="1"/>
            </p:cNvGraphicFramePr>
            <p:nvPr>
              <p:extLst>
                <p:ext uri="{D42A27DB-BD31-4B8C-83A1-F6EECF244321}">
                  <p14:modId xmlns:p14="http://schemas.microsoft.com/office/powerpoint/2010/main" val="3261729130"/>
                </p:ext>
              </p:extLst>
            </p:nvPr>
          </p:nvGraphicFramePr>
          <p:xfrm>
            <a:off x="5408613" y="3328797"/>
            <a:ext cx="3154362" cy="2333625"/>
          </p:xfrm>
          <a:graphic>
            <a:graphicData uri="http://schemas.openxmlformats.org/presentationml/2006/ole">
              <mc:AlternateContent xmlns:mc="http://schemas.openxmlformats.org/markup-compatibility/2006">
                <mc:Choice xmlns:v="urn:schemas-microsoft-com:vml" Requires="v">
                  <p:oleObj name="CS ChemDraw Drawing" r:id="rId2" imgW="3456021" imgH="2556923" progId="ChemDraw.Document.6.0">
                    <p:embed/>
                  </p:oleObj>
                </mc:Choice>
                <mc:Fallback>
                  <p:oleObj name="CS ChemDraw Drawing" r:id="rId2" imgW="3456021" imgH="2556923" progId="ChemDraw.Document.6.0">
                    <p:embed/>
                    <p:pic>
                      <p:nvPicPr>
                        <p:cNvPr id="13" name="Object 12">
                          <a:extLst>
                            <a:ext uri="{FF2B5EF4-FFF2-40B4-BE49-F238E27FC236}">
                              <a16:creationId xmlns:a16="http://schemas.microsoft.com/office/drawing/2014/main" id="{7532C893-1C93-FB51-69F9-889DD21D495F}"/>
                            </a:ext>
                          </a:extLst>
                        </p:cNvPr>
                        <p:cNvPicPr/>
                        <p:nvPr/>
                      </p:nvPicPr>
                      <p:blipFill>
                        <a:blip r:embed="rId3"/>
                        <a:stretch>
                          <a:fillRect/>
                        </a:stretch>
                      </p:blipFill>
                      <p:spPr>
                        <a:xfrm>
                          <a:off x="5408613" y="3328797"/>
                          <a:ext cx="3154362" cy="2333625"/>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4AF931BF-0B4F-90C9-DE54-4C68FA9A17F1}"/>
                </a:ext>
              </a:extLst>
            </p:cNvPr>
            <p:cNvSpPr txBox="1"/>
            <p:nvPr/>
          </p:nvSpPr>
          <p:spPr>
            <a:xfrm>
              <a:off x="6122622" y="5563145"/>
              <a:ext cx="1968809" cy="646331"/>
            </a:xfrm>
            <a:prstGeom prst="rect">
              <a:avLst/>
            </a:prstGeom>
            <a:noFill/>
          </p:spPr>
          <p:txBody>
            <a:bodyPr wrap="none" rtlCol="0">
              <a:spAutoFit/>
            </a:bodyPr>
            <a:lstStyle/>
            <a:p>
              <a:pPr algn="ctr"/>
              <a:r>
                <a:rPr lang="en-ZA" b="1" dirty="0"/>
                <a:t>zoliflodacin</a:t>
              </a:r>
            </a:p>
            <a:p>
              <a:pPr algn="ctr"/>
              <a:r>
                <a:rPr lang="en-ZA" b="1" dirty="0"/>
                <a:t>AZD0914\ETX0914</a:t>
              </a:r>
            </a:p>
          </p:txBody>
        </p:sp>
      </p:grpSp>
    </p:spTree>
    <p:extLst>
      <p:ext uri="{BB962C8B-B14F-4D97-AF65-F5344CB8AC3E}">
        <p14:creationId xmlns:p14="http://schemas.microsoft.com/office/powerpoint/2010/main" val="3891451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53E26-62C6-5216-038F-F1563DC7B9A2}"/>
              </a:ext>
            </a:extLst>
          </p:cNvPr>
          <p:cNvSpPr>
            <a:spLocks noGrp="1"/>
          </p:cNvSpPr>
          <p:nvPr>
            <p:ph type="title"/>
          </p:nvPr>
        </p:nvSpPr>
        <p:spPr>
          <a:xfrm>
            <a:off x="838199" y="365125"/>
            <a:ext cx="8724579" cy="645069"/>
          </a:xfrm>
        </p:spPr>
        <p:txBody>
          <a:bodyPr>
            <a:normAutofit fontScale="90000"/>
          </a:bodyPr>
          <a:lstStyle/>
          <a:p>
            <a:r>
              <a:rPr lang="en-US" dirty="0"/>
              <a:t>Drug Repurposing/Repositioning/Modification</a:t>
            </a:r>
          </a:p>
        </p:txBody>
      </p:sp>
      <p:sp>
        <p:nvSpPr>
          <p:cNvPr id="4" name="TextBox 3">
            <a:extLst>
              <a:ext uri="{FF2B5EF4-FFF2-40B4-BE49-F238E27FC236}">
                <a16:creationId xmlns:a16="http://schemas.microsoft.com/office/drawing/2014/main" id="{827A8ED1-9070-0520-ECB3-285053231CB9}"/>
              </a:ext>
            </a:extLst>
          </p:cNvPr>
          <p:cNvSpPr txBox="1"/>
          <p:nvPr/>
        </p:nvSpPr>
        <p:spPr>
          <a:xfrm>
            <a:off x="1495101" y="1010194"/>
            <a:ext cx="8724579" cy="646331"/>
          </a:xfrm>
          <a:prstGeom prst="rect">
            <a:avLst/>
          </a:prstGeom>
          <a:noFill/>
        </p:spPr>
        <p:txBody>
          <a:bodyPr wrap="square" rtlCol="0">
            <a:spAutoFit/>
          </a:bodyPr>
          <a:lstStyle/>
          <a:p>
            <a:pPr algn="ctr"/>
            <a:r>
              <a:rPr lang="en-US" b="1" i="0" dirty="0">
                <a:solidFill>
                  <a:srgbClr val="0070C0"/>
                </a:solidFill>
                <a:effectLst/>
                <a:latin typeface="Arial" panose="020B0604020202020204" pitchFamily="34" charset="0"/>
                <a:cs typeface="Arial" panose="020B0604020202020204" pitchFamily="34" charset="0"/>
              </a:rPr>
              <a:t>Investigation of existing </a:t>
            </a:r>
            <a:r>
              <a:rPr lang="en-US" b="1" dirty="0">
                <a:solidFill>
                  <a:srgbClr val="0070C0"/>
                </a:solidFill>
                <a:latin typeface="Arial" panose="020B0604020202020204" pitchFamily="34" charset="0"/>
                <a:cs typeface="Arial" panose="020B0604020202020204" pitchFamily="34" charset="0"/>
              </a:rPr>
              <a:t>or shelved/failed </a:t>
            </a:r>
            <a:r>
              <a:rPr lang="en-US" b="1" i="0" dirty="0">
                <a:solidFill>
                  <a:srgbClr val="0070C0"/>
                </a:solidFill>
                <a:effectLst/>
                <a:latin typeface="Arial" panose="020B0604020202020204" pitchFamily="34" charset="0"/>
                <a:cs typeface="Arial" panose="020B0604020202020204" pitchFamily="34" charset="0"/>
              </a:rPr>
              <a:t>drugs for new therapeutic purposes or modification of an existing entity to better fit the new therapeutic purpose </a:t>
            </a:r>
            <a:endParaRPr lang="en-US" b="1" dirty="0">
              <a:solidFill>
                <a:srgbClr val="0070C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E6877E5-BBCC-06B6-DF70-1F2B0FEFA0B1}"/>
              </a:ext>
            </a:extLst>
          </p:cNvPr>
          <p:cNvSpPr txBox="1"/>
          <p:nvPr/>
        </p:nvSpPr>
        <p:spPr>
          <a:xfrm>
            <a:off x="536863" y="3871810"/>
            <a:ext cx="3996989" cy="1477328"/>
          </a:xfrm>
          <a:prstGeom prst="rect">
            <a:avLst/>
          </a:prstGeom>
          <a:noFill/>
        </p:spPr>
        <p:txBody>
          <a:bodyPr wrap="square">
            <a:spAutoFit/>
          </a:bodyPr>
          <a:lstStyle/>
          <a:p>
            <a:r>
              <a:rPr lang="en-ZA" dirty="0"/>
              <a:t>Drugs get shelved drugs due to:</a:t>
            </a:r>
          </a:p>
          <a:p>
            <a:pPr marL="285750" indent="-285750">
              <a:buFont typeface="Wingdings" panose="05000000000000000000" pitchFamily="2" charset="2"/>
              <a:buChar char="§"/>
            </a:pPr>
            <a:r>
              <a:rPr lang="en-ZA" sz="1800" dirty="0"/>
              <a:t>Insufficient efficacy</a:t>
            </a:r>
          </a:p>
          <a:p>
            <a:pPr marL="285750" indent="-285750">
              <a:buFont typeface="Wingdings" panose="05000000000000000000" pitchFamily="2" charset="2"/>
              <a:buChar char="§"/>
            </a:pPr>
            <a:r>
              <a:rPr lang="en-ZA" dirty="0"/>
              <a:t>Commercial failure</a:t>
            </a:r>
          </a:p>
          <a:p>
            <a:pPr marL="285750" indent="-285750">
              <a:buFont typeface="Wingdings" panose="05000000000000000000" pitchFamily="2" charset="2"/>
              <a:buChar char="§"/>
            </a:pPr>
            <a:r>
              <a:rPr lang="en-ZA" dirty="0"/>
              <a:t>Re-evaluation of market potential</a:t>
            </a:r>
          </a:p>
          <a:p>
            <a:pPr marL="285750" indent="-285750">
              <a:buFont typeface="Wingdings" panose="05000000000000000000" pitchFamily="2" charset="2"/>
              <a:buChar char="§"/>
            </a:pPr>
            <a:r>
              <a:rPr lang="en-ZA" dirty="0"/>
              <a:t>Costs and difficulty of clinical trials </a:t>
            </a:r>
          </a:p>
        </p:txBody>
      </p:sp>
      <p:graphicFrame>
        <p:nvGraphicFramePr>
          <p:cNvPr id="6" name="Table 5">
            <a:extLst>
              <a:ext uri="{FF2B5EF4-FFF2-40B4-BE49-F238E27FC236}">
                <a16:creationId xmlns:a16="http://schemas.microsoft.com/office/drawing/2014/main" id="{79D28068-D4FF-1DA3-B3C7-726616276C43}"/>
              </a:ext>
            </a:extLst>
          </p:cNvPr>
          <p:cNvGraphicFramePr>
            <a:graphicFrameLocks noGrp="1"/>
          </p:cNvGraphicFramePr>
          <p:nvPr>
            <p:extLst>
              <p:ext uri="{D42A27DB-BD31-4B8C-83A1-F6EECF244321}">
                <p14:modId xmlns:p14="http://schemas.microsoft.com/office/powerpoint/2010/main" val="187596061"/>
              </p:ext>
            </p:extLst>
          </p:nvPr>
        </p:nvGraphicFramePr>
        <p:xfrm>
          <a:off x="436942" y="2028014"/>
          <a:ext cx="3937631" cy="1564640"/>
        </p:xfrm>
        <a:graphic>
          <a:graphicData uri="http://schemas.openxmlformats.org/drawingml/2006/table">
            <a:tbl>
              <a:tblPr firstRow="1" bandRow="1">
                <a:tableStyleId>{5C22544A-7EE6-4342-B048-85BDC9FD1C3A}</a:tableStyleId>
              </a:tblPr>
              <a:tblGrid>
                <a:gridCol w="1028176">
                  <a:extLst>
                    <a:ext uri="{9D8B030D-6E8A-4147-A177-3AD203B41FA5}">
                      <a16:colId xmlns:a16="http://schemas.microsoft.com/office/drawing/2014/main" val="20000"/>
                    </a:ext>
                  </a:extLst>
                </a:gridCol>
                <a:gridCol w="1257300">
                  <a:extLst>
                    <a:ext uri="{9D8B030D-6E8A-4147-A177-3AD203B41FA5}">
                      <a16:colId xmlns:a16="http://schemas.microsoft.com/office/drawing/2014/main" val="20001"/>
                    </a:ext>
                  </a:extLst>
                </a:gridCol>
                <a:gridCol w="1652155">
                  <a:extLst>
                    <a:ext uri="{9D8B030D-6E8A-4147-A177-3AD203B41FA5}">
                      <a16:colId xmlns:a16="http://schemas.microsoft.com/office/drawing/2014/main" val="20002"/>
                    </a:ext>
                  </a:extLst>
                </a:gridCol>
              </a:tblGrid>
              <a:tr h="370840">
                <a:tc>
                  <a:txBody>
                    <a:bodyPr/>
                    <a:lstStyle/>
                    <a:p>
                      <a:r>
                        <a:rPr lang="en-ZA" sz="1200" dirty="0"/>
                        <a:t>Compound</a:t>
                      </a:r>
                    </a:p>
                  </a:txBody>
                  <a:tcPr/>
                </a:tc>
                <a:tc>
                  <a:txBody>
                    <a:bodyPr/>
                    <a:lstStyle/>
                    <a:p>
                      <a:r>
                        <a:rPr lang="en-ZA" sz="1200" dirty="0"/>
                        <a:t>Initial indication</a:t>
                      </a:r>
                    </a:p>
                  </a:txBody>
                  <a:tcPr/>
                </a:tc>
                <a:tc>
                  <a:txBody>
                    <a:bodyPr/>
                    <a:lstStyle/>
                    <a:p>
                      <a:r>
                        <a:rPr lang="en-ZA" sz="1200" dirty="0"/>
                        <a:t>Repurposing</a:t>
                      </a:r>
                    </a:p>
                  </a:txBody>
                  <a:tcPr/>
                </a:tc>
                <a:extLst>
                  <a:ext uri="{0D108BD9-81ED-4DB2-BD59-A6C34878D82A}">
                    <a16:rowId xmlns:a16="http://schemas.microsoft.com/office/drawing/2014/main" val="10000"/>
                  </a:ext>
                </a:extLst>
              </a:tr>
              <a:tr h="133642">
                <a:tc>
                  <a:txBody>
                    <a:bodyPr/>
                    <a:lstStyle/>
                    <a:p>
                      <a:r>
                        <a:rPr lang="en-ZA" sz="1200" dirty="0"/>
                        <a:t>Sildenafil</a:t>
                      </a:r>
                    </a:p>
                  </a:txBody>
                  <a:tcPr/>
                </a:tc>
                <a:tc>
                  <a:txBody>
                    <a:bodyPr/>
                    <a:lstStyle/>
                    <a:p>
                      <a:r>
                        <a:rPr lang="en-ZA" sz="1200" dirty="0"/>
                        <a:t>Angina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a:t>Erectile dysfunction</a:t>
                      </a:r>
                      <a:endParaRPr lang="en-ZA" sz="1200" baseline="0" dirty="0"/>
                    </a:p>
                  </a:txBody>
                  <a:tcPr/>
                </a:tc>
                <a:extLst>
                  <a:ext uri="{0D108BD9-81ED-4DB2-BD59-A6C34878D82A}">
                    <a16:rowId xmlns:a16="http://schemas.microsoft.com/office/drawing/2014/main" val="10001"/>
                  </a:ext>
                </a:extLst>
              </a:tr>
              <a:tr h="0">
                <a:tc>
                  <a:txBody>
                    <a:bodyPr/>
                    <a:lstStyle/>
                    <a:p>
                      <a:r>
                        <a:rPr lang="en-ZA" sz="1200" dirty="0"/>
                        <a:t>Gemcitabine</a:t>
                      </a:r>
                    </a:p>
                  </a:txBody>
                  <a:tcPr/>
                </a:tc>
                <a:tc>
                  <a:txBody>
                    <a:bodyPr/>
                    <a:lstStyle/>
                    <a:p>
                      <a:r>
                        <a:rPr lang="en-ZA" sz="1200" dirty="0"/>
                        <a:t>Antiviral</a:t>
                      </a:r>
                    </a:p>
                  </a:txBody>
                  <a:tcPr/>
                </a:tc>
                <a:tc>
                  <a:txBody>
                    <a:bodyPr/>
                    <a:lstStyle/>
                    <a:p>
                      <a:r>
                        <a:rPr lang="en-ZA" sz="1200" dirty="0"/>
                        <a:t>Cancer</a:t>
                      </a:r>
                    </a:p>
                  </a:txBody>
                  <a:tcPr/>
                </a:tc>
                <a:extLst>
                  <a:ext uri="{0D108BD9-81ED-4DB2-BD59-A6C34878D82A}">
                    <a16:rowId xmlns:a16="http://schemas.microsoft.com/office/drawing/2014/main" val="10002"/>
                  </a:ext>
                </a:extLst>
              </a:tr>
              <a:tr h="217231">
                <a:tc>
                  <a:txBody>
                    <a:bodyPr/>
                    <a:lstStyle/>
                    <a:p>
                      <a:r>
                        <a:rPr lang="en-ZA" sz="1200" dirty="0" err="1">
                          <a:solidFill>
                            <a:schemeClr val="tx1"/>
                          </a:solidFill>
                        </a:rPr>
                        <a:t>Doxycylcline</a:t>
                      </a:r>
                      <a:endParaRPr lang="en-ZA" sz="1200" dirty="0">
                        <a:solidFill>
                          <a:schemeClr val="tx1"/>
                        </a:solidFill>
                      </a:endParaRPr>
                    </a:p>
                  </a:txBody>
                  <a:tcPr/>
                </a:tc>
                <a:tc>
                  <a:txBody>
                    <a:bodyPr/>
                    <a:lstStyle/>
                    <a:p>
                      <a:r>
                        <a:rPr lang="en-ZA" sz="1200" dirty="0" err="1">
                          <a:solidFill>
                            <a:schemeClr val="tx1"/>
                          </a:solidFill>
                        </a:rPr>
                        <a:t>Periodontic</a:t>
                      </a:r>
                      <a:endParaRPr lang="en-ZA" sz="1200" dirty="0">
                        <a:solidFill>
                          <a:schemeClr val="tx1"/>
                        </a:solidFill>
                      </a:endParaRPr>
                    </a:p>
                  </a:txBody>
                  <a:tcPr/>
                </a:tc>
                <a:tc>
                  <a:txBody>
                    <a:bodyPr/>
                    <a:lstStyle/>
                    <a:p>
                      <a:r>
                        <a:rPr lang="en-ZA" sz="1200" dirty="0">
                          <a:solidFill>
                            <a:schemeClr val="tx1"/>
                          </a:solidFill>
                        </a:rPr>
                        <a:t>Rosacea,</a:t>
                      </a:r>
                      <a:r>
                        <a:rPr lang="en-ZA" sz="1200" baseline="0" dirty="0">
                          <a:solidFill>
                            <a:schemeClr val="tx1"/>
                          </a:solidFill>
                        </a:rPr>
                        <a:t> antimicrobial</a:t>
                      </a:r>
                      <a:endParaRPr lang="en-ZA" sz="1200" dirty="0">
                        <a:solidFill>
                          <a:schemeClr val="tx1"/>
                        </a:solidFill>
                      </a:endParaRPr>
                    </a:p>
                  </a:txBody>
                  <a:tcPr/>
                </a:tc>
                <a:extLst>
                  <a:ext uri="{0D108BD9-81ED-4DB2-BD59-A6C34878D82A}">
                    <a16:rowId xmlns:a16="http://schemas.microsoft.com/office/drawing/2014/main" val="10003"/>
                  </a:ext>
                </a:extLst>
              </a:tr>
              <a:tr h="370840">
                <a:tc>
                  <a:txBody>
                    <a:bodyPr/>
                    <a:lstStyle/>
                    <a:p>
                      <a:r>
                        <a:rPr lang="en-ZA" sz="1200" dirty="0" err="1"/>
                        <a:t>Minoxidil</a:t>
                      </a:r>
                      <a:endParaRPr lang="en-ZA" sz="1200" dirty="0"/>
                    </a:p>
                  </a:txBody>
                  <a:tcPr/>
                </a:tc>
                <a:tc>
                  <a:txBody>
                    <a:bodyPr/>
                    <a:lstStyle/>
                    <a:p>
                      <a:r>
                        <a:rPr lang="en-ZA" sz="1200" dirty="0"/>
                        <a:t>Hypertension</a:t>
                      </a:r>
                    </a:p>
                  </a:txBody>
                  <a:tcPr/>
                </a:tc>
                <a:tc>
                  <a:txBody>
                    <a:bodyPr/>
                    <a:lstStyle/>
                    <a:p>
                      <a:r>
                        <a:rPr lang="en-ZA" sz="1200" dirty="0"/>
                        <a:t>Hair loss</a:t>
                      </a:r>
                    </a:p>
                  </a:txBody>
                  <a:tcPr/>
                </a:tc>
                <a:extLst>
                  <a:ext uri="{0D108BD9-81ED-4DB2-BD59-A6C34878D82A}">
                    <a16:rowId xmlns:a16="http://schemas.microsoft.com/office/drawing/2014/main" val="10004"/>
                  </a:ext>
                </a:extLst>
              </a:tr>
            </a:tbl>
          </a:graphicData>
        </a:graphic>
      </p:graphicFrame>
      <p:graphicFrame>
        <p:nvGraphicFramePr>
          <p:cNvPr id="7" name="Table 6">
            <a:extLst>
              <a:ext uri="{FF2B5EF4-FFF2-40B4-BE49-F238E27FC236}">
                <a16:creationId xmlns:a16="http://schemas.microsoft.com/office/drawing/2014/main" id="{BD4DDB46-C747-8764-5F2B-E826532E03D6}"/>
              </a:ext>
            </a:extLst>
          </p:cNvPr>
          <p:cNvGraphicFramePr>
            <a:graphicFrameLocks noGrp="1"/>
          </p:cNvGraphicFramePr>
          <p:nvPr>
            <p:extLst>
              <p:ext uri="{D42A27DB-BD31-4B8C-83A1-F6EECF244321}">
                <p14:modId xmlns:p14="http://schemas.microsoft.com/office/powerpoint/2010/main" val="1846001805"/>
              </p:ext>
            </p:extLst>
          </p:nvPr>
        </p:nvGraphicFramePr>
        <p:xfrm>
          <a:off x="4903701" y="1886031"/>
          <a:ext cx="6339262" cy="3683241"/>
        </p:xfrm>
        <a:graphic>
          <a:graphicData uri="http://schemas.openxmlformats.org/drawingml/2006/table">
            <a:tbl>
              <a:tblPr firstRow="1" bandRow="1">
                <a:tableStyleId>{5C22544A-7EE6-4342-B048-85BDC9FD1C3A}</a:tableStyleId>
              </a:tblPr>
              <a:tblGrid>
                <a:gridCol w="1135692">
                  <a:extLst>
                    <a:ext uri="{9D8B030D-6E8A-4147-A177-3AD203B41FA5}">
                      <a16:colId xmlns:a16="http://schemas.microsoft.com/office/drawing/2014/main" val="20000"/>
                    </a:ext>
                  </a:extLst>
                </a:gridCol>
                <a:gridCol w="2275609">
                  <a:extLst>
                    <a:ext uri="{9D8B030D-6E8A-4147-A177-3AD203B41FA5}">
                      <a16:colId xmlns:a16="http://schemas.microsoft.com/office/drawing/2014/main" val="20001"/>
                    </a:ext>
                  </a:extLst>
                </a:gridCol>
                <a:gridCol w="2927961">
                  <a:extLst>
                    <a:ext uri="{9D8B030D-6E8A-4147-A177-3AD203B41FA5}">
                      <a16:colId xmlns:a16="http://schemas.microsoft.com/office/drawing/2014/main" val="20002"/>
                    </a:ext>
                  </a:extLst>
                </a:gridCol>
              </a:tblGrid>
              <a:tr h="118770">
                <a:tc>
                  <a:txBody>
                    <a:bodyPr/>
                    <a:lstStyle/>
                    <a:p>
                      <a:r>
                        <a:rPr lang="en-ZA" sz="1200" dirty="0"/>
                        <a:t>Compound</a:t>
                      </a:r>
                    </a:p>
                  </a:txBody>
                  <a:tcPr marL="68580" marR="68580" marT="34290" marB="34290"/>
                </a:tc>
                <a:tc>
                  <a:txBody>
                    <a:bodyPr/>
                    <a:lstStyle/>
                    <a:p>
                      <a:r>
                        <a:rPr lang="en-ZA" sz="1200" dirty="0"/>
                        <a:t>Primary</a:t>
                      </a:r>
                      <a:r>
                        <a:rPr lang="en-ZA" sz="1200" baseline="0" dirty="0"/>
                        <a:t> disease</a:t>
                      </a:r>
                      <a:endParaRPr lang="en-ZA" sz="1200" dirty="0"/>
                    </a:p>
                  </a:txBody>
                  <a:tcPr marL="68580" marR="68580" marT="34290" marB="34290"/>
                </a:tc>
                <a:tc>
                  <a:txBody>
                    <a:bodyPr/>
                    <a:lstStyle/>
                    <a:p>
                      <a:r>
                        <a:rPr lang="en-ZA" sz="1200" dirty="0"/>
                        <a:t>Repositioning</a:t>
                      </a:r>
                    </a:p>
                  </a:txBody>
                  <a:tcPr marL="68580" marR="68580" marT="34290" marB="34290"/>
                </a:tc>
                <a:extLst>
                  <a:ext uri="{0D108BD9-81ED-4DB2-BD59-A6C34878D82A}">
                    <a16:rowId xmlns:a16="http://schemas.microsoft.com/office/drawing/2014/main" val="10000"/>
                  </a:ext>
                </a:extLst>
              </a:tr>
              <a:tr h="278130">
                <a:tc>
                  <a:txBody>
                    <a:bodyPr/>
                    <a:lstStyle/>
                    <a:p>
                      <a:r>
                        <a:rPr lang="en-ZA" sz="1200" dirty="0"/>
                        <a:t>Acetylsalicylate</a:t>
                      </a:r>
                    </a:p>
                  </a:txBody>
                  <a:tcPr marL="68580" marR="68580" marT="34290" marB="34290"/>
                </a:tc>
                <a:tc>
                  <a:txBody>
                    <a:bodyPr/>
                    <a:lstStyle/>
                    <a:p>
                      <a:r>
                        <a:rPr lang="en-ZA" sz="1200" dirty="0"/>
                        <a:t>Mild analgesic</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a:t>Antithrombotic</a:t>
                      </a:r>
                      <a:endParaRPr lang="en-ZA" sz="1200" baseline="0" dirty="0"/>
                    </a:p>
                  </a:txBody>
                  <a:tcPr marL="68580" marR="68580" marT="34290" marB="34290"/>
                </a:tc>
                <a:extLst>
                  <a:ext uri="{0D108BD9-81ED-4DB2-BD59-A6C34878D82A}">
                    <a16:rowId xmlns:a16="http://schemas.microsoft.com/office/drawing/2014/main" val="10001"/>
                  </a:ext>
                </a:extLst>
              </a:tr>
              <a:tr h="278130">
                <a:tc>
                  <a:txBody>
                    <a:bodyPr/>
                    <a:lstStyle/>
                    <a:p>
                      <a:r>
                        <a:rPr lang="en-ZA" sz="1200" dirty="0"/>
                        <a:t>Amantadine</a:t>
                      </a:r>
                    </a:p>
                  </a:txBody>
                  <a:tcPr marL="68580" marR="68580" marT="34290" marB="34290"/>
                </a:tc>
                <a:tc>
                  <a:txBody>
                    <a:bodyPr/>
                    <a:lstStyle/>
                    <a:p>
                      <a:r>
                        <a:rPr lang="en-ZA" sz="1200" dirty="0"/>
                        <a:t>Influenza</a:t>
                      </a:r>
                    </a:p>
                  </a:txBody>
                  <a:tcPr marL="68580" marR="68580" marT="34290" marB="34290"/>
                </a:tc>
                <a:tc>
                  <a:txBody>
                    <a:bodyPr/>
                    <a:lstStyle/>
                    <a:p>
                      <a:r>
                        <a:rPr lang="en-ZA" sz="1200" dirty="0"/>
                        <a:t>Parkinson’s disease</a:t>
                      </a:r>
                    </a:p>
                  </a:txBody>
                  <a:tcPr marL="68580" marR="68580" marT="34290" marB="34290"/>
                </a:tc>
                <a:extLst>
                  <a:ext uri="{0D108BD9-81ED-4DB2-BD59-A6C34878D82A}">
                    <a16:rowId xmlns:a16="http://schemas.microsoft.com/office/drawing/2014/main" val="10002"/>
                  </a:ext>
                </a:extLst>
              </a:tr>
              <a:tr h="342188">
                <a:tc>
                  <a:txBody>
                    <a:bodyPr/>
                    <a:lstStyle/>
                    <a:p>
                      <a:r>
                        <a:rPr lang="en-ZA" sz="1200" dirty="0"/>
                        <a:t>Bleomycin</a:t>
                      </a:r>
                    </a:p>
                  </a:txBody>
                  <a:tcPr marL="68580" marR="68580" marT="34290" marB="34290"/>
                </a:tc>
                <a:tc>
                  <a:txBody>
                    <a:bodyPr/>
                    <a:lstStyle/>
                    <a:p>
                      <a:r>
                        <a:rPr lang="en-ZA" sz="1200" dirty="0"/>
                        <a:t>Various cancers</a:t>
                      </a:r>
                    </a:p>
                  </a:txBody>
                  <a:tcPr marL="68580" marR="68580" marT="34290" marB="34290"/>
                </a:tc>
                <a:tc>
                  <a:txBody>
                    <a:bodyPr/>
                    <a:lstStyle/>
                    <a:p>
                      <a:r>
                        <a:rPr lang="en-ZA" sz="1200" dirty="0"/>
                        <a:t>Pleural effusion</a:t>
                      </a:r>
                    </a:p>
                  </a:txBody>
                  <a:tcPr marL="68580" marR="68580" marT="34290" marB="34290"/>
                </a:tc>
                <a:extLst>
                  <a:ext uri="{0D108BD9-81ED-4DB2-BD59-A6C34878D82A}">
                    <a16:rowId xmlns:a16="http://schemas.microsoft.com/office/drawing/2014/main" val="10003"/>
                  </a:ext>
                </a:extLst>
              </a:tr>
              <a:tr h="287411">
                <a:tc>
                  <a:txBody>
                    <a:bodyPr/>
                    <a:lstStyle/>
                    <a:p>
                      <a:r>
                        <a:rPr lang="en-ZA" sz="1200" dirty="0" err="1"/>
                        <a:t>Cycloserine</a:t>
                      </a:r>
                      <a:endParaRPr lang="en-ZA" sz="1200" dirty="0"/>
                    </a:p>
                  </a:txBody>
                  <a:tcPr marL="68580" marR="68580" marT="34290" marB="34290"/>
                </a:tc>
                <a:tc>
                  <a:txBody>
                    <a:bodyPr/>
                    <a:lstStyle/>
                    <a:p>
                      <a:r>
                        <a:rPr lang="en-ZA" sz="1200" dirty="0"/>
                        <a:t>Tuberculosis</a:t>
                      </a:r>
                    </a:p>
                  </a:txBody>
                  <a:tcPr marL="68580" marR="68580" marT="34290" marB="34290"/>
                </a:tc>
                <a:tc>
                  <a:txBody>
                    <a:bodyPr/>
                    <a:lstStyle/>
                    <a:p>
                      <a:r>
                        <a:rPr lang="en-ZA" sz="1200" dirty="0"/>
                        <a:t>Urinary</a:t>
                      </a:r>
                      <a:r>
                        <a:rPr lang="en-ZA" sz="1200" baseline="0" dirty="0"/>
                        <a:t> tract infections</a:t>
                      </a:r>
                      <a:endParaRPr lang="en-ZA" sz="1200" dirty="0"/>
                    </a:p>
                  </a:txBody>
                  <a:tcPr marL="68580" marR="68580" marT="34290" marB="34290"/>
                </a:tc>
                <a:extLst>
                  <a:ext uri="{0D108BD9-81ED-4DB2-BD59-A6C34878D82A}">
                    <a16:rowId xmlns:a16="http://schemas.microsoft.com/office/drawing/2014/main" val="10004"/>
                  </a:ext>
                </a:extLst>
              </a:tr>
              <a:tr h="278130">
                <a:tc>
                  <a:txBody>
                    <a:bodyPr/>
                    <a:lstStyle/>
                    <a:p>
                      <a:r>
                        <a:rPr lang="en-ZA" sz="1200" dirty="0" err="1"/>
                        <a:t>Cyclosporin</a:t>
                      </a:r>
                      <a:endParaRPr lang="en-ZA" sz="1200" dirty="0"/>
                    </a:p>
                  </a:txBody>
                  <a:tcPr marL="68580" marR="68580" marT="34290" marB="34290"/>
                </a:tc>
                <a:tc>
                  <a:txBody>
                    <a:bodyPr/>
                    <a:lstStyle/>
                    <a:p>
                      <a:r>
                        <a:rPr lang="en-ZA" sz="1200" dirty="0"/>
                        <a:t>Transplant rejection</a:t>
                      </a:r>
                    </a:p>
                  </a:txBody>
                  <a:tcPr marL="68580" marR="68580" marT="34290" marB="34290"/>
                </a:tc>
                <a:tc>
                  <a:txBody>
                    <a:bodyPr/>
                    <a:lstStyle/>
                    <a:p>
                      <a:r>
                        <a:rPr lang="en-ZA" sz="1200" dirty="0"/>
                        <a:t>Rheumatoid</a:t>
                      </a:r>
                      <a:r>
                        <a:rPr lang="en-ZA" sz="1200" baseline="0" dirty="0"/>
                        <a:t> arthritis; Psoriasis</a:t>
                      </a:r>
                      <a:endParaRPr lang="en-ZA" sz="1200" dirty="0"/>
                    </a:p>
                  </a:txBody>
                  <a:tcPr marL="68580" marR="68580" marT="34290" marB="34290"/>
                </a:tc>
                <a:extLst>
                  <a:ext uri="{0D108BD9-81ED-4DB2-BD59-A6C34878D82A}">
                    <a16:rowId xmlns:a16="http://schemas.microsoft.com/office/drawing/2014/main" val="10005"/>
                  </a:ext>
                </a:extLst>
              </a:tr>
              <a:tr h="278130">
                <a:tc>
                  <a:txBody>
                    <a:bodyPr/>
                    <a:lstStyle/>
                    <a:p>
                      <a:r>
                        <a:rPr lang="en-ZA" sz="1200" dirty="0" err="1"/>
                        <a:t>Eflornithine</a:t>
                      </a:r>
                      <a:endParaRPr lang="en-ZA" sz="1200" dirty="0"/>
                    </a:p>
                  </a:txBody>
                  <a:tcPr marL="68580" marR="68580" marT="34290" marB="34290"/>
                </a:tc>
                <a:tc>
                  <a:txBody>
                    <a:bodyPr/>
                    <a:lstStyle/>
                    <a:p>
                      <a:r>
                        <a:rPr lang="en-ZA" sz="1200" dirty="0"/>
                        <a:t>Facial</a:t>
                      </a:r>
                      <a:r>
                        <a:rPr lang="en-ZA" sz="1200" baseline="0" dirty="0"/>
                        <a:t> hirsutism</a:t>
                      </a:r>
                      <a:endParaRPr lang="en-ZA" sz="1200" dirty="0"/>
                    </a:p>
                  </a:txBody>
                  <a:tcPr marL="68580" marR="68580" marT="34290" marB="34290"/>
                </a:tc>
                <a:tc>
                  <a:txBody>
                    <a:bodyPr/>
                    <a:lstStyle/>
                    <a:p>
                      <a:r>
                        <a:rPr lang="en-ZA" sz="1200" dirty="0"/>
                        <a:t>Sleeping</a:t>
                      </a:r>
                      <a:r>
                        <a:rPr lang="en-ZA" sz="1200" baseline="0" dirty="0"/>
                        <a:t> sickness</a:t>
                      </a:r>
                      <a:endParaRPr lang="en-ZA" sz="1200" dirty="0"/>
                    </a:p>
                  </a:txBody>
                  <a:tcPr marL="68580" marR="68580" marT="34290" marB="34290"/>
                </a:tc>
                <a:extLst>
                  <a:ext uri="{0D108BD9-81ED-4DB2-BD59-A6C34878D82A}">
                    <a16:rowId xmlns:a16="http://schemas.microsoft.com/office/drawing/2014/main" val="10006"/>
                  </a:ext>
                </a:extLst>
              </a:tr>
              <a:tr h="299012">
                <a:tc>
                  <a:txBody>
                    <a:bodyPr/>
                    <a:lstStyle/>
                    <a:p>
                      <a:r>
                        <a:rPr lang="en-ZA" sz="1200" dirty="0"/>
                        <a:t>Finasteride</a:t>
                      </a:r>
                    </a:p>
                  </a:txBody>
                  <a:tcPr marL="68580" marR="68580" marT="34290" marB="34290"/>
                </a:tc>
                <a:tc>
                  <a:txBody>
                    <a:bodyPr/>
                    <a:lstStyle/>
                    <a:p>
                      <a:r>
                        <a:rPr lang="en-ZA" sz="1200" dirty="0"/>
                        <a:t>Benign prostate enlargement</a:t>
                      </a:r>
                    </a:p>
                  </a:txBody>
                  <a:tcPr marL="68580" marR="68580" marT="34290" marB="34290"/>
                </a:tc>
                <a:tc>
                  <a:txBody>
                    <a:bodyPr/>
                    <a:lstStyle/>
                    <a:p>
                      <a:r>
                        <a:rPr lang="en-ZA" sz="1200" dirty="0"/>
                        <a:t>Male pattern baldness; </a:t>
                      </a:r>
                      <a:r>
                        <a:rPr lang="en-ZA" sz="1200" dirty="0" err="1"/>
                        <a:t>Hersutism</a:t>
                      </a:r>
                      <a:r>
                        <a:rPr lang="en-ZA" sz="1200" dirty="0"/>
                        <a:t> in women</a:t>
                      </a:r>
                    </a:p>
                  </a:txBody>
                  <a:tcPr marL="68580" marR="68580" marT="34290" marB="34290"/>
                </a:tc>
                <a:extLst>
                  <a:ext uri="{0D108BD9-81ED-4DB2-BD59-A6C34878D82A}">
                    <a16:rowId xmlns:a16="http://schemas.microsoft.com/office/drawing/2014/main" val="10007"/>
                  </a:ext>
                </a:extLst>
              </a:tr>
              <a:tr h="278130">
                <a:tc>
                  <a:txBody>
                    <a:bodyPr/>
                    <a:lstStyle/>
                    <a:p>
                      <a:r>
                        <a:rPr lang="en-ZA" sz="1200" dirty="0" err="1"/>
                        <a:t>Histrelin</a:t>
                      </a:r>
                      <a:endParaRPr lang="en-ZA" sz="1200" dirty="0"/>
                    </a:p>
                  </a:txBody>
                  <a:tcPr marL="68580" marR="68580" marT="34290" marB="34290"/>
                </a:tc>
                <a:tc>
                  <a:txBody>
                    <a:bodyPr/>
                    <a:lstStyle/>
                    <a:p>
                      <a:r>
                        <a:rPr lang="en-ZA" sz="1200" dirty="0"/>
                        <a:t>Prostate cancer</a:t>
                      </a:r>
                    </a:p>
                  </a:txBody>
                  <a:tcPr marL="68580" marR="68580" marT="34290" marB="34290"/>
                </a:tc>
                <a:tc>
                  <a:txBody>
                    <a:bodyPr/>
                    <a:lstStyle/>
                    <a:p>
                      <a:r>
                        <a:rPr lang="en-ZA" sz="1200" dirty="0"/>
                        <a:t>Precocious puberty</a:t>
                      </a:r>
                    </a:p>
                  </a:txBody>
                  <a:tcPr marL="68580" marR="68580" marT="34290" marB="34290"/>
                </a:tc>
                <a:extLst>
                  <a:ext uri="{0D108BD9-81ED-4DB2-BD59-A6C34878D82A}">
                    <a16:rowId xmlns:a16="http://schemas.microsoft.com/office/drawing/2014/main" val="10008"/>
                  </a:ext>
                </a:extLst>
              </a:tr>
              <a:tr h="278130">
                <a:tc>
                  <a:txBody>
                    <a:bodyPr/>
                    <a:lstStyle/>
                    <a:p>
                      <a:r>
                        <a:rPr lang="en-ZA" sz="1200" dirty="0"/>
                        <a:t>Infliximab</a:t>
                      </a:r>
                    </a:p>
                  </a:txBody>
                  <a:tcPr marL="68580" marR="68580" marT="34290" marB="34290"/>
                </a:tc>
                <a:tc>
                  <a:txBody>
                    <a:bodyPr/>
                    <a:lstStyle/>
                    <a:p>
                      <a:r>
                        <a:rPr lang="en-ZA" sz="1200" dirty="0"/>
                        <a:t>Ulcerative colitis; Crohn’s disease</a:t>
                      </a:r>
                    </a:p>
                  </a:txBody>
                  <a:tcPr marL="68580" marR="68580" marT="34290" marB="34290"/>
                </a:tc>
                <a:tc>
                  <a:txBody>
                    <a:bodyPr/>
                    <a:lstStyle/>
                    <a:p>
                      <a:r>
                        <a:rPr lang="en-ZA" sz="1200" dirty="0"/>
                        <a:t>Rheumatoid</a:t>
                      </a:r>
                      <a:r>
                        <a:rPr lang="en-ZA" sz="1200" baseline="0" dirty="0"/>
                        <a:t> arthritis; Psoriasis</a:t>
                      </a:r>
                      <a:endParaRPr lang="en-ZA" sz="1200" dirty="0"/>
                    </a:p>
                  </a:txBody>
                  <a:tcPr marL="68580" marR="68580" marT="34290" marB="34290"/>
                </a:tc>
                <a:extLst>
                  <a:ext uri="{0D108BD9-81ED-4DB2-BD59-A6C34878D82A}">
                    <a16:rowId xmlns:a16="http://schemas.microsoft.com/office/drawing/2014/main" val="10009"/>
                  </a:ext>
                </a:extLst>
              </a:tr>
              <a:tr h="278130">
                <a:tc>
                  <a:txBody>
                    <a:bodyPr/>
                    <a:lstStyle/>
                    <a:p>
                      <a:r>
                        <a:rPr lang="en-ZA" sz="1200" dirty="0"/>
                        <a:t>Interferon alfa</a:t>
                      </a:r>
                    </a:p>
                  </a:txBody>
                  <a:tcPr marL="68580" marR="68580" marT="34290" marB="34290"/>
                </a:tc>
                <a:tc>
                  <a:txBody>
                    <a:bodyPr/>
                    <a:lstStyle/>
                    <a:p>
                      <a:r>
                        <a:rPr lang="en-ZA" sz="1200" dirty="0"/>
                        <a:t>Hepatitis B and C</a:t>
                      </a:r>
                    </a:p>
                  </a:txBody>
                  <a:tcPr marL="68580" marR="68580" marT="34290" marB="34290"/>
                </a:tc>
                <a:tc>
                  <a:txBody>
                    <a:bodyPr/>
                    <a:lstStyle/>
                    <a:p>
                      <a:r>
                        <a:rPr lang="en-ZA" sz="1200" dirty="0"/>
                        <a:t>Various cancers</a:t>
                      </a:r>
                    </a:p>
                  </a:txBody>
                  <a:tcPr marL="68580" marR="68580" marT="34290" marB="34290"/>
                </a:tc>
                <a:extLst>
                  <a:ext uri="{0D108BD9-81ED-4DB2-BD59-A6C34878D82A}">
                    <a16:rowId xmlns:a16="http://schemas.microsoft.com/office/drawing/2014/main" val="1494108803"/>
                  </a:ext>
                </a:extLst>
              </a:tr>
              <a:tr h="278130">
                <a:tc>
                  <a:txBody>
                    <a:bodyPr/>
                    <a:lstStyle/>
                    <a:p>
                      <a:r>
                        <a:rPr lang="en-ZA" sz="1200" dirty="0" err="1"/>
                        <a:t>Retuximab</a:t>
                      </a:r>
                      <a:endParaRPr lang="en-ZA" sz="1200" dirty="0"/>
                    </a:p>
                  </a:txBody>
                  <a:tcPr marL="68580" marR="68580" marT="34290" marB="34290"/>
                </a:tc>
                <a:tc>
                  <a:txBody>
                    <a:bodyPr/>
                    <a:lstStyle/>
                    <a:p>
                      <a:r>
                        <a:rPr lang="en-ZA" sz="1200" dirty="0"/>
                        <a:t>Various cancers</a:t>
                      </a:r>
                    </a:p>
                  </a:txBody>
                  <a:tcPr marL="68580" marR="68580" marT="34290" marB="34290"/>
                </a:tc>
                <a:tc>
                  <a:txBody>
                    <a:bodyPr/>
                    <a:lstStyle/>
                    <a:p>
                      <a:r>
                        <a:rPr lang="en-ZA" sz="1200" dirty="0"/>
                        <a:t>Rheumatoid arthritis</a:t>
                      </a:r>
                    </a:p>
                  </a:txBody>
                  <a:tcPr marL="68580" marR="68580" marT="34290" marB="34290"/>
                </a:tc>
                <a:extLst>
                  <a:ext uri="{0D108BD9-81ED-4DB2-BD59-A6C34878D82A}">
                    <a16:rowId xmlns:a16="http://schemas.microsoft.com/office/drawing/2014/main" val="2924419152"/>
                  </a:ext>
                </a:extLst>
              </a:tr>
              <a:tr h="278130">
                <a:tc>
                  <a:txBody>
                    <a:bodyPr/>
                    <a:lstStyle/>
                    <a:p>
                      <a:r>
                        <a:rPr lang="en-ZA" sz="1200" dirty="0"/>
                        <a:t>Bleomycin</a:t>
                      </a:r>
                    </a:p>
                  </a:txBody>
                  <a:tcPr marL="68580" marR="68580" marT="34290" marB="34290"/>
                </a:tc>
                <a:tc>
                  <a:txBody>
                    <a:bodyPr/>
                    <a:lstStyle/>
                    <a:p>
                      <a:r>
                        <a:rPr lang="en-ZA" sz="1200" dirty="0"/>
                        <a:t>Various cancers</a:t>
                      </a:r>
                    </a:p>
                  </a:txBody>
                  <a:tcPr marL="68580" marR="68580" marT="34290" marB="34290"/>
                </a:tc>
                <a:tc>
                  <a:txBody>
                    <a:bodyPr/>
                    <a:lstStyle/>
                    <a:p>
                      <a:r>
                        <a:rPr lang="en-ZA" sz="1200" dirty="0"/>
                        <a:t>Pleural effusion</a:t>
                      </a:r>
                    </a:p>
                  </a:txBody>
                  <a:tcPr marL="68580" marR="68580" marT="34290" marB="34290"/>
                </a:tc>
                <a:extLst>
                  <a:ext uri="{0D108BD9-81ED-4DB2-BD59-A6C34878D82A}">
                    <a16:rowId xmlns:a16="http://schemas.microsoft.com/office/drawing/2014/main" val="3099371367"/>
                  </a:ext>
                </a:extLst>
              </a:tr>
            </a:tbl>
          </a:graphicData>
        </a:graphic>
      </p:graphicFrame>
    </p:spTree>
    <p:extLst>
      <p:ext uri="{BB962C8B-B14F-4D97-AF65-F5344CB8AC3E}">
        <p14:creationId xmlns:p14="http://schemas.microsoft.com/office/powerpoint/2010/main" val="3719961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CE0F5-A040-B6A7-D7BD-CF950AFEC4AB}"/>
              </a:ext>
            </a:extLst>
          </p:cNvPr>
          <p:cNvSpPr>
            <a:spLocks noGrp="1"/>
          </p:cNvSpPr>
          <p:nvPr>
            <p:ph type="title"/>
          </p:nvPr>
        </p:nvSpPr>
        <p:spPr>
          <a:xfrm>
            <a:off x="838200" y="365125"/>
            <a:ext cx="7547264" cy="645069"/>
          </a:xfrm>
        </p:spPr>
        <p:txBody>
          <a:bodyPr>
            <a:normAutofit fontScale="90000"/>
          </a:bodyPr>
          <a:lstStyle/>
          <a:p>
            <a:r>
              <a:rPr lang="en-US" dirty="0"/>
              <a:t>SPTs for </a:t>
            </a:r>
            <a:r>
              <a:rPr lang="en-US" i="1" dirty="0"/>
              <a:t>Mycobacterium tuberculosis</a:t>
            </a:r>
          </a:p>
        </p:txBody>
      </p:sp>
      <p:grpSp>
        <p:nvGrpSpPr>
          <p:cNvPr id="4" name="Group 3">
            <a:extLst>
              <a:ext uri="{FF2B5EF4-FFF2-40B4-BE49-F238E27FC236}">
                <a16:creationId xmlns:a16="http://schemas.microsoft.com/office/drawing/2014/main" id="{41E886D3-AFB0-BB75-89C1-35244D3BCF5A}"/>
              </a:ext>
            </a:extLst>
          </p:cNvPr>
          <p:cNvGrpSpPr/>
          <p:nvPr/>
        </p:nvGrpSpPr>
        <p:grpSpPr>
          <a:xfrm>
            <a:off x="1240145" y="2176970"/>
            <a:ext cx="8863481" cy="2062103"/>
            <a:chOff x="1562263" y="950604"/>
            <a:chExt cx="8863481" cy="2062103"/>
          </a:xfrm>
        </p:grpSpPr>
        <p:sp>
          <p:nvSpPr>
            <p:cNvPr id="5" name="Rounded Rectangle 5">
              <a:extLst>
                <a:ext uri="{FF2B5EF4-FFF2-40B4-BE49-F238E27FC236}">
                  <a16:creationId xmlns:a16="http://schemas.microsoft.com/office/drawing/2014/main" id="{5267CD6A-278A-1F1C-D0BA-8285022B90F7}"/>
                </a:ext>
              </a:extLst>
            </p:cNvPr>
            <p:cNvSpPr/>
            <p:nvPr/>
          </p:nvSpPr>
          <p:spPr bwMode="auto">
            <a:xfrm>
              <a:off x="1562263" y="1250504"/>
              <a:ext cx="2192717" cy="1546752"/>
            </a:xfrm>
            <a:prstGeom prst="roundRect">
              <a:avLst/>
            </a:prstGeom>
            <a:solidFill>
              <a:schemeClr val="bg1"/>
            </a:solidFill>
            <a:ln>
              <a:solidFill>
                <a:srgbClr val="1F497D"/>
              </a:solidFill>
            </a:ln>
            <a:effectLst>
              <a:outerShdw blurRad="50800" dist="38100" dir="5400000" algn="t" rotWithShape="0">
                <a:srgbClr val="3366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sp>
          <p:nvSpPr>
            <p:cNvPr id="6" name="Right Arrow 6">
              <a:extLst>
                <a:ext uri="{FF2B5EF4-FFF2-40B4-BE49-F238E27FC236}">
                  <a16:creationId xmlns:a16="http://schemas.microsoft.com/office/drawing/2014/main" id="{1112B870-AF55-0EED-5E25-8A13FF223F3E}"/>
                </a:ext>
              </a:extLst>
            </p:cNvPr>
            <p:cNvSpPr/>
            <p:nvPr/>
          </p:nvSpPr>
          <p:spPr bwMode="auto">
            <a:xfrm>
              <a:off x="4004192" y="1886044"/>
              <a:ext cx="2057400" cy="190500"/>
            </a:xfrm>
            <a:prstGeom prst="rightArrow">
              <a:avLst/>
            </a:prstGeom>
            <a:solidFill>
              <a:srgbClr val="1F497D"/>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sp>
          <p:nvSpPr>
            <p:cNvPr id="7" name="TextBox 5">
              <a:extLst>
                <a:ext uri="{FF2B5EF4-FFF2-40B4-BE49-F238E27FC236}">
                  <a16:creationId xmlns:a16="http://schemas.microsoft.com/office/drawing/2014/main" id="{8FEB5827-163B-EA35-BFC4-049A07DF9FB9}"/>
                </a:ext>
              </a:extLst>
            </p:cNvPr>
            <p:cNvSpPr txBox="1">
              <a:spLocks noChangeArrowheads="1"/>
            </p:cNvSpPr>
            <p:nvPr/>
          </p:nvSpPr>
          <p:spPr bwMode="auto">
            <a:xfrm>
              <a:off x="6310804" y="950604"/>
              <a:ext cx="4114940" cy="2062103"/>
            </a:xfrm>
            <a:prstGeom prst="rect">
              <a:avLst/>
            </a:prstGeom>
            <a:noFill/>
            <a:ln w="9525">
              <a:noFill/>
              <a:miter lim="800000"/>
              <a:headEnd/>
              <a:tailEnd/>
            </a:ln>
          </p:spPr>
          <p:txBody>
            <a:bodyPr wrap="square">
              <a:spAutoFit/>
            </a:bodyPr>
            <a:lstStyle/>
            <a:p>
              <a:pPr eaLnBrk="0" hangingPunct="0"/>
              <a:r>
                <a:rPr lang="en-US" sz="1600" b="1" dirty="0"/>
                <a:t>Entasis (AstraZeneca spinoff) provided 24 SPTs for evaluation against </a:t>
              </a:r>
              <a:r>
                <a:rPr lang="en-US" sz="1600" b="1" i="1" dirty="0"/>
                <a:t>M. tuberculosis </a:t>
              </a:r>
              <a:r>
                <a:rPr lang="en-US" sz="1600" b="1" dirty="0"/>
                <a:t>(</a:t>
              </a:r>
              <a:r>
                <a:rPr lang="en-US" sz="1600" b="1" i="1" dirty="0" err="1"/>
                <a:t>Mtb</a:t>
              </a:r>
              <a:r>
                <a:rPr lang="en-US" sz="1600" b="1" dirty="0"/>
                <a:t>)</a:t>
              </a:r>
            </a:p>
            <a:p>
              <a:pPr marL="285750" indent="-285750" eaLnBrk="0" hangingPunct="0">
                <a:buFont typeface="Arial" panose="020B0604020202020204" pitchFamily="34" charset="0"/>
                <a:buChar char="•"/>
              </a:pPr>
              <a:r>
                <a:rPr lang="en-US" sz="1600" b="1" dirty="0"/>
                <a:t>10 </a:t>
              </a:r>
              <a:r>
                <a:rPr lang="en-US" sz="1600" b="1" dirty="0" err="1"/>
                <a:t>cmpds</a:t>
              </a:r>
              <a:r>
                <a:rPr lang="en-US" sz="1600" b="1" dirty="0"/>
                <a:t> showed MICs &lt; 10 </a:t>
              </a:r>
              <a:r>
                <a:rPr lang="en-US" sz="1600" b="1" dirty="0">
                  <a:sym typeface="Symbol" panose="05050102010706020507" pitchFamily="18" charset="2"/>
                </a:rPr>
                <a:t></a:t>
              </a:r>
              <a:r>
                <a:rPr lang="en-US" sz="1600" b="1" dirty="0"/>
                <a:t>M across 5 media conditions</a:t>
              </a:r>
            </a:p>
            <a:p>
              <a:pPr marL="285750" indent="-285750" eaLnBrk="0" hangingPunct="0">
                <a:buFont typeface="Arial" panose="020B0604020202020204" pitchFamily="34" charset="0"/>
                <a:buChar char="•"/>
              </a:pPr>
              <a:r>
                <a:rPr lang="en-US" sz="1600" b="1" dirty="0"/>
                <a:t>5 </a:t>
              </a:r>
              <a:r>
                <a:rPr lang="en-US" sz="1600" b="1" dirty="0" err="1"/>
                <a:t>cmpds</a:t>
              </a:r>
              <a:r>
                <a:rPr lang="en-US" sz="1600" b="1" dirty="0"/>
                <a:t> mitigated issues associated with </a:t>
              </a:r>
              <a:r>
                <a:rPr lang="en-US" sz="1600" b="1" dirty="0" err="1"/>
                <a:t>genotoxcity</a:t>
              </a:r>
              <a:r>
                <a:rPr lang="en-US" sz="1600" b="1" dirty="0"/>
                <a:t> and cytotoxicity</a:t>
              </a:r>
            </a:p>
            <a:p>
              <a:pPr marL="285750" indent="-285750" eaLnBrk="0" hangingPunct="0">
                <a:buFont typeface="Arial" panose="020B0604020202020204" pitchFamily="34" charset="0"/>
                <a:buChar char="•"/>
              </a:pPr>
              <a:r>
                <a:rPr lang="en-US" sz="1600" b="1" dirty="0"/>
                <a:t>Optimization campaign initiated</a:t>
              </a:r>
            </a:p>
            <a:p>
              <a:pPr marL="285750" indent="-285750" eaLnBrk="0" hangingPunct="0">
                <a:buFont typeface="Arial" panose="020B0604020202020204" pitchFamily="34" charset="0"/>
                <a:buChar char="•"/>
              </a:pPr>
              <a:endParaRPr lang="en-US" sz="1600" b="1" dirty="0"/>
            </a:p>
          </p:txBody>
        </p:sp>
        <p:sp>
          <p:nvSpPr>
            <p:cNvPr id="8" name="TextBox 29">
              <a:extLst>
                <a:ext uri="{FF2B5EF4-FFF2-40B4-BE49-F238E27FC236}">
                  <a16:creationId xmlns:a16="http://schemas.microsoft.com/office/drawing/2014/main" id="{D22BFC86-6B28-27CA-645C-84164C6C5162}"/>
                </a:ext>
              </a:extLst>
            </p:cNvPr>
            <p:cNvSpPr txBox="1">
              <a:spLocks noChangeArrowheads="1"/>
            </p:cNvSpPr>
            <p:nvPr/>
          </p:nvSpPr>
          <p:spPr bwMode="auto">
            <a:xfrm>
              <a:off x="1838819" y="1202360"/>
              <a:ext cx="1639603" cy="369332"/>
            </a:xfrm>
            <a:prstGeom prst="rect">
              <a:avLst/>
            </a:prstGeom>
            <a:noFill/>
            <a:ln w="9525">
              <a:noFill/>
              <a:miter lim="800000"/>
              <a:headEnd/>
              <a:tailEnd/>
            </a:ln>
          </p:spPr>
          <p:txBody>
            <a:bodyPr wrap="square">
              <a:spAutoFit/>
            </a:bodyPr>
            <a:lstStyle/>
            <a:p>
              <a:pPr eaLnBrk="0" hangingPunct="0"/>
              <a:r>
                <a:rPr lang="en-US" sz="1800" i="1" dirty="0" err="1">
                  <a:solidFill>
                    <a:srgbClr val="1F497D"/>
                  </a:solidFill>
                  <a:latin typeface="Arial Black" pitchFamily="34" charset="0"/>
                </a:rPr>
                <a:t>Mtb</a:t>
              </a:r>
              <a:r>
                <a:rPr lang="en-US" sz="1800" i="1" dirty="0">
                  <a:solidFill>
                    <a:srgbClr val="1F497D"/>
                  </a:solidFill>
                  <a:latin typeface="Arial Black" pitchFamily="34" charset="0"/>
                </a:rPr>
                <a:t> </a:t>
              </a:r>
              <a:r>
                <a:rPr lang="en-US" sz="1800" dirty="0">
                  <a:solidFill>
                    <a:srgbClr val="1F497D"/>
                  </a:solidFill>
                  <a:latin typeface="Arial Black" pitchFamily="34" charset="0"/>
                </a:rPr>
                <a:t>culture</a:t>
              </a:r>
              <a:endParaRPr lang="en-US" sz="1800" i="1" dirty="0">
                <a:solidFill>
                  <a:srgbClr val="1F497D"/>
                </a:solidFill>
                <a:latin typeface="Arial Black" pitchFamily="34" charset="0"/>
              </a:endParaRPr>
            </a:p>
          </p:txBody>
        </p:sp>
        <p:graphicFrame>
          <p:nvGraphicFramePr>
            <p:cNvPr id="9" name="Object 3">
              <a:extLst>
                <a:ext uri="{FF2B5EF4-FFF2-40B4-BE49-F238E27FC236}">
                  <a16:creationId xmlns:a16="http://schemas.microsoft.com/office/drawing/2014/main" id="{F1BAC3F5-B776-8E16-ED6D-E09D9EFD2055}"/>
                </a:ext>
              </a:extLst>
            </p:cNvPr>
            <p:cNvGraphicFramePr>
              <a:graphicFrameLocks noChangeAspect="1"/>
            </p:cNvGraphicFramePr>
            <p:nvPr>
              <p:extLst>
                <p:ext uri="{D42A27DB-BD31-4B8C-83A1-F6EECF244321}">
                  <p14:modId xmlns:p14="http://schemas.microsoft.com/office/powerpoint/2010/main" val="3331247709"/>
                </p:ext>
              </p:extLst>
            </p:nvPr>
          </p:nvGraphicFramePr>
          <p:xfrm>
            <a:off x="1838820" y="1555566"/>
            <a:ext cx="1639603" cy="1133206"/>
          </p:xfrm>
          <a:graphic>
            <a:graphicData uri="http://schemas.openxmlformats.org/presentationml/2006/ole">
              <mc:AlternateContent xmlns:mc="http://schemas.openxmlformats.org/markup-compatibility/2006">
                <mc:Choice xmlns:v="urn:schemas-microsoft-com:vml" Requires="v">
                  <p:oleObj name="Photo Editor Photo" r:id="rId2" imgW="4791744" imgH="3266667" progId="">
                    <p:embed/>
                  </p:oleObj>
                </mc:Choice>
                <mc:Fallback>
                  <p:oleObj name="Photo Editor Photo" r:id="rId2" imgW="4791744" imgH="3266667" progId="">
                    <p:embed/>
                    <p:pic>
                      <p:nvPicPr>
                        <p:cNvPr id="9" name="Object 3">
                          <a:extLst>
                            <a:ext uri="{FF2B5EF4-FFF2-40B4-BE49-F238E27FC236}">
                              <a16:creationId xmlns:a16="http://schemas.microsoft.com/office/drawing/2014/main" id="{F1BAC3F5-B776-8E16-ED6D-E09D9EFD2055}"/>
                            </a:ext>
                          </a:extLst>
                        </p:cNvPr>
                        <p:cNvPicPr>
                          <a:picLocks noChangeAspect="1" noChangeArrowheads="1"/>
                        </p:cNvPicPr>
                        <p:nvPr/>
                      </p:nvPicPr>
                      <p:blipFill>
                        <a:blip r:embed="rId3">
                          <a:lum bright="24000" contrast="48000"/>
                          <a:extLst>
                            <a:ext uri="{28A0092B-C50C-407E-A947-70E740481C1C}">
                              <a14:useLocalDpi xmlns:a14="http://schemas.microsoft.com/office/drawing/2010/main" val="0"/>
                            </a:ext>
                          </a:extLst>
                        </a:blip>
                        <a:srcRect l="4771" t="6998" r="4573" b="4373"/>
                        <a:stretch>
                          <a:fillRect/>
                        </a:stretch>
                      </p:blipFill>
                      <p:spPr bwMode="auto">
                        <a:xfrm>
                          <a:off x="1838820" y="1555566"/>
                          <a:ext cx="1639603" cy="1133206"/>
                        </a:xfrm>
                        <a:prstGeom prst="rect">
                          <a:avLst/>
                        </a:prstGeom>
                        <a:noFill/>
                        <a:ln w="12700">
                          <a:solidFill>
                            <a:schemeClr val="tx1"/>
                          </a:solidFill>
                          <a:miter lim="800000"/>
                          <a:headEnd type="none" w="sm" len="sm"/>
                          <a:tailEnd type="none" w="sm" len="sm"/>
                        </a:ln>
                        <a:effectLst/>
                      </p:spPr>
                    </p:pic>
                  </p:oleObj>
                </mc:Fallback>
              </mc:AlternateContent>
            </a:graphicData>
          </a:graphic>
        </p:graphicFrame>
      </p:grpSp>
      <p:sp>
        <p:nvSpPr>
          <p:cNvPr id="13" name="TextBox 12">
            <a:extLst>
              <a:ext uri="{FF2B5EF4-FFF2-40B4-BE49-F238E27FC236}">
                <a16:creationId xmlns:a16="http://schemas.microsoft.com/office/drawing/2014/main" id="{D569AD4B-A35D-A6B6-19F3-1ECD03281D74}"/>
              </a:ext>
            </a:extLst>
          </p:cNvPr>
          <p:cNvSpPr txBox="1"/>
          <p:nvPr/>
        </p:nvSpPr>
        <p:spPr>
          <a:xfrm>
            <a:off x="243583" y="6522847"/>
            <a:ext cx="2872581" cy="276999"/>
          </a:xfrm>
          <a:prstGeom prst="rect">
            <a:avLst/>
          </a:prstGeom>
          <a:noFill/>
        </p:spPr>
        <p:txBody>
          <a:bodyPr wrap="none" rtlCol="0">
            <a:spAutoFit/>
          </a:bodyPr>
          <a:lstStyle/>
          <a:p>
            <a:r>
              <a:rPr lang="en-ZA" sz="1200" dirty="0"/>
              <a:t>Basarab, G. et al </a:t>
            </a:r>
            <a:r>
              <a:rPr lang="en-ZA" sz="1200" i="1" dirty="0"/>
              <a:t>AAC. (2)</a:t>
            </a:r>
            <a:r>
              <a:rPr lang="en-ZA" sz="1200" dirty="0"/>
              <a:t>, e02192-21, 2022</a:t>
            </a:r>
          </a:p>
        </p:txBody>
      </p:sp>
    </p:spTree>
    <p:extLst>
      <p:ext uri="{BB962C8B-B14F-4D97-AF65-F5344CB8AC3E}">
        <p14:creationId xmlns:p14="http://schemas.microsoft.com/office/powerpoint/2010/main" val="3166777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B1F96-36F3-6DCA-E13E-C36B56E46643}"/>
              </a:ext>
            </a:extLst>
          </p:cNvPr>
          <p:cNvSpPr>
            <a:spLocks noGrp="1"/>
          </p:cNvSpPr>
          <p:nvPr>
            <p:ph type="title"/>
          </p:nvPr>
        </p:nvSpPr>
        <p:spPr/>
        <p:txBody>
          <a:bodyPr/>
          <a:lstStyle/>
          <a:p>
            <a:r>
              <a:rPr lang="en-US" dirty="0"/>
              <a:t>Selective </a:t>
            </a:r>
            <a:r>
              <a:rPr lang="en-US" i="1" dirty="0"/>
              <a:t>M. tuberculosis </a:t>
            </a:r>
            <a:r>
              <a:rPr lang="en-US" dirty="0"/>
              <a:t>SPT</a:t>
            </a:r>
          </a:p>
        </p:txBody>
      </p:sp>
      <p:graphicFrame>
        <p:nvGraphicFramePr>
          <p:cNvPr id="4" name="Object 3">
            <a:extLst>
              <a:ext uri="{FF2B5EF4-FFF2-40B4-BE49-F238E27FC236}">
                <a16:creationId xmlns:a16="http://schemas.microsoft.com/office/drawing/2014/main" id="{452DC97B-D703-293D-8506-9D5B09D3E3C4}"/>
              </a:ext>
            </a:extLst>
          </p:cNvPr>
          <p:cNvGraphicFramePr>
            <a:graphicFrameLocks noChangeAspect="1"/>
          </p:cNvGraphicFramePr>
          <p:nvPr>
            <p:extLst>
              <p:ext uri="{D42A27DB-BD31-4B8C-83A1-F6EECF244321}">
                <p14:modId xmlns:p14="http://schemas.microsoft.com/office/powerpoint/2010/main" val="380866983"/>
              </p:ext>
            </p:extLst>
          </p:nvPr>
        </p:nvGraphicFramePr>
        <p:xfrm>
          <a:off x="844003" y="1046372"/>
          <a:ext cx="1917700" cy="1865313"/>
        </p:xfrm>
        <a:graphic>
          <a:graphicData uri="http://schemas.openxmlformats.org/presentationml/2006/ole">
            <mc:AlternateContent xmlns:mc="http://schemas.openxmlformats.org/markup-compatibility/2006">
              <mc:Choice xmlns:v="urn:schemas-microsoft-com:vml" Requires="v">
                <p:oleObj name="CS ChemDraw Drawing" r:id="rId2" imgW="2091842" imgH="2034115" progId="ChemDraw.Document.6.0">
                  <p:embed/>
                </p:oleObj>
              </mc:Choice>
              <mc:Fallback>
                <p:oleObj name="CS ChemDraw Drawing" r:id="rId2" imgW="2091842" imgH="2034115" progId="ChemDraw.Document.6.0">
                  <p:embed/>
                  <p:pic>
                    <p:nvPicPr>
                      <p:cNvPr id="4" name="Object 3">
                        <a:extLst>
                          <a:ext uri="{FF2B5EF4-FFF2-40B4-BE49-F238E27FC236}">
                            <a16:creationId xmlns:a16="http://schemas.microsoft.com/office/drawing/2014/main" id="{452DC97B-D703-293D-8506-9D5B09D3E3C4}"/>
                          </a:ext>
                        </a:extLst>
                      </p:cNvPr>
                      <p:cNvPicPr/>
                      <p:nvPr/>
                    </p:nvPicPr>
                    <p:blipFill>
                      <a:blip r:embed="rId3"/>
                      <a:stretch>
                        <a:fillRect/>
                      </a:stretch>
                    </p:blipFill>
                    <p:spPr>
                      <a:xfrm>
                        <a:off x="844003" y="1046372"/>
                        <a:ext cx="1917700" cy="1865313"/>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0668DEB5-B6C0-1A42-185F-185B0724B2A3}"/>
              </a:ext>
            </a:extLst>
          </p:cNvPr>
          <p:cNvSpPr txBox="1"/>
          <p:nvPr/>
        </p:nvSpPr>
        <p:spPr>
          <a:xfrm>
            <a:off x="1122218" y="2924630"/>
            <a:ext cx="1361270" cy="369332"/>
          </a:xfrm>
          <a:prstGeom prst="rect">
            <a:avLst/>
          </a:prstGeom>
          <a:noFill/>
        </p:spPr>
        <p:txBody>
          <a:bodyPr wrap="none" rtlCol="0">
            <a:spAutoFit/>
          </a:bodyPr>
          <a:lstStyle/>
          <a:p>
            <a:pPr algn="ctr"/>
            <a:r>
              <a:rPr lang="en-US" dirty="0"/>
              <a:t>H3D-005867</a:t>
            </a:r>
          </a:p>
        </p:txBody>
      </p:sp>
      <p:graphicFrame>
        <p:nvGraphicFramePr>
          <p:cNvPr id="16" name="Table 15">
            <a:extLst>
              <a:ext uri="{FF2B5EF4-FFF2-40B4-BE49-F238E27FC236}">
                <a16:creationId xmlns:a16="http://schemas.microsoft.com/office/drawing/2014/main" id="{33AF4150-53D5-D1AF-6E47-F0344FE7DE40}"/>
              </a:ext>
            </a:extLst>
          </p:cNvPr>
          <p:cNvGraphicFramePr>
            <a:graphicFrameLocks noGrp="1"/>
          </p:cNvGraphicFramePr>
          <p:nvPr>
            <p:extLst>
              <p:ext uri="{D42A27DB-BD31-4B8C-83A1-F6EECF244321}">
                <p14:modId xmlns:p14="http://schemas.microsoft.com/office/powerpoint/2010/main" val="2930751659"/>
              </p:ext>
            </p:extLst>
          </p:nvPr>
        </p:nvGraphicFramePr>
        <p:xfrm>
          <a:off x="590929" y="3681937"/>
          <a:ext cx="10111708" cy="227584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880136086"/>
                    </a:ext>
                  </a:extLst>
                </a:gridCol>
                <a:gridCol w="1625600">
                  <a:extLst>
                    <a:ext uri="{9D8B030D-6E8A-4147-A177-3AD203B41FA5}">
                      <a16:colId xmlns:a16="http://schemas.microsoft.com/office/drawing/2014/main" val="1783723868"/>
                    </a:ext>
                  </a:extLst>
                </a:gridCol>
                <a:gridCol w="1625600">
                  <a:extLst>
                    <a:ext uri="{9D8B030D-6E8A-4147-A177-3AD203B41FA5}">
                      <a16:colId xmlns:a16="http://schemas.microsoft.com/office/drawing/2014/main" val="16808426"/>
                    </a:ext>
                  </a:extLst>
                </a:gridCol>
                <a:gridCol w="1625600">
                  <a:extLst>
                    <a:ext uri="{9D8B030D-6E8A-4147-A177-3AD203B41FA5}">
                      <a16:colId xmlns:a16="http://schemas.microsoft.com/office/drawing/2014/main" val="3787259407"/>
                    </a:ext>
                  </a:extLst>
                </a:gridCol>
                <a:gridCol w="1361659">
                  <a:extLst>
                    <a:ext uri="{9D8B030D-6E8A-4147-A177-3AD203B41FA5}">
                      <a16:colId xmlns:a16="http://schemas.microsoft.com/office/drawing/2014/main" val="575671315"/>
                    </a:ext>
                  </a:extLst>
                </a:gridCol>
                <a:gridCol w="1094258">
                  <a:extLst>
                    <a:ext uri="{9D8B030D-6E8A-4147-A177-3AD203B41FA5}">
                      <a16:colId xmlns:a16="http://schemas.microsoft.com/office/drawing/2014/main" val="3733233108"/>
                    </a:ext>
                  </a:extLst>
                </a:gridCol>
                <a:gridCol w="1153391">
                  <a:extLst>
                    <a:ext uri="{9D8B030D-6E8A-4147-A177-3AD203B41FA5}">
                      <a16:colId xmlns:a16="http://schemas.microsoft.com/office/drawing/2014/main" val="219952034"/>
                    </a:ext>
                  </a:extLst>
                </a:gridCol>
              </a:tblGrid>
              <a:tr h="370840">
                <a:tc>
                  <a:txBody>
                    <a:bodyPr/>
                    <a:lstStyle/>
                    <a:p>
                      <a:endParaRPr lang="en-US"/>
                    </a:p>
                  </a:txBody>
                  <a:tcPr/>
                </a:tc>
                <a:tc>
                  <a:txBody>
                    <a:bodyPr/>
                    <a:lstStyle/>
                    <a:p>
                      <a:pPr algn="ctr"/>
                      <a:r>
                        <a:rPr lang="en-US" i="1" dirty="0" err="1"/>
                        <a:t>Mtb</a:t>
                      </a:r>
                      <a:r>
                        <a:rPr lang="en-US" i="1" dirty="0"/>
                        <a:t> </a:t>
                      </a:r>
                      <a:r>
                        <a:rPr lang="en-US" sz="1400" i="0" dirty="0"/>
                        <a:t>ADC/GLU/TW</a:t>
                      </a:r>
                      <a:endParaRPr lang="en-US" sz="1400" i="1" dirty="0"/>
                    </a:p>
                    <a:p>
                      <a:pPr algn="ctr"/>
                      <a:r>
                        <a:rPr lang="en-US" sz="1400" dirty="0"/>
                        <a:t>IC</a:t>
                      </a:r>
                      <a:r>
                        <a:rPr lang="en-US" sz="1400" baseline="-25000" dirty="0"/>
                        <a:t>50</a:t>
                      </a:r>
                      <a:r>
                        <a:rPr lang="en-US" sz="1400" dirty="0"/>
                        <a:t> (</a:t>
                      </a:r>
                      <a:r>
                        <a:rPr lang="en-US" sz="1400" dirty="0">
                          <a:sym typeface="Symbol" panose="05050102010706020507" pitchFamily="18" charset="2"/>
                        </a:rPr>
                        <a:t>M)</a:t>
                      </a: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i="1" dirty="0"/>
                        <a:t>S. aureus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IC</a:t>
                      </a:r>
                      <a:r>
                        <a:rPr lang="en-US" sz="1400" baseline="-25000" dirty="0"/>
                        <a:t>50</a:t>
                      </a:r>
                      <a:r>
                        <a:rPr lang="en-US" sz="1400" dirty="0"/>
                        <a:t> (</a:t>
                      </a:r>
                      <a:r>
                        <a:rPr lang="en-US" sz="1400" dirty="0">
                          <a:sym typeface="Symbol" panose="05050102010706020507" pitchFamily="18" charset="2"/>
                        </a:rPr>
                        <a:t>M)</a:t>
                      </a:r>
                      <a:endParaRPr lang="en-US" sz="1400" dirty="0"/>
                    </a:p>
                  </a:txBody>
                  <a:tcPr/>
                </a:tc>
                <a:tc>
                  <a:txBody>
                    <a:bodyPr/>
                    <a:lstStyle/>
                    <a:p>
                      <a:pPr algn="ctr"/>
                      <a:r>
                        <a:rPr lang="en-US" i="1" dirty="0" err="1"/>
                        <a:t>Mtb</a:t>
                      </a:r>
                      <a:endParaRPr lang="en-US" i="1" dirty="0"/>
                    </a:p>
                    <a:p>
                      <a:pPr algn="ctr"/>
                      <a:r>
                        <a:rPr lang="en-US" sz="1400" dirty="0"/>
                        <a:t>MIC (</a:t>
                      </a:r>
                      <a:r>
                        <a:rPr lang="en-US" sz="1400" dirty="0">
                          <a:sym typeface="Symbol" panose="05050102010706020507" pitchFamily="18" charset="2"/>
                        </a:rPr>
                        <a:t>M)</a:t>
                      </a: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i="1" dirty="0"/>
                        <a:t>S. aureus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MIC (</a:t>
                      </a:r>
                      <a:r>
                        <a:rPr lang="en-US" sz="1400" dirty="0">
                          <a:sym typeface="Symbol" panose="05050102010706020507" pitchFamily="18" charset="2"/>
                        </a:rPr>
                        <a:t>M)</a:t>
                      </a: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i="1" dirty="0"/>
                        <a:t>E. coli</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MIC (</a:t>
                      </a:r>
                      <a:r>
                        <a:rPr lang="en-US" sz="1400" dirty="0">
                          <a:sym typeface="Symbol" panose="05050102010706020507" pitchFamily="18" charset="2"/>
                        </a:rPr>
                        <a:t>M)</a:t>
                      </a: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HepG2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IC</a:t>
                      </a:r>
                      <a:r>
                        <a:rPr lang="en-US" sz="1400" baseline="-25000" dirty="0"/>
                        <a:t>50</a:t>
                      </a:r>
                      <a:r>
                        <a:rPr lang="en-US" sz="1400" dirty="0"/>
                        <a:t> (</a:t>
                      </a:r>
                      <a:r>
                        <a:rPr lang="en-US" sz="1400" dirty="0">
                          <a:sym typeface="Symbol" panose="05050102010706020507" pitchFamily="18" charset="2"/>
                        </a:rPr>
                        <a:t>M)</a:t>
                      </a:r>
                      <a:endParaRPr lang="en-US" sz="14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p>
                  </a:txBody>
                  <a:tcPr/>
                </a:tc>
                <a:extLst>
                  <a:ext uri="{0D108BD9-81ED-4DB2-BD59-A6C34878D82A}">
                    <a16:rowId xmlns:a16="http://schemas.microsoft.com/office/drawing/2014/main" val="2641256724"/>
                  </a:ext>
                </a:extLst>
              </a:tr>
              <a:tr h="370840">
                <a:tc>
                  <a:txBody>
                    <a:bodyPr/>
                    <a:lstStyle/>
                    <a:p>
                      <a:r>
                        <a:rPr lang="en-US" dirty="0"/>
                        <a:t>H3D-005867</a:t>
                      </a:r>
                    </a:p>
                  </a:txBody>
                  <a:tcPr/>
                </a:tc>
                <a:tc>
                  <a:txBody>
                    <a:bodyPr/>
                    <a:lstStyle/>
                    <a:p>
                      <a:pPr algn="ctr"/>
                      <a:r>
                        <a:rPr lang="en-US" b="1" dirty="0">
                          <a:solidFill>
                            <a:srgbClr val="00B050"/>
                          </a:solidFill>
                        </a:rPr>
                        <a:t>2.6</a:t>
                      </a:r>
                    </a:p>
                  </a:txBody>
                  <a:tcPr/>
                </a:tc>
                <a:tc>
                  <a:txBody>
                    <a:bodyPr/>
                    <a:lstStyle/>
                    <a:p>
                      <a:pPr algn="ctr"/>
                      <a:r>
                        <a:rPr lang="en-US" dirty="0"/>
                        <a:t>ND</a:t>
                      </a:r>
                    </a:p>
                  </a:txBody>
                  <a:tcPr/>
                </a:tc>
                <a:tc>
                  <a:txBody>
                    <a:bodyPr/>
                    <a:lstStyle/>
                    <a:p>
                      <a:pPr algn="ctr"/>
                      <a:r>
                        <a:rPr lang="en-US" b="1" dirty="0">
                          <a:solidFill>
                            <a:srgbClr val="00B050"/>
                          </a:solidFill>
                        </a:rPr>
                        <a:t>0.49</a:t>
                      </a:r>
                    </a:p>
                  </a:txBody>
                  <a:tcPr/>
                </a:tc>
                <a:tc>
                  <a:txBody>
                    <a:bodyPr/>
                    <a:lstStyle/>
                    <a:p>
                      <a:pPr algn="ctr"/>
                      <a:r>
                        <a:rPr lang="en-US" b="1" dirty="0">
                          <a:solidFill>
                            <a:srgbClr val="00B050"/>
                          </a:solidFill>
                        </a:rPr>
                        <a:t>&gt;125</a:t>
                      </a:r>
                    </a:p>
                  </a:txBody>
                  <a:tcPr/>
                </a:tc>
                <a:tc>
                  <a:txBody>
                    <a:bodyPr/>
                    <a:lstStyle/>
                    <a:p>
                      <a:pPr algn="ctr"/>
                      <a:r>
                        <a:rPr lang="en-US" b="1" dirty="0">
                          <a:solidFill>
                            <a:srgbClr val="00B050"/>
                          </a:solidFill>
                        </a:rPr>
                        <a:t>&gt;125</a:t>
                      </a:r>
                    </a:p>
                  </a:txBody>
                  <a:tcPr/>
                </a:tc>
                <a:tc>
                  <a:txBody>
                    <a:bodyPr/>
                    <a:lstStyle/>
                    <a:p>
                      <a:pPr algn="ctr"/>
                      <a:r>
                        <a:rPr lang="en-US" b="1" dirty="0">
                          <a:solidFill>
                            <a:srgbClr val="00B050"/>
                          </a:solidFill>
                        </a:rPr>
                        <a:t>&gt;300</a:t>
                      </a:r>
                    </a:p>
                  </a:txBody>
                  <a:tcPr/>
                </a:tc>
                <a:extLst>
                  <a:ext uri="{0D108BD9-81ED-4DB2-BD59-A6C34878D82A}">
                    <a16:rowId xmlns:a16="http://schemas.microsoft.com/office/drawing/2014/main" val="2584802953"/>
                  </a:ext>
                </a:extLst>
              </a:tr>
              <a:tr h="370840">
                <a:tc>
                  <a:txBody>
                    <a:bodyPr/>
                    <a:lstStyle/>
                    <a:p>
                      <a:r>
                        <a:rPr lang="en-US" dirty="0"/>
                        <a:t>H3D-006621</a:t>
                      </a:r>
                    </a:p>
                  </a:txBody>
                  <a:tcPr/>
                </a:tc>
                <a:tc>
                  <a:txBody>
                    <a:bodyPr/>
                    <a:lstStyle/>
                    <a:p>
                      <a:pPr algn="ctr"/>
                      <a:r>
                        <a:rPr lang="en-US" b="1" dirty="0">
                          <a:solidFill>
                            <a:srgbClr val="00B050"/>
                          </a:solidFill>
                        </a:rPr>
                        <a:t>2</a:t>
                      </a:r>
                    </a:p>
                  </a:txBody>
                  <a:tcPr/>
                </a:tc>
                <a:tc>
                  <a:txBody>
                    <a:bodyPr/>
                    <a:lstStyle/>
                    <a:p>
                      <a:pPr algn="ctr"/>
                      <a:r>
                        <a:rPr lang="en-US" dirty="0"/>
                        <a:t>ND</a:t>
                      </a:r>
                    </a:p>
                  </a:txBody>
                  <a:tcPr/>
                </a:tc>
                <a:tc>
                  <a:txBody>
                    <a:bodyPr/>
                    <a:lstStyle/>
                    <a:p>
                      <a:pPr algn="ctr"/>
                      <a:r>
                        <a:rPr lang="en-US" b="1" dirty="0">
                          <a:solidFill>
                            <a:srgbClr val="00B050"/>
                          </a:solidFill>
                        </a:rPr>
                        <a:t>1.7</a:t>
                      </a:r>
                    </a:p>
                  </a:txBody>
                  <a:tcPr/>
                </a:tc>
                <a:tc>
                  <a:txBody>
                    <a:bodyPr/>
                    <a:lstStyle/>
                    <a:p>
                      <a:pPr algn="ctr"/>
                      <a:r>
                        <a:rPr lang="en-US" b="1" dirty="0">
                          <a:solidFill>
                            <a:srgbClr val="FF0000"/>
                          </a:solidFill>
                        </a:rPr>
                        <a:t>0.45</a:t>
                      </a:r>
                    </a:p>
                  </a:txBody>
                  <a:tcPr/>
                </a:tc>
                <a:tc>
                  <a:txBody>
                    <a:bodyPr/>
                    <a:lstStyle/>
                    <a:p>
                      <a:pPr algn="ctr"/>
                      <a:r>
                        <a:rPr lang="en-US" b="1" dirty="0">
                          <a:solidFill>
                            <a:schemeClr val="accent2"/>
                          </a:solidFill>
                        </a:rPr>
                        <a:t>31</a:t>
                      </a:r>
                    </a:p>
                  </a:txBody>
                  <a:tcPr/>
                </a:tc>
                <a:tc>
                  <a:txBody>
                    <a:bodyPr/>
                    <a:lstStyle/>
                    <a:p>
                      <a:pPr algn="ctr"/>
                      <a:r>
                        <a:rPr lang="en-US" b="1" dirty="0">
                          <a:solidFill>
                            <a:srgbClr val="00B050"/>
                          </a:solidFill>
                        </a:rPr>
                        <a:t>&gt;300</a:t>
                      </a:r>
                    </a:p>
                  </a:txBody>
                  <a:tcPr/>
                </a:tc>
                <a:extLst>
                  <a:ext uri="{0D108BD9-81ED-4DB2-BD59-A6C34878D82A}">
                    <a16:rowId xmlns:a16="http://schemas.microsoft.com/office/drawing/2014/main" val="3275976930"/>
                  </a:ext>
                </a:extLst>
              </a:tr>
              <a:tr h="370840">
                <a:tc>
                  <a:txBody>
                    <a:bodyPr/>
                    <a:lstStyle/>
                    <a:p>
                      <a:r>
                        <a:rPr lang="en-US" dirty="0"/>
                        <a:t>H3D-003387</a:t>
                      </a:r>
                    </a:p>
                  </a:txBody>
                  <a:tcPr/>
                </a:tc>
                <a:tc>
                  <a:txBody>
                    <a:bodyPr/>
                    <a:lstStyle/>
                    <a:p>
                      <a:pPr algn="ctr"/>
                      <a:r>
                        <a:rPr lang="en-US" b="1" dirty="0">
                          <a:solidFill>
                            <a:schemeClr val="accent2">
                              <a:lumMod val="75000"/>
                            </a:schemeClr>
                          </a:solidFill>
                        </a:rPr>
                        <a:t>18</a:t>
                      </a:r>
                    </a:p>
                  </a:txBody>
                  <a:tcPr/>
                </a:tc>
                <a:tc>
                  <a:txBody>
                    <a:bodyPr/>
                    <a:lstStyle/>
                    <a:p>
                      <a:pPr algn="ctr"/>
                      <a:r>
                        <a:rPr lang="en-US" b="1" dirty="0">
                          <a:solidFill>
                            <a:srgbClr val="00B050"/>
                          </a:solidFill>
                        </a:rPr>
                        <a:t>1.7</a:t>
                      </a:r>
                    </a:p>
                  </a:txBody>
                  <a:tcPr/>
                </a:tc>
                <a:tc>
                  <a:txBody>
                    <a:bodyPr/>
                    <a:lstStyle/>
                    <a:p>
                      <a:pPr algn="ctr"/>
                      <a:r>
                        <a:rPr lang="en-US" b="1" dirty="0">
                          <a:solidFill>
                            <a:srgbClr val="00B050"/>
                          </a:solidFill>
                        </a:rPr>
                        <a:t>2.0</a:t>
                      </a:r>
                    </a:p>
                  </a:txBody>
                  <a:tcPr/>
                </a:tc>
                <a:tc>
                  <a:txBody>
                    <a:bodyPr/>
                    <a:lstStyle/>
                    <a:p>
                      <a:pPr algn="ctr"/>
                      <a:r>
                        <a:rPr lang="en-US" b="1" dirty="0">
                          <a:solidFill>
                            <a:srgbClr val="FF0000"/>
                          </a:solidFill>
                        </a:rPr>
                        <a:t>0.24</a:t>
                      </a:r>
                    </a:p>
                  </a:txBody>
                  <a:tcPr/>
                </a:tc>
                <a:tc>
                  <a:txBody>
                    <a:bodyPr/>
                    <a:lstStyle/>
                    <a:p>
                      <a:pPr algn="ctr"/>
                      <a:r>
                        <a:rPr lang="en-US" b="1" dirty="0">
                          <a:solidFill>
                            <a:srgbClr val="FF0000"/>
                          </a:solidFill>
                        </a:rPr>
                        <a:t>2.0</a:t>
                      </a:r>
                    </a:p>
                  </a:txBody>
                  <a:tcPr/>
                </a:tc>
                <a:tc>
                  <a:txBody>
                    <a:bodyPr/>
                    <a:lstStyle/>
                    <a:p>
                      <a:pPr algn="ctr"/>
                      <a:r>
                        <a:rPr lang="en-US" b="1" dirty="0">
                          <a:solidFill>
                            <a:srgbClr val="FF0000"/>
                          </a:solidFill>
                        </a:rPr>
                        <a:t>26</a:t>
                      </a:r>
                    </a:p>
                  </a:txBody>
                  <a:tcPr/>
                </a:tc>
                <a:extLst>
                  <a:ext uri="{0D108BD9-81ED-4DB2-BD59-A6C34878D82A}">
                    <a16:rowId xmlns:a16="http://schemas.microsoft.com/office/drawing/2014/main" val="1731974431"/>
                  </a:ext>
                </a:extLst>
              </a:tr>
              <a:tr h="370840">
                <a:tc>
                  <a:txBody>
                    <a:bodyPr/>
                    <a:lstStyle/>
                    <a:p>
                      <a:r>
                        <a:rPr lang="en-US" dirty="0" err="1"/>
                        <a:t>Zoliflodacin</a:t>
                      </a:r>
                      <a:endParaRPr lang="en-US" dirty="0"/>
                    </a:p>
                  </a:txBody>
                  <a:tcPr/>
                </a:tc>
                <a:tc>
                  <a:txBody>
                    <a:bodyPr/>
                    <a:lstStyle/>
                    <a:p>
                      <a:pPr algn="ctr"/>
                      <a:r>
                        <a:rPr lang="en-US" b="1" dirty="0">
                          <a:solidFill>
                            <a:schemeClr val="accent2">
                              <a:lumMod val="75000"/>
                            </a:schemeClr>
                          </a:solidFill>
                        </a:rPr>
                        <a:t>32</a:t>
                      </a:r>
                    </a:p>
                  </a:txBody>
                  <a:tcPr/>
                </a:tc>
                <a:tc>
                  <a:txBody>
                    <a:bodyPr/>
                    <a:lstStyle/>
                    <a:p>
                      <a:pPr algn="ctr"/>
                      <a:r>
                        <a:rPr lang="en-US" b="1" dirty="0">
                          <a:solidFill>
                            <a:srgbClr val="00B050"/>
                          </a:solidFill>
                        </a:rPr>
                        <a:t>4.3</a:t>
                      </a:r>
                    </a:p>
                  </a:txBody>
                  <a:tcPr/>
                </a:tc>
                <a:tc>
                  <a:txBody>
                    <a:bodyPr/>
                    <a:lstStyle/>
                    <a:p>
                      <a:pPr algn="ctr"/>
                      <a:r>
                        <a:rPr lang="en-US" b="1" dirty="0">
                          <a:solidFill>
                            <a:schemeClr val="accent2"/>
                          </a:solidFill>
                        </a:rPr>
                        <a:t>7</a:t>
                      </a:r>
                    </a:p>
                  </a:txBody>
                  <a:tcPr/>
                </a:tc>
                <a:tc>
                  <a:txBody>
                    <a:bodyPr/>
                    <a:lstStyle/>
                    <a:p>
                      <a:pPr algn="ctr"/>
                      <a:r>
                        <a:rPr lang="en-US" b="1" dirty="0">
                          <a:solidFill>
                            <a:srgbClr val="FF0000"/>
                          </a:solidFill>
                        </a:rPr>
                        <a:t>0.14</a:t>
                      </a:r>
                    </a:p>
                  </a:txBody>
                  <a:tcPr/>
                </a:tc>
                <a:tc>
                  <a:txBody>
                    <a:bodyPr/>
                    <a:lstStyle/>
                    <a:p>
                      <a:pPr algn="ctr"/>
                      <a:r>
                        <a:rPr lang="en-US" b="1" dirty="0">
                          <a:solidFill>
                            <a:srgbClr val="FF0000"/>
                          </a:solidFill>
                        </a:rPr>
                        <a:t>1.4</a:t>
                      </a:r>
                    </a:p>
                  </a:txBody>
                  <a:tcPr/>
                </a:tc>
                <a:tc>
                  <a:txBody>
                    <a:bodyPr/>
                    <a:lstStyle/>
                    <a:p>
                      <a:pPr algn="ctr"/>
                      <a:r>
                        <a:rPr lang="en-US" b="1" dirty="0">
                          <a:solidFill>
                            <a:srgbClr val="00B050"/>
                          </a:solidFill>
                        </a:rPr>
                        <a:t>&gt;50</a:t>
                      </a:r>
                    </a:p>
                  </a:txBody>
                  <a:tcPr/>
                </a:tc>
                <a:extLst>
                  <a:ext uri="{0D108BD9-81ED-4DB2-BD59-A6C34878D82A}">
                    <a16:rowId xmlns:a16="http://schemas.microsoft.com/office/drawing/2014/main" val="4254343365"/>
                  </a:ext>
                </a:extLst>
              </a:tr>
            </a:tbl>
          </a:graphicData>
        </a:graphic>
      </p:graphicFrame>
      <p:graphicFrame>
        <p:nvGraphicFramePr>
          <p:cNvPr id="17" name="Object 16">
            <a:extLst>
              <a:ext uri="{FF2B5EF4-FFF2-40B4-BE49-F238E27FC236}">
                <a16:creationId xmlns:a16="http://schemas.microsoft.com/office/drawing/2014/main" id="{C3D7DE40-695D-8E3E-697D-AD0A821701E2}"/>
              </a:ext>
            </a:extLst>
          </p:cNvPr>
          <p:cNvGraphicFramePr>
            <a:graphicFrameLocks noChangeAspect="1"/>
          </p:cNvGraphicFramePr>
          <p:nvPr>
            <p:extLst>
              <p:ext uri="{D42A27DB-BD31-4B8C-83A1-F6EECF244321}">
                <p14:modId xmlns:p14="http://schemas.microsoft.com/office/powerpoint/2010/main" val="1513277920"/>
              </p:ext>
            </p:extLst>
          </p:nvPr>
        </p:nvGraphicFramePr>
        <p:xfrm>
          <a:off x="3441146" y="1255128"/>
          <a:ext cx="1773237" cy="1447800"/>
        </p:xfrm>
        <a:graphic>
          <a:graphicData uri="http://schemas.openxmlformats.org/presentationml/2006/ole">
            <mc:AlternateContent xmlns:mc="http://schemas.openxmlformats.org/markup-compatibility/2006">
              <mc:Choice xmlns:v="urn:schemas-microsoft-com:vml" Requires="v">
                <p:oleObj name="CS ChemDraw Drawing" r:id="rId4" imgW="1933600" imgH="1578498" progId="ChemDraw.Document.6.0">
                  <p:embed/>
                </p:oleObj>
              </mc:Choice>
              <mc:Fallback>
                <p:oleObj name="CS ChemDraw Drawing" r:id="rId4" imgW="1933600" imgH="1578498" progId="ChemDraw.Document.6.0">
                  <p:embed/>
                  <p:pic>
                    <p:nvPicPr>
                      <p:cNvPr id="17" name="Object 16">
                        <a:extLst>
                          <a:ext uri="{FF2B5EF4-FFF2-40B4-BE49-F238E27FC236}">
                            <a16:creationId xmlns:a16="http://schemas.microsoft.com/office/drawing/2014/main" id="{C3D7DE40-695D-8E3E-697D-AD0A821701E2}"/>
                          </a:ext>
                        </a:extLst>
                      </p:cNvPr>
                      <p:cNvPicPr/>
                      <p:nvPr/>
                    </p:nvPicPr>
                    <p:blipFill>
                      <a:blip r:embed="rId5"/>
                      <a:stretch>
                        <a:fillRect/>
                      </a:stretch>
                    </p:blipFill>
                    <p:spPr>
                      <a:xfrm>
                        <a:off x="3441146" y="1255128"/>
                        <a:ext cx="1773237" cy="1447800"/>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67E9F6BF-9D2E-7B44-B889-E774AA81A0F1}"/>
              </a:ext>
            </a:extLst>
          </p:cNvPr>
          <p:cNvSpPr txBox="1"/>
          <p:nvPr/>
        </p:nvSpPr>
        <p:spPr>
          <a:xfrm>
            <a:off x="3647129" y="2924630"/>
            <a:ext cx="1475589" cy="738664"/>
          </a:xfrm>
          <a:prstGeom prst="rect">
            <a:avLst/>
          </a:prstGeom>
          <a:noFill/>
        </p:spPr>
        <p:txBody>
          <a:bodyPr wrap="square" rtlCol="0">
            <a:spAutoFit/>
          </a:bodyPr>
          <a:lstStyle/>
          <a:p>
            <a:pPr algn="ctr"/>
            <a:r>
              <a:rPr lang="en-US"/>
              <a:t>H3D-006621</a:t>
            </a:r>
            <a:endParaRPr lang="en-US" dirty="0"/>
          </a:p>
          <a:p>
            <a:pPr algn="ctr"/>
            <a:r>
              <a:rPr lang="en-US" sz="1200" b="1" dirty="0">
                <a:solidFill>
                  <a:srgbClr val="00B050"/>
                </a:solidFill>
              </a:rPr>
              <a:t>Efficacious in mouse </a:t>
            </a:r>
            <a:r>
              <a:rPr lang="en-US" sz="1200" b="1" dirty="0" err="1">
                <a:solidFill>
                  <a:srgbClr val="00B050"/>
                </a:solidFill>
              </a:rPr>
              <a:t>Mtb</a:t>
            </a:r>
            <a:r>
              <a:rPr lang="en-US" sz="1200" b="1" dirty="0">
                <a:solidFill>
                  <a:srgbClr val="00B050"/>
                </a:solidFill>
              </a:rPr>
              <a:t> model</a:t>
            </a:r>
          </a:p>
        </p:txBody>
      </p:sp>
      <p:graphicFrame>
        <p:nvGraphicFramePr>
          <p:cNvPr id="19" name="Object 18">
            <a:extLst>
              <a:ext uri="{FF2B5EF4-FFF2-40B4-BE49-F238E27FC236}">
                <a16:creationId xmlns:a16="http://schemas.microsoft.com/office/drawing/2014/main" id="{FEA052AD-AB43-48EA-77BB-D9012195F00A}"/>
              </a:ext>
            </a:extLst>
          </p:cNvPr>
          <p:cNvGraphicFramePr>
            <a:graphicFrameLocks noChangeAspect="1"/>
          </p:cNvGraphicFramePr>
          <p:nvPr>
            <p:extLst>
              <p:ext uri="{D42A27DB-BD31-4B8C-83A1-F6EECF244321}">
                <p14:modId xmlns:p14="http://schemas.microsoft.com/office/powerpoint/2010/main" val="889761371"/>
              </p:ext>
            </p:extLst>
          </p:nvPr>
        </p:nvGraphicFramePr>
        <p:xfrm>
          <a:off x="5931705" y="1279734"/>
          <a:ext cx="1657350" cy="1398588"/>
        </p:xfrm>
        <a:graphic>
          <a:graphicData uri="http://schemas.openxmlformats.org/presentationml/2006/ole">
            <mc:AlternateContent xmlns:mc="http://schemas.openxmlformats.org/markup-compatibility/2006">
              <mc:Choice xmlns:v="urn:schemas-microsoft-com:vml" Requires="v">
                <p:oleObj name="CS ChemDraw Drawing" r:id="rId6" imgW="1808673" imgH="1523588" progId="ChemDraw.Document.6.0">
                  <p:embed/>
                </p:oleObj>
              </mc:Choice>
              <mc:Fallback>
                <p:oleObj name="CS ChemDraw Drawing" r:id="rId6" imgW="1808673" imgH="1523588" progId="ChemDraw.Document.6.0">
                  <p:embed/>
                  <p:pic>
                    <p:nvPicPr>
                      <p:cNvPr id="19" name="Object 18">
                        <a:extLst>
                          <a:ext uri="{FF2B5EF4-FFF2-40B4-BE49-F238E27FC236}">
                            <a16:creationId xmlns:a16="http://schemas.microsoft.com/office/drawing/2014/main" id="{FEA052AD-AB43-48EA-77BB-D9012195F00A}"/>
                          </a:ext>
                        </a:extLst>
                      </p:cNvPr>
                      <p:cNvPicPr/>
                      <p:nvPr/>
                    </p:nvPicPr>
                    <p:blipFill>
                      <a:blip r:embed="rId7"/>
                      <a:stretch>
                        <a:fillRect/>
                      </a:stretch>
                    </p:blipFill>
                    <p:spPr>
                      <a:xfrm>
                        <a:off x="5931705" y="1279734"/>
                        <a:ext cx="1657350" cy="1398588"/>
                      </a:xfrm>
                      <a:prstGeom prst="rect">
                        <a:avLst/>
                      </a:prstGeom>
                    </p:spPr>
                  </p:pic>
                </p:oleObj>
              </mc:Fallback>
            </mc:AlternateContent>
          </a:graphicData>
        </a:graphic>
      </p:graphicFrame>
      <p:sp>
        <p:nvSpPr>
          <p:cNvPr id="20" name="TextBox 19">
            <a:extLst>
              <a:ext uri="{FF2B5EF4-FFF2-40B4-BE49-F238E27FC236}">
                <a16:creationId xmlns:a16="http://schemas.microsoft.com/office/drawing/2014/main" id="{5EE7A0CA-2826-9EA5-A719-C8FE109F4F7C}"/>
              </a:ext>
            </a:extLst>
          </p:cNvPr>
          <p:cNvSpPr txBox="1"/>
          <p:nvPr/>
        </p:nvSpPr>
        <p:spPr>
          <a:xfrm>
            <a:off x="6079745" y="2924630"/>
            <a:ext cx="1361270" cy="369332"/>
          </a:xfrm>
          <a:prstGeom prst="rect">
            <a:avLst/>
          </a:prstGeom>
          <a:noFill/>
        </p:spPr>
        <p:txBody>
          <a:bodyPr wrap="none" rtlCol="0">
            <a:spAutoFit/>
          </a:bodyPr>
          <a:lstStyle/>
          <a:p>
            <a:pPr algn="ctr"/>
            <a:r>
              <a:rPr lang="en-US" dirty="0"/>
              <a:t>H3D-003387</a:t>
            </a:r>
          </a:p>
        </p:txBody>
      </p:sp>
      <p:graphicFrame>
        <p:nvGraphicFramePr>
          <p:cNvPr id="21" name="Object 20">
            <a:extLst>
              <a:ext uri="{FF2B5EF4-FFF2-40B4-BE49-F238E27FC236}">
                <a16:creationId xmlns:a16="http://schemas.microsoft.com/office/drawing/2014/main" id="{2EE198A4-F7F5-BC76-D14D-A141EBAEF5B5}"/>
              </a:ext>
            </a:extLst>
          </p:cNvPr>
          <p:cNvGraphicFramePr>
            <a:graphicFrameLocks noChangeAspect="1"/>
          </p:cNvGraphicFramePr>
          <p:nvPr>
            <p:extLst>
              <p:ext uri="{D42A27DB-BD31-4B8C-83A1-F6EECF244321}">
                <p14:modId xmlns:p14="http://schemas.microsoft.com/office/powerpoint/2010/main" val="4272690628"/>
              </p:ext>
            </p:extLst>
          </p:nvPr>
        </p:nvGraphicFramePr>
        <p:xfrm>
          <a:off x="8226972" y="1278941"/>
          <a:ext cx="1822450" cy="1400175"/>
        </p:xfrm>
        <a:graphic>
          <a:graphicData uri="http://schemas.openxmlformats.org/presentationml/2006/ole">
            <mc:AlternateContent xmlns:mc="http://schemas.openxmlformats.org/markup-compatibility/2006">
              <mc:Choice xmlns:v="urn:schemas-microsoft-com:vml" Requires="v">
                <p:oleObj name="CS ChemDraw Drawing" r:id="rId8" imgW="1987042" imgH="1523588" progId="ChemDraw.Document.6.0">
                  <p:embed/>
                </p:oleObj>
              </mc:Choice>
              <mc:Fallback>
                <p:oleObj name="CS ChemDraw Drawing" r:id="rId8" imgW="1987042" imgH="1523588" progId="ChemDraw.Document.6.0">
                  <p:embed/>
                  <p:pic>
                    <p:nvPicPr>
                      <p:cNvPr id="21" name="Object 20">
                        <a:extLst>
                          <a:ext uri="{FF2B5EF4-FFF2-40B4-BE49-F238E27FC236}">
                            <a16:creationId xmlns:a16="http://schemas.microsoft.com/office/drawing/2014/main" id="{2EE198A4-F7F5-BC76-D14D-A141EBAEF5B5}"/>
                          </a:ext>
                        </a:extLst>
                      </p:cNvPr>
                      <p:cNvPicPr/>
                      <p:nvPr/>
                    </p:nvPicPr>
                    <p:blipFill>
                      <a:blip r:embed="rId9"/>
                      <a:stretch>
                        <a:fillRect/>
                      </a:stretch>
                    </p:blipFill>
                    <p:spPr>
                      <a:xfrm>
                        <a:off x="8226972" y="1278941"/>
                        <a:ext cx="1822450" cy="1400175"/>
                      </a:xfrm>
                      <a:prstGeom prst="rect">
                        <a:avLst/>
                      </a:prstGeom>
                    </p:spPr>
                  </p:pic>
                </p:oleObj>
              </mc:Fallback>
            </mc:AlternateContent>
          </a:graphicData>
        </a:graphic>
      </p:graphicFrame>
      <p:sp>
        <p:nvSpPr>
          <p:cNvPr id="22" name="TextBox 21">
            <a:extLst>
              <a:ext uri="{FF2B5EF4-FFF2-40B4-BE49-F238E27FC236}">
                <a16:creationId xmlns:a16="http://schemas.microsoft.com/office/drawing/2014/main" id="{A336296F-AF34-2A4B-6C64-7A180521C849}"/>
              </a:ext>
            </a:extLst>
          </p:cNvPr>
          <p:cNvSpPr txBox="1"/>
          <p:nvPr/>
        </p:nvSpPr>
        <p:spPr>
          <a:xfrm>
            <a:off x="8504883" y="2924630"/>
            <a:ext cx="1266629" cy="369332"/>
          </a:xfrm>
          <a:prstGeom prst="rect">
            <a:avLst/>
          </a:prstGeom>
          <a:noFill/>
        </p:spPr>
        <p:txBody>
          <a:bodyPr wrap="none" rtlCol="0">
            <a:spAutoFit/>
          </a:bodyPr>
          <a:lstStyle/>
          <a:p>
            <a:pPr algn="ctr"/>
            <a:r>
              <a:rPr lang="en-US" dirty="0" err="1"/>
              <a:t>Zoliflodacin</a:t>
            </a:r>
            <a:endParaRPr lang="en-US" dirty="0"/>
          </a:p>
        </p:txBody>
      </p:sp>
      <p:sp>
        <p:nvSpPr>
          <p:cNvPr id="23" name="TextBox 22">
            <a:extLst>
              <a:ext uri="{FF2B5EF4-FFF2-40B4-BE49-F238E27FC236}">
                <a16:creationId xmlns:a16="http://schemas.microsoft.com/office/drawing/2014/main" id="{A82D2B3B-D671-F66D-A59E-AB59851C36C3}"/>
              </a:ext>
            </a:extLst>
          </p:cNvPr>
          <p:cNvSpPr txBox="1"/>
          <p:nvPr/>
        </p:nvSpPr>
        <p:spPr>
          <a:xfrm>
            <a:off x="243583" y="6533238"/>
            <a:ext cx="3311804" cy="276999"/>
          </a:xfrm>
          <a:prstGeom prst="rect">
            <a:avLst/>
          </a:prstGeom>
          <a:noFill/>
        </p:spPr>
        <p:txBody>
          <a:bodyPr wrap="none" rtlCol="0">
            <a:spAutoFit/>
          </a:bodyPr>
          <a:lstStyle/>
          <a:p>
            <a:r>
              <a:rPr lang="en-ZA" sz="1200" dirty="0"/>
              <a:t>Govender, P. et al </a:t>
            </a:r>
            <a:r>
              <a:rPr lang="en-ZA" sz="1200" i="1" dirty="0"/>
              <a:t>J. Med. Chem. </a:t>
            </a:r>
            <a:r>
              <a:rPr lang="en-ZA" sz="1200" b="1" i="1" dirty="0"/>
              <a:t>65</a:t>
            </a:r>
            <a:r>
              <a:rPr lang="en-ZA" sz="1200" i="1" dirty="0"/>
              <a:t>(9)</a:t>
            </a:r>
            <a:r>
              <a:rPr lang="en-ZA" sz="1200" dirty="0"/>
              <a:t>, 6264, 2022</a:t>
            </a:r>
          </a:p>
        </p:txBody>
      </p:sp>
    </p:spTree>
    <p:extLst>
      <p:ext uri="{BB962C8B-B14F-4D97-AF65-F5344CB8AC3E}">
        <p14:creationId xmlns:p14="http://schemas.microsoft.com/office/powerpoint/2010/main" val="3957434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33F64D-914C-1D85-8477-744C40EA2AA4}"/>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solidFill>
                  <a:schemeClr val="bg1">
                    <a:lumMod val="75000"/>
                  </a:schemeClr>
                </a:solidFill>
              </a:rPr>
              <a:t>28</a:t>
            </a:fld>
            <a:endParaRPr lang="en-ZA" dirty="0">
              <a:solidFill>
                <a:schemeClr val="bg1">
                  <a:lumMod val="75000"/>
                </a:schemeClr>
              </a:solidFill>
            </a:endParaRPr>
          </a:p>
        </p:txBody>
      </p:sp>
      <p:sp>
        <p:nvSpPr>
          <p:cNvPr id="5" name="Title 1">
            <a:extLst>
              <a:ext uri="{FF2B5EF4-FFF2-40B4-BE49-F238E27FC236}">
                <a16:creationId xmlns:a16="http://schemas.microsoft.com/office/drawing/2014/main" id="{F250A3B3-E27F-4C02-92E0-4342BDC289AA}"/>
              </a:ext>
            </a:extLst>
          </p:cNvPr>
          <p:cNvSpPr>
            <a:spLocks noGrp="1"/>
          </p:cNvSpPr>
          <p:nvPr>
            <p:ph type="title" idx="4294967295"/>
          </p:nvPr>
        </p:nvSpPr>
        <p:spPr>
          <a:xfrm>
            <a:off x="6096000" y="2731366"/>
            <a:ext cx="5868771" cy="1600200"/>
          </a:xfrm>
        </p:spPr>
        <p:txBody>
          <a:bodyPr anchor="b">
            <a:noAutofit/>
          </a:bodyPr>
          <a:lstStyle>
            <a:lvl1pPr algn="ctr">
              <a:defRPr sz="4000">
                <a:latin typeface="Arial" panose="020B0604020202020204" pitchFamily="34" charset="0"/>
                <a:cs typeface="Arial" panose="020B0604020202020204" pitchFamily="34" charset="0"/>
              </a:defRPr>
            </a:lvl1pPr>
          </a:lstStyle>
          <a:p>
            <a:pPr>
              <a:lnSpc>
                <a:spcPct val="90000"/>
              </a:lnSpc>
              <a:spcBef>
                <a:spcPts val="1000"/>
              </a:spcBef>
            </a:pPr>
            <a:r>
              <a:rPr lang="en-US" sz="2400" b="1" dirty="0"/>
              <a:t>If we knew what we were doing, it would not be called research, would it?</a:t>
            </a:r>
            <a:br>
              <a:rPr lang="en-US" sz="2400" b="1" dirty="0"/>
            </a:br>
            <a:br>
              <a:rPr lang="en-US" sz="2400" b="1" dirty="0"/>
            </a:br>
            <a:r>
              <a:rPr lang="en-US" sz="2400" b="1" dirty="0"/>
              <a:t>Albert Einstein </a:t>
            </a:r>
            <a:br>
              <a:rPr lang="en-US" sz="2400" b="1" dirty="0"/>
            </a:br>
            <a:r>
              <a:rPr lang="en-US" sz="1100" dirty="0"/>
              <a:t>Theoretical physicist, mathematician, lecturer, patent examiner, intellectual</a:t>
            </a:r>
            <a:endParaRPr lang="en-US" sz="2400" b="0" i="0" dirty="0">
              <a:solidFill>
                <a:srgbClr val="242424"/>
              </a:solidFill>
              <a:latin typeface="Arial"/>
              <a:ea typeface="Arial"/>
              <a:cs typeface="Arial"/>
              <a:sym typeface="Arial"/>
            </a:endParaRPr>
          </a:p>
        </p:txBody>
      </p:sp>
    </p:spTree>
    <p:extLst>
      <p:ext uri="{BB962C8B-B14F-4D97-AF65-F5344CB8AC3E}">
        <p14:creationId xmlns:p14="http://schemas.microsoft.com/office/powerpoint/2010/main" val="3429678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7FB31-262D-5607-B947-C77BED0DBE1C}"/>
              </a:ext>
            </a:extLst>
          </p:cNvPr>
          <p:cNvSpPr>
            <a:spLocks noGrp="1"/>
          </p:cNvSpPr>
          <p:nvPr>
            <p:ph type="title"/>
          </p:nvPr>
        </p:nvSpPr>
        <p:spPr/>
        <p:txBody>
          <a:bodyPr/>
          <a:lstStyle/>
          <a:p>
            <a:r>
              <a:rPr lang="en-ZA" dirty="0"/>
              <a:t>Learning Objectives</a:t>
            </a:r>
          </a:p>
        </p:txBody>
      </p:sp>
      <p:sp>
        <p:nvSpPr>
          <p:cNvPr id="3" name="Content Placeholder 2">
            <a:extLst>
              <a:ext uri="{FF2B5EF4-FFF2-40B4-BE49-F238E27FC236}">
                <a16:creationId xmlns:a16="http://schemas.microsoft.com/office/drawing/2014/main" id="{9AFC9461-919D-5660-513D-8A982D719B34}"/>
              </a:ext>
            </a:extLst>
          </p:cNvPr>
          <p:cNvSpPr>
            <a:spLocks noGrp="1"/>
          </p:cNvSpPr>
          <p:nvPr>
            <p:ph idx="1"/>
          </p:nvPr>
        </p:nvSpPr>
        <p:spPr>
          <a:xfrm>
            <a:off x="1005984" y="1920438"/>
            <a:ext cx="10180031" cy="3171108"/>
          </a:xfrm>
        </p:spPr>
        <p:txBody>
          <a:bodyPr>
            <a:normAutofit fontScale="92500" lnSpcReduction="20000"/>
          </a:bodyPr>
          <a:lstStyle/>
          <a:p>
            <a:r>
              <a:rPr lang="en-ZA" dirty="0"/>
              <a:t>Fragment-based lead generation</a:t>
            </a:r>
          </a:p>
          <a:p>
            <a:pPr marL="0" indent="0">
              <a:buNone/>
            </a:pPr>
            <a:endParaRPr lang="en-ZA" dirty="0"/>
          </a:p>
          <a:p>
            <a:r>
              <a:rPr lang="en-ZA" dirty="0"/>
              <a:t>Phenotypic Screening</a:t>
            </a:r>
          </a:p>
          <a:p>
            <a:endParaRPr lang="en-ZA" dirty="0"/>
          </a:p>
          <a:p>
            <a:r>
              <a:rPr lang="en-ZA" dirty="0"/>
              <a:t>Considerations around hits and ligand efficiency (LE); lead optimization of ligand lipophilicity efficiency (LLE)</a:t>
            </a:r>
          </a:p>
          <a:p>
            <a:endParaRPr lang="en-ZA" dirty="0"/>
          </a:p>
          <a:p>
            <a:r>
              <a:rPr lang="en-ZA" dirty="0"/>
              <a:t>Drug repurposing/repositioning</a:t>
            </a:r>
          </a:p>
          <a:p>
            <a:pPr marL="0" indent="0">
              <a:buNone/>
            </a:pPr>
            <a:endParaRPr lang="en-ZA" dirty="0"/>
          </a:p>
          <a:p>
            <a:pPr marL="457200" lvl="1" indent="0">
              <a:buNone/>
            </a:pPr>
            <a:endParaRPr lang="en-ZA" dirty="0"/>
          </a:p>
        </p:txBody>
      </p:sp>
      <p:sp>
        <p:nvSpPr>
          <p:cNvPr id="4" name="Slide Number Placeholder 3">
            <a:extLst>
              <a:ext uri="{FF2B5EF4-FFF2-40B4-BE49-F238E27FC236}">
                <a16:creationId xmlns:a16="http://schemas.microsoft.com/office/drawing/2014/main" id="{E5FC9F77-7D40-EC49-9A16-C18982CBE443}"/>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3</a:t>
            </a:fld>
            <a:endParaRPr lang="en-ZA" dirty="0"/>
          </a:p>
        </p:txBody>
      </p:sp>
    </p:spTree>
    <p:extLst>
      <p:ext uri="{BB962C8B-B14F-4D97-AF65-F5344CB8AC3E}">
        <p14:creationId xmlns:p14="http://schemas.microsoft.com/office/powerpoint/2010/main" val="3219654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620E0-ACFF-2EF9-247D-7FB662A18FF9}"/>
              </a:ext>
            </a:extLst>
          </p:cNvPr>
          <p:cNvSpPr>
            <a:spLocks noGrp="1"/>
          </p:cNvSpPr>
          <p:nvPr>
            <p:ph type="title"/>
          </p:nvPr>
        </p:nvSpPr>
        <p:spPr/>
        <p:txBody>
          <a:bodyPr/>
          <a:lstStyle/>
          <a:p>
            <a:r>
              <a:rPr lang="en-US" dirty="0"/>
              <a:t>Program</a:t>
            </a:r>
          </a:p>
        </p:txBody>
      </p:sp>
      <p:sp>
        <p:nvSpPr>
          <p:cNvPr id="3" name="Content Placeholder 2">
            <a:extLst>
              <a:ext uri="{FF2B5EF4-FFF2-40B4-BE49-F238E27FC236}">
                <a16:creationId xmlns:a16="http://schemas.microsoft.com/office/drawing/2014/main" id="{8EFAF614-C7E7-B717-40D7-4CC7886ADAA7}"/>
              </a:ext>
            </a:extLst>
          </p:cNvPr>
          <p:cNvSpPr>
            <a:spLocks noGrp="1"/>
          </p:cNvSpPr>
          <p:nvPr>
            <p:ph idx="1"/>
          </p:nvPr>
        </p:nvSpPr>
        <p:spPr>
          <a:xfrm>
            <a:off x="602672" y="2315293"/>
            <a:ext cx="10102735" cy="1664426"/>
          </a:xfrm>
        </p:spPr>
        <p:txBody>
          <a:bodyPr/>
          <a:lstStyle/>
          <a:p>
            <a:r>
              <a:rPr lang="en-US" dirty="0"/>
              <a:t>Fragment-based Hit ID and H2L </a:t>
            </a:r>
          </a:p>
          <a:p>
            <a:r>
              <a:rPr lang="en-US" dirty="0"/>
              <a:t>Phenotypic Screening Hit ID and H2L</a:t>
            </a:r>
          </a:p>
          <a:p>
            <a:r>
              <a:rPr lang="en-US" dirty="0"/>
              <a:t>Drug repurposing</a:t>
            </a:r>
          </a:p>
        </p:txBody>
      </p:sp>
    </p:spTree>
    <p:extLst>
      <p:ext uri="{BB962C8B-B14F-4D97-AF65-F5344CB8AC3E}">
        <p14:creationId xmlns:p14="http://schemas.microsoft.com/office/powerpoint/2010/main" val="528729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53DDF-A2C7-BAFF-9236-B9D83CAA826B}"/>
              </a:ext>
            </a:extLst>
          </p:cNvPr>
          <p:cNvSpPr>
            <a:spLocks noGrp="1"/>
          </p:cNvSpPr>
          <p:nvPr>
            <p:ph type="title"/>
          </p:nvPr>
        </p:nvSpPr>
        <p:spPr>
          <a:xfrm>
            <a:off x="983673" y="366071"/>
            <a:ext cx="4440382" cy="645069"/>
          </a:xfrm>
        </p:spPr>
        <p:txBody>
          <a:bodyPr>
            <a:normAutofit/>
          </a:bodyPr>
          <a:lstStyle/>
          <a:p>
            <a:r>
              <a:rPr lang="en-US" dirty="0"/>
              <a:t>Fragment Screening</a:t>
            </a:r>
          </a:p>
        </p:txBody>
      </p:sp>
      <p:pic>
        <p:nvPicPr>
          <p:cNvPr id="4" name="Picture 5">
            <a:extLst>
              <a:ext uri="{FF2B5EF4-FFF2-40B4-BE49-F238E27FC236}">
                <a16:creationId xmlns:a16="http://schemas.microsoft.com/office/drawing/2014/main" id="{CCA5C4CF-292C-F3BE-2B75-97333A6CF5C2}"/>
              </a:ext>
            </a:extLst>
          </p:cNvPr>
          <p:cNvPicPr>
            <a:picLocks noChangeAspect="1" noChangeArrowheads="1"/>
          </p:cNvPicPr>
          <p:nvPr/>
        </p:nvPicPr>
        <p:blipFill>
          <a:blip r:embed="rId2"/>
          <a:srcRect r="986"/>
          <a:stretch>
            <a:fillRect/>
          </a:stretch>
        </p:blipFill>
        <p:spPr bwMode="auto">
          <a:xfrm>
            <a:off x="773257" y="1534824"/>
            <a:ext cx="3827463" cy="3638550"/>
          </a:xfrm>
          <a:prstGeom prst="rect">
            <a:avLst/>
          </a:prstGeom>
          <a:noFill/>
          <a:ln w="9525">
            <a:noFill/>
            <a:miter lim="800000"/>
            <a:headEnd/>
            <a:tailEnd/>
          </a:ln>
          <a:effectLst/>
        </p:spPr>
      </p:pic>
      <p:sp>
        <p:nvSpPr>
          <p:cNvPr id="5" name="Text Box 4">
            <a:extLst>
              <a:ext uri="{FF2B5EF4-FFF2-40B4-BE49-F238E27FC236}">
                <a16:creationId xmlns:a16="http://schemas.microsoft.com/office/drawing/2014/main" id="{EF9099C1-59C5-2089-F1B9-3DE6FDBA711F}"/>
              </a:ext>
            </a:extLst>
          </p:cNvPr>
          <p:cNvSpPr txBox="1">
            <a:spLocks noChangeArrowheads="1"/>
          </p:cNvSpPr>
          <p:nvPr/>
        </p:nvSpPr>
        <p:spPr bwMode="auto">
          <a:xfrm>
            <a:off x="4600720" y="1705482"/>
            <a:ext cx="7264887" cy="3200876"/>
          </a:xfrm>
          <a:prstGeom prst="rect">
            <a:avLst/>
          </a:prstGeom>
          <a:noFill/>
          <a:ln w="12700">
            <a:noFill/>
            <a:miter lim="800000"/>
            <a:headEnd type="none" w="sm" len="sm"/>
            <a:tailEnd type="none" w="sm" len="sm"/>
          </a:ln>
          <a:effectLst/>
        </p:spPr>
        <p:txBody>
          <a:bodyPr wrap="square">
            <a:spAutoFit/>
          </a:bodyPr>
          <a:lstStyle/>
          <a:p>
            <a:pPr>
              <a:buClr>
                <a:srgbClr val="660066"/>
              </a:buClr>
              <a:buFontTx/>
              <a:buChar char="•"/>
              <a:tabLst>
                <a:tab pos="346075" algn="l"/>
              </a:tabLst>
            </a:pPr>
            <a:r>
              <a:rPr lang="en-GB" sz="2000" b="0" dirty="0"/>
              <a:t> </a:t>
            </a:r>
            <a:r>
              <a:rPr lang="en-GB" sz="2000" dirty="0"/>
              <a:t>Fragment Screening and Hits</a:t>
            </a:r>
          </a:p>
          <a:p>
            <a:pPr>
              <a:buClr>
                <a:srgbClr val="660066"/>
              </a:buClr>
              <a:tabLst>
                <a:tab pos="346075" algn="l"/>
              </a:tabLst>
            </a:pPr>
            <a:r>
              <a:rPr lang="en-GB" sz="1800" b="0" dirty="0"/>
              <a:t>	Medium throughput (100-2000 </a:t>
            </a:r>
            <a:r>
              <a:rPr lang="en-GB" sz="1800" b="0" dirty="0" err="1"/>
              <a:t>cmpds</a:t>
            </a:r>
            <a:r>
              <a:rPr lang="en-GB" sz="1800" b="0" dirty="0"/>
              <a:t>)</a:t>
            </a:r>
          </a:p>
          <a:p>
            <a:pPr>
              <a:buClr>
                <a:srgbClr val="660066"/>
              </a:buClr>
              <a:tabLst>
                <a:tab pos="346075" algn="l"/>
              </a:tabLst>
            </a:pPr>
            <a:r>
              <a:rPr lang="en-GB" dirty="0"/>
              <a:t>       </a:t>
            </a:r>
            <a:r>
              <a:rPr lang="en-GB" sz="1800" b="0" dirty="0"/>
              <a:t>Weak potency </a:t>
            </a:r>
          </a:p>
          <a:p>
            <a:pPr>
              <a:buClr>
                <a:srgbClr val="660066"/>
              </a:buClr>
              <a:tabLst>
                <a:tab pos="346075" algn="l"/>
              </a:tabLst>
            </a:pPr>
            <a:r>
              <a:rPr lang="en-GB" sz="1800" b="0" dirty="0"/>
              <a:t>	More MW ‘headroom’ for elaboration</a:t>
            </a:r>
          </a:p>
          <a:p>
            <a:pPr>
              <a:buClr>
                <a:srgbClr val="660066"/>
              </a:buClr>
              <a:tabLst>
                <a:tab pos="346075" algn="l"/>
              </a:tabLst>
            </a:pPr>
            <a:r>
              <a:rPr lang="en-GB" sz="1800" b="0" dirty="0"/>
              <a:t>	Generally high ligand efficiency</a:t>
            </a:r>
          </a:p>
          <a:p>
            <a:pPr>
              <a:buClr>
                <a:srgbClr val="660066"/>
              </a:buClr>
              <a:tabLst>
                <a:tab pos="346075" algn="l"/>
              </a:tabLst>
            </a:pPr>
            <a:r>
              <a:rPr lang="en-GB" dirty="0"/>
              <a:t>       Guidance from protein structure/molecular </a:t>
            </a:r>
            <a:r>
              <a:rPr lang="en-GB" dirty="0" err="1"/>
              <a:t>modeling</a:t>
            </a:r>
            <a:endParaRPr lang="en-GB" sz="1800" b="0" dirty="0"/>
          </a:p>
          <a:p>
            <a:pPr>
              <a:buClr>
                <a:srgbClr val="660066"/>
              </a:buClr>
              <a:buFontTx/>
              <a:buChar char="•"/>
              <a:tabLst>
                <a:tab pos="346075" algn="l"/>
              </a:tabLst>
            </a:pPr>
            <a:r>
              <a:rPr lang="en-GB" sz="2000" b="0" dirty="0"/>
              <a:t> </a:t>
            </a:r>
            <a:r>
              <a:rPr lang="en-GB" sz="2000" dirty="0"/>
              <a:t>Screening strategies</a:t>
            </a:r>
          </a:p>
          <a:p>
            <a:pPr>
              <a:buClr>
                <a:srgbClr val="660066"/>
              </a:buClr>
              <a:tabLst>
                <a:tab pos="346075" algn="l"/>
              </a:tabLst>
            </a:pPr>
            <a:r>
              <a:rPr lang="en-GB" sz="1800" b="0" dirty="0"/>
              <a:t>	Enzyme inhibition</a:t>
            </a:r>
          </a:p>
          <a:p>
            <a:pPr>
              <a:buClr>
                <a:srgbClr val="660066"/>
              </a:buClr>
              <a:tabLst>
                <a:tab pos="346075" algn="l"/>
              </a:tabLst>
            </a:pPr>
            <a:r>
              <a:rPr lang="en-GB" sz="1800" b="0" dirty="0"/>
              <a:t>	NMR methods (</a:t>
            </a:r>
            <a:r>
              <a:rPr lang="en-GB" sz="1800" b="0" dirty="0" err="1"/>
              <a:t>waterLOGSY</a:t>
            </a:r>
            <a:r>
              <a:rPr lang="en-GB" sz="1800" b="0" dirty="0"/>
              <a:t>, STD-NMR, ILOE, </a:t>
            </a:r>
            <a:r>
              <a:rPr lang="en-GB" sz="1800" b="0" baseline="30000" dirty="0"/>
              <a:t>1</a:t>
            </a:r>
            <a:r>
              <a:rPr lang="en-GB" sz="1800" b="0" dirty="0"/>
              <a:t>H-</a:t>
            </a:r>
            <a:r>
              <a:rPr lang="en-GB" sz="1800" b="0" baseline="30000" dirty="0"/>
              <a:t>15</a:t>
            </a:r>
            <a:r>
              <a:rPr lang="en-GB" sz="1800" b="0" dirty="0"/>
              <a:t>N HSQC)</a:t>
            </a:r>
          </a:p>
          <a:p>
            <a:pPr>
              <a:buClr>
                <a:srgbClr val="660066"/>
              </a:buClr>
              <a:tabLst>
                <a:tab pos="346075" algn="l"/>
              </a:tabLst>
            </a:pPr>
            <a:r>
              <a:rPr lang="en-GB" sz="1800" b="0" dirty="0"/>
              <a:t>	Isothermal titration calorimetry (ICT)/Microscale Thermophoresis (MST)</a:t>
            </a:r>
          </a:p>
          <a:p>
            <a:pPr>
              <a:buClr>
                <a:srgbClr val="660066"/>
              </a:buClr>
              <a:tabLst>
                <a:tab pos="346075" algn="l"/>
              </a:tabLst>
            </a:pPr>
            <a:r>
              <a:rPr lang="en-GB" sz="1800" b="0" dirty="0"/>
              <a:t>       X-ray crystallography</a:t>
            </a:r>
          </a:p>
        </p:txBody>
      </p:sp>
      <p:sp>
        <p:nvSpPr>
          <p:cNvPr id="6" name="TextBox 5">
            <a:extLst>
              <a:ext uri="{FF2B5EF4-FFF2-40B4-BE49-F238E27FC236}">
                <a16:creationId xmlns:a16="http://schemas.microsoft.com/office/drawing/2014/main" id="{2B3D6681-95DB-D418-04C7-74F591C54947}"/>
              </a:ext>
            </a:extLst>
          </p:cNvPr>
          <p:cNvSpPr txBox="1"/>
          <p:nvPr/>
        </p:nvSpPr>
        <p:spPr>
          <a:xfrm>
            <a:off x="663552" y="5600700"/>
            <a:ext cx="10137455" cy="369332"/>
          </a:xfrm>
          <a:prstGeom prst="rect">
            <a:avLst/>
          </a:prstGeom>
          <a:noFill/>
        </p:spPr>
        <p:txBody>
          <a:bodyPr wrap="none" rtlCol="0">
            <a:spAutoFit/>
          </a:bodyPr>
          <a:lstStyle/>
          <a:p>
            <a:r>
              <a:rPr lang="en-GB" dirty="0">
                <a:solidFill>
                  <a:srgbClr val="3333CC"/>
                </a:solidFill>
              </a:rPr>
              <a:t>The challenge inevitably becomes maintaining drug-like properties while designing potency improvements</a:t>
            </a:r>
            <a:endParaRPr lang="en-ZA" dirty="0">
              <a:solidFill>
                <a:srgbClr val="3333CC"/>
              </a:solidFill>
            </a:endParaRPr>
          </a:p>
        </p:txBody>
      </p:sp>
      <p:sp>
        <p:nvSpPr>
          <p:cNvPr id="8" name="TextBox 7">
            <a:extLst>
              <a:ext uri="{FF2B5EF4-FFF2-40B4-BE49-F238E27FC236}">
                <a16:creationId xmlns:a16="http://schemas.microsoft.com/office/drawing/2014/main" id="{D5EF43DC-9CBA-9BFE-C057-FB9188445CC1}"/>
              </a:ext>
            </a:extLst>
          </p:cNvPr>
          <p:cNvSpPr txBox="1"/>
          <p:nvPr/>
        </p:nvSpPr>
        <p:spPr>
          <a:xfrm>
            <a:off x="303934" y="6559824"/>
            <a:ext cx="3706957" cy="246221"/>
          </a:xfrm>
          <a:prstGeom prst="rect">
            <a:avLst/>
          </a:prstGeom>
          <a:noFill/>
        </p:spPr>
        <p:txBody>
          <a:bodyPr wrap="square">
            <a:spAutoFit/>
          </a:bodyPr>
          <a:lstStyle/>
          <a:p>
            <a:r>
              <a:rPr lang="en-ZA" sz="1000" dirty="0"/>
              <a:t>Congreve, M et al. H. </a:t>
            </a:r>
            <a:r>
              <a:rPr lang="en-ZA" sz="1000" i="1" dirty="0"/>
              <a:t>Drug Disc. Today</a:t>
            </a:r>
            <a:r>
              <a:rPr lang="en-ZA" sz="1000" dirty="0"/>
              <a:t>, 8(19), 2003, 876</a:t>
            </a:r>
            <a:endParaRPr lang="en-US" sz="1000" dirty="0"/>
          </a:p>
        </p:txBody>
      </p:sp>
    </p:spTree>
    <p:extLst>
      <p:ext uri="{BB962C8B-B14F-4D97-AF65-F5344CB8AC3E}">
        <p14:creationId xmlns:p14="http://schemas.microsoft.com/office/powerpoint/2010/main" val="2823123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1416983-0CFE-0D6D-A2F0-57269E18F9E8}"/>
              </a:ext>
            </a:extLst>
          </p:cNvPr>
          <p:cNvSpPr txBox="1"/>
          <p:nvPr/>
        </p:nvSpPr>
        <p:spPr>
          <a:xfrm>
            <a:off x="922890" y="3253006"/>
            <a:ext cx="3703883" cy="2185214"/>
          </a:xfrm>
          <a:prstGeom prst="rect">
            <a:avLst/>
          </a:prstGeom>
          <a:noFill/>
        </p:spPr>
        <p:txBody>
          <a:bodyPr wrap="square" rtlCol="0">
            <a:spAutoFit/>
          </a:bodyPr>
          <a:lstStyle/>
          <a:p>
            <a:pPr marL="342900" indent="-342900">
              <a:buFont typeface="Arial" panose="020B0604020202020204" pitchFamily="34" charset="0"/>
              <a:buChar char="•"/>
            </a:pPr>
            <a:r>
              <a:rPr lang="en-ZA" sz="2400" b="1" dirty="0"/>
              <a:t>≤ 3 H-bond donors</a:t>
            </a:r>
          </a:p>
          <a:p>
            <a:pPr marL="342900" indent="-342900">
              <a:buFont typeface="Arial" panose="020B0604020202020204" pitchFamily="34" charset="0"/>
              <a:buChar char="•"/>
            </a:pPr>
            <a:r>
              <a:rPr lang="en-ZA" sz="2400" b="1" dirty="0"/>
              <a:t>≤ 3 H-bond acceptors</a:t>
            </a:r>
          </a:p>
          <a:p>
            <a:pPr marL="342900" indent="-342900">
              <a:buFont typeface="Arial" panose="020B0604020202020204" pitchFamily="34" charset="0"/>
              <a:buChar char="•"/>
            </a:pPr>
            <a:r>
              <a:rPr lang="en-ZA" sz="2400" b="1" dirty="0"/>
              <a:t>MW ≤ 300 Da</a:t>
            </a:r>
          </a:p>
          <a:p>
            <a:pPr marL="342900" indent="-342900">
              <a:buFont typeface="Arial" panose="020B0604020202020204" pitchFamily="34" charset="0"/>
              <a:buChar char="•"/>
            </a:pPr>
            <a:r>
              <a:rPr lang="en-ZA" sz="2400" b="1" dirty="0" err="1"/>
              <a:t>LogP</a:t>
            </a:r>
            <a:r>
              <a:rPr lang="en-ZA" sz="2400" b="1" dirty="0"/>
              <a:t> ≤ 3</a:t>
            </a:r>
          </a:p>
          <a:p>
            <a:pPr marL="342900" indent="-342900">
              <a:buFont typeface="Arial" panose="020B0604020202020204" pitchFamily="34" charset="0"/>
              <a:buChar char="•"/>
            </a:pPr>
            <a:r>
              <a:rPr lang="en-ZA" sz="2000" b="1" dirty="0"/>
              <a:t># rot bonds </a:t>
            </a:r>
            <a:r>
              <a:rPr lang="en-ZA" sz="2000" b="1" dirty="0">
                <a:sym typeface="Symbol" panose="05050102010706020507" pitchFamily="18" charset="2"/>
              </a:rPr>
              <a:t> 3</a:t>
            </a:r>
          </a:p>
          <a:p>
            <a:pPr marL="342900" indent="-342900">
              <a:buFont typeface="Arial" panose="020B0604020202020204" pitchFamily="34" charset="0"/>
              <a:buChar char="•"/>
            </a:pPr>
            <a:r>
              <a:rPr lang="en-ZA" sz="2000" b="1" dirty="0">
                <a:sym typeface="Symbol" panose="05050102010706020507" pitchFamily="18" charset="2"/>
              </a:rPr>
              <a:t>PSA  60 Å</a:t>
            </a:r>
            <a:r>
              <a:rPr lang="en-ZA" sz="2000" b="1" baseline="30000" dirty="0">
                <a:sym typeface="Symbol" panose="05050102010706020507" pitchFamily="18" charset="2"/>
              </a:rPr>
              <a:t>2</a:t>
            </a:r>
            <a:endParaRPr lang="en-ZA" sz="2000" b="1" dirty="0"/>
          </a:p>
        </p:txBody>
      </p:sp>
      <p:sp>
        <p:nvSpPr>
          <p:cNvPr id="5" name="TextBox 4">
            <a:extLst>
              <a:ext uri="{FF2B5EF4-FFF2-40B4-BE49-F238E27FC236}">
                <a16:creationId xmlns:a16="http://schemas.microsoft.com/office/drawing/2014/main" id="{2B57DBF8-470D-70CA-1210-695F0A30B904}"/>
              </a:ext>
            </a:extLst>
          </p:cNvPr>
          <p:cNvSpPr txBox="1"/>
          <p:nvPr/>
        </p:nvSpPr>
        <p:spPr>
          <a:xfrm>
            <a:off x="265636" y="2455754"/>
            <a:ext cx="4641692" cy="707886"/>
          </a:xfrm>
          <a:prstGeom prst="rect">
            <a:avLst/>
          </a:prstGeom>
          <a:noFill/>
        </p:spPr>
        <p:txBody>
          <a:bodyPr wrap="square" rtlCol="0">
            <a:spAutoFit/>
          </a:bodyPr>
          <a:lstStyle/>
          <a:p>
            <a:pPr algn="ctr"/>
            <a:r>
              <a:rPr lang="en-ZA" sz="2000" b="1" dirty="0">
                <a:solidFill>
                  <a:schemeClr val="accent5">
                    <a:lumMod val="50000"/>
                  </a:schemeClr>
                </a:solidFill>
              </a:rPr>
              <a:t>Lead-like molecules for FGLD –</a:t>
            </a:r>
          </a:p>
          <a:p>
            <a:pPr algn="ctr"/>
            <a:r>
              <a:rPr lang="en-ZA" sz="2000" b="1" dirty="0">
                <a:solidFill>
                  <a:schemeClr val="accent5">
                    <a:lumMod val="50000"/>
                  </a:schemeClr>
                </a:solidFill>
              </a:rPr>
              <a:t>emphasis on ligand efficiency: </a:t>
            </a:r>
            <a:endParaRPr lang="en-US" sz="2000" b="1" dirty="0">
              <a:solidFill>
                <a:schemeClr val="accent5">
                  <a:lumMod val="50000"/>
                </a:schemeClr>
              </a:solidFill>
            </a:endParaRPr>
          </a:p>
        </p:txBody>
      </p:sp>
      <p:sp>
        <p:nvSpPr>
          <p:cNvPr id="6" name="TextBox 5">
            <a:extLst>
              <a:ext uri="{FF2B5EF4-FFF2-40B4-BE49-F238E27FC236}">
                <a16:creationId xmlns:a16="http://schemas.microsoft.com/office/drawing/2014/main" id="{8234BCC8-90C3-8DC6-A607-0E9F968EBC1F}"/>
              </a:ext>
            </a:extLst>
          </p:cNvPr>
          <p:cNvSpPr txBox="1"/>
          <p:nvPr/>
        </p:nvSpPr>
        <p:spPr>
          <a:xfrm>
            <a:off x="235643" y="6517212"/>
            <a:ext cx="5416355" cy="276999"/>
          </a:xfrm>
          <a:prstGeom prst="rect">
            <a:avLst/>
          </a:prstGeom>
          <a:noFill/>
        </p:spPr>
        <p:txBody>
          <a:bodyPr wrap="none" rtlCol="0">
            <a:spAutoFit/>
          </a:bodyPr>
          <a:lstStyle/>
          <a:p>
            <a:r>
              <a:rPr lang="en-ZA" sz="1200" dirty="0"/>
              <a:t>Jhoti et al. </a:t>
            </a:r>
            <a:r>
              <a:rPr lang="en-ZA" sz="1200" i="1" dirty="0"/>
              <a:t>Nat. Rev. Drug Disc. </a:t>
            </a:r>
            <a:r>
              <a:rPr lang="en-ZA" sz="1200" dirty="0"/>
              <a:t>12(8), 2013, 644; Johnson et al. </a:t>
            </a:r>
            <a:r>
              <a:rPr lang="en-ZA" sz="1200" i="1" dirty="0"/>
              <a:t>J. Med. Chem.</a:t>
            </a:r>
            <a:r>
              <a:rPr lang="en-ZA" sz="1200" dirty="0"/>
              <a:t>, 2016.</a:t>
            </a:r>
            <a:endParaRPr lang="en-US" sz="1200" dirty="0"/>
          </a:p>
        </p:txBody>
      </p:sp>
      <p:pic>
        <p:nvPicPr>
          <p:cNvPr id="8" name="Picture 2" descr="http://www.ub.edu/cbdd/sites/default/files/u27/fragnet_image.png">
            <a:extLst>
              <a:ext uri="{FF2B5EF4-FFF2-40B4-BE49-F238E27FC236}">
                <a16:creationId xmlns:a16="http://schemas.microsoft.com/office/drawing/2014/main" id="{DC503CBA-64D6-BC53-CFD6-D7F1AF2F26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5603" y="3572860"/>
            <a:ext cx="6776678" cy="14061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79A8EF7-F9AB-8C67-4DE7-AC04F84B326D}"/>
              </a:ext>
            </a:extLst>
          </p:cNvPr>
          <p:cNvSpPr txBox="1"/>
          <p:nvPr/>
        </p:nvSpPr>
        <p:spPr>
          <a:xfrm>
            <a:off x="1833248" y="1517135"/>
            <a:ext cx="8817434" cy="523220"/>
          </a:xfrm>
          <a:prstGeom prst="rect">
            <a:avLst/>
          </a:prstGeom>
          <a:noFill/>
        </p:spPr>
        <p:txBody>
          <a:bodyPr wrap="square" rtlCol="0">
            <a:spAutoFit/>
          </a:bodyPr>
          <a:lstStyle/>
          <a:p>
            <a:r>
              <a:rPr lang="en-ZA" sz="2800" b="1" dirty="0">
                <a:solidFill>
                  <a:schemeClr val="accent5">
                    <a:lumMod val="50000"/>
                  </a:schemeClr>
                </a:solidFill>
              </a:rPr>
              <a:t>Rule of three</a:t>
            </a:r>
            <a:r>
              <a:rPr lang="en-ZA" sz="2000" b="1" dirty="0">
                <a:solidFill>
                  <a:schemeClr val="accent5">
                    <a:lumMod val="50000"/>
                  </a:schemeClr>
                </a:solidFill>
              </a:rPr>
              <a:t>: begin small </a:t>
            </a:r>
            <a:r>
              <a:rPr lang="en-ZA" sz="2000" b="1" dirty="0">
                <a:solidFill>
                  <a:schemeClr val="accent5">
                    <a:lumMod val="50000"/>
                  </a:schemeClr>
                </a:solidFill>
                <a:sym typeface="Symbol" panose="05050102010706020507" pitchFamily="18" charset="2"/>
              </a:rPr>
              <a:t></a:t>
            </a:r>
            <a:r>
              <a:rPr lang="en-ZA" sz="2000" b="1" dirty="0">
                <a:solidFill>
                  <a:schemeClr val="accent5">
                    <a:lumMod val="50000"/>
                  </a:schemeClr>
                </a:solidFill>
              </a:rPr>
              <a:t> compound growth will (generally) be inevitable </a:t>
            </a:r>
            <a:endParaRPr lang="en-US" sz="2000" b="1" dirty="0">
              <a:solidFill>
                <a:schemeClr val="accent5">
                  <a:lumMod val="50000"/>
                </a:schemeClr>
              </a:solidFill>
            </a:endParaRPr>
          </a:p>
        </p:txBody>
      </p:sp>
      <p:sp>
        <p:nvSpPr>
          <p:cNvPr id="10" name="Title 1">
            <a:extLst>
              <a:ext uri="{FF2B5EF4-FFF2-40B4-BE49-F238E27FC236}">
                <a16:creationId xmlns:a16="http://schemas.microsoft.com/office/drawing/2014/main" id="{12E1FDC4-3297-4676-9B88-C8B82EFA9FA3}"/>
              </a:ext>
            </a:extLst>
          </p:cNvPr>
          <p:cNvSpPr>
            <a:spLocks noGrp="1"/>
          </p:cNvSpPr>
          <p:nvPr>
            <p:ph type="title"/>
          </p:nvPr>
        </p:nvSpPr>
        <p:spPr>
          <a:xfrm>
            <a:off x="838200" y="365125"/>
            <a:ext cx="4513118" cy="644525"/>
          </a:xfrm>
        </p:spPr>
        <p:txBody>
          <a:bodyPr>
            <a:normAutofit/>
          </a:bodyPr>
          <a:lstStyle/>
          <a:p>
            <a:r>
              <a:rPr lang="en-US" dirty="0"/>
              <a:t>Fragment Screening</a:t>
            </a:r>
          </a:p>
        </p:txBody>
      </p:sp>
      <p:sp>
        <p:nvSpPr>
          <p:cNvPr id="11" name="TextBox 10">
            <a:extLst>
              <a:ext uri="{FF2B5EF4-FFF2-40B4-BE49-F238E27FC236}">
                <a16:creationId xmlns:a16="http://schemas.microsoft.com/office/drawing/2014/main" id="{25B1C645-0935-C311-16EB-0247E780550A}"/>
              </a:ext>
            </a:extLst>
          </p:cNvPr>
          <p:cNvSpPr txBox="1"/>
          <p:nvPr/>
        </p:nvSpPr>
        <p:spPr>
          <a:xfrm>
            <a:off x="5070761" y="5038110"/>
            <a:ext cx="6120247" cy="400110"/>
          </a:xfrm>
          <a:prstGeom prst="rect">
            <a:avLst/>
          </a:prstGeom>
          <a:noFill/>
        </p:spPr>
        <p:txBody>
          <a:bodyPr wrap="square" rtlCol="0">
            <a:spAutoFit/>
          </a:bodyPr>
          <a:lstStyle/>
          <a:p>
            <a:pPr algn="ctr"/>
            <a:r>
              <a:rPr lang="en-ZA" sz="2000" b="1" dirty="0">
                <a:solidFill>
                  <a:schemeClr val="accent5">
                    <a:lumMod val="50000"/>
                  </a:schemeClr>
                </a:solidFill>
              </a:rPr>
              <a:t>Considerations of ligand growing and linking strategies</a:t>
            </a:r>
            <a:endParaRPr lang="en-US" sz="2000" b="1" dirty="0">
              <a:solidFill>
                <a:schemeClr val="accent5">
                  <a:lumMod val="50000"/>
                </a:schemeClr>
              </a:solidFill>
            </a:endParaRPr>
          </a:p>
        </p:txBody>
      </p:sp>
    </p:spTree>
    <p:extLst>
      <p:ext uri="{BB962C8B-B14F-4D97-AF65-F5344CB8AC3E}">
        <p14:creationId xmlns:p14="http://schemas.microsoft.com/office/powerpoint/2010/main" val="3065442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5275E-F4A6-555E-D744-0B8B9DE6C45E}"/>
              </a:ext>
            </a:extLst>
          </p:cNvPr>
          <p:cNvSpPr>
            <a:spLocks noGrp="1"/>
          </p:cNvSpPr>
          <p:nvPr>
            <p:ph type="title"/>
          </p:nvPr>
        </p:nvSpPr>
        <p:spPr>
          <a:xfrm>
            <a:off x="838200" y="365125"/>
            <a:ext cx="7827818" cy="645069"/>
          </a:xfrm>
        </p:spPr>
        <p:txBody>
          <a:bodyPr>
            <a:normAutofit fontScale="90000"/>
          </a:bodyPr>
          <a:lstStyle/>
          <a:p>
            <a:r>
              <a:rPr lang="en-US" dirty="0"/>
              <a:t>Case History: Bacterial Topoisomerases</a:t>
            </a:r>
          </a:p>
        </p:txBody>
      </p:sp>
      <p:pic>
        <p:nvPicPr>
          <p:cNvPr id="4" name="Picture 3" descr="C:\Documents and Settings\aeakin\Desktop\691px-DNA_replication copy.jpg">
            <a:extLst>
              <a:ext uri="{FF2B5EF4-FFF2-40B4-BE49-F238E27FC236}">
                <a16:creationId xmlns:a16="http://schemas.microsoft.com/office/drawing/2014/main" id="{517CF88D-5B77-32BF-FB9E-B4B4A405EC4C}"/>
              </a:ext>
            </a:extLst>
          </p:cNvPr>
          <p:cNvPicPr>
            <a:picLocks noChangeAspect="1" noChangeArrowheads="1"/>
          </p:cNvPicPr>
          <p:nvPr/>
        </p:nvPicPr>
        <p:blipFill>
          <a:blip r:embed="rId2" cstate="print">
            <a:lum bright="-4000" contrast="12000"/>
          </a:blip>
          <a:srcRect/>
          <a:stretch>
            <a:fillRect/>
          </a:stretch>
        </p:blipFill>
        <p:spPr bwMode="auto">
          <a:xfrm>
            <a:off x="3172691" y="1281545"/>
            <a:ext cx="6705600" cy="3260725"/>
          </a:xfrm>
          <a:prstGeom prst="rect">
            <a:avLst/>
          </a:prstGeom>
          <a:noFill/>
          <a:ln w="9525">
            <a:noFill/>
            <a:miter lim="800000"/>
            <a:headEnd/>
            <a:tailEnd/>
          </a:ln>
        </p:spPr>
      </p:pic>
      <p:sp>
        <p:nvSpPr>
          <p:cNvPr id="5" name="Oval 4">
            <a:extLst>
              <a:ext uri="{FF2B5EF4-FFF2-40B4-BE49-F238E27FC236}">
                <a16:creationId xmlns:a16="http://schemas.microsoft.com/office/drawing/2014/main" id="{2C358F3B-70C6-9514-0C6E-A5DABEE4C05C}"/>
              </a:ext>
            </a:extLst>
          </p:cNvPr>
          <p:cNvSpPr>
            <a:spLocks noChangeArrowheads="1"/>
          </p:cNvSpPr>
          <p:nvPr/>
        </p:nvSpPr>
        <p:spPr bwMode="auto">
          <a:xfrm>
            <a:off x="8408266" y="3369108"/>
            <a:ext cx="1627188" cy="889000"/>
          </a:xfrm>
          <a:prstGeom prst="ellipse">
            <a:avLst/>
          </a:prstGeom>
          <a:solidFill>
            <a:srgbClr val="00B0F0"/>
          </a:solidFill>
          <a:ln w="12700">
            <a:noFill/>
            <a:round/>
            <a:headEnd type="none" w="sm" len="sm"/>
            <a:tailEnd type="none" w="sm" len="sm"/>
          </a:ln>
        </p:spPr>
        <p:txBody>
          <a:bodyPr wrap="none" anchor="ctr"/>
          <a:lstStyle/>
          <a:p>
            <a:pPr algn="ctr"/>
            <a:r>
              <a:rPr lang="en-US" sz="1200"/>
              <a:t>Topoisomerases:</a:t>
            </a:r>
          </a:p>
          <a:p>
            <a:pPr algn="ctr"/>
            <a:r>
              <a:rPr lang="en-US" sz="1200"/>
              <a:t>DNA Gyrase</a:t>
            </a:r>
          </a:p>
          <a:p>
            <a:pPr algn="ctr"/>
            <a:r>
              <a:rPr lang="en-US" sz="1200"/>
              <a:t>(GyrAB)</a:t>
            </a:r>
          </a:p>
        </p:txBody>
      </p:sp>
      <p:sp>
        <p:nvSpPr>
          <p:cNvPr id="6" name="Line 11">
            <a:extLst>
              <a:ext uri="{FF2B5EF4-FFF2-40B4-BE49-F238E27FC236}">
                <a16:creationId xmlns:a16="http://schemas.microsoft.com/office/drawing/2014/main" id="{1F36B2C2-66DB-0FEB-72EE-BF70AEFDFC6C}"/>
              </a:ext>
            </a:extLst>
          </p:cNvPr>
          <p:cNvSpPr>
            <a:spLocks noChangeShapeType="1"/>
          </p:cNvSpPr>
          <p:nvPr/>
        </p:nvSpPr>
        <p:spPr bwMode="auto">
          <a:xfrm rot="21375302" flipV="1">
            <a:off x="2620241" y="1379970"/>
            <a:ext cx="2420938" cy="463550"/>
          </a:xfrm>
          <a:prstGeom prst="line">
            <a:avLst/>
          </a:prstGeom>
          <a:noFill/>
          <a:ln w="28575">
            <a:solidFill>
              <a:schemeClr val="tx1"/>
            </a:solidFill>
            <a:round/>
            <a:headEnd type="none" w="sm" len="sm"/>
            <a:tailEnd type="none" w="sm" len="sm"/>
          </a:ln>
        </p:spPr>
        <p:txBody>
          <a:bodyPr/>
          <a:lstStyle/>
          <a:p>
            <a:endParaRPr lang="en-US"/>
          </a:p>
        </p:txBody>
      </p:sp>
      <p:sp>
        <p:nvSpPr>
          <p:cNvPr id="7" name="Line 12">
            <a:extLst>
              <a:ext uri="{FF2B5EF4-FFF2-40B4-BE49-F238E27FC236}">
                <a16:creationId xmlns:a16="http://schemas.microsoft.com/office/drawing/2014/main" id="{CEE7B7A7-3CBB-BE8D-9FBC-BA2824456CFB}"/>
              </a:ext>
            </a:extLst>
          </p:cNvPr>
          <p:cNvSpPr>
            <a:spLocks noChangeShapeType="1"/>
          </p:cNvSpPr>
          <p:nvPr/>
        </p:nvSpPr>
        <p:spPr bwMode="auto">
          <a:xfrm rot="506711">
            <a:off x="2569441" y="3761220"/>
            <a:ext cx="2314575" cy="558800"/>
          </a:xfrm>
          <a:prstGeom prst="line">
            <a:avLst/>
          </a:prstGeom>
          <a:noFill/>
          <a:ln w="28575">
            <a:solidFill>
              <a:schemeClr val="tx1"/>
            </a:solidFill>
            <a:round/>
            <a:headEnd type="none" w="sm" len="sm"/>
            <a:tailEnd type="none" w="sm" len="sm"/>
          </a:ln>
        </p:spPr>
        <p:txBody>
          <a:bodyPr/>
          <a:lstStyle/>
          <a:p>
            <a:endParaRPr lang="en-US"/>
          </a:p>
        </p:txBody>
      </p:sp>
      <p:sp>
        <p:nvSpPr>
          <p:cNvPr id="8" name="Line 13">
            <a:extLst>
              <a:ext uri="{FF2B5EF4-FFF2-40B4-BE49-F238E27FC236}">
                <a16:creationId xmlns:a16="http://schemas.microsoft.com/office/drawing/2014/main" id="{F604C400-72C1-9A0D-8365-4C53A8A690CE}"/>
              </a:ext>
            </a:extLst>
          </p:cNvPr>
          <p:cNvSpPr>
            <a:spLocks noChangeShapeType="1"/>
          </p:cNvSpPr>
          <p:nvPr/>
        </p:nvSpPr>
        <p:spPr bwMode="auto">
          <a:xfrm>
            <a:off x="5003079" y="1306945"/>
            <a:ext cx="5073650" cy="0"/>
          </a:xfrm>
          <a:prstGeom prst="line">
            <a:avLst/>
          </a:prstGeom>
          <a:noFill/>
          <a:ln w="28575">
            <a:solidFill>
              <a:schemeClr val="tx1"/>
            </a:solidFill>
            <a:round/>
            <a:headEnd type="none" w="sm" len="sm"/>
            <a:tailEnd type="none" w="sm" len="sm"/>
          </a:ln>
        </p:spPr>
        <p:txBody>
          <a:bodyPr/>
          <a:lstStyle/>
          <a:p>
            <a:endParaRPr lang="en-US"/>
          </a:p>
        </p:txBody>
      </p:sp>
      <p:sp>
        <p:nvSpPr>
          <p:cNvPr id="9" name="Line 14">
            <a:extLst>
              <a:ext uri="{FF2B5EF4-FFF2-40B4-BE49-F238E27FC236}">
                <a16:creationId xmlns:a16="http://schemas.microsoft.com/office/drawing/2014/main" id="{4CAB58D5-7A86-23EA-5477-AF7A9D039A60}"/>
              </a:ext>
            </a:extLst>
          </p:cNvPr>
          <p:cNvSpPr>
            <a:spLocks noChangeShapeType="1"/>
          </p:cNvSpPr>
          <p:nvPr/>
        </p:nvSpPr>
        <p:spPr bwMode="auto">
          <a:xfrm>
            <a:off x="4830041" y="4478770"/>
            <a:ext cx="5246688" cy="0"/>
          </a:xfrm>
          <a:prstGeom prst="line">
            <a:avLst/>
          </a:prstGeom>
          <a:noFill/>
          <a:ln w="28575">
            <a:solidFill>
              <a:schemeClr val="tx1"/>
            </a:solidFill>
            <a:round/>
            <a:headEnd type="none" w="sm" len="sm"/>
            <a:tailEnd type="none" w="sm" len="sm"/>
          </a:ln>
        </p:spPr>
        <p:txBody>
          <a:bodyPr/>
          <a:lstStyle/>
          <a:p>
            <a:endParaRPr lang="en-US"/>
          </a:p>
        </p:txBody>
      </p:sp>
      <p:sp>
        <p:nvSpPr>
          <p:cNvPr id="10" name="Line 15">
            <a:extLst>
              <a:ext uri="{FF2B5EF4-FFF2-40B4-BE49-F238E27FC236}">
                <a16:creationId xmlns:a16="http://schemas.microsoft.com/office/drawing/2014/main" id="{ABD54687-2910-EDD2-38CB-9A227DA830EB}"/>
              </a:ext>
            </a:extLst>
          </p:cNvPr>
          <p:cNvSpPr>
            <a:spLocks noChangeShapeType="1"/>
          </p:cNvSpPr>
          <p:nvPr/>
        </p:nvSpPr>
        <p:spPr bwMode="auto">
          <a:xfrm>
            <a:off x="10064029" y="1295833"/>
            <a:ext cx="0" cy="3194050"/>
          </a:xfrm>
          <a:prstGeom prst="line">
            <a:avLst/>
          </a:prstGeom>
          <a:noFill/>
          <a:ln w="28575">
            <a:solidFill>
              <a:schemeClr val="tx1"/>
            </a:solidFill>
            <a:round/>
            <a:headEnd type="none" w="sm" len="sm"/>
            <a:tailEnd type="none" w="sm" len="sm"/>
          </a:ln>
        </p:spPr>
        <p:txBody>
          <a:bodyPr/>
          <a:lstStyle/>
          <a:p>
            <a:endParaRPr lang="en-US"/>
          </a:p>
        </p:txBody>
      </p:sp>
      <p:pic>
        <p:nvPicPr>
          <p:cNvPr id="11" name="Picture 7">
            <a:extLst>
              <a:ext uri="{FF2B5EF4-FFF2-40B4-BE49-F238E27FC236}">
                <a16:creationId xmlns:a16="http://schemas.microsoft.com/office/drawing/2014/main" id="{28DFCD4A-79EC-0F72-7BBB-8BECA89333F9}"/>
              </a:ext>
            </a:extLst>
          </p:cNvPr>
          <p:cNvPicPr>
            <a:picLocks noChangeAspect="1" noChangeArrowheads="1"/>
          </p:cNvPicPr>
          <p:nvPr/>
        </p:nvPicPr>
        <p:blipFill>
          <a:blip r:embed="rId3" cstate="print"/>
          <a:srcRect/>
          <a:stretch>
            <a:fillRect/>
          </a:stretch>
        </p:blipFill>
        <p:spPr bwMode="auto">
          <a:xfrm>
            <a:off x="1537566" y="3015095"/>
            <a:ext cx="1103313" cy="1031875"/>
          </a:xfrm>
          <a:prstGeom prst="rect">
            <a:avLst/>
          </a:prstGeom>
          <a:noFill/>
          <a:ln w="12700">
            <a:noFill/>
            <a:miter lim="800000"/>
            <a:headEnd type="none" w="sm" len="sm"/>
            <a:tailEnd type="none" w="sm" len="sm"/>
          </a:ln>
        </p:spPr>
      </p:pic>
      <p:grpSp>
        <p:nvGrpSpPr>
          <p:cNvPr id="12" name="Group 8">
            <a:extLst>
              <a:ext uri="{FF2B5EF4-FFF2-40B4-BE49-F238E27FC236}">
                <a16:creationId xmlns:a16="http://schemas.microsoft.com/office/drawing/2014/main" id="{DDFA1B17-C400-FDA3-F332-FEAE7EA2B9CD}"/>
              </a:ext>
            </a:extLst>
          </p:cNvPr>
          <p:cNvGrpSpPr>
            <a:grpSpLocks/>
          </p:cNvGrpSpPr>
          <p:nvPr/>
        </p:nvGrpSpPr>
        <p:grpSpPr bwMode="auto">
          <a:xfrm>
            <a:off x="1597891" y="1603808"/>
            <a:ext cx="1079500" cy="1139825"/>
            <a:chOff x="441" y="1341"/>
            <a:chExt cx="680" cy="718"/>
          </a:xfrm>
        </p:grpSpPr>
        <p:pic>
          <p:nvPicPr>
            <p:cNvPr id="13" name="Picture 9">
              <a:extLst>
                <a:ext uri="{FF2B5EF4-FFF2-40B4-BE49-F238E27FC236}">
                  <a16:creationId xmlns:a16="http://schemas.microsoft.com/office/drawing/2014/main" id="{F412282D-39E2-8166-4828-0B2642B5BEE1}"/>
                </a:ext>
              </a:extLst>
            </p:cNvPr>
            <p:cNvPicPr>
              <a:picLocks noChangeAspect="1" noChangeArrowheads="1"/>
            </p:cNvPicPr>
            <p:nvPr/>
          </p:nvPicPr>
          <p:blipFill>
            <a:blip r:embed="rId4" cstate="print"/>
            <a:srcRect/>
            <a:stretch>
              <a:fillRect/>
            </a:stretch>
          </p:blipFill>
          <p:spPr bwMode="auto">
            <a:xfrm>
              <a:off x="441" y="1412"/>
              <a:ext cx="618" cy="624"/>
            </a:xfrm>
            <a:prstGeom prst="rect">
              <a:avLst/>
            </a:prstGeom>
            <a:noFill/>
            <a:ln w="12700">
              <a:noFill/>
              <a:miter lim="800000"/>
              <a:headEnd type="none" w="sm" len="sm"/>
              <a:tailEnd type="none" w="sm" len="sm"/>
            </a:ln>
          </p:spPr>
        </p:pic>
        <p:sp>
          <p:nvSpPr>
            <p:cNvPr id="14" name="Rectangle 10">
              <a:extLst>
                <a:ext uri="{FF2B5EF4-FFF2-40B4-BE49-F238E27FC236}">
                  <a16:creationId xmlns:a16="http://schemas.microsoft.com/office/drawing/2014/main" id="{22AB321C-2F1E-25C7-EE59-72AF180C043C}"/>
                </a:ext>
              </a:extLst>
            </p:cNvPr>
            <p:cNvSpPr>
              <a:spLocks noChangeArrowheads="1"/>
            </p:cNvSpPr>
            <p:nvPr/>
          </p:nvSpPr>
          <p:spPr bwMode="auto">
            <a:xfrm>
              <a:off x="1026" y="1341"/>
              <a:ext cx="95" cy="718"/>
            </a:xfrm>
            <a:prstGeom prst="rect">
              <a:avLst/>
            </a:prstGeom>
            <a:solidFill>
              <a:schemeClr val="bg1"/>
            </a:solidFill>
            <a:ln w="12700">
              <a:noFill/>
              <a:miter lim="800000"/>
              <a:headEnd type="none" w="sm" len="sm"/>
              <a:tailEnd type="none" w="sm" len="sm"/>
            </a:ln>
          </p:spPr>
          <p:txBody>
            <a:bodyPr wrap="none" anchor="ctr"/>
            <a:lstStyle/>
            <a:p>
              <a:endParaRPr lang="en-US"/>
            </a:p>
          </p:txBody>
        </p:sp>
      </p:grpSp>
      <p:sp>
        <p:nvSpPr>
          <p:cNvPr id="15" name="Line 16">
            <a:extLst>
              <a:ext uri="{FF2B5EF4-FFF2-40B4-BE49-F238E27FC236}">
                <a16:creationId xmlns:a16="http://schemas.microsoft.com/office/drawing/2014/main" id="{A99ACAF8-5E5A-8453-FC80-FAC241590CF8}"/>
              </a:ext>
            </a:extLst>
          </p:cNvPr>
          <p:cNvSpPr>
            <a:spLocks noChangeShapeType="1"/>
          </p:cNvSpPr>
          <p:nvPr/>
        </p:nvSpPr>
        <p:spPr bwMode="auto">
          <a:xfrm>
            <a:off x="2075729" y="2732520"/>
            <a:ext cx="0" cy="276225"/>
          </a:xfrm>
          <a:prstGeom prst="line">
            <a:avLst/>
          </a:prstGeom>
          <a:noFill/>
          <a:ln w="25400">
            <a:solidFill>
              <a:schemeClr val="tx1"/>
            </a:solidFill>
            <a:round/>
            <a:headEnd type="none" w="sm" len="sm"/>
            <a:tailEnd type="triangle" w="med" len="med"/>
          </a:ln>
        </p:spPr>
        <p:txBody>
          <a:bodyPr/>
          <a:lstStyle/>
          <a:p>
            <a:endParaRPr lang="en-US"/>
          </a:p>
        </p:txBody>
      </p:sp>
      <p:sp>
        <p:nvSpPr>
          <p:cNvPr id="16" name="Oval 17">
            <a:extLst>
              <a:ext uri="{FF2B5EF4-FFF2-40B4-BE49-F238E27FC236}">
                <a16:creationId xmlns:a16="http://schemas.microsoft.com/office/drawing/2014/main" id="{5F524614-56D5-E8BD-CD66-1552096B5A7B}"/>
              </a:ext>
            </a:extLst>
          </p:cNvPr>
          <p:cNvSpPr>
            <a:spLocks noChangeArrowheads="1"/>
          </p:cNvSpPr>
          <p:nvPr/>
        </p:nvSpPr>
        <p:spPr bwMode="auto">
          <a:xfrm>
            <a:off x="2417041" y="2724583"/>
            <a:ext cx="1570038" cy="933450"/>
          </a:xfrm>
          <a:prstGeom prst="ellipse">
            <a:avLst/>
          </a:prstGeom>
          <a:solidFill>
            <a:srgbClr val="00B0F0"/>
          </a:solidFill>
          <a:ln w="12700">
            <a:noFill/>
            <a:round/>
            <a:headEnd type="none" w="sm" len="sm"/>
            <a:tailEnd type="none" w="sm" len="sm"/>
          </a:ln>
        </p:spPr>
        <p:txBody>
          <a:bodyPr wrap="none" anchor="ctr"/>
          <a:lstStyle/>
          <a:p>
            <a:pPr algn="ctr"/>
            <a:r>
              <a:rPr lang="en-US" sz="1200"/>
              <a:t>Topoisomerases:</a:t>
            </a:r>
          </a:p>
          <a:p>
            <a:pPr algn="ctr"/>
            <a:r>
              <a:rPr lang="en-US" sz="1200"/>
              <a:t>TopoIV</a:t>
            </a:r>
          </a:p>
          <a:p>
            <a:pPr algn="ctr"/>
            <a:r>
              <a:rPr lang="en-US" sz="1200"/>
              <a:t>(ParEC)</a:t>
            </a:r>
          </a:p>
        </p:txBody>
      </p:sp>
      <p:cxnSp>
        <p:nvCxnSpPr>
          <p:cNvPr id="17" name="Straight Arrow Connector 21">
            <a:extLst>
              <a:ext uri="{FF2B5EF4-FFF2-40B4-BE49-F238E27FC236}">
                <a16:creationId xmlns:a16="http://schemas.microsoft.com/office/drawing/2014/main" id="{E1F81525-8F5F-23EC-4851-AB6CA1B5E7AB}"/>
              </a:ext>
            </a:extLst>
          </p:cNvPr>
          <p:cNvCxnSpPr>
            <a:cxnSpLocks noChangeShapeType="1"/>
          </p:cNvCxnSpPr>
          <p:nvPr/>
        </p:nvCxnSpPr>
        <p:spPr bwMode="auto">
          <a:xfrm rot="10800000">
            <a:off x="2186854" y="2865870"/>
            <a:ext cx="287337" cy="142875"/>
          </a:xfrm>
          <a:prstGeom prst="straightConnector1">
            <a:avLst/>
          </a:prstGeom>
          <a:noFill/>
          <a:ln w="25400" algn="ctr">
            <a:solidFill>
              <a:schemeClr val="tx1"/>
            </a:solidFill>
            <a:round/>
            <a:headEnd/>
            <a:tailEnd type="arrow" w="med" len="med"/>
          </a:ln>
        </p:spPr>
      </p:cxnSp>
      <p:sp>
        <p:nvSpPr>
          <p:cNvPr id="18" name="Rectangle 25">
            <a:extLst>
              <a:ext uri="{FF2B5EF4-FFF2-40B4-BE49-F238E27FC236}">
                <a16:creationId xmlns:a16="http://schemas.microsoft.com/office/drawing/2014/main" id="{F652B14F-D6F4-119F-E2E4-FDB7911AFCB3}"/>
              </a:ext>
            </a:extLst>
          </p:cNvPr>
          <p:cNvSpPr>
            <a:spLocks noChangeArrowheads="1"/>
          </p:cNvSpPr>
          <p:nvPr/>
        </p:nvSpPr>
        <p:spPr bwMode="auto">
          <a:xfrm>
            <a:off x="821457" y="4740060"/>
            <a:ext cx="10113817" cy="1621990"/>
          </a:xfrm>
          <a:prstGeom prst="rect">
            <a:avLst/>
          </a:prstGeom>
          <a:noFill/>
          <a:ln w="9525">
            <a:noFill/>
            <a:miter lim="800000"/>
            <a:headEnd/>
            <a:tailEnd/>
          </a:ln>
        </p:spPr>
        <p:txBody>
          <a:bodyPr/>
          <a:lstStyle/>
          <a:p>
            <a:pPr marL="342900" lvl="1" indent="-342900">
              <a:lnSpc>
                <a:spcPct val="110000"/>
              </a:lnSpc>
              <a:spcBef>
                <a:spcPct val="20000"/>
              </a:spcBef>
              <a:buClr>
                <a:schemeClr val="tx2"/>
              </a:buClr>
              <a:buFont typeface="Times" pitchFamily="18" charset="0"/>
              <a:buChar char="•"/>
            </a:pPr>
            <a:r>
              <a:rPr lang="en-US" sz="2000" dirty="0"/>
              <a:t>DNA gyrase &amp; Topo IV are among many enzymes essential for DNA replication &amp; cell viability</a:t>
            </a:r>
          </a:p>
          <a:p>
            <a:pPr marL="342900" lvl="1" indent="-342900">
              <a:lnSpc>
                <a:spcPct val="110000"/>
              </a:lnSpc>
              <a:spcBef>
                <a:spcPct val="20000"/>
              </a:spcBef>
              <a:buClr>
                <a:schemeClr val="tx2"/>
              </a:buClr>
              <a:buFont typeface="Times" pitchFamily="18" charset="0"/>
              <a:buChar char="•"/>
            </a:pPr>
            <a:r>
              <a:rPr lang="en-US" sz="2000" dirty="0"/>
              <a:t>DNA gyrase (GyrA</a:t>
            </a:r>
            <a:r>
              <a:rPr lang="en-US" sz="2000" baseline="-25000" dirty="0"/>
              <a:t>2</a:t>
            </a:r>
            <a:r>
              <a:rPr lang="en-US" sz="2000" dirty="0"/>
              <a:t>B</a:t>
            </a:r>
            <a:r>
              <a:rPr lang="en-US" sz="2000" baseline="-25000" dirty="0"/>
              <a:t>2</a:t>
            </a:r>
            <a:r>
              <a:rPr lang="en-US" sz="2000" dirty="0"/>
              <a:t>) supercoils DNA ahead of replication fork to relax torsional strain</a:t>
            </a:r>
          </a:p>
          <a:p>
            <a:pPr marL="342900" lvl="1" indent="-342900">
              <a:lnSpc>
                <a:spcPct val="110000"/>
              </a:lnSpc>
              <a:spcBef>
                <a:spcPct val="20000"/>
              </a:spcBef>
              <a:buClr>
                <a:schemeClr val="tx2"/>
              </a:buClr>
              <a:buFont typeface="Times" pitchFamily="18" charset="0"/>
              <a:buChar char="•"/>
            </a:pPr>
            <a:r>
              <a:rPr lang="en-US" sz="2000" dirty="0"/>
              <a:t>Topo IV (ParC</a:t>
            </a:r>
            <a:r>
              <a:rPr lang="en-US" sz="2000" baseline="-25000" dirty="0"/>
              <a:t>2</a:t>
            </a:r>
            <a:r>
              <a:rPr lang="en-US" sz="2000" dirty="0"/>
              <a:t>E</a:t>
            </a:r>
            <a:r>
              <a:rPr lang="en-US" sz="2000" baseline="-25000" dirty="0"/>
              <a:t>2</a:t>
            </a:r>
            <a:r>
              <a:rPr lang="en-US" sz="2000" dirty="0"/>
              <a:t>) relaxes and decatenates DNA beyond replication fork</a:t>
            </a:r>
          </a:p>
          <a:p>
            <a:pPr marL="342900" lvl="1" indent="-342900">
              <a:lnSpc>
                <a:spcPct val="110000"/>
              </a:lnSpc>
              <a:spcBef>
                <a:spcPct val="20000"/>
              </a:spcBef>
              <a:buClr>
                <a:schemeClr val="tx2"/>
              </a:buClr>
              <a:buFont typeface="Times" pitchFamily="18" charset="0"/>
              <a:buChar char="•"/>
            </a:pPr>
            <a:r>
              <a:rPr lang="en-US" sz="2000" dirty="0"/>
              <a:t>Due to high homology – inhibitors of DNA gyrase and Topo IV crossover to one another</a:t>
            </a:r>
          </a:p>
        </p:txBody>
      </p:sp>
    </p:spTree>
    <p:extLst>
      <p:ext uri="{BB962C8B-B14F-4D97-AF65-F5344CB8AC3E}">
        <p14:creationId xmlns:p14="http://schemas.microsoft.com/office/powerpoint/2010/main" val="214945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2EA3A-A559-F837-40FA-D26C454EAC1D}"/>
              </a:ext>
            </a:extLst>
          </p:cNvPr>
          <p:cNvSpPr>
            <a:spLocks noGrp="1"/>
          </p:cNvSpPr>
          <p:nvPr>
            <p:ph type="title"/>
          </p:nvPr>
        </p:nvSpPr>
        <p:spPr/>
        <p:txBody>
          <a:bodyPr/>
          <a:lstStyle/>
          <a:p>
            <a:r>
              <a:rPr lang="en-US" dirty="0"/>
              <a:t>DNA Gyrase Crystallography</a:t>
            </a:r>
          </a:p>
        </p:txBody>
      </p:sp>
      <p:pic>
        <p:nvPicPr>
          <p:cNvPr id="21" name="Picture 21" descr="GSK_Gyrase_ribbon.png">
            <a:extLst>
              <a:ext uri="{FF2B5EF4-FFF2-40B4-BE49-F238E27FC236}">
                <a16:creationId xmlns:a16="http://schemas.microsoft.com/office/drawing/2014/main" id="{233F7CC6-BAA7-0CE7-6D8C-1D84ABCF5671}"/>
              </a:ext>
            </a:extLst>
          </p:cNvPr>
          <p:cNvPicPr>
            <a:picLocks noChangeAspect="1"/>
          </p:cNvPicPr>
          <p:nvPr/>
        </p:nvPicPr>
        <p:blipFill>
          <a:blip r:embed="rId2"/>
          <a:srcRect/>
          <a:stretch>
            <a:fillRect/>
          </a:stretch>
        </p:blipFill>
        <p:spPr bwMode="auto">
          <a:xfrm>
            <a:off x="3424552" y="3519550"/>
            <a:ext cx="3944937" cy="2862263"/>
          </a:xfrm>
          <a:prstGeom prst="rect">
            <a:avLst/>
          </a:prstGeom>
          <a:noFill/>
          <a:ln w="9525">
            <a:noFill/>
            <a:miter lim="800000"/>
            <a:headEnd/>
            <a:tailEnd/>
          </a:ln>
        </p:spPr>
      </p:pic>
      <p:pic>
        <p:nvPicPr>
          <p:cNvPr id="22" name="Picture 26" descr="GyrA_cterm_ribbon2.png">
            <a:extLst>
              <a:ext uri="{FF2B5EF4-FFF2-40B4-BE49-F238E27FC236}">
                <a16:creationId xmlns:a16="http://schemas.microsoft.com/office/drawing/2014/main" id="{1D1C1E27-34E2-4496-2BAB-0D22DEA45143}"/>
              </a:ext>
            </a:extLst>
          </p:cNvPr>
          <p:cNvPicPr>
            <a:picLocks noChangeAspect="1"/>
          </p:cNvPicPr>
          <p:nvPr/>
        </p:nvPicPr>
        <p:blipFill>
          <a:blip r:embed="rId3"/>
          <a:srcRect/>
          <a:stretch>
            <a:fillRect/>
          </a:stretch>
        </p:blipFill>
        <p:spPr bwMode="auto">
          <a:xfrm>
            <a:off x="6532877" y="4224400"/>
            <a:ext cx="1773237" cy="1181100"/>
          </a:xfrm>
          <a:prstGeom prst="rect">
            <a:avLst/>
          </a:prstGeom>
          <a:noFill/>
          <a:ln w="9525">
            <a:noFill/>
            <a:miter lim="800000"/>
            <a:headEnd/>
            <a:tailEnd/>
          </a:ln>
        </p:spPr>
      </p:pic>
      <p:pic>
        <p:nvPicPr>
          <p:cNvPr id="23" name="Picture 25" descr="GyrA_cterm_ribbon.png">
            <a:extLst>
              <a:ext uri="{FF2B5EF4-FFF2-40B4-BE49-F238E27FC236}">
                <a16:creationId xmlns:a16="http://schemas.microsoft.com/office/drawing/2014/main" id="{7F23A043-E923-A194-2237-C868DEACFC0A}"/>
              </a:ext>
            </a:extLst>
          </p:cNvPr>
          <p:cNvPicPr>
            <a:picLocks noChangeAspect="1"/>
          </p:cNvPicPr>
          <p:nvPr/>
        </p:nvPicPr>
        <p:blipFill>
          <a:blip r:embed="rId4"/>
          <a:srcRect/>
          <a:stretch>
            <a:fillRect/>
          </a:stretch>
        </p:blipFill>
        <p:spPr bwMode="auto">
          <a:xfrm>
            <a:off x="2179952" y="4305363"/>
            <a:ext cx="1757362" cy="1173162"/>
          </a:xfrm>
          <a:prstGeom prst="rect">
            <a:avLst/>
          </a:prstGeom>
          <a:noFill/>
          <a:ln w="9525">
            <a:noFill/>
            <a:miter lim="800000"/>
            <a:headEnd/>
            <a:tailEnd/>
          </a:ln>
        </p:spPr>
      </p:pic>
      <p:sp>
        <p:nvSpPr>
          <p:cNvPr id="24" name="Rectangle 12">
            <a:extLst>
              <a:ext uri="{FF2B5EF4-FFF2-40B4-BE49-F238E27FC236}">
                <a16:creationId xmlns:a16="http://schemas.microsoft.com/office/drawing/2014/main" id="{0CA15D99-BB05-DEAF-D864-194DBEF00E2D}"/>
              </a:ext>
            </a:extLst>
          </p:cNvPr>
          <p:cNvSpPr>
            <a:spLocks noChangeArrowheads="1"/>
          </p:cNvSpPr>
          <p:nvPr/>
        </p:nvSpPr>
        <p:spPr bwMode="auto">
          <a:xfrm>
            <a:off x="2530789" y="2994088"/>
            <a:ext cx="571500" cy="279400"/>
          </a:xfrm>
          <a:prstGeom prst="rect">
            <a:avLst/>
          </a:prstGeom>
          <a:solidFill>
            <a:schemeClr val="bg1"/>
          </a:solidFill>
          <a:ln w="12700">
            <a:noFill/>
            <a:miter lim="800000"/>
            <a:headEnd type="none" w="sm" len="sm"/>
            <a:tailEnd type="none" w="sm" len="sm"/>
          </a:ln>
        </p:spPr>
        <p:txBody>
          <a:bodyPr wrap="none" anchor="ctr"/>
          <a:lstStyle/>
          <a:p>
            <a:endParaRPr lang="en-US"/>
          </a:p>
        </p:txBody>
      </p:sp>
      <p:cxnSp>
        <p:nvCxnSpPr>
          <p:cNvPr id="25" name="Straight Connector 38">
            <a:extLst>
              <a:ext uri="{FF2B5EF4-FFF2-40B4-BE49-F238E27FC236}">
                <a16:creationId xmlns:a16="http://schemas.microsoft.com/office/drawing/2014/main" id="{ECB5C643-F827-5771-B1C5-E2255C0F8294}"/>
              </a:ext>
            </a:extLst>
          </p:cNvPr>
          <p:cNvCxnSpPr>
            <a:cxnSpLocks noChangeShapeType="1"/>
          </p:cNvCxnSpPr>
          <p:nvPr/>
        </p:nvCxnSpPr>
        <p:spPr bwMode="auto">
          <a:xfrm>
            <a:off x="9030014" y="5843650"/>
            <a:ext cx="914400" cy="914400"/>
          </a:xfrm>
          <a:prstGeom prst="line">
            <a:avLst/>
          </a:prstGeom>
          <a:noFill/>
          <a:ln w="9525" algn="ctr">
            <a:noFill/>
            <a:round/>
            <a:headEnd/>
            <a:tailEnd/>
          </a:ln>
        </p:spPr>
      </p:cxnSp>
      <p:pic>
        <p:nvPicPr>
          <p:cNvPr id="26" name="Picture 6" descr="\\usbodfs01\aeakin$\TOPX\GRC prep\structures\new versions\atpdimer_spacefill_jan23_jpeg.jpg">
            <a:extLst>
              <a:ext uri="{FF2B5EF4-FFF2-40B4-BE49-F238E27FC236}">
                <a16:creationId xmlns:a16="http://schemas.microsoft.com/office/drawing/2014/main" id="{DB1B120E-BAE4-A71A-FC26-3103F04EFA51}"/>
              </a:ext>
            </a:extLst>
          </p:cNvPr>
          <p:cNvPicPr>
            <a:picLocks noChangeAspect="1" noChangeArrowheads="1"/>
          </p:cNvPicPr>
          <p:nvPr/>
        </p:nvPicPr>
        <p:blipFill>
          <a:blip r:embed="rId5"/>
          <a:srcRect/>
          <a:stretch>
            <a:fillRect/>
          </a:stretch>
        </p:blipFill>
        <p:spPr bwMode="auto">
          <a:xfrm>
            <a:off x="4084952" y="1425638"/>
            <a:ext cx="2455862" cy="2244725"/>
          </a:xfrm>
          <a:prstGeom prst="rect">
            <a:avLst/>
          </a:prstGeom>
          <a:noFill/>
          <a:ln w="9525">
            <a:noFill/>
            <a:miter lim="800000"/>
            <a:headEnd/>
            <a:tailEnd/>
          </a:ln>
        </p:spPr>
      </p:pic>
      <p:sp>
        <p:nvSpPr>
          <p:cNvPr id="27" name="Freeform 35">
            <a:extLst>
              <a:ext uri="{FF2B5EF4-FFF2-40B4-BE49-F238E27FC236}">
                <a16:creationId xmlns:a16="http://schemas.microsoft.com/office/drawing/2014/main" id="{C93838F3-FB99-049F-1FEE-9100ED112D5B}"/>
              </a:ext>
            </a:extLst>
          </p:cNvPr>
          <p:cNvSpPr>
            <a:spLocks noChangeArrowheads="1"/>
          </p:cNvSpPr>
          <p:nvPr/>
        </p:nvSpPr>
        <p:spPr bwMode="auto">
          <a:xfrm>
            <a:off x="6309039" y="4746688"/>
            <a:ext cx="561975" cy="609600"/>
          </a:xfrm>
          <a:custGeom>
            <a:avLst/>
            <a:gdLst>
              <a:gd name="T0" fmla="*/ 0 w 562708"/>
              <a:gd name="T1" fmla="*/ 13816 h 610821"/>
              <a:gd name="T2" fmla="*/ 48662 w 562708"/>
              <a:gd name="T3" fmla="*/ 0 h 610821"/>
              <a:gd name="T4" fmla="*/ 97326 w 562708"/>
              <a:gd name="T5" fmla="*/ 6908 h 610821"/>
              <a:gd name="T6" fmla="*/ 139036 w 562708"/>
              <a:gd name="T7" fmla="*/ 41450 h 610821"/>
              <a:gd name="T8" fmla="*/ 180747 w 562708"/>
              <a:gd name="T9" fmla="*/ 103625 h 610821"/>
              <a:gd name="T10" fmla="*/ 208555 w 562708"/>
              <a:gd name="T11" fmla="*/ 145075 h 610821"/>
              <a:gd name="T12" fmla="*/ 215507 w 562708"/>
              <a:gd name="T13" fmla="*/ 165800 h 610821"/>
              <a:gd name="T14" fmla="*/ 229410 w 562708"/>
              <a:gd name="T15" fmla="*/ 186524 h 610821"/>
              <a:gd name="T16" fmla="*/ 243314 w 562708"/>
              <a:gd name="T17" fmla="*/ 227975 h 610821"/>
              <a:gd name="T18" fmla="*/ 257217 w 562708"/>
              <a:gd name="T19" fmla="*/ 269424 h 610821"/>
              <a:gd name="T20" fmla="*/ 264169 w 562708"/>
              <a:gd name="T21" fmla="*/ 290150 h 610821"/>
              <a:gd name="T22" fmla="*/ 278072 w 562708"/>
              <a:gd name="T23" fmla="*/ 345415 h 610821"/>
              <a:gd name="T24" fmla="*/ 285024 w 562708"/>
              <a:gd name="T25" fmla="*/ 386865 h 610821"/>
              <a:gd name="T26" fmla="*/ 291977 w 562708"/>
              <a:gd name="T27" fmla="*/ 407590 h 610821"/>
              <a:gd name="T28" fmla="*/ 298930 w 562708"/>
              <a:gd name="T29" fmla="*/ 442131 h 610821"/>
              <a:gd name="T30" fmla="*/ 305880 w 562708"/>
              <a:gd name="T31" fmla="*/ 462857 h 610821"/>
              <a:gd name="T32" fmla="*/ 312831 w 562708"/>
              <a:gd name="T33" fmla="*/ 490492 h 610821"/>
              <a:gd name="T34" fmla="*/ 354543 w 562708"/>
              <a:gd name="T35" fmla="*/ 531940 h 610821"/>
              <a:gd name="T36" fmla="*/ 368446 w 562708"/>
              <a:gd name="T37" fmla="*/ 552665 h 610821"/>
              <a:gd name="T38" fmla="*/ 410156 w 562708"/>
              <a:gd name="T39" fmla="*/ 580298 h 610821"/>
              <a:gd name="T40" fmla="*/ 451867 w 562708"/>
              <a:gd name="T41" fmla="*/ 594115 h 610821"/>
              <a:gd name="T42" fmla="*/ 549194 w 562708"/>
              <a:gd name="T43" fmla="*/ 573390 h 610821"/>
              <a:gd name="T44" fmla="*/ 556147 w 562708"/>
              <a:gd name="T45" fmla="*/ 559573 h 6108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2708"/>
              <a:gd name="T70" fmla="*/ 0 h 610821"/>
              <a:gd name="T71" fmla="*/ 562708 w 562708"/>
              <a:gd name="T72" fmla="*/ 610821 h 6108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2708" h="610821">
                <a:moveTo>
                  <a:pt x="0" y="14068"/>
                </a:moveTo>
                <a:cubicBezTo>
                  <a:pt x="9950" y="10751"/>
                  <a:pt x="40406" y="0"/>
                  <a:pt x="49237" y="0"/>
                </a:cubicBezTo>
                <a:cubicBezTo>
                  <a:pt x="65816" y="0"/>
                  <a:pt x="82062" y="4689"/>
                  <a:pt x="98474" y="7034"/>
                </a:cubicBezTo>
                <a:cubicBezTo>
                  <a:pt x="117231" y="19539"/>
                  <a:pt x="126096" y="23456"/>
                  <a:pt x="140677" y="42203"/>
                </a:cubicBezTo>
                <a:cubicBezTo>
                  <a:pt x="140705" y="42238"/>
                  <a:pt x="175834" y="94938"/>
                  <a:pt x="182880" y="105508"/>
                </a:cubicBezTo>
                <a:lnTo>
                  <a:pt x="211016" y="147711"/>
                </a:lnTo>
                <a:cubicBezTo>
                  <a:pt x="215129" y="153880"/>
                  <a:pt x="214734" y="162181"/>
                  <a:pt x="218050" y="168812"/>
                </a:cubicBezTo>
                <a:cubicBezTo>
                  <a:pt x="221831" y="176373"/>
                  <a:pt x="228684" y="182189"/>
                  <a:pt x="232117" y="189914"/>
                </a:cubicBezTo>
                <a:cubicBezTo>
                  <a:pt x="238139" y="203465"/>
                  <a:pt x="241496" y="218049"/>
                  <a:pt x="246185" y="232117"/>
                </a:cubicBezTo>
                <a:lnTo>
                  <a:pt x="260253" y="274320"/>
                </a:lnTo>
                <a:cubicBezTo>
                  <a:pt x="262598" y="281354"/>
                  <a:pt x="265488" y="288229"/>
                  <a:pt x="267286" y="295422"/>
                </a:cubicBezTo>
                <a:lnTo>
                  <a:pt x="281354" y="351692"/>
                </a:lnTo>
                <a:cubicBezTo>
                  <a:pt x="284813" y="365528"/>
                  <a:pt x="285294" y="379973"/>
                  <a:pt x="288388" y="393895"/>
                </a:cubicBezTo>
                <a:cubicBezTo>
                  <a:pt x="289996" y="401133"/>
                  <a:pt x="293624" y="407804"/>
                  <a:pt x="295422" y="414997"/>
                </a:cubicBezTo>
                <a:cubicBezTo>
                  <a:pt x="298322" y="426595"/>
                  <a:pt x="299556" y="438568"/>
                  <a:pt x="302456" y="450166"/>
                </a:cubicBezTo>
                <a:cubicBezTo>
                  <a:pt x="304254" y="457359"/>
                  <a:pt x="307453" y="464139"/>
                  <a:pt x="309490" y="471268"/>
                </a:cubicBezTo>
                <a:cubicBezTo>
                  <a:pt x="312146" y="480563"/>
                  <a:pt x="310979" y="491484"/>
                  <a:pt x="316523" y="499403"/>
                </a:cubicBezTo>
                <a:cubicBezTo>
                  <a:pt x="327932" y="515701"/>
                  <a:pt x="344658" y="527538"/>
                  <a:pt x="358726" y="541606"/>
                </a:cubicBezTo>
                <a:cubicBezTo>
                  <a:pt x="364704" y="547584"/>
                  <a:pt x="366432" y="557141"/>
                  <a:pt x="372794" y="562708"/>
                </a:cubicBezTo>
                <a:cubicBezTo>
                  <a:pt x="385518" y="573841"/>
                  <a:pt x="398957" y="585496"/>
                  <a:pt x="414997" y="590843"/>
                </a:cubicBezTo>
                <a:lnTo>
                  <a:pt x="457200" y="604911"/>
                </a:lnTo>
                <a:cubicBezTo>
                  <a:pt x="495090" y="601466"/>
                  <a:pt x="528662" y="610821"/>
                  <a:pt x="555674" y="583809"/>
                </a:cubicBezTo>
                <a:cubicBezTo>
                  <a:pt x="559381" y="580102"/>
                  <a:pt x="560363" y="574431"/>
                  <a:pt x="562708" y="569742"/>
                </a:cubicBezTo>
              </a:path>
            </a:pathLst>
          </a:custGeom>
          <a:noFill/>
          <a:ln w="9525" algn="ctr">
            <a:solidFill>
              <a:schemeClr val="tx1"/>
            </a:solidFill>
            <a:prstDash val="dash"/>
            <a:round/>
            <a:headEnd/>
            <a:tailEnd/>
          </a:ln>
        </p:spPr>
        <p:txBody>
          <a:bodyPr/>
          <a:lstStyle/>
          <a:p>
            <a:endParaRPr lang="en-US"/>
          </a:p>
        </p:txBody>
      </p:sp>
      <p:sp>
        <p:nvSpPr>
          <p:cNvPr id="28" name="Text Box 33">
            <a:extLst>
              <a:ext uri="{FF2B5EF4-FFF2-40B4-BE49-F238E27FC236}">
                <a16:creationId xmlns:a16="http://schemas.microsoft.com/office/drawing/2014/main" id="{41B8F6D3-86BC-9C18-5FBE-DAE06BBE4CF2}"/>
              </a:ext>
            </a:extLst>
          </p:cNvPr>
          <p:cNvSpPr txBox="1">
            <a:spLocks noChangeArrowheads="1"/>
          </p:cNvSpPr>
          <p:nvPr/>
        </p:nvSpPr>
        <p:spPr bwMode="auto">
          <a:xfrm>
            <a:off x="919477" y="6552782"/>
            <a:ext cx="4307589" cy="246221"/>
          </a:xfrm>
          <a:prstGeom prst="rect">
            <a:avLst/>
          </a:prstGeom>
          <a:noFill/>
          <a:ln w="9525">
            <a:noFill/>
            <a:miter lim="800000"/>
            <a:headEnd/>
            <a:tailEnd/>
          </a:ln>
        </p:spPr>
        <p:txBody>
          <a:bodyPr wrap="none">
            <a:spAutoFit/>
          </a:bodyPr>
          <a:lstStyle/>
          <a:p>
            <a:r>
              <a:rPr lang="en-US" sz="1000" dirty="0"/>
              <a:t>Wigley, et al., Nature, 1991; Bax et al., Nature, 2010; Corbett et al., PNAS, 2004</a:t>
            </a:r>
          </a:p>
        </p:txBody>
      </p:sp>
      <p:grpSp>
        <p:nvGrpSpPr>
          <p:cNvPr id="29" name="Group 50">
            <a:extLst>
              <a:ext uri="{FF2B5EF4-FFF2-40B4-BE49-F238E27FC236}">
                <a16:creationId xmlns:a16="http://schemas.microsoft.com/office/drawing/2014/main" id="{C0033648-43D1-B6A8-2AD6-AE484D27B20B}"/>
              </a:ext>
            </a:extLst>
          </p:cNvPr>
          <p:cNvGrpSpPr>
            <a:grpSpLocks/>
          </p:cNvGrpSpPr>
          <p:nvPr/>
        </p:nvGrpSpPr>
        <p:grpSpPr bwMode="auto">
          <a:xfrm>
            <a:off x="5043802" y="814450"/>
            <a:ext cx="4929187" cy="3140075"/>
            <a:chOff x="4215384" y="609600"/>
            <a:chExt cx="4928616" cy="3139666"/>
          </a:xfrm>
        </p:grpSpPr>
        <p:sp>
          <p:nvSpPr>
            <p:cNvPr id="30" name="Text Box 8">
              <a:extLst>
                <a:ext uri="{FF2B5EF4-FFF2-40B4-BE49-F238E27FC236}">
                  <a16:creationId xmlns:a16="http://schemas.microsoft.com/office/drawing/2014/main" id="{3B4680C3-A48F-04C5-4E2B-F362A98E09CE}"/>
                </a:ext>
              </a:extLst>
            </p:cNvPr>
            <p:cNvSpPr txBox="1">
              <a:spLocks noChangeArrowheads="1"/>
            </p:cNvSpPr>
            <p:nvPr/>
          </p:nvSpPr>
          <p:spPr bwMode="auto">
            <a:xfrm>
              <a:off x="5638800" y="3105912"/>
              <a:ext cx="3276600" cy="369332"/>
            </a:xfrm>
            <a:prstGeom prst="rect">
              <a:avLst/>
            </a:prstGeom>
            <a:noFill/>
            <a:ln w="12700">
              <a:noFill/>
              <a:miter lim="800000"/>
              <a:headEnd type="none" w="sm" len="sm"/>
              <a:tailEnd type="none" w="sm" len="sm"/>
            </a:ln>
          </p:spPr>
          <p:txBody>
            <a:bodyPr>
              <a:spAutoFit/>
            </a:bodyPr>
            <a:lstStyle/>
            <a:p>
              <a:pPr eaLnBrk="0" hangingPunct="0"/>
              <a:r>
                <a:rPr lang="en-US" sz="1800" b="1"/>
                <a:t>24 kDa GyrB N-term domain</a:t>
              </a:r>
            </a:p>
          </p:txBody>
        </p:sp>
        <p:pic>
          <p:nvPicPr>
            <p:cNvPr id="31" name="Picture 10" descr="\\usbodfs01\aeakin$\TOPX\GRC prep\structures\ADPnP_HinParE_24kDa.jpg">
              <a:extLst>
                <a:ext uri="{FF2B5EF4-FFF2-40B4-BE49-F238E27FC236}">
                  <a16:creationId xmlns:a16="http://schemas.microsoft.com/office/drawing/2014/main" id="{16D3E94B-19EB-4BE6-5038-A0559A53B4E1}"/>
                </a:ext>
              </a:extLst>
            </p:cNvPr>
            <p:cNvPicPr>
              <a:picLocks noChangeAspect="1" noChangeArrowheads="1"/>
            </p:cNvPicPr>
            <p:nvPr/>
          </p:nvPicPr>
          <p:blipFill>
            <a:blip r:embed="rId6"/>
            <a:srcRect l="20160" t="12465" r="29370" b="26207"/>
            <a:stretch>
              <a:fillRect/>
            </a:stretch>
          </p:blipFill>
          <p:spPr bwMode="auto">
            <a:xfrm>
              <a:off x="6501384" y="725488"/>
              <a:ext cx="2163763" cy="2047875"/>
            </a:xfrm>
            <a:prstGeom prst="rect">
              <a:avLst/>
            </a:prstGeom>
            <a:noFill/>
            <a:ln w="9525">
              <a:noFill/>
              <a:miter lim="800000"/>
              <a:headEnd/>
              <a:tailEnd/>
            </a:ln>
          </p:spPr>
        </p:pic>
        <p:sp>
          <p:nvSpPr>
            <p:cNvPr id="32" name="Rectangle 11">
              <a:extLst>
                <a:ext uri="{FF2B5EF4-FFF2-40B4-BE49-F238E27FC236}">
                  <a16:creationId xmlns:a16="http://schemas.microsoft.com/office/drawing/2014/main" id="{45827E09-7BE3-A670-1601-657DBF996B94}"/>
                </a:ext>
              </a:extLst>
            </p:cNvPr>
            <p:cNvSpPr>
              <a:spLocks noChangeArrowheads="1"/>
            </p:cNvSpPr>
            <p:nvPr/>
          </p:nvSpPr>
          <p:spPr bwMode="auto">
            <a:xfrm>
              <a:off x="5257800" y="3410712"/>
              <a:ext cx="3886200" cy="338554"/>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600"/>
                <a:t>Suitable for NMR &amp; E:I crystal structures</a:t>
              </a:r>
            </a:p>
          </p:txBody>
        </p:sp>
        <p:grpSp>
          <p:nvGrpSpPr>
            <p:cNvPr id="33" name="Group 33">
              <a:extLst>
                <a:ext uri="{FF2B5EF4-FFF2-40B4-BE49-F238E27FC236}">
                  <a16:creationId xmlns:a16="http://schemas.microsoft.com/office/drawing/2014/main" id="{E0C35158-668E-5BFD-18F0-769E1603212F}"/>
                </a:ext>
              </a:extLst>
            </p:cNvPr>
            <p:cNvGrpSpPr>
              <a:grpSpLocks/>
            </p:cNvGrpSpPr>
            <p:nvPr/>
          </p:nvGrpSpPr>
          <p:grpSpPr bwMode="auto">
            <a:xfrm>
              <a:off x="4215384" y="609600"/>
              <a:ext cx="4800600" cy="2514600"/>
              <a:chOff x="4215384" y="609600"/>
              <a:chExt cx="4800600" cy="2514600"/>
            </a:xfrm>
          </p:grpSpPr>
          <p:sp>
            <p:nvSpPr>
              <p:cNvPr id="34" name="Oval 22">
                <a:extLst>
                  <a:ext uri="{FF2B5EF4-FFF2-40B4-BE49-F238E27FC236}">
                    <a16:creationId xmlns:a16="http://schemas.microsoft.com/office/drawing/2014/main" id="{9E811FA0-1239-3720-8DF9-2A3DB06528AD}"/>
                  </a:ext>
                </a:extLst>
              </p:cNvPr>
              <p:cNvSpPr>
                <a:spLocks noChangeArrowheads="1"/>
              </p:cNvSpPr>
              <p:nvPr/>
            </p:nvSpPr>
            <p:spPr bwMode="auto">
              <a:xfrm>
                <a:off x="4215384" y="1238250"/>
                <a:ext cx="1371600" cy="1219200"/>
              </a:xfrm>
              <a:prstGeom prst="ellipse">
                <a:avLst/>
              </a:prstGeom>
              <a:noFill/>
              <a:ln w="38100">
                <a:solidFill>
                  <a:srgbClr val="0000FF"/>
                </a:solidFill>
                <a:round/>
                <a:headEnd/>
                <a:tailEnd/>
              </a:ln>
            </p:spPr>
            <p:txBody>
              <a:bodyPr wrap="none" anchor="ctr"/>
              <a:lstStyle/>
              <a:p>
                <a:pPr eaLnBrk="0" hangingPunct="0"/>
                <a:endParaRPr lang="en-US"/>
              </a:p>
            </p:txBody>
          </p:sp>
          <p:sp>
            <p:nvSpPr>
              <p:cNvPr id="35" name="Oval 23">
                <a:extLst>
                  <a:ext uri="{FF2B5EF4-FFF2-40B4-BE49-F238E27FC236}">
                    <a16:creationId xmlns:a16="http://schemas.microsoft.com/office/drawing/2014/main" id="{E3F386EA-96B5-AC0E-65C6-4AA3B4AF5EE8}"/>
                  </a:ext>
                </a:extLst>
              </p:cNvPr>
              <p:cNvSpPr>
                <a:spLocks noChangeArrowheads="1"/>
              </p:cNvSpPr>
              <p:nvPr/>
            </p:nvSpPr>
            <p:spPr bwMode="auto">
              <a:xfrm>
                <a:off x="6196584" y="609600"/>
                <a:ext cx="2819400" cy="2514600"/>
              </a:xfrm>
              <a:prstGeom prst="ellipse">
                <a:avLst/>
              </a:prstGeom>
              <a:noFill/>
              <a:ln w="38100">
                <a:solidFill>
                  <a:srgbClr val="0000FF"/>
                </a:solidFill>
                <a:round/>
                <a:headEnd/>
                <a:tailEnd/>
              </a:ln>
            </p:spPr>
            <p:txBody>
              <a:bodyPr wrap="none" anchor="ctr"/>
              <a:lstStyle/>
              <a:p>
                <a:pPr eaLnBrk="0" hangingPunct="0"/>
                <a:endParaRPr lang="en-US"/>
              </a:p>
            </p:txBody>
          </p:sp>
          <p:sp>
            <p:nvSpPr>
              <p:cNvPr id="36" name="Line 25">
                <a:extLst>
                  <a:ext uri="{FF2B5EF4-FFF2-40B4-BE49-F238E27FC236}">
                    <a16:creationId xmlns:a16="http://schemas.microsoft.com/office/drawing/2014/main" id="{1A5FA1FC-64BC-E16C-D0F9-73E38D806FDC}"/>
                  </a:ext>
                </a:extLst>
              </p:cNvPr>
              <p:cNvSpPr>
                <a:spLocks noChangeShapeType="1"/>
              </p:cNvSpPr>
              <p:nvPr/>
            </p:nvSpPr>
            <p:spPr bwMode="auto">
              <a:xfrm>
                <a:off x="4748784" y="2457450"/>
                <a:ext cx="2667000" cy="666750"/>
              </a:xfrm>
              <a:prstGeom prst="line">
                <a:avLst/>
              </a:prstGeom>
              <a:noFill/>
              <a:ln w="38100">
                <a:solidFill>
                  <a:srgbClr val="0000FF"/>
                </a:solidFill>
                <a:round/>
                <a:headEnd/>
                <a:tailEnd/>
              </a:ln>
            </p:spPr>
            <p:txBody>
              <a:bodyPr/>
              <a:lstStyle/>
              <a:p>
                <a:endParaRPr lang="en-US"/>
              </a:p>
            </p:txBody>
          </p:sp>
          <p:sp>
            <p:nvSpPr>
              <p:cNvPr id="37" name="Line 24">
                <a:extLst>
                  <a:ext uri="{FF2B5EF4-FFF2-40B4-BE49-F238E27FC236}">
                    <a16:creationId xmlns:a16="http://schemas.microsoft.com/office/drawing/2014/main" id="{EEB8E1BE-374C-10DF-D740-ADA75FC649F3}"/>
                  </a:ext>
                </a:extLst>
              </p:cNvPr>
              <p:cNvSpPr>
                <a:spLocks noChangeShapeType="1"/>
              </p:cNvSpPr>
              <p:nvPr/>
            </p:nvSpPr>
            <p:spPr bwMode="auto">
              <a:xfrm flipV="1">
                <a:off x="4748784" y="609600"/>
                <a:ext cx="2743200" cy="628650"/>
              </a:xfrm>
              <a:prstGeom prst="line">
                <a:avLst/>
              </a:prstGeom>
              <a:noFill/>
              <a:ln w="38100">
                <a:solidFill>
                  <a:srgbClr val="0000FF"/>
                </a:solidFill>
                <a:round/>
                <a:headEnd/>
                <a:tailEnd/>
              </a:ln>
            </p:spPr>
            <p:txBody>
              <a:bodyPr/>
              <a:lstStyle/>
              <a:p>
                <a:endParaRPr lang="en-US"/>
              </a:p>
            </p:txBody>
          </p:sp>
        </p:grpSp>
      </p:grpSp>
      <p:sp>
        <p:nvSpPr>
          <p:cNvPr id="38" name="Freeform 36">
            <a:extLst>
              <a:ext uri="{FF2B5EF4-FFF2-40B4-BE49-F238E27FC236}">
                <a16:creationId xmlns:a16="http://schemas.microsoft.com/office/drawing/2014/main" id="{CE1A3C36-18A3-CF39-A011-0AEE0CCB349E}"/>
              </a:ext>
            </a:extLst>
          </p:cNvPr>
          <p:cNvSpPr>
            <a:spLocks noChangeArrowheads="1"/>
          </p:cNvSpPr>
          <p:nvPr/>
        </p:nvSpPr>
        <p:spPr bwMode="auto">
          <a:xfrm>
            <a:off x="3473764" y="4900675"/>
            <a:ext cx="709613" cy="492125"/>
          </a:xfrm>
          <a:custGeom>
            <a:avLst/>
            <a:gdLst>
              <a:gd name="T0" fmla="*/ 703206 w 710418"/>
              <a:gd name="T1" fmla="*/ 49021 h 492369"/>
              <a:gd name="T2" fmla="*/ 668394 w 710418"/>
              <a:gd name="T3" fmla="*/ 42014 h 492369"/>
              <a:gd name="T4" fmla="*/ 626620 w 710418"/>
              <a:gd name="T5" fmla="*/ 28009 h 492369"/>
              <a:gd name="T6" fmla="*/ 605732 w 710418"/>
              <a:gd name="T7" fmla="*/ 21012 h 492369"/>
              <a:gd name="T8" fmla="*/ 563957 w 710418"/>
              <a:gd name="T9" fmla="*/ 7007 h 492369"/>
              <a:gd name="T10" fmla="*/ 515218 w 710418"/>
              <a:gd name="T11" fmla="*/ 0 h 492369"/>
              <a:gd name="T12" fmla="*/ 417745 w 710418"/>
              <a:gd name="T13" fmla="*/ 14005 h 492369"/>
              <a:gd name="T14" fmla="*/ 375972 w 710418"/>
              <a:gd name="T15" fmla="*/ 42014 h 492369"/>
              <a:gd name="T16" fmla="*/ 348121 w 710418"/>
              <a:gd name="T17" fmla="*/ 84028 h 492369"/>
              <a:gd name="T18" fmla="*/ 320271 w 710418"/>
              <a:gd name="T19" fmla="*/ 133049 h 492369"/>
              <a:gd name="T20" fmla="*/ 299384 w 710418"/>
              <a:gd name="T21" fmla="*/ 175063 h 492369"/>
              <a:gd name="T22" fmla="*/ 278497 w 710418"/>
              <a:gd name="T23" fmla="*/ 217077 h 492369"/>
              <a:gd name="T24" fmla="*/ 257609 w 710418"/>
              <a:gd name="T25" fmla="*/ 280103 h 492369"/>
              <a:gd name="T26" fmla="*/ 243685 w 710418"/>
              <a:gd name="T27" fmla="*/ 301109 h 492369"/>
              <a:gd name="T28" fmla="*/ 215835 w 710418"/>
              <a:gd name="T29" fmla="*/ 343125 h 492369"/>
              <a:gd name="T30" fmla="*/ 187985 w 710418"/>
              <a:gd name="T31" fmla="*/ 378137 h 492369"/>
              <a:gd name="T32" fmla="*/ 132287 w 710418"/>
              <a:gd name="T33" fmla="*/ 441160 h 492369"/>
              <a:gd name="T34" fmla="*/ 90512 w 710418"/>
              <a:gd name="T35" fmla="*/ 469170 h 492369"/>
              <a:gd name="T36" fmla="*/ 48736 w 710418"/>
              <a:gd name="T37" fmla="*/ 490177 h 492369"/>
              <a:gd name="T38" fmla="*/ 0 w 710418"/>
              <a:gd name="T39" fmla="*/ 483174 h 4923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10418"/>
              <a:gd name="T61" fmla="*/ 0 h 492369"/>
              <a:gd name="T62" fmla="*/ 710418 w 710418"/>
              <a:gd name="T63" fmla="*/ 492369 h 4923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10418" h="492369">
                <a:moveTo>
                  <a:pt x="710418" y="49237"/>
                </a:moveTo>
                <a:cubicBezTo>
                  <a:pt x="698695" y="46892"/>
                  <a:pt x="686783" y="45349"/>
                  <a:pt x="675249" y="42203"/>
                </a:cubicBezTo>
                <a:cubicBezTo>
                  <a:pt x="660943" y="38301"/>
                  <a:pt x="647114" y="32824"/>
                  <a:pt x="633046" y="28135"/>
                </a:cubicBezTo>
                <a:lnTo>
                  <a:pt x="611944" y="21102"/>
                </a:lnTo>
                <a:lnTo>
                  <a:pt x="569741" y="7034"/>
                </a:lnTo>
                <a:lnTo>
                  <a:pt x="520504" y="0"/>
                </a:lnTo>
                <a:cubicBezTo>
                  <a:pt x="512037" y="770"/>
                  <a:pt x="445858" y="830"/>
                  <a:pt x="422030" y="14068"/>
                </a:cubicBezTo>
                <a:cubicBezTo>
                  <a:pt x="407250" y="22279"/>
                  <a:pt x="379827" y="42203"/>
                  <a:pt x="379827" y="42203"/>
                </a:cubicBezTo>
                <a:cubicBezTo>
                  <a:pt x="370449" y="56271"/>
                  <a:pt x="357039" y="68366"/>
                  <a:pt x="351692" y="84406"/>
                </a:cubicBezTo>
                <a:cubicBezTo>
                  <a:pt x="340951" y="116629"/>
                  <a:pt x="349107" y="99576"/>
                  <a:pt x="323556" y="133643"/>
                </a:cubicBezTo>
                <a:cubicBezTo>
                  <a:pt x="305881" y="186677"/>
                  <a:pt x="329722" y="121312"/>
                  <a:pt x="302455" y="175846"/>
                </a:cubicBezTo>
                <a:cubicBezTo>
                  <a:pt x="273333" y="234088"/>
                  <a:pt x="321669" y="157578"/>
                  <a:pt x="281353" y="218049"/>
                </a:cubicBezTo>
                <a:lnTo>
                  <a:pt x="260252" y="281354"/>
                </a:lnTo>
                <a:cubicBezTo>
                  <a:pt x="257579" y="289374"/>
                  <a:pt x="250873" y="295421"/>
                  <a:pt x="246184" y="302455"/>
                </a:cubicBezTo>
                <a:cubicBezTo>
                  <a:pt x="229459" y="352629"/>
                  <a:pt x="253174" y="291972"/>
                  <a:pt x="218049" y="344659"/>
                </a:cubicBezTo>
                <a:cubicBezTo>
                  <a:pt x="190870" y="385427"/>
                  <a:pt x="237105" y="348367"/>
                  <a:pt x="189913" y="379828"/>
                </a:cubicBezTo>
                <a:cubicBezTo>
                  <a:pt x="172999" y="405200"/>
                  <a:pt x="162553" y="423858"/>
                  <a:pt x="133643" y="443132"/>
                </a:cubicBezTo>
                <a:cubicBezTo>
                  <a:pt x="119575" y="452511"/>
                  <a:pt x="107480" y="465921"/>
                  <a:pt x="91440" y="471268"/>
                </a:cubicBezTo>
                <a:cubicBezTo>
                  <a:pt x="62318" y="480975"/>
                  <a:pt x="76507" y="474189"/>
                  <a:pt x="49236" y="492369"/>
                </a:cubicBezTo>
                <a:lnTo>
                  <a:pt x="0" y="485335"/>
                </a:lnTo>
              </a:path>
            </a:pathLst>
          </a:custGeom>
          <a:noFill/>
          <a:ln w="9525" algn="ctr">
            <a:solidFill>
              <a:schemeClr val="tx1"/>
            </a:solidFill>
            <a:prstDash val="dash"/>
            <a:round/>
            <a:headEnd/>
            <a:tailEnd/>
          </a:ln>
        </p:spPr>
        <p:txBody>
          <a:bodyPr/>
          <a:lstStyle/>
          <a:p>
            <a:endParaRPr lang="en-US"/>
          </a:p>
        </p:txBody>
      </p:sp>
      <p:grpSp>
        <p:nvGrpSpPr>
          <p:cNvPr id="39" name="Group 29">
            <a:extLst>
              <a:ext uri="{FF2B5EF4-FFF2-40B4-BE49-F238E27FC236}">
                <a16:creationId xmlns:a16="http://schemas.microsoft.com/office/drawing/2014/main" id="{8479304B-AFED-4E63-1AF2-AE2BDC8AD585}"/>
              </a:ext>
            </a:extLst>
          </p:cNvPr>
          <p:cNvGrpSpPr>
            <a:grpSpLocks/>
          </p:cNvGrpSpPr>
          <p:nvPr/>
        </p:nvGrpSpPr>
        <p:grpSpPr bwMode="auto">
          <a:xfrm>
            <a:off x="919477" y="1376425"/>
            <a:ext cx="6889750" cy="5000625"/>
            <a:chOff x="90488" y="1400175"/>
            <a:chExt cx="6889750" cy="5000625"/>
          </a:xfrm>
        </p:grpSpPr>
        <p:sp>
          <p:nvSpPr>
            <p:cNvPr id="40" name="Text Box 20">
              <a:extLst>
                <a:ext uri="{FF2B5EF4-FFF2-40B4-BE49-F238E27FC236}">
                  <a16:creationId xmlns:a16="http://schemas.microsoft.com/office/drawing/2014/main" id="{89EA8852-0923-4190-04B9-0F47C6DE453B}"/>
                </a:ext>
              </a:extLst>
            </p:cNvPr>
            <p:cNvSpPr txBox="1">
              <a:spLocks noChangeArrowheads="1"/>
            </p:cNvSpPr>
            <p:nvPr/>
          </p:nvSpPr>
          <p:spPr bwMode="auto">
            <a:xfrm>
              <a:off x="90488" y="5089525"/>
              <a:ext cx="1171575" cy="701675"/>
            </a:xfrm>
            <a:prstGeom prst="rect">
              <a:avLst/>
            </a:prstGeom>
            <a:noFill/>
            <a:ln w="9525">
              <a:noFill/>
              <a:miter lim="800000"/>
              <a:headEnd/>
              <a:tailEnd/>
            </a:ln>
          </p:spPr>
          <p:txBody>
            <a:bodyPr wrap="none">
              <a:spAutoFit/>
            </a:bodyPr>
            <a:lstStyle/>
            <a:p>
              <a:pPr algn="ctr"/>
              <a:r>
                <a:rPr lang="en-US" sz="2000"/>
                <a:t>GyrA</a:t>
              </a:r>
            </a:p>
            <a:p>
              <a:pPr algn="ctr"/>
              <a:r>
                <a:rPr lang="en-US" sz="2000"/>
                <a:t>(97 kDa)</a:t>
              </a:r>
            </a:p>
          </p:txBody>
        </p:sp>
        <p:sp>
          <p:nvSpPr>
            <p:cNvPr id="41" name="AutoShape 26">
              <a:extLst>
                <a:ext uri="{FF2B5EF4-FFF2-40B4-BE49-F238E27FC236}">
                  <a16:creationId xmlns:a16="http://schemas.microsoft.com/office/drawing/2014/main" id="{8A01B498-A620-BCE9-DD5D-243C5190E2A3}"/>
                </a:ext>
              </a:extLst>
            </p:cNvPr>
            <p:cNvSpPr>
              <a:spLocks/>
            </p:cNvSpPr>
            <p:nvPr/>
          </p:nvSpPr>
          <p:spPr bwMode="auto">
            <a:xfrm flipH="1">
              <a:off x="1204913" y="4354513"/>
              <a:ext cx="319088" cy="2046287"/>
            </a:xfrm>
            <a:prstGeom prst="rightBrace">
              <a:avLst>
                <a:gd name="adj1" fmla="val 59527"/>
                <a:gd name="adj2" fmla="val 50875"/>
              </a:avLst>
            </a:prstGeom>
            <a:noFill/>
            <a:ln w="9525">
              <a:solidFill>
                <a:schemeClr val="tx1"/>
              </a:solidFill>
              <a:round/>
              <a:headEnd type="none" w="sm" len="sm"/>
              <a:tailEnd type="none" w="sm" len="sm"/>
            </a:ln>
          </p:spPr>
          <p:txBody>
            <a:bodyPr wrap="none" anchor="ctr"/>
            <a:lstStyle/>
            <a:p>
              <a:endParaRPr lang="en-US"/>
            </a:p>
          </p:txBody>
        </p:sp>
        <p:sp>
          <p:nvSpPr>
            <p:cNvPr id="42" name="Rectangle 22">
              <a:extLst>
                <a:ext uri="{FF2B5EF4-FFF2-40B4-BE49-F238E27FC236}">
                  <a16:creationId xmlns:a16="http://schemas.microsoft.com/office/drawing/2014/main" id="{20C124F7-AAD1-F869-154E-78F17E94EA47}"/>
                </a:ext>
              </a:extLst>
            </p:cNvPr>
            <p:cNvSpPr>
              <a:spLocks noChangeArrowheads="1"/>
            </p:cNvSpPr>
            <p:nvPr/>
          </p:nvSpPr>
          <p:spPr bwMode="auto">
            <a:xfrm>
              <a:off x="5859463" y="2278063"/>
              <a:ext cx="1120775" cy="581025"/>
            </a:xfrm>
            <a:prstGeom prst="rect">
              <a:avLst/>
            </a:prstGeom>
            <a:noFill/>
            <a:ln w="9525">
              <a:noFill/>
              <a:miter lim="800000"/>
              <a:headEnd/>
              <a:tailEnd/>
            </a:ln>
          </p:spPr>
          <p:txBody>
            <a:bodyPr>
              <a:spAutoFit/>
            </a:bodyPr>
            <a:lstStyle/>
            <a:p>
              <a:r>
                <a:rPr lang="en-US" sz="1600"/>
                <a:t>43 kDa</a:t>
              </a:r>
            </a:p>
            <a:p>
              <a:r>
                <a:rPr lang="en-US" sz="1600"/>
                <a:t>N-term</a:t>
              </a:r>
            </a:p>
          </p:txBody>
        </p:sp>
        <p:sp>
          <p:nvSpPr>
            <p:cNvPr id="43" name="Text Box 19">
              <a:extLst>
                <a:ext uri="{FF2B5EF4-FFF2-40B4-BE49-F238E27FC236}">
                  <a16:creationId xmlns:a16="http://schemas.microsoft.com/office/drawing/2014/main" id="{45BC588A-E87D-E6EA-897D-CDC15DC340DF}"/>
                </a:ext>
              </a:extLst>
            </p:cNvPr>
            <p:cNvSpPr txBox="1">
              <a:spLocks noChangeArrowheads="1"/>
            </p:cNvSpPr>
            <p:nvPr/>
          </p:nvSpPr>
          <p:spPr bwMode="auto">
            <a:xfrm>
              <a:off x="1647826" y="2809875"/>
              <a:ext cx="1171575" cy="701675"/>
            </a:xfrm>
            <a:prstGeom prst="rect">
              <a:avLst/>
            </a:prstGeom>
            <a:noFill/>
            <a:ln w="9525">
              <a:noFill/>
              <a:miter lim="800000"/>
              <a:headEnd/>
              <a:tailEnd/>
            </a:ln>
          </p:spPr>
          <p:txBody>
            <a:bodyPr wrap="none">
              <a:spAutoFit/>
            </a:bodyPr>
            <a:lstStyle/>
            <a:p>
              <a:pPr algn="ctr"/>
              <a:r>
                <a:rPr lang="en-US" sz="2000"/>
                <a:t>GyrB</a:t>
              </a:r>
            </a:p>
            <a:p>
              <a:pPr algn="ctr"/>
              <a:r>
                <a:rPr lang="en-US" sz="2000"/>
                <a:t>(90 kDa)</a:t>
              </a:r>
            </a:p>
          </p:txBody>
        </p:sp>
        <p:sp>
          <p:nvSpPr>
            <p:cNvPr id="44" name="AutoShape 24">
              <a:extLst>
                <a:ext uri="{FF2B5EF4-FFF2-40B4-BE49-F238E27FC236}">
                  <a16:creationId xmlns:a16="http://schemas.microsoft.com/office/drawing/2014/main" id="{AA5F72BC-DAD4-078B-75C3-6CDADF21EB0D}"/>
                </a:ext>
              </a:extLst>
            </p:cNvPr>
            <p:cNvSpPr>
              <a:spLocks/>
            </p:cNvSpPr>
            <p:nvPr/>
          </p:nvSpPr>
          <p:spPr bwMode="auto">
            <a:xfrm rot="10800000" flipH="1">
              <a:off x="5562600" y="1449388"/>
              <a:ext cx="217488" cy="2308225"/>
            </a:xfrm>
            <a:prstGeom prst="rightBrace">
              <a:avLst>
                <a:gd name="adj1" fmla="val 59207"/>
                <a:gd name="adj2" fmla="val 50894"/>
              </a:avLst>
            </a:prstGeom>
            <a:noFill/>
            <a:ln w="9525">
              <a:solidFill>
                <a:schemeClr val="tx1"/>
              </a:solidFill>
              <a:round/>
              <a:headEnd type="none" w="sm" len="sm"/>
              <a:tailEnd type="none" w="sm" len="sm"/>
            </a:ln>
          </p:spPr>
          <p:txBody>
            <a:bodyPr wrap="none" anchor="ctr"/>
            <a:lstStyle/>
            <a:p>
              <a:endParaRPr lang="en-US"/>
            </a:p>
          </p:txBody>
        </p:sp>
        <p:sp>
          <p:nvSpPr>
            <p:cNvPr id="45" name="AutoShape 25">
              <a:extLst>
                <a:ext uri="{FF2B5EF4-FFF2-40B4-BE49-F238E27FC236}">
                  <a16:creationId xmlns:a16="http://schemas.microsoft.com/office/drawing/2014/main" id="{6C747954-07D0-9B17-AF7B-A3911CEECCA5}"/>
                </a:ext>
              </a:extLst>
            </p:cNvPr>
            <p:cNvSpPr>
              <a:spLocks/>
            </p:cNvSpPr>
            <p:nvPr/>
          </p:nvSpPr>
          <p:spPr bwMode="auto">
            <a:xfrm flipH="1">
              <a:off x="2760664" y="1400175"/>
              <a:ext cx="333375" cy="3451225"/>
            </a:xfrm>
            <a:prstGeom prst="rightBrace">
              <a:avLst>
                <a:gd name="adj1" fmla="val 73281"/>
                <a:gd name="adj2" fmla="val 50875"/>
              </a:avLst>
            </a:prstGeom>
            <a:noFill/>
            <a:ln w="9525">
              <a:solidFill>
                <a:schemeClr val="tx1"/>
              </a:solidFill>
              <a:round/>
              <a:headEnd type="none" w="sm" len="sm"/>
              <a:tailEnd type="none" w="sm" len="sm"/>
            </a:ln>
          </p:spPr>
          <p:txBody>
            <a:bodyPr wrap="none" anchor="ctr"/>
            <a:lstStyle/>
            <a:p>
              <a:endParaRPr lang="en-US"/>
            </a:p>
          </p:txBody>
        </p:sp>
        <p:sp>
          <p:nvSpPr>
            <p:cNvPr id="46" name="AutoShape 18">
              <a:extLst>
                <a:ext uri="{FF2B5EF4-FFF2-40B4-BE49-F238E27FC236}">
                  <a16:creationId xmlns:a16="http://schemas.microsoft.com/office/drawing/2014/main" id="{321D3DEF-4B3C-689A-0D5C-86D510751707}"/>
                </a:ext>
              </a:extLst>
            </p:cNvPr>
            <p:cNvSpPr>
              <a:spLocks/>
            </p:cNvSpPr>
            <p:nvPr/>
          </p:nvSpPr>
          <p:spPr bwMode="auto">
            <a:xfrm rot="10800000" flipH="1">
              <a:off x="5603875" y="4094163"/>
              <a:ext cx="171450" cy="1057275"/>
            </a:xfrm>
            <a:prstGeom prst="rightBrace">
              <a:avLst>
                <a:gd name="adj1" fmla="val 51389"/>
                <a:gd name="adj2" fmla="val 50894"/>
              </a:avLst>
            </a:prstGeom>
            <a:noFill/>
            <a:ln w="9525">
              <a:solidFill>
                <a:schemeClr val="tx1"/>
              </a:solidFill>
              <a:round/>
              <a:headEnd type="none" w="sm" len="sm"/>
              <a:tailEnd type="none" w="sm" len="sm"/>
            </a:ln>
          </p:spPr>
          <p:txBody>
            <a:bodyPr wrap="none" anchor="ctr"/>
            <a:lstStyle/>
            <a:p>
              <a:endParaRPr lang="en-US"/>
            </a:p>
          </p:txBody>
        </p:sp>
      </p:grpSp>
    </p:spTree>
    <p:extLst>
      <p:ext uri="{BB962C8B-B14F-4D97-AF65-F5344CB8AC3E}">
        <p14:creationId xmlns:p14="http://schemas.microsoft.com/office/powerpoint/2010/main" val="161000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8ADFB-3721-D49D-C404-E31B7A6929C2}"/>
              </a:ext>
            </a:extLst>
          </p:cNvPr>
          <p:cNvSpPr>
            <a:spLocks noGrp="1"/>
          </p:cNvSpPr>
          <p:nvPr>
            <p:ph type="title"/>
          </p:nvPr>
        </p:nvSpPr>
        <p:spPr>
          <a:xfrm>
            <a:off x="838200" y="365125"/>
            <a:ext cx="7381009" cy="645069"/>
          </a:xfrm>
        </p:spPr>
        <p:txBody>
          <a:bodyPr>
            <a:normAutofit/>
          </a:bodyPr>
          <a:lstStyle/>
          <a:p>
            <a:r>
              <a:rPr lang="en-US" dirty="0"/>
              <a:t>Fragment-based Hit Identification</a:t>
            </a:r>
          </a:p>
        </p:txBody>
      </p:sp>
      <p:sp>
        <p:nvSpPr>
          <p:cNvPr id="4" name="Text Box 6">
            <a:extLst>
              <a:ext uri="{FF2B5EF4-FFF2-40B4-BE49-F238E27FC236}">
                <a16:creationId xmlns:a16="http://schemas.microsoft.com/office/drawing/2014/main" id="{0778E36F-48BC-3B07-6C82-A7FC20762715}"/>
              </a:ext>
            </a:extLst>
          </p:cNvPr>
          <p:cNvSpPr txBox="1">
            <a:spLocks noChangeArrowheads="1"/>
          </p:cNvSpPr>
          <p:nvPr/>
        </p:nvSpPr>
        <p:spPr bwMode="auto">
          <a:xfrm>
            <a:off x="1396134" y="2530475"/>
            <a:ext cx="1638300" cy="366713"/>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altLang="en-US" sz="1800" b="1">
                <a:solidFill>
                  <a:srgbClr val="D60093"/>
                </a:solidFill>
              </a:rPr>
              <a:t>Clorobiocin</a:t>
            </a:r>
          </a:p>
        </p:txBody>
      </p:sp>
      <p:sp>
        <p:nvSpPr>
          <p:cNvPr id="5" name="Rectangle 7">
            <a:extLst>
              <a:ext uri="{FF2B5EF4-FFF2-40B4-BE49-F238E27FC236}">
                <a16:creationId xmlns:a16="http://schemas.microsoft.com/office/drawing/2014/main" id="{1623906D-DD9E-D357-BFCC-AD78FBE66354}"/>
              </a:ext>
            </a:extLst>
          </p:cNvPr>
          <p:cNvSpPr>
            <a:spLocks noChangeArrowheads="1"/>
          </p:cNvSpPr>
          <p:nvPr/>
        </p:nvSpPr>
        <p:spPr bwMode="auto">
          <a:xfrm>
            <a:off x="1582882" y="1101437"/>
            <a:ext cx="8274050" cy="1331913"/>
          </a:xfrm>
          <a:prstGeom prst="rect">
            <a:avLst/>
          </a:prstGeom>
          <a:noFill/>
          <a:ln w="9525">
            <a:noFill/>
            <a:miter lim="800000"/>
            <a:headEnd/>
            <a:tailEnd/>
          </a:ln>
        </p:spPr>
        <p:txBody>
          <a:bodyPr lIns="92075" tIns="46038" rIns="92075" bIns="46038"/>
          <a:lstStyle/>
          <a:p>
            <a:pPr marL="342900" indent="-342900" eaLnBrk="0" hangingPunct="0">
              <a:spcBef>
                <a:spcPct val="20000"/>
              </a:spcBef>
              <a:buClr>
                <a:schemeClr val="accent2"/>
              </a:buClr>
              <a:buFontTx/>
              <a:buChar char="•"/>
            </a:pPr>
            <a:r>
              <a:rPr lang="en-US" altLang="en-US" sz="1800" b="1"/>
              <a:t>Screened 960 small molecules for binding to </a:t>
            </a:r>
            <a:r>
              <a:rPr lang="en-US" altLang="en-US" sz="1800" b="1" i="1"/>
              <a:t>E. coli</a:t>
            </a:r>
            <a:r>
              <a:rPr lang="en-US" altLang="en-US" sz="1800" b="1"/>
              <a:t> GyrB-24 using NMR</a:t>
            </a:r>
          </a:p>
          <a:p>
            <a:pPr marL="342900" indent="-342900" eaLnBrk="0" hangingPunct="0">
              <a:spcBef>
                <a:spcPct val="20000"/>
              </a:spcBef>
              <a:buClr>
                <a:schemeClr val="accent2"/>
              </a:buClr>
              <a:buFontTx/>
              <a:buChar char="•"/>
            </a:pPr>
            <a:r>
              <a:rPr lang="en-US" altLang="en-US" sz="1800" b="1"/>
              <a:t>Fragments of known inhibitors provided the most potent hits with </a:t>
            </a:r>
            <a:r>
              <a:rPr lang="en-US" altLang="en-US" sz="1800" b="1" i="1"/>
              <a:t>K</a:t>
            </a:r>
            <a:r>
              <a:rPr lang="en-US" altLang="en-US" sz="1800" b="1" baseline="-25000"/>
              <a:t>d</a:t>
            </a:r>
            <a:r>
              <a:rPr lang="en-US" altLang="en-US" sz="1800" b="1"/>
              <a:t> values from 10 to 950 </a:t>
            </a:r>
            <a:r>
              <a:rPr lang="en-US" altLang="en-US" sz="1800" b="1">
                <a:latin typeface="Symbol" pitchFamily="18" charset="2"/>
              </a:rPr>
              <a:t>m</a:t>
            </a:r>
            <a:r>
              <a:rPr lang="en-US" altLang="en-US" sz="1800" b="1"/>
              <a:t>M</a:t>
            </a:r>
          </a:p>
        </p:txBody>
      </p:sp>
      <p:graphicFrame>
        <p:nvGraphicFramePr>
          <p:cNvPr id="6" name="Object 8">
            <a:extLst>
              <a:ext uri="{FF2B5EF4-FFF2-40B4-BE49-F238E27FC236}">
                <a16:creationId xmlns:a16="http://schemas.microsoft.com/office/drawing/2014/main" id="{4E1EE053-DD04-9403-C662-26E4C03ADED9}"/>
              </a:ext>
            </a:extLst>
          </p:cNvPr>
          <p:cNvGraphicFramePr>
            <a:graphicFrameLocks noChangeAspect="1"/>
          </p:cNvGraphicFramePr>
          <p:nvPr>
            <p:extLst>
              <p:ext uri="{D42A27DB-BD31-4B8C-83A1-F6EECF244321}">
                <p14:modId xmlns:p14="http://schemas.microsoft.com/office/powerpoint/2010/main" val="2200251396"/>
              </p:ext>
            </p:extLst>
          </p:nvPr>
        </p:nvGraphicFramePr>
        <p:xfrm>
          <a:off x="1678709" y="2441575"/>
          <a:ext cx="4064000" cy="1900238"/>
        </p:xfrm>
        <a:graphic>
          <a:graphicData uri="http://schemas.openxmlformats.org/presentationml/2006/ole">
            <mc:AlternateContent xmlns:mc="http://schemas.openxmlformats.org/markup-compatibility/2006">
              <mc:Choice xmlns:v="urn:schemas-microsoft-com:vml" Requires="v">
                <p:oleObj name="ISIS/Draw Sketch" r:id="rId2" imgW="8743680" imgH="4543200" progId="ISISServer">
                  <p:embed/>
                </p:oleObj>
              </mc:Choice>
              <mc:Fallback>
                <p:oleObj name="ISIS/Draw Sketch" r:id="rId2" imgW="8743680" imgH="4543200" progId="ISISServer">
                  <p:embed/>
                  <p:pic>
                    <p:nvPicPr>
                      <p:cNvPr id="6" name="Object 8">
                        <a:extLst>
                          <a:ext uri="{FF2B5EF4-FFF2-40B4-BE49-F238E27FC236}">
                            <a16:creationId xmlns:a16="http://schemas.microsoft.com/office/drawing/2014/main" id="{4E1EE053-DD04-9403-C662-26E4C03ADE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8709" y="2441575"/>
                        <a:ext cx="4064000" cy="190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9">
            <a:extLst>
              <a:ext uri="{FF2B5EF4-FFF2-40B4-BE49-F238E27FC236}">
                <a16:creationId xmlns:a16="http://schemas.microsoft.com/office/drawing/2014/main" id="{DD4BC660-150F-0A34-D5B9-E1151FC4AB9B}"/>
              </a:ext>
            </a:extLst>
          </p:cNvPr>
          <p:cNvGraphicFramePr>
            <a:graphicFrameLocks noChangeAspect="1"/>
          </p:cNvGraphicFramePr>
          <p:nvPr>
            <p:extLst>
              <p:ext uri="{D42A27DB-BD31-4B8C-83A1-F6EECF244321}">
                <p14:modId xmlns:p14="http://schemas.microsoft.com/office/powerpoint/2010/main" val="2032345426"/>
              </p:ext>
            </p:extLst>
          </p:nvPr>
        </p:nvGraphicFramePr>
        <p:xfrm>
          <a:off x="1250084" y="4908550"/>
          <a:ext cx="1525588" cy="1068388"/>
        </p:xfrm>
        <a:graphic>
          <a:graphicData uri="http://schemas.openxmlformats.org/presentationml/2006/ole">
            <mc:AlternateContent xmlns:mc="http://schemas.openxmlformats.org/markup-compatibility/2006">
              <mc:Choice xmlns:v="urn:schemas-microsoft-com:vml" Requires="v">
                <p:oleObj name="ISIS/Draw Sketch" r:id="rId4" imgW="9743760" imgH="6819840" progId="ISISServer">
                  <p:embed/>
                </p:oleObj>
              </mc:Choice>
              <mc:Fallback>
                <p:oleObj name="ISIS/Draw Sketch" r:id="rId4" imgW="9743760" imgH="6819840" progId="ISISServer">
                  <p:embed/>
                  <p:pic>
                    <p:nvPicPr>
                      <p:cNvPr id="7" name="Object 9">
                        <a:extLst>
                          <a:ext uri="{FF2B5EF4-FFF2-40B4-BE49-F238E27FC236}">
                            <a16:creationId xmlns:a16="http://schemas.microsoft.com/office/drawing/2014/main" id="{DD4BC660-150F-0A34-D5B9-E1151FC4AB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590" r="68181" b="69781"/>
                      <a:stretch>
                        <a:fillRect/>
                      </a:stretch>
                    </p:blipFill>
                    <p:spPr bwMode="auto">
                      <a:xfrm>
                        <a:off x="1250084" y="4908550"/>
                        <a:ext cx="1525588" cy="106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10">
            <a:extLst>
              <a:ext uri="{FF2B5EF4-FFF2-40B4-BE49-F238E27FC236}">
                <a16:creationId xmlns:a16="http://schemas.microsoft.com/office/drawing/2014/main" id="{541A5534-0822-6FFB-DD54-B0340EA8946E}"/>
              </a:ext>
            </a:extLst>
          </p:cNvPr>
          <p:cNvGraphicFramePr>
            <a:graphicFrameLocks noChangeAspect="1"/>
          </p:cNvGraphicFramePr>
          <p:nvPr>
            <p:extLst>
              <p:ext uri="{D42A27DB-BD31-4B8C-83A1-F6EECF244321}">
                <p14:modId xmlns:p14="http://schemas.microsoft.com/office/powerpoint/2010/main" val="1884419735"/>
              </p:ext>
            </p:extLst>
          </p:nvPr>
        </p:nvGraphicFramePr>
        <p:xfrm>
          <a:off x="2567709" y="4421188"/>
          <a:ext cx="1557338" cy="1192212"/>
        </p:xfrm>
        <a:graphic>
          <a:graphicData uri="http://schemas.openxmlformats.org/presentationml/2006/ole">
            <mc:AlternateContent xmlns:mc="http://schemas.openxmlformats.org/markup-compatibility/2006">
              <mc:Choice xmlns:v="urn:schemas-microsoft-com:vml" Requires="v">
                <p:oleObj name="ISIS/Draw Sketch" r:id="rId6" imgW="9743760" imgH="6819840" progId="ISISServer">
                  <p:embed/>
                </p:oleObj>
              </mc:Choice>
              <mc:Fallback>
                <p:oleObj name="ISIS/Draw Sketch" r:id="rId6" imgW="9743760" imgH="6819840" progId="ISISServer">
                  <p:embed/>
                  <p:pic>
                    <p:nvPicPr>
                      <p:cNvPr id="8" name="Object 10">
                        <a:extLst>
                          <a:ext uri="{FF2B5EF4-FFF2-40B4-BE49-F238E27FC236}">
                            <a16:creationId xmlns:a16="http://schemas.microsoft.com/office/drawing/2014/main" id="{541A5534-0822-6FFB-DD54-B0340EA894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8117" t="-2559" r="35400" b="62677"/>
                      <a:stretch>
                        <a:fillRect/>
                      </a:stretch>
                    </p:blipFill>
                    <p:spPr bwMode="auto">
                      <a:xfrm>
                        <a:off x="2567709" y="4421188"/>
                        <a:ext cx="1557338" cy="119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11">
            <a:extLst>
              <a:ext uri="{FF2B5EF4-FFF2-40B4-BE49-F238E27FC236}">
                <a16:creationId xmlns:a16="http://schemas.microsoft.com/office/drawing/2014/main" id="{5B0E392D-F6EE-899D-BAB1-C5A49907ED0C}"/>
              </a:ext>
            </a:extLst>
          </p:cNvPr>
          <p:cNvGraphicFramePr>
            <a:graphicFrameLocks noChangeAspect="1"/>
          </p:cNvGraphicFramePr>
          <p:nvPr>
            <p:extLst>
              <p:ext uri="{D42A27DB-BD31-4B8C-83A1-F6EECF244321}">
                <p14:modId xmlns:p14="http://schemas.microsoft.com/office/powerpoint/2010/main" val="3712401357"/>
              </p:ext>
            </p:extLst>
          </p:nvPr>
        </p:nvGraphicFramePr>
        <p:xfrm>
          <a:off x="4344122" y="3681413"/>
          <a:ext cx="1555750" cy="1228725"/>
        </p:xfrm>
        <a:graphic>
          <a:graphicData uri="http://schemas.openxmlformats.org/presentationml/2006/ole">
            <mc:AlternateContent xmlns:mc="http://schemas.openxmlformats.org/markup-compatibility/2006">
              <mc:Choice xmlns:v="urn:schemas-microsoft-com:vml" Requires="v">
                <p:oleObj name="ISIS/Draw Sketch" r:id="rId6" imgW="9743760" imgH="6819840" progId="ISISServer">
                  <p:embed/>
                </p:oleObj>
              </mc:Choice>
              <mc:Fallback>
                <p:oleObj name="ISIS/Draw Sketch" r:id="rId6" imgW="9743760" imgH="6819840" progId="ISISServer">
                  <p:embed/>
                  <p:pic>
                    <p:nvPicPr>
                      <p:cNvPr id="9" name="Object 11">
                        <a:extLst>
                          <a:ext uri="{FF2B5EF4-FFF2-40B4-BE49-F238E27FC236}">
                            <a16:creationId xmlns:a16="http://schemas.microsoft.com/office/drawing/2014/main" id="{5B0E392D-F6EE-899D-BAB1-C5A49907ED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64346" t="-2559" r="-7101" b="54321"/>
                      <a:stretch>
                        <a:fillRect/>
                      </a:stretch>
                    </p:blipFill>
                    <p:spPr bwMode="auto">
                      <a:xfrm>
                        <a:off x="4344122" y="3681413"/>
                        <a:ext cx="1555750"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Line 12">
            <a:extLst>
              <a:ext uri="{FF2B5EF4-FFF2-40B4-BE49-F238E27FC236}">
                <a16:creationId xmlns:a16="http://schemas.microsoft.com/office/drawing/2014/main" id="{974DC279-482D-5E46-F093-81BE851E85D4}"/>
              </a:ext>
            </a:extLst>
          </p:cNvPr>
          <p:cNvSpPr>
            <a:spLocks noChangeShapeType="1"/>
          </p:cNvSpPr>
          <p:nvPr/>
        </p:nvSpPr>
        <p:spPr bwMode="auto">
          <a:xfrm>
            <a:off x="1961284" y="4443413"/>
            <a:ext cx="0" cy="696912"/>
          </a:xfrm>
          <a:prstGeom prst="line">
            <a:avLst/>
          </a:prstGeom>
          <a:noFill/>
          <a:ln w="28575">
            <a:solidFill>
              <a:srgbClr val="D60093"/>
            </a:solidFill>
            <a:round/>
            <a:headEnd type="none" w="sm" len="sm"/>
            <a:tailEnd type="arrow" w="med" len="med"/>
          </a:ln>
        </p:spPr>
        <p:txBody>
          <a:bodyPr/>
          <a:lstStyle/>
          <a:p>
            <a:endParaRPr lang="en-US"/>
          </a:p>
        </p:txBody>
      </p:sp>
      <p:sp>
        <p:nvSpPr>
          <p:cNvPr id="11" name="Line 13">
            <a:extLst>
              <a:ext uri="{FF2B5EF4-FFF2-40B4-BE49-F238E27FC236}">
                <a16:creationId xmlns:a16="http://schemas.microsoft.com/office/drawing/2014/main" id="{6FBEA65A-FD89-0823-4416-9DF25941E528}"/>
              </a:ext>
            </a:extLst>
          </p:cNvPr>
          <p:cNvSpPr>
            <a:spLocks noChangeShapeType="1"/>
          </p:cNvSpPr>
          <p:nvPr/>
        </p:nvSpPr>
        <p:spPr bwMode="auto">
          <a:xfrm>
            <a:off x="2839172" y="3957638"/>
            <a:ext cx="347662" cy="609600"/>
          </a:xfrm>
          <a:prstGeom prst="line">
            <a:avLst/>
          </a:prstGeom>
          <a:noFill/>
          <a:ln w="28575">
            <a:solidFill>
              <a:srgbClr val="D60093"/>
            </a:solidFill>
            <a:round/>
            <a:headEnd type="none" w="sm" len="sm"/>
            <a:tailEnd type="arrow" w="med" len="med"/>
          </a:ln>
        </p:spPr>
        <p:txBody>
          <a:bodyPr/>
          <a:lstStyle/>
          <a:p>
            <a:endParaRPr lang="en-US"/>
          </a:p>
        </p:txBody>
      </p:sp>
      <p:sp>
        <p:nvSpPr>
          <p:cNvPr id="12" name="Line 14">
            <a:extLst>
              <a:ext uri="{FF2B5EF4-FFF2-40B4-BE49-F238E27FC236}">
                <a16:creationId xmlns:a16="http://schemas.microsoft.com/office/drawing/2014/main" id="{289AB933-31C7-467B-242E-14C3394C042C}"/>
              </a:ext>
            </a:extLst>
          </p:cNvPr>
          <p:cNvSpPr>
            <a:spLocks noChangeShapeType="1"/>
          </p:cNvSpPr>
          <p:nvPr/>
        </p:nvSpPr>
        <p:spPr bwMode="auto">
          <a:xfrm>
            <a:off x="3920259" y="3384550"/>
            <a:ext cx="668338" cy="463550"/>
          </a:xfrm>
          <a:prstGeom prst="line">
            <a:avLst/>
          </a:prstGeom>
          <a:noFill/>
          <a:ln w="28575">
            <a:solidFill>
              <a:srgbClr val="D60093"/>
            </a:solidFill>
            <a:round/>
            <a:headEnd type="none" w="sm" len="sm"/>
            <a:tailEnd type="arrow" w="med" len="med"/>
          </a:ln>
        </p:spPr>
        <p:txBody>
          <a:bodyPr/>
          <a:lstStyle/>
          <a:p>
            <a:endParaRPr lang="en-US"/>
          </a:p>
        </p:txBody>
      </p:sp>
      <p:sp>
        <p:nvSpPr>
          <p:cNvPr id="13" name="Text Box 15">
            <a:extLst>
              <a:ext uri="{FF2B5EF4-FFF2-40B4-BE49-F238E27FC236}">
                <a16:creationId xmlns:a16="http://schemas.microsoft.com/office/drawing/2014/main" id="{060689DE-3EB8-A89A-5CF3-E754A0FA992C}"/>
              </a:ext>
            </a:extLst>
          </p:cNvPr>
          <p:cNvSpPr txBox="1">
            <a:spLocks noChangeArrowheads="1"/>
          </p:cNvSpPr>
          <p:nvPr/>
        </p:nvSpPr>
        <p:spPr bwMode="auto">
          <a:xfrm>
            <a:off x="1637434" y="6042025"/>
            <a:ext cx="727075" cy="336550"/>
          </a:xfrm>
          <a:prstGeom prst="rect">
            <a:avLst/>
          </a:prstGeom>
          <a:noFill/>
          <a:ln w="12700">
            <a:noFill/>
            <a:miter lim="800000"/>
            <a:headEnd type="none" w="sm" len="sm"/>
            <a:tailEnd type="none" w="sm" len="sm"/>
          </a:ln>
        </p:spPr>
        <p:txBody>
          <a:bodyPr wrap="none">
            <a:spAutoFit/>
          </a:bodyPr>
          <a:lstStyle/>
          <a:p>
            <a:r>
              <a:rPr lang="en-US" sz="1600" b="1">
                <a:solidFill>
                  <a:srgbClr val="CC0099"/>
                </a:solidFill>
              </a:rPr>
              <a:t>Site 1</a:t>
            </a:r>
          </a:p>
        </p:txBody>
      </p:sp>
      <p:sp>
        <p:nvSpPr>
          <p:cNvPr id="14" name="Text Box 16">
            <a:extLst>
              <a:ext uri="{FF2B5EF4-FFF2-40B4-BE49-F238E27FC236}">
                <a16:creationId xmlns:a16="http://schemas.microsoft.com/office/drawing/2014/main" id="{666C5780-9643-AEAA-5168-21004B6DD85E}"/>
              </a:ext>
            </a:extLst>
          </p:cNvPr>
          <p:cNvSpPr txBox="1">
            <a:spLocks noChangeArrowheads="1"/>
          </p:cNvSpPr>
          <p:nvPr/>
        </p:nvSpPr>
        <p:spPr bwMode="auto">
          <a:xfrm>
            <a:off x="4825134" y="4733925"/>
            <a:ext cx="727075" cy="336550"/>
          </a:xfrm>
          <a:prstGeom prst="rect">
            <a:avLst/>
          </a:prstGeom>
          <a:noFill/>
          <a:ln w="12700">
            <a:noFill/>
            <a:miter lim="800000"/>
            <a:headEnd type="none" w="sm" len="sm"/>
            <a:tailEnd type="none" w="sm" len="sm"/>
          </a:ln>
        </p:spPr>
        <p:txBody>
          <a:bodyPr wrap="none">
            <a:spAutoFit/>
          </a:bodyPr>
          <a:lstStyle/>
          <a:p>
            <a:r>
              <a:rPr lang="en-US" sz="1600" b="1">
                <a:solidFill>
                  <a:srgbClr val="CC0099"/>
                </a:solidFill>
              </a:rPr>
              <a:t>Site 2</a:t>
            </a:r>
          </a:p>
        </p:txBody>
      </p:sp>
      <p:sp>
        <p:nvSpPr>
          <p:cNvPr id="15" name="Text Box 17">
            <a:extLst>
              <a:ext uri="{FF2B5EF4-FFF2-40B4-BE49-F238E27FC236}">
                <a16:creationId xmlns:a16="http://schemas.microsoft.com/office/drawing/2014/main" id="{9DB4B01D-EEA2-D6F5-FA3E-209A48D81A1B}"/>
              </a:ext>
            </a:extLst>
          </p:cNvPr>
          <p:cNvSpPr txBox="1">
            <a:spLocks noChangeArrowheads="1"/>
          </p:cNvSpPr>
          <p:nvPr/>
        </p:nvSpPr>
        <p:spPr bwMode="auto">
          <a:xfrm>
            <a:off x="3224934" y="5546725"/>
            <a:ext cx="727075" cy="336550"/>
          </a:xfrm>
          <a:prstGeom prst="rect">
            <a:avLst/>
          </a:prstGeom>
          <a:noFill/>
          <a:ln w="12700">
            <a:noFill/>
            <a:miter lim="800000"/>
            <a:headEnd type="none" w="sm" len="sm"/>
            <a:tailEnd type="none" w="sm" len="sm"/>
          </a:ln>
        </p:spPr>
        <p:txBody>
          <a:bodyPr wrap="none">
            <a:spAutoFit/>
          </a:bodyPr>
          <a:lstStyle/>
          <a:p>
            <a:r>
              <a:rPr lang="en-US" sz="1600" b="1">
                <a:solidFill>
                  <a:srgbClr val="CC0099"/>
                </a:solidFill>
              </a:rPr>
              <a:t>linker</a:t>
            </a:r>
          </a:p>
        </p:txBody>
      </p:sp>
      <p:pic>
        <p:nvPicPr>
          <p:cNvPr id="16" name="Picture 18">
            <a:extLst>
              <a:ext uri="{FF2B5EF4-FFF2-40B4-BE49-F238E27FC236}">
                <a16:creationId xmlns:a16="http://schemas.microsoft.com/office/drawing/2014/main" id="{2E0FA311-EE12-0CD3-7EFE-72A49C58C5E8}"/>
              </a:ext>
            </a:extLst>
          </p:cNvPr>
          <p:cNvPicPr>
            <a:picLocks noChangeAspect="1" noChangeArrowheads="1"/>
          </p:cNvPicPr>
          <p:nvPr/>
        </p:nvPicPr>
        <p:blipFill>
          <a:blip r:embed="rId7"/>
          <a:srcRect/>
          <a:stretch>
            <a:fillRect/>
          </a:stretch>
        </p:blipFill>
        <p:spPr bwMode="auto">
          <a:xfrm>
            <a:off x="5971309" y="2324100"/>
            <a:ext cx="3654425" cy="3657600"/>
          </a:xfrm>
          <a:prstGeom prst="rect">
            <a:avLst/>
          </a:prstGeom>
          <a:noFill/>
          <a:ln w="9525">
            <a:noFill/>
            <a:miter lim="800000"/>
            <a:headEnd/>
            <a:tailEnd/>
          </a:ln>
        </p:spPr>
      </p:pic>
      <p:sp>
        <p:nvSpPr>
          <p:cNvPr id="3" name="TextBox 2">
            <a:extLst>
              <a:ext uri="{FF2B5EF4-FFF2-40B4-BE49-F238E27FC236}">
                <a16:creationId xmlns:a16="http://schemas.microsoft.com/office/drawing/2014/main" id="{794327EC-CF60-822F-EDFA-85C9B6A25149}"/>
              </a:ext>
            </a:extLst>
          </p:cNvPr>
          <p:cNvSpPr txBox="1"/>
          <p:nvPr/>
        </p:nvSpPr>
        <p:spPr>
          <a:xfrm>
            <a:off x="243583" y="6533238"/>
            <a:ext cx="2458045" cy="276999"/>
          </a:xfrm>
          <a:prstGeom prst="rect">
            <a:avLst/>
          </a:prstGeom>
          <a:noFill/>
        </p:spPr>
        <p:txBody>
          <a:bodyPr wrap="none" rtlCol="0">
            <a:spAutoFit/>
          </a:bodyPr>
          <a:lstStyle/>
          <a:p>
            <a:r>
              <a:rPr lang="en-ZA" sz="1200" dirty="0"/>
              <a:t>Eakin, A. et al </a:t>
            </a:r>
            <a:r>
              <a:rPr lang="en-ZA" sz="1200" i="1" dirty="0"/>
              <a:t>AAC 56(3)</a:t>
            </a:r>
            <a:r>
              <a:rPr lang="en-ZA" sz="1200" dirty="0"/>
              <a:t>, 1240, 2012</a:t>
            </a:r>
          </a:p>
        </p:txBody>
      </p:sp>
    </p:spTree>
    <p:extLst>
      <p:ext uri="{BB962C8B-B14F-4D97-AF65-F5344CB8AC3E}">
        <p14:creationId xmlns:p14="http://schemas.microsoft.com/office/powerpoint/2010/main" val="39187556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C ADDA4Malaria New Pres Template" id="{E933029E-CBA0-474A-AC96-EA57A4870B9D}" vid="{A8799E34-DD9C-4A38-803B-8C5CC8BADE4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A7C278C36E2B41AFF85E22F7DA9A7A" ma:contentTypeVersion="12" ma:contentTypeDescription="Create a new document." ma:contentTypeScope="" ma:versionID="f7881e6f67eaa2b0d57b738b71d97931">
  <xsd:schema xmlns:xsd="http://www.w3.org/2001/XMLSchema" xmlns:xs="http://www.w3.org/2001/XMLSchema" xmlns:p="http://schemas.microsoft.com/office/2006/metadata/properties" xmlns:ns2="dc1353f5-7107-497d-acf0-e6b1e138a181" targetNamespace="http://schemas.microsoft.com/office/2006/metadata/properties" ma:root="true" ma:fieldsID="0694c91adccef41b8b90bacb73b3f995" ns2:_="">
    <xsd:import namespace="dc1353f5-7107-497d-acf0-e6b1e138a18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1353f5-7107-497d-acf0-e6b1e138a1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2ec841c-a207-44a3-aa12-5138862fab88"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c1353f5-7107-497d-acf0-e6b1e138a18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117C3C1-A636-4107-869F-B78DB069A169}"/>
</file>

<file path=customXml/itemProps2.xml><?xml version="1.0" encoding="utf-8"?>
<ds:datastoreItem xmlns:ds="http://schemas.openxmlformats.org/officeDocument/2006/customXml" ds:itemID="{B257E757-C7A0-48C9-A01A-9A8F3C9BFA95}">
  <ds:schemaRefs>
    <ds:schemaRef ds:uri="http://schemas.microsoft.com/sharepoint/v3/contenttype/forms"/>
  </ds:schemaRefs>
</ds:datastoreItem>
</file>

<file path=customXml/itemProps3.xml><?xml version="1.0" encoding="utf-8"?>
<ds:datastoreItem xmlns:ds="http://schemas.openxmlformats.org/officeDocument/2006/customXml" ds:itemID="{C8BC563B-386C-426F-9B78-8203DC9D25ED}">
  <ds:schemaRefs>
    <ds:schemaRef ds:uri="http://purl.org/dc/elements/1.1/"/>
    <ds:schemaRef ds:uri="http://schemas.microsoft.com/office/2006/metadata/properties"/>
    <ds:schemaRef ds:uri="ed9eba1e-de0f-47f1-af31-795f0b67a61e"/>
    <ds:schemaRef ds:uri="617caac6-e32b-43f4-b15f-9e19ce02f2c4"/>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2620</Words>
  <Application>Microsoft Office PowerPoint</Application>
  <PresentationFormat>Widescreen</PresentationFormat>
  <Paragraphs>513</Paragraphs>
  <Slides>28</Slides>
  <Notes>2</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3</vt:i4>
      </vt:variant>
      <vt:variant>
        <vt:lpstr>Slide Titles</vt:lpstr>
      </vt:variant>
      <vt:variant>
        <vt:i4>28</vt:i4>
      </vt:variant>
    </vt:vector>
  </HeadingPairs>
  <TitlesOfParts>
    <vt:vector size="42" baseType="lpstr">
      <vt:lpstr>Aptos</vt:lpstr>
      <vt:lpstr>Arial</vt:lpstr>
      <vt:lpstr>Arial Black</vt:lpstr>
      <vt:lpstr>Calibri</vt:lpstr>
      <vt:lpstr>Calibri Light</vt:lpstr>
      <vt:lpstr>Garamond</vt:lpstr>
      <vt:lpstr>Symbol</vt:lpstr>
      <vt:lpstr>Times</vt:lpstr>
      <vt:lpstr>Wingdings</vt:lpstr>
      <vt:lpstr>Office Theme</vt:lpstr>
      <vt:lpstr>1_Office Theme</vt:lpstr>
      <vt:lpstr>ISIS/Draw Sketch</vt:lpstr>
      <vt:lpstr>CS ChemDraw Drawing</vt:lpstr>
      <vt:lpstr>Photo Editor Photo</vt:lpstr>
      <vt:lpstr>PowerPoint Presentation</vt:lpstr>
      <vt:lpstr>PowerPoint Presentation</vt:lpstr>
      <vt:lpstr>Learning Objectives</vt:lpstr>
      <vt:lpstr>Program</vt:lpstr>
      <vt:lpstr>Fragment Screening</vt:lpstr>
      <vt:lpstr>Fragment Screening</vt:lpstr>
      <vt:lpstr>Case History: Bacterial Topoisomerases</vt:lpstr>
      <vt:lpstr>DNA Gyrase Crystallography</vt:lpstr>
      <vt:lpstr>Fragment-based Hit Identification</vt:lpstr>
      <vt:lpstr>Two Fragments of Interest</vt:lpstr>
      <vt:lpstr>Best hit from library of pyrrole amides</vt:lpstr>
      <vt:lpstr>Hit to Lead</vt:lpstr>
      <vt:lpstr>Development Candidate</vt:lpstr>
      <vt:lpstr>Phase 1 IV PK Trial – AZD5099</vt:lpstr>
      <vt:lpstr>Second Fragment-Based Screen</vt:lpstr>
      <vt:lpstr>Fragment hit to lead</vt:lpstr>
      <vt:lpstr>Phenotypic screening</vt:lpstr>
      <vt:lpstr>SPT Early History:  Pharmacia-Upjohn</vt:lpstr>
      <vt:lpstr>SPT Early History:  Pharmacia-Upjohn</vt:lpstr>
      <vt:lpstr>Hit to Multiple Leads</vt:lpstr>
      <vt:lpstr>A Brief History of Time</vt:lpstr>
      <vt:lpstr>LipE – Target and Whole Cell Activity</vt:lpstr>
      <vt:lpstr>Lipinski ‘rule of five’</vt:lpstr>
      <vt:lpstr>Oral Treatment for N. gonorrhoeae</vt:lpstr>
      <vt:lpstr>Drug Repurposing/Repositioning/Modification</vt:lpstr>
      <vt:lpstr>SPTs for Mycobacterium tuberculosis</vt:lpstr>
      <vt:lpstr>Selective M. tuberculosis SPT</vt:lpstr>
      <vt:lpstr>If we knew what we were doing, it would not be called research, would it?  Albert Einstein  Theoretical physicist, mathematician, lecturer, patent examiner, intellectual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H3D Foundation Vision, Mission and Governance</dc:title>
  <dc:creator>Susan Winks</dc:creator>
  <cp:lastModifiedBy>Nicola Elliott-Wong | H3D Foundation</cp:lastModifiedBy>
  <cp:revision>17</cp:revision>
  <dcterms:created xsi:type="dcterms:W3CDTF">2020-04-23T14:28:34Z</dcterms:created>
  <dcterms:modified xsi:type="dcterms:W3CDTF">2025-12-02T12:57:40Z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0x01010044A7C278C36E2B41AFF85E22F7DA9A7A</vt:lpwstr>
  </property>
</Properties>
</file>