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
  </p:notesMasterIdLst>
  <p:handoutMasterIdLst>
    <p:handoutMasterId r:id="rId20"/>
  </p:handoutMasterIdLst>
  <p:sldIdLst>
    <p:sldId id="466" r:id="rId5"/>
    <p:sldId id="309" r:id="rId6"/>
    <p:sldId id="470" r:id="rId7"/>
    <p:sldId id="471" r:id="rId8"/>
    <p:sldId id="472" r:id="rId9"/>
    <p:sldId id="480" r:id="rId10"/>
    <p:sldId id="479" r:id="rId11"/>
    <p:sldId id="473" r:id="rId12"/>
    <p:sldId id="474" r:id="rId13"/>
    <p:sldId id="475" r:id="rId14"/>
    <p:sldId id="476" r:id="rId15"/>
    <p:sldId id="477" r:id="rId16"/>
    <p:sldId id="478" r:id="rId17"/>
    <p:sldId id="4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916AFF-FDFE-56F3-DEC8-3348673EDFE6}" name="Susan Winks" initials="SW" userId="S::01404354@wf.uct.ac.za::8deed980-353f-45f0-91b5-f5e35aaa1cc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san Winks" initials="SW" lastIdx="1" clrIdx="0">
    <p:extLst>
      <p:ext uri="{19B8F6BF-5375-455C-9EA6-DF929625EA0E}">
        <p15:presenceInfo xmlns:p15="http://schemas.microsoft.com/office/powerpoint/2012/main" userId="S::01404354@wf.uct.ac.za::8deed980-353f-45f0-91b5-f5e35aaa1c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1B0D"/>
    <a:srgbClr val="F47734"/>
    <a:srgbClr val="E7999A"/>
    <a:srgbClr val="FCB02B"/>
    <a:srgbClr val="C23D26"/>
    <a:srgbClr val="D95427"/>
    <a:srgbClr val="50285A"/>
    <a:srgbClr val="9FCC3A"/>
    <a:srgbClr val="D853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F4044D-E5C7-4C0F-9F6A-F3D9DFC80007}" v="1" dt="2026-04-23T09:43:30.9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1" d="100"/>
          <a:sy n="101" d="100"/>
        </p:scale>
        <p:origin x="990" y="102"/>
      </p:cViewPr>
      <p:guideLst/>
    </p:cSldViewPr>
  </p:slideViewPr>
  <p:notesTextViewPr>
    <p:cViewPr>
      <p:scale>
        <a:sx n="1" d="1"/>
        <a:sy n="1" d="1"/>
      </p:scale>
      <p:origin x="0" y="0"/>
    </p:cViewPr>
  </p:notesTextViewPr>
  <p:notesViewPr>
    <p:cSldViewPr snapToGrid="0">
      <p:cViewPr varScale="1">
        <p:scale>
          <a:sx n="62" d="100"/>
          <a:sy n="62" d="100"/>
        </p:scale>
        <p:origin x="2371"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dfrey Mayoka" userId="771dd4121b003e55" providerId="LiveId" clId="{A869EEDB-87A6-4766-9811-CC904B2D9138}"/>
    <pc:docChg chg="addSld modSld">
      <pc:chgData name="Godfrey Mayoka" userId="771dd4121b003e55" providerId="LiveId" clId="{A869EEDB-87A6-4766-9811-CC904B2D9138}" dt="2026-04-23T09:43:46.659" v="26" actId="20577"/>
      <pc:docMkLst>
        <pc:docMk/>
      </pc:docMkLst>
      <pc:sldChg chg="modSp add mod">
        <pc:chgData name="Godfrey Mayoka" userId="771dd4121b003e55" providerId="LiveId" clId="{A869EEDB-87A6-4766-9811-CC904B2D9138}" dt="2026-04-23T09:43:46.659" v="26" actId="20577"/>
        <pc:sldMkLst>
          <pc:docMk/>
          <pc:sldMk cId="1249928648" sldId="309"/>
        </pc:sldMkLst>
        <pc:spChg chg="mod">
          <ac:chgData name="Godfrey Mayoka" userId="771dd4121b003e55" providerId="LiveId" clId="{A869EEDB-87A6-4766-9811-CC904B2D9138}" dt="2026-04-23T09:43:46.659" v="26" actId="20577"/>
          <ac:spMkLst>
            <pc:docMk/>
            <pc:sldMk cId="1249928648" sldId="309"/>
            <ac:spMk id="6" creationId="{089D05DD-E4CC-7658-5350-A7BE2C3CCCA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870706-A09A-9767-64EB-4CDFAD4C9D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60FE39D8-D83D-DC3E-F79E-B861DEDF25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566DFD-E4A1-4A0A-8ECF-1FBE53D3DA31}" type="datetimeFigureOut">
              <a:rPr lang="en-ZA" smtClean="0"/>
              <a:t>2026/04/23</a:t>
            </a:fld>
            <a:endParaRPr lang="en-ZA"/>
          </a:p>
        </p:txBody>
      </p:sp>
      <p:sp>
        <p:nvSpPr>
          <p:cNvPr id="4" name="Footer Placeholder 3">
            <a:extLst>
              <a:ext uri="{FF2B5EF4-FFF2-40B4-BE49-F238E27FC236}">
                <a16:creationId xmlns:a16="http://schemas.microsoft.com/office/drawing/2014/main" id="{5F3082AA-A8B2-93E5-1246-2730A7C748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A8BA85AE-0891-A823-6AC1-FB6DE33E01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DB6CC8-802A-4701-A744-869FAD4B69A5}" type="slidenum">
              <a:rPr lang="en-ZA" smtClean="0"/>
              <a:t>‹#›</a:t>
            </a:fld>
            <a:endParaRPr lang="en-ZA"/>
          </a:p>
        </p:txBody>
      </p:sp>
    </p:spTree>
    <p:extLst>
      <p:ext uri="{BB962C8B-B14F-4D97-AF65-F5344CB8AC3E}">
        <p14:creationId xmlns:p14="http://schemas.microsoft.com/office/powerpoint/2010/main" val="327671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5A81E-ECAF-4B3E-AC0F-CB7A879AA666}" type="datetimeFigureOut">
              <a:rPr lang="en-ZA" smtClean="0"/>
              <a:t>2026/04/23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ACBF3-F9AD-465B-A36C-DF1C7FD4A918}" type="slidenum">
              <a:rPr lang="en-ZA" smtClean="0"/>
              <a:t>‹#›</a:t>
            </a:fld>
            <a:endParaRPr lang="en-ZA"/>
          </a:p>
        </p:txBody>
      </p:sp>
    </p:spTree>
    <p:extLst>
      <p:ext uri="{BB962C8B-B14F-4D97-AF65-F5344CB8AC3E}">
        <p14:creationId xmlns:p14="http://schemas.microsoft.com/office/powerpoint/2010/main" val="73456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D4108A0F-E9BD-4856-94D8-C196C66C959E}" type="slidenum">
              <a:rPr lang="en-GB" smtClean="0"/>
              <a:t>2</a:t>
            </a:fld>
            <a:endParaRPr lang="en-GB"/>
          </a:p>
        </p:txBody>
      </p:sp>
    </p:spTree>
    <p:extLst>
      <p:ext uri="{BB962C8B-B14F-4D97-AF65-F5344CB8AC3E}">
        <p14:creationId xmlns:p14="http://schemas.microsoft.com/office/powerpoint/2010/main" val="119227891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2" name="Google Shape;57;p19">
            <a:extLst>
              <a:ext uri="{FF2B5EF4-FFF2-40B4-BE49-F238E27FC236}">
                <a16:creationId xmlns:a16="http://schemas.microsoft.com/office/drawing/2014/main" id="{379E6853-ABC5-D1E2-DA9A-BCC99EF14A82}"/>
              </a:ext>
            </a:extLst>
          </p:cNvPr>
          <p:cNvSpPr/>
          <p:nvPr userDrawn="1"/>
        </p:nvSpPr>
        <p:spPr>
          <a:xfrm>
            <a:off x="-8469" y="6471281"/>
            <a:ext cx="12192000" cy="389616"/>
          </a:xfrm>
          <a:prstGeom prst="rect">
            <a:avLst/>
          </a:prstGeom>
          <a:solidFill>
            <a:srgbClr val="F4773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62;p19">
            <a:extLst>
              <a:ext uri="{FF2B5EF4-FFF2-40B4-BE49-F238E27FC236}">
                <a16:creationId xmlns:a16="http://schemas.microsoft.com/office/drawing/2014/main" id="{0790347E-CA41-E2F3-B229-B7771A076995}"/>
              </a:ext>
            </a:extLst>
          </p:cNvPr>
          <p:cNvSpPr/>
          <p:nvPr userDrawn="1"/>
        </p:nvSpPr>
        <p:spPr>
          <a:xfrm>
            <a:off x="-28835" y="-1"/>
            <a:ext cx="3333825" cy="6857367"/>
          </a:xfrm>
          <a:prstGeom prst="rect">
            <a:avLst/>
          </a:prstGeom>
          <a:solidFill>
            <a:srgbClr val="561B0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 name="Isosceles Triangle 20">
            <a:extLst>
              <a:ext uri="{FF2B5EF4-FFF2-40B4-BE49-F238E27FC236}">
                <a16:creationId xmlns:a16="http://schemas.microsoft.com/office/drawing/2014/main" id="{AC1909EF-E131-9FEB-CE90-A264B3D9FCCE}"/>
              </a:ext>
            </a:extLst>
          </p:cNvPr>
          <p:cNvSpPr/>
          <p:nvPr userDrawn="1"/>
        </p:nvSpPr>
        <p:spPr>
          <a:xfrm>
            <a:off x="10168534" y="5129841"/>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4" name="Picture 3">
            <a:extLst>
              <a:ext uri="{FF2B5EF4-FFF2-40B4-BE49-F238E27FC236}">
                <a16:creationId xmlns:a16="http://schemas.microsoft.com/office/drawing/2014/main" id="{15A28561-C683-10FB-EFE5-8BF95D2FEFE2}"/>
              </a:ext>
            </a:extLst>
          </p:cNvPr>
          <p:cNvPicPr>
            <a:picLocks noChangeAspect="1"/>
          </p:cNvPicPr>
          <p:nvPr userDrawn="1"/>
        </p:nvPicPr>
        <p:blipFill>
          <a:blip r:embed="rId3"/>
          <a:stretch>
            <a:fillRect/>
          </a:stretch>
        </p:blipFill>
        <p:spPr>
          <a:xfrm>
            <a:off x="6887902" y="22850"/>
            <a:ext cx="5142585" cy="1907042"/>
          </a:xfrm>
          <a:prstGeom prst="rect">
            <a:avLst/>
          </a:prstGeom>
        </p:spPr>
      </p:pic>
      <p:pic>
        <p:nvPicPr>
          <p:cNvPr id="19" name="Picture 18" descr="A person in a lab coat holding a beaker&#10;&#10;Description automatically generated">
            <a:extLst>
              <a:ext uri="{FF2B5EF4-FFF2-40B4-BE49-F238E27FC236}">
                <a16:creationId xmlns:a16="http://schemas.microsoft.com/office/drawing/2014/main" id="{05369469-9A6F-1719-8529-792E684DF3A3}"/>
              </a:ext>
            </a:extLst>
          </p:cNvPr>
          <p:cNvPicPr>
            <a:picLocks noChangeAspect="1"/>
          </p:cNvPicPr>
          <p:nvPr userDrawn="1"/>
        </p:nvPicPr>
        <p:blipFill>
          <a:blip r:embed="rId4">
            <a:extLst>
              <a:ext uri="{28A0092B-C50C-407E-A947-70E740481C1C}">
                <a14:useLocalDpi xmlns:a14="http://schemas.microsoft.com/office/drawing/2010/main" val="0"/>
              </a:ext>
            </a:extLst>
          </a:blip>
          <a:srcRect l="19219" t="123" r="23659" b="-334"/>
          <a:stretch/>
        </p:blipFill>
        <p:spPr>
          <a:xfrm>
            <a:off x="-28835" y="0"/>
            <a:ext cx="6973452" cy="6881422"/>
          </a:xfrm>
          <a:prstGeom prst="parallelogram">
            <a:avLst/>
          </a:prstGeom>
        </p:spPr>
      </p:pic>
      <p:pic>
        <p:nvPicPr>
          <p:cNvPr id="3" name="Picture 2">
            <a:extLst>
              <a:ext uri="{FF2B5EF4-FFF2-40B4-BE49-F238E27FC236}">
                <a16:creationId xmlns:a16="http://schemas.microsoft.com/office/drawing/2014/main" id="{D4711355-F3E4-E919-6DC5-CD0A09F95811}"/>
              </a:ext>
            </a:extLst>
          </p:cNvPr>
          <p:cNvPicPr>
            <a:picLocks noChangeAspect="1"/>
          </p:cNvPicPr>
          <p:nvPr userDrawn="1"/>
        </p:nvPicPr>
        <p:blipFill>
          <a:blip r:embed="rId5"/>
          <a:stretch>
            <a:fillRect/>
          </a:stretch>
        </p:blipFill>
        <p:spPr>
          <a:xfrm>
            <a:off x="5902552" y="5674389"/>
            <a:ext cx="2142324" cy="426757"/>
          </a:xfrm>
          <a:prstGeom prst="rect">
            <a:avLst/>
          </a:prstGeom>
        </p:spPr>
      </p:pic>
      <p:pic>
        <p:nvPicPr>
          <p:cNvPr id="5" name="Picture 4">
            <a:extLst>
              <a:ext uri="{FF2B5EF4-FFF2-40B4-BE49-F238E27FC236}">
                <a16:creationId xmlns:a16="http://schemas.microsoft.com/office/drawing/2014/main" id="{5B7F6C97-D27E-C493-0F59-C093D902FA4E}"/>
              </a:ext>
            </a:extLst>
          </p:cNvPr>
          <p:cNvPicPr>
            <a:picLocks noChangeAspect="1"/>
          </p:cNvPicPr>
          <p:nvPr userDrawn="1"/>
        </p:nvPicPr>
        <p:blipFill>
          <a:blip r:embed="rId6"/>
          <a:stretch>
            <a:fillRect/>
          </a:stretch>
        </p:blipFill>
        <p:spPr>
          <a:xfrm>
            <a:off x="8300155" y="5550074"/>
            <a:ext cx="1094271" cy="551072"/>
          </a:xfrm>
          <a:prstGeom prst="rect">
            <a:avLst/>
          </a:prstGeom>
        </p:spPr>
      </p:pic>
      <p:pic>
        <p:nvPicPr>
          <p:cNvPr id="6" name="Picture 5">
            <a:extLst>
              <a:ext uri="{FF2B5EF4-FFF2-40B4-BE49-F238E27FC236}">
                <a16:creationId xmlns:a16="http://schemas.microsoft.com/office/drawing/2014/main" id="{C8C34C16-34BA-570F-7237-9B8B04D182F9}"/>
              </a:ext>
            </a:extLst>
          </p:cNvPr>
          <p:cNvPicPr>
            <a:picLocks noChangeAspect="1"/>
          </p:cNvPicPr>
          <p:nvPr userDrawn="1"/>
        </p:nvPicPr>
        <p:blipFill>
          <a:blip r:embed="rId7"/>
          <a:stretch>
            <a:fillRect/>
          </a:stretch>
        </p:blipFill>
        <p:spPr>
          <a:xfrm>
            <a:off x="9649705" y="5379694"/>
            <a:ext cx="948626" cy="948626"/>
          </a:xfrm>
          <a:prstGeom prst="rect">
            <a:avLst/>
          </a:prstGeom>
        </p:spPr>
      </p:pic>
      <p:pic>
        <p:nvPicPr>
          <p:cNvPr id="7" name="Picture 6">
            <a:extLst>
              <a:ext uri="{FF2B5EF4-FFF2-40B4-BE49-F238E27FC236}">
                <a16:creationId xmlns:a16="http://schemas.microsoft.com/office/drawing/2014/main" id="{C7B7636E-1453-E20B-86F5-5C5DB4C59A2B}"/>
              </a:ext>
            </a:extLst>
          </p:cNvPr>
          <p:cNvPicPr>
            <a:picLocks noChangeAspect="1"/>
          </p:cNvPicPr>
          <p:nvPr userDrawn="1"/>
        </p:nvPicPr>
        <p:blipFill>
          <a:blip r:embed="rId8"/>
          <a:stretch>
            <a:fillRect/>
          </a:stretch>
        </p:blipFill>
        <p:spPr>
          <a:xfrm>
            <a:off x="5754799" y="5069373"/>
            <a:ext cx="3639627" cy="493819"/>
          </a:xfrm>
          <a:prstGeom prst="rect">
            <a:avLst/>
          </a:prstGeom>
        </p:spPr>
      </p:pic>
    </p:spTree>
    <p:extLst>
      <p:ext uri="{BB962C8B-B14F-4D97-AF65-F5344CB8AC3E}">
        <p14:creationId xmlns:p14="http://schemas.microsoft.com/office/powerpoint/2010/main" val="3268541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4C8BA-1426-40C6-B601-0652031388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89C21B41-69C3-443E-BDC7-EA290711F4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6A135E5F-B068-4951-AEBF-F17E46E315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2F5A9B-DEA3-4A43-A64A-1941FEC75B64}"/>
              </a:ext>
            </a:extLst>
          </p:cNvPr>
          <p:cNvSpPr>
            <a:spLocks noGrp="1"/>
          </p:cNvSpPr>
          <p:nvPr>
            <p:ph type="dt" sz="half" idx="10"/>
          </p:nvPr>
        </p:nvSpPr>
        <p:spPr/>
        <p:txBody>
          <a:bodyPr/>
          <a:lstStyle/>
          <a:p>
            <a:fld id="{AF9BCEAB-B66D-483F-99E0-A055B17AFE4A}" type="datetime1">
              <a:rPr lang="en-ZA" smtClean="0"/>
              <a:t>2026/04/23</a:t>
            </a:fld>
            <a:endParaRPr lang="en-ZA"/>
          </a:p>
        </p:txBody>
      </p:sp>
      <p:sp>
        <p:nvSpPr>
          <p:cNvPr id="6" name="Footer Placeholder 5">
            <a:extLst>
              <a:ext uri="{FF2B5EF4-FFF2-40B4-BE49-F238E27FC236}">
                <a16:creationId xmlns:a16="http://schemas.microsoft.com/office/drawing/2014/main" id="{C168CB30-88DF-4C37-8AFB-C837CC376DDF}"/>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C193AF9D-1B81-46D1-9747-0685CCF600F1}"/>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71068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E90E-058C-4445-998C-7A7B0CC2F05D}"/>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CB29098-C70F-4EE4-B24A-3046081055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7B0C906-9BA8-4645-BF33-25320887FB60}"/>
              </a:ext>
            </a:extLst>
          </p:cNvPr>
          <p:cNvSpPr>
            <a:spLocks noGrp="1"/>
          </p:cNvSpPr>
          <p:nvPr>
            <p:ph type="dt" sz="half" idx="10"/>
          </p:nvPr>
        </p:nvSpPr>
        <p:spPr/>
        <p:txBody>
          <a:bodyPr/>
          <a:lstStyle/>
          <a:p>
            <a:fld id="{09ADC8E3-895B-454A-9C56-2FF3B039BB74}" type="datetime1">
              <a:rPr lang="en-ZA" smtClean="0"/>
              <a:t>2026/04/23</a:t>
            </a:fld>
            <a:endParaRPr lang="en-ZA"/>
          </a:p>
        </p:txBody>
      </p:sp>
      <p:sp>
        <p:nvSpPr>
          <p:cNvPr id="5" name="Footer Placeholder 4">
            <a:extLst>
              <a:ext uri="{FF2B5EF4-FFF2-40B4-BE49-F238E27FC236}">
                <a16:creationId xmlns:a16="http://schemas.microsoft.com/office/drawing/2014/main" id="{E7AFD910-D043-4C37-9C2E-E7769C58C3AB}"/>
              </a:ext>
            </a:extLst>
          </p:cNvPr>
          <p:cNvSpPr>
            <a:spLocks noGrp="1"/>
          </p:cNvSpPr>
          <p:nvPr>
            <p:ph type="ftr" sz="quarter" idx="11"/>
          </p:nvPr>
        </p:nvSpPr>
        <p:spPr/>
        <p:txBody>
          <a:bodyPr/>
          <a:lstStyle/>
          <a:p>
            <a:r>
              <a:rPr lang="en-ZA"/>
              <a:t>Business Confidential</a:t>
            </a:r>
          </a:p>
        </p:txBody>
      </p:sp>
      <p:sp>
        <p:nvSpPr>
          <p:cNvPr id="6" name="Slide Number Placeholder 5">
            <a:extLst>
              <a:ext uri="{FF2B5EF4-FFF2-40B4-BE49-F238E27FC236}">
                <a16:creationId xmlns:a16="http://schemas.microsoft.com/office/drawing/2014/main" id="{1E6B4D98-7AA8-4105-8C7E-E90D95F64F57}"/>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984504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4FB56B-379A-471F-8921-986BC1600A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B5936C5-42D5-4232-9F88-D2EF6FC47E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D067133-D8A2-4B39-863B-824748795DEF}"/>
              </a:ext>
            </a:extLst>
          </p:cNvPr>
          <p:cNvSpPr>
            <a:spLocks noGrp="1"/>
          </p:cNvSpPr>
          <p:nvPr>
            <p:ph type="dt" sz="half" idx="10"/>
          </p:nvPr>
        </p:nvSpPr>
        <p:spPr/>
        <p:txBody>
          <a:bodyPr/>
          <a:lstStyle/>
          <a:p>
            <a:fld id="{10CD16D5-6539-41C0-813A-128398F0D37C}" type="datetime1">
              <a:rPr lang="en-ZA" smtClean="0"/>
              <a:t>2026/04/23</a:t>
            </a:fld>
            <a:endParaRPr lang="en-ZA"/>
          </a:p>
        </p:txBody>
      </p:sp>
      <p:sp>
        <p:nvSpPr>
          <p:cNvPr id="5" name="Footer Placeholder 4">
            <a:extLst>
              <a:ext uri="{FF2B5EF4-FFF2-40B4-BE49-F238E27FC236}">
                <a16:creationId xmlns:a16="http://schemas.microsoft.com/office/drawing/2014/main" id="{1E6740E7-7F93-4679-BD58-408A76A7080F}"/>
              </a:ext>
            </a:extLst>
          </p:cNvPr>
          <p:cNvSpPr>
            <a:spLocks noGrp="1"/>
          </p:cNvSpPr>
          <p:nvPr>
            <p:ph type="ftr" sz="quarter" idx="11"/>
          </p:nvPr>
        </p:nvSpPr>
        <p:spPr/>
        <p:txBody>
          <a:bodyPr/>
          <a:lstStyle/>
          <a:p>
            <a:r>
              <a:rPr lang="en-ZA"/>
              <a:t>Business Confidential</a:t>
            </a:r>
          </a:p>
        </p:txBody>
      </p:sp>
      <p:sp>
        <p:nvSpPr>
          <p:cNvPr id="6" name="Slide Number Placeholder 5">
            <a:extLst>
              <a:ext uri="{FF2B5EF4-FFF2-40B4-BE49-F238E27FC236}">
                <a16:creationId xmlns:a16="http://schemas.microsoft.com/office/drawing/2014/main" id="{8ECFB6C9-1E6B-4F44-9E7B-414BB385DAC8}"/>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71154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DAF3A76-ACC5-7C2B-AAC8-A27D5A7123A1}"/>
              </a:ext>
            </a:extLst>
          </p:cNvPr>
          <p:cNvSpPr>
            <a:spLocks noGrp="1"/>
          </p:cNvSpPr>
          <p:nvPr>
            <p:ph type="body" sz="quarter" idx="13" hasCustomPrompt="1"/>
          </p:nvPr>
        </p:nvSpPr>
        <p:spPr>
          <a:xfrm>
            <a:off x="6096000" y="3614738"/>
            <a:ext cx="5257800" cy="521327"/>
          </a:xfrm>
        </p:spPr>
        <p:txBody>
          <a:bodyPr/>
          <a:lstStyle>
            <a:lvl1pPr marL="0" indent="0" algn="ctr">
              <a:buNone/>
              <a:defRPr sz="2600">
                <a:solidFill>
                  <a:srgbClr val="993300"/>
                </a:solidFill>
                <a:latin typeface="Garamond" panose="02020404030301010803" pitchFamily="18" charset="0"/>
              </a:defRPr>
            </a:lvl1pPr>
            <a:lvl2pPr marL="457200" indent="0" algn="ctr">
              <a:buNone/>
              <a:defRPr sz="2400"/>
            </a:lvl2pPr>
            <a:lvl3pPr marL="914400" indent="0" algn="ctr">
              <a:buNone/>
              <a:defRPr/>
            </a:lvl3pPr>
            <a:lvl4pPr marL="1371600" indent="0" algn="ctr">
              <a:buNone/>
              <a:defRPr/>
            </a:lvl4pPr>
            <a:lvl5pPr marL="1828800" indent="0">
              <a:buNone/>
              <a:defRPr/>
            </a:lvl5pPr>
          </a:lstStyle>
          <a:p>
            <a:pPr lvl="0"/>
            <a:r>
              <a:rPr lang="en-US"/>
              <a:t>Name of Presenter</a:t>
            </a:r>
          </a:p>
        </p:txBody>
      </p:sp>
      <p:sp>
        <p:nvSpPr>
          <p:cNvPr id="14" name="Text Placeholder 13">
            <a:extLst>
              <a:ext uri="{FF2B5EF4-FFF2-40B4-BE49-F238E27FC236}">
                <a16:creationId xmlns:a16="http://schemas.microsoft.com/office/drawing/2014/main" id="{5B2D7780-AC3A-C7C1-0D6F-62B24FF5CB99}"/>
              </a:ext>
            </a:extLst>
          </p:cNvPr>
          <p:cNvSpPr>
            <a:spLocks noGrp="1"/>
          </p:cNvSpPr>
          <p:nvPr>
            <p:ph type="body" sz="quarter" idx="14" hasCustomPrompt="1"/>
          </p:nvPr>
        </p:nvSpPr>
        <p:spPr>
          <a:xfrm>
            <a:off x="6096001" y="4391025"/>
            <a:ext cx="5257800" cy="522288"/>
          </a:xfrm>
        </p:spPr>
        <p:txBody>
          <a:bodyPr>
            <a:normAutofit/>
          </a:bodyPr>
          <a:lstStyle>
            <a:lvl1pPr marL="0" indent="0" algn="ctr">
              <a:buNone/>
              <a:defRPr sz="2400">
                <a:solidFill>
                  <a:srgbClr val="FF9900"/>
                </a:solidFill>
                <a:latin typeface="Garamond" panose="020204040303010108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Designation</a:t>
            </a:r>
          </a:p>
        </p:txBody>
      </p:sp>
      <p:sp>
        <p:nvSpPr>
          <p:cNvPr id="16" name="Text Placeholder 15">
            <a:extLst>
              <a:ext uri="{FF2B5EF4-FFF2-40B4-BE49-F238E27FC236}">
                <a16:creationId xmlns:a16="http://schemas.microsoft.com/office/drawing/2014/main" id="{72208B8E-6469-69EE-2845-C259621E3896}"/>
              </a:ext>
            </a:extLst>
          </p:cNvPr>
          <p:cNvSpPr>
            <a:spLocks noGrp="1"/>
          </p:cNvSpPr>
          <p:nvPr>
            <p:ph type="body" sz="quarter" idx="15" hasCustomPrompt="1"/>
          </p:nvPr>
        </p:nvSpPr>
        <p:spPr>
          <a:xfrm>
            <a:off x="6096000" y="5262563"/>
            <a:ext cx="5257800" cy="522287"/>
          </a:xfrm>
        </p:spPr>
        <p:txBody>
          <a:bodyPr>
            <a:normAutofit/>
          </a:bodyPr>
          <a:lstStyle>
            <a:lvl1pPr marL="0" indent="0" algn="ctr">
              <a:buNone/>
              <a:defRPr sz="2200">
                <a:latin typeface="Garamond" panose="020204040303010108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Institution</a:t>
            </a:r>
          </a:p>
        </p:txBody>
      </p:sp>
      <p:sp>
        <p:nvSpPr>
          <p:cNvPr id="9" name="Picture Placeholder 8">
            <a:extLst>
              <a:ext uri="{FF2B5EF4-FFF2-40B4-BE49-F238E27FC236}">
                <a16:creationId xmlns:a16="http://schemas.microsoft.com/office/drawing/2014/main" id="{9D5E3076-463D-A6A3-9B00-14F4B9C42B7B}"/>
              </a:ext>
            </a:extLst>
          </p:cNvPr>
          <p:cNvSpPr>
            <a:spLocks noGrp="1"/>
          </p:cNvSpPr>
          <p:nvPr>
            <p:ph type="pic" sz="quarter" idx="16"/>
          </p:nvPr>
        </p:nvSpPr>
        <p:spPr>
          <a:xfrm>
            <a:off x="6834188" y="5911850"/>
            <a:ext cx="1044575" cy="809625"/>
          </a:xfrm>
        </p:spPr>
        <p:txBody>
          <a:bodyPr/>
          <a:lstStyle/>
          <a:p>
            <a:endParaRPr lang="en-ZA"/>
          </a:p>
        </p:txBody>
      </p:sp>
      <p:sp>
        <p:nvSpPr>
          <p:cNvPr id="13" name="Picture Placeholder 8">
            <a:extLst>
              <a:ext uri="{FF2B5EF4-FFF2-40B4-BE49-F238E27FC236}">
                <a16:creationId xmlns:a16="http://schemas.microsoft.com/office/drawing/2014/main" id="{16555D33-EA4A-B383-30AF-56915B8630B6}"/>
              </a:ext>
            </a:extLst>
          </p:cNvPr>
          <p:cNvSpPr>
            <a:spLocks noGrp="1"/>
          </p:cNvSpPr>
          <p:nvPr>
            <p:ph type="pic" sz="quarter" idx="18"/>
          </p:nvPr>
        </p:nvSpPr>
        <p:spPr>
          <a:xfrm>
            <a:off x="8202612" y="5911850"/>
            <a:ext cx="1044575" cy="809625"/>
          </a:xfrm>
        </p:spPr>
        <p:txBody>
          <a:bodyPr/>
          <a:lstStyle/>
          <a:p>
            <a:endParaRPr lang="en-ZA"/>
          </a:p>
        </p:txBody>
      </p:sp>
      <p:sp>
        <p:nvSpPr>
          <p:cNvPr id="15" name="Picture Placeholder 8">
            <a:extLst>
              <a:ext uri="{FF2B5EF4-FFF2-40B4-BE49-F238E27FC236}">
                <a16:creationId xmlns:a16="http://schemas.microsoft.com/office/drawing/2014/main" id="{9833244F-C447-3F49-1FC3-D3DF01770A05}"/>
              </a:ext>
            </a:extLst>
          </p:cNvPr>
          <p:cNvSpPr>
            <a:spLocks noGrp="1"/>
          </p:cNvSpPr>
          <p:nvPr>
            <p:ph type="pic" sz="quarter" idx="19"/>
          </p:nvPr>
        </p:nvSpPr>
        <p:spPr>
          <a:xfrm>
            <a:off x="9608126" y="5911849"/>
            <a:ext cx="1044575" cy="809625"/>
          </a:xfrm>
        </p:spPr>
        <p:txBody>
          <a:bodyPr/>
          <a:lstStyle/>
          <a:p>
            <a:endParaRPr lang="en-ZA"/>
          </a:p>
        </p:txBody>
      </p:sp>
    </p:spTree>
    <p:extLst>
      <p:ext uri="{BB962C8B-B14F-4D97-AF65-F5344CB8AC3E}">
        <p14:creationId xmlns:p14="http://schemas.microsoft.com/office/powerpoint/2010/main" val="3197016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BDC71-52C6-64DC-00DF-6B3855166ABC}"/>
              </a:ext>
            </a:extLst>
          </p:cNvPr>
          <p:cNvSpPr>
            <a:spLocks noGrp="1"/>
          </p:cNvSpPr>
          <p:nvPr>
            <p:ph type="title"/>
          </p:nvPr>
        </p:nvSpPr>
        <p:spPr/>
        <p:txBody>
          <a:bodyPr/>
          <a:lstStyle/>
          <a:p>
            <a:r>
              <a:rPr lang="en-US" dirty="0"/>
              <a:t>Click to edit Master title style</a:t>
            </a:r>
            <a:endParaRPr lang="en-ZA" dirty="0"/>
          </a:p>
        </p:txBody>
      </p:sp>
      <p:sp>
        <p:nvSpPr>
          <p:cNvPr id="3" name="Date Placeholder 2">
            <a:extLst>
              <a:ext uri="{FF2B5EF4-FFF2-40B4-BE49-F238E27FC236}">
                <a16:creationId xmlns:a16="http://schemas.microsoft.com/office/drawing/2014/main" id="{111CB051-8CDC-91A0-1519-7045FCBE04A3}"/>
              </a:ext>
            </a:extLst>
          </p:cNvPr>
          <p:cNvSpPr>
            <a:spLocks noGrp="1"/>
          </p:cNvSpPr>
          <p:nvPr>
            <p:ph type="dt" sz="half" idx="10"/>
          </p:nvPr>
        </p:nvSpPr>
        <p:spPr/>
        <p:txBody>
          <a:bodyPr/>
          <a:lstStyle/>
          <a:p>
            <a:fld id="{65647D41-11E0-4D7C-9813-21FF8CDDA849}" type="datetime1">
              <a:rPr lang="en-ZA" smtClean="0"/>
              <a:t>2026/04/23</a:t>
            </a:fld>
            <a:endParaRPr lang="en-ZA"/>
          </a:p>
        </p:txBody>
      </p:sp>
      <p:sp>
        <p:nvSpPr>
          <p:cNvPr id="4" name="Footer Placeholder 3">
            <a:extLst>
              <a:ext uri="{FF2B5EF4-FFF2-40B4-BE49-F238E27FC236}">
                <a16:creationId xmlns:a16="http://schemas.microsoft.com/office/drawing/2014/main" id="{03643062-2E43-3009-3455-0ABD19DDDD53}"/>
              </a:ext>
            </a:extLst>
          </p:cNvPr>
          <p:cNvSpPr>
            <a:spLocks noGrp="1"/>
          </p:cNvSpPr>
          <p:nvPr>
            <p:ph type="ftr" sz="quarter" idx="11"/>
          </p:nvPr>
        </p:nvSpPr>
        <p:spPr/>
        <p:txBody>
          <a:bodyPr/>
          <a:lstStyle/>
          <a:p>
            <a:r>
              <a:rPr lang="en-ZA"/>
              <a:t>Business Confidential</a:t>
            </a:r>
          </a:p>
        </p:txBody>
      </p:sp>
      <p:sp>
        <p:nvSpPr>
          <p:cNvPr id="5" name="Slide Number Placeholder 4">
            <a:extLst>
              <a:ext uri="{FF2B5EF4-FFF2-40B4-BE49-F238E27FC236}">
                <a16:creationId xmlns:a16="http://schemas.microsoft.com/office/drawing/2014/main" id="{5B8E625B-3051-BEB7-2214-1B81034861BC}"/>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341022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F72C0-90D6-44EE-8BBD-00222CAFBB53}"/>
              </a:ext>
            </a:extLst>
          </p:cNvPr>
          <p:cNvSpPr>
            <a:spLocks noGrp="1"/>
          </p:cNvSpPr>
          <p:nvPr>
            <p:ph type="title"/>
          </p:nvPr>
        </p:nvSpPr>
        <p:spPr>
          <a:xfrm>
            <a:off x="838200" y="365125"/>
            <a:ext cx="6827635" cy="645069"/>
          </a:xfrm>
        </p:spPr>
        <p:txBody>
          <a:bodyPr>
            <a:normAutofit/>
          </a:bodyPr>
          <a:lstStyle>
            <a:lvl1pPr>
              <a:defRPr sz="3600" b="0">
                <a:solidFill>
                  <a:srgbClr val="D85327"/>
                </a:solidFill>
                <a:latin typeface="Arial" panose="020B0604020202020204" pitchFamily="34" charset="0"/>
                <a:cs typeface="Arial" panose="020B0604020202020204" pitchFamily="34" charset="0"/>
              </a:defRPr>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3827AD93-AEC7-462C-AB2F-4B19DD628488}"/>
              </a:ext>
            </a:extLst>
          </p:cNvPr>
          <p:cNvSpPr>
            <a:spLocks noGrp="1"/>
          </p:cNvSpPr>
          <p:nvPr>
            <p:ph idx="1"/>
          </p:nvPr>
        </p:nvSpPr>
        <p:spPr>
          <a:xfrm>
            <a:off x="334876" y="1193074"/>
            <a:ext cx="11430404" cy="4983889"/>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371600" indent="0">
              <a:buNone/>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p:txBody>
      </p:sp>
      <p:sp>
        <p:nvSpPr>
          <p:cNvPr id="9" name="Content Placeholder 2">
            <a:extLst>
              <a:ext uri="{FF2B5EF4-FFF2-40B4-BE49-F238E27FC236}">
                <a16:creationId xmlns:a16="http://schemas.microsoft.com/office/drawing/2014/main" id="{B32BCADD-F906-FD8B-B2DB-E2F8CA0C56FD}"/>
              </a:ext>
            </a:extLst>
          </p:cNvPr>
          <p:cNvSpPr>
            <a:spLocks noGrp="1"/>
          </p:cNvSpPr>
          <p:nvPr>
            <p:ph idx="13" hasCustomPrompt="1"/>
          </p:nvPr>
        </p:nvSpPr>
        <p:spPr>
          <a:xfrm>
            <a:off x="10154478" y="190954"/>
            <a:ext cx="1702646" cy="1002120"/>
          </a:xfrm>
        </p:spPr>
        <p:txBody>
          <a:bodyPr>
            <a:normAutofit/>
          </a:bodyPr>
          <a:lstStyle>
            <a:lvl1pPr marL="0" indent="0">
              <a:buNone/>
              <a:defRPr sz="1050">
                <a:solidFill>
                  <a:schemeClr val="tx1"/>
                </a:solidFill>
                <a:latin typeface="Montserrat Bold" panose="00000800000000000000" pitchFamily="2" charset="0"/>
              </a:defRPr>
            </a:lvl1pPr>
            <a:lvl2pPr marL="457200" indent="0">
              <a:buNone/>
              <a:defRPr>
                <a:latin typeface="Montserrat regular" panose="00000500000000000000" pitchFamily="2" charset="0"/>
              </a:defRPr>
            </a:lvl2pPr>
            <a:lvl3pPr marL="914400" indent="0">
              <a:buNone/>
              <a:defRPr>
                <a:latin typeface="Montserrat regular" panose="00000500000000000000" pitchFamily="2" charset="0"/>
              </a:defRPr>
            </a:lvl3pPr>
            <a:lvl4pPr marL="1371600" indent="0">
              <a:buNone/>
              <a:defRPr>
                <a:latin typeface="Montserrat regular" panose="00000500000000000000" pitchFamily="2" charset="0"/>
              </a:defRPr>
            </a:lvl4pPr>
            <a:lvl5pPr marL="1828800" indent="0">
              <a:buNone/>
              <a:defRPr>
                <a:latin typeface="Montserrat regular" panose="00000500000000000000" pitchFamily="2" charset="0"/>
              </a:defRPr>
            </a:lvl5pPr>
          </a:lstStyle>
          <a:p>
            <a:pPr lvl="0"/>
            <a:r>
              <a:rPr lang="en-US" dirty="0"/>
              <a:t>Insert your institution’s logo here if applicable</a:t>
            </a:r>
          </a:p>
        </p:txBody>
      </p:sp>
      <p:sp>
        <p:nvSpPr>
          <p:cNvPr id="4" name="Google Shape;88;p21">
            <a:extLst>
              <a:ext uri="{FF2B5EF4-FFF2-40B4-BE49-F238E27FC236}">
                <a16:creationId xmlns:a16="http://schemas.microsoft.com/office/drawing/2014/main" id="{E36AB5DF-37E8-4400-C3DC-F7B63E2E4922}"/>
              </a:ext>
            </a:extLst>
          </p:cNvPr>
          <p:cNvSpPr/>
          <p:nvPr userDrawn="1"/>
        </p:nvSpPr>
        <p:spPr>
          <a:xfrm>
            <a:off x="0" y="6468384"/>
            <a:ext cx="12170965" cy="389616"/>
          </a:xfrm>
          <a:prstGeom prst="rect">
            <a:avLst/>
          </a:prstGeom>
          <a:solidFill>
            <a:srgbClr val="F4773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Isosceles Triangle 6">
            <a:extLst>
              <a:ext uri="{FF2B5EF4-FFF2-40B4-BE49-F238E27FC236}">
                <a16:creationId xmlns:a16="http://schemas.microsoft.com/office/drawing/2014/main" id="{ABA92D33-B16C-D227-2FFF-1F9ACA863353}"/>
              </a:ext>
            </a:extLst>
          </p:cNvPr>
          <p:cNvSpPr/>
          <p:nvPr userDrawn="1"/>
        </p:nvSpPr>
        <p:spPr>
          <a:xfrm>
            <a:off x="10154478" y="5124744"/>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8504189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95A9F4-8EFA-489D-8967-5CC642982E60}"/>
              </a:ext>
            </a:extLst>
          </p:cNvPr>
          <p:cNvSpPr>
            <a:spLocks noGrp="1"/>
          </p:cNvSpPr>
          <p:nvPr>
            <p:ph type="dt" sz="half" idx="10"/>
          </p:nvPr>
        </p:nvSpPr>
        <p:spPr/>
        <p:txBody>
          <a:bodyPr/>
          <a:lstStyle/>
          <a:p>
            <a:fld id="{4BBE145F-6DA5-4120-B796-5C506C8025A0}" type="datetime1">
              <a:rPr lang="en-ZA" smtClean="0"/>
              <a:t>2026/04/23</a:t>
            </a:fld>
            <a:endParaRPr lang="en-ZA"/>
          </a:p>
        </p:txBody>
      </p:sp>
      <p:sp>
        <p:nvSpPr>
          <p:cNvPr id="7" name="Google Shape;85;p21">
            <a:extLst>
              <a:ext uri="{FF2B5EF4-FFF2-40B4-BE49-F238E27FC236}">
                <a16:creationId xmlns:a16="http://schemas.microsoft.com/office/drawing/2014/main" id="{42C25A98-236D-D8E9-0597-4B1426ADC2E6}"/>
              </a:ext>
            </a:extLst>
          </p:cNvPr>
          <p:cNvSpPr/>
          <p:nvPr userDrawn="1"/>
        </p:nvSpPr>
        <p:spPr>
          <a:xfrm>
            <a:off x="0" y="-7626"/>
            <a:ext cx="3283775" cy="6865626"/>
          </a:xfrm>
          <a:prstGeom prst="rect">
            <a:avLst/>
          </a:prstGeom>
          <a:solidFill>
            <a:srgbClr val="F477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88;p21">
            <a:extLst>
              <a:ext uri="{FF2B5EF4-FFF2-40B4-BE49-F238E27FC236}">
                <a16:creationId xmlns:a16="http://schemas.microsoft.com/office/drawing/2014/main" id="{BCDC0CC4-98C0-B97E-209C-CBDBCF00876C}"/>
              </a:ext>
            </a:extLst>
          </p:cNvPr>
          <p:cNvSpPr/>
          <p:nvPr userDrawn="1"/>
        </p:nvSpPr>
        <p:spPr>
          <a:xfrm>
            <a:off x="27450" y="6459811"/>
            <a:ext cx="12164550" cy="389616"/>
          </a:xfrm>
          <a:prstGeom prst="rect">
            <a:avLst/>
          </a:prstGeom>
          <a:solidFill>
            <a:srgbClr val="F47734"/>
          </a:solidFill>
          <a:ln w="12700" cap="flat" cmpd="sng">
            <a:solidFill>
              <a:srgbClr val="D9542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526365B5-3DF2-39E2-C7C9-C2BF14F507DF}"/>
              </a:ext>
            </a:extLst>
          </p:cNvPr>
          <p:cNvPicPr>
            <a:picLocks noChangeAspect="1"/>
          </p:cNvPicPr>
          <p:nvPr userDrawn="1"/>
        </p:nvPicPr>
        <p:blipFill>
          <a:blip r:embed="rId2"/>
          <a:stretch>
            <a:fillRect/>
          </a:stretch>
        </p:blipFill>
        <p:spPr>
          <a:xfrm>
            <a:off x="5754799" y="5069373"/>
            <a:ext cx="3639627" cy="493819"/>
          </a:xfrm>
          <a:prstGeom prst="rect">
            <a:avLst/>
          </a:prstGeom>
        </p:spPr>
      </p:pic>
      <p:pic>
        <p:nvPicPr>
          <p:cNvPr id="18" name="Picture 17" descr="A close-up of a person pouring a pill into his hand">
            <a:extLst>
              <a:ext uri="{FF2B5EF4-FFF2-40B4-BE49-F238E27FC236}">
                <a16:creationId xmlns:a16="http://schemas.microsoft.com/office/drawing/2014/main" id="{1497CF6B-B391-FF7D-9527-73AE7E2B801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8222" r="16216"/>
          <a:stretch/>
        </p:blipFill>
        <p:spPr>
          <a:xfrm>
            <a:off x="0" y="-7626"/>
            <a:ext cx="6741052" cy="6874199"/>
          </a:xfrm>
          <a:prstGeom prst="parallelogram">
            <a:avLst/>
          </a:prstGeom>
        </p:spPr>
      </p:pic>
      <p:pic>
        <p:nvPicPr>
          <p:cNvPr id="9" name="Picture 8">
            <a:extLst>
              <a:ext uri="{FF2B5EF4-FFF2-40B4-BE49-F238E27FC236}">
                <a16:creationId xmlns:a16="http://schemas.microsoft.com/office/drawing/2014/main" id="{8E503497-7815-B376-0AC4-EA5D153F5270}"/>
              </a:ext>
            </a:extLst>
          </p:cNvPr>
          <p:cNvPicPr>
            <a:picLocks noChangeAspect="1"/>
          </p:cNvPicPr>
          <p:nvPr userDrawn="1"/>
        </p:nvPicPr>
        <p:blipFill>
          <a:blip r:embed="rId4"/>
          <a:stretch>
            <a:fillRect/>
          </a:stretch>
        </p:blipFill>
        <p:spPr>
          <a:xfrm>
            <a:off x="5902552" y="5674389"/>
            <a:ext cx="2142324" cy="426757"/>
          </a:xfrm>
          <a:prstGeom prst="rect">
            <a:avLst/>
          </a:prstGeom>
        </p:spPr>
      </p:pic>
      <p:pic>
        <p:nvPicPr>
          <p:cNvPr id="11" name="Picture 10">
            <a:extLst>
              <a:ext uri="{FF2B5EF4-FFF2-40B4-BE49-F238E27FC236}">
                <a16:creationId xmlns:a16="http://schemas.microsoft.com/office/drawing/2014/main" id="{00344C20-C7B7-6DDD-6509-46537F60AF1B}"/>
              </a:ext>
            </a:extLst>
          </p:cNvPr>
          <p:cNvPicPr>
            <a:picLocks noChangeAspect="1"/>
          </p:cNvPicPr>
          <p:nvPr userDrawn="1"/>
        </p:nvPicPr>
        <p:blipFill>
          <a:blip r:embed="rId5"/>
          <a:stretch>
            <a:fillRect/>
          </a:stretch>
        </p:blipFill>
        <p:spPr>
          <a:xfrm>
            <a:off x="8300155" y="5550074"/>
            <a:ext cx="1094271" cy="551072"/>
          </a:xfrm>
          <a:prstGeom prst="rect">
            <a:avLst/>
          </a:prstGeom>
        </p:spPr>
      </p:pic>
      <p:pic>
        <p:nvPicPr>
          <p:cNvPr id="13" name="Picture 12">
            <a:extLst>
              <a:ext uri="{FF2B5EF4-FFF2-40B4-BE49-F238E27FC236}">
                <a16:creationId xmlns:a16="http://schemas.microsoft.com/office/drawing/2014/main" id="{D0839797-C942-1FA3-88FA-E0D213134A59}"/>
              </a:ext>
            </a:extLst>
          </p:cNvPr>
          <p:cNvPicPr>
            <a:picLocks noChangeAspect="1"/>
          </p:cNvPicPr>
          <p:nvPr userDrawn="1"/>
        </p:nvPicPr>
        <p:blipFill>
          <a:blip r:embed="rId6"/>
          <a:stretch>
            <a:fillRect/>
          </a:stretch>
        </p:blipFill>
        <p:spPr>
          <a:xfrm>
            <a:off x="6741051" y="8573"/>
            <a:ext cx="5145470" cy="1908213"/>
          </a:xfrm>
          <a:prstGeom prst="rect">
            <a:avLst/>
          </a:prstGeom>
        </p:spPr>
      </p:pic>
      <p:sp>
        <p:nvSpPr>
          <p:cNvPr id="14" name="Isosceles Triangle 13">
            <a:extLst>
              <a:ext uri="{FF2B5EF4-FFF2-40B4-BE49-F238E27FC236}">
                <a16:creationId xmlns:a16="http://schemas.microsoft.com/office/drawing/2014/main" id="{74FD3C92-D4CA-0DB9-4685-BA85A6C69769}"/>
              </a:ext>
            </a:extLst>
          </p:cNvPr>
          <p:cNvSpPr/>
          <p:nvPr userDrawn="1"/>
        </p:nvSpPr>
        <p:spPr>
          <a:xfrm>
            <a:off x="10168534" y="5129841"/>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 name="Picture 1">
            <a:extLst>
              <a:ext uri="{FF2B5EF4-FFF2-40B4-BE49-F238E27FC236}">
                <a16:creationId xmlns:a16="http://schemas.microsoft.com/office/drawing/2014/main" id="{76A39EAE-D420-7739-8585-0563AA80511A}"/>
              </a:ext>
            </a:extLst>
          </p:cNvPr>
          <p:cNvPicPr>
            <a:picLocks noChangeAspect="1"/>
          </p:cNvPicPr>
          <p:nvPr userDrawn="1"/>
        </p:nvPicPr>
        <p:blipFill>
          <a:blip r:embed="rId7"/>
          <a:stretch>
            <a:fillRect/>
          </a:stretch>
        </p:blipFill>
        <p:spPr>
          <a:xfrm>
            <a:off x="9649705" y="5379694"/>
            <a:ext cx="948626" cy="948626"/>
          </a:xfrm>
          <a:prstGeom prst="rect">
            <a:avLst/>
          </a:prstGeom>
        </p:spPr>
      </p:pic>
    </p:spTree>
    <p:extLst>
      <p:ext uri="{BB962C8B-B14F-4D97-AF65-F5344CB8AC3E}">
        <p14:creationId xmlns:p14="http://schemas.microsoft.com/office/powerpoint/2010/main" val="6797168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B29AA-25B2-46E8-B0C9-7D6185C8829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0BE7B2D-D0E2-49D2-A081-7A3D2B46A6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2AF5787A-AB8F-442F-A26B-C9DA0F147D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2580C3CF-F105-4D66-9A61-F115F29E8F71}"/>
              </a:ext>
            </a:extLst>
          </p:cNvPr>
          <p:cNvSpPr>
            <a:spLocks noGrp="1"/>
          </p:cNvSpPr>
          <p:nvPr>
            <p:ph type="dt" sz="half" idx="10"/>
          </p:nvPr>
        </p:nvSpPr>
        <p:spPr/>
        <p:txBody>
          <a:bodyPr/>
          <a:lstStyle/>
          <a:p>
            <a:fld id="{888FF69C-9A9F-477C-BC0E-51ED537629AC}" type="datetime1">
              <a:rPr lang="en-ZA" smtClean="0"/>
              <a:t>2026/04/23</a:t>
            </a:fld>
            <a:endParaRPr lang="en-ZA"/>
          </a:p>
        </p:txBody>
      </p:sp>
      <p:sp>
        <p:nvSpPr>
          <p:cNvPr id="6" name="Footer Placeholder 5">
            <a:extLst>
              <a:ext uri="{FF2B5EF4-FFF2-40B4-BE49-F238E27FC236}">
                <a16:creationId xmlns:a16="http://schemas.microsoft.com/office/drawing/2014/main" id="{FB64DBD6-76F1-4B36-B03F-193C2C90298B}"/>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B7373B44-D745-408A-92D4-41D0131B66AD}"/>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18775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6386E-B291-40AC-9F66-E560A444BC9B}"/>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0BBC494-2465-483E-8683-7892622A3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AB40CD-FE46-4B2F-899D-2AC3F7D85D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45C429E-E7E5-4DC9-9CE4-DF8B4FA27B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311BF2-5FE9-46E8-A196-3A09681BEF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EE1B3255-BCD1-4309-AD1E-F2E651BBEE11}"/>
              </a:ext>
            </a:extLst>
          </p:cNvPr>
          <p:cNvSpPr>
            <a:spLocks noGrp="1"/>
          </p:cNvSpPr>
          <p:nvPr>
            <p:ph type="dt" sz="half" idx="10"/>
          </p:nvPr>
        </p:nvSpPr>
        <p:spPr/>
        <p:txBody>
          <a:bodyPr/>
          <a:lstStyle/>
          <a:p>
            <a:fld id="{DD8B0AB2-5740-438B-A64E-5A04BE3898DE}" type="datetime1">
              <a:rPr lang="en-ZA" smtClean="0"/>
              <a:t>2026/04/23</a:t>
            </a:fld>
            <a:endParaRPr lang="en-ZA"/>
          </a:p>
        </p:txBody>
      </p:sp>
      <p:sp>
        <p:nvSpPr>
          <p:cNvPr id="8" name="Footer Placeholder 7">
            <a:extLst>
              <a:ext uri="{FF2B5EF4-FFF2-40B4-BE49-F238E27FC236}">
                <a16:creationId xmlns:a16="http://schemas.microsoft.com/office/drawing/2014/main" id="{A64F60C4-8EE8-4F06-85E2-F416A7362857}"/>
              </a:ext>
            </a:extLst>
          </p:cNvPr>
          <p:cNvSpPr>
            <a:spLocks noGrp="1"/>
          </p:cNvSpPr>
          <p:nvPr>
            <p:ph type="ftr" sz="quarter" idx="11"/>
          </p:nvPr>
        </p:nvSpPr>
        <p:spPr/>
        <p:txBody>
          <a:bodyPr/>
          <a:lstStyle/>
          <a:p>
            <a:r>
              <a:rPr lang="en-ZA"/>
              <a:t>Business Confidential</a:t>
            </a:r>
          </a:p>
        </p:txBody>
      </p:sp>
      <p:sp>
        <p:nvSpPr>
          <p:cNvPr id="9" name="Slide Number Placeholder 8">
            <a:extLst>
              <a:ext uri="{FF2B5EF4-FFF2-40B4-BE49-F238E27FC236}">
                <a16:creationId xmlns:a16="http://schemas.microsoft.com/office/drawing/2014/main" id="{E4BAEC44-0376-40CE-99A9-55D06CFA06D6}"/>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90317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49552-8C80-4914-A0C7-12FC344A9DB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0625DF68-79CA-48C2-B41F-54FBCA562F75}"/>
              </a:ext>
            </a:extLst>
          </p:cNvPr>
          <p:cNvSpPr>
            <a:spLocks noGrp="1"/>
          </p:cNvSpPr>
          <p:nvPr>
            <p:ph type="dt" sz="half" idx="10"/>
          </p:nvPr>
        </p:nvSpPr>
        <p:spPr/>
        <p:txBody>
          <a:bodyPr/>
          <a:lstStyle/>
          <a:p>
            <a:fld id="{75CF88A4-9873-44D7-964E-DF50FC65B01E}" type="datetime1">
              <a:rPr lang="en-ZA" smtClean="0"/>
              <a:t>2026/04/23</a:t>
            </a:fld>
            <a:endParaRPr lang="en-ZA"/>
          </a:p>
        </p:txBody>
      </p:sp>
      <p:sp>
        <p:nvSpPr>
          <p:cNvPr id="4" name="Footer Placeholder 3">
            <a:extLst>
              <a:ext uri="{FF2B5EF4-FFF2-40B4-BE49-F238E27FC236}">
                <a16:creationId xmlns:a16="http://schemas.microsoft.com/office/drawing/2014/main" id="{58631F56-E01E-4C85-B319-A85FBEFBB81B}"/>
              </a:ext>
            </a:extLst>
          </p:cNvPr>
          <p:cNvSpPr>
            <a:spLocks noGrp="1"/>
          </p:cNvSpPr>
          <p:nvPr>
            <p:ph type="ftr" sz="quarter" idx="11"/>
          </p:nvPr>
        </p:nvSpPr>
        <p:spPr/>
        <p:txBody>
          <a:bodyPr/>
          <a:lstStyle/>
          <a:p>
            <a:r>
              <a:rPr lang="en-ZA"/>
              <a:t>Business Confidential</a:t>
            </a:r>
          </a:p>
        </p:txBody>
      </p:sp>
      <p:sp>
        <p:nvSpPr>
          <p:cNvPr id="5" name="Slide Number Placeholder 4">
            <a:extLst>
              <a:ext uri="{FF2B5EF4-FFF2-40B4-BE49-F238E27FC236}">
                <a16:creationId xmlns:a16="http://schemas.microsoft.com/office/drawing/2014/main" id="{5C1AD95A-1A1A-4656-A195-DF2642B7B038}"/>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21370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A54583-D8B4-407C-8162-4964DD809ED7}"/>
              </a:ext>
            </a:extLst>
          </p:cNvPr>
          <p:cNvSpPr>
            <a:spLocks noGrp="1"/>
          </p:cNvSpPr>
          <p:nvPr>
            <p:ph type="dt" sz="half" idx="10"/>
          </p:nvPr>
        </p:nvSpPr>
        <p:spPr/>
        <p:txBody>
          <a:bodyPr/>
          <a:lstStyle/>
          <a:p>
            <a:fld id="{73CE0B1D-A7D5-4FAE-816D-7C2632CD26CE}" type="datetime1">
              <a:rPr lang="en-ZA" smtClean="0"/>
              <a:t>2026/04/23</a:t>
            </a:fld>
            <a:endParaRPr lang="en-ZA"/>
          </a:p>
        </p:txBody>
      </p:sp>
      <p:sp>
        <p:nvSpPr>
          <p:cNvPr id="3" name="Footer Placeholder 2">
            <a:extLst>
              <a:ext uri="{FF2B5EF4-FFF2-40B4-BE49-F238E27FC236}">
                <a16:creationId xmlns:a16="http://schemas.microsoft.com/office/drawing/2014/main" id="{DB88D757-58F3-4BCE-8C01-BD1A667A4D8F}"/>
              </a:ext>
            </a:extLst>
          </p:cNvPr>
          <p:cNvSpPr>
            <a:spLocks noGrp="1"/>
          </p:cNvSpPr>
          <p:nvPr>
            <p:ph type="ftr" sz="quarter" idx="11"/>
          </p:nvPr>
        </p:nvSpPr>
        <p:spPr/>
        <p:txBody>
          <a:bodyPr/>
          <a:lstStyle/>
          <a:p>
            <a:r>
              <a:rPr lang="en-ZA"/>
              <a:t>Business Confidential</a:t>
            </a:r>
          </a:p>
        </p:txBody>
      </p:sp>
      <p:sp>
        <p:nvSpPr>
          <p:cNvPr id="4" name="Slide Number Placeholder 3">
            <a:extLst>
              <a:ext uri="{FF2B5EF4-FFF2-40B4-BE49-F238E27FC236}">
                <a16:creationId xmlns:a16="http://schemas.microsoft.com/office/drawing/2014/main" id="{94C98004-82A7-4CAA-ACEE-428564E32DF1}"/>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2363999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ED6CD-A09E-4CB0-998D-108339941C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10678129-9B4B-4041-A735-1D4D0DA4F5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3F891C59-D6B1-4D51-B983-779128EC2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8F0BF-06B3-4080-980E-83F0AEC8E7F6}"/>
              </a:ext>
            </a:extLst>
          </p:cNvPr>
          <p:cNvSpPr>
            <a:spLocks noGrp="1"/>
          </p:cNvSpPr>
          <p:nvPr>
            <p:ph type="dt" sz="half" idx="10"/>
          </p:nvPr>
        </p:nvSpPr>
        <p:spPr/>
        <p:txBody>
          <a:bodyPr/>
          <a:lstStyle/>
          <a:p>
            <a:fld id="{38A10632-EAED-4BC2-B574-CFEDCC3FDAD8}" type="datetime1">
              <a:rPr lang="en-ZA" smtClean="0"/>
              <a:t>2026/04/23</a:t>
            </a:fld>
            <a:endParaRPr lang="en-ZA"/>
          </a:p>
        </p:txBody>
      </p:sp>
      <p:sp>
        <p:nvSpPr>
          <p:cNvPr id="6" name="Footer Placeholder 5">
            <a:extLst>
              <a:ext uri="{FF2B5EF4-FFF2-40B4-BE49-F238E27FC236}">
                <a16:creationId xmlns:a16="http://schemas.microsoft.com/office/drawing/2014/main" id="{E2D6C3E8-EED6-4E30-9724-E738B31B4C5C}"/>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CC2A5116-05C0-48D2-8E08-16F3E7C64F0D}"/>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228274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44E94D-4631-4775-B4A4-A3DB7D729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6A16FFB-E863-4BB5-ADEE-81BC7FA7F6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E7D6E4D8-3261-4317-A9D6-9F42D14A49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47D41-11E0-4D7C-9813-21FF8CDDA849}" type="datetime1">
              <a:rPr lang="en-ZA" smtClean="0"/>
              <a:t>2026/04/23</a:t>
            </a:fld>
            <a:endParaRPr lang="en-ZA"/>
          </a:p>
        </p:txBody>
      </p:sp>
      <p:sp>
        <p:nvSpPr>
          <p:cNvPr id="5" name="Footer Placeholder 4">
            <a:extLst>
              <a:ext uri="{FF2B5EF4-FFF2-40B4-BE49-F238E27FC236}">
                <a16:creationId xmlns:a16="http://schemas.microsoft.com/office/drawing/2014/main" id="{AAD5DE15-9392-40E3-9927-A7C45DFE71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Business Confidential</a:t>
            </a:r>
          </a:p>
        </p:txBody>
      </p:sp>
      <p:sp>
        <p:nvSpPr>
          <p:cNvPr id="6" name="Slide Number Placeholder 5">
            <a:extLst>
              <a:ext uri="{FF2B5EF4-FFF2-40B4-BE49-F238E27FC236}">
                <a16:creationId xmlns:a16="http://schemas.microsoft.com/office/drawing/2014/main" id="{2CAD6C90-AC98-4846-BB84-3EC20BAFE0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B42D1-C534-400D-BC72-5CE77A30CD5B}" type="slidenum">
              <a:rPr lang="en-ZA" smtClean="0"/>
              <a:t>‹#›</a:t>
            </a:fld>
            <a:endParaRPr lang="en-ZA"/>
          </a:p>
        </p:txBody>
      </p:sp>
      <p:pic>
        <p:nvPicPr>
          <p:cNvPr id="9" name="Google Shape;69;p19" descr="Icon&#10;&#10;Description automatically generated">
            <a:extLst>
              <a:ext uri="{FF2B5EF4-FFF2-40B4-BE49-F238E27FC236}">
                <a16:creationId xmlns:a16="http://schemas.microsoft.com/office/drawing/2014/main" id="{16475986-3960-A2BC-2E9D-0E3095C4223B}"/>
              </a:ext>
            </a:extLst>
          </p:cNvPr>
          <p:cNvPicPr preferRelativeResize="0"/>
          <p:nvPr userDrawn="1"/>
        </p:nvPicPr>
        <p:blipFill rotWithShape="1">
          <a:blip r:embed="rId15">
            <a:alphaModFix/>
          </a:blip>
          <a:srcRect/>
          <a:stretch/>
        </p:blipFill>
        <p:spPr>
          <a:xfrm>
            <a:off x="105530" y="177362"/>
            <a:ext cx="1524000" cy="914400"/>
          </a:xfrm>
          <a:prstGeom prst="rect">
            <a:avLst/>
          </a:prstGeom>
          <a:noFill/>
          <a:ln>
            <a:noFill/>
          </a:ln>
        </p:spPr>
      </p:pic>
    </p:spTree>
    <p:extLst>
      <p:ext uri="{BB962C8B-B14F-4D97-AF65-F5344CB8AC3E}">
        <p14:creationId xmlns:p14="http://schemas.microsoft.com/office/powerpoint/2010/main" val="103504628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richardsonthebrain.com/receptors"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sigmaaldrich.com/ZA/en/technical-documents/technical-article/protein-biology/interrogation-protein-pathways/receptor-agonists-antagonists" TargetMode="External"/><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9;p19">
            <a:extLst>
              <a:ext uri="{FF2B5EF4-FFF2-40B4-BE49-F238E27FC236}">
                <a16:creationId xmlns:a16="http://schemas.microsoft.com/office/drawing/2014/main" id="{FFFC2622-3DA9-6465-B414-FAFDB1CF650F}"/>
              </a:ext>
            </a:extLst>
          </p:cNvPr>
          <p:cNvSpPr txBox="1"/>
          <p:nvPr/>
        </p:nvSpPr>
        <p:spPr>
          <a:xfrm>
            <a:off x="6235249" y="1845700"/>
            <a:ext cx="5787186" cy="2923837"/>
          </a:xfrm>
          <a:prstGeom prst="rect">
            <a:avLst/>
          </a:prstGeom>
          <a:noFill/>
          <a:ln>
            <a:noFill/>
          </a:ln>
        </p:spPr>
        <p:txBody>
          <a:bodyPr spcFirstLastPara="1" wrap="square" lIns="91425" tIns="45700" rIns="91425" bIns="45700" anchor="t" anchorCtr="0">
            <a:spAutoFit/>
          </a:bodyPr>
          <a:lstStyle/>
          <a:p>
            <a:pPr lvl="0" algn="ctr"/>
            <a:r>
              <a:rPr lang="en-US" sz="3200" b="1" dirty="0">
                <a:solidFill>
                  <a:srgbClr val="561B0D"/>
                </a:solidFill>
                <a:latin typeface="Arial"/>
                <a:ea typeface="Arial"/>
                <a:cs typeface="Arial"/>
                <a:sym typeface="Arial"/>
              </a:rPr>
              <a:t>Drug Discovery and Development Course </a:t>
            </a:r>
            <a:endParaRPr lang="en-US" sz="3200" b="1" dirty="0">
              <a:solidFill>
                <a:schemeClr val="dk1"/>
              </a:solidFill>
              <a:latin typeface="Arial"/>
              <a:ea typeface="Arial"/>
              <a:cs typeface="Arial"/>
              <a:sym typeface="Arial"/>
            </a:endParaRPr>
          </a:p>
          <a:p>
            <a:pPr marL="0" marR="0" lvl="0" indent="0" algn="ctr" rtl="0">
              <a:spcBef>
                <a:spcPts val="0"/>
              </a:spcBef>
              <a:spcAft>
                <a:spcPts val="0"/>
              </a:spcAft>
              <a:buNone/>
            </a:pPr>
            <a:endParaRPr lang="en-US" sz="2000" dirty="0">
              <a:solidFill>
                <a:srgbClr val="242424"/>
              </a:solidFill>
              <a:latin typeface="Arial"/>
              <a:ea typeface="Arial"/>
              <a:cs typeface="Arial"/>
              <a:sym typeface="Arial"/>
            </a:endParaRPr>
          </a:p>
          <a:p>
            <a:pPr marL="0" marR="0" lvl="0" indent="0" algn="ctr" rtl="0">
              <a:spcBef>
                <a:spcPts val="0"/>
              </a:spcBef>
              <a:spcAft>
                <a:spcPts val="0"/>
              </a:spcAft>
              <a:buNone/>
            </a:pPr>
            <a:endParaRPr lang="en-US" sz="2000" b="0" i="0" dirty="0">
              <a:solidFill>
                <a:srgbClr val="242424"/>
              </a:solidFill>
              <a:latin typeface="Arial"/>
              <a:ea typeface="Arial"/>
              <a:cs typeface="Arial"/>
              <a:sym typeface="Arial"/>
            </a:endParaRPr>
          </a:p>
          <a:p>
            <a:pPr marL="0" marR="0" lvl="0" indent="0" algn="ctr" rtl="0">
              <a:spcBef>
                <a:spcPts val="0"/>
              </a:spcBef>
              <a:spcAft>
                <a:spcPts val="0"/>
              </a:spcAft>
              <a:buNone/>
            </a:pPr>
            <a:endParaRPr lang="en-US" sz="2000" dirty="0">
              <a:solidFill>
                <a:srgbClr val="242424"/>
              </a:solidFill>
              <a:latin typeface="Arial"/>
              <a:ea typeface="Arial"/>
              <a:cs typeface="Arial"/>
              <a:sym typeface="Arial"/>
            </a:endParaRPr>
          </a:p>
          <a:p>
            <a:pPr marL="0" marR="0" lvl="0" indent="0" algn="ctr" rtl="0">
              <a:spcBef>
                <a:spcPts val="0"/>
              </a:spcBef>
              <a:spcAft>
                <a:spcPts val="0"/>
              </a:spcAft>
              <a:buNone/>
            </a:pPr>
            <a:r>
              <a:rPr lang="en-US" sz="2000" dirty="0">
                <a:solidFill>
                  <a:srgbClr val="242424"/>
                </a:solidFill>
                <a:latin typeface="Arial"/>
                <a:ea typeface="Arial"/>
                <a:cs typeface="Arial"/>
                <a:sym typeface="Arial"/>
              </a:rPr>
              <a:t>Basic principles of pharmacodynamics</a:t>
            </a:r>
            <a:endParaRPr lang="en-US" sz="2000" b="0" i="0" dirty="0">
              <a:solidFill>
                <a:srgbClr val="242424"/>
              </a:solidFill>
              <a:latin typeface="Arial"/>
              <a:ea typeface="Arial"/>
              <a:cs typeface="Arial"/>
              <a:sym typeface="Arial"/>
            </a:endParaRPr>
          </a:p>
          <a:p>
            <a:pPr marL="0" marR="0" lvl="0" indent="0" algn="ctr" rtl="0">
              <a:spcBef>
                <a:spcPts val="0"/>
              </a:spcBef>
              <a:spcAft>
                <a:spcPts val="0"/>
              </a:spcAft>
              <a:buNone/>
            </a:pPr>
            <a:endParaRPr lang="en-US" sz="2000" b="0" i="0" dirty="0">
              <a:solidFill>
                <a:srgbClr val="242424"/>
              </a:solidFill>
              <a:latin typeface="Arial"/>
              <a:ea typeface="Arial"/>
              <a:cs typeface="Arial"/>
              <a:sym typeface="Arial"/>
            </a:endParaRPr>
          </a:p>
          <a:p>
            <a:pPr marL="0" marR="0" lvl="0" indent="0" algn="ctr" rtl="0">
              <a:spcBef>
                <a:spcPts val="0"/>
              </a:spcBef>
              <a:spcAft>
                <a:spcPts val="0"/>
              </a:spcAft>
              <a:buNone/>
            </a:pPr>
            <a:r>
              <a:rPr lang="en-US" sz="2000" dirty="0">
                <a:solidFill>
                  <a:srgbClr val="242424"/>
                </a:solidFill>
                <a:latin typeface="Arial"/>
                <a:ea typeface="Arial"/>
                <a:cs typeface="Arial"/>
                <a:sym typeface="Arial"/>
              </a:rPr>
              <a:t>Mwila Mulubwa</a:t>
            </a:r>
            <a:endParaRPr sz="2000" b="0" i="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00086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28F7E-8287-6E09-2744-0D849EE99978}"/>
              </a:ext>
            </a:extLst>
          </p:cNvPr>
          <p:cNvSpPr>
            <a:spLocks noGrp="1"/>
          </p:cNvSpPr>
          <p:nvPr>
            <p:ph type="title"/>
          </p:nvPr>
        </p:nvSpPr>
        <p:spPr/>
        <p:txBody>
          <a:bodyPr/>
          <a:lstStyle/>
          <a:p>
            <a:r>
              <a:rPr lang="en-ZA" dirty="0"/>
              <a:t>Pharmacodynamic variability</a:t>
            </a:r>
          </a:p>
        </p:txBody>
      </p:sp>
      <p:sp>
        <p:nvSpPr>
          <p:cNvPr id="4" name="Content Placeholder 3">
            <a:extLst>
              <a:ext uri="{FF2B5EF4-FFF2-40B4-BE49-F238E27FC236}">
                <a16:creationId xmlns:a16="http://schemas.microsoft.com/office/drawing/2014/main" id="{55040E87-4C08-504D-DA97-6DC46DFE1D8A}"/>
              </a:ext>
            </a:extLst>
          </p:cNvPr>
          <p:cNvSpPr>
            <a:spLocks noGrp="1"/>
          </p:cNvSpPr>
          <p:nvPr>
            <p:ph idx="13"/>
          </p:nvPr>
        </p:nvSpPr>
        <p:spPr/>
        <p:txBody>
          <a:bodyPr/>
          <a:lstStyle/>
          <a:p>
            <a:endParaRPr lang="en-ZA"/>
          </a:p>
        </p:txBody>
      </p:sp>
      <p:sp>
        <p:nvSpPr>
          <p:cNvPr id="8" name="Slide Number Placeholder 1">
            <a:extLst>
              <a:ext uri="{FF2B5EF4-FFF2-40B4-BE49-F238E27FC236}">
                <a16:creationId xmlns:a16="http://schemas.microsoft.com/office/drawing/2014/main" id="{1A2C610C-A99A-EA1C-9BE6-56B51B107D73}"/>
              </a:ext>
            </a:extLst>
          </p:cNvPr>
          <p:cNvSpPr txBox="1">
            <a:spLocks/>
          </p:cNvSpPr>
          <p:nvPr/>
        </p:nvSpPr>
        <p:spPr>
          <a:xfrm>
            <a:off x="449511" y="6415077"/>
            <a:ext cx="455712" cy="27919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1C7D7A-B720-E54B-810D-1054F0EF48CC}" type="slidenum">
              <a:rPr lang="en-US" smtClean="0"/>
              <a:pPr/>
              <a:t>10</a:t>
            </a:fld>
            <a:endParaRPr lang="en-US"/>
          </a:p>
        </p:txBody>
      </p:sp>
      <p:sp>
        <p:nvSpPr>
          <p:cNvPr id="24" name="Title 24">
            <a:extLst>
              <a:ext uri="{FF2B5EF4-FFF2-40B4-BE49-F238E27FC236}">
                <a16:creationId xmlns:a16="http://schemas.microsoft.com/office/drawing/2014/main" id="{509F46F9-5EE3-9220-FE59-05FF842D2C62}"/>
              </a:ext>
            </a:extLst>
          </p:cNvPr>
          <p:cNvSpPr txBox="1">
            <a:spLocks/>
          </p:cNvSpPr>
          <p:nvPr/>
        </p:nvSpPr>
        <p:spPr>
          <a:xfrm>
            <a:off x="705002" y="365125"/>
            <a:ext cx="5175495" cy="55953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600" b="0" kern="1200">
                <a:solidFill>
                  <a:srgbClr val="D85327"/>
                </a:solidFill>
                <a:latin typeface="Arial" panose="020B0604020202020204" pitchFamily="34" charset="0"/>
                <a:ea typeface="+mj-ea"/>
                <a:cs typeface="Arial" panose="020B0604020202020204" pitchFamily="34" charset="0"/>
              </a:defRPr>
            </a:lvl1pPr>
          </a:lstStyle>
          <a:p>
            <a:endParaRPr lang="en-ZA" dirty="0"/>
          </a:p>
        </p:txBody>
      </p:sp>
      <p:sp>
        <p:nvSpPr>
          <p:cNvPr id="6" name="TextBox 5">
            <a:extLst>
              <a:ext uri="{FF2B5EF4-FFF2-40B4-BE49-F238E27FC236}">
                <a16:creationId xmlns:a16="http://schemas.microsoft.com/office/drawing/2014/main" id="{BAB05EC3-A661-EBCB-7864-58D7F1F97F22}"/>
              </a:ext>
            </a:extLst>
          </p:cNvPr>
          <p:cNvSpPr txBox="1"/>
          <p:nvPr/>
        </p:nvSpPr>
        <p:spPr>
          <a:xfrm>
            <a:off x="677366" y="1010194"/>
            <a:ext cx="10136813" cy="4678204"/>
          </a:xfrm>
          <a:prstGeom prst="rect">
            <a:avLst/>
          </a:prstGeom>
          <a:noFill/>
        </p:spPr>
        <p:txBody>
          <a:bodyPr wrap="square">
            <a:spAutoFit/>
          </a:bodyPr>
          <a:lstStyle/>
          <a:p>
            <a:pPr>
              <a:spcAft>
                <a:spcPts val="1200"/>
              </a:spcAft>
              <a:buNone/>
            </a:pPr>
            <a:r>
              <a:rPr lang="en-ZA" b="1" dirty="0"/>
              <a:t>Tolerance</a:t>
            </a:r>
          </a:p>
          <a:p>
            <a:pPr marL="285750" indent="-285750">
              <a:spcAft>
                <a:spcPts val="1200"/>
              </a:spcAft>
              <a:buFont typeface="Arial" panose="020B0604020202020204" pitchFamily="34" charset="0"/>
              <a:buChar char="•"/>
            </a:pPr>
            <a:r>
              <a:rPr lang="en-ZA" dirty="0"/>
              <a:t>Decreased response with repeated exposure</a:t>
            </a:r>
          </a:p>
          <a:p>
            <a:pPr>
              <a:spcAft>
                <a:spcPts val="1200"/>
              </a:spcAft>
            </a:pPr>
            <a:r>
              <a:rPr lang="en-ZA" dirty="0"/>
              <a:t>Mechanisms:</a:t>
            </a:r>
          </a:p>
          <a:p>
            <a:pPr marL="742950" lvl="1" indent="-285750">
              <a:spcAft>
                <a:spcPts val="1200"/>
              </a:spcAft>
              <a:buFont typeface="Arial" panose="020B0604020202020204" pitchFamily="34" charset="0"/>
              <a:buChar char="•"/>
            </a:pPr>
            <a:r>
              <a:rPr lang="en-ZA" dirty="0"/>
              <a:t>Receptor downregulation</a:t>
            </a:r>
          </a:p>
          <a:p>
            <a:pPr marL="742950" lvl="1" indent="-285750">
              <a:spcAft>
                <a:spcPts val="1200"/>
              </a:spcAft>
              <a:buFont typeface="Arial" panose="020B0604020202020204" pitchFamily="34" charset="0"/>
              <a:buChar char="•"/>
            </a:pPr>
            <a:r>
              <a:rPr lang="en-ZA" dirty="0"/>
              <a:t>Enzyme induction</a:t>
            </a:r>
          </a:p>
          <a:p>
            <a:pPr>
              <a:spcAft>
                <a:spcPts val="1200"/>
              </a:spcAft>
              <a:buNone/>
            </a:pPr>
            <a:r>
              <a:rPr lang="en-ZA" b="1" dirty="0"/>
              <a:t>Desensitization (Tachyphylaxis)</a:t>
            </a:r>
          </a:p>
          <a:p>
            <a:pPr marL="285750" indent="-285750">
              <a:spcAft>
                <a:spcPts val="1200"/>
              </a:spcAft>
              <a:buFont typeface="Arial" panose="020B0604020202020204" pitchFamily="34" charset="0"/>
              <a:buChar char="•"/>
            </a:pPr>
            <a:r>
              <a:rPr lang="en-ZA" dirty="0"/>
              <a:t>Rapid decrease in response</a:t>
            </a:r>
          </a:p>
          <a:p>
            <a:pPr marL="285750" indent="-285750">
              <a:spcAft>
                <a:spcPts val="1200"/>
              </a:spcAft>
              <a:buFont typeface="Arial" panose="020B0604020202020204" pitchFamily="34" charset="0"/>
              <a:buChar char="•"/>
            </a:pPr>
            <a:r>
              <a:rPr lang="en-ZA" dirty="0"/>
              <a:t>Often due to receptor phosphorylation/internalization</a:t>
            </a:r>
          </a:p>
          <a:p>
            <a:pPr>
              <a:spcAft>
                <a:spcPts val="1200"/>
              </a:spcAft>
              <a:buNone/>
            </a:pPr>
            <a:r>
              <a:rPr lang="en-ZA" b="1" dirty="0"/>
              <a:t>Pharmacogenomics</a:t>
            </a:r>
          </a:p>
          <a:p>
            <a:pPr marL="285750" indent="-285750">
              <a:spcAft>
                <a:spcPts val="1200"/>
              </a:spcAft>
              <a:buFont typeface="Arial" panose="020B0604020202020204" pitchFamily="34" charset="0"/>
              <a:buChar char="•"/>
            </a:pPr>
            <a:r>
              <a:rPr lang="en-ZA" dirty="0"/>
              <a:t>Genetic variability affects PD</a:t>
            </a:r>
          </a:p>
          <a:p>
            <a:pPr marL="285750" indent="-285750">
              <a:spcAft>
                <a:spcPts val="1200"/>
              </a:spcAft>
              <a:buFont typeface="Arial" panose="020B0604020202020204" pitchFamily="34" charset="0"/>
              <a:buChar char="•"/>
            </a:pPr>
            <a:r>
              <a:rPr lang="en-ZA" dirty="0"/>
              <a:t>Example: </a:t>
            </a:r>
            <a:r>
              <a:rPr lang="el-GR" dirty="0"/>
              <a:t>β₂-</a:t>
            </a:r>
            <a:r>
              <a:rPr lang="en-ZA" dirty="0"/>
              <a:t>receptor polymorphisms affecting bronchodilator response</a:t>
            </a:r>
          </a:p>
        </p:txBody>
      </p:sp>
    </p:spTree>
    <p:extLst>
      <p:ext uri="{BB962C8B-B14F-4D97-AF65-F5344CB8AC3E}">
        <p14:creationId xmlns:p14="http://schemas.microsoft.com/office/powerpoint/2010/main" val="4106856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8C741-B421-D5B3-9CE3-841DADA77D12}"/>
              </a:ext>
            </a:extLst>
          </p:cNvPr>
          <p:cNvSpPr>
            <a:spLocks noGrp="1"/>
          </p:cNvSpPr>
          <p:nvPr>
            <p:ph type="title"/>
          </p:nvPr>
        </p:nvSpPr>
        <p:spPr>
          <a:xfrm>
            <a:off x="334876" y="369479"/>
            <a:ext cx="8081865" cy="645069"/>
          </a:xfrm>
        </p:spPr>
        <p:txBody>
          <a:bodyPr>
            <a:normAutofit/>
          </a:bodyPr>
          <a:lstStyle/>
          <a:p>
            <a:r>
              <a:rPr lang="en-ZA" dirty="0"/>
              <a:t>Time-dependent pharmacodynamics</a:t>
            </a:r>
          </a:p>
        </p:txBody>
      </p:sp>
      <p:sp>
        <p:nvSpPr>
          <p:cNvPr id="3" name="Content Placeholder 2">
            <a:extLst>
              <a:ext uri="{FF2B5EF4-FFF2-40B4-BE49-F238E27FC236}">
                <a16:creationId xmlns:a16="http://schemas.microsoft.com/office/drawing/2014/main" id="{E677997F-B1E4-E8E8-35F4-A1DEC1BC9ADD}"/>
              </a:ext>
            </a:extLst>
          </p:cNvPr>
          <p:cNvSpPr>
            <a:spLocks noGrp="1"/>
          </p:cNvSpPr>
          <p:nvPr>
            <p:ph idx="1"/>
          </p:nvPr>
        </p:nvSpPr>
        <p:spPr>
          <a:xfrm>
            <a:off x="334876" y="1193074"/>
            <a:ext cx="5121379" cy="4983889"/>
          </a:xfrm>
        </p:spPr>
        <p:txBody>
          <a:bodyPr/>
          <a:lstStyle/>
          <a:p>
            <a:pPr marL="0" indent="0">
              <a:lnSpc>
                <a:spcPct val="150000"/>
              </a:lnSpc>
              <a:spcBef>
                <a:spcPts val="0"/>
              </a:spcBef>
              <a:spcAft>
                <a:spcPts val="600"/>
              </a:spcAft>
              <a:buNone/>
            </a:pPr>
            <a:r>
              <a:rPr lang="en-ZA" sz="2000" b="1" dirty="0"/>
              <a:t>Hysteresis loops</a:t>
            </a:r>
            <a:r>
              <a:rPr lang="en-ZA" sz="2000" dirty="0"/>
              <a:t>:</a:t>
            </a:r>
          </a:p>
          <a:p>
            <a:pPr>
              <a:lnSpc>
                <a:spcPct val="150000"/>
              </a:lnSpc>
              <a:spcBef>
                <a:spcPts val="0"/>
              </a:spcBef>
              <a:spcAft>
                <a:spcPts val="600"/>
              </a:spcAft>
            </a:pPr>
            <a:r>
              <a:rPr lang="en-ZA" sz="2000" dirty="0"/>
              <a:t>Delay between concentration and effect</a:t>
            </a:r>
          </a:p>
          <a:p>
            <a:pPr marL="0" indent="0">
              <a:lnSpc>
                <a:spcPct val="150000"/>
              </a:lnSpc>
              <a:spcBef>
                <a:spcPts val="0"/>
              </a:spcBef>
              <a:spcAft>
                <a:spcPts val="600"/>
              </a:spcAft>
              <a:buNone/>
            </a:pPr>
            <a:r>
              <a:rPr lang="en-ZA" sz="2000" dirty="0"/>
              <a:t>Causes:</a:t>
            </a:r>
          </a:p>
          <a:p>
            <a:pPr marL="457200" lvl="1" indent="0">
              <a:lnSpc>
                <a:spcPct val="150000"/>
              </a:lnSpc>
              <a:spcBef>
                <a:spcPts val="0"/>
              </a:spcBef>
              <a:spcAft>
                <a:spcPts val="600"/>
              </a:spcAft>
              <a:buNone/>
            </a:pPr>
            <a:r>
              <a:rPr lang="en-ZA" sz="2000" dirty="0"/>
              <a:t>Distribution delay</a:t>
            </a:r>
          </a:p>
          <a:p>
            <a:pPr marL="457200" lvl="1" indent="0">
              <a:lnSpc>
                <a:spcPct val="150000"/>
              </a:lnSpc>
              <a:spcBef>
                <a:spcPts val="0"/>
              </a:spcBef>
              <a:spcAft>
                <a:spcPts val="600"/>
              </a:spcAft>
              <a:buNone/>
            </a:pPr>
            <a:r>
              <a:rPr lang="en-ZA" sz="2000" dirty="0"/>
              <a:t>Indirect mechanisms</a:t>
            </a:r>
          </a:p>
          <a:p>
            <a:endParaRPr lang="en-ZA" dirty="0"/>
          </a:p>
        </p:txBody>
      </p:sp>
      <p:sp>
        <p:nvSpPr>
          <p:cNvPr id="4" name="Content Placeholder 3">
            <a:extLst>
              <a:ext uri="{FF2B5EF4-FFF2-40B4-BE49-F238E27FC236}">
                <a16:creationId xmlns:a16="http://schemas.microsoft.com/office/drawing/2014/main" id="{DC293397-785E-9545-BE36-D571099E428A}"/>
              </a:ext>
            </a:extLst>
          </p:cNvPr>
          <p:cNvSpPr>
            <a:spLocks noGrp="1"/>
          </p:cNvSpPr>
          <p:nvPr>
            <p:ph idx="13"/>
          </p:nvPr>
        </p:nvSpPr>
        <p:spPr/>
        <p:txBody>
          <a:bodyPr/>
          <a:lstStyle/>
          <a:p>
            <a:endParaRPr lang="en-ZA"/>
          </a:p>
        </p:txBody>
      </p:sp>
      <p:pic>
        <p:nvPicPr>
          <p:cNvPr id="5" name="Picture 4">
            <a:extLst>
              <a:ext uri="{FF2B5EF4-FFF2-40B4-BE49-F238E27FC236}">
                <a16:creationId xmlns:a16="http://schemas.microsoft.com/office/drawing/2014/main" id="{D2289315-254A-E331-50E8-81D06559F6F5}"/>
              </a:ext>
            </a:extLst>
          </p:cNvPr>
          <p:cNvPicPr>
            <a:picLocks noChangeAspect="1"/>
          </p:cNvPicPr>
          <p:nvPr/>
        </p:nvPicPr>
        <p:blipFill>
          <a:blip r:embed="rId2"/>
          <a:stretch>
            <a:fillRect/>
          </a:stretch>
        </p:blipFill>
        <p:spPr>
          <a:xfrm>
            <a:off x="5456255" y="1597867"/>
            <a:ext cx="6524625" cy="2971800"/>
          </a:xfrm>
          <a:prstGeom prst="rect">
            <a:avLst/>
          </a:prstGeom>
        </p:spPr>
      </p:pic>
      <p:sp>
        <p:nvSpPr>
          <p:cNvPr id="7" name="TextBox 6">
            <a:extLst>
              <a:ext uri="{FF2B5EF4-FFF2-40B4-BE49-F238E27FC236}">
                <a16:creationId xmlns:a16="http://schemas.microsoft.com/office/drawing/2014/main" id="{133A08C4-80D2-8992-2E99-2CF97FC4C189}"/>
              </a:ext>
            </a:extLst>
          </p:cNvPr>
          <p:cNvSpPr txBox="1"/>
          <p:nvPr/>
        </p:nvSpPr>
        <p:spPr>
          <a:xfrm rot="10800000" flipV="1">
            <a:off x="6080064" y="4569667"/>
            <a:ext cx="5680002" cy="461665"/>
          </a:xfrm>
          <a:prstGeom prst="rect">
            <a:avLst/>
          </a:prstGeom>
          <a:noFill/>
        </p:spPr>
        <p:txBody>
          <a:bodyPr wrap="square">
            <a:spAutoFit/>
          </a:bodyPr>
          <a:lstStyle/>
          <a:p>
            <a:r>
              <a:rPr lang="en-ZA" sz="1200" i="0" dirty="0">
                <a:solidFill>
                  <a:srgbClr val="222222"/>
                </a:solidFill>
                <a:effectLst/>
                <a:latin typeface="Arial" panose="020B0604020202020204" pitchFamily="34" charset="0"/>
                <a:cs typeface="Arial" panose="020B0604020202020204" pitchFamily="34" charset="0"/>
              </a:rPr>
              <a:t>Image: </a:t>
            </a:r>
            <a:r>
              <a:rPr lang="en-ZA" sz="1200" i="0" dirty="0" err="1">
                <a:solidFill>
                  <a:srgbClr val="222222"/>
                </a:solidFill>
                <a:effectLst/>
                <a:latin typeface="Arial" panose="020B0604020202020204" pitchFamily="34" charset="0"/>
                <a:cs typeface="Arial" panose="020B0604020202020204" pitchFamily="34" charset="0"/>
              </a:rPr>
              <a:t>Almoslem</a:t>
            </a:r>
            <a:r>
              <a:rPr lang="en-ZA" sz="1200" dirty="0">
                <a:solidFill>
                  <a:srgbClr val="222222"/>
                </a:solidFill>
                <a:latin typeface="Arial" panose="020B0604020202020204" pitchFamily="34" charset="0"/>
                <a:cs typeface="Arial" panose="020B0604020202020204" pitchFamily="34" charset="0"/>
              </a:rPr>
              <a:t> et al.</a:t>
            </a:r>
            <a:r>
              <a:rPr lang="en-ZA" sz="1200" i="0" dirty="0">
                <a:solidFill>
                  <a:srgbClr val="222222"/>
                </a:solidFill>
                <a:effectLst/>
                <a:latin typeface="Arial" panose="020B0604020202020204" pitchFamily="34" charset="0"/>
                <a:cs typeface="Arial" panose="020B0604020202020204" pitchFamily="34" charset="0"/>
              </a:rPr>
              <a:t> (2022). Kinetics of Drug Action: A PKPD Approach. In: </a:t>
            </a:r>
            <a:r>
              <a:rPr lang="en-ZA" sz="1200" i="0" dirty="0" err="1">
                <a:solidFill>
                  <a:srgbClr val="222222"/>
                </a:solidFill>
                <a:effectLst/>
                <a:latin typeface="Arial" panose="020B0604020202020204" pitchFamily="34" charset="0"/>
                <a:cs typeface="Arial" panose="020B0604020202020204" pitchFamily="34" charset="0"/>
              </a:rPr>
              <a:t>Talevi</a:t>
            </a:r>
            <a:r>
              <a:rPr lang="en-ZA" sz="1200" i="0" dirty="0">
                <a:solidFill>
                  <a:srgbClr val="222222"/>
                </a:solidFill>
                <a:effectLst/>
                <a:latin typeface="Arial" panose="020B0604020202020204" pitchFamily="34" charset="0"/>
                <a:cs typeface="Arial" panose="020B0604020202020204" pitchFamily="34" charset="0"/>
              </a:rPr>
              <a:t>, A. (eds) The ADME </a:t>
            </a:r>
            <a:r>
              <a:rPr lang="en-ZA" sz="1200" i="0" dirty="0" err="1">
                <a:solidFill>
                  <a:srgbClr val="222222"/>
                </a:solidFill>
                <a:effectLst/>
                <a:latin typeface="Arial" panose="020B0604020202020204" pitchFamily="34" charset="0"/>
                <a:cs typeface="Arial" panose="020B0604020202020204" pitchFamily="34" charset="0"/>
              </a:rPr>
              <a:t>Encyclopedia</a:t>
            </a:r>
            <a:r>
              <a:rPr lang="en-ZA" sz="1200" i="0" dirty="0">
                <a:solidFill>
                  <a:srgbClr val="222222"/>
                </a:solidFill>
                <a:effectLst/>
                <a:latin typeface="Arial" panose="020B0604020202020204" pitchFamily="34" charset="0"/>
                <a:cs typeface="Arial" panose="020B0604020202020204" pitchFamily="34" charset="0"/>
              </a:rPr>
              <a:t>.</a:t>
            </a:r>
            <a:endParaRPr lang="en-Z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5286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5D65-4827-5854-F8DA-5C152CBB8F2D}"/>
              </a:ext>
            </a:extLst>
          </p:cNvPr>
          <p:cNvSpPr>
            <a:spLocks noGrp="1"/>
          </p:cNvSpPr>
          <p:nvPr>
            <p:ph type="title"/>
          </p:nvPr>
        </p:nvSpPr>
        <p:spPr>
          <a:xfrm>
            <a:off x="334876" y="369479"/>
            <a:ext cx="8707016" cy="645069"/>
          </a:xfrm>
        </p:spPr>
        <p:txBody>
          <a:bodyPr>
            <a:normAutofit fontScale="90000"/>
          </a:bodyPr>
          <a:lstStyle/>
          <a:p>
            <a:r>
              <a:rPr lang="en-ZA" dirty="0"/>
              <a:t>Clinical and drug development implications</a:t>
            </a:r>
          </a:p>
        </p:txBody>
      </p:sp>
      <p:sp>
        <p:nvSpPr>
          <p:cNvPr id="4" name="Content Placeholder 3">
            <a:extLst>
              <a:ext uri="{FF2B5EF4-FFF2-40B4-BE49-F238E27FC236}">
                <a16:creationId xmlns:a16="http://schemas.microsoft.com/office/drawing/2014/main" id="{9602A9F1-3465-B921-9E59-65B9A0E422A6}"/>
              </a:ext>
            </a:extLst>
          </p:cNvPr>
          <p:cNvSpPr>
            <a:spLocks noGrp="1"/>
          </p:cNvSpPr>
          <p:nvPr>
            <p:ph idx="13"/>
          </p:nvPr>
        </p:nvSpPr>
        <p:spPr/>
        <p:txBody>
          <a:bodyPr/>
          <a:lstStyle/>
          <a:p>
            <a:endParaRPr lang="en-ZA"/>
          </a:p>
        </p:txBody>
      </p:sp>
      <p:sp>
        <p:nvSpPr>
          <p:cNvPr id="6" name="Rectangle 2">
            <a:extLst>
              <a:ext uri="{FF2B5EF4-FFF2-40B4-BE49-F238E27FC236}">
                <a16:creationId xmlns:a16="http://schemas.microsoft.com/office/drawing/2014/main" id="{7734C1DB-1DAA-E946-5141-F9688F8117C1}"/>
              </a:ext>
            </a:extLst>
          </p:cNvPr>
          <p:cNvSpPr>
            <a:spLocks noGrp="1" noChangeArrowheads="1"/>
          </p:cNvSpPr>
          <p:nvPr>
            <p:ph idx="1"/>
          </p:nvPr>
        </p:nvSpPr>
        <p:spPr bwMode="auto">
          <a:xfrm>
            <a:off x="549481" y="1764311"/>
            <a:ext cx="10385997" cy="1881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ct val="0"/>
              </a:spcBef>
              <a:spcAft>
                <a:spcPct val="0"/>
              </a:spcAft>
            </a:pPr>
            <a:r>
              <a:rPr kumimoji="0" lang="en-US" altLang="en-US" sz="2000" b="0" i="0" u="none" strike="noStrike" cap="none" normalizeH="0" baseline="0" dirty="0">
                <a:ln>
                  <a:noFill/>
                </a:ln>
                <a:solidFill>
                  <a:schemeClr val="tx1"/>
                </a:solidFill>
                <a:effectLst/>
                <a:latin typeface="Arial" panose="020B0604020202020204" pitchFamily="34" charset="0"/>
              </a:rPr>
              <a:t>Dose selection based on </a:t>
            </a:r>
            <a:r>
              <a:rPr kumimoji="0" lang="en-US" altLang="en-US" sz="2000" b="1" i="0" u="none" strike="noStrike" cap="none" normalizeH="0" baseline="0" dirty="0">
                <a:ln>
                  <a:noFill/>
                </a:ln>
                <a:solidFill>
                  <a:schemeClr val="tx1"/>
                </a:solidFill>
                <a:effectLst/>
                <a:latin typeface="Arial" panose="020B0604020202020204" pitchFamily="34" charset="0"/>
              </a:rPr>
              <a:t>exposure–response</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eaLnBrk="0" fontAlgn="base" hangingPunct="0">
              <a:lnSpc>
                <a:spcPct val="150000"/>
              </a:lnSpc>
              <a:spcBef>
                <a:spcPct val="0"/>
              </a:spcBef>
              <a:spcAft>
                <a:spcPct val="0"/>
              </a:spcAft>
            </a:pPr>
            <a:r>
              <a:rPr kumimoji="0" lang="en-US" altLang="en-US" sz="2000" b="0" i="0" u="none" strike="noStrike" cap="none" normalizeH="0" baseline="0" dirty="0">
                <a:ln>
                  <a:noFill/>
                </a:ln>
                <a:solidFill>
                  <a:schemeClr val="tx1"/>
                </a:solidFill>
                <a:effectLst/>
                <a:latin typeface="Arial" panose="020B0604020202020204" pitchFamily="34" charset="0"/>
              </a:rPr>
              <a:t>Identification of biomarkers</a:t>
            </a:r>
          </a:p>
          <a:p>
            <a:pPr eaLnBrk="0" fontAlgn="base" hangingPunct="0">
              <a:lnSpc>
                <a:spcPct val="150000"/>
              </a:lnSpc>
              <a:spcBef>
                <a:spcPct val="0"/>
              </a:spcBef>
              <a:spcAft>
                <a:spcPct val="0"/>
              </a:spcAft>
            </a:pPr>
            <a:r>
              <a:rPr kumimoji="0" lang="en-US" altLang="en-US" sz="2000" b="0" i="0" u="none" strike="noStrike" cap="none" normalizeH="0" baseline="0" dirty="0">
                <a:ln>
                  <a:noFill/>
                </a:ln>
                <a:solidFill>
                  <a:schemeClr val="tx1"/>
                </a:solidFill>
                <a:effectLst/>
                <a:latin typeface="Arial" panose="020B0604020202020204" pitchFamily="34" charset="0"/>
              </a:rPr>
              <a:t>Optimization of therapeutic window</a:t>
            </a:r>
          </a:p>
          <a:p>
            <a:pPr eaLnBrk="0" fontAlgn="base" hangingPunct="0">
              <a:lnSpc>
                <a:spcPct val="150000"/>
              </a:lnSpc>
              <a:spcBef>
                <a:spcPct val="0"/>
              </a:spcBef>
              <a:spcAft>
                <a:spcPct val="0"/>
              </a:spcAft>
            </a:pPr>
            <a:r>
              <a:rPr kumimoji="0" lang="en-US" altLang="en-US" sz="2000" b="0" i="0" u="none" strike="noStrike" cap="none" normalizeH="0" baseline="0" dirty="0">
                <a:ln>
                  <a:noFill/>
                </a:ln>
                <a:solidFill>
                  <a:schemeClr val="tx1"/>
                </a:solidFill>
                <a:effectLst/>
                <a:latin typeface="Arial" panose="020B0604020202020204" pitchFamily="34" charset="0"/>
              </a:rPr>
              <a:t>Evaluation of benefit–risk profile</a:t>
            </a:r>
          </a:p>
        </p:txBody>
      </p:sp>
    </p:spTree>
    <p:extLst>
      <p:ext uri="{BB962C8B-B14F-4D97-AF65-F5344CB8AC3E}">
        <p14:creationId xmlns:p14="http://schemas.microsoft.com/office/powerpoint/2010/main" val="2429244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93C763-CE9A-81BD-056F-D1788A098A29}"/>
              </a:ext>
            </a:extLst>
          </p:cNvPr>
          <p:cNvSpPr>
            <a:spLocks noGrp="1"/>
          </p:cNvSpPr>
          <p:nvPr>
            <p:ph idx="1"/>
          </p:nvPr>
        </p:nvSpPr>
        <p:spPr>
          <a:xfrm>
            <a:off x="4460032" y="2494694"/>
            <a:ext cx="2453951" cy="934306"/>
          </a:xfrm>
        </p:spPr>
        <p:txBody>
          <a:bodyPr/>
          <a:lstStyle/>
          <a:p>
            <a:pPr marL="0" indent="0">
              <a:buNone/>
            </a:pPr>
            <a:r>
              <a:rPr lang="en-ZA" dirty="0"/>
              <a:t>Thanks!</a:t>
            </a:r>
          </a:p>
        </p:txBody>
      </p:sp>
      <p:sp>
        <p:nvSpPr>
          <p:cNvPr id="4" name="Content Placeholder 3">
            <a:extLst>
              <a:ext uri="{FF2B5EF4-FFF2-40B4-BE49-F238E27FC236}">
                <a16:creationId xmlns:a16="http://schemas.microsoft.com/office/drawing/2014/main" id="{9469A9C5-8F6D-6DAA-4802-BDF79CA2DF78}"/>
              </a:ext>
            </a:extLst>
          </p:cNvPr>
          <p:cNvSpPr>
            <a:spLocks noGrp="1"/>
          </p:cNvSpPr>
          <p:nvPr>
            <p:ph idx="13"/>
          </p:nvPr>
        </p:nvSpPr>
        <p:spPr/>
        <p:txBody>
          <a:bodyPr/>
          <a:lstStyle/>
          <a:p>
            <a:endParaRPr lang="en-ZA"/>
          </a:p>
        </p:txBody>
      </p:sp>
    </p:spTree>
    <p:extLst>
      <p:ext uri="{BB962C8B-B14F-4D97-AF65-F5344CB8AC3E}">
        <p14:creationId xmlns:p14="http://schemas.microsoft.com/office/powerpoint/2010/main" val="150561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33F64D-914C-1D85-8477-744C40EA2AA4}"/>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solidFill>
                  <a:schemeClr val="bg1">
                    <a:lumMod val="75000"/>
                  </a:schemeClr>
                </a:solidFill>
              </a:rPr>
              <a:t>14</a:t>
            </a:fld>
            <a:endParaRPr lang="en-ZA" dirty="0">
              <a:solidFill>
                <a:schemeClr val="bg1">
                  <a:lumMod val="75000"/>
                </a:schemeClr>
              </a:solidFill>
            </a:endParaRPr>
          </a:p>
        </p:txBody>
      </p:sp>
      <p:sp>
        <p:nvSpPr>
          <p:cNvPr id="5" name="Title 1">
            <a:extLst>
              <a:ext uri="{FF2B5EF4-FFF2-40B4-BE49-F238E27FC236}">
                <a16:creationId xmlns:a16="http://schemas.microsoft.com/office/drawing/2014/main" id="{F250A3B3-E27F-4C02-92E0-4342BDC289AA}"/>
              </a:ext>
            </a:extLst>
          </p:cNvPr>
          <p:cNvSpPr>
            <a:spLocks noGrp="1"/>
          </p:cNvSpPr>
          <p:nvPr>
            <p:ph type="title" idx="4294967295"/>
          </p:nvPr>
        </p:nvSpPr>
        <p:spPr>
          <a:xfrm>
            <a:off x="6096000" y="2070893"/>
            <a:ext cx="5726113" cy="1557337"/>
          </a:xfrm>
        </p:spPr>
        <p:txBody>
          <a:bodyPr anchor="b">
            <a:noAutofit/>
          </a:bodyPr>
          <a:lstStyle>
            <a:lvl1pPr algn="ctr">
              <a:defRPr sz="4000">
                <a:latin typeface="Arial" panose="020B0604020202020204" pitchFamily="34" charset="0"/>
                <a:cs typeface="Arial" panose="020B0604020202020204" pitchFamily="34" charset="0"/>
              </a:defRPr>
            </a:lvl1pPr>
          </a:lstStyle>
          <a:p>
            <a:pPr lvl="0" algn="ctr"/>
            <a:br>
              <a:rPr lang="en-US" sz="2400" b="0" i="0" dirty="0">
                <a:solidFill>
                  <a:srgbClr val="242424"/>
                </a:solidFill>
                <a:latin typeface="Arial"/>
                <a:ea typeface="Arial"/>
                <a:cs typeface="Arial"/>
                <a:sym typeface="Arial"/>
              </a:rPr>
            </a:br>
            <a:r>
              <a:rPr lang="en-US" sz="2400" b="0" i="0" dirty="0">
                <a:solidFill>
                  <a:srgbClr val="242424"/>
                </a:solidFill>
                <a:latin typeface="Arial"/>
                <a:ea typeface="Arial"/>
                <a:cs typeface="Arial"/>
                <a:sym typeface="Arial"/>
              </a:rPr>
              <a:t>Your key idea / concept / question </a:t>
            </a:r>
            <a:br>
              <a:rPr lang="en-US" sz="2400" b="0" i="0" dirty="0">
                <a:solidFill>
                  <a:srgbClr val="242424"/>
                </a:solidFill>
                <a:latin typeface="Arial"/>
                <a:ea typeface="Arial"/>
                <a:cs typeface="Arial"/>
                <a:sym typeface="Arial"/>
              </a:rPr>
            </a:br>
            <a:endParaRPr lang="en-US" sz="2400" b="0" i="0" dirty="0">
              <a:solidFill>
                <a:srgbClr val="242424"/>
              </a:solidFill>
              <a:latin typeface="Arial"/>
              <a:ea typeface="Arial"/>
              <a:cs typeface="Arial"/>
              <a:sym typeface="Arial"/>
            </a:endParaRPr>
          </a:p>
        </p:txBody>
      </p:sp>
    </p:spTree>
    <p:extLst>
      <p:ext uri="{BB962C8B-B14F-4D97-AF65-F5344CB8AC3E}">
        <p14:creationId xmlns:p14="http://schemas.microsoft.com/office/powerpoint/2010/main" val="3429678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290BC-4BBB-244C-5D6C-200E28AD292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EBA46B0-CEFF-05D5-E90F-2EDC3FF49C81}"/>
              </a:ext>
            </a:extLst>
          </p:cNvPr>
          <p:cNvSpPr>
            <a:spLocks noGrp="1"/>
          </p:cNvSpPr>
          <p:nvPr>
            <p:ph type="body" sz="quarter" idx="13"/>
          </p:nvPr>
        </p:nvSpPr>
        <p:spPr>
          <a:xfrm>
            <a:off x="2989015" y="2522476"/>
            <a:ext cx="5257800" cy="521327"/>
          </a:xfrm>
        </p:spPr>
        <p:txBody>
          <a:bodyPr/>
          <a:lstStyle/>
          <a:p>
            <a:r>
              <a:rPr lang="en-US" dirty="0">
                <a:solidFill>
                  <a:srgbClr val="C23D26"/>
                </a:solidFill>
              </a:rPr>
              <a:t>Terms of Use – CC BY 4.0 License</a:t>
            </a:r>
            <a:endParaRPr lang="en-GB" dirty="0">
              <a:solidFill>
                <a:srgbClr val="C23D26"/>
              </a:solidFill>
            </a:endParaRPr>
          </a:p>
        </p:txBody>
      </p:sp>
      <p:sp>
        <p:nvSpPr>
          <p:cNvPr id="6" name="Text Placeholder 5">
            <a:extLst>
              <a:ext uri="{FF2B5EF4-FFF2-40B4-BE49-F238E27FC236}">
                <a16:creationId xmlns:a16="http://schemas.microsoft.com/office/drawing/2014/main" id="{089D05DD-E4CC-7658-5350-A7BE2C3CCCA3}"/>
              </a:ext>
            </a:extLst>
          </p:cNvPr>
          <p:cNvSpPr>
            <a:spLocks noGrp="1"/>
          </p:cNvSpPr>
          <p:nvPr>
            <p:ph type="body" sz="quarter" idx="14"/>
          </p:nvPr>
        </p:nvSpPr>
        <p:spPr>
          <a:xfrm>
            <a:off x="240030" y="3355059"/>
            <a:ext cx="11772899" cy="1481927"/>
          </a:xfrm>
        </p:spPr>
        <p:txBody>
          <a:bodyPr>
            <a:noAutofit/>
          </a:bodyPr>
          <a:lstStyle/>
          <a:p>
            <a:r>
              <a:rPr lang="en-US" sz="2000" dirty="0"/>
              <a:t>These materials are shared to support teaching, research, and presentation activities across the GC ADDA community. All content is provided under the Creative Commons Attribution 4.0 (CC BY 4.0) license, which allows you to use, share, adapt, and build upon the material freely, including for commercial purposes. Please ensure that any use includes proper attribution to the original creators, indicates any modifications you make, and maintains the same open license. No additional restrictions may be applied.</a:t>
            </a:r>
          </a:p>
          <a:p>
            <a:r>
              <a:rPr lang="en-US" sz="2000" b="1" dirty="0"/>
              <a:t>Credit the author(s) as follows: </a:t>
            </a:r>
          </a:p>
          <a:p>
            <a:r>
              <a:rPr lang="en-US" sz="2000" b="1" dirty="0"/>
              <a:t>CC BY 4.0 [Mwila Mulubwa, H3D University of Cape Town, South Africa]</a:t>
            </a:r>
            <a:endParaRPr lang="en-GB" sz="2000" b="1" dirty="0"/>
          </a:p>
        </p:txBody>
      </p:sp>
      <p:pic>
        <p:nvPicPr>
          <p:cNvPr id="3" name="Picture 2" descr="A black background with red text&#10;&#10;Description automatically generated">
            <a:extLst>
              <a:ext uri="{FF2B5EF4-FFF2-40B4-BE49-F238E27FC236}">
                <a16:creationId xmlns:a16="http://schemas.microsoft.com/office/drawing/2014/main" id="{2DF73D3E-F22C-0265-3F81-E2F98D5D7B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5882" y="125469"/>
            <a:ext cx="5109543" cy="1895546"/>
          </a:xfrm>
          <a:prstGeom prst="rect">
            <a:avLst/>
          </a:prstGeom>
        </p:spPr>
      </p:pic>
    </p:spTree>
    <p:extLst>
      <p:ext uri="{BB962C8B-B14F-4D97-AF65-F5344CB8AC3E}">
        <p14:creationId xmlns:p14="http://schemas.microsoft.com/office/powerpoint/2010/main" val="1249928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13043-054C-C152-E6B8-E0E21C21ECFD}"/>
              </a:ext>
            </a:extLst>
          </p:cNvPr>
          <p:cNvSpPr>
            <a:spLocks noGrp="1"/>
          </p:cNvSpPr>
          <p:nvPr>
            <p:ph type="title"/>
          </p:nvPr>
        </p:nvSpPr>
        <p:spPr/>
        <p:txBody>
          <a:bodyPr/>
          <a:lstStyle/>
          <a:p>
            <a:r>
              <a:rPr lang="en-ZA" dirty="0"/>
              <a:t>Learning objectives</a:t>
            </a:r>
          </a:p>
        </p:txBody>
      </p:sp>
      <p:sp>
        <p:nvSpPr>
          <p:cNvPr id="3" name="Content Placeholder 2">
            <a:extLst>
              <a:ext uri="{FF2B5EF4-FFF2-40B4-BE49-F238E27FC236}">
                <a16:creationId xmlns:a16="http://schemas.microsoft.com/office/drawing/2014/main" id="{614C19CE-C309-7E90-8006-026C3AAEB8EE}"/>
              </a:ext>
            </a:extLst>
          </p:cNvPr>
          <p:cNvSpPr>
            <a:spLocks noGrp="1"/>
          </p:cNvSpPr>
          <p:nvPr>
            <p:ph idx="1"/>
          </p:nvPr>
        </p:nvSpPr>
        <p:spPr/>
        <p:txBody>
          <a:bodyPr>
            <a:normAutofit/>
          </a:bodyPr>
          <a:lstStyle/>
          <a:p>
            <a:r>
              <a:rPr lang="en-ZA" sz="2000" dirty="0"/>
              <a:t>Define pharmacodynamics (PD)</a:t>
            </a:r>
          </a:p>
          <a:p>
            <a:r>
              <a:rPr lang="en-ZA" sz="2000" dirty="0"/>
              <a:t>Explain receptor theory and drug action</a:t>
            </a:r>
          </a:p>
          <a:p>
            <a:r>
              <a:rPr lang="en-ZA" sz="2000" dirty="0"/>
              <a:t>Interpret dose–response relationships</a:t>
            </a:r>
          </a:p>
          <a:p>
            <a:r>
              <a:rPr lang="en-ZA" sz="2000" dirty="0"/>
              <a:t>Describe models of drug-receptor interaction </a:t>
            </a:r>
          </a:p>
          <a:p>
            <a:r>
              <a:rPr lang="en-ZA" sz="2000" dirty="0"/>
              <a:t>Understand signal transduction pathways and amplification mechanisms</a:t>
            </a:r>
          </a:p>
          <a:p>
            <a:r>
              <a:rPr lang="en-ZA" sz="2000" dirty="0"/>
              <a:t>Explain variability in drug response</a:t>
            </a:r>
          </a:p>
          <a:p>
            <a:r>
              <a:rPr lang="en-ZA" sz="2000" dirty="0"/>
              <a:t>Apply PD principles to drug development and clinical therapeutics.</a:t>
            </a:r>
          </a:p>
          <a:p>
            <a:endParaRPr lang="en-ZA" dirty="0"/>
          </a:p>
        </p:txBody>
      </p:sp>
      <p:sp>
        <p:nvSpPr>
          <p:cNvPr id="5" name="Slide Number Placeholder 4">
            <a:extLst>
              <a:ext uri="{FF2B5EF4-FFF2-40B4-BE49-F238E27FC236}">
                <a16:creationId xmlns:a16="http://schemas.microsoft.com/office/drawing/2014/main" id="{F2C1104D-6F10-1D81-5C99-5FCD1AE2895F}"/>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pPr/>
              <a:t>3</a:t>
            </a:fld>
            <a:endParaRPr lang="en-ZA" dirty="0"/>
          </a:p>
        </p:txBody>
      </p:sp>
    </p:spTree>
    <p:extLst>
      <p:ext uri="{BB962C8B-B14F-4D97-AF65-F5344CB8AC3E}">
        <p14:creationId xmlns:p14="http://schemas.microsoft.com/office/powerpoint/2010/main" val="2466649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E2D81-6B1D-4B43-3A9A-E6AED69E5FA1}"/>
              </a:ext>
            </a:extLst>
          </p:cNvPr>
          <p:cNvSpPr>
            <a:spLocks noGrp="1"/>
          </p:cNvSpPr>
          <p:nvPr>
            <p:ph type="title"/>
          </p:nvPr>
        </p:nvSpPr>
        <p:spPr/>
        <p:txBody>
          <a:bodyPr/>
          <a:lstStyle/>
          <a:p>
            <a:r>
              <a:rPr lang="en-ZA" dirty="0"/>
              <a:t>Pharmacodynamics (PD)</a:t>
            </a:r>
          </a:p>
        </p:txBody>
      </p:sp>
      <p:sp>
        <p:nvSpPr>
          <p:cNvPr id="4" name="Content Placeholder 3">
            <a:extLst>
              <a:ext uri="{FF2B5EF4-FFF2-40B4-BE49-F238E27FC236}">
                <a16:creationId xmlns:a16="http://schemas.microsoft.com/office/drawing/2014/main" id="{AC73D267-4DDC-B67D-6B09-17CF5BDBCFEC}"/>
              </a:ext>
            </a:extLst>
          </p:cNvPr>
          <p:cNvSpPr>
            <a:spLocks noGrp="1"/>
          </p:cNvSpPr>
          <p:nvPr>
            <p:ph idx="13"/>
          </p:nvPr>
        </p:nvSpPr>
        <p:spPr>
          <a:xfrm>
            <a:off x="10067014" y="186599"/>
            <a:ext cx="1702646" cy="1002120"/>
          </a:xfrm>
        </p:spPr>
        <p:txBody>
          <a:bodyPr/>
          <a:lstStyle/>
          <a:p>
            <a:endParaRPr lang="en-ZA" dirty="0"/>
          </a:p>
        </p:txBody>
      </p:sp>
      <p:sp>
        <p:nvSpPr>
          <p:cNvPr id="7" name="TextBox 6">
            <a:extLst>
              <a:ext uri="{FF2B5EF4-FFF2-40B4-BE49-F238E27FC236}">
                <a16:creationId xmlns:a16="http://schemas.microsoft.com/office/drawing/2014/main" id="{3964F683-1117-E96B-529A-EA99785DC9EF}"/>
              </a:ext>
            </a:extLst>
          </p:cNvPr>
          <p:cNvSpPr txBox="1"/>
          <p:nvPr/>
        </p:nvSpPr>
        <p:spPr>
          <a:xfrm>
            <a:off x="786185" y="1540296"/>
            <a:ext cx="10619630" cy="2497543"/>
          </a:xfrm>
          <a:prstGeom prst="rect">
            <a:avLst/>
          </a:prstGeom>
          <a:noFill/>
        </p:spPr>
        <p:txBody>
          <a:bodyPr wrap="square" rtlCol="0">
            <a:spAutoFit/>
          </a:bodyPr>
          <a:lstStyle/>
          <a:p>
            <a:pPr marL="285750" indent="-285750">
              <a:lnSpc>
                <a:spcPct val="150000"/>
              </a:lnSpc>
              <a:spcAft>
                <a:spcPts val="600"/>
              </a:spcAft>
              <a:buFont typeface="Arial" panose="020B0604020202020204" pitchFamily="34" charset="0"/>
              <a:buChar char="•"/>
            </a:pPr>
            <a:r>
              <a:rPr lang="en-ZA" sz="2000" dirty="0">
                <a:latin typeface="Arial" panose="020B0604020202020204" pitchFamily="34" charset="0"/>
                <a:cs typeface="Arial" panose="020B0604020202020204" pitchFamily="34" charset="0"/>
              </a:rPr>
              <a:t>Pharmacodynamics (PD) examines the biochemical and physiologic effects of drugs on the body, </a:t>
            </a:r>
          </a:p>
          <a:p>
            <a:pPr marL="285750" indent="-285750">
              <a:lnSpc>
                <a:spcPct val="150000"/>
              </a:lnSpc>
              <a:spcAft>
                <a:spcPts val="600"/>
              </a:spcAft>
              <a:buFont typeface="Arial" panose="020B0604020202020204" pitchFamily="34" charset="0"/>
              <a:buChar char="•"/>
            </a:pPr>
            <a:r>
              <a:rPr lang="en-ZA" sz="2000" dirty="0">
                <a:latin typeface="Arial" panose="020B0604020202020204" pitchFamily="34" charset="0"/>
                <a:cs typeface="Arial" panose="020B0604020202020204" pitchFamily="34" charset="0"/>
              </a:rPr>
              <a:t>Including mechanisms of action (intensity, and duration of effect)</a:t>
            </a:r>
          </a:p>
          <a:p>
            <a:pPr marL="285750" indent="-285750">
              <a:lnSpc>
                <a:spcPct val="150000"/>
              </a:lnSpc>
              <a:spcAft>
                <a:spcPts val="600"/>
              </a:spcAft>
              <a:buFont typeface="Arial" panose="020B0604020202020204" pitchFamily="34" charset="0"/>
              <a:buChar char="•"/>
            </a:pPr>
            <a:r>
              <a:rPr lang="en-ZA" sz="2000" dirty="0">
                <a:latin typeface="Arial" panose="020B0604020202020204" pitchFamily="34" charset="0"/>
                <a:cs typeface="Arial" panose="020B0604020202020204" pitchFamily="34" charset="0"/>
              </a:rPr>
              <a:t>Or simply what a “drug does to the body”, encompassing the relationship between drug concentration and effect.</a:t>
            </a:r>
          </a:p>
        </p:txBody>
      </p:sp>
    </p:spTree>
    <p:extLst>
      <p:ext uri="{BB962C8B-B14F-4D97-AF65-F5344CB8AC3E}">
        <p14:creationId xmlns:p14="http://schemas.microsoft.com/office/powerpoint/2010/main" val="3763632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1D665-CFDE-88C4-FE88-9F87E7A91B11}"/>
              </a:ext>
            </a:extLst>
          </p:cNvPr>
          <p:cNvSpPr>
            <a:spLocks noGrp="1"/>
          </p:cNvSpPr>
          <p:nvPr>
            <p:ph type="title"/>
          </p:nvPr>
        </p:nvSpPr>
        <p:spPr>
          <a:xfrm>
            <a:off x="838200" y="365125"/>
            <a:ext cx="7671318" cy="645069"/>
          </a:xfrm>
        </p:spPr>
        <p:txBody>
          <a:bodyPr>
            <a:normAutofit/>
          </a:bodyPr>
          <a:lstStyle/>
          <a:p>
            <a:r>
              <a:rPr lang="en-ZA" dirty="0"/>
              <a:t>Receptor theory and drug action</a:t>
            </a:r>
          </a:p>
        </p:txBody>
      </p:sp>
      <p:sp>
        <p:nvSpPr>
          <p:cNvPr id="3" name="Content Placeholder 2">
            <a:extLst>
              <a:ext uri="{FF2B5EF4-FFF2-40B4-BE49-F238E27FC236}">
                <a16:creationId xmlns:a16="http://schemas.microsoft.com/office/drawing/2014/main" id="{438BD419-C638-5DC6-AE14-F4F448F5D01F}"/>
              </a:ext>
            </a:extLst>
          </p:cNvPr>
          <p:cNvSpPr>
            <a:spLocks noGrp="1"/>
          </p:cNvSpPr>
          <p:nvPr>
            <p:ph idx="1"/>
          </p:nvPr>
        </p:nvSpPr>
        <p:spPr/>
        <p:txBody>
          <a:bodyPr>
            <a:normAutofit/>
          </a:bodyPr>
          <a:lstStyle/>
          <a:p>
            <a:r>
              <a:rPr lang="en-ZA" sz="2000" dirty="0"/>
              <a:t>Receptors are macromolecules (often proteins) that drugs bind to in order to produce a biological response.</a:t>
            </a:r>
          </a:p>
          <a:p>
            <a:r>
              <a:rPr lang="en-ZA" sz="2000" b="1" dirty="0"/>
              <a:t>Major receptor families:</a:t>
            </a:r>
            <a:endParaRPr lang="en-ZA" sz="2000" dirty="0"/>
          </a:p>
          <a:p>
            <a:r>
              <a:rPr lang="en-ZA" sz="2000" dirty="0"/>
              <a:t>G protein-coupled receptors (GPCRs)</a:t>
            </a:r>
          </a:p>
          <a:p>
            <a:r>
              <a:rPr lang="en-ZA" sz="2000" dirty="0"/>
              <a:t>Ligand-gated ion channels</a:t>
            </a:r>
          </a:p>
          <a:p>
            <a:r>
              <a:rPr lang="en-ZA" sz="2000" dirty="0"/>
              <a:t>Enzyme-linked receptors</a:t>
            </a:r>
          </a:p>
          <a:p>
            <a:r>
              <a:rPr lang="en-ZA" sz="2000" dirty="0"/>
              <a:t>Nuclear receptors</a:t>
            </a:r>
          </a:p>
          <a:p>
            <a:endParaRPr lang="en-ZA" sz="2000" dirty="0"/>
          </a:p>
          <a:p>
            <a:pPr marL="0" indent="0">
              <a:buNone/>
            </a:pPr>
            <a:endParaRPr lang="en-ZA" sz="2000" dirty="0"/>
          </a:p>
          <a:p>
            <a:pPr marL="0" indent="0">
              <a:buNone/>
            </a:pPr>
            <a:r>
              <a:rPr lang="en-ZA" sz="1200" dirty="0"/>
              <a:t>							</a:t>
            </a:r>
          </a:p>
          <a:p>
            <a:pPr marL="0" indent="0">
              <a:buNone/>
            </a:pPr>
            <a:endParaRPr lang="en-ZA" sz="1200" dirty="0"/>
          </a:p>
          <a:p>
            <a:pPr marL="0" indent="0">
              <a:buNone/>
              <a:defRPr/>
            </a:pP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Content Placeholder 3">
            <a:extLst>
              <a:ext uri="{FF2B5EF4-FFF2-40B4-BE49-F238E27FC236}">
                <a16:creationId xmlns:a16="http://schemas.microsoft.com/office/drawing/2014/main" id="{A3D7B149-80CF-D246-EDA0-01555AF8E46D}"/>
              </a:ext>
            </a:extLst>
          </p:cNvPr>
          <p:cNvSpPr>
            <a:spLocks noGrp="1"/>
          </p:cNvSpPr>
          <p:nvPr>
            <p:ph idx="13"/>
          </p:nvPr>
        </p:nvSpPr>
        <p:spPr/>
        <p:txBody>
          <a:bodyPr/>
          <a:lstStyle/>
          <a:p>
            <a:endParaRPr lang="en-ZA"/>
          </a:p>
        </p:txBody>
      </p:sp>
      <p:sp>
        <p:nvSpPr>
          <p:cNvPr id="6" name="TextBox 5">
            <a:extLst>
              <a:ext uri="{FF2B5EF4-FFF2-40B4-BE49-F238E27FC236}">
                <a16:creationId xmlns:a16="http://schemas.microsoft.com/office/drawing/2014/main" id="{B93923CB-C478-A03E-296C-EB70958B2416}"/>
              </a:ext>
            </a:extLst>
          </p:cNvPr>
          <p:cNvSpPr txBox="1"/>
          <p:nvPr/>
        </p:nvSpPr>
        <p:spPr>
          <a:xfrm>
            <a:off x="6925586" y="2550986"/>
            <a:ext cx="4230094" cy="3046988"/>
          </a:xfrm>
          <a:prstGeom prst="rect">
            <a:avLst/>
          </a:prstGeom>
          <a:noFill/>
        </p:spPr>
        <p:txBody>
          <a:bodyPr wrap="square" rtlCol="0">
            <a:spAutoFit/>
          </a:bodyPr>
          <a:lstStyle/>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r>
              <a:rPr lang="en-ZA" sz="1200" dirty="0"/>
              <a:t>Image credit: </a:t>
            </a:r>
            <a:r>
              <a:rPr lang="en-ZA" sz="1200" dirty="0">
                <a:hlinkClick r:id="rId2"/>
              </a:rPr>
              <a:t>https://www.richardsonthebrain.com/receptors</a:t>
            </a:r>
            <a:r>
              <a:rPr lang="en-ZA" sz="1200" dirty="0"/>
              <a:t> </a:t>
            </a:r>
          </a:p>
        </p:txBody>
      </p:sp>
      <p:pic>
        <p:nvPicPr>
          <p:cNvPr id="7" name="Picture 6">
            <a:extLst>
              <a:ext uri="{FF2B5EF4-FFF2-40B4-BE49-F238E27FC236}">
                <a16:creationId xmlns:a16="http://schemas.microsoft.com/office/drawing/2014/main" id="{1DE40CD6-5D0B-E748-7DD1-4958BFDC98ED}"/>
              </a:ext>
            </a:extLst>
          </p:cNvPr>
          <p:cNvPicPr>
            <a:picLocks noChangeAspect="1"/>
          </p:cNvPicPr>
          <p:nvPr/>
        </p:nvPicPr>
        <p:blipFill>
          <a:blip r:embed="rId3"/>
          <a:stretch>
            <a:fillRect/>
          </a:stretch>
        </p:blipFill>
        <p:spPr>
          <a:xfrm>
            <a:off x="6925586" y="3075728"/>
            <a:ext cx="4122811" cy="2156230"/>
          </a:xfrm>
          <a:prstGeom prst="rect">
            <a:avLst/>
          </a:prstGeom>
        </p:spPr>
      </p:pic>
    </p:spTree>
    <p:extLst>
      <p:ext uri="{BB962C8B-B14F-4D97-AF65-F5344CB8AC3E}">
        <p14:creationId xmlns:p14="http://schemas.microsoft.com/office/powerpoint/2010/main" val="1194661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2B6CA-3489-BC04-3E84-8C5E6D6610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FE8CD6-F006-AA18-EFBC-57E1DD2E4ABD}"/>
              </a:ext>
            </a:extLst>
          </p:cNvPr>
          <p:cNvSpPr>
            <a:spLocks noGrp="1"/>
          </p:cNvSpPr>
          <p:nvPr>
            <p:ph type="title"/>
          </p:nvPr>
        </p:nvSpPr>
        <p:spPr/>
        <p:txBody>
          <a:bodyPr>
            <a:normAutofit/>
          </a:bodyPr>
          <a:lstStyle/>
          <a:p>
            <a:r>
              <a:rPr lang="en-ZA" dirty="0"/>
              <a:t>Dose-Response relationships</a:t>
            </a:r>
          </a:p>
        </p:txBody>
      </p:sp>
      <p:sp>
        <p:nvSpPr>
          <p:cNvPr id="3" name="Content Placeholder 2">
            <a:extLst>
              <a:ext uri="{FF2B5EF4-FFF2-40B4-BE49-F238E27FC236}">
                <a16:creationId xmlns:a16="http://schemas.microsoft.com/office/drawing/2014/main" id="{BE7951C0-097B-8D92-7D5F-D659D6BF90DF}"/>
              </a:ext>
            </a:extLst>
          </p:cNvPr>
          <p:cNvSpPr>
            <a:spLocks noGrp="1"/>
          </p:cNvSpPr>
          <p:nvPr>
            <p:ph idx="1"/>
          </p:nvPr>
        </p:nvSpPr>
        <p:spPr>
          <a:xfrm>
            <a:off x="334876" y="2519265"/>
            <a:ext cx="11430404" cy="3657698"/>
          </a:xfrm>
        </p:spPr>
        <p:txBody>
          <a:bodyPr/>
          <a:lstStyle/>
          <a:p>
            <a:pPr marL="0" lvl="0" indent="0">
              <a:lnSpc>
                <a:spcPct val="107000"/>
              </a:lnSpc>
              <a:spcAft>
                <a:spcPts val="800"/>
              </a:spcAft>
              <a:buSzPts val="1000"/>
              <a:buNone/>
              <a:tabLst>
                <a:tab pos="457200" algn="l"/>
              </a:tabLst>
            </a:pPr>
            <a:endParaRPr lang="en-ZA"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ZA" dirty="0"/>
          </a:p>
        </p:txBody>
      </p:sp>
      <p:sp>
        <p:nvSpPr>
          <p:cNvPr id="4" name="Content Placeholder 3">
            <a:extLst>
              <a:ext uri="{FF2B5EF4-FFF2-40B4-BE49-F238E27FC236}">
                <a16:creationId xmlns:a16="http://schemas.microsoft.com/office/drawing/2014/main" id="{ADB8EDA1-71A5-99C9-482D-CAA277C42561}"/>
              </a:ext>
            </a:extLst>
          </p:cNvPr>
          <p:cNvSpPr>
            <a:spLocks noGrp="1"/>
          </p:cNvSpPr>
          <p:nvPr>
            <p:ph idx="13"/>
          </p:nvPr>
        </p:nvSpPr>
        <p:spPr/>
        <p:txBody>
          <a:bodyPr/>
          <a:lstStyle/>
          <a:p>
            <a:endParaRPr lang="en-ZA"/>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1632A96-2092-4B65-A420-3E5F75486768}"/>
                  </a:ext>
                </a:extLst>
              </p:cNvPr>
              <p:cNvSpPr txBox="1"/>
              <p:nvPr/>
            </p:nvSpPr>
            <p:spPr>
              <a:xfrm>
                <a:off x="426720" y="1294586"/>
                <a:ext cx="5842566" cy="3793667"/>
              </a:xfrm>
              <a:prstGeom prst="rect">
                <a:avLst/>
              </a:prstGeom>
              <a:noFill/>
            </p:spPr>
            <p:txBody>
              <a:bodyPr wrap="square">
                <a:spAutoFit/>
              </a:bodyPr>
              <a:lstStyle/>
              <a:p>
                <a:pPr>
                  <a:lnSpc>
                    <a:spcPct val="107000"/>
                  </a:lnSpc>
                  <a:spcAft>
                    <a:spcPts val="800"/>
                  </a:spcAft>
                </a:pPr>
                <a:r>
                  <a:rPr lang="en-ZA" b="1" dirty="0">
                    <a:latin typeface="Arial" panose="020B0604020202020204" pitchFamily="34" charset="0"/>
                    <a:cs typeface="Arial" panose="020B0604020202020204" pitchFamily="34" charset="0"/>
                  </a:rPr>
                  <a:t>Graded Dose–Response Curve</a:t>
                </a:r>
                <a:endParaRPr lang="en-ZA"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14:m>
                  <m:oMathPara xmlns:m="http://schemas.openxmlformats.org/officeDocument/2006/math">
                    <m:oMathParaPr>
                      <m:jc m:val="left"/>
                    </m:oMathParaPr>
                    <m:oMath xmlns:m="http://schemas.openxmlformats.org/officeDocument/2006/math">
                      <m:r>
                        <a:rPr lang="en-ZA" b="0" i="1" kern="100" smtClean="0">
                          <a:effectLst/>
                          <a:latin typeface="Cambria Math" panose="02040503050406030204" pitchFamily="18" charset="0"/>
                          <a:ea typeface="Aptos" panose="020B0004020202020204" pitchFamily="34" charset="0"/>
                          <a:cs typeface="Arial" panose="020B0604020202020204" pitchFamily="34" charset="0"/>
                        </a:rPr>
                        <m:t>𝐸</m:t>
                      </m:r>
                      <m:r>
                        <a:rPr lang="en-ZA" b="0" i="1" kern="100" smtClean="0">
                          <a:effectLst/>
                          <a:latin typeface="Cambria Math" panose="02040503050406030204" pitchFamily="18" charset="0"/>
                          <a:ea typeface="Aptos" panose="020B0004020202020204" pitchFamily="34" charset="0"/>
                          <a:cs typeface="Arial" panose="020B0604020202020204" pitchFamily="34" charset="0"/>
                        </a:rPr>
                        <m:t>=</m:t>
                      </m:r>
                      <m:r>
                        <a:rPr lang="en-ZA" b="0" i="1" kern="100" smtClean="0">
                          <a:effectLst/>
                          <a:latin typeface="Cambria Math" panose="02040503050406030204" pitchFamily="18" charset="0"/>
                          <a:ea typeface="Aptos" panose="020B0004020202020204" pitchFamily="34" charset="0"/>
                          <a:cs typeface="Arial" panose="020B0604020202020204" pitchFamily="34" charset="0"/>
                        </a:rPr>
                        <m:t>𝐸𝑚𝑎𝑥</m:t>
                      </m:r>
                      <m:r>
                        <a:rPr lang="en-ZA" b="0" i="1" kern="100" smtClean="0">
                          <a:effectLst/>
                          <a:latin typeface="Cambria Math" panose="02040503050406030204" pitchFamily="18" charset="0"/>
                          <a:ea typeface="Aptos" panose="020B0004020202020204" pitchFamily="34" charset="0"/>
                          <a:cs typeface="Arial" panose="020B0604020202020204" pitchFamily="34" charset="0"/>
                        </a:rPr>
                        <m:t>∗</m:t>
                      </m:r>
                      <m:f>
                        <m:fPr>
                          <m:ctrlPr>
                            <a:rPr lang="en-ZA" b="0" i="1" kern="100" smtClean="0">
                              <a:effectLst/>
                              <a:latin typeface="Cambria Math" panose="02040503050406030204" pitchFamily="18" charset="0"/>
                              <a:ea typeface="Aptos" panose="020B0004020202020204" pitchFamily="34" charset="0"/>
                              <a:cs typeface="Arial" panose="020B0604020202020204" pitchFamily="34" charset="0"/>
                            </a:rPr>
                          </m:ctrlPr>
                        </m:fPr>
                        <m:num>
                          <m:r>
                            <a:rPr lang="en-ZA" b="0" i="1" kern="100" smtClean="0">
                              <a:effectLst/>
                              <a:latin typeface="Cambria Math" panose="02040503050406030204" pitchFamily="18" charset="0"/>
                              <a:ea typeface="Aptos" panose="020B0004020202020204" pitchFamily="34" charset="0"/>
                              <a:cs typeface="Arial" panose="020B0604020202020204" pitchFamily="34" charset="0"/>
                            </a:rPr>
                            <m:t>𝐶</m:t>
                          </m:r>
                        </m:num>
                        <m:den>
                          <m:r>
                            <a:rPr lang="en-ZA" b="0" i="1" kern="100" smtClean="0">
                              <a:effectLst/>
                              <a:latin typeface="Cambria Math" panose="02040503050406030204" pitchFamily="18" charset="0"/>
                              <a:ea typeface="Aptos" panose="020B0004020202020204" pitchFamily="34" charset="0"/>
                              <a:cs typeface="Arial" panose="020B0604020202020204" pitchFamily="34" charset="0"/>
                            </a:rPr>
                            <m:t>𝐸𝐶</m:t>
                          </m:r>
                          <m:r>
                            <a:rPr lang="en-ZA" b="0" i="1" kern="100" baseline="-25000" smtClean="0">
                              <a:effectLst/>
                              <a:latin typeface="Cambria Math" panose="02040503050406030204" pitchFamily="18" charset="0"/>
                              <a:ea typeface="Aptos" panose="020B0004020202020204" pitchFamily="34" charset="0"/>
                              <a:cs typeface="Arial" panose="020B0604020202020204" pitchFamily="34" charset="0"/>
                            </a:rPr>
                            <m:t>50</m:t>
                          </m:r>
                          <m:r>
                            <a:rPr lang="en-ZA" b="0" i="1" kern="100" smtClean="0">
                              <a:effectLst/>
                              <a:latin typeface="Cambria Math" panose="02040503050406030204" pitchFamily="18" charset="0"/>
                              <a:ea typeface="Aptos" panose="020B0004020202020204" pitchFamily="34" charset="0"/>
                              <a:cs typeface="Arial" panose="020B0604020202020204" pitchFamily="34" charset="0"/>
                            </a:rPr>
                            <m:t>+</m:t>
                          </m:r>
                          <m:r>
                            <a:rPr lang="en-ZA" b="0" i="1" kern="100" smtClean="0">
                              <a:effectLst/>
                              <a:latin typeface="Cambria Math" panose="02040503050406030204" pitchFamily="18" charset="0"/>
                              <a:ea typeface="Aptos" panose="020B0004020202020204" pitchFamily="34" charset="0"/>
                              <a:cs typeface="Arial" panose="020B0604020202020204" pitchFamily="34" charset="0"/>
                            </a:rPr>
                            <m:t>𝐶</m:t>
                          </m:r>
                        </m:den>
                      </m:f>
                    </m:oMath>
                  </m:oMathPara>
                </a14:m>
                <a:endParaRPr lang="en-ZA"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en-ZA" kern="100" dirty="0">
                  <a:effectLst/>
                  <a:latin typeface="Arial" panose="020B0604020202020204" pitchFamily="34" charset="0"/>
                  <a:ea typeface="Aptos" panose="020B000402020202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ZA" kern="100" dirty="0">
                    <a:effectLst/>
                    <a:latin typeface="Arial" panose="020B0604020202020204" pitchFamily="34" charset="0"/>
                    <a:ea typeface="Aptos" panose="020B0004020202020204" pitchFamily="34" charset="0"/>
                    <a:cs typeface="Arial" panose="020B0604020202020204" pitchFamily="34" charset="0"/>
                  </a:rPr>
                  <a:t>Describes continuous response in an individual</a:t>
                </a:r>
              </a:p>
              <a:p>
                <a:pPr>
                  <a:lnSpc>
                    <a:spcPct val="107000"/>
                  </a:lnSpc>
                  <a:spcAft>
                    <a:spcPts val="800"/>
                  </a:spcAft>
                </a:pPr>
                <a:r>
                  <a:rPr lang="en-ZA" b="1" kern="100" dirty="0">
                    <a:effectLst/>
                    <a:latin typeface="Arial" panose="020B0604020202020204" pitchFamily="34" charset="0"/>
                    <a:ea typeface="Aptos" panose="020B0004020202020204" pitchFamily="34" charset="0"/>
                    <a:cs typeface="Arial" panose="020B0604020202020204" pitchFamily="34" charset="0"/>
                  </a:rPr>
                  <a:t>Key parameters:</a:t>
                </a:r>
              </a:p>
              <a:p>
                <a:pPr marL="342900" indent="-342900">
                  <a:lnSpc>
                    <a:spcPct val="107000"/>
                  </a:lnSpc>
                  <a:spcAft>
                    <a:spcPts val="800"/>
                  </a:spcAft>
                  <a:buFont typeface="Arial" panose="020B0604020202020204" pitchFamily="34" charset="0"/>
                  <a:buChar char="•"/>
                </a:pPr>
                <a:r>
                  <a:rPr lang="en-ZA" kern="100" dirty="0">
                    <a:effectLst/>
                    <a:latin typeface="Arial" panose="020B0604020202020204" pitchFamily="34" charset="0"/>
                    <a:ea typeface="Aptos" panose="020B0004020202020204" pitchFamily="34" charset="0"/>
                    <a:cs typeface="Arial" panose="020B0604020202020204" pitchFamily="34" charset="0"/>
                  </a:rPr>
                  <a:t>E</a:t>
                </a:r>
                <a:r>
                  <a:rPr lang="en-ZA" kern="100" baseline="-25000" dirty="0">
                    <a:effectLst/>
                    <a:latin typeface="Arial" panose="020B0604020202020204" pitchFamily="34" charset="0"/>
                    <a:ea typeface="Aptos" panose="020B0004020202020204" pitchFamily="34" charset="0"/>
                    <a:cs typeface="Arial" panose="020B0604020202020204" pitchFamily="34" charset="0"/>
                  </a:rPr>
                  <a:t>max</a:t>
                </a:r>
                <a:r>
                  <a:rPr lang="en-ZA" kern="100" dirty="0">
                    <a:effectLst/>
                    <a:latin typeface="Arial" panose="020B0604020202020204" pitchFamily="34" charset="0"/>
                    <a:ea typeface="Aptos" panose="020B0004020202020204" pitchFamily="34" charset="0"/>
                    <a:cs typeface="Arial" panose="020B0604020202020204" pitchFamily="34" charset="0"/>
                  </a:rPr>
                  <a:t> → maximal effect</a:t>
                </a:r>
              </a:p>
              <a:p>
                <a:pPr marL="342900" indent="-342900">
                  <a:lnSpc>
                    <a:spcPct val="107000"/>
                  </a:lnSpc>
                  <a:spcAft>
                    <a:spcPts val="800"/>
                  </a:spcAft>
                  <a:buFont typeface="Arial" panose="020B0604020202020204" pitchFamily="34" charset="0"/>
                  <a:buChar char="•"/>
                </a:pPr>
                <a:r>
                  <a:rPr lang="en-ZA" kern="100" dirty="0">
                    <a:effectLst/>
                    <a:latin typeface="Arial" panose="020B0604020202020204" pitchFamily="34" charset="0"/>
                    <a:ea typeface="Aptos" panose="020B0004020202020204" pitchFamily="34" charset="0"/>
                    <a:cs typeface="Arial" panose="020B0604020202020204" pitchFamily="34" charset="0"/>
                  </a:rPr>
                  <a:t>EC</a:t>
                </a:r>
                <a:r>
                  <a:rPr lang="en-ZA" kern="100" baseline="-25000" dirty="0">
                    <a:effectLst/>
                    <a:latin typeface="Arial" panose="020B0604020202020204" pitchFamily="34" charset="0"/>
                    <a:ea typeface="Aptos" panose="020B0004020202020204" pitchFamily="34" charset="0"/>
                    <a:cs typeface="Arial" panose="020B0604020202020204" pitchFamily="34" charset="0"/>
                  </a:rPr>
                  <a:t>50</a:t>
                </a:r>
                <a:r>
                  <a:rPr lang="en-ZA" kern="100" dirty="0">
                    <a:effectLst/>
                    <a:latin typeface="Arial" panose="020B0604020202020204" pitchFamily="34" charset="0"/>
                    <a:ea typeface="Aptos" panose="020B0004020202020204" pitchFamily="34" charset="0"/>
                    <a:cs typeface="Arial" panose="020B0604020202020204" pitchFamily="34" charset="0"/>
                  </a:rPr>
                  <a:t> → potency</a:t>
                </a:r>
              </a:p>
              <a:p>
                <a:pPr marL="342900" indent="-342900">
                  <a:lnSpc>
                    <a:spcPct val="107000"/>
                  </a:lnSpc>
                  <a:spcAft>
                    <a:spcPts val="800"/>
                  </a:spcAft>
                  <a:buFont typeface="Arial" panose="020B0604020202020204" pitchFamily="34" charset="0"/>
                  <a:buChar char="•"/>
                </a:pPr>
                <a:r>
                  <a:rPr lang="en-ZA" kern="100" dirty="0">
                    <a:effectLst/>
                    <a:latin typeface="Arial" panose="020B0604020202020204" pitchFamily="34" charset="0"/>
                    <a:ea typeface="Aptos" panose="020B0004020202020204" pitchFamily="34" charset="0"/>
                    <a:cs typeface="Arial" panose="020B0604020202020204" pitchFamily="34" charset="0"/>
                  </a:rPr>
                  <a:t>Log transformation yields sigmoidal curves</a:t>
                </a:r>
              </a:p>
              <a:p>
                <a:pPr>
                  <a:lnSpc>
                    <a:spcPct val="107000"/>
                  </a:lnSpc>
                  <a:spcAft>
                    <a:spcPts val="800"/>
                  </a:spcAft>
                </a:pPr>
                <a:endParaRPr lang="en-ZA" sz="1600" kern="100" dirty="0">
                  <a:effectLst/>
                  <a:latin typeface="Arial" panose="020B0604020202020204" pitchFamily="34" charset="0"/>
                  <a:ea typeface="Aptos" panose="020B00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01632A96-2092-4B65-A420-3E5F75486768}"/>
                  </a:ext>
                </a:extLst>
              </p:cNvPr>
              <p:cNvSpPr txBox="1">
                <a:spLocks noRot="1" noChangeAspect="1" noMove="1" noResize="1" noEditPoints="1" noAdjustHandles="1" noChangeArrowheads="1" noChangeShapeType="1" noTextEdit="1"/>
              </p:cNvSpPr>
              <p:nvPr/>
            </p:nvSpPr>
            <p:spPr>
              <a:xfrm>
                <a:off x="426720" y="1294586"/>
                <a:ext cx="5842566" cy="3793667"/>
              </a:xfrm>
              <a:prstGeom prst="rect">
                <a:avLst/>
              </a:prstGeom>
              <a:blipFill>
                <a:blip r:embed="rId2"/>
                <a:stretch>
                  <a:fillRect l="-835" t="-803"/>
                </a:stretch>
              </a:blipFill>
            </p:spPr>
            <p:txBody>
              <a:bodyPr/>
              <a:lstStyle/>
              <a:p>
                <a:r>
                  <a:rPr lang="en-ZA">
                    <a:noFill/>
                  </a:rPr>
                  <a:t> </a:t>
                </a:r>
              </a:p>
            </p:txBody>
          </p:sp>
        </mc:Fallback>
      </mc:AlternateContent>
      <p:sp>
        <p:nvSpPr>
          <p:cNvPr id="6" name="TextBox 5">
            <a:extLst>
              <a:ext uri="{FF2B5EF4-FFF2-40B4-BE49-F238E27FC236}">
                <a16:creationId xmlns:a16="http://schemas.microsoft.com/office/drawing/2014/main" id="{90719BD3-9CC5-CAE3-B73A-00A3C637E4A9}"/>
              </a:ext>
            </a:extLst>
          </p:cNvPr>
          <p:cNvSpPr txBox="1"/>
          <p:nvPr/>
        </p:nvSpPr>
        <p:spPr>
          <a:xfrm>
            <a:off x="6236637" y="1193074"/>
            <a:ext cx="5955363" cy="3053528"/>
          </a:xfrm>
          <a:prstGeom prst="rect">
            <a:avLst/>
          </a:prstGeom>
          <a:noFill/>
        </p:spPr>
        <p:txBody>
          <a:bodyPr wrap="square">
            <a:spAutoFit/>
          </a:bodyPr>
          <a:lstStyle/>
          <a:p>
            <a:pPr>
              <a:lnSpc>
                <a:spcPct val="150000"/>
              </a:lnSpc>
              <a:spcAft>
                <a:spcPts val="800"/>
              </a:spcAft>
            </a:pPr>
            <a:r>
              <a:rPr lang="en-ZA" sz="1800" b="1" kern="100" dirty="0">
                <a:effectLst/>
                <a:latin typeface="Arial" panose="020B0604020202020204" pitchFamily="34" charset="0"/>
                <a:ea typeface="Aptos" panose="020B0004020202020204" pitchFamily="34" charset="0"/>
                <a:cs typeface="Arial" panose="020B0604020202020204" pitchFamily="34" charset="0"/>
              </a:rPr>
              <a:t>Quantal Dose–Response</a:t>
            </a:r>
          </a:p>
          <a:p>
            <a:pPr marL="285750" indent="-285750">
              <a:lnSpc>
                <a:spcPct val="150000"/>
              </a:lnSpc>
              <a:spcAft>
                <a:spcPts val="800"/>
              </a:spcAft>
              <a:buFont typeface="Arial" panose="020B0604020202020204" pitchFamily="34" charset="0"/>
              <a:buChar char="•"/>
            </a:pPr>
            <a:r>
              <a:rPr lang="en-ZA" sz="1800" kern="100" dirty="0">
                <a:effectLst/>
                <a:latin typeface="Arial" panose="020B0604020202020204" pitchFamily="34" charset="0"/>
                <a:ea typeface="Aptos" panose="020B0004020202020204" pitchFamily="34" charset="0"/>
                <a:cs typeface="Arial" panose="020B0604020202020204" pitchFamily="34" charset="0"/>
              </a:rPr>
              <a:t>Binary outcome (e.g., alive/dead, seizure/no seizure)</a:t>
            </a:r>
          </a:p>
          <a:p>
            <a:pPr>
              <a:lnSpc>
                <a:spcPct val="150000"/>
              </a:lnSpc>
              <a:spcAft>
                <a:spcPts val="800"/>
              </a:spcAft>
            </a:pPr>
            <a:r>
              <a:rPr lang="en-ZA" sz="1800" kern="100" dirty="0">
                <a:effectLst/>
                <a:latin typeface="Arial" panose="020B0604020202020204" pitchFamily="34" charset="0"/>
                <a:ea typeface="Aptos" panose="020B0004020202020204" pitchFamily="34" charset="0"/>
                <a:cs typeface="Arial" panose="020B0604020202020204" pitchFamily="34" charset="0"/>
              </a:rPr>
              <a:t>Used to estimate:</a:t>
            </a:r>
          </a:p>
          <a:p>
            <a:pPr marL="285750" indent="-285750">
              <a:lnSpc>
                <a:spcPct val="150000"/>
              </a:lnSpc>
              <a:spcAft>
                <a:spcPts val="800"/>
              </a:spcAft>
              <a:buFont typeface="Arial" panose="020B0604020202020204" pitchFamily="34" charset="0"/>
              <a:buChar char="•"/>
            </a:pPr>
            <a:r>
              <a:rPr lang="en-ZA" sz="1800" kern="100" dirty="0">
                <a:effectLst/>
                <a:latin typeface="Arial" panose="020B0604020202020204" pitchFamily="34" charset="0"/>
                <a:ea typeface="Aptos" panose="020B0004020202020204" pitchFamily="34" charset="0"/>
                <a:cs typeface="Arial" panose="020B0604020202020204" pitchFamily="34" charset="0"/>
              </a:rPr>
              <a:t>ED</a:t>
            </a:r>
            <a:r>
              <a:rPr lang="en-ZA" sz="1800" kern="100" baseline="-25000" dirty="0">
                <a:effectLst/>
                <a:latin typeface="Arial" panose="020B0604020202020204" pitchFamily="34" charset="0"/>
                <a:ea typeface="Aptos" panose="020B0004020202020204" pitchFamily="34" charset="0"/>
                <a:cs typeface="Arial" panose="020B0604020202020204" pitchFamily="34" charset="0"/>
              </a:rPr>
              <a:t>50</a:t>
            </a:r>
            <a:r>
              <a:rPr lang="en-ZA" sz="1800" kern="100" dirty="0">
                <a:effectLst/>
                <a:latin typeface="Arial" panose="020B0604020202020204" pitchFamily="34" charset="0"/>
                <a:ea typeface="Aptos" panose="020B0004020202020204" pitchFamily="34" charset="0"/>
                <a:cs typeface="Arial" panose="020B0604020202020204" pitchFamily="34" charset="0"/>
              </a:rPr>
              <a:t> (effective dose)</a:t>
            </a:r>
          </a:p>
          <a:p>
            <a:pPr marL="285750" indent="-285750">
              <a:lnSpc>
                <a:spcPct val="150000"/>
              </a:lnSpc>
              <a:spcAft>
                <a:spcPts val="800"/>
              </a:spcAft>
              <a:buFont typeface="Arial" panose="020B0604020202020204" pitchFamily="34" charset="0"/>
              <a:buChar char="•"/>
            </a:pPr>
            <a:r>
              <a:rPr lang="en-ZA" sz="1800" kern="100" dirty="0">
                <a:effectLst/>
                <a:latin typeface="Arial" panose="020B0604020202020204" pitchFamily="34" charset="0"/>
                <a:ea typeface="Aptos" panose="020B0004020202020204" pitchFamily="34" charset="0"/>
                <a:cs typeface="Arial" panose="020B0604020202020204" pitchFamily="34" charset="0"/>
              </a:rPr>
              <a:t>TD</a:t>
            </a:r>
            <a:r>
              <a:rPr lang="en-ZA" sz="1800" kern="100" baseline="-25000" dirty="0">
                <a:effectLst/>
                <a:latin typeface="Arial" panose="020B0604020202020204" pitchFamily="34" charset="0"/>
                <a:ea typeface="Aptos" panose="020B0004020202020204" pitchFamily="34" charset="0"/>
                <a:cs typeface="Arial" panose="020B0604020202020204" pitchFamily="34" charset="0"/>
              </a:rPr>
              <a:t>50</a:t>
            </a:r>
            <a:r>
              <a:rPr lang="en-ZA" sz="1800" kern="100" dirty="0">
                <a:effectLst/>
                <a:latin typeface="Arial" panose="020B0604020202020204" pitchFamily="34" charset="0"/>
                <a:ea typeface="Aptos" panose="020B0004020202020204" pitchFamily="34" charset="0"/>
                <a:cs typeface="Arial" panose="020B0604020202020204" pitchFamily="34" charset="0"/>
              </a:rPr>
              <a:t> (toxic dose)</a:t>
            </a:r>
          </a:p>
          <a:p>
            <a:pPr marL="285750" indent="-285750">
              <a:lnSpc>
                <a:spcPct val="150000"/>
              </a:lnSpc>
              <a:spcAft>
                <a:spcPts val="800"/>
              </a:spcAft>
              <a:buFont typeface="Arial" panose="020B0604020202020204" pitchFamily="34" charset="0"/>
              <a:buChar char="•"/>
            </a:pPr>
            <a:r>
              <a:rPr lang="en-ZA" sz="1800" kern="100" dirty="0">
                <a:effectLst/>
                <a:latin typeface="Arial" panose="020B0604020202020204" pitchFamily="34" charset="0"/>
                <a:ea typeface="Aptos" panose="020B0004020202020204" pitchFamily="34" charset="0"/>
                <a:cs typeface="Arial" panose="020B0604020202020204" pitchFamily="34" charset="0"/>
              </a:rPr>
              <a:t>LD</a:t>
            </a:r>
            <a:r>
              <a:rPr lang="en-ZA" sz="1800" kern="100" baseline="-25000" dirty="0">
                <a:effectLst/>
                <a:latin typeface="Arial" panose="020B0604020202020204" pitchFamily="34" charset="0"/>
                <a:ea typeface="Aptos" panose="020B0004020202020204" pitchFamily="34" charset="0"/>
                <a:cs typeface="Arial" panose="020B0604020202020204" pitchFamily="34" charset="0"/>
              </a:rPr>
              <a:t>50</a:t>
            </a:r>
            <a:r>
              <a:rPr lang="en-ZA" sz="1800" kern="100" dirty="0">
                <a:effectLst/>
                <a:latin typeface="Arial" panose="020B0604020202020204" pitchFamily="34" charset="0"/>
                <a:ea typeface="Aptos" panose="020B0004020202020204" pitchFamily="34" charset="0"/>
                <a:cs typeface="Arial" panose="020B0604020202020204" pitchFamily="34" charset="0"/>
              </a:rPr>
              <a:t> (lethal dose)</a:t>
            </a:r>
            <a:endParaRPr lang="en-ZA"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6CD4317-2CBF-B16D-FA46-06B4A8DA5D35}"/>
                  </a:ext>
                </a:extLst>
              </p:cNvPr>
              <p:cNvSpPr txBox="1"/>
              <p:nvPr/>
            </p:nvSpPr>
            <p:spPr>
              <a:xfrm>
                <a:off x="334876" y="4857443"/>
                <a:ext cx="10376667" cy="1531766"/>
              </a:xfrm>
              <a:prstGeom prst="rect">
                <a:avLst/>
              </a:prstGeom>
              <a:noFill/>
              <a:ln>
                <a:solidFill>
                  <a:schemeClr val="tx1"/>
                </a:solidFill>
              </a:ln>
            </p:spPr>
            <p:txBody>
              <a:bodyPr wrap="square">
                <a:spAutoFit/>
              </a:bodyPr>
              <a:lstStyle/>
              <a:p>
                <a:pPr algn="ctr"/>
                <a:r>
                  <a:rPr lang="en-ZA" b="1" dirty="0">
                    <a:latin typeface="Arial" panose="020B0604020202020204" pitchFamily="34" charset="0"/>
                    <a:cs typeface="Arial" panose="020B0604020202020204" pitchFamily="34" charset="0"/>
                  </a:rPr>
                  <a:t>Therapeutic Index (TI)</a:t>
                </a:r>
              </a:p>
              <a:p>
                <a:endParaRPr lang="en-ZA" dirty="0"/>
              </a:p>
              <a:p>
                <a:pPr algn="ctr"/>
                <a14:m>
                  <m:oMath xmlns:m="http://schemas.openxmlformats.org/officeDocument/2006/math">
                    <m:r>
                      <a:rPr lang="en-ZA" b="0" i="1" smtClean="0">
                        <a:latin typeface="Cambria Math" panose="02040503050406030204" pitchFamily="18" charset="0"/>
                      </a:rPr>
                      <m:t>𝑇𝐼</m:t>
                    </m:r>
                    <m:r>
                      <a:rPr lang="en-ZA" b="0" i="1" smtClean="0">
                        <a:latin typeface="Cambria Math" panose="02040503050406030204" pitchFamily="18" charset="0"/>
                      </a:rPr>
                      <m:t>=</m:t>
                    </m:r>
                    <m:f>
                      <m:fPr>
                        <m:ctrlPr>
                          <a:rPr lang="en-ZA" b="0" i="1" smtClean="0">
                            <a:latin typeface="Cambria Math" panose="02040503050406030204" pitchFamily="18" charset="0"/>
                          </a:rPr>
                        </m:ctrlPr>
                      </m:fPr>
                      <m:num>
                        <m:r>
                          <a:rPr lang="en-ZA" b="0" i="1" smtClean="0">
                            <a:latin typeface="Cambria Math" panose="02040503050406030204" pitchFamily="18" charset="0"/>
                          </a:rPr>
                          <m:t>𝑇𝐷</m:t>
                        </m:r>
                        <m:r>
                          <a:rPr lang="en-ZA" b="0" i="1" baseline="-25000" smtClean="0">
                            <a:latin typeface="Cambria Math" panose="02040503050406030204" pitchFamily="18" charset="0"/>
                          </a:rPr>
                          <m:t>50</m:t>
                        </m:r>
                      </m:num>
                      <m:den>
                        <m:r>
                          <a:rPr lang="en-ZA" b="0" i="1" smtClean="0">
                            <a:latin typeface="Cambria Math" panose="02040503050406030204" pitchFamily="18" charset="0"/>
                          </a:rPr>
                          <m:t>𝐸𝐷</m:t>
                        </m:r>
                        <m:r>
                          <a:rPr lang="en-ZA" b="0" i="1" baseline="-25000" smtClean="0">
                            <a:latin typeface="Cambria Math" panose="02040503050406030204" pitchFamily="18" charset="0"/>
                          </a:rPr>
                          <m:t>50</m:t>
                        </m:r>
                      </m:den>
                    </m:f>
                  </m:oMath>
                </a14:m>
                <a:r>
                  <a:rPr lang="en-ZA" dirty="0"/>
                  <a:t>	​	​</a:t>
                </a:r>
              </a:p>
              <a:p>
                <a:pPr marL="285750"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Measures drug safety</a:t>
                </a:r>
              </a:p>
              <a:p>
                <a:pPr marL="285750" indent="-285750">
                  <a:buFont typeface="Arial" panose="020B0604020202020204" pitchFamily="34" charset="0"/>
                  <a:buChar char="•"/>
                </a:pPr>
                <a:r>
                  <a:rPr lang="en-ZA" sz="1600" dirty="0">
                    <a:latin typeface="Arial" panose="020B0604020202020204" pitchFamily="34" charset="0"/>
                    <a:cs typeface="Arial" panose="020B0604020202020204" pitchFamily="34" charset="0"/>
                  </a:rPr>
                  <a:t>Narrow TI drugs require monitoring (e.g., Warfarin)</a:t>
                </a:r>
              </a:p>
            </p:txBody>
          </p:sp>
        </mc:Choice>
        <mc:Fallback xmlns="">
          <p:sp>
            <p:nvSpPr>
              <p:cNvPr id="9" name="TextBox 8">
                <a:extLst>
                  <a:ext uri="{FF2B5EF4-FFF2-40B4-BE49-F238E27FC236}">
                    <a16:creationId xmlns:a16="http://schemas.microsoft.com/office/drawing/2014/main" id="{76CD4317-2CBF-B16D-FA46-06B4A8DA5D35}"/>
                  </a:ext>
                </a:extLst>
              </p:cNvPr>
              <p:cNvSpPr txBox="1">
                <a:spLocks noRot="1" noChangeAspect="1" noMove="1" noResize="1" noEditPoints="1" noAdjustHandles="1" noChangeArrowheads="1" noChangeShapeType="1" noTextEdit="1"/>
              </p:cNvSpPr>
              <p:nvPr/>
            </p:nvSpPr>
            <p:spPr>
              <a:xfrm>
                <a:off x="334876" y="4857443"/>
                <a:ext cx="10376667" cy="1531766"/>
              </a:xfrm>
              <a:prstGeom prst="rect">
                <a:avLst/>
              </a:prstGeom>
              <a:blipFill>
                <a:blip r:embed="rId3"/>
                <a:stretch>
                  <a:fillRect l="-176" t="-1976" b="-3953"/>
                </a:stretch>
              </a:blipFill>
              <a:ln>
                <a:solidFill>
                  <a:schemeClr val="tx1"/>
                </a:solidFill>
              </a:ln>
            </p:spPr>
            <p:txBody>
              <a:bodyPr/>
              <a:lstStyle/>
              <a:p>
                <a:r>
                  <a:rPr lang="en-ZA">
                    <a:noFill/>
                  </a:rPr>
                  <a:t> </a:t>
                </a:r>
              </a:p>
            </p:txBody>
          </p:sp>
        </mc:Fallback>
      </mc:AlternateContent>
    </p:spTree>
    <p:extLst>
      <p:ext uri="{BB962C8B-B14F-4D97-AF65-F5344CB8AC3E}">
        <p14:creationId xmlns:p14="http://schemas.microsoft.com/office/powerpoint/2010/main" val="396166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8B1E1-AB54-54D4-DF14-35B114F9577B}"/>
              </a:ext>
            </a:extLst>
          </p:cNvPr>
          <p:cNvSpPr>
            <a:spLocks noGrp="1"/>
          </p:cNvSpPr>
          <p:nvPr>
            <p:ph type="title"/>
          </p:nvPr>
        </p:nvSpPr>
        <p:spPr/>
        <p:txBody>
          <a:bodyPr/>
          <a:lstStyle/>
          <a:p>
            <a:r>
              <a:rPr lang="en-ZA" dirty="0"/>
              <a:t>Types of agonism</a:t>
            </a:r>
          </a:p>
        </p:txBody>
      </p:sp>
      <p:sp>
        <p:nvSpPr>
          <p:cNvPr id="4" name="Content Placeholder 3">
            <a:extLst>
              <a:ext uri="{FF2B5EF4-FFF2-40B4-BE49-F238E27FC236}">
                <a16:creationId xmlns:a16="http://schemas.microsoft.com/office/drawing/2014/main" id="{35C3B1A1-B761-C0F7-BA38-7F0C2A590196}"/>
              </a:ext>
            </a:extLst>
          </p:cNvPr>
          <p:cNvSpPr>
            <a:spLocks noGrp="1"/>
          </p:cNvSpPr>
          <p:nvPr>
            <p:ph idx="13"/>
          </p:nvPr>
        </p:nvSpPr>
        <p:spPr/>
        <p:txBody>
          <a:bodyPr/>
          <a:lstStyle/>
          <a:p>
            <a:endParaRPr lang="en-ZA"/>
          </a:p>
        </p:txBody>
      </p:sp>
      <p:sp>
        <p:nvSpPr>
          <p:cNvPr id="8" name="Content Placeholder 7">
            <a:extLst>
              <a:ext uri="{FF2B5EF4-FFF2-40B4-BE49-F238E27FC236}">
                <a16:creationId xmlns:a16="http://schemas.microsoft.com/office/drawing/2014/main" id="{D730B25B-3A12-A424-BD43-BA1B0E208571}"/>
              </a:ext>
            </a:extLst>
          </p:cNvPr>
          <p:cNvSpPr>
            <a:spLocks noGrp="1"/>
          </p:cNvSpPr>
          <p:nvPr>
            <p:ph idx="1"/>
          </p:nvPr>
        </p:nvSpPr>
        <p:spPr>
          <a:xfrm>
            <a:off x="148265" y="2014168"/>
            <a:ext cx="6439148" cy="2109963"/>
          </a:xfrm>
        </p:spPr>
        <p:txBody>
          <a:bodyPr/>
          <a:lstStyle/>
          <a:p>
            <a:pPr>
              <a:lnSpc>
                <a:spcPct val="150000"/>
              </a:lnSpc>
              <a:spcBef>
                <a:spcPts val="0"/>
              </a:spcBef>
              <a:spcAft>
                <a:spcPts val="600"/>
              </a:spcAft>
            </a:pPr>
            <a:r>
              <a:rPr lang="en-ZA" sz="1800" b="1" dirty="0"/>
              <a:t>Full agonist</a:t>
            </a:r>
            <a:r>
              <a:rPr lang="en-ZA" sz="1800" dirty="0"/>
              <a:t>: produces maximal response (e.g., Morphine)</a:t>
            </a:r>
          </a:p>
          <a:p>
            <a:pPr>
              <a:lnSpc>
                <a:spcPct val="150000"/>
              </a:lnSpc>
              <a:spcBef>
                <a:spcPts val="0"/>
              </a:spcBef>
              <a:spcAft>
                <a:spcPts val="600"/>
              </a:spcAft>
            </a:pPr>
            <a:r>
              <a:rPr lang="en-ZA" sz="1800" b="1" dirty="0"/>
              <a:t>Partial agonist</a:t>
            </a:r>
            <a:r>
              <a:rPr lang="en-ZA" sz="1800" dirty="0"/>
              <a:t>: submaximal effect even at full occupancy (e.g., Buprenorphine)</a:t>
            </a:r>
          </a:p>
          <a:p>
            <a:pPr>
              <a:lnSpc>
                <a:spcPct val="150000"/>
              </a:lnSpc>
              <a:spcBef>
                <a:spcPts val="0"/>
              </a:spcBef>
              <a:spcAft>
                <a:spcPts val="600"/>
              </a:spcAft>
            </a:pPr>
            <a:r>
              <a:rPr lang="en-ZA" sz="1800" b="1" dirty="0"/>
              <a:t>Inverse agonist</a:t>
            </a:r>
            <a:r>
              <a:rPr lang="en-ZA" sz="1800" dirty="0"/>
              <a:t>: reduces constitutive receptor activity</a:t>
            </a:r>
          </a:p>
          <a:p>
            <a:endParaRPr lang="en-ZA" dirty="0"/>
          </a:p>
        </p:txBody>
      </p:sp>
      <p:pic>
        <p:nvPicPr>
          <p:cNvPr id="9" name="Picture 8">
            <a:extLst>
              <a:ext uri="{FF2B5EF4-FFF2-40B4-BE49-F238E27FC236}">
                <a16:creationId xmlns:a16="http://schemas.microsoft.com/office/drawing/2014/main" id="{90456797-29E8-C3B0-DFD6-2545396FC6E9}"/>
              </a:ext>
            </a:extLst>
          </p:cNvPr>
          <p:cNvPicPr>
            <a:picLocks noChangeAspect="1"/>
          </p:cNvPicPr>
          <p:nvPr/>
        </p:nvPicPr>
        <p:blipFill>
          <a:blip r:embed="rId2"/>
          <a:stretch>
            <a:fillRect/>
          </a:stretch>
        </p:blipFill>
        <p:spPr>
          <a:xfrm>
            <a:off x="7111482" y="1624789"/>
            <a:ext cx="4558288" cy="3133823"/>
          </a:xfrm>
          <a:prstGeom prst="rect">
            <a:avLst/>
          </a:prstGeom>
        </p:spPr>
      </p:pic>
      <p:sp>
        <p:nvSpPr>
          <p:cNvPr id="11" name="TextBox 10">
            <a:extLst>
              <a:ext uri="{FF2B5EF4-FFF2-40B4-BE49-F238E27FC236}">
                <a16:creationId xmlns:a16="http://schemas.microsoft.com/office/drawing/2014/main" id="{35227AC8-D135-AD10-69DE-1A941C7B95D6}"/>
              </a:ext>
            </a:extLst>
          </p:cNvPr>
          <p:cNvSpPr txBox="1"/>
          <p:nvPr/>
        </p:nvSpPr>
        <p:spPr>
          <a:xfrm>
            <a:off x="6543888" y="4726876"/>
            <a:ext cx="5693475" cy="646331"/>
          </a:xfrm>
          <a:prstGeom prst="rect">
            <a:avLst/>
          </a:prstGeom>
          <a:noFill/>
        </p:spPr>
        <p:txBody>
          <a:bodyPr wrap="square">
            <a:spAutoFit/>
          </a:bodyPr>
          <a:lstStyle/>
          <a:p>
            <a:r>
              <a:rPr lang="en-ZA" sz="1200" dirty="0"/>
              <a:t>Image credit: Merck </a:t>
            </a:r>
            <a:r>
              <a:rPr lang="en-ZA" sz="1200" dirty="0">
                <a:hlinkClick r:id="rId3"/>
              </a:rPr>
              <a:t>https://www.sigmaaldrich.com/ZA/en/technical-documents/technical-article/protein-biology/interrogation-protein-pathways/receptor-agonists-antagonists</a:t>
            </a:r>
            <a:r>
              <a:rPr lang="en-ZA" sz="1200" dirty="0"/>
              <a:t> </a:t>
            </a:r>
          </a:p>
        </p:txBody>
      </p:sp>
    </p:spTree>
    <p:extLst>
      <p:ext uri="{BB962C8B-B14F-4D97-AF65-F5344CB8AC3E}">
        <p14:creationId xmlns:p14="http://schemas.microsoft.com/office/powerpoint/2010/main" val="2375255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FF8A5-8F0A-CC17-7690-3986315FC469}"/>
              </a:ext>
            </a:extLst>
          </p:cNvPr>
          <p:cNvSpPr>
            <a:spLocks noGrp="1"/>
          </p:cNvSpPr>
          <p:nvPr>
            <p:ph type="title"/>
          </p:nvPr>
        </p:nvSpPr>
        <p:spPr>
          <a:xfrm>
            <a:off x="838200" y="365125"/>
            <a:ext cx="7689980" cy="645069"/>
          </a:xfrm>
        </p:spPr>
        <p:txBody>
          <a:bodyPr>
            <a:normAutofit/>
          </a:bodyPr>
          <a:lstStyle/>
          <a:p>
            <a:r>
              <a:rPr lang="en-ZA" dirty="0"/>
              <a:t>Types of antagonism</a:t>
            </a:r>
          </a:p>
        </p:txBody>
      </p:sp>
      <p:sp>
        <p:nvSpPr>
          <p:cNvPr id="3" name="Content Placeholder 2">
            <a:extLst>
              <a:ext uri="{FF2B5EF4-FFF2-40B4-BE49-F238E27FC236}">
                <a16:creationId xmlns:a16="http://schemas.microsoft.com/office/drawing/2014/main" id="{6B45A83F-3814-28CB-0FE4-83A3CDBD1D9D}"/>
              </a:ext>
            </a:extLst>
          </p:cNvPr>
          <p:cNvSpPr>
            <a:spLocks noGrp="1"/>
          </p:cNvSpPr>
          <p:nvPr>
            <p:ph idx="1"/>
          </p:nvPr>
        </p:nvSpPr>
        <p:spPr>
          <a:xfrm>
            <a:off x="334876" y="1193074"/>
            <a:ext cx="10815206" cy="4983889"/>
          </a:xfrm>
        </p:spPr>
        <p:txBody>
          <a:bodyPr>
            <a:normAutofit/>
          </a:bodyPr>
          <a:lstStyle/>
          <a:p>
            <a:pPr marL="0" indent="0">
              <a:buNone/>
            </a:pPr>
            <a:r>
              <a:rPr lang="en-ZA" sz="2000" b="1" dirty="0"/>
              <a:t>Competitive Antagonism</a:t>
            </a:r>
          </a:p>
          <a:p>
            <a:r>
              <a:rPr lang="en-ZA" sz="2000" dirty="0"/>
              <a:t>Reversible binding</a:t>
            </a:r>
          </a:p>
          <a:p>
            <a:r>
              <a:rPr lang="en-ZA" sz="2000" dirty="0"/>
              <a:t>Shifts dose-response curve right (↑EC50, same Emax)</a:t>
            </a:r>
          </a:p>
          <a:p>
            <a:r>
              <a:rPr lang="en-ZA" sz="2000" dirty="0"/>
              <a:t>Example: Naloxone</a:t>
            </a:r>
          </a:p>
          <a:p>
            <a:pPr marL="0" indent="0">
              <a:buNone/>
            </a:pPr>
            <a:endParaRPr lang="en-ZA" sz="2000" b="1" dirty="0"/>
          </a:p>
          <a:p>
            <a:pPr marL="0" indent="0">
              <a:buNone/>
            </a:pPr>
            <a:r>
              <a:rPr lang="en-ZA" sz="2000" b="1" dirty="0"/>
              <a:t>Non-Competitive Antagonism</a:t>
            </a:r>
          </a:p>
          <a:p>
            <a:r>
              <a:rPr lang="en-ZA" sz="2000" dirty="0"/>
              <a:t>Reduces Emax</a:t>
            </a:r>
          </a:p>
          <a:p>
            <a:r>
              <a:rPr lang="en-ZA" sz="2000" dirty="0"/>
              <a:t>Cannot be overcome by increasing agonist</a:t>
            </a:r>
          </a:p>
          <a:p>
            <a:endParaRPr lang="en-ZA" sz="2000" dirty="0"/>
          </a:p>
          <a:p>
            <a:pPr marL="0" indent="0">
              <a:buNone/>
            </a:pPr>
            <a:r>
              <a:rPr lang="en-ZA" sz="2000" b="1" dirty="0"/>
              <a:t>Allosteric Modulation</a:t>
            </a:r>
          </a:p>
          <a:p>
            <a:r>
              <a:rPr lang="en-ZA" sz="2000" dirty="0"/>
              <a:t>Binds different site than agonist</a:t>
            </a:r>
          </a:p>
          <a:p>
            <a:r>
              <a:rPr lang="en-ZA" sz="2000" dirty="0"/>
              <a:t>Can enhance or inhibit response</a:t>
            </a:r>
          </a:p>
          <a:p>
            <a:pPr marL="0" indent="0">
              <a:buNone/>
            </a:pPr>
            <a:endParaRPr lang="en-ZA" sz="2000" dirty="0"/>
          </a:p>
        </p:txBody>
      </p:sp>
      <p:sp>
        <p:nvSpPr>
          <p:cNvPr id="4" name="Content Placeholder 3">
            <a:extLst>
              <a:ext uri="{FF2B5EF4-FFF2-40B4-BE49-F238E27FC236}">
                <a16:creationId xmlns:a16="http://schemas.microsoft.com/office/drawing/2014/main" id="{2B8E819A-55E3-7E19-B5C5-EA81D65477D4}"/>
              </a:ext>
            </a:extLst>
          </p:cNvPr>
          <p:cNvSpPr>
            <a:spLocks noGrp="1"/>
          </p:cNvSpPr>
          <p:nvPr>
            <p:ph idx="13"/>
          </p:nvPr>
        </p:nvSpPr>
        <p:spPr/>
        <p:txBody>
          <a:bodyPr/>
          <a:lstStyle/>
          <a:p>
            <a:endParaRPr lang="en-ZA"/>
          </a:p>
        </p:txBody>
      </p:sp>
    </p:spTree>
    <p:extLst>
      <p:ext uri="{BB962C8B-B14F-4D97-AF65-F5344CB8AC3E}">
        <p14:creationId xmlns:p14="http://schemas.microsoft.com/office/powerpoint/2010/main" val="2960189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19667-CE33-4D0C-0E93-500A033F4341}"/>
              </a:ext>
            </a:extLst>
          </p:cNvPr>
          <p:cNvSpPr>
            <a:spLocks noGrp="1"/>
          </p:cNvSpPr>
          <p:nvPr>
            <p:ph type="title"/>
          </p:nvPr>
        </p:nvSpPr>
        <p:spPr>
          <a:xfrm>
            <a:off x="838200" y="365125"/>
            <a:ext cx="7829939" cy="645069"/>
          </a:xfrm>
        </p:spPr>
        <p:txBody>
          <a:bodyPr>
            <a:normAutofit/>
          </a:bodyPr>
          <a:lstStyle/>
          <a:p>
            <a:r>
              <a:rPr lang="en-ZA" dirty="0"/>
              <a:t>Signal transduction and amplification</a:t>
            </a:r>
          </a:p>
        </p:txBody>
      </p:sp>
      <p:sp>
        <p:nvSpPr>
          <p:cNvPr id="4" name="Content Placeholder 3">
            <a:extLst>
              <a:ext uri="{FF2B5EF4-FFF2-40B4-BE49-F238E27FC236}">
                <a16:creationId xmlns:a16="http://schemas.microsoft.com/office/drawing/2014/main" id="{3FC9C9A1-2EC8-B3C3-B4D8-945E42FF59FD}"/>
              </a:ext>
            </a:extLst>
          </p:cNvPr>
          <p:cNvSpPr>
            <a:spLocks noGrp="1"/>
          </p:cNvSpPr>
          <p:nvPr>
            <p:ph idx="13"/>
          </p:nvPr>
        </p:nvSpPr>
        <p:spPr/>
        <p:txBody>
          <a:bodyPr/>
          <a:lstStyle/>
          <a:p>
            <a:endParaRPr lang="en-ZA"/>
          </a:p>
        </p:txBody>
      </p:sp>
      <p:sp>
        <p:nvSpPr>
          <p:cNvPr id="7" name="Content Placeholder 6">
            <a:extLst>
              <a:ext uri="{FF2B5EF4-FFF2-40B4-BE49-F238E27FC236}">
                <a16:creationId xmlns:a16="http://schemas.microsoft.com/office/drawing/2014/main" id="{7CAE80A2-FE79-AB1D-79E1-40F0425FD209}"/>
              </a:ext>
            </a:extLst>
          </p:cNvPr>
          <p:cNvSpPr>
            <a:spLocks noGrp="1"/>
          </p:cNvSpPr>
          <p:nvPr>
            <p:ph idx="1"/>
          </p:nvPr>
        </p:nvSpPr>
        <p:spPr/>
        <p:txBody>
          <a:bodyPr>
            <a:normAutofit/>
          </a:bodyPr>
          <a:lstStyle/>
          <a:p>
            <a:pPr marL="0" indent="0">
              <a:buNone/>
            </a:pPr>
            <a:r>
              <a:rPr lang="en-ZA" sz="2000" dirty="0"/>
              <a:t>Drug binding triggers intracellular cascades:</a:t>
            </a:r>
          </a:p>
          <a:p>
            <a:r>
              <a:rPr lang="en-ZA" sz="2000" b="1" dirty="0"/>
              <a:t>Second messengers:</a:t>
            </a:r>
          </a:p>
          <a:p>
            <a:pPr lvl="1"/>
            <a:r>
              <a:rPr lang="en-ZA" sz="2000" dirty="0"/>
              <a:t>cAMP</a:t>
            </a:r>
          </a:p>
          <a:p>
            <a:pPr lvl="1"/>
            <a:r>
              <a:rPr lang="en-ZA" sz="2000" dirty="0"/>
              <a:t>IP₃/DAG</a:t>
            </a:r>
          </a:p>
          <a:p>
            <a:pPr lvl="1"/>
            <a:r>
              <a:rPr lang="en-ZA" sz="2000" dirty="0"/>
              <a:t>Ca²⁺</a:t>
            </a:r>
          </a:p>
          <a:p>
            <a:r>
              <a:rPr lang="en-ZA" sz="2000" b="1" dirty="0"/>
              <a:t>Amplification</a:t>
            </a:r>
            <a:r>
              <a:rPr lang="en-ZA" sz="2000" dirty="0"/>
              <a:t>:</a:t>
            </a:r>
          </a:p>
          <a:p>
            <a:pPr lvl="1"/>
            <a:r>
              <a:rPr lang="en-ZA" sz="2000" dirty="0"/>
              <a:t>One receptor → multiple downstream effects</a:t>
            </a:r>
          </a:p>
          <a:p>
            <a:pPr lvl="1"/>
            <a:r>
              <a:rPr lang="en-ZA" sz="2000" dirty="0"/>
              <a:t>Explains </a:t>
            </a:r>
            <a:r>
              <a:rPr lang="en-ZA" sz="2000" b="1" dirty="0"/>
              <a:t>high sensitivity</a:t>
            </a:r>
            <a:r>
              <a:rPr lang="en-ZA" sz="2000" dirty="0"/>
              <a:t> and </a:t>
            </a:r>
            <a:r>
              <a:rPr lang="en-ZA" sz="2000" b="1" dirty="0"/>
              <a:t>spare receptors</a:t>
            </a:r>
          </a:p>
          <a:p>
            <a:pPr lvl="1"/>
            <a:endParaRPr lang="en-ZA" sz="2000" dirty="0"/>
          </a:p>
          <a:p>
            <a:r>
              <a:rPr lang="en-ZA" sz="2000" dirty="0"/>
              <a:t>Ligands can preferentially activate specific pathways</a:t>
            </a:r>
          </a:p>
          <a:p>
            <a:r>
              <a:rPr lang="en-ZA" sz="2000" dirty="0"/>
              <a:t>Known as </a:t>
            </a:r>
            <a:r>
              <a:rPr lang="en-ZA" sz="2000" b="1" dirty="0"/>
              <a:t>biased agonism</a:t>
            </a:r>
            <a:endParaRPr lang="en-ZA" sz="2000" dirty="0"/>
          </a:p>
          <a:p>
            <a:r>
              <a:rPr lang="en-ZA" sz="2000" dirty="0"/>
              <a:t>Important in modern drug design (e.g., safer opioids)</a:t>
            </a:r>
          </a:p>
          <a:p>
            <a:endParaRPr lang="en-ZA" dirty="0"/>
          </a:p>
        </p:txBody>
      </p:sp>
    </p:spTree>
    <p:extLst>
      <p:ext uri="{BB962C8B-B14F-4D97-AF65-F5344CB8AC3E}">
        <p14:creationId xmlns:p14="http://schemas.microsoft.com/office/powerpoint/2010/main" val="1036359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c1353f5-7107-497d-acf0-e6b1e138a18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4A7C278C36E2B41AFF85E22F7DA9A7A" ma:contentTypeVersion="12" ma:contentTypeDescription="Create a new document." ma:contentTypeScope="" ma:versionID="bd9f27435e33ae5af5ed4c6ba505807e">
  <xsd:schema xmlns:xsd="http://www.w3.org/2001/XMLSchema" xmlns:xs="http://www.w3.org/2001/XMLSchema" xmlns:p="http://schemas.microsoft.com/office/2006/metadata/properties" xmlns:ns2="dc1353f5-7107-497d-acf0-e6b1e138a181" targetNamespace="http://schemas.microsoft.com/office/2006/metadata/properties" ma:root="true" ma:fieldsID="a6b88cdbbfd0f0818b8740bf05ebd18d" ns2:_="">
    <xsd:import namespace="dc1353f5-7107-497d-acf0-e6b1e138a18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1353f5-7107-497d-acf0-e6b1e138a1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2ec841c-a207-44a3-aa12-5138862fab88"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57E757-C7A0-48C9-A01A-9A8F3C9BFA95}">
  <ds:schemaRefs>
    <ds:schemaRef ds:uri="http://schemas.microsoft.com/sharepoint/v3/contenttype/forms"/>
  </ds:schemaRefs>
</ds:datastoreItem>
</file>

<file path=customXml/itemProps2.xml><?xml version="1.0" encoding="utf-8"?>
<ds:datastoreItem xmlns:ds="http://schemas.openxmlformats.org/officeDocument/2006/customXml" ds:itemID="{C8BC563B-386C-426F-9B78-8203DC9D25ED}">
  <ds:schemaRefs>
    <ds:schemaRef ds:uri="http://purl.org/dc/elements/1.1/"/>
    <ds:schemaRef ds:uri="http://schemas.microsoft.com/office/2006/metadata/properties"/>
    <ds:schemaRef ds:uri="ed9eba1e-de0f-47f1-af31-795f0b67a61e"/>
    <ds:schemaRef ds:uri="617caac6-e32b-43f4-b15f-9e19ce02f2c4"/>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 ds:uri="dc1353f5-7107-497d-acf0-e6b1e138a181"/>
  </ds:schemaRefs>
</ds:datastoreItem>
</file>

<file path=customXml/itemProps3.xml><?xml version="1.0" encoding="utf-8"?>
<ds:datastoreItem xmlns:ds="http://schemas.openxmlformats.org/officeDocument/2006/customXml" ds:itemID="{F31A5484-992E-4A14-8BAC-0AE9A7635D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1353f5-7107-497d-acf0-e6b1e138a1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1032</TotalTime>
  <Words>686</Words>
  <Application>Microsoft Office PowerPoint</Application>
  <PresentationFormat>Widescreen</PresentationFormat>
  <Paragraphs>125</Paragraphs>
  <Slides>14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Aptos</vt:lpstr>
      <vt:lpstr>Arial</vt:lpstr>
      <vt:lpstr>Calibri</vt:lpstr>
      <vt:lpstr>Calibri Light</vt:lpstr>
      <vt:lpstr>Cambria Math</vt:lpstr>
      <vt:lpstr>Garamond</vt:lpstr>
      <vt:lpstr>Montserrat Bold</vt:lpstr>
      <vt:lpstr>Montserrat regular</vt:lpstr>
      <vt:lpstr>Office Theme</vt:lpstr>
      <vt:lpstr>PowerPoint Presentation</vt:lpstr>
      <vt:lpstr>PowerPoint Presentation</vt:lpstr>
      <vt:lpstr>Learning objectives</vt:lpstr>
      <vt:lpstr>Pharmacodynamics (PD)</vt:lpstr>
      <vt:lpstr>Receptor theory and drug action</vt:lpstr>
      <vt:lpstr>Dose-Response relationships</vt:lpstr>
      <vt:lpstr>Types of agonism</vt:lpstr>
      <vt:lpstr>Types of antagonism</vt:lpstr>
      <vt:lpstr>Signal transduction and amplification</vt:lpstr>
      <vt:lpstr>Pharmacodynamic variability</vt:lpstr>
      <vt:lpstr>Time-dependent pharmacodynamics</vt:lpstr>
      <vt:lpstr>Clinical and drug development implications</vt:lpstr>
      <vt:lpstr>PowerPoint Presentation</vt:lpstr>
      <vt:lpstr> Your key idea / concept / question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H3D Foundation Vision, Mission and Governance</dc:title>
  <dc:creator>Susan Winks</dc:creator>
  <cp:lastModifiedBy>Godfrey Mayoka</cp:lastModifiedBy>
  <cp:revision>14</cp:revision>
  <dcterms:created xsi:type="dcterms:W3CDTF">2020-04-23T14:28:34Z</dcterms:created>
  <dcterms:modified xsi:type="dcterms:W3CDTF">2026-04-23T09:43:51Z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0x01010044A7C278C36E2B41AFF85E22F7DA9A7A</vt:lpwstr>
  </property>
</Properties>
</file>