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466" r:id="rId5"/>
    <p:sldId id="1114" r:id="rId6"/>
    <p:sldId id="470" r:id="rId7"/>
    <p:sldId id="473" r:id="rId8"/>
    <p:sldId id="474" r:id="rId9"/>
    <p:sldId id="475" r:id="rId10"/>
    <p:sldId id="476" r:id="rId11"/>
    <p:sldId id="1106" r:id="rId12"/>
    <p:sldId id="1113" r:id="rId13"/>
    <p:sldId id="1105" r:id="rId14"/>
    <p:sldId id="1107" r:id="rId15"/>
    <p:sldId id="1108" r:id="rId16"/>
    <p:sldId id="1109" r:id="rId17"/>
    <p:sldId id="1110" r:id="rId18"/>
    <p:sldId id="471" r:id="rId19"/>
    <p:sldId id="472" r:id="rId20"/>
    <p:sldId id="4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Winks" initials="SW" lastIdx="1" clrIdx="0">
    <p:extLst>
      <p:ext uri="{19B8F6BF-5375-455C-9EA6-DF929625EA0E}">
        <p15:presenceInfo xmlns:p15="http://schemas.microsoft.com/office/powerpoint/2012/main" userId="S::01404354@wf.uct.ac.za::8deed980-353f-45f0-91b5-f5e35aaa1c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C3A"/>
    <a:srgbClr val="D8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73B6F-055D-6DFF-B3B9-FB8E9A807276}" v="7" dt="2025-12-02T14:19:12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9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frey Mayoka | H3D Foundation" userId="S::godfrey.mayoka@h3dfoundation.org::bf7d8192-a326-4d6e-925b-d8d749e92695" providerId="AD" clId="Web-{DB873B6F-055D-6DFF-B3B9-FB8E9A807276}"/>
    <pc:docChg chg="addSld modSld">
      <pc:chgData name="Godfrey Mayoka | H3D Foundation" userId="S::godfrey.mayoka@h3dfoundation.org::bf7d8192-a326-4d6e-925b-d8d749e92695" providerId="AD" clId="Web-{DB873B6F-055D-6DFF-B3B9-FB8E9A807276}" dt="2025-12-02T14:19:12.084" v="5" actId="1076"/>
      <pc:docMkLst>
        <pc:docMk/>
      </pc:docMkLst>
      <pc:sldChg chg="addSp delSp modSp new">
        <pc:chgData name="Godfrey Mayoka | H3D Foundation" userId="S::godfrey.mayoka@h3dfoundation.org::bf7d8192-a326-4d6e-925b-d8d749e92695" providerId="AD" clId="Web-{DB873B6F-055D-6DFF-B3B9-FB8E9A807276}" dt="2025-12-02T14:19:12.084" v="5" actId="1076"/>
        <pc:sldMkLst>
          <pc:docMk/>
          <pc:sldMk cId="2425764535" sldId="1114"/>
        </pc:sldMkLst>
        <pc:spChg chg="del">
          <ac:chgData name="Godfrey Mayoka | H3D Foundation" userId="S::godfrey.mayoka@h3dfoundation.org::bf7d8192-a326-4d6e-925b-d8d749e92695" providerId="AD" clId="Web-{DB873B6F-055D-6DFF-B3B9-FB8E9A807276}" dt="2025-12-02T14:18:16.333" v="1"/>
          <ac:spMkLst>
            <pc:docMk/>
            <pc:sldMk cId="2425764535" sldId="1114"/>
            <ac:spMk id="2" creationId="{22439838-66DB-1ACB-47F2-65389A6EF80E}"/>
          </ac:spMkLst>
        </pc:spChg>
        <pc:spChg chg="del">
          <ac:chgData name="Godfrey Mayoka | H3D Foundation" userId="S::godfrey.mayoka@h3dfoundation.org::bf7d8192-a326-4d6e-925b-d8d749e92695" providerId="AD" clId="Web-{DB873B6F-055D-6DFF-B3B9-FB8E9A807276}" dt="2025-12-02T14:18:25.771" v="3"/>
          <ac:spMkLst>
            <pc:docMk/>
            <pc:sldMk cId="2425764535" sldId="1114"/>
            <ac:spMk id="3" creationId="{AC7E2432-1D49-A56C-A367-EFEFF41AA391}"/>
          </ac:spMkLst>
        </pc:spChg>
        <pc:spChg chg="del">
          <ac:chgData name="Godfrey Mayoka | H3D Foundation" userId="S::godfrey.mayoka@h3dfoundation.org::bf7d8192-a326-4d6e-925b-d8d749e92695" providerId="AD" clId="Web-{DB873B6F-055D-6DFF-B3B9-FB8E9A807276}" dt="2025-12-02T14:18:19.536" v="2"/>
          <ac:spMkLst>
            <pc:docMk/>
            <pc:sldMk cId="2425764535" sldId="1114"/>
            <ac:spMk id="4" creationId="{B4878FBC-6C88-EA42-E97C-A8CC46BFEF80}"/>
          </ac:spMkLst>
        </pc:spChg>
        <pc:picChg chg="add mod">
          <ac:chgData name="Godfrey Mayoka | H3D Foundation" userId="S::godfrey.mayoka@h3dfoundation.org::bf7d8192-a326-4d6e-925b-d8d749e92695" providerId="AD" clId="Web-{DB873B6F-055D-6DFF-B3B9-FB8E9A807276}" dt="2025-12-02T14:19:12.084" v="5" actId="1076"/>
          <ac:picMkLst>
            <pc:docMk/>
            <pc:sldMk cId="2425764535" sldId="1114"/>
            <ac:picMk id="6" creationId="{E7879130-A71A-7A9A-CFA0-1EC06EF33573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0:20:2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0:48:0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0:48:0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0:20:2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0:20:2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0:20:2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0:20:2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0:20:2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0:48:0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0:48:0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0:48:0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5A81E-ECAF-4B3E-AC0F-CB7A879AA666}" type="datetimeFigureOut">
              <a:rPr lang="en-ZA" smtClean="0"/>
              <a:t>2025/12/02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CBF3-F9AD-465B-A36C-DF1C7FD4A9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45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5682D2-CE72-4957-BE59-2FC9D80A5C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2057" y="199850"/>
            <a:ext cx="1320076" cy="116437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9DB12B2-FAA3-A770-DA86-02DF85BF40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95" y="1099913"/>
            <a:ext cx="1490258" cy="1000757"/>
          </a:xfrm>
          <a:prstGeom prst="rect">
            <a:avLst/>
          </a:prstGeom>
        </p:spPr>
      </p:pic>
      <p:pic>
        <p:nvPicPr>
          <p:cNvPr id="9" name="Picture 8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1E6AFDC-D246-CA2D-6C0C-903765BFFB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91" y="450836"/>
            <a:ext cx="2364558" cy="38109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CAC1F9B-5599-06A3-F928-49FF0CCD2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28055"/>
          <a:stretch/>
        </p:blipFill>
        <p:spPr>
          <a:xfrm>
            <a:off x="9320457" y="1459756"/>
            <a:ext cx="2078216" cy="60337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295B4C17-07A8-00FF-DE08-493F88103F48}"/>
              </a:ext>
            </a:extLst>
          </p:cNvPr>
          <p:cNvSpPr txBox="1">
            <a:spLocks/>
          </p:cNvSpPr>
          <p:nvPr userDrawn="1"/>
        </p:nvSpPr>
        <p:spPr>
          <a:xfrm>
            <a:off x="5579254" y="6135155"/>
            <a:ext cx="1745254" cy="259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  <p:sp>
        <p:nvSpPr>
          <p:cNvPr id="2" name="Google Shape;57;p19">
            <a:extLst>
              <a:ext uri="{FF2B5EF4-FFF2-40B4-BE49-F238E27FC236}">
                <a16:creationId xmlns:a16="http://schemas.microsoft.com/office/drawing/2014/main" id="{379E6853-ABC5-D1E2-DA9A-BCC99EF14A82}"/>
              </a:ext>
            </a:extLst>
          </p:cNvPr>
          <p:cNvSpPr/>
          <p:nvPr userDrawn="1"/>
        </p:nvSpPr>
        <p:spPr>
          <a:xfrm>
            <a:off x="0" y="6468384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8;p19">
            <a:extLst>
              <a:ext uri="{FF2B5EF4-FFF2-40B4-BE49-F238E27FC236}">
                <a16:creationId xmlns:a16="http://schemas.microsoft.com/office/drawing/2014/main" id="{87E1B8A3-730A-D94B-5D77-48957F933F6C}"/>
              </a:ext>
            </a:extLst>
          </p:cNvPr>
          <p:cNvSpPr txBox="1"/>
          <p:nvPr userDrawn="1"/>
        </p:nvSpPr>
        <p:spPr>
          <a:xfrm>
            <a:off x="105530" y="6505988"/>
            <a:ext cx="79141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Small Molecule Drug Discovery and Development</a:t>
            </a:r>
            <a:endParaRPr/>
          </a:p>
        </p:txBody>
      </p:sp>
      <p:sp>
        <p:nvSpPr>
          <p:cNvPr id="11" name="Google Shape;62;p19">
            <a:extLst>
              <a:ext uri="{FF2B5EF4-FFF2-40B4-BE49-F238E27FC236}">
                <a16:creationId xmlns:a16="http://schemas.microsoft.com/office/drawing/2014/main" id="{0790347E-CA41-E2F3-B229-B7771A076995}"/>
              </a:ext>
            </a:extLst>
          </p:cNvPr>
          <p:cNvSpPr/>
          <p:nvPr userDrawn="1"/>
        </p:nvSpPr>
        <p:spPr>
          <a:xfrm>
            <a:off x="0" y="-7685"/>
            <a:ext cx="3283775" cy="6865626"/>
          </a:xfrm>
          <a:prstGeom prst="rect">
            <a:avLst/>
          </a:prstGeom>
          <a:solidFill>
            <a:srgbClr val="D75C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67;p19">
            <a:extLst>
              <a:ext uri="{FF2B5EF4-FFF2-40B4-BE49-F238E27FC236}">
                <a16:creationId xmlns:a16="http://schemas.microsoft.com/office/drawing/2014/main" id="{6D46A7F5-0182-D1E8-63F6-D3486FA7B50B}"/>
              </a:ext>
            </a:extLst>
          </p:cNvPr>
          <p:cNvPicPr preferRelativeResize="0"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430" r="13231" b="-430"/>
          <a:stretch/>
        </p:blipFill>
        <p:spPr>
          <a:xfrm>
            <a:off x="-466021" y="2031"/>
            <a:ext cx="7471375" cy="688550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138C2B-0562-9CDE-3142-91DE88DC50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7" y="5957530"/>
            <a:ext cx="2503021" cy="479094"/>
          </a:xfrm>
          <a:prstGeom prst="rect">
            <a:avLst/>
          </a:prstGeom>
        </p:spPr>
      </p:pic>
      <p:pic>
        <p:nvPicPr>
          <p:cNvPr id="6" name="Google Shape;61;p19">
            <a:extLst>
              <a:ext uri="{FF2B5EF4-FFF2-40B4-BE49-F238E27FC236}">
                <a16:creationId xmlns:a16="http://schemas.microsoft.com/office/drawing/2014/main" id="{297ACB16-DCB7-3B6A-3AB4-8E409F9823AD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5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E90E-058C-4445-998C-7A7B0CC2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29098-C70F-4EE4-B24A-304608105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C906-9BA8-4645-BF33-2532088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C8E3-895B-454A-9C56-2FF3B039BB74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FD910-D043-4C37-9C2E-E7769C58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B4D98-7AA8-4105-8C7E-E90D95F6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450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FB56B-379A-471F-8921-986BC1600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936C5-42D5-4232-9F88-D2EF6FC47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7133-D8A2-4B39-863B-82474879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16D5-6539-41C0-813A-128398F0D37C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40E7-7F93-4679-BD58-408A76A7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FB6C9-1E6B-4F44-9E7B-414BB38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154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6FFFC7-00D6-053A-676A-CAE3F55A4871}"/>
              </a:ext>
            </a:extLst>
          </p:cNvPr>
          <p:cNvSpPr/>
          <p:nvPr userDrawn="1"/>
        </p:nvSpPr>
        <p:spPr>
          <a:xfrm>
            <a:off x="49237" y="0"/>
            <a:ext cx="2637692" cy="169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F72C0-90D6-44EE-8BBD-00222CAFB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27635" cy="1325563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D853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7AD93-AEC7-462C-AB2F-4B19DD628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2BCADD-F906-FD8B-B2DB-E2F8CA0C56F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80228" y="384246"/>
            <a:ext cx="2658898" cy="1266092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Montserrat Bold" panose="00000800000000000000" pitchFamily="2" charset="0"/>
              </a:defRPr>
            </a:lvl1pPr>
            <a:lvl2pPr marL="457200" indent="0">
              <a:buNone/>
              <a:defRPr>
                <a:latin typeface="Montserrat regular" panose="00000500000000000000" pitchFamily="2" charset="0"/>
              </a:defRPr>
            </a:lvl2pPr>
            <a:lvl3pPr marL="914400" indent="0">
              <a:buNone/>
              <a:defRPr>
                <a:latin typeface="Montserrat regular" panose="00000500000000000000" pitchFamily="2" charset="0"/>
              </a:defRPr>
            </a:lvl3pPr>
            <a:lvl4pPr marL="1371600" indent="0">
              <a:buNone/>
              <a:defRPr>
                <a:latin typeface="Montserrat regular" panose="00000500000000000000" pitchFamily="2" charset="0"/>
              </a:defRPr>
            </a:lvl4pPr>
            <a:lvl5pPr marL="1828800" indent="0">
              <a:buNone/>
              <a:defRPr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 dirty="0"/>
              <a:t>Insert your institution’s logo here</a:t>
            </a:r>
          </a:p>
        </p:txBody>
      </p:sp>
      <p:sp>
        <p:nvSpPr>
          <p:cNvPr id="4" name="Google Shape;88;p21">
            <a:extLst>
              <a:ext uri="{FF2B5EF4-FFF2-40B4-BE49-F238E27FC236}">
                <a16:creationId xmlns:a16="http://schemas.microsoft.com/office/drawing/2014/main" id="{E36AB5DF-37E8-4400-C3DC-F7B63E2E4922}"/>
              </a:ext>
            </a:extLst>
          </p:cNvPr>
          <p:cNvSpPr/>
          <p:nvPr userDrawn="1"/>
        </p:nvSpPr>
        <p:spPr>
          <a:xfrm>
            <a:off x="-21035" y="6469331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90;p21">
            <a:extLst>
              <a:ext uri="{FF2B5EF4-FFF2-40B4-BE49-F238E27FC236}">
                <a16:creationId xmlns:a16="http://schemas.microsoft.com/office/drawing/2014/main" id="{19F0CA59-E1F1-2EEB-D768-E048416C28E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87330-6687-4FAD-A575-07FA831E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FB42D1-C534-400D-BC72-5CE77A30CD5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50418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A9F4-8EFA-489D-8967-5CC64298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145F-6DA5-4120-B796-5C506C8025A0}" type="datetime1">
              <a:rPr lang="en-ZA" smtClean="0"/>
              <a:t>2025/12/02</a:t>
            </a:fld>
            <a:endParaRPr lang="en-ZA"/>
          </a:p>
        </p:txBody>
      </p:sp>
      <p:sp>
        <p:nvSpPr>
          <p:cNvPr id="7" name="Google Shape;85;p21">
            <a:extLst>
              <a:ext uri="{FF2B5EF4-FFF2-40B4-BE49-F238E27FC236}">
                <a16:creationId xmlns:a16="http://schemas.microsoft.com/office/drawing/2014/main" id="{42C25A98-236D-D8E9-0597-4B1426ADC2E6}"/>
              </a:ext>
            </a:extLst>
          </p:cNvPr>
          <p:cNvSpPr/>
          <p:nvPr userDrawn="1"/>
        </p:nvSpPr>
        <p:spPr>
          <a:xfrm>
            <a:off x="0" y="-7626"/>
            <a:ext cx="3283775" cy="6865626"/>
          </a:xfrm>
          <a:prstGeom prst="rect">
            <a:avLst/>
          </a:prstGeom>
          <a:solidFill>
            <a:srgbClr val="A2CE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8;p21">
            <a:extLst>
              <a:ext uri="{FF2B5EF4-FFF2-40B4-BE49-F238E27FC236}">
                <a16:creationId xmlns:a16="http://schemas.microsoft.com/office/drawing/2014/main" id="{BCDC0CC4-98C0-B97E-209C-CBDBCF00876C}"/>
              </a:ext>
            </a:extLst>
          </p:cNvPr>
          <p:cNvSpPr/>
          <p:nvPr userDrawn="1"/>
        </p:nvSpPr>
        <p:spPr>
          <a:xfrm>
            <a:off x="-11799" y="6469331"/>
            <a:ext cx="12192000" cy="389616"/>
          </a:xfrm>
          <a:prstGeom prst="rect">
            <a:avLst/>
          </a:prstGeom>
          <a:solidFill>
            <a:srgbClr val="A2CE46"/>
          </a:solidFill>
          <a:ln w="12700" cap="flat" cmpd="sng">
            <a:solidFill>
              <a:srgbClr val="A2CE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0;p21">
            <a:extLst>
              <a:ext uri="{FF2B5EF4-FFF2-40B4-BE49-F238E27FC236}">
                <a16:creationId xmlns:a16="http://schemas.microsoft.com/office/drawing/2014/main" id="{3655FE03-55BB-4FC3-C0D5-B50D220E56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778240" y="5144622"/>
            <a:ext cx="3413760" cy="173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21">
            <a:extLst>
              <a:ext uri="{FF2B5EF4-FFF2-40B4-BE49-F238E27FC236}">
                <a16:creationId xmlns:a16="http://schemas.microsoft.com/office/drawing/2014/main" id="{A6903233-78EB-165B-FE45-38C0391A70B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11711" b="11711"/>
          <a:stretch/>
        </p:blipFill>
        <p:spPr>
          <a:xfrm>
            <a:off x="-628484" y="-3813"/>
            <a:ext cx="7471375" cy="6865626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2BBC74-181A-EFBF-47AA-5513399867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2057" y="199850"/>
            <a:ext cx="1320076" cy="116437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6EB91FA-108C-D348-EB54-E962DC5F4B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95" y="1099913"/>
            <a:ext cx="1490258" cy="1000757"/>
          </a:xfrm>
          <a:prstGeom prst="rect">
            <a:avLst/>
          </a:prstGeom>
        </p:spPr>
      </p:pic>
      <p:pic>
        <p:nvPicPr>
          <p:cNvPr id="14" name="Picture 13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84954A3A-1194-2022-60FA-F9F0447050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91" y="450836"/>
            <a:ext cx="2364558" cy="38109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3C95A22-197A-BF7A-D8AF-09E47AFB6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5" b="28055"/>
          <a:stretch/>
        </p:blipFill>
        <p:spPr>
          <a:xfrm>
            <a:off x="9320457" y="1459756"/>
            <a:ext cx="2078216" cy="60337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1E06CC5-0EB7-9ED6-AF20-824E37AF1A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7" y="5957530"/>
            <a:ext cx="2503021" cy="479094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4EF7A7D8-505A-5386-3015-9BD9163D8D09}"/>
              </a:ext>
            </a:extLst>
          </p:cNvPr>
          <p:cNvSpPr txBox="1">
            <a:spLocks/>
          </p:cNvSpPr>
          <p:nvPr userDrawn="1"/>
        </p:nvSpPr>
        <p:spPr>
          <a:xfrm>
            <a:off x="5579254" y="6135155"/>
            <a:ext cx="1745254" cy="2598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6797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29AA-25B2-46E8-B0C9-7D6185C8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E7B2D-D0E2-49D2-A081-7A3D2B46A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5787A-AB8F-442F-A26B-C9DA0F147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0C3CF-F105-4D66-9A61-F115F29E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F69C-9A9F-477C-BC0E-51ED537629AC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4DBD6-76F1-4B36-B03F-193C2C90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73B44-D745-408A-92D4-41D0131B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7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386E-B291-40AC-9F66-E560A444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BC494-2465-483E-8683-7892622A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B40CD-FE46-4B2F-899D-2AC3F7D85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C429E-E7E5-4DC9-9CE4-DF8B4FA27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11BF2-5FE9-46E8-A196-3A09681BE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B3255-BCD1-4309-AD1E-F2E651BB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0AB2-5740-438B-A64E-5A04BE3898DE}" type="datetime1">
              <a:rPr lang="en-ZA" smtClean="0"/>
              <a:t>2025/12/02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F60C4-8EE8-4F06-85E2-F416A736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AEC44-0376-40CE-99A9-55D06CFA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317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9552-8C80-4914-A0C7-12FC344A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5DF68-79CA-48C2-B41F-54FBCA56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88A4-9873-44D7-964E-DF50FC65B01E}" type="datetime1">
              <a:rPr lang="en-ZA" smtClean="0"/>
              <a:t>2025/12/02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31F56-E01E-4C85-B319-A85FBEFB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AD95A-1A1A-4656-A195-DF2642B7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37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54583-D8B4-407C-8162-4964DD80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0B1D-A7D5-4FAE-816D-7C2632CD26CE}" type="datetime1">
              <a:rPr lang="en-ZA" smtClean="0"/>
              <a:t>2025/12/02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8D757-58F3-4BCE-8C01-BD1A667A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98004-82A7-4CAA-ACEE-428564E3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399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D6CD-A09E-4CB0-998D-10833994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8129-9B4B-4041-A735-1D4D0DA4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91C59-D6B1-4D51-B983-779128EC2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8F0BF-06B3-4080-980E-83F0AEC8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0632-EAED-4BC2-B574-CFEDCC3FDAD8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C3E8-EED6-4E30-9724-E738B31B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A5116-05C0-48D2-8E08-16F3E7C6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74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C8BA-1426-40C6-B601-06520313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21B41-69C3-443E-BDC7-EA290711F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35E5F-B068-4951-AEBF-F17E46E31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F5A9B-DEA3-4A43-A64A-1941FEC7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CEAB-B66D-483F-99E0-A055B17AFE4A}" type="datetime1">
              <a:rPr lang="en-ZA" smtClean="0"/>
              <a:t>2025/12/02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8CB30-88DF-4C37-8AFB-C837CC37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Business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3AF9D-1B81-46D1-9747-0685CCF6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068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4E94D-4631-4775-B4A4-A3DB7D72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16FFB-E863-4BB5-ADEE-81BC7FA7F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E4D8-3261-4317-A9D6-9F42D14A4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7D41-11E0-4D7C-9813-21FF8CDDA849}" type="datetime1">
              <a:rPr lang="en-ZA" smtClean="0"/>
              <a:t>2025/12/02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DE15-9392-40E3-9927-A7C45DFE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Business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D6C90-AC98-4846-BB84-3EC20BAFE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2D1-C534-400D-BC72-5CE77A30CD5B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Google Shape;69;p19" descr="Icon&#10;&#10;Description automatically generated">
            <a:extLst>
              <a:ext uri="{FF2B5EF4-FFF2-40B4-BE49-F238E27FC236}">
                <a16:creationId xmlns:a16="http://schemas.microsoft.com/office/drawing/2014/main" id="{16475986-3960-A2BC-2E9D-0E3095C4223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05530" y="177362"/>
            <a:ext cx="15240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04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customXml" Target="../ink/ink8.xml"/><Relationship Id="rId7" Type="http://schemas.openxmlformats.org/officeDocument/2006/relationships/oleObject" Target="../embeddings/oleObject2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130.png"/><Relationship Id="rId9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9;p19">
            <a:extLst>
              <a:ext uri="{FF2B5EF4-FFF2-40B4-BE49-F238E27FC236}">
                <a16:creationId xmlns:a16="http://schemas.microsoft.com/office/drawing/2014/main" id="{FFFC2622-3DA9-6465-B414-FAFDB1CF650F}"/>
              </a:ext>
            </a:extLst>
          </p:cNvPr>
          <p:cNvSpPr txBox="1"/>
          <p:nvPr/>
        </p:nvSpPr>
        <p:spPr>
          <a:xfrm>
            <a:off x="6329367" y="2839875"/>
            <a:ext cx="5787186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75C3A"/>
                </a:solidFill>
                <a:latin typeface="Arial"/>
                <a:ea typeface="Arial"/>
                <a:cs typeface="Arial"/>
                <a:sym typeface="Arial"/>
              </a:rPr>
              <a:t>A Comprehensive Workshop on Preclinical Drug Discovery (CDD)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75C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Introduction to ADME assays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dirty="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Mathew Njoroge</a:t>
            </a:r>
            <a:endParaRPr lang="en-US" sz="2000" b="0" i="0" dirty="0">
              <a:solidFill>
                <a:srgbClr val="24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08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Solubility, Permeability and Dose</a:t>
            </a:r>
            <a:endParaRPr lang="en-Z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10</a:t>
            </a:fld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2019F4C9-C032-A375-E52A-CD3BFEE48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402" t="38600" r="42489" b="16307"/>
          <a:stretch/>
        </p:blipFill>
        <p:spPr>
          <a:xfrm>
            <a:off x="0" y="3375665"/>
            <a:ext cx="4114800" cy="3060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B3E09-8E6C-6FBD-BEBE-7EB0B1A32D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18" t="18056" r="20382" b="18672"/>
          <a:stretch/>
        </p:blipFill>
        <p:spPr>
          <a:xfrm>
            <a:off x="6271288" y="1651000"/>
            <a:ext cx="2935892" cy="464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F764CE-D59A-F127-6D79-D6787ABA41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0" t="22981" r="50000" b="53238"/>
          <a:stretch/>
        </p:blipFill>
        <p:spPr>
          <a:xfrm>
            <a:off x="9207180" y="3275648"/>
            <a:ext cx="2743200" cy="1630017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E494B9D-96FF-82FF-168E-11CA1B3B6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37721"/>
              </p:ext>
            </p:extLst>
          </p:nvPr>
        </p:nvGraphicFramePr>
        <p:xfrm>
          <a:off x="-3412" y="1458676"/>
          <a:ext cx="6263724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5931">
                  <a:extLst>
                    <a:ext uri="{9D8B030D-6E8A-4147-A177-3AD203B41FA5}">
                      <a16:colId xmlns:a16="http://schemas.microsoft.com/office/drawing/2014/main" val="221741930"/>
                    </a:ext>
                  </a:extLst>
                </a:gridCol>
                <a:gridCol w="1565931">
                  <a:extLst>
                    <a:ext uri="{9D8B030D-6E8A-4147-A177-3AD203B41FA5}">
                      <a16:colId xmlns:a16="http://schemas.microsoft.com/office/drawing/2014/main" val="4112450286"/>
                    </a:ext>
                  </a:extLst>
                </a:gridCol>
                <a:gridCol w="1565931">
                  <a:extLst>
                    <a:ext uri="{9D8B030D-6E8A-4147-A177-3AD203B41FA5}">
                      <a16:colId xmlns:a16="http://schemas.microsoft.com/office/drawing/2014/main" val="3837219541"/>
                    </a:ext>
                  </a:extLst>
                </a:gridCol>
                <a:gridCol w="1565931">
                  <a:extLst>
                    <a:ext uri="{9D8B030D-6E8A-4147-A177-3AD203B41FA5}">
                      <a16:colId xmlns:a16="http://schemas.microsoft.com/office/drawing/2014/main" val="1119789428"/>
                    </a:ext>
                  </a:extLst>
                </a:gridCol>
              </a:tblGrid>
              <a:tr h="162924"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MMV390048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Halofantrine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Quinine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23888"/>
                  </a:ext>
                </a:extLst>
              </a:tr>
              <a:tr h="307994">
                <a:tc>
                  <a:txBody>
                    <a:bodyPr/>
                    <a:lstStyle/>
                    <a:p>
                      <a:r>
                        <a:rPr lang="en-US" sz="1600" dirty="0"/>
                        <a:t>Solubility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140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6050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60890"/>
                  </a:ext>
                </a:extLst>
              </a:tr>
              <a:tr h="254430">
                <a:tc>
                  <a:txBody>
                    <a:bodyPr/>
                    <a:lstStyle/>
                    <a:p>
                      <a:r>
                        <a:rPr lang="en-US" sz="1600" dirty="0"/>
                        <a:t>Caco-2</a:t>
                      </a:r>
                    </a:p>
                    <a:p>
                      <a:r>
                        <a:rPr lang="en-US" sz="1600" dirty="0"/>
                        <a:t>(A-B 10-6 cm/s)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&gt;300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16466"/>
                  </a:ext>
                </a:extLst>
              </a:tr>
              <a:tr h="162924">
                <a:tc>
                  <a:txBody>
                    <a:bodyPr/>
                    <a:lstStyle/>
                    <a:p>
                      <a:r>
                        <a:rPr lang="en-US" sz="1600" dirty="0"/>
                        <a:t>MAD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466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4280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14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87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Metabolism</a:t>
            </a:r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DCA3B4-404A-782D-7164-0B5BBEF1DF39}"/>
                  </a:ext>
                </a:extLst>
              </p14:cNvPr>
              <p14:cNvContentPartPr/>
              <p14:nvPr/>
            </p14:nvContentPartPr>
            <p14:xfrm>
              <a:off x="2358002" y="8814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DCA3B4-404A-782D-7164-0B5BBEF1DF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3682" y="877154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A503736-15A0-D150-F708-037E65C88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71" y="1369224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Montserrat" panose="00000500000000000000" pitchFamily="2" charset="0"/>
              </a:rPr>
              <a:t>Enzymatic compound biotransformation, often to more polar, and less active metabolites</a:t>
            </a:r>
          </a:p>
          <a:p>
            <a:r>
              <a:rPr lang="en-US" sz="1800" b="0" dirty="0">
                <a:solidFill>
                  <a:schemeClr val="tx1"/>
                </a:solidFill>
                <a:latin typeface="Montserrat" panose="00000500000000000000" pitchFamily="2" charset="0"/>
              </a:rPr>
              <a:t>Classically viewed as;</a:t>
            </a:r>
          </a:p>
          <a:p>
            <a:pPr lvl="1"/>
            <a:r>
              <a:rPr lang="en-US" sz="1800" dirty="0">
                <a:latin typeface="Montserrat" panose="00000500000000000000" pitchFamily="2" charset="0"/>
              </a:rPr>
              <a:t>Phase I metabolism: Redox reactions to create functional groups (</a:t>
            </a:r>
            <a:r>
              <a:rPr lang="en-US" sz="1800" dirty="0" err="1">
                <a:latin typeface="Montserrat" panose="00000500000000000000" pitchFamily="2" charset="0"/>
              </a:rPr>
              <a:t>e.g</a:t>
            </a:r>
            <a:r>
              <a:rPr lang="en-US" sz="1800" dirty="0">
                <a:latin typeface="Montserrat" panose="00000500000000000000" pitchFamily="2" charset="0"/>
              </a:rPr>
              <a:t> hydroxylation) or expose functional groups already present (Demethylation)</a:t>
            </a:r>
          </a:p>
          <a:p>
            <a:pPr lvl="1"/>
            <a:endParaRPr lang="en-US" sz="1800" dirty="0">
              <a:latin typeface="Montserrat" panose="00000500000000000000" pitchFamily="2" charset="0"/>
            </a:endParaRPr>
          </a:p>
          <a:p>
            <a:pPr lvl="1"/>
            <a:r>
              <a:rPr lang="en-US" sz="1800" dirty="0">
                <a:latin typeface="Montserrat" panose="00000500000000000000" pitchFamily="2" charset="0"/>
              </a:rPr>
              <a:t>Phase II metabolism: Conjugative reactions in which endogenous compounds are attached to functional groups created in Phase I or already present in the molecule</a:t>
            </a:r>
          </a:p>
          <a:p>
            <a:endParaRPr lang="en-ZA" sz="18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1CF2DDD-4FA9-9992-B079-18CCB90BD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09549"/>
              </p:ext>
            </p:extLst>
          </p:nvPr>
        </p:nvGraphicFramePr>
        <p:xfrm>
          <a:off x="348343" y="4199269"/>
          <a:ext cx="5225143" cy="212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5987406" imgH="2433671" progId="ChemDraw.Document.6.0">
                  <p:embed/>
                </p:oleObj>
              </mc:Choice>
              <mc:Fallback>
                <p:oleObj name="CS ChemDraw Drawing" r:id="rId5" imgW="5987406" imgH="2433671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1CF2DDD-4FA9-9992-B079-18CCB90BD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343" y="4199269"/>
                        <a:ext cx="5225143" cy="2122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12E249-33B4-4462-154C-DDBBF90E28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628"/>
              </p:ext>
            </p:extLst>
          </p:nvPr>
        </p:nvGraphicFramePr>
        <p:xfrm>
          <a:off x="6843939" y="3861320"/>
          <a:ext cx="5110191" cy="264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6169010" imgH="3193000" progId="ChemDraw.Document.6.0">
                  <p:embed/>
                </p:oleObj>
              </mc:Choice>
              <mc:Fallback>
                <p:oleObj name="CS ChemDraw Drawing" r:id="rId7" imgW="6169010" imgH="3193000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612E249-33B4-4462-154C-DDBBF90E28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43939" y="3861320"/>
                        <a:ext cx="5110191" cy="2644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98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Metabolism measurement</a:t>
            </a:r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DCA3B4-404A-782D-7164-0B5BBEF1DF39}"/>
                  </a:ext>
                </a:extLst>
              </p14:cNvPr>
              <p14:cNvContentPartPr/>
              <p14:nvPr/>
            </p14:nvContentPartPr>
            <p14:xfrm>
              <a:off x="2358002" y="8814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DCA3B4-404A-782D-7164-0B5BBEF1DF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3682" y="877154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8CE9C-ECE1-645C-12E4-C3DFC409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1" y="1382437"/>
            <a:ext cx="6246952" cy="48285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ZA" sz="1400" dirty="0">
                <a:latin typeface="Montserrat "/>
              </a:rPr>
              <a:t>The liver is the primary organ involved in drug metabolism therefore </a:t>
            </a:r>
            <a:r>
              <a:rPr lang="en-ZA" sz="1400" i="1" dirty="0">
                <a:latin typeface="Montserrat "/>
              </a:rPr>
              <a:t>i</a:t>
            </a:r>
            <a:r>
              <a:rPr lang="en-ZA" sz="1400" b="0" i="1" dirty="0">
                <a:latin typeface="Montserrat "/>
              </a:rPr>
              <a:t>n vitro </a:t>
            </a:r>
            <a:r>
              <a:rPr lang="en-ZA" sz="1400" b="0" dirty="0">
                <a:latin typeface="Montserrat "/>
              </a:rPr>
              <a:t>metabolic stability assays rely on cells and subcellular fractions extracted from the liver: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ZA" sz="1400" dirty="0">
                <a:latin typeface="Montserrat "/>
              </a:rPr>
              <a:t>Hepatocytes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en-ZA" sz="1400" dirty="0">
                <a:latin typeface="Montserrat "/>
              </a:rPr>
              <a:t>Cells prepared by removing connective tissue from the liver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en-ZA" sz="1400" dirty="0">
                <a:latin typeface="Montserrat "/>
              </a:rPr>
              <a:t>More expensive and lower throughput than microsomes </a:t>
            </a:r>
          </a:p>
          <a:p>
            <a:pPr lvl="2">
              <a:lnSpc>
                <a:spcPct val="100000"/>
              </a:lnSpc>
              <a:spcBef>
                <a:spcPts val="1000"/>
              </a:spcBef>
            </a:pPr>
            <a:r>
              <a:rPr lang="en-ZA" sz="1400" dirty="0">
                <a:latin typeface="Montserrat "/>
              </a:rPr>
              <a:t>Have the full set of enzymes expressed in the liver with both redox enzymes (Phase I metabolism) and conjugative enzymes (Phase II metabolism)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ZA" sz="1400" dirty="0">
                <a:solidFill>
                  <a:prstClr val="black"/>
                </a:solidFill>
                <a:latin typeface="Montserrat "/>
              </a:rPr>
              <a:t>Microsomes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defRPr/>
            </a:pPr>
            <a:r>
              <a:rPr lang="en-ZA" sz="1400" dirty="0">
                <a:solidFill>
                  <a:prstClr val="black"/>
                </a:solidFill>
                <a:latin typeface="Montserrat "/>
              </a:rPr>
              <a:t>Subcellular fractions prepared by homogenisation and ultracentrifugation of liver tissue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defRPr/>
            </a:pPr>
            <a:r>
              <a:rPr lang="en-ZA" sz="1400" dirty="0">
                <a:solidFill>
                  <a:prstClr val="black"/>
                </a:solidFill>
                <a:latin typeface="Montserrat "/>
              </a:rPr>
              <a:t>Offer a cheap high throughput method for screening metabolic stability of compounds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defRPr/>
            </a:pPr>
            <a:r>
              <a:rPr lang="en-ZA" sz="1400" dirty="0">
                <a:solidFill>
                  <a:prstClr val="black"/>
                </a:solidFill>
                <a:latin typeface="Montserrat "/>
              </a:rPr>
              <a:t>Have most of the key enzymes involved in oxidative/reductive metabolism of drugs especially CYP450 enzymes</a:t>
            </a:r>
          </a:p>
        </p:txBody>
      </p:sp>
      <p:pic>
        <p:nvPicPr>
          <p:cNvPr id="4" name="Picture 2" descr="https://www.xenotech.com/Images/Products/Subcellular-Fractions/Subcellular-Fraction-Preparation-Method.aspx?width=400&amp;height=374">
            <a:extLst>
              <a:ext uri="{FF2B5EF4-FFF2-40B4-BE49-F238E27FC236}">
                <a16:creationId xmlns:a16="http://schemas.microsoft.com/office/drawing/2014/main" id="{5D77C72A-AA88-639F-289E-0B64045B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43" y="1690688"/>
            <a:ext cx="4504808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B3AD71-82FF-B1FD-0A2F-B08036C8F196}"/>
              </a:ext>
            </a:extLst>
          </p:cNvPr>
          <p:cNvSpPr txBox="1"/>
          <p:nvPr/>
        </p:nvSpPr>
        <p:spPr>
          <a:xfrm>
            <a:off x="9365694" y="6072438"/>
            <a:ext cx="2444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Sekisui </a:t>
            </a:r>
            <a:r>
              <a:rPr lang="en-US" sz="1200" dirty="0" err="1"/>
              <a:t>Xenotech</a:t>
            </a:r>
            <a:r>
              <a:rPr lang="en-US" sz="1200" baseline="30000" dirty="0"/>
              <a:t>©</a:t>
            </a:r>
            <a:endParaRPr lang="en-ZA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325736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Metabolism data</a:t>
            </a:r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DCA3B4-404A-782D-7164-0B5BBEF1DF39}"/>
                  </a:ext>
                </a:extLst>
              </p14:cNvPr>
              <p14:cNvContentPartPr/>
              <p14:nvPr/>
            </p14:nvContentPartPr>
            <p14:xfrm>
              <a:off x="2358002" y="8814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DCA3B4-404A-782D-7164-0B5BBEF1DF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3682" y="877154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25E63EE-927C-F382-3CEA-8697813FAED5}"/>
              </a:ext>
            </a:extLst>
          </p:cNvPr>
          <p:cNvSpPr txBox="1">
            <a:spLocks/>
          </p:cNvSpPr>
          <p:nvPr/>
        </p:nvSpPr>
        <p:spPr>
          <a:xfrm>
            <a:off x="445680" y="1503722"/>
            <a:ext cx="10808664" cy="46613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i="1" dirty="0">
                <a:latin typeface="Montserrat "/>
              </a:rPr>
              <a:t>In vitro </a:t>
            </a:r>
            <a:r>
              <a:rPr lang="en-US" sz="1600" dirty="0">
                <a:latin typeface="Montserrat "/>
              </a:rPr>
              <a:t>metabolism data can be scaled to </a:t>
            </a:r>
            <a:r>
              <a:rPr lang="en-US" sz="1600" i="1" dirty="0">
                <a:latin typeface="Montserrat "/>
              </a:rPr>
              <a:t>in vivo </a:t>
            </a:r>
            <a:r>
              <a:rPr lang="en-US" sz="1600" dirty="0">
                <a:latin typeface="Montserrat "/>
              </a:rPr>
              <a:t>metabolism by factoring in various scaling factors</a:t>
            </a:r>
            <a:endParaRPr lang="en-ZA" sz="1600" i="1" dirty="0">
              <a:latin typeface="Montserrat 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8710F-18AA-DFFD-B8FE-BB76B23018FC}"/>
              </a:ext>
            </a:extLst>
          </p:cNvPr>
          <p:cNvSpPr txBox="1"/>
          <p:nvPr/>
        </p:nvSpPr>
        <p:spPr>
          <a:xfrm>
            <a:off x="1946774" y="2021448"/>
            <a:ext cx="1828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Montserrat "/>
              </a:rPr>
              <a:t>% remaining</a:t>
            </a:r>
            <a:endParaRPr lang="en-ZA" sz="1600">
              <a:latin typeface="Montserrat 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2CADA-3DA3-CB8E-8B17-7A4C01E62BB8}"/>
              </a:ext>
            </a:extLst>
          </p:cNvPr>
          <p:cNvSpPr txBox="1"/>
          <p:nvPr/>
        </p:nvSpPr>
        <p:spPr>
          <a:xfrm>
            <a:off x="1725285" y="2977846"/>
            <a:ext cx="1828820" cy="338554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"/>
              </a:rPr>
              <a:t>Half-life (min)</a:t>
            </a:r>
            <a:endParaRPr lang="en-ZA" sz="1600" dirty="0">
              <a:latin typeface="Montserrat 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30ED414-B53A-EE48-18FD-E746D4163C90}"/>
              </a:ext>
            </a:extLst>
          </p:cNvPr>
          <p:cNvSpPr/>
          <p:nvPr/>
        </p:nvSpPr>
        <p:spPr>
          <a:xfrm>
            <a:off x="2531251" y="2470815"/>
            <a:ext cx="216890" cy="414944"/>
          </a:xfrm>
          <a:prstGeom prst="downArrow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ACEE7-E867-B002-8E58-462B067CBCBB}"/>
              </a:ext>
            </a:extLst>
          </p:cNvPr>
          <p:cNvSpPr txBox="1"/>
          <p:nvPr/>
        </p:nvSpPr>
        <p:spPr>
          <a:xfrm>
            <a:off x="5937140" y="1813326"/>
            <a:ext cx="5201342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"/>
              </a:rPr>
              <a:t>Primary data derived from LC-MS analyte responses</a:t>
            </a:r>
          </a:p>
          <a:p>
            <a:r>
              <a:rPr lang="en-US" sz="1600" dirty="0">
                <a:latin typeface="Montserrat "/>
              </a:rPr>
              <a:t>Stable – high % remaining </a:t>
            </a:r>
            <a:r>
              <a:rPr lang="en-US" sz="1600" dirty="0" err="1">
                <a:latin typeface="Montserrat "/>
              </a:rPr>
              <a:t>e.g</a:t>
            </a:r>
            <a:r>
              <a:rPr lang="en-US" sz="1600" dirty="0">
                <a:latin typeface="Montserrat "/>
              </a:rPr>
              <a:t> &gt;85% in H3D assay 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>
                <a:latin typeface="Montserrat "/>
              </a:rPr>
              <a:t>Calculated from % remaining using first order equations</a:t>
            </a:r>
          </a:p>
          <a:p>
            <a:r>
              <a:rPr lang="en-US" sz="1600" dirty="0">
                <a:latin typeface="Montserrat "/>
              </a:rPr>
              <a:t>Stable – Long t</a:t>
            </a:r>
            <a:r>
              <a:rPr lang="en-US" sz="1600" baseline="-25000" dirty="0">
                <a:latin typeface="Montserrat "/>
              </a:rPr>
              <a:t>½ </a:t>
            </a:r>
            <a:r>
              <a:rPr lang="en-US" sz="1600" dirty="0" err="1">
                <a:latin typeface="Montserrat "/>
              </a:rPr>
              <a:t>e.g</a:t>
            </a:r>
            <a:r>
              <a:rPr lang="en-US" sz="1600" dirty="0">
                <a:latin typeface="Montserrat "/>
              </a:rPr>
              <a:t> &gt;150 min in H3D assay </a:t>
            </a:r>
          </a:p>
          <a:p>
            <a:endParaRPr lang="en-US" sz="1600" baseline="-25000" dirty="0">
              <a:latin typeface="Montserrat "/>
            </a:endParaRPr>
          </a:p>
          <a:p>
            <a:endParaRPr lang="en-US" sz="1600" baseline="-25000" dirty="0">
              <a:latin typeface="Montserrat "/>
            </a:endParaRPr>
          </a:p>
          <a:p>
            <a:r>
              <a:rPr lang="en-US" sz="1600" dirty="0">
                <a:latin typeface="Montserrat "/>
              </a:rPr>
              <a:t>Apparent intrinsic clearance, calculated t</a:t>
            </a:r>
            <a:r>
              <a:rPr lang="en-US" sz="1600" baseline="-25000" dirty="0">
                <a:latin typeface="Montserrat "/>
              </a:rPr>
              <a:t>½  </a:t>
            </a:r>
            <a:r>
              <a:rPr lang="en-US" sz="1600" dirty="0">
                <a:latin typeface="Montserrat "/>
              </a:rPr>
              <a:t>and incubation parameters </a:t>
            </a:r>
          </a:p>
          <a:p>
            <a:r>
              <a:rPr lang="en-US" sz="1600" dirty="0">
                <a:latin typeface="Montserrat "/>
              </a:rPr>
              <a:t>Stable – Low </a:t>
            </a:r>
            <a:r>
              <a:rPr lang="en-US" sz="1600" dirty="0" err="1">
                <a:latin typeface="Montserrat "/>
              </a:rPr>
              <a:t>CL</a:t>
            </a:r>
            <a:r>
              <a:rPr lang="en-US" sz="1600" baseline="-25000" dirty="0" err="1">
                <a:latin typeface="Montserrat "/>
              </a:rPr>
              <a:t>int,app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e.g</a:t>
            </a:r>
            <a:r>
              <a:rPr lang="en-US" sz="1600" dirty="0">
                <a:latin typeface="Montserrat "/>
              </a:rPr>
              <a:t> &lt;11.6 µl/min/mg or &lt;2.7 µl/min/e6 cells in H3D assay </a:t>
            </a:r>
          </a:p>
          <a:p>
            <a:endParaRPr lang="en-US" sz="1600" baseline="-25000" dirty="0">
              <a:latin typeface="Montserrat "/>
            </a:endParaRPr>
          </a:p>
          <a:p>
            <a:endParaRPr lang="en-US" sz="1600" baseline="-25000" dirty="0">
              <a:latin typeface="Montserrat "/>
            </a:endParaRPr>
          </a:p>
          <a:p>
            <a:r>
              <a:rPr lang="en-US" sz="1600" dirty="0">
                <a:latin typeface="Montserrat "/>
              </a:rPr>
              <a:t>Predicted </a:t>
            </a:r>
            <a:r>
              <a:rPr lang="en-US" sz="1600" i="1" dirty="0">
                <a:latin typeface="Montserrat "/>
              </a:rPr>
              <a:t>in vivo </a:t>
            </a:r>
            <a:r>
              <a:rPr lang="en-US" sz="1600" dirty="0">
                <a:latin typeface="Montserrat "/>
              </a:rPr>
              <a:t>intrinsic clearance calculated by scaling microsomes/hepatocytes to liver weight per kg body weight</a:t>
            </a:r>
          </a:p>
          <a:p>
            <a:r>
              <a:rPr lang="en-US" sz="1600" dirty="0">
                <a:latin typeface="Montserrat "/>
              </a:rPr>
              <a:t>Can also factor in binding and liver blood flow for predicted </a:t>
            </a:r>
            <a:r>
              <a:rPr lang="en-US" sz="1600" i="1" dirty="0">
                <a:latin typeface="Montserrat "/>
              </a:rPr>
              <a:t>in vivo </a:t>
            </a:r>
            <a:r>
              <a:rPr lang="en-US" sz="1600" dirty="0">
                <a:latin typeface="Montserrat "/>
              </a:rPr>
              <a:t>clearance</a:t>
            </a:r>
            <a:endParaRPr lang="en-US" sz="1600" baseline="-25000" dirty="0">
              <a:latin typeface="Montserrat 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D81DF-B30F-D8B2-9C07-6B5D35AEFBD7}"/>
              </a:ext>
            </a:extLst>
          </p:cNvPr>
          <p:cNvSpPr txBox="1"/>
          <p:nvPr/>
        </p:nvSpPr>
        <p:spPr>
          <a:xfrm>
            <a:off x="1009658" y="3933468"/>
            <a:ext cx="3260070" cy="830997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Montserrat "/>
              </a:rPr>
              <a:t>In vitro </a:t>
            </a:r>
            <a:r>
              <a:rPr lang="en-US" sz="1600" dirty="0" err="1">
                <a:latin typeface="Montserrat "/>
              </a:rPr>
              <a:t>CL</a:t>
            </a:r>
            <a:r>
              <a:rPr lang="en-US" sz="1600" baseline="-25000" dirty="0" err="1">
                <a:latin typeface="Montserrat "/>
              </a:rPr>
              <a:t>int,app</a:t>
            </a:r>
            <a:r>
              <a:rPr lang="en-US" sz="1600" baseline="-25000" dirty="0">
                <a:latin typeface="Montserrat "/>
              </a:rPr>
              <a:t>         </a:t>
            </a:r>
            <a:r>
              <a:rPr lang="en-US" sz="1600" dirty="0">
                <a:latin typeface="Montserrat "/>
              </a:rPr>
              <a:t> Microsomes - (µl/min/mg)</a:t>
            </a:r>
          </a:p>
          <a:p>
            <a:pPr algn="ctr"/>
            <a:r>
              <a:rPr lang="en-US" sz="1600" dirty="0">
                <a:latin typeface="Montserrat "/>
              </a:rPr>
              <a:t>Hepatocytes - µl/min/e6 cells</a:t>
            </a:r>
            <a:endParaRPr lang="en-ZA" sz="1600" dirty="0">
              <a:latin typeface="Montserrat 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F3569-E0BC-7F41-BD12-D5890133F1FC}"/>
              </a:ext>
            </a:extLst>
          </p:cNvPr>
          <p:cNvSpPr txBox="1"/>
          <p:nvPr/>
        </p:nvSpPr>
        <p:spPr>
          <a:xfrm>
            <a:off x="1066964" y="5391751"/>
            <a:ext cx="3136764" cy="584775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 "/>
              </a:rPr>
              <a:t>Predicted </a:t>
            </a:r>
            <a:r>
              <a:rPr lang="en-US" sz="1600" i="1" dirty="0">
                <a:latin typeface="Montserrat "/>
              </a:rPr>
              <a:t>in vivo </a:t>
            </a:r>
            <a:r>
              <a:rPr lang="en-US" sz="1600" dirty="0" err="1">
                <a:latin typeface="Montserrat "/>
              </a:rPr>
              <a:t>CL</a:t>
            </a:r>
            <a:r>
              <a:rPr lang="en-US" sz="1600" baseline="-25000" dirty="0" err="1">
                <a:latin typeface="Montserrat "/>
              </a:rPr>
              <a:t>int,app</a:t>
            </a:r>
            <a:r>
              <a:rPr lang="en-US" sz="1600" dirty="0">
                <a:latin typeface="Montserrat "/>
              </a:rPr>
              <a:t> (ml/min/kg)</a:t>
            </a:r>
            <a:endParaRPr lang="en-ZA" sz="1600" baseline="-25000" dirty="0">
              <a:latin typeface="Montserrat 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23B408C-B83A-AC5E-7ADA-E5643050DCD9}"/>
              </a:ext>
            </a:extLst>
          </p:cNvPr>
          <p:cNvSpPr/>
          <p:nvPr/>
        </p:nvSpPr>
        <p:spPr>
          <a:xfrm>
            <a:off x="2531249" y="3432560"/>
            <a:ext cx="216890" cy="421246"/>
          </a:xfrm>
          <a:prstGeom prst="down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82B0109-7F6A-8EF0-0743-C9F1B35BF2A0}"/>
              </a:ext>
            </a:extLst>
          </p:cNvPr>
          <p:cNvSpPr/>
          <p:nvPr/>
        </p:nvSpPr>
        <p:spPr>
          <a:xfrm>
            <a:off x="2531249" y="4878729"/>
            <a:ext cx="216890" cy="421246"/>
          </a:xfrm>
          <a:prstGeom prst="down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378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From ADME to PK</a:t>
            </a:r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DCA3B4-404A-782D-7164-0B5BBEF1DF39}"/>
                  </a:ext>
                </a:extLst>
              </p14:cNvPr>
              <p14:cNvContentPartPr/>
              <p14:nvPr/>
            </p14:nvContentPartPr>
            <p14:xfrm>
              <a:off x="2358002" y="8814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DCA3B4-404A-782D-7164-0B5BBEF1DF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3682" y="87715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D25E87-3A9F-72B7-A2DC-F00704E88AB6}"/>
                  </a:ext>
                </a:extLst>
              </p:cNvPr>
              <p:cNvSpPr txBox="1"/>
              <p:nvPr/>
            </p:nvSpPr>
            <p:spPr>
              <a:xfrm>
                <a:off x="484817" y="2091961"/>
                <a:ext cx="6313541" cy="1221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ZA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AUC</m:t>
                          </m:r>
                        </m:e>
                        <m:sub>
                          <m:r>
                            <a:rPr lang="en-ZA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ZA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ZA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ZA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en-ZA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en-ZA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ZA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𝑔𝑢𝑡</m:t>
                          </m:r>
                        </m:sub>
                      </m:sSub>
                      <m:r>
                        <a:rPr lang="en-ZA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</m:t>
                      </m:r>
                      <m:f>
                        <m:fPr>
                          <m:ctrlPr>
                            <a:rPr lang="en-ZA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ZA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Dose</m:t>
                          </m:r>
                        </m:num>
                        <m:den>
                          <m:sSub>
                            <m:sSubPr>
                              <m:ctrlPr>
                                <a:rPr lang="en-ZA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ZA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CL</m:t>
                              </m:r>
                            </m:e>
                            <m:sub>
                              <m:r>
                                <a:rPr lang="en-ZA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𝑖𝑛𝑡</m:t>
                              </m:r>
                              <m:r>
                                <a:rPr lang="en-ZA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ZA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ZA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D25E87-3A9F-72B7-A2DC-F00704E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17" y="2091961"/>
                <a:ext cx="6313541" cy="12214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4B98AB-502E-507F-7452-E89A9CD8C34D}"/>
              </a:ext>
            </a:extLst>
          </p:cNvPr>
          <p:cNvSpPr/>
          <p:nvPr/>
        </p:nvSpPr>
        <p:spPr>
          <a:xfrm>
            <a:off x="395986" y="3870615"/>
            <a:ext cx="2221791" cy="141186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Fraction absorbed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ontserrat" panose="00000500000000000000" pitchFamily="2" charset="0"/>
              </a:rPr>
              <a:t>Physchem</a:t>
            </a:r>
            <a:r>
              <a:rPr lang="en-US" sz="1400" dirty="0">
                <a:solidFill>
                  <a:schemeClr val="tx1"/>
                </a:solidFill>
                <a:latin typeface="Montserrat" panose="00000500000000000000" pitchFamily="2" charset="0"/>
              </a:rPr>
              <a:t> – MW, TPSA, </a:t>
            </a:r>
            <a:r>
              <a:rPr lang="en-US" sz="1400" dirty="0" err="1">
                <a:solidFill>
                  <a:schemeClr val="tx1"/>
                </a:solidFill>
                <a:latin typeface="Montserrat" panose="00000500000000000000" pitchFamily="2" charset="0"/>
              </a:rPr>
              <a:t>pKA</a:t>
            </a:r>
            <a:r>
              <a:rPr lang="en-US" sz="140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ontserrat" panose="00000500000000000000" pitchFamily="2" charset="0"/>
              </a:rPr>
              <a:t>etc</a:t>
            </a:r>
            <a:endParaRPr lang="en-US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Montserrat" panose="00000500000000000000" pitchFamily="2" charset="0"/>
              </a:rPr>
              <a:t>Solubility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Montserrat" panose="00000500000000000000" pitchFamily="2" charset="0"/>
              </a:rPr>
              <a:t>Lipophilicity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Montserrat" panose="00000500000000000000" pitchFamily="2" charset="0"/>
              </a:rPr>
              <a:t>Permeability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B0B6F6-626C-BCA2-2F34-A2B3B5C5DD2A}"/>
              </a:ext>
            </a:extLst>
          </p:cNvPr>
          <p:cNvSpPr/>
          <p:nvPr/>
        </p:nvSpPr>
        <p:spPr>
          <a:xfrm>
            <a:off x="2864117" y="3919220"/>
            <a:ext cx="2221791" cy="10541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Fraction escaping gut metabolism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Montserrat" panose="00000500000000000000" pitchFamily="2" charset="0"/>
              </a:rPr>
              <a:t>Metabolic stability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299365-80B6-8DE3-3468-AF562B4265AF}"/>
              </a:ext>
            </a:extLst>
          </p:cNvPr>
          <p:cNvSpPr/>
          <p:nvPr/>
        </p:nvSpPr>
        <p:spPr>
          <a:xfrm>
            <a:off x="5252758" y="3917402"/>
            <a:ext cx="2962500" cy="89731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Unbound intrinsic clearance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Metabolic stability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8F01E9F-8780-C004-1CFB-B7B3FF37F2A0}"/>
              </a:ext>
            </a:extLst>
          </p:cNvPr>
          <p:cNvSpPr txBox="1">
            <a:spLocks/>
          </p:cNvSpPr>
          <p:nvPr/>
        </p:nvSpPr>
        <p:spPr>
          <a:xfrm>
            <a:off x="434976" y="1444270"/>
            <a:ext cx="6090776" cy="928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FCC3A"/>
                </a:solidFill>
                <a:latin typeface="Montserrat Bold" panose="00000800000000000000" pitchFamily="2" charset="0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Montserrat" panose="00000500000000000000" pitchFamily="2" charset="0"/>
              </a:rPr>
              <a:t>The unbound Area Under the Curve (</a:t>
            </a:r>
            <a:r>
              <a:rPr lang="en-US" sz="1400" dirty="0" err="1">
                <a:solidFill>
                  <a:schemeClr val="tx1"/>
                </a:solidFill>
                <a:latin typeface="Montserrat" panose="00000500000000000000" pitchFamily="2" charset="0"/>
              </a:rPr>
              <a:t>AUC</a:t>
            </a:r>
            <a:r>
              <a:rPr lang="en-US" sz="1400" baseline="-25000" dirty="0" err="1">
                <a:solidFill>
                  <a:schemeClr val="tx1"/>
                </a:solidFill>
                <a:latin typeface="Montserrat" panose="00000500000000000000" pitchFamily="2" charset="0"/>
              </a:rPr>
              <a:t>u</a:t>
            </a:r>
            <a:r>
              <a:rPr lang="en-US" sz="1400" dirty="0">
                <a:solidFill>
                  <a:schemeClr val="tx1"/>
                </a:solidFill>
                <a:latin typeface="Montserrat" panose="00000500000000000000" pitchFamily="2" charset="0"/>
              </a:rPr>
              <a:t>) is one of the key measures of how much compound is in circulation</a:t>
            </a:r>
          </a:p>
          <a:p>
            <a:endParaRPr lang="en-US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Montserrat" panose="00000500000000000000" pitchFamily="2" charset="0"/>
              </a:rPr>
              <a:t>For an oral drug;</a:t>
            </a:r>
          </a:p>
        </p:txBody>
      </p:sp>
      <p:pic>
        <p:nvPicPr>
          <p:cNvPr id="10" name="Picture 2" descr="Figure 1">
            <a:extLst>
              <a:ext uri="{FF2B5EF4-FFF2-40B4-BE49-F238E27FC236}">
                <a16:creationId xmlns:a16="http://schemas.microsoft.com/office/drawing/2014/main" id="{C5C6F8C4-5733-D5D2-E6D1-DA25379E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52" y="1405015"/>
            <a:ext cx="4078678" cy="22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407CA8-59B8-F28B-2985-F2B6AB5F3E67}"/>
              </a:ext>
            </a:extLst>
          </p:cNvPr>
          <p:cNvCxnSpPr/>
          <p:nvPr/>
        </p:nvCxnSpPr>
        <p:spPr>
          <a:xfrm flipH="1">
            <a:off x="2358002" y="3283828"/>
            <a:ext cx="678531" cy="451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0440DC-BC45-D2E5-6375-2B34007674BE}"/>
              </a:ext>
            </a:extLst>
          </p:cNvPr>
          <p:cNvCxnSpPr>
            <a:cxnSpLocks/>
          </p:cNvCxnSpPr>
          <p:nvPr/>
        </p:nvCxnSpPr>
        <p:spPr>
          <a:xfrm flipH="1">
            <a:off x="3702822" y="3283462"/>
            <a:ext cx="1" cy="587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307B41-D31B-55D1-B8BF-307A79E456AF}"/>
              </a:ext>
            </a:extLst>
          </p:cNvPr>
          <p:cNvCxnSpPr>
            <a:cxnSpLocks/>
          </p:cNvCxnSpPr>
          <p:nvPr/>
        </p:nvCxnSpPr>
        <p:spPr>
          <a:xfrm>
            <a:off x="4856915" y="3295063"/>
            <a:ext cx="678610" cy="439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19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i="1" dirty="0"/>
              <a:t>In vivo </a:t>
            </a:r>
            <a:r>
              <a:rPr lang="en-ZA" dirty="0"/>
              <a:t>efficacy needs good potency and good ADME</a:t>
            </a:r>
            <a:endParaRPr lang="en-ZA" i="1" dirty="0"/>
          </a:p>
          <a:p>
            <a:r>
              <a:rPr lang="en-ZA" dirty="0"/>
              <a:t>Solubility, Permeability and Metabolic stability are key ADME properties and impact </a:t>
            </a:r>
            <a:r>
              <a:rPr lang="en-ZA" i="1" dirty="0"/>
              <a:t>in vivo </a:t>
            </a:r>
            <a:r>
              <a:rPr lang="en-ZA" dirty="0"/>
              <a:t>pharmacokinetics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15</a:t>
            </a:fld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</p:spTree>
    <p:extLst>
      <p:ext uri="{BB962C8B-B14F-4D97-AF65-F5344CB8AC3E}">
        <p14:creationId xmlns:p14="http://schemas.microsoft.com/office/powerpoint/2010/main" val="3955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resources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Di and Kerns 2003 Profiling drug like properties in discovery research. Curr </a:t>
            </a:r>
            <a:r>
              <a:rPr lang="en-US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Opin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 Chem Biol 7 (3) 2003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Das </a:t>
            </a:r>
            <a:r>
              <a:rPr lang="en-US" sz="1800" i="1" dirty="0">
                <a:solidFill>
                  <a:srgbClr val="000000"/>
                </a:solidFill>
                <a:highlight>
                  <a:srgbClr val="FFFFFF"/>
                </a:highlight>
                <a:latin typeface="inherit"/>
              </a:rPr>
              <a:t>et al.,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inherit"/>
              </a:rPr>
              <a:t>2022 Structural modification aimed for improving solubility of lead compounds in early phase drug discovery.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inherit"/>
              </a:rPr>
              <a:t>Biorg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inherit"/>
              </a:rPr>
              <a:t> &amp; Med Chem 56, 115614  </a:t>
            </a:r>
            <a:endParaRPr lang="en-US" sz="1800" i="1" dirty="0">
              <a:solidFill>
                <a:srgbClr val="000000"/>
              </a:solidFill>
              <a:highlight>
                <a:srgbClr val="FFFFFF"/>
              </a:highlight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Di </a:t>
            </a:r>
            <a:r>
              <a:rPr lang="en-US" sz="1800" i="1" dirty="0">
                <a:solidFill>
                  <a:srgbClr val="000000"/>
                </a:solidFill>
                <a:highlight>
                  <a:srgbClr val="FFFFFF"/>
                </a:highlight>
                <a:latin typeface="inherit"/>
              </a:rPr>
              <a:t>et al.,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inherit"/>
              </a:rPr>
              <a:t>2020 The critical role of passive permeability in designing successful drugs.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inherit"/>
              </a:rPr>
              <a:t>Chemmedchem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inherit"/>
              </a:rPr>
              <a:t> 15 (20) 1862 - 1874</a:t>
            </a:r>
            <a:endParaRPr lang="en-US" sz="1800" b="0" dirty="0">
              <a:solidFill>
                <a:srgbClr val="000000"/>
              </a:solidFill>
              <a:effectLst/>
              <a:highlight>
                <a:srgbClr val="FFFFFF"/>
              </a:highlight>
              <a:latin typeface="inherit"/>
            </a:endParaRP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inherit"/>
              </a:rPr>
              <a:t>Smith et al 2019 Clearance in drug design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 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inherit"/>
              </a:rPr>
              <a:t>. J Med Chem 62(5), 2245-2255. </a:t>
            </a:r>
            <a:r>
              <a:rPr lang="en-US" sz="18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This publication covers the importance of clearance and the effect it has on the disposition of a drug as well as the link between in vitro and in vivo measurements and scaling.</a:t>
            </a:r>
            <a:endParaRPr lang="en-US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Maurer et al 2020 Dose predictions for drug design. J Med Chem 63(12), 6423 – 6435. </a:t>
            </a:r>
            <a:r>
              <a:rPr lang="en-US" sz="18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This publication discusses how the link between pharmacokinetic and pharmacodynamic parameters is used to determine the predicted human dose</a:t>
            </a:r>
            <a:endParaRPr lang="en-US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16</a:t>
            </a:fld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</p:spTree>
    <p:extLst>
      <p:ext uri="{BB962C8B-B14F-4D97-AF65-F5344CB8AC3E}">
        <p14:creationId xmlns:p14="http://schemas.microsoft.com/office/powerpoint/2010/main" val="426119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3F64D-914C-1D85-8477-744C40EA2A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FB42D1-C534-400D-BC72-5CE77A30CD5B}" type="slidenum">
              <a:rPr lang="en-ZA" smtClean="0">
                <a:solidFill>
                  <a:schemeClr val="bg1">
                    <a:lumMod val="75000"/>
                  </a:schemeClr>
                </a:solidFill>
              </a:rPr>
              <a:t>17</a:t>
            </a:fld>
            <a:endParaRPr lang="en-ZA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50A3B3-E27F-4C02-92E0-4342BDC289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6025" y="2766218"/>
            <a:ext cx="5726113" cy="1557337"/>
          </a:xfrm>
        </p:spPr>
        <p:txBody>
          <a:bodyPr anchor="b">
            <a:no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967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56CB4-3366-2636-0BB0-7887A2F4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6" name="Picture 5" descr="A black and orange text and a black background&#10;&#10;AI-generated content may be incorrect.">
            <a:extLst>
              <a:ext uri="{FF2B5EF4-FFF2-40B4-BE49-F238E27FC236}">
                <a16:creationId xmlns:a16="http://schemas.microsoft.com/office/drawing/2014/main" id="{E7879130-A71A-7A9A-CFA0-1EC06EF3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417" y="-2742"/>
            <a:ext cx="12192000" cy="612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6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9461-919D-5660-513D-8A982D719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Understand the importance of solubility, permeability and metabolic stability in drug discovery</a:t>
            </a:r>
          </a:p>
          <a:p>
            <a:r>
              <a:rPr lang="en-ZA" dirty="0"/>
              <a:t>Understand the interpretation of solubility, permeability and metabolic stability data</a:t>
            </a:r>
          </a:p>
          <a:p>
            <a:r>
              <a:rPr lang="en-ZA" dirty="0"/>
              <a:t>Understand how </a:t>
            </a:r>
            <a:r>
              <a:rPr lang="en-ZA" i="1" dirty="0"/>
              <a:t>in vitro </a:t>
            </a:r>
            <a:r>
              <a:rPr lang="en-ZA" dirty="0"/>
              <a:t>ADME parameters relate to </a:t>
            </a:r>
            <a:r>
              <a:rPr lang="en-ZA" i="1" dirty="0"/>
              <a:t>in vivo </a:t>
            </a:r>
            <a:r>
              <a:rPr lang="en-ZA" dirty="0"/>
              <a:t>Pharmacokinetics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3</a:t>
            </a:fld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</p:spTree>
    <p:extLst>
      <p:ext uri="{BB962C8B-B14F-4D97-AF65-F5344CB8AC3E}">
        <p14:creationId xmlns:p14="http://schemas.microsoft.com/office/powerpoint/2010/main" val="34043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doesn’t good </a:t>
            </a:r>
            <a:r>
              <a:rPr lang="en-US" i="1" dirty="0"/>
              <a:t>in vitro </a:t>
            </a:r>
            <a:r>
              <a:rPr lang="en-US" dirty="0"/>
              <a:t>potency translate to good </a:t>
            </a:r>
            <a:r>
              <a:rPr lang="en-US" i="1" dirty="0"/>
              <a:t>in vivo </a:t>
            </a:r>
            <a:r>
              <a:rPr lang="en-US" dirty="0"/>
              <a:t>potency?</a:t>
            </a:r>
            <a:r>
              <a:rPr lang="en-US" i="1" dirty="0"/>
              <a:t>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4</a:t>
            </a:fld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A40BB-3F1F-B00C-EF15-CC3B5EB2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744" y="5519077"/>
            <a:ext cx="10515600" cy="694307"/>
          </a:xfrm>
        </p:spPr>
        <p:txBody>
          <a:bodyPr>
            <a:normAutofit fontScale="70000" lnSpcReduction="20000"/>
          </a:bodyPr>
          <a:lstStyle/>
          <a:p>
            <a:r>
              <a:rPr lang="en-ZA" sz="2800" i="1" dirty="0"/>
              <a:t>In vivo </a:t>
            </a:r>
            <a:r>
              <a:rPr lang="en-ZA" sz="2800" dirty="0"/>
              <a:t>potency depends on whether the drug can be </a:t>
            </a:r>
            <a:r>
              <a:rPr lang="en-ZA" sz="2800" dirty="0">
                <a:solidFill>
                  <a:srgbClr val="FF0000"/>
                </a:solidFill>
              </a:rPr>
              <a:t>A</a:t>
            </a:r>
            <a:r>
              <a:rPr lang="en-ZA" sz="2800" dirty="0"/>
              <a:t>bsorbed, </a:t>
            </a:r>
            <a:r>
              <a:rPr lang="en-ZA" sz="2800" dirty="0">
                <a:solidFill>
                  <a:srgbClr val="FF0000"/>
                </a:solidFill>
              </a:rPr>
              <a:t>D</a:t>
            </a:r>
            <a:r>
              <a:rPr lang="en-ZA" sz="2800" dirty="0"/>
              <a:t>istributed, </a:t>
            </a:r>
            <a:r>
              <a:rPr lang="en-ZA" sz="2800" dirty="0">
                <a:solidFill>
                  <a:srgbClr val="FF0000"/>
                </a:solidFill>
              </a:rPr>
              <a:t>M</a:t>
            </a:r>
            <a:r>
              <a:rPr lang="en-ZA" sz="2800" dirty="0"/>
              <a:t>etabolized and </a:t>
            </a:r>
            <a:r>
              <a:rPr lang="en-ZA" sz="2800" dirty="0">
                <a:solidFill>
                  <a:srgbClr val="FF0000"/>
                </a:solidFill>
              </a:rPr>
              <a:t>E</a:t>
            </a:r>
            <a:r>
              <a:rPr lang="en-ZA" sz="2800" dirty="0"/>
              <a:t>xcreted in a way that maximizes concentration at the site of action</a:t>
            </a:r>
            <a:endParaRPr lang="en-ZA" sz="2800" i="1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D79E40-4B2E-B535-AC22-8FE5C22C004C}"/>
              </a:ext>
            </a:extLst>
          </p:cNvPr>
          <p:cNvGrpSpPr/>
          <p:nvPr/>
        </p:nvGrpSpPr>
        <p:grpSpPr>
          <a:xfrm>
            <a:off x="5165378" y="1593000"/>
            <a:ext cx="5000914" cy="3672000"/>
            <a:chOff x="1725222" y="2823203"/>
            <a:chExt cx="5239935" cy="40950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D35E34-35B7-158F-A7A3-D8C57742873F}"/>
                </a:ext>
              </a:extLst>
            </p:cNvPr>
            <p:cNvGrpSpPr/>
            <p:nvPr/>
          </p:nvGrpSpPr>
          <p:grpSpPr>
            <a:xfrm>
              <a:off x="1725222" y="2823203"/>
              <a:ext cx="5239935" cy="4095080"/>
              <a:chOff x="2502585" y="3314683"/>
              <a:chExt cx="4216639" cy="325782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A96C54D-D092-AE43-3E69-241B248B2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8841" y="3489732"/>
                <a:ext cx="4110383" cy="3082774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C68D465-68DE-4882-282B-52B7BCC4D661}"/>
                  </a:ext>
                </a:extLst>
              </p:cNvPr>
              <p:cNvSpPr/>
              <p:nvPr/>
            </p:nvSpPr>
            <p:spPr>
              <a:xfrm>
                <a:off x="2502585" y="3314683"/>
                <a:ext cx="1472318" cy="9946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89C1CCD-874A-D2D2-8ED3-97A3C0DC0EFF}"/>
                </a:ext>
              </a:extLst>
            </p:cNvPr>
            <p:cNvSpPr/>
            <p:nvPr/>
          </p:nvSpPr>
          <p:spPr>
            <a:xfrm>
              <a:off x="2971800" y="4780600"/>
              <a:ext cx="472815" cy="2685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A4AD3C1-2FC6-EB31-9FB0-3ECD36625541}"/>
              </a:ext>
            </a:extLst>
          </p:cNvPr>
          <p:cNvSpPr txBox="1"/>
          <p:nvPr/>
        </p:nvSpPr>
        <p:spPr>
          <a:xfrm>
            <a:off x="865572" y="1799850"/>
            <a:ext cx="217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In vitro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F28268-ED4A-E573-17A4-27C010054D8C}"/>
              </a:ext>
            </a:extLst>
          </p:cNvPr>
          <p:cNvSpPr/>
          <p:nvPr/>
        </p:nvSpPr>
        <p:spPr>
          <a:xfrm>
            <a:off x="1447338" y="3141265"/>
            <a:ext cx="1420427" cy="792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949670D-CF8C-1190-4EE3-093F0E6DA391}"/>
              </a:ext>
            </a:extLst>
          </p:cNvPr>
          <p:cNvSpPr/>
          <p:nvPr/>
        </p:nvSpPr>
        <p:spPr>
          <a:xfrm>
            <a:off x="2068497" y="2737574"/>
            <a:ext cx="208625" cy="3441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D01703-B650-2EF7-ECA8-9B66B9D617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7" t="14455" r="55525" b="73478"/>
          <a:stretch/>
        </p:blipFill>
        <p:spPr>
          <a:xfrm>
            <a:off x="1830960" y="2243118"/>
            <a:ext cx="653181" cy="41929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FB4F5224-90D9-8220-4E8C-58772D767E15}"/>
              </a:ext>
            </a:extLst>
          </p:cNvPr>
          <p:cNvSpPr/>
          <p:nvPr/>
        </p:nvSpPr>
        <p:spPr>
          <a:xfrm>
            <a:off x="1757779" y="3429000"/>
            <a:ext cx="726362" cy="3262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/>
              <a:t>target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0C929D-D836-E2EB-02F1-8DCF1527E221}"/>
              </a:ext>
            </a:extLst>
          </p:cNvPr>
          <p:cNvCxnSpPr/>
          <p:nvPr/>
        </p:nvCxnSpPr>
        <p:spPr>
          <a:xfrm>
            <a:off x="4935984" y="1840240"/>
            <a:ext cx="0" cy="33561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Down 2">
            <a:extLst>
              <a:ext uri="{FF2B5EF4-FFF2-40B4-BE49-F238E27FC236}">
                <a16:creationId xmlns:a16="http://schemas.microsoft.com/office/drawing/2014/main" id="{3F0763AA-CADB-3593-1DDF-CE13B87AE1D0}"/>
              </a:ext>
            </a:extLst>
          </p:cNvPr>
          <p:cNvSpPr/>
          <p:nvPr/>
        </p:nvSpPr>
        <p:spPr>
          <a:xfrm rot="16046521">
            <a:off x="10205706" y="3411126"/>
            <a:ext cx="208625" cy="3441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89412A-38D9-6330-B07F-114F2EC1FCE1}"/>
              </a:ext>
            </a:extLst>
          </p:cNvPr>
          <p:cNvSpPr/>
          <p:nvPr/>
        </p:nvSpPr>
        <p:spPr>
          <a:xfrm>
            <a:off x="10643586" y="3141265"/>
            <a:ext cx="1420427" cy="792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DE70F1-3795-3051-C576-B63D138E739C}"/>
              </a:ext>
            </a:extLst>
          </p:cNvPr>
          <p:cNvSpPr/>
          <p:nvPr/>
        </p:nvSpPr>
        <p:spPr>
          <a:xfrm>
            <a:off x="10963861" y="3368824"/>
            <a:ext cx="726362" cy="3262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207017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ADME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5</a:t>
            </a:fld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AC1EA-678B-593C-451A-8C0FDE173DC1}"/>
              </a:ext>
            </a:extLst>
          </p:cNvPr>
          <p:cNvSpPr txBox="1"/>
          <p:nvPr/>
        </p:nvSpPr>
        <p:spPr>
          <a:xfrm>
            <a:off x="4782409" y="5947147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Solubility,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Permeability</a:t>
            </a:r>
            <a:r>
              <a:rPr lang="en-US" b="1" dirty="0">
                <a:solidFill>
                  <a:srgbClr val="FF0000"/>
                </a:solidFill>
              </a:rPr>
              <a:t>, Metabolic stability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15" name="Google Shape;574;g1fb3db69856_0_498">
            <a:extLst>
              <a:ext uri="{FF2B5EF4-FFF2-40B4-BE49-F238E27FC236}">
                <a16:creationId xmlns:a16="http://schemas.microsoft.com/office/drawing/2014/main" id="{48274C03-2619-F0F8-CC54-D9035BBBA6E9}"/>
              </a:ext>
            </a:extLst>
          </p:cNvPr>
          <p:cNvSpPr txBox="1"/>
          <p:nvPr/>
        </p:nvSpPr>
        <p:spPr>
          <a:xfrm>
            <a:off x="431159" y="1309987"/>
            <a:ext cx="5053149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bsorption – How will it get in?</a:t>
            </a:r>
          </a:p>
          <a:p>
            <a:pPr marL="914400" lvl="1" indent="-355600">
              <a:buSzPts val="2000"/>
              <a:buChar char="●"/>
            </a:pPr>
            <a:r>
              <a:rPr lang="en-US" sz="2000" b="1" dirty="0"/>
              <a:t>Permeability</a:t>
            </a:r>
          </a:p>
          <a:p>
            <a:pPr marL="914400" lvl="1" indent="-355600">
              <a:buSzPts val="2000"/>
              <a:buChar char="●"/>
            </a:pPr>
            <a:r>
              <a:rPr lang="en-US" sz="2000" b="1" dirty="0"/>
              <a:t>Solubility</a:t>
            </a:r>
          </a:p>
          <a:p>
            <a:pPr marL="914400" lvl="1" indent="-355600">
              <a:buSzPts val="2000"/>
              <a:buFontTx/>
              <a:buChar char="●"/>
            </a:pPr>
            <a:r>
              <a:rPr lang="en-US" sz="2000" dirty="0"/>
              <a:t>Physicochemical characteristics</a:t>
            </a:r>
          </a:p>
          <a:p>
            <a:pPr marL="457200" indent="-355600">
              <a:buSzPts val="2000"/>
              <a:buChar char="●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istribution</a:t>
            </a:r>
            <a:r>
              <a:rPr lang="en-US" sz="2000" dirty="0"/>
              <a:t> – Where will it go?</a:t>
            </a:r>
          </a:p>
          <a:p>
            <a:pPr marL="914400" lvl="1" indent="-355600">
              <a:buSzPts val="2000"/>
              <a:buChar char="●"/>
            </a:pPr>
            <a:r>
              <a:rPr lang="en-US" sz="2000" b="1" dirty="0"/>
              <a:t>Permeability</a:t>
            </a:r>
          </a:p>
          <a:p>
            <a:pPr marL="914400" lvl="1" indent="-355600">
              <a:buSzPts val="2000"/>
              <a:buChar char="●"/>
            </a:pPr>
            <a:r>
              <a:rPr lang="en-US" sz="2000" dirty="0"/>
              <a:t>Physicochemical characteristics</a:t>
            </a:r>
          </a:p>
          <a:p>
            <a:pPr marL="457200" indent="-355600">
              <a:buSzPts val="2000"/>
              <a:buChar char="●"/>
            </a:pP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/>
              <a:t>etabolism – How is it broken down?</a:t>
            </a:r>
          </a:p>
          <a:p>
            <a:pPr marL="914400" lvl="1" indent="-355600">
              <a:buSzPts val="2000"/>
              <a:buChar char="●"/>
            </a:pPr>
            <a:r>
              <a:rPr lang="en-US" sz="2000" b="1" dirty="0"/>
              <a:t>Metabolic stability </a:t>
            </a:r>
            <a:r>
              <a:rPr lang="en-US" sz="2000" dirty="0"/>
              <a:t>experiments using microsomes and hepatocytes</a:t>
            </a:r>
            <a:endParaRPr lang="en-US" sz="2000" dirty="0">
              <a:solidFill>
                <a:schemeClr val="dk1"/>
              </a:solidFill>
            </a:endParaRPr>
          </a:p>
          <a:p>
            <a:pPr marL="457200" indent="-355600">
              <a:buSzPts val="2000"/>
              <a:buChar char="●"/>
            </a:pPr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dirty="0">
                <a:solidFill>
                  <a:schemeClr val="dk1"/>
                </a:solidFill>
              </a:rPr>
              <a:t>xcretion – How does it leave?</a:t>
            </a:r>
          </a:p>
          <a:p>
            <a:pPr marL="914400" lvl="1" indent="-355600">
              <a:buSzPts val="2000"/>
              <a:buChar char="●"/>
            </a:pPr>
            <a:r>
              <a:rPr lang="en-US" sz="2000" b="1" dirty="0">
                <a:solidFill>
                  <a:schemeClr val="dk1"/>
                </a:solidFill>
              </a:rPr>
              <a:t>Metabolic stability </a:t>
            </a:r>
            <a:r>
              <a:rPr lang="en-US" sz="2000" dirty="0">
                <a:solidFill>
                  <a:schemeClr val="dk1"/>
                </a:solidFill>
              </a:rPr>
              <a:t>experiments using microsomes and hepatocytes</a:t>
            </a:r>
          </a:p>
          <a:p>
            <a:pPr marL="914400" lvl="1" indent="-355600"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Physicochemical characteristics</a:t>
            </a:r>
            <a:endParaRPr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C8570-31EA-6093-ECEB-1DA04D848485}"/>
              </a:ext>
            </a:extLst>
          </p:cNvPr>
          <p:cNvGrpSpPr/>
          <p:nvPr/>
        </p:nvGrpSpPr>
        <p:grpSpPr>
          <a:xfrm>
            <a:off x="5891349" y="1676400"/>
            <a:ext cx="5000914" cy="3672000"/>
            <a:chOff x="1725222" y="2823203"/>
            <a:chExt cx="5239935" cy="40950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8F057B-A8F6-8CEB-037D-6A558409B95A}"/>
                </a:ext>
              </a:extLst>
            </p:cNvPr>
            <p:cNvGrpSpPr/>
            <p:nvPr/>
          </p:nvGrpSpPr>
          <p:grpSpPr>
            <a:xfrm>
              <a:off x="1725222" y="2823203"/>
              <a:ext cx="5239935" cy="4095080"/>
              <a:chOff x="2502585" y="3314683"/>
              <a:chExt cx="4216639" cy="325782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71EB3C1-DAED-13DE-57FB-937D6F5AB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8841" y="3489732"/>
                <a:ext cx="4110383" cy="3082774"/>
              </a:xfrm>
              <a:prstGeom prst="rect">
                <a:avLst/>
              </a:prstGeom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94C031A-D04A-7FBB-B6F8-B3F06DB4BC92}"/>
                  </a:ext>
                </a:extLst>
              </p:cNvPr>
              <p:cNvSpPr/>
              <p:nvPr/>
            </p:nvSpPr>
            <p:spPr>
              <a:xfrm>
                <a:off x="2502585" y="3314683"/>
                <a:ext cx="1472318" cy="9946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EC1FE9-90A4-1A92-ACA9-B3676289633D}"/>
                </a:ext>
              </a:extLst>
            </p:cNvPr>
            <p:cNvSpPr/>
            <p:nvPr/>
          </p:nvSpPr>
          <p:spPr>
            <a:xfrm>
              <a:off x="2971800" y="4780600"/>
              <a:ext cx="472815" cy="2685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97397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Solubility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6</a:t>
            </a:fld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7B0FFB96-CBAE-BF45-86D4-1876DCBCF0BB}"/>
              </a:ext>
            </a:extLst>
          </p:cNvPr>
          <p:cNvSpPr txBox="1">
            <a:spLocks/>
          </p:cNvSpPr>
          <p:nvPr/>
        </p:nvSpPr>
        <p:spPr>
          <a:xfrm>
            <a:off x="383050" y="1820349"/>
            <a:ext cx="4196527" cy="119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In vitro assays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Needs to be soluble enough to give reliable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activity data</a:t>
            </a:r>
          </a:p>
          <a:p>
            <a:endParaRPr lang="en-US" sz="1600" dirty="0"/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C348E44-2ED0-4A96-AD08-9A9C7817EC68}"/>
              </a:ext>
            </a:extLst>
          </p:cNvPr>
          <p:cNvSpPr txBox="1">
            <a:spLocks/>
          </p:cNvSpPr>
          <p:nvPr/>
        </p:nvSpPr>
        <p:spPr>
          <a:xfrm>
            <a:off x="4826193" y="1793714"/>
            <a:ext cx="5302199" cy="12710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b="1" kern="1200" dirty="0">
                <a:solidFill>
                  <a:srgbClr val="3E3E3E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</a:rPr>
              <a:t>In vivo assays 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Needs to be soluble enough for absorption when administered to patients or animal models otherwise data will be poorly reproducible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F32BE-7E23-D3B1-20AC-BA138135E85E}"/>
              </a:ext>
            </a:extLst>
          </p:cNvPr>
          <p:cNvSpPr txBox="1"/>
          <p:nvPr/>
        </p:nvSpPr>
        <p:spPr>
          <a:xfrm>
            <a:off x="1021532" y="3206790"/>
            <a:ext cx="2432868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my compound soluble enough for biological assays?</a:t>
            </a:r>
            <a:endParaRPr lang="en-ZA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BE3AC6-2EA5-BAFE-39CC-70EF92E1579F}"/>
              </a:ext>
            </a:extLst>
          </p:cNvPr>
          <p:cNvSpPr txBox="1"/>
          <p:nvPr/>
        </p:nvSpPr>
        <p:spPr>
          <a:xfrm>
            <a:off x="6040747" y="3206790"/>
            <a:ext cx="2428203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my compound soluble enough for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PK?</a:t>
            </a:r>
            <a:endParaRPr lang="en-Z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1C0BDFC-3793-7649-A232-3BACDDFD67AC}"/>
              </a:ext>
            </a:extLst>
          </p:cNvPr>
          <p:cNvSpPr/>
          <p:nvPr/>
        </p:nvSpPr>
        <p:spPr>
          <a:xfrm>
            <a:off x="7028469" y="4385627"/>
            <a:ext cx="452761" cy="648070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A71AAE4-12A0-053B-5B39-D3641BB135B8}"/>
              </a:ext>
            </a:extLst>
          </p:cNvPr>
          <p:cNvSpPr/>
          <p:nvPr/>
        </p:nvSpPr>
        <p:spPr>
          <a:xfrm>
            <a:off x="1834224" y="4385627"/>
            <a:ext cx="452761" cy="648070"/>
          </a:xfrm>
          <a:prstGeom prst="down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6AF2F2-6C9F-17F5-162A-0F42BAD18FB6}"/>
              </a:ext>
            </a:extLst>
          </p:cNvPr>
          <p:cNvSpPr txBox="1"/>
          <p:nvPr/>
        </p:nvSpPr>
        <p:spPr>
          <a:xfrm>
            <a:off x="592873" y="5253998"/>
            <a:ext cx="3665987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solubility by adding DMSO stock to buffer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(Kinetic solubility)</a:t>
            </a:r>
            <a:endParaRPr lang="en-ZA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7A5402-8ACA-3998-B9EE-9C07D3FD8900}"/>
              </a:ext>
            </a:extLst>
          </p:cNvPr>
          <p:cNvSpPr txBox="1"/>
          <p:nvPr/>
        </p:nvSpPr>
        <p:spPr>
          <a:xfrm>
            <a:off x="5510194" y="5253998"/>
            <a:ext cx="348931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solubility by adding buffer to solid compound 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(Thermodynamic solubility)</a:t>
            </a:r>
            <a:endParaRPr lang="en-Z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1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Permeability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7</a:t>
            </a:fld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23DF7-CE0C-24FC-BE06-F509DDA03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23" y="1600895"/>
            <a:ext cx="5257800" cy="4351338"/>
          </a:xfrm>
        </p:spPr>
        <p:txBody>
          <a:bodyPr/>
          <a:lstStyle/>
          <a:p>
            <a:r>
              <a:rPr lang="en-US" sz="2200" b="0" dirty="0">
                <a:solidFill>
                  <a:schemeClr val="tx1"/>
                </a:solidFill>
              </a:rPr>
              <a:t>Permeability is a measure of the velocity of drug passage across membranes</a:t>
            </a:r>
          </a:p>
          <a:p>
            <a:r>
              <a:rPr lang="en-US" sz="2200" dirty="0"/>
              <a:t>Compounds need to go through biological membranes to be absorbed from the gastrointestinal tract or to move from circulation to the site of action.</a:t>
            </a:r>
          </a:p>
          <a:p>
            <a:r>
              <a:rPr lang="en-US" sz="2200" b="0" dirty="0">
                <a:solidFill>
                  <a:schemeClr val="tx1"/>
                </a:solidFill>
              </a:rPr>
              <a:t>Passive permeability is the main way that most drugs cross membranes</a:t>
            </a:r>
          </a:p>
          <a:p>
            <a:endParaRPr lang="en-US" dirty="0"/>
          </a:p>
          <a:p>
            <a:endParaRPr lang="en-Z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ACF5D20-A30B-26C0-EA88-42B230CF1142}"/>
                  </a:ext>
                </a:extLst>
              </p14:cNvPr>
              <p14:cNvContentPartPr/>
              <p14:nvPr/>
            </p14:nvContentPartPr>
            <p14:xfrm>
              <a:off x="8374872" y="329171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ACF5D20-A30B-26C0-EA88-42B230CF11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0552" y="328739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6E0760C-996E-E602-011A-A6685172F49D}"/>
              </a:ext>
            </a:extLst>
          </p:cNvPr>
          <p:cNvGrpSpPr/>
          <p:nvPr/>
        </p:nvGrpSpPr>
        <p:grpSpPr>
          <a:xfrm>
            <a:off x="9059537" y="3810100"/>
            <a:ext cx="169920" cy="26640"/>
            <a:chOff x="2847343" y="4153423"/>
            <a:chExt cx="169920" cy="2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92EDAB-B0FB-3D6E-212E-8895EB09C9AD}"/>
                    </a:ext>
                  </a:extLst>
                </p14:cNvPr>
                <p14:cNvContentPartPr/>
                <p14:nvPr/>
              </p14:nvContentPartPr>
              <p14:xfrm>
                <a:off x="2847343" y="4179703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62AC29-0AE8-6D43-2592-92B2036B9C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43023" y="417538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0FD1BF-5D01-36B7-514A-8E7BE50BDF62}"/>
                    </a:ext>
                  </a:extLst>
                </p14:cNvPr>
                <p14:cNvContentPartPr/>
                <p14:nvPr/>
              </p14:nvContentPartPr>
              <p14:xfrm>
                <a:off x="3016903" y="4153423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BB4492D-50A4-BD06-9C73-03C198C9B7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12583" y="41491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99484BF-B0A2-B476-8FA9-2B38AD8720A1}"/>
                  </a:ext>
                </a:extLst>
              </p14:cNvPr>
              <p14:cNvContentPartPr/>
              <p14:nvPr/>
            </p14:nvContentPartPr>
            <p14:xfrm>
              <a:off x="9386057" y="370570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99484BF-B0A2-B476-8FA9-2B38AD8720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81737" y="37013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2E512A-A5E3-B780-A934-BA912D2FBCEC}"/>
                  </a:ext>
                </a:extLst>
              </p14:cNvPr>
              <p14:cNvContentPartPr/>
              <p14:nvPr/>
            </p14:nvContentPartPr>
            <p14:xfrm>
              <a:off x="9494031" y="352256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2E512A-A5E3-B780-A934-BA912D2FBC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9711" y="351824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A870AB-3EAC-71E1-4150-9250AE1FC269}"/>
                  </a:ext>
                </a:extLst>
              </p14:cNvPr>
              <p14:cNvContentPartPr/>
              <p14:nvPr/>
            </p14:nvContentPartPr>
            <p14:xfrm>
              <a:off x="7700897" y="33266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A870AB-3EAC-71E1-4150-9250AE1FC2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6577" y="332230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3B7166-C61D-F1DF-A327-4EEA81FD41EC}"/>
              </a:ext>
            </a:extLst>
          </p:cNvPr>
          <p:cNvSpPr/>
          <p:nvPr/>
        </p:nvSpPr>
        <p:spPr>
          <a:xfrm>
            <a:off x="7920231" y="3085677"/>
            <a:ext cx="887914" cy="436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7C8227-51FC-7B07-7E06-6817AFADEAA4}"/>
              </a:ext>
            </a:extLst>
          </p:cNvPr>
          <p:cNvSpPr/>
          <p:nvPr/>
        </p:nvSpPr>
        <p:spPr>
          <a:xfrm>
            <a:off x="8855464" y="3085677"/>
            <a:ext cx="887914" cy="436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4D1AAA-965A-A48B-04D4-1E5E9C0B7059}"/>
              </a:ext>
            </a:extLst>
          </p:cNvPr>
          <p:cNvSpPr/>
          <p:nvPr/>
        </p:nvSpPr>
        <p:spPr>
          <a:xfrm>
            <a:off x="10725930" y="3085677"/>
            <a:ext cx="887914" cy="436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07A4233-7403-3217-CDE3-6A2B54E7F86C}"/>
              </a:ext>
            </a:extLst>
          </p:cNvPr>
          <p:cNvSpPr/>
          <p:nvPr/>
        </p:nvSpPr>
        <p:spPr>
          <a:xfrm>
            <a:off x="9790697" y="3073268"/>
            <a:ext cx="887914" cy="436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45CBF2-56FE-7DC2-3A87-B22A98546C51}"/>
              </a:ext>
            </a:extLst>
          </p:cNvPr>
          <p:cNvSpPr/>
          <p:nvPr/>
        </p:nvSpPr>
        <p:spPr>
          <a:xfrm>
            <a:off x="8809745" y="32917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0CDDBE-8C1C-DCD6-C31B-AF95D285D68E}"/>
              </a:ext>
            </a:extLst>
          </p:cNvPr>
          <p:cNvSpPr/>
          <p:nvPr/>
        </p:nvSpPr>
        <p:spPr>
          <a:xfrm>
            <a:off x="9748203" y="32917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2D2E9C4-2EE5-90F0-F299-EA47E97295A6}"/>
              </a:ext>
            </a:extLst>
          </p:cNvPr>
          <p:cNvSpPr/>
          <p:nvPr/>
        </p:nvSpPr>
        <p:spPr>
          <a:xfrm>
            <a:off x="10675386" y="327716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2CE5DE-B638-C60A-25D3-C1BA29D3FF0A}"/>
              </a:ext>
            </a:extLst>
          </p:cNvPr>
          <p:cNvSpPr txBox="1"/>
          <p:nvPr/>
        </p:nvSpPr>
        <p:spPr>
          <a:xfrm>
            <a:off x="6046417" y="3121984"/>
            <a:ext cx="196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Cellular barrier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10A8B3B-009E-DDEF-C5E2-5A0CBBDFE20E}"/>
              </a:ext>
            </a:extLst>
          </p:cNvPr>
          <p:cNvSpPr/>
          <p:nvPr/>
        </p:nvSpPr>
        <p:spPr>
          <a:xfrm>
            <a:off x="8323761" y="2873614"/>
            <a:ext cx="115843" cy="98300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F30D15-308B-8340-ABEB-42482A6001A2}"/>
              </a:ext>
            </a:extLst>
          </p:cNvPr>
          <p:cNvSpPr txBox="1"/>
          <p:nvPr/>
        </p:nvSpPr>
        <p:spPr>
          <a:xfrm>
            <a:off x="7394731" y="1992643"/>
            <a:ext cx="14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Passive permeability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artial Circle 25">
            <a:extLst>
              <a:ext uri="{FF2B5EF4-FFF2-40B4-BE49-F238E27FC236}">
                <a16:creationId xmlns:a16="http://schemas.microsoft.com/office/drawing/2014/main" id="{FF210FF6-7B32-4D87-CFE9-B5EE1DB01861}"/>
              </a:ext>
            </a:extLst>
          </p:cNvPr>
          <p:cNvSpPr/>
          <p:nvPr/>
        </p:nvSpPr>
        <p:spPr>
          <a:xfrm rot="18832464">
            <a:off x="9160912" y="2991378"/>
            <a:ext cx="136367" cy="142873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14BA79DE-0131-40ED-929A-AA98AB980885}"/>
              </a:ext>
            </a:extLst>
          </p:cNvPr>
          <p:cNvSpPr/>
          <p:nvPr/>
        </p:nvSpPr>
        <p:spPr>
          <a:xfrm>
            <a:off x="9209652" y="2691498"/>
            <a:ext cx="70124" cy="276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F94E079F-ABA6-9428-6E2D-FCF144F1A245}"/>
              </a:ext>
            </a:extLst>
          </p:cNvPr>
          <p:cNvSpPr/>
          <p:nvPr/>
        </p:nvSpPr>
        <p:spPr>
          <a:xfrm>
            <a:off x="9182061" y="3168294"/>
            <a:ext cx="97715" cy="688324"/>
          </a:xfrm>
          <a:prstGeom prst="down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B91556-6305-695A-D890-52E574216D83}"/>
              </a:ext>
            </a:extLst>
          </p:cNvPr>
          <p:cNvSpPr txBox="1"/>
          <p:nvPr/>
        </p:nvSpPr>
        <p:spPr>
          <a:xfrm>
            <a:off x="8885172" y="1752062"/>
            <a:ext cx="14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 transport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38390AF-63DD-54B1-EE82-F5C45F6A4307}"/>
              </a:ext>
            </a:extLst>
          </p:cNvPr>
          <p:cNvSpPr/>
          <p:nvPr/>
        </p:nvSpPr>
        <p:spPr>
          <a:xfrm>
            <a:off x="10672709" y="2903202"/>
            <a:ext cx="70124" cy="98300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359803-3AE4-FB07-EE26-64C6B40FE913}"/>
              </a:ext>
            </a:extLst>
          </p:cNvPr>
          <p:cNvSpPr txBox="1"/>
          <p:nvPr/>
        </p:nvSpPr>
        <p:spPr>
          <a:xfrm>
            <a:off x="10240102" y="1940484"/>
            <a:ext cx="14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Paracellular transport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artial Circle 31">
            <a:extLst>
              <a:ext uri="{FF2B5EF4-FFF2-40B4-BE49-F238E27FC236}">
                <a16:creationId xmlns:a16="http://schemas.microsoft.com/office/drawing/2014/main" id="{F5C77D49-0269-DC83-4A10-920EE6B96F37}"/>
              </a:ext>
            </a:extLst>
          </p:cNvPr>
          <p:cNvSpPr/>
          <p:nvPr/>
        </p:nvSpPr>
        <p:spPr>
          <a:xfrm rot="18832464">
            <a:off x="10086198" y="2991374"/>
            <a:ext cx="136367" cy="142873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823C7681-0B60-3E11-E1D8-7E57397784EA}"/>
              </a:ext>
            </a:extLst>
          </p:cNvPr>
          <p:cNvSpPr/>
          <p:nvPr/>
        </p:nvSpPr>
        <p:spPr>
          <a:xfrm>
            <a:off x="9899249" y="2829869"/>
            <a:ext cx="83478" cy="459577"/>
          </a:xfrm>
          <a:prstGeom prst="down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rrow: Curved Right 33">
            <a:extLst>
              <a:ext uri="{FF2B5EF4-FFF2-40B4-BE49-F238E27FC236}">
                <a16:creationId xmlns:a16="http://schemas.microsoft.com/office/drawing/2014/main" id="{C881D92B-5809-9E8D-4EFC-DB50B2BAE987}"/>
              </a:ext>
            </a:extLst>
          </p:cNvPr>
          <p:cNvSpPr/>
          <p:nvPr/>
        </p:nvSpPr>
        <p:spPr>
          <a:xfrm rot="13918816">
            <a:off x="10097415" y="3097300"/>
            <a:ext cx="206598" cy="377715"/>
          </a:xfrm>
          <a:prstGeom prst="curvedRightArrow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2DEAA709-2346-E8C8-F7B8-03BA25D0D960}"/>
              </a:ext>
            </a:extLst>
          </p:cNvPr>
          <p:cNvSpPr/>
          <p:nvPr/>
        </p:nvSpPr>
        <p:spPr>
          <a:xfrm rot="10800000">
            <a:off x="10180945" y="2703965"/>
            <a:ext cx="83478" cy="276743"/>
          </a:xfrm>
          <a:prstGeom prst="down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FE51C1-E402-6859-5BFB-81F90F005538}"/>
              </a:ext>
            </a:extLst>
          </p:cNvPr>
          <p:cNvSpPr txBox="1"/>
          <p:nvPr/>
        </p:nvSpPr>
        <p:spPr>
          <a:xfrm>
            <a:off x="9822800" y="2399793"/>
            <a:ext cx="80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Efflux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9AA28C-2CB3-6210-DF7C-7EA8AEB8FCAD}"/>
              </a:ext>
            </a:extLst>
          </p:cNvPr>
          <p:cNvSpPr txBox="1"/>
          <p:nvPr/>
        </p:nvSpPr>
        <p:spPr>
          <a:xfrm>
            <a:off x="8931433" y="2389395"/>
            <a:ext cx="80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Influx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3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Permeability measurement</a:t>
            </a:r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DCA3B4-404A-782D-7164-0B5BBEF1DF39}"/>
                  </a:ext>
                </a:extLst>
              </p14:cNvPr>
              <p14:cNvContentPartPr/>
              <p14:nvPr/>
            </p14:nvContentPartPr>
            <p14:xfrm>
              <a:off x="2358002" y="8814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DCA3B4-404A-782D-7164-0B5BBEF1DF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3682" y="877154"/>
                <a:ext cx="9000" cy="9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723E6CE-8C5D-50C8-8700-D0C7DA665D55}"/>
              </a:ext>
            </a:extLst>
          </p:cNvPr>
          <p:cNvCxnSpPr/>
          <p:nvPr/>
        </p:nvCxnSpPr>
        <p:spPr>
          <a:xfrm>
            <a:off x="1395719" y="4524403"/>
            <a:ext cx="291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F63B129-BD4B-EA45-418B-48CCFAAD697E}"/>
              </a:ext>
            </a:extLst>
          </p:cNvPr>
          <p:cNvSpPr txBox="1"/>
          <p:nvPr/>
        </p:nvSpPr>
        <p:spPr>
          <a:xfrm>
            <a:off x="1666360" y="4359416"/>
            <a:ext cx="190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Donor well containing test compound in buffer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95BD8B0-E405-0AE9-C105-2581A6435D4E}"/>
              </a:ext>
            </a:extLst>
          </p:cNvPr>
          <p:cNvCxnSpPr>
            <a:cxnSpLocks/>
          </p:cNvCxnSpPr>
          <p:nvPr/>
        </p:nvCxnSpPr>
        <p:spPr>
          <a:xfrm>
            <a:off x="1411093" y="5284795"/>
            <a:ext cx="397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28EC554-0C35-66BA-FD42-ECD910FA78FF}"/>
              </a:ext>
            </a:extLst>
          </p:cNvPr>
          <p:cNvSpPr txBox="1"/>
          <p:nvPr/>
        </p:nvSpPr>
        <p:spPr>
          <a:xfrm>
            <a:off x="1726999" y="5144319"/>
            <a:ext cx="1760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Artificial membrane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C46D02-2405-D49A-0F9B-BC5CB5F8C330}"/>
              </a:ext>
            </a:extLst>
          </p:cNvPr>
          <p:cNvCxnSpPr/>
          <p:nvPr/>
        </p:nvCxnSpPr>
        <p:spPr>
          <a:xfrm>
            <a:off x="1229512" y="5788673"/>
            <a:ext cx="482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2ED72F2-291F-24EA-D0C4-E66F82A3A4B4}"/>
              </a:ext>
            </a:extLst>
          </p:cNvPr>
          <p:cNvSpPr txBox="1"/>
          <p:nvPr/>
        </p:nvSpPr>
        <p:spPr>
          <a:xfrm>
            <a:off x="1654604" y="5557841"/>
            <a:ext cx="176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Acceptor well with buffer solution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7A5903D-617D-B2B7-4745-99126B872E41}"/>
              </a:ext>
            </a:extLst>
          </p:cNvPr>
          <p:cNvGrpSpPr>
            <a:grpSpLocks noChangeAspect="1"/>
          </p:cNvGrpSpPr>
          <p:nvPr/>
        </p:nvGrpSpPr>
        <p:grpSpPr>
          <a:xfrm>
            <a:off x="388904" y="4160698"/>
            <a:ext cx="1319341" cy="1800000"/>
            <a:chOff x="2970747" y="4172688"/>
            <a:chExt cx="535720" cy="73089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D6916E3-D02A-0C3C-B93E-FDE3A5203068}"/>
                </a:ext>
              </a:extLst>
            </p:cNvPr>
            <p:cNvCxnSpPr>
              <a:cxnSpLocks/>
            </p:cNvCxnSpPr>
            <p:nvPr/>
          </p:nvCxnSpPr>
          <p:spPr>
            <a:xfrm>
              <a:off x="2970747" y="4401430"/>
              <a:ext cx="9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EE93562-AC7F-E235-2289-588F6DAF23C3}"/>
                </a:ext>
              </a:extLst>
            </p:cNvPr>
            <p:cNvCxnSpPr>
              <a:cxnSpLocks/>
            </p:cNvCxnSpPr>
            <p:nvPr/>
          </p:nvCxnSpPr>
          <p:spPr>
            <a:xfrm>
              <a:off x="3064747" y="4398666"/>
              <a:ext cx="65315" cy="504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2FB31E4-522A-6431-BAF4-F6A7488722C2}"/>
                </a:ext>
              </a:extLst>
            </p:cNvPr>
            <p:cNvCxnSpPr/>
            <p:nvPr/>
          </p:nvCxnSpPr>
          <p:spPr>
            <a:xfrm>
              <a:off x="3130062" y="4903585"/>
              <a:ext cx="2515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F5BDB98-523D-3D17-2F2F-92271B952A00}"/>
                </a:ext>
              </a:extLst>
            </p:cNvPr>
            <p:cNvCxnSpPr/>
            <p:nvPr/>
          </p:nvCxnSpPr>
          <p:spPr>
            <a:xfrm flipV="1">
              <a:off x="3385808" y="4398666"/>
              <a:ext cx="48459" cy="504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BBAD167-FACB-41D3-E8E2-560356762A91}"/>
                </a:ext>
              </a:extLst>
            </p:cNvPr>
            <p:cNvCxnSpPr>
              <a:cxnSpLocks/>
            </p:cNvCxnSpPr>
            <p:nvPr/>
          </p:nvCxnSpPr>
          <p:spPr>
            <a:xfrm>
              <a:off x="2977662" y="4172688"/>
              <a:ext cx="870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BBBB32F-6CA8-D13F-80C1-614C3791320A}"/>
                </a:ext>
              </a:extLst>
            </p:cNvPr>
            <p:cNvCxnSpPr/>
            <p:nvPr/>
          </p:nvCxnSpPr>
          <p:spPr>
            <a:xfrm>
              <a:off x="3064747" y="4172688"/>
              <a:ext cx="65315" cy="458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0D56BBE-A05D-BC7B-2519-19C767CCE26B}"/>
                </a:ext>
              </a:extLst>
            </p:cNvPr>
            <p:cNvCxnSpPr>
              <a:cxnSpLocks/>
            </p:cNvCxnSpPr>
            <p:nvPr/>
          </p:nvCxnSpPr>
          <p:spPr>
            <a:xfrm>
              <a:off x="3130062" y="4631070"/>
              <a:ext cx="25153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DB1D25D-D577-5A09-82A5-4EF21E166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5790" y="4174625"/>
              <a:ext cx="42663" cy="45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9FF288D-40C5-F204-6F82-12908A80A678}"/>
                </a:ext>
              </a:extLst>
            </p:cNvPr>
            <p:cNvCxnSpPr/>
            <p:nvPr/>
          </p:nvCxnSpPr>
          <p:spPr>
            <a:xfrm>
              <a:off x="3418453" y="4172688"/>
              <a:ext cx="880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DCE8FDC-4545-05D1-FE56-A29D8BA174FB}"/>
                </a:ext>
              </a:extLst>
            </p:cNvPr>
            <p:cNvCxnSpPr>
              <a:cxnSpLocks/>
            </p:cNvCxnSpPr>
            <p:nvPr/>
          </p:nvCxnSpPr>
          <p:spPr>
            <a:xfrm>
              <a:off x="3073175" y="4276651"/>
              <a:ext cx="336862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949C2E8-E5B0-9DAF-122B-5BC94CACF9B3}"/>
                </a:ext>
              </a:extLst>
            </p:cNvPr>
            <p:cNvCxnSpPr>
              <a:cxnSpLocks/>
            </p:cNvCxnSpPr>
            <p:nvPr/>
          </p:nvCxnSpPr>
          <p:spPr>
            <a:xfrm>
              <a:off x="3073175" y="4473643"/>
              <a:ext cx="35776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id="{9E644572-D250-2A8B-7E2A-60C3CC889F15}"/>
                </a:ext>
              </a:extLst>
            </p:cNvPr>
            <p:cNvSpPr/>
            <p:nvPr/>
          </p:nvSpPr>
          <p:spPr>
            <a:xfrm>
              <a:off x="3234567" y="4370373"/>
              <a:ext cx="61683" cy="414091"/>
            </a:xfrm>
            <a:prstGeom prst="downArrow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134C96C-0E9D-24B0-D802-373A02C71DC4}"/>
              </a:ext>
            </a:extLst>
          </p:cNvPr>
          <p:cNvGrpSpPr>
            <a:grpSpLocks noChangeAspect="1"/>
          </p:cNvGrpSpPr>
          <p:nvPr/>
        </p:nvGrpSpPr>
        <p:grpSpPr>
          <a:xfrm>
            <a:off x="4266737" y="4160698"/>
            <a:ext cx="1319343" cy="1800000"/>
            <a:chOff x="2970747" y="4172688"/>
            <a:chExt cx="535720" cy="73089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1621AAB-3B8B-992D-D66F-5D08AE61A7CB}"/>
                </a:ext>
              </a:extLst>
            </p:cNvPr>
            <p:cNvCxnSpPr>
              <a:cxnSpLocks/>
            </p:cNvCxnSpPr>
            <p:nvPr/>
          </p:nvCxnSpPr>
          <p:spPr>
            <a:xfrm>
              <a:off x="2970747" y="4401430"/>
              <a:ext cx="9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708F04-C736-E7C6-E9B5-AF00F0769E92}"/>
                </a:ext>
              </a:extLst>
            </p:cNvPr>
            <p:cNvCxnSpPr>
              <a:cxnSpLocks/>
            </p:cNvCxnSpPr>
            <p:nvPr/>
          </p:nvCxnSpPr>
          <p:spPr>
            <a:xfrm>
              <a:off x="3064747" y="4398666"/>
              <a:ext cx="65315" cy="504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02D56BD-8E3E-4121-6EFC-BB248546779A}"/>
                </a:ext>
              </a:extLst>
            </p:cNvPr>
            <p:cNvCxnSpPr/>
            <p:nvPr/>
          </p:nvCxnSpPr>
          <p:spPr>
            <a:xfrm>
              <a:off x="3130062" y="4903585"/>
              <a:ext cx="2515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7BC865F-7F0D-AB02-C39B-902A16FC9FB6}"/>
                </a:ext>
              </a:extLst>
            </p:cNvPr>
            <p:cNvCxnSpPr/>
            <p:nvPr/>
          </p:nvCxnSpPr>
          <p:spPr>
            <a:xfrm flipV="1">
              <a:off x="3385808" y="4398666"/>
              <a:ext cx="48459" cy="504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2A5E41E-1A36-3731-2B41-F3B65F61D50E}"/>
                </a:ext>
              </a:extLst>
            </p:cNvPr>
            <p:cNvCxnSpPr>
              <a:cxnSpLocks/>
            </p:cNvCxnSpPr>
            <p:nvPr/>
          </p:nvCxnSpPr>
          <p:spPr>
            <a:xfrm>
              <a:off x="2977662" y="4172688"/>
              <a:ext cx="870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C9A56D8-BEA8-0BBC-978C-965BD7141977}"/>
                </a:ext>
              </a:extLst>
            </p:cNvPr>
            <p:cNvCxnSpPr/>
            <p:nvPr/>
          </p:nvCxnSpPr>
          <p:spPr>
            <a:xfrm>
              <a:off x="3064747" y="4172688"/>
              <a:ext cx="65315" cy="458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97CAA5E-A0C4-4162-092C-05B512EECD38}"/>
                </a:ext>
              </a:extLst>
            </p:cNvPr>
            <p:cNvCxnSpPr>
              <a:cxnSpLocks/>
            </p:cNvCxnSpPr>
            <p:nvPr/>
          </p:nvCxnSpPr>
          <p:spPr>
            <a:xfrm>
              <a:off x="3130062" y="4631070"/>
              <a:ext cx="25153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3838DCD-88F4-6E8B-D4B1-248F06936C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5790" y="4174625"/>
              <a:ext cx="42663" cy="454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5E92591-EF23-F076-81E8-30C5B33876C9}"/>
                </a:ext>
              </a:extLst>
            </p:cNvPr>
            <p:cNvCxnSpPr/>
            <p:nvPr/>
          </p:nvCxnSpPr>
          <p:spPr>
            <a:xfrm>
              <a:off x="3418453" y="4172688"/>
              <a:ext cx="880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DE6D6AB-7E84-F896-1E76-2104321CAD4B}"/>
                </a:ext>
              </a:extLst>
            </p:cNvPr>
            <p:cNvCxnSpPr>
              <a:cxnSpLocks/>
            </p:cNvCxnSpPr>
            <p:nvPr/>
          </p:nvCxnSpPr>
          <p:spPr>
            <a:xfrm>
              <a:off x="3073175" y="4276651"/>
              <a:ext cx="336862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879F132-0D1E-DD90-BBDA-0BDC6173CA52}"/>
                </a:ext>
              </a:extLst>
            </p:cNvPr>
            <p:cNvCxnSpPr>
              <a:cxnSpLocks/>
            </p:cNvCxnSpPr>
            <p:nvPr/>
          </p:nvCxnSpPr>
          <p:spPr>
            <a:xfrm>
              <a:off x="3073175" y="4473643"/>
              <a:ext cx="35776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Arrow: Down 96">
              <a:extLst>
                <a:ext uri="{FF2B5EF4-FFF2-40B4-BE49-F238E27FC236}">
                  <a16:creationId xmlns:a16="http://schemas.microsoft.com/office/drawing/2014/main" id="{87781FDF-1656-CF24-8E1F-D32AF23E8A4B}"/>
                </a:ext>
              </a:extLst>
            </p:cNvPr>
            <p:cNvSpPr/>
            <p:nvPr/>
          </p:nvSpPr>
          <p:spPr>
            <a:xfrm>
              <a:off x="3234567" y="4370373"/>
              <a:ext cx="61683" cy="414091"/>
            </a:xfrm>
            <a:prstGeom prst="downArrow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2DA37B96-076A-D98C-C389-073BF813E304}"/>
              </a:ext>
            </a:extLst>
          </p:cNvPr>
          <p:cNvSpPr/>
          <p:nvPr/>
        </p:nvSpPr>
        <p:spPr>
          <a:xfrm>
            <a:off x="4663135" y="5121226"/>
            <a:ext cx="81500" cy="1456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38614AA-0F61-D767-A923-7627441F3B62}"/>
              </a:ext>
            </a:extLst>
          </p:cNvPr>
          <p:cNvSpPr/>
          <p:nvPr/>
        </p:nvSpPr>
        <p:spPr>
          <a:xfrm>
            <a:off x="4765281" y="5121225"/>
            <a:ext cx="81500" cy="1456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6E57C6D7-2867-DC24-7985-C30B22E148F7}"/>
              </a:ext>
            </a:extLst>
          </p:cNvPr>
          <p:cNvSpPr/>
          <p:nvPr/>
        </p:nvSpPr>
        <p:spPr>
          <a:xfrm>
            <a:off x="4863224" y="5121225"/>
            <a:ext cx="81500" cy="1456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2448C3E0-17B2-8E77-BF12-9250156C13F1}"/>
              </a:ext>
            </a:extLst>
          </p:cNvPr>
          <p:cNvSpPr/>
          <p:nvPr/>
        </p:nvSpPr>
        <p:spPr>
          <a:xfrm>
            <a:off x="4969818" y="5121224"/>
            <a:ext cx="81500" cy="1456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837EA6FE-D800-E941-AA69-E41498F5B2A4}"/>
              </a:ext>
            </a:extLst>
          </p:cNvPr>
          <p:cNvSpPr/>
          <p:nvPr/>
        </p:nvSpPr>
        <p:spPr>
          <a:xfrm>
            <a:off x="5068991" y="5121224"/>
            <a:ext cx="81500" cy="1456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3518A54-DB4B-6324-EA3E-AE3BF171AA0E}"/>
              </a:ext>
            </a:extLst>
          </p:cNvPr>
          <p:cNvSpPr/>
          <p:nvPr/>
        </p:nvSpPr>
        <p:spPr>
          <a:xfrm>
            <a:off x="5172608" y="5121224"/>
            <a:ext cx="81500" cy="1456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34A121-8BAF-6EF4-0539-20FC52BB90AE}"/>
              </a:ext>
            </a:extLst>
          </p:cNvPr>
          <p:cNvCxnSpPr/>
          <p:nvPr/>
        </p:nvCxnSpPr>
        <p:spPr>
          <a:xfrm>
            <a:off x="5285599" y="4524403"/>
            <a:ext cx="291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41374FD5-2573-A38D-6281-82053257CAA8}"/>
              </a:ext>
            </a:extLst>
          </p:cNvPr>
          <p:cNvSpPr txBox="1"/>
          <p:nvPr/>
        </p:nvSpPr>
        <p:spPr>
          <a:xfrm>
            <a:off x="5656698" y="4359416"/>
            <a:ext cx="202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Apical chamber containing test compound in buffer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9B72095-9226-FA88-4382-42B4E0A217F1}"/>
              </a:ext>
            </a:extLst>
          </p:cNvPr>
          <p:cNvCxnSpPr>
            <a:cxnSpLocks/>
          </p:cNvCxnSpPr>
          <p:nvPr/>
        </p:nvCxnSpPr>
        <p:spPr>
          <a:xfrm>
            <a:off x="5300973" y="5284795"/>
            <a:ext cx="397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227BF829-AAD9-0A6C-16B8-5E375E3D8F51}"/>
              </a:ext>
            </a:extLst>
          </p:cNvPr>
          <p:cNvSpPr txBox="1"/>
          <p:nvPr/>
        </p:nvSpPr>
        <p:spPr>
          <a:xfrm>
            <a:off x="5648130" y="5168709"/>
            <a:ext cx="1760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Permeable membrane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C8D5B99-86F1-5DD6-5EE5-BA4DF04F86A5}"/>
              </a:ext>
            </a:extLst>
          </p:cNvPr>
          <p:cNvCxnSpPr/>
          <p:nvPr/>
        </p:nvCxnSpPr>
        <p:spPr>
          <a:xfrm>
            <a:off x="5119392" y="5788673"/>
            <a:ext cx="482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C530E51-5DC6-2B45-0362-68C0336A6057}"/>
              </a:ext>
            </a:extLst>
          </p:cNvPr>
          <p:cNvSpPr txBox="1"/>
          <p:nvPr/>
        </p:nvSpPr>
        <p:spPr>
          <a:xfrm>
            <a:off x="5544484" y="5557841"/>
            <a:ext cx="1760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Basolateral chamber with buffer solution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8C7A261-81B6-CD9D-41B9-8CE9D4FD28E4}"/>
              </a:ext>
            </a:extLst>
          </p:cNvPr>
          <p:cNvCxnSpPr>
            <a:cxnSpLocks/>
            <a:stCxn id="103" idx="3"/>
            <a:endCxn id="111" idx="1"/>
          </p:cNvCxnSpPr>
          <p:nvPr/>
        </p:nvCxnSpPr>
        <p:spPr>
          <a:xfrm flipV="1">
            <a:off x="5254108" y="5107156"/>
            <a:ext cx="409668" cy="86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EDD48F63-D197-8EFE-3F4C-6B0371FA60A3}"/>
              </a:ext>
            </a:extLst>
          </p:cNvPr>
          <p:cNvSpPr txBox="1"/>
          <p:nvPr/>
        </p:nvSpPr>
        <p:spPr>
          <a:xfrm>
            <a:off x="5663776" y="4968656"/>
            <a:ext cx="200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Cell monolayer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Caco-2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51FAE0A-10E3-71B1-73B2-79686334F017}"/>
              </a:ext>
            </a:extLst>
          </p:cNvPr>
          <p:cNvSpPr txBox="1"/>
          <p:nvPr/>
        </p:nvSpPr>
        <p:spPr>
          <a:xfrm>
            <a:off x="609901" y="3429000"/>
            <a:ext cx="192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PAMPA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8C205C4-471B-5CC3-848C-2B0798423D3A}"/>
              </a:ext>
            </a:extLst>
          </p:cNvPr>
          <p:cNvSpPr txBox="1"/>
          <p:nvPr/>
        </p:nvSpPr>
        <p:spPr>
          <a:xfrm>
            <a:off x="3552113" y="3429000"/>
            <a:ext cx="324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Cellular permeability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CaCo-2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4C9FA60-7A4C-35CE-7E08-C74997E0B44E}"/>
              </a:ext>
            </a:extLst>
          </p:cNvPr>
          <p:cNvSpPr txBox="1"/>
          <p:nvPr/>
        </p:nvSpPr>
        <p:spPr>
          <a:xfrm>
            <a:off x="662287" y="1265168"/>
            <a:ext cx="8770441" cy="1965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Permeability can be measured across artificial membranes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Parallel Artificial Membrane Assay (PAMPA) or across cellular monolayers </a:t>
            </a:r>
            <a:r>
              <a:rPr lang="en-GB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Caco-2 or MDCK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Cellular permeability measurements have the advantage of capturing both the active and passive processes that impact a compound as it goes through a cell membrane.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A2C82-9B91-0D36-312F-FED80CB53EEA}"/>
              </a:ext>
            </a:extLst>
          </p:cNvPr>
          <p:cNvSpPr txBox="1"/>
          <p:nvPr/>
        </p:nvSpPr>
        <p:spPr>
          <a:xfrm>
            <a:off x="8376068" y="3710866"/>
            <a:ext cx="3333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Velocity across A-B (P</a:t>
            </a:r>
            <a:r>
              <a:rPr lang="en-ZA" baseline="-25000" dirty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) usually in 10</a:t>
            </a:r>
            <a:r>
              <a:rPr lang="en-ZA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cm/s 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MMV390048 41 x 10</a:t>
            </a:r>
            <a:r>
              <a:rPr lang="en-ZA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cm/s or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LogP</a:t>
            </a:r>
            <a:r>
              <a:rPr lang="en-ZA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en-ZA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-3.39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Efflux ratio can also be calculated as Papp B-A/A-B</a:t>
            </a:r>
          </a:p>
        </p:txBody>
      </p:sp>
    </p:spTree>
    <p:extLst>
      <p:ext uri="{BB962C8B-B14F-4D97-AF65-F5344CB8AC3E}">
        <p14:creationId xmlns:p14="http://schemas.microsoft.com/office/powerpoint/2010/main" val="389609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FB31-262D-5607-B947-C77BED0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Solubility, Permeability and Dose</a:t>
            </a:r>
            <a:endParaRPr lang="en-ZA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9F77-7D40-EC49-9A16-C18982CB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2D1-C534-400D-BC72-5CE77A30CD5B}" type="slidenum">
              <a:rPr lang="en-ZA" smtClean="0"/>
              <a:t>9</a:t>
            </a:fld>
            <a:endParaRPr lang="en-ZA" dirty="0"/>
          </a:p>
        </p:txBody>
      </p:sp>
      <p:pic>
        <p:nvPicPr>
          <p:cNvPr id="7" name="Content Placeholder 6" descr="A logo with text and a diamond&#10;&#10;Description automatically generated with medium confidence">
            <a:extLst>
              <a:ext uri="{FF2B5EF4-FFF2-40B4-BE49-F238E27FC236}">
                <a16:creationId xmlns:a16="http://schemas.microsoft.com/office/drawing/2014/main" id="{8158EDB4-3781-FF51-F4B5-B497683F08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4" y="384175"/>
            <a:ext cx="1888650" cy="1266825"/>
          </a:xfr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842B2F4D-FA20-85BF-84FA-79AFA5CA57BA}"/>
              </a:ext>
            </a:extLst>
          </p:cNvPr>
          <p:cNvSpPr/>
          <p:nvPr/>
        </p:nvSpPr>
        <p:spPr>
          <a:xfrm>
            <a:off x="1698927" y="1847870"/>
            <a:ext cx="353961" cy="69317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93E9E8-DC8C-F84C-8A82-0E7AED097B5F}"/>
              </a:ext>
            </a:extLst>
          </p:cNvPr>
          <p:cNvSpPr txBox="1"/>
          <p:nvPr/>
        </p:nvSpPr>
        <p:spPr>
          <a:xfrm>
            <a:off x="568868" y="2733966"/>
            <a:ext cx="19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Montserrat" panose="00000500000000000000" pitchFamily="2" charset="0"/>
              </a:rPr>
              <a:t>Solubility</a:t>
            </a:r>
            <a:r>
              <a:rPr lang="en-US" sz="1200" dirty="0">
                <a:latin typeface="Montserrat" panose="00000500000000000000" pitchFamily="2" charset="0"/>
              </a:rPr>
              <a:t> in µg/ml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70F646D0-4409-F7C4-60EC-2F0527E23E25}"/>
              </a:ext>
            </a:extLst>
          </p:cNvPr>
          <p:cNvSpPr/>
          <p:nvPr/>
        </p:nvSpPr>
        <p:spPr>
          <a:xfrm>
            <a:off x="3203224" y="1847870"/>
            <a:ext cx="353961" cy="69317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D63A82-B9FA-9517-437B-F4841439F2E5}"/>
              </a:ext>
            </a:extLst>
          </p:cNvPr>
          <p:cNvSpPr txBox="1"/>
          <p:nvPr/>
        </p:nvSpPr>
        <p:spPr>
          <a:xfrm>
            <a:off x="2363270" y="2623582"/>
            <a:ext cx="196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Intestinal absorption rate constant (</a:t>
            </a:r>
            <a:r>
              <a:rPr lang="en-US" sz="1200" b="1" dirty="0">
                <a:latin typeface="Montserrat" panose="00000500000000000000" pitchFamily="2" charset="0"/>
              </a:rPr>
              <a:t>permeability</a:t>
            </a:r>
            <a:r>
              <a:rPr lang="en-US" sz="1200" dirty="0"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BD90ED1D-D129-79D4-4B05-D9F88428B786}"/>
              </a:ext>
            </a:extLst>
          </p:cNvPr>
          <p:cNvSpPr/>
          <p:nvPr/>
        </p:nvSpPr>
        <p:spPr>
          <a:xfrm>
            <a:off x="4174444" y="1871809"/>
            <a:ext cx="353961" cy="69317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3CFE11-3700-B4A9-A625-3E5D2D0BC077}"/>
              </a:ext>
            </a:extLst>
          </p:cNvPr>
          <p:cNvSpPr txBox="1"/>
          <p:nvPr/>
        </p:nvSpPr>
        <p:spPr>
          <a:xfrm>
            <a:off x="4063314" y="2626985"/>
            <a:ext cx="159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Small intestine 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water volume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4CC9E269-9E50-DD64-6EB5-E1139E08FF81}"/>
              </a:ext>
            </a:extLst>
          </p:cNvPr>
          <p:cNvSpPr/>
          <p:nvPr/>
        </p:nvSpPr>
        <p:spPr>
          <a:xfrm>
            <a:off x="5068012" y="1844276"/>
            <a:ext cx="353961" cy="49408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C45E53-F187-6991-99E4-3ADBCB4B9D5C}"/>
              </a:ext>
            </a:extLst>
          </p:cNvPr>
          <p:cNvSpPr txBox="1"/>
          <p:nvPr/>
        </p:nvSpPr>
        <p:spPr>
          <a:xfrm>
            <a:off x="4911018" y="2270590"/>
            <a:ext cx="138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Small intestine 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transit time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F5C40EA-9A04-C9BC-3BC3-7815929AF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07" t="21604" r="50741" b="46025"/>
          <a:stretch/>
        </p:blipFill>
        <p:spPr>
          <a:xfrm>
            <a:off x="6706225" y="1886151"/>
            <a:ext cx="5368919" cy="3708000"/>
          </a:xfrm>
          <a:prstGeom prst="rect">
            <a:avLst/>
          </a:prstGeom>
        </p:spPr>
      </p:pic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A948A2B8-D482-6A13-1E1A-482970233955}"/>
              </a:ext>
            </a:extLst>
          </p:cNvPr>
          <p:cNvSpPr txBox="1">
            <a:spLocks/>
          </p:cNvSpPr>
          <p:nvPr/>
        </p:nvSpPr>
        <p:spPr>
          <a:xfrm>
            <a:off x="568868" y="923276"/>
            <a:ext cx="6082303" cy="5325067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Montserra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Montserrat" panose="00000500000000000000" pitchFamily="2" charset="0"/>
              </a:rPr>
              <a:t>MAD  =  Solubility  x  Ka  x  SIWV  x  SITT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latin typeface="Montserra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latin typeface="Montserra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latin typeface="Montserra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latin typeface="Montserra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latin typeface="Montserrat" panose="00000500000000000000" pitchFamily="2" charset="0"/>
            </a:endParaRPr>
          </a:p>
          <a:p>
            <a:pPr lvl="1"/>
            <a:endParaRPr lang="en-US" sz="1900" dirty="0">
              <a:latin typeface="Montserrat" panose="00000500000000000000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01D6FEA-A7AB-8ABD-F8B9-A9A423AD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96" y="34432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FC11A5-EF5A-31F2-FE54-5D82F7545A10}"/>
              </a:ext>
            </a:extLst>
          </p:cNvPr>
          <p:cNvSpPr txBox="1"/>
          <p:nvPr/>
        </p:nvSpPr>
        <p:spPr>
          <a:xfrm>
            <a:off x="194980" y="6501809"/>
            <a:ext cx="601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anose="00000500000000000000" pitchFamily="2" charset="0"/>
              </a:rPr>
              <a:t>Lipinski 2000 J Pharm </a:t>
            </a:r>
            <a:r>
              <a:rPr lang="en-US" sz="1000" dirty="0" err="1">
                <a:latin typeface="Montserrat" panose="00000500000000000000" pitchFamily="2" charset="0"/>
              </a:rPr>
              <a:t>Tox</a:t>
            </a:r>
            <a:r>
              <a:rPr lang="en-US" sz="1000" dirty="0">
                <a:latin typeface="Montserrat" panose="00000500000000000000" pitchFamily="2" charset="0"/>
              </a:rPr>
              <a:t> Methods 44, 235 – 249</a:t>
            </a:r>
          </a:p>
          <a:p>
            <a:r>
              <a:rPr lang="en-US" sz="1000" dirty="0">
                <a:latin typeface="Montserrat" panose="00000500000000000000" pitchFamily="2" charset="0"/>
              </a:rPr>
              <a:t>Williams et al </a:t>
            </a:r>
            <a:r>
              <a:rPr lang="en-US" sz="1000" b="1" dirty="0">
                <a:latin typeface="Montserrat" panose="00000500000000000000" pitchFamily="2" charset="0"/>
              </a:rPr>
              <a:t>2013 </a:t>
            </a:r>
            <a:r>
              <a:rPr lang="en-US" sz="1000" dirty="0" err="1">
                <a:latin typeface="Montserrat" panose="00000500000000000000" pitchFamily="2" charset="0"/>
              </a:rPr>
              <a:t>Pharmacol</a:t>
            </a:r>
            <a:r>
              <a:rPr lang="en-US" sz="1000" dirty="0">
                <a:latin typeface="Montserrat" panose="00000500000000000000" pitchFamily="2" charset="0"/>
              </a:rPr>
              <a:t> Rev 315 - 499 </a:t>
            </a:r>
          </a:p>
        </p:txBody>
      </p:sp>
    </p:spTree>
    <p:extLst>
      <p:ext uri="{BB962C8B-B14F-4D97-AF65-F5344CB8AC3E}">
        <p14:creationId xmlns:p14="http://schemas.microsoft.com/office/powerpoint/2010/main" val="217398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D8C6BC0E042649962E521B6A2731E9" ma:contentTypeVersion="3" ma:contentTypeDescription="Create a new document." ma:contentTypeScope="" ma:versionID="83acd92991cd052380972e0bdc28ee20">
  <xsd:schema xmlns:xsd="http://www.w3.org/2001/XMLSchema" xmlns:xs="http://www.w3.org/2001/XMLSchema" xmlns:p="http://schemas.microsoft.com/office/2006/metadata/properties" xmlns:ns2="e6af5ca4-d897-44f7-a4c3-016c09251410" targetNamespace="http://schemas.microsoft.com/office/2006/metadata/properties" ma:root="true" ma:fieldsID="af313349e6b3067e0c5e4d62b92004ab" ns2:_="">
    <xsd:import namespace="e6af5ca4-d897-44f7-a4c3-016c092514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f5ca4-d897-44f7-a4c3-016c09251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BC563B-386C-426F-9B78-8203DC9D25ED}">
  <ds:schemaRefs>
    <ds:schemaRef ds:uri="http://purl.org/dc/elements/1.1/"/>
    <ds:schemaRef ds:uri="http://schemas.microsoft.com/office/2006/metadata/properties"/>
    <ds:schemaRef ds:uri="ed9eba1e-de0f-47f1-af31-795f0b67a61e"/>
    <ds:schemaRef ds:uri="617caac6-e32b-43f4-b15f-9e19ce02f2c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57E757-C7A0-48C9-A01A-9A8F3C9BFA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8CF233-1CD7-4F05-AEDB-94F5AD3C2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f5ca4-d897-44f7-a4c3-016c092514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1142</Words>
  <Application>Microsoft Office PowerPoint</Application>
  <PresentationFormat>Widescreen</PresentationFormat>
  <Paragraphs>168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Learning Objectives</vt:lpstr>
      <vt:lpstr>Why doesn’t good in vitro potency translate to good in vivo potency? </vt:lpstr>
      <vt:lpstr>ADME</vt:lpstr>
      <vt:lpstr>Solubility</vt:lpstr>
      <vt:lpstr>Permeability</vt:lpstr>
      <vt:lpstr>Permeability measurement</vt:lpstr>
      <vt:lpstr>Solubility, Permeability and Dose</vt:lpstr>
      <vt:lpstr>Solubility, Permeability and Dose</vt:lpstr>
      <vt:lpstr>Metabolism</vt:lpstr>
      <vt:lpstr>Metabolism measurement</vt:lpstr>
      <vt:lpstr>Metabolism data</vt:lpstr>
      <vt:lpstr>From ADME to PK</vt:lpstr>
      <vt:lpstr>Key Takeaways</vt:lpstr>
      <vt:lpstr>Further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H3D Foundation Vision, Mission and Governance</dc:title>
  <dc:creator>Susan Winks</dc:creator>
  <cp:lastModifiedBy>Susan Winks</cp:lastModifiedBy>
  <cp:revision>14</cp:revision>
  <dcterms:created xsi:type="dcterms:W3CDTF">2020-04-23T14:28:34Z</dcterms:created>
  <dcterms:modified xsi:type="dcterms:W3CDTF">2025-12-02T14:19:15Z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0x0101004AD8C6BC0E042649962E521B6A2731E9</vt:lpwstr>
  </property>
</Properties>
</file>