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sldIdLst>
    <p:sldId id="466" r:id="rId5"/>
    <p:sldId id="1725" r:id="rId6"/>
    <p:sldId id="467" r:id="rId7"/>
    <p:sldId id="471" r:id="rId8"/>
    <p:sldId id="1720" r:id="rId9"/>
    <p:sldId id="481" r:id="rId10"/>
    <p:sldId id="474" r:id="rId11"/>
    <p:sldId id="472" r:id="rId12"/>
    <p:sldId id="477" r:id="rId13"/>
    <p:sldId id="478" r:id="rId14"/>
    <p:sldId id="482" r:id="rId15"/>
    <p:sldId id="479" r:id="rId16"/>
    <p:sldId id="1717" r:id="rId17"/>
    <p:sldId id="1721" r:id="rId18"/>
    <p:sldId id="1723" r:id="rId19"/>
    <p:sldId id="1722" r:id="rId20"/>
    <p:sldId id="1716" r:id="rId21"/>
    <p:sldId id="1719" r:id="rId22"/>
    <p:sldId id="1724" r:id="rId23"/>
    <p:sldId id="4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Winks" initials="SW" lastIdx="1" clrIdx="0">
    <p:extLst>
      <p:ext uri="{19B8F6BF-5375-455C-9EA6-DF929625EA0E}">
        <p15:presenceInfo xmlns:p15="http://schemas.microsoft.com/office/powerpoint/2012/main" userId="S::01404354@wf.uct.ac.za::8deed980-353f-45f0-91b5-f5e35aaa1c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1F9"/>
    <a:srgbClr val="9FCC3A"/>
    <a:srgbClr val="D85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ADC3A-8B8B-29AA-0C26-A2C88DC59B40}" v="6" dt="2025-12-02T14:16:58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dfrey Mayoka | H3D Foundation" userId="S::godfrey.mayoka@h3dfoundation.org::bf7d8192-a326-4d6e-925b-d8d749e92695" providerId="AD" clId="Web-{EC2ADC3A-8B8B-29AA-0C26-A2C88DC59B40}"/>
    <pc:docChg chg="addSld modSld">
      <pc:chgData name="Godfrey Mayoka | H3D Foundation" userId="S::godfrey.mayoka@h3dfoundation.org::bf7d8192-a326-4d6e-925b-d8d749e92695" providerId="AD" clId="Web-{EC2ADC3A-8B8B-29AA-0C26-A2C88DC59B40}" dt="2025-12-02T14:16:58.437" v="5" actId="1076"/>
      <pc:docMkLst>
        <pc:docMk/>
      </pc:docMkLst>
      <pc:sldChg chg="addSp delSp modSp new">
        <pc:chgData name="Godfrey Mayoka | H3D Foundation" userId="S::godfrey.mayoka@h3dfoundation.org::bf7d8192-a326-4d6e-925b-d8d749e92695" providerId="AD" clId="Web-{EC2ADC3A-8B8B-29AA-0C26-A2C88DC59B40}" dt="2025-12-02T14:16:58.437" v="5" actId="1076"/>
        <pc:sldMkLst>
          <pc:docMk/>
          <pc:sldMk cId="1905936992" sldId="1725"/>
        </pc:sldMkLst>
        <pc:spChg chg="del">
          <ac:chgData name="Godfrey Mayoka | H3D Foundation" userId="S::godfrey.mayoka@h3dfoundation.org::bf7d8192-a326-4d6e-925b-d8d749e92695" providerId="AD" clId="Web-{EC2ADC3A-8B8B-29AA-0C26-A2C88DC59B40}" dt="2025-12-02T14:15:46.327" v="1"/>
          <ac:spMkLst>
            <pc:docMk/>
            <pc:sldMk cId="1905936992" sldId="1725"/>
            <ac:spMk id="2" creationId="{0E4B1396-A557-2B52-0B49-4C1CC8AE3CBD}"/>
          </ac:spMkLst>
        </pc:spChg>
        <pc:spChg chg="del">
          <ac:chgData name="Godfrey Mayoka | H3D Foundation" userId="S::godfrey.mayoka@h3dfoundation.org::bf7d8192-a326-4d6e-925b-d8d749e92695" providerId="AD" clId="Web-{EC2ADC3A-8B8B-29AA-0C26-A2C88DC59B40}" dt="2025-12-02T14:15:52.171" v="3"/>
          <ac:spMkLst>
            <pc:docMk/>
            <pc:sldMk cId="1905936992" sldId="1725"/>
            <ac:spMk id="3" creationId="{D18B4B18-B451-03DA-AC96-7699ECC7C80F}"/>
          </ac:spMkLst>
        </pc:spChg>
        <pc:spChg chg="del">
          <ac:chgData name="Godfrey Mayoka | H3D Foundation" userId="S::godfrey.mayoka@h3dfoundation.org::bf7d8192-a326-4d6e-925b-d8d749e92695" providerId="AD" clId="Web-{EC2ADC3A-8B8B-29AA-0C26-A2C88DC59B40}" dt="2025-12-02T14:15:48.764" v="2"/>
          <ac:spMkLst>
            <pc:docMk/>
            <pc:sldMk cId="1905936992" sldId="1725"/>
            <ac:spMk id="4" creationId="{67D8A3F9-166E-0087-1A8A-C11180D8B5E1}"/>
          </ac:spMkLst>
        </pc:spChg>
        <pc:picChg chg="add mod">
          <ac:chgData name="Godfrey Mayoka | H3D Foundation" userId="S::godfrey.mayoka@h3dfoundation.org::bf7d8192-a326-4d6e-925b-d8d749e92695" providerId="AD" clId="Web-{EC2ADC3A-8B8B-29AA-0C26-A2C88DC59B40}" dt="2025-12-02T14:16:58.437" v="5" actId="1076"/>
          <ac:picMkLst>
            <pc:docMk/>
            <pc:sldMk cId="1905936992" sldId="1725"/>
            <ac:picMk id="6" creationId="{A640A298-0C3E-4533-F751-C93B3808B5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5A81E-ECAF-4B3E-AC0F-CB7A879AA666}" type="datetimeFigureOut">
              <a:rPr lang="en-ZA" smtClean="0"/>
              <a:t>2025/12/02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CBF3-F9AD-465B-A36C-DF1C7FD4A91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456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682D2-CE72-4957-BE59-2FC9D80A5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9DB12B2-FAA3-A770-DA86-02DF85BF40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1E6AFDC-D246-CA2D-6C0C-903765BFFB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CAC1F9B-5599-06A3-F928-49FF0CCD2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295B4C17-07A8-00FF-DE08-493F88103F48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  <p:sp>
        <p:nvSpPr>
          <p:cNvPr id="2" name="Google Shape;57;p19">
            <a:extLst>
              <a:ext uri="{FF2B5EF4-FFF2-40B4-BE49-F238E27FC236}">
                <a16:creationId xmlns:a16="http://schemas.microsoft.com/office/drawing/2014/main" id="{379E6853-ABC5-D1E2-DA9A-BCC99EF14A82}"/>
              </a:ext>
            </a:extLst>
          </p:cNvPr>
          <p:cNvSpPr/>
          <p:nvPr userDrawn="1"/>
        </p:nvSpPr>
        <p:spPr>
          <a:xfrm>
            <a:off x="0" y="6468384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8;p19">
            <a:extLst>
              <a:ext uri="{FF2B5EF4-FFF2-40B4-BE49-F238E27FC236}">
                <a16:creationId xmlns:a16="http://schemas.microsoft.com/office/drawing/2014/main" id="{87E1B8A3-730A-D94B-5D77-48957F933F6C}"/>
              </a:ext>
            </a:extLst>
          </p:cNvPr>
          <p:cNvSpPr txBox="1"/>
          <p:nvPr userDrawn="1"/>
        </p:nvSpPr>
        <p:spPr>
          <a:xfrm>
            <a:off x="105530" y="6505988"/>
            <a:ext cx="79141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Small Molecule Drug Discovery and Development</a:t>
            </a:r>
            <a:endParaRPr/>
          </a:p>
        </p:txBody>
      </p:sp>
      <p:sp>
        <p:nvSpPr>
          <p:cNvPr id="11" name="Google Shape;62;p19">
            <a:extLst>
              <a:ext uri="{FF2B5EF4-FFF2-40B4-BE49-F238E27FC236}">
                <a16:creationId xmlns:a16="http://schemas.microsoft.com/office/drawing/2014/main" id="{0790347E-CA41-E2F3-B229-B7771A076995}"/>
              </a:ext>
            </a:extLst>
          </p:cNvPr>
          <p:cNvSpPr/>
          <p:nvPr userDrawn="1"/>
        </p:nvSpPr>
        <p:spPr>
          <a:xfrm>
            <a:off x="0" y="-7685"/>
            <a:ext cx="3283775" cy="6865626"/>
          </a:xfrm>
          <a:prstGeom prst="rect">
            <a:avLst/>
          </a:prstGeom>
          <a:solidFill>
            <a:srgbClr val="D75C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67;p19">
            <a:extLst>
              <a:ext uri="{FF2B5EF4-FFF2-40B4-BE49-F238E27FC236}">
                <a16:creationId xmlns:a16="http://schemas.microsoft.com/office/drawing/2014/main" id="{6D46A7F5-0182-D1E8-63F6-D3486FA7B50B}"/>
              </a:ext>
            </a:extLst>
          </p:cNvPr>
          <p:cNvPicPr preferRelativeResize="0"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430" r="13231" b="-430"/>
          <a:stretch/>
        </p:blipFill>
        <p:spPr>
          <a:xfrm>
            <a:off x="-466021" y="2031"/>
            <a:ext cx="7471375" cy="6885504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138C2B-0562-9CDE-3142-91DE88DC50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pic>
        <p:nvPicPr>
          <p:cNvPr id="6" name="Google Shape;61;p19">
            <a:extLst>
              <a:ext uri="{FF2B5EF4-FFF2-40B4-BE49-F238E27FC236}">
                <a16:creationId xmlns:a16="http://schemas.microsoft.com/office/drawing/2014/main" id="{297ACB16-DCB7-3B6A-3AB4-8E409F9823AD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E90E-058C-4445-998C-7A7B0CC2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9098-C70F-4EE4-B24A-304608105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C906-9BA8-4645-BF33-25320887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C8E3-895B-454A-9C56-2FF3B039BB74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D910-D043-4C37-9C2E-E7769C5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B4D98-7AA8-4105-8C7E-E90D95F6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450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FB56B-379A-471F-8921-986BC160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936C5-42D5-4232-9F88-D2EF6FC47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7133-D8A2-4B39-863B-82474879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16D5-6539-41C0-813A-128398F0D37C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40E7-7F93-4679-BD58-408A76A7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FB6C9-1E6B-4F44-9E7B-414BB38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154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11EBAF-68CF-4D8D-514E-22ABE0D46175}"/>
              </a:ext>
            </a:extLst>
          </p:cNvPr>
          <p:cNvSpPr/>
          <p:nvPr userDrawn="1"/>
        </p:nvSpPr>
        <p:spPr>
          <a:xfrm>
            <a:off x="49237" y="0"/>
            <a:ext cx="2637692" cy="169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F72C0-90D6-44EE-8BBD-00222CAFB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27635" cy="1325563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D8532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AD93-AEC7-462C-AB2F-4B19DD62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2BCADD-F906-FD8B-B2DB-E2F8CA0C56F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80228" y="384246"/>
            <a:ext cx="2658898" cy="1266092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tx1"/>
                </a:solidFill>
                <a:latin typeface="Montserrat Bold" panose="00000800000000000000" pitchFamily="2" charset="0"/>
              </a:defRPr>
            </a:lvl1pPr>
            <a:lvl2pPr marL="457200" indent="0">
              <a:buNone/>
              <a:defRPr>
                <a:latin typeface="Montserrat regular" panose="00000500000000000000" pitchFamily="2" charset="0"/>
              </a:defRPr>
            </a:lvl2pPr>
            <a:lvl3pPr marL="914400" indent="0">
              <a:buNone/>
              <a:defRPr>
                <a:latin typeface="Montserrat regular" panose="00000500000000000000" pitchFamily="2" charset="0"/>
              </a:defRPr>
            </a:lvl3pPr>
            <a:lvl4pPr marL="1371600" indent="0">
              <a:buNone/>
              <a:defRPr>
                <a:latin typeface="Montserrat regular" panose="00000500000000000000" pitchFamily="2" charset="0"/>
              </a:defRPr>
            </a:lvl4pPr>
            <a:lvl5pPr marL="1828800" indent="0">
              <a:buNone/>
              <a:defRPr>
                <a:latin typeface="Montserrat regular" panose="00000500000000000000" pitchFamily="2" charset="0"/>
              </a:defRPr>
            </a:lvl5pPr>
          </a:lstStyle>
          <a:p>
            <a:pPr lvl="0"/>
            <a:r>
              <a:rPr lang="en-US" dirty="0"/>
              <a:t>Insert your institution’s logo here</a:t>
            </a:r>
          </a:p>
        </p:txBody>
      </p:sp>
      <p:sp>
        <p:nvSpPr>
          <p:cNvPr id="4" name="Google Shape;88;p21">
            <a:extLst>
              <a:ext uri="{FF2B5EF4-FFF2-40B4-BE49-F238E27FC236}">
                <a16:creationId xmlns:a16="http://schemas.microsoft.com/office/drawing/2014/main" id="{E36AB5DF-37E8-4400-C3DC-F7B63E2E4922}"/>
              </a:ext>
            </a:extLst>
          </p:cNvPr>
          <p:cNvSpPr/>
          <p:nvPr userDrawn="1"/>
        </p:nvSpPr>
        <p:spPr>
          <a:xfrm>
            <a:off x="-21035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0;p21">
            <a:extLst>
              <a:ext uri="{FF2B5EF4-FFF2-40B4-BE49-F238E27FC236}">
                <a16:creationId xmlns:a16="http://schemas.microsoft.com/office/drawing/2014/main" id="{19F0CA59-E1F1-2EEB-D768-E048416C28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87330-6687-4FAD-A575-07FA831E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FB42D1-C534-400D-BC72-5CE77A30CD5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5041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5A9F4-8EFA-489D-8967-5CC6429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45F-6DA5-4120-B796-5C506C8025A0}" type="datetime1">
              <a:rPr lang="en-ZA" smtClean="0"/>
              <a:t>2025/12/02</a:t>
            </a:fld>
            <a:endParaRPr lang="en-ZA"/>
          </a:p>
        </p:txBody>
      </p:sp>
      <p:sp>
        <p:nvSpPr>
          <p:cNvPr id="7" name="Google Shape;85;p21">
            <a:extLst>
              <a:ext uri="{FF2B5EF4-FFF2-40B4-BE49-F238E27FC236}">
                <a16:creationId xmlns:a16="http://schemas.microsoft.com/office/drawing/2014/main" id="{42C25A98-236D-D8E9-0597-4B1426ADC2E6}"/>
              </a:ext>
            </a:extLst>
          </p:cNvPr>
          <p:cNvSpPr/>
          <p:nvPr userDrawn="1"/>
        </p:nvSpPr>
        <p:spPr>
          <a:xfrm>
            <a:off x="0" y="-7626"/>
            <a:ext cx="3283775" cy="6865626"/>
          </a:xfrm>
          <a:prstGeom prst="rect">
            <a:avLst/>
          </a:prstGeom>
          <a:solidFill>
            <a:srgbClr val="A2C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8;p21">
            <a:extLst>
              <a:ext uri="{FF2B5EF4-FFF2-40B4-BE49-F238E27FC236}">
                <a16:creationId xmlns:a16="http://schemas.microsoft.com/office/drawing/2014/main" id="{BCDC0CC4-98C0-B97E-209C-CBDBCF00876C}"/>
              </a:ext>
            </a:extLst>
          </p:cNvPr>
          <p:cNvSpPr/>
          <p:nvPr userDrawn="1"/>
        </p:nvSpPr>
        <p:spPr>
          <a:xfrm>
            <a:off x="-11799" y="6469331"/>
            <a:ext cx="12192000" cy="389616"/>
          </a:xfrm>
          <a:prstGeom prst="rect">
            <a:avLst/>
          </a:prstGeom>
          <a:solidFill>
            <a:srgbClr val="A2CE46"/>
          </a:solidFill>
          <a:ln w="12700" cap="flat" cmpd="sng">
            <a:solidFill>
              <a:srgbClr val="A2CE4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0;p21">
            <a:extLst>
              <a:ext uri="{FF2B5EF4-FFF2-40B4-BE49-F238E27FC236}">
                <a16:creationId xmlns:a16="http://schemas.microsoft.com/office/drawing/2014/main" id="{3655FE03-55BB-4FC3-C0D5-B50D220E56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78240" y="5144622"/>
            <a:ext cx="3413760" cy="17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21">
            <a:extLst>
              <a:ext uri="{FF2B5EF4-FFF2-40B4-BE49-F238E27FC236}">
                <a16:creationId xmlns:a16="http://schemas.microsoft.com/office/drawing/2014/main" id="{A6903233-78EB-165B-FE45-38C0391A70B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11711" b="11711"/>
          <a:stretch/>
        </p:blipFill>
        <p:spPr>
          <a:xfrm>
            <a:off x="-628484" y="-3813"/>
            <a:ext cx="7471375" cy="6865626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BBC74-181A-EFBF-47AA-551339986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057" y="199850"/>
            <a:ext cx="1320076" cy="116437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86EB91FA-108C-D348-EB54-E962DC5F4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5" y="1099913"/>
            <a:ext cx="1490258" cy="1000757"/>
          </a:xfrm>
          <a:prstGeom prst="rect">
            <a:avLst/>
          </a:prstGeom>
        </p:spPr>
      </p:pic>
      <p:pic>
        <p:nvPicPr>
          <p:cNvPr id="14" name="Picture 1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4954A3A-1194-2022-60FA-F9F0447050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91" y="450836"/>
            <a:ext cx="2364558" cy="38109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3C95A22-197A-BF7A-D8AF-09E47AFB6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5" b="28055"/>
          <a:stretch/>
        </p:blipFill>
        <p:spPr>
          <a:xfrm>
            <a:off x="9320457" y="1459756"/>
            <a:ext cx="2078216" cy="60337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1E06CC5-0EB7-9ED6-AF20-824E37AF1A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7" y="5957530"/>
            <a:ext cx="2503021" cy="47909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EF7A7D8-505A-5386-3015-9BD9163D8D09}"/>
              </a:ext>
            </a:extLst>
          </p:cNvPr>
          <p:cNvSpPr txBox="1">
            <a:spLocks/>
          </p:cNvSpPr>
          <p:nvPr userDrawn="1"/>
        </p:nvSpPr>
        <p:spPr>
          <a:xfrm>
            <a:off x="5579254" y="6135155"/>
            <a:ext cx="1745254" cy="2598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</a:t>
            </a:r>
          </a:p>
        </p:txBody>
      </p:sp>
    </p:spTree>
    <p:extLst>
      <p:ext uri="{BB962C8B-B14F-4D97-AF65-F5344CB8AC3E}">
        <p14:creationId xmlns:p14="http://schemas.microsoft.com/office/powerpoint/2010/main" val="67971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29AA-25B2-46E8-B0C9-7D6185C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E7B2D-D0E2-49D2-A081-7A3D2B46A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787A-AB8F-442F-A26B-C9DA0F147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C3CF-F105-4D66-9A61-F115F29E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F69C-9A9F-477C-BC0E-51ED537629AC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4DBD6-76F1-4B36-B03F-193C2C90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73B44-D745-408A-92D4-41D0131B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77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386E-B291-40AC-9F66-E560A444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BC494-2465-483E-8683-7892622A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B40CD-FE46-4B2F-899D-2AC3F7D85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C429E-E7E5-4DC9-9CE4-DF8B4FA27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11BF2-5FE9-46E8-A196-3A09681BE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B3255-BCD1-4309-AD1E-F2E651BB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0AB2-5740-438B-A64E-5A04BE3898DE}" type="datetime1">
              <a:rPr lang="en-ZA" smtClean="0"/>
              <a:t>2025/12/02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F60C4-8EE8-4F06-85E2-F416A736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AEC44-0376-40CE-99A9-55D06CFA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317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9552-8C80-4914-A0C7-12FC344A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5DF68-79CA-48C2-B41F-54FBCA56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88A4-9873-44D7-964E-DF50FC65B01E}" type="datetime1">
              <a:rPr lang="en-ZA" smtClean="0"/>
              <a:t>2025/12/02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31F56-E01E-4C85-B319-A85FBEFB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AD95A-1A1A-4656-A195-DF2642B7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37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54583-D8B4-407C-8162-4964DD80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0B1D-A7D5-4FAE-816D-7C2632CD26CE}" type="datetime1">
              <a:rPr lang="en-ZA" smtClean="0"/>
              <a:t>2025/12/02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8D757-58F3-4BCE-8C01-BD1A667A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8004-82A7-4CAA-ACEE-428564E3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39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D6CD-A09E-4CB0-998D-10833994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8129-9B4B-4041-A735-1D4D0DA4F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91C59-D6B1-4D51-B983-779128EC2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8F0BF-06B3-4080-980E-83F0AEC8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0632-EAED-4BC2-B574-CFEDCC3FDAD8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C3E8-EED6-4E30-9724-E738B31B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A5116-05C0-48D2-8E08-16F3E7C6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27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8BA-1426-40C6-B601-06520313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21B41-69C3-443E-BDC7-EA290711F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35E5F-B068-4951-AEBF-F17E46E3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F5A9B-DEA3-4A43-A64A-1941FEC7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CEAB-B66D-483F-99E0-A055B17AFE4A}" type="datetime1">
              <a:rPr lang="en-ZA" smtClean="0"/>
              <a:t>2025/12/02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CB30-88DF-4C37-8AFB-C837CC37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Business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AF9D-1B81-46D1-9747-0685CCF6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068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4E94D-4631-4775-B4A4-A3DB7D72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6FFB-E863-4BB5-ADEE-81BC7FA7F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E4D8-3261-4317-A9D6-9F42D14A4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7D41-11E0-4D7C-9813-21FF8CDDA849}" type="datetime1">
              <a:rPr lang="en-ZA" smtClean="0"/>
              <a:t>2025/12/02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DE15-9392-40E3-9927-A7C45DFE7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Business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D6C90-AC98-4846-BB84-3EC20BAFE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42D1-C534-400D-BC72-5CE77A30CD5B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Google Shape;69;p19" descr="Icon&#10;&#10;Description automatically generated">
            <a:extLst>
              <a:ext uri="{FF2B5EF4-FFF2-40B4-BE49-F238E27FC236}">
                <a16:creationId xmlns:a16="http://schemas.microsoft.com/office/drawing/2014/main" id="{16475986-3960-A2BC-2E9D-0E3095C4223B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05530" y="177362"/>
            <a:ext cx="15240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4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roche.com/research_and_development/drawn_to_science/target_identification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pt.2021.04.006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1475-2875-11-29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.org/doi/10.1126/science.aau1682" TargetMode="External"/><Relationship Id="rId3" Type="http://schemas.openxmlformats.org/officeDocument/2006/relationships/hyperlink" Target="https://doi.org/10.1021/jm400362b" TargetMode="External"/><Relationship Id="rId7" Type="http://schemas.openxmlformats.org/officeDocument/2006/relationships/hyperlink" Target="https://www.science.org/doi/10.1126/scitranslmed.aad973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nature12782" TargetMode="External"/><Relationship Id="rId11" Type="http://schemas.openxmlformats.org/officeDocument/2006/relationships/hyperlink" Target="https://doi.org/10.1016/j.pt.2021.04.006" TargetMode="External"/><Relationship Id="rId5" Type="http://schemas.openxmlformats.org/officeDocument/2006/relationships/hyperlink" Target="https://doi.org/10.1021/acsinfecdis.0c00724" TargetMode="External"/><Relationship Id="rId10" Type="http://schemas.openxmlformats.org/officeDocument/2006/relationships/hyperlink" Target="https://doi.org/10.1186/1475-2875-11-292" TargetMode="External"/><Relationship Id="rId4" Type="http://schemas.openxmlformats.org/officeDocument/2006/relationships/hyperlink" Target="https://doi.org/10.1016/j.pt.2021.01.009" TargetMode="External"/><Relationship Id="rId9" Type="http://schemas.openxmlformats.org/officeDocument/2006/relationships/hyperlink" Target="https://doi.org/10.1016/j.bmc.2011.11.00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9">
            <a:extLst>
              <a:ext uri="{FF2B5EF4-FFF2-40B4-BE49-F238E27FC236}">
                <a16:creationId xmlns:a16="http://schemas.microsoft.com/office/drawing/2014/main" id="{FFFC2622-3DA9-6465-B414-FAFDB1CF650F}"/>
              </a:ext>
            </a:extLst>
          </p:cNvPr>
          <p:cNvSpPr txBox="1"/>
          <p:nvPr/>
        </p:nvSpPr>
        <p:spPr>
          <a:xfrm>
            <a:off x="6329367" y="2839875"/>
            <a:ext cx="57871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A Comprehensive Workshop on Preclinical Drug Discovery (CDD)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75C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Selecting a target for drug discovery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Lauren Coulson</a:t>
            </a:r>
            <a:endParaRPr lang="en-US" sz="2000" b="0" i="0" dirty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08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7989572" cy="51293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F3F1E"/>
                </a:solidFill>
              </a:rPr>
              <a:t>Establishing a target-based assay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10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2EC5BC-9F49-0C26-3485-F7EDC83C891B}"/>
              </a:ext>
            </a:extLst>
          </p:cNvPr>
          <p:cNvSpPr txBox="1"/>
          <p:nvPr/>
        </p:nvSpPr>
        <p:spPr>
          <a:xfrm>
            <a:off x="771787" y="1510018"/>
            <a:ext cx="10352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your target of interest be expressed recombinantly?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are you going to measure?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catalytic activity?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binding?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disrupt protein-protein interactions?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there a known probe or substrate to do this? What is the readout?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is the cost and throughput of the assay? </a:t>
            </a:r>
          </a:p>
        </p:txBody>
      </p:sp>
    </p:spTree>
    <p:extLst>
      <p:ext uri="{BB962C8B-B14F-4D97-AF65-F5344CB8AC3E}">
        <p14:creationId xmlns:p14="http://schemas.microsoft.com/office/powerpoint/2010/main" val="389815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2" y="297979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F3F1E"/>
                </a:solidFill>
              </a:rPr>
              <a:t>High-resolution structures for drug d</a:t>
            </a:r>
            <a:r>
              <a:rPr lang="en-US" dirty="0">
                <a:solidFill>
                  <a:srgbClr val="CF3F1E"/>
                </a:solidFill>
              </a:rPr>
              <a:t>esign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11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78BBCA-8463-3C4B-B7FD-7DE50588D7FD}"/>
              </a:ext>
            </a:extLst>
          </p:cNvPr>
          <p:cNvSpPr txBox="1"/>
          <p:nvPr/>
        </p:nvSpPr>
        <p:spPr>
          <a:xfrm>
            <a:off x="458661" y="1215279"/>
            <a:ext cx="43946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there a high-resolution structure available (X-ray crystal or </a:t>
            </a:r>
            <a:r>
              <a:rPr lang="en-US" dirty="0" err="1"/>
              <a:t>CryoEM</a:t>
            </a:r>
            <a:r>
              <a:rPr lang="en-US" dirty="0"/>
              <a:t> structure &gt;2.3 Å)? Ligand bound or apo?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 of close orthologue to build reliable homology model? AlphaFold model?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Likelihood of solving structure (size, membrane-bound or soluble, disordered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Are structures for key potential human off-targets available allowing for optimisation of selectivity? Is there a strategy for obtaining selectivity based on differences in binding pocket?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B4BDBF-F17D-EAA2-C835-37033027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54" y="1621027"/>
            <a:ext cx="6626485" cy="34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9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56" y="307581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CF3F1E"/>
                </a:solidFill>
              </a:rPr>
              <a:t>Druggability</a:t>
            </a:r>
            <a:r>
              <a:rPr lang="en-US" dirty="0">
                <a:solidFill>
                  <a:srgbClr val="CF3F1E"/>
                </a:solidFill>
              </a:rPr>
              <a:t>, tool compounds &amp; screening libraries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12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E8123E-B1C4-7E08-D2B8-0933C3A2D768}"/>
              </a:ext>
            </a:extLst>
          </p:cNvPr>
          <p:cNvSpPr/>
          <p:nvPr/>
        </p:nvSpPr>
        <p:spPr>
          <a:xfrm>
            <a:off x="2780115" y="4183401"/>
            <a:ext cx="1160951" cy="341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family - focused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E29E3-0C87-4BDF-E450-53252A997C41}"/>
              </a:ext>
            </a:extLst>
          </p:cNvPr>
          <p:cNvSpPr/>
          <p:nvPr/>
        </p:nvSpPr>
        <p:spPr>
          <a:xfrm>
            <a:off x="4659833" y="4181787"/>
            <a:ext cx="828888" cy="3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products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16CB06-2CA4-B7AC-EDC8-0688C11343ED}"/>
              </a:ext>
            </a:extLst>
          </p:cNvPr>
          <p:cNvSpPr/>
          <p:nvPr/>
        </p:nvSpPr>
        <p:spPr>
          <a:xfrm>
            <a:off x="7604028" y="4227900"/>
            <a:ext cx="1242220" cy="394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virtual screening hits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A3D2B-9110-6F12-CE69-CCFD145C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26" y="2865983"/>
            <a:ext cx="6389238" cy="13619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A6AF8F-D6B1-7FA1-1415-261B748657C8}"/>
              </a:ext>
            </a:extLst>
          </p:cNvPr>
          <p:cNvSpPr/>
          <p:nvPr/>
        </p:nvSpPr>
        <p:spPr>
          <a:xfrm>
            <a:off x="6207488" y="4204037"/>
            <a:ext cx="828888" cy="3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DNA-encoded libraries</a:t>
            </a:r>
            <a:endParaRPr lang="en-ZA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249A1-F68D-9B0C-EF57-315498DBABEE}"/>
              </a:ext>
            </a:extLst>
          </p:cNvPr>
          <p:cNvSpPr txBox="1"/>
          <p:nvPr/>
        </p:nvSpPr>
        <p:spPr>
          <a:xfrm>
            <a:off x="689664" y="2411390"/>
            <a:ext cx="740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to choose a compound library to screen against your target</a:t>
            </a:r>
            <a:endParaRPr lang="en-ZA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B8B0E-0ADB-B613-9ABF-6279D1B2AEAB}"/>
              </a:ext>
            </a:extLst>
          </p:cNvPr>
          <p:cNvSpPr txBox="1"/>
          <p:nvPr/>
        </p:nvSpPr>
        <p:spPr>
          <a:xfrm>
            <a:off x="689664" y="4645621"/>
            <a:ext cx="7408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Tailored to the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Bigger is not necessarily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Drug-like compounds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a fragment-based screening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you include a counter-screen?</a:t>
            </a:r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BF790-484B-842B-52DE-4C35CE14BD0C}"/>
              </a:ext>
            </a:extLst>
          </p:cNvPr>
          <p:cNvSpPr txBox="1"/>
          <p:nvPr/>
        </p:nvSpPr>
        <p:spPr>
          <a:xfrm>
            <a:off x="570156" y="1294494"/>
            <a:ext cx="9837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there evidence of a binding pocket?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tool compounds available for your target or a related target from other species?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reported inhibitors have drug-like properties?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175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5F57A2-A409-5AE6-3298-5EF7D5BB7AAF}"/>
              </a:ext>
            </a:extLst>
          </p:cNvPr>
          <p:cNvSpPr/>
          <p:nvPr/>
        </p:nvSpPr>
        <p:spPr>
          <a:xfrm>
            <a:off x="237392" y="761193"/>
            <a:ext cx="5653454" cy="564337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ACB9A-0156-C3AA-F3BA-08312A60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0AC0A6-162E-19E8-0778-E4CD9306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9" y="236433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F3F1E"/>
                </a:solidFill>
              </a:rPr>
              <a:t>Examples from malaria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F2A43-3EE7-519B-0355-BFB91DB0FA01}"/>
              </a:ext>
            </a:extLst>
          </p:cNvPr>
          <p:cNvSpPr txBox="1"/>
          <p:nvPr/>
        </p:nvSpPr>
        <p:spPr>
          <a:xfrm>
            <a:off x="319398" y="1253576"/>
            <a:ext cx="5181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i="1" dirty="0"/>
              <a:t>Plasmodium</a:t>
            </a:r>
            <a:r>
              <a:rPr lang="en-ZA" dirty="0"/>
              <a:t> Phosphatidylinositol 4-kinase beta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C3586E-C546-3039-A70E-75A2D68CC798}"/>
              </a:ext>
            </a:extLst>
          </p:cNvPr>
          <p:cNvSpPr txBox="1"/>
          <p:nvPr/>
        </p:nvSpPr>
        <p:spPr>
          <a:xfrm>
            <a:off x="319398" y="761193"/>
            <a:ext cx="402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PI4K</a:t>
            </a:r>
            <a:r>
              <a:rPr lang="el-GR" sz="3200" b="1" dirty="0"/>
              <a:t>β</a:t>
            </a:r>
            <a:endParaRPr lang="en-ZA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6E1A3-633B-AB4A-CDCB-9FBA2C755517}"/>
              </a:ext>
            </a:extLst>
          </p:cNvPr>
          <p:cNvSpPr txBox="1"/>
          <p:nvPr/>
        </p:nvSpPr>
        <p:spPr>
          <a:xfrm>
            <a:off x="323738" y="1653765"/>
            <a:ext cx="549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Target ID on phenotypic hits </a:t>
            </a:r>
            <a:r>
              <a:rPr lang="en-US" dirty="0"/>
              <a:t>with potent multistage antiplasmodium activity</a:t>
            </a:r>
            <a:endParaRPr lang="en-ZA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741B475-B1B3-A02B-623E-BC033EC21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271290"/>
              </p:ext>
            </p:extLst>
          </p:nvPr>
        </p:nvGraphicFramePr>
        <p:xfrm>
          <a:off x="733425" y="2555875"/>
          <a:ext cx="3995738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5633884" imgH="1547915" progId="ChemDraw.Document.6.0">
                  <p:embed/>
                </p:oleObj>
              </mc:Choice>
              <mc:Fallback>
                <p:oleObj name="CS ChemDraw Drawing" r:id="rId2" imgW="5633884" imgH="1547915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741B475-B1B3-A02B-623E-BC033EC216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3425" y="2555875"/>
                        <a:ext cx="3995738" cy="109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E024BF9-AC14-ABAB-53E9-8F9C6E4E3132}"/>
              </a:ext>
            </a:extLst>
          </p:cNvPr>
          <p:cNvSpPr txBox="1"/>
          <p:nvPr/>
        </p:nvSpPr>
        <p:spPr>
          <a:xfrm>
            <a:off x="657847" y="3233652"/>
            <a:ext cx="907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KDU691</a:t>
            </a:r>
            <a:endParaRPr lang="en-ZA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C3236-D9A6-43D9-D868-89D5D5F71323}"/>
              </a:ext>
            </a:extLst>
          </p:cNvPr>
          <p:cNvSpPr txBox="1"/>
          <p:nvPr/>
        </p:nvSpPr>
        <p:spPr>
          <a:xfrm>
            <a:off x="3008325" y="3264429"/>
            <a:ext cx="133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MMV390048</a:t>
            </a:r>
            <a:endParaRPr lang="en-ZA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4D1E3-3B32-3466-151B-96DE64BFB638}"/>
              </a:ext>
            </a:extLst>
          </p:cNvPr>
          <p:cNvSpPr txBox="1"/>
          <p:nvPr/>
        </p:nvSpPr>
        <p:spPr>
          <a:xfrm>
            <a:off x="268732" y="3818300"/>
            <a:ext cx="5496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i="1" dirty="0"/>
              <a:t>In vitro </a:t>
            </a:r>
            <a:r>
              <a:rPr lang="en-US" sz="1500" dirty="0"/>
              <a:t>resistance selections – mutations in </a:t>
            </a:r>
            <a:r>
              <a:rPr lang="en-US" sz="1500" i="1" dirty="0"/>
              <a:t>Pf</a:t>
            </a:r>
            <a:r>
              <a:rPr lang="en-US" sz="1500" dirty="0"/>
              <a:t>PI4K gene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Chemoproteomics</a:t>
            </a:r>
            <a:r>
              <a:rPr lang="en-US" sz="1500" dirty="0"/>
              <a:t> (pull down experiments &amp; Kinobead studies)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Biochemical assay confirmed direct inhibition of </a:t>
            </a:r>
            <a:r>
              <a:rPr lang="en-US" sz="1500" i="1" dirty="0"/>
              <a:t>Plasmodium</a:t>
            </a:r>
            <a:r>
              <a:rPr lang="en-US" sz="1500" dirty="0"/>
              <a:t> PI4K activity</a:t>
            </a:r>
            <a:endParaRPr lang="en-ZA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A40C6F-82BC-2D36-C670-0AEA016B939F}"/>
              </a:ext>
            </a:extLst>
          </p:cNvPr>
          <p:cNvSpPr txBox="1"/>
          <p:nvPr/>
        </p:nvSpPr>
        <p:spPr>
          <a:xfrm>
            <a:off x="323738" y="5090410"/>
            <a:ext cx="549676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MMV390048 showed efficacy in Phase </a:t>
            </a:r>
            <a:r>
              <a:rPr lang="en-US" dirty="0" err="1"/>
              <a:t>IIa</a:t>
            </a:r>
            <a:r>
              <a:rPr lang="en-US" dirty="0"/>
              <a:t> clinical trials </a:t>
            </a:r>
            <a:r>
              <a:rPr lang="en-US" b="1" dirty="0">
                <a:solidFill>
                  <a:schemeClr val="accent1"/>
                </a:solidFill>
              </a:rPr>
              <a:t>clinical validation of PI4K</a:t>
            </a:r>
            <a:r>
              <a:rPr lang="el-GR" b="1" dirty="0">
                <a:solidFill>
                  <a:schemeClr val="accent1"/>
                </a:solidFill>
              </a:rPr>
              <a:t>β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sz="1050" b="1" dirty="0"/>
          </a:p>
          <a:p>
            <a:r>
              <a:rPr lang="en-US" b="1" dirty="0"/>
              <a:t>Challenges: </a:t>
            </a:r>
            <a:r>
              <a:rPr lang="en-US" dirty="0"/>
              <a:t>Selectivity/toxicity &amp; resistance risk </a:t>
            </a:r>
            <a:endParaRPr lang="en-Z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6A3E23-B7EC-441A-9D2A-01E8502D480E}"/>
              </a:ext>
            </a:extLst>
          </p:cNvPr>
          <p:cNvSpPr/>
          <p:nvPr/>
        </p:nvSpPr>
        <p:spPr>
          <a:xfrm>
            <a:off x="6096000" y="761193"/>
            <a:ext cx="5653454" cy="56433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E84A8-1B55-85E9-BA2E-D84578C38FDE}"/>
              </a:ext>
            </a:extLst>
          </p:cNvPr>
          <p:cNvSpPr txBox="1"/>
          <p:nvPr/>
        </p:nvSpPr>
        <p:spPr>
          <a:xfrm>
            <a:off x="6251275" y="749368"/>
            <a:ext cx="4592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CLK3</a:t>
            </a:r>
          </a:p>
          <a:p>
            <a:r>
              <a:rPr lang="en-ZA" i="1" dirty="0"/>
              <a:t>Plasmodium</a:t>
            </a:r>
            <a:r>
              <a:rPr lang="en-ZA" dirty="0"/>
              <a:t> cyclin-dependent-like kinase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291067-8CAF-718D-22A5-B715BDECF656}"/>
              </a:ext>
            </a:extLst>
          </p:cNvPr>
          <p:cNvSpPr txBox="1"/>
          <p:nvPr/>
        </p:nvSpPr>
        <p:spPr>
          <a:xfrm>
            <a:off x="6251275" y="1656060"/>
            <a:ext cx="49618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Knockout studies showed genetic essentiality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Target selected for high-throughput screen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Biochemical assay established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~30 000 compounds made up of several kinase-focused libraries</a:t>
            </a:r>
            <a:endParaRPr lang="en-ZA" sz="1500" dirty="0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6F83D48-B68E-CB48-7DE3-1DDBF9A9E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509331"/>
              </p:ext>
            </p:extLst>
          </p:nvPr>
        </p:nvGraphicFramePr>
        <p:xfrm>
          <a:off x="9471498" y="3124033"/>
          <a:ext cx="1681162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2345167" imgH="1660864" progId="ChemDraw.Document.6.0">
                  <p:embed/>
                </p:oleObj>
              </mc:Choice>
              <mc:Fallback>
                <p:oleObj name="CS ChemDraw Drawing" r:id="rId4" imgW="2345167" imgH="1660864" progId="ChemDraw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6F83D48-B68E-CB48-7DE3-1DDBF9A9E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71498" y="3124033"/>
                        <a:ext cx="1681162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4E0C886-BFEF-289D-7CDB-3A80EEC2D1D4}"/>
              </a:ext>
            </a:extLst>
          </p:cNvPr>
          <p:cNvSpPr txBox="1"/>
          <p:nvPr/>
        </p:nvSpPr>
        <p:spPr>
          <a:xfrm>
            <a:off x="9802296" y="4132802"/>
            <a:ext cx="133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/>
              <a:t>TCMDC-135051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B946F-804D-F2E3-4AA9-8578FA469DA0}"/>
              </a:ext>
            </a:extLst>
          </p:cNvPr>
          <p:cNvSpPr txBox="1"/>
          <p:nvPr/>
        </p:nvSpPr>
        <p:spPr>
          <a:xfrm>
            <a:off x="6250558" y="3124033"/>
            <a:ext cx="322094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Tool compound identified</a:t>
            </a:r>
          </a:p>
          <a:p>
            <a:r>
              <a:rPr lang="en-US" sz="1400" dirty="0"/>
              <a:t>     </a:t>
            </a:r>
            <a:r>
              <a:rPr lang="en-US" dirty="0"/>
              <a:t>  for further target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Life cycle stage profiling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Resistance selections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Chemogenetics</a:t>
            </a:r>
            <a:r>
              <a:rPr lang="en-US" sz="1400" dirty="0"/>
              <a:t> confirmation of on-target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vivo POC demonstrated in rodent model of infection</a:t>
            </a: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AF0D4-BF55-6AF1-5C55-D0131066025E}"/>
              </a:ext>
            </a:extLst>
          </p:cNvPr>
          <p:cNvSpPr txBox="1"/>
          <p:nvPr/>
        </p:nvSpPr>
        <p:spPr>
          <a:xfrm>
            <a:off x="6250558" y="5796440"/>
            <a:ext cx="5386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Challenges: </a:t>
            </a:r>
            <a:r>
              <a:rPr lang="en-US" dirty="0"/>
              <a:t>Potency, selectivity &amp; resistance risk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61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10" grpId="0"/>
      <p:bldP spid="12" grpId="0"/>
      <p:bldP spid="13" grpId="0"/>
      <p:bldP spid="14" grpId="0"/>
      <p:bldP spid="15" grpId="0"/>
      <p:bldP spid="19" grpId="0" animBg="1"/>
      <p:bldP spid="20" grpId="0"/>
      <p:bldP spid="21" grpId="0"/>
      <p:bldP spid="24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1BD9B-7F87-DCED-CC97-30063BF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3FA3D14-E99A-269E-1C46-025972EFF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3" t="6258" r="34332"/>
          <a:stretch/>
        </p:blipFill>
        <p:spPr bwMode="auto">
          <a:xfrm>
            <a:off x="7027545" y="869770"/>
            <a:ext cx="3166110" cy="50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00689-95D7-CE6F-0FF0-D4B0A3C1D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4"/>
          <a:stretch/>
        </p:blipFill>
        <p:spPr>
          <a:xfrm>
            <a:off x="846986" y="1759147"/>
            <a:ext cx="4702199" cy="33272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B045E1-2716-AB8A-D7E8-09FA28A1CF0B}"/>
              </a:ext>
            </a:extLst>
          </p:cNvPr>
          <p:cNvSpPr/>
          <p:nvPr/>
        </p:nvSpPr>
        <p:spPr>
          <a:xfrm>
            <a:off x="473528" y="5086350"/>
            <a:ext cx="54491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000" dirty="0">
                <a:hlinkClick r:id="rId4"/>
              </a:rPr>
              <a:t>https://www.roche.com/research_and_development/drawn_to_science/target_identification.htm</a:t>
            </a:r>
            <a:endParaRPr lang="en-ZA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E054C-3404-4736-0B81-387179B53578}"/>
              </a:ext>
            </a:extLst>
          </p:cNvPr>
          <p:cNvSpPr/>
          <p:nvPr/>
        </p:nvSpPr>
        <p:spPr>
          <a:xfrm>
            <a:off x="5802007" y="6022089"/>
            <a:ext cx="52601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Bantscheff</a:t>
            </a:r>
            <a:r>
              <a:rPr lang="en-ZA" sz="1200" dirty="0">
                <a:solidFill>
                  <a:srgbClr val="222222"/>
                </a:solidFill>
                <a:latin typeface="Arial" panose="020B0604020202020204" pitchFamily="34" charset="0"/>
              </a:rPr>
              <a:t> et al. </a:t>
            </a:r>
            <a:r>
              <a:rPr lang="en-ZA" sz="1200" i="1" dirty="0">
                <a:solidFill>
                  <a:srgbClr val="222222"/>
                </a:solidFill>
                <a:latin typeface="Arial" panose="020B0604020202020204" pitchFamily="34" charset="0"/>
              </a:rPr>
              <a:t>Bioorganic &amp; medicinal chemistry</a:t>
            </a:r>
            <a:r>
              <a:rPr lang="en-ZA" sz="1200" dirty="0">
                <a:solidFill>
                  <a:srgbClr val="222222"/>
                </a:solidFill>
                <a:latin typeface="Arial" panose="020B0604020202020204" pitchFamily="34" charset="0"/>
              </a:rPr>
              <a:t> 20.6 (2012): 1973-1978.</a:t>
            </a:r>
            <a:endParaRPr lang="en-ZA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AD3947-38FD-748D-0B37-21AF9339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9" y="236433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F3F1E"/>
                </a:solidFill>
              </a:rPr>
              <a:t>Chemoproteomics</a:t>
            </a:r>
            <a:r>
              <a:rPr lang="en-US" dirty="0">
                <a:solidFill>
                  <a:srgbClr val="CF3F1E"/>
                </a:solidFill>
              </a:rPr>
              <a:t> approaches used for target ID</a:t>
            </a:r>
            <a:endParaRPr lang="en-ZA" sz="3600" dirty="0">
              <a:solidFill>
                <a:srgbClr val="CF3F1E"/>
              </a:solidFill>
            </a:endParaRPr>
          </a:p>
        </p:txBody>
      </p:sp>
      <p:pic>
        <p:nvPicPr>
          <p:cNvPr id="11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9A976743-64A3-C792-A7ED-3F4384F7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0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1BD9B-7F87-DCED-CC97-30063BF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AD3947-38FD-748D-0B37-21AF9339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9" y="236433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F3F1E"/>
                </a:solidFill>
              </a:rPr>
              <a:t>Resistance risk for antimalarials</a:t>
            </a:r>
            <a:endParaRPr lang="en-ZA" sz="3600" dirty="0">
              <a:solidFill>
                <a:srgbClr val="CF3F1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8A20FA-5E55-3BD5-CD4C-57EF495E4C1A}"/>
              </a:ext>
            </a:extLst>
          </p:cNvPr>
          <p:cNvGrpSpPr/>
          <p:nvPr/>
        </p:nvGrpSpPr>
        <p:grpSpPr>
          <a:xfrm>
            <a:off x="3112191" y="857779"/>
            <a:ext cx="6756744" cy="4917231"/>
            <a:chOff x="2472612" y="933061"/>
            <a:chExt cx="6756744" cy="4917231"/>
          </a:xfrm>
        </p:grpSpPr>
        <p:pic>
          <p:nvPicPr>
            <p:cNvPr id="3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499B3ED0-C17C-CCE0-BBFE-3605E0B14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43"/>
            <a:stretch/>
          </p:blipFill>
          <p:spPr>
            <a:xfrm>
              <a:off x="2962643" y="1147665"/>
              <a:ext cx="6266713" cy="47026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19F46D-7618-B4D9-5EB6-97DC44AF679E}"/>
                </a:ext>
              </a:extLst>
            </p:cNvPr>
            <p:cNvSpPr/>
            <p:nvPr/>
          </p:nvSpPr>
          <p:spPr>
            <a:xfrm>
              <a:off x="2472612" y="933061"/>
              <a:ext cx="1567543" cy="933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89F3E0-DDB2-707B-350E-4A9301AB9988}"/>
              </a:ext>
            </a:extLst>
          </p:cNvPr>
          <p:cNvSpPr txBox="1"/>
          <p:nvPr/>
        </p:nvSpPr>
        <p:spPr>
          <a:xfrm>
            <a:off x="6753754" y="6048573"/>
            <a:ext cx="3401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400" b="0" i="0" u="none" strike="noStrike" dirty="0">
                <a:solidFill>
                  <a:srgbClr val="FFFFFF"/>
                </a:solidFill>
                <a:effectLst/>
                <a:latin typeface="Helvetica" panose="020B0604020202020204" pitchFamily="34" charset="0"/>
                <a:hlinkClick r:id="rId3"/>
              </a:rPr>
              <a:t>https://doi.org/10.1016/j.pt.2021.04.006</a:t>
            </a:r>
            <a:r>
              <a:rPr lang="en-ZA" sz="1400" b="0" i="0" u="none" strike="noStrike" dirty="0"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  <a:t> </a:t>
            </a:r>
            <a:endParaRPr lang="en-Z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79C22-D7A1-5D08-E30A-7432D5D1AD65}"/>
              </a:ext>
            </a:extLst>
          </p:cNvPr>
          <p:cNvSpPr txBox="1"/>
          <p:nvPr/>
        </p:nvSpPr>
        <p:spPr>
          <a:xfrm>
            <a:off x="1100649" y="2577731"/>
            <a:ext cx="2187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05050"/>
                </a:solidFill>
                <a:latin typeface="Helvetica" panose="020B0604020202020204" pitchFamily="34" charset="0"/>
              </a:rPr>
              <a:t>D</a:t>
            </a:r>
            <a:r>
              <a:rPr lang="en-US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ifferences in the parasite population size throughout the stages of the life cycle.</a:t>
            </a:r>
            <a:endParaRPr lang="en-ZA" dirty="0"/>
          </a:p>
        </p:txBody>
      </p:sp>
      <p:pic>
        <p:nvPicPr>
          <p:cNvPr id="13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91F0D832-F93B-3E3E-E3E4-5A5C7CCD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3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4686D-BE47-91D3-B577-57D9DA73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E8B8D3-86A2-EB07-1033-A684E6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9" y="236433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F3F1E"/>
                </a:solidFill>
              </a:rPr>
              <a:t>Resistance risk for antimalarials</a:t>
            </a:r>
            <a:endParaRPr lang="en-ZA" sz="3600" dirty="0">
              <a:solidFill>
                <a:srgbClr val="CF3F1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5070E-E147-5DA6-31EE-F4135582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5" t="31838" r="10076" b="12788"/>
          <a:stretch/>
        </p:blipFill>
        <p:spPr>
          <a:xfrm>
            <a:off x="1274868" y="985963"/>
            <a:ext cx="9408786" cy="4973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75C54-FCF3-803C-95DD-7E371A4BACF1}"/>
              </a:ext>
            </a:extLst>
          </p:cNvPr>
          <p:cNvSpPr txBox="1"/>
          <p:nvPr/>
        </p:nvSpPr>
        <p:spPr>
          <a:xfrm>
            <a:off x="3505734" y="5930001"/>
            <a:ext cx="4542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https://doi.org/10.1186/1475-2875-11-292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84" y="401849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F3F1E"/>
                </a:solidFill>
              </a:rPr>
              <a:t>Polypharmacology 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17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65D73-43B6-8F2B-7DB3-12926BB7EC72}"/>
              </a:ext>
            </a:extLst>
          </p:cNvPr>
          <p:cNvSpPr txBox="1"/>
          <p:nvPr/>
        </p:nvSpPr>
        <p:spPr>
          <a:xfrm>
            <a:off x="1063081" y="1693636"/>
            <a:ext cx="97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u="none" strike="noStrike" baseline="0" dirty="0">
                <a:solidFill>
                  <a:schemeClr val="accent1"/>
                </a:solidFill>
              </a:rPr>
              <a:t>‘death by a thousand cuts’</a:t>
            </a:r>
            <a:r>
              <a:rPr lang="en-US" sz="2400" dirty="0">
                <a:solidFill>
                  <a:schemeClr val="accent1"/>
                </a:solidFill>
              </a:rPr>
              <a:t> or </a:t>
            </a:r>
            <a:r>
              <a:rPr lang="en-US" sz="2400" b="0" u="none" strike="noStrike" baseline="0" dirty="0">
                <a:solidFill>
                  <a:schemeClr val="accent1"/>
                </a:solidFill>
              </a:rPr>
              <a:t>‘the magic shotgun approach’</a:t>
            </a:r>
            <a:endParaRPr lang="en-ZA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F8F02-2DFB-C02E-E853-324961FD09BD}"/>
              </a:ext>
            </a:extLst>
          </p:cNvPr>
          <p:cNvSpPr txBox="1"/>
          <p:nvPr/>
        </p:nvSpPr>
        <p:spPr>
          <a:xfrm>
            <a:off x="441884" y="2490879"/>
            <a:ext cx="1042767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multifactorial diseases such as cancer, neurological disorders, and infection may require modulation of multiple pathways to ensure drug 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Potential advantages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u="none" strike="noStrike" baseline="0" dirty="0"/>
              <a:t>additive or synergistic effects resulting from the modulation </a:t>
            </a:r>
            <a:r>
              <a:rPr lang="en-US" sz="1800" b="0" i="0" u="none" strike="noStrike" baseline="0" dirty="0"/>
              <a:t>of multiple pathways resulting in a lower effective dose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</a:t>
            </a:r>
            <a:r>
              <a:rPr lang="en-US" sz="1800" b="1" i="0" u="none" strike="noStrike" baseline="0" dirty="0"/>
              <a:t>elayed drug resistance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/>
              <a:t>reduced pill burden and costs associated with complex combination </a:t>
            </a:r>
            <a:r>
              <a:rPr lang="en-ZA" sz="1800" b="0" i="0" u="none" strike="noStrike" baseline="0" dirty="0"/>
              <a:t>therapies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ZA" dirty="0"/>
              <a:t>Identification of target-pairs for designed polypharmacology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3CCA4-A949-1F0F-A7E7-FC2BD19C1F50}"/>
              </a:ext>
            </a:extLst>
          </p:cNvPr>
          <p:cNvSpPr txBox="1"/>
          <p:nvPr/>
        </p:nvSpPr>
        <p:spPr>
          <a:xfrm>
            <a:off x="503430" y="1072233"/>
            <a:ext cx="10911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 single drug acting on more than one molecular target to produce the desired therapeutic effect.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403644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84" y="401849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F3F1E"/>
                </a:solidFill>
              </a:rPr>
              <a:t>Summary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18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904F9-C1EC-E9A3-AADD-9977AF32E250}"/>
              </a:ext>
            </a:extLst>
          </p:cNvPr>
          <p:cNvSpPr txBox="1"/>
          <p:nvPr/>
        </p:nvSpPr>
        <p:spPr>
          <a:xfrm>
            <a:off x="721453" y="1490683"/>
            <a:ext cx="977254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Carefully assess target before investing resources in a target-based drug discovery program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Essentiality may be disease model, life cycle stage or species specific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Phenotypic validation requires target engagement in a cellular context to be clearly linked to the observed phenotypic whole cell activity.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2400" dirty="0"/>
              <a:t>Large range of genetic and ‘omics tools available for target ID and validation, interdisciplinary teams are key for a successful target-based drug discovery program</a:t>
            </a:r>
          </a:p>
          <a:p>
            <a:pPr>
              <a:spcBef>
                <a:spcPts val="1200"/>
              </a:spcBef>
            </a:pPr>
            <a:endParaRPr lang="en-ZA" sz="24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16247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84" y="401849"/>
            <a:ext cx="9658461" cy="5129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F3F1E"/>
                </a:solidFill>
              </a:rPr>
              <a:t>References</a:t>
            </a:r>
            <a:endParaRPr lang="en-ZA" sz="3600" dirty="0">
              <a:solidFill>
                <a:srgbClr val="CF3F1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19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5857C-5413-C1D6-19CA-15B91E33677C}"/>
              </a:ext>
            </a:extLst>
          </p:cNvPr>
          <p:cNvSpPr txBox="1"/>
          <p:nvPr/>
        </p:nvSpPr>
        <p:spPr>
          <a:xfrm>
            <a:off x="353961" y="1091015"/>
            <a:ext cx="11129053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Gilbert, I. H., Drug discovery for neglected diseases: Molecular target-based and phenotypic approaches.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J. Med. Chem.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56, 7719-7726.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https://doi.org/10.1021/jm400362b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Yang, T. et al.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MalDA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Accelerating Malaria Drug Discovery.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Trends in Parasitology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2021,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37, 493-507. </a:t>
            </a:r>
            <a:r>
              <a:rPr lang="en-ZA" sz="1600" b="0" i="0" u="none" strike="noStrike" dirty="0">
                <a:solidFill>
                  <a:srgbClr val="0C7DBB"/>
                </a:solidFill>
                <a:effectLst/>
                <a:latin typeface="NexusSans"/>
                <a:hlinkClick r:id="rId4" tooltip="Persistent link using digital object identifier"/>
              </a:rPr>
              <a:t>https://doi.org/10.1016/j.pt.2021.01.009</a:t>
            </a:r>
            <a:endParaRPr lang="en-ZA" sz="1600" b="0" i="0" u="none" strike="noStrike" dirty="0">
              <a:solidFill>
                <a:srgbClr val="0C7DBB"/>
              </a:solidFill>
              <a:effectLst/>
              <a:latin typeface="NexusSans"/>
            </a:endParaRP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Arendse, L. B.; Wyllie, S.; Chibale, K.; Gilbert, I. H.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Plasmodium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Kinases as Potential Drug Targets for Malaria: Challenges and Opportunities.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ACS Infectious Diseases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2021,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7, 518-534.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https://doi.org/10.1021/acsinfecdis.0c00724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McNamara, C. W.; Lee, M. C.; Lim, C. S.; Lim, S. H.; Roland, J.; Nagle, A.; Simon, O.; Yeung, B. K.; Chatterjee, A. K.; McCormack, S. L. Targeting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Plasmodium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PI(4)K to eliminate malaria.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504 (7479), 248-253. </a:t>
            </a:r>
            <a:r>
              <a:rPr lang="en-ZA" sz="16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  <a:hlinkClick r:id="rId6"/>
              </a:rPr>
              <a:t>https://doi.org/10.1038/nature12782</a:t>
            </a:r>
            <a:endParaRPr lang="en-ZA" sz="16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ZA" sz="1600" b="0" i="0" dirty="0">
                <a:effectLst/>
                <a:highlight>
                  <a:srgbClr val="FFFFFF"/>
                </a:highlight>
              </a:rPr>
              <a:t>Paquet, T. et al. Antimalarial efficacy of MMV390048, an inhibitor of </a:t>
            </a:r>
            <a:r>
              <a:rPr lang="en-ZA" sz="1600" b="0" i="1" dirty="0">
                <a:effectLst/>
                <a:highlight>
                  <a:srgbClr val="FFFFFF"/>
                </a:highlight>
              </a:rPr>
              <a:t>Plasmodium</a:t>
            </a:r>
            <a:r>
              <a:rPr lang="en-ZA" sz="1600" b="0" i="0" dirty="0">
                <a:effectLst/>
                <a:highlight>
                  <a:srgbClr val="FFFFFF"/>
                </a:highlight>
              </a:rPr>
              <a:t> phosphatidylinositol 4-kinase. </a:t>
            </a:r>
            <a:r>
              <a:rPr lang="en-ZA" sz="1600" b="0" i="1" dirty="0">
                <a:effectLst/>
                <a:highlight>
                  <a:srgbClr val="FFFFFF"/>
                </a:highlight>
              </a:rPr>
              <a:t>Sci. Transl. Med</a:t>
            </a:r>
            <a:r>
              <a:rPr lang="en-ZA" sz="1600" b="0" i="0" dirty="0">
                <a:effectLst/>
                <a:highlight>
                  <a:srgbClr val="FFFFFF"/>
                </a:highlight>
              </a:rPr>
              <a:t>. </a:t>
            </a:r>
            <a:r>
              <a:rPr lang="en-ZA" sz="1600" b="1" i="0" dirty="0">
                <a:effectLst/>
                <a:highlight>
                  <a:srgbClr val="FFFFFF"/>
                </a:highlight>
              </a:rPr>
              <a:t>2017</a:t>
            </a:r>
            <a:r>
              <a:rPr lang="en-ZA" sz="1600" b="0" i="0" dirty="0">
                <a:effectLst/>
                <a:highlight>
                  <a:srgbClr val="FFFFFF"/>
                </a:highlight>
              </a:rPr>
              <a:t>, 9 (387), eaad9735. </a:t>
            </a:r>
            <a:r>
              <a:rPr lang="en-ZA" sz="1600" b="0" i="0" dirty="0">
                <a:effectLst/>
                <a:highlight>
                  <a:srgbClr val="FFFFFF"/>
                </a:highlight>
                <a:hlinkClick r:id="rId7"/>
              </a:rPr>
              <a:t>https://www.science.org/doi/10.1126/scitranslmed.aad9735</a:t>
            </a:r>
            <a:r>
              <a:rPr lang="en-ZA" sz="1600" b="0" i="0" dirty="0">
                <a:effectLst/>
                <a:highlight>
                  <a:srgbClr val="FFFFFF"/>
                </a:highlight>
              </a:rPr>
              <a:t> 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Alam, M. M. et al. Validation of the protein kinase PfCLK3 as a multistage cross-species malarial drug target.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Science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2019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365 (6456), eaau1682.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https://www.science.org/doi/10.1126/science.aau1682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ZA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Bantscheff</a:t>
            </a:r>
            <a:r>
              <a:rPr lang="en-ZA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M.; Drewes, G. Chemoproteomic approaches to drug target identification and drug profiling. </a:t>
            </a:r>
            <a:r>
              <a:rPr lang="en-ZA" sz="1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Bioorg</a:t>
            </a:r>
            <a:r>
              <a:rPr lang="en-ZA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Med Chem</a:t>
            </a:r>
            <a:r>
              <a:rPr lang="en-ZA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Z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2012</a:t>
            </a:r>
            <a:r>
              <a:rPr lang="en-ZA" sz="1600" b="1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ZA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20(6), 1973-8. </a:t>
            </a:r>
            <a:r>
              <a:rPr lang="en-ZA" sz="16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9" tooltip="Persistent link using digital object identifier"/>
              </a:rPr>
              <a:t>https://doi.org/10.1016/j.bmc.2011.11.003</a:t>
            </a:r>
            <a:endParaRPr lang="en-ZA" sz="1600" b="0" i="0" u="none" strike="noStrike" dirty="0">
              <a:solidFill>
                <a:srgbClr val="0272B1"/>
              </a:solidFill>
              <a:effectLst/>
              <a:latin typeface="ElsevierSans"/>
            </a:endParaRP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Ding, X. C.; Ubben, D.; Wells, T. N. C. A framework for assessing the risk of resistance for anti-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malarials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development.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Malaria Journal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2012,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11, 292.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  <a:hlinkClick r:id="rId10"/>
              </a:rPr>
              <a:t>https://doi.org/10.1186/1475-2875-11-292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endParaRPr lang="en-ZA" sz="1600" b="0" i="0" dirty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AutoNum type="arabicPeriod" startAt="2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Duffey, M.;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Blasco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B.; Burrows, J. N.; Wells, T. N.; Fidock, D. A.; Leroy, D. Assessing risks of Plasmodium falciparum resistance to select next-generation antimalarials. 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Trends in Parasitology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1"/>
              </a:rPr>
              <a:t>https://doi.org/10.1016/j.pt.2021.04.006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47815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2B735-85D1-69E8-5F55-1E92DCC4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0A298-0C3E-4533-F751-C93B3808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2"/>
            <a:ext cx="12192000" cy="61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3F64D-914C-1D85-8477-744C40EA2A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>
                <a:solidFill>
                  <a:schemeClr val="bg1">
                    <a:lumMod val="75000"/>
                  </a:schemeClr>
                </a:solidFill>
              </a:rPr>
              <a:t>20</a:t>
            </a:fld>
            <a:endParaRPr lang="en-ZA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50A3B3-E27F-4C02-92E0-4342BDC28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6025" y="2766218"/>
            <a:ext cx="5726113" cy="1557337"/>
          </a:xfrm>
        </p:spPr>
        <p:txBody>
          <a:bodyPr anchor="b">
            <a:no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967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9461-919D-5660-513D-8A982D71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63" y="1743814"/>
            <a:ext cx="10515600" cy="435133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>
                <a:latin typeface="Helvetica W01"/>
              </a:rPr>
              <a:t>Understanding of principles and approaches used for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Helvetica W01"/>
              </a:rPr>
              <a:t>Phenotypic and target-based drug discovery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Helvetica W01"/>
              </a:rPr>
              <a:t>Target identification and validation 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Helvetica W01"/>
              </a:rPr>
              <a:t>Target prioritization for drug discovery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en-US" dirty="0">
              <a:latin typeface="Helvetica W01"/>
            </a:endParaRPr>
          </a:p>
          <a:p>
            <a:pPr lvl="1">
              <a:spcBef>
                <a:spcPts val="1200"/>
              </a:spcBef>
            </a:pPr>
            <a:endParaRPr lang="en-ZA" dirty="0">
              <a:latin typeface="Helvetica W01"/>
            </a:endParaRPr>
          </a:p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3</a:t>
            </a:fld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FF61E7-3888-FF94-94A2-88C15A19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7989572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Learning objectives</a:t>
            </a:r>
          </a:p>
        </p:txBody>
      </p:sp>
      <p:pic>
        <p:nvPicPr>
          <p:cNvPr id="13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27823A32-18A7-B7F7-6C7D-AEF29F8E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B7ACC3-8238-C901-0338-24946A7110E2}"/>
              </a:ext>
            </a:extLst>
          </p:cNvPr>
          <p:cNvSpPr txBox="1"/>
          <p:nvPr/>
        </p:nvSpPr>
        <p:spPr>
          <a:xfrm>
            <a:off x="458663" y="762848"/>
            <a:ext cx="10515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Selecting a target for drug discovery with focus on infectious diseases</a:t>
            </a:r>
            <a:endParaRPr lang="en-ZA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5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7989572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Target-based vs phenotypic drug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4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14AB4F-2397-2726-4AFB-F4B2FB195A26}"/>
              </a:ext>
            </a:extLst>
          </p:cNvPr>
          <p:cNvCxnSpPr>
            <a:cxnSpLocks/>
          </p:cNvCxnSpPr>
          <p:nvPr/>
        </p:nvCxnSpPr>
        <p:spPr>
          <a:xfrm>
            <a:off x="1652815" y="3834711"/>
            <a:ext cx="8828298" cy="56795"/>
          </a:xfrm>
          <a:prstGeom prst="line">
            <a:avLst/>
          </a:prstGeom>
          <a:ln w="381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F35495-94D9-68BD-5E88-F2C9814ED335}"/>
              </a:ext>
            </a:extLst>
          </p:cNvPr>
          <p:cNvCxnSpPr>
            <a:cxnSpLocks/>
          </p:cNvCxnSpPr>
          <p:nvPr/>
        </p:nvCxnSpPr>
        <p:spPr>
          <a:xfrm flipH="1" flipV="1">
            <a:off x="2487090" y="2601729"/>
            <a:ext cx="3938" cy="103946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37284F-4370-7E98-839B-EB34C4721732}"/>
              </a:ext>
            </a:extLst>
          </p:cNvPr>
          <p:cNvCxnSpPr>
            <a:cxnSpLocks/>
          </p:cNvCxnSpPr>
          <p:nvPr/>
        </p:nvCxnSpPr>
        <p:spPr>
          <a:xfrm>
            <a:off x="2480851" y="2610045"/>
            <a:ext cx="36004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9BBA62-9FD2-B3C6-DA42-76B3A36649C9}"/>
              </a:ext>
            </a:extLst>
          </p:cNvPr>
          <p:cNvCxnSpPr>
            <a:cxnSpLocks/>
          </p:cNvCxnSpPr>
          <p:nvPr/>
        </p:nvCxnSpPr>
        <p:spPr>
          <a:xfrm>
            <a:off x="3918426" y="2594123"/>
            <a:ext cx="862599" cy="1592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A309B8-710A-7F27-A739-AB0CC7A640CE}"/>
              </a:ext>
            </a:extLst>
          </p:cNvPr>
          <p:cNvCxnSpPr>
            <a:cxnSpLocks/>
          </p:cNvCxnSpPr>
          <p:nvPr/>
        </p:nvCxnSpPr>
        <p:spPr>
          <a:xfrm>
            <a:off x="6247672" y="2601645"/>
            <a:ext cx="63595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C47ADD-B30C-303D-AD22-1F1BDD2F6E89}"/>
              </a:ext>
            </a:extLst>
          </p:cNvPr>
          <p:cNvSpPr txBox="1"/>
          <p:nvPr/>
        </p:nvSpPr>
        <p:spPr>
          <a:xfrm>
            <a:off x="2019683" y="3649511"/>
            <a:ext cx="11110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600" b="1" dirty="0">
                <a:latin typeface="Helvetica W01"/>
              </a:rPr>
              <a:t>Disease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26AE12-AD1E-4028-BA2F-320440CCBA7B}"/>
              </a:ext>
            </a:extLst>
          </p:cNvPr>
          <p:cNvCxnSpPr>
            <a:cxnSpLocks/>
          </p:cNvCxnSpPr>
          <p:nvPr/>
        </p:nvCxnSpPr>
        <p:spPr>
          <a:xfrm>
            <a:off x="8141677" y="2763775"/>
            <a:ext cx="977117" cy="66522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04594C-D584-28AF-BBC0-179D3D3605EB}"/>
              </a:ext>
            </a:extLst>
          </p:cNvPr>
          <p:cNvSpPr txBox="1"/>
          <p:nvPr/>
        </p:nvSpPr>
        <p:spPr>
          <a:xfrm rot="16200000">
            <a:off x="802055" y="2109235"/>
            <a:ext cx="21651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600" dirty="0">
                <a:solidFill>
                  <a:schemeClr val="accent6">
                    <a:lumMod val="75000"/>
                  </a:schemeClr>
                </a:solidFill>
                <a:latin typeface="Helvetica W01"/>
              </a:rPr>
              <a:t>Target-based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F4F541-4E1D-98F3-BBC8-941535488BEC}"/>
              </a:ext>
            </a:extLst>
          </p:cNvPr>
          <p:cNvSpPr txBox="1"/>
          <p:nvPr/>
        </p:nvSpPr>
        <p:spPr>
          <a:xfrm rot="16200000">
            <a:off x="765381" y="4455158"/>
            <a:ext cx="21651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600" dirty="0">
                <a:solidFill>
                  <a:srgbClr val="CC3300"/>
                </a:solidFill>
                <a:latin typeface="Helvetica W01"/>
              </a:rPr>
              <a:t>Phenotypic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27F979-FCF8-ECB0-F682-FFB6D14D4DBA}"/>
              </a:ext>
            </a:extLst>
          </p:cNvPr>
          <p:cNvCxnSpPr>
            <a:cxnSpLocks/>
          </p:cNvCxnSpPr>
          <p:nvPr/>
        </p:nvCxnSpPr>
        <p:spPr>
          <a:xfrm flipH="1" flipV="1">
            <a:off x="2486255" y="4004698"/>
            <a:ext cx="3940" cy="1039466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C56B0C-C1FC-3214-44DD-40BC7CCCB6AF}"/>
              </a:ext>
            </a:extLst>
          </p:cNvPr>
          <p:cNvCxnSpPr>
            <a:cxnSpLocks/>
          </p:cNvCxnSpPr>
          <p:nvPr/>
        </p:nvCxnSpPr>
        <p:spPr>
          <a:xfrm>
            <a:off x="2486255" y="5044164"/>
            <a:ext cx="938074" cy="13191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E74C92-31B0-71EC-4D29-DD8C2F3D0CFC}"/>
              </a:ext>
            </a:extLst>
          </p:cNvPr>
          <p:cNvSpPr txBox="1"/>
          <p:nvPr/>
        </p:nvSpPr>
        <p:spPr>
          <a:xfrm>
            <a:off x="2907627" y="2304515"/>
            <a:ext cx="11110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Helvetica W01"/>
              </a:rPr>
              <a:t>Target ID &amp; Validation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30738-0C05-7D0B-264C-972CF4E6B8BC}"/>
              </a:ext>
            </a:extLst>
          </p:cNvPr>
          <p:cNvSpPr txBox="1"/>
          <p:nvPr/>
        </p:nvSpPr>
        <p:spPr>
          <a:xfrm>
            <a:off x="3229062" y="5454392"/>
            <a:ext cx="140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Helvetica W01"/>
              </a:rPr>
              <a:t>cell-based model system</a:t>
            </a:r>
          </a:p>
        </p:txBody>
      </p:sp>
      <p:pic>
        <p:nvPicPr>
          <p:cNvPr id="21" name="Picture 4" descr="https://upload.wikimedia.org/wikipedia/commons/9/9a/Synchronsed_P_falciparum_cultures.jpg">
            <a:extLst>
              <a:ext uri="{FF2B5EF4-FFF2-40B4-BE49-F238E27FC236}">
                <a16:creationId xmlns:a16="http://schemas.microsoft.com/office/drawing/2014/main" id="{E68C5A3E-ABF7-790A-2186-BF73582D4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7305" r="63663" b="60602"/>
          <a:stretch/>
        </p:blipFill>
        <p:spPr bwMode="auto">
          <a:xfrm>
            <a:off x="3510688" y="4734811"/>
            <a:ext cx="843357" cy="7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206CB7-2F2E-3EC7-3A7F-A197869AD82E}"/>
              </a:ext>
            </a:extLst>
          </p:cNvPr>
          <p:cNvSpPr txBox="1"/>
          <p:nvPr/>
        </p:nvSpPr>
        <p:spPr>
          <a:xfrm>
            <a:off x="4929880" y="2401336"/>
            <a:ext cx="1405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Helvetica W01"/>
              </a:rPr>
              <a:t>Target-based screen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EDBAD3-DEB3-77B3-8A4A-D39F788B3551}"/>
              </a:ext>
            </a:extLst>
          </p:cNvPr>
          <p:cNvCxnSpPr>
            <a:cxnSpLocks/>
          </p:cNvCxnSpPr>
          <p:nvPr/>
        </p:nvCxnSpPr>
        <p:spPr>
          <a:xfrm flipV="1">
            <a:off x="4422482" y="5057355"/>
            <a:ext cx="717087" cy="1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3D9C8A-7479-DC3D-0BF2-0AF384A49B99}"/>
              </a:ext>
            </a:extLst>
          </p:cNvPr>
          <p:cNvCxnSpPr>
            <a:cxnSpLocks/>
          </p:cNvCxnSpPr>
          <p:nvPr/>
        </p:nvCxnSpPr>
        <p:spPr>
          <a:xfrm flipH="1" flipV="1">
            <a:off x="3486943" y="2884942"/>
            <a:ext cx="1967990" cy="1989965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AD4ACA0-8686-3F0F-7209-183BBF012772}"/>
              </a:ext>
            </a:extLst>
          </p:cNvPr>
          <p:cNvSpPr txBox="1"/>
          <p:nvPr/>
        </p:nvSpPr>
        <p:spPr>
          <a:xfrm>
            <a:off x="4944125" y="4932114"/>
            <a:ext cx="1432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Helvetica W01"/>
              </a:rPr>
              <a:t>Phenotypic whole-cell screen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F1BC24-5005-167E-A64C-E32315358820}"/>
              </a:ext>
            </a:extLst>
          </p:cNvPr>
          <p:cNvCxnSpPr>
            <a:cxnSpLocks/>
          </p:cNvCxnSpPr>
          <p:nvPr/>
        </p:nvCxnSpPr>
        <p:spPr>
          <a:xfrm>
            <a:off x="5619454" y="2993616"/>
            <a:ext cx="0" cy="1881291"/>
          </a:xfrm>
          <a:prstGeom prst="straightConnector1">
            <a:avLst/>
          </a:prstGeom>
          <a:ln w="38100">
            <a:solidFill>
              <a:schemeClr val="accent5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34B936-0E79-7F0F-4C2E-BBBA8D3AFC56}"/>
              </a:ext>
            </a:extLst>
          </p:cNvPr>
          <p:cNvSpPr txBox="1"/>
          <p:nvPr/>
        </p:nvSpPr>
        <p:spPr>
          <a:xfrm>
            <a:off x="6565648" y="3023619"/>
            <a:ext cx="2018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Helvetica W01"/>
              </a:rPr>
              <a:t>Structure determination/</a:t>
            </a:r>
          </a:p>
          <a:p>
            <a:pPr algn="ctr"/>
            <a:r>
              <a:rPr lang="en-ZA" sz="1400" i="1" dirty="0">
                <a:latin typeface="Helvetica W01"/>
              </a:rPr>
              <a:t>In silico </a:t>
            </a:r>
            <a:r>
              <a:rPr lang="en-ZA" sz="1400" dirty="0">
                <a:latin typeface="Helvetica W01"/>
              </a:rPr>
              <a:t>predictions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6CA3EA-59EB-0D64-B188-2767B77F717C}"/>
              </a:ext>
            </a:extLst>
          </p:cNvPr>
          <p:cNvCxnSpPr>
            <a:cxnSpLocks/>
          </p:cNvCxnSpPr>
          <p:nvPr/>
        </p:nvCxnSpPr>
        <p:spPr>
          <a:xfrm flipV="1">
            <a:off x="6299165" y="4415495"/>
            <a:ext cx="2721567" cy="677070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94509_rs|3" descr="c2c87c72-c4bf-4790-bf2f-c1951244a1e1">
            <a:extLst>
              <a:ext uri="{FF2B5EF4-FFF2-40B4-BE49-F238E27FC236}">
                <a16:creationId xmlns:a16="http://schemas.microsoft.com/office/drawing/2014/main" id="{2AB7F1DB-B584-1D4A-F9DD-353E94590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47" y="2117721"/>
            <a:ext cx="1040628" cy="87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4146BA-EC21-B8C5-D5D0-0D1CE31025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02"/>
          <a:stretch/>
        </p:blipFill>
        <p:spPr>
          <a:xfrm>
            <a:off x="5660808" y="5662743"/>
            <a:ext cx="638357" cy="537867"/>
          </a:xfrm>
          <a:prstGeom prst="rect">
            <a:avLst/>
          </a:prstGeom>
        </p:spPr>
      </p:pic>
      <p:pic>
        <p:nvPicPr>
          <p:cNvPr id="31" name="Picture 4" descr="https://upload.wikimedia.org/wikipedia/commons/9/9a/Synchronsed_P_falciparum_cultures.jpg">
            <a:extLst>
              <a:ext uri="{FF2B5EF4-FFF2-40B4-BE49-F238E27FC236}">
                <a16:creationId xmlns:a16="http://schemas.microsoft.com/office/drawing/2014/main" id="{F6B937A6-0BE8-5105-A609-A649C41C7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7305" r="63663" b="60602"/>
          <a:stretch/>
        </p:blipFill>
        <p:spPr bwMode="auto">
          <a:xfrm>
            <a:off x="4985480" y="5662742"/>
            <a:ext cx="633974" cy="5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B8C4B26-B9EC-BC08-1041-0C14D2385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30" y="1755416"/>
            <a:ext cx="939696" cy="62659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6EFBB5E-C5FE-40C4-CBCF-F79A64A4DDE7}"/>
              </a:ext>
            </a:extLst>
          </p:cNvPr>
          <p:cNvSpPr/>
          <p:nvPr/>
        </p:nvSpPr>
        <p:spPr>
          <a:xfrm>
            <a:off x="6232592" y="5554477"/>
            <a:ext cx="1231269" cy="639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1200" b="1" dirty="0">
                <a:solidFill>
                  <a:schemeClr val="tx1"/>
                </a:solidFill>
                <a:latin typeface="Helvetica W01"/>
              </a:rPr>
              <a:t>counter-screen</a:t>
            </a:r>
          </a:p>
          <a:p>
            <a:pPr algn="ctr"/>
            <a:r>
              <a:rPr lang="en-ZA" sz="1200" dirty="0">
                <a:solidFill>
                  <a:schemeClr val="tx1"/>
                </a:solidFill>
                <a:latin typeface="Helvetica W01"/>
              </a:rPr>
              <a:t>(cytotoxicity)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EE544D-120C-2F81-FCF7-E06FD8BB2B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23" t="40094" b="5067"/>
          <a:stretch/>
        </p:blipFill>
        <p:spPr>
          <a:xfrm>
            <a:off x="5137865" y="1098786"/>
            <a:ext cx="902826" cy="5588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F0F7282-729B-8A68-CDCD-C4917716AD4C}"/>
              </a:ext>
            </a:extLst>
          </p:cNvPr>
          <p:cNvSpPr/>
          <p:nvPr/>
        </p:nvSpPr>
        <p:spPr>
          <a:xfrm>
            <a:off x="5977227" y="1060509"/>
            <a:ext cx="1526744" cy="51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b="1" dirty="0">
                <a:solidFill>
                  <a:schemeClr val="tx1"/>
                </a:solidFill>
                <a:latin typeface="Helvetica W01"/>
              </a:rPr>
              <a:t>Counter-screen</a:t>
            </a:r>
          </a:p>
          <a:p>
            <a:pPr algn="ctr"/>
            <a:r>
              <a:rPr lang="en-ZA" dirty="0">
                <a:solidFill>
                  <a:schemeClr val="tx1"/>
                </a:solidFill>
                <a:latin typeface="Helvetica W01"/>
              </a:rPr>
              <a:t>human orthologue/s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E4843A2-4298-37FD-BF4A-5AECF493F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1858" y="3232521"/>
            <a:ext cx="647141" cy="741111"/>
          </a:xfrm>
          <a:prstGeom prst="rect">
            <a:avLst/>
          </a:prstGeom>
        </p:spPr>
      </p:pic>
      <p:sp>
        <p:nvSpPr>
          <p:cNvPr id="37" name="TextBox 61">
            <a:extLst>
              <a:ext uri="{FF2B5EF4-FFF2-40B4-BE49-F238E27FC236}">
                <a16:creationId xmlns:a16="http://schemas.microsoft.com/office/drawing/2014/main" id="{D13438E1-0965-53B2-D2C9-6ED95BCA266D}"/>
              </a:ext>
            </a:extLst>
          </p:cNvPr>
          <p:cNvSpPr txBox="1"/>
          <p:nvPr/>
        </p:nvSpPr>
        <p:spPr>
          <a:xfrm>
            <a:off x="10946111" y="4018843"/>
            <a:ext cx="73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ZA" sz="1200" i="1" dirty="0">
                <a:latin typeface="Helvetica W01"/>
              </a:rPr>
              <a:t>In vivo </a:t>
            </a:r>
            <a:r>
              <a:rPr lang="en-ZA" sz="1200" dirty="0">
                <a:latin typeface="Helvetica W01"/>
              </a:rPr>
              <a:t> model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AB1249-CD18-C3E5-704A-AB40888B24F0}"/>
              </a:ext>
            </a:extLst>
          </p:cNvPr>
          <p:cNvCxnSpPr>
            <a:cxnSpLocks/>
          </p:cNvCxnSpPr>
          <p:nvPr/>
        </p:nvCxnSpPr>
        <p:spPr>
          <a:xfrm>
            <a:off x="10413523" y="3891506"/>
            <a:ext cx="519045" cy="586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82B2FD9-1A6B-7A8D-DBE1-7AA74E9496BD}"/>
              </a:ext>
            </a:extLst>
          </p:cNvPr>
          <p:cNvSpPr txBox="1"/>
          <p:nvPr/>
        </p:nvSpPr>
        <p:spPr>
          <a:xfrm>
            <a:off x="7605510" y="4841275"/>
            <a:ext cx="192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latin typeface="Helvetica W01"/>
              </a:rPr>
              <a:t>Secondary profiling</a:t>
            </a:r>
          </a:p>
          <a:p>
            <a:pPr algn="ctr"/>
            <a:r>
              <a:rPr lang="en-ZA" sz="1200" dirty="0">
                <a:latin typeface="Helvetica W01"/>
              </a:rPr>
              <a:t>(different forms/stages of disease)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A6ED82-AC0C-04BC-0CFB-20527DE6EA25}"/>
              </a:ext>
            </a:extLst>
          </p:cNvPr>
          <p:cNvSpPr/>
          <p:nvPr/>
        </p:nvSpPr>
        <p:spPr>
          <a:xfrm>
            <a:off x="407631" y="3497694"/>
            <a:ext cx="1130947" cy="5908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ZA" b="1" cap="all" dirty="0">
                <a:solidFill>
                  <a:prstClr val="white"/>
                </a:solidFill>
                <a:latin typeface="Helvetica W01"/>
                <a:cs typeface="Arial" panose="020B0604020202020204" pitchFamily="34" charset="0"/>
              </a:rPr>
              <a:t>Compound Libraries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A342B75-90D0-35A1-162B-9C2C1328ECD0}"/>
              </a:ext>
            </a:extLst>
          </p:cNvPr>
          <p:cNvSpPr/>
          <p:nvPr/>
        </p:nvSpPr>
        <p:spPr>
          <a:xfrm>
            <a:off x="4907887" y="3546839"/>
            <a:ext cx="1449957" cy="58730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ZA" b="1" cap="all" dirty="0">
                <a:solidFill>
                  <a:prstClr val="white"/>
                </a:solidFill>
                <a:latin typeface="Helvetica W01"/>
                <a:cs typeface="Arial" panose="020B0604020202020204" pitchFamily="34" charset="0"/>
              </a:rPr>
              <a:t>Hit Identification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251ABC0-0B0D-A8C4-72D7-922BFAA08B2B}"/>
              </a:ext>
            </a:extLst>
          </p:cNvPr>
          <p:cNvSpPr/>
          <p:nvPr/>
        </p:nvSpPr>
        <p:spPr>
          <a:xfrm>
            <a:off x="8448235" y="3618812"/>
            <a:ext cx="1640711" cy="5325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ZA" sz="1000" b="1" cap="all" dirty="0">
                <a:solidFill>
                  <a:prstClr val="white"/>
                </a:solidFill>
                <a:latin typeface="Helvetica W01"/>
                <a:cs typeface="Arial" panose="020B0604020202020204" pitchFamily="34" charset="0"/>
              </a:rPr>
              <a:t>Hit-to-lead and Lead optimisation</a:t>
            </a:r>
          </a:p>
        </p:txBody>
      </p:sp>
    </p:spTree>
    <p:extLst>
      <p:ext uri="{BB962C8B-B14F-4D97-AF65-F5344CB8AC3E}">
        <p14:creationId xmlns:p14="http://schemas.microsoft.com/office/powerpoint/2010/main" val="15299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9" grpId="0" animBg="1"/>
      <p:bldP spid="20" grpId="0"/>
      <p:bldP spid="22" grpId="0"/>
      <p:bldP spid="25" grpId="0"/>
      <p:bldP spid="27" grpId="0"/>
      <p:bldP spid="33" grpId="0"/>
      <p:bldP spid="35" grpId="0"/>
      <p:bldP spid="37" grpId="0"/>
      <p:bldP spid="39" grpId="0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7989572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Target-based vs phenotypic drug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503206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/>
              <a:t>5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7EC8-763D-DF90-3D4D-D280AA7EB5F2}"/>
              </a:ext>
            </a:extLst>
          </p:cNvPr>
          <p:cNvSpPr txBox="1"/>
          <p:nvPr/>
        </p:nvSpPr>
        <p:spPr>
          <a:xfrm>
            <a:off x="650631" y="245443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PROS</a:t>
            </a:r>
            <a:endParaRPr lang="en-Z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20FE0-E78F-601D-59B5-08D36F519D00}"/>
              </a:ext>
            </a:extLst>
          </p:cNvPr>
          <p:cNvSpPr txBox="1"/>
          <p:nvPr/>
        </p:nvSpPr>
        <p:spPr>
          <a:xfrm>
            <a:off x="650631" y="3985846"/>
            <a:ext cx="1230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CONS</a:t>
            </a:r>
            <a:endParaRPr lang="en-ZA" sz="32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13845-6993-4B43-E2AB-DEBBEFE5261A}"/>
              </a:ext>
            </a:extLst>
          </p:cNvPr>
          <p:cNvSpPr txBox="1"/>
          <p:nvPr/>
        </p:nvSpPr>
        <p:spPr>
          <a:xfrm>
            <a:off x="2435469" y="1256759"/>
            <a:ext cx="247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Phenotypic</a:t>
            </a:r>
            <a:r>
              <a:rPr lang="en-US" dirty="0"/>
              <a:t> </a:t>
            </a:r>
          </a:p>
          <a:p>
            <a:r>
              <a:rPr lang="en-US" dirty="0"/>
              <a:t>(cell-based) 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F38A3-DB3B-0BE2-7D3A-DB0232284DCB}"/>
              </a:ext>
            </a:extLst>
          </p:cNvPr>
          <p:cNvSpPr txBox="1"/>
          <p:nvPr/>
        </p:nvSpPr>
        <p:spPr>
          <a:xfrm>
            <a:off x="6869723" y="1225000"/>
            <a:ext cx="4085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Target-based </a:t>
            </a:r>
          </a:p>
          <a:p>
            <a:r>
              <a:rPr lang="en-US" dirty="0"/>
              <a:t>(protein biochemical assays) </a:t>
            </a:r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DF7896-9268-8720-F0D6-9C27B837132E}"/>
              </a:ext>
            </a:extLst>
          </p:cNvPr>
          <p:cNvSpPr txBox="1"/>
          <p:nvPr/>
        </p:nvSpPr>
        <p:spPr>
          <a:xfrm>
            <a:off x="2026624" y="2202692"/>
            <a:ext cx="4069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Immediate evidence that compound can kill pathogen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identify hits acting though polypharmacology (multiple targets/pathways) and non-protein targets</a:t>
            </a:r>
            <a:endParaRPr lang="en-Z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74819-CD4C-F7D3-A50F-E7428819D9F2}"/>
              </a:ext>
            </a:extLst>
          </p:cNvPr>
          <p:cNvSpPr txBox="1"/>
          <p:nvPr/>
        </p:nvSpPr>
        <p:spPr>
          <a:xfrm>
            <a:off x="2026624" y="3988777"/>
            <a:ext cx="4069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Cell-based models can have limitations (cost, throughput, relevance)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Rational optimization based on target not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Factors affecting SAR complex (cell penetration, protein binding, multiple targets </a:t>
            </a:r>
            <a:r>
              <a:rPr lang="en-US" sz="1400" dirty="0" err="1"/>
              <a:t>etc</a:t>
            </a:r>
            <a:r>
              <a:rPr lang="en-US" sz="1400" dirty="0"/>
              <a:t>)</a:t>
            </a:r>
            <a:endParaRPr lang="en-Z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457638-68A3-3822-C479-A012D63625A3}"/>
              </a:ext>
            </a:extLst>
          </p:cNvPr>
          <p:cNvSpPr txBox="1"/>
          <p:nvPr/>
        </p:nvSpPr>
        <p:spPr>
          <a:xfrm>
            <a:off x="6619140" y="2202692"/>
            <a:ext cx="4069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Target known with predicted phenotype (e.g. rate of kill, lifecycle stage activity)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to predict human off-targets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Structure-based compound optimization possible for potency and selectivity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D61B7-FFEE-523A-3321-E68B1B8DE517}"/>
              </a:ext>
            </a:extLst>
          </p:cNvPr>
          <p:cNvSpPr txBox="1"/>
          <p:nvPr/>
        </p:nvSpPr>
        <p:spPr>
          <a:xfrm>
            <a:off x="6619139" y="3919048"/>
            <a:ext cx="4069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Requires well validated target (high risk if incorrect target is selected)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Biochemical assay development &amp; structural biology challenging for some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compounds that inhibit target may not have phenotypic activity (cell penetration, slow rate of kill)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Potentially higher risk for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Does not identify pro-drugs or compounds acting through polypharmacology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7586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7989572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Tools for drug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503206"/>
            <a:ext cx="2743200" cy="365125"/>
          </a:xfrm>
        </p:spPr>
        <p:txBody>
          <a:bodyPr/>
          <a:lstStyle/>
          <a:p>
            <a:fld id="{5BFB42D1-C534-400D-BC72-5CE77A30CD5B}" type="slidenum">
              <a:rPr lang="en-ZA" smtClean="0"/>
              <a:t>6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6F35C3-4856-4D22-76B6-B575417A7ABD}"/>
              </a:ext>
            </a:extLst>
          </p:cNvPr>
          <p:cNvGrpSpPr/>
          <p:nvPr/>
        </p:nvGrpSpPr>
        <p:grpSpPr>
          <a:xfrm>
            <a:off x="315139" y="1199926"/>
            <a:ext cx="3506905" cy="2447693"/>
            <a:chOff x="2745111" y="3850470"/>
            <a:chExt cx="4040155" cy="24476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2AD354-09C9-3D02-BB02-74847ED78B90}"/>
                </a:ext>
              </a:extLst>
            </p:cNvPr>
            <p:cNvGrpSpPr/>
            <p:nvPr/>
          </p:nvGrpSpPr>
          <p:grpSpPr>
            <a:xfrm>
              <a:off x="2939148" y="4798038"/>
              <a:ext cx="1151802" cy="678983"/>
              <a:chOff x="3287819" y="2158237"/>
              <a:chExt cx="1148006" cy="65023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A2DA21F-3BAD-0546-F7EB-A495B05032D9}"/>
                  </a:ext>
                </a:extLst>
              </p:cNvPr>
              <p:cNvSpPr/>
              <p:nvPr/>
            </p:nvSpPr>
            <p:spPr>
              <a:xfrm>
                <a:off x="3287819" y="2158237"/>
                <a:ext cx="1148006" cy="641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 defTabSz="685800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"/>
                  </a:rPr>
                  <a:t>BLOOD STAGE ASSAY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09C807E-DB41-845F-23F4-642E819FA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4650" y="2331126"/>
                <a:ext cx="494340" cy="47734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51093B-6FC9-6EDD-4C8B-8443A8895F42}"/>
                </a:ext>
              </a:extLst>
            </p:cNvPr>
            <p:cNvGrpSpPr/>
            <p:nvPr/>
          </p:nvGrpSpPr>
          <p:grpSpPr>
            <a:xfrm>
              <a:off x="4227439" y="4798038"/>
              <a:ext cx="1151802" cy="669574"/>
              <a:chOff x="3287819" y="2854898"/>
              <a:chExt cx="1148006" cy="6412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F286F7E-D42F-9599-BF41-132E6D770FC9}"/>
                  </a:ext>
                </a:extLst>
              </p:cNvPr>
              <p:cNvSpPr/>
              <p:nvPr/>
            </p:nvSpPr>
            <p:spPr>
              <a:xfrm>
                <a:off x="3287819" y="2854898"/>
                <a:ext cx="1148006" cy="641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 defTabSz="685800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"/>
                  </a:rPr>
                  <a:t>LIVER STAGE ASSAY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A8823DC-85D3-DC2A-4EA0-7FE57FBC2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156" y="3032173"/>
                <a:ext cx="721330" cy="461215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61874E-89A3-C100-E6C0-8B9516F5FD86}"/>
                </a:ext>
              </a:extLst>
            </p:cNvPr>
            <p:cNvGrpSpPr/>
            <p:nvPr/>
          </p:nvGrpSpPr>
          <p:grpSpPr>
            <a:xfrm>
              <a:off x="5524655" y="4789542"/>
              <a:ext cx="1151802" cy="675219"/>
              <a:chOff x="3287819" y="3557318"/>
              <a:chExt cx="1148006" cy="64662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ADB085A-F447-7DAD-01FF-63A184693E6C}"/>
                  </a:ext>
                </a:extLst>
              </p:cNvPr>
              <p:cNvSpPr/>
              <p:nvPr/>
            </p:nvSpPr>
            <p:spPr>
              <a:xfrm>
                <a:off x="3287819" y="3557318"/>
                <a:ext cx="1148006" cy="64122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 defTabSz="685800">
                  <a:defRPr/>
                </a:pPr>
                <a:r>
                  <a:rPr lang="en-US" sz="600" b="1" dirty="0">
                    <a:solidFill>
                      <a:srgbClr val="000000"/>
                    </a:solidFill>
                    <a:latin typeface="Arial"/>
                  </a:rPr>
                  <a:t>GAMETOCYTE ASSAY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561B8FC-9D86-1D8E-C55A-2AD7BEF38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0669" y="3721683"/>
                <a:ext cx="502305" cy="482263"/>
              </a:xfrm>
              <a:prstGeom prst="rect">
                <a:avLst/>
              </a:prstGeom>
            </p:spPr>
          </p:pic>
        </p:grp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4F29264-1741-6B64-E9AB-6F4747ABA89E}"/>
                </a:ext>
              </a:extLst>
            </p:cNvPr>
            <p:cNvSpPr/>
            <p:nvPr/>
          </p:nvSpPr>
          <p:spPr>
            <a:xfrm>
              <a:off x="2745111" y="3850470"/>
              <a:ext cx="4040155" cy="244769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35C83B-7A75-1899-861F-FF497783B3EC}"/>
                </a:ext>
              </a:extLst>
            </p:cNvPr>
            <p:cNvSpPr/>
            <p:nvPr/>
          </p:nvSpPr>
          <p:spPr>
            <a:xfrm>
              <a:off x="2916011" y="3910916"/>
              <a:ext cx="353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dirty="0"/>
                <a:t>In vitro and in vivo models of infection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1F95404-1144-A245-EDC5-D5CEF074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2156" y="5585649"/>
              <a:ext cx="681184" cy="66957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5DB439-D4CE-AD14-C712-00181C8EA742}"/>
                </a:ext>
              </a:extLst>
            </p:cNvPr>
            <p:cNvSpPr txBox="1"/>
            <p:nvPr/>
          </p:nvSpPr>
          <p:spPr>
            <a:xfrm>
              <a:off x="4804299" y="5589752"/>
              <a:ext cx="1755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dirty="0"/>
                <a:t>NSG mouse model of </a:t>
              </a:r>
            </a:p>
            <a:p>
              <a:r>
                <a:rPr lang="en-ZA" sz="1200" i="1" dirty="0"/>
                <a:t>P. falciparum</a:t>
              </a:r>
              <a:r>
                <a:rPr lang="en-ZA" sz="1200" dirty="0"/>
                <a:t> infection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8769A5-EF72-6985-BBB5-D276762BFD70}"/>
              </a:ext>
            </a:extLst>
          </p:cNvPr>
          <p:cNvGrpSpPr/>
          <p:nvPr/>
        </p:nvGrpSpPr>
        <p:grpSpPr>
          <a:xfrm>
            <a:off x="7499167" y="1286723"/>
            <a:ext cx="3639815" cy="1501538"/>
            <a:chOff x="7752847" y="3695759"/>
            <a:chExt cx="3639815" cy="150153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48B959D-9D19-3B15-0E58-BEB1F7C7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6111" y="4013097"/>
              <a:ext cx="1132543" cy="99431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7191C3D-7542-39CE-F4EB-AAA820B6D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64101" y="4148966"/>
              <a:ext cx="976795" cy="631438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E3DA0DD-4ACB-2F1C-2BA5-CA26C846F6FF}"/>
                </a:ext>
              </a:extLst>
            </p:cNvPr>
            <p:cNvSpPr/>
            <p:nvPr/>
          </p:nvSpPr>
          <p:spPr>
            <a:xfrm>
              <a:off x="7752847" y="3695759"/>
              <a:ext cx="3639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dirty="0"/>
                <a:t>Genetically engineered pathogens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C92515F-6B5A-D1DF-F5F6-DF383A27FB72}"/>
                </a:ext>
              </a:extLst>
            </p:cNvPr>
            <p:cNvSpPr txBox="1"/>
            <p:nvPr/>
          </p:nvSpPr>
          <p:spPr>
            <a:xfrm>
              <a:off x="9315952" y="4920298"/>
              <a:ext cx="1029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b="1" dirty="0">
                  <a:solidFill>
                    <a:schemeClr val="accent1">
                      <a:lumMod val="75000"/>
                    </a:schemeClr>
                  </a:solidFill>
                </a:rPr>
                <a:t>CRISPR-Cas9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761FE7-746E-3DAA-F5FD-5D2D7F963DFF}"/>
              </a:ext>
            </a:extLst>
          </p:cNvPr>
          <p:cNvGrpSpPr/>
          <p:nvPr/>
        </p:nvGrpSpPr>
        <p:grpSpPr>
          <a:xfrm>
            <a:off x="6155652" y="3906647"/>
            <a:ext cx="3201837" cy="2147049"/>
            <a:chOff x="7650568" y="1536263"/>
            <a:chExt cx="3201837" cy="21470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8E7992D-EDA1-3BB5-7787-350A1A168518}"/>
                </a:ext>
              </a:extLst>
            </p:cNvPr>
            <p:cNvSpPr/>
            <p:nvPr/>
          </p:nvSpPr>
          <p:spPr>
            <a:xfrm>
              <a:off x="7650568" y="1536263"/>
              <a:ext cx="32018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dirty="0"/>
                <a:t>Recombinant protein expression, biochemical assays, structural biology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B5C535-2AAE-8AE7-B876-759B08A98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28" t="11619" r="26445" b="24702"/>
            <a:stretch/>
          </p:blipFill>
          <p:spPr>
            <a:xfrm>
              <a:off x="9304855" y="2664076"/>
              <a:ext cx="1375035" cy="997554"/>
            </a:xfrm>
            <a:prstGeom prst="rect">
              <a:avLst/>
            </a:prstGeom>
          </p:spPr>
        </p:pic>
        <p:pic>
          <p:nvPicPr>
            <p:cNvPr id="63" name="Picture 2" descr="Image result for 384-well plate pipeeting">
              <a:extLst>
                <a:ext uri="{FF2B5EF4-FFF2-40B4-BE49-F238E27FC236}">
                  <a16:creationId xmlns:a16="http://schemas.microsoft.com/office/drawing/2014/main" id="{1FC6B7F5-C7CC-4C8A-F381-FD5808F7EB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24"/>
            <a:stretch/>
          </p:blipFill>
          <p:spPr bwMode="auto">
            <a:xfrm>
              <a:off x="7790837" y="2642394"/>
              <a:ext cx="1245479" cy="104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94772D-803B-0FCC-47E8-1C4F50012DA3}"/>
              </a:ext>
            </a:extLst>
          </p:cNvPr>
          <p:cNvGrpSpPr/>
          <p:nvPr/>
        </p:nvGrpSpPr>
        <p:grpSpPr>
          <a:xfrm>
            <a:off x="4125498" y="1217628"/>
            <a:ext cx="3134712" cy="2238206"/>
            <a:chOff x="1857046" y="1234980"/>
            <a:chExt cx="3134712" cy="223820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A06EDA3-C3CD-5D20-80DC-3E66190ABC8D}"/>
                </a:ext>
              </a:extLst>
            </p:cNvPr>
            <p:cNvSpPr/>
            <p:nvPr/>
          </p:nvSpPr>
          <p:spPr>
            <a:xfrm>
              <a:off x="1857046" y="1234980"/>
              <a:ext cx="31347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i="1" dirty="0"/>
                <a:t>In vitro </a:t>
              </a:r>
              <a:r>
                <a:rPr lang="en-ZA" dirty="0"/>
                <a:t>resistance selections </a:t>
              </a:r>
            </a:p>
            <a:p>
              <a:pPr algn="ctr"/>
              <a:r>
                <a:rPr lang="en-ZA" dirty="0"/>
                <a:t>&amp; whole-genome sequencing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2E54108-DCF6-ECB2-A306-1F0839AF8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307"/>
            <a:stretch/>
          </p:blipFill>
          <p:spPr>
            <a:xfrm>
              <a:off x="3542227" y="2359989"/>
              <a:ext cx="1386682" cy="84113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24E51E2-D977-BEC5-07DE-A6A893280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8808"/>
            <a:stretch/>
          </p:blipFill>
          <p:spPr>
            <a:xfrm>
              <a:off x="2006743" y="2086689"/>
              <a:ext cx="1322403" cy="1386497"/>
            </a:xfrm>
            <a:prstGeom prst="rect">
              <a:avLst/>
            </a:prstGeom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F4F3F21-C8C9-F89B-B4B7-EA74658A539A}"/>
              </a:ext>
            </a:extLst>
          </p:cNvPr>
          <p:cNvSpPr/>
          <p:nvPr/>
        </p:nvSpPr>
        <p:spPr>
          <a:xfrm>
            <a:off x="2315019" y="3883209"/>
            <a:ext cx="342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dirty="0"/>
              <a:t>‘Omics approaches for MOA studies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E9864B2-E73E-CBDB-DC45-A253DAFFF3FE}"/>
              </a:ext>
            </a:extLst>
          </p:cNvPr>
          <p:cNvSpPr/>
          <p:nvPr/>
        </p:nvSpPr>
        <p:spPr>
          <a:xfrm>
            <a:off x="3948265" y="1180110"/>
            <a:ext cx="3506905" cy="2447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702A91C-B334-7833-17AA-B6B2D72709EA}"/>
              </a:ext>
            </a:extLst>
          </p:cNvPr>
          <p:cNvSpPr/>
          <p:nvPr/>
        </p:nvSpPr>
        <p:spPr>
          <a:xfrm>
            <a:off x="7565623" y="1170180"/>
            <a:ext cx="3506905" cy="2447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AD9C88F-B542-F858-55E5-E08A102CB153}"/>
              </a:ext>
            </a:extLst>
          </p:cNvPr>
          <p:cNvSpPr/>
          <p:nvPr/>
        </p:nvSpPr>
        <p:spPr>
          <a:xfrm>
            <a:off x="2336467" y="3833283"/>
            <a:ext cx="3506905" cy="2447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8234EE2-6A6E-3E2A-3949-87348F37C08B}"/>
              </a:ext>
            </a:extLst>
          </p:cNvPr>
          <p:cNvSpPr/>
          <p:nvPr/>
        </p:nvSpPr>
        <p:spPr>
          <a:xfrm>
            <a:off x="6003119" y="3819250"/>
            <a:ext cx="3506905" cy="2447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99FBC13-8807-E044-3631-889669EC0A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5991" y="4529540"/>
            <a:ext cx="1585720" cy="123114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F5EB703-7174-361F-D285-86E70BA1C43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8199" t="19092" r="2232" b="38604"/>
          <a:stretch/>
        </p:blipFill>
        <p:spPr>
          <a:xfrm>
            <a:off x="2732235" y="4472686"/>
            <a:ext cx="1273756" cy="1366751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DE88ECF-1A8C-8974-252D-8C2AB14173D2}"/>
              </a:ext>
            </a:extLst>
          </p:cNvPr>
          <p:cNvSpPr txBox="1"/>
          <p:nvPr/>
        </p:nvSpPr>
        <p:spPr>
          <a:xfrm>
            <a:off x="16969" y="1869608"/>
            <a:ext cx="2298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Examples for malaria</a:t>
            </a:r>
            <a:endParaRPr lang="en-ZA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448258-ECC1-9E4C-60E5-F7FFAD681753}"/>
              </a:ext>
            </a:extLst>
          </p:cNvPr>
          <p:cNvSpPr txBox="1"/>
          <p:nvPr/>
        </p:nvSpPr>
        <p:spPr>
          <a:xfrm>
            <a:off x="7537581" y="2826477"/>
            <a:ext cx="3639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dirty="0"/>
              <a:t>Resistant mutant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dirty="0" err="1"/>
              <a:t>Hypormophs</a:t>
            </a:r>
            <a:r>
              <a:rPr lang="en-ZA" sz="1200" dirty="0"/>
              <a:t> (</a:t>
            </a:r>
            <a:r>
              <a:rPr lang="en-ZA" sz="1200" dirty="0" err="1"/>
              <a:t>cKD</a:t>
            </a:r>
            <a:r>
              <a:rPr lang="en-ZA" sz="1200" dirty="0"/>
              <a:t>)/</a:t>
            </a:r>
            <a:r>
              <a:rPr lang="en-ZA" sz="1200" dirty="0" err="1"/>
              <a:t>Hypermophs</a:t>
            </a:r>
            <a:r>
              <a:rPr lang="en-ZA" sz="1200" dirty="0"/>
              <a:t> (</a:t>
            </a:r>
            <a:r>
              <a:rPr lang="en-ZA" sz="1200" dirty="0" err="1"/>
              <a:t>overexpressors</a:t>
            </a:r>
            <a:r>
              <a:rPr lang="en-ZA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200" dirty="0"/>
              <a:t>Reporter lines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0695ED1-82B0-ED63-48AC-17368C546817}"/>
              </a:ext>
            </a:extLst>
          </p:cNvPr>
          <p:cNvSpPr txBox="1"/>
          <p:nvPr/>
        </p:nvSpPr>
        <p:spPr>
          <a:xfrm>
            <a:off x="2456248" y="5839437"/>
            <a:ext cx="35801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300" dirty="0" err="1"/>
              <a:t>Chemoproteomics</a:t>
            </a:r>
            <a:r>
              <a:rPr lang="en-ZA" sz="1300" dirty="0"/>
              <a:t>, Metabolomics, Proteomics</a:t>
            </a:r>
          </a:p>
        </p:txBody>
      </p:sp>
    </p:spTree>
    <p:extLst>
      <p:ext uri="{BB962C8B-B14F-4D97-AF65-F5344CB8AC3E}">
        <p14:creationId xmlns:p14="http://schemas.microsoft.com/office/powerpoint/2010/main" val="234336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4876735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Target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7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92F3352-04EB-DB5B-F6D7-C092EC81680A}"/>
              </a:ext>
            </a:extLst>
          </p:cNvPr>
          <p:cNvSpPr txBox="1">
            <a:spLocks/>
          </p:cNvSpPr>
          <p:nvPr/>
        </p:nvSpPr>
        <p:spPr>
          <a:xfrm>
            <a:off x="1015683" y="1893098"/>
            <a:ext cx="9909766" cy="2051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ZA" b="1" dirty="0">
                <a:solidFill>
                  <a:srgbClr val="CC3300"/>
                </a:solidFill>
              </a:rPr>
              <a:t>Genetic validation</a:t>
            </a:r>
            <a:r>
              <a:rPr lang="en-ZA" dirty="0"/>
              <a:t> - knocking out/disrupting the gene kills the parasite</a:t>
            </a:r>
          </a:p>
          <a:p>
            <a:pPr marL="342900" indent="-342900">
              <a:buFont typeface="+mj-lt"/>
              <a:buAutoNum type="arabicPeriod"/>
            </a:pPr>
            <a:r>
              <a:rPr lang="en-ZA" b="1" dirty="0">
                <a:solidFill>
                  <a:srgbClr val="CC3300"/>
                </a:solidFill>
              </a:rPr>
              <a:t>Phenotypic validation </a:t>
            </a:r>
            <a:r>
              <a:rPr lang="en-ZA" dirty="0"/>
              <a:t>- </a:t>
            </a:r>
            <a:r>
              <a:rPr lang="en-US" dirty="0"/>
              <a:t> chemical compound inhibiting target shows activity in cell-based model of disease</a:t>
            </a:r>
            <a:endParaRPr lang="en-ZA" dirty="0"/>
          </a:p>
          <a:p>
            <a:pPr marL="342900" indent="-342900">
              <a:buFont typeface="+mj-lt"/>
              <a:buAutoNum type="arabicPeriod"/>
            </a:pPr>
            <a:r>
              <a:rPr lang="en-ZA" b="1" i="1" dirty="0">
                <a:solidFill>
                  <a:srgbClr val="CC3300"/>
                </a:solidFill>
              </a:rPr>
              <a:t>In vivo </a:t>
            </a:r>
            <a:r>
              <a:rPr lang="en-ZA" b="1" dirty="0">
                <a:solidFill>
                  <a:srgbClr val="CC3300"/>
                </a:solidFill>
              </a:rPr>
              <a:t>proof-of-concept </a:t>
            </a:r>
            <a:r>
              <a:rPr lang="en-ZA" dirty="0"/>
              <a:t>– </a:t>
            </a:r>
            <a:r>
              <a:rPr lang="en-US" dirty="0"/>
              <a:t>effective in animal model of infection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C3300"/>
                </a:solidFill>
              </a:rPr>
              <a:t>Clinical validation </a:t>
            </a:r>
            <a:r>
              <a:rPr lang="en-US" dirty="0"/>
              <a:t>in human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964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8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B1ABD6FD-7474-1317-57D0-97A940392E7A}"/>
              </a:ext>
            </a:extLst>
          </p:cNvPr>
          <p:cNvSpPr txBox="1">
            <a:spLocks/>
          </p:cNvSpPr>
          <p:nvPr/>
        </p:nvSpPr>
        <p:spPr>
          <a:xfrm>
            <a:off x="458663" y="297979"/>
            <a:ext cx="8030996" cy="51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D8532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ZA"/>
              <a:t>Considerations when selecting a target</a:t>
            </a:r>
            <a:endParaRPr lang="en-ZA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SpPr/>
          <p:nvPr/>
        </p:nvSpPr>
        <p:spPr>
          <a:xfrm>
            <a:off x="2544269" y="2009817"/>
            <a:ext cx="6988146" cy="2751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4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Kinase Target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pSpPr/>
          <p:nvPr/>
        </p:nvGrpSpPr>
        <p:grpSpPr>
          <a:xfrm>
            <a:off x="1691010" y="1694253"/>
            <a:ext cx="7989513" cy="3469494"/>
            <a:chOff x="0" y="0"/>
            <a:chExt cx="7989513" cy="346949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0000000-0008-0000-0200-000005000000}"/>
                </a:ext>
              </a:extLst>
            </p:cNvPr>
            <p:cNvSpPr/>
            <p:nvPr/>
          </p:nvSpPr>
          <p:spPr>
            <a:xfrm>
              <a:off x="3613790" y="0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>
                  <a:latin typeface="Helvetica" panose="020B0604020202020204" pitchFamily="34" charset="0"/>
                  <a:cs typeface="Helvetica" panose="020B0604020202020204" pitchFamily="34" charset="0"/>
                </a:rPr>
                <a:t>Essentiality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0000000-0008-0000-0200-000006000000}"/>
                </a:ext>
              </a:extLst>
            </p:cNvPr>
            <p:cNvSpPr/>
            <p:nvPr/>
          </p:nvSpPr>
          <p:spPr>
            <a:xfrm>
              <a:off x="6424028" y="2157422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rgbClr val="CC00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400127"/>
                <a:satOff val="-5825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Druggability</a:t>
              </a:r>
              <a:endParaRPr lang="en-ZA" sz="19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0000000-0008-0000-0200-000007000000}"/>
                </a:ext>
              </a:extLst>
            </p:cNvPr>
            <p:cNvSpPr/>
            <p:nvPr/>
          </p:nvSpPr>
          <p:spPr>
            <a:xfrm>
              <a:off x="5493177" y="160743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2800255"/>
                <a:satOff val="-11651"/>
                <a:lumOff val="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>
                  <a:latin typeface="Helvetica" panose="020B0604020202020204" pitchFamily="34" charset="0"/>
                  <a:cs typeface="Helvetica" panose="020B0604020202020204" pitchFamily="34" charset="0"/>
                </a:rPr>
                <a:t>Vulnerability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0000000-0008-0000-0200-000008000000}"/>
                </a:ext>
              </a:extLst>
            </p:cNvPr>
            <p:cNvSpPr/>
            <p:nvPr/>
          </p:nvSpPr>
          <p:spPr>
            <a:xfrm>
              <a:off x="4561811" y="2472516"/>
              <a:ext cx="1566000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rgbClr val="99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4200382"/>
                <a:satOff val="-17476"/>
                <a:lumOff val="41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 dirty="0">
                  <a:latin typeface="Helvetica" panose="020B0604020202020204" pitchFamily="34" charset="0"/>
                  <a:cs typeface="Helvetica" panose="020B0604020202020204" pitchFamily="34" charset="0"/>
                </a:rPr>
                <a:t>Selectivity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000000-0008-0000-0200-000009000000}"/>
                </a:ext>
              </a:extLst>
            </p:cNvPr>
            <p:cNvSpPr/>
            <p:nvPr/>
          </p:nvSpPr>
          <p:spPr>
            <a:xfrm>
              <a:off x="2636223" y="2472517"/>
              <a:ext cx="1566000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rgbClr val="5F29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600509"/>
                <a:satOff val="-23301"/>
                <a:lumOff val="54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>
                  <a:latin typeface="Helvetica" panose="020B0604020202020204" pitchFamily="34" charset="0"/>
                  <a:cs typeface="Helvetica" panose="020B0604020202020204" pitchFamily="34" charset="0"/>
                </a:rPr>
                <a:t>Assay &amp; Structures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0000000-0008-0000-0200-00000A000000}"/>
                </a:ext>
              </a:extLst>
            </p:cNvPr>
            <p:cNvSpPr/>
            <p:nvPr/>
          </p:nvSpPr>
          <p:spPr>
            <a:xfrm>
              <a:off x="774521" y="2157422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7000636"/>
                <a:satOff val="-29126"/>
                <a:lumOff val="686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900" kern="1200">
                  <a:latin typeface="Helvetica" panose="020B0604020202020204" pitchFamily="34" charset="0"/>
                  <a:cs typeface="Helvetica" panose="020B0604020202020204" pitchFamily="34" charset="0"/>
                </a:rPr>
                <a:t>Resistance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ZA" sz="1900">
                  <a:latin typeface="Helvetica" panose="020B0604020202020204" pitchFamily="34" charset="0"/>
                  <a:cs typeface="Helvetica" panose="020B0604020202020204" pitchFamily="34" charset="0"/>
                </a:rPr>
                <a:t>Propensity</a:t>
              </a:r>
              <a:endParaRPr lang="en-ZA" sz="1900" kern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0000000-0008-0000-0200-00000B000000}"/>
                </a:ext>
              </a:extLst>
            </p:cNvPr>
            <p:cNvSpPr/>
            <p:nvPr/>
          </p:nvSpPr>
          <p:spPr>
            <a:xfrm>
              <a:off x="0" y="987249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8400764"/>
                <a:satOff val="-34952"/>
                <a:lumOff val="8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>
                  <a:latin typeface="Helvetica" panose="020B0604020202020204" pitchFamily="34" charset="0"/>
                  <a:cs typeface="Helvetica" panose="020B0604020202020204" pitchFamily="34" charset="0"/>
                </a:rPr>
                <a:t>Rate of Action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000000-0008-0000-0200-00000C000000}"/>
                </a:ext>
              </a:extLst>
            </p:cNvPr>
            <p:cNvSpPr/>
            <p:nvPr/>
          </p:nvSpPr>
          <p:spPr>
            <a:xfrm>
              <a:off x="1676641" y="160743"/>
              <a:ext cx="1565485" cy="996977"/>
            </a:xfrm>
            <a:custGeom>
              <a:avLst/>
              <a:gdLst>
                <a:gd name="connsiteX0" fmla="*/ 0 w 1565485"/>
                <a:gd name="connsiteY0" fmla="*/ 166166 h 996977"/>
                <a:gd name="connsiteX1" fmla="*/ 166166 w 1565485"/>
                <a:gd name="connsiteY1" fmla="*/ 0 h 996977"/>
                <a:gd name="connsiteX2" fmla="*/ 1399319 w 1565485"/>
                <a:gd name="connsiteY2" fmla="*/ 0 h 996977"/>
                <a:gd name="connsiteX3" fmla="*/ 1565485 w 1565485"/>
                <a:gd name="connsiteY3" fmla="*/ 166166 h 996977"/>
                <a:gd name="connsiteX4" fmla="*/ 1565485 w 1565485"/>
                <a:gd name="connsiteY4" fmla="*/ 830811 h 996977"/>
                <a:gd name="connsiteX5" fmla="*/ 1399319 w 1565485"/>
                <a:gd name="connsiteY5" fmla="*/ 996977 h 996977"/>
                <a:gd name="connsiteX6" fmla="*/ 166166 w 1565485"/>
                <a:gd name="connsiteY6" fmla="*/ 996977 h 996977"/>
                <a:gd name="connsiteX7" fmla="*/ 0 w 1565485"/>
                <a:gd name="connsiteY7" fmla="*/ 830811 h 996977"/>
                <a:gd name="connsiteX8" fmla="*/ 0 w 1565485"/>
                <a:gd name="connsiteY8" fmla="*/ 166166 h 99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85" h="996977">
                  <a:moveTo>
                    <a:pt x="0" y="166166"/>
                  </a:moveTo>
                  <a:cubicBezTo>
                    <a:pt x="0" y="74395"/>
                    <a:pt x="74395" y="0"/>
                    <a:pt x="166166" y="0"/>
                  </a:cubicBezTo>
                  <a:lnTo>
                    <a:pt x="1399319" y="0"/>
                  </a:lnTo>
                  <a:cubicBezTo>
                    <a:pt x="1491090" y="0"/>
                    <a:pt x="1565485" y="74395"/>
                    <a:pt x="1565485" y="166166"/>
                  </a:cubicBezTo>
                  <a:lnTo>
                    <a:pt x="1565485" y="830811"/>
                  </a:lnTo>
                  <a:cubicBezTo>
                    <a:pt x="1565485" y="922582"/>
                    <a:pt x="1491090" y="996977"/>
                    <a:pt x="1399319" y="996977"/>
                  </a:cubicBezTo>
                  <a:lnTo>
                    <a:pt x="166166" y="996977"/>
                  </a:lnTo>
                  <a:cubicBezTo>
                    <a:pt x="74395" y="996977"/>
                    <a:pt x="0" y="922582"/>
                    <a:pt x="0" y="830811"/>
                  </a:cubicBezTo>
                  <a:lnTo>
                    <a:pt x="0" y="166166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248" tIns="117248" rIns="117248" bIns="117248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ZA" sz="1900" dirty="0">
                  <a:latin typeface="Helvetica" panose="020B0604020202020204" pitchFamily="34" charset="0"/>
                  <a:cs typeface="Helvetica" panose="020B0604020202020204" pitchFamily="34" charset="0"/>
                </a:rPr>
                <a:t>Disease form/Life cycle stage</a:t>
              </a: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SpPr/>
          <p:nvPr/>
        </p:nvSpPr>
        <p:spPr>
          <a:xfrm>
            <a:off x="8935505" y="2682075"/>
            <a:ext cx="1565485" cy="996977"/>
          </a:xfrm>
          <a:custGeom>
            <a:avLst/>
            <a:gdLst>
              <a:gd name="connsiteX0" fmla="*/ 0 w 1565485"/>
              <a:gd name="connsiteY0" fmla="*/ 166166 h 996977"/>
              <a:gd name="connsiteX1" fmla="*/ 166166 w 1565485"/>
              <a:gd name="connsiteY1" fmla="*/ 0 h 996977"/>
              <a:gd name="connsiteX2" fmla="*/ 1399319 w 1565485"/>
              <a:gd name="connsiteY2" fmla="*/ 0 h 996977"/>
              <a:gd name="connsiteX3" fmla="*/ 1565485 w 1565485"/>
              <a:gd name="connsiteY3" fmla="*/ 166166 h 996977"/>
              <a:gd name="connsiteX4" fmla="*/ 1565485 w 1565485"/>
              <a:gd name="connsiteY4" fmla="*/ 830811 h 996977"/>
              <a:gd name="connsiteX5" fmla="*/ 1399319 w 1565485"/>
              <a:gd name="connsiteY5" fmla="*/ 996977 h 996977"/>
              <a:gd name="connsiteX6" fmla="*/ 166166 w 1565485"/>
              <a:gd name="connsiteY6" fmla="*/ 996977 h 996977"/>
              <a:gd name="connsiteX7" fmla="*/ 0 w 1565485"/>
              <a:gd name="connsiteY7" fmla="*/ 830811 h 996977"/>
              <a:gd name="connsiteX8" fmla="*/ 0 w 1565485"/>
              <a:gd name="connsiteY8" fmla="*/ 166166 h 99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85" h="996977">
                <a:moveTo>
                  <a:pt x="0" y="166166"/>
                </a:moveTo>
                <a:cubicBezTo>
                  <a:pt x="0" y="74395"/>
                  <a:pt x="74395" y="0"/>
                  <a:pt x="166166" y="0"/>
                </a:cubicBezTo>
                <a:lnTo>
                  <a:pt x="1399319" y="0"/>
                </a:lnTo>
                <a:cubicBezTo>
                  <a:pt x="1491090" y="0"/>
                  <a:pt x="1565485" y="74395"/>
                  <a:pt x="1565485" y="166166"/>
                </a:cubicBezTo>
                <a:lnTo>
                  <a:pt x="1565485" y="830811"/>
                </a:lnTo>
                <a:cubicBezTo>
                  <a:pt x="1565485" y="922582"/>
                  <a:pt x="1491090" y="996977"/>
                  <a:pt x="1399319" y="996977"/>
                </a:cubicBezTo>
                <a:lnTo>
                  <a:pt x="166166" y="996977"/>
                </a:lnTo>
                <a:cubicBezTo>
                  <a:pt x="74395" y="996977"/>
                  <a:pt x="0" y="922582"/>
                  <a:pt x="0" y="830811"/>
                </a:cubicBezTo>
                <a:lnTo>
                  <a:pt x="0" y="166166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400127"/>
              <a:satOff val="-5825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248" tIns="117248" rIns="117248" bIns="117248" numCol="1" spcCol="1270" anchor="ctr" anchorCtr="0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600" dirty="0">
                <a:latin typeface="Helvetica" panose="020B0604020202020204" pitchFamily="34" charset="0"/>
                <a:cs typeface="Helvetica" panose="020B0604020202020204" pitchFamily="34" charset="0"/>
              </a:rPr>
              <a:t>Conservation/ Pan-Species Activity</a:t>
            </a:r>
          </a:p>
        </p:txBody>
      </p:sp>
    </p:spTree>
    <p:extLst>
      <p:ext uri="{BB962C8B-B14F-4D97-AF65-F5344CB8AC3E}">
        <p14:creationId xmlns:p14="http://schemas.microsoft.com/office/powerpoint/2010/main" val="365273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FB31-262D-5607-B947-C77BED0D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3" y="297979"/>
            <a:ext cx="8030996" cy="512935"/>
          </a:xfrm>
        </p:spPr>
        <p:txBody>
          <a:bodyPr>
            <a:normAutofit fontScale="90000"/>
          </a:bodyPr>
          <a:lstStyle/>
          <a:p>
            <a:r>
              <a:rPr lang="en-ZA" dirty="0"/>
              <a:t>Considerations when selecting a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C9F77-7D40-EC49-9A16-C18982CB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42D1-C534-400D-BC72-5CE77A30CD5B}" type="slidenum">
              <a:rPr lang="en-ZA" smtClean="0"/>
              <a:t>9</a:t>
            </a:fld>
            <a:endParaRPr lang="en-ZA" dirty="0"/>
          </a:p>
        </p:txBody>
      </p:sp>
      <p:pic>
        <p:nvPicPr>
          <p:cNvPr id="6" name="Picture 2" descr="Holistic Drug Discovery and Development (H3D) Centre, University of ...">
            <a:extLst>
              <a:ext uri="{FF2B5EF4-FFF2-40B4-BE49-F238E27FC236}">
                <a16:creationId xmlns:a16="http://schemas.microsoft.com/office/drawing/2014/main" id="{E7B52AEA-39F3-01D3-23D2-0D97CB88975C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96" y="136525"/>
            <a:ext cx="1472200" cy="10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6E5144-8A68-0D6B-5577-F56DC5850A95}"/>
              </a:ext>
            </a:extLst>
          </p:cNvPr>
          <p:cNvSpPr txBox="1"/>
          <p:nvPr/>
        </p:nvSpPr>
        <p:spPr>
          <a:xfrm>
            <a:off x="408992" y="899600"/>
            <a:ext cx="10944808" cy="511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Genetic essentiality does NOT always equate to good drug targets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Knockouts remove 100% of protein. If requirement is for high levels of inhibition to achieve phenotypic activity it may be difficult to achieve this pharmacologically.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Some proteins have more than 1 function – which function(s) is essential?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Rate of kill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Essentiality may differ under different conditions (</a:t>
            </a:r>
            <a:r>
              <a:rPr lang="en-US" sz="2200" i="1" dirty="0"/>
              <a:t>in vitro </a:t>
            </a:r>
            <a:r>
              <a:rPr lang="en-US" sz="2200" dirty="0"/>
              <a:t>vs </a:t>
            </a:r>
            <a:r>
              <a:rPr lang="en-US" sz="2200" i="1" dirty="0"/>
              <a:t>in vivo</a:t>
            </a:r>
            <a:r>
              <a:rPr lang="en-US" sz="2200" dirty="0"/>
              <a:t>) and at different life cycle stages.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Essentiality may differ between species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On-target whole-cell activity? Polypharmacology?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Resistance propensity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Selectivity compared to human homologues</a:t>
            </a:r>
          </a:p>
        </p:txBody>
      </p:sp>
    </p:spTree>
    <p:extLst>
      <p:ext uri="{BB962C8B-B14F-4D97-AF65-F5344CB8AC3E}">
        <p14:creationId xmlns:p14="http://schemas.microsoft.com/office/powerpoint/2010/main" val="1729546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8C6BC0E042649962E521B6A2731E9" ma:contentTypeVersion="3" ma:contentTypeDescription="Create a new document." ma:contentTypeScope="" ma:versionID="83acd92991cd052380972e0bdc28ee20">
  <xsd:schema xmlns:xsd="http://www.w3.org/2001/XMLSchema" xmlns:xs="http://www.w3.org/2001/XMLSchema" xmlns:p="http://schemas.microsoft.com/office/2006/metadata/properties" xmlns:ns2="e6af5ca4-d897-44f7-a4c3-016c09251410" targetNamespace="http://schemas.microsoft.com/office/2006/metadata/properties" ma:root="true" ma:fieldsID="af313349e6b3067e0c5e4d62b92004ab" ns2:_="">
    <xsd:import namespace="e6af5ca4-d897-44f7-a4c3-016c09251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f5ca4-d897-44f7-a4c3-016c09251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57E757-C7A0-48C9-A01A-9A8F3C9BFA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BC563B-386C-426F-9B78-8203DC9D25ED}">
  <ds:schemaRefs>
    <ds:schemaRef ds:uri="http://purl.org/dc/elements/1.1/"/>
    <ds:schemaRef ds:uri="http://schemas.microsoft.com/office/2006/metadata/properties"/>
    <ds:schemaRef ds:uri="ed9eba1e-de0f-47f1-af31-795f0b67a61e"/>
    <ds:schemaRef ds:uri="617caac6-e32b-43f4-b15f-9e19ce02f2c4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198E74-D08A-47E6-9A1E-826B56AEFE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f5ca4-d897-44f7-a4c3-016c09251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</TotalTime>
  <Words>1592</Words>
  <Application>Microsoft Office PowerPoint</Application>
  <PresentationFormat>Widescreen</PresentationFormat>
  <Paragraphs>211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Learning objectives</vt:lpstr>
      <vt:lpstr>Target-based vs phenotypic drug discovery</vt:lpstr>
      <vt:lpstr>Target-based vs phenotypic drug discovery</vt:lpstr>
      <vt:lpstr>Tools for drug discovery</vt:lpstr>
      <vt:lpstr>Target Validation</vt:lpstr>
      <vt:lpstr>PowerPoint Presentation</vt:lpstr>
      <vt:lpstr>Considerations when selecting a target</vt:lpstr>
      <vt:lpstr>Establishing a target-based assay</vt:lpstr>
      <vt:lpstr>High-resolution structures for drug design</vt:lpstr>
      <vt:lpstr>Druggability, tool compounds &amp; screening libraries</vt:lpstr>
      <vt:lpstr>Examples from malaria</vt:lpstr>
      <vt:lpstr>Chemoproteomics approaches used for target ID</vt:lpstr>
      <vt:lpstr>Resistance risk for antimalarials</vt:lpstr>
      <vt:lpstr>Resistance risk for antimalarials</vt:lpstr>
      <vt:lpstr>Polypharmacology </vt:lpstr>
      <vt:lpstr>Summary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H3D Foundation Vision, Mission and Governance</dc:title>
  <dc:creator>Susan Winks</dc:creator>
  <cp:lastModifiedBy>Susan Winks</cp:lastModifiedBy>
  <cp:revision>11</cp:revision>
  <dcterms:created xsi:type="dcterms:W3CDTF">2020-04-23T14:28:34Z</dcterms:created>
  <dcterms:modified xsi:type="dcterms:W3CDTF">2025-12-02T14:17:03Z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0x0101004AD8C6BC0E042649962E521B6A2731E9</vt:lpwstr>
  </property>
</Properties>
</file>