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8"/>
  </p:notesMasterIdLst>
  <p:sldIdLst>
    <p:sldId id="466" r:id="rId5"/>
    <p:sldId id="513" r:id="rId6"/>
    <p:sldId id="469" r:id="rId7"/>
    <p:sldId id="470" r:id="rId8"/>
    <p:sldId id="497" r:id="rId9"/>
    <p:sldId id="471" r:id="rId10"/>
    <p:sldId id="490" r:id="rId11"/>
    <p:sldId id="472" r:id="rId12"/>
    <p:sldId id="498" r:id="rId13"/>
    <p:sldId id="473" r:id="rId14"/>
    <p:sldId id="474" r:id="rId15"/>
    <p:sldId id="475" r:id="rId16"/>
    <p:sldId id="494" r:id="rId17"/>
    <p:sldId id="495" r:id="rId18"/>
    <p:sldId id="496" r:id="rId19"/>
    <p:sldId id="491" r:id="rId20"/>
    <p:sldId id="492" r:id="rId21"/>
    <p:sldId id="501" r:id="rId22"/>
    <p:sldId id="499" r:id="rId23"/>
    <p:sldId id="493" r:id="rId24"/>
    <p:sldId id="476" r:id="rId25"/>
    <p:sldId id="477" r:id="rId26"/>
    <p:sldId id="478" r:id="rId27"/>
    <p:sldId id="500" r:id="rId28"/>
    <p:sldId id="479" r:id="rId29"/>
    <p:sldId id="502" r:id="rId30"/>
    <p:sldId id="503" r:id="rId31"/>
    <p:sldId id="512" r:id="rId32"/>
    <p:sldId id="505" r:id="rId33"/>
    <p:sldId id="506" r:id="rId34"/>
    <p:sldId id="507" r:id="rId35"/>
    <p:sldId id="480" r:id="rId36"/>
    <p:sldId id="46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 Winks" initials="SW" lastIdx="1" clrIdx="0">
    <p:extLst>
      <p:ext uri="{19B8F6BF-5375-455C-9EA6-DF929625EA0E}">
        <p15:presenceInfo xmlns:p15="http://schemas.microsoft.com/office/powerpoint/2012/main" userId="S::01404354@wf.uct.ac.za::8deed980-353f-45f0-91b5-f5e35aaa1c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CC3A"/>
    <a:srgbClr val="D853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0F525B-26BB-1EA9-8AF6-7279DF52196E}" v="6" dt="2025-12-02T14:14:08.6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195"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dfrey Mayoka | H3D Foundation" userId="S::godfrey.mayoka@h3dfoundation.org::bf7d8192-a326-4d6e-925b-d8d749e92695" providerId="AD" clId="Web-{B80F525B-26BB-1EA9-8AF6-7279DF52196E}"/>
    <pc:docChg chg="addSld modSld">
      <pc:chgData name="Godfrey Mayoka | H3D Foundation" userId="S::godfrey.mayoka@h3dfoundation.org::bf7d8192-a326-4d6e-925b-d8d749e92695" providerId="AD" clId="Web-{B80F525B-26BB-1EA9-8AF6-7279DF52196E}" dt="2025-12-02T14:14:08.610" v="5" actId="1076"/>
      <pc:docMkLst>
        <pc:docMk/>
      </pc:docMkLst>
      <pc:sldChg chg="addSp delSp modSp new">
        <pc:chgData name="Godfrey Mayoka | H3D Foundation" userId="S::godfrey.mayoka@h3dfoundation.org::bf7d8192-a326-4d6e-925b-d8d749e92695" providerId="AD" clId="Web-{B80F525B-26BB-1EA9-8AF6-7279DF52196E}" dt="2025-12-02T14:14:08.610" v="5" actId="1076"/>
        <pc:sldMkLst>
          <pc:docMk/>
          <pc:sldMk cId="641162469" sldId="513"/>
        </pc:sldMkLst>
        <pc:spChg chg="del">
          <ac:chgData name="Godfrey Mayoka | H3D Foundation" userId="S::godfrey.mayoka@h3dfoundation.org::bf7d8192-a326-4d6e-925b-d8d749e92695" providerId="AD" clId="Web-{B80F525B-26BB-1EA9-8AF6-7279DF52196E}" dt="2025-12-02T14:12:03.653" v="1"/>
          <ac:spMkLst>
            <pc:docMk/>
            <pc:sldMk cId="641162469" sldId="513"/>
            <ac:spMk id="2" creationId="{071FA6F9-1BDE-7436-BA20-3D14B9BF51AA}"/>
          </ac:spMkLst>
        </pc:spChg>
        <pc:spChg chg="del">
          <ac:chgData name="Godfrey Mayoka | H3D Foundation" userId="S::godfrey.mayoka@h3dfoundation.org::bf7d8192-a326-4d6e-925b-d8d749e92695" providerId="AD" clId="Web-{B80F525B-26BB-1EA9-8AF6-7279DF52196E}" dt="2025-12-02T14:12:09.810" v="3"/>
          <ac:spMkLst>
            <pc:docMk/>
            <pc:sldMk cId="641162469" sldId="513"/>
            <ac:spMk id="3" creationId="{B821573D-20F4-0303-C8DD-49B7ED8CE092}"/>
          </ac:spMkLst>
        </pc:spChg>
        <pc:spChg chg="del">
          <ac:chgData name="Godfrey Mayoka | H3D Foundation" userId="S::godfrey.mayoka@h3dfoundation.org::bf7d8192-a326-4d6e-925b-d8d749e92695" providerId="AD" clId="Web-{B80F525B-26BB-1EA9-8AF6-7279DF52196E}" dt="2025-12-02T14:12:07.622" v="2"/>
          <ac:spMkLst>
            <pc:docMk/>
            <pc:sldMk cId="641162469" sldId="513"/>
            <ac:spMk id="4" creationId="{F6226557-6300-AD1E-11F3-864FF5F2998D}"/>
          </ac:spMkLst>
        </pc:spChg>
        <pc:picChg chg="add mod">
          <ac:chgData name="Godfrey Mayoka | H3D Foundation" userId="S::godfrey.mayoka@h3dfoundation.org::bf7d8192-a326-4d6e-925b-d8d749e92695" providerId="AD" clId="Web-{B80F525B-26BB-1EA9-8AF6-7279DF52196E}" dt="2025-12-02T14:14:08.610" v="5" actId="1076"/>
          <ac:picMkLst>
            <pc:docMk/>
            <pc:sldMk cId="641162469" sldId="513"/>
            <ac:picMk id="6" creationId="{02B3E403-7D93-ED40-43B6-8C6119FFEB5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85A81E-ECAF-4B3E-AC0F-CB7A879AA666}" type="datetimeFigureOut">
              <a:rPr lang="en-ZA" smtClean="0"/>
              <a:t>2025/12/02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6ACBF3-F9AD-465B-A36C-DF1C7FD4A918}" type="slidenum">
              <a:rPr lang="en-ZA" smtClean="0"/>
              <a:t>‹#›</a:t>
            </a:fld>
            <a:endParaRPr lang="en-ZA"/>
          </a:p>
        </p:txBody>
      </p:sp>
    </p:spTree>
    <p:extLst>
      <p:ext uri="{BB962C8B-B14F-4D97-AF65-F5344CB8AC3E}">
        <p14:creationId xmlns:p14="http://schemas.microsoft.com/office/powerpoint/2010/main" val="734568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emf"/><Relationship Id="rId7"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hemeOverride" Target="../theme/themeOverride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jp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5682D2-CE72-4957-BE59-2FC9D80A5CA4}"/>
              </a:ext>
            </a:extLst>
          </p:cNvPr>
          <p:cNvPicPr>
            <a:picLocks noChangeAspect="1"/>
          </p:cNvPicPr>
          <p:nvPr userDrawn="1"/>
        </p:nvPicPr>
        <p:blipFill>
          <a:blip r:embed="rId3"/>
          <a:stretch>
            <a:fillRect/>
          </a:stretch>
        </p:blipFill>
        <p:spPr>
          <a:xfrm>
            <a:off x="10502057" y="199850"/>
            <a:ext cx="1320076" cy="1164370"/>
          </a:xfrm>
          <a:prstGeom prst="rect">
            <a:avLst/>
          </a:prstGeom>
        </p:spPr>
      </p:pic>
      <p:pic>
        <p:nvPicPr>
          <p:cNvPr id="8" name="Picture 7" descr="Logo, company name&#10;&#10;Description automatically generated">
            <a:extLst>
              <a:ext uri="{FF2B5EF4-FFF2-40B4-BE49-F238E27FC236}">
                <a16:creationId xmlns:a16="http://schemas.microsoft.com/office/drawing/2014/main" id="{89DB12B2-FAA3-A770-DA86-02DF85BF406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63395" y="1099913"/>
            <a:ext cx="1490258" cy="1000757"/>
          </a:xfrm>
          <a:prstGeom prst="rect">
            <a:avLst/>
          </a:prstGeom>
        </p:spPr>
      </p:pic>
      <p:pic>
        <p:nvPicPr>
          <p:cNvPr id="9" name="Picture 8" descr="A picture containing text, tableware, dishware, plate&#10;&#10;Description automatically generated">
            <a:extLst>
              <a:ext uri="{FF2B5EF4-FFF2-40B4-BE49-F238E27FC236}">
                <a16:creationId xmlns:a16="http://schemas.microsoft.com/office/drawing/2014/main" id="{81E6AFDC-D246-CA2D-6C0C-903765BFFBF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24791" y="450836"/>
            <a:ext cx="2364558" cy="381099"/>
          </a:xfrm>
          <a:prstGeom prst="rect">
            <a:avLst/>
          </a:prstGeom>
        </p:spPr>
      </p:pic>
      <p:pic>
        <p:nvPicPr>
          <p:cNvPr id="10" name="Picture 9" descr="Logo&#10;&#10;Description automatically generated">
            <a:extLst>
              <a:ext uri="{FF2B5EF4-FFF2-40B4-BE49-F238E27FC236}">
                <a16:creationId xmlns:a16="http://schemas.microsoft.com/office/drawing/2014/main" id="{8CAC1F9B-5599-06A3-F928-49FF0CCD230E}"/>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28315" b="28055"/>
          <a:stretch/>
        </p:blipFill>
        <p:spPr>
          <a:xfrm>
            <a:off x="9320457" y="1459756"/>
            <a:ext cx="2078216" cy="603375"/>
          </a:xfrm>
          <a:prstGeom prst="rect">
            <a:avLst/>
          </a:prstGeom>
        </p:spPr>
      </p:pic>
      <p:sp>
        <p:nvSpPr>
          <p:cNvPr id="14" name="Titel 1">
            <a:extLst>
              <a:ext uri="{FF2B5EF4-FFF2-40B4-BE49-F238E27FC236}">
                <a16:creationId xmlns:a16="http://schemas.microsoft.com/office/drawing/2014/main" id="{295B4C17-07A8-00FF-DE08-493F88103F48}"/>
              </a:ext>
            </a:extLst>
          </p:cNvPr>
          <p:cNvSpPr txBox="1">
            <a:spLocks/>
          </p:cNvSpPr>
          <p:nvPr userDrawn="1"/>
        </p:nvSpPr>
        <p:spPr>
          <a:xfrm>
            <a:off x="5579254" y="6135155"/>
            <a:ext cx="1745254" cy="259896"/>
          </a:xfrm>
          <a:prstGeom prst="rect">
            <a:avLst/>
          </a:prstGeom>
        </p:spPr>
        <p:txBody>
          <a:bodyPr lIns="0" tIns="0" rIns="0" bIns="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dirty="0">
                <a:solidFill>
                  <a:schemeClr val="accent1">
                    <a:lumMod val="50000"/>
                  </a:schemeClr>
                </a:solidFill>
                <a:latin typeface="Arial" panose="020B0604020202020204" pitchFamily="34" charset="0"/>
                <a:cs typeface="Arial" panose="020B0604020202020204" pitchFamily="34" charset="0"/>
              </a:rPr>
              <a:t>Supported by:</a:t>
            </a:r>
          </a:p>
        </p:txBody>
      </p:sp>
      <p:sp>
        <p:nvSpPr>
          <p:cNvPr id="2" name="Google Shape;57;p19">
            <a:extLst>
              <a:ext uri="{FF2B5EF4-FFF2-40B4-BE49-F238E27FC236}">
                <a16:creationId xmlns:a16="http://schemas.microsoft.com/office/drawing/2014/main" id="{379E6853-ABC5-D1E2-DA9A-BCC99EF14A82}"/>
              </a:ext>
            </a:extLst>
          </p:cNvPr>
          <p:cNvSpPr/>
          <p:nvPr userDrawn="1"/>
        </p:nvSpPr>
        <p:spPr>
          <a:xfrm>
            <a:off x="0" y="6468384"/>
            <a:ext cx="12192000" cy="389616"/>
          </a:xfrm>
          <a:prstGeom prst="rect">
            <a:avLst/>
          </a:prstGeom>
          <a:solidFill>
            <a:srgbClr val="A2CE46"/>
          </a:solidFill>
          <a:ln w="12700" cap="flat" cmpd="sng">
            <a:solidFill>
              <a:srgbClr val="A2CE4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 name="Google Shape;58;p19">
            <a:extLst>
              <a:ext uri="{FF2B5EF4-FFF2-40B4-BE49-F238E27FC236}">
                <a16:creationId xmlns:a16="http://schemas.microsoft.com/office/drawing/2014/main" id="{87E1B8A3-730A-D94B-5D77-48957F933F6C}"/>
              </a:ext>
            </a:extLst>
          </p:cNvPr>
          <p:cNvSpPr txBox="1"/>
          <p:nvPr userDrawn="1"/>
        </p:nvSpPr>
        <p:spPr>
          <a:xfrm>
            <a:off x="105530" y="6505988"/>
            <a:ext cx="791414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a:solidFill>
                  <a:schemeClr val="dk1"/>
                </a:solidFill>
                <a:latin typeface="Arial"/>
                <a:ea typeface="Arial"/>
                <a:cs typeface="Arial"/>
                <a:sym typeface="Arial"/>
              </a:rPr>
              <a:t>Introduction to Small Molecule Drug Discovery and Development</a:t>
            </a:r>
            <a:endParaRPr/>
          </a:p>
        </p:txBody>
      </p:sp>
      <p:sp>
        <p:nvSpPr>
          <p:cNvPr id="11" name="Google Shape;62;p19">
            <a:extLst>
              <a:ext uri="{FF2B5EF4-FFF2-40B4-BE49-F238E27FC236}">
                <a16:creationId xmlns:a16="http://schemas.microsoft.com/office/drawing/2014/main" id="{0790347E-CA41-E2F3-B229-B7771A076995}"/>
              </a:ext>
            </a:extLst>
          </p:cNvPr>
          <p:cNvSpPr/>
          <p:nvPr userDrawn="1"/>
        </p:nvSpPr>
        <p:spPr>
          <a:xfrm>
            <a:off x="0" y="-7685"/>
            <a:ext cx="3283775" cy="6865626"/>
          </a:xfrm>
          <a:prstGeom prst="rect">
            <a:avLst/>
          </a:prstGeom>
          <a:solidFill>
            <a:srgbClr val="D75C3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18" name="Google Shape;67;p19">
            <a:extLst>
              <a:ext uri="{FF2B5EF4-FFF2-40B4-BE49-F238E27FC236}">
                <a16:creationId xmlns:a16="http://schemas.microsoft.com/office/drawing/2014/main" id="{6D46A7F5-0182-D1E8-63F6-D3486FA7B50B}"/>
              </a:ext>
            </a:extLst>
          </p:cNvPr>
          <p:cNvPicPr preferRelativeResize="0"/>
          <p:nvPr userDrawn="1"/>
        </p:nvPicPr>
        <p:blipFill rotWithShape="1">
          <a:blip r:embed="rId7" cstate="print">
            <a:extLst>
              <a:ext uri="{28A0092B-C50C-407E-A947-70E740481C1C}">
                <a14:useLocalDpi xmlns:a14="http://schemas.microsoft.com/office/drawing/2010/main" val="0"/>
              </a:ext>
            </a:extLst>
          </a:blip>
          <a:srcRect l="14429" t="430" r="13231" b="-430"/>
          <a:stretch/>
        </p:blipFill>
        <p:spPr>
          <a:xfrm>
            <a:off x="-466021" y="2031"/>
            <a:ext cx="7471375" cy="6885504"/>
          </a:xfrm>
          <a:prstGeom prst="parallelogram">
            <a:avLst>
              <a:gd name="adj" fmla="val 25000"/>
            </a:avLst>
          </a:prstGeom>
          <a:noFill/>
          <a:ln>
            <a:noFill/>
          </a:ln>
        </p:spPr>
      </p:pic>
      <p:pic>
        <p:nvPicPr>
          <p:cNvPr id="4" name="Picture 3" descr="Logo&#10;&#10;Description automatically generated">
            <a:extLst>
              <a:ext uri="{FF2B5EF4-FFF2-40B4-BE49-F238E27FC236}">
                <a16:creationId xmlns:a16="http://schemas.microsoft.com/office/drawing/2014/main" id="{30138C2B-0562-9CDE-3142-91DE88DC509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291897" y="5957530"/>
            <a:ext cx="2503021" cy="479094"/>
          </a:xfrm>
          <a:prstGeom prst="rect">
            <a:avLst/>
          </a:prstGeom>
        </p:spPr>
      </p:pic>
      <p:pic>
        <p:nvPicPr>
          <p:cNvPr id="6" name="Google Shape;61;p19">
            <a:extLst>
              <a:ext uri="{FF2B5EF4-FFF2-40B4-BE49-F238E27FC236}">
                <a16:creationId xmlns:a16="http://schemas.microsoft.com/office/drawing/2014/main" id="{297ACB16-DCB7-3B6A-3AB4-8E409F9823AD}"/>
              </a:ext>
            </a:extLst>
          </p:cNvPr>
          <p:cNvPicPr preferRelativeResize="0"/>
          <p:nvPr userDrawn="1"/>
        </p:nvPicPr>
        <p:blipFill rotWithShape="1">
          <a:blip r:embed="rId9">
            <a:alphaModFix/>
          </a:blip>
          <a:srcRect/>
          <a:stretch/>
        </p:blipFill>
        <p:spPr>
          <a:xfrm>
            <a:off x="8778240" y="5144622"/>
            <a:ext cx="3413760" cy="1733256"/>
          </a:xfrm>
          <a:prstGeom prst="rect">
            <a:avLst/>
          </a:prstGeom>
          <a:noFill/>
          <a:ln>
            <a:noFill/>
          </a:ln>
        </p:spPr>
      </p:pic>
    </p:spTree>
    <p:extLst>
      <p:ext uri="{BB962C8B-B14F-4D97-AF65-F5344CB8AC3E}">
        <p14:creationId xmlns:p14="http://schemas.microsoft.com/office/powerpoint/2010/main" val="32685410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2E90E-058C-4445-998C-7A7B0CC2F05D}"/>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4CB29098-C70F-4EE4-B24A-3046081055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77B0C906-9BA8-4645-BF33-25320887FB60}"/>
              </a:ext>
            </a:extLst>
          </p:cNvPr>
          <p:cNvSpPr>
            <a:spLocks noGrp="1"/>
          </p:cNvSpPr>
          <p:nvPr>
            <p:ph type="dt" sz="half" idx="10"/>
          </p:nvPr>
        </p:nvSpPr>
        <p:spPr/>
        <p:txBody>
          <a:bodyPr/>
          <a:lstStyle/>
          <a:p>
            <a:fld id="{09ADC8E3-895B-454A-9C56-2FF3B039BB74}" type="datetime1">
              <a:rPr lang="en-ZA" smtClean="0"/>
              <a:t>2025/12/02</a:t>
            </a:fld>
            <a:endParaRPr lang="en-ZA"/>
          </a:p>
        </p:txBody>
      </p:sp>
      <p:sp>
        <p:nvSpPr>
          <p:cNvPr id="5" name="Footer Placeholder 4">
            <a:extLst>
              <a:ext uri="{FF2B5EF4-FFF2-40B4-BE49-F238E27FC236}">
                <a16:creationId xmlns:a16="http://schemas.microsoft.com/office/drawing/2014/main" id="{E7AFD910-D043-4C37-9C2E-E7769C58C3AB}"/>
              </a:ext>
            </a:extLst>
          </p:cNvPr>
          <p:cNvSpPr>
            <a:spLocks noGrp="1"/>
          </p:cNvSpPr>
          <p:nvPr>
            <p:ph type="ftr" sz="quarter" idx="11"/>
          </p:nvPr>
        </p:nvSpPr>
        <p:spPr/>
        <p:txBody>
          <a:bodyPr/>
          <a:lstStyle/>
          <a:p>
            <a:r>
              <a:rPr lang="en-ZA"/>
              <a:t>Business Confidential</a:t>
            </a:r>
          </a:p>
        </p:txBody>
      </p:sp>
      <p:sp>
        <p:nvSpPr>
          <p:cNvPr id="6" name="Slide Number Placeholder 5">
            <a:extLst>
              <a:ext uri="{FF2B5EF4-FFF2-40B4-BE49-F238E27FC236}">
                <a16:creationId xmlns:a16="http://schemas.microsoft.com/office/drawing/2014/main" id="{1E6B4D98-7AA8-4105-8C7E-E90D95F64F57}"/>
              </a:ext>
            </a:extLst>
          </p:cNvPr>
          <p:cNvSpPr>
            <a:spLocks noGrp="1"/>
          </p:cNvSpPr>
          <p:nvPr>
            <p:ph type="sldNum" sz="quarter" idx="12"/>
          </p:nvPr>
        </p:nvSpPr>
        <p:spPr/>
        <p:txBody>
          <a:bodyPr/>
          <a:lstStyle/>
          <a:p>
            <a:fld id="{5BFB42D1-C534-400D-BC72-5CE77A30CD5B}" type="slidenum">
              <a:rPr lang="en-ZA" smtClean="0"/>
              <a:t>‹#›</a:t>
            </a:fld>
            <a:endParaRPr lang="en-ZA"/>
          </a:p>
        </p:txBody>
      </p:sp>
    </p:spTree>
    <p:extLst>
      <p:ext uri="{BB962C8B-B14F-4D97-AF65-F5344CB8AC3E}">
        <p14:creationId xmlns:p14="http://schemas.microsoft.com/office/powerpoint/2010/main" val="984504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4FB56B-379A-471F-8921-986BC1600A4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3B5936C5-42D5-4232-9F88-D2EF6FC47E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D067133-D8A2-4B39-863B-824748795DEF}"/>
              </a:ext>
            </a:extLst>
          </p:cNvPr>
          <p:cNvSpPr>
            <a:spLocks noGrp="1"/>
          </p:cNvSpPr>
          <p:nvPr>
            <p:ph type="dt" sz="half" idx="10"/>
          </p:nvPr>
        </p:nvSpPr>
        <p:spPr/>
        <p:txBody>
          <a:bodyPr/>
          <a:lstStyle/>
          <a:p>
            <a:fld id="{10CD16D5-6539-41C0-813A-128398F0D37C}" type="datetime1">
              <a:rPr lang="en-ZA" smtClean="0"/>
              <a:t>2025/12/02</a:t>
            </a:fld>
            <a:endParaRPr lang="en-ZA"/>
          </a:p>
        </p:txBody>
      </p:sp>
      <p:sp>
        <p:nvSpPr>
          <p:cNvPr id="5" name="Footer Placeholder 4">
            <a:extLst>
              <a:ext uri="{FF2B5EF4-FFF2-40B4-BE49-F238E27FC236}">
                <a16:creationId xmlns:a16="http://schemas.microsoft.com/office/drawing/2014/main" id="{1E6740E7-7F93-4679-BD58-408A76A7080F}"/>
              </a:ext>
            </a:extLst>
          </p:cNvPr>
          <p:cNvSpPr>
            <a:spLocks noGrp="1"/>
          </p:cNvSpPr>
          <p:nvPr>
            <p:ph type="ftr" sz="quarter" idx="11"/>
          </p:nvPr>
        </p:nvSpPr>
        <p:spPr/>
        <p:txBody>
          <a:bodyPr/>
          <a:lstStyle/>
          <a:p>
            <a:r>
              <a:rPr lang="en-ZA"/>
              <a:t>Business Confidential</a:t>
            </a:r>
          </a:p>
        </p:txBody>
      </p:sp>
      <p:sp>
        <p:nvSpPr>
          <p:cNvPr id="6" name="Slide Number Placeholder 5">
            <a:extLst>
              <a:ext uri="{FF2B5EF4-FFF2-40B4-BE49-F238E27FC236}">
                <a16:creationId xmlns:a16="http://schemas.microsoft.com/office/drawing/2014/main" id="{8ECFB6C9-1E6B-4F44-9E7B-414BB385DAC8}"/>
              </a:ext>
            </a:extLst>
          </p:cNvPr>
          <p:cNvSpPr>
            <a:spLocks noGrp="1"/>
          </p:cNvSpPr>
          <p:nvPr>
            <p:ph type="sldNum" sz="quarter" idx="12"/>
          </p:nvPr>
        </p:nvSpPr>
        <p:spPr/>
        <p:txBody>
          <a:bodyPr/>
          <a:lstStyle/>
          <a:p>
            <a:fld id="{5BFB42D1-C534-400D-BC72-5CE77A30CD5B}" type="slidenum">
              <a:rPr lang="en-ZA" smtClean="0"/>
              <a:t>‹#›</a:t>
            </a:fld>
            <a:endParaRPr lang="en-ZA"/>
          </a:p>
        </p:txBody>
      </p:sp>
    </p:spTree>
    <p:extLst>
      <p:ext uri="{BB962C8B-B14F-4D97-AF65-F5344CB8AC3E}">
        <p14:creationId xmlns:p14="http://schemas.microsoft.com/office/powerpoint/2010/main" val="1711548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B17502D-2074-6606-824C-FE0F28CA077F}"/>
              </a:ext>
            </a:extLst>
          </p:cNvPr>
          <p:cNvSpPr/>
          <p:nvPr userDrawn="1"/>
        </p:nvSpPr>
        <p:spPr>
          <a:xfrm>
            <a:off x="49237" y="0"/>
            <a:ext cx="2637692" cy="16906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003F72C0-90D6-44EE-8BBD-00222CAFBB53}"/>
              </a:ext>
            </a:extLst>
          </p:cNvPr>
          <p:cNvSpPr>
            <a:spLocks noGrp="1"/>
          </p:cNvSpPr>
          <p:nvPr>
            <p:ph type="title" hasCustomPrompt="1"/>
          </p:nvPr>
        </p:nvSpPr>
        <p:spPr>
          <a:xfrm>
            <a:off x="838200" y="365125"/>
            <a:ext cx="6827635" cy="1325563"/>
          </a:xfrm>
        </p:spPr>
        <p:txBody>
          <a:bodyPr>
            <a:normAutofit/>
          </a:bodyPr>
          <a:lstStyle>
            <a:lvl1pPr>
              <a:defRPr sz="3600" b="0">
                <a:solidFill>
                  <a:srgbClr val="D85327"/>
                </a:solidFill>
                <a:latin typeface="Arial" panose="020B0604020202020204" pitchFamily="34" charset="0"/>
                <a:cs typeface="Arial" panose="020B0604020202020204" pitchFamily="34" charset="0"/>
              </a:defRPr>
            </a:lvl1pPr>
          </a:lstStyle>
          <a:p>
            <a:r>
              <a:rPr lang="en-US" dirty="0"/>
              <a:t>Click to edit Master title style</a:t>
            </a:r>
            <a:br>
              <a:rPr lang="en-US" dirty="0"/>
            </a:br>
            <a:endParaRPr lang="en-ZA" dirty="0"/>
          </a:p>
        </p:txBody>
      </p:sp>
      <p:sp>
        <p:nvSpPr>
          <p:cNvPr id="3" name="Content Placeholder 2">
            <a:extLst>
              <a:ext uri="{FF2B5EF4-FFF2-40B4-BE49-F238E27FC236}">
                <a16:creationId xmlns:a16="http://schemas.microsoft.com/office/drawing/2014/main" id="{3827AD93-AEC7-462C-AB2F-4B19DD628488}"/>
              </a:ext>
            </a:extLst>
          </p:cNvPr>
          <p:cNvSpPr>
            <a:spLocks noGrp="1"/>
          </p:cNvSpPr>
          <p:nvPr>
            <p:ph idx="1"/>
          </p:nvPr>
        </p:nvSpPr>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marL="1371600" indent="0">
              <a:buNone/>
              <a:defRPr>
                <a:solidFill>
                  <a:schemeClr val="tx1"/>
                </a:solidFill>
                <a:latin typeface="+mn-lt"/>
              </a:defRPr>
            </a:lvl4pPr>
            <a:lvl5pPr>
              <a:defRPr>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p:txBody>
      </p:sp>
      <p:sp>
        <p:nvSpPr>
          <p:cNvPr id="9" name="Content Placeholder 2">
            <a:extLst>
              <a:ext uri="{FF2B5EF4-FFF2-40B4-BE49-F238E27FC236}">
                <a16:creationId xmlns:a16="http://schemas.microsoft.com/office/drawing/2014/main" id="{B32BCADD-F906-FD8B-B2DB-E2F8CA0C56FD}"/>
              </a:ext>
            </a:extLst>
          </p:cNvPr>
          <p:cNvSpPr>
            <a:spLocks noGrp="1"/>
          </p:cNvSpPr>
          <p:nvPr>
            <p:ph idx="13" hasCustomPrompt="1"/>
          </p:nvPr>
        </p:nvSpPr>
        <p:spPr>
          <a:xfrm>
            <a:off x="8980228" y="384246"/>
            <a:ext cx="2658898" cy="1266092"/>
          </a:xfrm>
        </p:spPr>
        <p:txBody>
          <a:bodyPr>
            <a:normAutofit/>
          </a:bodyPr>
          <a:lstStyle>
            <a:lvl1pPr marL="0" indent="0">
              <a:buNone/>
              <a:defRPr sz="1050">
                <a:solidFill>
                  <a:schemeClr val="tx1"/>
                </a:solidFill>
                <a:latin typeface="Montserrat Bold" panose="00000800000000000000" pitchFamily="2" charset="0"/>
              </a:defRPr>
            </a:lvl1pPr>
            <a:lvl2pPr marL="457200" indent="0">
              <a:buNone/>
              <a:defRPr>
                <a:latin typeface="Montserrat regular" panose="00000500000000000000" pitchFamily="2" charset="0"/>
              </a:defRPr>
            </a:lvl2pPr>
            <a:lvl3pPr marL="914400" indent="0">
              <a:buNone/>
              <a:defRPr>
                <a:latin typeface="Montserrat regular" panose="00000500000000000000" pitchFamily="2" charset="0"/>
              </a:defRPr>
            </a:lvl3pPr>
            <a:lvl4pPr marL="1371600" indent="0">
              <a:buNone/>
              <a:defRPr>
                <a:latin typeface="Montserrat regular" panose="00000500000000000000" pitchFamily="2" charset="0"/>
              </a:defRPr>
            </a:lvl4pPr>
            <a:lvl5pPr marL="1828800" indent="0">
              <a:buNone/>
              <a:defRPr>
                <a:latin typeface="Montserrat regular" panose="00000500000000000000" pitchFamily="2" charset="0"/>
              </a:defRPr>
            </a:lvl5pPr>
          </a:lstStyle>
          <a:p>
            <a:pPr lvl="0"/>
            <a:r>
              <a:rPr lang="en-US" dirty="0"/>
              <a:t>Insert your institution’s logo here</a:t>
            </a:r>
          </a:p>
        </p:txBody>
      </p:sp>
      <p:sp>
        <p:nvSpPr>
          <p:cNvPr id="4" name="Google Shape;88;p21">
            <a:extLst>
              <a:ext uri="{FF2B5EF4-FFF2-40B4-BE49-F238E27FC236}">
                <a16:creationId xmlns:a16="http://schemas.microsoft.com/office/drawing/2014/main" id="{E36AB5DF-37E8-4400-C3DC-F7B63E2E4922}"/>
              </a:ext>
            </a:extLst>
          </p:cNvPr>
          <p:cNvSpPr/>
          <p:nvPr userDrawn="1"/>
        </p:nvSpPr>
        <p:spPr>
          <a:xfrm>
            <a:off x="-21035" y="6469331"/>
            <a:ext cx="12192000" cy="389616"/>
          </a:xfrm>
          <a:prstGeom prst="rect">
            <a:avLst/>
          </a:prstGeom>
          <a:solidFill>
            <a:srgbClr val="A2CE46"/>
          </a:solidFill>
          <a:ln w="12700" cap="flat" cmpd="sng">
            <a:solidFill>
              <a:srgbClr val="A2CE4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 name="Google Shape;90;p21">
            <a:extLst>
              <a:ext uri="{FF2B5EF4-FFF2-40B4-BE49-F238E27FC236}">
                <a16:creationId xmlns:a16="http://schemas.microsoft.com/office/drawing/2014/main" id="{19F0CA59-E1F1-2EEB-D768-E048416C28E4}"/>
              </a:ext>
            </a:extLst>
          </p:cNvPr>
          <p:cNvPicPr preferRelativeResize="0"/>
          <p:nvPr userDrawn="1"/>
        </p:nvPicPr>
        <p:blipFill rotWithShape="1">
          <a:blip r:embed="rId2">
            <a:alphaModFix/>
          </a:blip>
          <a:srcRect/>
          <a:stretch/>
        </p:blipFill>
        <p:spPr>
          <a:xfrm>
            <a:off x="8778240" y="5144622"/>
            <a:ext cx="3413760" cy="1733256"/>
          </a:xfrm>
          <a:prstGeom prst="rect">
            <a:avLst/>
          </a:prstGeom>
          <a:noFill/>
          <a:ln>
            <a:noFill/>
          </a:ln>
        </p:spPr>
      </p:pic>
      <p:sp>
        <p:nvSpPr>
          <p:cNvPr id="6" name="Slide Number Placeholder 5">
            <a:extLst>
              <a:ext uri="{FF2B5EF4-FFF2-40B4-BE49-F238E27FC236}">
                <a16:creationId xmlns:a16="http://schemas.microsoft.com/office/drawing/2014/main" id="{75387330-6687-4FAD-A575-07FA831E9703}"/>
              </a:ext>
            </a:extLst>
          </p:cNvPr>
          <p:cNvSpPr>
            <a:spLocks noGrp="1"/>
          </p:cNvSpPr>
          <p:nvPr>
            <p:ph type="sldNum" sz="quarter" idx="12"/>
          </p:nvPr>
        </p:nvSpPr>
        <p:spPr/>
        <p:txBody>
          <a:bodyPr/>
          <a:lstStyle>
            <a:lvl1pPr>
              <a:defRPr>
                <a:solidFill>
                  <a:schemeClr val="bg1">
                    <a:lumMod val="85000"/>
                  </a:schemeClr>
                </a:solidFill>
                <a:latin typeface="Arial" panose="020B0604020202020204" pitchFamily="34" charset="0"/>
                <a:cs typeface="Arial" panose="020B0604020202020204" pitchFamily="34" charset="0"/>
              </a:defRPr>
            </a:lvl1pPr>
          </a:lstStyle>
          <a:p>
            <a:fld id="{5BFB42D1-C534-400D-BC72-5CE77A30CD5B}" type="slidenum">
              <a:rPr lang="en-ZA" smtClean="0"/>
              <a:pPr/>
              <a:t>‹#›</a:t>
            </a:fld>
            <a:endParaRPr lang="en-ZA" dirty="0"/>
          </a:p>
        </p:txBody>
      </p:sp>
    </p:spTree>
    <p:extLst>
      <p:ext uri="{BB962C8B-B14F-4D97-AF65-F5344CB8AC3E}">
        <p14:creationId xmlns:p14="http://schemas.microsoft.com/office/powerpoint/2010/main" val="38504189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895A9F4-8EFA-489D-8967-5CC642982E60}"/>
              </a:ext>
            </a:extLst>
          </p:cNvPr>
          <p:cNvSpPr>
            <a:spLocks noGrp="1"/>
          </p:cNvSpPr>
          <p:nvPr>
            <p:ph type="dt" sz="half" idx="10"/>
          </p:nvPr>
        </p:nvSpPr>
        <p:spPr/>
        <p:txBody>
          <a:bodyPr/>
          <a:lstStyle/>
          <a:p>
            <a:fld id="{4BBE145F-6DA5-4120-B796-5C506C8025A0}" type="datetime1">
              <a:rPr lang="en-ZA" smtClean="0"/>
              <a:t>2025/12/02</a:t>
            </a:fld>
            <a:endParaRPr lang="en-ZA"/>
          </a:p>
        </p:txBody>
      </p:sp>
      <p:sp>
        <p:nvSpPr>
          <p:cNvPr id="7" name="Google Shape;85;p21">
            <a:extLst>
              <a:ext uri="{FF2B5EF4-FFF2-40B4-BE49-F238E27FC236}">
                <a16:creationId xmlns:a16="http://schemas.microsoft.com/office/drawing/2014/main" id="{42C25A98-236D-D8E9-0597-4B1426ADC2E6}"/>
              </a:ext>
            </a:extLst>
          </p:cNvPr>
          <p:cNvSpPr/>
          <p:nvPr userDrawn="1"/>
        </p:nvSpPr>
        <p:spPr>
          <a:xfrm>
            <a:off x="0" y="-7626"/>
            <a:ext cx="3283775" cy="6865626"/>
          </a:xfrm>
          <a:prstGeom prst="rect">
            <a:avLst/>
          </a:prstGeom>
          <a:solidFill>
            <a:srgbClr val="A2CE4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88;p21">
            <a:extLst>
              <a:ext uri="{FF2B5EF4-FFF2-40B4-BE49-F238E27FC236}">
                <a16:creationId xmlns:a16="http://schemas.microsoft.com/office/drawing/2014/main" id="{BCDC0CC4-98C0-B97E-209C-CBDBCF00876C}"/>
              </a:ext>
            </a:extLst>
          </p:cNvPr>
          <p:cNvSpPr/>
          <p:nvPr userDrawn="1"/>
        </p:nvSpPr>
        <p:spPr>
          <a:xfrm>
            <a:off x="-11799" y="6469331"/>
            <a:ext cx="12192000" cy="389616"/>
          </a:xfrm>
          <a:prstGeom prst="rect">
            <a:avLst/>
          </a:prstGeom>
          <a:solidFill>
            <a:srgbClr val="A2CE46"/>
          </a:solidFill>
          <a:ln w="12700" cap="flat" cmpd="sng">
            <a:solidFill>
              <a:srgbClr val="A2CE4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 name="Google Shape;90;p21">
            <a:extLst>
              <a:ext uri="{FF2B5EF4-FFF2-40B4-BE49-F238E27FC236}">
                <a16:creationId xmlns:a16="http://schemas.microsoft.com/office/drawing/2014/main" id="{3655FE03-55BB-4FC3-C0D5-B50D220E5682}"/>
              </a:ext>
            </a:extLst>
          </p:cNvPr>
          <p:cNvPicPr preferRelativeResize="0"/>
          <p:nvPr userDrawn="1"/>
        </p:nvPicPr>
        <p:blipFill rotWithShape="1">
          <a:blip r:embed="rId2">
            <a:alphaModFix/>
          </a:blip>
          <a:srcRect/>
          <a:stretch/>
        </p:blipFill>
        <p:spPr>
          <a:xfrm>
            <a:off x="8778240" y="5144622"/>
            <a:ext cx="3413760" cy="1733256"/>
          </a:xfrm>
          <a:prstGeom prst="rect">
            <a:avLst/>
          </a:prstGeom>
          <a:noFill/>
          <a:ln>
            <a:noFill/>
          </a:ln>
        </p:spPr>
      </p:pic>
      <p:pic>
        <p:nvPicPr>
          <p:cNvPr id="11" name="Google Shape;97;p21">
            <a:extLst>
              <a:ext uri="{FF2B5EF4-FFF2-40B4-BE49-F238E27FC236}">
                <a16:creationId xmlns:a16="http://schemas.microsoft.com/office/drawing/2014/main" id="{A6903233-78EB-165B-FE45-38C0391A70B3}"/>
              </a:ext>
            </a:extLst>
          </p:cNvPr>
          <p:cNvPicPr preferRelativeResize="0"/>
          <p:nvPr userDrawn="1"/>
        </p:nvPicPr>
        <p:blipFill rotWithShape="1">
          <a:blip r:embed="rId3">
            <a:alphaModFix/>
          </a:blip>
          <a:srcRect t="11711" b="11711"/>
          <a:stretch/>
        </p:blipFill>
        <p:spPr>
          <a:xfrm>
            <a:off x="-628484" y="-3813"/>
            <a:ext cx="7471375" cy="6865626"/>
          </a:xfrm>
          <a:prstGeom prst="parallelogram">
            <a:avLst>
              <a:gd name="adj" fmla="val 25000"/>
            </a:avLst>
          </a:prstGeom>
          <a:noFill/>
          <a:ln>
            <a:noFill/>
          </a:ln>
        </p:spPr>
      </p:pic>
      <p:pic>
        <p:nvPicPr>
          <p:cNvPr id="12" name="Picture 11">
            <a:extLst>
              <a:ext uri="{FF2B5EF4-FFF2-40B4-BE49-F238E27FC236}">
                <a16:creationId xmlns:a16="http://schemas.microsoft.com/office/drawing/2014/main" id="{4C2BBC74-181A-EFBF-47AA-55133998674F}"/>
              </a:ext>
            </a:extLst>
          </p:cNvPr>
          <p:cNvPicPr>
            <a:picLocks noChangeAspect="1"/>
          </p:cNvPicPr>
          <p:nvPr userDrawn="1"/>
        </p:nvPicPr>
        <p:blipFill>
          <a:blip r:embed="rId4"/>
          <a:stretch>
            <a:fillRect/>
          </a:stretch>
        </p:blipFill>
        <p:spPr>
          <a:xfrm>
            <a:off x="10502057" y="199850"/>
            <a:ext cx="1320076" cy="1164370"/>
          </a:xfrm>
          <a:prstGeom prst="rect">
            <a:avLst/>
          </a:prstGeom>
        </p:spPr>
      </p:pic>
      <p:pic>
        <p:nvPicPr>
          <p:cNvPr id="13" name="Picture 12" descr="Logo, company name&#10;&#10;Description automatically generated">
            <a:extLst>
              <a:ext uri="{FF2B5EF4-FFF2-40B4-BE49-F238E27FC236}">
                <a16:creationId xmlns:a16="http://schemas.microsoft.com/office/drawing/2014/main" id="{86EB91FA-108C-D348-EB54-E962DC5F4BA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63395" y="1099913"/>
            <a:ext cx="1490258" cy="1000757"/>
          </a:xfrm>
          <a:prstGeom prst="rect">
            <a:avLst/>
          </a:prstGeom>
        </p:spPr>
      </p:pic>
      <p:pic>
        <p:nvPicPr>
          <p:cNvPr id="14" name="Picture 13" descr="A picture containing text, tableware, dishware, plate&#10;&#10;Description automatically generated">
            <a:extLst>
              <a:ext uri="{FF2B5EF4-FFF2-40B4-BE49-F238E27FC236}">
                <a16:creationId xmlns:a16="http://schemas.microsoft.com/office/drawing/2014/main" id="{84954A3A-1194-2022-60FA-F9F0447050A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324791" y="450836"/>
            <a:ext cx="2364558" cy="381099"/>
          </a:xfrm>
          <a:prstGeom prst="rect">
            <a:avLst/>
          </a:prstGeom>
        </p:spPr>
      </p:pic>
      <p:pic>
        <p:nvPicPr>
          <p:cNvPr id="15" name="Picture 14" descr="Logo&#10;&#10;Description automatically generated">
            <a:extLst>
              <a:ext uri="{FF2B5EF4-FFF2-40B4-BE49-F238E27FC236}">
                <a16:creationId xmlns:a16="http://schemas.microsoft.com/office/drawing/2014/main" id="{43C95A22-197A-BF7A-D8AF-09E47AFB68D0}"/>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28315" b="28055"/>
          <a:stretch/>
        </p:blipFill>
        <p:spPr>
          <a:xfrm>
            <a:off x="9320457" y="1459756"/>
            <a:ext cx="2078216" cy="603375"/>
          </a:xfrm>
          <a:prstGeom prst="rect">
            <a:avLst/>
          </a:prstGeom>
        </p:spPr>
      </p:pic>
      <p:pic>
        <p:nvPicPr>
          <p:cNvPr id="16" name="Picture 15" descr="Logo&#10;&#10;Description automatically generated">
            <a:extLst>
              <a:ext uri="{FF2B5EF4-FFF2-40B4-BE49-F238E27FC236}">
                <a16:creationId xmlns:a16="http://schemas.microsoft.com/office/drawing/2014/main" id="{E1E06CC5-0EB7-9ED6-AF20-824E37AF1A5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291897" y="5957530"/>
            <a:ext cx="2503021" cy="479094"/>
          </a:xfrm>
          <a:prstGeom prst="rect">
            <a:avLst/>
          </a:prstGeom>
        </p:spPr>
      </p:pic>
      <p:sp>
        <p:nvSpPr>
          <p:cNvPr id="17" name="Titel 1">
            <a:extLst>
              <a:ext uri="{FF2B5EF4-FFF2-40B4-BE49-F238E27FC236}">
                <a16:creationId xmlns:a16="http://schemas.microsoft.com/office/drawing/2014/main" id="{4EF7A7D8-505A-5386-3015-9BD9163D8D09}"/>
              </a:ext>
            </a:extLst>
          </p:cNvPr>
          <p:cNvSpPr txBox="1">
            <a:spLocks/>
          </p:cNvSpPr>
          <p:nvPr userDrawn="1"/>
        </p:nvSpPr>
        <p:spPr>
          <a:xfrm>
            <a:off x="5579254" y="6135155"/>
            <a:ext cx="1745254" cy="259896"/>
          </a:xfrm>
          <a:prstGeom prst="rect">
            <a:avLst/>
          </a:prstGeom>
        </p:spPr>
        <p:txBody>
          <a:bodyPr lIns="0" tIns="0" rIns="0" bIns="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500" dirty="0">
                <a:solidFill>
                  <a:schemeClr val="accent1">
                    <a:lumMod val="50000"/>
                  </a:schemeClr>
                </a:solidFill>
                <a:latin typeface="Arial" panose="020B0604020202020204" pitchFamily="34" charset="0"/>
                <a:cs typeface="Arial" panose="020B0604020202020204" pitchFamily="34" charset="0"/>
              </a:rPr>
              <a:t>Supported by:</a:t>
            </a:r>
          </a:p>
        </p:txBody>
      </p:sp>
    </p:spTree>
    <p:extLst>
      <p:ext uri="{BB962C8B-B14F-4D97-AF65-F5344CB8AC3E}">
        <p14:creationId xmlns:p14="http://schemas.microsoft.com/office/powerpoint/2010/main" val="6797168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B29AA-25B2-46E8-B0C9-7D6185C8829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0BE7B2D-D0E2-49D2-A081-7A3D2B46A6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2AF5787A-AB8F-442F-A26B-C9DA0F147D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2580C3CF-F105-4D66-9A61-F115F29E8F71}"/>
              </a:ext>
            </a:extLst>
          </p:cNvPr>
          <p:cNvSpPr>
            <a:spLocks noGrp="1"/>
          </p:cNvSpPr>
          <p:nvPr>
            <p:ph type="dt" sz="half" idx="10"/>
          </p:nvPr>
        </p:nvSpPr>
        <p:spPr/>
        <p:txBody>
          <a:bodyPr/>
          <a:lstStyle/>
          <a:p>
            <a:fld id="{888FF69C-9A9F-477C-BC0E-51ED537629AC}" type="datetime1">
              <a:rPr lang="en-ZA" smtClean="0"/>
              <a:t>2025/12/02</a:t>
            </a:fld>
            <a:endParaRPr lang="en-ZA"/>
          </a:p>
        </p:txBody>
      </p:sp>
      <p:sp>
        <p:nvSpPr>
          <p:cNvPr id="6" name="Footer Placeholder 5">
            <a:extLst>
              <a:ext uri="{FF2B5EF4-FFF2-40B4-BE49-F238E27FC236}">
                <a16:creationId xmlns:a16="http://schemas.microsoft.com/office/drawing/2014/main" id="{FB64DBD6-76F1-4B36-B03F-193C2C90298B}"/>
              </a:ext>
            </a:extLst>
          </p:cNvPr>
          <p:cNvSpPr>
            <a:spLocks noGrp="1"/>
          </p:cNvSpPr>
          <p:nvPr>
            <p:ph type="ftr" sz="quarter" idx="11"/>
          </p:nvPr>
        </p:nvSpPr>
        <p:spPr/>
        <p:txBody>
          <a:bodyPr/>
          <a:lstStyle/>
          <a:p>
            <a:r>
              <a:rPr lang="en-ZA"/>
              <a:t>Business Confidential</a:t>
            </a:r>
          </a:p>
        </p:txBody>
      </p:sp>
      <p:sp>
        <p:nvSpPr>
          <p:cNvPr id="7" name="Slide Number Placeholder 6">
            <a:extLst>
              <a:ext uri="{FF2B5EF4-FFF2-40B4-BE49-F238E27FC236}">
                <a16:creationId xmlns:a16="http://schemas.microsoft.com/office/drawing/2014/main" id="{B7373B44-D745-408A-92D4-41D0131B66AD}"/>
              </a:ext>
            </a:extLst>
          </p:cNvPr>
          <p:cNvSpPr>
            <a:spLocks noGrp="1"/>
          </p:cNvSpPr>
          <p:nvPr>
            <p:ph type="sldNum" sz="quarter" idx="12"/>
          </p:nvPr>
        </p:nvSpPr>
        <p:spPr/>
        <p:txBody>
          <a:bodyPr/>
          <a:lstStyle/>
          <a:p>
            <a:fld id="{5BFB42D1-C534-400D-BC72-5CE77A30CD5B}" type="slidenum">
              <a:rPr lang="en-ZA" smtClean="0"/>
              <a:t>‹#›</a:t>
            </a:fld>
            <a:endParaRPr lang="en-ZA"/>
          </a:p>
        </p:txBody>
      </p:sp>
    </p:spTree>
    <p:extLst>
      <p:ext uri="{BB962C8B-B14F-4D97-AF65-F5344CB8AC3E}">
        <p14:creationId xmlns:p14="http://schemas.microsoft.com/office/powerpoint/2010/main" val="318775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6386E-B291-40AC-9F66-E560A444BC9B}"/>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50BBC494-2465-483E-8683-7892622A3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AB40CD-FE46-4B2F-899D-2AC3F7D85D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45C429E-E7E5-4DC9-9CE4-DF8B4FA27B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311BF2-5FE9-46E8-A196-3A09681BEF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EE1B3255-BCD1-4309-AD1E-F2E651BBEE11}"/>
              </a:ext>
            </a:extLst>
          </p:cNvPr>
          <p:cNvSpPr>
            <a:spLocks noGrp="1"/>
          </p:cNvSpPr>
          <p:nvPr>
            <p:ph type="dt" sz="half" idx="10"/>
          </p:nvPr>
        </p:nvSpPr>
        <p:spPr/>
        <p:txBody>
          <a:bodyPr/>
          <a:lstStyle/>
          <a:p>
            <a:fld id="{DD8B0AB2-5740-438B-A64E-5A04BE3898DE}" type="datetime1">
              <a:rPr lang="en-ZA" smtClean="0"/>
              <a:t>2025/12/02</a:t>
            </a:fld>
            <a:endParaRPr lang="en-ZA"/>
          </a:p>
        </p:txBody>
      </p:sp>
      <p:sp>
        <p:nvSpPr>
          <p:cNvPr id="8" name="Footer Placeholder 7">
            <a:extLst>
              <a:ext uri="{FF2B5EF4-FFF2-40B4-BE49-F238E27FC236}">
                <a16:creationId xmlns:a16="http://schemas.microsoft.com/office/drawing/2014/main" id="{A64F60C4-8EE8-4F06-85E2-F416A7362857}"/>
              </a:ext>
            </a:extLst>
          </p:cNvPr>
          <p:cNvSpPr>
            <a:spLocks noGrp="1"/>
          </p:cNvSpPr>
          <p:nvPr>
            <p:ph type="ftr" sz="quarter" idx="11"/>
          </p:nvPr>
        </p:nvSpPr>
        <p:spPr/>
        <p:txBody>
          <a:bodyPr/>
          <a:lstStyle/>
          <a:p>
            <a:r>
              <a:rPr lang="en-ZA"/>
              <a:t>Business Confidential</a:t>
            </a:r>
          </a:p>
        </p:txBody>
      </p:sp>
      <p:sp>
        <p:nvSpPr>
          <p:cNvPr id="9" name="Slide Number Placeholder 8">
            <a:extLst>
              <a:ext uri="{FF2B5EF4-FFF2-40B4-BE49-F238E27FC236}">
                <a16:creationId xmlns:a16="http://schemas.microsoft.com/office/drawing/2014/main" id="{E4BAEC44-0376-40CE-99A9-55D06CFA06D6}"/>
              </a:ext>
            </a:extLst>
          </p:cNvPr>
          <p:cNvSpPr>
            <a:spLocks noGrp="1"/>
          </p:cNvSpPr>
          <p:nvPr>
            <p:ph type="sldNum" sz="quarter" idx="12"/>
          </p:nvPr>
        </p:nvSpPr>
        <p:spPr/>
        <p:txBody>
          <a:bodyPr/>
          <a:lstStyle/>
          <a:p>
            <a:fld id="{5BFB42D1-C534-400D-BC72-5CE77A30CD5B}" type="slidenum">
              <a:rPr lang="en-ZA" smtClean="0"/>
              <a:t>‹#›</a:t>
            </a:fld>
            <a:endParaRPr lang="en-ZA"/>
          </a:p>
        </p:txBody>
      </p:sp>
    </p:spTree>
    <p:extLst>
      <p:ext uri="{BB962C8B-B14F-4D97-AF65-F5344CB8AC3E}">
        <p14:creationId xmlns:p14="http://schemas.microsoft.com/office/powerpoint/2010/main" val="1903174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49552-8C80-4914-A0C7-12FC344A9DB0}"/>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0625DF68-79CA-48C2-B41F-54FBCA562F75}"/>
              </a:ext>
            </a:extLst>
          </p:cNvPr>
          <p:cNvSpPr>
            <a:spLocks noGrp="1"/>
          </p:cNvSpPr>
          <p:nvPr>
            <p:ph type="dt" sz="half" idx="10"/>
          </p:nvPr>
        </p:nvSpPr>
        <p:spPr/>
        <p:txBody>
          <a:bodyPr/>
          <a:lstStyle/>
          <a:p>
            <a:fld id="{75CF88A4-9873-44D7-964E-DF50FC65B01E}" type="datetime1">
              <a:rPr lang="en-ZA" smtClean="0"/>
              <a:t>2025/12/02</a:t>
            </a:fld>
            <a:endParaRPr lang="en-ZA"/>
          </a:p>
        </p:txBody>
      </p:sp>
      <p:sp>
        <p:nvSpPr>
          <p:cNvPr id="4" name="Footer Placeholder 3">
            <a:extLst>
              <a:ext uri="{FF2B5EF4-FFF2-40B4-BE49-F238E27FC236}">
                <a16:creationId xmlns:a16="http://schemas.microsoft.com/office/drawing/2014/main" id="{58631F56-E01E-4C85-B319-A85FBEFBB81B}"/>
              </a:ext>
            </a:extLst>
          </p:cNvPr>
          <p:cNvSpPr>
            <a:spLocks noGrp="1"/>
          </p:cNvSpPr>
          <p:nvPr>
            <p:ph type="ftr" sz="quarter" idx="11"/>
          </p:nvPr>
        </p:nvSpPr>
        <p:spPr/>
        <p:txBody>
          <a:bodyPr/>
          <a:lstStyle/>
          <a:p>
            <a:r>
              <a:rPr lang="en-ZA"/>
              <a:t>Business Confidential</a:t>
            </a:r>
          </a:p>
        </p:txBody>
      </p:sp>
      <p:sp>
        <p:nvSpPr>
          <p:cNvPr id="5" name="Slide Number Placeholder 4">
            <a:extLst>
              <a:ext uri="{FF2B5EF4-FFF2-40B4-BE49-F238E27FC236}">
                <a16:creationId xmlns:a16="http://schemas.microsoft.com/office/drawing/2014/main" id="{5C1AD95A-1A1A-4656-A195-DF2642B7B038}"/>
              </a:ext>
            </a:extLst>
          </p:cNvPr>
          <p:cNvSpPr>
            <a:spLocks noGrp="1"/>
          </p:cNvSpPr>
          <p:nvPr>
            <p:ph type="sldNum" sz="quarter" idx="12"/>
          </p:nvPr>
        </p:nvSpPr>
        <p:spPr/>
        <p:txBody>
          <a:bodyPr/>
          <a:lstStyle/>
          <a:p>
            <a:fld id="{5BFB42D1-C534-400D-BC72-5CE77A30CD5B}" type="slidenum">
              <a:rPr lang="en-ZA" smtClean="0"/>
              <a:t>‹#›</a:t>
            </a:fld>
            <a:endParaRPr lang="en-ZA"/>
          </a:p>
        </p:txBody>
      </p:sp>
    </p:spTree>
    <p:extLst>
      <p:ext uri="{BB962C8B-B14F-4D97-AF65-F5344CB8AC3E}">
        <p14:creationId xmlns:p14="http://schemas.microsoft.com/office/powerpoint/2010/main" val="3213702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A54583-D8B4-407C-8162-4964DD809ED7}"/>
              </a:ext>
            </a:extLst>
          </p:cNvPr>
          <p:cNvSpPr>
            <a:spLocks noGrp="1"/>
          </p:cNvSpPr>
          <p:nvPr>
            <p:ph type="dt" sz="half" idx="10"/>
          </p:nvPr>
        </p:nvSpPr>
        <p:spPr/>
        <p:txBody>
          <a:bodyPr/>
          <a:lstStyle/>
          <a:p>
            <a:fld id="{73CE0B1D-A7D5-4FAE-816D-7C2632CD26CE}" type="datetime1">
              <a:rPr lang="en-ZA" smtClean="0"/>
              <a:t>2025/12/02</a:t>
            </a:fld>
            <a:endParaRPr lang="en-ZA"/>
          </a:p>
        </p:txBody>
      </p:sp>
      <p:sp>
        <p:nvSpPr>
          <p:cNvPr id="3" name="Footer Placeholder 2">
            <a:extLst>
              <a:ext uri="{FF2B5EF4-FFF2-40B4-BE49-F238E27FC236}">
                <a16:creationId xmlns:a16="http://schemas.microsoft.com/office/drawing/2014/main" id="{DB88D757-58F3-4BCE-8C01-BD1A667A4D8F}"/>
              </a:ext>
            </a:extLst>
          </p:cNvPr>
          <p:cNvSpPr>
            <a:spLocks noGrp="1"/>
          </p:cNvSpPr>
          <p:nvPr>
            <p:ph type="ftr" sz="quarter" idx="11"/>
          </p:nvPr>
        </p:nvSpPr>
        <p:spPr/>
        <p:txBody>
          <a:bodyPr/>
          <a:lstStyle/>
          <a:p>
            <a:r>
              <a:rPr lang="en-ZA"/>
              <a:t>Business Confidential</a:t>
            </a:r>
          </a:p>
        </p:txBody>
      </p:sp>
      <p:sp>
        <p:nvSpPr>
          <p:cNvPr id="4" name="Slide Number Placeholder 3">
            <a:extLst>
              <a:ext uri="{FF2B5EF4-FFF2-40B4-BE49-F238E27FC236}">
                <a16:creationId xmlns:a16="http://schemas.microsoft.com/office/drawing/2014/main" id="{94C98004-82A7-4CAA-ACEE-428564E32DF1}"/>
              </a:ext>
            </a:extLst>
          </p:cNvPr>
          <p:cNvSpPr>
            <a:spLocks noGrp="1"/>
          </p:cNvSpPr>
          <p:nvPr>
            <p:ph type="sldNum" sz="quarter" idx="12"/>
          </p:nvPr>
        </p:nvSpPr>
        <p:spPr/>
        <p:txBody>
          <a:bodyPr/>
          <a:lstStyle/>
          <a:p>
            <a:fld id="{5BFB42D1-C534-400D-BC72-5CE77A30CD5B}" type="slidenum">
              <a:rPr lang="en-ZA" smtClean="0"/>
              <a:t>‹#›</a:t>
            </a:fld>
            <a:endParaRPr lang="en-ZA"/>
          </a:p>
        </p:txBody>
      </p:sp>
    </p:spTree>
    <p:extLst>
      <p:ext uri="{BB962C8B-B14F-4D97-AF65-F5344CB8AC3E}">
        <p14:creationId xmlns:p14="http://schemas.microsoft.com/office/powerpoint/2010/main" val="2363999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ED6CD-A09E-4CB0-998D-108339941C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10678129-9B4B-4041-A735-1D4D0DA4F5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3F891C59-D6B1-4D51-B983-779128EC23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78F0BF-06B3-4080-980E-83F0AEC8E7F6}"/>
              </a:ext>
            </a:extLst>
          </p:cNvPr>
          <p:cNvSpPr>
            <a:spLocks noGrp="1"/>
          </p:cNvSpPr>
          <p:nvPr>
            <p:ph type="dt" sz="half" idx="10"/>
          </p:nvPr>
        </p:nvSpPr>
        <p:spPr/>
        <p:txBody>
          <a:bodyPr/>
          <a:lstStyle/>
          <a:p>
            <a:fld id="{38A10632-EAED-4BC2-B574-CFEDCC3FDAD8}" type="datetime1">
              <a:rPr lang="en-ZA" smtClean="0"/>
              <a:t>2025/12/02</a:t>
            </a:fld>
            <a:endParaRPr lang="en-ZA"/>
          </a:p>
        </p:txBody>
      </p:sp>
      <p:sp>
        <p:nvSpPr>
          <p:cNvPr id="6" name="Footer Placeholder 5">
            <a:extLst>
              <a:ext uri="{FF2B5EF4-FFF2-40B4-BE49-F238E27FC236}">
                <a16:creationId xmlns:a16="http://schemas.microsoft.com/office/drawing/2014/main" id="{E2D6C3E8-EED6-4E30-9724-E738B31B4C5C}"/>
              </a:ext>
            </a:extLst>
          </p:cNvPr>
          <p:cNvSpPr>
            <a:spLocks noGrp="1"/>
          </p:cNvSpPr>
          <p:nvPr>
            <p:ph type="ftr" sz="quarter" idx="11"/>
          </p:nvPr>
        </p:nvSpPr>
        <p:spPr/>
        <p:txBody>
          <a:bodyPr/>
          <a:lstStyle/>
          <a:p>
            <a:r>
              <a:rPr lang="en-ZA"/>
              <a:t>Business Confidential</a:t>
            </a:r>
          </a:p>
        </p:txBody>
      </p:sp>
      <p:sp>
        <p:nvSpPr>
          <p:cNvPr id="7" name="Slide Number Placeholder 6">
            <a:extLst>
              <a:ext uri="{FF2B5EF4-FFF2-40B4-BE49-F238E27FC236}">
                <a16:creationId xmlns:a16="http://schemas.microsoft.com/office/drawing/2014/main" id="{CC2A5116-05C0-48D2-8E08-16F3E7C64F0D}"/>
              </a:ext>
            </a:extLst>
          </p:cNvPr>
          <p:cNvSpPr>
            <a:spLocks noGrp="1"/>
          </p:cNvSpPr>
          <p:nvPr>
            <p:ph type="sldNum" sz="quarter" idx="12"/>
          </p:nvPr>
        </p:nvSpPr>
        <p:spPr/>
        <p:txBody>
          <a:bodyPr/>
          <a:lstStyle/>
          <a:p>
            <a:fld id="{5BFB42D1-C534-400D-BC72-5CE77A30CD5B}" type="slidenum">
              <a:rPr lang="en-ZA" smtClean="0"/>
              <a:t>‹#›</a:t>
            </a:fld>
            <a:endParaRPr lang="en-ZA"/>
          </a:p>
        </p:txBody>
      </p:sp>
    </p:spTree>
    <p:extLst>
      <p:ext uri="{BB962C8B-B14F-4D97-AF65-F5344CB8AC3E}">
        <p14:creationId xmlns:p14="http://schemas.microsoft.com/office/powerpoint/2010/main" val="2282744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4C8BA-1426-40C6-B601-0652031388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89C21B41-69C3-443E-BDC7-EA290711F4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6A135E5F-B068-4951-AEBF-F17E46E315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2F5A9B-DEA3-4A43-A64A-1941FEC75B64}"/>
              </a:ext>
            </a:extLst>
          </p:cNvPr>
          <p:cNvSpPr>
            <a:spLocks noGrp="1"/>
          </p:cNvSpPr>
          <p:nvPr>
            <p:ph type="dt" sz="half" idx="10"/>
          </p:nvPr>
        </p:nvSpPr>
        <p:spPr/>
        <p:txBody>
          <a:bodyPr/>
          <a:lstStyle/>
          <a:p>
            <a:fld id="{AF9BCEAB-B66D-483F-99E0-A055B17AFE4A}" type="datetime1">
              <a:rPr lang="en-ZA" smtClean="0"/>
              <a:t>2025/12/02</a:t>
            </a:fld>
            <a:endParaRPr lang="en-ZA"/>
          </a:p>
        </p:txBody>
      </p:sp>
      <p:sp>
        <p:nvSpPr>
          <p:cNvPr id="6" name="Footer Placeholder 5">
            <a:extLst>
              <a:ext uri="{FF2B5EF4-FFF2-40B4-BE49-F238E27FC236}">
                <a16:creationId xmlns:a16="http://schemas.microsoft.com/office/drawing/2014/main" id="{C168CB30-88DF-4C37-8AFB-C837CC376DDF}"/>
              </a:ext>
            </a:extLst>
          </p:cNvPr>
          <p:cNvSpPr>
            <a:spLocks noGrp="1"/>
          </p:cNvSpPr>
          <p:nvPr>
            <p:ph type="ftr" sz="quarter" idx="11"/>
          </p:nvPr>
        </p:nvSpPr>
        <p:spPr/>
        <p:txBody>
          <a:bodyPr/>
          <a:lstStyle/>
          <a:p>
            <a:r>
              <a:rPr lang="en-ZA"/>
              <a:t>Business Confidential</a:t>
            </a:r>
          </a:p>
        </p:txBody>
      </p:sp>
      <p:sp>
        <p:nvSpPr>
          <p:cNvPr id="7" name="Slide Number Placeholder 6">
            <a:extLst>
              <a:ext uri="{FF2B5EF4-FFF2-40B4-BE49-F238E27FC236}">
                <a16:creationId xmlns:a16="http://schemas.microsoft.com/office/drawing/2014/main" id="{C193AF9D-1B81-46D1-9747-0685CCF600F1}"/>
              </a:ext>
            </a:extLst>
          </p:cNvPr>
          <p:cNvSpPr>
            <a:spLocks noGrp="1"/>
          </p:cNvSpPr>
          <p:nvPr>
            <p:ph type="sldNum" sz="quarter" idx="12"/>
          </p:nvPr>
        </p:nvSpPr>
        <p:spPr/>
        <p:txBody>
          <a:bodyPr/>
          <a:lstStyle/>
          <a:p>
            <a:fld id="{5BFB42D1-C534-400D-BC72-5CE77A30CD5B}" type="slidenum">
              <a:rPr lang="en-ZA" smtClean="0"/>
              <a:t>‹#›</a:t>
            </a:fld>
            <a:endParaRPr lang="en-ZA"/>
          </a:p>
        </p:txBody>
      </p:sp>
    </p:spTree>
    <p:extLst>
      <p:ext uri="{BB962C8B-B14F-4D97-AF65-F5344CB8AC3E}">
        <p14:creationId xmlns:p14="http://schemas.microsoft.com/office/powerpoint/2010/main" val="3710686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44E94D-4631-4775-B4A4-A3DB7D729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E6A16FFB-E863-4BB5-ADEE-81BC7FA7F6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7D6E4D8-3261-4317-A9D6-9F42D14A49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647D41-11E0-4D7C-9813-21FF8CDDA849}" type="datetime1">
              <a:rPr lang="en-ZA" smtClean="0"/>
              <a:t>2025/12/02</a:t>
            </a:fld>
            <a:endParaRPr lang="en-ZA"/>
          </a:p>
        </p:txBody>
      </p:sp>
      <p:sp>
        <p:nvSpPr>
          <p:cNvPr id="5" name="Footer Placeholder 4">
            <a:extLst>
              <a:ext uri="{FF2B5EF4-FFF2-40B4-BE49-F238E27FC236}">
                <a16:creationId xmlns:a16="http://schemas.microsoft.com/office/drawing/2014/main" id="{AAD5DE15-9392-40E3-9927-A7C45DFE71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ZA"/>
              <a:t>Business Confidential</a:t>
            </a:r>
          </a:p>
        </p:txBody>
      </p:sp>
      <p:sp>
        <p:nvSpPr>
          <p:cNvPr id="6" name="Slide Number Placeholder 5">
            <a:extLst>
              <a:ext uri="{FF2B5EF4-FFF2-40B4-BE49-F238E27FC236}">
                <a16:creationId xmlns:a16="http://schemas.microsoft.com/office/drawing/2014/main" id="{2CAD6C90-AC98-4846-BB84-3EC20BAFE0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FB42D1-C534-400D-BC72-5CE77A30CD5B}" type="slidenum">
              <a:rPr lang="en-ZA" smtClean="0"/>
              <a:t>‹#›</a:t>
            </a:fld>
            <a:endParaRPr lang="en-ZA"/>
          </a:p>
        </p:txBody>
      </p:sp>
      <p:pic>
        <p:nvPicPr>
          <p:cNvPr id="9" name="Google Shape;69;p19" descr="Icon&#10;&#10;Description automatically generated">
            <a:extLst>
              <a:ext uri="{FF2B5EF4-FFF2-40B4-BE49-F238E27FC236}">
                <a16:creationId xmlns:a16="http://schemas.microsoft.com/office/drawing/2014/main" id="{16475986-3960-A2BC-2E9D-0E3095C4223B}"/>
              </a:ext>
            </a:extLst>
          </p:cNvPr>
          <p:cNvPicPr preferRelativeResize="0"/>
          <p:nvPr userDrawn="1"/>
        </p:nvPicPr>
        <p:blipFill rotWithShape="1">
          <a:blip r:embed="rId13">
            <a:alphaModFix/>
          </a:blip>
          <a:srcRect/>
          <a:stretch/>
        </p:blipFill>
        <p:spPr>
          <a:xfrm>
            <a:off x="105530" y="177362"/>
            <a:ext cx="1524000" cy="914400"/>
          </a:xfrm>
          <a:prstGeom prst="rect">
            <a:avLst/>
          </a:prstGeom>
          <a:noFill/>
          <a:ln>
            <a:noFill/>
          </a:ln>
        </p:spPr>
      </p:pic>
    </p:spTree>
    <p:extLst>
      <p:ext uri="{BB962C8B-B14F-4D97-AF65-F5344CB8AC3E}">
        <p14:creationId xmlns:p14="http://schemas.microsoft.com/office/powerpoint/2010/main" val="1035046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11.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3.jpe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0.png"/><Relationship Id="rId3" Type="http://schemas.openxmlformats.org/officeDocument/2006/relationships/slideLayout" Target="../slideLayouts/slideLayout2.xml"/><Relationship Id="rId7" Type="http://schemas.openxmlformats.org/officeDocument/2006/relationships/image" Target="../media/image36.png"/><Relationship Id="rId12" Type="http://schemas.openxmlformats.org/officeDocument/2006/relationships/image" Target="../media/image39.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35.tiff"/><Relationship Id="rId11" Type="http://schemas.openxmlformats.org/officeDocument/2006/relationships/image" Target="../media/image38.png"/><Relationship Id="rId5" Type="http://schemas.openxmlformats.org/officeDocument/2006/relationships/image" Target="../media/image20.png"/><Relationship Id="rId15" Type="http://schemas.openxmlformats.org/officeDocument/2006/relationships/image" Target="../media/image42.png"/><Relationship Id="rId10" Type="http://schemas.openxmlformats.org/officeDocument/2006/relationships/image" Target="../media/image31.png"/><Relationship Id="rId4" Type="http://schemas.openxmlformats.org/officeDocument/2006/relationships/image" Target="../media/image11.jpeg"/><Relationship Id="rId9" Type="http://schemas.openxmlformats.org/officeDocument/2006/relationships/image" Target="../media/image37.tiff"/><Relationship Id="rId1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7.png"/><Relationship Id="rId7" Type="http://schemas.openxmlformats.org/officeDocument/2006/relationships/image" Target="../media/image51.tif"/><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50.tif"/><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58.emf"/><Relationship Id="rId5" Type="http://schemas.openxmlformats.org/officeDocument/2006/relationships/oleObject" Target="../embeddings/oleObject1.bin"/><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jpg"/><Relationship Id="rId14" Type="http://schemas.openxmlformats.org/officeDocument/2006/relationships/image" Target="../media/image74.png"/></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5.jpeg"/><Relationship Id="rId3" Type="http://schemas.openxmlformats.org/officeDocument/2006/relationships/image" Target="../media/image76.png"/><Relationship Id="rId7" Type="http://schemas.openxmlformats.org/officeDocument/2006/relationships/image" Target="../media/image80.jpeg"/><Relationship Id="rId12" Type="http://schemas.openxmlformats.org/officeDocument/2006/relationships/hyperlink" Target="http://www.ncbi.nlm.nih.gov/pmc/articles/PMC2587620/figure/F1/" TargetMode="Externa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21.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3.png"/><Relationship Id="rId18" Type="http://schemas.openxmlformats.org/officeDocument/2006/relationships/image" Target="../media/image97.png"/><Relationship Id="rId3" Type="http://schemas.openxmlformats.org/officeDocument/2006/relationships/image" Target="../media/image86.png"/><Relationship Id="rId21" Type="http://schemas.openxmlformats.org/officeDocument/2006/relationships/image" Target="../media/image100.png"/><Relationship Id="rId7" Type="http://schemas.microsoft.com/office/2007/relationships/hdphoto" Target="../media/hdphoto4.wdp"/><Relationship Id="rId12" Type="http://schemas.microsoft.com/office/2007/relationships/hdphoto" Target="../media/hdphoto6.wdp"/><Relationship Id="rId17" Type="http://schemas.microsoft.com/office/2007/relationships/hdphoto" Target="../media/hdphoto7.wdp"/><Relationship Id="rId2" Type="http://schemas.openxmlformats.org/officeDocument/2006/relationships/image" Target="../media/image11.jpeg"/><Relationship Id="rId16" Type="http://schemas.openxmlformats.org/officeDocument/2006/relationships/image" Target="../media/image96.png"/><Relationship Id="rId20"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2.png"/><Relationship Id="rId24" Type="http://schemas.openxmlformats.org/officeDocument/2006/relationships/image" Target="../media/image102.png"/><Relationship Id="rId5" Type="http://schemas.openxmlformats.org/officeDocument/2006/relationships/image" Target="../media/image88.png"/><Relationship Id="rId15" Type="http://schemas.openxmlformats.org/officeDocument/2006/relationships/image" Target="../media/image95.PNG"/><Relationship Id="rId23" Type="http://schemas.microsoft.com/office/2007/relationships/hdphoto" Target="../media/hdphoto8.wdp"/><Relationship Id="rId10" Type="http://schemas.microsoft.com/office/2007/relationships/hdphoto" Target="../media/hdphoto5.wdp"/><Relationship Id="rId19" Type="http://schemas.openxmlformats.org/officeDocument/2006/relationships/image" Target="../media/image98.PNG"/><Relationship Id="rId4" Type="http://schemas.openxmlformats.org/officeDocument/2006/relationships/image" Target="../media/image87.png"/><Relationship Id="rId9" Type="http://schemas.openxmlformats.org/officeDocument/2006/relationships/image" Target="../media/image91.png"/><Relationship Id="rId14" Type="http://schemas.openxmlformats.org/officeDocument/2006/relationships/image" Target="../media/image94.PNG"/><Relationship Id="rId22" Type="http://schemas.openxmlformats.org/officeDocument/2006/relationships/image" Target="../media/image101.png"/></Relationships>
</file>

<file path=ppt/slides/_rels/slide2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07.PNG"/><Relationship Id="rId11" Type="http://schemas.openxmlformats.org/officeDocument/2006/relationships/image" Target="../media/image111.tiff"/><Relationship Id="rId5" Type="http://schemas.openxmlformats.org/officeDocument/2006/relationships/image" Target="../media/image106.png"/><Relationship Id="rId10" Type="http://schemas.openxmlformats.org/officeDocument/2006/relationships/image" Target="../media/image102.png"/><Relationship Id="rId4" Type="http://schemas.openxmlformats.org/officeDocument/2006/relationships/image" Target="../media/image105.png"/><Relationship Id="rId9" Type="http://schemas.openxmlformats.org/officeDocument/2006/relationships/image" Target="../media/image110.png"/></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26.xml.rels><?xml version="1.0" encoding="UTF-8" standalone="yes"?>
<Relationships xmlns="http://schemas.openxmlformats.org/package/2006/relationships"><Relationship Id="rId13" Type="http://schemas.openxmlformats.org/officeDocument/2006/relationships/image" Target="../media/image125.png"/><Relationship Id="rId18" Type="http://schemas.openxmlformats.org/officeDocument/2006/relationships/image" Target="../media/image130.png"/><Relationship Id="rId26" Type="http://schemas.openxmlformats.org/officeDocument/2006/relationships/image" Target="../media/image138.png"/><Relationship Id="rId3" Type="http://schemas.openxmlformats.org/officeDocument/2006/relationships/image" Target="../media/image115.png"/><Relationship Id="rId21" Type="http://schemas.openxmlformats.org/officeDocument/2006/relationships/image" Target="../media/image133.png"/><Relationship Id="rId34" Type="http://schemas.openxmlformats.org/officeDocument/2006/relationships/image" Target="../media/image146.png"/><Relationship Id="rId7" Type="http://schemas.openxmlformats.org/officeDocument/2006/relationships/image" Target="../media/image119.png"/><Relationship Id="rId12" Type="http://schemas.openxmlformats.org/officeDocument/2006/relationships/image" Target="../media/image124.png"/><Relationship Id="rId17" Type="http://schemas.openxmlformats.org/officeDocument/2006/relationships/image" Target="../media/image129.png"/><Relationship Id="rId25" Type="http://schemas.openxmlformats.org/officeDocument/2006/relationships/image" Target="../media/image137.png"/><Relationship Id="rId33" Type="http://schemas.openxmlformats.org/officeDocument/2006/relationships/image" Target="../media/image145.png"/><Relationship Id="rId2" Type="http://schemas.openxmlformats.org/officeDocument/2006/relationships/image" Target="../media/image11.jpeg"/><Relationship Id="rId16" Type="http://schemas.openxmlformats.org/officeDocument/2006/relationships/image" Target="../media/image128.png"/><Relationship Id="rId20" Type="http://schemas.openxmlformats.org/officeDocument/2006/relationships/image" Target="../media/image132.png"/><Relationship Id="rId29" Type="http://schemas.openxmlformats.org/officeDocument/2006/relationships/image" Target="../media/image141.png"/><Relationship Id="rId1" Type="http://schemas.openxmlformats.org/officeDocument/2006/relationships/slideLayout" Target="../slideLayouts/slideLayout2.xml"/><Relationship Id="rId6" Type="http://schemas.openxmlformats.org/officeDocument/2006/relationships/image" Target="../media/image118.png"/><Relationship Id="rId11" Type="http://schemas.openxmlformats.org/officeDocument/2006/relationships/image" Target="../media/image123.png"/><Relationship Id="rId24" Type="http://schemas.openxmlformats.org/officeDocument/2006/relationships/image" Target="../media/image136.png"/><Relationship Id="rId32" Type="http://schemas.openxmlformats.org/officeDocument/2006/relationships/image" Target="../media/image144.png"/><Relationship Id="rId5" Type="http://schemas.openxmlformats.org/officeDocument/2006/relationships/image" Target="../media/image117.png"/><Relationship Id="rId15" Type="http://schemas.openxmlformats.org/officeDocument/2006/relationships/image" Target="../media/image127.png"/><Relationship Id="rId23" Type="http://schemas.openxmlformats.org/officeDocument/2006/relationships/image" Target="../media/image135.png"/><Relationship Id="rId28" Type="http://schemas.openxmlformats.org/officeDocument/2006/relationships/image" Target="../media/image140.png"/><Relationship Id="rId36" Type="http://schemas.openxmlformats.org/officeDocument/2006/relationships/image" Target="../media/image148.png"/><Relationship Id="rId10" Type="http://schemas.openxmlformats.org/officeDocument/2006/relationships/image" Target="../media/image122.png"/><Relationship Id="rId19" Type="http://schemas.openxmlformats.org/officeDocument/2006/relationships/image" Target="../media/image131.png"/><Relationship Id="rId31" Type="http://schemas.openxmlformats.org/officeDocument/2006/relationships/image" Target="../media/image143.png"/><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126.png"/><Relationship Id="rId22" Type="http://schemas.openxmlformats.org/officeDocument/2006/relationships/image" Target="../media/image134.png"/><Relationship Id="rId27" Type="http://schemas.openxmlformats.org/officeDocument/2006/relationships/image" Target="../media/image139.png"/><Relationship Id="rId30" Type="http://schemas.openxmlformats.org/officeDocument/2006/relationships/image" Target="../media/image142.png"/><Relationship Id="rId35" Type="http://schemas.openxmlformats.org/officeDocument/2006/relationships/image" Target="../media/image147.png"/><Relationship Id="rId8" Type="http://schemas.openxmlformats.org/officeDocument/2006/relationships/image" Target="../media/image120.png"/></Relationships>
</file>

<file path=ppt/slides/_rels/slide27.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49.png"/><Relationship Id="rId7" Type="http://schemas.openxmlformats.org/officeDocument/2006/relationships/image" Target="../media/image152.png"/><Relationship Id="rId12" Type="http://schemas.openxmlformats.org/officeDocument/2006/relationships/image" Target="../media/image156.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24.png"/><Relationship Id="rId11" Type="http://schemas.openxmlformats.org/officeDocument/2006/relationships/image" Target="../media/image155.png"/><Relationship Id="rId5" Type="http://schemas.openxmlformats.org/officeDocument/2006/relationships/image" Target="../media/image151.png"/><Relationship Id="rId10" Type="http://schemas.openxmlformats.org/officeDocument/2006/relationships/image" Target="../media/image154.png"/><Relationship Id="rId4" Type="http://schemas.openxmlformats.org/officeDocument/2006/relationships/image" Target="../media/image150.png"/><Relationship Id="rId9" Type="http://schemas.openxmlformats.org/officeDocument/2006/relationships/image" Target="../media/image153.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9.gif"/><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8.gif"/><Relationship Id="rId5" Type="http://schemas.openxmlformats.org/officeDocument/2006/relationships/image" Target="../media/image17.gif"/><Relationship Id="rId10" Type="http://schemas.openxmlformats.org/officeDocument/2006/relationships/image" Target="../media/image22.png"/><Relationship Id="rId4" Type="http://schemas.openxmlformats.org/officeDocument/2006/relationships/image" Target="../media/image11.jpeg"/><Relationship Id="rId9" Type="http://schemas.openxmlformats.org/officeDocument/2006/relationships/image" Target="../media/image21.gif"/></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1.jpe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9;p19">
            <a:extLst>
              <a:ext uri="{FF2B5EF4-FFF2-40B4-BE49-F238E27FC236}">
                <a16:creationId xmlns:a16="http://schemas.microsoft.com/office/drawing/2014/main" id="{FFFC2622-3DA9-6465-B414-FAFDB1CF650F}"/>
              </a:ext>
            </a:extLst>
          </p:cNvPr>
          <p:cNvSpPr txBox="1"/>
          <p:nvPr/>
        </p:nvSpPr>
        <p:spPr>
          <a:xfrm>
            <a:off x="6329367" y="2839875"/>
            <a:ext cx="5787186" cy="30469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D75C3A"/>
                </a:solidFill>
                <a:latin typeface="Arial"/>
                <a:ea typeface="Arial"/>
                <a:cs typeface="Arial"/>
                <a:sym typeface="Arial"/>
              </a:rPr>
              <a:t>A Comprehensive Workshop on Preclinical Drug Discovery (CDD)</a:t>
            </a:r>
          </a:p>
          <a:p>
            <a:pPr lvl="0" algn="ctr"/>
            <a:r>
              <a:rPr lang="en-US" sz="2400" b="1" dirty="0">
                <a:solidFill>
                  <a:srgbClr val="D75C3A"/>
                </a:solidFill>
                <a:latin typeface="Arial"/>
                <a:ea typeface="Arial"/>
                <a:cs typeface="Arial"/>
                <a:sym typeface="Arial"/>
              </a:rPr>
              <a:t> </a:t>
            </a:r>
            <a:br>
              <a:rPr lang="en-US" sz="2400" b="1" dirty="0">
                <a:solidFill>
                  <a:schemeClr val="dk1"/>
                </a:solidFill>
                <a:latin typeface="Arial"/>
                <a:ea typeface="Arial"/>
                <a:cs typeface="Arial"/>
                <a:sym typeface="Arial"/>
              </a:rPr>
            </a:br>
            <a:r>
              <a:rPr lang="en-US" sz="2000" dirty="0">
                <a:solidFill>
                  <a:srgbClr val="242424"/>
                </a:solidFill>
                <a:latin typeface="Arial"/>
                <a:ea typeface="Arial"/>
                <a:cs typeface="Arial"/>
                <a:sym typeface="Arial"/>
              </a:rPr>
              <a:t>Mass spectrometry applications in drug discovery </a:t>
            </a:r>
          </a:p>
          <a:p>
            <a:pPr lvl="0" algn="ctr"/>
            <a:r>
              <a:rPr lang="en-US" sz="2000" dirty="0">
                <a:solidFill>
                  <a:srgbClr val="242424"/>
                </a:solidFill>
                <a:latin typeface="Arial"/>
                <a:ea typeface="Arial"/>
                <a:cs typeface="Arial"/>
                <a:sym typeface="Arial"/>
              </a:rPr>
              <a:t>Cellular drug responses, compound mode of action and drug disposition</a:t>
            </a:r>
          </a:p>
          <a:p>
            <a:pPr marL="0" marR="0" lvl="0" indent="0" algn="ctr" rtl="0">
              <a:spcBef>
                <a:spcPts val="0"/>
              </a:spcBef>
              <a:spcAft>
                <a:spcPts val="0"/>
              </a:spcAft>
              <a:buNone/>
            </a:pPr>
            <a:endParaRPr lang="en-US" sz="2000" b="0" i="0" dirty="0">
              <a:solidFill>
                <a:srgbClr val="242424"/>
              </a:solidFill>
              <a:latin typeface="Arial"/>
              <a:ea typeface="Arial"/>
              <a:cs typeface="Arial"/>
              <a:sym typeface="Arial"/>
            </a:endParaRPr>
          </a:p>
          <a:p>
            <a:pPr marL="0" marR="0" lvl="0" indent="0" algn="ctr" rtl="0">
              <a:spcBef>
                <a:spcPts val="0"/>
              </a:spcBef>
              <a:spcAft>
                <a:spcPts val="0"/>
              </a:spcAft>
              <a:buNone/>
            </a:pPr>
            <a:r>
              <a:rPr lang="en-US" sz="2000" dirty="0">
                <a:solidFill>
                  <a:srgbClr val="242424"/>
                </a:solidFill>
                <a:latin typeface="Arial"/>
                <a:ea typeface="Arial"/>
                <a:cs typeface="Arial"/>
                <a:sym typeface="Arial"/>
              </a:rPr>
              <a:t>Prof. Dr. Carsten Hopf, Mannheim, Germany</a:t>
            </a:r>
            <a:r>
              <a:rPr lang="en-US" sz="2000" b="0" i="0" dirty="0">
                <a:solidFill>
                  <a:srgbClr val="242424"/>
                </a:solidFill>
                <a:latin typeface="Arial"/>
                <a:ea typeface="Arial"/>
                <a:cs typeface="Arial"/>
                <a:sym typeface="Arial"/>
              </a:rPr>
              <a:t> </a:t>
            </a:r>
          </a:p>
          <a:p>
            <a:pPr marL="0" marR="0" lvl="0" indent="0" algn="ctr" rtl="0">
              <a:spcBef>
                <a:spcPts val="0"/>
              </a:spcBef>
              <a:spcAft>
                <a:spcPts val="0"/>
              </a:spcAft>
              <a:buNone/>
            </a:pPr>
            <a:endParaRPr sz="2000" b="0" i="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00086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p:txBody>
          <a:bodyPr>
            <a:normAutofit fontScale="90000"/>
          </a:bodyPr>
          <a:lstStyle/>
          <a:p>
            <a:r>
              <a:rPr lang="en-ZA" dirty="0"/>
              <a:t>After cell treatment with “drugs”, </a:t>
            </a:r>
            <a:br>
              <a:rPr lang="en-ZA" dirty="0"/>
            </a:br>
            <a:r>
              <a:rPr lang="en-ZA" dirty="0"/>
              <a:t>cell morphology </a:t>
            </a:r>
            <a:r>
              <a:rPr lang="en-ZA" u="sng" dirty="0"/>
              <a:t>AND</a:t>
            </a:r>
            <a:r>
              <a:rPr lang="en-ZA" dirty="0"/>
              <a:t> MS patterns change</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10</a:t>
            </a:fld>
            <a:endParaRPr lang="en-ZA" dirty="0"/>
          </a:p>
        </p:txBody>
      </p:sp>
      <p:pic>
        <p:nvPicPr>
          <p:cNvPr id="6" name="Inhaltsplatzhalter 5"/>
          <p:cNvPicPr>
            <a:picLocks noGrp="1" noChangeAspect="1"/>
          </p:cNvPicPr>
          <p:nvPr>
            <p:ph idx="13"/>
          </p:nvPr>
        </p:nvPicPr>
        <p:blipFill>
          <a:blip r:embed="rId2" cstate="print">
            <a:extLst>
              <a:ext uri="{28A0092B-C50C-407E-A947-70E740481C1C}">
                <a14:useLocalDpi xmlns:a14="http://schemas.microsoft.com/office/drawing/2010/main" val="0"/>
              </a:ext>
            </a:extLst>
          </a:blip>
          <a:stretch>
            <a:fillRect/>
          </a:stretch>
        </p:blipFill>
        <p:spPr>
          <a:xfrm>
            <a:off x="8980488" y="624104"/>
            <a:ext cx="2659062" cy="786967"/>
          </a:xfrm>
        </p:spPr>
      </p:pic>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8604" y="2297592"/>
            <a:ext cx="4054786" cy="1689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9423" y="4025507"/>
            <a:ext cx="4054786" cy="169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X:\praktikum\caro\Biotyping_Photos\THP-1_200nM_Kon_PH1_060611.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55639" t="55089" r="28976" b="31690"/>
          <a:stretch/>
        </p:blipFill>
        <p:spPr bwMode="auto">
          <a:xfrm>
            <a:off x="1338452" y="2755005"/>
            <a:ext cx="1930607" cy="9954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1303885" y="2334252"/>
            <a:ext cx="2286017" cy="684797"/>
          </a:xfrm>
          <a:prstGeom prst="rect">
            <a:avLst/>
          </a:prstGeom>
          <a:noFill/>
        </p:spPr>
        <p:txBody>
          <a:bodyPr wrap="square" lIns="68573" tIns="34287" rIns="68573" bIns="34287" rtlCol="0">
            <a:spAutoFit/>
          </a:bodyPr>
          <a:lstStyle/>
          <a:p>
            <a:r>
              <a:rPr lang="en-US" sz="2000" u="dbl" dirty="0">
                <a:solidFill>
                  <a:srgbClr val="000000"/>
                </a:solidFill>
              </a:rPr>
              <a:t>Undifferentiated cells</a:t>
            </a:r>
          </a:p>
        </p:txBody>
      </p:sp>
      <p:pic>
        <p:nvPicPr>
          <p:cNvPr id="11" name="Picture 3" descr="X:\praktikum\caro\Biotyping_Photos\THP-1_200nM_40_060611.jp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l="9702" t="12876"/>
          <a:stretch>
            <a:fillRect/>
          </a:stretch>
        </p:blipFill>
        <p:spPr bwMode="auto">
          <a:xfrm>
            <a:off x="1316426" y="4421990"/>
            <a:ext cx="1994303" cy="1087634"/>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p:cNvSpPr txBox="1"/>
          <p:nvPr/>
        </p:nvSpPr>
        <p:spPr>
          <a:xfrm>
            <a:off x="1303885" y="3996220"/>
            <a:ext cx="2143403" cy="377020"/>
          </a:xfrm>
          <a:prstGeom prst="rect">
            <a:avLst/>
          </a:prstGeom>
          <a:noFill/>
        </p:spPr>
        <p:txBody>
          <a:bodyPr wrap="square" lIns="68573" tIns="34287" rIns="68573" bIns="34287" rtlCol="0">
            <a:spAutoFit/>
          </a:bodyPr>
          <a:lstStyle/>
          <a:p>
            <a:r>
              <a:rPr lang="en-US" sz="2000" u="dbl" dirty="0">
                <a:solidFill>
                  <a:srgbClr val="000000"/>
                </a:solidFill>
              </a:rPr>
              <a:t>Differentiated cells</a:t>
            </a:r>
          </a:p>
        </p:txBody>
      </p:sp>
      <p:sp>
        <p:nvSpPr>
          <p:cNvPr id="13" name="Textfeld 12"/>
          <p:cNvSpPr txBox="1"/>
          <p:nvPr/>
        </p:nvSpPr>
        <p:spPr>
          <a:xfrm>
            <a:off x="4525173" y="5643293"/>
            <a:ext cx="3429024" cy="284687"/>
          </a:xfrm>
          <a:prstGeom prst="rect">
            <a:avLst/>
          </a:prstGeom>
          <a:solidFill>
            <a:schemeClr val="bg1"/>
          </a:solidFill>
        </p:spPr>
        <p:txBody>
          <a:bodyPr wrap="square" lIns="68573" tIns="34287" rIns="68573" bIns="34287" rtlCol="0">
            <a:spAutoFit/>
          </a:bodyPr>
          <a:lstStyle/>
          <a:p>
            <a:pPr algn="ctr"/>
            <a:r>
              <a:rPr lang="de-DE" sz="1400" b="1" dirty="0">
                <a:solidFill>
                  <a:srgbClr val="000000"/>
                </a:solidFill>
              </a:rPr>
              <a:t>m/z 4000 – 20000 Da</a:t>
            </a:r>
          </a:p>
        </p:txBody>
      </p:sp>
      <p:sp>
        <p:nvSpPr>
          <p:cNvPr id="14" name="Textfeld 13"/>
          <p:cNvSpPr txBox="1"/>
          <p:nvPr/>
        </p:nvSpPr>
        <p:spPr>
          <a:xfrm rot="16200000">
            <a:off x="3469299" y="2997990"/>
            <a:ext cx="1531495" cy="219285"/>
          </a:xfrm>
          <a:prstGeom prst="rect">
            <a:avLst/>
          </a:prstGeom>
          <a:noFill/>
        </p:spPr>
        <p:txBody>
          <a:bodyPr wrap="none" lIns="68573" tIns="34287" rIns="68573" bIns="34287" rtlCol="0">
            <a:spAutoFit/>
          </a:bodyPr>
          <a:lstStyle/>
          <a:p>
            <a:r>
              <a:rPr lang="de-DE" sz="975" b="1" dirty="0" err="1">
                <a:solidFill>
                  <a:srgbClr val="000000"/>
                </a:solidFill>
              </a:rPr>
              <a:t>Intensities</a:t>
            </a:r>
            <a:r>
              <a:rPr lang="de-DE" sz="975" b="1" dirty="0">
                <a:solidFill>
                  <a:srgbClr val="000000"/>
                </a:solidFill>
              </a:rPr>
              <a:t> (</a:t>
            </a:r>
            <a:r>
              <a:rPr lang="de-DE" sz="975" b="1" dirty="0" err="1">
                <a:solidFill>
                  <a:srgbClr val="000000"/>
                </a:solidFill>
              </a:rPr>
              <a:t>arbitrary</a:t>
            </a:r>
            <a:r>
              <a:rPr lang="de-DE" sz="975" b="1" dirty="0">
                <a:solidFill>
                  <a:srgbClr val="000000"/>
                </a:solidFill>
              </a:rPr>
              <a:t> </a:t>
            </a:r>
            <a:r>
              <a:rPr lang="de-DE" sz="975" b="1" dirty="0" err="1">
                <a:solidFill>
                  <a:srgbClr val="000000"/>
                </a:solidFill>
              </a:rPr>
              <a:t>units</a:t>
            </a:r>
            <a:r>
              <a:rPr lang="de-DE" sz="975" b="1" dirty="0">
                <a:solidFill>
                  <a:srgbClr val="000000"/>
                </a:solidFill>
              </a:rPr>
              <a:t>)</a:t>
            </a:r>
          </a:p>
        </p:txBody>
      </p:sp>
      <p:sp>
        <p:nvSpPr>
          <p:cNvPr id="15" name="Textfeld 14"/>
          <p:cNvSpPr txBox="1"/>
          <p:nvPr/>
        </p:nvSpPr>
        <p:spPr>
          <a:xfrm rot="16200000">
            <a:off x="3469299" y="4713080"/>
            <a:ext cx="1531495" cy="219285"/>
          </a:xfrm>
          <a:prstGeom prst="rect">
            <a:avLst/>
          </a:prstGeom>
          <a:noFill/>
        </p:spPr>
        <p:txBody>
          <a:bodyPr wrap="none" lIns="68573" tIns="34287" rIns="68573" bIns="34287" rtlCol="0">
            <a:spAutoFit/>
          </a:bodyPr>
          <a:lstStyle/>
          <a:p>
            <a:r>
              <a:rPr lang="de-DE" sz="975" b="1" dirty="0" err="1">
                <a:solidFill>
                  <a:srgbClr val="000000"/>
                </a:solidFill>
              </a:rPr>
              <a:t>Intensities</a:t>
            </a:r>
            <a:r>
              <a:rPr lang="de-DE" sz="975" b="1" dirty="0">
                <a:solidFill>
                  <a:srgbClr val="000000"/>
                </a:solidFill>
              </a:rPr>
              <a:t> (</a:t>
            </a:r>
            <a:r>
              <a:rPr lang="de-DE" sz="975" b="1" dirty="0" err="1">
                <a:solidFill>
                  <a:srgbClr val="000000"/>
                </a:solidFill>
              </a:rPr>
              <a:t>arbitrary</a:t>
            </a:r>
            <a:r>
              <a:rPr lang="de-DE" sz="975" b="1" dirty="0">
                <a:solidFill>
                  <a:srgbClr val="000000"/>
                </a:solidFill>
              </a:rPr>
              <a:t> </a:t>
            </a:r>
            <a:r>
              <a:rPr lang="de-DE" sz="975" b="1" dirty="0" err="1">
                <a:solidFill>
                  <a:srgbClr val="000000"/>
                </a:solidFill>
              </a:rPr>
              <a:t>units</a:t>
            </a:r>
            <a:r>
              <a:rPr lang="de-DE" sz="975" b="1" dirty="0">
                <a:solidFill>
                  <a:srgbClr val="000000"/>
                </a:solidFill>
              </a:rPr>
              <a:t>)</a:t>
            </a:r>
          </a:p>
        </p:txBody>
      </p:sp>
      <p:sp>
        <p:nvSpPr>
          <p:cNvPr id="16" name="Textfeld 15"/>
          <p:cNvSpPr txBox="1"/>
          <p:nvPr/>
        </p:nvSpPr>
        <p:spPr bwMode="gray">
          <a:xfrm>
            <a:off x="6801666" y="2624745"/>
            <a:ext cx="523092" cy="276999"/>
          </a:xfrm>
          <a:prstGeom prst="rect">
            <a:avLst/>
          </a:prstGeom>
          <a:noFill/>
          <a:ln algn="ct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r>
              <a:rPr lang="de-DE" dirty="0">
                <a:solidFill>
                  <a:srgbClr val="000000"/>
                </a:solidFill>
              </a:rPr>
              <a:t>Day 0</a:t>
            </a:r>
          </a:p>
        </p:txBody>
      </p:sp>
      <p:sp>
        <p:nvSpPr>
          <p:cNvPr id="17" name="Textfeld 16"/>
          <p:cNvSpPr txBox="1"/>
          <p:nvPr/>
        </p:nvSpPr>
        <p:spPr bwMode="gray">
          <a:xfrm>
            <a:off x="6801666" y="4286258"/>
            <a:ext cx="523092" cy="276999"/>
          </a:xfrm>
          <a:prstGeom prst="rect">
            <a:avLst/>
          </a:prstGeom>
          <a:noFill/>
          <a:ln algn="ct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r>
              <a:rPr lang="de-DE" dirty="0">
                <a:solidFill>
                  <a:srgbClr val="000000"/>
                </a:solidFill>
              </a:rPr>
              <a:t>Day 8</a:t>
            </a:r>
          </a:p>
        </p:txBody>
      </p:sp>
      <p:cxnSp>
        <p:nvCxnSpPr>
          <p:cNvPr id="18" name="Gerade Verbindung mit Pfeil 17"/>
          <p:cNvCxnSpPr/>
          <p:nvPr/>
        </p:nvCxnSpPr>
        <p:spPr>
          <a:xfrm rot="5400000">
            <a:off x="6141261" y="4232282"/>
            <a:ext cx="321471" cy="79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9" name="Rechteck 18"/>
          <p:cNvSpPr/>
          <p:nvPr/>
        </p:nvSpPr>
        <p:spPr>
          <a:xfrm>
            <a:off x="7996050" y="3613666"/>
            <a:ext cx="154401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200 </a:t>
            </a:r>
            <a:r>
              <a:rPr lang="en-US" b="1" dirty="0" err="1">
                <a:latin typeface="Arial" panose="020B0604020202020204" pitchFamily="34" charset="0"/>
                <a:cs typeface="Arial" panose="020B0604020202020204" pitchFamily="34" charset="0"/>
              </a:rPr>
              <a:t>nM</a:t>
            </a:r>
            <a:r>
              <a:rPr lang="en-US" b="1" dirty="0">
                <a:latin typeface="Arial" panose="020B0604020202020204" pitchFamily="34" charset="0"/>
                <a:cs typeface="Arial" panose="020B0604020202020204" pitchFamily="34" charset="0"/>
              </a:rPr>
              <a:t> PMA</a:t>
            </a:r>
            <a:endParaRPr lang="de-DE" dirty="0"/>
          </a:p>
        </p:txBody>
      </p:sp>
      <p:sp>
        <p:nvSpPr>
          <p:cNvPr id="20" name="Textfeld 19"/>
          <p:cNvSpPr txBox="1"/>
          <p:nvPr/>
        </p:nvSpPr>
        <p:spPr>
          <a:xfrm>
            <a:off x="8572794" y="4965192"/>
            <a:ext cx="2933111" cy="646331"/>
          </a:xfrm>
          <a:prstGeom prst="rect">
            <a:avLst/>
          </a:prstGeom>
          <a:noFill/>
        </p:spPr>
        <p:txBody>
          <a:bodyPr wrap="none" rtlCol="0">
            <a:spAutoFit/>
          </a:bodyPr>
          <a:lstStyle/>
          <a:p>
            <a:r>
              <a:rPr lang="de-DE" sz="1200" dirty="0"/>
              <a:t>Munteanu et al., </a:t>
            </a:r>
            <a:r>
              <a:rPr lang="de-DE" sz="1200" i="1" u="sng" dirty="0"/>
              <a:t>Anal. </a:t>
            </a:r>
            <a:r>
              <a:rPr lang="de-DE" sz="1200" i="1" u="sng" dirty="0" err="1"/>
              <a:t>Bioanal</a:t>
            </a:r>
            <a:r>
              <a:rPr lang="de-DE" sz="1200" i="1" u="sng" dirty="0"/>
              <a:t>. Chem</a:t>
            </a:r>
            <a:r>
              <a:rPr lang="de-DE" sz="1200" dirty="0"/>
              <a:t>., 2012</a:t>
            </a:r>
          </a:p>
          <a:p>
            <a:r>
              <a:rPr lang="de-DE" sz="1200" dirty="0"/>
              <a:t>Munteanu </a:t>
            </a:r>
            <a:r>
              <a:rPr lang="de-DE" sz="1200" dirty="0" err="1"/>
              <a:t>and</a:t>
            </a:r>
            <a:r>
              <a:rPr lang="de-DE" sz="1200" dirty="0"/>
              <a:t> Hopf, </a:t>
            </a:r>
            <a:r>
              <a:rPr lang="de-DE" sz="1200" i="1" u="sng" dirty="0"/>
              <a:t>Bioanalysis</a:t>
            </a:r>
            <a:r>
              <a:rPr lang="de-DE" sz="1200" dirty="0"/>
              <a:t>, 2013</a:t>
            </a:r>
          </a:p>
          <a:p>
            <a:r>
              <a:rPr lang="de-DE" sz="1200" dirty="0"/>
              <a:t>Munteanu et al., </a:t>
            </a:r>
            <a:r>
              <a:rPr lang="de-DE" sz="1200" i="1" u="sng" dirty="0"/>
              <a:t>Anal. Chem</a:t>
            </a:r>
            <a:r>
              <a:rPr lang="de-DE" sz="1200" dirty="0"/>
              <a:t>., 2014</a:t>
            </a:r>
          </a:p>
        </p:txBody>
      </p:sp>
    </p:spTree>
    <p:extLst>
      <p:ext uri="{BB962C8B-B14F-4D97-AF65-F5344CB8AC3E}">
        <p14:creationId xmlns:p14="http://schemas.microsoft.com/office/powerpoint/2010/main" val="2284322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p:txBody>
          <a:bodyPr>
            <a:normAutofit fontScale="90000"/>
          </a:bodyPr>
          <a:lstStyle/>
          <a:p>
            <a:r>
              <a:rPr lang="en-ZA" dirty="0"/>
              <a:t>Semi-automated MALDI MS</a:t>
            </a:r>
            <a:br>
              <a:rPr lang="en-ZA" dirty="0"/>
            </a:br>
            <a:r>
              <a:rPr lang="en-ZA" dirty="0"/>
              <a:t>cell assays in early drug discovery</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11</a:t>
            </a:fld>
            <a:endParaRPr lang="en-ZA" dirty="0"/>
          </a:p>
        </p:txBody>
      </p:sp>
      <p:pic>
        <p:nvPicPr>
          <p:cNvPr id="6" name="Inhaltsplatzhalter 5"/>
          <p:cNvPicPr>
            <a:picLocks noGrp="1" noChangeAspect="1"/>
          </p:cNvPicPr>
          <p:nvPr>
            <p:ph idx="13"/>
          </p:nvPr>
        </p:nvPicPr>
        <p:blipFill>
          <a:blip r:embed="rId4" cstate="print">
            <a:extLst>
              <a:ext uri="{28A0092B-C50C-407E-A947-70E740481C1C}">
                <a14:useLocalDpi xmlns:a14="http://schemas.microsoft.com/office/drawing/2010/main" val="0"/>
              </a:ext>
            </a:extLst>
          </a:blip>
          <a:stretch>
            <a:fillRect/>
          </a:stretch>
        </p:blipFill>
        <p:spPr>
          <a:xfrm>
            <a:off x="8980488" y="624104"/>
            <a:ext cx="2659062" cy="786967"/>
          </a:xfrm>
        </p:spPr>
      </p:pic>
      <p:pic>
        <p:nvPicPr>
          <p:cNvPr id="7" name="Rapiflex_Square_Pixels_Screenrecordin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53223" t="31437" r="6506" b="21476"/>
          <a:stretch/>
        </p:blipFill>
        <p:spPr>
          <a:xfrm>
            <a:off x="8379055" y="1948608"/>
            <a:ext cx="2286752" cy="1504964"/>
          </a:xfrm>
          <a:prstGeom prst="rect">
            <a:avLst/>
          </a:prstGeom>
        </p:spPr>
      </p:pic>
      <p:cxnSp>
        <p:nvCxnSpPr>
          <p:cNvPr id="8" name="Gerade Verbindung mit Pfeil 7"/>
          <p:cNvCxnSpPr/>
          <p:nvPr/>
        </p:nvCxnSpPr>
        <p:spPr>
          <a:xfrm>
            <a:off x="7449166" y="4230748"/>
            <a:ext cx="841421" cy="37645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9" name="Textfeld 8"/>
          <p:cNvSpPr txBox="1"/>
          <p:nvPr/>
        </p:nvSpPr>
        <p:spPr bwMode="gray">
          <a:xfrm>
            <a:off x="8531568" y="4166002"/>
            <a:ext cx="1085362" cy="207749"/>
          </a:xfrm>
          <a:prstGeom prst="rect">
            <a:avLst/>
          </a:prstGeom>
          <a:noFill/>
          <a:ln algn="ct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r>
              <a:rPr lang="en-US" sz="1350" b="1" dirty="0">
                <a:solidFill>
                  <a:prstClr val="black"/>
                </a:solidFill>
              </a:rPr>
              <a:t>MALDI-TOF MS</a:t>
            </a:r>
          </a:p>
        </p:txBody>
      </p:sp>
      <p:sp>
        <p:nvSpPr>
          <p:cNvPr id="10" name="Textfeld 9"/>
          <p:cNvSpPr txBox="1"/>
          <p:nvPr/>
        </p:nvSpPr>
        <p:spPr bwMode="gray">
          <a:xfrm>
            <a:off x="6096051" y="6104782"/>
            <a:ext cx="219612" cy="161583"/>
          </a:xfrm>
          <a:prstGeom prst="rect">
            <a:avLst/>
          </a:prstGeom>
          <a:noFill/>
          <a:ln algn="ct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r>
              <a:rPr lang="en-US" sz="1050" b="1" dirty="0">
                <a:solidFill>
                  <a:prstClr val="black"/>
                </a:solidFill>
              </a:rPr>
              <a:t>m/z</a:t>
            </a:r>
          </a:p>
        </p:txBody>
      </p:sp>
      <p:sp>
        <p:nvSpPr>
          <p:cNvPr id="11" name="Textfeld 10"/>
          <p:cNvSpPr txBox="1"/>
          <p:nvPr/>
        </p:nvSpPr>
        <p:spPr bwMode="gray">
          <a:xfrm rot="16200000">
            <a:off x="3555128" y="5362531"/>
            <a:ext cx="492122" cy="161583"/>
          </a:xfrm>
          <a:prstGeom prst="rect">
            <a:avLst/>
          </a:prstGeom>
          <a:noFill/>
          <a:ln algn="ct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r>
              <a:rPr lang="en-US" sz="1050" b="1" dirty="0">
                <a:solidFill>
                  <a:prstClr val="black"/>
                </a:solidFill>
              </a:rPr>
              <a:t>Intensity</a:t>
            </a:r>
          </a:p>
        </p:txBody>
      </p:sp>
      <p:pic>
        <p:nvPicPr>
          <p:cNvPr id="12" name="Grafik 11"/>
          <p:cNvPicPr>
            <a:picLocks noChangeAspect="1"/>
          </p:cNvPicPr>
          <p:nvPr/>
        </p:nvPicPr>
        <p:blipFill rotWithShape="1">
          <a:blip r:embed="rId6" cstate="print">
            <a:extLst>
              <a:ext uri="{28A0092B-C50C-407E-A947-70E740481C1C}">
                <a14:useLocalDpi xmlns:a14="http://schemas.microsoft.com/office/drawing/2010/main" val="0"/>
              </a:ext>
            </a:extLst>
          </a:blip>
          <a:srcRect l="29024" t="5602" r="57922" b="58173"/>
          <a:stretch/>
        </p:blipFill>
        <p:spPr>
          <a:xfrm>
            <a:off x="5666112" y="3527561"/>
            <a:ext cx="1783055" cy="1310159"/>
          </a:xfrm>
          <a:prstGeom prst="rect">
            <a:avLst/>
          </a:prstGeom>
        </p:spPr>
      </p:pic>
      <p:grpSp>
        <p:nvGrpSpPr>
          <p:cNvPr id="13" name="Gruppieren 12"/>
          <p:cNvGrpSpPr/>
          <p:nvPr/>
        </p:nvGrpSpPr>
        <p:grpSpPr>
          <a:xfrm>
            <a:off x="4070493" y="3581093"/>
            <a:ext cx="1364732" cy="1037252"/>
            <a:chOff x="2345789" y="1531504"/>
            <a:chExt cx="1808797" cy="1633672"/>
          </a:xfrm>
        </p:grpSpPr>
        <p:pic>
          <p:nvPicPr>
            <p:cNvPr id="14" name="Grafik 13"/>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14419" t="18282" r="75200" b="63575"/>
            <a:stretch/>
          </p:blipFill>
          <p:spPr>
            <a:xfrm>
              <a:off x="2345789" y="2092178"/>
              <a:ext cx="1735790" cy="1072998"/>
            </a:xfrm>
            <a:prstGeom prst="rect">
              <a:avLst/>
            </a:prstGeom>
          </p:spPr>
        </p:pic>
        <p:cxnSp>
          <p:nvCxnSpPr>
            <p:cNvPr id="15" name="Gerade Verbindung mit Pfeil 14"/>
            <p:cNvCxnSpPr/>
            <p:nvPr/>
          </p:nvCxnSpPr>
          <p:spPr>
            <a:xfrm flipV="1">
              <a:off x="2390586" y="1988690"/>
              <a:ext cx="1764000" cy="390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6" name="Textfeld 15"/>
            <p:cNvSpPr txBox="1"/>
            <p:nvPr/>
          </p:nvSpPr>
          <p:spPr bwMode="gray">
            <a:xfrm>
              <a:off x="2384266" y="1531504"/>
              <a:ext cx="1344871" cy="327205"/>
            </a:xfrm>
            <a:prstGeom prst="rect">
              <a:avLst/>
            </a:prstGeom>
            <a:noFill/>
            <a:ln algn="ct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r>
                <a:rPr lang="en-US" sz="1350" b="1" dirty="0">
                  <a:solidFill>
                    <a:prstClr val="black"/>
                  </a:solidFill>
                </a:rPr>
                <a:t>MALDI-Matrix</a:t>
              </a:r>
            </a:p>
          </p:txBody>
        </p:sp>
      </p:grpSp>
      <p:grpSp>
        <p:nvGrpSpPr>
          <p:cNvPr id="17" name="Gruppieren 16"/>
          <p:cNvGrpSpPr/>
          <p:nvPr/>
        </p:nvGrpSpPr>
        <p:grpSpPr>
          <a:xfrm>
            <a:off x="7083412" y="2987747"/>
            <a:ext cx="1783055" cy="1203306"/>
            <a:chOff x="6408787" y="46111"/>
            <a:chExt cx="2808312" cy="1895207"/>
          </a:xfrm>
        </p:grpSpPr>
        <p:pic>
          <p:nvPicPr>
            <p:cNvPr id="18" name="Grafik 17"/>
            <p:cNvPicPr/>
            <p:nvPr/>
          </p:nvPicPr>
          <p:blipFill rotWithShape="1">
            <a:blip r:embed="rId9" cstate="print">
              <a:extLst>
                <a:ext uri="{28A0092B-C50C-407E-A947-70E740481C1C}">
                  <a14:useLocalDpi xmlns:a14="http://schemas.microsoft.com/office/drawing/2010/main" val="0"/>
                </a:ext>
              </a:extLst>
            </a:blip>
            <a:srcRect l="26699" t="3810" r="60100" b="66130"/>
            <a:stretch/>
          </p:blipFill>
          <p:spPr>
            <a:xfrm>
              <a:off x="7614061" y="46111"/>
              <a:ext cx="1603038" cy="10786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rot lat="479618" lon="1683482" rev="979562"/>
              </a:camera>
              <a:lightRig rig="contrasting" dir="t">
                <a:rot lat="0" lon="0" rev="3000000"/>
              </a:lightRig>
            </a:scene3d>
            <a:sp3d contourW="7620">
              <a:bevelT w="95250" h="31750"/>
              <a:contourClr>
                <a:srgbClr val="333333"/>
              </a:contourClr>
            </a:sp3d>
          </p:spPr>
        </p:pic>
        <p:sp>
          <p:nvSpPr>
            <p:cNvPr id="19" name="Ellipse 18"/>
            <p:cNvSpPr/>
            <p:nvPr/>
          </p:nvSpPr>
          <p:spPr>
            <a:xfrm>
              <a:off x="6408787" y="1735395"/>
              <a:ext cx="216024" cy="20592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cxnSp>
          <p:nvCxnSpPr>
            <p:cNvPr id="20" name="Gerade Verbindung 239"/>
            <p:cNvCxnSpPr>
              <a:stCxn id="19" idx="0"/>
            </p:cNvCxnSpPr>
            <p:nvPr/>
          </p:nvCxnSpPr>
          <p:spPr>
            <a:xfrm flipV="1">
              <a:off x="6516799" y="374466"/>
              <a:ext cx="1260140" cy="1360929"/>
            </a:xfrm>
            <a:prstGeom prst="line">
              <a:avLst/>
            </a:prstGeom>
          </p:spPr>
          <p:style>
            <a:lnRef idx="2">
              <a:schemeClr val="dk1"/>
            </a:lnRef>
            <a:fillRef idx="0">
              <a:schemeClr val="dk1"/>
            </a:fillRef>
            <a:effectRef idx="1">
              <a:schemeClr val="dk1"/>
            </a:effectRef>
            <a:fontRef idx="minor">
              <a:schemeClr val="tx1"/>
            </a:fontRef>
          </p:style>
        </p:cxnSp>
        <p:cxnSp>
          <p:nvCxnSpPr>
            <p:cNvPr id="21" name="Gerade Verbindung 78"/>
            <p:cNvCxnSpPr>
              <a:endCxn id="18" idx="4"/>
            </p:cNvCxnSpPr>
            <p:nvPr/>
          </p:nvCxnSpPr>
          <p:spPr>
            <a:xfrm flipV="1">
              <a:off x="6580236" y="1124744"/>
              <a:ext cx="1835344" cy="805071"/>
            </a:xfrm>
            <a:prstGeom prst="line">
              <a:avLst/>
            </a:prstGeom>
          </p:spPr>
          <p:style>
            <a:lnRef idx="2">
              <a:schemeClr val="dk1"/>
            </a:lnRef>
            <a:fillRef idx="0">
              <a:schemeClr val="dk1"/>
            </a:fillRef>
            <a:effectRef idx="1">
              <a:schemeClr val="dk1"/>
            </a:effectRef>
            <a:fontRef idx="minor">
              <a:schemeClr val="tx1"/>
            </a:fontRef>
          </p:style>
        </p:cxnSp>
      </p:grpSp>
      <p:cxnSp>
        <p:nvCxnSpPr>
          <p:cNvPr id="22" name="Gerade Verbindung mit Pfeil 21"/>
          <p:cNvCxnSpPr/>
          <p:nvPr/>
        </p:nvCxnSpPr>
        <p:spPr>
          <a:xfrm flipH="1">
            <a:off x="6386189" y="5443322"/>
            <a:ext cx="1388726" cy="37272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3" name="Textfeld 22"/>
          <p:cNvSpPr txBox="1"/>
          <p:nvPr/>
        </p:nvSpPr>
        <p:spPr>
          <a:xfrm>
            <a:off x="5651249" y="3280730"/>
            <a:ext cx="1398446" cy="276993"/>
          </a:xfrm>
          <a:prstGeom prst="rect">
            <a:avLst/>
          </a:prstGeom>
          <a:noFill/>
        </p:spPr>
        <p:txBody>
          <a:bodyPr wrap="none" lIns="68573" tIns="34287" rIns="68573" bIns="34287" rtlCol="0">
            <a:spAutoFit/>
          </a:bodyPr>
          <a:lstStyle/>
          <a:p>
            <a:r>
              <a:rPr lang="en-US" sz="1350" b="1" dirty="0">
                <a:solidFill>
                  <a:prstClr val="black"/>
                </a:solidFill>
                <a:latin typeface="Arial" panose="020B0604020202020204" pitchFamily="34" charset="0"/>
                <a:cs typeface="Arial" panose="020B0604020202020204" pitchFamily="34" charset="0"/>
              </a:rPr>
              <a:t>384-well format</a:t>
            </a:r>
          </a:p>
        </p:txBody>
      </p:sp>
      <p:sp>
        <p:nvSpPr>
          <p:cNvPr id="24" name="Textfeld 23"/>
          <p:cNvSpPr txBox="1"/>
          <p:nvPr/>
        </p:nvSpPr>
        <p:spPr bwMode="gray">
          <a:xfrm>
            <a:off x="8543000" y="4403746"/>
            <a:ext cx="1073499" cy="207749"/>
          </a:xfrm>
          <a:prstGeom prst="rect">
            <a:avLst/>
          </a:prstGeom>
          <a:noFill/>
          <a:ln algn="ct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r>
              <a:rPr lang="en-US" sz="1350" b="1" dirty="0">
                <a:solidFill>
                  <a:prstClr val="black"/>
                </a:solidFill>
              </a:rPr>
              <a:t>Bruker </a:t>
            </a:r>
            <a:r>
              <a:rPr lang="en-US" sz="1350" b="1" dirty="0" err="1">
                <a:solidFill>
                  <a:prstClr val="black"/>
                </a:solidFill>
              </a:rPr>
              <a:t>rapifleX</a:t>
            </a:r>
            <a:endParaRPr lang="en-US" sz="1350" b="1" dirty="0">
              <a:solidFill>
                <a:prstClr val="black"/>
              </a:solidFill>
            </a:endParaRPr>
          </a:p>
        </p:txBody>
      </p:sp>
      <p:pic>
        <p:nvPicPr>
          <p:cNvPr id="25" name="Picture 7"/>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8045"/>
          <a:stretch/>
        </p:blipFill>
        <p:spPr bwMode="auto">
          <a:xfrm>
            <a:off x="3875380" y="4997885"/>
            <a:ext cx="2475093" cy="1121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feld 25"/>
          <p:cNvSpPr txBox="1"/>
          <p:nvPr/>
        </p:nvSpPr>
        <p:spPr bwMode="gray">
          <a:xfrm>
            <a:off x="4105296" y="4958356"/>
            <a:ext cx="2932213" cy="246221"/>
          </a:xfrm>
          <a:prstGeom prst="rect">
            <a:avLst/>
          </a:prstGeom>
          <a:noFill/>
          <a:ln algn="ct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r>
              <a:rPr lang="en-US" sz="1600" b="1" dirty="0">
                <a:solidFill>
                  <a:prstClr val="black"/>
                </a:solidFill>
              </a:rPr>
              <a:t>“MS Lipid/Metabolite Fingerprint”</a:t>
            </a:r>
          </a:p>
        </p:txBody>
      </p:sp>
      <p:pic>
        <p:nvPicPr>
          <p:cNvPr id="27" name="Grafik 26"/>
          <p:cNvPicPr>
            <a:picLocks noChangeAspect="1"/>
          </p:cNvPicPr>
          <p:nvPr/>
        </p:nvPicPr>
        <p:blipFill>
          <a:blip r:embed="rId11"/>
          <a:stretch>
            <a:fillRect/>
          </a:stretch>
        </p:blipFill>
        <p:spPr>
          <a:xfrm>
            <a:off x="9669839" y="3491865"/>
            <a:ext cx="1056043" cy="2775187"/>
          </a:xfrm>
          <a:prstGeom prst="rect">
            <a:avLst/>
          </a:prstGeom>
        </p:spPr>
      </p:pic>
      <p:grpSp>
        <p:nvGrpSpPr>
          <p:cNvPr id="28" name="Gruppieren 27"/>
          <p:cNvGrpSpPr/>
          <p:nvPr/>
        </p:nvGrpSpPr>
        <p:grpSpPr>
          <a:xfrm>
            <a:off x="2098085" y="3511011"/>
            <a:ext cx="1757212" cy="1085884"/>
            <a:chOff x="-67742" y="1070659"/>
            <a:chExt cx="2767608" cy="1710267"/>
          </a:xfrm>
        </p:grpSpPr>
        <p:grpSp>
          <p:nvGrpSpPr>
            <p:cNvPr id="29" name="Gruppieren 28"/>
            <p:cNvGrpSpPr/>
            <p:nvPr/>
          </p:nvGrpSpPr>
          <p:grpSpPr>
            <a:xfrm>
              <a:off x="-67742" y="1070659"/>
              <a:ext cx="2767608" cy="1710267"/>
              <a:chOff x="3467417" y="1232935"/>
              <a:chExt cx="3267247" cy="1647380"/>
            </a:xfrm>
          </p:grpSpPr>
          <p:sp>
            <p:nvSpPr>
              <p:cNvPr id="31" name="Textfeld 30"/>
              <p:cNvSpPr txBox="1"/>
              <p:nvPr/>
            </p:nvSpPr>
            <p:spPr>
              <a:xfrm>
                <a:off x="3467417" y="1232935"/>
                <a:ext cx="3267247" cy="455250"/>
              </a:xfrm>
              <a:prstGeom prst="rect">
                <a:avLst/>
              </a:prstGeom>
              <a:noFill/>
            </p:spPr>
            <p:txBody>
              <a:bodyPr wrap="none" rtlCol="0">
                <a:spAutoFit/>
              </a:bodyPr>
              <a:lstStyle/>
              <a:p>
                <a:r>
                  <a:rPr lang="en-US" sz="1350" b="1" dirty="0">
                    <a:solidFill>
                      <a:prstClr val="black"/>
                    </a:solidFill>
                    <a:latin typeface="Arial" panose="020B0604020202020204" pitchFamily="34" charset="0"/>
                    <a:cs typeface="Arial" panose="020B0604020202020204" pitchFamily="34" charset="0"/>
                  </a:rPr>
                  <a:t>Cell Culture + Drug</a:t>
                </a:r>
              </a:p>
            </p:txBody>
          </p:sp>
          <p:grpSp>
            <p:nvGrpSpPr>
              <p:cNvPr id="32" name="Gruppieren 31"/>
              <p:cNvGrpSpPr/>
              <p:nvPr/>
            </p:nvGrpSpPr>
            <p:grpSpPr>
              <a:xfrm>
                <a:off x="3681254" y="1572036"/>
                <a:ext cx="2359097" cy="1308279"/>
                <a:chOff x="3681254" y="1552876"/>
                <a:chExt cx="2359097" cy="1308279"/>
              </a:xfrm>
            </p:grpSpPr>
            <p:grpSp>
              <p:nvGrpSpPr>
                <p:cNvPr id="33" name="Gruppieren 32"/>
                <p:cNvGrpSpPr/>
                <p:nvPr/>
              </p:nvGrpSpPr>
              <p:grpSpPr>
                <a:xfrm>
                  <a:off x="3681254" y="1666143"/>
                  <a:ext cx="2359097" cy="1195012"/>
                  <a:chOff x="2051720" y="2261449"/>
                  <a:chExt cx="1873648" cy="879519"/>
                </a:xfrm>
              </p:grpSpPr>
              <p:sp>
                <p:nvSpPr>
                  <p:cNvPr id="35" name="Ellipse 34"/>
                  <p:cNvSpPr/>
                  <p:nvPr/>
                </p:nvSpPr>
                <p:spPr>
                  <a:xfrm>
                    <a:off x="2053160" y="2629200"/>
                    <a:ext cx="1872208" cy="504056"/>
                  </a:xfrm>
                  <a:prstGeom prst="ellipse">
                    <a:avLst/>
                  </a:prstGeom>
                  <a:solidFill>
                    <a:srgbClr val="F8A6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cxnSp>
                <p:nvCxnSpPr>
                  <p:cNvPr id="36" name="Gerade Verbindung 19"/>
                  <p:cNvCxnSpPr/>
                  <p:nvPr/>
                </p:nvCxnSpPr>
                <p:spPr>
                  <a:xfrm>
                    <a:off x="3923928" y="2439774"/>
                    <a:ext cx="0" cy="485170"/>
                  </a:xfrm>
                  <a:prstGeom prst="line">
                    <a:avLst/>
                  </a:prstGeom>
                </p:spPr>
                <p:style>
                  <a:lnRef idx="2">
                    <a:schemeClr val="dk1"/>
                  </a:lnRef>
                  <a:fillRef idx="0">
                    <a:schemeClr val="dk1"/>
                  </a:fillRef>
                  <a:effectRef idx="1">
                    <a:schemeClr val="dk1"/>
                  </a:effectRef>
                  <a:fontRef idx="minor">
                    <a:schemeClr val="tx1"/>
                  </a:fontRef>
                </p:style>
              </p:cxnSp>
              <p:cxnSp>
                <p:nvCxnSpPr>
                  <p:cNvPr id="37" name="Gerade Verbindung 20"/>
                  <p:cNvCxnSpPr>
                    <a:endCxn id="35" idx="2"/>
                  </p:cNvCxnSpPr>
                  <p:nvPr/>
                </p:nvCxnSpPr>
                <p:spPr>
                  <a:xfrm>
                    <a:off x="2051720" y="2447556"/>
                    <a:ext cx="1440" cy="433672"/>
                  </a:xfrm>
                  <a:prstGeom prst="line">
                    <a:avLst/>
                  </a:prstGeom>
                </p:spPr>
                <p:style>
                  <a:lnRef idx="2">
                    <a:schemeClr val="dk1"/>
                  </a:lnRef>
                  <a:fillRef idx="0">
                    <a:schemeClr val="dk1"/>
                  </a:fillRef>
                  <a:effectRef idx="1">
                    <a:schemeClr val="dk1"/>
                  </a:effectRef>
                  <a:fontRef idx="minor">
                    <a:schemeClr val="tx1"/>
                  </a:fontRef>
                </p:style>
              </p:cxnSp>
              <p:sp>
                <p:nvSpPr>
                  <p:cNvPr id="38" name="Ellipse 37"/>
                  <p:cNvSpPr/>
                  <p:nvPr/>
                </p:nvSpPr>
                <p:spPr>
                  <a:xfrm>
                    <a:off x="2051720" y="2636912"/>
                    <a:ext cx="1872208" cy="504056"/>
                  </a:xfrm>
                  <a:prstGeom prst="ellipse">
                    <a:avLst/>
                  </a:prstGeom>
                  <a:solidFill>
                    <a:srgbClr val="F8A6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nvGrpSpPr>
                  <p:cNvPr id="39" name="Gruppieren 38"/>
                  <p:cNvGrpSpPr/>
                  <p:nvPr/>
                </p:nvGrpSpPr>
                <p:grpSpPr>
                  <a:xfrm>
                    <a:off x="3419872" y="2739768"/>
                    <a:ext cx="386972" cy="230863"/>
                    <a:chOff x="5148064" y="3025536"/>
                    <a:chExt cx="386972" cy="230863"/>
                  </a:xfrm>
                </p:grpSpPr>
                <p:sp>
                  <p:nvSpPr>
                    <p:cNvPr id="61" name="Freihandform 60"/>
                    <p:cNvSpPr/>
                    <p:nvPr/>
                  </p:nvSpPr>
                  <p:spPr>
                    <a:xfrm>
                      <a:off x="5148064" y="3025536"/>
                      <a:ext cx="386972" cy="230863"/>
                    </a:xfrm>
                    <a:custGeom>
                      <a:avLst/>
                      <a:gdLst>
                        <a:gd name="connsiteX0" fmla="*/ 201466 w 536823"/>
                        <a:gd name="connsiteY0" fmla="*/ 72428 h 461727"/>
                        <a:gd name="connsiteX1" fmla="*/ 246734 w 536823"/>
                        <a:gd name="connsiteY1" fmla="*/ 27161 h 461727"/>
                        <a:gd name="connsiteX2" fmla="*/ 273894 w 536823"/>
                        <a:gd name="connsiteY2" fmla="*/ 9054 h 461727"/>
                        <a:gd name="connsiteX3" fmla="*/ 328215 w 536823"/>
                        <a:gd name="connsiteY3" fmla="*/ 18107 h 461727"/>
                        <a:gd name="connsiteX4" fmla="*/ 382535 w 536823"/>
                        <a:gd name="connsiteY4" fmla="*/ 45268 h 461727"/>
                        <a:gd name="connsiteX5" fmla="*/ 400642 w 536823"/>
                        <a:gd name="connsiteY5" fmla="*/ 72428 h 461727"/>
                        <a:gd name="connsiteX6" fmla="*/ 391589 w 536823"/>
                        <a:gd name="connsiteY6" fmla="*/ 99588 h 461727"/>
                        <a:gd name="connsiteX7" fmla="*/ 364429 w 536823"/>
                        <a:gd name="connsiteY7" fmla="*/ 126749 h 461727"/>
                        <a:gd name="connsiteX8" fmla="*/ 346322 w 536823"/>
                        <a:gd name="connsiteY8" fmla="*/ 153909 h 461727"/>
                        <a:gd name="connsiteX9" fmla="*/ 373482 w 536823"/>
                        <a:gd name="connsiteY9" fmla="*/ 181070 h 461727"/>
                        <a:gd name="connsiteX10" fmla="*/ 464017 w 536823"/>
                        <a:gd name="connsiteY10" fmla="*/ 181070 h 461727"/>
                        <a:gd name="connsiteX11" fmla="*/ 509284 w 536823"/>
                        <a:gd name="connsiteY11" fmla="*/ 144856 h 461727"/>
                        <a:gd name="connsiteX12" fmla="*/ 527391 w 536823"/>
                        <a:gd name="connsiteY12" fmla="*/ 172016 h 461727"/>
                        <a:gd name="connsiteX13" fmla="*/ 527391 w 536823"/>
                        <a:gd name="connsiteY13" fmla="*/ 280658 h 461727"/>
                        <a:gd name="connsiteX14" fmla="*/ 536444 w 536823"/>
                        <a:gd name="connsiteY14" fmla="*/ 344032 h 461727"/>
                        <a:gd name="connsiteX15" fmla="*/ 527391 w 536823"/>
                        <a:gd name="connsiteY15" fmla="*/ 434567 h 461727"/>
                        <a:gd name="connsiteX16" fmla="*/ 500231 w 536823"/>
                        <a:gd name="connsiteY16" fmla="*/ 461727 h 461727"/>
                        <a:gd name="connsiteX17" fmla="*/ 473070 w 536823"/>
                        <a:gd name="connsiteY17" fmla="*/ 434567 h 461727"/>
                        <a:gd name="connsiteX18" fmla="*/ 445910 w 536823"/>
                        <a:gd name="connsiteY18" fmla="*/ 416460 h 461727"/>
                        <a:gd name="connsiteX19" fmla="*/ 418749 w 536823"/>
                        <a:gd name="connsiteY19" fmla="*/ 425513 h 461727"/>
                        <a:gd name="connsiteX20" fmla="*/ 382535 w 536823"/>
                        <a:gd name="connsiteY20" fmla="*/ 344032 h 461727"/>
                        <a:gd name="connsiteX21" fmla="*/ 210520 w 536823"/>
                        <a:gd name="connsiteY21" fmla="*/ 353085 h 461727"/>
                        <a:gd name="connsiteX22" fmla="*/ 156199 w 536823"/>
                        <a:gd name="connsiteY22" fmla="*/ 362139 h 461727"/>
                        <a:gd name="connsiteX23" fmla="*/ 174306 w 536823"/>
                        <a:gd name="connsiteY23" fmla="*/ 262551 h 461727"/>
                        <a:gd name="connsiteX24" fmla="*/ 183359 w 536823"/>
                        <a:gd name="connsiteY24" fmla="*/ 235390 h 461727"/>
                        <a:gd name="connsiteX25" fmla="*/ 174306 w 536823"/>
                        <a:gd name="connsiteY25" fmla="*/ 199176 h 461727"/>
                        <a:gd name="connsiteX26" fmla="*/ 165252 w 536823"/>
                        <a:gd name="connsiteY26" fmla="*/ 172016 h 461727"/>
                        <a:gd name="connsiteX27" fmla="*/ 101878 w 536823"/>
                        <a:gd name="connsiteY27" fmla="*/ 181070 h 461727"/>
                        <a:gd name="connsiteX28" fmla="*/ 74718 w 536823"/>
                        <a:gd name="connsiteY28" fmla="*/ 190123 h 461727"/>
                        <a:gd name="connsiteX29" fmla="*/ 47557 w 536823"/>
                        <a:gd name="connsiteY29" fmla="*/ 208230 h 461727"/>
                        <a:gd name="connsiteX30" fmla="*/ 2290 w 536823"/>
                        <a:gd name="connsiteY30" fmla="*/ 199176 h 461727"/>
                        <a:gd name="connsiteX31" fmla="*/ 38504 w 536823"/>
                        <a:gd name="connsiteY31" fmla="*/ 72428 h 461727"/>
                        <a:gd name="connsiteX32" fmla="*/ 65664 w 536823"/>
                        <a:gd name="connsiteY32" fmla="*/ 81481 h 461727"/>
                        <a:gd name="connsiteX33" fmla="*/ 110932 w 536823"/>
                        <a:gd name="connsiteY33" fmla="*/ 126749 h 461727"/>
                        <a:gd name="connsiteX34" fmla="*/ 138092 w 536823"/>
                        <a:gd name="connsiteY34" fmla="*/ 72428 h 461727"/>
                        <a:gd name="connsiteX35" fmla="*/ 156199 w 536823"/>
                        <a:gd name="connsiteY35" fmla="*/ 0 h 461727"/>
                        <a:gd name="connsiteX36" fmla="*/ 183359 w 536823"/>
                        <a:gd name="connsiteY36" fmla="*/ 18107 h 461727"/>
                        <a:gd name="connsiteX37" fmla="*/ 192413 w 536823"/>
                        <a:gd name="connsiteY37" fmla="*/ 54321 h 461727"/>
                        <a:gd name="connsiteX38" fmla="*/ 219573 w 536823"/>
                        <a:gd name="connsiteY38" fmla="*/ 63375 h 461727"/>
                        <a:gd name="connsiteX39" fmla="*/ 201466 w 536823"/>
                        <a:gd name="connsiteY39" fmla="*/ 72428 h 46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36823" h="461727">
                          <a:moveTo>
                            <a:pt x="201466" y="72428"/>
                          </a:moveTo>
                          <a:cubicBezTo>
                            <a:pt x="205993" y="66392"/>
                            <a:pt x="230674" y="41213"/>
                            <a:pt x="246734" y="27161"/>
                          </a:cubicBezTo>
                          <a:cubicBezTo>
                            <a:pt x="254923" y="19996"/>
                            <a:pt x="263080" y="10256"/>
                            <a:pt x="273894" y="9054"/>
                          </a:cubicBezTo>
                          <a:cubicBezTo>
                            <a:pt x="292138" y="7027"/>
                            <a:pt x="310108" y="15089"/>
                            <a:pt x="328215" y="18107"/>
                          </a:cubicBezTo>
                          <a:cubicBezTo>
                            <a:pt x="350305" y="25471"/>
                            <a:pt x="364985" y="27718"/>
                            <a:pt x="382535" y="45268"/>
                          </a:cubicBezTo>
                          <a:cubicBezTo>
                            <a:pt x="390229" y="52962"/>
                            <a:pt x="394606" y="63375"/>
                            <a:pt x="400642" y="72428"/>
                          </a:cubicBezTo>
                          <a:cubicBezTo>
                            <a:pt x="397624" y="81481"/>
                            <a:pt x="396882" y="91648"/>
                            <a:pt x="391589" y="99588"/>
                          </a:cubicBezTo>
                          <a:cubicBezTo>
                            <a:pt x="384487" y="110241"/>
                            <a:pt x="372626" y="116913"/>
                            <a:pt x="364429" y="126749"/>
                          </a:cubicBezTo>
                          <a:cubicBezTo>
                            <a:pt x="357463" y="135108"/>
                            <a:pt x="352358" y="144856"/>
                            <a:pt x="346322" y="153909"/>
                          </a:cubicBezTo>
                          <a:cubicBezTo>
                            <a:pt x="355375" y="162963"/>
                            <a:pt x="362030" y="175344"/>
                            <a:pt x="373482" y="181070"/>
                          </a:cubicBezTo>
                          <a:cubicBezTo>
                            <a:pt x="407970" y="198314"/>
                            <a:pt x="429529" y="187967"/>
                            <a:pt x="464017" y="181070"/>
                          </a:cubicBezTo>
                          <a:cubicBezTo>
                            <a:pt x="470922" y="170712"/>
                            <a:pt x="486268" y="135649"/>
                            <a:pt x="509284" y="144856"/>
                          </a:cubicBezTo>
                          <a:cubicBezTo>
                            <a:pt x="519387" y="148897"/>
                            <a:pt x="521355" y="162963"/>
                            <a:pt x="527391" y="172016"/>
                          </a:cubicBezTo>
                          <a:cubicBezTo>
                            <a:pt x="548615" y="235690"/>
                            <a:pt x="527391" y="159370"/>
                            <a:pt x="527391" y="280658"/>
                          </a:cubicBezTo>
                          <a:cubicBezTo>
                            <a:pt x="527391" y="301997"/>
                            <a:pt x="533426" y="322907"/>
                            <a:pt x="536444" y="344032"/>
                          </a:cubicBezTo>
                          <a:cubicBezTo>
                            <a:pt x="533426" y="374210"/>
                            <a:pt x="536310" y="405579"/>
                            <a:pt x="527391" y="434567"/>
                          </a:cubicBezTo>
                          <a:cubicBezTo>
                            <a:pt x="523626" y="446804"/>
                            <a:pt x="513034" y="461727"/>
                            <a:pt x="500231" y="461727"/>
                          </a:cubicBezTo>
                          <a:cubicBezTo>
                            <a:pt x="487427" y="461727"/>
                            <a:pt x="482906" y="442764"/>
                            <a:pt x="473070" y="434567"/>
                          </a:cubicBezTo>
                          <a:cubicBezTo>
                            <a:pt x="464711" y="427601"/>
                            <a:pt x="454963" y="422496"/>
                            <a:pt x="445910" y="416460"/>
                          </a:cubicBezTo>
                          <a:cubicBezTo>
                            <a:pt x="436856" y="419478"/>
                            <a:pt x="426932" y="430423"/>
                            <a:pt x="418749" y="425513"/>
                          </a:cubicBezTo>
                          <a:cubicBezTo>
                            <a:pt x="412072" y="421507"/>
                            <a:pt x="383140" y="345544"/>
                            <a:pt x="382535" y="344032"/>
                          </a:cubicBezTo>
                          <a:cubicBezTo>
                            <a:pt x="325197" y="347050"/>
                            <a:pt x="267411" y="345327"/>
                            <a:pt x="210520" y="353085"/>
                          </a:cubicBezTo>
                          <a:cubicBezTo>
                            <a:pt x="135788" y="363276"/>
                            <a:pt x="228439" y="386218"/>
                            <a:pt x="156199" y="362139"/>
                          </a:cubicBezTo>
                          <a:cubicBezTo>
                            <a:pt x="160237" y="337907"/>
                            <a:pt x="167976" y="287872"/>
                            <a:pt x="174306" y="262551"/>
                          </a:cubicBezTo>
                          <a:cubicBezTo>
                            <a:pt x="176621" y="253293"/>
                            <a:pt x="180341" y="244444"/>
                            <a:pt x="183359" y="235390"/>
                          </a:cubicBezTo>
                          <a:cubicBezTo>
                            <a:pt x="180341" y="223319"/>
                            <a:pt x="177724" y="211140"/>
                            <a:pt x="174306" y="199176"/>
                          </a:cubicBezTo>
                          <a:cubicBezTo>
                            <a:pt x="171684" y="190000"/>
                            <a:pt x="174510" y="174330"/>
                            <a:pt x="165252" y="172016"/>
                          </a:cubicBezTo>
                          <a:cubicBezTo>
                            <a:pt x="144550" y="166841"/>
                            <a:pt x="123003" y="178052"/>
                            <a:pt x="101878" y="181070"/>
                          </a:cubicBezTo>
                          <a:cubicBezTo>
                            <a:pt x="92825" y="184088"/>
                            <a:pt x="83254" y="185855"/>
                            <a:pt x="74718" y="190123"/>
                          </a:cubicBezTo>
                          <a:cubicBezTo>
                            <a:pt x="64986" y="194989"/>
                            <a:pt x="58354" y="206880"/>
                            <a:pt x="47557" y="208230"/>
                          </a:cubicBezTo>
                          <a:cubicBezTo>
                            <a:pt x="32288" y="210139"/>
                            <a:pt x="17379" y="202194"/>
                            <a:pt x="2290" y="199176"/>
                          </a:cubicBezTo>
                          <a:cubicBezTo>
                            <a:pt x="4148" y="176881"/>
                            <a:pt x="-16468" y="81591"/>
                            <a:pt x="38504" y="72428"/>
                          </a:cubicBezTo>
                          <a:cubicBezTo>
                            <a:pt x="47917" y="70859"/>
                            <a:pt x="56611" y="78463"/>
                            <a:pt x="65664" y="81481"/>
                          </a:cubicBezTo>
                          <a:cubicBezTo>
                            <a:pt x="71345" y="90002"/>
                            <a:pt x="93179" y="130300"/>
                            <a:pt x="110932" y="126749"/>
                          </a:cubicBezTo>
                          <a:cubicBezTo>
                            <a:pt x="122815" y="124372"/>
                            <a:pt x="135697" y="81209"/>
                            <a:pt x="138092" y="72428"/>
                          </a:cubicBezTo>
                          <a:cubicBezTo>
                            <a:pt x="144640" y="48419"/>
                            <a:pt x="156199" y="0"/>
                            <a:pt x="156199" y="0"/>
                          </a:cubicBezTo>
                          <a:cubicBezTo>
                            <a:pt x="165252" y="6036"/>
                            <a:pt x="177323" y="9054"/>
                            <a:pt x="183359" y="18107"/>
                          </a:cubicBezTo>
                          <a:cubicBezTo>
                            <a:pt x="190261" y="28460"/>
                            <a:pt x="184640" y="44605"/>
                            <a:pt x="192413" y="54321"/>
                          </a:cubicBezTo>
                          <a:cubicBezTo>
                            <a:pt x="198375" y="61773"/>
                            <a:pt x="210712" y="59831"/>
                            <a:pt x="219573" y="63375"/>
                          </a:cubicBezTo>
                          <a:cubicBezTo>
                            <a:pt x="225838" y="65881"/>
                            <a:pt x="196939" y="78464"/>
                            <a:pt x="201466" y="7242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2" name="Ellipse 61"/>
                    <p:cNvSpPr/>
                    <p:nvPr/>
                  </p:nvSpPr>
                  <p:spPr>
                    <a:xfrm>
                      <a:off x="5323548" y="3097251"/>
                      <a:ext cx="36004" cy="36005"/>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grpSp>
                <p:nvGrpSpPr>
                  <p:cNvPr id="40" name="Gruppieren 39"/>
                  <p:cNvGrpSpPr/>
                  <p:nvPr/>
                </p:nvGrpSpPr>
                <p:grpSpPr>
                  <a:xfrm>
                    <a:off x="2960892" y="2636912"/>
                    <a:ext cx="386972" cy="230863"/>
                    <a:chOff x="5148064" y="3025536"/>
                    <a:chExt cx="386972" cy="230863"/>
                  </a:xfrm>
                </p:grpSpPr>
                <p:sp>
                  <p:nvSpPr>
                    <p:cNvPr id="59" name="Freihandform 58"/>
                    <p:cNvSpPr/>
                    <p:nvPr/>
                  </p:nvSpPr>
                  <p:spPr>
                    <a:xfrm>
                      <a:off x="5148064" y="3025536"/>
                      <a:ext cx="386972" cy="230863"/>
                    </a:xfrm>
                    <a:custGeom>
                      <a:avLst/>
                      <a:gdLst>
                        <a:gd name="connsiteX0" fmla="*/ 201466 w 536823"/>
                        <a:gd name="connsiteY0" fmla="*/ 72428 h 461727"/>
                        <a:gd name="connsiteX1" fmla="*/ 246734 w 536823"/>
                        <a:gd name="connsiteY1" fmla="*/ 27161 h 461727"/>
                        <a:gd name="connsiteX2" fmla="*/ 273894 w 536823"/>
                        <a:gd name="connsiteY2" fmla="*/ 9054 h 461727"/>
                        <a:gd name="connsiteX3" fmla="*/ 328215 w 536823"/>
                        <a:gd name="connsiteY3" fmla="*/ 18107 h 461727"/>
                        <a:gd name="connsiteX4" fmla="*/ 382535 w 536823"/>
                        <a:gd name="connsiteY4" fmla="*/ 45268 h 461727"/>
                        <a:gd name="connsiteX5" fmla="*/ 400642 w 536823"/>
                        <a:gd name="connsiteY5" fmla="*/ 72428 h 461727"/>
                        <a:gd name="connsiteX6" fmla="*/ 391589 w 536823"/>
                        <a:gd name="connsiteY6" fmla="*/ 99588 h 461727"/>
                        <a:gd name="connsiteX7" fmla="*/ 364429 w 536823"/>
                        <a:gd name="connsiteY7" fmla="*/ 126749 h 461727"/>
                        <a:gd name="connsiteX8" fmla="*/ 346322 w 536823"/>
                        <a:gd name="connsiteY8" fmla="*/ 153909 h 461727"/>
                        <a:gd name="connsiteX9" fmla="*/ 373482 w 536823"/>
                        <a:gd name="connsiteY9" fmla="*/ 181070 h 461727"/>
                        <a:gd name="connsiteX10" fmla="*/ 464017 w 536823"/>
                        <a:gd name="connsiteY10" fmla="*/ 181070 h 461727"/>
                        <a:gd name="connsiteX11" fmla="*/ 509284 w 536823"/>
                        <a:gd name="connsiteY11" fmla="*/ 144856 h 461727"/>
                        <a:gd name="connsiteX12" fmla="*/ 527391 w 536823"/>
                        <a:gd name="connsiteY12" fmla="*/ 172016 h 461727"/>
                        <a:gd name="connsiteX13" fmla="*/ 527391 w 536823"/>
                        <a:gd name="connsiteY13" fmla="*/ 280658 h 461727"/>
                        <a:gd name="connsiteX14" fmla="*/ 536444 w 536823"/>
                        <a:gd name="connsiteY14" fmla="*/ 344032 h 461727"/>
                        <a:gd name="connsiteX15" fmla="*/ 527391 w 536823"/>
                        <a:gd name="connsiteY15" fmla="*/ 434567 h 461727"/>
                        <a:gd name="connsiteX16" fmla="*/ 500231 w 536823"/>
                        <a:gd name="connsiteY16" fmla="*/ 461727 h 461727"/>
                        <a:gd name="connsiteX17" fmla="*/ 473070 w 536823"/>
                        <a:gd name="connsiteY17" fmla="*/ 434567 h 461727"/>
                        <a:gd name="connsiteX18" fmla="*/ 445910 w 536823"/>
                        <a:gd name="connsiteY18" fmla="*/ 416460 h 461727"/>
                        <a:gd name="connsiteX19" fmla="*/ 418749 w 536823"/>
                        <a:gd name="connsiteY19" fmla="*/ 425513 h 461727"/>
                        <a:gd name="connsiteX20" fmla="*/ 382535 w 536823"/>
                        <a:gd name="connsiteY20" fmla="*/ 344032 h 461727"/>
                        <a:gd name="connsiteX21" fmla="*/ 210520 w 536823"/>
                        <a:gd name="connsiteY21" fmla="*/ 353085 h 461727"/>
                        <a:gd name="connsiteX22" fmla="*/ 156199 w 536823"/>
                        <a:gd name="connsiteY22" fmla="*/ 362139 h 461727"/>
                        <a:gd name="connsiteX23" fmla="*/ 174306 w 536823"/>
                        <a:gd name="connsiteY23" fmla="*/ 262551 h 461727"/>
                        <a:gd name="connsiteX24" fmla="*/ 183359 w 536823"/>
                        <a:gd name="connsiteY24" fmla="*/ 235390 h 461727"/>
                        <a:gd name="connsiteX25" fmla="*/ 174306 w 536823"/>
                        <a:gd name="connsiteY25" fmla="*/ 199176 h 461727"/>
                        <a:gd name="connsiteX26" fmla="*/ 165252 w 536823"/>
                        <a:gd name="connsiteY26" fmla="*/ 172016 h 461727"/>
                        <a:gd name="connsiteX27" fmla="*/ 101878 w 536823"/>
                        <a:gd name="connsiteY27" fmla="*/ 181070 h 461727"/>
                        <a:gd name="connsiteX28" fmla="*/ 74718 w 536823"/>
                        <a:gd name="connsiteY28" fmla="*/ 190123 h 461727"/>
                        <a:gd name="connsiteX29" fmla="*/ 47557 w 536823"/>
                        <a:gd name="connsiteY29" fmla="*/ 208230 h 461727"/>
                        <a:gd name="connsiteX30" fmla="*/ 2290 w 536823"/>
                        <a:gd name="connsiteY30" fmla="*/ 199176 h 461727"/>
                        <a:gd name="connsiteX31" fmla="*/ 38504 w 536823"/>
                        <a:gd name="connsiteY31" fmla="*/ 72428 h 461727"/>
                        <a:gd name="connsiteX32" fmla="*/ 65664 w 536823"/>
                        <a:gd name="connsiteY32" fmla="*/ 81481 h 461727"/>
                        <a:gd name="connsiteX33" fmla="*/ 110932 w 536823"/>
                        <a:gd name="connsiteY33" fmla="*/ 126749 h 461727"/>
                        <a:gd name="connsiteX34" fmla="*/ 138092 w 536823"/>
                        <a:gd name="connsiteY34" fmla="*/ 72428 h 461727"/>
                        <a:gd name="connsiteX35" fmla="*/ 156199 w 536823"/>
                        <a:gd name="connsiteY35" fmla="*/ 0 h 461727"/>
                        <a:gd name="connsiteX36" fmla="*/ 183359 w 536823"/>
                        <a:gd name="connsiteY36" fmla="*/ 18107 h 461727"/>
                        <a:gd name="connsiteX37" fmla="*/ 192413 w 536823"/>
                        <a:gd name="connsiteY37" fmla="*/ 54321 h 461727"/>
                        <a:gd name="connsiteX38" fmla="*/ 219573 w 536823"/>
                        <a:gd name="connsiteY38" fmla="*/ 63375 h 461727"/>
                        <a:gd name="connsiteX39" fmla="*/ 201466 w 536823"/>
                        <a:gd name="connsiteY39" fmla="*/ 72428 h 46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36823" h="461727">
                          <a:moveTo>
                            <a:pt x="201466" y="72428"/>
                          </a:moveTo>
                          <a:cubicBezTo>
                            <a:pt x="205993" y="66392"/>
                            <a:pt x="230674" y="41213"/>
                            <a:pt x="246734" y="27161"/>
                          </a:cubicBezTo>
                          <a:cubicBezTo>
                            <a:pt x="254923" y="19996"/>
                            <a:pt x="263080" y="10256"/>
                            <a:pt x="273894" y="9054"/>
                          </a:cubicBezTo>
                          <a:cubicBezTo>
                            <a:pt x="292138" y="7027"/>
                            <a:pt x="310108" y="15089"/>
                            <a:pt x="328215" y="18107"/>
                          </a:cubicBezTo>
                          <a:cubicBezTo>
                            <a:pt x="350305" y="25471"/>
                            <a:pt x="364985" y="27718"/>
                            <a:pt x="382535" y="45268"/>
                          </a:cubicBezTo>
                          <a:cubicBezTo>
                            <a:pt x="390229" y="52962"/>
                            <a:pt x="394606" y="63375"/>
                            <a:pt x="400642" y="72428"/>
                          </a:cubicBezTo>
                          <a:cubicBezTo>
                            <a:pt x="397624" y="81481"/>
                            <a:pt x="396882" y="91648"/>
                            <a:pt x="391589" y="99588"/>
                          </a:cubicBezTo>
                          <a:cubicBezTo>
                            <a:pt x="384487" y="110241"/>
                            <a:pt x="372626" y="116913"/>
                            <a:pt x="364429" y="126749"/>
                          </a:cubicBezTo>
                          <a:cubicBezTo>
                            <a:pt x="357463" y="135108"/>
                            <a:pt x="352358" y="144856"/>
                            <a:pt x="346322" y="153909"/>
                          </a:cubicBezTo>
                          <a:cubicBezTo>
                            <a:pt x="355375" y="162963"/>
                            <a:pt x="362030" y="175344"/>
                            <a:pt x="373482" y="181070"/>
                          </a:cubicBezTo>
                          <a:cubicBezTo>
                            <a:pt x="407970" y="198314"/>
                            <a:pt x="429529" y="187967"/>
                            <a:pt x="464017" y="181070"/>
                          </a:cubicBezTo>
                          <a:cubicBezTo>
                            <a:pt x="470922" y="170712"/>
                            <a:pt x="486268" y="135649"/>
                            <a:pt x="509284" y="144856"/>
                          </a:cubicBezTo>
                          <a:cubicBezTo>
                            <a:pt x="519387" y="148897"/>
                            <a:pt x="521355" y="162963"/>
                            <a:pt x="527391" y="172016"/>
                          </a:cubicBezTo>
                          <a:cubicBezTo>
                            <a:pt x="548615" y="235690"/>
                            <a:pt x="527391" y="159370"/>
                            <a:pt x="527391" y="280658"/>
                          </a:cubicBezTo>
                          <a:cubicBezTo>
                            <a:pt x="527391" y="301997"/>
                            <a:pt x="533426" y="322907"/>
                            <a:pt x="536444" y="344032"/>
                          </a:cubicBezTo>
                          <a:cubicBezTo>
                            <a:pt x="533426" y="374210"/>
                            <a:pt x="536310" y="405579"/>
                            <a:pt x="527391" y="434567"/>
                          </a:cubicBezTo>
                          <a:cubicBezTo>
                            <a:pt x="523626" y="446804"/>
                            <a:pt x="513034" y="461727"/>
                            <a:pt x="500231" y="461727"/>
                          </a:cubicBezTo>
                          <a:cubicBezTo>
                            <a:pt x="487427" y="461727"/>
                            <a:pt x="482906" y="442764"/>
                            <a:pt x="473070" y="434567"/>
                          </a:cubicBezTo>
                          <a:cubicBezTo>
                            <a:pt x="464711" y="427601"/>
                            <a:pt x="454963" y="422496"/>
                            <a:pt x="445910" y="416460"/>
                          </a:cubicBezTo>
                          <a:cubicBezTo>
                            <a:pt x="436856" y="419478"/>
                            <a:pt x="426932" y="430423"/>
                            <a:pt x="418749" y="425513"/>
                          </a:cubicBezTo>
                          <a:cubicBezTo>
                            <a:pt x="412072" y="421507"/>
                            <a:pt x="383140" y="345544"/>
                            <a:pt x="382535" y="344032"/>
                          </a:cubicBezTo>
                          <a:cubicBezTo>
                            <a:pt x="325197" y="347050"/>
                            <a:pt x="267411" y="345327"/>
                            <a:pt x="210520" y="353085"/>
                          </a:cubicBezTo>
                          <a:cubicBezTo>
                            <a:pt x="135788" y="363276"/>
                            <a:pt x="228439" y="386218"/>
                            <a:pt x="156199" y="362139"/>
                          </a:cubicBezTo>
                          <a:cubicBezTo>
                            <a:pt x="160237" y="337907"/>
                            <a:pt x="167976" y="287872"/>
                            <a:pt x="174306" y="262551"/>
                          </a:cubicBezTo>
                          <a:cubicBezTo>
                            <a:pt x="176621" y="253293"/>
                            <a:pt x="180341" y="244444"/>
                            <a:pt x="183359" y="235390"/>
                          </a:cubicBezTo>
                          <a:cubicBezTo>
                            <a:pt x="180341" y="223319"/>
                            <a:pt x="177724" y="211140"/>
                            <a:pt x="174306" y="199176"/>
                          </a:cubicBezTo>
                          <a:cubicBezTo>
                            <a:pt x="171684" y="190000"/>
                            <a:pt x="174510" y="174330"/>
                            <a:pt x="165252" y="172016"/>
                          </a:cubicBezTo>
                          <a:cubicBezTo>
                            <a:pt x="144550" y="166841"/>
                            <a:pt x="123003" y="178052"/>
                            <a:pt x="101878" y="181070"/>
                          </a:cubicBezTo>
                          <a:cubicBezTo>
                            <a:pt x="92825" y="184088"/>
                            <a:pt x="83254" y="185855"/>
                            <a:pt x="74718" y="190123"/>
                          </a:cubicBezTo>
                          <a:cubicBezTo>
                            <a:pt x="64986" y="194989"/>
                            <a:pt x="58354" y="206880"/>
                            <a:pt x="47557" y="208230"/>
                          </a:cubicBezTo>
                          <a:cubicBezTo>
                            <a:pt x="32288" y="210139"/>
                            <a:pt x="17379" y="202194"/>
                            <a:pt x="2290" y="199176"/>
                          </a:cubicBezTo>
                          <a:cubicBezTo>
                            <a:pt x="4148" y="176881"/>
                            <a:pt x="-16468" y="81591"/>
                            <a:pt x="38504" y="72428"/>
                          </a:cubicBezTo>
                          <a:cubicBezTo>
                            <a:pt x="47917" y="70859"/>
                            <a:pt x="56611" y="78463"/>
                            <a:pt x="65664" y="81481"/>
                          </a:cubicBezTo>
                          <a:cubicBezTo>
                            <a:pt x="71345" y="90002"/>
                            <a:pt x="93179" y="130300"/>
                            <a:pt x="110932" y="126749"/>
                          </a:cubicBezTo>
                          <a:cubicBezTo>
                            <a:pt x="122815" y="124372"/>
                            <a:pt x="135697" y="81209"/>
                            <a:pt x="138092" y="72428"/>
                          </a:cubicBezTo>
                          <a:cubicBezTo>
                            <a:pt x="144640" y="48419"/>
                            <a:pt x="156199" y="0"/>
                            <a:pt x="156199" y="0"/>
                          </a:cubicBezTo>
                          <a:cubicBezTo>
                            <a:pt x="165252" y="6036"/>
                            <a:pt x="177323" y="9054"/>
                            <a:pt x="183359" y="18107"/>
                          </a:cubicBezTo>
                          <a:cubicBezTo>
                            <a:pt x="190261" y="28460"/>
                            <a:pt x="184640" y="44605"/>
                            <a:pt x="192413" y="54321"/>
                          </a:cubicBezTo>
                          <a:cubicBezTo>
                            <a:pt x="198375" y="61773"/>
                            <a:pt x="210712" y="59831"/>
                            <a:pt x="219573" y="63375"/>
                          </a:cubicBezTo>
                          <a:cubicBezTo>
                            <a:pt x="225838" y="65881"/>
                            <a:pt x="196939" y="78464"/>
                            <a:pt x="201466" y="7242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0" name="Ellipse 59"/>
                    <p:cNvSpPr/>
                    <p:nvPr/>
                  </p:nvSpPr>
                  <p:spPr>
                    <a:xfrm>
                      <a:off x="5323548" y="3097251"/>
                      <a:ext cx="36004" cy="36005"/>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grpSp>
                <p:nvGrpSpPr>
                  <p:cNvPr id="41" name="Gruppieren 40"/>
                  <p:cNvGrpSpPr/>
                  <p:nvPr/>
                </p:nvGrpSpPr>
                <p:grpSpPr>
                  <a:xfrm>
                    <a:off x="2555776" y="2694081"/>
                    <a:ext cx="386972" cy="230863"/>
                    <a:chOff x="5148064" y="3025536"/>
                    <a:chExt cx="386972" cy="230863"/>
                  </a:xfrm>
                </p:grpSpPr>
                <p:sp>
                  <p:nvSpPr>
                    <p:cNvPr id="57" name="Freihandform 56"/>
                    <p:cNvSpPr/>
                    <p:nvPr/>
                  </p:nvSpPr>
                  <p:spPr>
                    <a:xfrm>
                      <a:off x="5148064" y="3025536"/>
                      <a:ext cx="386972" cy="230863"/>
                    </a:xfrm>
                    <a:custGeom>
                      <a:avLst/>
                      <a:gdLst>
                        <a:gd name="connsiteX0" fmla="*/ 201466 w 536823"/>
                        <a:gd name="connsiteY0" fmla="*/ 72428 h 461727"/>
                        <a:gd name="connsiteX1" fmla="*/ 246734 w 536823"/>
                        <a:gd name="connsiteY1" fmla="*/ 27161 h 461727"/>
                        <a:gd name="connsiteX2" fmla="*/ 273894 w 536823"/>
                        <a:gd name="connsiteY2" fmla="*/ 9054 h 461727"/>
                        <a:gd name="connsiteX3" fmla="*/ 328215 w 536823"/>
                        <a:gd name="connsiteY3" fmla="*/ 18107 h 461727"/>
                        <a:gd name="connsiteX4" fmla="*/ 382535 w 536823"/>
                        <a:gd name="connsiteY4" fmla="*/ 45268 h 461727"/>
                        <a:gd name="connsiteX5" fmla="*/ 400642 w 536823"/>
                        <a:gd name="connsiteY5" fmla="*/ 72428 h 461727"/>
                        <a:gd name="connsiteX6" fmla="*/ 391589 w 536823"/>
                        <a:gd name="connsiteY6" fmla="*/ 99588 h 461727"/>
                        <a:gd name="connsiteX7" fmla="*/ 364429 w 536823"/>
                        <a:gd name="connsiteY7" fmla="*/ 126749 h 461727"/>
                        <a:gd name="connsiteX8" fmla="*/ 346322 w 536823"/>
                        <a:gd name="connsiteY8" fmla="*/ 153909 h 461727"/>
                        <a:gd name="connsiteX9" fmla="*/ 373482 w 536823"/>
                        <a:gd name="connsiteY9" fmla="*/ 181070 h 461727"/>
                        <a:gd name="connsiteX10" fmla="*/ 464017 w 536823"/>
                        <a:gd name="connsiteY10" fmla="*/ 181070 h 461727"/>
                        <a:gd name="connsiteX11" fmla="*/ 509284 w 536823"/>
                        <a:gd name="connsiteY11" fmla="*/ 144856 h 461727"/>
                        <a:gd name="connsiteX12" fmla="*/ 527391 w 536823"/>
                        <a:gd name="connsiteY12" fmla="*/ 172016 h 461727"/>
                        <a:gd name="connsiteX13" fmla="*/ 527391 w 536823"/>
                        <a:gd name="connsiteY13" fmla="*/ 280658 h 461727"/>
                        <a:gd name="connsiteX14" fmla="*/ 536444 w 536823"/>
                        <a:gd name="connsiteY14" fmla="*/ 344032 h 461727"/>
                        <a:gd name="connsiteX15" fmla="*/ 527391 w 536823"/>
                        <a:gd name="connsiteY15" fmla="*/ 434567 h 461727"/>
                        <a:gd name="connsiteX16" fmla="*/ 500231 w 536823"/>
                        <a:gd name="connsiteY16" fmla="*/ 461727 h 461727"/>
                        <a:gd name="connsiteX17" fmla="*/ 473070 w 536823"/>
                        <a:gd name="connsiteY17" fmla="*/ 434567 h 461727"/>
                        <a:gd name="connsiteX18" fmla="*/ 445910 w 536823"/>
                        <a:gd name="connsiteY18" fmla="*/ 416460 h 461727"/>
                        <a:gd name="connsiteX19" fmla="*/ 418749 w 536823"/>
                        <a:gd name="connsiteY19" fmla="*/ 425513 h 461727"/>
                        <a:gd name="connsiteX20" fmla="*/ 382535 w 536823"/>
                        <a:gd name="connsiteY20" fmla="*/ 344032 h 461727"/>
                        <a:gd name="connsiteX21" fmla="*/ 210520 w 536823"/>
                        <a:gd name="connsiteY21" fmla="*/ 353085 h 461727"/>
                        <a:gd name="connsiteX22" fmla="*/ 156199 w 536823"/>
                        <a:gd name="connsiteY22" fmla="*/ 362139 h 461727"/>
                        <a:gd name="connsiteX23" fmla="*/ 174306 w 536823"/>
                        <a:gd name="connsiteY23" fmla="*/ 262551 h 461727"/>
                        <a:gd name="connsiteX24" fmla="*/ 183359 w 536823"/>
                        <a:gd name="connsiteY24" fmla="*/ 235390 h 461727"/>
                        <a:gd name="connsiteX25" fmla="*/ 174306 w 536823"/>
                        <a:gd name="connsiteY25" fmla="*/ 199176 h 461727"/>
                        <a:gd name="connsiteX26" fmla="*/ 165252 w 536823"/>
                        <a:gd name="connsiteY26" fmla="*/ 172016 h 461727"/>
                        <a:gd name="connsiteX27" fmla="*/ 101878 w 536823"/>
                        <a:gd name="connsiteY27" fmla="*/ 181070 h 461727"/>
                        <a:gd name="connsiteX28" fmla="*/ 74718 w 536823"/>
                        <a:gd name="connsiteY28" fmla="*/ 190123 h 461727"/>
                        <a:gd name="connsiteX29" fmla="*/ 47557 w 536823"/>
                        <a:gd name="connsiteY29" fmla="*/ 208230 h 461727"/>
                        <a:gd name="connsiteX30" fmla="*/ 2290 w 536823"/>
                        <a:gd name="connsiteY30" fmla="*/ 199176 h 461727"/>
                        <a:gd name="connsiteX31" fmla="*/ 38504 w 536823"/>
                        <a:gd name="connsiteY31" fmla="*/ 72428 h 461727"/>
                        <a:gd name="connsiteX32" fmla="*/ 65664 w 536823"/>
                        <a:gd name="connsiteY32" fmla="*/ 81481 h 461727"/>
                        <a:gd name="connsiteX33" fmla="*/ 110932 w 536823"/>
                        <a:gd name="connsiteY33" fmla="*/ 126749 h 461727"/>
                        <a:gd name="connsiteX34" fmla="*/ 138092 w 536823"/>
                        <a:gd name="connsiteY34" fmla="*/ 72428 h 461727"/>
                        <a:gd name="connsiteX35" fmla="*/ 156199 w 536823"/>
                        <a:gd name="connsiteY35" fmla="*/ 0 h 461727"/>
                        <a:gd name="connsiteX36" fmla="*/ 183359 w 536823"/>
                        <a:gd name="connsiteY36" fmla="*/ 18107 h 461727"/>
                        <a:gd name="connsiteX37" fmla="*/ 192413 w 536823"/>
                        <a:gd name="connsiteY37" fmla="*/ 54321 h 461727"/>
                        <a:gd name="connsiteX38" fmla="*/ 219573 w 536823"/>
                        <a:gd name="connsiteY38" fmla="*/ 63375 h 461727"/>
                        <a:gd name="connsiteX39" fmla="*/ 201466 w 536823"/>
                        <a:gd name="connsiteY39" fmla="*/ 72428 h 46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36823" h="461727">
                          <a:moveTo>
                            <a:pt x="201466" y="72428"/>
                          </a:moveTo>
                          <a:cubicBezTo>
                            <a:pt x="205993" y="66392"/>
                            <a:pt x="230674" y="41213"/>
                            <a:pt x="246734" y="27161"/>
                          </a:cubicBezTo>
                          <a:cubicBezTo>
                            <a:pt x="254923" y="19996"/>
                            <a:pt x="263080" y="10256"/>
                            <a:pt x="273894" y="9054"/>
                          </a:cubicBezTo>
                          <a:cubicBezTo>
                            <a:pt x="292138" y="7027"/>
                            <a:pt x="310108" y="15089"/>
                            <a:pt x="328215" y="18107"/>
                          </a:cubicBezTo>
                          <a:cubicBezTo>
                            <a:pt x="350305" y="25471"/>
                            <a:pt x="364985" y="27718"/>
                            <a:pt x="382535" y="45268"/>
                          </a:cubicBezTo>
                          <a:cubicBezTo>
                            <a:pt x="390229" y="52962"/>
                            <a:pt x="394606" y="63375"/>
                            <a:pt x="400642" y="72428"/>
                          </a:cubicBezTo>
                          <a:cubicBezTo>
                            <a:pt x="397624" y="81481"/>
                            <a:pt x="396882" y="91648"/>
                            <a:pt x="391589" y="99588"/>
                          </a:cubicBezTo>
                          <a:cubicBezTo>
                            <a:pt x="384487" y="110241"/>
                            <a:pt x="372626" y="116913"/>
                            <a:pt x="364429" y="126749"/>
                          </a:cubicBezTo>
                          <a:cubicBezTo>
                            <a:pt x="357463" y="135108"/>
                            <a:pt x="352358" y="144856"/>
                            <a:pt x="346322" y="153909"/>
                          </a:cubicBezTo>
                          <a:cubicBezTo>
                            <a:pt x="355375" y="162963"/>
                            <a:pt x="362030" y="175344"/>
                            <a:pt x="373482" y="181070"/>
                          </a:cubicBezTo>
                          <a:cubicBezTo>
                            <a:pt x="407970" y="198314"/>
                            <a:pt x="429529" y="187967"/>
                            <a:pt x="464017" y="181070"/>
                          </a:cubicBezTo>
                          <a:cubicBezTo>
                            <a:pt x="470922" y="170712"/>
                            <a:pt x="486268" y="135649"/>
                            <a:pt x="509284" y="144856"/>
                          </a:cubicBezTo>
                          <a:cubicBezTo>
                            <a:pt x="519387" y="148897"/>
                            <a:pt x="521355" y="162963"/>
                            <a:pt x="527391" y="172016"/>
                          </a:cubicBezTo>
                          <a:cubicBezTo>
                            <a:pt x="548615" y="235690"/>
                            <a:pt x="527391" y="159370"/>
                            <a:pt x="527391" y="280658"/>
                          </a:cubicBezTo>
                          <a:cubicBezTo>
                            <a:pt x="527391" y="301997"/>
                            <a:pt x="533426" y="322907"/>
                            <a:pt x="536444" y="344032"/>
                          </a:cubicBezTo>
                          <a:cubicBezTo>
                            <a:pt x="533426" y="374210"/>
                            <a:pt x="536310" y="405579"/>
                            <a:pt x="527391" y="434567"/>
                          </a:cubicBezTo>
                          <a:cubicBezTo>
                            <a:pt x="523626" y="446804"/>
                            <a:pt x="513034" y="461727"/>
                            <a:pt x="500231" y="461727"/>
                          </a:cubicBezTo>
                          <a:cubicBezTo>
                            <a:pt x="487427" y="461727"/>
                            <a:pt x="482906" y="442764"/>
                            <a:pt x="473070" y="434567"/>
                          </a:cubicBezTo>
                          <a:cubicBezTo>
                            <a:pt x="464711" y="427601"/>
                            <a:pt x="454963" y="422496"/>
                            <a:pt x="445910" y="416460"/>
                          </a:cubicBezTo>
                          <a:cubicBezTo>
                            <a:pt x="436856" y="419478"/>
                            <a:pt x="426932" y="430423"/>
                            <a:pt x="418749" y="425513"/>
                          </a:cubicBezTo>
                          <a:cubicBezTo>
                            <a:pt x="412072" y="421507"/>
                            <a:pt x="383140" y="345544"/>
                            <a:pt x="382535" y="344032"/>
                          </a:cubicBezTo>
                          <a:cubicBezTo>
                            <a:pt x="325197" y="347050"/>
                            <a:pt x="267411" y="345327"/>
                            <a:pt x="210520" y="353085"/>
                          </a:cubicBezTo>
                          <a:cubicBezTo>
                            <a:pt x="135788" y="363276"/>
                            <a:pt x="228439" y="386218"/>
                            <a:pt x="156199" y="362139"/>
                          </a:cubicBezTo>
                          <a:cubicBezTo>
                            <a:pt x="160237" y="337907"/>
                            <a:pt x="167976" y="287872"/>
                            <a:pt x="174306" y="262551"/>
                          </a:cubicBezTo>
                          <a:cubicBezTo>
                            <a:pt x="176621" y="253293"/>
                            <a:pt x="180341" y="244444"/>
                            <a:pt x="183359" y="235390"/>
                          </a:cubicBezTo>
                          <a:cubicBezTo>
                            <a:pt x="180341" y="223319"/>
                            <a:pt x="177724" y="211140"/>
                            <a:pt x="174306" y="199176"/>
                          </a:cubicBezTo>
                          <a:cubicBezTo>
                            <a:pt x="171684" y="190000"/>
                            <a:pt x="174510" y="174330"/>
                            <a:pt x="165252" y="172016"/>
                          </a:cubicBezTo>
                          <a:cubicBezTo>
                            <a:pt x="144550" y="166841"/>
                            <a:pt x="123003" y="178052"/>
                            <a:pt x="101878" y="181070"/>
                          </a:cubicBezTo>
                          <a:cubicBezTo>
                            <a:pt x="92825" y="184088"/>
                            <a:pt x="83254" y="185855"/>
                            <a:pt x="74718" y="190123"/>
                          </a:cubicBezTo>
                          <a:cubicBezTo>
                            <a:pt x="64986" y="194989"/>
                            <a:pt x="58354" y="206880"/>
                            <a:pt x="47557" y="208230"/>
                          </a:cubicBezTo>
                          <a:cubicBezTo>
                            <a:pt x="32288" y="210139"/>
                            <a:pt x="17379" y="202194"/>
                            <a:pt x="2290" y="199176"/>
                          </a:cubicBezTo>
                          <a:cubicBezTo>
                            <a:pt x="4148" y="176881"/>
                            <a:pt x="-16468" y="81591"/>
                            <a:pt x="38504" y="72428"/>
                          </a:cubicBezTo>
                          <a:cubicBezTo>
                            <a:pt x="47917" y="70859"/>
                            <a:pt x="56611" y="78463"/>
                            <a:pt x="65664" y="81481"/>
                          </a:cubicBezTo>
                          <a:cubicBezTo>
                            <a:pt x="71345" y="90002"/>
                            <a:pt x="93179" y="130300"/>
                            <a:pt x="110932" y="126749"/>
                          </a:cubicBezTo>
                          <a:cubicBezTo>
                            <a:pt x="122815" y="124372"/>
                            <a:pt x="135697" y="81209"/>
                            <a:pt x="138092" y="72428"/>
                          </a:cubicBezTo>
                          <a:cubicBezTo>
                            <a:pt x="144640" y="48419"/>
                            <a:pt x="156199" y="0"/>
                            <a:pt x="156199" y="0"/>
                          </a:cubicBezTo>
                          <a:cubicBezTo>
                            <a:pt x="165252" y="6036"/>
                            <a:pt x="177323" y="9054"/>
                            <a:pt x="183359" y="18107"/>
                          </a:cubicBezTo>
                          <a:cubicBezTo>
                            <a:pt x="190261" y="28460"/>
                            <a:pt x="184640" y="44605"/>
                            <a:pt x="192413" y="54321"/>
                          </a:cubicBezTo>
                          <a:cubicBezTo>
                            <a:pt x="198375" y="61773"/>
                            <a:pt x="210712" y="59831"/>
                            <a:pt x="219573" y="63375"/>
                          </a:cubicBezTo>
                          <a:cubicBezTo>
                            <a:pt x="225838" y="65881"/>
                            <a:pt x="196939" y="78464"/>
                            <a:pt x="201466" y="7242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8" name="Ellipse 57"/>
                    <p:cNvSpPr/>
                    <p:nvPr/>
                  </p:nvSpPr>
                  <p:spPr>
                    <a:xfrm>
                      <a:off x="5323548" y="3097251"/>
                      <a:ext cx="36004" cy="36005"/>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grpSp>
                <p:nvGrpSpPr>
                  <p:cNvPr id="42" name="Gruppieren 41"/>
                  <p:cNvGrpSpPr/>
                  <p:nvPr/>
                </p:nvGrpSpPr>
                <p:grpSpPr>
                  <a:xfrm>
                    <a:off x="2168804" y="2766089"/>
                    <a:ext cx="386972" cy="230863"/>
                    <a:chOff x="5148064" y="3025536"/>
                    <a:chExt cx="386972" cy="230863"/>
                  </a:xfrm>
                </p:grpSpPr>
                <p:sp>
                  <p:nvSpPr>
                    <p:cNvPr id="55" name="Freihandform 54"/>
                    <p:cNvSpPr/>
                    <p:nvPr/>
                  </p:nvSpPr>
                  <p:spPr>
                    <a:xfrm>
                      <a:off x="5148064" y="3025536"/>
                      <a:ext cx="386972" cy="230863"/>
                    </a:xfrm>
                    <a:custGeom>
                      <a:avLst/>
                      <a:gdLst>
                        <a:gd name="connsiteX0" fmla="*/ 201466 w 536823"/>
                        <a:gd name="connsiteY0" fmla="*/ 72428 h 461727"/>
                        <a:gd name="connsiteX1" fmla="*/ 246734 w 536823"/>
                        <a:gd name="connsiteY1" fmla="*/ 27161 h 461727"/>
                        <a:gd name="connsiteX2" fmla="*/ 273894 w 536823"/>
                        <a:gd name="connsiteY2" fmla="*/ 9054 h 461727"/>
                        <a:gd name="connsiteX3" fmla="*/ 328215 w 536823"/>
                        <a:gd name="connsiteY3" fmla="*/ 18107 h 461727"/>
                        <a:gd name="connsiteX4" fmla="*/ 382535 w 536823"/>
                        <a:gd name="connsiteY4" fmla="*/ 45268 h 461727"/>
                        <a:gd name="connsiteX5" fmla="*/ 400642 w 536823"/>
                        <a:gd name="connsiteY5" fmla="*/ 72428 h 461727"/>
                        <a:gd name="connsiteX6" fmla="*/ 391589 w 536823"/>
                        <a:gd name="connsiteY6" fmla="*/ 99588 h 461727"/>
                        <a:gd name="connsiteX7" fmla="*/ 364429 w 536823"/>
                        <a:gd name="connsiteY7" fmla="*/ 126749 h 461727"/>
                        <a:gd name="connsiteX8" fmla="*/ 346322 w 536823"/>
                        <a:gd name="connsiteY8" fmla="*/ 153909 h 461727"/>
                        <a:gd name="connsiteX9" fmla="*/ 373482 w 536823"/>
                        <a:gd name="connsiteY9" fmla="*/ 181070 h 461727"/>
                        <a:gd name="connsiteX10" fmla="*/ 464017 w 536823"/>
                        <a:gd name="connsiteY10" fmla="*/ 181070 h 461727"/>
                        <a:gd name="connsiteX11" fmla="*/ 509284 w 536823"/>
                        <a:gd name="connsiteY11" fmla="*/ 144856 h 461727"/>
                        <a:gd name="connsiteX12" fmla="*/ 527391 w 536823"/>
                        <a:gd name="connsiteY12" fmla="*/ 172016 h 461727"/>
                        <a:gd name="connsiteX13" fmla="*/ 527391 w 536823"/>
                        <a:gd name="connsiteY13" fmla="*/ 280658 h 461727"/>
                        <a:gd name="connsiteX14" fmla="*/ 536444 w 536823"/>
                        <a:gd name="connsiteY14" fmla="*/ 344032 h 461727"/>
                        <a:gd name="connsiteX15" fmla="*/ 527391 w 536823"/>
                        <a:gd name="connsiteY15" fmla="*/ 434567 h 461727"/>
                        <a:gd name="connsiteX16" fmla="*/ 500231 w 536823"/>
                        <a:gd name="connsiteY16" fmla="*/ 461727 h 461727"/>
                        <a:gd name="connsiteX17" fmla="*/ 473070 w 536823"/>
                        <a:gd name="connsiteY17" fmla="*/ 434567 h 461727"/>
                        <a:gd name="connsiteX18" fmla="*/ 445910 w 536823"/>
                        <a:gd name="connsiteY18" fmla="*/ 416460 h 461727"/>
                        <a:gd name="connsiteX19" fmla="*/ 418749 w 536823"/>
                        <a:gd name="connsiteY19" fmla="*/ 425513 h 461727"/>
                        <a:gd name="connsiteX20" fmla="*/ 382535 w 536823"/>
                        <a:gd name="connsiteY20" fmla="*/ 344032 h 461727"/>
                        <a:gd name="connsiteX21" fmla="*/ 210520 w 536823"/>
                        <a:gd name="connsiteY21" fmla="*/ 353085 h 461727"/>
                        <a:gd name="connsiteX22" fmla="*/ 156199 w 536823"/>
                        <a:gd name="connsiteY22" fmla="*/ 362139 h 461727"/>
                        <a:gd name="connsiteX23" fmla="*/ 174306 w 536823"/>
                        <a:gd name="connsiteY23" fmla="*/ 262551 h 461727"/>
                        <a:gd name="connsiteX24" fmla="*/ 183359 w 536823"/>
                        <a:gd name="connsiteY24" fmla="*/ 235390 h 461727"/>
                        <a:gd name="connsiteX25" fmla="*/ 174306 w 536823"/>
                        <a:gd name="connsiteY25" fmla="*/ 199176 h 461727"/>
                        <a:gd name="connsiteX26" fmla="*/ 165252 w 536823"/>
                        <a:gd name="connsiteY26" fmla="*/ 172016 h 461727"/>
                        <a:gd name="connsiteX27" fmla="*/ 101878 w 536823"/>
                        <a:gd name="connsiteY27" fmla="*/ 181070 h 461727"/>
                        <a:gd name="connsiteX28" fmla="*/ 74718 w 536823"/>
                        <a:gd name="connsiteY28" fmla="*/ 190123 h 461727"/>
                        <a:gd name="connsiteX29" fmla="*/ 47557 w 536823"/>
                        <a:gd name="connsiteY29" fmla="*/ 208230 h 461727"/>
                        <a:gd name="connsiteX30" fmla="*/ 2290 w 536823"/>
                        <a:gd name="connsiteY30" fmla="*/ 199176 h 461727"/>
                        <a:gd name="connsiteX31" fmla="*/ 38504 w 536823"/>
                        <a:gd name="connsiteY31" fmla="*/ 72428 h 461727"/>
                        <a:gd name="connsiteX32" fmla="*/ 65664 w 536823"/>
                        <a:gd name="connsiteY32" fmla="*/ 81481 h 461727"/>
                        <a:gd name="connsiteX33" fmla="*/ 110932 w 536823"/>
                        <a:gd name="connsiteY33" fmla="*/ 126749 h 461727"/>
                        <a:gd name="connsiteX34" fmla="*/ 138092 w 536823"/>
                        <a:gd name="connsiteY34" fmla="*/ 72428 h 461727"/>
                        <a:gd name="connsiteX35" fmla="*/ 156199 w 536823"/>
                        <a:gd name="connsiteY35" fmla="*/ 0 h 461727"/>
                        <a:gd name="connsiteX36" fmla="*/ 183359 w 536823"/>
                        <a:gd name="connsiteY36" fmla="*/ 18107 h 461727"/>
                        <a:gd name="connsiteX37" fmla="*/ 192413 w 536823"/>
                        <a:gd name="connsiteY37" fmla="*/ 54321 h 461727"/>
                        <a:gd name="connsiteX38" fmla="*/ 219573 w 536823"/>
                        <a:gd name="connsiteY38" fmla="*/ 63375 h 461727"/>
                        <a:gd name="connsiteX39" fmla="*/ 201466 w 536823"/>
                        <a:gd name="connsiteY39" fmla="*/ 72428 h 46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36823" h="461727">
                          <a:moveTo>
                            <a:pt x="201466" y="72428"/>
                          </a:moveTo>
                          <a:cubicBezTo>
                            <a:pt x="205993" y="66392"/>
                            <a:pt x="230674" y="41213"/>
                            <a:pt x="246734" y="27161"/>
                          </a:cubicBezTo>
                          <a:cubicBezTo>
                            <a:pt x="254923" y="19996"/>
                            <a:pt x="263080" y="10256"/>
                            <a:pt x="273894" y="9054"/>
                          </a:cubicBezTo>
                          <a:cubicBezTo>
                            <a:pt x="292138" y="7027"/>
                            <a:pt x="310108" y="15089"/>
                            <a:pt x="328215" y="18107"/>
                          </a:cubicBezTo>
                          <a:cubicBezTo>
                            <a:pt x="350305" y="25471"/>
                            <a:pt x="364985" y="27718"/>
                            <a:pt x="382535" y="45268"/>
                          </a:cubicBezTo>
                          <a:cubicBezTo>
                            <a:pt x="390229" y="52962"/>
                            <a:pt x="394606" y="63375"/>
                            <a:pt x="400642" y="72428"/>
                          </a:cubicBezTo>
                          <a:cubicBezTo>
                            <a:pt x="397624" y="81481"/>
                            <a:pt x="396882" y="91648"/>
                            <a:pt x="391589" y="99588"/>
                          </a:cubicBezTo>
                          <a:cubicBezTo>
                            <a:pt x="384487" y="110241"/>
                            <a:pt x="372626" y="116913"/>
                            <a:pt x="364429" y="126749"/>
                          </a:cubicBezTo>
                          <a:cubicBezTo>
                            <a:pt x="357463" y="135108"/>
                            <a:pt x="352358" y="144856"/>
                            <a:pt x="346322" y="153909"/>
                          </a:cubicBezTo>
                          <a:cubicBezTo>
                            <a:pt x="355375" y="162963"/>
                            <a:pt x="362030" y="175344"/>
                            <a:pt x="373482" y="181070"/>
                          </a:cubicBezTo>
                          <a:cubicBezTo>
                            <a:pt x="407970" y="198314"/>
                            <a:pt x="429529" y="187967"/>
                            <a:pt x="464017" y="181070"/>
                          </a:cubicBezTo>
                          <a:cubicBezTo>
                            <a:pt x="470922" y="170712"/>
                            <a:pt x="486268" y="135649"/>
                            <a:pt x="509284" y="144856"/>
                          </a:cubicBezTo>
                          <a:cubicBezTo>
                            <a:pt x="519387" y="148897"/>
                            <a:pt x="521355" y="162963"/>
                            <a:pt x="527391" y="172016"/>
                          </a:cubicBezTo>
                          <a:cubicBezTo>
                            <a:pt x="548615" y="235690"/>
                            <a:pt x="527391" y="159370"/>
                            <a:pt x="527391" y="280658"/>
                          </a:cubicBezTo>
                          <a:cubicBezTo>
                            <a:pt x="527391" y="301997"/>
                            <a:pt x="533426" y="322907"/>
                            <a:pt x="536444" y="344032"/>
                          </a:cubicBezTo>
                          <a:cubicBezTo>
                            <a:pt x="533426" y="374210"/>
                            <a:pt x="536310" y="405579"/>
                            <a:pt x="527391" y="434567"/>
                          </a:cubicBezTo>
                          <a:cubicBezTo>
                            <a:pt x="523626" y="446804"/>
                            <a:pt x="513034" y="461727"/>
                            <a:pt x="500231" y="461727"/>
                          </a:cubicBezTo>
                          <a:cubicBezTo>
                            <a:pt x="487427" y="461727"/>
                            <a:pt x="482906" y="442764"/>
                            <a:pt x="473070" y="434567"/>
                          </a:cubicBezTo>
                          <a:cubicBezTo>
                            <a:pt x="464711" y="427601"/>
                            <a:pt x="454963" y="422496"/>
                            <a:pt x="445910" y="416460"/>
                          </a:cubicBezTo>
                          <a:cubicBezTo>
                            <a:pt x="436856" y="419478"/>
                            <a:pt x="426932" y="430423"/>
                            <a:pt x="418749" y="425513"/>
                          </a:cubicBezTo>
                          <a:cubicBezTo>
                            <a:pt x="412072" y="421507"/>
                            <a:pt x="383140" y="345544"/>
                            <a:pt x="382535" y="344032"/>
                          </a:cubicBezTo>
                          <a:cubicBezTo>
                            <a:pt x="325197" y="347050"/>
                            <a:pt x="267411" y="345327"/>
                            <a:pt x="210520" y="353085"/>
                          </a:cubicBezTo>
                          <a:cubicBezTo>
                            <a:pt x="135788" y="363276"/>
                            <a:pt x="228439" y="386218"/>
                            <a:pt x="156199" y="362139"/>
                          </a:cubicBezTo>
                          <a:cubicBezTo>
                            <a:pt x="160237" y="337907"/>
                            <a:pt x="167976" y="287872"/>
                            <a:pt x="174306" y="262551"/>
                          </a:cubicBezTo>
                          <a:cubicBezTo>
                            <a:pt x="176621" y="253293"/>
                            <a:pt x="180341" y="244444"/>
                            <a:pt x="183359" y="235390"/>
                          </a:cubicBezTo>
                          <a:cubicBezTo>
                            <a:pt x="180341" y="223319"/>
                            <a:pt x="177724" y="211140"/>
                            <a:pt x="174306" y="199176"/>
                          </a:cubicBezTo>
                          <a:cubicBezTo>
                            <a:pt x="171684" y="190000"/>
                            <a:pt x="174510" y="174330"/>
                            <a:pt x="165252" y="172016"/>
                          </a:cubicBezTo>
                          <a:cubicBezTo>
                            <a:pt x="144550" y="166841"/>
                            <a:pt x="123003" y="178052"/>
                            <a:pt x="101878" y="181070"/>
                          </a:cubicBezTo>
                          <a:cubicBezTo>
                            <a:pt x="92825" y="184088"/>
                            <a:pt x="83254" y="185855"/>
                            <a:pt x="74718" y="190123"/>
                          </a:cubicBezTo>
                          <a:cubicBezTo>
                            <a:pt x="64986" y="194989"/>
                            <a:pt x="58354" y="206880"/>
                            <a:pt x="47557" y="208230"/>
                          </a:cubicBezTo>
                          <a:cubicBezTo>
                            <a:pt x="32288" y="210139"/>
                            <a:pt x="17379" y="202194"/>
                            <a:pt x="2290" y="199176"/>
                          </a:cubicBezTo>
                          <a:cubicBezTo>
                            <a:pt x="4148" y="176881"/>
                            <a:pt x="-16468" y="81591"/>
                            <a:pt x="38504" y="72428"/>
                          </a:cubicBezTo>
                          <a:cubicBezTo>
                            <a:pt x="47917" y="70859"/>
                            <a:pt x="56611" y="78463"/>
                            <a:pt x="65664" y="81481"/>
                          </a:cubicBezTo>
                          <a:cubicBezTo>
                            <a:pt x="71345" y="90002"/>
                            <a:pt x="93179" y="130300"/>
                            <a:pt x="110932" y="126749"/>
                          </a:cubicBezTo>
                          <a:cubicBezTo>
                            <a:pt x="122815" y="124372"/>
                            <a:pt x="135697" y="81209"/>
                            <a:pt x="138092" y="72428"/>
                          </a:cubicBezTo>
                          <a:cubicBezTo>
                            <a:pt x="144640" y="48419"/>
                            <a:pt x="156199" y="0"/>
                            <a:pt x="156199" y="0"/>
                          </a:cubicBezTo>
                          <a:cubicBezTo>
                            <a:pt x="165252" y="6036"/>
                            <a:pt x="177323" y="9054"/>
                            <a:pt x="183359" y="18107"/>
                          </a:cubicBezTo>
                          <a:cubicBezTo>
                            <a:pt x="190261" y="28460"/>
                            <a:pt x="184640" y="44605"/>
                            <a:pt x="192413" y="54321"/>
                          </a:cubicBezTo>
                          <a:cubicBezTo>
                            <a:pt x="198375" y="61773"/>
                            <a:pt x="210712" y="59831"/>
                            <a:pt x="219573" y="63375"/>
                          </a:cubicBezTo>
                          <a:cubicBezTo>
                            <a:pt x="225838" y="65881"/>
                            <a:pt x="196939" y="78464"/>
                            <a:pt x="201466" y="7242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6" name="Ellipse 55"/>
                    <p:cNvSpPr/>
                    <p:nvPr/>
                  </p:nvSpPr>
                  <p:spPr>
                    <a:xfrm>
                      <a:off x="5323548" y="3097251"/>
                      <a:ext cx="36004" cy="36005"/>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grpSp>
                <p:nvGrpSpPr>
                  <p:cNvPr id="43" name="Gruppieren 42"/>
                  <p:cNvGrpSpPr/>
                  <p:nvPr/>
                </p:nvGrpSpPr>
                <p:grpSpPr>
                  <a:xfrm>
                    <a:off x="2600852" y="2910105"/>
                    <a:ext cx="386972" cy="230863"/>
                    <a:chOff x="5148064" y="3025536"/>
                    <a:chExt cx="386972" cy="230863"/>
                  </a:xfrm>
                </p:grpSpPr>
                <p:sp>
                  <p:nvSpPr>
                    <p:cNvPr id="53" name="Freihandform 52"/>
                    <p:cNvSpPr/>
                    <p:nvPr/>
                  </p:nvSpPr>
                  <p:spPr>
                    <a:xfrm>
                      <a:off x="5148064" y="3025536"/>
                      <a:ext cx="386972" cy="230863"/>
                    </a:xfrm>
                    <a:custGeom>
                      <a:avLst/>
                      <a:gdLst>
                        <a:gd name="connsiteX0" fmla="*/ 201466 w 536823"/>
                        <a:gd name="connsiteY0" fmla="*/ 72428 h 461727"/>
                        <a:gd name="connsiteX1" fmla="*/ 246734 w 536823"/>
                        <a:gd name="connsiteY1" fmla="*/ 27161 h 461727"/>
                        <a:gd name="connsiteX2" fmla="*/ 273894 w 536823"/>
                        <a:gd name="connsiteY2" fmla="*/ 9054 h 461727"/>
                        <a:gd name="connsiteX3" fmla="*/ 328215 w 536823"/>
                        <a:gd name="connsiteY3" fmla="*/ 18107 h 461727"/>
                        <a:gd name="connsiteX4" fmla="*/ 382535 w 536823"/>
                        <a:gd name="connsiteY4" fmla="*/ 45268 h 461727"/>
                        <a:gd name="connsiteX5" fmla="*/ 400642 w 536823"/>
                        <a:gd name="connsiteY5" fmla="*/ 72428 h 461727"/>
                        <a:gd name="connsiteX6" fmla="*/ 391589 w 536823"/>
                        <a:gd name="connsiteY6" fmla="*/ 99588 h 461727"/>
                        <a:gd name="connsiteX7" fmla="*/ 364429 w 536823"/>
                        <a:gd name="connsiteY7" fmla="*/ 126749 h 461727"/>
                        <a:gd name="connsiteX8" fmla="*/ 346322 w 536823"/>
                        <a:gd name="connsiteY8" fmla="*/ 153909 h 461727"/>
                        <a:gd name="connsiteX9" fmla="*/ 373482 w 536823"/>
                        <a:gd name="connsiteY9" fmla="*/ 181070 h 461727"/>
                        <a:gd name="connsiteX10" fmla="*/ 464017 w 536823"/>
                        <a:gd name="connsiteY10" fmla="*/ 181070 h 461727"/>
                        <a:gd name="connsiteX11" fmla="*/ 509284 w 536823"/>
                        <a:gd name="connsiteY11" fmla="*/ 144856 h 461727"/>
                        <a:gd name="connsiteX12" fmla="*/ 527391 w 536823"/>
                        <a:gd name="connsiteY12" fmla="*/ 172016 h 461727"/>
                        <a:gd name="connsiteX13" fmla="*/ 527391 w 536823"/>
                        <a:gd name="connsiteY13" fmla="*/ 280658 h 461727"/>
                        <a:gd name="connsiteX14" fmla="*/ 536444 w 536823"/>
                        <a:gd name="connsiteY14" fmla="*/ 344032 h 461727"/>
                        <a:gd name="connsiteX15" fmla="*/ 527391 w 536823"/>
                        <a:gd name="connsiteY15" fmla="*/ 434567 h 461727"/>
                        <a:gd name="connsiteX16" fmla="*/ 500231 w 536823"/>
                        <a:gd name="connsiteY16" fmla="*/ 461727 h 461727"/>
                        <a:gd name="connsiteX17" fmla="*/ 473070 w 536823"/>
                        <a:gd name="connsiteY17" fmla="*/ 434567 h 461727"/>
                        <a:gd name="connsiteX18" fmla="*/ 445910 w 536823"/>
                        <a:gd name="connsiteY18" fmla="*/ 416460 h 461727"/>
                        <a:gd name="connsiteX19" fmla="*/ 418749 w 536823"/>
                        <a:gd name="connsiteY19" fmla="*/ 425513 h 461727"/>
                        <a:gd name="connsiteX20" fmla="*/ 382535 w 536823"/>
                        <a:gd name="connsiteY20" fmla="*/ 344032 h 461727"/>
                        <a:gd name="connsiteX21" fmla="*/ 210520 w 536823"/>
                        <a:gd name="connsiteY21" fmla="*/ 353085 h 461727"/>
                        <a:gd name="connsiteX22" fmla="*/ 156199 w 536823"/>
                        <a:gd name="connsiteY22" fmla="*/ 362139 h 461727"/>
                        <a:gd name="connsiteX23" fmla="*/ 174306 w 536823"/>
                        <a:gd name="connsiteY23" fmla="*/ 262551 h 461727"/>
                        <a:gd name="connsiteX24" fmla="*/ 183359 w 536823"/>
                        <a:gd name="connsiteY24" fmla="*/ 235390 h 461727"/>
                        <a:gd name="connsiteX25" fmla="*/ 174306 w 536823"/>
                        <a:gd name="connsiteY25" fmla="*/ 199176 h 461727"/>
                        <a:gd name="connsiteX26" fmla="*/ 165252 w 536823"/>
                        <a:gd name="connsiteY26" fmla="*/ 172016 h 461727"/>
                        <a:gd name="connsiteX27" fmla="*/ 101878 w 536823"/>
                        <a:gd name="connsiteY27" fmla="*/ 181070 h 461727"/>
                        <a:gd name="connsiteX28" fmla="*/ 74718 w 536823"/>
                        <a:gd name="connsiteY28" fmla="*/ 190123 h 461727"/>
                        <a:gd name="connsiteX29" fmla="*/ 47557 w 536823"/>
                        <a:gd name="connsiteY29" fmla="*/ 208230 h 461727"/>
                        <a:gd name="connsiteX30" fmla="*/ 2290 w 536823"/>
                        <a:gd name="connsiteY30" fmla="*/ 199176 h 461727"/>
                        <a:gd name="connsiteX31" fmla="*/ 38504 w 536823"/>
                        <a:gd name="connsiteY31" fmla="*/ 72428 h 461727"/>
                        <a:gd name="connsiteX32" fmla="*/ 65664 w 536823"/>
                        <a:gd name="connsiteY32" fmla="*/ 81481 h 461727"/>
                        <a:gd name="connsiteX33" fmla="*/ 110932 w 536823"/>
                        <a:gd name="connsiteY33" fmla="*/ 126749 h 461727"/>
                        <a:gd name="connsiteX34" fmla="*/ 138092 w 536823"/>
                        <a:gd name="connsiteY34" fmla="*/ 72428 h 461727"/>
                        <a:gd name="connsiteX35" fmla="*/ 156199 w 536823"/>
                        <a:gd name="connsiteY35" fmla="*/ 0 h 461727"/>
                        <a:gd name="connsiteX36" fmla="*/ 183359 w 536823"/>
                        <a:gd name="connsiteY36" fmla="*/ 18107 h 461727"/>
                        <a:gd name="connsiteX37" fmla="*/ 192413 w 536823"/>
                        <a:gd name="connsiteY37" fmla="*/ 54321 h 461727"/>
                        <a:gd name="connsiteX38" fmla="*/ 219573 w 536823"/>
                        <a:gd name="connsiteY38" fmla="*/ 63375 h 461727"/>
                        <a:gd name="connsiteX39" fmla="*/ 201466 w 536823"/>
                        <a:gd name="connsiteY39" fmla="*/ 72428 h 46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36823" h="461727">
                          <a:moveTo>
                            <a:pt x="201466" y="72428"/>
                          </a:moveTo>
                          <a:cubicBezTo>
                            <a:pt x="205993" y="66392"/>
                            <a:pt x="230674" y="41213"/>
                            <a:pt x="246734" y="27161"/>
                          </a:cubicBezTo>
                          <a:cubicBezTo>
                            <a:pt x="254923" y="19996"/>
                            <a:pt x="263080" y="10256"/>
                            <a:pt x="273894" y="9054"/>
                          </a:cubicBezTo>
                          <a:cubicBezTo>
                            <a:pt x="292138" y="7027"/>
                            <a:pt x="310108" y="15089"/>
                            <a:pt x="328215" y="18107"/>
                          </a:cubicBezTo>
                          <a:cubicBezTo>
                            <a:pt x="350305" y="25471"/>
                            <a:pt x="364985" y="27718"/>
                            <a:pt x="382535" y="45268"/>
                          </a:cubicBezTo>
                          <a:cubicBezTo>
                            <a:pt x="390229" y="52962"/>
                            <a:pt x="394606" y="63375"/>
                            <a:pt x="400642" y="72428"/>
                          </a:cubicBezTo>
                          <a:cubicBezTo>
                            <a:pt x="397624" y="81481"/>
                            <a:pt x="396882" y="91648"/>
                            <a:pt x="391589" y="99588"/>
                          </a:cubicBezTo>
                          <a:cubicBezTo>
                            <a:pt x="384487" y="110241"/>
                            <a:pt x="372626" y="116913"/>
                            <a:pt x="364429" y="126749"/>
                          </a:cubicBezTo>
                          <a:cubicBezTo>
                            <a:pt x="357463" y="135108"/>
                            <a:pt x="352358" y="144856"/>
                            <a:pt x="346322" y="153909"/>
                          </a:cubicBezTo>
                          <a:cubicBezTo>
                            <a:pt x="355375" y="162963"/>
                            <a:pt x="362030" y="175344"/>
                            <a:pt x="373482" y="181070"/>
                          </a:cubicBezTo>
                          <a:cubicBezTo>
                            <a:pt x="407970" y="198314"/>
                            <a:pt x="429529" y="187967"/>
                            <a:pt x="464017" y="181070"/>
                          </a:cubicBezTo>
                          <a:cubicBezTo>
                            <a:pt x="470922" y="170712"/>
                            <a:pt x="486268" y="135649"/>
                            <a:pt x="509284" y="144856"/>
                          </a:cubicBezTo>
                          <a:cubicBezTo>
                            <a:pt x="519387" y="148897"/>
                            <a:pt x="521355" y="162963"/>
                            <a:pt x="527391" y="172016"/>
                          </a:cubicBezTo>
                          <a:cubicBezTo>
                            <a:pt x="548615" y="235690"/>
                            <a:pt x="527391" y="159370"/>
                            <a:pt x="527391" y="280658"/>
                          </a:cubicBezTo>
                          <a:cubicBezTo>
                            <a:pt x="527391" y="301997"/>
                            <a:pt x="533426" y="322907"/>
                            <a:pt x="536444" y="344032"/>
                          </a:cubicBezTo>
                          <a:cubicBezTo>
                            <a:pt x="533426" y="374210"/>
                            <a:pt x="536310" y="405579"/>
                            <a:pt x="527391" y="434567"/>
                          </a:cubicBezTo>
                          <a:cubicBezTo>
                            <a:pt x="523626" y="446804"/>
                            <a:pt x="513034" y="461727"/>
                            <a:pt x="500231" y="461727"/>
                          </a:cubicBezTo>
                          <a:cubicBezTo>
                            <a:pt x="487427" y="461727"/>
                            <a:pt x="482906" y="442764"/>
                            <a:pt x="473070" y="434567"/>
                          </a:cubicBezTo>
                          <a:cubicBezTo>
                            <a:pt x="464711" y="427601"/>
                            <a:pt x="454963" y="422496"/>
                            <a:pt x="445910" y="416460"/>
                          </a:cubicBezTo>
                          <a:cubicBezTo>
                            <a:pt x="436856" y="419478"/>
                            <a:pt x="426932" y="430423"/>
                            <a:pt x="418749" y="425513"/>
                          </a:cubicBezTo>
                          <a:cubicBezTo>
                            <a:pt x="412072" y="421507"/>
                            <a:pt x="383140" y="345544"/>
                            <a:pt x="382535" y="344032"/>
                          </a:cubicBezTo>
                          <a:cubicBezTo>
                            <a:pt x="325197" y="347050"/>
                            <a:pt x="267411" y="345327"/>
                            <a:pt x="210520" y="353085"/>
                          </a:cubicBezTo>
                          <a:cubicBezTo>
                            <a:pt x="135788" y="363276"/>
                            <a:pt x="228439" y="386218"/>
                            <a:pt x="156199" y="362139"/>
                          </a:cubicBezTo>
                          <a:cubicBezTo>
                            <a:pt x="160237" y="337907"/>
                            <a:pt x="167976" y="287872"/>
                            <a:pt x="174306" y="262551"/>
                          </a:cubicBezTo>
                          <a:cubicBezTo>
                            <a:pt x="176621" y="253293"/>
                            <a:pt x="180341" y="244444"/>
                            <a:pt x="183359" y="235390"/>
                          </a:cubicBezTo>
                          <a:cubicBezTo>
                            <a:pt x="180341" y="223319"/>
                            <a:pt x="177724" y="211140"/>
                            <a:pt x="174306" y="199176"/>
                          </a:cubicBezTo>
                          <a:cubicBezTo>
                            <a:pt x="171684" y="190000"/>
                            <a:pt x="174510" y="174330"/>
                            <a:pt x="165252" y="172016"/>
                          </a:cubicBezTo>
                          <a:cubicBezTo>
                            <a:pt x="144550" y="166841"/>
                            <a:pt x="123003" y="178052"/>
                            <a:pt x="101878" y="181070"/>
                          </a:cubicBezTo>
                          <a:cubicBezTo>
                            <a:pt x="92825" y="184088"/>
                            <a:pt x="83254" y="185855"/>
                            <a:pt x="74718" y="190123"/>
                          </a:cubicBezTo>
                          <a:cubicBezTo>
                            <a:pt x="64986" y="194989"/>
                            <a:pt x="58354" y="206880"/>
                            <a:pt x="47557" y="208230"/>
                          </a:cubicBezTo>
                          <a:cubicBezTo>
                            <a:pt x="32288" y="210139"/>
                            <a:pt x="17379" y="202194"/>
                            <a:pt x="2290" y="199176"/>
                          </a:cubicBezTo>
                          <a:cubicBezTo>
                            <a:pt x="4148" y="176881"/>
                            <a:pt x="-16468" y="81591"/>
                            <a:pt x="38504" y="72428"/>
                          </a:cubicBezTo>
                          <a:cubicBezTo>
                            <a:pt x="47917" y="70859"/>
                            <a:pt x="56611" y="78463"/>
                            <a:pt x="65664" y="81481"/>
                          </a:cubicBezTo>
                          <a:cubicBezTo>
                            <a:pt x="71345" y="90002"/>
                            <a:pt x="93179" y="130300"/>
                            <a:pt x="110932" y="126749"/>
                          </a:cubicBezTo>
                          <a:cubicBezTo>
                            <a:pt x="122815" y="124372"/>
                            <a:pt x="135697" y="81209"/>
                            <a:pt x="138092" y="72428"/>
                          </a:cubicBezTo>
                          <a:cubicBezTo>
                            <a:pt x="144640" y="48419"/>
                            <a:pt x="156199" y="0"/>
                            <a:pt x="156199" y="0"/>
                          </a:cubicBezTo>
                          <a:cubicBezTo>
                            <a:pt x="165252" y="6036"/>
                            <a:pt x="177323" y="9054"/>
                            <a:pt x="183359" y="18107"/>
                          </a:cubicBezTo>
                          <a:cubicBezTo>
                            <a:pt x="190261" y="28460"/>
                            <a:pt x="184640" y="44605"/>
                            <a:pt x="192413" y="54321"/>
                          </a:cubicBezTo>
                          <a:cubicBezTo>
                            <a:pt x="198375" y="61773"/>
                            <a:pt x="210712" y="59831"/>
                            <a:pt x="219573" y="63375"/>
                          </a:cubicBezTo>
                          <a:cubicBezTo>
                            <a:pt x="225838" y="65881"/>
                            <a:pt x="196939" y="78464"/>
                            <a:pt x="201466" y="7242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4" name="Ellipse 53"/>
                    <p:cNvSpPr/>
                    <p:nvPr/>
                  </p:nvSpPr>
                  <p:spPr>
                    <a:xfrm>
                      <a:off x="5323548" y="3097251"/>
                      <a:ext cx="36004" cy="36005"/>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grpSp>
                <p:nvGrpSpPr>
                  <p:cNvPr id="44" name="Gruppieren 43"/>
                  <p:cNvGrpSpPr/>
                  <p:nvPr/>
                </p:nvGrpSpPr>
                <p:grpSpPr>
                  <a:xfrm>
                    <a:off x="2987824" y="2910105"/>
                    <a:ext cx="386972" cy="230863"/>
                    <a:chOff x="5148064" y="3025536"/>
                    <a:chExt cx="386972" cy="230863"/>
                  </a:xfrm>
                </p:grpSpPr>
                <p:sp>
                  <p:nvSpPr>
                    <p:cNvPr id="51" name="Freihandform 50"/>
                    <p:cNvSpPr/>
                    <p:nvPr/>
                  </p:nvSpPr>
                  <p:spPr>
                    <a:xfrm>
                      <a:off x="5148064" y="3025536"/>
                      <a:ext cx="386972" cy="230863"/>
                    </a:xfrm>
                    <a:custGeom>
                      <a:avLst/>
                      <a:gdLst>
                        <a:gd name="connsiteX0" fmla="*/ 201466 w 536823"/>
                        <a:gd name="connsiteY0" fmla="*/ 72428 h 461727"/>
                        <a:gd name="connsiteX1" fmla="*/ 246734 w 536823"/>
                        <a:gd name="connsiteY1" fmla="*/ 27161 h 461727"/>
                        <a:gd name="connsiteX2" fmla="*/ 273894 w 536823"/>
                        <a:gd name="connsiteY2" fmla="*/ 9054 h 461727"/>
                        <a:gd name="connsiteX3" fmla="*/ 328215 w 536823"/>
                        <a:gd name="connsiteY3" fmla="*/ 18107 h 461727"/>
                        <a:gd name="connsiteX4" fmla="*/ 382535 w 536823"/>
                        <a:gd name="connsiteY4" fmla="*/ 45268 h 461727"/>
                        <a:gd name="connsiteX5" fmla="*/ 400642 w 536823"/>
                        <a:gd name="connsiteY5" fmla="*/ 72428 h 461727"/>
                        <a:gd name="connsiteX6" fmla="*/ 391589 w 536823"/>
                        <a:gd name="connsiteY6" fmla="*/ 99588 h 461727"/>
                        <a:gd name="connsiteX7" fmla="*/ 364429 w 536823"/>
                        <a:gd name="connsiteY7" fmla="*/ 126749 h 461727"/>
                        <a:gd name="connsiteX8" fmla="*/ 346322 w 536823"/>
                        <a:gd name="connsiteY8" fmla="*/ 153909 h 461727"/>
                        <a:gd name="connsiteX9" fmla="*/ 373482 w 536823"/>
                        <a:gd name="connsiteY9" fmla="*/ 181070 h 461727"/>
                        <a:gd name="connsiteX10" fmla="*/ 464017 w 536823"/>
                        <a:gd name="connsiteY10" fmla="*/ 181070 h 461727"/>
                        <a:gd name="connsiteX11" fmla="*/ 509284 w 536823"/>
                        <a:gd name="connsiteY11" fmla="*/ 144856 h 461727"/>
                        <a:gd name="connsiteX12" fmla="*/ 527391 w 536823"/>
                        <a:gd name="connsiteY12" fmla="*/ 172016 h 461727"/>
                        <a:gd name="connsiteX13" fmla="*/ 527391 w 536823"/>
                        <a:gd name="connsiteY13" fmla="*/ 280658 h 461727"/>
                        <a:gd name="connsiteX14" fmla="*/ 536444 w 536823"/>
                        <a:gd name="connsiteY14" fmla="*/ 344032 h 461727"/>
                        <a:gd name="connsiteX15" fmla="*/ 527391 w 536823"/>
                        <a:gd name="connsiteY15" fmla="*/ 434567 h 461727"/>
                        <a:gd name="connsiteX16" fmla="*/ 500231 w 536823"/>
                        <a:gd name="connsiteY16" fmla="*/ 461727 h 461727"/>
                        <a:gd name="connsiteX17" fmla="*/ 473070 w 536823"/>
                        <a:gd name="connsiteY17" fmla="*/ 434567 h 461727"/>
                        <a:gd name="connsiteX18" fmla="*/ 445910 w 536823"/>
                        <a:gd name="connsiteY18" fmla="*/ 416460 h 461727"/>
                        <a:gd name="connsiteX19" fmla="*/ 418749 w 536823"/>
                        <a:gd name="connsiteY19" fmla="*/ 425513 h 461727"/>
                        <a:gd name="connsiteX20" fmla="*/ 382535 w 536823"/>
                        <a:gd name="connsiteY20" fmla="*/ 344032 h 461727"/>
                        <a:gd name="connsiteX21" fmla="*/ 210520 w 536823"/>
                        <a:gd name="connsiteY21" fmla="*/ 353085 h 461727"/>
                        <a:gd name="connsiteX22" fmla="*/ 156199 w 536823"/>
                        <a:gd name="connsiteY22" fmla="*/ 362139 h 461727"/>
                        <a:gd name="connsiteX23" fmla="*/ 174306 w 536823"/>
                        <a:gd name="connsiteY23" fmla="*/ 262551 h 461727"/>
                        <a:gd name="connsiteX24" fmla="*/ 183359 w 536823"/>
                        <a:gd name="connsiteY24" fmla="*/ 235390 h 461727"/>
                        <a:gd name="connsiteX25" fmla="*/ 174306 w 536823"/>
                        <a:gd name="connsiteY25" fmla="*/ 199176 h 461727"/>
                        <a:gd name="connsiteX26" fmla="*/ 165252 w 536823"/>
                        <a:gd name="connsiteY26" fmla="*/ 172016 h 461727"/>
                        <a:gd name="connsiteX27" fmla="*/ 101878 w 536823"/>
                        <a:gd name="connsiteY27" fmla="*/ 181070 h 461727"/>
                        <a:gd name="connsiteX28" fmla="*/ 74718 w 536823"/>
                        <a:gd name="connsiteY28" fmla="*/ 190123 h 461727"/>
                        <a:gd name="connsiteX29" fmla="*/ 47557 w 536823"/>
                        <a:gd name="connsiteY29" fmla="*/ 208230 h 461727"/>
                        <a:gd name="connsiteX30" fmla="*/ 2290 w 536823"/>
                        <a:gd name="connsiteY30" fmla="*/ 199176 h 461727"/>
                        <a:gd name="connsiteX31" fmla="*/ 38504 w 536823"/>
                        <a:gd name="connsiteY31" fmla="*/ 72428 h 461727"/>
                        <a:gd name="connsiteX32" fmla="*/ 65664 w 536823"/>
                        <a:gd name="connsiteY32" fmla="*/ 81481 h 461727"/>
                        <a:gd name="connsiteX33" fmla="*/ 110932 w 536823"/>
                        <a:gd name="connsiteY33" fmla="*/ 126749 h 461727"/>
                        <a:gd name="connsiteX34" fmla="*/ 138092 w 536823"/>
                        <a:gd name="connsiteY34" fmla="*/ 72428 h 461727"/>
                        <a:gd name="connsiteX35" fmla="*/ 156199 w 536823"/>
                        <a:gd name="connsiteY35" fmla="*/ 0 h 461727"/>
                        <a:gd name="connsiteX36" fmla="*/ 183359 w 536823"/>
                        <a:gd name="connsiteY36" fmla="*/ 18107 h 461727"/>
                        <a:gd name="connsiteX37" fmla="*/ 192413 w 536823"/>
                        <a:gd name="connsiteY37" fmla="*/ 54321 h 461727"/>
                        <a:gd name="connsiteX38" fmla="*/ 219573 w 536823"/>
                        <a:gd name="connsiteY38" fmla="*/ 63375 h 461727"/>
                        <a:gd name="connsiteX39" fmla="*/ 201466 w 536823"/>
                        <a:gd name="connsiteY39" fmla="*/ 72428 h 46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36823" h="461727">
                          <a:moveTo>
                            <a:pt x="201466" y="72428"/>
                          </a:moveTo>
                          <a:cubicBezTo>
                            <a:pt x="205993" y="66392"/>
                            <a:pt x="230674" y="41213"/>
                            <a:pt x="246734" y="27161"/>
                          </a:cubicBezTo>
                          <a:cubicBezTo>
                            <a:pt x="254923" y="19996"/>
                            <a:pt x="263080" y="10256"/>
                            <a:pt x="273894" y="9054"/>
                          </a:cubicBezTo>
                          <a:cubicBezTo>
                            <a:pt x="292138" y="7027"/>
                            <a:pt x="310108" y="15089"/>
                            <a:pt x="328215" y="18107"/>
                          </a:cubicBezTo>
                          <a:cubicBezTo>
                            <a:pt x="350305" y="25471"/>
                            <a:pt x="364985" y="27718"/>
                            <a:pt x="382535" y="45268"/>
                          </a:cubicBezTo>
                          <a:cubicBezTo>
                            <a:pt x="390229" y="52962"/>
                            <a:pt x="394606" y="63375"/>
                            <a:pt x="400642" y="72428"/>
                          </a:cubicBezTo>
                          <a:cubicBezTo>
                            <a:pt x="397624" y="81481"/>
                            <a:pt x="396882" y="91648"/>
                            <a:pt x="391589" y="99588"/>
                          </a:cubicBezTo>
                          <a:cubicBezTo>
                            <a:pt x="384487" y="110241"/>
                            <a:pt x="372626" y="116913"/>
                            <a:pt x="364429" y="126749"/>
                          </a:cubicBezTo>
                          <a:cubicBezTo>
                            <a:pt x="357463" y="135108"/>
                            <a:pt x="352358" y="144856"/>
                            <a:pt x="346322" y="153909"/>
                          </a:cubicBezTo>
                          <a:cubicBezTo>
                            <a:pt x="355375" y="162963"/>
                            <a:pt x="362030" y="175344"/>
                            <a:pt x="373482" y="181070"/>
                          </a:cubicBezTo>
                          <a:cubicBezTo>
                            <a:pt x="407970" y="198314"/>
                            <a:pt x="429529" y="187967"/>
                            <a:pt x="464017" y="181070"/>
                          </a:cubicBezTo>
                          <a:cubicBezTo>
                            <a:pt x="470922" y="170712"/>
                            <a:pt x="486268" y="135649"/>
                            <a:pt x="509284" y="144856"/>
                          </a:cubicBezTo>
                          <a:cubicBezTo>
                            <a:pt x="519387" y="148897"/>
                            <a:pt x="521355" y="162963"/>
                            <a:pt x="527391" y="172016"/>
                          </a:cubicBezTo>
                          <a:cubicBezTo>
                            <a:pt x="548615" y="235690"/>
                            <a:pt x="527391" y="159370"/>
                            <a:pt x="527391" y="280658"/>
                          </a:cubicBezTo>
                          <a:cubicBezTo>
                            <a:pt x="527391" y="301997"/>
                            <a:pt x="533426" y="322907"/>
                            <a:pt x="536444" y="344032"/>
                          </a:cubicBezTo>
                          <a:cubicBezTo>
                            <a:pt x="533426" y="374210"/>
                            <a:pt x="536310" y="405579"/>
                            <a:pt x="527391" y="434567"/>
                          </a:cubicBezTo>
                          <a:cubicBezTo>
                            <a:pt x="523626" y="446804"/>
                            <a:pt x="513034" y="461727"/>
                            <a:pt x="500231" y="461727"/>
                          </a:cubicBezTo>
                          <a:cubicBezTo>
                            <a:pt x="487427" y="461727"/>
                            <a:pt x="482906" y="442764"/>
                            <a:pt x="473070" y="434567"/>
                          </a:cubicBezTo>
                          <a:cubicBezTo>
                            <a:pt x="464711" y="427601"/>
                            <a:pt x="454963" y="422496"/>
                            <a:pt x="445910" y="416460"/>
                          </a:cubicBezTo>
                          <a:cubicBezTo>
                            <a:pt x="436856" y="419478"/>
                            <a:pt x="426932" y="430423"/>
                            <a:pt x="418749" y="425513"/>
                          </a:cubicBezTo>
                          <a:cubicBezTo>
                            <a:pt x="412072" y="421507"/>
                            <a:pt x="383140" y="345544"/>
                            <a:pt x="382535" y="344032"/>
                          </a:cubicBezTo>
                          <a:cubicBezTo>
                            <a:pt x="325197" y="347050"/>
                            <a:pt x="267411" y="345327"/>
                            <a:pt x="210520" y="353085"/>
                          </a:cubicBezTo>
                          <a:cubicBezTo>
                            <a:pt x="135788" y="363276"/>
                            <a:pt x="228439" y="386218"/>
                            <a:pt x="156199" y="362139"/>
                          </a:cubicBezTo>
                          <a:cubicBezTo>
                            <a:pt x="160237" y="337907"/>
                            <a:pt x="167976" y="287872"/>
                            <a:pt x="174306" y="262551"/>
                          </a:cubicBezTo>
                          <a:cubicBezTo>
                            <a:pt x="176621" y="253293"/>
                            <a:pt x="180341" y="244444"/>
                            <a:pt x="183359" y="235390"/>
                          </a:cubicBezTo>
                          <a:cubicBezTo>
                            <a:pt x="180341" y="223319"/>
                            <a:pt x="177724" y="211140"/>
                            <a:pt x="174306" y="199176"/>
                          </a:cubicBezTo>
                          <a:cubicBezTo>
                            <a:pt x="171684" y="190000"/>
                            <a:pt x="174510" y="174330"/>
                            <a:pt x="165252" y="172016"/>
                          </a:cubicBezTo>
                          <a:cubicBezTo>
                            <a:pt x="144550" y="166841"/>
                            <a:pt x="123003" y="178052"/>
                            <a:pt x="101878" y="181070"/>
                          </a:cubicBezTo>
                          <a:cubicBezTo>
                            <a:pt x="92825" y="184088"/>
                            <a:pt x="83254" y="185855"/>
                            <a:pt x="74718" y="190123"/>
                          </a:cubicBezTo>
                          <a:cubicBezTo>
                            <a:pt x="64986" y="194989"/>
                            <a:pt x="58354" y="206880"/>
                            <a:pt x="47557" y="208230"/>
                          </a:cubicBezTo>
                          <a:cubicBezTo>
                            <a:pt x="32288" y="210139"/>
                            <a:pt x="17379" y="202194"/>
                            <a:pt x="2290" y="199176"/>
                          </a:cubicBezTo>
                          <a:cubicBezTo>
                            <a:pt x="4148" y="176881"/>
                            <a:pt x="-16468" y="81591"/>
                            <a:pt x="38504" y="72428"/>
                          </a:cubicBezTo>
                          <a:cubicBezTo>
                            <a:pt x="47917" y="70859"/>
                            <a:pt x="56611" y="78463"/>
                            <a:pt x="65664" y="81481"/>
                          </a:cubicBezTo>
                          <a:cubicBezTo>
                            <a:pt x="71345" y="90002"/>
                            <a:pt x="93179" y="130300"/>
                            <a:pt x="110932" y="126749"/>
                          </a:cubicBezTo>
                          <a:cubicBezTo>
                            <a:pt x="122815" y="124372"/>
                            <a:pt x="135697" y="81209"/>
                            <a:pt x="138092" y="72428"/>
                          </a:cubicBezTo>
                          <a:cubicBezTo>
                            <a:pt x="144640" y="48419"/>
                            <a:pt x="156199" y="0"/>
                            <a:pt x="156199" y="0"/>
                          </a:cubicBezTo>
                          <a:cubicBezTo>
                            <a:pt x="165252" y="6036"/>
                            <a:pt x="177323" y="9054"/>
                            <a:pt x="183359" y="18107"/>
                          </a:cubicBezTo>
                          <a:cubicBezTo>
                            <a:pt x="190261" y="28460"/>
                            <a:pt x="184640" y="44605"/>
                            <a:pt x="192413" y="54321"/>
                          </a:cubicBezTo>
                          <a:cubicBezTo>
                            <a:pt x="198375" y="61773"/>
                            <a:pt x="210712" y="59831"/>
                            <a:pt x="219573" y="63375"/>
                          </a:cubicBezTo>
                          <a:cubicBezTo>
                            <a:pt x="225838" y="65881"/>
                            <a:pt x="196939" y="78464"/>
                            <a:pt x="201466" y="7242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2" name="Ellipse 51"/>
                    <p:cNvSpPr/>
                    <p:nvPr/>
                  </p:nvSpPr>
                  <p:spPr>
                    <a:xfrm>
                      <a:off x="5323548" y="3097251"/>
                      <a:ext cx="36004" cy="36005"/>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
                <p:nvSpPr>
                  <p:cNvPr id="45" name="Ellipse 44"/>
                  <p:cNvSpPr/>
                  <p:nvPr/>
                </p:nvSpPr>
                <p:spPr>
                  <a:xfrm>
                    <a:off x="2051720" y="2261449"/>
                    <a:ext cx="1872208" cy="35664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6" name="Ellipse 45"/>
                  <p:cNvSpPr/>
                  <p:nvPr/>
                </p:nvSpPr>
                <p:spPr>
                  <a:xfrm>
                    <a:off x="2051720" y="2636912"/>
                    <a:ext cx="1872208" cy="504056"/>
                  </a:xfrm>
                  <a:prstGeom prst="ellipse">
                    <a:avLst/>
                  </a:prstGeom>
                  <a:solidFill>
                    <a:srgbClr val="F8A6D5">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7" name="Ellipse 46"/>
                  <p:cNvSpPr/>
                  <p:nvPr/>
                </p:nvSpPr>
                <p:spPr>
                  <a:xfrm>
                    <a:off x="2051720" y="2564904"/>
                    <a:ext cx="1872208" cy="504056"/>
                  </a:xfrm>
                  <a:prstGeom prst="ellipse">
                    <a:avLst/>
                  </a:prstGeom>
                  <a:solidFill>
                    <a:srgbClr val="F8A6D5">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8" name="Ellipse 47"/>
                  <p:cNvSpPr/>
                  <p:nvPr/>
                </p:nvSpPr>
                <p:spPr>
                  <a:xfrm>
                    <a:off x="2051720" y="2492896"/>
                    <a:ext cx="1872208" cy="504056"/>
                  </a:xfrm>
                  <a:prstGeom prst="ellipse">
                    <a:avLst/>
                  </a:prstGeom>
                  <a:solidFill>
                    <a:srgbClr val="F8A6D5">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9" name="Ellipse 48"/>
                  <p:cNvSpPr/>
                  <p:nvPr/>
                </p:nvSpPr>
                <p:spPr>
                  <a:xfrm>
                    <a:off x="2051720" y="2420888"/>
                    <a:ext cx="1872208" cy="504056"/>
                  </a:xfrm>
                  <a:prstGeom prst="ellipse">
                    <a:avLst/>
                  </a:prstGeom>
                  <a:solidFill>
                    <a:srgbClr val="F8A6D5">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0" name="Ellipse 49"/>
                  <p:cNvSpPr/>
                  <p:nvPr/>
                </p:nvSpPr>
                <p:spPr>
                  <a:xfrm>
                    <a:off x="2051720" y="2348880"/>
                    <a:ext cx="1872208" cy="504056"/>
                  </a:xfrm>
                  <a:prstGeom prst="ellipse">
                    <a:avLst/>
                  </a:prstGeom>
                  <a:solidFill>
                    <a:srgbClr val="F8A6D5">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pic>
              <p:nvPicPr>
                <p:cNvPr id="34" name="Picture 8" descr="http://upload.wikimedia.org/wikipedia/commons/thumb/5/5b/Panobinostat_structure.svg/220px-Panobinostat_structure.svg.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818387">
                  <a:off x="4000774" y="1552876"/>
                  <a:ext cx="1770532" cy="845027"/>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30" name="Picture 10" descr="Struktur von Vorinosta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8108" y="2042001"/>
              <a:ext cx="1686772" cy="492212"/>
            </a:xfrm>
            <a:prstGeom prst="rect">
              <a:avLst/>
            </a:prstGeom>
            <a:noFill/>
            <a:extLst>
              <a:ext uri="{909E8E84-426E-40DD-AFC4-6F175D3DCCD1}">
                <a14:hiddenFill xmlns:a14="http://schemas.microsoft.com/office/drawing/2010/main">
                  <a:solidFill>
                    <a:srgbClr val="FFFFFF"/>
                  </a:solidFill>
                </a14:hiddenFill>
              </a:ext>
            </a:extLst>
          </p:spPr>
        </p:pic>
      </p:grpSp>
      <p:sp>
        <p:nvSpPr>
          <p:cNvPr id="63" name="Ellipse 62"/>
          <p:cNvSpPr/>
          <p:nvPr/>
        </p:nvSpPr>
        <p:spPr>
          <a:xfrm rot="16200000">
            <a:off x="3366286" y="3370501"/>
            <a:ext cx="414150" cy="572517"/>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pic>
        <p:nvPicPr>
          <p:cNvPr id="64" name="Grafik 63"/>
          <p:cNvPicPr>
            <a:picLocks noChangeAspect="1"/>
          </p:cNvPicPr>
          <p:nvPr/>
        </p:nvPicPr>
        <p:blipFill rotWithShape="1">
          <a:blip r:embed="rId14"/>
          <a:srcRect l="18326" r="14956"/>
          <a:stretch/>
        </p:blipFill>
        <p:spPr>
          <a:xfrm>
            <a:off x="4458145" y="1762468"/>
            <a:ext cx="1158569" cy="1302374"/>
          </a:xfrm>
          <a:prstGeom prst="rect">
            <a:avLst/>
          </a:prstGeom>
        </p:spPr>
      </p:pic>
      <p:sp>
        <p:nvSpPr>
          <p:cNvPr id="65" name="Textfeld 64"/>
          <p:cNvSpPr txBox="1"/>
          <p:nvPr/>
        </p:nvSpPr>
        <p:spPr bwMode="gray">
          <a:xfrm>
            <a:off x="5761399" y="2079656"/>
            <a:ext cx="954620" cy="415498"/>
          </a:xfrm>
          <a:prstGeom prst="rect">
            <a:avLst/>
          </a:prstGeom>
          <a:noFill/>
          <a:ln algn="ct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r>
              <a:rPr lang="en-US" sz="1350" b="1" dirty="0" err="1">
                <a:solidFill>
                  <a:prstClr val="black"/>
                </a:solidFill>
              </a:rPr>
              <a:t>Analytik</a:t>
            </a:r>
            <a:r>
              <a:rPr lang="en-US" sz="1350" b="1" dirty="0">
                <a:solidFill>
                  <a:prstClr val="black"/>
                </a:solidFill>
              </a:rPr>
              <a:t> Jena</a:t>
            </a:r>
          </a:p>
          <a:p>
            <a:r>
              <a:rPr lang="en-US" sz="1350" b="1" dirty="0">
                <a:solidFill>
                  <a:prstClr val="black"/>
                </a:solidFill>
              </a:rPr>
              <a:t>CyBio FeliX</a:t>
            </a:r>
          </a:p>
        </p:txBody>
      </p:sp>
      <p:sp>
        <p:nvSpPr>
          <p:cNvPr id="66" name="Textfeld 65"/>
          <p:cNvSpPr txBox="1"/>
          <p:nvPr/>
        </p:nvSpPr>
        <p:spPr>
          <a:xfrm>
            <a:off x="1481919" y="4750237"/>
            <a:ext cx="2092151" cy="1200329"/>
          </a:xfrm>
          <a:prstGeom prst="rect">
            <a:avLst/>
          </a:prstGeom>
          <a:noFill/>
          <a:ln>
            <a:solidFill>
              <a:schemeClr val="tx1"/>
            </a:solidFill>
          </a:ln>
        </p:spPr>
        <p:txBody>
          <a:bodyPr wrap="square" rtlCol="0">
            <a:spAutoFit/>
          </a:bodyPr>
          <a:lstStyle/>
          <a:p>
            <a:r>
              <a:rPr lang="de-DE" sz="2400" b="1" dirty="0">
                <a:solidFill>
                  <a:srgbClr val="C00000"/>
                </a:solidFill>
              </a:rPr>
              <a:t>384-well </a:t>
            </a:r>
            <a:r>
              <a:rPr lang="de-DE" sz="2400" b="1" dirty="0" err="1">
                <a:solidFill>
                  <a:srgbClr val="C00000"/>
                </a:solidFill>
              </a:rPr>
              <a:t>plate</a:t>
            </a:r>
            <a:r>
              <a:rPr lang="de-DE" sz="2400" b="1" dirty="0">
                <a:solidFill>
                  <a:srgbClr val="C00000"/>
                </a:solidFill>
              </a:rPr>
              <a:t> </a:t>
            </a:r>
          </a:p>
          <a:p>
            <a:r>
              <a:rPr lang="de-DE" sz="2400" b="1" dirty="0" err="1">
                <a:solidFill>
                  <a:srgbClr val="C00000"/>
                </a:solidFill>
              </a:rPr>
              <a:t>measured</a:t>
            </a:r>
            <a:r>
              <a:rPr lang="de-DE" sz="2400" b="1" dirty="0">
                <a:solidFill>
                  <a:srgbClr val="C00000"/>
                </a:solidFill>
              </a:rPr>
              <a:t> in &lt;5 min</a:t>
            </a:r>
          </a:p>
        </p:txBody>
      </p:sp>
      <p:pic>
        <p:nvPicPr>
          <p:cNvPr id="67" name="Inhaltsplatzhalter 4"/>
          <p:cNvPicPr>
            <a:picLocks/>
          </p:cNvPicPr>
          <p:nvPr/>
        </p:nvPicPr>
        <p:blipFill rotWithShape="1">
          <a:blip r:embed="rId15" cstate="print">
            <a:extLst>
              <a:ext uri="{28A0092B-C50C-407E-A947-70E740481C1C}">
                <a14:useLocalDpi xmlns:a14="http://schemas.microsoft.com/office/drawing/2010/main" val="0"/>
              </a:ext>
            </a:extLst>
          </a:blip>
          <a:srcRect l="27660" t="20300" r="29521" b="51568"/>
          <a:stretch/>
        </p:blipFill>
        <p:spPr>
          <a:xfrm>
            <a:off x="211388" y="1767360"/>
            <a:ext cx="3184551" cy="1306812"/>
          </a:xfrm>
          <a:prstGeom prst="rect">
            <a:avLst/>
          </a:prstGeom>
        </p:spPr>
      </p:pic>
      <p:sp>
        <p:nvSpPr>
          <p:cNvPr id="68" name="Textfeld 67"/>
          <p:cNvSpPr txBox="1"/>
          <p:nvPr/>
        </p:nvSpPr>
        <p:spPr>
          <a:xfrm>
            <a:off x="111298" y="3102635"/>
            <a:ext cx="2101794" cy="276999"/>
          </a:xfrm>
          <a:prstGeom prst="rect">
            <a:avLst/>
          </a:prstGeom>
          <a:noFill/>
        </p:spPr>
        <p:txBody>
          <a:bodyPr wrap="none" rtlCol="0">
            <a:spAutoFit/>
          </a:bodyPr>
          <a:lstStyle/>
          <a:p>
            <a:r>
              <a:rPr lang="de-DE" sz="1200" dirty="0"/>
              <a:t>Unger et al., Nature </a:t>
            </a:r>
            <a:r>
              <a:rPr lang="de-DE" sz="1200" dirty="0" err="1"/>
              <a:t>Prot</a:t>
            </a:r>
            <a:r>
              <a:rPr lang="de-DE" sz="1200" dirty="0"/>
              <a:t>, 2021</a:t>
            </a:r>
          </a:p>
        </p:txBody>
      </p:sp>
    </p:spTree>
    <p:extLst>
      <p:ext uri="{BB962C8B-B14F-4D97-AF65-F5344CB8AC3E}">
        <p14:creationId xmlns:p14="http://schemas.microsoft.com/office/powerpoint/2010/main" val="245008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250"/>
                            </p:stCondLst>
                            <p:childTnLst>
                              <p:par>
                                <p:cTn id="9" presetID="1" presetClass="mediacall" presetSubtype="0" fill="hold" nodeType="afterEffect">
                                  <p:stCondLst>
                                    <p:cond delay="0"/>
                                  </p:stCondLst>
                                  <p:childTnLst>
                                    <p:cmd type="call" cmd="playFrom(0.0)">
                                      <p:cBhvr>
                                        <p:cTn id="10" dur="48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video>
              <p:cMediaNode vol="80000">
                <p:cTn id="16" repeatCount="indefinite" fill="hold" display="0">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p:txBody>
          <a:bodyPr>
            <a:normAutofit fontScale="90000"/>
          </a:bodyPr>
          <a:lstStyle/>
          <a:p>
            <a:r>
              <a:rPr lang="en-ZA" u="sng" dirty="0"/>
              <a:t>Example 1</a:t>
            </a:r>
            <a:r>
              <a:rPr lang="en-ZA" dirty="0"/>
              <a:t>: Profiling of histone deacetylase (HDAC) inhibitors in K562 </a:t>
            </a:r>
            <a:r>
              <a:rPr lang="en-ZA" dirty="0" err="1"/>
              <a:t>leukemia</a:t>
            </a:r>
            <a:r>
              <a:rPr lang="en-ZA" dirty="0"/>
              <a:t> cells</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12</a:t>
            </a:fld>
            <a:endParaRPr lang="en-ZA" dirty="0"/>
          </a:p>
        </p:txBody>
      </p:sp>
      <p:pic>
        <p:nvPicPr>
          <p:cNvPr id="6" name="Inhaltsplatzhalter 5"/>
          <p:cNvPicPr>
            <a:picLocks noGrp="1" noChangeAspect="1"/>
          </p:cNvPicPr>
          <p:nvPr>
            <p:ph idx="13"/>
          </p:nvPr>
        </p:nvPicPr>
        <p:blipFill>
          <a:blip r:embed="rId2" cstate="print">
            <a:extLst>
              <a:ext uri="{28A0092B-C50C-407E-A947-70E740481C1C}">
                <a14:useLocalDpi xmlns:a14="http://schemas.microsoft.com/office/drawing/2010/main" val="0"/>
              </a:ext>
            </a:extLst>
          </a:blip>
          <a:stretch>
            <a:fillRect/>
          </a:stretch>
        </p:blipFill>
        <p:spPr>
          <a:xfrm>
            <a:off x="8980488" y="624104"/>
            <a:ext cx="2659062" cy="786967"/>
          </a:xfrm>
        </p:spPr>
      </p:pic>
      <p:pic>
        <p:nvPicPr>
          <p:cNvPr id="7" name="Grafik 6"/>
          <p:cNvPicPr>
            <a:picLocks noChangeAspect="1"/>
          </p:cNvPicPr>
          <p:nvPr/>
        </p:nvPicPr>
        <p:blipFill>
          <a:blip r:embed="rId3"/>
          <a:stretch>
            <a:fillRect/>
          </a:stretch>
        </p:blipFill>
        <p:spPr>
          <a:xfrm>
            <a:off x="197601" y="1921415"/>
            <a:ext cx="6706752" cy="4366937"/>
          </a:xfrm>
          <a:prstGeom prst="rect">
            <a:avLst/>
          </a:prstGeom>
        </p:spPr>
      </p:pic>
      <p:grpSp>
        <p:nvGrpSpPr>
          <p:cNvPr id="17" name="Gruppieren 16"/>
          <p:cNvGrpSpPr/>
          <p:nvPr/>
        </p:nvGrpSpPr>
        <p:grpSpPr>
          <a:xfrm>
            <a:off x="7459817" y="2044525"/>
            <a:ext cx="3419422" cy="4091661"/>
            <a:chOff x="7459817" y="2511125"/>
            <a:chExt cx="3419422" cy="4091661"/>
          </a:xfrm>
        </p:grpSpPr>
        <p:pic>
          <p:nvPicPr>
            <p:cNvPr id="8" name="Grafik 7"/>
            <p:cNvPicPr>
              <a:picLocks noChangeAspect="1"/>
            </p:cNvPicPr>
            <p:nvPr/>
          </p:nvPicPr>
          <p:blipFill>
            <a:blip r:embed="rId4"/>
            <a:stretch>
              <a:fillRect/>
            </a:stretch>
          </p:blipFill>
          <p:spPr>
            <a:xfrm>
              <a:off x="8055713" y="2725263"/>
              <a:ext cx="2203450" cy="1370691"/>
            </a:xfrm>
            <a:prstGeom prst="rect">
              <a:avLst/>
            </a:prstGeom>
          </p:spPr>
        </p:pic>
        <p:pic>
          <p:nvPicPr>
            <p:cNvPr id="9" name="Grafik 8"/>
            <p:cNvPicPr>
              <a:picLocks noChangeAspect="1"/>
            </p:cNvPicPr>
            <p:nvPr/>
          </p:nvPicPr>
          <p:blipFill>
            <a:blip r:embed="rId5"/>
            <a:stretch>
              <a:fillRect/>
            </a:stretch>
          </p:blipFill>
          <p:spPr>
            <a:xfrm>
              <a:off x="7640483" y="4834094"/>
              <a:ext cx="3115006" cy="1507795"/>
            </a:xfrm>
            <a:prstGeom prst="rect">
              <a:avLst/>
            </a:prstGeom>
          </p:spPr>
        </p:pic>
        <p:sp>
          <p:nvSpPr>
            <p:cNvPr id="10" name="Textfeld 9">
              <a:extLst>
                <a:ext uri="{FF2B5EF4-FFF2-40B4-BE49-F238E27FC236}">
                  <a16:creationId xmlns:a16="http://schemas.microsoft.com/office/drawing/2014/main" id="{85C23A8E-FA79-55C7-B3C7-D06FF2E976BB}"/>
                </a:ext>
              </a:extLst>
            </p:cNvPr>
            <p:cNvSpPr txBox="1"/>
            <p:nvPr/>
          </p:nvSpPr>
          <p:spPr>
            <a:xfrm>
              <a:off x="8191492" y="2511125"/>
              <a:ext cx="2012987" cy="400110"/>
            </a:xfrm>
            <a:prstGeom prst="rect">
              <a:avLst/>
            </a:prstGeom>
            <a:noFill/>
          </p:spPr>
          <p:txBody>
            <a:bodyPr wrap="none" rtlCol="0">
              <a:spAutoFit/>
            </a:bodyPr>
            <a:lstStyle/>
            <a:p>
              <a:pPr algn="ctr"/>
              <a:r>
                <a:rPr lang="de-DE" sz="2000" b="1" dirty="0" err="1"/>
                <a:t>closed</a:t>
              </a:r>
              <a:r>
                <a:rPr lang="de-DE" sz="2000" b="1" dirty="0"/>
                <a:t> </a:t>
              </a:r>
              <a:r>
                <a:rPr lang="de-DE" sz="2000" b="1" dirty="0" err="1"/>
                <a:t>chromatin</a:t>
              </a:r>
              <a:endParaRPr lang="de-DE" sz="2000" b="1" dirty="0"/>
            </a:p>
          </p:txBody>
        </p:sp>
        <p:sp>
          <p:nvSpPr>
            <p:cNvPr id="11" name="Textfeld 10">
              <a:extLst>
                <a:ext uri="{FF2B5EF4-FFF2-40B4-BE49-F238E27FC236}">
                  <a16:creationId xmlns:a16="http://schemas.microsoft.com/office/drawing/2014/main" id="{85C23A8E-FA79-55C7-B3C7-D06FF2E976BB}"/>
                </a:ext>
              </a:extLst>
            </p:cNvPr>
            <p:cNvSpPr txBox="1"/>
            <p:nvPr/>
          </p:nvSpPr>
          <p:spPr>
            <a:xfrm>
              <a:off x="8165539" y="6202676"/>
              <a:ext cx="1878335" cy="400110"/>
            </a:xfrm>
            <a:prstGeom prst="rect">
              <a:avLst/>
            </a:prstGeom>
            <a:noFill/>
          </p:spPr>
          <p:txBody>
            <a:bodyPr wrap="none" rtlCol="0">
              <a:spAutoFit/>
            </a:bodyPr>
            <a:lstStyle/>
            <a:p>
              <a:pPr algn="ctr"/>
              <a:r>
                <a:rPr lang="de-DE" sz="2000" b="1" dirty="0"/>
                <a:t>open </a:t>
              </a:r>
              <a:r>
                <a:rPr lang="de-DE" sz="2000" b="1" dirty="0" err="1"/>
                <a:t>chromatin</a:t>
              </a:r>
              <a:endParaRPr lang="de-DE" sz="2000" b="1" dirty="0"/>
            </a:p>
          </p:txBody>
        </p:sp>
        <p:pic>
          <p:nvPicPr>
            <p:cNvPr id="12" name="Grafik 11"/>
            <p:cNvPicPr>
              <a:picLocks noChangeAspect="1"/>
            </p:cNvPicPr>
            <p:nvPr/>
          </p:nvPicPr>
          <p:blipFill>
            <a:blip r:embed="rId6"/>
            <a:stretch>
              <a:fillRect/>
            </a:stretch>
          </p:blipFill>
          <p:spPr>
            <a:xfrm rot="5400000">
              <a:off x="8693494" y="3581162"/>
              <a:ext cx="822423" cy="1834835"/>
            </a:xfrm>
            <a:prstGeom prst="rect">
              <a:avLst/>
            </a:prstGeom>
          </p:spPr>
        </p:pic>
        <p:sp>
          <p:nvSpPr>
            <p:cNvPr id="13" name="Textfeld 12">
              <a:extLst>
                <a:ext uri="{FF2B5EF4-FFF2-40B4-BE49-F238E27FC236}">
                  <a16:creationId xmlns:a16="http://schemas.microsoft.com/office/drawing/2014/main" id="{3B909458-DFC5-0A70-B27C-E6522955D5F6}"/>
                </a:ext>
              </a:extLst>
            </p:cNvPr>
            <p:cNvSpPr txBox="1"/>
            <p:nvPr/>
          </p:nvSpPr>
          <p:spPr>
            <a:xfrm>
              <a:off x="7459817" y="4235429"/>
              <a:ext cx="980865" cy="400110"/>
            </a:xfrm>
            <a:prstGeom prst="rect">
              <a:avLst/>
            </a:prstGeom>
            <a:noFill/>
          </p:spPr>
          <p:txBody>
            <a:bodyPr wrap="square">
              <a:spAutoFit/>
            </a:bodyPr>
            <a:lstStyle/>
            <a:p>
              <a:r>
                <a:rPr lang="de-DE" sz="2000" b="1" dirty="0">
                  <a:effectLst/>
                </a:rPr>
                <a:t>HDAC</a:t>
              </a:r>
              <a:endParaRPr lang="de-DE" sz="2000" b="1" dirty="0"/>
            </a:p>
          </p:txBody>
        </p:sp>
        <p:sp>
          <p:nvSpPr>
            <p:cNvPr id="14" name="Textfeld 13">
              <a:extLst>
                <a:ext uri="{FF2B5EF4-FFF2-40B4-BE49-F238E27FC236}">
                  <a16:creationId xmlns:a16="http://schemas.microsoft.com/office/drawing/2014/main" id="{3B909458-DFC5-0A70-B27C-E6522955D5F6}"/>
                </a:ext>
              </a:extLst>
            </p:cNvPr>
            <p:cNvSpPr txBox="1"/>
            <p:nvPr/>
          </p:nvSpPr>
          <p:spPr>
            <a:xfrm>
              <a:off x="9898374" y="4235429"/>
              <a:ext cx="980865" cy="400110"/>
            </a:xfrm>
            <a:prstGeom prst="rect">
              <a:avLst/>
            </a:prstGeom>
            <a:noFill/>
          </p:spPr>
          <p:txBody>
            <a:bodyPr wrap="square">
              <a:spAutoFit/>
            </a:bodyPr>
            <a:lstStyle/>
            <a:p>
              <a:r>
                <a:rPr lang="de-DE" sz="2000" b="1" dirty="0">
                  <a:effectLst/>
                </a:rPr>
                <a:t>HATs</a:t>
              </a:r>
              <a:endParaRPr lang="de-DE" sz="2000" b="1" dirty="0"/>
            </a:p>
          </p:txBody>
        </p:sp>
      </p:grpSp>
      <p:sp>
        <p:nvSpPr>
          <p:cNvPr id="15" name="Rechteck 14"/>
          <p:cNvSpPr/>
          <p:nvPr/>
        </p:nvSpPr>
        <p:spPr>
          <a:xfrm>
            <a:off x="7182121" y="6208319"/>
            <a:ext cx="3573368" cy="276999"/>
          </a:xfrm>
          <a:prstGeom prst="rect">
            <a:avLst/>
          </a:prstGeom>
        </p:spPr>
        <p:txBody>
          <a:bodyPr wrap="square">
            <a:spAutoFit/>
          </a:bodyPr>
          <a:lstStyle/>
          <a:p>
            <a:r>
              <a:rPr lang="en-GB" sz="1200" dirty="0">
                <a:solidFill>
                  <a:schemeClr val="tx1">
                    <a:lumMod val="75000"/>
                    <a:lumOff val="25000"/>
                  </a:schemeClr>
                </a:solidFill>
                <a:latin typeface="Calibri" panose="020F0502020204030204" pitchFamily="34" charset="0"/>
                <a:ea typeface="Times New Roman" panose="02020603050405020304" pitchFamily="18" charset="0"/>
                <a:cs typeface="Times New Roman" panose="02020603050405020304" pitchFamily="18" charset="0"/>
              </a:rPr>
              <a:t>Munteanu et al., </a:t>
            </a:r>
            <a:r>
              <a:rPr lang="en-GB" sz="1200" i="1" dirty="0">
                <a:solidFill>
                  <a:schemeClr val="tx1">
                    <a:lumMod val="75000"/>
                    <a:lumOff val="25000"/>
                  </a:schemeClr>
                </a:solidFill>
                <a:latin typeface="Calibri" panose="020F0502020204030204" pitchFamily="34" charset="0"/>
                <a:ea typeface="Times New Roman" panose="02020603050405020304" pitchFamily="18" charset="0"/>
                <a:cs typeface="Times New Roman" panose="02020603050405020304" pitchFamily="18" charset="0"/>
              </a:rPr>
              <a:t>Anal Chem. </a:t>
            </a:r>
            <a:r>
              <a:rPr lang="en-GB" sz="1200" dirty="0">
                <a:solidFill>
                  <a:schemeClr val="tx1">
                    <a:lumMod val="75000"/>
                    <a:lumOff val="25000"/>
                  </a:schemeClr>
                </a:solidFill>
                <a:latin typeface="Calibri" panose="020F0502020204030204" pitchFamily="34" charset="0"/>
                <a:ea typeface="Times New Roman" panose="02020603050405020304" pitchFamily="18" charset="0"/>
                <a:cs typeface="Times New Roman" panose="02020603050405020304" pitchFamily="18" charset="0"/>
              </a:rPr>
              <a:t>86.10, 4662-4647 (2014)</a:t>
            </a:r>
            <a:endParaRPr lang="de-DE" sz="1200" dirty="0">
              <a:solidFill>
                <a:schemeClr val="tx1">
                  <a:lumMod val="75000"/>
                  <a:lumOff val="25000"/>
                </a:schemeClr>
              </a:solidFill>
            </a:endParaRPr>
          </a:p>
        </p:txBody>
      </p:sp>
    </p:spTree>
    <p:extLst>
      <p:ext uri="{BB962C8B-B14F-4D97-AF65-F5344CB8AC3E}">
        <p14:creationId xmlns:p14="http://schemas.microsoft.com/office/powerpoint/2010/main" val="485386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p:txBody>
          <a:bodyPr>
            <a:normAutofit fontScale="90000"/>
          </a:bodyPr>
          <a:lstStyle/>
          <a:p>
            <a:r>
              <a:rPr lang="en-ZA" u="sng" dirty="0"/>
              <a:t>Example 1</a:t>
            </a:r>
            <a:r>
              <a:rPr lang="en-ZA" dirty="0"/>
              <a:t>: HDAC inhibition causes acetylation of histones and a mass shift of 42 Da</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13</a:t>
            </a:fld>
            <a:endParaRPr lang="en-ZA" dirty="0"/>
          </a:p>
        </p:txBody>
      </p:sp>
      <p:pic>
        <p:nvPicPr>
          <p:cNvPr id="6" name="Inhaltsplatzhalter 5"/>
          <p:cNvPicPr>
            <a:picLocks noGrp="1" noChangeAspect="1"/>
          </p:cNvPicPr>
          <p:nvPr>
            <p:ph idx="13"/>
          </p:nvPr>
        </p:nvPicPr>
        <p:blipFill>
          <a:blip r:embed="rId2" cstate="print">
            <a:extLst>
              <a:ext uri="{28A0092B-C50C-407E-A947-70E740481C1C}">
                <a14:useLocalDpi xmlns:a14="http://schemas.microsoft.com/office/drawing/2010/main" val="0"/>
              </a:ext>
            </a:extLst>
          </a:blip>
          <a:stretch>
            <a:fillRect/>
          </a:stretch>
        </p:blipFill>
        <p:spPr>
          <a:xfrm>
            <a:off x="8980488" y="624104"/>
            <a:ext cx="2659062" cy="786967"/>
          </a:xfrm>
        </p:spPr>
      </p:pic>
      <p:pic>
        <p:nvPicPr>
          <p:cNvPr id="8" name="Grafik 7">
            <a:extLst>
              <a:ext uri="{FF2B5EF4-FFF2-40B4-BE49-F238E27FC236}">
                <a16:creationId xmlns:a16="http://schemas.microsoft.com/office/drawing/2014/main" id="{67D6A2CC-1854-E29A-8FFB-86FF0A42AF8E}"/>
              </a:ext>
            </a:extLst>
          </p:cNvPr>
          <p:cNvPicPr>
            <a:picLocks noChangeAspect="1"/>
          </p:cNvPicPr>
          <p:nvPr/>
        </p:nvPicPr>
        <p:blipFill>
          <a:blip r:embed="rId3"/>
          <a:stretch>
            <a:fillRect/>
          </a:stretch>
        </p:blipFill>
        <p:spPr>
          <a:xfrm rot="16200000">
            <a:off x="1702644" y="3161883"/>
            <a:ext cx="447441" cy="234827"/>
          </a:xfrm>
          <a:prstGeom prst="rect">
            <a:avLst/>
          </a:prstGeom>
        </p:spPr>
      </p:pic>
      <p:pic>
        <p:nvPicPr>
          <p:cNvPr id="9" name="Grafik 8">
            <a:extLst>
              <a:ext uri="{FF2B5EF4-FFF2-40B4-BE49-F238E27FC236}">
                <a16:creationId xmlns:a16="http://schemas.microsoft.com/office/drawing/2014/main" id="{FDD88048-CF25-9C83-C27A-38049219BB91}"/>
              </a:ext>
            </a:extLst>
          </p:cNvPr>
          <p:cNvPicPr>
            <a:picLocks noChangeAspect="1"/>
          </p:cNvPicPr>
          <p:nvPr/>
        </p:nvPicPr>
        <p:blipFill>
          <a:blip r:embed="rId4"/>
          <a:stretch>
            <a:fillRect/>
          </a:stretch>
        </p:blipFill>
        <p:spPr>
          <a:xfrm>
            <a:off x="1482116" y="2689011"/>
            <a:ext cx="869560" cy="379207"/>
          </a:xfrm>
          <a:prstGeom prst="rect">
            <a:avLst/>
          </a:prstGeom>
        </p:spPr>
      </p:pic>
      <p:sp>
        <p:nvSpPr>
          <p:cNvPr id="10" name="Textfeld 9">
            <a:extLst>
              <a:ext uri="{FF2B5EF4-FFF2-40B4-BE49-F238E27FC236}">
                <a16:creationId xmlns:a16="http://schemas.microsoft.com/office/drawing/2014/main" id="{520C6976-667C-D041-65AA-21A78790F24D}"/>
              </a:ext>
            </a:extLst>
          </p:cNvPr>
          <p:cNvSpPr txBox="1"/>
          <p:nvPr/>
        </p:nvSpPr>
        <p:spPr>
          <a:xfrm>
            <a:off x="2813633" y="1921129"/>
            <a:ext cx="741293" cy="369332"/>
          </a:xfrm>
          <a:prstGeom prst="rect">
            <a:avLst/>
          </a:prstGeom>
          <a:noFill/>
        </p:spPr>
        <p:txBody>
          <a:bodyPr wrap="none" rtlCol="0">
            <a:spAutoFit/>
          </a:bodyPr>
          <a:lstStyle/>
          <a:p>
            <a:r>
              <a:rPr lang="de-DE" dirty="0" err="1"/>
              <a:t>acetyl</a:t>
            </a:r>
            <a:endParaRPr lang="de-DE" dirty="0"/>
          </a:p>
        </p:txBody>
      </p:sp>
      <p:sp>
        <p:nvSpPr>
          <p:cNvPr id="11" name="Textfeld 10">
            <a:extLst>
              <a:ext uri="{FF2B5EF4-FFF2-40B4-BE49-F238E27FC236}">
                <a16:creationId xmlns:a16="http://schemas.microsoft.com/office/drawing/2014/main" id="{83212F2A-00FC-1DF5-1D5A-F874E21EBAEA}"/>
              </a:ext>
            </a:extLst>
          </p:cNvPr>
          <p:cNvSpPr txBox="1"/>
          <p:nvPr/>
        </p:nvSpPr>
        <p:spPr>
          <a:xfrm>
            <a:off x="203254" y="1921129"/>
            <a:ext cx="1068113" cy="369332"/>
          </a:xfrm>
          <a:prstGeom prst="rect">
            <a:avLst/>
          </a:prstGeom>
          <a:noFill/>
        </p:spPr>
        <p:txBody>
          <a:bodyPr wrap="none" rtlCol="0">
            <a:spAutoFit/>
          </a:bodyPr>
          <a:lstStyle/>
          <a:p>
            <a:r>
              <a:rPr lang="de-DE" dirty="0"/>
              <a:t>hydrogen</a:t>
            </a:r>
          </a:p>
        </p:txBody>
      </p:sp>
      <p:pic>
        <p:nvPicPr>
          <p:cNvPr id="12" name="Grafik 11">
            <a:extLst>
              <a:ext uri="{FF2B5EF4-FFF2-40B4-BE49-F238E27FC236}">
                <a16:creationId xmlns:a16="http://schemas.microsoft.com/office/drawing/2014/main" id="{63BB24C5-7874-2D56-4E2A-41031B231C86}"/>
              </a:ext>
            </a:extLst>
          </p:cNvPr>
          <p:cNvPicPr>
            <a:picLocks noChangeAspect="1"/>
          </p:cNvPicPr>
          <p:nvPr/>
        </p:nvPicPr>
        <p:blipFill rotWithShape="1">
          <a:blip r:embed="rId5"/>
          <a:srcRect t="16110"/>
          <a:stretch/>
        </p:blipFill>
        <p:spPr>
          <a:xfrm>
            <a:off x="1392307" y="2392452"/>
            <a:ext cx="1068113" cy="226554"/>
          </a:xfrm>
          <a:prstGeom prst="rect">
            <a:avLst/>
          </a:prstGeom>
        </p:spPr>
      </p:pic>
      <p:pic>
        <p:nvPicPr>
          <p:cNvPr id="13" name="Grafik 12">
            <a:extLst>
              <a:ext uri="{FF2B5EF4-FFF2-40B4-BE49-F238E27FC236}">
                <a16:creationId xmlns:a16="http://schemas.microsoft.com/office/drawing/2014/main" id="{FB44F539-89CD-B116-3D6D-5066D4E126E6}"/>
              </a:ext>
            </a:extLst>
          </p:cNvPr>
          <p:cNvPicPr>
            <a:picLocks noChangeAspect="1"/>
          </p:cNvPicPr>
          <p:nvPr/>
        </p:nvPicPr>
        <p:blipFill>
          <a:blip r:embed="rId6"/>
          <a:stretch>
            <a:fillRect/>
          </a:stretch>
        </p:blipFill>
        <p:spPr>
          <a:xfrm>
            <a:off x="2602710" y="2259995"/>
            <a:ext cx="1391987" cy="1079500"/>
          </a:xfrm>
          <a:prstGeom prst="rect">
            <a:avLst/>
          </a:prstGeom>
        </p:spPr>
      </p:pic>
      <p:pic>
        <p:nvPicPr>
          <p:cNvPr id="14" name="Grafik 13">
            <a:extLst>
              <a:ext uri="{FF2B5EF4-FFF2-40B4-BE49-F238E27FC236}">
                <a16:creationId xmlns:a16="http://schemas.microsoft.com/office/drawing/2014/main" id="{A4875BAB-2703-1EB8-9CF4-7D73001D9019}"/>
              </a:ext>
            </a:extLst>
          </p:cNvPr>
          <p:cNvPicPr>
            <a:picLocks noChangeAspect="1"/>
          </p:cNvPicPr>
          <p:nvPr/>
        </p:nvPicPr>
        <p:blipFill>
          <a:blip r:embed="rId7"/>
          <a:stretch>
            <a:fillRect/>
          </a:stretch>
        </p:blipFill>
        <p:spPr>
          <a:xfrm>
            <a:off x="544914" y="2667687"/>
            <a:ext cx="703269" cy="647007"/>
          </a:xfrm>
          <a:prstGeom prst="rect">
            <a:avLst/>
          </a:prstGeom>
        </p:spPr>
      </p:pic>
      <p:pic>
        <p:nvPicPr>
          <p:cNvPr id="15" name="Grafik 14"/>
          <p:cNvPicPr>
            <a:picLocks noChangeAspect="1"/>
          </p:cNvPicPr>
          <p:nvPr/>
        </p:nvPicPr>
        <p:blipFill rotWithShape="1">
          <a:blip r:embed="rId8">
            <a:extLst>
              <a:ext uri="{28A0092B-C50C-407E-A947-70E740481C1C}">
                <a14:useLocalDpi xmlns:a14="http://schemas.microsoft.com/office/drawing/2010/main" val="0"/>
              </a:ext>
            </a:extLst>
          </a:blip>
          <a:srcRect l="2442" t="2655" r="748" b="43885"/>
          <a:stretch/>
        </p:blipFill>
        <p:spPr>
          <a:xfrm>
            <a:off x="2053951" y="3848537"/>
            <a:ext cx="8624216" cy="2327120"/>
          </a:xfrm>
          <a:prstGeom prst="rect">
            <a:avLst/>
          </a:prstGeom>
        </p:spPr>
      </p:pic>
      <p:sp>
        <p:nvSpPr>
          <p:cNvPr id="16" name="Textfeld 15"/>
          <p:cNvSpPr txBox="1"/>
          <p:nvPr/>
        </p:nvSpPr>
        <p:spPr bwMode="gray">
          <a:xfrm>
            <a:off x="3854152" y="3583369"/>
            <a:ext cx="262892" cy="276999"/>
          </a:xfrm>
          <a:prstGeom prst="rect">
            <a:avLst/>
          </a:prstGeom>
          <a:noFill/>
          <a:ln algn="ct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r>
              <a:rPr lang="de-DE" b="1" dirty="0">
                <a:solidFill>
                  <a:srgbClr val="C00000"/>
                </a:solidFill>
              </a:rPr>
              <a:t>H4</a:t>
            </a:r>
          </a:p>
        </p:txBody>
      </p:sp>
      <p:sp>
        <p:nvSpPr>
          <p:cNvPr id="17" name="Textfeld 16"/>
          <p:cNvSpPr txBox="1"/>
          <p:nvPr/>
        </p:nvSpPr>
        <p:spPr bwMode="gray">
          <a:xfrm>
            <a:off x="7310536" y="3583369"/>
            <a:ext cx="631583" cy="276999"/>
          </a:xfrm>
          <a:prstGeom prst="rect">
            <a:avLst/>
          </a:prstGeom>
          <a:noFill/>
          <a:ln algn="ct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r>
              <a:rPr lang="de-DE" b="1" dirty="0">
                <a:solidFill>
                  <a:srgbClr val="C00000"/>
                </a:solidFill>
              </a:rPr>
              <a:t>H2A/B</a:t>
            </a:r>
          </a:p>
        </p:txBody>
      </p:sp>
      <p:sp>
        <p:nvSpPr>
          <p:cNvPr id="18" name="Textfeld 17"/>
          <p:cNvSpPr txBox="1"/>
          <p:nvPr/>
        </p:nvSpPr>
        <p:spPr bwMode="gray">
          <a:xfrm>
            <a:off x="9652500" y="3583369"/>
            <a:ext cx="262892" cy="276999"/>
          </a:xfrm>
          <a:prstGeom prst="rect">
            <a:avLst/>
          </a:prstGeom>
          <a:noFill/>
          <a:ln algn="ct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0" anchor="t" anchorCtr="0" compatLnSpc="1">
            <a:prstTxWarp prst="textNoShape">
              <a:avLst/>
            </a:prstTxWarp>
            <a:spAutoFit/>
          </a:bodyPr>
          <a:lstStyle/>
          <a:p>
            <a:r>
              <a:rPr lang="de-DE" b="1" dirty="0">
                <a:solidFill>
                  <a:srgbClr val="C00000"/>
                </a:solidFill>
              </a:rPr>
              <a:t>H3</a:t>
            </a:r>
          </a:p>
        </p:txBody>
      </p:sp>
      <p:sp>
        <p:nvSpPr>
          <p:cNvPr id="19" name="Rechteck 18"/>
          <p:cNvSpPr/>
          <p:nvPr/>
        </p:nvSpPr>
        <p:spPr>
          <a:xfrm>
            <a:off x="1765919" y="3721868"/>
            <a:ext cx="360040" cy="4555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3" tIns="34287" rIns="68573" bIns="34287" rtlCol="0" anchor="ctr"/>
          <a:lstStyle/>
          <a:p>
            <a:pPr algn="ctr"/>
            <a:endParaRPr lang="de-DE" sz="1350"/>
          </a:p>
        </p:txBody>
      </p:sp>
      <p:sp>
        <p:nvSpPr>
          <p:cNvPr id="20" name="Rechteck 19"/>
          <p:cNvSpPr/>
          <p:nvPr/>
        </p:nvSpPr>
        <p:spPr>
          <a:xfrm>
            <a:off x="1795528" y="4136677"/>
            <a:ext cx="394532" cy="20740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p:cNvSpPr txBox="1"/>
          <p:nvPr/>
        </p:nvSpPr>
        <p:spPr bwMode="gray">
          <a:xfrm>
            <a:off x="7471592" y="6213744"/>
            <a:ext cx="65" cy="246221"/>
          </a:xfrm>
          <a:prstGeom prst="rect">
            <a:avLst/>
          </a:prstGeom>
          <a:solidFill>
            <a:schemeClr val="bg1"/>
          </a:solidFill>
          <a:ln algn="ctr">
            <a:noFill/>
          </a:ln>
        </p:spPr>
        <p:txBody>
          <a:bodyPr vert="horz" wrap="none" lIns="0" tIns="0" rIns="0" bIns="0" numCol="1" rtlCol="0" anchor="t" anchorCtr="0" compatLnSpc="1">
            <a:prstTxWarp prst="textNoShape">
              <a:avLst/>
            </a:prstTxWarp>
            <a:spAutoFit/>
          </a:bodyPr>
          <a:lstStyle/>
          <a:p>
            <a:endParaRPr lang="de-DE" sz="1600" dirty="0">
              <a:latin typeface="AdvOT2e364b11"/>
            </a:endParaRPr>
          </a:p>
        </p:txBody>
      </p:sp>
      <p:sp>
        <p:nvSpPr>
          <p:cNvPr id="22" name="Textfeld 21">
            <a:extLst>
              <a:ext uri="{FF2B5EF4-FFF2-40B4-BE49-F238E27FC236}">
                <a16:creationId xmlns:a16="http://schemas.microsoft.com/office/drawing/2014/main" id="{49E053F2-D07F-CE89-8F6F-F23750830A21}"/>
              </a:ext>
            </a:extLst>
          </p:cNvPr>
          <p:cNvSpPr txBox="1"/>
          <p:nvPr/>
        </p:nvSpPr>
        <p:spPr>
          <a:xfrm rot="16200000">
            <a:off x="766821" y="4622106"/>
            <a:ext cx="2089675" cy="646331"/>
          </a:xfrm>
          <a:prstGeom prst="rect">
            <a:avLst/>
          </a:prstGeom>
          <a:noFill/>
        </p:spPr>
        <p:txBody>
          <a:bodyPr wrap="none" rtlCol="0">
            <a:spAutoFit/>
          </a:bodyPr>
          <a:lstStyle/>
          <a:p>
            <a:pPr algn="ctr"/>
            <a:r>
              <a:rPr lang="de-DE" dirty="0"/>
              <a:t>SAHA/</a:t>
            </a:r>
            <a:r>
              <a:rPr lang="de-DE" dirty="0" err="1"/>
              <a:t>vorinostat</a:t>
            </a:r>
            <a:endParaRPr lang="de-DE" dirty="0"/>
          </a:p>
          <a:p>
            <a:pPr algn="ctr"/>
            <a:r>
              <a:rPr lang="de-DE" dirty="0"/>
              <a:t> </a:t>
            </a:r>
            <a:r>
              <a:rPr lang="de-DE" dirty="0" err="1"/>
              <a:t>Concentration</a:t>
            </a:r>
            <a:r>
              <a:rPr lang="de-DE" dirty="0"/>
              <a:t> (µM)</a:t>
            </a:r>
          </a:p>
        </p:txBody>
      </p:sp>
      <p:sp>
        <p:nvSpPr>
          <p:cNvPr id="23" name="Textfeld 22">
            <a:extLst>
              <a:ext uri="{FF2B5EF4-FFF2-40B4-BE49-F238E27FC236}">
                <a16:creationId xmlns:a16="http://schemas.microsoft.com/office/drawing/2014/main" id="{520C6976-667C-D041-65AA-21A78790F24D}"/>
              </a:ext>
            </a:extLst>
          </p:cNvPr>
          <p:cNvSpPr txBox="1"/>
          <p:nvPr/>
        </p:nvSpPr>
        <p:spPr>
          <a:xfrm>
            <a:off x="1546249" y="3408244"/>
            <a:ext cx="775918" cy="369332"/>
          </a:xfrm>
          <a:prstGeom prst="rect">
            <a:avLst/>
          </a:prstGeom>
          <a:noFill/>
        </p:spPr>
        <p:txBody>
          <a:bodyPr wrap="none" rtlCol="0">
            <a:spAutoFit/>
          </a:bodyPr>
          <a:lstStyle/>
          <a:p>
            <a:r>
              <a:rPr lang="de-DE" dirty="0" err="1"/>
              <a:t>HDACi</a:t>
            </a:r>
            <a:endParaRPr lang="de-DE" dirty="0"/>
          </a:p>
        </p:txBody>
      </p:sp>
      <p:pic>
        <p:nvPicPr>
          <p:cNvPr id="24" name="Grafik 23">
            <a:extLst>
              <a:ext uri="{FF2B5EF4-FFF2-40B4-BE49-F238E27FC236}">
                <a16:creationId xmlns:a16="http://schemas.microsoft.com/office/drawing/2014/main" id="{CFE330A1-C9B4-9A99-B3DC-CC31DA1ADA96}"/>
              </a:ext>
            </a:extLst>
          </p:cNvPr>
          <p:cNvPicPr>
            <a:picLocks noChangeAspect="1"/>
          </p:cNvPicPr>
          <p:nvPr/>
        </p:nvPicPr>
        <p:blipFill rotWithShape="1">
          <a:blip r:embed="rId9"/>
          <a:srcRect r="3311"/>
          <a:stretch/>
        </p:blipFill>
        <p:spPr>
          <a:xfrm>
            <a:off x="4446219" y="3925036"/>
            <a:ext cx="2903751" cy="2097669"/>
          </a:xfrm>
          <a:prstGeom prst="rect">
            <a:avLst/>
          </a:prstGeom>
        </p:spPr>
      </p:pic>
      <p:sp>
        <p:nvSpPr>
          <p:cNvPr id="25" name="Rechteck 24"/>
          <p:cNvSpPr/>
          <p:nvPr/>
        </p:nvSpPr>
        <p:spPr>
          <a:xfrm>
            <a:off x="7182121" y="6208319"/>
            <a:ext cx="3573368" cy="276999"/>
          </a:xfrm>
          <a:prstGeom prst="rect">
            <a:avLst/>
          </a:prstGeom>
        </p:spPr>
        <p:txBody>
          <a:bodyPr wrap="square">
            <a:spAutoFit/>
          </a:bodyPr>
          <a:lstStyle/>
          <a:p>
            <a:r>
              <a:rPr lang="en-GB" sz="1200" dirty="0">
                <a:solidFill>
                  <a:schemeClr val="tx1">
                    <a:lumMod val="75000"/>
                    <a:lumOff val="25000"/>
                  </a:schemeClr>
                </a:solidFill>
                <a:latin typeface="Calibri" panose="020F0502020204030204" pitchFamily="34" charset="0"/>
                <a:ea typeface="Times New Roman" panose="02020603050405020304" pitchFamily="18" charset="0"/>
                <a:cs typeface="Times New Roman" panose="02020603050405020304" pitchFamily="18" charset="0"/>
              </a:rPr>
              <a:t>Munteanu et al., </a:t>
            </a:r>
            <a:r>
              <a:rPr lang="en-GB" sz="1200" i="1" dirty="0">
                <a:solidFill>
                  <a:schemeClr val="tx1">
                    <a:lumMod val="75000"/>
                    <a:lumOff val="25000"/>
                  </a:schemeClr>
                </a:solidFill>
                <a:latin typeface="Calibri" panose="020F0502020204030204" pitchFamily="34" charset="0"/>
                <a:ea typeface="Times New Roman" panose="02020603050405020304" pitchFamily="18" charset="0"/>
                <a:cs typeface="Times New Roman" panose="02020603050405020304" pitchFamily="18" charset="0"/>
              </a:rPr>
              <a:t>Anal Chem. </a:t>
            </a:r>
            <a:r>
              <a:rPr lang="en-GB" sz="1200" dirty="0">
                <a:solidFill>
                  <a:schemeClr val="tx1">
                    <a:lumMod val="75000"/>
                    <a:lumOff val="25000"/>
                  </a:schemeClr>
                </a:solidFill>
                <a:latin typeface="Calibri" panose="020F0502020204030204" pitchFamily="34" charset="0"/>
                <a:ea typeface="Times New Roman" panose="02020603050405020304" pitchFamily="18" charset="0"/>
                <a:cs typeface="Times New Roman" panose="02020603050405020304" pitchFamily="18" charset="0"/>
              </a:rPr>
              <a:t>86.10, 4662-4647 (2014)</a:t>
            </a:r>
            <a:endParaRPr lang="de-DE" sz="1200" dirty="0">
              <a:solidFill>
                <a:schemeClr val="tx1">
                  <a:lumMod val="75000"/>
                  <a:lumOff val="25000"/>
                </a:schemeClr>
              </a:solidFill>
            </a:endParaRPr>
          </a:p>
        </p:txBody>
      </p:sp>
    </p:spTree>
    <p:extLst>
      <p:ext uri="{BB962C8B-B14F-4D97-AF65-F5344CB8AC3E}">
        <p14:creationId xmlns:p14="http://schemas.microsoft.com/office/powerpoint/2010/main" val="90522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animBg="1"/>
      <p:bldP spid="20" grpId="0" animBg="1"/>
      <p:bldP spid="21" grpId="0" animBg="1"/>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p:txBody>
          <a:bodyPr>
            <a:normAutofit fontScale="90000"/>
          </a:bodyPr>
          <a:lstStyle/>
          <a:p>
            <a:r>
              <a:rPr lang="en-ZA" u="sng" dirty="0"/>
              <a:t>Example 2</a:t>
            </a:r>
            <a:r>
              <a:rPr lang="en-ZA" dirty="0"/>
              <a:t>: Profiling of fatty acid synthase (FASN) inhibitors in A549 lung cancer cells</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14</a:t>
            </a:fld>
            <a:endParaRPr lang="en-ZA" dirty="0"/>
          </a:p>
        </p:txBody>
      </p:sp>
      <p:pic>
        <p:nvPicPr>
          <p:cNvPr id="6" name="Inhaltsplatzhalter 5"/>
          <p:cNvPicPr>
            <a:picLocks noGrp="1" noChangeAspect="1"/>
          </p:cNvPicPr>
          <p:nvPr>
            <p:ph idx="13"/>
          </p:nvPr>
        </p:nvPicPr>
        <p:blipFill>
          <a:blip r:embed="rId2" cstate="print">
            <a:extLst>
              <a:ext uri="{28A0092B-C50C-407E-A947-70E740481C1C}">
                <a14:useLocalDpi xmlns:a14="http://schemas.microsoft.com/office/drawing/2010/main" val="0"/>
              </a:ext>
            </a:extLst>
          </a:blip>
          <a:stretch>
            <a:fillRect/>
          </a:stretch>
        </p:blipFill>
        <p:spPr>
          <a:xfrm>
            <a:off x="8980488" y="624104"/>
            <a:ext cx="2659062" cy="786967"/>
          </a:xfrm>
        </p:spPr>
      </p:pic>
      <p:pic>
        <p:nvPicPr>
          <p:cNvPr id="7" name="Grafik 6"/>
          <p:cNvPicPr>
            <a:picLocks noChangeAspect="1"/>
          </p:cNvPicPr>
          <p:nvPr/>
        </p:nvPicPr>
        <p:blipFill>
          <a:blip r:embed="rId3"/>
          <a:stretch>
            <a:fillRect/>
          </a:stretch>
        </p:blipFill>
        <p:spPr>
          <a:xfrm>
            <a:off x="102705" y="1739806"/>
            <a:ext cx="5652905" cy="4680606"/>
          </a:xfrm>
          <a:prstGeom prst="rect">
            <a:avLst/>
          </a:prstGeom>
        </p:spPr>
      </p:pic>
      <p:sp>
        <p:nvSpPr>
          <p:cNvPr id="8" name="Rechteck 7"/>
          <p:cNvSpPr/>
          <p:nvPr/>
        </p:nvSpPr>
        <p:spPr>
          <a:xfrm>
            <a:off x="5755610" y="1678443"/>
            <a:ext cx="4911161" cy="3354765"/>
          </a:xfrm>
          <a:prstGeom prst="rect">
            <a:avLst/>
          </a:prstGeom>
        </p:spPr>
        <p:txBody>
          <a:bodyPr wrap="square">
            <a:spAutoFit/>
          </a:bodyPr>
          <a:lstStyle/>
          <a:p>
            <a:pPr>
              <a:lnSpc>
                <a:spcPct val="150000"/>
              </a:lnSpc>
            </a:pPr>
            <a:r>
              <a:rPr lang="de-DE" sz="2400" b="1" dirty="0"/>
              <a:t>FASN </a:t>
            </a:r>
            <a:r>
              <a:rPr lang="de-DE" sz="2400" b="1" dirty="0" err="1"/>
              <a:t>is</a:t>
            </a:r>
            <a:r>
              <a:rPr lang="de-DE" sz="2400" b="1" dirty="0"/>
              <a:t> </a:t>
            </a:r>
            <a:r>
              <a:rPr lang="de-DE" sz="2400" b="1" dirty="0" err="1"/>
              <a:t>linked</a:t>
            </a:r>
            <a:r>
              <a:rPr lang="de-DE" sz="2400" b="1" dirty="0"/>
              <a:t> </a:t>
            </a:r>
            <a:r>
              <a:rPr lang="de-DE" sz="2400" b="1" dirty="0" err="1"/>
              <a:t>to</a:t>
            </a:r>
            <a:r>
              <a:rPr lang="de-DE" sz="2400" b="1" dirty="0"/>
              <a:t> </a:t>
            </a:r>
            <a:r>
              <a:rPr lang="de-DE" sz="2400" b="1" dirty="0" err="1"/>
              <a:t>many</a:t>
            </a:r>
            <a:r>
              <a:rPr lang="de-DE" sz="2400" b="1" dirty="0"/>
              <a:t> </a:t>
            </a:r>
            <a:r>
              <a:rPr lang="de-DE" sz="2400" b="1" dirty="0" err="1"/>
              <a:t>diseases</a:t>
            </a:r>
            <a:endParaRPr lang="de-DE" sz="2400" b="1" dirty="0"/>
          </a:p>
          <a:p>
            <a:pPr marL="285750" indent="-285750">
              <a:lnSpc>
                <a:spcPct val="120000"/>
              </a:lnSpc>
              <a:buFont typeface="Arial" panose="020B0604020202020204" pitchFamily="34" charset="0"/>
              <a:buChar char="•"/>
            </a:pPr>
            <a:r>
              <a:rPr lang="de-DE" sz="2000" dirty="0" err="1"/>
              <a:t>Various</a:t>
            </a:r>
            <a:r>
              <a:rPr lang="de-DE" sz="2000" dirty="0"/>
              <a:t> </a:t>
            </a:r>
            <a:r>
              <a:rPr lang="de-DE" sz="2000" dirty="0" err="1"/>
              <a:t>types</a:t>
            </a:r>
            <a:r>
              <a:rPr lang="de-DE" sz="2000" dirty="0"/>
              <a:t> </a:t>
            </a:r>
            <a:r>
              <a:rPr lang="de-DE" sz="2000" dirty="0" err="1"/>
              <a:t>of</a:t>
            </a:r>
            <a:r>
              <a:rPr lang="de-DE" sz="2000" dirty="0"/>
              <a:t> </a:t>
            </a:r>
            <a:r>
              <a:rPr lang="de-DE" sz="2000" dirty="0" err="1"/>
              <a:t>cancer</a:t>
            </a:r>
            <a:endParaRPr lang="de-DE" sz="2000" dirty="0"/>
          </a:p>
          <a:p>
            <a:pPr marL="285750" indent="-285750">
              <a:buFont typeface="Arial" panose="020B0604020202020204" pitchFamily="34" charset="0"/>
              <a:buChar char="•"/>
            </a:pPr>
            <a:r>
              <a:rPr lang="de-DE" sz="2000" dirty="0"/>
              <a:t>Non-</a:t>
            </a:r>
            <a:r>
              <a:rPr lang="de-DE" sz="2000" dirty="0" err="1"/>
              <a:t>alcoholic</a:t>
            </a:r>
            <a:r>
              <a:rPr lang="de-DE" sz="2000" dirty="0"/>
              <a:t> </a:t>
            </a:r>
          </a:p>
          <a:p>
            <a:r>
              <a:rPr lang="de-DE" sz="2000" dirty="0"/>
              <a:t>     </a:t>
            </a:r>
            <a:r>
              <a:rPr lang="de-DE" sz="2000" dirty="0" err="1"/>
              <a:t>steatohepatitis</a:t>
            </a:r>
            <a:r>
              <a:rPr lang="de-DE" sz="2000" dirty="0"/>
              <a:t> (NASH)</a:t>
            </a:r>
          </a:p>
          <a:p>
            <a:pPr marL="285750" indent="-285750">
              <a:buFont typeface="Arial" panose="020B0604020202020204" pitchFamily="34" charset="0"/>
              <a:buChar char="•"/>
            </a:pPr>
            <a:r>
              <a:rPr lang="de-DE" sz="2000" dirty="0"/>
              <a:t>Non-</a:t>
            </a:r>
            <a:r>
              <a:rPr lang="de-DE" sz="2000" dirty="0" err="1"/>
              <a:t>alcoholic</a:t>
            </a:r>
            <a:r>
              <a:rPr lang="de-DE" sz="2000" dirty="0"/>
              <a:t> </a:t>
            </a:r>
          </a:p>
          <a:p>
            <a:r>
              <a:rPr lang="de-DE" sz="2000" dirty="0"/>
              <a:t>     </a:t>
            </a:r>
            <a:r>
              <a:rPr lang="de-DE" sz="2000" dirty="0" err="1"/>
              <a:t>fatty</a:t>
            </a:r>
            <a:r>
              <a:rPr lang="de-DE" sz="2000" dirty="0"/>
              <a:t> </a:t>
            </a:r>
            <a:r>
              <a:rPr lang="de-DE" sz="2000" dirty="0" err="1"/>
              <a:t>liver</a:t>
            </a:r>
            <a:r>
              <a:rPr lang="de-DE" sz="2000" dirty="0"/>
              <a:t> </a:t>
            </a:r>
            <a:r>
              <a:rPr lang="de-DE" sz="2000" dirty="0" err="1"/>
              <a:t>disease</a:t>
            </a:r>
            <a:r>
              <a:rPr lang="de-DE" sz="2000" dirty="0"/>
              <a:t> (NAFLD)</a:t>
            </a:r>
          </a:p>
          <a:p>
            <a:pPr marL="285750" indent="-285750">
              <a:lnSpc>
                <a:spcPct val="120000"/>
              </a:lnSpc>
              <a:buFont typeface="Arial" panose="020B0604020202020204" pitchFamily="34" charset="0"/>
              <a:buChar char="•"/>
            </a:pPr>
            <a:r>
              <a:rPr lang="de-DE" sz="2000" dirty="0"/>
              <a:t>Diabetes</a:t>
            </a:r>
          </a:p>
          <a:p>
            <a:pPr marL="285750" indent="-285750">
              <a:buFont typeface="Wingdings" panose="05000000000000000000" pitchFamily="2" charset="2"/>
              <a:buChar char="Ø"/>
            </a:pPr>
            <a:r>
              <a:rPr lang="de-DE" sz="2000" dirty="0"/>
              <a:t>FASN </a:t>
            </a:r>
            <a:r>
              <a:rPr lang="de-DE" sz="2000" dirty="0" err="1"/>
              <a:t>is</a:t>
            </a:r>
            <a:r>
              <a:rPr lang="de-DE" sz="2000" dirty="0"/>
              <a:t> a </a:t>
            </a:r>
            <a:r>
              <a:rPr lang="de-DE" sz="2000" dirty="0" err="1"/>
              <a:t>target</a:t>
            </a:r>
            <a:r>
              <a:rPr lang="de-DE" sz="2000" dirty="0"/>
              <a:t> </a:t>
            </a:r>
          </a:p>
          <a:p>
            <a:r>
              <a:rPr lang="de-DE" sz="2000" dirty="0"/>
              <a:t>     in </a:t>
            </a:r>
            <a:r>
              <a:rPr lang="de-DE" sz="2000" dirty="0" err="1"/>
              <a:t>drug</a:t>
            </a:r>
            <a:r>
              <a:rPr lang="de-DE" sz="2000" dirty="0"/>
              <a:t> </a:t>
            </a:r>
            <a:r>
              <a:rPr lang="de-DE" sz="2000" dirty="0" err="1"/>
              <a:t>discovery</a:t>
            </a:r>
            <a:endParaRPr lang="de-DE" sz="2000" dirty="0"/>
          </a:p>
        </p:txBody>
      </p:sp>
      <p:pic>
        <p:nvPicPr>
          <p:cNvPr id="9" name="Grafik 8">
            <a:extLst>
              <a:ext uri="{FF2B5EF4-FFF2-40B4-BE49-F238E27FC236}">
                <a16:creationId xmlns:a16="http://schemas.microsoft.com/office/drawing/2014/main" id="{8A453DEA-3FD3-40A0-9408-4742B2466180}"/>
              </a:ext>
            </a:extLst>
          </p:cNvPr>
          <p:cNvPicPr>
            <a:picLocks noChangeAspect="1"/>
          </p:cNvPicPr>
          <p:nvPr/>
        </p:nvPicPr>
        <p:blipFill>
          <a:blip r:embed="rId4"/>
          <a:stretch>
            <a:fillRect/>
          </a:stretch>
        </p:blipFill>
        <p:spPr>
          <a:xfrm>
            <a:off x="8927558" y="2234334"/>
            <a:ext cx="3264442" cy="3298753"/>
          </a:xfrm>
          <a:prstGeom prst="rect">
            <a:avLst/>
          </a:prstGeom>
        </p:spPr>
      </p:pic>
    </p:spTree>
    <p:extLst>
      <p:ext uri="{BB962C8B-B14F-4D97-AF65-F5344CB8AC3E}">
        <p14:creationId xmlns:p14="http://schemas.microsoft.com/office/powerpoint/2010/main" val="294624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p:txBody>
          <a:bodyPr>
            <a:normAutofit fontScale="90000"/>
          </a:bodyPr>
          <a:lstStyle/>
          <a:p>
            <a:r>
              <a:rPr lang="en-ZA" u="sng" dirty="0"/>
              <a:t>Example 2</a:t>
            </a:r>
            <a:r>
              <a:rPr lang="en-ZA" dirty="0"/>
              <a:t>: Malonyl-CoA accumulation in cells as </a:t>
            </a:r>
            <a:r>
              <a:rPr lang="en-ZA" b="1" i="1" dirty="0"/>
              <a:t>known</a:t>
            </a:r>
            <a:r>
              <a:rPr lang="en-ZA" dirty="0"/>
              <a:t> marker of FASN inhibition</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15</a:t>
            </a:fld>
            <a:endParaRPr lang="en-ZA" dirty="0"/>
          </a:p>
        </p:txBody>
      </p:sp>
      <p:pic>
        <p:nvPicPr>
          <p:cNvPr id="6" name="Inhaltsplatzhalter 5"/>
          <p:cNvPicPr>
            <a:picLocks noGrp="1" noChangeAspect="1"/>
          </p:cNvPicPr>
          <p:nvPr>
            <p:ph idx="13"/>
          </p:nvPr>
        </p:nvPicPr>
        <p:blipFill>
          <a:blip r:embed="rId2" cstate="print">
            <a:extLst>
              <a:ext uri="{28A0092B-C50C-407E-A947-70E740481C1C}">
                <a14:useLocalDpi xmlns:a14="http://schemas.microsoft.com/office/drawing/2010/main" val="0"/>
              </a:ext>
            </a:extLst>
          </a:blip>
          <a:stretch>
            <a:fillRect/>
          </a:stretch>
        </p:blipFill>
        <p:spPr>
          <a:xfrm>
            <a:off x="8980488" y="624104"/>
            <a:ext cx="2659062" cy="786967"/>
          </a:xfrm>
        </p:spPr>
      </p:pic>
      <p:pic>
        <p:nvPicPr>
          <p:cNvPr id="7" name="Grafik 6"/>
          <p:cNvPicPr>
            <a:picLocks noChangeAspect="1"/>
          </p:cNvPicPr>
          <p:nvPr/>
        </p:nvPicPr>
        <p:blipFill rotWithShape="1">
          <a:blip r:embed="rId3"/>
          <a:srcRect t="4743" r="46635" b="60474"/>
          <a:stretch/>
        </p:blipFill>
        <p:spPr>
          <a:xfrm>
            <a:off x="728472" y="2715768"/>
            <a:ext cx="4154424" cy="3179479"/>
          </a:xfrm>
          <a:prstGeom prst="rect">
            <a:avLst/>
          </a:prstGeom>
        </p:spPr>
      </p:pic>
      <p:pic>
        <p:nvPicPr>
          <p:cNvPr id="8" name="Grafik 7"/>
          <p:cNvPicPr>
            <a:picLocks noChangeAspect="1"/>
          </p:cNvPicPr>
          <p:nvPr/>
        </p:nvPicPr>
        <p:blipFill rotWithShape="1">
          <a:blip r:embed="rId3"/>
          <a:srcRect l="28722" t="-83" r="27162" b="97326"/>
          <a:stretch/>
        </p:blipFill>
        <p:spPr>
          <a:xfrm>
            <a:off x="1261929" y="2496311"/>
            <a:ext cx="2990088" cy="219457"/>
          </a:xfrm>
          <a:prstGeom prst="rect">
            <a:avLst/>
          </a:prstGeom>
        </p:spPr>
      </p:pic>
      <p:pic>
        <p:nvPicPr>
          <p:cNvPr id="9" name="Grafik 8"/>
          <p:cNvPicPr>
            <a:picLocks noChangeAspect="1"/>
          </p:cNvPicPr>
          <p:nvPr/>
        </p:nvPicPr>
        <p:blipFill rotWithShape="1">
          <a:blip r:embed="rId4" cstate="print">
            <a:extLst>
              <a:ext uri="{28A0092B-C50C-407E-A947-70E740481C1C}">
                <a14:useLocalDpi xmlns:a14="http://schemas.microsoft.com/office/drawing/2010/main" val="0"/>
              </a:ext>
            </a:extLst>
          </a:blip>
          <a:srcRect b="58994"/>
          <a:stretch/>
        </p:blipFill>
        <p:spPr>
          <a:xfrm>
            <a:off x="5916102" y="1534134"/>
            <a:ext cx="6128771" cy="2505445"/>
          </a:xfrm>
          <a:prstGeom prst="rect">
            <a:avLst/>
          </a:prstGeom>
        </p:spPr>
      </p:pic>
      <p:sp>
        <p:nvSpPr>
          <p:cNvPr id="10" name="Rechteck 9"/>
          <p:cNvSpPr/>
          <p:nvPr/>
        </p:nvSpPr>
        <p:spPr>
          <a:xfrm>
            <a:off x="266700" y="2314204"/>
            <a:ext cx="419100" cy="5813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1" name="Objekt 10"/>
          <p:cNvGraphicFramePr>
            <a:graphicFrameLocks noChangeAspect="1"/>
          </p:cNvGraphicFramePr>
          <p:nvPr>
            <p:extLst>
              <p:ext uri="{D42A27DB-BD31-4B8C-83A1-F6EECF244321}">
                <p14:modId xmlns:p14="http://schemas.microsoft.com/office/powerpoint/2010/main" val="2178864274"/>
              </p:ext>
            </p:extLst>
          </p:nvPr>
        </p:nvGraphicFramePr>
        <p:xfrm>
          <a:off x="5962650" y="3883024"/>
          <a:ext cx="5391150" cy="2655888"/>
        </p:xfrm>
        <a:graphic>
          <a:graphicData uri="http://schemas.openxmlformats.org/presentationml/2006/ole">
            <mc:AlternateContent xmlns:mc="http://schemas.openxmlformats.org/markup-compatibility/2006">
              <mc:Choice xmlns:v="urn:schemas-microsoft-com:vml" Requires="v">
                <p:oleObj name="Prism 5" r:id="rId5" imgW="5390640" imgH="2656080" progId="Prism5.Document">
                  <p:embed/>
                </p:oleObj>
              </mc:Choice>
              <mc:Fallback>
                <p:oleObj name="Prism 5" r:id="rId5" imgW="5390640" imgH="2656080" progId="Prism5.Document">
                  <p:embed/>
                  <p:pic>
                    <p:nvPicPr>
                      <p:cNvPr id="0" name=""/>
                      <p:cNvPicPr/>
                      <p:nvPr/>
                    </p:nvPicPr>
                    <p:blipFill>
                      <a:blip r:embed="rId6"/>
                      <a:stretch>
                        <a:fillRect/>
                      </a:stretch>
                    </p:blipFill>
                    <p:spPr>
                      <a:xfrm>
                        <a:off x="5962650" y="3883024"/>
                        <a:ext cx="5391150" cy="2655888"/>
                      </a:xfrm>
                      <a:prstGeom prst="rect">
                        <a:avLst/>
                      </a:prstGeom>
                    </p:spPr>
                  </p:pic>
                </p:oleObj>
              </mc:Fallback>
            </mc:AlternateContent>
          </a:graphicData>
        </a:graphic>
      </p:graphicFrame>
      <p:sp>
        <p:nvSpPr>
          <p:cNvPr id="12" name="Rechteck 11"/>
          <p:cNvSpPr/>
          <p:nvPr/>
        </p:nvSpPr>
        <p:spPr>
          <a:xfrm>
            <a:off x="1204017" y="6102434"/>
            <a:ext cx="6096000" cy="276999"/>
          </a:xfrm>
          <a:prstGeom prst="rect">
            <a:avLst/>
          </a:prstGeom>
        </p:spPr>
        <p:txBody>
          <a:bodyPr>
            <a:spAutoFit/>
          </a:bodyPr>
          <a:lstStyle/>
          <a:p>
            <a:r>
              <a:rPr lang="de-DE" sz="1200" dirty="0">
                <a:latin typeface="Calibri" panose="020F0502020204030204" pitchFamily="34" charset="0"/>
                <a:ea typeface="Times New Roman" panose="02020603050405020304" pitchFamily="18" charset="0"/>
                <a:cs typeface="Times New Roman" panose="02020603050405020304" pitchFamily="18" charset="0"/>
              </a:rPr>
              <a:t>Weigt et al., </a:t>
            </a:r>
            <a:r>
              <a:rPr lang="en-US" sz="1200" dirty="0">
                <a:latin typeface="Calibri" panose="020F0502020204030204" pitchFamily="34" charset="0"/>
                <a:ea typeface="Times New Roman" panose="02020603050405020304" pitchFamily="18" charset="0"/>
                <a:cs typeface="Times New Roman" panose="02020603050405020304" pitchFamily="18" charset="0"/>
              </a:rPr>
              <a:t>Cell </a:t>
            </a:r>
            <a:r>
              <a:rPr lang="en-US" sz="1200" dirty="0" err="1">
                <a:latin typeface="Calibri" panose="020F0502020204030204" pitchFamily="34" charset="0"/>
                <a:ea typeface="Times New Roman" panose="02020603050405020304" pitchFamily="18" charset="0"/>
                <a:cs typeface="Times New Roman" panose="02020603050405020304" pitchFamily="18" charset="0"/>
              </a:rPr>
              <a:t>Chem</a:t>
            </a:r>
            <a:r>
              <a:rPr lang="en-US" sz="1200" dirty="0">
                <a:latin typeface="Calibri" panose="020F0502020204030204" pitchFamily="34" charset="0"/>
                <a:ea typeface="Times New Roman" panose="02020603050405020304" pitchFamily="18" charset="0"/>
                <a:cs typeface="Times New Roman" panose="02020603050405020304" pitchFamily="18" charset="0"/>
              </a:rPr>
              <a:t> Biol. 26(9), 1322-1331 (2019)</a:t>
            </a:r>
            <a:endParaRPr lang="de-DE" sz="12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0332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p:txBody>
          <a:bodyPr>
            <a:normAutofit fontScale="90000"/>
          </a:bodyPr>
          <a:lstStyle/>
          <a:p>
            <a:r>
              <a:rPr lang="en-ZA" u="sng" dirty="0"/>
              <a:t>Example 3</a:t>
            </a:r>
            <a:r>
              <a:rPr lang="en-ZA" dirty="0"/>
              <a:t>: Screening for inhibitors of the transporter OATP2B1</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16</a:t>
            </a:fld>
            <a:endParaRPr lang="en-ZA" dirty="0"/>
          </a:p>
        </p:txBody>
      </p:sp>
      <p:pic>
        <p:nvPicPr>
          <p:cNvPr id="6" name="Inhaltsplatzhalter 5"/>
          <p:cNvPicPr>
            <a:picLocks noGrp="1" noChangeAspect="1"/>
          </p:cNvPicPr>
          <p:nvPr>
            <p:ph idx="13"/>
          </p:nvPr>
        </p:nvPicPr>
        <p:blipFill>
          <a:blip r:embed="rId2" cstate="print">
            <a:extLst>
              <a:ext uri="{28A0092B-C50C-407E-A947-70E740481C1C}">
                <a14:useLocalDpi xmlns:a14="http://schemas.microsoft.com/office/drawing/2010/main" val="0"/>
              </a:ext>
            </a:extLst>
          </a:blip>
          <a:stretch>
            <a:fillRect/>
          </a:stretch>
        </p:blipFill>
        <p:spPr>
          <a:xfrm>
            <a:off x="8980488" y="624104"/>
            <a:ext cx="2659062" cy="786967"/>
          </a:xfrm>
        </p:spPr>
      </p:pic>
      <p:grpSp>
        <p:nvGrpSpPr>
          <p:cNvPr id="7" name="Gruppieren 6"/>
          <p:cNvGrpSpPr/>
          <p:nvPr/>
        </p:nvGrpSpPr>
        <p:grpSpPr>
          <a:xfrm>
            <a:off x="2227393" y="1946408"/>
            <a:ext cx="5182277" cy="4436691"/>
            <a:chOff x="1569588" y="1352374"/>
            <a:chExt cx="5378289" cy="4436691"/>
          </a:xfrm>
        </p:grpSpPr>
        <p:grpSp>
          <p:nvGrpSpPr>
            <p:cNvPr id="8" name="Gruppieren 7"/>
            <p:cNvGrpSpPr/>
            <p:nvPr/>
          </p:nvGrpSpPr>
          <p:grpSpPr>
            <a:xfrm>
              <a:off x="1569588" y="1352374"/>
              <a:ext cx="5378289" cy="4436691"/>
              <a:chOff x="2893564" y="1443180"/>
              <a:chExt cx="5378289" cy="4436691"/>
            </a:xfrm>
          </p:grpSpPr>
          <p:sp>
            <p:nvSpPr>
              <p:cNvPr id="10" name="Ellipse 9"/>
              <p:cNvSpPr/>
              <p:nvPr/>
            </p:nvSpPr>
            <p:spPr>
              <a:xfrm>
                <a:off x="2893564" y="1876926"/>
                <a:ext cx="5378289" cy="3577390"/>
              </a:xfrm>
              <a:prstGeom prst="ellipse">
                <a:avLst/>
              </a:prstGeom>
              <a:solidFill>
                <a:sysClr val="window" lastClr="FFFFFF">
                  <a:lumMod val="75000"/>
                </a:sysClr>
              </a:solidFill>
              <a:ln w="34925" cap="flat" cmpd="sng" algn="in">
                <a:noFill/>
                <a:prstDash val="solid"/>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endParaRPr lang="de-DE">
                  <a:solidFill>
                    <a:sysClr val="window" lastClr="FFFFFF"/>
                  </a:solidFill>
                  <a:latin typeface="Franklin Gothic Book" panose="020B0503020102020204"/>
                </a:endParaRPr>
              </a:p>
            </p:txBody>
          </p:sp>
          <p:sp>
            <p:nvSpPr>
              <p:cNvPr id="11" name="Ellipse 10"/>
              <p:cNvSpPr/>
              <p:nvPr/>
            </p:nvSpPr>
            <p:spPr>
              <a:xfrm>
                <a:off x="6641432" y="3048000"/>
                <a:ext cx="705852" cy="593558"/>
              </a:xfrm>
              <a:prstGeom prst="ellipse">
                <a:avLst/>
              </a:prstGeom>
              <a:solidFill>
                <a:srgbClr val="E28394">
                  <a:lumMod val="60000"/>
                  <a:lumOff val="40000"/>
                </a:srgbClr>
              </a:solidFill>
              <a:ln w="34925" cap="flat" cmpd="sng" algn="in">
                <a:noFill/>
                <a:prstDash val="solid"/>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endParaRPr lang="de-DE">
                  <a:solidFill>
                    <a:sysClr val="window" lastClr="FFFFFF"/>
                  </a:solidFill>
                  <a:latin typeface="Franklin Gothic Book" panose="020B0503020102020204"/>
                </a:endParaRPr>
              </a:p>
            </p:txBody>
          </p:sp>
          <p:sp>
            <p:nvSpPr>
              <p:cNvPr id="12" name="Ellipse 11"/>
              <p:cNvSpPr/>
              <p:nvPr/>
            </p:nvSpPr>
            <p:spPr>
              <a:xfrm>
                <a:off x="3352800" y="2865970"/>
                <a:ext cx="1588168" cy="818147"/>
              </a:xfrm>
              <a:prstGeom prst="ellipse">
                <a:avLst/>
              </a:prstGeom>
              <a:solidFill>
                <a:srgbClr val="00B0F0"/>
              </a:solidFill>
              <a:ln w="34925" cap="flat" cmpd="sng" algn="in">
                <a:noFill/>
                <a:prstDash val="solid"/>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endParaRPr lang="de-DE">
                  <a:solidFill>
                    <a:sysClr val="window" lastClr="FFFFFF"/>
                  </a:solidFill>
                  <a:latin typeface="Franklin Gothic Book" panose="020B0503020102020204"/>
                </a:endParaRPr>
              </a:p>
            </p:txBody>
          </p:sp>
          <p:sp>
            <p:nvSpPr>
              <p:cNvPr id="13" name="Freihandform 12"/>
              <p:cNvSpPr/>
              <p:nvPr/>
            </p:nvSpPr>
            <p:spPr>
              <a:xfrm>
                <a:off x="3493008" y="2987040"/>
                <a:ext cx="1304544" cy="615696"/>
              </a:xfrm>
              <a:custGeom>
                <a:avLst/>
                <a:gdLst>
                  <a:gd name="connsiteX0" fmla="*/ 225552 w 1304544"/>
                  <a:gd name="connsiteY0" fmla="*/ 54864 h 615696"/>
                  <a:gd name="connsiteX1" fmla="*/ 457200 w 1304544"/>
                  <a:gd name="connsiteY1" fmla="*/ 0 h 615696"/>
                  <a:gd name="connsiteX2" fmla="*/ 512064 w 1304544"/>
                  <a:gd name="connsiteY2" fmla="*/ 158496 h 615696"/>
                  <a:gd name="connsiteX3" fmla="*/ 676656 w 1304544"/>
                  <a:gd name="connsiteY3" fmla="*/ 158496 h 615696"/>
                  <a:gd name="connsiteX4" fmla="*/ 743712 w 1304544"/>
                  <a:gd name="connsiteY4" fmla="*/ 6096 h 615696"/>
                  <a:gd name="connsiteX5" fmla="*/ 981456 w 1304544"/>
                  <a:gd name="connsiteY5" fmla="*/ 12192 h 615696"/>
                  <a:gd name="connsiteX6" fmla="*/ 963168 w 1304544"/>
                  <a:gd name="connsiteY6" fmla="*/ 231648 h 615696"/>
                  <a:gd name="connsiteX7" fmla="*/ 1182624 w 1304544"/>
                  <a:gd name="connsiteY7" fmla="*/ 164592 h 615696"/>
                  <a:gd name="connsiteX8" fmla="*/ 1280160 w 1304544"/>
                  <a:gd name="connsiteY8" fmla="*/ 249936 h 615696"/>
                  <a:gd name="connsiteX9" fmla="*/ 1304544 w 1304544"/>
                  <a:gd name="connsiteY9" fmla="*/ 390144 h 615696"/>
                  <a:gd name="connsiteX10" fmla="*/ 1207008 w 1304544"/>
                  <a:gd name="connsiteY10" fmla="*/ 493776 h 615696"/>
                  <a:gd name="connsiteX11" fmla="*/ 1024128 w 1304544"/>
                  <a:gd name="connsiteY11" fmla="*/ 475488 h 615696"/>
                  <a:gd name="connsiteX12" fmla="*/ 975360 w 1304544"/>
                  <a:gd name="connsiteY12" fmla="*/ 524256 h 615696"/>
                  <a:gd name="connsiteX13" fmla="*/ 969264 w 1304544"/>
                  <a:gd name="connsiteY13" fmla="*/ 597408 h 615696"/>
                  <a:gd name="connsiteX14" fmla="*/ 786384 w 1304544"/>
                  <a:gd name="connsiteY14" fmla="*/ 615696 h 615696"/>
                  <a:gd name="connsiteX15" fmla="*/ 737616 w 1304544"/>
                  <a:gd name="connsiteY15" fmla="*/ 475488 h 615696"/>
                  <a:gd name="connsiteX16" fmla="*/ 597408 w 1304544"/>
                  <a:gd name="connsiteY16" fmla="*/ 505968 h 615696"/>
                  <a:gd name="connsiteX17" fmla="*/ 585216 w 1304544"/>
                  <a:gd name="connsiteY17" fmla="*/ 603504 h 615696"/>
                  <a:gd name="connsiteX18" fmla="*/ 329184 w 1304544"/>
                  <a:gd name="connsiteY18" fmla="*/ 560832 h 615696"/>
                  <a:gd name="connsiteX19" fmla="*/ 329184 w 1304544"/>
                  <a:gd name="connsiteY19" fmla="*/ 414528 h 615696"/>
                  <a:gd name="connsiteX20" fmla="*/ 231648 w 1304544"/>
                  <a:gd name="connsiteY20" fmla="*/ 396240 h 615696"/>
                  <a:gd name="connsiteX21" fmla="*/ 109728 w 1304544"/>
                  <a:gd name="connsiteY21" fmla="*/ 445008 h 615696"/>
                  <a:gd name="connsiteX22" fmla="*/ 0 w 1304544"/>
                  <a:gd name="connsiteY22" fmla="*/ 353568 h 615696"/>
                  <a:gd name="connsiteX23" fmla="*/ 36576 w 1304544"/>
                  <a:gd name="connsiteY23" fmla="*/ 176784 h 615696"/>
                  <a:gd name="connsiteX24" fmla="*/ 213360 w 1304544"/>
                  <a:gd name="connsiteY24" fmla="*/ 231648 h 615696"/>
                  <a:gd name="connsiteX25" fmla="*/ 286512 w 1304544"/>
                  <a:gd name="connsiteY25" fmla="*/ 188976 h 615696"/>
                  <a:gd name="connsiteX26" fmla="*/ 225552 w 1304544"/>
                  <a:gd name="connsiteY26" fmla="*/ 54864 h 61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04544" h="615696">
                    <a:moveTo>
                      <a:pt x="225552" y="54864"/>
                    </a:moveTo>
                    <a:lnTo>
                      <a:pt x="457200" y="0"/>
                    </a:lnTo>
                    <a:lnTo>
                      <a:pt x="512064" y="158496"/>
                    </a:lnTo>
                    <a:lnTo>
                      <a:pt x="676656" y="158496"/>
                    </a:lnTo>
                    <a:lnTo>
                      <a:pt x="743712" y="6096"/>
                    </a:lnTo>
                    <a:lnTo>
                      <a:pt x="981456" y="12192"/>
                    </a:lnTo>
                    <a:lnTo>
                      <a:pt x="963168" y="231648"/>
                    </a:lnTo>
                    <a:lnTo>
                      <a:pt x="1182624" y="164592"/>
                    </a:lnTo>
                    <a:lnTo>
                      <a:pt x="1280160" y="249936"/>
                    </a:lnTo>
                    <a:lnTo>
                      <a:pt x="1304544" y="390144"/>
                    </a:lnTo>
                    <a:lnTo>
                      <a:pt x="1207008" y="493776"/>
                    </a:lnTo>
                    <a:lnTo>
                      <a:pt x="1024128" y="475488"/>
                    </a:lnTo>
                    <a:lnTo>
                      <a:pt x="975360" y="524256"/>
                    </a:lnTo>
                    <a:lnTo>
                      <a:pt x="969264" y="597408"/>
                    </a:lnTo>
                    <a:lnTo>
                      <a:pt x="786384" y="615696"/>
                    </a:lnTo>
                    <a:lnTo>
                      <a:pt x="737616" y="475488"/>
                    </a:lnTo>
                    <a:lnTo>
                      <a:pt x="597408" y="505968"/>
                    </a:lnTo>
                    <a:lnTo>
                      <a:pt x="585216" y="603504"/>
                    </a:lnTo>
                    <a:lnTo>
                      <a:pt x="329184" y="560832"/>
                    </a:lnTo>
                    <a:lnTo>
                      <a:pt x="329184" y="414528"/>
                    </a:lnTo>
                    <a:lnTo>
                      <a:pt x="231648" y="396240"/>
                    </a:lnTo>
                    <a:lnTo>
                      <a:pt x="109728" y="445008"/>
                    </a:lnTo>
                    <a:lnTo>
                      <a:pt x="0" y="353568"/>
                    </a:lnTo>
                    <a:lnTo>
                      <a:pt x="36576" y="176784"/>
                    </a:lnTo>
                    <a:lnTo>
                      <a:pt x="213360" y="231648"/>
                    </a:lnTo>
                    <a:lnTo>
                      <a:pt x="286512" y="188976"/>
                    </a:lnTo>
                    <a:lnTo>
                      <a:pt x="225552" y="54864"/>
                    </a:lnTo>
                    <a:close/>
                  </a:path>
                </a:pathLst>
              </a:custGeom>
              <a:solidFill>
                <a:srgbClr val="77A2BB">
                  <a:lumMod val="40000"/>
                  <a:lumOff val="60000"/>
                </a:srgbClr>
              </a:solidFill>
              <a:ln w="34925" cap="flat" cmpd="sng" algn="in">
                <a:noFill/>
                <a:prstDash val="solid"/>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endParaRPr lang="de-DE">
                  <a:solidFill>
                    <a:sysClr val="window" lastClr="FFFFFF"/>
                  </a:solidFill>
                  <a:latin typeface="Franklin Gothic Book" panose="020B0503020102020204"/>
                </a:endParaRPr>
              </a:p>
            </p:txBody>
          </p:sp>
          <p:cxnSp>
            <p:nvCxnSpPr>
              <p:cNvPr id="14" name="Gerade Verbindung mit Pfeil 13"/>
              <p:cNvCxnSpPr/>
              <p:nvPr/>
            </p:nvCxnSpPr>
            <p:spPr>
              <a:xfrm>
                <a:off x="4043684" y="2556134"/>
                <a:ext cx="0" cy="851110"/>
              </a:xfrm>
              <a:prstGeom prst="straightConnector1">
                <a:avLst/>
              </a:prstGeom>
              <a:noFill/>
              <a:ln w="9525" cap="flat" cmpd="sng" algn="in">
                <a:solidFill>
                  <a:sysClr val="windowText" lastClr="000000"/>
                </a:solidFill>
                <a:prstDash val="solid"/>
                <a:headEnd type="triangle"/>
                <a:tailEnd type="triangle"/>
              </a:ln>
              <a:effectLst/>
            </p:spPr>
          </p:cxnSp>
          <p:sp>
            <p:nvSpPr>
              <p:cNvPr id="15" name="Ellipse 14"/>
              <p:cNvSpPr/>
              <p:nvPr/>
            </p:nvSpPr>
            <p:spPr>
              <a:xfrm>
                <a:off x="3940485" y="2688336"/>
                <a:ext cx="206399" cy="586707"/>
              </a:xfrm>
              <a:prstGeom prst="ellipse">
                <a:avLst/>
              </a:prstGeom>
              <a:solidFill>
                <a:srgbClr val="FFFF00"/>
              </a:solidFill>
              <a:ln w="34925" cap="flat" cmpd="sng" algn="in">
                <a:noFill/>
                <a:prstDash val="solid"/>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endParaRPr lang="de-DE">
                  <a:solidFill>
                    <a:sysClr val="window" lastClr="FFFFFF"/>
                  </a:solidFill>
                  <a:latin typeface="Franklin Gothic Book" panose="020B0503020102020204"/>
                </a:endParaRPr>
              </a:p>
            </p:txBody>
          </p:sp>
          <p:sp>
            <p:nvSpPr>
              <p:cNvPr id="16" name="Ellipse 15"/>
              <p:cNvSpPr/>
              <p:nvPr/>
            </p:nvSpPr>
            <p:spPr>
              <a:xfrm>
                <a:off x="4521294" y="1762626"/>
                <a:ext cx="262128" cy="493776"/>
              </a:xfrm>
              <a:prstGeom prst="ellipse">
                <a:avLst/>
              </a:prstGeom>
              <a:solidFill>
                <a:srgbClr val="FFC000"/>
              </a:solidFill>
              <a:ln w="34925" cap="flat" cmpd="sng" algn="in">
                <a:noFill/>
                <a:prstDash val="solid"/>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endParaRPr lang="de-DE">
                  <a:solidFill>
                    <a:sysClr val="window" lastClr="FFFFFF"/>
                  </a:solidFill>
                  <a:latin typeface="Franklin Gothic Book" panose="020B0503020102020204"/>
                </a:endParaRPr>
              </a:p>
            </p:txBody>
          </p:sp>
          <p:sp>
            <p:nvSpPr>
              <p:cNvPr id="17" name="Ellipse 16"/>
              <p:cNvSpPr/>
              <p:nvPr/>
            </p:nvSpPr>
            <p:spPr>
              <a:xfrm>
                <a:off x="4795774" y="1762626"/>
                <a:ext cx="262128" cy="493776"/>
              </a:xfrm>
              <a:prstGeom prst="ellipse">
                <a:avLst/>
              </a:prstGeom>
              <a:solidFill>
                <a:srgbClr val="FFC000"/>
              </a:solidFill>
              <a:ln w="34925" cap="flat" cmpd="sng" algn="in">
                <a:noFill/>
                <a:prstDash val="solid"/>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endParaRPr lang="de-DE">
                  <a:solidFill>
                    <a:sysClr val="window" lastClr="FFFFFF"/>
                  </a:solidFill>
                  <a:latin typeface="Franklin Gothic Book" panose="020B0503020102020204"/>
                </a:endParaRPr>
              </a:p>
            </p:txBody>
          </p:sp>
          <p:sp>
            <p:nvSpPr>
              <p:cNvPr id="18" name="Ellipse 17"/>
              <p:cNvSpPr/>
              <p:nvPr/>
            </p:nvSpPr>
            <p:spPr>
              <a:xfrm>
                <a:off x="5343113" y="1677924"/>
                <a:ext cx="262128" cy="493776"/>
              </a:xfrm>
              <a:prstGeom prst="ellipse">
                <a:avLst/>
              </a:prstGeom>
              <a:solidFill>
                <a:srgbClr val="FFC000"/>
              </a:solidFill>
              <a:ln w="34925" cap="flat" cmpd="sng" algn="in">
                <a:noFill/>
                <a:prstDash val="solid"/>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endParaRPr lang="de-DE">
                  <a:solidFill>
                    <a:sysClr val="window" lastClr="FFFFFF"/>
                  </a:solidFill>
                  <a:latin typeface="Franklin Gothic Book" panose="020B0503020102020204"/>
                </a:endParaRPr>
              </a:p>
            </p:txBody>
          </p:sp>
          <p:sp>
            <p:nvSpPr>
              <p:cNvPr id="19" name="Ellipse 18"/>
              <p:cNvSpPr/>
              <p:nvPr/>
            </p:nvSpPr>
            <p:spPr>
              <a:xfrm>
                <a:off x="5617593" y="1677924"/>
                <a:ext cx="262128" cy="493776"/>
              </a:xfrm>
              <a:prstGeom prst="ellipse">
                <a:avLst/>
              </a:prstGeom>
              <a:solidFill>
                <a:srgbClr val="FFC000"/>
              </a:solidFill>
              <a:ln w="34925" cap="flat" cmpd="sng" algn="in">
                <a:noFill/>
                <a:prstDash val="solid"/>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endParaRPr lang="de-DE">
                  <a:solidFill>
                    <a:sysClr val="window" lastClr="FFFFFF"/>
                  </a:solidFill>
                  <a:latin typeface="Franklin Gothic Book" panose="020B0503020102020204"/>
                </a:endParaRPr>
              </a:p>
            </p:txBody>
          </p:sp>
          <p:sp>
            <p:nvSpPr>
              <p:cNvPr id="20" name="Ellipse 19"/>
              <p:cNvSpPr/>
              <p:nvPr/>
            </p:nvSpPr>
            <p:spPr>
              <a:xfrm>
                <a:off x="6164932" y="1762626"/>
                <a:ext cx="262128" cy="493776"/>
              </a:xfrm>
              <a:prstGeom prst="ellipse">
                <a:avLst/>
              </a:prstGeom>
              <a:solidFill>
                <a:srgbClr val="FFC000"/>
              </a:solidFill>
              <a:ln w="34925" cap="flat" cmpd="sng" algn="in">
                <a:noFill/>
                <a:prstDash val="solid"/>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endParaRPr lang="de-DE">
                  <a:solidFill>
                    <a:sysClr val="window" lastClr="FFFFFF"/>
                  </a:solidFill>
                  <a:latin typeface="Franklin Gothic Book" panose="020B0503020102020204"/>
                </a:endParaRPr>
              </a:p>
            </p:txBody>
          </p:sp>
          <p:sp>
            <p:nvSpPr>
              <p:cNvPr id="21" name="Ellipse 20"/>
              <p:cNvSpPr/>
              <p:nvPr/>
            </p:nvSpPr>
            <p:spPr>
              <a:xfrm>
                <a:off x="6439412" y="1762626"/>
                <a:ext cx="262128" cy="493776"/>
              </a:xfrm>
              <a:prstGeom prst="ellipse">
                <a:avLst/>
              </a:prstGeom>
              <a:solidFill>
                <a:srgbClr val="FFC000"/>
              </a:solidFill>
              <a:ln w="34925" cap="flat" cmpd="sng" algn="in">
                <a:noFill/>
                <a:prstDash val="solid"/>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endParaRPr lang="de-DE">
                  <a:solidFill>
                    <a:sysClr val="window" lastClr="FFFFFF"/>
                  </a:solidFill>
                  <a:latin typeface="Franklin Gothic Book" panose="020B0503020102020204"/>
                </a:endParaRPr>
              </a:p>
            </p:txBody>
          </p:sp>
          <p:cxnSp>
            <p:nvCxnSpPr>
              <p:cNvPr id="22" name="Gerade Verbindung mit Pfeil 21"/>
              <p:cNvCxnSpPr/>
              <p:nvPr/>
            </p:nvCxnSpPr>
            <p:spPr>
              <a:xfrm>
                <a:off x="6435192" y="1636520"/>
                <a:ext cx="0" cy="851110"/>
              </a:xfrm>
              <a:prstGeom prst="straightConnector1">
                <a:avLst/>
              </a:prstGeom>
              <a:noFill/>
              <a:ln w="9525" cap="flat" cmpd="sng" algn="in">
                <a:solidFill>
                  <a:sysClr val="windowText" lastClr="000000"/>
                </a:solidFill>
                <a:prstDash val="solid"/>
                <a:headEnd type="triangle"/>
                <a:tailEnd type="triangle"/>
              </a:ln>
              <a:effectLst/>
            </p:spPr>
          </p:cxnSp>
          <p:cxnSp>
            <p:nvCxnSpPr>
              <p:cNvPr id="23" name="Gerade Verbindung mit Pfeil 22"/>
              <p:cNvCxnSpPr/>
              <p:nvPr/>
            </p:nvCxnSpPr>
            <p:spPr>
              <a:xfrm>
                <a:off x="4783422" y="1517904"/>
                <a:ext cx="0" cy="969726"/>
              </a:xfrm>
              <a:prstGeom prst="straightConnector1">
                <a:avLst/>
              </a:prstGeom>
              <a:noFill/>
              <a:ln w="9525" cap="flat" cmpd="sng" algn="in">
                <a:solidFill>
                  <a:sysClr val="windowText" lastClr="000000"/>
                </a:solidFill>
                <a:prstDash val="solid"/>
                <a:tailEnd type="triangle"/>
              </a:ln>
              <a:effectLst/>
            </p:spPr>
          </p:cxnSp>
          <p:sp>
            <p:nvSpPr>
              <p:cNvPr id="24" name="Ellipse 23"/>
              <p:cNvSpPr/>
              <p:nvPr/>
            </p:nvSpPr>
            <p:spPr>
              <a:xfrm>
                <a:off x="6709598" y="2845100"/>
                <a:ext cx="262128" cy="493776"/>
              </a:xfrm>
              <a:prstGeom prst="ellipse">
                <a:avLst/>
              </a:prstGeom>
              <a:solidFill>
                <a:srgbClr val="00B0F0"/>
              </a:solidFill>
              <a:ln w="34925" cap="flat" cmpd="sng" algn="in">
                <a:noFill/>
                <a:prstDash val="solid"/>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endParaRPr lang="de-DE">
                  <a:solidFill>
                    <a:sysClr val="window" lastClr="FFFFFF"/>
                  </a:solidFill>
                  <a:latin typeface="Franklin Gothic Book" panose="020B0503020102020204"/>
                </a:endParaRPr>
              </a:p>
            </p:txBody>
          </p:sp>
          <p:sp>
            <p:nvSpPr>
              <p:cNvPr id="25" name="Ellipse 24"/>
              <p:cNvSpPr/>
              <p:nvPr/>
            </p:nvSpPr>
            <p:spPr>
              <a:xfrm>
                <a:off x="6984078" y="2845100"/>
                <a:ext cx="262128" cy="493776"/>
              </a:xfrm>
              <a:prstGeom prst="ellipse">
                <a:avLst/>
              </a:prstGeom>
              <a:solidFill>
                <a:srgbClr val="00B0F0"/>
              </a:solidFill>
              <a:ln w="34925" cap="flat" cmpd="sng" algn="in">
                <a:noFill/>
                <a:prstDash val="solid"/>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endParaRPr lang="de-DE">
                  <a:solidFill>
                    <a:sysClr val="window" lastClr="FFFFFF"/>
                  </a:solidFill>
                  <a:latin typeface="Franklin Gothic Book" panose="020B0503020102020204"/>
                </a:endParaRPr>
              </a:p>
            </p:txBody>
          </p:sp>
          <p:sp>
            <p:nvSpPr>
              <p:cNvPr id="26" name="Nach rechts gekrümmter Pfeil 25"/>
              <p:cNvSpPr/>
              <p:nvPr/>
            </p:nvSpPr>
            <p:spPr>
              <a:xfrm>
                <a:off x="4791554" y="1526156"/>
                <a:ext cx="211500" cy="953221"/>
              </a:xfrm>
              <a:prstGeom prst="curvedRightArrow">
                <a:avLst/>
              </a:prstGeom>
              <a:solidFill>
                <a:sysClr val="windowText" lastClr="000000"/>
              </a:solidFill>
              <a:ln w="34925" cap="flat" cmpd="sng" algn="in">
                <a:noFill/>
                <a:prstDash val="solid"/>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endParaRPr lang="de-DE">
                  <a:solidFill>
                    <a:sysClr val="windowText" lastClr="000000"/>
                  </a:solidFill>
                  <a:latin typeface="Franklin Gothic Book" panose="020B0503020102020204"/>
                </a:endParaRPr>
              </a:p>
            </p:txBody>
          </p:sp>
          <p:sp>
            <p:nvSpPr>
              <p:cNvPr id="27" name="Nach rechts gekrümmter Pfeil 26"/>
              <p:cNvSpPr/>
              <p:nvPr/>
            </p:nvSpPr>
            <p:spPr>
              <a:xfrm>
                <a:off x="5616799" y="1449408"/>
                <a:ext cx="211500" cy="953221"/>
              </a:xfrm>
              <a:prstGeom prst="curvedRightArrow">
                <a:avLst/>
              </a:prstGeom>
              <a:solidFill>
                <a:sysClr val="windowText" lastClr="000000"/>
              </a:solidFill>
              <a:ln w="34925" cap="flat" cmpd="sng" algn="in">
                <a:noFill/>
                <a:prstDash val="solid"/>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endParaRPr lang="de-DE">
                  <a:solidFill>
                    <a:sysClr val="windowText" lastClr="000000"/>
                  </a:solidFill>
                  <a:latin typeface="Franklin Gothic Book" panose="020B0503020102020204"/>
                </a:endParaRPr>
              </a:p>
            </p:txBody>
          </p:sp>
          <p:sp>
            <p:nvSpPr>
              <p:cNvPr id="28" name="Nach rechts gekrümmter Pfeil 27"/>
              <p:cNvSpPr/>
              <p:nvPr/>
            </p:nvSpPr>
            <p:spPr>
              <a:xfrm rot="10800000">
                <a:off x="5391229" y="1443180"/>
                <a:ext cx="211500" cy="953221"/>
              </a:xfrm>
              <a:prstGeom prst="curvedRightArrow">
                <a:avLst/>
              </a:prstGeom>
              <a:solidFill>
                <a:sysClr val="windowText" lastClr="000000"/>
              </a:solidFill>
              <a:ln w="34925" cap="flat" cmpd="sng" algn="in">
                <a:noFill/>
                <a:prstDash val="solid"/>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endParaRPr lang="de-DE">
                  <a:solidFill>
                    <a:sysClr val="windowText" lastClr="000000"/>
                  </a:solidFill>
                  <a:latin typeface="Franklin Gothic Book" panose="020B0503020102020204"/>
                </a:endParaRPr>
              </a:p>
            </p:txBody>
          </p:sp>
          <p:sp>
            <p:nvSpPr>
              <p:cNvPr id="29" name="Nach rechts gekrümmter Pfeil 28"/>
              <p:cNvSpPr/>
              <p:nvPr/>
            </p:nvSpPr>
            <p:spPr>
              <a:xfrm rot="10800000" flipH="1">
                <a:off x="6984885" y="2683393"/>
                <a:ext cx="211500" cy="786621"/>
              </a:xfrm>
              <a:prstGeom prst="curvedRightArrow">
                <a:avLst/>
              </a:prstGeom>
              <a:solidFill>
                <a:sysClr val="windowText" lastClr="000000"/>
              </a:solidFill>
              <a:ln w="34925" cap="flat" cmpd="sng" algn="in">
                <a:noFill/>
                <a:prstDash val="solid"/>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endParaRPr lang="de-DE">
                  <a:solidFill>
                    <a:sysClr val="windowText" lastClr="000000"/>
                  </a:solidFill>
                  <a:latin typeface="Franklin Gothic Book" panose="020B0503020102020204"/>
                </a:endParaRPr>
              </a:p>
            </p:txBody>
          </p:sp>
          <p:sp>
            <p:nvSpPr>
              <p:cNvPr id="30" name="Ellipse 29"/>
              <p:cNvSpPr/>
              <p:nvPr/>
            </p:nvSpPr>
            <p:spPr>
              <a:xfrm>
                <a:off x="3493008" y="4624890"/>
                <a:ext cx="206399" cy="586707"/>
              </a:xfrm>
              <a:prstGeom prst="ellipse">
                <a:avLst/>
              </a:prstGeom>
              <a:solidFill>
                <a:srgbClr val="8C8D86"/>
              </a:solidFill>
              <a:ln w="34925" cap="flat" cmpd="sng" algn="in">
                <a:noFill/>
                <a:prstDash val="solid"/>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endParaRPr lang="de-DE">
                  <a:solidFill>
                    <a:sysClr val="window" lastClr="FFFFFF"/>
                  </a:solidFill>
                  <a:latin typeface="Franklin Gothic Book" panose="020B0503020102020204"/>
                </a:endParaRPr>
              </a:p>
            </p:txBody>
          </p:sp>
          <p:cxnSp>
            <p:nvCxnSpPr>
              <p:cNvPr id="31" name="Gerade Verbindung mit Pfeil 30"/>
              <p:cNvCxnSpPr/>
              <p:nvPr/>
            </p:nvCxnSpPr>
            <p:spPr>
              <a:xfrm>
                <a:off x="3596207" y="4492688"/>
                <a:ext cx="0" cy="851110"/>
              </a:xfrm>
              <a:prstGeom prst="straightConnector1">
                <a:avLst/>
              </a:prstGeom>
              <a:noFill/>
              <a:ln w="9525" cap="flat" cmpd="sng" algn="in">
                <a:solidFill>
                  <a:sysClr val="windowText" lastClr="000000"/>
                </a:solidFill>
                <a:prstDash val="solid"/>
                <a:headEnd type="triangle"/>
                <a:tailEnd type="triangle"/>
              </a:ln>
              <a:effectLst/>
            </p:spPr>
          </p:cxnSp>
          <p:sp>
            <p:nvSpPr>
              <p:cNvPr id="32" name="Abgerundetes Rechteck 31"/>
              <p:cNvSpPr/>
              <p:nvPr/>
            </p:nvSpPr>
            <p:spPr>
              <a:xfrm>
                <a:off x="4497090" y="5162761"/>
                <a:ext cx="560812" cy="531961"/>
              </a:xfrm>
              <a:prstGeom prst="roundRect">
                <a:avLst/>
              </a:prstGeom>
              <a:solidFill>
                <a:srgbClr val="8C8D86"/>
              </a:solidFill>
              <a:ln w="34925" cap="flat" cmpd="sng" algn="in">
                <a:noFill/>
                <a:prstDash val="solid"/>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endParaRPr lang="de-DE">
                  <a:solidFill>
                    <a:sysClr val="window" lastClr="FFFFFF"/>
                  </a:solidFill>
                  <a:latin typeface="Franklin Gothic Book" panose="020B0503020102020204"/>
                </a:endParaRPr>
              </a:p>
            </p:txBody>
          </p:sp>
          <p:cxnSp>
            <p:nvCxnSpPr>
              <p:cNvPr id="33" name="Gerade Verbindung mit Pfeil 32"/>
              <p:cNvCxnSpPr/>
              <p:nvPr/>
            </p:nvCxnSpPr>
            <p:spPr>
              <a:xfrm>
                <a:off x="4791554" y="5028761"/>
                <a:ext cx="0" cy="851110"/>
              </a:xfrm>
              <a:prstGeom prst="straightConnector1">
                <a:avLst/>
              </a:prstGeom>
              <a:noFill/>
              <a:ln w="9525" cap="flat" cmpd="sng" algn="in">
                <a:solidFill>
                  <a:sysClr val="windowText" lastClr="000000"/>
                </a:solidFill>
                <a:prstDash val="solid"/>
                <a:headEnd type="triangle"/>
                <a:tailEnd type="triangle"/>
              </a:ln>
              <a:effectLst/>
            </p:spPr>
          </p:cxnSp>
          <p:sp>
            <p:nvSpPr>
              <p:cNvPr id="34" name="Abgerundetes Rechteck 33"/>
              <p:cNvSpPr/>
              <p:nvPr/>
            </p:nvSpPr>
            <p:spPr>
              <a:xfrm>
                <a:off x="7308326" y="4687950"/>
                <a:ext cx="346085" cy="531961"/>
              </a:xfrm>
              <a:prstGeom prst="roundRect">
                <a:avLst/>
              </a:prstGeom>
              <a:solidFill>
                <a:srgbClr val="8C8D86"/>
              </a:solidFill>
              <a:ln w="34925" cap="flat" cmpd="sng" algn="in">
                <a:noFill/>
                <a:prstDash val="solid"/>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endParaRPr lang="de-DE">
                  <a:solidFill>
                    <a:sysClr val="window" lastClr="FFFFFF"/>
                  </a:solidFill>
                  <a:latin typeface="Franklin Gothic Book" panose="020B0503020102020204"/>
                </a:endParaRPr>
              </a:p>
            </p:txBody>
          </p:sp>
          <p:cxnSp>
            <p:nvCxnSpPr>
              <p:cNvPr id="35" name="Gerade Verbindung mit Pfeil 34"/>
              <p:cNvCxnSpPr/>
              <p:nvPr/>
            </p:nvCxnSpPr>
            <p:spPr>
              <a:xfrm>
                <a:off x="7502340" y="4528375"/>
                <a:ext cx="0" cy="851110"/>
              </a:xfrm>
              <a:prstGeom prst="straightConnector1">
                <a:avLst/>
              </a:prstGeom>
              <a:noFill/>
              <a:ln w="9525" cap="flat" cmpd="sng" algn="in">
                <a:solidFill>
                  <a:sysClr val="windowText" lastClr="000000"/>
                </a:solidFill>
                <a:prstDash val="solid"/>
                <a:headEnd type="triangle"/>
                <a:tailEnd type="triangle"/>
              </a:ln>
              <a:effectLst/>
            </p:spPr>
          </p:cxnSp>
          <p:sp>
            <p:nvSpPr>
              <p:cNvPr id="36" name="Ellipse 35"/>
              <p:cNvSpPr/>
              <p:nvPr/>
            </p:nvSpPr>
            <p:spPr>
              <a:xfrm>
                <a:off x="6082589" y="5162761"/>
                <a:ext cx="558843" cy="531961"/>
              </a:xfrm>
              <a:prstGeom prst="ellipse">
                <a:avLst/>
              </a:prstGeom>
              <a:solidFill>
                <a:srgbClr val="8C8D86"/>
              </a:solidFill>
              <a:ln w="34925" cap="flat" cmpd="sng" algn="in">
                <a:noFill/>
                <a:prstDash val="solid"/>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endParaRPr lang="de-DE">
                  <a:solidFill>
                    <a:sysClr val="window" lastClr="FFFFFF"/>
                  </a:solidFill>
                  <a:latin typeface="Franklin Gothic Book" panose="020B0503020102020204"/>
                </a:endParaRPr>
              </a:p>
            </p:txBody>
          </p:sp>
          <p:cxnSp>
            <p:nvCxnSpPr>
              <p:cNvPr id="37" name="Gerade Verbindung mit Pfeil 36"/>
              <p:cNvCxnSpPr/>
              <p:nvPr/>
            </p:nvCxnSpPr>
            <p:spPr>
              <a:xfrm>
                <a:off x="6362010" y="5028761"/>
                <a:ext cx="0" cy="851110"/>
              </a:xfrm>
              <a:prstGeom prst="straightConnector1">
                <a:avLst/>
              </a:prstGeom>
              <a:noFill/>
              <a:ln w="9525" cap="flat" cmpd="sng" algn="in">
                <a:solidFill>
                  <a:sysClr val="windowText" lastClr="000000"/>
                </a:solidFill>
                <a:prstDash val="solid"/>
                <a:headEnd type="triangle"/>
                <a:tailEnd type="triangle"/>
              </a:ln>
              <a:effectLst/>
            </p:spPr>
          </p:cxnSp>
        </p:grpSp>
        <p:cxnSp>
          <p:nvCxnSpPr>
            <p:cNvPr id="9" name="Gerade Verbindung mit Pfeil 8"/>
            <p:cNvCxnSpPr/>
            <p:nvPr/>
          </p:nvCxnSpPr>
          <p:spPr>
            <a:xfrm flipH="1" flipV="1">
              <a:off x="5638095" y="2586298"/>
              <a:ext cx="6256" cy="768526"/>
            </a:xfrm>
            <a:prstGeom prst="straightConnector1">
              <a:avLst/>
            </a:prstGeom>
            <a:noFill/>
            <a:ln w="9525" cap="flat" cmpd="sng" algn="in">
              <a:solidFill>
                <a:sysClr val="windowText" lastClr="000000"/>
              </a:solidFill>
              <a:prstDash val="solid"/>
              <a:tailEnd type="triangle"/>
            </a:ln>
            <a:effectLst/>
          </p:spPr>
        </p:cxnSp>
      </p:grpSp>
      <p:sp>
        <p:nvSpPr>
          <p:cNvPr id="38" name="Textfeld 19"/>
          <p:cNvSpPr txBox="1"/>
          <p:nvPr/>
        </p:nvSpPr>
        <p:spPr>
          <a:xfrm>
            <a:off x="1706777" y="2938354"/>
            <a:ext cx="1752015"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400" dirty="0" err="1">
                <a:solidFill>
                  <a:prstClr val="black"/>
                </a:solidFill>
                <a:latin typeface="Arial" panose="020B0604020202020204" pitchFamily="34" charset="0"/>
                <a:cs typeface="Arial" panose="020B0604020202020204" pitchFamily="34" charset="0"/>
              </a:rPr>
              <a:t>Mitochondrial</a:t>
            </a:r>
            <a:r>
              <a:rPr lang="de-DE" sz="1400" dirty="0">
                <a:solidFill>
                  <a:prstClr val="black"/>
                </a:solidFill>
                <a:latin typeface="Arial" panose="020B0604020202020204" pitchFamily="34" charset="0"/>
                <a:cs typeface="Arial" panose="020B0604020202020204" pitchFamily="34" charset="0"/>
              </a:rPr>
              <a:t> </a:t>
            </a:r>
            <a:r>
              <a:rPr lang="de-DE" sz="1400" dirty="0" err="1">
                <a:solidFill>
                  <a:prstClr val="black"/>
                </a:solidFill>
                <a:latin typeface="Arial" panose="020B0604020202020204" pitchFamily="34" charset="0"/>
                <a:cs typeface="Arial" panose="020B0604020202020204" pitchFamily="34" charset="0"/>
              </a:rPr>
              <a:t>transporter</a:t>
            </a:r>
            <a:endParaRPr lang="de-DE" sz="1400" dirty="0">
              <a:solidFill>
                <a:prstClr val="black"/>
              </a:solidFill>
              <a:latin typeface="Arial" panose="020B0604020202020204" pitchFamily="34" charset="0"/>
              <a:cs typeface="Arial" panose="020B0604020202020204" pitchFamily="34" charset="0"/>
            </a:endParaRPr>
          </a:p>
        </p:txBody>
      </p:sp>
      <p:sp>
        <p:nvSpPr>
          <p:cNvPr id="39" name="Textfeld 20"/>
          <p:cNvSpPr txBox="1"/>
          <p:nvPr/>
        </p:nvSpPr>
        <p:spPr>
          <a:xfrm>
            <a:off x="6681113" y="2938354"/>
            <a:ext cx="1515447"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400" dirty="0" err="1">
                <a:solidFill>
                  <a:prstClr val="black"/>
                </a:solidFill>
                <a:latin typeface="Arial" panose="020B0604020202020204" pitchFamily="34" charset="0"/>
                <a:cs typeface="Arial" panose="020B0604020202020204" pitchFamily="34" charset="0"/>
              </a:rPr>
              <a:t>Vesicular</a:t>
            </a:r>
            <a:r>
              <a:rPr lang="de-DE" sz="1400" dirty="0">
                <a:solidFill>
                  <a:prstClr val="black"/>
                </a:solidFill>
                <a:latin typeface="Arial" panose="020B0604020202020204" pitchFamily="34" charset="0"/>
                <a:cs typeface="Arial" panose="020B0604020202020204" pitchFamily="34" charset="0"/>
              </a:rPr>
              <a:t> </a:t>
            </a:r>
            <a:r>
              <a:rPr lang="de-DE" sz="1400" dirty="0" err="1">
                <a:solidFill>
                  <a:prstClr val="black"/>
                </a:solidFill>
                <a:latin typeface="Arial" panose="020B0604020202020204" pitchFamily="34" charset="0"/>
                <a:cs typeface="Arial" panose="020B0604020202020204" pitchFamily="34" charset="0"/>
              </a:rPr>
              <a:t>transporter</a:t>
            </a:r>
            <a:endParaRPr lang="de-DE" sz="1400" dirty="0">
              <a:solidFill>
                <a:prstClr val="black"/>
              </a:solidFill>
              <a:latin typeface="Arial" panose="020B0604020202020204" pitchFamily="34" charset="0"/>
              <a:cs typeface="Arial" panose="020B0604020202020204" pitchFamily="34" charset="0"/>
            </a:endParaRPr>
          </a:p>
        </p:txBody>
      </p:sp>
      <p:sp>
        <p:nvSpPr>
          <p:cNvPr id="40" name="Textfeld 36"/>
          <p:cNvSpPr txBox="1"/>
          <p:nvPr/>
        </p:nvSpPr>
        <p:spPr>
          <a:xfrm>
            <a:off x="2065190" y="1899077"/>
            <a:ext cx="2200029"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400" dirty="0" err="1">
                <a:solidFill>
                  <a:prstClr val="black"/>
                </a:solidFill>
                <a:latin typeface="Arial" panose="020B0604020202020204" pitchFamily="34" charset="0"/>
                <a:cs typeface="Arial" panose="020B0604020202020204" pitchFamily="34" charset="0"/>
              </a:rPr>
              <a:t>Coupled</a:t>
            </a:r>
            <a:r>
              <a:rPr lang="de-DE" sz="1400" dirty="0">
                <a:solidFill>
                  <a:prstClr val="black"/>
                </a:solidFill>
                <a:latin typeface="Arial" panose="020B0604020202020204" pitchFamily="34" charset="0"/>
                <a:cs typeface="Arial" panose="020B0604020202020204" pitchFamily="34" charset="0"/>
              </a:rPr>
              <a:t> </a:t>
            </a:r>
            <a:r>
              <a:rPr lang="de-DE" sz="1400" dirty="0" err="1">
                <a:solidFill>
                  <a:prstClr val="black"/>
                </a:solidFill>
                <a:latin typeface="Arial" panose="020B0604020202020204" pitchFamily="34" charset="0"/>
                <a:cs typeface="Arial" panose="020B0604020202020204" pitchFamily="34" charset="0"/>
              </a:rPr>
              <a:t>transporter</a:t>
            </a:r>
            <a:endParaRPr lang="de-DE" sz="1400" dirty="0">
              <a:solidFill>
                <a:prstClr val="black"/>
              </a:solidFill>
              <a:latin typeface="Arial" panose="020B0604020202020204" pitchFamily="34" charset="0"/>
              <a:cs typeface="Arial" panose="020B0604020202020204" pitchFamily="34" charset="0"/>
            </a:endParaRPr>
          </a:p>
        </p:txBody>
      </p:sp>
      <p:sp>
        <p:nvSpPr>
          <p:cNvPr id="41" name="Textfeld 38"/>
          <p:cNvSpPr txBox="1"/>
          <p:nvPr/>
        </p:nvSpPr>
        <p:spPr>
          <a:xfrm>
            <a:off x="4456596" y="1599882"/>
            <a:ext cx="2200029"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400" dirty="0" err="1">
                <a:solidFill>
                  <a:prstClr val="black"/>
                </a:solidFill>
                <a:latin typeface="Arial" panose="020B0604020202020204" pitchFamily="34" charset="0"/>
                <a:cs typeface="Arial" panose="020B0604020202020204" pitchFamily="34" charset="0"/>
              </a:rPr>
              <a:t>Exchanger</a:t>
            </a:r>
            <a:endParaRPr lang="de-DE" sz="1400" dirty="0">
              <a:solidFill>
                <a:prstClr val="black"/>
              </a:solidFill>
              <a:latin typeface="Arial" panose="020B0604020202020204" pitchFamily="34" charset="0"/>
              <a:cs typeface="Arial" panose="020B0604020202020204" pitchFamily="34" charset="0"/>
            </a:endParaRPr>
          </a:p>
        </p:txBody>
      </p:sp>
      <p:sp>
        <p:nvSpPr>
          <p:cNvPr id="42" name="Textfeld 39"/>
          <p:cNvSpPr txBox="1"/>
          <p:nvPr/>
        </p:nvSpPr>
        <p:spPr>
          <a:xfrm>
            <a:off x="6034306" y="1897670"/>
            <a:ext cx="2200029"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400" dirty="0">
                <a:solidFill>
                  <a:prstClr val="black"/>
                </a:solidFill>
                <a:latin typeface="Arial" panose="020B0604020202020204" pitchFamily="34" charset="0"/>
                <a:cs typeface="Arial" panose="020B0604020202020204" pitchFamily="34" charset="0"/>
              </a:rPr>
              <a:t>Passive </a:t>
            </a:r>
            <a:r>
              <a:rPr lang="de-DE" sz="1400" dirty="0" err="1">
                <a:solidFill>
                  <a:prstClr val="black"/>
                </a:solidFill>
                <a:latin typeface="Arial" panose="020B0604020202020204" pitchFamily="34" charset="0"/>
                <a:cs typeface="Arial" panose="020B0604020202020204" pitchFamily="34" charset="0"/>
              </a:rPr>
              <a:t>transporter</a:t>
            </a:r>
            <a:endParaRPr lang="de-DE" sz="1400" dirty="0">
              <a:solidFill>
                <a:prstClr val="black"/>
              </a:solidFill>
              <a:latin typeface="Arial" panose="020B0604020202020204" pitchFamily="34" charset="0"/>
              <a:cs typeface="Arial" panose="020B0604020202020204" pitchFamily="34" charset="0"/>
            </a:endParaRPr>
          </a:p>
        </p:txBody>
      </p:sp>
      <p:sp>
        <p:nvSpPr>
          <p:cNvPr id="43" name="Textfeld 56"/>
          <p:cNvSpPr txBox="1"/>
          <p:nvPr/>
        </p:nvSpPr>
        <p:spPr>
          <a:xfrm>
            <a:off x="4276095" y="3963408"/>
            <a:ext cx="2527527" cy="4001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2000" b="1" dirty="0">
                <a:solidFill>
                  <a:prstClr val="black"/>
                </a:solidFill>
                <a:latin typeface="Arial" panose="020B0604020202020204" pitchFamily="34" charset="0"/>
                <a:cs typeface="Arial" panose="020B0604020202020204" pitchFamily="34" charset="0"/>
              </a:rPr>
              <a:t>SLC </a:t>
            </a:r>
            <a:r>
              <a:rPr lang="de-DE" sz="2000" b="1" dirty="0" err="1">
                <a:solidFill>
                  <a:prstClr val="black"/>
                </a:solidFill>
                <a:latin typeface="Arial" panose="020B0604020202020204" pitchFamily="34" charset="0"/>
                <a:cs typeface="Arial" panose="020B0604020202020204" pitchFamily="34" charset="0"/>
              </a:rPr>
              <a:t>series</a:t>
            </a:r>
            <a:endParaRPr lang="de-DE" sz="2000" b="1" dirty="0">
              <a:solidFill>
                <a:prstClr val="black"/>
              </a:solidFill>
              <a:latin typeface="Arial" panose="020B0604020202020204" pitchFamily="34" charset="0"/>
              <a:cs typeface="Arial" panose="020B0604020202020204" pitchFamily="34" charset="0"/>
            </a:endParaRPr>
          </a:p>
        </p:txBody>
      </p:sp>
      <p:sp>
        <p:nvSpPr>
          <p:cNvPr id="44" name="Textfeld 66"/>
          <p:cNvSpPr txBox="1"/>
          <p:nvPr/>
        </p:nvSpPr>
        <p:spPr>
          <a:xfrm>
            <a:off x="7077705" y="4910595"/>
            <a:ext cx="1133310"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400" dirty="0">
                <a:solidFill>
                  <a:prstClr val="black"/>
                </a:solidFill>
                <a:latin typeface="Arial" panose="020B0604020202020204" pitchFamily="34" charset="0"/>
                <a:cs typeface="Arial" panose="020B0604020202020204" pitchFamily="34" charset="0"/>
              </a:rPr>
              <a:t>ABC </a:t>
            </a:r>
            <a:r>
              <a:rPr lang="de-DE" sz="1400" dirty="0" err="1">
                <a:solidFill>
                  <a:prstClr val="black"/>
                </a:solidFill>
                <a:latin typeface="Arial" panose="020B0604020202020204" pitchFamily="34" charset="0"/>
                <a:cs typeface="Arial" panose="020B0604020202020204" pitchFamily="34" charset="0"/>
              </a:rPr>
              <a:t>transporter</a:t>
            </a:r>
            <a:endParaRPr lang="de-DE" sz="1400" dirty="0">
              <a:solidFill>
                <a:prstClr val="black"/>
              </a:solidFill>
              <a:latin typeface="Arial" panose="020B0604020202020204" pitchFamily="34" charset="0"/>
              <a:cs typeface="Arial" panose="020B0604020202020204" pitchFamily="34" charset="0"/>
            </a:endParaRPr>
          </a:p>
        </p:txBody>
      </p:sp>
      <p:sp>
        <p:nvSpPr>
          <p:cNvPr id="45" name="Textfeld 67"/>
          <p:cNvSpPr txBox="1"/>
          <p:nvPr/>
        </p:nvSpPr>
        <p:spPr>
          <a:xfrm>
            <a:off x="5858458" y="6132251"/>
            <a:ext cx="1133310"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400" dirty="0">
                <a:solidFill>
                  <a:prstClr val="black"/>
                </a:solidFill>
                <a:latin typeface="Arial" panose="020B0604020202020204" pitchFamily="34" charset="0"/>
                <a:cs typeface="Arial" panose="020B0604020202020204" pitchFamily="34" charset="0"/>
              </a:rPr>
              <a:t>Pump</a:t>
            </a:r>
          </a:p>
        </p:txBody>
      </p:sp>
      <p:sp>
        <p:nvSpPr>
          <p:cNvPr id="46" name="Textfeld 68"/>
          <p:cNvSpPr txBox="1"/>
          <p:nvPr/>
        </p:nvSpPr>
        <p:spPr>
          <a:xfrm>
            <a:off x="3048241" y="6130844"/>
            <a:ext cx="1133310" cy="30777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400" dirty="0">
                <a:solidFill>
                  <a:prstClr val="black"/>
                </a:solidFill>
                <a:latin typeface="Arial" panose="020B0604020202020204" pitchFamily="34" charset="0"/>
                <a:cs typeface="Arial" panose="020B0604020202020204" pitchFamily="34" charset="0"/>
              </a:rPr>
              <a:t>Ion </a:t>
            </a:r>
            <a:r>
              <a:rPr lang="de-DE" sz="1400" dirty="0" err="1">
                <a:solidFill>
                  <a:prstClr val="black"/>
                </a:solidFill>
                <a:latin typeface="Arial" panose="020B0604020202020204" pitchFamily="34" charset="0"/>
                <a:cs typeface="Arial" panose="020B0604020202020204" pitchFamily="34" charset="0"/>
              </a:rPr>
              <a:t>channel</a:t>
            </a:r>
            <a:endParaRPr lang="de-DE" sz="1400" dirty="0">
              <a:solidFill>
                <a:prstClr val="black"/>
              </a:solidFill>
              <a:latin typeface="Arial" panose="020B0604020202020204" pitchFamily="34" charset="0"/>
              <a:cs typeface="Arial" panose="020B0604020202020204" pitchFamily="34" charset="0"/>
            </a:endParaRPr>
          </a:p>
        </p:txBody>
      </p:sp>
      <p:sp>
        <p:nvSpPr>
          <p:cNvPr id="47" name="Textfeld 69"/>
          <p:cNvSpPr txBox="1"/>
          <p:nvPr/>
        </p:nvSpPr>
        <p:spPr>
          <a:xfrm>
            <a:off x="1400430" y="4913366"/>
            <a:ext cx="1133310"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400" dirty="0" err="1">
                <a:solidFill>
                  <a:prstClr val="black"/>
                </a:solidFill>
                <a:latin typeface="Arial" panose="020B0604020202020204" pitchFamily="34" charset="0"/>
                <a:cs typeface="Arial" panose="020B0604020202020204" pitchFamily="34" charset="0"/>
              </a:rPr>
              <a:t>Water</a:t>
            </a:r>
            <a:r>
              <a:rPr lang="de-DE" sz="1400" dirty="0">
                <a:solidFill>
                  <a:prstClr val="black"/>
                </a:solidFill>
                <a:latin typeface="Arial" panose="020B0604020202020204" pitchFamily="34" charset="0"/>
                <a:cs typeface="Arial" panose="020B0604020202020204" pitchFamily="34" charset="0"/>
              </a:rPr>
              <a:t> </a:t>
            </a:r>
            <a:r>
              <a:rPr lang="de-DE" sz="1400" dirty="0" err="1">
                <a:solidFill>
                  <a:prstClr val="black"/>
                </a:solidFill>
                <a:latin typeface="Arial" panose="020B0604020202020204" pitchFamily="34" charset="0"/>
                <a:cs typeface="Arial" panose="020B0604020202020204" pitchFamily="34" charset="0"/>
              </a:rPr>
              <a:t>channel</a:t>
            </a:r>
            <a:endParaRPr lang="de-DE" sz="1400" dirty="0">
              <a:solidFill>
                <a:prstClr val="black"/>
              </a:solidFill>
              <a:latin typeface="Arial" panose="020B0604020202020204" pitchFamily="34" charset="0"/>
              <a:cs typeface="Arial" panose="020B0604020202020204" pitchFamily="34" charset="0"/>
            </a:endParaRPr>
          </a:p>
        </p:txBody>
      </p:sp>
      <p:sp>
        <p:nvSpPr>
          <p:cNvPr id="48" name="Textfeld 72"/>
          <p:cNvSpPr txBox="1"/>
          <p:nvPr/>
        </p:nvSpPr>
        <p:spPr>
          <a:xfrm>
            <a:off x="3712932" y="4618189"/>
            <a:ext cx="3199042" cy="4001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2000" b="1" dirty="0">
                <a:solidFill>
                  <a:prstClr val="black"/>
                </a:solidFill>
                <a:latin typeface="Arial" panose="020B0604020202020204" pitchFamily="34" charset="0"/>
                <a:cs typeface="Arial" panose="020B0604020202020204" pitchFamily="34" charset="0"/>
              </a:rPr>
              <a:t>Other </a:t>
            </a:r>
            <a:r>
              <a:rPr lang="de-DE" sz="2000" b="1" dirty="0" err="1">
                <a:solidFill>
                  <a:prstClr val="black"/>
                </a:solidFill>
                <a:latin typeface="Arial" panose="020B0604020202020204" pitchFamily="34" charset="0"/>
                <a:cs typeface="Arial" panose="020B0604020202020204" pitchFamily="34" charset="0"/>
              </a:rPr>
              <a:t>transport</a:t>
            </a:r>
            <a:r>
              <a:rPr lang="de-DE" sz="2000" b="1" dirty="0">
                <a:solidFill>
                  <a:prstClr val="black"/>
                </a:solidFill>
                <a:latin typeface="Arial" panose="020B0604020202020204" pitchFamily="34" charset="0"/>
                <a:cs typeface="Arial" panose="020B0604020202020204" pitchFamily="34" charset="0"/>
              </a:rPr>
              <a:t> </a:t>
            </a:r>
            <a:r>
              <a:rPr lang="de-DE" sz="2000" b="1" dirty="0" err="1">
                <a:solidFill>
                  <a:prstClr val="black"/>
                </a:solidFill>
                <a:latin typeface="Arial" panose="020B0604020202020204" pitchFamily="34" charset="0"/>
                <a:cs typeface="Arial" panose="020B0604020202020204" pitchFamily="34" charset="0"/>
              </a:rPr>
              <a:t>proteins</a:t>
            </a:r>
            <a:endParaRPr lang="de-DE" sz="2000" b="1" dirty="0">
              <a:solidFill>
                <a:prstClr val="black"/>
              </a:solidFill>
              <a:latin typeface="Arial" panose="020B0604020202020204" pitchFamily="34" charset="0"/>
              <a:cs typeface="Arial" panose="020B0604020202020204" pitchFamily="34" charset="0"/>
            </a:endParaRPr>
          </a:p>
        </p:txBody>
      </p:sp>
      <p:sp>
        <p:nvSpPr>
          <p:cNvPr id="49" name="Abgerundetes Rechteck 48"/>
          <p:cNvSpPr/>
          <p:nvPr/>
        </p:nvSpPr>
        <p:spPr>
          <a:xfrm>
            <a:off x="1345843" y="4558426"/>
            <a:ext cx="6866603" cy="1891390"/>
          </a:xfrm>
          <a:prstGeom prst="roundRect">
            <a:avLst/>
          </a:prstGeom>
          <a:noFill/>
          <a:ln w="34925" cap="flat" cmpd="sng" algn="in">
            <a:solidFill>
              <a:srgbClr val="E28394">
                <a:lumMod val="75000"/>
              </a:srgbClr>
            </a:solidFill>
            <a:prstDash val="solid"/>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endParaRPr lang="de-DE">
              <a:solidFill>
                <a:sysClr val="window" lastClr="FFFFFF"/>
              </a:solidFill>
              <a:latin typeface="Franklin Gothic Book" panose="020B0503020102020204"/>
            </a:endParaRPr>
          </a:p>
        </p:txBody>
      </p:sp>
      <p:sp>
        <p:nvSpPr>
          <p:cNvPr id="50" name="Abgerundetes Rechteck 49"/>
          <p:cNvSpPr/>
          <p:nvPr/>
        </p:nvSpPr>
        <p:spPr>
          <a:xfrm>
            <a:off x="1345843" y="1594296"/>
            <a:ext cx="6866603" cy="2864629"/>
          </a:xfrm>
          <a:prstGeom prst="roundRect">
            <a:avLst/>
          </a:prstGeom>
          <a:noFill/>
          <a:ln w="34925" cap="flat" cmpd="sng" algn="in">
            <a:solidFill>
              <a:srgbClr val="E28394">
                <a:lumMod val="75000"/>
              </a:srgbClr>
            </a:solidFill>
            <a:prstDash val="solid"/>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endParaRPr lang="de-DE">
              <a:solidFill>
                <a:sysClr val="window" lastClr="FFFFFF"/>
              </a:solidFill>
              <a:latin typeface="Franklin Gothic Book" panose="020B0503020102020204"/>
            </a:endParaRPr>
          </a:p>
        </p:txBody>
      </p:sp>
      <p:sp>
        <p:nvSpPr>
          <p:cNvPr id="51" name="Text Placeholder 43"/>
          <p:cNvSpPr txBox="1">
            <a:spLocks/>
          </p:cNvSpPr>
          <p:nvPr/>
        </p:nvSpPr>
        <p:spPr>
          <a:xfrm>
            <a:off x="666920" y="4376428"/>
            <a:ext cx="8138012" cy="12311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GB" sz="1050" dirty="0" err="1">
                <a:solidFill>
                  <a:srgbClr val="000000"/>
                </a:solidFill>
                <a:latin typeface="Franklin Gothic Book" panose="020B0503020102020204"/>
              </a:rPr>
              <a:t>Hediger</a:t>
            </a:r>
            <a:r>
              <a:rPr lang="en-GB" sz="1050" dirty="0">
                <a:solidFill>
                  <a:srgbClr val="000000"/>
                </a:solidFill>
                <a:latin typeface="Franklin Gothic Book" panose="020B0503020102020204"/>
              </a:rPr>
              <a:t> et al. The ABCs of membrane transporters in health and disease (SLC series) Molecular Aspects of Medicine, 34, 2013, 95-107  </a:t>
            </a:r>
          </a:p>
        </p:txBody>
      </p:sp>
      <p:pic>
        <p:nvPicPr>
          <p:cNvPr id="53" name="Grafik 52"/>
          <p:cNvPicPr>
            <a:picLocks noChangeAspect="1"/>
          </p:cNvPicPr>
          <p:nvPr/>
        </p:nvPicPr>
        <p:blipFill>
          <a:blip r:embed="rId3"/>
          <a:stretch>
            <a:fillRect/>
          </a:stretch>
        </p:blipFill>
        <p:spPr>
          <a:xfrm>
            <a:off x="8465021" y="2203667"/>
            <a:ext cx="2962275" cy="1543050"/>
          </a:xfrm>
          <a:prstGeom prst="rect">
            <a:avLst/>
          </a:prstGeom>
        </p:spPr>
      </p:pic>
      <p:sp>
        <p:nvSpPr>
          <p:cNvPr id="54" name="Textfeld 53"/>
          <p:cNvSpPr txBox="1"/>
          <p:nvPr/>
        </p:nvSpPr>
        <p:spPr>
          <a:xfrm>
            <a:off x="8980488" y="3778271"/>
            <a:ext cx="2223686" cy="646331"/>
          </a:xfrm>
          <a:prstGeom prst="rect">
            <a:avLst/>
          </a:prstGeom>
          <a:noFill/>
        </p:spPr>
        <p:txBody>
          <a:bodyPr wrap="none" rtlCol="0">
            <a:spAutoFit/>
          </a:bodyPr>
          <a:lstStyle/>
          <a:p>
            <a:r>
              <a:rPr lang="de-DE" dirty="0"/>
              <a:t>Estron-3-sulfate </a:t>
            </a:r>
          </a:p>
          <a:p>
            <a:r>
              <a:rPr lang="de-DE" dirty="0"/>
              <a:t>Substrate of OATP2B1</a:t>
            </a:r>
          </a:p>
        </p:txBody>
      </p:sp>
    </p:spTree>
    <p:extLst>
      <p:ext uri="{BB962C8B-B14F-4D97-AF65-F5344CB8AC3E}">
        <p14:creationId xmlns:p14="http://schemas.microsoft.com/office/powerpoint/2010/main" val="36103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a:xfrm>
            <a:off x="838200" y="365125"/>
            <a:ext cx="7089648" cy="1325563"/>
          </a:xfrm>
        </p:spPr>
        <p:txBody>
          <a:bodyPr>
            <a:normAutofit fontScale="90000"/>
          </a:bodyPr>
          <a:lstStyle/>
          <a:p>
            <a:r>
              <a:rPr lang="en-ZA" u="sng" dirty="0"/>
              <a:t>Example 3</a:t>
            </a:r>
            <a:r>
              <a:rPr lang="en-ZA" dirty="0"/>
              <a:t>: Measurement of substrate transport in cells by MALDI MS</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17</a:t>
            </a:fld>
            <a:endParaRPr lang="en-ZA" dirty="0"/>
          </a:p>
        </p:txBody>
      </p:sp>
      <p:pic>
        <p:nvPicPr>
          <p:cNvPr id="6" name="Inhaltsplatzhalter 5"/>
          <p:cNvPicPr>
            <a:picLocks noGrp="1" noChangeAspect="1"/>
          </p:cNvPicPr>
          <p:nvPr>
            <p:ph idx="13"/>
          </p:nvPr>
        </p:nvPicPr>
        <p:blipFill>
          <a:blip r:embed="rId2" cstate="print">
            <a:extLst>
              <a:ext uri="{28A0092B-C50C-407E-A947-70E740481C1C}">
                <a14:useLocalDpi xmlns:a14="http://schemas.microsoft.com/office/drawing/2010/main" val="0"/>
              </a:ext>
            </a:extLst>
          </a:blip>
          <a:stretch>
            <a:fillRect/>
          </a:stretch>
        </p:blipFill>
        <p:spPr>
          <a:xfrm>
            <a:off x="8980488" y="624104"/>
            <a:ext cx="2659062" cy="786967"/>
          </a:xfrm>
        </p:spPr>
      </p:pic>
      <p:pic>
        <p:nvPicPr>
          <p:cNvPr id="7" name="Inhaltsplatzhalter 6"/>
          <p:cNvPicPr>
            <a:picLocks noChangeAspect="1"/>
          </p:cNvPicPr>
          <p:nvPr/>
        </p:nvPicPr>
        <p:blipFill rotWithShape="1">
          <a:blip r:embed="rId3"/>
          <a:srcRect t="55716" r="66752"/>
          <a:stretch/>
        </p:blipFill>
        <p:spPr>
          <a:xfrm>
            <a:off x="838200" y="2075688"/>
            <a:ext cx="2350086" cy="2095075"/>
          </a:xfrm>
          <a:prstGeom prst="rect">
            <a:avLst/>
          </a:prstGeom>
        </p:spPr>
      </p:pic>
      <p:pic>
        <p:nvPicPr>
          <p:cNvPr id="9" name="Grafik 8"/>
          <p:cNvPicPr>
            <a:picLocks noChangeAspect="1"/>
          </p:cNvPicPr>
          <p:nvPr/>
        </p:nvPicPr>
        <p:blipFill>
          <a:blip r:embed="rId4"/>
          <a:stretch>
            <a:fillRect/>
          </a:stretch>
        </p:blipFill>
        <p:spPr>
          <a:xfrm>
            <a:off x="3670907" y="1520955"/>
            <a:ext cx="2411142" cy="4870507"/>
          </a:xfrm>
          <a:prstGeom prst="rect">
            <a:avLst/>
          </a:prstGeom>
        </p:spPr>
      </p:pic>
      <p:pic>
        <p:nvPicPr>
          <p:cNvPr id="10" name="Grafik 9"/>
          <p:cNvPicPr>
            <a:picLocks noChangeAspect="1"/>
          </p:cNvPicPr>
          <p:nvPr/>
        </p:nvPicPr>
        <p:blipFill>
          <a:blip r:embed="rId5"/>
          <a:stretch>
            <a:fillRect/>
          </a:stretch>
        </p:blipFill>
        <p:spPr>
          <a:xfrm>
            <a:off x="6150519" y="1520955"/>
            <a:ext cx="2412445" cy="4866724"/>
          </a:xfrm>
          <a:prstGeom prst="rect">
            <a:avLst/>
          </a:prstGeom>
        </p:spPr>
      </p:pic>
      <p:sp>
        <p:nvSpPr>
          <p:cNvPr id="11" name="Titel 1"/>
          <p:cNvSpPr txBox="1">
            <a:spLocks/>
          </p:cNvSpPr>
          <p:nvPr/>
        </p:nvSpPr>
        <p:spPr>
          <a:xfrm>
            <a:off x="9135393" y="1608982"/>
            <a:ext cx="2349252" cy="42760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de-DE" dirty="0"/>
              <a:t>67 </a:t>
            </a:r>
            <a:r>
              <a:rPr lang="de-DE" dirty="0" err="1"/>
              <a:t>inhibitors</a:t>
            </a:r>
            <a:r>
              <a:rPr lang="de-DE" dirty="0"/>
              <a:t> (</a:t>
            </a:r>
            <a:r>
              <a:rPr lang="de-DE" dirty="0" err="1"/>
              <a:t>inhibition</a:t>
            </a:r>
            <a:r>
              <a:rPr lang="de-DE" dirty="0"/>
              <a:t> </a:t>
            </a:r>
            <a:r>
              <a:rPr lang="en-GB" dirty="0"/>
              <a:t>≥50%)</a:t>
            </a:r>
            <a:r>
              <a:rPr lang="de-DE" dirty="0"/>
              <a:t> </a:t>
            </a:r>
            <a:r>
              <a:rPr lang="de-DE" dirty="0" err="1"/>
              <a:t>identified</a:t>
            </a:r>
            <a:br>
              <a:rPr lang="de-DE" dirty="0"/>
            </a:br>
            <a:br>
              <a:rPr lang="de-DE" dirty="0"/>
            </a:br>
            <a:br>
              <a:rPr lang="de-DE" dirty="0"/>
            </a:br>
            <a:r>
              <a:rPr lang="de-DE" dirty="0" err="1"/>
              <a:t>red</a:t>
            </a:r>
            <a:r>
              <a:rPr lang="de-DE" dirty="0"/>
              <a:t>: pIC</a:t>
            </a:r>
            <a:r>
              <a:rPr lang="de-DE" baseline="-25000" dirty="0"/>
              <a:t>50 </a:t>
            </a:r>
            <a:r>
              <a:rPr lang="en-GB" dirty="0"/>
              <a:t>≥6</a:t>
            </a:r>
            <a:endParaRPr lang="de-DE" dirty="0"/>
          </a:p>
        </p:txBody>
      </p:sp>
      <p:sp>
        <p:nvSpPr>
          <p:cNvPr id="12" name="Rechteck 11"/>
          <p:cNvSpPr/>
          <p:nvPr/>
        </p:nvSpPr>
        <p:spPr>
          <a:xfrm>
            <a:off x="9135393" y="5705195"/>
            <a:ext cx="2800672" cy="276999"/>
          </a:xfrm>
          <a:prstGeom prst="rect">
            <a:avLst/>
          </a:prstGeom>
        </p:spPr>
        <p:txBody>
          <a:bodyPr wrap="square">
            <a:spAutoFit/>
          </a:bodyPr>
          <a:lstStyle/>
          <a:p>
            <a:r>
              <a:rPr lang="de-DE" sz="1200" dirty="0"/>
              <a:t>Unger </a:t>
            </a:r>
            <a:r>
              <a:rPr lang="de-DE" sz="1200" i="1" dirty="0"/>
              <a:t>et al.</a:t>
            </a:r>
            <a:r>
              <a:rPr lang="de-DE" sz="1200" dirty="0"/>
              <a:t> </a:t>
            </a:r>
            <a:r>
              <a:rPr lang="de-DE" sz="1200" i="1" u="sng" dirty="0"/>
              <a:t>Anal. Chem</a:t>
            </a:r>
            <a:r>
              <a:rPr lang="de-DE" sz="1200" dirty="0"/>
              <a:t>. (2020)</a:t>
            </a:r>
            <a:endParaRPr lang="en-US" sz="1200" dirty="0"/>
          </a:p>
        </p:txBody>
      </p:sp>
    </p:spTree>
    <p:extLst>
      <p:ext uri="{BB962C8B-B14F-4D97-AF65-F5344CB8AC3E}">
        <p14:creationId xmlns:p14="http://schemas.microsoft.com/office/powerpoint/2010/main" val="1573276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a:xfrm>
            <a:off x="838200" y="365125"/>
            <a:ext cx="7089648" cy="1325563"/>
          </a:xfrm>
        </p:spPr>
        <p:txBody>
          <a:bodyPr>
            <a:normAutofit/>
          </a:bodyPr>
          <a:lstStyle/>
          <a:p>
            <a:r>
              <a:rPr lang="en-ZA" u="sng" dirty="0"/>
              <a:t>Summary</a:t>
            </a:r>
            <a:r>
              <a:rPr lang="en-ZA" dirty="0"/>
              <a:t>: Process for MALDI MS cell assays in early DD</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18</a:t>
            </a:fld>
            <a:endParaRPr lang="en-ZA" dirty="0"/>
          </a:p>
        </p:txBody>
      </p:sp>
      <p:pic>
        <p:nvPicPr>
          <p:cNvPr id="6" name="Inhaltsplatzhalter 5"/>
          <p:cNvPicPr>
            <a:picLocks noGrp="1" noChangeAspect="1"/>
          </p:cNvPicPr>
          <p:nvPr>
            <p:ph idx="13"/>
          </p:nvPr>
        </p:nvPicPr>
        <p:blipFill>
          <a:blip r:embed="rId2" cstate="print">
            <a:extLst>
              <a:ext uri="{28A0092B-C50C-407E-A947-70E740481C1C}">
                <a14:useLocalDpi xmlns:a14="http://schemas.microsoft.com/office/drawing/2010/main" val="0"/>
              </a:ext>
            </a:extLst>
          </a:blip>
          <a:stretch>
            <a:fillRect/>
          </a:stretch>
        </p:blipFill>
        <p:spPr>
          <a:xfrm>
            <a:off x="8980488" y="624104"/>
            <a:ext cx="2659062" cy="786967"/>
          </a:xfrm>
        </p:spPr>
      </p:pic>
      <p:pic>
        <p:nvPicPr>
          <p:cNvPr id="13" name="Grafik 12">
            <a:extLst>
              <a:ext uri="{FF2B5EF4-FFF2-40B4-BE49-F238E27FC236}">
                <a16:creationId xmlns:a16="http://schemas.microsoft.com/office/drawing/2014/main" id="{62D45C6B-4A66-2494-0F58-FFE19C5F685D}"/>
              </a:ext>
            </a:extLst>
          </p:cNvPr>
          <p:cNvPicPr>
            <a:picLocks noChangeAspect="1"/>
          </p:cNvPicPr>
          <p:nvPr/>
        </p:nvPicPr>
        <p:blipFill>
          <a:blip r:embed="rId3"/>
          <a:stretch>
            <a:fillRect/>
          </a:stretch>
        </p:blipFill>
        <p:spPr>
          <a:xfrm>
            <a:off x="3960851" y="4789119"/>
            <a:ext cx="1632387" cy="642773"/>
          </a:xfrm>
          <a:prstGeom prst="rect">
            <a:avLst/>
          </a:prstGeom>
        </p:spPr>
      </p:pic>
      <p:pic>
        <p:nvPicPr>
          <p:cNvPr id="14" name="Grafik 13">
            <a:extLst>
              <a:ext uri="{FF2B5EF4-FFF2-40B4-BE49-F238E27FC236}">
                <a16:creationId xmlns:a16="http://schemas.microsoft.com/office/drawing/2014/main" id="{DA681A8B-51F8-D2C1-80E4-CF2EC647B2F2}"/>
              </a:ext>
            </a:extLst>
          </p:cNvPr>
          <p:cNvPicPr>
            <a:picLocks noChangeAspect="1"/>
          </p:cNvPicPr>
          <p:nvPr/>
        </p:nvPicPr>
        <p:blipFill>
          <a:blip r:embed="rId4"/>
          <a:stretch>
            <a:fillRect/>
          </a:stretch>
        </p:blipFill>
        <p:spPr>
          <a:xfrm>
            <a:off x="9695523" y="4730624"/>
            <a:ext cx="730250" cy="1117600"/>
          </a:xfrm>
          <a:prstGeom prst="rect">
            <a:avLst/>
          </a:prstGeom>
        </p:spPr>
      </p:pic>
      <p:pic>
        <p:nvPicPr>
          <p:cNvPr id="15" name="Grafik 14">
            <a:extLst>
              <a:ext uri="{FF2B5EF4-FFF2-40B4-BE49-F238E27FC236}">
                <a16:creationId xmlns:a16="http://schemas.microsoft.com/office/drawing/2014/main" id="{0247172B-1EDE-E8D0-6FE0-25243D675827}"/>
              </a:ext>
            </a:extLst>
          </p:cNvPr>
          <p:cNvPicPr>
            <a:picLocks noChangeAspect="1"/>
          </p:cNvPicPr>
          <p:nvPr/>
        </p:nvPicPr>
        <p:blipFill>
          <a:blip r:embed="rId5"/>
          <a:stretch>
            <a:fillRect/>
          </a:stretch>
        </p:blipFill>
        <p:spPr>
          <a:xfrm>
            <a:off x="4484630" y="2163071"/>
            <a:ext cx="1093584" cy="1150900"/>
          </a:xfrm>
          <a:prstGeom prst="rect">
            <a:avLst/>
          </a:prstGeom>
        </p:spPr>
      </p:pic>
      <p:pic>
        <p:nvPicPr>
          <p:cNvPr id="16" name="Grafik 15">
            <a:extLst>
              <a:ext uri="{FF2B5EF4-FFF2-40B4-BE49-F238E27FC236}">
                <a16:creationId xmlns:a16="http://schemas.microsoft.com/office/drawing/2014/main" id="{4C350F8B-21C5-A396-EE55-65755474D9CF}"/>
              </a:ext>
            </a:extLst>
          </p:cNvPr>
          <p:cNvPicPr>
            <a:picLocks noChangeAspect="1"/>
          </p:cNvPicPr>
          <p:nvPr/>
        </p:nvPicPr>
        <p:blipFill rotWithShape="1">
          <a:blip r:embed="rId6"/>
          <a:srcRect r="10277" b="12090"/>
          <a:stretch/>
        </p:blipFill>
        <p:spPr>
          <a:xfrm>
            <a:off x="4016257" y="2175218"/>
            <a:ext cx="729450" cy="682401"/>
          </a:xfrm>
          <a:prstGeom prst="rect">
            <a:avLst/>
          </a:prstGeom>
        </p:spPr>
      </p:pic>
      <p:pic>
        <p:nvPicPr>
          <p:cNvPr id="17" name="Grafik 16">
            <a:extLst>
              <a:ext uri="{FF2B5EF4-FFF2-40B4-BE49-F238E27FC236}">
                <a16:creationId xmlns:a16="http://schemas.microsoft.com/office/drawing/2014/main" id="{9723AB53-D05B-7495-803E-80B80012664D}"/>
              </a:ext>
            </a:extLst>
          </p:cNvPr>
          <p:cNvPicPr>
            <a:picLocks noChangeAspect="1"/>
          </p:cNvPicPr>
          <p:nvPr/>
        </p:nvPicPr>
        <p:blipFill>
          <a:blip r:embed="rId7"/>
          <a:stretch>
            <a:fillRect/>
          </a:stretch>
        </p:blipFill>
        <p:spPr>
          <a:xfrm>
            <a:off x="3960871" y="5280448"/>
            <a:ext cx="747289" cy="530429"/>
          </a:xfrm>
          <a:prstGeom prst="rect">
            <a:avLst/>
          </a:prstGeom>
        </p:spPr>
      </p:pic>
      <p:grpSp>
        <p:nvGrpSpPr>
          <p:cNvPr id="18" name="Gruppieren 17">
            <a:extLst>
              <a:ext uri="{FF2B5EF4-FFF2-40B4-BE49-F238E27FC236}">
                <a16:creationId xmlns:a16="http://schemas.microsoft.com/office/drawing/2014/main" id="{1123250E-925E-0F89-1537-E803A0F31F65}"/>
              </a:ext>
            </a:extLst>
          </p:cNvPr>
          <p:cNvGrpSpPr/>
          <p:nvPr/>
        </p:nvGrpSpPr>
        <p:grpSpPr>
          <a:xfrm>
            <a:off x="7106984" y="4926445"/>
            <a:ext cx="1206127" cy="857380"/>
            <a:chOff x="8840801" y="5233811"/>
            <a:chExt cx="2009587" cy="1309525"/>
          </a:xfrm>
        </p:grpSpPr>
        <p:pic>
          <p:nvPicPr>
            <p:cNvPr id="19" name="Grafik 18">
              <a:extLst>
                <a:ext uri="{FF2B5EF4-FFF2-40B4-BE49-F238E27FC236}">
                  <a16:creationId xmlns:a16="http://schemas.microsoft.com/office/drawing/2014/main" id="{3377D706-15B3-9DEF-8E21-58EF3AF20215}"/>
                </a:ext>
              </a:extLst>
            </p:cNvPr>
            <p:cNvPicPr>
              <a:picLocks noChangeAspect="1"/>
            </p:cNvPicPr>
            <p:nvPr/>
          </p:nvPicPr>
          <p:blipFill>
            <a:blip r:embed="rId8"/>
            <a:stretch>
              <a:fillRect/>
            </a:stretch>
          </p:blipFill>
          <p:spPr>
            <a:xfrm>
              <a:off x="8840801" y="5233811"/>
              <a:ext cx="1783664" cy="1309525"/>
            </a:xfrm>
            <a:prstGeom prst="rect">
              <a:avLst/>
            </a:prstGeom>
          </p:spPr>
        </p:pic>
        <p:sp>
          <p:nvSpPr>
            <p:cNvPr id="20" name="Rechteck 19">
              <a:extLst>
                <a:ext uri="{FF2B5EF4-FFF2-40B4-BE49-F238E27FC236}">
                  <a16:creationId xmlns:a16="http://schemas.microsoft.com/office/drawing/2014/main" id="{2D5563E0-6E22-0F13-129E-FE7985F510CE}"/>
                </a:ext>
              </a:extLst>
            </p:cNvPr>
            <p:cNvSpPr/>
            <p:nvPr/>
          </p:nvSpPr>
          <p:spPr>
            <a:xfrm>
              <a:off x="9005264" y="5389327"/>
              <a:ext cx="1508424" cy="939625"/>
            </a:xfrm>
            <a:prstGeom prst="rect">
              <a:avLst/>
            </a:prstGeom>
            <a:solidFill>
              <a:schemeClr val="tx1">
                <a:lumMod val="85000"/>
                <a:lumOff val="15000"/>
                <a:alpha val="5283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1" name="Grafik 20">
              <a:extLst>
                <a:ext uri="{FF2B5EF4-FFF2-40B4-BE49-F238E27FC236}">
                  <a16:creationId xmlns:a16="http://schemas.microsoft.com/office/drawing/2014/main" id="{BBF9B5A0-18A1-0777-6977-125041130EA3}"/>
                </a:ext>
              </a:extLst>
            </p:cNvPr>
            <p:cNvPicPr>
              <a:picLocks noChangeAspect="1"/>
            </p:cNvPicPr>
            <p:nvPr/>
          </p:nvPicPr>
          <p:blipFill>
            <a:blip r:embed="rId9"/>
            <a:stretch>
              <a:fillRect/>
            </a:stretch>
          </p:blipFill>
          <p:spPr>
            <a:xfrm>
              <a:off x="10036125" y="5278425"/>
              <a:ext cx="814263" cy="728560"/>
            </a:xfrm>
            <a:prstGeom prst="ellipse">
              <a:avLst/>
            </a:prstGeom>
            <a:ln w="12700">
              <a:solidFill>
                <a:schemeClr val="tx1"/>
              </a:solidFill>
            </a:ln>
          </p:spPr>
        </p:pic>
        <p:cxnSp>
          <p:nvCxnSpPr>
            <p:cNvPr id="22" name="Gerade Verbindung 66">
              <a:extLst>
                <a:ext uri="{FF2B5EF4-FFF2-40B4-BE49-F238E27FC236}">
                  <a16:creationId xmlns:a16="http://schemas.microsoft.com/office/drawing/2014/main" id="{E3238119-10A2-B777-A9F7-D57A57F2CCC4}"/>
                </a:ext>
              </a:extLst>
            </p:cNvPr>
            <p:cNvCxnSpPr>
              <a:cxnSpLocks/>
              <a:stCxn id="21" idx="1"/>
              <a:endCxn id="24" idx="1"/>
            </p:cNvCxnSpPr>
            <p:nvPr/>
          </p:nvCxnSpPr>
          <p:spPr>
            <a:xfrm flipH="1">
              <a:off x="9535834" y="5385121"/>
              <a:ext cx="619536" cy="4975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67">
              <a:extLst>
                <a:ext uri="{FF2B5EF4-FFF2-40B4-BE49-F238E27FC236}">
                  <a16:creationId xmlns:a16="http://schemas.microsoft.com/office/drawing/2014/main" id="{19C82BFD-CFFD-E160-8496-1DD5B04DFB6B}"/>
                </a:ext>
              </a:extLst>
            </p:cNvPr>
            <p:cNvCxnSpPr>
              <a:cxnSpLocks/>
            </p:cNvCxnSpPr>
            <p:nvPr/>
          </p:nvCxnSpPr>
          <p:spPr>
            <a:xfrm flipH="1" flipV="1">
              <a:off x="9553755" y="5954139"/>
              <a:ext cx="814310" cy="516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Oval 73">
              <a:extLst>
                <a:ext uri="{FF2B5EF4-FFF2-40B4-BE49-F238E27FC236}">
                  <a16:creationId xmlns:a16="http://schemas.microsoft.com/office/drawing/2014/main" id="{60CD31BA-484F-DD12-36EF-AF1A3E1D0D2E}"/>
                </a:ext>
              </a:extLst>
            </p:cNvPr>
            <p:cNvSpPr/>
            <p:nvPr/>
          </p:nvSpPr>
          <p:spPr>
            <a:xfrm>
              <a:off x="9522654" y="5869468"/>
              <a:ext cx="90000" cy="90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25" name="Oval 1">
            <a:extLst>
              <a:ext uri="{FF2B5EF4-FFF2-40B4-BE49-F238E27FC236}">
                <a16:creationId xmlns:a16="http://schemas.microsoft.com/office/drawing/2014/main" id="{2352684A-5D11-C60B-95AD-6D7D67B9EC78}"/>
              </a:ext>
            </a:extLst>
          </p:cNvPr>
          <p:cNvSpPr/>
          <p:nvPr/>
        </p:nvSpPr>
        <p:spPr>
          <a:xfrm>
            <a:off x="1111756" y="1700760"/>
            <a:ext cx="1980000" cy="198000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Oval 3">
            <a:extLst>
              <a:ext uri="{FF2B5EF4-FFF2-40B4-BE49-F238E27FC236}">
                <a16:creationId xmlns:a16="http://schemas.microsoft.com/office/drawing/2014/main" id="{A288EEBA-0191-38A3-A018-CDE01A4B21B6}"/>
              </a:ext>
            </a:extLst>
          </p:cNvPr>
          <p:cNvSpPr/>
          <p:nvPr/>
        </p:nvSpPr>
        <p:spPr>
          <a:xfrm>
            <a:off x="3766723" y="1700760"/>
            <a:ext cx="1980000" cy="198000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7" name="Oval 5">
            <a:extLst>
              <a:ext uri="{FF2B5EF4-FFF2-40B4-BE49-F238E27FC236}">
                <a16:creationId xmlns:a16="http://schemas.microsoft.com/office/drawing/2014/main" id="{4CBEDDCD-7FA5-A7B6-B346-41609ACA33FD}"/>
              </a:ext>
            </a:extLst>
          </p:cNvPr>
          <p:cNvSpPr/>
          <p:nvPr/>
        </p:nvSpPr>
        <p:spPr>
          <a:xfrm>
            <a:off x="6421690" y="1700760"/>
            <a:ext cx="1980000" cy="198000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 name="Oval 6">
            <a:extLst>
              <a:ext uri="{FF2B5EF4-FFF2-40B4-BE49-F238E27FC236}">
                <a16:creationId xmlns:a16="http://schemas.microsoft.com/office/drawing/2014/main" id="{D3F3DB1C-7ED8-2691-6367-35B76CEF7C72}"/>
              </a:ext>
            </a:extLst>
          </p:cNvPr>
          <p:cNvSpPr/>
          <p:nvPr/>
        </p:nvSpPr>
        <p:spPr>
          <a:xfrm>
            <a:off x="9076657" y="1700760"/>
            <a:ext cx="1980000" cy="198000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9" name="Oval 14">
            <a:extLst>
              <a:ext uri="{FF2B5EF4-FFF2-40B4-BE49-F238E27FC236}">
                <a16:creationId xmlns:a16="http://schemas.microsoft.com/office/drawing/2014/main" id="{244CDF7C-D792-3ED6-A68F-6EEE454C6A1A}"/>
              </a:ext>
            </a:extLst>
          </p:cNvPr>
          <p:cNvSpPr/>
          <p:nvPr/>
        </p:nvSpPr>
        <p:spPr>
          <a:xfrm>
            <a:off x="4576723" y="3277011"/>
            <a:ext cx="360000" cy="360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ii</a:t>
            </a:r>
          </a:p>
        </p:txBody>
      </p:sp>
      <p:cxnSp>
        <p:nvCxnSpPr>
          <p:cNvPr id="30" name="Gerade Verbindung mit Pfeil 29">
            <a:extLst>
              <a:ext uri="{FF2B5EF4-FFF2-40B4-BE49-F238E27FC236}">
                <a16:creationId xmlns:a16="http://schemas.microsoft.com/office/drawing/2014/main" id="{B43B1278-F0BC-7CA6-AB52-5F538E2F3374}"/>
              </a:ext>
            </a:extLst>
          </p:cNvPr>
          <p:cNvCxnSpPr/>
          <p:nvPr/>
        </p:nvCxnSpPr>
        <p:spPr>
          <a:xfrm>
            <a:off x="3188008" y="2687118"/>
            <a:ext cx="432000" cy="0"/>
          </a:xfrm>
          <a:prstGeom prst="straightConnector1">
            <a:avLst/>
          </a:prstGeom>
          <a:ln w="412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feld 30">
            <a:extLst>
              <a:ext uri="{FF2B5EF4-FFF2-40B4-BE49-F238E27FC236}">
                <a16:creationId xmlns:a16="http://schemas.microsoft.com/office/drawing/2014/main" id="{0BA51724-6384-7000-7632-CAD3D1597E00}"/>
              </a:ext>
            </a:extLst>
          </p:cNvPr>
          <p:cNvSpPr txBox="1"/>
          <p:nvPr/>
        </p:nvSpPr>
        <p:spPr>
          <a:xfrm>
            <a:off x="3753387" y="1826397"/>
            <a:ext cx="2011620" cy="307777"/>
          </a:xfrm>
          <a:prstGeom prst="rect">
            <a:avLst/>
          </a:prstGeom>
          <a:noFill/>
        </p:spPr>
        <p:txBody>
          <a:bodyPr wrap="square">
            <a:spAutoFit/>
          </a:bodyPr>
          <a:lstStyle/>
          <a:p>
            <a:pPr algn="ctr"/>
            <a:r>
              <a:rPr lang="de-DE" sz="1400" dirty="0" err="1">
                <a:solidFill>
                  <a:schemeClr val="tx1">
                    <a:lumMod val="65000"/>
                    <a:lumOff val="35000"/>
                  </a:schemeClr>
                </a:solidFill>
              </a:rPr>
              <a:t>c</a:t>
            </a:r>
            <a:r>
              <a:rPr lang="de-DE" sz="1400" dirty="0" err="1">
                <a:solidFill>
                  <a:schemeClr val="tx1">
                    <a:lumMod val="65000"/>
                    <a:lumOff val="35000"/>
                  </a:schemeClr>
                </a:solidFill>
                <a:effectLst/>
              </a:rPr>
              <a:t>ell</a:t>
            </a:r>
            <a:r>
              <a:rPr lang="de-DE" sz="1400" dirty="0">
                <a:solidFill>
                  <a:schemeClr val="tx1">
                    <a:lumMod val="65000"/>
                    <a:lumOff val="35000"/>
                  </a:schemeClr>
                </a:solidFill>
                <a:effectLst/>
              </a:rPr>
              <a:t> </a:t>
            </a:r>
            <a:r>
              <a:rPr lang="de-DE" sz="1400" dirty="0" err="1">
                <a:solidFill>
                  <a:schemeClr val="tx1">
                    <a:lumMod val="65000"/>
                    <a:lumOff val="35000"/>
                  </a:schemeClr>
                </a:solidFill>
                <a:effectLst/>
              </a:rPr>
              <a:t>culture</a:t>
            </a:r>
            <a:endParaRPr lang="de-DE" sz="1400" dirty="0">
              <a:solidFill>
                <a:schemeClr val="tx1">
                  <a:lumMod val="65000"/>
                  <a:lumOff val="35000"/>
                </a:schemeClr>
              </a:solidFill>
            </a:endParaRPr>
          </a:p>
        </p:txBody>
      </p:sp>
      <p:pic>
        <p:nvPicPr>
          <p:cNvPr id="32" name="Grafik 31">
            <a:extLst>
              <a:ext uri="{FF2B5EF4-FFF2-40B4-BE49-F238E27FC236}">
                <a16:creationId xmlns:a16="http://schemas.microsoft.com/office/drawing/2014/main" id="{8C6DC0D0-00E2-5E27-5BFC-8C9B4B83D571}"/>
              </a:ext>
            </a:extLst>
          </p:cNvPr>
          <p:cNvPicPr>
            <a:picLocks noChangeAspect="1"/>
          </p:cNvPicPr>
          <p:nvPr/>
        </p:nvPicPr>
        <p:blipFill>
          <a:blip r:embed="rId10"/>
          <a:stretch>
            <a:fillRect/>
          </a:stretch>
        </p:blipFill>
        <p:spPr>
          <a:xfrm>
            <a:off x="1553666" y="2057031"/>
            <a:ext cx="1122631" cy="1249162"/>
          </a:xfrm>
          <a:prstGeom prst="rect">
            <a:avLst/>
          </a:prstGeom>
        </p:spPr>
      </p:pic>
      <p:sp>
        <p:nvSpPr>
          <p:cNvPr id="33" name="Oval 12">
            <a:extLst>
              <a:ext uri="{FF2B5EF4-FFF2-40B4-BE49-F238E27FC236}">
                <a16:creationId xmlns:a16="http://schemas.microsoft.com/office/drawing/2014/main" id="{CD5A20CA-FBB2-6907-E813-6781B9A3DE1A}"/>
              </a:ext>
            </a:extLst>
          </p:cNvPr>
          <p:cNvSpPr/>
          <p:nvPr/>
        </p:nvSpPr>
        <p:spPr>
          <a:xfrm>
            <a:off x="1921756" y="3275421"/>
            <a:ext cx="360000" cy="360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i</a:t>
            </a:r>
          </a:p>
        </p:txBody>
      </p:sp>
      <p:sp>
        <p:nvSpPr>
          <p:cNvPr id="34" name="Textfeld 33">
            <a:extLst>
              <a:ext uri="{FF2B5EF4-FFF2-40B4-BE49-F238E27FC236}">
                <a16:creationId xmlns:a16="http://schemas.microsoft.com/office/drawing/2014/main" id="{D736EEEE-C835-B4FA-007A-CEE47A63A0B7}"/>
              </a:ext>
            </a:extLst>
          </p:cNvPr>
          <p:cNvSpPr txBox="1"/>
          <p:nvPr/>
        </p:nvSpPr>
        <p:spPr>
          <a:xfrm>
            <a:off x="1066800" y="1826397"/>
            <a:ext cx="2011620" cy="307777"/>
          </a:xfrm>
          <a:prstGeom prst="rect">
            <a:avLst/>
          </a:prstGeom>
          <a:noFill/>
        </p:spPr>
        <p:txBody>
          <a:bodyPr wrap="square">
            <a:spAutoFit/>
          </a:bodyPr>
          <a:lstStyle/>
          <a:p>
            <a:pPr algn="ctr"/>
            <a:r>
              <a:rPr lang="de-DE" sz="1400" dirty="0" err="1">
                <a:solidFill>
                  <a:schemeClr val="tx1">
                    <a:lumMod val="65000"/>
                    <a:lumOff val="35000"/>
                  </a:schemeClr>
                </a:solidFill>
              </a:rPr>
              <a:t>assay</a:t>
            </a:r>
            <a:r>
              <a:rPr lang="de-DE" sz="1400" dirty="0">
                <a:solidFill>
                  <a:schemeClr val="tx1">
                    <a:lumMod val="65000"/>
                    <a:lumOff val="35000"/>
                  </a:schemeClr>
                </a:solidFill>
              </a:rPr>
              <a:t> </a:t>
            </a:r>
            <a:r>
              <a:rPr lang="de-DE" sz="1400" dirty="0" err="1">
                <a:solidFill>
                  <a:schemeClr val="tx1">
                    <a:lumMod val="65000"/>
                    <a:lumOff val="35000"/>
                  </a:schemeClr>
                </a:solidFill>
              </a:rPr>
              <a:t>definition</a:t>
            </a:r>
            <a:endParaRPr lang="de-DE" sz="1400" dirty="0">
              <a:solidFill>
                <a:schemeClr val="tx1">
                  <a:lumMod val="65000"/>
                  <a:lumOff val="35000"/>
                </a:schemeClr>
              </a:solidFill>
            </a:endParaRPr>
          </a:p>
        </p:txBody>
      </p:sp>
      <p:sp>
        <p:nvSpPr>
          <p:cNvPr id="35" name="Oval 22">
            <a:extLst>
              <a:ext uri="{FF2B5EF4-FFF2-40B4-BE49-F238E27FC236}">
                <a16:creationId xmlns:a16="http://schemas.microsoft.com/office/drawing/2014/main" id="{56B7065D-95BE-FED4-5FD9-D20E6437DD60}"/>
              </a:ext>
            </a:extLst>
          </p:cNvPr>
          <p:cNvSpPr/>
          <p:nvPr/>
        </p:nvSpPr>
        <p:spPr>
          <a:xfrm>
            <a:off x="7231690" y="3273081"/>
            <a:ext cx="360000" cy="360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p>
        </p:txBody>
      </p:sp>
      <p:sp>
        <p:nvSpPr>
          <p:cNvPr id="36" name="Textfeld 35">
            <a:extLst>
              <a:ext uri="{FF2B5EF4-FFF2-40B4-BE49-F238E27FC236}">
                <a16:creationId xmlns:a16="http://schemas.microsoft.com/office/drawing/2014/main" id="{70CD4FD2-8706-0CB3-04D2-05B7C47D4841}"/>
              </a:ext>
            </a:extLst>
          </p:cNvPr>
          <p:cNvSpPr txBox="1"/>
          <p:nvPr/>
        </p:nvSpPr>
        <p:spPr>
          <a:xfrm>
            <a:off x="7266458" y="3314581"/>
            <a:ext cx="290464" cy="276999"/>
          </a:xfrm>
          <a:prstGeom prst="rect">
            <a:avLst/>
          </a:prstGeom>
          <a:noFill/>
        </p:spPr>
        <p:txBody>
          <a:bodyPr wrap="none" rtlCol="0">
            <a:spAutoFit/>
          </a:bodyPr>
          <a:lstStyle/>
          <a:p>
            <a:r>
              <a:rPr lang="de-DE" sz="1200" dirty="0">
                <a:solidFill>
                  <a:schemeClr val="bg1"/>
                </a:solidFill>
              </a:rPr>
              <a:t>iii</a:t>
            </a:r>
          </a:p>
        </p:txBody>
      </p:sp>
      <p:sp>
        <p:nvSpPr>
          <p:cNvPr id="37" name="Textfeld 36">
            <a:extLst>
              <a:ext uri="{FF2B5EF4-FFF2-40B4-BE49-F238E27FC236}">
                <a16:creationId xmlns:a16="http://schemas.microsoft.com/office/drawing/2014/main" id="{7C5DE822-7FC4-B3E8-BF34-CAB081DBE4C4}"/>
              </a:ext>
            </a:extLst>
          </p:cNvPr>
          <p:cNvSpPr txBox="1"/>
          <p:nvPr/>
        </p:nvSpPr>
        <p:spPr>
          <a:xfrm>
            <a:off x="6431634" y="1825185"/>
            <a:ext cx="2011620" cy="307777"/>
          </a:xfrm>
          <a:prstGeom prst="rect">
            <a:avLst/>
          </a:prstGeom>
          <a:noFill/>
        </p:spPr>
        <p:txBody>
          <a:bodyPr wrap="square">
            <a:spAutoFit/>
          </a:bodyPr>
          <a:lstStyle/>
          <a:p>
            <a:pPr algn="ctr"/>
            <a:r>
              <a:rPr lang="de-DE" sz="1400" dirty="0" err="1">
                <a:solidFill>
                  <a:schemeClr val="tx1">
                    <a:lumMod val="65000"/>
                    <a:lumOff val="35000"/>
                  </a:schemeClr>
                </a:solidFill>
              </a:rPr>
              <a:t>drug</a:t>
            </a:r>
            <a:r>
              <a:rPr lang="de-DE" sz="1400" dirty="0">
                <a:solidFill>
                  <a:schemeClr val="tx1">
                    <a:lumMod val="65000"/>
                    <a:lumOff val="35000"/>
                  </a:schemeClr>
                </a:solidFill>
              </a:rPr>
              <a:t> </a:t>
            </a:r>
            <a:r>
              <a:rPr lang="de-DE" sz="1400" dirty="0" err="1">
                <a:solidFill>
                  <a:schemeClr val="tx1">
                    <a:lumMod val="65000"/>
                    <a:lumOff val="35000"/>
                  </a:schemeClr>
                </a:solidFill>
              </a:rPr>
              <a:t>treatment</a:t>
            </a:r>
            <a:endParaRPr lang="de-DE" sz="1400" dirty="0">
              <a:solidFill>
                <a:schemeClr val="tx1">
                  <a:lumMod val="65000"/>
                  <a:lumOff val="35000"/>
                </a:schemeClr>
              </a:solidFill>
            </a:endParaRPr>
          </a:p>
        </p:txBody>
      </p:sp>
      <p:sp>
        <p:nvSpPr>
          <p:cNvPr id="38" name="Textfeld 37">
            <a:extLst>
              <a:ext uri="{FF2B5EF4-FFF2-40B4-BE49-F238E27FC236}">
                <a16:creationId xmlns:a16="http://schemas.microsoft.com/office/drawing/2014/main" id="{67527288-C03E-CA41-F62C-9E6DA75AC673}"/>
              </a:ext>
            </a:extLst>
          </p:cNvPr>
          <p:cNvSpPr txBox="1"/>
          <p:nvPr/>
        </p:nvSpPr>
        <p:spPr>
          <a:xfrm>
            <a:off x="9059514" y="4429687"/>
            <a:ext cx="2011620" cy="307777"/>
          </a:xfrm>
          <a:prstGeom prst="rect">
            <a:avLst/>
          </a:prstGeom>
          <a:noFill/>
        </p:spPr>
        <p:txBody>
          <a:bodyPr wrap="square">
            <a:spAutoFit/>
          </a:bodyPr>
          <a:lstStyle/>
          <a:p>
            <a:pPr algn="ctr"/>
            <a:r>
              <a:rPr lang="de-DE" sz="1400" dirty="0" err="1">
                <a:solidFill>
                  <a:schemeClr val="tx1">
                    <a:lumMod val="65000"/>
                    <a:lumOff val="35000"/>
                  </a:schemeClr>
                </a:solidFill>
              </a:rPr>
              <a:t>freeze</a:t>
            </a:r>
            <a:r>
              <a:rPr lang="de-DE" sz="1400" dirty="0">
                <a:solidFill>
                  <a:schemeClr val="tx1">
                    <a:lumMod val="65000"/>
                    <a:lumOff val="35000"/>
                  </a:schemeClr>
                </a:solidFill>
              </a:rPr>
              <a:t>/</a:t>
            </a:r>
            <a:r>
              <a:rPr lang="de-DE" sz="1400" dirty="0" err="1">
                <a:solidFill>
                  <a:schemeClr val="tx1">
                    <a:lumMod val="65000"/>
                    <a:lumOff val="35000"/>
                  </a:schemeClr>
                </a:solidFill>
              </a:rPr>
              <a:t>storage</a:t>
            </a:r>
            <a:endParaRPr lang="de-DE" sz="1400" dirty="0">
              <a:solidFill>
                <a:schemeClr val="tx1">
                  <a:lumMod val="65000"/>
                  <a:lumOff val="35000"/>
                </a:schemeClr>
              </a:solidFill>
            </a:endParaRPr>
          </a:p>
        </p:txBody>
      </p:sp>
      <p:cxnSp>
        <p:nvCxnSpPr>
          <p:cNvPr id="39" name="Gerade Verbindung mit Pfeil 38">
            <a:extLst>
              <a:ext uri="{FF2B5EF4-FFF2-40B4-BE49-F238E27FC236}">
                <a16:creationId xmlns:a16="http://schemas.microsoft.com/office/drawing/2014/main" id="{99FBBC99-8A95-7645-AAAC-2037777D5B8B}"/>
              </a:ext>
            </a:extLst>
          </p:cNvPr>
          <p:cNvCxnSpPr/>
          <p:nvPr/>
        </p:nvCxnSpPr>
        <p:spPr>
          <a:xfrm>
            <a:off x="5854426" y="2650260"/>
            <a:ext cx="432000" cy="0"/>
          </a:xfrm>
          <a:prstGeom prst="straightConnector1">
            <a:avLst/>
          </a:prstGeom>
          <a:ln w="412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Gerade Verbindung mit Pfeil 39">
            <a:extLst>
              <a:ext uri="{FF2B5EF4-FFF2-40B4-BE49-F238E27FC236}">
                <a16:creationId xmlns:a16="http://schemas.microsoft.com/office/drawing/2014/main" id="{1DE7E31B-724C-99F5-938B-6E1A57795292}"/>
              </a:ext>
            </a:extLst>
          </p:cNvPr>
          <p:cNvCxnSpPr/>
          <p:nvPr/>
        </p:nvCxnSpPr>
        <p:spPr>
          <a:xfrm>
            <a:off x="8526384" y="2690760"/>
            <a:ext cx="432000" cy="0"/>
          </a:xfrm>
          <a:prstGeom prst="straightConnector1">
            <a:avLst/>
          </a:prstGeom>
          <a:ln w="412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Gerade Verbindung mit Pfeil 40">
            <a:extLst>
              <a:ext uri="{FF2B5EF4-FFF2-40B4-BE49-F238E27FC236}">
                <a16:creationId xmlns:a16="http://schemas.microsoft.com/office/drawing/2014/main" id="{A85624C0-3EA9-FF7C-143F-F32C3EAAE5AA}"/>
              </a:ext>
            </a:extLst>
          </p:cNvPr>
          <p:cNvCxnSpPr>
            <a:cxnSpLocks/>
          </p:cNvCxnSpPr>
          <p:nvPr/>
        </p:nvCxnSpPr>
        <p:spPr>
          <a:xfrm flipV="1">
            <a:off x="10079047" y="3750035"/>
            <a:ext cx="0" cy="432000"/>
          </a:xfrm>
          <a:prstGeom prst="straightConnector1">
            <a:avLst/>
          </a:prstGeom>
          <a:ln w="41275">
            <a:solidFill>
              <a:schemeClr val="tx1">
                <a:lumMod val="65000"/>
                <a:lumOff val="35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2" name="Oval 61">
            <a:extLst>
              <a:ext uri="{FF2B5EF4-FFF2-40B4-BE49-F238E27FC236}">
                <a16:creationId xmlns:a16="http://schemas.microsoft.com/office/drawing/2014/main" id="{BF6810FC-6E06-D619-4DC5-9D197EB4FD0F}"/>
              </a:ext>
            </a:extLst>
          </p:cNvPr>
          <p:cNvSpPr/>
          <p:nvPr/>
        </p:nvSpPr>
        <p:spPr>
          <a:xfrm>
            <a:off x="1108336" y="4254238"/>
            <a:ext cx="1980000" cy="198000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3" name="Oval 62">
            <a:extLst>
              <a:ext uri="{FF2B5EF4-FFF2-40B4-BE49-F238E27FC236}">
                <a16:creationId xmlns:a16="http://schemas.microsoft.com/office/drawing/2014/main" id="{BBA87FE2-AA15-BCC3-4380-21A3B863B299}"/>
              </a:ext>
            </a:extLst>
          </p:cNvPr>
          <p:cNvSpPr/>
          <p:nvPr/>
        </p:nvSpPr>
        <p:spPr>
          <a:xfrm>
            <a:off x="3763303" y="4254238"/>
            <a:ext cx="1980000" cy="198000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4" name="Oval 63">
            <a:extLst>
              <a:ext uri="{FF2B5EF4-FFF2-40B4-BE49-F238E27FC236}">
                <a16:creationId xmlns:a16="http://schemas.microsoft.com/office/drawing/2014/main" id="{E6E513F4-45FF-9591-F988-995133794F17}"/>
              </a:ext>
            </a:extLst>
          </p:cNvPr>
          <p:cNvSpPr/>
          <p:nvPr/>
        </p:nvSpPr>
        <p:spPr>
          <a:xfrm>
            <a:off x="6418270" y="4254238"/>
            <a:ext cx="1980000" cy="198000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5" name="Oval 64">
            <a:extLst>
              <a:ext uri="{FF2B5EF4-FFF2-40B4-BE49-F238E27FC236}">
                <a16:creationId xmlns:a16="http://schemas.microsoft.com/office/drawing/2014/main" id="{A7255ABB-9606-609C-C6FC-58F18D407632}"/>
              </a:ext>
            </a:extLst>
          </p:cNvPr>
          <p:cNvSpPr/>
          <p:nvPr/>
        </p:nvSpPr>
        <p:spPr>
          <a:xfrm>
            <a:off x="9073237" y="4254238"/>
            <a:ext cx="1980000" cy="1980000"/>
          </a:xfrm>
          <a:prstGeom prst="ellipse">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6" name="Oval 65">
            <a:extLst>
              <a:ext uri="{FF2B5EF4-FFF2-40B4-BE49-F238E27FC236}">
                <a16:creationId xmlns:a16="http://schemas.microsoft.com/office/drawing/2014/main" id="{8CB256EC-F489-8C52-7A5D-4D0FC4272815}"/>
              </a:ext>
            </a:extLst>
          </p:cNvPr>
          <p:cNvSpPr/>
          <p:nvPr/>
        </p:nvSpPr>
        <p:spPr>
          <a:xfrm>
            <a:off x="4573303" y="5830489"/>
            <a:ext cx="360000" cy="360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cxnSp>
        <p:nvCxnSpPr>
          <p:cNvPr id="47" name="Gerade Verbindung mit Pfeil 46">
            <a:extLst>
              <a:ext uri="{FF2B5EF4-FFF2-40B4-BE49-F238E27FC236}">
                <a16:creationId xmlns:a16="http://schemas.microsoft.com/office/drawing/2014/main" id="{1BE945B0-E1C5-F6AD-94E2-DFAA6707BB6C}"/>
              </a:ext>
            </a:extLst>
          </p:cNvPr>
          <p:cNvCxnSpPr/>
          <p:nvPr/>
        </p:nvCxnSpPr>
        <p:spPr>
          <a:xfrm>
            <a:off x="3184588" y="5240596"/>
            <a:ext cx="432000" cy="0"/>
          </a:xfrm>
          <a:prstGeom prst="straightConnector1">
            <a:avLst/>
          </a:prstGeom>
          <a:ln w="41275">
            <a:solidFill>
              <a:schemeClr val="tx1">
                <a:lumMod val="65000"/>
                <a:lumOff val="35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8" name="Oval 70">
            <a:extLst>
              <a:ext uri="{FF2B5EF4-FFF2-40B4-BE49-F238E27FC236}">
                <a16:creationId xmlns:a16="http://schemas.microsoft.com/office/drawing/2014/main" id="{BB0F14CC-D190-961C-28EB-9BA4634B789B}"/>
              </a:ext>
            </a:extLst>
          </p:cNvPr>
          <p:cNvSpPr/>
          <p:nvPr/>
        </p:nvSpPr>
        <p:spPr>
          <a:xfrm>
            <a:off x="1918336" y="5828899"/>
            <a:ext cx="360000" cy="360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dirty="0"/>
          </a:p>
        </p:txBody>
      </p:sp>
      <p:sp>
        <p:nvSpPr>
          <p:cNvPr id="49" name="Textfeld 48">
            <a:extLst>
              <a:ext uri="{FF2B5EF4-FFF2-40B4-BE49-F238E27FC236}">
                <a16:creationId xmlns:a16="http://schemas.microsoft.com/office/drawing/2014/main" id="{11316D84-4EA7-9778-A3E7-4CFDBBD577FD}"/>
              </a:ext>
            </a:extLst>
          </p:cNvPr>
          <p:cNvSpPr txBox="1"/>
          <p:nvPr/>
        </p:nvSpPr>
        <p:spPr>
          <a:xfrm>
            <a:off x="1089174" y="4424094"/>
            <a:ext cx="2011620" cy="307777"/>
          </a:xfrm>
          <a:prstGeom prst="rect">
            <a:avLst/>
          </a:prstGeom>
          <a:noFill/>
        </p:spPr>
        <p:txBody>
          <a:bodyPr wrap="square">
            <a:spAutoFit/>
          </a:bodyPr>
          <a:lstStyle/>
          <a:p>
            <a:pPr algn="ctr"/>
            <a:r>
              <a:rPr lang="de-DE" sz="1400" dirty="0" err="1">
                <a:solidFill>
                  <a:schemeClr val="tx1">
                    <a:lumMod val="65000"/>
                    <a:lumOff val="35000"/>
                  </a:schemeClr>
                </a:solidFill>
              </a:rPr>
              <a:t>data</a:t>
            </a:r>
            <a:r>
              <a:rPr lang="de-DE" sz="1400" dirty="0">
                <a:solidFill>
                  <a:schemeClr val="tx1">
                    <a:lumMod val="65000"/>
                    <a:lumOff val="35000"/>
                  </a:schemeClr>
                </a:solidFill>
              </a:rPr>
              <a:t> </a:t>
            </a:r>
            <a:r>
              <a:rPr lang="de-DE" sz="1400" dirty="0" err="1">
                <a:solidFill>
                  <a:schemeClr val="tx1">
                    <a:lumMod val="65000"/>
                    <a:lumOff val="35000"/>
                  </a:schemeClr>
                </a:solidFill>
              </a:rPr>
              <a:t>anaylsis</a:t>
            </a:r>
            <a:endParaRPr lang="de-DE" sz="1400" dirty="0">
              <a:solidFill>
                <a:schemeClr val="tx1">
                  <a:lumMod val="65000"/>
                  <a:lumOff val="35000"/>
                </a:schemeClr>
              </a:solidFill>
            </a:endParaRPr>
          </a:p>
        </p:txBody>
      </p:sp>
      <p:sp>
        <p:nvSpPr>
          <p:cNvPr id="50" name="Oval 72">
            <a:extLst>
              <a:ext uri="{FF2B5EF4-FFF2-40B4-BE49-F238E27FC236}">
                <a16:creationId xmlns:a16="http://schemas.microsoft.com/office/drawing/2014/main" id="{018DB050-715E-9378-8C00-681B5EB4A320}"/>
              </a:ext>
            </a:extLst>
          </p:cNvPr>
          <p:cNvSpPr/>
          <p:nvPr/>
        </p:nvSpPr>
        <p:spPr>
          <a:xfrm>
            <a:off x="7228270" y="5826559"/>
            <a:ext cx="360000" cy="360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p>
        </p:txBody>
      </p:sp>
      <p:sp>
        <p:nvSpPr>
          <p:cNvPr id="51" name="Textfeld 50">
            <a:extLst>
              <a:ext uri="{FF2B5EF4-FFF2-40B4-BE49-F238E27FC236}">
                <a16:creationId xmlns:a16="http://schemas.microsoft.com/office/drawing/2014/main" id="{3AA16E12-76EE-0369-AC23-1A5EF0D5E395}"/>
              </a:ext>
            </a:extLst>
          </p:cNvPr>
          <p:cNvSpPr txBox="1"/>
          <p:nvPr/>
        </p:nvSpPr>
        <p:spPr>
          <a:xfrm>
            <a:off x="7263038" y="5868059"/>
            <a:ext cx="288862" cy="276999"/>
          </a:xfrm>
          <a:prstGeom prst="rect">
            <a:avLst/>
          </a:prstGeom>
          <a:noFill/>
        </p:spPr>
        <p:txBody>
          <a:bodyPr wrap="none" rtlCol="0">
            <a:spAutoFit/>
          </a:bodyPr>
          <a:lstStyle/>
          <a:p>
            <a:r>
              <a:rPr lang="de-DE" sz="1200" dirty="0">
                <a:solidFill>
                  <a:schemeClr val="bg1"/>
                </a:solidFill>
              </a:rPr>
              <a:t>vi</a:t>
            </a:r>
          </a:p>
        </p:txBody>
      </p:sp>
      <p:sp>
        <p:nvSpPr>
          <p:cNvPr id="52" name="Textfeld 51">
            <a:extLst>
              <a:ext uri="{FF2B5EF4-FFF2-40B4-BE49-F238E27FC236}">
                <a16:creationId xmlns:a16="http://schemas.microsoft.com/office/drawing/2014/main" id="{85287800-0E5B-28AA-DECC-5E2769000617}"/>
              </a:ext>
            </a:extLst>
          </p:cNvPr>
          <p:cNvSpPr txBox="1"/>
          <p:nvPr/>
        </p:nvSpPr>
        <p:spPr>
          <a:xfrm>
            <a:off x="3750912" y="4418021"/>
            <a:ext cx="2011620" cy="307777"/>
          </a:xfrm>
          <a:prstGeom prst="rect">
            <a:avLst/>
          </a:prstGeom>
          <a:noFill/>
        </p:spPr>
        <p:txBody>
          <a:bodyPr wrap="square">
            <a:spAutoFit/>
          </a:bodyPr>
          <a:lstStyle/>
          <a:p>
            <a:pPr algn="ctr"/>
            <a:r>
              <a:rPr lang="de-DE" sz="1400" dirty="0">
                <a:solidFill>
                  <a:schemeClr val="tx1">
                    <a:lumMod val="65000"/>
                    <a:lumOff val="35000"/>
                  </a:schemeClr>
                </a:solidFill>
              </a:rPr>
              <a:t>MALDI MS</a:t>
            </a:r>
          </a:p>
        </p:txBody>
      </p:sp>
      <p:sp>
        <p:nvSpPr>
          <p:cNvPr id="53" name="Textfeld 52">
            <a:extLst>
              <a:ext uri="{FF2B5EF4-FFF2-40B4-BE49-F238E27FC236}">
                <a16:creationId xmlns:a16="http://schemas.microsoft.com/office/drawing/2014/main" id="{6AFFCE2D-EF78-EE81-5C42-A879C272B468}"/>
              </a:ext>
            </a:extLst>
          </p:cNvPr>
          <p:cNvSpPr txBox="1"/>
          <p:nvPr/>
        </p:nvSpPr>
        <p:spPr>
          <a:xfrm>
            <a:off x="6386782" y="4337123"/>
            <a:ext cx="2011620" cy="523220"/>
          </a:xfrm>
          <a:prstGeom prst="rect">
            <a:avLst/>
          </a:prstGeom>
          <a:noFill/>
        </p:spPr>
        <p:txBody>
          <a:bodyPr wrap="square">
            <a:spAutoFit/>
          </a:bodyPr>
          <a:lstStyle/>
          <a:p>
            <a:pPr algn="ctr"/>
            <a:r>
              <a:rPr lang="de-DE" sz="1400" dirty="0" err="1">
                <a:solidFill>
                  <a:schemeClr val="tx1">
                    <a:lumMod val="65000"/>
                    <a:lumOff val="35000"/>
                  </a:schemeClr>
                </a:solidFill>
              </a:rPr>
              <a:t>resuspension</a:t>
            </a:r>
            <a:r>
              <a:rPr lang="de-DE" sz="1400" dirty="0">
                <a:solidFill>
                  <a:schemeClr val="tx1">
                    <a:lumMod val="65000"/>
                    <a:lumOff val="35000"/>
                  </a:schemeClr>
                </a:solidFill>
              </a:rPr>
              <a:t>/</a:t>
            </a:r>
          </a:p>
          <a:p>
            <a:pPr algn="ctr"/>
            <a:r>
              <a:rPr lang="de-DE" sz="1400" dirty="0" err="1">
                <a:solidFill>
                  <a:schemeClr val="tx1">
                    <a:lumMod val="65000"/>
                    <a:lumOff val="35000"/>
                  </a:schemeClr>
                </a:solidFill>
              </a:rPr>
              <a:t>matrix</a:t>
            </a:r>
            <a:r>
              <a:rPr lang="de-DE" sz="1400" dirty="0">
                <a:solidFill>
                  <a:schemeClr val="tx1">
                    <a:lumMod val="65000"/>
                    <a:lumOff val="35000"/>
                  </a:schemeClr>
                </a:solidFill>
              </a:rPr>
              <a:t> </a:t>
            </a:r>
            <a:r>
              <a:rPr lang="de-DE" sz="1400" dirty="0" err="1">
                <a:solidFill>
                  <a:schemeClr val="tx1">
                    <a:lumMod val="65000"/>
                    <a:lumOff val="35000"/>
                  </a:schemeClr>
                </a:solidFill>
              </a:rPr>
              <a:t>application</a:t>
            </a:r>
            <a:endParaRPr lang="de-DE" sz="1400" dirty="0">
              <a:solidFill>
                <a:schemeClr val="tx1">
                  <a:lumMod val="65000"/>
                  <a:lumOff val="35000"/>
                </a:schemeClr>
              </a:solidFill>
            </a:endParaRPr>
          </a:p>
        </p:txBody>
      </p:sp>
      <p:sp>
        <p:nvSpPr>
          <p:cNvPr id="54" name="Oval 78">
            <a:extLst>
              <a:ext uri="{FF2B5EF4-FFF2-40B4-BE49-F238E27FC236}">
                <a16:creationId xmlns:a16="http://schemas.microsoft.com/office/drawing/2014/main" id="{E83BF072-4C5A-4F3F-5927-47990F2D6C55}"/>
              </a:ext>
            </a:extLst>
          </p:cNvPr>
          <p:cNvSpPr/>
          <p:nvPr/>
        </p:nvSpPr>
        <p:spPr>
          <a:xfrm>
            <a:off x="9888342" y="5812769"/>
            <a:ext cx="360000" cy="360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p>
        </p:txBody>
      </p:sp>
      <p:sp>
        <p:nvSpPr>
          <p:cNvPr id="55" name="Textfeld 54">
            <a:extLst>
              <a:ext uri="{FF2B5EF4-FFF2-40B4-BE49-F238E27FC236}">
                <a16:creationId xmlns:a16="http://schemas.microsoft.com/office/drawing/2014/main" id="{BBA1AC8E-E694-6E88-E15E-828238F7E119}"/>
              </a:ext>
            </a:extLst>
          </p:cNvPr>
          <p:cNvSpPr txBox="1"/>
          <p:nvPr/>
        </p:nvSpPr>
        <p:spPr>
          <a:xfrm>
            <a:off x="9936965" y="5854269"/>
            <a:ext cx="253596" cy="276999"/>
          </a:xfrm>
          <a:prstGeom prst="rect">
            <a:avLst/>
          </a:prstGeom>
          <a:noFill/>
        </p:spPr>
        <p:txBody>
          <a:bodyPr wrap="none" rtlCol="0">
            <a:spAutoFit/>
          </a:bodyPr>
          <a:lstStyle/>
          <a:p>
            <a:r>
              <a:rPr lang="de-DE" sz="1200" dirty="0">
                <a:solidFill>
                  <a:schemeClr val="bg1"/>
                </a:solidFill>
              </a:rPr>
              <a:t>v</a:t>
            </a:r>
          </a:p>
        </p:txBody>
      </p:sp>
      <p:cxnSp>
        <p:nvCxnSpPr>
          <p:cNvPr id="56" name="Gerade Verbindung mit Pfeil 55">
            <a:extLst>
              <a:ext uri="{FF2B5EF4-FFF2-40B4-BE49-F238E27FC236}">
                <a16:creationId xmlns:a16="http://schemas.microsoft.com/office/drawing/2014/main" id="{65564171-B333-F4FF-9D42-DE9A82844AB6}"/>
              </a:ext>
            </a:extLst>
          </p:cNvPr>
          <p:cNvCxnSpPr/>
          <p:nvPr/>
        </p:nvCxnSpPr>
        <p:spPr>
          <a:xfrm>
            <a:off x="5851006" y="5203738"/>
            <a:ext cx="432000" cy="0"/>
          </a:xfrm>
          <a:prstGeom prst="straightConnector1">
            <a:avLst/>
          </a:prstGeom>
          <a:ln w="41275">
            <a:solidFill>
              <a:schemeClr val="tx1">
                <a:lumMod val="65000"/>
                <a:lumOff val="3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7" name="Gerade Verbindung mit Pfeil 56">
            <a:extLst>
              <a:ext uri="{FF2B5EF4-FFF2-40B4-BE49-F238E27FC236}">
                <a16:creationId xmlns:a16="http://schemas.microsoft.com/office/drawing/2014/main" id="{C5F168B2-89D1-B3EB-D417-DF11910A782E}"/>
              </a:ext>
            </a:extLst>
          </p:cNvPr>
          <p:cNvCxnSpPr/>
          <p:nvPr/>
        </p:nvCxnSpPr>
        <p:spPr>
          <a:xfrm>
            <a:off x="8522964" y="5244238"/>
            <a:ext cx="432000" cy="0"/>
          </a:xfrm>
          <a:prstGeom prst="straightConnector1">
            <a:avLst/>
          </a:prstGeom>
          <a:ln w="41275">
            <a:solidFill>
              <a:schemeClr val="tx1">
                <a:lumMod val="65000"/>
                <a:lumOff val="35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8" name="Textfeld 57">
            <a:extLst>
              <a:ext uri="{FF2B5EF4-FFF2-40B4-BE49-F238E27FC236}">
                <a16:creationId xmlns:a16="http://schemas.microsoft.com/office/drawing/2014/main" id="{80F0E62D-6A4C-E220-99A6-EACA72C94E5B}"/>
              </a:ext>
            </a:extLst>
          </p:cNvPr>
          <p:cNvSpPr txBox="1"/>
          <p:nvPr/>
        </p:nvSpPr>
        <p:spPr>
          <a:xfrm>
            <a:off x="4585316" y="5882712"/>
            <a:ext cx="324128" cy="276999"/>
          </a:xfrm>
          <a:prstGeom prst="rect">
            <a:avLst/>
          </a:prstGeom>
          <a:noFill/>
        </p:spPr>
        <p:txBody>
          <a:bodyPr wrap="none" rtlCol="0">
            <a:spAutoFit/>
          </a:bodyPr>
          <a:lstStyle/>
          <a:p>
            <a:r>
              <a:rPr lang="de-DE" sz="1200" dirty="0">
                <a:solidFill>
                  <a:schemeClr val="bg1"/>
                </a:solidFill>
              </a:rPr>
              <a:t>vii</a:t>
            </a:r>
          </a:p>
        </p:txBody>
      </p:sp>
      <p:sp>
        <p:nvSpPr>
          <p:cNvPr id="59" name="Textfeld 58">
            <a:extLst>
              <a:ext uri="{FF2B5EF4-FFF2-40B4-BE49-F238E27FC236}">
                <a16:creationId xmlns:a16="http://schemas.microsoft.com/office/drawing/2014/main" id="{8B89656C-6393-DFFC-CD30-51D187059FF5}"/>
              </a:ext>
            </a:extLst>
          </p:cNvPr>
          <p:cNvSpPr txBox="1"/>
          <p:nvPr/>
        </p:nvSpPr>
        <p:spPr>
          <a:xfrm>
            <a:off x="1912340" y="5881913"/>
            <a:ext cx="359394" cy="276999"/>
          </a:xfrm>
          <a:prstGeom prst="rect">
            <a:avLst/>
          </a:prstGeom>
          <a:noFill/>
        </p:spPr>
        <p:txBody>
          <a:bodyPr wrap="none" rtlCol="0">
            <a:spAutoFit/>
          </a:bodyPr>
          <a:lstStyle/>
          <a:p>
            <a:r>
              <a:rPr lang="de-DE" sz="1200" dirty="0">
                <a:solidFill>
                  <a:schemeClr val="bg1"/>
                </a:solidFill>
              </a:rPr>
              <a:t>viii</a:t>
            </a:r>
          </a:p>
        </p:txBody>
      </p:sp>
      <p:pic>
        <p:nvPicPr>
          <p:cNvPr id="60" name="Grafik 59">
            <a:extLst>
              <a:ext uri="{FF2B5EF4-FFF2-40B4-BE49-F238E27FC236}">
                <a16:creationId xmlns:a16="http://schemas.microsoft.com/office/drawing/2014/main" id="{E73AC114-BCC1-0610-753F-C6019F265DE1}"/>
              </a:ext>
            </a:extLst>
          </p:cNvPr>
          <p:cNvPicPr>
            <a:picLocks noChangeAspect="1"/>
          </p:cNvPicPr>
          <p:nvPr/>
        </p:nvPicPr>
        <p:blipFill>
          <a:blip r:embed="rId11"/>
          <a:stretch>
            <a:fillRect/>
          </a:stretch>
        </p:blipFill>
        <p:spPr>
          <a:xfrm>
            <a:off x="9583089" y="2345420"/>
            <a:ext cx="858866" cy="943484"/>
          </a:xfrm>
          <a:prstGeom prst="rect">
            <a:avLst/>
          </a:prstGeom>
        </p:spPr>
      </p:pic>
      <p:pic>
        <p:nvPicPr>
          <p:cNvPr id="61" name="Grafik 60">
            <a:extLst>
              <a:ext uri="{FF2B5EF4-FFF2-40B4-BE49-F238E27FC236}">
                <a16:creationId xmlns:a16="http://schemas.microsoft.com/office/drawing/2014/main" id="{E83D66EA-26F7-2AD7-0CCA-37E566E4D172}"/>
              </a:ext>
            </a:extLst>
          </p:cNvPr>
          <p:cNvPicPr>
            <a:picLocks noChangeAspect="1"/>
          </p:cNvPicPr>
          <p:nvPr/>
        </p:nvPicPr>
        <p:blipFill>
          <a:blip r:embed="rId12"/>
          <a:stretch>
            <a:fillRect/>
          </a:stretch>
        </p:blipFill>
        <p:spPr>
          <a:xfrm>
            <a:off x="10204416" y="2373130"/>
            <a:ext cx="502788" cy="375674"/>
          </a:xfrm>
          <a:prstGeom prst="rect">
            <a:avLst/>
          </a:prstGeom>
        </p:spPr>
      </p:pic>
      <p:sp>
        <p:nvSpPr>
          <p:cNvPr id="62" name="Textfeld 61">
            <a:extLst>
              <a:ext uri="{FF2B5EF4-FFF2-40B4-BE49-F238E27FC236}">
                <a16:creationId xmlns:a16="http://schemas.microsoft.com/office/drawing/2014/main" id="{8848B4F0-CFC5-60E9-3D6A-AADC3A362B32}"/>
              </a:ext>
            </a:extLst>
          </p:cNvPr>
          <p:cNvSpPr txBox="1"/>
          <p:nvPr/>
        </p:nvSpPr>
        <p:spPr>
          <a:xfrm>
            <a:off x="9059382" y="1742056"/>
            <a:ext cx="2011620" cy="523220"/>
          </a:xfrm>
          <a:prstGeom prst="rect">
            <a:avLst/>
          </a:prstGeom>
          <a:noFill/>
        </p:spPr>
        <p:txBody>
          <a:bodyPr wrap="square">
            <a:spAutoFit/>
          </a:bodyPr>
          <a:lstStyle/>
          <a:p>
            <a:pPr algn="ctr"/>
            <a:r>
              <a:rPr lang="de-DE" sz="1400" dirty="0" err="1">
                <a:solidFill>
                  <a:schemeClr val="tx1">
                    <a:lumMod val="65000"/>
                    <a:lumOff val="35000"/>
                  </a:schemeClr>
                </a:solidFill>
              </a:rPr>
              <a:t>transfer</a:t>
            </a:r>
            <a:r>
              <a:rPr lang="de-DE" sz="1400" dirty="0">
                <a:solidFill>
                  <a:schemeClr val="tx1">
                    <a:lumMod val="65000"/>
                    <a:lumOff val="35000"/>
                  </a:schemeClr>
                </a:solidFill>
              </a:rPr>
              <a:t>/</a:t>
            </a:r>
          </a:p>
          <a:p>
            <a:pPr algn="ctr"/>
            <a:r>
              <a:rPr lang="de-DE" sz="1400" dirty="0" err="1">
                <a:solidFill>
                  <a:schemeClr val="tx1">
                    <a:lumMod val="65000"/>
                    <a:lumOff val="35000"/>
                  </a:schemeClr>
                </a:solidFill>
              </a:rPr>
              <a:t>centrifuge</a:t>
            </a:r>
            <a:endParaRPr lang="de-DE" sz="1400" dirty="0">
              <a:solidFill>
                <a:schemeClr val="tx1">
                  <a:lumMod val="65000"/>
                  <a:lumOff val="35000"/>
                </a:schemeClr>
              </a:solidFill>
            </a:endParaRPr>
          </a:p>
        </p:txBody>
      </p:sp>
      <p:sp>
        <p:nvSpPr>
          <p:cNvPr id="63" name="Oval 25">
            <a:extLst>
              <a:ext uri="{FF2B5EF4-FFF2-40B4-BE49-F238E27FC236}">
                <a16:creationId xmlns:a16="http://schemas.microsoft.com/office/drawing/2014/main" id="{3DCD4192-54C1-C985-8941-505772F915DE}"/>
              </a:ext>
            </a:extLst>
          </p:cNvPr>
          <p:cNvSpPr/>
          <p:nvPr/>
        </p:nvSpPr>
        <p:spPr>
          <a:xfrm>
            <a:off x="9891762" y="3259291"/>
            <a:ext cx="360000" cy="360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dirty="0"/>
          </a:p>
        </p:txBody>
      </p:sp>
      <p:sp>
        <p:nvSpPr>
          <p:cNvPr id="64" name="Textfeld 63">
            <a:extLst>
              <a:ext uri="{FF2B5EF4-FFF2-40B4-BE49-F238E27FC236}">
                <a16:creationId xmlns:a16="http://schemas.microsoft.com/office/drawing/2014/main" id="{A1CE8757-43C0-B731-ADE6-86D43A1FA648}"/>
              </a:ext>
            </a:extLst>
          </p:cNvPr>
          <p:cNvSpPr txBox="1"/>
          <p:nvPr/>
        </p:nvSpPr>
        <p:spPr>
          <a:xfrm>
            <a:off x="9926530" y="3300791"/>
            <a:ext cx="288862" cy="276999"/>
          </a:xfrm>
          <a:prstGeom prst="rect">
            <a:avLst/>
          </a:prstGeom>
          <a:noFill/>
        </p:spPr>
        <p:txBody>
          <a:bodyPr wrap="none" rtlCol="0">
            <a:spAutoFit/>
          </a:bodyPr>
          <a:lstStyle/>
          <a:p>
            <a:r>
              <a:rPr lang="de-DE" sz="1200" dirty="0">
                <a:solidFill>
                  <a:schemeClr val="bg1"/>
                </a:solidFill>
              </a:rPr>
              <a:t>iv</a:t>
            </a:r>
          </a:p>
        </p:txBody>
      </p:sp>
      <p:pic>
        <p:nvPicPr>
          <p:cNvPr id="65" name="Grafik 64">
            <a:extLst>
              <a:ext uri="{FF2B5EF4-FFF2-40B4-BE49-F238E27FC236}">
                <a16:creationId xmlns:a16="http://schemas.microsoft.com/office/drawing/2014/main" id="{6AC7898C-64A2-533A-070D-B1CA81F3AB54}"/>
              </a:ext>
            </a:extLst>
          </p:cNvPr>
          <p:cNvPicPr>
            <a:picLocks noChangeAspect="1"/>
          </p:cNvPicPr>
          <p:nvPr/>
        </p:nvPicPr>
        <p:blipFill>
          <a:blip r:embed="rId13"/>
          <a:stretch>
            <a:fillRect/>
          </a:stretch>
        </p:blipFill>
        <p:spPr>
          <a:xfrm>
            <a:off x="6575059" y="4905448"/>
            <a:ext cx="542002" cy="823720"/>
          </a:xfrm>
          <a:prstGeom prst="rect">
            <a:avLst/>
          </a:prstGeom>
        </p:spPr>
      </p:pic>
      <p:pic>
        <p:nvPicPr>
          <p:cNvPr id="66" name="Grafik 65">
            <a:extLst>
              <a:ext uri="{FF2B5EF4-FFF2-40B4-BE49-F238E27FC236}">
                <a16:creationId xmlns:a16="http://schemas.microsoft.com/office/drawing/2014/main" id="{238FCAB6-481D-3F72-FAAC-60F4EFDA674F}"/>
              </a:ext>
            </a:extLst>
          </p:cNvPr>
          <p:cNvPicPr>
            <a:picLocks noChangeAspect="1"/>
          </p:cNvPicPr>
          <p:nvPr/>
        </p:nvPicPr>
        <p:blipFill>
          <a:blip r:embed="rId14"/>
          <a:stretch>
            <a:fillRect/>
          </a:stretch>
        </p:blipFill>
        <p:spPr>
          <a:xfrm>
            <a:off x="1397449" y="4700922"/>
            <a:ext cx="1349266" cy="1078454"/>
          </a:xfrm>
          <a:prstGeom prst="rect">
            <a:avLst/>
          </a:prstGeom>
        </p:spPr>
      </p:pic>
      <p:pic>
        <p:nvPicPr>
          <p:cNvPr id="67" name="Grafik 66">
            <a:extLst>
              <a:ext uri="{FF2B5EF4-FFF2-40B4-BE49-F238E27FC236}">
                <a16:creationId xmlns:a16="http://schemas.microsoft.com/office/drawing/2014/main" id="{DF6A20D4-00D8-9ECD-1743-38623C382B7F}"/>
              </a:ext>
            </a:extLst>
          </p:cNvPr>
          <p:cNvPicPr>
            <a:picLocks noChangeAspect="1"/>
          </p:cNvPicPr>
          <p:nvPr/>
        </p:nvPicPr>
        <p:blipFill>
          <a:blip r:embed="rId12"/>
          <a:stretch>
            <a:fillRect/>
          </a:stretch>
        </p:blipFill>
        <p:spPr>
          <a:xfrm>
            <a:off x="7562725" y="2872818"/>
            <a:ext cx="538829" cy="402603"/>
          </a:xfrm>
          <a:prstGeom prst="rect">
            <a:avLst/>
          </a:prstGeom>
        </p:spPr>
      </p:pic>
      <p:pic>
        <p:nvPicPr>
          <p:cNvPr id="68" name="Grafik 67">
            <a:extLst>
              <a:ext uri="{FF2B5EF4-FFF2-40B4-BE49-F238E27FC236}">
                <a16:creationId xmlns:a16="http://schemas.microsoft.com/office/drawing/2014/main" id="{DF07A55B-6970-368E-6CEC-811C1A4EE767}"/>
              </a:ext>
            </a:extLst>
          </p:cNvPr>
          <p:cNvPicPr>
            <a:picLocks noChangeAspect="1"/>
          </p:cNvPicPr>
          <p:nvPr/>
        </p:nvPicPr>
        <p:blipFill>
          <a:blip r:embed="rId13"/>
          <a:stretch>
            <a:fillRect/>
          </a:stretch>
        </p:blipFill>
        <p:spPr>
          <a:xfrm>
            <a:off x="7205692" y="2108607"/>
            <a:ext cx="542002" cy="823720"/>
          </a:xfrm>
          <a:prstGeom prst="rect">
            <a:avLst/>
          </a:prstGeom>
        </p:spPr>
      </p:pic>
      <p:pic>
        <p:nvPicPr>
          <p:cNvPr id="69" name="Grafik 68">
            <a:extLst>
              <a:ext uri="{FF2B5EF4-FFF2-40B4-BE49-F238E27FC236}">
                <a16:creationId xmlns:a16="http://schemas.microsoft.com/office/drawing/2014/main" id="{04A7E3DE-7C97-70E5-980B-411A84694C22}"/>
              </a:ext>
            </a:extLst>
          </p:cNvPr>
          <p:cNvPicPr>
            <a:picLocks noChangeAspect="1"/>
          </p:cNvPicPr>
          <p:nvPr/>
        </p:nvPicPr>
        <p:blipFill>
          <a:blip r:embed="rId15"/>
          <a:stretch>
            <a:fillRect/>
          </a:stretch>
        </p:blipFill>
        <p:spPr>
          <a:xfrm>
            <a:off x="6717556" y="2926413"/>
            <a:ext cx="567305" cy="402603"/>
          </a:xfrm>
          <a:prstGeom prst="rect">
            <a:avLst/>
          </a:prstGeom>
        </p:spPr>
      </p:pic>
      <p:cxnSp>
        <p:nvCxnSpPr>
          <p:cNvPr id="70" name="Gerade Verbindung mit Pfeil 69">
            <a:extLst>
              <a:ext uri="{FF2B5EF4-FFF2-40B4-BE49-F238E27FC236}">
                <a16:creationId xmlns:a16="http://schemas.microsoft.com/office/drawing/2014/main" id="{475C1223-77A1-2AD7-CB24-C7CB211ED10E}"/>
              </a:ext>
            </a:extLst>
          </p:cNvPr>
          <p:cNvCxnSpPr>
            <a:cxnSpLocks/>
          </p:cNvCxnSpPr>
          <p:nvPr/>
        </p:nvCxnSpPr>
        <p:spPr>
          <a:xfrm>
            <a:off x="7302677" y="3064833"/>
            <a:ext cx="216000" cy="0"/>
          </a:xfrm>
          <a:prstGeom prst="straightConnector1">
            <a:avLst/>
          </a:prstGeom>
          <a:ln w="12700">
            <a:solidFill>
              <a:schemeClr val="tx1">
                <a:lumMod val="65000"/>
                <a:lumOff val="35000"/>
              </a:schemeClr>
            </a:solidFill>
            <a:tailEnd type="triangle" w="sm"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5079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p:txBody>
          <a:bodyPr/>
          <a:lstStyle/>
          <a:p>
            <a:r>
              <a:rPr lang="en-ZA" dirty="0"/>
              <a:t>Learning Objectives</a:t>
            </a:r>
          </a:p>
        </p:txBody>
      </p:sp>
      <p:sp>
        <p:nvSpPr>
          <p:cNvPr id="3" name="Content Placeholder 2">
            <a:extLst>
              <a:ext uri="{FF2B5EF4-FFF2-40B4-BE49-F238E27FC236}">
                <a16:creationId xmlns:a16="http://schemas.microsoft.com/office/drawing/2014/main" id="{9AFC9461-919D-5660-513D-8A982D719B34}"/>
              </a:ext>
            </a:extLst>
          </p:cNvPr>
          <p:cNvSpPr>
            <a:spLocks noGrp="1"/>
          </p:cNvSpPr>
          <p:nvPr>
            <p:ph idx="1"/>
          </p:nvPr>
        </p:nvSpPr>
        <p:spPr/>
        <p:txBody>
          <a:bodyPr/>
          <a:lstStyle/>
          <a:p>
            <a:pPr marL="0" indent="0">
              <a:buNone/>
            </a:pPr>
            <a:r>
              <a:rPr lang="en-ZA" dirty="0"/>
              <a:t>Mass spectrometry technologies are emerging in preclinical drug discovery</a:t>
            </a:r>
          </a:p>
          <a:p>
            <a:r>
              <a:rPr lang="en-ZA" dirty="0">
                <a:solidFill>
                  <a:schemeClr val="bg1">
                    <a:lumMod val="85000"/>
                  </a:schemeClr>
                </a:solidFill>
              </a:rPr>
              <a:t>What is MALDI mass spectrometry (MALDI MS)?</a:t>
            </a:r>
          </a:p>
          <a:p>
            <a:r>
              <a:rPr lang="en-ZA" dirty="0">
                <a:solidFill>
                  <a:schemeClr val="bg1">
                    <a:lumMod val="85000"/>
                  </a:schemeClr>
                </a:solidFill>
              </a:rPr>
              <a:t>Use of MALDI MS in cell-based drug screening or profiling</a:t>
            </a:r>
          </a:p>
          <a:p>
            <a:r>
              <a:rPr lang="en-ZA" b="1" dirty="0"/>
              <a:t>Use of MALDI MS in drug disposition analysis</a:t>
            </a:r>
          </a:p>
          <a:p>
            <a:r>
              <a:rPr lang="en-ZA" dirty="0">
                <a:solidFill>
                  <a:schemeClr val="bg1">
                    <a:lumMod val="85000"/>
                  </a:schemeClr>
                </a:solidFill>
              </a:rPr>
              <a:t>Use of MALDI MS in drug mode of action analysis</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19</a:t>
            </a:fld>
            <a:endParaRPr lang="en-ZA" dirty="0"/>
          </a:p>
        </p:txBody>
      </p:sp>
      <p:pic>
        <p:nvPicPr>
          <p:cNvPr id="6" name="Inhaltsplatzhalter 5"/>
          <p:cNvPicPr>
            <a:picLocks noGrp="1" noChangeAspect="1"/>
          </p:cNvPicPr>
          <p:nvPr>
            <p:ph idx="13"/>
          </p:nvPr>
        </p:nvPicPr>
        <p:blipFill>
          <a:blip r:embed="rId2" cstate="print">
            <a:extLst>
              <a:ext uri="{28A0092B-C50C-407E-A947-70E740481C1C}">
                <a14:useLocalDpi xmlns:a14="http://schemas.microsoft.com/office/drawing/2010/main" val="0"/>
              </a:ext>
            </a:extLst>
          </a:blip>
          <a:stretch>
            <a:fillRect/>
          </a:stretch>
        </p:blipFill>
        <p:spPr>
          <a:xfrm>
            <a:off x="8980488" y="624104"/>
            <a:ext cx="2659062" cy="786967"/>
          </a:xfrm>
        </p:spPr>
      </p:pic>
    </p:spTree>
    <p:extLst>
      <p:ext uri="{BB962C8B-B14F-4D97-AF65-F5344CB8AC3E}">
        <p14:creationId xmlns:p14="http://schemas.microsoft.com/office/powerpoint/2010/main" val="903716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688EC32-81BE-287F-D8C7-BB5EA0BE0C95}"/>
              </a:ext>
            </a:extLst>
          </p:cNvPr>
          <p:cNvSpPr>
            <a:spLocks noGrp="1"/>
          </p:cNvSpPr>
          <p:nvPr>
            <p:ph type="sldNum" sz="quarter" idx="12"/>
          </p:nvPr>
        </p:nvSpPr>
        <p:spPr/>
        <p:txBody>
          <a:bodyPr/>
          <a:lstStyle/>
          <a:p>
            <a:fld id="{5BFB42D1-C534-400D-BC72-5CE77A30CD5B}" type="slidenum">
              <a:rPr lang="en-ZA" smtClean="0"/>
              <a:pPr/>
              <a:t>2</a:t>
            </a:fld>
            <a:endParaRPr lang="en-ZA" dirty="0"/>
          </a:p>
        </p:txBody>
      </p:sp>
      <p:pic>
        <p:nvPicPr>
          <p:cNvPr id="6" name="Picture 5">
            <a:extLst>
              <a:ext uri="{FF2B5EF4-FFF2-40B4-BE49-F238E27FC236}">
                <a16:creationId xmlns:a16="http://schemas.microsoft.com/office/drawing/2014/main" id="{02B3E403-7D93-ED40-43B6-8C6119FFEB50}"/>
              </a:ext>
            </a:extLst>
          </p:cNvPr>
          <p:cNvPicPr>
            <a:picLocks noChangeAspect="1"/>
          </p:cNvPicPr>
          <p:nvPr/>
        </p:nvPicPr>
        <p:blipFill>
          <a:blip r:embed="rId2"/>
          <a:stretch>
            <a:fillRect/>
          </a:stretch>
        </p:blipFill>
        <p:spPr>
          <a:xfrm>
            <a:off x="-148167" y="-2742"/>
            <a:ext cx="12192000" cy="6122649"/>
          </a:xfrm>
          <a:prstGeom prst="rect">
            <a:avLst/>
          </a:prstGeom>
        </p:spPr>
      </p:pic>
    </p:spTree>
    <p:extLst>
      <p:ext uri="{BB962C8B-B14F-4D97-AF65-F5344CB8AC3E}">
        <p14:creationId xmlns:p14="http://schemas.microsoft.com/office/powerpoint/2010/main" val="641162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p:txBody>
          <a:bodyPr/>
          <a:lstStyle/>
          <a:p>
            <a:r>
              <a:rPr lang="en-ZA" dirty="0"/>
              <a:t>MALDI mass spectrometry imaging</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20</a:t>
            </a:fld>
            <a:endParaRPr lang="en-ZA" dirty="0"/>
          </a:p>
        </p:txBody>
      </p:sp>
      <p:pic>
        <p:nvPicPr>
          <p:cNvPr id="6" name="Inhaltsplatzhalter 5"/>
          <p:cNvPicPr>
            <a:picLocks noGrp="1" noChangeAspect="1"/>
          </p:cNvPicPr>
          <p:nvPr>
            <p:ph idx="13"/>
          </p:nvPr>
        </p:nvPicPr>
        <p:blipFill>
          <a:blip r:embed="rId2" cstate="print">
            <a:extLst>
              <a:ext uri="{28A0092B-C50C-407E-A947-70E740481C1C}">
                <a14:useLocalDpi xmlns:a14="http://schemas.microsoft.com/office/drawing/2010/main" val="0"/>
              </a:ext>
            </a:extLst>
          </a:blip>
          <a:stretch>
            <a:fillRect/>
          </a:stretch>
        </p:blipFill>
        <p:spPr>
          <a:xfrm>
            <a:off x="8980488" y="624104"/>
            <a:ext cx="2659062" cy="786967"/>
          </a:xfrm>
        </p:spPr>
      </p:pic>
      <p:pic>
        <p:nvPicPr>
          <p:cNvPr id="7" name="Grafik 6"/>
          <p:cNvPicPr>
            <a:picLocks noChangeAspect="1"/>
          </p:cNvPicPr>
          <p:nvPr/>
        </p:nvPicPr>
        <p:blipFill>
          <a:blip r:embed="rId3"/>
          <a:stretch>
            <a:fillRect/>
          </a:stretch>
        </p:blipFill>
        <p:spPr>
          <a:xfrm>
            <a:off x="3110258" y="3259516"/>
            <a:ext cx="671429" cy="600000"/>
          </a:xfrm>
          <a:prstGeom prst="rect">
            <a:avLst/>
          </a:prstGeom>
        </p:spPr>
      </p:pic>
      <p:pic>
        <p:nvPicPr>
          <p:cNvPr id="8" name="Grafik 7"/>
          <p:cNvPicPr>
            <a:picLocks noChangeAspect="1"/>
          </p:cNvPicPr>
          <p:nvPr/>
        </p:nvPicPr>
        <p:blipFill>
          <a:blip r:embed="rId4"/>
          <a:stretch>
            <a:fillRect/>
          </a:stretch>
        </p:blipFill>
        <p:spPr>
          <a:xfrm>
            <a:off x="3331541" y="2507410"/>
            <a:ext cx="537018" cy="736482"/>
          </a:xfrm>
          <a:prstGeom prst="rect">
            <a:avLst/>
          </a:prstGeom>
        </p:spPr>
      </p:pic>
      <p:pic>
        <p:nvPicPr>
          <p:cNvPr id="9" name="Grafik 8"/>
          <p:cNvPicPr>
            <a:picLocks noChangeAspect="1"/>
          </p:cNvPicPr>
          <p:nvPr/>
        </p:nvPicPr>
        <p:blipFill>
          <a:blip r:embed="rId5"/>
          <a:stretch>
            <a:fillRect/>
          </a:stretch>
        </p:blipFill>
        <p:spPr>
          <a:xfrm>
            <a:off x="2744216" y="2492317"/>
            <a:ext cx="596429" cy="521429"/>
          </a:xfrm>
          <a:prstGeom prst="rect">
            <a:avLst/>
          </a:prstGeom>
        </p:spPr>
      </p:pic>
      <p:pic>
        <p:nvPicPr>
          <p:cNvPr id="10" name="Grafik 9"/>
          <p:cNvPicPr>
            <a:picLocks noChangeAspect="1"/>
          </p:cNvPicPr>
          <p:nvPr/>
        </p:nvPicPr>
        <p:blipFill>
          <a:blip r:embed="rId6"/>
          <a:stretch>
            <a:fillRect/>
          </a:stretch>
        </p:blipFill>
        <p:spPr>
          <a:xfrm>
            <a:off x="2693624" y="3056135"/>
            <a:ext cx="713873" cy="527168"/>
          </a:xfrm>
          <a:prstGeom prst="rect">
            <a:avLst/>
          </a:prstGeom>
        </p:spPr>
      </p:pic>
      <p:sp>
        <p:nvSpPr>
          <p:cNvPr id="11" name="Rechteck 10"/>
          <p:cNvSpPr/>
          <p:nvPr/>
        </p:nvSpPr>
        <p:spPr>
          <a:xfrm rot="17966118">
            <a:off x="4381416" y="2909722"/>
            <a:ext cx="1349236" cy="510680"/>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a:scene3d>
            <a:camera prst="orthographicFront"/>
            <a:lightRig rig="threePt" dir="t"/>
          </a:scene3d>
          <a:sp3d prstMaterial="matt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2" name="Freihandform 11"/>
          <p:cNvSpPr/>
          <p:nvPr/>
        </p:nvSpPr>
        <p:spPr>
          <a:xfrm>
            <a:off x="5078433" y="2729969"/>
            <a:ext cx="225162" cy="292292"/>
          </a:xfrm>
          <a:custGeom>
            <a:avLst/>
            <a:gdLst>
              <a:gd name="connsiteX0" fmla="*/ 159947 w 386370"/>
              <a:gd name="connsiteY0" fmla="*/ 78377 h 531223"/>
              <a:gd name="connsiteX1" fmla="*/ 159947 w 386370"/>
              <a:gd name="connsiteY1" fmla="*/ 78377 h 531223"/>
              <a:gd name="connsiteX2" fmla="*/ 98987 w 386370"/>
              <a:gd name="connsiteY2" fmla="*/ 121920 h 531223"/>
              <a:gd name="connsiteX3" fmla="*/ 46736 w 386370"/>
              <a:gd name="connsiteY3" fmla="*/ 182880 h 531223"/>
              <a:gd name="connsiteX4" fmla="*/ 3193 w 386370"/>
              <a:gd name="connsiteY4" fmla="*/ 235131 h 531223"/>
              <a:gd name="connsiteX5" fmla="*/ 29319 w 386370"/>
              <a:gd name="connsiteY5" fmla="*/ 400594 h 531223"/>
              <a:gd name="connsiteX6" fmla="*/ 38027 w 386370"/>
              <a:gd name="connsiteY6" fmla="*/ 444137 h 531223"/>
              <a:gd name="connsiteX7" fmla="*/ 98987 w 386370"/>
              <a:gd name="connsiteY7" fmla="*/ 513805 h 531223"/>
              <a:gd name="connsiteX8" fmla="*/ 151239 w 386370"/>
              <a:gd name="connsiteY8" fmla="*/ 531223 h 531223"/>
              <a:gd name="connsiteX9" fmla="*/ 177364 w 386370"/>
              <a:gd name="connsiteY9" fmla="*/ 522514 h 531223"/>
              <a:gd name="connsiteX10" fmla="*/ 212199 w 386370"/>
              <a:gd name="connsiteY10" fmla="*/ 478971 h 531223"/>
              <a:gd name="connsiteX11" fmla="*/ 220907 w 386370"/>
              <a:gd name="connsiteY11" fmla="*/ 452845 h 531223"/>
              <a:gd name="connsiteX12" fmla="*/ 334119 w 386370"/>
              <a:gd name="connsiteY12" fmla="*/ 409303 h 531223"/>
              <a:gd name="connsiteX13" fmla="*/ 351536 w 386370"/>
              <a:gd name="connsiteY13" fmla="*/ 357051 h 531223"/>
              <a:gd name="connsiteX14" fmla="*/ 360244 w 386370"/>
              <a:gd name="connsiteY14" fmla="*/ 322217 h 531223"/>
              <a:gd name="connsiteX15" fmla="*/ 377662 w 386370"/>
              <a:gd name="connsiteY15" fmla="*/ 269965 h 531223"/>
              <a:gd name="connsiteX16" fmla="*/ 386370 w 386370"/>
              <a:gd name="connsiteY16" fmla="*/ 243840 h 531223"/>
              <a:gd name="connsiteX17" fmla="*/ 360244 w 386370"/>
              <a:gd name="connsiteY17" fmla="*/ 217714 h 531223"/>
              <a:gd name="connsiteX18" fmla="*/ 342827 w 386370"/>
              <a:gd name="connsiteY18" fmla="*/ 191588 h 531223"/>
              <a:gd name="connsiteX19" fmla="*/ 316702 w 386370"/>
              <a:gd name="connsiteY19" fmla="*/ 174171 h 531223"/>
              <a:gd name="connsiteX20" fmla="*/ 299284 w 386370"/>
              <a:gd name="connsiteY20" fmla="*/ 113211 h 531223"/>
              <a:gd name="connsiteX21" fmla="*/ 281867 w 386370"/>
              <a:gd name="connsiteY21" fmla="*/ 60960 h 531223"/>
              <a:gd name="connsiteX22" fmla="*/ 273159 w 386370"/>
              <a:gd name="connsiteY22" fmla="*/ 34834 h 531223"/>
              <a:gd name="connsiteX23" fmla="*/ 264450 w 386370"/>
              <a:gd name="connsiteY23" fmla="*/ 0 h 531223"/>
              <a:gd name="connsiteX24" fmla="*/ 229616 w 386370"/>
              <a:gd name="connsiteY24" fmla="*/ 34834 h 531223"/>
              <a:gd name="connsiteX25" fmla="*/ 203490 w 386370"/>
              <a:gd name="connsiteY25" fmla="*/ 43543 h 531223"/>
              <a:gd name="connsiteX26" fmla="*/ 159947 w 386370"/>
              <a:gd name="connsiteY26" fmla="*/ 78377 h 53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370" h="531223">
                <a:moveTo>
                  <a:pt x="159947" y="78377"/>
                </a:moveTo>
                <a:lnTo>
                  <a:pt x="159947" y="78377"/>
                </a:lnTo>
                <a:cubicBezTo>
                  <a:pt x="139627" y="92891"/>
                  <a:pt x="113674" y="101725"/>
                  <a:pt x="98987" y="121920"/>
                </a:cubicBezTo>
                <a:cubicBezTo>
                  <a:pt x="43989" y="197543"/>
                  <a:pt x="144358" y="163355"/>
                  <a:pt x="46736" y="182880"/>
                </a:cubicBezTo>
                <a:cubicBezTo>
                  <a:pt x="40902" y="188713"/>
                  <a:pt x="3906" y="222292"/>
                  <a:pt x="3193" y="235131"/>
                </a:cubicBezTo>
                <a:cubicBezTo>
                  <a:pt x="-3028" y="347125"/>
                  <a:pt x="-2916" y="336124"/>
                  <a:pt x="29319" y="400594"/>
                </a:cubicBezTo>
                <a:cubicBezTo>
                  <a:pt x="32222" y="415108"/>
                  <a:pt x="32830" y="430278"/>
                  <a:pt x="38027" y="444137"/>
                </a:cubicBezTo>
                <a:cubicBezTo>
                  <a:pt x="45007" y="462750"/>
                  <a:pt x="90841" y="511089"/>
                  <a:pt x="98987" y="513805"/>
                </a:cubicBezTo>
                <a:lnTo>
                  <a:pt x="151239" y="531223"/>
                </a:lnTo>
                <a:cubicBezTo>
                  <a:pt x="159947" y="528320"/>
                  <a:pt x="169493" y="527237"/>
                  <a:pt x="177364" y="522514"/>
                </a:cubicBezTo>
                <a:cubicBezTo>
                  <a:pt x="191154" y="514240"/>
                  <a:pt x="204286" y="490840"/>
                  <a:pt x="212199" y="478971"/>
                </a:cubicBezTo>
                <a:cubicBezTo>
                  <a:pt x="215102" y="470262"/>
                  <a:pt x="218385" y="461671"/>
                  <a:pt x="220907" y="452845"/>
                </a:cubicBezTo>
                <a:cubicBezTo>
                  <a:pt x="240608" y="383890"/>
                  <a:pt x="210347" y="419617"/>
                  <a:pt x="334119" y="409303"/>
                </a:cubicBezTo>
                <a:cubicBezTo>
                  <a:pt x="339925" y="391886"/>
                  <a:pt x="347083" y="374862"/>
                  <a:pt x="351536" y="357051"/>
                </a:cubicBezTo>
                <a:cubicBezTo>
                  <a:pt x="354439" y="345440"/>
                  <a:pt x="356805" y="333681"/>
                  <a:pt x="360244" y="322217"/>
                </a:cubicBezTo>
                <a:cubicBezTo>
                  <a:pt x="365520" y="304632"/>
                  <a:pt x="371856" y="287382"/>
                  <a:pt x="377662" y="269965"/>
                </a:cubicBezTo>
                <a:lnTo>
                  <a:pt x="386370" y="243840"/>
                </a:lnTo>
                <a:cubicBezTo>
                  <a:pt x="377661" y="235131"/>
                  <a:pt x="368128" y="227175"/>
                  <a:pt x="360244" y="217714"/>
                </a:cubicBezTo>
                <a:cubicBezTo>
                  <a:pt x="353544" y="209673"/>
                  <a:pt x="350228" y="198989"/>
                  <a:pt x="342827" y="191588"/>
                </a:cubicBezTo>
                <a:cubicBezTo>
                  <a:pt x="335426" y="184187"/>
                  <a:pt x="325410" y="179977"/>
                  <a:pt x="316702" y="174171"/>
                </a:cubicBezTo>
                <a:cubicBezTo>
                  <a:pt x="287440" y="86389"/>
                  <a:pt x="332082" y="222535"/>
                  <a:pt x="299284" y="113211"/>
                </a:cubicBezTo>
                <a:cubicBezTo>
                  <a:pt x="294008" y="95626"/>
                  <a:pt x="287673" y="78377"/>
                  <a:pt x="281867" y="60960"/>
                </a:cubicBezTo>
                <a:cubicBezTo>
                  <a:pt x="278964" y="52251"/>
                  <a:pt x="275386" y="43740"/>
                  <a:pt x="273159" y="34834"/>
                </a:cubicBezTo>
                <a:lnTo>
                  <a:pt x="264450" y="0"/>
                </a:lnTo>
                <a:cubicBezTo>
                  <a:pt x="194783" y="23221"/>
                  <a:pt x="276059" y="-11611"/>
                  <a:pt x="229616" y="34834"/>
                </a:cubicBezTo>
                <a:cubicBezTo>
                  <a:pt x="223125" y="41325"/>
                  <a:pt x="212317" y="41021"/>
                  <a:pt x="203490" y="43543"/>
                </a:cubicBezTo>
                <a:cubicBezTo>
                  <a:pt x="162732" y="55188"/>
                  <a:pt x="167204" y="72571"/>
                  <a:pt x="159947" y="78377"/>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3" name="Freihandform 12"/>
          <p:cNvSpPr/>
          <p:nvPr/>
        </p:nvSpPr>
        <p:spPr>
          <a:xfrm rot="6645287">
            <a:off x="4851660" y="3146960"/>
            <a:ext cx="225162" cy="292292"/>
          </a:xfrm>
          <a:custGeom>
            <a:avLst/>
            <a:gdLst>
              <a:gd name="connsiteX0" fmla="*/ 159947 w 386370"/>
              <a:gd name="connsiteY0" fmla="*/ 78377 h 531223"/>
              <a:gd name="connsiteX1" fmla="*/ 159947 w 386370"/>
              <a:gd name="connsiteY1" fmla="*/ 78377 h 531223"/>
              <a:gd name="connsiteX2" fmla="*/ 98987 w 386370"/>
              <a:gd name="connsiteY2" fmla="*/ 121920 h 531223"/>
              <a:gd name="connsiteX3" fmla="*/ 46736 w 386370"/>
              <a:gd name="connsiteY3" fmla="*/ 182880 h 531223"/>
              <a:gd name="connsiteX4" fmla="*/ 3193 w 386370"/>
              <a:gd name="connsiteY4" fmla="*/ 235131 h 531223"/>
              <a:gd name="connsiteX5" fmla="*/ 29319 w 386370"/>
              <a:gd name="connsiteY5" fmla="*/ 400594 h 531223"/>
              <a:gd name="connsiteX6" fmla="*/ 38027 w 386370"/>
              <a:gd name="connsiteY6" fmla="*/ 444137 h 531223"/>
              <a:gd name="connsiteX7" fmla="*/ 98987 w 386370"/>
              <a:gd name="connsiteY7" fmla="*/ 513805 h 531223"/>
              <a:gd name="connsiteX8" fmla="*/ 151239 w 386370"/>
              <a:gd name="connsiteY8" fmla="*/ 531223 h 531223"/>
              <a:gd name="connsiteX9" fmla="*/ 177364 w 386370"/>
              <a:gd name="connsiteY9" fmla="*/ 522514 h 531223"/>
              <a:gd name="connsiteX10" fmla="*/ 212199 w 386370"/>
              <a:gd name="connsiteY10" fmla="*/ 478971 h 531223"/>
              <a:gd name="connsiteX11" fmla="*/ 220907 w 386370"/>
              <a:gd name="connsiteY11" fmla="*/ 452845 h 531223"/>
              <a:gd name="connsiteX12" fmla="*/ 334119 w 386370"/>
              <a:gd name="connsiteY12" fmla="*/ 409303 h 531223"/>
              <a:gd name="connsiteX13" fmla="*/ 351536 w 386370"/>
              <a:gd name="connsiteY13" fmla="*/ 357051 h 531223"/>
              <a:gd name="connsiteX14" fmla="*/ 360244 w 386370"/>
              <a:gd name="connsiteY14" fmla="*/ 322217 h 531223"/>
              <a:gd name="connsiteX15" fmla="*/ 377662 w 386370"/>
              <a:gd name="connsiteY15" fmla="*/ 269965 h 531223"/>
              <a:gd name="connsiteX16" fmla="*/ 386370 w 386370"/>
              <a:gd name="connsiteY16" fmla="*/ 243840 h 531223"/>
              <a:gd name="connsiteX17" fmla="*/ 360244 w 386370"/>
              <a:gd name="connsiteY17" fmla="*/ 217714 h 531223"/>
              <a:gd name="connsiteX18" fmla="*/ 342827 w 386370"/>
              <a:gd name="connsiteY18" fmla="*/ 191588 h 531223"/>
              <a:gd name="connsiteX19" fmla="*/ 316702 w 386370"/>
              <a:gd name="connsiteY19" fmla="*/ 174171 h 531223"/>
              <a:gd name="connsiteX20" fmla="*/ 299284 w 386370"/>
              <a:gd name="connsiteY20" fmla="*/ 113211 h 531223"/>
              <a:gd name="connsiteX21" fmla="*/ 281867 w 386370"/>
              <a:gd name="connsiteY21" fmla="*/ 60960 h 531223"/>
              <a:gd name="connsiteX22" fmla="*/ 273159 w 386370"/>
              <a:gd name="connsiteY22" fmla="*/ 34834 h 531223"/>
              <a:gd name="connsiteX23" fmla="*/ 264450 w 386370"/>
              <a:gd name="connsiteY23" fmla="*/ 0 h 531223"/>
              <a:gd name="connsiteX24" fmla="*/ 229616 w 386370"/>
              <a:gd name="connsiteY24" fmla="*/ 34834 h 531223"/>
              <a:gd name="connsiteX25" fmla="*/ 203490 w 386370"/>
              <a:gd name="connsiteY25" fmla="*/ 43543 h 531223"/>
              <a:gd name="connsiteX26" fmla="*/ 159947 w 386370"/>
              <a:gd name="connsiteY26" fmla="*/ 78377 h 53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370" h="531223">
                <a:moveTo>
                  <a:pt x="159947" y="78377"/>
                </a:moveTo>
                <a:lnTo>
                  <a:pt x="159947" y="78377"/>
                </a:lnTo>
                <a:cubicBezTo>
                  <a:pt x="139627" y="92891"/>
                  <a:pt x="113674" y="101725"/>
                  <a:pt x="98987" y="121920"/>
                </a:cubicBezTo>
                <a:cubicBezTo>
                  <a:pt x="43989" y="197543"/>
                  <a:pt x="144358" y="163355"/>
                  <a:pt x="46736" y="182880"/>
                </a:cubicBezTo>
                <a:cubicBezTo>
                  <a:pt x="40902" y="188713"/>
                  <a:pt x="3906" y="222292"/>
                  <a:pt x="3193" y="235131"/>
                </a:cubicBezTo>
                <a:cubicBezTo>
                  <a:pt x="-3028" y="347125"/>
                  <a:pt x="-2916" y="336124"/>
                  <a:pt x="29319" y="400594"/>
                </a:cubicBezTo>
                <a:cubicBezTo>
                  <a:pt x="32222" y="415108"/>
                  <a:pt x="32830" y="430278"/>
                  <a:pt x="38027" y="444137"/>
                </a:cubicBezTo>
                <a:cubicBezTo>
                  <a:pt x="45007" y="462750"/>
                  <a:pt x="90841" y="511089"/>
                  <a:pt x="98987" y="513805"/>
                </a:cubicBezTo>
                <a:lnTo>
                  <a:pt x="151239" y="531223"/>
                </a:lnTo>
                <a:cubicBezTo>
                  <a:pt x="159947" y="528320"/>
                  <a:pt x="169493" y="527237"/>
                  <a:pt x="177364" y="522514"/>
                </a:cubicBezTo>
                <a:cubicBezTo>
                  <a:pt x="191154" y="514240"/>
                  <a:pt x="204286" y="490840"/>
                  <a:pt x="212199" y="478971"/>
                </a:cubicBezTo>
                <a:cubicBezTo>
                  <a:pt x="215102" y="470262"/>
                  <a:pt x="218385" y="461671"/>
                  <a:pt x="220907" y="452845"/>
                </a:cubicBezTo>
                <a:cubicBezTo>
                  <a:pt x="240608" y="383890"/>
                  <a:pt x="210347" y="419617"/>
                  <a:pt x="334119" y="409303"/>
                </a:cubicBezTo>
                <a:cubicBezTo>
                  <a:pt x="339925" y="391886"/>
                  <a:pt x="347083" y="374862"/>
                  <a:pt x="351536" y="357051"/>
                </a:cubicBezTo>
                <a:cubicBezTo>
                  <a:pt x="354439" y="345440"/>
                  <a:pt x="356805" y="333681"/>
                  <a:pt x="360244" y="322217"/>
                </a:cubicBezTo>
                <a:cubicBezTo>
                  <a:pt x="365520" y="304632"/>
                  <a:pt x="371856" y="287382"/>
                  <a:pt x="377662" y="269965"/>
                </a:cubicBezTo>
                <a:lnTo>
                  <a:pt x="386370" y="243840"/>
                </a:lnTo>
                <a:cubicBezTo>
                  <a:pt x="377661" y="235131"/>
                  <a:pt x="368128" y="227175"/>
                  <a:pt x="360244" y="217714"/>
                </a:cubicBezTo>
                <a:cubicBezTo>
                  <a:pt x="353544" y="209673"/>
                  <a:pt x="350228" y="198989"/>
                  <a:pt x="342827" y="191588"/>
                </a:cubicBezTo>
                <a:cubicBezTo>
                  <a:pt x="335426" y="184187"/>
                  <a:pt x="325410" y="179977"/>
                  <a:pt x="316702" y="174171"/>
                </a:cubicBezTo>
                <a:cubicBezTo>
                  <a:pt x="287440" y="86389"/>
                  <a:pt x="332082" y="222535"/>
                  <a:pt x="299284" y="113211"/>
                </a:cubicBezTo>
                <a:cubicBezTo>
                  <a:pt x="294008" y="95626"/>
                  <a:pt x="287673" y="78377"/>
                  <a:pt x="281867" y="60960"/>
                </a:cubicBezTo>
                <a:cubicBezTo>
                  <a:pt x="278964" y="52251"/>
                  <a:pt x="275386" y="43740"/>
                  <a:pt x="273159" y="34834"/>
                </a:cubicBezTo>
                <a:lnTo>
                  <a:pt x="264450" y="0"/>
                </a:lnTo>
                <a:cubicBezTo>
                  <a:pt x="194783" y="23221"/>
                  <a:pt x="276059" y="-11611"/>
                  <a:pt x="229616" y="34834"/>
                </a:cubicBezTo>
                <a:cubicBezTo>
                  <a:pt x="223125" y="41325"/>
                  <a:pt x="212317" y="41021"/>
                  <a:pt x="203490" y="43543"/>
                </a:cubicBezTo>
                <a:cubicBezTo>
                  <a:pt x="162732" y="55188"/>
                  <a:pt x="167204" y="72571"/>
                  <a:pt x="159947" y="78377"/>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4" name="Pfeil nach rechts 13"/>
          <p:cNvSpPr/>
          <p:nvPr/>
        </p:nvSpPr>
        <p:spPr>
          <a:xfrm>
            <a:off x="4076132" y="3084052"/>
            <a:ext cx="347777" cy="162018"/>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5" name="Textfeld 14"/>
          <p:cNvSpPr txBox="1"/>
          <p:nvPr/>
        </p:nvSpPr>
        <p:spPr>
          <a:xfrm>
            <a:off x="2693622" y="1582644"/>
            <a:ext cx="1512168" cy="923330"/>
          </a:xfrm>
          <a:prstGeom prst="rect">
            <a:avLst/>
          </a:prstGeom>
          <a:noFill/>
        </p:spPr>
        <p:txBody>
          <a:bodyPr wrap="square" rtlCol="0">
            <a:spAutoFit/>
          </a:bodyPr>
          <a:lstStyle/>
          <a:p>
            <a:pPr algn="ctr"/>
            <a:r>
              <a:rPr lang="en-US" b="1" dirty="0">
                <a:solidFill>
                  <a:srgbClr val="5B9BD5">
                    <a:lumMod val="75000"/>
                  </a:srgbClr>
                </a:solidFill>
              </a:rPr>
              <a:t>1. </a:t>
            </a:r>
            <a:r>
              <a:rPr lang="en-US" b="1" dirty="0"/>
              <a:t>Fresh-frozen or FFPE </a:t>
            </a:r>
            <a:r>
              <a:rPr lang="en-US" b="1" dirty="0">
                <a:solidFill>
                  <a:prstClr val="black"/>
                </a:solidFill>
              </a:rPr>
              <a:t>tissue</a:t>
            </a:r>
          </a:p>
        </p:txBody>
      </p:sp>
      <p:sp>
        <p:nvSpPr>
          <p:cNvPr id="16" name="Textfeld 15"/>
          <p:cNvSpPr txBox="1"/>
          <p:nvPr/>
        </p:nvSpPr>
        <p:spPr>
          <a:xfrm>
            <a:off x="4166639" y="1582644"/>
            <a:ext cx="1613199" cy="646331"/>
          </a:xfrm>
          <a:prstGeom prst="rect">
            <a:avLst/>
          </a:prstGeom>
          <a:noFill/>
        </p:spPr>
        <p:txBody>
          <a:bodyPr wrap="square" rtlCol="0">
            <a:spAutoFit/>
          </a:bodyPr>
          <a:lstStyle/>
          <a:p>
            <a:pPr algn="ctr"/>
            <a:r>
              <a:rPr lang="en-US" b="1" dirty="0">
                <a:solidFill>
                  <a:srgbClr val="5B9BD5">
                    <a:lumMod val="75000"/>
                  </a:srgbClr>
                </a:solidFill>
              </a:rPr>
              <a:t>2. </a:t>
            </a:r>
            <a:r>
              <a:rPr lang="en-US" b="1" dirty="0">
                <a:solidFill>
                  <a:prstClr val="black"/>
                </a:solidFill>
              </a:rPr>
              <a:t>Mounting of </a:t>
            </a:r>
          </a:p>
          <a:p>
            <a:pPr algn="ctr"/>
            <a:r>
              <a:rPr lang="en-US" b="1" dirty="0">
                <a:solidFill>
                  <a:prstClr val="black"/>
                </a:solidFill>
              </a:rPr>
              <a:t>Tissue sections</a:t>
            </a:r>
          </a:p>
        </p:txBody>
      </p:sp>
      <p:sp>
        <p:nvSpPr>
          <p:cNvPr id="17" name="Textfeld 16"/>
          <p:cNvSpPr txBox="1"/>
          <p:nvPr/>
        </p:nvSpPr>
        <p:spPr>
          <a:xfrm rot="17982163">
            <a:off x="3855960" y="2503084"/>
            <a:ext cx="1106658" cy="338554"/>
          </a:xfrm>
          <a:prstGeom prst="rect">
            <a:avLst/>
          </a:prstGeom>
          <a:noFill/>
        </p:spPr>
        <p:txBody>
          <a:bodyPr wrap="square" rtlCol="0">
            <a:spAutoFit/>
          </a:bodyPr>
          <a:lstStyle/>
          <a:p>
            <a:pPr algn="ctr"/>
            <a:r>
              <a:rPr lang="en-US" sz="1600" b="1" dirty="0">
                <a:solidFill>
                  <a:prstClr val="black"/>
                </a:solidFill>
              </a:rPr>
              <a:t>Sectioning</a:t>
            </a:r>
          </a:p>
        </p:txBody>
      </p:sp>
      <p:sp>
        <p:nvSpPr>
          <p:cNvPr id="18" name="Rechteck 17"/>
          <p:cNvSpPr/>
          <p:nvPr/>
        </p:nvSpPr>
        <p:spPr>
          <a:xfrm rot="17966118">
            <a:off x="5839578" y="2919746"/>
            <a:ext cx="1349236" cy="510680"/>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a:scene3d>
            <a:camera prst="orthographicFront"/>
            <a:lightRig rig="threePt" dir="t"/>
          </a:scene3d>
          <a:sp3d prstMaterial="matt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9" name="Freihandform 18"/>
          <p:cNvSpPr/>
          <p:nvPr/>
        </p:nvSpPr>
        <p:spPr>
          <a:xfrm>
            <a:off x="6536595" y="2739993"/>
            <a:ext cx="225162" cy="292292"/>
          </a:xfrm>
          <a:custGeom>
            <a:avLst/>
            <a:gdLst>
              <a:gd name="connsiteX0" fmla="*/ 159947 w 386370"/>
              <a:gd name="connsiteY0" fmla="*/ 78377 h 531223"/>
              <a:gd name="connsiteX1" fmla="*/ 159947 w 386370"/>
              <a:gd name="connsiteY1" fmla="*/ 78377 h 531223"/>
              <a:gd name="connsiteX2" fmla="*/ 98987 w 386370"/>
              <a:gd name="connsiteY2" fmla="*/ 121920 h 531223"/>
              <a:gd name="connsiteX3" fmla="*/ 46736 w 386370"/>
              <a:gd name="connsiteY3" fmla="*/ 182880 h 531223"/>
              <a:gd name="connsiteX4" fmla="*/ 3193 w 386370"/>
              <a:gd name="connsiteY4" fmla="*/ 235131 h 531223"/>
              <a:gd name="connsiteX5" fmla="*/ 29319 w 386370"/>
              <a:gd name="connsiteY5" fmla="*/ 400594 h 531223"/>
              <a:gd name="connsiteX6" fmla="*/ 38027 w 386370"/>
              <a:gd name="connsiteY6" fmla="*/ 444137 h 531223"/>
              <a:gd name="connsiteX7" fmla="*/ 98987 w 386370"/>
              <a:gd name="connsiteY7" fmla="*/ 513805 h 531223"/>
              <a:gd name="connsiteX8" fmla="*/ 151239 w 386370"/>
              <a:gd name="connsiteY8" fmla="*/ 531223 h 531223"/>
              <a:gd name="connsiteX9" fmla="*/ 177364 w 386370"/>
              <a:gd name="connsiteY9" fmla="*/ 522514 h 531223"/>
              <a:gd name="connsiteX10" fmla="*/ 212199 w 386370"/>
              <a:gd name="connsiteY10" fmla="*/ 478971 h 531223"/>
              <a:gd name="connsiteX11" fmla="*/ 220907 w 386370"/>
              <a:gd name="connsiteY11" fmla="*/ 452845 h 531223"/>
              <a:gd name="connsiteX12" fmla="*/ 334119 w 386370"/>
              <a:gd name="connsiteY12" fmla="*/ 409303 h 531223"/>
              <a:gd name="connsiteX13" fmla="*/ 351536 w 386370"/>
              <a:gd name="connsiteY13" fmla="*/ 357051 h 531223"/>
              <a:gd name="connsiteX14" fmla="*/ 360244 w 386370"/>
              <a:gd name="connsiteY14" fmla="*/ 322217 h 531223"/>
              <a:gd name="connsiteX15" fmla="*/ 377662 w 386370"/>
              <a:gd name="connsiteY15" fmla="*/ 269965 h 531223"/>
              <a:gd name="connsiteX16" fmla="*/ 386370 w 386370"/>
              <a:gd name="connsiteY16" fmla="*/ 243840 h 531223"/>
              <a:gd name="connsiteX17" fmla="*/ 360244 w 386370"/>
              <a:gd name="connsiteY17" fmla="*/ 217714 h 531223"/>
              <a:gd name="connsiteX18" fmla="*/ 342827 w 386370"/>
              <a:gd name="connsiteY18" fmla="*/ 191588 h 531223"/>
              <a:gd name="connsiteX19" fmla="*/ 316702 w 386370"/>
              <a:gd name="connsiteY19" fmla="*/ 174171 h 531223"/>
              <a:gd name="connsiteX20" fmla="*/ 299284 w 386370"/>
              <a:gd name="connsiteY20" fmla="*/ 113211 h 531223"/>
              <a:gd name="connsiteX21" fmla="*/ 281867 w 386370"/>
              <a:gd name="connsiteY21" fmla="*/ 60960 h 531223"/>
              <a:gd name="connsiteX22" fmla="*/ 273159 w 386370"/>
              <a:gd name="connsiteY22" fmla="*/ 34834 h 531223"/>
              <a:gd name="connsiteX23" fmla="*/ 264450 w 386370"/>
              <a:gd name="connsiteY23" fmla="*/ 0 h 531223"/>
              <a:gd name="connsiteX24" fmla="*/ 229616 w 386370"/>
              <a:gd name="connsiteY24" fmla="*/ 34834 h 531223"/>
              <a:gd name="connsiteX25" fmla="*/ 203490 w 386370"/>
              <a:gd name="connsiteY25" fmla="*/ 43543 h 531223"/>
              <a:gd name="connsiteX26" fmla="*/ 159947 w 386370"/>
              <a:gd name="connsiteY26" fmla="*/ 78377 h 53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370" h="531223">
                <a:moveTo>
                  <a:pt x="159947" y="78377"/>
                </a:moveTo>
                <a:lnTo>
                  <a:pt x="159947" y="78377"/>
                </a:lnTo>
                <a:cubicBezTo>
                  <a:pt x="139627" y="92891"/>
                  <a:pt x="113674" y="101725"/>
                  <a:pt x="98987" y="121920"/>
                </a:cubicBezTo>
                <a:cubicBezTo>
                  <a:pt x="43989" y="197543"/>
                  <a:pt x="144358" y="163355"/>
                  <a:pt x="46736" y="182880"/>
                </a:cubicBezTo>
                <a:cubicBezTo>
                  <a:pt x="40902" y="188713"/>
                  <a:pt x="3906" y="222292"/>
                  <a:pt x="3193" y="235131"/>
                </a:cubicBezTo>
                <a:cubicBezTo>
                  <a:pt x="-3028" y="347125"/>
                  <a:pt x="-2916" y="336124"/>
                  <a:pt x="29319" y="400594"/>
                </a:cubicBezTo>
                <a:cubicBezTo>
                  <a:pt x="32222" y="415108"/>
                  <a:pt x="32830" y="430278"/>
                  <a:pt x="38027" y="444137"/>
                </a:cubicBezTo>
                <a:cubicBezTo>
                  <a:pt x="45007" y="462750"/>
                  <a:pt x="90841" y="511089"/>
                  <a:pt x="98987" y="513805"/>
                </a:cubicBezTo>
                <a:lnTo>
                  <a:pt x="151239" y="531223"/>
                </a:lnTo>
                <a:cubicBezTo>
                  <a:pt x="159947" y="528320"/>
                  <a:pt x="169493" y="527237"/>
                  <a:pt x="177364" y="522514"/>
                </a:cubicBezTo>
                <a:cubicBezTo>
                  <a:pt x="191154" y="514240"/>
                  <a:pt x="204286" y="490840"/>
                  <a:pt x="212199" y="478971"/>
                </a:cubicBezTo>
                <a:cubicBezTo>
                  <a:pt x="215102" y="470262"/>
                  <a:pt x="218385" y="461671"/>
                  <a:pt x="220907" y="452845"/>
                </a:cubicBezTo>
                <a:cubicBezTo>
                  <a:pt x="240608" y="383890"/>
                  <a:pt x="210347" y="419617"/>
                  <a:pt x="334119" y="409303"/>
                </a:cubicBezTo>
                <a:cubicBezTo>
                  <a:pt x="339925" y="391886"/>
                  <a:pt x="347083" y="374862"/>
                  <a:pt x="351536" y="357051"/>
                </a:cubicBezTo>
                <a:cubicBezTo>
                  <a:pt x="354439" y="345440"/>
                  <a:pt x="356805" y="333681"/>
                  <a:pt x="360244" y="322217"/>
                </a:cubicBezTo>
                <a:cubicBezTo>
                  <a:pt x="365520" y="304632"/>
                  <a:pt x="371856" y="287382"/>
                  <a:pt x="377662" y="269965"/>
                </a:cubicBezTo>
                <a:lnTo>
                  <a:pt x="386370" y="243840"/>
                </a:lnTo>
                <a:cubicBezTo>
                  <a:pt x="377661" y="235131"/>
                  <a:pt x="368128" y="227175"/>
                  <a:pt x="360244" y="217714"/>
                </a:cubicBezTo>
                <a:cubicBezTo>
                  <a:pt x="353544" y="209673"/>
                  <a:pt x="350228" y="198989"/>
                  <a:pt x="342827" y="191588"/>
                </a:cubicBezTo>
                <a:cubicBezTo>
                  <a:pt x="335426" y="184187"/>
                  <a:pt x="325410" y="179977"/>
                  <a:pt x="316702" y="174171"/>
                </a:cubicBezTo>
                <a:cubicBezTo>
                  <a:pt x="287440" y="86389"/>
                  <a:pt x="332082" y="222535"/>
                  <a:pt x="299284" y="113211"/>
                </a:cubicBezTo>
                <a:cubicBezTo>
                  <a:pt x="294008" y="95626"/>
                  <a:pt x="287673" y="78377"/>
                  <a:pt x="281867" y="60960"/>
                </a:cubicBezTo>
                <a:cubicBezTo>
                  <a:pt x="278964" y="52251"/>
                  <a:pt x="275386" y="43740"/>
                  <a:pt x="273159" y="34834"/>
                </a:cubicBezTo>
                <a:lnTo>
                  <a:pt x="264450" y="0"/>
                </a:lnTo>
                <a:cubicBezTo>
                  <a:pt x="194783" y="23221"/>
                  <a:pt x="276059" y="-11611"/>
                  <a:pt x="229616" y="34834"/>
                </a:cubicBezTo>
                <a:cubicBezTo>
                  <a:pt x="223125" y="41325"/>
                  <a:pt x="212317" y="41021"/>
                  <a:pt x="203490" y="43543"/>
                </a:cubicBezTo>
                <a:cubicBezTo>
                  <a:pt x="162732" y="55188"/>
                  <a:pt x="167204" y="72571"/>
                  <a:pt x="159947" y="78377"/>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0" name="Freihandform 19"/>
          <p:cNvSpPr/>
          <p:nvPr/>
        </p:nvSpPr>
        <p:spPr>
          <a:xfrm rot="6645287">
            <a:off x="6309822" y="3156984"/>
            <a:ext cx="225162" cy="292292"/>
          </a:xfrm>
          <a:custGeom>
            <a:avLst/>
            <a:gdLst>
              <a:gd name="connsiteX0" fmla="*/ 159947 w 386370"/>
              <a:gd name="connsiteY0" fmla="*/ 78377 h 531223"/>
              <a:gd name="connsiteX1" fmla="*/ 159947 w 386370"/>
              <a:gd name="connsiteY1" fmla="*/ 78377 h 531223"/>
              <a:gd name="connsiteX2" fmla="*/ 98987 w 386370"/>
              <a:gd name="connsiteY2" fmla="*/ 121920 h 531223"/>
              <a:gd name="connsiteX3" fmla="*/ 46736 w 386370"/>
              <a:gd name="connsiteY3" fmla="*/ 182880 h 531223"/>
              <a:gd name="connsiteX4" fmla="*/ 3193 w 386370"/>
              <a:gd name="connsiteY4" fmla="*/ 235131 h 531223"/>
              <a:gd name="connsiteX5" fmla="*/ 29319 w 386370"/>
              <a:gd name="connsiteY5" fmla="*/ 400594 h 531223"/>
              <a:gd name="connsiteX6" fmla="*/ 38027 w 386370"/>
              <a:gd name="connsiteY6" fmla="*/ 444137 h 531223"/>
              <a:gd name="connsiteX7" fmla="*/ 98987 w 386370"/>
              <a:gd name="connsiteY7" fmla="*/ 513805 h 531223"/>
              <a:gd name="connsiteX8" fmla="*/ 151239 w 386370"/>
              <a:gd name="connsiteY8" fmla="*/ 531223 h 531223"/>
              <a:gd name="connsiteX9" fmla="*/ 177364 w 386370"/>
              <a:gd name="connsiteY9" fmla="*/ 522514 h 531223"/>
              <a:gd name="connsiteX10" fmla="*/ 212199 w 386370"/>
              <a:gd name="connsiteY10" fmla="*/ 478971 h 531223"/>
              <a:gd name="connsiteX11" fmla="*/ 220907 w 386370"/>
              <a:gd name="connsiteY11" fmla="*/ 452845 h 531223"/>
              <a:gd name="connsiteX12" fmla="*/ 334119 w 386370"/>
              <a:gd name="connsiteY12" fmla="*/ 409303 h 531223"/>
              <a:gd name="connsiteX13" fmla="*/ 351536 w 386370"/>
              <a:gd name="connsiteY13" fmla="*/ 357051 h 531223"/>
              <a:gd name="connsiteX14" fmla="*/ 360244 w 386370"/>
              <a:gd name="connsiteY14" fmla="*/ 322217 h 531223"/>
              <a:gd name="connsiteX15" fmla="*/ 377662 w 386370"/>
              <a:gd name="connsiteY15" fmla="*/ 269965 h 531223"/>
              <a:gd name="connsiteX16" fmla="*/ 386370 w 386370"/>
              <a:gd name="connsiteY16" fmla="*/ 243840 h 531223"/>
              <a:gd name="connsiteX17" fmla="*/ 360244 w 386370"/>
              <a:gd name="connsiteY17" fmla="*/ 217714 h 531223"/>
              <a:gd name="connsiteX18" fmla="*/ 342827 w 386370"/>
              <a:gd name="connsiteY18" fmla="*/ 191588 h 531223"/>
              <a:gd name="connsiteX19" fmla="*/ 316702 w 386370"/>
              <a:gd name="connsiteY19" fmla="*/ 174171 h 531223"/>
              <a:gd name="connsiteX20" fmla="*/ 299284 w 386370"/>
              <a:gd name="connsiteY20" fmla="*/ 113211 h 531223"/>
              <a:gd name="connsiteX21" fmla="*/ 281867 w 386370"/>
              <a:gd name="connsiteY21" fmla="*/ 60960 h 531223"/>
              <a:gd name="connsiteX22" fmla="*/ 273159 w 386370"/>
              <a:gd name="connsiteY22" fmla="*/ 34834 h 531223"/>
              <a:gd name="connsiteX23" fmla="*/ 264450 w 386370"/>
              <a:gd name="connsiteY23" fmla="*/ 0 h 531223"/>
              <a:gd name="connsiteX24" fmla="*/ 229616 w 386370"/>
              <a:gd name="connsiteY24" fmla="*/ 34834 h 531223"/>
              <a:gd name="connsiteX25" fmla="*/ 203490 w 386370"/>
              <a:gd name="connsiteY25" fmla="*/ 43543 h 531223"/>
              <a:gd name="connsiteX26" fmla="*/ 159947 w 386370"/>
              <a:gd name="connsiteY26" fmla="*/ 78377 h 53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370" h="531223">
                <a:moveTo>
                  <a:pt x="159947" y="78377"/>
                </a:moveTo>
                <a:lnTo>
                  <a:pt x="159947" y="78377"/>
                </a:lnTo>
                <a:cubicBezTo>
                  <a:pt x="139627" y="92891"/>
                  <a:pt x="113674" y="101725"/>
                  <a:pt x="98987" y="121920"/>
                </a:cubicBezTo>
                <a:cubicBezTo>
                  <a:pt x="43989" y="197543"/>
                  <a:pt x="144358" y="163355"/>
                  <a:pt x="46736" y="182880"/>
                </a:cubicBezTo>
                <a:cubicBezTo>
                  <a:pt x="40902" y="188713"/>
                  <a:pt x="3906" y="222292"/>
                  <a:pt x="3193" y="235131"/>
                </a:cubicBezTo>
                <a:cubicBezTo>
                  <a:pt x="-3028" y="347125"/>
                  <a:pt x="-2916" y="336124"/>
                  <a:pt x="29319" y="400594"/>
                </a:cubicBezTo>
                <a:cubicBezTo>
                  <a:pt x="32222" y="415108"/>
                  <a:pt x="32830" y="430278"/>
                  <a:pt x="38027" y="444137"/>
                </a:cubicBezTo>
                <a:cubicBezTo>
                  <a:pt x="45007" y="462750"/>
                  <a:pt x="90841" y="511089"/>
                  <a:pt x="98987" y="513805"/>
                </a:cubicBezTo>
                <a:lnTo>
                  <a:pt x="151239" y="531223"/>
                </a:lnTo>
                <a:cubicBezTo>
                  <a:pt x="159947" y="528320"/>
                  <a:pt x="169493" y="527237"/>
                  <a:pt x="177364" y="522514"/>
                </a:cubicBezTo>
                <a:cubicBezTo>
                  <a:pt x="191154" y="514240"/>
                  <a:pt x="204286" y="490840"/>
                  <a:pt x="212199" y="478971"/>
                </a:cubicBezTo>
                <a:cubicBezTo>
                  <a:pt x="215102" y="470262"/>
                  <a:pt x="218385" y="461671"/>
                  <a:pt x="220907" y="452845"/>
                </a:cubicBezTo>
                <a:cubicBezTo>
                  <a:pt x="240608" y="383890"/>
                  <a:pt x="210347" y="419617"/>
                  <a:pt x="334119" y="409303"/>
                </a:cubicBezTo>
                <a:cubicBezTo>
                  <a:pt x="339925" y="391886"/>
                  <a:pt x="347083" y="374862"/>
                  <a:pt x="351536" y="357051"/>
                </a:cubicBezTo>
                <a:cubicBezTo>
                  <a:pt x="354439" y="345440"/>
                  <a:pt x="356805" y="333681"/>
                  <a:pt x="360244" y="322217"/>
                </a:cubicBezTo>
                <a:cubicBezTo>
                  <a:pt x="365520" y="304632"/>
                  <a:pt x="371856" y="287382"/>
                  <a:pt x="377662" y="269965"/>
                </a:cubicBezTo>
                <a:lnTo>
                  <a:pt x="386370" y="243840"/>
                </a:lnTo>
                <a:cubicBezTo>
                  <a:pt x="377661" y="235131"/>
                  <a:pt x="368128" y="227175"/>
                  <a:pt x="360244" y="217714"/>
                </a:cubicBezTo>
                <a:cubicBezTo>
                  <a:pt x="353544" y="209673"/>
                  <a:pt x="350228" y="198989"/>
                  <a:pt x="342827" y="191588"/>
                </a:cubicBezTo>
                <a:cubicBezTo>
                  <a:pt x="335426" y="184187"/>
                  <a:pt x="325410" y="179977"/>
                  <a:pt x="316702" y="174171"/>
                </a:cubicBezTo>
                <a:cubicBezTo>
                  <a:pt x="287440" y="86389"/>
                  <a:pt x="332082" y="222535"/>
                  <a:pt x="299284" y="113211"/>
                </a:cubicBezTo>
                <a:cubicBezTo>
                  <a:pt x="294008" y="95626"/>
                  <a:pt x="287673" y="78377"/>
                  <a:pt x="281867" y="60960"/>
                </a:cubicBezTo>
                <a:cubicBezTo>
                  <a:pt x="278964" y="52251"/>
                  <a:pt x="275386" y="43740"/>
                  <a:pt x="273159" y="34834"/>
                </a:cubicBezTo>
                <a:lnTo>
                  <a:pt x="264450" y="0"/>
                </a:lnTo>
                <a:cubicBezTo>
                  <a:pt x="194783" y="23221"/>
                  <a:pt x="276059" y="-11611"/>
                  <a:pt x="229616" y="34834"/>
                </a:cubicBezTo>
                <a:cubicBezTo>
                  <a:pt x="223125" y="41325"/>
                  <a:pt x="212317" y="41021"/>
                  <a:pt x="203490" y="43543"/>
                </a:cubicBezTo>
                <a:cubicBezTo>
                  <a:pt x="162732" y="55188"/>
                  <a:pt x="167204" y="72571"/>
                  <a:pt x="159947" y="78377"/>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nvGrpSpPr>
          <p:cNvPr id="21" name="Gruppieren 20"/>
          <p:cNvGrpSpPr/>
          <p:nvPr/>
        </p:nvGrpSpPr>
        <p:grpSpPr>
          <a:xfrm rot="21105165">
            <a:off x="6266032" y="2568346"/>
            <a:ext cx="170565" cy="293104"/>
            <a:chOff x="5796136" y="4941168"/>
            <a:chExt cx="186726" cy="394713"/>
          </a:xfrm>
        </p:grpSpPr>
        <p:sp>
          <p:nvSpPr>
            <p:cNvPr id="22" name="Rechteck 21"/>
            <p:cNvSpPr/>
            <p:nvPr/>
          </p:nvSpPr>
          <p:spPr>
            <a:xfrm>
              <a:off x="5796136" y="4941168"/>
              <a:ext cx="186726"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3" name="Rechteck 22"/>
            <p:cNvSpPr/>
            <p:nvPr/>
          </p:nvSpPr>
          <p:spPr>
            <a:xfrm>
              <a:off x="5854125" y="5146899"/>
              <a:ext cx="70747" cy="1889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sp>
        <p:nvSpPr>
          <p:cNvPr id="24" name="Rechteck 23"/>
          <p:cNvSpPr/>
          <p:nvPr/>
        </p:nvSpPr>
        <p:spPr>
          <a:xfrm rot="17943688">
            <a:off x="6429157" y="2680318"/>
            <a:ext cx="491432" cy="343098"/>
          </a:xfrm>
          <a:prstGeom prst="rect">
            <a:avLst/>
          </a:prstGeom>
          <a:blipFill dpi="0" rotWithShape="1">
            <a:blip r:embed="rId7">
              <a:alphaModFix amt="50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cxnSp>
        <p:nvCxnSpPr>
          <p:cNvPr id="25" name="Gerader Verbinder 24"/>
          <p:cNvCxnSpPr/>
          <p:nvPr/>
        </p:nvCxnSpPr>
        <p:spPr>
          <a:xfrm>
            <a:off x="6362271" y="2864570"/>
            <a:ext cx="7442" cy="137559"/>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6" name="Gerader Verbinder 25"/>
          <p:cNvCxnSpPr/>
          <p:nvPr/>
        </p:nvCxnSpPr>
        <p:spPr>
          <a:xfrm>
            <a:off x="6369714" y="2864570"/>
            <a:ext cx="52691" cy="109641"/>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7" name="Textfeld 26"/>
          <p:cNvSpPr txBox="1"/>
          <p:nvPr/>
        </p:nvSpPr>
        <p:spPr>
          <a:xfrm>
            <a:off x="5698812" y="1582644"/>
            <a:ext cx="1890210" cy="646331"/>
          </a:xfrm>
          <a:prstGeom prst="rect">
            <a:avLst/>
          </a:prstGeom>
          <a:noFill/>
        </p:spPr>
        <p:txBody>
          <a:bodyPr wrap="square" rtlCol="0">
            <a:spAutoFit/>
          </a:bodyPr>
          <a:lstStyle/>
          <a:p>
            <a:pPr algn="ctr"/>
            <a:r>
              <a:rPr lang="en-US" b="1" dirty="0">
                <a:solidFill>
                  <a:srgbClr val="5B9BD5">
                    <a:lumMod val="75000"/>
                  </a:srgbClr>
                </a:solidFill>
              </a:rPr>
              <a:t>3. </a:t>
            </a:r>
            <a:r>
              <a:rPr lang="en-US" b="1" dirty="0">
                <a:solidFill>
                  <a:prstClr val="black"/>
                </a:solidFill>
              </a:rPr>
              <a:t>MALDI matrix application</a:t>
            </a:r>
          </a:p>
        </p:txBody>
      </p:sp>
      <p:sp>
        <p:nvSpPr>
          <p:cNvPr id="28" name="Pfeil nach rechts 27"/>
          <p:cNvSpPr/>
          <p:nvPr/>
        </p:nvSpPr>
        <p:spPr>
          <a:xfrm>
            <a:off x="5555942" y="3082987"/>
            <a:ext cx="347777" cy="162018"/>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9" name="Textfeld 28"/>
          <p:cNvSpPr txBox="1"/>
          <p:nvPr/>
        </p:nvSpPr>
        <p:spPr>
          <a:xfrm>
            <a:off x="7338138" y="1582644"/>
            <a:ext cx="2160242" cy="646331"/>
          </a:xfrm>
          <a:prstGeom prst="rect">
            <a:avLst/>
          </a:prstGeom>
          <a:noFill/>
        </p:spPr>
        <p:txBody>
          <a:bodyPr wrap="square" rtlCol="0">
            <a:spAutoFit/>
          </a:bodyPr>
          <a:lstStyle/>
          <a:p>
            <a:pPr algn="ctr"/>
            <a:r>
              <a:rPr lang="en-US" b="1" dirty="0">
                <a:solidFill>
                  <a:srgbClr val="0070C0"/>
                </a:solidFill>
              </a:rPr>
              <a:t>4. </a:t>
            </a:r>
            <a:r>
              <a:rPr lang="en-US" b="1" dirty="0">
                <a:solidFill>
                  <a:prstClr val="black"/>
                </a:solidFill>
              </a:rPr>
              <a:t>Pixel-wise </a:t>
            </a:r>
          </a:p>
          <a:p>
            <a:pPr algn="ctr"/>
            <a:r>
              <a:rPr lang="en-US" b="1" dirty="0">
                <a:solidFill>
                  <a:prstClr val="black"/>
                </a:solidFill>
              </a:rPr>
              <a:t>MALDI MS analysis</a:t>
            </a:r>
          </a:p>
        </p:txBody>
      </p:sp>
      <p:grpSp>
        <p:nvGrpSpPr>
          <p:cNvPr id="30" name="Gruppieren 29"/>
          <p:cNvGrpSpPr/>
          <p:nvPr/>
        </p:nvGrpSpPr>
        <p:grpSpPr>
          <a:xfrm rot="3609753">
            <a:off x="8044752" y="2526452"/>
            <a:ext cx="510680" cy="1349236"/>
            <a:chOff x="6949379" y="2400079"/>
            <a:chExt cx="680907" cy="1798981"/>
          </a:xfrm>
        </p:grpSpPr>
        <p:sp>
          <p:nvSpPr>
            <p:cNvPr id="31" name="Rechteck 30"/>
            <p:cNvSpPr/>
            <p:nvPr/>
          </p:nvSpPr>
          <p:spPr>
            <a:xfrm rot="17966118">
              <a:off x="6390342" y="2959116"/>
              <a:ext cx="1798981" cy="680907"/>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a:scene3d>
              <a:camera prst="orthographicFront"/>
              <a:lightRig rig="threePt" dir="t"/>
            </a:scene3d>
            <a:sp3d prstMaterial="matt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2" name="Freihandform 31"/>
            <p:cNvSpPr/>
            <p:nvPr/>
          </p:nvSpPr>
          <p:spPr>
            <a:xfrm>
              <a:off x="7319700" y="2719447"/>
              <a:ext cx="300216" cy="389722"/>
            </a:xfrm>
            <a:custGeom>
              <a:avLst/>
              <a:gdLst>
                <a:gd name="connsiteX0" fmla="*/ 159947 w 386370"/>
                <a:gd name="connsiteY0" fmla="*/ 78377 h 531223"/>
                <a:gd name="connsiteX1" fmla="*/ 159947 w 386370"/>
                <a:gd name="connsiteY1" fmla="*/ 78377 h 531223"/>
                <a:gd name="connsiteX2" fmla="*/ 98987 w 386370"/>
                <a:gd name="connsiteY2" fmla="*/ 121920 h 531223"/>
                <a:gd name="connsiteX3" fmla="*/ 46736 w 386370"/>
                <a:gd name="connsiteY3" fmla="*/ 182880 h 531223"/>
                <a:gd name="connsiteX4" fmla="*/ 3193 w 386370"/>
                <a:gd name="connsiteY4" fmla="*/ 235131 h 531223"/>
                <a:gd name="connsiteX5" fmla="*/ 29319 w 386370"/>
                <a:gd name="connsiteY5" fmla="*/ 400594 h 531223"/>
                <a:gd name="connsiteX6" fmla="*/ 38027 w 386370"/>
                <a:gd name="connsiteY6" fmla="*/ 444137 h 531223"/>
                <a:gd name="connsiteX7" fmla="*/ 98987 w 386370"/>
                <a:gd name="connsiteY7" fmla="*/ 513805 h 531223"/>
                <a:gd name="connsiteX8" fmla="*/ 151239 w 386370"/>
                <a:gd name="connsiteY8" fmla="*/ 531223 h 531223"/>
                <a:gd name="connsiteX9" fmla="*/ 177364 w 386370"/>
                <a:gd name="connsiteY9" fmla="*/ 522514 h 531223"/>
                <a:gd name="connsiteX10" fmla="*/ 212199 w 386370"/>
                <a:gd name="connsiteY10" fmla="*/ 478971 h 531223"/>
                <a:gd name="connsiteX11" fmla="*/ 220907 w 386370"/>
                <a:gd name="connsiteY11" fmla="*/ 452845 h 531223"/>
                <a:gd name="connsiteX12" fmla="*/ 334119 w 386370"/>
                <a:gd name="connsiteY12" fmla="*/ 409303 h 531223"/>
                <a:gd name="connsiteX13" fmla="*/ 351536 w 386370"/>
                <a:gd name="connsiteY13" fmla="*/ 357051 h 531223"/>
                <a:gd name="connsiteX14" fmla="*/ 360244 w 386370"/>
                <a:gd name="connsiteY14" fmla="*/ 322217 h 531223"/>
                <a:gd name="connsiteX15" fmla="*/ 377662 w 386370"/>
                <a:gd name="connsiteY15" fmla="*/ 269965 h 531223"/>
                <a:gd name="connsiteX16" fmla="*/ 386370 w 386370"/>
                <a:gd name="connsiteY16" fmla="*/ 243840 h 531223"/>
                <a:gd name="connsiteX17" fmla="*/ 360244 w 386370"/>
                <a:gd name="connsiteY17" fmla="*/ 217714 h 531223"/>
                <a:gd name="connsiteX18" fmla="*/ 342827 w 386370"/>
                <a:gd name="connsiteY18" fmla="*/ 191588 h 531223"/>
                <a:gd name="connsiteX19" fmla="*/ 316702 w 386370"/>
                <a:gd name="connsiteY19" fmla="*/ 174171 h 531223"/>
                <a:gd name="connsiteX20" fmla="*/ 299284 w 386370"/>
                <a:gd name="connsiteY20" fmla="*/ 113211 h 531223"/>
                <a:gd name="connsiteX21" fmla="*/ 281867 w 386370"/>
                <a:gd name="connsiteY21" fmla="*/ 60960 h 531223"/>
                <a:gd name="connsiteX22" fmla="*/ 273159 w 386370"/>
                <a:gd name="connsiteY22" fmla="*/ 34834 h 531223"/>
                <a:gd name="connsiteX23" fmla="*/ 264450 w 386370"/>
                <a:gd name="connsiteY23" fmla="*/ 0 h 531223"/>
                <a:gd name="connsiteX24" fmla="*/ 229616 w 386370"/>
                <a:gd name="connsiteY24" fmla="*/ 34834 h 531223"/>
                <a:gd name="connsiteX25" fmla="*/ 203490 w 386370"/>
                <a:gd name="connsiteY25" fmla="*/ 43543 h 531223"/>
                <a:gd name="connsiteX26" fmla="*/ 159947 w 386370"/>
                <a:gd name="connsiteY26" fmla="*/ 78377 h 53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370" h="531223">
                  <a:moveTo>
                    <a:pt x="159947" y="78377"/>
                  </a:moveTo>
                  <a:lnTo>
                    <a:pt x="159947" y="78377"/>
                  </a:lnTo>
                  <a:cubicBezTo>
                    <a:pt x="139627" y="92891"/>
                    <a:pt x="113674" y="101725"/>
                    <a:pt x="98987" y="121920"/>
                  </a:cubicBezTo>
                  <a:cubicBezTo>
                    <a:pt x="43989" y="197543"/>
                    <a:pt x="144358" y="163355"/>
                    <a:pt x="46736" y="182880"/>
                  </a:cubicBezTo>
                  <a:cubicBezTo>
                    <a:pt x="40902" y="188713"/>
                    <a:pt x="3906" y="222292"/>
                    <a:pt x="3193" y="235131"/>
                  </a:cubicBezTo>
                  <a:cubicBezTo>
                    <a:pt x="-3028" y="347125"/>
                    <a:pt x="-2916" y="336124"/>
                    <a:pt x="29319" y="400594"/>
                  </a:cubicBezTo>
                  <a:cubicBezTo>
                    <a:pt x="32222" y="415108"/>
                    <a:pt x="32830" y="430278"/>
                    <a:pt x="38027" y="444137"/>
                  </a:cubicBezTo>
                  <a:cubicBezTo>
                    <a:pt x="45007" y="462750"/>
                    <a:pt x="90841" y="511089"/>
                    <a:pt x="98987" y="513805"/>
                  </a:cubicBezTo>
                  <a:lnTo>
                    <a:pt x="151239" y="531223"/>
                  </a:lnTo>
                  <a:cubicBezTo>
                    <a:pt x="159947" y="528320"/>
                    <a:pt x="169493" y="527237"/>
                    <a:pt x="177364" y="522514"/>
                  </a:cubicBezTo>
                  <a:cubicBezTo>
                    <a:pt x="191154" y="514240"/>
                    <a:pt x="204286" y="490840"/>
                    <a:pt x="212199" y="478971"/>
                  </a:cubicBezTo>
                  <a:cubicBezTo>
                    <a:pt x="215102" y="470262"/>
                    <a:pt x="218385" y="461671"/>
                    <a:pt x="220907" y="452845"/>
                  </a:cubicBezTo>
                  <a:cubicBezTo>
                    <a:pt x="240608" y="383890"/>
                    <a:pt x="210347" y="419617"/>
                    <a:pt x="334119" y="409303"/>
                  </a:cubicBezTo>
                  <a:cubicBezTo>
                    <a:pt x="339925" y="391886"/>
                    <a:pt x="347083" y="374862"/>
                    <a:pt x="351536" y="357051"/>
                  </a:cubicBezTo>
                  <a:cubicBezTo>
                    <a:pt x="354439" y="345440"/>
                    <a:pt x="356805" y="333681"/>
                    <a:pt x="360244" y="322217"/>
                  </a:cubicBezTo>
                  <a:cubicBezTo>
                    <a:pt x="365520" y="304632"/>
                    <a:pt x="371856" y="287382"/>
                    <a:pt x="377662" y="269965"/>
                  </a:cubicBezTo>
                  <a:lnTo>
                    <a:pt x="386370" y="243840"/>
                  </a:lnTo>
                  <a:cubicBezTo>
                    <a:pt x="377661" y="235131"/>
                    <a:pt x="368128" y="227175"/>
                    <a:pt x="360244" y="217714"/>
                  </a:cubicBezTo>
                  <a:cubicBezTo>
                    <a:pt x="353544" y="209673"/>
                    <a:pt x="350228" y="198989"/>
                    <a:pt x="342827" y="191588"/>
                  </a:cubicBezTo>
                  <a:cubicBezTo>
                    <a:pt x="335426" y="184187"/>
                    <a:pt x="325410" y="179977"/>
                    <a:pt x="316702" y="174171"/>
                  </a:cubicBezTo>
                  <a:cubicBezTo>
                    <a:pt x="287440" y="86389"/>
                    <a:pt x="332082" y="222535"/>
                    <a:pt x="299284" y="113211"/>
                  </a:cubicBezTo>
                  <a:cubicBezTo>
                    <a:pt x="294008" y="95626"/>
                    <a:pt x="287673" y="78377"/>
                    <a:pt x="281867" y="60960"/>
                  </a:cubicBezTo>
                  <a:cubicBezTo>
                    <a:pt x="278964" y="52251"/>
                    <a:pt x="275386" y="43740"/>
                    <a:pt x="273159" y="34834"/>
                  </a:cubicBezTo>
                  <a:lnTo>
                    <a:pt x="264450" y="0"/>
                  </a:lnTo>
                  <a:cubicBezTo>
                    <a:pt x="194783" y="23221"/>
                    <a:pt x="276059" y="-11611"/>
                    <a:pt x="229616" y="34834"/>
                  </a:cubicBezTo>
                  <a:cubicBezTo>
                    <a:pt x="223125" y="41325"/>
                    <a:pt x="212317" y="41021"/>
                    <a:pt x="203490" y="43543"/>
                  </a:cubicBezTo>
                  <a:cubicBezTo>
                    <a:pt x="162732" y="55188"/>
                    <a:pt x="167204" y="72571"/>
                    <a:pt x="159947" y="78377"/>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3" name="Freihandform 32"/>
            <p:cNvSpPr/>
            <p:nvPr/>
          </p:nvSpPr>
          <p:spPr>
            <a:xfrm rot="6645287">
              <a:off x="7017336" y="3275435"/>
              <a:ext cx="300216" cy="389722"/>
            </a:xfrm>
            <a:custGeom>
              <a:avLst/>
              <a:gdLst>
                <a:gd name="connsiteX0" fmla="*/ 159947 w 386370"/>
                <a:gd name="connsiteY0" fmla="*/ 78377 h 531223"/>
                <a:gd name="connsiteX1" fmla="*/ 159947 w 386370"/>
                <a:gd name="connsiteY1" fmla="*/ 78377 h 531223"/>
                <a:gd name="connsiteX2" fmla="*/ 98987 w 386370"/>
                <a:gd name="connsiteY2" fmla="*/ 121920 h 531223"/>
                <a:gd name="connsiteX3" fmla="*/ 46736 w 386370"/>
                <a:gd name="connsiteY3" fmla="*/ 182880 h 531223"/>
                <a:gd name="connsiteX4" fmla="*/ 3193 w 386370"/>
                <a:gd name="connsiteY4" fmla="*/ 235131 h 531223"/>
                <a:gd name="connsiteX5" fmla="*/ 29319 w 386370"/>
                <a:gd name="connsiteY5" fmla="*/ 400594 h 531223"/>
                <a:gd name="connsiteX6" fmla="*/ 38027 w 386370"/>
                <a:gd name="connsiteY6" fmla="*/ 444137 h 531223"/>
                <a:gd name="connsiteX7" fmla="*/ 98987 w 386370"/>
                <a:gd name="connsiteY7" fmla="*/ 513805 h 531223"/>
                <a:gd name="connsiteX8" fmla="*/ 151239 w 386370"/>
                <a:gd name="connsiteY8" fmla="*/ 531223 h 531223"/>
                <a:gd name="connsiteX9" fmla="*/ 177364 w 386370"/>
                <a:gd name="connsiteY9" fmla="*/ 522514 h 531223"/>
                <a:gd name="connsiteX10" fmla="*/ 212199 w 386370"/>
                <a:gd name="connsiteY10" fmla="*/ 478971 h 531223"/>
                <a:gd name="connsiteX11" fmla="*/ 220907 w 386370"/>
                <a:gd name="connsiteY11" fmla="*/ 452845 h 531223"/>
                <a:gd name="connsiteX12" fmla="*/ 334119 w 386370"/>
                <a:gd name="connsiteY12" fmla="*/ 409303 h 531223"/>
                <a:gd name="connsiteX13" fmla="*/ 351536 w 386370"/>
                <a:gd name="connsiteY13" fmla="*/ 357051 h 531223"/>
                <a:gd name="connsiteX14" fmla="*/ 360244 w 386370"/>
                <a:gd name="connsiteY14" fmla="*/ 322217 h 531223"/>
                <a:gd name="connsiteX15" fmla="*/ 377662 w 386370"/>
                <a:gd name="connsiteY15" fmla="*/ 269965 h 531223"/>
                <a:gd name="connsiteX16" fmla="*/ 386370 w 386370"/>
                <a:gd name="connsiteY16" fmla="*/ 243840 h 531223"/>
                <a:gd name="connsiteX17" fmla="*/ 360244 w 386370"/>
                <a:gd name="connsiteY17" fmla="*/ 217714 h 531223"/>
                <a:gd name="connsiteX18" fmla="*/ 342827 w 386370"/>
                <a:gd name="connsiteY18" fmla="*/ 191588 h 531223"/>
                <a:gd name="connsiteX19" fmla="*/ 316702 w 386370"/>
                <a:gd name="connsiteY19" fmla="*/ 174171 h 531223"/>
                <a:gd name="connsiteX20" fmla="*/ 299284 w 386370"/>
                <a:gd name="connsiteY20" fmla="*/ 113211 h 531223"/>
                <a:gd name="connsiteX21" fmla="*/ 281867 w 386370"/>
                <a:gd name="connsiteY21" fmla="*/ 60960 h 531223"/>
                <a:gd name="connsiteX22" fmla="*/ 273159 w 386370"/>
                <a:gd name="connsiteY22" fmla="*/ 34834 h 531223"/>
                <a:gd name="connsiteX23" fmla="*/ 264450 w 386370"/>
                <a:gd name="connsiteY23" fmla="*/ 0 h 531223"/>
                <a:gd name="connsiteX24" fmla="*/ 229616 w 386370"/>
                <a:gd name="connsiteY24" fmla="*/ 34834 h 531223"/>
                <a:gd name="connsiteX25" fmla="*/ 203490 w 386370"/>
                <a:gd name="connsiteY25" fmla="*/ 43543 h 531223"/>
                <a:gd name="connsiteX26" fmla="*/ 159947 w 386370"/>
                <a:gd name="connsiteY26" fmla="*/ 78377 h 53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370" h="531223">
                  <a:moveTo>
                    <a:pt x="159947" y="78377"/>
                  </a:moveTo>
                  <a:lnTo>
                    <a:pt x="159947" y="78377"/>
                  </a:lnTo>
                  <a:cubicBezTo>
                    <a:pt x="139627" y="92891"/>
                    <a:pt x="113674" y="101725"/>
                    <a:pt x="98987" y="121920"/>
                  </a:cubicBezTo>
                  <a:cubicBezTo>
                    <a:pt x="43989" y="197543"/>
                    <a:pt x="144358" y="163355"/>
                    <a:pt x="46736" y="182880"/>
                  </a:cubicBezTo>
                  <a:cubicBezTo>
                    <a:pt x="40902" y="188713"/>
                    <a:pt x="3906" y="222292"/>
                    <a:pt x="3193" y="235131"/>
                  </a:cubicBezTo>
                  <a:cubicBezTo>
                    <a:pt x="-3028" y="347125"/>
                    <a:pt x="-2916" y="336124"/>
                    <a:pt x="29319" y="400594"/>
                  </a:cubicBezTo>
                  <a:cubicBezTo>
                    <a:pt x="32222" y="415108"/>
                    <a:pt x="32830" y="430278"/>
                    <a:pt x="38027" y="444137"/>
                  </a:cubicBezTo>
                  <a:cubicBezTo>
                    <a:pt x="45007" y="462750"/>
                    <a:pt x="90841" y="511089"/>
                    <a:pt x="98987" y="513805"/>
                  </a:cubicBezTo>
                  <a:lnTo>
                    <a:pt x="151239" y="531223"/>
                  </a:lnTo>
                  <a:cubicBezTo>
                    <a:pt x="159947" y="528320"/>
                    <a:pt x="169493" y="527237"/>
                    <a:pt x="177364" y="522514"/>
                  </a:cubicBezTo>
                  <a:cubicBezTo>
                    <a:pt x="191154" y="514240"/>
                    <a:pt x="204286" y="490840"/>
                    <a:pt x="212199" y="478971"/>
                  </a:cubicBezTo>
                  <a:cubicBezTo>
                    <a:pt x="215102" y="470262"/>
                    <a:pt x="218385" y="461671"/>
                    <a:pt x="220907" y="452845"/>
                  </a:cubicBezTo>
                  <a:cubicBezTo>
                    <a:pt x="240608" y="383890"/>
                    <a:pt x="210347" y="419617"/>
                    <a:pt x="334119" y="409303"/>
                  </a:cubicBezTo>
                  <a:cubicBezTo>
                    <a:pt x="339925" y="391886"/>
                    <a:pt x="347083" y="374862"/>
                    <a:pt x="351536" y="357051"/>
                  </a:cubicBezTo>
                  <a:cubicBezTo>
                    <a:pt x="354439" y="345440"/>
                    <a:pt x="356805" y="333681"/>
                    <a:pt x="360244" y="322217"/>
                  </a:cubicBezTo>
                  <a:cubicBezTo>
                    <a:pt x="365520" y="304632"/>
                    <a:pt x="371856" y="287382"/>
                    <a:pt x="377662" y="269965"/>
                  </a:cubicBezTo>
                  <a:lnTo>
                    <a:pt x="386370" y="243840"/>
                  </a:lnTo>
                  <a:cubicBezTo>
                    <a:pt x="377661" y="235131"/>
                    <a:pt x="368128" y="227175"/>
                    <a:pt x="360244" y="217714"/>
                  </a:cubicBezTo>
                  <a:cubicBezTo>
                    <a:pt x="353544" y="209673"/>
                    <a:pt x="350228" y="198989"/>
                    <a:pt x="342827" y="191588"/>
                  </a:cubicBezTo>
                  <a:cubicBezTo>
                    <a:pt x="335426" y="184187"/>
                    <a:pt x="325410" y="179977"/>
                    <a:pt x="316702" y="174171"/>
                  </a:cubicBezTo>
                  <a:cubicBezTo>
                    <a:pt x="287440" y="86389"/>
                    <a:pt x="332082" y="222535"/>
                    <a:pt x="299284" y="113211"/>
                  </a:cubicBezTo>
                  <a:cubicBezTo>
                    <a:pt x="294008" y="95626"/>
                    <a:pt x="287673" y="78377"/>
                    <a:pt x="281867" y="60960"/>
                  </a:cubicBezTo>
                  <a:cubicBezTo>
                    <a:pt x="278964" y="52251"/>
                    <a:pt x="275386" y="43740"/>
                    <a:pt x="273159" y="34834"/>
                  </a:cubicBezTo>
                  <a:lnTo>
                    <a:pt x="264450" y="0"/>
                  </a:lnTo>
                  <a:cubicBezTo>
                    <a:pt x="194783" y="23221"/>
                    <a:pt x="276059" y="-11611"/>
                    <a:pt x="229616" y="34834"/>
                  </a:cubicBezTo>
                  <a:cubicBezTo>
                    <a:pt x="223125" y="41325"/>
                    <a:pt x="212317" y="41021"/>
                    <a:pt x="203490" y="43543"/>
                  </a:cubicBezTo>
                  <a:cubicBezTo>
                    <a:pt x="162732" y="55188"/>
                    <a:pt x="167204" y="72571"/>
                    <a:pt x="159947" y="78377"/>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34" name="Rechteck 33"/>
            <p:cNvSpPr/>
            <p:nvPr/>
          </p:nvSpPr>
          <p:spPr>
            <a:xfrm rot="17943688">
              <a:off x="6475461" y="3052287"/>
              <a:ext cx="1598857" cy="457464"/>
            </a:xfrm>
            <a:prstGeom prst="rect">
              <a:avLst/>
            </a:prstGeom>
            <a:blipFill dpi="0" rotWithShape="1">
              <a:blip r:embed="rId7">
                <a:alphaModFix amt="50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grpSp>
        <p:nvGrpSpPr>
          <p:cNvPr id="35" name="Gruppieren 34"/>
          <p:cNvGrpSpPr/>
          <p:nvPr/>
        </p:nvGrpSpPr>
        <p:grpSpPr>
          <a:xfrm rot="2537463">
            <a:off x="8793857" y="2477283"/>
            <a:ext cx="407633" cy="631952"/>
            <a:chOff x="2817706" y="3903221"/>
            <a:chExt cx="1939816" cy="2693865"/>
          </a:xfrm>
        </p:grpSpPr>
        <p:sp>
          <p:nvSpPr>
            <p:cNvPr id="36" name="Ellipse 70"/>
            <p:cNvSpPr>
              <a:spLocks noChangeArrowheads="1"/>
            </p:cNvSpPr>
            <p:nvPr/>
          </p:nvSpPr>
          <p:spPr bwMode="auto">
            <a:xfrm>
              <a:off x="4458672" y="4759156"/>
              <a:ext cx="215977" cy="215939"/>
            </a:xfrm>
            <a:prstGeom prst="ellipse">
              <a:avLst/>
            </a:prstGeom>
            <a:solidFill>
              <a:srgbClr val="4F81BD"/>
            </a:solidFill>
            <a:ln w="25400" algn="ctr">
              <a:solidFill>
                <a:srgbClr val="4F81BD"/>
              </a:solidFill>
              <a:round/>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de-DE" sz="1350">
                <a:solidFill>
                  <a:srgbClr val="FFFFFF"/>
                </a:solidFill>
                <a:latin typeface="Calibri" panose="020F0502020204030204" pitchFamily="34" charset="0"/>
              </a:endParaRPr>
            </a:p>
          </p:txBody>
        </p:sp>
        <p:sp>
          <p:nvSpPr>
            <p:cNvPr id="37" name="Ellipse 71"/>
            <p:cNvSpPr>
              <a:spLocks noChangeArrowheads="1"/>
            </p:cNvSpPr>
            <p:nvPr/>
          </p:nvSpPr>
          <p:spPr bwMode="auto">
            <a:xfrm>
              <a:off x="4504640" y="3903221"/>
              <a:ext cx="135602" cy="135578"/>
            </a:xfrm>
            <a:prstGeom prst="ellipse">
              <a:avLst/>
            </a:prstGeom>
            <a:solidFill>
              <a:srgbClr val="C0504D"/>
            </a:solidFill>
            <a:ln w="25400" algn="ctr">
              <a:solidFill>
                <a:srgbClr val="C0504D"/>
              </a:solidFill>
              <a:round/>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de-DE" sz="1350">
                <a:solidFill>
                  <a:srgbClr val="FFFFFF"/>
                </a:solidFill>
                <a:latin typeface="Calibri" panose="020F0502020204030204" pitchFamily="34" charset="0"/>
              </a:endParaRPr>
            </a:p>
          </p:txBody>
        </p:sp>
        <p:sp>
          <p:nvSpPr>
            <p:cNvPr id="38" name="Ellipse 72"/>
            <p:cNvSpPr>
              <a:spLocks noChangeArrowheads="1"/>
            </p:cNvSpPr>
            <p:nvPr/>
          </p:nvSpPr>
          <p:spPr bwMode="auto">
            <a:xfrm>
              <a:off x="4197603" y="4426958"/>
              <a:ext cx="45709" cy="45701"/>
            </a:xfrm>
            <a:prstGeom prst="ellipse">
              <a:avLst/>
            </a:prstGeom>
            <a:solidFill>
              <a:srgbClr val="8064A2"/>
            </a:solidFill>
            <a:ln w="25400" algn="ctr">
              <a:solidFill>
                <a:srgbClr val="8064A2"/>
              </a:solidFill>
              <a:round/>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de-DE" sz="1350">
                <a:solidFill>
                  <a:srgbClr val="FFFFFF"/>
                </a:solidFill>
                <a:latin typeface="Calibri" panose="020F0502020204030204" pitchFamily="34" charset="0"/>
              </a:endParaRPr>
            </a:p>
          </p:txBody>
        </p:sp>
        <p:sp>
          <p:nvSpPr>
            <p:cNvPr id="39" name="Ellipse 73"/>
            <p:cNvSpPr>
              <a:spLocks noChangeArrowheads="1"/>
            </p:cNvSpPr>
            <p:nvPr/>
          </p:nvSpPr>
          <p:spPr bwMode="auto">
            <a:xfrm>
              <a:off x="3768982" y="4847833"/>
              <a:ext cx="234710" cy="242647"/>
            </a:xfrm>
            <a:prstGeom prst="ellipse">
              <a:avLst/>
            </a:prstGeom>
            <a:solidFill>
              <a:srgbClr val="F79646"/>
            </a:solidFill>
            <a:ln w="25400" algn="ctr">
              <a:solidFill>
                <a:srgbClr val="F79646"/>
              </a:solidFill>
              <a:round/>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de-DE" sz="1350">
                <a:solidFill>
                  <a:srgbClr val="FFFFFF"/>
                </a:solidFill>
                <a:latin typeface="Calibri" panose="020F0502020204030204" pitchFamily="34" charset="0"/>
              </a:endParaRPr>
            </a:p>
          </p:txBody>
        </p:sp>
        <p:sp>
          <p:nvSpPr>
            <p:cNvPr id="40" name="Ellipse 74"/>
            <p:cNvSpPr>
              <a:spLocks noChangeArrowheads="1"/>
            </p:cNvSpPr>
            <p:nvPr/>
          </p:nvSpPr>
          <p:spPr bwMode="auto">
            <a:xfrm>
              <a:off x="3813474" y="4417941"/>
              <a:ext cx="215977" cy="215939"/>
            </a:xfrm>
            <a:prstGeom prst="ellipse">
              <a:avLst/>
            </a:prstGeom>
            <a:solidFill>
              <a:srgbClr val="4F81BD"/>
            </a:solidFill>
            <a:ln w="25400" algn="ctr">
              <a:solidFill>
                <a:srgbClr val="4F81BD"/>
              </a:solidFill>
              <a:round/>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de-DE" sz="1350">
                <a:solidFill>
                  <a:srgbClr val="FFFFFF"/>
                </a:solidFill>
                <a:latin typeface="Calibri" panose="020F0502020204030204" pitchFamily="34" charset="0"/>
              </a:endParaRPr>
            </a:p>
          </p:txBody>
        </p:sp>
        <p:sp>
          <p:nvSpPr>
            <p:cNvPr id="41" name="Ellipse 75"/>
            <p:cNvSpPr>
              <a:spLocks noChangeArrowheads="1"/>
            </p:cNvSpPr>
            <p:nvPr/>
          </p:nvSpPr>
          <p:spPr bwMode="auto">
            <a:xfrm>
              <a:off x="4621919" y="5456669"/>
              <a:ext cx="135602" cy="135578"/>
            </a:xfrm>
            <a:prstGeom prst="ellipse">
              <a:avLst/>
            </a:prstGeom>
            <a:solidFill>
              <a:srgbClr val="C0504D"/>
            </a:solidFill>
            <a:ln w="25400" algn="ctr">
              <a:solidFill>
                <a:srgbClr val="C0504D"/>
              </a:solidFill>
              <a:round/>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de-DE" sz="1350">
                <a:solidFill>
                  <a:srgbClr val="FFFFFF"/>
                </a:solidFill>
                <a:latin typeface="Calibri" panose="020F0502020204030204" pitchFamily="34" charset="0"/>
              </a:endParaRPr>
            </a:p>
          </p:txBody>
        </p:sp>
        <p:sp>
          <p:nvSpPr>
            <p:cNvPr id="42" name="Ellipse 76"/>
            <p:cNvSpPr>
              <a:spLocks noChangeArrowheads="1"/>
            </p:cNvSpPr>
            <p:nvPr/>
          </p:nvSpPr>
          <p:spPr bwMode="auto">
            <a:xfrm>
              <a:off x="3246968" y="3948159"/>
              <a:ext cx="45709" cy="45701"/>
            </a:xfrm>
            <a:prstGeom prst="ellipse">
              <a:avLst/>
            </a:prstGeom>
            <a:solidFill>
              <a:srgbClr val="8064A2"/>
            </a:solidFill>
            <a:ln w="25400" algn="ctr">
              <a:solidFill>
                <a:srgbClr val="8064A2"/>
              </a:solidFill>
              <a:round/>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de-DE" sz="1350">
                <a:solidFill>
                  <a:srgbClr val="FFFFFF"/>
                </a:solidFill>
                <a:latin typeface="Calibri" panose="020F0502020204030204" pitchFamily="34" charset="0"/>
              </a:endParaRPr>
            </a:p>
          </p:txBody>
        </p:sp>
        <p:sp>
          <p:nvSpPr>
            <p:cNvPr id="43" name="Ellipse 77"/>
            <p:cNvSpPr>
              <a:spLocks noChangeArrowheads="1"/>
            </p:cNvSpPr>
            <p:nvPr/>
          </p:nvSpPr>
          <p:spPr bwMode="auto">
            <a:xfrm>
              <a:off x="4377421" y="4282943"/>
              <a:ext cx="234710" cy="242647"/>
            </a:xfrm>
            <a:prstGeom prst="ellipse">
              <a:avLst/>
            </a:prstGeom>
            <a:solidFill>
              <a:srgbClr val="F79646"/>
            </a:solidFill>
            <a:ln w="25400" algn="ctr">
              <a:solidFill>
                <a:srgbClr val="F79646"/>
              </a:solidFill>
              <a:round/>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de-DE" sz="1350">
                <a:solidFill>
                  <a:srgbClr val="FFFFFF"/>
                </a:solidFill>
                <a:latin typeface="Calibri" panose="020F0502020204030204" pitchFamily="34" charset="0"/>
              </a:endParaRPr>
            </a:p>
          </p:txBody>
        </p:sp>
        <p:sp>
          <p:nvSpPr>
            <p:cNvPr id="44" name="Ellipse 78"/>
            <p:cNvSpPr>
              <a:spLocks noChangeArrowheads="1"/>
            </p:cNvSpPr>
            <p:nvPr/>
          </p:nvSpPr>
          <p:spPr bwMode="auto">
            <a:xfrm>
              <a:off x="4411620" y="5811686"/>
              <a:ext cx="215977" cy="215939"/>
            </a:xfrm>
            <a:prstGeom prst="ellipse">
              <a:avLst/>
            </a:prstGeom>
            <a:solidFill>
              <a:srgbClr val="4F81BD"/>
            </a:solidFill>
            <a:ln w="25400" algn="ctr">
              <a:solidFill>
                <a:srgbClr val="4F81BD"/>
              </a:solidFill>
              <a:round/>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de-DE" sz="1350">
                <a:solidFill>
                  <a:srgbClr val="FFFFFF"/>
                </a:solidFill>
                <a:latin typeface="Calibri" panose="020F0502020204030204" pitchFamily="34" charset="0"/>
              </a:endParaRPr>
            </a:p>
          </p:txBody>
        </p:sp>
        <p:sp>
          <p:nvSpPr>
            <p:cNvPr id="45" name="Ellipse 79"/>
            <p:cNvSpPr>
              <a:spLocks noChangeArrowheads="1"/>
            </p:cNvSpPr>
            <p:nvPr/>
          </p:nvSpPr>
          <p:spPr bwMode="auto">
            <a:xfrm>
              <a:off x="4210588" y="4671531"/>
              <a:ext cx="135602" cy="135578"/>
            </a:xfrm>
            <a:prstGeom prst="ellipse">
              <a:avLst/>
            </a:prstGeom>
            <a:solidFill>
              <a:srgbClr val="C0504D"/>
            </a:solidFill>
            <a:ln w="25400" algn="ctr">
              <a:solidFill>
                <a:srgbClr val="C0504D"/>
              </a:solidFill>
              <a:round/>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de-DE" sz="1350">
                <a:solidFill>
                  <a:srgbClr val="FFFFFF"/>
                </a:solidFill>
                <a:latin typeface="Calibri" panose="020F0502020204030204" pitchFamily="34" charset="0"/>
              </a:endParaRPr>
            </a:p>
          </p:txBody>
        </p:sp>
        <p:sp>
          <p:nvSpPr>
            <p:cNvPr id="46" name="Ellipse 80"/>
            <p:cNvSpPr>
              <a:spLocks noChangeArrowheads="1"/>
            </p:cNvSpPr>
            <p:nvPr/>
          </p:nvSpPr>
          <p:spPr bwMode="auto">
            <a:xfrm>
              <a:off x="4711813" y="4611574"/>
              <a:ext cx="45709" cy="45701"/>
            </a:xfrm>
            <a:prstGeom prst="ellipse">
              <a:avLst/>
            </a:prstGeom>
            <a:solidFill>
              <a:srgbClr val="8064A2"/>
            </a:solidFill>
            <a:ln w="25400" algn="ctr">
              <a:solidFill>
                <a:srgbClr val="8064A2"/>
              </a:solidFill>
              <a:round/>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de-DE" sz="1350">
                <a:solidFill>
                  <a:srgbClr val="FFFFFF"/>
                </a:solidFill>
                <a:latin typeface="Calibri" panose="020F0502020204030204" pitchFamily="34" charset="0"/>
              </a:endParaRPr>
            </a:p>
          </p:txBody>
        </p:sp>
        <p:sp>
          <p:nvSpPr>
            <p:cNvPr id="47" name="Ellipse 81"/>
            <p:cNvSpPr>
              <a:spLocks noChangeArrowheads="1"/>
            </p:cNvSpPr>
            <p:nvPr/>
          </p:nvSpPr>
          <p:spPr bwMode="auto">
            <a:xfrm>
              <a:off x="3366386" y="6354439"/>
              <a:ext cx="234710" cy="242647"/>
            </a:xfrm>
            <a:prstGeom prst="ellipse">
              <a:avLst/>
            </a:prstGeom>
            <a:solidFill>
              <a:srgbClr val="F79646"/>
            </a:solidFill>
            <a:ln w="25400" algn="ctr">
              <a:solidFill>
                <a:srgbClr val="F79646"/>
              </a:solidFill>
              <a:round/>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de-DE" sz="1350">
                <a:solidFill>
                  <a:srgbClr val="FFFFFF"/>
                </a:solidFill>
                <a:latin typeface="Calibri" panose="020F0502020204030204" pitchFamily="34" charset="0"/>
              </a:endParaRPr>
            </a:p>
          </p:txBody>
        </p:sp>
        <p:sp>
          <p:nvSpPr>
            <p:cNvPr id="48" name="Ellipse 82"/>
            <p:cNvSpPr>
              <a:spLocks noChangeArrowheads="1"/>
            </p:cNvSpPr>
            <p:nvPr/>
          </p:nvSpPr>
          <p:spPr bwMode="auto">
            <a:xfrm>
              <a:off x="3533696" y="5395579"/>
              <a:ext cx="215977" cy="215939"/>
            </a:xfrm>
            <a:prstGeom prst="ellipse">
              <a:avLst/>
            </a:prstGeom>
            <a:solidFill>
              <a:srgbClr val="4F81BD"/>
            </a:solidFill>
            <a:ln w="25400" algn="ctr">
              <a:solidFill>
                <a:srgbClr val="4F81BD"/>
              </a:solidFill>
              <a:round/>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de-DE" sz="1350">
                <a:solidFill>
                  <a:srgbClr val="FFFFFF"/>
                </a:solidFill>
                <a:latin typeface="Calibri" panose="020F0502020204030204" pitchFamily="34" charset="0"/>
              </a:endParaRPr>
            </a:p>
          </p:txBody>
        </p:sp>
        <p:sp>
          <p:nvSpPr>
            <p:cNvPr id="49" name="Ellipse 83"/>
            <p:cNvSpPr>
              <a:spLocks noChangeArrowheads="1"/>
            </p:cNvSpPr>
            <p:nvPr/>
          </p:nvSpPr>
          <p:spPr bwMode="auto">
            <a:xfrm>
              <a:off x="3246968" y="6065025"/>
              <a:ext cx="135602" cy="135578"/>
            </a:xfrm>
            <a:prstGeom prst="ellipse">
              <a:avLst/>
            </a:prstGeom>
            <a:solidFill>
              <a:srgbClr val="C0504D"/>
            </a:solidFill>
            <a:ln w="25400" algn="ctr">
              <a:solidFill>
                <a:srgbClr val="C0504D"/>
              </a:solidFill>
              <a:round/>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de-DE" sz="1350">
                <a:solidFill>
                  <a:srgbClr val="FFFFFF"/>
                </a:solidFill>
                <a:latin typeface="Calibri" panose="020F0502020204030204" pitchFamily="34" charset="0"/>
              </a:endParaRPr>
            </a:p>
          </p:txBody>
        </p:sp>
        <p:sp>
          <p:nvSpPr>
            <p:cNvPr id="50" name="Ellipse 84"/>
            <p:cNvSpPr>
              <a:spLocks noChangeArrowheads="1"/>
            </p:cNvSpPr>
            <p:nvPr/>
          </p:nvSpPr>
          <p:spPr bwMode="auto">
            <a:xfrm>
              <a:off x="4243919" y="6234521"/>
              <a:ext cx="378000" cy="344687"/>
            </a:xfrm>
            <a:prstGeom prst="ellipse">
              <a:avLst/>
            </a:prstGeom>
            <a:solidFill>
              <a:srgbClr val="9BBB59"/>
            </a:solidFill>
            <a:ln w="25400" algn="ctr">
              <a:solidFill>
                <a:srgbClr val="9BBB59"/>
              </a:solidFill>
              <a:round/>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de-DE" sz="1350">
                <a:solidFill>
                  <a:srgbClr val="FFFFFF"/>
                </a:solidFill>
                <a:latin typeface="Calibri" panose="020F0502020204030204" pitchFamily="34" charset="0"/>
              </a:endParaRPr>
            </a:p>
          </p:txBody>
        </p:sp>
        <p:sp>
          <p:nvSpPr>
            <p:cNvPr id="51" name="Ellipse 85"/>
            <p:cNvSpPr>
              <a:spLocks noChangeArrowheads="1"/>
            </p:cNvSpPr>
            <p:nvPr/>
          </p:nvSpPr>
          <p:spPr bwMode="auto">
            <a:xfrm>
              <a:off x="3601095" y="5034365"/>
              <a:ext cx="45709" cy="45701"/>
            </a:xfrm>
            <a:prstGeom prst="ellipse">
              <a:avLst/>
            </a:prstGeom>
            <a:solidFill>
              <a:srgbClr val="8064A2"/>
            </a:solidFill>
            <a:ln w="25400" algn="ctr">
              <a:solidFill>
                <a:srgbClr val="8064A2"/>
              </a:solidFill>
              <a:round/>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de-DE" sz="1350">
                <a:solidFill>
                  <a:srgbClr val="FFFFFF"/>
                </a:solidFill>
                <a:latin typeface="Calibri" panose="020F0502020204030204" pitchFamily="34" charset="0"/>
              </a:endParaRPr>
            </a:p>
          </p:txBody>
        </p:sp>
        <p:sp>
          <p:nvSpPr>
            <p:cNvPr id="52" name="Ellipse 86"/>
            <p:cNvSpPr>
              <a:spLocks noChangeArrowheads="1"/>
            </p:cNvSpPr>
            <p:nvPr/>
          </p:nvSpPr>
          <p:spPr bwMode="auto">
            <a:xfrm>
              <a:off x="2963264" y="5621711"/>
              <a:ext cx="234710" cy="242647"/>
            </a:xfrm>
            <a:prstGeom prst="ellipse">
              <a:avLst/>
            </a:prstGeom>
            <a:solidFill>
              <a:srgbClr val="F79646"/>
            </a:solidFill>
            <a:ln w="25400" algn="ctr">
              <a:solidFill>
                <a:srgbClr val="F79646"/>
              </a:solidFill>
              <a:round/>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de-DE" sz="1350">
                <a:solidFill>
                  <a:srgbClr val="FFFFFF"/>
                </a:solidFill>
                <a:latin typeface="Calibri" panose="020F0502020204030204" pitchFamily="34" charset="0"/>
              </a:endParaRPr>
            </a:p>
          </p:txBody>
        </p:sp>
        <p:sp>
          <p:nvSpPr>
            <p:cNvPr id="53" name="Ellipse 87"/>
            <p:cNvSpPr>
              <a:spLocks noChangeArrowheads="1"/>
            </p:cNvSpPr>
            <p:nvPr/>
          </p:nvSpPr>
          <p:spPr bwMode="auto">
            <a:xfrm>
              <a:off x="2926566" y="4696570"/>
              <a:ext cx="215977" cy="215939"/>
            </a:xfrm>
            <a:prstGeom prst="ellipse">
              <a:avLst/>
            </a:prstGeom>
            <a:solidFill>
              <a:srgbClr val="4F81BD"/>
            </a:solidFill>
            <a:ln w="25400" algn="ctr">
              <a:solidFill>
                <a:srgbClr val="4F81BD"/>
              </a:solidFill>
              <a:round/>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de-DE" sz="1350">
                <a:solidFill>
                  <a:srgbClr val="FFFFFF"/>
                </a:solidFill>
                <a:latin typeface="Calibri" panose="020F0502020204030204" pitchFamily="34" charset="0"/>
              </a:endParaRPr>
            </a:p>
          </p:txBody>
        </p:sp>
        <p:sp>
          <p:nvSpPr>
            <p:cNvPr id="54" name="Ellipse 88"/>
            <p:cNvSpPr>
              <a:spLocks noChangeArrowheads="1"/>
            </p:cNvSpPr>
            <p:nvPr/>
          </p:nvSpPr>
          <p:spPr bwMode="auto">
            <a:xfrm>
              <a:off x="3359454" y="5676107"/>
              <a:ext cx="135602" cy="135578"/>
            </a:xfrm>
            <a:prstGeom prst="ellipse">
              <a:avLst/>
            </a:prstGeom>
            <a:solidFill>
              <a:srgbClr val="C0504D"/>
            </a:solidFill>
            <a:ln w="25400" algn="ctr">
              <a:solidFill>
                <a:srgbClr val="C0504D"/>
              </a:solidFill>
              <a:round/>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de-DE" sz="1350">
                <a:solidFill>
                  <a:srgbClr val="FFFFFF"/>
                </a:solidFill>
                <a:latin typeface="Calibri" panose="020F0502020204030204" pitchFamily="34" charset="0"/>
              </a:endParaRPr>
            </a:p>
          </p:txBody>
        </p:sp>
        <p:sp>
          <p:nvSpPr>
            <p:cNvPr id="55" name="Ellipse 89"/>
            <p:cNvSpPr>
              <a:spLocks noChangeArrowheads="1"/>
            </p:cNvSpPr>
            <p:nvPr/>
          </p:nvSpPr>
          <p:spPr bwMode="auto">
            <a:xfrm>
              <a:off x="3004570" y="4977417"/>
              <a:ext cx="378000" cy="344687"/>
            </a:xfrm>
            <a:prstGeom prst="ellipse">
              <a:avLst/>
            </a:prstGeom>
            <a:solidFill>
              <a:srgbClr val="9BBB59"/>
            </a:solidFill>
            <a:ln w="25400" algn="ctr">
              <a:solidFill>
                <a:srgbClr val="9BBB59"/>
              </a:solidFill>
              <a:round/>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de-DE" sz="1350">
                <a:solidFill>
                  <a:srgbClr val="FFFFFF"/>
                </a:solidFill>
                <a:latin typeface="Calibri" panose="020F0502020204030204" pitchFamily="34" charset="0"/>
              </a:endParaRPr>
            </a:p>
          </p:txBody>
        </p:sp>
        <p:sp>
          <p:nvSpPr>
            <p:cNvPr id="56" name="Ellipse 90"/>
            <p:cNvSpPr>
              <a:spLocks noChangeArrowheads="1"/>
            </p:cNvSpPr>
            <p:nvPr/>
          </p:nvSpPr>
          <p:spPr bwMode="auto">
            <a:xfrm>
              <a:off x="3921462" y="5457847"/>
              <a:ext cx="45709" cy="45701"/>
            </a:xfrm>
            <a:prstGeom prst="ellipse">
              <a:avLst/>
            </a:prstGeom>
            <a:solidFill>
              <a:srgbClr val="8064A2"/>
            </a:solidFill>
            <a:ln w="25400" algn="ctr">
              <a:solidFill>
                <a:srgbClr val="8064A2"/>
              </a:solidFill>
              <a:round/>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de-DE" sz="1350">
                <a:solidFill>
                  <a:srgbClr val="FFFFFF"/>
                </a:solidFill>
                <a:latin typeface="Calibri" panose="020F0502020204030204" pitchFamily="34" charset="0"/>
              </a:endParaRPr>
            </a:p>
          </p:txBody>
        </p:sp>
        <p:sp>
          <p:nvSpPr>
            <p:cNvPr id="57" name="Ellipse 91"/>
            <p:cNvSpPr>
              <a:spLocks noChangeArrowheads="1"/>
            </p:cNvSpPr>
            <p:nvPr/>
          </p:nvSpPr>
          <p:spPr bwMode="auto">
            <a:xfrm>
              <a:off x="3398051" y="4611574"/>
              <a:ext cx="234710" cy="242647"/>
            </a:xfrm>
            <a:prstGeom prst="ellipse">
              <a:avLst/>
            </a:prstGeom>
            <a:solidFill>
              <a:srgbClr val="F79646"/>
            </a:solidFill>
            <a:ln w="25400" algn="ctr">
              <a:solidFill>
                <a:srgbClr val="F79646"/>
              </a:solidFill>
              <a:round/>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de-DE" sz="1350">
                <a:solidFill>
                  <a:srgbClr val="FFFFFF"/>
                </a:solidFill>
                <a:latin typeface="Calibri" panose="020F0502020204030204" pitchFamily="34" charset="0"/>
              </a:endParaRPr>
            </a:p>
          </p:txBody>
        </p:sp>
        <p:sp>
          <p:nvSpPr>
            <p:cNvPr id="58" name="Ellipse 92"/>
            <p:cNvSpPr>
              <a:spLocks noChangeArrowheads="1"/>
            </p:cNvSpPr>
            <p:nvPr/>
          </p:nvSpPr>
          <p:spPr bwMode="auto">
            <a:xfrm>
              <a:off x="2817706" y="5387012"/>
              <a:ext cx="215977" cy="215939"/>
            </a:xfrm>
            <a:prstGeom prst="ellipse">
              <a:avLst/>
            </a:prstGeom>
            <a:solidFill>
              <a:srgbClr val="4F81BD"/>
            </a:solidFill>
            <a:ln w="25400" algn="ctr">
              <a:solidFill>
                <a:srgbClr val="4F81BD"/>
              </a:solidFill>
              <a:round/>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de-DE" sz="1350">
                <a:solidFill>
                  <a:srgbClr val="FFFFFF"/>
                </a:solidFill>
                <a:latin typeface="Calibri" panose="020F0502020204030204" pitchFamily="34" charset="0"/>
              </a:endParaRPr>
            </a:p>
          </p:txBody>
        </p:sp>
        <p:sp>
          <p:nvSpPr>
            <p:cNvPr id="59" name="Ellipse 93"/>
            <p:cNvSpPr>
              <a:spLocks noChangeArrowheads="1"/>
            </p:cNvSpPr>
            <p:nvPr/>
          </p:nvSpPr>
          <p:spPr bwMode="auto">
            <a:xfrm>
              <a:off x="3826520" y="6234521"/>
              <a:ext cx="135602" cy="135578"/>
            </a:xfrm>
            <a:prstGeom prst="ellipse">
              <a:avLst/>
            </a:prstGeom>
            <a:solidFill>
              <a:srgbClr val="C0504D"/>
            </a:solidFill>
            <a:ln w="25400" algn="ctr">
              <a:solidFill>
                <a:srgbClr val="C0504D"/>
              </a:solidFill>
              <a:round/>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de-DE" sz="1350">
                <a:solidFill>
                  <a:srgbClr val="FFFFFF"/>
                </a:solidFill>
                <a:latin typeface="Calibri" panose="020F0502020204030204" pitchFamily="34" charset="0"/>
              </a:endParaRPr>
            </a:p>
          </p:txBody>
        </p:sp>
        <p:sp>
          <p:nvSpPr>
            <p:cNvPr id="60" name="Ellipse 94"/>
            <p:cNvSpPr>
              <a:spLocks noChangeArrowheads="1"/>
            </p:cNvSpPr>
            <p:nvPr/>
          </p:nvSpPr>
          <p:spPr bwMode="auto">
            <a:xfrm>
              <a:off x="3095252" y="6406864"/>
              <a:ext cx="45709" cy="45701"/>
            </a:xfrm>
            <a:prstGeom prst="ellipse">
              <a:avLst/>
            </a:prstGeom>
            <a:solidFill>
              <a:srgbClr val="8064A2"/>
            </a:solidFill>
            <a:ln w="25400" algn="ctr">
              <a:solidFill>
                <a:srgbClr val="8064A2"/>
              </a:solidFill>
              <a:round/>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de-DE" sz="1350">
                <a:solidFill>
                  <a:srgbClr val="FFFFFF"/>
                </a:solidFill>
                <a:latin typeface="Calibri" panose="020F0502020204030204" pitchFamily="34" charset="0"/>
              </a:endParaRPr>
            </a:p>
          </p:txBody>
        </p:sp>
        <p:sp>
          <p:nvSpPr>
            <p:cNvPr id="61" name="Ellipse 95"/>
            <p:cNvSpPr>
              <a:spLocks noChangeArrowheads="1"/>
            </p:cNvSpPr>
            <p:nvPr/>
          </p:nvSpPr>
          <p:spPr bwMode="auto">
            <a:xfrm>
              <a:off x="3495056" y="3931743"/>
              <a:ext cx="234710" cy="242647"/>
            </a:xfrm>
            <a:prstGeom prst="ellipse">
              <a:avLst/>
            </a:prstGeom>
            <a:solidFill>
              <a:srgbClr val="F79646"/>
            </a:solidFill>
            <a:ln w="25400" algn="ctr">
              <a:solidFill>
                <a:srgbClr val="F79646"/>
              </a:solidFill>
              <a:round/>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de-DE" altLang="de-DE" sz="1350">
                <a:solidFill>
                  <a:srgbClr val="FFFFFF"/>
                </a:solidFill>
                <a:latin typeface="Calibri" panose="020F0502020204030204" pitchFamily="34" charset="0"/>
              </a:endParaRPr>
            </a:p>
          </p:txBody>
        </p:sp>
      </p:grpSp>
      <p:sp>
        <p:nvSpPr>
          <p:cNvPr id="62" name="Pfeil nach rechts 61"/>
          <p:cNvSpPr/>
          <p:nvPr/>
        </p:nvSpPr>
        <p:spPr>
          <a:xfrm>
            <a:off x="7098375" y="3090300"/>
            <a:ext cx="347777" cy="162018"/>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cxnSp>
        <p:nvCxnSpPr>
          <p:cNvPr id="63" name="Gerader Verbinder 39"/>
          <p:cNvCxnSpPr>
            <a:cxnSpLocks noChangeShapeType="1"/>
          </p:cNvCxnSpPr>
          <p:nvPr/>
        </p:nvCxnSpPr>
        <p:spPr bwMode="auto">
          <a:xfrm flipH="1" flipV="1">
            <a:off x="8194697" y="2750654"/>
            <a:ext cx="331574" cy="267704"/>
          </a:xfrm>
          <a:prstGeom prst="line">
            <a:avLst/>
          </a:prstGeom>
          <a:noFill/>
          <a:ln w="190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 name="Explosion 1 42"/>
          <p:cNvSpPr>
            <a:spLocks noChangeArrowheads="1"/>
          </p:cNvSpPr>
          <p:nvPr/>
        </p:nvSpPr>
        <p:spPr bwMode="auto">
          <a:xfrm>
            <a:off x="8489472" y="3002985"/>
            <a:ext cx="108347" cy="107156"/>
          </a:xfrm>
          <a:prstGeom prst="irregularSeal1">
            <a:avLst/>
          </a:prstGeom>
          <a:noFill/>
          <a:ln w="19050" algn="ctr">
            <a:solidFill>
              <a:srgbClr val="FF0000"/>
            </a:solidFill>
            <a:round/>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500" tIns="35100" rIns="67500" bIns="35100" anchor="ct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defRPr/>
            </a:pPr>
            <a:endParaRPr lang="de-DE" altLang="de-DE" sz="1350" kern="0">
              <a:solidFill>
                <a:srgbClr val="000000"/>
              </a:solidFill>
            </a:endParaRPr>
          </a:p>
        </p:txBody>
      </p:sp>
      <p:sp>
        <p:nvSpPr>
          <p:cNvPr id="65" name="Textfeld 48"/>
          <p:cNvSpPr txBox="1">
            <a:spLocks noChangeArrowheads="1"/>
          </p:cNvSpPr>
          <p:nvPr/>
        </p:nvSpPr>
        <p:spPr bwMode="auto">
          <a:xfrm>
            <a:off x="8358637" y="3015076"/>
            <a:ext cx="5176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de-DE" sz="600" kern="0" dirty="0">
                <a:solidFill>
                  <a:srgbClr val="FF0000"/>
                </a:solidFill>
                <a:sym typeface="Symbol" panose="05050102010706020507" pitchFamily="18" charset="2"/>
              </a:rPr>
              <a:t></a:t>
            </a:r>
            <a:endParaRPr lang="en-US" altLang="de-DE" sz="600" kern="0" dirty="0">
              <a:solidFill>
                <a:srgbClr val="FF0000"/>
              </a:solidFill>
            </a:endParaRPr>
          </a:p>
          <a:p>
            <a:pPr>
              <a:defRPr/>
            </a:pPr>
            <a:r>
              <a:rPr lang="en-US" altLang="de-DE" sz="600" kern="0" dirty="0">
                <a:solidFill>
                  <a:srgbClr val="FF0000"/>
                </a:solidFill>
                <a:sym typeface="Symbol" panose="05050102010706020507" pitchFamily="18" charset="2"/>
              </a:rPr>
              <a:t></a:t>
            </a:r>
            <a:endParaRPr lang="en-US" altLang="de-DE" sz="600" kern="0" dirty="0">
              <a:solidFill>
                <a:srgbClr val="FF0000"/>
              </a:solidFill>
            </a:endParaRPr>
          </a:p>
          <a:p>
            <a:pPr>
              <a:defRPr/>
            </a:pPr>
            <a:r>
              <a:rPr lang="en-US" altLang="de-DE" sz="600" kern="0" dirty="0">
                <a:solidFill>
                  <a:srgbClr val="FF0000"/>
                </a:solidFill>
                <a:sym typeface="Symbol" panose="05050102010706020507" pitchFamily="18" charset="2"/>
              </a:rPr>
              <a:t></a:t>
            </a:r>
            <a:endParaRPr lang="en-US" altLang="de-DE" sz="600" kern="0" dirty="0">
              <a:solidFill>
                <a:srgbClr val="FF0000"/>
              </a:solidFill>
            </a:endParaRPr>
          </a:p>
        </p:txBody>
      </p:sp>
      <p:sp>
        <p:nvSpPr>
          <p:cNvPr id="66" name="Textfeld 65"/>
          <p:cNvSpPr txBox="1"/>
          <p:nvPr/>
        </p:nvSpPr>
        <p:spPr>
          <a:xfrm>
            <a:off x="8001392" y="2582730"/>
            <a:ext cx="432048" cy="230832"/>
          </a:xfrm>
          <a:prstGeom prst="rect">
            <a:avLst/>
          </a:prstGeom>
          <a:noFill/>
        </p:spPr>
        <p:txBody>
          <a:bodyPr wrap="square" rtlCol="0">
            <a:spAutoFit/>
          </a:bodyPr>
          <a:lstStyle/>
          <a:p>
            <a:r>
              <a:rPr lang="en-US" sz="900" dirty="0">
                <a:solidFill>
                  <a:srgbClr val="FF0000"/>
                </a:solidFill>
              </a:rPr>
              <a:t>Laser</a:t>
            </a:r>
          </a:p>
        </p:txBody>
      </p:sp>
      <p:sp>
        <p:nvSpPr>
          <p:cNvPr id="67" name="Textfeld 66"/>
          <p:cNvSpPr txBox="1"/>
          <p:nvPr/>
        </p:nvSpPr>
        <p:spPr>
          <a:xfrm>
            <a:off x="2732210" y="4011085"/>
            <a:ext cx="1512168" cy="646331"/>
          </a:xfrm>
          <a:prstGeom prst="rect">
            <a:avLst/>
          </a:prstGeom>
          <a:noFill/>
        </p:spPr>
        <p:txBody>
          <a:bodyPr wrap="square" rtlCol="0">
            <a:spAutoFit/>
          </a:bodyPr>
          <a:lstStyle/>
          <a:p>
            <a:pPr algn="ctr"/>
            <a:r>
              <a:rPr lang="en-US" b="1" dirty="0">
                <a:solidFill>
                  <a:srgbClr val="5B9BD5">
                    <a:lumMod val="75000"/>
                  </a:srgbClr>
                </a:solidFill>
              </a:rPr>
              <a:t>5. </a:t>
            </a:r>
            <a:r>
              <a:rPr lang="en-US" b="1" dirty="0">
                <a:solidFill>
                  <a:prstClr val="black"/>
                </a:solidFill>
              </a:rPr>
              <a:t>Data processing</a:t>
            </a:r>
          </a:p>
        </p:txBody>
      </p:sp>
      <p:sp>
        <p:nvSpPr>
          <p:cNvPr id="68" name="Pfeil nach rechts 67"/>
          <p:cNvSpPr/>
          <p:nvPr/>
        </p:nvSpPr>
        <p:spPr>
          <a:xfrm>
            <a:off x="9150603" y="3090300"/>
            <a:ext cx="347777" cy="162018"/>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9" name="Textfeld 68"/>
          <p:cNvSpPr txBox="1"/>
          <p:nvPr/>
        </p:nvSpPr>
        <p:spPr>
          <a:xfrm>
            <a:off x="4151784" y="5587118"/>
            <a:ext cx="432048" cy="230832"/>
          </a:xfrm>
          <a:prstGeom prst="rect">
            <a:avLst/>
          </a:prstGeom>
          <a:noFill/>
        </p:spPr>
        <p:txBody>
          <a:bodyPr wrap="square" rtlCol="0">
            <a:spAutoFit/>
          </a:bodyPr>
          <a:lstStyle/>
          <a:p>
            <a:r>
              <a:rPr lang="en-US" sz="900" b="1" dirty="0">
                <a:solidFill>
                  <a:prstClr val="black"/>
                </a:solidFill>
              </a:rPr>
              <a:t>m/z</a:t>
            </a:r>
          </a:p>
        </p:txBody>
      </p:sp>
      <p:sp>
        <p:nvSpPr>
          <p:cNvPr id="70" name="Textfeld 81"/>
          <p:cNvSpPr txBox="1">
            <a:spLocks noChangeArrowheads="1"/>
          </p:cNvSpPr>
          <p:nvPr/>
        </p:nvSpPr>
        <p:spPr bwMode="auto">
          <a:xfrm>
            <a:off x="2608542" y="4741738"/>
            <a:ext cx="7440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DE" altLang="de-DE" sz="1200" dirty="0" err="1">
                <a:solidFill>
                  <a:prstClr val="black"/>
                </a:solidFill>
                <a:latin typeface="Calibri" panose="020F0502020204030204"/>
              </a:rPr>
              <a:t>Intensity</a:t>
            </a:r>
            <a:endParaRPr lang="de-DE" altLang="de-DE" sz="1200" dirty="0">
              <a:solidFill>
                <a:prstClr val="black"/>
              </a:solidFill>
              <a:latin typeface="Calibri" panose="020F0502020204030204"/>
            </a:endParaRPr>
          </a:p>
        </p:txBody>
      </p:sp>
      <p:cxnSp>
        <p:nvCxnSpPr>
          <p:cNvPr id="71" name="Gerade Verbindung mit Pfeil 70"/>
          <p:cNvCxnSpPr/>
          <p:nvPr/>
        </p:nvCxnSpPr>
        <p:spPr>
          <a:xfrm>
            <a:off x="3317954" y="5591602"/>
            <a:ext cx="1010696" cy="0"/>
          </a:xfrm>
          <a:prstGeom prst="straightConnector1">
            <a:avLst/>
          </a:prstGeom>
          <a:ln w="190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Gerade Verbindung mit Pfeil 71"/>
          <p:cNvCxnSpPr/>
          <p:nvPr/>
        </p:nvCxnSpPr>
        <p:spPr>
          <a:xfrm flipV="1">
            <a:off x="3317953" y="4860417"/>
            <a:ext cx="0" cy="73118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Gerader Verbinder 72"/>
          <p:cNvCxnSpPr/>
          <p:nvPr/>
        </p:nvCxnSpPr>
        <p:spPr>
          <a:xfrm>
            <a:off x="3695920" y="5320421"/>
            <a:ext cx="0" cy="26669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4" name="Gerader Verbinder 73"/>
          <p:cNvCxnSpPr/>
          <p:nvPr/>
        </p:nvCxnSpPr>
        <p:spPr>
          <a:xfrm>
            <a:off x="3823300" y="5117997"/>
            <a:ext cx="4448" cy="460846"/>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Gerader Verbinder 74"/>
          <p:cNvCxnSpPr/>
          <p:nvPr/>
        </p:nvCxnSpPr>
        <p:spPr>
          <a:xfrm>
            <a:off x="3425965" y="5453769"/>
            <a:ext cx="0" cy="133349"/>
          </a:xfrm>
          <a:prstGeom prst="line">
            <a:avLst/>
          </a:prstGeom>
          <a:ln w="254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Gerader Verbinder 75"/>
          <p:cNvCxnSpPr/>
          <p:nvPr/>
        </p:nvCxnSpPr>
        <p:spPr>
          <a:xfrm>
            <a:off x="3557718" y="5324942"/>
            <a:ext cx="0" cy="253901"/>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Gerader Verbinder 76"/>
          <p:cNvCxnSpPr/>
          <p:nvPr/>
        </p:nvCxnSpPr>
        <p:spPr>
          <a:xfrm>
            <a:off x="4151784" y="5524838"/>
            <a:ext cx="0" cy="62281"/>
          </a:xfrm>
          <a:prstGeom prst="line">
            <a:avLst/>
          </a:prstGeom>
          <a:ln w="254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78" name="Pfeil nach rechts 77"/>
          <p:cNvSpPr/>
          <p:nvPr/>
        </p:nvSpPr>
        <p:spPr>
          <a:xfrm>
            <a:off x="4614099" y="5111365"/>
            <a:ext cx="347777" cy="162018"/>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79" name="Textfeld 78"/>
          <p:cNvSpPr txBox="1"/>
          <p:nvPr/>
        </p:nvSpPr>
        <p:spPr>
          <a:xfrm>
            <a:off x="4961875" y="4011898"/>
            <a:ext cx="1799883" cy="646331"/>
          </a:xfrm>
          <a:prstGeom prst="rect">
            <a:avLst/>
          </a:prstGeom>
          <a:noFill/>
        </p:spPr>
        <p:txBody>
          <a:bodyPr wrap="square" rtlCol="0">
            <a:spAutoFit/>
          </a:bodyPr>
          <a:lstStyle/>
          <a:p>
            <a:pPr algn="ctr"/>
            <a:r>
              <a:rPr lang="en-US" b="1" dirty="0">
                <a:solidFill>
                  <a:srgbClr val="5B9BD5">
                    <a:lumMod val="75000"/>
                  </a:srgbClr>
                </a:solidFill>
              </a:rPr>
              <a:t>6. </a:t>
            </a:r>
            <a:r>
              <a:rPr lang="en-US" b="1" dirty="0">
                <a:solidFill>
                  <a:prstClr val="black"/>
                </a:solidFill>
              </a:rPr>
              <a:t>Image reconstruction</a:t>
            </a:r>
          </a:p>
        </p:txBody>
      </p:sp>
      <p:pic>
        <p:nvPicPr>
          <p:cNvPr id="80" name="Grafik 79"/>
          <p:cNvPicPr>
            <a:picLocks noChangeAspect="1"/>
          </p:cNvPicPr>
          <p:nvPr/>
        </p:nvPicPr>
        <p:blipFill>
          <a:blip r:embed="rId8"/>
          <a:stretch>
            <a:fillRect/>
          </a:stretch>
        </p:blipFill>
        <p:spPr>
          <a:xfrm>
            <a:off x="7414376" y="4727165"/>
            <a:ext cx="739166" cy="588583"/>
          </a:xfrm>
          <a:prstGeom prst="rect">
            <a:avLst/>
          </a:prstGeom>
        </p:spPr>
      </p:pic>
      <p:pic>
        <p:nvPicPr>
          <p:cNvPr id="81" name="Grafik 80"/>
          <p:cNvPicPr>
            <a:picLocks noChangeAspect="1"/>
          </p:cNvPicPr>
          <p:nvPr/>
        </p:nvPicPr>
        <p:blipFill rotWithShape="1">
          <a:blip r:embed="rId9"/>
          <a:srcRect r="5691"/>
          <a:stretch/>
        </p:blipFill>
        <p:spPr>
          <a:xfrm>
            <a:off x="8184173" y="4859721"/>
            <a:ext cx="664979" cy="1188609"/>
          </a:xfrm>
          <a:prstGeom prst="rect">
            <a:avLst/>
          </a:prstGeom>
        </p:spPr>
      </p:pic>
      <p:pic>
        <p:nvPicPr>
          <p:cNvPr id="82" name="Grafik 1"/>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7478823" y="5402222"/>
            <a:ext cx="565566" cy="935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Grafik 82"/>
          <p:cNvPicPr>
            <a:picLocks noChangeAspect="1"/>
          </p:cNvPicPr>
          <p:nvPr/>
        </p:nvPicPr>
        <p:blipFill>
          <a:blip r:embed="rId11"/>
          <a:stretch>
            <a:fillRect/>
          </a:stretch>
        </p:blipFill>
        <p:spPr>
          <a:xfrm>
            <a:off x="8890163" y="4624479"/>
            <a:ext cx="569890" cy="832606"/>
          </a:xfrm>
          <a:prstGeom prst="rect">
            <a:avLst/>
          </a:prstGeom>
        </p:spPr>
      </p:pic>
      <p:pic>
        <p:nvPicPr>
          <p:cNvPr id="84" name="Picture 2" descr="Fig. 1.">
            <a:hlinkClick r:id="rId12"/>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60480" t="1591" b="73980"/>
          <a:stretch/>
        </p:blipFill>
        <p:spPr bwMode="auto">
          <a:xfrm rot="10800000">
            <a:off x="2289909" y="5585547"/>
            <a:ext cx="845075" cy="619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5" name="Gerade Verbindung mit Pfeil 84"/>
          <p:cNvCxnSpPr/>
          <p:nvPr/>
        </p:nvCxnSpPr>
        <p:spPr>
          <a:xfrm flipV="1">
            <a:off x="2939861" y="5457085"/>
            <a:ext cx="259447" cy="23655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6" name="Textfeld 85"/>
          <p:cNvSpPr txBox="1"/>
          <p:nvPr/>
        </p:nvSpPr>
        <p:spPr>
          <a:xfrm>
            <a:off x="2581332" y="5278978"/>
            <a:ext cx="274434" cy="300082"/>
          </a:xfrm>
          <a:prstGeom prst="rect">
            <a:avLst/>
          </a:prstGeom>
          <a:solidFill>
            <a:srgbClr val="FFC000"/>
          </a:solidFill>
        </p:spPr>
        <p:txBody>
          <a:bodyPr wrap="none" rtlCol="0">
            <a:spAutoFit/>
          </a:bodyPr>
          <a:lstStyle/>
          <a:p>
            <a:r>
              <a:rPr lang="de-DE" sz="1350" dirty="0">
                <a:solidFill>
                  <a:prstClr val="black"/>
                </a:solidFill>
              </a:rPr>
              <a:t>X</a:t>
            </a:r>
          </a:p>
        </p:txBody>
      </p:sp>
      <p:sp>
        <p:nvSpPr>
          <p:cNvPr id="87" name="Textfeld 86"/>
          <p:cNvSpPr txBox="1"/>
          <p:nvPr/>
        </p:nvSpPr>
        <p:spPr>
          <a:xfrm>
            <a:off x="1996915" y="5731400"/>
            <a:ext cx="269626" cy="300082"/>
          </a:xfrm>
          <a:prstGeom prst="rect">
            <a:avLst/>
          </a:prstGeom>
          <a:solidFill>
            <a:srgbClr val="FFC000"/>
          </a:solidFill>
        </p:spPr>
        <p:txBody>
          <a:bodyPr wrap="none" rtlCol="0">
            <a:spAutoFit/>
          </a:bodyPr>
          <a:lstStyle/>
          <a:p>
            <a:r>
              <a:rPr lang="de-DE" sz="1350" dirty="0">
                <a:solidFill>
                  <a:prstClr val="black"/>
                </a:solidFill>
              </a:rPr>
              <a:t>Y</a:t>
            </a:r>
          </a:p>
        </p:txBody>
      </p:sp>
      <p:sp>
        <p:nvSpPr>
          <p:cNvPr id="88" name="Textfeld 87"/>
          <p:cNvSpPr txBox="1"/>
          <p:nvPr/>
        </p:nvSpPr>
        <p:spPr>
          <a:xfrm>
            <a:off x="4073198" y="5644860"/>
            <a:ext cx="458780" cy="300082"/>
          </a:xfrm>
          <a:prstGeom prst="rect">
            <a:avLst/>
          </a:prstGeom>
          <a:solidFill>
            <a:srgbClr val="FFC000"/>
          </a:solidFill>
        </p:spPr>
        <p:txBody>
          <a:bodyPr wrap="none" rtlCol="0">
            <a:spAutoFit/>
          </a:bodyPr>
          <a:lstStyle/>
          <a:p>
            <a:r>
              <a:rPr lang="de-DE" sz="1350" dirty="0">
                <a:solidFill>
                  <a:prstClr val="black"/>
                </a:solidFill>
              </a:rPr>
              <a:t>m/z</a:t>
            </a:r>
          </a:p>
        </p:txBody>
      </p:sp>
      <p:grpSp>
        <p:nvGrpSpPr>
          <p:cNvPr id="89" name="Gruppieren 88"/>
          <p:cNvGrpSpPr/>
          <p:nvPr/>
        </p:nvGrpSpPr>
        <p:grpSpPr>
          <a:xfrm>
            <a:off x="5059248" y="4825791"/>
            <a:ext cx="2051157" cy="1153474"/>
            <a:chOff x="8276022" y="4708414"/>
            <a:chExt cx="2734876" cy="1537964"/>
          </a:xfrm>
        </p:grpSpPr>
        <p:pic>
          <p:nvPicPr>
            <p:cNvPr id="90" name="Picture 2" descr="Fig. 1.">
              <a:hlinkClick r:id="rId12"/>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78086" r="17819" b="1604"/>
            <a:stretch/>
          </p:blipFill>
          <p:spPr bwMode="auto">
            <a:xfrm>
              <a:off x="8276022" y="5170264"/>
              <a:ext cx="2343093" cy="687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Textfeld 90"/>
            <p:cNvSpPr txBox="1"/>
            <p:nvPr/>
          </p:nvSpPr>
          <p:spPr>
            <a:xfrm>
              <a:off x="10415513" y="5846269"/>
              <a:ext cx="365912" cy="400109"/>
            </a:xfrm>
            <a:prstGeom prst="rect">
              <a:avLst/>
            </a:prstGeom>
            <a:solidFill>
              <a:srgbClr val="FFC000"/>
            </a:solidFill>
          </p:spPr>
          <p:txBody>
            <a:bodyPr wrap="none" rtlCol="0">
              <a:spAutoFit/>
            </a:bodyPr>
            <a:lstStyle/>
            <a:p>
              <a:r>
                <a:rPr lang="de-DE" sz="1350" dirty="0">
                  <a:solidFill>
                    <a:prstClr val="black"/>
                  </a:solidFill>
                </a:rPr>
                <a:t>X</a:t>
              </a:r>
            </a:p>
          </p:txBody>
        </p:sp>
        <p:sp>
          <p:nvSpPr>
            <p:cNvPr id="92" name="Textfeld 91"/>
            <p:cNvSpPr txBox="1"/>
            <p:nvPr/>
          </p:nvSpPr>
          <p:spPr>
            <a:xfrm>
              <a:off x="10651397" y="5339749"/>
              <a:ext cx="359501" cy="400109"/>
            </a:xfrm>
            <a:prstGeom prst="rect">
              <a:avLst/>
            </a:prstGeom>
            <a:solidFill>
              <a:srgbClr val="FFC000"/>
            </a:solidFill>
          </p:spPr>
          <p:txBody>
            <a:bodyPr wrap="none" rtlCol="0">
              <a:spAutoFit/>
            </a:bodyPr>
            <a:lstStyle/>
            <a:p>
              <a:r>
                <a:rPr lang="de-DE" sz="1350" dirty="0">
                  <a:solidFill>
                    <a:prstClr val="black"/>
                  </a:solidFill>
                </a:rPr>
                <a:t>Y</a:t>
              </a:r>
            </a:p>
          </p:txBody>
        </p:sp>
        <p:sp>
          <p:nvSpPr>
            <p:cNvPr id="93" name="Textfeld 92"/>
            <p:cNvSpPr txBox="1"/>
            <p:nvPr/>
          </p:nvSpPr>
          <p:spPr>
            <a:xfrm>
              <a:off x="8986014" y="5834550"/>
              <a:ext cx="611707" cy="400109"/>
            </a:xfrm>
            <a:prstGeom prst="rect">
              <a:avLst/>
            </a:prstGeom>
            <a:solidFill>
              <a:srgbClr val="FFC000"/>
            </a:solidFill>
          </p:spPr>
          <p:txBody>
            <a:bodyPr wrap="none" rtlCol="0">
              <a:spAutoFit/>
            </a:bodyPr>
            <a:lstStyle/>
            <a:p>
              <a:r>
                <a:rPr lang="de-DE" sz="1350" dirty="0">
                  <a:solidFill>
                    <a:prstClr val="black"/>
                  </a:solidFill>
                </a:rPr>
                <a:t>m/z</a:t>
              </a:r>
            </a:p>
          </p:txBody>
        </p:sp>
        <p:sp>
          <p:nvSpPr>
            <p:cNvPr id="94" name="Textfeld 93"/>
            <p:cNvSpPr txBox="1"/>
            <p:nvPr/>
          </p:nvSpPr>
          <p:spPr>
            <a:xfrm>
              <a:off x="8358999" y="4708414"/>
              <a:ext cx="2318755" cy="400109"/>
            </a:xfrm>
            <a:prstGeom prst="rect">
              <a:avLst/>
            </a:prstGeom>
            <a:noFill/>
          </p:spPr>
          <p:txBody>
            <a:bodyPr wrap="none" rtlCol="0">
              <a:spAutoFit/>
            </a:bodyPr>
            <a:lstStyle/>
            <a:p>
              <a:r>
                <a:rPr lang="de-DE" sz="1350" dirty="0">
                  <a:solidFill>
                    <a:prstClr val="black"/>
                  </a:solidFill>
                </a:rPr>
                <a:t>MS </a:t>
              </a:r>
              <a:r>
                <a:rPr lang="de-DE" sz="1350" dirty="0" err="1">
                  <a:solidFill>
                    <a:prstClr val="black"/>
                  </a:solidFill>
                </a:rPr>
                <a:t>imaging</a:t>
              </a:r>
              <a:r>
                <a:rPr lang="de-DE" sz="1350" dirty="0">
                  <a:solidFill>
                    <a:prstClr val="black"/>
                  </a:solidFill>
                </a:rPr>
                <a:t> </a:t>
              </a:r>
              <a:r>
                <a:rPr lang="de-DE" sz="1350" dirty="0" err="1">
                  <a:solidFill>
                    <a:prstClr val="black"/>
                  </a:solidFill>
                </a:rPr>
                <a:t>data</a:t>
              </a:r>
              <a:r>
                <a:rPr lang="de-DE" sz="1350" dirty="0">
                  <a:solidFill>
                    <a:prstClr val="black"/>
                  </a:solidFill>
                </a:rPr>
                <a:t> </a:t>
              </a:r>
              <a:r>
                <a:rPr lang="de-DE" sz="1350" dirty="0" err="1">
                  <a:solidFill>
                    <a:prstClr val="black"/>
                  </a:solidFill>
                </a:rPr>
                <a:t>cube</a:t>
              </a:r>
              <a:endParaRPr lang="de-DE" sz="1350" dirty="0">
                <a:solidFill>
                  <a:prstClr val="black"/>
                </a:solidFill>
              </a:endParaRPr>
            </a:p>
          </p:txBody>
        </p:sp>
      </p:grpSp>
    </p:spTree>
    <p:extLst>
      <p:ext uri="{BB962C8B-B14F-4D97-AF65-F5344CB8AC3E}">
        <p14:creationId xmlns:p14="http://schemas.microsoft.com/office/powerpoint/2010/main" val="3807468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p:txBody>
          <a:bodyPr>
            <a:normAutofit fontScale="90000"/>
          </a:bodyPr>
          <a:lstStyle/>
          <a:p>
            <a:r>
              <a:rPr lang="en-ZA" dirty="0"/>
              <a:t>MS Imaging of organs, 3D-cell cultures, plated cells or mosquitos</a:t>
            </a:r>
          </a:p>
        </p:txBody>
      </p:sp>
      <p:pic>
        <p:nvPicPr>
          <p:cNvPr id="6" name="Inhaltsplatzhalter 5"/>
          <p:cNvPicPr>
            <a:picLocks noGrp="1" noChangeAspect="1"/>
          </p:cNvPicPr>
          <p:nvPr>
            <p:ph idx="13"/>
          </p:nvPr>
        </p:nvPicPr>
        <p:blipFill>
          <a:blip r:embed="rId2" cstate="print">
            <a:extLst>
              <a:ext uri="{28A0092B-C50C-407E-A947-70E740481C1C}">
                <a14:useLocalDpi xmlns:a14="http://schemas.microsoft.com/office/drawing/2010/main" val="0"/>
              </a:ext>
            </a:extLst>
          </a:blip>
          <a:stretch>
            <a:fillRect/>
          </a:stretch>
        </p:blipFill>
        <p:spPr>
          <a:xfrm>
            <a:off x="8980488" y="624104"/>
            <a:ext cx="2659062" cy="786967"/>
          </a:xfrm>
        </p:spPr>
      </p:pic>
      <p:grpSp>
        <p:nvGrpSpPr>
          <p:cNvPr id="7" name="Gruppieren 6">
            <a:extLst>
              <a:ext uri="{FF2B5EF4-FFF2-40B4-BE49-F238E27FC236}">
                <a16:creationId xmlns:a16="http://schemas.microsoft.com/office/drawing/2014/main" id="{18C65281-929B-0EC8-89B8-D93CAF80124C}"/>
              </a:ext>
            </a:extLst>
          </p:cNvPr>
          <p:cNvGrpSpPr/>
          <p:nvPr/>
        </p:nvGrpSpPr>
        <p:grpSpPr>
          <a:xfrm>
            <a:off x="6308827" y="2110265"/>
            <a:ext cx="2084003" cy="2184289"/>
            <a:chOff x="4201766" y="2073826"/>
            <a:chExt cx="2084003" cy="2184289"/>
          </a:xfrm>
        </p:grpSpPr>
        <p:pic>
          <p:nvPicPr>
            <p:cNvPr id="8" name="Grafik 7">
              <a:extLst>
                <a:ext uri="{FF2B5EF4-FFF2-40B4-BE49-F238E27FC236}">
                  <a16:creationId xmlns:a16="http://schemas.microsoft.com/office/drawing/2014/main" id="{0A8DF0C0-5129-61C3-89F3-CEB95E629E6E}"/>
                </a:ext>
              </a:extLst>
            </p:cNvPr>
            <p:cNvPicPr>
              <a:picLocks noChangeAspect="1"/>
            </p:cNvPicPr>
            <p:nvPr/>
          </p:nvPicPr>
          <p:blipFill rotWithShape="1">
            <a:blip r:embed="rId3"/>
            <a:srcRect l="8998" r="42047"/>
            <a:stretch/>
          </p:blipFill>
          <p:spPr>
            <a:xfrm>
              <a:off x="4201766" y="2073826"/>
              <a:ext cx="2084003" cy="2184289"/>
            </a:xfrm>
            <a:prstGeom prst="rect">
              <a:avLst/>
            </a:prstGeom>
          </p:spPr>
        </p:pic>
        <p:pic>
          <p:nvPicPr>
            <p:cNvPr id="9" name="Grafik 8">
              <a:extLst>
                <a:ext uri="{FF2B5EF4-FFF2-40B4-BE49-F238E27FC236}">
                  <a16:creationId xmlns:a16="http://schemas.microsoft.com/office/drawing/2014/main" id="{146DE4A3-5334-A48E-5764-EA9799711BA3}"/>
                </a:ext>
              </a:extLst>
            </p:cNvPr>
            <p:cNvPicPr>
              <a:picLocks noChangeAspect="1"/>
            </p:cNvPicPr>
            <p:nvPr/>
          </p:nvPicPr>
          <p:blipFill rotWithShape="1">
            <a:blip r:embed="rId3"/>
            <a:srcRect l="51172" r="42047" b="88156"/>
            <a:stretch/>
          </p:blipFill>
          <p:spPr>
            <a:xfrm>
              <a:off x="4201766" y="3984636"/>
              <a:ext cx="288654" cy="258708"/>
            </a:xfrm>
            <a:prstGeom prst="rect">
              <a:avLst/>
            </a:prstGeom>
          </p:spPr>
        </p:pic>
      </p:grpSp>
      <p:pic>
        <p:nvPicPr>
          <p:cNvPr id="10" name="Grafik 9"/>
          <p:cNvPicPr>
            <a:picLocks noChangeAspect="1"/>
          </p:cNvPicPr>
          <p:nvPr/>
        </p:nvPicPr>
        <p:blipFill rotWithShape="1">
          <a:blip r:embed="rId4"/>
          <a:srcRect l="242" t="48945" r="76718" b="12170"/>
          <a:stretch/>
        </p:blipFill>
        <p:spPr>
          <a:xfrm>
            <a:off x="6579943" y="4831864"/>
            <a:ext cx="1443091" cy="1401763"/>
          </a:xfrm>
          <a:prstGeom prst="rect">
            <a:avLst/>
          </a:prstGeom>
        </p:spPr>
      </p:pic>
      <p:pic>
        <p:nvPicPr>
          <p:cNvPr id="11" name="Picture 1"/>
          <p:cNvPicPr>
            <a:picLocks noChangeAspect="1"/>
          </p:cNvPicPr>
          <p:nvPr/>
        </p:nvPicPr>
        <p:blipFill>
          <a:blip r:embed="rId5"/>
          <a:stretch>
            <a:fillRect/>
          </a:stretch>
        </p:blipFill>
        <p:spPr>
          <a:xfrm>
            <a:off x="9209828" y="1969775"/>
            <a:ext cx="2497563" cy="1224756"/>
          </a:xfrm>
          <a:prstGeom prst="rect">
            <a:avLst/>
          </a:prstGeom>
        </p:spPr>
      </p:pic>
      <p:grpSp>
        <p:nvGrpSpPr>
          <p:cNvPr id="12" name="Gruppieren 11"/>
          <p:cNvGrpSpPr/>
          <p:nvPr/>
        </p:nvGrpSpPr>
        <p:grpSpPr>
          <a:xfrm>
            <a:off x="9217448" y="1969775"/>
            <a:ext cx="2497563" cy="1224756"/>
            <a:chOff x="9230148" y="2394858"/>
            <a:chExt cx="2497563" cy="1224756"/>
          </a:xfrm>
        </p:grpSpPr>
        <p:sp>
          <p:nvSpPr>
            <p:cNvPr id="13" name="Rechteck 12"/>
            <p:cNvSpPr/>
            <p:nvPr/>
          </p:nvSpPr>
          <p:spPr>
            <a:xfrm>
              <a:off x="9230148" y="2394858"/>
              <a:ext cx="2497563" cy="12247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p:cNvPicPr>
              <a:picLocks noChangeAspect="1"/>
            </p:cNvPicPr>
            <p:nvPr/>
          </p:nvPicPr>
          <p:blipFill rotWithShape="1">
            <a:blip r:embed="rId6">
              <a:extLst>
                <a:ext uri="{BEBA8EAE-BF5A-486C-A8C5-ECC9F3942E4B}">
                  <a14:imgProps xmlns:a14="http://schemas.microsoft.com/office/drawing/2010/main">
                    <a14:imgLayer r:embed="rId7">
                      <a14:imgEffect>
                        <a14:backgroundRemoval t="0" b="100000" l="0" r="100000"/>
                      </a14:imgEffect>
                    </a14:imgLayer>
                  </a14:imgProps>
                </a:ext>
              </a:extLst>
            </a:blip>
            <a:srcRect r="2281"/>
            <a:stretch/>
          </p:blipFill>
          <p:spPr>
            <a:xfrm>
              <a:off x="9230148" y="2491740"/>
              <a:ext cx="2489412" cy="950527"/>
            </a:xfrm>
            <a:prstGeom prst="rect">
              <a:avLst/>
            </a:prstGeom>
          </p:spPr>
        </p:pic>
      </p:grpSp>
      <p:sp>
        <p:nvSpPr>
          <p:cNvPr id="15" name="Rechteck 14"/>
          <p:cNvSpPr/>
          <p:nvPr/>
        </p:nvSpPr>
        <p:spPr>
          <a:xfrm>
            <a:off x="11457842" y="2006082"/>
            <a:ext cx="20955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6" name="Textfeld 15"/>
          <p:cNvSpPr txBox="1"/>
          <p:nvPr/>
        </p:nvSpPr>
        <p:spPr>
          <a:xfrm>
            <a:off x="11348394" y="2018782"/>
            <a:ext cx="441146" cy="200055"/>
          </a:xfrm>
          <a:prstGeom prst="rect">
            <a:avLst/>
          </a:prstGeom>
          <a:noFill/>
        </p:spPr>
        <p:txBody>
          <a:bodyPr wrap="none" rtlCol="0">
            <a:spAutoFit/>
          </a:bodyPr>
          <a:lstStyle/>
          <a:p>
            <a:r>
              <a:rPr lang="de-DE" sz="700" dirty="0"/>
              <a:t>500µm</a:t>
            </a:r>
            <a:endParaRPr lang="de-DE" sz="800" dirty="0"/>
          </a:p>
        </p:txBody>
      </p:sp>
      <p:pic>
        <p:nvPicPr>
          <p:cNvPr id="17" name="Picture 1"/>
          <p:cNvPicPr>
            <a:picLocks noChangeAspect="1"/>
          </p:cNvPicPr>
          <p:nvPr/>
        </p:nvPicPr>
        <p:blipFill rotWithShape="1">
          <a:blip r:embed="rId8">
            <a:extLst>
              <a:ext uri="{28A0092B-C50C-407E-A947-70E740481C1C}">
                <a14:useLocalDpi xmlns:a14="http://schemas.microsoft.com/office/drawing/2010/main" val="0"/>
              </a:ext>
            </a:extLst>
          </a:blip>
          <a:srcRect l="85416" t="73673" b="22735"/>
          <a:stretch/>
        </p:blipFill>
        <p:spPr>
          <a:xfrm>
            <a:off x="11007302" y="3003146"/>
            <a:ext cx="707178" cy="92076"/>
          </a:xfrm>
          <a:prstGeom prst="rect">
            <a:avLst/>
          </a:prstGeom>
        </p:spPr>
      </p:pic>
      <p:pic>
        <p:nvPicPr>
          <p:cNvPr id="18" name="Picture 1"/>
          <p:cNvPicPr>
            <a:picLocks noChangeAspect="1"/>
          </p:cNvPicPr>
          <p:nvPr/>
        </p:nvPicPr>
        <p:blipFill rotWithShape="1">
          <a:blip r:embed="rId8">
            <a:extLst>
              <a:ext uri="{28A0092B-C50C-407E-A947-70E740481C1C}">
                <a14:useLocalDpi xmlns:a14="http://schemas.microsoft.com/office/drawing/2010/main" val="0"/>
              </a:ext>
            </a:extLst>
          </a:blip>
          <a:srcRect l="85416" t="65183" r="1366" b="30892"/>
          <a:stretch/>
        </p:blipFill>
        <p:spPr>
          <a:xfrm>
            <a:off x="9665124" y="2992215"/>
            <a:ext cx="640926" cy="100601"/>
          </a:xfrm>
          <a:prstGeom prst="rect">
            <a:avLst/>
          </a:prstGeom>
        </p:spPr>
      </p:pic>
      <p:pic>
        <p:nvPicPr>
          <p:cNvPr id="19" name="Picture 1"/>
          <p:cNvPicPr>
            <a:picLocks noChangeAspect="1"/>
          </p:cNvPicPr>
          <p:nvPr/>
        </p:nvPicPr>
        <p:blipFill rotWithShape="1">
          <a:blip r:embed="rId8">
            <a:extLst>
              <a:ext uri="{28A0092B-C50C-407E-A947-70E740481C1C}">
                <a14:useLocalDpi xmlns:a14="http://schemas.microsoft.com/office/drawing/2010/main" val="0"/>
              </a:ext>
            </a:extLst>
          </a:blip>
          <a:srcRect l="85416" t="69338" r="1349" b="26956"/>
          <a:stretch/>
        </p:blipFill>
        <p:spPr>
          <a:xfrm>
            <a:off x="10372302" y="2994665"/>
            <a:ext cx="641773" cy="94977"/>
          </a:xfrm>
          <a:prstGeom prst="rect">
            <a:avLst/>
          </a:prstGeom>
        </p:spPr>
      </p:pic>
      <p:pic>
        <p:nvPicPr>
          <p:cNvPr id="20" name="Picture 1"/>
          <p:cNvPicPr>
            <a:picLocks noChangeAspect="1"/>
          </p:cNvPicPr>
          <p:nvPr/>
        </p:nvPicPr>
        <p:blipFill rotWithShape="1">
          <a:blip r:embed="rId8">
            <a:extLst>
              <a:ext uri="{28A0092B-C50C-407E-A947-70E740481C1C}">
                <a14:useLocalDpi xmlns:a14="http://schemas.microsoft.com/office/drawing/2010/main" val="0"/>
              </a:ext>
            </a:extLst>
          </a:blip>
          <a:srcRect l="85416" t="89404" b="7251"/>
          <a:stretch/>
        </p:blipFill>
        <p:spPr>
          <a:xfrm>
            <a:off x="11008387" y="2895695"/>
            <a:ext cx="707178" cy="85725"/>
          </a:xfrm>
          <a:prstGeom prst="rect">
            <a:avLst/>
          </a:prstGeom>
        </p:spPr>
      </p:pic>
      <p:pic>
        <p:nvPicPr>
          <p:cNvPr id="21" name="Picture 1"/>
          <p:cNvPicPr>
            <a:picLocks noChangeAspect="1"/>
          </p:cNvPicPr>
          <p:nvPr/>
        </p:nvPicPr>
        <p:blipFill rotWithShape="1">
          <a:blip r:embed="rId8">
            <a:extLst>
              <a:ext uri="{28A0092B-C50C-407E-A947-70E740481C1C}">
                <a14:useLocalDpi xmlns:a14="http://schemas.microsoft.com/office/drawing/2010/main" val="0"/>
              </a:ext>
            </a:extLst>
          </a:blip>
          <a:srcRect l="85416" t="77637" r="1421" b="19154"/>
          <a:stretch/>
        </p:blipFill>
        <p:spPr>
          <a:xfrm>
            <a:off x="9664593" y="3096265"/>
            <a:ext cx="638282" cy="82277"/>
          </a:xfrm>
          <a:prstGeom prst="rect">
            <a:avLst/>
          </a:prstGeom>
        </p:spPr>
      </p:pic>
      <p:pic>
        <p:nvPicPr>
          <p:cNvPr id="22" name="Picture 1"/>
          <p:cNvPicPr>
            <a:picLocks noChangeAspect="1"/>
          </p:cNvPicPr>
          <p:nvPr/>
        </p:nvPicPr>
        <p:blipFill rotWithShape="1">
          <a:blip r:embed="rId8">
            <a:extLst>
              <a:ext uri="{28A0092B-C50C-407E-A947-70E740481C1C}">
                <a14:useLocalDpi xmlns:a14="http://schemas.microsoft.com/office/drawing/2010/main" val="0"/>
              </a:ext>
            </a:extLst>
          </a:blip>
          <a:srcRect l="85416" t="81477" r="1469" b="15189"/>
          <a:stretch/>
        </p:blipFill>
        <p:spPr>
          <a:xfrm>
            <a:off x="10371771" y="3096266"/>
            <a:ext cx="635954" cy="85452"/>
          </a:xfrm>
          <a:prstGeom prst="rect">
            <a:avLst/>
          </a:prstGeom>
        </p:spPr>
      </p:pic>
      <p:pic>
        <p:nvPicPr>
          <p:cNvPr id="23" name="Picture 1"/>
          <p:cNvPicPr>
            <a:picLocks noChangeAspect="1"/>
          </p:cNvPicPr>
          <p:nvPr/>
        </p:nvPicPr>
        <p:blipFill rotWithShape="1">
          <a:blip r:embed="rId8">
            <a:extLst>
              <a:ext uri="{28A0092B-C50C-407E-A947-70E740481C1C}">
                <a14:useLocalDpi xmlns:a14="http://schemas.microsoft.com/office/drawing/2010/main" val="0"/>
              </a:ext>
            </a:extLst>
          </a:blip>
          <a:srcRect l="85416" t="85439" b="10969"/>
          <a:stretch/>
        </p:blipFill>
        <p:spPr>
          <a:xfrm>
            <a:off x="11012542" y="3093089"/>
            <a:ext cx="707178" cy="92075"/>
          </a:xfrm>
          <a:prstGeom prst="rect">
            <a:avLst/>
          </a:prstGeom>
        </p:spPr>
      </p:pic>
      <p:sp>
        <p:nvSpPr>
          <p:cNvPr id="24" name="Textfeld 23"/>
          <p:cNvSpPr txBox="1"/>
          <p:nvPr/>
        </p:nvSpPr>
        <p:spPr>
          <a:xfrm>
            <a:off x="11222307" y="2689615"/>
            <a:ext cx="319318" cy="200055"/>
          </a:xfrm>
          <a:prstGeom prst="rect">
            <a:avLst/>
          </a:prstGeom>
          <a:noFill/>
        </p:spPr>
        <p:txBody>
          <a:bodyPr wrap="none" rtlCol="0">
            <a:spAutoFit/>
          </a:bodyPr>
          <a:lstStyle/>
          <a:p>
            <a:r>
              <a:rPr lang="de-DE" sz="700" dirty="0">
                <a:solidFill>
                  <a:schemeClr val="bg1"/>
                </a:solidFill>
              </a:rPr>
              <a:t>100</a:t>
            </a:r>
            <a:endParaRPr lang="de-DE" sz="800" dirty="0">
              <a:solidFill>
                <a:schemeClr val="bg1"/>
              </a:solidFill>
            </a:endParaRPr>
          </a:p>
        </p:txBody>
      </p:sp>
      <p:sp>
        <p:nvSpPr>
          <p:cNvPr id="25" name="Gleichschenkliges Dreieck 24"/>
          <p:cNvSpPr/>
          <p:nvPr/>
        </p:nvSpPr>
        <p:spPr>
          <a:xfrm rot="10800000">
            <a:off x="11361487" y="2843951"/>
            <a:ext cx="45719" cy="45719"/>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Textfeld 25"/>
          <p:cNvSpPr txBox="1"/>
          <p:nvPr/>
        </p:nvSpPr>
        <p:spPr>
          <a:xfrm>
            <a:off x="10919881" y="2691428"/>
            <a:ext cx="274434" cy="200055"/>
          </a:xfrm>
          <a:prstGeom prst="rect">
            <a:avLst/>
          </a:prstGeom>
          <a:noFill/>
        </p:spPr>
        <p:txBody>
          <a:bodyPr wrap="none" rtlCol="0">
            <a:spAutoFit/>
          </a:bodyPr>
          <a:lstStyle/>
          <a:p>
            <a:r>
              <a:rPr lang="de-DE" sz="700" dirty="0">
                <a:solidFill>
                  <a:schemeClr val="bg1"/>
                </a:solidFill>
              </a:rPr>
              <a:t>25</a:t>
            </a:r>
            <a:endParaRPr lang="de-DE" sz="800" dirty="0">
              <a:solidFill>
                <a:schemeClr val="bg1"/>
              </a:solidFill>
            </a:endParaRPr>
          </a:p>
        </p:txBody>
      </p:sp>
      <p:sp>
        <p:nvSpPr>
          <p:cNvPr id="27" name="Gleichschenkliges Dreieck 26"/>
          <p:cNvSpPr/>
          <p:nvPr/>
        </p:nvSpPr>
        <p:spPr>
          <a:xfrm rot="10800000">
            <a:off x="11034239" y="2844040"/>
            <a:ext cx="45719" cy="45719"/>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p:cNvSpPr/>
          <p:nvPr/>
        </p:nvSpPr>
        <p:spPr>
          <a:xfrm>
            <a:off x="629031" y="1969775"/>
            <a:ext cx="2181019" cy="247074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feld 28"/>
          <p:cNvSpPr txBox="1"/>
          <p:nvPr/>
        </p:nvSpPr>
        <p:spPr>
          <a:xfrm>
            <a:off x="2423504" y="2131620"/>
            <a:ext cx="373820" cy="200055"/>
          </a:xfrm>
          <a:prstGeom prst="rect">
            <a:avLst/>
          </a:prstGeom>
          <a:noFill/>
        </p:spPr>
        <p:txBody>
          <a:bodyPr wrap="none" rtlCol="0">
            <a:spAutoFit/>
          </a:bodyPr>
          <a:lstStyle/>
          <a:p>
            <a:r>
              <a:rPr lang="de-DE" sz="700" dirty="0"/>
              <a:t>1mm</a:t>
            </a:r>
            <a:endParaRPr lang="de-DE" sz="800" dirty="0"/>
          </a:p>
        </p:txBody>
      </p:sp>
      <p:sp>
        <p:nvSpPr>
          <p:cNvPr id="30" name="Rechteck 29"/>
          <p:cNvSpPr/>
          <p:nvPr/>
        </p:nvSpPr>
        <p:spPr>
          <a:xfrm>
            <a:off x="2478284" y="2119121"/>
            <a:ext cx="271716"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1" name="Textfeld 30"/>
          <p:cNvSpPr txBox="1"/>
          <p:nvPr/>
        </p:nvSpPr>
        <p:spPr>
          <a:xfrm>
            <a:off x="9756253" y="2954339"/>
            <a:ext cx="308098" cy="169277"/>
          </a:xfrm>
          <a:prstGeom prst="rect">
            <a:avLst/>
          </a:prstGeom>
          <a:noFill/>
        </p:spPr>
        <p:txBody>
          <a:bodyPr wrap="none" rtlCol="0">
            <a:spAutoFit/>
          </a:bodyPr>
          <a:lstStyle/>
          <a:p>
            <a:r>
              <a:rPr lang="de-DE" sz="500" i="1" dirty="0">
                <a:solidFill>
                  <a:schemeClr val="bg1"/>
                </a:solidFill>
              </a:rPr>
              <a:t>m/z</a:t>
            </a:r>
            <a:r>
              <a:rPr lang="de-DE" sz="500" baseline="-25000" dirty="0">
                <a:solidFill>
                  <a:schemeClr val="bg1"/>
                </a:solidFill>
              </a:rPr>
              <a:t>1</a:t>
            </a:r>
            <a:endParaRPr lang="de-DE" sz="600" baseline="-25000" dirty="0">
              <a:solidFill>
                <a:schemeClr val="bg1"/>
              </a:solidFill>
            </a:endParaRPr>
          </a:p>
        </p:txBody>
      </p:sp>
      <p:sp>
        <p:nvSpPr>
          <p:cNvPr id="32" name="Textfeld 31"/>
          <p:cNvSpPr txBox="1"/>
          <p:nvPr/>
        </p:nvSpPr>
        <p:spPr>
          <a:xfrm>
            <a:off x="9756253" y="3049510"/>
            <a:ext cx="308098" cy="169277"/>
          </a:xfrm>
          <a:prstGeom prst="rect">
            <a:avLst/>
          </a:prstGeom>
          <a:noFill/>
        </p:spPr>
        <p:txBody>
          <a:bodyPr wrap="none" rtlCol="0">
            <a:spAutoFit/>
          </a:bodyPr>
          <a:lstStyle/>
          <a:p>
            <a:r>
              <a:rPr lang="de-DE" sz="500" i="1" dirty="0">
                <a:solidFill>
                  <a:schemeClr val="bg1"/>
                </a:solidFill>
              </a:rPr>
              <a:t>m/z</a:t>
            </a:r>
            <a:r>
              <a:rPr lang="de-DE" sz="500" baseline="-25000" dirty="0">
                <a:solidFill>
                  <a:schemeClr val="bg1"/>
                </a:solidFill>
              </a:rPr>
              <a:t>2</a:t>
            </a:r>
            <a:endParaRPr lang="de-DE" sz="600" baseline="-25000" dirty="0">
              <a:solidFill>
                <a:schemeClr val="bg1"/>
              </a:solidFill>
            </a:endParaRPr>
          </a:p>
        </p:txBody>
      </p:sp>
      <p:sp>
        <p:nvSpPr>
          <p:cNvPr id="33" name="Textfeld 32"/>
          <p:cNvSpPr txBox="1"/>
          <p:nvPr/>
        </p:nvSpPr>
        <p:spPr>
          <a:xfrm>
            <a:off x="10449107" y="2957506"/>
            <a:ext cx="308098" cy="169277"/>
          </a:xfrm>
          <a:prstGeom prst="rect">
            <a:avLst/>
          </a:prstGeom>
          <a:noFill/>
        </p:spPr>
        <p:txBody>
          <a:bodyPr wrap="none" rtlCol="0">
            <a:spAutoFit/>
          </a:bodyPr>
          <a:lstStyle/>
          <a:p>
            <a:r>
              <a:rPr lang="de-DE" sz="500" i="1" dirty="0">
                <a:solidFill>
                  <a:schemeClr val="bg1"/>
                </a:solidFill>
              </a:rPr>
              <a:t>m/z</a:t>
            </a:r>
            <a:r>
              <a:rPr lang="de-DE" sz="500" baseline="-25000" dirty="0">
                <a:solidFill>
                  <a:schemeClr val="bg1"/>
                </a:solidFill>
              </a:rPr>
              <a:t>3</a:t>
            </a:r>
            <a:endParaRPr lang="de-DE" sz="600" baseline="-25000" dirty="0">
              <a:solidFill>
                <a:schemeClr val="bg1"/>
              </a:solidFill>
            </a:endParaRPr>
          </a:p>
        </p:txBody>
      </p:sp>
      <p:sp>
        <p:nvSpPr>
          <p:cNvPr id="34" name="Textfeld 33"/>
          <p:cNvSpPr txBox="1"/>
          <p:nvPr/>
        </p:nvSpPr>
        <p:spPr>
          <a:xfrm>
            <a:off x="10444448" y="3054159"/>
            <a:ext cx="309700" cy="169277"/>
          </a:xfrm>
          <a:prstGeom prst="rect">
            <a:avLst/>
          </a:prstGeom>
          <a:noFill/>
        </p:spPr>
        <p:txBody>
          <a:bodyPr wrap="none" rtlCol="0">
            <a:spAutoFit/>
          </a:bodyPr>
          <a:lstStyle/>
          <a:p>
            <a:r>
              <a:rPr lang="de-DE" sz="500" i="1" dirty="0">
                <a:solidFill>
                  <a:schemeClr val="bg1"/>
                </a:solidFill>
              </a:rPr>
              <a:t>m/z</a:t>
            </a:r>
            <a:r>
              <a:rPr lang="de-DE" sz="500" baseline="-25000" dirty="0">
                <a:solidFill>
                  <a:schemeClr val="bg1"/>
                </a:solidFill>
              </a:rPr>
              <a:t>4</a:t>
            </a:r>
            <a:endParaRPr lang="de-DE" sz="600" baseline="-25000" dirty="0">
              <a:solidFill>
                <a:schemeClr val="bg1"/>
              </a:solidFill>
            </a:endParaRPr>
          </a:p>
        </p:txBody>
      </p:sp>
      <p:sp>
        <p:nvSpPr>
          <p:cNvPr id="35" name="Textfeld 34"/>
          <p:cNvSpPr txBox="1"/>
          <p:nvPr/>
        </p:nvSpPr>
        <p:spPr>
          <a:xfrm>
            <a:off x="11078324" y="2857686"/>
            <a:ext cx="309700" cy="169277"/>
          </a:xfrm>
          <a:prstGeom prst="rect">
            <a:avLst/>
          </a:prstGeom>
          <a:noFill/>
        </p:spPr>
        <p:txBody>
          <a:bodyPr wrap="none" rtlCol="0">
            <a:spAutoFit/>
          </a:bodyPr>
          <a:lstStyle/>
          <a:p>
            <a:r>
              <a:rPr lang="de-DE" sz="500" i="1" dirty="0">
                <a:solidFill>
                  <a:schemeClr val="bg1"/>
                </a:solidFill>
              </a:rPr>
              <a:t>m/z</a:t>
            </a:r>
            <a:r>
              <a:rPr lang="de-DE" sz="500" baseline="-25000" dirty="0">
                <a:solidFill>
                  <a:schemeClr val="bg1"/>
                </a:solidFill>
              </a:rPr>
              <a:t>5</a:t>
            </a:r>
            <a:endParaRPr lang="de-DE" sz="600" baseline="-25000" dirty="0">
              <a:solidFill>
                <a:schemeClr val="bg1"/>
              </a:solidFill>
            </a:endParaRPr>
          </a:p>
        </p:txBody>
      </p:sp>
      <p:sp>
        <p:nvSpPr>
          <p:cNvPr id="36" name="Textfeld 35"/>
          <p:cNvSpPr txBox="1"/>
          <p:nvPr/>
        </p:nvSpPr>
        <p:spPr>
          <a:xfrm>
            <a:off x="11073665" y="2954339"/>
            <a:ext cx="309700" cy="169277"/>
          </a:xfrm>
          <a:prstGeom prst="rect">
            <a:avLst/>
          </a:prstGeom>
          <a:noFill/>
        </p:spPr>
        <p:txBody>
          <a:bodyPr wrap="none" rtlCol="0">
            <a:spAutoFit/>
          </a:bodyPr>
          <a:lstStyle/>
          <a:p>
            <a:r>
              <a:rPr lang="de-DE" sz="500" i="1" dirty="0">
                <a:solidFill>
                  <a:schemeClr val="bg1"/>
                </a:solidFill>
              </a:rPr>
              <a:t>m/z</a:t>
            </a:r>
            <a:r>
              <a:rPr lang="de-DE" sz="500" baseline="-25000" dirty="0">
                <a:solidFill>
                  <a:schemeClr val="bg1"/>
                </a:solidFill>
              </a:rPr>
              <a:t>6</a:t>
            </a:r>
            <a:endParaRPr lang="de-DE" sz="600" baseline="-25000" dirty="0">
              <a:solidFill>
                <a:schemeClr val="bg1"/>
              </a:solidFill>
            </a:endParaRPr>
          </a:p>
        </p:txBody>
      </p:sp>
      <p:sp>
        <p:nvSpPr>
          <p:cNvPr id="37" name="Textfeld 36"/>
          <p:cNvSpPr txBox="1"/>
          <p:nvPr/>
        </p:nvSpPr>
        <p:spPr>
          <a:xfrm>
            <a:off x="11078324" y="3054159"/>
            <a:ext cx="309700" cy="169277"/>
          </a:xfrm>
          <a:prstGeom prst="rect">
            <a:avLst/>
          </a:prstGeom>
          <a:noFill/>
        </p:spPr>
        <p:txBody>
          <a:bodyPr wrap="none" rtlCol="0">
            <a:spAutoFit/>
          </a:bodyPr>
          <a:lstStyle/>
          <a:p>
            <a:r>
              <a:rPr lang="de-DE" sz="500" i="1" dirty="0">
                <a:solidFill>
                  <a:schemeClr val="bg1"/>
                </a:solidFill>
              </a:rPr>
              <a:t>m/z</a:t>
            </a:r>
            <a:r>
              <a:rPr lang="de-DE" sz="500" baseline="-25000" dirty="0">
                <a:solidFill>
                  <a:schemeClr val="bg1"/>
                </a:solidFill>
              </a:rPr>
              <a:t>7</a:t>
            </a:r>
            <a:endParaRPr lang="de-DE" sz="600" baseline="-25000" dirty="0">
              <a:solidFill>
                <a:schemeClr val="bg1"/>
              </a:solidFill>
            </a:endParaRPr>
          </a:p>
        </p:txBody>
      </p:sp>
      <p:sp>
        <p:nvSpPr>
          <p:cNvPr id="38" name="Rechteck 37"/>
          <p:cNvSpPr/>
          <p:nvPr/>
        </p:nvSpPr>
        <p:spPr>
          <a:xfrm>
            <a:off x="198340" y="4793015"/>
            <a:ext cx="2914650" cy="1428085"/>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9" name="Grafik 38"/>
          <p:cNvPicPr>
            <a:picLocks noChangeAspect="1"/>
          </p:cNvPicPr>
          <p:nvPr/>
        </p:nvPicPr>
        <p:blipFill rotWithShape="1">
          <a:blip r:embed="rId9">
            <a:extLst>
              <a:ext uri="{BEBA8EAE-BF5A-486C-A8C5-ECC9F3942E4B}">
                <a14:imgProps xmlns:a14="http://schemas.microsoft.com/office/drawing/2010/main">
                  <a14:imgLayer r:embed="rId10">
                    <a14:imgEffect>
                      <a14:backgroundRemoval t="16133" b="77343" l="23952" r="98358"/>
                    </a14:imgEffect>
                  </a14:imgLayer>
                </a14:imgProps>
              </a:ext>
            </a:extLst>
          </a:blip>
          <a:srcRect l="27762" t="18395" r="1478" b="21537"/>
          <a:stretch/>
        </p:blipFill>
        <p:spPr>
          <a:xfrm>
            <a:off x="241882" y="4830450"/>
            <a:ext cx="2914650" cy="1181100"/>
          </a:xfrm>
          <a:prstGeom prst="rect">
            <a:avLst/>
          </a:prstGeom>
        </p:spPr>
      </p:pic>
      <p:sp>
        <p:nvSpPr>
          <p:cNvPr id="40" name="Rechteck 39"/>
          <p:cNvSpPr/>
          <p:nvPr/>
        </p:nvSpPr>
        <p:spPr>
          <a:xfrm>
            <a:off x="194580" y="4793015"/>
            <a:ext cx="2918410" cy="1428085"/>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1" name="Grafik 40"/>
          <p:cNvPicPr>
            <a:picLocks noChangeAspect="1"/>
          </p:cNvPicPr>
          <p:nvPr/>
        </p:nvPicPr>
        <p:blipFill rotWithShape="1">
          <a:blip r:embed="rId11">
            <a:extLst>
              <a:ext uri="{BEBA8EAE-BF5A-486C-A8C5-ECC9F3942E4B}">
                <a14:imgProps xmlns:a14="http://schemas.microsoft.com/office/drawing/2010/main">
                  <a14:imgLayer r:embed="rId12">
                    <a14:imgEffect>
                      <a14:backgroundRemoval t="15065" b="79241" l="26954" r="98075"/>
                    </a14:imgEffect>
                  </a14:imgLayer>
                </a14:imgProps>
              </a:ext>
            </a:extLst>
          </a:blip>
          <a:srcRect l="27723" t="20299" b="17653"/>
          <a:stretch/>
        </p:blipFill>
        <p:spPr>
          <a:xfrm>
            <a:off x="228600" y="4865374"/>
            <a:ext cx="2975235" cy="1219201"/>
          </a:xfrm>
          <a:prstGeom prst="rect">
            <a:avLst/>
          </a:prstGeom>
        </p:spPr>
      </p:pic>
      <p:pic>
        <p:nvPicPr>
          <p:cNvPr id="42" name="Grafik 41"/>
          <p:cNvPicPr>
            <a:picLocks noChangeAspect="1"/>
          </p:cNvPicPr>
          <p:nvPr/>
        </p:nvPicPr>
        <p:blipFill rotWithShape="1">
          <a:blip r:embed="rId13"/>
          <a:srcRect b="72766"/>
          <a:stretch/>
        </p:blipFill>
        <p:spPr>
          <a:xfrm>
            <a:off x="297705" y="6079788"/>
            <a:ext cx="677549" cy="135677"/>
          </a:xfrm>
          <a:prstGeom prst="rect">
            <a:avLst/>
          </a:prstGeom>
        </p:spPr>
      </p:pic>
      <p:pic>
        <p:nvPicPr>
          <p:cNvPr id="43" name="Grafik 42"/>
          <p:cNvPicPr>
            <a:picLocks noChangeAspect="1"/>
          </p:cNvPicPr>
          <p:nvPr/>
        </p:nvPicPr>
        <p:blipFill rotWithShape="1">
          <a:blip r:embed="rId13"/>
          <a:srcRect t="27234" b="48294"/>
          <a:stretch/>
        </p:blipFill>
        <p:spPr>
          <a:xfrm>
            <a:off x="988089" y="6098308"/>
            <a:ext cx="677549" cy="121920"/>
          </a:xfrm>
          <a:prstGeom prst="rect">
            <a:avLst/>
          </a:prstGeom>
        </p:spPr>
      </p:pic>
      <p:pic>
        <p:nvPicPr>
          <p:cNvPr id="44" name="Grafik 43"/>
          <p:cNvPicPr>
            <a:picLocks noChangeAspect="1"/>
          </p:cNvPicPr>
          <p:nvPr/>
        </p:nvPicPr>
        <p:blipFill rotWithShape="1">
          <a:blip r:embed="rId13"/>
          <a:srcRect t="52723" b="27138"/>
          <a:stretch/>
        </p:blipFill>
        <p:spPr>
          <a:xfrm>
            <a:off x="1693468" y="6097914"/>
            <a:ext cx="677549" cy="101669"/>
          </a:xfrm>
          <a:prstGeom prst="rect">
            <a:avLst/>
          </a:prstGeom>
        </p:spPr>
      </p:pic>
      <p:pic>
        <p:nvPicPr>
          <p:cNvPr id="45" name="Grafik 44"/>
          <p:cNvPicPr>
            <a:picLocks noChangeAspect="1"/>
          </p:cNvPicPr>
          <p:nvPr/>
        </p:nvPicPr>
        <p:blipFill rotWithShape="1">
          <a:blip r:embed="rId13"/>
          <a:srcRect t="77450"/>
          <a:stretch/>
        </p:blipFill>
        <p:spPr>
          <a:xfrm>
            <a:off x="2366427" y="6102038"/>
            <a:ext cx="677549" cy="112343"/>
          </a:xfrm>
          <a:prstGeom prst="rect">
            <a:avLst/>
          </a:prstGeom>
        </p:spPr>
      </p:pic>
      <p:sp>
        <p:nvSpPr>
          <p:cNvPr id="46" name="Textfeld 45"/>
          <p:cNvSpPr txBox="1"/>
          <p:nvPr/>
        </p:nvSpPr>
        <p:spPr>
          <a:xfrm>
            <a:off x="523032" y="6072287"/>
            <a:ext cx="308098" cy="169277"/>
          </a:xfrm>
          <a:prstGeom prst="rect">
            <a:avLst/>
          </a:prstGeom>
          <a:noFill/>
        </p:spPr>
        <p:txBody>
          <a:bodyPr wrap="none" rtlCol="0">
            <a:spAutoFit/>
          </a:bodyPr>
          <a:lstStyle/>
          <a:p>
            <a:r>
              <a:rPr lang="de-DE" sz="500" i="1" dirty="0">
                <a:solidFill>
                  <a:schemeClr val="bg1"/>
                </a:solidFill>
              </a:rPr>
              <a:t>m/z</a:t>
            </a:r>
            <a:r>
              <a:rPr lang="de-DE" sz="500" baseline="-25000" dirty="0">
                <a:solidFill>
                  <a:schemeClr val="bg1"/>
                </a:solidFill>
              </a:rPr>
              <a:t>1</a:t>
            </a:r>
            <a:endParaRPr lang="de-DE" sz="600" baseline="-25000" dirty="0">
              <a:solidFill>
                <a:schemeClr val="bg1"/>
              </a:solidFill>
            </a:endParaRPr>
          </a:p>
        </p:txBody>
      </p:sp>
      <p:sp>
        <p:nvSpPr>
          <p:cNvPr id="47" name="Textfeld 46"/>
          <p:cNvSpPr txBox="1"/>
          <p:nvPr/>
        </p:nvSpPr>
        <p:spPr>
          <a:xfrm>
            <a:off x="1236847" y="6077049"/>
            <a:ext cx="308098" cy="169277"/>
          </a:xfrm>
          <a:prstGeom prst="rect">
            <a:avLst/>
          </a:prstGeom>
          <a:noFill/>
        </p:spPr>
        <p:txBody>
          <a:bodyPr wrap="none" rtlCol="0">
            <a:spAutoFit/>
          </a:bodyPr>
          <a:lstStyle/>
          <a:p>
            <a:r>
              <a:rPr lang="de-DE" sz="500" i="1" dirty="0">
                <a:solidFill>
                  <a:schemeClr val="bg1"/>
                </a:solidFill>
              </a:rPr>
              <a:t>m/z</a:t>
            </a:r>
            <a:r>
              <a:rPr lang="de-DE" sz="500" baseline="-25000" dirty="0">
                <a:solidFill>
                  <a:schemeClr val="bg1"/>
                </a:solidFill>
              </a:rPr>
              <a:t>2</a:t>
            </a:r>
            <a:endParaRPr lang="de-DE" sz="600" baseline="-25000" dirty="0">
              <a:solidFill>
                <a:schemeClr val="bg1"/>
              </a:solidFill>
            </a:endParaRPr>
          </a:p>
        </p:txBody>
      </p:sp>
      <p:sp>
        <p:nvSpPr>
          <p:cNvPr id="48" name="Textfeld 47"/>
          <p:cNvSpPr txBox="1"/>
          <p:nvPr/>
        </p:nvSpPr>
        <p:spPr>
          <a:xfrm>
            <a:off x="1922162" y="6080474"/>
            <a:ext cx="309700" cy="169277"/>
          </a:xfrm>
          <a:prstGeom prst="rect">
            <a:avLst/>
          </a:prstGeom>
          <a:noFill/>
        </p:spPr>
        <p:txBody>
          <a:bodyPr wrap="none" rtlCol="0">
            <a:spAutoFit/>
          </a:bodyPr>
          <a:lstStyle/>
          <a:p>
            <a:r>
              <a:rPr lang="de-DE" sz="500" i="1" dirty="0">
                <a:solidFill>
                  <a:schemeClr val="bg1"/>
                </a:solidFill>
              </a:rPr>
              <a:t>m/z</a:t>
            </a:r>
            <a:r>
              <a:rPr lang="de-DE" sz="500" baseline="-25000" dirty="0">
                <a:solidFill>
                  <a:schemeClr val="bg1"/>
                </a:solidFill>
              </a:rPr>
              <a:t>3</a:t>
            </a:r>
            <a:endParaRPr lang="de-DE" sz="600" baseline="-25000" dirty="0">
              <a:solidFill>
                <a:schemeClr val="bg1"/>
              </a:solidFill>
            </a:endParaRPr>
          </a:p>
        </p:txBody>
      </p:sp>
      <p:sp>
        <p:nvSpPr>
          <p:cNvPr id="49" name="Textfeld 48"/>
          <p:cNvSpPr txBox="1"/>
          <p:nvPr/>
        </p:nvSpPr>
        <p:spPr>
          <a:xfrm>
            <a:off x="2621501" y="6081033"/>
            <a:ext cx="309700" cy="169277"/>
          </a:xfrm>
          <a:prstGeom prst="rect">
            <a:avLst/>
          </a:prstGeom>
          <a:noFill/>
        </p:spPr>
        <p:txBody>
          <a:bodyPr wrap="none" rtlCol="0">
            <a:spAutoFit/>
          </a:bodyPr>
          <a:lstStyle/>
          <a:p>
            <a:r>
              <a:rPr lang="de-DE" sz="500" i="1" dirty="0">
                <a:solidFill>
                  <a:schemeClr val="bg1"/>
                </a:solidFill>
              </a:rPr>
              <a:t>m/z</a:t>
            </a:r>
            <a:r>
              <a:rPr lang="de-DE" sz="500" baseline="-25000" dirty="0">
                <a:solidFill>
                  <a:schemeClr val="bg1"/>
                </a:solidFill>
              </a:rPr>
              <a:t>4</a:t>
            </a:r>
            <a:endParaRPr lang="de-DE" sz="600" baseline="-25000" dirty="0">
              <a:solidFill>
                <a:schemeClr val="bg1"/>
              </a:solidFill>
            </a:endParaRPr>
          </a:p>
        </p:txBody>
      </p:sp>
      <p:sp>
        <p:nvSpPr>
          <p:cNvPr id="50" name="Textfeld 49"/>
          <p:cNvSpPr txBox="1"/>
          <p:nvPr/>
        </p:nvSpPr>
        <p:spPr>
          <a:xfrm>
            <a:off x="2835397" y="5896554"/>
            <a:ext cx="319318" cy="200055"/>
          </a:xfrm>
          <a:prstGeom prst="rect">
            <a:avLst/>
          </a:prstGeom>
          <a:noFill/>
        </p:spPr>
        <p:txBody>
          <a:bodyPr wrap="none" rtlCol="0">
            <a:spAutoFit/>
          </a:bodyPr>
          <a:lstStyle/>
          <a:p>
            <a:r>
              <a:rPr lang="de-DE" sz="700" dirty="0">
                <a:solidFill>
                  <a:schemeClr val="bg1"/>
                </a:solidFill>
              </a:rPr>
              <a:t>100</a:t>
            </a:r>
            <a:endParaRPr lang="de-DE" sz="800" dirty="0">
              <a:solidFill>
                <a:schemeClr val="bg1"/>
              </a:solidFill>
            </a:endParaRPr>
          </a:p>
        </p:txBody>
      </p:sp>
      <p:sp>
        <p:nvSpPr>
          <p:cNvPr id="51" name="Gleichschenkliges Dreieck 50"/>
          <p:cNvSpPr/>
          <p:nvPr/>
        </p:nvSpPr>
        <p:spPr>
          <a:xfrm rot="10800000">
            <a:off x="2974577" y="6055653"/>
            <a:ext cx="45719" cy="45719"/>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Textfeld 51"/>
          <p:cNvSpPr txBox="1"/>
          <p:nvPr/>
        </p:nvSpPr>
        <p:spPr>
          <a:xfrm>
            <a:off x="2388191" y="5895510"/>
            <a:ext cx="229550" cy="200055"/>
          </a:xfrm>
          <a:prstGeom prst="rect">
            <a:avLst/>
          </a:prstGeom>
          <a:noFill/>
        </p:spPr>
        <p:txBody>
          <a:bodyPr wrap="none" rtlCol="0">
            <a:spAutoFit/>
          </a:bodyPr>
          <a:lstStyle/>
          <a:p>
            <a:r>
              <a:rPr lang="de-DE" sz="700" dirty="0">
                <a:solidFill>
                  <a:schemeClr val="bg1"/>
                </a:solidFill>
              </a:rPr>
              <a:t>0</a:t>
            </a:r>
            <a:endParaRPr lang="de-DE" sz="800" dirty="0">
              <a:solidFill>
                <a:schemeClr val="bg1"/>
              </a:solidFill>
            </a:endParaRPr>
          </a:p>
        </p:txBody>
      </p:sp>
      <p:sp>
        <p:nvSpPr>
          <p:cNvPr id="53" name="Gleichschenkliges Dreieck 52"/>
          <p:cNvSpPr/>
          <p:nvPr/>
        </p:nvSpPr>
        <p:spPr>
          <a:xfrm rot="10800000">
            <a:off x="2479689" y="6048122"/>
            <a:ext cx="45719" cy="45719"/>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Textfeld 53"/>
          <p:cNvSpPr txBox="1"/>
          <p:nvPr/>
        </p:nvSpPr>
        <p:spPr>
          <a:xfrm>
            <a:off x="2727897" y="4853038"/>
            <a:ext cx="373820" cy="200055"/>
          </a:xfrm>
          <a:prstGeom prst="rect">
            <a:avLst/>
          </a:prstGeom>
          <a:noFill/>
        </p:spPr>
        <p:txBody>
          <a:bodyPr wrap="none" rtlCol="0">
            <a:spAutoFit/>
          </a:bodyPr>
          <a:lstStyle/>
          <a:p>
            <a:r>
              <a:rPr lang="de-DE" sz="700" dirty="0">
                <a:solidFill>
                  <a:schemeClr val="bg1"/>
                </a:solidFill>
              </a:rPr>
              <a:t>2mm</a:t>
            </a:r>
            <a:endParaRPr lang="de-DE" sz="800" dirty="0">
              <a:solidFill>
                <a:schemeClr val="bg1"/>
              </a:solidFill>
            </a:endParaRPr>
          </a:p>
        </p:txBody>
      </p:sp>
      <p:sp>
        <p:nvSpPr>
          <p:cNvPr id="55" name="Rechteck 54"/>
          <p:cNvSpPr/>
          <p:nvPr/>
        </p:nvSpPr>
        <p:spPr>
          <a:xfrm>
            <a:off x="2782677" y="4840539"/>
            <a:ext cx="271716" cy="54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9" name="Grafik 58"/>
          <p:cNvPicPr>
            <a:picLocks noChangeAspect="1"/>
          </p:cNvPicPr>
          <p:nvPr/>
        </p:nvPicPr>
        <p:blipFill rotWithShape="1">
          <a:blip r:embed="rId14" cstate="print">
            <a:extLst>
              <a:ext uri="{28A0092B-C50C-407E-A947-70E740481C1C}">
                <a14:useLocalDpi xmlns:a14="http://schemas.microsoft.com/office/drawing/2010/main" val="0"/>
              </a:ext>
            </a:extLst>
          </a:blip>
          <a:srcRect l="16206" t="10447" r="14726" b="5666"/>
          <a:stretch/>
        </p:blipFill>
        <p:spPr>
          <a:xfrm>
            <a:off x="3556000" y="2122175"/>
            <a:ext cx="2070100" cy="2146299"/>
          </a:xfrm>
          <a:prstGeom prst="rect">
            <a:avLst/>
          </a:prstGeom>
        </p:spPr>
      </p:pic>
      <p:sp>
        <p:nvSpPr>
          <p:cNvPr id="60" name="Rechteck 59"/>
          <p:cNvSpPr/>
          <p:nvPr/>
        </p:nvSpPr>
        <p:spPr>
          <a:xfrm>
            <a:off x="3556213" y="1969775"/>
            <a:ext cx="2113971" cy="2151827"/>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1" name="Grafik 60"/>
          <p:cNvPicPr>
            <a:picLocks noChangeAspect="1"/>
          </p:cNvPicPr>
          <p:nvPr/>
        </p:nvPicPr>
        <p:blipFill rotWithShape="1">
          <a:blip r:embed="rId15">
            <a:extLst>
              <a:ext uri="{28A0092B-C50C-407E-A947-70E740481C1C}">
                <a14:useLocalDpi xmlns:a14="http://schemas.microsoft.com/office/drawing/2010/main" val="0"/>
              </a:ext>
            </a:extLst>
          </a:blip>
          <a:srcRect l="83607" t="88650" r="6275" b="4366"/>
          <a:stretch/>
        </p:blipFill>
        <p:spPr>
          <a:xfrm>
            <a:off x="4952779" y="3865547"/>
            <a:ext cx="637335" cy="375572"/>
          </a:xfrm>
          <a:prstGeom prst="rect">
            <a:avLst/>
          </a:prstGeom>
        </p:spPr>
      </p:pic>
      <p:pic>
        <p:nvPicPr>
          <p:cNvPr id="62" name="Grafik 61"/>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6020" b="93163" l="8798" r="54704"/>
                    </a14:imgEffect>
                  </a14:imgLayer>
                </a14:imgProps>
              </a:ext>
              <a:ext uri="{28A0092B-C50C-407E-A947-70E740481C1C}">
                <a14:useLocalDpi xmlns:a14="http://schemas.microsoft.com/office/drawing/2010/main" val="0"/>
              </a:ext>
            </a:extLst>
          </a:blip>
          <a:srcRect l="7742" t="12690" r="43568" b="1939"/>
          <a:stretch/>
        </p:blipFill>
        <p:spPr>
          <a:xfrm>
            <a:off x="3815168" y="2303149"/>
            <a:ext cx="1239448" cy="1855147"/>
          </a:xfrm>
          <a:prstGeom prst="rect">
            <a:avLst/>
          </a:prstGeom>
        </p:spPr>
      </p:pic>
      <p:pic>
        <p:nvPicPr>
          <p:cNvPr id="63" name="Grafik 6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557649" y="4616007"/>
            <a:ext cx="2075685" cy="1771927"/>
          </a:xfrm>
          <a:prstGeom prst="rect">
            <a:avLst/>
          </a:prstGeom>
        </p:spPr>
      </p:pic>
      <p:pic>
        <p:nvPicPr>
          <p:cNvPr id="64" name="Grafik 6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554051" y="4616007"/>
            <a:ext cx="2075686" cy="1771927"/>
          </a:xfrm>
          <a:prstGeom prst="rect">
            <a:avLst/>
          </a:prstGeom>
          <a:ln>
            <a:solidFill>
              <a:schemeClr val="bg1"/>
            </a:solidFill>
          </a:ln>
        </p:spPr>
      </p:pic>
      <p:sp>
        <p:nvSpPr>
          <p:cNvPr id="65" name="Textfeld 64"/>
          <p:cNvSpPr txBox="1"/>
          <p:nvPr/>
        </p:nvSpPr>
        <p:spPr>
          <a:xfrm>
            <a:off x="5221944" y="4713325"/>
            <a:ext cx="441146" cy="200055"/>
          </a:xfrm>
          <a:prstGeom prst="rect">
            <a:avLst/>
          </a:prstGeom>
          <a:noFill/>
        </p:spPr>
        <p:txBody>
          <a:bodyPr wrap="none" rtlCol="0">
            <a:spAutoFit/>
          </a:bodyPr>
          <a:lstStyle/>
          <a:p>
            <a:r>
              <a:rPr lang="de-DE" sz="700" dirty="0">
                <a:solidFill>
                  <a:schemeClr val="bg1"/>
                </a:solidFill>
              </a:rPr>
              <a:t>300µm</a:t>
            </a:r>
            <a:endParaRPr lang="de-DE" sz="800" dirty="0">
              <a:solidFill>
                <a:schemeClr val="bg1"/>
              </a:solidFill>
            </a:endParaRPr>
          </a:p>
        </p:txBody>
      </p:sp>
      <p:sp>
        <p:nvSpPr>
          <p:cNvPr id="66" name="Rechteck 65"/>
          <p:cNvSpPr/>
          <p:nvPr/>
        </p:nvSpPr>
        <p:spPr>
          <a:xfrm>
            <a:off x="5342463" y="4677329"/>
            <a:ext cx="18000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67" name="Rechteck 66"/>
          <p:cNvSpPr/>
          <p:nvPr/>
        </p:nvSpPr>
        <p:spPr>
          <a:xfrm>
            <a:off x="3559979" y="6222691"/>
            <a:ext cx="2021672" cy="14763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8" name="Grafik 67"/>
          <p:cNvPicPr>
            <a:picLocks noChangeAspect="1"/>
          </p:cNvPicPr>
          <p:nvPr/>
        </p:nvPicPr>
        <p:blipFill rotWithShape="1">
          <a:blip r:embed="rId19">
            <a:extLst>
              <a:ext uri="{28A0092B-C50C-407E-A947-70E740481C1C}">
                <a14:useLocalDpi xmlns:a14="http://schemas.microsoft.com/office/drawing/2010/main" val="0"/>
              </a:ext>
            </a:extLst>
          </a:blip>
          <a:srcRect l="83067" t="90683" r="6025" b="4317"/>
          <a:stretch/>
        </p:blipFill>
        <p:spPr>
          <a:xfrm>
            <a:off x="4841822" y="6033635"/>
            <a:ext cx="723864" cy="283252"/>
          </a:xfrm>
          <a:prstGeom prst="rect">
            <a:avLst/>
          </a:prstGeom>
        </p:spPr>
      </p:pic>
      <p:sp>
        <p:nvSpPr>
          <p:cNvPr id="69" name="Textfeld 68"/>
          <p:cNvSpPr txBox="1"/>
          <p:nvPr/>
        </p:nvSpPr>
        <p:spPr>
          <a:xfrm>
            <a:off x="5091476" y="6038398"/>
            <a:ext cx="309700" cy="169277"/>
          </a:xfrm>
          <a:prstGeom prst="rect">
            <a:avLst/>
          </a:prstGeom>
          <a:noFill/>
        </p:spPr>
        <p:txBody>
          <a:bodyPr wrap="none" rtlCol="0">
            <a:spAutoFit/>
          </a:bodyPr>
          <a:lstStyle/>
          <a:p>
            <a:r>
              <a:rPr lang="de-DE" sz="500" i="1" dirty="0">
                <a:solidFill>
                  <a:schemeClr val="bg1"/>
                </a:solidFill>
              </a:rPr>
              <a:t>m/z</a:t>
            </a:r>
            <a:r>
              <a:rPr lang="de-DE" sz="500" baseline="-25000" dirty="0">
                <a:solidFill>
                  <a:schemeClr val="bg1"/>
                </a:solidFill>
              </a:rPr>
              <a:t>1</a:t>
            </a:r>
            <a:endParaRPr lang="de-DE" sz="600" baseline="-25000" dirty="0">
              <a:solidFill>
                <a:schemeClr val="bg1"/>
              </a:solidFill>
            </a:endParaRPr>
          </a:p>
        </p:txBody>
      </p:sp>
      <p:sp>
        <p:nvSpPr>
          <p:cNvPr id="70" name="Textfeld 69"/>
          <p:cNvSpPr txBox="1"/>
          <p:nvPr/>
        </p:nvSpPr>
        <p:spPr>
          <a:xfrm>
            <a:off x="5372904" y="5855598"/>
            <a:ext cx="319318" cy="200055"/>
          </a:xfrm>
          <a:prstGeom prst="rect">
            <a:avLst/>
          </a:prstGeom>
          <a:noFill/>
        </p:spPr>
        <p:txBody>
          <a:bodyPr wrap="none" rtlCol="0">
            <a:spAutoFit/>
          </a:bodyPr>
          <a:lstStyle/>
          <a:p>
            <a:r>
              <a:rPr lang="de-DE" sz="700" dirty="0">
                <a:solidFill>
                  <a:schemeClr val="bg1"/>
                </a:solidFill>
              </a:rPr>
              <a:t>100</a:t>
            </a:r>
            <a:endParaRPr lang="de-DE" sz="800" dirty="0">
              <a:solidFill>
                <a:schemeClr val="bg1"/>
              </a:solidFill>
            </a:endParaRPr>
          </a:p>
        </p:txBody>
      </p:sp>
      <p:sp>
        <p:nvSpPr>
          <p:cNvPr id="71" name="Gleichschenkliges Dreieck 70"/>
          <p:cNvSpPr/>
          <p:nvPr/>
        </p:nvSpPr>
        <p:spPr>
          <a:xfrm rot="10800000">
            <a:off x="5512084" y="6014697"/>
            <a:ext cx="45719" cy="45719"/>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Textfeld 71"/>
          <p:cNvSpPr txBox="1"/>
          <p:nvPr/>
        </p:nvSpPr>
        <p:spPr>
          <a:xfrm>
            <a:off x="4782823" y="5857729"/>
            <a:ext cx="229550" cy="200055"/>
          </a:xfrm>
          <a:prstGeom prst="rect">
            <a:avLst/>
          </a:prstGeom>
          <a:noFill/>
        </p:spPr>
        <p:txBody>
          <a:bodyPr wrap="none" rtlCol="0">
            <a:spAutoFit/>
          </a:bodyPr>
          <a:lstStyle/>
          <a:p>
            <a:r>
              <a:rPr lang="de-DE" sz="700" dirty="0">
                <a:solidFill>
                  <a:schemeClr val="bg1"/>
                </a:solidFill>
              </a:rPr>
              <a:t>0</a:t>
            </a:r>
            <a:endParaRPr lang="de-DE" sz="800" dirty="0">
              <a:solidFill>
                <a:schemeClr val="bg1"/>
              </a:solidFill>
            </a:endParaRPr>
          </a:p>
        </p:txBody>
      </p:sp>
      <p:sp>
        <p:nvSpPr>
          <p:cNvPr id="73" name="Gleichschenkliges Dreieck 72"/>
          <p:cNvSpPr/>
          <p:nvPr/>
        </p:nvSpPr>
        <p:spPr>
          <a:xfrm rot="10800000">
            <a:off x="4874321" y="6010341"/>
            <a:ext cx="45719" cy="45719"/>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Textfeld 73"/>
          <p:cNvSpPr txBox="1"/>
          <p:nvPr/>
        </p:nvSpPr>
        <p:spPr>
          <a:xfrm>
            <a:off x="5091476" y="6179248"/>
            <a:ext cx="309700" cy="169277"/>
          </a:xfrm>
          <a:prstGeom prst="rect">
            <a:avLst/>
          </a:prstGeom>
          <a:noFill/>
        </p:spPr>
        <p:txBody>
          <a:bodyPr wrap="none" rtlCol="0">
            <a:spAutoFit/>
          </a:bodyPr>
          <a:lstStyle/>
          <a:p>
            <a:r>
              <a:rPr lang="de-DE" sz="500" i="1" dirty="0">
                <a:solidFill>
                  <a:schemeClr val="bg1"/>
                </a:solidFill>
              </a:rPr>
              <a:t>m/z</a:t>
            </a:r>
            <a:r>
              <a:rPr lang="de-DE" sz="500" baseline="-25000" dirty="0">
                <a:solidFill>
                  <a:schemeClr val="bg1"/>
                </a:solidFill>
              </a:rPr>
              <a:t>2</a:t>
            </a:r>
            <a:endParaRPr lang="de-DE" sz="600" baseline="-25000" dirty="0">
              <a:solidFill>
                <a:schemeClr val="bg1"/>
              </a:solidFill>
            </a:endParaRPr>
          </a:p>
        </p:txBody>
      </p:sp>
      <p:sp>
        <p:nvSpPr>
          <p:cNvPr id="75" name="Textfeld 74"/>
          <p:cNvSpPr txBox="1"/>
          <p:nvPr/>
        </p:nvSpPr>
        <p:spPr>
          <a:xfrm>
            <a:off x="5401176" y="3662429"/>
            <a:ext cx="319318" cy="200055"/>
          </a:xfrm>
          <a:prstGeom prst="rect">
            <a:avLst/>
          </a:prstGeom>
          <a:noFill/>
        </p:spPr>
        <p:txBody>
          <a:bodyPr wrap="none" rtlCol="0">
            <a:spAutoFit/>
          </a:bodyPr>
          <a:lstStyle/>
          <a:p>
            <a:r>
              <a:rPr lang="de-DE" sz="700" dirty="0">
                <a:solidFill>
                  <a:schemeClr val="bg1"/>
                </a:solidFill>
              </a:rPr>
              <a:t>100</a:t>
            </a:r>
            <a:endParaRPr lang="de-DE" sz="800" dirty="0">
              <a:solidFill>
                <a:schemeClr val="bg1"/>
              </a:solidFill>
            </a:endParaRPr>
          </a:p>
        </p:txBody>
      </p:sp>
      <p:sp>
        <p:nvSpPr>
          <p:cNvPr id="76" name="Gleichschenkliges Dreieck 75"/>
          <p:cNvSpPr/>
          <p:nvPr/>
        </p:nvSpPr>
        <p:spPr>
          <a:xfrm rot="10800000">
            <a:off x="5540356" y="3821528"/>
            <a:ext cx="45719" cy="45719"/>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Textfeld 76"/>
          <p:cNvSpPr txBox="1"/>
          <p:nvPr/>
        </p:nvSpPr>
        <p:spPr>
          <a:xfrm>
            <a:off x="4906345" y="3664560"/>
            <a:ext cx="229550" cy="200055"/>
          </a:xfrm>
          <a:prstGeom prst="rect">
            <a:avLst/>
          </a:prstGeom>
          <a:noFill/>
        </p:spPr>
        <p:txBody>
          <a:bodyPr wrap="none" rtlCol="0">
            <a:spAutoFit/>
          </a:bodyPr>
          <a:lstStyle/>
          <a:p>
            <a:r>
              <a:rPr lang="de-DE" sz="700" dirty="0">
                <a:solidFill>
                  <a:schemeClr val="bg1"/>
                </a:solidFill>
              </a:rPr>
              <a:t>0</a:t>
            </a:r>
            <a:endParaRPr lang="de-DE" sz="800" dirty="0">
              <a:solidFill>
                <a:schemeClr val="bg1"/>
              </a:solidFill>
            </a:endParaRPr>
          </a:p>
        </p:txBody>
      </p:sp>
      <p:sp>
        <p:nvSpPr>
          <p:cNvPr id="78" name="Gleichschenkliges Dreieck 77"/>
          <p:cNvSpPr/>
          <p:nvPr/>
        </p:nvSpPr>
        <p:spPr>
          <a:xfrm rot="10800000">
            <a:off x="4997843" y="3817172"/>
            <a:ext cx="45719" cy="45719"/>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Textfeld 78"/>
          <p:cNvSpPr txBox="1"/>
          <p:nvPr/>
        </p:nvSpPr>
        <p:spPr>
          <a:xfrm>
            <a:off x="5207250" y="2218837"/>
            <a:ext cx="441146" cy="200055"/>
          </a:xfrm>
          <a:prstGeom prst="rect">
            <a:avLst/>
          </a:prstGeom>
          <a:noFill/>
        </p:spPr>
        <p:txBody>
          <a:bodyPr wrap="none" rtlCol="0">
            <a:spAutoFit/>
          </a:bodyPr>
          <a:lstStyle/>
          <a:p>
            <a:r>
              <a:rPr lang="de-DE" sz="700" dirty="0"/>
              <a:t>100µm</a:t>
            </a:r>
            <a:endParaRPr lang="de-DE" sz="800" dirty="0"/>
          </a:p>
        </p:txBody>
      </p:sp>
      <p:sp>
        <p:nvSpPr>
          <p:cNvPr id="80" name="Rechteck 79"/>
          <p:cNvSpPr/>
          <p:nvPr/>
        </p:nvSpPr>
        <p:spPr>
          <a:xfrm>
            <a:off x="5348931" y="2194014"/>
            <a:ext cx="132793"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81" name="Textfeld 80"/>
          <p:cNvSpPr txBox="1"/>
          <p:nvPr/>
        </p:nvSpPr>
        <p:spPr>
          <a:xfrm>
            <a:off x="529809" y="4487047"/>
            <a:ext cx="2363147" cy="246221"/>
          </a:xfrm>
          <a:prstGeom prst="rect">
            <a:avLst/>
          </a:prstGeom>
          <a:noFill/>
        </p:spPr>
        <p:txBody>
          <a:bodyPr wrap="none" rtlCol="0">
            <a:spAutoFit/>
          </a:bodyPr>
          <a:lstStyle/>
          <a:p>
            <a:r>
              <a:rPr lang="de-DE" sz="1000" dirty="0"/>
              <a:t>L. Gruber et al., </a:t>
            </a:r>
            <a:r>
              <a:rPr lang="de-DE" sz="1000" dirty="0" err="1"/>
              <a:t>bioarxiv</a:t>
            </a:r>
            <a:r>
              <a:rPr lang="de-DE" sz="1000" dirty="0"/>
              <a:t> (2023): 2023-12</a:t>
            </a:r>
          </a:p>
        </p:txBody>
      </p:sp>
      <p:sp>
        <p:nvSpPr>
          <p:cNvPr id="82" name="Textfeld 81"/>
          <p:cNvSpPr txBox="1"/>
          <p:nvPr/>
        </p:nvSpPr>
        <p:spPr>
          <a:xfrm>
            <a:off x="3507691" y="4254975"/>
            <a:ext cx="2207656" cy="246221"/>
          </a:xfrm>
          <a:prstGeom prst="rect">
            <a:avLst/>
          </a:prstGeom>
          <a:noFill/>
        </p:spPr>
        <p:txBody>
          <a:bodyPr wrap="none" rtlCol="0">
            <a:spAutoFit/>
          </a:bodyPr>
          <a:lstStyle/>
          <a:p>
            <a:r>
              <a:rPr lang="de-DE" sz="1000" dirty="0"/>
              <a:t>S. Iakab et al., </a:t>
            </a:r>
            <a:r>
              <a:rPr lang="de-DE" sz="1000" dirty="0" err="1"/>
              <a:t>bioarxiv</a:t>
            </a:r>
            <a:r>
              <a:rPr lang="de-DE" sz="1000" dirty="0"/>
              <a:t> (2022): 2022-12</a:t>
            </a:r>
          </a:p>
        </p:txBody>
      </p:sp>
      <p:sp>
        <p:nvSpPr>
          <p:cNvPr id="84" name="Textfeld 83"/>
          <p:cNvSpPr txBox="1"/>
          <p:nvPr/>
        </p:nvSpPr>
        <p:spPr>
          <a:xfrm>
            <a:off x="5144563" y="3843637"/>
            <a:ext cx="309700" cy="169277"/>
          </a:xfrm>
          <a:prstGeom prst="rect">
            <a:avLst/>
          </a:prstGeom>
          <a:noFill/>
        </p:spPr>
        <p:txBody>
          <a:bodyPr wrap="none" rtlCol="0">
            <a:spAutoFit/>
          </a:bodyPr>
          <a:lstStyle/>
          <a:p>
            <a:r>
              <a:rPr lang="de-DE" sz="500" i="1" dirty="0">
                <a:solidFill>
                  <a:schemeClr val="bg1"/>
                </a:solidFill>
              </a:rPr>
              <a:t>m/z</a:t>
            </a:r>
            <a:r>
              <a:rPr lang="de-DE" sz="500" baseline="-25000" dirty="0">
                <a:solidFill>
                  <a:schemeClr val="bg1"/>
                </a:solidFill>
              </a:rPr>
              <a:t>1</a:t>
            </a:r>
            <a:endParaRPr lang="de-DE" sz="600" baseline="-25000" dirty="0">
              <a:solidFill>
                <a:schemeClr val="bg1"/>
              </a:solidFill>
            </a:endParaRPr>
          </a:p>
        </p:txBody>
      </p:sp>
      <p:sp>
        <p:nvSpPr>
          <p:cNvPr id="85" name="Textfeld 84"/>
          <p:cNvSpPr txBox="1"/>
          <p:nvPr/>
        </p:nvSpPr>
        <p:spPr>
          <a:xfrm>
            <a:off x="5144563" y="3974961"/>
            <a:ext cx="309700" cy="169277"/>
          </a:xfrm>
          <a:prstGeom prst="rect">
            <a:avLst/>
          </a:prstGeom>
          <a:noFill/>
        </p:spPr>
        <p:txBody>
          <a:bodyPr wrap="none" rtlCol="0">
            <a:spAutoFit/>
          </a:bodyPr>
          <a:lstStyle/>
          <a:p>
            <a:r>
              <a:rPr lang="de-DE" sz="500" i="1" dirty="0">
                <a:solidFill>
                  <a:schemeClr val="bg1"/>
                </a:solidFill>
              </a:rPr>
              <a:t>m/z</a:t>
            </a:r>
            <a:r>
              <a:rPr lang="de-DE" sz="500" baseline="-25000" dirty="0">
                <a:solidFill>
                  <a:schemeClr val="bg1"/>
                </a:solidFill>
              </a:rPr>
              <a:t>2</a:t>
            </a:r>
            <a:endParaRPr lang="de-DE" sz="600" baseline="-25000" dirty="0">
              <a:solidFill>
                <a:schemeClr val="bg1"/>
              </a:solidFill>
            </a:endParaRPr>
          </a:p>
        </p:txBody>
      </p:sp>
      <p:sp>
        <p:nvSpPr>
          <p:cNvPr id="86" name="Textfeld 85"/>
          <p:cNvSpPr txBox="1"/>
          <p:nvPr/>
        </p:nvSpPr>
        <p:spPr>
          <a:xfrm>
            <a:off x="5146973" y="4108283"/>
            <a:ext cx="309700" cy="169277"/>
          </a:xfrm>
          <a:prstGeom prst="rect">
            <a:avLst/>
          </a:prstGeom>
          <a:noFill/>
        </p:spPr>
        <p:txBody>
          <a:bodyPr wrap="none" rtlCol="0">
            <a:spAutoFit/>
          </a:bodyPr>
          <a:lstStyle/>
          <a:p>
            <a:r>
              <a:rPr lang="de-DE" sz="500" i="1" dirty="0"/>
              <a:t>m/z</a:t>
            </a:r>
            <a:r>
              <a:rPr lang="de-DE" sz="500" baseline="-25000" dirty="0"/>
              <a:t>3</a:t>
            </a:r>
            <a:endParaRPr lang="de-DE" sz="600" baseline="-25000" dirty="0"/>
          </a:p>
        </p:txBody>
      </p:sp>
      <p:pic>
        <p:nvPicPr>
          <p:cNvPr id="87" name="Grafik 86"/>
          <p:cNvPicPr>
            <a:picLocks noChangeAspect="1"/>
          </p:cNvPicPr>
          <p:nvPr/>
        </p:nvPicPr>
        <p:blipFill rotWithShape="1">
          <a:blip r:embed="rId20"/>
          <a:srcRect l="2578" t="51068" r="78649" b="9870"/>
          <a:stretch/>
        </p:blipFill>
        <p:spPr>
          <a:xfrm>
            <a:off x="6587141" y="4833459"/>
            <a:ext cx="1435895" cy="1408105"/>
          </a:xfrm>
          <a:prstGeom prst="rect">
            <a:avLst/>
          </a:prstGeom>
        </p:spPr>
      </p:pic>
      <p:pic>
        <p:nvPicPr>
          <p:cNvPr id="88" name="Grafik 87"/>
          <p:cNvPicPr>
            <a:picLocks noChangeAspect="1"/>
          </p:cNvPicPr>
          <p:nvPr/>
        </p:nvPicPr>
        <p:blipFill rotWithShape="1">
          <a:blip r:embed="rId20"/>
          <a:srcRect l="89775" t="93634" r="3623" b="4780"/>
          <a:stretch/>
        </p:blipFill>
        <p:spPr>
          <a:xfrm>
            <a:off x="7362189" y="6162190"/>
            <a:ext cx="498525" cy="57150"/>
          </a:xfrm>
          <a:prstGeom prst="rect">
            <a:avLst/>
          </a:prstGeom>
        </p:spPr>
      </p:pic>
      <p:pic>
        <p:nvPicPr>
          <p:cNvPr id="89" name="Grafik 88"/>
          <p:cNvPicPr>
            <a:picLocks noChangeAspect="1"/>
          </p:cNvPicPr>
          <p:nvPr/>
        </p:nvPicPr>
        <p:blipFill rotWithShape="1">
          <a:blip r:embed="rId20"/>
          <a:srcRect l="89680" t="90486" r="3475" b="7841"/>
          <a:stretch/>
        </p:blipFill>
        <p:spPr>
          <a:xfrm>
            <a:off x="6748318" y="6159014"/>
            <a:ext cx="516869" cy="60326"/>
          </a:xfrm>
          <a:prstGeom prst="rect">
            <a:avLst/>
          </a:prstGeom>
        </p:spPr>
      </p:pic>
      <p:sp>
        <p:nvSpPr>
          <p:cNvPr id="90" name="Textfeld 89"/>
          <p:cNvSpPr txBox="1"/>
          <p:nvPr/>
        </p:nvSpPr>
        <p:spPr>
          <a:xfrm>
            <a:off x="7703716" y="5931877"/>
            <a:ext cx="319318" cy="200055"/>
          </a:xfrm>
          <a:prstGeom prst="rect">
            <a:avLst/>
          </a:prstGeom>
          <a:noFill/>
        </p:spPr>
        <p:txBody>
          <a:bodyPr wrap="none" rtlCol="0">
            <a:spAutoFit/>
          </a:bodyPr>
          <a:lstStyle/>
          <a:p>
            <a:r>
              <a:rPr lang="de-DE" sz="700" dirty="0">
                <a:solidFill>
                  <a:schemeClr val="bg1"/>
                </a:solidFill>
              </a:rPr>
              <a:t>100</a:t>
            </a:r>
            <a:endParaRPr lang="de-DE" sz="800" dirty="0">
              <a:solidFill>
                <a:schemeClr val="bg1"/>
              </a:solidFill>
            </a:endParaRPr>
          </a:p>
        </p:txBody>
      </p:sp>
      <p:sp>
        <p:nvSpPr>
          <p:cNvPr id="91" name="Gleichschenkliges Dreieck 90"/>
          <p:cNvSpPr/>
          <p:nvPr/>
        </p:nvSpPr>
        <p:spPr>
          <a:xfrm rot="10800000">
            <a:off x="7842896" y="6090976"/>
            <a:ext cx="45719" cy="45719"/>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Textfeld 91"/>
          <p:cNvSpPr txBox="1"/>
          <p:nvPr/>
        </p:nvSpPr>
        <p:spPr>
          <a:xfrm>
            <a:off x="7257145" y="5934008"/>
            <a:ext cx="229550" cy="200055"/>
          </a:xfrm>
          <a:prstGeom prst="rect">
            <a:avLst/>
          </a:prstGeom>
          <a:noFill/>
        </p:spPr>
        <p:txBody>
          <a:bodyPr wrap="none" rtlCol="0">
            <a:spAutoFit/>
          </a:bodyPr>
          <a:lstStyle/>
          <a:p>
            <a:r>
              <a:rPr lang="de-DE" sz="700" dirty="0">
                <a:solidFill>
                  <a:schemeClr val="bg1"/>
                </a:solidFill>
              </a:rPr>
              <a:t>0</a:t>
            </a:r>
            <a:endParaRPr lang="de-DE" sz="800" dirty="0">
              <a:solidFill>
                <a:schemeClr val="bg1"/>
              </a:solidFill>
            </a:endParaRPr>
          </a:p>
        </p:txBody>
      </p:sp>
      <p:sp>
        <p:nvSpPr>
          <p:cNvPr id="93" name="Gleichschenkliges Dreieck 92"/>
          <p:cNvSpPr/>
          <p:nvPr/>
        </p:nvSpPr>
        <p:spPr>
          <a:xfrm rot="10800000">
            <a:off x="7348643" y="6086620"/>
            <a:ext cx="45719" cy="45719"/>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Textfeld 93"/>
          <p:cNvSpPr txBox="1"/>
          <p:nvPr/>
        </p:nvSpPr>
        <p:spPr>
          <a:xfrm>
            <a:off x="6827690" y="6102886"/>
            <a:ext cx="309700" cy="169277"/>
          </a:xfrm>
          <a:prstGeom prst="rect">
            <a:avLst/>
          </a:prstGeom>
          <a:noFill/>
        </p:spPr>
        <p:txBody>
          <a:bodyPr wrap="none" rtlCol="0">
            <a:spAutoFit/>
          </a:bodyPr>
          <a:lstStyle/>
          <a:p>
            <a:r>
              <a:rPr lang="de-DE" sz="500" i="1" dirty="0">
                <a:solidFill>
                  <a:schemeClr val="bg1"/>
                </a:solidFill>
              </a:rPr>
              <a:t>m/z</a:t>
            </a:r>
            <a:r>
              <a:rPr lang="de-DE" sz="500" baseline="-25000" dirty="0">
                <a:solidFill>
                  <a:schemeClr val="bg1"/>
                </a:solidFill>
              </a:rPr>
              <a:t>1</a:t>
            </a:r>
            <a:endParaRPr lang="de-DE" sz="600" baseline="-25000" dirty="0">
              <a:solidFill>
                <a:schemeClr val="bg1"/>
              </a:solidFill>
            </a:endParaRPr>
          </a:p>
        </p:txBody>
      </p:sp>
      <p:sp>
        <p:nvSpPr>
          <p:cNvPr id="95" name="Textfeld 94"/>
          <p:cNvSpPr txBox="1"/>
          <p:nvPr/>
        </p:nvSpPr>
        <p:spPr>
          <a:xfrm>
            <a:off x="7475802" y="6101362"/>
            <a:ext cx="309700" cy="169277"/>
          </a:xfrm>
          <a:prstGeom prst="rect">
            <a:avLst/>
          </a:prstGeom>
          <a:noFill/>
        </p:spPr>
        <p:txBody>
          <a:bodyPr wrap="none" rtlCol="0">
            <a:spAutoFit/>
          </a:bodyPr>
          <a:lstStyle/>
          <a:p>
            <a:r>
              <a:rPr lang="de-DE" sz="500" i="1" dirty="0">
                <a:solidFill>
                  <a:schemeClr val="bg1"/>
                </a:solidFill>
              </a:rPr>
              <a:t>m/z</a:t>
            </a:r>
            <a:r>
              <a:rPr lang="de-DE" sz="500" baseline="-25000" dirty="0">
                <a:solidFill>
                  <a:schemeClr val="bg1"/>
                </a:solidFill>
              </a:rPr>
              <a:t>2</a:t>
            </a:r>
            <a:endParaRPr lang="de-DE" sz="600" baseline="-25000" dirty="0">
              <a:solidFill>
                <a:schemeClr val="bg1"/>
              </a:solidFill>
            </a:endParaRPr>
          </a:p>
        </p:txBody>
      </p:sp>
      <p:sp>
        <p:nvSpPr>
          <p:cNvPr id="96" name="Textfeld 95"/>
          <p:cNvSpPr txBox="1"/>
          <p:nvPr/>
        </p:nvSpPr>
        <p:spPr>
          <a:xfrm>
            <a:off x="7551615" y="4903199"/>
            <a:ext cx="441146" cy="200055"/>
          </a:xfrm>
          <a:prstGeom prst="rect">
            <a:avLst/>
          </a:prstGeom>
          <a:noFill/>
        </p:spPr>
        <p:txBody>
          <a:bodyPr wrap="none" rtlCol="0">
            <a:spAutoFit/>
          </a:bodyPr>
          <a:lstStyle/>
          <a:p>
            <a:r>
              <a:rPr lang="de-DE" sz="700" dirty="0">
                <a:solidFill>
                  <a:schemeClr val="bg1"/>
                </a:solidFill>
              </a:rPr>
              <a:t>600µm</a:t>
            </a:r>
            <a:endParaRPr lang="de-DE" sz="800" dirty="0">
              <a:solidFill>
                <a:schemeClr val="bg1"/>
              </a:solidFill>
            </a:endParaRPr>
          </a:p>
        </p:txBody>
      </p:sp>
      <p:sp>
        <p:nvSpPr>
          <p:cNvPr id="97" name="Rechteck 96"/>
          <p:cNvSpPr/>
          <p:nvPr/>
        </p:nvSpPr>
        <p:spPr>
          <a:xfrm>
            <a:off x="7537495" y="4886328"/>
            <a:ext cx="424992"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8" name="Grafik 97">
            <a:extLst>
              <a:ext uri="{FF2B5EF4-FFF2-40B4-BE49-F238E27FC236}">
                <a16:creationId xmlns:a16="http://schemas.microsoft.com/office/drawing/2014/main" id="{5C84E645-60C8-DB9E-A5F4-6909D485F15A}"/>
              </a:ext>
            </a:extLst>
          </p:cNvPr>
          <p:cNvPicPr>
            <a:picLocks noChangeAspect="1"/>
          </p:cNvPicPr>
          <p:nvPr/>
        </p:nvPicPr>
        <p:blipFill rotWithShape="1">
          <a:blip r:embed="rId21"/>
          <a:srcRect l="8732" r="41741" b="9892"/>
          <a:stretch/>
        </p:blipFill>
        <p:spPr>
          <a:xfrm>
            <a:off x="6309240" y="2116648"/>
            <a:ext cx="2084003" cy="1858314"/>
          </a:xfrm>
          <a:prstGeom prst="rect">
            <a:avLst/>
          </a:prstGeom>
        </p:spPr>
      </p:pic>
      <p:sp>
        <p:nvSpPr>
          <p:cNvPr id="99" name="Rechteck 98">
            <a:extLst>
              <a:ext uri="{FF2B5EF4-FFF2-40B4-BE49-F238E27FC236}">
                <a16:creationId xmlns:a16="http://schemas.microsoft.com/office/drawing/2014/main" id="{B1692BB9-3D8D-2D2F-D934-64783E5F83CC}"/>
              </a:ext>
            </a:extLst>
          </p:cNvPr>
          <p:cNvSpPr/>
          <p:nvPr/>
        </p:nvSpPr>
        <p:spPr>
          <a:xfrm>
            <a:off x="6316235" y="3974961"/>
            <a:ext cx="2069273" cy="3157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0" name="Grafik 99">
            <a:extLst>
              <a:ext uri="{FF2B5EF4-FFF2-40B4-BE49-F238E27FC236}">
                <a16:creationId xmlns:a16="http://schemas.microsoft.com/office/drawing/2014/main" id="{1F7C3029-6974-2C32-8A21-F39E457ECE51}"/>
              </a:ext>
            </a:extLst>
          </p:cNvPr>
          <p:cNvPicPr>
            <a:picLocks noChangeAspect="1"/>
          </p:cNvPicPr>
          <p:nvPr/>
        </p:nvPicPr>
        <p:blipFill rotWithShape="1">
          <a:blip r:embed="rId21"/>
          <a:srcRect l="81887" t="87684" r="5824" b="7979"/>
          <a:stretch/>
        </p:blipFill>
        <p:spPr>
          <a:xfrm>
            <a:off x="7703716" y="4141880"/>
            <a:ext cx="517083" cy="89448"/>
          </a:xfrm>
          <a:prstGeom prst="rect">
            <a:avLst/>
          </a:prstGeom>
        </p:spPr>
      </p:pic>
      <p:pic>
        <p:nvPicPr>
          <p:cNvPr id="101" name="Grafik 100">
            <a:extLst>
              <a:ext uri="{FF2B5EF4-FFF2-40B4-BE49-F238E27FC236}">
                <a16:creationId xmlns:a16="http://schemas.microsoft.com/office/drawing/2014/main" id="{0830F0A7-C756-F70D-8B16-E839A266C91C}"/>
              </a:ext>
            </a:extLst>
          </p:cNvPr>
          <p:cNvPicPr>
            <a:picLocks noChangeAspect="1"/>
          </p:cNvPicPr>
          <p:nvPr/>
        </p:nvPicPr>
        <p:blipFill rotWithShape="1">
          <a:blip r:embed="rId21"/>
          <a:srcRect l="81887" t="82919" r="5824" b="11814"/>
          <a:stretch/>
        </p:blipFill>
        <p:spPr>
          <a:xfrm>
            <a:off x="7054257" y="4150236"/>
            <a:ext cx="517083" cy="108610"/>
          </a:xfrm>
          <a:prstGeom prst="rect">
            <a:avLst/>
          </a:prstGeom>
        </p:spPr>
      </p:pic>
      <p:sp>
        <p:nvSpPr>
          <p:cNvPr id="102" name="Textfeld 101">
            <a:extLst>
              <a:ext uri="{FF2B5EF4-FFF2-40B4-BE49-F238E27FC236}">
                <a16:creationId xmlns:a16="http://schemas.microsoft.com/office/drawing/2014/main" id="{DD8D1D79-4193-B1C1-79F1-AB73D751C622}"/>
              </a:ext>
            </a:extLst>
          </p:cNvPr>
          <p:cNvSpPr txBox="1"/>
          <p:nvPr/>
        </p:nvSpPr>
        <p:spPr>
          <a:xfrm>
            <a:off x="7163111" y="4113907"/>
            <a:ext cx="309700" cy="169277"/>
          </a:xfrm>
          <a:prstGeom prst="rect">
            <a:avLst/>
          </a:prstGeom>
          <a:noFill/>
        </p:spPr>
        <p:txBody>
          <a:bodyPr wrap="none" rtlCol="0">
            <a:spAutoFit/>
          </a:bodyPr>
          <a:lstStyle/>
          <a:p>
            <a:r>
              <a:rPr lang="de-DE" sz="500" i="1" dirty="0">
                <a:solidFill>
                  <a:schemeClr val="bg1"/>
                </a:solidFill>
              </a:rPr>
              <a:t>m/z</a:t>
            </a:r>
            <a:r>
              <a:rPr lang="de-DE" sz="500" baseline="-25000" dirty="0">
                <a:solidFill>
                  <a:schemeClr val="bg1"/>
                </a:solidFill>
              </a:rPr>
              <a:t>1</a:t>
            </a:r>
            <a:endParaRPr lang="de-DE" sz="600" baseline="-25000" dirty="0">
              <a:solidFill>
                <a:schemeClr val="bg1"/>
              </a:solidFill>
            </a:endParaRPr>
          </a:p>
        </p:txBody>
      </p:sp>
      <p:sp>
        <p:nvSpPr>
          <p:cNvPr id="103" name="Textfeld 102">
            <a:extLst>
              <a:ext uri="{FF2B5EF4-FFF2-40B4-BE49-F238E27FC236}">
                <a16:creationId xmlns:a16="http://schemas.microsoft.com/office/drawing/2014/main" id="{2B5DF52C-14BE-4E22-728C-7CE90ADA3EF4}"/>
              </a:ext>
            </a:extLst>
          </p:cNvPr>
          <p:cNvSpPr txBox="1"/>
          <p:nvPr/>
        </p:nvSpPr>
        <p:spPr>
          <a:xfrm>
            <a:off x="7855826" y="4107536"/>
            <a:ext cx="309700" cy="169277"/>
          </a:xfrm>
          <a:prstGeom prst="rect">
            <a:avLst/>
          </a:prstGeom>
          <a:noFill/>
        </p:spPr>
        <p:txBody>
          <a:bodyPr wrap="none" rtlCol="0">
            <a:spAutoFit/>
          </a:bodyPr>
          <a:lstStyle/>
          <a:p>
            <a:r>
              <a:rPr lang="de-DE" sz="500" i="1" dirty="0">
                <a:solidFill>
                  <a:schemeClr val="bg1"/>
                </a:solidFill>
              </a:rPr>
              <a:t>m/z</a:t>
            </a:r>
            <a:r>
              <a:rPr lang="de-DE" sz="500" baseline="-25000" dirty="0">
                <a:solidFill>
                  <a:schemeClr val="bg1"/>
                </a:solidFill>
              </a:rPr>
              <a:t>2</a:t>
            </a:r>
            <a:endParaRPr lang="de-DE" sz="600" baseline="-25000" dirty="0">
              <a:solidFill>
                <a:schemeClr val="bg1"/>
              </a:solidFill>
            </a:endParaRPr>
          </a:p>
        </p:txBody>
      </p:sp>
      <p:sp>
        <p:nvSpPr>
          <p:cNvPr id="104" name="Textfeld 103">
            <a:extLst>
              <a:ext uri="{FF2B5EF4-FFF2-40B4-BE49-F238E27FC236}">
                <a16:creationId xmlns:a16="http://schemas.microsoft.com/office/drawing/2014/main" id="{1D62A666-52A1-BF4D-5412-CBD5D510760C}"/>
              </a:ext>
            </a:extLst>
          </p:cNvPr>
          <p:cNvSpPr txBox="1"/>
          <p:nvPr/>
        </p:nvSpPr>
        <p:spPr>
          <a:xfrm>
            <a:off x="8025028" y="3931008"/>
            <a:ext cx="319318" cy="200055"/>
          </a:xfrm>
          <a:prstGeom prst="rect">
            <a:avLst/>
          </a:prstGeom>
          <a:noFill/>
        </p:spPr>
        <p:txBody>
          <a:bodyPr wrap="none" rtlCol="0">
            <a:spAutoFit/>
          </a:bodyPr>
          <a:lstStyle/>
          <a:p>
            <a:r>
              <a:rPr lang="de-DE" sz="700" dirty="0">
                <a:solidFill>
                  <a:schemeClr val="bg1"/>
                </a:solidFill>
              </a:rPr>
              <a:t>100</a:t>
            </a:r>
            <a:endParaRPr lang="de-DE" sz="800" dirty="0">
              <a:solidFill>
                <a:schemeClr val="bg1"/>
              </a:solidFill>
            </a:endParaRPr>
          </a:p>
        </p:txBody>
      </p:sp>
      <p:sp>
        <p:nvSpPr>
          <p:cNvPr id="105" name="Gleichschenkliges Dreieck 140">
            <a:extLst>
              <a:ext uri="{FF2B5EF4-FFF2-40B4-BE49-F238E27FC236}">
                <a16:creationId xmlns:a16="http://schemas.microsoft.com/office/drawing/2014/main" id="{54FA04C9-BB66-6A6A-6B6C-F003FEA65CFB}"/>
              </a:ext>
            </a:extLst>
          </p:cNvPr>
          <p:cNvSpPr/>
          <p:nvPr/>
        </p:nvSpPr>
        <p:spPr>
          <a:xfrm rot="10800000">
            <a:off x="8164208" y="4090107"/>
            <a:ext cx="45719" cy="45719"/>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6" name="Textfeld 105">
            <a:extLst>
              <a:ext uri="{FF2B5EF4-FFF2-40B4-BE49-F238E27FC236}">
                <a16:creationId xmlns:a16="http://schemas.microsoft.com/office/drawing/2014/main" id="{A377950A-94C8-AF1E-17F8-FCA929A53EE0}"/>
              </a:ext>
            </a:extLst>
          </p:cNvPr>
          <p:cNvSpPr txBox="1"/>
          <p:nvPr/>
        </p:nvSpPr>
        <p:spPr>
          <a:xfrm>
            <a:off x="7655947" y="3933139"/>
            <a:ext cx="229550" cy="200055"/>
          </a:xfrm>
          <a:prstGeom prst="rect">
            <a:avLst/>
          </a:prstGeom>
          <a:noFill/>
        </p:spPr>
        <p:txBody>
          <a:bodyPr wrap="none" rtlCol="0">
            <a:spAutoFit/>
          </a:bodyPr>
          <a:lstStyle/>
          <a:p>
            <a:r>
              <a:rPr lang="de-DE" sz="700" dirty="0">
                <a:solidFill>
                  <a:schemeClr val="bg1"/>
                </a:solidFill>
              </a:rPr>
              <a:t>0</a:t>
            </a:r>
            <a:endParaRPr lang="de-DE" sz="800" dirty="0">
              <a:solidFill>
                <a:schemeClr val="bg1"/>
              </a:solidFill>
            </a:endParaRPr>
          </a:p>
        </p:txBody>
      </p:sp>
      <p:sp>
        <p:nvSpPr>
          <p:cNvPr id="107" name="Gleichschenkliges Dreieck 142">
            <a:extLst>
              <a:ext uri="{FF2B5EF4-FFF2-40B4-BE49-F238E27FC236}">
                <a16:creationId xmlns:a16="http://schemas.microsoft.com/office/drawing/2014/main" id="{7250426B-A166-51D9-6337-129E1D8C457A}"/>
              </a:ext>
            </a:extLst>
          </p:cNvPr>
          <p:cNvSpPr/>
          <p:nvPr/>
        </p:nvSpPr>
        <p:spPr>
          <a:xfrm rot="10800000">
            <a:off x="7747445" y="4085751"/>
            <a:ext cx="45719" cy="45719"/>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8" name="Rechteck 107">
            <a:extLst>
              <a:ext uri="{FF2B5EF4-FFF2-40B4-BE49-F238E27FC236}">
                <a16:creationId xmlns:a16="http://schemas.microsoft.com/office/drawing/2014/main" id="{A26E7120-CC45-1080-8613-E94E69EAA16A}"/>
              </a:ext>
            </a:extLst>
          </p:cNvPr>
          <p:cNvSpPr/>
          <p:nvPr/>
        </p:nvSpPr>
        <p:spPr>
          <a:xfrm>
            <a:off x="7884991" y="2175286"/>
            <a:ext cx="424992"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09" name="Textfeld 108">
            <a:extLst>
              <a:ext uri="{FF2B5EF4-FFF2-40B4-BE49-F238E27FC236}">
                <a16:creationId xmlns:a16="http://schemas.microsoft.com/office/drawing/2014/main" id="{5827A854-600B-4447-1535-C63C5D5A5AE9}"/>
              </a:ext>
            </a:extLst>
          </p:cNvPr>
          <p:cNvSpPr txBox="1"/>
          <p:nvPr/>
        </p:nvSpPr>
        <p:spPr>
          <a:xfrm>
            <a:off x="7855826" y="2199706"/>
            <a:ext cx="441146" cy="200055"/>
          </a:xfrm>
          <a:prstGeom prst="rect">
            <a:avLst/>
          </a:prstGeom>
          <a:noFill/>
        </p:spPr>
        <p:txBody>
          <a:bodyPr wrap="none" rtlCol="0">
            <a:spAutoFit/>
          </a:bodyPr>
          <a:lstStyle/>
          <a:p>
            <a:r>
              <a:rPr lang="de-DE" sz="700" dirty="0"/>
              <a:t>700µm</a:t>
            </a:r>
            <a:endParaRPr lang="de-DE" sz="800" dirty="0"/>
          </a:p>
        </p:txBody>
      </p:sp>
      <p:cxnSp>
        <p:nvCxnSpPr>
          <p:cNvPr id="112" name="Gerade Verbindung 89">
            <a:extLst>
              <a:ext uri="{FF2B5EF4-FFF2-40B4-BE49-F238E27FC236}">
                <a16:creationId xmlns:a16="http://schemas.microsoft.com/office/drawing/2014/main" id="{37F94FDC-F08F-6FC2-E7CF-E5D6692E8880}"/>
              </a:ext>
            </a:extLst>
          </p:cNvPr>
          <p:cNvCxnSpPr/>
          <p:nvPr/>
        </p:nvCxnSpPr>
        <p:spPr>
          <a:xfrm>
            <a:off x="8787161" y="2047091"/>
            <a:ext cx="0" cy="4442765"/>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13" name="Grafik 112">
            <a:extLst>
              <a:ext uri="{FF2B5EF4-FFF2-40B4-BE49-F238E27FC236}">
                <a16:creationId xmlns:a16="http://schemas.microsoft.com/office/drawing/2014/main" id="{8164BEC6-73BB-B8F8-4263-408FFF9DBC63}"/>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8304" b="92527" l="25425" r="57758"/>
                    </a14:imgEffect>
                  </a14:imgLayer>
                </a14:imgProps>
              </a:ext>
            </a:extLst>
          </a:blip>
          <a:srcRect l="24405" t="7865" r="41193" b="8709"/>
          <a:stretch/>
        </p:blipFill>
        <p:spPr>
          <a:xfrm>
            <a:off x="605101" y="1944375"/>
            <a:ext cx="2095501" cy="2425700"/>
          </a:xfrm>
          <a:prstGeom prst="rect">
            <a:avLst/>
          </a:prstGeom>
          <a:ln>
            <a:noFill/>
          </a:ln>
        </p:spPr>
      </p:pic>
      <p:pic>
        <p:nvPicPr>
          <p:cNvPr id="114" name="Grafik 113"/>
          <p:cNvPicPr>
            <a:picLocks noChangeAspect="1"/>
          </p:cNvPicPr>
          <p:nvPr/>
        </p:nvPicPr>
        <p:blipFill rotWithShape="1">
          <a:blip r:embed="rId24"/>
          <a:srcRect l="89637" t="89818" b="4596"/>
          <a:stretch/>
        </p:blipFill>
        <p:spPr>
          <a:xfrm>
            <a:off x="1951335" y="4199895"/>
            <a:ext cx="850984" cy="218914"/>
          </a:xfrm>
          <a:prstGeom prst="rect">
            <a:avLst/>
          </a:prstGeom>
        </p:spPr>
      </p:pic>
      <p:pic>
        <p:nvPicPr>
          <p:cNvPr id="115" name="Grafik 114"/>
          <p:cNvPicPr>
            <a:picLocks noChangeAspect="1"/>
          </p:cNvPicPr>
          <p:nvPr/>
        </p:nvPicPr>
        <p:blipFill rotWithShape="1">
          <a:blip r:embed="rId24"/>
          <a:srcRect l="89637" t="83647" b="9743"/>
          <a:stretch/>
        </p:blipFill>
        <p:spPr>
          <a:xfrm>
            <a:off x="1117097" y="4185661"/>
            <a:ext cx="850984" cy="259081"/>
          </a:xfrm>
          <a:prstGeom prst="rect">
            <a:avLst/>
          </a:prstGeom>
        </p:spPr>
      </p:pic>
      <p:sp>
        <p:nvSpPr>
          <p:cNvPr id="116" name="Textfeld 115"/>
          <p:cNvSpPr txBox="1"/>
          <p:nvPr/>
        </p:nvSpPr>
        <p:spPr>
          <a:xfrm>
            <a:off x="2315445" y="4001797"/>
            <a:ext cx="319318" cy="200055"/>
          </a:xfrm>
          <a:prstGeom prst="rect">
            <a:avLst/>
          </a:prstGeom>
          <a:noFill/>
        </p:spPr>
        <p:txBody>
          <a:bodyPr wrap="none" rtlCol="0">
            <a:spAutoFit/>
          </a:bodyPr>
          <a:lstStyle/>
          <a:p>
            <a:r>
              <a:rPr lang="de-DE" sz="700" dirty="0">
                <a:solidFill>
                  <a:schemeClr val="bg1"/>
                </a:solidFill>
              </a:rPr>
              <a:t>100</a:t>
            </a:r>
            <a:endParaRPr lang="de-DE" sz="800" dirty="0">
              <a:solidFill>
                <a:schemeClr val="bg1"/>
              </a:solidFill>
            </a:endParaRPr>
          </a:p>
        </p:txBody>
      </p:sp>
      <p:sp>
        <p:nvSpPr>
          <p:cNvPr id="117" name="Gleichschenkliges Dreieck 116"/>
          <p:cNvSpPr/>
          <p:nvPr/>
        </p:nvSpPr>
        <p:spPr>
          <a:xfrm rot="10800000">
            <a:off x="2454625" y="4160896"/>
            <a:ext cx="45719" cy="45719"/>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18" name="Textfeld 117"/>
          <p:cNvSpPr txBox="1"/>
          <p:nvPr/>
        </p:nvSpPr>
        <p:spPr>
          <a:xfrm>
            <a:off x="1936819" y="4000753"/>
            <a:ext cx="229550" cy="200055"/>
          </a:xfrm>
          <a:prstGeom prst="rect">
            <a:avLst/>
          </a:prstGeom>
          <a:noFill/>
        </p:spPr>
        <p:txBody>
          <a:bodyPr wrap="none" rtlCol="0">
            <a:spAutoFit/>
          </a:bodyPr>
          <a:lstStyle/>
          <a:p>
            <a:r>
              <a:rPr lang="de-DE" sz="700" dirty="0">
                <a:solidFill>
                  <a:schemeClr val="bg1"/>
                </a:solidFill>
              </a:rPr>
              <a:t>0</a:t>
            </a:r>
            <a:endParaRPr lang="de-DE" sz="800" dirty="0">
              <a:solidFill>
                <a:schemeClr val="bg1"/>
              </a:solidFill>
            </a:endParaRPr>
          </a:p>
        </p:txBody>
      </p:sp>
      <p:sp>
        <p:nvSpPr>
          <p:cNvPr id="119" name="Gleichschenkliges Dreieck 118"/>
          <p:cNvSpPr/>
          <p:nvPr/>
        </p:nvSpPr>
        <p:spPr>
          <a:xfrm rot="10800000">
            <a:off x="2028317" y="4153365"/>
            <a:ext cx="45719" cy="45719"/>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20" name="Textfeld 119"/>
          <p:cNvSpPr txBox="1"/>
          <p:nvPr/>
        </p:nvSpPr>
        <p:spPr>
          <a:xfrm>
            <a:off x="1297438" y="4170214"/>
            <a:ext cx="308098" cy="169277"/>
          </a:xfrm>
          <a:prstGeom prst="rect">
            <a:avLst/>
          </a:prstGeom>
          <a:noFill/>
        </p:spPr>
        <p:txBody>
          <a:bodyPr wrap="none" rtlCol="0">
            <a:spAutoFit/>
          </a:bodyPr>
          <a:lstStyle/>
          <a:p>
            <a:r>
              <a:rPr lang="de-DE" sz="500" i="1" dirty="0"/>
              <a:t>m/z</a:t>
            </a:r>
            <a:r>
              <a:rPr lang="de-DE" sz="500" baseline="-25000" dirty="0"/>
              <a:t>1</a:t>
            </a:r>
            <a:endParaRPr lang="de-DE" sz="600" baseline="-25000" dirty="0"/>
          </a:p>
        </p:txBody>
      </p:sp>
      <p:sp>
        <p:nvSpPr>
          <p:cNvPr id="121" name="Textfeld 120"/>
          <p:cNvSpPr txBox="1"/>
          <p:nvPr/>
        </p:nvSpPr>
        <p:spPr>
          <a:xfrm>
            <a:off x="1295873" y="4290731"/>
            <a:ext cx="308098" cy="169277"/>
          </a:xfrm>
          <a:prstGeom prst="rect">
            <a:avLst/>
          </a:prstGeom>
          <a:noFill/>
        </p:spPr>
        <p:txBody>
          <a:bodyPr wrap="none" rtlCol="0">
            <a:spAutoFit/>
          </a:bodyPr>
          <a:lstStyle/>
          <a:p>
            <a:r>
              <a:rPr lang="de-DE" sz="500" i="1" dirty="0"/>
              <a:t>m/z</a:t>
            </a:r>
            <a:r>
              <a:rPr lang="de-DE" sz="500" baseline="-25000" dirty="0"/>
              <a:t>2</a:t>
            </a:r>
            <a:endParaRPr lang="de-DE" sz="600" baseline="-25000" dirty="0"/>
          </a:p>
        </p:txBody>
      </p:sp>
      <p:sp>
        <p:nvSpPr>
          <p:cNvPr id="122" name="Textfeld 121"/>
          <p:cNvSpPr txBox="1"/>
          <p:nvPr/>
        </p:nvSpPr>
        <p:spPr>
          <a:xfrm>
            <a:off x="2134492" y="4172655"/>
            <a:ext cx="309700" cy="169277"/>
          </a:xfrm>
          <a:prstGeom prst="rect">
            <a:avLst/>
          </a:prstGeom>
          <a:noFill/>
        </p:spPr>
        <p:txBody>
          <a:bodyPr wrap="none" rtlCol="0">
            <a:spAutoFit/>
          </a:bodyPr>
          <a:lstStyle/>
          <a:p>
            <a:r>
              <a:rPr lang="de-DE" sz="500" i="1" dirty="0"/>
              <a:t>m/z</a:t>
            </a:r>
            <a:r>
              <a:rPr lang="de-DE" sz="500" baseline="-25000" dirty="0"/>
              <a:t>3</a:t>
            </a:r>
            <a:endParaRPr lang="de-DE" sz="600" baseline="-25000" dirty="0"/>
          </a:p>
        </p:txBody>
      </p:sp>
      <p:sp>
        <p:nvSpPr>
          <p:cNvPr id="123" name="Textfeld 122"/>
          <p:cNvSpPr txBox="1"/>
          <p:nvPr/>
        </p:nvSpPr>
        <p:spPr>
          <a:xfrm>
            <a:off x="2132927" y="4293172"/>
            <a:ext cx="309700" cy="169277"/>
          </a:xfrm>
          <a:prstGeom prst="rect">
            <a:avLst/>
          </a:prstGeom>
          <a:noFill/>
        </p:spPr>
        <p:txBody>
          <a:bodyPr wrap="none" rtlCol="0">
            <a:spAutoFit/>
          </a:bodyPr>
          <a:lstStyle/>
          <a:p>
            <a:r>
              <a:rPr lang="de-DE" sz="500" i="1" dirty="0"/>
              <a:t>m/z</a:t>
            </a:r>
            <a:r>
              <a:rPr lang="de-DE" sz="500" baseline="-25000" dirty="0"/>
              <a:t>4</a:t>
            </a:r>
            <a:endParaRPr lang="de-DE" sz="600" baseline="-25000" dirty="0"/>
          </a:p>
        </p:txBody>
      </p:sp>
      <p:sp>
        <p:nvSpPr>
          <p:cNvPr id="125" name="Rechteck 124">
            <a:extLst>
              <a:ext uri="{FF2B5EF4-FFF2-40B4-BE49-F238E27FC236}">
                <a16:creationId xmlns:a16="http://schemas.microsoft.com/office/drawing/2014/main" id="{BD081CA8-1754-F4BB-34B3-751F83A2E707}"/>
              </a:ext>
            </a:extLst>
          </p:cNvPr>
          <p:cNvSpPr/>
          <p:nvPr/>
        </p:nvSpPr>
        <p:spPr>
          <a:xfrm>
            <a:off x="6583310" y="4828042"/>
            <a:ext cx="1460799" cy="142171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6" name="Rechteck 125">
            <a:extLst>
              <a:ext uri="{FF2B5EF4-FFF2-40B4-BE49-F238E27FC236}">
                <a16:creationId xmlns:a16="http://schemas.microsoft.com/office/drawing/2014/main" id="{26741FE3-67AE-FE1A-C54C-E7E782F04E12}"/>
              </a:ext>
            </a:extLst>
          </p:cNvPr>
          <p:cNvSpPr/>
          <p:nvPr/>
        </p:nvSpPr>
        <p:spPr>
          <a:xfrm>
            <a:off x="9209016" y="1966696"/>
            <a:ext cx="2580517" cy="125209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0" name="TextBox 10">
            <a:extLst>
              <a:ext uri="{FF2B5EF4-FFF2-40B4-BE49-F238E27FC236}">
                <a16:creationId xmlns:a16="http://schemas.microsoft.com/office/drawing/2014/main" id="{635032A3-3736-730F-C59E-087AF110F2B9}"/>
              </a:ext>
            </a:extLst>
          </p:cNvPr>
          <p:cNvSpPr/>
          <p:nvPr/>
        </p:nvSpPr>
        <p:spPr bwMode="auto">
          <a:xfrm>
            <a:off x="715755" y="1667528"/>
            <a:ext cx="2126044" cy="338554"/>
          </a:xfrm>
          <a:prstGeom prst="rect">
            <a:avLst/>
          </a:prstGeom>
          <a:noFill/>
          <a:ln>
            <a:noFill/>
          </a:ln>
        </p:spPr>
        <p:txBody>
          <a:bodyPr wrap="square" rtlCol="0">
            <a:spAutoFit/>
          </a:bodyPr>
          <a:lstStyle/>
          <a:p>
            <a:pPr>
              <a:defRPr/>
            </a:pPr>
            <a:r>
              <a:rPr lang="de-DE" sz="1600" b="1" dirty="0" err="1"/>
              <a:t>Kidney</a:t>
            </a:r>
            <a:r>
              <a:rPr lang="de-DE" sz="1600" b="1" dirty="0"/>
              <a:t> </a:t>
            </a:r>
            <a:r>
              <a:rPr lang="de-DE" sz="1600" b="1" dirty="0" err="1"/>
              <a:t>or</a:t>
            </a:r>
            <a:r>
              <a:rPr lang="de-DE" sz="1600" b="1" dirty="0"/>
              <a:t> </a:t>
            </a:r>
            <a:r>
              <a:rPr lang="de-DE" sz="1600" b="1" dirty="0" err="1"/>
              <a:t>brain</a:t>
            </a:r>
            <a:r>
              <a:rPr lang="de-DE" sz="1600" b="1" dirty="0"/>
              <a:t> </a:t>
            </a:r>
            <a:endParaRPr lang="da-DK" sz="2400" b="1" dirty="0">
              <a:ea typeface="Cambria" panose="02040503050406030204" pitchFamily="18" charset="0"/>
            </a:endParaRPr>
          </a:p>
        </p:txBody>
      </p:sp>
      <p:sp>
        <p:nvSpPr>
          <p:cNvPr id="142" name="TextBox 10">
            <a:extLst>
              <a:ext uri="{FF2B5EF4-FFF2-40B4-BE49-F238E27FC236}">
                <a16:creationId xmlns:a16="http://schemas.microsoft.com/office/drawing/2014/main" id="{35C7FBD5-AB7B-D36C-53A3-4AF4D7C38CC3}"/>
              </a:ext>
            </a:extLst>
          </p:cNvPr>
          <p:cNvSpPr/>
          <p:nvPr/>
        </p:nvSpPr>
        <p:spPr bwMode="auto">
          <a:xfrm>
            <a:off x="3717485" y="1667528"/>
            <a:ext cx="1974449" cy="338554"/>
          </a:xfrm>
          <a:prstGeom prst="rect">
            <a:avLst/>
          </a:prstGeom>
          <a:noFill/>
          <a:ln>
            <a:noFill/>
          </a:ln>
        </p:spPr>
        <p:txBody>
          <a:bodyPr wrap="square" rtlCol="0">
            <a:spAutoFit/>
          </a:bodyPr>
          <a:lstStyle/>
          <a:p>
            <a:pPr>
              <a:defRPr/>
            </a:pPr>
            <a:r>
              <a:rPr lang="de-DE" sz="1600" b="1" dirty="0"/>
              <a:t>3D </a:t>
            </a:r>
            <a:r>
              <a:rPr lang="de-DE" sz="1600" b="1" dirty="0" err="1"/>
              <a:t>model</a:t>
            </a:r>
            <a:r>
              <a:rPr lang="de-DE" sz="1600" b="1" dirty="0"/>
              <a:t> </a:t>
            </a:r>
            <a:r>
              <a:rPr lang="de-DE" sz="1600" b="1" dirty="0" err="1"/>
              <a:t>systems</a:t>
            </a:r>
            <a:endParaRPr lang="da-DK" sz="2400" b="1" dirty="0">
              <a:ea typeface="Cambria" panose="02040503050406030204" pitchFamily="18" charset="0"/>
            </a:endParaRPr>
          </a:p>
        </p:txBody>
      </p:sp>
      <p:sp>
        <p:nvSpPr>
          <p:cNvPr id="144" name="TextBox 10">
            <a:extLst>
              <a:ext uri="{FF2B5EF4-FFF2-40B4-BE49-F238E27FC236}">
                <a16:creationId xmlns:a16="http://schemas.microsoft.com/office/drawing/2014/main" id="{5E7A2386-EDC6-8BF4-BA77-B3671363D8F4}"/>
              </a:ext>
            </a:extLst>
          </p:cNvPr>
          <p:cNvSpPr/>
          <p:nvPr/>
        </p:nvSpPr>
        <p:spPr bwMode="auto">
          <a:xfrm>
            <a:off x="6812712" y="1667528"/>
            <a:ext cx="1974449" cy="338554"/>
          </a:xfrm>
          <a:prstGeom prst="rect">
            <a:avLst/>
          </a:prstGeom>
          <a:noFill/>
          <a:ln>
            <a:noFill/>
          </a:ln>
        </p:spPr>
        <p:txBody>
          <a:bodyPr wrap="square" rtlCol="0">
            <a:spAutoFit/>
          </a:bodyPr>
          <a:lstStyle/>
          <a:p>
            <a:pPr>
              <a:defRPr/>
            </a:pPr>
            <a:r>
              <a:rPr lang="de-DE" sz="1600" b="1" dirty="0"/>
              <a:t>Single </a:t>
            </a:r>
            <a:r>
              <a:rPr lang="de-DE" sz="1600" b="1" dirty="0" err="1"/>
              <a:t>cells</a:t>
            </a:r>
            <a:endParaRPr lang="da-DK" sz="2400" b="1" dirty="0">
              <a:ea typeface="Cambria" panose="02040503050406030204" pitchFamily="18" charset="0"/>
            </a:endParaRPr>
          </a:p>
        </p:txBody>
      </p:sp>
      <p:sp>
        <p:nvSpPr>
          <p:cNvPr id="146" name="TextBox 10">
            <a:extLst>
              <a:ext uri="{FF2B5EF4-FFF2-40B4-BE49-F238E27FC236}">
                <a16:creationId xmlns:a16="http://schemas.microsoft.com/office/drawing/2014/main" id="{2BC357BB-08C2-2986-32A2-5717AB3311E6}"/>
              </a:ext>
            </a:extLst>
          </p:cNvPr>
          <p:cNvSpPr/>
          <p:nvPr/>
        </p:nvSpPr>
        <p:spPr bwMode="auto">
          <a:xfrm>
            <a:off x="9268223" y="1667528"/>
            <a:ext cx="2775298" cy="338554"/>
          </a:xfrm>
          <a:prstGeom prst="rect">
            <a:avLst/>
          </a:prstGeom>
          <a:noFill/>
          <a:ln>
            <a:noFill/>
          </a:ln>
        </p:spPr>
        <p:txBody>
          <a:bodyPr wrap="square" rtlCol="0">
            <a:spAutoFit/>
          </a:bodyPr>
          <a:lstStyle/>
          <a:p>
            <a:pPr>
              <a:defRPr/>
            </a:pPr>
            <a:r>
              <a:rPr lang="de-DE" sz="1600" b="1" dirty="0" err="1"/>
              <a:t>Mosquitos</a:t>
            </a:r>
            <a:endParaRPr lang="da-DK" sz="2400" b="1" dirty="0">
              <a:ea typeface="Cambria" panose="02040503050406030204" pitchFamily="18" charset="0"/>
            </a:endParaRPr>
          </a:p>
        </p:txBody>
      </p:sp>
    </p:spTree>
    <p:extLst>
      <p:ext uri="{BB962C8B-B14F-4D97-AF65-F5344CB8AC3E}">
        <p14:creationId xmlns:p14="http://schemas.microsoft.com/office/powerpoint/2010/main" val="2320229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p:txBody>
          <a:bodyPr/>
          <a:lstStyle/>
          <a:p>
            <a:r>
              <a:rPr lang="en-ZA" u="sng" dirty="0"/>
              <a:t>Example A</a:t>
            </a:r>
            <a:r>
              <a:rPr lang="en-ZA" dirty="0"/>
              <a:t>: Drug disposition in rat brain</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22</a:t>
            </a:fld>
            <a:endParaRPr lang="en-ZA" dirty="0"/>
          </a:p>
        </p:txBody>
      </p:sp>
      <p:pic>
        <p:nvPicPr>
          <p:cNvPr id="6" name="Inhaltsplatzhalter 5"/>
          <p:cNvPicPr>
            <a:picLocks noGrp="1" noChangeAspect="1"/>
          </p:cNvPicPr>
          <p:nvPr>
            <p:ph idx="13"/>
          </p:nvPr>
        </p:nvPicPr>
        <p:blipFill>
          <a:blip r:embed="rId2" cstate="print">
            <a:extLst>
              <a:ext uri="{28A0092B-C50C-407E-A947-70E740481C1C}">
                <a14:useLocalDpi xmlns:a14="http://schemas.microsoft.com/office/drawing/2010/main" val="0"/>
              </a:ext>
            </a:extLst>
          </a:blip>
          <a:stretch>
            <a:fillRect/>
          </a:stretch>
        </p:blipFill>
        <p:spPr>
          <a:xfrm>
            <a:off x="8980488" y="624104"/>
            <a:ext cx="2659062" cy="786967"/>
          </a:xfrm>
        </p:spPr>
      </p:pic>
      <p:pic>
        <p:nvPicPr>
          <p:cNvPr id="7" name="Grafik 6"/>
          <p:cNvPicPr>
            <a:picLocks noChangeAspect="1"/>
          </p:cNvPicPr>
          <p:nvPr/>
        </p:nvPicPr>
        <p:blipFill rotWithShape="1">
          <a:blip r:embed="rId3">
            <a:extLst>
              <a:ext uri="{28A0092B-C50C-407E-A947-70E740481C1C}">
                <a14:useLocalDpi xmlns:a14="http://schemas.microsoft.com/office/drawing/2010/main" val="0"/>
              </a:ext>
            </a:extLst>
          </a:blip>
          <a:srcRect l="40700" b="8024"/>
          <a:stretch/>
        </p:blipFill>
        <p:spPr>
          <a:xfrm>
            <a:off x="3486150" y="2087116"/>
            <a:ext cx="4667250" cy="3523109"/>
          </a:xfrm>
          <a:prstGeom prst="rect">
            <a:avLst/>
          </a:prstGeom>
        </p:spPr>
      </p:pic>
      <p:sp>
        <p:nvSpPr>
          <p:cNvPr id="8" name="Textfeld 7"/>
          <p:cNvSpPr txBox="1"/>
          <p:nvPr/>
        </p:nvSpPr>
        <p:spPr>
          <a:xfrm>
            <a:off x="4260734" y="1748863"/>
            <a:ext cx="978015" cy="369332"/>
          </a:xfrm>
          <a:prstGeom prst="rect">
            <a:avLst/>
          </a:prstGeom>
          <a:noFill/>
        </p:spPr>
        <p:txBody>
          <a:bodyPr wrap="square" rtlCol="0">
            <a:spAutoFit/>
          </a:bodyPr>
          <a:lstStyle/>
          <a:p>
            <a:r>
              <a:rPr lang="de-DE" dirty="0" err="1"/>
              <a:t>Vehicle</a:t>
            </a:r>
            <a:endParaRPr lang="en-GB" dirty="0"/>
          </a:p>
        </p:txBody>
      </p:sp>
      <p:sp>
        <p:nvSpPr>
          <p:cNvPr id="9" name="Textfeld 8"/>
          <p:cNvSpPr txBox="1"/>
          <p:nvPr/>
        </p:nvSpPr>
        <p:spPr>
          <a:xfrm>
            <a:off x="6299136" y="1748863"/>
            <a:ext cx="1633244" cy="369332"/>
          </a:xfrm>
          <a:prstGeom prst="rect">
            <a:avLst/>
          </a:prstGeom>
          <a:noFill/>
        </p:spPr>
        <p:txBody>
          <a:bodyPr wrap="square" rtlCol="0">
            <a:spAutoFit/>
          </a:bodyPr>
          <a:lstStyle/>
          <a:p>
            <a:r>
              <a:rPr lang="de-DE" dirty="0"/>
              <a:t>10 mg/kg </a:t>
            </a:r>
            <a:r>
              <a:rPr lang="de-DE" dirty="0" err="1"/>
              <a:t>drug</a:t>
            </a:r>
            <a:endParaRPr lang="en-GB" dirty="0"/>
          </a:p>
        </p:txBody>
      </p:sp>
      <p:sp>
        <p:nvSpPr>
          <p:cNvPr id="10" name="Textfeld 9"/>
          <p:cNvSpPr txBox="1"/>
          <p:nvPr/>
        </p:nvSpPr>
        <p:spPr>
          <a:xfrm>
            <a:off x="8118736" y="2522161"/>
            <a:ext cx="872864" cy="400110"/>
          </a:xfrm>
          <a:prstGeom prst="rect">
            <a:avLst/>
          </a:prstGeom>
          <a:noFill/>
        </p:spPr>
        <p:txBody>
          <a:bodyPr wrap="square" rtlCol="0">
            <a:spAutoFit/>
          </a:bodyPr>
          <a:lstStyle/>
          <a:p>
            <a:r>
              <a:rPr lang="de-DE" sz="2000" dirty="0"/>
              <a:t>Rat 1</a:t>
            </a:r>
            <a:endParaRPr lang="en-GB" sz="2000" dirty="0"/>
          </a:p>
        </p:txBody>
      </p:sp>
      <p:sp>
        <p:nvSpPr>
          <p:cNvPr id="11" name="Textfeld 10"/>
          <p:cNvSpPr txBox="1"/>
          <p:nvPr/>
        </p:nvSpPr>
        <p:spPr>
          <a:xfrm>
            <a:off x="8118736" y="3676470"/>
            <a:ext cx="872864" cy="400110"/>
          </a:xfrm>
          <a:prstGeom prst="rect">
            <a:avLst/>
          </a:prstGeom>
          <a:noFill/>
        </p:spPr>
        <p:txBody>
          <a:bodyPr wrap="square" rtlCol="0">
            <a:spAutoFit/>
          </a:bodyPr>
          <a:lstStyle/>
          <a:p>
            <a:r>
              <a:rPr lang="de-DE" sz="2000" dirty="0"/>
              <a:t>Rat 2</a:t>
            </a:r>
            <a:endParaRPr lang="en-GB" sz="2000" dirty="0"/>
          </a:p>
        </p:txBody>
      </p:sp>
      <p:sp>
        <p:nvSpPr>
          <p:cNvPr id="12" name="Textfeld 11"/>
          <p:cNvSpPr txBox="1"/>
          <p:nvPr/>
        </p:nvSpPr>
        <p:spPr>
          <a:xfrm>
            <a:off x="8118736" y="4822188"/>
            <a:ext cx="872864" cy="400110"/>
          </a:xfrm>
          <a:prstGeom prst="rect">
            <a:avLst/>
          </a:prstGeom>
          <a:noFill/>
        </p:spPr>
        <p:txBody>
          <a:bodyPr wrap="square" rtlCol="0">
            <a:spAutoFit/>
          </a:bodyPr>
          <a:lstStyle/>
          <a:p>
            <a:r>
              <a:rPr lang="de-DE" sz="2000" dirty="0"/>
              <a:t>Rat 3</a:t>
            </a:r>
            <a:endParaRPr lang="en-GB" sz="2000" dirty="0"/>
          </a:p>
        </p:txBody>
      </p:sp>
    </p:spTree>
    <p:extLst>
      <p:ext uri="{BB962C8B-B14F-4D97-AF65-F5344CB8AC3E}">
        <p14:creationId xmlns:p14="http://schemas.microsoft.com/office/powerpoint/2010/main" val="4235411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p:txBody>
          <a:bodyPr/>
          <a:lstStyle/>
          <a:p>
            <a:r>
              <a:rPr lang="en-ZA" u="sng" dirty="0"/>
              <a:t>Example B</a:t>
            </a:r>
            <a:r>
              <a:rPr lang="en-ZA" dirty="0"/>
              <a:t>: Lipid markers of kidney anatomy</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23</a:t>
            </a:fld>
            <a:endParaRPr lang="en-ZA" dirty="0"/>
          </a:p>
        </p:txBody>
      </p:sp>
      <p:pic>
        <p:nvPicPr>
          <p:cNvPr id="6" name="Inhaltsplatzhalter 5"/>
          <p:cNvPicPr>
            <a:picLocks noGrp="1" noChangeAspect="1"/>
          </p:cNvPicPr>
          <p:nvPr>
            <p:ph idx="13"/>
          </p:nvPr>
        </p:nvPicPr>
        <p:blipFill>
          <a:blip r:embed="rId2" cstate="print">
            <a:extLst>
              <a:ext uri="{28A0092B-C50C-407E-A947-70E740481C1C}">
                <a14:useLocalDpi xmlns:a14="http://schemas.microsoft.com/office/drawing/2010/main" val="0"/>
              </a:ext>
            </a:extLst>
          </a:blip>
          <a:stretch>
            <a:fillRect/>
          </a:stretch>
        </p:blipFill>
        <p:spPr>
          <a:xfrm>
            <a:off x="8980488" y="624104"/>
            <a:ext cx="2659062" cy="786967"/>
          </a:xfrm>
        </p:spPr>
      </p:pic>
      <p:pic>
        <p:nvPicPr>
          <p:cNvPr id="7" name="Grafik 6">
            <a:extLst>
              <a:ext uri="{FF2B5EF4-FFF2-40B4-BE49-F238E27FC236}">
                <a16:creationId xmlns:a16="http://schemas.microsoft.com/office/drawing/2014/main" id="{3B52F777-33BB-CD17-5148-229BC6C30B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753" t="24063" r="51279" b="23204"/>
          <a:stretch/>
        </p:blipFill>
        <p:spPr>
          <a:xfrm>
            <a:off x="6524831" y="1942003"/>
            <a:ext cx="1552004" cy="1956441"/>
          </a:xfrm>
          <a:prstGeom prst="rect">
            <a:avLst/>
          </a:prstGeom>
        </p:spPr>
      </p:pic>
      <p:pic>
        <p:nvPicPr>
          <p:cNvPr id="8" name="Grafik 7">
            <a:extLst>
              <a:ext uri="{FF2B5EF4-FFF2-40B4-BE49-F238E27FC236}">
                <a16:creationId xmlns:a16="http://schemas.microsoft.com/office/drawing/2014/main" id="{377CA7F1-6D1C-6909-924D-8F482C91A0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753" t="25790" r="51279" b="21477"/>
          <a:stretch/>
        </p:blipFill>
        <p:spPr>
          <a:xfrm>
            <a:off x="8116199" y="1953478"/>
            <a:ext cx="1552005" cy="1956440"/>
          </a:xfrm>
          <a:prstGeom prst="rect">
            <a:avLst/>
          </a:prstGeom>
        </p:spPr>
      </p:pic>
      <p:pic>
        <p:nvPicPr>
          <p:cNvPr id="9" name="Grafik 8">
            <a:extLst>
              <a:ext uri="{FF2B5EF4-FFF2-40B4-BE49-F238E27FC236}">
                <a16:creationId xmlns:a16="http://schemas.microsoft.com/office/drawing/2014/main" id="{AED53A3B-3C8B-57BA-286B-4D140FC620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160" y="5205693"/>
            <a:ext cx="3151923" cy="1217699"/>
          </a:xfrm>
          <a:prstGeom prst="rect">
            <a:avLst/>
          </a:prstGeom>
        </p:spPr>
      </p:pic>
      <p:sp>
        <p:nvSpPr>
          <p:cNvPr id="10" name="Rechteck 9">
            <a:extLst>
              <a:ext uri="{FF2B5EF4-FFF2-40B4-BE49-F238E27FC236}">
                <a16:creationId xmlns:a16="http://schemas.microsoft.com/office/drawing/2014/main" id="{37E1719B-E214-2AC4-A4C4-A1A4BF03E0C2}"/>
              </a:ext>
            </a:extLst>
          </p:cNvPr>
          <p:cNvSpPr/>
          <p:nvPr/>
        </p:nvSpPr>
        <p:spPr>
          <a:xfrm>
            <a:off x="2008878" y="5992786"/>
            <a:ext cx="188490" cy="11585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1" name="Grafik 10">
            <a:extLst>
              <a:ext uri="{FF2B5EF4-FFF2-40B4-BE49-F238E27FC236}">
                <a16:creationId xmlns:a16="http://schemas.microsoft.com/office/drawing/2014/main" id="{404943AB-CDF1-46D3-9DBB-B6CD680531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99083" y="4104358"/>
            <a:ext cx="7772400" cy="2352477"/>
          </a:xfrm>
          <a:prstGeom prst="rect">
            <a:avLst/>
          </a:prstGeom>
        </p:spPr>
      </p:pic>
      <p:pic>
        <p:nvPicPr>
          <p:cNvPr id="12" name="Grafik 11">
            <a:extLst>
              <a:ext uri="{FF2B5EF4-FFF2-40B4-BE49-F238E27FC236}">
                <a16:creationId xmlns:a16="http://schemas.microsoft.com/office/drawing/2014/main" id="{075285CB-A08E-480C-2450-ED1D2F6B558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742" t="24705" r="51290" b="22562"/>
          <a:stretch/>
        </p:blipFill>
        <p:spPr>
          <a:xfrm>
            <a:off x="10245774" y="1953478"/>
            <a:ext cx="1552006" cy="1956441"/>
          </a:xfrm>
          <a:prstGeom prst="rect">
            <a:avLst/>
          </a:prstGeom>
        </p:spPr>
      </p:pic>
      <p:pic>
        <p:nvPicPr>
          <p:cNvPr id="13" name="Grafik 12">
            <a:extLst>
              <a:ext uri="{FF2B5EF4-FFF2-40B4-BE49-F238E27FC236}">
                <a16:creationId xmlns:a16="http://schemas.microsoft.com/office/drawing/2014/main" id="{F4ACEFCC-8360-9A1D-B622-425FFE93ADF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9294" t="24881" r="50738" b="22385"/>
          <a:stretch/>
        </p:blipFill>
        <p:spPr>
          <a:xfrm>
            <a:off x="4933627" y="1953478"/>
            <a:ext cx="1552004" cy="1956440"/>
          </a:xfrm>
          <a:prstGeom prst="rect">
            <a:avLst/>
          </a:prstGeom>
        </p:spPr>
      </p:pic>
      <p:pic>
        <p:nvPicPr>
          <p:cNvPr id="14" name="Grafik 13">
            <a:extLst>
              <a:ext uri="{FF2B5EF4-FFF2-40B4-BE49-F238E27FC236}">
                <a16:creationId xmlns:a16="http://schemas.microsoft.com/office/drawing/2014/main" id="{7B8E33EA-2C26-1B70-007C-902E9F5AFB1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9294" t="25790" r="50220" b="21477"/>
          <a:stretch/>
        </p:blipFill>
        <p:spPr>
          <a:xfrm>
            <a:off x="3309149" y="1953478"/>
            <a:ext cx="1592240" cy="1956440"/>
          </a:xfrm>
          <a:prstGeom prst="rect">
            <a:avLst/>
          </a:prstGeom>
        </p:spPr>
      </p:pic>
      <p:pic>
        <p:nvPicPr>
          <p:cNvPr id="15" name="Grafik 14">
            <a:extLst>
              <a:ext uri="{FF2B5EF4-FFF2-40B4-BE49-F238E27FC236}">
                <a16:creationId xmlns:a16="http://schemas.microsoft.com/office/drawing/2014/main" id="{0DA41A81-8CEC-CAFD-445D-767E0F197CB4}"/>
              </a:ext>
            </a:extLst>
          </p:cNvPr>
          <p:cNvPicPr>
            <a:picLocks noChangeAspect="1"/>
          </p:cNvPicPr>
          <p:nvPr/>
        </p:nvPicPr>
        <p:blipFill rotWithShape="1">
          <a:blip r:embed="rId10"/>
          <a:srcRect l="89637" t="89818" r="3693" b="7389"/>
          <a:stretch/>
        </p:blipFill>
        <p:spPr>
          <a:xfrm>
            <a:off x="7481483" y="3749326"/>
            <a:ext cx="547716" cy="109457"/>
          </a:xfrm>
          <a:prstGeom prst="rect">
            <a:avLst/>
          </a:prstGeom>
        </p:spPr>
      </p:pic>
      <p:pic>
        <p:nvPicPr>
          <p:cNvPr id="16" name="Grafik 15">
            <a:extLst>
              <a:ext uri="{FF2B5EF4-FFF2-40B4-BE49-F238E27FC236}">
                <a16:creationId xmlns:a16="http://schemas.microsoft.com/office/drawing/2014/main" id="{73481593-A5D7-8BC8-C6C1-71BD48A1FDB5}"/>
              </a:ext>
            </a:extLst>
          </p:cNvPr>
          <p:cNvPicPr>
            <a:picLocks noChangeAspect="1"/>
          </p:cNvPicPr>
          <p:nvPr/>
        </p:nvPicPr>
        <p:blipFill rotWithShape="1">
          <a:blip r:embed="rId10"/>
          <a:srcRect l="89637" t="83647" r="3666" b="12415"/>
          <a:stretch/>
        </p:blipFill>
        <p:spPr>
          <a:xfrm>
            <a:off x="4301609" y="3749326"/>
            <a:ext cx="549940" cy="154329"/>
          </a:xfrm>
          <a:prstGeom prst="rect">
            <a:avLst/>
          </a:prstGeom>
        </p:spPr>
      </p:pic>
      <p:pic>
        <p:nvPicPr>
          <p:cNvPr id="17" name="Grafik 16">
            <a:extLst>
              <a:ext uri="{FF2B5EF4-FFF2-40B4-BE49-F238E27FC236}">
                <a16:creationId xmlns:a16="http://schemas.microsoft.com/office/drawing/2014/main" id="{642748D0-29EA-8827-5FAD-BA1F2DD13BFF}"/>
              </a:ext>
            </a:extLst>
          </p:cNvPr>
          <p:cNvPicPr>
            <a:picLocks noChangeAspect="1"/>
          </p:cNvPicPr>
          <p:nvPr/>
        </p:nvPicPr>
        <p:blipFill rotWithShape="1">
          <a:blip r:embed="rId10"/>
          <a:srcRect l="89637" t="86452" r="3745" b="9743"/>
          <a:stretch/>
        </p:blipFill>
        <p:spPr>
          <a:xfrm>
            <a:off x="5893849" y="3749326"/>
            <a:ext cx="543431" cy="149118"/>
          </a:xfrm>
          <a:prstGeom prst="rect">
            <a:avLst/>
          </a:prstGeom>
        </p:spPr>
      </p:pic>
      <p:pic>
        <p:nvPicPr>
          <p:cNvPr id="18" name="Grafik 17">
            <a:extLst>
              <a:ext uri="{FF2B5EF4-FFF2-40B4-BE49-F238E27FC236}">
                <a16:creationId xmlns:a16="http://schemas.microsoft.com/office/drawing/2014/main" id="{0A0FE9B7-B68A-9405-C25B-1552A9554012}"/>
              </a:ext>
            </a:extLst>
          </p:cNvPr>
          <p:cNvPicPr>
            <a:picLocks noChangeAspect="1"/>
          </p:cNvPicPr>
          <p:nvPr/>
        </p:nvPicPr>
        <p:blipFill rotWithShape="1">
          <a:blip r:embed="rId10"/>
          <a:srcRect l="89637" t="93114" r="3693" b="4596"/>
          <a:stretch/>
        </p:blipFill>
        <p:spPr>
          <a:xfrm>
            <a:off x="9064223" y="3771318"/>
            <a:ext cx="547716" cy="89765"/>
          </a:xfrm>
          <a:prstGeom prst="rect">
            <a:avLst/>
          </a:prstGeom>
        </p:spPr>
      </p:pic>
      <p:sp>
        <p:nvSpPr>
          <p:cNvPr id="19" name="Textfeld 18">
            <a:extLst>
              <a:ext uri="{FF2B5EF4-FFF2-40B4-BE49-F238E27FC236}">
                <a16:creationId xmlns:a16="http://schemas.microsoft.com/office/drawing/2014/main" id="{7F0893DE-4398-A54D-D4C9-7EF97E5F2DB6}"/>
              </a:ext>
            </a:extLst>
          </p:cNvPr>
          <p:cNvSpPr txBox="1"/>
          <p:nvPr/>
        </p:nvSpPr>
        <p:spPr>
          <a:xfrm>
            <a:off x="3257339" y="3679838"/>
            <a:ext cx="1342034" cy="276999"/>
          </a:xfrm>
          <a:prstGeom prst="rect">
            <a:avLst/>
          </a:prstGeom>
          <a:noFill/>
        </p:spPr>
        <p:txBody>
          <a:bodyPr wrap="none" rtlCol="0">
            <a:spAutoFit/>
          </a:bodyPr>
          <a:lstStyle/>
          <a:p>
            <a:r>
              <a:rPr lang="de-DE" sz="1100" i="1" dirty="0">
                <a:solidFill>
                  <a:schemeClr val="bg1"/>
                </a:solidFill>
              </a:rPr>
              <a:t>SM4 38:1;03 </a:t>
            </a:r>
            <a:r>
              <a:rPr lang="de-DE" sz="1200" i="1" dirty="0">
                <a:solidFill>
                  <a:schemeClr val="bg1"/>
                </a:solidFill>
              </a:rPr>
              <a:t>[M-H]</a:t>
            </a:r>
            <a:r>
              <a:rPr lang="de-DE" sz="1200" i="1" baseline="30000" dirty="0">
                <a:solidFill>
                  <a:schemeClr val="bg1"/>
                </a:solidFill>
              </a:rPr>
              <a:t>-</a:t>
            </a:r>
            <a:endParaRPr lang="de-DE" sz="1400" baseline="30000" dirty="0">
              <a:solidFill>
                <a:schemeClr val="bg1"/>
              </a:solidFill>
            </a:endParaRPr>
          </a:p>
        </p:txBody>
      </p:sp>
      <p:sp>
        <p:nvSpPr>
          <p:cNvPr id="20" name="Textfeld 19">
            <a:extLst>
              <a:ext uri="{FF2B5EF4-FFF2-40B4-BE49-F238E27FC236}">
                <a16:creationId xmlns:a16="http://schemas.microsoft.com/office/drawing/2014/main" id="{A119F33B-E407-BDA3-E6BA-AA3A95D7E8E9}"/>
              </a:ext>
            </a:extLst>
          </p:cNvPr>
          <p:cNvSpPr txBox="1"/>
          <p:nvPr/>
        </p:nvSpPr>
        <p:spPr>
          <a:xfrm>
            <a:off x="4838067" y="3679838"/>
            <a:ext cx="1342034" cy="276999"/>
          </a:xfrm>
          <a:prstGeom prst="rect">
            <a:avLst/>
          </a:prstGeom>
          <a:noFill/>
        </p:spPr>
        <p:txBody>
          <a:bodyPr wrap="none" rtlCol="0">
            <a:spAutoFit/>
          </a:bodyPr>
          <a:lstStyle/>
          <a:p>
            <a:r>
              <a:rPr lang="de-DE" sz="1100" i="1" dirty="0">
                <a:solidFill>
                  <a:schemeClr val="bg1"/>
                </a:solidFill>
              </a:rPr>
              <a:t>SM3 44:1;02 </a:t>
            </a:r>
            <a:r>
              <a:rPr lang="de-DE" sz="1200" i="1" dirty="0">
                <a:solidFill>
                  <a:schemeClr val="bg1"/>
                </a:solidFill>
              </a:rPr>
              <a:t>[M-H]</a:t>
            </a:r>
            <a:r>
              <a:rPr lang="de-DE" sz="1200" i="1" baseline="30000" dirty="0">
                <a:solidFill>
                  <a:schemeClr val="bg1"/>
                </a:solidFill>
              </a:rPr>
              <a:t>-</a:t>
            </a:r>
            <a:endParaRPr lang="de-DE" sz="1400" baseline="30000" dirty="0">
              <a:solidFill>
                <a:schemeClr val="bg1"/>
              </a:solidFill>
            </a:endParaRPr>
          </a:p>
        </p:txBody>
      </p:sp>
      <p:sp>
        <p:nvSpPr>
          <p:cNvPr id="21" name="Textfeld 20">
            <a:extLst>
              <a:ext uri="{FF2B5EF4-FFF2-40B4-BE49-F238E27FC236}">
                <a16:creationId xmlns:a16="http://schemas.microsoft.com/office/drawing/2014/main" id="{0B64472C-5BE8-AE09-A61D-86207934D6AE}"/>
              </a:ext>
            </a:extLst>
          </p:cNvPr>
          <p:cNvSpPr txBox="1"/>
          <p:nvPr/>
        </p:nvSpPr>
        <p:spPr>
          <a:xfrm>
            <a:off x="6430763" y="3679838"/>
            <a:ext cx="1342034" cy="276999"/>
          </a:xfrm>
          <a:prstGeom prst="rect">
            <a:avLst/>
          </a:prstGeom>
          <a:noFill/>
        </p:spPr>
        <p:txBody>
          <a:bodyPr wrap="none" rtlCol="0">
            <a:spAutoFit/>
          </a:bodyPr>
          <a:lstStyle/>
          <a:p>
            <a:r>
              <a:rPr lang="de-DE" sz="1100" i="1" dirty="0">
                <a:solidFill>
                  <a:schemeClr val="bg1"/>
                </a:solidFill>
              </a:rPr>
              <a:t>SM4 42:1;04 </a:t>
            </a:r>
            <a:r>
              <a:rPr lang="de-DE" sz="1200" i="1" dirty="0">
                <a:solidFill>
                  <a:schemeClr val="bg1"/>
                </a:solidFill>
              </a:rPr>
              <a:t>[M-H]</a:t>
            </a:r>
            <a:r>
              <a:rPr lang="de-DE" sz="1200" i="1" baseline="30000" dirty="0">
                <a:solidFill>
                  <a:schemeClr val="bg1"/>
                </a:solidFill>
              </a:rPr>
              <a:t>-</a:t>
            </a:r>
            <a:endParaRPr lang="de-DE" sz="1400" baseline="30000" dirty="0">
              <a:solidFill>
                <a:schemeClr val="bg1"/>
              </a:solidFill>
            </a:endParaRPr>
          </a:p>
        </p:txBody>
      </p:sp>
      <p:sp>
        <p:nvSpPr>
          <p:cNvPr id="22" name="Textfeld 21">
            <a:extLst>
              <a:ext uri="{FF2B5EF4-FFF2-40B4-BE49-F238E27FC236}">
                <a16:creationId xmlns:a16="http://schemas.microsoft.com/office/drawing/2014/main" id="{551437AF-7EFC-9590-3182-CFC2B00A5AC6}"/>
              </a:ext>
            </a:extLst>
          </p:cNvPr>
          <p:cNvSpPr txBox="1"/>
          <p:nvPr/>
        </p:nvSpPr>
        <p:spPr>
          <a:xfrm>
            <a:off x="8032127" y="3679838"/>
            <a:ext cx="1367682" cy="276999"/>
          </a:xfrm>
          <a:prstGeom prst="rect">
            <a:avLst/>
          </a:prstGeom>
          <a:noFill/>
        </p:spPr>
        <p:txBody>
          <a:bodyPr wrap="none" rtlCol="0">
            <a:spAutoFit/>
          </a:bodyPr>
          <a:lstStyle/>
          <a:p>
            <a:r>
              <a:rPr lang="de-DE" sz="1100" i="1" dirty="0">
                <a:solidFill>
                  <a:schemeClr val="bg1"/>
                </a:solidFill>
              </a:rPr>
              <a:t>GM3 34:1;02 </a:t>
            </a:r>
            <a:r>
              <a:rPr lang="de-DE" sz="1200" i="1" dirty="0">
                <a:solidFill>
                  <a:schemeClr val="bg1"/>
                </a:solidFill>
              </a:rPr>
              <a:t>[M-H]</a:t>
            </a:r>
            <a:r>
              <a:rPr lang="de-DE" sz="1200" i="1" baseline="30000" dirty="0">
                <a:solidFill>
                  <a:schemeClr val="bg1"/>
                </a:solidFill>
              </a:rPr>
              <a:t>-</a:t>
            </a:r>
            <a:endParaRPr lang="de-DE" sz="1400" baseline="30000" dirty="0">
              <a:solidFill>
                <a:schemeClr val="bg1"/>
              </a:solidFill>
            </a:endParaRPr>
          </a:p>
        </p:txBody>
      </p:sp>
      <p:sp>
        <p:nvSpPr>
          <p:cNvPr id="23" name="Textfeld 22">
            <a:extLst>
              <a:ext uri="{FF2B5EF4-FFF2-40B4-BE49-F238E27FC236}">
                <a16:creationId xmlns:a16="http://schemas.microsoft.com/office/drawing/2014/main" id="{0634C986-1139-51C7-824A-45992566CEA9}"/>
              </a:ext>
            </a:extLst>
          </p:cNvPr>
          <p:cNvSpPr txBox="1"/>
          <p:nvPr/>
        </p:nvSpPr>
        <p:spPr>
          <a:xfrm rot="16200000">
            <a:off x="6177571" y="4901393"/>
            <a:ext cx="1027845" cy="230832"/>
          </a:xfrm>
          <a:prstGeom prst="rect">
            <a:avLst/>
          </a:prstGeom>
          <a:noFill/>
        </p:spPr>
        <p:txBody>
          <a:bodyPr wrap="none" rtlCol="0">
            <a:spAutoFit/>
          </a:bodyPr>
          <a:lstStyle/>
          <a:p>
            <a:r>
              <a:rPr lang="de-DE" sz="800" i="1" dirty="0"/>
              <a:t>SM4 38:1;03 </a:t>
            </a:r>
            <a:r>
              <a:rPr lang="de-DE" sz="900" i="1" dirty="0"/>
              <a:t>[M-H]</a:t>
            </a:r>
            <a:r>
              <a:rPr lang="de-DE" sz="900" i="1" baseline="30000" dirty="0"/>
              <a:t>-</a:t>
            </a:r>
            <a:endParaRPr lang="de-DE" sz="1000" baseline="30000" dirty="0"/>
          </a:p>
        </p:txBody>
      </p:sp>
      <p:sp>
        <p:nvSpPr>
          <p:cNvPr id="24" name="Textfeld 23">
            <a:extLst>
              <a:ext uri="{FF2B5EF4-FFF2-40B4-BE49-F238E27FC236}">
                <a16:creationId xmlns:a16="http://schemas.microsoft.com/office/drawing/2014/main" id="{C09C9617-08BB-40A0-E49B-308F3F6EDCD5}"/>
              </a:ext>
            </a:extLst>
          </p:cNvPr>
          <p:cNvSpPr txBox="1"/>
          <p:nvPr/>
        </p:nvSpPr>
        <p:spPr>
          <a:xfrm rot="16200000">
            <a:off x="6943532" y="4902417"/>
            <a:ext cx="1027845" cy="230832"/>
          </a:xfrm>
          <a:prstGeom prst="rect">
            <a:avLst/>
          </a:prstGeom>
          <a:noFill/>
        </p:spPr>
        <p:txBody>
          <a:bodyPr wrap="none" rtlCol="0">
            <a:spAutoFit/>
          </a:bodyPr>
          <a:lstStyle/>
          <a:p>
            <a:r>
              <a:rPr lang="de-DE" sz="800" i="1" dirty="0"/>
              <a:t>SM3 44:1;02 </a:t>
            </a:r>
            <a:r>
              <a:rPr lang="de-DE" sz="900" i="1" dirty="0"/>
              <a:t>[M-H]</a:t>
            </a:r>
            <a:r>
              <a:rPr lang="de-DE" sz="900" i="1" baseline="30000" dirty="0"/>
              <a:t>-</a:t>
            </a:r>
            <a:endParaRPr lang="de-DE" sz="1000" baseline="30000" dirty="0"/>
          </a:p>
        </p:txBody>
      </p:sp>
      <p:sp>
        <p:nvSpPr>
          <p:cNvPr id="25" name="Textfeld 24">
            <a:extLst>
              <a:ext uri="{FF2B5EF4-FFF2-40B4-BE49-F238E27FC236}">
                <a16:creationId xmlns:a16="http://schemas.microsoft.com/office/drawing/2014/main" id="{053F0716-B590-F8C7-D2FE-A058164C7F85}"/>
              </a:ext>
            </a:extLst>
          </p:cNvPr>
          <p:cNvSpPr txBox="1"/>
          <p:nvPr/>
        </p:nvSpPr>
        <p:spPr>
          <a:xfrm rot="16200000">
            <a:off x="7168188" y="4901393"/>
            <a:ext cx="1027845" cy="230832"/>
          </a:xfrm>
          <a:prstGeom prst="rect">
            <a:avLst/>
          </a:prstGeom>
          <a:noFill/>
        </p:spPr>
        <p:txBody>
          <a:bodyPr wrap="none" rtlCol="0">
            <a:spAutoFit/>
          </a:bodyPr>
          <a:lstStyle/>
          <a:p>
            <a:r>
              <a:rPr lang="de-DE" sz="800" i="1" dirty="0"/>
              <a:t>SM4 42:1;04 </a:t>
            </a:r>
            <a:r>
              <a:rPr lang="de-DE" sz="900" i="1" dirty="0"/>
              <a:t>[M-H]</a:t>
            </a:r>
            <a:r>
              <a:rPr lang="de-DE" sz="900" i="1" baseline="30000" dirty="0"/>
              <a:t>-</a:t>
            </a:r>
            <a:endParaRPr lang="de-DE" sz="1000" baseline="30000" dirty="0"/>
          </a:p>
        </p:txBody>
      </p:sp>
      <p:sp>
        <p:nvSpPr>
          <p:cNvPr id="26" name="Textfeld 25">
            <a:extLst>
              <a:ext uri="{FF2B5EF4-FFF2-40B4-BE49-F238E27FC236}">
                <a16:creationId xmlns:a16="http://schemas.microsoft.com/office/drawing/2014/main" id="{36DE667B-F3A8-27BD-2EC0-B1795C288A2D}"/>
              </a:ext>
            </a:extLst>
          </p:cNvPr>
          <p:cNvSpPr txBox="1"/>
          <p:nvPr/>
        </p:nvSpPr>
        <p:spPr>
          <a:xfrm rot="16200000">
            <a:off x="7524300" y="4910209"/>
            <a:ext cx="1045479" cy="230832"/>
          </a:xfrm>
          <a:prstGeom prst="rect">
            <a:avLst/>
          </a:prstGeom>
          <a:noFill/>
        </p:spPr>
        <p:txBody>
          <a:bodyPr wrap="none" rtlCol="0">
            <a:spAutoFit/>
          </a:bodyPr>
          <a:lstStyle/>
          <a:p>
            <a:r>
              <a:rPr lang="de-DE" sz="800" i="1" dirty="0"/>
              <a:t>GM3 34:1;02 </a:t>
            </a:r>
            <a:r>
              <a:rPr lang="de-DE" sz="900" i="1" dirty="0"/>
              <a:t>[M-H]</a:t>
            </a:r>
            <a:r>
              <a:rPr lang="de-DE" sz="900" i="1" baseline="30000" dirty="0"/>
              <a:t>-</a:t>
            </a:r>
            <a:endParaRPr lang="de-DE" sz="1000" baseline="30000" dirty="0"/>
          </a:p>
        </p:txBody>
      </p:sp>
      <p:cxnSp>
        <p:nvCxnSpPr>
          <p:cNvPr id="27" name="Gerade Verbindung 77">
            <a:extLst>
              <a:ext uri="{FF2B5EF4-FFF2-40B4-BE49-F238E27FC236}">
                <a16:creationId xmlns:a16="http://schemas.microsoft.com/office/drawing/2014/main" id="{7323BE93-C4D4-1634-DE7E-509EB160C392}"/>
              </a:ext>
            </a:extLst>
          </p:cNvPr>
          <p:cNvCxnSpPr/>
          <p:nvPr/>
        </p:nvCxnSpPr>
        <p:spPr>
          <a:xfrm>
            <a:off x="6691493" y="5504452"/>
            <a:ext cx="0" cy="2137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78">
            <a:extLst>
              <a:ext uri="{FF2B5EF4-FFF2-40B4-BE49-F238E27FC236}">
                <a16:creationId xmlns:a16="http://schemas.microsoft.com/office/drawing/2014/main" id="{6A881722-2EAE-B997-0BC0-22EFD5428013}"/>
              </a:ext>
            </a:extLst>
          </p:cNvPr>
          <p:cNvCxnSpPr/>
          <p:nvPr/>
        </p:nvCxnSpPr>
        <p:spPr>
          <a:xfrm>
            <a:off x="7560162" y="5600787"/>
            <a:ext cx="0" cy="14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79">
            <a:extLst>
              <a:ext uri="{FF2B5EF4-FFF2-40B4-BE49-F238E27FC236}">
                <a16:creationId xmlns:a16="http://schemas.microsoft.com/office/drawing/2014/main" id="{EA1D5516-FB07-6C8B-D73F-9E319048F96E}"/>
              </a:ext>
            </a:extLst>
          </p:cNvPr>
          <p:cNvCxnSpPr/>
          <p:nvPr/>
        </p:nvCxnSpPr>
        <p:spPr>
          <a:xfrm>
            <a:off x="7584982" y="5605549"/>
            <a:ext cx="0" cy="144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80">
            <a:extLst>
              <a:ext uri="{FF2B5EF4-FFF2-40B4-BE49-F238E27FC236}">
                <a16:creationId xmlns:a16="http://schemas.microsoft.com/office/drawing/2014/main" id="{AE900CC6-F10A-F3A8-6EC8-ADF6A9751306}"/>
              </a:ext>
            </a:extLst>
          </p:cNvPr>
          <p:cNvCxnSpPr>
            <a:cxnSpLocks/>
          </p:cNvCxnSpPr>
          <p:nvPr/>
        </p:nvCxnSpPr>
        <p:spPr>
          <a:xfrm>
            <a:off x="7461160" y="5490597"/>
            <a:ext cx="0" cy="1207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81">
            <a:extLst>
              <a:ext uri="{FF2B5EF4-FFF2-40B4-BE49-F238E27FC236}">
                <a16:creationId xmlns:a16="http://schemas.microsoft.com/office/drawing/2014/main" id="{87D3AA0B-BE58-7008-9FDE-1A8BCE27A94A}"/>
              </a:ext>
            </a:extLst>
          </p:cNvPr>
          <p:cNvCxnSpPr/>
          <p:nvPr/>
        </p:nvCxnSpPr>
        <p:spPr>
          <a:xfrm>
            <a:off x="8047039" y="5504610"/>
            <a:ext cx="0" cy="2137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83">
            <a:extLst>
              <a:ext uri="{FF2B5EF4-FFF2-40B4-BE49-F238E27FC236}">
                <a16:creationId xmlns:a16="http://schemas.microsoft.com/office/drawing/2014/main" id="{FAF3B5D7-65B4-71B9-55FF-2ABF141A6DCC}"/>
              </a:ext>
            </a:extLst>
          </p:cNvPr>
          <p:cNvCxnSpPr>
            <a:cxnSpLocks/>
          </p:cNvCxnSpPr>
          <p:nvPr/>
        </p:nvCxnSpPr>
        <p:spPr>
          <a:xfrm>
            <a:off x="7687862" y="5481903"/>
            <a:ext cx="0" cy="1207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84">
            <a:extLst>
              <a:ext uri="{FF2B5EF4-FFF2-40B4-BE49-F238E27FC236}">
                <a16:creationId xmlns:a16="http://schemas.microsoft.com/office/drawing/2014/main" id="{F281FC37-4B79-4943-954A-62AF1C2A6723}"/>
              </a:ext>
            </a:extLst>
          </p:cNvPr>
          <p:cNvCxnSpPr>
            <a:cxnSpLocks/>
          </p:cNvCxnSpPr>
          <p:nvPr/>
        </p:nvCxnSpPr>
        <p:spPr>
          <a:xfrm>
            <a:off x="7578901" y="5600787"/>
            <a:ext cx="1032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86">
            <a:extLst>
              <a:ext uri="{FF2B5EF4-FFF2-40B4-BE49-F238E27FC236}">
                <a16:creationId xmlns:a16="http://schemas.microsoft.com/office/drawing/2014/main" id="{2BC0DA95-C771-04B1-0E4D-6033AD5F015B}"/>
              </a:ext>
            </a:extLst>
          </p:cNvPr>
          <p:cNvCxnSpPr>
            <a:cxnSpLocks/>
          </p:cNvCxnSpPr>
          <p:nvPr/>
        </p:nvCxnSpPr>
        <p:spPr>
          <a:xfrm>
            <a:off x="7457133" y="5606883"/>
            <a:ext cx="10320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87">
            <a:extLst>
              <a:ext uri="{FF2B5EF4-FFF2-40B4-BE49-F238E27FC236}">
                <a16:creationId xmlns:a16="http://schemas.microsoft.com/office/drawing/2014/main" id="{930FB98D-AA9B-DA93-C9A7-201FB48561F4}"/>
              </a:ext>
            </a:extLst>
          </p:cNvPr>
          <p:cNvCxnSpPr>
            <a:cxnSpLocks/>
          </p:cNvCxnSpPr>
          <p:nvPr/>
        </p:nvCxnSpPr>
        <p:spPr>
          <a:xfrm flipH="1">
            <a:off x="9668204" y="3898444"/>
            <a:ext cx="577570"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6" name="Gerade Verbindung 91">
            <a:extLst>
              <a:ext uri="{FF2B5EF4-FFF2-40B4-BE49-F238E27FC236}">
                <a16:creationId xmlns:a16="http://schemas.microsoft.com/office/drawing/2014/main" id="{D7C2C637-F9E3-609E-3FEA-2CA761E042EB}"/>
              </a:ext>
            </a:extLst>
          </p:cNvPr>
          <p:cNvCxnSpPr>
            <a:cxnSpLocks/>
          </p:cNvCxnSpPr>
          <p:nvPr/>
        </p:nvCxnSpPr>
        <p:spPr>
          <a:xfrm flipH="1">
            <a:off x="9668204" y="1961544"/>
            <a:ext cx="577570"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7" name="Textfeld 36">
            <a:extLst>
              <a:ext uri="{FF2B5EF4-FFF2-40B4-BE49-F238E27FC236}">
                <a16:creationId xmlns:a16="http://schemas.microsoft.com/office/drawing/2014/main" id="{9418D0F9-446A-74F3-6AF1-4FEEBE8C1AF1}"/>
              </a:ext>
            </a:extLst>
          </p:cNvPr>
          <p:cNvSpPr txBox="1"/>
          <p:nvPr/>
        </p:nvSpPr>
        <p:spPr>
          <a:xfrm>
            <a:off x="1645233" y="4576539"/>
            <a:ext cx="1657826" cy="369332"/>
          </a:xfrm>
          <a:prstGeom prst="rect">
            <a:avLst/>
          </a:prstGeom>
          <a:noFill/>
        </p:spPr>
        <p:txBody>
          <a:bodyPr wrap="none" rtlCol="0">
            <a:spAutoFit/>
          </a:bodyPr>
          <a:lstStyle/>
          <a:p>
            <a:r>
              <a:rPr lang="de-DE" dirty="0" err="1"/>
              <a:t>mean</a:t>
            </a:r>
            <a:r>
              <a:rPr lang="de-DE" dirty="0"/>
              <a:t> </a:t>
            </a:r>
            <a:r>
              <a:rPr lang="de-DE" dirty="0" err="1"/>
              <a:t>spectrum</a:t>
            </a:r>
            <a:endParaRPr lang="de-DE" dirty="0"/>
          </a:p>
        </p:txBody>
      </p:sp>
      <p:cxnSp>
        <p:nvCxnSpPr>
          <p:cNvPr id="38" name="Gewinkelte Verbindung 37">
            <a:extLst>
              <a:ext uri="{FF2B5EF4-FFF2-40B4-BE49-F238E27FC236}">
                <a16:creationId xmlns:a16="http://schemas.microsoft.com/office/drawing/2014/main" id="{D96DE135-24C4-47ED-BD99-968E730625CC}"/>
              </a:ext>
            </a:extLst>
          </p:cNvPr>
          <p:cNvCxnSpPr>
            <a:cxnSpLocks/>
          </p:cNvCxnSpPr>
          <p:nvPr/>
        </p:nvCxnSpPr>
        <p:spPr>
          <a:xfrm flipV="1">
            <a:off x="2298634" y="5055380"/>
            <a:ext cx="385210" cy="300625"/>
          </a:xfrm>
          <a:prstGeom prst="bentConnector3">
            <a:avLst>
              <a:gd name="adj1" fmla="val -139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feld 38">
            <a:extLst>
              <a:ext uri="{FF2B5EF4-FFF2-40B4-BE49-F238E27FC236}">
                <a16:creationId xmlns:a16="http://schemas.microsoft.com/office/drawing/2014/main" id="{C45045ED-75B3-69AF-50DB-30F9331C9012}"/>
              </a:ext>
            </a:extLst>
          </p:cNvPr>
          <p:cNvSpPr txBox="1"/>
          <p:nvPr/>
        </p:nvSpPr>
        <p:spPr>
          <a:xfrm>
            <a:off x="8277717" y="1630892"/>
            <a:ext cx="1112805" cy="369332"/>
          </a:xfrm>
          <a:prstGeom prst="rect">
            <a:avLst/>
          </a:prstGeom>
          <a:noFill/>
        </p:spPr>
        <p:txBody>
          <a:bodyPr wrap="none" rtlCol="0">
            <a:spAutoFit/>
          </a:bodyPr>
          <a:lstStyle/>
          <a:p>
            <a:r>
              <a:rPr lang="de-DE" dirty="0"/>
              <a:t>Glomeruli</a:t>
            </a:r>
          </a:p>
        </p:txBody>
      </p:sp>
      <p:sp>
        <p:nvSpPr>
          <p:cNvPr id="40" name="Textfeld 39">
            <a:extLst>
              <a:ext uri="{FF2B5EF4-FFF2-40B4-BE49-F238E27FC236}">
                <a16:creationId xmlns:a16="http://schemas.microsoft.com/office/drawing/2014/main" id="{BD0367AC-D967-D986-C2F9-DD1806D323A6}"/>
              </a:ext>
            </a:extLst>
          </p:cNvPr>
          <p:cNvSpPr txBox="1"/>
          <p:nvPr/>
        </p:nvSpPr>
        <p:spPr>
          <a:xfrm>
            <a:off x="6576077" y="1630892"/>
            <a:ext cx="1368708" cy="369332"/>
          </a:xfrm>
          <a:prstGeom prst="rect">
            <a:avLst/>
          </a:prstGeom>
          <a:noFill/>
        </p:spPr>
        <p:txBody>
          <a:bodyPr wrap="none" rtlCol="0">
            <a:spAutoFit/>
          </a:bodyPr>
          <a:lstStyle/>
          <a:p>
            <a:r>
              <a:rPr lang="de-DE" dirty="0"/>
              <a:t>Distal </a:t>
            </a:r>
            <a:r>
              <a:rPr lang="de-DE" dirty="0" err="1"/>
              <a:t>tubule</a:t>
            </a:r>
            <a:endParaRPr lang="de-DE" dirty="0"/>
          </a:p>
        </p:txBody>
      </p:sp>
      <p:sp>
        <p:nvSpPr>
          <p:cNvPr id="41" name="Textfeld 40">
            <a:extLst>
              <a:ext uri="{FF2B5EF4-FFF2-40B4-BE49-F238E27FC236}">
                <a16:creationId xmlns:a16="http://schemas.microsoft.com/office/drawing/2014/main" id="{985639B3-75CF-DA4B-2081-0224A0B20493}"/>
              </a:ext>
            </a:extLst>
          </p:cNvPr>
          <p:cNvSpPr txBox="1"/>
          <p:nvPr/>
        </p:nvSpPr>
        <p:spPr>
          <a:xfrm>
            <a:off x="5120964" y="1626059"/>
            <a:ext cx="1024639" cy="369332"/>
          </a:xfrm>
          <a:prstGeom prst="rect">
            <a:avLst/>
          </a:prstGeom>
          <a:noFill/>
        </p:spPr>
        <p:txBody>
          <a:bodyPr wrap="none" rtlCol="0">
            <a:spAutoFit/>
          </a:bodyPr>
          <a:lstStyle/>
          <a:p>
            <a:r>
              <a:rPr lang="de-DE" dirty="0"/>
              <a:t>IM + PUL</a:t>
            </a:r>
          </a:p>
        </p:txBody>
      </p:sp>
      <p:sp>
        <p:nvSpPr>
          <p:cNvPr id="42" name="Textfeld 41">
            <a:extLst>
              <a:ext uri="{FF2B5EF4-FFF2-40B4-BE49-F238E27FC236}">
                <a16:creationId xmlns:a16="http://schemas.microsoft.com/office/drawing/2014/main" id="{1AEFD9BF-2879-4BE5-4FC2-F410E36622A0}"/>
              </a:ext>
            </a:extLst>
          </p:cNvPr>
          <p:cNvSpPr txBox="1"/>
          <p:nvPr/>
        </p:nvSpPr>
        <p:spPr>
          <a:xfrm>
            <a:off x="3364463" y="1626059"/>
            <a:ext cx="1426994" cy="369332"/>
          </a:xfrm>
          <a:prstGeom prst="rect">
            <a:avLst/>
          </a:prstGeom>
          <a:noFill/>
        </p:spPr>
        <p:txBody>
          <a:bodyPr wrap="none" rtlCol="0">
            <a:spAutoFit/>
          </a:bodyPr>
          <a:lstStyle/>
          <a:p>
            <a:r>
              <a:rPr lang="de-DE" dirty="0"/>
              <a:t>ISOM + CDLH</a:t>
            </a:r>
          </a:p>
        </p:txBody>
      </p:sp>
      <p:sp>
        <p:nvSpPr>
          <p:cNvPr id="43" name="Textfeld 42">
            <a:extLst>
              <a:ext uri="{FF2B5EF4-FFF2-40B4-BE49-F238E27FC236}">
                <a16:creationId xmlns:a16="http://schemas.microsoft.com/office/drawing/2014/main" id="{1B684B36-AC6D-557C-E438-C0DD3D9DD583}"/>
              </a:ext>
            </a:extLst>
          </p:cNvPr>
          <p:cNvSpPr txBox="1"/>
          <p:nvPr/>
        </p:nvSpPr>
        <p:spPr>
          <a:xfrm>
            <a:off x="38615" y="6423392"/>
            <a:ext cx="2363147" cy="246221"/>
          </a:xfrm>
          <a:prstGeom prst="rect">
            <a:avLst/>
          </a:prstGeom>
          <a:noFill/>
        </p:spPr>
        <p:txBody>
          <a:bodyPr wrap="none" rtlCol="0">
            <a:spAutoFit/>
          </a:bodyPr>
          <a:lstStyle/>
          <a:p>
            <a:r>
              <a:rPr lang="de-DE" sz="1000" dirty="0">
                <a:solidFill>
                  <a:schemeClr val="bg1">
                    <a:lumMod val="65000"/>
                  </a:schemeClr>
                </a:solidFill>
              </a:rPr>
              <a:t>L. Gruber et al., </a:t>
            </a:r>
            <a:r>
              <a:rPr lang="de-DE" sz="1000" dirty="0" err="1">
                <a:solidFill>
                  <a:schemeClr val="bg1">
                    <a:lumMod val="65000"/>
                  </a:schemeClr>
                </a:solidFill>
              </a:rPr>
              <a:t>bioarxiv</a:t>
            </a:r>
            <a:r>
              <a:rPr lang="de-DE" sz="1000" dirty="0">
                <a:solidFill>
                  <a:schemeClr val="bg1">
                    <a:lumMod val="65000"/>
                  </a:schemeClr>
                </a:solidFill>
              </a:rPr>
              <a:t> (2023): 2023-12</a:t>
            </a:r>
          </a:p>
        </p:txBody>
      </p:sp>
      <p:pic>
        <p:nvPicPr>
          <p:cNvPr id="44" name="Grafik 43">
            <a:extLst>
              <a:ext uri="{FF2B5EF4-FFF2-40B4-BE49-F238E27FC236}">
                <a16:creationId xmlns:a16="http://schemas.microsoft.com/office/drawing/2014/main" id="{5785C93C-17BD-9169-3AA1-E35F52D98178}"/>
              </a:ext>
            </a:extLst>
          </p:cNvPr>
          <p:cNvPicPr>
            <a:picLocks noChangeAspect="1"/>
          </p:cNvPicPr>
          <p:nvPr/>
        </p:nvPicPr>
        <p:blipFill rotWithShape="1">
          <a:blip r:embed="rId11"/>
          <a:srcRect r="81349"/>
          <a:stretch/>
        </p:blipFill>
        <p:spPr>
          <a:xfrm>
            <a:off x="1830043" y="2398927"/>
            <a:ext cx="1176992" cy="2492017"/>
          </a:xfrm>
          <a:prstGeom prst="rect">
            <a:avLst/>
          </a:prstGeom>
        </p:spPr>
      </p:pic>
      <p:sp>
        <p:nvSpPr>
          <p:cNvPr id="46" name="Textfeld 45">
            <a:extLst>
              <a:ext uri="{FF2B5EF4-FFF2-40B4-BE49-F238E27FC236}">
                <a16:creationId xmlns:a16="http://schemas.microsoft.com/office/drawing/2014/main" id="{B6E55918-8557-A27F-4D54-14778226E241}"/>
              </a:ext>
            </a:extLst>
          </p:cNvPr>
          <p:cNvSpPr txBox="1"/>
          <p:nvPr/>
        </p:nvSpPr>
        <p:spPr>
          <a:xfrm>
            <a:off x="10194887" y="3679838"/>
            <a:ext cx="622286" cy="261610"/>
          </a:xfrm>
          <a:prstGeom prst="rect">
            <a:avLst/>
          </a:prstGeom>
          <a:noFill/>
        </p:spPr>
        <p:txBody>
          <a:bodyPr wrap="none" rtlCol="0">
            <a:spAutoFit/>
          </a:bodyPr>
          <a:lstStyle/>
          <a:p>
            <a:r>
              <a:rPr lang="de-DE" sz="1100" i="1" dirty="0">
                <a:solidFill>
                  <a:schemeClr val="bg1"/>
                </a:solidFill>
              </a:rPr>
              <a:t>Overlay</a:t>
            </a:r>
            <a:endParaRPr lang="de-DE" sz="1400" baseline="30000" dirty="0">
              <a:solidFill>
                <a:schemeClr val="bg1"/>
              </a:solidFill>
            </a:endParaRPr>
          </a:p>
        </p:txBody>
      </p:sp>
    </p:spTree>
    <p:extLst>
      <p:ext uri="{BB962C8B-B14F-4D97-AF65-F5344CB8AC3E}">
        <p14:creationId xmlns:p14="http://schemas.microsoft.com/office/powerpoint/2010/main" val="1627804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p:txBody>
          <a:bodyPr/>
          <a:lstStyle/>
          <a:p>
            <a:r>
              <a:rPr lang="en-ZA" dirty="0"/>
              <a:t>Learning Objectives</a:t>
            </a:r>
          </a:p>
        </p:txBody>
      </p:sp>
      <p:sp>
        <p:nvSpPr>
          <p:cNvPr id="3" name="Content Placeholder 2">
            <a:extLst>
              <a:ext uri="{FF2B5EF4-FFF2-40B4-BE49-F238E27FC236}">
                <a16:creationId xmlns:a16="http://schemas.microsoft.com/office/drawing/2014/main" id="{9AFC9461-919D-5660-513D-8A982D719B34}"/>
              </a:ext>
            </a:extLst>
          </p:cNvPr>
          <p:cNvSpPr>
            <a:spLocks noGrp="1"/>
          </p:cNvSpPr>
          <p:nvPr>
            <p:ph idx="1"/>
          </p:nvPr>
        </p:nvSpPr>
        <p:spPr/>
        <p:txBody>
          <a:bodyPr/>
          <a:lstStyle/>
          <a:p>
            <a:pPr marL="0" indent="0">
              <a:buNone/>
            </a:pPr>
            <a:r>
              <a:rPr lang="en-ZA" dirty="0"/>
              <a:t>Mass spectrometry technologies are emerging in preclinical drug discovery</a:t>
            </a:r>
          </a:p>
          <a:p>
            <a:r>
              <a:rPr lang="en-ZA" dirty="0">
                <a:solidFill>
                  <a:schemeClr val="bg1">
                    <a:lumMod val="85000"/>
                  </a:schemeClr>
                </a:solidFill>
              </a:rPr>
              <a:t>What is MALDI mass spectrometry (MALDI MS)?</a:t>
            </a:r>
          </a:p>
          <a:p>
            <a:r>
              <a:rPr lang="en-ZA" dirty="0">
                <a:solidFill>
                  <a:schemeClr val="bg1">
                    <a:lumMod val="85000"/>
                  </a:schemeClr>
                </a:solidFill>
              </a:rPr>
              <a:t>Use of MALDI MS in cell-based drug screening or profiling</a:t>
            </a:r>
          </a:p>
          <a:p>
            <a:r>
              <a:rPr lang="en-ZA" dirty="0"/>
              <a:t>Use of MALDI MS in drug disposition analysis</a:t>
            </a:r>
          </a:p>
          <a:p>
            <a:r>
              <a:rPr lang="en-ZA" b="1" dirty="0"/>
              <a:t>Use of MALDI MS in drug mode of action analysis</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24</a:t>
            </a:fld>
            <a:endParaRPr lang="en-ZA" dirty="0"/>
          </a:p>
        </p:txBody>
      </p:sp>
      <p:pic>
        <p:nvPicPr>
          <p:cNvPr id="6" name="Inhaltsplatzhalter 5"/>
          <p:cNvPicPr>
            <a:picLocks noGrp="1" noChangeAspect="1"/>
          </p:cNvPicPr>
          <p:nvPr>
            <p:ph idx="13"/>
          </p:nvPr>
        </p:nvPicPr>
        <p:blipFill>
          <a:blip r:embed="rId2" cstate="print">
            <a:extLst>
              <a:ext uri="{28A0092B-C50C-407E-A947-70E740481C1C}">
                <a14:useLocalDpi xmlns:a14="http://schemas.microsoft.com/office/drawing/2010/main" val="0"/>
              </a:ext>
            </a:extLst>
          </a:blip>
          <a:stretch>
            <a:fillRect/>
          </a:stretch>
        </p:blipFill>
        <p:spPr>
          <a:xfrm>
            <a:off x="8980488" y="624104"/>
            <a:ext cx="2659062" cy="786967"/>
          </a:xfrm>
        </p:spPr>
      </p:pic>
    </p:spTree>
    <p:extLst>
      <p:ext uri="{BB962C8B-B14F-4D97-AF65-F5344CB8AC3E}">
        <p14:creationId xmlns:p14="http://schemas.microsoft.com/office/powerpoint/2010/main" val="3345359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p:txBody>
          <a:bodyPr>
            <a:normAutofit fontScale="90000"/>
          </a:bodyPr>
          <a:lstStyle/>
          <a:p>
            <a:r>
              <a:rPr lang="en-ZA" dirty="0"/>
              <a:t>EU-OPENSCREEN Case Study:</a:t>
            </a:r>
            <a:br>
              <a:rPr lang="en-ZA" dirty="0"/>
            </a:br>
            <a:r>
              <a:rPr lang="en-ZA" dirty="0"/>
              <a:t>Dual Arginase 1/2 inhibitor OATD-02 (</a:t>
            </a:r>
            <a:r>
              <a:rPr lang="en-ZA" dirty="0" err="1"/>
              <a:t>molecure</a:t>
            </a:r>
            <a:r>
              <a:rPr lang="en-ZA" dirty="0"/>
              <a:t> – a Polish SME)</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25</a:t>
            </a:fld>
            <a:endParaRPr lang="en-ZA" dirty="0"/>
          </a:p>
        </p:txBody>
      </p:sp>
      <p:pic>
        <p:nvPicPr>
          <p:cNvPr id="6" name="Inhaltsplatzhalter 5"/>
          <p:cNvPicPr>
            <a:picLocks noGrp="1" noChangeAspect="1"/>
          </p:cNvPicPr>
          <p:nvPr>
            <p:ph idx="13"/>
          </p:nvPr>
        </p:nvPicPr>
        <p:blipFill>
          <a:blip r:embed="rId2" cstate="print">
            <a:extLst>
              <a:ext uri="{28A0092B-C50C-407E-A947-70E740481C1C}">
                <a14:useLocalDpi xmlns:a14="http://schemas.microsoft.com/office/drawing/2010/main" val="0"/>
              </a:ext>
            </a:extLst>
          </a:blip>
          <a:stretch>
            <a:fillRect/>
          </a:stretch>
        </p:blipFill>
        <p:spPr>
          <a:xfrm>
            <a:off x="8980488" y="624104"/>
            <a:ext cx="2659062" cy="786967"/>
          </a:xfrm>
        </p:spPr>
      </p:pic>
      <p:pic>
        <p:nvPicPr>
          <p:cNvPr id="7" name="Picture 4">
            <a:extLst>
              <a:ext uri="{FF2B5EF4-FFF2-40B4-BE49-F238E27FC236}">
                <a16:creationId xmlns:a16="http://schemas.microsoft.com/office/drawing/2014/main" id="{7A05E74B-0D7D-F23A-D89A-9BAF4FD8EB73}"/>
              </a:ext>
            </a:extLst>
          </p:cNvPr>
          <p:cNvPicPr>
            <a:picLocks noChangeAspect="1"/>
          </p:cNvPicPr>
          <p:nvPr/>
        </p:nvPicPr>
        <p:blipFill rotWithShape="1">
          <a:blip r:embed="rId3"/>
          <a:srcRect l="2860" t="3028" r="3043" b="3447"/>
          <a:stretch/>
        </p:blipFill>
        <p:spPr>
          <a:xfrm>
            <a:off x="0" y="2139405"/>
            <a:ext cx="6791498" cy="3436983"/>
          </a:xfrm>
          <a:prstGeom prst="rect">
            <a:avLst/>
          </a:prstGeom>
        </p:spPr>
      </p:pic>
      <p:pic>
        <p:nvPicPr>
          <p:cNvPr id="8" name="Picture 23">
            <a:extLst>
              <a:ext uri="{FF2B5EF4-FFF2-40B4-BE49-F238E27FC236}">
                <a16:creationId xmlns:a16="http://schemas.microsoft.com/office/drawing/2014/main" id="{F0C236D8-5424-D386-4BE3-7E0DDFABB621}"/>
              </a:ext>
            </a:extLst>
          </p:cNvPr>
          <p:cNvPicPr>
            <a:picLocks noChangeAspect="1"/>
          </p:cNvPicPr>
          <p:nvPr/>
        </p:nvPicPr>
        <p:blipFill>
          <a:blip r:embed="rId4"/>
          <a:stretch>
            <a:fillRect/>
          </a:stretch>
        </p:blipFill>
        <p:spPr>
          <a:xfrm>
            <a:off x="838200" y="1243815"/>
            <a:ext cx="2007174" cy="474351"/>
          </a:xfrm>
          <a:prstGeom prst="rect">
            <a:avLst/>
          </a:prstGeom>
        </p:spPr>
      </p:pic>
      <p:grpSp>
        <p:nvGrpSpPr>
          <p:cNvPr id="9" name="Gruppieren 8">
            <a:extLst>
              <a:ext uri="{FF2B5EF4-FFF2-40B4-BE49-F238E27FC236}">
                <a16:creationId xmlns:a16="http://schemas.microsoft.com/office/drawing/2014/main" id="{BCB015DE-F8E5-C451-4829-AA95A9007AF4}"/>
              </a:ext>
            </a:extLst>
          </p:cNvPr>
          <p:cNvGrpSpPr/>
          <p:nvPr/>
        </p:nvGrpSpPr>
        <p:grpSpPr>
          <a:xfrm>
            <a:off x="6917381" y="1979108"/>
            <a:ext cx="5055302" cy="4224320"/>
            <a:chOff x="6917381" y="2628332"/>
            <a:chExt cx="5055302" cy="4224320"/>
          </a:xfrm>
        </p:grpSpPr>
        <p:pic>
          <p:nvPicPr>
            <p:cNvPr id="10" name="Picture 12">
              <a:extLst>
                <a:ext uri="{FF2B5EF4-FFF2-40B4-BE49-F238E27FC236}">
                  <a16:creationId xmlns:a16="http://schemas.microsoft.com/office/drawing/2014/main" id="{80F08181-D03A-46C0-D8F9-92B840D2CF06}"/>
                </a:ext>
              </a:extLst>
            </p:cNvPr>
            <p:cNvPicPr>
              <a:picLocks noChangeAspect="1"/>
            </p:cNvPicPr>
            <p:nvPr/>
          </p:nvPicPr>
          <p:blipFill>
            <a:blip r:embed="rId5"/>
            <a:stretch>
              <a:fillRect/>
            </a:stretch>
          </p:blipFill>
          <p:spPr>
            <a:xfrm>
              <a:off x="6917381" y="2628332"/>
              <a:ext cx="5055302" cy="2896267"/>
            </a:xfrm>
            <a:prstGeom prst="rect">
              <a:avLst/>
            </a:prstGeom>
          </p:spPr>
        </p:pic>
        <p:sp>
          <p:nvSpPr>
            <p:cNvPr id="11" name="Rechteck 10">
              <a:extLst>
                <a:ext uri="{FF2B5EF4-FFF2-40B4-BE49-F238E27FC236}">
                  <a16:creationId xmlns:a16="http://schemas.microsoft.com/office/drawing/2014/main" id="{5A1F646A-9EAD-D9A2-C74D-47ABDC0081AF}"/>
                </a:ext>
              </a:extLst>
            </p:cNvPr>
            <p:cNvSpPr/>
            <p:nvPr/>
          </p:nvSpPr>
          <p:spPr>
            <a:xfrm>
              <a:off x="7764294" y="3028950"/>
              <a:ext cx="1322556" cy="2528388"/>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Textfeld 11">
              <a:extLst>
                <a:ext uri="{FF2B5EF4-FFF2-40B4-BE49-F238E27FC236}">
                  <a16:creationId xmlns:a16="http://schemas.microsoft.com/office/drawing/2014/main" id="{7D62E843-E22F-C4BE-0CC9-AAC1CE44586D}"/>
                </a:ext>
              </a:extLst>
            </p:cNvPr>
            <p:cNvSpPr txBox="1"/>
            <p:nvPr/>
          </p:nvSpPr>
          <p:spPr>
            <a:xfrm rot="17997076">
              <a:off x="7815285" y="5754039"/>
              <a:ext cx="633828" cy="276999"/>
            </a:xfrm>
            <a:prstGeom prst="rect">
              <a:avLst/>
            </a:prstGeom>
            <a:noFill/>
          </p:spPr>
          <p:txBody>
            <a:bodyPr wrap="none" rtlCol="0">
              <a:spAutoFit/>
            </a:bodyPr>
            <a:lstStyle/>
            <a:p>
              <a:r>
                <a:rPr lang="de-DE" sz="1200" dirty="0"/>
                <a:t>Vehicle</a:t>
              </a:r>
            </a:p>
          </p:txBody>
        </p:sp>
        <p:sp>
          <p:nvSpPr>
            <p:cNvPr id="13" name="Textfeld 12">
              <a:extLst>
                <a:ext uri="{FF2B5EF4-FFF2-40B4-BE49-F238E27FC236}">
                  <a16:creationId xmlns:a16="http://schemas.microsoft.com/office/drawing/2014/main" id="{EE78579D-C8B4-4E23-D49D-930B41C0763D}"/>
                </a:ext>
              </a:extLst>
            </p:cNvPr>
            <p:cNvSpPr txBox="1"/>
            <p:nvPr/>
          </p:nvSpPr>
          <p:spPr>
            <a:xfrm rot="17997076">
              <a:off x="8288694" y="5807462"/>
              <a:ext cx="725520" cy="276999"/>
            </a:xfrm>
            <a:prstGeom prst="rect">
              <a:avLst/>
            </a:prstGeom>
            <a:noFill/>
          </p:spPr>
          <p:txBody>
            <a:bodyPr wrap="none" rtlCol="0">
              <a:spAutoFit/>
            </a:bodyPr>
            <a:lstStyle/>
            <a:p>
              <a:r>
                <a:rPr lang="de-DE" sz="1200" dirty="0"/>
                <a:t>OATB-02</a:t>
              </a:r>
            </a:p>
          </p:txBody>
        </p:sp>
        <p:sp>
          <p:nvSpPr>
            <p:cNvPr id="14" name="Textfeld 13">
              <a:extLst>
                <a:ext uri="{FF2B5EF4-FFF2-40B4-BE49-F238E27FC236}">
                  <a16:creationId xmlns:a16="http://schemas.microsoft.com/office/drawing/2014/main" id="{43906CAA-7794-2A3D-4113-76872B5DBE8A}"/>
                </a:ext>
              </a:extLst>
            </p:cNvPr>
            <p:cNvSpPr txBox="1"/>
            <p:nvPr/>
          </p:nvSpPr>
          <p:spPr>
            <a:xfrm rot="17997076">
              <a:off x="8517486" y="6059967"/>
              <a:ext cx="1308371" cy="276999"/>
            </a:xfrm>
            <a:prstGeom prst="rect">
              <a:avLst/>
            </a:prstGeom>
            <a:noFill/>
          </p:spPr>
          <p:txBody>
            <a:bodyPr wrap="none" rtlCol="0">
              <a:spAutoFit/>
            </a:bodyPr>
            <a:lstStyle/>
            <a:p>
              <a:r>
                <a:rPr lang="de-DE" sz="1200" dirty="0" err="1"/>
                <a:t>Epacadostat</a:t>
              </a:r>
              <a:r>
                <a:rPr lang="de-DE" sz="1200" dirty="0"/>
                <a:t> (EPA)</a:t>
              </a:r>
            </a:p>
          </p:txBody>
        </p:sp>
        <p:sp>
          <p:nvSpPr>
            <p:cNvPr id="15" name="Textfeld 14">
              <a:extLst>
                <a:ext uri="{FF2B5EF4-FFF2-40B4-BE49-F238E27FC236}">
                  <a16:creationId xmlns:a16="http://schemas.microsoft.com/office/drawing/2014/main" id="{DB215D7F-AB2F-C483-8AC7-F7F0C5A44D13}"/>
                </a:ext>
              </a:extLst>
            </p:cNvPr>
            <p:cNvSpPr txBox="1"/>
            <p:nvPr/>
          </p:nvSpPr>
          <p:spPr>
            <a:xfrm rot="17997076">
              <a:off x="9506750" y="5853057"/>
              <a:ext cx="850105" cy="276999"/>
            </a:xfrm>
            <a:prstGeom prst="rect">
              <a:avLst/>
            </a:prstGeom>
            <a:noFill/>
          </p:spPr>
          <p:txBody>
            <a:bodyPr wrap="none" rtlCol="0">
              <a:spAutoFit/>
            </a:bodyPr>
            <a:lstStyle/>
            <a:p>
              <a:r>
                <a:rPr lang="de-DE" sz="1200" dirty="0"/>
                <a:t>Anti-PD-L1</a:t>
              </a:r>
            </a:p>
          </p:txBody>
        </p:sp>
        <p:sp>
          <p:nvSpPr>
            <p:cNvPr id="16" name="Textfeld 15">
              <a:extLst>
                <a:ext uri="{FF2B5EF4-FFF2-40B4-BE49-F238E27FC236}">
                  <a16:creationId xmlns:a16="http://schemas.microsoft.com/office/drawing/2014/main" id="{D4C20627-AD25-F5DC-5ABC-E6D06FDC2EB8}"/>
                </a:ext>
              </a:extLst>
            </p:cNvPr>
            <p:cNvSpPr txBox="1"/>
            <p:nvPr/>
          </p:nvSpPr>
          <p:spPr>
            <a:xfrm rot="17997076">
              <a:off x="9922036" y="5997068"/>
              <a:ext cx="1215461" cy="276999"/>
            </a:xfrm>
            <a:prstGeom prst="rect">
              <a:avLst/>
            </a:prstGeom>
            <a:noFill/>
          </p:spPr>
          <p:txBody>
            <a:bodyPr wrap="none" rtlCol="0">
              <a:spAutoFit/>
            </a:bodyPr>
            <a:lstStyle/>
            <a:p>
              <a:r>
                <a:rPr lang="de-DE" sz="1200" dirty="0"/>
                <a:t>EPA + anti-PD-L1</a:t>
              </a:r>
            </a:p>
          </p:txBody>
        </p:sp>
        <p:sp>
          <p:nvSpPr>
            <p:cNvPr id="17" name="Textfeld 16">
              <a:extLst>
                <a:ext uri="{FF2B5EF4-FFF2-40B4-BE49-F238E27FC236}">
                  <a16:creationId xmlns:a16="http://schemas.microsoft.com/office/drawing/2014/main" id="{198A9F3D-EF61-78B2-93E3-9C15E35B364E}"/>
                </a:ext>
              </a:extLst>
            </p:cNvPr>
            <p:cNvSpPr txBox="1"/>
            <p:nvPr/>
          </p:nvSpPr>
          <p:spPr>
            <a:xfrm rot="17997076">
              <a:off x="10704591" y="5959153"/>
              <a:ext cx="1215461" cy="461665"/>
            </a:xfrm>
            <a:prstGeom prst="rect">
              <a:avLst/>
            </a:prstGeom>
            <a:noFill/>
          </p:spPr>
          <p:txBody>
            <a:bodyPr wrap="none" rtlCol="0">
              <a:spAutoFit/>
            </a:bodyPr>
            <a:lstStyle/>
            <a:p>
              <a:r>
                <a:rPr lang="de-DE" sz="1200" dirty="0"/>
                <a:t>EPA + anti-PD-L1</a:t>
              </a:r>
            </a:p>
            <a:p>
              <a:pPr algn="ctr"/>
              <a:r>
                <a:rPr lang="de-DE" sz="1200" dirty="0"/>
                <a:t>+OATB-02</a:t>
              </a:r>
            </a:p>
          </p:txBody>
        </p:sp>
      </p:grpSp>
    </p:spTree>
    <p:extLst>
      <p:ext uri="{BB962C8B-B14F-4D97-AF65-F5344CB8AC3E}">
        <p14:creationId xmlns:p14="http://schemas.microsoft.com/office/powerpoint/2010/main" val="191302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26</a:t>
            </a:fld>
            <a:endParaRPr lang="en-ZA" dirty="0"/>
          </a:p>
        </p:txBody>
      </p:sp>
      <p:pic>
        <p:nvPicPr>
          <p:cNvPr id="6" name="Inhaltsplatzhalter 5"/>
          <p:cNvPicPr>
            <a:picLocks noGrp="1" noChangeAspect="1"/>
          </p:cNvPicPr>
          <p:nvPr>
            <p:ph idx="13"/>
          </p:nvPr>
        </p:nvPicPr>
        <p:blipFill>
          <a:blip r:embed="rId2" cstate="print">
            <a:extLst>
              <a:ext uri="{28A0092B-C50C-407E-A947-70E740481C1C}">
                <a14:useLocalDpi xmlns:a14="http://schemas.microsoft.com/office/drawing/2010/main" val="0"/>
              </a:ext>
            </a:extLst>
          </a:blip>
          <a:stretch>
            <a:fillRect/>
          </a:stretch>
        </p:blipFill>
        <p:spPr>
          <a:xfrm>
            <a:off x="8980488" y="624104"/>
            <a:ext cx="2659062" cy="786967"/>
          </a:xfrm>
        </p:spPr>
      </p:pic>
      <p:grpSp>
        <p:nvGrpSpPr>
          <p:cNvPr id="7" name="Gruppieren 6">
            <a:extLst>
              <a:ext uri="{FF2B5EF4-FFF2-40B4-BE49-F238E27FC236}">
                <a16:creationId xmlns:a16="http://schemas.microsoft.com/office/drawing/2014/main" id="{9BD854C4-E895-7400-6019-6D465117E558}"/>
              </a:ext>
            </a:extLst>
          </p:cNvPr>
          <p:cNvGrpSpPr/>
          <p:nvPr/>
        </p:nvGrpSpPr>
        <p:grpSpPr>
          <a:xfrm>
            <a:off x="3728780" y="4379165"/>
            <a:ext cx="8844074" cy="1979082"/>
            <a:chOff x="2453993" y="2323469"/>
            <a:chExt cx="8844074" cy="1979082"/>
          </a:xfrm>
        </p:grpSpPr>
        <p:sp>
          <p:nvSpPr>
            <p:cNvPr id="8" name="TextBox 44">
              <a:extLst>
                <a:ext uri="{FF2B5EF4-FFF2-40B4-BE49-F238E27FC236}">
                  <a16:creationId xmlns:a16="http://schemas.microsoft.com/office/drawing/2014/main" id="{6A16CE55-22CB-ACB2-9029-36233D5DFE56}"/>
                </a:ext>
              </a:extLst>
            </p:cNvPr>
            <p:cNvSpPr txBox="1"/>
            <p:nvPr/>
          </p:nvSpPr>
          <p:spPr>
            <a:xfrm>
              <a:off x="5878342" y="2479051"/>
              <a:ext cx="5419725" cy="307777"/>
            </a:xfrm>
            <a:prstGeom prst="rect">
              <a:avLst/>
            </a:prstGeom>
            <a:noFill/>
          </p:spPr>
          <p:txBody>
            <a:bodyPr wrap="square" rtlCol="0">
              <a:spAutoFit/>
            </a:bodyPr>
            <a:lstStyle/>
            <a:p>
              <a:r>
                <a:rPr lang="en-US" sz="1400" b="1" dirty="0">
                  <a:solidFill>
                    <a:srgbClr val="C00000"/>
                  </a:solidFill>
                  <a:latin typeface="Cambria" panose="02040503050406030204" pitchFamily="18" charset="0"/>
                  <a:ea typeface="Cambria" panose="02040503050406030204" pitchFamily="18" charset="0"/>
                </a:rPr>
                <a:t>Arginine</a:t>
              </a:r>
            </a:p>
          </p:txBody>
        </p:sp>
        <p:grpSp>
          <p:nvGrpSpPr>
            <p:cNvPr id="9" name="Gruppieren 8">
              <a:extLst>
                <a:ext uri="{FF2B5EF4-FFF2-40B4-BE49-F238E27FC236}">
                  <a16:creationId xmlns:a16="http://schemas.microsoft.com/office/drawing/2014/main" id="{2DE333A7-05E9-32E7-E1C1-44C971E68544}"/>
                </a:ext>
              </a:extLst>
            </p:cNvPr>
            <p:cNvGrpSpPr/>
            <p:nvPr/>
          </p:nvGrpSpPr>
          <p:grpSpPr>
            <a:xfrm>
              <a:off x="2453993" y="2323469"/>
              <a:ext cx="8203732" cy="1979082"/>
              <a:chOff x="2453993" y="2323469"/>
              <a:chExt cx="8203732" cy="1979082"/>
            </a:xfrm>
          </p:grpSpPr>
          <p:sp>
            <p:nvSpPr>
              <p:cNvPr id="10" name="TextBox 36">
                <a:extLst>
                  <a:ext uri="{FF2B5EF4-FFF2-40B4-BE49-F238E27FC236}">
                    <a16:creationId xmlns:a16="http://schemas.microsoft.com/office/drawing/2014/main" id="{137C9052-8AC1-FD0A-1FC3-5D82F7FB5986}"/>
                  </a:ext>
                </a:extLst>
              </p:cNvPr>
              <p:cNvSpPr txBox="1"/>
              <p:nvPr/>
            </p:nvSpPr>
            <p:spPr>
              <a:xfrm rot="16200000">
                <a:off x="6162711" y="3365220"/>
                <a:ext cx="1298390" cy="276999"/>
              </a:xfrm>
              <a:prstGeom prst="rect">
                <a:avLst/>
              </a:prstGeom>
              <a:noFill/>
            </p:spPr>
            <p:txBody>
              <a:bodyPr wrap="square" rtlCol="0">
                <a:spAutoFit/>
              </a:bodyPr>
              <a:lstStyle/>
              <a:p>
                <a:pPr algn="ctr"/>
                <a:r>
                  <a:rPr lang="en-US" sz="1200" dirty="0">
                    <a:latin typeface="Cambria" panose="02040503050406030204" pitchFamily="18" charset="0"/>
                    <a:ea typeface="Cambria" panose="02040503050406030204" pitchFamily="18" charset="0"/>
                  </a:rPr>
                  <a:t>liver</a:t>
                </a:r>
              </a:p>
            </p:txBody>
          </p:sp>
          <p:pic>
            <p:nvPicPr>
              <p:cNvPr id="11" name="Picture 39">
                <a:extLst>
                  <a:ext uri="{FF2B5EF4-FFF2-40B4-BE49-F238E27FC236}">
                    <a16:creationId xmlns:a16="http://schemas.microsoft.com/office/drawing/2014/main" id="{B28E8A74-6FC1-4F91-EAD4-53E450A2A212}"/>
                  </a:ext>
                </a:extLst>
              </p:cNvPr>
              <p:cNvPicPr>
                <a:picLocks noChangeAspect="1"/>
              </p:cNvPicPr>
              <p:nvPr/>
            </p:nvPicPr>
            <p:blipFill rotWithShape="1">
              <a:blip r:embed="rId3"/>
              <a:srcRect l="11612" t="2803" r="10044" b="2123"/>
              <a:stretch/>
            </p:blipFill>
            <p:spPr>
              <a:xfrm>
                <a:off x="7045818" y="2794657"/>
                <a:ext cx="542640" cy="1184214"/>
              </a:xfrm>
              <a:prstGeom prst="rect">
                <a:avLst/>
              </a:prstGeom>
            </p:spPr>
          </p:pic>
          <p:pic>
            <p:nvPicPr>
              <p:cNvPr id="12" name="Picture 40">
                <a:extLst>
                  <a:ext uri="{FF2B5EF4-FFF2-40B4-BE49-F238E27FC236}">
                    <a16:creationId xmlns:a16="http://schemas.microsoft.com/office/drawing/2014/main" id="{9D959DF5-C1B3-4FA5-FA3D-CD888580BC2A}"/>
                  </a:ext>
                </a:extLst>
              </p:cNvPr>
              <p:cNvPicPr>
                <a:picLocks noChangeAspect="1"/>
              </p:cNvPicPr>
              <p:nvPr/>
            </p:nvPicPr>
            <p:blipFill rotWithShape="1">
              <a:blip r:embed="rId4"/>
              <a:srcRect l="9926" t="6212" r="16235" b="6049"/>
              <a:stretch/>
            </p:blipFill>
            <p:spPr>
              <a:xfrm>
                <a:off x="7583485" y="2774668"/>
                <a:ext cx="710704" cy="1157928"/>
              </a:xfrm>
              <a:prstGeom prst="rect">
                <a:avLst/>
              </a:prstGeom>
            </p:spPr>
          </p:pic>
          <p:pic>
            <p:nvPicPr>
              <p:cNvPr id="13" name="Picture 41">
                <a:extLst>
                  <a:ext uri="{FF2B5EF4-FFF2-40B4-BE49-F238E27FC236}">
                    <a16:creationId xmlns:a16="http://schemas.microsoft.com/office/drawing/2014/main" id="{FD9869CD-3E79-4E71-CAA0-E28D878FDE44}"/>
                  </a:ext>
                </a:extLst>
              </p:cNvPr>
              <p:cNvPicPr>
                <a:picLocks noChangeAspect="1"/>
              </p:cNvPicPr>
              <p:nvPr/>
            </p:nvPicPr>
            <p:blipFill rotWithShape="1">
              <a:blip r:embed="rId5"/>
              <a:srcRect l="12128" t="4720" r="14739" b="3118"/>
              <a:stretch/>
            </p:blipFill>
            <p:spPr>
              <a:xfrm>
                <a:off x="8333734" y="2719880"/>
                <a:ext cx="597156" cy="1229856"/>
              </a:xfrm>
              <a:prstGeom prst="rect">
                <a:avLst/>
              </a:prstGeom>
            </p:spPr>
          </p:pic>
          <p:pic>
            <p:nvPicPr>
              <p:cNvPr id="14" name="Picture 128">
                <a:extLst>
                  <a:ext uri="{FF2B5EF4-FFF2-40B4-BE49-F238E27FC236}">
                    <a16:creationId xmlns:a16="http://schemas.microsoft.com/office/drawing/2014/main" id="{A13DCA27-0F54-B70C-809B-C487EEFDA9FF}"/>
                  </a:ext>
                </a:extLst>
              </p:cNvPr>
              <p:cNvPicPr>
                <a:picLocks noChangeAspect="1"/>
              </p:cNvPicPr>
              <p:nvPr/>
            </p:nvPicPr>
            <p:blipFill>
              <a:blip r:embed="rId6"/>
              <a:stretch>
                <a:fillRect/>
              </a:stretch>
            </p:blipFill>
            <p:spPr>
              <a:xfrm>
                <a:off x="9039337" y="2782084"/>
                <a:ext cx="1618388" cy="1208626"/>
              </a:xfrm>
              <a:prstGeom prst="rect">
                <a:avLst/>
              </a:prstGeom>
            </p:spPr>
          </p:pic>
          <p:pic>
            <p:nvPicPr>
              <p:cNvPr id="15" name="Picture 139">
                <a:extLst>
                  <a:ext uri="{FF2B5EF4-FFF2-40B4-BE49-F238E27FC236}">
                    <a16:creationId xmlns:a16="http://schemas.microsoft.com/office/drawing/2014/main" id="{742EA34E-26B1-38D1-6B89-9E4A3CF2AC0C}"/>
                  </a:ext>
                </a:extLst>
              </p:cNvPr>
              <p:cNvPicPr>
                <a:picLocks noChangeAspect="1"/>
              </p:cNvPicPr>
              <p:nvPr/>
            </p:nvPicPr>
            <p:blipFill>
              <a:blip r:embed="rId7"/>
              <a:stretch>
                <a:fillRect/>
              </a:stretch>
            </p:blipFill>
            <p:spPr>
              <a:xfrm>
                <a:off x="8521979" y="4001217"/>
                <a:ext cx="419158" cy="209579"/>
              </a:xfrm>
              <a:prstGeom prst="rect">
                <a:avLst/>
              </a:prstGeom>
            </p:spPr>
          </p:pic>
          <p:grpSp>
            <p:nvGrpSpPr>
              <p:cNvPr id="16" name="Gruppieren 15">
                <a:extLst>
                  <a:ext uri="{FF2B5EF4-FFF2-40B4-BE49-F238E27FC236}">
                    <a16:creationId xmlns:a16="http://schemas.microsoft.com/office/drawing/2014/main" id="{B8BE7FE6-5402-0E21-FC57-523710D3C70F}"/>
                  </a:ext>
                </a:extLst>
              </p:cNvPr>
              <p:cNvGrpSpPr/>
              <p:nvPr/>
            </p:nvGrpSpPr>
            <p:grpSpPr>
              <a:xfrm>
                <a:off x="2515663" y="2741575"/>
                <a:ext cx="3956741" cy="1560976"/>
                <a:chOff x="2515663" y="2741575"/>
                <a:chExt cx="3956741" cy="1560976"/>
              </a:xfrm>
            </p:grpSpPr>
            <p:pic>
              <p:nvPicPr>
                <p:cNvPr id="23" name="Picture 28">
                  <a:extLst>
                    <a:ext uri="{FF2B5EF4-FFF2-40B4-BE49-F238E27FC236}">
                      <a16:creationId xmlns:a16="http://schemas.microsoft.com/office/drawing/2014/main" id="{B8FB8201-482C-B302-ABA5-7ABEEA42EDBF}"/>
                    </a:ext>
                  </a:extLst>
                </p:cNvPr>
                <p:cNvPicPr>
                  <a:picLocks noChangeAspect="1"/>
                </p:cNvPicPr>
                <p:nvPr/>
              </p:nvPicPr>
              <p:blipFill rotWithShape="1">
                <a:blip r:embed="rId8"/>
                <a:srcRect l="11989" t="5628" r="12637" b="7952"/>
                <a:stretch/>
              </p:blipFill>
              <p:spPr>
                <a:xfrm rot="1057989">
                  <a:off x="3423963" y="3200791"/>
                  <a:ext cx="552488" cy="775738"/>
                </a:xfrm>
                <a:prstGeom prst="rect">
                  <a:avLst/>
                </a:prstGeom>
              </p:spPr>
            </p:pic>
            <p:pic>
              <p:nvPicPr>
                <p:cNvPr id="24" name="Picture 29">
                  <a:extLst>
                    <a:ext uri="{FF2B5EF4-FFF2-40B4-BE49-F238E27FC236}">
                      <a16:creationId xmlns:a16="http://schemas.microsoft.com/office/drawing/2014/main" id="{99B4361D-D690-6182-A1A6-6332F0B87E41}"/>
                    </a:ext>
                  </a:extLst>
                </p:cNvPr>
                <p:cNvPicPr>
                  <a:picLocks noChangeAspect="1"/>
                </p:cNvPicPr>
                <p:nvPr/>
              </p:nvPicPr>
              <p:blipFill rotWithShape="1">
                <a:blip r:embed="rId9"/>
                <a:srcRect l="10859" t="10170" r="12201" b="7841"/>
                <a:stretch/>
              </p:blipFill>
              <p:spPr>
                <a:xfrm>
                  <a:off x="4008999" y="3145529"/>
                  <a:ext cx="624439" cy="825871"/>
                </a:xfrm>
                <a:prstGeom prst="rect">
                  <a:avLst/>
                </a:prstGeom>
              </p:spPr>
            </p:pic>
            <p:pic>
              <p:nvPicPr>
                <p:cNvPr id="25" name="Picture 27">
                  <a:extLst>
                    <a:ext uri="{FF2B5EF4-FFF2-40B4-BE49-F238E27FC236}">
                      <a16:creationId xmlns:a16="http://schemas.microsoft.com/office/drawing/2014/main" id="{0CE06D4A-5D39-F6BA-D8B0-368D5B91124D}"/>
                    </a:ext>
                  </a:extLst>
                </p:cNvPr>
                <p:cNvPicPr>
                  <a:picLocks noChangeAspect="1"/>
                </p:cNvPicPr>
                <p:nvPr/>
              </p:nvPicPr>
              <p:blipFill rotWithShape="1">
                <a:blip r:embed="rId10"/>
                <a:srcRect l="16188" r="10211" b="6406"/>
                <a:stretch/>
              </p:blipFill>
              <p:spPr>
                <a:xfrm>
                  <a:off x="2846758" y="3177443"/>
                  <a:ext cx="572454" cy="822436"/>
                </a:xfrm>
                <a:prstGeom prst="rect">
                  <a:avLst/>
                </a:prstGeom>
              </p:spPr>
            </p:pic>
            <p:sp>
              <p:nvSpPr>
                <p:cNvPr id="26" name="TextBox 32">
                  <a:extLst>
                    <a:ext uri="{FF2B5EF4-FFF2-40B4-BE49-F238E27FC236}">
                      <a16:creationId xmlns:a16="http://schemas.microsoft.com/office/drawing/2014/main" id="{491D9DB0-38D4-4E9F-309B-809D44F89F83}"/>
                    </a:ext>
                  </a:extLst>
                </p:cNvPr>
                <p:cNvSpPr txBox="1"/>
                <p:nvPr/>
              </p:nvSpPr>
              <p:spPr>
                <a:xfrm>
                  <a:off x="2692232" y="2821031"/>
                  <a:ext cx="1178298" cy="276999"/>
                </a:xfrm>
                <a:prstGeom prst="rect">
                  <a:avLst/>
                </a:prstGeom>
                <a:noFill/>
              </p:spPr>
              <p:txBody>
                <a:bodyPr wrap="square" rtlCol="0">
                  <a:spAutoFit/>
                </a:bodyPr>
                <a:lstStyle/>
                <a:p>
                  <a:r>
                    <a:rPr lang="en-US" sz="1200" dirty="0">
                      <a:latin typeface="Cambria" panose="02040503050406030204" pitchFamily="18" charset="0"/>
                      <a:ea typeface="Cambria" panose="02040503050406030204" pitchFamily="18" charset="0"/>
                    </a:rPr>
                    <a:t>Control</a:t>
                  </a:r>
                </a:p>
              </p:txBody>
            </p:sp>
            <p:sp>
              <p:nvSpPr>
                <p:cNvPr id="27" name="TextBox 33">
                  <a:extLst>
                    <a:ext uri="{FF2B5EF4-FFF2-40B4-BE49-F238E27FC236}">
                      <a16:creationId xmlns:a16="http://schemas.microsoft.com/office/drawing/2014/main" id="{C38087EF-EA28-DE02-7EAC-8761E69C2FFA}"/>
                    </a:ext>
                  </a:extLst>
                </p:cNvPr>
                <p:cNvSpPr txBox="1"/>
                <p:nvPr/>
              </p:nvSpPr>
              <p:spPr>
                <a:xfrm>
                  <a:off x="3409661" y="2802611"/>
                  <a:ext cx="1178298" cy="276999"/>
                </a:xfrm>
                <a:prstGeom prst="rect">
                  <a:avLst/>
                </a:prstGeom>
                <a:noFill/>
              </p:spPr>
              <p:txBody>
                <a:bodyPr wrap="square" rtlCol="0">
                  <a:spAutoFit/>
                </a:bodyPr>
                <a:lstStyle/>
                <a:p>
                  <a:r>
                    <a:rPr lang="en-US" sz="1200" dirty="0" err="1">
                      <a:latin typeface="Cambria" panose="02040503050406030204" pitchFamily="18" charset="0"/>
                      <a:ea typeface="Cambria" panose="02040503050406030204" pitchFamily="18" charset="0"/>
                    </a:rPr>
                    <a:t>Cmax</a:t>
                  </a:r>
                  <a:endParaRPr lang="en-US" sz="1200" dirty="0">
                    <a:latin typeface="Cambria" panose="02040503050406030204" pitchFamily="18" charset="0"/>
                    <a:ea typeface="Cambria" panose="02040503050406030204" pitchFamily="18" charset="0"/>
                  </a:endParaRPr>
                </a:p>
              </p:txBody>
            </p:sp>
            <p:sp>
              <p:nvSpPr>
                <p:cNvPr id="28" name="TextBox 34">
                  <a:extLst>
                    <a:ext uri="{FF2B5EF4-FFF2-40B4-BE49-F238E27FC236}">
                      <a16:creationId xmlns:a16="http://schemas.microsoft.com/office/drawing/2014/main" id="{BBF7BA76-5F70-5D37-BE0E-D6A3B50E73E8}"/>
                    </a:ext>
                  </a:extLst>
                </p:cNvPr>
                <p:cNvSpPr txBox="1"/>
                <p:nvPr/>
              </p:nvSpPr>
              <p:spPr>
                <a:xfrm>
                  <a:off x="4168140" y="2815587"/>
                  <a:ext cx="1178298" cy="276999"/>
                </a:xfrm>
                <a:prstGeom prst="rect">
                  <a:avLst/>
                </a:prstGeom>
                <a:noFill/>
              </p:spPr>
              <p:txBody>
                <a:bodyPr wrap="square" rtlCol="0">
                  <a:spAutoFit/>
                </a:bodyPr>
                <a:lstStyle/>
                <a:p>
                  <a:r>
                    <a:rPr lang="en-US" sz="1200" dirty="0">
                      <a:latin typeface="Cambria" panose="02040503050406030204" pitchFamily="18" charset="0"/>
                      <a:ea typeface="Cambria" panose="02040503050406030204" pitchFamily="18" charset="0"/>
                    </a:rPr>
                    <a:t>Ct</a:t>
                  </a:r>
                </a:p>
              </p:txBody>
            </p:sp>
            <p:sp>
              <p:nvSpPr>
                <p:cNvPr id="29" name="TextBox 35">
                  <a:extLst>
                    <a:ext uri="{FF2B5EF4-FFF2-40B4-BE49-F238E27FC236}">
                      <a16:creationId xmlns:a16="http://schemas.microsoft.com/office/drawing/2014/main" id="{4A742D0A-58CC-669D-BD7A-E28CD643E3D4}"/>
                    </a:ext>
                  </a:extLst>
                </p:cNvPr>
                <p:cNvSpPr txBox="1"/>
                <p:nvPr/>
              </p:nvSpPr>
              <p:spPr>
                <a:xfrm rot="16200000">
                  <a:off x="2004968" y="3514856"/>
                  <a:ext cx="1298390" cy="276999"/>
                </a:xfrm>
                <a:prstGeom prst="rect">
                  <a:avLst/>
                </a:prstGeom>
                <a:noFill/>
              </p:spPr>
              <p:txBody>
                <a:bodyPr wrap="square" rtlCol="0">
                  <a:spAutoFit/>
                </a:bodyPr>
                <a:lstStyle/>
                <a:p>
                  <a:pPr algn="ctr"/>
                  <a:r>
                    <a:rPr lang="en-US" sz="1200" dirty="0">
                      <a:latin typeface="Cambria" panose="02040503050406030204" pitchFamily="18" charset="0"/>
                      <a:ea typeface="Cambria" panose="02040503050406030204" pitchFamily="18" charset="0"/>
                    </a:rPr>
                    <a:t>kidney</a:t>
                  </a:r>
                </a:p>
              </p:txBody>
            </p:sp>
            <p:pic>
              <p:nvPicPr>
                <p:cNvPr id="30" name="Picture 129">
                  <a:extLst>
                    <a:ext uri="{FF2B5EF4-FFF2-40B4-BE49-F238E27FC236}">
                      <a16:creationId xmlns:a16="http://schemas.microsoft.com/office/drawing/2014/main" id="{FC9E99B9-EA5A-9306-4AC1-AA953046D68F}"/>
                    </a:ext>
                  </a:extLst>
                </p:cNvPr>
                <p:cNvPicPr>
                  <a:picLocks noChangeAspect="1"/>
                </p:cNvPicPr>
                <p:nvPr/>
              </p:nvPicPr>
              <p:blipFill>
                <a:blip r:embed="rId11"/>
                <a:stretch>
                  <a:fillRect/>
                </a:stretch>
              </p:blipFill>
              <p:spPr>
                <a:xfrm>
                  <a:off x="4601722" y="2741575"/>
                  <a:ext cx="1870682" cy="1398759"/>
                </a:xfrm>
                <a:prstGeom prst="rect">
                  <a:avLst/>
                </a:prstGeom>
              </p:spPr>
            </p:pic>
            <p:pic>
              <p:nvPicPr>
                <p:cNvPr id="31" name="Picture 140">
                  <a:extLst>
                    <a:ext uri="{FF2B5EF4-FFF2-40B4-BE49-F238E27FC236}">
                      <a16:creationId xmlns:a16="http://schemas.microsoft.com/office/drawing/2014/main" id="{BA18BBA0-34B5-7CDB-28AA-DA15E1AF859D}"/>
                    </a:ext>
                  </a:extLst>
                </p:cNvPr>
                <p:cNvPicPr>
                  <a:picLocks noChangeAspect="1"/>
                </p:cNvPicPr>
                <p:nvPr/>
              </p:nvPicPr>
              <p:blipFill>
                <a:blip r:embed="rId12"/>
                <a:stretch>
                  <a:fillRect/>
                </a:stretch>
              </p:blipFill>
              <p:spPr>
                <a:xfrm>
                  <a:off x="4250194" y="4004023"/>
                  <a:ext cx="371527" cy="209579"/>
                </a:xfrm>
                <a:prstGeom prst="rect">
                  <a:avLst/>
                </a:prstGeom>
              </p:spPr>
            </p:pic>
          </p:grpSp>
          <p:pic>
            <p:nvPicPr>
              <p:cNvPr id="17" name="Picture 162">
                <a:extLst>
                  <a:ext uri="{FF2B5EF4-FFF2-40B4-BE49-F238E27FC236}">
                    <a16:creationId xmlns:a16="http://schemas.microsoft.com/office/drawing/2014/main" id="{6AA828CD-8797-55E6-F653-4E936D02B2D0}"/>
                  </a:ext>
                </a:extLst>
              </p:cNvPr>
              <p:cNvPicPr>
                <a:picLocks noChangeAspect="1"/>
              </p:cNvPicPr>
              <p:nvPr/>
            </p:nvPicPr>
            <p:blipFill>
              <a:blip r:embed="rId13"/>
              <a:stretch>
                <a:fillRect/>
              </a:stretch>
            </p:blipFill>
            <p:spPr>
              <a:xfrm>
                <a:off x="6758966" y="3994529"/>
                <a:ext cx="875467" cy="240139"/>
              </a:xfrm>
              <a:prstGeom prst="rect">
                <a:avLst/>
              </a:prstGeom>
            </p:spPr>
          </p:pic>
          <p:sp>
            <p:nvSpPr>
              <p:cNvPr id="18" name="Trapez 85">
                <a:extLst>
                  <a:ext uri="{FF2B5EF4-FFF2-40B4-BE49-F238E27FC236}">
                    <a16:creationId xmlns:a16="http://schemas.microsoft.com/office/drawing/2014/main" id="{D04F672B-A4AF-7BB1-9E18-066AA43C27BA}"/>
                  </a:ext>
                </a:extLst>
              </p:cNvPr>
              <p:cNvSpPr/>
              <p:nvPr/>
            </p:nvSpPr>
            <p:spPr>
              <a:xfrm>
                <a:off x="4056171" y="2323469"/>
                <a:ext cx="2233932" cy="131712"/>
              </a:xfrm>
              <a:prstGeom prst="trapezoid">
                <a:avLst>
                  <a:gd name="adj" fmla="val 34572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TextBox 66">
                <a:extLst>
                  <a:ext uri="{FF2B5EF4-FFF2-40B4-BE49-F238E27FC236}">
                    <a16:creationId xmlns:a16="http://schemas.microsoft.com/office/drawing/2014/main" id="{D3F0A852-3361-354D-7C31-3F5C89EC8336}"/>
                  </a:ext>
                </a:extLst>
              </p:cNvPr>
              <p:cNvSpPr txBox="1"/>
              <p:nvPr/>
            </p:nvSpPr>
            <p:spPr>
              <a:xfrm>
                <a:off x="6915674" y="2466651"/>
                <a:ext cx="1178298" cy="276999"/>
              </a:xfrm>
              <a:prstGeom prst="rect">
                <a:avLst/>
              </a:prstGeom>
              <a:noFill/>
            </p:spPr>
            <p:txBody>
              <a:bodyPr wrap="square" rtlCol="0">
                <a:spAutoFit/>
              </a:bodyPr>
              <a:lstStyle/>
              <a:p>
                <a:r>
                  <a:rPr lang="en-US" sz="1200" dirty="0">
                    <a:latin typeface="Cambria" panose="02040503050406030204" pitchFamily="18" charset="0"/>
                    <a:ea typeface="Cambria" panose="02040503050406030204" pitchFamily="18" charset="0"/>
                  </a:rPr>
                  <a:t>Control</a:t>
                </a:r>
              </a:p>
            </p:txBody>
          </p:sp>
          <p:sp>
            <p:nvSpPr>
              <p:cNvPr id="20" name="TextBox 67">
                <a:extLst>
                  <a:ext uri="{FF2B5EF4-FFF2-40B4-BE49-F238E27FC236}">
                    <a16:creationId xmlns:a16="http://schemas.microsoft.com/office/drawing/2014/main" id="{B5620B47-5C19-38C3-CF0B-0425F4834809}"/>
                  </a:ext>
                </a:extLst>
              </p:cNvPr>
              <p:cNvSpPr txBox="1"/>
              <p:nvPr/>
            </p:nvSpPr>
            <p:spPr>
              <a:xfrm>
                <a:off x="7598019" y="2465421"/>
                <a:ext cx="1178298" cy="276999"/>
              </a:xfrm>
              <a:prstGeom prst="rect">
                <a:avLst/>
              </a:prstGeom>
              <a:noFill/>
            </p:spPr>
            <p:txBody>
              <a:bodyPr wrap="square" rtlCol="0">
                <a:spAutoFit/>
              </a:bodyPr>
              <a:lstStyle/>
              <a:p>
                <a:r>
                  <a:rPr lang="en-US" sz="1200" dirty="0" err="1">
                    <a:latin typeface="Cambria" panose="02040503050406030204" pitchFamily="18" charset="0"/>
                    <a:ea typeface="Cambria" panose="02040503050406030204" pitchFamily="18" charset="0"/>
                  </a:rPr>
                  <a:t>Cmax</a:t>
                </a:r>
                <a:endParaRPr lang="en-US" sz="1200" dirty="0">
                  <a:latin typeface="Cambria" panose="02040503050406030204" pitchFamily="18" charset="0"/>
                  <a:ea typeface="Cambria" panose="02040503050406030204" pitchFamily="18" charset="0"/>
                </a:endParaRPr>
              </a:p>
            </p:txBody>
          </p:sp>
          <p:sp>
            <p:nvSpPr>
              <p:cNvPr id="21" name="TextBox 68">
                <a:extLst>
                  <a:ext uri="{FF2B5EF4-FFF2-40B4-BE49-F238E27FC236}">
                    <a16:creationId xmlns:a16="http://schemas.microsoft.com/office/drawing/2014/main" id="{E25A989B-EA13-91BE-8A25-D6734B32B02D}"/>
                  </a:ext>
                </a:extLst>
              </p:cNvPr>
              <p:cNvSpPr txBox="1"/>
              <p:nvPr/>
            </p:nvSpPr>
            <p:spPr>
              <a:xfrm>
                <a:off x="8383418" y="2465909"/>
                <a:ext cx="1178298" cy="276999"/>
              </a:xfrm>
              <a:prstGeom prst="rect">
                <a:avLst/>
              </a:prstGeom>
              <a:noFill/>
            </p:spPr>
            <p:txBody>
              <a:bodyPr wrap="square" rtlCol="0">
                <a:spAutoFit/>
              </a:bodyPr>
              <a:lstStyle/>
              <a:p>
                <a:r>
                  <a:rPr lang="en-US" sz="1200" dirty="0">
                    <a:latin typeface="Cambria" panose="02040503050406030204" pitchFamily="18" charset="0"/>
                    <a:ea typeface="Cambria" panose="02040503050406030204" pitchFamily="18" charset="0"/>
                  </a:rPr>
                  <a:t>Ct</a:t>
                </a:r>
              </a:p>
            </p:txBody>
          </p:sp>
          <p:sp>
            <p:nvSpPr>
              <p:cNvPr id="22" name="Rectangle 45">
                <a:extLst>
                  <a:ext uri="{FF2B5EF4-FFF2-40B4-BE49-F238E27FC236}">
                    <a16:creationId xmlns:a16="http://schemas.microsoft.com/office/drawing/2014/main" id="{2018BF5B-F32B-3E0B-8666-CE21C3B1521B}"/>
                  </a:ext>
                </a:extLst>
              </p:cNvPr>
              <p:cNvSpPr/>
              <p:nvPr/>
            </p:nvSpPr>
            <p:spPr>
              <a:xfrm>
                <a:off x="2453993" y="2445802"/>
                <a:ext cx="8112882" cy="18303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 name="Group 164"/>
          <p:cNvGrpSpPr/>
          <p:nvPr/>
        </p:nvGrpSpPr>
        <p:grpSpPr>
          <a:xfrm>
            <a:off x="70957" y="2821929"/>
            <a:ext cx="5863285" cy="3454343"/>
            <a:chOff x="70424" y="2181474"/>
            <a:chExt cx="5863285" cy="3454343"/>
          </a:xfrm>
        </p:grpSpPr>
        <p:grpSp>
          <p:nvGrpSpPr>
            <p:cNvPr id="33" name="Group 143"/>
            <p:cNvGrpSpPr/>
            <p:nvPr/>
          </p:nvGrpSpPr>
          <p:grpSpPr>
            <a:xfrm>
              <a:off x="70424" y="2181474"/>
              <a:ext cx="5863285" cy="3454343"/>
              <a:chOff x="50262" y="1936807"/>
              <a:chExt cx="5863285" cy="3454343"/>
            </a:xfrm>
          </p:grpSpPr>
          <p:grpSp>
            <p:nvGrpSpPr>
              <p:cNvPr id="35" name="Group 125"/>
              <p:cNvGrpSpPr/>
              <p:nvPr/>
            </p:nvGrpSpPr>
            <p:grpSpPr>
              <a:xfrm>
                <a:off x="50262" y="1936807"/>
                <a:ext cx="5863285" cy="3454343"/>
                <a:chOff x="100680" y="2123814"/>
                <a:chExt cx="5863285" cy="3454343"/>
              </a:xfrm>
            </p:grpSpPr>
            <p:grpSp>
              <p:nvGrpSpPr>
                <p:cNvPr id="37" name="Group 31"/>
                <p:cNvGrpSpPr/>
                <p:nvPr/>
              </p:nvGrpSpPr>
              <p:grpSpPr>
                <a:xfrm>
                  <a:off x="100680" y="2123814"/>
                  <a:ext cx="5863285" cy="3454343"/>
                  <a:chOff x="-23807" y="2692895"/>
                  <a:chExt cx="5863285" cy="3454343"/>
                </a:xfrm>
              </p:grpSpPr>
              <p:grpSp>
                <p:nvGrpSpPr>
                  <p:cNvPr id="40" name="Group 26"/>
                  <p:cNvGrpSpPr/>
                  <p:nvPr/>
                </p:nvGrpSpPr>
                <p:grpSpPr>
                  <a:xfrm>
                    <a:off x="-23807" y="2692895"/>
                    <a:ext cx="5863285" cy="3304307"/>
                    <a:chOff x="-23807" y="2692895"/>
                    <a:chExt cx="5863285" cy="3304307"/>
                  </a:xfrm>
                </p:grpSpPr>
                <p:pic>
                  <p:nvPicPr>
                    <p:cNvPr id="42" name="Picture 8"/>
                    <p:cNvPicPr>
                      <a:picLocks noChangeAspect="1"/>
                    </p:cNvPicPr>
                    <p:nvPr/>
                  </p:nvPicPr>
                  <p:blipFill rotWithShape="1">
                    <a:blip r:embed="rId14"/>
                    <a:srcRect l="11097" t="4760" r="10667" b="3859"/>
                    <a:stretch/>
                  </p:blipFill>
                  <p:spPr>
                    <a:xfrm>
                      <a:off x="327108" y="3380655"/>
                      <a:ext cx="529045" cy="792471"/>
                    </a:xfrm>
                    <a:prstGeom prst="rect">
                      <a:avLst/>
                    </a:prstGeom>
                  </p:spPr>
                </p:pic>
                <p:pic>
                  <p:nvPicPr>
                    <p:cNvPr id="43" name="Picture 9"/>
                    <p:cNvPicPr>
                      <a:picLocks noChangeAspect="1"/>
                    </p:cNvPicPr>
                    <p:nvPr/>
                  </p:nvPicPr>
                  <p:blipFill rotWithShape="1">
                    <a:blip r:embed="rId15"/>
                    <a:srcRect l="9986" t="3767" r="12692" b="8776"/>
                    <a:stretch/>
                  </p:blipFill>
                  <p:spPr>
                    <a:xfrm rot="455485">
                      <a:off x="904387" y="3374073"/>
                      <a:ext cx="550761" cy="828515"/>
                    </a:xfrm>
                    <a:prstGeom prst="rect">
                      <a:avLst/>
                    </a:prstGeom>
                  </p:spPr>
                </p:pic>
                <p:pic>
                  <p:nvPicPr>
                    <p:cNvPr id="44" name="Picture 10"/>
                    <p:cNvPicPr>
                      <a:picLocks noChangeAspect="1"/>
                    </p:cNvPicPr>
                    <p:nvPr/>
                  </p:nvPicPr>
                  <p:blipFill rotWithShape="1">
                    <a:blip r:embed="rId16"/>
                    <a:srcRect l="9128" t="12034" r="6794" b="10680"/>
                    <a:stretch/>
                  </p:blipFill>
                  <p:spPr>
                    <a:xfrm>
                      <a:off x="1565039" y="3361315"/>
                      <a:ext cx="633063" cy="815568"/>
                    </a:xfrm>
                    <a:prstGeom prst="rect">
                      <a:avLst/>
                    </a:prstGeom>
                  </p:spPr>
                </p:pic>
                <p:pic>
                  <p:nvPicPr>
                    <p:cNvPr id="45" name="Picture 11"/>
                    <p:cNvPicPr>
                      <a:picLocks noChangeAspect="1"/>
                    </p:cNvPicPr>
                    <p:nvPr/>
                  </p:nvPicPr>
                  <p:blipFill rotWithShape="1">
                    <a:blip r:embed="rId17"/>
                    <a:srcRect l="6501" t="887" r="11637" b="2807"/>
                    <a:stretch/>
                  </p:blipFill>
                  <p:spPr>
                    <a:xfrm>
                      <a:off x="282171" y="4613292"/>
                      <a:ext cx="539292" cy="1197985"/>
                    </a:xfrm>
                    <a:prstGeom prst="rect">
                      <a:avLst/>
                    </a:prstGeom>
                  </p:spPr>
                </p:pic>
                <p:pic>
                  <p:nvPicPr>
                    <p:cNvPr id="46" name="Picture 12"/>
                    <p:cNvPicPr>
                      <a:picLocks noChangeAspect="1"/>
                    </p:cNvPicPr>
                    <p:nvPr/>
                  </p:nvPicPr>
                  <p:blipFill rotWithShape="1">
                    <a:blip r:embed="rId18"/>
                    <a:srcRect l="7688" t="5910" r="15244" b="5041"/>
                    <a:stretch/>
                  </p:blipFill>
                  <p:spPr>
                    <a:xfrm>
                      <a:off x="813514" y="4536880"/>
                      <a:ext cx="763619" cy="1280185"/>
                    </a:xfrm>
                    <a:prstGeom prst="rect">
                      <a:avLst/>
                    </a:prstGeom>
                  </p:spPr>
                </p:pic>
                <p:pic>
                  <p:nvPicPr>
                    <p:cNvPr id="47" name="Picture 13"/>
                    <p:cNvPicPr>
                      <a:picLocks noChangeAspect="1"/>
                    </p:cNvPicPr>
                    <p:nvPr/>
                  </p:nvPicPr>
                  <p:blipFill rotWithShape="1">
                    <a:blip r:embed="rId19"/>
                    <a:srcRect l="10065" t="2507" r="15093" b="3757"/>
                    <a:stretch/>
                  </p:blipFill>
                  <p:spPr>
                    <a:xfrm>
                      <a:off x="1590340" y="4488631"/>
                      <a:ext cx="627443" cy="1302007"/>
                    </a:xfrm>
                    <a:prstGeom prst="rect">
                      <a:avLst/>
                    </a:prstGeom>
                  </p:spPr>
                </p:pic>
                <p:sp>
                  <p:nvSpPr>
                    <p:cNvPr id="48" name="TextBox 14"/>
                    <p:cNvSpPr txBox="1"/>
                    <p:nvPr/>
                  </p:nvSpPr>
                  <p:spPr>
                    <a:xfrm>
                      <a:off x="419753" y="2692895"/>
                      <a:ext cx="5419725" cy="307777"/>
                    </a:xfrm>
                    <a:prstGeom prst="rect">
                      <a:avLst/>
                    </a:prstGeom>
                    <a:noFill/>
                  </p:spPr>
                  <p:txBody>
                    <a:bodyPr wrap="square" rtlCol="0">
                      <a:spAutoFit/>
                    </a:bodyPr>
                    <a:lstStyle/>
                    <a:p>
                      <a:r>
                        <a:rPr lang="en-US" sz="1400" b="1" dirty="0">
                          <a:solidFill>
                            <a:srgbClr val="C00000"/>
                          </a:solidFill>
                          <a:latin typeface="Cambria" panose="02040503050406030204" pitchFamily="18" charset="0"/>
                          <a:ea typeface="Cambria" panose="02040503050406030204" pitchFamily="18" charset="0"/>
                        </a:rPr>
                        <a:t>Drug metabolite (OATD2479)</a:t>
                      </a:r>
                    </a:p>
                  </p:txBody>
                </p:sp>
                <p:sp>
                  <p:nvSpPr>
                    <p:cNvPr id="49" name="TextBox 15"/>
                    <p:cNvSpPr txBox="1"/>
                    <p:nvPr/>
                  </p:nvSpPr>
                  <p:spPr>
                    <a:xfrm>
                      <a:off x="197647" y="3046968"/>
                      <a:ext cx="1178298" cy="276999"/>
                    </a:xfrm>
                    <a:prstGeom prst="rect">
                      <a:avLst/>
                    </a:prstGeom>
                    <a:noFill/>
                  </p:spPr>
                  <p:txBody>
                    <a:bodyPr wrap="square" rtlCol="0">
                      <a:spAutoFit/>
                    </a:bodyPr>
                    <a:lstStyle/>
                    <a:p>
                      <a:r>
                        <a:rPr lang="en-US" sz="1200" dirty="0">
                          <a:latin typeface="Cambria" panose="02040503050406030204" pitchFamily="18" charset="0"/>
                          <a:ea typeface="Cambria" panose="02040503050406030204" pitchFamily="18" charset="0"/>
                        </a:rPr>
                        <a:t>Control</a:t>
                      </a:r>
                    </a:p>
                  </p:txBody>
                </p:sp>
                <p:sp>
                  <p:nvSpPr>
                    <p:cNvPr id="50" name="TextBox 16"/>
                    <p:cNvSpPr txBox="1"/>
                    <p:nvPr/>
                  </p:nvSpPr>
                  <p:spPr>
                    <a:xfrm>
                      <a:off x="874110" y="3024630"/>
                      <a:ext cx="1178298" cy="276999"/>
                    </a:xfrm>
                    <a:prstGeom prst="rect">
                      <a:avLst/>
                    </a:prstGeom>
                    <a:noFill/>
                  </p:spPr>
                  <p:txBody>
                    <a:bodyPr wrap="square" rtlCol="0">
                      <a:spAutoFit/>
                    </a:bodyPr>
                    <a:lstStyle/>
                    <a:p>
                      <a:r>
                        <a:rPr lang="en-US" sz="1200" dirty="0" err="1">
                          <a:latin typeface="Cambria" panose="02040503050406030204" pitchFamily="18" charset="0"/>
                          <a:ea typeface="Cambria" panose="02040503050406030204" pitchFamily="18" charset="0"/>
                        </a:rPr>
                        <a:t>Cmax</a:t>
                      </a:r>
                      <a:endParaRPr lang="en-US" sz="1200" dirty="0">
                        <a:latin typeface="Cambria" panose="02040503050406030204" pitchFamily="18" charset="0"/>
                        <a:ea typeface="Cambria" panose="02040503050406030204" pitchFamily="18" charset="0"/>
                      </a:endParaRPr>
                    </a:p>
                  </p:txBody>
                </p:sp>
                <p:sp>
                  <p:nvSpPr>
                    <p:cNvPr id="51" name="TextBox 17"/>
                    <p:cNvSpPr txBox="1"/>
                    <p:nvPr/>
                  </p:nvSpPr>
                  <p:spPr>
                    <a:xfrm>
                      <a:off x="1677613" y="3007246"/>
                      <a:ext cx="1178298" cy="276999"/>
                    </a:xfrm>
                    <a:prstGeom prst="rect">
                      <a:avLst/>
                    </a:prstGeom>
                    <a:noFill/>
                  </p:spPr>
                  <p:txBody>
                    <a:bodyPr wrap="square" rtlCol="0">
                      <a:spAutoFit/>
                    </a:bodyPr>
                    <a:lstStyle/>
                    <a:p>
                      <a:r>
                        <a:rPr lang="en-US" sz="1200" dirty="0">
                          <a:latin typeface="Cambria" panose="02040503050406030204" pitchFamily="18" charset="0"/>
                          <a:ea typeface="Cambria" panose="02040503050406030204" pitchFamily="18" charset="0"/>
                        </a:rPr>
                        <a:t>Ct</a:t>
                      </a:r>
                    </a:p>
                  </p:txBody>
                </p:sp>
                <p:sp>
                  <p:nvSpPr>
                    <p:cNvPr id="52" name="TextBox 18"/>
                    <p:cNvSpPr txBox="1"/>
                    <p:nvPr/>
                  </p:nvSpPr>
                  <p:spPr>
                    <a:xfrm rot="16200000">
                      <a:off x="-487270" y="3753773"/>
                      <a:ext cx="1298390" cy="276999"/>
                    </a:xfrm>
                    <a:prstGeom prst="rect">
                      <a:avLst/>
                    </a:prstGeom>
                    <a:noFill/>
                  </p:spPr>
                  <p:txBody>
                    <a:bodyPr wrap="square" rtlCol="0">
                      <a:spAutoFit/>
                    </a:bodyPr>
                    <a:lstStyle/>
                    <a:p>
                      <a:pPr algn="ctr"/>
                      <a:r>
                        <a:rPr lang="en-US" sz="1200" dirty="0">
                          <a:latin typeface="Cambria" panose="02040503050406030204" pitchFamily="18" charset="0"/>
                          <a:ea typeface="Cambria" panose="02040503050406030204" pitchFamily="18" charset="0"/>
                        </a:rPr>
                        <a:t>kidney</a:t>
                      </a:r>
                    </a:p>
                  </p:txBody>
                </p:sp>
                <p:sp>
                  <p:nvSpPr>
                    <p:cNvPr id="53" name="TextBox 19"/>
                    <p:cNvSpPr txBox="1"/>
                    <p:nvPr/>
                  </p:nvSpPr>
                  <p:spPr>
                    <a:xfrm rot="16200000">
                      <a:off x="-534502" y="5075450"/>
                      <a:ext cx="1298390" cy="276999"/>
                    </a:xfrm>
                    <a:prstGeom prst="rect">
                      <a:avLst/>
                    </a:prstGeom>
                    <a:noFill/>
                  </p:spPr>
                  <p:txBody>
                    <a:bodyPr wrap="square" rtlCol="0">
                      <a:spAutoFit/>
                    </a:bodyPr>
                    <a:lstStyle/>
                    <a:p>
                      <a:pPr algn="ctr"/>
                      <a:r>
                        <a:rPr lang="en-US" sz="1200" dirty="0">
                          <a:latin typeface="Cambria" panose="02040503050406030204" pitchFamily="18" charset="0"/>
                          <a:ea typeface="Cambria" panose="02040503050406030204" pitchFamily="18" charset="0"/>
                        </a:rPr>
                        <a:t>liver</a:t>
                      </a:r>
                    </a:p>
                  </p:txBody>
                </p:sp>
                <p:grpSp>
                  <p:nvGrpSpPr>
                    <p:cNvPr id="54" name="Group 25"/>
                    <p:cNvGrpSpPr/>
                    <p:nvPr/>
                  </p:nvGrpSpPr>
                  <p:grpSpPr>
                    <a:xfrm>
                      <a:off x="1703851" y="4153988"/>
                      <a:ext cx="860177" cy="215444"/>
                      <a:chOff x="10171969" y="4133761"/>
                      <a:chExt cx="860177" cy="215444"/>
                    </a:xfrm>
                  </p:grpSpPr>
                  <p:sp>
                    <p:nvSpPr>
                      <p:cNvPr id="56" name="TextBox 20"/>
                      <p:cNvSpPr txBox="1"/>
                      <p:nvPr/>
                    </p:nvSpPr>
                    <p:spPr>
                      <a:xfrm>
                        <a:off x="10171969" y="4133761"/>
                        <a:ext cx="860177" cy="215444"/>
                      </a:xfrm>
                      <a:prstGeom prst="rect">
                        <a:avLst/>
                      </a:prstGeom>
                      <a:noFill/>
                    </p:spPr>
                    <p:txBody>
                      <a:bodyPr wrap="square" rtlCol="0">
                        <a:spAutoFit/>
                      </a:bodyPr>
                      <a:lstStyle/>
                      <a:p>
                        <a:r>
                          <a:rPr lang="en-US" sz="800" dirty="0">
                            <a:latin typeface="Cambria" panose="02040503050406030204" pitchFamily="18" charset="0"/>
                            <a:ea typeface="Cambria" panose="02040503050406030204" pitchFamily="18" charset="0"/>
                          </a:rPr>
                          <a:t>1 mm</a:t>
                        </a:r>
                      </a:p>
                    </p:txBody>
                  </p:sp>
                  <p:cxnSp>
                    <p:nvCxnSpPr>
                      <p:cNvPr id="57" name="Straight Connector 21"/>
                      <p:cNvCxnSpPr/>
                      <p:nvPr/>
                    </p:nvCxnSpPr>
                    <p:spPr>
                      <a:xfrm>
                        <a:off x="10238644" y="4324623"/>
                        <a:ext cx="281882" cy="22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5" name="TextBox 22"/>
                    <p:cNvSpPr txBox="1"/>
                    <p:nvPr/>
                  </p:nvSpPr>
                  <p:spPr>
                    <a:xfrm>
                      <a:off x="1804494" y="5781758"/>
                      <a:ext cx="860177" cy="215444"/>
                    </a:xfrm>
                    <a:prstGeom prst="rect">
                      <a:avLst/>
                    </a:prstGeom>
                    <a:noFill/>
                  </p:spPr>
                  <p:txBody>
                    <a:bodyPr wrap="square" rtlCol="0">
                      <a:spAutoFit/>
                    </a:bodyPr>
                    <a:lstStyle/>
                    <a:p>
                      <a:r>
                        <a:rPr lang="en-US" sz="800" dirty="0">
                          <a:latin typeface="Cambria" panose="02040503050406030204" pitchFamily="18" charset="0"/>
                          <a:ea typeface="Cambria" panose="02040503050406030204" pitchFamily="18" charset="0"/>
                        </a:rPr>
                        <a:t>3 mm</a:t>
                      </a:r>
                    </a:p>
                  </p:txBody>
                </p:sp>
              </p:grpSp>
              <p:sp>
                <p:nvSpPr>
                  <p:cNvPr id="41" name="Rectangle 30"/>
                  <p:cNvSpPr/>
                  <p:nvPr/>
                </p:nvSpPr>
                <p:spPr>
                  <a:xfrm>
                    <a:off x="-1" y="2692895"/>
                    <a:ext cx="3489499" cy="34543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8" name="Picture 123"/>
                <p:cNvPicPr>
                  <a:picLocks noChangeAspect="1"/>
                </p:cNvPicPr>
                <p:nvPr/>
              </p:nvPicPr>
              <p:blipFill>
                <a:blip r:embed="rId20"/>
                <a:stretch>
                  <a:fillRect/>
                </a:stretch>
              </p:blipFill>
              <p:spPr>
                <a:xfrm>
                  <a:off x="2385796" y="2462313"/>
                  <a:ext cx="1219451" cy="974986"/>
                </a:xfrm>
                <a:prstGeom prst="rect">
                  <a:avLst/>
                </a:prstGeom>
              </p:spPr>
            </p:pic>
            <p:pic>
              <p:nvPicPr>
                <p:cNvPr id="39" name="Picture 124"/>
                <p:cNvPicPr>
                  <a:picLocks noChangeAspect="1"/>
                </p:cNvPicPr>
                <p:nvPr/>
              </p:nvPicPr>
              <p:blipFill>
                <a:blip r:embed="rId21"/>
                <a:stretch>
                  <a:fillRect/>
                </a:stretch>
              </p:blipFill>
              <p:spPr>
                <a:xfrm>
                  <a:off x="2363374" y="4333613"/>
                  <a:ext cx="1186887" cy="927778"/>
                </a:xfrm>
                <a:prstGeom prst="rect">
                  <a:avLst/>
                </a:prstGeom>
              </p:spPr>
            </p:pic>
          </p:grpSp>
          <p:cxnSp>
            <p:nvCxnSpPr>
              <p:cNvPr id="36" name="Straight Connector 137"/>
              <p:cNvCxnSpPr/>
              <p:nvPr/>
            </p:nvCxnSpPr>
            <p:spPr>
              <a:xfrm>
                <a:off x="1953829" y="5186858"/>
                <a:ext cx="281882" cy="22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4" name="Picture 160"/>
            <p:cNvPicPr>
              <a:picLocks noChangeAspect="1"/>
            </p:cNvPicPr>
            <p:nvPr/>
          </p:nvPicPr>
          <p:blipFill>
            <a:blip r:embed="rId13"/>
            <a:stretch>
              <a:fillRect/>
            </a:stretch>
          </p:blipFill>
          <p:spPr>
            <a:xfrm>
              <a:off x="213252" y="5327621"/>
              <a:ext cx="875467" cy="240139"/>
            </a:xfrm>
            <a:prstGeom prst="rect">
              <a:avLst/>
            </a:prstGeom>
          </p:spPr>
        </p:pic>
      </p:grpSp>
      <p:grpSp>
        <p:nvGrpSpPr>
          <p:cNvPr id="59" name="Gruppieren 58">
            <a:extLst>
              <a:ext uri="{FF2B5EF4-FFF2-40B4-BE49-F238E27FC236}">
                <a16:creationId xmlns:a16="http://schemas.microsoft.com/office/drawing/2014/main" id="{1202B6D0-7EBF-3F02-E8E5-1955A057D897}"/>
              </a:ext>
            </a:extLst>
          </p:cNvPr>
          <p:cNvGrpSpPr/>
          <p:nvPr/>
        </p:nvGrpSpPr>
        <p:grpSpPr>
          <a:xfrm>
            <a:off x="7947920" y="2052886"/>
            <a:ext cx="3944070" cy="2277580"/>
            <a:chOff x="7947920" y="2491798"/>
            <a:chExt cx="3944070" cy="2277580"/>
          </a:xfrm>
        </p:grpSpPr>
        <p:sp>
          <p:nvSpPr>
            <p:cNvPr id="60" name="Trapez 42">
              <a:extLst>
                <a:ext uri="{FF2B5EF4-FFF2-40B4-BE49-F238E27FC236}">
                  <a16:creationId xmlns:a16="http://schemas.microsoft.com/office/drawing/2014/main" id="{215654FF-0DCB-30E0-7DEF-E98EAA7E2E1C}"/>
                </a:ext>
              </a:extLst>
            </p:cNvPr>
            <p:cNvSpPr/>
            <p:nvPr/>
          </p:nvSpPr>
          <p:spPr>
            <a:xfrm rot="16200000">
              <a:off x="6953415" y="3486303"/>
              <a:ext cx="2233932" cy="244922"/>
            </a:xfrm>
            <a:prstGeom prst="trapezoid">
              <a:avLst>
                <a:gd name="adj" fmla="val 34572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61" name="Group 165"/>
            <p:cNvGrpSpPr/>
            <p:nvPr/>
          </p:nvGrpSpPr>
          <p:grpSpPr>
            <a:xfrm>
              <a:off x="8183230" y="2491799"/>
              <a:ext cx="3708760" cy="2277579"/>
              <a:chOff x="3829603" y="4386970"/>
              <a:chExt cx="3708760" cy="2277579"/>
            </a:xfrm>
          </p:grpSpPr>
          <p:grpSp>
            <p:nvGrpSpPr>
              <p:cNvPr id="62" name="Group 144"/>
              <p:cNvGrpSpPr/>
              <p:nvPr/>
            </p:nvGrpSpPr>
            <p:grpSpPr>
              <a:xfrm>
                <a:off x="3829603" y="4386970"/>
                <a:ext cx="3708760" cy="2277579"/>
                <a:chOff x="3829603" y="4386970"/>
                <a:chExt cx="3708760" cy="2277579"/>
              </a:xfrm>
            </p:grpSpPr>
            <p:grpSp>
              <p:nvGrpSpPr>
                <p:cNvPr id="64" name="Group 61"/>
                <p:cNvGrpSpPr/>
                <p:nvPr/>
              </p:nvGrpSpPr>
              <p:grpSpPr>
                <a:xfrm>
                  <a:off x="3829603" y="4386970"/>
                  <a:ext cx="3708760" cy="2277579"/>
                  <a:chOff x="4383369" y="4422045"/>
                  <a:chExt cx="3708760" cy="2277579"/>
                </a:xfrm>
              </p:grpSpPr>
              <p:pic>
                <p:nvPicPr>
                  <p:cNvPr id="67" name="Picture 46"/>
                  <p:cNvPicPr>
                    <a:picLocks noChangeAspect="1"/>
                  </p:cNvPicPr>
                  <p:nvPr/>
                </p:nvPicPr>
                <p:blipFill rotWithShape="1">
                  <a:blip r:embed="rId22"/>
                  <a:srcRect l="8994" t="2398" r="9606" b="4144"/>
                  <a:stretch/>
                </p:blipFill>
                <p:spPr>
                  <a:xfrm>
                    <a:off x="4658738" y="5174698"/>
                    <a:ext cx="541643" cy="1202680"/>
                  </a:xfrm>
                  <a:prstGeom prst="rect">
                    <a:avLst/>
                  </a:prstGeom>
                </p:spPr>
              </p:pic>
              <p:pic>
                <p:nvPicPr>
                  <p:cNvPr id="68" name="Picture 47"/>
                  <p:cNvPicPr>
                    <a:picLocks noChangeAspect="1"/>
                  </p:cNvPicPr>
                  <p:nvPr/>
                </p:nvPicPr>
                <p:blipFill rotWithShape="1">
                  <a:blip r:embed="rId23"/>
                  <a:srcRect l="10410" t="7725" r="15949" b="3044"/>
                  <a:stretch/>
                </p:blipFill>
                <p:spPr>
                  <a:xfrm>
                    <a:off x="5243687" y="5127926"/>
                    <a:ext cx="757741" cy="1250458"/>
                  </a:xfrm>
                  <a:prstGeom prst="rect">
                    <a:avLst/>
                  </a:prstGeom>
                </p:spPr>
              </p:pic>
              <p:pic>
                <p:nvPicPr>
                  <p:cNvPr id="69" name="Picture 48"/>
                  <p:cNvPicPr>
                    <a:picLocks noChangeAspect="1"/>
                  </p:cNvPicPr>
                  <p:nvPr/>
                </p:nvPicPr>
                <p:blipFill rotWithShape="1">
                  <a:blip r:embed="rId24"/>
                  <a:srcRect l="14429" t="5361" r="10074" b="5228"/>
                  <a:stretch/>
                </p:blipFill>
                <p:spPr>
                  <a:xfrm>
                    <a:off x="6035026" y="5098276"/>
                    <a:ext cx="624770" cy="1309758"/>
                  </a:xfrm>
                  <a:prstGeom prst="rect">
                    <a:avLst/>
                  </a:prstGeom>
                </p:spPr>
              </p:pic>
              <p:sp>
                <p:nvSpPr>
                  <p:cNvPr id="70" name="TextBox 49"/>
                  <p:cNvSpPr txBox="1"/>
                  <p:nvPr/>
                </p:nvSpPr>
                <p:spPr>
                  <a:xfrm>
                    <a:off x="4565108" y="4829606"/>
                    <a:ext cx="1178298" cy="276999"/>
                  </a:xfrm>
                  <a:prstGeom prst="rect">
                    <a:avLst/>
                  </a:prstGeom>
                  <a:noFill/>
                </p:spPr>
                <p:txBody>
                  <a:bodyPr wrap="square" rtlCol="0">
                    <a:spAutoFit/>
                  </a:bodyPr>
                  <a:lstStyle/>
                  <a:p>
                    <a:r>
                      <a:rPr lang="en-US" sz="1200" dirty="0">
                        <a:latin typeface="Cambria" panose="02040503050406030204" pitchFamily="18" charset="0"/>
                        <a:ea typeface="Cambria" panose="02040503050406030204" pitchFamily="18" charset="0"/>
                      </a:rPr>
                      <a:t>Control</a:t>
                    </a:r>
                  </a:p>
                </p:txBody>
              </p:sp>
              <p:sp>
                <p:nvSpPr>
                  <p:cNvPr id="71" name="TextBox 50"/>
                  <p:cNvSpPr txBox="1"/>
                  <p:nvPr/>
                </p:nvSpPr>
                <p:spPr>
                  <a:xfrm>
                    <a:off x="5282881" y="4823638"/>
                    <a:ext cx="1178298" cy="276999"/>
                  </a:xfrm>
                  <a:prstGeom prst="rect">
                    <a:avLst/>
                  </a:prstGeom>
                  <a:noFill/>
                </p:spPr>
                <p:txBody>
                  <a:bodyPr wrap="square" rtlCol="0">
                    <a:spAutoFit/>
                  </a:bodyPr>
                  <a:lstStyle/>
                  <a:p>
                    <a:r>
                      <a:rPr lang="en-US" sz="1200" dirty="0" err="1">
                        <a:latin typeface="Cambria" panose="02040503050406030204" pitchFamily="18" charset="0"/>
                        <a:ea typeface="Cambria" panose="02040503050406030204" pitchFamily="18" charset="0"/>
                      </a:rPr>
                      <a:t>Cmax</a:t>
                    </a:r>
                    <a:endParaRPr lang="en-US" sz="1200" dirty="0">
                      <a:latin typeface="Cambria" panose="02040503050406030204" pitchFamily="18" charset="0"/>
                      <a:ea typeface="Cambria" panose="02040503050406030204" pitchFamily="18" charset="0"/>
                    </a:endParaRPr>
                  </a:p>
                </p:txBody>
              </p:sp>
              <p:sp>
                <p:nvSpPr>
                  <p:cNvPr id="72" name="TextBox 51"/>
                  <p:cNvSpPr txBox="1"/>
                  <p:nvPr/>
                </p:nvSpPr>
                <p:spPr>
                  <a:xfrm>
                    <a:off x="6058786" y="4822458"/>
                    <a:ext cx="1178298" cy="276999"/>
                  </a:xfrm>
                  <a:prstGeom prst="rect">
                    <a:avLst/>
                  </a:prstGeom>
                  <a:noFill/>
                </p:spPr>
                <p:txBody>
                  <a:bodyPr wrap="square" rtlCol="0">
                    <a:spAutoFit/>
                  </a:bodyPr>
                  <a:lstStyle/>
                  <a:p>
                    <a:r>
                      <a:rPr lang="en-US" sz="1200" dirty="0">
                        <a:latin typeface="Cambria" panose="02040503050406030204" pitchFamily="18" charset="0"/>
                        <a:ea typeface="Cambria" panose="02040503050406030204" pitchFamily="18" charset="0"/>
                      </a:rPr>
                      <a:t>Ct</a:t>
                    </a:r>
                  </a:p>
                </p:txBody>
              </p:sp>
              <p:sp>
                <p:nvSpPr>
                  <p:cNvPr id="73" name="TextBox 52"/>
                  <p:cNvSpPr txBox="1"/>
                  <p:nvPr/>
                </p:nvSpPr>
                <p:spPr>
                  <a:xfrm>
                    <a:off x="5394799" y="4486021"/>
                    <a:ext cx="1839649" cy="307777"/>
                  </a:xfrm>
                  <a:prstGeom prst="rect">
                    <a:avLst/>
                  </a:prstGeom>
                  <a:noFill/>
                </p:spPr>
                <p:txBody>
                  <a:bodyPr wrap="square" rtlCol="0">
                    <a:spAutoFit/>
                  </a:bodyPr>
                  <a:lstStyle/>
                  <a:p>
                    <a:r>
                      <a:rPr lang="en-US" sz="1400" b="1" dirty="0" err="1">
                        <a:solidFill>
                          <a:srgbClr val="C00000"/>
                        </a:solidFill>
                        <a:latin typeface="Cambria" panose="02040503050406030204" pitchFamily="18" charset="0"/>
                        <a:ea typeface="Cambria" panose="02040503050406030204" pitchFamily="18" charset="0"/>
                      </a:rPr>
                      <a:t>Argininosuccinate</a:t>
                    </a:r>
                    <a:endParaRPr lang="en-US" sz="1400" b="1" dirty="0">
                      <a:solidFill>
                        <a:srgbClr val="C00000"/>
                      </a:solidFill>
                      <a:latin typeface="Cambria" panose="02040503050406030204" pitchFamily="18" charset="0"/>
                      <a:ea typeface="Cambria" panose="02040503050406030204" pitchFamily="18" charset="0"/>
                    </a:endParaRPr>
                  </a:p>
                </p:txBody>
              </p:sp>
              <p:sp>
                <p:nvSpPr>
                  <p:cNvPr id="74" name="TextBox 54"/>
                  <p:cNvSpPr txBox="1"/>
                  <p:nvPr/>
                </p:nvSpPr>
                <p:spPr>
                  <a:xfrm rot="16200000">
                    <a:off x="3872674" y="5605761"/>
                    <a:ext cx="1298390" cy="276999"/>
                  </a:xfrm>
                  <a:prstGeom prst="rect">
                    <a:avLst/>
                  </a:prstGeom>
                  <a:noFill/>
                </p:spPr>
                <p:txBody>
                  <a:bodyPr wrap="square" rtlCol="0">
                    <a:spAutoFit/>
                  </a:bodyPr>
                  <a:lstStyle/>
                  <a:p>
                    <a:pPr algn="ctr"/>
                    <a:r>
                      <a:rPr lang="en-US" sz="1200" dirty="0">
                        <a:latin typeface="Cambria" panose="02040503050406030204" pitchFamily="18" charset="0"/>
                        <a:ea typeface="Cambria" panose="02040503050406030204" pitchFamily="18" charset="0"/>
                      </a:rPr>
                      <a:t>liver</a:t>
                    </a:r>
                  </a:p>
                </p:txBody>
              </p:sp>
              <p:sp>
                <p:nvSpPr>
                  <p:cNvPr id="75" name="Rectangle 57"/>
                  <p:cNvSpPr/>
                  <p:nvPr/>
                </p:nvSpPr>
                <p:spPr>
                  <a:xfrm>
                    <a:off x="4385946" y="4422045"/>
                    <a:ext cx="3706183" cy="22775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5" name="Picture 126"/>
                <p:cNvPicPr>
                  <a:picLocks noChangeAspect="1"/>
                </p:cNvPicPr>
                <p:nvPr/>
              </p:nvPicPr>
              <p:blipFill>
                <a:blip r:embed="rId25"/>
                <a:stretch>
                  <a:fillRect/>
                </a:stretch>
              </p:blipFill>
              <p:spPr>
                <a:xfrm>
                  <a:off x="6126871" y="5037173"/>
                  <a:ext cx="1374850" cy="1084569"/>
                </a:xfrm>
                <a:prstGeom prst="rect">
                  <a:avLst/>
                </a:prstGeom>
              </p:spPr>
            </p:pic>
            <p:pic>
              <p:nvPicPr>
                <p:cNvPr id="66" name="Picture 138"/>
                <p:cNvPicPr>
                  <a:picLocks noChangeAspect="1"/>
                </p:cNvPicPr>
                <p:nvPr/>
              </p:nvPicPr>
              <p:blipFill>
                <a:blip r:embed="rId7"/>
                <a:stretch>
                  <a:fillRect/>
                </a:stretch>
              </p:blipFill>
              <p:spPr>
                <a:xfrm>
                  <a:off x="5743131" y="6412857"/>
                  <a:ext cx="419158" cy="209579"/>
                </a:xfrm>
                <a:prstGeom prst="rect">
                  <a:avLst/>
                </a:prstGeom>
              </p:spPr>
            </p:pic>
          </p:grpSp>
          <p:pic>
            <p:nvPicPr>
              <p:cNvPr id="63" name="Picture 161"/>
              <p:cNvPicPr>
                <a:picLocks noChangeAspect="1"/>
              </p:cNvPicPr>
              <p:nvPr/>
            </p:nvPicPr>
            <p:blipFill>
              <a:blip r:embed="rId13"/>
              <a:stretch>
                <a:fillRect/>
              </a:stretch>
            </p:blipFill>
            <p:spPr>
              <a:xfrm>
                <a:off x="3910996" y="6358827"/>
                <a:ext cx="875467" cy="240139"/>
              </a:xfrm>
              <a:prstGeom prst="rect">
                <a:avLst/>
              </a:prstGeom>
            </p:spPr>
          </p:pic>
        </p:grpSp>
      </p:grpSp>
      <p:grpSp>
        <p:nvGrpSpPr>
          <p:cNvPr id="76" name="Gruppieren 75">
            <a:extLst>
              <a:ext uri="{FF2B5EF4-FFF2-40B4-BE49-F238E27FC236}">
                <a16:creationId xmlns:a16="http://schemas.microsoft.com/office/drawing/2014/main" id="{D58C4419-D02E-EFC6-42DE-432673ED1A22}"/>
              </a:ext>
            </a:extLst>
          </p:cNvPr>
          <p:cNvGrpSpPr/>
          <p:nvPr/>
        </p:nvGrpSpPr>
        <p:grpSpPr>
          <a:xfrm>
            <a:off x="3763824" y="857"/>
            <a:ext cx="8780925" cy="4390350"/>
            <a:chOff x="3763824" y="439769"/>
            <a:chExt cx="8780925" cy="4390350"/>
          </a:xfrm>
        </p:grpSpPr>
        <p:sp>
          <p:nvSpPr>
            <p:cNvPr id="77" name="TextBox 72"/>
            <p:cNvSpPr txBox="1"/>
            <p:nvPr/>
          </p:nvSpPr>
          <p:spPr>
            <a:xfrm>
              <a:off x="7125024" y="439769"/>
              <a:ext cx="5419725" cy="307777"/>
            </a:xfrm>
            <a:prstGeom prst="rect">
              <a:avLst/>
            </a:prstGeom>
            <a:noFill/>
          </p:spPr>
          <p:txBody>
            <a:bodyPr wrap="square" rtlCol="0">
              <a:spAutoFit/>
            </a:bodyPr>
            <a:lstStyle/>
            <a:p>
              <a:r>
                <a:rPr lang="en-US" sz="1400" b="1" dirty="0" err="1">
                  <a:solidFill>
                    <a:srgbClr val="C00000"/>
                  </a:solidFill>
                  <a:latin typeface="Cambria" panose="02040503050406030204" pitchFamily="18" charset="0"/>
                  <a:ea typeface="Cambria" panose="02040503050406030204" pitchFamily="18" charset="0"/>
                </a:rPr>
                <a:t>Citrulline</a:t>
              </a:r>
              <a:endParaRPr lang="en-US" sz="1400" b="1" dirty="0">
                <a:solidFill>
                  <a:srgbClr val="C00000"/>
                </a:solidFill>
                <a:latin typeface="Cambria" panose="02040503050406030204" pitchFamily="18" charset="0"/>
                <a:ea typeface="Cambria" panose="02040503050406030204" pitchFamily="18" charset="0"/>
              </a:endParaRPr>
            </a:p>
          </p:txBody>
        </p:sp>
        <p:grpSp>
          <p:nvGrpSpPr>
            <p:cNvPr id="78" name="Gruppieren 77">
              <a:extLst>
                <a:ext uri="{FF2B5EF4-FFF2-40B4-BE49-F238E27FC236}">
                  <a16:creationId xmlns:a16="http://schemas.microsoft.com/office/drawing/2014/main" id="{47A7C749-2D69-FB84-02EA-0F6247BD0B54}"/>
                </a:ext>
              </a:extLst>
            </p:cNvPr>
            <p:cNvGrpSpPr/>
            <p:nvPr/>
          </p:nvGrpSpPr>
          <p:grpSpPr>
            <a:xfrm>
              <a:off x="3763824" y="457200"/>
              <a:ext cx="8112882" cy="4372919"/>
              <a:chOff x="3763824" y="457200"/>
              <a:chExt cx="8112882" cy="4372919"/>
            </a:xfrm>
          </p:grpSpPr>
          <p:cxnSp>
            <p:nvCxnSpPr>
              <p:cNvPr id="79" name="Straight Connector 112"/>
              <p:cNvCxnSpPr>
                <a:stCxn id="90" idx="0"/>
                <a:endCxn id="90" idx="0"/>
              </p:cNvCxnSpPr>
              <p:nvPr/>
            </p:nvCxnSpPr>
            <p:spPr>
              <a:xfrm>
                <a:off x="6052669" y="809096"/>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80" name="Picture 59"/>
              <p:cNvPicPr>
                <a:picLocks noChangeAspect="1"/>
              </p:cNvPicPr>
              <p:nvPr/>
            </p:nvPicPr>
            <p:blipFill rotWithShape="1">
              <a:blip r:embed="rId26"/>
              <a:srcRect l="9001" t="6843" r="15003" b="2172"/>
              <a:stretch/>
            </p:blipFill>
            <p:spPr>
              <a:xfrm>
                <a:off x="8844648" y="852868"/>
                <a:ext cx="706240" cy="1158781"/>
              </a:xfrm>
              <a:prstGeom prst="rect">
                <a:avLst/>
              </a:prstGeom>
            </p:spPr>
          </p:pic>
          <p:pic>
            <p:nvPicPr>
              <p:cNvPr id="81" name="Picture 60"/>
              <p:cNvPicPr>
                <a:picLocks noChangeAspect="1"/>
              </p:cNvPicPr>
              <p:nvPr/>
            </p:nvPicPr>
            <p:blipFill rotWithShape="1">
              <a:blip r:embed="rId27"/>
              <a:srcRect l="13919" t="4185" r="21990" b="6554"/>
              <a:stretch/>
            </p:blipFill>
            <p:spPr>
              <a:xfrm>
                <a:off x="9550888" y="798586"/>
                <a:ext cx="609320" cy="1269720"/>
              </a:xfrm>
              <a:prstGeom prst="rect">
                <a:avLst/>
              </a:prstGeom>
            </p:spPr>
          </p:pic>
          <p:pic>
            <p:nvPicPr>
              <p:cNvPr id="82" name="Picture 63"/>
              <p:cNvPicPr>
                <a:picLocks noChangeAspect="1"/>
              </p:cNvPicPr>
              <p:nvPr/>
            </p:nvPicPr>
            <p:blipFill rotWithShape="1">
              <a:blip r:embed="rId28"/>
              <a:srcRect l="7893" t="4673" r="12681" b="10203"/>
              <a:stretch/>
            </p:blipFill>
            <p:spPr>
              <a:xfrm rot="215774">
                <a:off x="4748015" y="1137327"/>
                <a:ext cx="524351" cy="801401"/>
              </a:xfrm>
              <a:prstGeom prst="rect">
                <a:avLst/>
              </a:prstGeom>
            </p:spPr>
          </p:pic>
          <p:pic>
            <p:nvPicPr>
              <p:cNvPr id="83" name="Picture 64"/>
              <p:cNvPicPr>
                <a:picLocks noChangeAspect="1"/>
              </p:cNvPicPr>
              <p:nvPr/>
            </p:nvPicPr>
            <p:blipFill rotWithShape="1">
              <a:blip r:embed="rId29"/>
              <a:srcRect l="3324" t="9104" r="6022" b="10681"/>
              <a:stretch/>
            </p:blipFill>
            <p:spPr>
              <a:xfrm>
                <a:off x="5336680" y="1131428"/>
                <a:ext cx="615480" cy="805555"/>
              </a:xfrm>
              <a:prstGeom prst="rect">
                <a:avLst/>
              </a:prstGeom>
            </p:spPr>
          </p:pic>
          <p:pic>
            <p:nvPicPr>
              <p:cNvPr id="84" name="Picture 65"/>
              <p:cNvPicPr>
                <a:picLocks noChangeAspect="1"/>
              </p:cNvPicPr>
              <p:nvPr/>
            </p:nvPicPr>
            <p:blipFill rotWithShape="1">
              <a:blip r:embed="rId30"/>
              <a:srcRect l="13201" t="5323" r="11020" b="9045"/>
              <a:stretch/>
            </p:blipFill>
            <p:spPr>
              <a:xfrm>
                <a:off x="4115622" y="1112711"/>
                <a:ext cx="580152" cy="843685"/>
              </a:xfrm>
              <a:prstGeom prst="rect">
                <a:avLst/>
              </a:prstGeom>
            </p:spPr>
          </p:pic>
          <p:sp>
            <p:nvSpPr>
              <p:cNvPr id="85" name="TextBox 66"/>
              <p:cNvSpPr txBox="1"/>
              <p:nvPr/>
            </p:nvSpPr>
            <p:spPr>
              <a:xfrm>
                <a:off x="8150817" y="559562"/>
                <a:ext cx="1178298" cy="276999"/>
              </a:xfrm>
              <a:prstGeom prst="rect">
                <a:avLst/>
              </a:prstGeom>
              <a:noFill/>
            </p:spPr>
            <p:txBody>
              <a:bodyPr wrap="square" rtlCol="0">
                <a:spAutoFit/>
              </a:bodyPr>
              <a:lstStyle/>
              <a:p>
                <a:r>
                  <a:rPr lang="en-US" sz="1200" dirty="0">
                    <a:latin typeface="Cambria" panose="02040503050406030204" pitchFamily="18" charset="0"/>
                    <a:ea typeface="Cambria" panose="02040503050406030204" pitchFamily="18" charset="0"/>
                  </a:rPr>
                  <a:t>Control</a:t>
                </a:r>
              </a:p>
            </p:txBody>
          </p:sp>
          <p:sp>
            <p:nvSpPr>
              <p:cNvPr id="86" name="TextBox 67"/>
              <p:cNvSpPr txBox="1"/>
              <p:nvPr/>
            </p:nvSpPr>
            <p:spPr>
              <a:xfrm>
                <a:off x="8881288" y="558332"/>
                <a:ext cx="1178298" cy="276999"/>
              </a:xfrm>
              <a:prstGeom prst="rect">
                <a:avLst/>
              </a:prstGeom>
              <a:noFill/>
            </p:spPr>
            <p:txBody>
              <a:bodyPr wrap="square" rtlCol="0">
                <a:spAutoFit/>
              </a:bodyPr>
              <a:lstStyle/>
              <a:p>
                <a:r>
                  <a:rPr lang="en-US" sz="1200" dirty="0" err="1">
                    <a:latin typeface="Cambria" panose="02040503050406030204" pitchFamily="18" charset="0"/>
                    <a:ea typeface="Cambria" panose="02040503050406030204" pitchFamily="18" charset="0"/>
                  </a:rPr>
                  <a:t>Cmax</a:t>
                </a:r>
                <a:endParaRPr lang="en-US" sz="1200" dirty="0">
                  <a:latin typeface="Cambria" panose="02040503050406030204" pitchFamily="18" charset="0"/>
                  <a:ea typeface="Cambria" panose="02040503050406030204" pitchFamily="18" charset="0"/>
                </a:endParaRPr>
              </a:p>
            </p:txBody>
          </p:sp>
          <p:sp>
            <p:nvSpPr>
              <p:cNvPr id="87" name="TextBox 68"/>
              <p:cNvSpPr txBox="1"/>
              <p:nvPr/>
            </p:nvSpPr>
            <p:spPr>
              <a:xfrm>
                <a:off x="9600002" y="544786"/>
                <a:ext cx="1178298" cy="276999"/>
              </a:xfrm>
              <a:prstGeom prst="rect">
                <a:avLst/>
              </a:prstGeom>
              <a:noFill/>
            </p:spPr>
            <p:txBody>
              <a:bodyPr wrap="square" rtlCol="0">
                <a:spAutoFit/>
              </a:bodyPr>
              <a:lstStyle/>
              <a:p>
                <a:r>
                  <a:rPr lang="en-US" sz="1200" dirty="0">
                    <a:latin typeface="Cambria" panose="02040503050406030204" pitchFamily="18" charset="0"/>
                    <a:ea typeface="Cambria" panose="02040503050406030204" pitchFamily="18" charset="0"/>
                  </a:rPr>
                  <a:t>Ct</a:t>
                </a:r>
              </a:p>
            </p:txBody>
          </p:sp>
          <p:sp>
            <p:nvSpPr>
              <p:cNvPr id="88" name="TextBox 69"/>
              <p:cNvSpPr txBox="1"/>
              <p:nvPr/>
            </p:nvSpPr>
            <p:spPr>
              <a:xfrm>
                <a:off x="4055233" y="787637"/>
                <a:ext cx="1178298" cy="276999"/>
              </a:xfrm>
              <a:prstGeom prst="rect">
                <a:avLst/>
              </a:prstGeom>
              <a:noFill/>
            </p:spPr>
            <p:txBody>
              <a:bodyPr wrap="square" rtlCol="0">
                <a:spAutoFit/>
              </a:bodyPr>
              <a:lstStyle/>
              <a:p>
                <a:r>
                  <a:rPr lang="en-US" sz="1200" dirty="0">
                    <a:latin typeface="Cambria" panose="02040503050406030204" pitchFamily="18" charset="0"/>
                    <a:ea typeface="Cambria" panose="02040503050406030204" pitchFamily="18" charset="0"/>
                  </a:rPr>
                  <a:t>Control</a:t>
                </a:r>
              </a:p>
            </p:txBody>
          </p:sp>
          <p:sp>
            <p:nvSpPr>
              <p:cNvPr id="89" name="TextBox 70"/>
              <p:cNvSpPr txBox="1"/>
              <p:nvPr/>
            </p:nvSpPr>
            <p:spPr>
              <a:xfrm>
                <a:off x="4806840" y="794915"/>
                <a:ext cx="1178298" cy="276999"/>
              </a:xfrm>
              <a:prstGeom prst="rect">
                <a:avLst/>
              </a:prstGeom>
              <a:noFill/>
            </p:spPr>
            <p:txBody>
              <a:bodyPr wrap="square" rtlCol="0">
                <a:spAutoFit/>
              </a:bodyPr>
              <a:lstStyle/>
              <a:p>
                <a:r>
                  <a:rPr lang="en-US" sz="1200" dirty="0" err="1">
                    <a:latin typeface="Cambria" panose="02040503050406030204" pitchFamily="18" charset="0"/>
                    <a:ea typeface="Cambria" panose="02040503050406030204" pitchFamily="18" charset="0"/>
                  </a:rPr>
                  <a:t>Cmax</a:t>
                </a:r>
                <a:endParaRPr lang="en-US" sz="1200" dirty="0">
                  <a:latin typeface="Cambria" panose="02040503050406030204" pitchFamily="18" charset="0"/>
                  <a:ea typeface="Cambria" panose="02040503050406030204" pitchFamily="18" charset="0"/>
                </a:endParaRPr>
              </a:p>
            </p:txBody>
          </p:sp>
          <p:sp>
            <p:nvSpPr>
              <p:cNvPr id="90" name="TextBox 71"/>
              <p:cNvSpPr txBox="1"/>
              <p:nvPr/>
            </p:nvSpPr>
            <p:spPr>
              <a:xfrm>
                <a:off x="5463520" y="809096"/>
                <a:ext cx="1178298" cy="276999"/>
              </a:xfrm>
              <a:prstGeom prst="rect">
                <a:avLst/>
              </a:prstGeom>
              <a:noFill/>
            </p:spPr>
            <p:txBody>
              <a:bodyPr wrap="square" rtlCol="0">
                <a:spAutoFit/>
              </a:bodyPr>
              <a:lstStyle/>
              <a:p>
                <a:r>
                  <a:rPr lang="en-US" sz="1200" dirty="0">
                    <a:latin typeface="Cambria" panose="02040503050406030204" pitchFamily="18" charset="0"/>
                    <a:ea typeface="Cambria" panose="02040503050406030204" pitchFamily="18" charset="0"/>
                  </a:rPr>
                  <a:t>Ct</a:t>
                </a:r>
              </a:p>
            </p:txBody>
          </p:sp>
          <p:pic>
            <p:nvPicPr>
              <p:cNvPr id="91" name="Picture 58"/>
              <p:cNvPicPr>
                <a:picLocks noChangeAspect="1"/>
              </p:cNvPicPr>
              <p:nvPr/>
            </p:nvPicPr>
            <p:blipFill rotWithShape="1">
              <a:blip r:embed="rId31"/>
              <a:srcRect l="8298" t="2462" r="17381" b="3760"/>
              <a:stretch/>
            </p:blipFill>
            <p:spPr>
              <a:xfrm>
                <a:off x="8258154" y="831563"/>
                <a:ext cx="548682" cy="1210150"/>
              </a:xfrm>
              <a:prstGeom prst="rect">
                <a:avLst/>
              </a:prstGeom>
            </p:spPr>
          </p:pic>
          <p:pic>
            <p:nvPicPr>
              <p:cNvPr id="92" name="Picture 131"/>
              <p:cNvPicPr>
                <a:picLocks noChangeAspect="1"/>
              </p:cNvPicPr>
              <p:nvPr/>
            </p:nvPicPr>
            <p:blipFill>
              <a:blip r:embed="rId32"/>
              <a:stretch>
                <a:fillRect/>
              </a:stretch>
            </p:blipFill>
            <p:spPr>
              <a:xfrm>
                <a:off x="10185428" y="777386"/>
                <a:ext cx="1669820" cy="1190030"/>
              </a:xfrm>
              <a:prstGeom prst="rect">
                <a:avLst/>
              </a:prstGeom>
            </p:spPr>
          </p:pic>
          <p:pic>
            <p:nvPicPr>
              <p:cNvPr id="93" name="Picture 132"/>
              <p:cNvPicPr>
                <a:picLocks noChangeAspect="1"/>
              </p:cNvPicPr>
              <p:nvPr/>
            </p:nvPicPr>
            <p:blipFill>
              <a:blip r:embed="rId33"/>
              <a:stretch>
                <a:fillRect/>
              </a:stretch>
            </p:blipFill>
            <p:spPr>
              <a:xfrm>
                <a:off x="6006974" y="779772"/>
                <a:ext cx="1452644" cy="1205968"/>
              </a:xfrm>
              <a:prstGeom prst="rect">
                <a:avLst/>
              </a:prstGeom>
            </p:spPr>
          </p:pic>
          <p:pic>
            <p:nvPicPr>
              <p:cNvPr id="94" name="Picture 141"/>
              <p:cNvPicPr>
                <a:picLocks noChangeAspect="1"/>
              </p:cNvPicPr>
              <p:nvPr/>
            </p:nvPicPr>
            <p:blipFill>
              <a:blip r:embed="rId12"/>
              <a:stretch>
                <a:fillRect/>
              </a:stretch>
            </p:blipFill>
            <p:spPr>
              <a:xfrm>
                <a:off x="5721278" y="1900963"/>
                <a:ext cx="371527" cy="209579"/>
              </a:xfrm>
              <a:prstGeom prst="rect">
                <a:avLst/>
              </a:prstGeom>
            </p:spPr>
          </p:pic>
          <p:pic>
            <p:nvPicPr>
              <p:cNvPr id="95" name="Picture 142"/>
              <p:cNvPicPr>
                <a:picLocks noChangeAspect="1"/>
              </p:cNvPicPr>
              <p:nvPr/>
            </p:nvPicPr>
            <p:blipFill>
              <a:blip r:embed="rId7"/>
              <a:stretch>
                <a:fillRect/>
              </a:stretch>
            </p:blipFill>
            <p:spPr>
              <a:xfrm>
                <a:off x="10050096" y="1949091"/>
                <a:ext cx="419158" cy="209579"/>
              </a:xfrm>
              <a:prstGeom prst="rect">
                <a:avLst/>
              </a:prstGeom>
            </p:spPr>
          </p:pic>
          <p:sp>
            <p:nvSpPr>
              <p:cNvPr id="96" name="TextBox 149"/>
              <p:cNvSpPr txBox="1"/>
              <p:nvPr/>
            </p:nvSpPr>
            <p:spPr>
              <a:xfrm rot="16200000">
                <a:off x="3351280" y="1345226"/>
                <a:ext cx="1298390" cy="276999"/>
              </a:xfrm>
              <a:prstGeom prst="rect">
                <a:avLst/>
              </a:prstGeom>
              <a:noFill/>
            </p:spPr>
            <p:txBody>
              <a:bodyPr wrap="square" rtlCol="0">
                <a:spAutoFit/>
              </a:bodyPr>
              <a:lstStyle/>
              <a:p>
                <a:pPr algn="ctr"/>
                <a:r>
                  <a:rPr lang="en-US" sz="1200" dirty="0">
                    <a:latin typeface="Cambria" panose="02040503050406030204" pitchFamily="18" charset="0"/>
                    <a:ea typeface="Cambria" panose="02040503050406030204" pitchFamily="18" charset="0"/>
                  </a:rPr>
                  <a:t>kidney</a:t>
                </a:r>
              </a:p>
            </p:txBody>
          </p:sp>
          <p:sp>
            <p:nvSpPr>
              <p:cNvPr id="97" name="TextBox 150"/>
              <p:cNvSpPr txBox="1"/>
              <p:nvPr/>
            </p:nvSpPr>
            <p:spPr>
              <a:xfrm rot="16200000">
                <a:off x="7377556" y="1163126"/>
                <a:ext cx="1298390" cy="276999"/>
              </a:xfrm>
              <a:prstGeom prst="rect">
                <a:avLst/>
              </a:prstGeom>
              <a:noFill/>
            </p:spPr>
            <p:txBody>
              <a:bodyPr wrap="square" rtlCol="0">
                <a:spAutoFit/>
              </a:bodyPr>
              <a:lstStyle/>
              <a:p>
                <a:pPr algn="ctr"/>
                <a:r>
                  <a:rPr lang="en-US" sz="1200" dirty="0">
                    <a:latin typeface="Cambria" panose="02040503050406030204" pitchFamily="18" charset="0"/>
                    <a:ea typeface="Cambria" panose="02040503050406030204" pitchFamily="18" charset="0"/>
                  </a:rPr>
                  <a:t>liver</a:t>
                </a:r>
              </a:p>
            </p:txBody>
          </p:sp>
          <p:pic>
            <p:nvPicPr>
              <p:cNvPr id="98" name="Picture 163"/>
              <p:cNvPicPr>
                <a:picLocks noChangeAspect="1"/>
              </p:cNvPicPr>
              <p:nvPr/>
            </p:nvPicPr>
            <p:blipFill>
              <a:blip r:embed="rId13"/>
              <a:stretch>
                <a:fillRect/>
              </a:stretch>
            </p:blipFill>
            <p:spPr>
              <a:xfrm>
                <a:off x="7928765" y="1995719"/>
                <a:ext cx="500327" cy="137239"/>
              </a:xfrm>
              <a:prstGeom prst="rect">
                <a:avLst/>
              </a:prstGeom>
            </p:spPr>
          </p:pic>
          <p:sp>
            <p:nvSpPr>
              <p:cNvPr id="99" name="Rechteck 98">
                <a:extLst>
                  <a:ext uri="{FF2B5EF4-FFF2-40B4-BE49-F238E27FC236}">
                    <a16:creationId xmlns:a16="http://schemas.microsoft.com/office/drawing/2014/main" id="{A2FEA8FA-1CE7-39B2-A696-7F0A058F0125}"/>
                  </a:ext>
                </a:extLst>
              </p:cNvPr>
              <p:cNvSpPr/>
              <p:nvPr/>
            </p:nvSpPr>
            <p:spPr>
              <a:xfrm>
                <a:off x="9868619" y="457200"/>
                <a:ext cx="1653549" cy="4616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00" name="Gruppieren 99">
                <a:extLst>
                  <a:ext uri="{FF2B5EF4-FFF2-40B4-BE49-F238E27FC236}">
                    <a16:creationId xmlns:a16="http://schemas.microsoft.com/office/drawing/2014/main" id="{7173E685-2CA2-0076-D324-6DF1DAD523A3}"/>
                  </a:ext>
                </a:extLst>
              </p:cNvPr>
              <p:cNvGrpSpPr/>
              <p:nvPr/>
            </p:nvGrpSpPr>
            <p:grpSpPr>
              <a:xfrm>
                <a:off x="4110699" y="2351671"/>
                <a:ext cx="3823055" cy="2478448"/>
                <a:chOff x="3710329" y="2215654"/>
                <a:chExt cx="3823055" cy="2478448"/>
              </a:xfrm>
            </p:grpSpPr>
            <p:pic>
              <p:nvPicPr>
                <p:cNvPr id="103" name="Picture 5"/>
                <p:cNvPicPr>
                  <a:picLocks noChangeAspect="1"/>
                </p:cNvPicPr>
                <p:nvPr/>
              </p:nvPicPr>
              <p:blipFill rotWithShape="1">
                <a:blip r:embed="rId34" cstate="print">
                  <a:extLst>
                    <a:ext uri="{28A0092B-C50C-407E-A947-70E740481C1C}">
                      <a14:useLocalDpi xmlns:a14="http://schemas.microsoft.com/office/drawing/2010/main" val="0"/>
                    </a:ext>
                  </a:extLst>
                </a:blip>
                <a:srcRect l="6309" t="15149" r="10481" b="16360"/>
                <a:stretch/>
              </p:blipFill>
              <p:spPr>
                <a:xfrm>
                  <a:off x="3711546" y="2234591"/>
                  <a:ext cx="3814957" cy="2355123"/>
                </a:xfrm>
                <a:prstGeom prst="rect">
                  <a:avLst/>
                </a:prstGeom>
              </p:spPr>
            </p:pic>
            <p:grpSp>
              <p:nvGrpSpPr>
                <p:cNvPr id="104" name="Group 122"/>
                <p:cNvGrpSpPr/>
                <p:nvPr/>
              </p:nvGrpSpPr>
              <p:grpSpPr>
                <a:xfrm>
                  <a:off x="5381365" y="3647441"/>
                  <a:ext cx="1898797" cy="424044"/>
                  <a:chOff x="4309721" y="3271410"/>
                  <a:chExt cx="1898797" cy="424044"/>
                </a:xfrm>
              </p:grpSpPr>
              <p:pic>
                <p:nvPicPr>
                  <p:cNvPr id="106" name="Picture 6"/>
                  <p:cNvPicPr>
                    <a:picLocks noChangeAspect="1"/>
                  </p:cNvPicPr>
                  <p:nvPr/>
                </p:nvPicPr>
                <p:blipFill rotWithShape="1">
                  <a:blip r:embed="rId35"/>
                  <a:srcRect l="9464" r="31832" b="-3387"/>
                  <a:stretch/>
                </p:blipFill>
                <p:spPr>
                  <a:xfrm>
                    <a:off x="4309721" y="3440687"/>
                    <a:ext cx="301911" cy="254767"/>
                  </a:xfrm>
                  <a:prstGeom prst="rect">
                    <a:avLst/>
                  </a:prstGeom>
                </p:spPr>
              </p:pic>
              <p:sp>
                <p:nvSpPr>
                  <p:cNvPr id="107" name="TextBox 7"/>
                  <p:cNvSpPr txBox="1"/>
                  <p:nvPr/>
                </p:nvSpPr>
                <p:spPr>
                  <a:xfrm>
                    <a:off x="4570218" y="3271410"/>
                    <a:ext cx="1638300" cy="338554"/>
                  </a:xfrm>
                  <a:prstGeom prst="rect">
                    <a:avLst/>
                  </a:prstGeom>
                  <a:noFill/>
                </p:spPr>
                <p:txBody>
                  <a:bodyPr wrap="square" rtlCol="0">
                    <a:spAutoFit/>
                  </a:bodyPr>
                  <a:lstStyle/>
                  <a:p>
                    <a:r>
                      <a:rPr lang="en-US" sz="1600" b="1" dirty="0">
                        <a:solidFill>
                          <a:srgbClr val="C00000"/>
                        </a:solidFill>
                        <a:latin typeface="Cambria" panose="02040503050406030204" pitchFamily="18" charset="0"/>
                        <a:ea typeface="Cambria" panose="02040503050406030204" pitchFamily="18" charset="0"/>
                      </a:rPr>
                      <a:t>OATD-02</a:t>
                    </a:r>
                    <a:endParaRPr lang="en-US" b="1" dirty="0">
                      <a:solidFill>
                        <a:srgbClr val="C00000"/>
                      </a:solidFill>
                      <a:latin typeface="Cambria" panose="02040503050406030204" pitchFamily="18" charset="0"/>
                      <a:ea typeface="Cambria" panose="02040503050406030204" pitchFamily="18" charset="0"/>
                    </a:endParaRPr>
                  </a:p>
                </p:txBody>
              </p:sp>
            </p:grpSp>
            <p:sp>
              <p:nvSpPr>
                <p:cNvPr id="105" name="Rechteck 104">
                  <a:extLst>
                    <a:ext uri="{FF2B5EF4-FFF2-40B4-BE49-F238E27FC236}">
                      <a16:creationId xmlns:a16="http://schemas.microsoft.com/office/drawing/2014/main" id="{DDA681C7-5ABC-61B8-800B-3D633948D252}"/>
                    </a:ext>
                  </a:extLst>
                </p:cNvPr>
                <p:cNvSpPr/>
                <p:nvPr/>
              </p:nvSpPr>
              <p:spPr>
                <a:xfrm>
                  <a:off x="3710329" y="2215654"/>
                  <a:ext cx="3823055" cy="2478448"/>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
            <p:nvSpPr>
              <p:cNvPr id="101" name="Trapez 55">
                <a:extLst>
                  <a:ext uri="{FF2B5EF4-FFF2-40B4-BE49-F238E27FC236}">
                    <a16:creationId xmlns:a16="http://schemas.microsoft.com/office/drawing/2014/main" id="{58DE23F2-A372-3A77-6D71-D8AF38D5DD7A}"/>
                  </a:ext>
                </a:extLst>
              </p:cNvPr>
              <p:cNvSpPr/>
              <p:nvPr/>
            </p:nvSpPr>
            <p:spPr>
              <a:xfrm rot="10800000">
                <a:off x="5344644" y="2202528"/>
                <a:ext cx="2233932" cy="131712"/>
              </a:xfrm>
              <a:prstGeom prst="trapezoid">
                <a:avLst>
                  <a:gd name="adj" fmla="val 34572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2" name="Rectangle 45">
                <a:extLst>
                  <a:ext uri="{FF2B5EF4-FFF2-40B4-BE49-F238E27FC236}">
                    <a16:creationId xmlns:a16="http://schemas.microsoft.com/office/drawing/2014/main" id="{E53F3547-6483-35D7-B34E-7EA87F3BC0B1}"/>
                  </a:ext>
                </a:extLst>
              </p:cNvPr>
              <p:cNvSpPr/>
              <p:nvPr/>
            </p:nvSpPr>
            <p:spPr>
              <a:xfrm>
                <a:off x="3763824" y="474711"/>
                <a:ext cx="8112882" cy="17290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08" name="Picture 6">
            <a:extLst>
              <a:ext uri="{FF2B5EF4-FFF2-40B4-BE49-F238E27FC236}">
                <a16:creationId xmlns:a16="http://schemas.microsoft.com/office/drawing/2014/main" id="{49CDCC30-173A-1A6C-2FEB-A8DA0E318CE7}"/>
              </a:ext>
            </a:extLst>
          </p:cNvPr>
          <p:cNvPicPr>
            <a:picLocks noChangeAspect="1"/>
          </p:cNvPicPr>
          <p:nvPr/>
        </p:nvPicPr>
        <p:blipFill rotWithShape="1">
          <a:blip r:embed="rId36"/>
          <a:srcRect l="5960" t="8599" r="9703" b="5087"/>
          <a:stretch/>
        </p:blipFill>
        <p:spPr>
          <a:xfrm>
            <a:off x="137535" y="471708"/>
            <a:ext cx="3325172" cy="1860096"/>
          </a:xfrm>
          <a:prstGeom prst="rect">
            <a:avLst/>
          </a:prstGeom>
        </p:spPr>
      </p:pic>
    </p:spTree>
    <p:extLst>
      <p:ext uri="{BB962C8B-B14F-4D97-AF65-F5344CB8AC3E}">
        <p14:creationId xmlns:p14="http://schemas.microsoft.com/office/powerpoint/2010/main" val="16720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p:txBody>
          <a:bodyPr>
            <a:normAutofit fontScale="90000"/>
          </a:bodyPr>
          <a:lstStyle/>
          <a:p>
            <a:r>
              <a:rPr lang="en-ZA" dirty="0"/>
              <a:t>Arginine accumulates in </a:t>
            </a:r>
            <a:r>
              <a:rPr lang="en-ZA" dirty="0" err="1"/>
              <a:t>tumor</a:t>
            </a:r>
            <a:r>
              <a:rPr lang="en-ZA" dirty="0"/>
              <a:t> upon Arginase inhibition by OATD-02</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27</a:t>
            </a:fld>
            <a:endParaRPr lang="en-ZA" dirty="0"/>
          </a:p>
        </p:txBody>
      </p:sp>
      <p:pic>
        <p:nvPicPr>
          <p:cNvPr id="6" name="Inhaltsplatzhalter 5"/>
          <p:cNvPicPr>
            <a:picLocks noGrp="1" noChangeAspect="1"/>
          </p:cNvPicPr>
          <p:nvPr>
            <p:ph idx="13"/>
          </p:nvPr>
        </p:nvPicPr>
        <p:blipFill>
          <a:blip r:embed="rId2" cstate="print">
            <a:extLst>
              <a:ext uri="{28A0092B-C50C-407E-A947-70E740481C1C}">
                <a14:useLocalDpi xmlns:a14="http://schemas.microsoft.com/office/drawing/2010/main" val="0"/>
              </a:ext>
            </a:extLst>
          </a:blip>
          <a:stretch>
            <a:fillRect/>
          </a:stretch>
        </p:blipFill>
        <p:spPr>
          <a:xfrm>
            <a:off x="8980488" y="624104"/>
            <a:ext cx="2659062" cy="786967"/>
          </a:xfrm>
        </p:spPr>
      </p:pic>
      <p:grpSp>
        <p:nvGrpSpPr>
          <p:cNvPr id="21" name="Group 79">
            <a:extLst>
              <a:ext uri="{FF2B5EF4-FFF2-40B4-BE49-F238E27FC236}">
                <a16:creationId xmlns:a16="http://schemas.microsoft.com/office/drawing/2014/main" id="{3572BBF5-4C48-C28B-0F20-8D33A65D537E}"/>
              </a:ext>
            </a:extLst>
          </p:cNvPr>
          <p:cNvGrpSpPr/>
          <p:nvPr/>
        </p:nvGrpSpPr>
        <p:grpSpPr>
          <a:xfrm>
            <a:off x="457200" y="1640058"/>
            <a:ext cx="5470509" cy="2330478"/>
            <a:chOff x="90805" y="903839"/>
            <a:chExt cx="5470509" cy="2330478"/>
          </a:xfrm>
        </p:grpSpPr>
        <p:grpSp>
          <p:nvGrpSpPr>
            <p:cNvPr id="22" name="Group 70">
              <a:extLst>
                <a:ext uri="{FF2B5EF4-FFF2-40B4-BE49-F238E27FC236}">
                  <a16:creationId xmlns:a16="http://schemas.microsoft.com/office/drawing/2014/main" id="{17E6E12D-2014-FCED-5D18-973697E0A766}"/>
                </a:ext>
              </a:extLst>
            </p:cNvPr>
            <p:cNvGrpSpPr/>
            <p:nvPr/>
          </p:nvGrpSpPr>
          <p:grpSpPr>
            <a:xfrm>
              <a:off x="117707" y="903839"/>
              <a:ext cx="5443607" cy="2330478"/>
              <a:chOff x="117707" y="903839"/>
              <a:chExt cx="5443607" cy="2330478"/>
            </a:xfrm>
          </p:grpSpPr>
          <p:pic>
            <p:nvPicPr>
              <p:cNvPr id="24" name="Picture 1">
                <a:extLst>
                  <a:ext uri="{FF2B5EF4-FFF2-40B4-BE49-F238E27FC236}">
                    <a16:creationId xmlns:a16="http://schemas.microsoft.com/office/drawing/2014/main" id="{0212234B-D5AC-6F93-3067-F8587C0ACD06}"/>
                  </a:ext>
                </a:extLst>
              </p:cNvPr>
              <p:cNvPicPr>
                <a:picLocks noChangeAspect="1"/>
              </p:cNvPicPr>
              <p:nvPr/>
            </p:nvPicPr>
            <p:blipFill rotWithShape="1">
              <a:blip r:embed="rId3"/>
              <a:srcRect l="4684" t="6967" r="11260" b="6339"/>
              <a:stretch/>
            </p:blipFill>
            <p:spPr>
              <a:xfrm>
                <a:off x="132488" y="1596464"/>
                <a:ext cx="940435" cy="935935"/>
              </a:xfrm>
              <a:prstGeom prst="rect">
                <a:avLst/>
              </a:prstGeom>
            </p:spPr>
          </p:pic>
          <p:pic>
            <p:nvPicPr>
              <p:cNvPr id="25" name="Picture 2">
                <a:extLst>
                  <a:ext uri="{FF2B5EF4-FFF2-40B4-BE49-F238E27FC236}">
                    <a16:creationId xmlns:a16="http://schemas.microsoft.com/office/drawing/2014/main" id="{DCD3884D-CCB5-762E-73CE-098A55171A06}"/>
                  </a:ext>
                </a:extLst>
              </p:cNvPr>
              <p:cNvPicPr>
                <a:picLocks noChangeAspect="1"/>
              </p:cNvPicPr>
              <p:nvPr/>
            </p:nvPicPr>
            <p:blipFill rotWithShape="1">
              <a:blip r:embed="rId4"/>
              <a:srcRect l="10886" t="10167" r="8535" b="12192"/>
              <a:stretch/>
            </p:blipFill>
            <p:spPr>
              <a:xfrm>
                <a:off x="1120706" y="1639374"/>
                <a:ext cx="813750" cy="869870"/>
              </a:xfrm>
              <a:prstGeom prst="rect">
                <a:avLst/>
              </a:prstGeom>
            </p:spPr>
          </p:pic>
          <p:pic>
            <p:nvPicPr>
              <p:cNvPr id="26" name="Picture 9">
                <a:extLst>
                  <a:ext uri="{FF2B5EF4-FFF2-40B4-BE49-F238E27FC236}">
                    <a16:creationId xmlns:a16="http://schemas.microsoft.com/office/drawing/2014/main" id="{8E81906A-0C87-9E0E-AFC5-DE2EDC20E0BE}"/>
                  </a:ext>
                </a:extLst>
              </p:cNvPr>
              <p:cNvPicPr>
                <a:picLocks noChangeAspect="1"/>
              </p:cNvPicPr>
              <p:nvPr/>
            </p:nvPicPr>
            <p:blipFill rotWithShape="1">
              <a:blip r:embed="rId5"/>
              <a:srcRect l="9315" t="12032" r="16710" b="19333"/>
              <a:stretch/>
            </p:blipFill>
            <p:spPr>
              <a:xfrm>
                <a:off x="2023250" y="1702985"/>
                <a:ext cx="755958" cy="705894"/>
              </a:xfrm>
              <a:prstGeom prst="rect">
                <a:avLst/>
              </a:prstGeom>
            </p:spPr>
          </p:pic>
          <p:sp>
            <p:nvSpPr>
              <p:cNvPr id="27" name="TextBox 32">
                <a:extLst>
                  <a:ext uri="{FF2B5EF4-FFF2-40B4-BE49-F238E27FC236}">
                    <a16:creationId xmlns:a16="http://schemas.microsoft.com/office/drawing/2014/main" id="{F46AA6C7-46B0-705A-F824-C5E960C3767C}"/>
                  </a:ext>
                </a:extLst>
              </p:cNvPr>
              <p:cNvSpPr txBox="1"/>
              <p:nvPr/>
            </p:nvSpPr>
            <p:spPr>
              <a:xfrm>
                <a:off x="141589" y="903839"/>
                <a:ext cx="5419725" cy="369332"/>
              </a:xfrm>
              <a:prstGeom prst="rect">
                <a:avLst/>
              </a:prstGeom>
              <a:noFill/>
            </p:spPr>
            <p:txBody>
              <a:bodyPr wrap="square" rtlCol="0">
                <a:spAutoFit/>
              </a:bodyPr>
              <a:lstStyle/>
              <a:p>
                <a:r>
                  <a:rPr lang="en-US" b="1" dirty="0">
                    <a:solidFill>
                      <a:srgbClr val="C00000"/>
                    </a:solidFill>
                    <a:ea typeface="Cambria" panose="02040503050406030204" pitchFamily="18" charset="0"/>
                  </a:rPr>
                  <a:t>Drug metabolite (OATD2479)</a:t>
                </a:r>
              </a:p>
            </p:txBody>
          </p:sp>
          <p:sp>
            <p:nvSpPr>
              <p:cNvPr id="28" name="TextBox 33">
                <a:extLst>
                  <a:ext uri="{FF2B5EF4-FFF2-40B4-BE49-F238E27FC236}">
                    <a16:creationId xmlns:a16="http://schemas.microsoft.com/office/drawing/2014/main" id="{08D990B3-A204-0011-C364-E4520D2FB7BB}"/>
                  </a:ext>
                </a:extLst>
              </p:cNvPr>
              <p:cNvSpPr txBox="1"/>
              <p:nvPr/>
            </p:nvSpPr>
            <p:spPr>
              <a:xfrm>
                <a:off x="117707" y="1273169"/>
                <a:ext cx="1178298" cy="276999"/>
              </a:xfrm>
              <a:prstGeom prst="rect">
                <a:avLst/>
              </a:prstGeom>
              <a:noFill/>
            </p:spPr>
            <p:txBody>
              <a:bodyPr wrap="square" rtlCol="0">
                <a:spAutoFit/>
              </a:bodyPr>
              <a:lstStyle/>
              <a:p>
                <a:r>
                  <a:rPr lang="en-US" sz="1200" dirty="0">
                    <a:latin typeface="Cambria" panose="02040503050406030204" pitchFamily="18" charset="0"/>
                    <a:ea typeface="Cambria" panose="02040503050406030204" pitchFamily="18" charset="0"/>
                  </a:rPr>
                  <a:t>Control</a:t>
                </a:r>
              </a:p>
            </p:txBody>
          </p:sp>
          <p:sp>
            <p:nvSpPr>
              <p:cNvPr id="29" name="TextBox 34">
                <a:extLst>
                  <a:ext uri="{FF2B5EF4-FFF2-40B4-BE49-F238E27FC236}">
                    <a16:creationId xmlns:a16="http://schemas.microsoft.com/office/drawing/2014/main" id="{D05BAB49-03C4-BBB5-24D9-E57A20D26E43}"/>
                  </a:ext>
                </a:extLst>
              </p:cNvPr>
              <p:cNvSpPr txBox="1"/>
              <p:nvPr/>
            </p:nvSpPr>
            <p:spPr>
              <a:xfrm>
                <a:off x="1225323" y="1262423"/>
                <a:ext cx="1178298" cy="276999"/>
              </a:xfrm>
              <a:prstGeom prst="rect">
                <a:avLst/>
              </a:prstGeom>
              <a:noFill/>
            </p:spPr>
            <p:txBody>
              <a:bodyPr wrap="square" rtlCol="0">
                <a:spAutoFit/>
              </a:bodyPr>
              <a:lstStyle/>
              <a:p>
                <a:r>
                  <a:rPr lang="en-US" sz="1200" dirty="0" err="1">
                    <a:latin typeface="Cambria" panose="02040503050406030204" pitchFamily="18" charset="0"/>
                    <a:ea typeface="Cambria" panose="02040503050406030204" pitchFamily="18" charset="0"/>
                  </a:rPr>
                  <a:t>Cmax</a:t>
                </a:r>
                <a:endParaRPr lang="en-US" sz="1200" dirty="0">
                  <a:latin typeface="Cambria" panose="02040503050406030204" pitchFamily="18" charset="0"/>
                  <a:ea typeface="Cambria" panose="02040503050406030204" pitchFamily="18" charset="0"/>
                </a:endParaRPr>
              </a:p>
            </p:txBody>
          </p:sp>
          <p:sp>
            <p:nvSpPr>
              <p:cNvPr id="30" name="TextBox 35">
                <a:extLst>
                  <a:ext uri="{FF2B5EF4-FFF2-40B4-BE49-F238E27FC236}">
                    <a16:creationId xmlns:a16="http://schemas.microsoft.com/office/drawing/2014/main" id="{F39E2271-4668-C650-07B0-D313F1531826}"/>
                  </a:ext>
                </a:extLst>
              </p:cNvPr>
              <p:cNvSpPr txBox="1"/>
              <p:nvPr/>
            </p:nvSpPr>
            <p:spPr>
              <a:xfrm>
                <a:off x="2156964" y="1276914"/>
                <a:ext cx="1178298" cy="276999"/>
              </a:xfrm>
              <a:prstGeom prst="rect">
                <a:avLst/>
              </a:prstGeom>
              <a:noFill/>
            </p:spPr>
            <p:txBody>
              <a:bodyPr wrap="square" rtlCol="0">
                <a:spAutoFit/>
              </a:bodyPr>
              <a:lstStyle/>
              <a:p>
                <a:r>
                  <a:rPr lang="en-US" sz="1200" dirty="0">
                    <a:latin typeface="Cambria" panose="02040503050406030204" pitchFamily="18" charset="0"/>
                    <a:ea typeface="Cambria" panose="02040503050406030204" pitchFamily="18" charset="0"/>
                  </a:rPr>
                  <a:t>Ct</a:t>
                </a:r>
              </a:p>
            </p:txBody>
          </p:sp>
          <p:pic>
            <p:nvPicPr>
              <p:cNvPr id="31" name="Picture 41">
                <a:extLst>
                  <a:ext uri="{FF2B5EF4-FFF2-40B4-BE49-F238E27FC236}">
                    <a16:creationId xmlns:a16="http://schemas.microsoft.com/office/drawing/2014/main" id="{D68C597C-F94B-D099-9A39-8BD21ECCEFA2}"/>
                  </a:ext>
                </a:extLst>
              </p:cNvPr>
              <p:cNvPicPr>
                <a:picLocks noChangeAspect="1"/>
              </p:cNvPicPr>
              <p:nvPr/>
            </p:nvPicPr>
            <p:blipFill>
              <a:blip r:embed="rId6"/>
              <a:stretch>
                <a:fillRect/>
              </a:stretch>
            </p:blipFill>
            <p:spPr>
              <a:xfrm>
                <a:off x="2288051" y="2572442"/>
                <a:ext cx="371527" cy="209579"/>
              </a:xfrm>
              <a:prstGeom prst="rect">
                <a:avLst/>
              </a:prstGeom>
            </p:spPr>
          </p:pic>
          <p:pic>
            <p:nvPicPr>
              <p:cNvPr id="32" name="Picture 68">
                <a:extLst>
                  <a:ext uri="{FF2B5EF4-FFF2-40B4-BE49-F238E27FC236}">
                    <a16:creationId xmlns:a16="http://schemas.microsoft.com/office/drawing/2014/main" id="{6C62C401-A543-62F3-6DC1-3E432367958C}"/>
                  </a:ext>
                </a:extLst>
              </p:cNvPr>
              <p:cNvPicPr>
                <a:picLocks noChangeAspect="1"/>
              </p:cNvPicPr>
              <p:nvPr/>
            </p:nvPicPr>
            <p:blipFill rotWithShape="1">
              <a:blip r:embed="rId7"/>
              <a:srcRect t="6135" r="8792"/>
              <a:stretch/>
            </p:blipFill>
            <p:spPr>
              <a:xfrm>
                <a:off x="2841015" y="1157957"/>
                <a:ext cx="2645385" cy="2076360"/>
              </a:xfrm>
              <a:prstGeom prst="rect">
                <a:avLst/>
              </a:prstGeom>
            </p:spPr>
          </p:pic>
        </p:grpSp>
        <p:pic>
          <p:nvPicPr>
            <p:cNvPr id="23" name="Picture 77">
              <a:extLst>
                <a:ext uri="{FF2B5EF4-FFF2-40B4-BE49-F238E27FC236}">
                  <a16:creationId xmlns:a16="http://schemas.microsoft.com/office/drawing/2014/main" id="{79B7B3F1-E4A5-458B-192B-620E387C236B}"/>
                </a:ext>
              </a:extLst>
            </p:cNvPr>
            <p:cNvPicPr>
              <a:picLocks noChangeAspect="1"/>
            </p:cNvPicPr>
            <p:nvPr/>
          </p:nvPicPr>
          <p:blipFill>
            <a:blip r:embed="rId8"/>
            <a:stretch>
              <a:fillRect/>
            </a:stretch>
          </p:blipFill>
          <p:spPr>
            <a:xfrm>
              <a:off x="90805" y="2651907"/>
              <a:ext cx="875467" cy="240139"/>
            </a:xfrm>
            <a:prstGeom prst="rect">
              <a:avLst/>
            </a:prstGeom>
          </p:spPr>
        </p:pic>
      </p:grpSp>
      <p:grpSp>
        <p:nvGrpSpPr>
          <p:cNvPr id="33" name="Group 80">
            <a:extLst>
              <a:ext uri="{FF2B5EF4-FFF2-40B4-BE49-F238E27FC236}">
                <a16:creationId xmlns:a16="http://schemas.microsoft.com/office/drawing/2014/main" id="{E70BECE3-9D1D-7C83-0A00-A2BA57D2659A}"/>
              </a:ext>
            </a:extLst>
          </p:cNvPr>
          <p:cNvGrpSpPr/>
          <p:nvPr/>
        </p:nvGrpSpPr>
        <p:grpSpPr>
          <a:xfrm>
            <a:off x="6212461" y="1643801"/>
            <a:ext cx="5573824" cy="2379148"/>
            <a:chOff x="197456" y="3597912"/>
            <a:chExt cx="5573824" cy="2379148"/>
          </a:xfrm>
        </p:grpSpPr>
        <p:grpSp>
          <p:nvGrpSpPr>
            <p:cNvPr id="34" name="Group 71">
              <a:extLst>
                <a:ext uri="{FF2B5EF4-FFF2-40B4-BE49-F238E27FC236}">
                  <a16:creationId xmlns:a16="http://schemas.microsoft.com/office/drawing/2014/main" id="{3DD3687E-6E81-BF1E-86C8-B366A643C965}"/>
                </a:ext>
              </a:extLst>
            </p:cNvPr>
            <p:cNvGrpSpPr/>
            <p:nvPr/>
          </p:nvGrpSpPr>
          <p:grpSpPr>
            <a:xfrm>
              <a:off x="240213" y="3597912"/>
              <a:ext cx="5531067" cy="2379148"/>
              <a:chOff x="240213" y="3597912"/>
              <a:chExt cx="5531067" cy="2379148"/>
            </a:xfrm>
          </p:grpSpPr>
          <p:pic>
            <p:nvPicPr>
              <p:cNvPr id="36" name="Picture 10">
                <a:extLst>
                  <a:ext uri="{FF2B5EF4-FFF2-40B4-BE49-F238E27FC236}">
                    <a16:creationId xmlns:a16="http://schemas.microsoft.com/office/drawing/2014/main" id="{C968AE6A-3E0A-117F-86E3-B7C8371EFF00}"/>
                  </a:ext>
                </a:extLst>
              </p:cNvPr>
              <p:cNvPicPr>
                <a:picLocks noChangeAspect="1"/>
              </p:cNvPicPr>
              <p:nvPr/>
            </p:nvPicPr>
            <p:blipFill rotWithShape="1">
              <a:blip r:embed="rId9"/>
              <a:srcRect l="7243" t="5254" r="15145" b="7558"/>
              <a:stretch/>
            </p:blipFill>
            <p:spPr>
              <a:xfrm>
                <a:off x="285148" y="4525302"/>
                <a:ext cx="934732" cy="944142"/>
              </a:xfrm>
              <a:prstGeom prst="rect">
                <a:avLst/>
              </a:prstGeom>
            </p:spPr>
          </p:pic>
          <p:pic>
            <p:nvPicPr>
              <p:cNvPr id="37" name="Picture 11">
                <a:extLst>
                  <a:ext uri="{FF2B5EF4-FFF2-40B4-BE49-F238E27FC236}">
                    <a16:creationId xmlns:a16="http://schemas.microsoft.com/office/drawing/2014/main" id="{F020EF02-6CCD-ADDC-74C7-4E0659FCD8B0}"/>
                  </a:ext>
                </a:extLst>
              </p:cNvPr>
              <p:cNvPicPr>
                <a:picLocks noChangeAspect="1"/>
              </p:cNvPicPr>
              <p:nvPr/>
            </p:nvPicPr>
            <p:blipFill rotWithShape="1">
              <a:blip r:embed="rId10"/>
              <a:srcRect l="14785" t="12544" r="11515" b="12770"/>
              <a:stretch/>
            </p:blipFill>
            <p:spPr>
              <a:xfrm>
                <a:off x="1371191" y="4525302"/>
                <a:ext cx="831431" cy="899384"/>
              </a:xfrm>
              <a:prstGeom prst="rect">
                <a:avLst/>
              </a:prstGeom>
            </p:spPr>
          </p:pic>
          <p:pic>
            <p:nvPicPr>
              <p:cNvPr id="38" name="Picture 12">
                <a:extLst>
                  <a:ext uri="{FF2B5EF4-FFF2-40B4-BE49-F238E27FC236}">
                    <a16:creationId xmlns:a16="http://schemas.microsoft.com/office/drawing/2014/main" id="{8FDB56E6-C48C-A1F4-4478-BD2D852EEB6F}"/>
                  </a:ext>
                </a:extLst>
              </p:cNvPr>
              <p:cNvPicPr>
                <a:picLocks noChangeAspect="1"/>
              </p:cNvPicPr>
              <p:nvPr/>
            </p:nvPicPr>
            <p:blipFill rotWithShape="1">
              <a:blip r:embed="rId11"/>
              <a:srcRect l="4865" t="12459" r="13095" b="13337"/>
              <a:stretch/>
            </p:blipFill>
            <p:spPr>
              <a:xfrm>
                <a:off x="2333709" y="4562794"/>
                <a:ext cx="775999" cy="720571"/>
              </a:xfrm>
              <a:prstGeom prst="rect">
                <a:avLst/>
              </a:prstGeom>
            </p:spPr>
          </p:pic>
          <p:sp>
            <p:nvSpPr>
              <p:cNvPr id="39" name="TextBox 36">
                <a:extLst>
                  <a:ext uri="{FF2B5EF4-FFF2-40B4-BE49-F238E27FC236}">
                    <a16:creationId xmlns:a16="http://schemas.microsoft.com/office/drawing/2014/main" id="{FC7FD49F-E89E-D4D2-72AB-666EF297DC10}"/>
                  </a:ext>
                </a:extLst>
              </p:cNvPr>
              <p:cNvSpPr txBox="1"/>
              <p:nvPr/>
            </p:nvSpPr>
            <p:spPr>
              <a:xfrm>
                <a:off x="240213" y="3597912"/>
                <a:ext cx="5419725" cy="369332"/>
              </a:xfrm>
              <a:prstGeom prst="rect">
                <a:avLst/>
              </a:prstGeom>
              <a:noFill/>
            </p:spPr>
            <p:txBody>
              <a:bodyPr wrap="square" rtlCol="0">
                <a:spAutoFit/>
              </a:bodyPr>
              <a:lstStyle/>
              <a:p>
                <a:r>
                  <a:rPr lang="en-US" b="1" dirty="0">
                    <a:solidFill>
                      <a:srgbClr val="C00000"/>
                    </a:solidFill>
                    <a:ea typeface="Cambria" panose="02040503050406030204" pitchFamily="18" charset="0"/>
                  </a:rPr>
                  <a:t>Arginine</a:t>
                </a:r>
              </a:p>
            </p:txBody>
          </p:sp>
          <p:sp>
            <p:nvSpPr>
              <p:cNvPr id="40" name="TextBox 37">
                <a:extLst>
                  <a:ext uri="{FF2B5EF4-FFF2-40B4-BE49-F238E27FC236}">
                    <a16:creationId xmlns:a16="http://schemas.microsoft.com/office/drawing/2014/main" id="{60CD1769-14B6-A976-B9B6-5B431BC93DE7}"/>
                  </a:ext>
                </a:extLst>
              </p:cNvPr>
              <p:cNvSpPr txBox="1"/>
              <p:nvPr/>
            </p:nvSpPr>
            <p:spPr>
              <a:xfrm>
                <a:off x="292570" y="3997102"/>
                <a:ext cx="1178298" cy="276999"/>
              </a:xfrm>
              <a:prstGeom prst="rect">
                <a:avLst/>
              </a:prstGeom>
              <a:noFill/>
            </p:spPr>
            <p:txBody>
              <a:bodyPr wrap="square" rtlCol="0">
                <a:spAutoFit/>
              </a:bodyPr>
              <a:lstStyle/>
              <a:p>
                <a:r>
                  <a:rPr lang="en-US" sz="1200" dirty="0">
                    <a:latin typeface="Cambria" panose="02040503050406030204" pitchFamily="18" charset="0"/>
                    <a:ea typeface="Cambria" panose="02040503050406030204" pitchFamily="18" charset="0"/>
                  </a:rPr>
                  <a:t>Control</a:t>
                </a:r>
              </a:p>
            </p:txBody>
          </p:sp>
          <p:sp>
            <p:nvSpPr>
              <p:cNvPr id="41" name="TextBox 38">
                <a:extLst>
                  <a:ext uri="{FF2B5EF4-FFF2-40B4-BE49-F238E27FC236}">
                    <a16:creationId xmlns:a16="http://schemas.microsoft.com/office/drawing/2014/main" id="{DD6DD7A9-90EA-15FF-6097-C513A6A097EF}"/>
                  </a:ext>
                </a:extLst>
              </p:cNvPr>
              <p:cNvSpPr txBox="1"/>
              <p:nvPr/>
            </p:nvSpPr>
            <p:spPr>
              <a:xfrm>
                <a:off x="1400186" y="3986356"/>
                <a:ext cx="1178298" cy="276999"/>
              </a:xfrm>
              <a:prstGeom prst="rect">
                <a:avLst/>
              </a:prstGeom>
              <a:noFill/>
            </p:spPr>
            <p:txBody>
              <a:bodyPr wrap="square" rtlCol="0">
                <a:spAutoFit/>
              </a:bodyPr>
              <a:lstStyle/>
              <a:p>
                <a:r>
                  <a:rPr lang="en-US" sz="1200" dirty="0" err="1">
                    <a:latin typeface="Cambria" panose="02040503050406030204" pitchFamily="18" charset="0"/>
                    <a:ea typeface="Cambria" panose="02040503050406030204" pitchFamily="18" charset="0"/>
                  </a:rPr>
                  <a:t>Cmax</a:t>
                </a:r>
                <a:endParaRPr lang="en-US" sz="1200" dirty="0">
                  <a:latin typeface="Cambria" panose="02040503050406030204" pitchFamily="18" charset="0"/>
                  <a:ea typeface="Cambria" panose="02040503050406030204" pitchFamily="18" charset="0"/>
                </a:endParaRPr>
              </a:p>
            </p:txBody>
          </p:sp>
          <p:sp>
            <p:nvSpPr>
              <p:cNvPr id="42" name="TextBox 39">
                <a:extLst>
                  <a:ext uri="{FF2B5EF4-FFF2-40B4-BE49-F238E27FC236}">
                    <a16:creationId xmlns:a16="http://schemas.microsoft.com/office/drawing/2014/main" id="{2F54D0BB-0366-BD9B-FE1A-E80C5FD532B4}"/>
                  </a:ext>
                </a:extLst>
              </p:cNvPr>
              <p:cNvSpPr txBox="1"/>
              <p:nvPr/>
            </p:nvSpPr>
            <p:spPr>
              <a:xfrm>
                <a:off x="2401229" y="3986356"/>
                <a:ext cx="1178298" cy="276999"/>
              </a:xfrm>
              <a:prstGeom prst="rect">
                <a:avLst/>
              </a:prstGeom>
              <a:noFill/>
            </p:spPr>
            <p:txBody>
              <a:bodyPr wrap="square" rtlCol="0">
                <a:spAutoFit/>
              </a:bodyPr>
              <a:lstStyle/>
              <a:p>
                <a:r>
                  <a:rPr lang="en-US" sz="1200" dirty="0">
                    <a:latin typeface="Cambria" panose="02040503050406030204" pitchFamily="18" charset="0"/>
                    <a:ea typeface="Cambria" panose="02040503050406030204" pitchFamily="18" charset="0"/>
                  </a:rPr>
                  <a:t>Ct</a:t>
                </a:r>
              </a:p>
            </p:txBody>
          </p:sp>
          <p:pic>
            <p:nvPicPr>
              <p:cNvPr id="43" name="Picture 42">
                <a:extLst>
                  <a:ext uri="{FF2B5EF4-FFF2-40B4-BE49-F238E27FC236}">
                    <a16:creationId xmlns:a16="http://schemas.microsoft.com/office/drawing/2014/main" id="{FD768400-EF88-1E42-43A0-719AC8B3A0EB}"/>
                  </a:ext>
                </a:extLst>
              </p:cNvPr>
              <p:cNvPicPr>
                <a:picLocks noChangeAspect="1"/>
              </p:cNvPicPr>
              <p:nvPr/>
            </p:nvPicPr>
            <p:blipFill>
              <a:blip r:embed="rId6"/>
              <a:stretch>
                <a:fillRect/>
              </a:stretch>
            </p:blipFill>
            <p:spPr>
              <a:xfrm>
                <a:off x="2578549" y="5480190"/>
                <a:ext cx="371527" cy="209579"/>
              </a:xfrm>
              <a:prstGeom prst="rect">
                <a:avLst/>
              </a:prstGeom>
            </p:spPr>
          </p:pic>
          <p:pic>
            <p:nvPicPr>
              <p:cNvPr id="44" name="Picture 69">
                <a:extLst>
                  <a:ext uri="{FF2B5EF4-FFF2-40B4-BE49-F238E27FC236}">
                    <a16:creationId xmlns:a16="http://schemas.microsoft.com/office/drawing/2014/main" id="{04AED039-9E21-AD5F-777C-BB3EEF3F5E5A}"/>
                  </a:ext>
                </a:extLst>
              </p:cNvPr>
              <p:cNvPicPr>
                <a:picLocks noChangeAspect="1"/>
              </p:cNvPicPr>
              <p:nvPr/>
            </p:nvPicPr>
            <p:blipFill rotWithShape="1">
              <a:blip r:embed="rId12"/>
              <a:srcRect l="4549"/>
              <a:stretch/>
            </p:blipFill>
            <p:spPr>
              <a:xfrm>
                <a:off x="3132983" y="3899273"/>
                <a:ext cx="2638297" cy="2077787"/>
              </a:xfrm>
              <a:prstGeom prst="rect">
                <a:avLst/>
              </a:prstGeom>
            </p:spPr>
          </p:pic>
        </p:grpSp>
        <p:pic>
          <p:nvPicPr>
            <p:cNvPr id="35" name="Picture 78">
              <a:extLst>
                <a:ext uri="{FF2B5EF4-FFF2-40B4-BE49-F238E27FC236}">
                  <a16:creationId xmlns:a16="http://schemas.microsoft.com/office/drawing/2014/main" id="{D9939F45-B209-02DB-EC47-6E9C239B57E4}"/>
                </a:ext>
              </a:extLst>
            </p:cNvPr>
            <p:cNvPicPr>
              <a:picLocks noChangeAspect="1"/>
            </p:cNvPicPr>
            <p:nvPr/>
          </p:nvPicPr>
          <p:blipFill>
            <a:blip r:embed="rId8"/>
            <a:stretch>
              <a:fillRect/>
            </a:stretch>
          </p:blipFill>
          <p:spPr>
            <a:xfrm>
              <a:off x="197456" y="5506210"/>
              <a:ext cx="875467" cy="240139"/>
            </a:xfrm>
            <a:prstGeom prst="rect">
              <a:avLst/>
            </a:prstGeom>
          </p:spPr>
        </p:pic>
      </p:grpSp>
      <p:sp>
        <p:nvSpPr>
          <p:cNvPr id="49" name="Rectangle 45">
            <a:extLst>
              <a:ext uri="{FF2B5EF4-FFF2-40B4-BE49-F238E27FC236}">
                <a16:creationId xmlns:a16="http://schemas.microsoft.com/office/drawing/2014/main" id="{5C60BEFC-FF10-ED8A-6BB1-1C11DA57140B}"/>
              </a:ext>
            </a:extLst>
          </p:cNvPr>
          <p:cNvSpPr/>
          <p:nvPr/>
        </p:nvSpPr>
        <p:spPr>
          <a:xfrm>
            <a:off x="393140" y="1616409"/>
            <a:ext cx="5637884" cy="24185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5">
            <a:extLst>
              <a:ext uri="{FF2B5EF4-FFF2-40B4-BE49-F238E27FC236}">
                <a16:creationId xmlns:a16="http://schemas.microsoft.com/office/drawing/2014/main" id="{2A392E13-2FBD-4B24-D675-B25F32F75EEE}"/>
              </a:ext>
            </a:extLst>
          </p:cNvPr>
          <p:cNvSpPr/>
          <p:nvPr/>
        </p:nvSpPr>
        <p:spPr>
          <a:xfrm>
            <a:off x="6148401" y="1626351"/>
            <a:ext cx="5637884" cy="24185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35888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p:txBody>
          <a:bodyPr>
            <a:normAutofit fontScale="90000"/>
          </a:bodyPr>
          <a:lstStyle/>
          <a:p>
            <a:r>
              <a:rPr lang="en-ZA" u="sng" dirty="0"/>
              <a:t>Example 2 again</a:t>
            </a:r>
            <a:r>
              <a:rPr lang="en-ZA" dirty="0"/>
              <a:t>: Profiling of fatty acid synthase (FASN) inhibitors in A549 lung cancer cells</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28</a:t>
            </a:fld>
            <a:endParaRPr lang="en-ZA" dirty="0"/>
          </a:p>
        </p:txBody>
      </p:sp>
      <p:pic>
        <p:nvPicPr>
          <p:cNvPr id="6" name="Inhaltsplatzhalter 5"/>
          <p:cNvPicPr>
            <a:picLocks noGrp="1" noChangeAspect="1"/>
          </p:cNvPicPr>
          <p:nvPr>
            <p:ph idx="13"/>
          </p:nvPr>
        </p:nvPicPr>
        <p:blipFill>
          <a:blip r:embed="rId2" cstate="print">
            <a:extLst>
              <a:ext uri="{28A0092B-C50C-407E-A947-70E740481C1C}">
                <a14:useLocalDpi xmlns:a14="http://schemas.microsoft.com/office/drawing/2010/main" val="0"/>
              </a:ext>
            </a:extLst>
          </a:blip>
          <a:stretch>
            <a:fillRect/>
          </a:stretch>
        </p:blipFill>
        <p:spPr>
          <a:xfrm>
            <a:off x="8980488" y="624104"/>
            <a:ext cx="2659062" cy="786967"/>
          </a:xfrm>
        </p:spPr>
      </p:pic>
      <p:pic>
        <p:nvPicPr>
          <p:cNvPr id="7" name="Grafik 6"/>
          <p:cNvPicPr>
            <a:picLocks noChangeAspect="1"/>
          </p:cNvPicPr>
          <p:nvPr/>
        </p:nvPicPr>
        <p:blipFill>
          <a:blip r:embed="rId3"/>
          <a:stretch>
            <a:fillRect/>
          </a:stretch>
        </p:blipFill>
        <p:spPr>
          <a:xfrm>
            <a:off x="102705" y="1739806"/>
            <a:ext cx="5652905" cy="4680606"/>
          </a:xfrm>
          <a:prstGeom prst="rect">
            <a:avLst/>
          </a:prstGeom>
        </p:spPr>
      </p:pic>
      <p:sp>
        <p:nvSpPr>
          <p:cNvPr id="8" name="Rechteck 7"/>
          <p:cNvSpPr/>
          <p:nvPr/>
        </p:nvSpPr>
        <p:spPr>
          <a:xfrm>
            <a:off x="5755610" y="1678443"/>
            <a:ext cx="4911161" cy="3354765"/>
          </a:xfrm>
          <a:prstGeom prst="rect">
            <a:avLst/>
          </a:prstGeom>
        </p:spPr>
        <p:txBody>
          <a:bodyPr wrap="square">
            <a:spAutoFit/>
          </a:bodyPr>
          <a:lstStyle/>
          <a:p>
            <a:pPr>
              <a:lnSpc>
                <a:spcPct val="150000"/>
              </a:lnSpc>
            </a:pPr>
            <a:r>
              <a:rPr lang="de-DE" sz="2400" b="1" dirty="0"/>
              <a:t>FASN </a:t>
            </a:r>
            <a:r>
              <a:rPr lang="de-DE" sz="2400" b="1" dirty="0" err="1"/>
              <a:t>is</a:t>
            </a:r>
            <a:r>
              <a:rPr lang="de-DE" sz="2400" b="1" dirty="0"/>
              <a:t> </a:t>
            </a:r>
            <a:r>
              <a:rPr lang="de-DE" sz="2400" b="1" dirty="0" err="1"/>
              <a:t>linked</a:t>
            </a:r>
            <a:r>
              <a:rPr lang="de-DE" sz="2400" b="1" dirty="0"/>
              <a:t> </a:t>
            </a:r>
            <a:r>
              <a:rPr lang="de-DE" sz="2400" b="1" dirty="0" err="1"/>
              <a:t>to</a:t>
            </a:r>
            <a:r>
              <a:rPr lang="de-DE" sz="2400" b="1" dirty="0"/>
              <a:t> </a:t>
            </a:r>
            <a:r>
              <a:rPr lang="de-DE" sz="2400" b="1" dirty="0" err="1"/>
              <a:t>many</a:t>
            </a:r>
            <a:r>
              <a:rPr lang="de-DE" sz="2400" b="1" dirty="0"/>
              <a:t> </a:t>
            </a:r>
            <a:r>
              <a:rPr lang="de-DE" sz="2400" b="1" dirty="0" err="1"/>
              <a:t>diseases</a:t>
            </a:r>
            <a:endParaRPr lang="de-DE" sz="2400" b="1" dirty="0"/>
          </a:p>
          <a:p>
            <a:pPr marL="285750" indent="-285750">
              <a:lnSpc>
                <a:spcPct val="120000"/>
              </a:lnSpc>
              <a:buFont typeface="Arial" panose="020B0604020202020204" pitchFamily="34" charset="0"/>
              <a:buChar char="•"/>
            </a:pPr>
            <a:r>
              <a:rPr lang="de-DE" sz="2000" dirty="0" err="1"/>
              <a:t>Various</a:t>
            </a:r>
            <a:r>
              <a:rPr lang="de-DE" sz="2000" dirty="0"/>
              <a:t> </a:t>
            </a:r>
            <a:r>
              <a:rPr lang="de-DE" sz="2000" dirty="0" err="1"/>
              <a:t>types</a:t>
            </a:r>
            <a:r>
              <a:rPr lang="de-DE" sz="2000" dirty="0"/>
              <a:t> </a:t>
            </a:r>
            <a:r>
              <a:rPr lang="de-DE" sz="2000" dirty="0" err="1"/>
              <a:t>of</a:t>
            </a:r>
            <a:r>
              <a:rPr lang="de-DE" sz="2000" dirty="0"/>
              <a:t> </a:t>
            </a:r>
            <a:r>
              <a:rPr lang="de-DE" sz="2000" dirty="0" err="1"/>
              <a:t>cancer</a:t>
            </a:r>
            <a:endParaRPr lang="de-DE" sz="2000" dirty="0"/>
          </a:p>
          <a:p>
            <a:pPr marL="285750" indent="-285750">
              <a:buFont typeface="Arial" panose="020B0604020202020204" pitchFamily="34" charset="0"/>
              <a:buChar char="•"/>
            </a:pPr>
            <a:r>
              <a:rPr lang="de-DE" sz="2000" dirty="0"/>
              <a:t>Non-</a:t>
            </a:r>
            <a:r>
              <a:rPr lang="de-DE" sz="2000" dirty="0" err="1"/>
              <a:t>alcoholic</a:t>
            </a:r>
            <a:r>
              <a:rPr lang="de-DE" sz="2000" dirty="0"/>
              <a:t> </a:t>
            </a:r>
          </a:p>
          <a:p>
            <a:r>
              <a:rPr lang="de-DE" sz="2000" dirty="0"/>
              <a:t>     </a:t>
            </a:r>
            <a:r>
              <a:rPr lang="de-DE" sz="2000" dirty="0" err="1"/>
              <a:t>steatohepatitis</a:t>
            </a:r>
            <a:r>
              <a:rPr lang="de-DE" sz="2000" dirty="0"/>
              <a:t> (NASH)</a:t>
            </a:r>
          </a:p>
          <a:p>
            <a:pPr marL="285750" indent="-285750">
              <a:buFont typeface="Arial" panose="020B0604020202020204" pitchFamily="34" charset="0"/>
              <a:buChar char="•"/>
            </a:pPr>
            <a:r>
              <a:rPr lang="de-DE" sz="2000" dirty="0"/>
              <a:t>Non-</a:t>
            </a:r>
            <a:r>
              <a:rPr lang="de-DE" sz="2000" dirty="0" err="1"/>
              <a:t>alcoholic</a:t>
            </a:r>
            <a:r>
              <a:rPr lang="de-DE" sz="2000" dirty="0"/>
              <a:t> </a:t>
            </a:r>
          </a:p>
          <a:p>
            <a:r>
              <a:rPr lang="de-DE" sz="2000" dirty="0"/>
              <a:t>     </a:t>
            </a:r>
            <a:r>
              <a:rPr lang="de-DE" sz="2000" dirty="0" err="1"/>
              <a:t>fatty</a:t>
            </a:r>
            <a:r>
              <a:rPr lang="de-DE" sz="2000" dirty="0"/>
              <a:t> </a:t>
            </a:r>
            <a:r>
              <a:rPr lang="de-DE" sz="2000" dirty="0" err="1"/>
              <a:t>liver</a:t>
            </a:r>
            <a:r>
              <a:rPr lang="de-DE" sz="2000" dirty="0"/>
              <a:t> </a:t>
            </a:r>
            <a:r>
              <a:rPr lang="de-DE" sz="2000" dirty="0" err="1"/>
              <a:t>disease</a:t>
            </a:r>
            <a:r>
              <a:rPr lang="de-DE" sz="2000" dirty="0"/>
              <a:t> (NAFLD)</a:t>
            </a:r>
          </a:p>
          <a:p>
            <a:pPr marL="285750" indent="-285750">
              <a:lnSpc>
                <a:spcPct val="120000"/>
              </a:lnSpc>
              <a:buFont typeface="Arial" panose="020B0604020202020204" pitchFamily="34" charset="0"/>
              <a:buChar char="•"/>
            </a:pPr>
            <a:r>
              <a:rPr lang="de-DE" sz="2000" dirty="0"/>
              <a:t>Diabetes</a:t>
            </a:r>
          </a:p>
          <a:p>
            <a:pPr marL="285750" indent="-285750">
              <a:buFont typeface="Wingdings" panose="05000000000000000000" pitchFamily="2" charset="2"/>
              <a:buChar char="Ø"/>
            </a:pPr>
            <a:r>
              <a:rPr lang="de-DE" sz="2000" dirty="0"/>
              <a:t>FASN </a:t>
            </a:r>
            <a:r>
              <a:rPr lang="de-DE" sz="2000" dirty="0" err="1"/>
              <a:t>is</a:t>
            </a:r>
            <a:r>
              <a:rPr lang="de-DE" sz="2000" dirty="0"/>
              <a:t> a </a:t>
            </a:r>
            <a:r>
              <a:rPr lang="de-DE" sz="2000" dirty="0" err="1"/>
              <a:t>target</a:t>
            </a:r>
            <a:r>
              <a:rPr lang="de-DE" sz="2000" dirty="0"/>
              <a:t> </a:t>
            </a:r>
          </a:p>
          <a:p>
            <a:r>
              <a:rPr lang="de-DE" sz="2000" dirty="0"/>
              <a:t>     in </a:t>
            </a:r>
            <a:r>
              <a:rPr lang="de-DE" sz="2000" dirty="0" err="1"/>
              <a:t>drug</a:t>
            </a:r>
            <a:r>
              <a:rPr lang="de-DE" sz="2000" dirty="0"/>
              <a:t> </a:t>
            </a:r>
            <a:r>
              <a:rPr lang="de-DE" sz="2000" dirty="0" err="1"/>
              <a:t>discovery</a:t>
            </a:r>
            <a:endParaRPr lang="de-DE" sz="2000" dirty="0"/>
          </a:p>
        </p:txBody>
      </p:sp>
      <p:pic>
        <p:nvPicPr>
          <p:cNvPr id="9" name="Grafik 8">
            <a:extLst>
              <a:ext uri="{FF2B5EF4-FFF2-40B4-BE49-F238E27FC236}">
                <a16:creationId xmlns:a16="http://schemas.microsoft.com/office/drawing/2014/main" id="{8A453DEA-3FD3-40A0-9408-4742B2466180}"/>
              </a:ext>
            </a:extLst>
          </p:cNvPr>
          <p:cNvPicPr>
            <a:picLocks noChangeAspect="1"/>
          </p:cNvPicPr>
          <p:nvPr/>
        </p:nvPicPr>
        <p:blipFill>
          <a:blip r:embed="rId4"/>
          <a:stretch>
            <a:fillRect/>
          </a:stretch>
        </p:blipFill>
        <p:spPr>
          <a:xfrm>
            <a:off x="8927558" y="2234334"/>
            <a:ext cx="3264442" cy="3298753"/>
          </a:xfrm>
          <a:prstGeom prst="rect">
            <a:avLst/>
          </a:prstGeom>
        </p:spPr>
      </p:pic>
    </p:spTree>
    <p:extLst>
      <p:ext uri="{BB962C8B-B14F-4D97-AF65-F5344CB8AC3E}">
        <p14:creationId xmlns:p14="http://schemas.microsoft.com/office/powerpoint/2010/main" val="39432334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a:xfrm>
            <a:off x="838200" y="365125"/>
            <a:ext cx="7409688" cy="1325563"/>
          </a:xfrm>
        </p:spPr>
        <p:txBody>
          <a:bodyPr>
            <a:normAutofit fontScale="90000"/>
          </a:bodyPr>
          <a:lstStyle/>
          <a:p>
            <a:r>
              <a:rPr lang="en-ZA" dirty="0"/>
              <a:t>Besides malonyl-CoA another molecule accumulates in cancer cells after FASN inhibition</a:t>
            </a:r>
            <a:br>
              <a:rPr lang="en-ZA" dirty="0"/>
            </a:br>
            <a:r>
              <a:rPr lang="en-ZA" dirty="0">
                <a:sym typeface="Wingdings" panose="05000000000000000000" pitchFamily="2" charset="2"/>
              </a:rPr>
              <a:t> identification by MS as CDP-choline</a:t>
            </a:r>
            <a:endParaRPr lang="en-ZA" dirty="0"/>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29</a:t>
            </a:fld>
            <a:endParaRPr lang="en-ZA" dirty="0"/>
          </a:p>
        </p:txBody>
      </p:sp>
      <p:pic>
        <p:nvPicPr>
          <p:cNvPr id="6" name="Inhaltsplatzhalter 5"/>
          <p:cNvPicPr>
            <a:picLocks noGrp="1" noChangeAspect="1"/>
          </p:cNvPicPr>
          <p:nvPr>
            <p:ph idx="13"/>
          </p:nvPr>
        </p:nvPicPr>
        <p:blipFill>
          <a:blip r:embed="rId2" cstate="print">
            <a:extLst>
              <a:ext uri="{28A0092B-C50C-407E-A947-70E740481C1C}">
                <a14:useLocalDpi xmlns:a14="http://schemas.microsoft.com/office/drawing/2010/main" val="0"/>
              </a:ext>
            </a:extLst>
          </a:blip>
          <a:stretch>
            <a:fillRect/>
          </a:stretch>
        </p:blipFill>
        <p:spPr>
          <a:xfrm>
            <a:off x="8980488" y="624104"/>
            <a:ext cx="2659062" cy="786967"/>
          </a:xfrm>
        </p:spPr>
      </p:pic>
      <p:pic>
        <p:nvPicPr>
          <p:cNvPr id="7" name="Grafik 6"/>
          <p:cNvPicPr>
            <a:picLocks noChangeAspect="1"/>
          </p:cNvPicPr>
          <p:nvPr/>
        </p:nvPicPr>
        <p:blipFill>
          <a:blip r:embed="rId3"/>
          <a:stretch>
            <a:fillRect/>
          </a:stretch>
        </p:blipFill>
        <p:spPr>
          <a:xfrm>
            <a:off x="1216571" y="2421122"/>
            <a:ext cx="3822523" cy="3048264"/>
          </a:xfrm>
          <a:prstGeom prst="rect">
            <a:avLst/>
          </a:prstGeom>
        </p:spPr>
      </p:pic>
      <p:pic>
        <p:nvPicPr>
          <p:cNvPr id="8" name="Grafik 7"/>
          <p:cNvPicPr>
            <a:picLocks noChangeAspect="1"/>
          </p:cNvPicPr>
          <p:nvPr/>
        </p:nvPicPr>
        <p:blipFill>
          <a:blip r:embed="rId4"/>
          <a:stretch>
            <a:fillRect/>
          </a:stretch>
        </p:blipFill>
        <p:spPr>
          <a:xfrm>
            <a:off x="6096000" y="1690688"/>
            <a:ext cx="4596237" cy="4119553"/>
          </a:xfrm>
          <a:prstGeom prst="rect">
            <a:avLst/>
          </a:prstGeom>
        </p:spPr>
      </p:pic>
      <p:sp>
        <p:nvSpPr>
          <p:cNvPr id="10" name="Rechteck 9"/>
          <p:cNvSpPr/>
          <p:nvPr/>
        </p:nvSpPr>
        <p:spPr>
          <a:xfrm>
            <a:off x="1204017" y="6102434"/>
            <a:ext cx="6096000" cy="276999"/>
          </a:xfrm>
          <a:prstGeom prst="rect">
            <a:avLst/>
          </a:prstGeom>
        </p:spPr>
        <p:txBody>
          <a:bodyPr>
            <a:spAutoFit/>
          </a:bodyPr>
          <a:lstStyle/>
          <a:p>
            <a:r>
              <a:rPr lang="de-DE" sz="1200" dirty="0">
                <a:latin typeface="Calibri" panose="020F0502020204030204" pitchFamily="34" charset="0"/>
                <a:ea typeface="Times New Roman" panose="02020603050405020304" pitchFamily="18" charset="0"/>
                <a:cs typeface="Times New Roman" panose="02020603050405020304" pitchFamily="18" charset="0"/>
              </a:rPr>
              <a:t>Weigt et al., </a:t>
            </a:r>
            <a:r>
              <a:rPr lang="en-US" sz="1200" dirty="0">
                <a:latin typeface="Calibri" panose="020F0502020204030204" pitchFamily="34" charset="0"/>
                <a:ea typeface="Times New Roman" panose="02020603050405020304" pitchFamily="18" charset="0"/>
                <a:cs typeface="Times New Roman" panose="02020603050405020304" pitchFamily="18" charset="0"/>
              </a:rPr>
              <a:t>Cell </a:t>
            </a:r>
            <a:r>
              <a:rPr lang="en-US" sz="1200" dirty="0" err="1">
                <a:latin typeface="Calibri" panose="020F0502020204030204" pitchFamily="34" charset="0"/>
                <a:ea typeface="Times New Roman" panose="02020603050405020304" pitchFamily="18" charset="0"/>
                <a:cs typeface="Times New Roman" panose="02020603050405020304" pitchFamily="18" charset="0"/>
              </a:rPr>
              <a:t>Chem</a:t>
            </a:r>
            <a:r>
              <a:rPr lang="en-US" sz="1200" dirty="0">
                <a:latin typeface="Calibri" panose="020F0502020204030204" pitchFamily="34" charset="0"/>
                <a:ea typeface="Times New Roman" panose="02020603050405020304" pitchFamily="18" charset="0"/>
                <a:cs typeface="Times New Roman" panose="02020603050405020304" pitchFamily="18" charset="0"/>
              </a:rPr>
              <a:t> Biol. 26(9), 1322-1331 (2019)</a:t>
            </a:r>
            <a:endParaRPr lang="de-DE" sz="12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078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p:txBody>
          <a:bodyPr/>
          <a:lstStyle/>
          <a:p>
            <a:r>
              <a:rPr lang="en-ZA" dirty="0"/>
              <a:t>CeMOS Research Center </a:t>
            </a:r>
            <a:br>
              <a:rPr lang="en-ZA" dirty="0"/>
            </a:br>
            <a:r>
              <a:rPr lang="en-ZA" dirty="0"/>
              <a:t>Mannheim, Germany</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3</a:t>
            </a:fld>
            <a:endParaRPr lang="en-ZA" dirty="0"/>
          </a:p>
        </p:txBody>
      </p:sp>
      <p:pic>
        <p:nvPicPr>
          <p:cNvPr id="6" name="Inhaltsplatzhalter 5"/>
          <p:cNvPicPr>
            <a:picLocks noGrp="1" noChangeAspect="1"/>
          </p:cNvPicPr>
          <p:nvPr>
            <p:ph idx="13"/>
          </p:nvPr>
        </p:nvPicPr>
        <p:blipFill>
          <a:blip r:embed="rId2" cstate="print">
            <a:extLst>
              <a:ext uri="{28A0092B-C50C-407E-A947-70E740481C1C}">
                <a14:useLocalDpi xmlns:a14="http://schemas.microsoft.com/office/drawing/2010/main" val="0"/>
              </a:ext>
            </a:extLst>
          </a:blip>
          <a:stretch>
            <a:fillRect/>
          </a:stretch>
        </p:blipFill>
        <p:spPr>
          <a:xfrm>
            <a:off x="8980488" y="624104"/>
            <a:ext cx="2659062" cy="786967"/>
          </a:xfrm>
        </p:spPr>
      </p:pic>
      <p:pic>
        <p:nvPicPr>
          <p:cNvPr id="7" name="Grafik 6">
            <a:extLst>
              <a:ext uri="{FF2B5EF4-FFF2-40B4-BE49-F238E27FC236}">
                <a16:creationId xmlns:a16="http://schemas.microsoft.com/office/drawing/2014/main" id="{6FB04E73-BE14-3352-F019-7B8BA8878400}"/>
              </a:ext>
            </a:extLst>
          </p:cNvPr>
          <p:cNvPicPr>
            <a:picLocks noChangeAspect="1"/>
          </p:cNvPicPr>
          <p:nvPr/>
        </p:nvPicPr>
        <p:blipFill>
          <a:blip r:embed="rId3"/>
          <a:stretch>
            <a:fillRect/>
          </a:stretch>
        </p:blipFill>
        <p:spPr>
          <a:xfrm>
            <a:off x="7665835" y="1958331"/>
            <a:ext cx="4309867" cy="4341250"/>
          </a:xfrm>
          <a:prstGeom prst="rect">
            <a:avLst/>
          </a:prstGeom>
        </p:spPr>
      </p:pic>
      <p:sp>
        <p:nvSpPr>
          <p:cNvPr id="8" name="Textfeld 7">
            <a:extLst>
              <a:ext uri="{FF2B5EF4-FFF2-40B4-BE49-F238E27FC236}">
                <a16:creationId xmlns:a16="http://schemas.microsoft.com/office/drawing/2014/main" id="{9702044A-00E0-2871-440F-538C041CF3D1}"/>
              </a:ext>
            </a:extLst>
          </p:cNvPr>
          <p:cNvSpPr txBox="1"/>
          <p:nvPr/>
        </p:nvSpPr>
        <p:spPr>
          <a:xfrm>
            <a:off x="9521427" y="4464809"/>
            <a:ext cx="1350789" cy="369332"/>
          </a:xfrm>
          <a:prstGeom prst="rect">
            <a:avLst/>
          </a:prstGeom>
          <a:noFill/>
        </p:spPr>
        <p:txBody>
          <a:bodyPr wrap="square" rtlCol="0">
            <a:spAutoFit/>
          </a:bodyPr>
          <a:lstStyle/>
          <a:p>
            <a:r>
              <a:rPr lang="de-DE" b="1" dirty="0"/>
              <a:t>Mannheim</a:t>
            </a:r>
          </a:p>
        </p:txBody>
      </p:sp>
      <p:sp>
        <p:nvSpPr>
          <p:cNvPr id="9" name="Oval 22">
            <a:extLst>
              <a:ext uri="{FF2B5EF4-FFF2-40B4-BE49-F238E27FC236}">
                <a16:creationId xmlns:a16="http://schemas.microsoft.com/office/drawing/2014/main" id="{52A29D6A-60A4-F81D-B95A-6580916A045B}"/>
              </a:ext>
            </a:extLst>
          </p:cNvPr>
          <p:cNvSpPr/>
          <p:nvPr/>
        </p:nvSpPr>
        <p:spPr>
          <a:xfrm>
            <a:off x="9456584" y="4604593"/>
            <a:ext cx="79081" cy="679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8B58338E-524A-12D7-86B4-314A0EF486C7}"/>
              </a:ext>
            </a:extLst>
          </p:cNvPr>
          <p:cNvPicPr>
            <a:picLocks noChangeAspect="1"/>
          </p:cNvPicPr>
          <p:nvPr/>
        </p:nvPicPr>
        <p:blipFill rotWithShape="1">
          <a:blip r:embed="rId4"/>
          <a:srcRect l="20723"/>
          <a:stretch/>
        </p:blipFill>
        <p:spPr>
          <a:xfrm>
            <a:off x="448056" y="4729890"/>
            <a:ext cx="2326162" cy="1650494"/>
          </a:xfrm>
          <a:prstGeom prst="rect">
            <a:avLst/>
          </a:prstGeom>
        </p:spPr>
      </p:pic>
      <p:grpSp>
        <p:nvGrpSpPr>
          <p:cNvPr id="11" name="Gruppieren 10">
            <a:extLst>
              <a:ext uri="{FF2B5EF4-FFF2-40B4-BE49-F238E27FC236}">
                <a16:creationId xmlns:a16="http://schemas.microsoft.com/office/drawing/2014/main" id="{F9C8FD5B-8ECA-D1EE-AA8C-6035B8365876}"/>
              </a:ext>
            </a:extLst>
          </p:cNvPr>
          <p:cNvGrpSpPr/>
          <p:nvPr/>
        </p:nvGrpSpPr>
        <p:grpSpPr>
          <a:xfrm>
            <a:off x="65663" y="1719640"/>
            <a:ext cx="7971913" cy="2952893"/>
            <a:chOff x="1306551" y="3559900"/>
            <a:chExt cx="8372707" cy="3072217"/>
          </a:xfrm>
        </p:grpSpPr>
        <p:pic>
          <p:nvPicPr>
            <p:cNvPr id="12" name="Grafik 11">
              <a:extLst>
                <a:ext uri="{FF2B5EF4-FFF2-40B4-BE49-F238E27FC236}">
                  <a16:creationId xmlns:a16="http://schemas.microsoft.com/office/drawing/2014/main" id="{8A2083B0-15CD-EDF9-92D8-58C7C9FD2B58}"/>
                </a:ext>
              </a:extLst>
            </p:cNvPr>
            <p:cNvPicPr>
              <a:picLocks noChangeAspect="1"/>
            </p:cNvPicPr>
            <p:nvPr/>
          </p:nvPicPr>
          <p:blipFill>
            <a:blip r:embed="rId5"/>
            <a:stretch/>
          </p:blipFill>
          <p:spPr bwMode="auto">
            <a:xfrm>
              <a:off x="1306551" y="3559900"/>
              <a:ext cx="8372707" cy="3063125"/>
            </a:xfrm>
            <a:prstGeom prst="rect">
              <a:avLst/>
            </a:prstGeom>
          </p:spPr>
        </p:pic>
        <p:pic>
          <p:nvPicPr>
            <p:cNvPr id="13" name="Grafik 12">
              <a:extLst>
                <a:ext uri="{FF2B5EF4-FFF2-40B4-BE49-F238E27FC236}">
                  <a16:creationId xmlns:a16="http://schemas.microsoft.com/office/drawing/2014/main" id="{B4789BDB-58EB-AF3C-2E32-16BA8F0B68B6}"/>
                </a:ext>
              </a:extLst>
            </p:cNvPr>
            <p:cNvPicPr>
              <a:picLocks noChangeAspect="1"/>
            </p:cNvPicPr>
            <p:nvPr/>
          </p:nvPicPr>
          <p:blipFill rotWithShape="1">
            <a:blip r:embed="rId6"/>
            <a:srcRect l="8255" t="6883" r="15619"/>
            <a:stretch/>
          </p:blipFill>
          <p:spPr bwMode="auto">
            <a:xfrm>
              <a:off x="1306551" y="5113764"/>
              <a:ext cx="1861954" cy="1518353"/>
            </a:xfrm>
            <a:prstGeom prst="rect">
              <a:avLst/>
            </a:prstGeom>
          </p:spPr>
        </p:pic>
      </p:grpSp>
      <p:pic>
        <p:nvPicPr>
          <p:cNvPr id="14" name="Grafik 13">
            <a:extLst>
              <a:ext uri="{FF2B5EF4-FFF2-40B4-BE49-F238E27FC236}">
                <a16:creationId xmlns:a16="http://schemas.microsoft.com/office/drawing/2014/main" id="{6EFBBF7D-EB8D-9782-AF91-E45EE892EDAA}"/>
              </a:ext>
            </a:extLst>
          </p:cNvPr>
          <p:cNvPicPr>
            <a:picLocks noChangeAspect="1"/>
          </p:cNvPicPr>
          <p:nvPr/>
        </p:nvPicPr>
        <p:blipFill rotWithShape="1">
          <a:blip r:embed="rId7"/>
          <a:srcRect r="12284"/>
          <a:stretch/>
        </p:blipFill>
        <p:spPr>
          <a:xfrm>
            <a:off x="2839061" y="4729890"/>
            <a:ext cx="2111824" cy="1650494"/>
          </a:xfrm>
          <a:prstGeom prst="rect">
            <a:avLst/>
          </a:prstGeom>
        </p:spPr>
      </p:pic>
    </p:spTree>
    <p:extLst>
      <p:ext uri="{BB962C8B-B14F-4D97-AF65-F5344CB8AC3E}">
        <p14:creationId xmlns:p14="http://schemas.microsoft.com/office/powerpoint/2010/main" val="325611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p:txBody>
          <a:bodyPr>
            <a:normAutofit fontScale="90000"/>
          </a:bodyPr>
          <a:lstStyle/>
          <a:p>
            <a:r>
              <a:rPr lang="en-ZA" dirty="0"/>
              <a:t>Some compound lead to CDP-choline accumulation </a:t>
            </a:r>
            <a:r>
              <a:rPr lang="en-ZA" u="sng" dirty="0"/>
              <a:t>but NOT </a:t>
            </a:r>
            <a:r>
              <a:rPr lang="en-ZA" dirty="0"/>
              <a:t>to malonyl-CoA accumulation</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30</a:t>
            </a:fld>
            <a:endParaRPr lang="en-ZA" dirty="0"/>
          </a:p>
        </p:txBody>
      </p:sp>
      <p:pic>
        <p:nvPicPr>
          <p:cNvPr id="6" name="Inhaltsplatzhalter 5"/>
          <p:cNvPicPr>
            <a:picLocks noGrp="1" noChangeAspect="1"/>
          </p:cNvPicPr>
          <p:nvPr>
            <p:ph idx="13"/>
          </p:nvPr>
        </p:nvPicPr>
        <p:blipFill>
          <a:blip r:embed="rId2" cstate="print">
            <a:extLst>
              <a:ext uri="{28A0092B-C50C-407E-A947-70E740481C1C}">
                <a14:useLocalDpi xmlns:a14="http://schemas.microsoft.com/office/drawing/2010/main" val="0"/>
              </a:ext>
            </a:extLst>
          </a:blip>
          <a:stretch>
            <a:fillRect/>
          </a:stretch>
        </p:blipFill>
        <p:spPr>
          <a:xfrm>
            <a:off x="8980488" y="624104"/>
            <a:ext cx="2659062" cy="786967"/>
          </a:xfrm>
        </p:spPr>
      </p:pic>
      <p:pic>
        <p:nvPicPr>
          <p:cNvPr id="7" name="Grafik 6"/>
          <p:cNvPicPr>
            <a:picLocks noChangeAspect="1"/>
          </p:cNvPicPr>
          <p:nvPr/>
        </p:nvPicPr>
        <p:blipFill>
          <a:blip r:embed="rId3"/>
          <a:stretch>
            <a:fillRect/>
          </a:stretch>
        </p:blipFill>
        <p:spPr>
          <a:xfrm>
            <a:off x="0" y="1651591"/>
            <a:ext cx="8703836" cy="4800298"/>
          </a:xfrm>
          <a:prstGeom prst="rect">
            <a:avLst/>
          </a:prstGeom>
        </p:spPr>
      </p:pic>
      <p:grpSp>
        <p:nvGrpSpPr>
          <p:cNvPr id="8" name="Gruppieren 7"/>
          <p:cNvGrpSpPr/>
          <p:nvPr/>
        </p:nvGrpSpPr>
        <p:grpSpPr>
          <a:xfrm>
            <a:off x="8118211" y="1651591"/>
            <a:ext cx="3952938" cy="3687764"/>
            <a:chOff x="7688443" y="1426126"/>
            <a:chExt cx="3952938" cy="3687764"/>
          </a:xfrm>
        </p:grpSpPr>
        <p:pic>
          <p:nvPicPr>
            <p:cNvPr id="9" name="Grafik 8"/>
            <p:cNvPicPr>
              <a:picLocks noChangeAspect="1"/>
            </p:cNvPicPr>
            <p:nvPr/>
          </p:nvPicPr>
          <p:blipFill>
            <a:blip r:embed="rId4"/>
            <a:stretch>
              <a:fillRect/>
            </a:stretch>
          </p:blipFill>
          <p:spPr>
            <a:xfrm>
              <a:off x="7688443" y="1426126"/>
              <a:ext cx="3952938" cy="3687764"/>
            </a:xfrm>
            <a:prstGeom prst="rect">
              <a:avLst/>
            </a:prstGeom>
          </p:spPr>
        </p:pic>
        <p:sp>
          <p:nvSpPr>
            <p:cNvPr id="10" name="Rechteck 9"/>
            <p:cNvSpPr/>
            <p:nvPr/>
          </p:nvSpPr>
          <p:spPr>
            <a:xfrm>
              <a:off x="9550612" y="2908058"/>
              <a:ext cx="228600" cy="209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11" name="Rechteck 10"/>
            <p:cNvSpPr/>
            <p:nvPr/>
          </p:nvSpPr>
          <p:spPr>
            <a:xfrm>
              <a:off x="9169628" y="3121902"/>
              <a:ext cx="228600" cy="209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grpSp>
      <p:sp>
        <p:nvSpPr>
          <p:cNvPr id="13" name="Rechteck 12"/>
          <p:cNvSpPr/>
          <p:nvPr/>
        </p:nvSpPr>
        <p:spPr>
          <a:xfrm>
            <a:off x="106737" y="6171184"/>
            <a:ext cx="6096000" cy="276999"/>
          </a:xfrm>
          <a:prstGeom prst="rect">
            <a:avLst/>
          </a:prstGeom>
        </p:spPr>
        <p:txBody>
          <a:bodyPr>
            <a:spAutoFit/>
          </a:bodyPr>
          <a:lstStyle/>
          <a:p>
            <a:r>
              <a:rPr lang="de-DE" sz="1200" dirty="0">
                <a:latin typeface="Calibri" panose="020F0502020204030204" pitchFamily="34" charset="0"/>
                <a:ea typeface="Times New Roman" panose="02020603050405020304" pitchFamily="18" charset="0"/>
                <a:cs typeface="Times New Roman" panose="02020603050405020304" pitchFamily="18" charset="0"/>
              </a:rPr>
              <a:t>Weigt et al., </a:t>
            </a:r>
            <a:r>
              <a:rPr lang="en-US" sz="1200" dirty="0">
                <a:latin typeface="Calibri" panose="020F0502020204030204" pitchFamily="34" charset="0"/>
                <a:ea typeface="Times New Roman" panose="02020603050405020304" pitchFamily="18" charset="0"/>
                <a:cs typeface="Times New Roman" panose="02020603050405020304" pitchFamily="18" charset="0"/>
              </a:rPr>
              <a:t>Cell </a:t>
            </a:r>
            <a:r>
              <a:rPr lang="en-US" sz="1200" dirty="0" err="1">
                <a:latin typeface="Calibri" panose="020F0502020204030204" pitchFamily="34" charset="0"/>
                <a:ea typeface="Times New Roman" panose="02020603050405020304" pitchFamily="18" charset="0"/>
                <a:cs typeface="Times New Roman" panose="02020603050405020304" pitchFamily="18" charset="0"/>
              </a:rPr>
              <a:t>Chem</a:t>
            </a:r>
            <a:r>
              <a:rPr lang="en-US" sz="1200" dirty="0">
                <a:latin typeface="Calibri" panose="020F0502020204030204" pitchFamily="34" charset="0"/>
                <a:ea typeface="Times New Roman" panose="02020603050405020304" pitchFamily="18" charset="0"/>
                <a:cs typeface="Times New Roman" panose="02020603050405020304" pitchFamily="18" charset="0"/>
              </a:rPr>
              <a:t> Biol. 26(9), 1322-1331 (2019)</a:t>
            </a:r>
            <a:endParaRPr lang="de-DE" sz="12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14" name="Rechteck 13"/>
          <p:cNvSpPr/>
          <p:nvPr/>
        </p:nvSpPr>
        <p:spPr>
          <a:xfrm rot="18937557">
            <a:off x="8882945" y="4384588"/>
            <a:ext cx="1808639" cy="55812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p:cNvSpPr/>
          <p:nvPr/>
        </p:nvSpPr>
        <p:spPr>
          <a:xfrm>
            <a:off x="182880" y="5163724"/>
            <a:ext cx="535202" cy="34096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225839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p:txBody>
          <a:bodyPr/>
          <a:lstStyle/>
          <a:p>
            <a:r>
              <a:rPr lang="en-ZA" dirty="0"/>
              <a:t>Summary and key takeaways</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31</a:t>
            </a:fld>
            <a:endParaRPr lang="en-ZA" dirty="0"/>
          </a:p>
        </p:txBody>
      </p:sp>
      <p:pic>
        <p:nvPicPr>
          <p:cNvPr id="6" name="Inhaltsplatzhalter 5"/>
          <p:cNvPicPr>
            <a:picLocks noGrp="1" noChangeAspect="1"/>
          </p:cNvPicPr>
          <p:nvPr>
            <p:ph idx="13"/>
          </p:nvPr>
        </p:nvPicPr>
        <p:blipFill>
          <a:blip r:embed="rId2" cstate="print">
            <a:extLst>
              <a:ext uri="{28A0092B-C50C-407E-A947-70E740481C1C}">
                <a14:useLocalDpi xmlns:a14="http://schemas.microsoft.com/office/drawing/2010/main" val="0"/>
              </a:ext>
            </a:extLst>
          </a:blip>
          <a:stretch>
            <a:fillRect/>
          </a:stretch>
        </p:blipFill>
        <p:spPr>
          <a:xfrm>
            <a:off x="8980488" y="624104"/>
            <a:ext cx="2659062" cy="786967"/>
          </a:xfrm>
        </p:spPr>
      </p:pic>
      <p:sp>
        <p:nvSpPr>
          <p:cNvPr id="5" name="Inhaltsplatzhalter 4"/>
          <p:cNvSpPr>
            <a:spLocks noGrp="1"/>
          </p:cNvSpPr>
          <p:nvPr>
            <p:ph idx="1"/>
          </p:nvPr>
        </p:nvSpPr>
        <p:spPr/>
        <p:txBody>
          <a:bodyPr/>
          <a:lstStyle/>
          <a:p>
            <a:r>
              <a:rPr lang="de-DE" dirty="0"/>
              <a:t>MS </a:t>
            </a:r>
            <a:r>
              <a:rPr lang="de-DE" dirty="0" err="1"/>
              <a:t>technologies</a:t>
            </a:r>
            <a:r>
              <a:rPr lang="de-DE" dirty="0"/>
              <a:t> </a:t>
            </a:r>
            <a:r>
              <a:rPr lang="de-DE" dirty="0" err="1"/>
              <a:t>are</a:t>
            </a:r>
            <a:r>
              <a:rPr lang="de-DE" dirty="0"/>
              <a:t> </a:t>
            </a:r>
            <a:r>
              <a:rPr lang="de-DE" dirty="0" err="1"/>
              <a:t>label-free</a:t>
            </a:r>
            <a:r>
              <a:rPr lang="de-DE" dirty="0"/>
              <a:t>, do not </a:t>
            </a:r>
            <a:r>
              <a:rPr lang="de-DE" dirty="0" err="1"/>
              <a:t>require</a:t>
            </a:r>
            <a:r>
              <a:rPr lang="de-DE" dirty="0"/>
              <a:t> </a:t>
            </a:r>
            <a:r>
              <a:rPr lang="de-DE" dirty="0" err="1"/>
              <a:t>reagents</a:t>
            </a:r>
            <a:r>
              <a:rPr lang="de-DE" dirty="0"/>
              <a:t>, </a:t>
            </a:r>
            <a:r>
              <a:rPr lang="de-DE" dirty="0" err="1"/>
              <a:t>and</a:t>
            </a:r>
            <a:r>
              <a:rPr lang="de-DE" dirty="0"/>
              <a:t> do not </a:t>
            </a:r>
            <a:r>
              <a:rPr lang="de-DE" dirty="0" err="1"/>
              <a:t>suffer</a:t>
            </a:r>
            <a:r>
              <a:rPr lang="de-DE" dirty="0"/>
              <a:t> </a:t>
            </a:r>
            <a:r>
              <a:rPr lang="de-DE" dirty="0" err="1"/>
              <a:t>from</a:t>
            </a:r>
            <a:r>
              <a:rPr lang="de-DE" dirty="0"/>
              <a:t> </a:t>
            </a:r>
            <a:r>
              <a:rPr lang="de-DE" dirty="0" err="1"/>
              <a:t>photonic</a:t>
            </a:r>
            <a:r>
              <a:rPr lang="de-DE" dirty="0"/>
              <a:t> </a:t>
            </a:r>
            <a:r>
              <a:rPr lang="de-DE" dirty="0" err="1"/>
              <a:t>interferences</a:t>
            </a:r>
            <a:r>
              <a:rPr lang="de-DE" dirty="0"/>
              <a:t> (e.g. autofluorescence)</a:t>
            </a:r>
          </a:p>
          <a:p>
            <a:r>
              <a:rPr lang="de-DE" dirty="0"/>
              <a:t>The </a:t>
            </a:r>
            <a:r>
              <a:rPr lang="de-DE" dirty="0" err="1"/>
              <a:t>cover</a:t>
            </a:r>
            <a:r>
              <a:rPr lang="de-DE" dirty="0"/>
              <a:t> a </a:t>
            </a:r>
            <a:r>
              <a:rPr lang="de-DE" dirty="0" err="1"/>
              <a:t>wide</a:t>
            </a:r>
            <a:r>
              <a:rPr lang="de-DE" dirty="0"/>
              <a:t> </a:t>
            </a:r>
            <a:r>
              <a:rPr lang="de-DE" dirty="0" err="1"/>
              <a:t>range</a:t>
            </a:r>
            <a:r>
              <a:rPr lang="de-DE" dirty="0"/>
              <a:t> of </a:t>
            </a:r>
            <a:r>
              <a:rPr lang="de-DE" dirty="0" err="1"/>
              <a:t>molecules</a:t>
            </a:r>
            <a:r>
              <a:rPr lang="de-DE" dirty="0"/>
              <a:t>, </a:t>
            </a:r>
            <a:r>
              <a:rPr lang="de-DE" dirty="0" err="1"/>
              <a:t>because</a:t>
            </a:r>
            <a:r>
              <a:rPr lang="de-DE" dirty="0"/>
              <a:t> </a:t>
            </a:r>
            <a:r>
              <a:rPr lang="de-DE" dirty="0" err="1"/>
              <a:t>every</a:t>
            </a:r>
            <a:r>
              <a:rPr lang="de-DE" dirty="0"/>
              <a:t> </a:t>
            </a:r>
            <a:r>
              <a:rPr lang="de-DE" dirty="0" err="1"/>
              <a:t>biomolecule</a:t>
            </a:r>
            <a:r>
              <a:rPr lang="de-DE" dirty="0"/>
              <a:t> </a:t>
            </a:r>
            <a:r>
              <a:rPr lang="de-DE" dirty="0" err="1"/>
              <a:t>has</a:t>
            </a:r>
            <a:r>
              <a:rPr lang="de-DE" dirty="0"/>
              <a:t> a </a:t>
            </a:r>
            <a:r>
              <a:rPr lang="de-DE" dirty="0" err="1"/>
              <a:t>mass</a:t>
            </a:r>
            <a:endParaRPr lang="de-DE" dirty="0"/>
          </a:p>
          <a:p>
            <a:r>
              <a:rPr lang="de-DE" dirty="0" err="1"/>
              <a:t>They</a:t>
            </a:r>
            <a:r>
              <a:rPr lang="de-DE" dirty="0"/>
              <a:t> </a:t>
            </a:r>
            <a:r>
              <a:rPr lang="de-DE" dirty="0" err="1"/>
              <a:t>are</a:t>
            </a:r>
            <a:r>
              <a:rPr lang="de-DE" dirty="0"/>
              <a:t> fast </a:t>
            </a:r>
            <a:r>
              <a:rPr lang="de-DE" dirty="0" err="1"/>
              <a:t>and</a:t>
            </a:r>
            <a:r>
              <a:rPr lang="de-DE" dirty="0"/>
              <a:t> robust </a:t>
            </a:r>
            <a:r>
              <a:rPr lang="de-DE" dirty="0" err="1"/>
              <a:t>enough</a:t>
            </a:r>
            <a:r>
              <a:rPr lang="de-DE" dirty="0"/>
              <a:t> </a:t>
            </a:r>
            <a:r>
              <a:rPr lang="de-DE" dirty="0" err="1"/>
              <a:t>for</a:t>
            </a:r>
            <a:r>
              <a:rPr lang="de-DE" dirty="0"/>
              <a:t> </a:t>
            </a:r>
            <a:r>
              <a:rPr lang="de-DE" dirty="0" err="1"/>
              <a:t>early</a:t>
            </a:r>
            <a:r>
              <a:rPr lang="de-DE" dirty="0"/>
              <a:t> </a:t>
            </a:r>
            <a:r>
              <a:rPr lang="de-DE" dirty="0" err="1"/>
              <a:t>drug</a:t>
            </a:r>
            <a:r>
              <a:rPr lang="de-DE" dirty="0"/>
              <a:t> </a:t>
            </a:r>
            <a:r>
              <a:rPr lang="de-DE" dirty="0" err="1"/>
              <a:t>discovery</a:t>
            </a:r>
            <a:r>
              <a:rPr lang="de-DE" dirty="0"/>
              <a:t> </a:t>
            </a:r>
          </a:p>
          <a:p>
            <a:r>
              <a:rPr lang="de-DE" dirty="0" err="1"/>
              <a:t>Up</a:t>
            </a:r>
            <a:r>
              <a:rPr lang="de-DE" dirty="0"/>
              <a:t> </a:t>
            </a:r>
            <a:r>
              <a:rPr lang="de-DE" dirty="0" err="1"/>
              <a:t>to</a:t>
            </a:r>
            <a:r>
              <a:rPr lang="de-DE" dirty="0"/>
              <a:t> </a:t>
            </a:r>
            <a:r>
              <a:rPr lang="de-DE" dirty="0" err="1"/>
              <a:t>hundreds</a:t>
            </a:r>
            <a:r>
              <a:rPr lang="de-DE" dirty="0"/>
              <a:t> of different </a:t>
            </a:r>
            <a:r>
              <a:rPr lang="de-DE" dirty="0" err="1"/>
              <a:t>biomolecules</a:t>
            </a:r>
            <a:r>
              <a:rPr lang="de-DE" dirty="0"/>
              <a:t> </a:t>
            </a:r>
            <a:r>
              <a:rPr lang="de-DE" dirty="0" err="1"/>
              <a:t>can</a:t>
            </a:r>
            <a:r>
              <a:rPr lang="de-DE" dirty="0"/>
              <a:t> </a:t>
            </a:r>
            <a:r>
              <a:rPr lang="de-DE" dirty="0" err="1"/>
              <a:t>be</a:t>
            </a:r>
            <a:r>
              <a:rPr lang="de-DE" dirty="0"/>
              <a:t> </a:t>
            </a:r>
            <a:r>
              <a:rPr lang="de-DE" dirty="0" err="1"/>
              <a:t>assessed</a:t>
            </a:r>
            <a:r>
              <a:rPr lang="de-DE" dirty="0"/>
              <a:t> </a:t>
            </a:r>
            <a:r>
              <a:rPr lang="de-DE" dirty="0" err="1"/>
              <a:t>simultaneously</a:t>
            </a:r>
            <a:endParaRPr lang="de-DE" dirty="0"/>
          </a:p>
        </p:txBody>
      </p:sp>
    </p:spTree>
    <p:extLst>
      <p:ext uri="{BB962C8B-B14F-4D97-AF65-F5344CB8AC3E}">
        <p14:creationId xmlns:p14="http://schemas.microsoft.com/office/powerpoint/2010/main" val="29050865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p:txBody>
          <a:bodyPr/>
          <a:lstStyle/>
          <a:p>
            <a:r>
              <a:rPr lang="en-ZA" dirty="0"/>
              <a:t>References/resources</a:t>
            </a:r>
          </a:p>
        </p:txBody>
      </p:sp>
      <p:sp>
        <p:nvSpPr>
          <p:cNvPr id="3" name="Content Placeholder 2">
            <a:extLst>
              <a:ext uri="{FF2B5EF4-FFF2-40B4-BE49-F238E27FC236}">
                <a16:creationId xmlns:a16="http://schemas.microsoft.com/office/drawing/2014/main" id="{9AFC9461-919D-5660-513D-8A982D719B34}"/>
              </a:ext>
            </a:extLst>
          </p:cNvPr>
          <p:cNvSpPr>
            <a:spLocks noGrp="1"/>
          </p:cNvSpPr>
          <p:nvPr>
            <p:ph idx="1"/>
          </p:nvPr>
        </p:nvSpPr>
        <p:spPr>
          <a:xfrm>
            <a:off x="838200" y="1688464"/>
            <a:ext cx="10515600" cy="4777613"/>
          </a:xfrm>
        </p:spPr>
        <p:txBody>
          <a:bodyPr>
            <a:normAutofit lnSpcReduction="10000"/>
          </a:bodyPr>
          <a:lstStyle/>
          <a:p>
            <a:r>
              <a:rPr lang="en-ZA" sz="1800" dirty="0"/>
              <a:t>Unger MS, Blank M, Enzlein T, Hopf C. Label-free cell assays to determine compound uptake or drug action using MALDI-TOF mass spectrometry. </a:t>
            </a:r>
            <a:r>
              <a:rPr lang="en-ZA" sz="1800" i="1" dirty="0"/>
              <a:t>Nature </a:t>
            </a:r>
            <a:r>
              <a:rPr lang="en-ZA" sz="1800" i="1" dirty="0" err="1"/>
              <a:t>Protoc</a:t>
            </a:r>
            <a:r>
              <a:rPr lang="en-ZA" sz="1800" i="1" dirty="0"/>
              <a:t>. </a:t>
            </a:r>
            <a:r>
              <a:rPr lang="en-ZA" sz="1800" dirty="0"/>
              <a:t>2021 Dec;16(12):5533-5558. </a:t>
            </a:r>
            <a:r>
              <a:rPr lang="en-ZA" sz="1800" dirty="0" err="1"/>
              <a:t>doi</a:t>
            </a:r>
            <a:r>
              <a:rPr lang="en-ZA" sz="1800" dirty="0"/>
              <a:t>: 10.1038/s41596-021-00624-z.</a:t>
            </a:r>
          </a:p>
          <a:p>
            <a:r>
              <a:rPr lang="en-ZA" sz="1800" dirty="0"/>
              <a:t>Schulz S, Becker M, Groseclose MR, </a:t>
            </a:r>
            <a:r>
              <a:rPr lang="en-ZA" sz="1800" dirty="0" err="1"/>
              <a:t>Schadt</a:t>
            </a:r>
            <a:r>
              <a:rPr lang="en-ZA" sz="1800" dirty="0"/>
              <a:t> S, Hopf C. Advanced MALDI mass spectrometry imaging in pharmaceutical research and drug development. </a:t>
            </a:r>
            <a:r>
              <a:rPr lang="en-ZA" sz="1800" i="1" dirty="0" err="1"/>
              <a:t>Curr</a:t>
            </a:r>
            <a:r>
              <a:rPr lang="en-ZA" sz="1800" i="1" dirty="0"/>
              <a:t> </a:t>
            </a:r>
            <a:r>
              <a:rPr lang="en-ZA" sz="1800" i="1" dirty="0" err="1"/>
              <a:t>Opin</a:t>
            </a:r>
            <a:r>
              <a:rPr lang="en-ZA" sz="1800" i="1" dirty="0"/>
              <a:t> </a:t>
            </a:r>
            <a:r>
              <a:rPr lang="en-ZA" sz="1800" i="1" dirty="0" err="1"/>
              <a:t>Biotechnol</a:t>
            </a:r>
            <a:r>
              <a:rPr lang="en-ZA" sz="1800" i="1" dirty="0"/>
              <a:t>. </a:t>
            </a:r>
            <a:r>
              <a:rPr lang="en-ZA" sz="1800" dirty="0"/>
              <a:t>2019 Feb;55:51-59. </a:t>
            </a:r>
            <a:r>
              <a:rPr lang="en-ZA" sz="1800" dirty="0" err="1"/>
              <a:t>doi</a:t>
            </a:r>
            <a:r>
              <a:rPr lang="en-ZA" sz="1800" dirty="0"/>
              <a:t>: 10.1016/j.copbio.2018.08.003.</a:t>
            </a:r>
          </a:p>
          <a:p>
            <a:r>
              <a:rPr lang="en-ZA" sz="1800" dirty="0"/>
              <a:t>Weigt D, Parrish CA, Krueger JA, </a:t>
            </a:r>
            <a:r>
              <a:rPr lang="en-ZA" sz="1800" dirty="0" err="1"/>
              <a:t>Oleykowski</a:t>
            </a:r>
            <a:r>
              <a:rPr lang="en-ZA" sz="1800" dirty="0"/>
              <a:t> CA, </a:t>
            </a:r>
            <a:r>
              <a:rPr lang="en-ZA" sz="1800" dirty="0" err="1"/>
              <a:t>Rendina</a:t>
            </a:r>
            <a:r>
              <a:rPr lang="en-ZA" sz="1800" dirty="0"/>
              <a:t> AR, Hopf C. Mechanistic MALDI-TOF Cell-Based Assay for the Discovery of Potent and Specific Fatty Acid Synthase Inhibitors. </a:t>
            </a:r>
            <a:r>
              <a:rPr lang="en-ZA" sz="1800" i="1" dirty="0"/>
              <a:t>Cell </a:t>
            </a:r>
            <a:r>
              <a:rPr lang="en-ZA" sz="1800" i="1" dirty="0" err="1"/>
              <a:t>Chem</a:t>
            </a:r>
            <a:r>
              <a:rPr lang="en-ZA" sz="1800" i="1" dirty="0"/>
              <a:t> Biol.</a:t>
            </a:r>
            <a:r>
              <a:rPr lang="en-ZA" sz="1800" dirty="0"/>
              <a:t> 2019 Sep 19;26(9):1322-1331.e4. </a:t>
            </a:r>
            <a:r>
              <a:rPr lang="en-ZA" sz="1800" dirty="0" err="1"/>
              <a:t>doi</a:t>
            </a:r>
            <a:r>
              <a:rPr lang="en-ZA" sz="1800" dirty="0"/>
              <a:t>: 10.1016/j.chembiol.2019.06.004.</a:t>
            </a:r>
          </a:p>
          <a:p>
            <a:r>
              <a:rPr lang="en-ZA" sz="1800" dirty="0"/>
              <a:t>Abu Sammour D, Cairns JL, Boskamp T, Marsching C, Kessler T, Ramallo Guevara C, Panitz V, Sadik A, Cordes J, Schmidt S, Mohammed SA, Rittel MF, Friedrich M, Platten M, Wolf I, von Deimling A, Opitz CA, Wick W, Hopf C. Spatial probabilistic mapping of metabolite ensembles in mass spectrometry imaging. </a:t>
            </a:r>
            <a:r>
              <a:rPr lang="en-ZA" sz="1800" i="1" dirty="0"/>
              <a:t>Nature </a:t>
            </a:r>
            <a:r>
              <a:rPr lang="en-ZA" sz="1800" i="1" dirty="0" err="1"/>
              <a:t>Commun</a:t>
            </a:r>
            <a:r>
              <a:rPr lang="en-ZA" sz="1800" i="1" dirty="0"/>
              <a:t>. </a:t>
            </a:r>
            <a:r>
              <a:rPr lang="en-ZA" sz="1800" dirty="0"/>
              <a:t>2023 Apr 1;14(1):1823. </a:t>
            </a:r>
            <a:r>
              <a:rPr lang="en-ZA" sz="1800" dirty="0" err="1"/>
              <a:t>doi</a:t>
            </a:r>
            <a:r>
              <a:rPr lang="en-ZA" sz="1800" dirty="0"/>
              <a:t>: 10.1038/s41467-023-37394-z</a:t>
            </a:r>
          </a:p>
          <a:p>
            <a:r>
              <a:rPr lang="en-ZA" sz="1800" dirty="0"/>
              <a:t>Munteanu B, Meyer B, von </a:t>
            </a:r>
            <a:r>
              <a:rPr lang="en-ZA" sz="1800" dirty="0" err="1"/>
              <a:t>Reitzenstein</a:t>
            </a:r>
            <a:r>
              <a:rPr lang="en-ZA" sz="1800" dirty="0"/>
              <a:t> C, </a:t>
            </a:r>
            <a:r>
              <a:rPr lang="en-ZA" sz="1800" dirty="0" err="1"/>
              <a:t>Burgermeister</a:t>
            </a:r>
            <a:r>
              <a:rPr lang="en-ZA" sz="1800" dirty="0"/>
              <a:t> E, Bog S, Pahl A, Ebert MP, Hopf C. Label-free in situ monitoring of histone deacetylase drug target engagement by matrix-assisted laser desorption ionization-mass spectrometry biotyping and imaging. </a:t>
            </a:r>
            <a:r>
              <a:rPr lang="en-ZA" sz="1800" i="1" dirty="0"/>
              <a:t>Anal Chem. </a:t>
            </a:r>
            <a:r>
              <a:rPr lang="en-ZA" sz="1800" dirty="0"/>
              <a:t>2014 May 20;86(10):4642-7. </a:t>
            </a:r>
            <a:r>
              <a:rPr lang="en-ZA" sz="1800" dirty="0" err="1"/>
              <a:t>doi</a:t>
            </a:r>
            <a:r>
              <a:rPr lang="en-ZA" sz="1800" dirty="0"/>
              <a:t>: 10.1021/ac500038j.</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32</a:t>
            </a:fld>
            <a:endParaRPr lang="en-ZA" dirty="0"/>
          </a:p>
        </p:txBody>
      </p:sp>
      <p:pic>
        <p:nvPicPr>
          <p:cNvPr id="6" name="Inhaltsplatzhalter 5"/>
          <p:cNvPicPr>
            <a:picLocks noGrp="1" noChangeAspect="1"/>
          </p:cNvPicPr>
          <p:nvPr>
            <p:ph idx="13"/>
          </p:nvPr>
        </p:nvPicPr>
        <p:blipFill>
          <a:blip r:embed="rId2" cstate="print">
            <a:extLst>
              <a:ext uri="{28A0092B-C50C-407E-A947-70E740481C1C}">
                <a14:useLocalDpi xmlns:a14="http://schemas.microsoft.com/office/drawing/2010/main" val="0"/>
              </a:ext>
            </a:extLst>
          </a:blip>
          <a:stretch>
            <a:fillRect/>
          </a:stretch>
        </p:blipFill>
        <p:spPr>
          <a:xfrm>
            <a:off x="8980488" y="624104"/>
            <a:ext cx="2659062" cy="786967"/>
          </a:xfrm>
        </p:spPr>
      </p:pic>
    </p:spTree>
    <p:extLst>
      <p:ext uri="{BB962C8B-B14F-4D97-AF65-F5344CB8AC3E}">
        <p14:creationId xmlns:p14="http://schemas.microsoft.com/office/powerpoint/2010/main" val="1408435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33F64D-914C-1D85-8477-744C40EA2AA4}"/>
              </a:ext>
            </a:extLst>
          </p:cNvPr>
          <p:cNvSpPr>
            <a:spLocks noGrp="1"/>
          </p:cNvSpPr>
          <p:nvPr>
            <p:ph type="sldNum" sz="quarter" idx="4294967295"/>
          </p:nvPr>
        </p:nvSpPr>
        <p:spPr>
          <a:xfrm>
            <a:off x="8610600" y="6356350"/>
            <a:ext cx="2743200" cy="365125"/>
          </a:xfrm>
        </p:spPr>
        <p:txBody>
          <a:bodyPr/>
          <a:lstStyle/>
          <a:p>
            <a:fld id="{5BFB42D1-C534-400D-BC72-5CE77A30CD5B}" type="slidenum">
              <a:rPr lang="en-ZA" smtClean="0">
                <a:solidFill>
                  <a:schemeClr val="bg1">
                    <a:lumMod val="75000"/>
                  </a:schemeClr>
                </a:solidFill>
              </a:rPr>
              <a:t>33</a:t>
            </a:fld>
            <a:endParaRPr lang="en-ZA" dirty="0">
              <a:solidFill>
                <a:schemeClr val="bg1">
                  <a:lumMod val="75000"/>
                </a:schemeClr>
              </a:solidFill>
            </a:endParaRPr>
          </a:p>
        </p:txBody>
      </p:sp>
      <p:sp>
        <p:nvSpPr>
          <p:cNvPr id="5" name="Title 1">
            <a:extLst>
              <a:ext uri="{FF2B5EF4-FFF2-40B4-BE49-F238E27FC236}">
                <a16:creationId xmlns:a16="http://schemas.microsoft.com/office/drawing/2014/main" id="{F250A3B3-E27F-4C02-92E0-4342BDC289AA}"/>
              </a:ext>
            </a:extLst>
          </p:cNvPr>
          <p:cNvSpPr>
            <a:spLocks noGrp="1"/>
          </p:cNvSpPr>
          <p:nvPr>
            <p:ph type="title" idx="4294967295"/>
          </p:nvPr>
        </p:nvSpPr>
        <p:spPr>
          <a:xfrm>
            <a:off x="6096000" y="4110386"/>
            <a:ext cx="5726113" cy="1557337"/>
          </a:xfrm>
        </p:spPr>
        <p:txBody>
          <a:bodyPr anchor="b">
            <a:noAutofit/>
          </a:bodyPr>
          <a:lstStyle>
            <a:lvl1pPr algn="ctr">
              <a:defRPr sz="4000">
                <a:latin typeface="Arial" panose="020B0604020202020204" pitchFamily="34" charset="0"/>
                <a:cs typeface="Arial" panose="020B0604020202020204" pitchFamily="34" charset="0"/>
              </a:defRPr>
            </a:lvl1pPr>
          </a:lstStyle>
          <a:p>
            <a:r>
              <a:rPr lang="en-US" dirty="0"/>
              <a:t>Questions?</a:t>
            </a:r>
            <a:endParaRPr lang="en-ZA" dirty="0"/>
          </a:p>
        </p:txBody>
      </p:sp>
      <p:sp>
        <p:nvSpPr>
          <p:cNvPr id="2" name="Textfeld 1"/>
          <p:cNvSpPr txBox="1"/>
          <p:nvPr/>
        </p:nvSpPr>
        <p:spPr>
          <a:xfrm>
            <a:off x="6505041" y="2196412"/>
            <a:ext cx="2527167" cy="3139321"/>
          </a:xfrm>
          <a:prstGeom prst="rect">
            <a:avLst/>
          </a:prstGeom>
          <a:noFill/>
        </p:spPr>
        <p:txBody>
          <a:bodyPr wrap="none" rtlCol="0">
            <a:spAutoFit/>
          </a:bodyPr>
          <a:lstStyle/>
          <a:p>
            <a:r>
              <a:rPr lang="de-DE" dirty="0" err="1"/>
              <a:t>Thank</a:t>
            </a:r>
            <a:r>
              <a:rPr lang="de-DE" dirty="0"/>
              <a:t> </a:t>
            </a:r>
            <a:r>
              <a:rPr lang="de-DE" dirty="0" err="1"/>
              <a:t>you</a:t>
            </a:r>
            <a:r>
              <a:rPr lang="de-DE" dirty="0"/>
              <a:t>:</a:t>
            </a:r>
          </a:p>
          <a:p>
            <a:pPr marL="285750" indent="-285750">
              <a:buFont typeface="Arial" panose="020B0604020202020204" pitchFamily="34" charset="0"/>
              <a:buChar char="•"/>
            </a:pPr>
            <a:r>
              <a:rPr lang="de-DE" dirty="0"/>
              <a:t>Dr. Stefan Schmidt</a:t>
            </a:r>
          </a:p>
          <a:p>
            <a:pPr marL="285750" indent="-285750">
              <a:buFont typeface="Arial" panose="020B0604020202020204" pitchFamily="34" charset="0"/>
              <a:buChar char="•"/>
            </a:pPr>
            <a:r>
              <a:rPr lang="de-DE" dirty="0"/>
              <a:t>Dr. Sandra Schulz</a:t>
            </a:r>
          </a:p>
          <a:p>
            <a:pPr marL="285750" indent="-285750">
              <a:buFont typeface="Arial" panose="020B0604020202020204" pitchFamily="34" charset="0"/>
              <a:buChar char="•"/>
            </a:pPr>
            <a:r>
              <a:rPr lang="de-DE" dirty="0"/>
              <a:t>Dr. Björn Fröhlich</a:t>
            </a:r>
          </a:p>
          <a:p>
            <a:pPr marL="285750" indent="-285750">
              <a:buFont typeface="Arial" panose="020B0604020202020204" pitchFamily="34" charset="0"/>
              <a:buChar char="•"/>
            </a:pPr>
            <a:r>
              <a:rPr lang="de-DE" dirty="0"/>
              <a:t>Dr. Bogdan Munteanu</a:t>
            </a:r>
          </a:p>
          <a:p>
            <a:pPr marL="285750" indent="-285750">
              <a:buFont typeface="Arial" panose="020B0604020202020204" pitchFamily="34" charset="0"/>
              <a:buChar char="•"/>
            </a:pPr>
            <a:r>
              <a:rPr lang="de-DE" dirty="0"/>
              <a:t>Dr. David Weigt</a:t>
            </a:r>
          </a:p>
          <a:p>
            <a:pPr marL="285750" indent="-285750">
              <a:buFont typeface="Arial" panose="020B0604020202020204" pitchFamily="34" charset="0"/>
              <a:buChar char="•"/>
            </a:pPr>
            <a:r>
              <a:rPr lang="de-DE" dirty="0"/>
              <a:t>Dr. Melissa Unger</a:t>
            </a:r>
          </a:p>
          <a:p>
            <a:pPr marL="285750" indent="-285750">
              <a:buFont typeface="Arial" panose="020B0604020202020204" pitchFamily="34" charset="0"/>
              <a:buChar char="•"/>
            </a:pPr>
            <a:r>
              <a:rPr lang="de-DE" dirty="0"/>
              <a:t>Dr. Yasemin Ucal</a:t>
            </a:r>
          </a:p>
          <a:p>
            <a:pPr marL="285750" indent="-285750">
              <a:buFont typeface="Arial" panose="020B0604020202020204" pitchFamily="34" charset="0"/>
              <a:buChar char="•"/>
            </a:pPr>
            <a:r>
              <a:rPr lang="de-DE" dirty="0"/>
              <a:t>Livia Borggrefe</a:t>
            </a:r>
          </a:p>
          <a:p>
            <a:pPr marL="285750" indent="-285750">
              <a:buFont typeface="Arial" panose="020B0604020202020204" pitchFamily="34" charset="0"/>
              <a:buChar char="•"/>
            </a:pPr>
            <a:r>
              <a:rPr lang="de-DE" dirty="0"/>
              <a:t>Lars Gruber</a:t>
            </a:r>
          </a:p>
          <a:p>
            <a:pPr marL="285750" indent="-285750">
              <a:buFont typeface="Arial" panose="020B0604020202020204" pitchFamily="34" charset="0"/>
              <a:buChar char="•"/>
            </a:pPr>
            <a:endParaRPr lang="de-DE" dirty="0"/>
          </a:p>
        </p:txBody>
      </p:sp>
      <p:pic>
        <p:nvPicPr>
          <p:cNvPr id="6" name="Inhaltsplatzhalt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63051" y="2979105"/>
            <a:ext cx="2659062" cy="786967"/>
          </a:xfrm>
          <a:prstGeom prst="rect">
            <a:avLst/>
          </a:prstGeom>
        </p:spPr>
      </p:pic>
    </p:spTree>
    <p:extLst>
      <p:ext uri="{BB962C8B-B14F-4D97-AF65-F5344CB8AC3E}">
        <p14:creationId xmlns:p14="http://schemas.microsoft.com/office/powerpoint/2010/main" val="3429678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p:txBody>
          <a:bodyPr/>
          <a:lstStyle/>
          <a:p>
            <a:r>
              <a:rPr lang="en-ZA" dirty="0"/>
              <a:t>Learning Objectives</a:t>
            </a:r>
          </a:p>
        </p:txBody>
      </p:sp>
      <p:sp>
        <p:nvSpPr>
          <p:cNvPr id="3" name="Content Placeholder 2">
            <a:extLst>
              <a:ext uri="{FF2B5EF4-FFF2-40B4-BE49-F238E27FC236}">
                <a16:creationId xmlns:a16="http://schemas.microsoft.com/office/drawing/2014/main" id="{9AFC9461-919D-5660-513D-8A982D719B34}"/>
              </a:ext>
            </a:extLst>
          </p:cNvPr>
          <p:cNvSpPr>
            <a:spLocks noGrp="1"/>
          </p:cNvSpPr>
          <p:nvPr>
            <p:ph idx="1"/>
          </p:nvPr>
        </p:nvSpPr>
        <p:spPr/>
        <p:txBody>
          <a:bodyPr/>
          <a:lstStyle/>
          <a:p>
            <a:pPr marL="0" indent="0">
              <a:buNone/>
            </a:pPr>
            <a:r>
              <a:rPr lang="en-ZA" dirty="0"/>
              <a:t>Mass spectrometry technologies are emerging in preclinical drug discovery</a:t>
            </a:r>
          </a:p>
          <a:p>
            <a:r>
              <a:rPr lang="en-ZA" dirty="0"/>
              <a:t>What is MALDI mass spectrometry (MALDI MS)?</a:t>
            </a:r>
          </a:p>
          <a:p>
            <a:r>
              <a:rPr lang="en-ZA" dirty="0"/>
              <a:t>Use of MALDI MS in cell-based drug screening or profiling</a:t>
            </a:r>
          </a:p>
          <a:p>
            <a:r>
              <a:rPr lang="en-ZA" dirty="0"/>
              <a:t>Use of MALDI MS in drug disposition analysis</a:t>
            </a:r>
          </a:p>
          <a:p>
            <a:r>
              <a:rPr lang="en-ZA" dirty="0"/>
              <a:t>Use of MALDI MS in drug mode of action analysis</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4</a:t>
            </a:fld>
            <a:endParaRPr lang="en-ZA" dirty="0"/>
          </a:p>
        </p:txBody>
      </p:sp>
      <p:pic>
        <p:nvPicPr>
          <p:cNvPr id="6" name="Inhaltsplatzhalter 5"/>
          <p:cNvPicPr>
            <a:picLocks noGrp="1" noChangeAspect="1"/>
          </p:cNvPicPr>
          <p:nvPr>
            <p:ph idx="13"/>
          </p:nvPr>
        </p:nvPicPr>
        <p:blipFill>
          <a:blip r:embed="rId2" cstate="print">
            <a:extLst>
              <a:ext uri="{28A0092B-C50C-407E-A947-70E740481C1C}">
                <a14:useLocalDpi xmlns:a14="http://schemas.microsoft.com/office/drawing/2010/main" val="0"/>
              </a:ext>
            </a:extLst>
          </a:blip>
          <a:stretch>
            <a:fillRect/>
          </a:stretch>
        </p:blipFill>
        <p:spPr>
          <a:xfrm>
            <a:off x="8980488" y="624104"/>
            <a:ext cx="2659062" cy="786967"/>
          </a:xfrm>
        </p:spPr>
      </p:pic>
    </p:spTree>
    <p:extLst>
      <p:ext uri="{BB962C8B-B14F-4D97-AF65-F5344CB8AC3E}">
        <p14:creationId xmlns:p14="http://schemas.microsoft.com/office/powerpoint/2010/main" val="778497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p:txBody>
          <a:bodyPr/>
          <a:lstStyle/>
          <a:p>
            <a:r>
              <a:rPr lang="en-ZA" dirty="0"/>
              <a:t>Learning Objectives</a:t>
            </a:r>
          </a:p>
        </p:txBody>
      </p:sp>
      <p:sp>
        <p:nvSpPr>
          <p:cNvPr id="3" name="Content Placeholder 2">
            <a:extLst>
              <a:ext uri="{FF2B5EF4-FFF2-40B4-BE49-F238E27FC236}">
                <a16:creationId xmlns:a16="http://schemas.microsoft.com/office/drawing/2014/main" id="{9AFC9461-919D-5660-513D-8A982D719B34}"/>
              </a:ext>
            </a:extLst>
          </p:cNvPr>
          <p:cNvSpPr>
            <a:spLocks noGrp="1"/>
          </p:cNvSpPr>
          <p:nvPr>
            <p:ph idx="1"/>
          </p:nvPr>
        </p:nvSpPr>
        <p:spPr/>
        <p:txBody>
          <a:bodyPr/>
          <a:lstStyle/>
          <a:p>
            <a:pPr marL="0" indent="0">
              <a:buNone/>
            </a:pPr>
            <a:r>
              <a:rPr lang="en-ZA" dirty="0"/>
              <a:t>Mass spectrometry technologies are emerging in preclinical drug discovery</a:t>
            </a:r>
          </a:p>
          <a:p>
            <a:r>
              <a:rPr lang="en-ZA" b="1" dirty="0"/>
              <a:t>What is MALDI mass spectrometry (MALDI MS)?</a:t>
            </a:r>
          </a:p>
          <a:p>
            <a:r>
              <a:rPr lang="en-ZA" dirty="0">
                <a:solidFill>
                  <a:schemeClr val="bg1">
                    <a:lumMod val="85000"/>
                  </a:schemeClr>
                </a:solidFill>
              </a:rPr>
              <a:t>Use of MALDI MS in cell-based drug screening or profiling</a:t>
            </a:r>
          </a:p>
          <a:p>
            <a:r>
              <a:rPr lang="en-ZA" dirty="0">
                <a:solidFill>
                  <a:schemeClr val="bg1">
                    <a:lumMod val="85000"/>
                  </a:schemeClr>
                </a:solidFill>
              </a:rPr>
              <a:t>Use of MALDI MS in drug disposition analysis</a:t>
            </a:r>
          </a:p>
          <a:p>
            <a:r>
              <a:rPr lang="en-ZA" dirty="0">
                <a:solidFill>
                  <a:schemeClr val="bg1">
                    <a:lumMod val="85000"/>
                  </a:schemeClr>
                </a:solidFill>
              </a:rPr>
              <a:t>Use of MALDI MS in drug mode of action analysis</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5</a:t>
            </a:fld>
            <a:endParaRPr lang="en-ZA" dirty="0"/>
          </a:p>
        </p:txBody>
      </p:sp>
      <p:pic>
        <p:nvPicPr>
          <p:cNvPr id="6" name="Inhaltsplatzhalter 5"/>
          <p:cNvPicPr>
            <a:picLocks noGrp="1" noChangeAspect="1"/>
          </p:cNvPicPr>
          <p:nvPr>
            <p:ph idx="13"/>
          </p:nvPr>
        </p:nvPicPr>
        <p:blipFill>
          <a:blip r:embed="rId2" cstate="print">
            <a:extLst>
              <a:ext uri="{28A0092B-C50C-407E-A947-70E740481C1C}">
                <a14:useLocalDpi xmlns:a14="http://schemas.microsoft.com/office/drawing/2010/main" val="0"/>
              </a:ext>
            </a:extLst>
          </a:blip>
          <a:stretch>
            <a:fillRect/>
          </a:stretch>
        </p:blipFill>
        <p:spPr>
          <a:xfrm>
            <a:off x="8980488" y="624104"/>
            <a:ext cx="2659062" cy="786967"/>
          </a:xfrm>
        </p:spPr>
      </p:pic>
    </p:spTree>
    <p:extLst>
      <p:ext uri="{BB962C8B-B14F-4D97-AF65-F5344CB8AC3E}">
        <p14:creationId xmlns:p14="http://schemas.microsoft.com/office/powerpoint/2010/main" val="1777829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p:txBody>
          <a:bodyPr>
            <a:normAutofit fontScale="90000"/>
          </a:bodyPr>
          <a:lstStyle/>
          <a:p>
            <a:r>
              <a:rPr lang="en-ZA" dirty="0"/>
              <a:t>MALDI MS determines the biochemical composition of cells and tissues</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6</a:t>
            </a:fld>
            <a:endParaRPr lang="en-ZA" dirty="0"/>
          </a:p>
        </p:txBody>
      </p:sp>
      <p:pic>
        <p:nvPicPr>
          <p:cNvPr id="6" name="Inhaltsplatzhalter 5"/>
          <p:cNvPicPr>
            <a:picLocks noGrp="1" noChangeAspect="1"/>
          </p:cNvPicPr>
          <p:nvPr>
            <p:ph idx="13"/>
          </p:nvPr>
        </p:nvPicPr>
        <p:blipFill>
          <a:blip r:embed="rId4" cstate="print">
            <a:extLst>
              <a:ext uri="{28A0092B-C50C-407E-A947-70E740481C1C}">
                <a14:useLocalDpi xmlns:a14="http://schemas.microsoft.com/office/drawing/2010/main" val="0"/>
              </a:ext>
            </a:extLst>
          </a:blip>
          <a:stretch>
            <a:fillRect/>
          </a:stretch>
        </p:blipFill>
        <p:spPr>
          <a:xfrm>
            <a:off x="8980488" y="624104"/>
            <a:ext cx="2659062" cy="786967"/>
          </a:xfrm>
        </p:spPr>
      </p:pic>
      <p:pic>
        <p:nvPicPr>
          <p:cNvPr id="7" name="Grafi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4210" y="4818159"/>
            <a:ext cx="2515688" cy="1418848"/>
          </a:xfrm>
          <a:prstGeom prst="rect">
            <a:avLst/>
          </a:prstGeom>
        </p:spPr>
      </p:pic>
      <p:pic>
        <p:nvPicPr>
          <p:cNvPr id="8" name="Grafik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3807" y="4812469"/>
            <a:ext cx="2529979" cy="1424538"/>
          </a:xfrm>
          <a:prstGeom prst="rect">
            <a:avLst/>
          </a:prstGeom>
        </p:spPr>
      </p:pic>
      <p:pic>
        <p:nvPicPr>
          <p:cNvPr id="9" name="Grafik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69626" y="4820277"/>
            <a:ext cx="2518631" cy="1416730"/>
          </a:xfrm>
          <a:prstGeom prst="rect">
            <a:avLst/>
          </a:prstGeom>
        </p:spPr>
      </p:pic>
      <p:pic>
        <p:nvPicPr>
          <p:cNvPr id="10" name="Rapiflex_Square_Pixels_Screenrecordin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53223" t="31437" r="6506" b="21476"/>
          <a:stretch/>
        </p:blipFill>
        <p:spPr>
          <a:xfrm>
            <a:off x="232538" y="1712400"/>
            <a:ext cx="3667175" cy="2413452"/>
          </a:xfrm>
          <a:prstGeom prst="rect">
            <a:avLst/>
          </a:prstGeom>
        </p:spPr>
      </p:pic>
      <p:sp>
        <p:nvSpPr>
          <p:cNvPr id="11" name="Textfeld 10"/>
          <p:cNvSpPr txBox="1"/>
          <p:nvPr/>
        </p:nvSpPr>
        <p:spPr>
          <a:xfrm>
            <a:off x="1590882" y="4433901"/>
            <a:ext cx="2242345" cy="369332"/>
          </a:xfrm>
          <a:prstGeom prst="rect">
            <a:avLst/>
          </a:prstGeom>
          <a:noFill/>
        </p:spPr>
        <p:txBody>
          <a:bodyPr wrap="none" rtlCol="0">
            <a:spAutoFit/>
          </a:bodyPr>
          <a:lstStyle/>
          <a:p>
            <a:r>
              <a:rPr lang="de-DE" dirty="0"/>
              <a:t>Desorption/</a:t>
            </a:r>
            <a:r>
              <a:rPr lang="de-DE" dirty="0" err="1"/>
              <a:t>Ionization</a:t>
            </a:r>
            <a:endParaRPr lang="de-DE" dirty="0"/>
          </a:p>
        </p:txBody>
      </p:sp>
      <p:sp>
        <p:nvSpPr>
          <p:cNvPr id="12" name="Textfeld 11"/>
          <p:cNvSpPr txBox="1"/>
          <p:nvPr/>
        </p:nvSpPr>
        <p:spPr>
          <a:xfrm>
            <a:off x="4287872" y="4233005"/>
            <a:ext cx="3261855" cy="646331"/>
          </a:xfrm>
          <a:prstGeom prst="rect">
            <a:avLst/>
          </a:prstGeom>
          <a:noFill/>
        </p:spPr>
        <p:txBody>
          <a:bodyPr wrap="none" rtlCol="0">
            <a:spAutoFit/>
          </a:bodyPr>
          <a:lstStyle/>
          <a:p>
            <a:pPr algn="ctr"/>
            <a:r>
              <a:rPr lang="de-DE" dirty="0"/>
              <a:t>Separation of </a:t>
            </a:r>
            <a:r>
              <a:rPr lang="de-DE" dirty="0" err="1"/>
              <a:t>lipids</a:t>
            </a:r>
            <a:r>
              <a:rPr lang="de-DE" dirty="0"/>
              <a:t>, </a:t>
            </a:r>
            <a:r>
              <a:rPr lang="de-DE" dirty="0" err="1"/>
              <a:t>metabolites</a:t>
            </a:r>
            <a:r>
              <a:rPr lang="de-DE" dirty="0"/>
              <a:t> </a:t>
            </a:r>
          </a:p>
          <a:p>
            <a:pPr algn="ctr"/>
            <a:r>
              <a:rPr lang="de-DE" dirty="0" err="1"/>
              <a:t>based</a:t>
            </a:r>
            <a:r>
              <a:rPr lang="de-DE" dirty="0"/>
              <a:t> on </a:t>
            </a:r>
            <a:r>
              <a:rPr lang="de-DE" dirty="0" err="1"/>
              <a:t>mass</a:t>
            </a:r>
            <a:r>
              <a:rPr lang="de-DE" dirty="0"/>
              <a:t> (&amp; </a:t>
            </a:r>
            <a:r>
              <a:rPr lang="de-DE" dirty="0" err="1"/>
              <a:t>charge</a:t>
            </a:r>
            <a:r>
              <a:rPr lang="de-DE" dirty="0"/>
              <a:t>)</a:t>
            </a:r>
          </a:p>
        </p:txBody>
      </p:sp>
      <p:sp>
        <p:nvSpPr>
          <p:cNvPr id="13" name="Textfeld 12"/>
          <p:cNvSpPr txBox="1"/>
          <p:nvPr/>
        </p:nvSpPr>
        <p:spPr>
          <a:xfrm>
            <a:off x="8367302" y="4433901"/>
            <a:ext cx="1102674" cy="369332"/>
          </a:xfrm>
          <a:prstGeom prst="rect">
            <a:avLst/>
          </a:prstGeom>
          <a:noFill/>
        </p:spPr>
        <p:txBody>
          <a:bodyPr wrap="none" rtlCol="0">
            <a:spAutoFit/>
          </a:bodyPr>
          <a:lstStyle/>
          <a:p>
            <a:r>
              <a:rPr lang="de-DE" dirty="0" err="1"/>
              <a:t>Detection</a:t>
            </a:r>
            <a:endParaRPr lang="de-DE" dirty="0"/>
          </a:p>
        </p:txBody>
      </p:sp>
      <p:pic>
        <p:nvPicPr>
          <p:cNvPr id="15"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09053" y="2082658"/>
            <a:ext cx="4563052" cy="1694118"/>
          </a:xfrm>
          <a:prstGeom prst="rect">
            <a:avLst/>
          </a:prstGeom>
        </p:spPr>
      </p:pic>
      <p:pic>
        <p:nvPicPr>
          <p:cNvPr id="18" name="Picture 4" descr="rapifleX | Bruker">
            <a:extLst>
              <a:ext uri="{FF2B5EF4-FFF2-40B4-BE49-F238E27FC236}">
                <a16:creationId xmlns:a16="http://schemas.microsoft.com/office/drawing/2014/main" id="{B734D481-3DA5-E1D1-3BC6-4A12E0DEB05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15944" y="1215594"/>
            <a:ext cx="2127007" cy="3545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54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 presetClass="mediacall" presetSubtype="0" fill="hold" nodeType="withEffect">
                                  <p:stCondLst>
                                    <p:cond delay="750"/>
                                  </p:stCondLst>
                                  <p:childTnLst>
                                    <p:cmd type="call" cmd="playFrom(0.0)">
                                      <p:cBhvr>
                                        <p:cTn id="9" dur="4875" fill="hold"/>
                                        <p:tgtEl>
                                          <p:spTgt spid="10"/>
                                        </p:tgtEl>
                                      </p:cBhvr>
                                    </p:cmd>
                                  </p:childTnLst>
                                </p:cTn>
                              </p:par>
                              <p:par>
                                <p:cTn id="10" presetID="1"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withEffect">
                                  <p:stCondLst>
                                    <p:cond delay="0"/>
                                  </p:stCondLst>
                                  <p:childTnLst>
                                    <p:cmd type="call" cmd="togglePause">
                                      <p:cBhvr>
                                        <p:cTn id="30" dur="1" fill="hold"/>
                                        <p:tgtEl>
                                          <p:spTgt spid="10"/>
                                        </p:tgtEl>
                                      </p:cBhvr>
                                    </p:cmd>
                                  </p:childTnLst>
                                </p:cTn>
                              </p:par>
                            </p:childTnLst>
                          </p:cTn>
                        </p:par>
                      </p:childTnLst>
                    </p:cTn>
                  </p:par>
                </p:childTnLst>
              </p:cTn>
              <p:nextCondLst>
                <p:cond evt="onClick" delay="0">
                  <p:tgtEl>
                    <p:spTgt spid="10"/>
                  </p:tgtEl>
                </p:cond>
              </p:nextCondLst>
            </p:seq>
            <p:video>
              <p:cMediaNode vol="80000">
                <p:cTn id="31" repeatCount="indefinite" fill="hold" display="0">
                  <p:stCondLst>
                    <p:cond delay="indefinite"/>
                  </p:stCondLst>
                </p:cTn>
                <p:tgtEl>
                  <p:spTgt spid="10"/>
                </p:tgtEl>
              </p:cMediaNode>
            </p:video>
          </p:childTnLst>
        </p:cTn>
      </p:par>
    </p:tnLst>
    <p:bldLst>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Grafik 61"/>
          <p:cNvPicPr>
            <a:picLocks noChangeAspect="1"/>
          </p:cNvPicPr>
          <p:nvPr/>
        </p:nvPicPr>
        <p:blipFill>
          <a:blip r:embed="rId2"/>
          <a:stretch>
            <a:fillRect/>
          </a:stretch>
        </p:blipFill>
        <p:spPr>
          <a:xfrm>
            <a:off x="9159236" y="4413310"/>
            <a:ext cx="2714009" cy="1742483"/>
          </a:xfrm>
          <a:prstGeom prst="rect">
            <a:avLst/>
          </a:prstGeom>
        </p:spPr>
      </p:pic>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p:txBody>
          <a:bodyPr>
            <a:normAutofit fontScale="90000"/>
          </a:bodyPr>
          <a:lstStyle/>
          <a:p>
            <a:r>
              <a:rPr lang="en-ZA" dirty="0" err="1"/>
              <a:t>Biochemicals</a:t>
            </a:r>
            <a:r>
              <a:rPr lang="en-ZA" dirty="0"/>
              <a:t> are embedded in matrix, ionized by laser and sorted by time-of-flight (TOF) in the MS</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7</a:t>
            </a:fld>
            <a:endParaRPr lang="en-ZA" dirty="0"/>
          </a:p>
        </p:txBody>
      </p:sp>
      <p:pic>
        <p:nvPicPr>
          <p:cNvPr id="6" name="Inhaltsplatzhalter 5"/>
          <p:cNvPicPr>
            <a:picLocks noGrp="1" noChangeAspect="1"/>
          </p:cNvPicPr>
          <p:nvPr>
            <p:ph idx="13"/>
          </p:nvPr>
        </p:nvPicPr>
        <p:blipFill>
          <a:blip r:embed="rId3" cstate="print">
            <a:extLst>
              <a:ext uri="{28A0092B-C50C-407E-A947-70E740481C1C}">
                <a14:useLocalDpi xmlns:a14="http://schemas.microsoft.com/office/drawing/2010/main" val="0"/>
              </a:ext>
            </a:extLst>
          </a:blip>
          <a:stretch>
            <a:fillRect/>
          </a:stretch>
        </p:blipFill>
        <p:spPr>
          <a:xfrm>
            <a:off x="8980488" y="624104"/>
            <a:ext cx="2659062" cy="786967"/>
          </a:xfrm>
        </p:spPr>
      </p:pic>
      <p:pic>
        <p:nvPicPr>
          <p:cNvPr id="7" name="Picture 3"/>
          <p:cNvPicPr>
            <a:picLocks noChangeAspect="1" noChangeArrowheads="1"/>
          </p:cNvPicPr>
          <p:nvPr/>
        </p:nvPicPr>
        <p:blipFill rotWithShape="1">
          <a:blip r:embed="rId4"/>
          <a:srcRect l="60461" t="54224" r="27133" b="27151"/>
          <a:stretch/>
        </p:blipFill>
        <p:spPr bwMode="auto">
          <a:xfrm>
            <a:off x="397315" y="3992282"/>
            <a:ext cx="749300" cy="800100"/>
          </a:xfrm>
          <a:prstGeom prst="rect">
            <a:avLst/>
          </a:prstGeom>
          <a:noFill/>
          <a:ln/>
        </p:spPr>
      </p:pic>
      <p:sp>
        <p:nvSpPr>
          <p:cNvPr id="11" name="Abgerundetes Rechteck 10"/>
          <p:cNvSpPr/>
          <p:nvPr/>
        </p:nvSpPr>
        <p:spPr>
          <a:xfrm>
            <a:off x="310444" y="2699879"/>
            <a:ext cx="2837747" cy="3563761"/>
          </a:xfrm>
          <a:prstGeom prst="round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12" name="Abgerundetes Rechteck 11"/>
          <p:cNvSpPr/>
          <p:nvPr/>
        </p:nvSpPr>
        <p:spPr>
          <a:xfrm>
            <a:off x="294569" y="2689134"/>
            <a:ext cx="2873800" cy="688750"/>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Co-</a:t>
            </a:r>
            <a:r>
              <a:rPr lang="de-DE" sz="2400" dirty="0" err="1">
                <a:solidFill>
                  <a:schemeClr val="bg1"/>
                </a:solidFill>
              </a:rPr>
              <a:t>crystallization</a:t>
            </a:r>
            <a:r>
              <a:rPr lang="de-DE" sz="2400" dirty="0">
                <a:solidFill>
                  <a:schemeClr val="bg1"/>
                </a:solidFill>
              </a:rPr>
              <a:t> </a:t>
            </a:r>
            <a:r>
              <a:rPr lang="de-DE" sz="2400" dirty="0" err="1">
                <a:solidFill>
                  <a:schemeClr val="bg1"/>
                </a:solidFill>
              </a:rPr>
              <a:t>with</a:t>
            </a:r>
            <a:r>
              <a:rPr lang="de-DE" sz="2400" dirty="0">
                <a:solidFill>
                  <a:schemeClr val="bg1"/>
                </a:solidFill>
              </a:rPr>
              <a:t> </a:t>
            </a:r>
            <a:r>
              <a:rPr lang="de-DE" sz="2400" dirty="0" err="1">
                <a:solidFill>
                  <a:schemeClr val="bg1"/>
                </a:solidFill>
              </a:rPr>
              <a:t>chemical</a:t>
            </a:r>
            <a:r>
              <a:rPr lang="de-DE" sz="2400" dirty="0">
                <a:solidFill>
                  <a:schemeClr val="bg1"/>
                </a:solidFill>
              </a:rPr>
              <a:t> </a:t>
            </a:r>
            <a:r>
              <a:rPr lang="de-DE" sz="2400" dirty="0" err="1">
                <a:solidFill>
                  <a:schemeClr val="bg1"/>
                </a:solidFill>
              </a:rPr>
              <a:t>matrix</a:t>
            </a:r>
            <a:endParaRPr lang="de-DE" sz="2400" dirty="0">
              <a:solidFill>
                <a:schemeClr val="bg1"/>
              </a:solidFill>
            </a:endParaRPr>
          </a:p>
        </p:txBody>
      </p:sp>
      <p:sp>
        <p:nvSpPr>
          <p:cNvPr id="13" name="Abgerundetes Rechteck 12"/>
          <p:cNvSpPr/>
          <p:nvPr/>
        </p:nvSpPr>
        <p:spPr>
          <a:xfrm>
            <a:off x="310444" y="1857197"/>
            <a:ext cx="2873800" cy="688750"/>
          </a:xfrm>
          <a:prstGeom prst="roundRect">
            <a:avLst/>
          </a:prstGeom>
          <a:solidFill>
            <a:srgbClr val="03A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Sample</a:t>
            </a:r>
            <a:endParaRPr lang="de-DE" dirty="0">
              <a:solidFill>
                <a:schemeClr val="bg1"/>
              </a:solidFill>
            </a:endParaRPr>
          </a:p>
        </p:txBody>
      </p:sp>
      <p:pic>
        <p:nvPicPr>
          <p:cNvPr id="17" name="Grafik 16"/>
          <p:cNvPicPr>
            <a:picLocks noChangeAspect="1"/>
          </p:cNvPicPr>
          <p:nvPr/>
        </p:nvPicPr>
        <p:blipFill>
          <a:blip r:embed="rId5"/>
          <a:stretch>
            <a:fillRect/>
          </a:stretch>
        </p:blipFill>
        <p:spPr>
          <a:xfrm>
            <a:off x="484157" y="5228832"/>
            <a:ext cx="2526374" cy="567817"/>
          </a:xfrm>
          <a:prstGeom prst="rect">
            <a:avLst/>
          </a:prstGeom>
        </p:spPr>
      </p:pic>
      <p:pic>
        <p:nvPicPr>
          <p:cNvPr id="18" name="Grafik 17"/>
          <p:cNvPicPr>
            <a:picLocks noChangeAspect="1"/>
          </p:cNvPicPr>
          <p:nvPr/>
        </p:nvPicPr>
        <p:blipFill rotWithShape="1">
          <a:blip r:embed="rId6"/>
          <a:srcRect l="30804" t="71238" r="22644" b="5785"/>
          <a:stretch/>
        </p:blipFill>
        <p:spPr>
          <a:xfrm>
            <a:off x="1626445" y="5829366"/>
            <a:ext cx="216398" cy="189681"/>
          </a:xfrm>
          <a:prstGeom prst="rect">
            <a:avLst/>
          </a:prstGeom>
        </p:spPr>
      </p:pic>
      <p:pic>
        <p:nvPicPr>
          <p:cNvPr id="19" name="Grafik 18"/>
          <p:cNvPicPr>
            <a:picLocks noChangeAspect="1"/>
          </p:cNvPicPr>
          <p:nvPr/>
        </p:nvPicPr>
        <p:blipFill rotWithShape="1">
          <a:blip r:embed="rId6"/>
          <a:srcRect l="32745" t="35302" r="21566" b="37514"/>
          <a:stretch/>
        </p:blipFill>
        <p:spPr>
          <a:xfrm>
            <a:off x="623888" y="5800698"/>
            <a:ext cx="212085" cy="224090"/>
          </a:xfrm>
          <a:prstGeom prst="rect">
            <a:avLst/>
          </a:prstGeom>
        </p:spPr>
      </p:pic>
      <p:sp>
        <p:nvSpPr>
          <p:cNvPr id="20" name="Textfeld 19"/>
          <p:cNvSpPr txBox="1"/>
          <p:nvPr/>
        </p:nvSpPr>
        <p:spPr>
          <a:xfrm>
            <a:off x="750047" y="5758854"/>
            <a:ext cx="633507" cy="307777"/>
          </a:xfrm>
          <a:prstGeom prst="rect">
            <a:avLst/>
          </a:prstGeom>
          <a:noFill/>
        </p:spPr>
        <p:txBody>
          <a:bodyPr wrap="none" rtlCol="0">
            <a:spAutoFit/>
          </a:bodyPr>
          <a:lstStyle/>
          <a:p>
            <a:pPr algn="ctr"/>
            <a:r>
              <a:rPr lang="de-DE" sz="1400" dirty="0"/>
              <a:t>MOI 1</a:t>
            </a:r>
          </a:p>
        </p:txBody>
      </p:sp>
      <p:sp>
        <p:nvSpPr>
          <p:cNvPr id="21" name="Textfeld 20"/>
          <p:cNvSpPr txBox="1"/>
          <p:nvPr/>
        </p:nvSpPr>
        <p:spPr>
          <a:xfrm>
            <a:off x="1748116" y="5758854"/>
            <a:ext cx="633507" cy="307777"/>
          </a:xfrm>
          <a:prstGeom prst="rect">
            <a:avLst/>
          </a:prstGeom>
          <a:noFill/>
        </p:spPr>
        <p:txBody>
          <a:bodyPr wrap="none" rtlCol="0">
            <a:spAutoFit/>
          </a:bodyPr>
          <a:lstStyle/>
          <a:p>
            <a:pPr algn="ctr"/>
            <a:r>
              <a:rPr lang="de-DE" sz="1400" dirty="0"/>
              <a:t>MOI 2</a:t>
            </a:r>
          </a:p>
        </p:txBody>
      </p:sp>
      <p:pic>
        <p:nvPicPr>
          <p:cNvPr id="22" name="Picture 4"/>
          <p:cNvPicPr>
            <a:picLocks noChangeAspect="1" noChangeArrowheads="1"/>
          </p:cNvPicPr>
          <p:nvPr/>
        </p:nvPicPr>
        <p:blipFill>
          <a:blip r:embed="rId7"/>
          <a:srcRect/>
          <a:stretch>
            <a:fillRect/>
          </a:stretch>
        </p:blipFill>
        <p:spPr bwMode="auto">
          <a:xfrm>
            <a:off x="1276220" y="3552499"/>
            <a:ext cx="1670303" cy="940824"/>
          </a:xfrm>
          <a:prstGeom prst="rect">
            <a:avLst/>
          </a:prstGeom>
          <a:noFill/>
          <a:ln w="9525">
            <a:noFill/>
            <a:miter lim="800000"/>
            <a:headEnd/>
            <a:tailEnd/>
          </a:ln>
          <a:effectLst/>
        </p:spPr>
      </p:pic>
      <p:sp>
        <p:nvSpPr>
          <p:cNvPr id="23" name="Text Box 5"/>
          <p:cNvSpPr txBox="1">
            <a:spLocks noChangeArrowheads="1"/>
          </p:cNvSpPr>
          <p:nvPr/>
        </p:nvSpPr>
        <p:spPr bwMode="auto">
          <a:xfrm>
            <a:off x="970184" y="4501933"/>
            <a:ext cx="2178802" cy="646331"/>
          </a:xfrm>
          <a:prstGeom prst="rect">
            <a:avLst/>
          </a:prstGeom>
          <a:noFill/>
          <a:ln w="9525">
            <a:noFill/>
            <a:miter lim="800000"/>
            <a:headEnd/>
            <a:tailEnd/>
          </a:ln>
          <a:effectLst/>
        </p:spPr>
        <p:txBody>
          <a:bodyPr wrap="none">
            <a:spAutoFit/>
          </a:bodyPr>
          <a:lstStyle/>
          <a:p>
            <a:pPr algn="ctr"/>
            <a:r>
              <a:rPr lang="en-US" dirty="0">
                <a:latin typeface="Symbol" pitchFamily="18" charset="2"/>
              </a:rPr>
              <a:t>a</a:t>
            </a:r>
            <a:r>
              <a:rPr lang="en-US" dirty="0"/>
              <a:t>-cyano-4-OH-</a:t>
            </a:r>
          </a:p>
          <a:p>
            <a:pPr algn="ctr"/>
            <a:r>
              <a:rPr lang="en-US" dirty="0"/>
              <a:t>cinnamic acid </a:t>
            </a:r>
            <a:r>
              <a:rPr lang="de-DE" dirty="0"/>
              <a:t>(HCCA)</a:t>
            </a:r>
            <a:endParaRPr lang="en-US" dirty="0"/>
          </a:p>
        </p:txBody>
      </p:sp>
      <p:grpSp>
        <p:nvGrpSpPr>
          <p:cNvPr id="24" name="Gruppieren 23"/>
          <p:cNvGrpSpPr/>
          <p:nvPr/>
        </p:nvGrpSpPr>
        <p:grpSpPr>
          <a:xfrm>
            <a:off x="3219934" y="2091416"/>
            <a:ext cx="2940566" cy="4168666"/>
            <a:chOff x="3219934" y="1771376"/>
            <a:chExt cx="2940566" cy="4168666"/>
          </a:xfrm>
        </p:grpSpPr>
        <p:sp>
          <p:nvSpPr>
            <p:cNvPr id="25" name="Abgerundetes Rechteck 24"/>
            <p:cNvSpPr/>
            <p:nvPr/>
          </p:nvSpPr>
          <p:spPr>
            <a:xfrm>
              <a:off x="3254833" y="1788783"/>
              <a:ext cx="2837747" cy="4151259"/>
            </a:xfrm>
            <a:prstGeom prst="round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26" name="Abgerundetes Rechteck 25"/>
            <p:cNvSpPr/>
            <p:nvPr/>
          </p:nvSpPr>
          <p:spPr>
            <a:xfrm>
              <a:off x="3238958" y="1771376"/>
              <a:ext cx="2873800" cy="68875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a:solidFill>
                    <a:schemeClr val="bg1"/>
                  </a:solidFill>
                </a:rPr>
                <a:t>Desorption </a:t>
              </a:r>
              <a:r>
                <a:rPr lang="de-DE" sz="2400" dirty="0" err="1">
                  <a:solidFill>
                    <a:schemeClr val="bg1"/>
                  </a:solidFill>
                </a:rPr>
                <a:t>and</a:t>
              </a:r>
              <a:r>
                <a:rPr lang="de-DE" sz="2400" dirty="0">
                  <a:solidFill>
                    <a:schemeClr val="bg1"/>
                  </a:solidFill>
                </a:rPr>
                <a:t> </a:t>
              </a:r>
              <a:r>
                <a:rPr lang="de-DE" sz="2400" dirty="0" err="1">
                  <a:solidFill>
                    <a:schemeClr val="bg1"/>
                  </a:solidFill>
                </a:rPr>
                <a:t>Ionization</a:t>
              </a:r>
              <a:endParaRPr lang="de-DE" sz="2400" dirty="0">
                <a:solidFill>
                  <a:schemeClr val="bg1"/>
                </a:solidFill>
              </a:endParaRPr>
            </a:p>
          </p:txBody>
        </p:sp>
        <p:pic>
          <p:nvPicPr>
            <p:cNvPr id="27" name="Grafik 26"/>
            <p:cNvPicPr>
              <a:picLocks noChangeAspect="1"/>
            </p:cNvPicPr>
            <p:nvPr/>
          </p:nvPicPr>
          <p:blipFill>
            <a:blip r:embed="rId8"/>
            <a:stretch>
              <a:fillRect/>
            </a:stretch>
          </p:blipFill>
          <p:spPr>
            <a:xfrm>
              <a:off x="3385181" y="3043090"/>
              <a:ext cx="2602193" cy="1890965"/>
            </a:xfrm>
            <a:prstGeom prst="rect">
              <a:avLst/>
            </a:prstGeom>
          </p:spPr>
        </p:pic>
        <p:pic>
          <p:nvPicPr>
            <p:cNvPr id="28" name="Grafik 27"/>
            <p:cNvPicPr>
              <a:picLocks noChangeAspect="1"/>
            </p:cNvPicPr>
            <p:nvPr/>
          </p:nvPicPr>
          <p:blipFill>
            <a:blip r:embed="rId9"/>
            <a:stretch>
              <a:fillRect/>
            </a:stretch>
          </p:blipFill>
          <p:spPr>
            <a:xfrm>
              <a:off x="3511461" y="5073722"/>
              <a:ext cx="276225" cy="276225"/>
            </a:xfrm>
            <a:prstGeom prst="rect">
              <a:avLst/>
            </a:prstGeom>
          </p:spPr>
        </p:pic>
        <p:pic>
          <p:nvPicPr>
            <p:cNvPr id="29" name="Grafik 28"/>
            <p:cNvPicPr>
              <a:picLocks noChangeAspect="1"/>
            </p:cNvPicPr>
            <p:nvPr/>
          </p:nvPicPr>
          <p:blipFill rotWithShape="1">
            <a:blip r:embed="rId6"/>
            <a:srcRect l="30804" t="71238" r="22644" b="5785"/>
            <a:stretch/>
          </p:blipFill>
          <p:spPr>
            <a:xfrm>
              <a:off x="4542680" y="4862250"/>
              <a:ext cx="216398" cy="189681"/>
            </a:xfrm>
            <a:prstGeom prst="rect">
              <a:avLst/>
            </a:prstGeom>
          </p:spPr>
        </p:pic>
        <p:pic>
          <p:nvPicPr>
            <p:cNvPr id="30" name="Grafik 29"/>
            <p:cNvPicPr>
              <a:picLocks noChangeAspect="1"/>
            </p:cNvPicPr>
            <p:nvPr/>
          </p:nvPicPr>
          <p:blipFill rotWithShape="1">
            <a:blip r:embed="rId6"/>
            <a:srcRect l="32745" t="35302" r="21566" b="37514"/>
            <a:stretch/>
          </p:blipFill>
          <p:spPr>
            <a:xfrm>
              <a:off x="3540123" y="4833582"/>
              <a:ext cx="212085" cy="224090"/>
            </a:xfrm>
            <a:prstGeom prst="rect">
              <a:avLst/>
            </a:prstGeom>
          </p:spPr>
        </p:pic>
        <p:sp>
          <p:nvSpPr>
            <p:cNvPr id="31" name="Textfeld 30"/>
            <p:cNvSpPr txBox="1"/>
            <p:nvPr/>
          </p:nvSpPr>
          <p:spPr>
            <a:xfrm>
              <a:off x="3692122" y="4791738"/>
              <a:ext cx="581826" cy="307777"/>
            </a:xfrm>
            <a:prstGeom prst="rect">
              <a:avLst/>
            </a:prstGeom>
            <a:noFill/>
          </p:spPr>
          <p:txBody>
            <a:bodyPr wrap="none" rtlCol="0">
              <a:spAutoFit/>
            </a:bodyPr>
            <a:lstStyle/>
            <a:p>
              <a:pPr algn="ctr"/>
              <a:r>
                <a:rPr lang="de-DE" sz="1400" dirty="0"/>
                <a:t>AOI 1</a:t>
              </a:r>
            </a:p>
          </p:txBody>
        </p:sp>
        <p:sp>
          <p:nvSpPr>
            <p:cNvPr id="32" name="Textfeld 31"/>
            <p:cNvSpPr txBox="1"/>
            <p:nvPr/>
          </p:nvSpPr>
          <p:spPr>
            <a:xfrm>
              <a:off x="4690191" y="4791738"/>
              <a:ext cx="581826" cy="307777"/>
            </a:xfrm>
            <a:prstGeom prst="rect">
              <a:avLst/>
            </a:prstGeom>
            <a:noFill/>
          </p:spPr>
          <p:txBody>
            <a:bodyPr wrap="none" rtlCol="0">
              <a:spAutoFit/>
            </a:bodyPr>
            <a:lstStyle/>
            <a:p>
              <a:pPr algn="ctr"/>
              <a:r>
                <a:rPr lang="de-DE" sz="1400" dirty="0"/>
                <a:t>AOI 2</a:t>
              </a:r>
            </a:p>
          </p:txBody>
        </p:sp>
        <p:sp>
          <p:nvSpPr>
            <p:cNvPr id="33" name="Textfeld 32"/>
            <p:cNvSpPr txBox="1"/>
            <p:nvPr/>
          </p:nvSpPr>
          <p:spPr>
            <a:xfrm>
              <a:off x="3707292" y="5098047"/>
              <a:ext cx="2024400" cy="307777"/>
            </a:xfrm>
            <a:prstGeom prst="rect">
              <a:avLst/>
            </a:prstGeom>
            <a:noFill/>
          </p:spPr>
          <p:txBody>
            <a:bodyPr wrap="none" rtlCol="0">
              <a:spAutoFit/>
            </a:bodyPr>
            <a:lstStyle/>
            <a:p>
              <a:pPr algn="ctr"/>
              <a:r>
                <a:rPr lang="de-DE" sz="1400" dirty="0"/>
                <a:t>Neutral </a:t>
              </a:r>
              <a:r>
                <a:rPr lang="de-DE" sz="1400" dirty="0" err="1"/>
                <a:t>matrix</a:t>
              </a:r>
              <a:r>
                <a:rPr lang="de-DE" sz="1400" dirty="0"/>
                <a:t> </a:t>
              </a:r>
              <a:r>
                <a:rPr lang="de-DE" sz="1400" dirty="0" err="1"/>
                <a:t>molecules</a:t>
              </a:r>
              <a:endParaRPr lang="de-DE" sz="1400" dirty="0"/>
            </a:p>
          </p:txBody>
        </p:sp>
        <p:pic>
          <p:nvPicPr>
            <p:cNvPr id="34" name="Grafik 33"/>
            <p:cNvPicPr>
              <a:picLocks noChangeAspect="1"/>
            </p:cNvPicPr>
            <p:nvPr/>
          </p:nvPicPr>
          <p:blipFill>
            <a:blip r:embed="rId9"/>
            <a:stretch>
              <a:fillRect/>
            </a:stretch>
          </p:blipFill>
          <p:spPr>
            <a:xfrm>
              <a:off x="3511461" y="5400930"/>
              <a:ext cx="276225" cy="276225"/>
            </a:xfrm>
            <a:prstGeom prst="rect">
              <a:avLst/>
            </a:prstGeom>
          </p:spPr>
        </p:pic>
        <p:sp>
          <p:nvSpPr>
            <p:cNvPr id="35" name="Textfeld 34"/>
            <p:cNvSpPr txBox="1"/>
            <p:nvPr/>
          </p:nvSpPr>
          <p:spPr>
            <a:xfrm>
              <a:off x="3711172" y="5415927"/>
              <a:ext cx="1008546" cy="307777"/>
            </a:xfrm>
            <a:prstGeom prst="rect">
              <a:avLst/>
            </a:prstGeom>
            <a:noFill/>
          </p:spPr>
          <p:txBody>
            <a:bodyPr wrap="none" rtlCol="0">
              <a:spAutoFit/>
            </a:bodyPr>
            <a:lstStyle/>
            <a:p>
              <a:pPr algn="ctr"/>
              <a:r>
                <a:rPr lang="de-DE" sz="1400" dirty="0"/>
                <a:t>Matrix </a:t>
              </a:r>
              <a:r>
                <a:rPr lang="de-DE" sz="1400" dirty="0" err="1"/>
                <a:t>ions</a:t>
              </a:r>
              <a:endParaRPr lang="de-DE" sz="1400" dirty="0"/>
            </a:p>
          </p:txBody>
        </p:sp>
        <p:cxnSp>
          <p:nvCxnSpPr>
            <p:cNvPr id="36" name="Gerade Verbindung mit Pfeil 35"/>
            <p:cNvCxnSpPr/>
            <p:nvPr/>
          </p:nvCxnSpPr>
          <p:spPr>
            <a:xfrm flipH="1">
              <a:off x="4838245" y="3102121"/>
              <a:ext cx="289570" cy="2459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feld 36"/>
            <p:cNvSpPr txBox="1"/>
            <p:nvPr/>
          </p:nvSpPr>
          <p:spPr>
            <a:xfrm>
              <a:off x="4691338" y="2795812"/>
              <a:ext cx="1316386" cy="338554"/>
            </a:xfrm>
            <a:prstGeom prst="rect">
              <a:avLst/>
            </a:prstGeom>
            <a:noFill/>
          </p:spPr>
          <p:txBody>
            <a:bodyPr wrap="none" rtlCol="0">
              <a:spAutoFit/>
            </a:bodyPr>
            <a:lstStyle/>
            <a:p>
              <a:pPr algn="ctr"/>
              <a:r>
                <a:rPr lang="de-DE" sz="1600" dirty="0"/>
                <a:t>MALDI </a:t>
              </a:r>
              <a:r>
                <a:rPr lang="de-DE" sz="1600" dirty="0" err="1"/>
                <a:t>plume</a:t>
              </a:r>
              <a:endParaRPr lang="de-DE" sz="1600" dirty="0"/>
            </a:p>
          </p:txBody>
        </p:sp>
        <p:cxnSp>
          <p:nvCxnSpPr>
            <p:cNvPr id="38" name="Gerade Verbindung mit Pfeil 37"/>
            <p:cNvCxnSpPr/>
            <p:nvPr/>
          </p:nvCxnSpPr>
          <p:spPr>
            <a:xfrm flipH="1">
              <a:off x="3568929" y="2996399"/>
              <a:ext cx="77236" cy="3155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feld 38"/>
            <p:cNvSpPr txBox="1"/>
            <p:nvPr/>
          </p:nvSpPr>
          <p:spPr>
            <a:xfrm>
              <a:off x="3219934" y="2699261"/>
              <a:ext cx="1180131" cy="338554"/>
            </a:xfrm>
            <a:prstGeom prst="rect">
              <a:avLst/>
            </a:prstGeom>
            <a:noFill/>
          </p:spPr>
          <p:txBody>
            <a:bodyPr wrap="none" rtlCol="0">
              <a:spAutoFit/>
            </a:bodyPr>
            <a:lstStyle/>
            <a:p>
              <a:pPr algn="ctr"/>
              <a:r>
                <a:rPr lang="de-DE" sz="1600" dirty="0" err="1"/>
                <a:t>Pulsed</a:t>
              </a:r>
              <a:r>
                <a:rPr lang="de-DE" sz="1600" dirty="0"/>
                <a:t> </a:t>
              </a:r>
              <a:r>
                <a:rPr lang="de-DE" sz="1600" dirty="0" err="1"/>
                <a:t>laser</a:t>
              </a:r>
              <a:endParaRPr lang="de-DE" sz="1600" dirty="0"/>
            </a:p>
          </p:txBody>
        </p:sp>
        <p:sp>
          <p:nvSpPr>
            <p:cNvPr id="40" name="Textfeld 39"/>
            <p:cNvSpPr txBox="1"/>
            <p:nvPr/>
          </p:nvSpPr>
          <p:spPr>
            <a:xfrm>
              <a:off x="3512246" y="5390638"/>
              <a:ext cx="274434" cy="307777"/>
            </a:xfrm>
            <a:prstGeom prst="rect">
              <a:avLst/>
            </a:prstGeom>
            <a:noFill/>
          </p:spPr>
          <p:txBody>
            <a:bodyPr wrap="none" rtlCol="0">
              <a:spAutoFit/>
            </a:bodyPr>
            <a:lstStyle/>
            <a:p>
              <a:r>
                <a:rPr lang="de-DE" sz="1400" dirty="0">
                  <a:solidFill>
                    <a:schemeClr val="bg1"/>
                  </a:solidFill>
                </a:rPr>
                <a:t>+</a:t>
              </a:r>
            </a:p>
          </p:txBody>
        </p:sp>
        <p:sp>
          <p:nvSpPr>
            <p:cNvPr id="41" name="Textfeld 40"/>
            <p:cNvSpPr txBox="1"/>
            <p:nvPr/>
          </p:nvSpPr>
          <p:spPr>
            <a:xfrm>
              <a:off x="3863684" y="3360476"/>
              <a:ext cx="248786" cy="246221"/>
            </a:xfrm>
            <a:prstGeom prst="rect">
              <a:avLst/>
            </a:prstGeom>
            <a:noFill/>
          </p:spPr>
          <p:txBody>
            <a:bodyPr wrap="none" rtlCol="0">
              <a:spAutoFit/>
            </a:bodyPr>
            <a:lstStyle/>
            <a:p>
              <a:r>
                <a:rPr lang="de-DE" sz="1000" dirty="0">
                  <a:solidFill>
                    <a:schemeClr val="bg1"/>
                  </a:solidFill>
                </a:rPr>
                <a:t>+</a:t>
              </a:r>
            </a:p>
          </p:txBody>
        </p:sp>
        <p:sp>
          <p:nvSpPr>
            <p:cNvPr id="42" name="Textfeld 41"/>
            <p:cNvSpPr txBox="1"/>
            <p:nvPr/>
          </p:nvSpPr>
          <p:spPr>
            <a:xfrm>
              <a:off x="4385862" y="3219531"/>
              <a:ext cx="235962" cy="215444"/>
            </a:xfrm>
            <a:prstGeom prst="rect">
              <a:avLst/>
            </a:prstGeom>
            <a:noFill/>
          </p:spPr>
          <p:txBody>
            <a:bodyPr wrap="none" rtlCol="0">
              <a:spAutoFit/>
            </a:bodyPr>
            <a:lstStyle/>
            <a:p>
              <a:r>
                <a:rPr lang="de-DE" sz="800" dirty="0">
                  <a:solidFill>
                    <a:schemeClr val="bg1"/>
                  </a:solidFill>
                </a:rPr>
                <a:t>+</a:t>
              </a:r>
            </a:p>
          </p:txBody>
        </p:sp>
        <p:sp>
          <p:nvSpPr>
            <p:cNvPr id="43" name="Textfeld 42"/>
            <p:cNvSpPr txBox="1"/>
            <p:nvPr/>
          </p:nvSpPr>
          <p:spPr>
            <a:xfrm>
              <a:off x="4526114" y="3615241"/>
              <a:ext cx="235962" cy="215444"/>
            </a:xfrm>
            <a:prstGeom prst="rect">
              <a:avLst/>
            </a:prstGeom>
            <a:noFill/>
          </p:spPr>
          <p:txBody>
            <a:bodyPr wrap="none" rtlCol="0">
              <a:spAutoFit/>
            </a:bodyPr>
            <a:lstStyle/>
            <a:p>
              <a:r>
                <a:rPr lang="de-DE" sz="800" dirty="0">
                  <a:solidFill>
                    <a:schemeClr val="bg1"/>
                  </a:solidFill>
                </a:rPr>
                <a:t>+</a:t>
              </a:r>
            </a:p>
          </p:txBody>
        </p:sp>
        <p:sp>
          <p:nvSpPr>
            <p:cNvPr id="44" name="Textfeld 43"/>
            <p:cNvSpPr txBox="1"/>
            <p:nvPr/>
          </p:nvSpPr>
          <p:spPr>
            <a:xfrm>
              <a:off x="4656462" y="3415830"/>
              <a:ext cx="235962" cy="215444"/>
            </a:xfrm>
            <a:prstGeom prst="rect">
              <a:avLst/>
            </a:prstGeom>
            <a:noFill/>
          </p:spPr>
          <p:txBody>
            <a:bodyPr wrap="none" rtlCol="0">
              <a:spAutoFit/>
            </a:bodyPr>
            <a:lstStyle/>
            <a:p>
              <a:r>
                <a:rPr lang="de-DE" sz="800" dirty="0">
                  <a:solidFill>
                    <a:schemeClr val="bg1"/>
                  </a:solidFill>
                </a:rPr>
                <a:t>+</a:t>
              </a:r>
            </a:p>
          </p:txBody>
        </p:sp>
        <p:sp>
          <p:nvSpPr>
            <p:cNvPr id="45" name="Textfeld 44"/>
            <p:cNvSpPr txBox="1"/>
            <p:nvPr/>
          </p:nvSpPr>
          <p:spPr>
            <a:xfrm>
              <a:off x="4156798" y="4078070"/>
              <a:ext cx="235962" cy="215444"/>
            </a:xfrm>
            <a:prstGeom prst="rect">
              <a:avLst/>
            </a:prstGeom>
            <a:noFill/>
          </p:spPr>
          <p:txBody>
            <a:bodyPr wrap="none" rtlCol="0">
              <a:spAutoFit/>
            </a:bodyPr>
            <a:lstStyle/>
            <a:p>
              <a:r>
                <a:rPr lang="de-DE" sz="800" dirty="0">
                  <a:solidFill>
                    <a:schemeClr val="bg1"/>
                  </a:solidFill>
                </a:rPr>
                <a:t>+</a:t>
              </a:r>
            </a:p>
          </p:txBody>
        </p:sp>
        <p:sp>
          <p:nvSpPr>
            <p:cNvPr id="46" name="Textfeld 45"/>
            <p:cNvSpPr txBox="1"/>
            <p:nvPr/>
          </p:nvSpPr>
          <p:spPr>
            <a:xfrm>
              <a:off x="4114101" y="3337658"/>
              <a:ext cx="248786" cy="246221"/>
            </a:xfrm>
            <a:prstGeom prst="rect">
              <a:avLst/>
            </a:prstGeom>
            <a:noFill/>
          </p:spPr>
          <p:txBody>
            <a:bodyPr wrap="none" rtlCol="0">
              <a:spAutoFit/>
            </a:bodyPr>
            <a:lstStyle/>
            <a:p>
              <a:r>
                <a:rPr lang="de-DE" sz="1000" dirty="0">
                  <a:solidFill>
                    <a:schemeClr val="bg1"/>
                  </a:solidFill>
                </a:rPr>
                <a:t>+</a:t>
              </a:r>
            </a:p>
          </p:txBody>
        </p:sp>
        <p:sp>
          <p:nvSpPr>
            <p:cNvPr id="47" name="Textfeld 46"/>
            <p:cNvSpPr txBox="1"/>
            <p:nvPr/>
          </p:nvSpPr>
          <p:spPr>
            <a:xfrm>
              <a:off x="4112470" y="3790613"/>
              <a:ext cx="248786" cy="246221"/>
            </a:xfrm>
            <a:prstGeom prst="rect">
              <a:avLst/>
            </a:prstGeom>
            <a:noFill/>
          </p:spPr>
          <p:txBody>
            <a:bodyPr wrap="none" rtlCol="0">
              <a:spAutoFit/>
            </a:bodyPr>
            <a:lstStyle/>
            <a:p>
              <a:r>
                <a:rPr lang="de-DE" sz="1000" dirty="0">
                  <a:solidFill>
                    <a:schemeClr val="bg1"/>
                  </a:solidFill>
                </a:rPr>
                <a:t>+</a:t>
              </a:r>
            </a:p>
          </p:txBody>
        </p:sp>
        <p:cxnSp>
          <p:nvCxnSpPr>
            <p:cNvPr id="48" name="Gerade Verbindung mit Pfeil 47"/>
            <p:cNvCxnSpPr/>
            <p:nvPr/>
          </p:nvCxnSpPr>
          <p:spPr>
            <a:xfrm flipH="1" flipV="1">
              <a:off x="4656072" y="3785211"/>
              <a:ext cx="182173" cy="1285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feld 48"/>
            <p:cNvSpPr txBox="1"/>
            <p:nvPr/>
          </p:nvSpPr>
          <p:spPr>
            <a:xfrm>
              <a:off x="4696445" y="3815363"/>
              <a:ext cx="1464055" cy="338554"/>
            </a:xfrm>
            <a:prstGeom prst="rect">
              <a:avLst/>
            </a:prstGeom>
            <a:noFill/>
          </p:spPr>
          <p:txBody>
            <a:bodyPr wrap="none" rtlCol="0">
              <a:spAutoFit/>
            </a:bodyPr>
            <a:lstStyle/>
            <a:p>
              <a:pPr algn="ctr"/>
              <a:r>
                <a:rPr lang="de-DE" sz="1600" dirty="0"/>
                <a:t>Charge </a:t>
              </a:r>
              <a:r>
                <a:rPr lang="de-DE" sz="1600" dirty="0" err="1"/>
                <a:t>transfer</a:t>
              </a:r>
              <a:endParaRPr lang="de-DE" sz="1600" dirty="0"/>
            </a:p>
          </p:txBody>
        </p:sp>
      </p:grpSp>
      <p:sp>
        <p:nvSpPr>
          <p:cNvPr id="50" name="Abgerundetes Rechteck 49"/>
          <p:cNvSpPr/>
          <p:nvPr/>
        </p:nvSpPr>
        <p:spPr>
          <a:xfrm>
            <a:off x="6171267" y="2114663"/>
            <a:ext cx="2837747" cy="4151259"/>
          </a:xfrm>
          <a:prstGeom prst="round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51" name="Abgerundetes Rechteck 50"/>
          <p:cNvSpPr/>
          <p:nvPr/>
        </p:nvSpPr>
        <p:spPr>
          <a:xfrm>
            <a:off x="6155392" y="2097255"/>
            <a:ext cx="2873800" cy="922045"/>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bg1"/>
                </a:solidFill>
              </a:rPr>
              <a:t>Mass </a:t>
            </a:r>
            <a:r>
              <a:rPr lang="de-DE" sz="2000" dirty="0" err="1">
                <a:solidFill>
                  <a:schemeClr val="bg1"/>
                </a:solidFill>
              </a:rPr>
              <a:t>analysis</a:t>
            </a:r>
            <a:r>
              <a:rPr lang="de-DE" sz="2000" dirty="0">
                <a:solidFill>
                  <a:schemeClr val="bg1"/>
                </a:solidFill>
              </a:rPr>
              <a:t> = </a:t>
            </a:r>
          </a:p>
          <a:p>
            <a:pPr algn="ctr"/>
            <a:r>
              <a:rPr lang="de-DE" sz="2000" dirty="0">
                <a:solidFill>
                  <a:schemeClr val="bg1"/>
                </a:solidFill>
              </a:rPr>
              <a:t>time of </a:t>
            </a:r>
            <a:r>
              <a:rPr lang="de-DE" sz="2000" dirty="0" err="1">
                <a:solidFill>
                  <a:schemeClr val="bg1"/>
                </a:solidFill>
              </a:rPr>
              <a:t>flight</a:t>
            </a:r>
            <a:r>
              <a:rPr lang="de-DE" sz="2000" dirty="0">
                <a:solidFill>
                  <a:schemeClr val="bg1"/>
                </a:solidFill>
              </a:rPr>
              <a:t> (TOF) </a:t>
            </a:r>
            <a:r>
              <a:rPr lang="de-DE" sz="2000" dirty="0" err="1">
                <a:solidFill>
                  <a:schemeClr val="bg1"/>
                </a:solidFill>
              </a:rPr>
              <a:t>measurement</a:t>
            </a:r>
            <a:endParaRPr lang="de-DE" sz="2000" dirty="0">
              <a:solidFill>
                <a:schemeClr val="bg1"/>
              </a:solidFill>
            </a:endParaRPr>
          </a:p>
        </p:txBody>
      </p:sp>
      <p:pic>
        <p:nvPicPr>
          <p:cNvPr id="52" name="Grafik 51"/>
          <p:cNvPicPr>
            <a:picLocks noChangeAspect="1"/>
          </p:cNvPicPr>
          <p:nvPr/>
        </p:nvPicPr>
        <p:blipFill>
          <a:blip r:embed="rId10"/>
          <a:stretch>
            <a:fillRect/>
          </a:stretch>
        </p:blipFill>
        <p:spPr>
          <a:xfrm rot="16200000">
            <a:off x="5452725" y="3960250"/>
            <a:ext cx="3079256" cy="1206735"/>
          </a:xfrm>
          <a:prstGeom prst="rect">
            <a:avLst/>
          </a:prstGeom>
        </p:spPr>
      </p:pic>
      <p:sp>
        <p:nvSpPr>
          <p:cNvPr id="53" name="Textfeld 52"/>
          <p:cNvSpPr txBox="1"/>
          <p:nvPr/>
        </p:nvSpPr>
        <p:spPr>
          <a:xfrm>
            <a:off x="7150476" y="5621857"/>
            <a:ext cx="997132" cy="307777"/>
          </a:xfrm>
          <a:prstGeom prst="rect">
            <a:avLst/>
          </a:prstGeom>
          <a:noFill/>
        </p:spPr>
        <p:txBody>
          <a:bodyPr wrap="none" rtlCol="0">
            <a:spAutoFit/>
          </a:bodyPr>
          <a:lstStyle/>
          <a:p>
            <a:pPr algn="ctr"/>
            <a:r>
              <a:rPr lang="de-DE" sz="1400" dirty="0"/>
              <a:t>MALDI TOF</a:t>
            </a:r>
          </a:p>
        </p:txBody>
      </p:sp>
      <p:sp>
        <p:nvSpPr>
          <p:cNvPr id="57" name="Text Box 5"/>
          <p:cNvSpPr txBox="1">
            <a:spLocks noChangeArrowheads="1"/>
          </p:cNvSpPr>
          <p:nvPr/>
        </p:nvSpPr>
        <p:spPr bwMode="auto">
          <a:xfrm>
            <a:off x="7297024" y="4742350"/>
            <a:ext cx="1555234" cy="584775"/>
          </a:xfrm>
          <a:prstGeom prst="rect">
            <a:avLst/>
          </a:prstGeom>
          <a:noFill/>
          <a:ln w="28575">
            <a:solidFill>
              <a:schemeClr val="tx1"/>
            </a:solidFill>
            <a:miter lim="800000"/>
            <a:headEnd/>
            <a:tailEnd/>
          </a:ln>
          <a:effectLst/>
        </p:spPr>
        <p:txBody>
          <a:bodyPr wrap="none">
            <a:spAutoFit/>
          </a:bodyPr>
          <a:lstStyle/>
          <a:p>
            <a:r>
              <a:rPr lang="de-DE" sz="3200" dirty="0"/>
              <a:t>m/z </a:t>
            </a:r>
            <a:r>
              <a:rPr lang="en-US" sz="3200" dirty="0">
                <a:latin typeface="Adobe Fangsong Std R" panose="02020400000000000000" pitchFamily="18" charset="-128"/>
                <a:ea typeface="Adobe Fangsong Std R" panose="02020400000000000000" pitchFamily="18" charset="-128"/>
                <a:cs typeface="Arial" charset="0"/>
              </a:rPr>
              <a:t>~</a:t>
            </a:r>
            <a:r>
              <a:rPr lang="en-US" sz="3200" dirty="0">
                <a:cs typeface="Arial" charset="0"/>
              </a:rPr>
              <a:t> t</a:t>
            </a:r>
            <a:r>
              <a:rPr lang="en-US" sz="3200" baseline="42000" dirty="0">
                <a:cs typeface="Arial" charset="0"/>
              </a:rPr>
              <a:t>2</a:t>
            </a:r>
            <a:endParaRPr lang="en-US" sz="3200" dirty="0">
              <a:cs typeface="Arial" charset="0"/>
            </a:endParaRPr>
          </a:p>
        </p:txBody>
      </p:sp>
      <p:sp>
        <p:nvSpPr>
          <p:cNvPr id="58" name="Abgerundetes Rechteck 57"/>
          <p:cNvSpPr/>
          <p:nvPr/>
        </p:nvSpPr>
        <p:spPr>
          <a:xfrm>
            <a:off x="9097368" y="2729411"/>
            <a:ext cx="2837747" cy="3539815"/>
          </a:xfrm>
          <a:prstGeom prst="round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59" name="Abgerundetes Rechteck 58"/>
          <p:cNvSpPr/>
          <p:nvPr/>
        </p:nvSpPr>
        <p:spPr>
          <a:xfrm>
            <a:off x="9087701" y="2689134"/>
            <a:ext cx="2873800" cy="91874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400" dirty="0" err="1">
                <a:solidFill>
                  <a:schemeClr val="bg1"/>
                </a:solidFill>
              </a:rPr>
              <a:t>Biochemicals</a:t>
            </a:r>
            <a:r>
              <a:rPr lang="de-DE" sz="2400" dirty="0">
                <a:solidFill>
                  <a:schemeClr val="bg1"/>
                </a:solidFill>
              </a:rPr>
              <a:t> </a:t>
            </a:r>
            <a:r>
              <a:rPr lang="de-DE" sz="2400" dirty="0" err="1">
                <a:solidFill>
                  <a:schemeClr val="bg1"/>
                </a:solidFill>
              </a:rPr>
              <a:t>sorted</a:t>
            </a:r>
            <a:r>
              <a:rPr lang="de-DE" sz="2400" dirty="0">
                <a:solidFill>
                  <a:schemeClr val="bg1"/>
                </a:solidFill>
              </a:rPr>
              <a:t> </a:t>
            </a:r>
            <a:r>
              <a:rPr lang="de-DE" sz="2400" dirty="0" err="1">
                <a:solidFill>
                  <a:schemeClr val="bg1"/>
                </a:solidFill>
              </a:rPr>
              <a:t>by</a:t>
            </a:r>
            <a:r>
              <a:rPr lang="de-DE" sz="2400" dirty="0">
                <a:solidFill>
                  <a:schemeClr val="bg1"/>
                </a:solidFill>
              </a:rPr>
              <a:t> </a:t>
            </a:r>
            <a:r>
              <a:rPr lang="de-DE" sz="2400" dirty="0" err="1">
                <a:solidFill>
                  <a:schemeClr val="bg1"/>
                </a:solidFill>
              </a:rPr>
              <a:t>mass</a:t>
            </a:r>
            <a:r>
              <a:rPr lang="de-DE" sz="2400" dirty="0">
                <a:solidFill>
                  <a:schemeClr val="bg1"/>
                </a:solidFill>
              </a:rPr>
              <a:t> (&amp;</a:t>
            </a:r>
            <a:r>
              <a:rPr lang="de-DE" sz="2400" dirty="0" err="1">
                <a:solidFill>
                  <a:schemeClr val="bg1"/>
                </a:solidFill>
              </a:rPr>
              <a:t>charge</a:t>
            </a:r>
            <a:r>
              <a:rPr lang="de-DE" sz="2400" dirty="0">
                <a:solidFill>
                  <a:schemeClr val="bg1"/>
                </a:solidFill>
              </a:rPr>
              <a:t>)</a:t>
            </a:r>
          </a:p>
        </p:txBody>
      </p:sp>
      <p:sp>
        <p:nvSpPr>
          <p:cNvPr id="60" name="Abgerundetes Rechteck 59"/>
          <p:cNvSpPr/>
          <p:nvPr/>
        </p:nvSpPr>
        <p:spPr>
          <a:xfrm>
            <a:off x="9074912" y="1691707"/>
            <a:ext cx="2873800" cy="688750"/>
          </a:xfrm>
          <a:prstGeom prst="roundRect">
            <a:avLst/>
          </a:prstGeom>
          <a:solidFill>
            <a:srgbClr val="82B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solidFill>
                  <a:schemeClr val="bg1"/>
                </a:solidFill>
              </a:rPr>
              <a:t>Information </a:t>
            </a:r>
            <a:r>
              <a:rPr lang="de-DE" sz="2000" dirty="0" err="1">
                <a:solidFill>
                  <a:schemeClr val="bg1"/>
                </a:solidFill>
              </a:rPr>
              <a:t>technology</a:t>
            </a:r>
            <a:r>
              <a:rPr lang="de-DE" sz="2000" dirty="0">
                <a:solidFill>
                  <a:schemeClr val="bg1"/>
                </a:solidFill>
              </a:rPr>
              <a:t>: Pattern </a:t>
            </a:r>
            <a:r>
              <a:rPr lang="de-DE" sz="2000" dirty="0" err="1">
                <a:solidFill>
                  <a:schemeClr val="bg1"/>
                </a:solidFill>
              </a:rPr>
              <a:t>recognition</a:t>
            </a:r>
            <a:endParaRPr lang="de-DE" sz="2000" dirty="0">
              <a:solidFill>
                <a:schemeClr val="bg1"/>
              </a:solidFill>
            </a:endParaRPr>
          </a:p>
        </p:txBody>
      </p:sp>
      <p:sp>
        <p:nvSpPr>
          <p:cNvPr id="64" name="Textfeld 63"/>
          <p:cNvSpPr txBox="1"/>
          <p:nvPr/>
        </p:nvSpPr>
        <p:spPr>
          <a:xfrm>
            <a:off x="10341937" y="4244222"/>
            <a:ext cx="1612942" cy="369332"/>
          </a:xfrm>
          <a:prstGeom prst="rect">
            <a:avLst/>
          </a:prstGeom>
          <a:noFill/>
        </p:spPr>
        <p:txBody>
          <a:bodyPr wrap="none" rtlCol="0">
            <a:spAutoFit/>
          </a:bodyPr>
          <a:lstStyle/>
          <a:p>
            <a:r>
              <a:rPr lang="de-DE" dirty="0" err="1"/>
              <a:t>Mass</a:t>
            </a:r>
            <a:r>
              <a:rPr lang="de-DE" dirty="0"/>
              <a:t> </a:t>
            </a:r>
            <a:r>
              <a:rPr lang="de-DE" dirty="0" err="1"/>
              <a:t>spectrum</a:t>
            </a:r>
            <a:endParaRPr lang="de-DE" dirty="0"/>
          </a:p>
        </p:txBody>
      </p:sp>
      <p:sp>
        <p:nvSpPr>
          <p:cNvPr id="66" name="Pfeil nach unten 65"/>
          <p:cNvSpPr/>
          <p:nvPr/>
        </p:nvSpPr>
        <p:spPr>
          <a:xfrm>
            <a:off x="1464894" y="2340316"/>
            <a:ext cx="564900" cy="389095"/>
          </a:xfrm>
          <a:prstGeom prst="downArrow">
            <a:avLst/>
          </a:prstGeom>
          <a:solidFill>
            <a:schemeClr val="accent1">
              <a:lumMod val="40000"/>
              <a:lumOff val="6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Pfeil nach unten 66"/>
          <p:cNvSpPr/>
          <p:nvPr/>
        </p:nvSpPr>
        <p:spPr>
          <a:xfrm rot="10800000">
            <a:off x="10229362" y="2290895"/>
            <a:ext cx="564900" cy="389095"/>
          </a:xfrm>
          <a:prstGeom prst="downArrow">
            <a:avLst/>
          </a:prstGeom>
          <a:solidFill>
            <a:srgbClr val="92D0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99599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p:txBody>
          <a:bodyPr/>
          <a:lstStyle/>
          <a:p>
            <a:r>
              <a:rPr lang="en-ZA" dirty="0"/>
              <a:t>Technology advantages of MS</a:t>
            </a:r>
          </a:p>
        </p:txBody>
      </p:sp>
      <p:sp>
        <p:nvSpPr>
          <p:cNvPr id="3" name="Content Placeholder 2">
            <a:extLst>
              <a:ext uri="{FF2B5EF4-FFF2-40B4-BE49-F238E27FC236}">
                <a16:creationId xmlns:a16="http://schemas.microsoft.com/office/drawing/2014/main" id="{9AFC9461-919D-5660-513D-8A982D719B34}"/>
              </a:ext>
            </a:extLst>
          </p:cNvPr>
          <p:cNvSpPr>
            <a:spLocks noGrp="1"/>
          </p:cNvSpPr>
          <p:nvPr>
            <p:ph idx="1"/>
          </p:nvPr>
        </p:nvSpPr>
        <p:spPr/>
        <p:txBody>
          <a:bodyPr/>
          <a:lstStyle/>
          <a:p>
            <a:r>
              <a:rPr lang="en-ZA" dirty="0"/>
              <a:t>No expensive reagents like antibodies required (“label-free”)</a:t>
            </a:r>
          </a:p>
          <a:p>
            <a:r>
              <a:rPr lang="en-ZA" dirty="0"/>
              <a:t>Works for lipids, carbohydrates/N-glycans, peptides, drugs, drug metabolites</a:t>
            </a:r>
          </a:p>
          <a:p>
            <a:r>
              <a:rPr lang="en-ZA" dirty="0"/>
              <a:t>Measures hundreds of </a:t>
            </a:r>
            <a:r>
              <a:rPr lang="en-ZA" dirty="0" err="1"/>
              <a:t>biochemicals</a:t>
            </a:r>
            <a:r>
              <a:rPr lang="en-ZA" dirty="0"/>
              <a:t> simultaneously (“high molecular content” method)</a:t>
            </a:r>
          </a:p>
          <a:p>
            <a:r>
              <a:rPr lang="en-ZA" dirty="0"/>
              <a:t>No autofluorescence or fluorescence quenching </a:t>
            </a:r>
          </a:p>
          <a:p>
            <a:endParaRPr lang="en-ZA" dirty="0"/>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8</a:t>
            </a:fld>
            <a:endParaRPr lang="en-ZA" dirty="0"/>
          </a:p>
        </p:txBody>
      </p:sp>
      <p:pic>
        <p:nvPicPr>
          <p:cNvPr id="6" name="Inhaltsplatzhalter 5"/>
          <p:cNvPicPr>
            <a:picLocks noGrp="1" noChangeAspect="1"/>
          </p:cNvPicPr>
          <p:nvPr>
            <p:ph idx="13"/>
          </p:nvPr>
        </p:nvPicPr>
        <p:blipFill>
          <a:blip r:embed="rId2" cstate="print">
            <a:extLst>
              <a:ext uri="{28A0092B-C50C-407E-A947-70E740481C1C}">
                <a14:useLocalDpi xmlns:a14="http://schemas.microsoft.com/office/drawing/2010/main" val="0"/>
              </a:ext>
            </a:extLst>
          </a:blip>
          <a:stretch>
            <a:fillRect/>
          </a:stretch>
        </p:blipFill>
        <p:spPr>
          <a:xfrm>
            <a:off x="8980488" y="624104"/>
            <a:ext cx="2659062" cy="786967"/>
          </a:xfrm>
        </p:spPr>
      </p:pic>
    </p:spTree>
    <p:extLst>
      <p:ext uri="{BB962C8B-B14F-4D97-AF65-F5344CB8AC3E}">
        <p14:creationId xmlns:p14="http://schemas.microsoft.com/office/powerpoint/2010/main" val="113330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FB31-262D-5607-B947-C77BED0DBE1C}"/>
              </a:ext>
            </a:extLst>
          </p:cNvPr>
          <p:cNvSpPr>
            <a:spLocks noGrp="1"/>
          </p:cNvSpPr>
          <p:nvPr>
            <p:ph type="title"/>
          </p:nvPr>
        </p:nvSpPr>
        <p:spPr/>
        <p:txBody>
          <a:bodyPr/>
          <a:lstStyle/>
          <a:p>
            <a:r>
              <a:rPr lang="en-ZA" dirty="0"/>
              <a:t>Learning Objectives</a:t>
            </a:r>
          </a:p>
        </p:txBody>
      </p:sp>
      <p:sp>
        <p:nvSpPr>
          <p:cNvPr id="3" name="Content Placeholder 2">
            <a:extLst>
              <a:ext uri="{FF2B5EF4-FFF2-40B4-BE49-F238E27FC236}">
                <a16:creationId xmlns:a16="http://schemas.microsoft.com/office/drawing/2014/main" id="{9AFC9461-919D-5660-513D-8A982D719B34}"/>
              </a:ext>
            </a:extLst>
          </p:cNvPr>
          <p:cNvSpPr>
            <a:spLocks noGrp="1"/>
          </p:cNvSpPr>
          <p:nvPr>
            <p:ph idx="1"/>
          </p:nvPr>
        </p:nvSpPr>
        <p:spPr/>
        <p:txBody>
          <a:bodyPr/>
          <a:lstStyle/>
          <a:p>
            <a:pPr marL="0" indent="0">
              <a:buNone/>
            </a:pPr>
            <a:r>
              <a:rPr lang="en-ZA" dirty="0"/>
              <a:t>Mass spectrometry technologies are emerging in preclinical drug discovery</a:t>
            </a:r>
          </a:p>
          <a:p>
            <a:r>
              <a:rPr lang="en-ZA" dirty="0">
                <a:solidFill>
                  <a:schemeClr val="bg1">
                    <a:lumMod val="85000"/>
                  </a:schemeClr>
                </a:solidFill>
              </a:rPr>
              <a:t>What is MALDI mass spectrometry (MALDI MS)?</a:t>
            </a:r>
          </a:p>
          <a:p>
            <a:r>
              <a:rPr lang="en-ZA" b="1" dirty="0"/>
              <a:t>Use of MALDI MS in cell-based drug screening or profiling</a:t>
            </a:r>
          </a:p>
          <a:p>
            <a:r>
              <a:rPr lang="en-ZA" dirty="0">
                <a:solidFill>
                  <a:schemeClr val="bg1">
                    <a:lumMod val="85000"/>
                  </a:schemeClr>
                </a:solidFill>
              </a:rPr>
              <a:t>Use of MALDI MS in drug disposition analysis</a:t>
            </a:r>
          </a:p>
          <a:p>
            <a:r>
              <a:rPr lang="en-ZA" dirty="0">
                <a:solidFill>
                  <a:schemeClr val="bg1">
                    <a:lumMod val="85000"/>
                  </a:schemeClr>
                </a:solidFill>
              </a:rPr>
              <a:t>Use of MALDI MS in drug mode of action analysis</a:t>
            </a:r>
          </a:p>
        </p:txBody>
      </p:sp>
      <p:sp>
        <p:nvSpPr>
          <p:cNvPr id="4" name="Slide Number Placeholder 3">
            <a:extLst>
              <a:ext uri="{FF2B5EF4-FFF2-40B4-BE49-F238E27FC236}">
                <a16:creationId xmlns:a16="http://schemas.microsoft.com/office/drawing/2014/main" id="{E5FC9F77-7D40-EC49-9A16-C18982CBE443}"/>
              </a:ext>
            </a:extLst>
          </p:cNvPr>
          <p:cNvSpPr>
            <a:spLocks noGrp="1"/>
          </p:cNvSpPr>
          <p:nvPr>
            <p:ph type="sldNum" sz="quarter" idx="12"/>
          </p:nvPr>
        </p:nvSpPr>
        <p:spPr/>
        <p:txBody>
          <a:bodyPr/>
          <a:lstStyle/>
          <a:p>
            <a:fld id="{5BFB42D1-C534-400D-BC72-5CE77A30CD5B}" type="slidenum">
              <a:rPr lang="en-ZA" smtClean="0"/>
              <a:t>9</a:t>
            </a:fld>
            <a:endParaRPr lang="en-ZA" dirty="0"/>
          </a:p>
        </p:txBody>
      </p:sp>
      <p:pic>
        <p:nvPicPr>
          <p:cNvPr id="6" name="Inhaltsplatzhalter 5"/>
          <p:cNvPicPr>
            <a:picLocks noGrp="1" noChangeAspect="1"/>
          </p:cNvPicPr>
          <p:nvPr>
            <p:ph idx="13"/>
          </p:nvPr>
        </p:nvPicPr>
        <p:blipFill>
          <a:blip r:embed="rId2" cstate="print">
            <a:extLst>
              <a:ext uri="{28A0092B-C50C-407E-A947-70E740481C1C}">
                <a14:useLocalDpi xmlns:a14="http://schemas.microsoft.com/office/drawing/2010/main" val="0"/>
              </a:ext>
            </a:extLst>
          </a:blip>
          <a:stretch>
            <a:fillRect/>
          </a:stretch>
        </p:blipFill>
        <p:spPr>
          <a:xfrm>
            <a:off x="8980488" y="624104"/>
            <a:ext cx="2659062" cy="786967"/>
          </a:xfrm>
        </p:spPr>
      </p:pic>
    </p:spTree>
    <p:extLst>
      <p:ext uri="{BB962C8B-B14F-4D97-AF65-F5344CB8AC3E}">
        <p14:creationId xmlns:p14="http://schemas.microsoft.com/office/powerpoint/2010/main" val="6528948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AD8C6BC0E042649962E521B6A2731E9" ma:contentTypeVersion="3" ma:contentTypeDescription="Create a new document." ma:contentTypeScope="" ma:versionID="83acd92991cd052380972e0bdc28ee20">
  <xsd:schema xmlns:xsd="http://www.w3.org/2001/XMLSchema" xmlns:xs="http://www.w3.org/2001/XMLSchema" xmlns:p="http://schemas.microsoft.com/office/2006/metadata/properties" xmlns:ns2="e6af5ca4-d897-44f7-a4c3-016c09251410" targetNamespace="http://schemas.microsoft.com/office/2006/metadata/properties" ma:root="true" ma:fieldsID="af313349e6b3067e0c5e4d62b92004ab" ns2:_="">
    <xsd:import namespace="e6af5ca4-d897-44f7-a4c3-016c09251410"/>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af5ca4-d897-44f7-a4c3-016c092514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57E757-C7A0-48C9-A01A-9A8F3C9BFA95}">
  <ds:schemaRefs>
    <ds:schemaRef ds:uri="http://schemas.microsoft.com/sharepoint/v3/contenttype/forms"/>
  </ds:schemaRefs>
</ds:datastoreItem>
</file>

<file path=customXml/itemProps2.xml><?xml version="1.0" encoding="utf-8"?>
<ds:datastoreItem xmlns:ds="http://schemas.openxmlformats.org/officeDocument/2006/customXml" ds:itemID="{C8BC563B-386C-426F-9B78-8203DC9D25ED}">
  <ds:schemaRefs>
    <ds:schemaRef ds:uri="http://schemas.openxmlformats.org/package/2006/metadata/core-properties"/>
    <ds:schemaRef ds:uri="http://www.w3.org/XML/1998/namespace"/>
    <ds:schemaRef ds:uri="http://schemas.microsoft.com/office/2006/documentManagement/types"/>
    <ds:schemaRef ds:uri="617caac6-e32b-43f4-b15f-9e19ce02f2c4"/>
    <ds:schemaRef ds:uri="http://schemas.microsoft.com/office/2006/metadata/properties"/>
    <ds:schemaRef ds:uri="http://schemas.microsoft.com/office/infopath/2007/PartnerControls"/>
    <ds:schemaRef ds:uri="http://purl.org/dc/elements/1.1/"/>
    <ds:schemaRef ds:uri="ed9eba1e-de0f-47f1-af31-795f0b67a61e"/>
    <ds:schemaRef ds:uri="http://purl.org/dc/dcmitype/"/>
    <ds:schemaRef ds:uri="http://purl.org/dc/terms/"/>
  </ds:schemaRefs>
</ds:datastoreItem>
</file>

<file path=customXml/itemProps3.xml><?xml version="1.0" encoding="utf-8"?>
<ds:datastoreItem xmlns:ds="http://schemas.openxmlformats.org/officeDocument/2006/customXml" ds:itemID="{1F65D974-B848-4417-81E4-2BBB369154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af5ca4-d897-44f7-a4c3-016c092514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1769</Words>
  <Application>Microsoft Office PowerPoint</Application>
  <PresentationFormat>Widescreen</PresentationFormat>
  <Paragraphs>380</Paragraphs>
  <Slides>33</Slides>
  <Notes>0</Notes>
  <HiddenSlides>0</HiddenSlides>
  <MMClips>2</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CeMOS Research Center  Mannheim, Germany</vt:lpstr>
      <vt:lpstr>Learning Objectives</vt:lpstr>
      <vt:lpstr>Learning Objectives</vt:lpstr>
      <vt:lpstr>MALDI MS determines the biochemical composition of cells and tissues</vt:lpstr>
      <vt:lpstr>Biochemicals are embedded in matrix, ionized by laser and sorted by time-of-flight (TOF) in the MS</vt:lpstr>
      <vt:lpstr>Technology advantages of MS</vt:lpstr>
      <vt:lpstr>Learning Objectives</vt:lpstr>
      <vt:lpstr>After cell treatment with “drugs”,  cell morphology AND MS patterns change</vt:lpstr>
      <vt:lpstr>Semi-automated MALDI MS cell assays in early drug discovery</vt:lpstr>
      <vt:lpstr>Example 1: Profiling of histone deacetylase (HDAC) inhibitors in K562 leukemia cells</vt:lpstr>
      <vt:lpstr>Example 1: HDAC inhibition causes acetylation of histones and a mass shift of 42 Da</vt:lpstr>
      <vt:lpstr>Example 2: Profiling of fatty acid synthase (FASN) inhibitors in A549 lung cancer cells</vt:lpstr>
      <vt:lpstr>Example 2: Malonyl-CoA accumulation in cells as known marker of FASN inhibition</vt:lpstr>
      <vt:lpstr>Example 3: Screening for inhibitors of the transporter OATP2B1</vt:lpstr>
      <vt:lpstr>Example 3: Measurement of substrate transport in cells by MALDI MS</vt:lpstr>
      <vt:lpstr>Summary: Process for MALDI MS cell assays in early DD</vt:lpstr>
      <vt:lpstr>Learning Objectives</vt:lpstr>
      <vt:lpstr>MALDI mass spectrometry imaging</vt:lpstr>
      <vt:lpstr>MS Imaging of organs, 3D-cell cultures, plated cells or mosquitos</vt:lpstr>
      <vt:lpstr>Example A: Drug disposition in rat brain</vt:lpstr>
      <vt:lpstr>Example B: Lipid markers of kidney anatomy</vt:lpstr>
      <vt:lpstr>Learning Objectives</vt:lpstr>
      <vt:lpstr>EU-OPENSCREEN Case Study: Dual Arginase 1/2 inhibitor OATD-02 (molecure – a Polish SME)</vt:lpstr>
      <vt:lpstr>PowerPoint Presentation</vt:lpstr>
      <vt:lpstr>Arginine accumulates in tumor upon Arginase inhibition by OATD-02</vt:lpstr>
      <vt:lpstr>Example 2 again: Profiling of fatty acid synthase (FASN) inhibitors in A549 lung cancer cells</vt:lpstr>
      <vt:lpstr>Besides malonyl-CoA another molecule accumulates in cancer cells after FASN inhibition  identification by MS as CDP-choline</vt:lpstr>
      <vt:lpstr>Some compound lead to CDP-choline accumulation but NOT to malonyl-CoA accumulation</vt:lpstr>
      <vt:lpstr>Summary and key takeaways</vt:lpstr>
      <vt:lpstr>References/resources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H3D Foundation Vision, Mission and Governance</dc:title>
  <dc:creator>Susan Winks</dc:creator>
  <cp:lastModifiedBy>Susan Winks</cp:lastModifiedBy>
  <cp:revision>45</cp:revision>
  <dcterms:created xsi:type="dcterms:W3CDTF">2020-04-23T14:28:34Z</dcterms:created>
  <dcterms:modified xsi:type="dcterms:W3CDTF">2025-12-02T14:14:12Z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0x0101004AD8C6BC0E042649962E521B6A2731E9</vt:lpwstr>
  </property>
</Properties>
</file>