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sldIdLst>
    <p:sldId id="466" r:id="rId5"/>
    <p:sldId id="502" r:id="rId6"/>
    <p:sldId id="471" r:id="rId7"/>
    <p:sldId id="470" r:id="rId8"/>
    <p:sldId id="467"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496" r:id="rId34"/>
    <p:sldId id="497" r:id="rId35"/>
    <p:sldId id="498" r:id="rId36"/>
    <p:sldId id="501" r:id="rId37"/>
    <p:sldId id="499" r:id="rId38"/>
    <p:sldId id="4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Winks" initials="SW" lastIdx="1" clrIdx="0">
    <p:extLst>
      <p:ext uri="{19B8F6BF-5375-455C-9EA6-DF929625EA0E}">
        <p15:presenceInfo xmlns:p15="http://schemas.microsoft.com/office/powerpoint/2012/main" userId="S::01404354@wf.uct.ac.za::8deed980-353f-45f0-91b5-f5e35aaa1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C3A"/>
    <a:srgbClr val="D85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185BA-1610-97FE-BB91-FF130D9AF61C}" v="4" dt="2025-12-02T14:47:52.358"/>
    <p1510:client id="{345B6934-658E-1662-6ECF-6DC55C6014AD}" v="9" dt="2025-12-02T14:06:45.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frey Mayoka | H3D Foundation" userId="S::godfrey.mayoka@h3dfoundation.org::bf7d8192-a326-4d6e-925b-d8d749e92695" providerId="AD" clId="Web-{345B6934-658E-1662-6ECF-6DC55C6014AD}"/>
    <pc:docChg chg="addSld modSld">
      <pc:chgData name="Godfrey Mayoka | H3D Foundation" userId="S::godfrey.mayoka@h3dfoundation.org::bf7d8192-a326-4d6e-925b-d8d749e92695" providerId="AD" clId="Web-{345B6934-658E-1662-6ECF-6DC55C6014AD}" dt="2025-12-02T14:06:45.073" v="8" actId="1076"/>
      <pc:docMkLst>
        <pc:docMk/>
      </pc:docMkLst>
      <pc:sldChg chg="addSp delSp modSp new">
        <pc:chgData name="Godfrey Mayoka | H3D Foundation" userId="S::godfrey.mayoka@h3dfoundation.org::bf7d8192-a326-4d6e-925b-d8d749e92695" providerId="AD" clId="Web-{345B6934-658E-1662-6ECF-6DC55C6014AD}" dt="2025-12-02T14:06:45.073" v="8" actId="1076"/>
        <pc:sldMkLst>
          <pc:docMk/>
          <pc:sldMk cId="2946227439" sldId="502"/>
        </pc:sldMkLst>
        <pc:spChg chg="del">
          <ac:chgData name="Godfrey Mayoka | H3D Foundation" userId="S::godfrey.mayoka@h3dfoundation.org::bf7d8192-a326-4d6e-925b-d8d749e92695" providerId="AD" clId="Web-{345B6934-658E-1662-6ECF-6DC55C6014AD}" dt="2025-12-02T14:05:21.416" v="1"/>
          <ac:spMkLst>
            <pc:docMk/>
            <pc:sldMk cId="2946227439" sldId="502"/>
            <ac:spMk id="2" creationId="{39EC34B0-4F65-3EDB-A091-9EE9EA88B4DA}"/>
          </ac:spMkLst>
        </pc:spChg>
        <pc:spChg chg="del">
          <ac:chgData name="Godfrey Mayoka | H3D Foundation" userId="S::godfrey.mayoka@h3dfoundation.org::bf7d8192-a326-4d6e-925b-d8d749e92695" providerId="AD" clId="Web-{345B6934-658E-1662-6ECF-6DC55C6014AD}" dt="2025-12-02T14:05:30.744" v="3"/>
          <ac:spMkLst>
            <pc:docMk/>
            <pc:sldMk cId="2946227439" sldId="502"/>
            <ac:spMk id="3" creationId="{CDC0DE1A-01B7-E373-F8EF-6A5A496039A9}"/>
          </ac:spMkLst>
        </pc:spChg>
        <pc:spChg chg="del">
          <ac:chgData name="Godfrey Mayoka | H3D Foundation" userId="S::godfrey.mayoka@h3dfoundation.org::bf7d8192-a326-4d6e-925b-d8d749e92695" providerId="AD" clId="Web-{345B6934-658E-1662-6ECF-6DC55C6014AD}" dt="2025-12-02T14:05:28.822" v="2"/>
          <ac:spMkLst>
            <pc:docMk/>
            <pc:sldMk cId="2946227439" sldId="502"/>
            <ac:spMk id="4" creationId="{2EA598D8-4484-44C8-53A2-8D02B7B98E6A}"/>
          </ac:spMkLst>
        </pc:spChg>
        <pc:picChg chg="add del mod">
          <ac:chgData name="Godfrey Mayoka | H3D Foundation" userId="S::godfrey.mayoka@h3dfoundation.org::bf7d8192-a326-4d6e-925b-d8d749e92695" providerId="AD" clId="Web-{345B6934-658E-1662-6ECF-6DC55C6014AD}" dt="2025-12-02T14:06:24.479" v="5"/>
          <ac:picMkLst>
            <pc:docMk/>
            <pc:sldMk cId="2946227439" sldId="502"/>
            <ac:picMk id="6" creationId="{7653E5F0-2451-F813-4C1E-41B97F7330E0}"/>
          </ac:picMkLst>
        </pc:picChg>
        <pc:picChg chg="add mod">
          <ac:chgData name="Godfrey Mayoka | H3D Foundation" userId="S::godfrey.mayoka@h3dfoundation.org::bf7d8192-a326-4d6e-925b-d8d749e92695" providerId="AD" clId="Web-{345B6934-658E-1662-6ECF-6DC55C6014AD}" dt="2025-12-02T14:06:45.073" v="8" actId="1076"/>
          <ac:picMkLst>
            <pc:docMk/>
            <pc:sldMk cId="2946227439" sldId="502"/>
            <ac:picMk id="7" creationId="{7106D11E-3615-3CDD-7D91-54AA27AA6038}"/>
          </ac:picMkLst>
        </pc:picChg>
      </pc:sldChg>
    </pc:docChg>
  </pc:docChgLst>
  <pc:docChgLst>
    <pc:chgData name="Godfrey Mayoka | H3D Foundation" userId="S::godfrey.mayoka@h3dfoundation.org::bf7d8192-a326-4d6e-925b-d8d749e92695" providerId="AD" clId="Web-{145185BA-1610-97FE-BB91-FF130D9AF61C}"/>
    <pc:docChg chg="modSld">
      <pc:chgData name="Godfrey Mayoka | H3D Foundation" userId="S::godfrey.mayoka@h3dfoundation.org::bf7d8192-a326-4d6e-925b-d8d749e92695" providerId="AD" clId="Web-{145185BA-1610-97FE-BB91-FF130D9AF61C}" dt="2025-12-02T14:47:52.358" v="2" actId="1076"/>
      <pc:docMkLst>
        <pc:docMk/>
      </pc:docMkLst>
      <pc:sldChg chg="addSp delSp modSp">
        <pc:chgData name="Godfrey Mayoka | H3D Foundation" userId="S::godfrey.mayoka@h3dfoundation.org::bf7d8192-a326-4d6e-925b-d8d749e92695" providerId="AD" clId="Web-{145185BA-1610-97FE-BB91-FF130D9AF61C}" dt="2025-12-02T14:47:52.358" v="2" actId="1076"/>
        <pc:sldMkLst>
          <pc:docMk/>
          <pc:sldMk cId="2946227439" sldId="502"/>
        </pc:sldMkLst>
        <pc:picChg chg="add mod">
          <ac:chgData name="Godfrey Mayoka | H3D Foundation" userId="S::godfrey.mayoka@h3dfoundation.org::bf7d8192-a326-4d6e-925b-d8d749e92695" providerId="AD" clId="Web-{145185BA-1610-97FE-BB91-FF130D9AF61C}" dt="2025-12-02T14:47:52.358" v="2" actId="1076"/>
          <ac:picMkLst>
            <pc:docMk/>
            <pc:sldMk cId="2946227439" sldId="502"/>
            <ac:picMk id="2" creationId="{B7BB0D5F-B9B4-26C5-8ACD-085CF2083AE9}"/>
          </ac:picMkLst>
        </pc:picChg>
        <pc:picChg chg="del">
          <ac:chgData name="Godfrey Mayoka | H3D Foundation" userId="S::godfrey.mayoka@h3dfoundation.org::bf7d8192-a326-4d6e-925b-d8d749e92695" providerId="AD" clId="Web-{145185BA-1610-97FE-BB91-FF130D9AF61C}" dt="2025-12-02T14:47:37.889" v="0"/>
          <ac:picMkLst>
            <pc:docMk/>
            <pc:sldMk cId="2946227439" sldId="502"/>
            <ac:picMk id="7" creationId="{7106D11E-3615-3CDD-7D91-54AA27AA60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A81E-ECAF-4B3E-AC0F-CB7A879AA666}" type="datetimeFigureOut">
              <a:rPr lang="en-ZA" smtClean="0"/>
              <a:t>2025/12/02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ACBF3-F9AD-465B-A36C-DF1C7FD4A918}" type="slidenum">
              <a:rPr lang="en-ZA" smtClean="0"/>
              <a:t>‹#›</a:t>
            </a:fld>
            <a:endParaRPr lang="en-ZA"/>
          </a:p>
        </p:txBody>
      </p:sp>
    </p:spTree>
    <p:extLst>
      <p:ext uri="{BB962C8B-B14F-4D97-AF65-F5344CB8AC3E}">
        <p14:creationId xmlns:p14="http://schemas.microsoft.com/office/powerpoint/2010/main" val="7345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5682D2-CE72-4957-BE59-2FC9D80A5CA4}"/>
              </a:ext>
            </a:extLst>
          </p:cNvPr>
          <p:cNvPicPr>
            <a:picLocks noChangeAspect="1"/>
          </p:cNvPicPr>
          <p:nvPr userDrawn="1"/>
        </p:nvPicPr>
        <p:blipFill>
          <a:blip r:embed="rId3"/>
          <a:stretch>
            <a:fillRect/>
          </a:stretch>
        </p:blipFill>
        <p:spPr>
          <a:xfrm>
            <a:off x="10502057" y="199850"/>
            <a:ext cx="1320076" cy="1164370"/>
          </a:xfrm>
          <a:prstGeom prst="rect">
            <a:avLst/>
          </a:prstGeom>
        </p:spPr>
      </p:pic>
      <p:pic>
        <p:nvPicPr>
          <p:cNvPr id="8" name="Picture 7" descr="Logo, company name&#10;&#10;Description automatically generated">
            <a:extLst>
              <a:ext uri="{FF2B5EF4-FFF2-40B4-BE49-F238E27FC236}">
                <a16:creationId xmlns:a16="http://schemas.microsoft.com/office/drawing/2014/main" id="{89DB12B2-FAA3-A770-DA86-02DF85BF4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9" name="Picture 8" descr="A picture containing text, tableware, dishware, plate&#10;&#10;Description automatically generated">
            <a:extLst>
              <a:ext uri="{FF2B5EF4-FFF2-40B4-BE49-F238E27FC236}">
                <a16:creationId xmlns:a16="http://schemas.microsoft.com/office/drawing/2014/main" id="{81E6AFDC-D246-CA2D-6C0C-903765BFFB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0" name="Picture 9" descr="Logo&#10;&#10;Description automatically generated">
            <a:extLst>
              <a:ext uri="{FF2B5EF4-FFF2-40B4-BE49-F238E27FC236}">
                <a16:creationId xmlns:a16="http://schemas.microsoft.com/office/drawing/2014/main" id="{8CAC1F9B-5599-06A3-F928-49FF0CCD230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sp>
        <p:nvSpPr>
          <p:cNvPr id="14" name="Titel 1">
            <a:extLst>
              <a:ext uri="{FF2B5EF4-FFF2-40B4-BE49-F238E27FC236}">
                <a16:creationId xmlns:a16="http://schemas.microsoft.com/office/drawing/2014/main" id="{295B4C17-07A8-00FF-DE08-493F88103F48}"/>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
        <p:nvSpPr>
          <p:cNvPr id="2" name="Google Shape;57;p19">
            <a:extLst>
              <a:ext uri="{FF2B5EF4-FFF2-40B4-BE49-F238E27FC236}">
                <a16:creationId xmlns:a16="http://schemas.microsoft.com/office/drawing/2014/main" id="{379E6853-ABC5-D1E2-DA9A-BCC99EF14A82}"/>
              </a:ext>
            </a:extLst>
          </p:cNvPr>
          <p:cNvSpPr/>
          <p:nvPr userDrawn="1"/>
        </p:nvSpPr>
        <p:spPr>
          <a:xfrm>
            <a:off x="0" y="6468384"/>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8;p19">
            <a:extLst>
              <a:ext uri="{FF2B5EF4-FFF2-40B4-BE49-F238E27FC236}">
                <a16:creationId xmlns:a16="http://schemas.microsoft.com/office/drawing/2014/main" id="{87E1B8A3-730A-D94B-5D77-48957F933F6C}"/>
              </a:ext>
            </a:extLst>
          </p:cNvPr>
          <p:cNvSpPr txBox="1"/>
          <p:nvPr userDrawn="1"/>
        </p:nvSpPr>
        <p:spPr>
          <a:xfrm>
            <a:off x="105530" y="6505988"/>
            <a:ext cx="79141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Arial"/>
                <a:ea typeface="Arial"/>
                <a:cs typeface="Arial"/>
                <a:sym typeface="Arial"/>
              </a:rPr>
              <a:t>Introduction to Small Molecule Drug Discovery and Development</a:t>
            </a:r>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0" y="-7685"/>
            <a:ext cx="3283775" cy="6865626"/>
          </a:xfrm>
          <a:prstGeom prst="rect">
            <a:avLst/>
          </a:prstGeom>
          <a:solidFill>
            <a:srgbClr val="D75C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8" name="Google Shape;67;p19">
            <a:extLst>
              <a:ext uri="{FF2B5EF4-FFF2-40B4-BE49-F238E27FC236}">
                <a16:creationId xmlns:a16="http://schemas.microsoft.com/office/drawing/2014/main" id="{6D46A7F5-0182-D1E8-63F6-D3486FA7B50B}"/>
              </a:ext>
            </a:extLst>
          </p:cNvPr>
          <p:cNvPicPr preferRelativeResize="0"/>
          <p:nvPr userDrawn="1"/>
        </p:nvPicPr>
        <p:blipFill rotWithShape="1">
          <a:blip r:embed="rId7">
            <a:extLst>
              <a:ext uri="{28A0092B-C50C-407E-A947-70E740481C1C}">
                <a14:useLocalDpi xmlns:a14="http://schemas.microsoft.com/office/drawing/2010/main" val="0"/>
              </a:ext>
            </a:extLst>
          </a:blip>
          <a:srcRect l="14429" t="430" r="13231" b="-430"/>
          <a:stretch/>
        </p:blipFill>
        <p:spPr>
          <a:xfrm>
            <a:off x="-466021" y="2031"/>
            <a:ext cx="7471375" cy="6885504"/>
          </a:xfrm>
          <a:prstGeom prst="parallelogram">
            <a:avLst>
              <a:gd name="adj" fmla="val 25000"/>
            </a:avLst>
          </a:prstGeom>
          <a:noFill/>
          <a:ln>
            <a:noFill/>
          </a:ln>
        </p:spPr>
      </p:pic>
      <p:pic>
        <p:nvPicPr>
          <p:cNvPr id="4" name="Picture 3" descr="Logo&#10;&#10;Description automatically generated">
            <a:extLst>
              <a:ext uri="{FF2B5EF4-FFF2-40B4-BE49-F238E27FC236}">
                <a16:creationId xmlns:a16="http://schemas.microsoft.com/office/drawing/2014/main" id="{30138C2B-0562-9CDE-3142-91DE88DC50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pic>
        <p:nvPicPr>
          <p:cNvPr id="6" name="Google Shape;61;p19">
            <a:extLst>
              <a:ext uri="{FF2B5EF4-FFF2-40B4-BE49-F238E27FC236}">
                <a16:creationId xmlns:a16="http://schemas.microsoft.com/office/drawing/2014/main" id="{297ACB16-DCB7-3B6A-3AB4-8E409F9823AD}"/>
              </a:ext>
            </a:extLst>
          </p:cNvPr>
          <p:cNvPicPr preferRelativeResize="0"/>
          <p:nvPr userDrawn="1"/>
        </p:nvPicPr>
        <p:blipFill rotWithShape="1">
          <a:blip r:embed="rId9">
            <a:alphaModFix/>
          </a:blip>
          <a:srcRect/>
          <a:stretch/>
        </p:blipFill>
        <p:spPr>
          <a:xfrm>
            <a:off x="8778240" y="5144622"/>
            <a:ext cx="3413760" cy="1733256"/>
          </a:xfrm>
          <a:prstGeom prst="rect">
            <a:avLst/>
          </a:prstGeom>
          <a:noFill/>
          <a:ln>
            <a:noFill/>
          </a:ln>
        </p:spPr>
      </p:pic>
    </p:spTree>
    <p:extLst>
      <p:ext uri="{BB962C8B-B14F-4D97-AF65-F5344CB8AC3E}">
        <p14:creationId xmlns:p14="http://schemas.microsoft.com/office/powerpoint/2010/main" val="3268541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98450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71154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A2817D-4464-66B0-0660-CF4352183C23}"/>
              </a:ext>
            </a:extLst>
          </p:cNvPr>
          <p:cNvSpPr/>
          <p:nvPr userDrawn="1"/>
        </p:nvSpPr>
        <p:spPr>
          <a:xfrm>
            <a:off x="49237" y="0"/>
            <a:ext cx="2637692" cy="169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3F72C0-90D6-44EE-8BBD-00222CAFBB53}"/>
              </a:ext>
            </a:extLst>
          </p:cNvPr>
          <p:cNvSpPr>
            <a:spLocks noGrp="1"/>
          </p:cNvSpPr>
          <p:nvPr>
            <p:ph type="title" hasCustomPrompt="1"/>
          </p:nvPr>
        </p:nvSpPr>
        <p:spPr>
          <a:xfrm>
            <a:off x="838200" y="365125"/>
            <a:ext cx="6827635" cy="1325563"/>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B32BCADD-F906-FD8B-B2DB-E2F8CA0C56FD}"/>
              </a:ext>
            </a:extLst>
          </p:cNvPr>
          <p:cNvSpPr>
            <a:spLocks noGrp="1"/>
          </p:cNvSpPr>
          <p:nvPr>
            <p:ph idx="13" hasCustomPrompt="1"/>
          </p:nvPr>
        </p:nvSpPr>
        <p:spPr>
          <a:xfrm>
            <a:off x="8980228" y="384246"/>
            <a:ext cx="2658898" cy="1266092"/>
          </a:xfrm>
        </p:spPr>
        <p:txBody>
          <a:bodyPr>
            <a:normAutofit/>
          </a:bodyPr>
          <a:lstStyle>
            <a:lvl1pPr marL="0" indent="0">
              <a:buNone/>
              <a:defRPr sz="1050">
                <a:solidFill>
                  <a:schemeClr val="tx1"/>
                </a:solidFill>
                <a:latin typeface="Montserrat Bold" panose="00000800000000000000" pitchFamily="2" charset="0"/>
              </a:defRPr>
            </a:lvl1pPr>
            <a:lvl2pPr marL="457200" indent="0">
              <a:buNone/>
              <a:defRPr>
                <a:latin typeface="Montserrat regular" panose="00000500000000000000" pitchFamily="2" charset="0"/>
              </a:defRPr>
            </a:lvl2pPr>
            <a:lvl3pPr marL="914400" indent="0">
              <a:buNone/>
              <a:defRPr>
                <a:latin typeface="Montserrat regular" panose="00000500000000000000" pitchFamily="2" charset="0"/>
              </a:defRPr>
            </a:lvl3pPr>
            <a:lvl4pPr marL="1371600" indent="0">
              <a:buNone/>
              <a:defRPr>
                <a:latin typeface="Montserrat regular" panose="00000500000000000000" pitchFamily="2" charset="0"/>
              </a:defRPr>
            </a:lvl4pPr>
            <a:lvl5pPr marL="1828800" indent="0">
              <a:buNone/>
              <a:defRPr>
                <a:latin typeface="Montserrat regular" panose="00000500000000000000" pitchFamily="2" charset="0"/>
              </a:defRPr>
            </a:lvl5pPr>
          </a:lstStyle>
          <a:p>
            <a:pPr lvl="0"/>
            <a:r>
              <a:rPr lang="en-US" dirty="0"/>
              <a:t>Insert your institution’s logo here</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21035"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90;p21">
            <a:extLst>
              <a:ext uri="{FF2B5EF4-FFF2-40B4-BE49-F238E27FC236}">
                <a16:creationId xmlns:a16="http://schemas.microsoft.com/office/drawing/2014/main" id="{19F0CA59-E1F1-2EEB-D768-E048416C28E4}"/>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sp>
        <p:nvSpPr>
          <p:cNvPr id="6" name="Slide Number Placeholder 5">
            <a:extLst>
              <a:ext uri="{FF2B5EF4-FFF2-40B4-BE49-F238E27FC236}">
                <a16:creationId xmlns:a16="http://schemas.microsoft.com/office/drawing/2014/main" id="{75387330-6687-4FAD-A575-07FA831E9703}"/>
              </a:ext>
            </a:extLst>
          </p:cNvPr>
          <p:cNvSpPr>
            <a:spLocks noGrp="1"/>
          </p:cNvSpPr>
          <p:nvPr>
            <p:ph type="sldNum" sz="quarter" idx="12"/>
          </p:nvPr>
        </p:nvSpPr>
        <p:spPr/>
        <p:txBody>
          <a:bodyPr/>
          <a:lstStyle>
            <a:lvl1pPr>
              <a:defRPr>
                <a:solidFill>
                  <a:schemeClr val="bg1">
                    <a:lumMod val="85000"/>
                  </a:schemeClr>
                </a:solidFill>
                <a:latin typeface="Arial" panose="020B0604020202020204" pitchFamily="34" charset="0"/>
                <a:cs typeface="Arial" panose="020B0604020202020204" pitchFamily="34" charset="0"/>
              </a:defRPr>
            </a:lvl1pPr>
          </a:lstStyle>
          <a:p>
            <a:fld id="{5BFB42D1-C534-400D-BC72-5CE77A30CD5B}" type="slidenum">
              <a:rPr lang="en-ZA" smtClean="0"/>
              <a:pPr/>
              <a:t>‹#›</a:t>
            </a:fld>
            <a:endParaRPr lang="en-ZA" dirty="0"/>
          </a:p>
        </p:txBody>
      </p:sp>
    </p:spTree>
    <p:extLst>
      <p:ext uri="{BB962C8B-B14F-4D97-AF65-F5344CB8AC3E}">
        <p14:creationId xmlns:p14="http://schemas.microsoft.com/office/powerpoint/2010/main" val="3850418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A2C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11799"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90;p21">
            <a:extLst>
              <a:ext uri="{FF2B5EF4-FFF2-40B4-BE49-F238E27FC236}">
                <a16:creationId xmlns:a16="http://schemas.microsoft.com/office/drawing/2014/main" id="{3655FE03-55BB-4FC3-C0D5-B50D220E5682}"/>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pic>
        <p:nvPicPr>
          <p:cNvPr id="11" name="Google Shape;97;p21">
            <a:extLst>
              <a:ext uri="{FF2B5EF4-FFF2-40B4-BE49-F238E27FC236}">
                <a16:creationId xmlns:a16="http://schemas.microsoft.com/office/drawing/2014/main" id="{A6903233-78EB-165B-FE45-38C0391A70B3}"/>
              </a:ext>
            </a:extLst>
          </p:cNvPr>
          <p:cNvPicPr preferRelativeResize="0"/>
          <p:nvPr userDrawn="1"/>
        </p:nvPicPr>
        <p:blipFill rotWithShape="1">
          <a:blip r:embed="rId3">
            <a:alphaModFix/>
          </a:blip>
          <a:srcRect t="11711" b="11711"/>
          <a:stretch/>
        </p:blipFill>
        <p:spPr>
          <a:xfrm>
            <a:off x="-628484" y="-3813"/>
            <a:ext cx="7471375" cy="6865626"/>
          </a:xfrm>
          <a:prstGeom prst="parallelogram">
            <a:avLst>
              <a:gd name="adj" fmla="val 25000"/>
            </a:avLst>
          </a:prstGeom>
          <a:noFill/>
          <a:ln>
            <a:noFill/>
          </a:ln>
        </p:spPr>
      </p:pic>
      <p:pic>
        <p:nvPicPr>
          <p:cNvPr id="12" name="Picture 11">
            <a:extLst>
              <a:ext uri="{FF2B5EF4-FFF2-40B4-BE49-F238E27FC236}">
                <a16:creationId xmlns:a16="http://schemas.microsoft.com/office/drawing/2014/main" id="{4C2BBC74-181A-EFBF-47AA-55133998674F}"/>
              </a:ext>
            </a:extLst>
          </p:cNvPr>
          <p:cNvPicPr>
            <a:picLocks noChangeAspect="1"/>
          </p:cNvPicPr>
          <p:nvPr userDrawn="1"/>
        </p:nvPicPr>
        <p:blipFill>
          <a:blip r:embed="rId4"/>
          <a:stretch>
            <a:fillRect/>
          </a:stretch>
        </p:blipFill>
        <p:spPr>
          <a:xfrm>
            <a:off x="10502057" y="199850"/>
            <a:ext cx="1320076" cy="1164370"/>
          </a:xfrm>
          <a:prstGeom prst="rect">
            <a:avLst/>
          </a:prstGeom>
        </p:spPr>
      </p:pic>
      <p:pic>
        <p:nvPicPr>
          <p:cNvPr id="13" name="Picture 12" descr="Logo, company name&#10;&#10;Description automatically generated">
            <a:extLst>
              <a:ext uri="{FF2B5EF4-FFF2-40B4-BE49-F238E27FC236}">
                <a16:creationId xmlns:a16="http://schemas.microsoft.com/office/drawing/2014/main" id="{86EB91FA-108C-D348-EB54-E962DC5F4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84954A3A-1194-2022-60FA-F9F0447050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5" name="Picture 14" descr="Logo&#10;&#10;Description automatically generated">
            <a:extLst>
              <a:ext uri="{FF2B5EF4-FFF2-40B4-BE49-F238E27FC236}">
                <a16:creationId xmlns:a16="http://schemas.microsoft.com/office/drawing/2014/main" id="{43C95A22-197A-BF7A-D8AF-09E47AFB68D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pic>
        <p:nvPicPr>
          <p:cNvPr id="16" name="Picture 15" descr="Logo&#10;&#10;Description automatically generated">
            <a:extLst>
              <a:ext uri="{FF2B5EF4-FFF2-40B4-BE49-F238E27FC236}">
                <a16:creationId xmlns:a16="http://schemas.microsoft.com/office/drawing/2014/main" id="{E1E06CC5-0EB7-9ED6-AF20-824E37AF1A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sp>
        <p:nvSpPr>
          <p:cNvPr id="17" name="Titel 1">
            <a:extLst>
              <a:ext uri="{FF2B5EF4-FFF2-40B4-BE49-F238E27FC236}">
                <a16:creationId xmlns:a16="http://schemas.microsoft.com/office/drawing/2014/main" id="{4EF7A7D8-505A-5386-3015-9BD9163D8D09}"/>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Tree>
    <p:extLst>
      <p:ext uri="{BB962C8B-B14F-4D97-AF65-F5344CB8AC3E}">
        <p14:creationId xmlns:p14="http://schemas.microsoft.com/office/powerpoint/2010/main" val="679716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1877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9031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21370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36399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28274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71068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3">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03504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dx.doi.org/10.1351/pa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329367" y="2839875"/>
            <a:ext cx="5787186" cy="2739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D75C3A"/>
                </a:solidFill>
                <a:latin typeface="Arial"/>
                <a:ea typeface="Arial"/>
                <a:cs typeface="Arial"/>
                <a:sym typeface="Arial"/>
              </a:rPr>
              <a:t>A Comprehensive Workshop on Preclinical Drug Discovery (CDD)</a:t>
            </a:r>
          </a:p>
          <a:p>
            <a:pPr marL="0" marR="0" lvl="0" indent="0" algn="ctr" rtl="0">
              <a:spcBef>
                <a:spcPts val="0"/>
              </a:spcBef>
              <a:spcAft>
                <a:spcPts val="0"/>
              </a:spcAft>
              <a:buNone/>
            </a:pPr>
            <a:r>
              <a:rPr lang="en-US" sz="2400" b="1" dirty="0">
                <a:solidFill>
                  <a:srgbClr val="D75C3A"/>
                </a:solidFill>
                <a:latin typeface="Arial"/>
                <a:ea typeface="Arial"/>
                <a:cs typeface="Arial"/>
                <a:sym typeface="Arial"/>
              </a:rPr>
              <a:t> </a:t>
            </a:r>
            <a:br>
              <a:rPr lang="en-US" sz="2400" b="1" dirty="0">
                <a:solidFill>
                  <a:schemeClr val="dk1"/>
                </a:solidFill>
                <a:latin typeface="Arial"/>
                <a:ea typeface="Arial"/>
                <a:cs typeface="Arial"/>
                <a:sym typeface="Arial"/>
              </a:rPr>
            </a:br>
            <a:r>
              <a:rPr lang="en-US" sz="2000" b="0" i="0" dirty="0">
                <a:solidFill>
                  <a:srgbClr val="242424"/>
                </a:solidFill>
                <a:latin typeface="Arial"/>
                <a:ea typeface="Arial"/>
                <a:cs typeface="Arial"/>
                <a:sym typeface="Arial"/>
              </a:rPr>
              <a:t>In silico Methods in Drug Discovery</a:t>
            </a:r>
          </a:p>
          <a:p>
            <a:pPr marL="0" marR="0" lvl="0" indent="0" algn="ctr" rtl="0">
              <a:spcBef>
                <a:spcPts val="0"/>
              </a:spcBef>
              <a:spcAft>
                <a:spcPts val="0"/>
              </a:spcAft>
              <a:buNone/>
            </a:pP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dirty="0">
                <a:solidFill>
                  <a:srgbClr val="242424"/>
                </a:solidFill>
                <a:latin typeface="Arial"/>
                <a:ea typeface="Arial"/>
                <a:cs typeface="Arial"/>
                <a:sym typeface="Arial"/>
              </a:rPr>
              <a:t>Grace </a:t>
            </a:r>
            <a:r>
              <a:rPr lang="en-US" sz="2000" dirty="0" err="1">
                <a:solidFill>
                  <a:srgbClr val="242424"/>
                </a:solidFill>
                <a:latin typeface="Arial"/>
                <a:ea typeface="Arial"/>
                <a:cs typeface="Arial"/>
                <a:sym typeface="Arial"/>
              </a:rPr>
              <a:t>Mugumbate</a:t>
            </a:r>
            <a:endParaRPr lang="en-US" sz="200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b="0" i="0" dirty="0">
                <a:solidFill>
                  <a:srgbClr val="242424"/>
                </a:solidFill>
                <a:latin typeface="Arial"/>
                <a:ea typeface="Arial"/>
                <a:cs typeface="Arial"/>
                <a:sym typeface="Arial"/>
              </a:rPr>
              <a:t> </a:t>
            </a:r>
          </a:p>
          <a:p>
            <a:pPr marL="0" marR="0" lvl="0" indent="0" algn="ctr" rtl="0">
              <a:spcBef>
                <a:spcPts val="0"/>
              </a:spcBef>
              <a:spcAft>
                <a:spcPts val="0"/>
              </a:spcAft>
              <a:buNone/>
            </a:pPr>
            <a:endParaRPr sz="2000" b="0"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65314" y="94538"/>
            <a:ext cx="7600521" cy="1325563"/>
          </a:xfrm>
        </p:spPr>
        <p:txBody>
          <a:bodyPr>
            <a:normAutofit fontScale="90000"/>
          </a:bodyPr>
          <a:lstStyle/>
          <a:p>
            <a:r>
              <a:rPr lang="en-ZA" dirty="0"/>
              <a:t>SBDD techniques: Molecular Docking</a:t>
            </a:r>
            <a:br>
              <a:rPr lang="en-ZA" dirty="0"/>
            </a:br>
            <a:endParaRPr lang="en-ZA" dirty="0"/>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427654" y="1253331"/>
            <a:ext cx="11608836" cy="4351338"/>
          </a:xfrm>
        </p:spPr>
        <p:txBody>
          <a:bodyPr>
            <a:normAutofit fontScale="85000" lnSpcReduction="10000"/>
          </a:bodyPr>
          <a:lstStyle/>
          <a:p>
            <a:pPr marL="342891" indent="-342891" algn="just">
              <a:lnSpc>
                <a:spcPct val="200000"/>
              </a:lnSpc>
              <a:buClr>
                <a:srgbClr val="000000"/>
              </a:buClr>
              <a:buSzPts val="2400"/>
              <a:buFont typeface="Arial"/>
              <a:buChar char="•"/>
            </a:pPr>
            <a:r>
              <a:rPr lang="en-GB" dirty="0">
                <a:solidFill>
                  <a:srgbClr val="165160"/>
                </a:solidFill>
                <a:latin typeface="Arial"/>
                <a:ea typeface="Arial"/>
                <a:cs typeface="Arial"/>
                <a:sym typeface="Arial"/>
              </a:rPr>
              <a:t>Molecular docking: </a:t>
            </a:r>
            <a:r>
              <a:rPr lang="en-GB" dirty="0">
                <a:solidFill>
                  <a:schemeClr val="dk1"/>
                </a:solidFill>
                <a:latin typeface="Arial"/>
                <a:ea typeface="Arial"/>
                <a:cs typeface="Arial"/>
                <a:sym typeface="Arial"/>
              </a:rPr>
              <a:t>since 1980 molecular docking became the most essential structure-based technique in drug discovery to determine;</a:t>
            </a:r>
            <a:endParaRPr lang="en-GB" dirty="0"/>
          </a:p>
          <a:p>
            <a:pPr marL="1085824" lvl="1" indent="-342891" algn="just">
              <a:lnSpc>
                <a:spcPct val="200000"/>
              </a:lnSpc>
              <a:buClr>
                <a:srgbClr val="000000"/>
              </a:buClr>
              <a:buSzPts val="2400"/>
              <a:buFont typeface="Arial"/>
              <a:buChar char="•"/>
            </a:pPr>
            <a:r>
              <a:rPr lang="en-GB" sz="2800" dirty="0">
                <a:solidFill>
                  <a:schemeClr val="dk1"/>
                </a:solidFill>
                <a:latin typeface="Arial"/>
                <a:ea typeface="Arial"/>
                <a:cs typeface="Arial"/>
                <a:sym typeface="Arial"/>
              </a:rPr>
              <a:t>Ligand binding modes</a:t>
            </a:r>
            <a:endParaRPr lang="en-GB" sz="2800" dirty="0"/>
          </a:p>
          <a:p>
            <a:pPr marL="1085824" lvl="1" indent="-342891" algn="just">
              <a:lnSpc>
                <a:spcPct val="200000"/>
              </a:lnSpc>
              <a:buClr>
                <a:srgbClr val="000000"/>
              </a:buClr>
              <a:buSzPts val="2400"/>
              <a:buFont typeface="Arial"/>
              <a:buChar char="•"/>
            </a:pPr>
            <a:r>
              <a:rPr lang="en-GB" sz="2800" dirty="0">
                <a:solidFill>
                  <a:schemeClr val="dk1"/>
                </a:solidFill>
                <a:latin typeface="Arial"/>
                <a:ea typeface="Arial"/>
                <a:cs typeface="Arial"/>
                <a:sym typeface="Arial"/>
              </a:rPr>
              <a:t>Intermolecular interactions that stabilise the ligand-receptor complex</a:t>
            </a:r>
            <a:endParaRPr lang="en-GB" sz="2800" dirty="0"/>
          </a:p>
          <a:p>
            <a:pPr marL="1085824" lvl="1" indent="-342891" algn="just">
              <a:lnSpc>
                <a:spcPct val="200000"/>
              </a:lnSpc>
              <a:buClr>
                <a:srgbClr val="000000"/>
              </a:buClr>
              <a:buSzPts val="2400"/>
              <a:buFont typeface="Arial"/>
              <a:buChar char="•"/>
            </a:pPr>
            <a:r>
              <a:rPr lang="en-GB" sz="2800" dirty="0">
                <a:solidFill>
                  <a:schemeClr val="dk1"/>
                </a:solidFill>
                <a:latin typeface="Arial"/>
                <a:ea typeface="Arial"/>
                <a:cs typeface="Arial"/>
                <a:sym typeface="Arial"/>
              </a:rPr>
              <a:t>Quantitatively predict binding energetics and provide a ranking of docked compounds based on the binding affinity.</a:t>
            </a:r>
            <a:endParaRPr lang="en-GB" sz="2800"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10</a:t>
            </a:fld>
            <a:endParaRPr lang="en-ZA" dirty="0"/>
          </a:p>
        </p:txBody>
      </p:sp>
    </p:spTree>
    <p:extLst>
      <p:ext uri="{BB962C8B-B14F-4D97-AF65-F5344CB8AC3E}">
        <p14:creationId xmlns:p14="http://schemas.microsoft.com/office/powerpoint/2010/main" val="2398900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5747657" cy="1082757"/>
          </a:xfrm>
        </p:spPr>
        <p:txBody>
          <a:bodyPr/>
          <a:lstStyle/>
          <a:p>
            <a:r>
              <a:rPr lang="en-ZA" dirty="0"/>
              <a:t>Molecular Docking stages</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11</a:t>
            </a:fld>
            <a:endParaRPr lang="en-ZA" dirty="0"/>
          </a:p>
        </p:txBody>
      </p:sp>
      <p:sp>
        <p:nvSpPr>
          <p:cNvPr id="8" name="Google Shape;287;p17">
            <a:extLst>
              <a:ext uri="{FF2B5EF4-FFF2-40B4-BE49-F238E27FC236}">
                <a16:creationId xmlns:a16="http://schemas.microsoft.com/office/drawing/2014/main" id="{DD2DDC53-5657-7A55-BE2B-D0857D308B53}"/>
              </a:ext>
            </a:extLst>
          </p:cNvPr>
          <p:cNvSpPr txBox="1"/>
          <p:nvPr/>
        </p:nvSpPr>
        <p:spPr>
          <a:xfrm>
            <a:off x="163741" y="639581"/>
            <a:ext cx="11434210" cy="5899331"/>
          </a:xfrm>
          <a:prstGeom prst="rect">
            <a:avLst/>
          </a:prstGeom>
          <a:noFill/>
          <a:ln>
            <a:noFill/>
          </a:ln>
        </p:spPr>
        <p:txBody>
          <a:bodyPr spcFirstLastPara="1" wrap="square" lIns="91433" tIns="45700" rIns="91433" bIns="45700" anchor="t" anchorCtr="0">
            <a:spAutoFit/>
          </a:bodyPr>
          <a:lstStyle/>
          <a:p>
            <a:pPr marL="285744" lvl="1" indent="-285744">
              <a:buClr>
                <a:srgbClr val="000000"/>
              </a:buClr>
              <a:buSzPts val="1500"/>
              <a:buFont typeface="Arial"/>
              <a:buChar char="•"/>
            </a:pPr>
            <a:r>
              <a:rPr lang="en-US" sz="2000" dirty="0">
                <a:solidFill>
                  <a:srgbClr val="1F3864"/>
                </a:solidFill>
                <a:latin typeface="Arial"/>
                <a:ea typeface="Arial"/>
                <a:cs typeface="Arial"/>
                <a:sym typeface="Arial"/>
              </a:rPr>
              <a:t>Docking: </a:t>
            </a:r>
            <a:r>
              <a:rPr lang="en-US" sz="2000" dirty="0">
                <a:solidFill>
                  <a:srgbClr val="000000"/>
                </a:solidFill>
                <a:latin typeface="Arial"/>
                <a:ea typeface="Arial"/>
                <a:cs typeface="Arial"/>
                <a:sym typeface="Arial"/>
              </a:rPr>
              <a:t>Modeling of binding of macromolecules between themselves or with small – molecule ligands (chemical compounds) to form a ligand-target complex</a:t>
            </a:r>
            <a:endParaRPr sz="2400" dirty="0"/>
          </a:p>
          <a:p>
            <a:pPr marL="285744" indent="-285744">
              <a:buClr>
                <a:srgbClr val="000000"/>
              </a:buClr>
              <a:buSzPts val="1500"/>
              <a:buFont typeface="Arial"/>
              <a:buChar char="•"/>
            </a:pPr>
            <a:r>
              <a:rPr lang="en-US" sz="2000" dirty="0">
                <a:solidFill>
                  <a:srgbClr val="000000"/>
                </a:solidFill>
                <a:latin typeface="Arial"/>
                <a:ea typeface="Arial"/>
                <a:cs typeface="Arial"/>
                <a:sym typeface="Arial"/>
              </a:rPr>
              <a:t>Molecular docking is performed using computational algorithms e.g. </a:t>
            </a:r>
            <a:r>
              <a:rPr lang="en-US" sz="2000" dirty="0" err="1">
                <a:solidFill>
                  <a:srgbClr val="000000"/>
                </a:solidFill>
                <a:latin typeface="Arial"/>
                <a:ea typeface="Arial"/>
                <a:cs typeface="Arial"/>
                <a:sym typeface="Arial"/>
              </a:rPr>
              <a:t>Autodock</a:t>
            </a:r>
            <a:r>
              <a:rPr lang="en-US" sz="2000" dirty="0">
                <a:solidFill>
                  <a:srgbClr val="000000"/>
                </a:solidFill>
                <a:latin typeface="Arial"/>
                <a:ea typeface="Arial"/>
                <a:cs typeface="Arial"/>
                <a:sym typeface="Arial"/>
              </a:rPr>
              <a:t> Vina, </a:t>
            </a:r>
            <a:r>
              <a:rPr lang="en-US" sz="2000" dirty="0" err="1">
                <a:solidFill>
                  <a:srgbClr val="000000"/>
                </a:solidFill>
                <a:latin typeface="Arial"/>
                <a:ea typeface="Arial"/>
                <a:cs typeface="Arial"/>
                <a:sym typeface="Arial"/>
              </a:rPr>
              <a:t>Autodock</a:t>
            </a:r>
            <a:r>
              <a:rPr lang="en-US" sz="2000" dirty="0">
                <a:solidFill>
                  <a:srgbClr val="000000"/>
                </a:solidFill>
                <a:latin typeface="Arial"/>
                <a:ea typeface="Arial"/>
                <a:cs typeface="Arial"/>
                <a:sym typeface="Arial"/>
              </a:rPr>
              <a:t> 4.2, Glide, ICM dock, MOE etc.</a:t>
            </a:r>
            <a:endParaRPr sz="2400" dirty="0"/>
          </a:p>
          <a:p>
            <a:endParaRPr sz="1867" dirty="0">
              <a:solidFill>
                <a:srgbClr val="000000"/>
              </a:solidFill>
              <a:latin typeface="Arial"/>
              <a:ea typeface="Arial"/>
              <a:cs typeface="Arial"/>
              <a:sym typeface="Arial"/>
            </a:endParaRPr>
          </a:p>
          <a:p>
            <a:endParaRPr sz="1867" dirty="0">
              <a:solidFill>
                <a:srgbClr val="000000"/>
              </a:solidFill>
              <a:latin typeface="Arial"/>
              <a:ea typeface="Arial"/>
              <a:cs typeface="Arial"/>
              <a:sym typeface="Arial"/>
            </a:endParaRPr>
          </a:p>
          <a:p>
            <a:endParaRPr sz="1867" dirty="0">
              <a:solidFill>
                <a:srgbClr val="000000"/>
              </a:solidFill>
              <a:latin typeface="Arial"/>
              <a:ea typeface="Arial"/>
              <a:cs typeface="Arial"/>
              <a:sym typeface="Arial"/>
            </a:endParaRPr>
          </a:p>
          <a:p>
            <a:endParaRPr sz="2000" dirty="0">
              <a:solidFill>
                <a:srgbClr val="000000"/>
              </a:solidFill>
              <a:latin typeface="Arial"/>
              <a:ea typeface="Arial"/>
              <a:cs typeface="Arial"/>
              <a:sym typeface="Arial"/>
            </a:endParaRPr>
          </a:p>
          <a:p>
            <a:endParaRPr sz="2000" dirty="0">
              <a:solidFill>
                <a:srgbClr val="000000"/>
              </a:solidFill>
              <a:latin typeface="Arial"/>
              <a:ea typeface="Arial"/>
              <a:cs typeface="Arial"/>
              <a:sym typeface="Arial"/>
            </a:endParaRPr>
          </a:p>
          <a:p>
            <a:endParaRPr sz="2000" dirty="0">
              <a:solidFill>
                <a:srgbClr val="000000"/>
              </a:solidFill>
              <a:latin typeface="Arial"/>
              <a:ea typeface="Arial"/>
              <a:cs typeface="Arial"/>
              <a:sym typeface="Arial"/>
            </a:endParaRPr>
          </a:p>
          <a:p>
            <a:endParaRPr sz="2000" dirty="0">
              <a:solidFill>
                <a:srgbClr val="000000"/>
              </a:solidFill>
              <a:latin typeface="Arial"/>
              <a:ea typeface="Arial"/>
              <a:cs typeface="Arial"/>
              <a:sym typeface="Arial"/>
            </a:endParaRPr>
          </a:p>
          <a:p>
            <a:endParaRPr sz="2000" dirty="0">
              <a:solidFill>
                <a:srgbClr val="000000"/>
              </a:solidFill>
              <a:latin typeface="Arial"/>
              <a:ea typeface="Arial"/>
              <a:cs typeface="Arial"/>
              <a:sym typeface="Arial"/>
            </a:endParaRPr>
          </a:p>
          <a:p>
            <a:r>
              <a:rPr lang="en-US" sz="1067" i="1" dirty="0" err="1">
                <a:solidFill>
                  <a:srgbClr val="000000"/>
                </a:solidFill>
                <a:latin typeface="Helvetica Neue"/>
                <a:ea typeface="Helvetica Neue"/>
                <a:cs typeface="Helvetica Neue"/>
                <a:sym typeface="Helvetica Neue"/>
              </a:rPr>
              <a:t>Molsoft</a:t>
            </a:r>
            <a:r>
              <a:rPr lang="en-US" sz="1067" i="1" dirty="0">
                <a:solidFill>
                  <a:srgbClr val="000000"/>
                </a:solidFill>
                <a:latin typeface="Helvetica Neue"/>
                <a:ea typeface="Helvetica Neue"/>
                <a:cs typeface="Helvetica Neue"/>
                <a:sym typeface="Helvetica Neue"/>
              </a:rPr>
              <a:t> slides</a:t>
            </a:r>
            <a:endParaRPr sz="2400" dirty="0"/>
          </a:p>
          <a:p>
            <a:endParaRPr sz="1067" i="1" dirty="0">
              <a:solidFill>
                <a:srgbClr val="000000"/>
              </a:solidFill>
              <a:latin typeface="Arial"/>
              <a:ea typeface="Arial"/>
              <a:cs typeface="Arial"/>
              <a:sym typeface="Arial"/>
            </a:endParaRPr>
          </a:p>
          <a:p>
            <a:pPr marL="285744" indent="-285744">
              <a:buClr>
                <a:srgbClr val="000000"/>
              </a:buClr>
              <a:buSzPts val="1500"/>
              <a:buFont typeface="Arial"/>
              <a:buChar char="•"/>
            </a:pPr>
            <a:r>
              <a:rPr lang="en-US" sz="2000" dirty="0">
                <a:solidFill>
                  <a:srgbClr val="000000"/>
                </a:solidFill>
                <a:latin typeface="Arial"/>
                <a:ea typeface="Arial"/>
                <a:cs typeface="Arial"/>
                <a:sym typeface="Arial"/>
              </a:rPr>
              <a:t>The technique involves two steps:</a:t>
            </a:r>
            <a:endParaRPr sz="2400" dirty="0"/>
          </a:p>
          <a:p>
            <a:pPr marL="342891" lvl="6" indent="-342891">
              <a:buClr>
                <a:srgbClr val="000000"/>
              </a:buClr>
              <a:buSzPts val="1500"/>
              <a:buFont typeface="Arial"/>
              <a:buAutoNum type="arabicParenR"/>
            </a:pPr>
            <a:r>
              <a:rPr lang="en-US" sz="2000" dirty="0">
                <a:solidFill>
                  <a:srgbClr val="000000"/>
                </a:solidFill>
                <a:latin typeface="Arial"/>
                <a:ea typeface="Arial"/>
                <a:cs typeface="Arial"/>
                <a:sym typeface="Arial"/>
              </a:rPr>
              <a:t>Exploration of conformational pace representing various 	potential 	binding modes – </a:t>
            </a:r>
            <a:r>
              <a:rPr lang="en-US" sz="2000" dirty="0">
                <a:solidFill>
                  <a:srgbClr val="833C0B"/>
                </a:solidFill>
                <a:latin typeface="Arial"/>
                <a:ea typeface="Arial"/>
                <a:cs typeface="Arial"/>
                <a:sym typeface="Arial"/>
              </a:rPr>
              <a:t>conformational search.</a:t>
            </a:r>
            <a:endParaRPr sz="2400" dirty="0"/>
          </a:p>
          <a:p>
            <a:pPr marL="342891" lvl="6" indent="-342891">
              <a:buClr>
                <a:srgbClr val="000000"/>
              </a:buClr>
              <a:buSzPts val="1500"/>
              <a:buFont typeface="Arial"/>
              <a:buAutoNum type="arabicParenR"/>
            </a:pPr>
            <a:r>
              <a:rPr lang="en-US" sz="2000" dirty="0">
                <a:solidFill>
                  <a:srgbClr val="000000"/>
                </a:solidFill>
                <a:latin typeface="Arial"/>
                <a:ea typeface="Arial"/>
                <a:cs typeface="Arial"/>
                <a:sym typeface="Arial"/>
              </a:rPr>
              <a:t>Accurate prediction of the interaction energy associated with each of the predicted binding conformations - </a:t>
            </a:r>
            <a:r>
              <a:rPr lang="en-US" sz="2000" dirty="0">
                <a:solidFill>
                  <a:srgbClr val="6D1014"/>
                </a:solidFill>
                <a:latin typeface="Arial"/>
                <a:ea typeface="Arial"/>
                <a:cs typeface="Arial"/>
                <a:sym typeface="Arial"/>
              </a:rPr>
              <a:t>Scoring of conformations</a:t>
            </a:r>
            <a:r>
              <a:rPr lang="en-US" sz="2000" dirty="0">
                <a:solidFill>
                  <a:srgbClr val="000000"/>
                </a:solidFill>
                <a:latin typeface="Arial"/>
                <a:ea typeface="Arial"/>
                <a:cs typeface="Arial"/>
                <a:sym typeface="Arial"/>
              </a:rPr>
              <a:t>. The ligand is evaluated using a specific scoring function.</a:t>
            </a:r>
            <a:endParaRPr sz="2400" dirty="0"/>
          </a:p>
        </p:txBody>
      </p:sp>
      <p:grpSp>
        <p:nvGrpSpPr>
          <p:cNvPr id="9" name="Google Shape;288;p17">
            <a:extLst>
              <a:ext uri="{FF2B5EF4-FFF2-40B4-BE49-F238E27FC236}">
                <a16:creationId xmlns:a16="http://schemas.microsoft.com/office/drawing/2014/main" id="{7C60B16F-DDC3-62F3-6061-56DBBDAE9966}"/>
              </a:ext>
            </a:extLst>
          </p:cNvPr>
          <p:cNvGrpSpPr/>
          <p:nvPr/>
        </p:nvGrpSpPr>
        <p:grpSpPr>
          <a:xfrm>
            <a:off x="527383" y="2276874"/>
            <a:ext cx="11169008" cy="2203439"/>
            <a:chOff x="395536" y="2141571"/>
            <a:chExt cx="8604448" cy="2295541"/>
          </a:xfrm>
        </p:grpSpPr>
        <p:pic>
          <p:nvPicPr>
            <p:cNvPr id="10" name="Google Shape;289;p17">
              <a:extLst>
                <a:ext uri="{FF2B5EF4-FFF2-40B4-BE49-F238E27FC236}">
                  <a16:creationId xmlns:a16="http://schemas.microsoft.com/office/drawing/2014/main" id="{DAC7F9AC-D2F8-FAAC-1AE6-1CCCD0FB49C2}"/>
                </a:ext>
              </a:extLst>
            </p:cNvPr>
            <p:cNvPicPr preferRelativeResize="0"/>
            <p:nvPr/>
          </p:nvPicPr>
          <p:blipFill rotWithShape="1">
            <a:blip r:embed="rId2">
              <a:alphaModFix/>
            </a:blip>
            <a:srcRect/>
            <a:stretch/>
          </p:blipFill>
          <p:spPr>
            <a:xfrm>
              <a:off x="1944216" y="2141571"/>
              <a:ext cx="5292080" cy="2295541"/>
            </a:xfrm>
            <a:prstGeom prst="rect">
              <a:avLst/>
            </a:prstGeom>
            <a:noFill/>
            <a:ln>
              <a:noFill/>
            </a:ln>
          </p:spPr>
        </p:pic>
        <p:sp>
          <p:nvSpPr>
            <p:cNvPr id="11" name="Google Shape;290;p17">
              <a:extLst>
                <a:ext uri="{FF2B5EF4-FFF2-40B4-BE49-F238E27FC236}">
                  <a16:creationId xmlns:a16="http://schemas.microsoft.com/office/drawing/2014/main" id="{C7F9E4A4-971F-3B0C-243A-37D15CEAB7C1}"/>
                </a:ext>
              </a:extLst>
            </p:cNvPr>
            <p:cNvSpPr txBox="1"/>
            <p:nvPr/>
          </p:nvSpPr>
          <p:spPr>
            <a:xfrm>
              <a:off x="395536" y="2924944"/>
              <a:ext cx="1512168" cy="726864"/>
            </a:xfrm>
            <a:prstGeom prst="rect">
              <a:avLst/>
            </a:prstGeom>
            <a:no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Defined binding pocket</a:t>
              </a:r>
              <a:endParaRPr sz="2400"/>
            </a:p>
          </p:txBody>
        </p:sp>
        <p:sp>
          <p:nvSpPr>
            <p:cNvPr id="12" name="Google Shape;291;p17">
              <a:extLst>
                <a:ext uri="{FF2B5EF4-FFF2-40B4-BE49-F238E27FC236}">
                  <a16:creationId xmlns:a16="http://schemas.microsoft.com/office/drawing/2014/main" id="{F7E765D8-2B0A-62E8-7A4C-56698EF4B43A}"/>
                </a:ext>
              </a:extLst>
            </p:cNvPr>
            <p:cNvSpPr txBox="1"/>
            <p:nvPr/>
          </p:nvSpPr>
          <p:spPr>
            <a:xfrm>
              <a:off x="7164288" y="2861652"/>
              <a:ext cx="1835696" cy="726864"/>
            </a:xfrm>
            <a:prstGeom prst="rect">
              <a:avLst/>
            </a:prstGeom>
            <a:no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Ligands inside the binding pocket</a:t>
              </a:r>
              <a:endParaRPr sz="2400"/>
            </a:p>
          </p:txBody>
        </p:sp>
      </p:grpSp>
    </p:spTree>
    <p:extLst>
      <p:ext uri="{BB962C8B-B14F-4D97-AF65-F5344CB8AC3E}">
        <p14:creationId xmlns:p14="http://schemas.microsoft.com/office/powerpoint/2010/main" val="399573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20352"/>
            <a:ext cx="7479223" cy="1325563"/>
          </a:xfrm>
        </p:spPr>
        <p:txBody>
          <a:bodyPr>
            <a:normAutofit/>
          </a:bodyPr>
          <a:lstStyle/>
          <a:p>
            <a:r>
              <a:rPr lang="en-ZA" dirty="0"/>
              <a:t>Molecular Docking: scoring function</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12</a:t>
            </a:fld>
            <a:endParaRPr lang="en-ZA" dirty="0"/>
          </a:p>
        </p:txBody>
      </p:sp>
      <p:sp>
        <p:nvSpPr>
          <p:cNvPr id="8" name="Google Shape;300;p18">
            <a:extLst>
              <a:ext uri="{FF2B5EF4-FFF2-40B4-BE49-F238E27FC236}">
                <a16:creationId xmlns:a16="http://schemas.microsoft.com/office/drawing/2014/main" id="{D2297F34-0332-9227-FBF4-30D09ADB6DED}"/>
              </a:ext>
            </a:extLst>
          </p:cNvPr>
          <p:cNvSpPr txBox="1"/>
          <p:nvPr/>
        </p:nvSpPr>
        <p:spPr>
          <a:xfrm>
            <a:off x="335361" y="1536173"/>
            <a:ext cx="11410591" cy="4196621"/>
          </a:xfrm>
          <a:prstGeom prst="rect">
            <a:avLst/>
          </a:prstGeom>
          <a:noFill/>
          <a:ln>
            <a:noFill/>
          </a:ln>
        </p:spPr>
        <p:txBody>
          <a:bodyPr spcFirstLastPara="1" wrap="square" lIns="91433" tIns="45700" rIns="91433" bIns="45700" anchor="t" anchorCtr="0">
            <a:spAutoFit/>
          </a:bodyPr>
          <a:lstStyle/>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b</a:t>
            </a:r>
            <a:r>
              <a:rPr lang="en-US" sz="2667" dirty="0">
                <a:solidFill>
                  <a:srgbClr val="000000"/>
                </a:solidFill>
                <a:latin typeface="Arial"/>
                <a:ea typeface="Arial"/>
                <a:cs typeface="Arial"/>
                <a:sym typeface="Arial"/>
              </a:rPr>
              <a:t> =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solv</a:t>
            </a:r>
            <a:r>
              <a:rPr lang="en-US" sz="2667" dirty="0">
                <a:solidFill>
                  <a:srgbClr val="000000"/>
                </a:solidFill>
                <a:latin typeface="Arial"/>
                <a:ea typeface="Arial"/>
                <a:cs typeface="Arial"/>
                <a:sym typeface="Arial"/>
              </a:rPr>
              <a:t> +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conf</a:t>
            </a:r>
            <a:r>
              <a:rPr lang="en-US" sz="2667" dirty="0">
                <a:solidFill>
                  <a:srgbClr val="000000"/>
                </a:solidFill>
                <a:latin typeface="Arial"/>
                <a:ea typeface="Arial"/>
                <a:cs typeface="Arial"/>
                <a:sym typeface="Arial"/>
              </a:rPr>
              <a:t> +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int</a:t>
            </a:r>
            <a:r>
              <a:rPr lang="en-US" sz="2667" dirty="0">
                <a:solidFill>
                  <a:srgbClr val="000000"/>
                </a:solidFill>
                <a:latin typeface="Arial"/>
                <a:ea typeface="Arial"/>
                <a:cs typeface="Arial"/>
                <a:sym typeface="Arial"/>
              </a:rPr>
              <a:t> +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rot</a:t>
            </a:r>
            <a:r>
              <a:rPr lang="en-US" sz="2667" dirty="0">
                <a:solidFill>
                  <a:srgbClr val="000000"/>
                </a:solidFill>
                <a:latin typeface="Arial"/>
                <a:ea typeface="Arial"/>
                <a:cs typeface="Arial"/>
                <a:sym typeface="Arial"/>
              </a:rPr>
              <a:t> +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t</a:t>
            </a:r>
            <a:r>
              <a:rPr lang="en-US" sz="2667" baseline="-25000" dirty="0">
                <a:solidFill>
                  <a:srgbClr val="000000"/>
                </a:solidFill>
                <a:latin typeface="Arial"/>
                <a:ea typeface="Arial"/>
                <a:cs typeface="Arial"/>
                <a:sym typeface="Arial"/>
              </a:rPr>
              <a:t>/r </a:t>
            </a:r>
            <a:r>
              <a:rPr lang="en-US" sz="2667" dirty="0">
                <a:solidFill>
                  <a:srgbClr val="000000"/>
                </a:solidFill>
                <a:latin typeface="Arial"/>
                <a:ea typeface="Arial"/>
                <a:cs typeface="Arial"/>
                <a:sym typeface="Arial"/>
              </a:rPr>
              <a:t>+ </a:t>
            </a:r>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vib</a:t>
            </a:r>
            <a:r>
              <a:rPr lang="en-US" sz="2667" dirty="0">
                <a:solidFill>
                  <a:srgbClr val="000000"/>
                </a:solidFill>
                <a:latin typeface="Arial"/>
                <a:ea typeface="Arial"/>
                <a:cs typeface="Arial"/>
                <a:sym typeface="Arial"/>
              </a:rPr>
              <a:t> </a:t>
            </a:r>
            <a:endParaRPr sz="2667" dirty="0">
              <a:solidFill>
                <a:srgbClr val="000000"/>
              </a:solidFill>
              <a:latin typeface="Arial"/>
              <a:ea typeface="Arial"/>
              <a:cs typeface="Arial"/>
              <a:sym typeface="Arial"/>
            </a:endParaRPr>
          </a:p>
          <a:p>
            <a:pPr algn="just"/>
            <a:endParaRPr sz="2667" dirty="0">
              <a:solidFill>
                <a:srgbClr val="000000"/>
              </a:solidFill>
              <a:latin typeface="Arial"/>
              <a:ea typeface="Arial"/>
              <a:cs typeface="Arial"/>
              <a:sym typeface="Arial"/>
            </a:endParaRPr>
          </a:p>
          <a:p>
            <a:pPr algn="just"/>
            <a:r>
              <a:rPr lang="en-US" sz="2667" dirty="0">
                <a:solidFill>
                  <a:srgbClr val="000000"/>
                </a:solidFill>
                <a:latin typeface="Arial"/>
                <a:ea typeface="Arial"/>
                <a:cs typeface="Arial"/>
                <a:sym typeface="Arial"/>
              </a:rPr>
              <a:t>Where, </a:t>
            </a:r>
            <a:endParaRPr sz="2400" dirty="0"/>
          </a:p>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solv</a:t>
            </a:r>
            <a:r>
              <a:rPr lang="en-US" sz="2667" dirty="0">
                <a:solidFill>
                  <a:srgbClr val="000000"/>
                </a:solidFill>
                <a:latin typeface="Arial"/>
                <a:ea typeface="Arial"/>
                <a:cs typeface="Arial"/>
                <a:sym typeface="Arial"/>
              </a:rPr>
              <a:t> is the contribution of the solvent due to solvent effects,</a:t>
            </a:r>
            <a:endParaRPr sz="2400" dirty="0"/>
          </a:p>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conf</a:t>
            </a:r>
            <a:r>
              <a:rPr lang="en-US" sz="2667" dirty="0">
                <a:solidFill>
                  <a:srgbClr val="000000"/>
                </a:solidFill>
                <a:latin typeface="Arial"/>
                <a:ea typeface="Arial"/>
                <a:cs typeface="Arial"/>
                <a:sym typeface="Arial"/>
              </a:rPr>
              <a:t> is from the conformational changes in the protein and the ligand,</a:t>
            </a:r>
            <a:endParaRPr sz="2400" dirty="0"/>
          </a:p>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int</a:t>
            </a:r>
            <a:r>
              <a:rPr lang="en-US" sz="2667" dirty="0">
                <a:solidFill>
                  <a:srgbClr val="000000"/>
                </a:solidFill>
                <a:latin typeface="Arial"/>
                <a:ea typeface="Arial"/>
                <a:cs typeface="Arial"/>
                <a:sym typeface="Arial"/>
              </a:rPr>
              <a:t> is the free energy due to specific protein-ligand interactions,</a:t>
            </a:r>
            <a:endParaRPr sz="2400" dirty="0"/>
          </a:p>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rot</a:t>
            </a:r>
            <a:r>
              <a:rPr lang="en-US" sz="2667" dirty="0">
                <a:solidFill>
                  <a:srgbClr val="000000"/>
                </a:solidFill>
                <a:latin typeface="Arial"/>
                <a:ea typeface="Arial"/>
                <a:cs typeface="Arial"/>
                <a:sym typeface="Arial"/>
              </a:rPr>
              <a:t> is the free energy loss associated with freezing internal rotations of the ligand and the protein,</a:t>
            </a:r>
            <a:endParaRPr sz="2400" dirty="0"/>
          </a:p>
          <a:p>
            <a:pPr algn="just"/>
            <a:r>
              <a:rPr lang="en-US" sz="2667" dirty="0" err="1">
                <a:solidFill>
                  <a:srgbClr val="000000"/>
                </a:solidFill>
                <a:latin typeface="Arial"/>
                <a:ea typeface="Arial"/>
                <a:cs typeface="Arial"/>
                <a:sym typeface="Arial"/>
              </a:rPr>
              <a:t>ΔG</a:t>
            </a:r>
            <a:r>
              <a:rPr lang="en-US" sz="2667" baseline="-25000" dirty="0" err="1">
                <a:solidFill>
                  <a:srgbClr val="000000"/>
                </a:solidFill>
                <a:latin typeface="Arial"/>
                <a:ea typeface="Arial"/>
                <a:cs typeface="Arial"/>
                <a:sym typeface="Arial"/>
              </a:rPr>
              <a:t>t</a:t>
            </a:r>
            <a:r>
              <a:rPr lang="en-US" sz="2667" baseline="-25000" dirty="0">
                <a:solidFill>
                  <a:srgbClr val="000000"/>
                </a:solidFill>
                <a:latin typeface="Arial"/>
                <a:ea typeface="Arial"/>
                <a:cs typeface="Arial"/>
                <a:sym typeface="Arial"/>
              </a:rPr>
              <a:t>/r </a:t>
            </a:r>
            <a:r>
              <a:rPr lang="en-US" sz="2667" dirty="0">
                <a:solidFill>
                  <a:srgbClr val="000000"/>
                </a:solidFill>
                <a:latin typeface="Arial"/>
                <a:ea typeface="Arial"/>
                <a:cs typeface="Arial"/>
                <a:sym typeface="Arial"/>
              </a:rPr>
              <a:t>is the loss in translational and rotational free energy caused by</a:t>
            </a:r>
            <a:endParaRPr sz="2400" dirty="0"/>
          </a:p>
          <a:p>
            <a:pPr algn="just"/>
            <a:r>
              <a:rPr lang="en-US" sz="2667" dirty="0">
                <a:solidFill>
                  <a:srgbClr val="000000"/>
                </a:solidFill>
                <a:latin typeface="Arial"/>
                <a:ea typeface="Arial"/>
                <a:cs typeface="Arial"/>
                <a:sym typeface="Arial"/>
              </a:rPr>
              <a:t>association of two bodies to give the bound com.</a:t>
            </a:r>
            <a:endParaRPr sz="2400" dirty="0"/>
          </a:p>
        </p:txBody>
      </p:sp>
      <p:sp>
        <p:nvSpPr>
          <p:cNvPr id="9" name="Google Shape;298;p18">
            <a:extLst>
              <a:ext uri="{FF2B5EF4-FFF2-40B4-BE49-F238E27FC236}">
                <a16:creationId xmlns:a16="http://schemas.microsoft.com/office/drawing/2014/main" id="{4FA76A21-76E6-EC34-8F17-1A0A775066CC}"/>
              </a:ext>
            </a:extLst>
          </p:cNvPr>
          <p:cNvSpPr txBox="1"/>
          <p:nvPr/>
        </p:nvSpPr>
        <p:spPr>
          <a:xfrm>
            <a:off x="130091" y="6217870"/>
            <a:ext cx="5184800" cy="276959"/>
          </a:xfrm>
          <a:prstGeom prst="rect">
            <a:avLst/>
          </a:prstGeom>
          <a:noFill/>
          <a:ln>
            <a:noFill/>
          </a:ln>
        </p:spPr>
        <p:txBody>
          <a:bodyPr spcFirstLastPara="1" wrap="square" lIns="91433" tIns="45700" rIns="91433" bIns="45700" anchor="t" anchorCtr="0">
            <a:spAutoFit/>
          </a:bodyPr>
          <a:lstStyle/>
          <a:p>
            <a:r>
              <a:rPr lang="en-US" sz="1200" dirty="0">
                <a:solidFill>
                  <a:schemeClr val="dk1"/>
                </a:solidFill>
                <a:latin typeface="Helvetica Neue"/>
                <a:ea typeface="Helvetica Neue"/>
                <a:cs typeface="Helvetica Neue"/>
                <a:sym typeface="Helvetica Neue"/>
              </a:rPr>
              <a:t>Ferreira LG, (2015), Molecules, 20, 13384-13421, </a:t>
            </a:r>
            <a:endParaRPr sz="2400" dirty="0"/>
          </a:p>
        </p:txBody>
      </p:sp>
    </p:spTree>
    <p:extLst>
      <p:ext uri="{BB962C8B-B14F-4D97-AF65-F5344CB8AC3E}">
        <p14:creationId xmlns:p14="http://schemas.microsoft.com/office/powerpoint/2010/main" val="3867187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6494106" y="0"/>
            <a:ext cx="6827635" cy="914400"/>
          </a:xfrm>
        </p:spPr>
        <p:txBody>
          <a:bodyPr>
            <a:normAutofit fontScale="90000"/>
          </a:bodyPr>
          <a:lstStyle/>
          <a:p>
            <a:r>
              <a:rPr lang="en-ZA" dirty="0"/>
              <a:t>Docking Protocol</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13</a:t>
            </a:fld>
            <a:endParaRPr lang="en-ZA" dirty="0"/>
          </a:p>
        </p:txBody>
      </p:sp>
      <p:pic>
        <p:nvPicPr>
          <p:cNvPr id="8" name="Google Shape;313;p20">
            <a:extLst>
              <a:ext uri="{FF2B5EF4-FFF2-40B4-BE49-F238E27FC236}">
                <a16:creationId xmlns:a16="http://schemas.microsoft.com/office/drawing/2014/main" id="{F44826CB-EEE9-8362-8953-DFA5FD493BED}"/>
              </a:ext>
            </a:extLst>
          </p:cNvPr>
          <p:cNvPicPr preferRelativeResize="0"/>
          <p:nvPr/>
        </p:nvPicPr>
        <p:blipFill rotWithShape="1">
          <a:blip r:embed="rId2">
            <a:alphaModFix/>
          </a:blip>
          <a:srcRect/>
          <a:stretch/>
        </p:blipFill>
        <p:spPr>
          <a:xfrm>
            <a:off x="4525347" y="452437"/>
            <a:ext cx="7237468" cy="5696438"/>
          </a:xfrm>
          <a:prstGeom prst="rect">
            <a:avLst/>
          </a:prstGeom>
          <a:noFill/>
          <a:ln>
            <a:noFill/>
          </a:ln>
        </p:spPr>
      </p:pic>
      <p:sp>
        <p:nvSpPr>
          <p:cNvPr id="10" name="Google Shape;314;p20">
            <a:extLst>
              <a:ext uri="{FF2B5EF4-FFF2-40B4-BE49-F238E27FC236}">
                <a16:creationId xmlns:a16="http://schemas.microsoft.com/office/drawing/2014/main" id="{4E0B9698-B809-5B99-F20F-BB716B30C7BF}"/>
              </a:ext>
            </a:extLst>
          </p:cNvPr>
          <p:cNvSpPr txBox="1"/>
          <p:nvPr/>
        </p:nvSpPr>
        <p:spPr>
          <a:xfrm>
            <a:off x="0" y="32530"/>
            <a:ext cx="4271797" cy="954260"/>
          </a:xfrm>
          <a:prstGeom prst="rect">
            <a:avLst/>
          </a:prstGeom>
          <a:noFill/>
          <a:ln>
            <a:noFill/>
          </a:ln>
        </p:spPr>
        <p:txBody>
          <a:bodyPr spcFirstLastPara="1" wrap="square" lIns="91433" tIns="45700" rIns="91433" bIns="45700" anchor="t" anchorCtr="0">
            <a:spAutoFit/>
          </a:bodyPr>
          <a:lstStyle/>
          <a:p>
            <a:r>
              <a:rPr lang="en-US" sz="1867" dirty="0">
                <a:solidFill>
                  <a:srgbClr val="6D1014"/>
                </a:solidFill>
                <a:latin typeface="Arial"/>
                <a:ea typeface="Arial"/>
                <a:cs typeface="Arial"/>
                <a:sym typeface="Arial"/>
              </a:rPr>
              <a:t>Step 1: </a:t>
            </a:r>
            <a:r>
              <a:rPr lang="en-US" sz="1867" dirty="0">
                <a:solidFill>
                  <a:srgbClr val="000000"/>
                </a:solidFill>
                <a:latin typeface="Arial"/>
                <a:ea typeface="Arial"/>
                <a:cs typeface="Arial"/>
                <a:sym typeface="Arial"/>
              </a:rPr>
              <a:t>Select 3D structure of targets and ligands to use from PDB and/or small molecule databases</a:t>
            </a:r>
            <a:endParaRPr sz="2400" dirty="0"/>
          </a:p>
        </p:txBody>
      </p:sp>
      <p:sp>
        <p:nvSpPr>
          <p:cNvPr id="11" name="Google Shape;315;p20">
            <a:extLst>
              <a:ext uri="{FF2B5EF4-FFF2-40B4-BE49-F238E27FC236}">
                <a16:creationId xmlns:a16="http://schemas.microsoft.com/office/drawing/2014/main" id="{D40DEA20-E797-3177-B6BE-0B47CCFDCEF6}"/>
              </a:ext>
            </a:extLst>
          </p:cNvPr>
          <p:cNvSpPr txBox="1"/>
          <p:nvPr/>
        </p:nvSpPr>
        <p:spPr>
          <a:xfrm>
            <a:off x="-7" y="1068256"/>
            <a:ext cx="4271600" cy="2678193"/>
          </a:xfrm>
          <a:prstGeom prst="rect">
            <a:avLst/>
          </a:prstGeom>
          <a:noFill/>
          <a:ln>
            <a:noFill/>
          </a:ln>
        </p:spPr>
        <p:txBody>
          <a:bodyPr spcFirstLastPara="1" wrap="square" lIns="91433" tIns="45700" rIns="91433" bIns="45700" anchor="t" anchorCtr="0">
            <a:spAutoFit/>
          </a:bodyPr>
          <a:lstStyle/>
          <a:p>
            <a:pPr algn="just"/>
            <a:r>
              <a:rPr lang="en-US" sz="1867" dirty="0">
                <a:solidFill>
                  <a:srgbClr val="6D1014"/>
                </a:solidFill>
                <a:latin typeface="Arial"/>
                <a:ea typeface="Arial"/>
                <a:cs typeface="Arial"/>
                <a:sym typeface="Arial"/>
              </a:rPr>
              <a:t>Step 2: </a:t>
            </a:r>
            <a:r>
              <a:rPr lang="en-US" sz="1867" dirty="0" err="1">
                <a:solidFill>
                  <a:srgbClr val="6D1014"/>
                </a:solidFill>
                <a:latin typeface="Arial"/>
                <a:ea typeface="Arial"/>
                <a:cs typeface="Arial"/>
                <a:sym typeface="Arial"/>
              </a:rPr>
              <a:t>i</a:t>
            </a:r>
            <a:r>
              <a:rPr lang="en-US" sz="1867" dirty="0">
                <a:solidFill>
                  <a:srgbClr val="6D1014"/>
                </a:solidFill>
                <a:latin typeface="Arial"/>
                <a:ea typeface="Arial"/>
                <a:cs typeface="Arial"/>
                <a:sym typeface="Arial"/>
              </a:rPr>
              <a:t>) </a:t>
            </a:r>
            <a:r>
              <a:rPr lang="en-US" sz="1867" dirty="0">
                <a:solidFill>
                  <a:schemeClr val="dk1"/>
                </a:solidFill>
                <a:latin typeface="Arial"/>
                <a:ea typeface="Arial"/>
                <a:cs typeface="Arial"/>
                <a:sym typeface="Arial"/>
              </a:rPr>
              <a:t>Prepare structure by </a:t>
            </a:r>
            <a:r>
              <a:rPr lang="en-US" sz="1867" dirty="0">
                <a:solidFill>
                  <a:srgbClr val="000000"/>
                </a:solidFill>
                <a:latin typeface="Arial"/>
                <a:ea typeface="Arial"/>
                <a:cs typeface="Arial"/>
                <a:sym typeface="Arial"/>
              </a:rPr>
              <a:t>resolving structural issues – missing residues, missing side chain atoms e.g. hydrogen, clashes, rare residue states e.g. protonated Asp or Glu (HIV protease), water molecules from crystallization etc.</a:t>
            </a:r>
            <a:endParaRPr sz="2400" dirty="0"/>
          </a:p>
          <a:p>
            <a:pPr algn="just"/>
            <a:r>
              <a:rPr lang="en-US" sz="1867" dirty="0">
                <a:solidFill>
                  <a:srgbClr val="000000"/>
                </a:solidFill>
                <a:latin typeface="Arial"/>
                <a:ea typeface="Arial"/>
                <a:cs typeface="Arial"/>
                <a:sym typeface="Arial"/>
              </a:rPr>
              <a:t>ii)  Identify a druggable binding pocket and define it using a grid box</a:t>
            </a:r>
            <a:endParaRPr sz="2400" dirty="0"/>
          </a:p>
        </p:txBody>
      </p:sp>
      <p:sp>
        <p:nvSpPr>
          <p:cNvPr id="12" name="Google Shape;316;p20">
            <a:extLst>
              <a:ext uri="{FF2B5EF4-FFF2-40B4-BE49-F238E27FC236}">
                <a16:creationId xmlns:a16="http://schemas.microsoft.com/office/drawing/2014/main" id="{9EDD1731-1DE3-6623-0BAC-59A5D22FBFF9}"/>
              </a:ext>
            </a:extLst>
          </p:cNvPr>
          <p:cNvSpPr txBox="1"/>
          <p:nvPr/>
        </p:nvSpPr>
        <p:spPr>
          <a:xfrm>
            <a:off x="0" y="3746676"/>
            <a:ext cx="4271600" cy="1323592"/>
          </a:xfrm>
          <a:prstGeom prst="rect">
            <a:avLst/>
          </a:prstGeom>
          <a:noFill/>
          <a:ln>
            <a:noFill/>
          </a:ln>
        </p:spPr>
        <p:txBody>
          <a:bodyPr spcFirstLastPara="1" wrap="square" lIns="91433" tIns="45700" rIns="91433" bIns="45700" anchor="t" anchorCtr="0">
            <a:spAutoFit/>
          </a:bodyPr>
          <a:lstStyle/>
          <a:p>
            <a:pPr algn="just"/>
            <a:r>
              <a:rPr lang="en-US" sz="1867" dirty="0">
                <a:solidFill>
                  <a:srgbClr val="6D1014"/>
                </a:solidFill>
                <a:latin typeface="Arial"/>
                <a:ea typeface="Arial"/>
                <a:cs typeface="Arial"/>
                <a:sym typeface="Arial"/>
              </a:rPr>
              <a:t>Step 3: </a:t>
            </a:r>
            <a:r>
              <a:rPr lang="en-US" sz="1867" dirty="0" err="1">
                <a:solidFill>
                  <a:srgbClr val="6D1014"/>
                </a:solidFill>
                <a:latin typeface="Arial"/>
                <a:ea typeface="Arial"/>
                <a:cs typeface="Arial"/>
                <a:sym typeface="Arial"/>
              </a:rPr>
              <a:t>i</a:t>
            </a:r>
            <a:r>
              <a:rPr lang="en-US" sz="1867" dirty="0">
                <a:solidFill>
                  <a:srgbClr val="6D1014"/>
                </a:solidFill>
                <a:latin typeface="Arial"/>
                <a:ea typeface="Arial"/>
                <a:cs typeface="Arial"/>
                <a:sym typeface="Arial"/>
              </a:rPr>
              <a:t>) </a:t>
            </a:r>
            <a:r>
              <a:rPr lang="en-US" sz="1867" dirty="0">
                <a:solidFill>
                  <a:srgbClr val="000000"/>
                </a:solidFill>
                <a:latin typeface="Arial"/>
                <a:ea typeface="Arial"/>
                <a:cs typeface="Arial"/>
                <a:sym typeface="Arial"/>
              </a:rPr>
              <a:t>Set docking parameters, </a:t>
            </a:r>
            <a:endParaRPr sz="2400" dirty="0"/>
          </a:p>
          <a:p>
            <a:pPr algn="just"/>
            <a:r>
              <a:rPr lang="en-US" sz="1867" dirty="0">
                <a:solidFill>
                  <a:srgbClr val="000000"/>
                </a:solidFill>
                <a:latin typeface="Arial"/>
                <a:ea typeface="Arial"/>
                <a:cs typeface="Arial"/>
                <a:sym typeface="Arial"/>
              </a:rPr>
              <a:t>ii) evaluate the docking protocol and</a:t>
            </a:r>
            <a:endParaRPr sz="2400" dirty="0"/>
          </a:p>
          <a:p>
            <a:pPr algn="just"/>
            <a:r>
              <a:rPr lang="en-US" sz="1867" dirty="0">
                <a:solidFill>
                  <a:srgbClr val="000000"/>
                </a:solidFill>
                <a:latin typeface="Arial"/>
                <a:ea typeface="Arial"/>
                <a:cs typeface="Arial"/>
                <a:sym typeface="Arial"/>
              </a:rPr>
              <a:t>iii) Production stage – dock </a:t>
            </a:r>
            <a:r>
              <a:rPr lang="en-US" sz="2400" dirty="0"/>
              <a:t>unknown</a:t>
            </a:r>
            <a:r>
              <a:rPr lang="en-US" sz="1867" dirty="0">
                <a:solidFill>
                  <a:srgbClr val="000000"/>
                </a:solidFill>
                <a:latin typeface="Arial"/>
                <a:ea typeface="Arial"/>
                <a:cs typeface="Arial"/>
                <a:sym typeface="Arial"/>
              </a:rPr>
              <a:t> ligands </a:t>
            </a:r>
            <a:endParaRPr sz="2400" dirty="0"/>
          </a:p>
        </p:txBody>
      </p:sp>
      <p:sp>
        <p:nvSpPr>
          <p:cNvPr id="14" name="Google Shape;317;p20">
            <a:extLst>
              <a:ext uri="{FF2B5EF4-FFF2-40B4-BE49-F238E27FC236}">
                <a16:creationId xmlns:a16="http://schemas.microsoft.com/office/drawing/2014/main" id="{A11D1C69-B88E-9FDB-D1C5-3AA2A8F9D40F}"/>
              </a:ext>
            </a:extLst>
          </p:cNvPr>
          <p:cNvSpPr txBox="1"/>
          <p:nvPr/>
        </p:nvSpPr>
        <p:spPr>
          <a:xfrm>
            <a:off x="100" y="5078278"/>
            <a:ext cx="4271600" cy="1241582"/>
          </a:xfrm>
          <a:prstGeom prst="rect">
            <a:avLst/>
          </a:prstGeom>
          <a:noFill/>
          <a:ln>
            <a:noFill/>
          </a:ln>
        </p:spPr>
        <p:txBody>
          <a:bodyPr spcFirstLastPara="1" wrap="square" lIns="91433" tIns="45700" rIns="91433" bIns="45700" anchor="t" anchorCtr="0">
            <a:spAutoFit/>
          </a:bodyPr>
          <a:lstStyle/>
          <a:p>
            <a:r>
              <a:rPr lang="en-US" sz="1867" dirty="0">
                <a:solidFill>
                  <a:srgbClr val="6D1014"/>
                </a:solidFill>
                <a:latin typeface="Arial"/>
                <a:ea typeface="Arial"/>
                <a:cs typeface="Arial"/>
                <a:sym typeface="Arial"/>
              </a:rPr>
              <a:t>Step 4: </a:t>
            </a:r>
            <a:r>
              <a:rPr lang="en-US" sz="1867" dirty="0">
                <a:solidFill>
                  <a:srgbClr val="000000"/>
                </a:solidFill>
                <a:latin typeface="Arial"/>
                <a:ea typeface="Arial"/>
                <a:cs typeface="Arial"/>
                <a:sym typeface="Arial"/>
              </a:rPr>
              <a:t>Analysis of docking results: binding energies, binding conformations, binding affinities and binding interactions</a:t>
            </a:r>
            <a:endParaRPr sz="2400" dirty="0"/>
          </a:p>
        </p:txBody>
      </p:sp>
    </p:spTree>
    <p:extLst>
      <p:ext uri="{BB962C8B-B14F-4D97-AF65-F5344CB8AC3E}">
        <p14:creationId xmlns:p14="http://schemas.microsoft.com/office/powerpoint/2010/main" val="146388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101082" y="74314"/>
            <a:ext cx="6827635" cy="1109112"/>
          </a:xfrm>
        </p:spPr>
        <p:txBody>
          <a:bodyPr/>
          <a:lstStyle/>
          <a:p>
            <a:r>
              <a:rPr lang="en-ZA" dirty="0"/>
              <a:t>Docking Process</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14</a:t>
            </a:fld>
            <a:endParaRPr lang="en-ZA" dirty="0"/>
          </a:p>
        </p:txBody>
      </p:sp>
      <p:pic>
        <p:nvPicPr>
          <p:cNvPr id="8" name="Google Shape;325;p21">
            <a:extLst>
              <a:ext uri="{FF2B5EF4-FFF2-40B4-BE49-F238E27FC236}">
                <a16:creationId xmlns:a16="http://schemas.microsoft.com/office/drawing/2014/main" id="{454A85D2-0216-398C-BD63-C80C358EF57D}"/>
              </a:ext>
            </a:extLst>
          </p:cNvPr>
          <p:cNvPicPr preferRelativeResize="0"/>
          <p:nvPr/>
        </p:nvPicPr>
        <p:blipFill rotWithShape="1">
          <a:blip r:embed="rId2">
            <a:alphaModFix/>
          </a:blip>
          <a:srcRect/>
          <a:stretch/>
        </p:blipFill>
        <p:spPr>
          <a:xfrm>
            <a:off x="319573" y="831872"/>
            <a:ext cx="11552853" cy="5037083"/>
          </a:xfrm>
          <a:prstGeom prst="rect">
            <a:avLst/>
          </a:prstGeom>
          <a:noFill/>
          <a:ln>
            <a:noFill/>
          </a:ln>
        </p:spPr>
      </p:pic>
    </p:spTree>
    <p:extLst>
      <p:ext uri="{BB962C8B-B14F-4D97-AF65-F5344CB8AC3E}">
        <p14:creationId xmlns:p14="http://schemas.microsoft.com/office/powerpoint/2010/main" val="1820922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0"/>
            <a:ext cx="8436429" cy="681037"/>
          </a:xfrm>
        </p:spPr>
        <p:txBody>
          <a:bodyPr/>
          <a:lstStyle/>
          <a:p>
            <a:r>
              <a:rPr lang="en-ZA" dirty="0"/>
              <a:t>Structure-based Drug Discovery </a:t>
            </a:r>
            <a:r>
              <a:rPr lang="en-ZA" dirty="0" err="1"/>
              <a:t>cont</a:t>
            </a:r>
            <a:r>
              <a:rPr lang="en-ZA" dirty="0"/>
              <a:t>…</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15</a:t>
            </a:fld>
            <a:endParaRPr lang="en-ZA" dirty="0"/>
          </a:p>
        </p:txBody>
      </p:sp>
      <p:sp>
        <p:nvSpPr>
          <p:cNvPr id="8" name="Google Shape;204;p13">
            <a:extLst>
              <a:ext uri="{FF2B5EF4-FFF2-40B4-BE49-F238E27FC236}">
                <a16:creationId xmlns:a16="http://schemas.microsoft.com/office/drawing/2014/main" id="{6C95763F-54C3-725F-B2FD-4E9D4C5F2373}"/>
              </a:ext>
            </a:extLst>
          </p:cNvPr>
          <p:cNvSpPr txBox="1">
            <a:spLocks/>
          </p:cNvSpPr>
          <p:nvPr/>
        </p:nvSpPr>
        <p:spPr>
          <a:xfrm>
            <a:off x="143339" y="836713"/>
            <a:ext cx="11809312" cy="1080120"/>
          </a:xfrm>
          <a:prstGeom prst="rect">
            <a:avLst/>
          </a:prstGeom>
          <a:noFill/>
          <a:ln>
            <a:noFill/>
          </a:ln>
        </p:spPr>
        <p:txBody>
          <a:bodyPr spcFirstLastPara="1" vert="horz" wrap="square" lIns="91433" tIns="45700" rIns="91433" bIns="4570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9649" lvl="1" indent="0" algn="just">
              <a:buSzPct val="75675"/>
              <a:buFont typeface="Arial" panose="020B0604020202020204" pitchFamily="34" charset="0"/>
              <a:buNone/>
            </a:pPr>
            <a:r>
              <a:rPr lang="en-GB" sz="2600" dirty="0">
                <a:latin typeface="Arial"/>
                <a:ea typeface="Arial"/>
                <a:cs typeface="Arial"/>
                <a:sym typeface="Arial"/>
              </a:rPr>
              <a:t>The obtained target-ligand complexes are used to determine binding affinity and study intermolecular interactions: with which residue/atom, through what interaction</a:t>
            </a:r>
          </a:p>
          <a:p>
            <a:pPr lvl="1" indent="-304792">
              <a:buSzPct val="75675"/>
              <a:buFont typeface="Arial" panose="020B0604020202020204" pitchFamily="34" charset="0"/>
              <a:buNone/>
            </a:pPr>
            <a:endParaRPr lang="en-GB" sz="2667" dirty="0"/>
          </a:p>
        </p:txBody>
      </p:sp>
      <p:grpSp>
        <p:nvGrpSpPr>
          <p:cNvPr id="9" name="Google Shape;207;p13">
            <a:extLst>
              <a:ext uri="{FF2B5EF4-FFF2-40B4-BE49-F238E27FC236}">
                <a16:creationId xmlns:a16="http://schemas.microsoft.com/office/drawing/2014/main" id="{5C5B54A1-CB3B-B256-1971-F0577F6617BC}"/>
              </a:ext>
            </a:extLst>
          </p:cNvPr>
          <p:cNvGrpSpPr/>
          <p:nvPr/>
        </p:nvGrpSpPr>
        <p:grpSpPr>
          <a:xfrm>
            <a:off x="393102" y="1865819"/>
            <a:ext cx="10273141" cy="4305267"/>
            <a:chOff x="152400" y="1066800"/>
            <a:chExt cx="8763000" cy="5808343"/>
          </a:xfrm>
        </p:grpSpPr>
        <p:sp>
          <p:nvSpPr>
            <p:cNvPr id="10" name="Google Shape;208;p13">
              <a:extLst>
                <a:ext uri="{FF2B5EF4-FFF2-40B4-BE49-F238E27FC236}">
                  <a16:creationId xmlns:a16="http://schemas.microsoft.com/office/drawing/2014/main" id="{683839C6-D01A-8DC2-A9C1-55D6913904E6}"/>
                </a:ext>
              </a:extLst>
            </p:cNvPr>
            <p:cNvSpPr txBox="1"/>
            <p:nvPr/>
          </p:nvSpPr>
          <p:spPr>
            <a:xfrm>
              <a:off x="381000" y="5715000"/>
              <a:ext cx="4439540" cy="1160143"/>
            </a:xfrm>
            <a:prstGeom prst="rect">
              <a:avLst/>
            </a:prstGeom>
            <a:noFill/>
            <a:ln>
              <a:noFill/>
            </a:ln>
          </p:spPr>
          <p:txBody>
            <a:bodyPr spcFirstLastPara="1" wrap="square" lIns="121900" tIns="60933" rIns="121900" bIns="60933" anchor="t" anchorCtr="0">
              <a:spAutoFit/>
            </a:bodyPr>
            <a:lstStyle/>
            <a:p>
              <a:r>
                <a:rPr lang="en-US" sz="2400" b="1">
                  <a:solidFill>
                    <a:schemeClr val="dk1"/>
                  </a:solidFill>
                  <a:latin typeface="Times New Roman"/>
                  <a:ea typeface="Times New Roman"/>
                  <a:cs typeface="Times New Roman"/>
                  <a:sym typeface="Times New Roman"/>
                </a:rPr>
                <a:t>Binding affinities (ΔG</a:t>
              </a:r>
              <a:r>
                <a:rPr lang="en-US" sz="2400" b="1" baseline="-25000">
                  <a:solidFill>
                    <a:schemeClr val="dk1"/>
                  </a:solidFill>
                  <a:latin typeface="Times New Roman"/>
                  <a:ea typeface="Times New Roman"/>
                  <a:cs typeface="Times New Roman"/>
                  <a:sym typeface="Times New Roman"/>
                </a:rPr>
                <a:t>b</a:t>
              </a:r>
              <a:r>
                <a:rPr lang="en-US" sz="2400" b="1">
                  <a:solidFill>
                    <a:schemeClr val="dk1"/>
                  </a:solidFill>
                  <a:latin typeface="Times New Roman"/>
                  <a:ea typeface="Times New Roman"/>
                  <a:cs typeface="Times New Roman"/>
                  <a:sym typeface="Times New Roman"/>
                </a:rPr>
                <a:t> , K</a:t>
              </a:r>
              <a:r>
                <a:rPr lang="en-US" sz="2400" b="1" i="1">
                  <a:solidFill>
                    <a:schemeClr val="dk1"/>
                  </a:solidFill>
                  <a:latin typeface="Times New Roman"/>
                  <a:ea typeface="Times New Roman"/>
                  <a:cs typeface="Times New Roman"/>
                  <a:sym typeface="Times New Roman"/>
                </a:rPr>
                <a:t>i</a:t>
              </a:r>
              <a:r>
                <a:rPr lang="en-US" sz="2400" b="1">
                  <a:solidFill>
                    <a:schemeClr val="dk1"/>
                  </a:solidFill>
                  <a:latin typeface="Times New Roman"/>
                  <a:ea typeface="Times New Roman"/>
                  <a:cs typeface="Times New Roman"/>
                  <a:sym typeface="Times New Roman"/>
                </a:rPr>
                <a:t>)</a:t>
              </a:r>
              <a:r>
                <a:rPr lang="en-US" sz="2400" b="1" baseline="-25000">
                  <a:solidFill>
                    <a:schemeClr val="dk1"/>
                  </a:solidFill>
                  <a:latin typeface="Times New Roman"/>
                  <a:ea typeface="Times New Roman"/>
                  <a:cs typeface="Times New Roman"/>
                  <a:sym typeface="Times New Roman"/>
                </a:rPr>
                <a:t> </a:t>
              </a:r>
              <a:endParaRPr sz="2400"/>
            </a:p>
            <a:p>
              <a:r>
                <a:rPr lang="en-US" sz="2400">
                  <a:solidFill>
                    <a:schemeClr val="dk1"/>
                  </a:solidFill>
                  <a:latin typeface="Times New Roman"/>
                  <a:ea typeface="Times New Roman"/>
                  <a:cs typeface="Times New Roman"/>
                  <a:sym typeface="Times New Roman"/>
                </a:rPr>
                <a:t>Anoga -AKH:   - 47.30kJ/mol, 5.22 nM</a:t>
              </a:r>
              <a:endParaRPr sz="2400"/>
            </a:p>
          </p:txBody>
        </p:sp>
        <p:grpSp>
          <p:nvGrpSpPr>
            <p:cNvPr id="11" name="Google Shape;209;p13">
              <a:extLst>
                <a:ext uri="{FF2B5EF4-FFF2-40B4-BE49-F238E27FC236}">
                  <a16:creationId xmlns:a16="http://schemas.microsoft.com/office/drawing/2014/main" id="{1BB5E442-F2B3-5BFF-05C5-484F62B6626C}"/>
                </a:ext>
              </a:extLst>
            </p:cNvPr>
            <p:cNvGrpSpPr/>
            <p:nvPr/>
          </p:nvGrpSpPr>
          <p:grpSpPr>
            <a:xfrm>
              <a:off x="3124200" y="2057400"/>
              <a:ext cx="5791200" cy="4315349"/>
              <a:chOff x="4724400" y="499646"/>
              <a:chExt cx="4267200" cy="3675430"/>
            </a:xfrm>
          </p:grpSpPr>
          <p:grpSp>
            <p:nvGrpSpPr>
              <p:cNvPr id="14" name="Google Shape;210;p13">
                <a:extLst>
                  <a:ext uri="{FF2B5EF4-FFF2-40B4-BE49-F238E27FC236}">
                    <a16:creationId xmlns:a16="http://schemas.microsoft.com/office/drawing/2014/main" id="{5635CE1B-66DE-2535-548D-45920D3897A2}"/>
                  </a:ext>
                </a:extLst>
              </p:cNvPr>
              <p:cNvGrpSpPr/>
              <p:nvPr/>
            </p:nvGrpSpPr>
            <p:grpSpPr>
              <a:xfrm>
                <a:off x="4724400" y="990600"/>
                <a:ext cx="4267200" cy="2563515"/>
                <a:chOff x="4010925" y="0"/>
                <a:chExt cx="4730429" cy="2865921"/>
              </a:xfrm>
            </p:grpSpPr>
            <p:pic>
              <p:nvPicPr>
                <p:cNvPr id="21" name="Google Shape;211;p13" descr="akh-1.tif">
                  <a:extLst>
                    <a:ext uri="{FF2B5EF4-FFF2-40B4-BE49-F238E27FC236}">
                      <a16:creationId xmlns:a16="http://schemas.microsoft.com/office/drawing/2014/main" id="{397FE1C7-FBF7-C507-78F7-114AB2766C14}"/>
                    </a:ext>
                  </a:extLst>
                </p:cNvPr>
                <p:cNvPicPr preferRelativeResize="0"/>
                <p:nvPr/>
              </p:nvPicPr>
              <p:blipFill rotWithShape="1">
                <a:blip r:embed="rId2">
                  <a:alphaModFix/>
                </a:blip>
                <a:srcRect l="-4074"/>
                <a:stretch/>
              </p:blipFill>
              <p:spPr>
                <a:xfrm>
                  <a:off x="4010925" y="0"/>
                  <a:ext cx="4599675" cy="2726047"/>
                </a:xfrm>
                <a:prstGeom prst="rect">
                  <a:avLst/>
                </a:prstGeom>
                <a:noFill/>
                <a:ln>
                  <a:noFill/>
                </a:ln>
              </p:spPr>
            </p:pic>
            <p:sp>
              <p:nvSpPr>
                <p:cNvPr id="22" name="Google Shape;212;p13">
                  <a:extLst>
                    <a:ext uri="{FF2B5EF4-FFF2-40B4-BE49-F238E27FC236}">
                      <a16:creationId xmlns:a16="http://schemas.microsoft.com/office/drawing/2014/main" id="{1328FD45-A086-94C8-5ABA-CB68318194C4}"/>
                    </a:ext>
                  </a:extLst>
                </p:cNvPr>
                <p:cNvSpPr txBox="1"/>
                <p:nvPr/>
              </p:nvSpPr>
              <p:spPr>
                <a:xfrm>
                  <a:off x="7726680" y="891165"/>
                  <a:ext cx="88392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PHE126</a:t>
                  </a:r>
                  <a:endParaRPr sz="2400"/>
                </a:p>
              </p:txBody>
            </p:sp>
            <p:sp>
              <p:nvSpPr>
                <p:cNvPr id="23" name="Google Shape;213;p13">
                  <a:extLst>
                    <a:ext uri="{FF2B5EF4-FFF2-40B4-BE49-F238E27FC236}">
                      <a16:creationId xmlns:a16="http://schemas.microsoft.com/office/drawing/2014/main" id="{D8686D06-DB93-3357-617A-AA547FC94924}"/>
                    </a:ext>
                  </a:extLst>
                </p:cNvPr>
                <p:cNvSpPr txBox="1"/>
                <p:nvPr/>
              </p:nvSpPr>
              <p:spPr>
                <a:xfrm>
                  <a:off x="7874000" y="1749094"/>
                  <a:ext cx="867354"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PHE130</a:t>
                  </a:r>
                  <a:endParaRPr sz="2400"/>
                </a:p>
              </p:txBody>
            </p:sp>
            <p:sp>
              <p:nvSpPr>
                <p:cNvPr id="24" name="Google Shape;214;p13">
                  <a:extLst>
                    <a:ext uri="{FF2B5EF4-FFF2-40B4-BE49-F238E27FC236}">
                      <a16:creationId xmlns:a16="http://schemas.microsoft.com/office/drawing/2014/main" id="{D8DCD103-154C-03F8-EA10-6249F61030F8}"/>
                    </a:ext>
                  </a:extLst>
                </p:cNvPr>
                <p:cNvSpPr txBox="1"/>
                <p:nvPr/>
              </p:nvSpPr>
              <p:spPr>
                <a:xfrm>
                  <a:off x="7468870" y="2392532"/>
                  <a:ext cx="83693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TYR221</a:t>
                  </a:r>
                  <a:endParaRPr sz="2400"/>
                </a:p>
              </p:txBody>
            </p:sp>
            <p:sp>
              <p:nvSpPr>
                <p:cNvPr id="25" name="Google Shape;215;p13">
                  <a:extLst>
                    <a:ext uri="{FF2B5EF4-FFF2-40B4-BE49-F238E27FC236}">
                      <a16:creationId xmlns:a16="http://schemas.microsoft.com/office/drawing/2014/main" id="{16BE8F98-AACB-1EB3-5A8B-239001802741}"/>
                    </a:ext>
                  </a:extLst>
                </p:cNvPr>
                <p:cNvSpPr txBox="1"/>
                <p:nvPr/>
              </p:nvSpPr>
              <p:spPr>
                <a:xfrm>
                  <a:off x="6477000" y="2362200"/>
                  <a:ext cx="84328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TYR285</a:t>
                  </a:r>
                  <a:endParaRPr sz="2400"/>
                </a:p>
              </p:txBody>
            </p:sp>
            <p:sp>
              <p:nvSpPr>
                <p:cNvPr id="26" name="Google Shape;216;p13">
                  <a:extLst>
                    <a:ext uri="{FF2B5EF4-FFF2-40B4-BE49-F238E27FC236}">
                      <a16:creationId xmlns:a16="http://schemas.microsoft.com/office/drawing/2014/main" id="{55F3B6F1-2EC3-0BA3-8560-259647844F00}"/>
                    </a:ext>
                  </a:extLst>
                </p:cNvPr>
                <p:cNvSpPr txBox="1"/>
                <p:nvPr/>
              </p:nvSpPr>
              <p:spPr>
                <a:xfrm>
                  <a:off x="4648200" y="1219200"/>
                  <a:ext cx="88392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TYR110</a:t>
                  </a:r>
                  <a:endParaRPr sz="2400"/>
                </a:p>
              </p:txBody>
            </p:sp>
            <p:sp>
              <p:nvSpPr>
                <p:cNvPr id="27" name="Google Shape;217;p13">
                  <a:extLst>
                    <a:ext uri="{FF2B5EF4-FFF2-40B4-BE49-F238E27FC236}">
                      <a16:creationId xmlns:a16="http://schemas.microsoft.com/office/drawing/2014/main" id="{19B421BC-B529-8D39-1440-D756ADCF0FA4}"/>
                    </a:ext>
                  </a:extLst>
                </p:cNvPr>
                <p:cNvSpPr txBox="1"/>
                <p:nvPr/>
              </p:nvSpPr>
              <p:spPr>
                <a:xfrm>
                  <a:off x="4964430" y="419305"/>
                  <a:ext cx="75057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HIS16</a:t>
                  </a:r>
                  <a:endParaRPr sz="2400"/>
                </a:p>
              </p:txBody>
            </p:sp>
            <p:sp>
              <p:nvSpPr>
                <p:cNvPr id="28" name="Google Shape;218;p13">
                  <a:extLst>
                    <a:ext uri="{FF2B5EF4-FFF2-40B4-BE49-F238E27FC236}">
                      <a16:creationId xmlns:a16="http://schemas.microsoft.com/office/drawing/2014/main" id="{52711615-8547-EA2A-75F6-AD5BC5CBDF95}"/>
                    </a:ext>
                  </a:extLst>
                </p:cNvPr>
                <p:cNvSpPr txBox="1"/>
                <p:nvPr/>
              </p:nvSpPr>
              <p:spPr>
                <a:xfrm>
                  <a:off x="7010400" y="990601"/>
                  <a:ext cx="970707"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GLN209</a:t>
                  </a:r>
                  <a:endParaRPr sz="2400"/>
                </a:p>
              </p:txBody>
            </p:sp>
            <p:sp>
              <p:nvSpPr>
                <p:cNvPr id="29" name="Google Shape;219;p13">
                  <a:extLst>
                    <a:ext uri="{FF2B5EF4-FFF2-40B4-BE49-F238E27FC236}">
                      <a16:creationId xmlns:a16="http://schemas.microsoft.com/office/drawing/2014/main" id="{F2CB0151-D601-5296-EAE5-F5C5B3BFFD73}"/>
                    </a:ext>
                  </a:extLst>
                </p:cNvPr>
                <p:cNvSpPr txBox="1"/>
                <p:nvPr/>
              </p:nvSpPr>
              <p:spPr>
                <a:xfrm>
                  <a:off x="5664200" y="76137"/>
                  <a:ext cx="73660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TRP22</a:t>
                  </a:r>
                  <a:endParaRPr sz="2400"/>
                </a:p>
              </p:txBody>
            </p:sp>
            <p:sp>
              <p:nvSpPr>
                <p:cNvPr id="30" name="Google Shape;220;p13">
                  <a:extLst>
                    <a:ext uri="{FF2B5EF4-FFF2-40B4-BE49-F238E27FC236}">
                      <a16:creationId xmlns:a16="http://schemas.microsoft.com/office/drawing/2014/main" id="{6AEA14C3-BBFD-23C2-CC55-34E9E7EDE085}"/>
                    </a:ext>
                  </a:extLst>
                </p:cNvPr>
                <p:cNvSpPr txBox="1"/>
                <p:nvPr/>
              </p:nvSpPr>
              <p:spPr>
                <a:xfrm>
                  <a:off x="5410200" y="2057398"/>
                  <a:ext cx="849630" cy="473389"/>
                </a:xfrm>
                <a:prstGeom prst="rect">
                  <a:avLst/>
                </a:prstGeom>
                <a:noFill/>
                <a:ln>
                  <a:noFill/>
                </a:ln>
              </p:spPr>
              <p:txBody>
                <a:bodyPr spcFirstLastPara="1" wrap="square" lIns="121900" tIns="60933" rIns="121900" bIns="60933" anchor="t" anchorCtr="0">
                  <a:spAutoFit/>
                </a:bodyPr>
                <a:lstStyle/>
                <a:p>
                  <a:r>
                    <a:rPr lang="en-US" sz="1600" b="1">
                      <a:solidFill>
                        <a:schemeClr val="dk1"/>
                      </a:solidFill>
                      <a:latin typeface="Arial"/>
                      <a:ea typeface="Arial"/>
                      <a:cs typeface="Arial"/>
                      <a:sym typeface="Arial"/>
                    </a:rPr>
                    <a:t>LYS307</a:t>
                  </a:r>
                  <a:endParaRPr sz="2400"/>
                </a:p>
              </p:txBody>
            </p:sp>
          </p:grpSp>
          <p:sp>
            <p:nvSpPr>
              <p:cNvPr id="15" name="Google Shape;221;p13">
                <a:extLst>
                  <a:ext uri="{FF2B5EF4-FFF2-40B4-BE49-F238E27FC236}">
                    <a16:creationId xmlns:a16="http://schemas.microsoft.com/office/drawing/2014/main" id="{F5E6695D-3DC7-79D4-8BE3-A8BF6E31ACC0}"/>
                  </a:ext>
                </a:extLst>
              </p:cNvPr>
              <p:cNvSpPr/>
              <p:nvPr/>
            </p:nvSpPr>
            <p:spPr>
              <a:xfrm>
                <a:off x="5333833" y="760600"/>
                <a:ext cx="1752266" cy="992435"/>
              </a:xfrm>
              <a:prstGeom prst="arc">
                <a:avLst>
                  <a:gd name="adj1" fmla="val 10498214"/>
                  <a:gd name="adj2" fmla="val 0"/>
                </a:avLst>
              </a:prstGeom>
              <a:noFill/>
              <a:ln w="9525" cap="flat" cmpd="sng">
                <a:solidFill>
                  <a:srgbClr val="3E6EC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sp>
            <p:nvSpPr>
              <p:cNvPr id="16" name="Google Shape;222;p13">
                <a:extLst>
                  <a:ext uri="{FF2B5EF4-FFF2-40B4-BE49-F238E27FC236}">
                    <a16:creationId xmlns:a16="http://schemas.microsoft.com/office/drawing/2014/main" id="{ABC674D9-9C46-26F4-ACD2-5C98658FCBEF}"/>
                  </a:ext>
                </a:extLst>
              </p:cNvPr>
              <p:cNvSpPr/>
              <p:nvPr/>
            </p:nvSpPr>
            <p:spPr>
              <a:xfrm rot="10800000">
                <a:off x="5563102" y="2591332"/>
                <a:ext cx="3276433" cy="989731"/>
              </a:xfrm>
              <a:prstGeom prst="arc">
                <a:avLst>
                  <a:gd name="adj1" fmla="val 10833710"/>
                  <a:gd name="adj2" fmla="val 0"/>
                </a:avLst>
              </a:prstGeom>
              <a:noFill/>
              <a:ln w="9525" cap="flat" cmpd="sng">
                <a:solidFill>
                  <a:srgbClr val="3E6EC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cxnSp>
            <p:nvCxnSpPr>
              <p:cNvPr id="17" name="Google Shape;223;p13">
                <a:extLst>
                  <a:ext uri="{FF2B5EF4-FFF2-40B4-BE49-F238E27FC236}">
                    <a16:creationId xmlns:a16="http://schemas.microsoft.com/office/drawing/2014/main" id="{1D575C96-5F5C-E066-0237-E91FBD9F6C30}"/>
                  </a:ext>
                </a:extLst>
              </p:cNvPr>
              <p:cNvCxnSpPr/>
              <p:nvPr/>
            </p:nvCxnSpPr>
            <p:spPr>
              <a:xfrm flipH="1">
                <a:off x="7543466" y="1218959"/>
                <a:ext cx="762668" cy="685511"/>
              </a:xfrm>
              <a:prstGeom prst="straightConnector1">
                <a:avLst/>
              </a:prstGeom>
              <a:noFill/>
              <a:ln w="9525" cap="flat" cmpd="sng">
                <a:solidFill>
                  <a:srgbClr val="3E6EC2"/>
                </a:solidFill>
                <a:prstDash val="solid"/>
                <a:round/>
                <a:headEnd type="none" w="sm" len="sm"/>
                <a:tailEnd type="stealth" w="med" len="med"/>
              </a:ln>
            </p:spPr>
          </p:cxnSp>
          <p:sp>
            <p:nvSpPr>
              <p:cNvPr id="18" name="Google Shape;224;p13">
                <a:extLst>
                  <a:ext uri="{FF2B5EF4-FFF2-40B4-BE49-F238E27FC236}">
                    <a16:creationId xmlns:a16="http://schemas.microsoft.com/office/drawing/2014/main" id="{032211E9-5875-B1CF-DF66-98EC24B98C0A}"/>
                  </a:ext>
                </a:extLst>
              </p:cNvPr>
              <p:cNvSpPr txBox="1"/>
              <p:nvPr/>
            </p:nvSpPr>
            <p:spPr>
              <a:xfrm>
                <a:off x="5791200" y="499646"/>
                <a:ext cx="1524000" cy="517476"/>
              </a:xfrm>
              <a:prstGeom prst="rect">
                <a:avLst/>
              </a:prstGeom>
              <a:noFill/>
              <a:ln>
                <a:noFill/>
              </a:ln>
            </p:spPr>
            <p:txBody>
              <a:bodyPr spcFirstLastPara="1" wrap="square" lIns="121900" tIns="60933" rIns="121900" bIns="60933" anchor="t" anchorCtr="0">
                <a:spAutoFit/>
              </a:bodyPr>
              <a:lstStyle/>
              <a:p>
                <a:r>
                  <a:rPr lang="en-US" sz="2133">
                    <a:solidFill>
                      <a:schemeClr val="dk1"/>
                    </a:solidFill>
                    <a:latin typeface="Times New Roman"/>
                    <a:ea typeface="Times New Roman"/>
                    <a:cs typeface="Times New Roman"/>
                    <a:sym typeface="Times New Roman"/>
                  </a:rPr>
                  <a:t>N-terminus</a:t>
                </a:r>
                <a:endParaRPr sz="2400"/>
              </a:p>
            </p:txBody>
          </p:sp>
          <p:sp>
            <p:nvSpPr>
              <p:cNvPr id="19" name="Google Shape;225;p13">
                <a:extLst>
                  <a:ext uri="{FF2B5EF4-FFF2-40B4-BE49-F238E27FC236}">
                    <a16:creationId xmlns:a16="http://schemas.microsoft.com/office/drawing/2014/main" id="{F9B0C71D-8B96-1574-059E-4F157BC1EA6F}"/>
                  </a:ext>
                </a:extLst>
              </p:cNvPr>
              <p:cNvSpPr txBox="1"/>
              <p:nvPr/>
            </p:nvSpPr>
            <p:spPr>
              <a:xfrm>
                <a:off x="6629400" y="3657600"/>
                <a:ext cx="1524000" cy="517476"/>
              </a:xfrm>
              <a:prstGeom prst="rect">
                <a:avLst/>
              </a:prstGeom>
              <a:noFill/>
              <a:ln>
                <a:noFill/>
              </a:ln>
            </p:spPr>
            <p:txBody>
              <a:bodyPr spcFirstLastPara="1" wrap="square" lIns="121900" tIns="60933" rIns="121900" bIns="60933" anchor="t" anchorCtr="0">
                <a:spAutoFit/>
              </a:bodyPr>
              <a:lstStyle/>
              <a:p>
                <a:r>
                  <a:rPr lang="en-US" sz="2133">
                    <a:solidFill>
                      <a:schemeClr val="dk1"/>
                    </a:solidFill>
                    <a:latin typeface="Calibri"/>
                    <a:ea typeface="Calibri"/>
                    <a:cs typeface="Calibri"/>
                    <a:sym typeface="Calibri"/>
                  </a:rPr>
                  <a:t>α-</a:t>
                </a:r>
                <a:r>
                  <a:rPr lang="en-US" sz="2133">
                    <a:solidFill>
                      <a:schemeClr val="dk1"/>
                    </a:solidFill>
                    <a:latin typeface="Times New Roman"/>
                    <a:ea typeface="Times New Roman"/>
                    <a:cs typeface="Times New Roman"/>
                    <a:sym typeface="Times New Roman"/>
                  </a:rPr>
                  <a:t>Helix region</a:t>
                </a:r>
                <a:endParaRPr sz="2400"/>
              </a:p>
            </p:txBody>
          </p:sp>
          <p:sp>
            <p:nvSpPr>
              <p:cNvPr id="20" name="Google Shape;226;p13">
                <a:extLst>
                  <a:ext uri="{FF2B5EF4-FFF2-40B4-BE49-F238E27FC236}">
                    <a16:creationId xmlns:a16="http://schemas.microsoft.com/office/drawing/2014/main" id="{8B39003C-82DF-E363-ACDC-67891760BAD8}"/>
                  </a:ext>
                </a:extLst>
              </p:cNvPr>
              <p:cNvSpPr txBox="1"/>
              <p:nvPr/>
            </p:nvSpPr>
            <p:spPr>
              <a:xfrm>
                <a:off x="8153400" y="914400"/>
                <a:ext cx="838200" cy="517476"/>
              </a:xfrm>
              <a:prstGeom prst="rect">
                <a:avLst/>
              </a:prstGeom>
              <a:noFill/>
              <a:ln>
                <a:noFill/>
              </a:ln>
            </p:spPr>
            <p:txBody>
              <a:bodyPr spcFirstLastPara="1" wrap="square" lIns="121900" tIns="60933" rIns="121900" bIns="60933" anchor="t" anchorCtr="0">
                <a:spAutoFit/>
              </a:bodyPr>
              <a:lstStyle/>
              <a:p>
                <a:r>
                  <a:rPr lang="en-US" sz="2133">
                    <a:solidFill>
                      <a:schemeClr val="dk1"/>
                    </a:solidFill>
                    <a:latin typeface="Times New Roman"/>
                    <a:ea typeface="Times New Roman"/>
                    <a:cs typeface="Times New Roman"/>
                    <a:sym typeface="Times New Roman"/>
                  </a:rPr>
                  <a:t>ECL2</a:t>
                </a:r>
                <a:endParaRPr sz="2400"/>
              </a:p>
            </p:txBody>
          </p:sp>
        </p:grpSp>
        <p:pic>
          <p:nvPicPr>
            <p:cNvPr id="12" name="Google Shape;227;p13">
              <a:extLst>
                <a:ext uri="{FF2B5EF4-FFF2-40B4-BE49-F238E27FC236}">
                  <a16:creationId xmlns:a16="http://schemas.microsoft.com/office/drawing/2014/main" id="{F46E043C-C051-7B27-6783-D9BF449F5C2E}"/>
                </a:ext>
              </a:extLst>
            </p:cNvPr>
            <p:cNvPicPr preferRelativeResize="0"/>
            <p:nvPr/>
          </p:nvPicPr>
          <p:blipFill rotWithShape="1">
            <a:blip r:embed="rId3">
              <a:alphaModFix/>
            </a:blip>
            <a:srcRect/>
            <a:stretch/>
          </p:blipFill>
          <p:spPr>
            <a:xfrm>
              <a:off x="152400" y="1066800"/>
              <a:ext cx="3043238" cy="1828800"/>
            </a:xfrm>
            <a:prstGeom prst="rect">
              <a:avLst/>
            </a:prstGeom>
            <a:noFill/>
            <a:ln w="9525" cap="flat" cmpd="sng">
              <a:solidFill>
                <a:srgbClr val="003399"/>
              </a:solidFill>
              <a:prstDash val="solid"/>
              <a:miter lim="800000"/>
              <a:headEnd type="none" w="sm" len="sm"/>
              <a:tailEnd type="none" w="sm" len="sm"/>
            </a:ln>
          </p:spPr>
        </p:pic>
        <p:sp>
          <p:nvSpPr>
            <p:cNvPr id="13" name="Google Shape;228;p13">
              <a:extLst>
                <a:ext uri="{FF2B5EF4-FFF2-40B4-BE49-F238E27FC236}">
                  <a16:creationId xmlns:a16="http://schemas.microsoft.com/office/drawing/2014/main" id="{A5B0819D-2F66-207A-21C2-6FEF7B2E5566}"/>
                </a:ext>
              </a:extLst>
            </p:cNvPr>
            <p:cNvSpPr/>
            <p:nvPr/>
          </p:nvSpPr>
          <p:spPr>
            <a:xfrm rot="1936660">
              <a:off x="1124057" y="3427139"/>
              <a:ext cx="2773139" cy="731520"/>
            </a:xfrm>
            <a:prstGeom prst="curvedUpArrow">
              <a:avLst>
                <a:gd name="adj1" fmla="val 25000"/>
                <a:gd name="adj2" fmla="val 50000"/>
                <a:gd name="adj3" fmla="val 25000"/>
              </a:avLst>
            </a:prstGeom>
            <a:gradFill>
              <a:gsLst>
                <a:gs pos="0">
                  <a:srgbClr val="306CD7"/>
                </a:gs>
                <a:gs pos="100000">
                  <a:srgbClr val="90B0FF"/>
                </a:gs>
              </a:gsLst>
              <a:lin ang="16200000" scaled="0"/>
            </a:gradFill>
            <a:ln w="9525" cap="flat" cmpd="sng">
              <a:solidFill>
                <a:srgbClr val="3E6EC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endParaRPr sz="1867">
                <a:solidFill>
                  <a:schemeClr val="dk1"/>
                </a:solidFill>
                <a:latin typeface="Arial"/>
                <a:ea typeface="Arial"/>
                <a:cs typeface="Arial"/>
                <a:sym typeface="Arial"/>
              </a:endParaRPr>
            </a:p>
          </p:txBody>
        </p:sp>
      </p:grpSp>
      <p:sp>
        <p:nvSpPr>
          <p:cNvPr id="31" name="Google Shape;206;p13">
            <a:extLst>
              <a:ext uri="{FF2B5EF4-FFF2-40B4-BE49-F238E27FC236}">
                <a16:creationId xmlns:a16="http://schemas.microsoft.com/office/drawing/2014/main" id="{5E70338E-17E5-329D-C646-CDF8CCC0D0EF}"/>
              </a:ext>
            </a:extLst>
          </p:cNvPr>
          <p:cNvSpPr txBox="1"/>
          <p:nvPr/>
        </p:nvSpPr>
        <p:spPr>
          <a:xfrm>
            <a:off x="0" y="6204351"/>
            <a:ext cx="10373600" cy="307722"/>
          </a:xfrm>
          <a:prstGeom prst="rect">
            <a:avLst/>
          </a:prstGeom>
          <a:noFill/>
          <a:ln>
            <a:noFill/>
          </a:ln>
        </p:spPr>
        <p:txBody>
          <a:bodyPr spcFirstLastPara="1" wrap="square" lIns="121900" tIns="60933" rIns="121900" bIns="60933" anchor="t" anchorCtr="0">
            <a:spAutoFit/>
          </a:bodyPr>
          <a:lstStyle/>
          <a:p>
            <a:pPr>
              <a:buClr>
                <a:schemeClr val="dk1"/>
              </a:buClr>
            </a:pPr>
            <a:r>
              <a:rPr lang="en-US" sz="1200" dirty="0" err="1">
                <a:solidFill>
                  <a:schemeClr val="dk1"/>
                </a:solidFill>
                <a:latin typeface="Helvetica Neue"/>
                <a:ea typeface="Helvetica Neue"/>
                <a:cs typeface="Helvetica Neue"/>
                <a:sym typeface="Helvetica Neue"/>
              </a:rPr>
              <a:t>Mugumbate</a:t>
            </a:r>
            <a:r>
              <a:rPr lang="en-US" sz="1200" dirty="0">
                <a:solidFill>
                  <a:schemeClr val="dk1"/>
                </a:solidFill>
                <a:latin typeface="Helvetica Neue"/>
                <a:ea typeface="Helvetica Neue"/>
                <a:cs typeface="Helvetica Neue"/>
                <a:sym typeface="Helvetica Neue"/>
              </a:rPr>
              <a:t>, G. et al Peptides, 32 (3), 553-559, 2011, 2) </a:t>
            </a:r>
            <a:r>
              <a:rPr lang="en-US" sz="1200" dirty="0" err="1">
                <a:solidFill>
                  <a:schemeClr val="dk1"/>
                </a:solidFill>
                <a:latin typeface="Helvetica Neue"/>
                <a:ea typeface="Helvetica Neue"/>
                <a:cs typeface="Helvetica Neue"/>
                <a:sym typeface="Helvetica Neue"/>
              </a:rPr>
              <a:t>Mugumbate</a:t>
            </a:r>
            <a:r>
              <a:rPr lang="en-US" sz="1200" dirty="0">
                <a:solidFill>
                  <a:schemeClr val="dk1"/>
                </a:solidFill>
                <a:latin typeface="Helvetica Neue"/>
                <a:ea typeface="Helvetica Neue"/>
                <a:cs typeface="Helvetica Neue"/>
                <a:sym typeface="Helvetica Neue"/>
              </a:rPr>
              <a:t>, G. C, PhD thesis, UCT, 2010</a:t>
            </a:r>
            <a:endParaRPr sz="1467" dirty="0"/>
          </a:p>
        </p:txBody>
      </p:sp>
    </p:spTree>
    <p:extLst>
      <p:ext uri="{BB962C8B-B14F-4D97-AF65-F5344CB8AC3E}">
        <p14:creationId xmlns:p14="http://schemas.microsoft.com/office/powerpoint/2010/main" val="15272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7600521" cy="961459"/>
          </a:xfrm>
        </p:spPr>
        <p:txBody>
          <a:bodyPr>
            <a:normAutofit fontScale="90000"/>
          </a:bodyPr>
          <a:lstStyle/>
          <a:p>
            <a:r>
              <a:rPr lang="en-ZA" dirty="0"/>
              <a:t>Target-Ligand interactions</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16</a:t>
            </a:fld>
            <a:endParaRPr lang="en-ZA" dirty="0"/>
          </a:p>
        </p:txBody>
      </p:sp>
      <p:sp>
        <p:nvSpPr>
          <p:cNvPr id="8" name="Google Shape;334;p22">
            <a:extLst>
              <a:ext uri="{FF2B5EF4-FFF2-40B4-BE49-F238E27FC236}">
                <a16:creationId xmlns:a16="http://schemas.microsoft.com/office/drawing/2014/main" id="{6ADDE3B0-0CE4-94C1-A4B3-70FD6C4E9BEC}"/>
              </a:ext>
            </a:extLst>
          </p:cNvPr>
          <p:cNvSpPr txBox="1"/>
          <p:nvPr/>
        </p:nvSpPr>
        <p:spPr>
          <a:xfrm>
            <a:off x="118320" y="1659426"/>
            <a:ext cx="5184576" cy="4687525"/>
          </a:xfrm>
          <a:prstGeom prst="rect">
            <a:avLst/>
          </a:prstGeom>
          <a:noFill/>
          <a:ln>
            <a:noFill/>
          </a:ln>
        </p:spPr>
        <p:txBody>
          <a:bodyPr spcFirstLastPara="1" wrap="square" lIns="91433" tIns="45700" rIns="91433" bIns="45700" anchor="t" anchorCtr="0">
            <a:spAutoFit/>
          </a:bodyPr>
          <a:lstStyle/>
          <a:p>
            <a:pPr algn="just"/>
            <a:r>
              <a:rPr lang="en-US" sz="2133" dirty="0">
                <a:solidFill>
                  <a:srgbClr val="000000"/>
                </a:solidFill>
                <a:latin typeface="Arial"/>
                <a:ea typeface="Arial"/>
                <a:cs typeface="Arial"/>
                <a:sym typeface="Arial"/>
              </a:rPr>
              <a:t>Target-ligand complexes are stabilized by intermolecular forces</a:t>
            </a:r>
            <a:endParaRPr sz="2400" dirty="0"/>
          </a:p>
          <a:p>
            <a:pPr algn="just"/>
            <a:endParaRPr sz="2133" dirty="0">
              <a:solidFill>
                <a:srgbClr val="000000"/>
              </a:solidFill>
              <a:latin typeface="Arial"/>
              <a:ea typeface="Arial"/>
              <a:cs typeface="Arial"/>
              <a:sym typeface="Arial"/>
            </a:endParaRPr>
          </a:p>
          <a:p>
            <a:pPr marL="285744" indent="-285744" algn="just">
              <a:buClr>
                <a:srgbClr val="000000"/>
              </a:buClr>
              <a:buSzPts val="1600"/>
              <a:buFont typeface="Arial"/>
              <a:buChar char="•"/>
            </a:pPr>
            <a:r>
              <a:rPr lang="en-US" sz="2133" dirty="0">
                <a:solidFill>
                  <a:srgbClr val="000000"/>
                </a:solidFill>
                <a:latin typeface="Arial"/>
                <a:ea typeface="Arial"/>
                <a:cs typeface="Arial"/>
                <a:sym typeface="Arial"/>
              </a:rPr>
              <a:t>Electrostatic forces</a:t>
            </a:r>
            <a:endParaRPr sz="2400" dirty="0"/>
          </a:p>
          <a:p>
            <a:pPr algn="just"/>
            <a:r>
              <a:rPr lang="en-US" sz="2133" dirty="0">
                <a:solidFill>
                  <a:srgbClr val="000000"/>
                </a:solidFill>
                <a:latin typeface="Arial"/>
                <a:ea typeface="Arial"/>
                <a:cs typeface="Arial"/>
                <a:sym typeface="Arial"/>
              </a:rPr>
              <a:t>1) Hydrogen bonds (green dots)</a:t>
            </a:r>
            <a:endParaRPr sz="2400" dirty="0"/>
          </a:p>
          <a:p>
            <a:pPr algn="just"/>
            <a:r>
              <a:rPr lang="en-US" sz="2133" dirty="0">
                <a:solidFill>
                  <a:srgbClr val="000000"/>
                </a:solidFill>
                <a:latin typeface="Arial"/>
                <a:ea typeface="Arial"/>
                <a:cs typeface="Arial"/>
                <a:sym typeface="Arial"/>
              </a:rPr>
              <a:t>2) Ionic bonds/salt bridges between charged atoms</a:t>
            </a:r>
            <a:endParaRPr sz="2400" dirty="0"/>
          </a:p>
          <a:p>
            <a:pPr algn="just"/>
            <a:r>
              <a:rPr lang="en-US" sz="2133" dirty="0">
                <a:solidFill>
                  <a:srgbClr val="000000"/>
                </a:solidFill>
                <a:latin typeface="Arial"/>
                <a:ea typeface="Arial"/>
                <a:cs typeface="Arial"/>
                <a:sym typeface="Arial"/>
              </a:rPr>
              <a:t>3) Polar contacts e.g. with OH group</a:t>
            </a:r>
            <a:endParaRPr sz="2400" dirty="0"/>
          </a:p>
          <a:p>
            <a:pPr algn="just"/>
            <a:endParaRPr sz="2133" dirty="0">
              <a:solidFill>
                <a:srgbClr val="000000"/>
              </a:solidFill>
              <a:latin typeface="Arial"/>
              <a:ea typeface="Arial"/>
              <a:cs typeface="Arial"/>
              <a:sym typeface="Arial"/>
            </a:endParaRPr>
          </a:p>
          <a:p>
            <a:pPr marL="285744" indent="-285744" algn="just">
              <a:buClr>
                <a:srgbClr val="000000"/>
              </a:buClr>
              <a:buSzPts val="1600"/>
              <a:buFont typeface="Arial"/>
              <a:buChar char="•"/>
            </a:pPr>
            <a:r>
              <a:rPr lang="en-US" sz="2133" dirty="0">
                <a:solidFill>
                  <a:srgbClr val="000000"/>
                </a:solidFill>
                <a:latin typeface="Arial"/>
                <a:ea typeface="Arial"/>
                <a:cs typeface="Arial"/>
                <a:sym typeface="Arial"/>
              </a:rPr>
              <a:t>Hydrophobic bonds – non polar bonds </a:t>
            </a:r>
            <a:endParaRPr sz="2400" dirty="0"/>
          </a:p>
          <a:p>
            <a:pPr marL="342891" indent="-342891" algn="just">
              <a:buClr>
                <a:srgbClr val="000000"/>
              </a:buClr>
              <a:buSzPts val="1600"/>
              <a:buFont typeface="Arial"/>
              <a:buAutoNum type="arabicParenR"/>
            </a:pPr>
            <a:r>
              <a:rPr lang="en-US" sz="2133" dirty="0">
                <a:solidFill>
                  <a:srgbClr val="000000"/>
                </a:solidFill>
                <a:latin typeface="Arial"/>
                <a:ea typeface="Arial"/>
                <a:cs typeface="Arial"/>
                <a:sym typeface="Arial"/>
              </a:rPr>
              <a:t>Van der Waals forces e.g. carbon chains, halogens</a:t>
            </a:r>
            <a:endParaRPr sz="2400" dirty="0"/>
          </a:p>
          <a:p>
            <a:pPr marL="342891" indent="-342891" algn="just">
              <a:buClr>
                <a:srgbClr val="000000"/>
              </a:buClr>
              <a:buSzPts val="1600"/>
              <a:buFont typeface="Arial"/>
              <a:buAutoNum type="arabicParenR"/>
            </a:pPr>
            <a:r>
              <a:rPr lang="en-US" sz="2133" dirty="0">
                <a:solidFill>
                  <a:srgbClr val="000000"/>
                </a:solidFill>
                <a:latin typeface="Arial"/>
                <a:ea typeface="Arial"/>
                <a:cs typeface="Arial"/>
                <a:sym typeface="Arial"/>
              </a:rPr>
              <a:t>Pi – pi interactions involving aromatic rings.</a:t>
            </a:r>
            <a:endParaRPr sz="2400" dirty="0"/>
          </a:p>
        </p:txBody>
      </p:sp>
      <p:pic>
        <p:nvPicPr>
          <p:cNvPr id="9" name="Google Shape;333;p22" descr="akh-1.tif">
            <a:extLst>
              <a:ext uri="{FF2B5EF4-FFF2-40B4-BE49-F238E27FC236}">
                <a16:creationId xmlns:a16="http://schemas.microsoft.com/office/drawing/2014/main" id="{A23080A7-F40C-DF8F-2BFF-402528426EB3}"/>
              </a:ext>
            </a:extLst>
          </p:cNvPr>
          <p:cNvPicPr preferRelativeResize="0"/>
          <p:nvPr/>
        </p:nvPicPr>
        <p:blipFill rotWithShape="1">
          <a:blip r:embed="rId2">
            <a:alphaModFix/>
          </a:blip>
          <a:srcRect l="12253" r="10689"/>
          <a:stretch/>
        </p:blipFill>
        <p:spPr>
          <a:xfrm>
            <a:off x="5256923" y="1827339"/>
            <a:ext cx="6816757" cy="3510847"/>
          </a:xfrm>
          <a:prstGeom prst="rect">
            <a:avLst/>
          </a:prstGeom>
          <a:noFill/>
          <a:ln>
            <a:noFill/>
          </a:ln>
        </p:spPr>
      </p:pic>
      <p:sp>
        <p:nvSpPr>
          <p:cNvPr id="12" name="Google Shape;335;p22">
            <a:extLst>
              <a:ext uri="{FF2B5EF4-FFF2-40B4-BE49-F238E27FC236}">
                <a16:creationId xmlns:a16="http://schemas.microsoft.com/office/drawing/2014/main" id="{A2BA9C25-2C61-76E9-7059-94D31DEB49BE}"/>
              </a:ext>
            </a:extLst>
          </p:cNvPr>
          <p:cNvSpPr txBox="1"/>
          <p:nvPr/>
        </p:nvSpPr>
        <p:spPr>
          <a:xfrm>
            <a:off x="8542175" y="1637531"/>
            <a:ext cx="2208245" cy="379615"/>
          </a:xfrm>
          <a:prstGeom prst="rect">
            <a:avLst/>
          </a:prstGeom>
          <a:noFill/>
          <a:ln>
            <a:noFill/>
          </a:ln>
        </p:spPr>
        <p:txBody>
          <a:bodyPr spcFirstLastPara="1" wrap="square" lIns="91433" tIns="45700" rIns="91433" bIns="45700" anchor="t" anchorCtr="0">
            <a:spAutoFit/>
          </a:bodyPr>
          <a:lstStyle/>
          <a:p>
            <a:r>
              <a:rPr lang="en-US" sz="1867" dirty="0">
                <a:solidFill>
                  <a:srgbClr val="000000"/>
                </a:solidFill>
                <a:latin typeface="Arial"/>
                <a:ea typeface="Arial"/>
                <a:cs typeface="Arial"/>
                <a:sym typeface="Arial"/>
              </a:rPr>
              <a:t>Target residues</a:t>
            </a:r>
            <a:endParaRPr sz="2400" dirty="0"/>
          </a:p>
        </p:txBody>
      </p:sp>
      <p:sp>
        <p:nvSpPr>
          <p:cNvPr id="13" name="Google Shape;336;p22">
            <a:extLst>
              <a:ext uri="{FF2B5EF4-FFF2-40B4-BE49-F238E27FC236}">
                <a16:creationId xmlns:a16="http://schemas.microsoft.com/office/drawing/2014/main" id="{3D9AB1B2-6EB6-B419-0A56-DBD10B07B26E}"/>
              </a:ext>
            </a:extLst>
          </p:cNvPr>
          <p:cNvSpPr txBox="1"/>
          <p:nvPr/>
        </p:nvSpPr>
        <p:spPr>
          <a:xfrm>
            <a:off x="5651983" y="4958571"/>
            <a:ext cx="2208245" cy="379615"/>
          </a:xfrm>
          <a:prstGeom prst="rect">
            <a:avLst/>
          </a:prstGeom>
          <a:noFill/>
          <a:ln>
            <a:noFill/>
          </a:ln>
        </p:spPr>
        <p:txBody>
          <a:bodyPr spcFirstLastPara="1" wrap="square" lIns="91433" tIns="45700" rIns="91433" bIns="45700" anchor="t" anchorCtr="0">
            <a:spAutoFit/>
          </a:bodyPr>
          <a:lstStyle/>
          <a:p>
            <a:pPr algn="ctr"/>
            <a:r>
              <a:rPr lang="en-US" sz="1867" dirty="0">
                <a:solidFill>
                  <a:srgbClr val="000000"/>
                </a:solidFill>
                <a:latin typeface="Arial"/>
                <a:ea typeface="Arial"/>
                <a:cs typeface="Arial"/>
                <a:sym typeface="Arial"/>
              </a:rPr>
              <a:t>Ligand</a:t>
            </a:r>
            <a:endParaRPr sz="2400" dirty="0"/>
          </a:p>
        </p:txBody>
      </p:sp>
      <p:cxnSp>
        <p:nvCxnSpPr>
          <p:cNvPr id="14" name="Google Shape;337;p22">
            <a:extLst>
              <a:ext uri="{FF2B5EF4-FFF2-40B4-BE49-F238E27FC236}">
                <a16:creationId xmlns:a16="http://schemas.microsoft.com/office/drawing/2014/main" id="{534653DA-27F3-7D68-87CB-B27EB2050BA8}"/>
              </a:ext>
            </a:extLst>
          </p:cNvPr>
          <p:cNvCxnSpPr/>
          <p:nvPr/>
        </p:nvCxnSpPr>
        <p:spPr>
          <a:xfrm flipH="1">
            <a:off x="8112154" y="2017146"/>
            <a:ext cx="672000" cy="45838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 name="Google Shape;338;p22">
            <a:extLst>
              <a:ext uri="{FF2B5EF4-FFF2-40B4-BE49-F238E27FC236}">
                <a16:creationId xmlns:a16="http://schemas.microsoft.com/office/drawing/2014/main" id="{50854D11-11E7-6122-7DA5-8A5BD2E52FD4}"/>
              </a:ext>
            </a:extLst>
          </p:cNvPr>
          <p:cNvCxnSpPr>
            <a:cxnSpLocks/>
          </p:cNvCxnSpPr>
          <p:nvPr/>
        </p:nvCxnSpPr>
        <p:spPr>
          <a:xfrm flipV="1">
            <a:off x="6624059" y="4170784"/>
            <a:ext cx="121974" cy="877339"/>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10675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1023"/>
            <a:ext cx="6827635" cy="1024676"/>
          </a:xfrm>
        </p:spPr>
        <p:txBody>
          <a:bodyPr/>
          <a:lstStyle/>
          <a:p>
            <a:r>
              <a:rPr lang="en-ZA" dirty="0"/>
              <a:t>Ligand-based  drug discovery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17</a:t>
            </a:fld>
            <a:endParaRPr lang="en-ZA" dirty="0"/>
          </a:p>
        </p:txBody>
      </p:sp>
      <p:sp>
        <p:nvSpPr>
          <p:cNvPr id="8" name="Google Shape;356;p25">
            <a:extLst>
              <a:ext uri="{FF2B5EF4-FFF2-40B4-BE49-F238E27FC236}">
                <a16:creationId xmlns:a16="http://schemas.microsoft.com/office/drawing/2014/main" id="{D29AF9A0-9D14-5D42-43EE-1AE452D77EF3}"/>
              </a:ext>
            </a:extLst>
          </p:cNvPr>
          <p:cNvSpPr txBox="1">
            <a:spLocks/>
          </p:cNvSpPr>
          <p:nvPr/>
        </p:nvSpPr>
        <p:spPr>
          <a:xfrm>
            <a:off x="171767" y="1253400"/>
            <a:ext cx="11328075" cy="4351200"/>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423323" algn="just">
              <a:lnSpc>
                <a:spcPct val="150000"/>
              </a:lnSpc>
              <a:spcBef>
                <a:spcPts val="1067"/>
              </a:spcBef>
              <a:buSzPts val="1400"/>
            </a:pPr>
            <a:r>
              <a:rPr lang="en-GB" sz="2400">
                <a:latin typeface="Arial"/>
                <a:ea typeface="Arial"/>
                <a:cs typeface="Arial"/>
                <a:sym typeface="Arial"/>
              </a:rPr>
              <a:t>LBDD relies on the knowledge of other molecules that are known to bind to the biological target of interest.</a:t>
            </a:r>
            <a:endParaRPr lang="en-GB"/>
          </a:p>
          <a:p>
            <a:pPr marL="609585" indent="-423323" algn="just">
              <a:lnSpc>
                <a:spcPct val="150000"/>
              </a:lnSpc>
              <a:spcBef>
                <a:spcPts val="1067"/>
              </a:spcBef>
              <a:buSzPts val="1400"/>
            </a:pPr>
            <a:r>
              <a:rPr lang="en-GB" sz="2400">
                <a:latin typeface="Arial"/>
                <a:ea typeface="Arial"/>
                <a:cs typeface="Arial"/>
                <a:sym typeface="Arial"/>
              </a:rPr>
              <a:t>These other molecules may be used to derive a pharmacophore model.</a:t>
            </a:r>
            <a:endParaRPr lang="en-GB"/>
          </a:p>
          <a:p>
            <a:pPr marL="609585" indent="-423323" algn="just">
              <a:lnSpc>
                <a:spcPct val="150000"/>
              </a:lnSpc>
              <a:spcBef>
                <a:spcPts val="1067"/>
              </a:spcBef>
              <a:buSzPts val="1400"/>
            </a:pPr>
            <a:r>
              <a:rPr lang="en-GB" sz="2400">
                <a:latin typeface="Arial"/>
                <a:ea typeface="Arial"/>
                <a:cs typeface="Arial"/>
                <a:sym typeface="Arial"/>
              </a:rPr>
              <a:t>Ligand-based approaches are valuable for optimizing known ligands or lead compounds by analysing the structure-activity relationship (SAR) of existing ligands. </a:t>
            </a:r>
          </a:p>
          <a:p>
            <a:pPr marL="609585" indent="-304792" algn="just">
              <a:spcBef>
                <a:spcPts val="1067"/>
              </a:spcBef>
              <a:buSzPts val="1400"/>
              <a:buFont typeface="Arial" panose="020B0604020202020204" pitchFamily="34" charset="0"/>
              <a:buNone/>
            </a:pPr>
            <a:endParaRPr lang="en-GB"/>
          </a:p>
          <a:p>
            <a:pPr marL="609585" indent="-304792">
              <a:spcBef>
                <a:spcPts val="1067"/>
              </a:spcBef>
              <a:buClr>
                <a:schemeClr val="dk1"/>
              </a:buClr>
              <a:buSzPts val="1400"/>
              <a:buFont typeface="Arial" panose="020B0604020202020204" pitchFamily="34" charset="0"/>
              <a:buNone/>
            </a:pPr>
            <a:endParaRPr lang="en-GB" dirty="0"/>
          </a:p>
        </p:txBody>
      </p:sp>
    </p:spTree>
    <p:extLst>
      <p:ext uri="{BB962C8B-B14F-4D97-AF65-F5344CB8AC3E}">
        <p14:creationId xmlns:p14="http://schemas.microsoft.com/office/powerpoint/2010/main" val="384188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29683"/>
            <a:ext cx="6827635" cy="1061999"/>
          </a:xfrm>
        </p:spPr>
        <p:txBody>
          <a:bodyPr/>
          <a:lstStyle/>
          <a:p>
            <a:r>
              <a:rPr lang="en-ZA" dirty="0"/>
              <a:t>Resources and tools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18</a:t>
            </a:fld>
            <a:endParaRPr lang="en-ZA" dirty="0"/>
          </a:p>
        </p:txBody>
      </p:sp>
      <p:sp>
        <p:nvSpPr>
          <p:cNvPr id="8" name="Google Shape;363;p26">
            <a:extLst>
              <a:ext uri="{FF2B5EF4-FFF2-40B4-BE49-F238E27FC236}">
                <a16:creationId xmlns:a16="http://schemas.microsoft.com/office/drawing/2014/main" id="{0455F5CC-3462-A045-6B59-90D1CBC3BB04}"/>
              </a:ext>
            </a:extLst>
          </p:cNvPr>
          <p:cNvSpPr txBox="1">
            <a:spLocks/>
          </p:cNvSpPr>
          <p:nvPr/>
        </p:nvSpPr>
        <p:spPr>
          <a:xfrm>
            <a:off x="4449769" y="880111"/>
            <a:ext cx="3436937" cy="782956"/>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atin typeface="Arial"/>
                <a:ea typeface="Arial"/>
                <a:cs typeface="Arial"/>
                <a:sym typeface="Arial"/>
              </a:rPr>
              <a:t>Small molecules</a:t>
            </a:r>
            <a:endParaRPr lang="en-US"/>
          </a:p>
        </p:txBody>
      </p:sp>
      <p:pic>
        <p:nvPicPr>
          <p:cNvPr id="9" name="Google Shape;364;p26">
            <a:extLst>
              <a:ext uri="{FF2B5EF4-FFF2-40B4-BE49-F238E27FC236}">
                <a16:creationId xmlns:a16="http://schemas.microsoft.com/office/drawing/2014/main" id="{09CABC53-6EF0-1A83-FAB9-65560BF3CA9D}"/>
              </a:ext>
            </a:extLst>
          </p:cNvPr>
          <p:cNvPicPr preferRelativeResize="0"/>
          <p:nvPr/>
        </p:nvPicPr>
        <p:blipFill rotWithShape="1">
          <a:blip r:embed="rId2">
            <a:alphaModFix/>
          </a:blip>
          <a:srcRect/>
          <a:stretch/>
        </p:blipFill>
        <p:spPr>
          <a:xfrm>
            <a:off x="9406313" y="4832159"/>
            <a:ext cx="1769559" cy="648072"/>
          </a:xfrm>
          <a:prstGeom prst="rect">
            <a:avLst/>
          </a:prstGeom>
          <a:noFill/>
          <a:ln>
            <a:noFill/>
          </a:ln>
        </p:spPr>
      </p:pic>
      <p:pic>
        <p:nvPicPr>
          <p:cNvPr id="10" name="Google Shape;365;p26">
            <a:extLst>
              <a:ext uri="{FF2B5EF4-FFF2-40B4-BE49-F238E27FC236}">
                <a16:creationId xmlns:a16="http://schemas.microsoft.com/office/drawing/2014/main" id="{ABE73870-5355-E970-7BA6-33C72DD14EEF}"/>
              </a:ext>
            </a:extLst>
          </p:cNvPr>
          <p:cNvPicPr preferRelativeResize="0"/>
          <p:nvPr/>
        </p:nvPicPr>
        <p:blipFill rotWithShape="1">
          <a:blip r:embed="rId3">
            <a:alphaModFix/>
          </a:blip>
          <a:srcRect/>
          <a:stretch/>
        </p:blipFill>
        <p:spPr>
          <a:xfrm>
            <a:off x="9029287" y="2924918"/>
            <a:ext cx="2309141" cy="1224135"/>
          </a:xfrm>
          <a:prstGeom prst="rect">
            <a:avLst/>
          </a:prstGeom>
          <a:noFill/>
          <a:ln>
            <a:noFill/>
          </a:ln>
        </p:spPr>
      </p:pic>
      <p:pic>
        <p:nvPicPr>
          <p:cNvPr id="11" name="Google Shape;366;p26">
            <a:extLst>
              <a:ext uri="{FF2B5EF4-FFF2-40B4-BE49-F238E27FC236}">
                <a16:creationId xmlns:a16="http://schemas.microsoft.com/office/drawing/2014/main" id="{188ABA4C-89C7-857D-FA7D-B0584AEC9C42}"/>
              </a:ext>
            </a:extLst>
          </p:cNvPr>
          <p:cNvPicPr preferRelativeResize="0"/>
          <p:nvPr/>
        </p:nvPicPr>
        <p:blipFill rotWithShape="1">
          <a:blip r:embed="rId4">
            <a:alphaModFix/>
          </a:blip>
          <a:srcRect l="3740" t="20454" r="6410" b="20560"/>
          <a:stretch/>
        </p:blipFill>
        <p:spPr>
          <a:xfrm rot="-2188806">
            <a:off x="3803977" y="2495534"/>
            <a:ext cx="2191079" cy="763217"/>
          </a:xfrm>
          <a:prstGeom prst="rect">
            <a:avLst/>
          </a:prstGeom>
          <a:noFill/>
          <a:ln>
            <a:noFill/>
          </a:ln>
        </p:spPr>
      </p:pic>
      <p:pic>
        <p:nvPicPr>
          <p:cNvPr id="12" name="Google Shape;367;p26">
            <a:extLst>
              <a:ext uri="{FF2B5EF4-FFF2-40B4-BE49-F238E27FC236}">
                <a16:creationId xmlns:a16="http://schemas.microsoft.com/office/drawing/2014/main" id="{A324C47F-0693-816E-C534-59EE3BAE2F92}"/>
              </a:ext>
            </a:extLst>
          </p:cNvPr>
          <p:cNvPicPr preferRelativeResize="0"/>
          <p:nvPr/>
        </p:nvPicPr>
        <p:blipFill rotWithShape="1">
          <a:blip r:embed="rId5">
            <a:alphaModFix/>
          </a:blip>
          <a:srcRect/>
          <a:stretch/>
        </p:blipFill>
        <p:spPr>
          <a:xfrm rot="-2145589">
            <a:off x="857122" y="4108038"/>
            <a:ext cx="2576411" cy="519877"/>
          </a:xfrm>
          <a:prstGeom prst="rect">
            <a:avLst/>
          </a:prstGeom>
          <a:noFill/>
          <a:ln>
            <a:noFill/>
          </a:ln>
        </p:spPr>
      </p:pic>
      <p:pic>
        <p:nvPicPr>
          <p:cNvPr id="13" name="Google Shape;368;p26">
            <a:extLst>
              <a:ext uri="{FF2B5EF4-FFF2-40B4-BE49-F238E27FC236}">
                <a16:creationId xmlns:a16="http://schemas.microsoft.com/office/drawing/2014/main" id="{324C3BAA-C45E-2759-FF25-3AF702354881}"/>
              </a:ext>
            </a:extLst>
          </p:cNvPr>
          <p:cNvPicPr preferRelativeResize="0"/>
          <p:nvPr/>
        </p:nvPicPr>
        <p:blipFill rotWithShape="1">
          <a:blip r:embed="rId6">
            <a:alphaModFix/>
          </a:blip>
          <a:srcRect/>
          <a:stretch/>
        </p:blipFill>
        <p:spPr>
          <a:xfrm rot="1956200">
            <a:off x="6097530" y="2714915"/>
            <a:ext cx="2401815" cy="708092"/>
          </a:xfrm>
          <a:prstGeom prst="rect">
            <a:avLst/>
          </a:prstGeom>
          <a:noFill/>
          <a:ln>
            <a:noFill/>
          </a:ln>
        </p:spPr>
      </p:pic>
      <p:pic>
        <p:nvPicPr>
          <p:cNvPr id="14" name="Google Shape;369;p26" descr="Screen Shot 2017-11-29 at 09.53.46.png">
            <a:extLst>
              <a:ext uri="{FF2B5EF4-FFF2-40B4-BE49-F238E27FC236}">
                <a16:creationId xmlns:a16="http://schemas.microsoft.com/office/drawing/2014/main" id="{4A56776D-3C01-16C0-947F-77785CA4CBC8}"/>
              </a:ext>
            </a:extLst>
          </p:cNvPr>
          <p:cNvPicPr preferRelativeResize="0"/>
          <p:nvPr/>
        </p:nvPicPr>
        <p:blipFill rotWithShape="1">
          <a:blip r:embed="rId7">
            <a:alphaModFix/>
          </a:blip>
          <a:srcRect/>
          <a:stretch/>
        </p:blipFill>
        <p:spPr>
          <a:xfrm rot="2231545">
            <a:off x="6799301" y="4540367"/>
            <a:ext cx="1529184" cy="697244"/>
          </a:xfrm>
          <a:prstGeom prst="rect">
            <a:avLst/>
          </a:prstGeom>
          <a:noFill/>
          <a:ln>
            <a:noFill/>
          </a:ln>
        </p:spPr>
      </p:pic>
      <p:pic>
        <p:nvPicPr>
          <p:cNvPr id="15" name="Google Shape;370;p26" descr="Screen Shot 2017-11-29 at 09.58.17.png">
            <a:extLst>
              <a:ext uri="{FF2B5EF4-FFF2-40B4-BE49-F238E27FC236}">
                <a16:creationId xmlns:a16="http://schemas.microsoft.com/office/drawing/2014/main" id="{6C0BF92C-CE3C-DFD2-CE9A-DCA7F9B4C34A}"/>
              </a:ext>
            </a:extLst>
          </p:cNvPr>
          <p:cNvPicPr preferRelativeResize="0"/>
          <p:nvPr/>
        </p:nvPicPr>
        <p:blipFill rotWithShape="1">
          <a:blip r:embed="rId8">
            <a:alphaModFix/>
          </a:blip>
          <a:srcRect/>
          <a:stretch/>
        </p:blipFill>
        <p:spPr>
          <a:xfrm>
            <a:off x="4250483" y="4149053"/>
            <a:ext cx="1018529" cy="759693"/>
          </a:xfrm>
          <a:prstGeom prst="rect">
            <a:avLst/>
          </a:prstGeom>
          <a:noFill/>
          <a:ln>
            <a:noFill/>
          </a:ln>
        </p:spPr>
      </p:pic>
      <p:pic>
        <p:nvPicPr>
          <p:cNvPr id="16" name="Google Shape;372;p26" descr="Screen Shot 2017-11-29 at 10.04.58.png">
            <a:extLst>
              <a:ext uri="{FF2B5EF4-FFF2-40B4-BE49-F238E27FC236}">
                <a16:creationId xmlns:a16="http://schemas.microsoft.com/office/drawing/2014/main" id="{F5A8E3AD-D627-CB9E-62A7-D2D2361E7EC1}"/>
              </a:ext>
            </a:extLst>
          </p:cNvPr>
          <p:cNvPicPr preferRelativeResize="0"/>
          <p:nvPr/>
        </p:nvPicPr>
        <p:blipFill rotWithShape="1">
          <a:blip r:embed="rId9">
            <a:alphaModFix/>
          </a:blip>
          <a:srcRect/>
          <a:stretch/>
        </p:blipFill>
        <p:spPr>
          <a:xfrm>
            <a:off x="4515005" y="5429711"/>
            <a:ext cx="2412935" cy="637157"/>
          </a:xfrm>
          <a:prstGeom prst="rect">
            <a:avLst/>
          </a:prstGeom>
          <a:noFill/>
          <a:ln>
            <a:noFill/>
          </a:ln>
        </p:spPr>
      </p:pic>
      <p:sp>
        <p:nvSpPr>
          <p:cNvPr id="17" name="Google Shape;373;p26">
            <a:extLst>
              <a:ext uri="{FF2B5EF4-FFF2-40B4-BE49-F238E27FC236}">
                <a16:creationId xmlns:a16="http://schemas.microsoft.com/office/drawing/2014/main" id="{4E069E21-0FCD-5753-B6FF-B02C237E202B}"/>
              </a:ext>
            </a:extLst>
          </p:cNvPr>
          <p:cNvSpPr txBox="1"/>
          <p:nvPr/>
        </p:nvSpPr>
        <p:spPr>
          <a:xfrm>
            <a:off x="1235972" y="1484785"/>
            <a:ext cx="2394501" cy="492388"/>
          </a:xfrm>
          <a:prstGeom prst="rect">
            <a:avLst/>
          </a:prstGeom>
          <a:noFill/>
          <a:ln>
            <a:noFill/>
          </a:ln>
        </p:spPr>
        <p:txBody>
          <a:bodyPr spcFirstLastPara="1" wrap="square" lIns="121900" tIns="60933" rIns="121900" bIns="60933" anchor="t" anchorCtr="0">
            <a:spAutoFit/>
          </a:bodyPr>
          <a:lstStyle/>
          <a:p>
            <a:r>
              <a:rPr lang="en-US" sz="2400">
                <a:solidFill>
                  <a:srgbClr val="000000"/>
                </a:solidFill>
                <a:latin typeface="Arial"/>
                <a:ea typeface="Arial"/>
                <a:cs typeface="Arial"/>
                <a:sym typeface="Arial"/>
              </a:rPr>
              <a:t>Examples</a:t>
            </a:r>
            <a:endParaRPr sz="2400"/>
          </a:p>
        </p:txBody>
      </p:sp>
      <p:pic>
        <p:nvPicPr>
          <p:cNvPr id="18" name="Google Shape;374;p26">
            <a:extLst>
              <a:ext uri="{FF2B5EF4-FFF2-40B4-BE49-F238E27FC236}">
                <a16:creationId xmlns:a16="http://schemas.microsoft.com/office/drawing/2014/main" id="{ACC7D68C-BEC1-5F69-7EB6-3EB7ACB42358}"/>
              </a:ext>
            </a:extLst>
          </p:cNvPr>
          <p:cNvPicPr preferRelativeResize="0"/>
          <p:nvPr/>
        </p:nvPicPr>
        <p:blipFill>
          <a:blip r:embed="rId10">
            <a:alphaModFix/>
          </a:blip>
          <a:stretch>
            <a:fillRect/>
          </a:stretch>
        </p:blipFill>
        <p:spPr>
          <a:xfrm>
            <a:off x="711299" y="2596994"/>
            <a:ext cx="2435896" cy="492433"/>
          </a:xfrm>
          <a:prstGeom prst="rect">
            <a:avLst/>
          </a:prstGeom>
          <a:noFill/>
          <a:ln>
            <a:noFill/>
          </a:ln>
        </p:spPr>
      </p:pic>
      <p:pic>
        <p:nvPicPr>
          <p:cNvPr id="19" name="Google Shape;375;p26">
            <a:extLst>
              <a:ext uri="{FF2B5EF4-FFF2-40B4-BE49-F238E27FC236}">
                <a16:creationId xmlns:a16="http://schemas.microsoft.com/office/drawing/2014/main" id="{991EE7F1-3186-44D2-F2C1-0834525CA0F5}"/>
              </a:ext>
            </a:extLst>
          </p:cNvPr>
          <p:cNvPicPr preferRelativeResize="0"/>
          <p:nvPr/>
        </p:nvPicPr>
        <p:blipFill>
          <a:blip r:embed="rId11">
            <a:alphaModFix/>
          </a:blip>
          <a:stretch>
            <a:fillRect/>
          </a:stretch>
        </p:blipFill>
        <p:spPr>
          <a:xfrm>
            <a:off x="7739026" y="1484792"/>
            <a:ext cx="3515271" cy="648067"/>
          </a:xfrm>
          <a:prstGeom prst="rect">
            <a:avLst/>
          </a:prstGeom>
          <a:noFill/>
          <a:ln>
            <a:noFill/>
          </a:ln>
        </p:spPr>
      </p:pic>
      <p:pic>
        <p:nvPicPr>
          <p:cNvPr id="20" name="Google Shape;376;p26">
            <a:extLst>
              <a:ext uri="{FF2B5EF4-FFF2-40B4-BE49-F238E27FC236}">
                <a16:creationId xmlns:a16="http://schemas.microsoft.com/office/drawing/2014/main" id="{5D5FD411-BCB2-5275-3578-0B410E6A56E0}"/>
              </a:ext>
            </a:extLst>
          </p:cNvPr>
          <p:cNvPicPr preferRelativeResize="0"/>
          <p:nvPr/>
        </p:nvPicPr>
        <p:blipFill>
          <a:blip r:embed="rId12">
            <a:alphaModFix/>
          </a:blip>
          <a:stretch>
            <a:fillRect/>
          </a:stretch>
        </p:blipFill>
        <p:spPr>
          <a:xfrm>
            <a:off x="370635" y="5480231"/>
            <a:ext cx="2404789" cy="956333"/>
          </a:xfrm>
          <a:prstGeom prst="rect">
            <a:avLst/>
          </a:prstGeom>
          <a:noFill/>
          <a:ln>
            <a:noFill/>
          </a:ln>
        </p:spPr>
      </p:pic>
    </p:spTree>
    <p:extLst>
      <p:ext uri="{BB962C8B-B14F-4D97-AF65-F5344CB8AC3E}">
        <p14:creationId xmlns:p14="http://schemas.microsoft.com/office/powerpoint/2010/main" val="332983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6827635" cy="1054765"/>
          </a:xfrm>
        </p:spPr>
        <p:txBody>
          <a:bodyPr/>
          <a:lstStyle/>
          <a:p>
            <a:r>
              <a:rPr lang="en-ZA" dirty="0"/>
              <a:t>Molecular Similarity Search</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520958" y="1377755"/>
            <a:ext cx="11086323" cy="4351338"/>
          </a:xfrm>
        </p:spPr>
        <p:txBody>
          <a:bodyPr>
            <a:normAutofit/>
          </a:bodyPr>
          <a:lstStyle/>
          <a:p>
            <a:pPr marL="0" indent="0" algn="just">
              <a:buNone/>
            </a:pPr>
            <a:r>
              <a:rPr lang="en-GB" sz="2600" dirty="0"/>
              <a:t>Look for compounds that are most similar to the  query compound (known drug or of known  bioactivity)</a:t>
            </a:r>
          </a:p>
          <a:p>
            <a:pPr algn="just"/>
            <a:endParaRPr lang="en-GB" sz="2600" dirty="0"/>
          </a:p>
          <a:p>
            <a:pPr lvl="1" algn="just"/>
            <a:r>
              <a:rPr lang="en-GB" sz="2600" dirty="0"/>
              <a:t>Each compound in the database is ranked based  on a calculated score</a:t>
            </a:r>
          </a:p>
          <a:p>
            <a:pPr marL="457200" lvl="1" indent="0" algn="just">
              <a:buNone/>
            </a:pPr>
            <a:endParaRPr lang="en-GB" sz="2600" dirty="0"/>
          </a:p>
          <a:p>
            <a:pPr lvl="1" algn="just"/>
            <a:r>
              <a:rPr lang="en-GB" sz="2600" dirty="0"/>
              <a:t>In other application areas, the technique is known  as pattern matching or signature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19</a:t>
            </a:fld>
            <a:endParaRPr lang="en-ZA" dirty="0"/>
          </a:p>
        </p:txBody>
      </p:sp>
    </p:spTree>
    <p:extLst>
      <p:ext uri="{BB962C8B-B14F-4D97-AF65-F5344CB8AC3E}">
        <p14:creationId xmlns:p14="http://schemas.microsoft.com/office/powerpoint/2010/main" val="30666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488E2D-CD54-587F-F3BA-BCF9EB6320AB}"/>
              </a:ext>
            </a:extLst>
          </p:cNvPr>
          <p:cNvSpPr>
            <a:spLocks noGrp="1"/>
          </p:cNvSpPr>
          <p:nvPr>
            <p:ph type="sldNum" sz="quarter" idx="12"/>
          </p:nvPr>
        </p:nvSpPr>
        <p:spPr/>
        <p:txBody>
          <a:bodyPr/>
          <a:lstStyle/>
          <a:p>
            <a:fld id="{5BFB42D1-C534-400D-BC72-5CE77A30CD5B}" type="slidenum">
              <a:rPr lang="en-ZA" smtClean="0"/>
              <a:pPr/>
              <a:t>2</a:t>
            </a:fld>
            <a:endParaRPr lang="en-ZA" dirty="0"/>
          </a:p>
        </p:txBody>
      </p:sp>
      <p:pic>
        <p:nvPicPr>
          <p:cNvPr id="2" name="Picture 1" descr="A black and orange text on a black background&#10;&#10;AI-generated content may be incorrect.">
            <a:extLst>
              <a:ext uri="{FF2B5EF4-FFF2-40B4-BE49-F238E27FC236}">
                <a16:creationId xmlns:a16="http://schemas.microsoft.com/office/drawing/2014/main" id="{B7BB0D5F-B9B4-26C5-8ACD-085CF2083AE9}"/>
              </a:ext>
            </a:extLst>
          </p:cNvPr>
          <p:cNvPicPr>
            <a:picLocks noChangeAspect="1"/>
          </p:cNvPicPr>
          <p:nvPr/>
        </p:nvPicPr>
        <p:blipFill>
          <a:blip r:embed="rId2"/>
          <a:stretch>
            <a:fillRect/>
          </a:stretch>
        </p:blipFill>
        <p:spPr>
          <a:xfrm>
            <a:off x="0" y="374377"/>
            <a:ext cx="12192000" cy="5728245"/>
          </a:xfrm>
          <a:prstGeom prst="rect">
            <a:avLst/>
          </a:prstGeom>
        </p:spPr>
      </p:pic>
    </p:spTree>
    <p:extLst>
      <p:ext uri="{BB962C8B-B14F-4D97-AF65-F5344CB8AC3E}">
        <p14:creationId xmlns:p14="http://schemas.microsoft.com/office/powerpoint/2010/main" val="2946227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6"/>
            <a:ext cx="6827635" cy="952128"/>
          </a:xfrm>
        </p:spPr>
        <p:txBody>
          <a:bodyPr/>
          <a:lstStyle/>
          <a:p>
            <a:r>
              <a:rPr lang="en-ZA" dirty="0"/>
              <a:t>Similar Property Principle</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20</a:t>
            </a:fld>
            <a:endParaRPr lang="en-ZA" dirty="0"/>
          </a:p>
        </p:txBody>
      </p:sp>
      <p:grpSp>
        <p:nvGrpSpPr>
          <p:cNvPr id="8" name="Google Shape;539;p37">
            <a:extLst>
              <a:ext uri="{FF2B5EF4-FFF2-40B4-BE49-F238E27FC236}">
                <a16:creationId xmlns:a16="http://schemas.microsoft.com/office/drawing/2014/main" id="{646D9B57-B11E-1201-1B8C-05D1C5E8ECE0}"/>
              </a:ext>
            </a:extLst>
          </p:cNvPr>
          <p:cNvGrpSpPr/>
          <p:nvPr/>
        </p:nvGrpSpPr>
        <p:grpSpPr>
          <a:xfrm>
            <a:off x="1412722" y="4216499"/>
            <a:ext cx="5949131" cy="1827316"/>
            <a:chOff x="19349" y="5047951"/>
            <a:chExt cx="5704776" cy="1552848"/>
          </a:xfrm>
        </p:grpSpPr>
        <p:pic>
          <p:nvPicPr>
            <p:cNvPr id="9" name="Google Shape;540;p37">
              <a:extLst>
                <a:ext uri="{FF2B5EF4-FFF2-40B4-BE49-F238E27FC236}">
                  <a16:creationId xmlns:a16="http://schemas.microsoft.com/office/drawing/2014/main" id="{9E2BAB7E-79E9-E456-65AE-61EE3DEB463F}"/>
                </a:ext>
              </a:extLst>
            </p:cNvPr>
            <p:cNvPicPr preferRelativeResize="0"/>
            <p:nvPr/>
          </p:nvPicPr>
          <p:blipFill rotWithShape="1">
            <a:blip r:embed="rId2">
              <a:alphaModFix/>
            </a:blip>
            <a:srcRect b="13974"/>
            <a:stretch/>
          </p:blipFill>
          <p:spPr>
            <a:xfrm>
              <a:off x="3857227" y="5047951"/>
              <a:ext cx="1866898" cy="1332891"/>
            </a:xfrm>
            <a:prstGeom prst="rect">
              <a:avLst/>
            </a:prstGeom>
            <a:noFill/>
            <a:ln>
              <a:noFill/>
            </a:ln>
          </p:spPr>
        </p:pic>
        <p:pic>
          <p:nvPicPr>
            <p:cNvPr id="10" name="Google Shape;541;p37">
              <a:extLst>
                <a:ext uri="{FF2B5EF4-FFF2-40B4-BE49-F238E27FC236}">
                  <a16:creationId xmlns:a16="http://schemas.microsoft.com/office/drawing/2014/main" id="{248211D4-2257-4F9F-B978-0581A7DB1E64}"/>
                </a:ext>
              </a:extLst>
            </p:cNvPr>
            <p:cNvPicPr preferRelativeResize="0"/>
            <p:nvPr/>
          </p:nvPicPr>
          <p:blipFill rotWithShape="1">
            <a:blip r:embed="rId3">
              <a:alphaModFix/>
            </a:blip>
            <a:srcRect r="29363"/>
            <a:stretch/>
          </p:blipFill>
          <p:spPr>
            <a:xfrm>
              <a:off x="19349" y="5140299"/>
              <a:ext cx="2018462" cy="1460500"/>
            </a:xfrm>
            <a:prstGeom prst="rect">
              <a:avLst/>
            </a:prstGeom>
            <a:noFill/>
            <a:ln>
              <a:noFill/>
            </a:ln>
          </p:spPr>
        </p:pic>
      </p:grpSp>
      <p:sp>
        <p:nvSpPr>
          <p:cNvPr id="11" name="Google Shape;543;p37">
            <a:extLst>
              <a:ext uri="{FF2B5EF4-FFF2-40B4-BE49-F238E27FC236}">
                <a16:creationId xmlns:a16="http://schemas.microsoft.com/office/drawing/2014/main" id="{B449A714-942F-FD26-E3B2-871DDAB93E02}"/>
              </a:ext>
            </a:extLst>
          </p:cNvPr>
          <p:cNvSpPr txBox="1"/>
          <p:nvPr/>
        </p:nvSpPr>
        <p:spPr>
          <a:xfrm>
            <a:off x="355069" y="814185"/>
            <a:ext cx="11081835" cy="3191566"/>
          </a:xfrm>
          <a:prstGeom prst="rect">
            <a:avLst/>
          </a:prstGeom>
          <a:noFill/>
          <a:ln>
            <a:noFill/>
          </a:ln>
        </p:spPr>
        <p:txBody>
          <a:bodyPr spcFirstLastPara="1" wrap="square" lIns="0" tIns="30467" rIns="0" bIns="0" anchor="t" anchorCtr="0">
            <a:spAutoFit/>
          </a:bodyPr>
          <a:lstStyle/>
          <a:p>
            <a:pPr marL="367656" marR="33019" indent="-355591" algn="just">
              <a:lnSpc>
                <a:spcPct val="120000"/>
              </a:lnSpc>
              <a:buClr>
                <a:srgbClr val="2DA2BF"/>
              </a:buClr>
              <a:buSzPts val="1333"/>
              <a:buFont typeface="Lucida Sans"/>
              <a:buChar char="►"/>
            </a:pPr>
            <a:r>
              <a:rPr lang="en-US" sz="2667" dirty="0">
                <a:solidFill>
                  <a:srgbClr val="000000"/>
                </a:solidFill>
                <a:latin typeface="Arial"/>
                <a:ea typeface="Arial"/>
                <a:cs typeface="Arial"/>
                <a:sym typeface="Arial"/>
              </a:rPr>
              <a:t>Structurally similar molecules usually have similar  properties, e.g., biological activity</a:t>
            </a:r>
            <a:endParaRPr sz="2667" dirty="0">
              <a:solidFill>
                <a:srgbClr val="000000"/>
              </a:solidFill>
              <a:latin typeface="Arial"/>
              <a:ea typeface="Arial"/>
              <a:cs typeface="Arial"/>
              <a:sym typeface="Arial"/>
            </a:endParaRPr>
          </a:p>
          <a:p>
            <a:pPr marL="824845" marR="5080" lvl="1" indent="-380990" algn="just">
              <a:lnSpc>
                <a:spcPct val="100600"/>
              </a:lnSpc>
              <a:spcBef>
                <a:spcPts val="165"/>
              </a:spcBef>
              <a:buClr>
                <a:srgbClr val="2DA2BF"/>
              </a:buClr>
              <a:buSzPts val="2000"/>
              <a:buFont typeface="Verdana"/>
              <a:buChar char="◦"/>
            </a:pPr>
            <a:r>
              <a:rPr lang="en-US" sz="2667" dirty="0">
                <a:solidFill>
                  <a:srgbClr val="000000"/>
                </a:solidFill>
                <a:latin typeface="Arial"/>
                <a:ea typeface="Arial"/>
                <a:cs typeface="Arial"/>
                <a:sym typeface="Arial"/>
              </a:rPr>
              <a:t>Similar compounds will tend to have similar activities in  assays</a:t>
            </a:r>
            <a:endParaRPr sz="2400" dirty="0"/>
          </a:p>
          <a:p>
            <a:pPr marL="824845" marR="1060424" lvl="1" indent="-380990" algn="just">
              <a:lnSpc>
                <a:spcPct val="100600"/>
              </a:lnSpc>
              <a:spcBef>
                <a:spcPts val="351"/>
              </a:spcBef>
              <a:buClr>
                <a:srgbClr val="2DA2BF"/>
              </a:buClr>
              <a:buSzPts val="2000"/>
              <a:buFont typeface="Verdana"/>
              <a:buChar char="◦"/>
            </a:pPr>
            <a:r>
              <a:rPr lang="en-US" sz="2667" dirty="0">
                <a:solidFill>
                  <a:srgbClr val="000000"/>
                </a:solidFill>
                <a:latin typeface="Arial"/>
                <a:ea typeface="Arial"/>
                <a:cs typeface="Arial"/>
                <a:sym typeface="Arial"/>
              </a:rPr>
              <a:t>Similar proteins will tend to interact with similar  compounds</a:t>
            </a:r>
            <a:endParaRPr sz="2400" dirty="0"/>
          </a:p>
          <a:p>
            <a:pPr marL="357496" indent="-345431" algn="just">
              <a:spcBef>
                <a:spcPts val="340"/>
              </a:spcBef>
              <a:buClr>
                <a:srgbClr val="2DA2BF"/>
              </a:buClr>
              <a:buSzPts val="1333"/>
              <a:buFont typeface="Lucida Sans"/>
              <a:buChar char="►"/>
            </a:pPr>
            <a:r>
              <a:rPr lang="en-US" sz="2667" dirty="0">
                <a:solidFill>
                  <a:srgbClr val="000000"/>
                </a:solidFill>
                <a:latin typeface="Arial"/>
                <a:ea typeface="Arial"/>
                <a:cs typeface="Arial"/>
                <a:sym typeface="Arial"/>
              </a:rPr>
              <a:t>Known also as “neighborhood behavior”</a:t>
            </a:r>
            <a:endParaRPr sz="2667" dirty="0">
              <a:solidFill>
                <a:srgbClr val="000000"/>
              </a:solidFill>
              <a:latin typeface="Arial"/>
              <a:ea typeface="Arial"/>
              <a:cs typeface="Arial"/>
              <a:sym typeface="Arial"/>
            </a:endParaRPr>
          </a:p>
          <a:p>
            <a:pPr algn="just">
              <a:spcBef>
                <a:spcPts val="35"/>
              </a:spcBef>
              <a:buClr>
                <a:srgbClr val="2DA2BF"/>
              </a:buClr>
              <a:buSzPts val="2000"/>
            </a:pPr>
            <a:endParaRPr sz="2667" dirty="0">
              <a:solidFill>
                <a:srgbClr val="000000"/>
              </a:solidFill>
              <a:latin typeface="Arial"/>
              <a:ea typeface="Arial"/>
              <a:cs typeface="Arial"/>
              <a:sym typeface="Arial"/>
            </a:endParaRPr>
          </a:p>
          <a:p>
            <a:pPr marL="357496" indent="-345431" algn="just">
              <a:buClr>
                <a:srgbClr val="2DA2BF"/>
              </a:buClr>
              <a:buSzPts val="1333"/>
              <a:buFont typeface="Lucida Sans"/>
              <a:buChar char="►"/>
            </a:pPr>
            <a:r>
              <a:rPr lang="en-US" sz="2667" dirty="0">
                <a:solidFill>
                  <a:srgbClr val="000000"/>
                </a:solidFill>
                <a:latin typeface="Arial"/>
                <a:ea typeface="Arial"/>
                <a:cs typeface="Arial"/>
                <a:sym typeface="Arial"/>
              </a:rPr>
              <a:t>Examples: morphine, codeine, heroin</a:t>
            </a:r>
            <a:endParaRPr sz="2400" dirty="0"/>
          </a:p>
        </p:txBody>
      </p:sp>
      <p:pic>
        <p:nvPicPr>
          <p:cNvPr id="12" name="Google Shape;544;p37">
            <a:extLst>
              <a:ext uri="{FF2B5EF4-FFF2-40B4-BE49-F238E27FC236}">
                <a16:creationId xmlns:a16="http://schemas.microsoft.com/office/drawing/2014/main" id="{181471F7-B311-7F5A-85A1-AD8F4578B65C}"/>
              </a:ext>
            </a:extLst>
          </p:cNvPr>
          <p:cNvPicPr preferRelativeResize="0"/>
          <p:nvPr/>
        </p:nvPicPr>
        <p:blipFill rotWithShape="1">
          <a:blip r:embed="rId4">
            <a:alphaModFix/>
          </a:blip>
          <a:srcRect b="13974"/>
          <a:stretch/>
        </p:blipFill>
        <p:spPr>
          <a:xfrm>
            <a:off x="8293720" y="4161362"/>
            <a:ext cx="2305855" cy="1568482"/>
          </a:xfrm>
          <a:prstGeom prst="rect">
            <a:avLst/>
          </a:prstGeom>
          <a:noFill/>
          <a:ln>
            <a:noFill/>
          </a:ln>
        </p:spPr>
      </p:pic>
      <p:sp>
        <p:nvSpPr>
          <p:cNvPr id="13" name="TextBox 12">
            <a:extLst>
              <a:ext uri="{FF2B5EF4-FFF2-40B4-BE49-F238E27FC236}">
                <a16:creationId xmlns:a16="http://schemas.microsoft.com/office/drawing/2014/main" id="{F4ED45C3-B489-4A3E-9848-00C646C0DFA1}"/>
              </a:ext>
            </a:extLst>
          </p:cNvPr>
          <p:cNvSpPr txBox="1"/>
          <p:nvPr/>
        </p:nvSpPr>
        <p:spPr>
          <a:xfrm>
            <a:off x="2164702" y="6039756"/>
            <a:ext cx="1039067" cy="338554"/>
          </a:xfrm>
          <a:prstGeom prst="rect">
            <a:avLst/>
          </a:prstGeom>
          <a:noFill/>
        </p:spPr>
        <p:txBody>
          <a:bodyPr wrap="none" rtlCol="0">
            <a:spAutoFit/>
          </a:bodyPr>
          <a:lstStyle/>
          <a:p>
            <a:r>
              <a:rPr lang="en-ZW" sz="1600" dirty="0">
                <a:latin typeface="Arial" panose="020B0604020202020204" pitchFamily="34" charset="0"/>
                <a:cs typeface="Arial" panose="020B0604020202020204" pitchFamily="34" charset="0"/>
              </a:rPr>
              <a:t>Morphine</a:t>
            </a:r>
          </a:p>
        </p:txBody>
      </p:sp>
      <p:sp>
        <p:nvSpPr>
          <p:cNvPr id="14" name="TextBox 13">
            <a:extLst>
              <a:ext uri="{FF2B5EF4-FFF2-40B4-BE49-F238E27FC236}">
                <a16:creationId xmlns:a16="http://schemas.microsoft.com/office/drawing/2014/main" id="{3BCF0E17-156A-B554-C3DB-BE3D312081FE}"/>
              </a:ext>
            </a:extLst>
          </p:cNvPr>
          <p:cNvSpPr txBox="1"/>
          <p:nvPr/>
        </p:nvSpPr>
        <p:spPr>
          <a:xfrm>
            <a:off x="6096000" y="5870479"/>
            <a:ext cx="946093" cy="338554"/>
          </a:xfrm>
          <a:prstGeom prst="rect">
            <a:avLst/>
          </a:prstGeom>
          <a:noFill/>
        </p:spPr>
        <p:txBody>
          <a:bodyPr wrap="none" rtlCol="0">
            <a:spAutoFit/>
          </a:bodyPr>
          <a:lstStyle/>
          <a:p>
            <a:r>
              <a:rPr lang="en-ZW" sz="1600" dirty="0">
                <a:latin typeface="Arial" panose="020B0604020202020204" pitchFamily="34" charset="0"/>
                <a:cs typeface="Arial" panose="020B0604020202020204" pitchFamily="34" charset="0"/>
              </a:rPr>
              <a:t>Codeine</a:t>
            </a:r>
          </a:p>
        </p:txBody>
      </p:sp>
      <p:sp>
        <p:nvSpPr>
          <p:cNvPr id="15" name="TextBox 14">
            <a:extLst>
              <a:ext uri="{FF2B5EF4-FFF2-40B4-BE49-F238E27FC236}">
                <a16:creationId xmlns:a16="http://schemas.microsoft.com/office/drawing/2014/main" id="{9D2E73ED-A2CA-9E49-8224-33A884406CAD}"/>
              </a:ext>
            </a:extLst>
          </p:cNvPr>
          <p:cNvSpPr txBox="1"/>
          <p:nvPr/>
        </p:nvSpPr>
        <p:spPr>
          <a:xfrm>
            <a:off x="9194805" y="5825828"/>
            <a:ext cx="787395" cy="338554"/>
          </a:xfrm>
          <a:prstGeom prst="rect">
            <a:avLst/>
          </a:prstGeom>
          <a:noFill/>
        </p:spPr>
        <p:txBody>
          <a:bodyPr wrap="none" rtlCol="0">
            <a:spAutoFit/>
          </a:bodyPr>
          <a:lstStyle/>
          <a:p>
            <a:r>
              <a:rPr lang="en-ZW" sz="1600" dirty="0">
                <a:latin typeface="Arial" panose="020B0604020202020204" pitchFamily="34" charset="0"/>
                <a:cs typeface="Arial" panose="020B0604020202020204" pitchFamily="34" charset="0"/>
              </a:rPr>
              <a:t>Heroin</a:t>
            </a:r>
          </a:p>
        </p:txBody>
      </p:sp>
    </p:spTree>
    <p:extLst>
      <p:ext uri="{BB962C8B-B14F-4D97-AF65-F5344CB8AC3E}">
        <p14:creationId xmlns:p14="http://schemas.microsoft.com/office/powerpoint/2010/main" val="1128326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177281" y="336132"/>
            <a:ext cx="7893698" cy="866056"/>
          </a:xfrm>
        </p:spPr>
        <p:txBody>
          <a:bodyPr/>
          <a:lstStyle/>
          <a:p>
            <a:r>
              <a:rPr lang="en-ZA" dirty="0"/>
              <a:t>Advantages	of Similarity  Search</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838200" y="1387086"/>
            <a:ext cx="10515600" cy="4351338"/>
          </a:xfrm>
        </p:spPr>
        <p:txBody>
          <a:bodyPr/>
          <a:lstStyle/>
          <a:p>
            <a:r>
              <a:rPr lang="en-GB" dirty="0"/>
              <a:t>One known active compound becomes the  search key</a:t>
            </a:r>
          </a:p>
          <a:p>
            <a:r>
              <a:rPr lang="en-GB" dirty="0"/>
              <a:t>User sets the limits on output</a:t>
            </a:r>
          </a:p>
          <a:p>
            <a:r>
              <a:rPr lang="en-GB" dirty="0"/>
              <a:t>Possible to re-cycle the top answers to find other  possibilities</a:t>
            </a:r>
          </a:p>
          <a:p>
            <a:r>
              <a:rPr lang="en-GB" dirty="0"/>
              <a:t>Subjective determination of the degree of  similarity</a:t>
            </a:r>
          </a:p>
          <a:p>
            <a:r>
              <a:rPr lang="en-GB" dirty="0"/>
              <a:t>Needs to be used with care…</a:t>
            </a:r>
          </a:p>
          <a:p>
            <a:r>
              <a:rPr lang="en-GB" dirty="0"/>
              <a:t>Similarity measures can be very context dependent</a:t>
            </a:r>
          </a:p>
          <a:p>
            <a:r>
              <a:rPr lang="en-GB" dirty="0"/>
              <a:t>What works on one project may not work in another</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21</a:t>
            </a:fld>
            <a:endParaRPr lang="en-ZA" dirty="0"/>
          </a:p>
        </p:txBody>
      </p:sp>
    </p:spTree>
    <p:extLst>
      <p:ext uri="{BB962C8B-B14F-4D97-AF65-F5344CB8AC3E}">
        <p14:creationId xmlns:p14="http://schemas.microsoft.com/office/powerpoint/2010/main" val="3889480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233265" y="131860"/>
            <a:ext cx="7264619" cy="1043797"/>
          </a:xfrm>
        </p:spPr>
        <p:txBody>
          <a:bodyPr/>
          <a:lstStyle/>
          <a:p>
            <a:r>
              <a:rPr lang="en-ZA" dirty="0"/>
              <a:t>Applications of Similarity  Search</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678802" y="1253331"/>
            <a:ext cx="10834396" cy="4351338"/>
          </a:xfrm>
        </p:spPr>
        <p:txBody>
          <a:bodyPr/>
          <a:lstStyle/>
          <a:p>
            <a:r>
              <a:rPr lang="en-GB" dirty="0"/>
              <a:t>Evaluation of the uniqueness of proposed or  newly synthesized compounds</a:t>
            </a:r>
          </a:p>
          <a:p>
            <a:endParaRPr lang="en-GB" dirty="0"/>
          </a:p>
          <a:p>
            <a:r>
              <a:rPr lang="en-GB" dirty="0"/>
              <a:t>Finding starting materials or intermediates in  synthesis design</a:t>
            </a:r>
          </a:p>
          <a:p>
            <a:endParaRPr lang="en-GB" dirty="0"/>
          </a:p>
          <a:p>
            <a:r>
              <a:rPr lang="en-GB" dirty="0"/>
              <a:t>Handling of chemical reactions and mixtures</a:t>
            </a:r>
          </a:p>
          <a:p>
            <a:endParaRPr lang="en-GB" dirty="0"/>
          </a:p>
          <a:p>
            <a:r>
              <a:rPr lang="en-GB" dirty="0"/>
              <a:t>Finding the right chemicals for one’s needs, even  if not sure what is needed</a:t>
            </a: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22</a:t>
            </a:fld>
            <a:endParaRPr lang="en-ZA" dirty="0"/>
          </a:p>
        </p:txBody>
      </p:sp>
    </p:spTree>
    <p:extLst>
      <p:ext uri="{BB962C8B-B14F-4D97-AF65-F5344CB8AC3E}">
        <p14:creationId xmlns:p14="http://schemas.microsoft.com/office/powerpoint/2010/main" val="2369339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91751" y="48344"/>
            <a:ext cx="6827635" cy="996685"/>
          </a:xfrm>
        </p:spPr>
        <p:txBody>
          <a:bodyPr/>
          <a:lstStyle/>
          <a:p>
            <a:r>
              <a:rPr lang="en-ZA" dirty="0"/>
              <a:t>Similarity and Dissimilarity</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450202" y="1253331"/>
            <a:ext cx="11291596" cy="4351338"/>
          </a:xfrm>
        </p:spPr>
        <p:txBody>
          <a:bodyPr>
            <a:normAutofit/>
          </a:bodyPr>
          <a:lstStyle/>
          <a:p>
            <a:pPr marL="0" indent="0" algn="just">
              <a:buNone/>
            </a:pPr>
            <a:r>
              <a:rPr lang="en-GB" dirty="0"/>
              <a:t>Consider two objects A and B:</a:t>
            </a:r>
          </a:p>
          <a:p>
            <a:pPr lvl="1" algn="just">
              <a:lnSpc>
                <a:spcPct val="100000"/>
              </a:lnSpc>
            </a:pPr>
            <a:r>
              <a:rPr lang="en-GB" dirty="0"/>
              <a:t>a is the number of features (characteristics) present in A  and absent in B</a:t>
            </a:r>
          </a:p>
          <a:p>
            <a:pPr lvl="1" algn="just">
              <a:lnSpc>
                <a:spcPct val="100000"/>
              </a:lnSpc>
            </a:pPr>
            <a:r>
              <a:rPr lang="en-GB" dirty="0"/>
              <a:t>b is the number of features absent in A and present in B</a:t>
            </a:r>
          </a:p>
          <a:p>
            <a:pPr lvl="1" algn="just">
              <a:lnSpc>
                <a:spcPct val="100000"/>
              </a:lnSpc>
            </a:pPr>
            <a:r>
              <a:rPr lang="en-GB" dirty="0"/>
              <a:t>c is the number of features common to both objects and</a:t>
            </a:r>
          </a:p>
          <a:p>
            <a:pPr lvl="1" algn="just">
              <a:lnSpc>
                <a:spcPct val="100000"/>
              </a:lnSpc>
            </a:pPr>
            <a:r>
              <a:rPr lang="en-GB" dirty="0"/>
              <a:t>d is the number of features absent from both objects.</a:t>
            </a:r>
          </a:p>
          <a:p>
            <a:pPr algn="just"/>
            <a:endParaRPr lang="en-GB" dirty="0"/>
          </a:p>
          <a:p>
            <a:pPr marL="0" indent="0" algn="just">
              <a:buNone/>
            </a:pPr>
            <a:r>
              <a:rPr lang="en-GB" dirty="0"/>
              <a:t>Thus, c and d measure the present and the absent  matches, respectively, i.e., similarity; while a and b  measure the corresponding mismatches, i.e., dissimilarity. </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23</a:t>
            </a:fld>
            <a:endParaRPr lang="en-ZA" dirty="0"/>
          </a:p>
        </p:txBody>
      </p:sp>
      <p:sp>
        <p:nvSpPr>
          <p:cNvPr id="6" name="TextBox 5">
            <a:extLst>
              <a:ext uri="{FF2B5EF4-FFF2-40B4-BE49-F238E27FC236}">
                <a16:creationId xmlns:a16="http://schemas.microsoft.com/office/drawing/2014/main" id="{0304070A-3504-B5AF-C91E-C0332F5FD0FA}"/>
              </a:ext>
            </a:extLst>
          </p:cNvPr>
          <p:cNvSpPr txBox="1"/>
          <p:nvPr/>
        </p:nvSpPr>
        <p:spPr>
          <a:xfrm>
            <a:off x="156446" y="6079351"/>
            <a:ext cx="3349122" cy="276999"/>
          </a:xfrm>
          <a:prstGeom prst="rect">
            <a:avLst/>
          </a:prstGeom>
          <a:noFill/>
        </p:spPr>
        <p:txBody>
          <a:bodyPr wrap="none" rtlCol="0">
            <a:spAutoFit/>
          </a:bodyPr>
          <a:lstStyle/>
          <a:p>
            <a:r>
              <a:rPr lang="en-US" sz="1200" dirty="0">
                <a:solidFill>
                  <a:srgbClr val="000000"/>
                </a:solidFill>
                <a:latin typeface="Arial" panose="020B0604020202020204" pitchFamily="34" charset="0"/>
                <a:cs typeface="Arial" panose="020B0604020202020204" pitchFamily="34" charset="0"/>
                <a:sym typeface="Arial"/>
              </a:rPr>
              <a:t>(</a:t>
            </a:r>
            <a:r>
              <a:rPr lang="en-US" sz="1200" dirty="0" err="1">
                <a:solidFill>
                  <a:srgbClr val="000000"/>
                </a:solidFill>
                <a:latin typeface="Arial" panose="020B0604020202020204" pitchFamily="34" charset="0"/>
                <a:cs typeface="Arial" panose="020B0604020202020204" pitchFamily="34" charset="0"/>
                <a:sym typeface="Arial"/>
              </a:rPr>
              <a:t>Chemoinformatics</a:t>
            </a:r>
            <a:r>
              <a:rPr lang="en-US" sz="1200" dirty="0">
                <a:solidFill>
                  <a:srgbClr val="000000"/>
                </a:solidFill>
                <a:latin typeface="Arial" panose="020B0604020202020204" pitchFamily="34" charset="0"/>
                <a:cs typeface="Arial" panose="020B0604020202020204" pitchFamily="34" charset="0"/>
                <a:sym typeface="Arial"/>
              </a:rPr>
              <a:t>; A Textbook (2003), p. 304)</a:t>
            </a:r>
            <a:endParaRPr lang="en-ZW"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85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91751" y="18256"/>
            <a:ext cx="6827635" cy="886814"/>
          </a:xfrm>
        </p:spPr>
        <p:txBody>
          <a:bodyPr/>
          <a:lstStyle/>
          <a:p>
            <a:r>
              <a:rPr lang="en-ZA" dirty="0" err="1"/>
              <a:t>Tanimoto</a:t>
            </a:r>
            <a:r>
              <a:rPr lang="en-ZA" dirty="0"/>
              <a:t> Coefficient</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24</a:t>
            </a:fld>
            <a:endParaRPr lang="en-ZA" dirty="0"/>
          </a:p>
        </p:txBody>
      </p:sp>
      <p:sp>
        <p:nvSpPr>
          <p:cNvPr id="10" name="Google Shape;574;p42">
            <a:extLst>
              <a:ext uri="{FF2B5EF4-FFF2-40B4-BE49-F238E27FC236}">
                <a16:creationId xmlns:a16="http://schemas.microsoft.com/office/drawing/2014/main" id="{50676BED-1CF9-057C-683E-F3FF4F7946F4}"/>
              </a:ext>
            </a:extLst>
          </p:cNvPr>
          <p:cNvSpPr txBox="1"/>
          <p:nvPr/>
        </p:nvSpPr>
        <p:spPr>
          <a:xfrm>
            <a:off x="281538" y="832268"/>
            <a:ext cx="11628924" cy="5281561"/>
          </a:xfrm>
          <a:prstGeom prst="rect">
            <a:avLst/>
          </a:prstGeom>
          <a:noFill/>
          <a:ln>
            <a:noFill/>
          </a:ln>
        </p:spPr>
        <p:txBody>
          <a:bodyPr spcFirstLastPara="1" wrap="square" lIns="0" tIns="30467" rIns="0" bIns="0" anchor="t" anchorCtr="0">
            <a:spAutoFit/>
          </a:bodyPr>
          <a:lstStyle/>
          <a:p>
            <a:pPr marL="24765" marR="90803">
              <a:lnSpc>
                <a:spcPct val="120000"/>
              </a:lnSpc>
              <a:buClr>
                <a:srgbClr val="2DA2BF"/>
              </a:buClr>
              <a:buSzPts val="1333"/>
            </a:pPr>
            <a:r>
              <a:rPr lang="en-US" sz="2667" dirty="0">
                <a:solidFill>
                  <a:srgbClr val="000000"/>
                </a:solidFill>
                <a:latin typeface="Arial"/>
                <a:ea typeface="Arial"/>
                <a:cs typeface="Arial"/>
                <a:sym typeface="Arial"/>
              </a:rPr>
              <a:t>Tanimoto Coefficient of similarity for Molecules A  and B:</a:t>
            </a:r>
          </a:p>
          <a:p>
            <a:pPr marL="24765" marR="90803">
              <a:lnSpc>
                <a:spcPct val="120000"/>
              </a:lnSpc>
              <a:buClr>
                <a:srgbClr val="2DA2BF"/>
              </a:buClr>
              <a:buSzPts val="1333"/>
            </a:pPr>
            <a:endParaRPr sz="2400" dirty="0"/>
          </a:p>
          <a:p>
            <a:pPr marL="106677" algn="ctr">
              <a:spcBef>
                <a:spcPts val="259"/>
              </a:spcBef>
            </a:pPr>
            <a:r>
              <a:rPr lang="en-US" sz="2667" dirty="0">
                <a:solidFill>
                  <a:srgbClr val="000000"/>
                </a:solidFill>
                <a:latin typeface="Arial"/>
                <a:ea typeface="Arial"/>
                <a:cs typeface="Arial"/>
                <a:sym typeface="Arial"/>
              </a:rPr>
              <a:t>S</a:t>
            </a:r>
            <a:r>
              <a:rPr lang="en-US" sz="2667" baseline="-25000" dirty="0">
                <a:solidFill>
                  <a:srgbClr val="000000"/>
                </a:solidFill>
                <a:latin typeface="Arial"/>
                <a:ea typeface="Arial"/>
                <a:cs typeface="Arial"/>
                <a:sym typeface="Arial"/>
              </a:rPr>
              <a:t>AB </a:t>
            </a:r>
            <a:r>
              <a:rPr lang="en-US" sz="2667" dirty="0">
                <a:solidFill>
                  <a:srgbClr val="000000"/>
                </a:solidFill>
                <a:latin typeface="Arial"/>
                <a:ea typeface="Arial"/>
                <a:cs typeface="Arial"/>
                <a:sym typeface="Arial"/>
              </a:rPr>
              <a:t>=	</a:t>
            </a:r>
            <a:r>
              <a:rPr lang="en-US" sz="2667" u="sng" dirty="0">
                <a:solidFill>
                  <a:srgbClr val="000000"/>
                </a:solidFill>
                <a:latin typeface="Arial"/>
                <a:ea typeface="Arial"/>
                <a:cs typeface="Arial"/>
                <a:sym typeface="Arial"/>
              </a:rPr>
              <a:t> 	c	_</a:t>
            </a:r>
            <a:endParaRPr sz="2667" dirty="0">
              <a:solidFill>
                <a:srgbClr val="000000"/>
              </a:solidFill>
              <a:latin typeface="Arial"/>
              <a:ea typeface="Arial"/>
              <a:cs typeface="Arial"/>
              <a:sym typeface="Arial"/>
            </a:endParaRPr>
          </a:p>
          <a:p>
            <a:pPr marL="1155035" algn="ctr">
              <a:spcBef>
                <a:spcPts val="459"/>
              </a:spcBef>
            </a:pPr>
            <a:r>
              <a:rPr lang="en-US" sz="2667" dirty="0">
                <a:solidFill>
                  <a:srgbClr val="000000"/>
                </a:solidFill>
                <a:latin typeface="Arial"/>
                <a:ea typeface="Arial"/>
                <a:cs typeface="Arial"/>
                <a:sym typeface="Arial"/>
              </a:rPr>
              <a:t>a + b – c</a:t>
            </a:r>
          </a:p>
          <a:p>
            <a:pPr marL="1155035" algn="ctr">
              <a:spcBef>
                <a:spcPts val="459"/>
              </a:spcBef>
            </a:pPr>
            <a:endParaRPr sz="2400" dirty="0"/>
          </a:p>
          <a:p>
            <a:pPr marL="1294732" marR="17778" indent="-368289">
              <a:lnSpc>
                <a:spcPct val="101200"/>
              </a:lnSpc>
              <a:spcBef>
                <a:spcPts val="280"/>
              </a:spcBef>
            </a:pPr>
            <a:r>
              <a:rPr lang="en-US" sz="2667" dirty="0">
                <a:solidFill>
                  <a:srgbClr val="000000"/>
                </a:solidFill>
                <a:latin typeface="Arial"/>
                <a:ea typeface="Arial"/>
                <a:cs typeface="Arial"/>
                <a:sym typeface="Arial"/>
              </a:rPr>
              <a:t>a = bits set to 1 in A, b = bits set to 1 in	B, c = number of 1  bits common to both</a:t>
            </a:r>
            <a:endParaRPr sz="2667" dirty="0">
              <a:solidFill>
                <a:srgbClr val="000000"/>
              </a:solidFill>
              <a:latin typeface="Arial"/>
              <a:ea typeface="Arial"/>
              <a:cs typeface="Arial"/>
              <a:sym typeface="Arial"/>
            </a:endParaRPr>
          </a:p>
          <a:p>
            <a:pPr marL="926442">
              <a:spcBef>
                <a:spcPts val="331"/>
              </a:spcBef>
            </a:pPr>
            <a:r>
              <a:rPr lang="en-US" sz="2667" dirty="0">
                <a:solidFill>
                  <a:srgbClr val="000000"/>
                </a:solidFill>
                <a:latin typeface="Arial"/>
                <a:ea typeface="Arial"/>
                <a:cs typeface="Arial"/>
                <a:sym typeface="Arial"/>
              </a:rPr>
              <a:t>	Range is 0 to 1.</a:t>
            </a:r>
            <a:r>
              <a:rPr lang="en-US" sz="2400" dirty="0"/>
              <a:t> </a:t>
            </a:r>
            <a:r>
              <a:rPr lang="en-US" sz="2667" dirty="0">
                <a:solidFill>
                  <a:srgbClr val="000000"/>
                </a:solidFill>
                <a:latin typeface="Arial"/>
                <a:ea typeface="Arial"/>
                <a:cs typeface="Arial"/>
                <a:sym typeface="Arial"/>
              </a:rPr>
              <a:t>Value of 1 does not mean the molecules are identical.</a:t>
            </a:r>
            <a:endParaRPr lang="en-US" sz="2667" dirty="0"/>
          </a:p>
          <a:p>
            <a:pPr marL="12065">
              <a:buClr>
                <a:srgbClr val="2DA2BF"/>
              </a:buClr>
              <a:buSzPts val="1333"/>
            </a:pPr>
            <a:r>
              <a:rPr lang="en-US" sz="2667" dirty="0"/>
              <a:t>Other similarity coefficients: </a:t>
            </a:r>
          </a:p>
          <a:p>
            <a:pPr marL="12065">
              <a:buClr>
                <a:srgbClr val="2DA2BF"/>
              </a:buClr>
              <a:buSzPts val="1333"/>
            </a:pPr>
            <a:r>
              <a:rPr lang="en-US" sz="2667" dirty="0"/>
              <a:t>Dice coefficient, Cosine similarity,  Euclidean distance, Hamming distance, </a:t>
            </a:r>
            <a:r>
              <a:rPr lang="en-US" sz="2667" dirty="0" err="1"/>
              <a:t>Soergel</a:t>
            </a:r>
            <a:r>
              <a:rPr lang="en-US" sz="2667" dirty="0"/>
              <a:t> distance.</a:t>
            </a:r>
            <a:endParaRPr sz="26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4806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11989838" cy="1325563"/>
          </a:xfrm>
        </p:spPr>
        <p:txBody>
          <a:bodyPr>
            <a:normAutofit/>
          </a:bodyPr>
          <a:lstStyle/>
          <a:p>
            <a:r>
              <a:rPr lang="en-GB" dirty="0" err="1"/>
              <a:t>Tanimoto</a:t>
            </a:r>
            <a:r>
              <a:rPr lang="en-GB" dirty="0"/>
              <a:t> Coefficient to Find  Compounds	Similar	to Morphine</a:t>
            </a: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25</a:t>
            </a:fld>
            <a:endParaRPr lang="en-ZA" dirty="0"/>
          </a:p>
        </p:txBody>
      </p:sp>
      <p:pic>
        <p:nvPicPr>
          <p:cNvPr id="8" name="Google Shape;591;p45">
            <a:extLst>
              <a:ext uri="{FF2B5EF4-FFF2-40B4-BE49-F238E27FC236}">
                <a16:creationId xmlns:a16="http://schemas.microsoft.com/office/drawing/2014/main" id="{D6A5608E-515F-9F8E-DC10-95AD5CE4703D}"/>
              </a:ext>
            </a:extLst>
          </p:cNvPr>
          <p:cNvPicPr preferRelativeResize="0"/>
          <p:nvPr/>
        </p:nvPicPr>
        <p:blipFill rotWithShape="1">
          <a:blip r:embed="rId2">
            <a:alphaModFix/>
          </a:blip>
          <a:srcRect/>
          <a:stretch/>
        </p:blipFill>
        <p:spPr>
          <a:xfrm>
            <a:off x="2089766" y="704972"/>
            <a:ext cx="9041168" cy="5448056"/>
          </a:xfrm>
          <a:prstGeom prst="rect">
            <a:avLst/>
          </a:prstGeom>
          <a:noFill/>
          <a:ln>
            <a:noFill/>
          </a:ln>
        </p:spPr>
      </p:pic>
    </p:spTree>
    <p:extLst>
      <p:ext uri="{BB962C8B-B14F-4D97-AF65-F5344CB8AC3E}">
        <p14:creationId xmlns:p14="http://schemas.microsoft.com/office/powerpoint/2010/main" val="406036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
            <a:ext cx="8371114" cy="877078"/>
          </a:xfrm>
        </p:spPr>
        <p:txBody>
          <a:bodyPr/>
          <a:lstStyle/>
          <a:p>
            <a:r>
              <a:rPr lang="en-GB" dirty="0"/>
              <a:t>Similarity principle for small  molecules</a:t>
            </a: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26</a:t>
            </a:fld>
            <a:endParaRPr lang="en-ZA" dirty="0"/>
          </a:p>
        </p:txBody>
      </p:sp>
      <p:grpSp>
        <p:nvGrpSpPr>
          <p:cNvPr id="8" name="Google Shape;597;p46">
            <a:extLst>
              <a:ext uri="{FF2B5EF4-FFF2-40B4-BE49-F238E27FC236}">
                <a16:creationId xmlns:a16="http://schemas.microsoft.com/office/drawing/2014/main" id="{013E8432-B738-BCA6-38E5-103FFFF1D1B7}"/>
              </a:ext>
            </a:extLst>
          </p:cNvPr>
          <p:cNvGrpSpPr/>
          <p:nvPr/>
        </p:nvGrpSpPr>
        <p:grpSpPr>
          <a:xfrm>
            <a:off x="649471" y="1724379"/>
            <a:ext cx="9332729" cy="4005489"/>
            <a:chOff x="76201" y="3130252"/>
            <a:chExt cx="8968216" cy="3467098"/>
          </a:xfrm>
        </p:grpSpPr>
        <p:pic>
          <p:nvPicPr>
            <p:cNvPr id="9" name="Google Shape;598;p46">
              <a:extLst>
                <a:ext uri="{FF2B5EF4-FFF2-40B4-BE49-F238E27FC236}">
                  <a16:creationId xmlns:a16="http://schemas.microsoft.com/office/drawing/2014/main" id="{71569D4E-3F91-4777-25DB-09048D3B0C65}"/>
                </a:ext>
              </a:extLst>
            </p:cNvPr>
            <p:cNvPicPr preferRelativeResize="0"/>
            <p:nvPr/>
          </p:nvPicPr>
          <p:blipFill rotWithShape="1">
            <a:blip r:embed="rId2">
              <a:alphaModFix/>
            </a:blip>
            <a:srcRect/>
            <a:stretch/>
          </p:blipFill>
          <p:spPr>
            <a:xfrm>
              <a:off x="76201" y="3130252"/>
              <a:ext cx="4515485" cy="3467098"/>
            </a:xfrm>
            <a:prstGeom prst="rect">
              <a:avLst/>
            </a:prstGeom>
            <a:noFill/>
            <a:ln>
              <a:noFill/>
            </a:ln>
          </p:spPr>
        </p:pic>
        <p:pic>
          <p:nvPicPr>
            <p:cNvPr id="10" name="Google Shape;599;p46">
              <a:extLst>
                <a:ext uri="{FF2B5EF4-FFF2-40B4-BE49-F238E27FC236}">
                  <a16:creationId xmlns:a16="http://schemas.microsoft.com/office/drawing/2014/main" id="{DF8D4061-6E23-6391-B0EB-A33ACC1FA9BA}"/>
                </a:ext>
              </a:extLst>
            </p:cNvPr>
            <p:cNvPicPr preferRelativeResize="0"/>
            <p:nvPr/>
          </p:nvPicPr>
          <p:blipFill rotWithShape="1">
            <a:blip r:embed="rId3">
              <a:alphaModFix/>
            </a:blip>
            <a:srcRect/>
            <a:stretch/>
          </p:blipFill>
          <p:spPr>
            <a:xfrm>
              <a:off x="4545444" y="3175512"/>
              <a:ext cx="4498973" cy="2592068"/>
            </a:xfrm>
            <a:prstGeom prst="rect">
              <a:avLst/>
            </a:prstGeom>
            <a:noFill/>
            <a:ln>
              <a:noFill/>
            </a:ln>
          </p:spPr>
        </p:pic>
      </p:grpSp>
      <p:sp>
        <p:nvSpPr>
          <p:cNvPr id="11" name="Google Shape;601;p46">
            <a:extLst>
              <a:ext uri="{FF2B5EF4-FFF2-40B4-BE49-F238E27FC236}">
                <a16:creationId xmlns:a16="http://schemas.microsoft.com/office/drawing/2014/main" id="{849ABB91-985F-F856-A1BC-1E1E15297EDA}"/>
              </a:ext>
            </a:extLst>
          </p:cNvPr>
          <p:cNvSpPr txBox="1"/>
          <p:nvPr/>
        </p:nvSpPr>
        <p:spPr>
          <a:xfrm>
            <a:off x="1066475" y="877079"/>
            <a:ext cx="7880351" cy="490491"/>
          </a:xfrm>
          <a:prstGeom prst="rect">
            <a:avLst/>
          </a:prstGeom>
          <a:noFill/>
          <a:ln>
            <a:noFill/>
          </a:ln>
        </p:spPr>
        <p:txBody>
          <a:bodyPr spcFirstLastPara="1" wrap="square" lIns="0" tIns="74267" rIns="0" bIns="0" anchor="t" anchorCtr="0">
            <a:spAutoFit/>
          </a:bodyPr>
          <a:lstStyle/>
          <a:p>
            <a:pPr marL="12065">
              <a:buClr>
                <a:srgbClr val="2DA2BF"/>
              </a:buClr>
              <a:buSzPts val="1350"/>
            </a:pPr>
            <a:r>
              <a:rPr lang="en-US" sz="2700" dirty="0">
                <a:solidFill>
                  <a:srgbClr val="000000"/>
                </a:solidFill>
                <a:latin typeface="Arial"/>
                <a:ea typeface="Arial"/>
                <a:cs typeface="Arial"/>
                <a:sym typeface="Arial"/>
              </a:rPr>
              <a:t>Many complementary techniques exist</a:t>
            </a:r>
            <a:endParaRPr sz="2400" dirty="0"/>
          </a:p>
        </p:txBody>
      </p:sp>
      <p:sp>
        <p:nvSpPr>
          <p:cNvPr id="12" name="TextBox 11">
            <a:extLst>
              <a:ext uri="{FF2B5EF4-FFF2-40B4-BE49-F238E27FC236}">
                <a16:creationId xmlns:a16="http://schemas.microsoft.com/office/drawing/2014/main" id="{8FCCD98B-62A0-7187-5B09-9EF39D5D1ABE}"/>
              </a:ext>
            </a:extLst>
          </p:cNvPr>
          <p:cNvSpPr txBox="1"/>
          <p:nvPr/>
        </p:nvSpPr>
        <p:spPr>
          <a:xfrm>
            <a:off x="0" y="6086678"/>
            <a:ext cx="7202613" cy="553998"/>
          </a:xfrm>
          <a:prstGeom prst="rect">
            <a:avLst/>
          </a:prstGeom>
          <a:noFill/>
        </p:spPr>
        <p:txBody>
          <a:bodyPr wrap="none" rtlCol="0">
            <a:spAutoFit/>
          </a:bodyPr>
          <a:lstStyle/>
          <a:p>
            <a:r>
              <a:rPr lang="it-IT" sz="1200" dirty="0">
                <a:solidFill>
                  <a:srgbClr val="000000"/>
                </a:solidFill>
                <a:latin typeface="Arial" panose="020B0604020202020204" pitchFamily="34" charset="0"/>
                <a:ea typeface="Arial"/>
                <a:cs typeface="Arial" panose="020B0604020202020204" pitchFamily="34" charset="0"/>
                <a:sym typeface="Arial"/>
              </a:rPr>
              <a:t>Maggiora, G. </a:t>
            </a:r>
            <a:r>
              <a:rPr lang="it-IT" sz="1200" i="1" dirty="0">
                <a:solidFill>
                  <a:srgbClr val="000000"/>
                </a:solidFill>
                <a:latin typeface="Arial" panose="020B0604020202020204" pitchFamily="34" charset="0"/>
                <a:ea typeface="Arial"/>
                <a:cs typeface="Arial" panose="020B0604020202020204" pitchFamily="34" charset="0"/>
                <a:sym typeface="Arial"/>
              </a:rPr>
              <a:t>et al.</a:t>
            </a:r>
            <a:r>
              <a:rPr lang="it-IT" sz="1200" dirty="0">
                <a:solidFill>
                  <a:srgbClr val="000000"/>
                </a:solidFill>
                <a:latin typeface="Arial" panose="020B0604020202020204" pitchFamily="34" charset="0"/>
                <a:ea typeface="Arial"/>
                <a:cs typeface="Arial" panose="020B0604020202020204" pitchFamily="34" charset="0"/>
                <a:sym typeface="Arial"/>
              </a:rPr>
              <a:t>, ‘Molecular Similarity in Medicinal Chemistry’</a:t>
            </a:r>
            <a:r>
              <a:rPr lang="it-IT" sz="1200" i="1" dirty="0">
                <a:solidFill>
                  <a:srgbClr val="000000"/>
                </a:solidFill>
                <a:latin typeface="Arial" panose="020B0604020202020204" pitchFamily="34" charset="0"/>
                <a:ea typeface="Arial"/>
                <a:cs typeface="Arial" panose="020B0604020202020204" pitchFamily="34" charset="0"/>
                <a:sym typeface="Arial"/>
              </a:rPr>
              <a:t>, </a:t>
            </a:r>
            <a:r>
              <a:rPr lang="it-IT" sz="1200" dirty="0">
                <a:solidFill>
                  <a:srgbClr val="000000"/>
                </a:solidFill>
                <a:latin typeface="Arial" panose="020B0604020202020204" pitchFamily="34" charset="0"/>
                <a:ea typeface="Arial"/>
                <a:cs typeface="Arial" panose="020B0604020202020204" pitchFamily="34" charset="0"/>
                <a:sym typeface="Arial"/>
              </a:rPr>
              <a:t>J.  Med. Chem., 2014, </a:t>
            </a:r>
            <a:r>
              <a:rPr lang="it-IT" sz="1200" b="1" dirty="0">
                <a:solidFill>
                  <a:srgbClr val="000000"/>
                </a:solidFill>
                <a:latin typeface="Arial" panose="020B0604020202020204" pitchFamily="34" charset="0"/>
                <a:ea typeface="Arial"/>
                <a:cs typeface="Arial" panose="020B0604020202020204" pitchFamily="34" charset="0"/>
                <a:sym typeface="Arial"/>
              </a:rPr>
              <a:t>57 </a:t>
            </a:r>
            <a:r>
              <a:rPr lang="it-IT" sz="1200" dirty="0">
                <a:solidFill>
                  <a:srgbClr val="000000"/>
                </a:solidFill>
                <a:latin typeface="Arial" panose="020B0604020202020204" pitchFamily="34" charset="0"/>
                <a:ea typeface="Arial"/>
                <a:cs typeface="Arial" panose="020B0604020202020204" pitchFamily="34" charset="0"/>
                <a:sym typeface="Arial"/>
              </a:rPr>
              <a:t>(8), p. 3186.</a:t>
            </a:r>
            <a:endParaRPr lang="it-IT" sz="1200" dirty="0">
              <a:latin typeface="Arial" panose="020B0604020202020204" pitchFamily="34" charset="0"/>
              <a:cs typeface="Arial" panose="020B0604020202020204" pitchFamily="34" charset="0"/>
            </a:endParaRPr>
          </a:p>
          <a:p>
            <a:endParaRPr lang="en-ZW" dirty="0"/>
          </a:p>
        </p:txBody>
      </p:sp>
    </p:spTree>
    <p:extLst>
      <p:ext uri="{BB962C8B-B14F-4D97-AF65-F5344CB8AC3E}">
        <p14:creationId xmlns:p14="http://schemas.microsoft.com/office/powerpoint/2010/main" val="596897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20352"/>
            <a:ext cx="6827635" cy="1325563"/>
          </a:xfrm>
        </p:spPr>
        <p:txBody>
          <a:bodyPr/>
          <a:lstStyle/>
          <a:p>
            <a:r>
              <a:rPr lang="en-ZA" dirty="0"/>
              <a:t>2D	Similarity Measures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353007" y="1345915"/>
            <a:ext cx="11207621" cy="4351338"/>
          </a:xfrm>
        </p:spPr>
        <p:txBody>
          <a:bodyPr/>
          <a:lstStyle/>
          <a:p>
            <a:pPr algn="just"/>
            <a:r>
              <a:rPr lang="en-GB" dirty="0"/>
              <a:t>Commonly based on “fingerprints,” binary vectors  with 1 indicating the presence of the fragment and  0 the absence</a:t>
            </a:r>
          </a:p>
          <a:p>
            <a:pPr algn="just"/>
            <a:endParaRPr lang="en-GB" dirty="0"/>
          </a:p>
          <a:p>
            <a:pPr algn="just"/>
            <a:r>
              <a:rPr lang="en-GB" dirty="0"/>
              <a:t>Could relate structural keys, hashed fingerprints,  or continuous data (e.g., topological indexes that  take into account size, degree of branching, and  overall shape)</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27</a:t>
            </a:fld>
            <a:endParaRPr lang="en-ZA" dirty="0"/>
          </a:p>
        </p:txBody>
      </p:sp>
    </p:spTree>
    <p:extLst>
      <p:ext uri="{BB962C8B-B14F-4D97-AF65-F5344CB8AC3E}">
        <p14:creationId xmlns:p14="http://schemas.microsoft.com/office/powerpoint/2010/main" val="321603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91751" y="39013"/>
            <a:ext cx="11356910" cy="1325563"/>
          </a:xfrm>
        </p:spPr>
        <p:txBody>
          <a:bodyPr/>
          <a:lstStyle/>
          <a:p>
            <a:r>
              <a:rPr lang="en-GB" dirty="0"/>
              <a:t>Activity: Exploiting the  similarity principle: compounds</a:t>
            </a:r>
            <a:endParaRPr lang="en-ZA" dirty="0"/>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512406" y="1364576"/>
            <a:ext cx="10841394" cy="4579024"/>
          </a:xfrm>
        </p:spPr>
        <p:txBody>
          <a:bodyPr>
            <a:normAutofit/>
          </a:bodyPr>
          <a:lstStyle/>
          <a:p>
            <a:r>
              <a:rPr lang="en-GB" dirty="0"/>
              <a:t>Search for compounds similar to phenotypic  actives in a bioactivity database such as  </a:t>
            </a:r>
            <a:r>
              <a:rPr lang="en-GB" dirty="0" err="1"/>
              <a:t>ChEMBL</a:t>
            </a:r>
            <a:r>
              <a:rPr lang="en-GB" dirty="0"/>
              <a:t>.</a:t>
            </a:r>
          </a:p>
          <a:p>
            <a:r>
              <a:rPr lang="en-GB" dirty="0"/>
              <a:t>The targets against which these similar  compounds are active might be involved in </a:t>
            </a:r>
            <a:r>
              <a:rPr lang="en-GB" dirty="0" err="1"/>
              <a:t>MoA</a:t>
            </a:r>
            <a:r>
              <a:rPr lang="en-GB" dirty="0"/>
              <a:t>  of phenotypic actives</a:t>
            </a:r>
          </a:p>
          <a:p>
            <a:r>
              <a:rPr lang="en-GB" dirty="0"/>
              <a:t>Many variations and elaborations are possible</a:t>
            </a:r>
          </a:p>
          <a:p>
            <a:pPr lvl="1">
              <a:buFont typeface="Wingdings" panose="05000000000000000000" pitchFamily="2" charset="2"/>
              <a:buChar char="Ø"/>
            </a:pPr>
            <a:r>
              <a:rPr lang="en-GB" dirty="0"/>
              <a:t>e.g. group compounds and/or targets to increase  robustness</a:t>
            </a:r>
          </a:p>
          <a:p>
            <a:pPr lvl="1">
              <a:buFont typeface="Wingdings" panose="05000000000000000000" pitchFamily="2" charset="2"/>
              <a:buChar char="Ø"/>
            </a:pPr>
            <a:r>
              <a:rPr lang="en-GB" dirty="0"/>
              <a:t>Similarity Ensemble Approach (SEA)</a:t>
            </a:r>
          </a:p>
          <a:p>
            <a:pPr marL="457200" lvl="1" indent="0">
              <a:buNone/>
            </a:pPr>
            <a:endParaRPr lang="en-GB" dirty="0"/>
          </a:p>
          <a:p>
            <a:r>
              <a:rPr lang="en-GB" dirty="0"/>
              <a:t>Again, these approaches can only generate  hypotheses</a:t>
            </a:r>
          </a:p>
          <a:p>
            <a:pPr lvl="1">
              <a:buFont typeface="Wingdings" panose="05000000000000000000" pitchFamily="2" charset="2"/>
              <a:buChar char="Ø"/>
            </a:pPr>
            <a:r>
              <a:rPr lang="en-GB" dirty="0"/>
              <a:t>need to follow up with experiments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28</a:t>
            </a:fld>
            <a:endParaRPr lang="en-ZA" dirty="0"/>
          </a:p>
        </p:txBody>
      </p:sp>
    </p:spTree>
    <p:extLst>
      <p:ext uri="{BB962C8B-B14F-4D97-AF65-F5344CB8AC3E}">
        <p14:creationId xmlns:p14="http://schemas.microsoft.com/office/powerpoint/2010/main" val="821006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306355" y="169182"/>
            <a:ext cx="6827635" cy="1325563"/>
          </a:xfrm>
        </p:spPr>
        <p:txBody>
          <a:bodyPr/>
          <a:lstStyle/>
          <a:p>
            <a:r>
              <a:rPr lang="en-ZA" dirty="0"/>
              <a:t>Pharmacophore</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algn="just"/>
            <a:r>
              <a:rPr lang="en-GB" dirty="0"/>
              <a:t>Definition: A pharmacophore is the ensemble of  steric and electronic features that is necessary to  ensure the optimal interactions with a specific  biological target structure and to induce or inhibit  its biological response</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29</a:t>
            </a:fld>
            <a:endParaRPr lang="en-ZA" dirty="0"/>
          </a:p>
        </p:txBody>
      </p:sp>
      <p:sp>
        <p:nvSpPr>
          <p:cNvPr id="6" name="Google Shape;634;p51">
            <a:extLst>
              <a:ext uri="{FF2B5EF4-FFF2-40B4-BE49-F238E27FC236}">
                <a16:creationId xmlns:a16="http://schemas.microsoft.com/office/drawing/2014/main" id="{4A811351-0E90-2F29-96DA-3A41FFD36ECB}"/>
              </a:ext>
            </a:extLst>
          </p:cNvPr>
          <p:cNvSpPr txBox="1"/>
          <p:nvPr/>
        </p:nvSpPr>
        <p:spPr>
          <a:xfrm>
            <a:off x="153800" y="5961539"/>
            <a:ext cx="11200000" cy="430847"/>
          </a:xfrm>
          <a:prstGeom prst="rect">
            <a:avLst/>
          </a:prstGeom>
          <a:noFill/>
          <a:ln>
            <a:noFill/>
          </a:ln>
        </p:spPr>
        <p:txBody>
          <a:bodyPr spcFirstLastPara="1" wrap="square" lIns="121900" tIns="121900" rIns="121900" bIns="121900" anchor="t" anchorCtr="0">
            <a:spAutoFit/>
          </a:bodyPr>
          <a:lstStyle/>
          <a:p>
            <a:pPr marR="5080" algn="just">
              <a:lnSpc>
                <a:spcPct val="99500"/>
              </a:lnSpc>
              <a:buClr>
                <a:schemeClr val="dk1"/>
              </a:buClr>
              <a:buSzPts val="1100"/>
            </a:pPr>
            <a:r>
              <a:rPr lang="en-US" sz="1200">
                <a:solidFill>
                  <a:schemeClr val="dk1"/>
                </a:solidFill>
              </a:rPr>
              <a:t>Glossary of terms used in Medicinal Chemistry (IUPAC Recommendations 1998) Pure &amp; Appl. Chem. 1998, 70(5), 1129-1143 </a:t>
            </a:r>
            <a:r>
              <a:rPr lang="en-US" sz="1200" u="sng">
                <a:solidFill>
                  <a:schemeClr val="hlink"/>
                </a:solidFill>
                <a:hlinkClick r:id="rId2"/>
              </a:rPr>
              <a:t>http://dx.doi.org/10.1351/pac</a:t>
            </a:r>
            <a:r>
              <a:rPr lang="en-US" sz="1200">
                <a:solidFill>
                  <a:schemeClr val="dk1"/>
                </a:solidFill>
              </a:rPr>
              <a:t>199670051129).</a:t>
            </a: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41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157064" y="122527"/>
            <a:ext cx="6827635" cy="1062459"/>
          </a:xfrm>
        </p:spPr>
        <p:txBody>
          <a:bodyPr>
            <a:normAutofit fontScale="90000"/>
          </a:bodyPr>
          <a:lstStyle/>
          <a:p>
            <a:r>
              <a:rPr lang="en-ZA" dirty="0"/>
              <a:t>Objectives</a:t>
            </a:r>
            <a:br>
              <a:rPr lang="en-ZA" dirty="0"/>
            </a:br>
            <a:endParaRPr lang="en-ZA" dirty="0"/>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r>
              <a:rPr lang="en-GB"/>
              <a:t>Explain the </a:t>
            </a:r>
            <a:r>
              <a:rPr lang="en-GB" dirty="0"/>
              <a:t>concepts of a Drug Discovery and Development Pipeline.</a:t>
            </a:r>
          </a:p>
          <a:p>
            <a:r>
              <a:rPr lang="en-GB" dirty="0"/>
              <a:t>Access bioactivity databases, such as </a:t>
            </a:r>
            <a:r>
              <a:rPr lang="en-GB" dirty="0" err="1"/>
              <a:t>ChEMBL</a:t>
            </a:r>
            <a:r>
              <a:rPr lang="en-GB" dirty="0"/>
              <a:t>, to search for compounds.</a:t>
            </a:r>
          </a:p>
          <a:p>
            <a:r>
              <a:rPr lang="en-GB" dirty="0"/>
              <a:t>Perform virtual screening using structure-based and ligand-based methods</a:t>
            </a:r>
          </a:p>
          <a:p>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a:t>
            </a:fld>
            <a:endParaRPr lang="en-ZA" dirty="0"/>
          </a:p>
        </p:txBody>
      </p:sp>
    </p:spTree>
    <p:extLst>
      <p:ext uri="{BB962C8B-B14F-4D97-AF65-F5344CB8AC3E}">
        <p14:creationId xmlns:p14="http://schemas.microsoft.com/office/powerpoint/2010/main" val="228745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166395" y="1"/>
            <a:ext cx="6827635" cy="821094"/>
          </a:xfrm>
        </p:spPr>
        <p:txBody>
          <a:bodyPr/>
          <a:lstStyle/>
          <a:p>
            <a:r>
              <a:rPr lang="en-ZA" dirty="0"/>
              <a:t>Example: Rimonabant</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30</a:t>
            </a:fld>
            <a:endParaRPr lang="en-ZA" dirty="0"/>
          </a:p>
        </p:txBody>
      </p:sp>
      <p:pic>
        <p:nvPicPr>
          <p:cNvPr id="8" name="Google Shape;639;p52">
            <a:extLst>
              <a:ext uri="{FF2B5EF4-FFF2-40B4-BE49-F238E27FC236}">
                <a16:creationId xmlns:a16="http://schemas.microsoft.com/office/drawing/2014/main" id="{B4EA7279-A227-BF6E-EF72-46C9A3B6A065}"/>
              </a:ext>
            </a:extLst>
          </p:cNvPr>
          <p:cNvPicPr preferRelativeResize="0"/>
          <p:nvPr/>
        </p:nvPicPr>
        <p:blipFill rotWithShape="1">
          <a:blip r:embed="rId2">
            <a:alphaModFix/>
          </a:blip>
          <a:srcRect b="30738"/>
          <a:stretch/>
        </p:blipFill>
        <p:spPr>
          <a:xfrm>
            <a:off x="1982630" y="944623"/>
            <a:ext cx="7643029" cy="3206439"/>
          </a:xfrm>
          <a:prstGeom prst="rect">
            <a:avLst/>
          </a:prstGeom>
          <a:noFill/>
          <a:ln>
            <a:noFill/>
          </a:ln>
        </p:spPr>
      </p:pic>
      <p:sp>
        <p:nvSpPr>
          <p:cNvPr id="9" name="Google Shape;641;p52">
            <a:extLst>
              <a:ext uri="{FF2B5EF4-FFF2-40B4-BE49-F238E27FC236}">
                <a16:creationId xmlns:a16="http://schemas.microsoft.com/office/drawing/2014/main" id="{484309C6-AF0C-A252-691B-4E4F27A1709B}"/>
              </a:ext>
            </a:extLst>
          </p:cNvPr>
          <p:cNvSpPr txBox="1"/>
          <p:nvPr/>
        </p:nvSpPr>
        <p:spPr>
          <a:xfrm>
            <a:off x="1146407" y="4368724"/>
            <a:ext cx="4263200" cy="1538842"/>
          </a:xfrm>
          <a:prstGeom prst="rect">
            <a:avLst/>
          </a:prstGeom>
          <a:noFill/>
          <a:ln>
            <a:noFill/>
          </a:ln>
        </p:spPr>
        <p:txBody>
          <a:bodyPr spcFirstLastPara="1" wrap="square" lIns="121900" tIns="121900" rIns="121900" bIns="121900" anchor="t" anchorCtr="0">
            <a:spAutoFit/>
          </a:bodyPr>
          <a:lstStyle/>
          <a:p>
            <a:r>
              <a:rPr lang="en-US" sz="2800" dirty="0">
                <a:solidFill>
                  <a:schemeClr val="dk1"/>
                </a:solidFill>
                <a:latin typeface="Calibri"/>
                <a:ea typeface="Calibri"/>
                <a:cs typeface="Calibri"/>
                <a:sym typeface="Calibri"/>
              </a:rPr>
              <a:t>Cannabinoid Receptor 1 (CB1) antagonist pharmacophore</a:t>
            </a:r>
            <a:endParaRPr sz="2800" dirty="0">
              <a:solidFill>
                <a:schemeClr val="dk1"/>
              </a:solidFill>
              <a:latin typeface="Calibri"/>
              <a:ea typeface="Calibri"/>
              <a:cs typeface="Calibri"/>
              <a:sym typeface="Calibri"/>
            </a:endParaRPr>
          </a:p>
        </p:txBody>
      </p:sp>
      <p:sp>
        <p:nvSpPr>
          <p:cNvPr id="10" name="Google Shape;642;p52">
            <a:extLst>
              <a:ext uri="{FF2B5EF4-FFF2-40B4-BE49-F238E27FC236}">
                <a16:creationId xmlns:a16="http://schemas.microsoft.com/office/drawing/2014/main" id="{D1837FFE-723C-8F55-C42A-C3846ABB2DB1}"/>
              </a:ext>
            </a:extLst>
          </p:cNvPr>
          <p:cNvSpPr txBox="1"/>
          <p:nvPr/>
        </p:nvSpPr>
        <p:spPr>
          <a:xfrm>
            <a:off x="5617532" y="4316417"/>
            <a:ext cx="5532550" cy="1893542"/>
          </a:xfrm>
          <a:prstGeom prst="rect">
            <a:avLst/>
          </a:prstGeom>
          <a:noFill/>
          <a:ln>
            <a:noFill/>
          </a:ln>
        </p:spPr>
        <p:txBody>
          <a:bodyPr spcFirstLastPara="1" wrap="square" lIns="121900" tIns="121900" rIns="121900" bIns="121900" anchor="t" anchorCtr="0">
            <a:noAutofit/>
          </a:bodyPr>
          <a:lstStyle/>
          <a:p>
            <a:r>
              <a:rPr lang="en-US" sz="2000" dirty="0">
                <a:solidFill>
                  <a:schemeClr val="dk1"/>
                </a:solidFill>
                <a:latin typeface="Calibri"/>
                <a:ea typeface="Calibri"/>
                <a:cs typeface="Calibri"/>
                <a:sym typeface="Calibri"/>
              </a:rPr>
              <a:t>Other common feature types (not used here) </a:t>
            </a:r>
            <a:endParaRPr sz="2000"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2000" dirty="0">
                <a:solidFill>
                  <a:schemeClr val="dk1"/>
                </a:solidFill>
                <a:latin typeface="Calibri"/>
                <a:ea typeface="Calibri"/>
                <a:cs typeface="Calibri"/>
                <a:sym typeface="Calibri"/>
              </a:rPr>
              <a:t>hydrogen bond donor</a:t>
            </a:r>
            <a:endParaRPr sz="2000"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2000" dirty="0">
                <a:solidFill>
                  <a:schemeClr val="dk1"/>
                </a:solidFill>
                <a:latin typeface="Calibri"/>
                <a:ea typeface="Calibri"/>
                <a:cs typeface="Calibri"/>
                <a:sym typeface="Calibri"/>
              </a:rPr>
              <a:t>positive/negative features (charged/ionized </a:t>
            </a:r>
            <a:endParaRPr sz="2000"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2000" dirty="0">
                <a:solidFill>
                  <a:schemeClr val="dk1"/>
                </a:solidFill>
                <a:latin typeface="Calibri"/>
                <a:ea typeface="Calibri"/>
                <a:cs typeface="Calibri"/>
                <a:sym typeface="Calibri"/>
              </a:rPr>
              <a:t>Customized features</a:t>
            </a:r>
            <a:endParaRPr sz="2000"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2000" dirty="0">
                <a:solidFill>
                  <a:schemeClr val="dk1"/>
                </a:solidFill>
                <a:latin typeface="Calibri"/>
                <a:ea typeface="Calibri"/>
                <a:cs typeface="Calibri"/>
                <a:sym typeface="Calibri"/>
              </a:rPr>
              <a:t>Inclusion/exclusion volume spheres (shapes)</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442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10927702" cy="952129"/>
          </a:xfrm>
        </p:spPr>
        <p:txBody>
          <a:bodyPr/>
          <a:lstStyle/>
          <a:p>
            <a:r>
              <a:rPr lang="en-ZA" dirty="0"/>
              <a:t>Generating pharmacophore  models: Ligand - based</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31</a:t>
            </a:fld>
            <a:endParaRPr lang="en-ZA" dirty="0"/>
          </a:p>
        </p:txBody>
      </p:sp>
      <p:pic>
        <p:nvPicPr>
          <p:cNvPr id="8" name="Google Shape;647;p53">
            <a:extLst>
              <a:ext uri="{FF2B5EF4-FFF2-40B4-BE49-F238E27FC236}">
                <a16:creationId xmlns:a16="http://schemas.microsoft.com/office/drawing/2014/main" id="{9AE17648-09CE-BFBF-25C5-38A08359B8DD}"/>
              </a:ext>
            </a:extLst>
          </p:cNvPr>
          <p:cNvPicPr preferRelativeResize="0"/>
          <p:nvPr/>
        </p:nvPicPr>
        <p:blipFill rotWithShape="1">
          <a:blip r:embed="rId2">
            <a:alphaModFix/>
          </a:blip>
          <a:srcRect/>
          <a:stretch/>
        </p:blipFill>
        <p:spPr>
          <a:xfrm>
            <a:off x="1132116" y="1164646"/>
            <a:ext cx="9143999" cy="4997441"/>
          </a:xfrm>
          <a:prstGeom prst="rect">
            <a:avLst/>
          </a:prstGeom>
          <a:noFill/>
          <a:ln>
            <a:noFill/>
          </a:ln>
        </p:spPr>
      </p:pic>
    </p:spTree>
    <p:extLst>
      <p:ext uri="{BB962C8B-B14F-4D97-AF65-F5344CB8AC3E}">
        <p14:creationId xmlns:p14="http://schemas.microsoft.com/office/powerpoint/2010/main" val="1669347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101081" y="18255"/>
            <a:ext cx="9285514" cy="1325563"/>
          </a:xfrm>
        </p:spPr>
        <p:txBody>
          <a:bodyPr/>
          <a:lstStyle/>
          <a:p>
            <a:r>
              <a:rPr lang="en-ZA" dirty="0"/>
              <a:t>Current trends in in silico drug discovery.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32</a:t>
            </a:fld>
            <a:endParaRPr lang="en-ZA" dirty="0"/>
          </a:p>
        </p:txBody>
      </p:sp>
      <p:sp>
        <p:nvSpPr>
          <p:cNvPr id="8" name="Google Shape;721;p64">
            <a:extLst>
              <a:ext uri="{FF2B5EF4-FFF2-40B4-BE49-F238E27FC236}">
                <a16:creationId xmlns:a16="http://schemas.microsoft.com/office/drawing/2014/main" id="{260E68E6-87FB-484D-2CE2-05E8B73DA1DA}"/>
              </a:ext>
            </a:extLst>
          </p:cNvPr>
          <p:cNvSpPr txBox="1">
            <a:spLocks/>
          </p:cNvSpPr>
          <p:nvPr/>
        </p:nvSpPr>
        <p:spPr>
          <a:xfrm>
            <a:off x="25400" y="1566044"/>
            <a:ext cx="4097872" cy="4610920"/>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04792">
              <a:spcBef>
                <a:spcPts val="1067"/>
              </a:spcBef>
              <a:buClr>
                <a:schemeClr val="dk1"/>
              </a:buClr>
              <a:buSzPts val="1400"/>
              <a:buFont typeface="Arial" panose="020B0604020202020204" pitchFamily="34" charset="0"/>
              <a:buNone/>
            </a:pPr>
            <a:endParaRPr lang="en-GB"/>
          </a:p>
          <a:p>
            <a:pPr marL="609585" indent="-304792">
              <a:spcBef>
                <a:spcPts val="1067"/>
              </a:spcBef>
              <a:buClr>
                <a:schemeClr val="dk1"/>
              </a:buClr>
              <a:buSzPts val="1400"/>
              <a:buFont typeface="Arial" panose="020B0604020202020204" pitchFamily="34" charset="0"/>
              <a:buNone/>
            </a:pPr>
            <a:endParaRPr lang="en-GB"/>
          </a:p>
          <a:p>
            <a:pPr marL="0" indent="0" algn="ctr">
              <a:spcBef>
                <a:spcPts val="1067"/>
              </a:spcBef>
              <a:buSzPts val="1400"/>
              <a:buFont typeface="Arial" panose="020B0604020202020204" pitchFamily="34" charset="0"/>
              <a:buNone/>
            </a:pPr>
            <a:r>
              <a:rPr lang="en-GB" b="1">
                <a:latin typeface="Arial"/>
                <a:ea typeface="Arial"/>
                <a:cs typeface="Arial"/>
                <a:sym typeface="Arial"/>
              </a:rPr>
              <a:t>Integration of AI</a:t>
            </a:r>
            <a:endParaRPr lang="en-GB"/>
          </a:p>
          <a:p>
            <a:pPr marL="0" indent="0" algn="just">
              <a:spcBef>
                <a:spcPts val="1067"/>
              </a:spcBef>
              <a:buSzPts val="1400"/>
              <a:buFont typeface="Arial" panose="020B0604020202020204" pitchFamily="34" charset="0"/>
              <a:buNone/>
            </a:pPr>
            <a:r>
              <a:rPr lang="en-GB" sz="1867">
                <a:latin typeface="Arial"/>
                <a:ea typeface="Arial"/>
                <a:cs typeface="Arial"/>
                <a:sym typeface="Arial"/>
              </a:rPr>
              <a:t>Advancement in artificial intelligence and machine learning algorithms that enhance the predictive power and efficiency of in silico methods.</a:t>
            </a:r>
            <a:endParaRPr lang="en-GB"/>
          </a:p>
        </p:txBody>
      </p:sp>
      <p:sp>
        <p:nvSpPr>
          <p:cNvPr id="9" name="Google Shape;722;p64">
            <a:extLst>
              <a:ext uri="{FF2B5EF4-FFF2-40B4-BE49-F238E27FC236}">
                <a16:creationId xmlns:a16="http://schemas.microsoft.com/office/drawing/2014/main" id="{A9A922F2-ABA1-545F-DCF4-56EBE81BBB79}"/>
              </a:ext>
            </a:extLst>
          </p:cNvPr>
          <p:cNvSpPr txBox="1">
            <a:spLocks/>
          </p:cNvSpPr>
          <p:nvPr/>
        </p:nvSpPr>
        <p:spPr>
          <a:xfrm>
            <a:off x="4302128" y="1571625"/>
            <a:ext cx="3877733" cy="4351339"/>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04792">
              <a:spcBef>
                <a:spcPts val="1067"/>
              </a:spcBef>
              <a:buClr>
                <a:schemeClr val="dk1"/>
              </a:buClr>
              <a:buSzPts val="1400"/>
              <a:buFont typeface="Arial" panose="020B0604020202020204" pitchFamily="34" charset="0"/>
              <a:buNone/>
            </a:pPr>
            <a:endParaRPr lang="en-GB"/>
          </a:p>
          <a:p>
            <a:pPr marL="609585" indent="-304792">
              <a:spcBef>
                <a:spcPts val="1067"/>
              </a:spcBef>
              <a:buClr>
                <a:schemeClr val="dk1"/>
              </a:buClr>
              <a:buSzPts val="1400"/>
              <a:buFont typeface="Arial" panose="020B0604020202020204" pitchFamily="34" charset="0"/>
              <a:buNone/>
            </a:pPr>
            <a:endParaRPr lang="en-GB"/>
          </a:p>
          <a:p>
            <a:pPr marL="0" indent="0" algn="ctr">
              <a:spcBef>
                <a:spcPts val="1067"/>
              </a:spcBef>
              <a:buSzPts val="1400"/>
              <a:buFont typeface="Arial" panose="020B0604020202020204" pitchFamily="34" charset="0"/>
              <a:buNone/>
            </a:pPr>
            <a:r>
              <a:rPr lang="en-GB" b="1">
                <a:latin typeface="Arial"/>
                <a:ea typeface="Arial"/>
                <a:cs typeface="Arial"/>
                <a:sym typeface="Arial"/>
              </a:rPr>
              <a:t>Multi-target discovery</a:t>
            </a:r>
            <a:endParaRPr lang="en-GB"/>
          </a:p>
          <a:p>
            <a:pPr marL="0" indent="0" algn="just">
              <a:spcBef>
                <a:spcPts val="1067"/>
              </a:spcBef>
              <a:buSzPts val="1400"/>
              <a:buFont typeface="Arial" panose="020B0604020202020204" pitchFamily="34" charset="0"/>
              <a:buNone/>
            </a:pPr>
            <a:r>
              <a:rPr lang="en-GB" sz="1867" i="1">
                <a:latin typeface="Arial"/>
                <a:ea typeface="Arial"/>
                <a:cs typeface="Arial"/>
                <a:sym typeface="Arial"/>
              </a:rPr>
              <a:t>In silico</a:t>
            </a:r>
            <a:r>
              <a:rPr lang="en-GB" sz="1867">
                <a:latin typeface="Arial"/>
                <a:ea typeface="Arial"/>
                <a:cs typeface="Arial"/>
                <a:sym typeface="Arial"/>
              </a:rPr>
              <a:t> approaches will be able to facilitate the design of multi-target drugs addressing complex disease with multiple molecular targets.</a:t>
            </a:r>
            <a:endParaRPr lang="en-GB" dirty="0"/>
          </a:p>
        </p:txBody>
      </p:sp>
      <p:sp>
        <p:nvSpPr>
          <p:cNvPr id="10" name="Google Shape;723;p64">
            <a:extLst>
              <a:ext uri="{FF2B5EF4-FFF2-40B4-BE49-F238E27FC236}">
                <a16:creationId xmlns:a16="http://schemas.microsoft.com/office/drawing/2014/main" id="{15CD1242-34C6-448C-A126-2E5AB7D28281}"/>
              </a:ext>
            </a:extLst>
          </p:cNvPr>
          <p:cNvSpPr txBox="1"/>
          <p:nvPr/>
        </p:nvSpPr>
        <p:spPr>
          <a:xfrm>
            <a:off x="8358716" y="1405238"/>
            <a:ext cx="3877733" cy="2965323"/>
          </a:xfrm>
          <a:prstGeom prst="rect">
            <a:avLst/>
          </a:prstGeom>
          <a:noFill/>
          <a:ln>
            <a:noFill/>
          </a:ln>
        </p:spPr>
        <p:txBody>
          <a:bodyPr spcFirstLastPara="1" wrap="square" lIns="91433" tIns="45700" rIns="91433" bIns="45700" anchor="t" anchorCtr="0">
            <a:spAutoFit/>
          </a:bodyPr>
          <a:lstStyle/>
          <a:p>
            <a:endParaRPr sz="1867" dirty="0">
              <a:solidFill>
                <a:srgbClr val="000000"/>
              </a:solidFill>
              <a:latin typeface="Arial"/>
              <a:ea typeface="Arial"/>
              <a:cs typeface="Arial"/>
              <a:sym typeface="Arial"/>
            </a:endParaRPr>
          </a:p>
          <a:p>
            <a:endParaRPr sz="1867" dirty="0">
              <a:solidFill>
                <a:srgbClr val="000000"/>
              </a:solidFill>
              <a:latin typeface="Arial"/>
              <a:ea typeface="Arial"/>
              <a:cs typeface="Arial"/>
              <a:sym typeface="Arial"/>
            </a:endParaRPr>
          </a:p>
          <a:p>
            <a:endParaRPr sz="1867" dirty="0">
              <a:solidFill>
                <a:srgbClr val="000000"/>
              </a:solidFill>
              <a:latin typeface="Arial"/>
              <a:ea typeface="Arial"/>
              <a:cs typeface="Arial"/>
              <a:sym typeface="Arial"/>
            </a:endParaRPr>
          </a:p>
          <a:p>
            <a:endParaRPr sz="1867" dirty="0">
              <a:solidFill>
                <a:srgbClr val="000000"/>
              </a:solidFill>
              <a:latin typeface="Arial"/>
              <a:ea typeface="Arial"/>
              <a:cs typeface="Arial"/>
              <a:sym typeface="Arial"/>
            </a:endParaRPr>
          </a:p>
          <a:p>
            <a:pPr algn="ctr"/>
            <a:r>
              <a:rPr lang="en-US" sz="2800" b="1" dirty="0">
                <a:solidFill>
                  <a:srgbClr val="000000"/>
                </a:solidFill>
                <a:latin typeface="Arial"/>
                <a:ea typeface="Arial"/>
                <a:cs typeface="Arial"/>
                <a:sym typeface="Arial"/>
              </a:rPr>
              <a:t>Application of personalized drugs</a:t>
            </a:r>
            <a:endParaRPr sz="2400" dirty="0"/>
          </a:p>
          <a:p>
            <a:pPr algn="just"/>
            <a:r>
              <a:rPr lang="en-US" sz="1867" i="1" dirty="0">
                <a:solidFill>
                  <a:srgbClr val="000000"/>
                </a:solidFill>
                <a:latin typeface="Arial"/>
                <a:ea typeface="Arial"/>
                <a:cs typeface="Arial"/>
                <a:sym typeface="Arial"/>
              </a:rPr>
              <a:t>In </a:t>
            </a:r>
            <a:r>
              <a:rPr lang="en-US" sz="1867" i="1" dirty="0" err="1">
                <a:solidFill>
                  <a:srgbClr val="000000"/>
                </a:solidFill>
                <a:latin typeface="Arial"/>
                <a:ea typeface="Arial"/>
                <a:cs typeface="Arial"/>
                <a:sym typeface="Arial"/>
              </a:rPr>
              <a:t>silico</a:t>
            </a:r>
            <a:r>
              <a:rPr lang="en-US" sz="1867" i="1" dirty="0">
                <a:solidFill>
                  <a:srgbClr val="000000"/>
                </a:solidFill>
                <a:latin typeface="Arial"/>
                <a:ea typeface="Arial"/>
                <a:cs typeface="Arial"/>
                <a:sym typeface="Arial"/>
              </a:rPr>
              <a:t> </a:t>
            </a:r>
            <a:r>
              <a:rPr lang="en-US" sz="1867" dirty="0">
                <a:solidFill>
                  <a:srgbClr val="000000"/>
                </a:solidFill>
                <a:latin typeface="Arial"/>
                <a:ea typeface="Arial"/>
                <a:cs typeface="Arial"/>
                <a:sym typeface="Arial"/>
              </a:rPr>
              <a:t>methods may play a key role in tailoring drug therapies to individual genetic profiles.</a:t>
            </a:r>
            <a:endParaRPr sz="2400" dirty="0"/>
          </a:p>
        </p:txBody>
      </p:sp>
      <p:graphicFrame>
        <p:nvGraphicFramePr>
          <p:cNvPr id="11" name="Google Shape;724;p64">
            <a:extLst>
              <a:ext uri="{FF2B5EF4-FFF2-40B4-BE49-F238E27FC236}">
                <a16:creationId xmlns:a16="http://schemas.microsoft.com/office/drawing/2014/main" id="{025B1F0D-2480-6B2B-D8EB-A102F18A0BC9}"/>
              </a:ext>
            </a:extLst>
          </p:cNvPr>
          <p:cNvGraphicFramePr/>
          <p:nvPr/>
        </p:nvGraphicFramePr>
        <p:xfrm>
          <a:off x="1441983" y="1571626"/>
          <a:ext cx="1112308" cy="1050573"/>
        </p:xfrm>
        <a:graphic>
          <a:graphicData uri="http://schemas.openxmlformats.org/presentationml/2006/ole">
            <mc:AlternateContent xmlns:mc="http://schemas.openxmlformats.org/markup-compatibility/2006">
              <mc:Choice xmlns:v="urn:schemas-microsoft-com:vml" Requires="v">
                <p:oleObj r:id="rId2" imgW="834231" imgH="787930" progId="Paint.Picture.1">
                  <p:embed/>
                </p:oleObj>
              </mc:Choice>
              <mc:Fallback>
                <p:oleObj r:id="rId2" imgW="834231" imgH="787930" progId="Paint.Picture.1">
                  <p:embed/>
                  <p:pic>
                    <p:nvPicPr>
                      <p:cNvPr id="724" name="Google Shape;724;p64"/>
                      <p:cNvPicPr preferRelativeResize="0"/>
                      <p:nvPr/>
                    </p:nvPicPr>
                    <p:blipFill rotWithShape="1">
                      <a:blip r:embed="rId3">
                        <a:alphaModFix/>
                      </a:blip>
                      <a:srcRect/>
                      <a:stretch/>
                    </p:blipFill>
                    <p:spPr>
                      <a:xfrm>
                        <a:off x="1441983" y="1571626"/>
                        <a:ext cx="1112308" cy="1050573"/>
                      </a:xfrm>
                      <a:prstGeom prst="rect">
                        <a:avLst/>
                      </a:prstGeom>
                      <a:noFill/>
                      <a:ln>
                        <a:noFill/>
                      </a:ln>
                    </p:spPr>
                  </p:pic>
                </p:oleObj>
              </mc:Fallback>
            </mc:AlternateContent>
          </a:graphicData>
        </a:graphic>
      </p:graphicFrame>
      <p:pic>
        <p:nvPicPr>
          <p:cNvPr id="12" name="Google Shape;725;p64">
            <a:extLst>
              <a:ext uri="{FF2B5EF4-FFF2-40B4-BE49-F238E27FC236}">
                <a16:creationId xmlns:a16="http://schemas.microsoft.com/office/drawing/2014/main" id="{E5D5A25B-A196-BE5A-7FDB-5E196FE761D0}"/>
              </a:ext>
            </a:extLst>
          </p:cNvPr>
          <p:cNvPicPr preferRelativeResize="0"/>
          <p:nvPr/>
        </p:nvPicPr>
        <p:blipFill rotWithShape="1">
          <a:blip r:embed="rId4">
            <a:alphaModFix/>
          </a:blip>
          <a:srcRect l="11866" t="13333" r="13199" b="19753"/>
          <a:stretch/>
        </p:blipFill>
        <p:spPr>
          <a:xfrm>
            <a:off x="5758395" y="1566044"/>
            <a:ext cx="965199" cy="930851"/>
          </a:xfrm>
          <a:prstGeom prst="rect">
            <a:avLst/>
          </a:prstGeom>
          <a:noFill/>
          <a:ln>
            <a:noFill/>
          </a:ln>
        </p:spPr>
      </p:pic>
      <p:pic>
        <p:nvPicPr>
          <p:cNvPr id="13" name="Google Shape;726;p64">
            <a:extLst>
              <a:ext uri="{FF2B5EF4-FFF2-40B4-BE49-F238E27FC236}">
                <a16:creationId xmlns:a16="http://schemas.microsoft.com/office/drawing/2014/main" id="{B20ECCB8-FC61-1BC6-E320-F28219CDB1A8}"/>
              </a:ext>
            </a:extLst>
          </p:cNvPr>
          <p:cNvPicPr preferRelativeResize="0"/>
          <p:nvPr/>
        </p:nvPicPr>
        <p:blipFill rotWithShape="1">
          <a:blip r:embed="rId5">
            <a:alphaModFix/>
          </a:blip>
          <a:srcRect/>
          <a:stretch/>
        </p:blipFill>
        <p:spPr>
          <a:xfrm>
            <a:off x="9748312" y="1571626"/>
            <a:ext cx="919689" cy="919689"/>
          </a:xfrm>
          <a:prstGeom prst="rect">
            <a:avLst/>
          </a:prstGeom>
          <a:noFill/>
          <a:ln>
            <a:noFill/>
          </a:ln>
        </p:spPr>
      </p:pic>
    </p:spTree>
    <p:extLst>
      <p:ext uri="{BB962C8B-B14F-4D97-AF65-F5344CB8AC3E}">
        <p14:creationId xmlns:p14="http://schemas.microsoft.com/office/powerpoint/2010/main" val="874932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306355" y="136168"/>
            <a:ext cx="6827635" cy="1188779"/>
          </a:xfrm>
        </p:spPr>
        <p:txBody>
          <a:bodyPr/>
          <a:lstStyle/>
          <a:p>
            <a:r>
              <a:rPr lang="en-ZA" dirty="0"/>
              <a:t>Recap</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614265" y="1461731"/>
            <a:ext cx="10515600" cy="4351338"/>
          </a:xfrm>
        </p:spPr>
        <p:txBody>
          <a:bodyPr>
            <a:normAutofit/>
          </a:bodyPr>
          <a:lstStyle/>
          <a:p>
            <a:r>
              <a:rPr lang="en-ZA" dirty="0"/>
              <a:t>Introduction to In silico Drug Discovery</a:t>
            </a:r>
          </a:p>
          <a:p>
            <a:r>
              <a:rPr lang="en-ZA" dirty="0"/>
              <a:t>Virtual Screening</a:t>
            </a:r>
          </a:p>
          <a:p>
            <a:r>
              <a:rPr lang="en-ZA" dirty="0"/>
              <a:t>Structure-based methods</a:t>
            </a:r>
          </a:p>
          <a:p>
            <a:pPr lvl="1"/>
            <a:r>
              <a:rPr lang="en-ZA" dirty="0"/>
              <a:t>Protein-ligand docking</a:t>
            </a:r>
          </a:p>
          <a:p>
            <a:r>
              <a:rPr lang="en-ZA" dirty="0"/>
              <a:t>Ligand-based methods</a:t>
            </a:r>
          </a:p>
          <a:p>
            <a:pPr lvl="1"/>
            <a:r>
              <a:rPr lang="en-ZA" dirty="0"/>
              <a:t>Similarity search</a:t>
            </a:r>
          </a:p>
          <a:p>
            <a:pPr lvl="1"/>
            <a:r>
              <a:rPr lang="en-ZA" dirty="0"/>
              <a:t>Pharmacophore mapping</a:t>
            </a:r>
          </a:p>
          <a:p>
            <a:r>
              <a:rPr lang="en-ZA" dirty="0"/>
              <a:t>Current trends in in silico drug discovery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33</a:t>
            </a:fld>
            <a:endParaRPr lang="en-ZA" dirty="0"/>
          </a:p>
        </p:txBody>
      </p:sp>
    </p:spTree>
    <p:extLst>
      <p:ext uri="{BB962C8B-B14F-4D97-AF65-F5344CB8AC3E}">
        <p14:creationId xmlns:p14="http://schemas.microsoft.com/office/powerpoint/2010/main" val="1794248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34</a:t>
            </a:fld>
            <a:endParaRPr lang="en-ZA" dirty="0"/>
          </a:p>
        </p:txBody>
      </p:sp>
      <p:pic>
        <p:nvPicPr>
          <p:cNvPr id="8" name="Google Shape;305;p19">
            <a:extLst>
              <a:ext uri="{FF2B5EF4-FFF2-40B4-BE49-F238E27FC236}">
                <a16:creationId xmlns:a16="http://schemas.microsoft.com/office/drawing/2014/main" id="{DD341297-974E-BF47-EED6-7E43260C1E13}"/>
              </a:ext>
            </a:extLst>
          </p:cNvPr>
          <p:cNvPicPr preferRelativeResize="0"/>
          <p:nvPr/>
        </p:nvPicPr>
        <p:blipFill rotWithShape="1">
          <a:blip r:embed="rId2">
            <a:alphaModFix/>
          </a:blip>
          <a:srcRect/>
          <a:stretch/>
        </p:blipFill>
        <p:spPr>
          <a:xfrm>
            <a:off x="1709605" y="450109"/>
            <a:ext cx="9044120" cy="5290291"/>
          </a:xfrm>
          <a:prstGeom prst="rect">
            <a:avLst/>
          </a:prstGeom>
          <a:noFill/>
          <a:ln>
            <a:noFill/>
          </a:ln>
        </p:spPr>
      </p:pic>
    </p:spTree>
    <p:extLst>
      <p:ext uri="{BB962C8B-B14F-4D97-AF65-F5344CB8AC3E}">
        <p14:creationId xmlns:p14="http://schemas.microsoft.com/office/powerpoint/2010/main" val="2673716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3F64D-914C-1D85-8477-744C40EA2AA4}"/>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solidFill>
                  <a:schemeClr val="bg1">
                    <a:lumMod val="75000"/>
                  </a:schemeClr>
                </a:solidFill>
              </a:rPr>
              <a:t>35</a:t>
            </a:fld>
            <a:endParaRPr lang="en-ZA" dirty="0">
              <a:solidFill>
                <a:schemeClr val="bg1">
                  <a:lumMod val="75000"/>
                </a:schemeClr>
              </a:solidFill>
            </a:endParaRPr>
          </a:p>
        </p:txBody>
      </p:sp>
      <p:sp>
        <p:nvSpPr>
          <p:cNvPr id="5" name="Title 1">
            <a:extLst>
              <a:ext uri="{FF2B5EF4-FFF2-40B4-BE49-F238E27FC236}">
                <a16:creationId xmlns:a16="http://schemas.microsoft.com/office/drawing/2014/main" id="{F250A3B3-E27F-4C02-92E0-4342BDC289AA}"/>
              </a:ext>
            </a:extLst>
          </p:cNvPr>
          <p:cNvSpPr>
            <a:spLocks noGrp="1"/>
          </p:cNvSpPr>
          <p:nvPr>
            <p:ph type="title" idx="4294967295"/>
          </p:nvPr>
        </p:nvSpPr>
        <p:spPr>
          <a:xfrm>
            <a:off x="6296025" y="2766218"/>
            <a:ext cx="5726113" cy="1557337"/>
          </a:xfrm>
        </p:spPr>
        <p:txBody>
          <a:bodyPr anchor="b">
            <a:noAutofit/>
          </a:bodyPr>
          <a:lstStyle>
            <a:lvl1pPr algn="ctr">
              <a:defRPr sz="4000">
                <a:latin typeface="Arial" panose="020B0604020202020204" pitchFamily="34" charset="0"/>
                <a:cs typeface="Arial" panose="020B0604020202020204" pitchFamily="34" charset="0"/>
              </a:defRPr>
            </a:lvl1pPr>
          </a:lstStyle>
          <a:p>
            <a:r>
              <a:rPr lang="en-US" dirty="0"/>
              <a:t>Questions?</a:t>
            </a:r>
            <a:endParaRPr lang="en-ZA" dirty="0"/>
          </a:p>
        </p:txBody>
      </p:sp>
    </p:spTree>
    <p:extLst>
      <p:ext uri="{BB962C8B-B14F-4D97-AF65-F5344CB8AC3E}">
        <p14:creationId xmlns:p14="http://schemas.microsoft.com/office/powerpoint/2010/main" val="342967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0"/>
            <a:ext cx="6827635" cy="1325563"/>
          </a:xfrm>
        </p:spPr>
        <p:txBody>
          <a:bodyPr/>
          <a:lstStyle/>
          <a:p>
            <a:r>
              <a:rPr lang="en-US" dirty="0">
                <a:latin typeface="Arial"/>
                <a:ea typeface="Arial"/>
                <a:cs typeface="Arial"/>
                <a:sym typeface="Arial"/>
              </a:rPr>
              <a:t>Introduction</a:t>
            </a:r>
            <a:endParaRPr lang="en-ZA" dirty="0"/>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634482" y="1129004"/>
            <a:ext cx="10719318" cy="5047959"/>
          </a:xfrm>
        </p:spPr>
        <p:txBody>
          <a:bodyPr>
            <a:normAutofit/>
          </a:bodyPr>
          <a:lstStyle/>
          <a:p>
            <a:pPr algn="just"/>
            <a:r>
              <a:rPr lang="en-GB" sz="2000" dirty="0"/>
              <a:t>In silico drug discovery is the identification of drug target molecule by employing computational tools and methods.</a:t>
            </a:r>
          </a:p>
          <a:p>
            <a:pPr algn="just"/>
            <a:r>
              <a:rPr lang="en-GB" sz="2000" dirty="0"/>
              <a:t>It serves as the initial stage in the drug discovery pipeline, where computational methods aid in the identification of potential drug targets.</a:t>
            </a:r>
          </a:p>
          <a:p>
            <a:pPr algn="just"/>
            <a:endParaRPr lang="en-GB" sz="2000"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4</a:t>
            </a:fld>
            <a:endParaRPr lang="en-ZA" dirty="0"/>
          </a:p>
        </p:txBody>
      </p:sp>
      <p:pic>
        <p:nvPicPr>
          <p:cNvPr id="6" name="Picture 5">
            <a:extLst>
              <a:ext uri="{FF2B5EF4-FFF2-40B4-BE49-F238E27FC236}">
                <a16:creationId xmlns:a16="http://schemas.microsoft.com/office/drawing/2014/main" id="{7E9C7EF6-E3BE-C672-BE25-A088A7442628}"/>
              </a:ext>
            </a:extLst>
          </p:cNvPr>
          <p:cNvPicPr>
            <a:picLocks noChangeAspect="1"/>
          </p:cNvPicPr>
          <p:nvPr/>
        </p:nvPicPr>
        <p:blipFill>
          <a:blip r:embed="rId2"/>
          <a:stretch>
            <a:fillRect/>
          </a:stretch>
        </p:blipFill>
        <p:spPr>
          <a:xfrm>
            <a:off x="1318307" y="2454567"/>
            <a:ext cx="9351668" cy="3988661"/>
          </a:xfrm>
          <a:prstGeom prst="rect">
            <a:avLst/>
          </a:prstGeom>
        </p:spPr>
      </p:pic>
    </p:spTree>
    <p:extLst>
      <p:ext uri="{BB962C8B-B14F-4D97-AF65-F5344CB8AC3E}">
        <p14:creationId xmlns:p14="http://schemas.microsoft.com/office/powerpoint/2010/main" val="2586370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6"/>
            <a:ext cx="9397482" cy="942798"/>
          </a:xfrm>
        </p:spPr>
        <p:txBody>
          <a:bodyPr/>
          <a:lstStyle/>
          <a:p>
            <a:r>
              <a:rPr lang="en-GB" dirty="0"/>
              <a:t>Drug Discovery and Development Pipeline</a:t>
            </a:r>
            <a:endParaRPr lang="en-ZA" dirty="0"/>
          </a:p>
        </p:txBody>
      </p:sp>
      <p:pic>
        <p:nvPicPr>
          <p:cNvPr id="21" name="Content Placeholder 20">
            <a:extLst>
              <a:ext uri="{FF2B5EF4-FFF2-40B4-BE49-F238E27FC236}">
                <a16:creationId xmlns:a16="http://schemas.microsoft.com/office/drawing/2014/main" id="{32CA006D-6D5C-B2A7-59C9-1D6F5EBD4961}"/>
              </a:ext>
            </a:extLst>
          </p:cNvPr>
          <p:cNvPicPr>
            <a:picLocks noGrp="1" noChangeAspect="1"/>
          </p:cNvPicPr>
          <p:nvPr>
            <p:ph idx="1"/>
          </p:nvPr>
        </p:nvPicPr>
        <p:blipFill>
          <a:blip r:embed="rId2"/>
          <a:stretch>
            <a:fillRect/>
          </a:stretch>
        </p:blipFill>
        <p:spPr>
          <a:xfrm>
            <a:off x="3500037" y="1791262"/>
            <a:ext cx="4706520" cy="688908"/>
          </a:xfrm>
          <a:prstGeom prst="rect">
            <a:avLst/>
          </a:prstGeom>
        </p:spPr>
      </p:pic>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5</a:t>
            </a:fld>
            <a:endParaRPr lang="en-ZA" dirty="0"/>
          </a:p>
        </p:txBody>
      </p:sp>
      <p:grpSp>
        <p:nvGrpSpPr>
          <p:cNvPr id="6" name="Google Shape;114;p3">
            <a:extLst>
              <a:ext uri="{FF2B5EF4-FFF2-40B4-BE49-F238E27FC236}">
                <a16:creationId xmlns:a16="http://schemas.microsoft.com/office/drawing/2014/main" id="{B65E1DCE-C0EC-BBFC-746F-9B4B8C5226A1}"/>
              </a:ext>
            </a:extLst>
          </p:cNvPr>
          <p:cNvGrpSpPr/>
          <p:nvPr/>
        </p:nvGrpSpPr>
        <p:grpSpPr>
          <a:xfrm>
            <a:off x="555787" y="848464"/>
            <a:ext cx="11080425" cy="1055277"/>
            <a:chOff x="1014" y="318645"/>
            <a:chExt cx="8310319" cy="791458"/>
          </a:xfrm>
        </p:grpSpPr>
        <p:sp>
          <p:nvSpPr>
            <p:cNvPr id="7" name="Google Shape;115;p3">
              <a:extLst>
                <a:ext uri="{FF2B5EF4-FFF2-40B4-BE49-F238E27FC236}">
                  <a16:creationId xmlns:a16="http://schemas.microsoft.com/office/drawing/2014/main" id="{E1602121-1B7F-1DD0-32B5-4E40EFC30098}"/>
                </a:ext>
              </a:extLst>
            </p:cNvPr>
            <p:cNvSpPr/>
            <p:nvPr/>
          </p:nvSpPr>
          <p:spPr>
            <a:xfrm>
              <a:off x="1014" y="318645"/>
              <a:ext cx="1978647" cy="791458"/>
            </a:xfrm>
            <a:prstGeom prst="homePlate">
              <a:avLst>
                <a:gd name="adj" fmla="val 50000"/>
              </a:avLst>
            </a:prstGeom>
            <a:solidFill>
              <a:srgbClr val="D8E2F3"/>
            </a:solidFill>
            <a:ln w="254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116;p3">
              <a:extLst>
                <a:ext uri="{FF2B5EF4-FFF2-40B4-BE49-F238E27FC236}">
                  <a16:creationId xmlns:a16="http://schemas.microsoft.com/office/drawing/2014/main" id="{815E0124-A070-00A8-AE66-D957571D0604}"/>
                </a:ext>
              </a:extLst>
            </p:cNvPr>
            <p:cNvSpPr txBox="1"/>
            <p:nvPr/>
          </p:nvSpPr>
          <p:spPr>
            <a:xfrm>
              <a:off x="1014" y="318645"/>
              <a:ext cx="1780783" cy="791458"/>
            </a:xfrm>
            <a:prstGeom prst="rect">
              <a:avLst/>
            </a:prstGeom>
            <a:noFill/>
            <a:ln>
              <a:noFill/>
            </a:ln>
          </p:spPr>
          <p:txBody>
            <a:bodyPr spcFirstLastPara="1" wrap="square" lIns="106667" tIns="53333" rIns="26667" bIns="53333" anchor="ctr" anchorCtr="0">
              <a:noAutofit/>
            </a:bodyPr>
            <a:lstStyle/>
            <a:p>
              <a:pPr algn="ctr">
                <a:lnSpc>
                  <a:spcPct val="90000"/>
                </a:lnSpc>
              </a:pPr>
              <a:r>
                <a:rPr lang="en-US" sz="2000">
                  <a:solidFill>
                    <a:schemeClr val="dk1"/>
                  </a:solidFill>
                  <a:latin typeface="Arial"/>
                  <a:ea typeface="Arial"/>
                  <a:cs typeface="Arial"/>
                  <a:sym typeface="Arial"/>
                </a:rPr>
                <a:t>Target identification</a:t>
              </a:r>
              <a:endParaRPr sz="2400"/>
            </a:p>
          </p:txBody>
        </p:sp>
        <p:sp>
          <p:nvSpPr>
            <p:cNvPr id="9" name="Google Shape;117;p3">
              <a:extLst>
                <a:ext uri="{FF2B5EF4-FFF2-40B4-BE49-F238E27FC236}">
                  <a16:creationId xmlns:a16="http://schemas.microsoft.com/office/drawing/2014/main" id="{E132BD03-3AEF-378B-2379-8483DCC4E395}"/>
                </a:ext>
              </a:extLst>
            </p:cNvPr>
            <p:cNvSpPr/>
            <p:nvPr/>
          </p:nvSpPr>
          <p:spPr>
            <a:xfrm>
              <a:off x="1583932" y="318645"/>
              <a:ext cx="1978647" cy="791458"/>
            </a:xfrm>
            <a:prstGeom prst="chevron">
              <a:avLst>
                <a:gd name="adj" fmla="val 50000"/>
              </a:avLst>
            </a:prstGeom>
            <a:solidFill>
              <a:srgbClr val="B3C6E7"/>
            </a:solidFill>
            <a:ln w="254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118;p3">
              <a:extLst>
                <a:ext uri="{FF2B5EF4-FFF2-40B4-BE49-F238E27FC236}">
                  <a16:creationId xmlns:a16="http://schemas.microsoft.com/office/drawing/2014/main" id="{02AA9BB5-5B9D-9921-F528-4530A08605EE}"/>
                </a:ext>
              </a:extLst>
            </p:cNvPr>
            <p:cNvSpPr txBox="1"/>
            <p:nvPr/>
          </p:nvSpPr>
          <p:spPr>
            <a:xfrm>
              <a:off x="1979661" y="318645"/>
              <a:ext cx="1187189" cy="791458"/>
            </a:xfrm>
            <a:prstGeom prst="rect">
              <a:avLst/>
            </a:prstGeom>
            <a:noFill/>
            <a:ln>
              <a:noFill/>
            </a:ln>
          </p:spPr>
          <p:txBody>
            <a:bodyPr spcFirstLastPara="1" wrap="square" lIns="80000" tIns="53333" rIns="26667" bIns="53333" anchor="ctr" anchorCtr="0">
              <a:noAutofit/>
            </a:bodyPr>
            <a:lstStyle/>
            <a:p>
              <a:pPr algn="ctr">
                <a:lnSpc>
                  <a:spcPct val="90000"/>
                </a:lnSpc>
              </a:pPr>
              <a:r>
                <a:rPr lang="en-US" sz="2000" dirty="0">
                  <a:solidFill>
                    <a:schemeClr val="dk1"/>
                  </a:solidFill>
                  <a:latin typeface="Arial"/>
                  <a:ea typeface="Arial"/>
                  <a:cs typeface="Arial"/>
                  <a:sym typeface="Arial"/>
                </a:rPr>
                <a:t>Hit Identification</a:t>
              </a:r>
              <a:endParaRPr sz="2400" dirty="0"/>
            </a:p>
          </p:txBody>
        </p:sp>
        <p:sp>
          <p:nvSpPr>
            <p:cNvPr id="11" name="Google Shape;119;p3">
              <a:extLst>
                <a:ext uri="{FF2B5EF4-FFF2-40B4-BE49-F238E27FC236}">
                  <a16:creationId xmlns:a16="http://schemas.microsoft.com/office/drawing/2014/main" id="{D2182339-9A0C-C70E-AE33-A477D6C4B796}"/>
                </a:ext>
              </a:extLst>
            </p:cNvPr>
            <p:cNvSpPr/>
            <p:nvPr/>
          </p:nvSpPr>
          <p:spPr>
            <a:xfrm>
              <a:off x="3166850" y="318645"/>
              <a:ext cx="1978647" cy="791458"/>
            </a:xfrm>
            <a:prstGeom prst="chevron">
              <a:avLst>
                <a:gd name="adj" fmla="val 50000"/>
              </a:avLst>
            </a:prstGeom>
            <a:solidFill>
              <a:srgbClr val="8DA9DB"/>
            </a:solidFill>
            <a:ln w="254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120;p3">
              <a:extLst>
                <a:ext uri="{FF2B5EF4-FFF2-40B4-BE49-F238E27FC236}">
                  <a16:creationId xmlns:a16="http://schemas.microsoft.com/office/drawing/2014/main" id="{E91FD89D-7168-4C03-BE98-4CBD620D9251}"/>
                </a:ext>
              </a:extLst>
            </p:cNvPr>
            <p:cNvSpPr txBox="1"/>
            <p:nvPr/>
          </p:nvSpPr>
          <p:spPr>
            <a:xfrm>
              <a:off x="3562579" y="318645"/>
              <a:ext cx="1187189" cy="791458"/>
            </a:xfrm>
            <a:prstGeom prst="rect">
              <a:avLst/>
            </a:prstGeom>
            <a:noFill/>
            <a:ln>
              <a:noFill/>
            </a:ln>
          </p:spPr>
          <p:txBody>
            <a:bodyPr spcFirstLastPara="1" wrap="square" lIns="80000" tIns="53333" rIns="26667" bIns="53333" anchor="ctr" anchorCtr="0">
              <a:noAutofit/>
            </a:bodyPr>
            <a:lstStyle/>
            <a:p>
              <a:pPr algn="ctr">
                <a:lnSpc>
                  <a:spcPct val="90000"/>
                </a:lnSpc>
              </a:pPr>
              <a:r>
                <a:rPr lang="en-US" sz="2000">
                  <a:solidFill>
                    <a:schemeClr val="dk1"/>
                  </a:solidFill>
                  <a:latin typeface="Arial"/>
                  <a:ea typeface="Arial"/>
                  <a:cs typeface="Arial"/>
                  <a:sym typeface="Arial"/>
                </a:rPr>
                <a:t>Lead Optimisation</a:t>
              </a:r>
              <a:endParaRPr sz="2000">
                <a:solidFill>
                  <a:schemeClr val="dk1"/>
                </a:solidFill>
                <a:latin typeface="Arial"/>
                <a:ea typeface="Arial"/>
                <a:cs typeface="Arial"/>
                <a:sym typeface="Arial"/>
              </a:endParaRPr>
            </a:p>
          </p:txBody>
        </p:sp>
        <p:sp>
          <p:nvSpPr>
            <p:cNvPr id="13" name="Google Shape;121;p3">
              <a:extLst>
                <a:ext uri="{FF2B5EF4-FFF2-40B4-BE49-F238E27FC236}">
                  <a16:creationId xmlns:a16="http://schemas.microsoft.com/office/drawing/2014/main" id="{8F8E4784-6566-4296-D881-BE1F26804AE1}"/>
                </a:ext>
              </a:extLst>
            </p:cNvPr>
            <p:cNvSpPr/>
            <p:nvPr/>
          </p:nvSpPr>
          <p:spPr>
            <a:xfrm>
              <a:off x="4749768" y="318645"/>
              <a:ext cx="1978647" cy="791458"/>
            </a:xfrm>
            <a:prstGeom prst="chevron">
              <a:avLst>
                <a:gd name="adj" fmla="val 50000"/>
              </a:avLst>
            </a:prstGeom>
            <a:solidFill>
              <a:srgbClr val="4372C3"/>
            </a:solidFill>
            <a:ln w="254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122;p3">
              <a:extLst>
                <a:ext uri="{FF2B5EF4-FFF2-40B4-BE49-F238E27FC236}">
                  <a16:creationId xmlns:a16="http://schemas.microsoft.com/office/drawing/2014/main" id="{E623669B-6004-8527-7530-67F4E9122CEB}"/>
                </a:ext>
              </a:extLst>
            </p:cNvPr>
            <p:cNvSpPr txBox="1"/>
            <p:nvPr/>
          </p:nvSpPr>
          <p:spPr>
            <a:xfrm>
              <a:off x="5145497" y="318645"/>
              <a:ext cx="1187189" cy="791458"/>
            </a:xfrm>
            <a:prstGeom prst="rect">
              <a:avLst/>
            </a:prstGeom>
            <a:noFill/>
            <a:ln>
              <a:noFill/>
            </a:ln>
          </p:spPr>
          <p:txBody>
            <a:bodyPr spcFirstLastPara="1" wrap="square" lIns="80000" tIns="53333" rIns="26667" bIns="53333" anchor="ctr" anchorCtr="0">
              <a:noAutofit/>
            </a:bodyPr>
            <a:lstStyle/>
            <a:p>
              <a:pPr algn="ctr">
                <a:lnSpc>
                  <a:spcPct val="90000"/>
                </a:lnSpc>
              </a:pPr>
              <a:r>
                <a:rPr lang="en-US" sz="2000">
                  <a:solidFill>
                    <a:schemeClr val="dk1"/>
                  </a:solidFill>
                  <a:latin typeface="Arial"/>
                  <a:ea typeface="Arial"/>
                  <a:cs typeface="Arial"/>
                  <a:sym typeface="Arial"/>
                </a:rPr>
                <a:t>Pre-Clinical</a:t>
              </a:r>
              <a:endParaRPr sz="2400"/>
            </a:p>
          </p:txBody>
        </p:sp>
        <p:sp>
          <p:nvSpPr>
            <p:cNvPr id="15" name="Google Shape;123;p3">
              <a:extLst>
                <a:ext uri="{FF2B5EF4-FFF2-40B4-BE49-F238E27FC236}">
                  <a16:creationId xmlns:a16="http://schemas.microsoft.com/office/drawing/2014/main" id="{7F55A40A-0B46-30F2-6EF2-F84A06E6E112}"/>
                </a:ext>
              </a:extLst>
            </p:cNvPr>
            <p:cNvSpPr/>
            <p:nvPr/>
          </p:nvSpPr>
          <p:spPr>
            <a:xfrm>
              <a:off x="6332686" y="318645"/>
              <a:ext cx="1978647" cy="791458"/>
            </a:xfrm>
            <a:prstGeom prst="chevron">
              <a:avLst>
                <a:gd name="adj" fmla="val 50000"/>
              </a:avLst>
            </a:prstGeom>
            <a:solidFill>
              <a:srgbClr val="2F5496"/>
            </a:solidFill>
            <a:ln w="254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124;p3">
              <a:extLst>
                <a:ext uri="{FF2B5EF4-FFF2-40B4-BE49-F238E27FC236}">
                  <a16:creationId xmlns:a16="http://schemas.microsoft.com/office/drawing/2014/main" id="{E5671679-2A04-27CD-998A-A43488104AFC}"/>
                </a:ext>
              </a:extLst>
            </p:cNvPr>
            <p:cNvSpPr txBox="1"/>
            <p:nvPr/>
          </p:nvSpPr>
          <p:spPr>
            <a:xfrm>
              <a:off x="6728415" y="318645"/>
              <a:ext cx="1187189" cy="791458"/>
            </a:xfrm>
            <a:prstGeom prst="rect">
              <a:avLst/>
            </a:prstGeom>
            <a:noFill/>
            <a:ln>
              <a:noFill/>
            </a:ln>
          </p:spPr>
          <p:txBody>
            <a:bodyPr spcFirstLastPara="1" wrap="square" lIns="80000" tIns="53333" rIns="26667" bIns="53333" anchor="ctr" anchorCtr="0">
              <a:noAutofit/>
            </a:bodyPr>
            <a:lstStyle/>
            <a:p>
              <a:pPr algn="ctr">
                <a:lnSpc>
                  <a:spcPct val="90000"/>
                </a:lnSpc>
              </a:pPr>
              <a:r>
                <a:rPr lang="en-US" sz="2000">
                  <a:solidFill>
                    <a:schemeClr val="dk1"/>
                  </a:solidFill>
                  <a:latin typeface="Arial"/>
                  <a:ea typeface="Arial"/>
                  <a:cs typeface="Arial"/>
                  <a:sym typeface="Arial"/>
                </a:rPr>
                <a:t>Clinical</a:t>
              </a:r>
              <a:endParaRPr sz="2400"/>
            </a:p>
          </p:txBody>
        </p:sp>
      </p:grpSp>
      <p:cxnSp>
        <p:nvCxnSpPr>
          <p:cNvPr id="22" name="Google Shape;127;p3">
            <a:extLst>
              <a:ext uri="{FF2B5EF4-FFF2-40B4-BE49-F238E27FC236}">
                <a16:creationId xmlns:a16="http://schemas.microsoft.com/office/drawing/2014/main" id="{3C9AEC89-FDB1-429C-B946-287B9A923413}"/>
              </a:ext>
            </a:extLst>
          </p:cNvPr>
          <p:cNvCxnSpPr/>
          <p:nvPr/>
        </p:nvCxnSpPr>
        <p:spPr>
          <a:xfrm>
            <a:off x="8037909" y="2102608"/>
            <a:ext cx="1920213" cy="0"/>
          </a:xfrm>
          <a:prstGeom prst="straightConnector1">
            <a:avLst/>
          </a:prstGeom>
          <a:noFill/>
          <a:ln w="28575"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 name="Google Shape;128;p3">
            <a:extLst>
              <a:ext uri="{FF2B5EF4-FFF2-40B4-BE49-F238E27FC236}">
                <a16:creationId xmlns:a16="http://schemas.microsoft.com/office/drawing/2014/main" id="{2F4C3309-3990-70ED-1A91-616FC135EED9}"/>
              </a:ext>
            </a:extLst>
          </p:cNvPr>
          <p:cNvCxnSpPr>
            <a:cxnSpLocks/>
          </p:cNvCxnSpPr>
          <p:nvPr/>
        </p:nvCxnSpPr>
        <p:spPr>
          <a:xfrm flipH="1">
            <a:off x="2364053" y="2105828"/>
            <a:ext cx="1483371" cy="0"/>
          </a:xfrm>
          <a:prstGeom prst="straightConnector1">
            <a:avLst/>
          </a:prstGeom>
          <a:noFill/>
          <a:ln w="28575"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 name="TextBox 26">
            <a:extLst>
              <a:ext uri="{FF2B5EF4-FFF2-40B4-BE49-F238E27FC236}">
                <a16:creationId xmlns:a16="http://schemas.microsoft.com/office/drawing/2014/main" id="{2784CED0-3AF9-282A-B602-498FD22D8ED1}"/>
              </a:ext>
            </a:extLst>
          </p:cNvPr>
          <p:cNvSpPr txBox="1"/>
          <p:nvPr/>
        </p:nvSpPr>
        <p:spPr>
          <a:xfrm>
            <a:off x="1002022" y="2679037"/>
            <a:ext cx="10106552" cy="3785652"/>
          </a:xfrm>
          <a:prstGeom prst="rect">
            <a:avLst/>
          </a:prstGeom>
          <a:noFill/>
        </p:spPr>
        <p:txBody>
          <a:bodyPr wrap="square">
            <a:spAutoFit/>
          </a:bodyPr>
          <a:lstStyle/>
          <a:p>
            <a:pPr marL="730231" lvl="2" indent="-457189">
              <a:buFont typeface="Arial"/>
              <a:buChar char="•"/>
            </a:pPr>
            <a:r>
              <a:rPr lang="en-GB" sz="3000" dirty="0">
                <a:latin typeface="Arial"/>
                <a:ea typeface="Arial"/>
                <a:cs typeface="Arial"/>
                <a:sym typeface="Arial"/>
              </a:rPr>
              <a:t>Target Identification </a:t>
            </a:r>
            <a:r>
              <a:rPr lang="en-GB" sz="3000" dirty="0">
                <a:solidFill>
                  <a:schemeClr val="dk1"/>
                </a:solidFill>
                <a:latin typeface="Arial"/>
                <a:ea typeface="Arial"/>
                <a:cs typeface="Arial"/>
                <a:sym typeface="Arial"/>
              </a:rPr>
              <a:t>(What to work on?)</a:t>
            </a:r>
            <a:endParaRPr lang="en-GB" sz="3000" dirty="0"/>
          </a:p>
          <a:p>
            <a:pPr marL="1066773" lvl="3" indent="-457189">
              <a:buFont typeface="Arial"/>
              <a:buChar char="•"/>
            </a:pPr>
            <a:r>
              <a:rPr lang="en-GB" dirty="0">
                <a:latin typeface="Arial"/>
                <a:ea typeface="Arial"/>
                <a:cs typeface="Arial"/>
                <a:sym typeface="Arial"/>
              </a:rPr>
              <a:t>Target to Disease links </a:t>
            </a:r>
            <a:r>
              <a:rPr lang="en-GB" dirty="0">
                <a:solidFill>
                  <a:schemeClr val="accent1"/>
                </a:solidFill>
                <a:latin typeface="Arial"/>
                <a:ea typeface="Arial"/>
                <a:cs typeface="Arial"/>
                <a:sym typeface="Arial"/>
              </a:rPr>
              <a:t>- </a:t>
            </a:r>
            <a:r>
              <a:rPr lang="en-GB" b="1" dirty="0">
                <a:solidFill>
                  <a:srgbClr val="A5A5A5"/>
                </a:solidFill>
                <a:latin typeface="Arial"/>
                <a:ea typeface="Arial"/>
                <a:cs typeface="Arial"/>
                <a:sym typeface="Arial"/>
              </a:rPr>
              <a:t>Open Targets</a:t>
            </a:r>
            <a:endParaRPr lang="en-GB" dirty="0"/>
          </a:p>
          <a:p>
            <a:pPr marL="730231" lvl="2" indent="-457189">
              <a:buFont typeface="Arial"/>
              <a:buChar char="•"/>
            </a:pPr>
            <a:r>
              <a:rPr lang="en-GB" sz="3000" dirty="0">
                <a:latin typeface="Arial"/>
                <a:ea typeface="Arial"/>
                <a:cs typeface="Arial"/>
                <a:sym typeface="Arial"/>
              </a:rPr>
              <a:t>Hit identification/Lead Optimisation (</a:t>
            </a:r>
            <a:r>
              <a:rPr lang="en-GB" sz="3000" dirty="0">
                <a:solidFill>
                  <a:schemeClr val="accent2"/>
                </a:solidFill>
                <a:latin typeface="Arial"/>
                <a:ea typeface="Arial"/>
                <a:cs typeface="Arial"/>
                <a:sym typeface="Arial"/>
              </a:rPr>
              <a:t>Which compound?</a:t>
            </a:r>
            <a:r>
              <a:rPr lang="en-GB" sz="3000" dirty="0">
                <a:latin typeface="Arial"/>
                <a:ea typeface="Arial"/>
                <a:cs typeface="Arial"/>
                <a:sym typeface="Arial"/>
              </a:rPr>
              <a:t>)</a:t>
            </a:r>
            <a:endParaRPr lang="en-GB" sz="3000" dirty="0"/>
          </a:p>
          <a:p>
            <a:pPr marL="1066773" lvl="3" indent="-457189">
              <a:buFont typeface="Arial"/>
              <a:buChar char="•"/>
            </a:pPr>
            <a:r>
              <a:rPr lang="en-GB" dirty="0">
                <a:latin typeface="Arial"/>
                <a:ea typeface="Arial"/>
                <a:cs typeface="Arial"/>
                <a:sym typeface="Arial"/>
              </a:rPr>
              <a:t>Bioactivity Data – e.g. </a:t>
            </a:r>
            <a:r>
              <a:rPr lang="en-GB" b="1" dirty="0" err="1">
                <a:solidFill>
                  <a:schemeClr val="accent1"/>
                </a:solidFill>
                <a:latin typeface="Arial"/>
                <a:ea typeface="Arial"/>
                <a:cs typeface="Arial"/>
                <a:sym typeface="Arial"/>
              </a:rPr>
              <a:t>ChEMBL</a:t>
            </a:r>
            <a:r>
              <a:rPr lang="en-GB" b="1" dirty="0">
                <a:solidFill>
                  <a:schemeClr val="accent1"/>
                </a:solidFill>
                <a:latin typeface="Arial"/>
                <a:ea typeface="Arial"/>
                <a:cs typeface="Arial"/>
                <a:sym typeface="Arial"/>
              </a:rPr>
              <a:t>, </a:t>
            </a:r>
            <a:r>
              <a:rPr lang="en-GB" b="1" dirty="0" err="1">
                <a:solidFill>
                  <a:schemeClr val="accent1"/>
                </a:solidFill>
                <a:latin typeface="Arial"/>
                <a:ea typeface="Arial"/>
                <a:cs typeface="Arial"/>
                <a:sym typeface="Arial"/>
              </a:rPr>
              <a:t>SureChEMBL</a:t>
            </a:r>
            <a:r>
              <a:rPr lang="en-GB" b="1" dirty="0">
                <a:solidFill>
                  <a:schemeClr val="accent1"/>
                </a:solidFill>
                <a:latin typeface="Arial"/>
                <a:ea typeface="Arial"/>
                <a:cs typeface="Arial"/>
                <a:sym typeface="Arial"/>
              </a:rPr>
              <a:t>, UniChem, </a:t>
            </a:r>
            <a:r>
              <a:rPr lang="en-GB" b="1" dirty="0" err="1">
                <a:solidFill>
                  <a:schemeClr val="accent1"/>
                </a:solidFill>
                <a:latin typeface="Arial"/>
                <a:ea typeface="Arial"/>
                <a:cs typeface="Arial"/>
                <a:sym typeface="Arial"/>
              </a:rPr>
              <a:t>Pubchem</a:t>
            </a:r>
            <a:r>
              <a:rPr lang="en-GB" b="1" dirty="0">
                <a:solidFill>
                  <a:schemeClr val="accent1"/>
                </a:solidFill>
                <a:latin typeface="Arial"/>
                <a:ea typeface="Arial"/>
                <a:cs typeface="Arial"/>
                <a:sym typeface="Arial"/>
              </a:rPr>
              <a:t>, </a:t>
            </a:r>
            <a:r>
              <a:rPr lang="en-GB" b="1" dirty="0" err="1">
                <a:solidFill>
                  <a:schemeClr val="accent1"/>
                </a:solidFill>
                <a:latin typeface="Arial"/>
                <a:ea typeface="Arial"/>
                <a:cs typeface="Arial"/>
                <a:sym typeface="Arial"/>
              </a:rPr>
              <a:t>Drugbank</a:t>
            </a:r>
            <a:r>
              <a:rPr lang="en-GB" b="1" dirty="0">
                <a:solidFill>
                  <a:schemeClr val="accent1"/>
                </a:solidFill>
                <a:latin typeface="Arial"/>
                <a:ea typeface="Arial"/>
                <a:cs typeface="Arial"/>
                <a:sym typeface="Arial"/>
              </a:rPr>
              <a:t>, </a:t>
            </a:r>
            <a:r>
              <a:rPr lang="en-GB" b="1" dirty="0" err="1">
                <a:solidFill>
                  <a:schemeClr val="accent1"/>
                </a:solidFill>
                <a:latin typeface="Arial"/>
                <a:ea typeface="Arial"/>
                <a:cs typeface="Arial"/>
                <a:sym typeface="Arial"/>
              </a:rPr>
              <a:t>BindingDB</a:t>
            </a:r>
            <a:endParaRPr lang="en-GB" b="1" dirty="0">
              <a:solidFill>
                <a:schemeClr val="accent1"/>
              </a:solidFill>
              <a:latin typeface="Arial"/>
              <a:ea typeface="Arial"/>
              <a:cs typeface="Arial"/>
              <a:sym typeface="Arial"/>
            </a:endParaRPr>
          </a:p>
          <a:p>
            <a:pPr marL="730231" lvl="2" indent="-457189">
              <a:buFont typeface="Arial"/>
              <a:buChar char="•"/>
            </a:pPr>
            <a:r>
              <a:rPr lang="en-GB" sz="3000" dirty="0">
                <a:latin typeface="Arial"/>
                <a:ea typeface="Arial"/>
                <a:cs typeface="Arial"/>
                <a:sym typeface="Arial"/>
              </a:rPr>
              <a:t>Pre-clinical data (</a:t>
            </a:r>
            <a:r>
              <a:rPr lang="en-GB" sz="3000" dirty="0">
                <a:solidFill>
                  <a:schemeClr val="accent2"/>
                </a:solidFill>
                <a:latin typeface="Arial"/>
                <a:ea typeface="Arial"/>
                <a:cs typeface="Arial"/>
                <a:sym typeface="Arial"/>
              </a:rPr>
              <a:t>Is it safe, does it get there?</a:t>
            </a:r>
            <a:r>
              <a:rPr lang="en-GB" sz="3000" dirty="0">
                <a:latin typeface="Arial"/>
                <a:ea typeface="Arial"/>
                <a:cs typeface="Arial"/>
                <a:sym typeface="Arial"/>
              </a:rPr>
              <a:t>)</a:t>
            </a:r>
            <a:endParaRPr lang="en-GB" sz="3000" dirty="0"/>
          </a:p>
          <a:p>
            <a:pPr marL="1066773" lvl="3" indent="-457189">
              <a:buFont typeface="Arial"/>
              <a:buChar char="•"/>
            </a:pPr>
            <a:r>
              <a:rPr lang="en-GB" dirty="0">
                <a:latin typeface="Arial"/>
                <a:ea typeface="Arial"/>
                <a:cs typeface="Arial"/>
                <a:sym typeface="Arial"/>
              </a:rPr>
              <a:t>in-vivo exposure and toxicity data - </a:t>
            </a:r>
            <a:r>
              <a:rPr lang="en-GB" b="1" dirty="0" err="1">
                <a:solidFill>
                  <a:schemeClr val="accent1"/>
                </a:solidFill>
                <a:latin typeface="Arial"/>
                <a:ea typeface="Arial"/>
                <a:cs typeface="Arial"/>
                <a:sym typeface="Arial"/>
              </a:rPr>
              <a:t>ChEMBL</a:t>
            </a:r>
            <a:endParaRPr lang="en-GB" b="1" dirty="0">
              <a:solidFill>
                <a:schemeClr val="accent1"/>
              </a:solidFill>
              <a:latin typeface="Arial"/>
              <a:ea typeface="Arial"/>
              <a:cs typeface="Arial"/>
              <a:sym typeface="Arial"/>
            </a:endParaRPr>
          </a:p>
          <a:p>
            <a:pPr marL="730231" lvl="2" indent="-457189">
              <a:buFont typeface="Arial"/>
              <a:buChar char="•"/>
            </a:pPr>
            <a:r>
              <a:rPr lang="en-GB" sz="3000" dirty="0">
                <a:latin typeface="Arial"/>
                <a:ea typeface="Arial"/>
                <a:cs typeface="Arial"/>
                <a:sym typeface="Arial"/>
              </a:rPr>
              <a:t>Clinical Candidates  &amp; Approved Drugs (</a:t>
            </a:r>
            <a:r>
              <a:rPr lang="en-GB" sz="3000" dirty="0">
                <a:solidFill>
                  <a:schemeClr val="accent2"/>
                </a:solidFill>
                <a:latin typeface="Arial"/>
                <a:ea typeface="Arial"/>
                <a:cs typeface="Arial"/>
                <a:sym typeface="Arial"/>
              </a:rPr>
              <a:t>What works?</a:t>
            </a:r>
            <a:r>
              <a:rPr lang="en-GB" sz="3000" dirty="0">
                <a:latin typeface="Arial"/>
                <a:ea typeface="Arial"/>
                <a:cs typeface="Arial"/>
                <a:sym typeface="Arial"/>
              </a:rPr>
              <a:t>)</a:t>
            </a:r>
            <a:endParaRPr lang="en-GB" sz="3000" dirty="0"/>
          </a:p>
          <a:p>
            <a:pPr marL="1066773" lvl="3" indent="-457189">
              <a:buFont typeface="Arial"/>
              <a:buChar char="•"/>
            </a:pPr>
            <a:r>
              <a:rPr lang="en-GB" dirty="0">
                <a:latin typeface="Arial"/>
                <a:ea typeface="Arial"/>
                <a:cs typeface="Arial"/>
                <a:sym typeface="Arial"/>
              </a:rPr>
              <a:t>Efficacy target, disease annotation - </a:t>
            </a:r>
            <a:r>
              <a:rPr lang="en-GB" b="1" dirty="0" err="1">
                <a:solidFill>
                  <a:schemeClr val="accent1"/>
                </a:solidFill>
                <a:latin typeface="Arial"/>
                <a:ea typeface="Arial"/>
                <a:cs typeface="Arial"/>
                <a:sym typeface="Arial"/>
              </a:rPr>
              <a:t>ChEMBL</a:t>
            </a:r>
            <a:r>
              <a:rPr lang="en-GB" b="1" dirty="0">
                <a:solidFill>
                  <a:schemeClr val="accent1"/>
                </a:solidFill>
                <a:latin typeface="Arial"/>
                <a:ea typeface="Arial"/>
                <a:cs typeface="Arial"/>
                <a:sym typeface="Arial"/>
              </a:rPr>
              <a:t> </a:t>
            </a:r>
            <a:endParaRPr lang="en-GB" dirty="0"/>
          </a:p>
        </p:txBody>
      </p:sp>
      <p:sp>
        <p:nvSpPr>
          <p:cNvPr id="28" name="Google Shape;125;p3">
            <a:extLst>
              <a:ext uri="{FF2B5EF4-FFF2-40B4-BE49-F238E27FC236}">
                <a16:creationId xmlns:a16="http://schemas.microsoft.com/office/drawing/2014/main" id="{98C55D33-63CA-16A4-0FD7-913B1E103DA0}"/>
              </a:ext>
            </a:extLst>
          </p:cNvPr>
          <p:cNvSpPr/>
          <p:nvPr/>
        </p:nvSpPr>
        <p:spPr>
          <a:xfrm rot="10800000" flipH="1">
            <a:off x="321733" y="2805683"/>
            <a:ext cx="795603" cy="2997200"/>
          </a:xfrm>
          <a:prstGeom prst="curvedRightArrow">
            <a:avLst>
              <a:gd name="adj1" fmla="val 25000"/>
              <a:gd name="adj2" fmla="val 50000"/>
              <a:gd name="adj3"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5200"/>
            </a:pPr>
            <a:endParaRPr sz="6933">
              <a:solidFill>
                <a:schemeClr val="dk1"/>
              </a:solidFill>
              <a:latin typeface="Arial"/>
              <a:ea typeface="Arial"/>
              <a:cs typeface="Arial"/>
              <a:sym typeface="Arial"/>
            </a:endParaRPr>
          </a:p>
        </p:txBody>
      </p:sp>
    </p:spTree>
    <p:extLst>
      <p:ext uri="{BB962C8B-B14F-4D97-AF65-F5344CB8AC3E}">
        <p14:creationId xmlns:p14="http://schemas.microsoft.com/office/powerpoint/2010/main" val="3219654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371669" y="94537"/>
            <a:ext cx="6827635" cy="1325563"/>
          </a:xfrm>
        </p:spPr>
        <p:txBody>
          <a:bodyPr/>
          <a:lstStyle/>
          <a:p>
            <a:r>
              <a:rPr lang="en-ZA" dirty="0"/>
              <a:t>Virtual Screening</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634482" y="1324947"/>
            <a:ext cx="10719318" cy="4852016"/>
          </a:xfrm>
        </p:spPr>
        <p:txBody>
          <a:bodyPr>
            <a:normAutofit/>
          </a:bodyPr>
          <a:lstStyle/>
          <a:p>
            <a:pPr marL="380990" indent="-380990" algn="just">
              <a:buClr>
                <a:srgbClr val="000000"/>
              </a:buClr>
              <a:buSzPts val="2000"/>
              <a:buFont typeface="Noto Sans Symbols"/>
              <a:buChar char="⮚"/>
            </a:pPr>
            <a:r>
              <a:rPr lang="en-GB" sz="2667" dirty="0">
                <a:solidFill>
                  <a:srgbClr val="000000"/>
                </a:solidFill>
                <a:latin typeface="Arial"/>
                <a:ea typeface="Arial"/>
                <a:cs typeface="Arial"/>
                <a:sym typeface="Arial"/>
              </a:rPr>
              <a:t>Virtual screening (VS) refers to the range of </a:t>
            </a:r>
            <a:r>
              <a:rPr lang="en-GB" sz="2667" i="1" dirty="0">
                <a:solidFill>
                  <a:srgbClr val="000000"/>
                </a:solidFill>
                <a:latin typeface="Arial"/>
                <a:ea typeface="Arial"/>
                <a:cs typeface="Arial"/>
                <a:sym typeface="Arial"/>
              </a:rPr>
              <a:t>in silico </a:t>
            </a:r>
            <a:r>
              <a:rPr lang="en-GB" sz="2667" dirty="0">
                <a:solidFill>
                  <a:srgbClr val="000000"/>
                </a:solidFill>
                <a:latin typeface="Arial"/>
                <a:ea typeface="Arial"/>
                <a:cs typeface="Arial"/>
                <a:sym typeface="Arial"/>
              </a:rPr>
              <a:t>(computational) techniques used to search large compound databases to select a smaller number for biological testing.</a:t>
            </a:r>
            <a:endParaRPr lang="en-GB" sz="2400" dirty="0"/>
          </a:p>
          <a:p>
            <a:pPr algn="just"/>
            <a:endParaRPr lang="en-GB" sz="2667" dirty="0">
              <a:solidFill>
                <a:srgbClr val="000000"/>
              </a:solidFill>
              <a:latin typeface="Arial"/>
              <a:ea typeface="Arial"/>
              <a:cs typeface="Arial"/>
              <a:sym typeface="Arial"/>
            </a:endParaRPr>
          </a:p>
          <a:p>
            <a:pPr marL="380990" indent="-380990" algn="just">
              <a:buClr>
                <a:srgbClr val="000000"/>
              </a:buClr>
              <a:buSzPts val="2000"/>
              <a:buFont typeface="Noto Sans Symbols"/>
              <a:buChar char="⮚"/>
            </a:pPr>
            <a:r>
              <a:rPr lang="en-GB" sz="2667" dirty="0">
                <a:solidFill>
                  <a:srgbClr val="000000"/>
                </a:solidFill>
                <a:latin typeface="Arial"/>
                <a:ea typeface="Arial"/>
                <a:cs typeface="Arial"/>
                <a:sym typeface="Arial"/>
              </a:rPr>
              <a:t>VS can be used to:</a:t>
            </a:r>
            <a:endParaRPr lang="en-GB" sz="2400" dirty="0"/>
          </a:p>
          <a:p>
            <a:pPr marL="457189" lvl="2" indent="-457189" algn="just">
              <a:buClr>
                <a:srgbClr val="000000"/>
              </a:buClr>
              <a:buSzPts val="2000"/>
              <a:buFont typeface="Arial"/>
              <a:buChar char="-"/>
            </a:pPr>
            <a:r>
              <a:rPr lang="en-GB" sz="2667" dirty="0">
                <a:solidFill>
                  <a:srgbClr val="000000"/>
                </a:solidFill>
                <a:latin typeface="Arial"/>
                <a:ea typeface="Arial"/>
                <a:cs typeface="Arial"/>
                <a:sym typeface="Arial"/>
              </a:rPr>
              <a:t>select compounds for screening from in-house databases</a:t>
            </a:r>
            <a:endParaRPr lang="en-GB" sz="2400" dirty="0"/>
          </a:p>
          <a:p>
            <a:pPr marL="457189" lvl="2" indent="-457189" algn="just">
              <a:buClr>
                <a:srgbClr val="000000"/>
              </a:buClr>
              <a:buSzPts val="2000"/>
              <a:buFont typeface="Arial"/>
              <a:buChar char="-"/>
            </a:pPr>
            <a:r>
              <a:rPr lang="en-GB" sz="2667" dirty="0">
                <a:solidFill>
                  <a:srgbClr val="000000"/>
                </a:solidFill>
                <a:latin typeface="Arial"/>
                <a:ea typeface="Arial"/>
                <a:cs typeface="Arial"/>
                <a:sym typeface="Arial"/>
              </a:rPr>
              <a:t>Choose compounds to purchase from external suppliers</a:t>
            </a:r>
            <a:endParaRPr lang="en-GB" sz="2400" dirty="0"/>
          </a:p>
          <a:p>
            <a:pPr marL="457189" lvl="2" indent="-457189" algn="just">
              <a:buClr>
                <a:srgbClr val="000000"/>
              </a:buClr>
              <a:buSzPts val="2000"/>
              <a:buFont typeface="Arial"/>
              <a:buChar char="-"/>
            </a:pPr>
            <a:r>
              <a:rPr lang="en-GB" sz="2667" dirty="0">
                <a:solidFill>
                  <a:srgbClr val="000000"/>
                </a:solidFill>
                <a:latin typeface="Arial"/>
                <a:ea typeface="Arial"/>
                <a:cs typeface="Arial"/>
                <a:sym typeface="Arial"/>
              </a:rPr>
              <a:t>Decide which compounds to synthesize.</a:t>
            </a:r>
            <a:endParaRPr lang="en-GB" sz="2400" dirty="0"/>
          </a:p>
          <a:p>
            <a:pPr marL="457189" lvl="2" indent="-287859" algn="just">
              <a:buClr>
                <a:srgbClr val="000000"/>
              </a:buClr>
              <a:buSzPts val="2000"/>
            </a:pPr>
            <a:endParaRPr lang="en-GB" sz="2667" dirty="0">
              <a:solidFill>
                <a:srgbClr val="000000"/>
              </a:solidFill>
              <a:latin typeface="Arial"/>
              <a:ea typeface="Arial"/>
              <a:cs typeface="Arial"/>
              <a:sym typeface="Arial"/>
            </a:endParaRPr>
          </a:p>
          <a:p>
            <a:pPr marL="457189" lvl="2" indent="-457189" algn="just">
              <a:buClr>
                <a:srgbClr val="000000"/>
              </a:buClr>
              <a:buSzPts val="2000"/>
              <a:buFont typeface="Noto Sans Symbols"/>
              <a:buChar char="⮚"/>
            </a:pPr>
            <a:r>
              <a:rPr lang="en-GB" sz="2667" dirty="0">
                <a:solidFill>
                  <a:srgbClr val="000000"/>
                </a:solidFill>
                <a:latin typeface="Arial"/>
                <a:ea typeface="Arial"/>
                <a:cs typeface="Arial"/>
                <a:sym typeface="Arial"/>
              </a:rPr>
              <a:t>VS depends on the available information about the particular disease targets</a:t>
            </a:r>
            <a:r>
              <a:rPr lang="en-GB" sz="3200" dirty="0">
                <a:solidFill>
                  <a:srgbClr val="000000"/>
                </a:solidFill>
                <a:latin typeface="Arial"/>
                <a:ea typeface="Arial"/>
                <a:cs typeface="Arial"/>
                <a:sym typeface="Arial"/>
              </a:rPr>
              <a:t>.</a:t>
            </a:r>
            <a:endParaRPr lang="en-GB" sz="2400"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6</a:t>
            </a:fld>
            <a:endParaRPr lang="en-ZA" dirty="0"/>
          </a:p>
        </p:txBody>
      </p:sp>
    </p:spTree>
    <p:extLst>
      <p:ext uri="{BB962C8B-B14F-4D97-AF65-F5344CB8AC3E}">
        <p14:creationId xmlns:p14="http://schemas.microsoft.com/office/powerpoint/2010/main" val="367730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2420" y="18256"/>
            <a:ext cx="6827635" cy="1008112"/>
          </a:xfrm>
        </p:spPr>
        <p:txBody>
          <a:bodyPr>
            <a:normAutofit fontScale="90000"/>
          </a:bodyPr>
          <a:lstStyle/>
          <a:p>
            <a:r>
              <a:rPr lang="en-ZA" dirty="0"/>
              <a:t>In silico methods in drug discovery</a:t>
            </a:r>
            <a:br>
              <a:rPr lang="en-ZA" dirty="0"/>
            </a:b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7</a:t>
            </a:fld>
            <a:endParaRPr lang="en-ZA" dirty="0"/>
          </a:p>
        </p:txBody>
      </p:sp>
      <p:pic>
        <p:nvPicPr>
          <p:cNvPr id="8" name="Google Shape;161;p8">
            <a:extLst>
              <a:ext uri="{FF2B5EF4-FFF2-40B4-BE49-F238E27FC236}">
                <a16:creationId xmlns:a16="http://schemas.microsoft.com/office/drawing/2014/main" id="{F1308363-5223-B362-DCE5-95EC0592C849}"/>
              </a:ext>
            </a:extLst>
          </p:cNvPr>
          <p:cNvPicPr preferRelativeResize="0"/>
          <p:nvPr/>
        </p:nvPicPr>
        <p:blipFill rotWithShape="1">
          <a:blip r:embed="rId2">
            <a:alphaModFix/>
          </a:blip>
          <a:srcRect/>
          <a:stretch/>
        </p:blipFill>
        <p:spPr>
          <a:xfrm>
            <a:off x="351329" y="531844"/>
            <a:ext cx="11293275" cy="5355771"/>
          </a:xfrm>
          <a:prstGeom prst="rect">
            <a:avLst/>
          </a:prstGeom>
          <a:noFill/>
          <a:ln>
            <a:noFill/>
          </a:ln>
        </p:spPr>
      </p:pic>
    </p:spTree>
    <p:extLst>
      <p:ext uri="{BB962C8B-B14F-4D97-AF65-F5344CB8AC3E}">
        <p14:creationId xmlns:p14="http://schemas.microsoft.com/office/powerpoint/2010/main" val="54887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2421" y="18256"/>
            <a:ext cx="6827635" cy="662782"/>
          </a:xfrm>
        </p:spPr>
        <p:txBody>
          <a:bodyPr/>
          <a:lstStyle/>
          <a:p>
            <a:r>
              <a:rPr lang="en-ZA" dirty="0"/>
              <a:t>Sources of Protein 3D structures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8</a:t>
            </a:fld>
            <a:endParaRPr lang="en-ZA" dirty="0"/>
          </a:p>
        </p:txBody>
      </p:sp>
      <p:sp>
        <p:nvSpPr>
          <p:cNvPr id="8" name="Google Shape;171;p10">
            <a:extLst>
              <a:ext uri="{FF2B5EF4-FFF2-40B4-BE49-F238E27FC236}">
                <a16:creationId xmlns:a16="http://schemas.microsoft.com/office/drawing/2014/main" id="{E6773F69-C75A-06B4-99B2-FD5F3F01DA7E}"/>
              </a:ext>
            </a:extLst>
          </p:cNvPr>
          <p:cNvSpPr txBox="1">
            <a:spLocks/>
          </p:cNvSpPr>
          <p:nvPr/>
        </p:nvSpPr>
        <p:spPr>
          <a:xfrm>
            <a:off x="82421" y="541176"/>
            <a:ext cx="11809312" cy="4527455"/>
          </a:xfrm>
          <a:prstGeom prst="rect">
            <a:avLst/>
          </a:prstGeom>
          <a:noFill/>
          <a:ln>
            <a:noFill/>
          </a:ln>
        </p:spPr>
        <p:txBody>
          <a:bodyPr spcFirstLastPara="1" vert="horz" wrap="square" lIns="91433" tIns="45700" rIns="91433"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667" dirty="0">
                <a:latin typeface="Arial"/>
                <a:ea typeface="Arial"/>
                <a:cs typeface="Arial"/>
                <a:sym typeface="Arial"/>
              </a:rPr>
              <a:t>Researchers deposit 3D structures of proteins obtained from the X-ray crystallography, NMR and Electron Microscopy experiments into the Protein databank (PDB) or from homology </a:t>
            </a:r>
            <a:r>
              <a:rPr lang="en-GB" sz="2667" dirty="0" err="1">
                <a:latin typeface="Arial"/>
                <a:ea typeface="Arial"/>
                <a:cs typeface="Arial"/>
                <a:sym typeface="Arial"/>
              </a:rPr>
              <a:t>modeling</a:t>
            </a:r>
            <a:r>
              <a:rPr lang="en-GB" sz="2667" dirty="0">
                <a:latin typeface="Arial"/>
                <a:ea typeface="Arial"/>
                <a:cs typeface="Arial"/>
                <a:sym typeface="Arial"/>
              </a:rPr>
              <a:t>.</a:t>
            </a:r>
            <a:endParaRPr lang="en-GB" dirty="0"/>
          </a:p>
          <a:p>
            <a:pPr algn="just"/>
            <a:r>
              <a:rPr lang="en-GB" sz="2667" dirty="0">
                <a:latin typeface="Arial"/>
                <a:ea typeface="Arial"/>
                <a:cs typeface="Arial"/>
                <a:sym typeface="Arial"/>
              </a:rPr>
              <a:t>The PDB contains &gt;  217,966 macromolecules </a:t>
            </a:r>
            <a:endParaRPr lang="en-GB" dirty="0"/>
          </a:p>
          <a:p>
            <a:pPr lvl="1" indent="-304792">
              <a:buFont typeface="Arial" panose="020B0604020202020204" pitchFamily="34" charset="0"/>
              <a:buNone/>
            </a:pPr>
            <a:endParaRPr lang="en-GB" sz="2667" dirty="0"/>
          </a:p>
        </p:txBody>
      </p:sp>
      <p:pic>
        <p:nvPicPr>
          <p:cNvPr id="9" name="Google Shape;173;p10">
            <a:extLst>
              <a:ext uri="{FF2B5EF4-FFF2-40B4-BE49-F238E27FC236}">
                <a16:creationId xmlns:a16="http://schemas.microsoft.com/office/drawing/2014/main" id="{C13D4E4A-1B56-FAC8-4E85-C94AEA4F0BF3}"/>
              </a:ext>
            </a:extLst>
          </p:cNvPr>
          <p:cNvPicPr preferRelativeResize="0"/>
          <p:nvPr/>
        </p:nvPicPr>
        <p:blipFill rotWithShape="1">
          <a:blip r:embed="rId2">
            <a:alphaModFix/>
          </a:blip>
          <a:srcRect/>
          <a:stretch/>
        </p:blipFill>
        <p:spPr>
          <a:xfrm>
            <a:off x="600904" y="2301579"/>
            <a:ext cx="3198689" cy="2399017"/>
          </a:xfrm>
          <a:prstGeom prst="rect">
            <a:avLst/>
          </a:prstGeom>
          <a:noFill/>
          <a:ln>
            <a:noFill/>
          </a:ln>
        </p:spPr>
      </p:pic>
      <p:pic>
        <p:nvPicPr>
          <p:cNvPr id="10" name="Google Shape;174;p10">
            <a:extLst>
              <a:ext uri="{FF2B5EF4-FFF2-40B4-BE49-F238E27FC236}">
                <a16:creationId xmlns:a16="http://schemas.microsoft.com/office/drawing/2014/main" id="{EC4959ED-CAC1-4909-5A38-FE1472E47C8D}"/>
              </a:ext>
            </a:extLst>
          </p:cNvPr>
          <p:cNvPicPr preferRelativeResize="0"/>
          <p:nvPr/>
        </p:nvPicPr>
        <p:blipFill rotWithShape="1">
          <a:blip r:embed="rId3">
            <a:alphaModFix/>
          </a:blip>
          <a:srcRect/>
          <a:stretch/>
        </p:blipFill>
        <p:spPr>
          <a:xfrm>
            <a:off x="4468936" y="2063284"/>
            <a:ext cx="3254129" cy="2440597"/>
          </a:xfrm>
          <a:prstGeom prst="rect">
            <a:avLst/>
          </a:prstGeom>
          <a:noFill/>
          <a:ln>
            <a:noFill/>
          </a:ln>
        </p:spPr>
      </p:pic>
      <p:pic>
        <p:nvPicPr>
          <p:cNvPr id="11" name="Google Shape;177;p10" descr="Screen Shot 2017-11-13 at 20.58.58.png">
            <a:extLst>
              <a:ext uri="{FF2B5EF4-FFF2-40B4-BE49-F238E27FC236}">
                <a16:creationId xmlns:a16="http://schemas.microsoft.com/office/drawing/2014/main" id="{5DAD749F-F6C5-8E76-B81B-104B47568EAD}"/>
              </a:ext>
            </a:extLst>
          </p:cNvPr>
          <p:cNvPicPr preferRelativeResize="0"/>
          <p:nvPr/>
        </p:nvPicPr>
        <p:blipFill rotWithShape="1">
          <a:blip r:embed="rId4">
            <a:alphaModFix/>
          </a:blip>
          <a:srcRect/>
          <a:stretch/>
        </p:blipFill>
        <p:spPr>
          <a:xfrm>
            <a:off x="8325053" y="2116565"/>
            <a:ext cx="2918169" cy="2312999"/>
          </a:xfrm>
          <a:prstGeom prst="rect">
            <a:avLst/>
          </a:prstGeom>
          <a:noFill/>
          <a:ln>
            <a:noFill/>
          </a:ln>
        </p:spPr>
      </p:pic>
      <p:sp>
        <p:nvSpPr>
          <p:cNvPr id="12" name="Google Shape;175;p10">
            <a:extLst>
              <a:ext uri="{FF2B5EF4-FFF2-40B4-BE49-F238E27FC236}">
                <a16:creationId xmlns:a16="http://schemas.microsoft.com/office/drawing/2014/main" id="{017F2775-7500-E573-9712-D78B913A0DE5}"/>
              </a:ext>
            </a:extLst>
          </p:cNvPr>
          <p:cNvSpPr txBox="1"/>
          <p:nvPr/>
        </p:nvSpPr>
        <p:spPr>
          <a:xfrm>
            <a:off x="439220" y="4621358"/>
            <a:ext cx="3360373" cy="410379"/>
          </a:xfrm>
          <a:prstGeom prst="rect">
            <a:avLst/>
          </a:prstGeom>
          <a:noFill/>
          <a:ln>
            <a:noFill/>
          </a:ln>
        </p:spPr>
        <p:txBody>
          <a:bodyPr spcFirstLastPara="1" wrap="square" lIns="121900" tIns="60933" rIns="121900" bIns="60933" anchor="t" anchorCtr="0">
            <a:spAutoFit/>
          </a:bodyPr>
          <a:lstStyle/>
          <a:p>
            <a:pPr algn="ctr"/>
            <a:r>
              <a:rPr lang="en-US" sz="1867" dirty="0">
                <a:solidFill>
                  <a:srgbClr val="000000"/>
                </a:solidFill>
                <a:latin typeface="Arial"/>
                <a:ea typeface="Arial"/>
                <a:cs typeface="Arial"/>
                <a:sym typeface="Arial"/>
              </a:rPr>
              <a:t>Simple proteins</a:t>
            </a:r>
            <a:endParaRPr sz="2400" dirty="0"/>
          </a:p>
        </p:txBody>
      </p:sp>
      <p:sp>
        <p:nvSpPr>
          <p:cNvPr id="13" name="Google Shape;176;p10">
            <a:extLst>
              <a:ext uri="{FF2B5EF4-FFF2-40B4-BE49-F238E27FC236}">
                <a16:creationId xmlns:a16="http://schemas.microsoft.com/office/drawing/2014/main" id="{302FCBCF-2320-EB89-0129-51EB3D8EE8E8}"/>
              </a:ext>
            </a:extLst>
          </p:cNvPr>
          <p:cNvSpPr txBox="1"/>
          <p:nvPr/>
        </p:nvSpPr>
        <p:spPr>
          <a:xfrm>
            <a:off x="4708945" y="4593451"/>
            <a:ext cx="3360373" cy="410379"/>
          </a:xfrm>
          <a:prstGeom prst="rect">
            <a:avLst/>
          </a:prstGeom>
          <a:noFill/>
          <a:ln>
            <a:noFill/>
          </a:ln>
        </p:spPr>
        <p:txBody>
          <a:bodyPr spcFirstLastPara="1" wrap="square" lIns="121900" tIns="60933" rIns="121900" bIns="60933" anchor="t" anchorCtr="0">
            <a:spAutoFit/>
          </a:bodyPr>
          <a:lstStyle/>
          <a:p>
            <a:r>
              <a:rPr lang="en-US" sz="1867" dirty="0">
                <a:solidFill>
                  <a:srgbClr val="000000"/>
                </a:solidFill>
                <a:latin typeface="Arial"/>
                <a:ea typeface="Arial"/>
                <a:cs typeface="Arial"/>
                <a:sym typeface="Arial"/>
              </a:rPr>
              <a:t>Proteins complexes</a:t>
            </a:r>
            <a:endParaRPr sz="2400" dirty="0"/>
          </a:p>
        </p:txBody>
      </p:sp>
      <p:sp>
        <p:nvSpPr>
          <p:cNvPr id="14" name="Google Shape;178;p10">
            <a:extLst>
              <a:ext uri="{FF2B5EF4-FFF2-40B4-BE49-F238E27FC236}">
                <a16:creationId xmlns:a16="http://schemas.microsoft.com/office/drawing/2014/main" id="{946BAB23-6AC5-059C-E575-FC0281D37D86}"/>
              </a:ext>
            </a:extLst>
          </p:cNvPr>
          <p:cNvSpPr txBox="1"/>
          <p:nvPr/>
        </p:nvSpPr>
        <p:spPr>
          <a:xfrm>
            <a:off x="8277077" y="4597908"/>
            <a:ext cx="3360373" cy="410379"/>
          </a:xfrm>
          <a:prstGeom prst="rect">
            <a:avLst/>
          </a:prstGeom>
          <a:noFill/>
          <a:ln>
            <a:noFill/>
          </a:ln>
        </p:spPr>
        <p:txBody>
          <a:bodyPr spcFirstLastPara="1" wrap="square" lIns="121900" tIns="60933" rIns="121900" bIns="60933" anchor="t" anchorCtr="0">
            <a:spAutoFit/>
          </a:bodyPr>
          <a:lstStyle/>
          <a:p>
            <a:pPr algn="ctr"/>
            <a:r>
              <a:rPr lang="en-US" sz="1867" dirty="0">
                <a:solidFill>
                  <a:srgbClr val="000000"/>
                </a:solidFill>
                <a:latin typeface="Arial"/>
                <a:ea typeface="Arial"/>
                <a:cs typeface="Arial"/>
                <a:sym typeface="Arial"/>
              </a:rPr>
              <a:t>Homology model</a:t>
            </a:r>
            <a:endParaRPr sz="2400" dirty="0"/>
          </a:p>
        </p:txBody>
      </p:sp>
      <p:sp>
        <p:nvSpPr>
          <p:cNvPr id="16" name="TextBox 15">
            <a:extLst>
              <a:ext uri="{FF2B5EF4-FFF2-40B4-BE49-F238E27FC236}">
                <a16:creationId xmlns:a16="http://schemas.microsoft.com/office/drawing/2014/main" id="{AFD573CF-CF0B-67F3-7346-72A3FF4477A2}"/>
              </a:ext>
            </a:extLst>
          </p:cNvPr>
          <p:cNvSpPr txBox="1"/>
          <p:nvPr/>
        </p:nvSpPr>
        <p:spPr>
          <a:xfrm>
            <a:off x="304480" y="5148932"/>
            <a:ext cx="11049320" cy="1292662"/>
          </a:xfrm>
          <a:prstGeom prst="rect">
            <a:avLst/>
          </a:prstGeom>
          <a:noFill/>
        </p:spPr>
        <p:txBody>
          <a:bodyPr wrap="square">
            <a:spAutoFit/>
          </a:bodyPr>
          <a:lstStyle/>
          <a:p>
            <a:pPr marL="380990" lvl="1" indent="-380990" algn="just">
              <a:buClr>
                <a:srgbClr val="000000"/>
              </a:buClr>
              <a:buSzPts val="1600"/>
              <a:buFont typeface="Arial"/>
              <a:buChar char="•"/>
            </a:pPr>
            <a:r>
              <a:rPr lang="en-GB" sz="2600" dirty="0">
                <a:solidFill>
                  <a:srgbClr val="000000"/>
                </a:solidFill>
                <a:latin typeface="Arial"/>
                <a:ea typeface="Arial"/>
                <a:cs typeface="Arial"/>
                <a:sym typeface="Arial"/>
              </a:rPr>
              <a:t>Enables thorough inspection of the binding site topology, including other clefts, cavities, allosteric pockets and electrostatic properties of the site.</a:t>
            </a:r>
            <a:endParaRPr lang="en-GB" sz="2600" dirty="0"/>
          </a:p>
        </p:txBody>
      </p:sp>
    </p:spTree>
    <p:extLst>
      <p:ext uri="{BB962C8B-B14F-4D97-AF65-F5344CB8AC3E}">
        <p14:creationId xmlns:p14="http://schemas.microsoft.com/office/powerpoint/2010/main" val="421114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0" y="18255"/>
            <a:ext cx="8742784" cy="980121"/>
          </a:xfrm>
        </p:spPr>
        <p:txBody>
          <a:bodyPr/>
          <a:lstStyle/>
          <a:p>
            <a:r>
              <a:rPr lang="en-ZA" dirty="0"/>
              <a:t>Structure-based Drug Discovery (SBDD)</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269033" y="3079100"/>
            <a:ext cx="11384902" cy="3347843"/>
          </a:xfrm>
        </p:spPr>
        <p:txBody>
          <a:bodyPr>
            <a:normAutofit fontScale="85000" lnSpcReduction="20000"/>
          </a:bodyPr>
          <a:lstStyle/>
          <a:p>
            <a:pPr lvl="1" algn="just"/>
            <a:r>
              <a:rPr lang="en-GB" sz="2800" dirty="0">
                <a:solidFill>
                  <a:schemeClr val="dk1"/>
                </a:solidFill>
                <a:latin typeface="Arial"/>
                <a:ea typeface="Arial"/>
                <a:cs typeface="Arial"/>
                <a:sym typeface="Arial"/>
              </a:rPr>
              <a:t>SBDD:  </a:t>
            </a:r>
            <a:r>
              <a:rPr lang="en-GB" sz="2800" dirty="0">
                <a:latin typeface="Arial"/>
                <a:ea typeface="Arial"/>
                <a:cs typeface="Arial"/>
                <a:sym typeface="Arial"/>
              </a:rPr>
              <a:t>the systematic use of structural data obtained from 3D structures of macromolecular targets e.g. receptors, enzymes, kinases, nucleic acids, etc to identify their ligands (small molecule that bind to the target) using docking calculations.</a:t>
            </a:r>
            <a:endParaRPr lang="en-GB" dirty="0"/>
          </a:p>
          <a:p>
            <a:pPr lvl="1" indent="-304792" algn="just">
              <a:buNone/>
            </a:pPr>
            <a:endParaRPr lang="en-GB" sz="2800" dirty="0">
              <a:latin typeface="Arial"/>
              <a:ea typeface="Arial"/>
              <a:cs typeface="Arial"/>
              <a:sym typeface="Arial"/>
            </a:endParaRPr>
          </a:p>
          <a:p>
            <a:pPr lvl="1" algn="just"/>
            <a:r>
              <a:rPr lang="en-GB" sz="2800" dirty="0">
                <a:latin typeface="Arial"/>
                <a:ea typeface="Arial"/>
                <a:cs typeface="Arial"/>
                <a:sym typeface="Arial"/>
              </a:rPr>
              <a:t>SBDD also allows for the design of ligands with the desired properties for effective modulation of the protein or nucleic acid.</a:t>
            </a:r>
            <a:endParaRPr lang="en-GB" dirty="0"/>
          </a:p>
          <a:p>
            <a:pPr lvl="1" indent="-304792" algn="just">
              <a:buNone/>
            </a:pPr>
            <a:endParaRPr lang="en-GB" sz="2800" dirty="0">
              <a:latin typeface="Arial"/>
              <a:ea typeface="Arial"/>
              <a:cs typeface="Arial"/>
              <a:sym typeface="Arial"/>
            </a:endParaRPr>
          </a:p>
          <a:p>
            <a:pPr lvl="1" algn="just"/>
            <a:r>
              <a:rPr lang="en-GB" sz="2800" dirty="0">
                <a:latin typeface="Arial"/>
                <a:ea typeface="Arial"/>
                <a:cs typeface="Arial"/>
                <a:sym typeface="Arial"/>
              </a:rPr>
              <a:t>Thus, generates selective modulators with high binding affinity that will interfere with specific cellular processes and ultimately leading to the desired pharmacological and therapeutic effects</a:t>
            </a:r>
            <a:endParaRPr lang="en-GB"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9</a:t>
            </a:fld>
            <a:endParaRPr lang="en-ZA" dirty="0"/>
          </a:p>
        </p:txBody>
      </p:sp>
      <p:pic>
        <p:nvPicPr>
          <p:cNvPr id="6" name="Google Shape;186;p11" descr="image.png">
            <a:extLst>
              <a:ext uri="{FF2B5EF4-FFF2-40B4-BE49-F238E27FC236}">
                <a16:creationId xmlns:a16="http://schemas.microsoft.com/office/drawing/2014/main" id="{AF670349-EAEB-2A2D-242F-5D729F985329}"/>
              </a:ext>
            </a:extLst>
          </p:cNvPr>
          <p:cNvPicPr preferRelativeResize="0"/>
          <p:nvPr/>
        </p:nvPicPr>
        <p:blipFill rotWithShape="1">
          <a:blip r:embed="rId2">
            <a:alphaModFix/>
          </a:blip>
          <a:srcRect/>
          <a:stretch/>
        </p:blipFill>
        <p:spPr>
          <a:xfrm>
            <a:off x="3702101" y="719668"/>
            <a:ext cx="4425903" cy="2130777"/>
          </a:xfrm>
          <a:prstGeom prst="rect">
            <a:avLst/>
          </a:prstGeom>
          <a:noFill/>
          <a:ln>
            <a:noFill/>
          </a:ln>
        </p:spPr>
      </p:pic>
    </p:spTree>
    <p:extLst>
      <p:ext uri="{BB962C8B-B14F-4D97-AF65-F5344CB8AC3E}">
        <p14:creationId xmlns:p14="http://schemas.microsoft.com/office/powerpoint/2010/main" val="156112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D8C6BC0E042649962E521B6A2731E9" ma:contentTypeVersion="3" ma:contentTypeDescription="Create a new document." ma:contentTypeScope="" ma:versionID="83acd92991cd052380972e0bdc28ee20">
  <xsd:schema xmlns:xsd="http://www.w3.org/2001/XMLSchema" xmlns:xs="http://www.w3.org/2001/XMLSchema" xmlns:p="http://schemas.microsoft.com/office/2006/metadata/properties" xmlns:ns2="e6af5ca4-d897-44f7-a4c3-016c09251410" targetNamespace="http://schemas.microsoft.com/office/2006/metadata/properties" ma:root="true" ma:fieldsID="af313349e6b3067e0c5e4d62b92004ab" ns2:_="">
    <xsd:import namespace="e6af5ca4-d897-44f7-a4c3-016c0925141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f5ca4-d897-44f7-a4c3-016c09251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7E757-C7A0-48C9-A01A-9A8F3C9BFA95}">
  <ds:schemaRefs>
    <ds:schemaRef ds:uri="http://schemas.microsoft.com/sharepoint/v3/contenttype/forms"/>
  </ds:schemaRefs>
</ds:datastoreItem>
</file>

<file path=customXml/itemProps2.xml><?xml version="1.0" encoding="utf-8"?>
<ds:datastoreItem xmlns:ds="http://schemas.openxmlformats.org/officeDocument/2006/customXml" ds:itemID="{C8BC563B-386C-426F-9B78-8203DC9D25ED}">
  <ds:schemaRefs>
    <ds:schemaRef ds:uri="http://purl.org/dc/elements/1.1/"/>
    <ds:schemaRef ds:uri="http://schemas.microsoft.com/office/2006/metadata/properties"/>
    <ds:schemaRef ds:uri="ed9eba1e-de0f-47f1-af31-795f0b67a61e"/>
    <ds:schemaRef ds:uri="617caac6-e32b-43f4-b15f-9e19ce02f2c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15BCC6C-C60A-4EB1-BBC7-F966B346FA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af5ca4-d897-44f7-a4c3-016c09251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784</TotalTime>
  <Words>1911</Words>
  <Application>Microsoft Office PowerPoint</Application>
  <PresentationFormat>Widescreen</PresentationFormat>
  <Paragraphs>266</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Objectives </vt:lpstr>
      <vt:lpstr>Introduction</vt:lpstr>
      <vt:lpstr>Drug Discovery and Development Pipeline</vt:lpstr>
      <vt:lpstr>Virtual Screening</vt:lpstr>
      <vt:lpstr>In silico methods in drug discovery </vt:lpstr>
      <vt:lpstr>Sources of Protein 3D structures</vt:lpstr>
      <vt:lpstr>Structure-based Drug Discovery (SBDD)</vt:lpstr>
      <vt:lpstr>SBDD techniques: Molecular Docking </vt:lpstr>
      <vt:lpstr>Molecular Docking stages </vt:lpstr>
      <vt:lpstr>Molecular Docking: scoring function </vt:lpstr>
      <vt:lpstr>Docking Protocol </vt:lpstr>
      <vt:lpstr>Docking Process </vt:lpstr>
      <vt:lpstr>Structure-based Drug Discovery cont…</vt:lpstr>
      <vt:lpstr>Target-Ligand interactions </vt:lpstr>
      <vt:lpstr>Ligand-based  drug discovery</vt:lpstr>
      <vt:lpstr>Resources and tools</vt:lpstr>
      <vt:lpstr>Molecular Similarity Search</vt:lpstr>
      <vt:lpstr>Similar Property Principle</vt:lpstr>
      <vt:lpstr>Advantages of Similarity  Search</vt:lpstr>
      <vt:lpstr>Applications of Similarity  Search</vt:lpstr>
      <vt:lpstr>Similarity and Dissimilarity</vt:lpstr>
      <vt:lpstr>Tanimoto Coefficient</vt:lpstr>
      <vt:lpstr>Tanimoto Coefficient to Find  Compounds Similar to Morphine</vt:lpstr>
      <vt:lpstr>Similarity principle for small  molecules</vt:lpstr>
      <vt:lpstr>2D Similarity Measures</vt:lpstr>
      <vt:lpstr>Activity: Exploiting the  similarity principle: compounds</vt:lpstr>
      <vt:lpstr>Pharmacophore</vt:lpstr>
      <vt:lpstr>Example: Rimonabant</vt:lpstr>
      <vt:lpstr>Generating pharmacophore  models: Ligand - based</vt:lpstr>
      <vt:lpstr>Current trends in in silico drug discovery.</vt:lpstr>
      <vt:lpstr>Recap</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H3D Foundation Vision, Mission and Governance</dc:title>
  <dc:creator>Susan Winks</dc:creator>
  <cp:lastModifiedBy>Susan Winks</cp:lastModifiedBy>
  <cp:revision>19</cp:revision>
  <dcterms:created xsi:type="dcterms:W3CDTF">2020-04-23T14:28:34Z</dcterms:created>
  <dcterms:modified xsi:type="dcterms:W3CDTF">2025-12-02T14:47:59Z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0x0101004AD8C6BC0E042649962E521B6A2731E9</vt:lpwstr>
  </property>
</Properties>
</file>