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8"/>
  </p:notesMasterIdLst>
  <p:sldIdLst>
    <p:sldId id="466" r:id="rId5"/>
    <p:sldId id="607" r:id="rId6"/>
    <p:sldId id="467" r:id="rId7"/>
    <p:sldId id="471" r:id="rId8"/>
    <p:sldId id="478" r:id="rId9"/>
    <p:sldId id="480" r:id="rId10"/>
    <p:sldId id="477" r:id="rId11"/>
    <p:sldId id="470" r:id="rId12"/>
    <p:sldId id="476" r:id="rId13"/>
    <p:sldId id="481" r:id="rId14"/>
    <p:sldId id="491" r:id="rId15"/>
    <p:sldId id="489" r:id="rId16"/>
    <p:sldId id="493" r:id="rId17"/>
    <p:sldId id="501" r:id="rId18"/>
    <p:sldId id="497" r:id="rId19"/>
    <p:sldId id="496" r:id="rId20"/>
    <p:sldId id="494" r:id="rId21"/>
    <p:sldId id="498" r:id="rId22"/>
    <p:sldId id="503" r:id="rId23"/>
    <p:sldId id="504" r:id="rId24"/>
    <p:sldId id="505" r:id="rId25"/>
    <p:sldId id="507" r:id="rId26"/>
    <p:sldId id="508" r:id="rId27"/>
    <p:sldId id="510" r:id="rId28"/>
    <p:sldId id="511" r:id="rId29"/>
    <p:sldId id="509" r:id="rId30"/>
    <p:sldId id="604" r:id="rId31"/>
    <p:sldId id="606" r:id="rId32"/>
    <p:sldId id="512" r:id="rId33"/>
    <p:sldId id="502" r:id="rId34"/>
    <p:sldId id="495" r:id="rId35"/>
    <p:sldId id="468" r:id="rId36"/>
    <p:sldId id="4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Winks" initials="SW" lastIdx="1" clrIdx="0">
    <p:extLst>
      <p:ext uri="{19B8F6BF-5375-455C-9EA6-DF929625EA0E}">
        <p15:presenceInfo xmlns:p15="http://schemas.microsoft.com/office/powerpoint/2012/main" userId="S::01404354@wf.uct.ac.za::8deed980-353f-45f0-91b5-f5e35aaa1c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CF6"/>
    <a:srgbClr val="D85327"/>
    <a:srgbClr val="CB7438"/>
    <a:srgbClr val="9FC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A4ABA-5F04-BD3D-415A-DADA3FC43C41}" v="13" dt="2025-12-02T14:03:02.034"/>
    <p1510:client id="{B9B559FF-740D-5C61-0A20-86742BF57FD0}" v="5" dt="2025-12-02T14:45:52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67" d="100"/>
          <a:sy n="67" d="100"/>
        </p:scale>
        <p:origin x="21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dfrey Mayoka | H3D Foundation" userId="S::godfrey.mayoka@h3dfoundation.org::bf7d8192-a326-4d6e-925b-d8d749e92695" providerId="AD" clId="Web-{B9B559FF-740D-5C61-0A20-86742BF57FD0}"/>
    <pc:docChg chg="modSld">
      <pc:chgData name="Godfrey Mayoka | H3D Foundation" userId="S::godfrey.mayoka@h3dfoundation.org::bf7d8192-a326-4d6e-925b-d8d749e92695" providerId="AD" clId="Web-{B9B559FF-740D-5C61-0A20-86742BF57FD0}" dt="2025-12-02T14:45:52.796" v="3" actId="1076"/>
      <pc:docMkLst>
        <pc:docMk/>
      </pc:docMkLst>
      <pc:sldChg chg="addSp delSp modSp">
        <pc:chgData name="Godfrey Mayoka | H3D Foundation" userId="S::godfrey.mayoka@h3dfoundation.org::bf7d8192-a326-4d6e-925b-d8d749e92695" providerId="AD" clId="Web-{B9B559FF-740D-5C61-0A20-86742BF57FD0}" dt="2025-12-02T14:45:52.796" v="3" actId="1076"/>
        <pc:sldMkLst>
          <pc:docMk/>
          <pc:sldMk cId="3012597223" sldId="607"/>
        </pc:sldMkLst>
        <pc:picChg chg="add mod">
          <ac:chgData name="Godfrey Mayoka | H3D Foundation" userId="S::godfrey.mayoka@h3dfoundation.org::bf7d8192-a326-4d6e-925b-d8d749e92695" providerId="AD" clId="Web-{B9B559FF-740D-5C61-0A20-86742BF57FD0}" dt="2025-12-02T14:45:52.796" v="3" actId="1076"/>
          <ac:picMkLst>
            <pc:docMk/>
            <pc:sldMk cId="3012597223" sldId="607"/>
            <ac:picMk id="2" creationId="{DCFDB566-C46D-064C-58E4-9AD796E272D3}"/>
          </ac:picMkLst>
        </pc:picChg>
        <pc:picChg chg="del">
          <ac:chgData name="Godfrey Mayoka | H3D Foundation" userId="S::godfrey.mayoka@h3dfoundation.org::bf7d8192-a326-4d6e-925b-d8d749e92695" providerId="AD" clId="Web-{B9B559FF-740D-5C61-0A20-86742BF57FD0}" dt="2025-12-02T14:45:42.921" v="0"/>
          <ac:picMkLst>
            <pc:docMk/>
            <pc:sldMk cId="3012597223" sldId="607"/>
            <ac:picMk id="6" creationId="{8530BE13-B9F6-EC54-AEA9-18B3EE4051E5}"/>
          </ac:picMkLst>
        </pc:picChg>
      </pc:sldChg>
    </pc:docChg>
  </pc:docChgLst>
  <pc:docChgLst>
    <pc:chgData name="Godfrey Mayoka | H3D Foundation" userId="S::godfrey.mayoka@h3dfoundation.org::bf7d8192-a326-4d6e-925b-d8d749e92695" providerId="AD" clId="Web-{B27A4ABA-5F04-BD3D-415A-DADA3FC43C41}"/>
    <pc:docChg chg="addSld delSld modSld">
      <pc:chgData name="Godfrey Mayoka | H3D Foundation" userId="S::godfrey.mayoka@h3dfoundation.org::bf7d8192-a326-4d6e-925b-d8d749e92695" providerId="AD" clId="Web-{B27A4ABA-5F04-BD3D-415A-DADA3FC43C41}" dt="2025-12-02T14:03:02.034" v="12"/>
      <pc:docMkLst>
        <pc:docMk/>
      </pc:docMkLst>
      <pc:sldChg chg="addSp delSp modSp new">
        <pc:chgData name="Godfrey Mayoka | H3D Foundation" userId="S::godfrey.mayoka@h3dfoundation.org::bf7d8192-a326-4d6e-925b-d8d749e92695" providerId="AD" clId="Web-{B27A4ABA-5F04-BD3D-415A-DADA3FC43C41}" dt="2025-12-02T14:02:56.534" v="11" actId="1076"/>
        <pc:sldMkLst>
          <pc:docMk/>
          <pc:sldMk cId="3012597223" sldId="607"/>
        </pc:sldMkLst>
        <pc:spChg chg="del">
          <ac:chgData name="Godfrey Mayoka | H3D Foundation" userId="S::godfrey.mayoka@h3dfoundation.org::bf7d8192-a326-4d6e-925b-d8d749e92695" providerId="AD" clId="Web-{B27A4ABA-5F04-BD3D-415A-DADA3FC43C41}" dt="2025-12-02T14:00:21.217" v="1"/>
          <ac:spMkLst>
            <pc:docMk/>
            <pc:sldMk cId="3012597223" sldId="607"/>
            <ac:spMk id="2" creationId="{26C81910-9D76-9591-D526-7A14463B0B52}"/>
          </ac:spMkLst>
        </pc:spChg>
        <pc:spChg chg="del">
          <ac:chgData name="Godfrey Mayoka | H3D Foundation" userId="S::godfrey.mayoka@h3dfoundation.org::bf7d8192-a326-4d6e-925b-d8d749e92695" providerId="AD" clId="Web-{B27A4ABA-5F04-BD3D-415A-DADA3FC43C41}" dt="2025-12-02T14:00:27.405" v="2"/>
          <ac:spMkLst>
            <pc:docMk/>
            <pc:sldMk cId="3012597223" sldId="607"/>
            <ac:spMk id="3" creationId="{F0377137-B41E-8BDA-3293-B77B9C941D6D}"/>
          </ac:spMkLst>
        </pc:spChg>
        <pc:picChg chg="add mod">
          <ac:chgData name="Godfrey Mayoka | H3D Foundation" userId="S::godfrey.mayoka@h3dfoundation.org::bf7d8192-a326-4d6e-925b-d8d749e92695" providerId="AD" clId="Web-{B27A4ABA-5F04-BD3D-415A-DADA3FC43C41}" dt="2025-12-02T14:02:56.534" v="11" actId="1076"/>
          <ac:picMkLst>
            <pc:docMk/>
            <pc:sldMk cId="3012597223" sldId="607"/>
            <ac:picMk id="6" creationId="{8530BE13-B9F6-EC54-AEA9-18B3EE4051E5}"/>
          </ac:picMkLst>
        </pc:picChg>
      </pc:sldChg>
      <pc:sldChg chg="addSp delSp modSp new del">
        <pc:chgData name="Godfrey Mayoka | H3D Foundation" userId="S::godfrey.mayoka@h3dfoundation.org::bf7d8192-a326-4d6e-925b-d8d749e92695" providerId="AD" clId="Web-{B27A4ABA-5F04-BD3D-415A-DADA3FC43C41}" dt="2025-12-02T14:03:02.034" v="12"/>
        <pc:sldMkLst>
          <pc:docMk/>
          <pc:sldMk cId="2733171703" sldId="608"/>
        </pc:sldMkLst>
        <pc:spChg chg="del">
          <ac:chgData name="Godfrey Mayoka | H3D Foundation" userId="S::godfrey.mayoka@h3dfoundation.org::bf7d8192-a326-4d6e-925b-d8d749e92695" providerId="AD" clId="Web-{B27A4ABA-5F04-BD3D-415A-DADA3FC43C41}" dt="2025-12-02T14:01:20.141" v="4"/>
          <ac:spMkLst>
            <pc:docMk/>
            <pc:sldMk cId="2733171703" sldId="608"/>
            <ac:spMk id="2" creationId="{FD552FDB-C285-A5F8-988B-86651081BE92}"/>
          </ac:spMkLst>
        </pc:spChg>
        <pc:picChg chg="add mod">
          <ac:chgData name="Godfrey Mayoka | H3D Foundation" userId="S::godfrey.mayoka@h3dfoundation.org::bf7d8192-a326-4d6e-925b-d8d749e92695" providerId="AD" clId="Web-{B27A4ABA-5F04-BD3D-415A-DADA3FC43C41}" dt="2025-12-02T14:02:38.643" v="9" actId="1076"/>
          <ac:picMkLst>
            <pc:docMk/>
            <pc:sldMk cId="2733171703" sldId="608"/>
            <ac:picMk id="4" creationId="{A422DECD-2326-57D0-5006-AE72EDF70BD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C039E-6A17-4D95-9F47-697696F8481D}" type="doc">
      <dgm:prSet loTypeId="urn:microsoft.com/office/officeart/2005/8/layout/hChevron3" loCatId="process" qsTypeId="urn:microsoft.com/office/officeart/2005/8/quickstyle/3d1" qsCatId="3D" csTypeId="urn:microsoft.com/office/officeart/2005/8/colors/accent2_4" csCatId="accent2" phldr="1"/>
      <dgm:spPr/>
    </dgm:pt>
    <dgm:pt modelId="{CB5CCDB9-26BF-4AC0-8BA5-44DD3689D93A}">
      <dgm:prSet phldrT="[Text]"/>
      <dgm:spPr>
        <a:solidFill>
          <a:srgbClr val="CB7438"/>
        </a:solidFill>
      </dgm:spPr>
      <dgm:t>
        <a:bodyPr/>
        <a:lstStyle/>
        <a:p>
          <a:r>
            <a:rPr lang="en-US" b="0" i="1" dirty="0"/>
            <a:t>Enabling technology</a:t>
          </a:r>
        </a:p>
        <a:p>
          <a:r>
            <a:rPr lang="en-US" b="0" i="1" dirty="0"/>
            <a:t>/ Target validation</a:t>
          </a:r>
        </a:p>
      </dgm:t>
    </dgm:pt>
    <dgm:pt modelId="{E04EA670-0F96-47E2-AE58-B96E2C042393}" type="par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6305AD25-4DDF-4AEF-805D-D3DC3AC7A084}" type="sib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98257ADD-C94E-4B6C-8621-77FA27A2DC5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i="1" dirty="0"/>
            <a:t>Screening</a:t>
          </a:r>
        </a:p>
      </dgm:t>
    </dgm:pt>
    <dgm:pt modelId="{F638321C-3FD3-4766-8C13-8FED631F3A7C}" type="par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149613-384E-4C0C-B7B6-70DD5EF277A5}" type="sib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78A24C55-DFCD-43D9-8C87-9FD851553D87}">
      <dgm:prSet phldrT="[Text]"/>
      <dgm:spPr/>
      <dgm:t>
        <a:bodyPr/>
        <a:lstStyle/>
        <a:p>
          <a:r>
            <a:rPr lang="en-US" b="0" i="1" dirty="0"/>
            <a:t>Hit to Lead</a:t>
          </a:r>
        </a:p>
      </dgm:t>
    </dgm:pt>
    <dgm:pt modelId="{E39A4DA0-775B-4C02-BD35-2D51FA21A6A7}" type="par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CB7177F8-56D1-4BD5-9D53-DF6F571AF2E1}" type="sib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CF9242D-98AD-4E11-851E-B0166EFC9897}">
      <dgm:prSet/>
      <dgm:spPr/>
      <dgm:t>
        <a:bodyPr/>
        <a:lstStyle/>
        <a:p>
          <a:r>
            <a:rPr lang="en-US" b="0" i="1" dirty="0"/>
            <a:t>Lead </a:t>
          </a:r>
          <a:r>
            <a:rPr lang="en-US" b="0" i="1" dirty="0" err="1"/>
            <a:t>Optimisation</a:t>
          </a:r>
          <a:endParaRPr lang="en-US" b="0" i="1" dirty="0"/>
        </a:p>
      </dgm:t>
    </dgm:pt>
    <dgm:pt modelId="{767AB6F2-7516-42E0-8A44-8B80798217F8}" type="par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C845DC8-980A-4F30-B73F-A3EE098C40B4}" type="sib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98DC86D-113D-4CCC-850A-A5E0209ED504}">
      <dgm:prSet/>
      <dgm:spPr/>
      <dgm:t>
        <a:bodyPr/>
        <a:lstStyle/>
        <a:p>
          <a:r>
            <a:rPr lang="en-US" b="0" i="1" dirty="0"/>
            <a:t>Pre-clinical candidate</a:t>
          </a:r>
        </a:p>
      </dgm:t>
    </dgm:pt>
    <dgm:pt modelId="{71E5DCFE-7DB4-4741-B7CB-A08BD043A038}" type="par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4DC286-8229-4266-9B51-998C3913A62B}" type="sib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46319149-08E3-4697-98DA-9BF4CB1CB062}" type="pres">
      <dgm:prSet presAssocID="{1C5C039E-6A17-4D95-9F47-697696F8481D}" presName="Name0" presStyleCnt="0">
        <dgm:presLayoutVars>
          <dgm:dir/>
          <dgm:resizeHandles val="exact"/>
        </dgm:presLayoutVars>
      </dgm:prSet>
      <dgm:spPr/>
    </dgm:pt>
    <dgm:pt modelId="{DA20B43D-8556-4E1F-81D0-5D50B937BFEB}" type="pres">
      <dgm:prSet presAssocID="{CB5CCDB9-26BF-4AC0-8BA5-44DD3689D93A}" presName="parTxOnly" presStyleLbl="node1" presStyleIdx="0" presStyleCnt="5">
        <dgm:presLayoutVars>
          <dgm:bulletEnabled val="1"/>
        </dgm:presLayoutVars>
      </dgm:prSet>
      <dgm:spPr/>
    </dgm:pt>
    <dgm:pt modelId="{3BBA3311-8270-4D47-A00B-B8138B58ECF1}" type="pres">
      <dgm:prSet presAssocID="{6305AD25-4DDF-4AEF-805D-D3DC3AC7A084}" presName="parSpace" presStyleCnt="0"/>
      <dgm:spPr/>
    </dgm:pt>
    <dgm:pt modelId="{826B4A0D-A88B-4A4D-BBE6-4DE788F3A8DC}" type="pres">
      <dgm:prSet presAssocID="{98257ADD-C94E-4B6C-8621-77FA27A2DC52}" presName="parTxOnly" presStyleLbl="node1" presStyleIdx="1" presStyleCnt="5">
        <dgm:presLayoutVars>
          <dgm:bulletEnabled val="1"/>
        </dgm:presLayoutVars>
      </dgm:prSet>
      <dgm:spPr/>
    </dgm:pt>
    <dgm:pt modelId="{2B3382ED-CD2D-4E9A-98EA-75EF066A6F3E}" type="pres">
      <dgm:prSet presAssocID="{33149613-384E-4C0C-B7B6-70DD5EF277A5}" presName="parSpace" presStyleCnt="0"/>
      <dgm:spPr/>
    </dgm:pt>
    <dgm:pt modelId="{8C92D57E-8BAC-48CC-AC0C-517625ACAB48}" type="pres">
      <dgm:prSet presAssocID="{78A24C55-DFCD-43D9-8C87-9FD851553D87}" presName="parTxOnly" presStyleLbl="node1" presStyleIdx="2" presStyleCnt="5">
        <dgm:presLayoutVars>
          <dgm:bulletEnabled val="1"/>
        </dgm:presLayoutVars>
      </dgm:prSet>
      <dgm:spPr/>
    </dgm:pt>
    <dgm:pt modelId="{ACEA5B97-D3CB-4D2B-BE24-3E2E699A4E87}" type="pres">
      <dgm:prSet presAssocID="{CB7177F8-56D1-4BD5-9D53-DF6F571AF2E1}" presName="parSpace" presStyleCnt="0"/>
      <dgm:spPr/>
    </dgm:pt>
    <dgm:pt modelId="{49C3CCA7-5DD6-4ECD-80E7-679976AE4910}" type="pres">
      <dgm:prSet presAssocID="{1CF9242D-98AD-4E11-851E-B0166EFC9897}" presName="parTxOnly" presStyleLbl="node1" presStyleIdx="3" presStyleCnt="5">
        <dgm:presLayoutVars>
          <dgm:bulletEnabled val="1"/>
        </dgm:presLayoutVars>
      </dgm:prSet>
      <dgm:spPr/>
    </dgm:pt>
    <dgm:pt modelId="{64105D4E-BD21-4419-9A40-6587C5129B1B}" type="pres">
      <dgm:prSet presAssocID="{3C845DC8-980A-4F30-B73F-A3EE098C40B4}" presName="parSpace" presStyleCnt="0"/>
      <dgm:spPr/>
    </dgm:pt>
    <dgm:pt modelId="{958AA6E7-5598-424F-AD75-99C1F6C60EF3}" type="pres">
      <dgm:prSet presAssocID="{198DC86D-113D-4CCC-850A-A5E0209ED50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6B0E80E-4610-4850-8949-9D9CDBDAE5D2}" srcId="{1C5C039E-6A17-4D95-9F47-697696F8481D}" destId="{CB5CCDB9-26BF-4AC0-8BA5-44DD3689D93A}" srcOrd="0" destOrd="0" parTransId="{E04EA670-0F96-47E2-AE58-B96E2C042393}" sibTransId="{6305AD25-4DDF-4AEF-805D-D3DC3AC7A084}"/>
    <dgm:cxn modelId="{2C96334F-56B0-2049-B951-06B8101F44BC}" type="presOf" srcId="{1CF9242D-98AD-4E11-851E-B0166EFC9897}" destId="{49C3CCA7-5DD6-4ECD-80E7-679976AE4910}" srcOrd="0" destOrd="0" presId="urn:microsoft.com/office/officeart/2005/8/layout/hChevron3"/>
    <dgm:cxn modelId="{C4407599-5D0B-7248-82C5-694641928487}" type="presOf" srcId="{1C5C039E-6A17-4D95-9F47-697696F8481D}" destId="{46319149-08E3-4697-98DA-9BF4CB1CB062}" srcOrd="0" destOrd="0" presId="urn:microsoft.com/office/officeart/2005/8/layout/hChevron3"/>
    <dgm:cxn modelId="{1FCE9AA9-5D3A-452E-953D-9D3C82B8DAD8}" srcId="{1C5C039E-6A17-4D95-9F47-697696F8481D}" destId="{1CF9242D-98AD-4E11-851E-B0166EFC9897}" srcOrd="3" destOrd="0" parTransId="{767AB6F2-7516-42E0-8A44-8B80798217F8}" sibTransId="{3C845DC8-980A-4F30-B73F-A3EE098C40B4}"/>
    <dgm:cxn modelId="{B976EBAF-E7C6-1348-9172-108B9D5A69DA}" type="presOf" srcId="{98257ADD-C94E-4B6C-8621-77FA27A2DC52}" destId="{826B4A0D-A88B-4A4D-BBE6-4DE788F3A8DC}" srcOrd="0" destOrd="0" presId="urn:microsoft.com/office/officeart/2005/8/layout/hChevron3"/>
    <dgm:cxn modelId="{1073E6B3-8014-4444-B8F9-D4518538DC20}" srcId="{1C5C039E-6A17-4D95-9F47-697696F8481D}" destId="{98257ADD-C94E-4B6C-8621-77FA27A2DC52}" srcOrd="1" destOrd="0" parTransId="{F638321C-3FD3-4766-8C13-8FED631F3A7C}" sibTransId="{33149613-384E-4C0C-B7B6-70DD5EF277A5}"/>
    <dgm:cxn modelId="{43DA58B5-A0A5-EC4E-8FB6-FC0B62C5F69D}" type="presOf" srcId="{78A24C55-DFCD-43D9-8C87-9FD851553D87}" destId="{8C92D57E-8BAC-48CC-AC0C-517625ACAB48}" srcOrd="0" destOrd="0" presId="urn:microsoft.com/office/officeart/2005/8/layout/hChevron3"/>
    <dgm:cxn modelId="{AA66F2BB-D254-454F-96E7-F12BE7B10532}" type="presOf" srcId="{198DC86D-113D-4CCC-850A-A5E0209ED504}" destId="{958AA6E7-5598-424F-AD75-99C1F6C60EF3}" srcOrd="0" destOrd="0" presId="urn:microsoft.com/office/officeart/2005/8/layout/hChevron3"/>
    <dgm:cxn modelId="{D3DD43BD-61F0-44CB-AE5C-EE1F06087190}" srcId="{1C5C039E-6A17-4D95-9F47-697696F8481D}" destId="{198DC86D-113D-4CCC-850A-A5E0209ED504}" srcOrd="4" destOrd="0" parTransId="{71E5DCFE-7DB4-4741-B7CB-A08BD043A038}" sibTransId="{334DC286-8229-4266-9B51-998C3913A62B}"/>
    <dgm:cxn modelId="{16EA75D1-7BC0-DF41-825A-6A2AB12DF98C}" type="presOf" srcId="{CB5CCDB9-26BF-4AC0-8BA5-44DD3689D93A}" destId="{DA20B43D-8556-4E1F-81D0-5D50B937BFEB}" srcOrd="0" destOrd="0" presId="urn:microsoft.com/office/officeart/2005/8/layout/hChevron3"/>
    <dgm:cxn modelId="{C86333E1-B03C-49C0-8E07-7C25E53071FA}" srcId="{1C5C039E-6A17-4D95-9F47-697696F8481D}" destId="{78A24C55-DFCD-43D9-8C87-9FD851553D87}" srcOrd="2" destOrd="0" parTransId="{E39A4DA0-775B-4C02-BD35-2D51FA21A6A7}" sibTransId="{CB7177F8-56D1-4BD5-9D53-DF6F571AF2E1}"/>
    <dgm:cxn modelId="{C2C6CF7C-95B2-B248-8689-AFA4A7564039}" type="presParOf" srcId="{46319149-08E3-4697-98DA-9BF4CB1CB062}" destId="{DA20B43D-8556-4E1F-81D0-5D50B937BFEB}" srcOrd="0" destOrd="0" presId="urn:microsoft.com/office/officeart/2005/8/layout/hChevron3"/>
    <dgm:cxn modelId="{3A77E182-C0EC-0F4B-8945-75B21A374AAF}" type="presParOf" srcId="{46319149-08E3-4697-98DA-9BF4CB1CB062}" destId="{3BBA3311-8270-4D47-A00B-B8138B58ECF1}" srcOrd="1" destOrd="0" presId="urn:microsoft.com/office/officeart/2005/8/layout/hChevron3"/>
    <dgm:cxn modelId="{A4779B83-5E0D-294F-83A2-1BCBC2EBEEFF}" type="presParOf" srcId="{46319149-08E3-4697-98DA-9BF4CB1CB062}" destId="{826B4A0D-A88B-4A4D-BBE6-4DE788F3A8DC}" srcOrd="2" destOrd="0" presId="urn:microsoft.com/office/officeart/2005/8/layout/hChevron3"/>
    <dgm:cxn modelId="{86FE13C1-F47F-5540-917C-F03C21018A2E}" type="presParOf" srcId="{46319149-08E3-4697-98DA-9BF4CB1CB062}" destId="{2B3382ED-CD2D-4E9A-98EA-75EF066A6F3E}" srcOrd="3" destOrd="0" presId="urn:microsoft.com/office/officeart/2005/8/layout/hChevron3"/>
    <dgm:cxn modelId="{CD47F31C-D91F-D440-8C2B-1EEFA1ACD5A8}" type="presParOf" srcId="{46319149-08E3-4697-98DA-9BF4CB1CB062}" destId="{8C92D57E-8BAC-48CC-AC0C-517625ACAB48}" srcOrd="4" destOrd="0" presId="urn:microsoft.com/office/officeart/2005/8/layout/hChevron3"/>
    <dgm:cxn modelId="{B12FBE52-2244-A840-9341-BA91238C2E0F}" type="presParOf" srcId="{46319149-08E3-4697-98DA-9BF4CB1CB062}" destId="{ACEA5B97-D3CB-4D2B-BE24-3E2E699A4E87}" srcOrd="5" destOrd="0" presId="urn:microsoft.com/office/officeart/2005/8/layout/hChevron3"/>
    <dgm:cxn modelId="{26F9A278-6F25-C144-972C-F82943E6092E}" type="presParOf" srcId="{46319149-08E3-4697-98DA-9BF4CB1CB062}" destId="{49C3CCA7-5DD6-4ECD-80E7-679976AE4910}" srcOrd="6" destOrd="0" presId="urn:microsoft.com/office/officeart/2005/8/layout/hChevron3"/>
    <dgm:cxn modelId="{70F3EA4F-C411-0847-B1E9-AEC08C791EAA}" type="presParOf" srcId="{46319149-08E3-4697-98DA-9BF4CB1CB062}" destId="{64105D4E-BD21-4419-9A40-6587C5129B1B}" srcOrd="7" destOrd="0" presId="urn:microsoft.com/office/officeart/2005/8/layout/hChevron3"/>
    <dgm:cxn modelId="{B80E86B8-3954-B744-904F-1EA594E43EE1}" type="presParOf" srcId="{46319149-08E3-4697-98DA-9BF4CB1CB062}" destId="{958AA6E7-5598-424F-AD75-99C1F6C60EF3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5C039E-6A17-4D95-9F47-697696F8481D}" type="doc">
      <dgm:prSet loTypeId="urn:microsoft.com/office/officeart/2005/8/layout/hChevron3" loCatId="process" qsTypeId="urn:microsoft.com/office/officeart/2005/8/quickstyle/3d1" qsCatId="3D" csTypeId="urn:microsoft.com/office/officeart/2005/8/colors/accent2_4" csCatId="accent2" phldr="1"/>
      <dgm:spPr/>
    </dgm:pt>
    <dgm:pt modelId="{CB5CCDB9-26BF-4AC0-8BA5-44DD3689D93A}">
      <dgm:prSet phldrT="[Text]"/>
      <dgm:spPr>
        <a:solidFill>
          <a:srgbClr val="CB7438"/>
        </a:solidFill>
      </dgm:spPr>
      <dgm:t>
        <a:bodyPr/>
        <a:lstStyle/>
        <a:p>
          <a:r>
            <a:rPr lang="en-US" b="0" i="1" dirty="0"/>
            <a:t>Enabling technology</a:t>
          </a:r>
        </a:p>
        <a:p>
          <a:r>
            <a:rPr lang="en-US" b="0" i="1" dirty="0"/>
            <a:t>/ Target validation</a:t>
          </a:r>
        </a:p>
      </dgm:t>
    </dgm:pt>
    <dgm:pt modelId="{E04EA670-0F96-47E2-AE58-B96E2C042393}" type="par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6305AD25-4DDF-4AEF-805D-D3DC3AC7A084}" type="sib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98257ADD-C94E-4B6C-8621-77FA27A2DC5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i="1" dirty="0"/>
            <a:t>Screening</a:t>
          </a:r>
        </a:p>
      </dgm:t>
    </dgm:pt>
    <dgm:pt modelId="{F638321C-3FD3-4766-8C13-8FED631F3A7C}" type="par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149613-384E-4C0C-B7B6-70DD5EF277A5}" type="sib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78A24C55-DFCD-43D9-8C87-9FD851553D87}">
      <dgm:prSet phldrT="[Text]"/>
      <dgm:spPr/>
      <dgm:t>
        <a:bodyPr/>
        <a:lstStyle/>
        <a:p>
          <a:r>
            <a:rPr lang="en-US" b="0" i="1" dirty="0"/>
            <a:t>Hit to Lead</a:t>
          </a:r>
        </a:p>
      </dgm:t>
    </dgm:pt>
    <dgm:pt modelId="{E39A4DA0-775B-4C02-BD35-2D51FA21A6A7}" type="par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CB7177F8-56D1-4BD5-9D53-DF6F571AF2E1}" type="sib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CF9242D-98AD-4E11-851E-B0166EFC9897}">
      <dgm:prSet/>
      <dgm:spPr/>
      <dgm:t>
        <a:bodyPr/>
        <a:lstStyle/>
        <a:p>
          <a:r>
            <a:rPr lang="en-US" b="0" i="1" dirty="0"/>
            <a:t>Lead </a:t>
          </a:r>
          <a:r>
            <a:rPr lang="en-US" b="0" i="1" dirty="0" err="1"/>
            <a:t>Optimisation</a:t>
          </a:r>
          <a:endParaRPr lang="en-US" b="0" i="1" dirty="0"/>
        </a:p>
      </dgm:t>
    </dgm:pt>
    <dgm:pt modelId="{767AB6F2-7516-42E0-8A44-8B80798217F8}" type="par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C845DC8-980A-4F30-B73F-A3EE098C40B4}" type="sib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98DC86D-113D-4CCC-850A-A5E0209ED504}">
      <dgm:prSet/>
      <dgm:spPr/>
      <dgm:t>
        <a:bodyPr/>
        <a:lstStyle/>
        <a:p>
          <a:r>
            <a:rPr lang="en-US" b="0" i="1" dirty="0"/>
            <a:t>Pre-clinical candidate</a:t>
          </a:r>
        </a:p>
      </dgm:t>
    </dgm:pt>
    <dgm:pt modelId="{71E5DCFE-7DB4-4741-B7CB-A08BD043A038}" type="par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4DC286-8229-4266-9B51-998C3913A62B}" type="sib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46319149-08E3-4697-98DA-9BF4CB1CB062}" type="pres">
      <dgm:prSet presAssocID="{1C5C039E-6A17-4D95-9F47-697696F8481D}" presName="Name0" presStyleCnt="0">
        <dgm:presLayoutVars>
          <dgm:dir/>
          <dgm:resizeHandles val="exact"/>
        </dgm:presLayoutVars>
      </dgm:prSet>
      <dgm:spPr/>
    </dgm:pt>
    <dgm:pt modelId="{DA20B43D-8556-4E1F-81D0-5D50B937BFEB}" type="pres">
      <dgm:prSet presAssocID="{CB5CCDB9-26BF-4AC0-8BA5-44DD3689D93A}" presName="parTxOnly" presStyleLbl="node1" presStyleIdx="0" presStyleCnt="5">
        <dgm:presLayoutVars>
          <dgm:bulletEnabled val="1"/>
        </dgm:presLayoutVars>
      </dgm:prSet>
      <dgm:spPr/>
    </dgm:pt>
    <dgm:pt modelId="{3BBA3311-8270-4D47-A00B-B8138B58ECF1}" type="pres">
      <dgm:prSet presAssocID="{6305AD25-4DDF-4AEF-805D-D3DC3AC7A084}" presName="parSpace" presStyleCnt="0"/>
      <dgm:spPr/>
    </dgm:pt>
    <dgm:pt modelId="{826B4A0D-A88B-4A4D-BBE6-4DE788F3A8DC}" type="pres">
      <dgm:prSet presAssocID="{98257ADD-C94E-4B6C-8621-77FA27A2DC52}" presName="parTxOnly" presStyleLbl="node1" presStyleIdx="1" presStyleCnt="5">
        <dgm:presLayoutVars>
          <dgm:bulletEnabled val="1"/>
        </dgm:presLayoutVars>
      </dgm:prSet>
      <dgm:spPr/>
    </dgm:pt>
    <dgm:pt modelId="{2B3382ED-CD2D-4E9A-98EA-75EF066A6F3E}" type="pres">
      <dgm:prSet presAssocID="{33149613-384E-4C0C-B7B6-70DD5EF277A5}" presName="parSpace" presStyleCnt="0"/>
      <dgm:spPr/>
    </dgm:pt>
    <dgm:pt modelId="{8C92D57E-8BAC-48CC-AC0C-517625ACAB48}" type="pres">
      <dgm:prSet presAssocID="{78A24C55-DFCD-43D9-8C87-9FD851553D87}" presName="parTxOnly" presStyleLbl="node1" presStyleIdx="2" presStyleCnt="5">
        <dgm:presLayoutVars>
          <dgm:bulletEnabled val="1"/>
        </dgm:presLayoutVars>
      </dgm:prSet>
      <dgm:spPr/>
    </dgm:pt>
    <dgm:pt modelId="{ACEA5B97-D3CB-4D2B-BE24-3E2E699A4E87}" type="pres">
      <dgm:prSet presAssocID="{CB7177F8-56D1-4BD5-9D53-DF6F571AF2E1}" presName="parSpace" presStyleCnt="0"/>
      <dgm:spPr/>
    </dgm:pt>
    <dgm:pt modelId="{49C3CCA7-5DD6-4ECD-80E7-679976AE4910}" type="pres">
      <dgm:prSet presAssocID="{1CF9242D-98AD-4E11-851E-B0166EFC9897}" presName="parTxOnly" presStyleLbl="node1" presStyleIdx="3" presStyleCnt="5">
        <dgm:presLayoutVars>
          <dgm:bulletEnabled val="1"/>
        </dgm:presLayoutVars>
      </dgm:prSet>
      <dgm:spPr/>
    </dgm:pt>
    <dgm:pt modelId="{64105D4E-BD21-4419-9A40-6587C5129B1B}" type="pres">
      <dgm:prSet presAssocID="{3C845DC8-980A-4F30-B73F-A3EE098C40B4}" presName="parSpace" presStyleCnt="0"/>
      <dgm:spPr/>
    </dgm:pt>
    <dgm:pt modelId="{958AA6E7-5598-424F-AD75-99C1F6C60EF3}" type="pres">
      <dgm:prSet presAssocID="{198DC86D-113D-4CCC-850A-A5E0209ED50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6B0E80E-4610-4850-8949-9D9CDBDAE5D2}" srcId="{1C5C039E-6A17-4D95-9F47-697696F8481D}" destId="{CB5CCDB9-26BF-4AC0-8BA5-44DD3689D93A}" srcOrd="0" destOrd="0" parTransId="{E04EA670-0F96-47E2-AE58-B96E2C042393}" sibTransId="{6305AD25-4DDF-4AEF-805D-D3DC3AC7A084}"/>
    <dgm:cxn modelId="{2C96334F-56B0-2049-B951-06B8101F44BC}" type="presOf" srcId="{1CF9242D-98AD-4E11-851E-B0166EFC9897}" destId="{49C3CCA7-5DD6-4ECD-80E7-679976AE4910}" srcOrd="0" destOrd="0" presId="urn:microsoft.com/office/officeart/2005/8/layout/hChevron3"/>
    <dgm:cxn modelId="{C4407599-5D0B-7248-82C5-694641928487}" type="presOf" srcId="{1C5C039E-6A17-4D95-9F47-697696F8481D}" destId="{46319149-08E3-4697-98DA-9BF4CB1CB062}" srcOrd="0" destOrd="0" presId="urn:microsoft.com/office/officeart/2005/8/layout/hChevron3"/>
    <dgm:cxn modelId="{1FCE9AA9-5D3A-452E-953D-9D3C82B8DAD8}" srcId="{1C5C039E-6A17-4D95-9F47-697696F8481D}" destId="{1CF9242D-98AD-4E11-851E-B0166EFC9897}" srcOrd="3" destOrd="0" parTransId="{767AB6F2-7516-42E0-8A44-8B80798217F8}" sibTransId="{3C845DC8-980A-4F30-B73F-A3EE098C40B4}"/>
    <dgm:cxn modelId="{B976EBAF-E7C6-1348-9172-108B9D5A69DA}" type="presOf" srcId="{98257ADD-C94E-4B6C-8621-77FA27A2DC52}" destId="{826B4A0D-A88B-4A4D-BBE6-4DE788F3A8DC}" srcOrd="0" destOrd="0" presId="urn:microsoft.com/office/officeart/2005/8/layout/hChevron3"/>
    <dgm:cxn modelId="{1073E6B3-8014-4444-B8F9-D4518538DC20}" srcId="{1C5C039E-6A17-4D95-9F47-697696F8481D}" destId="{98257ADD-C94E-4B6C-8621-77FA27A2DC52}" srcOrd="1" destOrd="0" parTransId="{F638321C-3FD3-4766-8C13-8FED631F3A7C}" sibTransId="{33149613-384E-4C0C-B7B6-70DD5EF277A5}"/>
    <dgm:cxn modelId="{43DA58B5-A0A5-EC4E-8FB6-FC0B62C5F69D}" type="presOf" srcId="{78A24C55-DFCD-43D9-8C87-9FD851553D87}" destId="{8C92D57E-8BAC-48CC-AC0C-517625ACAB48}" srcOrd="0" destOrd="0" presId="urn:microsoft.com/office/officeart/2005/8/layout/hChevron3"/>
    <dgm:cxn modelId="{AA66F2BB-D254-454F-96E7-F12BE7B10532}" type="presOf" srcId="{198DC86D-113D-4CCC-850A-A5E0209ED504}" destId="{958AA6E7-5598-424F-AD75-99C1F6C60EF3}" srcOrd="0" destOrd="0" presId="urn:microsoft.com/office/officeart/2005/8/layout/hChevron3"/>
    <dgm:cxn modelId="{D3DD43BD-61F0-44CB-AE5C-EE1F06087190}" srcId="{1C5C039E-6A17-4D95-9F47-697696F8481D}" destId="{198DC86D-113D-4CCC-850A-A5E0209ED504}" srcOrd="4" destOrd="0" parTransId="{71E5DCFE-7DB4-4741-B7CB-A08BD043A038}" sibTransId="{334DC286-8229-4266-9B51-998C3913A62B}"/>
    <dgm:cxn modelId="{16EA75D1-7BC0-DF41-825A-6A2AB12DF98C}" type="presOf" srcId="{CB5CCDB9-26BF-4AC0-8BA5-44DD3689D93A}" destId="{DA20B43D-8556-4E1F-81D0-5D50B937BFEB}" srcOrd="0" destOrd="0" presId="urn:microsoft.com/office/officeart/2005/8/layout/hChevron3"/>
    <dgm:cxn modelId="{C86333E1-B03C-49C0-8E07-7C25E53071FA}" srcId="{1C5C039E-6A17-4D95-9F47-697696F8481D}" destId="{78A24C55-DFCD-43D9-8C87-9FD851553D87}" srcOrd="2" destOrd="0" parTransId="{E39A4DA0-775B-4C02-BD35-2D51FA21A6A7}" sibTransId="{CB7177F8-56D1-4BD5-9D53-DF6F571AF2E1}"/>
    <dgm:cxn modelId="{C2C6CF7C-95B2-B248-8689-AFA4A7564039}" type="presParOf" srcId="{46319149-08E3-4697-98DA-9BF4CB1CB062}" destId="{DA20B43D-8556-4E1F-81D0-5D50B937BFEB}" srcOrd="0" destOrd="0" presId="urn:microsoft.com/office/officeart/2005/8/layout/hChevron3"/>
    <dgm:cxn modelId="{3A77E182-C0EC-0F4B-8945-75B21A374AAF}" type="presParOf" srcId="{46319149-08E3-4697-98DA-9BF4CB1CB062}" destId="{3BBA3311-8270-4D47-A00B-B8138B58ECF1}" srcOrd="1" destOrd="0" presId="urn:microsoft.com/office/officeart/2005/8/layout/hChevron3"/>
    <dgm:cxn modelId="{A4779B83-5E0D-294F-83A2-1BCBC2EBEEFF}" type="presParOf" srcId="{46319149-08E3-4697-98DA-9BF4CB1CB062}" destId="{826B4A0D-A88B-4A4D-BBE6-4DE788F3A8DC}" srcOrd="2" destOrd="0" presId="urn:microsoft.com/office/officeart/2005/8/layout/hChevron3"/>
    <dgm:cxn modelId="{86FE13C1-F47F-5540-917C-F03C21018A2E}" type="presParOf" srcId="{46319149-08E3-4697-98DA-9BF4CB1CB062}" destId="{2B3382ED-CD2D-4E9A-98EA-75EF066A6F3E}" srcOrd="3" destOrd="0" presId="urn:microsoft.com/office/officeart/2005/8/layout/hChevron3"/>
    <dgm:cxn modelId="{CD47F31C-D91F-D440-8C2B-1EEFA1ACD5A8}" type="presParOf" srcId="{46319149-08E3-4697-98DA-9BF4CB1CB062}" destId="{8C92D57E-8BAC-48CC-AC0C-517625ACAB48}" srcOrd="4" destOrd="0" presId="urn:microsoft.com/office/officeart/2005/8/layout/hChevron3"/>
    <dgm:cxn modelId="{B12FBE52-2244-A840-9341-BA91238C2E0F}" type="presParOf" srcId="{46319149-08E3-4697-98DA-9BF4CB1CB062}" destId="{ACEA5B97-D3CB-4D2B-BE24-3E2E699A4E87}" srcOrd="5" destOrd="0" presId="urn:microsoft.com/office/officeart/2005/8/layout/hChevron3"/>
    <dgm:cxn modelId="{26F9A278-6F25-C144-972C-F82943E6092E}" type="presParOf" srcId="{46319149-08E3-4697-98DA-9BF4CB1CB062}" destId="{49C3CCA7-5DD6-4ECD-80E7-679976AE4910}" srcOrd="6" destOrd="0" presId="urn:microsoft.com/office/officeart/2005/8/layout/hChevron3"/>
    <dgm:cxn modelId="{70F3EA4F-C411-0847-B1E9-AEC08C791EAA}" type="presParOf" srcId="{46319149-08E3-4697-98DA-9BF4CB1CB062}" destId="{64105D4E-BD21-4419-9A40-6587C5129B1B}" srcOrd="7" destOrd="0" presId="urn:microsoft.com/office/officeart/2005/8/layout/hChevron3"/>
    <dgm:cxn modelId="{B80E86B8-3954-B744-904F-1EA594E43EE1}" type="presParOf" srcId="{46319149-08E3-4697-98DA-9BF4CB1CB062}" destId="{958AA6E7-5598-424F-AD75-99C1F6C60EF3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5C039E-6A17-4D95-9F47-697696F8481D}" type="doc">
      <dgm:prSet loTypeId="urn:microsoft.com/office/officeart/2005/8/layout/hChevron3" loCatId="process" qsTypeId="urn:microsoft.com/office/officeart/2005/8/quickstyle/3d1" qsCatId="3D" csTypeId="urn:microsoft.com/office/officeart/2005/8/colors/accent2_4" csCatId="accent2" phldr="1"/>
      <dgm:spPr/>
    </dgm:pt>
    <dgm:pt modelId="{CB5CCDB9-26BF-4AC0-8BA5-44DD3689D93A}">
      <dgm:prSet phldrT="[Text]"/>
      <dgm:spPr>
        <a:solidFill>
          <a:srgbClr val="CB7438"/>
        </a:solidFill>
      </dgm:spPr>
      <dgm:t>
        <a:bodyPr/>
        <a:lstStyle/>
        <a:p>
          <a:r>
            <a:rPr lang="en-US" b="0" i="1" dirty="0"/>
            <a:t>Enabling technology</a:t>
          </a:r>
        </a:p>
        <a:p>
          <a:r>
            <a:rPr lang="en-US" b="0" i="1" dirty="0"/>
            <a:t>/ Target validation</a:t>
          </a:r>
        </a:p>
      </dgm:t>
    </dgm:pt>
    <dgm:pt modelId="{E04EA670-0F96-47E2-AE58-B96E2C042393}" type="par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6305AD25-4DDF-4AEF-805D-D3DC3AC7A084}" type="sib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98257ADD-C94E-4B6C-8621-77FA27A2DC5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i="1" dirty="0"/>
            <a:t>Screening</a:t>
          </a:r>
        </a:p>
      </dgm:t>
    </dgm:pt>
    <dgm:pt modelId="{F638321C-3FD3-4766-8C13-8FED631F3A7C}" type="par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149613-384E-4C0C-B7B6-70DD5EF277A5}" type="sib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78A24C55-DFCD-43D9-8C87-9FD851553D87}">
      <dgm:prSet phldrT="[Text]"/>
      <dgm:spPr/>
      <dgm:t>
        <a:bodyPr/>
        <a:lstStyle/>
        <a:p>
          <a:r>
            <a:rPr lang="en-US" b="0" i="1" dirty="0"/>
            <a:t>Hit to Lead</a:t>
          </a:r>
        </a:p>
      </dgm:t>
    </dgm:pt>
    <dgm:pt modelId="{E39A4DA0-775B-4C02-BD35-2D51FA21A6A7}" type="par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CB7177F8-56D1-4BD5-9D53-DF6F571AF2E1}" type="sib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CF9242D-98AD-4E11-851E-B0166EFC9897}">
      <dgm:prSet/>
      <dgm:spPr/>
      <dgm:t>
        <a:bodyPr/>
        <a:lstStyle/>
        <a:p>
          <a:r>
            <a:rPr lang="en-US" b="0" i="1" dirty="0"/>
            <a:t>Lead </a:t>
          </a:r>
          <a:r>
            <a:rPr lang="en-US" b="0" i="1" dirty="0" err="1"/>
            <a:t>Optimisation</a:t>
          </a:r>
          <a:endParaRPr lang="en-US" b="0" i="1" dirty="0"/>
        </a:p>
      </dgm:t>
    </dgm:pt>
    <dgm:pt modelId="{767AB6F2-7516-42E0-8A44-8B80798217F8}" type="par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C845DC8-980A-4F30-B73F-A3EE098C40B4}" type="sib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98DC86D-113D-4CCC-850A-A5E0209ED504}">
      <dgm:prSet/>
      <dgm:spPr/>
      <dgm:t>
        <a:bodyPr/>
        <a:lstStyle/>
        <a:p>
          <a:r>
            <a:rPr lang="en-US" b="0" i="1" dirty="0"/>
            <a:t>Pre-clinical candidate</a:t>
          </a:r>
        </a:p>
      </dgm:t>
    </dgm:pt>
    <dgm:pt modelId="{71E5DCFE-7DB4-4741-B7CB-A08BD043A038}" type="par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4DC286-8229-4266-9B51-998C3913A62B}" type="sib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46319149-08E3-4697-98DA-9BF4CB1CB062}" type="pres">
      <dgm:prSet presAssocID="{1C5C039E-6A17-4D95-9F47-697696F8481D}" presName="Name0" presStyleCnt="0">
        <dgm:presLayoutVars>
          <dgm:dir/>
          <dgm:resizeHandles val="exact"/>
        </dgm:presLayoutVars>
      </dgm:prSet>
      <dgm:spPr/>
    </dgm:pt>
    <dgm:pt modelId="{DA20B43D-8556-4E1F-81D0-5D50B937BFEB}" type="pres">
      <dgm:prSet presAssocID="{CB5CCDB9-26BF-4AC0-8BA5-44DD3689D93A}" presName="parTxOnly" presStyleLbl="node1" presStyleIdx="0" presStyleCnt="5">
        <dgm:presLayoutVars>
          <dgm:bulletEnabled val="1"/>
        </dgm:presLayoutVars>
      </dgm:prSet>
      <dgm:spPr/>
    </dgm:pt>
    <dgm:pt modelId="{3BBA3311-8270-4D47-A00B-B8138B58ECF1}" type="pres">
      <dgm:prSet presAssocID="{6305AD25-4DDF-4AEF-805D-D3DC3AC7A084}" presName="parSpace" presStyleCnt="0"/>
      <dgm:spPr/>
    </dgm:pt>
    <dgm:pt modelId="{826B4A0D-A88B-4A4D-BBE6-4DE788F3A8DC}" type="pres">
      <dgm:prSet presAssocID="{98257ADD-C94E-4B6C-8621-77FA27A2DC52}" presName="parTxOnly" presStyleLbl="node1" presStyleIdx="1" presStyleCnt="5">
        <dgm:presLayoutVars>
          <dgm:bulletEnabled val="1"/>
        </dgm:presLayoutVars>
      </dgm:prSet>
      <dgm:spPr/>
    </dgm:pt>
    <dgm:pt modelId="{2B3382ED-CD2D-4E9A-98EA-75EF066A6F3E}" type="pres">
      <dgm:prSet presAssocID="{33149613-384E-4C0C-B7B6-70DD5EF277A5}" presName="parSpace" presStyleCnt="0"/>
      <dgm:spPr/>
    </dgm:pt>
    <dgm:pt modelId="{8C92D57E-8BAC-48CC-AC0C-517625ACAB48}" type="pres">
      <dgm:prSet presAssocID="{78A24C55-DFCD-43D9-8C87-9FD851553D87}" presName="parTxOnly" presStyleLbl="node1" presStyleIdx="2" presStyleCnt="5">
        <dgm:presLayoutVars>
          <dgm:bulletEnabled val="1"/>
        </dgm:presLayoutVars>
      </dgm:prSet>
      <dgm:spPr/>
    </dgm:pt>
    <dgm:pt modelId="{ACEA5B97-D3CB-4D2B-BE24-3E2E699A4E87}" type="pres">
      <dgm:prSet presAssocID="{CB7177F8-56D1-4BD5-9D53-DF6F571AF2E1}" presName="parSpace" presStyleCnt="0"/>
      <dgm:spPr/>
    </dgm:pt>
    <dgm:pt modelId="{49C3CCA7-5DD6-4ECD-80E7-679976AE4910}" type="pres">
      <dgm:prSet presAssocID="{1CF9242D-98AD-4E11-851E-B0166EFC9897}" presName="parTxOnly" presStyleLbl="node1" presStyleIdx="3" presStyleCnt="5">
        <dgm:presLayoutVars>
          <dgm:bulletEnabled val="1"/>
        </dgm:presLayoutVars>
      </dgm:prSet>
      <dgm:spPr/>
    </dgm:pt>
    <dgm:pt modelId="{64105D4E-BD21-4419-9A40-6587C5129B1B}" type="pres">
      <dgm:prSet presAssocID="{3C845DC8-980A-4F30-B73F-A3EE098C40B4}" presName="parSpace" presStyleCnt="0"/>
      <dgm:spPr/>
    </dgm:pt>
    <dgm:pt modelId="{958AA6E7-5598-424F-AD75-99C1F6C60EF3}" type="pres">
      <dgm:prSet presAssocID="{198DC86D-113D-4CCC-850A-A5E0209ED50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6B0E80E-4610-4850-8949-9D9CDBDAE5D2}" srcId="{1C5C039E-6A17-4D95-9F47-697696F8481D}" destId="{CB5CCDB9-26BF-4AC0-8BA5-44DD3689D93A}" srcOrd="0" destOrd="0" parTransId="{E04EA670-0F96-47E2-AE58-B96E2C042393}" sibTransId="{6305AD25-4DDF-4AEF-805D-D3DC3AC7A084}"/>
    <dgm:cxn modelId="{2C96334F-56B0-2049-B951-06B8101F44BC}" type="presOf" srcId="{1CF9242D-98AD-4E11-851E-B0166EFC9897}" destId="{49C3CCA7-5DD6-4ECD-80E7-679976AE4910}" srcOrd="0" destOrd="0" presId="urn:microsoft.com/office/officeart/2005/8/layout/hChevron3"/>
    <dgm:cxn modelId="{C4407599-5D0B-7248-82C5-694641928487}" type="presOf" srcId="{1C5C039E-6A17-4D95-9F47-697696F8481D}" destId="{46319149-08E3-4697-98DA-9BF4CB1CB062}" srcOrd="0" destOrd="0" presId="urn:microsoft.com/office/officeart/2005/8/layout/hChevron3"/>
    <dgm:cxn modelId="{1FCE9AA9-5D3A-452E-953D-9D3C82B8DAD8}" srcId="{1C5C039E-6A17-4D95-9F47-697696F8481D}" destId="{1CF9242D-98AD-4E11-851E-B0166EFC9897}" srcOrd="3" destOrd="0" parTransId="{767AB6F2-7516-42E0-8A44-8B80798217F8}" sibTransId="{3C845DC8-980A-4F30-B73F-A3EE098C40B4}"/>
    <dgm:cxn modelId="{B976EBAF-E7C6-1348-9172-108B9D5A69DA}" type="presOf" srcId="{98257ADD-C94E-4B6C-8621-77FA27A2DC52}" destId="{826B4A0D-A88B-4A4D-BBE6-4DE788F3A8DC}" srcOrd="0" destOrd="0" presId="urn:microsoft.com/office/officeart/2005/8/layout/hChevron3"/>
    <dgm:cxn modelId="{1073E6B3-8014-4444-B8F9-D4518538DC20}" srcId="{1C5C039E-6A17-4D95-9F47-697696F8481D}" destId="{98257ADD-C94E-4B6C-8621-77FA27A2DC52}" srcOrd="1" destOrd="0" parTransId="{F638321C-3FD3-4766-8C13-8FED631F3A7C}" sibTransId="{33149613-384E-4C0C-B7B6-70DD5EF277A5}"/>
    <dgm:cxn modelId="{43DA58B5-A0A5-EC4E-8FB6-FC0B62C5F69D}" type="presOf" srcId="{78A24C55-DFCD-43D9-8C87-9FD851553D87}" destId="{8C92D57E-8BAC-48CC-AC0C-517625ACAB48}" srcOrd="0" destOrd="0" presId="urn:microsoft.com/office/officeart/2005/8/layout/hChevron3"/>
    <dgm:cxn modelId="{AA66F2BB-D254-454F-96E7-F12BE7B10532}" type="presOf" srcId="{198DC86D-113D-4CCC-850A-A5E0209ED504}" destId="{958AA6E7-5598-424F-AD75-99C1F6C60EF3}" srcOrd="0" destOrd="0" presId="urn:microsoft.com/office/officeart/2005/8/layout/hChevron3"/>
    <dgm:cxn modelId="{D3DD43BD-61F0-44CB-AE5C-EE1F06087190}" srcId="{1C5C039E-6A17-4D95-9F47-697696F8481D}" destId="{198DC86D-113D-4CCC-850A-A5E0209ED504}" srcOrd="4" destOrd="0" parTransId="{71E5DCFE-7DB4-4741-B7CB-A08BD043A038}" sibTransId="{334DC286-8229-4266-9B51-998C3913A62B}"/>
    <dgm:cxn modelId="{16EA75D1-7BC0-DF41-825A-6A2AB12DF98C}" type="presOf" srcId="{CB5CCDB9-26BF-4AC0-8BA5-44DD3689D93A}" destId="{DA20B43D-8556-4E1F-81D0-5D50B937BFEB}" srcOrd="0" destOrd="0" presId="urn:microsoft.com/office/officeart/2005/8/layout/hChevron3"/>
    <dgm:cxn modelId="{C86333E1-B03C-49C0-8E07-7C25E53071FA}" srcId="{1C5C039E-6A17-4D95-9F47-697696F8481D}" destId="{78A24C55-DFCD-43D9-8C87-9FD851553D87}" srcOrd="2" destOrd="0" parTransId="{E39A4DA0-775B-4C02-BD35-2D51FA21A6A7}" sibTransId="{CB7177F8-56D1-4BD5-9D53-DF6F571AF2E1}"/>
    <dgm:cxn modelId="{C2C6CF7C-95B2-B248-8689-AFA4A7564039}" type="presParOf" srcId="{46319149-08E3-4697-98DA-9BF4CB1CB062}" destId="{DA20B43D-8556-4E1F-81D0-5D50B937BFEB}" srcOrd="0" destOrd="0" presId="urn:microsoft.com/office/officeart/2005/8/layout/hChevron3"/>
    <dgm:cxn modelId="{3A77E182-C0EC-0F4B-8945-75B21A374AAF}" type="presParOf" srcId="{46319149-08E3-4697-98DA-9BF4CB1CB062}" destId="{3BBA3311-8270-4D47-A00B-B8138B58ECF1}" srcOrd="1" destOrd="0" presId="urn:microsoft.com/office/officeart/2005/8/layout/hChevron3"/>
    <dgm:cxn modelId="{A4779B83-5E0D-294F-83A2-1BCBC2EBEEFF}" type="presParOf" srcId="{46319149-08E3-4697-98DA-9BF4CB1CB062}" destId="{826B4A0D-A88B-4A4D-BBE6-4DE788F3A8DC}" srcOrd="2" destOrd="0" presId="urn:microsoft.com/office/officeart/2005/8/layout/hChevron3"/>
    <dgm:cxn modelId="{86FE13C1-F47F-5540-917C-F03C21018A2E}" type="presParOf" srcId="{46319149-08E3-4697-98DA-9BF4CB1CB062}" destId="{2B3382ED-CD2D-4E9A-98EA-75EF066A6F3E}" srcOrd="3" destOrd="0" presId="urn:microsoft.com/office/officeart/2005/8/layout/hChevron3"/>
    <dgm:cxn modelId="{CD47F31C-D91F-D440-8C2B-1EEFA1ACD5A8}" type="presParOf" srcId="{46319149-08E3-4697-98DA-9BF4CB1CB062}" destId="{8C92D57E-8BAC-48CC-AC0C-517625ACAB48}" srcOrd="4" destOrd="0" presId="urn:microsoft.com/office/officeart/2005/8/layout/hChevron3"/>
    <dgm:cxn modelId="{B12FBE52-2244-A840-9341-BA91238C2E0F}" type="presParOf" srcId="{46319149-08E3-4697-98DA-9BF4CB1CB062}" destId="{ACEA5B97-D3CB-4D2B-BE24-3E2E699A4E87}" srcOrd="5" destOrd="0" presId="urn:microsoft.com/office/officeart/2005/8/layout/hChevron3"/>
    <dgm:cxn modelId="{26F9A278-6F25-C144-972C-F82943E6092E}" type="presParOf" srcId="{46319149-08E3-4697-98DA-9BF4CB1CB062}" destId="{49C3CCA7-5DD6-4ECD-80E7-679976AE4910}" srcOrd="6" destOrd="0" presId="urn:microsoft.com/office/officeart/2005/8/layout/hChevron3"/>
    <dgm:cxn modelId="{70F3EA4F-C411-0847-B1E9-AEC08C791EAA}" type="presParOf" srcId="{46319149-08E3-4697-98DA-9BF4CB1CB062}" destId="{64105D4E-BD21-4419-9A40-6587C5129B1B}" srcOrd="7" destOrd="0" presId="urn:microsoft.com/office/officeart/2005/8/layout/hChevron3"/>
    <dgm:cxn modelId="{B80E86B8-3954-B744-904F-1EA594E43EE1}" type="presParOf" srcId="{46319149-08E3-4697-98DA-9BF4CB1CB062}" destId="{958AA6E7-5598-424F-AD75-99C1F6C60EF3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5C039E-6A17-4D95-9F47-697696F8481D}" type="doc">
      <dgm:prSet loTypeId="urn:microsoft.com/office/officeart/2005/8/layout/hChevron3" loCatId="process" qsTypeId="urn:microsoft.com/office/officeart/2005/8/quickstyle/3d1" qsCatId="3D" csTypeId="urn:microsoft.com/office/officeart/2005/8/colors/accent2_4" csCatId="accent2" phldr="1"/>
      <dgm:spPr/>
    </dgm:pt>
    <dgm:pt modelId="{CB5CCDB9-26BF-4AC0-8BA5-44DD3689D93A}">
      <dgm:prSet phldrT="[Text]"/>
      <dgm:spPr>
        <a:solidFill>
          <a:srgbClr val="CB7438"/>
        </a:solidFill>
      </dgm:spPr>
      <dgm:t>
        <a:bodyPr/>
        <a:lstStyle/>
        <a:p>
          <a:r>
            <a:rPr lang="en-US" b="0" i="1" dirty="0"/>
            <a:t>Enabling technology</a:t>
          </a:r>
        </a:p>
        <a:p>
          <a:r>
            <a:rPr lang="en-US" b="0" i="1" dirty="0"/>
            <a:t>/ Target validation</a:t>
          </a:r>
        </a:p>
      </dgm:t>
    </dgm:pt>
    <dgm:pt modelId="{E04EA670-0F96-47E2-AE58-B96E2C042393}" type="par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6305AD25-4DDF-4AEF-805D-D3DC3AC7A084}" type="sibTrans" cxnId="{D6B0E80E-4610-4850-8949-9D9CDBDAE5D2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98257ADD-C94E-4B6C-8621-77FA27A2DC52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600" b="1" i="1" dirty="0"/>
            <a:t>Screening</a:t>
          </a:r>
        </a:p>
      </dgm:t>
    </dgm:pt>
    <dgm:pt modelId="{F638321C-3FD3-4766-8C13-8FED631F3A7C}" type="par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149613-384E-4C0C-B7B6-70DD5EF277A5}" type="sibTrans" cxnId="{1073E6B3-8014-4444-B8F9-D4518538DC2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78A24C55-DFCD-43D9-8C87-9FD851553D87}">
      <dgm:prSet phldrT="[Text]"/>
      <dgm:spPr/>
      <dgm:t>
        <a:bodyPr/>
        <a:lstStyle/>
        <a:p>
          <a:r>
            <a:rPr lang="en-US" b="0" i="1" dirty="0"/>
            <a:t>Hit to Lead</a:t>
          </a:r>
        </a:p>
      </dgm:t>
    </dgm:pt>
    <dgm:pt modelId="{E39A4DA0-775B-4C02-BD35-2D51FA21A6A7}" type="par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CB7177F8-56D1-4BD5-9D53-DF6F571AF2E1}" type="sibTrans" cxnId="{C86333E1-B03C-49C0-8E07-7C25E53071FA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CF9242D-98AD-4E11-851E-B0166EFC9897}">
      <dgm:prSet/>
      <dgm:spPr/>
      <dgm:t>
        <a:bodyPr/>
        <a:lstStyle/>
        <a:p>
          <a:r>
            <a:rPr lang="en-US" b="0" i="1" dirty="0"/>
            <a:t>Lead </a:t>
          </a:r>
          <a:r>
            <a:rPr lang="en-US" b="0" i="1" dirty="0" err="1"/>
            <a:t>Optimisation</a:t>
          </a:r>
          <a:endParaRPr lang="en-US" b="0" i="1" dirty="0"/>
        </a:p>
      </dgm:t>
    </dgm:pt>
    <dgm:pt modelId="{767AB6F2-7516-42E0-8A44-8B80798217F8}" type="par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C845DC8-980A-4F30-B73F-A3EE098C40B4}" type="sibTrans" cxnId="{1FCE9AA9-5D3A-452E-953D-9D3C82B8DAD8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198DC86D-113D-4CCC-850A-A5E0209ED504}">
      <dgm:prSet/>
      <dgm:spPr/>
      <dgm:t>
        <a:bodyPr/>
        <a:lstStyle/>
        <a:p>
          <a:r>
            <a:rPr lang="en-US" b="0" i="1" dirty="0"/>
            <a:t>Pre-clinical candidate</a:t>
          </a:r>
        </a:p>
      </dgm:t>
    </dgm:pt>
    <dgm:pt modelId="{71E5DCFE-7DB4-4741-B7CB-A08BD043A038}" type="par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334DC286-8229-4266-9B51-998C3913A62B}" type="sibTrans" cxnId="{D3DD43BD-61F0-44CB-AE5C-EE1F06087190}">
      <dgm:prSet/>
      <dgm:spPr/>
      <dgm:t>
        <a:bodyPr/>
        <a:lstStyle/>
        <a:p>
          <a:endParaRPr lang="en-US" b="1" i="1">
            <a:solidFill>
              <a:schemeClr val="tx1"/>
            </a:solidFill>
          </a:endParaRPr>
        </a:p>
      </dgm:t>
    </dgm:pt>
    <dgm:pt modelId="{46319149-08E3-4697-98DA-9BF4CB1CB062}" type="pres">
      <dgm:prSet presAssocID="{1C5C039E-6A17-4D95-9F47-697696F8481D}" presName="Name0" presStyleCnt="0">
        <dgm:presLayoutVars>
          <dgm:dir/>
          <dgm:resizeHandles val="exact"/>
        </dgm:presLayoutVars>
      </dgm:prSet>
      <dgm:spPr/>
    </dgm:pt>
    <dgm:pt modelId="{DA20B43D-8556-4E1F-81D0-5D50B937BFEB}" type="pres">
      <dgm:prSet presAssocID="{CB5CCDB9-26BF-4AC0-8BA5-44DD3689D93A}" presName="parTxOnly" presStyleLbl="node1" presStyleIdx="0" presStyleCnt="5">
        <dgm:presLayoutVars>
          <dgm:bulletEnabled val="1"/>
        </dgm:presLayoutVars>
      </dgm:prSet>
      <dgm:spPr/>
    </dgm:pt>
    <dgm:pt modelId="{3BBA3311-8270-4D47-A00B-B8138B58ECF1}" type="pres">
      <dgm:prSet presAssocID="{6305AD25-4DDF-4AEF-805D-D3DC3AC7A084}" presName="parSpace" presStyleCnt="0"/>
      <dgm:spPr/>
    </dgm:pt>
    <dgm:pt modelId="{826B4A0D-A88B-4A4D-BBE6-4DE788F3A8DC}" type="pres">
      <dgm:prSet presAssocID="{98257ADD-C94E-4B6C-8621-77FA27A2DC52}" presName="parTxOnly" presStyleLbl="node1" presStyleIdx="1" presStyleCnt="5">
        <dgm:presLayoutVars>
          <dgm:bulletEnabled val="1"/>
        </dgm:presLayoutVars>
      </dgm:prSet>
      <dgm:spPr/>
    </dgm:pt>
    <dgm:pt modelId="{2B3382ED-CD2D-4E9A-98EA-75EF066A6F3E}" type="pres">
      <dgm:prSet presAssocID="{33149613-384E-4C0C-B7B6-70DD5EF277A5}" presName="parSpace" presStyleCnt="0"/>
      <dgm:spPr/>
    </dgm:pt>
    <dgm:pt modelId="{8C92D57E-8BAC-48CC-AC0C-517625ACAB48}" type="pres">
      <dgm:prSet presAssocID="{78A24C55-DFCD-43D9-8C87-9FD851553D87}" presName="parTxOnly" presStyleLbl="node1" presStyleIdx="2" presStyleCnt="5">
        <dgm:presLayoutVars>
          <dgm:bulletEnabled val="1"/>
        </dgm:presLayoutVars>
      </dgm:prSet>
      <dgm:spPr/>
    </dgm:pt>
    <dgm:pt modelId="{ACEA5B97-D3CB-4D2B-BE24-3E2E699A4E87}" type="pres">
      <dgm:prSet presAssocID="{CB7177F8-56D1-4BD5-9D53-DF6F571AF2E1}" presName="parSpace" presStyleCnt="0"/>
      <dgm:spPr/>
    </dgm:pt>
    <dgm:pt modelId="{49C3CCA7-5DD6-4ECD-80E7-679976AE4910}" type="pres">
      <dgm:prSet presAssocID="{1CF9242D-98AD-4E11-851E-B0166EFC9897}" presName="parTxOnly" presStyleLbl="node1" presStyleIdx="3" presStyleCnt="5">
        <dgm:presLayoutVars>
          <dgm:bulletEnabled val="1"/>
        </dgm:presLayoutVars>
      </dgm:prSet>
      <dgm:spPr/>
    </dgm:pt>
    <dgm:pt modelId="{64105D4E-BD21-4419-9A40-6587C5129B1B}" type="pres">
      <dgm:prSet presAssocID="{3C845DC8-980A-4F30-B73F-A3EE098C40B4}" presName="parSpace" presStyleCnt="0"/>
      <dgm:spPr/>
    </dgm:pt>
    <dgm:pt modelId="{958AA6E7-5598-424F-AD75-99C1F6C60EF3}" type="pres">
      <dgm:prSet presAssocID="{198DC86D-113D-4CCC-850A-A5E0209ED504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6B0E80E-4610-4850-8949-9D9CDBDAE5D2}" srcId="{1C5C039E-6A17-4D95-9F47-697696F8481D}" destId="{CB5CCDB9-26BF-4AC0-8BA5-44DD3689D93A}" srcOrd="0" destOrd="0" parTransId="{E04EA670-0F96-47E2-AE58-B96E2C042393}" sibTransId="{6305AD25-4DDF-4AEF-805D-D3DC3AC7A084}"/>
    <dgm:cxn modelId="{2C96334F-56B0-2049-B951-06B8101F44BC}" type="presOf" srcId="{1CF9242D-98AD-4E11-851E-B0166EFC9897}" destId="{49C3CCA7-5DD6-4ECD-80E7-679976AE4910}" srcOrd="0" destOrd="0" presId="urn:microsoft.com/office/officeart/2005/8/layout/hChevron3"/>
    <dgm:cxn modelId="{C4407599-5D0B-7248-82C5-694641928487}" type="presOf" srcId="{1C5C039E-6A17-4D95-9F47-697696F8481D}" destId="{46319149-08E3-4697-98DA-9BF4CB1CB062}" srcOrd="0" destOrd="0" presId="urn:microsoft.com/office/officeart/2005/8/layout/hChevron3"/>
    <dgm:cxn modelId="{1FCE9AA9-5D3A-452E-953D-9D3C82B8DAD8}" srcId="{1C5C039E-6A17-4D95-9F47-697696F8481D}" destId="{1CF9242D-98AD-4E11-851E-B0166EFC9897}" srcOrd="3" destOrd="0" parTransId="{767AB6F2-7516-42E0-8A44-8B80798217F8}" sibTransId="{3C845DC8-980A-4F30-B73F-A3EE098C40B4}"/>
    <dgm:cxn modelId="{B976EBAF-E7C6-1348-9172-108B9D5A69DA}" type="presOf" srcId="{98257ADD-C94E-4B6C-8621-77FA27A2DC52}" destId="{826B4A0D-A88B-4A4D-BBE6-4DE788F3A8DC}" srcOrd="0" destOrd="0" presId="urn:microsoft.com/office/officeart/2005/8/layout/hChevron3"/>
    <dgm:cxn modelId="{1073E6B3-8014-4444-B8F9-D4518538DC20}" srcId="{1C5C039E-6A17-4D95-9F47-697696F8481D}" destId="{98257ADD-C94E-4B6C-8621-77FA27A2DC52}" srcOrd="1" destOrd="0" parTransId="{F638321C-3FD3-4766-8C13-8FED631F3A7C}" sibTransId="{33149613-384E-4C0C-B7B6-70DD5EF277A5}"/>
    <dgm:cxn modelId="{43DA58B5-A0A5-EC4E-8FB6-FC0B62C5F69D}" type="presOf" srcId="{78A24C55-DFCD-43D9-8C87-9FD851553D87}" destId="{8C92D57E-8BAC-48CC-AC0C-517625ACAB48}" srcOrd="0" destOrd="0" presId="urn:microsoft.com/office/officeart/2005/8/layout/hChevron3"/>
    <dgm:cxn modelId="{AA66F2BB-D254-454F-96E7-F12BE7B10532}" type="presOf" srcId="{198DC86D-113D-4CCC-850A-A5E0209ED504}" destId="{958AA6E7-5598-424F-AD75-99C1F6C60EF3}" srcOrd="0" destOrd="0" presId="urn:microsoft.com/office/officeart/2005/8/layout/hChevron3"/>
    <dgm:cxn modelId="{D3DD43BD-61F0-44CB-AE5C-EE1F06087190}" srcId="{1C5C039E-6A17-4D95-9F47-697696F8481D}" destId="{198DC86D-113D-4CCC-850A-A5E0209ED504}" srcOrd="4" destOrd="0" parTransId="{71E5DCFE-7DB4-4741-B7CB-A08BD043A038}" sibTransId="{334DC286-8229-4266-9B51-998C3913A62B}"/>
    <dgm:cxn modelId="{16EA75D1-7BC0-DF41-825A-6A2AB12DF98C}" type="presOf" srcId="{CB5CCDB9-26BF-4AC0-8BA5-44DD3689D93A}" destId="{DA20B43D-8556-4E1F-81D0-5D50B937BFEB}" srcOrd="0" destOrd="0" presId="urn:microsoft.com/office/officeart/2005/8/layout/hChevron3"/>
    <dgm:cxn modelId="{C86333E1-B03C-49C0-8E07-7C25E53071FA}" srcId="{1C5C039E-6A17-4D95-9F47-697696F8481D}" destId="{78A24C55-DFCD-43D9-8C87-9FD851553D87}" srcOrd="2" destOrd="0" parTransId="{E39A4DA0-775B-4C02-BD35-2D51FA21A6A7}" sibTransId="{CB7177F8-56D1-4BD5-9D53-DF6F571AF2E1}"/>
    <dgm:cxn modelId="{C2C6CF7C-95B2-B248-8689-AFA4A7564039}" type="presParOf" srcId="{46319149-08E3-4697-98DA-9BF4CB1CB062}" destId="{DA20B43D-8556-4E1F-81D0-5D50B937BFEB}" srcOrd="0" destOrd="0" presId="urn:microsoft.com/office/officeart/2005/8/layout/hChevron3"/>
    <dgm:cxn modelId="{3A77E182-C0EC-0F4B-8945-75B21A374AAF}" type="presParOf" srcId="{46319149-08E3-4697-98DA-9BF4CB1CB062}" destId="{3BBA3311-8270-4D47-A00B-B8138B58ECF1}" srcOrd="1" destOrd="0" presId="urn:microsoft.com/office/officeart/2005/8/layout/hChevron3"/>
    <dgm:cxn modelId="{A4779B83-5E0D-294F-83A2-1BCBC2EBEEFF}" type="presParOf" srcId="{46319149-08E3-4697-98DA-9BF4CB1CB062}" destId="{826B4A0D-A88B-4A4D-BBE6-4DE788F3A8DC}" srcOrd="2" destOrd="0" presId="urn:microsoft.com/office/officeart/2005/8/layout/hChevron3"/>
    <dgm:cxn modelId="{86FE13C1-F47F-5540-917C-F03C21018A2E}" type="presParOf" srcId="{46319149-08E3-4697-98DA-9BF4CB1CB062}" destId="{2B3382ED-CD2D-4E9A-98EA-75EF066A6F3E}" srcOrd="3" destOrd="0" presId="urn:microsoft.com/office/officeart/2005/8/layout/hChevron3"/>
    <dgm:cxn modelId="{CD47F31C-D91F-D440-8C2B-1EEFA1ACD5A8}" type="presParOf" srcId="{46319149-08E3-4697-98DA-9BF4CB1CB062}" destId="{8C92D57E-8BAC-48CC-AC0C-517625ACAB48}" srcOrd="4" destOrd="0" presId="urn:microsoft.com/office/officeart/2005/8/layout/hChevron3"/>
    <dgm:cxn modelId="{B12FBE52-2244-A840-9341-BA91238C2E0F}" type="presParOf" srcId="{46319149-08E3-4697-98DA-9BF4CB1CB062}" destId="{ACEA5B97-D3CB-4D2B-BE24-3E2E699A4E87}" srcOrd="5" destOrd="0" presId="urn:microsoft.com/office/officeart/2005/8/layout/hChevron3"/>
    <dgm:cxn modelId="{26F9A278-6F25-C144-972C-F82943E6092E}" type="presParOf" srcId="{46319149-08E3-4697-98DA-9BF4CB1CB062}" destId="{49C3CCA7-5DD6-4ECD-80E7-679976AE4910}" srcOrd="6" destOrd="0" presId="urn:microsoft.com/office/officeart/2005/8/layout/hChevron3"/>
    <dgm:cxn modelId="{70F3EA4F-C411-0847-B1E9-AEC08C791EAA}" type="presParOf" srcId="{46319149-08E3-4697-98DA-9BF4CB1CB062}" destId="{64105D4E-BD21-4419-9A40-6587C5129B1B}" srcOrd="7" destOrd="0" presId="urn:microsoft.com/office/officeart/2005/8/layout/hChevron3"/>
    <dgm:cxn modelId="{B80E86B8-3954-B744-904F-1EA594E43EE1}" type="presParOf" srcId="{46319149-08E3-4697-98DA-9BF4CB1CB062}" destId="{958AA6E7-5598-424F-AD75-99C1F6C60EF3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2EDC5E-0012-774C-BD7B-659673B114B1}" type="doc">
      <dgm:prSet loTypeId="urn:microsoft.com/office/officeart/2005/8/layout/arrow2" loCatId="" qsTypeId="urn:microsoft.com/office/officeart/2005/8/quickstyle/simple1" qsCatId="simple" csTypeId="urn:microsoft.com/office/officeart/2005/8/colors/accent2_4" csCatId="accent2" phldr="1"/>
      <dgm:spPr/>
    </dgm:pt>
    <dgm:pt modelId="{53C2B2A2-93EF-7E41-9212-E60C46FDE75D}">
      <dgm:prSet phldrT="[Text]"/>
      <dgm:spPr/>
      <dgm:t>
        <a:bodyPr/>
        <a:lstStyle/>
        <a:p>
          <a:r>
            <a:rPr lang="en-GB" dirty="0"/>
            <a:t>Assay development and validation for a screen</a:t>
          </a:r>
        </a:p>
      </dgm:t>
    </dgm:pt>
    <dgm:pt modelId="{139CDDE7-643A-2940-87EC-A4C49280C53F}" type="parTrans" cxnId="{66D10E00-69A1-2E4C-B598-5F6F0B9962A9}">
      <dgm:prSet/>
      <dgm:spPr/>
      <dgm:t>
        <a:bodyPr/>
        <a:lstStyle/>
        <a:p>
          <a:endParaRPr lang="en-GB"/>
        </a:p>
      </dgm:t>
    </dgm:pt>
    <dgm:pt modelId="{8A695F84-95F8-6A48-AFA8-4778EC384212}" type="sibTrans" cxnId="{66D10E00-69A1-2E4C-B598-5F6F0B9962A9}">
      <dgm:prSet/>
      <dgm:spPr/>
      <dgm:t>
        <a:bodyPr/>
        <a:lstStyle/>
        <a:p>
          <a:endParaRPr lang="en-GB"/>
        </a:p>
      </dgm:t>
    </dgm:pt>
    <dgm:pt modelId="{7BB89DDD-8590-584E-8F3B-B72542B053D1}">
      <dgm:prSet phldrT="[Text]"/>
      <dgm:spPr/>
      <dgm:t>
        <a:bodyPr/>
        <a:lstStyle/>
        <a:p>
          <a:r>
            <a:rPr lang="en-GB" dirty="0"/>
            <a:t>Primary screen</a:t>
          </a:r>
        </a:p>
      </dgm:t>
    </dgm:pt>
    <dgm:pt modelId="{17766EDC-7FD2-7340-9BCF-A7C1AC5CF055}" type="parTrans" cxnId="{B1E03CA2-7850-6340-BBC5-EC790CAFDE29}">
      <dgm:prSet/>
      <dgm:spPr/>
      <dgm:t>
        <a:bodyPr/>
        <a:lstStyle/>
        <a:p>
          <a:endParaRPr lang="en-GB"/>
        </a:p>
      </dgm:t>
    </dgm:pt>
    <dgm:pt modelId="{56C06564-A03A-0B43-B7B2-81FEF7F47CDE}" type="sibTrans" cxnId="{B1E03CA2-7850-6340-BBC5-EC790CAFDE29}">
      <dgm:prSet/>
      <dgm:spPr/>
      <dgm:t>
        <a:bodyPr/>
        <a:lstStyle/>
        <a:p>
          <a:endParaRPr lang="en-GB"/>
        </a:p>
      </dgm:t>
    </dgm:pt>
    <dgm:pt modelId="{F8A2F441-21FC-D141-9252-D2E6889760E7}">
      <dgm:prSet phldrT="[Text]"/>
      <dgm:spPr/>
      <dgm:t>
        <a:bodyPr/>
        <a:lstStyle/>
        <a:p>
          <a:r>
            <a:rPr lang="en-GB" dirty="0"/>
            <a:t>Hit confirmation</a:t>
          </a:r>
        </a:p>
      </dgm:t>
    </dgm:pt>
    <dgm:pt modelId="{3633C4D7-257B-D449-A9C0-0FACD297C035}" type="parTrans" cxnId="{57562679-D109-2840-97DD-A9A5DD9A8882}">
      <dgm:prSet/>
      <dgm:spPr/>
      <dgm:t>
        <a:bodyPr/>
        <a:lstStyle/>
        <a:p>
          <a:endParaRPr lang="en-GB"/>
        </a:p>
      </dgm:t>
    </dgm:pt>
    <dgm:pt modelId="{07528E02-5FF1-0D4D-B8B9-B781E26FEC4E}" type="sibTrans" cxnId="{57562679-D109-2840-97DD-A9A5DD9A8882}">
      <dgm:prSet/>
      <dgm:spPr/>
      <dgm:t>
        <a:bodyPr/>
        <a:lstStyle/>
        <a:p>
          <a:endParaRPr lang="en-GB"/>
        </a:p>
      </dgm:t>
    </dgm:pt>
    <dgm:pt modelId="{CC31DF1C-B84F-C744-B43F-B0B89AFCEAC8}">
      <dgm:prSet phldrT="[Text]"/>
      <dgm:spPr/>
      <dgm:t>
        <a:bodyPr/>
        <a:lstStyle/>
        <a:p>
          <a:r>
            <a:rPr lang="en-GB" dirty="0"/>
            <a:t>XC50 determination</a:t>
          </a:r>
        </a:p>
      </dgm:t>
    </dgm:pt>
    <dgm:pt modelId="{7D2299F5-E037-5A48-9168-696ECA8EA7C8}" type="parTrans" cxnId="{3E4B08DD-7B36-6C40-84EE-F4C309FE653B}">
      <dgm:prSet/>
      <dgm:spPr/>
      <dgm:t>
        <a:bodyPr/>
        <a:lstStyle/>
        <a:p>
          <a:endParaRPr lang="en-GB"/>
        </a:p>
      </dgm:t>
    </dgm:pt>
    <dgm:pt modelId="{ADD22215-6746-794C-8588-9F6C0ABCE1D0}" type="sibTrans" cxnId="{3E4B08DD-7B36-6C40-84EE-F4C309FE653B}">
      <dgm:prSet/>
      <dgm:spPr/>
      <dgm:t>
        <a:bodyPr/>
        <a:lstStyle/>
        <a:p>
          <a:endParaRPr lang="en-GB"/>
        </a:p>
      </dgm:t>
    </dgm:pt>
    <dgm:pt modelId="{25BD2E34-F229-424F-A960-1F7F03537C7C}" type="pres">
      <dgm:prSet presAssocID="{102EDC5E-0012-774C-BD7B-659673B114B1}" presName="arrowDiagram" presStyleCnt="0">
        <dgm:presLayoutVars>
          <dgm:chMax val="5"/>
          <dgm:dir/>
          <dgm:resizeHandles val="exact"/>
        </dgm:presLayoutVars>
      </dgm:prSet>
      <dgm:spPr/>
    </dgm:pt>
    <dgm:pt modelId="{E628F8E8-BAA0-3349-B8F6-957FF1B7B53B}" type="pres">
      <dgm:prSet presAssocID="{102EDC5E-0012-774C-BD7B-659673B114B1}" presName="arrow" presStyleLbl="bgShp" presStyleIdx="0" presStyleCnt="1"/>
      <dgm:spPr/>
    </dgm:pt>
    <dgm:pt modelId="{08A3F6B4-CBFD-AD40-A560-7068E5669B70}" type="pres">
      <dgm:prSet presAssocID="{102EDC5E-0012-774C-BD7B-659673B114B1}" presName="arrowDiagram4" presStyleCnt="0"/>
      <dgm:spPr/>
    </dgm:pt>
    <dgm:pt modelId="{0E6C9890-FBA8-FF40-A328-B2EF06BF32D4}" type="pres">
      <dgm:prSet presAssocID="{53C2B2A2-93EF-7E41-9212-E60C46FDE75D}" presName="bullet4a" presStyleLbl="node1" presStyleIdx="0" presStyleCnt="4"/>
      <dgm:spPr/>
    </dgm:pt>
    <dgm:pt modelId="{CFBA1C6F-C260-F342-AE42-4F7B9B3ECFCE}" type="pres">
      <dgm:prSet presAssocID="{53C2B2A2-93EF-7E41-9212-E60C46FDE75D}" presName="textBox4a" presStyleLbl="revTx" presStyleIdx="0" presStyleCnt="4">
        <dgm:presLayoutVars>
          <dgm:bulletEnabled val="1"/>
        </dgm:presLayoutVars>
      </dgm:prSet>
      <dgm:spPr/>
    </dgm:pt>
    <dgm:pt modelId="{9DE9AC34-A850-A84B-9646-01D6CCC75E96}" type="pres">
      <dgm:prSet presAssocID="{7BB89DDD-8590-584E-8F3B-B72542B053D1}" presName="bullet4b" presStyleLbl="node1" presStyleIdx="1" presStyleCnt="4"/>
      <dgm:spPr/>
    </dgm:pt>
    <dgm:pt modelId="{47872E6A-FD2E-1E4D-8D50-33EF7FABAA16}" type="pres">
      <dgm:prSet presAssocID="{7BB89DDD-8590-584E-8F3B-B72542B053D1}" presName="textBox4b" presStyleLbl="revTx" presStyleIdx="1" presStyleCnt="4">
        <dgm:presLayoutVars>
          <dgm:bulletEnabled val="1"/>
        </dgm:presLayoutVars>
      </dgm:prSet>
      <dgm:spPr/>
    </dgm:pt>
    <dgm:pt modelId="{ECCD6BAF-82FF-9E41-8578-473BD2145EA3}" type="pres">
      <dgm:prSet presAssocID="{F8A2F441-21FC-D141-9252-D2E6889760E7}" presName="bullet4c" presStyleLbl="node1" presStyleIdx="2" presStyleCnt="4"/>
      <dgm:spPr/>
    </dgm:pt>
    <dgm:pt modelId="{1B543F5C-350A-A442-8D8A-E25B0407D7AD}" type="pres">
      <dgm:prSet presAssocID="{F8A2F441-21FC-D141-9252-D2E6889760E7}" presName="textBox4c" presStyleLbl="revTx" presStyleIdx="2" presStyleCnt="4">
        <dgm:presLayoutVars>
          <dgm:bulletEnabled val="1"/>
        </dgm:presLayoutVars>
      </dgm:prSet>
      <dgm:spPr/>
    </dgm:pt>
    <dgm:pt modelId="{8245A820-3789-0D41-B382-CFC2EED3BB70}" type="pres">
      <dgm:prSet presAssocID="{CC31DF1C-B84F-C744-B43F-B0B89AFCEAC8}" presName="bullet4d" presStyleLbl="node1" presStyleIdx="3" presStyleCnt="4"/>
      <dgm:spPr/>
    </dgm:pt>
    <dgm:pt modelId="{7ABDEBC2-245A-8342-B0CA-8235793F6C5B}" type="pres">
      <dgm:prSet presAssocID="{CC31DF1C-B84F-C744-B43F-B0B89AFCEAC8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66D10E00-69A1-2E4C-B598-5F6F0B9962A9}" srcId="{102EDC5E-0012-774C-BD7B-659673B114B1}" destId="{53C2B2A2-93EF-7E41-9212-E60C46FDE75D}" srcOrd="0" destOrd="0" parTransId="{139CDDE7-643A-2940-87EC-A4C49280C53F}" sibTransId="{8A695F84-95F8-6A48-AFA8-4778EC384212}"/>
    <dgm:cxn modelId="{66BF8123-57DB-D043-AE49-094CAB674930}" type="presOf" srcId="{7BB89DDD-8590-584E-8F3B-B72542B053D1}" destId="{47872E6A-FD2E-1E4D-8D50-33EF7FABAA16}" srcOrd="0" destOrd="0" presId="urn:microsoft.com/office/officeart/2005/8/layout/arrow2"/>
    <dgm:cxn modelId="{3B699B3D-F11B-6B44-8E0F-19AC9126D718}" type="presOf" srcId="{53C2B2A2-93EF-7E41-9212-E60C46FDE75D}" destId="{CFBA1C6F-C260-F342-AE42-4F7B9B3ECFCE}" srcOrd="0" destOrd="0" presId="urn:microsoft.com/office/officeart/2005/8/layout/arrow2"/>
    <dgm:cxn modelId="{1387F35B-ABC8-9543-9AD6-E802CCF5675E}" type="presOf" srcId="{CC31DF1C-B84F-C744-B43F-B0B89AFCEAC8}" destId="{7ABDEBC2-245A-8342-B0CA-8235793F6C5B}" srcOrd="0" destOrd="0" presId="urn:microsoft.com/office/officeart/2005/8/layout/arrow2"/>
    <dgm:cxn modelId="{059A0B52-E569-874D-AD81-854A8F9D56E9}" type="presOf" srcId="{102EDC5E-0012-774C-BD7B-659673B114B1}" destId="{25BD2E34-F229-424F-A960-1F7F03537C7C}" srcOrd="0" destOrd="0" presId="urn:microsoft.com/office/officeart/2005/8/layout/arrow2"/>
    <dgm:cxn modelId="{57562679-D109-2840-97DD-A9A5DD9A8882}" srcId="{102EDC5E-0012-774C-BD7B-659673B114B1}" destId="{F8A2F441-21FC-D141-9252-D2E6889760E7}" srcOrd="2" destOrd="0" parTransId="{3633C4D7-257B-D449-A9C0-0FACD297C035}" sibTransId="{07528E02-5FF1-0D4D-B8B9-B781E26FEC4E}"/>
    <dgm:cxn modelId="{718BFEA0-DDC6-A342-91D0-C06A95D307D0}" type="presOf" srcId="{F8A2F441-21FC-D141-9252-D2E6889760E7}" destId="{1B543F5C-350A-A442-8D8A-E25B0407D7AD}" srcOrd="0" destOrd="0" presId="urn:microsoft.com/office/officeart/2005/8/layout/arrow2"/>
    <dgm:cxn modelId="{B1E03CA2-7850-6340-BBC5-EC790CAFDE29}" srcId="{102EDC5E-0012-774C-BD7B-659673B114B1}" destId="{7BB89DDD-8590-584E-8F3B-B72542B053D1}" srcOrd="1" destOrd="0" parTransId="{17766EDC-7FD2-7340-9BCF-A7C1AC5CF055}" sibTransId="{56C06564-A03A-0B43-B7B2-81FEF7F47CDE}"/>
    <dgm:cxn modelId="{3E4B08DD-7B36-6C40-84EE-F4C309FE653B}" srcId="{102EDC5E-0012-774C-BD7B-659673B114B1}" destId="{CC31DF1C-B84F-C744-B43F-B0B89AFCEAC8}" srcOrd="3" destOrd="0" parTransId="{7D2299F5-E037-5A48-9168-696ECA8EA7C8}" sibTransId="{ADD22215-6746-794C-8588-9F6C0ABCE1D0}"/>
    <dgm:cxn modelId="{F6A6CD94-0612-FD49-A62A-95077F227C3E}" type="presParOf" srcId="{25BD2E34-F229-424F-A960-1F7F03537C7C}" destId="{E628F8E8-BAA0-3349-B8F6-957FF1B7B53B}" srcOrd="0" destOrd="0" presId="urn:microsoft.com/office/officeart/2005/8/layout/arrow2"/>
    <dgm:cxn modelId="{A0BE6DE5-6227-9D4D-BE36-88663A207719}" type="presParOf" srcId="{25BD2E34-F229-424F-A960-1F7F03537C7C}" destId="{08A3F6B4-CBFD-AD40-A560-7068E5669B70}" srcOrd="1" destOrd="0" presId="urn:microsoft.com/office/officeart/2005/8/layout/arrow2"/>
    <dgm:cxn modelId="{63A579CC-8F16-6E41-A0B9-D129F6992AC3}" type="presParOf" srcId="{08A3F6B4-CBFD-AD40-A560-7068E5669B70}" destId="{0E6C9890-FBA8-FF40-A328-B2EF06BF32D4}" srcOrd="0" destOrd="0" presId="urn:microsoft.com/office/officeart/2005/8/layout/arrow2"/>
    <dgm:cxn modelId="{5299C3C4-D6FF-1543-A863-DBD87A7E3BBF}" type="presParOf" srcId="{08A3F6B4-CBFD-AD40-A560-7068E5669B70}" destId="{CFBA1C6F-C260-F342-AE42-4F7B9B3ECFCE}" srcOrd="1" destOrd="0" presId="urn:microsoft.com/office/officeart/2005/8/layout/arrow2"/>
    <dgm:cxn modelId="{CB76F2AD-90B3-8946-8A27-B28AE72CAE98}" type="presParOf" srcId="{08A3F6B4-CBFD-AD40-A560-7068E5669B70}" destId="{9DE9AC34-A850-A84B-9646-01D6CCC75E96}" srcOrd="2" destOrd="0" presId="urn:microsoft.com/office/officeart/2005/8/layout/arrow2"/>
    <dgm:cxn modelId="{AB903506-5C86-7147-B31B-36A909F40496}" type="presParOf" srcId="{08A3F6B4-CBFD-AD40-A560-7068E5669B70}" destId="{47872E6A-FD2E-1E4D-8D50-33EF7FABAA16}" srcOrd="3" destOrd="0" presId="urn:microsoft.com/office/officeart/2005/8/layout/arrow2"/>
    <dgm:cxn modelId="{570F1ADA-73C8-3448-8A8A-B7698A87CF86}" type="presParOf" srcId="{08A3F6B4-CBFD-AD40-A560-7068E5669B70}" destId="{ECCD6BAF-82FF-9E41-8578-473BD2145EA3}" srcOrd="4" destOrd="0" presId="urn:microsoft.com/office/officeart/2005/8/layout/arrow2"/>
    <dgm:cxn modelId="{7737FA9F-E184-FD49-8597-A45BEF552299}" type="presParOf" srcId="{08A3F6B4-CBFD-AD40-A560-7068E5669B70}" destId="{1B543F5C-350A-A442-8D8A-E25B0407D7AD}" srcOrd="5" destOrd="0" presId="urn:microsoft.com/office/officeart/2005/8/layout/arrow2"/>
    <dgm:cxn modelId="{E5636405-1DEB-0643-A846-48D40A35BD00}" type="presParOf" srcId="{08A3F6B4-CBFD-AD40-A560-7068E5669B70}" destId="{8245A820-3789-0D41-B382-CFC2EED3BB70}" srcOrd="6" destOrd="0" presId="urn:microsoft.com/office/officeart/2005/8/layout/arrow2"/>
    <dgm:cxn modelId="{901467BE-D6FF-A141-8BD0-D1CCA2552E00}" type="presParOf" srcId="{08A3F6B4-CBFD-AD40-A560-7068E5669B70}" destId="{7ABDEBC2-245A-8342-B0CA-8235793F6C5B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2EDC5E-0012-774C-BD7B-659673B114B1}" type="doc">
      <dgm:prSet loTypeId="urn:microsoft.com/office/officeart/2005/8/layout/arrow2" loCatId="" qsTypeId="urn:microsoft.com/office/officeart/2005/8/quickstyle/simple1" qsCatId="simple" csTypeId="urn:microsoft.com/office/officeart/2005/8/colors/accent2_4" csCatId="accent2" phldr="1"/>
      <dgm:spPr/>
    </dgm:pt>
    <dgm:pt modelId="{53C2B2A2-93EF-7E41-9212-E60C46FDE75D}">
      <dgm:prSet phldrT="[Text]"/>
      <dgm:spPr/>
      <dgm:t>
        <a:bodyPr/>
        <a:lstStyle/>
        <a:p>
          <a:r>
            <a:rPr lang="en-GB" dirty="0"/>
            <a:t>Assay development and validation for a screen</a:t>
          </a:r>
        </a:p>
      </dgm:t>
    </dgm:pt>
    <dgm:pt modelId="{139CDDE7-643A-2940-87EC-A4C49280C53F}" type="parTrans" cxnId="{66D10E00-69A1-2E4C-B598-5F6F0B9962A9}">
      <dgm:prSet/>
      <dgm:spPr/>
      <dgm:t>
        <a:bodyPr/>
        <a:lstStyle/>
        <a:p>
          <a:endParaRPr lang="en-GB"/>
        </a:p>
      </dgm:t>
    </dgm:pt>
    <dgm:pt modelId="{8A695F84-95F8-6A48-AFA8-4778EC384212}" type="sibTrans" cxnId="{66D10E00-69A1-2E4C-B598-5F6F0B9962A9}">
      <dgm:prSet/>
      <dgm:spPr/>
      <dgm:t>
        <a:bodyPr/>
        <a:lstStyle/>
        <a:p>
          <a:endParaRPr lang="en-GB"/>
        </a:p>
      </dgm:t>
    </dgm:pt>
    <dgm:pt modelId="{7BB89DDD-8590-584E-8F3B-B72542B053D1}">
      <dgm:prSet phldrT="[Text]"/>
      <dgm:spPr/>
      <dgm:t>
        <a:bodyPr/>
        <a:lstStyle/>
        <a:p>
          <a:r>
            <a:rPr lang="en-GB" dirty="0"/>
            <a:t>Primary screen</a:t>
          </a:r>
        </a:p>
      </dgm:t>
    </dgm:pt>
    <dgm:pt modelId="{17766EDC-7FD2-7340-9BCF-A7C1AC5CF055}" type="parTrans" cxnId="{B1E03CA2-7850-6340-BBC5-EC790CAFDE29}">
      <dgm:prSet/>
      <dgm:spPr/>
      <dgm:t>
        <a:bodyPr/>
        <a:lstStyle/>
        <a:p>
          <a:endParaRPr lang="en-GB"/>
        </a:p>
      </dgm:t>
    </dgm:pt>
    <dgm:pt modelId="{56C06564-A03A-0B43-B7B2-81FEF7F47CDE}" type="sibTrans" cxnId="{B1E03CA2-7850-6340-BBC5-EC790CAFDE29}">
      <dgm:prSet/>
      <dgm:spPr/>
      <dgm:t>
        <a:bodyPr/>
        <a:lstStyle/>
        <a:p>
          <a:endParaRPr lang="en-GB"/>
        </a:p>
      </dgm:t>
    </dgm:pt>
    <dgm:pt modelId="{F8A2F441-21FC-D141-9252-D2E6889760E7}">
      <dgm:prSet phldrT="[Text]"/>
      <dgm:spPr/>
      <dgm:t>
        <a:bodyPr/>
        <a:lstStyle/>
        <a:p>
          <a:r>
            <a:rPr lang="en-GB" dirty="0"/>
            <a:t>Hit confirmation</a:t>
          </a:r>
        </a:p>
      </dgm:t>
    </dgm:pt>
    <dgm:pt modelId="{3633C4D7-257B-D449-A9C0-0FACD297C035}" type="parTrans" cxnId="{57562679-D109-2840-97DD-A9A5DD9A8882}">
      <dgm:prSet/>
      <dgm:spPr/>
      <dgm:t>
        <a:bodyPr/>
        <a:lstStyle/>
        <a:p>
          <a:endParaRPr lang="en-GB"/>
        </a:p>
      </dgm:t>
    </dgm:pt>
    <dgm:pt modelId="{07528E02-5FF1-0D4D-B8B9-B781E26FEC4E}" type="sibTrans" cxnId="{57562679-D109-2840-97DD-A9A5DD9A8882}">
      <dgm:prSet/>
      <dgm:spPr/>
      <dgm:t>
        <a:bodyPr/>
        <a:lstStyle/>
        <a:p>
          <a:endParaRPr lang="en-GB"/>
        </a:p>
      </dgm:t>
    </dgm:pt>
    <dgm:pt modelId="{CC31DF1C-B84F-C744-B43F-B0B89AFCEAC8}">
      <dgm:prSet phldrT="[Text]"/>
      <dgm:spPr/>
      <dgm:t>
        <a:bodyPr/>
        <a:lstStyle/>
        <a:p>
          <a:r>
            <a:rPr lang="en-GB" dirty="0"/>
            <a:t>XC50 determination</a:t>
          </a:r>
        </a:p>
      </dgm:t>
    </dgm:pt>
    <dgm:pt modelId="{7D2299F5-E037-5A48-9168-696ECA8EA7C8}" type="parTrans" cxnId="{3E4B08DD-7B36-6C40-84EE-F4C309FE653B}">
      <dgm:prSet/>
      <dgm:spPr/>
      <dgm:t>
        <a:bodyPr/>
        <a:lstStyle/>
        <a:p>
          <a:endParaRPr lang="en-GB"/>
        </a:p>
      </dgm:t>
    </dgm:pt>
    <dgm:pt modelId="{ADD22215-6746-794C-8588-9F6C0ABCE1D0}" type="sibTrans" cxnId="{3E4B08DD-7B36-6C40-84EE-F4C309FE653B}">
      <dgm:prSet/>
      <dgm:spPr/>
      <dgm:t>
        <a:bodyPr/>
        <a:lstStyle/>
        <a:p>
          <a:endParaRPr lang="en-GB"/>
        </a:p>
      </dgm:t>
    </dgm:pt>
    <dgm:pt modelId="{25BD2E34-F229-424F-A960-1F7F03537C7C}" type="pres">
      <dgm:prSet presAssocID="{102EDC5E-0012-774C-BD7B-659673B114B1}" presName="arrowDiagram" presStyleCnt="0">
        <dgm:presLayoutVars>
          <dgm:chMax val="5"/>
          <dgm:dir/>
          <dgm:resizeHandles val="exact"/>
        </dgm:presLayoutVars>
      </dgm:prSet>
      <dgm:spPr/>
    </dgm:pt>
    <dgm:pt modelId="{E628F8E8-BAA0-3349-B8F6-957FF1B7B53B}" type="pres">
      <dgm:prSet presAssocID="{102EDC5E-0012-774C-BD7B-659673B114B1}" presName="arrow" presStyleLbl="bgShp" presStyleIdx="0" presStyleCnt="1"/>
      <dgm:spPr/>
    </dgm:pt>
    <dgm:pt modelId="{08A3F6B4-CBFD-AD40-A560-7068E5669B70}" type="pres">
      <dgm:prSet presAssocID="{102EDC5E-0012-774C-BD7B-659673B114B1}" presName="arrowDiagram4" presStyleCnt="0"/>
      <dgm:spPr/>
    </dgm:pt>
    <dgm:pt modelId="{0E6C9890-FBA8-FF40-A328-B2EF06BF32D4}" type="pres">
      <dgm:prSet presAssocID="{53C2B2A2-93EF-7E41-9212-E60C46FDE75D}" presName="bullet4a" presStyleLbl="node1" presStyleIdx="0" presStyleCnt="4"/>
      <dgm:spPr/>
    </dgm:pt>
    <dgm:pt modelId="{CFBA1C6F-C260-F342-AE42-4F7B9B3ECFCE}" type="pres">
      <dgm:prSet presAssocID="{53C2B2A2-93EF-7E41-9212-E60C46FDE75D}" presName="textBox4a" presStyleLbl="revTx" presStyleIdx="0" presStyleCnt="4">
        <dgm:presLayoutVars>
          <dgm:bulletEnabled val="1"/>
        </dgm:presLayoutVars>
      </dgm:prSet>
      <dgm:spPr/>
    </dgm:pt>
    <dgm:pt modelId="{9DE9AC34-A850-A84B-9646-01D6CCC75E96}" type="pres">
      <dgm:prSet presAssocID="{7BB89DDD-8590-584E-8F3B-B72542B053D1}" presName="bullet4b" presStyleLbl="node1" presStyleIdx="1" presStyleCnt="4"/>
      <dgm:spPr/>
    </dgm:pt>
    <dgm:pt modelId="{47872E6A-FD2E-1E4D-8D50-33EF7FABAA16}" type="pres">
      <dgm:prSet presAssocID="{7BB89DDD-8590-584E-8F3B-B72542B053D1}" presName="textBox4b" presStyleLbl="revTx" presStyleIdx="1" presStyleCnt="4">
        <dgm:presLayoutVars>
          <dgm:bulletEnabled val="1"/>
        </dgm:presLayoutVars>
      </dgm:prSet>
      <dgm:spPr/>
    </dgm:pt>
    <dgm:pt modelId="{ECCD6BAF-82FF-9E41-8578-473BD2145EA3}" type="pres">
      <dgm:prSet presAssocID="{F8A2F441-21FC-D141-9252-D2E6889760E7}" presName="bullet4c" presStyleLbl="node1" presStyleIdx="2" presStyleCnt="4"/>
      <dgm:spPr/>
    </dgm:pt>
    <dgm:pt modelId="{1B543F5C-350A-A442-8D8A-E25B0407D7AD}" type="pres">
      <dgm:prSet presAssocID="{F8A2F441-21FC-D141-9252-D2E6889760E7}" presName="textBox4c" presStyleLbl="revTx" presStyleIdx="2" presStyleCnt="4">
        <dgm:presLayoutVars>
          <dgm:bulletEnabled val="1"/>
        </dgm:presLayoutVars>
      </dgm:prSet>
      <dgm:spPr/>
    </dgm:pt>
    <dgm:pt modelId="{8245A820-3789-0D41-B382-CFC2EED3BB70}" type="pres">
      <dgm:prSet presAssocID="{CC31DF1C-B84F-C744-B43F-B0B89AFCEAC8}" presName="bullet4d" presStyleLbl="node1" presStyleIdx="3" presStyleCnt="4"/>
      <dgm:spPr/>
    </dgm:pt>
    <dgm:pt modelId="{7ABDEBC2-245A-8342-B0CA-8235793F6C5B}" type="pres">
      <dgm:prSet presAssocID="{CC31DF1C-B84F-C744-B43F-B0B89AFCEAC8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66D10E00-69A1-2E4C-B598-5F6F0B9962A9}" srcId="{102EDC5E-0012-774C-BD7B-659673B114B1}" destId="{53C2B2A2-93EF-7E41-9212-E60C46FDE75D}" srcOrd="0" destOrd="0" parTransId="{139CDDE7-643A-2940-87EC-A4C49280C53F}" sibTransId="{8A695F84-95F8-6A48-AFA8-4778EC384212}"/>
    <dgm:cxn modelId="{66BF8123-57DB-D043-AE49-094CAB674930}" type="presOf" srcId="{7BB89DDD-8590-584E-8F3B-B72542B053D1}" destId="{47872E6A-FD2E-1E4D-8D50-33EF7FABAA16}" srcOrd="0" destOrd="0" presId="urn:microsoft.com/office/officeart/2005/8/layout/arrow2"/>
    <dgm:cxn modelId="{3B699B3D-F11B-6B44-8E0F-19AC9126D718}" type="presOf" srcId="{53C2B2A2-93EF-7E41-9212-E60C46FDE75D}" destId="{CFBA1C6F-C260-F342-AE42-4F7B9B3ECFCE}" srcOrd="0" destOrd="0" presId="urn:microsoft.com/office/officeart/2005/8/layout/arrow2"/>
    <dgm:cxn modelId="{1387F35B-ABC8-9543-9AD6-E802CCF5675E}" type="presOf" srcId="{CC31DF1C-B84F-C744-B43F-B0B89AFCEAC8}" destId="{7ABDEBC2-245A-8342-B0CA-8235793F6C5B}" srcOrd="0" destOrd="0" presId="urn:microsoft.com/office/officeart/2005/8/layout/arrow2"/>
    <dgm:cxn modelId="{059A0B52-E569-874D-AD81-854A8F9D56E9}" type="presOf" srcId="{102EDC5E-0012-774C-BD7B-659673B114B1}" destId="{25BD2E34-F229-424F-A960-1F7F03537C7C}" srcOrd="0" destOrd="0" presId="urn:microsoft.com/office/officeart/2005/8/layout/arrow2"/>
    <dgm:cxn modelId="{57562679-D109-2840-97DD-A9A5DD9A8882}" srcId="{102EDC5E-0012-774C-BD7B-659673B114B1}" destId="{F8A2F441-21FC-D141-9252-D2E6889760E7}" srcOrd="2" destOrd="0" parTransId="{3633C4D7-257B-D449-A9C0-0FACD297C035}" sibTransId="{07528E02-5FF1-0D4D-B8B9-B781E26FEC4E}"/>
    <dgm:cxn modelId="{718BFEA0-DDC6-A342-91D0-C06A95D307D0}" type="presOf" srcId="{F8A2F441-21FC-D141-9252-D2E6889760E7}" destId="{1B543F5C-350A-A442-8D8A-E25B0407D7AD}" srcOrd="0" destOrd="0" presId="urn:microsoft.com/office/officeart/2005/8/layout/arrow2"/>
    <dgm:cxn modelId="{B1E03CA2-7850-6340-BBC5-EC790CAFDE29}" srcId="{102EDC5E-0012-774C-BD7B-659673B114B1}" destId="{7BB89DDD-8590-584E-8F3B-B72542B053D1}" srcOrd="1" destOrd="0" parTransId="{17766EDC-7FD2-7340-9BCF-A7C1AC5CF055}" sibTransId="{56C06564-A03A-0B43-B7B2-81FEF7F47CDE}"/>
    <dgm:cxn modelId="{3E4B08DD-7B36-6C40-84EE-F4C309FE653B}" srcId="{102EDC5E-0012-774C-BD7B-659673B114B1}" destId="{CC31DF1C-B84F-C744-B43F-B0B89AFCEAC8}" srcOrd="3" destOrd="0" parTransId="{7D2299F5-E037-5A48-9168-696ECA8EA7C8}" sibTransId="{ADD22215-6746-794C-8588-9F6C0ABCE1D0}"/>
    <dgm:cxn modelId="{F6A6CD94-0612-FD49-A62A-95077F227C3E}" type="presParOf" srcId="{25BD2E34-F229-424F-A960-1F7F03537C7C}" destId="{E628F8E8-BAA0-3349-B8F6-957FF1B7B53B}" srcOrd="0" destOrd="0" presId="urn:microsoft.com/office/officeart/2005/8/layout/arrow2"/>
    <dgm:cxn modelId="{A0BE6DE5-6227-9D4D-BE36-88663A207719}" type="presParOf" srcId="{25BD2E34-F229-424F-A960-1F7F03537C7C}" destId="{08A3F6B4-CBFD-AD40-A560-7068E5669B70}" srcOrd="1" destOrd="0" presId="urn:microsoft.com/office/officeart/2005/8/layout/arrow2"/>
    <dgm:cxn modelId="{63A579CC-8F16-6E41-A0B9-D129F6992AC3}" type="presParOf" srcId="{08A3F6B4-CBFD-AD40-A560-7068E5669B70}" destId="{0E6C9890-FBA8-FF40-A328-B2EF06BF32D4}" srcOrd="0" destOrd="0" presId="urn:microsoft.com/office/officeart/2005/8/layout/arrow2"/>
    <dgm:cxn modelId="{5299C3C4-D6FF-1543-A863-DBD87A7E3BBF}" type="presParOf" srcId="{08A3F6B4-CBFD-AD40-A560-7068E5669B70}" destId="{CFBA1C6F-C260-F342-AE42-4F7B9B3ECFCE}" srcOrd="1" destOrd="0" presId="urn:microsoft.com/office/officeart/2005/8/layout/arrow2"/>
    <dgm:cxn modelId="{CB76F2AD-90B3-8946-8A27-B28AE72CAE98}" type="presParOf" srcId="{08A3F6B4-CBFD-AD40-A560-7068E5669B70}" destId="{9DE9AC34-A850-A84B-9646-01D6CCC75E96}" srcOrd="2" destOrd="0" presId="urn:microsoft.com/office/officeart/2005/8/layout/arrow2"/>
    <dgm:cxn modelId="{AB903506-5C86-7147-B31B-36A909F40496}" type="presParOf" srcId="{08A3F6B4-CBFD-AD40-A560-7068E5669B70}" destId="{47872E6A-FD2E-1E4D-8D50-33EF7FABAA16}" srcOrd="3" destOrd="0" presId="urn:microsoft.com/office/officeart/2005/8/layout/arrow2"/>
    <dgm:cxn modelId="{570F1ADA-73C8-3448-8A8A-B7698A87CF86}" type="presParOf" srcId="{08A3F6B4-CBFD-AD40-A560-7068E5669B70}" destId="{ECCD6BAF-82FF-9E41-8578-473BD2145EA3}" srcOrd="4" destOrd="0" presId="urn:microsoft.com/office/officeart/2005/8/layout/arrow2"/>
    <dgm:cxn modelId="{7737FA9F-E184-FD49-8597-A45BEF552299}" type="presParOf" srcId="{08A3F6B4-CBFD-AD40-A560-7068E5669B70}" destId="{1B543F5C-350A-A442-8D8A-E25B0407D7AD}" srcOrd="5" destOrd="0" presId="urn:microsoft.com/office/officeart/2005/8/layout/arrow2"/>
    <dgm:cxn modelId="{E5636405-1DEB-0643-A846-48D40A35BD00}" type="presParOf" srcId="{08A3F6B4-CBFD-AD40-A560-7068E5669B70}" destId="{8245A820-3789-0D41-B382-CFC2EED3BB70}" srcOrd="6" destOrd="0" presId="urn:microsoft.com/office/officeart/2005/8/layout/arrow2"/>
    <dgm:cxn modelId="{901467BE-D6FF-A141-8BD0-D1CCA2552E00}" type="presParOf" srcId="{08A3F6B4-CBFD-AD40-A560-7068E5669B70}" destId="{7ABDEBC2-245A-8342-B0CA-8235793F6C5B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0B43D-8556-4E1F-81D0-5D50B937BFEB}">
      <dsp:nvSpPr>
        <dsp:cNvPr id="0" name=""/>
        <dsp:cNvSpPr/>
      </dsp:nvSpPr>
      <dsp:spPr>
        <a:xfrm>
          <a:off x="880" y="370881"/>
          <a:ext cx="1717494" cy="686997"/>
        </a:xfrm>
        <a:prstGeom prst="homePlate">
          <a:avLst/>
        </a:prstGeom>
        <a:solidFill>
          <a:srgbClr val="CB743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Enabling technology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/ Target validation</a:t>
          </a:r>
        </a:p>
      </dsp:txBody>
      <dsp:txXfrm>
        <a:off x="880" y="370881"/>
        <a:ext cx="1545745" cy="686997"/>
      </dsp:txXfrm>
    </dsp:sp>
    <dsp:sp modelId="{826B4A0D-A88B-4A4D-BBE6-4DE788F3A8DC}">
      <dsp:nvSpPr>
        <dsp:cNvPr id="0" name=""/>
        <dsp:cNvSpPr/>
      </dsp:nvSpPr>
      <dsp:spPr>
        <a:xfrm>
          <a:off x="1374876" y="370881"/>
          <a:ext cx="1717494" cy="686997"/>
        </a:xfrm>
        <a:prstGeom prst="chevron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Screening</a:t>
          </a:r>
        </a:p>
      </dsp:txBody>
      <dsp:txXfrm>
        <a:off x="1718375" y="370881"/>
        <a:ext cx="1030497" cy="686997"/>
      </dsp:txXfrm>
    </dsp:sp>
    <dsp:sp modelId="{8C92D57E-8BAC-48CC-AC0C-517625ACAB48}">
      <dsp:nvSpPr>
        <dsp:cNvPr id="0" name=""/>
        <dsp:cNvSpPr/>
      </dsp:nvSpPr>
      <dsp:spPr>
        <a:xfrm>
          <a:off x="2748871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Hit to Lead</a:t>
          </a:r>
        </a:p>
      </dsp:txBody>
      <dsp:txXfrm>
        <a:off x="3092370" y="370881"/>
        <a:ext cx="1030497" cy="686997"/>
      </dsp:txXfrm>
    </dsp:sp>
    <dsp:sp modelId="{49C3CCA7-5DD6-4ECD-80E7-679976AE4910}">
      <dsp:nvSpPr>
        <dsp:cNvPr id="0" name=""/>
        <dsp:cNvSpPr/>
      </dsp:nvSpPr>
      <dsp:spPr>
        <a:xfrm>
          <a:off x="4122867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Lead </a:t>
          </a:r>
          <a:r>
            <a:rPr lang="en-US" sz="1300" b="0" i="1" kern="1200" dirty="0" err="1"/>
            <a:t>Optimisation</a:t>
          </a:r>
          <a:endParaRPr lang="en-US" sz="1300" b="0" i="1" kern="1200" dirty="0"/>
        </a:p>
      </dsp:txBody>
      <dsp:txXfrm>
        <a:off x="4466366" y="370881"/>
        <a:ext cx="1030497" cy="686997"/>
      </dsp:txXfrm>
    </dsp:sp>
    <dsp:sp modelId="{958AA6E7-5598-424F-AD75-99C1F6C60EF3}">
      <dsp:nvSpPr>
        <dsp:cNvPr id="0" name=""/>
        <dsp:cNvSpPr/>
      </dsp:nvSpPr>
      <dsp:spPr>
        <a:xfrm>
          <a:off x="5496862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Pre-clinical candidate</a:t>
          </a:r>
        </a:p>
      </dsp:txBody>
      <dsp:txXfrm>
        <a:off x="5840361" y="370881"/>
        <a:ext cx="1030497" cy="686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0B43D-8556-4E1F-81D0-5D50B937BFEB}">
      <dsp:nvSpPr>
        <dsp:cNvPr id="0" name=""/>
        <dsp:cNvSpPr/>
      </dsp:nvSpPr>
      <dsp:spPr>
        <a:xfrm>
          <a:off x="880" y="370881"/>
          <a:ext cx="1717494" cy="686997"/>
        </a:xfrm>
        <a:prstGeom prst="homePlate">
          <a:avLst/>
        </a:prstGeom>
        <a:solidFill>
          <a:srgbClr val="CB743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Enabling technology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/ Target validation</a:t>
          </a:r>
        </a:p>
      </dsp:txBody>
      <dsp:txXfrm>
        <a:off x="880" y="370881"/>
        <a:ext cx="1545745" cy="686997"/>
      </dsp:txXfrm>
    </dsp:sp>
    <dsp:sp modelId="{826B4A0D-A88B-4A4D-BBE6-4DE788F3A8DC}">
      <dsp:nvSpPr>
        <dsp:cNvPr id="0" name=""/>
        <dsp:cNvSpPr/>
      </dsp:nvSpPr>
      <dsp:spPr>
        <a:xfrm>
          <a:off x="1374876" y="370881"/>
          <a:ext cx="1717494" cy="686997"/>
        </a:xfrm>
        <a:prstGeom prst="chevron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Screening</a:t>
          </a:r>
        </a:p>
      </dsp:txBody>
      <dsp:txXfrm>
        <a:off x="1718375" y="370881"/>
        <a:ext cx="1030497" cy="686997"/>
      </dsp:txXfrm>
    </dsp:sp>
    <dsp:sp modelId="{8C92D57E-8BAC-48CC-AC0C-517625ACAB48}">
      <dsp:nvSpPr>
        <dsp:cNvPr id="0" name=""/>
        <dsp:cNvSpPr/>
      </dsp:nvSpPr>
      <dsp:spPr>
        <a:xfrm>
          <a:off x="2748871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Hit to Lead</a:t>
          </a:r>
        </a:p>
      </dsp:txBody>
      <dsp:txXfrm>
        <a:off x="3092370" y="370881"/>
        <a:ext cx="1030497" cy="686997"/>
      </dsp:txXfrm>
    </dsp:sp>
    <dsp:sp modelId="{49C3CCA7-5DD6-4ECD-80E7-679976AE4910}">
      <dsp:nvSpPr>
        <dsp:cNvPr id="0" name=""/>
        <dsp:cNvSpPr/>
      </dsp:nvSpPr>
      <dsp:spPr>
        <a:xfrm>
          <a:off x="4122867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Lead </a:t>
          </a:r>
          <a:r>
            <a:rPr lang="en-US" sz="1300" b="0" i="1" kern="1200" dirty="0" err="1"/>
            <a:t>Optimisation</a:t>
          </a:r>
          <a:endParaRPr lang="en-US" sz="1300" b="0" i="1" kern="1200" dirty="0"/>
        </a:p>
      </dsp:txBody>
      <dsp:txXfrm>
        <a:off x="4466366" y="370881"/>
        <a:ext cx="1030497" cy="686997"/>
      </dsp:txXfrm>
    </dsp:sp>
    <dsp:sp modelId="{958AA6E7-5598-424F-AD75-99C1F6C60EF3}">
      <dsp:nvSpPr>
        <dsp:cNvPr id="0" name=""/>
        <dsp:cNvSpPr/>
      </dsp:nvSpPr>
      <dsp:spPr>
        <a:xfrm>
          <a:off x="5496862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Pre-clinical candidate</a:t>
          </a:r>
        </a:p>
      </dsp:txBody>
      <dsp:txXfrm>
        <a:off x="5840361" y="370881"/>
        <a:ext cx="1030497" cy="686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0B43D-8556-4E1F-81D0-5D50B937BFEB}">
      <dsp:nvSpPr>
        <dsp:cNvPr id="0" name=""/>
        <dsp:cNvSpPr/>
      </dsp:nvSpPr>
      <dsp:spPr>
        <a:xfrm>
          <a:off x="880" y="370881"/>
          <a:ext cx="1717494" cy="686997"/>
        </a:xfrm>
        <a:prstGeom prst="homePlate">
          <a:avLst/>
        </a:prstGeom>
        <a:solidFill>
          <a:srgbClr val="CB743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Enabling technology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/ Target validation</a:t>
          </a:r>
        </a:p>
      </dsp:txBody>
      <dsp:txXfrm>
        <a:off x="880" y="370881"/>
        <a:ext cx="1545745" cy="686997"/>
      </dsp:txXfrm>
    </dsp:sp>
    <dsp:sp modelId="{826B4A0D-A88B-4A4D-BBE6-4DE788F3A8DC}">
      <dsp:nvSpPr>
        <dsp:cNvPr id="0" name=""/>
        <dsp:cNvSpPr/>
      </dsp:nvSpPr>
      <dsp:spPr>
        <a:xfrm>
          <a:off x="1374876" y="370881"/>
          <a:ext cx="1717494" cy="686997"/>
        </a:xfrm>
        <a:prstGeom prst="chevron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Screening</a:t>
          </a:r>
        </a:p>
      </dsp:txBody>
      <dsp:txXfrm>
        <a:off x="1718375" y="370881"/>
        <a:ext cx="1030497" cy="686997"/>
      </dsp:txXfrm>
    </dsp:sp>
    <dsp:sp modelId="{8C92D57E-8BAC-48CC-AC0C-517625ACAB48}">
      <dsp:nvSpPr>
        <dsp:cNvPr id="0" name=""/>
        <dsp:cNvSpPr/>
      </dsp:nvSpPr>
      <dsp:spPr>
        <a:xfrm>
          <a:off x="2748871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Hit to Lead</a:t>
          </a:r>
        </a:p>
      </dsp:txBody>
      <dsp:txXfrm>
        <a:off x="3092370" y="370881"/>
        <a:ext cx="1030497" cy="686997"/>
      </dsp:txXfrm>
    </dsp:sp>
    <dsp:sp modelId="{49C3CCA7-5DD6-4ECD-80E7-679976AE4910}">
      <dsp:nvSpPr>
        <dsp:cNvPr id="0" name=""/>
        <dsp:cNvSpPr/>
      </dsp:nvSpPr>
      <dsp:spPr>
        <a:xfrm>
          <a:off x="4122867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Lead </a:t>
          </a:r>
          <a:r>
            <a:rPr lang="en-US" sz="1300" b="0" i="1" kern="1200" dirty="0" err="1"/>
            <a:t>Optimisation</a:t>
          </a:r>
          <a:endParaRPr lang="en-US" sz="1300" b="0" i="1" kern="1200" dirty="0"/>
        </a:p>
      </dsp:txBody>
      <dsp:txXfrm>
        <a:off x="4466366" y="370881"/>
        <a:ext cx="1030497" cy="686997"/>
      </dsp:txXfrm>
    </dsp:sp>
    <dsp:sp modelId="{958AA6E7-5598-424F-AD75-99C1F6C60EF3}">
      <dsp:nvSpPr>
        <dsp:cNvPr id="0" name=""/>
        <dsp:cNvSpPr/>
      </dsp:nvSpPr>
      <dsp:spPr>
        <a:xfrm>
          <a:off x="5496862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Pre-clinical candidate</a:t>
          </a:r>
        </a:p>
      </dsp:txBody>
      <dsp:txXfrm>
        <a:off x="5840361" y="370881"/>
        <a:ext cx="1030497" cy="6869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0B43D-8556-4E1F-81D0-5D50B937BFEB}">
      <dsp:nvSpPr>
        <dsp:cNvPr id="0" name=""/>
        <dsp:cNvSpPr/>
      </dsp:nvSpPr>
      <dsp:spPr>
        <a:xfrm>
          <a:off x="880" y="370881"/>
          <a:ext cx="1717494" cy="686997"/>
        </a:xfrm>
        <a:prstGeom prst="homePlate">
          <a:avLst/>
        </a:prstGeom>
        <a:solidFill>
          <a:srgbClr val="CB7438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Enabling technology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/ Target validation</a:t>
          </a:r>
        </a:p>
      </dsp:txBody>
      <dsp:txXfrm>
        <a:off x="880" y="370881"/>
        <a:ext cx="1545745" cy="686997"/>
      </dsp:txXfrm>
    </dsp:sp>
    <dsp:sp modelId="{826B4A0D-A88B-4A4D-BBE6-4DE788F3A8DC}">
      <dsp:nvSpPr>
        <dsp:cNvPr id="0" name=""/>
        <dsp:cNvSpPr/>
      </dsp:nvSpPr>
      <dsp:spPr>
        <a:xfrm>
          <a:off x="1374876" y="370881"/>
          <a:ext cx="1717494" cy="686997"/>
        </a:xfrm>
        <a:prstGeom prst="chevron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Screening</a:t>
          </a:r>
        </a:p>
      </dsp:txBody>
      <dsp:txXfrm>
        <a:off x="1718375" y="370881"/>
        <a:ext cx="1030497" cy="686997"/>
      </dsp:txXfrm>
    </dsp:sp>
    <dsp:sp modelId="{8C92D57E-8BAC-48CC-AC0C-517625ACAB48}">
      <dsp:nvSpPr>
        <dsp:cNvPr id="0" name=""/>
        <dsp:cNvSpPr/>
      </dsp:nvSpPr>
      <dsp:spPr>
        <a:xfrm>
          <a:off x="2748871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Hit to Lead</a:t>
          </a:r>
        </a:p>
      </dsp:txBody>
      <dsp:txXfrm>
        <a:off x="3092370" y="370881"/>
        <a:ext cx="1030497" cy="686997"/>
      </dsp:txXfrm>
    </dsp:sp>
    <dsp:sp modelId="{49C3CCA7-5DD6-4ECD-80E7-679976AE4910}">
      <dsp:nvSpPr>
        <dsp:cNvPr id="0" name=""/>
        <dsp:cNvSpPr/>
      </dsp:nvSpPr>
      <dsp:spPr>
        <a:xfrm>
          <a:off x="4122867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472938"/>
                <a:satOff val="6226"/>
                <a:lumOff val="3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472938"/>
                <a:satOff val="6226"/>
                <a:lumOff val="3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472938"/>
                <a:satOff val="6226"/>
                <a:lumOff val="3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Lead </a:t>
          </a:r>
          <a:r>
            <a:rPr lang="en-US" sz="1300" b="0" i="1" kern="1200" dirty="0" err="1"/>
            <a:t>Optimisation</a:t>
          </a:r>
          <a:endParaRPr lang="en-US" sz="1300" b="0" i="1" kern="1200" dirty="0"/>
        </a:p>
      </dsp:txBody>
      <dsp:txXfrm>
        <a:off x="4466366" y="370881"/>
        <a:ext cx="1030497" cy="686997"/>
      </dsp:txXfrm>
    </dsp:sp>
    <dsp:sp modelId="{958AA6E7-5598-424F-AD75-99C1F6C60EF3}">
      <dsp:nvSpPr>
        <dsp:cNvPr id="0" name=""/>
        <dsp:cNvSpPr/>
      </dsp:nvSpPr>
      <dsp:spPr>
        <a:xfrm>
          <a:off x="5496862" y="370881"/>
          <a:ext cx="1717494" cy="686997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-236469"/>
                <a:satOff val="3113"/>
                <a:lumOff val="18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236469"/>
                <a:satOff val="3113"/>
                <a:lumOff val="18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236469"/>
                <a:satOff val="3113"/>
                <a:lumOff val="18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1" kern="1200" dirty="0"/>
            <a:t>Pre-clinical candidate</a:t>
          </a:r>
        </a:p>
      </dsp:txBody>
      <dsp:txXfrm>
        <a:off x="5840361" y="370881"/>
        <a:ext cx="1030497" cy="686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8F8E8-BAA0-3349-B8F6-957FF1B7B53B}">
      <dsp:nvSpPr>
        <dsp:cNvPr id="0" name=""/>
        <dsp:cNvSpPr/>
      </dsp:nvSpPr>
      <dsp:spPr>
        <a:xfrm>
          <a:off x="0" y="733995"/>
          <a:ext cx="5030952" cy="314434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C9890-FBA8-FF40-A328-B2EF06BF32D4}">
      <dsp:nvSpPr>
        <dsp:cNvPr id="0" name=""/>
        <dsp:cNvSpPr/>
      </dsp:nvSpPr>
      <dsp:spPr>
        <a:xfrm>
          <a:off x="495548" y="3072130"/>
          <a:ext cx="115711" cy="115711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A1C6F-C260-F342-AE42-4F7B9B3ECFCE}">
      <dsp:nvSpPr>
        <dsp:cNvPr id="0" name=""/>
        <dsp:cNvSpPr/>
      </dsp:nvSpPr>
      <dsp:spPr>
        <a:xfrm>
          <a:off x="553404" y="3129986"/>
          <a:ext cx="860292" cy="748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13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Assay development and validation for a screen</a:t>
          </a:r>
        </a:p>
      </dsp:txBody>
      <dsp:txXfrm>
        <a:off x="553404" y="3129986"/>
        <a:ext cx="860292" cy="748354"/>
      </dsp:txXfrm>
    </dsp:sp>
    <dsp:sp modelId="{9DE9AC34-A850-A84B-9646-01D6CCC75E96}">
      <dsp:nvSpPr>
        <dsp:cNvPr id="0" name=""/>
        <dsp:cNvSpPr/>
      </dsp:nvSpPr>
      <dsp:spPr>
        <a:xfrm>
          <a:off x="1313078" y="2340756"/>
          <a:ext cx="201238" cy="201238"/>
        </a:xfrm>
        <a:prstGeom prst="ellipse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72E6A-FD2E-1E4D-8D50-33EF7FABAA16}">
      <dsp:nvSpPr>
        <dsp:cNvPr id="0" name=""/>
        <dsp:cNvSpPr/>
      </dsp:nvSpPr>
      <dsp:spPr>
        <a:xfrm>
          <a:off x="1413697" y="2441375"/>
          <a:ext cx="1056499" cy="1436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32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Primary screen</a:t>
          </a:r>
        </a:p>
      </dsp:txBody>
      <dsp:txXfrm>
        <a:off x="1413697" y="2441375"/>
        <a:ext cx="1056499" cy="1436965"/>
      </dsp:txXfrm>
    </dsp:sp>
    <dsp:sp modelId="{ECCD6BAF-82FF-9E41-8578-473BD2145EA3}">
      <dsp:nvSpPr>
        <dsp:cNvPr id="0" name=""/>
        <dsp:cNvSpPr/>
      </dsp:nvSpPr>
      <dsp:spPr>
        <a:xfrm>
          <a:off x="2357001" y="1801815"/>
          <a:ext cx="266640" cy="266640"/>
        </a:xfrm>
        <a:prstGeom prst="ellipse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43F5C-350A-A442-8D8A-E25B0407D7AD}">
      <dsp:nvSpPr>
        <dsp:cNvPr id="0" name=""/>
        <dsp:cNvSpPr/>
      </dsp:nvSpPr>
      <dsp:spPr>
        <a:xfrm>
          <a:off x="2490321" y="1935135"/>
          <a:ext cx="1056499" cy="1943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7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Hit confirmation</a:t>
          </a:r>
        </a:p>
      </dsp:txBody>
      <dsp:txXfrm>
        <a:off x="2490321" y="1935135"/>
        <a:ext cx="1056499" cy="1943205"/>
      </dsp:txXfrm>
    </dsp:sp>
    <dsp:sp modelId="{8245A820-3789-0D41-B382-CFC2EED3BB70}">
      <dsp:nvSpPr>
        <dsp:cNvPr id="0" name=""/>
        <dsp:cNvSpPr/>
      </dsp:nvSpPr>
      <dsp:spPr>
        <a:xfrm>
          <a:off x="3493996" y="1445246"/>
          <a:ext cx="357197" cy="357197"/>
        </a:xfrm>
        <a:prstGeom prst="ellipse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DEBC2-245A-8342-B0CA-8235793F6C5B}">
      <dsp:nvSpPr>
        <dsp:cNvPr id="0" name=""/>
        <dsp:cNvSpPr/>
      </dsp:nvSpPr>
      <dsp:spPr>
        <a:xfrm>
          <a:off x="3672594" y="1623845"/>
          <a:ext cx="1056499" cy="2254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272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XC50 determination</a:t>
          </a:r>
        </a:p>
      </dsp:txBody>
      <dsp:txXfrm>
        <a:off x="3672594" y="1623845"/>
        <a:ext cx="1056499" cy="22544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8F8E8-BAA0-3349-B8F6-957FF1B7B53B}">
      <dsp:nvSpPr>
        <dsp:cNvPr id="0" name=""/>
        <dsp:cNvSpPr/>
      </dsp:nvSpPr>
      <dsp:spPr>
        <a:xfrm>
          <a:off x="0" y="733995"/>
          <a:ext cx="5030952" cy="314434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C9890-FBA8-FF40-A328-B2EF06BF32D4}">
      <dsp:nvSpPr>
        <dsp:cNvPr id="0" name=""/>
        <dsp:cNvSpPr/>
      </dsp:nvSpPr>
      <dsp:spPr>
        <a:xfrm>
          <a:off x="495548" y="3072130"/>
          <a:ext cx="115711" cy="115711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A1C6F-C260-F342-AE42-4F7B9B3ECFCE}">
      <dsp:nvSpPr>
        <dsp:cNvPr id="0" name=""/>
        <dsp:cNvSpPr/>
      </dsp:nvSpPr>
      <dsp:spPr>
        <a:xfrm>
          <a:off x="553404" y="3129986"/>
          <a:ext cx="860292" cy="748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13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Assay development and validation for a screen</a:t>
          </a:r>
        </a:p>
      </dsp:txBody>
      <dsp:txXfrm>
        <a:off x="553404" y="3129986"/>
        <a:ext cx="860292" cy="748354"/>
      </dsp:txXfrm>
    </dsp:sp>
    <dsp:sp modelId="{9DE9AC34-A850-A84B-9646-01D6CCC75E96}">
      <dsp:nvSpPr>
        <dsp:cNvPr id="0" name=""/>
        <dsp:cNvSpPr/>
      </dsp:nvSpPr>
      <dsp:spPr>
        <a:xfrm>
          <a:off x="1313078" y="2340756"/>
          <a:ext cx="201238" cy="201238"/>
        </a:xfrm>
        <a:prstGeom prst="ellipse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72E6A-FD2E-1E4D-8D50-33EF7FABAA16}">
      <dsp:nvSpPr>
        <dsp:cNvPr id="0" name=""/>
        <dsp:cNvSpPr/>
      </dsp:nvSpPr>
      <dsp:spPr>
        <a:xfrm>
          <a:off x="1413697" y="2441375"/>
          <a:ext cx="1056499" cy="1436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32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Primary screen</a:t>
          </a:r>
        </a:p>
      </dsp:txBody>
      <dsp:txXfrm>
        <a:off x="1413697" y="2441375"/>
        <a:ext cx="1056499" cy="1436965"/>
      </dsp:txXfrm>
    </dsp:sp>
    <dsp:sp modelId="{ECCD6BAF-82FF-9E41-8578-473BD2145EA3}">
      <dsp:nvSpPr>
        <dsp:cNvPr id="0" name=""/>
        <dsp:cNvSpPr/>
      </dsp:nvSpPr>
      <dsp:spPr>
        <a:xfrm>
          <a:off x="2357001" y="1801815"/>
          <a:ext cx="266640" cy="266640"/>
        </a:xfrm>
        <a:prstGeom prst="ellipse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43F5C-350A-A442-8D8A-E25B0407D7AD}">
      <dsp:nvSpPr>
        <dsp:cNvPr id="0" name=""/>
        <dsp:cNvSpPr/>
      </dsp:nvSpPr>
      <dsp:spPr>
        <a:xfrm>
          <a:off x="2490321" y="1935135"/>
          <a:ext cx="1056499" cy="1943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87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Hit confirmation</a:t>
          </a:r>
        </a:p>
      </dsp:txBody>
      <dsp:txXfrm>
        <a:off x="2490321" y="1935135"/>
        <a:ext cx="1056499" cy="1943205"/>
      </dsp:txXfrm>
    </dsp:sp>
    <dsp:sp modelId="{8245A820-3789-0D41-B382-CFC2EED3BB70}">
      <dsp:nvSpPr>
        <dsp:cNvPr id="0" name=""/>
        <dsp:cNvSpPr/>
      </dsp:nvSpPr>
      <dsp:spPr>
        <a:xfrm>
          <a:off x="3493996" y="1445246"/>
          <a:ext cx="357197" cy="357197"/>
        </a:xfrm>
        <a:prstGeom prst="ellipse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DEBC2-245A-8342-B0CA-8235793F6C5B}">
      <dsp:nvSpPr>
        <dsp:cNvPr id="0" name=""/>
        <dsp:cNvSpPr/>
      </dsp:nvSpPr>
      <dsp:spPr>
        <a:xfrm>
          <a:off x="3672594" y="1623845"/>
          <a:ext cx="1056499" cy="2254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272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XC50 determination</a:t>
          </a:r>
        </a:p>
      </dsp:txBody>
      <dsp:txXfrm>
        <a:off x="3672594" y="1623845"/>
        <a:ext cx="1056499" cy="2254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5A81E-ECAF-4B3E-AC0F-CB7A879AA666}" type="datetimeFigureOut">
              <a:rPr lang="en-ZA" smtClean="0"/>
              <a:t>2025/12/02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ACBF3-F9AD-465B-A36C-DF1C7FD4A91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456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682D2-CE72-4957-BE59-2FC9D80A5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9DB12B2-FAA3-A770-DA86-02DF85BF40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9" name="Picture 8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1E6AFDC-D246-CA2D-6C0C-903765BFFB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CAC1F9B-5599-06A3-F928-49FF0CC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295B4C17-07A8-00FF-DE08-493F88103F48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  <p:sp>
        <p:nvSpPr>
          <p:cNvPr id="2" name="Google Shape;57;p19">
            <a:extLst>
              <a:ext uri="{FF2B5EF4-FFF2-40B4-BE49-F238E27FC236}">
                <a16:creationId xmlns:a16="http://schemas.microsoft.com/office/drawing/2014/main" id="{379E6853-ABC5-D1E2-DA9A-BCC99EF14A82}"/>
              </a:ext>
            </a:extLst>
          </p:cNvPr>
          <p:cNvSpPr/>
          <p:nvPr userDrawn="1"/>
        </p:nvSpPr>
        <p:spPr>
          <a:xfrm>
            <a:off x="0" y="6468384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8;p19">
            <a:extLst>
              <a:ext uri="{FF2B5EF4-FFF2-40B4-BE49-F238E27FC236}">
                <a16:creationId xmlns:a16="http://schemas.microsoft.com/office/drawing/2014/main" id="{87E1B8A3-730A-D94B-5D77-48957F933F6C}"/>
              </a:ext>
            </a:extLst>
          </p:cNvPr>
          <p:cNvSpPr txBox="1"/>
          <p:nvPr userDrawn="1"/>
        </p:nvSpPr>
        <p:spPr>
          <a:xfrm>
            <a:off x="105530" y="6505988"/>
            <a:ext cx="79141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Small Molecule Drug Discovery and Development</a:t>
            </a:r>
            <a:endParaRPr/>
          </a:p>
        </p:txBody>
      </p:sp>
      <p:sp>
        <p:nvSpPr>
          <p:cNvPr id="11" name="Google Shape;62;p19">
            <a:extLst>
              <a:ext uri="{FF2B5EF4-FFF2-40B4-BE49-F238E27FC236}">
                <a16:creationId xmlns:a16="http://schemas.microsoft.com/office/drawing/2014/main" id="{0790347E-CA41-E2F3-B229-B7771A076995}"/>
              </a:ext>
            </a:extLst>
          </p:cNvPr>
          <p:cNvSpPr/>
          <p:nvPr userDrawn="1"/>
        </p:nvSpPr>
        <p:spPr>
          <a:xfrm>
            <a:off x="0" y="-7685"/>
            <a:ext cx="3283775" cy="6865626"/>
          </a:xfrm>
          <a:prstGeom prst="rect">
            <a:avLst/>
          </a:prstGeom>
          <a:solidFill>
            <a:srgbClr val="D75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67;p19">
            <a:extLst>
              <a:ext uri="{FF2B5EF4-FFF2-40B4-BE49-F238E27FC236}">
                <a16:creationId xmlns:a16="http://schemas.microsoft.com/office/drawing/2014/main" id="{6D46A7F5-0182-D1E8-63F6-D3486FA7B50B}"/>
              </a:ext>
            </a:extLst>
          </p:cNvPr>
          <p:cNvPicPr preferRelativeResize="0"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430" r="13231" b="-430"/>
          <a:stretch/>
        </p:blipFill>
        <p:spPr>
          <a:xfrm>
            <a:off x="-466021" y="2031"/>
            <a:ext cx="7471375" cy="6885504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0138C2B-0562-9CDE-3142-91DE88DC50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pic>
        <p:nvPicPr>
          <p:cNvPr id="6" name="Google Shape;61;p19">
            <a:extLst>
              <a:ext uri="{FF2B5EF4-FFF2-40B4-BE49-F238E27FC236}">
                <a16:creationId xmlns:a16="http://schemas.microsoft.com/office/drawing/2014/main" id="{297ACB16-DCB7-3B6A-3AB4-8E409F9823AD}"/>
              </a:ext>
            </a:extLst>
          </p:cNvPr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54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E90E-058C-4445-998C-7A7B0CC2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9098-C70F-4EE4-B24A-304608105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0C906-9BA8-4645-BF33-25320887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C8E3-895B-454A-9C56-2FF3B039BB74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FD910-D043-4C37-9C2E-E7769C5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B4D98-7AA8-4105-8C7E-E90D95F6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450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FB56B-379A-471F-8921-986BC1600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936C5-42D5-4232-9F88-D2EF6FC47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7133-D8A2-4B39-863B-82474879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16D5-6539-41C0-813A-128398F0D37C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40E7-7F93-4679-BD58-408A76A70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FB6C9-1E6B-4F44-9E7B-414BB385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154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CB5DD0-68AD-62CB-4DEC-004AF313699E}"/>
              </a:ext>
            </a:extLst>
          </p:cNvPr>
          <p:cNvSpPr/>
          <p:nvPr userDrawn="1"/>
        </p:nvSpPr>
        <p:spPr>
          <a:xfrm>
            <a:off x="49237" y="0"/>
            <a:ext cx="2637692" cy="169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F72C0-90D6-44EE-8BBD-00222CAF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27635" cy="739787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D853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AD93-AEC7-462C-AB2F-4B19DD62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Google Shape;88;p21">
            <a:extLst>
              <a:ext uri="{FF2B5EF4-FFF2-40B4-BE49-F238E27FC236}">
                <a16:creationId xmlns:a16="http://schemas.microsoft.com/office/drawing/2014/main" id="{E36AB5DF-37E8-4400-C3DC-F7B63E2E4922}"/>
              </a:ext>
            </a:extLst>
          </p:cNvPr>
          <p:cNvSpPr/>
          <p:nvPr userDrawn="1"/>
        </p:nvSpPr>
        <p:spPr>
          <a:xfrm>
            <a:off x="-21035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0;p21">
            <a:extLst>
              <a:ext uri="{FF2B5EF4-FFF2-40B4-BE49-F238E27FC236}">
                <a16:creationId xmlns:a16="http://schemas.microsoft.com/office/drawing/2014/main" id="{19F0CA59-E1F1-2EEB-D768-E048416C28E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87330-6687-4FAD-A575-07FA831E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FB42D1-C534-400D-BC72-5CE77A30CD5B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E6412-E3C3-512F-CAAC-60C9E99CC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589" y="18871"/>
            <a:ext cx="1100560" cy="1086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86472-7D25-B561-38F4-2A3BFBAAEA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4017" y="104995"/>
            <a:ext cx="995062" cy="9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1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5A9F4-8EFA-489D-8967-5CC6429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45F-6DA5-4120-B796-5C506C8025A0}" type="datetime1">
              <a:rPr lang="en-ZA" smtClean="0"/>
              <a:t>2025/12/02</a:t>
            </a:fld>
            <a:endParaRPr lang="en-ZA"/>
          </a:p>
        </p:txBody>
      </p:sp>
      <p:sp>
        <p:nvSpPr>
          <p:cNvPr id="7" name="Google Shape;85;p21">
            <a:extLst>
              <a:ext uri="{FF2B5EF4-FFF2-40B4-BE49-F238E27FC236}">
                <a16:creationId xmlns:a16="http://schemas.microsoft.com/office/drawing/2014/main" id="{42C25A98-236D-D8E9-0597-4B1426ADC2E6}"/>
              </a:ext>
            </a:extLst>
          </p:cNvPr>
          <p:cNvSpPr/>
          <p:nvPr userDrawn="1"/>
        </p:nvSpPr>
        <p:spPr>
          <a:xfrm>
            <a:off x="0" y="-7626"/>
            <a:ext cx="3283775" cy="6865626"/>
          </a:xfrm>
          <a:prstGeom prst="rect">
            <a:avLst/>
          </a:prstGeom>
          <a:solidFill>
            <a:srgbClr val="A2CE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8;p21">
            <a:extLst>
              <a:ext uri="{FF2B5EF4-FFF2-40B4-BE49-F238E27FC236}">
                <a16:creationId xmlns:a16="http://schemas.microsoft.com/office/drawing/2014/main" id="{BCDC0CC4-98C0-B97E-209C-CBDBCF00876C}"/>
              </a:ext>
            </a:extLst>
          </p:cNvPr>
          <p:cNvSpPr/>
          <p:nvPr userDrawn="1"/>
        </p:nvSpPr>
        <p:spPr>
          <a:xfrm>
            <a:off x="-11799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0;p21">
            <a:extLst>
              <a:ext uri="{FF2B5EF4-FFF2-40B4-BE49-F238E27FC236}">
                <a16:creationId xmlns:a16="http://schemas.microsoft.com/office/drawing/2014/main" id="{3655FE03-55BB-4FC3-C0D5-B50D220E56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21">
            <a:extLst>
              <a:ext uri="{FF2B5EF4-FFF2-40B4-BE49-F238E27FC236}">
                <a16:creationId xmlns:a16="http://schemas.microsoft.com/office/drawing/2014/main" id="{A6903233-78EB-165B-FE45-38C0391A70B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11711" b="11711"/>
          <a:stretch/>
        </p:blipFill>
        <p:spPr>
          <a:xfrm>
            <a:off x="-628484" y="-3813"/>
            <a:ext cx="7471375" cy="6865626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BBC74-181A-EFBF-47AA-5513399867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86EB91FA-108C-D348-EB54-E962DC5F4B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14" name="Picture 1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4954A3A-1194-2022-60FA-F9F0447050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3C95A22-197A-BF7A-D8AF-09E47AFB6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1E06CC5-0EB7-9ED6-AF20-824E37AF1A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EF7A7D8-505A-5386-3015-9BD9163D8D09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</p:spTree>
    <p:extLst>
      <p:ext uri="{BB962C8B-B14F-4D97-AF65-F5344CB8AC3E}">
        <p14:creationId xmlns:p14="http://schemas.microsoft.com/office/powerpoint/2010/main" val="67971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29AA-25B2-46E8-B0C9-7D6185C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E7B2D-D0E2-49D2-A081-7A3D2B46A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5787A-AB8F-442F-A26B-C9DA0F147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0C3CF-F105-4D66-9A61-F115F29E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F69C-9A9F-477C-BC0E-51ED537629AC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4DBD6-76F1-4B36-B03F-193C2C90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73B44-D745-408A-92D4-41D0131B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77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386E-B291-40AC-9F66-E560A444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BC494-2465-483E-8683-7892622A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B40CD-FE46-4B2F-899D-2AC3F7D85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C429E-E7E5-4DC9-9CE4-DF8B4FA27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11BF2-5FE9-46E8-A196-3A09681BE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B3255-BCD1-4309-AD1E-F2E651BB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0AB2-5740-438B-A64E-5A04BE3898DE}" type="datetime1">
              <a:rPr lang="en-ZA" smtClean="0"/>
              <a:t>2025/12/02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F60C4-8EE8-4F06-85E2-F416A736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AEC44-0376-40CE-99A9-55D06CFA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317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9552-8C80-4914-A0C7-12FC344A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5DF68-79CA-48C2-B41F-54FBCA56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88A4-9873-44D7-964E-DF50FC65B01E}" type="datetime1">
              <a:rPr lang="en-ZA" smtClean="0"/>
              <a:t>2025/12/02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31F56-E01E-4C85-B319-A85FBEFB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AD95A-1A1A-4656-A195-DF2642B7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370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54583-D8B4-407C-8162-4964DD80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0B1D-A7D5-4FAE-816D-7C2632CD26CE}" type="datetime1">
              <a:rPr lang="en-ZA" smtClean="0"/>
              <a:t>2025/12/02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8D757-58F3-4BCE-8C01-BD1A667A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98004-82A7-4CAA-ACEE-428564E3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399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D6CD-A09E-4CB0-998D-10833994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78129-9B4B-4041-A735-1D4D0DA4F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91C59-D6B1-4D51-B983-779128EC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8F0BF-06B3-4080-980E-83F0AEC8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632-EAED-4BC2-B574-CFEDCC3FDAD8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6C3E8-EED6-4E30-9724-E738B31B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A5116-05C0-48D2-8E08-16F3E7C6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27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C8BA-1426-40C6-B601-06520313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21B41-69C3-443E-BDC7-EA290711F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35E5F-B068-4951-AEBF-F17E46E3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F5A9B-DEA3-4A43-A64A-1941FEC7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AB-B66D-483F-99E0-A055B17AFE4A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CB30-88DF-4C37-8AFB-C837CC37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3AF9D-1B81-46D1-9747-0685CCF6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068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4E94D-4631-4775-B4A4-A3DB7D72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16FFB-E863-4BB5-ADEE-81BC7FA7F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6E4D8-3261-4317-A9D6-9F42D14A4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7D41-11E0-4D7C-9813-21FF8CDDA849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DE15-9392-40E3-9927-A7C45DFE7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D6C90-AC98-4846-BB84-3EC20BAFE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Google Shape;69;p19" descr="Icon&#10;&#10;Description automatically generated">
            <a:extLst>
              <a:ext uri="{FF2B5EF4-FFF2-40B4-BE49-F238E27FC236}">
                <a16:creationId xmlns:a16="http://schemas.microsoft.com/office/drawing/2014/main" id="{16475986-3960-A2BC-2E9D-0E3095C4223B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05530" y="177362"/>
            <a:ext cx="15240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04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7/1087057113492201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371/journal.pntd.0011799" TargetMode="External"/><Relationship Id="rId4" Type="http://schemas.openxmlformats.org/officeDocument/2006/relationships/image" Target="../media/image23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%2Fj.cbpa.2010.03.020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%2Fcmdc.200700139" TargetMode="External"/><Relationship Id="rId13" Type="http://schemas.openxmlformats.org/officeDocument/2006/relationships/hyperlink" Target="https://doi.org/10.1016%2Fj.cbpa.2010.03.020" TargetMode="External"/><Relationship Id="rId3" Type="http://schemas.openxmlformats.org/officeDocument/2006/relationships/hyperlink" Target="https://doi.org/10.1016%2FB978-0-323-90608-1.00005-8" TargetMode="External"/><Relationship Id="rId7" Type="http://schemas.openxmlformats.org/officeDocument/2006/relationships/hyperlink" Target="https://doi.org/10.1016%2Fj.chembiol.2019.02.018" TargetMode="External"/><Relationship Id="rId12" Type="http://schemas.openxmlformats.org/officeDocument/2006/relationships/hyperlink" Target="https://doi.org/10.1016/j.bbrep.2021.100987" TargetMode="External"/><Relationship Id="rId2" Type="http://schemas.openxmlformats.org/officeDocument/2006/relationships/hyperlink" Target="https://www.criver.com/resources/webinar-ds-when-biology-and-chemistry-collide-formula-hts-succes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2%2F9780470559277.ch110252" TargetMode="External"/><Relationship Id="rId11" Type="http://schemas.openxmlformats.org/officeDocument/2006/relationships/hyperlink" Target="https://doi.org/10.1177/108705719900400206" TargetMode="External"/><Relationship Id="rId5" Type="http://schemas.openxmlformats.org/officeDocument/2006/relationships/hyperlink" Target="https://doi.org/10.1016%2Fj.toxrep.2018.08.017" TargetMode="External"/><Relationship Id="rId10" Type="http://schemas.openxmlformats.org/officeDocument/2006/relationships/hyperlink" Target="https://www.ncbi.nlm.nih.gov/books/NBK83783/pdf/Bookshelf_NBK83783.pdf" TargetMode="External"/><Relationship Id="rId4" Type="http://schemas.openxmlformats.org/officeDocument/2006/relationships/hyperlink" Target="https://doi.org/10.1177/1087057113492201" TargetMode="External"/><Relationship Id="rId9" Type="http://schemas.openxmlformats.org/officeDocument/2006/relationships/hyperlink" Target="https://doi.org/10.1371/journal.pntd.0011799" TargetMode="External"/><Relationship Id="rId14" Type="http://schemas.openxmlformats.org/officeDocument/2006/relationships/hyperlink" Target="https://www.youtube.com/watch?v=UXQRndXlMP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1/acs.jmedchem.8b00675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4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;p19">
            <a:extLst>
              <a:ext uri="{FF2B5EF4-FFF2-40B4-BE49-F238E27FC236}">
                <a16:creationId xmlns:a16="http://schemas.microsoft.com/office/drawing/2014/main" id="{FFFC2622-3DA9-6465-B414-FAFDB1CF650F}"/>
              </a:ext>
            </a:extLst>
          </p:cNvPr>
          <p:cNvSpPr txBox="1"/>
          <p:nvPr/>
        </p:nvSpPr>
        <p:spPr>
          <a:xfrm>
            <a:off x="6329367" y="2839875"/>
            <a:ext cx="5787186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A Comprehensive Workshop on Preclinical Drug Discovery (CDD)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Screening compound library assessment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L Birkholtz</a:t>
            </a:r>
            <a:r>
              <a:rPr lang="en-US" sz="2000" b="0" i="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08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D1C82-C129-9B67-5D75-5B5DDFAFE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D470-4D82-DBF2-8606-17EB49E8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827635" cy="708172"/>
          </a:xfrm>
        </p:spPr>
        <p:txBody>
          <a:bodyPr>
            <a:normAutofit/>
          </a:bodyPr>
          <a:lstStyle/>
          <a:p>
            <a:r>
              <a:rPr lang="en-US" sz="2800" dirty="0"/>
              <a:t>Small molecule library -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03EE-0B0F-C62E-0CDB-16A61F132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2" y="892032"/>
            <a:ext cx="11566990" cy="4351338"/>
          </a:xfrm>
        </p:spPr>
        <p:txBody>
          <a:bodyPr>
            <a:normAutofit/>
          </a:bodyPr>
          <a:lstStyle/>
          <a:p>
            <a:r>
              <a:rPr lang="en-US" dirty="0"/>
              <a:t>Stability &amp; purity</a:t>
            </a:r>
          </a:p>
          <a:p>
            <a:pPr lvl="2"/>
            <a:r>
              <a:rPr lang="en-US" dirty="0"/>
              <a:t>Influences assay readout validity</a:t>
            </a:r>
          </a:p>
          <a:p>
            <a:pPr lvl="2"/>
            <a:r>
              <a:rPr lang="en-US" dirty="0"/>
              <a:t>&gt;80% purity required at minimum, &gt;95% preferred</a:t>
            </a:r>
          </a:p>
          <a:p>
            <a:pPr lvl="2"/>
            <a:r>
              <a:rPr lang="en-US" dirty="0"/>
              <a:t>Stable in solid stock or liquid (DMSO) under various conditions</a:t>
            </a:r>
          </a:p>
          <a:p>
            <a:pPr lvl="3"/>
            <a:r>
              <a:rPr lang="en-US" dirty="0"/>
              <a:t>Careful of freeze-thaw cycles in batches (sealed plates vs individual tubes), light sensitivity and humidity</a:t>
            </a:r>
          </a:p>
          <a:p>
            <a:pPr lvl="2"/>
            <a:r>
              <a:rPr lang="en-US" dirty="0"/>
              <a:t>Random verification of selected compounds required before screen </a:t>
            </a:r>
          </a:p>
          <a:p>
            <a:pPr lvl="3"/>
            <a:r>
              <a:rPr lang="en-US" dirty="0"/>
              <a:t>Identity &amp; purity after storage – LC-MS &amp; NMR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1BDFE-D0D8-900C-7AAD-90867192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2C41F5D-4B85-ECBC-1246-499174D86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91" y="3608125"/>
            <a:ext cx="3739712" cy="261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732D7A-DB18-B004-66A9-50D3DC3F8633}"/>
              </a:ext>
            </a:extLst>
          </p:cNvPr>
          <p:cNvSpPr txBox="1"/>
          <p:nvPr/>
        </p:nvSpPr>
        <p:spPr>
          <a:xfrm>
            <a:off x="6546839" y="5521952"/>
            <a:ext cx="428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~2000 compounds from 125 000 legacy set</a:t>
            </a:r>
          </a:p>
          <a:p>
            <a:r>
              <a:rPr lang="en-US" sz="1200" dirty="0"/>
              <a:t>Stored in DMSO at -20</a:t>
            </a:r>
            <a:r>
              <a:rPr lang="en-US" sz="1200" baseline="30000" dirty="0"/>
              <a:t>o</a:t>
            </a:r>
            <a:r>
              <a:rPr lang="en-US" sz="1200" dirty="0"/>
              <a:t>C for several years</a:t>
            </a:r>
          </a:p>
          <a:p>
            <a:r>
              <a:rPr lang="en-US" sz="1200" dirty="0"/>
              <a:t>Purity </a:t>
            </a:r>
            <a:r>
              <a:rPr lang="en-US" sz="1200" dirty="0" err="1"/>
              <a:t>analysed</a:t>
            </a:r>
            <a:r>
              <a:rPr lang="en-US" sz="1200" dirty="0"/>
              <a:t> by LC-MS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4A294D1-9580-ABF0-9073-DC00673C3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54671" y="3429000"/>
            <a:ext cx="1437688" cy="206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creening Libraries » Center for Molecular Discovery | Boston ...">
            <a:extLst>
              <a:ext uri="{FF2B5EF4-FFF2-40B4-BE49-F238E27FC236}">
                <a16:creationId xmlns:a16="http://schemas.microsoft.com/office/drawing/2014/main" id="{A57A87EF-B076-0F40-2F34-96BC212AA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r="23591" b="8720"/>
          <a:stretch/>
        </p:blipFill>
        <p:spPr bwMode="auto">
          <a:xfrm>
            <a:off x="10123434" y="2669627"/>
            <a:ext cx="1271302" cy="13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tem Cell Small Molecule Screening Library (96-Well) | Cayman Chemical">
            <a:extLst>
              <a:ext uri="{FF2B5EF4-FFF2-40B4-BE49-F238E27FC236}">
                <a16:creationId xmlns:a16="http://schemas.microsoft.com/office/drawing/2014/main" id="{6D5D9741-B6E7-86B1-5D47-D70EB059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98" y="3718885"/>
            <a:ext cx="1153396" cy="74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C27B7D-2A53-C200-682E-FD5C42C441B2}"/>
              </a:ext>
            </a:extLst>
          </p:cNvPr>
          <p:cNvSpPr txBox="1"/>
          <p:nvPr/>
        </p:nvSpPr>
        <p:spPr>
          <a:xfrm>
            <a:off x="7984174" y="6569792"/>
            <a:ext cx="29303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b="0" i="0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https://doi.org/10.1177/1087057113492201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8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24B05-DE3A-9FAF-1755-523C82B0C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03CB-1FC9-BA98-8E64-6C42BF7E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827635" cy="735724"/>
          </a:xfrm>
        </p:spPr>
        <p:txBody>
          <a:bodyPr>
            <a:normAutofit/>
          </a:bodyPr>
          <a:lstStyle/>
          <a:p>
            <a:r>
              <a:rPr lang="en-US" sz="2800" dirty="0"/>
              <a:t>Small molecule library -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0D2D-547D-6879-F086-C809EFEC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12" y="884144"/>
            <a:ext cx="10515600" cy="54142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Diversity</a:t>
            </a:r>
          </a:p>
          <a:p>
            <a:pPr lvl="1"/>
            <a:r>
              <a:rPr lang="en-US" dirty="0"/>
              <a:t>Provides breath (beyond ’low hanging fruits’) – library usually larger</a:t>
            </a:r>
          </a:p>
          <a:p>
            <a:pPr lvl="1"/>
            <a:r>
              <a:rPr lang="en-US" dirty="0"/>
              <a:t>May be needed for challenging targets</a:t>
            </a:r>
          </a:p>
          <a:p>
            <a:pPr lvl="1"/>
            <a:r>
              <a:rPr lang="en-US" dirty="0"/>
              <a:t>Could pose significant challenges in med chem program</a:t>
            </a:r>
          </a:p>
          <a:p>
            <a:endParaRPr lang="en-US" dirty="0"/>
          </a:p>
          <a:p>
            <a:r>
              <a:rPr lang="en-US" dirty="0"/>
              <a:t>Lead-like properties</a:t>
            </a:r>
          </a:p>
          <a:p>
            <a:pPr lvl="1"/>
            <a:r>
              <a:rPr lang="en-US" dirty="0"/>
              <a:t>Devoid of structural alerts (e.g. PAINS (pan-assay interference compounds) alerts, reactive/toxicity flags (e.g. aromatic nitro groups; acid chlorides </a:t>
            </a:r>
            <a:r>
              <a:rPr lang="en-US" dirty="0" err="1"/>
              <a:t>etc</a:t>
            </a:r>
            <a:r>
              <a:rPr lang="en-US" dirty="0"/>
              <a:t>). </a:t>
            </a:r>
          </a:p>
          <a:p>
            <a:pPr marL="801688" lvl="2" indent="-136525"/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 ‘Lipinski like’ </a:t>
            </a:r>
            <a:r>
              <a:rPr lang="en-ZA" sz="1800" dirty="0">
                <a:latin typeface="Arial" panose="020B0604020202020204" pitchFamily="34" charset="0"/>
                <a:cs typeface="Arial" panose="020B0604020202020204" pitchFamily="34" charset="0"/>
              </a:rPr>
              <a:t>(e.g. lead like at MW &lt; 400 Da; </a:t>
            </a:r>
            <a:r>
              <a:rPr lang="en-ZA" sz="1800" dirty="0" err="1"/>
              <a:t>clogP</a:t>
            </a:r>
            <a:r>
              <a:rPr lang="en-ZA" sz="1800" dirty="0"/>
              <a:t> &lt; 4.0; </a:t>
            </a:r>
            <a:r>
              <a:rPr lang="en-ZA" sz="1800" dirty="0" err="1"/>
              <a:t>clogD</a:t>
            </a:r>
            <a:r>
              <a:rPr lang="en-ZA" sz="1800" dirty="0"/>
              <a:t> ~3.0; HBA &lt; 10; HBD ≤ 5; </a:t>
            </a:r>
            <a:r>
              <a:rPr lang="en-ZA" sz="1800" dirty="0" err="1"/>
              <a:t>tPSA</a:t>
            </a:r>
            <a:r>
              <a:rPr lang="en-ZA" sz="1800" dirty="0"/>
              <a:t> &lt; 100)</a:t>
            </a:r>
          </a:p>
          <a:p>
            <a:pPr marL="801688" lvl="2" indent="-136525"/>
            <a:r>
              <a:rPr lang="en-ZA" sz="1800" dirty="0"/>
              <a:t>  </a:t>
            </a:r>
            <a:r>
              <a:rPr lang="en-ZA" sz="2200" dirty="0">
                <a:latin typeface="Arial" panose="020B0604020202020204" pitchFamily="34" charset="0"/>
                <a:cs typeface="Arial" panose="020B0604020202020204" pitchFamily="34" charset="0"/>
              </a:rPr>
              <a:t>MPO scoring</a:t>
            </a:r>
          </a:p>
          <a:p>
            <a:pPr marL="1030288" lvl="3" indent="-136525"/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Multi-parameter optimisation scoring (e.g. with </a:t>
            </a:r>
            <a:r>
              <a:rPr lang="en-ZA" sz="2000" dirty="0" err="1">
                <a:latin typeface="Arial" panose="020B0604020202020204" pitchFamily="34" charset="0"/>
                <a:cs typeface="Arial" panose="020B0604020202020204" pitchFamily="34" charset="0"/>
              </a:rPr>
              <a:t>DataWarrior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ZA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Stardrop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07963" lvl="1" indent="0">
              <a:buNone/>
            </a:pPr>
            <a:endParaRPr lang="en-ZA" dirty="0"/>
          </a:p>
          <a:p>
            <a:r>
              <a:rPr lang="en-ZA" dirty="0"/>
              <a:t>Focussed libraries</a:t>
            </a:r>
          </a:p>
          <a:p>
            <a:pPr lvl="1"/>
            <a:r>
              <a:rPr lang="en-ZA" dirty="0"/>
              <a:t>Typically smaller</a:t>
            </a:r>
          </a:p>
          <a:p>
            <a:pPr lvl="1"/>
            <a:r>
              <a:rPr lang="en-ZA" dirty="0"/>
              <a:t>Can provide rapid hits for H2L programs</a:t>
            </a:r>
          </a:p>
          <a:p>
            <a:pPr lvl="2"/>
            <a:endParaRPr lang="en-ZA" dirty="0"/>
          </a:p>
          <a:p>
            <a:r>
              <a:rPr lang="en-US" dirty="0"/>
              <a:t>Size - how many compounds should one screen? (or…..how many can you handle?)</a:t>
            </a:r>
          </a:p>
          <a:p>
            <a:pPr lvl="1"/>
            <a:r>
              <a:rPr lang="en-US" dirty="0"/>
              <a:t>Capacity &amp; capabilities of the assay, liquid handling/robotics</a:t>
            </a:r>
          </a:p>
          <a:p>
            <a:pPr lvl="1"/>
            <a:r>
              <a:rPr lang="en-US" dirty="0"/>
              <a:t>Dimensionality reduction vs retaining clusters?</a:t>
            </a:r>
          </a:p>
          <a:p>
            <a:pPr lvl="2"/>
            <a:r>
              <a:rPr lang="en-US" dirty="0"/>
              <a:t>Clusters of compounds provide a space around which activity can be confirmed rather than just singletons (by chance)</a:t>
            </a:r>
          </a:p>
          <a:p>
            <a:pPr lvl="2"/>
            <a:r>
              <a:rPr lang="en-US" dirty="0" err="1"/>
              <a:t>Tanimoto</a:t>
            </a:r>
            <a:r>
              <a:rPr lang="en-US" dirty="0"/>
              <a:t> similarity scoring (&gt;0.85)</a:t>
            </a:r>
          </a:p>
          <a:p>
            <a:pPr lvl="2"/>
            <a:r>
              <a:rPr lang="en-US" dirty="0"/>
              <a:t>Representatives from a cluster may be identified</a:t>
            </a:r>
          </a:p>
          <a:p>
            <a:pPr lvl="1"/>
            <a:endParaRPr lang="en-ZA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C947C-DF75-3880-B23B-7581CC7E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20050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4267-B169-A7D9-F4DA-310F3DD3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29533-9BD8-4372-D49F-B92FC913B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A81E2-AD78-77FB-2841-4FAAD7F186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80228" y="384246"/>
            <a:ext cx="2658898" cy="126609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B89BB9-2428-A3F8-33E2-294E8486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12290" name="Picture 2" descr="Epitranscriptome Focused Small Molecule Library">
            <a:extLst>
              <a:ext uri="{FF2B5EF4-FFF2-40B4-BE49-F238E27FC236}">
                <a16:creationId xmlns:a16="http://schemas.microsoft.com/office/drawing/2014/main" id="{835A2F56-E7E4-838F-BC9B-7DB9BB481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/>
          <a:stretch/>
        </p:blipFill>
        <p:spPr bwMode="auto">
          <a:xfrm>
            <a:off x="454902" y="384246"/>
            <a:ext cx="11087825" cy="55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7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E42ED-E38D-94FF-ED89-187CD3B3E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0" y="2633634"/>
            <a:ext cx="5649686" cy="4351338"/>
          </a:xfrm>
        </p:spPr>
        <p:txBody>
          <a:bodyPr>
            <a:normAutofit/>
          </a:bodyPr>
          <a:lstStyle/>
          <a:p>
            <a:r>
              <a:rPr lang="en-US" sz="1600" dirty="0"/>
              <a:t>Selected from the Enamine REAL library (readily accessible virtual library of 4.5 billion compounds)</a:t>
            </a:r>
          </a:p>
          <a:p>
            <a:r>
              <a:rPr lang="en-US" sz="1600" dirty="0"/>
              <a:t>Readily synthesized using commercial starting blocks in 1-2 steps</a:t>
            </a:r>
          </a:p>
          <a:p>
            <a:r>
              <a:rPr lang="en-US" sz="1600" dirty="0"/>
              <a:t>Novel structural diversity (MMV &amp; TBDA </a:t>
            </a:r>
            <a:r>
              <a:rPr lang="en-US" sz="1600" dirty="0" err="1"/>
              <a:t>Stardrop</a:t>
            </a:r>
            <a:r>
              <a:rPr lang="en-US" sz="1600" dirty="0"/>
              <a:t> filter for antimalarial/</a:t>
            </a:r>
            <a:r>
              <a:rPr lang="en-US" sz="1600" dirty="0" err="1"/>
              <a:t>antiTB</a:t>
            </a:r>
            <a:r>
              <a:rPr lang="en-US" sz="1600" dirty="0"/>
              <a:t> fragments applied)</a:t>
            </a:r>
          </a:p>
          <a:p>
            <a:r>
              <a:rPr lang="en-US" sz="1600" dirty="0"/>
              <a:t>Filtered for structural alerts</a:t>
            </a:r>
          </a:p>
          <a:p>
            <a:r>
              <a:rPr lang="en-US" sz="1600" dirty="0"/>
              <a:t>Applied ‘wide physicochemical properties’</a:t>
            </a:r>
          </a:p>
          <a:p>
            <a:pPr lvl="1"/>
            <a:r>
              <a:rPr lang="en-US" sz="1200" dirty="0"/>
              <a:t>MW 320-450; </a:t>
            </a:r>
            <a:r>
              <a:rPr lang="en-US" sz="1200" dirty="0" err="1"/>
              <a:t>logP</a:t>
            </a:r>
            <a:r>
              <a:rPr lang="en-US" sz="1200" dirty="0"/>
              <a:t> 0-4; HBD 0-3; HBA 0-8; rotatable bonds&lt;8, structural filters (</a:t>
            </a:r>
            <a:r>
              <a:rPr lang="en-US" sz="1200" dirty="0" err="1"/>
              <a:t>naphtalen</a:t>
            </a:r>
            <a:r>
              <a:rPr lang="en-US" sz="1200" dirty="0"/>
              <a:t> ester, bromine, </a:t>
            </a:r>
            <a:r>
              <a:rPr lang="en-US" sz="1200" dirty="0" err="1"/>
              <a:t>sulfonimadamide</a:t>
            </a:r>
            <a:r>
              <a:rPr lang="en-US" sz="1200" dirty="0"/>
              <a:t>, </a:t>
            </a:r>
            <a:r>
              <a:rPr lang="en-US" sz="1200" dirty="0" err="1"/>
              <a:t>pthaliminde</a:t>
            </a:r>
            <a:r>
              <a:rPr lang="en-US" sz="1200" dirty="0"/>
              <a:t>)</a:t>
            </a:r>
          </a:p>
          <a:p>
            <a:r>
              <a:rPr lang="en-US" sz="1600" dirty="0"/>
              <a:t>Diversity &amp; clustering algorithms applied (</a:t>
            </a:r>
            <a:r>
              <a:rPr lang="en-US" sz="1600" dirty="0" err="1"/>
              <a:t>DataWarrior</a:t>
            </a:r>
            <a:r>
              <a:rPr lang="en-US" sz="1600" dirty="0"/>
              <a:t>)</a:t>
            </a:r>
          </a:p>
          <a:p>
            <a:r>
              <a:rPr lang="en-US" sz="1600" b="1" dirty="0"/>
              <a:t>30 000 </a:t>
            </a:r>
            <a:r>
              <a:rPr lang="en-US" sz="1600" dirty="0"/>
              <a:t>compound diversity set generated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55BA4-78BA-D030-006B-6A5772AC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92A3F-327A-187B-CDFE-3920B8B53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0" y="143751"/>
            <a:ext cx="5312229" cy="22685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 descr="A close-up of a graph&#10;&#10;Description automatically generated">
            <a:extLst>
              <a:ext uri="{FF2B5EF4-FFF2-40B4-BE49-F238E27FC236}">
                <a16:creationId xmlns:a16="http://schemas.microsoft.com/office/drawing/2014/main" id="{D8CE0732-EAC1-83F8-0683-4D551CD1A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3"/>
          <a:stretch/>
        </p:blipFill>
        <p:spPr>
          <a:xfrm>
            <a:off x="9442784" y="1779319"/>
            <a:ext cx="2651246" cy="3766456"/>
          </a:xfrm>
          <a:prstGeom prst="rect">
            <a:avLst/>
          </a:prstGeom>
        </p:spPr>
      </p:pic>
      <p:pic>
        <p:nvPicPr>
          <p:cNvPr id="15" name="Content Placeholder 14" descr="A group of black and white graphs&#10;&#10;Description automatically generated">
            <a:extLst>
              <a:ext uri="{FF2B5EF4-FFF2-40B4-BE49-F238E27FC236}">
                <a16:creationId xmlns:a16="http://schemas.microsoft.com/office/drawing/2014/main" id="{387185EE-F792-DA49-B4D5-63878416B1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6" y="1028878"/>
            <a:ext cx="3577820" cy="4800244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D5046E-6F73-1126-B5B3-BC542C595199}"/>
              </a:ext>
            </a:extLst>
          </p:cNvPr>
          <p:cNvSpPr txBox="1"/>
          <p:nvPr/>
        </p:nvSpPr>
        <p:spPr>
          <a:xfrm>
            <a:off x="8832931" y="6538912"/>
            <a:ext cx="30426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Nexus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10.1371/journal.pntd.0011799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5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4F6E-8F88-9867-C160-4046F74D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Assay requirements in a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1C629-428C-FEB7-4C24-A07B65163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4" y="1486347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Biological and pharmacological relevance</a:t>
            </a:r>
          </a:p>
          <a:p>
            <a:pPr lvl="1"/>
            <a:r>
              <a:rPr lang="en-US" dirty="0"/>
              <a:t>Has to provide meaningful data on disease biology</a:t>
            </a:r>
          </a:p>
          <a:p>
            <a:pPr lvl="1"/>
            <a:endParaRPr lang="en-US" dirty="0"/>
          </a:p>
          <a:p>
            <a:r>
              <a:rPr lang="en-US" dirty="0"/>
              <a:t>'Screening friendly’</a:t>
            </a:r>
          </a:p>
          <a:p>
            <a:pPr lvl="1"/>
            <a:r>
              <a:rPr lang="en-US" dirty="0"/>
              <a:t>Assay setup and readout</a:t>
            </a:r>
          </a:p>
          <a:p>
            <a:pPr lvl="1"/>
            <a:r>
              <a:rPr lang="en-US" dirty="0"/>
              <a:t>Scale</a:t>
            </a:r>
          </a:p>
          <a:p>
            <a:pPr lvl="1"/>
            <a:r>
              <a:rPr lang="en-US" dirty="0"/>
              <a:t>Timeframe</a:t>
            </a:r>
          </a:p>
          <a:p>
            <a:endParaRPr lang="en-US" dirty="0"/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Sensitivity</a:t>
            </a:r>
          </a:p>
          <a:p>
            <a:pPr lvl="1"/>
            <a:r>
              <a:rPr lang="en-US" dirty="0"/>
              <a:t>Interference</a:t>
            </a:r>
          </a:p>
          <a:p>
            <a:pPr lvl="1"/>
            <a:endParaRPr lang="en-US" dirty="0"/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Reproducibility</a:t>
            </a:r>
          </a:p>
          <a:p>
            <a:pPr lvl="1"/>
            <a:r>
              <a:rPr lang="en-US" dirty="0"/>
              <a:t>Variability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31637-69EF-7454-004D-47AA98CF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36770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6885-2D48-5146-BE3F-DED432F5D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F34C-7FCA-5D40-1C16-FB38ECC98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8610600" cy="743745"/>
          </a:xfrm>
        </p:spPr>
        <p:txBody>
          <a:bodyPr>
            <a:normAutofit/>
          </a:bodyPr>
          <a:lstStyle/>
          <a:p>
            <a:r>
              <a:rPr lang="en-US" dirty="0"/>
              <a:t>Assay requirements – ‘Screening friendly’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629D4-CD99-05E5-E493-AF1312E0E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017293"/>
            <a:ext cx="10515600" cy="54564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 different types:</a:t>
            </a:r>
          </a:p>
          <a:p>
            <a:pPr lvl="1"/>
            <a:r>
              <a:rPr lang="en-US" dirty="0"/>
              <a:t>Isolated molecular target assay</a:t>
            </a:r>
          </a:p>
          <a:p>
            <a:pPr lvl="2"/>
            <a:r>
              <a:rPr lang="en-US" dirty="0"/>
              <a:t>biochemical assay of enzyme activity e.g. kinases, proteases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Cell- or organism-based assay</a:t>
            </a:r>
          </a:p>
          <a:p>
            <a:pPr lvl="2"/>
            <a:r>
              <a:rPr lang="en-US" dirty="0"/>
              <a:t>Reporter gene or phenotypic viability assays (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luc</a:t>
            </a:r>
            <a:r>
              <a:rPr lang="en-US" dirty="0"/>
              <a:t> reporters, MTT, </a:t>
            </a:r>
            <a:r>
              <a:rPr lang="en-US" dirty="0" err="1"/>
              <a:t>CellTiterGlo</a:t>
            </a:r>
            <a:r>
              <a:rPr lang="en-US" dirty="0"/>
              <a:t>, </a:t>
            </a:r>
            <a:r>
              <a:rPr lang="en-US" dirty="0" err="1"/>
              <a:t>AlamarBlue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Cell-free multicomponent assay</a:t>
            </a:r>
          </a:p>
          <a:p>
            <a:pPr lvl="2"/>
            <a:r>
              <a:rPr lang="en-US" dirty="0"/>
              <a:t>Activity on cell extracts, membranes, reconstituted </a:t>
            </a:r>
            <a:r>
              <a:rPr lang="en-US" dirty="0" err="1"/>
              <a:t>signalling</a:t>
            </a:r>
            <a:r>
              <a:rPr lang="en-US" dirty="0"/>
              <a:t> cascades</a:t>
            </a:r>
          </a:p>
          <a:p>
            <a:pPr lvl="2"/>
            <a:endParaRPr lang="en-US" dirty="0"/>
          </a:p>
          <a:p>
            <a:r>
              <a:rPr lang="en-US" dirty="0"/>
              <a:t>Various different readouts</a:t>
            </a:r>
          </a:p>
          <a:p>
            <a:pPr lvl="1"/>
            <a:r>
              <a:rPr lang="en-US" dirty="0"/>
              <a:t>Colorimetric, fluorescence, luminescence, isotope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Application of assay to scale of screen </a:t>
            </a:r>
          </a:p>
          <a:p>
            <a:pPr lvl="1"/>
            <a:r>
              <a:rPr lang="en-US" dirty="0"/>
              <a:t>Size matters – screening implies going from 1 assay to many!!!</a:t>
            </a:r>
          </a:p>
          <a:p>
            <a:pPr lvl="2"/>
            <a:r>
              <a:rPr lang="en-US" dirty="0"/>
              <a:t>Influenced by capacity, economics, timeframe</a:t>
            </a:r>
          </a:p>
          <a:p>
            <a:pPr lvl="1"/>
            <a:r>
              <a:rPr lang="en-US" dirty="0"/>
              <a:t>Amenability to increased throughput  = decreased timeframes &amp; variability</a:t>
            </a:r>
          </a:p>
          <a:p>
            <a:pPr lvl="2"/>
            <a:r>
              <a:rPr lang="en-US" dirty="0" err="1"/>
              <a:t>Miniaturisation</a:t>
            </a:r>
            <a:r>
              <a:rPr lang="en-US" dirty="0"/>
              <a:t> (</a:t>
            </a:r>
            <a:r>
              <a:rPr lang="en-US" dirty="0" err="1"/>
              <a:t>eppie</a:t>
            </a:r>
            <a:r>
              <a:rPr lang="en-US" dirty="0"/>
              <a:t> – to plate, 96-well (100-200 </a:t>
            </a:r>
            <a:r>
              <a:rPr lang="en-US" dirty="0" err="1"/>
              <a:t>uL</a:t>
            </a:r>
            <a:r>
              <a:rPr lang="en-US" dirty="0"/>
              <a:t>); 384-well (25-50 </a:t>
            </a:r>
            <a:r>
              <a:rPr lang="en-US" dirty="0" err="1"/>
              <a:t>uL</a:t>
            </a:r>
            <a:r>
              <a:rPr lang="en-US" dirty="0"/>
              <a:t>), 1536-well (4-10 </a:t>
            </a:r>
            <a:r>
              <a:rPr lang="en-US" dirty="0" err="1"/>
              <a:t>uL</a:t>
            </a:r>
            <a:r>
              <a:rPr lang="en-US" dirty="0"/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Allows more assays in parallel to decrease variability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Lowers reagent consumption (decreased cost)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Is the assay sensitive enough?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Precision decreases as density increases</a:t>
            </a:r>
          </a:p>
          <a:p>
            <a:pPr marL="971550" lvl="1" indent="-285750"/>
            <a:r>
              <a:rPr lang="en-US" dirty="0"/>
              <a:t>Least amount of steps, activities required</a:t>
            </a:r>
          </a:p>
          <a:p>
            <a:pPr marL="971550" lvl="1" indent="-285750"/>
            <a:r>
              <a:rPr lang="en-US" dirty="0"/>
              <a:t>Cost effective</a:t>
            </a:r>
          </a:p>
          <a:p>
            <a:pPr marL="1428750" lvl="2" indent="-28575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09CCD-14AA-D09C-4163-F1114F23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15</a:t>
            </a:fld>
            <a:endParaRPr lang="en-ZA" dirty="0"/>
          </a:p>
        </p:txBody>
      </p:sp>
      <p:pic>
        <p:nvPicPr>
          <p:cNvPr id="6" name="Picture 2" descr="A scientist holding a stack of 96-well plates with human cells infected  with a virus. Different drugs were added to the wells and will be evaluated  for antiviral activity. foto de Stock |">
            <a:extLst>
              <a:ext uri="{FF2B5EF4-FFF2-40B4-BE49-F238E27FC236}">
                <a16:creationId xmlns:a16="http://schemas.microsoft.com/office/drawing/2014/main" id="{32C0C5BA-81B1-DDC0-8A73-C58946CA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43" y="5145719"/>
            <a:ext cx="2101007" cy="15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T-2 Liquid Handler | Opentrons Lab Automation from $10,000 | Opentrons">
            <a:extLst>
              <a:ext uri="{FF2B5EF4-FFF2-40B4-BE49-F238E27FC236}">
                <a16:creationId xmlns:a16="http://schemas.microsoft.com/office/drawing/2014/main" id="{C2E3C94B-C4FF-EDD1-83DC-B6B0D94A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958" y="3256852"/>
            <a:ext cx="2242585" cy="14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5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6D1B5-9492-0DD5-BF47-C1B30B179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511D-68C9-8FE3-0D18-312AD90A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6827635" cy="743745"/>
          </a:xfrm>
        </p:spPr>
        <p:txBody>
          <a:bodyPr>
            <a:normAutofit fontScale="90000"/>
          </a:bodyPr>
          <a:lstStyle/>
          <a:p>
            <a:r>
              <a:rPr lang="en-US" dirty="0"/>
              <a:t>Assay requirements - 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0D957-3C47-801D-A19F-B22B09C3A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9" y="1017292"/>
            <a:ext cx="11615057" cy="522042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Minimising</a:t>
            </a:r>
            <a:r>
              <a:rPr lang="en-US" dirty="0"/>
              <a:t> variability is critical</a:t>
            </a:r>
          </a:p>
          <a:p>
            <a:endParaRPr lang="en-US" dirty="0"/>
          </a:p>
          <a:p>
            <a:r>
              <a:rPr lang="en-US" dirty="0"/>
              <a:t>Intra-plate:</a:t>
            </a:r>
          </a:p>
          <a:p>
            <a:pPr lvl="1"/>
            <a:r>
              <a:rPr lang="en-US" dirty="0"/>
              <a:t>Limit interference in the assay readout</a:t>
            </a:r>
          </a:p>
          <a:p>
            <a:pPr lvl="2"/>
            <a:r>
              <a:rPr lang="en-US" dirty="0"/>
              <a:t>Limit false positives (e.g. compounds with autofluorescence that provides a signal in a fluorescent assay, same with colorimetric)</a:t>
            </a:r>
          </a:p>
          <a:p>
            <a:pPr lvl="1"/>
            <a:r>
              <a:rPr lang="en-US" dirty="0"/>
              <a:t>Limit technical variability</a:t>
            </a:r>
          </a:p>
          <a:p>
            <a:endParaRPr lang="en-US" dirty="0"/>
          </a:p>
          <a:p>
            <a:r>
              <a:rPr lang="en-US" dirty="0"/>
              <a:t>Inter-plate:</a:t>
            </a:r>
          </a:p>
          <a:p>
            <a:pPr lvl="1"/>
            <a:r>
              <a:rPr lang="en-US" dirty="0"/>
              <a:t>Consistency in assay reagents and conditions = </a:t>
            </a:r>
            <a:r>
              <a:rPr lang="en-US" dirty="0">
                <a:solidFill>
                  <a:srgbClr val="D85327"/>
                </a:solidFill>
              </a:rPr>
              <a:t>reproducibility</a:t>
            </a:r>
          </a:p>
          <a:p>
            <a:pPr lvl="2"/>
            <a:r>
              <a:rPr lang="en-US" dirty="0"/>
              <a:t>Across assay plates, across days, across different biological sample preps</a:t>
            </a:r>
          </a:p>
          <a:p>
            <a:pPr lvl="2"/>
            <a:endParaRPr lang="en-US" dirty="0">
              <a:highlight>
                <a:srgbClr val="FFFF00"/>
              </a:highlight>
            </a:endParaRPr>
          </a:p>
          <a:p>
            <a:pPr lvl="2"/>
            <a:r>
              <a:rPr lang="en-US" dirty="0"/>
              <a:t>Assay reagents:</a:t>
            </a:r>
          </a:p>
          <a:p>
            <a:pPr lvl="3"/>
            <a:r>
              <a:rPr lang="en-US" dirty="0"/>
              <a:t>Ensure stability in assay, in aliquots, after storage (freeze thawing)</a:t>
            </a:r>
          </a:p>
          <a:p>
            <a:pPr lvl="3"/>
            <a:r>
              <a:rPr lang="en-US" dirty="0"/>
              <a:t>Use the same assay reagents for a single screening campaign</a:t>
            </a:r>
          </a:p>
          <a:p>
            <a:pPr lvl="2"/>
            <a:r>
              <a:rPr lang="en-US" dirty="0"/>
              <a:t>Biological sample </a:t>
            </a:r>
          </a:p>
          <a:p>
            <a:pPr lvl="3"/>
            <a:r>
              <a:rPr lang="en-US" dirty="0"/>
              <a:t>Control for sample preparation consistency as far as possible</a:t>
            </a:r>
          </a:p>
          <a:p>
            <a:pPr lvl="3"/>
            <a:r>
              <a:rPr lang="en-US" dirty="0"/>
              <a:t>Can the sample be scaled up to provide more starting material – and   </a:t>
            </a:r>
          </a:p>
          <a:p>
            <a:pPr lvl="3"/>
            <a:r>
              <a:rPr lang="en-US" dirty="0"/>
              <a:t>Check for mycoplasma contamination</a:t>
            </a:r>
          </a:p>
          <a:p>
            <a:pPr lvl="3"/>
            <a:r>
              <a:rPr lang="en-US" dirty="0"/>
              <a:t>If cell-based assay, control for life cycle variance in unicellular organisms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F2A3D-58C1-3BDC-321E-29319C2D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525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D590-03BA-C70C-1276-CADB0D9CF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77B9-76A8-432E-F184-9DC62C26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6827635" cy="743745"/>
          </a:xfrm>
        </p:spPr>
        <p:txBody>
          <a:bodyPr>
            <a:normAutofit fontScale="90000"/>
          </a:bodyPr>
          <a:lstStyle/>
          <a:p>
            <a:r>
              <a:rPr lang="en-US" dirty="0"/>
              <a:t>Assay requirements - 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E3E6D-F205-B562-B63C-972E98ADC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9" y="1017292"/>
            <a:ext cx="11615057" cy="522042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Critical elements of a good assay – controls &amp; minimizing variability</a:t>
            </a:r>
          </a:p>
          <a:p>
            <a:pPr lvl="1"/>
            <a:r>
              <a:rPr lang="en-US" dirty="0"/>
              <a:t>Each assay platform is sensitive to interference</a:t>
            </a:r>
          </a:p>
          <a:p>
            <a:pPr lvl="2"/>
            <a:r>
              <a:rPr lang="en-US" dirty="0"/>
              <a:t>Introduces variability with negative outcome on data validity of screening campaign</a:t>
            </a:r>
          </a:p>
          <a:p>
            <a:pPr lvl="2"/>
            <a:r>
              <a:rPr lang="en-US" dirty="0"/>
              <a:t>Influences scoring of an ‘active’ compound in the screen</a:t>
            </a:r>
          </a:p>
          <a:p>
            <a:endParaRPr lang="en-US" dirty="0"/>
          </a:p>
          <a:p>
            <a:r>
              <a:rPr lang="en-US" dirty="0"/>
              <a:t>Assay must be robust &amp; reproducible</a:t>
            </a:r>
          </a:p>
          <a:p>
            <a:pPr lvl="1"/>
            <a:r>
              <a:rPr lang="en-US" dirty="0"/>
              <a:t>Trustworthy indication of a hit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‘Hit’ criteria must be clearly defined, predictive &amp; outcome specific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Assay should tolerate DMSO (typically 1% for biochemical screens, 0.1% for cellular screens if assaying at 10 </a:t>
            </a:r>
            <a:r>
              <a:rPr lang="en-US" dirty="0" err="1"/>
              <a:t>μM</a:t>
            </a:r>
            <a:r>
              <a:rPr lang="en-US" dirty="0"/>
              <a:t> compound concentration)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Orthogonal validation assays may be required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Clear differences in readout of + and - controls are critical</a:t>
            </a:r>
          </a:p>
          <a:p>
            <a:pPr lvl="2"/>
            <a:r>
              <a:rPr lang="en-US" dirty="0"/>
              <a:t>BOTH should not interfere with the assay readout (e.g. autofluorescence in a fluorescent readout)</a:t>
            </a:r>
          </a:p>
          <a:p>
            <a:pPr lvl="2"/>
            <a:r>
              <a:rPr lang="en-US" dirty="0"/>
              <a:t>Positive – same result as desired of an active</a:t>
            </a:r>
          </a:p>
          <a:p>
            <a:pPr lvl="2"/>
            <a:r>
              <a:rPr lang="en-US" dirty="0"/>
              <a:t>Negative – ‘vehicle control’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E5E7F-0037-7DDB-DBAF-844A91F73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701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299A-D438-BC6C-37D3-1317CA6D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7215-6DB2-D9E7-127B-E134AB6C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6827635" cy="743745"/>
          </a:xfrm>
        </p:spPr>
        <p:txBody>
          <a:bodyPr>
            <a:normAutofit fontScale="90000"/>
          </a:bodyPr>
          <a:lstStyle/>
          <a:p>
            <a:r>
              <a:rPr lang="en-US" dirty="0"/>
              <a:t>Key assay performance indicators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036B56-2344-7362-B8A2-EBD7238A8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70" y="1017292"/>
                <a:ext cx="7349004" cy="522042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 Assay efficacy measured by </a:t>
                </a:r>
                <a:r>
                  <a:rPr lang="en-US" dirty="0">
                    <a:solidFill>
                      <a:srgbClr val="D85327"/>
                    </a:solidFill>
                  </a:rPr>
                  <a:t>signal window</a:t>
                </a:r>
              </a:p>
              <a:p>
                <a:pPr lvl="1"/>
                <a:r>
                  <a:rPr lang="en-US" dirty="0"/>
                  <a:t>Do you have adequate signal strength</a:t>
                </a:r>
              </a:p>
              <a:p>
                <a:pPr lvl="2"/>
                <a:r>
                  <a:rPr lang="en-US" dirty="0"/>
                  <a:t>limit of detection</a:t>
                </a:r>
              </a:p>
              <a:p>
                <a:pPr lvl="2"/>
                <a:r>
                  <a:rPr lang="en-US" dirty="0"/>
                  <a:t>Provides idea of dynamic range of assay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Signal to background (S/B ratio)</a:t>
                </a:r>
              </a:p>
              <a:p>
                <a:pPr lvl="2"/>
                <a:r>
                  <a:rPr lang="en-US" dirty="0"/>
                  <a:t>Signal – mean readout of 100% signal</a:t>
                </a:r>
              </a:p>
              <a:p>
                <a:pPr lvl="2"/>
                <a:r>
                  <a:rPr lang="en-US" dirty="0"/>
                  <a:t>Background – mean readout of vehicle/media treated</a:t>
                </a:r>
              </a:p>
              <a:p>
                <a:pPr lvl="2"/>
                <a:endParaRPr lang="en-US" dirty="0"/>
              </a:p>
              <a:p>
                <a:pPr lvl="2"/>
                <a:r>
                  <a:rPr lang="en-US" dirty="0"/>
                  <a:t>‘Acceptable’ S/B &gt;5</a:t>
                </a:r>
              </a:p>
              <a:p>
                <a:pPr lvl="2"/>
                <a:endParaRPr lang="en-US" dirty="0"/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b="0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71550" lvl="1" indent="-28575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036B56-2344-7362-B8A2-EBD7238A8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70" y="1017292"/>
                <a:ext cx="7349004" cy="5220423"/>
              </a:xfrm>
              <a:blipFill>
                <a:blip r:embed="rId2"/>
                <a:stretch>
                  <a:fillRect l="-1379" t="-1942" r="-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44975-FDF2-D80B-CB1E-A8DA75A1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7" name="Google Shape;153;p3">
            <a:extLst>
              <a:ext uri="{FF2B5EF4-FFF2-40B4-BE49-F238E27FC236}">
                <a16:creationId xmlns:a16="http://schemas.microsoft.com/office/drawing/2014/main" id="{0876AD11-052D-209F-7B03-F559F7117C8D}"/>
              </a:ext>
            </a:extLst>
          </p:cNvPr>
          <p:cNvSpPr txBox="1"/>
          <p:nvPr/>
        </p:nvSpPr>
        <p:spPr>
          <a:xfrm>
            <a:off x="10493828" y="3997676"/>
            <a:ext cx="175331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Z factor: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0.83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S/N: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28441 ± 9511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S/B: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2126 ± 645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= 81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146;p3">
            <a:extLst>
              <a:ext uri="{FF2B5EF4-FFF2-40B4-BE49-F238E27FC236}">
                <a16:creationId xmlns:a16="http://schemas.microsoft.com/office/drawing/2014/main" id="{E6C5BD3F-72B3-D23B-84C1-FBF91BC374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7570" y="1328930"/>
            <a:ext cx="2373959" cy="1531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DC99A61-F251-3121-ED72-CF7FC4AE40D1}"/>
              </a:ext>
            </a:extLst>
          </p:cNvPr>
          <p:cNvGrpSpPr/>
          <p:nvPr/>
        </p:nvGrpSpPr>
        <p:grpSpPr>
          <a:xfrm>
            <a:off x="8307570" y="3606672"/>
            <a:ext cx="2300558" cy="2719665"/>
            <a:chOff x="8307570" y="3606672"/>
            <a:chExt cx="2300558" cy="2719665"/>
          </a:xfrm>
        </p:grpSpPr>
        <p:pic>
          <p:nvPicPr>
            <p:cNvPr id="6" name="Google Shape;152;p3">
              <a:extLst>
                <a:ext uri="{FF2B5EF4-FFF2-40B4-BE49-F238E27FC236}">
                  <a16:creationId xmlns:a16="http://schemas.microsoft.com/office/drawing/2014/main" id="{51634F6D-EAB9-3A30-12BA-7546D4DD21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41804"/>
            <a:stretch/>
          </p:blipFill>
          <p:spPr>
            <a:xfrm>
              <a:off x="8307570" y="3606672"/>
              <a:ext cx="2164487" cy="2719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1400D8-EDC1-9F1F-AF4A-A8828F0CC0DA}"/>
                </a:ext>
              </a:extLst>
            </p:cNvPr>
            <p:cNvSpPr/>
            <p:nvPr/>
          </p:nvSpPr>
          <p:spPr>
            <a:xfrm>
              <a:off x="9312728" y="5671969"/>
              <a:ext cx="1295400" cy="631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oogle Shape;152;p3">
              <a:extLst>
                <a:ext uri="{FF2B5EF4-FFF2-40B4-BE49-F238E27FC236}">
                  <a16:creationId xmlns:a16="http://schemas.microsoft.com/office/drawing/2014/main" id="{5D7F20B4-1E2B-D8D2-B25C-CBDC8C6A9AC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23" t="67360" r="8437" b="6224"/>
            <a:stretch/>
          </p:blipFill>
          <p:spPr>
            <a:xfrm>
              <a:off x="9639300" y="5431971"/>
              <a:ext cx="685800" cy="718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8C959D-B378-4DBB-4B8F-23F467025736}"/>
              </a:ext>
            </a:extLst>
          </p:cNvPr>
          <p:cNvSpPr txBox="1"/>
          <p:nvPr/>
        </p:nvSpPr>
        <p:spPr>
          <a:xfrm>
            <a:off x="2488556" y="5532699"/>
            <a:ext cx="313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signal/mean background</a:t>
            </a:r>
          </a:p>
        </p:txBody>
      </p:sp>
    </p:spTree>
    <p:extLst>
      <p:ext uri="{BB962C8B-B14F-4D97-AF65-F5344CB8AC3E}">
        <p14:creationId xmlns:p14="http://schemas.microsoft.com/office/powerpoint/2010/main" val="110500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27931-19B4-4745-9BED-0459187F8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DA6A-8E93-172C-13C4-5B199A0F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6827635" cy="743745"/>
          </a:xfrm>
        </p:spPr>
        <p:txBody>
          <a:bodyPr>
            <a:normAutofit fontScale="90000"/>
          </a:bodyPr>
          <a:lstStyle/>
          <a:p>
            <a:r>
              <a:rPr lang="en-US" dirty="0"/>
              <a:t>Key assay performance indicators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438AE9-DD10-FCB9-55DC-827FBD5FE1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69" y="1017292"/>
                <a:ext cx="8445017" cy="522042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Signal to noise (S/N ratio)</a:t>
                </a:r>
              </a:p>
              <a:p>
                <a:pPr lvl="2"/>
                <a:r>
                  <a:rPr lang="en-US" dirty="0"/>
                  <a:t>Provides level of confidence that the difference in signal to background is real</a:t>
                </a:r>
              </a:p>
              <a:p>
                <a:pPr lvl="2"/>
                <a:r>
                  <a:rPr lang="en-US" dirty="0"/>
                  <a:t>Takes variability into account</a:t>
                </a:r>
              </a:p>
              <a:p>
                <a:pPr lvl="2"/>
                <a:r>
                  <a:rPr lang="en-US" dirty="0"/>
                  <a:t>‘Acceptable’ S/N &gt;10</a:t>
                </a:r>
              </a:p>
              <a:p>
                <a:pPr lvl="2"/>
                <a:endParaRPr lang="en-US" dirty="0"/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     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𝑀𝑒𝑎𝑛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𝑠𝑖𝑔𝑛𝑎𝑙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𝑚𝑒𝑎𝑛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𝑜𝑓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𝑏𝑎𝑐𝑘𝑔𝑟𝑜𝑢𝑛𝑑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standard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deviation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background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 err="1"/>
                  <a:t>Coeficients</a:t>
                </a:r>
                <a:r>
                  <a:rPr lang="en-US" dirty="0"/>
                  <a:t> of variants (CVs)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  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𝑚𝑒𝑎𝑛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% (x100)</a:t>
                </a:r>
              </a:p>
              <a:p>
                <a:pPr lvl="2"/>
                <a:r>
                  <a:rPr lang="en-US" dirty="0"/>
                  <a:t>Acceptable CVs - &lt;10% (less than ~20% biological variance)</a:t>
                </a:r>
              </a:p>
              <a:p>
                <a:pPr marL="971550" lvl="1" indent="-28575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438AE9-DD10-FCB9-55DC-827FBD5FE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69" y="1017292"/>
                <a:ext cx="8445017" cy="5220423"/>
              </a:xfrm>
              <a:blipFill>
                <a:blip r:embed="rId2"/>
                <a:stretch>
                  <a:fillRect t="-1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6FFA5-285A-0B97-0E2C-B6C4CD9A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8" name="Google Shape;153;p3">
            <a:extLst>
              <a:ext uri="{FF2B5EF4-FFF2-40B4-BE49-F238E27FC236}">
                <a16:creationId xmlns:a16="http://schemas.microsoft.com/office/drawing/2014/main" id="{1D357599-9F97-A0B7-54E1-D2538C84ED83}"/>
              </a:ext>
            </a:extLst>
          </p:cNvPr>
          <p:cNvSpPr txBox="1"/>
          <p:nvPr/>
        </p:nvSpPr>
        <p:spPr>
          <a:xfrm>
            <a:off x="10655344" y="2016476"/>
            <a:ext cx="175331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Z factor: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0.83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S/N: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28441 ± 9511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S/B: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2126 ± 645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= 81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E666DF-FAD0-551B-647A-D26297B0D099}"/>
              </a:ext>
            </a:extLst>
          </p:cNvPr>
          <p:cNvGrpSpPr/>
          <p:nvPr/>
        </p:nvGrpSpPr>
        <p:grpSpPr>
          <a:xfrm>
            <a:off x="8469086" y="1625472"/>
            <a:ext cx="2300558" cy="2719665"/>
            <a:chOff x="8307570" y="3606672"/>
            <a:chExt cx="2300558" cy="2719665"/>
          </a:xfrm>
        </p:grpSpPr>
        <p:pic>
          <p:nvPicPr>
            <p:cNvPr id="12" name="Google Shape;152;p3">
              <a:extLst>
                <a:ext uri="{FF2B5EF4-FFF2-40B4-BE49-F238E27FC236}">
                  <a16:creationId xmlns:a16="http://schemas.microsoft.com/office/drawing/2014/main" id="{55DCA76F-03F8-184A-169C-15A2901DA64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1804"/>
            <a:stretch/>
          </p:blipFill>
          <p:spPr>
            <a:xfrm>
              <a:off x="8307570" y="3606672"/>
              <a:ext cx="2164487" cy="2719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DABE67-43BE-83D3-AAFD-A36EEA61E0C7}"/>
                </a:ext>
              </a:extLst>
            </p:cNvPr>
            <p:cNvSpPr/>
            <p:nvPr/>
          </p:nvSpPr>
          <p:spPr>
            <a:xfrm>
              <a:off x="9312728" y="5671969"/>
              <a:ext cx="1295400" cy="631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oogle Shape;152;p3">
              <a:extLst>
                <a:ext uri="{FF2B5EF4-FFF2-40B4-BE49-F238E27FC236}">
                  <a16:creationId xmlns:a16="http://schemas.microsoft.com/office/drawing/2014/main" id="{D26530C0-1935-E830-DE73-4A88392F34C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3123" t="67360" r="8437" b="6224"/>
            <a:stretch/>
          </p:blipFill>
          <p:spPr>
            <a:xfrm>
              <a:off x="9639300" y="5431971"/>
              <a:ext cx="685800" cy="71845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6612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F2B20-F58D-4245-A286-0B8F37DB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2" name="Picture 1" descr="A black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DCFDB566-C46D-064C-58E4-9AD796E27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960"/>
            <a:ext cx="12192000" cy="57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7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9D90E-382F-07B0-AEC8-832E89EE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DAD9-97CE-F165-D7DB-FC4C81A1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6827635" cy="743745"/>
          </a:xfrm>
        </p:spPr>
        <p:txBody>
          <a:bodyPr>
            <a:normAutofit fontScale="90000"/>
          </a:bodyPr>
          <a:lstStyle/>
          <a:p>
            <a:r>
              <a:rPr lang="en-US" dirty="0"/>
              <a:t>Key assay performance indicators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CA1FC5-5B5C-068B-9B09-98C2456325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069" y="762000"/>
                <a:ext cx="11046702" cy="6096000"/>
              </a:xfrm>
            </p:spPr>
            <p:txBody>
              <a:bodyPr>
                <a:normAutofit fontScale="85000" lnSpcReduction="20000"/>
              </a:bodyPr>
              <a:lstStyle/>
              <a:p>
                <a:pPr lvl="1"/>
                <a:r>
                  <a:rPr lang="en-US" dirty="0"/>
                  <a:t>Z-factor</a:t>
                </a:r>
              </a:p>
              <a:p>
                <a:pPr lvl="2"/>
                <a:r>
                  <a:rPr lang="en-US" dirty="0"/>
                  <a:t>Takes variability and high/low signal into account (Zhang et al 1999)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𝑓𝑎𝑐𝑡𝑜𝑟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marL="971550" lvl="1" indent="-285750"/>
                <a:r>
                  <a:rPr lang="en-US" dirty="0"/>
                  <a:t>Z-factor of 1 – data fully separated, 0 = no separation</a:t>
                </a:r>
              </a:p>
              <a:p>
                <a:pPr lvl="1" indent="0">
                  <a:buNone/>
                </a:pPr>
                <a:endParaRPr lang="en-US" dirty="0"/>
              </a:p>
              <a:p>
                <a:pPr marL="971550" lvl="1" indent="-285750"/>
                <a:r>
                  <a:rPr lang="en-US" dirty="0">
                    <a:solidFill>
                      <a:srgbClr val="D85327"/>
                    </a:solidFill>
                  </a:rPr>
                  <a:t>Z’-factor </a:t>
                </a:r>
              </a:p>
              <a:p>
                <a:pPr marL="1428750" lvl="2" indent="-285750"/>
                <a:r>
                  <a:rPr lang="en-US" dirty="0"/>
                  <a:t>When high &amp; low signal refers to positive and negative controls (for signal)</a:t>
                </a:r>
              </a:p>
              <a:p>
                <a:pPr marL="1428750" lvl="2" indent="-285750"/>
                <a:r>
                  <a:rPr lang="en-US" dirty="0"/>
                  <a:t>Controls should not vary more than 20% (indicative of normal biological variance)</a:t>
                </a:r>
              </a:p>
              <a:p>
                <a:pPr marL="1428750" lvl="2" indent="-285750"/>
                <a:r>
                  <a:rPr lang="en-US" dirty="0"/>
                  <a:t>Has to be same positive and negative controls on all plates</a:t>
                </a:r>
              </a:p>
              <a:p>
                <a:pPr marL="1428750" lvl="2" indent="-285750"/>
                <a:r>
                  <a:rPr lang="en-US" dirty="0">
                    <a:solidFill>
                      <a:srgbClr val="D85327"/>
                    </a:solidFill>
                  </a:rPr>
                  <a:t>Allows direct comparison of assay efficacy across plates</a:t>
                </a:r>
                <a:endParaRPr lang="en-US" dirty="0"/>
              </a:p>
              <a:p>
                <a:pPr lvl="2" indent="0">
                  <a:buNone/>
                </a:pPr>
                <a:endParaRPr lang="en-US" dirty="0"/>
              </a:p>
              <a:p>
                <a:pPr marL="971550" lvl="1" indent="-285750"/>
                <a:r>
                  <a:rPr lang="en-US" dirty="0"/>
                  <a:t>’Acceptable Z’-factor &gt;0.5 (minimum); &gt;0.8 good assay performance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CA1FC5-5B5C-068B-9B09-98C2456325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069" y="762000"/>
                <a:ext cx="11046702" cy="6096000"/>
              </a:xfrm>
              <a:blipFill>
                <a:blip r:embed="rId2"/>
                <a:stretch>
                  <a:fillRect t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9C9FB-36BF-D81D-994F-C82BBD47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20</a:t>
            </a:fld>
            <a:endParaRPr lang="en-ZA" dirty="0"/>
          </a:p>
        </p:txBody>
      </p:sp>
      <p:pic>
        <p:nvPicPr>
          <p:cNvPr id="22530" name="Picture 2" descr="High-throughput screening | Basicmedical Key">
            <a:extLst>
              <a:ext uri="{FF2B5EF4-FFF2-40B4-BE49-F238E27FC236}">
                <a16:creationId xmlns:a16="http://schemas.microsoft.com/office/drawing/2014/main" id="{0BC2DC58-EF22-1AC4-93CB-4FAB5F8F2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6199" r="3137" b="5444"/>
          <a:stretch/>
        </p:blipFill>
        <p:spPr bwMode="auto">
          <a:xfrm>
            <a:off x="2427516" y="1324928"/>
            <a:ext cx="4400119" cy="189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E66ABE-32D0-A077-DAE7-A99F6AA7FBF1}"/>
                  </a:ext>
                </a:extLst>
              </p:cNvPr>
              <p:cNvSpPr txBox="1"/>
              <p:nvPr/>
            </p:nvSpPr>
            <p:spPr>
              <a:xfrm>
                <a:off x="6694713" y="2218232"/>
                <a:ext cx="30697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accounts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99.7%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all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data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r>
                  <a:rPr lang="en-US" sz="1400" dirty="0"/>
                  <a:t>68-95-99 rule of SDs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E66ABE-32D0-A077-DAE7-A99F6AA7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713" y="2218232"/>
                <a:ext cx="3069771" cy="523220"/>
              </a:xfrm>
              <a:prstGeom prst="rect">
                <a:avLst/>
              </a:prstGeom>
              <a:blipFill>
                <a:blip r:embed="rId4"/>
                <a:stretch>
                  <a:fillRect l="-826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D0F783F-6A2F-B5AD-0742-68D8D4CE2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178" b="8697"/>
          <a:stretch/>
        </p:blipFill>
        <p:spPr>
          <a:xfrm>
            <a:off x="8945174" y="3269754"/>
            <a:ext cx="2601686" cy="1784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E7E8D0-D034-3648-69BC-6DD3D59CC1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22" r="29039"/>
          <a:stretch/>
        </p:blipFill>
        <p:spPr>
          <a:xfrm>
            <a:off x="9238518" y="5050421"/>
            <a:ext cx="2601686" cy="15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8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17F13-6DFC-8F78-1EB5-E9D7E25D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FD60-C646-4217-808F-08E46505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94914" cy="739787"/>
          </a:xfrm>
        </p:spPr>
        <p:txBody>
          <a:bodyPr>
            <a:normAutofit/>
          </a:bodyPr>
          <a:lstStyle/>
          <a:p>
            <a:r>
              <a:rPr lang="en-US" dirty="0"/>
              <a:t>Determine screening outcome = effect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A86F8-9337-B3CA-9174-20DE5D722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747499"/>
            <a:ext cx="10515600" cy="1117566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Uniformity in plate setup critical</a:t>
            </a:r>
          </a:p>
          <a:p>
            <a:pPr lvl="1"/>
            <a:r>
              <a:rPr lang="en-US" sz="1800" dirty="0"/>
              <a:t>Comparative controls always included</a:t>
            </a:r>
          </a:p>
          <a:p>
            <a:pPr lvl="1"/>
            <a:r>
              <a:rPr lang="en-US" sz="1800" dirty="0"/>
              <a:t>Controls are in at least triplicates (signal control, positive may be more</a:t>
            </a:r>
          </a:p>
          <a:p>
            <a:pPr lvl="1"/>
            <a:r>
              <a:rPr lang="en-US" sz="1800" dirty="0"/>
              <a:t>Controls should not vary more than CV of 20%, indicative of normal biological variance and all data within 3SD</a:t>
            </a:r>
          </a:p>
        </p:txBody>
      </p:sp>
      <p:pic>
        <p:nvPicPr>
          <p:cNvPr id="25602" name="Picture 2" descr="r - Looking for a more logical way to represent the ...">
            <a:extLst>
              <a:ext uri="{FF2B5EF4-FFF2-40B4-BE49-F238E27FC236}">
                <a16:creationId xmlns:a16="http://schemas.microsoft.com/office/drawing/2014/main" id="{DF2E765C-640B-1242-D542-38D0640B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7040" r="4945"/>
          <a:stretch/>
        </p:blipFill>
        <p:spPr bwMode="auto">
          <a:xfrm>
            <a:off x="1709056" y="2160682"/>
            <a:ext cx="3254829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E6972E-0BB8-9F26-9704-22BAAAD7D688}"/>
              </a:ext>
            </a:extLst>
          </p:cNvPr>
          <p:cNvSpPr/>
          <p:nvPr/>
        </p:nvSpPr>
        <p:spPr>
          <a:xfrm>
            <a:off x="4452257" y="2383674"/>
            <a:ext cx="206828" cy="869108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A04664-3C26-B9D0-019A-FC4D2CC8B11F}"/>
              </a:ext>
            </a:extLst>
          </p:cNvPr>
          <p:cNvSpPr/>
          <p:nvPr/>
        </p:nvSpPr>
        <p:spPr>
          <a:xfrm>
            <a:off x="1992086" y="2352328"/>
            <a:ext cx="206828" cy="1836272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A7A756-1338-DEC4-6420-45259B6DB66A}"/>
              </a:ext>
            </a:extLst>
          </p:cNvPr>
          <p:cNvSpPr/>
          <p:nvPr/>
        </p:nvSpPr>
        <p:spPr>
          <a:xfrm>
            <a:off x="4452257" y="3285086"/>
            <a:ext cx="206828" cy="90351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850910-DAEC-EEFD-E59A-E3EBAC1D93B1}"/>
              </a:ext>
            </a:extLst>
          </p:cNvPr>
          <p:cNvSpPr txBox="1"/>
          <p:nvPr/>
        </p:nvSpPr>
        <p:spPr>
          <a:xfrm>
            <a:off x="2634342" y="1822354"/>
            <a:ext cx="1921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Compounds (80)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F323E616-2750-8C0F-A1B2-693E8B6320BD}"/>
              </a:ext>
            </a:extLst>
          </p:cNvPr>
          <p:cNvSpPr/>
          <p:nvPr/>
        </p:nvSpPr>
        <p:spPr>
          <a:xfrm rot="16200000">
            <a:off x="3312370" y="1022545"/>
            <a:ext cx="64606" cy="221517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AEE5AD-D1DB-4E12-4EC3-B98917B1FDB0}"/>
              </a:ext>
            </a:extLst>
          </p:cNvPr>
          <p:cNvSpPr txBox="1"/>
          <p:nvPr/>
        </p:nvSpPr>
        <p:spPr>
          <a:xfrm rot="16200000">
            <a:off x="4661450" y="2555461"/>
            <a:ext cx="86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Vehicle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9B1E1A-8FF8-3520-6952-C25A04EE4C31}"/>
              </a:ext>
            </a:extLst>
          </p:cNvPr>
          <p:cNvSpPr txBox="1"/>
          <p:nvPr/>
        </p:nvSpPr>
        <p:spPr>
          <a:xfrm rot="16200000">
            <a:off x="4641269" y="3667826"/>
            <a:ext cx="903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Negative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4B3EE3-5680-1BCD-CF7F-5E16039EA01C}"/>
              </a:ext>
            </a:extLst>
          </p:cNvPr>
          <p:cNvSpPr txBox="1"/>
          <p:nvPr/>
        </p:nvSpPr>
        <p:spPr>
          <a:xfrm rot="16200000">
            <a:off x="1247719" y="3125433"/>
            <a:ext cx="658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Signal  </a:t>
            </a:r>
          </a:p>
        </p:txBody>
      </p:sp>
      <p:pic>
        <p:nvPicPr>
          <p:cNvPr id="29" name="Picture 2" descr="r - Looking for a more logical way to represent the ...">
            <a:extLst>
              <a:ext uri="{FF2B5EF4-FFF2-40B4-BE49-F238E27FC236}">
                <a16:creationId xmlns:a16="http://schemas.microsoft.com/office/drawing/2014/main" id="{37E153D7-9F1A-1571-878D-E86CE8FF3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7040" r="4945"/>
          <a:stretch/>
        </p:blipFill>
        <p:spPr bwMode="auto">
          <a:xfrm>
            <a:off x="6700085" y="2165940"/>
            <a:ext cx="3254829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35655F-751E-35F0-B185-DBC908DF9F85}"/>
              </a:ext>
            </a:extLst>
          </p:cNvPr>
          <p:cNvSpPr/>
          <p:nvPr/>
        </p:nvSpPr>
        <p:spPr>
          <a:xfrm>
            <a:off x="9443286" y="2388932"/>
            <a:ext cx="206828" cy="869108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2D4F49-D697-1CD0-EED0-ED276DC7163C}"/>
              </a:ext>
            </a:extLst>
          </p:cNvPr>
          <p:cNvSpPr/>
          <p:nvPr/>
        </p:nvSpPr>
        <p:spPr>
          <a:xfrm>
            <a:off x="6983115" y="2357586"/>
            <a:ext cx="206828" cy="932758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1D9DCE-7A55-9B2F-B964-57D24D2D73B2}"/>
              </a:ext>
            </a:extLst>
          </p:cNvPr>
          <p:cNvSpPr/>
          <p:nvPr/>
        </p:nvSpPr>
        <p:spPr>
          <a:xfrm>
            <a:off x="9443286" y="3290344"/>
            <a:ext cx="206828" cy="90351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9DB8DE-D726-9690-CE9A-840192876D89}"/>
              </a:ext>
            </a:extLst>
          </p:cNvPr>
          <p:cNvSpPr txBox="1"/>
          <p:nvPr/>
        </p:nvSpPr>
        <p:spPr>
          <a:xfrm>
            <a:off x="7625371" y="1827612"/>
            <a:ext cx="1921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Compounds (80)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DFCCEA58-EA42-2D14-B672-E2B6C1987438}"/>
              </a:ext>
            </a:extLst>
          </p:cNvPr>
          <p:cNvSpPr/>
          <p:nvPr/>
        </p:nvSpPr>
        <p:spPr>
          <a:xfrm rot="16200000">
            <a:off x="8303399" y="1027803"/>
            <a:ext cx="64606" cy="221517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AE5565-8456-9136-E317-5A33FA87D574}"/>
              </a:ext>
            </a:extLst>
          </p:cNvPr>
          <p:cNvSpPr txBox="1"/>
          <p:nvPr/>
        </p:nvSpPr>
        <p:spPr>
          <a:xfrm rot="16200000">
            <a:off x="9632298" y="3673084"/>
            <a:ext cx="903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Negative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3F24C8-F5DF-F514-FE1C-6E6BE5777E32}"/>
              </a:ext>
            </a:extLst>
          </p:cNvPr>
          <p:cNvSpPr txBox="1"/>
          <p:nvPr/>
        </p:nvSpPr>
        <p:spPr>
          <a:xfrm rot="16200000">
            <a:off x="6249633" y="2564821"/>
            <a:ext cx="658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Signal 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880EA3-6733-45B1-335B-115473B3A6C2}"/>
              </a:ext>
            </a:extLst>
          </p:cNvPr>
          <p:cNvSpPr/>
          <p:nvPr/>
        </p:nvSpPr>
        <p:spPr>
          <a:xfrm>
            <a:off x="6983115" y="3313733"/>
            <a:ext cx="206827" cy="850883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E459FD-F13B-E08F-2DCF-58E1E56ED3FB}"/>
              </a:ext>
            </a:extLst>
          </p:cNvPr>
          <p:cNvSpPr txBox="1"/>
          <p:nvPr/>
        </p:nvSpPr>
        <p:spPr>
          <a:xfrm rot="16200000">
            <a:off x="5784196" y="3421321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control </a:t>
            </a:r>
            <a:r>
              <a:rPr lang="en-US" sz="1400" dirty="0" err="1"/>
              <a:t>cpd</a:t>
            </a:r>
            <a:r>
              <a:rPr lang="en-US" sz="1400" dirty="0"/>
              <a:t>  </a:t>
            </a:r>
          </a:p>
        </p:txBody>
      </p:sp>
      <p:pic>
        <p:nvPicPr>
          <p:cNvPr id="39" name="Picture 2" descr="r - Looking for a more logical way to represent the ...">
            <a:extLst>
              <a:ext uri="{FF2B5EF4-FFF2-40B4-BE49-F238E27FC236}">
                <a16:creationId xmlns:a16="http://schemas.microsoft.com/office/drawing/2014/main" id="{B2ECF4BE-4677-2CAE-3E14-FF1E00E4B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7040" r="4945"/>
          <a:stretch/>
        </p:blipFill>
        <p:spPr bwMode="auto">
          <a:xfrm>
            <a:off x="6710970" y="4470375"/>
            <a:ext cx="3254829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0F5CA36-F537-B53A-83A5-2EC2B4B931CD}"/>
              </a:ext>
            </a:extLst>
          </p:cNvPr>
          <p:cNvSpPr txBox="1"/>
          <p:nvPr/>
        </p:nvSpPr>
        <p:spPr>
          <a:xfrm rot="16200000">
            <a:off x="8935331" y="5357543"/>
            <a:ext cx="2374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E.g. fluorescence readout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D1A0A99-E54A-C8A5-0C42-7AA3BA1C234D}"/>
              </a:ext>
            </a:extLst>
          </p:cNvPr>
          <p:cNvSpPr/>
          <p:nvPr/>
        </p:nvSpPr>
        <p:spPr>
          <a:xfrm>
            <a:off x="7004050" y="4697586"/>
            <a:ext cx="182717" cy="182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A17F787-750A-BD31-8D45-59E054169FB9}"/>
              </a:ext>
            </a:extLst>
          </p:cNvPr>
          <p:cNvSpPr/>
          <p:nvPr/>
        </p:nvSpPr>
        <p:spPr>
          <a:xfrm>
            <a:off x="7004050" y="4924797"/>
            <a:ext cx="182717" cy="182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E3881F4-AA54-99C0-161A-1E8E78E8C114}"/>
              </a:ext>
            </a:extLst>
          </p:cNvPr>
          <p:cNvSpPr/>
          <p:nvPr/>
        </p:nvSpPr>
        <p:spPr>
          <a:xfrm>
            <a:off x="7001519" y="5152008"/>
            <a:ext cx="182717" cy="182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BB5413-1BFA-A4A0-4B1D-FF73D9EE68FA}"/>
              </a:ext>
            </a:extLst>
          </p:cNvPr>
          <p:cNvSpPr/>
          <p:nvPr/>
        </p:nvSpPr>
        <p:spPr>
          <a:xfrm>
            <a:off x="9473747" y="4697586"/>
            <a:ext cx="182717" cy="182389"/>
          </a:xfrm>
          <a:prstGeom prst="ellipse">
            <a:avLst/>
          </a:prstGeom>
          <a:solidFill>
            <a:srgbClr val="F5FCF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F46E815-9814-35DE-DEEC-33E79B603188}"/>
              </a:ext>
            </a:extLst>
          </p:cNvPr>
          <p:cNvSpPr/>
          <p:nvPr/>
        </p:nvSpPr>
        <p:spPr>
          <a:xfrm>
            <a:off x="9474845" y="4924796"/>
            <a:ext cx="182717" cy="182389"/>
          </a:xfrm>
          <a:prstGeom prst="ellipse">
            <a:avLst/>
          </a:prstGeom>
          <a:solidFill>
            <a:srgbClr val="F5FCF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FB5D698-A38C-8CD8-AC5E-4C6F3CB57C15}"/>
              </a:ext>
            </a:extLst>
          </p:cNvPr>
          <p:cNvSpPr/>
          <p:nvPr/>
        </p:nvSpPr>
        <p:spPr>
          <a:xfrm>
            <a:off x="9473747" y="5152007"/>
            <a:ext cx="182717" cy="182389"/>
          </a:xfrm>
          <a:prstGeom prst="ellipse">
            <a:avLst/>
          </a:prstGeom>
          <a:solidFill>
            <a:srgbClr val="F5FCF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782DD86-A35E-0D71-1ABE-F5AA44315CB9}"/>
              </a:ext>
            </a:extLst>
          </p:cNvPr>
          <p:cNvSpPr/>
          <p:nvPr/>
        </p:nvSpPr>
        <p:spPr>
          <a:xfrm>
            <a:off x="9477471" y="5370063"/>
            <a:ext cx="182717" cy="182389"/>
          </a:xfrm>
          <a:prstGeom prst="ellipse">
            <a:avLst/>
          </a:prstGeom>
          <a:solidFill>
            <a:srgbClr val="F5FCF6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C15713-1F6B-8CB9-AA8D-06E0968123F8}"/>
              </a:ext>
            </a:extLst>
          </p:cNvPr>
          <p:cNvSpPr/>
          <p:nvPr/>
        </p:nvSpPr>
        <p:spPr>
          <a:xfrm>
            <a:off x="7004049" y="5379219"/>
            <a:ext cx="182717" cy="182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161509F-5B6B-FA99-5FB7-4F5804DBC9B9}"/>
              </a:ext>
            </a:extLst>
          </p:cNvPr>
          <p:cNvSpPr/>
          <p:nvPr/>
        </p:nvSpPr>
        <p:spPr>
          <a:xfrm>
            <a:off x="7001519" y="5599460"/>
            <a:ext cx="182717" cy="1823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654731B-1AEA-AC5D-F9FC-5A4AF7A20A61}"/>
              </a:ext>
            </a:extLst>
          </p:cNvPr>
          <p:cNvSpPr/>
          <p:nvPr/>
        </p:nvSpPr>
        <p:spPr>
          <a:xfrm>
            <a:off x="7004048" y="5820873"/>
            <a:ext cx="182717" cy="1823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E9CDE9D-7DE5-ADD8-1B3F-ECEBBDB4681B}"/>
              </a:ext>
            </a:extLst>
          </p:cNvPr>
          <p:cNvSpPr/>
          <p:nvPr/>
        </p:nvSpPr>
        <p:spPr>
          <a:xfrm>
            <a:off x="7001519" y="6058395"/>
            <a:ext cx="182717" cy="1823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672BF0B-1D89-4358-377B-B56A7E23DB1D}"/>
              </a:ext>
            </a:extLst>
          </p:cNvPr>
          <p:cNvSpPr/>
          <p:nvPr/>
        </p:nvSpPr>
        <p:spPr>
          <a:xfrm>
            <a:off x="7001519" y="6279808"/>
            <a:ext cx="182717" cy="1823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BCD7CDA-991F-4758-BC02-7777DA23C929}"/>
              </a:ext>
            </a:extLst>
          </p:cNvPr>
          <p:cNvSpPr/>
          <p:nvPr/>
        </p:nvSpPr>
        <p:spPr>
          <a:xfrm>
            <a:off x="9473747" y="560642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F82C50E-BBE6-01B3-2E5F-D02AD2F236F6}"/>
              </a:ext>
            </a:extLst>
          </p:cNvPr>
          <p:cNvSpPr/>
          <p:nvPr/>
        </p:nvSpPr>
        <p:spPr>
          <a:xfrm>
            <a:off x="9474845" y="583363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AAE060C-006B-E42F-0B3D-0EA76D6AD631}"/>
              </a:ext>
            </a:extLst>
          </p:cNvPr>
          <p:cNvSpPr/>
          <p:nvPr/>
        </p:nvSpPr>
        <p:spPr>
          <a:xfrm>
            <a:off x="9473747" y="6060849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1D30D3-3341-16E0-ED7F-F624A1560437}"/>
              </a:ext>
            </a:extLst>
          </p:cNvPr>
          <p:cNvSpPr/>
          <p:nvPr/>
        </p:nvSpPr>
        <p:spPr>
          <a:xfrm>
            <a:off x="9477471" y="627890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0F29713-C9C4-3BAF-E94A-63359483367B}"/>
              </a:ext>
            </a:extLst>
          </p:cNvPr>
          <p:cNvSpPr/>
          <p:nvPr/>
        </p:nvSpPr>
        <p:spPr>
          <a:xfrm>
            <a:off x="9257394" y="470430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D7626FC-088F-650F-0B13-08CEB931751B}"/>
              </a:ext>
            </a:extLst>
          </p:cNvPr>
          <p:cNvSpPr/>
          <p:nvPr/>
        </p:nvSpPr>
        <p:spPr>
          <a:xfrm>
            <a:off x="9258492" y="493151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CFC69CB-F5C3-A5F8-A84E-C90F5183EC6F}"/>
              </a:ext>
            </a:extLst>
          </p:cNvPr>
          <p:cNvSpPr/>
          <p:nvPr/>
        </p:nvSpPr>
        <p:spPr>
          <a:xfrm>
            <a:off x="9254219" y="515237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BFB1368-80D7-C8BA-ADBE-76C516242EAE}"/>
              </a:ext>
            </a:extLst>
          </p:cNvPr>
          <p:cNvSpPr/>
          <p:nvPr/>
        </p:nvSpPr>
        <p:spPr>
          <a:xfrm>
            <a:off x="9261118" y="53767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5135B8A-6B59-4ACB-4704-117DAF8F8221}"/>
              </a:ext>
            </a:extLst>
          </p:cNvPr>
          <p:cNvSpPr/>
          <p:nvPr/>
        </p:nvSpPr>
        <p:spPr>
          <a:xfrm>
            <a:off x="9254219" y="55972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BD81E9D-286F-7D79-17A3-4A7D446E7F8D}"/>
              </a:ext>
            </a:extLst>
          </p:cNvPr>
          <p:cNvSpPr/>
          <p:nvPr/>
        </p:nvSpPr>
        <p:spPr>
          <a:xfrm>
            <a:off x="9252142" y="58244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CFBA8B2-EFE2-BCB1-D6FD-4E4CBB3553B4}"/>
              </a:ext>
            </a:extLst>
          </p:cNvPr>
          <p:cNvSpPr/>
          <p:nvPr/>
        </p:nvSpPr>
        <p:spPr>
          <a:xfrm>
            <a:off x="9254219" y="605169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0" name="Oval 25599">
            <a:extLst>
              <a:ext uri="{FF2B5EF4-FFF2-40B4-BE49-F238E27FC236}">
                <a16:creationId xmlns:a16="http://schemas.microsoft.com/office/drawing/2014/main" id="{C5FE7DF0-DCF5-002A-786B-EBBD58668629}"/>
              </a:ext>
            </a:extLst>
          </p:cNvPr>
          <p:cNvSpPr/>
          <p:nvPr/>
        </p:nvSpPr>
        <p:spPr>
          <a:xfrm>
            <a:off x="9254768" y="627292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1" name="Oval 25600">
            <a:extLst>
              <a:ext uri="{FF2B5EF4-FFF2-40B4-BE49-F238E27FC236}">
                <a16:creationId xmlns:a16="http://schemas.microsoft.com/office/drawing/2014/main" id="{D2DC5D91-6561-F627-274C-1993E0D31C83}"/>
              </a:ext>
            </a:extLst>
          </p:cNvPr>
          <p:cNvSpPr/>
          <p:nvPr/>
        </p:nvSpPr>
        <p:spPr>
          <a:xfrm>
            <a:off x="9024283" y="470430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3" name="Oval 25602">
            <a:extLst>
              <a:ext uri="{FF2B5EF4-FFF2-40B4-BE49-F238E27FC236}">
                <a16:creationId xmlns:a16="http://schemas.microsoft.com/office/drawing/2014/main" id="{1F3C750F-70C4-0673-CF80-8533FC081340}"/>
              </a:ext>
            </a:extLst>
          </p:cNvPr>
          <p:cNvSpPr/>
          <p:nvPr/>
        </p:nvSpPr>
        <p:spPr>
          <a:xfrm>
            <a:off x="9025381" y="4931517"/>
            <a:ext cx="182717" cy="1823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4" name="Oval 25603">
            <a:extLst>
              <a:ext uri="{FF2B5EF4-FFF2-40B4-BE49-F238E27FC236}">
                <a16:creationId xmlns:a16="http://schemas.microsoft.com/office/drawing/2014/main" id="{59FDCCEE-2779-1DCC-25C5-BF14FE76AC22}"/>
              </a:ext>
            </a:extLst>
          </p:cNvPr>
          <p:cNvSpPr/>
          <p:nvPr/>
        </p:nvSpPr>
        <p:spPr>
          <a:xfrm>
            <a:off x="9021108" y="515237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5" name="Oval 25604">
            <a:extLst>
              <a:ext uri="{FF2B5EF4-FFF2-40B4-BE49-F238E27FC236}">
                <a16:creationId xmlns:a16="http://schemas.microsoft.com/office/drawing/2014/main" id="{F4559013-28B9-7F46-D15A-9F5C4FB2651E}"/>
              </a:ext>
            </a:extLst>
          </p:cNvPr>
          <p:cNvSpPr/>
          <p:nvPr/>
        </p:nvSpPr>
        <p:spPr>
          <a:xfrm>
            <a:off x="9028007" y="53767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6" name="Oval 25605">
            <a:extLst>
              <a:ext uri="{FF2B5EF4-FFF2-40B4-BE49-F238E27FC236}">
                <a16:creationId xmlns:a16="http://schemas.microsoft.com/office/drawing/2014/main" id="{1DA0C096-62AB-BAEB-AA29-3C44F8803B00}"/>
              </a:ext>
            </a:extLst>
          </p:cNvPr>
          <p:cNvSpPr/>
          <p:nvPr/>
        </p:nvSpPr>
        <p:spPr>
          <a:xfrm>
            <a:off x="9021108" y="55972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7" name="Oval 25606">
            <a:extLst>
              <a:ext uri="{FF2B5EF4-FFF2-40B4-BE49-F238E27FC236}">
                <a16:creationId xmlns:a16="http://schemas.microsoft.com/office/drawing/2014/main" id="{9568BBA8-B42D-BBEC-8751-707E1A5FC8BE}"/>
              </a:ext>
            </a:extLst>
          </p:cNvPr>
          <p:cNvSpPr/>
          <p:nvPr/>
        </p:nvSpPr>
        <p:spPr>
          <a:xfrm>
            <a:off x="9019031" y="58244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8" name="Oval 25607">
            <a:extLst>
              <a:ext uri="{FF2B5EF4-FFF2-40B4-BE49-F238E27FC236}">
                <a16:creationId xmlns:a16="http://schemas.microsoft.com/office/drawing/2014/main" id="{258BFD2A-0AB1-203D-9100-0C2F204367C4}"/>
              </a:ext>
            </a:extLst>
          </p:cNvPr>
          <p:cNvSpPr/>
          <p:nvPr/>
        </p:nvSpPr>
        <p:spPr>
          <a:xfrm>
            <a:off x="9021108" y="605169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9" name="Oval 25608">
            <a:extLst>
              <a:ext uri="{FF2B5EF4-FFF2-40B4-BE49-F238E27FC236}">
                <a16:creationId xmlns:a16="http://schemas.microsoft.com/office/drawing/2014/main" id="{96A405DC-3EA8-75AD-AC0A-FAACBC4E68ED}"/>
              </a:ext>
            </a:extLst>
          </p:cNvPr>
          <p:cNvSpPr/>
          <p:nvPr/>
        </p:nvSpPr>
        <p:spPr>
          <a:xfrm>
            <a:off x="9021657" y="627292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0" name="Oval 25609">
            <a:extLst>
              <a:ext uri="{FF2B5EF4-FFF2-40B4-BE49-F238E27FC236}">
                <a16:creationId xmlns:a16="http://schemas.microsoft.com/office/drawing/2014/main" id="{4A8CB358-3990-629B-8A20-5FEBFEDCCFD4}"/>
              </a:ext>
            </a:extLst>
          </p:cNvPr>
          <p:cNvSpPr/>
          <p:nvPr/>
        </p:nvSpPr>
        <p:spPr>
          <a:xfrm>
            <a:off x="8805304" y="469758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1" name="Oval 25610">
            <a:extLst>
              <a:ext uri="{FF2B5EF4-FFF2-40B4-BE49-F238E27FC236}">
                <a16:creationId xmlns:a16="http://schemas.microsoft.com/office/drawing/2014/main" id="{E5420490-8D61-8B1F-58EA-13A53657E30E}"/>
              </a:ext>
            </a:extLst>
          </p:cNvPr>
          <p:cNvSpPr/>
          <p:nvPr/>
        </p:nvSpPr>
        <p:spPr>
          <a:xfrm>
            <a:off x="8806402" y="492479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2" name="Oval 25611">
            <a:extLst>
              <a:ext uri="{FF2B5EF4-FFF2-40B4-BE49-F238E27FC236}">
                <a16:creationId xmlns:a16="http://schemas.microsoft.com/office/drawing/2014/main" id="{458534C9-9994-C7B4-9701-BB8779DBCC8C}"/>
              </a:ext>
            </a:extLst>
          </p:cNvPr>
          <p:cNvSpPr/>
          <p:nvPr/>
        </p:nvSpPr>
        <p:spPr>
          <a:xfrm>
            <a:off x="8802129" y="514565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3" name="Oval 25612">
            <a:extLst>
              <a:ext uri="{FF2B5EF4-FFF2-40B4-BE49-F238E27FC236}">
                <a16:creationId xmlns:a16="http://schemas.microsoft.com/office/drawing/2014/main" id="{150FC02F-9569-3B2D-1B2C-1D7756B2FF63}"/>
              </a:ext>
            </a:extLst>
          </p:cNvPr>
          <p:cNvSpPr/>
          <p:nvPr/>
        </p:nvSpPr>
        <p:spPr>
          <a:xfrm>
            <a:off x="8809028" y="5370063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4" name="Oval 25613">
            <a:extLst>
              <a:ext uri="{FF2B5EF4-FFF2-40B4-BE49-F238E27FC236}">
                <a16:creationId xmlns:a16="http://schemas.microsoft.com/office/drawing/2014/main" id="{B468C224-6178-2A4E-CF5E-F347FCFD41AE}"/>
              </a:ext>
            </a:extLst>
          </p:cNvPr>
          <p:cNvSpPr/>
          <p:nvPr/>
        </p:nvSpPr>
        <p:spPr>
          <a:xfrm>
            <a:off x="8802129" y="5590553"/>
            <a:ext cx="182717" cy="1823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5" name="Oval 25614">
            <a:extLst>
              <a:ext uri="{FF2B5EF4-FFF2-40B4-BE49-F238E27FC236}">
                <a16:creationId xmlns:a16="http://schemas.microsoft.com/office/drawing/2014/main" id="{6317449A-CFFB-5D5B-104C-E3FB26F9A2AB}"/>
              </a:ext>
            </a:extLst>
          </p:cNvPr>
          <p:cNvSpPr/>
          <p:nvPr/>
        </p:nvSpPr>
        <p:spPr>
          <a:xfrm>
            <a:off x="8800052" y="5817763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6" name="Oval 25615">
            <a:extLst>
              <a:ext uri="{FF2B5EF4-FFF2-40B4-BE49-F238E27FC236}">
                <a16:creationId xmlns:a16="http://schemas.microsoft.com/office/drawing/2014/main" id="{40707672-D66C-9B7E-1A2C-E887EECE03E3}"/>
              </a:ext>
            </a:extLst>
          </p:cNvPr>
          <p:cNvSpPr/>
          <p:nvPr/>
        </p:nvSpPr>
        <p:spPr>
          <a:xfrm>
            <a:off x="8802129" y="60449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7" name="Oval 25616">
            <a:extLst>
              <a:ext uri="{FF2B5EF4-FFF2-40B4-BE49-F238E27FC236}">
                <a16:creationId xmlns:a16="http://schemas.microsoft.com/office/drawing/2014/main" id="{6A755AA2-F495-E272-5C29-1802C39DB3E4}"/>
              </a:ext>
            </a:extLst>
          </p:cNvPr>
          <p:cNvSpPr/>
          <p:nvPr/>
        </p:nvSpPr>
        <p:spPr>
          <a:xfrm>
            <a:off x="8802678" y="6266205"/>
            <a:ext cx="182717" cy="182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8" name="Oval 25617">
            <a:extLst>
              <a:ext uri="{FF2B5EF4-FFF2-40B4-BE49-F238E27FC236}">
                <a16:creationId xmlns:a16="http://schemas.microsoft.com/office/drawing/2014/main" id="{5F132DAE-4B1A-AFFE-5BA5-7DBD325377CD}"/>
              </a:ext>
            </a:extLst>
          </p:cNvPr>
          <p:cNvSpPr/>
          <p:nvPr/>
        </p:nvSpPr>
        <p:spPr>
          <a:xfrm>
            <a:off x="8585776" y="470430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9" name="Oval 25618">
            <a:extLst>
              <a:ext uri="{FF2B5EF4-FFF2-40B4-BE49-F238E27FC236}">
                <a16:creationId xmlns:a16="http://schemas.microsoft.com/office/drawing/2014/main" id="{97B9380C-9018-348B-AF30-B633ABBFC8F7}"/>
              </a:ext>
            </a:extLst>
          </p:cNvPr>
          <p:cNvSpPr/>
          <p:nvPr/>
        </p:nvSpPr>
        <p:spPr>
          <a:xfrm>
            <a:off x="8586874" y="493151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0" name="Oval 25619">
            <a:extLst>
              <a:ext uri="{FF2B5EF4-FFF2-40B4-BE49-F238E27FC236}">
                <a16:creationId xmlns:a16="http://schemas.microsoft.com/office/drawing/2014/main" id="{FC6C773A-8F02-1176-1443-EA3315F84227}"/>
              </a:ext>
            </a:extLst>
          </p:cNvPr>
          <p:cNvSpPr/>
          <p:nvPr/>
        </p:nvSpPr>
        <p:spPr>
          <a:xfrm>
            <a:off x="8582601" y="515237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1" name="Oval 25620">
            <a:extLst>
              <a:ext uri="{FF2B5EF4-FFF2-40B4-BE49-F238E27FC236}">
                <a16:creationId xmlns:a16="http://schemas.microsoft.com/office/drawing/2014/main" id="{6915397A-931A-04A0-15BC-ADDF6ED16412}"/>
              </a:ext>
            </a:extLst>
          </p:cNvPr>
          <p:cNvSpPr/>
          <p:nvPr/>
        </p:nvSpPr>
        <p:spPr>
          <a:xfrm>
            <a:off x="8589500" y="53767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2" name="Oval 25621">
            <a:extLst>
              <a:ext uri="{FF2B5EF4-FFF2-40B4-BE49-F238E27FC236}">
                <a16:creationId xmlns:a16="http://schemas.microsoft.com/office/drawing/2014/main" id="{54C3920D-FCBB-33C0-410B-4F9963E3A53B}"/>
              </a:ext>
            </a:extLst>
          </p:cNvPr>
          <p:cNvSpPr/>
          <p:nvPr/>
        </p:nvSpPr>
        <p:spPr>
          <a:xfrm>
            <a:off x="8582601" y="55972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3" name="Oval 25622">
            <a:extLst>
              <a:ext uri="{FF2B5EF4-FFF2-40B4-BE49-F238E27FC236}">
                <a16:creationId xmlns:a16="http://schemas.microsoft.com/office/drawing/2014/main" id="{3B845368-DC1C-8F3D-B52A-C98F4408DFCF}"/>
              </a:ext>
            </a:extLst>
          </p:cNvPr>
          <p:cNvSpPr/>
          <p:nvPr/>
        </p:nvSpPr>
        <p:spPr>
          <a:xfrm>
            <a:off x="8580524" y="58244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4" name="Oval 25623">
            <a:extLst>
              <a:ext uri="{FF2B5EF4-FFF2-40B4-BE49-F238E27FC236}">
                <a16:creationId xmlns:a16="http://schemas.microsoft.com/office/drawing/2014/main" id="{3716129F-916A-95B8-B4BB-2EA3B125E863}"/>
              </a:ext>
            </a:extLst>
          </p:cNvPr>
          <p:cNvSpPr/>
          <p:nvPr/>
        </p:nvSpPr>
        <p:spPr>
          <a:xfrm>
            <a:off x="8582601" y="605169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5" name="Oval 25624">
            <a:extLst>
              <a:ext uri="{FF2B5EF4-FFF2-40B4-BE49-F238E27FC236}">
                <a16:creationId xmlns:a16="http://schemas.microsoft.com/office/drawing/2014/main" id="{28E8A08C-7101-ECFB-16D6-9D9AED33C14F}"/>
              </a:ext>
            </a:extLst>
          </p:cNvPr>
          <p:cNvSpPr/>
          <p:nvPr/>
        </p:nvSpPr>
        <p:spPr>
          <a:xfrm>
            <a:off x="8583150" y="627292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6" name="Oval 25625">
            <a:extLst>
              <a:ext uri="{FF2B5EF4-FFF2-40B4-BE49-F238E27FC236}">
                <a16:creationId xmlns:a16="http://schemas.microsoft.com/office/drawing/2014/main" id="{9130313F-B563-4484-7C17-020A04199556}"/>
              </a:ext>
            </a:extLst>
          </p:cNvPr>
          <p:cNvSpPr/>
          <p:nvPr/>
        </p:nvSpPr>
        <p:spPr>
          <a:xfrm>
            <a:off x="8352665" y="470430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7" name="Oval 25626">
            <a:extLst>
              <a:ext uri="{FF2B5EF4-FFF2-40B4-BE49-F238E27FC236}">
                <a16:creationId xmlns:a16="http://schemas.microsoft.com/office/drawing/2014/main" id="{C6A80CEE-9FF7-42D2-47FD-22901D231F87}"/>
              </a:ext>
            </a:extLst>
          </p:cNvPr>
          <p:cNvSpPr/>
          <p:nvPr/>
        </p:nvSpPr>
        <p:spPr>
          <a:xfrm>
            <a:off x="8353763" y="493151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8" name="Oval 25627">
            <a:extLst>
              <a:ext uri="{FF2B5EF4-FFF2-40B4-BE49-F238E27FC236}">
                <a16:creationId xmlns:a16="http://schemas.microsoft.com/office/drawing/2014/main" id="{AA78401F-2129-8332-619F-B0B1CFF70CEF}"/>
              </a:ext>
            </a:extLst>
          </p:cNvPr>
          <p:cNvSpPr/>
          <p:nvPr/>
        </p:nvSpPr>
        <p:spPr>
          <a:xfrm>
            <a:off x="8349490" y="515237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9" name="Oval 25628">
            <a:extLst>
              <a:ext uri="{FF2B5EF4-FFF2-40B4-BE49-F238E27FC236}">
                <a16:creationId xmlns:a16="http://schemas.microsoft.com/office/drawing/2014/main" id="{D06CCFCA-DE2C-E280-E1A5-00BCC34173EB}"/>
              </a:ext>
            </a:extLst>
          </p:cNvPr>
          <p:cNvSpPr/>
          <p:nvPr/>
        </p:nvSpPr>
        <p:spPr>
          <a:xfrm>
            <a:off x="8356389" y="5376784"/>
            <a:ext cx="182717" cy="1823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0" name="Oval 25629">
            <a:extLst>
              <a:ext uri="{FF2B5EF4-FFF2-40B4-BE49-F238E27FC236}">
                <a16:creationId xmlns:a16="http://schemas.microsoft.com/office/drawing/2014/main" id="{E5007224-6E42-2997-6D31-D2A65AB064CA}"/>
              </a:ext>
            </a:extLst>
          </p:cNvPr>
          <p:cNvSpPr/>
          <p:nvPr/>
        </p:nvSpPr>
        <p:spPr>
          <a:xfrm>
            <a:off x="8349490" y="55972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1" name="Oval 25630">
            <a:extLst>
              <a:ext uri="{FF2B5EF4-FFF2-40B4-BE49-F238E27FC236}">
                <a16:creationId xmlns:a16="http://schemas.microsoft.com/office/drawing/2014/main" id="{3E66812C-9764-0D07-0B28-9A2FBF7FE6A2}"/>
              </a:ext>
            </a:extLst>
          </p:cNvPr>
          <p:cNvSpPr/>
          <p:nvPr/>
        </p:nvSpPr>
        <p:spPr>
          <a:xfrm>
            <a:off x="8347413" y="58244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2" name="Oval 25631">
            <a:extLst>
              <a:ext uri="{FF2B5EF4-FFF2-40B4-BE49-F238E27FC236}">
                <a16:creationId xmlns:a16="http://schemas.microsoft.com/office/drawing/2014/main" id="{BD7F740A-E557-174C-AE65-04502B83FBFA}"/>
              </a:ext>
            </a:extLst>
          </p:cNvPr>
          <p:cNvSpPr/>
          <p:nvPr/>
        </p:nvSpPr>
        <p:spPr>
          <a:xfrm>
            <a:off x="8349490" y="605169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3" name="Oval 25632">
            <a:extLst>
              <a:ext uri="{FF2B5EF4-FFF2-40B4-BE49-F238E27FC236}">
                <a16:creationId xmlns:a16="http://schemas.microsoft.com/office/drawing/2014/main" id="{7314FC3D-5E2E-36F2-CD25-82263F466000}"/>
              </a:ext>
            </a:extLst>
          </p:cNvPr>
          <p:cNvSpPr/>
          <p:nvPr/>
        </p:nvSpPr>
        <p:spPr>
          <a:xfrm>
            <a:off x="8350039" y="627292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4" name="Oval 25633">
            <a:extLst>
              <a:ext uri="{FF2B5EF4-FFF2-40B4-BE49-F238E27FC236}">
                <a16:creationId xmlns:a16="http://schemas.microsoft.com/office/drawing/2014/main" id="{E34B3D18-045E-7F39-20B8-97E6F9F2D721}"/>
              </a:ext>
            </a:extLst>
          </p:cNvPr>
          <p:cNvSpPr/>
          <p:nvPr/>
        </p:nvSpPr>
        <p:spPr>
          <a:xfrm>
            <a:off x="8133686" y="469758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5" name="Oval 25634">
            <a:extLst>
              <a:ext uri="{FF2B5EF4-FFF2-40B4-BE49-F238E27FC236}">
                <a16:creationId xmlns:a16="http://schemas.microsoft.com/office/drawing/2014/main" id="{57D366E0-1B75-363E-B429-E509C6AAAC5F}"/>
              </a:ext>
            </a:extLst>
          </p:cNvPr>
          <p:cNvSpPr/>
          <p:nvPr/>
        </p:nvSpPr>
        <p:spPr>
          <a:xfrm>
            <a:off x="8134784" y="492479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6" name="Oval 25635">
            <a:extLst>
              <a:ext uri="{FF2B5EF4-FFF2-40B4-BE49-F238E27FC236}">
                <a16:creationId xmlns:a16="http://schemas.microsoft.com/office/drawing/2014/main" id="{EE050EB1-9320-EC5D-6B12-83DCE7F1668B}"/>
              </a:ext>
            </a:extLst>
          </p:cNvPr>
          <p:cNvSpPr/>
          <p:nvPr/>
        </p:nvSpPr>
        <p:spPr>
          <a:xfrm>
            <a:off x="8130511" y="514565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7" name="Oval 25636">
            <a:extLst>
              <a:ext uri="{FF2B5EF4-FFF2-40B4-BE49-F238E27FC236}">
                <a16:creationId xmlns:a16="http://schemas.microsoft.com/office/drawing/2014/main" id="{0E718CB7-C2AA-973D-9ADA-28A985A18250}"/>
              </a:ext>
            </a:extLst>
          </p:cNvPr>
          <p:cNvSpPr/>
          <p:nvPr/>
        </p:nvSpPr>
        <p:spPr>
          <a:xfrm>
            <a:off x="8137410" y="5370063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8" name="Oval 25637">
            <a:extLst>
              <a:ext uri="{FF2B5EF4-FFF2-40B4-BE49-F238E27FC236}">
                <a16:creationId xmlns:a16="http://schemas.microsoft.com/office/drawing/2014/main" id="{E36EF96C-9D2E-7BDF-55A5-2096301CF6FD}"/>
              </a:ext>
            </a:extLst>
          </p:cNvPr>
          <p:cNvSpPr/>
          <p:nvPr/>
        </p:nvSpPr>
        <p:spPr>
          <a:xfrm>
            <a:off x="8130511" y="5590553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39" name="Oval 25638">
            <a:extLst>
              <a:ext uri="{FF2B5EF4-FFF2-40B4-BE49-F238E27FC236}">
                <a16:creationId xmlns:a16="http://schemas.microsoft.com/office/drawing/2014/main" id="{FE92E829-E6E8-030D-EF39-F2A323A0546C}"/>
              </a:ext>
            </a:extLst>
          </p:cNvPr>
          <p:cNvSpPr/>
          <p:nvPr/>
        </p:nvSpPr>
        <p:spPr>
          <a:xfrm>
            <a:off x="8128434" y="5817763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0" name="Oval 25639">
            <a:extLst>
              <a:ext uri="{FF2B5EF4-FFF2-40B4-BE49-F238E27FC236}">
                <a16:creationId xmlns:a16="http://schemas.microsoft.com/office/drawing/2014/main" id="{DE4BC87C-1F64-ABEE-30AB-4EB27B6CA4E2}"/>
              </a:ext>
            </a:extLst>
          </p:cNvPr>
          <p:cNvSpPr/>
          <p:nvPr/>
        </p:nvSpPr>
        <p:spPr>
          <a:xfrm>
            <a:off x="8130511" y="60449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1" name="Oval 25640">
            <a:extLst>
              <a:ext uri="{FF2B5EF4-FFF2-40B4-BE49-F238E27FC236}">
                <a16:creationId xmlns:a16="http://schemas.microsoft.com/office/drawing/2014/main" id="{1BC15831-3FFB-2046-9F16-5ADAD7F46146}"/>
              </a:ext>
            </a:extLst>
          </p:cNvPr>
          <p:cNvSpPr/>
          <p:nvPr/>
        </p:nvSpPr>
        <p:spPr>
          <a:xfrm>
            <a:off x="8131060" y="626620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2" name="Oval 25641">
            <a:extLst>
              <a:ext uri="{FF2B5EF4-FFF2-40B4-BE49-F238E27FC236}">
                <a16:creationId xmlns:a16="http://schemas.microsoft.com/office/drawing/2014/main" id="{F0D92208-D152-2FAA-8CD8-FACB89BAFC4B}"/>
              </a:ext>
            </a:extLst>
          </p:cNvPr>
          <p:cNvSpPr/>
          <p:nvPr/>
        </p:nvSpPr>
        <p:spPr>
          <a:xfrm>
            <a:off x="7907808" y="470430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3" name="Oval 25642">
            <a:extLst>
              <a:ext uri="{FF2B5EF4-FFF2-40B4-BE49-F238E27FC236}">
                <a16:creationId xmlns:a16="http://schemas.microsoft.com/office/drawing/2014/main" id="{02C2FE5C-4B91-DC46-4EC9-4745F4152309}"/>
              </a:ext>
            </a:extLst>
          </p:cNvPr>
          <p:cNvSpPr/>
          <p:nvPr/>
        </p:nvSpPr>
        <p:spPr>
          <a:xfrm>
            <a:off x="7908906" y="493151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4" name="Oval 25643">
            <a:extLst>
              <a:ext uri="{FF2B5EF4-FFF2-40B4-BE49-F238E27FC236}">
                <a16:creationId xmlns:a16="http://schemas.microsoft.com/office/drawing/2014/main" id="{EA299056-E322-C6D0-4F3D-3A6927400A88}"/>
              </a:ext>
            </a:extLst>
          </p:cNvPr>
          <p:cNvSpPr/>
          <p:nvPr/>
        </p:nvSpPr>
        <p:spPr>
          <a:xfrm>
            <a:off x="7904633" y="515237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5" name="Oval 25644">
            <a:extLst>
              <a:ext uri="{FF2B5EF4-FFF2-40B4-BE49-F238E27FC236}">
                <a16:creationId xmlns:a16="http://schemas.microsoft.com/office/drawing/2014/main" id="{3537C744-B768-501F-7240-EEFA1E7B6DAC}"/>
              </a:ext>
            </a:extLst>
          </p:cNvPr>
          <p:cNvSpPr/>
          <p:nvPr/>
        </p:nvSpPr>
        <p:spPr>
          <a:xfrm>
            <a:off x="7911532" y="53767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6" name="Oval 25645">
            <a:extLst>
              <a:ext uri="{FF2B5EF4-FFF2-40B4-BE49-F238E27FC236}">
                <a16:creationId xmlns:a16="http://schemas.microsoft.com/office/drawing/2014/main" id="{C0259F47-E823-65A3-F0D3-64712984F41F}"/>
              </a:ext>
            </a:extLst>
          </p:cNvPr>
          <p:cNvSpPr/>
          <p:nvPr/>
        </p:nvSpPr>
        <p:spPr>
          <a:xfrm>
            <a:off x="7904633" y="5597274"/>
            <a:ext cx="182717" cy="182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7" name="Oval 25646">
            <a:extLst>
              <a:ext uri="{FF2B5EF4-FFF2-40B4-BE49-F238E27FC236}">
                <a16:creationId xmlns:a16="http://schemas.microsoft.com/office/drawing/2014/main" id="{3A05B243-3777-E8F7-588D-DFC779583AF8}"/>
              </a:ext>
            </a:extLst>
          </p:cNvPr>
          <p:cNvSpPr/>
          <p:nvPr/>
        </p:nvSpPr>
        <p:spPr>
          <a:xfrm>
            <a:off x="7902556" y="58244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8" name="Oval 25647">
            <a:extLst>
              <a:ext uri="{FF2B5EF4-FFF2-40B4-BE49-F238E27FC236}">
                <a16:creationId xmlns:a16="http://schemas.microsoft.com/office/drawing/2014/main" id="{7FE471C5-3B95-FD1E-77CE-11FB58307849}"/>
              </a:ext>
            </a:extLst>
          </p:cNvPr>
          <p:cNvSpPr/>
          <p:nvPr/>
        </p:nvSpPr>
        <p:spPr>
          <a:xfrm>
            <a:off x="7904633" y="6051695"/>
            <a:ext cx="182717" cy="1823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9" name="Oval 25648">
            <a:extLst>
              <a:ext uri="{FF2B5EF4-FFF2-40B4-BE49-F238E27FC236}">
                <a16:creationId xmlns:a16="http://schemas.microsoft.com/office/drawing/2014/main" id="{CA3A03D6-C966-0F81-EEB7-CF125940A78E}"/>
              </a:ext>
            </a:extLst>
          </p:cNvPr>
          <p:cNvSpPr/>
          <p:nvPr/>
        </p:nvSpPr>
        <p:spPr>
          <a:xfrm>
            <a:off x="7905182" y="627292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0" name="Oval 25649">
            <a:extLst>
              <a:ext uri="{FF2B5EF4-FFF2-40B4-BE49-F238E27FC236}">
                <a16:creationId xmlns:a16="http://schemas.microsoft.com/office/drawing/2014/main" id="{AACD6B32-29FC-6C1C-B144-491179777767}"/>
              </a:ext>
            </a:extLst>
          </p:cNvPr>
          <p:cNvSpPr/>
          <p:nvPr/>
        </p:nvSpPr>
        <p:spPr>
          <a:xfrm>
            <a:off x="7674697" y="4704307"/>
            <a:ext cx="182717" cy="1823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1" name="Oval 25650">
            <a:extLst>
              <a:ext uri="{FF2B5EF4-FFF2-40B4-BE49-F238E27FC236}">
                <a16:creationId xmlns:a16="http://schemas.microsoft.com/office/drawing/2014/main" id="{3BF25B2E-A910-6474-DD4C-89162CFA06D7}"/>
              </a:ext>
            </a:extLst>
          </p:cNvPr>
          <p:cNvSpPr/>
          <p:nvPr/>
        </p:nvSpPr>
        <p:spPr>
          <a:xfrm>
            <a:off x="7675795" y="493151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2" name="Oval 25651">
            <a:extLst>
              <a:ext uri="{FF2B5EF4-FFF2-40B4-BE49-F238E27FC236}">
                <a16:creationId xmlns:a16="http://schemas.microsoft.com/office/drawing/2014/main" id="{C899106C-3B98-783A-3C0A-4934D18EB7D7}"/>
              </a:ext>
            </a:extLst>
          </p:cNvPr>
          <p:cNvSpPr/>
          <p:nvPr/>
        </p:nvSpPr>
        <p:spPr>
          <a:xfrm>
            <a:off x="7671522" y="515237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3" name="Oval 25652">
            <a:extLst>
              <a:ext uri="{FF2B5EF4-FFF2-40B4-BE49-F238E27FC236}">
                <a16:creationId xmlns:a16="http://schemas.microsoft.com/office/drawing/2014/main" id="{8E56E34B-D695-06B0-E532-C7842BF47866}"/>
              </a:ext>
            </a:extLst>
          </p:cNvPr>
          <p:cNvSpPr/>
          <p:nvPr/>
        </p:nvSpPr>
        <p:spPr>
          <a:xfrm>
            <a:off x="7678421" y="53767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4" name="Oval 25653">
            <a:extLst>
              <a:ext uri="{FF2B5EF4-FFF2-40B4-BE49-F238E27FC236}">
                <a16:creationId xmlns:a16="http://schemas.microsoft.com/office/drawing/2014/main" id="{865D073D-9090-EC59-B1F9-47447C1449DF}"/>
              </a:ext>
            </a:extLst>
          </p:cNvPr>
          <p:cNvSpPr/>
          <p:nvPr/>
        </p:nvSpPr>
        <p:spPr>
          <a:xfrm>
            <a:off x="7671522" y="55972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5" name="Oval 25654">
            <a:extLst>
              <a:ext uri="{FF2B5EF4-FFF2-40B4-BE49-F238E27FC236}">
                <a16:creationId xmlns:a16="http://schemas.microsoft.com/office/drawing/2014/main" id="{D891CC39-F739-A9F2-234B-7E89F169D6A0}"/>
              </a:ext>
            </a:extLst>
          </p:cNvPr>
          <p:cNvSpPr/>
          <p:nvPr/>
        </p:nvSpPr>
        <p:spPr>
          <a:xfrm>
            <a:off x="7669445" y="58244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6" name="Oval 25655">
            <a:extLst>
              <a:ext uri="{FF2B5EF4-FFF2-40B4-BE49-F238E27FC236}">
                <a16:creationId xmlns:a16="http://schemas.microsoft.com/office/drawing/2014/main" id="{96E8A84F-323F-9BE7-8C75-4C3D19B07427}"/>
              </a:ext>
            </a:extLst>
          </p:cNvPr>
          <p:cNvSpPr/>
          <p:nvPr/>
        </p:nvSpPr>
        <p:spPr>
          <a:xfrm>
            <a:off x="7671522" y="605169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7" name="Oval 25656">
            <a:extLst>
              <a:ext uri="{FF2B5EF4-FFF2-40B4-BE49-F238E27FC236}">
                <a16:creationId xmlns:a16="http://schemas.microsoft.com/office/drawing/2014/main" id="{1D3E27EF-2828-A930-A458-915554458CB8}"/>
              </a:ext>
            </a:extLst>
          </p:cNvPr>
          <p:cNvSpPr/>
          <p:nvPr/>
        </p:nvSpPr>
        <p:spPr>
          <a:xfrm>
            <a:off x="7672071" y="627292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8" name="Oval 25657">
            <a:extLst>
              <a:ext uri="{FF2B5EF4-FFF2-40B4-BE49-F238E27FC236}">
                <a16:creationId xmlns:a16="http://schemas.microsoft.com/office/drawing/2014/main" id="{CF236C80-5352-093A-AA02-CF9C8C67F918}"/>
              </a:ext>
            </a:extLst>
          </p:cNvPr>
          <p:cNvSpPr/>
          <p:nvPr/>
        </p:nvSpPr>
        <p:spPr>
          <a:xfrm>
            <a:off x="7455718" y="469758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59" name="Oval 25658">
            <a:extLst>
              <a:ext uri="{FF2B5EF4-FFF2-40B4-BE49-F238E27FC236}">
                <a16:creationId xmlns:a16="http://schemas.microsoft.com/office/drawing/2014/main" id="{BD8C354F-BE35-F6F3-62DD-20E03CA3E863}"/>
              </a:ext>
            </a:extLst>
          </p:cNvPr>
          <p:cNvSpPr/>
          <p:nvPr/>
        </p:nvSpPr>
        <p:spPr>
          <a:xfrm>
            <a:off x="7456816" y="492479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60" name="Oval 25659">
            <a:extLst>
              <a:ext uri="{FF2B5EF4-FFF2-40B4-BE49-F238E27FC236}">
                <a16:creationId xmlns:a16="http://schemas.microsoft.com/office/drawing/2014/main" id="{167B90A1-4D28-DFED-29D9-3F32B5D480B7}"/>
              </a:ext>
            </a:extLst>
          </p:cNvPr>
          <p:cNvSpPr/>
          <p:nvPr/>
        </p:nvSpPr>
        <p:spPr>
          <a:xfrm>
            <a:off x="7452543" y="514565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61" name="Oval 25660">
            <a:extLst>
              <a:ext uri="{FF2B5EF4-FFF2-40B4-BE49-F238E27FC236}">
                <a16:creationId xmlns:a16="http://schemas.microsoft.com/office/drawing/2014/main" id="{430B2735-2DD7-CE2F-C0F1-E0702069C885}"/>
              </a:ext>
            </a:extLst>
          </p:cNvPr>
          <p:cNvSpPr/>
          <p:nvPr/>
        </p:nvSpPr>
        <p:spPr>
          <a:xfrm>
            <a:off x="7459442" y="5370063"/>
            <a:ext cx="182717" cy="1823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62" name="Oval 25661">
            <a:extLst>
              <a:ext uri="{FF2B5EF4-FFF2-40B4-BE49-F238E27FC236}">
                <a16:creationId xmlns:a16="http://schemas.microsoft.com/office/drawing/2014/main" id="{1A61FF31-CA23-BAA4-0507-B39262F267B3}"/>
              </a:ext>
            </a:extLst>
          </p:cNvPr>
          <p:cNvSpPr/>
          <p:nvPr/>
        </p:nvSpPr>
        <p:spPr>
          <a:xfrm>
            <a:off x="7452543" y="5590553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63" name="Oval 25662">
            <a:extLst>
              <a:ext uri="{FF2B5EF4-FFF2-40B4-BE49-F238E27FC236}">
                <a16:creationId xmlns:a16="http://schemas.microsoft.com/office/drawing/2014/main" id="{2532B0BB-DCDD-CB46-8E9B-CF6F7594C1D0}"/>
              </a:ext>
            </a:extLst>
          </p:cNvPr>
          <p:cNvSpPr/>
          <p:nvPr/>
        </p:nvSpPr>
        <p:spPr>
          <a:xfrm>
            <a:off x="7450466" y="5817763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Oval 5119">
            <a:extLst>
              <a:ext uri="{FF2B5EF4-FFF2-40B4-BE49-F238E27FC236}">
                <a16:creationId xmlns:a16="http://schemas.microsoft.com/office/drawing/2014/main" id="{FCEC0B47-487E-51A2-1A8A-5C61A5D8AFD2}"/>
              </a:ext>
            </a:extLst>
          </p:cNvPr>
          <p:cNvSpPr/>
          <p:nvPr/>
        </p:nvSpPr>
        <p:spPr>
          <a:xfrm>
            <a:off x="7452543" y="60449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" name="Oval 5120">
            <a:extLst>
              <a:ext uri="{FF2B5EF4-FFF2-40B4-BE49-F238E27FC236}">
                <a16:creationId xmlns:a16="http://schemas.microsoft.com/office/drawing/2014/main" id="{F7393A22-5C73-A3EF-B481-2D4F94EA785C}"/>
              </a:ext>
            </a:extLst>
          </p:cNvPr>
          <p:cNvSpPr/>
          <p:nvPr/>
        </p:nvSpPr>
        <p:spPr>
          <a:xfrm>
            <a:off x="7453092" y="626620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Oval 5121">
            <a:extLst>
              <a:ext uri="{FF2B5EF4-FFF2-40B4-BE49-F238E27FC236}">
                <a16:creationId xmlns:a16="http://schemas.microsoft.com/office/drawing/2014/main" id="{D3246993-AE51-F668-120B-C155A3A58764}"/>
              </a:ext>
            </a:extLst>
          </p:cNvPr>
          <p:cNvSpPr/>
          <p:nvPr/>
        </p:nvSpPr>
        <p:spPr>
          <a:xfrm>
            <a:off x="7230389" y="470430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Oval 5122">
            <a:extLst>
              <a:ext uri="{FF2B5EF4-FFF2-40B4-BE49-F238E27FC236}">
                <a16:creationId xmlns:a16="http://schemas.microsoft.com/office/drawing/2014/main" id="{6F39CC59-F14B-0228-2DE7-0F2EC9734B05}"/>
              </a:ext>
            </a:extLst>
          </p:cNvPr>
          <p:cNvSpPr/>
          <p:nvPr/>
        </p:nvSpPr>
        <p:spPr>
          <a:xfrm>
            <a:off x="7231487" y="4931517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Oval 5124">
            <a:extLst>
              <a:ext uri="{FF2B5EF4-FFF2-40B4-BE49-F238E27FC236}">
                <a16:creationId xmlns:a16="http://schemas.microsoft.com/office/drawing/2014/main" id="{BAB53173-8CDE-0B07-B67D-2C175CBE7735}"/>
              </a:ext>
            </a:extLst>
          </p:cNvPr>
          <p:cNvSpPr/>
          <p:nvPr/>
        </p:nvSpPr>
        <p:spPr>
          <a:xfrm>
            <a:off x="7227214" y="5152378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Oval 5125">
            <a:extLst>
              <a:ext uri="{FF2B5EF4-FFF2-40B4-BE49-F238E27FC236}">
                <a16:creationId xmlns:a16="http://schemas.microsoft.com/office/drawing/2014/main" id="{803C1021-5165-9EE0-884B-18E1CA469F3C}"/>
              </a:ext>
            </a:extLst>
          </p:cNvPr>
          <p:cNvSpPr/>
          <p:nvPr/>
        </p:nvSpPr>
        <p:spPr>
          <a:xfrm>
            <a:off x="7234113" y="53767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7" name="Oval 5126">
            <a:extLst>
              <a:ext uri="{FF2B5EF4-FFF2-40B4-BE49-F238E27FC236}">
                <a16:creationId xmlns:a16="http://schemas.microsoft.com/office/drawing/2014/main" id="{302AD13A-1860-0D4C-2739-72DB31F757D1}"/>
              </a:ext>
            </a:extLst>
          </p:cNvPr>
          <p:cNvSpPr/>
          <p:nvPr/>
        </p:nvSpPr>
        <p:spPr>
          <a:xfrm>
            <a:off x="7227214" y="559727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8" name="Oval 5127">
            <a:extLst>
              <a:ext uri="{FF2B5EF4-FFF2-40B4-BE49-F238E27FC236}">
                <a16:creationId xmlns:a16="http://schemas.microsoft.com/office/drawing/2014/main" id="{0B9FBD24-31F2-5939-F90C-4D4FF9FC86EF}"/>
              </a:ext>
            </a:extLst>
          </p:cNvPr>
          <p:cNvSpPr/>
          <p:nvPr/>
        </p:nvSpPr>
        <p:spPr>
          <a:xfrm>
            <a:off x="7225137" y="5824484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Oval 5128">
            <a:extLst>
              <a:ext uri="{FF2B5EF4-FFF2-40B4-BE49-F238E27FC236}">
                <a16:creationId xmlns:a16="http://schemas.microsoft.com/office/drawing/2014/main" id="{DD6C5C60-8413-CC98-C4BE-015E4572B407}"/>
              </a:ext>
            </a:extLst>
          </p:cNvPr>
          <p:cNvSpPr/>
          <p:nvPr/>
        </p:nvSpPr>
        <p:spPr>
          <a:xfrm>
            <a:off x="7227214" y="6051695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0" name="Oval 5129">
            <a:extLst>
              <a:ext uri="{FF2B5EF4-FFF2-40B4-BE49-F238E27FC236}">
                <a16:creationId xmlns:a16="http://schemas.microsoft.com/office/drawing/2014/main" id="{1BDD6D1A-3FCE-F629-7BB1-9AEF569EB78D}"/>
              </a:ext>
            </a:extLst>
          </p:cNvPr>
          <p:cNvSpPr/>
          <p:nvPr/>
        </p:nvSpPr>
        <p:spPr>
          <a:xfrm>
            <a:off x="7227763" y="6272926"/>
            <a:ext cx="182717" cy="18238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TextBox 5130">
            <a:extLst>
              <a:ext uri="{FF2B5EF4-FFF2-40B4-BE49-F238E27FC236}">
                <a16:creationId xmlns:a16="http://schemas.microsoft.com/office/drawing/2014/main" id="{B60A2279-80C3-65B6-0055-4E1A586F1A04}"/>
              </a:ext>
            </a:extLst>
          </p:cNvPr>
          <p:cNvSpPr txBox="1"/>
          <p:nvPr/>
        </p:nvSpPr>
        <p:spPr>
          <a:xfrm rot="16200000">
            <a:off x="9682086" y="2555461"/>
            <a:ext cx="86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Vehicle</a:t>
            </a:r>
          </a:p>
        </p:txBody>
      </p:sp>
      <p:sp>
        <p:nvSpPr>
          <p:cNvPr id="5132" name="Content Placeholder 2">
            <a:extLst>
              <a:ext uri="{FF2B5EF4-FFF2-40B4-BE49-F238E27FC236}">
                <a16:creationId xmlns:a16="http://schemas.microsoft.com/office/drawing/2014/main" id="{07A198B7-2935-A1FC-81CF-720CFA4B4E02}"/>
              </a:ext>
            </a:extLst>
          </p:cNvPr>
          <p:cNvSpPr txBox="1">
            <a:spLocks/>
          </p:cNvSpPr>
          <p:nvPr/>
        </p:nvSpPr>
        <p:spPr>
          <a:xfrm>
            <a:off x="169470" y="4808922"/>
            <a:ext cx="5959994" cy="143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Single concentration vs </a:t>
            </a:r>
            <a:r>
              <a:rPr lang="en-US" sz="1800" dirty="0" err="1"/>
              <a:t>dualpoint</a:t>
            </a:r>
            <a:endParaRPr lang="en-US" sz="1800" dirty="0"/>
          </a:p>
          <a:p>
            <a:r>
              <a:rPr lang="en-US" sz="1800" dirty="0"/>
              <a:t>Balance between accuracy and variability</a:t>
            </a:r>
          </a:p>
          <a:p>
            <a:pPr lvl="1"/>
            <a:r>
              <a:rPr lang="en-US" sz="1400" dirty="0"/>
              <a:t>Parallel evaluation decreases intra-plate variability (all compounds at e.g. 10 </a:t>
            </a:r>
            <a:r>
              <a:rPr lang="en-US" sz="1400" dirty="0" err="1"/>
              <a:t>μM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Duplicates provide information on technical variability (e</a:t>
            </a:r>
          </a:p>
          <a:p>
            <a:pPr lvl="1"/>
            <a:endParaRPr lang="en-US" sz="1400" dirty="0"/>
          </a:p>
          <a:p>
            <a:pPr lvl="2"/>
            <a:endParaRPr lang="en-US" sz="10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4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3049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902B7-68E4-54C8-ADFF-4F8CE25C7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9474-F83C-1EFA-BA0F-0A3FD6AD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94914" cy="739787"/>
          </a:xfrm>
        </p:spPr>
        <p:txBody>
          <a:bodyPr>
            <a:normAutofit/>
          </a:bodyPr>
          <a:lstStyle/>
          <a:p>
            <a:r>
              <a:rPr lang="en-US" dirty="0"/>
              <a:t>Determine inhibitory effect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CAB-3F15-6D3F-93C2-48AEAC34C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747498"/>
            <a:ext cx="10515600" cy="1852162"/>
          </a:xfrm>
        </p:spPr>
        <p:txBody>
          <a:bodyPr>
            <a:normAutofit/>
          </a:bodyPr>
          <a:lstStyle/>
          <a:p>
            <a:r>
              <a:rPr lang="en-US" sz="2200" dirty="0"/>
              <a:t>Spatial evaluation of readout </a:t>
            </a:r>
          </a:p>
          <a:p>
            <a:pPr lvl="1"/>
            <a:r>
              <a:rPr lang="en-US" sz="1400" dirty="0"/>
              <a:t>Signal should be randomly distributed – if you see ‘patterns’ there may be a problem</a:t>
            </a:r>
          </a:p>
          <a:p>
            <a:pPr lvl="1"/>
            <a:r>
              <a:rPr lang="en-US" sz="1800" dirty="0"/>
              <a:t>Edge effect</a:t>
            </a:r>
          </a:p>
          <a:p>
            <a:pPr lvl="2"/>
            <a:r>
              <a:rPr lang="en-US" sz="1400" dirty="0"/>
              <a:t>Generates biased outlier data (false negatives)</a:t>
            </a:r>
          </a:p>
          <a:p>
            <a:pPr lvl="2"/>
            <a:r>
              <a:rPr lang="en-US" sz="1400" dirty="0"/>
              <a:t>NB in cell-based assays (e.g. gas exchange, pH effects of media, </a:t>
            </a:r>
            <a:r>
              <a:rPr lang="en-US" sz="1400" dirty="0" err="1"/>
              <a:t>etc</a:t>
            </a:r>
            <a:r>
              <a:rPr lang="en-US" sz="1400" dirty="0"/>
              <a:t>). </a:t>
            </a:r>
          </a:p>
          <a:p>
            <a:pPr lvl="2"/>
            <a:r>
              <a:rPr lang="en-US" sz="1400" dirty="0"/>
              <a:t>Replace with media/water OR randomize controls</a:t>
            </a:r>
          </a:p>
          <a:p>
            <a:pPr lvl="2"/>
            <a:endParaRPr lang="en-US" sz="1400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C3BE1-89E0-C125-D793-496341FB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22</a:t>
            </a:fld>
            <a:endParaRPr lang="en-ZA" dirty="0"/>
          </a:p>
        </p:txBody>
      </p:sp>
      <p:pic>
        <p:nvPicPr>
          <p:cNvPr id="10" name="Picture 2" descr="r - Looking for a more logical way to represent the ...">
            <a:extLst>
              <a:ext uri="{FF2B5EF4-FFF2-40B4-BE49-F238E27FC236}">
                <a16:creationId xmlns:a16="http://schemas.microsoft.com/office/drawing/2014/main" id="{2D621D31-64A9-706D-E946-149A1A1E3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7040" r="4945"/>
          <a:stretch/>
        </p:blipFill>
        <p:spPr bwMode="auto">
          <a:xfrm>
            <a:off x="7737928" y="1683817"/>
            <a:ext cx="3254829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500DC2-F5C1-096F-240C-F3BAB3B2A608}"/>
              </a:ext>
            </a:extLst>
          </p:cNvPr>
          <p:cNvSpPr/>
          <p:nvPr/>
        </p:nvSpPr>
        <p:spPr>
          <a:xfrm>
            <a:off x="8249558" y="2113937"/>
            <a:ext cx="206828" cy="65845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85C22-A5A9-59D3-E5C4-E25175912561}"/>
              </a:ext>
            </a:extLst>
          </p:cNvPr>
          <p:cNvSpPr/>
          <p:nvPr/>
        </p:nvSpPr>
        <p:spPr>
          <a:xfrm>
            <a:off x="8244116" y="2786775"/>
            <a:ext cx="206828" cy="658453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490F7A-7945-34A9-7686-9D46DDA9A76C}"/>
              </a:ext>
            </a:extLst>
          </p:cNvPr>
          <p:cNvSpPr/>
          <p:nvPr/>
        </p:nvSpPr>
        <p:spPr>
          <a:xfrm>
            <a:off x="10263414" y="2111670"/>
            <a:ext cx="206828" cy="695126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3F448-C0DC-02D7-A964-7C54200AD4E5}"/>
              </a:ext>
            </a:extLst>
          </p:cNvPr>
          <p:cNvSpPr/>
          <p:nvPr/>
        </p:nvSpPr>
        <p:spPr>
          <a:xfrm>
            <a:off x="10263414" y="2808221"/>
            <a:ext cx="206828" cy="658453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F4572E-E1DA-637D-E101-4D7670A18FC3}"/>
              </a:ext>
            </a:extLst>
          </p:cNvPr>
          <p:cNvSpPr/>
          <p:nvPr/>
        </p:nvSpPr>
        <p:spPr>
          <a:xfrm>
            <a:off x="10481127" y="1893314"/>
            <a:ext cx="206828" cy="17625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F6E0D1-984F-5948-1D15-14A72675E708}"/>
              </a:ext>
            </a:extLst>
          </p:cNvPr>
          <p:cNvSpPr/>
          <p:nvPr/>
        </p:nvSpPr>
        <p:spPr>
          <a:xfrm>
            <a:off x="8010070" y="1893314"/>
            <a:ext cx="206828" cy="17625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70C74-BF32-2E2D-13AA-F78E15F45AE2}"/>
              </a:ext>
            </a:extLst>
          </p:cNvPr>
          <p:cNvSpPr/>
          <p:nvPr/>
        </p:nvSpPr>
        <p:spPr>
          <a:xfrm rot="5400000">
            <a:off x="9258493" y="885540"/>
            <a:ext cx="197369" cy="222612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4C7100-D1B2-2B2C-811A-99E83F2082C1}"/>
              </a:ext>
            </a:extLst>
          </p:cNvPr>
          <p:cNvSpPr/>
          <p:nvPr/>
        </p:nvSpPr>
        <p:spPr>
          <a:xfrm rot="5400000">
            <a:off x="9250327" y="2465836"/>
            <a:ext cx="197369" cy="222612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2ECB90-5517-A629-0E07-60C84C03BFF5}"/>
              </a:ext>
            </a:extLst>
          </p:cNvPr>
          <p:cNvSpPr txBox="1"/>
          <p:nvPr/>
        </p:nvSpPr>
        <p:spPr>
          <a:xfrm>
            <a:off x="8643256" y="1402059"/>
            <a:ext cx="1921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Compounds (48)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1C875A-F8FE-8BE6-5D13-613DE4E8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92" y="2609249"/>
            <a:ext cx="3164121" cy="38717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26A169-E95B-9A6C-E222-3D800B40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72" y="2704564"/>
            <a:ext cx="2881826" cy="3765710"/>
          </a:xfrm>
          <a:prstGeom prst="rect">
            <a:avLst/>
          </a:prstGeom>
        </p:spPr>
      </p:pic>
      <p:pic>
        <p:nvPicPr>
          <p:cNvPr id="4" name="Picture 2" descr="r - Looking for a more logical way to represent the ...">
            <a:extLst>
              <a:ext uri="{FF2B5EF4-FFF2-40B4-BE49-F238E27FC236}">
                <a16:creationId xmlns:a16="http://schemas.microsoft.com/office/drawing/2014/main" id="{BCB40D91-2649-FBBE-4C74-388AA9625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7040" r="4945"/>
          <a:stretch/>
        </p:blipFill>
        <p:spPr bwMode="auto">
          <a:xfrm>
            <a:off x="7783357" y="4168346"/>
            <a:ext cx="3254829" cy="219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2C09227-6652-C756-80E7-481AAEC060C1}"/>
              </a:ext>
            </a:extLst>
          </p:cNvPr>
          <p:cNvSpPr/>
          <p:nvPr/>
        </p:nvSpPr>
        <p:spPr>
          <a:xfrm>
            <a:off x="8066387" y="4359992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3A50C5-200F-440F-9F2F-D428F78D6071}"/>
              </a:ext>
            </a:extLst>
          </p:cNvPr>
          <p:cNvSpPr txBox="1"/>
          <p:nvPr/>
        </p:nvSpPr>
        <p:spPr>
          <a:xfrm>
            <a:off x="8708643" y="3830018"/>
            <a:ext cx="1921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Compounds (80)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C8984D2B-753A-5E1A-B3DC-141D2E8DDDC9}"/>
              </a:ext>
            </a:extLst>
          </p:cNvPr>
          <p:cNvSpPr/>
          <p:nvPr/>
        </p:nvSpPr>
        <p:spPr>
          <a:xfrm rot="16200000">
            <a:off x="9386671" y="3030209"/>
            <a:ext cx="64606" cy="221517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B04BDA-2A3D-87E5-F3D5-0933F8821296}"/>
              </a:ext>
            </a:extLst>
          </p:cNvPr>
          <p:cNvSpPr txBox="1"/>
          <p:nvPr/>
        </p:nvSpPr>
        <p:spPr>
          <a:xfrm rot="16200000">
            <a:off x="10715570" y="5675490"/>
            <a:ext cx="903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Negative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2B9E4B-8FE0-B6CD-FDE4-B6C5004A6819}"/>
              </a:ext>
            </a:extLst>
          </p:cNvPr>
          <p:cNvSpPr txBox="1"/>
          <p:nvPr/>
        </p:nvSpPr>
        <p:spPr>
          <a:xfrm rot="16200000">
            <a:off x="7332905" y="4567227"/>
            <a:ext cx="658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Signal 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C3CCC0-F36A-657D-5072-5A9082B685E1}"/>
              </a:ext>
            </a:extLst>
          </p:cNvPr>
          <p:cNvSpPr/>
          <p:nvPr/>
        </p:nvSpPr>
        <p:spPr>
          <a:xfrm>
            <a:off x="8066387" y="4623573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18CF9B-9DC4-4A6F-AC07-1F385FC8659E}"/>
              </a:ext>
            </a:extLst>
          </p:cNvPr>
          <p:cNvSpPr txBox="1"/>
          <p:nvPr/>
        </p:nvSpPr>
        <p:spPr>
          <a:xfrm rot="16200000">
            <a:off x="6867468" y="5423727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control </a:t>
            </a:r>
            <a:r>
              <a:rPr lang="en-US" sz="1400" dirty="0" err="1"/>
              <a:t>cpd</a:t>
            </a:r>
            <a:r>
              <a:rPr lang="en-US" sz="1400" dirty="0"/>
              <a:t>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83C217-10B0-474A-4D0B-6CE624E538AD}"/>
              </a:ext>
            </a:extLst>
          </p:cNvPr>
          <p:cNvSpPr txBox="1"/>
          <p:nvPr/>
        </p:nvSpPr>
        <p:spPr>
          <a:xfrm rot="16200000">
            <a:off x="10765358" y="4557867"/>
            <a:ext cx="86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Vehicle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84CF11-4B1F-5B72-6D72-D2DFEB4A6BD4}"/>
              </a:ext>
            </a:extLst>
          </p:cNvPr>
          <p:cNvSpPr/>
          <p:nvPr/>
        </p:nvSpPr>
        <p:spPr>
          <a:xfrm>
            <a:off x="8067151" y="4819941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053853-D084-5211-7FBE-9478CFB8A30E}"/>
              </a:ext>
            </a:extLst>
          </p:cNvPr>
          <p:cNvSpPr/>
          <p:nvPr/>
        </p:nvSpPr>
        <p:spPr>
          <a:xfrm>
            <a:off x="8067151" y="5083522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A96694-325D-C049-8363-E49E3136D9C5}"/>
              </a:ext>
            </a:extLst>
          </p:cNvPr>
          <p:cNvSpPr/>
          <p:nvPr/>
        </p:nvSpPr>
        <p:spPr>
          <a:xfrm>
            <a:off x="8066387" y="5292750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FAC5FA-A886-962B-203D-DF9565EEE0E0}"/>
              </a:ext>
            </a:extLst>
          </p:cNvPr>
          <p:cNvSpPr/>
          <p:nvPr/>
        </p:nvSpPr>
        <p:spPr>
          <a:xfrm>
            <a:off x="8066387" y="5556331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636E75-E911-6C65-E87F-3B0E25A03F8E}"/>
              </a:ext>
            </a:extLst>
          </p:cNvPr>
          <p:cNvSpPr/>
          <p:nvPr/>
        </p:nvSpPr>
        <p:spPr>
          <a:xfrm>
            <a:off x="8066387" y="5744491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B8AEA9-7157-B9E6-9708-B247672CC223}"/>
              </a:ext>
            </a:extLst>
          </p:cNvPr>
          <p:cNvSpPr/>
          <p:nvPr/>
        </p:nvSpPr>
        <p:spPr>
          <a:xfrm>
            <a:off x="8066387" y="6008072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FDEB4A-DDFF-B1CF-4CBB-4851E11CC5EA}"/>
              </a:ext>
            </a:extLst>
          </p:cNvPr>
          <p:cNvSpPr/>
          <p:nvPr/>
        </p:nvSpPr>
        <p:spPr>
          <a:xfrm>
            <a:off x="10536085" y="4387248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6EE7AE0-3218-0965-C1F9-051A5337B9C0}"/>
              </a:ext>
            </a:extLst>
          </p:cNvPr>
          <p:cNvSpPr/>
          <p:nvPr/>
        </p:nvSpPr>
        <p:spPr>
          <a:xfrm>
            <a:off x="10536085" y="4650829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602E81-B8A2-7863-5B6B-5B3846280FE2}"/>
              </a:ext>
            </a:extLst>
          </p:cNvPr>
          <p:cNvSpPr/>
          <p:nvPr/>
        </p:nvSpPr>
        <p:spPr>
          <a:xfrm>
            <a:off x="10536849" y="4847197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CC72B66-09A8-FF9E-48EC-9D59766E7E5F}"/>
              </a:ext>
            </a:extLst>
          </p:cNvPr>
          <p:cNvSpPr/>
          <p:nvPr/>
        </p:nvSpPr>
        <p:spPr>
          <a:xfrm>
            <a:off x="10536849" y="5110778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7011C6-2158-4034-8B1A-1A64A8F21911}"/>
              </a:ext>
            </a:extLst>
          </p:cNvPr>
          <p:cNvSpPr/>
          <p:nvPr/>
        </p:nvSpPr>
        <p:spPr>
          <a:xfrm>
            <a:off x="10536085" y="5320006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6FD6A8D-BF4B-BB85-A6C8-75882F8A62F1}"/>
              </a:ext>
            </a:extLst>
          </p:cNvPr>
          <p:cNvSpPr/>
          <p:nvPr/>
        </p:nvSpPr>
        <p:spPr>
          <a:xfrm>
            <a:off x="10536085" y="5583587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2B2387-36E4-1B1B-D5E2-A63B9E01AAA3}"/>
              </a:ext>
            </a:extLst>
          </p:cNvPr>
          <p:cNvSpPr/>
          <p:nvPr/>
        </p:nvSpPr>
        <p:spPr>
          <a:xfrm>
            <a:off x="10536085" y="5771747"/>
            <a:ext cx="206827" cy="23302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F066F1D-D6C0-E77B-334D-074698CFD51E}"/>
              </a:ext>
            </a:extLst>
          </p:cNvPr>
          <p:cNvSpPr/>
          <p:nvPr/>
        </p:nvSpPr>
        <p:spPr>
          <a:xfrm>
            <a:off x="10536085" y="6035328"/>
            <a:ext cx="206827" cy="186884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9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5792F-B634-AAE3-87A5-D4D6A5AD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6B4180-0C5D-34B1-8966-63E1CF8F35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3475" y="855384"/>
                <a:ext cx="7687964" cy="5697816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Normalise data</a:t>
                </a:r>
              </a:p>
              <a:p>
                <a:pPr lvl="1"/>
                <a:r>
                  <a:rPr lang="en-US" sz="2000" dirty="0"/>
                  <a:t>Allows plate-to-plate comparisons</a:t>
                </a:r>
              </a:p>
              <a:p>
                <a:pPr lvl="1"/>
                <a:r>
                  <a:rPr lang="en-US" sz="2000" dirty="0"/>
                  <a:t>Can only do this if Z’-factor is acceptable in a plate</a:t>
                </a:r>
              </a:p>
              <a:p>
                <a:pPr lvl="1"/>
                <a:r>
                  <a:rPr lang="en-US" sz="2000" dirty="0"/>
                  <a:t>If there is &lt;20% (&lt;10%) CV in control data</a:t>
                </a:r>
              </a:p>
              <a:p>
                <a:pPr lvl="1"/>
                <a:r>
                  <a:rPr lang="en-US" sz="2000" dirty="0"/>
                  <a:t>Positive signal now 100(%) and negative signal now 0 (%)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Determine % inhibition = ‘activity’ of the compounds in the assay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𝑖𝑛h𝑖𝑏𝑖𝑡𝑖𝑜𝑛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𝑚𝑒𝑎𝑛𝑆𝑛𝑒𝑔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𝑚𝑒𝑎𝑛𝑆</m:t>
                          </m:r>
                          <m:r>
                            <a:rPr lang="en-US" sz="1800" b="0" i="1" baseline="-25000" smtClean="0">
                              <a:latin typeface="Cambria Math" panose="02040503050406030204" pitchFamily="18" charset="0"/>
                            </a:rPr>
                            <m:t>𝑝𝑜𝑠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𝑚𝑒𝑎𝑛𝑆𝑛𝑒𝑔</m:t>
                          </m:r>
                        </m:den>
                      </m:f>
                    </m:oMath>
                  </m:oMathPara>
                </a14:m>
                <a:endParaRPr lang="en-US" sz="1800" b="0" dirty="0"/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endParaRPr lang="en-US" sz="1000" dirty="0"/>
              </a:p>
              <a:p>
                <a:pPr lvl="2"/>
                <a:endParaRPr lang="en-US" sz="1000" dirty="0"/>
              </a:p>
              <a:p>
                <a:pPr lvl="2"/>
                <a:endParaRPr lang="en-US" sz="1000" dirty="0"/>
              </a:p>
              <a:p>
                <a:pPr marL="457200" lvl="1" indent="0">
                  <a:buNone/>
                </a:pPr>
                <a:endParaRPr lang="en-US" sz="1400" dirty="0"/>
              </a:p>
              <a:p>
                <a:pPr lvl="1"/>
                <a:endParaRPr lang="en-US" sz="1400" dirty="0"/>
              </a:p>
              <a:p>
                <a:endParaRPr lang="en-US" sz="1800" dirty="0"/>
              </a:p>
              <a:p>
                <a:pPr lvl="1"/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6B4180-0C5D-34B1-8966-63E1CF8F35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3475" y="855384"/>
                <a:ext cx="7687964" cy="5697816"/>
              </a:xfrm>
              <a:blipFill>
                <a:blip r:embed="rId2"/>
                <a:stretch>
                  <a:fillRect l="-660" t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90069DFC-E7F1-A169-70DA-67E99F46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94914" cy="739787"/>
          </a:xfrm>
        </p:spPr>
        <p:txBody>
          <a:bodyPr>
            <a:normAutofit/>
          </a:bodyPr>
          <a:lstStyle/>
          <a:p>
            <a:r>
              <a:rPr lang="en-US" dirty="0"/>
              <a:t>Determine screening outcome = effect </a:t>
            </a:r>
          </a:p>
        </p:txBody>
      </p:sp>
    </p:spTree>
    <p:extLst>
      <p:ext uri="{BB962C8B-B14F-4D97-AF65-F5344CB8AC3E}">
        <p14:creationId xmlns:p14="http://schemas.microsoft.com/office/powerpoint/2010/main" val="46636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565D1-1B78-B328-7B85-38F1C5082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5895-13DC-AFF2-F983-4C947B696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74" y="855384"/>
            <a:ext cx="8944697" cy="5697816"/>
          </a:xfrm>
        </p:spPr>
        <p:txBody>
          <a:bodyPr>
            <a:normAutofit/>
          </a:bodyPr>
          <a:lstStyle/>
          <a:p>
            <a:r>
              <a:rPr lang="en-US" sz="1800" dirty="0" err="1"/>
              <a:t>BioFocus</a:t>
            </a:r>
            <a:r>
              <a:rPr lang="en-US" sz="1800" dirty="0"/>
              <a:t> Diversity Set (~25 000 </a:t>
            </a:r>
            <a:r>
              <a:rPr lang="en-US" sz="1800" dirty="0" err="1"/>
              <a:t>cpds</a:t>
            </a:r>
            <a:r>
              <a:rPr lang="en-US" sz="1800" dirty="0"/>
              <a:t>), screened against malaria parasites</a:t>
            </a:r>
          </a:p>
          <a:p>
            <a:pPr lvl="1"/>
            <a:r>
              <a:rPr lang="en-US" sz="1600" dirty="0"/>
              <a:t>5 </a:t>
            </a:r>
            <a:r>
              <a:rPr lang="en-US" sz="1600" dirty="0" err="1"/>
              <a:t>μM</a:t>
            </a:r>
            <a:r>
              <a:rPr lang="en-US" sz="1600" dirty="0"/>
              <a:t> single point screen</a:t>
            </a:r>
          </a:p>
          <a:p>
            <a:pPr lvl="1"/>
            <a:r>
              <a:rPr lang="en-US" sz="1600" dirty="0"/>
              <a:t>Potential hits at &gt;70% inhibition</a:t>
            </a:r>
          </a:p>
          <a:p>
            <a:pPr lvl="1"/>
            <a:r>
              <a:rPr lang="en-US" sz="1600" dirty="0"/>
              <a:t>Z’-factor 0.71, SD – 11%</a:t>
            </a:r>
          </a:p>
          <a:p>
            <a:endParaRPr lang="en-US" sz="1800" dirty="0"/>
          </a:p>
          <a:p>
            <a:endParaRPr lang="en-US" sz="1000" dirty="0"/>
          </a:p>
          <a:p>
            <a:pPr lvl="2"/>
            <a:endParaRPr lang="en-US" sz="1000" dirty="0"/>
          </a:p>
          <a:p>
            <a:pPr lvl="2"/>
            <a:endParaRPr lang="en-US" sz="1000" dirty="0"/>
          </a:p>
          <a:p>
            <a:pPr marL="457200" lvl="1" indent="0">
              <a:buNone/>
            </a:pPr>
            <a:endParaRPr lang="en-US" sz="14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8D561E-6287-0603-B653-63D10115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94914" cy="739787"/>
          </a:xfrm>
        </p:spPr>
        <p:txBody>
          <a:bodyPr>
            <a:normAutofit/>
          </a:bodyPr>
          <a:lstStyle/>
          <a:p>
            <a:r>
              <a:rPr lang="en-US" dirty="0"/>
              <a:t>Determine screening outcome = effect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4C5F9-0E69-BA81-7E4A-5398986D4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/>
          <a:stretch/>
        </p:blipFill>
        <p:spPr>
          <a:xfrm>
            <a:off x="2567144" y="2046607"/>
            <a:ext cx="7757474" cy="4426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ABEE4-7473-CA0C-3CEC-5B33524DE490}"/>
              </a:ext>
            </a:extLst>
          </p:cNvPr>
          <p:cNvSpPr txBox="1"/>
          <p:nvPr/>
        </p:nvSpPr>
        <p:spPr>
          <a:xfrm>
            <a:off x="9199673" y="6542514"/>
            <a:ext cx="19792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 Courtesy SAMTC, D </a:t>
            </a:r>
            <a:r>
              <a:rPr lang="en-ZA" sz="10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Mancama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5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5B87-D65C-896E-FD24-48A8E615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289D-F06A-EFA0-4F24-CC2D563EB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20" y="789261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Define the threshold for a hit</a:t>
            </a:r>
          </a:p>
          <a:p>
            <a:pPr lvl="1"/>
            <a:r>
              <a:rPr lang="en-US" sz="2000" dirty="0"/>
              <a:t>Currently not statistically defined and rather an inferred ‘rule of thumb’ decision</a:t>
            </a:r>
          </a:p>
          <a:p>
            <a:pPr lvl="1"/>
            <a:r>
              <a:rPr lang="en-US" sz="2000" dirty="0"/>
              <a:t>E.g. no of compounds with &gt;70% inhibition OR % of compounds with top performance (e.g. top 1% of compounds)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Should consider impact this has on false positives and false negatives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Hit rates vary at around 1%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5E99A-E6BE-ED41-64A5-E78E9D68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25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6E4CD-F57F-FBB9-6F0E-82D191765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22"/>
          <a:stretch/>
        </p:blipFill>
        <p:spPr>
          <a:xfrm>
            <a:off x="2081433" y="3966489"/>
            <a:ext cx="6996701" cy="2389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A6E7A-ECE8-B269-8B97-1A9B0F94DE17}"/>
              </a:ext>
            </a:extLst>
          </p:cNvPr>
          <p:cNvSpPr txBox="1"/>
          <p:nvPr/>
        </p:nvSpPr>
        <p:spPr>
          <a:xfrm>
            <a:off x="9199673" y="6542514"/>
            <a:ext cx="19792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 </a:t>
            </a:r>
            <a:r>
              <a:rPr lang="en-ZA" sz="10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doi</a:t>
            </a:r>
            <a:r>
              <a:rPr lang="en-ZA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: 10.10383/nbt1186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55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341F1-6F7E-7D5E-A292-6865F76B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confirmation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C276-1170-DE82-711B-291A04023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0" y="877964"/>
            <a:ext cx="10515600" cy="4351338"/>
          </a:xfrm>
        </p:spPr>
        <p:txBody>
          <a:bodyPr/>
          <a:lstStyle/>
          <a:p>
            <a:r>
              <a:rPr lang="en-US" dirty="0"/>
              <a:t>Hits re-</a:t>
            </a:r>
            <a:r>
              <a:rPr lang="en-US" dirty="0" err="1"/>
              <a:t>analysed</a:t>
            </a:r>
            <a:r>
              <a:rPr lang="en-US" dirty="0"/>
              <a:t> by repeats</a:t>
            </a:r>
          </a:p>
          <a:p>
            <a:pPr lvl="1"/>
            <a:r>
              <a:rPr lang="en-US" sz="2000" dirty="0"/>
              <a:t>Expect linear correlation with a repeat experiment (and small standard error – now associated with n repeats, typically n=3)</a:t>
            </a:r>
          </a:p>
          <a:p>
            <a:pPr lvl="1"/>
            <a:r>
              <a:rPr lang="en-US" sz="2000" dirty="0"/>
              <a:t>Dual point evaluation provides confidence in hit activity</a:t>
            </a:r>
          </a:p>
          <a:p>
            <a:pPr lvl="2"/>
            <a:r>
              <a:rPr lang="en-US" dirty="0"/>
              <a:t>E.g. 1 &amp; 5 </a:t>
            </a:r>
            <a:r>
              <a:rPr lang="en-US" dirty="0" err="1"/>
              <a:t>μM</a:t>
            </a:r>
            <a:r>
              <a:rPr lang="en-US" dirty="0"/>
              <a:t> concentration-dependent effect</a:t>
            </a:r>
          </a:p>
          <a:p>
            <a:pPr lvl="1"/>
            <a:r>
              <a:rPr lang="en-US" sz="2000" dirty="0"/>
              <a:t>False positives detected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2F044-4F2D-D2DC-DA66-00B2C0A9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26</a:t>
            </a:fld>
            <a:endParaRPr lang="en-Z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B0B8B8-F1A7-2B04-7D66-3DB563F31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88" y="3053633"/>
            <a:ext cx="7200900" cy="3302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7AF1E4-A214-E2D1-8F47-59DB6B469520}"/>
              </a:ext>
            </a:extLst>
          </p:cNvPr>
          <p:cNvSpPr txBox="1"/>
          <p:nvPr/>
        </p:nvSpPr>
        <p:spPr>
          <a:xfrm rot="16200000">
            <a:off x="956083" y="4829596"/>
            <a:ext cx="3104970" cy="24622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Parasite via</a:t>
            </a:r>
            <a:r>
              <a:rPr kumimoji="0" lang="en-ZA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ity</a:t>
            </a:r>
            <a:r>
              <a:rPr kumimoji="0" lang="en-ZA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(% inhibition)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FB4C2BB6-35C6-8C7F-7A35-4274F13B0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2"/>
          <a:stretch/>
        </p:blipFill>
        <p:spPr bwMode="auto">
          <a:xfrm>
            <a:off x="9586357" y="3651495"/>
            <a:ext cx="1488468" cy="3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E8C8EE-3613-B15A-A81A-1AA3AA732D0B}"/>
              </a:ext>
            </a:extLst>
          </p:cNvPr>
          <p:cNvSpPr/>
          <p:nvPr/>
        </p:nvSpPr>
        <p:spPr>
          <a:xfrm>
            <a:off x="2859276" y="5687226"/>
            <a:ext cx="1188000" cy="612000"/>
          </a:xfrm>
          <a:prstGeom prst="rect">
            <a:avLst/>
          </a:prstGeom>
          <a:solidFill>
            <a:srgbClr val="C0504D">
              <a:lumMod val="75000"/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9936C8-D4D7-749B-C811-852BD6CEA074}"/>
              </a:ext>
            </a:extLst>
          </p:cNvPr>
          <p:cNvSpPr/>
          <p:nvPr/>
        </p:nvSpPr>
        <p:spPr>
          <a:xfrm>
            <a:off x="4048908" y="5695852"/>
            <a:ext cx="3038400" cy="612000"/>
          </a:xfrm>
          <a:prstGeom prst="rect">
            <a:avLst/>
          </a:prstGeom>
          <a:solidFill>
            <a:srgbClr val="8064A2">
              <a:lumMod val="75000"/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8EDD34-97CA-7AA5-449C-7F376B743720}"/>
              </a:ext>
            </a:extLst>
          </p:cNvPr>
          <p:cNvSpPr/>
          <p:nvPr/>
        </p:nvSpPr>
        <p:spPr>
          <a:xfrm>
            <a:off x="7096684" y="5687226"/>
            <a:ext cx="2256304" cy="612000"/>
          </a:xfrm>
          <a:prstGeom prst="rect">
            <a:avLst/>
          </a:prstGeom>
          <a:solidFill>
            <a:srgbClr val="F79646">
              <a:lumMod val="75000"/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229A78-BB2B-F725-19C5-6944472504EB}"/>
              </a:ext>
            </a:extLst>
          </p:cNvPr>
          <p:cNvCxnSpPr/>
          <p:nvPr/>
        </p:nvCxnSpPr>
        <p:spPr>
          <a:xfrm>
            <a:off x="4020030" y="3568342"/>
            <a:ext cx="0" cy="273951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AE41D0-2224-3437-941E-88C822214506}"/>
              </a:ext>
            </a:extLst>
          </p:cNvPr>
          <p:cNvCxnSpPr/>
          <p:nvPr/>
        </p:nvCxnSpPr>
        <p:spPr>
          <a:xfrm>
            <a:off x="7087308" y="3568342"/>
            <a:ext cx="0" cy="273951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7DCF67C-F50B-7FF4-FD99-29E5755C2CB7}"/>
              </a:ext>
            </a:extLst>
          </p:cNvPr>
          <p:cNvSpPr txBox="1"/>
          <p:nvPr/>
        </p:nvSpPr>
        <p:spPr>
          <a:xfrm>
            <a:off x="9199673" y="6542514"/>
            <a:ext cx="19792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 </a:t>
            </a:r>
            <a:r>
              <a:rPr lang="en-ZA" sz="10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doi</a:t>
            </a:r>
            <a:r>
              <a:rPr lang="en-ZA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: 10.1093/</a:t>
            </a:r>
            <a:r>
              <a:rPr lang="en-ZA" sz="10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jac</a:t>
            </a:r>
            <a:r>
              <a:rPr lang="en-ZA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ystem-ui"/>
              </a:rPr>
              <a:t>/dky008.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6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25569"/>
            <a:ext cx="7431280" cy="3871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0114" y="6015074"/>
            <a:ext cx="863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Fingerprinting of ≥70% inhibition hits, </a:t>
            </a:r>
            <a:r>
              <a:rPr lang="en-ZA" dirty="0" err="1"/>
              <a:t>Tanimoto</a:t>
            </a:r>
            <a:r>
              <a:rPr lang="en-ZA" dirty="0"/>
              <a:t> similarity ≥0.7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BCDAC4-5E37-13AB-BD92-CF809DE5AB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27635" cy="73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D853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Hit confirmation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6CCB7D-38FA-787C-752A-163398880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0" y="877964"/>
            <a:ext cx="10515600" cy="4351338"/>
          </a:xfrm>
        </p:spPr>
        <p:txBody>
          <a:bodyPr/>
          <a:lstStyle/>
          <a:p>
            <a:r>
              <a:rPr lang="en-US" dirty="0"/>
              <a:t>Hits by structural similarity</a:t>
            </a:r>
          </a:p>
          <a:p>
            <a:pPr lvl="1"/>
            <a:r>
              <a:rPr lang="en-US" sz="1600" dirty="0"/>
              <a:t>Provides confidence in assay data beyond singletons</a:t>
            </a:r>
          </a:p>
        </p:txBody>
      </p:sp>
    </p:spTree>
    <p:extLst>
      <p:ext uri="{BB962C8B-B14F-4D97-AF65-F5344CB8AC3E}">
        <p14:creationId xmlns:p14="http://schemas.microsoft.com/office/powerpoint/2010/main" val="3746535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C2DDA-C0D7-BB90-56EE-AC703A498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41D0E-D0CE-CEB5-7F07-7C03C576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confirmation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53559-89C0-186B-CE70-16FBFC5AE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0" y="877964"/>
            <a:ext cx="10515600" cy="4351338"/>
          </a:xfrm>
        </p:spPr>
        <p:txBody>
          <a:bodyPr/>
          <a:lstStyle/>
          <a:p>
            <a:r>
              <a:rPr lang="en-US" dirty="0"/>
              <a:t>Hits re-</a:t>
            </a:r>
            <a:r>
              <a:rPr lang="en-US" dirty="0" err="1"/>
              <a:t>analysed</a:t>
            </a:r>
            <a:r>
              <a:rPr lang="en-US" dirty="0"/>
              <a:t> by counter screen</a:t>
            </a:r>
          </a:p>
          <a:p>
            <a:pPr lvl="1"/>
            <a:r>
              <a:rPr lang="en-ZA" sz="2000" dirty="0"/>
              <a:t>False positives due to assay interference:</a:t>
            </a:r>
          </a:p>
          <a:p>
            <a:pPr lvl="2"/>
            <a:r>
              <a:rPr lang="en-ZA" sz="1600" dirty="0"/>
              <a:t>compound fluorescence, </a:t>
            </a:r>
          </a:p>
          <a:p>
            <a:pPr lvl="2"/>
            <a:r>
              <a:rPr lang="en-ZA" sz="1600" dirty="0"/>
              <a:t>aggregation, </a:t>
            </a:r>
          </a:p>
          <a:p>
            <a:pPr lvl="2"/>
            <a:r>
              <a:rPr lang="en-ZA" sz="1600" dirty="0"/>
              <a:t>luciferase inhibition, </a:t>
            </a:r>
          </a:p>
          <a:p>
            <a:pPr lvl="2"/>
            <a:r>
              <a:rPr lang="en-ZA" sz="1600" dirty="0"/>
              <a:t>redox reactivity, </a:t>
            </a:r>
          </a:p>
          <a:p>
            <a:pPr lvl="2"/>
            <a:r>
              <a:rPr lang="en-ZA" sz="1600" dirty="0"/>
              <a:t>toxicity. 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9C6DC-354A-9011-A18C-B8215F09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28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5943F-427E-899C-8AFD-31716E84D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8"/>
          <a:stretch/>
        </p:blipFill>
        <p:spPr>
          <a:xfrm>
            <a:off x="4518467" y="1866835"/>
            <a:ext cx="5562600" cy="4267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10183-B385-6F84-8A55-886194618552}"/>
              </a:ext>
            </a:extLst>
          </p:cNvPr>
          <p:cNvSpPr txBox="1"/>
          <p:nvPr/>
        </p:nvSpPr>
        <p:spPr>
          <a:xfrm>
            <a:off x="9091431" y="6218173"/>
            <a:ext cx="19792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n-ZA" sz="1000" b="0" i="0" dirty="0">
                <a:solidFill>
                  <a:srgbClr val="212121"/>
                </a:solidFill>
                <a:effectLst/>
              </a:rPr>
              <a:t>: </a:t>
            </a:r>
            <a:r>
              <a:rPr lang="en-ZA" sz="1000" b="0" i="0" u="sng" dirty="0">
                <a:solidFill>
                  <a:srgbClr val="376FAA"/>
                </a:solidFill>
                <a:effectLst/>
                <a:hlinkClick r:id="rId3"/>
              </a:rPr>
              <a:t>10.1016/j.cbpa.2010.03.020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6352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0CDB-E179-0A4F-715E-35A126CB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confirmation - XC</a:t>
            </a:r>
            <a:r>
              <a:rPr lang="en-US" baseline="-25000" dirty="0"/>
              <a:t>50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F58B-F37E-6845-2167-6B19901FA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66" y="1013171"/>
            <a:ext cx="10515600" cy="5707311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Hits re-</a:t>
            </a:r>
            <a:r>
              <a:rPr lang="en-US" sz="2600" dirty="0" err="1"/>
              <a:t>analysed</a:t>
            </a:r>
            <a:r>
              <a:rPr lang="en-US" sz="2600" dirty="0"/>
              <a:t> in resupply and full dose-response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Correlation between hit activity &amp; XC50 &gt;0.7 (Novartis study)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XC</a:t>
            </a:r>
            <a:r>
              <a:rPr lang="en-US" sz="2600" baseline="-25000" dirty="0"/>
              <a:t>50</a:t>
            </a:r>
            <a:r>
              <a:rPr lang="en-US" sz="2600" dirty="0"/>
              <a:t> determined by full dose-response</a:t>
            </a:r>
          </a:p>
          <a:p>
            <a:pPr lvl="1"/>
            <a:r>
              <a:rPr lang="en-US" sz="1900" dirty="0"/>
              <a:t>Technical duplicates/triplicates, biological repeats (e.g. n=3)</a:t>
            </a:r>
          </a:p>
          <a:p>
            <a:pPr lvl="1"/>
            <a:r>
              <a:rPr lang="en-US" sz="1900" dirty="0"/>
              <a:t>Spanning at least 2 orders of magnitude of concentrations (e.g. 2-3 fold dilution series)</a:t>
            </a:r>
          </a:p>
          <a:p>
            <a:pPr lvl="1"/>
            <a:r>
              <a:rPr lang="en-US" sz="1900" dirty="0"/>
              <a:t>Applies four-parameter logistic Hill equation</a:t>
            </a:r>
          </a:p>
          <a:p>
            <a:pPr lvl="2"/>
            <a:r>
              <a:rPr lang="en-US" sz="1900" dirty="0"/>
              <a:t>Describes sigmoidal </a:t>
            </a:r>
            <a:r>
              <a:rPr lang="en-US" dirty="0"/>
              <a:t>regression model for a dose-response curve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1900" dirty="0"/>
              <a:t>EC</a:t>
            </a:r>
            <a:r>
              <a:rPr lang="en-US" sz="1900" baseline="-25000" dirty="0"/>
              <a:t>50</a:t>
            </a:r>
            <a:r>
              <a:rPr lang="en-US" sz="1900" dirty="0"/>
              <a:t>, IC</a:t>
            </a:r>
            <a:r>
              <a:rPr lang="en-US" sz="1900" baseline="-25000" dirty="0"/>
              <a:t>50</a:t>
            </a:r>
            <a:r>
              <a:rPr lang="en-US" sz="1900" dirty="0"/>
              <a:t>, CC</a:t>
            </a:r>
            <a:r>
              <a:rPr lang="en-US" sz="1900" baseline="-25000" dirty="0"/>
              <a:t>50</a:t>
            </a:r>
            <a:r>
              <a:rPr lang="en-US" sz="1900" dirty="0"/>
              <a:t> </a:t>
            </a:r>
            <a:r>
              <a:rPr lang="en-US" sz="1900" dirty="0" err="1"/>
              <a:t>etc</a:t>
            </a:r>
            <a:r>
              <a:rPr lang="en-US" sz="1900" dirty="0"/>
              <a:t> value = potency</a:t>
            </a:r>
          </a:p>
          <a:p>
            <a:pPr lvl="2"/>
            <a:r>
              <a:rPr lang="en-US" sz="1900" dirty="0"/>
              <a:t>Provides a value for direct comparison between compounds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3E640-E152-D4C0-0507-92F0FFEC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29</a:t>
            </a:fld>
            <a:endParaRPr lang="en-ZA" dirty="0"/>
          </a:p>
        </p:txBody>
      </p:sp>
      <p:pic>
        <p:nvPicPr>
          <p:cNvPr id="34818" name="Picture 2" descr="different 4PL models - JMP User Community">
            <a:extLst>
              <a:ext uri="{FF2B5EF4-FFF2-40B4-BE49-F238E27FC236}">
                <a16:creationId xmlns:a16="http://schemas.microsoft.com/office/drawing/2014/main" id="{F5CC8880-04FF-D04E-B42E-16926C88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25" y="3429000"/>
            <a:ext cx="7295909" cy="23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96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9461-919D-5660-513D-8A982D719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After the screening compound library assessment lecture, you should be able to understand:</a:t>
            </a:r>
          </a:p>
          <a:p>
            <a:pPr lvl="1"/>
            <a:r>
              <a:rPr lang="en-ZA" dirty="0"/>
              <a:t>how to design a screening campaign</a:t>
            </a:r>
          </a:p>
          <a:p>
            <a:pPr lvl="1"/>
            <a:r>
              <a:rPr lang="en-ZA" dirty="0"/>
              <a:t>how to identify appropriate compound libraries</a:t>
            </a:r>
          </a:p>
          <a:p>
            <a:pPr lvl="1"/>
            <a:r>
              <a:rPr lang="en-ZA" dirty="0"/>
              <a:t>how to apply an appropriate biological assay</a:t>
            </a:r>
          </a:p>
          <a:p>
            <a:pPr lvl="1"/>
            <a:r>
              <a:rPr lang="en-ZA" dirty="0"/>
              <a:t>how to assess data quality from a library screen</a:t>
            </a:r>
          </a:p>
          <a:p>
            <a:pPr lvl="1"/>
            <a:r>
              <a:rPr lang="en-ZA" dirty="0"/>
              <a:t>how to define, confirm and validate a hit from a screen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9654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C5D9-C09F-93FC-5659-0E0D63A7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&amp;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0FDD7-24A0-1EA6-1640-414D404EB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304" y="1362638"/>
            <a:ext cx="10515600" cy="4351338"/>
          </a:xfrm>
        </p:spPr>
        <p:txBody>
          <a:bodyPr/>
          <a:lstStyle/>
          <a:p>
            <a:r>
              <a:rPr lang="en-US" dirty="0"/>
              <a:t>Shareable</a:t>
            </a:r>
          </a:p>
          <a:p>
            <a:r>
              <a:rPr lang="en-US" dirty="0"/>
              <a:t>Transparent</a:t>
            </a:r>
          </a:p>
          <a:p>
            <a:r>
              <a:rPr lang="en-US" dirty="0"/>
              <a:t>Manageable</a:t>
            </a:r>
          </a:p>
          <a:p>
            <a:endParaRPr lang="en-US" dirty="0"/>
          </a:p>
          <a:p>
            <a:r>
              <a:rPr lang="en-US" dirty="0"/>
              <a:t>Software like CDD Vault, </a:t>
            </a:r>
            <a:r>
              <a:rPr lang="en-US" dirty="0" err="1"/>
              <a:t>DotMatrics</a:t>
            </a:r>
            <a:r>
              <a:rPr lang="en-US" dirty="0"/>
              <a:t>, </a:t>
            </a:r>
            <a:r>
              <a:rPr lang="en-US" dirty="0" err="1"/>
              <a:t>ScienceCloud</a:t>
            </a:r>
            <a:r>
              <a:rPr lang="en-US" dirty="0"/>
              <a:t> for data sharing and storage</a:t>
            </a:r>
          </a:p>
          <a:p>
            <a:endParaRPr lang="en-US" dirty="0"/>
          </a:p>
          <a:p>
            <a:r>
              <a:rPr lang="en-US" dirty="0"/>
              <a:t>Analysis tools such as </a:t>
            </a:r>
            <a:r>
              <a:rPr lang="en-US" dirty="0" err="1"/>
              <a:t>DataWarrior</a:t>
            </a:r>
            <a:r>
              <a:rPr lang="en-US" dirty="0"/>
              <a:t>, </a:t>
            </a:r>
            <a:r>
              <a:rPr lang="en-US" dirty="0" err="1"/>
              <a:t>Stardrop</a:t>
            </a:r>
            <a:r>
              <a:rPr lang="en-US" dirty="0"/>
              <a:t>, CDD Vault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9CBB9-6B27-93E4-C9A8-B275ABEF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30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4055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316E-E56B-2D8C-B3E0-0D84DE30F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7935686" cy="754631"/>
          </a:xfrm>
        </p:spPr>
        <p:txBody>
          <a:bodyPr>
            <a:normAutofit/>
          </a:bodyPr>
          <a:lstStyle/>
          <a:p>
            <a:r>
              <a:rPr lang="en-US" sz="2800" dirty="0"/>
              <a:t>Screening </a:t>
            </a:r>
            <a:r>
              <a:rPr lang="en-US" sz="2800" dirty="0" err="1"/>
              <a:t>checksheet</a:t>
            </a:r>
            <a:r>
              <a:rPr lang="en-US" sz="2800" dirty="0"/>
              <a:t> (or </a:t>
            </a:r>
            <a:r>
              <a:rPr lang="en-US" sz="2800" dirty="0" err="1"/>
              <a:t>cheatsheet</a:t>
            </a:r>
            <a:r>
              <a:rPr lang="en-US" sz="2800" dirty="0"/>
              <a:t>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C1E0F-BBE4-93A5-FBAC-0F93922B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73250"/>
            <a:ext cx="595324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Small molecule chemical library</a:t>
            </a:r>
          </a:p>
          <a:p>
            <a:pPr lvl="1"/>
            <a:r>
              <a:rPr lang="en-US" dirty="0"/>
              <a:t>Quality &amp; diversity key</a:t>
            </a:r>
          </a:p>
          <a:p>
            <a:pPr lvl="2"/>
            <a:r>
              <a:rPr lang="en-US" dirty="0"/>
              <a:t>Are the compounds still pure, stable, intact?</a:t>
            </a:r>
          </a:p>
          <a:p>
            <a:endParaRPr lang="en-US" dirty="0"/>
          </a:p>
          <a:p>
            <a:r>
              <a:rPr lang="en-US" dirty="0"/>
              <a:t>Biological assay</a:t>
            </a:r>
          </a:p>
          <a:p>
            <a:pPr lvl="1"/>
            <a:r>
              <a:rPr lang="en-US" dirty="0"/>
              <a:t>Robustness key</a:t>
            </a:r>
          </a:p>
          <a:p>
            <a:pPr lvl="2"/>
            <a:r>
              <a:rPr lang="en-US" dirty="0"/>
              <a:t>Is the Z-factor acceptable across plates?</a:t>
            </a:r>
          </a:p>
          <a:p>
            <a:pPr lvl="2"/>
            <a:r>
              <a:rPr lang="en-US" dirty="0"/>
              <a:t>Did the controls work, with minimal variance?</a:t>
            </a:r>
          </a:p>
          <a:p>
            <a:pPr lvl="2"/>
            <a:r>
              <a:rPr lang="en-US" dirty="0"/>
              <a:t>Was there assay interference?</a:t>
            </a:r>
          </a:p>
          <a:p>
            <a:pPr lvl="1"/>
            <a:r>
              <a:rPr lang="en-US" dirty="0"/>
              <a:t>Could the hit be confirmed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0D300-0B60-CF96-FDA7-A8758667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31</a:t>
            </a:fld>
            <a:endParaRPr lang="en-Z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25C1A18-3295-D4FA-3237-A9A7E33A97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039141"/>
              </p:ext>
            </p:extLst>
          </p:nvPr>
        </p:nvGraphicFramePr>
        <p:xfrm>
          <a:off x="308303" y="1395496"/>
          <a:ext cx="5030952" cy="4612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Buy Hit Spray Crawling Insect Killer Cik 200 Ml Online At Best Price of Rs  93.06 - bigbasket">
            <a:extLst>
              <a:ext uri="{FF2B5EF4-FFF2-40B4-BE49-F238E27FC236}">
                <a16:creationId xmlns:a16="http://schemas.microsoft.com/office/drawing/2014/main" id="{8B344B3D-9DA4-5A8E-9A62-0D93FDE64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42" y="2133598"/>
            <a:ext cx="1464057" cy="14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E8BD7-67BB-5DE7-1928-4F1966459B52}"/>
              </a:ext>
            </a:extLst>
          </p:cNvPr>
          <p:cNvSpPr txBox="1"/>
          <p:nvPr/>
        </p:nvSpPr>
        <p:spPr>
          <a:xfrm>
            <a:off x="3457902" y="3722117"/>
            <a:ext cx="1198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D85327"/>
                </a:solidFill>
              </a:rPr>
              <a:t>Counter screen</a:t>
            </a:r>
          </a:p>
        </p:txBody>
      </p:sp>
    </p:spTree>
    <p:extLst>
      <p:ext uri="{BB962C8B-B14F-4D97-AF65-F5344CB8AC3E}">
        <p14:creationId xmlns:p14="http://schemas.microsoft.com/office/powerpoint/2010/main" val="3716178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3F64D-914C-1D85-8477-744C40EA2A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FB42D1-C534-400D-BC72-5CE77A30CD5B}" type="slidenum">
              <a:rPr lang="en-ZA" smtClean="0">
                <a:solidFill>
                  <a:schemeClr val="bg1">
                    <a:lumMod val="75000"/>
                  </a:schemeClr>
                </a:solidFill>
              </a:rPr>
              <a:t>32</a:t>
            </a:fld>
            <a:endParaRPr lang="en-ZA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50A3B3-E27F-4C02-92E0-4342BDC28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6025" y="2766218"/>
            <a:ext cx="5726113" cy="1557337"/>
          </a:xfrm>
        </p:spPr>
        <p:txBody>
          <a:bodyPr anchor="b">
            <a:no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9678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A4FE-7EF1-81ED-D87A-2D871190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A89B-A4D4-A00E-8567-243C9CC43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dirty="0">
                <a:latin typeface="+mn-lt"/>
                <a:hlinkClick r:id="rId2"/>
              </a:rPr>
              <a:t>https://www.criver.com/resources/webinar-ds-when-biology-and-chemistry-collide-formula-hts-success</a:t>
            </a:r>
            <a:endParaRPr lang="en-US" sz="1200" dirty="0">
              <a:latin typeface="+mn-lt"/>
            </a:endParaRPr>
          </a:p>
          <a:p>
            <a:r>
              <a:rPr lang="en-ZA" sz="1200" i="0" dirty="0">
                <a:solidFill>
                  <a:srgbClr val="000000"/>
                </a:solidFill>
                <a:effectLst/>
                <a:latin typeface="+mn-lt"/>
              </a:rPr>
              <a:t>Fundamental considerations in drug design. </a:t>
            </a:r>
            <a:r>
              <a:rPr lang="en-ZA" sz="1200" i="0" dirty="0" err="1">
                <a:solidFill>
                  <a:srgbClr val="212121"/>
                </a:solidFill>
                <a:effectLst/>
                <a:latin typeface="+mn-lt"/>
              </a:rPr>
              <a:t>doi</a:t>
            </a:r>
            <a:r>
              <a:rPr lang="en-ZA" sz="1200" i="0" dirty="0">
                <a:solidFill>
                  <a:srgbClr val="212121"/>
                </a:solidFill>
                <a:effectLst/>
                <a:latin typeface="+mn-lt"/>
              </a:rPr>
              <a:t>: </a:t>
            </a:r>
            <a:r>
              <a:rPr lang="en-ZA" sz="1200" i="0" u="sng" dirty="0">
                <a:solidFill>
                  <a:srgbClr val="376FAA"/>
                </a:solidFill>
                <a:effectLst/>
                <a:latin typeface="+mn-lt"/>
                <a:hlinkClick r:id="rId3"/>
              </a:rPr>
              <a:t>10.1016/B978-0-323-90608-1.00005-8</a:t>
            </a:r>
            <a:r>
              <a:rPr lang="en-ZA" sz="1200" i="0" u="sng" dirty="0">
                <a:solidFill>
                  <a:srgbClr val="376FAA"/>
                </a:solidFill>
                <a:effectLst/>
                <a:latin typeface="+mn-lt"/>
              </a:rPr>
              <a:t>. </a:t>
            </a:r>
            <a:r>
              <a:rPr lang="en-ZA" sz="1200" i="0" dirty="0">
                <a:solidFill>
                  <a:srgbClr val="212121"/>
                </a:solidFill>
                <a:effectLst/>
                <a:latin typeface="+mn-lt"/>
              </a:rPr>
              <a:t>PMCID: PMC9212230</a:t>
            </a:r>
          </a:p>
          <a:p>
            <a:pPr algn="l"/>
            <a:r>
              <a:rPr lang="en-ZA" sz="1200" i="0" dirty="0">
                <a:solidFill>
                  <a:srgbClr val="555555"/>
                </a:solidFill>
                <a:effectLst/>
                <a:latin typeface="+mn-lt"/>
              </a:rPr>
              <a:t>The Effect of Initial Purity on the Stability of Solutions in Storage. </a:t>
            </a:r>
            <a:r>
              <a:rPr lang="en-ZA" sz="1200" i="0" u="none" strike="noStrike" dirty="0">
                <a:solidFill>
                  <a:srgbClr val="333333"/>
                </a:solidFill>
                <a:effectLst/>
                <a:latin typeface="+mn-lt"/>
                <a:hlinkClick r:id="rId4"/>
              </a:rPr>
              <a:t>https://doi.org/10.1177/1087057113492201</a:t>
            </a:r>
            <a:endParaRPr lang="en-ZA" sz="1200" i="0" u="none" strike="noStrike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en-ZA" sz="1200" i="0" dirty="0">
                <a:solidFill>
                  <a:srgbClr val="000000"/>
                </a:solidFill>
                <a:effectLst/>
                <a:latin typeface="+mn-lt"/>
              </a:rPr>
              <a:t>The use of structural alerts to avoid the toxicity of pharmaceuticals. </a:t>
            </a:r>
            <a:r>
              <a:rPr lang="en-ZA" sz="1200" i="0" dirty="0" err="1">
                <a:solidFill>
                  <a:srgbClr val="212121"/>
                </a:solidFill>
                <a:effectLst/>
                <a:latin typeface="+mn-lt"/>
              </a:rPr>
              <a:t>doi</a:t>
            </a:r>
            <a:r>
              <a:rPr lang="en-ZA" sz="1200" i="0" dirty="0">
                <a:solidFill>
                  <a:srgbClr val="212121"/>
                </a:solidFill>
                <a:effectLst/>
                <a:latin typeface="+mn-lt"/>
              </a:rPr>
              <a:t>: </a:t>
            </a:r>
            <a:r>
              <a:rPr lang="en-ZA" sz="1200" i="0" u="sng" dirty="0">
                <a:solidFill>
                  <a:srgbClr val="376FAA"/>
                </a:solidFill>
                <a:effectLst/>
                <a:latin typeface="+mn-lt"/>
                <a:hlinkClick r:id="rId5"/>
              </a:rPr>
              <a:t>10.1016/j.toxrep.2018.08.017</a:t>
            </a:r>
            <a:endParaRPr lang="en-ZA" sz="1200" u="sng" dirty="0">
              <a:solidFill>
                <a:srgbClr val="376FAA"/>
              </a:solidFill>
              <a:latin typeface="+mn-lt"/>
            </a:endParaRPr>
          </a:p>
          <a:p>
            <a:r>
              <a:rPr lang="en-ZA" sz="1200" i="0" dirty="0">
                <a:solidFill>
                  <a:srgbClr val="000000"/>
                </a:solidFill>
                <a:effectLst/>
                <a:latin typeface="+mn-lt"/>
              </a:rPr>
              <a:t>NB: Selecting, Acquiring, and Using Small Molecule Libraries for High-Throughput Screening. </a:t>
            </a:r>
            <a:r>
              <a:rPr lang="en-ZA" sz="1200" i="0" dirty="0" err="1">
                <a:solidFill>
                  <a:srgbClr val="212121"/>
                </a:solidFill>
                <a:effectLst/>
                <a:latin typeface="+mn-lt"/>
              </a:rPr>
              <a:t>doi</a:t>
            </a:r>
            <a:r>
              <a:rPr lang="en-ZA" sz="1200" i="0" dirty="0">
                <a:solidFill>
                  <a:srgbClr val="212121"/>
                </a:solidFill>
                <a:effectLst/>
                <a:latin typeface="+mn-lt"/>
              </a:rPr>
              <a:t>: </a:t>
            </a:r>
            <a:r>
              <a:rPr lang="en-ZA" sz="1200" i="0" u="sng" dirty="0">
                <a:solidFill>
                  <a:srgbClr val="376FAA"/>
                </a:solidFill>
                <a:effectLst/>
                <a:latin typeface="+mn-lt"/>
                <a:hlinkClick r:id="rId6"/>
              </a:rPr>
              <a:t>10.1002/9780470559277.ch110252</a:t>
            </a:r>
            <a:endParaRPr lang="en-ZA" sz="1200" i="0" u="sng" dirty="0">
              <a:solidFill>
                <a:srgbClr val="376FAA"/>
              </a:solidFill>
              <a:effectLst/>
              <a:latin typeface="+mn-lt"/>
            </a:endParaRPr>
          </a:p>
          <a:p>
            <a:r>
              <a:rPr lang="en-ZA" sz="1200" i="0" dirty="0">
                <a:solidFill>
                  <a:srgbClr val="000000"/>
                </a:solidFill>
                <a:effectLst/>
                <a:latin typeface="+mn-lt"/>
              </a:rPr>
              <a:t>Cheminformatics tools for </a:t>
            </a:r>
            <a:r>
              <a:rPr lang="en-ZA" sz="1200" i="0" dirty="0" err="1">
                <a:solidFill>
                  <a:srgbClr val="000000"/>
                </a:solidFill>
                <a:effectLst/>
                <a:latin typeface="+mn-lt"/>
              </a:rPr>
              <a:t>analyzing</a:t>
            </a:r>
            <a:r>
              <a:rPr lang="en-ZA" sz="1200" i="0" dirty="0">
                <a:solidFill>
                  <a:srgbClr val="000000"/>
                </a:solidFill>
                <a:effectLst/>
                <a:latin typeface="+mn-lt"/>
              </a:rPr>
              <a:t> and designing optimized small molecule collections and libraries. </a:t>
            </a:r>
            <a:r>
              <a:rPr lang="en-ZA" sz="1200" i="0" dirty="0" err="1">
                <a:solidFill>
                  <a:srgbClr val="212121"/>
                </a:solidFill>
                <a:effectLst/>
                <a:latin typeface="+mn-lt"/>
              </a:rPr>
              <a:t>doi</a:t>
            </a:r>
            <a:r>
              <a:rPr lang="en-ZA" sz="1200" i="0" dirty="0">
                <a:solidFill>
                  <a:srgbClr val="212121"/>
                </a:solidFill>
                <a:effectLst/>
                <a:latin typeface="+mn-lt"/>
              </a:rPr>
              <a:t>: </a:t>
            </a:r>
            <a:r>
              <a:rPr lang="en-ZA" sz="1200" i="0" u="sng" dirty="0">
                <a:solidFill>
                  <a:srgbClr val="376FAA"/>
                </a:solidFill>
                <a:effectLst/>
                <a:latin typeface="+mn-lt"/>
                <a:hlinkClick r:id="rId7"/>
              </a:rPr>
              <a:t>10.1016/j.chembiol.2019.02.018</a:t>
            </a:r>
            <a:endParaRPr lang="en-ZA" sz="1200" i="0" u="sng" dirty="0">
              <a:solidFill>
                <a:srgbClr val="376FAA"/>
              </a:solidFill>
              <a:effectLst/>
              <a:latin typeface="+mn-lt"/>
            </a:endParaRPr>
          </a:p>
          <a:p>
            <a:r>
              <a:rPr lang="en-ZA" sz="1200" i="0" dirty="0">
                <a:solidFill>
                  <a:srgbClr val="000000"/>
                </a:solidFill>
                <a:effectLst/>
                <a:latin typeface="+mn-lt"/>
              </a:rPr>
              <a:t>Lessons Learnt from Assembling Screening Libraries for Drug Discovery for Neglected Diseases. </a:t>
            </a:r>
            <a:r>
              <a:rPr lang="en-ZA" sz="1200" i="0" dirty="0" err="1">
                <a:solidFill>
                  <a:srgbClr val="212121"/>
                </a:solidFill>
                <a:effectLst/>
                <a:latin typeface="+mn-lt"/>
              </a:rPr>
              <a:t>doi</a:t>
            </a:r>
            <a:r>
              <a:rPr lang="en-ZA" sz="1200" i="0" dirty="0">
                <a:solidFill>
                  <a:srgbClr val="212121"/>
                </a:solidFill>
                <a:effectLst/>
                <a:latin typeface="+mn-lt"/>
              </a:rPr>
              <a:t>: </a:t>
            </a:r>
            <a:r>
              <a:rPr lang="en-ZA" sz="1200" i="0" u="sng" dirty="0">
                <a:solidFill>
                  <a:srgbClr val="376FAA"/>
                </a:solidFill>
                <a:effectLst/>
                <a:latin typeface="+mn-lt"/>
                <a:hlinkClick r:id="rId8"/>
              </a:rPr>
              <a:t>10.1002/cmdc.200700139</a:t>
            </a:r>
            <a:endParaRPr lang="en-ZA" sz="1200" i="0" u="sng" dirty="0">
              <a:solidFill>
                <a:srgbClr val="376FAA"/>
              </a:solidFill>
              <a:effectLst/>
              <a:latin typeface="+mn-lt"/>
            </a:endParaRPr>
          </a:p>
          <a:p>
            <a:r>
              <a:rPr lang="en-ZA" sz="1200" i="0" dirty="0">
                <a:solidFill>
                  <a:srgbClr val="202020"/>
                </a:solidFill>
                <a:effectLst/>
                <a:latin typeface="+mn-lt"/>
              </a:rPr>
              <a:t>Design of the Global Health chemical diversity library v2 for screening against infectious diseases. </a:t>
            </a:r>
            <a:r>
              <a:rPr lang="en-ZA" sz="1200" i="0" u="none" strike="noStrike" dirty="0">
                <a:solidFill>
                  <a:srgbClr val="606060"/>
                </a:solidFill>
                <a:effectLst/>
                <a:latin typeface="+mn-lt"/>
                <a:hlinkClick r:id="rId9"/>
              </a:rPr>
              <a:t>https://doi.org/10.1371/journal.pntd.0011799</a:t>
            </a:r>
            <a:endParaRPr lang="en-ZA" sz="1200" i="0" dirty="0">
              <a:solidFill>
                <a:srgbClr val="606060"/>
              </a:solidFill>
              <a:effectLst/>
              <a:latin typeface="+mn-lt"/>
            </a:endParaRPr>
          </a:p>
          <a:p>
            <a:r>
              <a:rPr lang="en-ZA" sz="1200" i="0" dirty="0">
                <a:solidFill>
                  <a:srgbClr val="222222"/>
                </a:solidFill>
                <a:effectLst/>
                <a:latin typeface="+mn-lt"/>
              </a:rPr>
              <a:t>Reporting data from high-throughput screening of small-molecule libraries. </a:t>
            </a:r>
            <a:r>
              <a:rPr lang="en-ZA" sz="1200" i="0" dirty="0" err="1">
                <a:solidFill>
                  <a:srgbClr val="222222"/>
                </a:solidFill>
                <a:effectLst/>
                <a:latin typeface="+mn-lt"/>
              </a:rPr>
              <a:t>DOIhttps</a:t>
            </a:r>
            <a:r>
              <a:rPr lang="en-ZA" sz="1200" i="0" dirty="0">
                <a:solidFill>
                  <a:srgbClr val="222222"/>
                </a:solidFill>
                <a:effectLst/>
                <a:latin typeface="+mn-lt"/>
              </a:rPr>
              <a:t>://</a:t>
            </a:r>
            <a:r>
              <a:rPr lang="en-ZA" sz="1200" i="0" dirty="0" err="1">
                <a:solidFill>
                  <a:srgbClr val="222222"/>
                </a:solidFill>
                <a:effectLst/>
                <a:latin typeface="+mn-lt"/>
              </a:rPr>
              <a:t>doi.org</a:t>
            </a:r>
            <a:r>
              <a:rPr lang="en-ZA" sz="1200" i="0" dirty="0">
                <a:solidFill>
                  <a:srgbClr val="222222"/>
                </a:solidFill>
                <a:effectLst/>
                <a:latin typeface="+mn-lt"/>
              </a:rPr>
              <a:t>/10.1038/nchembio0807-438</a:t>
            </a:r>
            <a:endParaRPr lang="en-ZA" sz="1200" dirty="0">
              <a:solidFill>
                <a:srgbClr val="222222"/>
              </a:solidFill>
              <a:latin typeface="+mn-lt"/>
            </a:endParaRPr>
          </a:p>
          <a:p>
            <a:r>
              <a:rPr lang="en-ZA" sz="1200" i="0" dirty="0">
                <a:solidFill>
                  <a:srgbClr val="222222"/>
                </a:solidFill>
                <a:effectLst/>
                <a:latin typeface="+mn-lt"/>
              </a:rPr>
              <a:t>NB: HTS assay validation: </a:t>
            </a:r>
            <a:r>
              <a:rPr lang="en-ZA" sz="1200" i="0" dirty="0">
                <a:solidFill>
                  <a:srgbClr val="222222"/>
                </a:solidFill>
                <a:effectLst/>
                <a:latin typeface="+mn-lt"/>
                <a:hlinkClick r:id="rId10"/>
              </a:rPr>
              <a:t>https://www.ncbi.nlm.nih.gov/books/NBK83783/pdf/Bookshelf_NBK83783.pdf</a:t>
            </a:r>
            <a:endParaRPr lang="en-ZA" sz="1200" i="0" dirty="0">
              <a:solidFill>
                <a:srgbClr val="222222"/>
              </a:solidFill>
              <a:effectLst/>
              <a:latin typeface="+mn-lt"/>
            </a:endParaRPr>
          </a:p>
          <a:p>
            <a:r>
              <a:rPr lang="en-ZA" sz="1200" i="0" dirty="0">
                <a:solidFill>
                  <a:srgbClr val="212121"/>
                </a:solidFill>
                <a:effectLst/>
                <a:latin typeface="+mn-lt"/>
              </a:rPr>
              <a:t>A Simple Statistical Parameter for Use in Evaluation and Validation of High Throughput Screening Assays. DOI: </a:t>
            </a:r>
            <a:r>
              <a:rPr lang="en-ZA" sz="1200" i="0" u="none" strike="noStrike" dirty="0">
                <a:solidFill>
                  <a:srgbClr val="0071BC"/>
                </a:solidFill>
                <a:effectLst/>
                <a:latin typeface="+mn-lt"/>
                <a:hlinkClick r:id="rId11"/>
              </a:rPr>
              <a:t>10.1177/108705719900400206</a:t>
            </a:r>
            <a:endParaRPr lang="en-ZA" sz="1200" i="0" u="none" strike="noStrike" dirty="0">
              <a:solidFill>
                <a:srgbClr val="0071BC"/>
              </a:solidFill>
              <a:effectLst/>
              <a:latin typeface="+mn-lt"/>
            </a:endParaRPr>
          </a:p>
          <a:p>
            <a:r>
              <a:rPr lang="en-ZA" sz="1200" dirty="0">
                <a:solidFill>
                  <a:srgbClr val="212121"/>
                </a:solidFill>
                <a:latin typeface="+mn-lt"/>
              </a:rPr>
              <a:t>NB: Statistical practice in high-throughput screening data analysis. </a:t>
            </a:r>
            <a:r>
              <a:rPr lang="en-ZA" sz="1200" dirty="0" err="1">
                <a:solidFill>
                  <a:srgbClr val="212121"/>
                </a:solidFill>
                <a:latin typeface="+mn-lt"/>
              </a:rPr>
              <a:t>DOIhttps</a:t>
            </a:r>
            <a:r>
              <a:rPr lang="en-ZA" sz="1200" dirty="0">
                <a:solidFill>
                  <a:srgbClr val="212121"/>
                </a:solidFill>
                <a:latin typeface="+mn-lt"/>
              </a:rPr>
              <a:t>://</a:t>
            </a:r>
            <a:r>
              <a:rPr lang="en-ZA" sz="1200" dirty="0" err="1">
                <a:solidFill>
                  <a:srgbClr val="212121"/>
                </a:solidFill>
                <a:latin typeface="+mn-lt"/>
              </a:rPr>
              <a:t>doi.org</a:t>
            </a:r>
            <a:r>
              <a:rPr lang="en-ZA" sz="1200" dirty="0">
                <a:solidFill>
                  <a:srgbClr val="212121"/>
                </a:solidFill>
                <a:latin typeface="+mn-lt"/>
              </a:rPr>
              <a:t>/10.1038/nbt1186</a:t>
            </a:r>
          </a:p>
          <a:p>
            <a:r>
              <a:rPr lang="en-ZA" sz="1000" b="0" i="0" dirty="0">
                <a:solidFill>
                  <a:srgbClr val="1F1F1F"/>
                </a:solidFill>
                <a:effectLst/>
                <a:latin typeface="ElsevierGulliver"/>
              </a:rPr>
              <a:t>The edge effect: A global problem. The trouble with culturing cells in 96-well plates. </a:t>
            </a:r>
            <a:r>
              <a:rPr lang="en-ZA" sz="800" b="0" i="0" u="none" strike="noStrike" dirty="0">
                <a:solidFill>
                  <a:srgbClr val="1F1F1F"/>
                </a:solidFill>
                <a:effectLst/>
                <a:latin typeface="ElsevierSans"/>
                <a:hlinkClick r:id="rId12" tooltip="Persistent link using digital object identifier"/>
              </a:rPr>
              <a:t>https://doi.org/10.1016/j.bbrep.2021.100987</a:t>
            </a:r>
            <a:endParaRPr lang="en-ZA" sz="800" b="0" i="0" u="none" strike="noStrike" dirty="0">
              <a:solidFill>
                <a:srgbClr val="1F1F1F"/>
              </a:solidFill>
              <a:effectLst/>
              <a:latin typeface="ElsevierSans"/>
            </a:endParaRPr>
          </a:p>
          <a:p>
            <a:r>
              <a:rPr lang="en-ZA" sz="1100" dirty="0">
                <a:solidFill>
                  <a:srgbClr val="1F1F1F"/>
                </a:solidFill>
                <a:latin typeface="ElsevierGulliver"/>
              </a:rPr>
              <a:t>Apparent Activity in High-Throughput Screening: Origins of Compound-Dependent Assay Interference.  </a:t>
            </a:r>
            <a:r>
              <a:rPr lang="en-ZA" sz="1200" b="0" i="0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doi</a:t>
            </a:r>
            <a:r>
              <a:rPr lang="en-ZA" sz="1200" b="0" i="0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: </a:t>
            </a:r>
            <a:r>
              <a:rPr lang="en-ZA" sz="1200" b="0" i="0" u="sng" dirty="0">
                <a:solidFill>
                  <a:srgbClr val="376FAA"/>
                </a:solidFill>
                <a:effectLst/>
                <a:latin typeface="Helvetica Neue" panose="02000503000000020004" pitchFamily="2" charset="0"/>
                <a:hlinkClick r:id="rId13"/>
              </a:rPr>
              <a:t>10.1016/j.cbpa.2010.03.020</a:t>
            </a:r>
            <a:endParaRPr lang="en-ZA" sz="18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endParaRPr lang="en-ZA" sz="1200" dirty="0">
              <a:solidFill>
                <a:srgbClr val="212121"/>
              </a:solidFill>
              <a:latin typeface="+mn-lt"/>
            </a:endParaRPr>
          </a:p>
          <a:p>
            <a:pPr marL="0" indent="0">
              <a:buNone/>
            </a:pPr>
            <a:endParaRPr lang="en-ZA" sz="1200" dirty="0">
              <a:solidFill>
                <a:srgbClr val="222222"/>
              </a:solidFill>
              <a:latin typeface="+mn-lt"/>
            </a:endParaRPr>
          </a:p>
          <a:p>
            <a:r>
              <a:rPr lang="en-ZA" sz="1200" i="0" dirty="0">
                <a:solidFill>
                  <a:srgbClr val="222222"/>
                </a:solidFill>
                <a:effectLst/>
                <a:latin typeface="+mn-lt"/>
                <a:hlinkClick r:id="rId14"/>
              </a:rPr>
              <a:t>https://www.youtube.com/watch?v=UXQRndXlMPY</a:t>
            </a:r>
            <a:endParaRPr lang="en-ZA" sz="1200" i="0" dirty="0">
              <a:solidFill>
                <a:srgbClr val="222222"/>
              </a:solidFill>
              <a:effectLst/>
              <a:latin typeface="+mn-lt"/>
            </a:endParaRPr>
          </a:p>
          <a:p>
            <a:r>
              <a:rPr lang="en-ZA" sz="1200" i="0" dirty="0">
                <a:solidFill>
                  <a:srgbClr val="222222"/>
                </a:solidFill>
                <a:effectLst/>
                <a:latin typeface="+mn-lt"/>
              </a:rPr>
              <a:t>https://</a:t>
            </a:r>
            <a:r>
              <a:rPr lang="en-ZA" sz="1200" i="0" dirty="0" err="1">
                <a:solidFill>
                  <a:srgbClr val="222222"/>
                </a:solidFill>
                <a:effectLst/>
                <a:latin typeface="+mn-lt"/>
              </a:rPr>
              <a:t>www.youtube.com</a:t>
            </a:r>
            <a:r>
              <a:rPr lang="en-ZA" sz="1200" i="0" dirty="0">
                <a:solidFill>
                  <a:srgbClr val="222222"/>
                </a:solidFill>
                <a:effectLst/>
                <a:latin typeface="+mn-lt"/>
              </a:rPr>
              <a:t>/</a:t>
            </a:r>
            <a:r>
              <a:rPr lang="en-ZA" sz="1200" i="0" dirty="0" err="1">
                <a:solidFill>
                  <a:srgbClr val="222222"/>
                </a:solidFill>
                <a:effectLst/>
                <a:latin typeface="+mn-lt"/>
              </a:rPr>
              <a:t>watch?v</a:t>
            </a:r>
            <a:r>
              <a:rPr lang="en-ZA" sz="1200" i="0" dirty="0">
                <a:solidFill>
                  <a:srgbClr val="222222"/>
                </a:solidFill>
                <a:effectLst/>
                <a:latin typeface="+mn-lt"/>
              </a:rPr>
              <a:t>=xRD01yMG27s</a:t>
            </a:r>
          </a:p>
          <a:p>
            <a:endParaRPr lang="en-ZA" sz="800" dirty="0">
              <a:solidFill>
                <a:srgbClr val="222222"/>
              </a:solidFill>
              <a:latin typeface="+mn-lt"/>
            </a:endParaRPr>
          </a:p>
          <a:p>
            <a:endParaRPr lang="en-ZA" sz="800" b="0" i="0" dirty="0">
              <a:solidFill>
                <a:srgbClr val="222222"/>
              </a:solidFill>
              <a:effectLst/>
              <a:latin typeface="+mn-lt"/>
            </a:endParaRPr>
          </a:p>
          <a:p>
            <a:endParaRPr lang="en-ZA" sz="800" b="1" i="0" dirty="0">
              <a:solidFill>
                <a:srgbClr val="222222"/>
              </a:solidFill>
              <a:effectLst/>
              <a:latin typeface="+mn-lt"/>
            </a:endParaRPr>
          </a:p>
          <a:p>
            <a:endParaRPr lang="en-ZA" sz="800" b="1" i="0" dirty="0">
              <a:solidFill>
                <a:srgbClr val="202020"/>
              </a:solidFill>
              <a:effectLst/>
              <a:latin typeface="+mn-lt"/>
            </a:endParaRPr>
          </a:p>
          <a:p>
            <a:endParaRPr lang="en-ZA" sz="800" b="0" i="0" dirty="0">
              <a:solidFill>
                <a:srgbClr val="212121"/>
              </a:solidFill>
              <a:effectLst/>
              <a:latin typeface="+mn-lt"/>
            </a:endParaRPr>
          </a:p>
          <a:p>
            <a:pPr marL="0" indent="0">
              <a:buNone/>
            </a:pPr>
            <a:endParaRPr lang="en-ZA" sz="1000" b="0" i="0" dirty="0">
              <a:solidFill>
                <a:srgbClr val="212121"/>
              </a:solidFill>
              <a:effectLst/>
              <a:latin typeface="+mn-lt"/>
            </a:endParaRPr>
          </a:p>
          <a:p>
            <a:endParaRPr lang="en-ZA" sz="1200" b="0" i="0" dirty="0">
              <a:solidFill>
                <a:srgbClr val="333333"/>
              </a:solidFill>
              <a:effectLst/>
              <a:latin typeface="+mn-lt"/>
            </a:endParaRPr>
          </a:p>
          <a:p>
            <a:endParaRPr lang="en-ZA" sz="1200" b="0" i="0" dirty="0">
              <a:solidFill>
                <a:srgbClr val="212121"/>
              </a:solidFill>
              <a:effectLst/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8C681-8C07-916E-4D35-FAF6F864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33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224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063F2-6877-AF1B-DC7F-A6CE19D2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7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‘Screening’</a:t>
            </a:r>
          </a:p>
          <a:p>
            <a:pPr marL="457200" lvl="1" indent="0">
              <a:buNone/>
            </a:pPr>
            <a:r>
              <a:rPr lang="en-US" i="1" dirty="0"/>
              <a:t>……‘the process of evaluating several entities in parallel for a desired 		outcome’</a:t>
            </a:r>
          </a:p>
          <a:p>
            <a:pPr marL="457200" lvl="1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Assaying</a:t>
            </a:r>
            <a:r>
              <a:rPr lang="en-US" dirty="0"/>
              <a:t> several </a:t>
            </a:r>
            <a:r>
              <a:rPr lang="en-US" dirty="0">
                <a:solidFill>
                  <a:schemeClr val="accent2"/>
                </a:solidFill>
              </a:rPr>
              <a:t>small molecules simultaneously </a:t>
            </a:r>
            <a:r>
              <a:rPr lang="en-US" dirty="0"/>
              <a:t>for an </a:t>
            </a:r>
            <a:r>
              <a:rPr lang="en-US" dirty="0">
                <a:solidFill>
                  <a:schemeClr val="accent2"/>
                </a:solidFill>
              </a:rPr>
              <a:t>inhibitory effect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D184E-2D29-D8EF-3388-B8075F2B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4</a:t>
            </a:fld>
            <a:endParaRPr lang="en-Z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80F752-E82F-AD6C-972E-9CD72A39F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709078"/>
              </p:ext>
            </p:extLst>
          </p:nvPr>
        </p:nvGraphicFramePr>
        <p:xfrm>
          <a:off x="2488381" y="75853"/>
          <a:ext cx="7215238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4229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3AF9D-C974-08F1-B0B3-7E46C728E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F685C-837B-F11B-DE34-C9225F50A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7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‘Screening’</a:t>
            </a:r>
          </a:p>
          <a:p>
            <a:pPr marL="457200" lvl="1" indent="0">
              <a:buNone/>
            </a:pPr>
            <a:r>
              <a:rPr lang="en-US" i="1" dirty="0"/>
              <a:t>……‘the process of evaluating several entities in parallel for a desired 		outcome’</a:t>
            </a:r>
          </a:p>
          <a:p>
            <a:pPr marL="457200" lvl="1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Assaying</a:t>
            </a:r>
            <a:r>
              <a:rPr lang="en-US" dirty="0"/>
              <a:t> several </a:t>
            </a:r>
            <a:r>
              <a:rPr lang="en-US" dirty="0">
                <a:solidFill>
                  <a:schemeClr val="accent2"/>
                </a:solidFill>
              </a:rPr>
              <a:t>small molecules simultaneously </a:t>
            </a:r>
            <a:r>
              <a:rPr lang="en-US" dirty="0"/>
              <a:t>for an </a:t>
            </a:r>
            <a:r>
              <a:rPr lang="en-US" dirty="0">
                <a:solidFill>
                  <a:schemeClr val="accent2"/>
                </a:solidFill>
              </a:rPr>
              <a:t>inhibitory effect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F3DFF-CCD3-7D9B-12E1-486F57B0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5</a:t>
            </a:fld>
            <a:endParaRPr lang="en-Z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A43B4A-85A6-A7C6-674C-CFACCE6FA807}"/>
              </a:ext>
            </a:extLst>
          </p:cNvPr>
          <p:cNvGraphicFramePr/>
          <p:nvPr/>
        </p:nvGraphicFramePr>
        <p:xfrm>
          <a:off x="2488381" y="75853"/>
          <a:ext cx="7215238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A9CE89-86BF-1E5C-F490-AE59AB5E6F6E}"/>
              </a:ext>
            </a:extLst>
          </p:cNvPr>
          <p:cNvSpPr txBox="1">
            <a:spLocks/>
          </p:cNvSpPr>
          <p:nvPr/>
        </p:nvSpPr>
        <p:spPr>
          <a:xfrm>
            <a:off x="1016876" y="4158265"/>
            <a:ext cx="8965324" cy="1892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lvl="1" indent="-41275">
              <a:buFont typeface="Arial" panose="020B0604020202020204" pitchFamily="34" charset="0"/>
              <a:buNone/>
              <a:tabLst>
                <a:tab pos="477838" algn="l"/>
              </a:tabLst>
            </a:pPr>
            <a:r>
              <a:rPr lang="en-US" i="1" dirty="0">
                <a:solidFill>
                  <a:schemeClr val="accent2"/>
                </a:solidFill>
              </a:rPr>
              <a:t>Confirmed</a:t>
            </a:r>
            <a:r>
              <a:rPr lang="en-US" i="1" dirty="0"/>
              <a:t> </a:t>
            </a:r>
            <a:r>
              <a:rPr lang="en-US" i="1" dirty="0">
                <a:solidFill>
                  <a:schemeClr val="accent2"/>
                </a:solidFill>
              </a:rPr>
              <a:t>hit</a:t>
            </a:r>
          </a:p>
          <a:p>
            <a:pPr lvl="1"/>
            <a:r>
              <a:rPr lang="en-US" sz="2000" dirty="0"/>
              <a:t>Has the desired activity (most promising lead candidate – but not a drug!)</a:t>
            </a:r>
          </a:p>
          <a:p>
            <a:pPr lvl="1"/>
            <a:r>
              <a:rPr lang="en-US" sz="2000" dirty="0"/>
              <a:t>Everything within a screening campaign is designed with this outcome in mind as a measure of success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4" descr="Buy Hit Spray Crawling Insect Killer Cik 200 Ml Online At Best Price of Rs  93.06 - bigbasket">
            <a:extLst>
              <a:ext uri="{FF2B5EF4-FFF2-40B4-BE49-F238E27FC236}">
                <a16:creationId xmlns:a16="http://schemas.microsoft.com/office/drawing/2014/main" id="{FA5CE4F7-95E3-8398-C8A5-3C975AEF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64" y="3429000"/>
            <a:ext cx="3016960" cy="30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2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CB41-60D7-BAB1-0EB8-AADD8EE71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0204-F1BF-A995-EC5C-FA9CF1F3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7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‘Screening’</a:t>
            </a:r>
          </a:p>
          <a:p>
            <a:pPr marL="457200" lvl="1" indent="0">
              <a:buNone/>
            </a:pPr>
            <a:r>
              <a:rPr lang="en-US" i="1" dirty="0"/>
              <a:t>……‘the process of evaluating several entities in parallel for a desired 		outcome’</a:t>
            </a:r>
          </a:p>
          <a:p>
            <a:pPr marL="457200" lvl="1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Assaying</a:t>
            </a:r>
            <a:r>
              <a:rPr lang="en-US" dirty="0"/>
              <a:t> several </a:t>
            </a:r>
            <a:r>
              <a:rPr lang="en-US" dirty="0">
                <a:solidFill>
                  <a:schemeClr val="accent2"/>
                </a:solidFill>
              </a:rPr>
              <a:t>small molecules simultaneously </a:t>
            </a:r>
            <a:r>
              <a:rPr lang="en-US" dirty="0"/>
              <a:t>for an </a:t>
            </a:r>
            <a:r>
              <a:rPr lang="en-US" dirty="0">
                <a:solidFill>
                  <a:schemeClr val="accent2"/>
                </a:solidFill>
              </a:rPr>
              <a:t>inhibitory effect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FE9BA-067B-5CF2-1B4C-3095A795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6</a:t>
            </a:fld>
            <a:endParaRPr lang="en-Z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E7A65B-9EAF-86CF-5D94-CE2F3B5B139F}"/>
              </a:ext>
            </a:extLst>
          </p:cNvPr>
          <p:cNvGraphicFramePr/>
          <p:nvPr/>
        </p:nvGraphicFramePr>
        <p:xfrm>
          <a:off x="2488381" y="75853"/>
          <a:ext cx="7215238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4F42ADE-36EF-ACA5-F99D-CCCB7FEAF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92" t="2762" r="8621" b="14479"/>
          <a:stretch/>
        </p:blipFill>
        <p:spPr>
          <a:xfrm>
            <a:off x="2186152" y="3846786"/>
            <a:ext cx="3815256" cy="2291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5A6FEC-AFF3-AC56-6232-76715BFEDA67}"/>
              </a:ext>
            </a:extLst>
          </p:cNvPr>
          <p:cNvSpPr txBox="1"/>
          <p:nvPr/>
        </p:nvSpPr>
        <p:spPr>
          <a:xfrm>
            <a:off x="7818634" y="6505148"/>
            <a:ext cx="4824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Roboto" panose="02000000000000000000" pitchFamily="2" charset="0"/>
                <a:hlinkClick r:id="rId8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doi.org/10.1021/acs.jmedchem.8b00675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2CEB1-6C05-393C-5913-B107EE6BA602}"/>
              </a:ext>
            </a:extLst>
          </p:cNvPr>
          <p:cNvSpPr txBox="1"/>
          <p:nvPr/>
        </p:nvSpPr>
        <p:spPr>
          <a:xfrm>
            <a:off x="5917324" y="42566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Knowledge based </a:t>
            </a:r>
          </a:p>
          <a:p>
            <a:r>
              <a:rPr lang="en-US" sz="1400" dirty="0"/>
              <a:t>43%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C2EC2-22B1-C225-A046-71ECF70D24DF}"/>
              </a:ext>
            </a:extLst>
          </p:cNvPr>
          <p:cNvSpPr txBox="1"/>
          <p:nvPr/>
        </p:nvSpPr>
        <p:spPr>
          <a:xfrm>
            <a:off x="1491827" y="561482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Random</a:t>
            </a:r>
          </a:p>
          <a:p>
            <a:pPr algn="ctr"/>
            <a:r>
              <a:rPr lang="en-US" sz="1400" dirty="0"/>
              <a:t>29%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897A1-A9F8-361A-0924-C5311ECC0FE2}"/>
              </a:ext>
            </a:extLst>
          </p:cNvPr>
          <p:cNvSpPr txBox="1"/>
          <p:nvPr/>
        </p:nvSpPr>
        <p:spPr>
          <a:xfrm>
            <a:off x="1392622" y="413939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SBDD</a:t>
            </a:r>
          </a:p>
          <a:p>
            <a:pPr algn="ctr"/>
            <a:r>
              <a:rPr lang="en-US" sz="1400" dirty="0"/>
              <a:t>14%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C7C568-33AD-0A70-914E-C066CE09EF22}"/>
              </a:ext>
            </a:extLst>
          </p:cNvPr>
          <p:cNvSpPr txBox="1"/>
          <p:nvPr/>
        </p:nvSpPr>
        <p:spPr>
          <a:xfrm>
            <a:off x="2253827" y="363868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Directed</a:t>
            </a:r>
          </a:p>
          <a:p>
            <a:pPr algn="ctr"/>
            <a:r>
              <a:rPr lang="en-US" sz="1400" dirty="0"/>
              <a:t>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600877-D971-9E2D-1E16-B442A8B0123C}"/>
              </a:ext>
            </a:extLst>
          </p:cNvPr>
          <p:cNvSpPr txBox="1"/>
          <p:nvPr/>
        </p:nvSpPr>
        <p:spPr>
          <a:xfrm>
            <a:off x="2970837" y="3481128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Fragment</a:t>
            </a:r>
          </a:p>
          <a:p>
            <a:pPr algn="ctr"/>
            <a:r>
              <a:rPr lang="en-US" sz="1400" dirty="0"/>
              <a:t>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AEE13D-FFD2-94AF-457B-2A3663E77E28}"/>
              </a:ext>
            </a:extLst>
          </p:cNvPr>
          <p:cNvSpPr txBox="1"/>
          <p:nvPr/>
        </p:nvSpPr>
        <p:spPr>
          <a:xfrm>
            <a:off x="4127617" y="347033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DEL</a:t>
            </a:r>
          </a:p>
          <a:p>
            <a:r>
              <a:rPr lang="en-US" sz="1400" dirty="0"/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30836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3F906-ED3A-8EF2-F72C-D6B675519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3CB4F-9435-026D-4BBA-6CA96BB6A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7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‘Screening’</a:t>
            </a:r>
          </a:p>
          <a:p>
            <a:pPr marL="457200" lvl="1" indent="0">
              <a:buNone/>
            </a:pPr>
            <a:r>
              <a:rPr lang="en-US" i="1" dirty="0"/>
              <a:t>……‘the process of evaluating several entities in parallel for a desired 		outcome’</a:t>
            </a:r>
          </a:p>
          <a:p>
            <a:pPr marL="457200" lvl="1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Assaying</a:t>
            </a:r>
            <a:r>
              <a:rPr lang="en-US" dirty="0"/>
              <a:t> several </a:t>
            </a:r>
            <a:r>
              <a:rPr lang="en-US" dirty="0">
                <a:solidFill>
                  <a:schemeClr val="accent2"/>
                </a:solidFill>
              </a:rPr>
              <a:t>small molecules simultaneously </a:t>
            </a:r>
            <a:r>
              <a:rPr lang="en-US" dirty="0"/>
              <a:t>for an </a:t>
            </a:r>
            <a:r>
              <a:rPr lang="en-US" dirty="0">
                <a:solidFill>
                  <a:schemeClr val="accent2"/>
                </a:solidFill>
              </a:rPr>
              <a:t>inhibitory effect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B811F-6907-D952-1992-62E323E5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7</a:t>
            </a:fld>
            <a:endParaRPr lang="en-Z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17B2FFE-7B0F-DC72-781D-17C370DFA310}"/>
              </a:ext>
            </a:extLst>
          </p:cNvPr>
          <p:cNvGraphicFramePr/>
          <p:nvPr/>
        </p:nvGraphicFramePr>
        <p:xfrm>
          <a:off x="2488381" y="75853"/>
          <a:ext cx="7215238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Question Mark PNG Images | Free Photos, PNG Stickers, Wallpapers &amp;  Backgrounds - rawpixel">
            <a:extLst>
              <a:ext uri="{FF2B5EF4-FFF2-40B4-BE49-F238E27FC236}">
                <a16:creationId xmlns:a16="http://schemas.microsoft.com/office/drawing/2014/main" id="{FCCBF8B7-3169-1D74-DF68-2FE9D57C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90000" l="10000" r="90000">
                        <a14:foregroundMark x1="46750" y1="84750" x2="46750" y2="84750"/>
                        <a14:foregroundMark x1="46250" y1="9375" x2="46250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76" y="4001294"/>
            <a:ext cx="2012576" cy="20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uestion Mark PNG Images | Free Photos, PNG Stickers, Wallpapers &amp;  Backgrounds - rawpixel">
            <a:extLst>
              <a:ext uri="{FF2B5EF4-FFF2-40B4-BE49-F238E27FC236}">
                <a16:creationId xmlns:a16="http://schemas.microsoft.com/office/drawing/2014/main" id="{83F0822D-6667-83CC-1A3C-EA0BF690F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90000" l="10000" r="90000">
                        <a14:foregroundMark x1="46750" y1="84750" x2="46750" y2="84750"/>
                        <a14:foregroundMark x1="46250" y1="9375" x2="46250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79" y="4001294"/>
            <a:ext cx="2012576" cy="20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estion Mark PNG Images | Free Photos, PNG Stickers, Wallpapers &amp;  Backgrounds - rawpixel">
            <a:extLst>
              <a:ext uri="{FF2B5EF4-FFF2-40B4-BE49-F238E27FC236}">
                <a16:creationId xmlns:a16="http://schemas.microsoft.com/office/drawing/2014/main" id="{77DADE70-0A4E-4020-EADC-A30454A3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0000" l="10000" r="90000">
                        <a14:foregroundMark x1="46750" y1="84750" x2="46750" y2="84750"/>
                        <a14:foregroundMark x1="46250" y1="9375" x2="46250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912" y="4001294"/>
            <a:ext cx="2012576" cy="20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666C04-C26A-B3F9-E567-03168FF6D052}"/>
              </a:ext>
            </a:extLst>
          </p:cNvPr>
          <p:cNvCxnSpPr>
            <a:endCxn id="1026" idx="0"/>
          </p:cNvCxnSpPr>
          <p:nvPr/>
        </p:nvCxnSpPr>
        <p:spPr>
          <a:xfrm>
            <a:off x="1952064" y="3429000"/>
            <a:ext cx="0" cy="572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5E1C27-B381-9C85-8F2A-45BC630B7EC0}"/>
              </a:ext>
            </a:extLst>
          </p:cNvPr>
          <p:cNvCxnSpPr/>
          <p:nvPr/>
        </p:nvCxnSpPr>
        <p:spPr>
          <a:xfrm>
            <a:off x="5920067" y="3429000"/>
            <a:ext cx="0" cy="572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0FDF0D-895C-3BD3-F6A6-EA09FF92A8A6}"/>
              </a:ext>
            </a:extLst>
          </p:cNvPr>
          <p:cNvCxnSpPr/>
          <p:nvPr/>
        </p:nvCxnSpPr>
        <p:spPr>
          <a:xfrm>
            <a:off x="9984595" y="3441618"/>
            <a:ext cx="0" cy="572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68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ED723-300B-D150-4900-3F277F784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53BE5-2899-0BA7-4F35-DA23FE47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7772400" cy="1325563"/>
          </a:xfrm>
        </p:spPr>
        <p:txBody>
          <a:bodyPr>
            <a:normAutofit/>
          </a:bodyPr>
          <a:lstStyle/>
          <a:p>
            <a:r>
              <a:rPr lang="en-ZA" sz="2800" dirty="0"/>
              <a:t>Critical considerations of a screening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7E32A-B62E-EA09-0918-CD87942CF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747" y="1546448"/>
            <a:ext cx="5311898" cy="4351338"/>
          </a:xfrm>
        </p:spPr>
        <p:txBody>
          <a:bodyPr>
            <a:normAutofit fontScale="77500" lnSpcReduction="20000"/>
          </a:bodyPr>
          <a:lstStyle/>
          <a:p>
            <a:r>
              <a:rPr lang="en-ZA" dirty="0"/>
              <a:t>Cost</a:t>
            </a:r>
          </a:p>
          <a:p>
            <a:pPr lvl="1"/>
            <a:r>
              <a:rPr lang="en-ZA" dirty="0"/>
              <a:t>Procuring of library (and library size)</a:t>
            </a:r>
          </a:p>
          <a:p>
            <a:pPr lvl="1"/>
            <a:r>
              <a:rPr lang="en-ZA" dirty="0"/>
              <a:t>Starting biological material cost</a:t>
            </a:r>
          </a:p>
          <a:p>
            <a:pPr lvl="1"/>
            <a:r>
              <a:rPr lang="en-ZA" dirty="0"/>
              <a:t>Assay cost per unit</a:t>
            </a:r>
          </a:p>
          <a:p>
            <a:endParaRPr lang="en-ZA" dirty="0"/>
          </a:p>
          <a:p>
            <a:r>
              <a:rPr lang="en-ZA" dirty="0"/>
              <a:t>Time</a:t>
            </a:r>
          </a:p>
          <a:p>
            <a:pPr lvl="1"/>
            <a:r>
              <a:rPr lang="en-ZA" dirty="0"/>
              <a:t>Screening is starting point to all drug discovery programmes – timeframes are critical</a:t>
            </a:r>
          </a:p>
          <a:p>
            <a:pPr lvl="1"/>
            <a:r>
              <a:rPr lang="en-ZA" dirty="0"/>
              <a:t>Throughput (medium to HTS?)</a:t>
            </a:r>
          </a:p>
          <a:p>
            <a:endParaRPr lang="en-ZA" dirty="0"/>
          </a:p>
          <a:p>
            <a:r>
              <a:rPr lang="en-ZA" dirty="0"/>
              <a:t>Accuracy</a:t>
            </a:r>
          </a:p>
          <a:p>
            <a:pPr lvl="1"/>
            <a:r>
              <a:rPr lang="en-ZA" dirty="0"/>
              <a:t>Reproducibility</a:t>
            </a:r>
          </a:p>
          <a:p>
            <a:pPr lvl="1"/>
            <a:r>
              <a:rPr lang="en-ZA" dirty="0"/>
              <a:t>Variability</a:t>
            </a:r>
          </a:p>
          <a:p>
            <a:pPr lvl="1"/>
            <a:r>
              <a:rPr lang="en-ZA" dirty="0"/>
              <a:t>False + /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E4CE9-2DFC-A207-2928-51247D33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8</a:t>
            </a:fld>
            <a:endParaRPr lang="en-ZA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9C902F6-B8DB-1498-2886-6C3A7CFF46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806198"/>
              </p:ext>
            </p:extLst>
          </p:nvPr>
        </p:nvGraphicFramePr>
        <p:xfrm>
          <a:off x="308303" y="1395496"/>
          <a:ext cx="5030952" cy="4612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4" descr="Buy Hit Spray Crawling Insect Killer Cik 200 Ml Online At Best Price of Rs  93.06 - bigbasket">
            <a:extLst>
              <a:ext uri="{FF2B5EF4-FFF2-40B4-BE49-F238E27FC236}">
                <a16:creationId xmlns:a16="http://schemas.microsoft.com/office/drawing/2014/main" id="{114353B6-6A20-317D-A000-5216EE96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42" y="2133598"/>
            <a:ext cx="1464057" cy="14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327016-53C2-37D0-7259-734496FCF82E}"/>
              </a:ext>
            </a:extLst>
          </p:cNvPr>
          <p:cNvSpPr txBox="1"/>
          <p:nvPr/>
        </p:nvSpPr>
        <p:spPr>
          <a:xfrm>
            <a:off x="3457902" y="3722117"/>
            <a:ext cx="1198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D85327"/>
                </a:solidFill>
              </a:rPr>
              <a:t>Counter screen</a:t>
            </a:r>
          </a:p>
        </p:txBody>
      </p:sp>
    </p:spTree>
    <p:extLst>
      <p:ext uri="{BB962C8B-B14F-4D97-AF65-F5344CB8AC3E}">
        <p14:creationId xmlns:p14="http://schemas.microsoft.com/office/powerpoint/2010/main" val="2150984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F582-469C-7719-D351-1B09C792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71"/>
            <a:ext cx="6827635" cy="1325563"/>
          </a:xfrm>
        </p:spPr>
        <p:txBody>
          <a:bodyPr>
            <a:normAutofit/>
          </a:bodyPr>
          <a:lstStyle/>
          <a:p>
            <a:r>
              <a:rPr lang="en-US" sz="2800" dirty="0"/>
              <a:t>Small molecule library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4B022-63AF-103B-5BCF-76EF27A5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79" y="1253330"/>
            <a:ext cx="6003264" cy="51030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Quality</a:t>
            </a:r>
          </a:p>
          <a:p>
            <a:pPr lvl="1"/>
            <a:r>
              <a:rPr lang="en-US" dirty="0"/>
              <a:t>Rigorous medicinal chemistry input</a:t>
            </a:r>
          </a:p>
          <a:p>
            <a:pPr lvl="1"/>
            <a:r>
              <a:rPr lang="en-US" dirty="0"/>
              <a:t>Stability &amp; purity</a:t>
            </a:r>
          </a:p>
          <a:p>
            <a:pPr lvl="2"/>
            <a:r>
              <a:rPr lang="en-US" dirty="0"/>
              <a:t>Influences assay readout validity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Composition &amp; size</a:t>
            </a:r>
          </a:p>
          <a:p>
            <a:pPr lvl="1"/>
            <a:r>
              <a:rPr lang="en-US" dirty="0"/>
              <a:t>Diversity vs drug-like properties</a:t>
            </a:r>
          </a:p>
          <a:p>
            <a:pPr lvl="1"/>
            <a:r>
              <a:rPr lang="en-US" dirty="0"/>
              <a:t>Number-crunching vs conservative</a:t>
            </a:r>
          </a:p>
          <a:p>
            <a:endParaRPr lang="en-US" dirty="0"/>
          </a:p>
          <a:p>
            <a:r>
              <a:rPr lang="en-US" dirty="0"/>
              <a:t>Origin</a:t>
            </a:r>
          </a:p>
          <a:p>
            <a:pPr lvl="1"/>
            <a:r>
              <a:rPr lang="en-US" dirty="0"/>
              <a:t>Where do you get a library to screen?</a:t>
            </a:r>
          </a:p>
          <a:p>
            <a:pPr lvl="2"/>
            <a:r>
              <a:rPr lang="en-US" dirty="0"/>
              <a:t>Opensource vs commercial (e.g. GSK, GlobalHealth, Dundee, </a:t>
            </a:r>
            <a:r>
              <a:rPr lang="en-US" dirty="0" err="1"/>
              <a:t>SelleckChem</a:t>
            </a:r>
            <a:r>
              <a:rPr lang="en-US" dirty="0"/>
              <a:t>, </a:t>
            </a:r>
            <a:r>
              <a:rPr lang="en-US" dirty="0" err="1"/>
              <a:t>BioFocus</a:t>
            </a:r>
            <a:r>
              <a:rPr lang="en-US" dirty="0"/>
              <a:t>, Enamine, Wuxi, Caymans, Merck </a:t>
            </a:r>
            <a:r>
              <a:rPr lang="en-US" dirty="0" err="1"/>
              <a:t>KGaA</a:t>
            </a:r>
            <a:r>
              <a:rPr lang="en-US" dirty="0"/>
              <a:t>, BI Open)</a:t>
            </a:r>
          </a:p>
          <a:p>
            <a:pPr lvl="2"/>
            <a:r>
              <a:rPr lang="en-US" dirty="0"/>
              <a:t>Legacy libraries/compounds</a:t>
            </a:r>
          </a:p>
          <a:p>
            <a:pPr lvl="1"/>
            <a:r>
              <a:rPr lang="en-US" dirty="0"/>
              <a:t>Useful online databases:</a:t>
            </a:r>
          </a:p>
          <a:p>
            <a:pPr lvl="2"/>
            <a:r>
              <a:rPr lang="en-US" dirty="0" err="1"/>
              <a:t>ChemSpider</a:t>
            </a:r>
            <a:r>
              <a:rPr lang="en-US" dirty="0"/>
              <a:t>, </a:t>
            </a:r>
            <a:r>
              <a:rPr lang="en-US" dirty="0" err="1"/>
              <a:t>Chembl</a:t>
            </a:r>
            <a:r>
              <a:rPr lang="en-US" dirty="0"/>
              <a:t>, Zinc, </a:t>
            </a:r>
            <a:r>
              <a:rPr lang="en-US" dirty="0" err="1"/>
              <a:t>eMolecules</a:t>
            </a:r>
            <a:r>
              <a:rPr lang="en-US" dirty="0"/>
              <a:t>, </a:t>
            </a:r>
            <a:r>
              <a:rPr lang="en-US" dirty="0" err="1"/>
              <a:t>TargetMol</a:t>
            </a:r>
            <a:r>
              <a:rPr lang="en-US" dirty="0"/>
              <a:t>, </a:t>
            </a:r>
            <a:r>
              <a:rPr lang="en-US" dirty="0" err="1"/>
              <a:t>Molport</a:t>
            </a:r>
            <a:r>
              <a:rPr lang="en-US" dirty="0"/>
              <a:t>, Enamine, WUXI, </a:t>
            </a:r>
            <a:r>
              <a:rPr lang="en-US" dirty="0" err="1"/>
              <a:t>Drugbank</a:t>
            </a:r>
            <a:r>
              <a:rPr lang="en-US" dirty="0"/>
              <a:t>, </a:t>
            </a:r>
            <a:r>
              <a:rPr lang="en-US" dirty="0" err="1"/>
              <a:t>BindingDB</a:t>
            </a:r>
            <a:r>
              <a:rPr lang="en-US" dirty="0"/>
              <a:t>,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D6C4B-0521-FDD8-9987-5C67EECC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24403-C307-EE3C-6A8F-989658517B60}"/>
              </a:ext>
            </a:extLst>
          </p:cNvPr>
          <p:cNvSpPr txBox="1"/>
          <p:nvPr/>
        </p:nvSpPr>
        <p:spPr>
          <a:xfrm>
            <a:off x="7886492" y="2638896"/>
            <a:ext cx="3989822" cy="2031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Optimal library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Devoid of problematic functionalities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Physicochemical space predicted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Aqueous solubility acceptable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ADME properties predicted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Complexity </a:t>
            </a:r>
            <a:r>
              <a:rPr lang="en-US" dirty="0" err="1"/>
              <a:t>analysed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 </a:t>
            </a:r>
            <a:r>
              <a:rPr lang="en-US" dirty="0" err="1"/>
              <a:t>analysed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99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8C6BC0E042649962E521B6A2731E9" ma:contentTypeVersion="3" ma:contentTypeDescription="Create a new document." ma:contentTypeScope="" ma:versionID="83acd92991cd052380972e0bdc28ee20">
  <xsd:schema xmlns:xsd="http://www.w3.org/2001/XMLSchema" xmlns:xs="http://www.w3.org/2001/XMLSchema" xmlns:p="http://schemas.microsoft.com/office/2006/metadata/properties" xmlns:ns2="e6af5ca4-d897-44f7-a4c3-016c09251410" targetNamespace="http://schemas.microsoft.com/office/2006/metadata/properties" ma:root="true" ma:fieldsID="af313349e6b3067e0c5e4d62b92004ab" ns2:_="">
    <xsd:import namespace="e6af5ca4-d897-44f7-a4c3-016c092514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f5ca4-d897-44f7-a4c3-016c09251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BC563B-386C-426F-9B78-8203DC9D25ED}">
  <ds:schemaRefs>
    <ds:schemaRef ds:uri="http://purl.org/dc/elements/1.1/"/>
    <ds:schemaRef ds:uri="http://schemas.microsoft.com/office/2006/metadata/properties"/>
    <ds:schemaRef ds:uri="ed9eba1e-de0f-47f1-af31-795f0b67a61e"/>
    <ds:schemaRef ds:uri="617caac6-e32b-43f4-b15f-9e19ce02f2c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257E757-C7A0-48C9-A01A-9A8F3C9BFA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9C1F7D-8DBC-4C15-9ECC-81222AA273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f5ca4-d897-44f7-a4c3-016c092514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8318</TotalTime>
  <Words>2698</Words>
  <Application>Microsoft Office PowerPoint</Application>
  <PresentationFormat>Widescreen</PresentationFormat>
  <Paragraphs>497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Critical considerations of a screening campaign</vt:lpstr>
      <vt:lpstr>Small molecule library considerations</vt:lpstr>
      <vt:lpstr>Small molecule library - QUALITY</vt:lpstr>
      <vt:lpstr>Small molecule library - COMPOSITION</vt:lpstr>
      <vt:lpstr>PowerPoint Presentation</vt:lpstr>
      <vt:lpstr>PowerPoint Presentation</vt:lpstr>
      <vt:lpstr>Assay requirements in a screen</vt:lpstr>
      <vt:lpstr>Assay requirements – ‘Screening friendly’</vt:lpstr>
      <vt:lpstr>Assay requirements - Robustness</vt:lpstr>
      <vt:lpstr>Assay requirements - Robustness</vt:lpstr>
      <vt:lpstr>Key assay performance indicators </vt:lpstr>
      <vt:lpstr>Key assay performance indicators </vt:lpstr>
      <vt:lpstr>Key assay performance indicators </vt:lpstr>
      <vt:lpstr>Determine screening outcome = effect </vt:lpstr>
      <vt:lpstr>Determine inhibitory effect </vt:lpstr>
      <vt:lpstr>Determine screening outcome = effect </vt:lpstr>
      <vt:lpstr>Determine screening outcome = effect </vt:lpstr>
      <vt:lpstr>Hit identification</vt:lpstr>
      <vt:lpstr>Hit confirmation</vt:lpstr>
      <vt:lpstr>PowerPoint Presentation</vt:lpstr>
      <vt:lpstr>Hit confirmation</vt:lpstr>
      <vt:lpstr>Hit confirmation - XC50 </vt:lpstr>
      <vt:lpstr>Data analysis &amp; management</vt:lpstr>
      <vt:lpstr>Screening checksheet (or cheatsheet!)</vt:lpstr>
      <vt:lpstr>Questions?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H3D Foundation Vision, Mission and Governance</dc:title>
  <dc:creator>Susan Winks</dc:creator>
  <cp:lastModifiedBy>Susan Winks</cp:lastModifiedBy>
  <cp:revision>103</cp:revision>
  <dcterms:created xsi:type="dcterms:W3CDTF">2020-04-23T14:28:34Z</dcterms:created>
  <dcterms:modified xsi:type="dcterms:W3CDTF">2025-12-02T14:45:56Z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0x0101004AD8C6BC0E042649962E521B6A2731E9</vt:lpwstr>
  </property>
</Properties>
</file>