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media/image26.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9"/>
  </p:notesMasterIdLst>
  <p:sldIdLst>
    <p:sldId id="466" r:id="rId5"/>
    <p:sldId id="572" r:id="rId6"/>
    <p:sldId id="469" r:id="rId7"/>
    <p:sldId id="474" r:id="rId8"/>
    <p:sldId id="551" r:id="rId9"/>
    <p:sldId id="472" r:id="rId10"/>
    <p:sldId id="560" r:id="rId11"/>
    <p:sldId id="562" r:id="rId12"/>
    <p:sldId id="473" r:id="rId13"/>
    <p:sldId id="552" r:id="rId14"/>
    <p:sldId id="541" r:id="rId15"/>
    <p:sldId id="543" r:id="rId16"/>
    <p:sldId id="558" r:id="rId17"/>
    <p:sldId id="567" r:id="rId18"/>
    <p:sldId id="566" r:id="rId19"/>
    <p:sldId id="547" r:id="rId20"/>
    <p:sldId id="553" r:id="rId21"/>
    <p:sldId id="544" r:id="rId22"/>
    <p:sldId id="554" r:id="rId23"/>
    <p:sldId id="555" r:id="rId24"/>
    <p:sldId id="556" r:id="rId25"/>
    <p:sldId id="557" r:id="rId26"/>
    <p:sldId id="548" r:id="rId27"/>
    <p:sldId id="563" r:id="rId28"/>
    <p:sldId id="570" r:id="rId29"/>
    <p:sldId id="550" r:id="rId30"/>
    <p:sldId id="571" r:id="rId31"/>
    <p:sldId id="569" r:id="rId32"/>
    <p:sldId id="546" r:id="rId33"/>
    <p:sldId id="561" r:id="rId34"/>
    <p:sldId id="568" r:id="rId35"/>
    <p:sldId id="471" r:id="rId36"/>
    <p:sldId id="470" r:id="rId37"/>
    <p:sldId id="46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Winks" initials="SW" lastIdx="1" clrIdx="0">
    <p:extLst>
      <p:ext uri="{19B8F6BF-5375-455C-9EA6-DF929625EA0E}">
        <p15:presenceInfo xmlns:p15="http://schemas.microsoft.com/office/powerpoint/2012/main" userId="S::01404354@wf.uct.ac.za::8deed980-353f-45f0-91b5-f5e35aaa1c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E6D4"/>
    <a:srgbClr val="9FCC3A"/>
    <a:srgbClr val="D853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14EB75-4646-81D3-DBD0-A2C88EB36CAE}" v="11" dt="2025-12-02T13:58:51.617"/>
    <p1510:client id="{A255B620-79BE-153B-E99A-421EA92C05A9}" v="4" dt="2025-12-02T14:43:59.4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5"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dfrey Mayoka | H3D Foundation" userId="S::godfrey.mayoka@h3dfoundation.org::bf7d8192-a326-4d6e-925b-d8d749e92695" providerId="AD" clId="Web-{6F14EB75-4646-81D3-DBD0-A2C88EB36CAE}"/>
    <pc:docChg chg="addSld modSld">
      <pc:chgData name="Godfrey Mayoka | H3D Foundation" userId="S::godfrey.mayoka@h3dfoundation.org::bf7d8192-a326-4d6e-925b-d8d749e92695" providerId="AD" clId="Web-{6F14EB75-4646-81D3-DBD0-A2C88EB36CAE}" dt="2025-12-02T13:58:51.617" v="10" actId="1076"/>
      <pc:docMkLst>
        <pc:docMk/>
      </pc:docMkLst>
      <pc:sldChg chg="addSp delSp modSp new">
        <pc:chgData name="Godfrey Mayoka | H3D Foundation" userId="S::godfrey.mayoka@h3dfoundation.org::bf7d8192-a326-4d6e-925b-d8d749e92695" providerId="AD" clId="Web-{6F14EB75-4646-81D3-DBD0-A2C88EB36CAE}" dt="2025-12-02T13:58:51.617" v="10" actId="1076"/>
        <pc:sldMkLst>
          <pc:docMk/>
          <pc:sldMk cId="4233665768" sldId="572"/>
        </pc:sldMkLst>
        <pc:spChg chg="del">
          <ac:chgData name="Godfrey Mayoka | H3D Foundation" userId="S::godfrey.mayoka@h3dfoundation.org::bf7d8192-a326-4d6e-925b-d8d749e92695" providerId="AD" clId="Web-{6F14EB75-4646-81D3-DBD0-A2C88EB36CAE}" dt="2025-12-02T13:57:23.022" v="2"/>
          <ac:spMkLst>
            <pc:docMk/>
            <pc:sldMk cId="4233665768" sldId="572"/>
            <ac:spMk id="2" creationId="{14CA06B5-4020-4328-B09F-FFB4783051D0}"/>
          </ac:spMkLst>
        </pc:spChg>
        <pc:spChg chg="del">
          <ac:chgData name="Godfrey Mayoka | H3D Foundation" userId="S::godfrey.mayoka@h3dfoundation.org::bf7d8192-a326-4d6e-925b-d8d749e92695" providerId="AD" clId="Web-{6F14EB75-4646-81D3-DBD0-A2C88EB36CAE}" dt="2025-12-02T13:57:18.601" v="1"/>
          <ac:spMkLst>
            <pc:docMk/>
            <pc:sldMk cId="4233665768" sldId="572"/>
            <ac:spMk id="3" creationId="{F404B047-DC45-BAAC-3A4F-623025D8AAE7}"/>
          </ac:spMkLst>
        </pc:spChg>
        <pc:spChg chg="del">
          <ac:chgData name="Godfrey Mayoka | H3D Foundation" userId="S::godfrey.mayoka@h3dfoundation.org::bf7d8192-a326-4d6e-925b-d8d749e92695" providerId="AD" clId="Web-{6F14EB75-4646-81D3-DBD0-A2C88EB36CAE}" dt="2025-12-02T13:57:25.523" v="3"/>
          <ac:spMkLst>
            <pc:docMk/>
            <pc:sldMk cId="4233665768" sldId="572"/>
            <ac:spMk id="4" creationId="{C6427774-C3C4-9AC3-054A-A8E07C0E784E}"/>
          </ac:spMkLst>
        </pc:spChg>
        <pc:picChg chg="add mod modCrop">
          <ac:chgData name="Godfrey Mayoka | H3D Foundation" userId="S::godfrey.mayoka@h3dfoundation.org::bf7d8192-a326-4d6e-925b-d8d749e92695" providerId="AD" clId="Web-{6F14EB75-4646-81D3-DBD0-A2C88EB36CAE}" dt="2025-12-02T13:58:51.617" v="10" actId="1076"/>
          <ac:picMkLst>
            <pc:docMk/>
            <pc:sldMk cId="4233665768" sldId="572"/>
            <ac:picMk id="6" creationId="{241B04AC-CC28-732F-E07E-2346E1A563C1}"/>
          </ac:picMkLst>
        </pc:picChg>
      </pc:sldChg>
    </pc:docChg>
  </pc:docChgLst>
  <pc:docChgLst>
    <pc:chgData name="Godfrey Mayoka | H3D Foundation" userId="S::godfrey.mayoka@h3dfoundation.org::bf7d8192-a326-4d6e-925b-d8d749e92695" providerId="AD" clId="Web-{A255B620-79BE-153B-E99A-421EA92C05A9}"/>
    <pc:docChg chg="modSld">
      <pc:chgData name="Godfrey Mayoka | H3D Foundation" userId="S::godfrey.mayoka@h3dfoundation.org::bf7d8192-a326-4d6e-925b-d8d749e92695" providerId="AD" clId="Web-{A255B620-79BE-153B-E99A-421EA92C05A9}" dt="2025-12-02T14:43:59.058" v="2" actId="1076"/>
      <pc:docMkLst>
        <pc:docMk/>
      </pc:docMkLst>
      <pc:sldChg chg="addSp delSp modSp">
        <pc:chgData name="Godfrey Mayoka | H3D Foundation" userId="S::godfrey.mayoka@h3dfoundation.org::bf7d8192-a326-4d6e-925b-d8d749e92695" providerId="AD" clId="Web-{A255B620-79BE-153B-E99A-421EA92C05A9}" dt="2025-12-02T14:43:59.058" v="2" actId="1076"/>
        <pc:sldMkLst>
          <pc:docMk/>
          <pc:sldMk cId="4233665768" sldId="572"/>
        </pc:sldMkLst>
        <pc:picChg chg="add mod">
          <ac:chgData name="Godfrey Mayoka | H3D Foundation" userId="S::godfrey.mayoka@h3dfoundation.org::bf7d8192-a326-4d6e-925b-d8d749e92695" providerId="AD" clId="Web-{A255B620-79BE-153B-E99A-421EA92C05A9}" dt="2025-12-02T14:43:59.058" v="2" actId="1076"/>
          <ac:picMkLst>
            <pc:docMk/>
            <pc:sldMk cId="4233665768" sldId="572"/>
            <ac:picMk id="2" creationId="{49D7270B-C890-198C-3AE3-694411544FA2}"/>
          </ac:picMkLst>
        </pc:picChg>
        <pc:picChg chg="del">
          <ac:chgData name="Godfrey Mayoka | H3D Foundation" userId="S::godfrey.mayoka@h3dfoundation.org::bf7d8192-a326-4d6e-925b-d8d749e92695" providerId="AD" clId="Web-{A255B620-79BE-153B-E99A-421EA92C05A9}" dt="2025-12-02T14:43:43.980" v="0"/>
          <ac:picMkLst>
            <pc:docMk/>
            <pc:sldMk cId="4233665768" sldId="572"/>
            <ac:picMk id="6" creationId="{241B04AC-CC28-732F-E07E-2346E1A563C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8647A8-A83F-4DE0-AB8B-C9299453D107}" type="doc">
      <dgm:prSet loTypeId="urn:microsoft.com/office/officeart/2005/8/layout/hProcess9" loCatId="process" qsTypeId="urn:microsoft.com/office/officeart/2005/8/quickstyle/simple1" qsCatId="simple" csTypeId="urn:microsoft.com/office/officeart/2005/8/colors/colorful2" csCatId="colorful" phldr="1"/>
      <dgm:spPr/>
    </dgm:pt>
    <dgm:pt modelId="{89E44A29-E67D-4B44-B76B-F3F2C42B4DA7}">
      <dgm:prSet phldrT="[Text]"/>
      <dgm:spPr/>
      <dgm:t>
        <a:bodyPr/>
        <a:lstStyle/>
        <a:p>
          <a:r>
            <a:rPr lang="en-ZA" dirty="0"/>
            <a:t>Design</a:t>
          </a:r>
        </a:p>
      </dgm:t>
    </dgm:pt>
    <dgm:pt modelId="{033643B1-DF1D-4C27-9322-971217881CCB}" type="parTrans" cxnId="{E06C191F-5F6A-433F-88AB-FD8BFAE23059}">
      <dgm:prSet/>
      <dgm:spPr/>
      <dgm:t>
        <a:bodyPr/>
        <a:lstStyle/>
        <a:p>
          <a:endParaRPr lang="en-ZA"/>
        </a:p>
      </dgm:t>
    </dgm:pt>
    <dgm:pt modelId="{194CFA1A-24D3-4CF5-91FB-99AD5225BA04}" type="sibTrans" cxnId="{E06C191F-5F6A-433F-88AB-FD8BFAE23059}">
      <dgm:prSet/>
      <dgm:spPr/>
      <dgm:t>
        <a:bodyPr/>
        <a:lstStyle/>
        <a:p>
          <a:endParaRPr lang="en-ZA"/>
        </a:p>
      </dgm:t>
    </dgm:pt>
    <dgm:pt modelId="{C0A598FE-5095-46C2-BCEB-51542C542804}">
      <dgm:prSet phldrT="[Text]"/>
      <dgm:spPr>
        <a:solidFill>
          <a:scrgbClr r="0" g="0" b="0">
            <a:alpha val="10000"/>
          </a:scrgbClr>
        </a:solidFill>
      </dgm:spPr>
      <dgm:t>
        <a:bodyPr/>
        <a:lstStyle/>
        <a:p>
          <a:r>
            <a:rPr lang="en-ZA" dirty="0"/>
            <a:t>Validation</a:t>
          </a:r>
        </a:p>
      </dgm:t>
    </dgm:pt>
    <dgm:pt modelId="{88B3D932-C4D7-4E8B-A36B-FCD5A6BAC482}" type="parTrans" cxnId="{8A3445B0-2848-419B-A7FF-B941633BA834}">
      <dgm:prSet/>
      <dgm:spPr/>
      <dgm:t>
        <a:bodyPr/>
        <a:lstStyle/>
        <a:p>
          <a:endParaRPr lang="en-ZA"/>
        </a:p>
      </dgm:t>
    </dgm:pt>
    <dgm:pt modelId="{3FF8F347-0042-4406-AEAE-38608953776D}" type="sibTrans" cxnId="{8A3445B0-2848-419B-A7FF-B941633BA834}">
      <dgm:prSet/>
      <dgm:spPr/>
      <dgm:t>
        <a:bodyPr/>
        <a:lstStyle/>
        <a:p>
          <a:endParaRPr lang="en-ZA"/>
        </a:p>
      </dgm:t>
    </dgm:pt>
    <dgm:pt modelId="{FDD97B4A-214F-4885-89CD-174AF6A4331B}">
      <dgm:prSet phldrT="[Text]"/>
      <dgm:spPr>
        <a:solidFill>
          <a:scrgbClr r="0" g="0" b="0">
            <a:alpha val="10000"/>
          </a:scrgbClr>
        </a:solidFill>
      </dgm:spPr>
      <dgm:t>
        <a:bodyPr/>
        <a:lstStyle/>
        <a:p>
          <a:r>
            <a:rPr lang="en-ZA" dirty="0"/>
            <a:t>Optimisation</a:t>
          </a:r>
        </a:p>
      </dgm:t>
    </dgm:pt>
    <dgm:pt modelId="{DA8ECD30-69B4-42B6-A705-EA65D724D4D2}" type="parTrans" cxnId="{5C58295E-B743-4CFE-B7A4-DC0D4A8AED86}">
      <dgm:prSet/>
      <dgm:spPr/>
      <dgm:t>
        <a:bodyPr/>
        <a:lstStyle/>
        <a:p>
          <a:endParaRPr lang="en-ZA"/>
        </a:p>
      </dgm:t>
    </dgm:pt>
    <dgm:pt modelId="{6925C74B-DE8C-4975-8DC4-9565CFB35AD8}" type="sibTrans" cxnId="{5C58295E-B743-4CFE-B7A4-DC0D4A8AED86}">
      <dgm:prSet/>
      <dgm:spPr/>
      <dgm:t>
        <a:bodyPr/>
        <a:lstStyle/>
        <a:p>
          <a:endParaRPr lang="en-ZA"/>
        </a:p>
      </dgm:t>
    </dgm:pt>
    <dgm:pt modelId="{37647412-0D63-42FC-A2F2-E15D56DF7AB7}">
      <dgm:prSet/>
      <dgm:spPr>
        <a:solidFill>
          <a:scrgbClr r="0" g="0" b="0">
            <a:alpha val="10000"/>
          </a:scrgbClr>
        </a:solidFill>
      </dgm:spPr>
      <dgm:t>
        <a:bodyPr/>
        <a:lstStyle/>
        <a:p>
          <a:r>
            <a:rPr lang="en-ZA" dirty="0"/>
            <a:t>Scale-up</a:t>
          </a:r>
        </a:p>
      </dgm:t>
    </dgm:pt>
    <dgm:pt modelId="{544E51A3-A30B-4F78-8D27-3D17EC302DC4}" type="parTrans" cxnId="{B32A1A88-8819-49DC-A7E8-C6DD748FC239}">
      <dgm:prSet/>
      <dgm:spPr/>
      <dgm:t>
        <a:bodyPr/>
        <a:lstStyle/>
        <a:p>
          <a:endParaRPr lang="en-ZA"/>
        </a:p>
      </dgm:t>
    </dgm:pt>
    <dgm:pt modelId="{B4E38BB0-C69D-4872-AAFE-50381CA7ACAC}" type="sibTrans" cxnId="{B32A1A88-8819-49DC-A7E8-C6DD748FC239}">
      <dgm:prSet/>
      <dgm:spPr/>
      <dgm:t>
        <a:bodyPr/>
        <a:lstStyle/>
        <a:p>
          <a:endParaRPr lang="en-ZA"/>
        </a:p>
      </dgm:t>
    </dgm:pt>
    <dgm:pt modelId="{FDDEB92F-D6BB-4662-9CCE-690D60760470}" type="pres">
      <dgm:prSet presAssocID="{FB8647A8-A83F-4DE0-AB8B-C9299453D107}" presName="CompostProcess" presStyleCnt="0">
        <dgm:presLayoutVars>
          <dgm:dir/>
          <dgm:resizeHandles val="exact"/>
        </dgm:presLayoutVars>
      </dgm:prSet>
      <dgm:spPr/>
    </dgm:pt>
    <dgm:pt modelId="{60E7C696-5119-4245-8D8B-4C72BDBFA0F8}" type="pres">
      <dgm:prSet presAssocID="{FB8647A8-A83F-4DE0-AB8B-C9299453D107}" presName="arrow" presStyleLbl="bgShp" presStyleIdx="0" presStyleCnt="1"/>
      <dgm:spPr/>
    </dgm:pt>
    <dgm:pt modelId="{5595B62D-BE53-4118-A1DF-FB48B669BF89}" type="pres">
      <dgm:prSet presAssocID="{FB8647A8-A83F-4DE0-AB8B-C9299453D107}" presName="linearProcess" presStyleCnt="0"/>
      <dgm:spPr/>
    </dgm:pt>
    <dgm:pt modelId="{841F2A7A-6B15-4F85-A07F-C79ABCBF1164}" type="pres">
      <dgm:prSet presAssocID="{89E44A29-E67D-4B44-B76B-F3F2C42B4DA7}" presName="textNode" presStyleLbl="node1" presStyleIdx="0" presStyleCnt="4">
        <dgm:presLayoutVars>
          <dgm:bulletEnabled val="1"/>
        </dgm:presLayoutVars>
      </dgm:prSet>
      <dgm:spPr/>
    </dgm:pt>
    <dgm:pt modelId="{9C9B3E6D-BDFA-4812-8629-8B0C488C0F8D}" type="pres">
      <dgm:prSet presAssocID="{194CFA1A-24D3-4CF5-91FB-99AD5225BA04}" presName="sibTrans" presStyleCnt="0"/>
      <dgm:spPr/>
    </dgm:pt>
    <dgm:pt modelId="{88C9FD35-2F2C-4F6B-95AD-1E0AB56B477B}" type="pres">
      <dgm:prSet presAssocID="{C0A598FE-5095-46C2-BCEB-51542C542804}" presName="textNode" presStyleLbl="node1" presStyleIdx="1" presStyleCnt="4">
        <dgm:presLayoutVars>
          <dgm:bulletEnabled val="1"/>
        </dgm:presLayoutVars>
      </dgm:prSet>
      <dgm:spPr/>
    </dgm:pt>
    <dgm:pt modelId="{D4AF6765-48A4-47FD-B5C1-5B645988CEF1}" type="pres">
      <dgm:prSet presAssocID="{3FF8F347-0042-4406-AEAE-38608953776D}" presName="sibTrans" presStyleCnt="0"/>
      <dgm:spPr/>
    </dgm:pt>
    <dgm:pt modelId="{DAFCF2F6-1FA7-4EB6-ABE8-EBDDB5DBE17A}" type="pres">
      <dgm:prSet presAssocID="{FDD97B4A-214F-4885-89CD-174AF6A4331B}" presName="textNode" presStyleLbl="node1" presStyleIdx="2" presStyleCnt="4">
        <dgm:presLayoutVars>
          <dgm:bulletEnabled val="1"/>
        </dgm:presLayoutVars>
      </dgm:prSet>
      <dgm:spPr/>
    </dgm:pt>
    <dgm:pt modelId="{875EEFE5-36D8-4C9C-BA20-B41736352206}" type="pres">
      <dgm:prSet presAssocID="{6925C74B-DE8C-4975-8DC4-9565CFB35AD8}" presName="sibTrans" presStyleCnt="0"/>
      <dgm:spPr/>
    </dgm:pt>
    <dgm:pt modelId="{E17FFA40-DA9C-483A-BDE7-4DC9F214C5EB}" type="pres">
      <dgm:prSet presAssocID="{37647412-0D63-42FC-A2F2-E15D56DF7AB7}" presName="textNode" presStyleLbl="node1" presStyleIdx="3" presStyleCnt="4">
        <dgm:presLayoutVars>
          <dgm:bulletEnabled val="1"/>
        </dgm:presLayoutVars>
      </dgm:prSet>
      <dgm:spPr/>
    </dgm:pt>
  </dgm:ptLst>
  <dgm:cxnLst>
    <dgm:cxn modelId="{E06C191F-5F6A-433F-88AB-FD8BFAE23059}" srcId="{FB8647A8-A83F-4DE0-AB8B-C9299453D107}" destId="{89E44A29-E67D-4B44-B76B-F3F2C42B4DA7}" srcOrd="0" destOrd="0" parTransId="{033643B1-DF1D-4C27-9322-971217881CCB}" sibTransId="{194CFA1A-24D3-4CF5-91FB-99AD5225BA04}"/>
    <dgm:cxn modelId="{5C58295E-B743-4CFE-B7A4-DC0D4A8AED86}" srcId="{FB8647A8-A83F-4DE0-AB8B-C9299453D107}" destId="{FDD97B4A-214F-4885-89CD-174AF6A4331B}" srcOrd="2" destOrd="0" parTransId="{DA8ECD30-69B4-42B6-A705-EA65D724D4D2}" sibTransId="{6925C74B-DE8C-4975-8DC4-9565CFB35AD8}"/>
    <dgm:cxn modelId="{965FC152-3DC2-4A66-8637-215497B7ED7D}" type="presOf" srcId="{FDD97B4A-214F-4885-89CD-174AF6A4331B}" destId="{DAFCF2F6-1FA7-4EB6-ABE8-EBDDB5DBE17A}" srcOrd="0" destOrd="0" presId="urn:microsoft.com/office/officeart/2005/8/layout/hProcess9"/>
    <dgm:cxn modelId="{F24A0887-5310-4427-80A7-080601C7D345}" type="presOf" srcId="{FB8647A8-A83F-4DE0-AB8B-C9299453D107}" destId="{FDDEB92F-D6BB-4662-9CCE-690D60760470}" srcOrd="0" destOrd="0" presId="urn:microsoft.com/office/officeart/2005/8/layout/hProcess9"/>
    <dgm:cxn modelId="{B32A1A88-8819-49DC-A7E8-C6DD748FC239}" srcId="{FB8647A8-A83F-4DE0-AB8B-C9299453D107}" destId="{37647412-0D63-42FC-A2F2-E15D56DF7AB7}" srcOrd="3" destOrd="0" parTransId="{544E51A3-A30B-4F78-8D27-3D17EC302DC4}" sibTransId="{B4E38BB0-C69D-4872-AAFE-50381CA7ACAC}"/>
    <dgm:cxn modelId="{DF71709C-24B3-40AE-AE3B-37A8EF1C2BF1}" type="presOf" srcId="{37647412-0D63-42FC-A2F2-E15D56DF7AB7}" destId="{E17FFA40-DA9C-483A-BDE7-4DC9F214C5EB}" srcOrd="0" destOrd="0" presId="urn:microsoft.com/office/officeart/2005/8/layout/hProcess9"/>
    <dgm:cxn modelId="{9E2F02B0-36B3-4412-BBBA-9ED947A0E3EE}" type="presOf" srcId="{C0A598FE-5095-46C2-BCEB-51542C542804}" destId="{88C9FD35-2F2C-4F6B-95AD-1E0AB56B477B}" srcOrd="0" destOrd="0" presId="urn:microsoft.com/office/officeart/2005/8/layout/hProcess9"/>
    <dgm:cxn modelId="{8A3445B0-2848-419B-A7FF-B941633BA834}" srcId="{FB8647A8-A83F-4DE0-AB8B-C9299453D107}" destId="{C0A598FE-5095-46C2-BCEB-51542C542804}" srcOrd="1" destOrd="0" parTransId="{88B3D932-C4D7-4E8B-A36B-FCD5A6BAC482}" sibTransId="{3FF8F347-0042-4406-AEAE-38608953776D}"/>
    <dgm:cxn modelId="{CDB8BEB2-BAF6-4D22-8109-29C3B6A06DFA}" type="presOf" srcId="{89E44A29-E67D-4B44-B76B-F3F2C42B4DA7}" destId="{841F2A7A-6B15-4F85-A07F-C79ABCBF1164}" srcOrd="0" destOrd="0" presId="urn:microsoft.com/office/officeart/2005/8/layout/hProcess9"/>
    <dgm:cxn modelId="{CCC24208-5A64-4E34-A252-46344027E450}" type="presParOf" srcId="{FDDEB92F-D6BB-4662-9CCE-690D60760470}" destId="{60E7C696-5119-4245-8D8B-4C72BDBFA0F8}" srcOrd="0" destOrd="0" presId="urn:microsoft.com/office/officeart/2005/8/layout/hProcess9"/>
    <dgm:cxn modelId="{A19F44B7-9C0B-4AB6-9BDC-08AFB655051C}" type="presParOf" srcId="{FDDEB92F-D6BB-4662-9CCE-690D60760470}" destId="{5595B62D-BE53-4118-A1DF-FB48B669BF89}" srcOrd="1" destOrd="0" presId="urn:microsoft.com/office/officeart/2005/8/layout/hProcess9"/>
    <dgm:cxn modelId="{70F715EE-DEB7-4062-B7C0-9F823ED3138B}" type="presParOf" srcId="{5595B62D-BE53-4118-A1DF-FB48B669BF89}" destId="{841F2A7A-6B15-4F85-A07F-C79ABCBF1164}" srcOrd="0" destOrd="0" presId="urn:microsoft.com/office/officeart/2005/8/layout/hProcess9"/>
    <dgm:cxn modelId="{37C467ED-E454-4786-B783-2D8089599D0D}" type="presParOf" srcId="{5595B62D-BE53-4118-A1DF-FB48B669BF89}" destId="{9C9B3E6D-BDFA-4812-8629-8B0C488C0F8D}" srcOrd="1" destOrd="0" presId="urn:microsoft.com/office/officeart/2005/8/layout/hProcess9"/>
    <dgm:cxn modelId="{BE0AC6BF-C5B7-48FC-84F9-858B3A011F18}" type="presParOf" srcId="{5595B62D-BE53-4118-A1DF-FB48B669BF89}" destId="{88C9FD35-2F2C-4F6B-95AD-1E0AB56B477B}" srcOrd="2" destOrd="0" presId="urn:microsoft.com/office/officeart/2005/8/layout/hProcess9"/>
    <dgm:cxn modelId="{01CB60D7-F9E5-4398-887F-715CFEAF45D8}" type="presParOf" srcId="{5595B62D-BE53-4118-A1DF-FB48B669BF89}" destId="{D4AF6765-48A4-47FD-B5C1-5B645988CEF1}" srcOrd="3" destOrd="0" presId="urn:microsoft.com/office/officeart/2005/8/layout/hProcess9"/>
    <dgm:cxn modelId="{16FB5619-02A8-4D99-93BB-BC7B319A4373}" type="presParOf" srcId="{5595B62D-BE53-4118-A1DF-FB48B669BF89}" destId="{DAFCF2F6-1FA7-4EB6-ABE8-EBDDB5DBE17A}" srcOrd="4" destOrd="0" presId="urn:microsoft.com/office/officeart/2005/8/layout/hProcess9"/>
    <dgm:cxn modelId="{E57A4543-FBEE-4471-84B8-853CF62CAB8D}" type="presParOf" srcId="{5595B62D-BE53-4118-A1DF-FB48B669BF89}" destId="{875EEFE5-36D8-4C9C-BA20-B41736352206}" srcOrd="5" destOrd="0" presId="urn:microsoft.com/office/officeart/2005/8/layout/hProcess9"/>
    <dgm:cxn modelId="{37187A1A-5FB8-4759-A1C6-6670433CCF9E}" type="presParOf" srcId="{5595B62D-BE53-4118-A1DF-FB48B669BF89}" destId="{E17FFA40-DA9C-483A-BDE7-4DC9F214C5EB}"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8647A8-A83F-4DE0-AB8B-C9299453D107}" type="doc">
      <dgm:prSet loTypeId="urn:microsoft.com/office/officeart/2005/8/layout/hProcess9" loCatId="process" qsTypeId="urn:microsoft.com/office/officeart/2005/8/quickstyle/simple1" qsCatId="simple" csTypeId="urn:microsoft.com/office/officeart/2005/8/colors/colorful2" csCatId="colorful" phldr="1"/>
      <dgm:spPr/>
    </dgm:pt>
    <dgm:pt modelId="{89E44A29-E67D-4B44-B76B-F3F2C42B4DA7}">
      <dgm:prSet phldrT="[Text]"/>
      <dgm:spPr>
        <a:solidFill>
          <a:scrgbClr r="0" g="0" b="0">
            <a:alpha val="10000"/>
          </a:scrgbClr>
        </a:solidFill>
      </dgm:spPr>
      <dgm:t>
        <a:bodyPr/>
        <a:lstStyle/>
        <a:p>
          <a:r>
            <a:rPr lang="en-ZA" dirty="0"/>
            <a:t>Design</a:t>
          </a:r>
        </a:p>
      </dgm:t>
    </dgm:pt>
    <dgm:pt modelId="{033643B1-DF1D-4C27-9322-971217881CCB}" type="parTrans" cxnId="{E06C191F-5F6A-433F-88AB-FD8BFAE23059}">
      <dgm:prSet/>
      <dgm:spPr/>
      <dgm:t>
        <a:bodyPr/>
        <a:lstStyle/>
        <a:p>
          <a:endParaRPr lang="en-ZA"/>
        </a:p>
      </dgm:t>
    </dgm:pt>
    <dgm:pt modelId="{194CFA1A-24D3-4CF5-91FB-99AD5225BA04}" type="sibTrans" cxnId="{E06C191F-5F6A-433F-88AB-FD8BFAE23059}">
      <dgm:prSet/>
      <dgm:spPr/>
      <dgm:t>
        <a:bodyPr/>
        <a:lstStyle/>
        <a:p>
          <a:endParaRPr lang="en-ZA"/>
        </a:p>
      </dgm:t>
    </dgm:pt>
    <dgm:pt modelId="{C0A598FE-5095-46C2-BCEB-51542C542804}">
      <dgm:prSet phldrT="[Text]"/>
      <dgm:spPr/>
      <dgm:t>
        <a:bodyPr/>
        <a:lstStyle/>
        <a:p>
          <a:r>
            <a:rPr lang="en-ZA" dirty="0"/>
            <a:t>Validation</a:t>
          </a:r>
        </a:p>
      </dgm:t>
    </dgm:pt>
    <dgm:pt modelId="{88B3D932-C4D7-4E8B-A36B-FCD5A6BAC482}" type="parTrans" cxnId="{8A3445B0-2848-419B-A7FF-B941633BA834}">
      <dgm:prSet/>
      <dgm:spPr/>
      <dgm:t>
        <a:bodyPr/>
        <a:lstStyle/>
        <a:p>
          <a:endParaRPr lang="en-ZA"/>
        </a:p>
      </dgm:t>
    </dgm:pt>
    <dgm:pt modelId="{3FF8F347-0042-4406-AEAE-38608953776D}" type="sibTrans" cxnId="{8A3445B0-2848-419B-A7FF-B941633BA834}">
      <dgm:prSet/>
      <dgm:spPr/>
      <dgm:t>
        <a:bodyPr/>
        <a:lstStyle/>
        <a:p>
          <a:endParaRPr lang="en-ZA"/>
        </a:p>
      </dgm:t>
    </dgm:pt>
    <dgm:pt modelId="{FDD97B4A-214F-4885-89CD-174AF6A4331B}">
      <dgm:prSet phldrT="[Text]"/>
      <dgm:spPr>
        <a:solidFill>
          <a:scrgbClr r="0" g="0" b="0">
            <a:alpha val="10000"/>
          </a:scrgbClr>
        </a:solidFill>
      </dgm:spPr>
      <dgm:t>
        <a:bodyPr/>
        <a:lstStyle/>
        <a:p>
          <a:r>
            <a:rPr lang="en-ZA" dirty="0"/>
            <a:t>Optimisation</a:t>
          </a:r>
        </a:p>
      </dgm:t>
    </dgm:pt>
    <dgm:pt modelId="{DA8ECD30-69B4-42B6-A705-EA65D724D4D2}" type="parTrans" cxnId="{5C58295E-B743-4CFE-B7A4-DC0D4A8AED86}">
      <dgm:prSet/>
      <dgm:spPr/>
      <dgm:t>
        <a:bodyPr/>
        <a:lstStyle/>
        <a:p>
          <a:endParaRPr lang="en-ZA"/>
        </a:p>
      </dgm:t>
    </dgm:pt>
    <dgm:pt modelId="{6925C74B-DE8C-4975-8DC4-9565CFB35AD8}" type="sibTrans" cxnId="{5C58295E-B743-4CFE-B7A4-DC0D4A8AED86}">
      <dgm:prSet/>
      <dgm:spPr/>
      <dgm:t>
        <a:bodyPr/>
        <a:lstStyle/>
        <a:p>
          <a:endParaRPr lang="en-ZA"/>
        </a:p>
      </dgm:t>
    </dgm:pt>
    <dgm:pt modelId="{37647412-0D63-42FC-A2F2-E15D56DF7AB7}">
      <dgm:prSet/>
      <dgm:spPr>
        <a:solidFill>
          <a:scrgbClr r="0" g="0" b="0">
            <a:alpha val="10000"/>
          </a:scrgbClr>
        </a:solidFill>
      </dgm:spPr>
      <dgm:t>
        <a:bodyPr/>
        <a:lstStyle/>
        <a:p>
          <a:r>
            <a:rPr lang="en-ZA" dirty="0"/>
            <a:t>Scale-up</a:t>
          </a:r>
        </a:p>
      </dgm:t>
    </dgm:pt>
    <dgm:pt modelId="{544E51A3-A30B-4F78-8D27-3D17EC302DC4}" type="parTrans" cxnId="{B32A1A88-8819-49DC-A7E8-C6DD748FC239}">
      <dgm:prSet/>
      <dgm:spPr/>
      <dgm:t>
        <a:bodyPr/>
        <a:lstStyle/>
        <a:p>
          <a:endParaRPr lang="en-ZA"/>
        </a:p>
      </dgm:t>
    </dgm:pt>
    <dgm:pt modelId="{B4E38BB0-C69D-4872-AAFE-50381CA7ACAC}" type="sibTrans" cxnId="{B32A1A88-8819-49DC-A7E8-C6DD748FC239}">
      <dgm:prSet/>
      <dgm:spPr/>
      <dgm:t>
        <a:bodyPr/>
        <a:lstStyle/>
        <a:p>
          <a:endParaRPr lang="en-ZA"/>
        </a:p>
      </dgm:t>
    </dgm:pt>
    <dgm:pt modelId="{FDDEB92F-D6BB-4662-9CCE-690D60760470}" type="pres">
      <dgm:prSet presAssocID="{FB8647A8-A83F-4DE0-AB8B-C9299453D107}" presName="CompostProcess" presStyleCnt="0">
        <dgm:presLayoutVars>
          <dgm:dir/>
          <dgm:resizeHandles val="exact"/>
        </dgm:presLayoutVars>
      </dgm:prSet>
      <dgm:spPr/>
    </dgm:pt>
    <dgm:pt modelId="{60E7C696-5119-4245-8D8B-4C72BDBFA0F8}" type="pres">
      <dgm:prSet presAssocID="{FB8647A8-A83F-4DE0-AB8B-C9299453D107}" presName="arrow" presStyleLbl="bgShp" presStyleIdx="0" presStyleCnt="1"/>
      <dgm:spPr/>
    </dgm:pt>
    <dgm:pt modelId="{5595B62D-BE53-4118-A1DF-FB48B669BF89}" type="pres">
      <dgm:prSet presAssocID="{FB8647A8-A83F-4DE0-AB8B-C9299453D107}" presName="linearProcess" presStyleCnt="0"/>
      <dgm:spPr/>
    </dgm:pt>
    <dgm:pt modelId="{841F2A7A-6B15-4F85-A07F-C79ABCBF1164}" type="pres">
      <dgm:prSet presAssocID="{89E44A29-E67D-4B44-B76B-F3F2C42B4DA7}" presName="textNode" presStyleLbl="node1" presStyleIdx="0" presStyleCnt="4">
        <dgm:presLayoutVars>
          <dgm:bulletEnabled val="1"/>
        </dgm:presLayoutVars>
      </dgm:prSet>
      <dgm:spPr/>
    </dgm:pt>
    <dgm:pt modelId="{9C9B3E6D-BDFA-4812-8629-8B0C488C0F8D}" type="pres">
      <dgm:prSet presAssocID="{194CFA1A-24D3-4CF5-91FB-99AD5225BA04}" presName="sibTrans" presStyleCnt="0"/>
      <dgm:spPr/>
    </dgm:pt>
    <dgm:pt modelId="{88C9FD35-2F2C-4F6B-95AD-1E0AB56B477B}" type="pres">
      <dgm:prSet presAssocID="{C0A598FE-5095-46C2-BCEB-51542C542804}" presName="textNode" presStyleLbl="node1" presStyleIdx="1" presStyleCnt="4">
        <dgm:presLayoutVars>
          <dgm:bulletEnabled val="1"/>
        </dgm:presLayoutVars>
      </dgm:prSet>
      <dgm:spPr/>
    </dgm:pt>
    <dgm:pt modelId="{D4AF6765-48A4-47FD-B5C1-5B645988CEF1}" type="pres">
      <dgm:prSet presAssocID="{3FF8F347-0042-4406-AEAE-38608953776D}" presName="sibTrans" presStyleCnt="0"/>
      <dgm:spPr/>
    </dgm:pt>
    <dgm:pt modelId="{DAFCF2F6-1FA7-4EB6-ABE8-EBDDB5DBE17A}" type="pres">
      <dgm:prSet presAssocID="{FDD97B4A-214F-4885-89CD-174AF6A4331B}" presName="textNode" presStyleLbl="node1" presStyleIdx="2" presStyleCnt="4">
        <dgm:presLayoutVars>
          <dgm:bulletEnabled val="1"/>
        </dgm:presLayoutVars>
      </dgm:prSet>
      <dgm:spPr/>
    </dgm:pt>
    <dgm:pt modelId="{875EEFE5-36D8-4C9C-BA20-B41736352206}" type="pres">
      <dgm:prSet presAssocID="{6925C74B-DE8C-4975-8DC4-9565CFB35AD8}" presName="sibTrans" presStyleCnt="0"/>
      <dgm:spPr/>
    </dgm:pt>
    <dgm:pt modelId="{E17FFA40-DA9C-483A-BDE7-4DC9F214C5EB}" type="pres">
      <dgm:prSet presAssocID="{37647412-0D63-42FC-A2F2-E15D56DF7AB7}" presName="textNode" presStyleLbl="node1" presStyleIdx="3" presStyleCnt="4">
        <dgm:presLayoutVars>
          <dgm:bulletEnabled val="1"/>
        </dgm:presLayoutVars>
      </dgm:prSet>
      <dgm:spPr/>
    </dgm:pt>
  </dgm:ptLst>
  <dgm:cxnLst>
    <dgm:cxn modelId="{E06C191F-5F6A-433F-88AB-FD8BFAE23059}" srcId="{FB8647A8-A83F-4DE0-AB8B-C9299453D107}" destId="{89E44A29-E67D-4B44-B76B-F3F2C42B4DA7}" srcOrd="0" destOrd="0" parTransId="{033643B1-DF1D-4C27-9322-971217881CCB}" sibTransId="{194CFA1A-24D3-4CF5-91FB-99AD5225BA04}"/>
    <dgm:cxn modelId="{5C58295E-B743-4CFE-B7A4-DC0D4A8AED86}" srcId="{FB8647A8-A83F-4DE0-AB8B-C9299453D107}" destId="{FDD97B4A-214F-4885-89CD-174AF6A4331B}" srcOrd="2" destOrd="0" parTransId="{DA8ECD30-69B4-42B6-A705-EA65D724D4D2}" sibTransId="{6925C74B-DE8C-4975-8DC4-9565CFB35AD8}"/>
    <dgm:cxn modelId="{965FC152-3DC2-4A66-8637-215497B7ED7D}" type="presOf" srcId="{FDD97B4A-214F-4885-89CD-174AF6A4331B}" destId="{DAFCF2F6-1FA7-4EB6-ABE8-EBDDB5DBE17A}" srcOrd="0" destOrd="0" presId="urn:microsoft.com/office/officeart/2005/8/layout/hProcess9"/>
    <dgm:cxn modelId="{F24A0887-5310-4427-80A7-080601C7D345}" type="presOf" srcId="{FB8647A8-A83F-4DE0-AB8B-C9299453D107}" destId="{FDDEB92F-D6BB-4662-9CCE-690D60760470}" srcOrd="0" destOrd="0" presId="urn:microsoft.com/office/officeart/2005/8/layout/hProcess9"/>
    <dgm:cxn modelId="{B32A1A88-8819-49DC-A7E8-C6DD748FC239}" srcId="{FB8647A8-A83F-4DE0-AB8B-C9299453D107}" destId="{37647412-0D63-42FC-A2F2-E15D56DF7AB7}" srcOrd="3" destOrd="0" parTransId="{544E51A3-A30B-4F78-8D27-3D17EC302DC4}" sibTransId="{B4E38BB0-C69D-4872-AAFE-50381CA7ACAC}"/>
    <dgm:cxn modelId="{DF71709C-24B3-40AE-AE3B-37A8EF1C2BF1}" type="presOf" srcId="{37647412-0D63-42FC-A2F2-E15D56DF7AB7}" destId="{E17FFA40-DA9C-483A-BDE7-4DC9F214C5EB}" srcOrd="0" destOrd="0" presId="urn:microsoft.com/office/officeart/2005/8/layout/hProcess9"/>
    <dgm:cxn modelId="{9E2F02B0-36B3-4412-BBBA-9ED947A0E3EE}" type="presOf" srcId="{C0A598FE-5095-46C2-BCEB-51542C542804}" destId="{88C9FD35-2F2C-4F6B-95AD-1E0AB56B477B}" srcOrd="0" destOrd="0" presId="urn:microsoft.com/office/officeart/2005/8/layout/hProcess9"/>
    <dgm:cxn modelId="{8A3445B0-2848-419B-A7FF-B941633BA834}" srcId="{FB8647A8-A83F-4DE0-AB8B-C9299453D107}" destId="{C0A598FE-5095-46C2-BCEB-51542C542804}" srcOrd="1" destOrd="0" parTransId="{88B3D932-C4D7-4E8B-A36B-FCD5A6BAC482}" sibTransId="{3FF8F347-0042-4406-AEAE-38608953776D}"/>
    <dgm:cxn modelId="{CDB8BEB2-BAF6-4D22-8109-29C3B6A06DFA}" type="presOf" srcId="{89E44A29-E67D-4B44-B76B-F3F2C42B4DA7}" destId="{841F2A7A-6B15-4F85-A07F-C79ABCBF1164}" srcOrd="0" destOrd="0" presId="urn:microsoft.com/office/officeart/2005/8/layout/hProcess9"/>
    <dgm:cxn modelId="{CCC24208-5A64-4E34-A252-46344027E450}" type="presParOf" srcId="{FDDEB92F-D6BB-4662-9CCE-690D60760470}" destId="{60E7C696-5119-4245-8D8B-4C72BDBFA0F8}" srcOrd="0" destOrd="0" presId="urn:microsoft.com/office/officeart/2005/8/layout/hProcess9"/>
    <dgm:cxn modelId="{A19F44B7-9C0B-4AB6-9BDC-08AFB655051C}" type="presParOf" srcId="{FDDEB92F-D6BB-4662-9CCE-690D60760470}" destId="{5595B62D-BE53-4118-A1DF-FB48B669BF89}" srcOrd="1" destOrd="0" presId="urn:microsoft.com/office/officeart/2005/8/layout/hProcess9"/>
    <dgm:cxn modelId="{70F715EE-DEB7-4062-B7C0-9F823ED3138B}" type="presParOf" srcId="{5595B62D-BE53-4118-A1DF-FB48B669BF89}" destId="{841F2A7A-6B15-4F85-A07F-C79ABCBF1164}" srcOrd="0" destOrd="0" presId="urn:microsoft.com/office/officeart/2005/8/layout/hProcess9"/>
    <dgm:cxn modelId="{37C467ED-E454-4786-B783-2D8089599D0D}" type="presParOf" srcId="{5595B62D-BE53-4118-A1DF-FB48B669BF89}" destId="{9C9B3E6D-BDFA-4812-8629-8B0C488C0F8D}" srcOrd="1" destOrd="0" presId="urn:microsoft.com/office/officeart/2005/8/layout/hProcess9"/>
    <dgm:cxn modelId="{BE0AC6BF-C5B7-48FC-84F9-858B3A011F18}" type="presParOf" srcId="{5595B62D-BE53-4118-A1DF-FB48B669BF89}" destId="{88C9FD35-2F2C-4F6B-95AD-1E0AB56B477B}" srcOrd="2" destOrd="0" presId="urn:microsoft.com/office/officeart/2005/8/layout/hProcess9"/>
    <dgm:cxn modelId="{01CB60D7-F9E5-4398-887F-715CFEAF45D8}" type="presParOf" srcId="{5595B62D-BE53-4118-A1DF-FB48B669BF89}" destId="{D4AF6765-48A4-47FD-B5C1-5B645988CEF1}" srcOrd="3" destOrd="0" presId="urn:microsoft.com/office/officeart/2005/8/layout/hProcess9"/>
    <dgm:cxn modelId="{16FB5619-02A8-4D99-93BB-BC7B319A4373}" type="presParOf" srcId="{5595B62D-BE53-4118-A1DF-FB48B669BF89}" destId="{DAFCF2F6-1FA7-4EB6-ABE8-EBDDB5DBE17A}" srcOrd="4" destOrd="0" presId="urn:microsoft.com/office/officeart/2005/8/layout/hProcess9"/>
    <dgm:cxn modelId="{E57A4543-FBEE-4471-84B8-853CF62CAB8D}" type="presParOf" srcId="{5595B62D-BE53-4118-A1DF-FB48B669BF89}" destId="{875EEFE5-36D8-4C9C-BA20-B41736352206}" srcOrd="5" destOrd="0" presId="urn:microsoft.com/office/officeart/2005/8/layout/hProcess9"/>
    <dgm:cxn modelId="{37187A1A-5FB8-4759-A1C6-6670433CCF9E}" type="presParOf" srcId="{5595B62D-BE53-4118-A1DF-FB48B669BF89}" destId="{E17FFA40-DA9C-483A-BDE7-4DC9F214C5EB}"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8647A8-A83F-4DE0-AB8B-C9299453D107}" type="doc">
      <dgm:prSet loTypeId="urn:microsoft.com/office/officeart/2005/8/layout/hProcess9" loCatId="process" qsTypeId="urn:microsoft.com/office/officeart/2005/8/quickstyle/simple1" qsCatId="simple" csTypeId="urn:microsoft.com/office/officeart/2005/8/colors/colorful2" csCatId="colorful" phldr="1"/>
      <dgm:spPr/>
    </dgm:pt>
    <dgm:pt modelId="{89E44A29-E67D-4B44-B76B-F3F2C42B4DA7}">
      <dgm:prSet phldrT="[Text]"/>
      <dgm:spPr>
        <a:solidFill>
          <a:scrgbClr r="0" g="0" b="0">
            <a:alpha val="10000"/>
          </a:scrgbClr>
        </a:solidFill>
      </dgm:spPr>
      <dgm:t>
        <a:bodyPr/>
        <a:lstStyle/>
        <a:p>
          <a:r>
            <a:rPr lang="en-ZA" dirty="0"/>
            <a:t>Design</a:t>
          </a:r>
        </a:p>
      </dgm:t>
    </dgm:pt>
    <dgm:pt modelId="{033643B1-DF1D-4C27-9322-971217881CCB}" type="parTrans" cxnId="{E06C191F-5F6A-433F-88AB-FD8BFAE23059}">
      <dgm:prSet/>
      <dgm:spPr/>
      <dgm:t>
        <a:bodyPr/>
        <a:lstStyle/>
        <a:p>
          <a:endParaRPr lang="en-ZA"/>
        </a:p>
      </dgm:t>
    </dgm:pt>
    <dgm:pt modelId="{194CFA1A-24D3-4CF5-91FB-99AD5225BA04}" type="sibTrans" cxnId="{E06C191F-5F6A-433F-88AB-FD8BFAE23059}">
      <dgm:prSet/>
      <dgm:spPr/>
      <dgm:t>
        <a:bodyPr/>
        <a:lstStyle/>
        <a:p>
          <a:endParaRPr lang="en-ZA"/>
        </a:p>
      </dgm:t>
    </dgm:pt>
    <dgm:pt modelId="{C0A598FE-5095-46C2-BCEB-51542C542804}">
      <dgm:prSet phldrT="[Text]"/>
      <dgm:spPr>
        <a:solidFill>
          <a:scrgbClr r="0" g="0" b="0">
            <a:alpha val="10000"/>
          </a:scrgbClr>
        </a:solidFill>
      </dgm:spPr>
      <dgm:t>
        <a:bodyPr/>
        <a:lstStyle/>
        <a:p>
          <a:r>
            <a:rPr lang="en-ZA" dirty="0"/>
            <a:t>Validation</a:t>
          </a:r>
        </a:p>
      </dgm:t>
    </dgm:pt>
    <dgm:pt modelId="{88B3D932-C4D7-4E8B-A36B-FCD5A6BAC482}" type="parTrans" cxnId="{8A3445B0-2848-419B-A7FF-B941633BA834}">
      <dgm:prSet/>
      <dgm:spPr/>
      <dgm:t>
        <a:bodyPr/>
        <a:lstStyle/>
        <a:p>
          <a:endParaRPr lang="en-ZA"/>
        </a:p>
      </dgm:t>
    </dgm:pt>
    <dgm:pt modelId="{3FF8F347-0042-4406-AEAE-38608953776D}" type="sibTrans" cxnId="{8A3445B0-2848-419B-A7FF-B941633BA834}">
      <dgm:prSet/>
      <dgm:spPr/>
      <dgm:t>
        <a:bodyPr/>
        <a:lstStyle/>
        <a:p>
          <a:endParaRPr lang="en-ZA"/>
        </a:p>
      </dgm:t>
    </dgm:pt>
    <dgm:pt modelId="{FDD97B4A-214F-4885-89CD-174AF6A4331B}">
      <dgm:prSet phldrT="[Text]"/>
      <dgm:spPr/>
      <dgm:t>
        <a:bodyPr/>
        <a:lstStyle/>
        <a:p>
          <a:r>
            <a:rPr lang="en-ZA" dirty="0"/>
            <a:t>Optimisation</a:t>
          </a:r>
        </a:p>
      </dgm:t>
    </dgm:pt>
    <dgm:pt modelId="{DA8ECD30-69B4-42B6-A705-EA65D724D4D2}" type="parTrans" cxnId="{5C58295E-B743-4CFE-B7A4-DC0D4A8AED86}">
      <dgm:prSet/>
      <dgm:spPr/>
      <dgm:t>
        <a:bodyPr/>
        <a:lstStyle/>
        <a:p>
          <a:endParaRPr lang="en-ZA"/>
        </a:p>
      </dgm:t>
    </dgm:pt>
    <dgm:pt modelId="{6925C74B-DE8C-4975-8DC4-9565CFB35AD8}" type="sibTrans" cxnId="{5C58295E-B743-4CFE-B7A4-DC0D4A8AED86}">
      <dgm:prSet/>
      <dgm:spPr/>
      <dgm:t>
        <a:bodyPr/>
        <a:lstStyle/>
        <a:p>
          <a:endParaRPr lang="en-ZA"/>
        </a:p>
      </dgm:t>
    </dgm:pt>
    <dgm:pt modelId="{37647412-0D63-42FC-A2F2-E15D56DF7AB7}">
      <dgm:prSet/>
      <dgm:spPr>
        <a:solidFill>
          <a:scrgbClr r="0" g="0" b="0">
            <a:alpha val="10000"/>
          </a:scrgbClr>
        </a:solidFill>
      </dgm:spPr>
      <dgm:t>
        <a:bodyPr/>
        <a:lstStyle/>
        <a:p>
          <a:r>
            <a:rPr lang="en-ZA" dirty="0"/>
            <a:t>Scale-up</a:t>
          </a:r>
        </a:p>
      </dgm:t>
    </dgm:pt>
    <dgm:pt modelId="{544E51A3-A30B-4F78-8D27-3D17EC302DC4}" type="parTrans" cxnId="{B32A1A88-8819-49DC-A7E8-C6DD748FC239}">
      <dgm:prSet/>
      <dgm:spPr/>
      <dgm:t>
        <a:bodyPr/>
        <a:lstStyle/>
        <a:p>
          <a:endParaRPr lang="en-ZA"/>
        </a:p>
      </dgm:t>
    </dgm:pt>
    <dgm:pt modelId="{B4E38BB0-C69D-4872-AAFE-50381CA7ACAC}" type="sibTrans" cxnId="{B32A1A88-8819-49DC-A7E8-C6DD748FC239}">
      <dgm:prSet/>
      <dgm:spPr/>
      <dgm:t>
        <a:bodyPr/>
        <a:lstStyle/>
        <a:p>
          <a:endParaRPr lang="en-ZA"/>
        </a:p>
      </dgm:t>
    </dgm:pt>
    <dgm:pt modelId="{FDDEB92F-D6BB-4662-9CCE-690D60760470}" type="pres">
      <dgm:prSet presAssocID="{FB8647A8-A83F-4DE0-AB8B-C9299453D107}" presName="CompostProcess" presStyleCnt="0">
        <dgm:presLayoutVars>
          <dgm:dir/>
          <dgm:resizeHandles val="exact"/>
        </dgm:presLayoutVars>
      </dgm:prSet>
      <dgm:spPr/>
    </dgm:pt>
    <dgm:pt modelId="{60E7C696-5119-4245-8D8B-4C72BDBFA0F8}" type="pres">
      <dgm:prSet presAssocID="{FB8647A8-A83F-4DE0-AB8B-C9299453D107}" presName="arrow" presStyleLbl="bgShp" presStyleIdx="0" presStyleCnt="1"/>
      <dgm:spPr/>
    </dgm:pt>
    <dgm:pt modelId="{5595B62D-BE53-4118-A1DF-FB48B669BF89}" type="pres">
      <dgm:prSet presAssocID="{FB8647A8-A83F-4DE0-AB8B-C9299453D107}" presName="linearProcess" presStyleCnt="0"/>
      <dgm:spPr/>
    </dgm:pt>
    <dgm:pt modelId="{841F2A7A-6B15-4F85-A07F-C79ABCBF1164}" type="pres">
      <dgm:prSet presAssocID="{89E44A29-E67D-4B44-B76B-F3F2C42B4DA7}" presName="textNode" presStyleLbl="node1" presStyleIdx="0" presStyleCnt="4">
        <dgm:presLayoutVars>
          <dgm:bulletEnabled val="1"/>
        </dgm:presLayoutVars>
      </dgm:prSet>
      <dgm:spPr/>
    </dgm:pt>
    <dgm:pt modelId="{9C9B3E6D-BDFA-4812-8629-8B0C488C0F8D}" type="pres">
      <dgm:prSet presAssocID="{194CFA1A-24D3-4CF5-91FB-99AD5225BA04}" presName="sibTrans" presStyleCnt="0"/>
      <dgm:spPr/>
    </dgm:pt>
    <dgm:pt modelId="{88C9FD35-2F2C-4F6B-95AD-1E0AB56B477B}" type="pres">
      <dgm:prSet presAssocID="{C0A598FE-5095-46C2-BCEB-51542C542804}" presName="textNode" presStyleLbl="node1" presStyleIdx="1" presStyleCnt="4">
        <dgm:presLayoutVars>
          <dgm:bulletEnabled val="1"/>
        </dgm:presLayoutVars>
      </dgm:prSet>
      <dgm:spPr/>
    </dgm:pt>
    <dgm:pt modelId="{D4AF6765-48A4-47FD-B5C1-5B645988CEF1}" type="pres">
      <dgm:prSet presAssocID="{3FF8F347-0042-4406-AEAE-38608953776D}" presName="sibTrans" presStyleCnt="0"/>
      <dgm:spPr/>
    </dgm:pt>
    <dgm:pt modelId="{DAFCF2F6-1FA7-4EB6-ABE8-EBDDB5DBE17A}" type="pres">
      <dgm:prSet presAssocID="{FDD97B4A-214F-4885-89CD-174AF6A4331B}" presName="textNode" presStyleLbl="node1" presStyleIdx="2" presStyleCnt="4">
        <dgm:presLayoutVars>
          <dgm:bulletEnabled val="1"/>
        </dgm:presLayoutVars>
      </dgm:prSet>
      <dgm:spPr/>
    </dgm:pt>
    <dgm:pt modelId="{875EEFE5-36D8-4C9C-BA20-B41736352206}" type="pres">
      <dgm:prSet presAssocID="{6925C74B-DE8C-4975-8DC4-9565CFB35AD8}" presName="sibTrans" presStyleCnt="0"/>
      <dgm:spPr/>
    </dgm:pt>
    <dgm:pt modelId="{E17FFA40-DA9C-483A-BDE7-4DC9F214C5EB}" type="pres">
      <dgm:prSet presAssocID="{37647412-0D63-42FC-A2F2-E15D56DF7AB7}" presName="textNode" presStyleLbl="node1" presStyleIdx="3" presStyleCnt="4">
        <dgm:presLayoutVars>
          <dgm:bulletEnabled val="1"/>
        </dgm:presLayoutVars>
      </dgm:prSet>
      <dgm:spPr/>
    </dgm:pt>
  </dgm:ptLst>
  <dgm:cxnLst>
    <dgm:cxn modelId="{E06C191F-5F6A-433F-88AB-FD8BFAE23059}" srcId="{FB8647A8-A83F-4DE0-AB8B-C9299453D107}" destId="{89E44A29-E67D-4B44-B76B-F3F2C42B4DA7}" srcOrd="0" destOrd="0" parTransId="{033643B1-DF1D-4C27-9322-971217881CCB}" sibTransId="{194CFA1A-24D3-4CF5-91FB-99AD5225BA04}"/>
    <dgm:cxn modelId="{5C58295E-B743-4CFE-B7A4-DC0D4A8AED86}" srcId="{FB8647A8-A83F-4DE0-AB8B-C9299453D107}" destId="{FDD97B4A-214F-4885-89CD-174AF6A4331B}" srcOrd="2" destOrd="0" parTransId="{DA8ECD30-69B4-42B6-A705-EA65D724D4D2}" sibTransId="{6925C74B-DE8C-4975-8DC4-9565CFB35AD8}"/>
    <dgm:cxn modelId="{965FC152-3DC2-4A66-8637-215497B7ED7D}" type="presOf" srcId="{FDD97B4A-214F-4885-89CD-174AF6A4331B}" destId="{DAFCF2F6-1FA7-4EB6-ABE8-EBDDB5DBE17A}" srcOrd="0" destOrd="0" presId="urn:microsoft.com/office/officeart/2005/8/layout/hProcess9"/>
    <dgm:cxn modelId="{F24A0887-5310-4427-80A7-080601C7D345}" type="presOf" srcId="{FB8647A8-A83F-4DE0-AB8B-C9299453D107}" destId="{FDDEB92F-D6BB-4662-9CCE-690D60760470}" srcOrd="0" destOrd="0" presId="urn:microsoft.com/office/officeart/2005/8/layout/hProcess9"/>
    <dgm:cxn modelId="{B32A1A88-8819-49DC-A7E8-C6DD748FC239}" srcId="{FB8647A8-A83F-4DE0-AB8B-C9299453D107}" destId="{37647412-0D63-42FC-A2F2-E15D56DF7AB7}" srcOrd="3" destOrd="0" parTransId="{544E51A3-A30B-4F78-8D27-3D17EC302DC4}" sibTransId="{B4E38BB0-C69D-4872-AAFE-50381CA7ACAC}"/>
    <dgm:cxn modelId="{DF71709C-24B3-40AE-AE3B-37A8EF1C2BF1}" type="presOf" srcId="{37647412-0D63-42FC-A2F2-E15D56DF7AB7}" destId="{E17FFA40-DA9C-483A-BDE7-4DC9F214C5EB}" srcOrd="0" destOrd="0" presId="urn:microsoft.com/office/officeart/2005/8/layout/hProcess9"/>
    <dgm:cxn modelId="{9E2F02B0-36B3-4412-BBBA-9ED947A0E3EE}" type="presOf" srcId="{C0A598FE-5095-46C2-BCEB-51542C542804}" destId="{88C9FD35-2F2C-4F6B-95AD-1E0AB56B477B}" srcOrd="0" destOrd="0" presId="urn:microsoft.com/office/officeart/2005/8/layout/hProcess9"/>
    <dgm:cxn modelId="{8A3445B0-2848-419B-A7FF-B941633BA834}" srcId="{FB8647A8-A83F-4DE0-AB8B-C9299453D107}" destId="{C0A598FE-5095-46C2-BCEB-51542C542804}" srcOrd="1" destOrd="0" parTransId="{88B3D932-C4D7-4E8B-A36B-FCD5A6BAC482}" sibTransId="{3FF8F347-0042-4406-AEAE-38608953776D}"/>
    <dgm:cxn modelId="{CDB8BEB2-BAF6-4D22-8109-29C3B6A06DFA}" type="presOf" srcId="{89E44A29-E67D-4B44-B76B-F3F2C42B4DA7}" destId="{841F2A7A-6B15-4F85-A07F-C79ABCBF1164}" srcOrd="0" destOrd="0" presId="urn:microsoft.com/office/officeart/2005/8/layout/hProcess9"/>
    <dgm:cxn modelId="{CCC24208-5A64-4E34-A252-46344027E450}" type="presParOf" srcId="{FDDEB92F-D6BB-4662-9CCE-690D60760470}" destId="{60E7C696-5119-4245-8D8B-4C72BDBFA0F8}" srcOrd="0" destOrd="0" presId="urn:microsoft.com/office/officeart/2005/8/layout/hProcess9"/>
    <dgm:cxn modelId="{A19F44B7-9C0B-4AB6-9BDC-08AFB655051C}" type="presParOf" srcId="{FDDEB92F-D6BB-4662-9CCE-690D60760470}" destId="{5595B62D-BE53-4118-A1DF-FB48B669BF89}" srcOrd="1" destOrd="0" presId="urn:microsoft.com/office/officeart/2005/8/layout/hProcess9"/>
    <dgm:cxn modelId="{70F715EE-DEB7-4062-B7C0-9F823ED3138B}" type="presParOf" srcId="{5595B62D-BE53-4118-A1DF-FB48B669BF89}" destId="{841F2A7A-6B15-4F85-A07F-C79ABCBF1164}" srcOrd="0" destOrd="0" presId="urn:microsoft.com/office/officeart/2005/8/layout/hProcess9"/>
    <dgm:cxn modelId="{37C467ED-E454-4786-B783-2D8089599D0D}" type="presParOf" srcId="{5595B62D-BE53-4118-A1DF-FB48B669BF89}" destId="{9C9B3E6D-BDFA-4812-8629-8B0C488C0F8D}" srcOrd="1" destOrd="0" presId="urn:microsoft.com/office/officeart/2005/8/layout/hProcess9"/>
    <dgm:cxn modelId="{BE0AC6BF-C5B7-48FC-84F9-858B3A011F18}" type="presParOf" srcId="{5595B62D-BE53-4118-A1DF-FB48B669BF89}" destId="{88C9FD35-2F2C-4F6B-95AD-1E0AB56B477B}" srcOrd="2" destOrd="0" presId="urn:microsoft.com/office/officeart/2005/8/layout/hProcess9"/>
    <dgm:cxn modelId="{01CB60D7-F9E5-4398-887F-715CFEAF45D8}" type="presParOf" srcId="{5595B62D-BE53-4118-A1DF-FB48B669BF89}" destId="{D4AF6765-48A4-47FD-B5C1-5B645988CEF1}" srcOrd="3" destOrd="0" presId="urn:microsoft.com/office/officeart/2005/8/layout/hProcess9"/>
    <dgm:cxn modelId="{16FB5619-02A8-4D99-93BB-BC7B319A4373}" type="presParOf" srcId="{5595B62D-BE53-4118-A1DF-FB48B669BF89}" destId="{DAFCF2F6-1FA7-4EB6-ABE8-EBDDB5DBE17A}" srcOrd="4" destOrd="0" presId="urn:microsoft.com/office/officeart/2005/8/layout/hProcess9"/>
    <dgm:cxn modelId="{E57A4543-FBEE-4471-84B8-853CF62CAB8D}" type="presParOf" srcId="{5595B62D-BE53-4118-A1DF-FB48B669BF89}" destId="{875EEFE5-36D8-4C9C-BA20-B41736352206}" srcOrd="5" destOrd="0" presId="urn:microsoft.com/office/officeart/2005/8/layout/hProcess9"/>
    <dgm:cxn modelId="{37187A1A-5FB8-4759-A1C6-6670433CCF9E}" type="presParOf" srcId="{5595B62D-BE53-4118-A1DF-FB48B669BF89}" destId="{E17FFA40-DA9C-483A-BDE7-4DC9F214C5EB}"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8647A8-A83F-4DE0-AB8B-C9299453D107}" type="doc">
      <dgm:prSet loTypeId="urn:microsoft.com/office/officeart/2005/8/layout/hProcess9" loCatId="process" qsTypeId="urn:microsoft.com/office/officeart/2005/8/quickstyle/simple1" qsCatId="simple" csTypeId="urn:microsoft.com/office/officeart/2005/8/colors/colorful2" csCatId="colorful" phldr="1"/>
      <dgm:spPr/>
    </dgm:pt>
    <dgm:pt modelId="{89E44A29-E67D-4B44-B76B-F3F2C42B4DA7}">
      <dgm:prSet phldrT="[Text]"/>
      <dgm:spPr>
        <a:solidFill>
          <a:scrgbClr r="0" g="0" b="0">
            <a:alpha val="10000"/>
          </a:scrgbClr>
        </a:solidFill>
      </dgm:spPr>
      <dgm:t>
        <a:bodyPr/>
        <a:lstStyle/>
        <a:p>
          <a:r>
            <a:rPr lang="en-ZA" dirty="0"/>
            <a:t>Design</a:t>
          </a:r>
        </a:p>
      </dgm:t>
    </dgm:pt>
    <dgm:pt modelId="{033643B1-DF1D-4C27-9322-971217881CCB}" type="parTrans" cxnId="{E06C191F-5F6A-433F-88AB-FD8BFAE23059}">
      <dgm:prSet/>
      <dgm:spPr/>
      <dgm:t>
        <a:bodyPr/>
        <a:lstStyle/>
        <a:p>
          <a:endParaRPr lang="en-ZA"/>
        </a:p>
      </dgm:t>
    </dgm:pt>
    <dgm:pt modelId="{194CFA1A-24D3-4CF5-91FB-99AD5225BA04}" type="sibTrans" cxnId="{E06C191F-5F6A-433F-88AB-FD8BFAE23059}">
      <dgm:prSet/>
      <dgm:spPr/>
      <dgm:t>
        <a:bodyPr/>
        <a:lstStyle/>
        <a:p>
          <a:endParaRPr lang="en-ZA"/>
        </a:p>
      </dgm:t>
    </dgm:pt>
    <dgm:pt modelId="{C0A598FE-5095-46C2-BCEB-51542C542804}">
      <dgm:prSet phldrT="[Text]"/>
      <dgm:spPr>
        <a:solidFill>
          <a:scrgbClr r="0" g="0" b="0">
            <a:alpha val="10000"/>
          </a:scrgbClr>
        </a:solidFill>
      </dgm:spPr>
      <dgm:t>
        <a:bodyPr/>
        <a:lstStyle/>
        <a:p>
          <a:r>
            <a:rPr lang="en-ZA" dirty="0"/>
            <a:t>Validation</a:t>
          </a:r>
        </a:p>
      </dgm:t>
    </dgm:pt>
    <dgm:pt modelId="{88B3D932-C4D7-4E8B-A36B-FCD5A6BAC482}" type="parTrans" cxnId="{8A3445B0-2848-419B-A7FF-B941633BA834}">
      <dgm:prSet/>
      <dgm:spPr/>
      <dgm:t>
        <a:bodyPr/>
        <a:lstStyle/>
        <a:p>
          <a:endParaRPr lang="en-ZA"/>
        </a:p>
      </dgm:t>
    </dgm:pt>
    <dgm:pt modelId="{3FF8F347-0042-4406-AEAE-38608953776D}" type="sibTrans" cxnId="{8A3445B0-2848-419B-A7FF-B941633BA834}">
      <dgm:prSet/>
      <dgm:spPr/>
      <dgm:t>
        <a:bodyPr/>
        <a:lstStyle/>
        <a:p>
          <a:endParaRPr lang="en-ZA"/>
        </a:p>
      </dgm:t>
    </dgm:pt>
    <dgm:pt modelId="{FDD97B4A-214F-4885-89CD-174AF6A4331B}">
      <dgm:prSet phldrT="[Text]"/>
      <dgm:spPr>
        <a:solidFill>
          <a:scrgbClr r="0" g="0" b="0">
            <a:alpha val="10000"/>
          </a:scrgbClr>
        </a:solidFill>
      </dgm:spPr>
      <dgm:t>
        <a:bodyPr/>
        <a:lstStyle/>
        <a:p>
          <a:r>
            <a:rPr lang="en-ZA" dirty="0"/>
            <a:t>Optimisation</a:t>
          </a:r>
        </a:p>
      </dgm:t>
    </dgm:pt>
    <dgm:pt modelId="{DA8ECD30-69B4-42B6-A705-EA65D724D4D2}" type="parTrans" cxnId="{5C58295E-B743-4CFE-B7A4-DC0D4A8AED86}">
      <dgm:prSet/>
      <dgm:spPr/>
      <dgm:t>
        <a:bodyPr/>
        <a:lstStyle/>
        <a:p>
          <a:endParaRPr lang="en-ZA"/>
        </a:p>
      </dgm:t>
    </dgm:pt>
    <dgm:pt modelId="{6925C74B-DE8C-4975-8DC4-9565CFB35AD8}" type="sibTrans" cxnId="{5C58295E-B743-4CFE-B7A4-DC0D4A8AED86}">
      <dgm:prSet/>
      <dgm:spPr/>
      <dgm:t>
        <a:bodyPr/>
        <a:lstStyle/>
        <a:p>
          <a:endParaRPr lang="en-ZA"/>
        </a:p>
      </dgm:t>
    </dgm:pt>
    <dgm:pt modelId="{37647412-0D63-42FC-A2F2-E15D56DF7AB7}">
      <dgm:prSet/>
      <dgm:spPr/>
      <dgm:t>
        <a:bodyPr/>
        <a:lstStyle/>
        <a:p>
          <a:r>
            <a:rPr lang="en-ZA" dirty="0"/>
            <a:t>Scale-up</a:t>
          </a:r>
        </a:p>
      </dgm:t>
    </dgm:pt>
    <dgm:pt modelId="{544E51A3-A30B-4F78-8D27-3D17EC302DC4}" type="parTrans" cxnId="{B32A1A88-8819-49DC-A7E8-C6DD748FC239}">
      <dgm:prSet/>
      <dgm:spPr/>
      <dgm:t>
        <a:bodyPr/>
        <a:lstStyle/>
        <a:p>
          <a:endParaRPr lang="en-ZA"/>
        </a:p>
      </dgm:t>
    </dgm:pt>
    <dgm:pt modelId="{B4E38BB0-C69D-4872-AAFE-50381CA7ACAC}" type="sibTrans" cxnId="{B32A1A88-8819-49DC-A7E8-C6DD748FC239}">
      <dgm:prSet/>
      <dgm:spPr/>
      <dgm:t>
        <a:bodyPr/>
        <a:lstStyle/>
        <a:p>
          <a:endParaRPr lang="en-ZA"/>
        </a:p>
      </dgm:t>
    </dgm:pt>
    <dgm:pt modelId="{FDDEB92F-D6BB-4662-9CCE-690D60760470}" type="pres">
      <dgm:prSet presAssocID="{FB8647A8-A83F-4DE0-AB8B-C9299453D107}" presName="CompostProcess" presStyleCnt="0">
        <dgm:presLayoutVars>
          <dgm:dir/>
          <dgm:resizeHandles val="exact"/>
        </dgm:presLayoutVars>
      </dgm:prSet>
      <dgm:spPr/>
    </dgm:pt>
    <dgm:pt modelId="{60E7C696-5119-4245-8D8B-4C72BDBFA0F8}" type="pres">
      <dgm:prSet presAssocID="{FB8647A8-A83F-4DE0-AB8B-C9299453D107}" presName="arrow" presStyleLbl="bgShp" presStyleIdx="0" presStyleCnt="1"/>
      <dgm:spPr/>
    </dgm:pt>
    <dgm:pt modelId="{5595B62D-BE53-4118-A1DF-FB48B669BF89}" type="pres">
      <dgm:prSet presAssocID="{FB8647A8-A83F-4DE0-AB8B-C9299453D107}" presName="linearProcess" presStyleCnt="0"/>
      <dgm:spPr/>
    </dgm:pt>
    <dgm:pt modelId="{841F2A7A-6B15-4F85-A07F-C79ABCBF1164}" type="pres">
      <dgm:prSet presAssocID="{89E44A29-E67D-4B44-B76B-F3F2C42B4DA7}" presName="textNode" presStyleLbl="node1" presStyleIdx="0" presStyleCnt="4">
        <dgm:presLayoutVars>
          <dgm:bulletEnabled val="1"/>
        </dgm:presLayoutVars>
      </dgm:prSet>
      <dgm:spPr/>
    </dgm:pt>
    <dgm:pt modelId="{9C9B3E6D-BDFA-4812-8629-8B0C488C0F8D}" type="pres">
      <dgm:prSet presAssocID="{194CFA1A-24D3-4CF5-91FB-99AD5225BA04}" presName="sibTrans" presStyleCnt="0"/>
      <dgm:spPr/>
    </dgm:pt>
    <dgm:pt modelId="{88C9FD35-2F2C-4F6B-95AD-1E0AB56B477B}" type="pres">
      <dgm:prSet presAssocID="{C0A598FE-5095-46C2-BCEB-51542C542804}" presName="textNode" presStyleLbl="node1" presStyleIdx="1" presStyleCnt="4">
        <dgm:presLayoutVars>
          <dgm:bulletEnabled val="1"/>
        </dgm:presLayoutVars>
      </dgm:prSet>
      <dgm:spPr/>
    </dgm:pt>
    <dgm:pt modelId="{D4AF6765-48A4-47FD-B5C1-5B645988CEF1}" type="pres">
      <dgm:prSet presAssocID="{3FF8F347-0042-4406-AEAE-38608953776D}" presName="sibTrans" presStyleCnt="0"/>
      <dgm:spPr/>
    </dgm:pt>
    <dgm:pt modelId="{DAFCF2F6-1FA7-4EB6-ABE8-EBDDB5DBE17A}" type="pres">
      <dgm:prSet presAssocID="{FDD97B4A-214F-4885-89CD-174AF6A4331B}" presName="textNode" presStyleLbl="node1" presStyleIdx="2" presStyleCnt="4">
        <dgm:presLayoutVars>
          <dgm:bulletEnabled val="1"/>
        </dgm:presLayoutVars>
      </dgm:prSet>
      <dgm:spPr/>
    </dgm:pt>
    <dgm:pt modelId="{875EEFE5-36D8-4C9C-BA20-B41736352206}" type="pres">
      <dgm:prSet presAssocID="{6925C74B-DE8C-4975-8DC4-9565CFB35AD8}" presName="sibTrans" presStyleCnt="0"/>
      <dgm:spPr/>
    </dgm:pt>
    <dgm:pt modelId="{E17FFA40-DA9C-483A-BDE7-4DC9F214C5EB}" type="pres">
      <dgm:prSet presAssocID="{37647412-0D63-42FC-A2F2-E15D56DF7AB7}" presName="textNode" presStyleLbl="node1" presStyleIdx="3" presStyleCnt="4">
        <dgm:presLayoutVars>
          <dgm:bulletEnabled val="1"/>
        </dgm:presLayoutVars>
      </dgm:prSet>
      <dgm:spPr/>
    </dgm:pt>
  </dgm:ptLst>
  <dgm:cxnLst>
    <dgm:cxn modelId="{E06C191F-5F6A-433F-88AB-FD8BFAE23059}" srcId="{FB8647A8-A83F-4DE0-AB8B-C9299453D107}" destId="{89E44A29-E67D-4B44-B76B-F3F2C42B4DA7}" srcOrd="0" destOrd="0" parTransId="{033643B1-DF1D-4C27-9322-971217881CCB}" sibTransId="{194CFA1A-24D3-4CF5-91FB-99AD5225BA04}"/>
    <dgm:cxn modelId="{5C58295E-B743-4CFE-B7A4-DC0D4A8AED86}" srcId="{FB8647A8-A83F-4DE0-AB8B-C9299453D107}" destId="{FDD97B4A-214F-4885-89CD-174AF6A4331B}" srcOrd="2" destOrd="0" parTransId="{DA8ECD30-69B4-42B6-A705-EA65D724D4D2}" sibTransId="{6925C74B-DE8C-4975-8DC4-9565CFB35AD8}"/>
    <dgm:cxn modelId="{965FC152-3DC2-4A66-8637-215497B7ED7D}" type="presOf" srcId="{FDD97B4A-214F-4885-89CD-174AF6A4331B}" destId="{DAFCF2F6-1FA7-4EB6-ABE8-EBDDB5DBE17A}" srcOrd="0" destOrd="0" presId="urn:microsoft.com/office/officeart/2005/8/layout/hProcess9"/>
    <dgm:cxn modelId="{F24A0887-5310-4427-80A7-080601C7D345}" type="presOf" srcId="{FB8647A8-A83F-4DE0-AB8B-C9299453D107}" destId="{FDDEB92F-D6BB-4662-9CCE-690D60760470}" srcOrd="0" destOrd="0" presId="urn:microsoft.com/office/officeart/2005/8/layout/hProcess9"/>
    <dgm:cxn modelId="{B32A1A88-8819-49DC-A7E8-C6DD748FC239}" srcId="{FB8647A8-A83F-4DE0-AB8B-C9299453D107}" destId="{37647412-0D63-42FC-A2F2-E15D56DF7AB7}" srcOrd="3" destOrd="0" parTransId="{544E51A3-A30B-4F78-8D27-3D17EC302DC4}" sibTransId="{B4E38BB0-C69D-4872-AAFE-50381CA7ACAC}"/>
    <dgm:cxn modelId="{DF71709C-24B3-40AE-AE3B-37A8EF1C2BF1}" type="presOf" srcId="{37647412-0D63-42FC-A2F2-E15D56DF7AB7}" destId="{E17FFA40-DA9C-483A-BDE7-4DC9F214C5EB}" srcOrd="0" destOrd="0" presId="urn:microsoft.com/office/officeart/2005/8/layout/hProcess9"/>
    <dgm:cxn modelId="{9E2F02B0-36B3-4412-BBBA-9ED947A0E3EE}" type="presOf" srcId="{C0A598FE-5095-46C2-BCEB-51542C542804}" destId="{88C9FD35-2F2C-4F6B-95AD-1E0AB56B477B}" srcOrd="0" destOrd="0" presId="urn:microsoft.com/office/officeart/2005/8/layout/hProcess9"/>
    <dgm:cxn modelId="{8A3445B0-2848-419B-A7FF-B941633BA834}" srcId="{FB8647A8-A83F-4DE0-AB8B-C9299453D107}" destId="{C0A598FE-5095-46C2-BCEB-51542C542804}" srcOrd="1" destOrd="0" parTransId="{88B3D932-C4D7-4E8B-A36B-FCD5A6BAC482}" sibTransId="{3FF8F347-0042-4406-AEAE-38608953776D}"/>
    <dgm:cxn modelId="{CDB8BEB2-BAF6-4D22-8109-29C3B6A06DFA}" type="presOf" srcId="{89E44A29-E67D-4B44-B76B-F3F2C42B4DA7}" destId="{841F2A7A-6B15-4F85-A07F-C79ABCBF1164}" srcOrd="0" destOrd="0" presId="urn:microsoft.com/office/officeart/2005/8/layout/hProcess9"/>
    <dgm:cxn modelId="{CCC24208-5A64-4E34-A252-46344027E450}" type="presParOf" srcId="{FDDEB92F-D6BB-4662-9CCE-690D60760470}" destId="{60E7C696-5119-4245-8D8B-4C72BDBFA0F8}" srcOrd="0" destOrd="0" presId="urn:microsoft.com/office/officeart/2005/8/layout/hProcess9"/>
    <dgm:cxn modelId="{A19F44B7-9C0B-4AB6-9BDC-08AFB655051C}" type="presParOf" srcId="{FDDEB92F-D6BB-4662-9CCE-690D60760470}" destId="{5595B62D-BE53-4118-A1DF-FB48B669BF89}" srcOrd="1" destOrd="0" presId="urn:microsoft.com/office/officeart/2005/8/layout/hProcess9"/>
    <dgm:cxn modelId="{70F715EE-DEB7-4062-B7C0-9F823ED3138B}" type="presParOf" srcId="{5595B62D-BE53-4118-A1DF-FB48B669BF89}" destId="{841F2A7A-6B15-4F85-A07F-C79ABCBF1164}" srcOrd="0" destOrd="0" presId="urn:microsoft.com/office/officeart/2005/8/layout/hProcess9"/>
    <dgm:cxn modelId="{37C467ED-E454-4786-B783-2D8089599D0D}" type="presParOf" srcId="{5595B62D-BE53-4118-A1DF-FB48B669BF89}" destId="{9C9B3E6D-BDFA-4812-8629-8B0C488C0F8D}" srcOrd="1" destOrd="0" presId="urn:microsoft.com/office/officeart/2005/8/layout/hProcess9"/>
    <dgm:cxn modelId="{BE0AC6BF-C5B7-48FC-84F9-858B3A011F18}" type="presParOf" srcId="{5595B62D-BE53-4118-A1DF-FB48B669BF89}" destId="{88C9FD35-2F2C-4F6B-95AD-1E0AB56B477B}" srcOrd="2" destOrd="0" presId="urn:microsoft.com/office/officeart/2005/8/layout/hProcess9"/>
    <dgm:cxn modelId="{01CB60D7-F9E5-4398-887F-715CFEAF45D8}" type="presParOf" srcId="{5595B62D-BE53-4118-A1DF-FB48B669BF89}" destId="{D4AF6765-48A4-47FD-B5C1-5B645988CEF1}" srcOrd="3" destOrd="0" presId="urn:microsoft.com/office/officeart/2005/8/layout/hProcess9"/>
    <dgm:cxn modelId="{16FB5619-02A8-4D99-93BB-BC7B319A4373}" type="presParOf" srcId="{5595B62D-BE53-4118-A1DF-FB48B669BF89}" destId="{DAFCF2F6-1FA7-4EB6-ABE8-EBDDB5DBE17A}" srcOrd="4" destOrd="0" presId="urn:microsoft.com/office/officeart/2005/8/layout/hProcess9"/>
    <dgm:cxn modelId="{E57A4543-FBEE-4471-84B8-853CF62CAB8D}" type="presParOf" srcId="{5595B62D-BE53-4118-A1DF-FB48B669BF89}" destId="{875EEFE5-36D8-4C9C-BA20-B41736352206}" srcOrd="5" destOrd="0" presId="urn:microsoft.com/office/officeart/2005/8/layout/hProcess9"/>
    <dgm:cxn modelId="{37187A1A-5FB8-4759-A1C6-6670433CCF9E}" type="presParOf" srcId="{5595B62D-BE53-4118-A1DF-FB48B669BF89}" destId="{E17FFA40-DA9C-483A-BDE7-4DC9F214C5EB}"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7C696-5119-4245-8D8B-4C72BDBFA0F8}">
      <dsp:nvSpPr>
        <dsp:cNvPr id="0" name=""/>
        <dsp:cNvSpPr/>
      </dsp:nvSpPr>
      <dsp:spPr>
        <a:xfrm>
          <a:off x="765182" y="0"/>
          <a:ext cx="8672074" cy="152830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1F2A7A-6B15-4F85-A07F-C79ABCBF1164}">
      <dsp:nvSpPr>
        <dsp:cNvPr id="0" name=""/>
        <dsp:cNvSpPr/>
      </dsp:nvSpPr>
      <dsp:spPr>
        <a:xfrm>
          <a:off x="3487" y="458490"/>
          <a:ext cx="2265659" cy="61132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Design</a:t>
          </a:r>
        </a:p>
      </dsp:txBody>
      <dsp:txXfrm>
        <a:off x="33329" y="488332"/>
        <a:ext cx="2205975" cy="551637"/>
      </dsp:txXfrm>
    </dsp:sp>
    <dsp:sp modelId="{88C9FD35-2F2C-4F6B-95AD-1E0AB56B477B}">
      <dsp:nvSpPr>
        <dsp:cNvPr id="0" name=""/>
        <dsp:cNvSpPr/>
      </dsp:nvSpPr>
      <dsp:spPr>
        <a:xfrm>
          <a:off x="2646756" y="458490"/>
          <a:ext cx="2265659" cy="611321"/>
        </a:xfrm>
        <a:prstGeom prst="roundRect">
          <a:avLst/>
        </a:prstGeom>
        <a:solidFill>
          <a:scrgbClr r="0" g="0" b="0">
            <a:alpha val="10000"/>
          </a:sc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Validation</a:t>
          </a:r>
        </a:p>
      </dsp:txBody>
      <dsp:txXfrm>
        <a:off x="2676598" y="488332"/>
        <a:ext cx="2205975" cy="551637"/>
      </dsp:txXfrm>
    </dsp:sp>
    <dsp:sp modelId="{DAFCF2F6-1FA7-4EB6-ABE8-EBDDB5DBE17A}">
      <dsp:nvSpPr>
        <dsp:cNvPr id="0" name=""/>
        <dsp:cNvSpPr/>
      </dsp:nvSpPr>
      <dsp:spPr>
        <a:xfrm>
          <a:off x="5290024" y="458490"/>
          <a:ext cx="2265659" cy="611321"/>
        </a:xfrm>
        <a:prstGeom prst="roundRect">
          <a:avLst/>
        </a:prstGeom>
        <a:solidFill>
          <a:scrgbClr r="0" g="0" b="0">
            <a:alpha val="10000"/>
          </a:sc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Optimisation</a:t>
          </a:r>
        </a:p>
      </dsp:txBody>
      <dsp:txXfrm>
        <a:off x="5319866" y="488332"/>
        <a:ext cx="2205975" cy="551637"/>
      </dsp:txXfrm>
    </dsp:sp>
    <dsp:sp modelId="{E17FFA40-DA9C-483A-BDE7-4DC9F214C5EB}">
      <dsp:nvSpPr>
        <dsp:cNvPr id="0" name=""/>
        <dsp:cNvSpPr/>
      </dsp:nvSpPr>
      <dsp:spPr>
        <a:xfrm>
          <a:off x="7933293" y="458490"/>
          <a:ext cx="2265659" cy="611321"/>
        </a:xfrm>
        <a:prstGeom prst="roundRect">
          <a:avLst/>
        </a:prstGeom>
        <a:solidFill>
          <a:scrgbClr r="0" g="0" b="0">
            <a:alpha val="10000"/>
          </a:sc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Scale-up</a:t>
          </a:r>
        </a:p>
      </dsp:txBody>
      <dsp:txXfrm>
        <a:off x="7963135" y="488332"/>
        <a:ext cx="2205975" cy="551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7C696-5119-4245-8D8B-4C72BDBFA0F8}">
      <dsp:nvSpPr>
        <dsp:cNvPr id="0" name=""/>
        <dsp:cNvSpPr/>
      </dsp:nvSpPr>
      <dsp:spPr>
        <a:xfrm>
          <a:off x="765182" y="0"/>
          <a:ext cx="8672074" cy="152830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1F2A7A-6B15-4F85-A07F-C79ABCBF1164}">
      <dsp:nvSpPr>
        <dsp:cNvPr id="0" name=""/>
        <dsp:cNvSpPr/>
      </dsp:nvSpPr>
      <dsp:spPr>
        <a:xfrm>
          <a:off x="3487" y="458490"/>
          <a:ext cx="2265659" cy="611321"/>
        </a:xfrm>
        <a:prstGeom prst="roundRect">
          <a:avLst/>
        </a:prstGeom>
        <a:solidFill>
          <a:scrgbClr r="0" g="0" b="0">
            <a:alpha val="10000"/>
          </a:sc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Design</a:t>
          </a:r>
        </a:p>
      </dsp:txBody>
      <dsp:txXfrm>
        <a:off x="33329" y="488332"/>
        <a:ext cx="2205975" cy="551637"/>
      </dsp:txXfrm>
    </dsp:sp>
    <dsp:sp modelId="{88C9FD35-2F2C-4F6B-95AD-1E0AB56B477B}">
      <dsp:nvSpPr>
        <dsp:cNvPr id="0" name=""/>
        <dsp:cNvSpPr/>
      </dsp:nvSpPr>
      <dsp:spPr>
        <a:xfrm>
          <a:off x="2646756" y="458490"/>
          <a:ext cx="2265659" cy="611321"/>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Validation</a:t>
          </a:r>
        </a:p>
      </dsp:txBody>
      <dsp:txXfrm>
        <a:off x="2676598" y="488332"/>
        <a:ext cx="2205975" cy="551637"/>
      </dsp:txXfrm>
    </dsp:sp>
    <dsp:sp modelId="{DAFCF2F6-1FA7-4EB6-ABE8-EBDDB5DBE17A}">
      <dsp:nvSpPr>
        <dsp:cNvPr id="0" name=""/>
        <dsp:cNvSpPr/>
      </dsp:nvSpPr>
      <dsp:spPr>
        <a:xfrm>
          <a:off x="5290024" y="458490"/>
          <a:ext cx="2265659" cy="611321"/>
        </a:xfrm>
        <a:prstGeom prst="roundRect">
          <a:avLst/>
        </a:prstGeom>
        <a:solidFill>
          <a:scrgbClr r="0" g="0" b="0">
            <a:alpha val="10000"/>
          </a:sc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Optimisation</a:t>
          </a:r>
        </a:p>
      </dsp:txBody>
      <dsp:txXfrm>
        <a:off x="5319866" y="488332"/>
        <a:ext cx="2205975" cy="551637"/>
      </dsp:txXfrm>
    </dsp:sp>
    <dsp:sp modelId="{E17FFA40-DA9C-483A-BDE7-4DC9F214C5EB}">
      <dsp:nvSpPr>
        <dsp:cNvPr id="0" name=""/>
        <dsp:cNvSpPr/>
      </dsp:nvSpPr>
      <dsp:spPr>
        <a:xfrm>
          <a:off x="7933293" y="458490"/>
          <a:ext cx="2265659" cy="611321"/>
        </a:xfrm>
        <a:prstGeom prst="roundRect">
          <a:avLst/>
        </a:prstGeom>
        <a:solidFill>
          <a:scrgbClr r="0" g="0" b="0">
            <a:alpha val="10000"/>
          </a:sc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Scale-up</a:t>
          </a:r>
        </a:p>
      </dsp:txBody>
      <dsp:txXfrm>
        <a:off x="7963135" y="488332"/>
        <a:ext cx="2205975" cy="5516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7C696-5119-4245-8D8B-4C72BDBFA0F8}">
      <dsp:nvSpPr>
        <dsp:cNvPr id="0" name=""/>
        <dsp:cNvSpPr/>
      </dsp:nvSpPr>
      <dsp:spPr>
        <a:xfrm>
          <a:off x="765182" y="0"/>
          <a:ext cx="8672074" cy="152830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1F2A7A-6B15-4F85-A07F-C79ABCBF1164}">
      <dsp:nvSpPr>
        <dsp:cNvPr id="0" name=""/>
        <dsp:cNvSpPr/>
      </dsp:nvSpPr>
      <dsp:spPr>
        <a:xfrm>
          <a:off x="3487" y="458490"/>
          <a:ext cx="2265659" cy="611321"/>
        </a:xfrm>
        <a:prstGeom prst="roundRect">
          <a:avLst/>
        </a:prstGeom>
        <a:solidFill>
          <a:scrgbClr r="0" g="0" b="0">
            <a:alpha val="10000"/>
          </a:sc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Design</a:t>
          </a:r>
        </a:p>
      </dsp:txBody>
      <dsp:txXfrm>
        <a:off x="33329" y="488332"/>
        <a:ext cx="2205975" cy="551637"/>
      </dsp:txXfrm>
    </dsp:sp>
    <dsp:sp modelId="{88C9FD35-2F2C-4F6B-95AD-1E0AB56B477B}">
      <dsp:nvSpPr>
        <dsp:cNvPr id="0" name=""/>
        <dsp:cNvSpPr/>
      </dsp:nvSpPr>
      <dsp:spPr>
        <a:xfrm>
          <a:off x="2646756" y="458490"/>
          <a:ext cx="2265659" cy="611321"/>
        </a:xfrm>
        <a:prstGeom prst="roundRect">
          <a:avLst/>
        </a:prstGeom>
        <a:solidFill>
          <a:scrgbClr r="0" g="0" b="0">
            <a:alpha val="10000"/>
          </a:sc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Validation</a:t>
          </a:r>
        </a:p>
      </dsp:txBody>
      <dsp:txXfrm>
        <a:off x="2676598" y="488332"/>
        <a:ext cx="2205975" cy="551637"/>
      </dsp:txXfrm>
    </dsp:sp>
    <dsp:sp modelId="{DAFCF2F6-1FA7-4EB6-ABE8-EBDDB5DBE17A}">
      <dsp:nvSpPr>
        <dsp:cNvPr id="0" name=""/>
        <dsp:cNvSpPr/>
      </dsp:nvSpPr>
      <dsp:spPr>
        <a:xfrm>
          <a:off x="5290024" y="458490"/>
          <a:ext cx="2265659" cy="611321"/>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Optimisation</a:t>
          </a:r>
        </a:p>
      </dsp:txBody>
      <dsp:txXfrm>
        <a:off x="5319866" y="488332"/>
        <a:ext cx="2205975" cy="551637"/>
      </dsp:txXfrm>
    </dsp:sp>
    <dsp:sp modelId="{E17FFA40-DA9C-483A-BDE7-4DC9F214C5EB}">
      <dsp:nvSpPr>
        <dsp:cNvPr id="0" name=""/>
        <dsp:cNvSpPr/>
      </dsp:nvSpPr>
      <dsp:spPr>
        <a:xfrm>
          <a:off x="7933293" y="458490"/>
          <a:ext cx="2265659" cy="611321"/>
        </a:xfrm>
        <a:prstGeom prst="roundRect">
          <a:avLst/>
        </a:prstGeom>
        <a:solidFill>
          <a:scrgbClr r="0" g="0" b="0">
            <a:alpha val="10000"/>
          </a:sc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Scale-up</a:t>
          </a:r>
        </a:p>
      </dsp:txBody>
      <dsp:txXfrm>
        <a:off x="7963135" y="488332"/>
        <a:ext cx="2205975" cy="5516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7C696-5119-4245-8D8B-4C72BDBFA0F8}">
      <dsp:nvSpPr>
        <dsp:cNvPr id="0" name=""/>
        <dsp:cNvSpPr/>
      </dsp:nvSpPr>
      <dsp:spPr>
        <a:xfrm>
          <a:off x="765182" y="0"/>
          <a:ext cx="8672074" cy="152830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1F2A7A-6B15-4F85-A07F-C79ABCBF1164}">
      <dsp:nvSpPr>
        <dsp:cNvPr id="0" name=""/>
        <dsp:cNvSpPr/>
      </dsp:nvSpPr>
      <dsp:spPr>
        <a:xfrm>
          <a:off x="3487" y="458490"/>
          <a:ext cx="2265659" cy="611321"/>
        </a:xfrm>
        <a:prstGeom prst="roundRect">
          <a:avLst/>
        </a:prstGeom>
        <a:solidFill>
          <a:scrgbClr r="0" g="0" b="0">
            <a:alpha val="10000"/>
          </a:sc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Design</a:t>
          </a:r>
        </a:p>
      </dsp:txBody>
      <dsp:txXfrm>
        <a:off x="33329" y="488332"/>
        <a:ext cx="2205975" cy="551637"/>
      </dsp:txXfrm>
    </dsp:sp>
    <dsp:sp modelId="{88C9FD35-2F2C-4F6B-95AD-1E0AB56B477B}">
      <dsp:nvSpPr>
        <dsp:cNvPr id="0" name=""/>
        <dsp:cNvSpPr/>
      </dsp:nvSpPr>
      <dsp:spPr>
        <a:xfrm>
          <a:off x="2646756" y="458490"/>
          <a:ext cx="2265659" cy="611321"/>
        </a:xfrm>
        <a:prstGeom prst="roundRect">
          <a:avLst/>
        </a:prstGeom>
        <a:solidFill>
          <a:scrgbClr r="0" g="0" b="0">
            <a:alpha val="10000"/>
          </a:sc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Validation</a:t>
          </a:r>
        </a:p>
      </dsp:txBody>
      <dsp:txXfrm>
        <a:off x="2676598" y="488332"/>
        <a:ext cx="2205975" cy="551637"/>
      </dsp:txXfrm>
    </dsp:sp>
    <dsp:sp modelId="{DAFCF2F6-1FA7-4EB6-ABE8-EBDDB5DBE17A}">
      <dsp:nvSpPr>
        <dsp:cNvPr id="0" name=""/>
        <dsp:cNvSpPr/>
      </dsp:nvSpPr>
      <dsp:spPr>
        <a:xfrm>
          <a:off x="5290024" y="458490"/>
          <a:ext cx="2265659" cy="611321"/>
        </a:xfrm>
        <a:prstGeom prst="roundRect">
          <a:avLst/>
        </a:prstGeom>
        <a:solidFill>
          <a:scrgbClr r="0" g="0" b="0">
            <a:alpha val="10000"/>
          </a:sc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Optimisation</a:t>
          </a:r>
        </a:p>
      </dsp:txBody>
      <dsp:txXfrm>
        <a:off x="5319866" y="488332"/>
        <a:ext cx="2205975" cy="551637"/>
      </dsp:txXfrm>
    </dsp:sp>
    <dsp:sp modelId="{E17FFA40-DA9C-483A-BDE7-4DC9F214C5EB}">
      <dsp:nvSpPr>
        <dsp:cNvPr id="0" name=""/>
        <dsp:cNvSpPr/>
      </dsp:nvSpPr>
      <dsp:spPr>
        <a:xfrm>
          <a:off x="7933293" y="458490"/>
          <a:ext cx="2265659" cy="61132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kern="1200" dirty="0"/>
            <a:t>Scale-up</a:t>
          </a:r>
        </a:p>
      </dsp:txBody>
      <dsp:txXfrm>
        <a:off x="7963135" y="488332"/>
        <a:ext cx="2205975" cy="55163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5A81E-ECAF-4B3E-AC0F-CB7A879AA666}" type="datetimeFigureOut">
              <a:rPr lang="en-ZA" smtClean="0"/>
              <a:t>2025/12/02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ACBF3-F9AD-465B-A36C-DF1C7FD4A918}" type="slidenum">
              <a:rPr lang="en-ZA" smtClean="0"/>
              <a:t>‹#›</a:t>
            </a:fld>
            <a:endParaRPr lang="en-ZA"/>
          </a:p>
        </p:txBody>
      </p:sp>
    </p:spTree>
    <p:extLst>
      <p:ext uri="{BB962C8B-B14F-4D97-AF65-F5344CB8AC3E}">
        <p14:creationId xmlns:p14="http://schemas.microsoft.com/office/powerpoint/2010/main" val="734568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5682D2-CE72-4957-BE59-2FC9D80A5CA4}"/>
              </a:ext>
            </a:extLst>
          </p:cNvPr>
          <p:cNvPicPr>
            <a:picLocks noChangeAspect="1"/>
          </p:cNvPicPr>
          <p:nvPr userDrawn="1"/>
        </p:nvPicPr>
        <p:blipFill>
          <a:blip r:embed="rId3"/>
          <a:stretch>
            <a:fillRect/>
          </a:stretch>
        </p:blipFill>
        <p:spPr>
          <a:xfrm>
            <a:off x="10502057" y="199850"/>
            <a:ext cx="1320076" cy="1164370"/>
          </a:xfrm>
          <a:prstGeom prst="rect">
            <a:avLst/>
          </a:prstGeom>
        </p:spPr>
      </p:pic>
      <p:pic>
        <p:nvPicPr>
          <p:cNvPr id="8" name="Picture 7" descr="Logo, company name&#10;&#10;Description automatically generated">
            <a:extLst>
              <a:ext uri="{FF2B5EF4-FFF2-40B4-BE49-F238E27FC236}">
                <a16:creationId xmlns:a16="http://schemas.microsoft.com/office/drawing/2014/main" id="{89DB12B2-FAA3-A770-DA86-02DF85BF40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63395" y="1099913"/>
            <a:ext cx="1490258" cy="1000757"/>
          </a:xfrm>
          <a:prstGeom prst="rect">
            <a:avLst/>
          </a:prstGeom>
        </p:spPr>
      </p:pic>
      <p:pic>
        <p:nvPicPr>
          <p:cNvPr id="9" name="Picture 8" descr="A picture containing text, tableware, dishware, plate&#10;&#10;Description automatically generated">
            <a:extLst>
              <a:ext uri="{FF2B5EF4-FFF2-40B4-BE49-F238E27FC236}">
                <a16:creationId xmlns:a16="http://schemas.microsoft.com/office/drawing/2014/main" id="{81E6AFDC-D246-CA2D-6C0C-903765BFFBF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24791" y="450836"/>
            <a:ext cx="2364558" cy="381099"/>
          </a:xfrm>
          <a:prstGeom prst="rect">
            <a:avLst/>
          </a:prstGeom>
        </p:spPr>
      </p:pic>
      <p:pic>
        <p:nvPicPr>
          <p:cNvPr id="10" name="Picture 9" descr="Logo&#10;&#10;Description automatically generated">
            <a:extLst>
              <a:ext uri="{FF2B5EF4-FFF2-40B4-BE49-F238E27FC236}">
                <a16:creationId xmlns:a16="http://schemas.microsoft.com/office/drawing/2014/main" id="{8CAC1F9B-5599-06A3-F928-49FF0CCD230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8315" b="28055"/>
          <a:stretch/>
        </p:blipFill>
        <p:spPr>
          <a:xfrm>
            <a:off x="9320457" y="1459756"/>
            <a:ext cx="2078216" cy="603375"/>
          </a:xfrm>
          <a:prstGeom prst="rect">
            <a:avLst/>
          </a:prstGeom>
        </p:spPr>
      </p:pic>
      <p:sp>
        <p:nvSpPr>
          <p:cNvPr id="14" name="Titel 1">
            <a:extLst>
              <a:ext uri="{FF2B5EF4-FFF2-40B4-BE49-F238E27FC236}">
                <a16:creationId xmlns:a16="http://schemas.microsoft.com/office/drawing/2014/main" id="{295B4C17-07A8-00FF-DE08-493F88103F48}"/>
              </a:ext>
            </a:extLst>
          </p:cNvPr>
          <p:cNvSpPr txBox="1">
            <a:spLocks/>
          </p:cNvSpPr>
          <p:nvPr userDrawn="1"/>
        </p:nvSpPr>
        <p:spPr>
          <a:xfrm>
            <a:off x="5579254" y="6135155"/>
            <a:ext cx="1745254" cy="259896"/>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dirty="0">
                <a:solidFill>
                  <a:schemeClr val="accent1">
                    <a:lumMod val="50000"/>
                  </a:schemeClr>
                </a:solidFill>
                <a:latin typeface="Arial" panose="020B0604020202020204" pitchFamily="34" charset="0"/>
                <a:cs typeface="Arial" panose="020B0604020202020204" pitchFamily="34" charset="0"/>
              </a:rPr>
              <a:t>Supported by:</a:t>
            </a:r>
          </a:p>
        </p:txBody>
      </p:sp>
      <p:sp>
        <p:nvSpPr>
          <p:cNvPr id="2" name="Google Shape;57;p19">
            <a:extLst>
              <a:ext uri="{FF2B5EF4-FFF2-40B4-BE49-F238E27FC236}">
                <a16:creationId xmlns:a16="http://schemas.microsoft.com/office/drawing/2014/main" id="{379E6853-ABC5-D1E2-DA9A-BCC99EF14A82}"/>
              </a:ext>
            </a:extLst>
          </p:cNvPr>
          <p:cNvSpPr/>
          <p:nvPr userDrawn="1"/>
        </p:nvSpPr>
        <p:spPr>
          <a:xfrm>
            <a:off x="0" y="6468384"/>
            <a:ext cx="12192000" cy="389616"/>
          </a:xfrm>
          <a:prstGeom prst="rect">
            <a:avLst/>
          </a:prstGeom>
          <a:solidFill>
            <a:srgbClr val="A2CE46"/>
          </a:solidFill>
          <a:ln w="12700" cap="flat" cmpd="sng">
            <a:solidFill>
              <a:srgbClr val="A2C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58;p19">
            <a:extLst>
              <a:ext uri="{FF2B5EF4-FFF2-40B4-BE49-F238E27FC236}">
                <a16:creationId xmlns:a16="http://schemas.microsoft.com/office/drawing/2014/main" id="{87E1B8A3-730A-D94B-5D77-48957F933F6C}"/>
              </a:ext>
            </a:extLst>
          </p:cNvPr>
          <p:cNvSpPr txBox="1"/>
          <p:nvPr userDrawn="1"/>
        </p:nvSpPr>
        <p:spPr>
          <a:xfrm>
            <a:off x="105530" y="6505988"/>
            <a:ext cx="791414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a:solidFill>
                  <a:schemeClr val="dk1"/>
                </a:solidFill>
                <a:latin typeface="Arial"/>
                <a:ea typeface="Arial"/>
                <a:cs typeface="Arial"/>
                <a:sym typeface="Arial"/>
              </a:rPr>
              <a:t>Introduction to Small Molecule Drug Discovery and Development</a:t>
            </a:r>
            <a:endParaRPr/>
          </a:p>
        </p:txBody>
      </p:sp>
      <p:sp>
        <p:nvSpPr>
          <p:cNvPr id="11" name="Google Shape;62;p19">
            <a:extLst>
              <a:ext uri="{FF2B5EF4-FFF2-40B4-BE49-F238E27FC236}">
                <a16:creationId xmlns:a16="http://schemas.microsoft.com/office/drawing/2014/main" id="{0790347E-CA41-E2F3-B229-B7771A076995}"/>
              </a:ext>
            </a:extLst>
          </p:cNvPr>
          <p:cNvSpPr/>
          <p:nvPr userDrawn="1"/>
        </p:nvSpPr>
        <p:spPr>
          <a:xfrm>
            <a:off x="0" y="-7685"/>
            <a:ext cx="3283775" cy="6865626"/>
          </a:xfrm>
          <a:prstGeom prst="rect">
            <a:avLst/>
          </a:prstGeom>
          <a:solidFill>
            <a:srgbClr val="D75C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8" name="Google Shape;67;p19">
            <a:extLst>
              <a:ext uri="{FF2B5EF4-FFF2-40B4-BE49-F238E27FC236}">
                <a16:creationId xmlns:a16="http://schemas.microsoft.com/office/drawing/2014/main" id="{6D46A7F5-0182-D1E8-63F6-D3486FA7B50B}"/>
              </a:ext>
            </a:extLst>
          </p:cNvPr>
          <p:cNvPicPr preferRelativeResize="0"/>
          <p:nvPr userDrawn="1"/>
        </p:nvPicPr>
        <p:blipFill rotWithShape="1">
          <a:blip r:embed="rId7">
            <a:extLst>
              <a:ext uri="{28A0092B-C50C-407E-A947-70E740481C1C}">
                <a14:useLocalDpi xmlns:a14="http://schemas.microsoft.com/office/drawing/2010/main" val="0"/>
              </a:ext>
            </a:extLst>
          </a:blip>
          <a:srcRect l="14429" t="430" r="13231" b="-430"/>
          <a:stretch/>
        </p:blipFill>
        <p:spPr>
          <a:xfrm>
            <a:off x="-466021" y="2031"/>
            <a:ext cx="7471375" cy="6885504"/>
          </a:xfrm>
          <a:prstGeom prst="parallelogram">
            <a:avLst>
              <a:gd name="adj" fmla="val 25000"/>
            </a:avLst>
          </a:prstGeom>
          <a:noFill/>
          <a:ln>
            <a:noFill/>
          </a:ln>
        </p:spPr>
      </p:pic>
      <p:pic>
        <p:nvPicPr>
          <p:cNvPr id="4" name="Picture 3" descr="Logo&#10;&#10;Description automatically generated">
            <a:extLst>
              <a:ext uri="{FF2B5EF4-FFF2-40B4-BE49-F238E27FC236}">
                <a16:creationId xmlns:a16="http://schemas.microsoft.com/office/drawing/2014/main" id="{30138C2B-0562-9CDE-3142-91DE88DC509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91897" y="5957530"/>
            <a:ext cx="2503021" cy="479094"/>
          </a:xfrm>
          <a:prstGeom prst="rect">
            <a:avLst/>
          </a:prstGeom>
        </p:spPr>
      </p:pic>
      <p:pic>
        <p:nvPicPr>
          <p:cNvPr id="6" name="Google Shape;61;p19">
            <a:extLst>
              <a:ext uri="{FF2B5EF4-FFF2-40B4-BE49-F238E27FC236}">
                <a16:creationId xmlns:a16="http://schemas.microsoft.com/office/drawing/2014/main" id="{297ACB16-DCB7-3B6A-3AB4-8E409F9823AD}"/>
              </a:ext>
            </a:extLst>
          </p:cNvPr>
          <p:cNvPicPr preferRelativeResize="0"/>
          <p:nvPr userDrawn="1"/>
        </p:nvPicPr>
        <p:blipFill rotWithShape="1">
          <a:blip r:embed="rId9">
            <a:alphaModFix/>
          </a:blip>
          <a:srcRect/>
          <a:stretch/>
        </p:blipFill>
        <p:spPr>
          <a:xfrm>
            <a:off x="8778240" y="5144622"/>
            <a:ext cx="3413760" cy="1733256"/>
          </a:xfrm>
          <a:prstGeom prst="rect">
            <a:avLst/>
          </a:prstGeom>
          <a:noFill/>
          <a:ln>
            <a:noFill/>
          </a:ln>
        </p:spPr>
      </p:pic>
    </p:spTree>
    <p:extLst>
      <p:ext uri="{BB962C8B-B14F-4D97-AF65-F5344CB8AC3E}">
        <p14:creationId xmlns:p14="http://schemas.microsoft.com/office/powerpoint/2010/main" val="3268541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E90E-058C-4445-998C-7A7B0CC2F05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CB29098-C70F-4EE4-B24A-3046081055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7B0C906-9BA8-4645-BF33-25320887FB60}"/>
              </a:ext>
            </a:extLst>
          </p:cNvPr>
          <p:cNvSpPr>
            <a:spLocks noGrp="1"/>
          </p:cNvSpPr>
          <p:nvPr>
            <p:ph type="dt" sz="half" idx="10"/>
          </p:nvPr>
        </p:nvSpPr>
        <p:spPr/>
        <p:txBody>
          <a:bodyPr/>
          <a:lstStyle/>
          <a:p>
            <a:fld id="{09ADC8E3-895B-454A-9C56-2FF3B039BB74}" type="datetime1">
              <a:rPr lang="en-ZA" smtClean="0"/>
              <a:t>2025/12/02</a:t>
            </a:fld>
            <a:endParaRPr lang="en-ZA"/>
          </a:p>
        </p:txBody>
      </p:sp>
      <p:sp>
        <p:nvSpPr>
          <p:cNvPr id="5" name="Footer Placeholder 4">
            <a:extLst>
              <a:ext uri="{FF2B5EF4-FFF2-40B4-BE49-F238E27FC236}">
                <a16:creationId xmlns:a16="http://schemas.microsoft.com/office/drawing/2014/main" id="{E7AFD910-D043-4C37-9C2E-E7769C58C3AB}"/>
              </a:ext>
            </a:extLst>
          </p:cNvPr>
          <p:cNvSpPr>
            <a:spLocks noGrp="1"/>
          </p:cNvSpPr>
          <p:nvPr>
            <p:ph type="ftr" sz="quarter" idx="11"/>
          </p:nvPr>
        </p:nvSpPr>
        <p:spPr/>
        <p:txBody>
          <a:bodyPr/>
          <a:lstStyle/>
          <a:p>
            <a:r>
              <a:rPr lang="en-ZA"/>
              <a:t>Business Confidential</a:t>
            </a:r>
          </a:p>
        </p:txBody>
      </p:sp>
      <p:sp>
        <p:nvSpPr>
          <p:cNvPr id="6" name="Slide Number Placeholder 5">
            <a:extLst>
              <a:ext uri="{FF2B5EF4-FFF2-40B4-BE49-F238E27FC236}">
                <a16:creationId xmlns:a16="http://schemas.microsoft.com/office/drawing/2014/main" id="{1E6B4D98-7AA8-4105-8C7E-E90D95F64F57}"/>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98450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4FB56B-379A-471F-8921-986BC1600A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B5936C5-42D5-4232-9F88-D2EF6FC47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D067133-D8A2-4B39-863B-824748795DEF}"/>
              </a:ext>
            </a:extLst>
          </p:cNvPr>
          <p:cNvSpPr>
            <a:spLocks noGrp="1"/>
          </p:cNvSpPr>
          <p:nvPr>
            <p:ph type="dt" sz="half" idx="10"/>
          </p:nvPr>
        </p:nvSpPr>
        <p:spPr/>
        <p:txBody>
          <a:bodyPr/>
          <a:lstStyle/>
          <a:p>
            <a:fld id="{10CD16D5-6539-41C0-813A-128398F0D37C}" type="datetime1">
              <a:rPr lang="en-ZA" smtClean="0"/>
              <a:t>2025/12/02</a:t>
            </a:fld>
            <a:endParaRPr lang="en-ZA"/>
          </a:p>
        </p:txBody>
      </p:sp>
      <p:sp>
        <p:nvSpPr>
          <p:cNvPr id="5" name="Footer Placeholder 4">
            <a:extLst>
              <a:ext uri="{FF2B5EF4-FFF2-40B4-BE49-F238E27FC236}">
                <a16:creationId xmlns:a16="http://schemas.microsoft.com/office/drawing/2014/main" id="{1E6740E7-7F93-4679-BD58-408A76A7080F}"/>
              </a:ext>
            </a:extLst>
          </p:cNvPr>
          <p:cNvSpPr>
            <a:spLocks noGrp="1"/>
          </p:cNvSpPr>
          <p:nvPr>
            <p:ph type="ftr" sz="quarter" idx="11"/>
          </p:nvPr>
        </p:nvSpPr>
        <p:spPr/>
        <p:txBody>
          <a:bodyPr/>
          <a:lstStyle/>
          <a:p>
            <a:r>
              <a:rPr lang="en-ZA"/>
              <a:t>Business Confidential</a:t>
            </a:r>
          </a:p>
        </p:txBody>
      </p:sp>
      <p:sp>
        <p:nvSpPr>
          <p:cNvPr id="6" name="Slide Number Placeholder 5">
            <a:extLst>
              <a:ext uri="{FF2B5EF4-FFF2-40B4-BE49-F238E27FC236}">
                <a16:creationId xmlns:a16="http://schemas.microsoft.com/office/drawing/2014/main" id="{8ECFB6C9-1E6B-4F44-9E7B-414BB385DAC8}"/>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171154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0891A8-0A58-76A0-5C2B-760C038ECB5E}"/>
              </a:ext>
            </a:extLst>
          </p:cNvPr>
          <p:cNvSpPr/>
          <p:nvPr userDrawn="1"/>
        </p:nvSpPr>
        <p:spPr>
          <a:xfrm>
            <a:off x="49237" y="0"/>
            <a:ext cx="2637692" cy="1690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003F72C0-90D6-44EE-8BBD-00222CAFBB53}"/>
              </a:ext>
            </a:extLst>
          </p:cNvPr>
          <p:cNvSpPr>
            <a:spLocks noGrp="1"/>
          </p:cNvSpPr>
          <p:nvPr>
            <p:ph type="title" hasCustomPrompt="1"/>
          </p:nvPr>
        </p:nvSpPr>
        <p:spPr>
          <a:xfrm>
            <a:off x="838200" y="365125"/>
            <a:ext cx="6827635" cy="1325563"/>
          </a:xfrm>
        </p:spPr>
        <p:txBody>
          <a:bodyPr>
            <a:normAutofit/>
          </a:bodyPr>
          <a:lstStyle>
            <a:lvl1pPr>
              <a:defRPr sz="3600" b="0">
                <a:solidFill>
                  <a:srgbClr val="D85327"/>
                </a:solidFill>
                <a:latin typeface="Arial" panose="020B0604020202020204" pitchFamily="34" charset="0"/>
                <a:cs typeface="Arial" panose="020B0604020202020204" pitchFamily="34" charset="0"/>
              </a:defRPr>
            </a:lvl1pPr>
          </a:lstStyle>
          <a:p>
            <a:r>
              <a:rPr lang="en-US" dirty="0"/>
              <a:t>Click to edit Master title style</a:t>
            </a:r>
            <a:br>
              <a:rPr lang="en-US" dirty="0"/>
            </a:br>
            <a:endParaRPr lang="en-ZA" dirty="0"/>
          </a:p>
        </p:txBody>
      </p:sp>
      <p:sp>
        <p:nvSpPr>
          <p:cNvPr id="3" name="Content Placeholder 2">
            <a:extLst>
              <a:ext uri="{FF2B5EF4-FFF2-40B4-BE49-F238E27FC236}">
                <a16:creationId xmlns:a16="http://schemas.microsoft.com/office/drawing/2014/main" id="{3827AD93-AEC7-462C-AB2F-4B19DD628488}"/>
              </a:ext>
            </a:extLst>
          </p:cNvPr>
          <p:cNvSpPr>
            <a:spLocks noGrp="1"/>
          </p:cNvSpPr>
          <p:nvPr>
            <p:ph idx="1"/>
          </p:nvPr>
        </p:nvSpPr>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marL="1371600" indent="0">
              <a:buNone/>
              <a:defRPr>
                <a:solidFill>
                  <a:schemeClr val="tx1"/>
                </a:solidFill>
                <a:latin typeface="+mn-lt"/>
              </a:defRPr>
            </a:lvl4pPr>
            <a:lvl5pPr>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B32BCADD-F906-FD8B-B2DB-E2F8CA0C56FD}"/>
              </a:ext>
            </a:extLst>
          </p:cNvPr>
          <p:cNvSpPr>
            <a:spLocks noGrp="1"/>
          </p:cNvSpPr>
          <p:nvPr>
            <p:ph idx="13" hasCustomPrompt="1"/>
          </p:nvPr>
        </p:nvSpPr>
        <p:spPr>
          <a:xfrm>
            <a:off x="8980228" y="384246"/>
            <a:ext cx="2658898" cy="1266092"/>
          </a:xfrm>
        </p:spPr>
        <p:txBody>
          <a:bodyPr>
            <a:normAutofit/>
          </a:bodyPr>
          <a:lstStyle>
            <a:lvl1pPr marL="0" indent="0">
              <a:buNone/>
              <a:defRPr sz="1050">
                <a:solidFill>
                  <a:schemeClr val="tx1"/>
                </a:solidFill>
                <a:latin typeface="Montserrat Bold" panose="00000800000000000000" pitchFamily="2" charset="0"/>
              </a:defRPr>
            </a:lvl1pPr>
            <a:lvl2pPr marL="457200" indent="0">
              <a:buNone/>
              <a:defRPr>
                <a:latin typeface="Montserrat regular" panose="00000500000000000000" pitchFamily="2" charset="0"/>
              </a:defRPr>
            </a:lvl2pPr>
            <a:lvl3pPr marL="914400" indent="0">
              <a:buNone/>
              <a:defRPr>
                <a:latin typeface="Montserrat regular" panose="00000500000000000000" pitchFamily="2" charset="0"/>
              </a:defRPr>
            </a:lvl3pPr>
            <a:lvl4pPr marL="1371600" indent="0">
              <a:buNone/>
              <a:defRPr>
                <a:latin typeface="Montserrat regular" panose="00000500000000000000" pitchFamily="2" charset="0"/>
              </a:defRPr>
            </a:lvl4pPr>
            <a:lvl5pPr marL="1828800" indent="0">
              <a:buNone/>
              <a:defRPr>
                <a:latin typeface="Montserrat regular" panose="00000500000000000000" pitchFamily="2" charset="0"/>
              </a:defRPr>
            </a:lvl5pPr>
          </a:lstStyle>
          <a:p>
            <a:pPr lvl="0"/>
            <a:r>
              <a:rPr lang="en-US" dirty="0"/>
              <a:t>Insert your institution’s logo here</a:t>
            </a:r>
          </a:p>
        </p:txBody>
      </p:sp>
      <p:sp>
        <p:nvSpPr>
          <p:cNvPr id="4" name="Google Shape;88;p21">
            <a:extLst>
              <a:ext uri="{FF2B5EF4-FFF2-40B4-BE49-F238E27FC236}">
                <a16:creationId xmlns:a16="http://schemas.microsoft.com/office/drawing/2014/main" id="{E36AB5DF-37E8-4400-C3DC-F7B63E2E4922}"/>
              </a:ext>
            </a:extLst>
          </p:cNvPr>
          <p:cNvSpPr/>
          <p:nvPr userDrawn="1"/>
        </p:nvSpPr>
        <p:spPr>
          <a:xfrm>
            <a:off x="-21035" y="6469331"/>
            <a:ext cx="12192000" cy="389616"/>
          </a:xfrm>
          <a:prstGeom prst="rect">
            <a:avLst/>
          </a:prstGeom>
          <a:solidFill>
            <a:srgbClr val="A2CE46"/>
          </a:solidFill>
          <a:ln w="12700" cap="flat" cmpd="sng">
            <a:solidFill>
              <a:srgbClr val="A2C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Google Shape;90;p21">
            <a:extLst>
              <a:ext uri="{FF2B5EF4-FFF2-40B4-BE49-F238E27FC236}">
                <a16:creationId xmlns:a16="http://schemas.microsoft.com/office/drawing/2014/main" id="{19F0CA59-E1F1-2EEB-D768-E048416C28E4}"/>
              </a:ext>
            </a:extLst>
          </p:cNvPr>
          <p:cNvPicPr preferRelativeResize="0"/>
          <p:nvPr userDrawn="1"/>
        </p:nvPicPr>
        <p:blipFill rotWithShape="1">
          <a:blip r:embed="rId2">
            <a:alphaModFix/>
          </a:blip>
          <a:srcRect/>
          <a:stretch/>
        </p:blipFill>
        <p:spPr>
          <a:xfrm>
            <a:off x="8778240" y="5144622"/>
            <a:ext cx="3413760" cy="1733256"/>
          </a:xfrm>
          <a:prstGeom prst="rect">
            <a:avLst/>
          </a:prstGeom>
          <a:noFill/>
          <a:ln>
            <a:noFill/>
          </a:ln>
        </p:spPr>
      </p:pic>
      <p:sp>
        <p:nvSpPr>
          <p:cNvPr id="6" name="Slide Number Placeholder 5">
            <a:extLst>
              <a:ext uri="{FF2B5EF4-FFF2-40B4-BE49-F238E27FC236}">
                <a16:creationId xmlns:a16="http://schemas.microsoft.com/office/drawing/2014/main" id="{75387330-6687-4FAD-A575-07FA831E9703}"/>
              </a:ext>
            </a:extLst>
          </p:cNvPr>
          <p:cNvSpPr>
            <a:spLocks noGrp="1"/>
          </p:cNvSpPr>
          <p:nvPr>
            <p:ph type="sldNum" sz="quarter" idx="12"/>
          </p:nvPr>
        </p:nvSpPr>
        <p:spPr/>
        <p:txBody>
          <a:bodyPr/>
          <a:lstStyle>
            <a:lvl1pPr>
              <a:defRPr>
                <a:solidFill>
                  <a:schemeClr val="bg1">
                    <a:lumMod val="85000"/>
                  </a:schemeClr>
                </a:solidFill>
                <a:latin typeface="Arial" panose="020B0604020202020204" pitchFamily="34" charset="0"/>
                <a:cs typeface="Arial" panose="020B0604020202020204" pitchFamily="34" charset="0"/>
              </a:defRPr>
            </a:lvl1pPr>
          </a:lstStyle>
          <a:p>
            <a:fld id="{5BFB42D1-C534-400D-BC72-5CE77A30CD5B}" type="slidenum">
              <a:rPr lang="en-ZA" smtClean="0"/>
              <a:pPr/>
              <a:t>‹#›</a:t>
            </a:fld>
            <a:endParaRPr lang="en-ZA" dirty="0"/>
          </a:p>
        </p:txBody>
      </p:sp>
    </p:spTree>
    <p:extLst>
      <p:ext uri="{BB962C8B-B14F-4D97-AF65-F5344CB8AC3E}">
        <p14:creationId xmlns:p14="http://schemas.microsoft.com/office/powerpoint/2010/main" val="3850418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95A9F4-8EFA-489D-8967-5CC642982E60}"/>
              </a:ext>
            </a:extLst>
          </p:cNvPr>
          <p:cNvSpPr>
            <a:spLocks noGrp="1"/>
          </p:cNvSpPr>
          <p:nvPr>
            <p:ph type="dt" sz="half" idx="10"/>
          </p:nvPr>
        </p:nvSpPr>
        <p:spPr/>
        <p:txBody>
          <a:bodyPr/>
          <a:lstStyle/>
          <a:p>
            <a:fld id="{4BBE145F-6DA5-4120-B796-5C506C8025A0}" type="datetime1">
              <a:rPr lang="en-ZA" smtClean="0"/>
              <a:t>2025/12/02</a:t>
            </a:fld>
            <a:endParaRPr lang="en-ZA"/>
          </a:p>
        </p:txBody>
      </p:sp>
      <p:sp>
        <p:nvSpPr>
          <p:cNvPr id="7" name="Google Shape;85;p21">
            <a:extLst>
              <a:ext uri="{FF2B5EF4-FFF2-40B4-BE49-F238E27FC236}">
                <a16:creationId xmlns:a16="http://schemas.microsoft.com/office/drawing/2014/main" id="{42C25A98-236D-D8E9-0597-4B1426ADC2E6}"/>
              </a:ext>
            </a:extLst>
          </p:cNvPr>
          <p:cNvSpPr/>
          <p:nvPr userDrawn="1"/>
        </p:nvSpPr>
        <p:spPr>
          <a:xfrm>
            <a:off x="0" y="-7626"/>
            <a:ext cx="3283775" cy="6865626"/>
          </a:xfrm>
          <a:prstGeom prst="rect">
            <a:avLst/>
          </a:prstGeom>
          <a:solidFill>
            <a:srgbClr val="A2CE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88;p21">
            <a:extLst>
              <a:ext uri="{FF2B5EF4-FFF2-40B4-BE49-F238E27FC236}">
                <a16:creationId xmlns:a16="http://schemas.microsoft.com/office/drawing/2014/main" id="{BCDC0CC4-98C0-B97E-209C-CBDBCF00876C}"/>
              </a:ext>
            </a:extLst>
          </p:cNvPr>
          <p:cNvSpPr/>
          <p:nvPr userDrawn="1"/>
        </p:nvSpPr>
        <p:spPr>
          <a:xfrm>
            <a:off x="-11799" y="6469331"/>
            <a:ext cx="12192000" cy="389616"/>
          </a:xfrm>
          <a:prstGeom prst="rect">
            <a:avLst/>
          </a:prstGeom>
          <a:solidFill>
            <a:srgbClr val="A2CE46"/>
          </a:solidFill>
          <a:ln w="12700" cap="flat" cmpd="sng">
            <a:solidFill>
              <a:srgbClr val="A2C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Google Shape;90;p21">
            <a:extLst>
              <a:ext uri="{FF2B5EF4-FFF2-40B4-BE49-F238E27FC236}">
                <a16:creationId xmlns:a16="http://schemas.microsoft.com/office/drawing/2014/main" id="{3655FE03-55BB-4FC3-C0D5-B50D220E5682}"/>
              </a:ext>
            </a:extLst>
          </p:cNvPr>
          <p:cNvPicPr preferRelativeResize="0"/>
          <p:nvPr userDrawn="1"/>
        </p:nvPicPr>
        <p:blipFill rotWithShape="1">
          <a:blip r:embed="rId2">
            <a:alphaModFix/>
          </a:blip>
          <a:srcRect/>
          <a:stretch/>
        </p:blipFill>
        <p:spPr>
          <a:xfrm>
            <a:off x="8778240" y="5144622"/>
            <a:ext cx="3413760" cy="1733256"/>
          </a:xfrm>
          <a:prstGeom prst="rect">
            <a:avLst/>
          </a:prstGeom>
          <a:noFill/>
          <a:ln>
            <a:noFill/>
          </a:ln>
        </p:spPr>
      </p:pic>
      <p:pic>
        <p:nvPicPr>
          <p:cNvPr id="11" name="Google Shape;97;p21">
            <a:extLst>
              <a:ext uri="{FF2B5EF4-FFF2-40B4-BE49-F238E27FC236}">
                <a16:creationId xmlns:a16="http://schemas.microsoft.com/office/drawing/2014/main" id="{A6903233-78EB-165B-FE45-38C0391A70B3}"/>
              </a:ext>
            </a:extLst>
          </p:cNvPr>
          <p:cNvPicPr preferRelativeResize="0"/>
          <p:nvPr userDrawn="1"/>
        </p:nvPicPr>
        <p:blipFill rotWithShape="1">
          <a:blip r:embed="rId3">
            <a:alphaModFix/>
          </a:blip>
          <a:srcRect t="11711" b="11711"/>
          <a:stretch/>
        </p:blipFill>
        <p:spPr>
          <a:xfrm>
            <a:off x="-628484" y="-3813"/>
            <a:ext cx="7471375" cy="6865626"/>
          </a:xfrm>
          <a:prstGeom prst="parallelogram">
            <a:avLst>
              <a:gd name="adj" fmla="val 25000"/>
            </a:avLst>
          </a:prstGeom>
          <a:noFill/>
          <a:ln>
            <a:noFill/>
          </a:ln>
        </p:spPr>
      </p:pic>
      <p:pic>
        <p:nvPicPr>
          <p:cNvPr id="12" name="Picture 11">
            <a:extLst>
              <a:ext uri="{FF2B5EF4-FFF2-40B4-BE49-F238E27FC236}">
                <a16:creationId xmlns:a16="http://schemas.microsoft.com/office/drawing/2014/main" id="{4C2BBC74-181A-EFBF-47AA-55133998674F}"/>
              </a:ext>
            </a:extLst>
          </p:cNvPr>
          <p:cNvPicPr>
            <a:picLocks noChangeAspect="1"/>
          </p:cNvPicPr>
          <p:nvPr userDrawn="1"/>
        </p:nvPicPr>
        <p:blipFill>
          <a:blip r:embed="rId4"/>
          <a:stretch>
            <a:fillRect/>
          </a:stretch>
        </p:blipFill>
        <p:spPr>
          <a:xfrm>
            <a:off x="10502057" y="199850"/>
            <a:ext cx="1320076" cy="1164370"/>
          </a:xfrm>
          <a:prstGeom prst="rect">
            <a:avLst/>
          </a:prstGeom>
        </p:spPr>
      </p:pic>
      <p:pic>
        <p:nvPicPr>
          <p:cNvPr id="13" name="Picture 12" descr="Logo, company name&#10;&#10;Description automatically generated">
            <a:extLst>
              <a:ext uri="{FF2B5EF4-FFF2-40B4-BE49-F238E27FC236}">
                <a16:creationId xmlns:a16="http://schemas.microsoft.com/office/drawing/2014/main" id="{86EB91FA-108C-D348-EB54-E962DC5F4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63395" y="1099913"/>
            <a:ext cx="1490258" cy="1000757"/>
          </a:xfrm>
          <a:prstGeom prst="rect">
            <a:avLst/>
          </a:prstGeom>
        </p:spPr>
      </p:pic>
      <p:pic>
        <p:nvPicPr>
          <p:cNvPr id="14" name="Picture 13" descr="A picture containing text, tableware, dishware, plate&#10;&#10;Description automatically generated">
            <a:extLst>
              <a:ext uri="{FF2B5EF4-FFF2-40B4-BE49-F238E27FC236}">
                <a16:creationId xmlns:a16="http://schemas.microsoft.com/office/drawing/2014/main" id="{84954A3A-1194-2022-60FA-F9F0447050A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24791" y="450836"/>
            <a:ext cx="2364558" cy="381099"/>
          </a:xfrm>
          <a:prstGeom prst="rect">
            <a:avLst/>
          </a:prstGeom>
        </p:spPr>
      </p:pic>
      <p:pic>
        <p:nvPicPr>
          <p:cNvPr id="15" name="Picture 14" descr="Logo&#10;&#10;Description automatically generated">
            <a:extLst>
              <a:ext uri="{FF2B5EF4-FFF2-40B4-BE49-F238E27FC236}">
                <a16:creationId xmlns:a16="http://schemas.microsoft.com/office/drawing/2014/main" id="{43C95A22-197A-BF7A-D8AF-09E47AFB68D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28315" b="28055"/>
          <a:stretch/>
        </p:blipFill>
        <p:spPr>
          <a:xfrm>
            <a:off x="9320457" y="1459756"/>
            <a:ext cx="2078216" cy="603375"/>
          </a:xfrm>
          <a:prstGeom prst="rect">
            <a:avLst/>
          </a:prstGeom>
        </p:spPr>
      </p:pic>
      <p:pic>
        <p:nvPicPr>
          <p:cNvPr id="16" name="Picture 15" descr="Logo&#10;&#10;Description automatically generated">
            <a:extLst>
              <a:ext uri="{FF2B5EF4-FFF2-40B4-BE49-F238E27FC236}">
                <a16:creationId xmlns:a16="http://schemas.microsoft.com/office/drawing/2014/main" id="{E1E06CC5-0EB7-9ED6-AF20-824E37AF1A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91897" y="5957530"/>
            <a:ext cx="2503021" cy="479094"/>
          </a:xfrm>
          <a:prstGeom prst="rect">
            <a:avLst/>
          </a:prstGeom>
        </p:spPr>
      </p:pic>
      <p:sp>
        <p:nvSpPr>
          <p:cNvPr id="17" name="Titel 1">
            <a:extLst>
              <a:ext uri="{FF2B5EF4-FFF2-40B4-BE49-F238E27FC236}">
                <a16:creationId xmlns:a16="http://schemas.microsoft.com/office/drawing/2014/main" id="{4EF7A7D8-505A-5386-3015-9BD9163D8D09}"/>
              </a:ext>
            </a:extLst>
          </p:cNvPr>
          <p:cNvSpPr txBox="1">
            <a:spLocks/>
          </p:cNvSpPr>
          <p:nvPr userDrawn="1"/>
        </p:nvSpPr>
        <p:spPr>
          <a:xfrm>
            <a:off x="5579254" y="6135155"/>
            <a:ext cx="1745254" cy="259896"/>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dirty="0">
                <a:solidFill>
                  <a:schemeClr val="accent1">
                    <a:lumMod val="50000"/>
                  </a:schemeClr>
                </a:solidFill>
                <a:latin typeface="Arial" panose="020B0604020202020204" pitchFamily="34" charset="0"/>
                <a:cs typeface="Arial" panose="020B0604020202020204" pitchFamily="34" charset="0"/>
              </a:rPr>
              <a:t>Supported by:</a:t>
            </a:r>
          </a:p>
        </p:txBody>
      </p:sp>
    </p:spTree>
    <p:extLst>
      <p:ext uri="{BB962C8B-B14F-4D97-AF65-F5344CB8AC3E}">
        <p14:creationId xmlns:p14="http://schemas.microsoft.com/office/powerpoint/2010/main" val="6797168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29AA-25B2-46E8-B0C9-7D6185C8829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0BE7B2D-D0E2-49D2-A081-7A3D2B46A6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AF5787A-AB8F-442F-A26B-C9DA0F147D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2580C3CF-F105-4D66-9A61-F115F29E8F71}"/>
              </a:ext>
            </a:extLst>
          </p:cNvPr>
          <p:cNvSpPr>
            <a:spLocks noGrp="1"/>
          </p:cNvSpPr>
          <p:nvPr>
            <p:ph type="dt" sz="half" idx="10"/>
          </p:nvPr>
        </p:nvSpPr>
        <p:spPr/>
        <p:txBody>
          <a:bodyPr/>
          <a:lstStyle/>
          <a:p>
            <a:fld id="{888FF69C-9A9F-477C-BC0E-51ED537629AC}" type="datetime1">
              <a:rPr lang="en-ZA" smtClean="0"/>
              <a:t>2025/12/02</a:t>
            </a:fld>
            <a:endParaRPr lang="en-ZA"/>
          </a:p>
        </p:txBody>
      </p:sp>
      <p:sp>
        <p:nvSpPr>
          <p:cNvPr id="6" name="Footer Placeholder 5">
            <a:extLst>
              <a:ext uri="{FF2B5EF4-FFF2-40B4-BE49-F238E27FC236}">
                <a16:creationId xmlns:a16="http://schemas.microsoft.com/office/drawing/2014/main" id="{FB64DBD6-76F1-4B36-B03F-193C2C90298B}"/>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B7373B44-D745-408A-92D4-41D0131B66AD}"/>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1877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386E-B291-40AC-9F66-E560A444BC9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0BBC494-2465-483E-8683-7892622A3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AB40CD-FE46-4B2F-899D-2AC3F7D85D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45C429E-E7E5-4DC9-9CE4-DF8B4FA27B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311BF2-5FE9-46E8-A196-3A09681BEF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E1B3255-BCD1-4309-AD1E-F2E651BBEE11}"/>
              </a:ext>
            </a:extLst>
          </p:cNvPr>
          <p:cNvSpPr>
            <a:spLocks noGrp="1"/>
          </p:cNvSpPr>
          <p:nvPr>
            <p:ph type="dt" sz="half" idx="10"/>
          </p:nvPr>
        </p:nvSpPr>
        <p:spPr/>
        <p:txBody>
          <a:bodyPr/>
          <a:lstStyle/>
          <a:p>
            <a:fld id="{DD8B0AB2-5740-438B-A64E-5A04BE3898DE}" type="datetime1">
              <a:rPr lang="en-ZA" smtClean="0"/>
              <a:t>2025/12/02</a:t>
            </a:fld>
            <a:endParaRPr lang="en-ZA"/>
          </a:p>
        </p:txBody>
      </p:sp>
      <p:sp>
        <p:nvSpPr>
          <p:cNvPr id="8" name="Footer Placeholder 7">
            <a:extLst>
              <a:ext uri="{FF2B5EF4-FFF2-40B4-BE49-F238E27FC236}">
                <a16:creationId xmlns:a16="http://schemas.microsoft.com/office/drawing/2014/main" id="{A64F60C4-8EE8-4F06-85E2-F416A7362857}"/>
              </a:ext>
            </a:extLst>
          </p:cNvPr>
          <p:cNvSpPr>
            <a:spLocks noGrp="1"/>
          </p:cNvSpPr>
          <p:nvPr>
            <p:ph type="ftr" sz="quarter" idx="11"/>
          </p:nvPr>
        </p:nvSpPr>
        <p:spPr/>
        <p:txBody>
          <a:bodyPr/>
          <a:lstStyle/>
          <a:p>
            <a:r>
              <a:rPr lang="en-ZA"/>
              <a:t>Business Confidential</a:t>
            </a:r>
          </a:p>
        </p:txBody>
      </p:sp>
      <p:sp>
        <p:nvSpPr>
          <p:cNvPr id="9" name="Slide Number Placeholder 8">
            <a:extLst>
              <a:ext uri="{FF2B5EF4-FFF2-40B4-BE49-F238E27FC236}">
                <a16:creationId xmlns:a16="http://schemas.microsoft.com/office/drawing/2014/main" id="{E4BAEC44-0376-40CE-99A9-55D06CFA06D6}"/>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190317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9552-8C80-4914-A0C7-12FC344A9DB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625DF68-79CA-48C2-B41F-54FBCA562F75}"/>
              </a:ext>
            </a:extLst>
          </p:cNvPr>
          <p:cNvSpPr>
            <a:spLocks noGrp="1"/>
          </p:cNvSpPr>
          <p:nvPr>
            <p:ph type="dt" sz="half" idx="10"/>
          </p:nvPr>
        </p:nvSpPr>
        <p:spPr/>
        <p:txBody>
          <a:bodyPr/>
          <a:lstStyle/>
          <a:p>
            <a:fld id="{75CF88A4-9873-44D7-964E-DF50FC65B01E}" type="datetime1">
              <a:rPr lang="en-ZA" smtClean="0"/>
              <a:t>2025/12/02</a:t>
            </a:fld>
            <a:endParaRPr lang="en-ZA"/>
          </a:p>
        </p:txBody>
      </p:sp>
      <p:sp>
        <p:nvSpPr>
          <p:cNvPr id="4" name="Footer Placeholder 3">
            <a:extLst>
              <a:ext uri="{FF2B5EF4-FFF2-40B4-BE49-F238E27FC236}">
                <a16:creationId xmlns:a16="http://schemas.microsoft.com/office/drawing/2014/main" id="{58631F56-E01E-4C85-B319-A85FBEFBB81B}"/>
              </a:ext>
            </a:extLst>
          </p:cNvPr>
          <p:cNvSpPr>
            <a:spLocks noGrp="1"/>
          </p:cNvSpPr>
          <p:nvPr>
            <p:ph type="ftr" sz="quarter" idx="11"/>
          </p:nvPr>
        </p:nvSpPr>
        <p:spPr/>
        <p:txBody>
          <a:bodyPr/>
          <a:lstStyle/>
          <a:p>
            <a:r>
              <a:rPr lang="en-ZA"/>
              <a:t>Business Confidential</a:t>
            </a:r>
          </a:p>
        </p:txBody>
      </p:sp>
      <p:sp>
        <p:nvSpPr>
          <p:cNvPr id="5" name="Slide Number Placeholder 4">
            <a:extLst>
              <a:ext uri="{FF2B5EF4-FFF2-40B4-BE49-F238E27FC236}">
                <a16:creationId xmlns:a16="http://schemas.microsoft.com/office/drawing/2014/main" id="{5C1AD95A-1A1A-4656-A195-DF2642B7B038}"/>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21370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54583-D8B4-407C-8162-4964DD809ED7}"/>
              </a:ext>
            </a:extLst>
          </p:cNvPr>
          <p:cNvSpPr>
            <a:spLocks noGrp="1"/>
          </p:cNvSpPr>
          <p:nvPr>
            <p:ph type="dt" sz="half" idx="10"/>
          </p:nvPr>
        </p:nvSpPr>
        <p:spPr/>
        <p:txBody>
          <a:bodyPr/>
          <a:lstStyle/>
          <a:p>
            <a:fld id="{73CE0B1D-A7D5-4FAE-816D-7C2632CD26CE}" type="datetime1">
              <a:rPr lang="en-ZA" smtClean="0"/>
              <a:t>2025/12/02</a:t>
            </a:fld>
            <a:endParaRPr lang="en-ZA"/>
          </a:p>
        </p:txBody>
      </p:sp>
      <p:sp>
        <p:nvSpPr>
          <p:cNvPr id="3" name="Footer Placeholder 2">
            <a:extLst>
              <a:ext uri="{FF2B5EF4-FFF2-40B4-BE49-F238E27FC236}">
                <a16:creationId xmlns:a16="http://schemas.microsoft.com/office/drawing/2014/main" id="{DB88D757-58F3-4BCE-8C01-BD1A667A4D8F}"/>
              </a:ext>
            </a:extLst>
          </p:cNvPr>
          <p:cNvSpPr>
            <a:spLocks noGrp="1"/>
          </p:cNvSpPr>
          <p:nvPr>
            <p:ph type="ftr" sz="quarter" idx="11"/>
          </p:nvPr>
        </p:nvSpPr>
        <p:spPr/>
        <p:txBody>
          <a:bodyPr/>
          <a:lstStyle/>
          <a:p>
            <a:r>
              <a:rPr lang="en-ZA"/>
              <a:t>Business Confidential</a:t>
            </a:r>
          </a:p>
        </p:txBody>
      </p:sp>
      <p:sp>
        <p:nvSpPr>
          <p:cNvPr id="4" name="Slide Number Placeholder 3">
            <a:extLst>
              <a:ext uri="{FF2B5EF4-FFF2-40B4-BE49-F238E27FC236}">
                <a16:creationId xmlns:a16="http://schemas.microsoft.com/office/drawing/2014/main" id="{94C98004-82A7-4CAA-ACEE-428564E32DF1}"/>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2363999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D6CD-A09E-4CB0-998D-108339941C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10678129-9B4B-4041-A735-1D4D0DA4F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3F891C59-D6B1-4D51-B983-779128EC2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8F0BF-06B3-4080-980E-83F0AEC8E7F6}"/>
              </a:ext>
            </a:extLst>
          </p:cNvPr>
          <p:cNvSpPr>
            <a:spLocks noGrp="1"/>
          </p:cNvSpPr>
          <p:nvPr>
            <p:ph type="dt" sz="half" idx="10"/>
          </p:nvPr>
        </p:nvSpPr>
        <p:spPr/>
        <p:txBody>
          <a:bodyPr/>
          <a:lstStyle/>
          <a:p>
            <a:fld id="{38A10632-EAED-4BC2-B574-CFEDCC3FDAD8}" type="datetime1">
              <a:rPr lang="en-ZA" smtClean="0"/>
              <a:t>2025/12/02</a:t>
            </a:fld>
            <a:endParaRPr lang="en-ZA"/>
          </a:p>
        </p:txBody>
      </p:sp>
      <p:sp>
        <p:nvSpPr>
          <p:cNvPr id="6" name="Footer Placeholder 5">
            <a:extLst>
              <a:ext uri="{FF2B5EF4-FFF2-40B4-BE49-F238E27FC236}">
                <a16:creationId xmlns:a16="http://schemas.microsoft.com/office/drawing/2014/main" id="{E2D6C3E8-EED6-4E30-9724-E738B31B4C5C}"/>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CC2A5116-05C0-48D2-8E08-16F3E7C64F0D}"/>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2282744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4C8BA-1426-40C6-B601-065203138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89C21B41-69C3-443E-BDC7-EA290711F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6A135E5F-B068-4951-AEBF-F17E46E3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F5A9B-DEA3-4A43-A64A-1941FEC75B64}"/>
              </a:ext>
            </a:extLst>
          </p:cNvPr>
          <p:cNvSpPr>
            <a:spLocks noGrp="1"/>
          </p:cNvSpPr>
          <p:nvPr>
            <p:ph type="dt" sz="half" idx="10"/>
          </p:nvPr>
        </p:nvSpPr>
        <p:spPr/>
        <p:txBody>
          <a:bodyPr/>
          <a:lstStyle/>
          <a:p>
            <a:fld id="{AF9BCEAB-B66D-483F-99E0-A055B17AFE4A}" type="datetime1">
              <a:rPr lang="en-ZA" smtClean="0"/>
              <a:t>2025/12/02</a:t>
            </a:fld>
            <a:endParaRPr lang="en-ZA"/>
          </a:p>
        </p:txBody>
      </p:sp>
      <p:sp>
        <p:nvSpPr>
          <p:cNvPr id="6" name="Footer Placeholder 5">
            <a:extLst>
              <a:ext uri="{FF2B5EF4-FFF2-40B4-BE49-F238E27FC236}">
                <a16:creationId xmlns:a16="http://schemas.microsoft.com/office/drawing/2014/main" id="{C168CB30-88DF-4C37-8AFB-C837CC376DDF}"/>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C193AF9D-1B81-46D1-9747-0685CCF600F1}"/>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710686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44E94D-4631-4775-B4A4-A3DB7D729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6A16FFB-E863-4BB5-ADEE-81BC7FA7F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7D6E4D8-3261-4317-A9D6-9F42D14A4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47D41-11E0-4D7C-9813-21FF8CDDA849}" type="datetime1">
              <a:rPr lang="en-ZA" smtClean="0"/>
              <a:t>2025/12/02</a:t>
            </a:fld>
            <a:endParaRPr lang="en-ZA"/>
          </a:p>
        </p:txBody>
      </p:sp>
      <p:sp>
        <p:nvSpPr>
          <p:cNvPr id="5" name="Footer Placeholder 4">
            <a:extLst>
              <a:ext uri="{FF2B5EF4-FFF2-40B4-BE49-F238E27FC236}">
                <a16:creationId xmlns:a16="http://schemas.microsoft.com/office/drawing/2014/main" id="{AAD5DE15-9392-40E3-9927-A7C45DFE71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a:t>Business Confidential</a:t>
            </a:r>
          </a:p>
        </p:txBody>
      </p:sp>
      <p:sp>
        <p:nvSpPr>
          <p:cNvPr id="6" name="Slide Number Placeholder 5">
            <a:extLst>
              <a:ext uri="{FF2B5EF4-FFF2-40B4-BE49-F238E27FC236}">
                <a16:creationId xmlns:a16="http://schemas.microsoft.com/office/drawing/2014/main" id="{2CAD6C90-AC98-4846-BB84-3EC20BAFE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B42D1-C534-400D-BC72-5CE77A30CD5B}" type="slidenum">
              <a:rPr lang="en-ZA" smtClean="0"/>
              <a:t>‹#›</a:t>
            </a:fld>
            <a:endParaRPr lang="en-ZA"/>
          </a:p>
        </p:txBody>
      </p:sp>
      <p:pic>
        <p:nvPicPr>
          <p:cNvPr id="9" name="Google Shape;69;p19" descr="Icon&#10;&#10;Description automatically generated">
            <a:extLst>
              <a:ext uri="{FF2B5EF4-FFF2-40B4-BE49-F238E27FC236}">
                <a16:creationId xmlns:a16="http://schemas.microsoft.com/office/drawing/2014/main" id="{16475986-3960-A2BC-2E9D-0E3095C4223B}"/>
              </a:ext>
            </a:extLst>
          </p:cNvPr>
          <p:cNvPicPr preferRelativeResize="0"/>
          <p:nvPr userDrawn="1"/>
        </p:nvPicPr>
        <p:blipFill rotWithShape="1">
          <a:blip r:embed="rId13">
            <a:alphaModFix/>
          </a:blip>
          <a:srcRect/>
          <a:stretch/>
        </p:blipFill>
        <p:spPr>
          <a:xfrm>
            <a:off x="105530" y="177362"/>
            <a:ext cx="1524000" cy="914400"/>
          </a:xfrm>
          <a:prstGeom prst="rect">
            <a:avLst/>
          </a:prstGeom>
          <a:noFill/>
          <a:ln>
            <a:noFill/>
          </a:ln>
        </p:spPr>
      </p:pic>
    </p:spTree>
    <p:extLst>
      <p:ext uri="{BB962C8B-B14F-4D97-AF65-F5344CB8AC3E}">
        <p14:creationId xmlns:p14="http://schemas.microsoft.com/office/powerpoint/2010/main" val="1035046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29.svg"/><Relationship Id="rId12"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emf"/><Relationship Id="rId5" Type="http://schemas.openxmlformats.org/officeDocument/2006/relationships/image" Target="../media/image27.png"/><Relationship Id="rId10" Type="http://schemas.openxmlformats.org/officeDocument/2006/relationships/oleObject" Target="../embeddings/oleObject1.bin"/><Relationship Id="rId4" Type="http://schemas.openxmlformats.org/officeDocument/2006/relationships/image" Target="../media/image26.jp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7.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png"/><Relationship Id="rId7" Type="http://schemas.openxmlformats.org/officeDocument/2006/relationships/diagramColors" Target="../diagrams/colors3.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png"/><Relationship Id="rId7" Type="http://schemas.openxmlformats.org/officeDocument/2006/relationships/diagramColors" Target="../diagrams/colors4.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80.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oleObject" Target="../embeddings/oleObject6.bin"/><Relationship Id="rId3" Type="http://schemas.openxmlformats.org/officeDocument/2006/relationships/image" Target="../media/image39.emf"/><Relationship Id="rId7" Type="http://schemas.openxmlformats.org/officeDocument/2006/relationships/oleObject" Target="../embeddings/oleObject4.bin"/><Relationship Id="rId12" Type="http://schemas.openxmlformats.org/officeDocument/2006/relationships/image" Target="../media/image12.png"/><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11.png"/><Relationship Id="rId5" Type="http://schemas.openxmlformats.org/officeDocument/2006/relationships/image" Target="../media/image40.emf"/><Relationship Id="rId10" Type="http://schemas.openxmlformats.org/officeDocument/2006/relationships/image" Target="../media/image43.emf"/><Relationship Id="rId4" Type="http://schemas.openxmlformats.org/officeDocument/2006/relationships/oleObject" Target="../embeddings/oleObject3.bin"/><Relationship Id="rId9" Type="http://schemas.openxmlformats.org/officeDocument/2006/relationships/oleObject" Target="../embeddings/oleObject5.bin"/><Relationship Id="rId14" Type="http://schemas.openxmlformats.org/officeDocument/2006/relationships/image" Target="../media/image44.emf"/></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mailto:john.woodland@uct.ac.za"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p19">
            <a:extLst>
              <a:ext uri="{FF2B5EF4-FFF2-40B4-BE49-F238E27FC236}">
                <a16:creationId xmlns:a16="http://schemas.microsoft.com/office/drawing/2014/main" id="{FFFC2622-3DA9-6465-B414-FAFDB1CF650F}"/>
              </a:ext>
            </a:extLst>
          </p:cNvPr>
          <p:cNvSpPr txBox="1"/>
          <p:nvPr/>
        </p:nvSpPr>
        <p:spPr>
          <a:xfrm>
            <a:off x="6329367" y="2839875"/>
            <a:ext cx="5787186" cy="2739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D75C3A"/>
                </a:solidFill>
                <a:latin typeface="Arial"/>
                <a:ea typeface="Arial"/>
                <a:cs typeface="Arial"/>
                <a:sym typeface="Arial"/>
              </a:rPr>
              <a:t>A Comprehensive Workshop on Preclinical Drug Discovery (CDD)</a:t>
            </a:r>
          </a:p>
          <a:p>
            <a:pPr marR="0" lvl="0" algn="ctr" rtl="0">
              <a:spcBef>
                <a:spcPts val="0"/>
              </a:spcBef>
              <a:spcAft>
                <a:spcPts val="0"/>
              </a:spcAft>
              <a:buNone/>
            </a:pPr>
            <a:r>
              <a:rPr lang="en-US" sz="2400" b="1" dirty="0">
                <a:solidFill>
                  <a:srgbClr val="D75C3A"/>
                </a:solidFill>
                <a:latin typeface="Arial"/>
                <a:ea typeface="Arial"/>
                <a:cs typeface="Arial"/>
                <a:sym typeface="Arial"/>
              </a:rPr>
              <a:t> </a:t>
            </a:r>
            <a:br>
              <a:rPr lang="en-US" sz="2400" b="1" dirty="0">
                <a:solidFill>
                  <a:schemeClr val="dk1"/>
                </a:solidFill>
                <a:latin typeface="Arial"/>
                <a:ea typeface="Arial"/>
                <a:cs typeface="Arial"/>
                <a:sym typeface="Arial"/>
              </a:rPr>
            </a:br>
            <a:r>
              <a:rPr lang="en-US" sz="2000" b="1" i="0" dirty="0">
                <a:solidFill>
                  <a:srgbClr val="242424"/>
                </a:solidFill>
                <a:latin typeface="Arial"/>
                <a:ea typeface="Arial"/>
                <a:cs typeface="Arial"/>
                <a:sym typeface="Arial"/>
              </a:rPr>
              <a:t>Screening cascades, assay </a:t>
            </a:r>
            <a:r>
              <a:rPr lang="en-US" sz="2000" b="1" i="0">
                <a:solidFill>
                  <a:srgbClr val="242424"/>
                </a:solidFill>
                <a:latin typeface="Arial"/>
                <a:ea typeface="Arial"/>
                <a:cs typeface="Arial"/>
                <a:sym typeface="Arial"/>
              </a:rPr>
              <a:t>development </a:t>
            </a:r>
            <a:br>
              <a:rPr lang="en-US" sz="2000" b="1" i="0">
                <a:solidFill>
                  <a:srgbClr val="242424"/>
                </a:solidFill>
                <a:latin typeface="Arial"/>
                <a:ea typeface="Arial"/>
                <a:cs typeface="Arial"/>
                <a:sym typeface="Arial"/>
              </a:rPr>
            </a:br>
            <a:r>
              <a:rPr lang="en-US" sz="2000" b="1" i="0">
                <a:solidFill>
                  <a:srgbClr val="242424"/>
                </a:solidFill>
                <a:latin typeface="Arial"/>
                <a:ea typeface="Arial"/>
                <a:cs typeface="Arial"/>
                <a:sym typeface="Arial"/>
              </a:rPr>
              <a:t>and quality control</a:t>
            </a:r>
            <a:endParaRPr lang="en-US" sz="2000" b="1" i="0" dirty="0">
              <a:solidFill>
                <a:srgbClr val="242424"/>
              </a:solidFill>
              <a:latin typeface="Arial"/>
              <a:ea typeface="Arial"/>
              <a:cs typeface="Arial"/>
              <a:sym typeface="Arial"/>
            </a:endParaRPr>
          </a:p>
          <a:p>
            <a:pPr marL="0" marR="0" lvl="0" indent="0" algn="ctr" rtl="0">
              <a:spcBef>
                <a:spcPts val="0"/>
              </a:spcBef>
              <a:spcAft>
                <a:spcPts val="0"/>
              </a:spcAft>
              <a:buNone/>
            </a:pPr>
            <a:endParaRPr lang="en-US" sz="2000" b="0" i="0" dirty="0">
              <a:solidFill>
                <a:srgbClr val="242424"/>
              </a:solidFill>
              <a:latin typeface="Arial"/>
              <a:ea typeface="Arial"/>
              <a:cs typeface="Arial"/>
              <a:sym typeface="Arial"/>
            </a:endParaRPr>
          </a:p>
          <a:p>
            <a:pPr marL="0" marR="0" lvl="0" indent="0" algn="ctr" rtl="0">
              <a:spcBef>
                <a:spcPts val="0"/>
              </a:spcBef>
              <a:spcAft>
                <a:spcPts val="0"/>
              </a:spcAft>
              <a:buNone/>
            </a:pPr>
            <a:r>
              <a:rPr lang="en-US" sz="2000" dirty="0">
                <a:solidFill>
                  <a:srgbClr val="242424"/>
                </a:solidFill>
                <a:latin typeface="Arial"/>
                <a:ea typeface="Arial"/>
                <a:cs typeface="Arial"/>
                <a:sym typeface="Arial"/>
              </a:rPr>
              <a:t>John Woodland</a:t>
            </a:r>
            <a:endParaRPr lang="en-US" sz="2000" b="0" i="0" dirty="0">
              <a:solidFill>
                <a:srgbClr val="242424"/>
              </a:solidFill>
              <a:latin typeface="Arial"/>
              <a:ea typeface="Arial"/>
              <a:cs typeface="Arial"/>
              <a:sym typeface="Arial"/>
            </a:endParaRPr>
          </a:p>
          <a:p>
            <a:pPr marL="0" marR="0" lvl="0" indent="0" algn="ctr" rtl="0">
              <a:spcBef>
                <a:spcPts val="0"/>
              </a:spcBef>
              <a:spcAft>
                <a:spcPts val="0"/>
              </a:spcAft>
              <a:buNone/>
            </a:pPr>
            <a:endParaRPr sz="2000" b="0" i="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0086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ED0D-0F44-ECA0-45BC-8DC5E2834051}"/>
              </a:ext>
            </a:extLst>
          </p:cNvPr>
          <p:cNvSpPr>
            <a:spLocks noGrp="1"/>
          </p:cNvSpPr>
          <p:nvPr>
            <p:ph type="title"/>
          </p:nvPr>
        </p:nvSpPr>
        <p:spPr>
          <a:xfrm>
            <a:off x="838199" y="365125"/>
            <a:ext cx="8142029" cy="1325563"/>
          </a:xfrm>
        </p:spPr>
        <p:txBody>
          <a:bodyPr/>
          <a:lstStyle/>
          <a:p>
            <a:r>
              <a:rPr lang="en-ZA" dirty="0"/>
              <a:t>Tips for designing a screening cascade</a:t>
            </a:r>
          </a:p>
        </p:txBody>
      </p:sp>
      <p:sp>
        <p:nvSpPr>
          <p:cNvPr id="3" name="Content Placeholder 2">
            <a:extLst>
              <a:ext uri="{FF2B5EF4-FFF2-40B4-BE49-F238E27FC236}">
                <a16:creationId xmlns:a16="http://schemas.microsoft.com/office/drawing/2014/main" id="{4485E695-0335-2181-AC60-D9561162C07C}"/>
              </a:ext>
            </a:extLst>
          </p:cNvPr>
          <p:cNvSpPr>
            <a:spLocks noGrp="1"/>
          </p:cNvSpPr>
          <p:nvPr>
            <p:ph idx="1"/>
          </p:nvPr>
        </p:nvSpPr>
        <p:spPr>
          <a:xfrm>
            <a:off x="838200" y="1825625"/>
            <a:ext cx="10229850" cy="4351338"/>
          </a:xfrm>
        </p:spPr>
        <p:txBody>
          <a:bodyPr>
            <a:normAutofit/>
          </a:bodyPr>
          <a:lstStyle/>
          <a:p>
            <a:r>
              <a:rPr lang="en-GB" dirty="0"/>
              <a:t>Define the mandatory experiments that will form the ‘critical path’ (experiments that have to be conducted, with favourable results, in order for compounds to be progressed to the next stage of the project) and which experiments are optional or ‘nice-to-have’</a:t>
            </a:r>
            <a:endParaRPr lang="en-ZA" dirty="0"/>
          </a:p>
          <a:p>
            <a:r>
              <a:rPr lang="en-GB" dirty="0"/>
              <a:t>Keep in mind the target product profile (TPP) that has been developed for that project</a:t>
            </a:r>
            <a:endParaRPr lang="en-ZA" dirty="0"/>
          </a:p>
          <a:p>
            <a:r>
              <a:rPr lang="en-GB" dirty="0"/>
              <a:t>Screening cascades vary according to disease area and will be different for infectious diseases compared to non-communicable diseases</a:t>
            </a:r>
          </a:p>
          <a:p>
            <a:endParaRPr lang="en-ZA" dirty="0"/>
          </a:p>
        </p:txBody>
      </p:sp>
      <p:sp>
        <p:nvSpPr>
          <p:cNvPr id="5" name="Slide Number Placeholder 4">
            <a:extLst>
              <a:ext uri="{FF2B5EF4-FFF2-40B4-BE49-F238E27FC236}">
                <a16:creationId xmlns:a16="http://schemas.microsoft.com/office/drawing/2014/main" id="{78A94602-7947-5407-37D1-2FA501791547}"/>
              </a:ext>
            </a:extLst>
          </p:cNvPr>
          <p:cNvSpPr>
            <a:spLocks noGrp="1"/>
          </p:cNvSpPr>
          <p:nvPr>
            <p:ph type="sldNum" sz="quarter" idx="12"/>
          </p:nvPr>
        </p:nvSpPr>
        <p:spPr/>
        <p:txBody>
          <a:bodyPr/>
          <a:lstStyle/>
          <a:p>
            <a:fld id="{5BFB42D1-C534-400D-BC72-5CE77A30CD5B}" type="slidenum">
              <a:rPr lang="en-ZA" smtClean="0"/>
              <a:pPr/>
              <a:t>10</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9A098D0E-3F98-480D-2040-3D5AB13CE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0934A52F-FFE5-ABAB-CC2A-3283DAD44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3474954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8811DB-3DD1-34FE-047A-9721CCE90736}"/>
              </a:ext>
            </a:extLst>
          </p:cNvPr>
          <p:cNvSpPr>
            <a:spLocks noGrp="1"/>
          </p:cNvSpPr>
          <p:nvPr>
            <p:ph type="sldNum" sz="quarter" idx="12"/>
          </p:nvPr>
        </p:nvSpPr>
        <p:spPr/>
        <p:txBody>
          <a:bodyPr/>
          <a:lstStyle/>
          <a:p>
            <a:fld id="{5BFB42D1-C534-400D-BC72-5CE77A30CD5B}" type="slidenum">
              <a:rPr lang="en-ZA" smtClean="0"/>
              <a:pPr/>
              <a:t>11</a:t>
            </a:fld>
            <a:endParaRPr lang="en-ZA" dirty="0"/>
          </a:p>
        </p:txBody>
      </p:sp>
      <p:sp>
        <p:nvSpPr>
          <p:cNvPr id="49" name="Rounded Rectangle 222">
            <a:extLst>
              <a:ext uri="{FF2B5EF4-FFF2-40B4-BE49-F238E27FC236}">
                <a16:creationId xmlns:a16="http://schemas.microsoft.com/office/drawing/2014/main" id="{A2CED5C6-89F8-5443-72F9-DEFFF3DB65A3}"/>
              </a:ext>
            </a:extLst>
          </p:cNvPr>
          <p:cNvSpPr/>
          <p:nvPr/>
        </p:nvSpPr>
        <p:spPr bwMode="auto">
          <a:xfrm>
            <a:off x="4114264" y="1371340"/>
            <a:ext cx="1173165" cy="540000"/>
          </a:xfrm>
          <a:prstGeom prst="roundRect">
            <a:avLst/>
          </a:prstGeom>
          <a:solidFill>
            <a:sysClr val="window" lastClr="FFFFFF"/>
          </a:solidFill>
          <a:ln w="28575" cap="flat" cmpd="sng" algn="ctr">
            <a:solidFill>
              <a:srgbClr val="00B050"/>
            </a:solidFill>
            <a:prstDash val="solid"/>
            <a:miter lim="800000"/>
          </a:ln>
          <a:effectLst/>
        </p:spPr>
        <p:txBody>
          <a:bodyPr anchor="ctr"/>
          <a:lstStyle/>
          <a:p>
            <a:pPr algn="ctr" defTabSz="914400" eaLnBrk="1" fontAlgn="auto" hangingPunct="1">
              <a:spcBef>
                <a:spcPts val="0"/>
              </a:spcBef>
              <a:spcAft>
                <a:spcPts val="0"/>
              </a:spcAft>
              <a:defRPr/>
            </a:pPr>
            <a:r>
              <a:rPr lang="en-ZA" sz="1400" kern="0" dirty="0">
                <a:latin typeface="Calibri" panose="020F0502020204030204"/>
              </a:rPr>
              <a:t>Design and synthesis</a:t>
            </a:r>
          </a:p>
        </p:txBody>
      </p:sp>
      <p:sp>
        <p:nvSpPr>
          <p:cNvPr id="50" name="Rounded Rectangle 223">
            <a:extLst>
              <a:ext uri="{FF2B5EF4-FFF2-40B4-BE49-F238E27FC236}">
                <a16:creationId xmlns:a16="http://schemas.microsoft.com/office/drawing/2014/main" id="{90583FDB-5AD1-9E9C-AC1B-159723CCAEE8}"/>
              </a:ext>
            </a:extLst>
          </p:cNvPr>
          <p:cNvSpPr/>
          <p:nvPr/>
        </p:nvSpPr>
        <p:spPr bwMode="auto">
          <a:xfrm>
            <a:off x="3204265" y="2426217"/>
            <a:ext cx="969002" cy="286824"/>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defTabSz="914400" eaLnBrk="1" fontAlgn="auto" hangingPunct="1">
              <a:spcBef>
                <a:spcPts val="0"/>
              </a:spcBef>
              <a:spcAft>
                <a:spcPts val="0"/>
              </a:spcAft>
              <a:defRPr/>
            </a:pPr>
            <a:r>
              <a:rPr lang="en-ZA" sz="1400" i="1" kern="0" dirty="0">
                <a:latin typeface="Calibri" panose="020F0502020204030204"/>
              </a:rPr>
              <a:t>Mtb </a:t>
            </a:r>
            <a:r>
              <a:rPr lang="en-ZA" sz="1400" kern="0" dirty="0">
                <a:latin typeface="Calibri" panose="020F0502020204030204"/>
              </a:rPr>
              <a:t>MIC</a:t>
            </a:r>
          </a:p>
        </p:txBody>
      </p:sp>
      <p:sp>
        <p:nvSpPr>
          <p:cNvPr id="51" name="Rounded Rectangle 229">
            <a:extLst>
              <a:ext uri="{FF2B5EF4-FFF2-40B4-BE49-F238E27FC236}">
                <a16:creationId xmlns:a16="http://schemas.microsoft.com/office/drawing/2014/main" id="{EF8F9281-4E53-FDA6-74A0-6563AE694617}"/>
              </a:ext>
            </a:extLst>
          </p:cNvPr>
          <p:cNvSpPr/>
          <p:nvPr/>
        </p:nvSpPr>
        <p:spPr bwMode="auto">
          <a:xfrm>
            <a:off x="4232149" y="2425041"/>
            <a:ext cx="1404002" cy="288000"/>
          </a:xfrm>
          <a:prstGeom prst="roundRect">
            <a:avLst/>
          </a:prstGeom>
          <a:solidFill>
            <a:sysClr val="window" lastClr="FFFFFF"/>
          </a:solidFill>
          <a:ln w="28575" cap="flat" cmpd="sng" algn="ctr">
            <a:solidFill>
              <a:srgbClr val="5B9BD5"/>
            </a:solidFill>
            <a:prstDash val="solid"/>
            <a:miter lim="800000"/>
          </a:ln>
          <a:effectLst/>
        </p:spPr>
        <p:txBody>
          <a:bodyPr anchor="ctr"/>
          <a:lstStyle/>
          <a:p>
            <a:pPr algn="ctr" defTabSz="914400" eaLnBrk="1" fontAlgn="auto" hangingPunct="1">
              <a:spcBef>
                <a:spcPts val="0"/>
              </a:spcBef>
              <a:spcAft>
                <a:spcPts val="0"/>
              </a:spcAft>
              <a:defRPr/>
            </a:pPr>
            <a:r>
              <a:rPr lang="en-ZA" sz="1400" kern="0" dirty="0">
                <a:latin typeface="Calibri" panose="020F0502020204030204"/>
              </a:rPr>
              <a:t>Solubility pH 7.4</a:t>
            </a:r>
          </a:p>
        </p:txBody>
      </p:sp>
      <p:sp>
        <p:nvSpPr>
          <p:cNvPr id="52" name="Rounded Rectangle 233">
            <a:extLst>
              <a:ext uri="{FF2B5EF4-FFF2-40B4-BE49-F238E27FC236}">
                <a16:creationId xmlns:a16="http://schemas.microsoft.com/office/drawing/2014/main" id="{4C24640E-D303-245F-4B7D-7B37CE64018A}"/>
              </a:ext>
            </a:extLst>
          </p:cNvPr>
          <p:cNvSpPr/>
          <p:nvPr/>
        </p:nvSpPr>
        <p:spPr bwMode="auto">
          <a:xfrm>
            <a:off x="5695032" y="2425041"/>
            <a:ext cx="1605577" cy="287870"/>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a:r>
              <a:rPr lang="en-ZA" sz="1400" kern="0" dirty="0">
                <a:latin typeface="Calibri" panose="020F0502020204030204"/>
              </a:rPr>
              <a:t>Biochemical assay</a:t>
            </a:r>
          </a:p>
        </p:txBody>
      </p:sp>
      <p:cxnSp>
        <p:nvCxnSpPr>
          <p:cNvPr id="53" name="Straight Arrow Connector 120">
            <a:extLst>
              <a:ext uri="{FF2B5EF4-FFF2-40B4-BE49-F238E27FC236}">
                <a16:creationId xmlns:a16="http://schemas.microsoft.com/office/drawing/2014/main" id="{FFC1BBD7-97A6-F851-BF5C-6F318E77B66E}"/>
              </a:ext>
            </a:extLst>
          </p:cNvPr>
          <p:cNvCxnSpPr>
            <a:cxnSpLocks noChangeShapeType="1"/>
          </p:cNvCxnSpPr>
          <p:nvPr/>
        </p:nvCxnSpPr>
        <p:spPr bwMode="auto">
          <a:xfrm>
            <a:off x="4624845" y="2051174"/>
            <a:ext cx="0" cy="235143"/>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54" name="Straight Arrow Connector 133">
            <a:extLst>
              <a:ext uri="{FF2B5EF4-FFF2-40B4-BE49-F238E27FC236}">
                <a16:creationId xmlns:a16="http://schemas.microsoft.com/office/drawing/2014/main" id="{CB304BE2-36D6-8DFB-9763-BB66ED6636DB}"/>
              </a:ext>
            </a:extLst>
          </p:cNvPr>
          <p:cNvCxnSpPr>
            <a:cxnSpLocks noChangeShapeType="1"/>
          </p:cNvCxnSpPr>
          <p:nvPr/>
        </p:nvCxnSpPr>
        <p:spPr bwMode="auto">
          <a:xfrm flipV="1">
            <a:off x="4747586" y="2039314"/>
            <a:ext cx="0" cy="235143"/>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55" name="TextBox 54">
            <a:extLst>
              <a:ext uri="{FF2B5EF4-FFF2-40B4-BE49-F238E27FC236}">
                <a16:creationId xmlns:a16="http://schemas.microsoft.com/office/drawing/2014/main" id="{C364D64A-638B-210B-A6E7-585AFCB02B09}"/>
              </a:ext>
            </a:extLst>
          </p:cNvPr>
          <p:cNvSpPr txBox="1"/>
          <p:nvPr/>
        </p:nvSpPr>
        <p:spPr bwMode="auto">
          <a:xfrm>
            <a:off x="3163899" y="2696318"/>
            <a:ext cx="1098378" cy="276999"/>
          </a:xfrm>
          <a:prstGeom prst="rect">
            <a:avLst/>
          </a:prstGeom>
          <a:noFill/>
        </p:spPr>
        <p:txBody>
          <a:bodyPr wrap="none">
            <a:spAutoFit/>
          </a:bodyPr>
          <a:lstStyle/>
          <a:p>
            <a:pPr defTabSz="914400" eaLnBrk="1" fontAlgn="auto" hangingPunct="1">
              <a:spcBef>
                <a:spcPts val="0"/>
              </a:spcBef>
              <a:spcAft>
                <a:spcPts val="0"/>
              </a:spcAft>
              <a:defRPr/>
            </a:pPr>
            <a:r>
              <a:rPr lang="en-ZA" sz="1200" kern="0" dirty="0">
                <a:latin typeface="Calibri" panose="020F0502020204030204"/>
              </a:rPr>
              <a:t>MIC</a:t>
            </a:r>
            <a:r>
              <a:rPr lang="en-ZA" sz="1200" kern="0" baseline="-25000" dirty="0">
                <a:latin typeface="Calibri" panose="020F0502020204030204"/>
              </a:rPr>
              <a:t>90</a:t>
            </a:r>
            <a:r>
              <a:rPr lang="en-ZA" sz="1200" kern="0" dirty="0">
                <a:latin typeface="Calibri" panose="020F0502020204030204"/>
              </a:rPr>
              <a:t> &lt; 10 </a:t>
            </a:r>
            <a:r>
              <a:rPr lang="en-ZA" sz="1200" kern="0" dirty="0">
                <a:latin typeface="Arial" panose="020B0604020202020204" pitchFamily="34" charset="0"/>
                <a:cs typeface="Arial" panose="020B0604020202020204" pitchFamily="34" charset="0"/>
              </a:rPr>
              <a:t>µ</a:t>
            </a:r>
            <a:r>
              <a:rPr lang="en-ZA" sz="1200" kern="0" dirty="0">
                <a:latin typeface="Calibri" panose="020F0502020204030204"/>
              </a:rPr>
              <a:t>M</a:t>
            </a:r>
          </a:p>
        </p:txBody>
      </p:sp>
      <p:sp>
        <p:nvSpPr>
          <p:cNvPr id="56" name="TextBox 55">
            <a:extLst>
              <a:ext uri="{FF2B5EF4-FFF2-40B4-BE49-F238E27FC236}">
                <a16:creationId xmlns:a16="http://schemas.microsoft.com/office/drawing/2014/main" id="{3D01D9E3-D6F7-2418-8B37-019DDB80AF49}"/>
              </a:ext>
            </a:extLst>
          </p:cNvPr>
          <p:cNvSpPr txBox="1"/>
          <p:nvPr/>
        </p:nvSpPr>
        <p:spPr bwMode="auto">
          <a:xfrm>
            <a:off x="4724835" y="2692834"/>
            <a:ext cx="928459" cy="276999"/>
          </a:xfrm>
          <a:prstGeom prst="rect">
            <a:avLst/>
          </a:prstGeom>
          <a:noFill/>
        </p:spPr>
        <p:txBody>
          <a:bodyPr wrap="none">
            <a:spAutoFit/>
          </a:bodyPr>
          <a:lstStyle/>
          <a:p>
            <a:pPr defTabSz="914400" eaLnBrk="1" fontAlgn="auto" hangingPunct="1">
              <a:spcBef>
                <a:spcPts val="0"/>
              </a:spcBef>
              <a:spcAft>
                <a:spcPts val="0"/>
              </a:spcAft>
              <a:defRPr/>
            </a:pPr>
            <a:r>
              <a:rPr lang="en-ZA" sz="1200" kern="0" dirty="0">
                <a:latin typeface="Calibri" panose="020F0502020204030204"/>
              </a:rPr>
              <a:t>Sol &gt; 10 µM</a:t>
            </a:r>
          </a:p>
        </p:txBody>
      </p:sp>
      <p:sp>
        <p:nvSpPr>
          <p:cNvPr id="57" name="Rounded Rectangle 224">
            <a:extLst>
              <a:ext uri="{FF2B5EF4-FFF2-40B4-BE49-F238E27FC236}">
                <a16:creationId xmlns:a16="http://schemas.microsoft.com/office/drawing/2014/main" id="{268D0CEA-F4D4-EDB3-5E43-9EA51CF9D125}"/>
              </a:ext>
            </a:extLst>
          </p:cNvPr>
          <p:cNvSpPr/>
          <p:nvPr/>
        </p:nvSpPr>
        <p:spPr bwMode="auto">
          <a:xfrm>
            <a:off x="3204265" y="3183841"/>
            <a:ext cx="1341950" cy="288000"/>
          </a:xfrm>
          <a:prstGeom prst="roundRect">
            <a:avLst/>
          </a:prstGeom>
          <a:solidFill>
            <a:sysClr val="window" lastClr="FFFFFF"/>
          </a:solidFill>
          <a:ln w="28575" cap="flat" cmpd="sng" algn="ctr">
            <a:solidFill>
              <a:srgbClr val="92D050"/>
            </a:solidFill>
            <a:prstDash val="solid"/>
            <a:miter lim="800000"/>
          </a:ln>
          <a:effectLst/>
        </p:spPr>
        <p:txBody>
          <a:bodyPr anchor="ctr"/>
          <a:lstStyle/>
          <a:p>
            <a:pPr algn="ctr" defTabSz="914400" eaLnBrk="1" fontAlgn="auto" hangingPunct="1">
              <a:spcBef>
                <a:spcPts val="0"/>
              </a:spcBef>
              <a:spcAft>
                <a:spcPts val="0"/>
              </a:spcAft>
              <a:defRPr/>
            </a:pPr>
            <a:r>
              <a:rPr lang="en-ZA" sz="1400" kern="0" dirty="0">
                <a:latin typeface="Calibri" panose="020F0502020204030204"/>
              </a:rPr>
              <a:t>HepG2 </a:t>
            </a:r>
            <a:r>
              <a:rPr lang="en-ZA" sz="1400" kern="0" dirty="0" err="1">
                <a:latin typeface="Calibri" panose="020F0502020204030204"/>
              </a:rPr>
              <a:t>cytotox</a:t>
            </a:r>
            <a:r>
              <a:rPr lang="en-ZA" sz="1400" kern="0" dirty="0">
                <a:latin typeface="Calibri" panose="020F0502020204030204"/>
              </a:rPr>
              <a:t>.</a:t>
            </a:r>
          </a:p>
        </p:txBody>
      </p:sp>
      <p:sp>
        <p:nvSpPr>
          <p:cNvPr id="58" name="Rounded Rectangle 225">
            <a:extLst>
              <a:ext uri="{FF2B5EF4-FFF2-40B4-BE49-F238E27FC236}">
                <a16:creationId xmlns:a16="http://schemas.microsoft.com/office/drawing/2014/main" id="{D83EE6E9-83AD-D154-72D4-B4EAA70225B0}"/>
              </a:ext>
            </a:extLst>
          </p:cNvPr>
          <p:cNvSpPr/>
          <p:nvPr/>
        </p:nvSpPr>
        <p:spPr bwMode="auto">
          <a:xfrm>
            <a:off x="4599934" y="3183841"/>
            <a:ext cx="1697107" cy="288000"/>
          </a:xfrm>
          <a:prstGeom prst="roundRect">
            <a:avLst/>
          </a:prstGeom>
          <a:solidFill>
            <a:sysClr val="window" lastClr="FFFFFF"/>
          </a:solidFill>
          <a:ln w="28575" cap="flat" cmpd="sng" algn="ctr">
            <a:solidFill>
              <a:srgbClr val="5B9BD5"/>
            </a:solidFill>
            <a:prstDash val="solid"/>
            <a:miter lim="800000"/>
          </a:ln>
          <a:effectLst/>
        </p:spPr>
        <p:txBody>
          <a:bodyPr anchor="ctr"/>
          <a:lstStyle/>
          <a:p>
            <a:pPr algn="ctr" defTabSz="914400" eaLnBrk="1" fontAlgn="auto" hangingPunct="1">
              <a:spcBef>
                <a:spcPts val="0"/>
              </a:spcBef>
              <a:spcAft>
                <a:spcPts val="0"/>
              </a:spcAft>
              <a:defRPr/>
            </a:pPr>
            <a:r>
              <a:rPr lang="en-ZA" sz="1400" kern="0" dirty="0">
                <a:latin typeface="Calibri" panose="020F0502020204030204"/>
              </a:rPr>
              <a:t>Microsomal stability</a:t>
            </a:r>
          </a:p>
        </p:txBody>
      </p:sp>
      <p:sp>
        <p:nvSpPr>
          <p:cNvPr id="59" name="Rounded Rectangle 235">
            <a:extLst>
              <a:ext uri="{FF2B5EF4-FFF2-40B4-BE49-F238E27FC236}">
                <a16:creationId xmlns:a16="http://schemas.microsoft.com/office/drawing/2014/main" id="{06AEAED4-0CB8-285A-3CB4-497AA8AA209B}"/>
              </a:ext>
            </a:extLst>
          </p:cNvPr>
          <p:cNvSpPr/>
          <p:nvPr/>
        </p:nvSpPr>
        <p:spPr bwMode="auto">
          <a:xfrm>
            <a:off x="6354633" y="3183841"/>
            <a:ext cx="624584" cy="288000"/>
          </a:xfrm>
          <a:prstGeom prst="roundRect">
            <a:avLst/>
          </a:prstGeom>
          <a:solidFill>
            <a:sysClr val="window" lastClr="FFFFFF"/>
          </a:solidFill>
          <a:ln w="28575" cap="flat" cmpd="sng" algn="ctr">
            <a:solidFill>
              <a:schemeClr val="accent1"/>
            </a:solidFill>
            <a:prstDash val="solid"/>
            <a:miter lim="800000"/>
          </a:ln>
          <a:effectLst/>
        </p:spPr>
        <p:txBody>
          <a:bodyPr anchor="ctr"/>
          <a:lstStyle/>
          <a:p>
            <a:pPr algn="ctr" defTabSz="914400" eaLnBrk="1" fontAlgn="auto" hangingPunct="1">
              <a:spcBef>
                <a:spcPts val="0"/>
              </a:spcBef>
              <a:spcAft>
                <a:spcPts val="0"/>
              </a:spcAft>
              <a:defRPr/>
            </a:pPr>
            <a:r>
              <a:rPr lang="en-ZA" sz="1400" kern="0" dirty="0" err="1">
                <a:latin typeface="Calibri" panose="020F0502020204030204"/>
              </a:rPr>
              <a:t>LogD</a:t>
            </a:r>
            <a:endParaRPr lang="en-ZA" sz="1400" kern="0" dirty="0">
              <a:latin typeface="Calibri" panose="020F0502020204030204"/>
            </a:endParaRPr>
          </a:p>
        </p:txBody>
      </p:sp>
      <p:cxnSp>
        <p:nvCxnSpPr>
          <p:cNvPr id="60" name="Straight Arrow Connector 120">
            <a:extLst>
              <a:ext uri="{FF2B5EF4-FFF2-40B4-BE49-F238E27FC236}">
                <a16:creationId xmlns:a16="http://schemas.microsoft.com/office/drawing/2014/main" id="{B7DBC313-4506-7853-E57F-FAE2BF0651D9}"/>
              </a:ext>
            </a:extLst>
          </p:cNvPr>
          <p:cNvCxnSpPr>
            <a:cxnSpLocks noChangeShapeType="1"/>
          </p:cNvCxnSpPr>
          <p:nvPr/>
        </p:nvCxnSpPr>
        <p:spPr bwMode="auto">
          <a:xfrm>
            <a:off x="4686273" y="2823769"/>
            <a:ext cx="0" cy="235143"/>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61" name="Rounded Rectangle 200">
            <a:extLst>
              <a:ext uri="{FF2B5EF4-FFF2-40B4-BE49-F238E27FC236}">
                <a16:creationId xmlns:a16="http://schemas.microsoft.com/office/drawing/2014/main" id="{D82857E6-A1C2-AD30-245C-9C256FB358C8}"/>
              </a:ext>
            </a:extLst>
          </p:cNvPr>
          <p:cNvSpPr/>
          <p:nvPr/>
        </p:nvSpPr>
        <p:spPr bwMode="auto">
          <a:xfrm>
            <a:off x="406712" y="3368806"/>
            <a:ext cx="1800000" cy="288000"/>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a:r>
              <a:rPr lang="en-ZA" sz="1400" kern="0" dirty="0"/>
              <a:t>mutant generation</a:t>
            </a:r>
          </a:p>
        </p:txBody>
      </p:sp>
      <p:sp>
        <p:nvSpPr>
          <p:cNvPr id="62" name="Rounded Rectangle 233">
            <a:extLst>
              <a:ext uri="{FF2B5EF4-FFF2-40B4-BE49-F238E27FC236}">
                <a16:creationId xmlns:a16="http://schemas.microsoft.com/office/drawing/2014/main" id="{D5B5F1FA-3E0E-375B-FE32-FBBEA6B18634}"/>
              </a:ext>
            </a:extLst>
          </p:cNvPr>
          <p:cNvSpPr/>
          <p:nvPr/>
        </p:nvSpPr>
        <p:spPr bwMode="auto">
          <a:xfrm>
            <a:off x="406712" y="2138895"/>
            <a:ext cx="1800000" cy="288000"/>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a:r>
              <a:rPr lang="en-ZA" sz="1400" kern="0" dirty="0">
                <a:latin typeface="Calibri" panose="020F0502020204030204"/>
              </a:rPr>
              <a:t>NRP-activity</a:t>
            </a:r>
          </a:p>
        </p:txBody>
      </p:sp>
      <p:sp>
        <p:nvSpPr>
          <p:cNvPr id="63" name="Rounded Rectangle 234">
            <a:extLst>
              <a:ext uri="{FF2B5EF4-FFF2-40B4-BE49-F238E27FC236}">
                <a16:creationId xmlns:a16="http://schemas.microsoft.com/office/drawing/2014/main" id="{0E904DF4-B7F6-725A-CF21-5BA602402752}"/>
              </a:ext>
            </a:extLst>
          </p:cNvPr>
          <p:cNvSpPr/>
          <p:nvPr/>
        </p:nvSpPr>
        <p:spPr bwMode="auto">
          <a:xfrm>
            <a:off x="406712" y="1771427"/>
            <a:ext cx="1800000" cy="288000"/>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defTabSz="914400" eaLnBrk="1" fontAlgn="auto" hangingPunct="1">
              <a:spcBef>
                <a:spcPts val="0"/>
              </a:spcBef>
              <a:spcAft>
                <a:spcPts val="0"/>
              </a:spcAft>
              <a:defRPr/>
            </a:pPr>
            <a:r>
              <a:rPr lang="en-ZA" sz="1400" kern="0">
                <a:latin typeface="Calibri" panose="020F0502020204030204"/>
              </a:rPr>
              <a:t>MBC, </a:t>
            </a:r>
            <a:r>
              <a:rPr lang="en-ZA" sz="1400" i="1" kern="0">
                <a:latin typeface="Calibri" panose="020F0502020204030204"/>
              </a:rPr>
              <a:t>KK</a:t>
            </a:r>
          </a:p>
        </p:txBody>
      </p:sp>
      <p:sp>
        <p:nvSpPr>
          <p:cNvPr id="64" name="Rounded Rectangle 233">
            <a:extLst>
              <a:ext uri="{FF2B5EF4-FFF2-40B4-BE49-F238E27FC236}">
                <a16:creationId xmlns:a16="http://schemas.microsoft.com/office/drawing/2014/main" id="{DF0A8737-056F-A095-D7DF-7664D8DC1563}"/>
              </a:ext>
            </a:extLst>
          </p:cNvPr>
          <p:cNvSpPr/>
          <p:nvPr/>
        </p:nvSpPr>
        <p:spPr bwMode="auto">
          <a:xfrm>
            <a:off x="406712" y="3001340"/>
            <a:ext cx="1800000" cy="288000"/>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a:r>
              <a:rPr lang="en-ZA" sz="1400" kern="0" dirty="0"/>
              <a:t>RNAP MOA assays</a:t>
            </a:r>
          </a:p>
        </p:txBody>
      </p:sp>
      <p:sp>
        <p:nvSpPr>
          <p:cNvPr id="65" name="Rounded Rectangle 233">
            <a:extLst>
              <a:ext uri="{FF2B5EF4-FFF2-40B4-BE49-F238E27FC236}">
                <a16:creationId xmlns:a16="http://schemas.microsoft.com/office/drawing/2014/main" id="{8C37CD96-E09F-6B44-7D8C-0C96016FEACA}"/>
              </a:ext>
            </a:extLst>
          </p:cNvPr>
          <p:cNvSpPr/>
          <p:nvPr/>
        </p:nvSpPr>
        <p:spPr bwMode="auto">
          <a:xfrm>
            <a:off x="409770" y="2506363"/>
            <a:ext cx="1596401" cy="415509"/>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a:r>
              <a:rPr lang="en-ZA" sz="1400" kern="0" dirty="0"/>
              <a:t>MIC vs SDR mutant panel</a:t>
            </a:r>
            <a:endParaRPr lang="en-ZA" sz="1400" kern="0" dirty="0">
              <a:latin typeface="Calibri" panose="020F0502020204030204"/>
            </a:endParaRPr>
          </a:p>
        </p:txBody>
      </p:sp>
      <p:sp>
        <p:nvSpPr>
          <p:cNvPr id="66" name="TextBox 65">
            <a:extLst>
              <a:ext uri="{FF2B5EF4-FFF2-40B4-BE49-F238E27FC236}">
                <a16:creationId xmlns:a16="http://schemas.microsoft.com/office/drawing/2014/main" id="{DDB19020-8538-2983-FFC2-649075F4B2C6}"/>
              </a:ext>
            </a:extLst>
          </p:cNvPr>
          <p:cNvSpPr txBox="1"/>
          <p:nvPr/>
        </p:nvSpPr>
        <p:spPr bwMode="auto">
          <a:xfrm>
            <a:off x="406712" y="1413553"/>
            <a:ext cx="1800000" cy="307777"/>
          </a:xfrm>
          <a:prstGeom prst="rect">
            <a:avLst/>
          </a:prstGeom>
          <a:noFill/>
        </p:spPr>
        <p:txBody>
          <a:bodyPr wrap="square">
            <a:spAutoFit/>
          </a:bodyPr>
          <a:lstStyle/>
          <a:p>
            <a:pPr algn="ctr">
              <a:defRPr/>
            </a:pPr>
            <a:r>
              <a:rPr lang="en-ZA" sz="1400" b="1" dirty="0"/>
              <a:t>Per request</a:t>
            </a:r>
            <a:endParaRPr lang="en-GB" sz="1400" b="1" dirty="0"/>
          </a:p>
        </p:txBody>
      </p:sp>
      <p:cxnSp>
        <p:nvCxnSpPr>
          <p:cNvPr id="67" name="Straight Arrow Connector 134">
            <a:extLst>
              <a:ext uri="{FF2B5EF4-FFF2-40B4-BE49-F238E27FC236}">
                <a16:creationId xmlns:a16="http://schemas.microsoft.com/office/drawing/2014/main" id="{A870DE3D-565B-EE48-26DA-B3012F122364}"/>
              </a:ext>
            </a:extLst>
          </p:cNvPr>
          <p:cNvCxnSpPr>
            <a:cxnSpLocks noChangeShapeType="1"/>
          </p:cNvCxnSpPr>
          <p:nvPr/>
        </p:nvCxnSpPr>
        <p:spPr bwMode="auto">
          <a:xfrm flipH="1">
            <a:off x="2310842" y="2842447"/>
            <a:ext cx="832791" cy="2970"/>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68" name="TextBox 67">
            <a:extLst>
              <a:ext uri="{FF2B5EF4-FFF2-40B4-BE49-F238E27FC236}">
                <a16:creationId xmlns:a16="http://schemas.microsoft.com/office/drawing/2014/main" id="{C69CDAC8-FFE1-DC3B-D153-F35F0B6389B6}"/>
              </a:ext>
            </a:extLst>
          </p:cNvPr>
          <p:cNvSpPr txBox="1"/>
          <p:nvPr/>
        </p:nvSpPr>
        <p:spPr bwMode="auto">
          <a:xfrm>
            <a:off x="2207765" y="2106322"/>
            <a:ext cx="1019831" cy="646331"/>
          </a:xfrm>
          <a:prstGeom prst="rect">
            <a:avLst/>
          </a:prstGeom>
          <a:noFill/>
        </p:spPr>
        <p:txBody>
          <a:bodyPr wrap="none">
            <a:spAutoFit/>
          </a:bodyPr>
          <a:lstStyle/>
          <a:p>
            <a:pPr algn="ctr" defTabSz="914400" eaLnBrk="1" fontAlgn="auto" hangingPunct="1">
              <a:spcBef>
                <a:spcPts val="0"/>
              </a:spcBef>
              <a:spcAft>
                <a:spcPts val="0"/>
              </a:spcAft>
              <a:defRPr/>
            </a:pPr>
            <a:r>
              <a:rPr lang="en-ZA" sz="1200" kern="0" dirty="0">
                <a:latin typeface="Calibri" panose="020F0502020204030204"/>
              </a:rPr>
              <a:t>MIC</a:t>
            </a:r>
            <a:r>
              <a:rPr lang="en-ZA" sz="1200" kern="0" baseline="-25000" dirty="0">
                <a:latin typeface="Calibri" panose="020F0502020204030204"/>
              </a:rPr>
              <a:t>90</a:t>
            </a:r>
            <a:r>
              <a:rPr lang="en-ZA" sz="1200" kern="0" dirty="0">
                <a:latin typeface="Calibri" panose="020F0502020204030204"/>
              </a:rPr>
              <a:t> &lt; 2 </a:t>
            </a:r>
            <a:r>
              <a:rPr lang="en-ZA" sz="1200" kern="0" dirty="0">
                <a:latin typeface="Arial" panose="020B0604020202020204" pitchFamily="34" charset="0"/>
                <a:cs typeface="Arial" panose="020B0604020202020204" pitchFamily="34" charset="0"/>
              </a:rPr>
              <a:t>µ</a:t>
            </a:r>
            <a:r>
              <a:rPr lang="en-ZA" sz="1200" kern="0" dirty="0">
                <a:latin typeface="Calibri" panose="020F0502020204030204"/>
              </a:rPr>
              <a:t>M</a:t>
            </a:r>
          </a:p>
          <a:p>
            <a:pPr algn="ctr" defTabSz="914400" eaLnBrk="1" fontAlgn="auto" hangingPunct="1">
              <a:spcBef>
                <a:spcPts val="0"/>
              </a:spcBef>
              <a:spcAft>
                <a:spcPts val="0"/>
              </a:spcAft>
              <a:defRPr/>
            </a:pPr>
            <a:r>
              <a:rPr lang="en-ZA" sz="1200" kern="0" dirty="0">
                <a:latin typeface="Calibri" panose="020F0502020204030204"/>
              </a:rPr>
              <a:t>SI &gt; 20</a:t>
            </a:r>
          </a:p>
          <a:p>
            <a:pPr algn="ctr" defTabSz="914400" eaLnBrk="1" fontAlgn="auto" hangingPunct="1">
              <a:spcBef>
                <a:spcPts val="0"/>
              </a:spcBef>
              <a:spcAft>
                <a:spcPts val="0"/>
              </a:spcAft>
              <a:defRPr/>
            </a:pPr>
            <a:r>
              <a:rPr lang="en-ZA" sz="1200" kern="0" dirty="0">
                <a:latin typeface="Calibri" panose="020F0502020204030204"/>
              </a:rPr>
              <a:t>Sol. &gt; 25 </a:t>
            </a:r>
            <a:r>
              <a:rPr lang="en-ZA" sz="1200" kern="0" dirty="0">
                <a:latin typeface="Arial" panose="020B0604020202020204" pitchFamily="34" charset="0"/>
                <a:cs typeface="Arial" panose="020B0604020202020204" pitchFamily="34" charset="0"/>
              </a:rPr>
              <a:t>µ</a:t>
            </a:r>
            <a:r>
              <a:rPr lang="en-ZA" sz="1200" kern="0" dirty="0">
                <a:latin typeface="Calibri" panose="020F0502020204030204"/>
              </a:rPr>
              <a:t>M</a:t>
            </a:r>
          </a:p>
        </p:txBody>
      </p:sp>
      <p:cxnSp>
        <p:nvCxnSpPr>
          <p:cNvPr id="69" name="Straight Arrow Connector 124">
            <a:extLst>
              <a:ext uri="{FF2B5EF4-FFF2-40B4-BE49-F238E27FC236}">
                <a16:creationId xmlns:a16="http://schemas.microsoft.com/office/drawing/2014/main" id="{2DB9A1B1-9337-E967-C16F-530B0CC34D19}"/>
              </a:ext>
            </a:extLst>
          </p:cNvPr>
          <p:cNvCxnSpPr>
            <a:cxnSpLocks noChangeShapeType="1"/>
          </p:cNvCxnSpPr>
          <p:nvPr/>
        </p:nvCxnSpPr>
        <p:spPr bwMode="auto">
          <a:xfrm flipH="1">
            <a:off x="2961211" y="5901018"/>
            <a:ext cx="225425" cy="0"/>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70" name="TextBox 69">
            <a:extLst>
              <a:ext uri="{FF2B5EF4-FFF2-40B4-BE49-F238E27FC236}">
                <a16:creationId xmlns:a16="http://schemas.microsoft.com/office/drawing/2014/main" id="{5DEB74D4-8A31-F32B-A9ED-30A7C0422E44}"/>
              </a:ext>
            </a:extLst>
          </p:cNvPr>
          <p:cNvSpPr txBox="1"/>
          <p:nvPr/>
        </p:nvSpPr>
        <p:spPr bwMode="auto">
          <a:xfrm>
            <a:off x="3590746" y="3441453"/>
            <a:ext cx="1019831" cy="461665"/>
          </a:xfrm>
          <a:prstGeom prst="rect">
            <a:avLst/>
          </a:prstGeom>
          <a:noFill/>
        </p:spPr>
        <p:txBody>
          <a:bodyPr wrap="none">
            <a:spAutoFit/>
          </a:bodyPr>
          <a:lstStyle/>
          <a:p>
            <a:pPr defTabSz="914400" eaLnBrk="1" fontAlgn="auto" hangingPunct="1">
              <a:spcBef>
                <a:spcPts val="0"/>
              </a:spcBef>
              <a:spcAft>
                <a:spcPts val="0"/>
              </a:spcAft>
              <a:defRPr/>
            </a:pPr>
            <a:r>
              <a:rPr lang="en-ZA" sz="1200" kern="0" dirty="0">
                <a:latin typeface="Calibri" panose="020F0502020204030204"/>
              </a:rPr>
              <a:t>SI &gt; 20x</a:t>
            </a:r>
          </a:p>
          <a:p>
            <a:pPr>
              <a:defRPr/>
            </a:pPr>
            <a:r>
              <a:rPr lang="en-ZA" sz="1200" kern="0" dirty="0">
                <a:latin typeface="Calibri" panose="020F0502020204030204"/>
              </a:rPr>
              <a:t>MIC</a:t>
            </a:r>
            <a:r>
              <a:rPr lang="en-ZA" sz="1200" kern="0" baseline="-25000" dirty="0">
                <a:latin typeface="Calibri" panose="020F0502020204030204"/>
              </a:rPr>
              <a:t>90</a:t>
            </a:r>
            <a:r>
              <a:rPr lang="en-ZA" sz="1200" kern="0" dirty="0">
                <a:latin typeface="Calibri" panose="020F0502020204030204"/>
              </a:rPr>
              <a:t> &lt; 2 </a:t>
            </a:r>
            <a:r>
              <a:rPr lang="en-ZA" sz="1200" kern="0" dirty="0">
                <a:latin typeface="Arial" panose="020B0604020202020204" pitchFamily="34" charset="0"/>
                <a:cs typeface="Arial" panose="020B0604020202020204" pitchFamily="34" charset="0"/>
              </a:rPr>
              <a:t>µ</a:t>
            </a:r>
            <a:r>
              <a:rPr lang="en-ZA" sz="1200" kern="0" dirty="0">
                <a:latin typeface="Calibri" panose="020F0502020204030204"/>
              </a:rPr>
              <a:t>M</a:t>
            </a:r>
          </a:p>
        </p:txBody>
      </p:sp>
      <p:sp>
        <p:nvSpPr>
          <p:cNvPr id="71" name="TextBox 70">
            <a:extLst>
              <a:ext uri="{FF2B5EF4-FFF2-40B4-BE49-F238E27FC236}">
                <a16:creationId xmlns:a16="http://schemas.microsoft.com/office/drawing/2014/main" id="{C80F7584-51B1-1052-4054-8298DD18E2F4}"/>
              </a:ext>
            </a:extLst>
          </p:cNvPr>
          <p:cNvSpPr txBox="1"/>
          <p:nvPr/>
        </p:nvSpPr>
        <p:spPr bwMode="auto">
          <a:xfrm>
            <a:off x="4776324" y="3442645"/>
            <a:ext cx="1533585" cy="276999"/>
          </a:xfrm>
          <a:prstGeom prst="rect">
            <a:avLst/>
          </a:prstGeom>
          <a:noFill/>
        </p:spPr>
        <p:txBody>
          <a:bodyPr wrap="square">
            <a:spAutoFit/>
          </a:bodyPr>
          <a:lstStyle/>
          <a:p>
            <a:pPr defTabSz="914400" eaLnBrk="1" fontAlgn="auto" hangingPunct="1">
              <a:spcBef>
                <a:spcPts val="0"/>
              </a:spcBef>
              <a:spcAft>
                <a:spcPts val="0"/>
              </a:spcAft>
              <a:defRPr/>
            </a:pPr>
            <a:r>
              <a:rPr lang="en-ZA" sz="1200" kern="0" dirty="0">
                <a:latin typeface="Calibri" panose="020F0502020204030204"/>
              </a:rPr>
              <a:t>CL &lt; 11.6 µL/min/mg</a:t>
            </a:r>
          </a:p>
        </p:txBody>
      </p:sp>
      <p:cxnSp>
        <p:nvCxnSpPr>
          <p:cNvPr id="72" name="Straight Arrow Connector 130">
            <a:extLst>
              <a:ext uri="{FF2B5EF4-FFF2-40B4-BE49-F238E27FC236}">
                <a16:creationId xmlns:a16="http://schemas.microsoft.com/office/drawing/2014/main" id="{AFCEBADD-B4AF-6A5F-388F-82F62ED5A27D}"/>
              </a:ext>
            </a:extLst>
          </p:cNvPr>
          <p:cNvCxnSpPr>
            <a:cxnSpLocks noChangeShapeType="1"/>
          </p:cNvCxnSpPr>
          <p:nvPr/>
        </p:nvCxnSpPr>
        <p:spPr bwMode="auto">
          <a:xfrm>
            <a:off x="4689833" y="3643314"/>
            <a:ext cx="0" cy="235143"/>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73" name="Rounded Rectangle 243">
            <a:extLst>
              <a:ext uri="{FF2B5EF4-FFF2-40B4-BE49-F238E27FC236}">
                <a16:creationId xmlns:a16="http://schemas.microsoft.com/office/drawing/2014/main" id="{186C1378-94A6-0F3F-3628-F6CB31C5488B}"/>
              </a:ext>
            </a:extLst>
          </p:cNvPr>
          <p:cNvSpPr/>
          <p:nvPr/>
        </p:nvSpPr>
        <p:spPr bwMode="auto">
          <a:xfrm>
            <a:off x="3262409" y="4870571"/>
            <a:ext cx="2952000" cy="288000"/>
          </a:xfrm>
          <a:prstGeom prst="roundRect">
            <a:avLst/>
          </a:prstGeom>
          <a:solidFill>
            <a:sysClr val="window" lastClr="FFFFFF"/>
          </a:solidFill>
          <a:ln w="28575" cap="flat" cmpd="sng" algn="ctr">
            <a:solidFill>
              <a:srgbClr val="5B9BD5"/>
            </a:solidFill>
            <a:prstDash val="solid"/>
            <a:miter lim="800000"/>
          </a:ln>
          <a:effectLst/>
        </p:spPr>
        <p:txBody>
          <a:bodyPr anchor="ctr"/>
          <a:lstStyle/>
          <a:p>
            <a:pPr algn="ctr"/>
            <a:r>
              <a:rPr lang="en-ZA" sz="1400" kern="0">
                <a:latin typeface="Calibri" panose="020F0502020204030204"/>
              </a:rPr>
              <a:t>Dose escalation and tolerability</a:t>
            </a:r>
          </a:p>
        </p:txBody>
      </p:sp>
      <p:sp>
        <p:nvSpPr>
          <p:cNvPr id="74" name="Rounded Rectangle 245">
            <a:extLst>
              <a:ext uri="{FF2B5EF4-FFF2-40B4-BE49-F238E27FC236}">
                <a16:creationId xmlns:a16="http://schemas.microsoft.com/office/drawing/2014/main" id="{F193AA7F-5DCD-543C-7EA4-748FFA21E7AA}"/>
              </a:ext>
            </a:extLst>
          </p:cNvPr>
          <p:cNvSpPr/>
          <p:nvPr/>
        </p:nvSpPr>
        <p:spPr bwMode="auto">
          <a:xfrm>
            <a:off x="3262409" y="3935150"/>
            <a:ext cx="2952000" cy="288000"/>
          </a:xfrm>
          <a:prstGeom prst="roundRect">
            <a:avLst/>
          </a:prstGeom>
          <a:solidFill>
            <a:sysClr val="window" lastClr="FFFFFF"/>
          </a:solidFill>
          <a:ln w="28575" cap="flat" cmpd="sng" algn="ctr">
            <a:solidFill>
              <a:srgbClr val="5B9BD5"/>
            </a:solidFill>
            <a:prstDash val="solid"/>
            <a:miter lim="800000"/>
          </a:ln>
          <a:effectLst/>
        </p:spPr>
        <p:txBody>
          <a:bodyPr anchor="ctr"/>
          <a:lstStyle/>
          <a:p>
            <a:pPr algn="ctr">
              <a:defRPr/>
            </a:pPr>
            <a:r>
              <a:rPr lang="en-ZA" sz="1400" kern="0" dirty="0">
                <a:latin typeface="Calibri" panose="020F0502020204030204"/>
              </a:rPr>
              <a:t>Mouse PK +</a:t>
            </a:r>
            <a:r>
              <a:rPr lang="en-ZA" sz="1400" kern="0" dirty="0"/>
              <a:t> PPB</a:t>
            </a:r>
            <a:endParaRPr lang="en-ZA" sz="1400" kern="0" dirty="0">
              <a:latin typeface="Calibri" panose="020F0502020204030204"/>
            </a:endParaRPr>
          </a:p>
        </p:txBody>
      </p:sp>
      <p:sp>
        <p:nvSpPr>
          <p:cNvPr id="75" name="TextBox 74">
            <a:extLst>
              <a:ext uri="{FF2B5EF4-FFF2-40B4-BE49-F238E27FC236}">
                <a16:creationId xmlns:a16="http://schemas.microsoft.com/office/drawing/2014/main" id="{16175BFA-266B-0853-80F4-CF604F123C17}"/>
              </a:ext>
            </a:extLst>
          </p:cNvPr>
          <p:cNvSpPr txBox="1"/>
          <p:nvPr/>
        </p:nvSpPr>
        <p:spPr bwMode="auto">
          <a:xfrm>
            <a:off x="3580917" y="4207455"/>
            <a:ext cx="2289409" cy="276999"/>
          </a:xfrm>
          <a:prstGeom prst="rect">
            <a:avLst/>
          </a:prstGeom>
          <a:noFill/>
        </p:spPr>
        <p:txBody>
          <a:bodyPr wrap="none">
            <a:spAutoFit/>
          </a:bodyPr>
          <a:lstStyle/>
          <a:p>
            <a:pPr defTabSz="914400" eaLnBrk="1" fontAlgn="auto" hangingPunct="1">
              <a:spcBef>
                <a:spcPts val="0"/>
              </a:spcBef>
              <a:spcAft>
                <a:spcPts val="0"/>
              </a:spcAft>
              <a:defRPr/>
            </a:pPr>
            <a:r>
              <a:rPr lang="en-ZA" sz="1200" kern="0" dirty="0">
                <a:latin typeface="Calibri" panose="020F0502020204030204"/>
              </a:rPr>
              <a:t>IVCL &lt; 40 mL/min/kg; oral F &gt;20%</a:t>
            </a:r>
          </a:p>
        </p:txBody>
      </p:sp>
      <p:cxnSp>
        <p:nvCxnSpPr>
          <p:cNvPr id="76" name="Straight Arrow Connector 143">
            <a:extLst>
              <a:ext uri="{FF2B5EF4-FFF2-40B4-BE49-F238E27FC236}">
                <a16:creationId xmlns:a16="http://schemas.microsoft.com/office/drawing/2014/main" id="{D67378CA-AEEE-D845-3A2D-4F70946E6E21}"/>
              </a:ext>
            </a:extLst>
          </p:cNvPr>
          <p:cNvCxnSpPr>
            <a:cxnSpLocks noChangeShapeType="1"/>
          </p:cNvCxnSpPr>
          <p:nvPr/>
        </p:nvCxnSpPr>
        <p:spPr bwMode="auto">
          <a:xfrm>
            <a:off x="4693667" y="5420081"/>
            <a:ext cx="0" cy="235143"/>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77" name="Straight Arrow Connector 167">
            <a:extLst>
              <a:ext uri="{FF2B5EF4-FFF2-40B4-BE49-F238E27FC236}">
                <a16:creationId xmlns:a16="http://schemas.microsoft.com/office/drawing/2014/main" id="{506EDACB-90C6-F27E-FFFB-79DCB3163B3A}"/>
              </a:ext>
            </a:extLst>
          </p:cNvPr>
          <p:cNvCxnSpPr>
            <a:cxnSpLocks noChangeShapeType="1"/>
          </p:cNvCxnSpPr>
          <p:nvPr/>
        </p:nvCxnSpPr>
        <p:spPr bwMode="auto">
          <a:xfrm>
            <a:off x="4688213" y="4599104"/>
            <a:ext cx="0" cy="235143"/>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78" name="TextBox 77">
            <a:extLst>
              <a:ext uri="{FF2B5EF4-FFF2-40B4-BE49-F238E27FC236}">
                <a16:creationId xmlns:a16="http://schemas.microsoft.com/office/drawing/2014/main" id="{1A76E5D2-8864-BDF3-EA9A-2768B4640D40}"/>
              </a:ext>
            </a:extLst>
          </p:cNvPr>
          <p:cNvSpPr txBox="1"/>
          <p:nvPr/>
        </p:nvSpPr>
        <p:spPr bwMode="auto">
          <a:xfrm>
            <a:off x="3363554" y="5168974"/>
            <a:ext cx="3054041" cy="276999"/>
          </a:xfrm>
          <a:prstGeom prst="rect">
            <a:avLst/>
          </a:prstGeom>
          <a:noFill/>
        </p:spPr>
        <p:txBody>
          <a:bodyPr wrap="none">
            <a:spAutoFit/>
          </a:bodyPr>
          <a:lstStyle/>
          <a:p>
            <a:pPr defTabSz="914400" eaLnBrk="1" fontAlgn="auto" hangingPunct="1">
              <a:spcBef>
                <a:spcPts val="0"/>
              </a:spcBef>
              <a:spcAft>
                <a:spcPts val="0"/>
              </a:spcAft>
              <a:defRPr/>
            </a:pPr>
            <a:r>
              <a:rPr lang="en-ZA" sz="1200" kern="0" dirty="0">
                <a:latin typeface="Calibri" panose="020F0502020204030204"/>
              </a:rPr>
              <a:t>sufficient exposure for efficacy, well tolerated</a:t>
            </a:r>
          </a:p>
        </p:txBody>
      </p:sp>
      <p:sp>
        <p:nvSpPr>
          <p:cNvPr id="79" name="Rounded Rectangle 243">
            <a:extLst>
              <a:ext uri="{FF2B5EF4-FFF2-40B4-BE49-F238E27FC236}">
                <a16:creationId xmlns:a16="http://schemas.microsoft.com/office/drawing/2014/main" id="{34CC155E-9690-3447-412A-0C2E4CBB50F0}"/>
              </a:ext>
            </a:extLst>
          </p:cNvPr>
          <p:cNvSpPr/>
          <p:nvPr/>
        </p:nvSpPr>
        <p:spPr bwMode="auto">
          <a:xfrm>
            <a:off x="3262409" y="5720074"/>
            <a:ext cx="2952000" cy="288000"/>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a:defRPr/>
            </a:pPr>
            <a:r>
              <a:rPr lang="en-ZA" sz="1400" i="1" kern="0" dirty="0"/>
              <a:t>Efficacy in acute mouse model</a:t>
            </a:r>
            <a:endParaRPr lang="en-ZA" sz="1400" i="1" kern="0" dirty="0">
              <a:latin typeface="Calibri" panose="020F0502020204030204"/>
            </a:endParaRPr>
          </a:p>
        </p:txBody>
      </p:sp>
      <p:sp>
        <p:nvSpPr>
          <p:cNvPr id="80" name="Rounded Rectangle 251">
            <a:extLst>
              <a:ext uri="{FF2B5EF4-FFF2-40B4-BE49-F238E27FC236}">
                <a16:creationId xmlns:a16="http://schemas.microsoft.com/office/drawing/2014/main" id="{D0621D78-20B9-EF7F-7BFE-E6AECDD7E046}"/>
              </a:ext>
            </a:extLst>
          </p:cNvPr>
          <p:cNvSpPr/>
          <p:nvPr/>
        </p:nvSpPr>
        <p:spPr bwMode="auto">
          <a:xfrm>
            <a:off x="1064483" y="5720889"/>
            <a:ext cx="1800000" cy="481323"/>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defTabSz="914400" eaLnBrk="1" fontAlgn="auto" hangingPunct="1">
              <a:spcBef>
                <a:spcPts val="0"/>
              </a:spcBef>
              <a:spcAft>
                <a:spcPts val="0"/>
              </a:spcAft>
              <a:defRPr/>
            </a:pPr>
            <a:r>
              <a:rPr lang="en-ZA" sz="1400" kern="0" dirty="0">
                <a:latin typeface="Calibri" panose="020F0502020204030204"/>
              </a:rPr>
              <a:t>Synergy studies with TB drugs</a:t>
            </a:r>
          </a:p>
        </p:txBody>
      </p:sp>
      <p:cxnSp>
        <p:nvCxnSpPr>
          <p:cNvPr id="81" name="Straight Connector 80">
            <a:extLst>
              <a:ext uri="{FF2B5EF4-FFF2-40B4-BE49-F238E27FC236}">
                <a16:creationId xmlns:a16="http://schemas.microsoft.com/office/drawing/2014/main" id="{7E6506C0-3ED2-EBDA-01A7-0C3D1B001C44}"/>
              </a:ext>
            </a:extLst>
          </p:cNvPr>
          <p:cNvCxnSpPr>
            <a:cxnSpLocks/>
          </p:cNvCxnSpPr>
          <p:nvPr/>
        </p:nvCxnSpPr>
        <p:spPr>
          <a:xfrm>
            <a:off x="1521051" y="4523815"/>
            <a:ext cx="7200800" cy="27249"/>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D4A8A306-E794-4674-1AB1-B9BC11E26228}"/>
              </a:ext>
            </a:extLst>
          </p:cNvPr>
          <p:cNvCxnSpPr>
            <a:cxnSpLocks/>
          </p:cNvCxnSpPr>
          <p:nvPr/>
        </p:nvCxnSpPr>
        <p:spPr>
          <a:xfrm>
            <a:off x="8091339" y="1506438"/>
            <a:ext cx="0" cy="28845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92F6B965-8E8A-3FDF-B70E-30794464472E}"/>
              </a:ext>
            </a:extLst>
          </p:cNvPr>
          <p:cNvCxnSpPr>
            <a:cxnSpLocks/>
          </p:cNvCxnSpPr>
          <p:nvPr/>
        </p:nvCxnSpPr>
        <p:spPr>
          <a:xfrm>
            <a:off x="8091339" y="4728471"/>
            <a:ext cx="0" cy="14737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6A06B118-F731-631D-D230-F2FD27618843}"/>
              </a:ext>
            </a:extLst>
          </p:cNvPr>
          <p:cNvSpPr txBox="1"/>
          <p:nvPr/>
        </p:nvSpPr>
        <p:spPr>
          <a:xfrm>
            <a:off x="8163347" y="5122807"/>
            <a:ext cx="545342" cy="369332"/>
          </a:xfrm>
          <a:prstGeom prst="rect">
            <a:avLst/>
          </a:prstGeom>
          <a:noFill/>
        </p:spPr>
        <p:txBody>
          <a:bodyPr wrap="none" rtlCol="0">
            <a:spAutoFit/>
          </a:bodyPr>
          <a:lstStyle/>
          <a:p>
            <a:r>
              <a:rPr lang="en-ZA" b="1" i="1" dirty="0"/>
              <a:t>H2L</a:t>
            </a:r>
          </a:p>
        </p:txBody>
      </p:sp>
      <p:sp>
        <p:nvSpPr>
          <p:cNvPr id="85" name="TextBox 84">
            <a:extLst>
              <a:ext uri="{FF2B5EF4-FFF2-40B4-BE49-F238E27FC236}">
                <a16:creationId xmlns:a16="http://schemas.microsoft.com/office/drawing/2014/main" id="{D65CB348-ECB8-6809-D5C6-494CA65A1E9B}"/>
              </a:ext>
            </a:extLst>
          </p:cNvPr>
          <p:cNvSpPr txBox="1"/>
          <p:nvPr/>
        </p:nvSpPr>
        <p:spPr>
          <a:xfrm>
            <a:off x="8163347" y="2625565"/>
            <a:ext cx="1641988" cy="646331"/>
          </a:xfrm>
          <a:prstGeom prst="rect">
            <a:avLst/>
          </a:prstGeom>
          <a:noFill/>
        </p:spPr>
        <p:txBody>
          <a:bodyPr wrap="none" rtlCol="0">
            <a:spAutoFit/>
          </a:bodyPr>
          <a:lstStyle/>
          <a:p>
            <a:r>
              <a:rPr lang="en-ZA" b="1" i="1" dirty="0"/>
              <a:t>FHA</a:t>
            </a:r>
          </a:p>
          <a:p>
            <a:r>
              <a:rPr lang="en-ZA" b="1" i="1" dirty="0"/>
              <a:t>(6 to 8 months)</a:t>
            </a:r>
          </a:p>
        </p:txBody>
      </p:sp>
      <p:sp>
        <p:nvSpPr>
          <p:cNvPr id="87" name="TextBox 86">
            <a:extLst>
              <a:ext uri="{FF2B5EF4-FFF2-40B4-BE49-F238E27FC236}">
                <a16:creationId xmlns:a16="http://schemas.microsoft.com/office/drawing/2014/main" id="{CC14966C-3519-C0D2-BA62-3F984FB46B60}"/>
              </a:ext>
            </a:extLst>
          </p:cNvPr>
          <p:cNvSpPr txBox="1"/>
          <p:nvPr/>
        </p:nvSpPr>
        <p:spPr bwMode="auto">
          <a:xfrm>
            <a:off x="5682784" y="2697421"/>
            <a:ext cx="1617822" cy="276999"/>
          </a:xfrm>
          <a:prstGeom prst="rect">
            <a:avLst/>
          </a:prstGeom>
          <a:noFill/>
        </p:spPr>
        <p:txBody>
          <a:bodyPr wrap="square">
            <a:spAutoFit/>
          </a:bodyPr>
          <a:lstStyle/>
          <a:p>
            <a:pPr algn="ctr" defTabSz="914400" eaLnBrk="1" fontAlgn="auto" hangingPunct="1">
              <a:spcBef>
                <a:spcPts val="0"/>
              </a:spcBef>
              <a:spcAft>
                <a:spcPts val="0"/>
              </a:spcAft>
              <a:defRPr/>
            </a:pPr>
            <a:r>
              <a:rPr lang="en-ZA" sz="1200" kern="0" dirty="0">
                <a:latin typeface="Calibri" panose="020F0502020204030204"/>
              </a:rPr>
              <a:t>IC</a:t>
            </a:r>
            <a:r>
              <a:rPr lang="en-ZA" sz="1200" kern="0" baseline="-25000" dirty="0">
                <a:latin typeface="Calibri" panose="020F0502020204030204"/>
              </a:rPr>
              <a:t>50</a:t>
            </a:r>
            <a:r>
              <a:rPr lang="en-ZA" sz="1200" kern="0" dirty="0">
                <a:latin typeface="Calibri" panose="020F0502020204030204"/>
              </a:rPr>
              <a:t> &lt; 5 </a:t>
            </a:r>
            <a:r>
              <a:rPr lang="en-ZA" sz="1200" kern="0" dirty="0">
                <a:latin typeface="Arial" panose="020B0604020202020204" pitchFamily="34" charset="0"/>
                <a:cs typeface="Arial" panose="020B0604020202020204" pitchFamily="34" charset="0"/>
              </a:rPr>
              <a:t>µ</a:t>
            </a:r>
            <a:r>
              <a:rPr lang="en-ZA" sz="1200" kern="0" dirty="0">
                <a:latin typeface="Calibri" panose="020F0502020204030204"/>
              </a:rPr>
              <a:t>M</a:t>
            </a:r>
          </a:p>
        </p:txBody>
      </p:sp>
      <p:pic>
        <p:nvPicPr>
          <p:cNvPr id="2" name="Content Placeholder 8" descr="A logo with text and a diamond&#10;&#10;Description automatically generated with medium confidence">
            <a:extLst>
              <a:ext uri="{FF2B5EF4-FFF2-40B4-BE49-F238E27FC236}">
                <a16:creationId xmlns:a16="http://schemas.microsoft.com/office/drawing/2014/main" id="{A6BC9FBA-CCA7-D6F3-2B5D-1D641D3CA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3" name="Picture 2" descr="A logo of a university&#10;&#10;Description automatically generated">
            <a:extLst>
              <a:ext uri="{FF2B5EF4-FFF2-40B4-BE49-F238E27FC236}">
                <a16:creationId xmlns:a16="http://schemas.microsoft.com/office/drawing/2014/main" id="{C6D2B345-DC58-7833-E348-6D2888BD0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
        <p:nvSpPr>
          <p:cNvPr id="6" name="Title 1">
            <a:extLst>
              <a:ext uri="{FF2B5EF4-FFF2-40B4-BE49-F238E27FC236}">
                <a16:creationId xmlns:a16="http://schemas.microsoft.com/office/drawing/2014/main" id="{B0295A66-7977-3401-02F2-6DFADAA61931}"/>
              </a:ext>
            </a:extLst>
          </p:cNvPr>
          <p:cNvSpPr txBox="1">
            <a:spLocks/>
          </p:cNvSpPr>
          <p:nvPr/>
        </p:nvSpPr>
        <p:spPr>
          <a:xfrm>
            <a:off x="838199" y="365125"/>
            <a:ext cx="8142029"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0" kern="1200">
                <a:solidFill>
                  <a:srgbClr val="D85327"/>
                </a:solidFill>
                <a:latin typeface="Arial" panose="020B0604020202020204" pitchFamily="34" charset="0"/>
                <a:ea typeface="+mj-ea"/>
                <a:cs typeface="Arial" panose="020B0604020202020204" pitchFamily="34" charset="0"/>
              </a:defRPr>
            </a:lvl1pPr>
          </a:lstStyle>
          <a:p>
            <a:r>
              <a:rPr lang="en-ZA" dirty="0"/>
              <a:t>Example: FHA-H2L cascade for </a:t>
            </a:r>
            <a:r>
              <a:rPr lang="en-ZA" i="1" dirty="0" err="1"/>
              <a:t>Mtb</a:t>
            </a:r>
            <a:endParaRPr lang="en-ZA" i="1" dirty="0"/>
          </a:p>
        </p:txBody>
      </p:sp>
    </p:spTree>
    <p:extLst>
      <p:ext uri="{BB962C8B-B14F-4D97-AF65-F5344CB8AC3E}">
        <p14:creationId xmlns:p14="http://schemas.microsoft.com/office/powerpoint/2010/main" val="184514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833401-3ADF-2361-70AF-4D670EEC7396}"/>
              </a:ext>
            </a:extLst>
          </p:cNvPr>
          <p:cNvSpPr/>
          <p:nvPr/>
        </p:nvSpPr>
        <p:spPr>
          <a:xfrm>
            <a:off x="-1847" y="873521"/>
            <a:ext cx="8982075" cy="5991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Slide Number Placeholder 4">
            <a:extLst>
              <a:ext uri="{FF2B5EF4-FFF2-40B4-BE49-F238E27FC236}">
                <a16:creationId xmlns:a16="http://schemas.microsoft.com/office/drawing/2014/main" id="{278811DB-3DD1-34FE-047A-9721CCE90736}"/>
              </a:ext>
            </a:extLst>
          </p:cNvPr>
          <p:cNvSpPr>
            <a:spLocks noGrp="1"/>
          </p:cNvSpPr>
          <p:nvPr>
            <p:ph type="sldNum" sz="quarter" idx="12"/>
          </p:nvPr>
        </p:nvSpPr>
        <p:spPr/>
        <p:txBody>
          <a:bodyPr/>
          <a:lstStyle/>
          <a:p>
            <a:fld id="{5BFB42D1-C534-400D-BC72-5CE77A30CD5B}" type="slidenum">
              <a:rPr lang="en-ZA" smtClean="0"/>
              <a:pPr/>
              <a:t>12</a:t>
            </a:fld>
            <a:endParaRPr lang="en-ZA" dirty="0"/>
          </a:p>
        </p:txBody>
      </p:sp>
      <p:sp>
        <p:nvSpPr>
          <p:cNvPr id="51" name="Rounded Rectangle 172">
            <a:extLst>
              <a:ext uri="{FF2B5EF4-FFF2-40B4-BE49-F238E27FC236}">
                <a16:creationId xmlns:a16="http://schemas.microsoft.com/office/drawing/2014/main" id="{FE6A929B-222C-FF66-EB5A-E24931184891}"/>
              </a:ext>
            </a:extLst>
          </p:cNvPr>
          <p:cNvSpPr/>
          <p:nvPr/>
        </p:nvSpPr>
        <p:spPr bwMode="auto">
          <a:xfrm>
            <a:off x="4368857" y="1028979"/>
            <a:ext cx="1173163" cy="449263"/>
          </a:xfrm>
          <a:prstGeom prst="roundRect">
            <a:avLst/>
          </a:prstGeom>
          <a:noFill/>
          <a:ln w="28575" cap="flat" cmpd="sng" algn="ctr">
            <a:solidFill>
              <a:srgbClr val="FFC000"/>
            </a:solidFill>
            <a:prstDash val="solid"/>
            <a:miter lim="800000"/>
          </a:ln>
          <a:effectLst/>
        </p:spPr>
        <p:txBody>
          <a:bodyPr anchor="ctr"/>
          <a:lstStyle/>
          <a:p>
            <a:pPr algn="ctr">
              <a:defRPr/>
            </a:pPr>
            <a:r>
              <a:rPr lang="en-ZA" sz="1400" kern="0" dirty="0">
                <a:solidFill>
                  <a:prstClr val="black"/>
                </a:solidFill>
                <a:latin typeface="Calibri" panose="020F0502020204030204"/>
              </a:rPr>
              <a:t>Design and synthesis</a:t>
            </a:r>
          </a:p>
        </p:txBody>
      </p:sp>
      <p:sp>
        <p:nvSpPr>
          <p:cNvPr id="52" name="Rounded Rectangle 173">
            <a:extLst>
              <a:ext uri="{FF2B5EF4-FFF2-40B4-BE49-F238E27FC236}">
                <a16:creationId xmlns:a16="http://schemas.microsoft.com/office/drawing/2014/main" id="{5987BFB6-5925-5A51-76AF-E1FACDFB73B1}"/>
              </a:ext>
            </a:extLst>
          </p:cNvPr>
          <p:cNvSpPr/>
          <p:nvPr/>
        </p:nvSpPr>
        <p:spPr bwMode="auto">
          <a:xfrm>
            <a:off x="4206793" y="1818385"/>
            <a:ext cx="1490256" cy="252596"/>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a:defRPr/>
            </a:pPr>
            <a:r>
              <a:rPr lang="en-ZA" sz="1400" i="1" kern="0" dirty="0">
                <a:solidFill>
                  <a:prstClr val="black"/>
                </a:solidFill>
                <a:latin typeface="Calibri" panose="020F0502020204030204"/>
              </a:rPr>
              <a:t>In vitro </a:t>
            </a:r>
            <a:r>
              <a:rPr lang="en-ZA" sz="1400" kern="0" dirty="0">
                <a:solidFill>
                  <a:prstClr val="black"/>
                </a:solidFill>
                <a:latin typeface="Calibri" panose="020F0502020204030204"/>
              </a:rPr>
              <a:t>NF54</a:t>
            </a:r>
            <a:r>
              <a:rPr lang="en-ZA" sz="1400" kern="0" dirty="0">
                <a:solidFill>
                  <a:prstClr val="black"/>
                </a:solidFill>
              </a:rPr>
              <a:t> IC</a:t>
            </a:r>
            <a:r>
              <a:rPr lang="en-ZA" sz="1400" kern="0" baseline="-25000" dirty="0">
                <a:solidFill>
                  <a:prstClr val="black"/>
                </a:solidFill>
              </a:rPr>
              <a:t>50 </a:t>
            </a:r>
            <a:endParaRPr lang="en-ZA" sz="1400" kern="0" dirty="0">
              <a:solidFill>
                <a:prstClr val="black"/>
              </a:solidFill>
              <a:latin typeface="Calibri" panose="020F0502020204030204"/>
            </a:endParaRPr>
          </a:p>
        </p:txBody>
      </p:sp>
      <p:sp>
        <p:nvSpPr>
          <p:cNvPr id="53" name="Rounded Rectangle 174">
            <a:extLst>
              <a:ext uri="{FF2B5EF4-FFF2-40B4-BE49-F238E27FC236}">
                <a16:creationId xmlns:a16="http://schemas.microsoft.com/office/drawing/2014/main" id="{A10CC3F5-F293-EB4E-5F68-F6A12297B074}"/>
              </a:ext>
            </a:extLst>
          </p:cNvPr>
          <p:cNvSpPr/>
          <p:nvPr/>
        </p:nvSpPr>
        <p:spPr bwMode="auto">
          <a:xfrm>
            <a:off x="4289661" y="2840793"/>
            <a:ext cx="1323875" cy="261968"/>
          </a:xfrm>
          <a:prstGeom prst="roundRect">
            <a:avLst/>
          </a:prstGeom>
          <a:solidFill>
            <a:sysClr val="window" lastClr="FFFFFF"/>
          </a:solidFill>
          <a:ln w="28575" cap="flat" cmpd="sng" algn="ctr">
            <a:solidFill>
              <a:srgbClr val="70AD47"/>
            </a:solidFill>
            <a:prstDash val="solid"/>
            <a:miter lim="800000"/>
          </a:ln>
          <a:effectLst/>
        </p:spPr>
        <p:txBody>
          <a:bodyPr anchor="ctr"/>
          <a:lstStyle/>
          <a:p>
            <a:pPr algn="ctr">
              <a:defRPr/>
            </a:pPr>
            <a:r>
              <a:rPr lang="en-ZA" sz="1400" kern="0" dirty="0">
                <a:solidFill>
                  <a:prstClr val="black"/>
                </a:solidFill>
                <a:latin typeface="Calibri" panose="020F0502020204030204"/>
              </a:rPr>
              <a:t>CHO </a:t>
            </a:r>
            <a:r>
              <a:rPr lang="en-ZA" sz="1400" kern="0" dirty="0" err="1">
                <a:solidFill>
                  <a:prstClr val="black"/>
                </a:solidFill>
                <a:latin typeface="Calibri" panose="020F0502020204030204"/>
              </a:rPr>
              <a:t>cytotox</a:t>
            </a:r>
            <a:r>
              <a:rPr lang="en-ZA" sz="1400" kern="0" dirty="0">
                <a:solidFill>
                  <a:prstClr val="black"/>
                </a:solidFill>
                <a:latin typeface="Calibri" panose="020F0502020204030204"/>
              </a:rPr>
              <a:t>.</a:t>
            </a:r>
          </a:p>
        </p:txBody>
      </p:sp>
      <p:sp>
        <p:nvSpPr>
          <p:cNvPr id="54" name="TextBox 53">
            <a:extLst>
              <a:ext uri="{FF2B5EF4-FFF2-40B4-BE49-F238E27FC236}">
                <a16:creationId xmlns:a16="http://schemas.microsoft.com/office/drawing/2014/main" id="{170BDD96-548D-B44C-E58F-98A77B1AB130}"/>
              </a:ext>
            </a:extLst>
          </p:cNvPr>
          <p:cNvSpPr txBox="1"/>
          <p:nvPr/>
        </p:nvSpPr>
        <p:spPr bwMode="auto">
          <a:xfrm>
            <a:off x="4277366" y="3093135"/>
            <a:ext cx="1345240" cy="461665"/>
          </a:xfrm>
          <a:prstGeom prst="rect">
            <a:avLst/>
          </a:prstGeom>
          <a:noFill/>
        </p:spPr>
        <p:txBody>
          <a:bodyPr wrap="none">
            <a:spAutoFit/>
          </a:bodyPr>
          <a:lstStyle/>
          <a:p>
            <a:pPr algn="ctr">
              <a:defRPr/>
            </a:pPr>
            <a:r>
              <a:rPr lang="en-ZA" sz="1200" kern="0" dirty="0">
                <a:solidFill>
                  <a:prstClr val="black"/>
                </a:solidFill>
                <a:latin typeface="Calibri" panose="020F0502020204030204"/>
              </a:rPr>
              <a:t>Ideal SI &gt; 1000 x</a:t>
            </a:r>
          </a:p>
          <a:p>
            <a:pPr algn="ctr">
              <a:defRPr/>
            </a:pPr>
            <a:r>
              <a:rPr lang="en-ZA" sz="1200" kern="0" dirty="0">
                <a:solidFill>
                  <a:prstClr val="black"/>
                </a:solidFill>
                <a:latin typeface="Calibri" panose="020F0502020204030204"/>
              </a:rPr>
              <a:t>Minimum SI &gt; 10 x</a:t>
            </a:r>
          </a:p>
        </p:txBody>
      </p:sp>
      <p:sp>
        <p:nvSpPr>
          <p:cNvPr id="55" name="TextBox 54">
            <a:extLst>
              <a:ext uri="{FF2B5EF4-FFF2-40B4-BE49-F238E27FC236}">
                <a16:creationId xmlns:a16="http://schemas.microsoft.com/office/drawing/2014/main" id="{4102F862-35CC-A069-85AE-7C64B0B548F1}"/>
              </a:ext>
            </a:extLst>
          </p:cNvPr>
          <p:cNvSpPr txBox="1"/>
          <p:nvPr/>
        </p:nvSpPr>
        <p:spPr bwMode="auto">
          <a:xfrm>
            <a:off x="4072598" y="2064532"/>
            <a:ext cx="1768433" cy="461665"/>
          </a:xfrm>
          <a:prstGeom prst="rect">
            <a:avLst/>
          </a:prstGeom>
          <a:noFill/>
        </p:spPr>
        <p:txBody>
          <a:bodyPr wrap="none">
            <a:spAutoFit/>
          </a:bodyPr>
          <a:lstStyle/>
          <a:p>
            <a:pPr algn="ctr">
              <a:defRPr/>
            </a:pPr>
            <a:r>
              <a:rPr lang="en-ZA" sz="1200" kern="0" dirty="0">
                <a:solidFill>
                  <a:prstClr val="black"/>
                </a:solidFill>
              </a:rPr>
              <a:t>Ideal IC</a:t>
            </a:r>
            <a:r>
              <a:rPr lang="en-ZA" sz="1200" kern="0" baseline="-25000" dirty="0">
                <a:solidFill>
                  <a:prstClr val="black"/>
                </a:solidFill>
              </a:rPr>
              <a:t>50  </a:t>
            </a:r>
            <a:r>
              <a:rPr lang="en-ZA" sz="1200" kern="0" dirty="0">
                <a:solidFill>
                  <a:prstClr val="black"/>
                </a:solidFill>
                <a:latin typeface="Calibri" panose="020F0502020204030204"/>
              </a:rPr>
              <a:t>&lt; 100 </a:t>
            </a:r>
            <a:r>
              <a:rPr lang="en-ZA" sz="1200" kern="0" dirty="0" err="1">
                <a:solidFill>
                  <a:prstClr val="black"/>
                </a:solidFill>
                <a:latin typeface="Calibri" panose="020F0502020204030204"/>
              </a:rPr>
              <a:t>nM</a:t>
            </a:r>
            <a:endParaRPr lang="en-ZA" sz="1200" kern="0" dirty="0">
              <a:solidFill>
                <a:prstClr val="black"/>
              </a:solidFill>
              <a:latin typeface="Calibri" panose="020F0502020204030204"/>
            </a:endParaRPr>
          </a:p>
          <a:p>
            <a:pPr algn="ctr">
              <a:defRPr/>
            </a:pPr>
            <a:r>
              <a:rPr lang="en-ZA" sz="1200" kern="0" dirty="0">
                <a:solidFill>
                  <a:prstClr val="black"/>
                </a:solidFill>
                <a:latin typeface="Calibri" panose="020F0502020204030204"/>
              </a:rPr>
              <a:t>Progressed IC</a:t>
            </a:r>
            <a:r>
              <a:rPr lang="en-ZA" sz="1200" kern="0" baseline="-25000" dirty="0">
                <a:solidFill>
                  <a:prstClr val="black"/>
                </a:solidFill>
                <a:latin typeface="Calibri" panose="020F0502020204030204"/>
              </a:rPr>
              <a:t>50</a:t>
            </a:r>
            <a:r>
              <a:rPr lang="en-ZA" sz="1200" kern="0" dirty="0">
                <a:solidFill>
                  <a:prstClr val="black"/>
                </a:solidFill>
                <a:latin typeface="Calibri" panose="020F0502020204030204"/>
              </a:rPr>
              <a:t> &lt; 500 nM</a:t>
            </a:r>
          </a:p>
        </p:txBody>
      </p:sp>
      <p:cxnSp>
        <p:nvCxnSpPr>
          <p:cNvPr id="56" name="Straight Arrow Connector 178">
            <a:extLst>
              <a:ext uri="{FF2B5EF4-FFF2-40B4-BE49-F238E27FC236}">
                <a16:creationId xmlns:a16="http://schemas.microsoft.com/office/drawing/2014/main" id="{C436C8C9-E861-D351-C857-F0491CF2187C}"/>
              </a:ext>
            </a:extLst>
          </p:cNvPr>
          <p:cNvCxnSpPr>
            <a:cxnSpLocks noChangeShapeType="1"/>
          </p:cNvCxnSpPr>
          <p:nvPr/>
        </p:nvCxnSpPr>
        <p:spPr bwMode="auto">
          <a:xfrm>
            <a:off x="4872004" y="1543605"/>
            <a:ext cx="0" cy="235048"/>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57" name="Rounded Rectangle 179">
            <a:extLst>
              <a:ext uri="{FF2B5EF4-FFF2-40B4-BE49-F238E27FC236}">
                <a16:creationId xmlns:a16="http://schemas.microsoft.com/office/drawing/2014/main" id="{350EDA9A-CB58-3F20-BC03-195001735A4D}"/>
              </a:ext>
            </a:extLst>
          </p:cNvPr>
          <p:cNvSpPr/>
          <p:nvPr/>
        </p:nvSpPr>
        <p:spPr bwMode="auto">
          <a:xfrm>
            <a:off x="5924053" y="1819960"/>
            <a:ext cx="1414463" cy="252000"/>
          </a:xfrm>
          <a:prstGeom prst="roundRect">
            <a:avLst/>
          </a:prstGeom>
          <a:solidFill>
            <a:sysClr val="window" lastClr="FFFFFF"/>
          </a:solidFill>
          <a:ln w="28575" cap="flat" cmpd="sng" algn="ctr">
            <a:solidFill>
              <a:srgbClr val="5B9BD5"/>
            </a:solidFill>
            <a:prstDash val="solid"/>
            <a:miter lim="800000"/>
          </a:ln>
          <a:effectLst/>
        </p:spPr>
        <p:txBody>
          <a:bodyPr anchor="ctr"/>
          <a:lstStyle/>
          <a:p>
            <a:pPr algn="ctr">
              <a:defRPr/>
            </a:pPr>
            <a:r>
              <a:rPr lang="en-ZA" sz="1400" kern="0" dirty="0">
                <a:solidFill>
                  <a:prstClr val="black"/>
                </a:solidFill>
                <a:latin typeface="Calibri" panose="020F0502020204030204"/>
              </a:rPr>
              <a:t>Solubility pH 6.5</a:t>
            </a:r>
          </a:p>
        </p:txBody>
      </p:sp>
      <p:sp>
        <p:nvSpPr>
          <p:cNvPr id="58" name="TextBox 57">
            <a:extLst>
              <a:ext uri="{FF2B5EF4-FFF2-40B4-BE49-F238E27FC236}">
                <a16:creationId xmlns:a16="http://schemas.microsoft.com/office/drawing/2014/main" id="{9F67CA98-CBE8-A394-DC20-9DA01516938A}"/>
              </a:ext>
            </a:extLst>
          </p:cNvPr>
          <p:cNvSpPr txBox="1"/>
          <p:nvPr/>
        </p:nvSpPr>
        <p:spPr bwMode="auto">
          <a:xfrm>
            <a:off x="5924134" y="2060899"/>
            <a:ext cx="1414463" cy="276999"/>
          </a:xfrm>
          <a:prstGeom prst="rect">
            <a:avLst/>
          </a:prstGeom>
          <a:noFill/>
        </p:spPr>
        <p:txBody>
          <a:bodyPr wrap="square">
            <a:spAutoFit/>
          </a:bodyPr>
          <a:lstStyle/>
          <a:p>
            <a:pPr algn="ctr">
              <a:defRPr/>
            </a:pPr>
            <a:r>
              <a:rPr lang="en-ZA" sz="1200" kern="0" dirty="0">
                <a:solidFill>
                  <a:prstClr val="black"/>
                </a:solidFill>
                <a:latin typeface="Calibri" panose="020F0502020204030204"/>
              </a:rPr>
              <a:t>&gt; 10 µM</a:t>
            </a:r>
          </a:p>
        </p:txBody>
      </p:sp>
      <p:sp>
        <p:nvSpPr>
          <p:cNvPr id="59" name="Rounded Rectangle 183">
            <a:extLst>
              <a:ext uri="{FF2B5EF4-FFF2-40B4-BE49-F238E27FC236}">
                <a16:creationId xmlns:a16="http://schemas.microsoft.com/office/drawing/2014/main" id="{FB29A6D0-EE9E-8CE1-1703-EBBB083DA1EC}"/>
              </a:ext>
            </a:extLst>
          </p:cNvPr>
          <p:cNvSpPr/>
          <p:nvPr/>
        </p:nvSpPr>
        <p:spPr bwMode="auto">
          <a:xfrm>
            <a:off x="215772" y="3750731"/>
            <a:ext cx="1655763" cy="419100"/>
          </a:xfrm>
          <a:prstGeom prst="roundRect">
            <a:avLst/>
          </a:prstGeom>
          <a:solidFill>
            <a:sysClr val="window" lastClr="FFFFFF"/>
          </a:solidFill>
          <a:ln w="28575" cap="flat" cmpd="sng" algn="ctr">
            <a:solidFill>
              <a:srgbClr val="A5A5A5"/>
            </a:solidFill>
            <a:prstDash val="solid"/>
            <a:miter lim="800000"/>
          </a:ln>
          <a:effectLst/>
        </p:spPr>
        <p:txBody>
          <a:bodyPr anchor="ctr"/>
          <a:lstStyle/>
          <a:p>
            <a:pPr algn="ctr">
              <a:defRPr/>
            </a:pPr>
            <a:r>
              <a:rPr lang="en-ZA" sz="1400" kern="0" dirty="0">
                <a:solidFill>
                  <a:srgbClr val="C00000"/>
                </a:solidFill>
                <a:latin typeface="Calibri" panose="020F0502020204030204"/>
              </a:rPr>
              <a:t>Speed of action, </a:t>
            </a:r>
          </a:p>
          <a:p>
            <a:pPr algn="ctr">
              <a:defRPr/>
            </a:pPr>
            <a:r>
              <a:rPr lang="en-ZA" sz="1400" kern="0" dirty="0">
                <a:solidFill>
                  <a:srgbClr val="C00000"/>
                </a:solidFill>
                <a:latin typeface="Calibri" panose="020F0502020204030204"/>
              </a:rPr>
              <a:t>resistance </a:t>
            </a:r>
          </a:p>
        </p:txBody>
      </p:sp>
      <p:sp>
        <p:nvSpPr>
          <p:cNvPr id="60" name="Rounded Rectangle 185">
            <a:extLst>
              <a:ext uri="{FF2B5EF4-FFF2-40B4-BE49-F238E27FC236}">
                <a16:creationId xmlns:a16="http://schemas.microsoft.com/office/drawing/2014/main" id="{762CF240-E6C6-7ABF-FEBE-7E588410EF66}"/>
              </a:ext>
            </a:extLst>
          </p:cNvPr>
          <p:cNvSpPr/>
          <p:nvPr/>
        </p:nvSpPr>
        <p:spPr bwMode="auto">
          <a:xfrm>
            <a:off x="205312" y="4235764"/>
            <a:ext cx="1655763" cy="339725"/>
          </a:xfrm>
          <a:prstGeom prst="roundRect">
            <a:avLst/>
          </a:prstGeom>
          <a:solidFill>
            <a:sysClr val="window" lastClr="FFFFFF"/>
          </a:solidFill>
          <a:ln w="28575" cap="flat" cmpd="sng" algn="ctr">
            <a:solidFill>
              <a:srgbClr val="A5A5A5"/>
            </a:solidFill>
            <a:prstDash val="solid"/>
            <a:miter lim="800000"/>
          </a:ln>
          <a:effectLst/>
        </p:spPr>
        <p:txBody>
          <a:bodyPr anchor="ctr"/>
          <a:lstStyle/>
          <a:p>
            <a:pPr algn="ctr">
              <a:defRPr/>
            </a:pPr>
            <a:r>
              <a:rPr lang="en-ZA" sz="1400" kern="0" dirty="0">
                <a:solidFill>
                  <a:srgbClr val="C00000"/>
                </a:solidFill>
                <a:latin typeface="Calibri" panose="020F0502020204030204"/>
              </a:rPr>
              <a:t>Mutant generation</a:t>
            </a:r>
          </a:p>
        </p:txBody>
      </p:sp>
      <p:cxnSp>
        <p:nvCxnSpPr>
          <p:cNvPr id="61" name="Straight Arrow Connector 191">
            <a:extLst>
              <a:ext uri="{FF2B5EF4-FFF2-40B4-BE49-F238E27FC236}">
                <a16:creationId xmlns:a16="http://schemas.microsoft.com/office/drawing/2014/main" id="{14F50C36-04AC-FF77-87D8-C0A75231B49F}"/>
              </a:ext>
            </a:extLst>
          </p:cNvPr>
          <p:cNvCxnSpPr>
            <a:cxnSpLocks noChangeShapeType="1"/>
          </p:cNvCxnSpPr>
          <p:nvPr/>
        </p:nvCxnSpPr>
        <p:spPr bwMode="auto">
          <a:xfrm flipV="1">
            <a:off x="5019435" y="1525853"/>
            <a:ext cx="0" cy="235048"/>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62" name="Rounded Rectangle 196">
            <a:extLst>
              <a:ext uri="{FF2B5EF4-FFF2-40B4-BE49-F238E27FC236}">
                <a16:creationId xmlns:a16="http://schemas.microsoft.com/office/drawing/2014/main" id="{BF0FF146-CC20-4BB7-D712-ACF7A1D3C760}"/>
              </a:ext>
            </a:extLst>
          </p:cNvPr>
          <p:cNvSpPr/>
          <p:nvPr/>
        </p:nvSpPr>
        <p:spPr bwMode="auto">
          <a:xfrm>
            <a:off x="4597494" y="6012738"/>
            <a:ext cx="2050020" cy="275525"/>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a:defRPr/>
            </a:pPr>
            <a:r>
              <a:rPr lang="en-ZA" sz="1400" i="1" kern="0" dirty="0" err="1">
                <a:latin typeface="Calibri" panose="020F0502020204030204"/>
              </a:rPr>
              <a:t>Pf</a:t>
            </a:r>
            <a:r>
              <a:rPr lang="en-ZA" sz="1400" kern="0" dirty="0" err="1">
                <a:latin typeface="Calibri" panose="020F0502020204030204"/>
              </a:rPr>
              <a:t>SCID</a:t>
            </a:r>
            <a:r>
              <a:rPr lang="en-ZA" sz="1400" kern="0" dirty="0">
                <a:latin typeface="Calibri" panose="020F0502020204030204"/>
              </a:rPr>
              <a:t> mouse </a:t>
            </a:r>
            <a:endParaRPr lang="en-ZA" sz="1400" i="1" kern="0" dirty="0">
              <a:solidFill>
                <a:srgbClr val="C00000"/>
              </a:solidFill>
              <a:latin typeface="Calibri" panose="020F0502020204030204"/>
            </a:endParaRPr>
          </a:p>
        </p:txBody>
      </p:sp>
      <p:sp>
        <p:nvSpPr>
          <p:cNvPr id="63" name="TextBox 62">
            <a:extLst>
              <a:ext uri="{FF2B5EF4-FFF2-40B4-BE49-F238E27FC236}">
                <a16:creationId xmlns:a16="http://schemas.microsoft.com/office/drawing/2014/main" id="{F07AC933-8D50-8D01-5F5C-7C0E837B7D6F}"/>
              </a:ext>
            </a:extLst>
          </p:cNvPr>
          <p:cNvSpPr txBox="1"/>
          <p:nvPr/>
        </p:nvSpPr>
        <p:spPr bwMode="auto">
          <a:xfrm>
            <a:off x="4719320" y="6270150"/>
            <a:ext cx="1824786" cy="307777"/>
          </a:xfrm>
          <a:prstGeom prst="rect">
            <a:avLst/>
          </a:prstGeom>
          <a:noFill/>
        </p:spPr>
        <p:txBody>
          <a:bodyPr wrap="square">
            <a:spAutoFit/>
          </a:bodyPr>
          <a:lstStyle/>
          <a:p>
            <a:pPr>
              <a:defRPr/>
            </a:pPr>
            <a:r>
              <a:rPr lang="en-ZA" sz="1400" b="1" kern="0" dirty="0" err="1">
                <a:solidFill>
                  <a:prstClr val="black"/>
                </a:solidFill>
                <a:latin typeface="Calibri" panose="020F0502020204030204"/>
              </a:rPr>
              <a:t>PoC</a:t>
            </a:r>
            <a:r>
              <a:rPr lang="en-ZA" sz="1400" b="1" kern="0" dirty="0">
                <a:solidFill>
                  <a:prstClr val="black"/>
                </a:solidFill>
                <a:latin typeface="Calibri" panose="020F0502020204030204"/>
              </a:rPr>
              <a:t>: </a:t>
            </a:r>
            <a:r>
              <a:rPr lang="en-ZA" sz="1400" kern="0" dirty="0">
                <a:solidFill>
                  <a:prstClr val="black"/>
                </a:solidFill>
                <a:latin typeface="Calibri" panose="020F0502020204030204"/>
              </a:rPr>
              <a:t>ED</a:t>
            </a:r>
            <a:r>
              <a:rPr lang="en-ZA" sz="1400" kern="0" baseline="-25000" dirty="0">
                <a:solidFill>
                  <a:prstClr val="black"/>
                </a:solidFill>
                <a:latin typeface="Calibri" panose="020F0502020204030204"/>
              </a:rPr>
              <a:t>90</a:t>
            </a:r>
            <a:r>
              <a:rPr lang="en-ZA" sz="1400" kern="0" dirty="0">
                <a:solidFill>
                  <a:prstClr val="black"/>
                </a:solidFill>
                <a:latin typeface="Calibri" panose="020F0502020204030204"/>
              </a:rPr>
              <a:t> &lt; 50 mg/kg</a:t>
            </a:r>
          </a:p>
        </p:txBody>
      </p:sp>
      <p:sp>
        <p:nvSpPr>
          <p:cNvPr id="64" name="Rounded Rectangle 199">
            <a:extLst>
              <a:ext uri="{FF2B5EF4-FFF2-40B4-BE49-F238E27FC236}">
                <a16:creationId xmlns:a16="http://schemas.microsoft.com/office/drawing/2014/main" id="{C380297F-A359-7C0E-CB46-BC3ABF43C0BA}"/>
              </a:ext>
            </a:extLst>
          </p:cNvPr>
          <p:cNvSpPr/>
          <p:nvPr/>
        </p:nvSpPr>
        <p:spPr bwMode="auto">
          <a:xfrm>
            <a:off x="2532445" y="4812416"/>
            <a:ext cx="2427520" cy="262871"/>
          </a:xfrm>
          <a:prstGeom prst="roundRect">
            <a:avLst/>
          </a:prstGeom>
          <a:solidFill>
            <a:sysClr val="window" lastClr="FFFFFF"/>
          </a:solidFill>
          <a:ln w="28575" cap="flat" cmpd="sng" algn="ctr">
            <a:solidFill>
              <a:srgbClr val="5B9BD5"/>
            </a:solidFill>
            <a:prstDash val="solid"/>
            <a:miter lim="800000"/>
          </a:ln>
          <a:effectLst/>
        </p:spPr>
        <p:txBody>
          <a:bodyPr anchor="ctr"/>
          <a:lstStyle/>
          <a:p>
            <a:pPr algn="ctr">
              <a:defRPr/>
            </a:pPr>
            <a:r>
              <a:rPr lang="en-ZA" sz="1400" kern="0" dirty="0">
                <a:solidFill>
                  <a:prstClr val="black"/>
                </a:solidFill>
                <a:latin typeface="Calibri" panose="020F0502020204030204"/>
              </a:rPr>
              <a:t>Mouse PK</a:t>
            </a:r>
          </a:p>
        </p:txBody>
      </p:sp>
      <p:sp>
        <p:nvSpPr>
          <p:cNvPr id="65" name="TextBox 64">
            <a:extLst>
              <a:ext uri="{FF2B5EF4-FFF2-40B4-BE49-F238E27FC236}">
                <a16:creationId xmlns:a16="http://schemas.microsoft.com/office/drawing/2014/main" id="{FE5DED25-EAC8-91EB-4FAA-10BD72B8AA2C}"/>
              </a:ext>
            </a:extLst>
          </p:cNvPr>
          <p:cNvSpPr txBox="1"/>
          <p:nvPr/>
        </p:nvSpPr>
        <p:spPr bwMode="auto">
          <a:xfrm>
            <a:off x="1407865" y="5789267"/>
            <a:ext cx="952505" cy="276999"/>
          </a:xfrm>
          <a:prstGeom prst="rect">
            <a:avLst/>
          </a:prstGeom>
          <a:noFill/>
        </p:spPr>
        <p:txBody>
          <a:bodyPr wrap="none">
            <a:spAutoFit/>
          </a:bodyPr>
          <a:lstStyle/>
          <a:p>
            <a:pPr>
              <a:defRPr/>
            </a:pPr>
            <a:r>
              <a:rPr lang="en-ZA" sz="1200" kern="0" dirty="0">
                <a:solidFill>
                  <a:prstClr val="black"/>
                </a:solidFill>
                <a:latin typeface="Calibri" panose="020F0502020204030204"/>
              </a:rPr>
              <a:t>Parasitology</a:t>
            </a:r>
          </a:p>
        </p:txBody>
      </p:sp>
      <p:sp>
        <p:nvSpPr>
          <p:cNvPr id="66" name="TextBox 65">
            <a:extLst>
              <a:ext uri="{FF2B5EF4-FFF2-40B4-BE49-F238E27FC236}">
                <a16:creationId xmlns:a16="http://schemas.microsoft.com/office/drawing/2014/main" id="{A8905479-205B-1E8E-91B1-5BB5481A481F}"/>
              </a:ext>
            </a:extLst>
          </p:cNvPr>
          <p:cNvSpPr txBox="1"/>
          <p:nvPr/>
        </p:nvSpPr>
        <p:spPr bwMode="auto">
          <a:xfrm>
            <a:off x="1411039" y="6233959"/>
            <a:ext cx="508473" cy="276999"/>
          </a:xfrm>
          <a:prstGeom prst="rect">
            <a:avLst/>
          </a:prstGeom>
          <a:noFill/>
        </p:spPr>
        <p:txBody>
          <a:bodyPr wrap="none">
            <a:spAutoFit/>
          </a:bodyPr>
          <a:lstStyle/>
          <a:p>
            <a:pPr>
              <a:defRPr/>
            </a:pPr>
            <a:r>
              <a:rPr lang="en-ZA" sz="1200" kern="0" dirty="0">
                <a:solidFill>
                  <a:prstClr val="black"/>
                </a:solidFill>
                <a:latin typeface="Calibri" panose="020F0502020204030204"/>
              </a:rPr>
              <a:t>MOA</a:t>
            </a:r>
          </a:p>
        </p:txBody>
      </p:sp>
      <p:cxnSp>
        <p:nvCxnSpPr>
          <p:cNvPr id="67" name="Straight Connector 219">
            <a:extLst>
              <a:ext uri="{FF2B5EF4-FFF2-40B4-BE49-F238E27FC236}">
                <a16:creationId xmlns:a16="http://schemas.microsoft.com/office/drawing/2014/main" id="{EC1E7847-C229-62CD-E0AB-8CF77EDFD326}"/>
              </a:ext>
            </a:extLst>
          </p:cNvPr>
          <p:cNvCxnSpPr>
            <a:cxnSpLocks noChangeShapeType="1"/>
          </p:cNvCxnSpPr>
          <p:nvPr/>
        </p:nvCxnSpPr>
        <p:spPr bwMode="auto">
          <a:xfrm>
            <a:off x="1208405" y="5952584"/>
            <a:ext cx="203865" cy="0"/>
          </a:xfrm>
          <a:prstGeom prst="line">
            <a:avLst/>
          </a:prstGeom>
          <a:noFill/>
          <a:ln w="28575" algn="ctr">
            <a:solidFill>
              <a:srgbClr val="ED7D31"/>
            </a:solidFill>
            <a:miter lim="800000"/>
            <a:headEnd/>
            <a:tailEnd/>
          </a:ln>
          <a:extLst>
            <a:ext uri="{909E8E84-426E-40DD-AFC4-6F175D3DCCD1}">
              <a14:hiddenFill xmlns:a14="http://schemas.microsoft.com/office/drawing/2010/main">
                <a:noFill/>
              </a14:hiddenFill>
            </a:ext>
          </a:extLst>
        </p:spPr>
      </p:cxnSp>
      <p:cxnSp>
        <p:nvCxnSpPr>
          <p:cNvPr id="68" name="Straight Connector 220">
            <a:extLst>
              <a:ext uri="{FF2B5EF4-FFF2-40B4-BE49-F238E27FC236}">
                <a16:creationId xmlns:a16="http://schemas.microsoft.com/office/drawing/2014/main" id="{C661B356-A6C2-79D5-7784-2DBB26D61147}"/>
              </a:ext>
            </a:extLst>
          </p:cNvPr>
          <p:cNvCxnSpPr>
            <a:cxnSpLocks noChangeShapeType="1"/>
          </p:cNvCxnSpPr>
          <p:nvPr/>
        </p:nvCxnSpPr>
        <p:spPr bwMode="auto">
          <a:xfrm>
            <a:off x="1208405" y="6157728"/>
            <a:ext cx="203865" cy="0"/>
          </a:xfrm>
          <a:prstGeom prst="line">
            <a:avLst/>
          </a:prstGeom>
          <a:noFill/>
          <a:ln w="28575" algn="ctr">
            <a:solidFill>
              <a:srgbClr val="5B9BD5"/>
            </a:solidFill>
            <a:miter lim="800000"/>
            <a:headEnd/>
            <a:tailEnd/>
          </a:ln>
          <a:extLst>
            <a:ext uri="{909E8E84-426E-40DD-AFC4-6F175D3DCCD1}">
              <a14:hiddenFill xmlns:a14="http://schemas.microsoft.com/office/drawing/2010/main">
                <a:noFill/>
              </a14:hiddenFill>
            </a:ext>
          </a:extLst>
        </p:spPr>
      </p:cxnSp>
      <p:cxnSp>
        <p:nvCxnSpPr>
          <p:cNvPr id="69" name="Straight Connector 221">
            <a:extLst>
              <a:ext uri="{FF2B5EF4-FFF2-40B4-BE49-F238E27FC236}">
                <a16:creationId xmlns:a16="http://schemas.microsoft.com/office/drawing/2014/main" id="{1CEB395F-49AA-C2A2-9604-11EAF460D4CD}"/>
              </a:ext>
            </a:extLst>
          </p:cNvPr>
          <p:cNvCxnSpPr>
            <a:cxnSpLocks noChangeShapeType="1"/>
          </p:cNvCxnSpPr>
          <p:nvPr/>
        </p:nvCxnSpPr>
        <p:spPr bwMode="auto">
          <a:xfrm>
            <a:off x="1208405" y="6370457"/>
            <a:ext cx="203865" cy="0"/>
          </a:xfrm>
          <a:prstGeom prst="line">
            <a:avLst/>
          </a:prstGeom>
          <a:noFill/>
          <a:ln w="28575" algn="ctr">
            <a:solidFill>
              <a:srgbClr val="A5A5A5"/>
            </a:solidFill>
            <a:miter lim="800000"/>
            <a:headEnd/>
            <a:tailEnd/>
          </a:ln>
          <a:extLst>
            <a:ext uri="{909E8E84-426E-40DD-AFC4-6F175D3DCCD1}">
              <a14:hiddenFill xmlns:a14="http://schemas.microsoft.com/office/drawing/2010/main">
                <a:noFill/>
              </a14:hiddenFill>
            </a:ext>
          </a:extLst>
        </p:spPr>
      </p:cxnSp>
      <p:sp>
        <p:nvSpPr>
          <p:cNvPr id="70" name="TextBox 69">
            <a:extLst>
              <a:ext uri="{FF2B5EF4-FFF2-40B4-BE49-F238E27FC236}">
                <a16:creationId xmlns:a16="http://schemas.microsoft.com/office/drawing/2014/main" id="{2E3DE9F6-48EA-1A16-1357-63FDA40EA763}"/>
              </a:ext>
            </a:extLst>
          </p:cNvPr>
          <p:cNvSpPr txBox="1"/>
          <p:nvPr/>
        </p:nvSpPr>
        <p:spPr bwMode="auto">
          <a:xfrm>
            <a:off x="1407861" y="5997419"/>
            <a:ext cx="570990" cy="276999"/>
          </a:xfrm>
          <a:prstGeom prst="rect">
            <a:avLst/>
          </a:prstGeom>
          <a:noFill/>
        </p:spPr>
        <p:txBody>
          <a:bodyPr wrap="none">
            <a:spAutoFit/>
          </a:bodyPr>
          <a:lstStyle/>
          <a:p>
            <a:pPr>
              <a:defRPr/>
            </a:pPr>
            <a:r>
              <a:rPr lang="en-ZA" sz="1200" kern="0" dirty="0">
                <a:solidFill>
                  <a:prstClr val="black"/>
                </a:solidFill>
                <a:latin typeface="Calibri" panose="020F0502020204030204"/>
              </a:rPr>
              <a:t>DMPK</a:t>
            </a:r>
          </a:p>
        </p:txBody>
      </p:sp>
      <p:cxnSp>
        <p:nvCxnSpPr>
          <p:cNvPr id="71" name="Straight Connector 223">
            <a:extLst>
              <a:ext uri="{FF2B5EF4-FFF2-40B4-BE49-F238E27FC236}">
                <a16:creationId xmlns:a16="http://schemas.microsoft.com/office/drawing/2014/main" id="{EE1E734D-0932-CD80-1F02-C7EC3491175C}"/>
              </a:ext>
            </a:extLst>
          </p:cNvPr>
          <p:cNvCxnSpPr>
            <a:cxnSpLocks noChangeShapeType="1"/>
            <a:endCxn id="72" idx="1"/>
          </p:cNvCxnSpPr>
          <p:nvPr/>
        </p:nvCxnSpPr>
        <p:spPr bwMode="auto">
          <a:xfrm flipV="1">
            <a:off x="1208403" y="6588347"/>
            <a:ext cx="189939" cy="2508"/>
          </a:xfrm>
          <a:prstGeom prst="line">
            <a:avLst/>
          </a:prstGeom>
          <a:noFill/>
          <a:ln w="28575" algn="ctr">
            <a:solidFill>
              <a:srgbClr val="70AD47"/>
            </a:solidFill>
            <a:miter lim="800000"/>
            <a:headEnd/>
            <a:tailEnd/>
          </a:ln>
          <a:extLst>
            <a:ext uri="{909E8E84-426E-40DD-AFC4-6F175D3DCCD1}">
              <a14:hiddenFill xmlns:a14="http://schemas.microsoft.com/office/drawing/2010/main">
                <a:noFill/>
              </a14:hiddenFill>
            </a:ext>
          </a:extLst>
        </p:spPr>
      </p:cxnSp>
      <p:sp>
        <p:nvSpPr>
          <p:cNvPr id="72" name="TextBox 71">
            <a:extLst>
              <a:ext uri="{FF2B5EF4-FFF2-40B4-BE49-F238E27FC236}">
                <a16:creationId xmlns:a16="http://schemas.microsoft.com/office/drawing/2014/main" id="{07B51ED2-9915-D6F4-9001-D4B7D182E700}"/>
              </a:ext>
            </a:extLst>
          </p:cNvPr>
          <p:cNvSpPr txBox="1"/>
          <p:nvPr/>
        </p:nvSpPr>
        <p:spPr bwMode="auto">
          <a:xfrm>
            <a:off x="1398342" y="6449847"/>
            <a:ext cx="849913" cy="276999"/>
          </a:xfrm>
          <a:prstGeom prst="rect">
            <a:avLst/>
          </a:prstGeom>
          <a:noFill/>
        </p:spPr>
        <p:txBody>
          <a:bodyPr wrap="none">
            <a:spAutoFit/>
          </a:bodyPr>
          <a:lstStyle/>
          <a:p>
            <a:pPr>
              <a:defRPr/>
            </a:pPr>
            <a:r>
              <a:rPr lang="en-ZA" sz="1200" kern="0" dirty="0">
                <a:solidFill>
                  <a:prstClr val="black"/>
                </a:solidFill>
                <a:latin typeface="Calibri" panose="020F0502020204030204"/>
              </a:rPr>
              <a:t>Toxicology</a:t>
            </a:r>
          </a:p>
        </p:txBody>
      </p:sp>
      <p:sp>
        <p:nvSpPr>
          <p:cNvPr id="75" name="Rounded Rectangle 57">
            <a:extLst>
              <a:ext uri="{FF2B5EF4-FFF2-40B4-BE49-F238E27FC236}">
                <a16:creationId xmlns:a16="http://schemas.microsoft.com/office/drawing/2014/main" id="{D06DEAFF-A3E4-AFBD-DE4C-1585E96BD34C}"/>
              </a:ext>
            </a:extLst>
          </p:cNvPr>
          <p:cNvSpPr/>
          <p:nvPr/>
        </p:nvSpPr>
        <p:spPr bwMode="auto">
          <a:xfrm>
            <a:off x="5702775" y="2840796"/>
            <a:ext cx="1345240" cy="268959"/>
          </a:xfrm>
          <a:prstGeom prst="roundRect">
            <a:avLst/>
          </a:prstGeom>
          <a:solidFill>
            <a:sysClr val="window" lastClr="FFFFFF"/>
          </a:solidFill>
          <a:ln w="28575" cap="flat" cmpd="sng" algn="ctr">
            <a:solidFill>
              <a:srgbClr val="5B9BD5"/>
            </a:solidFill>
            <a:prstDash val="solid"/>
            <a:miter lim="800000"/>
          </a:ln>
          <a:effectLst/>
        </p:spPr>
        <p:txBody>
          <a:bodyPr anchor="ctr"/>
          <a:lstStyle/>
          <a:p>
            <a:pPr algn="ctr">
              <a:defRPr/>
            </a:pPr>
            <a:r>
              <a:rPr lang="en-ZA" sz="1400" kern="0" dirty="0">
                <a:solidFill>
                  <a:prstClr val="black"/>
                </a:solidFill>
                <a:latin typeface="Calibri" panose="020F0502020204030204"/>
              </a:rPr>
              <a:t>MLM</a:t>
            </a:r>
          </a:p>
        </p:txBody>
      </p:sp>
      <p:sp>
        <p:nvSpPr>
          <p:cNvPr id="76" name="TextBox 75">
            <a:extLst>
              <a:ext uri="{FF2B5EF4-FFF2-40B4-BE49-F238E27FC236}">
                <a16:creationId xmlns:a16="http://schemas.microsoft.com/office/drawing/2014/main" id="{969A7A84-CCE3-66FE-E046-6F6EF6BF74C3}"/>
              </a:ext>
            </a:extLst>
          </p:cNvPr>
          <p:cNvSpPr txBox="1"/>
          <p:nvPr/>
        </p:nvSpPr>
        <p:spPr bwMode="auto">
          <a:xfrm>
            <a:off x="5643510" y="3098091"/>
            <a:ext cx="1454244" cy="461665"/>
          </a:xfrm>
          <a:prstGeom prst="rect">
            <a:avLst/>
          </a:prstGeom>
          <a:noFill/>
        </p:spPr>
        <p:txBody>
          <a:bodyPr wrap="none">
            <a:spAutoFit/>
          </a:bodyPr>
          <a:lstStyle/>
          <a:p>
            <a:pPr algn="ctr">
              <a:defRPr/>
            </a:pPr>
            <a:r>
              <a:rPr lang="en-ZA" sz="1200" kern="0" dirty="0">
                <a:solidFill>
                  <a:prstClr val="black"/>
                </a:solidFill>
                <a:latin typeface="Calibri" panose="020F0502020204030204"/>
              </a:rPr>
              <a:t>Apparent </a:t>
            </a:r>
            <a:r>
              <a:rPr lang="en-ZA" sz="1200" kern="0" dirty="0" err="1">
                <a:solidFill>
                  <a:prstClr val="black"/>
                </a:solidFill>
                <a:latin typeface="Calibri" panose="020F0502020204030204"/>
              </a:rPr>
              <a:t>CL</a:t>
            </a:r>
            <a:r>
              <a:rPr lang="en-ZA" sz="1200" kern="0" baseline="-25000" dirty="0" err="1">
                <a:solidFill>
                  <a:prstClr val="black"/>
                </a:solidFill>
                <a:latin typeface="Calibri" panose="020F0502020204030204"/>
              </a:rPr>
              <a:t>int</a:t>
            </a:r>
            <a:r>
              <a:rPr lang="en-ZA" sz="1200" kern="0" dirty="0">
                <a:solidFill>
                  <a:prstClr val="black"/>
                </a:solidFill>
                <a:latin typeface="Calibri" panose="020F0502020204030204"/>
              </a:rPr>
              <a:t> </a:t>
            </a:r>
            <a:br>
              <a:rPr lang="en-ZA" sz="1200" kern="0" dirty="0">
                <a:solidFill>
                  <a:prstClr val="black"/>
                </a:solidFill>
                <a:latin typeface="Calibri" panose="020F0502020204030204"/>
              </a:rPr>
            </a:br>
            <a:r>
              <a:rPr lang="en-ZA" sz="1200" kern="0" dirty="0">
                <a:solidFill>
                  <a:prstClr val="black"/>
                </a:solidFill>
                <a:latin typeface="Calibri" panose="020F0502020204030204"/>
              </a:rPr>
              <a:t>&lt; 11.6 mL.min</a:t>
            </a:r>
            <a:r>
              <a:rPr lang="en-ZA" sz="1200" kern="0" baseline="30000" dirty="0">
                <a:solidFill>
                  <a:prstClr val="black"/>
                </a:solidFill>
                <a:latin typeface="Calibri" panose="020F0502020204030204"/>
              </a:rPr>
              <a:t>-1</a:t>
            </a:r>
            <a:r>
              <a:rPr lang="en-ZA" sz="1200" kern="0" dirty="0">
                <a:solidFill>
                  <a:prstClr val="black"/>
                </a:solidFill>
                <a:latin typeface="Calibri" panose="020F0502020204030204"/>
              </a:rPr>
              <a:t>.kg</a:t>
            </a:r>
            <a:r>
              <a:rPr lang="en-ZA" sz="1200" kern="0" baseline="30000" dirty="0">
                <a:solidFill>
                  <a:prstClr val="black"/>
                </a:solidFill>
                <a:latin typeface="Calibri" panose="020F0502020204030204"/>
              </a:rPr>
              <a:t>-1</a:t>
            </a:r>
            <a:r>
              <a:rPr lang="en-ZA" sz="1200" kern="0" dirty="0">
                <a:solidFill>
                  <a:prstClr val="black"/>
                </a:solidFill>
                <a:latin typeface="Calibri" panose="020F0502020204030204"/>
              </a:rPr>
              <a:t> </a:t>
            </a:r>
          </a:p>
        </p:txBody>
      </p:sp>
      <p:sp>
        <p:nvSpPr>
          <p:cNvPr id="77" name="Rounded Rectangle 59">
            <a:extLst>
              <a:ext uri="{FF2B5EF4-FFF2-40B4-BE49-F238E27FC236}">
                <a16:creationId xmlns:a16="http://schemas.microsoft.com/office/drawing/2014/main" id="{1786C498-6846-6AA9-A5CD-03109F52D4DB}"/>
              </a:ext>
            </a:extLst>
          </p:cNvPr>
          <p:cNvSpPr/>
          <p:nvPr/>
        </p:nvSpPr>
        <p:spPr bwMode="auto">
          <a:xfrm>
            <a:off x="1203558" y="4644441"/>
            <a:ext cx="685223" cy="419100"/>
          </a:xfrm>
          <a:prstGeom prst="roundRect">
            <a:avLst/>
          </a:prstGeom>
          <a:solidFill>
            <a:sysClr val="window" lastClr="FFFFFF"/>
          </a:solidFill>
          <a:ln w="28575" cap="flat" cmpd="sng" algn="ctr">
            <a:solidFill>
              <a:srgbClr val="70AD47"/>
            </a:solidFill>
            <a:prstDash val="solid"/>
            <a:miter lim="800000"/>
          </a:ln>
          <a:effectLst/>
        </p:spPr>
        <p:txBody>
          <a:bodyPr anchor="ctr"/>
          <a:lstStyle/>
          <a:p>
            <a:pPr algn="ctr">
              <a:defRPr/>
            </a:pPr>
            <a:r>
              <a:rPr lang="en-ZA" sz="1400" kern="0" dirty="0" err="1">
                <a:solidFill>
                  <a:srgbClr val="C00000"/>
                </a:solidFill>
                <a:latin typeface="Calibri" panose="020F0502020204030204"/>
              </a:rPr>
              <a:t>hERG</a:t>
            </a:r>
            <a:endParaRPr lang="en-ZA" sz="1400" kern="0" dirty="0">
              <a:solidFill>
                <a:srgbClr val="C00000"/>
              </a:solidFill>
              <a:latin typeface="Calibri" panose="020F0502020204030204"/>
            </a:endParaRPr>
          </a:p>
        </p:txBody>
      </p:sp>
      <p:sp>
        <p:nvSpPr>
          <p:cNvPr id="78" name="TextBox 77">
            <a:extLst>
              <a:ext uri="{FF2B5EF4-FFF2-40B4-BE49-F238E27FC236}">
                <a16:creationId xmlns:a16="http://schemas.microsoft.com/office/drawing/2014/main" id="{AD66D0CD-B7A9-49EB-2FFB-81210E6DFC4E}"/>
              </a:ext>
            </a:extLst>
          </p:cNvPr>
          <p:cNvSpPr txBox="1"/>
          <p:nvPr/>
        </p:nvSpPr>
        <p:spPr bwMode="auto">
          <a:xfrm>
            <a:off x="1146415" y="5055921"/>
            <a:ext cx="822661" cy="276999"/>
          </a:xfrm>
          <a:prstGeom prst="rect">
            <a:avLst/>
          </a:prstGeom>
          <a:noFill/>
        </p:spPr>
        <p:txBody>
          <a:bodyPr wrap="none">
            <a:spAutoFit/>
          </a:bodyPr>
          <a:lstStyle/>
          <a:p>
            <a:pPr>
              <a:defRPr/>
            </a:pPr>
            <a:r>
              <a:rPr lang="en-ZA" sz="1200" kern="0" dirty="0">
                <a:solidFill>
                  <a:prstClr val="black"/>
                </a:solidFill>
                <a:latin typeface="Calibri" panose="020F0502020204030204"/>
              </a:rPr>
              <a:t>SI &gt; 1000x</a:t>
            </a:r>
          </a:p>
        </p:txBody>
      </p:sp>
      <p:sp>
        <p:nvSpPr>
          <p:cNvPr id="79" name="Rounded Rectangle 64">
            <a:extLst>
              <a:ext uri="{FF2B5EF4-FFF2-40B4-BE49-F238E27FC236}">
                <a16:creationId xmlns:a16="http://schemas.microsoft.com/office/drawing/2014/main" id="{03284E0D-F2A1-18B6-CF83-807731228F04}"/>
              </a:ext>
            </a:extLst>
          </p:cNvPr>
          <p:cNvSpPr/>
          <p:nvPr/>
        </p:nvSpPr>
        <p:spPr bwMode="auto">
          <a:xfrm>
            <a:off x="216608" y="4644441"/>
            <a:ext cx="929803" cy="419100"/>
          </a:xfrm>
          <a:prstGeom prst="roundRect">
            <a:avLst/>
          </a:prstGeom>
          <a:solidFill>
            <a:sysClr val="window" lastClr="FFFFFF"/>
          </a:solidFill>
          <a:ln w="28575" cap="flat" cmpd="sng" algn="ctr">
            <a:solidFill>
              <a:srgbClr val="70AD47"/>
            </a:solidFill>
            <a:prstDash val="solid"/>
            <a:miter lim="800000"/>
          </a:ln>
          <a:effectLst/>
        </p:spPr>
        <p:txBody>
          <a:bodyPr anchor="ctr"/>
          <a:lstStyle/>
          <a:p>
            <a:pPr algn="ctr">
              <a:defRPr/>
            </a:pPr>
            <a:r>
              <a:rPr lang="en-ZA" sz="1400" kern="0" dirty="0">
                <a:solidFill>
                  <a:prstClr val="black"/>
                </a:solidFill>
                <a:latin typeface="Calibri" panose="020F0502020204030204"/>
              </a:rPr>
              <a:t>CYP inhibition</a:t>
            </a:r>
          </a:p>
        </p:txBody>
      </p:sp>
      <p:sp>
        <p:nvSpPr>
          <p:cNvPr id="80" name="TextBox 79">
            <a:extLst>
              <a:ext uri="{FF2B5EF4-FFF2-40B4-BE49-F238E27FC236}">
                <a16:creationId xmlns:a16="http://schemas.microsoft.com/office/drawing/2014/main" id="{506B08E6-D905-BBF6-67C5-330FB04F4E0B}"/>
              </a:ext>
            </a:extLst>
          </p:cNvPr>
          <p:cNvSpPr txBox="1"/>
          <p:nvPr/>
        </p:nvSpPr>
        <p:spPr bwMode="auto">
          <a:xfrm>
            <a:off x="199706" y="5061807"/>
            <a:ext cx="963725" cy="276999"/>
          </a:xfrm>
          <a:prstGeom prst="rect">
            <a:avLst/>
          </a:prstGeom>
          <a:noFill/>
        </p:spPr>
        <p:txBody>
          <a:bodyPr wrap="none">
            <a:spAutoFit/>
          </a:bodyPr>
          <a:lstStyle/>
          <a:p>
            <a:pPr>
              <a:defRPr/>
            </a:pPr>
            <a:r>
              <a:rPr lang="en-ZA" sz="1200" kern="0" dirty="0">
                <a:solidFill>
                  <a:prstClr val="black"/>
                </a:solidFill>
                <a:latin typeface="Calibri" panose="020F0502020204030204"/>
              </a:rPr>
              <a:t>IC</a:t>
            </a:r>
            <a:r>
              <a:rPr lang="en-ZA" sz="1200" kern="0" baseline="-25000" dirty="0">
                <a:solidFill>
                  <a:prstClr val="black"/>
                </a:solidFill>
                <a:latin typeface="Calibri" panose="020F0502020204030204"/>
              </a:rPr>
              <a:t>50</a:t>
            </a:r>
            <a:r>
              <a:rPr lang="en-ZA" sz="1200" kern="0" dirty="0">
                <a:solidFill>
                  <a:prstClr val="black"/>
                </a:solidFill>
                <a:latin typeface="Calibri" panose="020F0502020204030204"/>
              </a:rPr>
              <a:t> &gt; 20 µM</a:t>
            </a:r>
          </a:p>
        </p:txBody>
      </p:sp>
      <p:sp>
        <p:nvSpPr>
          <p:cNvPr id="81" name="Rounded Rectangle 68">
            <a:extLst>
              <a:ext uri="{FF2B5EF4-FFF2-40B4-BE49-F238E27FC236}">
                <a16:creationId xmlns:a16="http://schemas.microsoft.com/office/drawing/2014/main" id="{7FECDCDC-E6A2-7FB8-74FE-117CED474D9A}"/>
              </a:ext>
            </a:extLst>
          </p:cNvPr>
          <p:cNvSpPr/>
          <p:nvPr/>
        </p:nvSpPr>
        <p:spPr bwMode="auto">
          <a:xfrm>
            <a:off x="7538091" y="2122655"/>
            <a:ext cx="1506519" cy="1353803"/>
          </a:xfrm>
          <a:prstGeom prst="roundRect">
            <a:avLst/>
          </a:prstGeom>
          <a:solidFill>
            <a:schemeClr val="bg1"/>
          </a:solidFill>
          <a:ln w="28575" cap="flat" cmpd="sng" algn="ctr">
            <a:solidFill>
              <a:srgbClr val="5B9BD5"/>
            </a:solidFill>
            <a:prstDash val="solid"/>
            <a:miter lim="800000"/>
          </a:ln>
          <a:effectLst/>
        </p:spPr>
        <p:txBody>
          <a:bodyPr anchor="ctr"/>
          <a:lstStyle/>
          <a:p>
            <a:pPr algn="ctr">
              <a:defRPr/>
            </a:pPr>
            <a:r>
              <a:rPr lang="en-ZA" sz="1400" kern="0" dirty="0">
                <a:latin typeface="Calibri" panose="020F0502020204030204"/>
              </a:rPr>
              <a:t>Met ID</a:t>
            </a:r>
          </a:p>
          <a:p>
            <a:pPr algn="ctr">
              <a:defRPr/>
            </a:pPr>
            <a:r>
              <a:rPr lang="en-ZA" sz="1400" kern="0" dirty="0">
                <a:solidFill>
                  <a:srgbClr val="C00000"/>
                </a:solidFill>
                <a:latin typeface="Calibri" panose="020F0502020204030204"/>
              </a:rPr>
              <a:t>Caco-2</a:t>
            </a:r>
          </a:p>
          <a:p>
            <a:pPr algn="ctr">
              <a:defRPr/>
            </a:pPr>
            <a:r>
              <a:rPr lang="en-ZA" sz="1400" kern="0" dirty="0" err="1">
                <a:solidFill>
                  <a:srgbClr val="C00000"/>
                </a:solidFill>
                <a:latin typeface="Calibri" panose="020F0502020204030204"/>
              </a:rPr>
              <a:t>Heps</a:t>
            </a:r>
            <a:endParaRPr lang="en-ZA" sz="1400" kern="0" dirty="0">
              <a:solidFill>
                <a:srgbClr val="C00000"/>
              </a:solidFill>
              <a:latin typeface="Calibri" panose="020F0502020204030204"/>
            </a:endParaRPr>
          </a:p>
          <a:p>
            <a:pPr algn="ctr">
              <a:defRPr/>
            </a:pPr>
            <a:r>
              <a:rPr lang="en-ZA" sz="1400" kern="0" dirty="0">
                <a:solidFill>
                  <a:srgbClr val="C00000"/>
                </a:solidFill>
                <a:latin typeface="Calibri" panose="020F0502020204030204"/>
              </a:rPr>
              <a:t>p</a:t>
            </a:r>
            <a:r>
              <a:rPr lang="en-ZA" sz="1400" i="1" kern="0" dirty="0">
                <a:solidFill>
                  <a:srgbClr val="C00000"/>
                </a:solidFill>
                <a:latin typeface="Calibri" panose="020F0502020204030204"/>
              </a:rPr>
              <a:t>K</a:t>
            </a:r>
            <a:r>
              <a:rPr lang="en-ZA" sz="1400" kern="0" baseline="-25000" dirty="0">
                <a:solidFill>
                  <a:srgbClr val="C00000"/>
                </a:solidFill>
                <a:latin typeface="Calibri" panose="020F0502020204030204"/>
              </a:rPr>
              <a:t>a</a:t>
            </a:r>
          </a:p>
          <a:p>
            <a:pPr algn="ctr">
              <a:defRPr/>
            </a:pPr>
            <a:r>
              <a:rPr lang="en-ZA" sz="1400" kern="0" dirty="0">
                <a:solidFill>
                  <a:prstClr val="black"/>
                </a:solidFill>
                <a:latin typeface="Calibri" panose="020F0502020204030204"/>
              </a:rPr>
              <a:t>(as appropriate for likely issue)</a:t>
            </a:r>
          </a:p>
        </p:txBody>
      </p:sp>
      <p:sp>
        <p:nvSpPr>
          <p:cNvPr id="82" name="TextBox 81">
            <a:extLst>
              <a:ext uri="{FF2B5EF4-FFF2-40B4-BE49-F238E27FC236}">
                <a16:creationId xmlns:a16="http://schemas.microsoft.com/office/drawing/2014/main" id="{D0D9E18E-BED1-2AB4-A985-2CCC9C314C87}"/>
              </a:ext>
            </a:extLst>
          </p:cNvPr>
          <p:cNvSpPr txBox="1"/>
          <p:nvPr/>
        </p:nvSpPr>
        <p:spPr>
          <a:xfrm>
            <a:off x="164630" y="2969850"/>
            <a:ext cx="1758045" cy="276999"/>
          </a:xfrm>
          <a:prstGeom prst="rect">
            <a:avLst/>
          </a:prstGeom>
          <a:noFill/>
        </p:spPr>
        <p:txBody>
          <a:bodyPr wrap="none" rtlCol="0">
            <a:spAutoFit/>
          </a:bodyPr>
          <a:lstStyle/>
          <a:p>
            <a:r>
              <a:rPr lang="en-ZA" sz="1200" b="1" dirty="0"/>
              <a:t>Other assays on request:</a:t>
            </a:r>
          </a:p>
        </p:txBody>
      </p:sp>
      <p:cxnSp>
        <p:nvCxnSpPr>
          <p:cNvPr id="83" name="Straight Arrow Connector 188">
            <a:extLst>
              <a:ext uri="{FF2B5EF4-FFF2-40B4-BE49-F238E27FC236}">
                <a16:creationId xmlns:a16="http://schemas.microsoft.com/office/drawing/2014/main" id="{87F8422A-EC6D-A918-F72B-F92CE17F7F9B}"/>
              </a:ext>
            </a:extLst>
          </p:cNvPr>
          <p:cNvCxnSpPr>
            <a:cxnSpLocks noChangeShapeType="1"/>
          </p:cNvCxnSpPr>
          <p:nvPr/>
        </p:nvCxnSpPr>
        <p:spPr bwMode="auto">
          <a:xfrm>
            <a:off x="4950708" y="2474415"/>
            <a:ext cx="0" cy="235048"/>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84" name="Rounded Rectangle 210">
            <a:extLst>
              <a:ext uri="{FF2B5EF4-FFF2-40B4-BE49-F238E27FC236}">
                <a16:creationId xmlns:a16="http://schemas.microsoft.com/office/drawing/2014/main" id="{402BAA1E-B4B9-F7E2-D87F-7986724356D8}"/>
              </a:ext>
            </a:extLst>
          </p:cNvPr>
          <p:cNvSpPr/>
          <p:nvPr/>
        </p:nvSpPr>
        <p:spPr bwMode="auto">
          <a:xfrm>
            <a:off x="2524957" y="2839533"/>
            <a:ext cx="1634833" cy="261968"/>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a:defRPr/>
            </a:pPr>
            <a:r>
              <a:rPr lang="en-ZA" sz="1400" i="1" kern="0" dirty="0">
                <a:solidFill>
                  <a:prstClr val="black"/>
                </a:solidFill>
                <a:latin typeface="Calibri" panose="020F0502020204030204"/>
              </a:rPr>
              <a:t>In vitro </a:t>
            </a:r>
            <a:r>
              <a:rPr lang="en-ZA" sz="1400" kern="0" dirty="0">
                <a:solidFill>
                  <a:prstClr val="black"/>
                </a:solidFill>
                <a:latin typeface="Calibri" panose="020F0502020204030204"/>
              </a:rPr>
              <a:t>K1</a:t>
            </a:r>
            <a:r>
              <a:rPr lang="en-ZA" sz="1400" kern="0" dirty="0">
                <a:solidFill>
                  <a:prstClr val="black"/>
                </a:solidFill>
              </a:rPr>
              <a:t> IC</a:t>
            </a:r>
            <a:r>
              <a:rPr lang="en-ZA" sz="1400" kern="0" baseline="-25000" dirty="0">
                <a:solidFill>
                  <a:prstClr val="black"/>
                </a:solidFill>
              </a:rPr>
              <a:t>50</a:t>
            </a:r>
            <a:endParaRPr lang="en-ZA" sz="1400" kern="0" dirty="0">
              <a:solidFill>
                <a:prstClr val="black"/>
              </a:solidFill>
              <a:latin typeface="Calibri" panose="020F0502020204030204"/>
            </a:endParaRPr>
          </a:p>
        </p:txBody>
      </p:sp>
      <p:sp>
        <p:nvSpPr>
          <p:cNvPr id="85" name="TextBox 84">
            <a:extLst>
              <a:ext uri="{FF2B5EF4-FFF2-40B4-BE49-F238E27FC236}">
                <a16:creationId xmlns:a16="http://schemas.microsoft.com/office/drawing/2014/main" id="{0A19993B-057A-91D3-51AB-5D30426D1EF4}"/>
              </a:ext>
            </a:extLst>
          </p:cNvPr>
          <p:cNvSpPr txBox="1"/>
          <p:nvPr/>
        </p:nvSpPr>
        <p:spPr bwMode="auto">
          <a:xfrm>
            <a:off x="2426518" y="3095167"/>
            <a:ext cx="1816523" cy="461665"/>
          </a:xfrm>
          <a:prstGeom prst="rect">
            <a:avLst/>
          </a:prstGeom>
          <a:noFill/>
        </p:spPr>
        <p:txBody>
          <a:bodyPr wrap="none">
            <a:spAutoFit/>
          </a:bodyPr>
          <a:lstStyle/>
          <a:p>
            <a:pPr algn="ctr">
              <a:defRPr/>
            </a:pPr>
            <a:r>
              <a:rPr lang="en-ZA" sz="1200" kern="0" dirty="0">
                <a:solidFill>
                  <a:prstClr val="black"/>
                </a:solidFill>
              </a:rPr>
              <a:t>Ideal = NF54 IC</a:t>
            </a:r>
            <a:r>
              <a:rPr lang="en-ZA" sz="1200" kern="0" baseline="-25000" dirty="0">
                <a:solidFill>
                  <a:prstClr val="black"/>
                </a:solidFill>
              </a:rPr>
              <a:t>50 </a:t>
            </a:r>
            <a:endParaRPr lang="en-ZA" sz="1200" kern="0" dirty="0">
              <a:solidFill>
                <a:prstClr val="black"/>
              </a:solidFill>
              <a:latin typeface="Calibri" panose="020F0502020204030204"/>
            </a:endParaRPr>
          </a:p>
          <a:p>
            <a:pPr algn="ctr">
              <a:defRPr/>
            </a:pPr>
            <a:r>
              <a:rPr lang="en-ZA" sz="1200" kern="0" dirty="0">
                <a:solidFill>
                  <a:prstClr val="black"/>
                </a:solidFill>
                <a:latin typeface="Calibri" panose="020F0502020204030204"/>
              </a:rPr>
              <a:t>Progressed &lt; 3x </a:t>
            </a:r>
            <a:r>
              <a:rPr lang="en-ZA" sz="1200" kern="0" dirty="0">
                <a:solidFill>
                  <a:prstClr val="black"/>
                </a:solidFill>
              </a:rPr>
              <a:t>NF54 IC</a:t>
            </a:r>
            <a:r>
              <a:rPr lang="en-ZA" sz="1200" kern="0" baseline="-25000" dirty="0">
                <a:solidFill>
                  <a:prstClr val="black"/>
                </a:solidFill>
              </a:rPr>
              <a:t>50 </a:t>
            </a:r>
            <a:endParaRPr lang="en-ZA" sz="1200" kern="0" dirty="0">
              <a:solidFill>
                <a:prstClr val="black"/>
              </a:solidFill>
              <a:latin typeface="Calibri" panose="020F0502020204030204"/>
            </a:endParaRPr>
          </a:p>
        </p:txBody>
      </p:sp>
      <p:sp>
        <p:nvSpPr>
          <p:cNvPr id="86" name="Rounded Rectangle 57">
            <a:extLst>
              <a:ext uri="{FF2B5EF4-FFF2-40B4-BE49-F238E27FC236}">
                <a16:creationId xmlns:a16="http://schemas.microsoft.com/office/drawing/2014/main" id="{9311BEB2-0A05-3414-C12F-5B81D2F23891}"/>
              </a:ext>
            </a:extLst>
          </p:cNvPr>
          <p:cNvSpPr/>
          <p:nvPr/>
        </p:nvSpPr>
        <p:spPr bwMode="auto">
          <a:xfrm>
            <a:off x="5020240" y="4821837"/>
            <a:ext cx="791253" cy="255984"/>
          </a:xfrm>
          <a:prstGeom prst="roundRect">
            <a:avLst/>
          </a:prstGeom>
          <a:solidFill>
            <a:sysClr val="window" lastClr="FFFFFF"/>
          </a:solidFill>
          <a:ln w="28575" cap="flat" cmpd="sng" algn="ctr">
            <a:solidFill>
              <a:srgbClr val="5B9BD5"/>
            </a:solidFill>
            <a:prstDash val="solid"/>
            <a:miter lim="800000"/>
          </a:ln>
          <a:effectLst/>
        </p:spPr>
        <p:txBody>
          <a:bodyPr anchor="ctr"/>
          <a:lstStyle/>
          <a:p>
            <a:pPr algn="ctr">
              <a:defRPr/>
            </a:pPr>
            <a:r>
              <a:rPr lang="en-ZA" sz="1400" kern="0" dirty="0">
                <a:solidFill>
                  <a:prstClr val="black"/>
                </a:solidFill>
                <a:latin typeface="Calibri" panose="020F0502020204030204"/>
              </a:rPr>
              <a:t>PPB</a:t>
            </a:r>
          </a:p>
        </p:txBody>
      </p:sp>
      <p:sp>
        <p:nvSpPr>
          <p:cNvPr id="87" name="TextBox 86">
            <a:extLst>
              <a:ext uri="{FF2B5EF4-FFF2-40B4-BE49-F238E27FC236}">
                <a16:creationId xmlns:a16="http://schemas.microsoft.com/office/drawing/2014/main" id="{B7F5548D-E303-0E9E-BF92-D239F541AF62}"/>
              </a:ext>
            </a:extLst>
          </p:cNvPr>
          <p:cNvSpPr txBox="1"/>
          <p:nvPr/>
        </p:nvSpPr>
        <p:spPr>
          <a:xfrm>
            <a:off x="4381809" y="3880308"/>
            <a:ext cx="1247906" cy="646331"/>
          </a:xfrm>
          <a:prstGeom prst="rect">
            <a:avLst/>
          </a:prstGeom>
          <a:solidFill>
            <a:schemeClr val="bg1"/>
          </a:solidFill>
          <a:ln>
            <a:noFill/>
          </a:ln>
        </p:spPr>
        <p:txBody>
          <a:bodyPr wrap="none" rtlCol="0">
            <a:spAutoFit/>
          </a:bodyPr>
          <a:lstStyle/>
          <a:p>
            <a:r>
              <a:rPr lang="en-ZA" sz="1200" dirty="0"/>
              <a:t>cLogD</a:t>
            </a:r>
            <a:r>
              <a:rPr lang="en-ZA" sz="1200" baseline="-25000" dirty="0"/>
              <a:t>7.4</a:t>
            </a:r>
            <a:r>
              <a:rPr lang="en-ZA" sz="1200" dirty="0"/>
              <a:t> [0-3]</a:t>
            </a:r>
          </a:p>
          <a:p>
            <a:r>
              <a:rPr lang="en-ZA" sz="1200" dirty="0"/>
              <a:t>PSA: ideal &lt; 75Å</a:t>
            </a:r>
            <a:r>
              <a:rPr lang="en-ZA" sz="1200" baseline="30000" dirty="0"/>
              <a:t>2</a:t>
            </a:r>
          </a:p>
          <a:p>
            <a:r>
              <a:rPr lang="en-ZA" sz="1200" baseline="30000" dirty="0"/>
              <a:t>              </a:t>
            </a:r>
            <a:r>
              <a:rPr lang="en-ZA" sz="1200" dirty="0"/>
              <a:t>max. 100 Å</a:t>
            </a:r>
            <a:r>
              <a:rPr lang="en-ZA" sz="1200" baseline="30000" dirty="0"/>
              <a:t>2</a:t>
            </a:r>
          </a:p>
        </p:txBody>
      </p:sp>
      <p:cxnSp>
        <p:nvCxnSpPr>
          <p:cNvPr id="107" name="Straight Arrow Connector 201">
            <a:extLst>
              <a:ext uri="{FF2B5EF4-FFF2-40B4-BE49-F238E27FC236}">
                <a16:creationId xmlns:a16="http://schemas.microsoft.com/office/drawing/2014/main" id="{C271D1A7-88E4-45E2-9EF9-0E4166420F71}"/>
              </a:ext>
            </a:extLst>
          </p:cNvPr>
          <p:cNvCxnSpPr>
            <a:cxnSpLocks noChangeShapeType="1"/>
          </p:cNvCxnSpPr>
          <p:nvPr/>
        </p:nvCxnSpPr>
        <p:spPr bwMode="auto">
          <a:xfrm>
            <a:off x="4973503" y="4533741"/>
            <a:ext cx="0" cy="235048"/>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109" name="TextBox 108">
            <a:extLst>
              <a:ext uri="{FF2B5EF4-FFF2-40B4-BE49-F238E27FC236}">
                <a16:creationId xmlns:a16="http://schemas.microsoft.com/office/drawing/2014/main" id="{3974FE70-3BCD-E2A8-3E2E-207D45935FB7}"/>
              </a:ext>
            </a:extLst>
          </p:cNvPr>
          <p:cNvSpPr txBox="1"/>
          <p:nvPr/>
        </p:nvSpPr>
        <p:spPr>
          <a:xfrm>
            <a:off x="6621599" y="5991158"/>
            <a:ext cx="574196" cy="307777"/>
          </a:xfrm>
          <a:prstGeom prst="rect">
            <a:avLst/>
          </a:prstGeom>
          <a:noFill/>
        </p:spPr>
        <p:txBody>
          <a:bodyPr wrap="none" rtlCol="0">
            <a:spAutoFit/>
          </a:bodyPr>
          <a:lstStyle/>
          <a:p>
            <a:r>
              <a:rPr lang="en-ZA" sz="1400" dirty="0"/>
              <a:t>PKPD</a:t>
            </a:r>
            <a:endParaRPr lang="en-ZA" sz="1400" baseline="30000" dirty="0"/>
          </a:p>
        </p:txBody>
      </p:sp>
      <p:cxnSp>
        <p:nvCxnSpPr>
          <p:cNvPr id="110" name="Straight Arrow Connector 201">
            <a:extLst>
              <a:ext uri="{FF2B5EF4-FFF2-40B4-BE49-F238E27FC236}">
                <a16:creationId xmlns:a16="http://schemas.microsoft.com/office/drawing/2014/main" id="{824785F1-911E-EEA0-253F-37DA682B31D4}"/>
              </a:ext>
            </a:extLst>
          </p:cNvPr>
          <p:cNvCxnSpPr>
            <a:cxnSpLocks noChangeShapeType="1"/>
          </p:cNvCxnSpPr>
          <p:nvPr/>
        </p:nvCxnSpPr>
        <p:spPr bwMode="auto">
          <a:xfrm>
            <a:off x="5678651" y="5712534"/>
            <a:ext cx="0" cy="235048"/>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111" name="TextBox 110">
            <a:extLst>
              <a:ext uri="{FF2B5EF4-FFF2-40B4-BE49-F238E27FC236}">
                <a16:creationId xmlns:a16="http://schemas.microsoft.com/office/drawing/2014/main" id="{76F58C47-F478-3F04-34F5-D88FEAF4F182}"/>
              </a:ext>
            </a:extLst>
          </p:cNvPr>
          <p:cNvSpPr txBox="1"/>
          <p:nvPr/>
        </p:nvSpPr>
        <p:spPr bwMode="auto">
          <a:xfrm>
            <a:off x="2709507" y="5114153"/>
            <a:ext cx="3192092" cy="646331"/>
          </a:xfrm>
          <a:prstGeom prst="rect">
            <a:avLst/>
          </a:prstGeom>
          <a:noFill/>
        </p:spPr>
        <p:txBody>
          <a:bodyPr wrap="none">
            <a:spAutoFit/>
          </a:bodyPr>
          <a:lstStyle/>
          <a:p>
            <a:r>
              <a:rPr lang="en-ZA" sz="1200" dirty="0"/>
              <a:t>IVIV correlation? No</a:t>
            </a:r>
            <a:endParaRPr lang="en-ZA" sz="1200" baseline="30000" dirty="0"/>
          </a:p>
          <a:p>
            <a:r>
              <a:rPr lang="en-ZA" sz="1200" dirty="0"/>
              <a:t>	     Yes -&gt; </a:t>
            </a:r>
            <a:r>
              <a:rPr lang="en-ZA" sz="1200" kern="0" dirty="0" err="1">
                <a:solidFill>
                  <a:prstClr val="black"/>
                </a:solidFill>
              </a:rPr>
              <a:t>C</a:t>
            </a:r>
            <a:r>
              <a:rPr lang="en-ZA" sz="1200" kern="0" baseline="-25000" dirty="0" err="1">
                <a:solidFill>
                  <a:prstClr val="black"/>
                </a:solidFill>
              </a:rPr>
              <a:t>av,u</a:t>
            </a:r>
            <a:r>
              <a:rPr lang="en-ZA" sz="1200" kern="0" dirty="0">
                <a:solidFill>
                  <a:prstClr val="black"/>
                </a:solidFill>
              </a:rPr>
              <a:t> &gt; 3 x NF54 IC</a:t>
            </a:r>
            <a:r>
              <a:rPr lang="en-ZA" sz="1200" kern="0" baseline="-25000" dirty="0">
                <a:solidFill>
                  <a:prstClr val="black"/>
                </a:solidFill>
              </a:rPr>
              <a:t>50</a:t>
            </a:r>
            <a:r>
              <a:rPr lang="en-ZA" sz="1200" kern="0" dirty="0">
                <a:solidFill>
                  <a:prstClr val="black"/>
                </a:solidFill>
              </a:rPr>
              <a:t>? No</a:t>
            </a:r>
            <a:endParaRPr lang="en-ZA" sz="1200" kern="0" baseline="-25000" dirty="0">
              <a:solidFill>
                <a:prstClr val="black"/>
              </a:solidFill>
            </a:endParaRPr>
          </a:p>
          <a:p>
            <a:r>
              <a:rPr lang="en-ZA" sz="1200" dirty="0"/>
              <a:t>		               	 Yes</a:t>
            </a:r>
          </a:p>
        </p:txBody>
      </p:sp>
      <p:cxnSp>
        <p:nvCxnSpPr>
          <p:cNvPr id="112" name="Straight Connector 111">
            <a:extLst>
              <a:ext uri="{FF2B5EF4-FFF2-40B4-BE49-F238E27FC236}">
                <a16:creationId xmlns:a16="http://schemas.microsoft.com/office/drawing/2014/main" id="{8A39A313-E00C-2890-98B2-913F9FDF84C5}"/>
              </a:ext>
            </a:extLst>
          </p:cNvPr>
          <p:cNvCxnSpPr/>
          <p:nvPr/>
        </p:nvCxnSpPr>
        <p:spPr>
          <a:xfrm>
            <a:off x="5857057" y="5443229"/>
            <a:ext cx="529339" cy="0"/>
          </a:xfrm>
          <a:prstGeom prst="line">
            <a:avLst/>
          </a:prstGeom>
          <a:ln>
            <a:solidFill>
              <a:schemeClr val="bg1">
                <a:lumMod val="50000"/>
              </a:schemeClr>
            </a:solidFill>
            <a:prstDash val="dash"/>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13" name="TextBox 112">
            <a:extLst>
              <a:ext uri="{FF2B5EF4-FFF2-40B4-BE49-F238E27FC236}">
                <a16:creationId xmlns:a16="http://schemas.microsoft.com/office/drawing/2014/main" id="{1605FDF7-61FF-5ECC-03D6-54B001ECA3F2}"/>
              </a:ext>
            </a:extLst>
          </p:cNvPr>
          <p:cNvSpPr txBox="1"/>
          <p:nvPr/>
        </p:nvSpPr>
        <p:spPr>
          <a:xfrm>
            <a:off x="6450722" y="5296781"/>
            <a:ext cx="1872980" cy="646331"/>
          </a:xfrm>
          <a:prstGeom prst="rect">
            <a:avLst/>
          </a:prstGeom>
          <a:noFill/>
        </p:spPr>
        <p:txBody>
          <a:bodyPr wrap="square" rtlCol="0">
            <a:spAutoFit/>
          </a:bodyPr>
          <a:lstStyle/>
          <a:p>
            <a:r>
              <a:rPr lang="en-ZA" sz="1200" dirty="0"/>
              <a:t>Back to design and synthesis to improve potency</a:t>
            </a:r>
          </a:p>
        </p:txBody>
      </p:sp>
      <p:sp>
        <p:nvSpPr>
          <p:cNvPr id="114" name="Rounded Rectangle 57">
            <a:extLst>
              <a:ext uri="{FF2B5EF4-FFF2-40B4-BE49-F238E27FC236}">
                <a16:creationId xmlns:a16="http://schemas.microsoft.com/office/drawing/2014/main" id="{44A0BF2A-E976-6D68-6879-94762F1253B7}"/>
              </a:ext>
            </a:extLst>
          </p:cNvPr>
          <p:cNvSpPr/>
          <p:nvPr/>
        </p:nvSpPr>
        <p:spPr bwMode="auto">
          <a:xfrm>
            <a:off x="3955435" y="3635203"/>
            <a:ext cx="2106391" cy="258915"/>
          </a:xfrm>
          <a:prstGeom prst="roundRect">
            <a:avLst/>
          </a:prstGeom>
          <a:solidFill>
            <a:sysClr val="window" lastClr="FFFFFF"/>
          </a:solidFill>
          <a:ln w="28575" cap="flat" cmpd="sng" algn="ctr">
            <a:solidFill>
              <a:srgbClr val="5B9BD5"/>
            </a:solidFill>
            <a:prstDash val="solid"/>
            <a:miter lim="800000"/>
          </a:ln>
          <a:effectLst/>
        </p:spPr>
        <p:txBody>
          <a:bodyPr anchor="ctr"/>
          <a:lstStyle/>
          <a:p>
            <a:pPr algn="ctr">
              <a:defRPr/>
            </a:pPr>
            <a:r>
              <a:rPr lang="en-ZA" sz="1400" kern="0" dirty="0">
                <a:solidFill>
                  <a:prstClr val="black"/>
                </a:solidFill>
                <a:latin typeface="Calibri" panose="020F0502020204030204"/>
              </a:rPr>
              <a:t>Predicted high lipid perm.</a:t>
            </a:r>
          </a:p>
        </p:txBody>
      </p:sp>
      <p:cxnSp>
        <p:nvCxnSpPr>
          <p:cNvPr id="115" name="Straight Connector 114">
            <a:extLst>
              <a:ext uri="{FF2B5EF4-FFF2-40B4-BE49-F238E27FC236}">
                <a16:creationId xmlns:a16="http://schemas.microsoft.com/office/drawing/2014/main" id="{90A400D3-392B-7B8F-2539-D194B71892D2}"/>
              </a:ext>
            </a:extLst>
          </p:cNvPr>
          <p:cNvCxnSpPr>
            <a:cxnSpLocks/>
          </p:cNvCxnSpPr>
          <p:nvPr/>
        </p:nvCxnSpPr>
        <p:spPr>
          <a:xfrm>
            <a:off x="4182650" y="5254793"/>
            <a:ext cx="4163166" cy="0"/>
          </a:xfrm>
          <a:prstGeom prst="line">
            <a:avLst/>
          </a:prstGeom>
          <a:ln w="19050">
            <a:solidFill>
              <a:schemeClr val="bg1">
                <a:lumMod val="50000"/>
              </a:schemeClr>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34B5EDDF-E6A3-6786-BE71-6251B46973FB}"/>
              </a:ext>
            </a:extLst>
          </p:cNvPr>
          <p:cNvCxnSpPr>
            <a:cxnSpLocks/>
          </p:cNvCxnSpPr>
          <p:nvPr/>
        </p:nvCxnSpPr>
        <p:spPr>
          <a:xfrm flipV="1">
            <a:off x="8334117" y="3553660"/>
            <a:ext cx="0" cy="1666040"/>
          </a:xfrm>
          <a:prstGeom prst="line">
            <a:avLst/>
          </a:prstGeom>
          <a:ln w="19050">
            <a:solidFill>
              <a:schemeClr val="bg1">
                <a:lumMod val="50000"/>
              </a:schemeClr>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5B9A4358-FA5D-210B-4A63-270E07E0C17A}"/>
              </a:ext>
            </a:extLst>
          </p:cNvPr>
          <p:cNvCxnSpPr>
            <a:cxnSpLocks/>
          </p:cNvCxnSpPr>
          <p:nvPr/>
        </p:nvCxnSpPr>
        <p:spPr>
          <a:xfrm flipV="1">
            <a:off x="8322956" y="1247888"/>
            <a:ext cx="0" cy="759982"/>
          </a:xfrm>
          <a:prstGeom prst="line">
            <a:avLst/>
          </a:prstGeom>
          <a:ln w="19050">
            <a:solidFill>
              <a:schemeClr val="bg1">
                <a:lumMod val="50000"/>
              </a:schemeClr>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96B2CA37-6556-F6C7-DC94-82695D93A39F}"/>
              </a:ext>
            </a:extLst>
          </p:cNvPr>
          <p:cNvCxnSpPr>
            <a:cxnSpLocks/>
          </p:cNvCxnSpPr>
          <p:nvPr/>
        </p:nvCxnSpPr>
        <p:spPr>
          <a:xfrm>
            <a:off x="5745482" y="1247889"/>
            <a:ext cx="2587143" cy="5720"/>
          </a:xfrm>
          <a:prstGeom prst="line">
            <a:avLst/>
          </a:prstGeom>
          <a:ln w="19050">
            <a:solidFill>
              <a:schemeClr val="bg1">
                <a:lumMod val="50000"/>
              </a:schemeClr>
            </a:solidFill>
            <a:prstDash val="dash"/>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9" name="Rounded Rectangle 173">
            <a:extLst>
              <a:ext uri="{FF2B5EF4-FFF2-40B4-BE49-F238E27FC236}">
                <a16:creationId xmlns:a16="http://schemas.microsoft.com/office/drawing/2014/main" id="{78D483AD-37C0-257C-6F39-BE7F4A50038B}"/>
              </a:ext>
            </a:extLst>
          </p:cNvPr>
          <p:cNvSpPr/>
          <p:nvPr/>
        </p:nvSpPr>
        <p:spPr bwMode="auto">
          <a:xfrm>
            <a:off x="2227534" y="1817300"/>
            <a:ext cx="1708320" cy="423881"/>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a:defRPr/>
            </a:pPr>
            <a:r>
              <a:rPr lang="en-ZA" sz="1400" i="1" kern="0" dirty="0">
                <a:solidFill>
                  <a:prstClr val="black"/>
                </a:solidFill>
                <a:latin typeface="Calibri" panose="020F0502020204030204"/>
              </a:rPr>
              <a:t>In vitro </a:t>
            </a:r>
            <a:r>
              <a:rPr lang="en-ZA" sz="1400" kern="0" dirty="0">
                <a:solidFill>
                  <a:prstClr val="black"/>
                </a:solidFill>
                <a:latin typeface="Calibri" panose="020F0502020204030204"/>
              </a:rPr>
              <a:t>gametocytes</a:t>
            </a:r>
          </a:p>
        </p:txBody>
      </p:sp>
      <p:sp>
        <p:nvSpPr>
          <p:cNvPr id="120" name="Rounded Rectangle 57">
            <a:extLst>
              <a:ext uri="{FF2B5EF4-FFF2-40B4-BE49-F238E27FC236}">
                <a16:creationId xmlns:a16="http://schemas.microsoft.com/office/drawing/2014/main" id="{A1D0CC0A-1BA3-47DB-6233-EA94AC1B5FE6}"/>
              </a:ext>
            </a:extLst>
          </p:cNvPr>
          <p:cNvSpPr/>
          <p:nvPr/>
        </p:nvSpPr>
        <p:spPr bwMode="auto">
          <a:xfrm>
            <a:off x="5862016" y="4816779"/>
            <a:ext cx="791253" cy="255984"/>
          </a:xfrm>
          <a:prstGeom prst="roundRect">
            <a:avLst/>
          </a:prstGeom>
          <a:solidFill>
            <a:sysClr val="window" lastClr="FFFFFF"/>
          </a:solidFill>
          <a:ln w="28575" cap="flat" cmpd="sng" algn="ctr">
            <a:solidFill>
              <a:srgbClr val="5B9BD5"/>
            </a:solidFill>
            <a:prstDash val="solid"/>
            <a:miter lim="800000"/>
          </a:ln>
          <a:effectLst/>
        </p:spPr>
        <p:txBody>
          <a:bodyPr anchor="ctr"/>
          <a:lstStyle/>
          <a:p>
            <a:pPr algn="ctr">
              <a:defRPr/>
            </a:pPr>
            <a:r>
              <a:rPr lang="en-ZA" sz="1400" kern="0" dirty="0" err="1">
                <a:solidFill>
                  <a:prstClr val="black"/>
                </a:solidFill>
                <a:latin typeface="Calibri" panose="020F0502020204030204"/>
              </a:rPr>
              <a:t>MicsB</a:t>
            </a:r>
            <a:endParaRPr lang="en-ZA" sz="1400" kern="0" dirty="0">
              <a:solidFill>
                <a:prstClr val="black"/>
              </a:solidFill>
              <a:latin typeface="Calibri" panose="020F0502020204030204"/>
            </a:endParaRPr>
          </a:p>
        </p:txBody>
      </p:sp>
      <p:sp>
        <p:nvSpPr>
          <p:cNvPr id="121" name="Rounded Rectangle 57">
            <a:extLst>
              <a:ext uri="{FF2B5EF4-FFF2-40B4-BE49-F238E27FC236}">
                <a16:creationId xmlns:a16="http://schemas.microsoft.com/office/drawing/2014/main" id="{9B106A86-87D3-E618-B648-54C35104911B}"/>
              </a:ext>
            </a:extLst>
          </p:cNvPr>
          <p:cNvSpPr/>
          <p:nvPr/>
        </p:nvSpPr>
        <p:spPr bwMode="auto">
          <a:xfrm>
            <a:off x="6713541" y="4821839"/>
            <a:ext cx="649883" cy="250927"/>
          </a:xfrm>
          <a:prstGeom prst="roundRect">
            <a:avLst/>
          </a:prstGeom>
          <a:solidFill>
            <a:sysClr val="window" lastClr="FFFFFF"/>
          </a:solidFill>
          <a:ln w="28575" cap="flat" cmpd="sng" algn="ctr">
            <a:solidFill>
              <a:srgbClr val="5B9BD5"/>
            </a:solidFill>
            <a:prstDash val="solid"/>
            <a:miter lim="800000"/>
          </a:ln>
          <a:effectLst/>
        </p:spPr>
        <p:txBody>
          <a:bodyPr anchor="ctr"/>
          <a:lstStyle/>
          <a:p>
            <a:pPr algn="ctr">
              <a:defRPr/>
            </a:pPr>
            <a:r>
              <a:rPr lang="en-ZA" sz="1400" kern="0" dirty="0" err="1">
                <a:solidFill>
                  <a:prstClr val="black"/>
                </a:solidFill>
                <a:latin typeface="Calibri" panose="020F0502020204030204"/>
              </a:rPr>
              <a:t>logD</a:t>
            </a:r>
            <a:endParaRPr lang="en-ZA" sz="1400" kern="0" dirty="0">
              <a:solidFill>
                <a:prstClr val="black"/>
              </a:solidFill>
              <a:latin typeface="Calibri" panose="020F0502020204030204"/>
            </a:endParaRPr>
          </a:p>
        </p:txBody>
      </p:sp>
      <p:sp>
        <p:nvSpPr>
          <p:cNvPr id="122" name="Rectangle 121">
            <a:extLst>
              <a:ext uri="{FF2B5EF4-FFF2-40B4-BE49-F238E27FC236}">
                <a16:creationId xmlns:a16="http://schemas.microsoft.com/office/drawing/2014/main" id="{B27D523B-FB84-263D-65EF-1B640985F2F3}"/>
              </a:ext>
            </a:extLst>
          </p:cNvPr>
          <p:cNvSpPr/>
          <p:nvPr/>
        </p:nvSpPr>
        <p:spPr>
          <a:xfrm>
            <a:off x="2407217" y="2730667"/>
            <a:ext cx="4807335" cy="178177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sp>
        <p:nvSpPr>
          <p:cNvPr id="123" name="TextBox 122">
            <a:extLst>
              <a:ext uri="{FF2B5EF4-FFF2-40B4-BE49-F238E27FC236}">
                <a16:creationId xmlns:a16="http://schemas.microsoft.com/office/drawing/2014/main" id="{07C003F1-FCC5-A2C2-48D7-009EB70B3789}"/>
              </a:ext>
            </a:extLst>
          </p:cNvPr>
          <p:cNvSpPr txBox="1"/>
          <p:nvPr/>
        </p:nvSpPr>
        <p:spPr bwMode="auto">
          <a:xfrm>
            <a:off x="2135270" y="2233384"/>
            <a:ext cx="1890261" cy="276999"/>
          </a:xfrm>
          <a:prstGeom prst="rect">
            <a:avLst/>
          </a:prstGeom>
          <a:noFill/>
        </p:spPr>
        <p:txBody>
          <a:bodyPr wrap="none">
            <a:spAutoFit/>
          </a:bodyPr>
          <a:lstStyle/>
          <a:p>
            <a:pPr algn="ctr">
              <a:defRPr/>
            </a:pPr>
            <a:r>
              <a:rPr lang="en-ZA" sz="1200" kern="0" dirty="0">
                <a:solidFill>
                  <a:prstClr val="black"/>
                </a:solidFill>
                <a:latin typeface="Calibri" panose="020F0502020204030204"/>
              </a:rPr>
              <a:t>Not critical for progression</a:t>
            </a:r>
          </a:p>
        </p:txBody>
      </p:sp>
      <p:sp>
        <p:nvSpPr>
          <p:cNvPr id="124" name="Rounded Rectangle 173">
            <a:extLst>
              <a:ext uri="{FF2B5EF4-FFF2-40B4-BE49-F238E27FC236}">
                <a16:creationId xmlns:a16="http://schemas.microsoft.com/office/drawing/2014/main" id="{9607CDBD-06B6-C0FC-7E74-14EA1CB7D776}"/>
              </a:ext>
            </a:extLst>
          </p:cNvPr>
          <p:cNvSpPr/>
          <p:nvPr/>
        </p:nvSpPr>
        <p:spPr bwMode="auto">
          <a:xfrm>
            <a:off x="215772" y="3260669"/>
            <a:ext cx="1639015" cy="423881"/>
          </a:xfrm>
          <a:prstGeom prst="roundRect">
            <a:avLst/>
          </a:prstGeom>
          <a:solidFill>
            <a:sysClr val="window" lastClr="FFFFFF"/>
          </a:solidFill>
          <a:ln w="28575" cap="flat" cmpd="sng" algn="ctr">
            <a:solidFill>
              <a:srgbClr val="ED7D31"/>
            </a:solidFill>
            <a:prstDash val="solid"/>
            <a:miter lim="800000"/>
          </a:ln>
          <a:effectLst/>
        </p:spPr>
        <p:txBody>
          <a:bodyPr anchor="ctr"/>
          <a:lstStyle/>
          <a:p>
            <a:pPr algn="ctr">
              <a:defRPr/>
            </a:pPr>
            <a:r>
              <a:rPr lang="en-ZA" sz="1400" i="1" kern="0" dirty="0">
                <a:solidFill>
                  <a:srgbClr val="C00000"/>
                </a:solidFill>
                <a:latin typeface="Calibri" panose="020F0502020204030204"/>
              </a:rPr>
              <a:t>In vitro </a:t>
            </a:r>
            <a:r>
              <a:rPr lang="en-ZA" sz="1400" kern="0" dirty="0">
                <a:solidFill>
                  <a:srgbClr val="C00000"/>
                </a:solidFill>
                <a:latin typeface="Calibri" panose="020F0502020204030204"/>
              </a:rPr>
              <a:t>sporozoites</a:t>
            </a:r>
          </a:p>
        </p:txBody>
      </p:sp>
      <p:pic>
        <p:nvPicPr>
          <p:cNvPr id="2" name="Content Placeholder 8" descr="A logo with text and a diamond&#10;&#10;Description automatically generated with medium confidence">
            <a:extLst>
              <a:ext uri="{FF2B5EF4-FFF2-40B4-BE49-F238E27FC236}">
                <a16:creationId xmlns:a16="http://schemas.microsoft.com/office/drawing/2014/main" id="{3CAE3E9C-0265-73AB-926E-AAF3BE154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3" name="Picture 2" descr="A logo of a university&#10;&#10;Description automatically generated">
            <a:extLst>
              <a:ext uri="{FF2B5EF4-FFF2-40B4-BE49-F238E27FC236}">
                <a16:creationId xmlns:a16="http://schemas.microsoft.com/office/drawing/2014/main" id="{B9322094-7814-3B72-FDB6-42E78E5B2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
        <p:nvSpPr>
          <p:cNvPr id="4" name="Title 1">
            <a:extLst>
              <a:ext uri="{FF2B5EF4-FFF2-40B4-BE49-F238E27FC236}">
                <a16:creationId xmlns:a16="http://schemas.microsoft.com/office/drawing/2014/main" id="{0D6735A9-4233-9F2D-22DE-E607256CBA03}"/>
              </a:ext>
            </a:extLst>
          </p:cNvPr>
          <p:cNvSpPr txBox="1">
            <a:spLocks/>
          </p:cNvSpPr>
          <p:nvPr/>
        </p:nvSpPr>
        <p:spPr>
          <a:xfrm>
            <a:off x="838199" y="365125"/>
            <a:ext cx="8142029"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0" kern="1200">
                <a:solidFill>
                  <a:srgbClr val="D85327"/>
                </a:solidFill>
                <a:latin typeface="Arial" panose="020B0604020202020204" pitchFamily="34" charset="0"/>
                <a:ea typeface="+mj-ea"/>
                <a:cs typeface="Arial" panose="020B0604020202020204" pitchFamily="34" charset="0"/>
              </a:defRPr>
            </a:lvl1pPr>
          </a:lstStyle>
          <a:p>
            <a:r>
              <a:rPr lang="en-ZA" dirty="0"/>
              <a:t>Example: FHA-H2L cascade for </a:t>
            </a:r>
            <a:r>
              <a:rPr lang="en-ZA" i="1" dirty="0" err="1"/>
              <a:t>Pf</a:t>
            </a:r>
            <a:endParaRPr lang="en-ZA" i="1" dirty="0"/>
          </a:p>
        </p:txBody>
      </p:sp>
    </p:spTree>
    <p:extLst>
      <p:ext uri="{BB962C8B-B14F-4D97-AF65-F5344CB8AC3E}">
        <p14:creationId xmlns:p14="http://schemas.microsoft.com/office/powerpoint/2010/main" val="2508248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5F282-55F0-E431-BEAA-FEB38580DA17}"/>
              </a:ext>
            </a:extLst>
          </p:cNvPr>
          <p:cNvSpPr>
            <a:spLocks noGrp="1"/>
          </p:cNvSpPr>
          <p:nvPr>
            <p:ph type="title"/>
          </p:nvPr>
        </p:nvSpPr>
        <p:spPr/>
        <p:txBody>
          <a:bodyPr/>
          <a:lstStyle/>
          <a:p>
            <a:r>
              <a:rPr lang="en-ZA" dirty="0"/>
              <a:t>Virtual screening cascades</a:t>
            </a:r>
          </a:p>
        </p:txBody>
      </p:sp>
      <p:sp>
        <p:nvSpPr>
          <p:cNvPr id="5" name="Slide Number Placeholder 4">
            <a:extLst>
              <a:ext uri="{FF2B5EF4-FFF2-40B4-BE49-F238E27FC236}">
                <a16:creationId xmlns:a16="http://schemas.microsoft.com/office/drawing/2014/main" id="{A0A83DCA-EACB-AE7D-7D5E-35DF7B784886}"/>
              </a:ext>
            </a:extLst>
          </p:cNvPr>
          <p:cNvSpPr>
            <a:spLocks noGrp="1"/>
          </p:cNvSpPr>
          <p:nvPr>
            <p:ph type="sldNum" sz="quarter" idx="12"/>
          </p:nvPr>
        </p:nvSpPr>
        <p:spPr/>
        <p:txBody>
          <a:bodyPr/>
          <a:lstStyle/>
          <a:p>
            <a:fld id="{5BFB42D1-C534-400D-BC72-5CE77A30CD5B}" type="slidenum">
              <a:rPr lang="en-ZA" smtClean="0"/>
              <a:pPr/>
              <a:t>13</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82DB948B-B071-1D28-DF9D-58DD6DB7E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EC4987E7-7266-2156-5990-2B1843A4A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pic>
        <p:nvPicPr>
          <p:cNvPr id="28" name="Picture 27" descr="Diagram&#10;&#10;Description automatically generated">
            <a:extLst>
              <a:ext uri="{FF2B5EF4-FFF2-40B4-BE49-F238E27FC236}">
                <a16:creationId xmlns:a16="http://schemas.microsoft.com/office/drawing/2014/main" id="{AB553A2F-01DB-A2E1-2817-12C0D2BA656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996"/>
          <a:stretch/>
        </p:blipFill>
        <p:spPr>
          <a:xfrm>
            <a:off x="608097" y="1383620"/>
            <a:ext cx="4461225" cy="2968028"/>
          </a:xfrm>
          <a:prstGeom prst="rect">
            <a:avLst/>
          </a:prstGeom>
        </p:spPr>
      </p:pic>
      <p:sp>
        <p:nvSpPr>
          <p:cNvPr id="29" name="TextBox 28">
            <a:extLst>
              <a:ext uri="{FF2B5EF4-FFF2-40B4-BE49-F238E27FC236}">
                <a16:creationId xmlns:a16="http://schemas.microsoft.com/office/drawing/2014/main" id="{E694F725-9A43-DF91-95D2-90BD5026B9EC}"/>
              </a:ext>
            </a:extLst>
          </p:cNvPr>
          <p:cNvSpPr txBox="1"/>
          <p:nvPr/>
        </p:nvSpPr>
        <p:spPr>
          <a:xfrm>
            <a:off x="608097" y="4395061"/>
            <a:ext cx="4609079" cy="1938992"/>
          </a:xfrm>
          <a:prstGeom prst="rect">
            <a:avLst/>
          </a:prstGeom>
          <a:noFill/>
        </p:spPr>
        <p:txBody>
          <a:bodyPr wrap="square" rtlCol="0">
            <a:spAutoFit/>
          </a:bodyPr>
          <a:lstStyle/>
          <a:p>
            <a:pPr algn="ctr"/>
            <a:r>
              <a:rPr lang="en-ZA" b="1" dirty="0">
                <a:latin typeface="Arial" panose="020B0604020202020204" pitchFamily="34" charset="0"/>
                <a:cs typeface="Arial" panose="020B0604020202020204" pitchFamily="34" charset="0"/>
              </a:rPr>
              <a:t>Development and implementation of a virtual screening cascade and predictive models trained on (in-house) data</a:t>
            </a:r>
          </a:p>
          <a:p>
            <a:pPr algn="ctr"/>
            <a:endParaRPr lang="en-US" sz="1200" dirty="0">
              <a:latin typeface="Arial" panose="020B0604020202020204" pitchFamily="34" charset="0"/>
              <a:cs typeface="Arial" panose="020B0604020202020204" pitchFamily="34" charset="0"/>
            </a:endParaRPr>
          </a:p>
          <a:p>
            <a:pPr algn="ctr"/>
            <a:r>
              <a:rPr lang="en-ZA" dirty="0">
                <a:latin typeface="Arial" panose="020B0604020202020204" pitchFamily="34" charset="0"/>
                <a:cs typeface="Arial" panose="020B0604020202020204" pitchFamily="34" charset="0"/>
              </a:rPr>
              <a:t>Lightweight versions of the models available at </a:t>
            </a:r>
            <a:r>
              <a:rPr lang="en-ZA" u="sng" dirty="0">
                <a:latin typeface="Arial" panose="020B0604020202020204" pitchFamily="34" charset="0"/>
                <a:cs typeface="Arial" panose="020B0604020202020204" pitchFamily="34" charset="0"/>
              </a:rPr>
              <a:t>https://h3d-screening-cascade-app-fikzu.ondigitalocean.app/</a:t>
            </a:r>
          </a:p>
        </p:txBody>
      </p:sp>
      <p:pic>
        <p:nvPicPr>
          <p:cNvPr id="47" name="Picture 4">
            <a:extLst>
              <a:ext uri="{FF2B5EF4-FFF2-40B4-BE49-F238E27FC236}">
                <a16:creationId xmlns:a16="http://schemas.microsoft.com/office/drawing/2014/main" id="{44924956-CB03-8174-DBD2-44EE85B16E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0578" y="819128"/>
            <a:ext cx="742869" cy="777809"/>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48" name="Picture 2" descr="Moving Further, Faster, Together: Meet The Five Standout Tech Nonprofits Of  2022">
            <a:extLst>
              <a:ext uri="{FF2B5EF4-FFF2-40B4-BE49-F238E27FC236}">
                <a16:creationId xmlns:a16="http://schemas.microsoft.com/office/drawing/2014/main" id="{2FF53B3A-8430-2AE2-301B-7C857AA2B9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28" b="25038"/>
          <a:stretch/>
        </p:blipFill>
        <p:spPr bwMode="auto">
          <a:xfrm>
            <a:off x="7370018" y="119979"/>
            <a:ext cx="1849871" cy="1473200"/>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E159A736-1584-3D27-C2C7-B136D44902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84" t="-19347" r="-6617" b="-27996"/>
          <a:stretch/>
        </p:blipFill>
        <p:spPr>
          <a:xfrm>
            <a:off x="6175144" y="100586"/>
            <a:ext cx="1192035" cy="426291"/>
          </a:xfrm>
          <a:prstGeom prst="rect">
            <a:avLst/>
          </a:prstGeom>
          <a:solidFill>
            <a:schemeClr val="bg1"/>
          </a:solidFill>
        </p:spPr>
      </p:pic>
      <p:sp>
        <p:nvSpPr>
          <p:cNvPr id="56" name="TextBox 55">
            <a:extLst>
              <a:ext uri="{FF2B5EF4-FFF2-40B4-BE49-F238E27FC236}">
                <a16:creationId xmlns:a16="http://schemas.microsoft.com/office/drawing/2014/main" id="{946676AD-5BAE-5A91-01DE-54E0DEB039D8}"/>
              </a:ext>
            </a:extLst>
          </p:cNvPr>
          <p:cNvSpPr txBox="1"/>
          <p:nvPr/>
        </p:nvSpPr>
        <p:spPr>
          <a:xfrm>
            <a:off x="5720350" y="1861908"/>
            <a:ext cx="5633450" cy="1200329"/>
          </a:xfrm>
          <a:prstGeom prst="rect">
            <a:avLst/>
          </a:prstGeom>
          <a:solidFill>
            <a:schemeClr val="bg1"/>
          </a:solidFill>
          <a:ln w="19050">
            <a:solidFill>
              <a:schemeClr val="tx1"/>
            </a:solidFill>
          </a:ln>
        </p:spPr>
        <p:txBody>
          <a:bodyPr wrap="square" rtlCol="0">
            <a:spAutoFit/>
          </a:bodyPr>
          <a:lstStyle/>
          <a:p>
            <a:pPr marL="342900" indent="-342900">
              <a:buFont typeface="+mj-lt"/>
              <a:buAutoNum type="arabicPeriod"/>
            </a:pPr>
            <a:r>
              <a:rPr lang="en-ZA" b="1" dirty="0">
                <a:latin typeface="Arial" panose="020B0604020202020204" pitchFamily="34" charset="0"/>
                <a:ea typeface="Roboto Light" panose="02000000000000000000" pitchFamily="2" charset="0"/>
                <a:cs typeface="Arial" panose="020B0604020202020204" pitchFamily="34" charset="0"/>
              </a:rPr>
              <a:t>Virtual screening for new chemical matter</a:t>
            </a:r>
            <a:endParaRPr lang="en-ZA" sz="1200" b="1" dirty="0">
              <a:latin typeface="Arial" panose="020B0604020202020204" pitchFamily="34" charset="0"/>
              <a:ea typeface="Roboto Light" panose="02000000000000000000" pitchFamily="2" charset="0"/>
              <a:cs typeface="Arial" panose="020B0604020202020204" pitchFamily="34" charset="0"/>
            </a:endParaRPr>
          </a:p>
          <a:p>
            <a:pPr marL="342900" indent="-342900">
              <a:buFont typeface="+mj-lt"/>
              <a:buAutoNum type="arabicPeriod"/>
            </a:pPr>
            <a:r>
              <a:rPr lang="en-US" b="1" dirty="0">
                <a:latin typeface="Arial" panose="020B0604020202020204" pitchFamily="34" charset="0"/>
                <a:ea typeface="Roboto Light" panose="02000000000000000000" pitchFamily="2" charset="0"/>
                <a:cs typeface="Arial" panose="020B0604020202020204" pitchFamily="34" charset="0"/>
              </a:rPr>
              <a:t>Prioritising analogues for synthesis </a:t>
            </a:r>
          </a:p>
          <a:p>
            <a:pPr marL="342900" indent="-342900">
              <a:buFont typeface="Arial" panose="020B0604020202020204" pitchFamily="34" charset="0"/>
              <a:buChar char="•"/>
            </a:pPr>
            <a:r>
              <a:rPr lang="en-ZA" dirty="0">
                <a:latin typeface="Arial" panose="020B0604020202020204" pitchFamily="34" charset="0"/>
                <a:ea typeface="Roboto Light" panose="02000000000000000000" pitchFamily="2" charset="0"/>
                <a:cs typeface="Arial" panose="020B0604020202020204" pitchFamily="34" charset="0"/>
              </a:rPr>
              <a:t>Build additional models from literature data</a:t>
            </a:r>
          </a:p>
          <a:p>
            <a:pPr marL="342900" indent="-342900">
              <a:buFont typeface="Arial" panose="020B0604020202020204" pitchFamily="34" charset="0"/>
              <a:buChar char="•"/>
            </a:pPr>
            <a:r>
              <a:rPr lang="en-ZA" dirty="0">
                <a:latin typeface="Arial" panose="020B0604020202020204" pitchFamily="34" charset="0"/>
                <a:ea typeface="Roboto Light" panose="02000000000000000000" pitchFamily="2" charset="0"/>
                <a:cs typeface="Arial" panose="020B0604020202020204" pitchFamily="34" charset="0"/>
              </a:rPr>
              <a:t>Link predictive models to generative algorithms</a:t>
            </a:r>
          </a:p>
        </p:txBody>
      </p:sp>
      <p:pic>
        <p:nvPicPr>
          <p:cNvPr id="57" name="Picture 56">
            <a:extLst>
              <a:ext uri="{FF2B5EF4-FFF2-40B4-BE49-F238E27FC236}">
                <a16:creationId xmlns:a16="http://schemas.microsoft.com/office/drawing/2014/main" id="{D2665220-E86E-6E28-7025-D2981F600A7D}"/>
              </a:ext>
            </a:extLst>
          </p:cNvPr>
          <p:cNvPicPr>
            <a:picLocks noChangeAspect="1"/>
          </p:cNvPicPr>
          <p:nvPr/>
        </p:nvPicPr>
        <p:blipFill rotWithShape="1">
          <a:blip r:embed="rId8"/>
          <a:srcRect l="31108" t="17121" r="16137" b="21667"/>
          <a:stretch/>
        </p:blipFill>
        <p:spPr>
          <a:xfrm>
            <a:off x="5759632" y="3312821"/>
            <a:ext cx="4456559" cy="2908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469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5F282-55F0-E431-BEAA-FEB38580DA17}"/>
              </a:ext>
            </a:extLst>
          </p:cNvPr>
          <p:cNvSpPr>
            <a:spLocks noGrp="1"/>
          </p:cNvSpPr>
          <p:nvPr>
            <p:ph type="title"/>
          </p:nvPr>
        </p:nvSpPr>
        <p:spPr/>
        <p:txBody>
          <a:bodyPr/>
          <a:lstStyle/>
          <a:p>
            <a:r>
              <a:rPr lang="en-ZA" dirty="0"/>
              <a:t>Over to you</a:t>
            </a:r>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82DB948B-B071-1D28-DF9D-58DD6DB7E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EC4987E7-7266-2156-5990-2B1843A4A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
        <p:nvSpPr>
          <p:cNvPr id="3" name="Content Placeholder 2">
            <a:extLst>
              <a:ext uri="{FF2B5EF4-FFF2-40B4-BE49-F238E27FC236}">
                <a16:creationId xmlns:a16="http://schemas.microsoft.com/office/drawing/2014/main" id="{D9F3E23D-FC8B-EC2F-8F52-7E3421DBDA2F}"/>
              </a:ext>
            </a:extLst>
          </p:cNvPr>
          <p:cNvSpPr>
            <a:spLocks noGrp="1"/>
          </p:cNvSpPr>
          <p:nvPr>
            <p:ph idx="1"/>
          </p:nvPr>
        </p:nvSpPr>
        <p:spPr>
          <a:xfrm>
            <a:off x="838200" y="1825625"/>
            <a:ext cx="10515600" cy="4351338"/>
          </a:xfrm>
        </p:spPr>
        <p:txBody>
          <a:bodyPr/>
          <a:lstStyle/>
          <a:p>
            <a:r>
              <a:rPr lang="en-ZA" dirty="0"/>
              <a:t>Do you use a screening cascade in your project(s)?</a:t>
            </a:r>
          </a:p>
          <a:p>
            <a:r>
              <a:rPr lang="en-ZA" dirty="0"/>
              <a:t>Who devised it? Did you have any input?</a:t>
            </a:r>
          </a:p>
          <a:p>
            <a:r>
              <a:rPr lang="en-ZA" dirty="0"/>
              <a:t>Does it help to guide the project?</a:t>
            </a:r>
          </a:p>
          <a:p>
            <a:r>
              <a:rPr lang="en-ZA" dirty="0"/>
              <a:t>Do you ever update it as the project changes or progresses?</a:t>
            </a:r>
          </a:p>
          <a:p>
            <a:r>
              <a:rPr lang="en-ZA" dirty="0"/>
              <a:t>Are there any modifications that you would suggest?</a:t>
            </a:r>
          </a:p>
          <a:p>
            <a:endParaRPr lang="en-ZA" dirty="0"/>
          </a:p>
        </p:txBody>
      </p:sp>
      <p:sp>
        <p:nvSpPr>
          <p:cNvPr id="4" name="Slide Number Placeholder 4">
            <a:extLst>
              <a:ext uri="{FF2B5EF4-FFF2-40B4-BE49-F238E27FC236}">
                <a16:creationId xmlns:a16="http://schemas.microsoft.com/office/drawing/2014/main" id="{264F486C-DD41-506F-C37B-377DD76968B1}"/>
              </a:ext>
            </a:extLst>
          </p:cNvPr>
          <p:cNvSpPr>
            <a:spLocks noGrp="1"/>
          </p:cNvSpPr>
          <p:nvPr>
            <p:ph type="sldNum" sz="quarter" idx="12"/>
          </p:nvPr>
        </p:nvSpPr>
        <p:spPr>
          <a:xfrm>
            <a:off x="8610600" y="6356350"/>
            <a:ext cx="2743200" cy="365125"/>
          </a:xfrm>
        </p:spPr>
        <p:txBody>
          <a:bodyPr/>
          <a:lstStyle/>
          <a:p>
            <a:fld id="{5BFB42D1-C534-400D-BC72-5CE77A30CD5B}" type="slidenum">
              <a:rPr lang="en-ZA" smtClean="0"/>
              <a:pPr/>
              <a:t>14</a:t>
            </a:fld>
            <a:endParaRPr lang="en-ZA" dirty="0"/>
          </a:p>
        </p:txBody>
      </p:sp>
    </p:spTree>
    <p:extLst>
      <p:ext uri="{BB962C8B-B14F-4D97-AF65-F5344CB8AC3E}">
        <p14:creationId xmlns:p14="http://schemas.microsoft.com/office/powerpoint/2010/main" val="2814981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651C-3AF8-7A85-5FED-2C3703C0AA3C}"/>
              </a:ext>
            </a:extLst>
          </p:cNvPr>
          <p:cNvSpPr>
            <a:spLocks noGrp="1"/>
          </p:cNvSpPr>
          <p:nvPr>
            <p:ph type="title"/>
          </p:nvPr>
        </p:nvSpPr>
        <p:spPr>
          <a:xfrm>
            <a:off x="838200" y="365125"/>
            <a:ext cx="8288356" cy="1325563"/>
          </a:xfrm>
        </p:spPr>
        <p:txBody>
          <a:bodyPr anchor="t"/>
          <a:lstStyle/>
          <a:p>
            <a:r>
              <a:rPr lang="en-ZA" dirty="0"/>
              <a:t>Drug discovery and development</a:t>
            </a:r>
          </a:p>
        </p:txBody>
      </p:sp>
      <p:sp>
        <p:nvSpPr>
          <p:cNvPr id="5" name="Slide Number Placeholder 4">
            <a:extLst>
              <a:ext uri="{FF2B5EF4-FFF2-40B4-BE49-F238E27FC236}">
                <a16:creationId xmlns:a16="http://schemas.microsoft.com/office/drawing/2014/main" id="{4D300A30-9F3B-1D4A-A063-EAA1DB37152D}"/>
              </a:ext>
            </a:extLst>
          </p:cNvPr>
          <p:cNvSpPr>
            <a:spLocks noGrp="1"/>
          </p:cNvSpPr>
          <p:nvPr>
            <p:ph type="sldNum" sz="quarter" idx="12"/>
          </p:nvPr>
        </p:nvSpPr>
        <p:spPr/>
        <p:txBody>
          <a:bodyPr/>
          <a:lstStyle/>
          <a:p>
            <a:fld id="{5BFB42D1-C534-400D-BC72-5CE77A30CD5B}" type="slidenum">
              <a:rPr lang="en-ZA" smtClean="0"/>
              <a:pPr/>
              <a:t>15</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D2EDA2D4-DB28-3679-498E-F898CABA5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34B4DF66-B949-BEDA-DC20-750C2CA9D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
        <p:nvSpPr>
          <p:cNvPr id="8" name="Parallelogram 7">
            <a:extLst>
              <a:ext uri="{FF2B5EF4-FFF2-40B4-BE49-F238E27FC236}">
                <a16:creationId xmlns:a16="http://schemas.microsoft.com/office/drawing/2014/main" id="{3BE3BD55-022B-84AF-EA7B-D7F1A125860F}"/>
              </a:ext>
            </a:extLst>
          </p:cNvPr>
          <p:cNvSpPr/>
          <p:nvPr/>
        </p:nvSpPr>
        <p:spPr>
          <a:xfrm>
            <a:off x="4704675" y="4047985"/>
            <a:ext cx="2492130" cy="2341097"/>
          </a:xfrm>
          <a:prstGeom prst="parallelogram">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ea typeface="Roboto Light" panose="02000000000000000000" pitchFamily="2" charset="0"/>
              <a:cs typeface="Arial" panose="020B0604020202020204" pitchFamily="34" charset="0"/>
            </a:endParaRPr>
          </a:p>
        </p:txBody>
      </p:sp>
      <p:sp>
        <p:nvSpPr>
          <p:cNvPr id="9" name="Parallelogram 8">
            <a:extLst>
              <a:ext uri="{FF2B5EF4-FFF2-40B4-BE49-F238E27FC236}">
                <a16:creationId xmlns:a16="http://schemas.microsoft.com/office/drawing/2014/main" id="{1849B1C0-BC30-836A-CE51-2B9D4B8D82C8}"/>
              </a:ext>
            </a:extLst>
          </p:cNvPr>
          <p:cNvSpPr/>
          <p:nvPr/>
        </p:nvSpPr>
        <p:spPr>
          <a:xfrm>
            <a:off x="6712071" y="4047985"/>
            <a:ext cx="2492606" cy="2341097"/>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ea typeface="Roboto Light" panose="02000000000000000000" pitchFamily="2" charset="0"/>
              <a:cs typeface="Arial" panose="020B0604020202020204" pitchFamily="34" charset="0"/>
            </a:endParaRPr>
          </a:p>
        </p:txBody>
      </p:sp>
      <p:sp>
        <p:nvSpPr>
          <p:cNvPr id="10" name="Parallelogram 9">
            <a:extLst>
              <a:ext uri="{FF2B5EF4-FFF2-40B4-BE49-F238E27FC236}">
                <a16:creationId xmlns:a16="http://schemas.microsoft.com/office/drawing/2014/main" id="{7D8EE228-B3C5-E75D-A469-C8FCEC9C7EAC}"/>
              </a:ext>
            </a:extLst>
          </p:cNvPr>
          <p:cNvSpPr/>
          <p:nvPr/>
        </p:nvSpPr>
        <p:spPr>
          <a:xfrm>
            <a:off x="710575" y="4501198"/>
            <a:ext cx="4353399" cy="1884076"/>
          </a:xfrm>
          <a:prstGeom prst="parallelogram">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ea typeface="Roboto Light" panose="02000000000000000000" pitchFamily="2" charset="0"/>
              <a:cs typeface="Arial" panose="020B0604020202020204" pitchFamily="34" charset="0"/>
            </a:endParaRPr>
          </a:p>
        </p:txBody>
      </p:sp>
      <p:sp>
        <p:nvSpPr>
          <p:cNvPr id="11" name="Parallelogram 10">
            <a:extLst>
              <a:ext uri="{FF2B5EF4-FFF2-40B4-BE49-F238E27FC236}">
                <a16:creationId xmlns:a16="http://schemas.microsoft.com/office/drawing/2014/main" id="{3A83E7EC-70CF-9DCD-5105-C0303D12F9E9}"/>
              </a:ext>
            </a:extLst>
          </p:cNvPr>
          <p:cNvSpPr/>
          <p:nvPr/>
        </p:nvSpPr>
        <p:spPr>
          <a:xfrm>
            <a:off x="2732757" y="4049956"/>
            <a:ext cx="2441866" cy="603207"/>
          </a:xfrm>
          <a:prstGeom prst="parallelogram">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ea typeface="Roboto Light" panose="02000000000000000000" pitchFamily="2" charset="0"/>
              <a:cs typeface="Arial" panose="020B0604020202020204" pitchFamily="34" charset="0"/>
            </a:endParaRPr>
          </a:p>
        </p:txBody>
      </p:sp>
      <p:sp>
        <p:nvSpPr>
          <p:cNvPr id="12" name="Parallelogram 11">
            <a:extLst>
              <a:ext uri="{FF2B5EF4-FFF2-40B4-BE49-F238E27FC236}">
                <a16:creationId xmlns:a16="http://schemas.microsoft.com/office/drawing/2014/main" id="{96B270CA-03A6-DDAB-1358-489E2F6487AD}"/>
              </a:ext>
            </a:extLst>
          </p:cNvPr>
          <p:cNvSpPr/>
          <p:nvPr/>
        </p:nvSpPr>
        <p:spPr>
          <a:xfrm>
            <a:off x="916656" y="2711042"/>
            <a:ext cx="2019301" cy="558131"/>
          </a:xfrm>
          <a:prstGeom prst="parallelogram">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ea typeface="Roboto Light" panose="02000000000000000000" pitchFamily="2" charset="0"/>
              <a:cs typeface="Arial" panose="020B0604020202020204" pitchFamily="34" charset="0"/>
            </a:endParaRPr>
          </a:p>
        </p:txBody>
      </p:sp>
      <p:sp>
        <p:nvSpPr>
          <p:cNvPr id="13" name="Parallelogram 12">
            <a:extLst>
              <a:ext uri="{FF2B5EF4-FFF2-40B4-BE49-F238E27FC236}">
                <a16:creationId xmlns:a16="http://schemas.microsoft.com/office/drawing/2014/main" id="{E2E6383B-9B5A-1752-4C92-9BD3E0BE3235}"/>
              </a:ext>
            </a:extLst>
          </p:cNvPr>
          <p:cNvSpPr/>
          <p:nvPr/>
        </p:nvSpPr>
        <p:spPr>
          <a:xfrm>
            <a:off x="1019469" y="1008003"/>
            <a:ext cx="8050923" cy="1884076"/>
          </a:xfrm>
          <a:prstGeom prst="parallelogram">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ea typeface="Roboto Light" panose="02000000000000000000" pitchFamily="2" charset="0"/>
              <a:cs typeface="Arial" panose="020B0604020202020204" pitchFamily="34" charset="0"/>
            </a:endParaRPr>
          </a:p>
        </p:txBody>
      </p:sp>
      <p:grpSp>
        <p:nvGrpSpPr>
          <p:cNvPr id="14" name="Group 13">
            <a:extLst>
              <a:ext uri="{FF2B5EF4-FFF2-40B4-BE49-F238E27FC236}">
                <a16:creationId xmlns:a16="http://schemas.microsoft.com/office/drawing/2014/main" id="{D60A5439-3D38-BE8E-ECB8-DB6F583CB1CC}"/>
              </a:ext>
            </a:extLst>
          </p:cNvPr>
          <p:cNvGrpSpPr/>
          <p:nvPr/>
        </p:nvGrpSpPr>
        <p:grpSpPr>
          <a:xfrm>
            <a:off x="941004" y="3354845"/>
            <a:ext cx="8556378" cy="606847"/>
            <a:chOff x="688835" y="1765385"/>
            <a:chExt cx="8630547" cy="488706"/>
          </a:xfrm>
        </p:grpSpPr>
        <p:sp>
          <p:nvSpPr>
            <p:cNvPr id="15" name="Chevron 17">
              <a:extLst>
                <a:ext uri="{FF2B5EF4-FFF2-40B4-BE49-F238E27FC236}">
                  <a16:creationId xmlns:a16="http://schemas.microsoft.com/office/drawing/2014/main" id="{0D48B451-A804-E7CD-99D9-75BA6382AC11}"/>
                </a:ext>
              </a:extLst>
            </p:cNvPr>
            <p:cNvSpPr/>
            <p:nvPr/>
          </p:nvSpPr>
          <p:spPr bwMode="auto">
            <a:xfrm>
              <a:off x="688835" y="1769904"/>
              <a:ext cx="2178723" cy="484187"/>
            </a:xfrm>
            <a:prstGeom prst="chevron">
              <a:avLst/>
            </a:prstGeom>
            <a:noFill/>
            <a:ln w="28575">
              <a:solidFill>
                <a:schemeClr val="accent1">
                  <a:lumMod val="20000"/>
                  <a:lumOff val="8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en-GB" sz="1600" b="1" dirty="0">
                  <a:solidFill>
                    <a:schemeClr val="tx1"/>
                  </a:solidFill>
                  <a:latin typeface="Arial" panose="020B0604020202020204" pitchFamily="34" charset="0"/>
                  <a:ea typeface="Roboto Light" panose="02000000000000000000" pitchFamily="2" charset="0"/>
                  <a:cs typeface="Arial" panose="020B0604020202020204" pitchFamily="34" charset="0"/>
                </a:rPr>
                <a:t>  Screening and </a:t>
              </a:r>
              <a:br>
                <a:rPr lang="en-GB" sz="1600" b="1" dirty="0">
                  <a:solidFill>
                    <a:schemeClr val="tx1"/>
                  </a:solidFill>
                  <a:latin typeface="Arial" panose="020B0604020202020204" pitchFamily="34" charset="0"/>
                  <a:ea typeface="Roboto Light" panose="02000000000000000000" pitchFamily="2" charset="0"/>
                  <a:cs typeface="Arial" panose="020B0604020202020204" pitchFamily="34" charset="0"/>
                </a:rPr>
              </a:br>
              <a:r>
                <a:rPr lang="en-GB" sz="1600" b="1" dirty="0">
                  <a:solidFill>
                    <a:schemeClr val="tx1"/>
                  </a:solidFill>
                  <a:latin typeface="Arial" panose="020B0604020202020204" pitchFamily="34" charset="0"/>
                  <a:ea typeface="Roboto Light" panose="02000000000000000000" pitchFamily="2" charset="0"/>
                  <a:cs typeface="Arial" panose="020B0604020202020204" pitchFamily="34" charset="0"/>
                </a:rPr>
                <a:t>hit identification</a:t>
              </a:r>
            </a:p>
          </p:txBody>
        </p:sp>
        <p:sp>
          <p:nvSpPr>
            <p:cNvPr id="16" name="Chevron 18">
              <a:extLst>
                <a:ext uri="{FF2B5EF4-FFF2-40B4-BE49-F238E27FC236}">
                  <a16:creationId xmlns:a16="http://schemas.microsoft.com/office/drawing/2014/main" id="{AB5B4C7A-5914-3EAD-140B-76654D15E8CC}"/>
                </a:ext>
              </a:extLst>
            </p:cNvPr>
            <p:cNvSpPr/>
            <p:nvPr/>
          </p:nvSpPr>
          <p:spPr bwMode="auto">
            <a:xfrm>
              <a:off x="2701081" y="1765385"/>
              <a:ext cx="2573091" cy="485775"/>
            </a:xfrm>
            <a:prstGeom prst="chevron">
              <a:avLst/>
            </a:prstGeom>
            <a:noFill/>
            <a:ln w="28575">
              <a:solidFill>
                <a:schemeClr val="accent1">
                  <a:lumMod val="40000"/>
                  <a:lumOff val="60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none" anchor="ctr"/>
            <a:lstStyle/>
            <a:p>
              <a:pPr algn="ctr">
                <a:defRPr/>
              </a:pPr>
              <a:r>
                <a:rPr lang="en-GB" sz="1600" b="1" dirty="0">
                  <a:solidFill>
                    <a:schemeClr val="tx1"/>
                  </a:solidFill>
                  <a:latin typeface="Arial" panose="020B0604020202020204" pitchFamily="34" charset="0"/>
                  <a:ea typeface="Roboto Light" panose="02000000000000000000" pitchFamily="2" charset="0"/>
                  <a:cs typeface="Arial" panose="020B0604020202020204" pitchFamily="34" charset="0"/>
                </a:rPr>
                <a:t>   Hit-to-lead and </a:t>
              </a:r>
              <a:br>
                <a:rPr lang="en-GB" sz="1600" b="1" dirty="0">
                  <a:solidFill>
                    <a:schemeClr val="tx1"/>
                  </a:solidFill>
                  <a:latin typeface="Arial" panose="020B0604020202020204" pitchFamily="34" charset="0"/>
                  <a:ea typeface="Roboto Light" panose="02000000000000000000" pitchFamily="2" charset="0"/>
                  <a:cs typeface="Arial" panose="020B0604020202020204" pitchFamily="34" charset="0"/>
                </a:rPr>
              </a:br>
              <a:r>
                <a:rPr lang="en-GB" sz="1600" b="1" dirty="0">
                  <a:solidFill>
                    <a:schemeClr val="tx1"/>
                  </a:solidFill>
                  <a:latin typeface="Arial" panose="020B0604020202020204" pitchFamily="34" charset="0"/>
                  <a:ea typeface="Roboto Light" panose="02000000000000000000" pitchFamily="2" charset="0"/>
                  <a:cs typeface="Arial" panose="020B0604020202020204" pitchFamily="34" charset="0"/>
                </a:rPr>
                <a:t>lead optimisation</a:t>
              </a:r>
            </a:p>
          </p:txBody>
        </p:sp>
        <p:sp>
          <p:nvSpPr>
            <p:cNvPr id="17" name="Chevron 19">
              <a:extLst>
                <a:ext uri="{FF2B5EF4-FFF2-40B4-BE49-F238E27FC236}">
                  <a16:creationId xmlns:a16="http://schemas.microsoft.com/office/drawing/2014/main" id="{FD41AC87-9624-338B-A700-6AF1EB9786AA}"/>
                </a:ext>
              </a:extLst>
            </p:cNvPr>
            <p:cNvSpPr/>
            <p:nvPr/>
          </p:nvSpPr>
          <p:spPr bwMode="auto">
            <a:xfrm>
              <a:off x="7140659" y="1766728"/>
              <a:ext cx="2178723" cy="484432"/>
            </a:xfrm>
            <a:prstGeom prst="chevron">
              <a:avLst/>
            </a:prstGeom>
            <a:noFill/>
            <a:ln w="28575">
              <a:solidFill>
                <a:schemeClr val="accent1">
                  <a:lumMod val="7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en-GB" sz="1600" b="1" dirty="0">
                  <a:solidFill>
                    <a:schemeClr val="tx1"/>
                  </a:solidFill>
                  <a:latin typeface="Arial" panose="020B0604020202020204" pitchFamily="34" charset="0"/>
                  <a:ea typeface="Roboto Light" panose="02000000000000000000" pitchFamily="2" charset="0"/>
                  <a:cs typeface="Arial" panose="020B0604020202020204" pitchFamily="34" charset="0"/>
                </a:rPr>
                <a:t>Clinical </a:t>
              </a:r>
              <a:br>
                <a:rPr lang="en-GB" sz="1600" b="1" dirty="0">
                  <a:solidFill>
                    <a:schemeClr val="tx1"/>
                  </a:solidFill>
                  <a:latin typeface="Arial" panose="020B0604020202020204" pitchFamily="34" charset="0"/>
                  <a:ea typeface="Roboto Light" panose="02000000000000000000" pitchFamily="2" charset="0"/>
                  <a:cs typeface="Arial" panose="020B0604020202020204" pitchFamily="34" charset="0"/>
                </a:rPr>
              </a:br>
              <a:r>
                <a:rPr lang="en-GB" sz="1600" b="1" dirty="0">
                  <a:solidFill>
                    <a:schemeClr val="tx1"/>
                  </a:solidFill>
                  <a:latin typeface="Arial" panose="020B0604020202020204" pitchFamily="34" charset="0"/>
                  <a:ea typeface="Roboto Light" panose="02000000000000000000" pitchFamily="2" charset="0"/>
                  <a:cs typeface="Arial" panose="020B0604020202020204" pitchFamily="34" charset="0"/>
                </a:rPr>
                <a:t>development</a:t>
              </a:r>
            </a:p>
          </p:txBody>
        </p:sp>
        <p:sp>
          <p:nvSpPr>
            <p:cNvPr id="18" name="Chevron 20">
              <a:extLst>
                <a:ext uri="{FF2B5EF4-FFF2-40B4-BE49-F238E27FC236}">
                  <a16:creationId xmlns:a16="http://schemas.microsoft.com/office/drawing/2014/main" id="{82791E73-4E42-FA72-2B88-A596D07BB461}"/>
                </a:ext>
              </a:extLst>
            </p:cNvPr>
            <p:cNvSpPr/>
            <p:nvPr/>
          </p:nvSpPr>
          <p:spPr bwMode="auto">
            <a:xfrm>
              <a:off x="5128413" y="1768316"/>
              <a:ext cx="2178723" cy="484187"/>
            </a:xfrm>
            <a:prstGeom prst="chevron">
              <a:avLst/>
            </a:prstGeom>
            <a:noFill/>
            <a:ln w="28575">
              <a:solidFill>
                <a:schemeClr val="accent1">
                  <a:lumMod val="60000"/>
                  <a:lumOff val="40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none" anchor="ctr"/>
            <a:lstStyle/>
            <a:p>
              <a:pPr algn="ctr">
                <a:defRPr/>
              </a:pPr>
              <a:r>
                <a:rPr lang="en-GB" sz="1600" b="1" dirty="0">
                  <a:solidFill>
                    <a:schemeClr val="tx1"/>
                  </a:solidFill>
                  <a:latin typeface="Arial" panose="020B0604020202020204" pitchFamily="34" charset="0"/>
                  <a:ea typeface="Roboto Light" panose="02000000000000000000" pitchFamily="2" charset="0"/>
                  <a:cs typeface="Arial" panose="020B0604020202020204" pitchFamily="34" charset="0"/>
                </a:rPr>
                <a:t>  Pre-clinical </a:t>
              </a:r>
              <a:br>
                <a:rPr lang="en-GB" sz="1600" b="1" dirty="0">
                  <a:solidFill>
                    <a:schemeClr val="tx1"/>
                  </a:solidFill>
                  <a:latin typeface="Arial" panose="020B0604020202020204" pitchFamily="34" charset="0"/>
                  <a:ea typeface="Roboto Light" panose="02000000000000000000" pitchFamily="2" charset="0"/>
                  <a:cs typeface="Arial" panose="020B0604020202020204" pitchFamily="34" charset="0"/>
                </a:rPr>
              </a:br>
              <a:r>
                <a:rPr lang="en-GB" sz="1600" b="1" dirty="0">
                  <a:solidFill>
                    <a:schemeClr val="tx1"/>
                  </a:solidFill>
                  <a:latin typeface="Arial" panose="020B0604020202020204" pitchFamily="34" charset="0"/>
                  <a:ea typeface="Roboto Light" panose="02000000000000000000" pitchFamily="2" charset="0"/>
                  <a:cs typeface="Arial" panose="020B0604020202020204" pitchFamily="34" charset="0"/>
                </a:rPr>
                <a:t>development</a:t>
              </a:r>
            </a:p>
          </p:txBody>
        </p:sp>
      </p:grpSp>
      <p:sp>
        <p:nvSpPr>
          <p:cNvPr id="19" name="TextBox 18">
            <a:extLst>
              <a:ext uri="{FF2B5EF4-FFF2-40B4-BE49-F238E27FC236}">
                <a16:creationId xmlns:a16="http://schemas.microsoft.com/office/drawing/2014/main" id="{2C3D25CB-3407-9A22-F862-A423981C047A}"/>
              </a:ext>
            </a:extLst>
          </p:cNvPr>
          <p:cNvSpPr txBox="1"/>
          <p:nvPr/>
        </p:nvSpPr>
        <p:spPr>
          <a:xfrm>
            <a:off x="1282182" y="1858581"/>
            <a:ext cx="3527695" cy="892552"/>
          </a:xfrm>
          <a:prstGeom prst="rect">
            <a:avLst/>
          </a:prstGeom>
          <a:noFill/>
        </p:spPr>
        <p:txBody>
          <a:bodyPr wrap="square" rtlCol="0">
            <a:spAutoFit/>
          </a:bodyPr>
          <a:lstStyle/>
          <a:p>
            <a:r>
              <a:rPr lang="en-ZA" sz="1300" dirty="0">
                <a:latin typeface="Arial" panose="020B0604020202020204" pitchFamily="34" charset="0"/>
                <a:ea typeface="Roboto Light" panose="02000000000000000000" pitchFamily="2" charset="0"/>
                <a:cs typeface="Arial" panose="020B0604020202020204" pitchFamily="34" charset="0"/>
              </a:rPr>
              <a:t>Screening of many thousands of compounds to find </a:t>
            </a:r>
            <a:r>
              <a:rPr lang="en-ZA" sz="1300" u="sng" dirty="0">
                <a:latin typeface="Arial" panose="020B0604020202020204" pitchFamily="34" charset="0"/>
                <a:ea typeface="Roboto Light" panose="02000000000000000000" pitchFamily="2" charset="0"/>
                <a:cs typeface="Arial" panose="020B0604020202020204" pitchFamily="34" charset="0"/>
              </a:rPr>
              <a:t>hits</a:t>
            </a:r>
            <a:r>
              <a:rPr lang="en-ZA" sz="1300" dirty="0">
                <a:latin typeface="Arial" panose="020B0604020202020204" pitchFamily="34" charset="0"/>
                <a:ea typeface="Roboto Light" panose="02000000000000000000" pitchFamily="2" charset="0"/>
                <a:cs typeface="Arial" panose="020B0604020202020204" pitchFamily="34" charset="0"/>
              </a:rPr>
              <a:t>, i.e. those compounds active against a pathogen (</a:t>
            </a:r>
            <a:r>
              <a:rPr lang="en-ZA" sz="1300" u="sng" dirty="0">
                <a:latin typeface="Arial" panose="020B0604020202020204" pitchFamily="34" charset="0"/>
                <a:ea typeface="Roboto Light" panose="02000000000000000000" pitchFamily="2" charset="0"/>
                <a:cs typeface="Arial" panose="020B0604020202020204" pitchFamily="34" charset="0"/>
              </a:rPr>
              <a:t>phenotypic</a:t>
            </a:r>
            <a:r>
              <a:rPr lang="en-ZA" sz="1300" dirty="0">
                <a:latin typeface="Arial" panose="020B0604020202020204" pitchFamily="34" charset="0"/>
                <a:ea typeface="Roboto Light" panose="02000000000000000000" pitchFamily="2" charset="0"/>
                <a:cs typeface="Arial" panose="020B0604020202020204" pitchFamily="34" charset="0"/>
              </a:rPr>
              <a:t> screening) or a protein/pathway (</a:t>
            </a:r>
            <a:r>
              <a:rPr lang="en-ZA" sz="1300" u="sng" dirty="0">
                <a:latin typeface="Arial" panose="020B0604020202020204" pitchFamily="34" charset="0"/>
                <a:ea typeface="Roboto Light" panose="02000000000000000000" pitchFamily="2" charset="0"/>
                <a:cs typeface="Arial" panose="020B0604020202020204" pitchFamily="34" charset="0"/>
              </a:rPr>
              <a:t>target-based</a:t>
            </a:r>
            <a:r>
              <a:rPr lang="en-ZA" sz="1300" dirty="0">
                <a:latin typeface="Arial" panose="020B0604020202020204" pitchFamily="34" charset="0"/>
                <a:ea typeface="Roboto Light" panose="02000000000000000000" pitchFamily="2" charset="0"/>
                <a:cs typeface="Arial" panose="020B0604020202020204" pitchFamily="34" charset="0"/>
              </a:rPr>
              <a:t> screening)</a:t>
            </a:r>
          </a:p>
        </p:txBody>
      </p:sp>
      <p:sp>
        <p:nvSpPr>
          <p:cNvPr id="20" name="TextBox 19">
            <a:extLst>
              <a:ext uri="{FF2B5EF4-FFF2-40B4-BE49-F238E27FC236}">
                <a16:creationId xmlns:a16="http://schemas.microsoft.com/office/drawing/2014/main" id="{F7324D93-F193-2C57-9755-418FE27E99E1}"/>
              </a:ext>
            </a:extLst>
          </p:cNvPr>
          <p:cNvSpPr txBox="1"/>
          <p:nvPr/>
        </p:nvSpPr>
        <p:spPr>
          <a:xfrm>
            <a:off x="5746349" y="1072561"/>
            <a:ext cx="1737571" cy="1692771"/>
          </a:xfrm>
          <a:prstGeom prst="rect">
            <a:avLst/>
          </a:prstGeom>
          <a:noFill/>
        </p:spPr>
        <p:txBody>
          <a:bodyPr wrap="square">
            <a:spAutoFit/>
          </a:bodyPr>
          <a:lstStyle/>
          <a:p>
            <a:pPr algn="ctr"/>
            <a:r>
              <a:rPr lang="en-ZA" sz="1300" dirty="0">
                <a:latin typeface="Arial" panose="020B0604020202020204" pitchFamily="34" charset="0"/>
                <a:ea typeface="Roboto Light" panose="02000000000000000000" pitchFamily="2" charset="0"/>
                <a:cs typeface="Arial" panose="020B0604020202020204" pitchFamily="34" charset="0"/>
              </a:rPr>
              <a:t>Once you’ve identified many hits, use computational tools to analyse the data, followed by a SWOT analysis, to </a:t>
            </a:r>
            <a:r>
              <a:rPr lang="en-ZA" sz="1300" u="sng" dirty="0">
                <a:latin typeface="Arial" panose="020B0604020202020204" pitchFamily="34" charset="0"/>
                <a:ea typeface="Roboto Light" panose="02000000000000000000" pitchFamily="2" charset="0"/>
                <a:cs typeface="Arial" panose="020B0604020202020204" pitchFamily="34" charset="0"/>
              </a:rPr>
              <a:t>decide on the best chemical series</a:t>
            </a:r>
          </a:p>
        </p:txBody>
      </p:sp>
      <p:sp>
        <p:nvSpPr>
          <p:cNvPr id="21" name="TextBox 20">
            <a:extLst>
              <a:ext uri="{FF2B5EF4-FFF2-40B4-BE49-F238E27FC236}">
                <a16:creationId xmlns:a16="http://schemas.microsoft.com/office/drawing/2014/main" id="{F249D025-F086-4CA1-C70C-DF398C45144F}"/>
              </a:ext>
            </a:extLst>
          </p:cNvPr>
          <p:cNvSpPr txBox="1"/>
          <p:nvPr/>
        </p:nvSpPr>
        <p:spPr>
          <a:xfrm>
            <a:off x="1018228" y="2925173"/>
            <a:ext cx="1816156" cy="307777"/>
          </a:xfrm>
          <a:prstGeom prst="rect">
            <a:avLst/>
          </a:prstGeom>
          <a:noFill/>
        </p:spPr>
        <p:txBody>
          <a:bodyPr wrap="square" rtlCol="0">
            <a:spAutoFit/>
          </a:bodyPr>
          <a:lstStyle/>
          <a:p>
            <a:pPr algn="ctr"/>
            <a:r>
              <a:rPr lang="en-ZA" sz="1400" b="1" dirty="0">
                <a:solidFill>
                  <a:srgbClr val="FF0000"/>
                </a:solidFill>
                <a:latin typeface="Arial" panose="020B0604020202020204" pitchFamily="34" charset="0"/>
                <a:ea typeface="Roboto Light" panose="02000000000000000000" pitchFamily="2" charset="0"/>
                <a:cs typeface="Arial" panose="020B0604020202020204" pitchFamily="34" charset="0"/>
              </a:rPr>
              <a:t>1-2 years</a:t>
            </a:r>
          </a:p>
        </p:txBody>
      </p:sp>
      <p:sp>
        <p:nvSpPr>
          <p:cNvPr id="22" name="TextBox 21">
            <a:extLst>
              <a:ext uri="{FF2B5EF4-FFF2-40B4-BE49-F238E27FC236}">
                <a16:creationId xmlns:a16="http://schemas.microsoft.com/office/drawing/2014/main" id="{5B24087C-2DDC-246A-1CF4-BFC45F0EDE62}"/>
              </a:ext>
            </a:extLst>
          </p:cNvPr>
          <p:cNvSpPr txBox="1"/>
          <p:nvPr/>
        </p:nvSpPr>
        <p:spPr>
          <a:xfrm>
            <a:off x="2884140" y="4067461"/>
            <a:ext cx="2151125" cy="307777"/>
          </a:xfrm>
          <a:prstGeom prst="rect">
            <a:avLst/>
          </a:prstGeom>
          <a:noFill/>
        </p:spPr>
        <p:txBody>
          <a:bodyPr wrap="square" rtlCol="0">
            <a:spAutoFit/>
          </a:bodyPr>
          <a:lstStyle/>
          <a:p>
            <a:pPr algn="ctr"/>
            <a:r>
              <a:rPr lang="en-ZA" sz="1400" b="1" dirty="0">
                <a:solidFill>
                  <a:srgbClr val="FF0000"/>
                </a:solidFill>
                <a:latin typeface="Arial" panose="020B0604020202020204" pitchFamily="34" charset="0"/>
                <a:ea typeface="Roboto Light" panose="02000000000000000000" pitchFamily="2" charset="0"/>
                <a:cs typeface="Arial" panose="020B0604020202020204" pitchFamily="34" charset="0"/>
              </a:rPr>
              <a:t>2-5 years</a:t>
            </a:r>
          </a:p>
        </p:txBody>
      </p:sp>
      <p:sp>
        <p:nvSpPr>
          <p:cNvPr id="23" name="TextBox 22">
            <a:extLst>
              <a:ext uri="{FF2B5EF4-FFF2-40B4-BE49-F238E27FC236}">
                <a16:creationId xmlns:a16="http://schemas.microsoft.com/office/drawing/2014/main" id="{121F5431-00E2-E0B8-3E78-5E7A354BDFCC}"/>
              </a:ext>
            </a:extLst>
          </p:cNvPr>
          <p:cNvSpPr txBox="1"/>
          <p:nvPr/>
        </p:nvSpPr>
        <p:spPr>
          <a:xfrm>
            <a:off x="5308908" y="4062070"/>
            <a:ext cx="1754088" cy="307777"/>
          </a:xfrm>
          <a:prstGeom prst="rect">
            <a:avLst/>
          </a:prstGeom>
          <a:noFill/>
        </p:spPr>
        <p:txBody>
          <a:bodyPr wrap="square" rtlCol="0">
            <a:spAutoFit/>
          </a:bodyPr>
          <a:lstStyle/>
          <a:p>
            <a:pPr algn="ctr"/>
            <a:r>
              <a:rPr lang="en-ZA" sz="1400" b="1" dirty="0">
                <a:solidFill>
                  <a:srgbClr val="FF0000"/>
                </a:solidFill>
                <a:latin typeface="Arial" panose="020B0604020202020204" pitchFamily="34" charset="0"/>
                <a:ea typeface="Roboto Light" panose="02000000000000000000" pitchFamily="2" charset="0"/>
                <a:cs typeface="Arial" panose="020B0604020202020204" pitchFamily="34" charset="0"/>
              </a:rPr>
              <a:t>1-2 years</a:t>
            </a:r>
          </a:p>
        </p:txBody>
      </p:sp>
      <p:sp>
        <p:nvSpPr>
          <p:cNvPr id="24" name="TextBox 23">
            <a:extLst>
              <a:ext uri="{FF2B5EF4-FFF2-40B4-BE49-F238E27FC236}">
                <a16:creationId xmlns:a16="http://schemas.microsoft.com/office/drawing/2014/main" id="{A3A21FA7-06A3-E290-3481-A2D33C720565}"/>
              </a:ext>
            </a:extLst>
          </p:cNvPr>
          <p:cNvSpPr txBox="1"/>
          <p:nvPr/>
        </p:nvSpPr>
        <p:spPr>
          <a:xfrm>
            <a:off x="7318060" y="4069106"/>
            <a:ext cx="1752332" cy="307777"/>
          </a:xfrm>
          <a:prstGeom prst="rect">
            <a:avLst/>
          </a:prstGeom>
          <a:noFill/>
        </p:spPr>
        <p:txBody>
          <a:bodyPr wrap="square" rtlCol="0">
            <a:spAutoFit/>
          </a:bodyPr>
          <a:lstStyle/>
          <a:p>
            <a:pPr algn="ctr"/>
            <a:r>
              <a:rPr lang="en-ZA" sz="1400" b="1" dirty="0">
                <a:solidFill>
                  <a:srgbClr val="FF0000"/>
                </a:solidFill>
                <a:latin typeface="Arial" panose="020B0604020202020204" pitchFamily="34" charset="0"/>
                <a:ea typeface="Roboto Light" panose="02000000000000000000" pitchFamily="2" charset="0"/>
                <a:cs typeface="Arial" panose="020B0604020202020204" pitchFamily="34" charset="0"/>
              </a:rPr>
              <a:t>5-10 years</a:t>
            </a:r>
          </a:p>
        </p:txBody>
      </p:sp>
      <p:sp>
        <p:nvSpPr>
          <p:cNvPr id="25" name="object 3">
            <a:extLst>
              <a:ext uri="{FF2B5EF4-FFF2-40B4-BE49-F238E27FC236}">
                <a16:creationId xmlns:a16="http://schemas.microsoft.com/office/drawing/2014/main" id="{5790A7B2-2D27-9DDE-2D3C-726D5AF6E73C}"/>
              </a:ext>
            </a:extLst>
          </p:cNvPr>
          <p:cNvSpPr/>
          <p:nvPr/>
        </p:nvSpPr>
        <p:spPr>
          <a:xfrm>
            <a:off x="1249606" y="1008002"/>
            <a:ext cx="1149880" cy="829543"/>
          </a:xfrm>
          <a:prstGeom prst="rect">
            <a:avLst/>
          </a:prstGeom>
          <a:blipFill>
            <a:blip r:embed="rId4" cstate="print"/>
            <a:stretch>
              <a:fillRect/>
            </a:stretch>
          </a:blipFill>
          <a:ln>
            <a:solidFill>
              <a:schemeClr val="tx1"/>
            </a:solidFill>
          </a:ln>
        </p:spPr>
        <p:txBody>
          <a:bodyPr wrap="square" lIns="0" tIns="0" rIns="0" bIns="0" rtlCol="0"/>
          <a:lstStyle/>
          <a:p>
            <a:endParaRPr dirty="0">
              <a:latin typeface="Arial" panose="020B0604020202020204" pitchFamily="34" charset="0"/>
              <a:ea typeface="Roboto Light" panose="02000000000000000000" pitchFamily="2" charset="0"/>
              <a:cs typeface="Arial" panose="020B0604020202020204" pitchFamily="34" charset="0"/>
            </a:endParaRPr>
          </a:p>
        </p:txBody>
      </p:sp>
      <p:pic>
        <p:nvPicPr>
          <p:cNvPr id="26" name="Picture 25">
            <a:extLst>
              <a:ext uri="{FF2B5EF4-FFF2-40B4-BE49-F238E27FC236}">
                <a16:creationId xmlns:a16="http://schemas.microsoft.com/office/drawing/2014/main" id="{4DD59C00-4CC4-760A-73EF-F6005E31F10A}"/>
              </a:ext>
            </a:extLst>
          </p:cNvPr>
          <p:cNvPicPr>
            <a:picLocks noChangeAspect="1"/>
          </p:cNvPicPr>
          <p:nvPr/>
        </p:nvPicPr>
        <p:blipFill rotWithShape="1">
          <a:blip r:embed="rId5"/>
          <a:srcRect l="4779" t="12452" r="4314" b="8677"/>
          <a:stretch/>
        </p:blipFill>
        <p:spPr>
          <a:xfrm>
            <a:off x="2509559" y="1163460"/>
            <a:ext cx="2001951" cy="603208"/>
          </a:xfrm>
          <a:prstGeom prst="rect">
            <a:avLst/>
          </a:prstGeom>
          <a:ln>
            <a:solidFill>
              <a:schemeClr val="tx1"/>
            </a:solidFill>
          </a:ln>
        </p:spPr>
      </p:pic>
      <p:sp>
        <p:nvSpPr>
          <p:cNvPr id="27" name="TextBox 26">
            <a:extLst>
              <a:ext uri="{FF2B5EF4-FFF2-40B4-BE49-F238E27FC236}">
                <a16:creationId xmlns:a16="http://schemas.microsoft.com/office/drawing/2014/main" id="{B7EED3B2-CF4C-33D5-23A9-26460A687C8C}"/>
              </a:ext>
            </a:extLst>
          </p:cNvPr>
          <p:cNvSpPr txBox="1"/>
          <p:nvPr/>
        </p:nvSpPr>
        <p:spPr>
          <a:xfrm>
            <a:off x="4768320" y="1307123"/>
            <a:ext cx="847006" cy="615553"/>
          </a:xfrm>
          <a:prstGeom prst="rect">
            <a:avLst/>
          </a:prstGeom>
          <a:noFill/>
        </p:spPr>
        <p:txBody>
          <a:bodyPr wrap="square" rtlCol="0">
            <a:spAutoFit/>
          </a:bodyPr>
          <a:lstStyle/>
          <a:p>
            <a:pPr algn="ctr"/>
            <a:r>
              <a:rPr lang="en-ZA" sz="850" b="1" dirty="0">
                <a:latin typeface="Arial" panose="020B0604020202020204" pitchFamily="34" charset="0"/>
                <a:ea typeface="Roboto Light" panose="02000000000000000000" pitchFamily="2" charset="0"/>
                <a:cs typeface="Arial" panose="020B0604020202020204" pitchFamily="34" charset="0"/>
              </a:rPr>
              <a:t>Hit confirmation</a:t>
            </a:r>
          </a:p>
          <a:p>
            <a:pPr algn="ctr"/>
            <a:r>
              <a:rPr lang="en-ZA" sz="850" dirty="0">
                <a:latin typeface="Arial" panose="020B0604020202020204" pitchFamily="34" charset="0"/>
                <a:ea typeface="Roboto Light" panose="02000000000000000000" pitchFamily="2" charset="0"/>
                <a:cs typeface="Arial" panose="020B0604020202020204" pitchFamily="34" charset="0"/>
              </a:rPr>
              <a:t>(i.e. measure IC</a:t>
            </a:r>
            <a:r>
              <a:rPr lang="en-ZA" sz="850" baseline="-25000" dirty="0">
                <a:latin typeface="Arial" panose="020B0604020202020204" pitchFamily="34" charset="0"/>
                <a:ea typeface="Roboto Light" panose="02000000000000000000" pitchFamily="2" charset="0"/>
                <a:cs typeface="Arial" panose="020B0604020202020204" pitchFamily="34" charset="0"/>
              </a:rPr>
              <a:t>50</a:t>
            </a:r>
            <a:r>
              <a:rPr lang="en-ZA" sz="850" dirty="0">
                <a:latin typeface="Arial" panose="020B0604020202020204" pitchFamily="34" charset="0"/>
                <a:ea typeface="Roboto Light" panose="02000000000000000000" pitchFamily="2" charset="0"/>
                <a:cs typeface="Arial" panose="020B0604020202020204" pitchFamily="34" charset="0"/>
              </a:rPr>
              <a:t> values)</a:t>
            </a:r>
          </a:p>
        </p:txBody>
      </p:sp>
      <p:sp>
        <p:nvSpPr>
          <p:cNvPr id="29" name="Arrow: Right 28">
            <a:extLst>
              <a:ext uri="{FF2B5EF4-FFF2-40B4-BE49-F238E27FC236}">
                <a16:creationId xmlns:a16="http://schemas.microsoft.com/office/drawing/2014/main" id="{3CEF773B-01AA-6B13-BC51-E62DE1E81D0B}"/>
              </a:ext>
            </a:extLst>
          </p:cNvPr>
          <p:cNvSpPr/>
          <p:nvPr/>
        </p:nvSpPr>
        <p:spPr>
          <a:xfrm>
            <a:off x="7724594" y="2426274"/>
            <a:ext cx="765937" cy="27530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ea typeface="Roboto Light" panose="02000000000000000000" pitchFamily="2" charset="0"/>
              <a:cs typeface="Arial" panose="020B0604020202020204" pitchFamily="34" charset="0"/>
            </a:endParaRPr>
          </a:p>
        </p:txBody>
      </p:sp>
      <p:sp>
        <p:nvSpPr>
          <p:cNvPr id="30" name="TextBox 29">
            <a:extLst>
              <a:ext uri="{FF2B5EF4-FFF2-40B4-BE49-F238E27FC236}">
                <a16:creationId xmlns:a16="http://schemas.microsoft.com/office/drawing/2014/main" id="{CB6D5951-399A-82F0-EA79-718BCBED6171}"/>
              </a:ext>
            </a:extLst>
          </p:cNvPr>
          <p:cNvSpPr txBox="1"/>
          <p:nvPr/>
        </p:nvSpPr>
        <p:spPr>
          <a:xfrm>
            <a:off x="7506862" y="1550025"/>
            <a:ext cx="1116487" cy="877163"/>
          </a:xfrm>
          <a:prstGeom prst="rect">
            <a:avLst/>
          </a:prstGeom>
          <a:noFill/>
        </p:spPr>
        <p:txBody>
          <a:bodyPr wrap="square" rtlCol="0">
            <a:spAutoFit/>
          </a:bodyPr>
          <a:lstStyle/>
          <a:p>
            <a:pPr algn="ctr"/>
            <a:r>
              <a:rPr lang="en-ZA" sz="850" b="1" dirty="0">
                <a:latin typeface="Arial" panose="020B0604020202020204" pitchFamily="34" charset="0"/>
                <a:ea typeface="Roboto Light" panose="02000000000000000000" pitchFamily="2" charset="0"/>
                <a:cs typeface="Arial" panose="020B0604020202020204" pitchFamily="34" charset="0"/>
              </a:rPr>
              <a:t>Hit validation AKA formal hit assessment</a:t>
            </a:r>
          </a:p>
          <a:p>
            <a:pPr algn="ctr"/>
            <a:r>
              <a:rPr lang="en-ZA" sz="850" dirty="0">
                <a:latin typeface="Arial" panose="020B0604020202020204" pitchFamily="34" charset="0"/>
                <a:ea typeface="Roboto Light" panose="02000000000000000000" pitchFamily="2" charset="0"/>
                <a:cs typeface="Arial" panose="020B0604020202020204" pitchFamily="34" charset="0"/>
              </a:rPr>
              <a:t>(i.e. resynthesise hits to check activity)</a:t>
            </a:r>
          </a:p>
        </p:txBody>
      </p:sp>
      <p:pic>
        <p:nvPicPr>
          <p:cNvPr id="31" name="Graphic 30">
            <a:extLst>
              <a:ext uri="{FF2B5EF4-FFF2-40B4-BE49-F238E27FC236}">
                <a16:creationId xmlns:a16="http://schemas.microsoft.com/office/drawing/2014/main" id="{8324084F-F0A0-5179-EE47-94F8D6D4F5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3253" y="2013078"/>
            <a:ext cx="526889" cy="368822"/>
          </a:xfrm>
          <a:prstGeom prst="rect">
            <a:avLst/>
          </a:prstGeom>
        </p:spPr>
      </p:pic>
      <p:pic>
        <p:nvPicPr>
          <p:cNvPr id="32" name="Picture 31" descr="A screen shot of a computer&#10;&#10;Description automatically generated with low confidence">
            <a:extLst>
              <a:ext uri="{FF2B5EF4-FFF2-40B4-BE49-F238E27FC236}">
                <a16:creationId xmlns:a16="http://schemas.microsoft.com/office/drawing/2014/main" id="{AEA01C73-21AD-FFDE-41AB-AC67AF92E9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9003" y="5516467"/>
            <a:ext cx="1125966" cy="791622"/>
          </a:xfrm>
          <a:prstGeom prst="rect">
            <a:avLst/>
          </a:prstGeom>
        </p:spPr>
      </p:pic>
      <p:sp>
        <p:nvSpPr>
          <p:cNvPr id="33" name="Arrow: Right 32">
            <a:extLst>
              <a:ext uri="{FF2B5EF4-FFF2-40B4-BE49-F238E27FC236}">
                <a16:creationId xmlns:a16="http://schemas.microsoft.com/office/drawing/2014/main" id="{20C88C10-D329-0F5E-78FE-3DECF1980C03}"/>
              </a:ext>
            </a:extLst>
          </p:cNvPr>
          <p:cNvSpPr/>
          <p:nvPr/>
        </p:nvSpPr>
        <p:spPr>
          <a:xfrm>
            <a:off x="4444770" y="5490261"/>
            <a:ext cx="765937" cy="275303"/>
          </a:xfrm>
          <a:prstGeom prst="rightArrow">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ea typeface="Roboto Light" panose="020000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9C10869B-90C3-87C4-2910-370867C011E7}"/>
              </a:ext>
            </a:extLst>
          </p:cNvPr>
          <p:cNvSpPr txBox="1"/>
          <p:nvPr/>
        </p:nvSpPr>
        <p:spPr>
          <a:xfrm>
            <a:off x="1156364" y="4521299"/>
            <a:ext cx="3748855" cy="1092607"/>
          </a:xfrm>
          <a:prstGeom prst="rect">
            <a:avLst/>
          </a:prstGeom>
          <a:noFill/>
        </p:spPr>
        <p:txBody>
          <a:bodyPr wrap="square" rtlCol="0">
            <a:spAutoFit/>
          </a:bodyPr>
          <a:lstStyle/>
          <a:p>
            <a:r>
              <a:rPr lang="en-ZA" sz="1300" dirty="0">
                <a:latin typeface="Arial" panose="020B0604020202020204" pitchFamily="34" charset="0"/>
                <a:ea typeface="Roboto Light" panose="02000000000000000000" pitchFamily="2" charset="0"/>
                <a:cs typeface="Arial" panose="020B0604020202020204" pitchFamily="34" charset="0"/>
              </a:rPr>
              <a:t>Guided by </a:t>
            </a:r>
            <a:r>
              <a:rPr lang="en-ZA" sz="1300" u="sng" dirty="0">
                <a:latin typeface="Arial" panose="020B0604020202020204" pitchFamily="34" charset="0"/>
                <a:ea typeface="Roboto Light" panose="02000000000000000000" pitchFamily="2" charset="0"/>
                <a:cs typeface="Arial" panose="020B0604020202020204" pitchFamily="34" charset="0"/>
              </a:rPr>
              <a:t>SAR studies</a:t>
            </a:r>
            <a:r>
              <a:rPr lang="en-ZA" sz="1300" dirty="0">
                <a:latin typeface="Arial" panose="020B0604020202020204" pitchFamily="34" charset="0"/>
                <a:ea typeface="Roboto Light" panose="02000000000000000000" pitchFamily="2" charset="0"/>
                <a:cs typeface="Arial" panose="020B0604020202020204" pitchFamily="34" charset="0"/>
              </a:rPr>
              <a:t> and the </a:t>
            </a:r>
            <a:r>
              <a:rPr lang="en-ZA" sz="1300" u="sng" dirty="0">
                <a:latin typeface="Arial" panose="020B0604020202020204" pitchFamily="34" charset="0"/>
                <a:ea typeface="Roboto Light" panose="02000000000000000000" pitchFamily="2" charset="0"/>
                <a:cs typeface="Arial" panose="020B0604020202020204" pitchFamily="34" charset="0"/>
              </a:rPr>
              <a:t>screening cascade</a:t>
            </a:r>
            <a:r>
              <a:rPr lang="en-ZA" sz="1300" dirty="0">
                <a:latin typeface="Arial" panose="020B0604020202020204" pitchFamily="34" charset="0"/>
                <a:ea typeface="Roboto Light" panose="02000000000000000000" pitchFamily="2" charset="0"/>
                <a:cs typeface="Arial" panose="020B0604020202020204" pitchFamily="34" charset="0"/>
              </a:rPr>
              <a:t>, engineer or optimise the compounds to remove undesirable features until they fulfil the criteria for a late lead (e.g. potency, solubility, stability, etc.)</a:t>
            </a:r>
          </a:p>
        </p:txBody>
      </p:sp>
      <p:sp>
        <p:nvSpPr>
          <p:cNvPr id="35" name="TextBox 34">
            <a:extLst>
              <a:ext uri="{FF2B5EF4-FFF2-40B4-BE49-F238E27FC236}">
                <a16:creationId xmlns:a16="http://schemas.microsoft.com/office/drawing/2014/main" id="{DCCA98F0-7986-88DB-4F2C-0035855EC1CC}"/>
              </a:ext>
            </a:extLst>
          </p:cNvPr>
          <p:cNvSpPr txBox="1"/>
          <p:nvPr/>
        </p:nvSpPr>
        <p:spPr>
          <a:xfrm>
            <a:off x="5218538" y="4431202"/>
            <a:ext cx="1715975" cy="1092607"/>
          </a:xfrm>
          <a:prstGeom prst="rect">
            <a:avLst/>
          </a:prstGeom>
          <a:noFill/>
        </p:spPr>
        <p:txBody>
          <a:bodyPr wrap="square" rtlCol="0">
            <a:spAutoFit/>
          </a:bodyPr>
          <a:lstStyle/>
          <a:p>
            <a:pPr>
              <a:buClr>
                <a:schemeClr val="tx1"/>
              </a:buClr>
            </a:pPr>
            <a:r>
              <a:rPr lang="en-ZA" sz="1300" dirty="0">
                <a:solidFill>
                  <a:schemeClr val="bg1"/>
                </a:solidFill>
                <a:latin typeface="Arial" panose="020B0604020202020204" pitchFamily="34" charset="0"/>
                <a:ea typeface="Roboto Light" panose="02000000000000000000" pitchFamily="2" charset="0"/>
                <a:cs typeface="Arial" panose="020B0604020202020204" pitchFamily="34" charset="0"/>
              </a:rPr>
              <a:t>Extensively test the safety of the optimised candidate (e.g. toxicology, off-targets, etc.)</a:t>
            </a:r>
            <a:endParaRPr lang="en-US" altLang="en-US" sz="1300" dirty="0">
              <a:solidFill>
                <a:schemeClr val="bg1"/>
              </a:solidFill>
              <a:latin typeface="Arial" panose="020B0604020202020204" pitchFamily="34" charset="0"/>
              <a:ea typeface="Roboto Light" panose="02000000000000000000" pitchFamily="2" charset="0"/>
              <a:cs typeface="Arial" panose="020B0604020202020204" pitchFamily="34" charset="0"/>
            </a:endParaRPr>
          </a:p>
        </p:txBody>
      </p:sp>
      <p:sp>
        <p:nvSpPr>
          <p:cNvPr id="36" name="TextBox 35">
            <a:extLst>
              <a:ext uri="{FF2B5EF4-FFF2-40B4-BE49-F238E27FC236}">
                <a16:creationId xmlns:a16="http://schemas.microsoft.com/office/drawing/2014/main" id="{D26B7427-A594-0F4F-87F9-71A0AC6432CE}"/>
              </a:ext>
            </a:extLst>
          </p:cNvPr>
          <p:cNvSpPr txBox="1"/>
          <p:nvPr/>
        </p:nvSpPr>
        <p:spPr>
          <a:xfrm>
            <a:off x="7206933" y="4300529"/>
            <a:ext cx="1684426" cy="1492716"/>
          </a:xfrm>
          <a:prstGeom prst="rect">
            <a:avLst/>
          </a:prstGeom>
          <a:noFill/>
        </p:spPr>
        <p:txBody>
          <a:bodyPr wrap="square" rtlCol="0">
            <a:spAutoFit/>
          </a:bodyPr>
          <a:lstStyle/>
          <a:p>
            <a:pPr>
              <a:buClr>
                <a:schemeClr val="tx1"/>
              </a:buClr>
            </a:pPr>
            <a:r>
              <a:rPr lang="en-ZA" sz="1300" b="1" dirty="0">
                <a:solidFill>
                  <a:schemeClr val="bg1"/>
                </a:solidFill>
                <a:latin typeface="Arial" panose="020B0604020202020204" pitchFamily="34" charset="0"/>
                <a:ea typeface="Roboto Light" panose="02000000000000000000" pitchFamily="2" charset="0"/>
                <a:cs typeface="Arial" panose="020B0604020202020204" pitchFamily="34" charset="0"/>
              </a:rPr>
              <a:t>Phase 1 </a:t>
            </a:r>
            <a:r>
              <a:rPr lang="en-ZA" sz="1300" dirty="0">
                <a:solidFill>
                  <a:schemeClr val="bg1"/>
                </a:solidFill>
                <a:latin typeface="Arial" panose="020B0604020202020204" pitchFamily="34" charset="0"/>
                <a:ea typeface="Roboto Light" panose="02000000000000000000" pitchFamily="2" charset="0"/>
                <a:cs typeface="Arial" panose="020B0604020202020204" pitchFamily="34" charset="0"/>
              </a:rPr>
              <a:t>(safety and appropriate dose in healthy </a:t>
            </a:r>
            <a:r>
              <a:rPr lang="en-ZA" sz="1300" u="sng" dirty="0">
                <a:solidFill>
                  <a:schemeClr val="bg1"/>
                </a:solidFill>
                <a:latin typeface="Arial" panose="020B0604020202020204" pitchFamily="34" charset="0"/>
                <a:ea typeface="Roboto Light" panose="02000000000000000000" pitchFamily="2" charset="0"/>
                <a:cs typeface="Arial" panose="020B0604020202020204" pitchFamily="34" charset="0"/>
              </a:rPr>
              <a:t>volunteers</a:t>
            </a:r>
            <a:r>
              <a:rPr lang="en-ZA" sz="1300" dirty="0">
                <a:solidFill>
                  <a:schemeClr val="bg1"/>
                </a:solidFill>
                <a:latin typeface="Arial" panose="020B0604020202020204" pitchFamily="34" charset="0"/>
                <a:ea typeface="Roboto Light" panose="02000000000000000000" pitchFamily="2" charset="0"/>
                <a:cs typeface="Arial" panose="020B0604020202020204" pitchFamily="34" charset="0"/>
              </a:rPr>
              <a:t>)</a:t>
            </a:r>
          </a:p>
          <a:p>
            <a:pPr>
              <a:buClr>
                <a:schemeClr val="tx1"/>
              </a:buClr>
            </a:pPr>
            <a:r>
              <a:rPr lang="en-ZA" altLang="en-US" sz="1300" b="1" dirty="0">
                <a:solidFill>
                  <a:schemeClr val="bg1"/>
                </a:solidFill>
                <a:latin typeface="Arial" panose="020B0604020202020204" pitchFamily="34" charset="0"/>
                <a:ea typeface="Roboto Light" panose="02000000000000000000" pitchFamily="2" charset="0"/>
                <a:cs typeface="Arial" panose="020B0604020202020204" pitchFamily="34" charset="0"/>
              </a:rPr>
              <a:t>Phase 2 </a:t>
            </a:r>
            <a:r>
              <a:rPr lang="en-ZA" altLang="en-US" sz="1300" dirty="0">
                <a:solidFill>
                  <a:schemeClr val="bg1"/>
                </a:solidFill>
                <a:latin typeface="Arial" panose="020B0604020202020204" pitchFamily="34" charset="0"/>
                <a:ea typeface="Roboto Light" panose="02000000000000000000" pitchFamily="2" charset="0"/>
                <a:cs typeface="Arial" panose="020B0604020202020204" pitchFamily="34" charset="0"/>
              </a:rPr>
              <a:t>(safety and </a:t>
            </a:r>
            <a:r>
              <a:rPr lang="en-ZA" altLang="en-US" sz="1300" u="sng" dirty="0">
                <a:solidFill>
                  <a:schemeClr val="bg1"/>
                </a:solidFill>
                <a:latin typeface="Arial" panose="020B0604020202020204" pitchFamily="34" charset="0"/>
                <a:ea typeface="Roboto Light" panose="02000000000000000000" pitchFamily="2" charset="0"/>
                <a:cs typeface="Arial" panose="020B0604020202020204" pitchFamily="34" charset="0"/>
              </a:rPr>
              <a:t>efficacy</a:t>
            </a:r>
            <a:r>
              <a:rPr lang="en-ZA" altLang="en-US" sz="1300" dirty="0">
                <a:solidFill>
                  <a:schemeClr val="bg1"/>
                </a:solidFill>
                <a:latin typeface="Arial" panose="020B0604020202020204" pitchFamily="34" charset="0"/>
                <a:ea typeface="Roboto Light" panose="02000000000000000000" pitchFamily="2" charset="0"/>
                <a:cs typeface="Arial" panose="020B0604020202020204" pitchFamily="34" charset="0"/>
              </a:rPr>
              <a:t> in </a:t>
            </a:r>
            <a:r>
              <a:rPr lang="en-ZA" altLang="en-US" sz="1300" u="sng" dirty="0">
                <a:solidFill>
                  <a:schemeClr val="bg1"/>
                </a:solidFill>
                <a:latin typeface="Arial" panose="020B0604020202020204" pitchFamily="34" charset="0"/>
                <a:ea typeface="Roboto Light" panose="02000000000000000000" pitchFamily="2" charset="0"/>
                <a:cs typeface="Arial" panose="020B0604020202020204" pitchFamily="34" charset="0"/>
              </a:rPr>
              <a:t>patients</a:t>
            </a:r>
            <a:r>
              <a:rPr lang="en-ZA" altLang="en-US" sz="1300" dirty="0">
                <a:solidFill>
                  <a:schemeClr val="bg1"/>
                </a:solidFill>
                <a:latin typeface="Arial" panose="020B0604020202020204" pitchFamily="34" charset="0"/>
                <a:ea typeface="Roboto Light" panose="02000000000000000000" pitchFamily="2" charset="0"/>
                <a:cs typeface="Arial" panose="020B0604020202020204" pitchFamily="34" charset="0"/>
              </a:rPr>
              <a:t>)</a:t>
            </a:r>
          </a:p>
          <a:p>
            <a:pPr>
              <a:buClr>
                <a:schemeClr val="tx1"/>
              </a:buClr>
            </a:pPr>
            <a:r>
              <a:rPr lang="en-ZA" altLang="en-US" sz="1300" b="1" dirty="0">
                <a:solidFill>
                  <a:schemeClr val="bg1"/>
                </a:solidFill>
                <a:latin typeface="Arial" panose="020B0604020202020204" pitchFamily="34" charset="0"/>
                <a:ea typeface="Roboto Light" panose="02000000000000000000" pitchFamily="2" charset="0"/>
                <a:cs typeface="Arial" panose="020B0604020202020204" pitchFamily="34" charset="0"/>
              </a:rPr>
              <a:t>Phase 3 </a:t>
            </a:r>
            <a:r>
              <a:rPr lang="en-ZA" altLang="en-US" sz="1300" dirty="0">
                <a:solidFill>
                  <a:schemeClr val="bg1"/>
                </a:solidFill>
                <a:latin typeface="Arial" panose="020B0604020202020204" pitchFamily="34" charset="0"/>
                <a:ea typeface="Roboto Light" panose="02000000000000000000" pitchFamily="2" charset="0"/>
                <a:cs typeface="Arial" panose="020B0604020202020204" pitchFamily="34" charset="0"/>
              </a:rPr>
              <a:t>(RCT with </a:t>
            </a:r>
            <a:r>
              <a:rPr lang="en-ZA" altLang="en-US" sz="1300" u="sng" dirty="0">
                <a:solidFill>
                  <a:schemeClr val="bg1"/>
                </a:solidFill>
                <a:latin typeface="Arial" panose="020B0604020202020204" pitchFamily="34" charset="0"/>
                <a:ea typeface="Roboto Light" panose="02000000000000000000" pitchFamily="2" charset="0"/>
                <a:cs typeface="Arial" panose="020B0604020202020204" pitchFamily="34" charset="0"/>
              </a:rPr>
              <a:t>many</a:t>
            </a:r>
            <a:r>
              <a:rPr lang="en-ZA" altLang="en-US" sz="1300" dirty="0">
                <a:solidFill>
                  <a:schemeClr val="bg1"/>
                </a:solidFill>
                <a:latin typeface="Arial" panose="020B0604020202020204" pitchFamily="34" charset="0"/>
                <a:ea typeface="Roboto Light" panose="02000000000000000000" pitchFamily="2" charset="0"/>
                <a:cs typeface="Arial" panose="020B0604020202020204" pitchFamily="34" charset="0"/>
              </a:rPr>
              <a:t> patients)</a:t>
            </a:r>
            <a:endParaRPr lang="en-US" altLang="en-US" sz="1300" dirty="0">
              <a:solidFill>
                <a:schemeClr val="bg1"/>
              </a:solidFill>
              <a:latin typeface="Arial" panose="020B0604020202020204" pitchFamily="34" charset="0"/>
              <a:ea typeface="Roboto Light" panose="02000000000000000000" pitchFamily="2" charset="0"/>
              <a:cs typeface="Arial" panose="020B0604020202020204" pitchFamily="34" charset="0"/>
            </a:endParaRPr>
          </a:p>
        </p:txBody>
      </p:sp>
      <p:pic>
        <p:nvPicPr>
          <p:cNvPr id="37" name="Picture 2" descr="Stick figure - Wikipedia">
            <a:extLst>
              <a:ext uri="{FF2B5EF4-FFF2-40B4-BE49-F238E27FC236}">
                <a16:creationId xmlns:a16="http://schemas.microsoft.com/office/drawing/2014/main" id="{139D3FAA-AE52-91B0-BA90-A258DA007A7E}"/>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7002485" y="5869205"/>
            <a:ext cx="358877" cy="5066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Stick figure - Wikipedia">
            <a:extLst>
              <a:ext uri="{FF2B5EF4-FFF2-40B4-BE49-F238E27FC236}">
                <a16:creationId xmlns:a16="http://schemas.microsoft.com/office/drawing/2014/main" id="{66FC568B-F10D-3EAD-6926-501615E124E9}"/>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7322160" y="5838015"/>
            <a:ext cx="358877" cy="5066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ick figure - Wikipedia">
            <a:extLst>
              <a:ext uri="{FF2B5EF4-FFF2-40B4-BE49-F238E27FC236}">
                <a16:creationId xmlns:a16="http://schemas.microsoft.com/office/drawing/2014/main" id="{46DB95A6-CC39-2AD8-7A35-DFF91BF32CD0}"/>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7629017" y="5882432"/>
            <a:ext cx="358877" cy="5066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ick figure - Wikipedia">
            <a:extLst>
              <a:ext uri="{FF2B5EF4-FFF2-40B4-BE49-F238E27FC236}">
                <a16:creationId xmlns:a16="http://schemas.microsoft.com/office/drawing/2014/main" id="{388106C8-A7D1-61E5-522A-40933401CC8A}"/>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7928123" y="5832668"/>
            <a:ext cx="358877" cy="5066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ick figure - Wikipedia">
            <a:extLst>
              <a:ext uri="{FF2B5EF4-FFF2-40B4-BE49-F238E27FC236}">
                <a16:creationId xmlns:a16="http://schemas.microsoft.com/office/drawing/2014/main" id="{F78859FE-EE90-D8EA-4DF7-F9D09ABA0D76}"/>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8227229" y="5876312"/>
            <a:ext cx="358877" cy="5066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2" name="Object 41">
            <a:extLst>
              <a:ext uri="{FF2B5EF4-FFF2-40B4-BE49-F238E27FC236}">
                <a16:creationId xmlns:a16="http://schemas.microsoft.com/office/drawing/2014/main" id="{B18AF34B-5893-D4A4-595A-F46E3CFD0F4E}"/>
              </a:ext>
            </a:extLst>
          </p:cNvPr>
          <p:cNvGraphicFramePr>
            <a:graphicFrameLocks noChangeAspect="1"/>
          </p:cNvGraphicFramePr>
          <p:nvPr>
            <p:extLst>
              <p:ext uri="{D42A27DB-BD31-4B8C-83A1-F6EECF244321}">
                <p14:modId xmlns:p14="http://schemas.microsoft.com/office/powerpoint/2010/main" val="1736520894"/>
              </p:ext>
            </p:extLst>
          </p:nvPr>
        </p:nvGraphicFramePr>
        <p:xfrm>
          <a:off x="4939060" y="5768186"/>
          <a:ext cx="1614579" cy="470186"/>
        </p:xfrm>
        <a:graphic>
          <a:graphicData uri="http://schemas.openxmlformats.org/presentationml/2006/ole">
            <mc:AlternateContent xmlns:mc="http://schemas.openxmlformats.org/markup-compatibility/2006">
              <mc:Choice xmlns:v="urn:schemas-microsoft-com:vml" Requires="v">
                <p:oleObj name="CS ChemDraw Drawing" r:id="rId10" imgW="4661609" imgH="1357496" progId="ChemDraw.Document.6.0">
                  <p:embed/>
                </p:oleObj>
              </mc:Choice>
              <mc:Fallback>
                <p:oleObj name="CS ChemDraw Drawing" r:id="rId10" imgW="4661609" imgH="1357496" progId="ChemDraw.Document.6.0">
                  <p:embed/>
                  <p:pic>
                    <p:nvPicPr>
                      <p:cNvPr id="67" name="Object 66">
                        <a:extLst>
                          <a:ext uri="{FF2B5EF4-FFF2-40B4-BE49-F238E27FC236}">
                            <a16:creationId xmlns:a16="http://schemas.microsoft.com/office/drawing/2014/main" id="{109CE0A7-1621-4B10-AD70-1AB257063180}"/>
                          </a:ext>
                        </a:extLst>
                      </p:cNvPr>
                      <p:cNvPicPr/>
                      <p:nvPr/>
                    </p:nvPicPr>
                    <p:blipFill>
                      <a:blip r:embed="rId11"/>
                      <a:stretch>
                        <a:fillRect/>
                      </a:stretch>
                    </p:blipFill>
                    <p:spPr>
                      <a:xfrm>
                        <a:off x="4939060" y="5768186"/>
                        <a:ext cx="1614579" cy="470186"/>
                      </a:xfrm>
                      <a:prstGeom prst="rect">
                        <a:avLst/>
                      </a:prstGeom>
                    </p:spPr>
                  </p:pic>
                </p:oleObj>
              </mc:Fallback>
            </mc:AlternateContent>
          </a:graphicData>
        </a:graphic>
      </p:graphicFrame>
      <p:sp>
        <p:nvSpPr>
          <p:cNvPr id="43" name="Arrow: Right 42">
            <a:extLst>
              <a:ext uri="{FF2B5EF4-FFF2-40B4-BE49-F238E27FC236}">
                <a16:creationId xmlns:a16="http://schemas.microsoft.com/office/drawing/2014/main" id="{57C076B0-3BEE-1E5A-DCF6-21A9850440ED}"/>
              </a:ext>
            </a:extLst>
          </p:cNvPr>
          <p:cNvSpPr/>
          <p:nvPr/>
        </p:nvSpPr>
        <p:spPr>
          <a:xfrm>
            <a:off x="4857854" y="2425035"/>
            <a:ext cx="765937" cy="27530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ea typeface="Roboto Light" panose="02000000000000000000" pitchFamily="2" charset="0"/>
              <a:cs typeface="Arial" panose="020B0604020202020204" pitchFamily="34" charset="0"/>
            </a:endParaRPr>
          </a:p>
        </p:txBody>
      </p:sp>
      <p:pic>
        <p:nvPicPr>
          <p:cNvPr id="44" name="Picture 43" descr="A picture containing diagram&#10;&#10;Description automatically generated">
            <a:extLst>
              <a:ext uri="{FF2B5EF4-FFF2-40B4-BE49-F238E27FC236}">
                <a16:creationId xmlns:a16="http://schemas.microsoft.com/office/drawing/2014/main" id="{4FC61638-10B6-9EAE-CE51-473F565D31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75179" y="5735136"/>
            <a:ext cx="793142" cy="555336"/>
          </a:xfrm>
          <a:prstGeom prst="rect">
            <a:avLst/>
          </a:prstGeom>
        </p:spPr>
      </p:pic>
      <p:sp>
        <p:nvSpPr>
          <p:cNvPr id="45" name="Arrow: Right 44">
            <a:extLst>
              <a:ext uri="{FF2B5EF4-FFF2-40B4-BE49-F238E27FC236}">
                <a16:creationId xmlns:a16="http://schemas.microsoft.com/office/drawing/2014/main" id="{D3C3C3FD-16D2-67E2-40A5-D1E07E1A053F}"/>
              </a:ext>
            </a:extLst>
          </p:cNvPr>
          <p:cNvSpPr/>
          <p:nvPr/>
        </p:nvSpPr>
        <p:spPr>
          <a:xfrm>
            <a:off x="6559744" y="5484082"/>
            <a:ext cx="654810" cy="275303"/>
          </a:xfrm>
          <a:prstGeom prst="right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1392890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7D0B-CF2A-F707-41EA-D7670BA8202A}"/>
              </a:ext>
            </a:extLst>
          </p:cNvPr>
          <p:cNvSpPr>
            <a:spLocks noGrp="1"/>
          </p:cNvSpPr>
          <p:nvPr>
            <p:ph type="title"/>
          </p:nvPr>
        </p:nvSpPr>
        <p:spPr/>
        <p:txBody>
          <a:bodyPr/>
          <a:lstStyle/>
          <a:p>
            <a:r>
              <a:rPr lang="en-ZA" dirty="0"/>
              <a:t>Assays</a:t>
            </a:r>
          </a:p>
        </p:txBody>
      </p:sp>
      <p:sp>
        <p:nvSpPr>
          <p:cNvPr id="3" name="Content Placeholder 2">
            <a:extLst>
              <a:ext uri="{FF2B5EF4-FFF2-40B4-BE49-F238E27FC236}">
                <a16:creationId xmlns:a16="http://schemas.microsoft.com/office/drawing/2014/main" id="{37389501-D014-EF9A-4EB8-D0CAAF4358FB}"/>
              </a:ext>
            </a:extLst>
          </p:cNvPr>
          <p:cNvSpPr>
            <a:spLocks noGrp="1"/>
          </p:cNvSpPr>
          <p:nvPr>
            <p:ph idx="1"/>
          </p:nvPr>
        </p:nvSpPr>
        <p:spPr>
          <a:xfrm>
            <a:off x="838199" y="1825625"/>
            <a:ext cx="10800927" cy="4351338"/>
          </a:xfrm>
        </p:spPr>
        <p:txBody>
          <a:bodyPr/>
          <a:lstStyle/>
          <a:p>
            <a:pPr marL="514350" indent="-514350">
              <a:buFont typeface="+mj-lt"/>
              <a:buAutoNum type="arabicPeriod"/>
            </a:pPr>
            <a:r>
              <a:rPr lang="en-ZA" dirty="0"/>
              <a:t>Structured experimental procedures designed to investigate biological and chemical samples under well-defined conditions</a:t>
            </a:r>
          </a:p>
          <a:p>
            <a:pPr marL="514350" indent="-514350">
              <a:buFont typeface="+mj-lt"/>
              <a:buAutoNum type="arabicPeriod"/>
            </a:pPr>
            <a:r>
              <a:rPr lang="en-ZA" dirty="0"/>
              <a:t>An analytical measurement defined by a set of reagents that produces a detectable signal for quantifying a biological process</a:t>
            </a:r>
          </a:p>
          <a:p>
            <a:pPr marL="0" indent="0">
              <a:buNone/>
            </a:pPr>
            <a:endParaRPr lang="en-ZA" dirty="0"/>
          </a:p>
          <a:p>
            <a:pPr marL="0" indent="0">
              <a:buNone/>
            </a:pPr>
            <a:r>
              <a:rPr lang="en-ZA" dirty="0"/>
              <a:t>Assays allow researchers to investigate the presence, identity, amount, interaction, dynamics and impact of chemical and biological molecules, entities or processes in a sample</a:t>
            </a:r>
          </a:p>
          <a:p>
            <a:endParaRPr lang="en-ZA" dirty="0"/>
          </a:p>
        </p:txBody>
      </p:sp>
      <p:sp>
        <p:nvSpPr>
          <p:cNvPr id="5" name="Slide Number Placeholder 4">
            <a:extLst>
              <a:ext uri="{FF2B5EF4-FFF2-40B4-BE49-F238E27FC236}">
                <a16:creationId xmlns:a16="http://schemas.microsoft.com/office/drawing/2014/main" id="{ED5DE40B-F5D0-F3D6-58F9-83AADA6FFC37}"/>
              </a:ext>
            </a:extLst>
          </p:cNvPr>
          <p:cNvSpPr>
            <a:spLocks noGrp="1"/>
          </p:cNvSpPr>
          <p:nvPr>
            <p:ph type="sldNum" sz="quarter" idx="12"/>
          </p:nvPr>
        </p:nvSpPr>
        <p:spPr/>
        <p:txBody>
          <a:bodyPr/>
          <a:lstStyle/>
          <a:p>
            <a:fld id="{5BFB42D1-C534-400D-BC72-5CE77A30CD5B}" type="slidenum">
              <a:rPr lang="en-ZA" smtClean="0"/>
              <a:pPr/>
              <a:t>16</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7FE2425F-C8FA-0254-9099-1E890AFED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8" name="Picture 7" descr="A logo of a university&#10;&#10;Description automatically generated">
            <a:extLst>
              <a:ext uri="{FF2B5EF4-FFF2-40B4-BE49-F238E27FC236}">
                <a16:creationId xmlns:a16="http://schemas.microsoft.com/office/drawing/2014/main" id="{8D4D8217-4E99-7E90-5B18-6149C1184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1202559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7D0B-CF2A-F707-41EA-D7670BA8202A}"/>
              </a:ext>
            </a:extLst>
          </p:cNvPr>
          <p:cNvSpPr>
            <a:spLocks noGrp="1"/>
          </p:cNvSpPr>
          <p:nvPr>
            <p:ph type="title"/>
          </p:nvPr>
        </p:nvSpPr>
        <p:spPr/>
        <p:txBody>
          <a:bodyPr/>
          <a:lstStyle/>
          <a:p>
            <a:r>
              <a:rPr lang="en-ZA" dirty="0"/>
              <a:t>Common types of assays</a:t>
            </a:r>
          </a:p>
        </p:txBody>
      </p:sp>
      <p:sp>
        <p:nvSpPr>
          <p:cNvPr id="5" name="Slide Number Placeholder 4">
            <a:extLst>
              <a:ext uri="{FF2B5EF4-FFF2-40B4-BE49-F238E27FC236}">
                <a16:creationId xmlns:a16="http://schemas.microsoft.com/office/drawing/2014/main" id="{ED5DE40B-F5D0-F3D6-58F9-83AADA6FFC37}"/>
              </a:ext>
            </a:extLst>
          </p:cNvPr>
          <p:cNvSpPr>
            <a:spLocks noGrp="1"/>
          </p:cNvSpPr>
          <p:nvPr>
            <p:ph type="sldNum" sz="quarter" idx="12"/>
          </p:nvPr>
        </p:nvSpPr>
        <p:spPr/>
        <p:txBody>
          <a:bodyPr/>
          <a:lstStyle/>
          <a:p>
            <a:fld id="{5BFB42D1-C534-400D-BC72-5CE77A30CD5B}" type="slidenum">
              <a:rPr lang="en-ZA"/>
              <a:pPr/>
              <a:t>17</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BD871FDA-8FD9-8487-2AFD-0A1DF9D5C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FF1259C2-FDD0-F6F1-972C-32CE0DF2F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
        <p:nvSpPr>
          <p:cNvPr id="8" name="TextBox 7">
            <a:extLst>
              <a:ext uri="{FF2B5EF4-FFF2-40B4-BE49-F238E27FC236}">
                <a16:creationId xmlns:a16="http://schemas.microsoft.com/office/drawing/2014/main" id="{19B5C2C7-B5E3-9342-9A5B-101B5DA798F8}"/>
              </a:ext>
            </a:extLst>
          </p:cNvPr>
          <p:cNvSpPr txBox="1"/>
          <p:nvPr/>
        </p:nvSpPr>
        <p:spPr>
          <a:xfrm>
            <a:off x="2246890" y="1466837"/>
            <a:ext cx="8897360" cy="1255728"/>
          </a:xfrm>
          <a:prstGeom prst="rect">
            <a:avLst/>
          </a:prstGeom>
          <a:noFill/>
        </p:spPr>
        <p:txBody>
          <a:bodyPr wrap="square">
            <a:spAutoFit/>
          </a:bodyPr>
          <a:lstStyle/>
          <a:p>
            <a:pPr fontAlgn="base">
              <a:lnSpc>
                <a:spcPct val="90000"/>
              </a:lnSpc>
            </a:pPr>
            <a:r>
              <a:rPr lang="en-ZA" sz="2800" b="1" dirty="0">
                <a:latin typeface="Arial" panose="020B0604020202020204" pitchFamily="34" charset="0"/>
                <a:cs typeface="Arial" panose="020B0604020202020204" pitchFamily="34" charset="0"/>
              </a:rPr>
              <a:t>Cell-based: </a:t>
            </a:r>
            <a:r>
              <a:rPr lang="en-ZA" sz="2800" dirty="0">
                <a:latin typeface="Arial" panose="020B0604020202020204" pitchFamily="34" charset="0"/>
                <a:cs typeface="Arial" panose="020B0604020202020204" pitchFamily="34" charset="0"/>
              </a:rPr>
              <a:t>Usually more physiologically-relevant assays that incorporate the intricacies of cellular function, structure and phenotypes </a:t>
            </a:r>
          </a:p>
        </p:txBody>
      </p:sp>
      <p:sp>
        <p:nvSpPr>
          <p:cNvPr id="10" name="TextBox 9">
            <a:extLst>
              <a:ext uri="{FF2B5EF4-FFF2-40B4-BE49-F238E27FC236}">
                <a16:creationId xmlns:a16="http://schemas.microsoft.com/office/drawing/2014/main" id="{95D5EE89-FB2B-84C1-03A2-9E036E115AD9}"/>
              </a:ext>
            </a:extLst>
          </p:cNvPr>
          <p:cNvSpPr txBox="1"/>
          <p:nvPr/>
        </p:nvSpPr>
        <p:spPr>
          <a:xfrm>
            <a:off x="2246890" y="2822637"/>
            <a:ext cx="9047796" cy="1255728"/>
          </a:xfrm>
          <a:prstGeom prst="rect">
            <a:avLst/>
          </a:prstGeom>
          <a:noFill/>
        </p:spPr>
        <p:txBody>
          <a:bodyPr wrap="square">
            <a:spAutoFit/>
          </a:bodyPr>
          <a:lstStyle/>
          <a:p>
            <a:pPr fontAlgn="base">
              <a:lnSpc>
                <a:spcPct val="90000"/>
              </a:lnSpc>
            </a:pPr>
            <a:r>
              <a:rPr lang="en-ZA" sz="2800" b="1" dirty="0">
                <a:latin typeface="Arial" panose="020B0604020202020204" pitchFamily="34" charset="0"/>
                <a:cs typeface="Arial" panose="020B0604020202020204" pitchFamily="34" charset="0"/>
              </a:rPr>
              <a:t>Biochemical: </a:t>
            </a:r>
            <a:r>
              <a:rPr lang="en-ZA" sz="2800" dirty="0">
                <a:latin typeface="Arial" panose="020B0604020202020204" pitchFamily="34" charset="0"/>
                <a:cs typeface="Arial" panose="020B0604020202020204" pitchFamily="34" charset="0"/>
              </a:rPr>
              <a:t>Usually based on purified targets that help to reveal the underlying mechanisms in biological interactions</a:t>
            </a:r>
          </a:p>
        </p:txBody>
      </p:sp>
      <p:sp>
        <p:nvSpPr>
          <p:cNvPr id="12" name="TextBox 11">
            <a:extLst>
              <a:ext uri="{FF2B5EF4-FFF2-40B4-BE49-F238E27FC236}">
                <a16:creationId xmlns:a16="http://schemas.microsoft.com/office/drawing/2014/main" id="{167598A8-962D-8B69-AF10-8630B44A95A4}"/>
              </a:ext>
            </a:extLst>
          </p:cNvPr>
          <p:cNvSpPr txBox="1"/>
          <p:nvPr/>
        </p:nvSpPr>
        <p:spPr>
          <a:xfrm>
            <a:off x="2246889" y="4181552"/>
            <a:ext cx="9047796" cy="867930"/>
          </a:xfrm>
          <a:prstGeom prst="rect">
            <a:avLst/>
          </a:prstGeom>
          <a:noFill/>
        </p:spPr>
        <p:txBody>
          <a:bodyPr wrap="square">
            <a:spAutoFit/>
          </a:bodyPr>
          <a:lstStyle/>
          <a:p>
            <a:pPr>
              <a:lnSpc>
                <a:spcPct val="90000"/>
              </a:lnSpc>
            </a:pPr>
            <a:r>
              <a:rPr lang="en-ZA" sz="2800" b="1" dirty="0">
                <a:latin typeface="Arial" panose="020B0604020202020204" pitchFamily="34" charset="0"/>
                <a:cs typeface="Arial" panose="020B0604020202020204" pitchFamily="34" charset="0"/>
              </a:rPr>
              <a:t>Biophysical: </a:t>
            </a:r>
            <a:r>
              <a:rPr lang="en-ZA" sz="2800" dirty="0">
                <a:latin typeface="Arial" panose="020B0604020202020204" pitchFamily="34" charset="0"/>
                <a:cs typeface="Arial" panose="020B0604020202020204" pitchFamily="34" charset="0"/>
              </a:rPr>
              <a:t>Insights into the affinity and binding kinetics between biomolecules and small molecules</a:t>
            </a:r>
          </a:p>
        </p:txBody>
      </p:sp>
      <p:pic>
        <p:nvPicPr>
          <p:cNvPr id="1030" name="Picture 6" descr="Animal Cell Stock Vector Illustration and Royalty Free Animal Cell Clipart">
            <a:extLst>
              <a:ext uri="{FF2B5EF4-FFF2-40B4-BE49-F238E27FC236}">
                <a16:creationId xmlns:a16="http://schemas.microsoft.com/office/drawing/2014/main" id="{27A6340A-1E92-B2F4-45D6-1B567D591D3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397" y="1533813"/>
            <a:ext cx="970695" cy="9146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are all those squiggly lines you keep showing us? (How to “Read” a  Protein Structure) – Science Magnifies">
            <a:extLst>
              <a:ext uri="{FF2B5EF4-FFF2-40B4-BE49-F238E27FC236}">
                <a16:creationId xmlns:a16="http://schemas.microsoft.com/office/drawing/2014/main" id="{5FD0056D-69E1-9C3B-4344-46752C584AF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1" y="2864539"/>
            <a:ext cx="970694" cy="9706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nzyme Kinetics">
            <a:extLst>
              <a:ext uri="{FF2B5EF4-FFF2-40B4-BE49-F238E27FC236}">
                <a16:creationId xmlns:a16="http://schemas.microsoft.com/office/drawing/2014/main" id="{10F3910D-582C-F4C5-94ED-DADF7AC79E2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86" t="2078" r="5341" b="3174"/>
          <a:stretch/>
        </p:blipFill>
        <p:spPr bwMode="auto">
          <a:xfrm>
            <a:off x="863347" y="4251349"/>
            <a:ext cx="949072" cy="7414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mple illustration of monitor Personal computer component icon 3068016  Vector Art at Vecteezy">
            <a:extLst>
              <a:ext uri="{FF2B5EF4-FFF2-40B4-BE49-F238E27FC236}">
                <a16:creationId xmlns:a16="http://schemas.microsoft.com/office/drawing/2014/main" id="{6854AED0-19B2-DCB8-7E67-565BA78E5A41}"/>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9863" t="15190" r="9774" b="16119"/>
          <a:stretch/>
        </p:blipFill>
        <p:spPr bwMode="auto">
          <a:xfrm>
            <a:off x="913402" y="5328442"/>
            <a:ext cx="945799" cy="8084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EE52F6-3E59-6D82-B504-C4A90977B2D2}"/>
              </a:ext>
            </a:extLst>
          </p:cNvPr>
          <p:cNvSpPr txBox="1"/>
          <p:nvPr/>
        </p:nvSpPr>
        <p:spPr>
          <a:xfrm>
            <a:off x="2246889" y="5268951"/>
            <a:ext cx="9047796" cy="867930"/>
          </a:xfrm>
          <a:prstGeom prst="rect">
            <a:avLst/>
          </a:prstGeom>
          <a:noFill/>
        </p:spPr>
        <p:txBody>
          <a:bodyPr wrap="square">
            <a:spAutoFit/>
          </a:bodyPr>
          <a:lstStyle/>
          <a:p>
            <a:pPr>
              <a:lnSpc>
                <a:spcPct val="90000"/>
              </a:lnSpc>
            </a:pPr>
            <a:r>
              <a:rPr lang="en-ZA" sz="2800" b="1" dirty="0">
                <a:latin typeface="Arial" panose="020B0604020202020204" pitchFamily="34" charset="0"/>
                <a:cs typeface="Arial" panose="020B0604020202020204" pitchFamily="34" charset="0"/>
              </a:rPr>
              <a:t>In silico: </a:t>
            </a:r>
            <a:r>
              <a:rPr lang="en-ZA" sz="2800" dirty="0">
                <a:latin typeface="Arial" panose="020B0604020202020204" pitchFamily="34" charset="0"/>
                <a:cs typeface="Arial" panose="020B0604020202020204" pitchFamily="34" charset="0"/>
              </a:rPr>
              <a:t>Computational approaches that can be useful for screening large numbers of molecules</a:t>
            </a:r>
          </a:p>
        </p:txBody>
      </p:sp>
    </p:spTree>
    <p:extLst>
      <p:ext uri="{BB962C8B-B14F-4D97-AF65-F5344CB8AC3E}">
        <p14:creationId xmlns:p14="http://schemas.microsoft.com/office/powerpoint/2010/main" val="1854978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7D0B-CF2A-F707-41EA-D7670BA8202A}"/>
              </a:ext>
            </a:extLst>
          </p:cNvPr>
          <p:cNvSpPr>
            <a:spLocks noGrp="1"/>
          </p:cNvSpPr>
          <p:nvPr>
            <p:ph type="title"/>
          </p:nvPr>
        </p:nvSpPr>
        <p:spPr/>
        <p:txBody>
          <a:bodyPr/>
          <a:lstStyle/>
          <a:p>
            <a:r>
              <a:rPr lang="en-ZA" dirty="0"/>
              <a:t>Types of assays – cell-based</a:t>
            </a:r>
          </a:p>
        </p:txBody>
      </p:sp>
      <p:sp>
        <p:nvSpPr>
          <p:cNvPr id="3" name="Content Placeholder 2">
            <a:extLst>
              <a:ext uri="{FF2B5EF4-FFF2-40B4-BE49-F238E27FC236}">
                <a16:creationId xmlns:a16="http://schemas.microsoft.com/office/drawing/2014/main" id="{37389501-D014-EF9A-4EB8-D0CAAF4358FB}"/>
              </a:ext>
            </a:extLst>
          </p:cNvPr>
          <p:cNvSpPr>
            <a:spLocks noGrp="1"/>
          </p:cNvSpPr>
          <p:nvPr>
            <p:ph idx="1"/>
          </p:nvPr>
        </p:nvSpPr>
        <p:spPr>
          <a:xfrm>
            <a:off x="838200" y="1825625"/>
            <a:ext cx="10248900" cy="4351338"/>
          </a:xfrm>
        </p:spPr>
        <p:txBody>
          <a:bodyPr>
            <a:normAutofit fontScale="92500" lnSpcReduction="10000"/>
          </a:bodyPr>
          <a:lstStyle/>
          <a:p>
            <a:pPr marL="0" indent="0">
              <a:buNone/>
            </a:pPr>
            <a:r>
              <a:rPr lang="en-ZA" b="1" dirty="0"/>
              <a:t>Cell-based assays may help to evaluate the efficacy of drug molecules in a more effective way than biochemical assays. Cell cultures and provide deeper insight into the effects of small molecules on humans, often with temporal (time) and spatial (location) resolution</a:t>
            </a:r>
          </a:p>
          <a:p>
            <a:pPr lvl="1"/>
            <a:r>
              <a:rPr lang="en-ZA" dirty="0"/>
              <a:t>Reporter gene assay: To detect primary signal pathway modulators</a:t>
            </a:r>
          </a:p>
          <a:p>
            <a:pPr lvl="1"/>
            <a:r>
              <a:rPr lang="en-ZA" dirty="0"/>
              <a:t>Mammalian two-hybrid assay: To study mammalian protein interactions in the cellular environment</a:t>
            </a:r>
          </a:p>
          <a:p>
            <a:pPr lvl="1"/>
            <a:r>
              <a:rPr lang="en-ZA" dirty="0"/>
              <a:t>Fluorescence-based immunohistochemical assays: To study morphological features and molecular target activities</a:t>
            </a:r>
          </a:p>
          <a:p>
            <a:pPr lvl="1"/>
            <a:r>
              <a:rPr lang="en-ZA" dirty="0"/>
              <a:t>Immunofluorescence assays: For high-throughput target protein analysis</a:t>
            </a:r>
          </a:p>
          <a:p>
            <a:pPr lvl="1"/>
            <a:r>
              <a:rPr lang="en-ZA" dirty="0"/>
              <a:t>Protein fragment complementation assays: To study protein-protein interactions</a:t>
            </a:r>
          </a:p>
        </p:txBody>
      </p:sp>
      <p:sp>
        <p:nvSpPr>
          <p:cNvPr id="5" name="Slide Number Placeholder 4">
            <a:extLst>
              <a:ext uri="{FF2B5EF4-FFF2-40B4-BE49-F238E27FC236}">
                <a16:creationId xmlns:a16="http://schemas.microsoft.com/office/drawing/2014/main" id="{ED5DE40B-F5D0-F3D6-58F9-83AADA6FFC37}"/>
              </a:ext>
            </a:extLst>
          </p:cNvPr>
          <p:cNvSpPr>
            <a:spLocks noGrp="1"/>
          </p:cNvSpPr>
          <p:nvPr>
            <p:ph type="sldNum" sz="quarter" idx="12"/>
          </p:nvPr>
        </p:nvSpPr>
        <p:spPr/>
        <p:txBody>
          <a:bodyPr/>
          <a:lstStyle/>
          <a:p>
            <a:fld id="{5BFB42D1-C534-400D-BC72-5CE77A30CD5B}" type="slidenum">
              <a:rPr lang="en-ZA" smtClean="0"/>
              <a:pPr/>
              <a:t>18</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72CAA42F-75DC-6C76-3BCB-20C8F5263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23676BAD-60FC-D24A-50F6-3A4D48231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67843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7D0B-CF2A-F707-41EA-D7670BA8202A}"/>
              </a:ext>
            </a:extLst>
          </p:cNvPr>
          <p:cNvSpPr>
            <a:spLocks noGrp="1"/>
          </p:cNvSpPr>
          <p:nvPr>
            <p:ph type="title"/>
          </p:nvPr>
        </p:nvSpPr>
        <p:spPr/>
        <p:txBody>
          <a:bodyPr/>
          <a:lstStyle/>
          <a:p>
            <a:r>
              <a:rPr lang="en-ZA" dirty="0"/>
              <a:t>Types of assays – biochemical </a:t>
            </a:r>
          </a:p>
        </p:txBody>
      </p:sp>
      <p:sp>
        <p:nvSpPr>
          <p:cNvPr id="3" name="Content Placeholder 2">
            <a:extLst>
              <a:ext uri="{FF2B5EF4-FFF2-40B4-BE49-F238E27FC236}">
                <a16:creationId xmlns:a16="http://schemas.microsoft.com/office/drawing/2014/main" id="{37389501-D014-EF9A-4EB8-D0CAAF4358FB}"/>
              </a:ext>
            </a:extLst>
          </p:cNvPr>
          <p:cNvSpPr>
            <a:spLocks noGrp="1"/>
          </p:cNvSpPr>
          <p:nvPr>
            <p:ph idx="1"/>
          </p:nvPr>
        </p:nvSpPr>
        <p:spPr>
          <a:xfrm>
            <a:off x="838200" y="1825624"/>
            <a:ext cx="10515600" cy="4605151"/>
          </a:xfrm>
        </p:spPr>
        <p:txBody>
          <a:bodyPr>
            <a:normAutofit fontScale="92500" lnSpcReduction="10000"/>
          </a:bodyPr>
          <a:lstStyle/>
          <a:p>
            <a:pPr marL="0" indent="0" algn="l">
              <a:buNone/>
            </a:pPr>
            <a:r>
              <a:rPr lang="en-ZA" b="1" dirty="0"/>
              <a:t>Biochemical assays are used to measure the binding affinity or inhibitory activity of the tested molecule with the target enzyme or its receptor</a:t>
            </a:r>
          </a:p>
          <a:p>
            <a:pPr algn="l">
              <a:buFont typeface="Arial" panose="020B0604020202020204" pitchFamily="34" charset="0"/>
              <a:buChar char="•"/>
            </a:pPr>
            <a:r>
              <a:rPr lang="en-ZA" dirty="0"/>
              <a:t>Fluorescence resonance energy transfer (FRET)-based assay: Used to screen inhibitors and monitor proteolytic activity</a:t>
            </a:r>
          </a:p>
          <a:p>
            <a:pPr algn="l">
              <a:buFont typeface="Arial" panose="020B0604020202020204" pitchFamily="34" charset="0"/>
              <a:buChar char="•"/>
            </a:pPr>
            <a:r>
              <a:rPr lang="en-ZA" dirty="0"/>
              <a:t>High-performance liquid chromatography (HPLC): Used to assess proteolytic action (mainly for chromogenic compounds) and can be used to screen inhibitors </a:t>
            </a:r>
          </a:p>
          <a:p>
            <a:pPr algn="l">
              <a:buFont typeface="Arial" panose="020B0604020202020204" pitchFamily="34" charset="0"/>
              <a:buChar char="•"/>
            </a:pPr>
            <a:r>
              <a:rPr lang="en-ZA" dirty="0"/>
              <a:t>Enzyme-linked immunosorbent assay (ELISA): To analyse the inhibitory activity of the test compound</a:t>
            </a:r>
          </a:p>
          <a:p>
            <a:pPr algn="l">
              <a:buFont typeface="Arial" panose="020B0604020202020204" pitchFamily="34" charset="0"/>
              <a:buChar char="•"/>
            </a:pPr>
            <a:r>
              <a:rPr lang="en-ZA" dirty="0"/>
              <a:t>Surface plasmon resonance (SPR) techniques: Used to study the interactions of the test compound with the target protein</a:t>
            </a:r>
          </a:p>
          <a:p>
            <a:endParaRPr lang="en-ZA" dirty="0"/>
          </a:p>
        </p:txBody>
      </p:sp>
      <p:sp>
        <p:nvSpPr>
          <p:cNvPr id="5" name="Slide Number Placeholder 4">
            <a:extLst>
              <a:ext uri="{FF2B5EF4-FFF2-40B4-BE49-F238E27FC236}">
                <a16:creationId xmlns:a16="http://schemas.microsoft.com/office/drawing/2014/main" id="{ED5DE40B-F5D0-F3D6-58F9-83AADA6FFC37}"/>
              </a:ext>
            </a:extLst>
          </p:cNvPr>
          <p:cNvSpPr>
            <a:spLocks noGrp="1"/>
          </p:cNvSpPr>
          <p:nvPr>
            <p:ph type="sldNum" sz="quarter" idx="12"/>
          </p:nvPr>
        </p:nvSpPr>
        <p:spPr/>
        <p:txBody>
          <a:bodyPr/>
          <a:lstStyle/>
          <a:p>
            <a:fld id="{5BFB42D1-C534-400D-BC72-5CE77A30CD5B}" type="slidenum">
              <a:rPr lang="en-ZA" smtClean="0"/>
              <a:pPr/>
              <a:t>19</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333CF5C8-A9D4-3133-4BD9-19210A30F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C958E603-2403-919C-918B-49CD3DEAA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438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585E2-444B-5A2E-1873-CBEB160393DE}"/>
              </a:ext>
            </a:extLst>
          </p:cNvPr>
          <p:cNvSpPr>
            <a:spLocks noGrp="1"/>
          </p:cNvSpPr>
          <p:nvPr>
            <p:ph type="sldNum" sz="quarter" idx="12"/>
          </p:nvPr>
        </p:nvSpPr>
        <p:spPr/>
        <p:txBody>
          <a:bodyPr/>
          <a:lstStyle/>
          <a:p>
            <a:fld id="{5BFB42D1-C534-400D-BC72-5CE77A30CD5B}" type="slidenum">
              <a:rPr lang="en-ZA" smtClean="0"/>
              <a:pPr/>
              <a:t>2</a:t>
            </a:fld>
            <a:endParaRPr lang="en-ZA" dirty="0"/>
          </a:p>
        </p:txBody>
      </p:sp>
      <p:pic>
        <p:nvPicPr>
          <p:cNvPr id="2" name="Picture 1" descr="A black and orange text on a black background&#10;&#10;AI-generated content may be incorrect.">
            <a:extLst>
              <a:ext uri="{FF2B5EF4-FFF2-40B4-BE49-F238E27FC236}">
                <a16:creationId xmlns:a16="http://schemas.microsoft.com/office/drawing/2014/main" id="{49D7270B-C890-198C-3AE3-694411544FA2}"/>
              </a:ext>
            </a:extLst>
          </p:cNvPr>
          <p:cNvPicPr>
            <a:picLocks noChangeAspect="1"/>
          </p:cNvPicPr>
          <p:nvPr/>
        </p:nvPicPr>
        <p:blipFill>
          <a:blip r:embed="rId2"/>
          <a:stretch>
            <a:fillRect/>
          </a:stretch>
        </p:blipFill>
        <p:spPr>
          <a:xfrm>
            <a:off x="0" y="289710"/>
            <a:ext cx="12192000" cy="5728245"/>
          </a:xfrm>
          <a:prstGeom prst="rect">
            <a:avLst/>
          </a:prstGeom>
        </p:spPr>
      </p:pic>
    </p:spTree>
    <p:extLst>
      <p:ext uri="{BB962C8B-B14F-4D97-AF65-F5344CB8AC3E}">
        <p14:creationId xmlns:p14="http://schemas.microsoft.com/office/powerpoint/2010/main" val="4233665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7D0B-CF2A-F707-41EA-D7670BA8202A}"/>
              </a:ext>
            </a:extLst>
          </p:cNvPr>
          <p:cNvSpPr>
            <a:spLocks noGrp="1"/>
          </p:cNvSpPr>
          <p:nvPr>
            <p:ph type="title"/>
          </p:nvPr>
        </p:nvSpPr>
        <p:spPr/>
        <p:txBody>
          <a:bodyPr/>
          <a:lstStyle/>
          <a:p>
            <a:r>
              <a:rPr lang="en-ZA" dirty="0"/>
              <a:t>Types of assays – in silico</a:t>
            </a:r>
          </a:p>
        </p:txBody>
      </p:sp>
      <p:sp>
        <p:nvSpPr>
          <p:cNvPr id="3" name="Content Placeholder 2">
            <a:extLst>
              <a:ext uri="{FF2B5EF4-FFF2-40B4-BE49-F238E27FC236}">
                <a16:creationId xmlns:a16="http://schemas.microsoft.com/office/drawing/2014/main" id="{37389501-D014-EF9A-4EB8-D0CAAF4358FB}"/>
              </a:ext>
            </a:extLst>
          </p:cNvPr>
          <p:cNvSpPr>
            <a:spLocks noGrp="1"/>
          </p:cNvSpPr>
          <p:nvPr>
            <p:ph idx="1"/>
          </p:nvPr>
        </p:nvSpPr>
        <p:spPr>
          <a:xfrm>
            <a:off x="838200" y="1825624"/>
            <a:ext cx="10515600" cy="4605151"/>
          </a:xfrm>
        </p:spPr>
        <p:txBody>
          <a:bodyPr>
            <a:normAutofit fontScale="92500" lnSpcReduction="10000"/>
          </a:bodyPr>
          <a:lstStyle/>
          <a:p>
            <a:pPr marL="0" indent="0" algn="l">
              <a:buNone/>
            </a:pPr>
            <a:r>
              <a:rPr lang="en-ZA" b="1" dirty="0"/>
              <a:t>In silico methods are effective techniques to screen a large library of compounds and evaluate their affinity and efficacy even before they enter development, based on their structure</a:t>
            </a:r>
          </a:p>
          <a:p>
            <a:pPr algn="l"/>
            <a:r>
              <a:rPr lang="en-ZA" dirty="0"/>
              <a:t>Important applications in assessing the pharmacodynamic (PD) and pharmacokinetic (PK) properties of molecules. The two types of virtual screening methods commonly used are ligand-based methods (utilising topological fingerprints and pharmacophore similarity) and target-based methods</a:t>
            </a:r>
          </a:p>
          <a:p>
            <a:pPr algn="l"/>
            <a:r>
              <a:rPr lang="en-ZA" dirty="0"/>
              <a:t>Docking and consensus scoring are some target-based approaches used to estimate the binding affinity of the selected compounds</a:t>
            </a:r>
          </a:p>
          <a:p>
            <a:pPr algn="l"/>
            <a:r>
              <a:rPr lang="en-ZA" dirty="0"/>
              <a:t>Quantitative structure-activity relationships (QSAR) predict the quantitative relationship between a chemical structure and its biological activity</a:t>
            </a:r>
          </a:p>
          <a:p>
            <a:endParaRPr lang="en-ZA" dirty="0"/>
          </a:p>
        </p:txBody>
      </p:sp>
      <p:sp>
        <p:nvSpPr>
          <p:cNvPr id="5" name="Slide Number Placeholder 4">
            <a:extLst>
              <a:ext uri="{FF2B5EF4-FFF2-40B4-BE49-F238E27FC236}">
                <a16:creationId xmlns:a16="http://schemas.microsoft.com/office/drawing/2014/main" id="{ED5DE40B-F5D0-F3D6-58F9-83AADA6FFC37}"/>
              </a:ext>
            </a:extLst>
          </p:cNvPr>
          <p:cNvSpPr>
            <a:spLocks noGrp="1"/>
          </p:cNvSpPr>
          <p:nvPr>
            <p:ph type="sldNum" sz="quarter" idx="12"/>
          </p:nvPr>
        </p:nvSpPr>
        <p:spPr/>
        <p:txBody>
          <a:bodyPr/>
          <a:lstStyle/>
          <a:p>
            <a:fld id="{5BFB42D1-C534-400D-BC72-5CE77A30CD5B}" type="slidenum">
              <a:rPr lang="en-ZA" smtClean="0"/>
              <a:pPr/>
              <a:t>20</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BED89891-7C0E-10D6-7E62-25094BC91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31ABFEFA-48F2-1341-6F9F-6B04AB215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538519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7D0B-CF2A-F707-41EA-D7670BA8202A}"/>
              </a:ext>
            </a:extLst>
          </p:cNvPr>
          <p:cNvSpPr>
            <a:spLocks noGrp="1"/>
          </p:cNvSpPr>
          <p:nvPr>
            <p:ph type="title"/>
          </p:nvPr>
        </p:nvSpPr>
        <p:spPr/>
        <p:txBody>
          <a:bodyPr/>
          <a:lstStyle/>
          <a:p>
            <a:r>
              <a:rPr lang="en-ZA" dirty="0"/>
              <a:t>Sources of variation in assays</a:t>
            </a:r>
          </a:p>
        </p:txBody>
      </p:sp>
      <p:sp>
        <p:nvSpPr>
          <p:cNvPr id="3" name="Content Placeholder 2">
            <a:extLst>
              <a:ext uri="{FF2B5EF4-FFF2-40B4-BE49-F238E27FC236}">
                <a16:creationId xmlns:a16="http://schemas.microsoft.com/office/drawing/2014/main" id="{37389501-D014-EF9A-4EB8-D0CAAF4358FB}"/>
              </a:ext>
            </a:extLst>
          </p:cNvPr>
          <p:cNvSpPr>
            <a:spLocks noGrp="1"/>
          </p:cNvSpPr>
          <p:nvPr>
            <p:ph idx="1"/>
          </p:nvPr>
        </p:nvSpPr>
        <p:spPr>
          <a:xfrm>
            <a:off x="838200" y="2851275"/>
            <a:ext cx="4405132" cy="3306939"/>
          </a:xfrm>
        </p:spPr>
        <p:txBody>
          <a:bodyPr>
            <a:normAutofit/>
          </a:bodyPr>
          <a:lstStyle/>
          <a:p>
            <a:pPr marL="358775" indent="-358775" algn="l">
              <a:lnSpc>
                <a:spcPct val="100000"/>
              </a:lnSpc>
              <a:spcBef>
                <a:spcPts val="0"/>
              </a:spcBef>
              <a:buNone/>
            </a:pPr>
            <a:r>
              <a:rPr lang="en-ZA" b="1" dirty="0"/>
              <a:t>Cell-based assays:</a:t>
            </a:r>
          </a:p>
          <a:p>
            <a:pPr marL="358775" indent="-358775" algn="l">
              <a:lnSpc>
                <a:spcPct val="100000"/>
              </a:lnSpc>
              <a:spcBef>
                <a:spcPts val="0"/>
              </a:spcBef>
              <a:buFont typeface="Arial" panose="020B0604020202020204" pitchFamily="34" charset="0"/>
              <a:buChar char="•"/>
            </a:pPr>
            <a:r>
              <a:rPr lang="en-ZA" dirty="0"/>
              <a:t>Culturing media</a:t>
            </a:r>
          </a:p>
          <a:p>
            <a:pPr marL="358775" indent="-358775" algn="l">
              <a:lnSpc>
                <a:spcPct val="100000"/>
              </a:lnSpc>
              <a:spcBef>
                <a:spcPts val="0"/>
              </a:spcBef>
              <a:buFont typeface="Arial" panose="020B0604020202020204" pitchFamily="34" charset="0"/>
              <a:buChar char="•"/>
            </a:pPr>
            <a:r>
              <a:rPr lang="en-ZA" dirty="0"/>
              <a:t>Culturing conditions</a:t>
            </a:r>
          </a:p>
          <a:p>
            <a:pPr marL="358775" indent="-358775" algn="l">
              <a:lnSpc>
                <a:spcPct val="100000"/>
              </a:lnSpc>
              <a:spcBef>
                <a:spcPts val="0"/>
              </a:spcBef>
              <a:buFont typeface="Arial" panose="020B0604020202020204" pitchFamily="34" charset="0"/>
              <a:buChar char="•"/>
            </a:pPr>
            <a:r>
              <a:rPr lang="en-ZA" dirty="0"/>
              <a:t>Serum</a:t>
            </a:r>
          </a:p>
          <a:p>
            <a:pPr marL="358775" indent="-358775" algn="l">
              <a:lnSpc>
                <a:spcPct val="100000"/>
              </a:lnSpc>
              <a:spcBef>
                <a:spcPts val="0"/>
              </a:spcBef>
              <a:buFont typeface="Arial" panose="020B0604020202020204" pitchFamily="34" charset="0"/>
              <a:buChar char="•"/>
            </a:pPr>
            <a:r>
              <a:rPr lang="en-ZA" dirty="0"/>
              <a:t>Stage of the cell cycle</a:t>
            </a:r>
          </a:p>
          <a:p>
            <a:pPr marL="358775" indent="-358775" algn="l">
              <a:lnSpc>
                <a:spcPct val="100000"/>
              </a:lnSpc>
              <a:spcBef>
                <a:spcPts val="0"/>
              </a:spcBef>
              <a:buFont typeface="Arial" panose="020B0604020202020204" pitchFamily="34" charset="0"/>
              <a:buChar char="•"/>
            </a:pPr>
            <a:r>
              <a:rPr lang="en-ZA" dirty="0"/>
              <a:t>Passage number</a:t>
            </a:r>
          </a:p>
        </p:txBody>
      </p:sp>
      <p:sp>
        <p:nvSpPr>
          <p:cNvPr id="5" name="Slide Number Placeholder 4">
            <a:extLst>
              <a:ext uri="{FF2B5EF4-FFF2-40B4-BE49-F238E27FC236}">
                <a16:creationId xmlns:a16="http://schemas.microsoft.com/office/drawing/2014/main" id="{ED5DE40B-F5D0-F3D6-58F9-83AADA6FFC37}"/>
              </a:ext>
            </a:extLst>
          </p:cNvPr>
          <p:cNvSpPr>
            <a:spLocks noGrp="1"/>
          </p:cNvSpPr>
          <p:nvPr>
            <p:ph type="sldNum" sz="quarter" idx="12"/>
          </p:nvPr>
        </p:nvSpPr>
        <p:spPr/>
        <p:txBody>
          <a:bodyPr/>
          <a:lstStyle/>
          <a:p>
            <a:fld id="{5BFB42D1-C534-400D-BC72-5CE77A30CD5B}" type="slidenum">
              <a:rPr lang="en-ZA" smtClean="0"/>
              <a:pPr/>
              <a:t>21</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FECD0C35-0D55-C104-DBBC-CD9BEE9FD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3063E05F-C6C6-C048-DC5D-378F54FCC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
        <p:nvSpPr>
          <p:cNvPr id="8" name="TextBox 7">
            <a:extLst>
              <a:ext uri="{FF2B5EF4-FFF2-40B4-BE49-F238E27FC236}">
                <a16:creationId xmlns:a16="http://schemas.microsoft.com/office/drawing/2014/main" id="{B5F35AB0-DD9E-09B0-01C5-3C234AFA7E81}"/>
              </a:ext>
            </a:extLst>
          </p:cNvPr>
          <p:cNvSpPr txBox="1"/>
          <p:nvPr/>
        </p:nvSpPr>
        <p:spPr>
          <a:xfrm>
            <a:off x="5602926" y="2851275"/>
            <a:ext cx="4600361" cy="3108543"/>
          </a:xfrm>
          <a:prstGeom prst="rect">
            <a:avLst/>
          </a:prstGeom>
          <a:noFill/>
        </p:spPr>
        <p:txBody>
          <a:bodyPr wrap="square">
            <a:spAutoFit/>
          </a:bodyPr>
          <a:lstStyle/>
          <a:p>
            <a:pPr marL="358775" indent="-358775" algn="l">
              <a:buNone/>
            </a:pPr>
            <a:r>
              <a:rPr lang="en-ZA" sz="2800" b="1" dirty="0">
                <a:latin typeface="Arial" panose="020B0604020202020204" pitchFamily="34" charset="0"/>
                <a:cs typeface="Arial" panose="020B0604020202020204" pitchFamily="34" charset="0"/>
              </a:rPr>
              <a:t>Biochemical assays:</a:t>
            </a:r>
          </a:p>
          <a:p>
            <a:pPr marL="358775" indent="-358775" algn="l">
              <a:buFont typeface="Arial" panose="020B0604020202020204" pitchFamily="34" charset="0"/>
              <a:buChar char="•"/>
            </a:pPr>
            <a:r>
              <a:rPr lang="en-ZA" sz="2800" dirty="0">
                <a:latin typeface="Arial" panose="020B0604020202020204" pitchFamily="34" charset="0"/>
                <a:cs typeface="Arial" panose="020B0604020202020204" pitchFamily="34" charset="0"/>
              </a:rPr>
              <a:t>Temperature</a:t>
            </a:r>
          </a:p>
          <a:p>
            <a:pPr marL="358775" indent="-358775" algn="l">
              <a:buFont typeface="Arial" panose="020B0604020202020204" pitchFamily="34" charset="0"/>
              <a:buChar char="•"/>
            </a:pPr>
            <a:r>
              <a:rPr lang="en-ZA" sz="2800" dirty="0">
                <a:latin typeface="Arial" panose="020B0604020202020204" pitchFamily="34" charset="0"/>
                <a:cs typeface="Arial" panose="020B0604020202020204" pitchFamily="34" charset="0"/>
              </a:rPr>
              <a:t>pH</a:t>
            </a:r>
          </a:p>
          <a:p>
            <a:pPr marL="358775" indent="-358775" algn="l">
              <a:buFont typeface="Arial" panose="020B0604020202020204" pitchFamily="34" charset="0"/>
              <a:buChar char="•"/>
            </a:pPr>
            <a:r>
              <a:rPr lang="en-ZA" sz="2800" dirty="0">
                <a:latin typeface="Arial" panose="020B0604020202020204" pitchFamily="34" charset="0"/>
                <a:cs typeface="Arial" panose="020B0604020202020204" pitchFamily="34" charset="0"/>
              </a:rPr>
              <a:t>Concentration of ions</a:t>
            </a:r>
          </a:p>
          <a:p>
            <a:pPr marL="358775" indent="-358775" algn="l">
              <a:buFont typeface="Arial" panose="020B0604020202020204" pitchFamily="34" charset="0"/>
              <a:buChar char="•"/>
            </a:pPr>
            <a:r>
              <a:rPr lang="en-ZA" sz="2800" dirty="0">
                <a:latin typeface="Arial" panose="020B0604020202020204" pitchFamily="34" charset="0"/>
                <a:cs typeface="Arial" panose="020B0604020202020204" pitchFamily="34" charset="0"/>
              </a:rPr>
              <a:t>Solubility of reagents</a:t>
            </a:r>
          </a:p>
          <a:p>
            <a:pPr marL="358775" indent="-358775" algn="l">
              <a:buFont typeface="Arial" panose="020B0604020202020204" pitchFamily="34" charset="0"/>
              <a:buChar char="•"/>
            </a:pPr>
            <a:r>
              <a:rPr lang="en-ZA" sz="2800" dirty="0">
                <a:latin typeface="Arial" panose="020B0604020202020204" pitchFamily="34" charset="0"/>
                <a:cs typeface="Arial" panose="020B0604020202020204" pitchFamily="34" charset="0"/>
              </a:rPr>
              <a:t>Stability of reagents</a:t>
            </a:r>
          </a:p>
          <a:p>
            <a:pPr marL="358775" indent="-358775" algn="l">
              <a:buFont typeface="Arial" panose="020B0604020202020204" pitchFamily="34" charset="0"/>
              <a:buChar char="•"/>
            </a:pPr>
            <a:r>
              <a:rPr lang="en-ZA" sz="2800" dirty="0">
                <a:latin typeface="Arial" panose="020B0604020202020204" pitchFamily="34" charset="0"/>
                <a:cs typeface="Arial" panose="020B0604020202020204" pitchFamily="34" charset="0"/>
              </a:rPr>
              <a:t>Aggregation of reagents</a:t>
            </a:r>
          </a:p>
        </p:txBody>
      </p:sp>
      <p:pic>
        <p:nvPicPr>
          <p:cNvPr id="4" name="Picture 6" descr="Animal Cell Stock Vector Illustration and Royalty Free Animal Cell Clipart">
            <a:extLst>
              <a:ext uri="{FF2B5EF4-FFF2-40B4-BE49-F238E27FC236}">
                <a16:creationId xmlns:a16="http://schemas.microsoft.com/office/drawing/2014/main" id="{C522E32F-9B19-4CD8-F0BF-04A0D30162C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7361" y="1576083"/>
            <a:ext cx="1128924" cy="10636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What are all those squiggly lines you keep showing us? (How to “Read” a  Protein Structure) – Science Magnifies">
            <a:extLst>
              <a:ext uri="{FF2B5EF4-FFF2-40B4-BE49-F238E27FC236}">
                <a16:creationId xmlns:a16="http://schemas.microsoft.com/office/drawing/2014/main" id="{55138314-3080-B626-DFCA-B718DB96342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1492" y="1552933"/>
            <a:ext cx="1128923" cy="112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470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7D0B-CF2A-F707-41EA-D7670BA8202A}"/>
              </a:ext>
            </a:extLst>
          </p:cNvPr>
          <p:cNvSpPr>
            <a:spLocks noGrp="1"/>
          </p:cNvSpPr>
          <p:nvPr>
            <p:ph type="title"/>
          </p:nvPr>
        </p:nvSpPr>
        <p:spPr>
          <a:xfrm>
            <a:off x="838200" y="365125"/>
            <a:ext cx="8236352" cy="1325563"/>
          </a:xfrm>
        </p:spPr>
        <p:txBody>
          <a:bodyPr/>
          <a:lstStyle/>
          <a:p>
            <a:r>
              <a:rPr lang="en-ZA" dirty="0"/>
              <a:t>To consider when developing an assay</a:t>
            </a:r>
          </a:p>
        </p:txBody>
      </p:sp>
      <p:sp>
        <p:nvSpPr>
          <p:cNvPr id="3" name="Content Placeholder 2">
            <a:extLst>
              <a:ext uri="{FF2B5EF4-FFF2-40B4-BE49-F238E27FC236}">
                <a16:creationId xmlns:a16="http://schemas.microsoft.com/office/drawing/2014/main" id="{37389501-D014-EF9A-4EB8-D0CAAF4358FB}"/>
              </a:ext>
            </a:extLst>
          </p:cNvPr>
          <p:cNvSpPr>
            <a:spLocks noGrp="1"/>
          </p:cNvSpPr>
          <p:nvPr>
            <p:ph idx="1"/>
          </p:nvPr>
        </p:nvSpPr>
        <p:spPr>
          <a:xfrm>
            <a:off x="838200" y="1825625"/>
            <a:ext cx="10937240" cy="4667250"/>
          </a:xfrm>
        </p:spPr>
        <p:txBody>
          <a:bodyPr>
            <a:normAutofit fontScale="85000" lnSpcReduction="20000"/>
          </a:bodyPr>
          <a:lstStyle/>
          <a:p>
            <a:pPr algn="l">
              <a:buFont typeface="Arial" panose="020B0604020202020204" pitchFamily="34" charset="0"/>
              <a:buChar char="•"/>
            </a:pPr>
            <a:r>
              <a:rPr lang="en-ZA" b="1" dirty="0"/>
              <a:t>Pharmacological/physiological relevance: </a:t>
            </a:r>
            <a:r>
              <a:rPr lang="en-ZA" dirty="0"/>
              <a:t>Does the assay sufficiently reflect the disease state to identify compounds with the desired potency and mode of action?</a:t>
            </a:r>
          </a:p>
          <a:p>
            <a:pPr algn="l">
              <a:buFont typeface="Arial" panose="020B0604020202020204" pitchFamily="34" charset="0"/>
              <a:buChar char="•"/>
            </a:pPr>
            <a:r>
              <a:rPr lang="en-ZA" b="1" dirty="0"/>
              <a:t>Assay reproducibility: </a:t>
            </a:r>
            <a:r>
              <a:rPr lang="en-ZA" dirty="0"/>
              <a:t>Is the assay sufficiently reproducible across plates, screen days and, indeed, the entire duration of the project (which may span several years)?</a:t>
            </a:r>
          </a:p>
          <a:p>
            <a:pPr algn="l">
              <a:buFont typeface="Arial" panose="020B0604020202020204" pitchFamily="34" charset="0"/>
              <a:buChar char="•"/>
            </a:pPr>
            <a:r>
              <a:rPr lang="en-ZA" b="1" dirty="0"/>
              <a:t>Assay quality: </a:t>
            </a:r>
            <a:r>
              <a:rPr lang="en-ZA" dirty="0"/>
              <a:t>The most robust assays have simple protocols, well-defined controls, stable reagents and optimal instrumentation with Z' factors &gt; 0.5</a:t>
            </a:r>
          </a:p>
          <a:p>
            <a:r>
              <a:rPr lang="en-ZA" b="1" dirty="0"/>
              <a:t>Assay costs and format: </a:t>
            </a:r>
            <a:r>
              <a:rPr lang="en-ZA" dirty="0"/>
              <a:t>The format (e.g. 96-well or 384-well) depends on the context (academia, industry or high-throughput screening) with </a:t>
            </a:r>
            <a:r>
              <a:rPr lang="en-ZA" dirty="0" err="1"/>
              <a:t>microtitre</a:t>
            </a:r>
            <a:r>
              <a:rPr lang="en-ZA" dirty="0"/>
              <a:t> plates, reagents and volumes selected to minimise costs</a:t>
            </a:r>
          </a:p>
          <a:p>
            <a:r>
              <a:rPr lang="en-ZA" b="1" dirty="0"/>
              <a:t>Potential interference: </a:t>
            </a:r>
            <a:r>
              <a:rPr lang="en-ZA" dirty="0"/>
              <a:t>Should be configured to be relatively insensitive to solvent concentrations, e.g. cell-based assays typically tolerate up to 1% DMSO, while biochemical assays can handle up to 10%. Assays should also be evaluated for their false negative and false positive hit rate</a:t>
            </a:r>
          </a:p>
          <a:p>
            <a:endParaRPr lang="en-ZA" dirty="0"/>
          </a:p>
        </p:txBody>
      </p:sp>
      <p:sp>
        <p:nvSpPr>
          <p:cNvPr id="5" name="Slide Number Placeholder 4">
            <a:extLst>
              <a:ext uri="{FF2B5EF4-FFF2-40B4-BE49-F238E27FC236}">
                <a16:creationId xmlns:a16="http://schemas.microsoft.com/office/drawing/2014/main" id="{ED5DE40B-F5D0-F3D6-58F9-83AADA6FFC37}"/>
              </a:ext>
            </a:extLst>
          </p:cNvPr>
          <p:cNvSpPr>
            <a:spLocks noGrp="1"/>
          </p:cNvSpPr>
          <p:nvPr>
            <p:ph type="sldNum" sz="quarter" idx="12"/>
          </p:nvPr>
        </p:nvSpPr>
        <p:spPr/>
        <p:txBody>
          <a:bodyPr/>
          <a:lstStyle/>
          <a:p>
            <a:fld id="{5BFB42D1-C534-400D-BC72-5CE77A30CD5B}" type="slidenum">
              <a:rPr lang="en-ZA" smtClean="0"/>
              <a:pPr/>
              <a:t>22</a:t>
            </a:fld>
            <a:endParaRPr lang="en-ZA" dirty="0"/>
          </a:p>
        </p:txBody>
      </p:sp>
      <p:pic>
        <p:nvPicPr>
          <p:cNvPr id="8" name="Content Placeholder 8" descr="A logo with text and a diamond&#10;&#10;Description automatically generated with medium confidence">
            <a:extLst>
              <a:ext uri="{FF2B5EF4-FFF2-40B4-BE49-F238E27FC236}">
                <a16:creationId xmlns:a16="http://schemas.microsoft.com/office/drawing/2014/main" id="{3F66B053-A492-CDFB-3F37-087BD20B0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9" name="Picture 8" descr="A logo of a university&#10;&#10;Description automatically generated">
            <a:extLst>
              <a:ext uri="{FF2B5EF4-FFF2-40B4-BE49-F238E27FC236}">
                <a16:creationId xmlns:a16="http://schemas.microsoft.com/office/drawing/2014/main" id="{BDA984CB-135E-3EE1-5576-DD183149D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573062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7D0B-CF2A-F707-41EA-D7670BA8202A}"/>
              </a:ext>
            </a:extLst>
          </p:cNvPr>
          <p:cNvSpPr>
            <a:spLocks noGrp="1"/>
          </p:cNvSpPr>
          <p:nvPr>
            <p:ph type="title"/>
          </p:nvPr>
        </p:nvSpPr>
        <p:spPr/>
        <p:txBody>
          <a:bodyPr/>
          <a:lstStyle/>
          <a:p>
            <a:r>
              <a:rPr lang="en-ZA" dirty="0"/>
              <a:t>Assay readouts</a:t>
            </a:r>
          </a:p>
        </p:txBody>
      </p:sp>
      <p:sp>
        <p:nvSpPr>
          <p:cNvPr id="3" name="Content Placeholder 2">
            <a:extLst>
              <a:ext uri="{FF2B5EF4-FFF2-40B4-BE49-F238E27FC236}">
                <a16:creationId xmlns:a16="http://schemas.microsoft.com/office/drawing/2014/main" id="{37389501-D014-EF9A-4EB8-D0CAAF4358FB}"/>
              </a:ext>
            </a:extLst>
          </p:cNvPr>
          <p:cNvSpPr>
            <a:spLocks noGrp="1"/>
          </p:cNvSpPr>
          <p:nvPr>
            <p:ph idx="1"/>
          </p:nvPr>
        </p:nvSpPr>
        <p:spPr>
          <a:xfrm>
            <a:off x="838200" y="1825624"/>
            <a:ext cx="10515600" cy="4605151"/>
          </a:xfrm>
        </p:spPr>
        <p:txBody>
          <a:bodyPr>
            <a:normAutofit fontScale="85000" lnSpcReduction="10000"/>
          </a:bodyPr>
          <a:lstStyle/>
          <a:p>
            <a:pPr marL="355600" indent="-355600" algn="l" fontAlgn="base">
              <a:buFont typeface="+mj-lt"/>
              <a:buAutoNum type="arabicPeriod"/>
            </a:pPr>
            <a:r>
              <a:rPr lang="en-ZA" b="1" dirty="0"/>
              <a:t>Label-based assays: </a:t>
            </a:r>
          </a:p>
          <a:p>
            <a:pPr lvl="1" fontAlgn="base"/>
            <a:r>
              <a:rPr lang="en-ZA" dirty="0"/>
              <a:t>Rely on chemical or biological labels, such as fluorescent dyes and proteins, to detect target activity, binding, localisation, etc. </a:t>
            </a:r>
          </a:p>
          <a:p>
            <a:pPr lvl="1" fontAlgn="base"/>
            <a:r>
              <a:rPr lang="en-ZA" dirty="0"/>
              <a:t>Revered for their sensitivity and specificity but can be complex and potentially intrusive to natural interactions</a:t>
            </a:r>
          </a:p>
          <a:p>
            <a:pPr marL="355600" indent="-355600" algn="l" fontAlgn="base">
              <a:buFont typeface="+mj-lt"/>
              <a:buAutoNum type="arabicPeriod"/>
            </a:pPr>
            <a:r>
              <a:rPr lang="en-ZA" b="1" dirty="0"/>
              <a:t>Label-free assays: </a:t>
            </a:r>
          </a:p>
          <a:p>
            <a:pPr lvl="1" fontAlgn="base"/>
            <a:r>
              <a:rPr lang="en-ZA" dirty="0"/>
              <a:t>These do not rely on labels, instead leveraging the intrinsic properties of the analytes </a:t>
            </a:r>
          </a:p>
          <a:p>
            <a:pPr lvl="1" fontAlgn="base"/>
            <a:r>
              <a:rPr lang="en-ZA" dirty="0"/>
              <a:t>They preserve the natural state of molecules and are simpler but may lack sensitivity and require specialised equipment</a:t>
            </a:r>
          </a:p>
          <a:p>
            <a:pPr marL="0" indent="0" fontAlgn="base">
              <a:buNone/>
            </a:pPr>
            <a:r>
              <a:rPr lang="en-ZA" dirty="0"/>
              <a:t>For instance, fluorescence-based assays might be favoured due to their sensitivity, making them ideal for detecting the nuanced interactions of small molecules with their target proteins; meanwhile, label-free assays, such as MALDI-TOF mass spectrometry, can directly reveal these interactions without any potential interference from surrogate labels</a:t>
            </a:r>
          </a:p>
          <a:p>
            <a:pPr marL="355600" indent="-355600" algn="l" fontAlgn="base">
              <a:buFont typeface="+mj-lt"/>
              <a:buAutoNum type="arabicPeriod"/>
            </a:pPr>
            <a:endParaRPr lang="en-ZA" dirty="0"/>
          </a:p>
          <a:p>
            <a:pPr marL="355600" indent="-355600"/>
            <a:endParaRPr lang="en-ZA" dirty="0"/>
          </a:p>
        </p:txBody>
      </p:sp>
      <p:sp>
        <p:nvSpPr>
          <p:cNvPr id="5" name="Slide Number Placeholder 4">
            <a:extLst>
              <a:ext uri="{FF2B5EF4-FFF2-40B4-BE49-F238E27FC236}">
                <a16:creationId xmlns:a16="http://schemas.microsoft.com/office/drawing/2014/main" id="{ED5DE40B-F5D0-F3D6-58F9-83AADA6FFC37}"/>
              </a:ext>
            </a:extLst>
          </p:cNvPr>
          <p:cNvSpPr>
            <a:spLocks noGrp="1"/>
          </p:cNvSpPr>
          <p:nvPr>
            <p:ph type="sldNum" sz="quarter" idx="12"/>
          </p:nvPr>
        </p:nvSpPr>
        <p:spPr/>
        <p:txBody>
          <a:bodyPr/>
          <a:lstStyle/>
          <a:p>
            <a:fld id="{5BFB42D1-C534-400D-BC72-5CE77A30CD5B}" type="slidenum">
              <a:rPr lang="en-ZA" smtClean="0"/>
              <a:pPr/>
              <a:t>23</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E58F64B2-3DBB-624C-C17C-2A7CB5C3C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8" name="Picture 7" descr="A logo of a university&#10;&#10;Description automatically generated">
            <a:extLst>
              <a:ext uri="{FF2B5EF4-FFF2-40B4-BE49-F238E27FC236}">
                <a16:creationId xmlns:a16="http://schemas.microsoft.com/office/drawing/2014/main" id="{4EA79833-5B04-2964-26FD-24A982935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4091554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E139-317E-EBCB-6514-FE6FCA7866C0}"/>
              </a:ext>
            </a:extLst>
          </p:cNvPr>
          <p:cNvSpPr>
            <a:spLocks noGrp="1"/>
          </p:cNvSpPr>
          <p:nvPr>
            <p:ph type="title"/>
          </p:nvPr>
        </p:nvSpPr>
        <p:spPr>
          <a:xfrm>
            <a:off x="838200" y="365125"/>
            <a:ext cx="7252504" cy="1325563"/>
          </a:xfrm>
        </p:spPr>
        <p:txBody>
          <a:bodyPr/>
          <a:lstStyle/>
          <a:p>
            <a:r>
              <a:rPr lang="en-ZA" dirty="0"/>
              <a:t>Steps for developing an assay</a:t>
            </a:r>
          </a:p>
        </p:txBody>
      </p:sp>
      <p:sp>
        <p:nvSpPr>
          <p:cNvPr id="5" name="Slide Number Placeholder 4">
            <a:extLst>
              <a:ext uri="{FF2B5EF4-FFF2-40B4-BE49-F238E27FC236}">
                <a16:creationId xmlns:a16="http://schemas.microsoft.com/office/drawing/2014/main" id="{CDA325A1-15F9-2FD8-26D9-F120E12A20FE}"/>
              </a:ext>
            </a:extLst>
          </p:cNvPr>
          <p:cNvSpPr>
            <a:spLocks noGrp="1"/>
          </p:cNvSpPr>
          <p:nvPr>
            <p:ph type="sldNum" sz="quarter" idx="12"/>
          </p:nvPr>
        </p:nvSpPr>
        <p:spPr/>
        <p:txBody>
          <a:bodyPr/>
          <a:lstStyle/>
          <a:p>
            <a:fld id="{5BFB42D1-C534-400D-BC72-5CE77A30CD5B}" type="slidenum">
              <a:rPr lang="en-ZA" smtClean="0"/>
              <a:pPr/>
              <a:t>24</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725F681F-53BC-DBEA-6C59-C72CA8F32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34948ABF-35BB-5CEA-17A6-5672E1F47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graphicFrame>
        <p:nvGraphicFramePr>
          <p:cNvPr id="8" name="Diagram 7">
            <a:extLst>
              <a:ext uri="{FF2B5EF4-FFF2-40B4-BE49-F238E27FC236}">
                <a16:creationId xmlns:a16="http://schemas.microsoft.com/office/drawing/2014/main" id="{9AC73C7E-DD2C-F841-C9C1-7DBE243FA6C2}"/>
              </a:ext>
            </a:extLst>
          </p:cNvPr>
          <p:cNvGraphicFramePr/>
          <p:nvPr>
            <p:extLst>
              <p:ext uri="{D42A27DB-BD31-4B8C-83A1-F6EECF244321}">
                <p14:modId xmlns:p14="http://schemas.microsoft.com/office/powerpoint/2010/main" val="1846750364"/>
              </p:ext>
            </p:extLst>
          </p:nvPr>
        </p:nvGraphicFramePr>
        <p:xfrm>
          <a:off x="838200" y="1545629"/>
          <a:ext cx="10202440" cy="15283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7">
            <a:extLst>
              <a:ext uri="{FF2B5EF4-FFF2-40B4-BE49-F238E27FC236}">
                <a16:creationId xmlns:a16="http://schemas.microsoft.com/office/drawing/2014/main" id="{48216E24-B274-F48C-291E-888A8079547D}"/>
              </a:ext>
            </a:extLst>
          </p:cNvPr>
          <p:cNvSpPr txBox="1">
            <a:spLocks/>
          </p:cNvSpPr>
          <p:nvPr/>
        </p:nvSpPr>
        <p:spPr>
          <a:xfrm>
            <a:off x="838200" y="3258475"/>
            <a:ext cx="10515600" cy="2918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ZA" dirty="0">
                <a:latin typeface="Arial" panose="020B0604020202020204" pitchFamily="34" charset="0"/>
                <a:cs typeface="Arial" panose="020B0604020202020204" pitchFamily="34" charset="0"/>
              </a:rPr>
              <a:t>If/once a target has been firmly established, an effective procedure to detect or measure it must be devised. Whether a label-based or label-free assay is selected depends on various factors:</a:t>
            </a:r>
          </a:p>
          <a:p>
            <a:pPr lvl="1" fontAlgn="base"/>
            <a:r>
              <a:rPr lang="en-ZA" dirty="0">
                <a:latin typeface="Arial" panose="020B0604020202020204" pitchFamily="34" charset="0"/>
                <a:cs typeface="Arial" panose="020B0604020202020204" pitchFamily="34" charset="0"/>
              </a:rPr>
              <a:t>The required sensitivity</a:t>
            </a:r>
          </a:p>
          <a:p>
            <a:pPr lvl="1" fontAlgn="base"/>
            <a:r>
              <a:rPr lang="en-ZA" dirty="0">
                <a:latin typeface="Arial" panose="020B0604020202020204" pitchFamily="34" charset="0"/>
                <a:cs typeface="Arial" panose="020B0604020202020204" pitchFamily="34" charset="0"/>
              </a:rPr>
              <a:t>The nature of the sample</a:t>
            </a:r>
          </a:p>
          <a:p>
            <a:pPr lvl="1" fontAlgn="base"/>
            <a:r>
              <a:rPr lang="en-ZA" dirty="0">
                <a:latin typeface="Arial" panose="020B0604020202020204" pitchFamily="34" charset="0"/>
                <a:cs typeface="Arial" panose="020B0604020202020204" pitchFamily="34" charset="0"/>
              </a:rPr>
              <a:t>The equipment available</a:t>
            </a:r>
          </a:p>
        </p:txBody>
      </p:sp>
    </p:spTree>
    <p:extLst>
      <p:ext uri="{BB962C8B-B14F-4D97-AF65-F5344CB8AC3E}">
        <p14:creationId xmlns:p14="http://schemas.microsoft.com/office/powerpoint/2010/main" val="2221971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E139-317E-EBCB-6514-FE6FCA7866C0}"/>
              </a:ext>
            </a:extLst>
          </p:cNvPr>
          <p:cNvSpPr>
            <a:spLocks noGrp="1"/>
          </p:cNvSpPr>
          <p:nvPr>
            <p:ph type="title"/>
          </p:nvPr>
        </p:nvSpPr>
        <p:spPr>
          <a:xfrm>
            <a:off x="838200" y="365125"/>
            <a:ext cx="7252504" cy="1325563"/>
          </a:xfrm>
        </p:spPr>
        <p:txBody>
          <a:bodyPr/>
          <a:lstStyle/>
          <a:p>
            <a:r>
              <a:rPr lang="en-ZA" dirty="0"/>
              <a:t>Steps for developing an assay</a:t>
            </a:r>
          </a:p>
        </p:txBody>
      </p:sp>
      <p:sp>
        <p:nvSpPr>
          <p:cNvPr id="5" name="Slide Number Placeholder 4">
            <a:extLst>
              <a:ext uri="{FF2B5EF4-FFF2-40B4-BE49-F238E27FC236}">
                <a16:creationId xmlns:a16="http://schemas.microsoft.com/office/drawing/2014/main" id="{CDA325A1-15F9-2FD8-26D9-F120E12A20FE}"/>
              </a:ext>
            </a:extLst>
          </p:cNvPr>
          <p:cNvSpPr>
            <a:spLocks noGrp="1"/>
          </p:cNvSpPr>
          <p:nvPr>
            <p:ph type="sldNum" sz="quarter" idx="12"/>
          </p:nvPr>
        </p:nvSpPr>
        <p:spPr/>
        <p:txBody>
          <a:bodyPr/>
          <a:lstStyle/>
          <a:p>
            <a:fld id="{5BFB42D1-C534-400D-BC72-5CE77A30CD5B}" type="slidenum">
              <a:rPr lang="en-ZA" smtClean="0"/>
              <a:pPr/>
              <a:t>25</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725F681F-53BC-DBEA-6C59-C72CA8F32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34948ABF-35BB-5CEA-17A6-5672E1F47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graphicFrame>
        <p:nvGraphicFramePr>
          <p:cNvPr id="8" name="Diagram 7">
            <a:extLst>
              <a:ext uri="{FF2B5EF4-FFF2-40B4-BE49-F238E27FC236}">
                <a16:creationId xmlns:a16="http://schemas.microsoft.com/office/drawing/2014/main" id="{9AC73C7E-DD2C-F841-C9C1-7DBE243FA6C2}"/>
              </a:ext>
            </a:extLst>
          </p:cNvPr>
          <p:cNvGraphicFramePr/>
          <p:nvPr>
            <p:extLst>
              <p:ext uri="{D42A27DB-BD31-4B8C-83A1-F6EECF244321}">
                <p14:modId xmlns:p14="http://schemas.microsoft.com/office/powerpoint/2010/main" val="914422890"/>
              </p:ext>
            </p:extLst>
          </p:nvPr>
        </p:nvGraphicFramePr>
        <p:xfrm>
          <a:off x="838200" y="1545653"/>
          <a:ext cx="10202440" cy="15283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7">
            <a:extLst>
              <a:ext uri="{FF2B5EF4-FFF2-40B4-BE49-F238E27FC236}">
                <a16:creationId xmlns:a16="http://schemas.microsoft.com/office/drawing/2014/main" id="{AD77F27B-C326-4187-2A47-BBECA9F62828}"/>
              </a:ext>
            </a:extLst>
          </p:cNvPr>
          <p:cNvSpPr txBox="1">
            <a:spLocks/>
          </p:cNvSpPr>
          <p:nvPr/>
        </p:nvSpPr>
        <p:spPr>
          <a:xfrm>
            <a:off x="838200" y="3258475"/>
            <a:ext cx="10515600" cy="2918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ZA" dirty="0">
                <a:latin typeface="Arial" panose="020B0604020202020204" pitchFamily="34" charset="0"/>
                <a:cs typeface="Arial" panose="020B0604020202020204" pitchFamily="34" charset="0"/>
              </a:rPr>
              <a:t>Validation is paramount to the reliability of the assay</a:t>
            </a:r>
          </a:p>
          <a:p>
            <a:pPr algn="l"/>
            <a:r>
              <a:rPr lang="en-ZA" dirty="0">
                <a:latin typeface="Arial" panose="020B0604020202020204" pitchFamily="34" charset="0"/>
                <a:cs typeface="Arial" panose="020B0604020202020204" pitchFamily="34" charset="0"/>
              </a:rPr>
              <a:t>Rigorous testing under controlled assay conditions is needed to scrutinise three pivotal criteria:</a:t>
            </a:r>
          </a:p>
          <a:p>
            <a:pPr lvl="1" fontAlgn="base"/>
            <a:r>
              <a:rPr lang="en-ZA" dirty="0">
                <a:latin typeface="Arial" panose="020B0604020202020204" pitchFamily="34" charset="0"/>
                <a:cs typeface="Arial" panose="020B0604020202020204" pitchFamily="34" charset="0"/>
              </a:rPr>
              <a:t>Accuracy: How close the assay’s results align with the true value</a:t>
            </a:r>
          </a:p>
          <a:p>
            <a:pPr lvl="1" fontAlgn="base"/>
            <a:r>
              <a:rPr lang="en-ZA" dirty="0">
                <a:latin typeface="Arial" panose="020B0604020202020204" pitchFamily="34" charset="0"/>
                <a:cs typeface="Arial" panose="020B0604020202020204" pitchFamily="34" charset="0"/>
              </a:rPr>
              <a:t>Repeatability: The consistency of results under identical conditions</a:t>
            </a:r>
          </a:p>
          <a:p>
            <a:pPr lvl="1" fontAlgn="base"/>
            <a:r>
              <a:rPr lang="en-ZA" dirty="0">
                <a:latin typeface="Arial" panose="020B0604020202020204" pitchFamily="34" charset="0"/>
                <a:cs typeface="Arial" panose="020B0604020202020204" pitchFamily="34" charset="0"/>
              </a:rPr>
              <a:t>Reproducibility: The assay’s capacity to produce consistent outcomes under varied circumstances</a:t>
            </a:r>
          </a:p>
        </p:txBody>
      </p:sp>
    </p:spTree>
    <p:extLst>
      <p:ext uri="{BB962C8B-B14F-4D97-AF65-F5344CB8AC3E}">
        <p14:creationId xmlns:p14="http://schemas.microsoft.com/office/powerpoint/2010/main" val="722799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7D0B-CF2A-F707-41EA-D7670BA8202A}"/>
              </a:ext>
            </a:extLst>
          </p:cNvPr>
          <p:cNvSpPr>
            <a:spLocks noGrp="1"/>
          </p:cNvSpPr>
          <p:nvPr>
            <p:ph type="title"/>
          </p:nvPr>
        </p:nvSpPr>
        <p:spPr>
          <a:xfrm>
            <a:off x="838200" y="365125"/>
            <a:ext cx="7772400" cy="1325563"/>
          </a:xfrm>
        </p:spPr>
        <p:txBody>
          <a:bodyPr/>
          <a:lstStyle/>
          <a:p>
            <a:r>
              <a:rPr lang="en-ZA" dirty="0"/>
              <a:t>Steps for developing an assay</a:t>
            </a:r>
          </a:p>
        </p:txBody>
      </p:sp>
      <p:sp>
        <p:nvSpPr>
          <p:cNvPr id="5" name="Slide Number Placeholder 4">
            <a:extLst>
              <a:ext uri="{FF2B5EF4-FFF2-40B4-BE49-F238E27FC236}">
                <a16:creationId xmlns:a16="http://schemas.microsoft.com/office/drawing/2014/main" id="{ED5DE40B-F5D0-F3D6-58F9-83AADA6FFC37}"/>
              </a:ext>
            </a:extLst>
          </p:cNvPr>
          <p:cNvSpPr>
            <a:spLocks noGrp="1"/>
          </p:cNvSpPr>
          <p:nvPr>
            <p:ph type="sldNum" sz="quarter" idx="12"/>
          </p:nvPr>
        </p:nvSpPr>
        <p:spPr/>
        <p:txBody>
          <a:bodyPr/>
          <a:lstStyle/>
          <a:p>
            <a:fld id="{5BFB42D1-C534-400D-BC72-5CE77A30CD5B}" type="slidenum">
              <a:rPr lang="en-ZA" smtClean="0"/>
              <a:pPr/>
              <a:t>26</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E1D74AA0-6417-CB45-E623-967D5B3A4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2C3731BC-B9FB-A481-C457-85EBAAA2C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graphicFrame>
        <p:nvGraphicFramePr>
          <p:cNvPr id="4" name="Diagram 3">
            <a:extLst>
              <a:ext uri="{FF2B5EF4-FFF2-40B4-BE49-F238E27FC236}">
                <a16:creationId xmlns:a16="http://schemas.microsoft.com/office/drawing/2014/main" id="{8C652CB6-CABF-8339-A129-3BE292D0BDCD}"/>
              </a:ext>
            </a:extLst>
          </p:cNvPr>
          <p:cNvGraphicFramePr/>
          <p:nvPr>
            <p:extLst>
              <p:ext uri="{D42A27DB-BD31-4B8C-83A1-F6EECF244321}">
                <p14:modId xmlns:p14="http://schemas.microsoft.com/office/powerpoint/2010/main" val="1878606868"/>
              </p:ext>
            </p:extLst>
          </p:nvPr>
        </p:nvGraphicFramePr>
        <p:xfrm>
          <a:off x="838200" y="1543691"/>
          <a:ext cx="10202440" cy="15283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ontent Placeholder 7">
            <a:extLst>
              <a:ext uri="{FF2B5EF4-FFF2-40B4-BE49-F238E27FC236}">
                <a16:creationId xmlns:a16="http://schemas.microsoft.com/office/drawing/2014/main" id="{1CA92581-0865-5EA3-8597-A4B130793DD3}"/>
              </a:ext>
            </a:extLst>
          </p:cNvPr>
          <p:cNvSpPr txBox="1">
            <a:spLocks/>
          </p:cNvSpPr>
          <p:nvPr/>
        </p:nvSpPr>
        <p:spPr>
          <a:xfrm>
            <a:off x="838200" y="3258475"/>
            <a:ext cx="10515600" cy="2918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ZA" dirty="0"/>
              <a:t>Necessary to refine the assay, ensuring its optimal efficiency and sensitivity. May need to tinker with various parameters, e.g. adjusting reagent concentrations, fine-tuning incubation times and assay linearity, or modifying temperature settings </a:t>
            </a:r>
          </a:p>
          <a:p>
            <a:pPr algn="l"/>
            <a:r>
              <a:rPr lang="en-ZA" dirty="0"/>
              <a:t>Goal is to (1) enhance the assay’s sensitivity to detect even trace amounts of the biochemical, cellular or biophysical activity and (2) bolster its robustness to reduce error</a:t>
            </a:r>
          </a:p>
          <a:p>
            <a:endParaRPr lang="en-ZA" dirty="0"/>
          </a:p>
        </p:txBody>
      </p:sp>
    </p:spTree>
    <p:extLst>
      <p:ext uri="{BB962C8B-B14F-4D97-AF65-F5344CB8AC3E}">
        <p14:creationId xmlns:p14="http://schemas.microsoft.com/office/powerpoint/2010/main" val="3530881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7D0B-CF2A-F707-41EA-D7670BA8202A}"/>
              </a:ext>
            </a:extLst>
          </p:cNvPr>
          <p:cNvSpPr>
            <a:spLocks noGrp="1"/>
          </p:cNvSpPr>
          <p:nvPr>
            <p:ph type="title"/>
          </p:nvPr>
        </p:nvSpPr>
        <p:spPr>
          <a:xfrm>
            <a:off x="838200" y="365125"/>
            <a:ext cx="7772400" cy="1325563"/>
          </a:xfrm>
        </p:spPr>
        <p:txBody>
          <a:bodyPr/>
          <a:lstStyle/>
          <a:p>
            <a:r>
              <a:rPr lang="en-ZA" dirty="0"/>
              <a:t>Steps for developing an assay</a:t>
            </a:r>
          </a:p>
        </p:txBody>
      </p:sp>
      <p:sp>
        <p:nvSpPr>
          <p:cNvPr id="5" name="Slide Number Placeholder 4">
            <a:extLst>
              <a:ext uri="{FF2B5EF4-FFF2-40B4-BE49-F238E27FC236}">
                <a16:creationId xmlns:a16="http://schemas.microsoft.com/office/drawing/2014/main" id="{ED5DE40B-F5D0-F3D6-58F9-83AADA6FFC37}"/>
              </a:ext>
            </a:extLst>
          </p:cNvPr>
          <p:cNvSpPr>
            <a:spLocks noGrp="1"/>
          </p:cNvSpPr>
          <p:nvPr>
            <p:ph type="sldNum" sz="quarter" idx="12"/>
          </p:nvPr>
        </p:nvSpPr>
        <p:spPr/>
        <p:txBody>
          <a:bodyPr/>
          <a:lstStyle/>
          <a:p>
            <a:fld id="{5BFB42D1-C534-400D-BC72-5CE77A30CD5B}" type="slidenum">
              <a:rPr lang="en-ZA" smtClean="0"/>
              <a:pPr/>
              <a:t>27</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E1D74AA0-6417-CB45-E623-967D5B3A4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2C3731BC-B9FB-A481-C457-85EBAAA2C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
        <p:nvSpPr>
          <p:cNvPr id="8" name="Content Placeholder 7">
            <a:extLst>
              <a:ext uri="{FF2B5EF4-FFF2-40B4-BE49-F238E27FC236}">
                <a16:creationId xmlns:a16="http://schemas.microsoft.com/office/drawing/2014/main" id="{650E133B-E9BE-A5AD-1F5A-46E1DA40B603}"/>
              </a:ext>
            </a:extLst>
          </p:cNvPr>
          <p:cNvSpPr>
            <a:spLocks noGrp="1"/>
          </p:cNvSpPr>
          <p:nvPr>
            <p:ph idx="1"/>
          </p:nvPr>
        </p:nvSpPr>
        <p:spPr>
          <a:xfrm>
            <a:off x="838200" y="3258475"/>
            <a:ext cx="10515600" cy="2918488"/>
          </a:xfrm>
        </p:spPr>
        <p:txBody>
          <a:bodyPr>
            <a:normAutofit/>
          </a:bodyPr>
          <a:lstStyle/>
          <a:p>
            <a:r>
              <a:rPr lang="en-ZA" dirty="0"/>
              <a:t>Focuses on preparing the assay for broader applications, e.g. processing more samples or integrating the assay into high-throughput systems</a:t>
            </a:r>
          </a:p>
          <a:p>
            <a:r>
              <a:rPr lang="en-ZA" dirty="0"/>
              <a:t>Maintaining the assay’s consistency and reliability remains paramount</a:t>
            </a:r>
          </a:p>
        </p:txBody>
      </p:sp>
      <p:graphicFrame>
        <p:nvGraphicFramePr>
          <p:cNvPr id="10" name="Diagram 9">
            <a:extLst>
              <a:ext uri="{FF2B5EF4-FFF2-40B4-BE49-F238E27FC236}">
                <a16:creationId xmlns:a16="http://schemas.microsoft.com/office/drawing/2014/main" id="{241C3C5C-51C0-40B8-B0E9-C5E7B8259C8C}"/>
              </a:ext>
            </a:extLst>
          </p:cNvPr>
          <p:cNvGraphicFramePr/>
          <p:nvPr>
            <p:extLst>
              <p:ext uri="{D42A27DB-BD31-4B8C-83A1-F6EECF244321}">
                <p14:modId xmlns:p14="http://schemas.microsoft.com/office/powerpoint/2010/main" val="2377349226"/>
              </p:ext>
            </p:extLst>
          </p:nvPr>
        </p:nvGraphicFramePr>
        <p:xfrm>
          <a:off x="838200" y="1533531"/>
          <a:ext cx="10202440" cy="15283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11186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0648-DAD4-1427-7DE7-43D21D8B9F5E}"/>
              </a:ext>
            </a:extLst>
          </p:cNvPr>
          <p:cNvSpPr>
            <a:spLocks noGrp="1"/>
          </p:cNvSpPr>
          <p:nvPr>
            <p:ph type="title"/>
          </p:nvPr>
        </p:nvSpPr>
        <p:spPr/>
        <p:txBody>
          <a:bodyPr/>
          <a:lstStyle/>
          <a:p>
            <a:r>
              <a:rPr lang="en-ZA" dirty="0"/>
              <a:t>Key statistical concepts</a:t>
            </a:r>
          </a:p>
        </p:txBody>
      </p:sp>
      <p:sp>
        <p:nvSpPr>
          <p:cNvPr id="3" name="Content Placeholder 2">
            <a:extLst>
              <a:ext uri="{FF2B5EF4-FFF2-40B4-BE49-F238E27FC236}">
                <a16:creationId xmlns:a16="http://schemas.microsoft.com/office/drawing/2014/main" id="{3354AC74-309C-F44D-13E3-DEE439D04670}"/>
              </a:ext>
            </a:extLst>
          </p:cNvPr>
          <p:cNvSpPr>
            <a:spLocks noGrp="1"/>
          </p:cNvSpPr>
          <p:nvPr>
            <p:ph idx="1"/>
          </p:nvPr>
        </p:nvSpPr>
        <p:spPr>
          <a:xfrm>
            <a:off x="838200" y="1825625"/>
            <a:ext cx="10620375" cy="4351338"/>
          </a:xfrm>
        </p:spPr>
        <p:txBody>
          <a:bodyPr>
            <a:normAutofit fontScale="85000" lnSpcReduction="10000"/>
          </a:bodyPr>
          <a:lstStyle/>
          <a:p>
            <a:pPr algn="l">
              <a:lnSpc>
                <a:spcPct val="120000"/>
              </a:lnSpc>
              <a:spcBef>
                <a:spcPts val="0"/>
              </a:spcBef>
            </a:pPr>
            <a:r>
              <a:rPr lang="en-ZA" dirty="0"/>
              <a:t>Statistical measurements of accuracy and precision reveal an assay’s basic reliability: </a:t>
            </a:r>
          </a:p>
          <a:p>
            <a:pPr lvl="1">
              <a:lnSpc>
                <a:spcPct val="120000"/>
              </a:lnSpc>
              <a:spcBef>
                <a:spcPts val="0"/>
              </a:spcBef>
            </a:pPr>
            <a:r>
              <a:rPr lang="en-ZA" b="1" dirty="0"/>
              <a:t>Accuracy: </a:t>
            </a:r>
            <a:r>
              <a:rPr lang="en-ZA" dirty="0"/>
              <a:t>When an assay measures what it is supposed to measure, i.e. to measure the true amount or concentration of a substance in a sample</a:t>
            </a:r>
          </a:p>
          <a:p>
            <a:pPr lvl="1">
              <a:lnSpc>
                <a:spcPct val="120000"/>
              </a:lnSpc>
              <a:spcBef>
                <a:spcPts val="0"/>
              </a:spcBef>
            </a:pPr>
            <a:r>
              <a:rPr lang="en-ZA" b="1" dirty="0"/>
              <a:t>Precision: </a:t>
            </a:r>
            <a:r>
              <a:rPr lang="en-ZA" dirty="0"/>
              <a:t>When repeated determinations (analyses) on the same sample give similar results. When a test method is precise, the amount of random variation is small</a:t>
            </a:r>
          </a:p>
          <a:p>
            <a:pPr algn="l">
              <a:buFont typeface="Arial" panose="020B0604020202020204" pitchFamily="34" charset="0"/>
              <a:buChar char="•"/>
            </a:pPr>
            <a:r>
              <a:rPr lang="en-ZA" b="1" dirty="0"/>
              <a:t>Sensitivity</a:t>
            </a:r>
            <a:r>
              <a:rPr lang="en-ZA" dirty="0"/>
              <a:t> (true positive rate) is the probability of a positive test result, conditioned on the result truly being positive. The more sensitive a test, the fewer “false-negative” results it produces</a:t>
            </a:r>
          </a:p>
          <a:p>
            <a:pPr algn="l">
              <a:buFont typeface="Arial" panose="020B0604020202020204" pitchFamily="34" charset="0"/>
              <a:buChar char="•"/>
            </a:pPr>
            <a:r>
              <a:rPr lang="en-ZA" b="1" dirty="0"/>
              <a:t>Specificity</a:t>
            </a:r>
            <a:r>
              <a:rPr lang="en-ZA" dirty="0"/>
              <a:t> (true negative rate) is the probability of a negative test result, conditioned on the result truly being negative. The more specific a test is, the fewer “false-positive” results it produces</a:t>
            </a:r>
          </a:p>
        </p:txBody>
      </p:sp>
      <p:sp>
        <p:nvSpPr>
          <p:cNvPr id="5" name="Slide Number Placeholder 4">
            <a:extLst>
              <a:ext uri="{FF2B5EF4-FFF2-40B4-BE49-F238E27FC236}">
                <a16:creationId xmlns:a16="http://schemas.microsoft.com/office/drawing/2014/main" id="{DED0B939-DA93-2C51-8584-D789B0E55896}"/>
              </a:ext>
            </a:extLst>
          </p:cNvPr>
          <p:cNvSpPr>
            <a:spLocks noGrp="1"/>
          </p:cNvSpPr>
          <p:nvPr>
            <p:ph type="sldNum" sz="quarter" idx="12"/>
          </p:nvPr>
        </p:nvSpPr>
        <p:spPr/>
        <p:txBody>
          <a:bodyPr/>
          <a:lstStyle/>
          <a:p>
            <a:fld id="{5BFB42D1-C534-400D-BC72-5CE77A30CD5B}" type="slidenum">
              <a:rPr lang="en-ZA" smtClean="0"/>
              <a:pPr/>
              <a:t>28</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99AE397A-9B74-77A6-2E55-E7C5A5F16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9FE9E74E-7E25-5DB0-AD03-C62EB53A7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3274318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7A5D5F9D-3904-E55A-C169-FE16B38E9AF5}"/>
              </a:ext>
            </a:extLst>
          </p:cNvPr>
          <p:cNvSpPr>
            <a:spLocks noGrp="1"/>
          </p:cNvSpPr>
          <p:nvPr>
            <p:ph idx="1"/>
          </p:nvPr>
        </p:nvSpPr>
        <p:spPr>
          <a:xfrm>
            <a:off x="838200" y="1825625"/>
            <a:ext cx="5593079" cy="4351338"/>
          </a:xfrm>
        </p:spPr>
        <p:txBody>
          <a:bodyPr>
            <a:normAutofit/>
          </a:bodyPr>
          <a:lstStyle/>
          <a:p>
            <a:r>
              <a:rPr lang="en-ZA" sz="2400" b="1" dirty="0">
                <a:latin typeface="Arial" panose="020B0604020202020204" pitchFamily="34" charset="0"/>
                <a:cs typeface="Arial" panose="020B0604020202020204" pitchFamily="34" charset="0"/>
              </a:rPr>
              <a:t>Z’ </a:t>
            </a:r>
            <a:r>
              <a:rPr lang="en-ZA" sz="2400" dirty="0">
                <a:latin typeface="Arial" panose="020B0604020202020204" pitchFamily="34" charset="0"/>
                <a:cs typeface="Arial" panose="020B0604020202020204" pitchFamily="34" charset="0"/>
              </a:rPr>
              <a:t>(‘robustness’) is a measure of the variance within an experiment comparing the positive and negative controls based on the average between positive (µ</a:t>
            </a:r>
            <a:r>
              <a:rPr lang="en-ZA" sz="2400" baseline="-25000" dirty="0">
                <a:latin typeface="Arial" panose="020B0604020202020204" pitchFamily="34" charset="0"/>
                <a:cs typeface="Arial" panose="020B0604020202020204" pitchFamily="34" charset="0"/>
              </a:rPr>
              <a:t>p</a:t>
            </a:r>
            <a:r>
              <a:rPr lang="en-ZA" sz="2400" dirty="0">
                <a:latin typeface="Arial" panose="020B0604020202020204" pitchFamily="34" charset="0"/>
                <a:cs typeface="Arial" panose="020B0604020202020204" pitchFamily="34" charset="0"/>
              </a:rPr>
              <a:t>) and negative (µ</a:t>
            </a:r>
            <a:r>
              <a:rPr lang="en-ZA" sz="2400" baseline="-25000" dirty="0">
                <a:latin typeface="Arial" panose="020B0604020202020204" pitchFamily="34" charset="0"/>
                <a:cs typeface="Arial" panose="020B0604020202020204" pitchFamily="34" charset="0"/>
              </a:rPr>
              <a:t>n</a:t>
            </a:r>
            <a:r>
              <a:rPr lang="en-ZA" sz="2400" dirty="0">
                <a:latin typeface="Arial" panose="020B0604020202020204" pitchFamily="34" charset="0"/>
                <a:cs typeface="Arial" panose="020B0604020202020204" pitchFamily="34" charset="0"/>
              </a:rPr>
              <a:t>) controls as well as their standard deviations (</a:t>
            </a:r>
            <a:r>
              <a:rPr lang="en-ZA" sz="2400" dirty="0" err="1">
                <a:latin typeface="Arial" panose="020B0604020202020204" pitchFamily="34" charset="0"/>
                <a:cs typeface="Arial" panose="020B0604020202020204" pitchFamily="34" charset="0"/>
              </a:rPr>
              <a:t>σ</a:t>
            </a:r>
            <a:r>
              <a:rPr lang="en-ZA" sz="2400" baseline="-25000" dirty="0" err="1">
                <a:latin typeface="Arial" panose="020B0604020202020204" pitchFamily="34" charset="0"/>
                <a:cs typeface="Arial" panose="020B0604020202020204" pitchFamily="34" charset="0"/>
              </a:rPr>
              <a:t>p</a:t>
            </a:r>
            <a:r>
              <a:rPr lang="en-ZA" sz="2400" dirty="0">
                <a:latin typeface="Arial" panose="020B0604020202020204" pitchFamily="34" charset="0"/>
                <a:cs typeface="Arial" panose="020B0604020202020204" pitchFamily="34" charset="0"/>
              </a:rPr>
              <a:t> and </a:t>
            </a:r>
            <a:r>
              <a:rPr lang="en-ZA" sz="2400" dirty="0" err="1">
                <a:latin typeface="Arial" panose="020B0604020202020204" pitchFamily="34" charset="0"/>
                <a:cs typeface="Arial" panose="020B0604020202020204" pitchFamily="34" charset="0"/>
              </a:rPr>
              <a:t>σ</a:t>
            </a:r>
            <a:r>
              <a:rPr lang="en-ZA" sz="2400" baseline="-25000" dirty="0" err="1">
                <a:latin typeface="Arial" panose="020B0604020202020204" pitchFamily="34" charset="0"/>
                <a:cs typeface="Arial" panose="020B0604020202020204" pitchFamily="34" charset="0"/>
              </a:rPr>
              <a:t>c</a:t>
            </a:r>
            <a:r>
              <a:rPr lang="en-ZA" sz="2400" dirty="0">
                <a:latin typeface="Arial" panose="020B0604020202020204" pitchFamily="34" charset="0"/>
                <a:cs typeface="Arial" panose="020B0604020202020204" pitchFamily="34" charset="0"/>
              </a:rPr>
              <a:t>) </a:t>
            </a:r>
          </a:p>
          <a:p>
            <a:r>
              <a:rPr lang="en-ZA" sz="2400" dirty="0">
                <a:latin typeface="Arial" panose="020B0604020202020204" pitchFamily="34" charset="0"/>
                <a:cs typeface="Arial" panose="020B0604020202020204" pitchFamily="34" charset="0"/>
              </a:rPr>
              <a:t>Assays with Z’-values between 1 and 0.5 are considered to be robust as there is a large separation band between the positive and negative control</a:t>
            </a:r>
          </a:p>
        </p:txBody>
      </p:sp>
      <p:sp>
        <p:nvSpPr>
          <p:cNvPr id="2" name="Title 1">
            <a:extLst>
              <a:ext uri="{FF2B5EF4-FFF2-40B4-BE49-F238E27FC236}">
                <a16:creationId xmlns:a16="http://schemas.microsoft.com/office/drawing/2014/main" id="{C2587D0B-CF2A-F707-41EA-D7670BA8202A}"/>
              </a:ext>
            </a:extLst>
          </p:cNvPr>
          <p:cNvSpPr>
            <a:spLocks noGrp="1"/>
          </p:cNvSpPr>
          <p:nvPr>
            <p:ph type="title"/>
          </p:nvPr>
        </p:nvSpPr>
        <p:spPr/>
        <p:txBody>
          <a:bodyPr/>
          <a:lstStyle/>
          <a:p>
            <a:r>
              <a:rPr lang="en-ZA" dirty="0"/>
              <a:t>Measuring assay robustness</a:t>
            </a:r>
          </a:p>
        </p:txBody>
      </p:sp>
      <p:sp>
        <p:nvSpPr>
          <p:cNvPr id="5" name="Slide Number Placeholder 4">
            <a:extLst>
              <a:ext uri="{FF2B5EF4-FFF2-40B4-BE49-F238E27FC236}">
                <a16:creationId xmlns:a16="http://schemas.microsoft.com/office/drawing/2014/main" id="{ED5DE40B-F5D0-F3D6-58F9-83AADA6FFC37}"/>
              </a:ext>
            </a:extLst>
          </p:cNvPr>
          <p:cNvSpPr>
            <a:spLocks noGrp="1"/>
          </p:cNvSpPr>
          <p:nvPr>
            <p:ph type="sldNum" sz="quarter" idx="12"/>
          </p:nvPr>
        </p:nvSpPr>
        <p:spPr/>
        <p:txBody>
          <a:bodyPr/>
          <a:lstStyle/>
          <a:p>
            <a:fld id="{5BFB42D1-C534-400D-BC72-5CE77A30CD5B}" type="slidenum">
              <a:rPr lang="en-ZA" smtClean="0"/>
              <a:pPr/>
              <a:t>29</a:t>
            </a:fld>
            <a:endParaRPr lang="en-ZA" dirty="0"/>
          </a:p>
        </p:txBody>
      </p:sp>
      <p:pic>
        <p:nvPicPr>
          <p:cNvPr id="1026" name="Picture 2" descr="Blog post: Formula to calculate Z'">
            <a:extLst>
              <a:ext uri="{FF2B5EF4-FFF2-40B4-BE49-F238E27FC236}">
                <a16:creationId xmlns:a16="http://schemas.microsoft.com/office/drawing/2014/main" id="{1E36C119-2B58-B622-8EA2-422CF7387C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31" b="20455"/>
          <a:stretch/>
        </p:blipFill>
        <p:spPr bwMode="auto">
          <a:xfrm>
            <a:off x="6270164" y="1189912"/>
            <a:ext cx="5995749" cy="384111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8" descr="A logo with text and a diamond&#10;&#10;Description automatically generated with medium confidence">
            <a:extLst>
              <a:ext uri="{FF2B5EF4-FFF2-40B4-BE49-F238E27FC236}">
                <a16:creationId xmlns:a16="http://schemas.microsoft.com/office/drawing/2014/main" id="{0B1ACE50-A367-4E5B-098D-091122372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6" name="Picture 5" descr="A logo of a university&#10;&#10;Description automatically generated">
            <a:extLst>
              <a:ext uri="{FF2B5EF4-FFF2-40B4-BE49-F238E27FC236}">
                <a16:creationId xmlns:a16="http://schemas.microsoft.com/office/drawing/2014/main" id="{B590D945-EB9B-BBFF-E389-76A74364D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
        <p:nvSpPr>
          <p:cNvPr id="9" name="TextBox 8">
            <a:extLst>
              <a:ext uri="{FF2B5EF4-FFF2-40B4-BE49-F238E27FC236}">
                <a16:creationId xmlns:a16="http://schemas.microsoft.com/office/drawing/2014/main" id="{AE5DC58F-8C7A-3253-73DD-E9DF5AC0322A}"/>
              </a:ext>
            </a:extLst>
          </p:cNvPr>
          <p:cNvSpPr txBox="1"/>
          <p:nvPr/>
        </p:nvSpPr>
        <p:spPr>
          <a:xfrm>
            <a:off x="6741399" y="4910685"/>
            <a:ext cx="5214394" cy="285161"/>
          </a:xfrm>
          <a:prstGeom prst="rect">
            <a:avLst/>
          </a:prstGeom>
          <a:noFill/>
        </p:spPr>
        <p:txBody>
          <a:bodyPr wrap="square">
            <a:spAutoFit/>
          </a:bodyPr>
          <a:lstStyle/>
          <a:p>
            <a:r>
              <a:rPr lang="en-ZA" sz="1200" dirty="0"/>
              <a:t>https://www.ppscreeningcentre.com/what-are-optimal-assay-conditions/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79DB16E-1571-410E-5551-E8B51B25C0C6}"/>
                  </a:ext>
                </a:extLst>
              </p:cNvPr>
              <p:cNvSpPr txBox="1"/>
              <p:nvPr/>
            </p:nvSpPr>
            <p:spPr>
              <a:xfrm>
                <a:off x="6992793" y="5412272"/>
                <a:ext cx="3666709" cy="6188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rPr>
                        <m:t>𝐑𝐨𝐛𝐮𝐬𝐭𝐧𝐞𝐬𝐬</m:t>
                      </m:r>
                      <m:r>
                        <a:rPr lang="en-US" b="1" i="0" smtClean="0">
                          <a:latin typeface="Cambria Math" panose="02040503050406030204" pitchFamily="18" charset="0"/>
                        </a:rPr>
                        <m:t> </m:t>
                      </m:r>
                      <m:d>
                        <m:dPr>
                          <m:ctrlPr>
                            <a:rPr lang="en-US" b="1" i="1" smtClean="0">
                              <a:latin typeface="Cambria Math" panose="02040503050406030204" pitchFamily="18" charset="0"/>
                            </a:rPr>
                          </m:ctrlPr>
                        </m:dPr>
                        <m:e>
                          <m:sSup>
                            <m:sSupPr>
                              <m:ctrlPr>
                                <a:rPr lang="en-US" b="1" i="1" smtClean="0">
                                  <a:latin typeface="Cambria Math" panose="02040503050406030204" pitchFamily="18" charset="0"/>
                                </a:rPr>
                              </m:ctrlPr>
                            </m:sSupPr>
                            <m:e>
                              <m:r>
                                <a:rPr lang="en-US" b="1" i="0" smtClean="0">
                                  <a:latin typeface="Cambria Math" panose="02040503050406030204" pitchFamily="18" charset="0"/>
                                </a:rPr>
                                <m:t>𝐙</m:t>
                              </m:r>
                            </m:e>
                            <m:sup>
                              <m:r>
                                <a:rPr lang="en-US" b="1" i="0" smtClean="0">
                                  <a:latin typeface="Cambria Math" panose="02040503050406030204" pitchFamily="18" charset="0"/>
                                </a:rPr>
                                <m:t>′</m:t>
                              </m:r>
                            </m:sup>
                          </m:sSup>
                        </m:e>
                      </m:d>
                      <m:r>
                        <a:rPr lang="en-ZA" b="1" i="0" smtClean="0">
                          <a:latin typeface="Cambria Math" panose="02040503050406030204" pitchFamily="18" charset="0"/>
                        </a:rPr>
                        <m:t>=</m:t>
                      </m:r>
                      <m:r>
                        <a:rPr lang="en-US" b="1" i="0" smtClean="0">
                          <a:latin typeface="Cambria Math" panose="02040503050406030204" pitchFamily="18" charset="0"/>
                        </a:rPr>
                        <m:t>𝟏</m:t>
                      </m:r>
                      <m:r>
                        <a:rPr lang="en-US" b="1" i="0" smtClean="0">
                          <a:latin typeface="Cambria Math" panose="02040503050406030204" pitchFamily="18" charset="0"/>
                        </a:rPr>
                        <m:t>−</m:t>
                      </m:r>
                      <m:f>
                        <m:fPr>
                          <m:ctrlPr>
                            <a:rPr lang="en-ZA" b="1" i="1" smtClean="0">
                              <a:latin typeface="Cambria Math" panose="02040503050406030204" pitchFamily="18" charset="0"/>
                            </a:rPr>
                          </m:ctrlPr>
                        </m:fPr>
                        <m:num>
                          <m:r>
                            <a:rPr lang="en-US" b="1" i="0" smtClean="0">
                              <a:latin typeface="Cambria Math" panose="02040503050406030204" pitchFamily="18" charset="0"/>
                            </a:rPr>
                            <m:t>𝟑</m:t>
                          </m:r>
                          <m:r>
                            <a:rPr lang="en-US" b="1" i="0" smtClean="0">
                              <a:latin typeface="Cambria Math" panose="02040503050406030204" pitchFamily="18" charset="0"/>
                            </a:rPr>
                            <m:t>(</m:t>
                          </m:r>
                          <m:sSub>
                            <m:sSubPr>
                              <m:ctrlPr>
                                <a:rPr lang="en-US" b="1" i="1" smtClean="0">
                                  <a:latin typeface="Cambria Math" panose="02040503050406030204" pitchFamily="18" charset="0"/>
                                </a:rPr>
                              </m:ctrlPr>
                            </m:sSubPr>
                            <m:e>
                              <m:r>
                                <a:rPr lang="en-US" b="1" i="0">
                                  <a:latin typeface="Cambria Math" panose="02040503050406030204" pitchFamily="18" charset="0"/>
                                  <a:ea typeface="Cambria Math" panose="02040503050406030204" pitchFamily="18" charset="0"/>
                                </a:rPr>
                                <m:t>𝛔</m:t>
                              </m:r>
                            </m:e>
                            <m:sub>
                              <m:r>
                                <a:rPr lang="en-US" b="1" i="0" smtClean="0">
                                  <a:latin typeface="Cambria Math" panose="02040503050406030204" pitchFamily="18" charset="0"/>
                                </a:rPr>
                                <m:t>𝐩</m:t>
                              </m:r>
                            </m:sub>
                          </m:sSub>
                          <m:r>
                            <a:rPr lang="en-US" b="1" i="0" smtClean="0">
                              <a:latin typeface="Cambria Math" panose="02040503050406030204" pitchFamily="18" charset="0"/>
                            </a:rPr>
                            <m:t>+</m:t>
                          </m:r>
                          <m:sSub>
                            <m:sSubPr>
                              <m:ctrlPr>
                                <a:rPr lang="en-US" b="1" i="1" smtClean="0">
                                  <a:latin typeface="Cambria Math" panose="02040503050406030204" pitchFamily="18" charset="0"/>
                                </a:rPr>
                              </m:ctrlPr>
                            </m:sSubPr>
                            <m:e>
                              <m:r>
                                <a:rPr lang="en-US" b="1" i="0">
                                  <a:latin typeface="Cambria Math" panose="02040503050406030204" pitchFamily="18" charset="0"/>
                                  <a:ea typeface="Cambria Math" panose="02040503050406030204" pitchFamily="18" charset="0"/>
                                </a:rPr>
                                <m:t>𝛔</m:t>
                              </m:r>
                            </m:e>
                            <m:sub>
                              <m:r>
                                <a:rPr lang="en-US" b="1" i="0" smtClean="0">
                                  <a:latin typeface="Cambria Math" panose="02040503050406030204" pitchFamily="18" charset="0"/>
                                </a:rPr>
                                <m:t>𝐧</m:t>
                              </m:r>
                            </m:sub>
                          </m:sSub>
                          <m:r>
                            <a:rPr lang="en-US" b="1" i="0" smtClean="0">
                              <a:latin typeface="Cambria Math" panose="02040503050406030204" pitchFamily="18" charset="0"/>
                            </a:rPr>
                            <m:t>)</m:t>
                          </m:r>
                        </m:num>
                        <m:den>
                          <m:r>
                            <a:rPr lang="en-US" b="1" i="0" smtClean="0">
                              <a:latin typeface="Cambria Math" panose="02040503050406030204" pitchFamily="18" charset="0"/>
                            </a:rPr>
                            <m:t>|</m:t>
                          </m:r>
                          <m:sSub>
                            <m:sSubPr>
                              <m:ctrlPr>
                                <a:rPr lang="en-US" b="1" i="1">
                                  <a:latin typeface="Cambria Math" panose="02040503050406030204" pitchFamily="18" charset="0"/>
                                </a:rPr>
                              </m:ctrlPr>
                            </m:sSubPr>
                            <m:e>
                              <m:r>
                                <a:rPr lang="en-US" b="1" i="0" smtClean="0">
                                  <a:latin typeface="Cambria Math" panose="02040503050406030204" pitchFamily="18" charset="0"/>
                                  <a:ea typeface="Cambria Math" panose="02040503050406030204" pitchFamily="18" charset="0"/>
                                </a:rPr>
                                <m:t>𝛍</m:t>
                              </m:r>
                            </m:e>
                            <m:sub>
                              <m:r>
                                <a:rPr lang="en-US" b="1" i="0">
                                  <a:latin typeface="Cambria Math" panose="02040503050406030204" pitchFamily="18" charset="0"/>
                                </a:rPr>
                                <m:t>𝐩</m:t>
                              </m:r>
                            </m:sub>
                          </m:sSub>
                          <m:r>
                            <a:rPr lang="en-US" b="1" i="0" smtClean="0">
                              <a:latin typeface="Cambria Math" panose="02040503050406030204" pitchFamily="18" charset="0"/>
                            </a:rPr>
                            <m:t>−</m:t>
                          </m:r>
                          <m:sSub>
                            <m:sSubPr>
                              <m:ctrlPr>
                                <a:rPr lang="en-US" b="1" i="1">
                                  <a:latin typeface="Cambria Math" panose="02040503050406030204" pitchFamily="18" charset="0"/>
                                </a:rPr>
                              </m:ctrlPr>
                            </m:sSubPr>
                            <m:e>
                              <m:r>
                                <a:rPr lang="en-US" b="1" i="0">
                                  <a:latin typeface="Cambria Math" panose="02040503050406030204" pitchFamily="18" charset="0"/>
                                  <a:ea typeface="Cambria Math" panose="02040503050406030204" pitchFamily="18" charset="0"/>
                                </a:rPr>
                                <m:t>𝛍</m:t>
                              </m:r>
                            </m:e>
                            <m:sub>
                              <m:r>
                                <a:rPr lang="en-US" b="1" i="0">
                                  <a:latin typeface="Cambria Math" panose="02040503050406030204" pitchFamily="18" charset="0"/>
                                </a:rPr>
                                <m:t>𝐧</m:t>
                              </m:r>
                            </m:sub>
                          </m:sSub>
                          <m:r>
                            <a:rPr lang="en-US" b="1" i="0" smtClean="0">
                              <a:latin typeface="Cambria Math" panose="02040503050406030204" pitchFamily="18" charset="0"/>
                            </a:rPr>
                            <m:t>|</m:t>
                          </m:r>
                        </m:den>
                      </m:f>
                    </m:oMath>
                  </m:oMathPara>
                </a14:m>
                <a:endParaRPr lang="en-ZA" b="1" dirty="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B79DB16E-1571-410E-5551-E8B51B25C0C6}"/>
                  </a:ext>
                </a:extLst>
              </p:cNvPr>
              <p:cNvSpPr txBox="1">
                <a:spLocks noRot="1" noChangeAspect="1" noMove="1" noResize="1" noEditPoints="1" noAdjustHandles="1" noChangeArrowheads="1" noChangeShapeType="1" noTextEdit="1"/>
              </p:cNvSpPr>
              <p:nvPr/>
            </p:nvSpPr>
            <p:spPr>
              <a:xfrm>
                <a:off x="6992793" y="5412272"/>
                <a:ext cx="3666709" cy="618824"/>
              </a:xfrm>
              <a:prstGeom prst="rect">
                <a:avLst/>
              </a:prstGeom>
              <a:blipFill>
                <a:blip r:embed="rId5"/>
                <a:stretch>
                  <a:fillRect/>
                </a:stretch>
              </a:blipFill>
            </p:spPr>
            <p:txBody>
              <a:bodyPr/>
              <a:lstStyle/>
              <a:p>
                <a:r>
                  <a:rPr lang="en-ZA">
                    <a:noFill/>
                  </a:rPr>
                  <a:t> </a:t>
                </a:r>
              </a:p>
            </p:txBody>
          </p:sp>
        </mc:Fallback>
      </mc:AlternateContent>
      <p:sp>
        <p:nvSpPr>
          <p:cNvPr id="10" name="Rectangle 9">
            <a:extLst>
              <a:ext uri="{FF2B5EF4-FFF2-40B4-BE49-F238E27FC236}">
                <a16:creationId xmlns:a16="http://schemas.microsoft.com/office/drawing/2014/main" id="{2F16F8E6-45AF-BC7B-69A8-7323449123CE}"/>
              </a:ext>
            </a:extLst>
          </p:cNvPr>
          <p:cNvSpPr/>
          <p:nvPr/>
        </p:nvSpPr>
        <p:spPr>
          <a:xfrm>
            <a:off x="6866041" y="5276850"/>
            <a:ext cx="3893682" cy="88582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354135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lstStyle/>
          <a:p>
            <a:r>
              <a:rPr lang="en-ZA" dirty="0"/>
              <a:t>Learning objectives</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a:xfrm>
            <a:off x="838200" y="1825625"/>
            <a:ext cx="9921523" cy="4351338"/>
          </a:xfrm>
        </p:spPr>
        <p:txBody>
          <a:bodyPr/>
          <a:lstStyle/>
          <a:p>
            <a:pPr marL="514350" indent="-514350">
              <a:buFont typeface="+mj-lt"/>
              <a:buAutoNum type="arabicPeriod"/>
            </a:pPr>
            <a:r>
              <a:rPr lang="en-ZA" dirty="0"/>
              <a:t>Describe the purpose and value of screening cascades in guiding drug discovery projects</a:t>
            </a:r>
          </a:p>
          <a:p>
            <a:pPr marL="514350" indent="-514350">
              <a:buFont typeface="+mj-lt"/>
              <a:buAutoNum type="arabicPeriod"/>
            </a:pPr>
            <a:r>
              <a:rPr lang="en-ZA" dirty="0"/>
              <a:t>Explain the importance of robust assays in drug discovery programmes </a:t>
            </a:r>
          </a:p>
          <a:p>
            <a:pPr marL="514350" indent="-514350">
              <a:buFont typeface="+mj-lt"/>
              <a:buAutoNum type="arabicPeriod"/>
            </a:pPr>
            <a:r>
              <a:rPr lang="en-ZA" dirty="0"/>
              <a:t>Outline the steps involved in assay development and discuss strategies for optimising assay performance </a:t>
            </a:r>
          </a:p>
          <a:p>
            <a:pPr marL="514350" indent="-514350">
              <a:buFont typeface="+mj-lt"/>
              <a:buAutoNum type="arabicPeriod"/>
            </a:pPr>
            <a:r>
              <a:rPr lang="en-ZA" dirty="0"/>
              <a:t>Discuss the interplay between screening cascades and assay development in the context of drug discovery, and understand how these aspects contribute to the overall efficiency and success of drug discovery projects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3</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95022BAB-C538-670F-A065-C48D14954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84F97F5C-C7D7-C3BA-F343-EA18B911E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2188711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7D0B-CF2A-F707-41EA-D7670BA8202A}"/>
              </a:ext>
            </a:extLst>
          </p:cNvPr>
          <p:cNvSpPr>
            <a:spLocks noGrp="1"/>
          </p:cNvSpPr>
          <p:nvPr>
            <p:ph type="title"/>
          </p:nvPr>
        </p:nvSpPr>
        <p:spPr/>
        <p:txBody>
          <a:bodyPr/>
          <a:lstStyle/>
          <a:p>
            <a:r>
              <a:rPr lang="en-ZA" dirty="0"/>
              <a:t>Example</a:t>
            </a:r>
          </a:p>
        </p:txBody>
      </p:sp>
      <p:sp>
        <p:nvSpPr>
          <p:cNvPr id="5" name="Slide Number Placeholder 4">
            <a:extLst>
              <a:ext uri="{FF2B5EF4-FFF2-40B4-BE49-F238E27FC236}">
                <a16:creationId xmlns:a16="http://schemas.microsoft.com/office/drawing/2014/main" id="{ED5DE40B-F5D0-F3D6-58F9-83AADA6FFC37}"/>
              </a:ext>
            </a:extLst>
          </p:cNvPr>
          <p:cNvSpPr>
            <a:spLocks noGrp="1"/>
          </p:cNvSpPr>
          <p:nvPr>
            <p:ph type="sldNum" sz="quarter" idx="12"/>
          </p:nvPr>
        </p:nvSpPr>
        <p:spPr/>
        <p:txBody>
          <a:bodyPr/>
          <a:lstStyle/>
          <a:p>
            <a:fld id="{5BFB42D1-C534-400D-BC72-5CE77A30CD5B}" type="slidenum">
              <a:rPr lang="en-ZA" smtClean="0"/>
              <a:pPr/>
              <a:t>30</a:t>
            </a:fld>
            <a:endParaRPr lang="en-ZA" dirty="0"/>
          </a:p>
        </p:txBody>
      </p:sp>
      <p:sp>
        <p:nvSpPr>
          <p:cNvPr id="6" name="Rectangle 5">
            <a:extLst>
              <a:ext uri="{FF2B5EF4-FFF2-40B4-BE49-F238E27FC236}">
                <a16:creationId xmlns:a16="http://schemas.microsoft.com/office/drawing/2014/main" id="{1F9364AA-9896-662B-7639-347FFD9D8757}"/>
              </a:ext>
            </a:extLst>
          </p:cNvPr>
          <p:cNvSpPr/>
          <p:nvPr/>
        </p:nvSpPr>
        <p:spPr>
          <a:xfrm>
            <a:off x="2921383" y="715901"/>
            <a:ext cx="6054467" cy="676800"/>
          </a:xfrm>
          <a:prstGeom prst="rect">
            <a:avLst/>
          </a:prstGeom>
          <a:solidFill>
            <a:schemeClr val="accent2">
              <a:alpha val="2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dirty="0">
                <a:solidFill>
                  <a:schemeClr val="tx1"/>
                </a:solidFill>
                <a:latin typeface="Arial" panose="020B0604020202020204" pitchFamily="34" charset="0"/>
                <a:cs typeface="Arial" panose="020B0604020202020204" pitchFamily="34" charset="0"/>
              </a:rPr>
              <a:t>Beta-haematin inhibition to probe implication in the malaria parasite haemozoin formation pathway</a:t>
            </a:r>
          </a:p>
        </p:txBody>
      </p:sp>
      <p:sp>
        <p:nvSpPr>
          <p:cNvPr id="8" name="TextBox 7">
            <a:extLst>
              <a:ext uri="{FF2B5EF4-FFF2-40B4-BE49-F238E27FC236}">
                <a16:creationId xmlns:a16="http://schemas.microsoft.com/office/drawing/2014/main" id="{81F63420-D987-6F71-BDAB-F70490E5B6B3}"/>
              </a:ext>
            </a:extLst>
          </p:cNvPr>
          <p:cNvSpPr txBox="1"/>
          <p:nvPr/>
        </p:nvSpPr>
        <p:spPr>
          <a:xfrm>
            <a:off x="894964" y="1779312"/>
            <a:ext cx="4123696" cy="523220"/>
          </a:xfrm>
          <a:prstGeom prst="rect">
            <a:avLst/>
          </a:prstGeom>
          <a:noFill/>
        </p:spPr>
        <p:txBody>
          <a:bodyPr wrap="square" rtlCol="0">
            <a:spAutoFit/>
          </a:bodyPr>
          <a:lstStyle/>
          <a:p>
            <a:pPr algn="ctr"/>
            <a:r>
              <a:rPr lang="en-ZA" sz="1400" b="1" dirty="0">
                <a:solidFill>
                  <a:schemeClr val="accent2"/>
                </a:solidFill>
                <a:latin typeface="Arial" panose="020B0604020202020204" pitchFamily="34" charset="0"/>
                <a:cs typeface="Arial" panose="020B0604020202020204" pitchFamily="34" charset="0"/>
              </a:rPr>
              <a:t>Biomimetic detergent-based </a:t>
            </a:r>
            <a:br>
              <a:rPr lang="en-ZA" sz="1400" b="1" dirty="0">
                <a:solidFill>
                  <a:schemeClr val="accent2"/>
                </a:solidFill>
                <a:latin typeface="Arial" panose="020B0604020202020204" pitchFamily="34" charset="0"/>
                <a:cs typeface="Arial" panose="020B0604020202020204" pitchFamily="34" charset="0"/>
              </a:rPr>
            </a:br>
            <a:r>
              <a:rPr lang="en-ZA" sz="1400" b="1" dirty="0">
                <a:solidFill>
                  <a:schemeClr val="accent2"/>
                </a:solidFill>
                <a:latin typeface="Arial" panose="020B0604020202020204" pitchFamily="34" charset="0"/>
                <a:cs typeface="Arial" panose="020B0604020202020204" pitchFamily="34" charset="0"/>
              </a:rPr>
              <a:t>cell-free chemical assay</a:t>
            </a:r>
          </a:p>
        </p:txBody>
      </p:sp>
      <p:graphicFrame>
        <p:nvGraphicFramePr>
          <p:cNvPr id="10" name="Object 9">
            <a:extLst>
              <a:ext uri="{FF2B5EF4-FFF2-40B4-BE49-F238E27FC236}">
                <a16:creationId xmlns:a16="http://schemas.microsoft.com/office/drawing/2014/main" id="{83359FD0-8FFC-DE9C-9E5E-DF027BDDFAD1}"/>
              </a:ext>
            </a:extLst>
          </p:cNvPr>
          <p:cNvGraphicFramePr>
            <a:graphicFrameLocks noChangeAspect="1"/>
          </p:cNvGraphicFramePr>
          <p:nvPr>
            <p:extLst>
              <p:ext uri="{D42A27DB-BD31-4B8C-83A1-F6EECF244321}">
                <p14:modId xmlns:p14="http://schemas.microsoft.com/office/powerpoint/2010/main" val="1512569384"/>
              </p:ext>
            </p:extLst>
          </p:nvPr>
        </p:nvGraphicFramePr>
        <p:xfrm>
          <a:off x="248434" y="1890664"/>
          <a:ext cx="1400175" cy="1557337"/>
        </p:xfrm>
        <a:graphic>
          <a:graphicData uri="http://schemas.openxmlformats.org/presentationml/2006/ole">
            <mc:AlternateContent xmlns:mc="http://schemas.openxmlformats.org/markup-compatibility/2006">
              <mc:Choice xmlns:v="urn:schemas-microsoft-com:vml" Requires="v">
                <p:oleObj name="CS ChemDraw Drawing" r:id="rId2" imgW="1400521" imgH="1557261" progId="ChemDraw.Document.6.0">
                  <p:embed/>
                </p:oleObj>
              </mc:Choice>
              <mc:Fallback>
                <p:oleObj name="CS ChemDraw Drawing" r:id="rId2" imgW="1400521" imgH="1557261" progId="ChemDraw.Document.6.0">
                  <p:embed/>
                  <p:pic>
                    <p:nvPicPr>
                      <p:cNvPr id="9" name="Object 8">
                        <a:extLst>
                          <a:ext uri="{FF2B5EF4-FFF2-40B4-BE49-F238E27FC236}">
                            <a16:creationId xmlns:a16="http://schemas.microsoft.com/office/drawing/2014/main" id="{CD14CF7E-F4BA-FEAF-26AD-0A434F4EA3B3}"/>
                          </a:ext>
                        </a:extLst>
                      </p:cNvPr>
                      <p:cNvPicPr/>
                      <p:nvPr/>
                    </p:nvPicPr>
                    <p:blipFill>
                      <a:blip r:embed="rId3"/>
                      <a:stretch>
                        <a:fillRect/>
                      </a:stretch>
                    </p:blipFill>
                    <p:spPr>
                      <a:xfrm>
                        <a:off x="248434" y="1890664"/>
                        <a:ext cx="1400175" cy="155733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50405D40-BD02-59F4-0E03-F68D592AC446}"/>
              </a:ext>
            </a:extLst>
          </p:cNvPr>
          <p:cNvGraphicFramePr>
            <a:graphicFrameLocks noChangeAspect="1"/>
          </p:cNvGraphicFramePr>
          <p:nvPr>
            <p:extLst>
              <p:ext uri="{D42A27DB-BD31-4B8C-83A1-F6EECF244321}">
                <p14:modId xmlns:p14="http://schemas.microsoft.com/office/powerpoint/2010/main" val="2156550398"/>
              </p:ext>
            </p:extLst>
          </p:nvPr>
        </p:nvGraphicFramePr>
        <p:xfrm>
          <a:off x="4279841" y="1863327"/>
          <a:ext cx="1816159" cy="1725036"/>
        </p:xfrm>
        <a:graphic>
          <a:graphicData uri="http://schemas.openxmlformats.org/presentationml/2006/ole">
            <mc:AlternateContent xmlns:mc="http://schemas.openxmlformats.org/markup-compatibility/2006">
              <mc:Choice xmlns:v="urn:schemas-microsoft-com:vml" Requires="v">
                <p:oleObj name="CS ChemDraw Drawing" r:id="rId4" imgW="3195722" imgH="3036044" progId="ChemDraw.Document.6.0">
                  <p:embed/>
                </p:oleObj>
              </mc:Choice>
              <mc:Fallback>
                <p:oleObj name="CS ChemDraw Drawing" r:id="rId4" imgW="3195722" imgH="3036044" progId="ChemDraw.Document.6.0">
                  <p:embed/>
                  <p:pic>
                    <p:nvPicPr>
                      <p:cNvPr id="10" name="Object 9">
                        <a:extLst>
                          <a:ext uri="{FF2B5EF4-FFF2-40B4-BE49-F238E27FC236}">
                            <a16:creationId xmlns:a16="http://schemas.microsoft.com/office/drawing/2014/main" id="{C493F5E1-70D9-14A1-434E-A55DF15FB1A4}"/>
                          </a:ext>
                        </a:extLst>
                      </p:cNvPr>
                      <p:cNvPicPr/>
                      <p:nvPr/>
                    </p:nvPicPr>
                    <p:blipFill>
                      <a:blip r:embed="rId5"/>
                      <a:stretch>
                        <a:fillRect/>
                      </a:stretch>
                    </p:blipFill>
                    <p:spPr>
                      <a:xfrm>
                        <a:off x="4279841" y="1863327"/>
                        <a:ext cx="1816159" cy="1725036"/>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4C84C3BC-F82D-626E-73E6-30D1B2FD34EF}"/>
              </a:ext>
            </a:extLst>
          </p:cNvPr>
          <p:cNvGrpSpPr/>
          <p:nvPr/>
        </p:nvGrpSpPr>
        <p:grpSpPr>
          <a:xfrm>
            <a:off x="2203071" y="2453977"/>
            <a:ext cx="789218" cy="457746"/>
            <a:chOff x="5157588" y="2036313"/>
            <a:chExt cx="595906" cy="345625"/>
          </a:xfrm>
          <a:solidFill>
            <a:schemeClr val="bg2">
              <a:lumMod val="90000"/>
            </a:schemeClr>
          </a:solidFill>
        </p:grpSpPr>
        <p:sp>
          <p:nvSpPr>
            <p:cNvPr id="13" name="Hexagon 12">
              <a:extLst>
                <a:ext uri="{FF2B5EF4-FFF2-40B4-BE49-F238E27FC236}">
                  <a16:creationId xmlns:a16="http://schemas.microsoft.com/office/drawing/2014/main" id="{A73AFC39-0259-9F6C-2D8A-A3918BAD1D0F}"/>
                </a:ext>
              </a:extLst>
            </p:cNvPr>
            <p:cNvSpPr/>
            <p:nvPr/>
          </p:nvSpPr>
          <p:spPr>
            <a:xfrm rot="5400000">
              <a:off x="5133752" y="2060149"/>
              <a:ext cx="345625" cy="297953"/>
            </a:xfrm>
            <a:prstGeom prst="hexagon">
              <a:avLst/>
            </a:prstGeom>
            <a:solidFill>
              <a:schemeClr val="bg1">
                <a:lumMod val="9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14" name="Hexagon 13">
              <a:extLst>
                <a:ext uri="{FF2B5EF4-FFF2-40B4-BE49-F238E27FC236}">
                  <a16:creationId xmlns:a16="http://schemas.microsoft.com/office/drawing/2014/main" id="{D83C7B57-0838-0CA7-EB6C-065BEB6592A3}"/>
                </a:ext>
              </a:extLst>
            </p:cNvPr>
            <p:cNvSpPr/>
            <p:nvPr/>
          </p:nvSpPr>
          <p:spPr>
            <a:xfrm rot="5400000">
              <a:off x="5431705" y="2060149"/>
              <a:ext cx="345625" cy="297953"/>
            </a:xfrm>
            <a:prstGeom prst="hexagon">
              <a:avLst/>
            </a:prstGeom>
            <a:solidFill>
              <a:schemeClr val="bg1">
                <a:lumMod val="9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pic>
        <p:nvPicPr>
          <p:cNvPr id="15" name="Picture 292" descr="Clear 96-Well Plate (Sterile): Amazon.com: Industrial &amp; Scientific">
            <a:extLst>
              <a:ext uri="{FF2B5EF4-FFF2-40B4-BE49-F238E27FC236}">
                <a16:creationId xmlns:a16="http://schemas.microsoft.com/office/drawing/2014/main" id="{A5907733-9134-833C-7D73-99CA231793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522" b="8159"/>
          <a:stretch/>
        </p:blipFill>
        <p:spPr bwMode="auto">
          <a:xfrm>
            <a:off x="894964" y="4158035"/>
            <a:ext cx="1195102" cy="653240"/>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8E576297-CFC7-7096-88A4-51F1B3512394}"/>
              </a:ext>
            </a:extLst>
          </p:cNvPr>
          <p:cNvSpPr/>
          <p:nvPr/>
        </p:nvSpPr>
        <p:spPr>
          <a:xfrm rot="16200000" flipH="1">
            <a:off x="2843184" y="5417614"/>
            <a:ext cx="371939" cy="2951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6CD6168-EFFA-0620-E864-6F7BE5E500D3}"/>
              </a:ext>
            </a:extLst>
          </p:cNvPr>
          <p:cNvSpPr txBox="1"/>
          <p:nvPr/>
        </p:nvSpPr>
        <p:spPr>
          <a:xfrm>
            <a:off x="119887" y="5834322"/>
            <a:ext cx="6054467" cy="307777"/>
          </a:xfrm>
          <a:prstGeom prst="rect">
            <a:avLst/>
          </a:prstGeom>
          <a:noFill/>
        </p:spPr>
        <p:txBody>
          <a:bodyPr wrap="square" rtlCol="0">
            <a:spAutoFit/>
          </a:bodyPr>
          <a:lstStyle/>
          <a:p>
            <a:pPr algn="ctr"/>
            <a:r>
              <a:rPr lang="en-ZA" sz="1400" b="1">
                <a:solidFill>
                  <a:srgbClr val="C09100"/>
                </a:solidFill>
                <a:latin typeface="Arial" panose="020B0604020202020204" pitchFamily="34" charset="0"/>
                <a:cs typeface="Arial" panose="020B0604020202020204" pitchFamily="34" charset="0"/>
              </a:rPr>
              <a:t>Cell-based haem fractionation assay</a:t>
            </a:r>
            <a:endParaRPr lang="en-ZA" sz="1400">
              <a:solidFill>
                <a:schemeClr val="accent2"/>
              </a:solidFill>
              <a:latin typeface="Arial" panose="020B0604020202020204" pitchFamily="34" charset="0"/>
              <a:cs typeface="Arial" panose="020B0604020202020204" pitchFamily="34" charset="0"/>
            </a:endParaRPr>
          </a:p>
        </p:txBody>
      </p:sp>
      <p:graphicFrame>
        <p:nvGraphicFramePr>
          <p:cNvPr id="18" name="Object 17">
            <a:extLst>
              <a:ext uri="{FF2B5EF4-FFF2-40B4-BE49-F238E27FC236}">
                <a16:creationId xmlns:a16="http://schemas.microsoft.com/office/drawing/2014/main" id="{8B1E9BBD-2D54-DAB9-3DD5-25937C8D18D2}"/>
              </a:ext>
            </a:extLst>
          </p:cNvPr>
          <p:cNvGraphicFramePr>
            <a:graphicFrameLocks noChangeAspect="1"/>
          </p:cNvGraphicFramePr>
          <p:nvPr>
            <p:extLst>
              <p:ext uri="{D42A27DB-BD31-4B8C-83A1-F6EECF244321}">
                <p14:modId xmlns:p14="http://schemas.microsoft.com/office/powerpoint/2010/main" val="2630035471"/>
              </p:ext>
            </p:extLst>
          </p:nvPr>
        </p:nvGraphicFramePr>
        <p:xfrm>
          <a:off x="4218785" y="4172553"/>
          <a:ext cx="1296555" cy="777450"/>
        </p:xfrm>
        <a:graphic>
          <a:graphicData uri="http://schemas.openxmlformats.org/presentationml/2006/ole">
            <mc:AlternateContent xmlns:mc="http://schemas.openxmlformats.org/markup-compatibility/2006">
              <mc:Choice xmlns:v="urn:schemas-microsoft-com:vml" Requires="v">
                <p:oleObj name="Prism 7" r:id="rId7" imgW="5967322" imgH="3578018" progId="Prism7.Document">
                  <p:embed/>
                </p:oleObj>
              </mc:Choice>
              <mc:Fallback>
                <p:oleObj name="Prism 7" r:id="rId7" imgW="5967322" imgH="3578018" progId="Prism7.Document">
                  <p:embed/>
                  <p:pic>
                    <p:nvPicPr>
                      <p:cNvPr id="32" name="Object 31">
                        <a:extLst>
                          <a:ext uri="{FF2B5EF4-FFF2-40B4-BE49-F238E27FC236}">
                            <a16:creationId xmlns:a16="http://schemas.microsoft.com/office/drawing/2014/main" id="{1E456DE0-A83E-D670-A60C-C9900C9351B0}"/>
                          </a:ext>
                        </a:extLst>
                      </p:cNvPr>
                      <p:cNvPicPr/>
                      <p:nvPr/>
                    </p:nvPicPr>
                    <p:blipFill>
                      <a:blip r:embed="rId8"/>
                      <a:stretch>
                        <a:fillRect/>
                      </a:stretch>
                    </p:blipFill>
                    <p:spPr>
                      <a:xfrm>
                        <a:off x="4218785" y="4172553"/>
                        <a:ext cx="1296555" cy="777450"/>
                      </a:xfrm>
                      <a:prstGeom prst="rect">
                        <a:avLst/>
                      </a:prstGeom>
                    </p:spPr>
                  </p:pic>
                </p:oleObj>
              </mc:Fallback>
            </mc:AlternateContent>
          </a:graphicData>
        </a:graphic>
      </p:graphicFrame>
      <p:grpSp>
        <p:nvGrpSpPr>
          <p:cNvPr id="19" name="Group 18">
            <a:extLst>
              <a:ext uri="{FF2B5EF4-FFF2-40B4-BE49-F238E27FC236}">
                <a16:creationId xmlns:a16="http://schemas.microsoft.com/office/drawing/2014/main" id="{639782EF-4719-72B9-615E-832172BC6D76}"/>
              </a:ext>
            </a:extLst>
          </p:cNvPr>
          <p:cNvGrpSpPr/>
          <p:nvPr/>
        </p:nvGrpSpPr>
        <p:grpSpPr>
          <a:xfrm>
            <a:off x="2480593" y="3998149"/>
            <a:ext cx="1406809" cy="1126257"/>
            <a:chOff x="7690019" y="4006699"/>
            <a:chExt cx="1655763" cy="1325563"/>
          </a:xfrm>
        </p:grpSpPr>
        <p:graphicFrame>
          <p:nvGraphicFramePr>
            <p:cNvPr id="20" name="Object 19">
              <a:extLst>
                <a:ext uri="{FF2B5EF4-FFF2-40B4-BE49-F238E27FC236}">
                  <a16:creationId xmlns:a16="http://schemas.microsoft.com/office/drawing/2014/main" id="{F6D5FBFF-8AD9-8D41-6749-CC3DA2B584E5}"/>
                </a:ext>
              </a:extLst>
            </p:cNvPr>
            <p:cNvGraphicFramePr>
              <a:graphicFrameLocks noChangeAspect="1"/>
            </p:cNvGraphicFramePr>
            <p:nvPr/>
          </p:nvGraphicFramePr>
          <p:xfrm>
            <a:off x="7690019" y="4006699"/>
            <a:ext cx="1655763" cy="1325563"/>
          </p:xfrm>
          <a:graphic>
            <a:graphicData uri="http://schemas.openxmlformats.org/presentationml/2006/ole">
              <mc:AlternateContent xmlns:mc="http://schemas.openxmlformats.org/markup-compatibility/2006">
                <mc:Choice xmlns:v="urn:schemas-microsoft-com:vml" Requires="v">
                  <p:oleObj name="CS ChemDraw Drawing" r:id="rId9" imgW="1655277" imgH="1325644" progId="ChemDraw.Document.6.0">
                    <p:embed/>
                  </p:oleObj>
                </mc:Choice>
                <mc:Fallback>
                  <p:oleObj name="CS ChemDraw Drawing" r:id="rId9" imgW="1655277" imgH="1325644" progId="ChemDraw.Document.6.0">
                    <p:embed/>
                    <p:pic>
                      <p:nvPicPr>
                        <p:cNvPr id="8" name="Object 7">
                          <a:extLst>
                            <a:ext uri="{FF2B5EF4-FFF2-40B4-BE49-F238E27FC236}">
                              <a16:creationId xmlns:a16="http://schemas.microsoft.com/office/drawing/2014/main" id="{BB463BB5-E0B7-A59F-9FF9-807FD0755B0F}"/>
                            </a:ext>
                          </a:extLst>
                        </p:cNvPr>
                        <p:cNvPicPr/>
                        <p:nvPr/>
                      </p:nvPicPr>
                      <p:blipFill>
                        <a:blip r:embed="rId10"/>
                        <a:stretch>
                          <a:fillRect/>
                        </a:stretch>
                      </p:blipFill>
                      <p:spPr>
                        <a:xfrm>
                          <a:off x="7690019" y="4006699"/>
                          <a:ext cx="1655763" cy="1325563"/>
                        </a:xfrm>
                        <a:prstGeom prst="rect">
                          <a:avLst/>
                        </a:prstGeom>
                      </p:spPr>
                    </p:pic>
                  </p:oleObj>
                </mc:Fallback>
              </mc:AlternateContent>
            </a:graphicData>
          </a:graphic>
        </p:graphicFrame>
        <p:sp>
          <p:nvSpPr>
            <p:cNvPr id="21" name="Oval 20">
              <a:extLst>
                <a:ext uri="{FF2B5EF4-FFF2-40B4-BE49-F238E27FC236}">
                  <a16:creationId xmlns:a16="http://schemas.microsoft.com/office/drawing/2014/main" id="{78D94711-825F-FC14-7BB7-B4D72C03FA2B}"/>
                </a:ext>
              </a:extLst>
            </p:cNvPr>
            <p:cNvSpPr/>
            <p:nvPr/>
          </p:nvSpPr>
          <p:spPr>
            <a:xfrm rot="2700000">
              <a:off x="7865552" y="4165334"/>
              <a:ext cx="980740" cy="980740"/>
            </a:xfrm>
            <a:prstGeom prst="ellipse">
              <a:avLst/>
            </a:prstGeom>
            <a:solidFill>
              <a:schemeClr val="accent2">
                <a:lumMod val="60000"/>
                <a:lumOff val="40000"/>
                <a:alpha val="5000"/>
              </a:schemeClr>
            </a:solidFill>
            <a:ln>
              <a:noFill/>
            </a:ln>
            <a:effectLst>
              <a:glow rad="228600">
                <a:schemeClr val="accent2">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cxnSp>
        <p:nvCxnSpPr>
          <p:cNvPr id="22" name="Straight Arrow Connector 21">
            <a:extLst>
              <a:ext uri="{FF2B5EF4-FFF2-40B4-BE49-F238E27FC236}">
                <a16:creationId xmlns:a16="http://schemas.microsoft.com/office/drawing/2014/main" id="{287A3D0F-9C02-38C4-CFE6-CADDFA4AE535}"/>
              </a:ext>
            </a:extLst>
          </p:cNvPr>
          <p:cNvCxnSpPr/>
          <p:nvPr/>
        </p:nvCxnSpPr>
        <p:spPr>
          <a:xfrm>
            <a:off x="2023916" y="3100209"/>
            <a:ext cx="1857795" cy="0"/>
          </a:xfrm>
          <a:prstGeom prst="straightConnector1">
            <a:avLst/>
          </a:prstGeom>
          <a:ln w="38100">
            <a:solidFill>
              <a:schemeClr val="tx1"/>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0A1D5B5-8169-AEA3-F03C-3ADB3525DFD6}"/>
              </a:ext>
            </a:extLst>
          </p:cNvPr>
          <p:cNvSpPr txBox="1"/>
          <p:nvPr/>
        </p:nvSpPr>
        <p:spPr>
          <a:xfrm>
            <a:off x="2095245" y="3187734"/>
            <a:ext cx="1867819" cy="523220"/>
          </a:xfrm>
          <a:prstGeom prst="rect">
            <a:avLst/>
          </a:prstGeom>
          <a:noFill/>
        </p:spPr>
        <p:txBody>
          <a:bodyPr wrap="none" rtlCol="0">
            <a:spAutoFit/>
          </a:bodyPr>
          <a:lstStyle/>
          <a:p>
            <a:pPr algn="ctr"/>
            <a:r>
              <a:rPr lang="en-ZA" sz="1400">
                <a:latin typeface="Arial" panose="020B0604020202020204" pitchFamily="34" charset="0"/>
                <a:cs typeface="Arial" panose="020B0604020202020204" pitchFamily="34" charset="0"/>
              </a:rPr>
              <a:t>Incubate 5 h at 37°C </a:t>
            </a:r>
            <a:br>
              <a:rPr lang="en-ZA" sz="1400">
                <a:latin typeface="Arial" panose="020B0604020202020204" pitchFamily="34" charset="0"/>
                <a:cs typeface="Arial" panose="020B0604020202020204" pitchFamily="34" charset="0"/>
              </a:rPr>
            </a:br>
            <a:r>
              <a:rPr lang="en-ZA" sz="1400">
                <a:latin typeface="Arial" panose="020B0604020202020204" pitchFamily="34" charset="0"/>
                <a:cs typeface="Arial" panose="020B0604020202020204" pitchFamily="34" charset="0"/>
              </a:rPr>
              <a:t>(pH 4.8)</a:t>
            </a:r>
          </a:p>
        </p:txBody>
      </p:sp>
      <p:sp>
        <p:nvSpPr>
          <p:cNvPr id="24" name="TextBox 23">
            <a:extLst>
              <a:ext uri="{FF2B5EF4-FFF2-40B4-BE49-F238E27FC236}">
                <a16:creationId xmlns:a16="http://schemas.microsoft.com/office/drawing/2014/main" id="{699F9CBE-9E9F-1227-DB77-FB9256B5F885}"/>
              </a:ext>
            </a:extLst>
          </p:cNvPr>
          <p:cNvSpPr txBox="1"/>
          <p:nvPr/>
        </p:nvSpPr>
        <p:spPr>
          <a:xfrm>
            <a:off x="3012386" y="2523388"/>
            <a:ext cx="899605" cy="307777"/>
          </a:xfrm>
          <a:prstGeom prst="rect">
            <a:avLst/>
          </a:prstGeom>
          <a:noFill/>
        </p:spPr>
        <p:txBody>
          <a:bodyPr wrap="none" rtlCol="0">
            <a:spAutoFit/>
          </a:bodyPr>
          <a:lstStyle/>
          <a:p>
            <a:r>
              <a:rPr lang="en-ZA" sz="1400" b="1">
                <a:latin typeface="Arial" panose="020B0604020202020204" pitchFamily="34" charset="0"/>
                <a:cs typeface="Arial" panose="020B0604020202020204" pitchFamily="34" charset="0"/>
              </a:rPr>
              <a:t>Inhibitor</a:t>
            </a:r>
          </a:p>
        </p:txBody>
      </p:sp>
      <p:cxnSp>
        <p:nvCxnSpPr>
          <p:cNvPr id="25" name="Straight Connector 24">
            <a:extLst>
              <a:ext uri="{FF2B5EF4-FFF2-40B4-BE49-F238E27FC236}">
                <a16:creationId xmlns:a16="http://schemas.microsoft.com/office/drawing/2014/main" id="{D2519A8F-FEF2-BF3C-EBDB-440F662D09B3}"/>
              </a:ext>
            </a:extLst>
          </p:cNvPr>
          <p:cNvCxnSpPr>
            <a:cxnSpLocks/>
          </p:cNvCxnSpPr>
          <p:nvPr/>
        </p:nvCxnSpPr>
        <p:spPr>
          <a:xfrm>
            <a:off x="3900128" y="2997422"/>
            <a:ext cx="0" cy="206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Content Placeholder 8" descr="A logo with text and a diamond&#10;&#10;Description automatically generated with medium confidence">
            <a:extLst>
              <a:ext uri="{FF2B5EF4-FFF2-40B4-BE49-F238E27FC236}">
                <a16:creationId xmlns:a16="http://schemas.microsoft.com/office/drawing/2014/main" id="{6D9294BB-E259-E79A-612E-DA097CF95D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9" name="Picture 8" descr="A logo of a university&#10;&#10;Description automatically generated">
            <a:extLst>
              <a:ext uri="{FF2B5EF4-FFF2-40B4-BE49-F238E27FC236}">
                <a16:creationId xmlns:a16="http://schemas.microsoft.com/office/drawing/2014/main" id="{2BF80936-2D69-102C-36D4-6791545658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graphicFrame>
        <p:nvGraphicFramePr>
          <p:cNvPr id="4" name="Object 3">
            <a:extLst>
              <a:ext uri="{FF2B5EF4-FFF2-40B4-BE49-F238E27FC236}">
                <a16:creationId xmlns:a16="http://schemas.microsoft.com/office/drawing/2014/main" id="{0ED94E5A-D674-9593-7E21-0FBBA5D187B1}"/>
              </a:ext>
            </a:extLst>
          </p:cNvPr>
          <p:cNvGraphicFramePr>
            <a:graphicFrameLocks noChangeAspect="1"/>
          </p:cNvGraphicFramePr>
          <p:nvPr>
            <p:extLst>
              <p:ext uri="{D42A27DB-BD31-4B8C-83A1-F6EECF244321}">
                <p14:modId xmlns:p14="http://schemas.microsoft.com/office/powerpoint/2010/main" val="525126178"/>
              </p:ext>
            </p:extLst>
          </p:nvPr>
        </p:nvGraphicFramePr>
        <p:xfrm>
          <a:off x="6443326" y="1775318"/>
          <a:ext cx="5143907" cy="3871272"/>
        </p:xfrm>
        <a:graphic>
          <a:graphicData uri="http://schemas.openxmlformats.org/presentationml/2006/ole">
            <mc:AlternateContent xmlns:mc="http://schemas.openxmlformats.org/markup-compatibility/2006">
              <mc:Choice xmlns:v="urn:schemas-microsoft-com:vml" Requires="v">
                <p:oleObj name="Prism 7" r:id="rId13" imgW="5967322" imgH="4490881" progId="Prism7.Document">
                  <p:embed/>
                </p:oleObj>
              </mc:Choice>
              <mc:Fallback>
                <p:oleObj name="Prism 7" r:id="rId13" imgW="5967322" imgH="4490881" progId="Prism7.Document">
                  <p:embed/>
                  <p:pic>
                    <p:nvPicPr>
                      <p:cNvPr id="0" name=""/>
                      <p:cNvPicPr/>
                      <p:nvPr/>
                    </p:nvPicPr>
                    <p:blipFill>
                      <a:blip r:embed="rId14"/>
                      <a:stretch>
                        <a:fillRect/>
                      </a:stretch>
                    </p:blipFill>
                    <p:spPr>
                      <a:xfrm>
                        <a:off x="6443326" y="1775318"/>
                        <a:ext cx="5143907" cy="3871272"/>
                      </a:xfrm>
                      <a:prstGeom prst="rect">
                        <a:avLst/>
                      </a:prstGeom>
                      <a:ln w="19050">
                        <a:solidFill>
                          <a:schemeClr val="tx1"/>
                        </a:solidFill>
                      </a:ln>
                    </p:spPr>
                  </p:pic>
                </p:oleObj>
              </mc:Fallback>
            </mc:AlternateContent>
          </a:graphicData>
        </a:graphic>
      </p:graphicFrame>
    </p:spTree>
    <p:extLst>
      <p:ext uri="{BB962C8B-B14F-4D97-AF65-F5344CB8AC3E}">
        <p14:creationId xmlns:p14="http://schemas.microsoft.com/office/powerpoint/2010/main" val="151976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6" grpId="0" animBg="1"/>
      <p:bldP spid="17"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1DF5D-7533-EB0E-29D9-8EBCA514A13B}"/>
              </a:ext>
            </a:extLst>
          </p:cNvPr>
          <p:cNvSpPr>
            <a:spLocks noGrp="1"/>
          </p:cNvSpPr>
          <p:nvPr>
            <p:ph type="title"/>
          </p:nvPr>
        </p:nvSpPr>
        <p:spPr/>
        <p:txBody>
          <a:bodyPr/>
          <a:lstStyle/>
          <a:p>
            <a:r>
              <a:rPr lang="en-ZA" dirty="0"/>
              <a:t>Emerging trends</a:t>
            </a:r>
          </a:p>
        </p:txBody>
      </p:sp>
      <p:sp>
        <p:nvSpPr>
          <p:cNvPr id="3" name="Content Placeholder 2">
            <a:extLst>
              <a:ext uri="{FF2B5EF4-FFF2-40B4-BE49-F238E27FC236}">
                <a16:creationId xmlns:a16="http://schemas.microsoft.com/office/drawing/2014/main" id="{16D1E544-A9B6-0AC7-9ADF-7EA336618299}"/>
              </a:ext>
            </a:extLst>
          </p:cNvPr>
          <p:cNvSpPr>
            <a:spLocks noGrp="1"/>
          </p:cNvSpPr>
          <p:nvPr>
            <p:ph idx="1"/>
          </p:nvPr>
        </p:nvSpPr>
        <p:spPr/>
        <p:txBody>
          <a:bodyPr/>
          <a:lstStyle/>
          <a:p>
            <a:r>
              <a:rPr lang="en-ZA" dirty="0"/>
              <a:t>3D cell-based models, e.g. organoids (for enhanced physiological relevance)</a:t>
            </a:r>
          </a:p>
          <a:p>
            <a:r>
              <a:rPr lang="en-ZA" dirty="0"/>
              <a:t>High-content screening</a:t>
            </a:r>
          </a:p>
          <a:p>
            <a:r>
              <a:rPr lang="en-ZA" dirty="0"/>
              <a:t>Microfluidics </a:t>
            </a:r>
          </a:p>
          <a:p>
            <a:r>
              <a:rPr lang="en-ZA" dirty="0"/>
              <a:t>Machine learning</a:t>
            </a:r>
          </a:p>
          <a:p>
            <a:endParaRPr lang="en-ZA" dirty="0"/>
          </a:p>
          <a:p>
            <a:pPr marL="0" indent="0">
              <a:buNone/>
            </a:pPr>
            <a:r>
              <a:rPr lang="en-ZA" b="1" dirty="0"/>
              <a:t>Do not forget about data integrity, properly training the assayers, proper documentation and validation, SOPs…</a:t>
            </a:r>
          </a:p>
        </p:txBody>
      </p:sp>
      <p:sp>
        <p:nvSpPr>
          <p:cNvPr id="5" name="Slide Number Placeholder 4">
            <a:extLst>
              <a:ext uri="{FF2B5EF4-FFF2-40B4-BE49-F238E27FC236}">
                <a16:creationId xmlns:a16="http://schemas.microsoft.com/office/drawing/2014/main" id="{E7A01C7D-16C1-5560-D717-CB62FE58A8FE}"/>
              </a:ext>
            </a:extLst>
          </p:cNvPr>
          <p:cNvSpPr>
            <a:spLocks noGrp="1"/>
          </p:cNvSpPr>
          <p:nvPr>
            <p:ph type="sldNum" sz="quarter" idx="12"/>
          </p:nvPr>
        </p:nvSpPr>
        <p:spPr/>
        <p:txBody>
          <a:bodyPr/>
          <a:lstStyle/>
          <a:p>
            <a:fld id="{5BFB42D1-C534-400D-BC72-5CE77A30CD5B}" type="slidenum">
              <a:rPr lang="en-ZA" smtClean="0"/>
              <a:pPr/>
              <a:t>31</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8354D104-14BB-1F98-8163-68251E869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C0459527-1447-7360-751C-0824BDEDB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2625405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838200" y="365125"/>
            <a:ext cx="7343775" cy="1325563"/>
          </a:xfrm>
        </p:spPr>
        <p:txBody>
          <a:bodyPr/>
          <a:lstStyle/>
          <a:p>
            <a:r>
              <a:rPr lang="en-ZA"/>
              <a:t>Summary</a:t>
            </a:r>
            <a:endParaRPr lang="en-ZA" dirty="0"/>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p:txBody>
          <a:bodyPr>
            <a:normAutofit/>
          </a:bodyPr>
          <a:lstStyle/>
          <a:p>
            <a:pPr marL="514350" indent="-514350">
              <a:buFont typeface="+mj-lt"/>
              <a:buAutoNum type="arabicPeriod"/>
            </a:pPr>
            <a:r>
              <a:rPr lang="en-ZA" dirty="0"/>
              <a:t>Screening cascades are a critical tool in the H2L and LO stages of a drug discovery project to guide SAR studies to </a:t>
            </a:r>
            <a:r>
              <a:rPr lang="en-ZA" u="sng" dirty="0"/>
              <a:t>most efficiently</a:t>
            </a:r>
            <a:r>
              <a:rPr lang="en-ZA" dirty="0"/>
              <a:t> optimise the compounds to fulfil the criteria for progression. Note that screening cascades are dynamic, iterative and depend on the project/disease area</a:t>
            </a:r>
          </a:p>
          <a:p>
            <a:pPr marL="514350" indent="-514350">
              <a:buFont typeface="+mj-lt"/>
              <a:buAutoNum type="arabicPeriod"/>
            </a:pPr>
            <a:r>
              <a:rPr lang="en-ZA" dirty="0"/>
              <a:t>Robust assays are indispensable for generating results that will guide the project. Relevance, reproducibility, quality and cost should all be considered during the design, validation, optimisation and scale-up of chemical and biological assays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32</a:t>
            </a:fld>
            <a:endParaRPr lang="en-ZA" dirty="0"/>
          </a:p>
        </p:txBody>
      </p:sp>
      <p:pic>
        <p:nvPicPr>
          <p:cNvPr id="16" name="Content Placeholder 8" descr="A logo with text and a diamond&#10;&#10;Description automatically generated with medium confidence">
            <a:extLst>
              <a:ext uri="{FF2B5EF4-FFF2-40B4-BE49-F238E27FC236}">
                <a16:creationId xmlns:a16="http://schemas.microsoft.com/office/drawing/2014/main" id="{41B7ED3E-59E8-3BF6-D030-6346603C7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17" name="Picture 16" descr="A logo of a university&#10;&#10;Description automatically generated">
            <a:extLst>
              <a:ext uri="{FF2B5EF4-FFF2-40B4-BE49-F238E27FC236}">
                <a16:creationId xmlns:a16="http://schemas.microsoft.com/office/drawing/2014/main" id="{221D79CA-FE91-77A7-0FBE-DD91D09AE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514326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838200" y="365125"/>
            <a:ext cx="7343775" cy="1325563"/>
          </a:xfrm>
        </p:spPr>
        <p:txBody>
          <a:bodyPr/>
          <a:lstStyle/>
          <a:p>
            <a:r>
              <a:rPr lang="en-ZA" dirty="0"/>
              <a:t>References and resources</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p:txBody>
          <a:bodyPr/>
          <a:lstStyle/>
          <a:p>
            <a:pPr marL="514350" indent="-514350">
              <a:buFont typeface="+mj-lt"/>
              <a:buAutoNum type="arabicPeriod"/>
            </a:pPr>
            <a:r>
              <a:rPr lang="en-ZA" dirty="0"/>
              <a:t>J. P. Hughes, et al. ‘Principles of early drug discovery’, </a:t>
            </a:r>
            <a:r>
              <a:rPr lang="en-ZA" i="1" dirty="0"/>
              <a:t>British Journal of Pharmacology</a:t>
            </a:r>
            <a:r>
              <a:rPr lang="en-ZA" dirty="0"/>
              <a:t>, 2011, </a:t>
            </a:r>
            <a:r>
              <a:rPr lang="en-ZA" b="1" dirty="0"/>
              <a:t>162</a:t>
            </a:r>
            <a:r>
              <a:rPr lang="en-ZA" dirty="0"/>
              <a:t>, 1239.</a:t>
            </a:r>
          </a:p>
          <a:p>
            <a:pPr marL="514350" indent="-514350">
              <a:buFont typeface="+mj-lt"/>
              <a:buAutoNum type="arabicPeriod"/>
            </a:pPr>
            <a:r>
              <a:rPr lang="en-ZA" dirty="0"/>
              <a:t>J. Zhang, et al. ‘A Simple Statistical Parameter for Use in Evaluation and Validation of High-Throughput Screening Assays’, </a:t>
            </a:r>
            <a:r>
              <a:rPr lang="en-ZA" i="1" dirty="0"/>
              <a:t>Journal of Biomolecular Screening</a:t>
            </a:r>
            <a:r>
              <a:rPr lang="en-ZA" dirty="0"/>
              <a:t>, 1999, </a:t>
            </a:r>
            <a:r>
              <a:rPr lang="en-ZA" b="1" dirty="0"/>
              <a:t>4</a:t>
            </a:r>
            <a:r>
              <a:rPr lang="en-ZA" dirty="0"/>
              <a:t>, 67.</a:t>
            </a:r>
          </a:p>
          <a:p>
            <a:pPr marL="514350" indent="-514350">
              <a:buFont typeface="+mj-lt"/>
              <a:buAutoNum type="arabicPeriod"/>
            </a:pPr>
            <a:r>
              <a:rPr lang="en-ZA" dirty="0"/>
              <a:t>H. Bar and A. </a:t>
            </a:r>
            <a:r>
              <a:rPr lang="en-ZA" dirty="0" err="1"/>
              <a:t>Zweifach</a:t>
            </a:r>
            <a:r>
              <a:rPr lang="en-ZA" dirty="0"/>
              <a:t>. ‘Z’ Does Not Need To Be &gt; 0.5’, </a:t>
            </a:r>
            <a:r>
              <a:rPr lang="en-ZA" i="1" dirty="0"/>
              <a:t>SLAS Discovery</a:t>
            </a:r>
            <a:r>
              <a:rPr lang="en-ZA" dirty="0"/>
              <a:t>, 2020, </a:t>
            </a:r>
            <a:r>
              <a:rPr lang="en-ZA" b="1" dirty="0"/>
              <a:t>25</a:t>
            </a:r>
            <a:r>
              <a:rPr lang="en-ZA" dirty="0"/>
              <a:t>, 1000.</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33</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59843825-99DC-9684-9E76-7FCB09BFD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AFDE7244-A5B0-7D11-09BD-48C184C44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
        <p:nvSpPr>
          <p:cNvPr id="8" name="TextBox 7">
            <a:extLst>
              <a:ext uri="{FF2B5EF4-FFF2-40B4-BE49-F238E27FC236}">
                <a16:creationId xmlns:a16="http://schemas.microsoft.com/office/drawing/2014/main" id="{87E30ADF-3034-7E66-E279-CD7D1F45C966}"/>
              </a:ext>
            </a:extLst>
          </p:cNvPr>
          <p:cNvSpPr txBox="1"/>
          <p:nvPr/>
        </p:nvSpPr>
        <p:spPr>
          <a:xfrm>
            <a:off x="1446530" y="5029022"/>
            <a:ext cx="4343683" cy="1200329"/>
          </a:xfrm>
          <a:prstGeom prst="rect">
            <a:avLst/>
          </a:prstGeom>
          <a:noFill/>
          <a:ln w="19050">
            <a:solidFill>
              <a:schemeClr val="tx1"/>
            </a:solidFill>
          </a:ln>
        </p:spPr>
        <p:txBody>
          <a:bodyPr wrap="square">
            <a:spAutoFit/>
          </a:bodyPr>
          <a:lstStyle/>
          <a:p>
            <a:pPr algn="ctr"/>
            <a:r>
              <a:rPr lang="en-ZA" dirty="0">
                <a:latin typeface="Arial" panose="020B0604020202020204" pitchFamily="34" charset="0"/>
                <a:cs typeface="Arial" panose="020B0604020202020204" pitchFamily="34" charset="0"/>
              </a:rPr>
              <a:t>Dr John Woodland</a:t>
            </a:r>
            <a:endParaRPr lang="en-US" dirty="0">
              <a:latin typeface="Arial" panose="020B0604020202020204" pitchFamily="34" charset="0"/>
              <a:cs typeface="Arial" panose="020B0604020202020204" pitchFamily="34" charset="0"/>
            </a:endParaRPr>
          </a:p>
          <a:p>
            <a:pPr algn="ctr"/>
            <a:r>
              <a:rPr lang="en-ZA" dirty="0">
                <a:latin typeface="Arial" panose="020B0604020202020204" pitchFamily="34" charset="0"/>
                <a:cs typeface="Arial" panose="020B0604020202020204" pitchFamily="34" charset="0"/>
              </a:rPr>
              <a:t>Research Officer, H3D Centre</a:t>
            </a:r>
            <a:endParaRPr lang="en-US" dirty="0">
              <a:latin typeface="Arial" panose="020B0604020202020204" pitchFamily="34" charset="0"/>
              <a:cs typeface="Arial" panose="020B0604020202020204" pitchFamily="34" charset="0"/>
            </a:endParaRPr>
          </a:p>
          <a:p>
            <a:pPr algn="ctr"/>
            <a:r>
              <a:rPr lang="en-ZA" dirty="0">
                <a:latin typeface="Arial" panose="020B0604020202020204" pitchFamily="34" charset="0"/>
                <a:cs typeface="Arial" panose="020B0604020202020204" pitchFamily="34" charset="0"/>
              </a:rPr>
              <a:t>Room 7.15, PD Hahn Building, UCT</a:t>
            </a:r>
          </a:p>
          <a:p>
            <a:pPr algn="ctr"/>
            <a:r>
              <a:rPr lang="en-ZA" dirty="0">
                <a:latin typeface="Arial" panose="020B0604020202020204" pitchFamily="34" charset="0"/>
                <a:cs typeface="Arial" panose="020B0604020202020204" pitchFamily="34" charset="0"/>
                <a:hlinkClick r:id="rId4"/>
              </a:rPr>
              <a:t>john.woodland@uct.ac.za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253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33F64D-914C-1D85-8477-744C40EA2AA4}"/>
              </a:ext>
            </a:extLst>
          </p:cNvPr>
          <p:cNvSpPr>
            <a:spLocks noGrp="1"/>
          </p:cNvSpPr>
          <p:nvPr>
            <p:ph type="sldNum" sz="quarter" idx="4294967295"/>
          </p:nvPr>
        </p:nvSpPr>
        <p:spPr>
          <a:xfrm>
            <a:off x="8610600" y="6356350"/>
            <a:ext cx="2743200" cy="365125"/>
          </a:xfrm>
        </p:spPr>
        <p:txBody>
          <a:bodyPr/>
          <a:lstStyle/>
          <a:p>
            <a:fld id="{5BFB42D1-C534-400D-BC72-5CE77A30CD5B}" type="slidenum">
              <a:rPr lang="en-ZA" smtClean="0">
                <a:solidFill>
                  <a:schemeClr val="bg1">
                    <a:lumMod val="75000"/>
                  </a:schemeClr>
                </a:solidFill>
              </a:rPr>
              <a:t>34</a:t>
            </a:fld>
            <a:endParaRPr lang="en-ZA" dirty="0">
              <a:solidFill>
                <a:schemeClr val="bg1">
                  <a:lumMod val="75000"/>
                </a:schemeClr>
              </a:solidFill>
            </a:endParaRPr>
          </a:p>
        </p:txBody>
      </p:sp>
      <p:sp>
        <p:nvSpPr>
          <p:cNvPr id="5" name="Title 1">
            <a:extLst>
              <a:ext uri="{FF2B5EF4-FFF2-40B4-BE49-F238E27FC236}">
                <a16:creationId xmlns:a16="http://schemas.microsoft.com/office/drawing/2014/main" id="{F250A3B3-E27F-4C02-92E0-4342BDC289AA}"/>
              </a:ext>
            </a:extLst>
          </p:cNvPr>
          <p:cNvSpPr>
            <a:spLocks noGrp="1"/>
          </p:cNvSpPr>
          <p:nvPr>
            <p:ph type="title" idx="4294967295"/>
          </p:nvPr>
        </p:nvSpPr>
        <p:spPr>
          <a:xfrm>
            <a:off x="6296025" y="2766218"/>
            <a:ext cx="5726113" cy="1557337"/>
          </a:xfrm>
        </p:spPr>
        <p:txBody>
          <a:bodyPr anchor="b">
            <a:noAutofit/>
          </a:bodyPr>
          <a:lstStyle>
            <a:lvl1pPr algn="ctr">
              <a:defRPr sz="4000">
                <a:latin typeface="Arial" panose="020B0604020202020204" pitchFamily="34" charset="0"/>
                <a:cs typeface="Arial" panose="020B0604020202020204" pitchFamily="34" charset="0"/>
              </a:defRPr>
            </a:lvl1pPr>
          </a:lstStyle>
          <a:p>
            <a:r>
              <a:rPr lang="en-US" dirty="0"/>
              <a:t>Questions?</a:t>
            </a:r>
            <a:endParaRPr lang="en-ZA" dirty="0"/>
          </a:p>
        </p:txBody>
      </p:sp>
    </p:spTree>
    <p:extLst>
      <p:ext uri="{BB962C8B-B14F-4D97-AF65-F5344CB8AC3E}">
        <p14:creationId xmlns:p14="http://schemas.microsoft.com/office/powerpoint/2010/main" val="3429678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1EC97-768C-BA60-D48A-FDE0ECD5A5DB}"/>
              </a:ext>
            </a:extLst>
          </p:cNvPr>
          <p:cNvSpPr>
            <a:spLocks noGrp="1"/>
          </p:cNvSpPr>
          <p:nvPr>
            <p:ph type="title"/>
          </p:nvPr>
        </p:nvSpPr>
        <p:spPr>
          <a:xfrm>
            <a:off x="838199" y="365125"/>
            <a:ext cx="7839075" cy="1325563"/>
          </a:xfrm>
        </p:spPr>
        <p:txBody>
          <a:bodyPr>
            <a:normAutofit/>
          </a:bodyPr>
          <a:lstStyle/>
          <a:p>
            <a:r>
              <a:rPr lang="en-ZA" dirty="0"/>
              <a:t>How does a diverse drug discovery team coordinate its efforts?</a:t>
            </a:r>
          </a:p>
        </p:txBody>
      </p:sp>
      <p:pic>
        <p:nvPicPr>
          <p:cNvPr id="9" name="Content Placeholder 8" descr="A group of people with different types of instruments&#10;&#10;Description automatically generated">
            <a:extLst>
              <a:ext uri="{FF2B5EF4-FFF2-40B4-BE49-F238E27FC236}">
                <a16:creationId xmlns:a16="http://schemas.microsoft.com/office/drawing/2014/main" id="{6209BFF1-986D-230D-2ABA-4AAADDB152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5787" y="1146685"/>
            <a:ext cx="5433936" cy="5574790"/>
          </a:xfrm>
        </p:spPr>
      </p:pic>
      <p:sp>
        <p:nvSpPr>
          <p:cNvPr id="5" name="Slide Number Placeholder 4">
            <a:extLst>
              <a:ext uri="{FF2B5EF4-FFF2-40B4-BE49-F238E27FC236}">
                <a16:creationId xmlns:a16="http://schemas.microsoft.com/office/drawing/2014/main" id="{6F8CCF4B-DEFC-5965-18FC-A89677B7968B}"/>
              </a:ext>
            </a:extLst>
          </p:cNvPr>
          <p:cNvSpPr>
            <a:spLocks noGrp="1"/>
          </p:cNvSpPr>
          <p:nvPr>
            <p:ph type="sldNum" sz="quarter" idx="12"/>
          </p:nvPr>
        </p:nvSpPr>
        <p:spPr/>
        <p:txBody>
          <a:bodyPr/>
          <a:lstStyle/>
          <a:p>
            <a:fld id="{5BFB42D1-C534-400D-BC72-5CE77A30CD5B}" type="slidenum">
              <a:rPr lang="en-ZA" smtClean="0"/>
              <a:pPr/>
              <a:t>4</a:t>
            </a:fld>
            <a:endParaRPr lang="en-ZA" dirty="0"/>
          </a:p>
        </p:txBody>
      </p:sp>
      <p:pic>
        <p:nvPicPr>
          <p:cNvPr id="10" name="Content Placeholder 8" descr="A logo with text and a diamond&#10;&#10;Description automatically generated with medium confidence">
            <a:extLst>
              <a:ext uri="{FF2B5EF4-FFF2-40B4-BE49-F238E27FC236}">
                <a16:creationId xmlns:a16="http://schemas.microsoft.com/office/drawing/2014/main" id="{B918B9E9-1F91-4A4D-858F-02AAB4073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11" name="Picture 10" descr="A logo of a university&#10;&#10;Description automatically generated">
            <a:extLst>
              <a:ext uri="{FF2B5EF4-FFF2-40B4-BE49-F238E27FC236}">
                <a16:creationId xmlns:a16="http://schemas.microsoft.com/office/drawing/2014/main" id="{5C700B3B-003E-DB2E-6E0E-DAB69546F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
        <p:nvSpPr>
          <p:cNvPr id="3" name="Content Placeholder 2">
            <a:extLst>
              <a:ext uri="{FF2B5EF4-FFF2-40B4-BE49-F238E27FC236}">
                <a16:creationId xmlns:a16="http://schemas.microsoft.com/office/drawing/2014/main" id="{E957BEAF-014D-8165-3293-D223B537276B}"/>
              </a:ext>
            </a:extLst>
          </p:cNvPr>
          <p:cNvSpPr txBox="1">
            <a:spLocks/>
          </p:cNvSpPr>
          <p:nvPr/>
        </p:nvSpPr>
        <p:spPr>
          <a:xfrm>
            <a:off x="838199" y="1825625"/>
            <a:ext cx="44875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Which experiments?</a:t>
            </a:r>
          </a:p>
          <a:p>
            <a:r>
              <a:rPr lang="en-ZA" dirty="0"/>
              <a:t>When to do them?</a:t>
            </a:r>
          </a:p>
          <a:p>
            <a:r>
              <a:rPr lang="en-ZA" dirty="0"/>
              <a:t>How to decide which compounds to progress?</a:t>
            </a:r>
          </a:p>
        </p:txBody>
      </p:sp>
    </p:spTree>
    <p:extLst>
      <p:ext uri="{BB962C8B-B14F-4D97-AF65-F5344CB8AC3E}">
        <p14:creationId xmlns:p14="http://schemas.microsoft.com/office/powerpoint/2010/main" val="1632748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ED0D-0F44-ECA0-45BC-8DC5E2834051}"/>
              </a:ext>
            </a:extLst>
          </p:cNvPr>
          <p:cNvSpPr>
            <a:spLocks noGrp="1"/>
          </p:cNvSpPr>
          <p:nvPr>
            <p:ph type="title"/>
          </p:nvPr>
        </p:nvSpPr>
        <p:spPr/>
        <p:txBody>
          <a:bodyPr/>
          <a:lstStyle/>
          <a:p>
            <a:r>
              <a:rPr lang="en-ZA" dirty="0"/>
              <a:t>What is a screening cascade?</a:t>
            </a:r>
          </a:p>
        </p:txBody>
      </p:sp>
      <p:sp>
        <p:nvSpPr>
          <p:cNvPr id="3" name="Content Placeholder 2">
            <a:extLst>
              <a:ext uri="{FF2B5EF4-FFF2-40B4-BE49-F238E27FC236}">
                <a16:creationId xmlns:a16="http://schemas.microsoft.com/office/drawing/2014/main" id="{4485E695-0335-2181-AC60-D9561162C07C}"/>
              </a:ext>
            </a:extLst>
          </p:cNvPr>
          <p:cNvSpPr>
            <a:spLocks noGrp="1"/>
          </p:cNvSpPr>
          <p:nvPr>
            <p:ph idx="1"/>
          </p:nvPr>
        </p:nvSpPr>
        <p:spPr/>
        <p:txBody>
          <a:bodyPr>
            <a:normAutofit/>
          </a:bodyPr>
          <a:lstStyle/>
          <a:p>
            <a:r>
              <a:rPr lang="en-GB" dirty="0"/>
              <a:t>A flow-chart describing the order of experiments that will be undertaken by the project team, with cut-off values that will allow compounds to progress to the next phase of the project</a:t>
            </a:r>
          </a:p>
          <a:p>
            <a:r>
              <a:rPr lang="en-ZA" dirty="0"/>
              <a:t>To define priorities and to coordinate efforts amongst the team</a:t>
            </a:r>
          </a:p>
          <a:p>
            <a:r>
              <a:rPr lang="en-GB" dirty="0"/>
              <a:t>Iterative (the ‘design-make-test’ cycle) in order to optimise the parameters required for a clinical candidate</a:t>
            </a:r>
          </a:p>
          <a:p>
            <a:endParaRPr lang="en-ZA" dirty="0"/>
          </a:p>
        </p:txBody>
      </p:sp>
      <p:sp>
        <p:nvSpPr>
          <p:cNvPr id="5" name="Slide Number Placeholder 4">
            <a:extLst>
              <a:ext uri="{FF2B5EF4-FFF2-40B4-BE49-F238E27FC236}">
                <a16:creationId xmlns:a16="http://schemas.microsoft.com/office/drawing/2014/main" id="{78A94602-7947-5407-37D1-2FA501791547}"/>
              </a:ext>
            </a:extLst>
          </p:cNvPr>
          <p:cNvSpPr>
            <a:spLocks noGrp="1"/>
          </p:cNvSpPr>
          <p:nvPr>
            <p:ph type="sldNum" sz="quarter" idx="12"/>
          </p:nvPr>
        </p:nvSpPr>
        <p:spPr/>
        <p:txBody>
          <a:bodyPr/>
          <a:lstStyle/>
          <a:p>
            <a:fld id="{5BFB42D1-C534-400D-BC72-5CE77A30CD5B}" type="slidenum">
              <a:rPr lang="en-ZA" smtClean="0"/>
              <a:pPr/>
              <a:t>5</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48BA7494-6227-CCA9-2EBF-F6C72CDD3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0DA0FBFB-BC98-1936-F8DF-90B21FCDD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1061193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28780-70E2-2255-A540-185007778F49}"/>
              </a:ext>
            </a:extLst>
          </p:cNvPr>
          <p:cNvSpPr>
            <a:spLocks noGrp="1"/>
          </p:cNvSpPr>
          <p:nvPr>
            <p:ph type="title"/>
          </p:nvPr>
        </p:nvSpPr>
        <p:spPr/>
        <p:txBody>
          <a:bodyPr/>
          <a:lstStyle/>
          <a:p>
            <a:r>
              <a:rPr lang="en-ZA" dirty="0"/>
              <a:t>A simplified screening cascade</a:t>
            </a:r>
          </a:p>
        </p:txBody>
      </p:sp>
      <p:sp>
        <p:nvSpPr>
          <p:cNvPr id="5" name="Slide Number Placeholder 4">
            <a:extLst>
              <a:ext uri="{FF2B5EF4-FFF2-40B4-BE49-F238E27FC236}">
                <a16:creationId xmlns:a16="http://schemas.microsoft.com/office/drawing/2014/main" id="{26C99B6D-3E8F-4269-7DFA-6D56647605A1}"/>
              </a:ext>
            </a:extLst>
          </p:cNvPr>
          <p:cNvSpPr>
            <a:spLocks noGrp="1"/>
          </p:cNvSpPr>
          <p:nvPr>
            <p:ph type="sldNum" sz="quarter" idx="12"/>
          </p:nvPr>
        </p:nvSpPr>
        <p:spPr/>
        <p:txBody>
          <a:bodyPr/>
          <a:lstStyle/>
          <a:p>
            <a:fld id="{5BFB42D1-C534-400D-BC72-5CE77A30CD5B}" type="slidenum">
              <a:rPr lang="en-ZA" smtClean="0"/>
              <a:pPr/>
              <a:t>6</a:t>
            </a:fld>
            <a:endParaRPr lang="en-ZA" dirty="0"/>
          </a:p>
        </p:txBody>
      </p:sp>
      <p:pic>
        <p:nvPicPr>
          <p:cNvPr id="3" name="Content Placeholder 8" descr="A logo with text and a diamond&#10;&#10;Description automatically generated with medium confidence">
            <a:extLst>
              <a:ext uri="{FF2B5EF4-FFF2-40B4-BE49-F238E27FC236}">
                <a16:creationId xmlns:a16="http://schemas.microsoft.com/office/drawing/2014/main" id="{F5A65993-2054-F03D-B026-70A94E92C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38" name="Picture 37" descr="A logo of a university&#10;&#10;Description automatically generated">
            <a:extLst>
              <a:ext uri="{FF2B5EF4-FFF2-40B4-BE49-F238E27FC236}">
                <a16:creationId xmlns:a16="http://schemas.microsoft.com/office/drawing/2014/main" id="{79EE7567-0677-A09C-28AF-CB7EEE408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
        <p:nvSpPr>
          <p:cNvPr id="39" name="Google Shape;891;g209cae654eb_1_655">
            <a:extLst>
              <a:ext uri="{FF2B5EF4-FFF2-40B4-BE49-F238E27FC236}">
                <a16:creationId xmlns:a16="http://schemas.microsoft.com/office/drawing/2014/main" id="{2ECC1E70-A15F-C8F1-F3FE-A6EB5074E1A1}"/>
              </a:ext>
            </a:extLst>
          </p:cNvPr>
          <p:cNvSpPr/>
          <p:nvPr/>
        </p:nvSpPr>
        <p:spPr>
          <a:xfrm>
            <a:off x="4528238" y="1686778"/>
            <a:ext cx="3237900" cy="468000"/>
          </a:xfrm>
          <a:prstGeom prst="roundRect">
            <a:avLst>
              <a:gd name="adj" fmla="val 16667"/>
            </a:avLst>
          </a:prstGeom>
          <a:solidFill>
            <a:srgbClr val="603913"/>
          </a:solidFill>
          <a:ln>
            <a:noFill/>
          </a:ln>
        </p:spPr>
        <p:txBody>
          <a:bodyPr spcFirstLastPara="1" wrap="square" lIns="50397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Design and synthesis</a:t>
            </a:r>
            <a:endParaRPr sz="1400" b="1" i="0" u="none" strike="noStrike" cap="none">
              <a:solidFill>
                <a:schemeClr val="lt1"/>
              </a:solidFill>
              <a:latin typeface="Arial"/>
              <a:ea typeface="Arial"/>
              <a:cs typeface="Arial"/>
              <a:sym typeface="Arial"/>
            </a:endParaRPr>
          </a:p>
        </p:txBody>
      </p:sp>
      <p:sp>
        <p:nvSpPr>
          <p:cNvPr id="40" name="Google Shape;892;g209cae654eb_1_655">
            <a:extLst>
              <a:ext uri="{FF2B5EF4-FFF2-40B4-BE49-F238E27FC236}">
                <a16:creationId xmlns:a16="http://schemas.microsoft.com/office/drawing/2014/main" id="{F83B088A-8C2D-EF34-66E3-C2086C3A17A4}"/>
              </a:ext>
            </a:extLst>
          </p:cNvPr>
          <p:cNvSpPr/>
          <p:nvPr/>
        </p:nvSpPr>
        <p:spPr>
          <a:xfrm rot="10800000">
            <a:off x="5912405" y="2154009"/>
            <a:ext cx="469500" cy="222300"/>
          </a:xfrm>
          <a:prstGeom prst="triangle">
            <a:avLst>
              <a:gd name="adj" fmla="val 50000"/>
            </a:avLst>
          </a:prstGeom>
          <a:solidFill>
            <a:srgbClr val="60391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 name="Google Shape;893;g209cae654eb_1_655">
            <a:extLst>
              <a:ext uri="{FF2B5EF4-FFF2-40B4-BE49-F238E27FC236}">
                <a16:creationId xmlns:a16="http://schemas.microsoft.com/office/drawing/2014/main" id="{A6ADE51F-0C9F-17C1-26BB-2A8E1022FDEA}"/>
              </a:ext>
            </a:extLst>
          </p:cNvPr>
          <p:cNvSpPr/>
          <p:nvPr/>
        </p:nvSpPr>
        <p:spPr>
          <a:xfrm>
            <a:off x="4426828" y="1629425"/>
            <a:ext cx="582600" cy="582600"/>
          </a:xfrm>
          <a:prstGeom prst="ellipse">
            <a:avLst/>
          </a:prstGeom>
          <a:solidFill>
            <a:srgbClr val="603913"/>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 name="Google Shape;894;g209cae654eb_1_655" descr="Layers Design outline">
            <a:extLst>
              <a:ext uri="{FF2B5EF4-FFF2-40B4-BE49-F238E27FC236}">
                <a16:creationId xmlns:a16="http://schemas.microsoft.com/office/drawing/2014/main" id="{8A3C74A1-BA9B-6F32-EE48-BF6CFA74FCDD}"/>
              </a:ext>
            </a:extLst>
          </p:cNvPr>
          <p:cNvPicPr preferRelativeResize="0"/>
          <p:nvPr/>
        </p:nvPicPr>
        <p:blipFill rotWithShape="1">
          <a:blip r:embed="rId4">
            <a:alphaModFix/>
          </a:blip>
          <a:srcRect/>
          <a:stretch/>
        </p:blipFill>
        <p:spPr>
          <a:xfrm>
            <a:off x="4509509" y="1707610"/>
            <a:ext cx="416950" cy="416950"/>
          </a:xfrm>
          <a:prstGeom prst="rect">
            <a:avLst/>
          </a:prstGeom>
          <a:noFill/>
          <a:ln>
            <a:noFill/>
          </a:ln>
        </p:spPr>
      </p:pic>
      <p:sp>
        <p:nvSpPr>
          <p:cNvPr id="43" name="Google Shape;895;g209cae654eb_1_655">
            <a:extLst>
              <a:ext uri="{FF2B5EF4-FFF2-40B4-BE49-F238E27FC236}">
                <a16:creationId xmlns:a16="http://schemas.microsoft.com/office/drawing/2014/main" id="{D78891D0-F82A-248D-2985-F2AEFE7B686A}"/>
              </a:ext>
            </a:extLst>
          </p:cNvPr>
          <p:cNvSpPr/>
          <p:nvPr/>
        </p:nvSpPr>
        <p:spPr>
          <a:xfrm>
            <a:off x="4528238" y="2601379"/>
            <a:ext cx="3237900" cy="468000"/>
          </a:xfrm>
          <a:prstGeom prst="roundRect">
            <a:avLst>
              <a:gd name="adj" fmla="val 16667"/>
            </a:avLst>
          </a:prstGeom>
          <a:solidFill>
            <a:schemeClr val="accent1"/>
          </a:solidFill>
          <a:ln>
            <a:noFill/>
          </a:ln>
        </p:spPr>
        <p:txBody>
          <a:bodyPr spcFirstLastPara="1" wrap="square" lIns="50397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Potency against target</a:t>
            </a:r>
            <a:endParaRPr/>
          </a:p>
        </p:txBody>
      </p:sp>
      <p:sp>
        <p:nvSpPr>
          <p:cNvPr id="44" name="Google Shape;896;g209cae654eb_1_655">
            <a:extLst>
              <a:ext uri="{FF2B5EF4-FFF2-40B4-BE49-F238E27FC236}">
                <a16:creationId xmlns:a16="http://schemas.microsoft.com/office/drawing/2014/main" id="{B73853BC-CCE5-ECC1-6407-21D0ABBE6715}"/>
              </a:ext>
            </a:extLst>
          </p:cNvPr>
          <p:cNvSpPr/>
          <p:nvPr/>
        </p:nvSpPr>
        <p:spPr>
          <a:xfrm rot="10800000">
            <a:off x="5912405" y="3068611"/>
            <a:ext cx="469500" cy="2223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 name="Google Shape;897;g209cae654eb_1_655">
            <a:extLst>
              <a:ext uri="{FF2B5EF4-FFF2-40B4-BE49-F238E27FC236}">
                <a16:creationId xmlns:a16="http://schemas.microsoft.com/office/drawing/2014/main" id="{342B519E-69AA-BADC-A2FF-5F7FA035F330}"/>
              </a:ext>
            </a:extLst>
          </p:cNvPr>
          <p:cNvSpPr/>
          <p:nvPr/>
        </p:nvSpPr>
        <p:spPr>
          <a:xfrm>
            <a:off x="4426828" y="2544026"/>
            <a:ext cx="582600" cy="582600"/>
          </a:xfrm>
          <a:prstGeom prst="ellipse">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 name="Google Shape;898;g209cae654eb_1_655" descr="Bullseye with solid fill">
            <a:extLst>
              <a:ext uri="{FF2B5EF4-FFF2-40B4-BE49-F238E27FC236}">
                <a16:creationId xmlns:a16="http://schemas.microsoft.com/office/drawing/2014/main" id="{7AF7EE88-B0C8-24CF-FF91-30AD97FB9FAD}"/>
              </a:ext>
            </a:extLst>
          </p:cNvPr>
          <p:cNvPicPr preferRelativeResize="0"/>
          <p:nvPr/>
        </p:nvPicPr>
        <p:blipFill rotWithShape="1">
          <a:blip r:embed="rId5">
            <a:alphaModFix/>
          </a:blip>
          <a:srcRect/>
          <a:stretch/>
        </p:blipFill>
        <p:spPr>
          <a:xfrm>
            <a:off x="4532457" y="2648594"/>
            <a:ext cx="363432" cy="363432"/>
          </a:xfrm>
          <a:prstGeom prst="rect">
            <a:avLst/>
          </a:prstGeom>
          <a:noFill/>
          <a:ln>
            <a:noFill/>
          </a:ln>
        </p:spPr>
      </p:pic>
      <p:sp>
        <p:nvSpPr>
          <p:cNvPr id="48" name="Google Shape;900;g209cae654eb_1_655">
            <a:extLst>
              <a:ext uri="{FF2B5EF4-FFF2-40B4-BE49-F238E27FC236}">
                <a16:creationId xmlns:a16="http://schemas.microsoft.com/office/drawing/2014/main" id="{27E05DC4-7963-3F87-007A-2EA3DDB1382D}"/>
              </a:ext>
            </a:extLst>
          </p:cNvPr>
          <p:cNvSpPr/>
          <p:nvPr/>
        </p:nvSpPr>
        <p:spPr>
          <a:xfrm>
            <a:off x="7951214" y="2601379"/>
            <a:ext cx="3237900" cy="468000"/>
          </a:xfrm>
          <a:prstGeom prst="roundRect">
            <a:avLst>
              <a:gd name="adj" fmla="val 16667"/>
            </a:avLst>
          </a:prstGeom>
          <a:solidFill>
            <a:schemeClr val="accent1"/>
          </a:solidFill>
          <a:ln>
            <a:noFill/>
          </a:ln>
        </p:spPr>
        <p:txBody>
          <a:bodyPr spcFirstLastPara="1" wrap="square" lIns="396000"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Cytotoxicity</a:t>
            </a:r>
            <a:endParaRPr/>
          </a:p>
        </p:txBody>
      </p:sp>
      <p:sp>
        <p:nvSpPr>
          <p:cNvPr id="49" name="Google Shape;901;g209cae654eb_1_655">
            <a:extLst>
              <a:ext uri="{FF2B5EF4-FFF2-40B4-BE49-F238E27FC236}">
                <a16:creationId xmlns:a16="http://schemas.microsoft.com/office/drawing/2014/main" id="{48523C0A-B57E-1D7B-C4A6-796A5C5CA3E8}"/>
              </a:ext>
            </a:extLst>
          </p:cNvPr>
          <p:cNvSpPr/>
          <p:nvPr/>
        </p:nvSpPr>
        <p:spPr>
          <a:xfrm>
            <a:off x="7867427" y="2544026"/>
            <a:ext cx="582600" cy="582600"/>
          </a:xfrm>
          <a:prstGeom prst="ellipse">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0" name="Google Shape;902;g209cae654eb_1_655" descr="Radioactive outline">
            <a:extLst>
              <a:ext uri="{FF2B5EF4-FFF2-40B4-BE49-F238E27FC236}">
                <a16:creationId xmlns:a16="http://schemas.microsoft.com/office/drawing/2014/main" id="{89E63294-45DD-2D75-BDA4-52EA142A3C5F}"/>
              </a:ext>
            </a:extLst>
          </p:cNvPr>
          <p:cNvPicPr preferRelativeResize="0"/>
          <p:nvPr/>
        </p:nvPicPr>
        <p:blipFill rotWithShape="1">
          <a:blip r:embed="rId6">
            <a:alphaModFix/>
          </a:blip>
          <a:srcRect/>
          <a:stretch/>
        </p:blipFill>
        <p:spPr>
          <a:xfrm>
            <a:off x="7951214" y="2624313"/>
            <a:ext cx="411994" cy="411994"/>
          </a:xfrm>
          <a:prstGeom prst="rect">
            <a:avLst/>
          </a:prstGeom>
          <a:noFill/>
          <a:ln>
            <a:noFill/>
          </a:ln>
        </p:spPr>
      </p:pic>
      <p:sp>
        <p:nvSpPr>
          <p:cNvPr id="52" name="Google Shape;904;g209cae654eb_1_655">
            <a:extLst>
              <a:ext uri="{FF2B5EF4-FFF2-40B4-BE49-F238E27FC236}">
                <a16:creationId xmlns:a16="http://schemas.microsoft.com/office/drawing/2014/main" id="{7204EE71-60C0-B913-A5B9-4E820F3C2665}"/>
              </a:ext>
            </a:extLst>
          </p:cNvPr>
          <p:cNvSpPr/>
          <p:nvPr/>
        </p:nvSpPr>
        <p:spPr>
          <a:xfrm>
            <a:off x="1105262" y="2601379"/>
            <a:ext cx="3237900" cy="468000"/>
          </a:xfrm>
          <a:prstGeom prst="roundRect">
            <a:avLst>
              <a:gd name="adj" fmla="val 16667"/>
            </a:avLst>
          </a:prstGeom>
          <a:solidFill>
            <a:schemeClr val="accent1"/>
          </a:solidFill>
          <a:ln>
            <a:noFill/>
          </a:ln>
        </p:spPr>
        <p:txBody>
          <a:bodyPr spcFirstLastPara="1" wrap="square" lIns="396000"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Aqueous solubility</a:t>
            </a:r>
            <a:endParaRPr/>
          </a:p>
        </p:txBody>
      </p:sp>
      <p:sp>
        <p:nvSpPr>
          <p:cNvPr id="53" name="Google Shape;905;g209cae654eb_1_655">
            <a:extLst>
              <a:ext uri="{FF2B5EF4-FFF2-40B4-BE49-F238E27FC236}">
                <a16:creationId xmlns:a16="http://schemas.microsoft.com/office/drawing/2014/main" id="{B7B6417F-C0F2-C4FD-0ED0-CB530F5D89C7}"/>
              </a:ext>
            </a:extLst>
          </p:cNvPr>
          <p:cNvSpPr/>
          <p:nvPr/>
        </p:nvSpPr>
        <p:spPr>
          <a:xfrm>
            <a:off x="986229" y="2544026"/>
            <a:ext cx="582600" cy="582600"/>
          </a:xfrm>
          <a:prstGeom prst="ellipse">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4" name="Google Shape;906;g209cae654eb_1_655" descr="Water bottle with solid fill">
            <a:extLst>
              <a:ext uri="{FF2B5EF4-FFF2-40B4-BE49-F238E27FC236}">
                <a16:creationId xmlns:a16="http://schemas.microsoft.com/office/drawing/2014/main" id="{7F49CE34-EEBC-9AE4-6948-8770C91AE8D9}"/>
              </a:ext>
            </a:extLst>
          </p:cNvPr>
          <p:cNvPicPr preferRelativeResize="0"/>
          <p:nvPr/>
        </p:nvPicPr>
        <p:blipFill rotWithShape="1">
          <a:blip r:embed="rId7">
            <a:alphaModFix/>
          </a:blip>
          <a:srcRect/>
          <a:stretch/>
        </p:blipFill>
        <p:spPr>
          <a:xfrm>
            <a:off x="1097222" y="2656170"/>
            <a:ext cx="348279" cy="348279"/>
          </a:xfrm>
          <a:prstGeom prst="rect">
            <a:avLst/>
          </a:prstGeom>
          <a:noFill/>
          <a:ln>
            <a:noFill/>
          </a:ln>
        </p:spPr>
      </p:pic>
      <p:sp>
        <p:nvSpPr>
          <p:cNvPr id="55" name="Google Shape;907;g209cae654eb_1_655">
            <a:extLst>
              <a:ext uri="{FF2B5EF4-FFF2-40B4-BE49-F238E27FC236}">
                <a16:creationId xmlns:a16="http://schemas.microsoft.com/office/drawing/2014/main" id="{B830B996-EE58-AAC6-1DFC-2EB7B16E800F}"/>
              </a:ext>
            </a:extLst>
          </p:cNvPr>
          <p:cNvSpPr/>
          <p:nvPr/>
        </p:nvSpPr>
        <p:spPr>
          <a:xfrm>
            <a:off x="4528238" y="5496403"/>
            <a:ext cx="3237900" cy="468000"/>
          </a:xfrm>
          <a:prstGeom prst="roundRect">
            <a:avLst>
              <a:gd name="adj" fmla="val 16667"/>
            </a:avLst>
          </a:prstGeom>
          <a:solidFill>
            <a:srgbClr val="808285"/>
          </a:solidFill>
          <a:ln>
            <a:noFill/>
          </a:ln>
        </p:spPr>
        <p:txBody>
          <a:bodyPr spcFirstLastPara="1" wrap="square" lIns="50397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Efficacy studies</a:t>
            </a:r>
            <a:endParaRPr/>
          </a:p>
        </p:txBody>
      </p:sp>
      <p:sp>
        <p:nvSpPr>
          <p:cNvPr id="56" name="Google Shape;908;g209cae654eb_1_655">
            <a:extLst>
              <a:ext uri="{FF2B5EF4-FFF2-40B4-BE49-F238E27FC236}">
                <a16:creationId xmlns:a16="http://schemas.microsoft.com/office/drawing/2014/main" id="{D6AEC147-BABD-BD3C-8544-A46F9D105839}"/>
              </a:ext>
            </a:extLst>
          </p:cNvPr>
          <p:cNvSpPr/>
          <p:nvPr/>
        </p:nvSpPr>
        <p:spPr>
          <a:xfrm>
            <a:off x="4422820" y="5441041"/>
            <a:ext cx="582600" cy="582600"/>
          </a:xfrm>
          <a:prstGeom prst="ellipse">
            <a:avLst/>
          </a:prstGeom>
          <a:solidFill>
            <a:srgbClr val="808285"/>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7" name="Google Shape;909;g209cae654eb_1_655" descr="Books with solid fill">
            <a:extLst>
              <a:ext uri="{FF2B5EF4-FFF2-40B4-BE49-F238E27FC236}">
                <a16:creationId xmlns:a16="http://schemas.microsoft.com/office/drawing/2014/main" id="{53D47C3D-31AA-AB11-4E12-856145E13451}"/>
              </a:ext>
            </a:extLst>
          </p:cNvPr>
          <p:cNvPicPr preferRelativeResize="0"/>
          <p:nvPr/>
        </p:nvPicPr>
        <p:blipFill rotWithShape="1">
          <a:blip r:embed="rId8">
            <a:alphaModFix/>
          </a:blip>
          <a:srcRect/>
          <a:stretch/>
        </p:blipFill>
        <p:spPr>
          <a:xfrm>
            <a:off x="4547928" y="5564158"/>
            <a:ext cx="332490" cy="332490"/>
          </a:xfrm>
          <a:prstGeom prst="rect">
            <a:avLst/>
          </a:prstGeom>
          <a:noFill/>
          <a:ln>
            <a:noFill/>
          </a:ln>
        </p:spPr>
      </p:pic>
      <p:sp>
        <p:nvSpPr>
          <p:cNvPr id="58" name="Google Shape;910;g209cae654eb_1_655">
            <a:extLst>
              <a:ext uri="{FF2B5EF4-FFF2-40B4-BE49-F238E27FC236}">
                <a16:creationId xmlns:a16="http://schemas.microsoft.com/office/drawing/2014/main" id="{F6B3E9BA-AC27-3C30-015E-A3ECC883223E}"/>
              </a:ext>
            </a:extLst>
          </p:cNvPr>
          <p:cNvSpPr/>
          <p:nvPr/>
        </p:nvSpPr>
        <p:spPr>
          <a:xfrm>
            <a:off x="4528238" y="4582981"/>
            <a:ext cx="3237900" cy="468000"/>
          </a:xfrm>
          <a:prstGeom prst="roundRect">
            <a:avLst>
              <a:gd name="adj" fmla="val 16667"/>
            </a:avLst>
          </a:prstGeom>
          <a:solidFill>
            <a:srgbClr val="A2CE46"/>
          </a:solidFill>
          <a:ln>
            <a:noFill/>
          </a:ln>
        </p:spPr>
        <p:txBody>
          <a:bodyPr spcFirstLastPara="1" wrap="square" lIns="50397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Pharmacokinetic (PK) studies</a:t>
            </a:r>
            <a:endParaRPr/>
          </a:p>
        </p:txBody>
      </p:sp>
      <p:sp>
        <p:nvSpPr>
          <p:cNvPr id="59" name="Google Shape;911;g209cae654eb_1_655">
            <a:extLst>
              <a:ext uri="{FF2B5EF4-FFF2-40B4-BE49-F238E27FC236}">
                <a16:creationId xmlns:a16="http://schemas.microsoft.com/office/drawing/2014/main" id="{DBA280AC-41A9-74BB-F9FE-4993CB483A79}"/>
              </a:ext>
            </a:extLst>
          </p:cNvPr>
          <p:cNvSpPr/>
          <p:nvPr/>
        </p:nvSpPr>
        <p:spPr>
          <a:xfrm rot="10800000">
            <a:off x="5912405" y="5051103"/>
            <a:ext cx="469500" cy="222300"/>
          </a:xfrm>
          <a:prstGeom prst="triangle">
            <a:avLst>
              <a:gd name="adj" fmla="val 50000"/>
            </a:avLst>
          </a:prstGeom>
          <a:solidFill>
            <a:srgbClr val="A2CE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0" name="Google Shape;912;g209cae654eb_1_655">
            <a:extLst>
              <a:ext uri="{FF2B5EF4-FFF2-40B4-BE49-F238E27FC236}">
                <a16:creationId xmlns:a16="http://schemas.microsoft.com/office/drawing/2014/main" id="{DBA7CE5E-7527-8818-37EF-77E6266279E4}"/>
              </a:ext>
            </a:extLst>
          </p:cNvPr>
          <p:cNvSpPr/>
          <p:nvPr/>
        </p:nvSpPr>
        <p:spPr>
          <a:xfrm>
            <a:off x="4422820" y="4525628"/>
            <a:ext cx="582600" cy="582600"/>
          </a:xfrm>
          <a:prstGeom prst="ellipse">
            <a:avLst/>
          </a:prstGeom>
          <a:solidFill>
            <a:srgbClr val="A2CE46"/>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1" name="Google Shape;913;g209cae654eb_1_655" descr="Open book with solid fill">
            <a:extLst>
              <a:ext uri="{FF2B5EF4-FFF2-40B4-BE49-F238E27FC236}">
                <a16:creationId xmlns:a16="http://schemas.microsoft.com/office/drawing/2014/main" id="{4A46C989-1C6F-4EB9-1C54-B270060C54BF}"/>
              </a:ext>
            </a:extLst>
          </p:cNvPr>
          <p:cNvPicPr preferRelativeResize="0"/>
          <p:nvPr/>
        </p:nvPicPr>
        <p:blipFill rotWithShape="1">
          <a:blip r:embed="rId9">
            <a:alphaModFix/>
          </a:blip>
          <a:srcRect/>
          <a:stretch/>
        </p:blipFill>
        <p:spPr>
          <a:xfrm>
            <a:off x="4540033" y="4639155"/>
            <a:ext cx="348279" cy="348279"/>
          </a:xfrm>
          <a:prstGeom prst="rect">
            <a:avLst/>
          </a:prstGeom>
          <a:noFill/>
          <a:ln>
            <a:noFill/>
          </a:ln>
        </p:spPr>
      </p:pic>
      <p:sp>
        <p:nvSpPr>
          <p:cNvPr id="62" name="Google Shape;914;g209cae654eb_1_655">
            <a:extLst>
              <a:ext uri="{FF2B5EF4-FFF2-40B4-BE49-F238E27FC236}">
                <a16:creationId xmlns:a16="http://schemas.microsoft.com/office/drawing/2014/main" id="{6BDC8447-C331-0148-5377-877D7F0B1BE8}"/>
              </a:ext>
            </a:extLst>
          </p:cNvPr>
          <p:cNvSpPr/>
          <p:nvPr/>
        </p:nvSpPr>
        <p:spPr>
          <a:xfrm>
            <a:off x="4528238" y="3668380"/>
            <a:ext cx="3237900" cy="468000"/>
          </a:xfrm>
          <a:prstGeom prst="roundRect">
            <a:avLst>
              <a:gd name="adj" fmla="val 16667"/>
            </a:avLst>
          </a:prstGeom>
          <a:solidFill>
            <a:srgbClr val="D55225"/>
          </a:solidFill>
          <a:ln>
            <a:noFill/>
          </a:ln>
        </p:spPr>
        <p:txBody>
          <a:bodyPr spcFirstLastPara="1" wrap="square" lIns="50397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Microsomal metabolic stability</a:t>
            </a:r>
            <a:endParaRPr/>
          </a:p>
        </p:txBody>
      </p:sp>
      <p:sp>
        <p:nvSpPr>
          <p:cNvPr id="63" name="Google Shape;915;g209cae654eb_1_655">
            <a:extLst>
              <a:ext uri="{FF2B5EF4-FFF2-40B4-BE49-F238E27FC236}">
                <a16:creationId xmlns:a16="http://schemas.microsoft.com/office/drawing/2014/main" id="{50D0C7BE-A089-5E50-6E7C-AF84E498AAEE}"/>
              </a:ext>
            </a:extLst>
          </p:cNvPr>
          <p:cNvSpPr/>
          <p:nvPr/>
        </p:nvSpPr>
        <p:spPr>
          <a:xfrm rot="10800000">
            <a:off x="5912405" y="4135611"/>
            <a:ext cx="469500" cy="222300"/>
          </a:xfrm>
          <a:prstGeom prst="triangle">
            <a:avLst>
              <a:gd name="adj" fmla="val 50000"/>
            </a:avLst>
          </a:prstGeom>
          <a:solidFill>
            <a:srgbClr val="D552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 name="Google Shape;916;g209cae654eb_1_655">
            <a:extLst>
              <a:ext uri="{FF2B5EF4-FFF2-40B4-BE49-F238E27FC236}">
                <a16:creationId xmlns:a16="http://schemas.microsoft.com/office/drawing/2014/main" id="{D2A24759-8310-DE0C-309A-DAAFE1B76B44}"/>
              </a:ext>
            </a:extLst>
          </p:cNvPr>
          <p:cNvSpPr/>
          <p:nvPr/>
        </p:nvSpPr>
        <p:spPr>
          <a:xfrm>
            <a:off x="4422820" y="3611027"/>
            <a:ext cx="582600" cy="582600"/>
          </a:xfrm>
          <a:prstGeom prst="ellipse">
            <a:avLst/>
          </a:prstGeom>
          <a:solidFill>
            <a:srgbClr val="D55225"/>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5" name="Google Shape;917;g209cae654eb_1_655" descr="Test tubes with solid fill">
            <a:extLst>
              <a:ext uri="{FF2B5EF4-FFF2-40B4-BE49-F238E27FC236}">
                <a16:creationId xmlns:a16="http://schemas.microsoft.com/office/drawing/2014/main" id="{093E2A0D-5DB4-4A28-B315-539CF58BD35C}"/>
              </a:ext>
            </a:extLst>
          </p:cNvPr>
          <p:cNvPicPr preferRelativeResize="0"/>
          <p:nvPr/>
        </p:nvPicPr>
        <p:blipFill rotWithShape="1">
          <a:blip r:embed="rId10">
            <a:alphaModFix/>
          </a:blip>
          <a:srcRect/>
          <a:stretch/>
        </p:blipFill>
        <p:spPr>
          <a:xfrm>
            <a:off x="4540033" y="3724554"/>
            <a:ext cx="348279" cy="348279"/>
          </a:xfrm>
          <a:prstGeom prst="rect">
            <a:avLst/>
          </a:prstGeom>
          <a:noFill/>
          <a:ln>
            <a:noFill/>
          </a:ln>
        </p:spPr>
      </p:pic>
      <p:sp>
        <p:nvSpPr>
          <p:cNvPr id="4" name="Rectangle 3">
            <a:extLst>
              <a:ext uri="{FF2B5EF4-FFF2-40B4-BE49-F238E27FC236}">
                <a16:creationId xmlns:a16="http://schemas.microsoft.com/office/drawing/2014/main" id="{48FD8D18-4E7C-8C8B-C09F-D937257C294F}"/>
              </a:ext>
            </a:extLst>
          </p:cNvPr>
          <p:cNvSpPr/>
          <p:nvPr/>
        </p:nvSpPr>
        <p:spPr>
          <a:xfrm>
            <a:off x="4391025" y="1543050"/>
            <a:ext cx="3429000" cy="4600575"/>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84940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479F7-44AB-80B3-1E34-C1202270CE7B}"/>
              </a:ext>
            </a:extLst>
          </p:cNvPr>
          <p:cNvSpPr>
            <a:spLocks noGrp="1"/>
          </p:cNvSpPr>
          <p:nvPr>
            <p:ph type="title"/>
          </p:nvPr>
        </p:nvSpPr>
        <p:spPr/>
        <p:txBody>
          <a:bodyPr/>
          <a:lstStyle/>
          <a:p>
            <a:r>
              <a:rPr lang="en-ZA" dirty="0"/>
              <a:t>A simplified screening cascade</a:t>
            </a:r>
          </a:p>
        </p:txBody>
      </p:sp>
      <p:sp>
        <p:nvSpPr>
          <p:cNvPr id="5" name="Slide Number Placeholder 4">
            <a:extLst>
              <a:ext uri="{FF2B5EF4-FFF2-40B4-BE49-F238E27FC236}">
                <a16:creationId xmlns:a16="http://schemas.microsoft.com/office/drawing/2014/main" id="{159A172C-A255-A59C-CC99-5B8E54450FEF}"/>
              </a:ext>
            </a:extLst>
          </p:cNvPr>
          <p:cNvSpPr>
            <a:spLocks noGrp="1"/>
          </p:cNvSpPr>
          <p:nvPr>
            <p:ph type="sldNum" sz="quarter" idx="12"/>
          </p:nvPr>
        </p:nvSpPr>
        <p:spPr/>
        <p:txBody>
          <a:bodyPr/>
          <a:lstStyle/>
          <a:p>
            <a:fld id="{5BFB42D1-C534-400D-BC72-5CE77A30CD5B}" type="slidenum">
              <a:rPr lang="en-ZA" smtClean="0"/>
              <a:pPr/>
              <a:t>7</a:t>
            </a:fld>
            <a:endParaRPr lang="en-ZA" dirty="0"/>
          </a:p>
        </p:txBody>
      </p:sp>
      <p:sp>
        <p:nvSpPr>
          <p:cNvPr id="6" name="Google Shape;891;g209cae654eb_1_655">
            <a:extLst>
              <a:ext uri="{FF2B5EF4-FFF2-40B4-BE49-F238E27FC236}">
                <a16:creationId xmlns:a16="http://schemas.microsoft.com/office/drawing/2014/main" id="{A20EEDAD-7A9A-29D2-091D-894C070A5B8C}"/>
              </a:ext>
            </a:extLst>
          </p:cNvPr>
          <p:cNvSpPr/>
          <p:nvPr/>
        </p:nvSpPr>
        <p:spPr>
          <a:xfrm>
            <a:off x="4528238" y="1686778"/>
            <a:ext cx="3237900" cy="468000"/>
          </a:xfrm>
          <a:prstGeom prst="roundRect">
            <a:avLst>
              <a:gd name="adj" fmla="val 16667"/>
            </a:avLst>
          </a:prstGeom>
          <a:solidFill>
            <a:srgbClr val="603913"/>
          </a:solidFill>
          <a:ln>
            <a:noFill/>
          </a:ln>
        </p:spPr>
        <p:txBody>
          <a:bodyPr spcFirstLastPara="1" wrap="square" lIns="50397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Design and synthesis</a:t>
            </a:r>
            <a:endParaRPr sz="1400" b="1" i="0" u="none" strike="noStrike" cap="none">
              <a:solidFill>
                <a:schemeClr val="lt1"/>
              </a:solidFill>
              <a:latin typeface="Arial"/>
              <a:ea typeface="Arial"/>
              <a:cs typeface="Arial"/>
              <a:sym typeface="Arial"/>
            </a:endParaRPr>
          </a:p>
        </p:txBody>
      </p:sp>
      <p:sp>
        <p:nvSpPr>
          <p:cNvPr id="7" name="Google Shape;892;g209cae654eb_1_655">
            <a:extLst>
              <a:ext uri="{FF2B5EF4-FFF2-40B4-BE49-F238E27FC236}">
                <a16:creationId xmlns:a16="http://schemas.microsoft.com/office/drawing/2014/main" id="{1305C777-0129-ECA7-EC53-827A1CA3AEBD}"/>
              </a:ext>
            </a:extLst>
          </p:cNvPr>
          <p:cNvSpPr/>
          <p:nvPr/>
        </p:nvSpPr>
        <p:spPr>
          <a:xfrm rot="10800000">
            <a:off x="5912405" y="2154009"/>
            <a:ext cx="469500" cy="222300"/>
          </a:xfrm>
          <a:prstGeom prst="triangle">
            <a:avLst>
              <a:gd name="adj" fmla="val 50000"/>
            </a:avLst>
          </a:prstGeom>
          <a:solidFill>
            <a:srgbClr val="60391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893;g209cae654eb_1_655">
            <a:extLst>
              <a:ext uri="{FF2B5EF4-FFF2-40B4-BE49-F238E27FC236}">
                <a16:creationId xmlns:a16="http://schemas.microsoft.com/office/drawing/2014/main" id="{A139792D-1DCA-8174-21B8-41DE1B118D6E}"/>
              </a:ext>
            </a:extLst>
          </p:cNvPr>
          <p:cNvSpPr/>
          <p:nvPr/>
        </p:nvSpPr>
        <p:spPr>
          <a:xfrm>
            <a:off x="4426828" y="1629425"/>
            <a:ext cx="582600" cy="582600"/>
          </a:xfrm>
          <a:prstGeom prst="ellipse">
            <a:avLst/>
          </a:prstGeom>
          <a:solidFill>
            <a:srgbClr val="603913"/>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 name="Google Shape;894;g209cae654eb_1_655" descr="Layers Design outline">
            <a:extLst>
              <a:ext uri="{FF2B5EF4-FFF2-40B4-BE49-F238E27FC236}">
                <a16:creationId xmlns:a16="http://schemas.microsoft.com/office/drawing/2014/main" id="{104F6922-B2DD-5A28-C821-AB0D70F9BB47}"/>
              </a:ext>
            </a:extLst>
          </p:cNvPr>
          <p:cNvPicPr preferRelativeResize="0"/>
          <p:nvPr/>
        </p:nvPicPr>
        <p:blipFill rotWithShape="1">
          <a:blip r:embed="rId2">
            <a:alphaModFix/>
          </a:blip>
          <a:srcRect/>
          <a:stretch/>
        </p:blipFill>
        <p:spPr>
          <a:xfrm>
            <a:off x="4509509" y="1707610"/>
            <a:ext cx="416950" cy="416950"/>
          </a:xfrm>
          <a:prstGeom prst="rect">
            <a:avLst/>
          </a:prstGeom>
          <a:noFill/>
          <a:ln>
            <a:noFill/>
          </a:ln>
        </p:spPr>
      </p:pic>
      <p:sp>
        <p:nvSpPr>
          <p:cNvPr id="10" name="Google Shape;895;g209cae654eb_1_655">
            <a:extLst>
              <a:ext uri="{FF2B5EF4-FFF2-40B4-BE49-F238E27FC236}">
                <a16:creationId xmlns:a16="http://schemas.microsoft.com/office/drawing/2014/main" id="{70533977-9C47-1E3F-3FAE-FB4986F915A1}"/>
              </a:ext>
            </a:extLst>
          </p:cNvPr>
          <p:cNvSpPr/>
          <p:nvPr/>
        </p:nvSpPr>
        <p:spPr>
          <a:xfrm>
            <a:off x="4528238" y="2601379"/>
            <a:ext cx="3237900" cy="468000"/>
          </a:xfrm>
          <a:prstGeom prst="roundRect">
            <a:avLst>
              <a:gd name="adj" fmla="val 16667"/>
            </a:avLst>
          </a:prstGeom>
          <a:solidFill>
            <a:schemeClr val="accent1"/>
          </a:solidFill>
          <a:ln>
            <a:noFill/>
          </a:ln>
        </p:spPr>
        <p:txBody>
          <a:bodyPr spcFirstLastPara="1" wrap="square" lIns="50397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Potency against target</a:t>
            </a:r>
            <a:endParaRPr/>
          </a:p>
        </p:txBody>
      </p:sp>
      <p:sp>
        <p:nvSpPr>
          <p:cNvPr id="11" name="Google Shape;896;g209cae654eb_1_655">
            <a:extLst>
              <a:ext uri="{FF2B5EF4-FFF2-40B4-BE49-F238E27FC236}">
                <a16:creationId xmlns:a16="http://schemas.microsoft.com/office/drawing/2014/main" id="{2FE19AE4-5C2A-8A44-6D3E-A705C18B601D}"/>
              </a:ext>
            </a:extLst>
          </p:cNvPr>
          <p:cNvSpPr/>
          <p:nvPr/>
        </p:nvSpPr>
        <p:spPr>
          <a:xfrm rot="10800000">
            <a:off x="5912405" y="3068611"/>
            <a:ext cx="469500" cy="2223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 name="Google Shape;897;g209cae654eb_1_655">
            <a:extLst>
              <a:ext uri="{FF2B5EF4-FFF2-40B4-BE49-F238E27FC236}">
                <a16:creationId xmlns:a16="http://schemas.microsoft.com/office/drawing/2014/main" id="{94978275-5BEC-AD16-8068-DC6BAA9EF664}"/>
              </a:ext>
            </a:extLst>
          </p:cNvPr>
          <p:cNvSpPr/>
          <p:nvPr/>
        </p:nvSpPr>
        <p:spPr>
          <a:xfrm>
            <a:off x="4426828" y="2544026"/>
            <a:ext cx="582600" cy="582600"/>
          </a:xfrm>
          <a:prstGeom prst="ellipse">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 name="Google Shape;898;g209cae654eb_1_655" descr="Bullseye with solid fill">
            <a:extLst>
              <a:ext uri="{FF2B5EF4-FFF2-40B4-BE49-F238E27FC236}">
                <a16:creationId xmlns:a16="http://schemas.microsoft.com/office/drawing/2014/main" id="{72F28022-A945-9F0E-F552-579DAE964E17}"/>
              </a:ext>
            </a:extLst>
          </p:cNvPr>
          <p:cNvPicPr preferRelativeResize="0"/>
          <p:nvPr/>
        </p:nvPicPr>
        <p:blipFill rotWithShape="1">
          <a:blip r:embed="rId3">
            <a:alphaModFix/>
          </a:blip>
          <a:srcRect/>
          <a:stretch/>
        </p:blipFill>
        <p:spPr>
          <a:xfrm>
            <a:off x="4532457" y="2648594"/>
            <a:ext cx="363432" cy="363432"/>
          </a:xfrm>
          <a:prstGeom prst="rect">
            <a:avLst/>
          </a:prstGeom>
          <a:noFill/>
          <a:ln>
            <a:noFill/>
          </a:ln>
        </p:spPr>
      </p:pic>
      <p:sp>
        <p:nvSpPr>
          <p:cNvPr id="14" name="Google Shape;899;g209cae654eb_1_655">
            <a:extLst>
              <a:ext uri="{FF2B5EF4-FFF2-40B4-BE49-F238E27FC236}">
                <a16:creationId xmlns:a16="http://schemas.microsoft.com/office/drawing/2014/main" id="{63014054-0068-0CC2-23A8-C64AE48ED0C2}"/>
              </a:ext>
            </a:extLst>
          </p:cNvPr>
          <p:cNvSpPr txBox="1"/>
          <p:nvPr/>
        </p:nvSpPr>
        <p:spPr>
          <a:xfrm>
            <a:off x="8419146" y="3152690"/>
            <a:ext cx="2743199" cy="260969"/>
          </a:xfrm>
          <a:prstGeom prst="rect">
            <a:avLst/>
          </a:prstGeom>
          <a:noFill/>
          <a:ln>
            <a:noFill/>
          </a:ln>
        </p:spPr>
        <p:txBody>
          <a:bodyPr spcFirstLastPara="1" wrap="square" lIns="0" tIns="0" rIns="0" bIns="0" anchor="t" anchorCtr="0">
            <a:spAutoFit/>
          </a:bodyPr>
          <a:lstStyle/>
          <a:p>
            <a:pPr marL="0" marR="0" lvl="0" indent="0" algn="ctr" rtl="0">
              <a:lnSpc>
                <a:spcPct val="106000"/>
              </a:lnSpc>
              <a:spcBef>
                <a:spcPts val="0"/>
              </a:spcBef>
              <a:spcAft>
                <a:spcPts val="0"/>
              </a:spcAft>
              <a:buClr>
                <a:srgbClr val="000000"/>
              </a:buClr>
              <a:buSzPts val="1600"/>
              <a:buFont typeface="Arial"/>
              <a:buNone/>
            </a:pPr>
            <a:r>
              <a:rPr lang="en-ZA" sz="1600" b="0" i="0" u="none" strike="noStrike" cap="none" dirty="0">
                <a:solidFill>
                  <a:schemeClr val="dk1"/>
                </a:solidFill>
                <a:latin typeface="Arial"/>
                <a:ea typeface="Arial"/>
                <a:cs typeface="Arial"/>
                <a:sym typeface="Arial"/>
              </a:rPr>
              <a:t>Selectivity index &gt; 100</a:t>
            </a:r>
            <a:endParaRPr sz="1600" b="0" i="0" u="none" strike="noStrike" cap="none" dirty="0">
              <a:solidFill>
                <a:schemeClr val="dk1"/>
              </a:solidFill>
              <a:latin typeface="Arial"/>
              <a:ea typeface="Arial"/>
              <a:cs typeface="Arial"/>
              <a:sym typeface="Arial"/>
            </a:endParaRPr>
          </a:p>
        </p:txBody>
      </p:sp>
      <p:sp>
        <p:nvSpPr>
          <p:cNvPr id="15" name="Google Shape;900;g209cae654eb_1_655">
            <a:extLst>
              <a:ext uri="{FF2B5EF4-FFF2-40B4-BE49-F238E27FC236}">
                <a16:creationId xmlns:a16="http://schemas.microsoft.com/office/drawing/2014/main" id="{0C5EE027-8183-BDDE-400D-8AFD4B95BEF4}"/>
              </a:ext>
            </a:extLst>
          </p:cNvPr>
          <p:cNvSpPr/>
          <p:nvPr/>
        </p:nvSpPr>
        <p:spPr>
          <a:xfrm>
            <a:off x="7951214" y="2601379"/>
            <a:ext cx="3237900" cy="468000"/>
          </a:xfrm>
          <a:prstGeom prst="roundRect">
            <a:avLst>
              <a:gd name="adj" fmla="val 16667"/>
            </a:avLst>
          </a:prstGeom>
          <a:solidFill>
            <a:schemeClr val="accent1"/>
          </a:solidFill>
          <a:ln>
            <a:noFill/>
          </a:ln>
        </p:spPr>
        <p:txBody>
          <a:bodyPr spcFirstLastPara="1" wrap="square" lIns="396000"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Cytotoxicity</a:t>
            </a:r>
            <a:endParaRPr/>
          </a:p>
        </p:txBody>
      </p:sp>
      <p:sp>
        <p:nvSpPr>
          <p:cNvPr id="16" name="Google Shape;901;g209cae654eb_1_655">
            <a:extLst>
              <a:ext uri="{FF2B5EF4-FFF2-40B4-BE49-F238E27FC236}">
                <a16:creationId xmlns:a16="http://schemas.microsoft.com/office/drawing/2014/main" id="{3CB536CA-95CE-EC07-8DD4-DD6F6B0DA785}"/>
              </a:ext>
            </a:extLst>
          </p:cNvPr>
          <p:cNvSpPr/>
          <p:nvPr/>
        </p:nvSpPr>
        <p:spPr>
          <a:xfrm>
            <a:off x="7867427" y="2544026"/>
            <a:ext cx="582600" cy="582600"/>
          </a:xfrm>
          <a:prstGeom prst="ellipse">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7" name="Google Shape;902;g209cae654eb_1_655" descr="Radioactive outline">
            <a:extLst>
              <a:ext uri="{FF2B5EF4-FFF2-40B4-BE49-F238E27FC236}">
                <a16:creationId xmlns:a16="http://schemas.microsoft.com/office/drawing/2014/main" id="{49E394C2-4B21-D8FE-DCF0-8DC4922991D2}"/>
              </a:ext>
            </a:extLst>
          </p:cNvPr>
          <p:cNvPicPr preferRelativeResize="0"/>
          <p:nvPr/>
        </p:nvPicPr>
        <p:blipFill rotWithShape="1">
          <a:blip r:embed="rId4">
            <a:alphaModFix/>
          </a:blip>
          <a:srcRect/>
          <a:stretch/>
        </p:blipFill>
        <p:spPr>
          <a:xfrm>
            <a:off x="7951214" y="2624313"/>
            <a:ext cx="411994" cy="411994"/>
          </a:xfrm>
          <a:prstGeom prst="rect">
            <a:avLst/>
          </a:prstGeom>
          <a:noFill/>
          <a:ln>
            <a:noFill/>
          </a:ln>
        </p:spPr>
      </p:pic>
      <p:sp>
        <p:nvSpPr>
          <p:cNvPr id="18" name="Google Shape;903;g209cae654eb_1_655">
            <a:extLst>
              <a:ext uri="{FF2B5EF4-FFF2-40B4-BE49-F238E27FC236}">
                <a16:creationId xmlns:a16="http://schemas.microsoft.com/office/drawing/2014/main" id="{679D16A0-A5F0-A4C2-21E1-EE80FA06B8BB}"/>
              </a:ext>
            </a:extLst>
          </p:cNvPr>
          <p:cNvSpPr txBox="1"/>
          <p:nvPr/>
        </p:nvSpPr>
        <p:spPr>
          <a:xfrm flipH="1">
            <a:off x="1512139" y="3155127"/>
            <a:ext cx="2831022" cy="258532"/>
          </a:xfrm>
          <a:prstGeom prst="rect">
            <a:avLst/>
          </a:prstGeom>
          <a:noFill/>
          <a:ln>
            <a:noFill/>
          </a:ln>
        </p:spPr>
        <p:txBody>
          <a:bodyPr spcFirstLastPara="1" wrap="square" lIns="0" tIns="0" rIns="0" bIns="0" anchor="t" anchorCtr="0">
            <a:spAutoFit/>
          </a:bodyPr>
          <a:lstStyle/>
          <a:p>
            <a:pPr marL="0" marR="0" lvl="0" indent="0" algn="ctr" rtl="0">
              <a:lnSpc>
                <a:spcPct val="105000"/>
              </a:lnSpc>
              <a:spcBef>
                <a:spcPts val="0"/>
              </a:spcBef>
              <a:spcAft>
                <a:spcPts val="0"/>
              </a:spcAft>
              <a:buClr>
                <a:srgbClr val="000000"/>
              </a:buClr>
              <a:buSzPts val="1600"/>
              <a:buFont typeface="Arial"/>
              <a:buNone/>
            </a:pPr>
            <a:r>
              <a:rPr lang="en-ZA" sz="1600" b="0" i="0" u="none" strike="noStrike" cap="none" dirty="0">
                <a:solidFill>
                  <a:schemeClr val="dk1"/>
                </a:solidFill>
                <a:latin typeface="Arial"/>
                <a:ea typeface="Arial"/>
                <a:cs typeface="Arial"/>
                <a:sym typeface="Arial"/>
              </a:rPr>
              <a:t>&gt; 10 µM at pH 6.5</a:t>
            </a:r>
            <a:endParaRPr sz="1600" b="0" i="0" u="none" strike="noStrike" cap="none" dirty="0">
              <a:solidFill>
                <a:schemeClr val="dk1"/>
              </a:solidFill>
              <a:latin typeface="Arial"/>
              <a:ea typeface="Arial"/>
              <a:cs typeface="Arial"/>
              <a:sym typeface="Arial"/>
            </a:endParaRPr>
          </a:p>
        </p:txBody>
      </p:sp>
      <p:sp>
        <p:nvSpPr>
          <p:cNvPr id="19" name="Google Shape;904;g209cae654eb_1_655">
            <a:extLst>
              <a:ext uri="{FF2B5EF4-FFF2-40B4-BE49-F238E27FC236}">
                <a16:creationId xmlns:a16="http://schemas.microsoft.com/office/drawing/2014/main" id="{F3D755FA-D004-B445-BA1D-0B566633657C}"/>
              </a:ext>
            </a:extLst>
          </p:cNvPr>
          <p:cNvSpPr/>
          <p:nvPr/>
        </p:nvSpPr>
        <p:spPr>
          <a:xfrm>
            <a:off x="1105262" y="2601379"/>
            <a:ext cx="3237900" cy="468000"/>
          </a:xfrm>
          <a:prstGeom prst="roundRect">
            <a:avLst>
              <a:gd name="adj" fmla="val 16667"/>
            </a:avLst>
          </a:prstGeom>
          <a:solidFill>
            <a:schemeClr val="accent1"/>
          </a:solidFill>
          <a:ln>
            <a:noFill/>
          </a:ln>
        </p:spPr>
        <p:txBody>
          <a:bodyPr spcFirstLastPara="1" wrap="square" lIns="396000"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Aqueous solubility</a:t>
            </a:r>
            <a:endParaRPr/>
          </a:p>
        </p:txBody>
      </p:sp>
      <p:sp>
        <p:nvSpPr>
          <p:cNvPr id="20" name="Google Shape;905;g209cae654eb_1_655">
            <a:extLst>
              <a:ext uri="{FF2B5EF4-FFF2-40B4-BE49-F238E27FC236}">
                <a16:creationId xmlns:a16="http://schemas.microsoft.com/office/drawing/2014/main" id="{469A6749-64F2-F18F-9637-9A49BDC319BD}"/>
              </a:ext>
            </a:extLst>
          </p:cNvPr>
          <p:cNvSpPr/>
          <p:nvPr/>
        </p:nvSpPr>
        <p:spPr>
          <a:xfrm>
            <a:off x="986229" y="2544026"/>
            <a:ext cx="582600" cy="582600"/>
          </a:xfrm>
          <a:prstGeom prst="ellipse">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1" name="Google Shape;906;g209cae654eb_1_655" descr="Water bottle with solid fill">
            <a:extLst>
              <a:ext uri="{FF2B5EF4-FFF2-40B4-BE49-F238E27FC236}">
                <a16:creationId xmlns:a16="http://schemas.microsoft.com/office/drawing/2014/main" id="{5D33A19D-E7D5-CC3B-BD33-8BC1642AC9D1}"/>
              </a:ext>
            </a:extLst>
          </p:cNvPr>
          <p:cNvPicPr preferRelativeResize="0"/>
          <p:nvPr/>
        </p:nvPicPr>
        <p:blipFill rotWithShape="1">
          <a:blip r:embed="rId5">
            <a:alphaModFix/>
          </a:blip>
          <a:srcRect/>
          <a:stretch/>
        </p:blipFill>
        <p:spPr>
          <a:xfrm>
            <a:off x="1097222" y="2656170"/>
            <a:ext cx="348279" cy="348279"/>
          </a:xfrm>
          <a:prstGeom prst="rect">
            <a:avLst/>
          </a:prstGeom>
          <a:noFill/>
          <a:ln>
            <a:noFill/>
          </a:ln>
        </p:spPr>
      </p:pic>
      <p:sp>
        <p:nvSpPr>
          <p:cNvPr id="22" name="Google Shape;907;g209cae654eb_1_655">
            <a:extLst>
              <a:ext uri="{FF2B5EF4-FFF2-40B4-BE49-F238E27FC236}">
                <a16:creationId xmlns:a16="http://schemas.microsoft.com/office/drawing/2014/main" id="{39642114-3757-F0F7-32B4-D6A35CA51262}"/>
              </a:ext>
            </a:extLst>
          </p:cNvPr>
          <p:cNvSpPr/>
          <p:nvPr/>
        </p:nvSpPr>
        <p:spPr>
          <a:xfrm>
            <a:off x="4528238" y="5496403"/>
            <a:ext cx="3237900" cy="468000"/>
          </a:xfrm>
          <a:prstGeom prst="roundRect">
            <a:avLst>
              <a:gd name="adj" fmla="val 16667"/>
            </a:avLst>
          </a:prstGeom>
          <a:solidFill>
            <a:srgbClr val="808285"/>
          </a:solidFill>
          <a:ln>
            <a:noFill/>
          </a:ln>
        </p:spPr>
        <p:txBody>
          <a:bodyPr spcFirstLastPara="1" wrap="square" lIns="50397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Efficacy studies</a:t>
            </a:r>
            <a:endParaRPr/>
          </a:p>
        </p:txBody>
      </p:sp>
      <p:sp>
        <p:nvSpPr>
          <p:cNvPr id="23" name="Google Shape;908;g209cae654eb_1_655">
            <a:extLst>
              <a:ext uri="{FF2B5EF4-FFF2-40B4-BE49-F238E27FC236}">
                <a16:creationId xmlns:a16="http://schemas.microsoft.com/office/drawing/2014/main" id="{BE2ED516-518D-5F62-B6E0-6BBB18F83C22}"/>
              </a:ext>
            </a:extLst>
          </p:cNvPr>
          <p:cNvSpPr/>
          <p:nvPr/>
        </p:nvSpPr>
        <p:spPr>
          <a:xfrm>
            <a:off x="4422820" y="5441041"/>
            <a:ext cx="582600" cy="582600"/>
          </a:xfrm>
          <a:prstGeom prst="ellipse">
            <a:avLst/>
          </a:prstGeom>
          <a:solidFill>
            <a:srgbClr val="808285"/>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 name="Google Shape;909;g209cae654eb_1_655" descr="Books with solid fill">
            <a:extLst>
              <a:ext uri="{FF2B5EF4-FFF2-40B4-BE49-F238E27FC236}">
                <a16:creationId xmlns:a16="http://schemas.microsoft.com/office/drawing/2014/main" id="{51F5E92F-1E65-F924-04E6-BA18CD0E94DA}"/>
              </a:ext>
            </a:extLst>
          </p:cNvPr>
          <p:cNvPicPr preferRelativeResize="0"/>
          <p:nvPr/>
        </p:nvPicPr>
        <p:blipFill rotWithShape="1">
          <a:blip r:embed="rId6">
            <a:alphaModFix/>
          </a:blip>
          <a:srcRect/>
          <a:stretch/>
        </p:blipFill>
        <p:spPr>
          <a:xfrm>
            <a:off x="4547928" y="5564158"/>
            <a:ext cx="332490" cy="332490"/>
          </a:xfrm>
          <a:prstGeom prst="rect">
            <a:avLst/>
          </a:prstGeom>
          <a:noFill/>
          <a:ln>
            <a:noFill/>
          </a:ln>
        </p:spPr>
      </p:pic>
      <p:sp>
        <p:nvSpPr>
          <p:cNvPr id="25" name="Google Shape;910;g209cae654eb_1_655">
            <a:extLst>
              <a:ext uri="{FF2B5EF4-FFF2-40B4-BE49-F238E27FC236}">
                <a16:creationId xmlns:a16="http://schemas.microsoft.com/office/drawing/2014/main" id="{7C911EBB-0B4D-3638-9A67-7AD4300CB212}"/>
              </a:ext>
            </a:extLst>
          </p:cNvPr>
          <p:cNvSpPr/>
          <p:nvPr/>
        </p:nvSpPr>
        <p:spPr>
          <a:xfrm>
            <a:off x="4528238" y="4582981"/>
            <a:ext cx="3237900" cy="468000"/>
          </a:xfrm>
          <a:prstGeom prst="roundRect">
            <a:avLst>
              <a:gd name="adj" fmla="val 16667"/>
            </a:avLst>
          </a:prstGeom>
          <a:solidFill>
            <a:srgbClr val="A2CE46"/>
          </a:solidFill>
          <a:ln>
            <a:noFill/>
          </a:ln>
        </p:spPr>
        <p:txBody>
          <a:bodyPr spcFirstLastPara="1" wrap="square" lIns="50397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Pharmacokinetic (PK) studies</a:t>
            </a:r>
            <a:endParaRPr/>
          </a:p>
        </p:txBody>
      </p:sp>
      <p:sp>
        <p:nvSpPr>
          <p:cNvPr id="26" name="Google Shape;911;g209cae654eb_1_655">
            <a:extLst>
              <a:ext uri="{FF2B5EF4-FFF2-40B4-BE49-F238E27FC236}">
                <a16:creationId xmlns:a16="http://schemas.microsoft.com/office/drawing/2014/main" id="{FA776A3B-1ADC-C318-67F4-08BB0E7B3979}"/>
              </a:ext>
            </a:extLst>
          </p:cNvPr>
          <p:cNvSpPr/>
          <p:nvPr/>
        </p:nvSpPr>
        <p:spPr>
          <a:xfrm rot="10800000">
            <a:off x="5912405" y="5051103"/>
            <a:ext cx="469500" cy="222300"/>
          </a:xfrm>
          <a:prstGeom prst="triangle">
            <a:avLst>
              <a:gd name="adj" fmla="val 50000"/>
            </a:avLst>
          </a:prstGeom>
          <a:solidFill>
            <a:srgbClr val="A2CE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 name="Google Shape;912;g209cae654eb_1_655">
            <a:extLst>
              <a:ext uri="{FF2B5EF4-FFF2-40B4-BE49-F238E27FC236}">
                <a16:creationId xmlns:a16="http://schemas.microsoft.com/office/drawing/2014/main" id="{5680AED4-A80D-902E-851B-32CE103AFCEB}"/>
              </a:ext>
            </a:extLst>
          </p:cNvPr>
          <p:cNvSpPr/>
          <p:nvPr/>
        </p:nvSpPr>
        <p:spPr>
          <a:xfrm>
            <a:off x="4422820" y="4525628"/>
            <a:ext cx="582600" cy="582600"/>
          </a:xfrm>
          <a:prstGeom prst="ellipse">
            <a:avLst/>
          </a:prstGeom>
          <a:solidFill>
            <a:srgbClr val="A2CE46"/>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 name="Google Shape;913;g209cae654eb_1_655" descr="Open book with solid fill">
            <a:extLst>
              <a:ext uri="{FF2B5EF4-FFF2-40B4-BE49-F238E27FC236}">
                <a16:creationId xmlns:a16="http://schemas.microsoft.com/office/drawing/2014/main" id="{DBB34F47-C562-5409-C2E0-45935FCBCE33}"/>
              </a:ext>
            </a:extLst>
          </p:cNvPr>
          <p:cNvPicPr preferRelativeResize="0"/>
          <p:nvPr/>
        </p:nvPicPr>
        <p:blipFill rotWithShape="1">
          <a:blip r:embed="rId7">
            <a:alphaModFix/>
          </a:blip>
          <a:srcRect/>
          <a:stretch/>
        </p:blipFill>
        <p:spPr>
          <a:xfrm>
            <a:off x="4540033" y="4639155"/>
            <a:ext cx="348279" cy="348279"/>
          </a:xfrm>
          <a:prstGeom prst="rect">
            <a:avLst/>
          </a:prstGeom>
          <a:noFill/>
          <a:ln>
            <a:noFill/>
          </a:ln>
        </p:spPr>
      </p:pic>
      <p:sp>
        <p:nvSpPr>
          <p:cNvPr id="29" name="Google Shape;914;g209cae654eb_1_655">
            <a:extLst>
              <a:ext uri="{FF2B5EF4-FFF2-40B4-BE49-F238E27FC236}">
                <a16:creationId xmlns:a16="http://schemas.microsoft.com/office/drawing/2014/main" id="{626D9C8D-D6B0-8733-66F5-5FCFCBA25945}"/>
              </a:ext>
            </a:extLst>
          </p:cNvPr>
          <p:cNvSpPr/>
          <p:nvPr/>
        </p:nvSpPr>
        <p:spPr>
          <a:xfrm>
            <a:off x="4528238" y="3668380"/>
            <a:ext cx="3237900" cy="468000"/>
          </a:xfrm>
          <a:prstGeom prst="roundRect">
            <a:avLst>
              <a:gd name="adj" fmla="val 16667"/>
            </a:avLst>
          </a:prstGeom>
          <a:solidFill>
            <a:srgbClr val="D55225"/>
          </a:solidFill>
          <a:ln>
            <a:noFill/>
          </a:ln>
        </p:spPr>
        <p:txBody>
          <a:bodyPr spcFirstLastPara="1" wrap="square" lIns="50397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ZA" sz="1400" b="1" i="0" u="none" strike="noStrike" cap="none">
                <a:solidFill>
                  <a:schemeClr val="lt1"/>
                </a:solidFill>
                <a:latin typeface="Arial"/>
                <a:ea typeface="Arial"/>
                <a:cs typeface="Arial"/>
                <a:sym typeface="Arial"/>
              </a:rPr>
              <a:t>Microsomal metabolic stability</a:t>
            </a:r>
            <a:endParaRPr/>
          </a:p>
        </p:txBody>
      </p:sp>
      <p:sp>
        <p:nvSpPr>
          <p:cNvPr id="30" name="Google Shape;915;g209cae654eb_1_655">
            <a:extLst>
              <a:ext uri="{FF2B5EF4-FFF2-40B4-BE49-F238E27FC236}">
                <a16:creationId xmlns:a16="http://schemas.microsoft.com/office/drawing/2014/main" id="{5DCAC3B1-AFE9-45C2-74B0-3DB70631DFD4}"/>
              </a:ext>
            </a:extLst>
          </p:cNvPr>
          <p:cNvSpPr/>
          <p:nvPr/>
        </p:nvSpPr>
        <p:spPr>
          <a:xfrm rot="10800000">
            <a:off x="5912405" y="4135611"/>
            <a:ext cx="469500" cy="222300"/>
          </a:xfrm>
          <a:prstGeom prst="triangle">
            <a:avLst>
              <a:gd name="adj" fmla="val 50000"/>
            </a:avLst>
          </a:prstGeom>
          <a:solidFill>
            <a:srgbClr val="D552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 name="Google Shape;916;g209cae654eb_1_655">
            <a:extLst>
              <a:ext uri="{FF2B5EF4-FFF2-40B4-BE49-F238E27FC236}">
                <a16:creationId xmlns:a16="http://schemas.microsoft.com/office/drawing/2014/main" id="{8F36629A-613E-78B2-C8EF-44BFDFA27748}"/>
              </a:ext>
            </a:extLst>
          </p:cNvPr>
          <p:cNvSpPr/>
          <p:nvPr/>
        </p:nvSpPr>
        <p:spPr>
          <a:xfrm>
            <a:off x="4422820" y="3611027"/>
            <a:ext cx="582600" cy="582600"/>
          </a:xfrm>
          <a:prstGeom prst="ellipse">
            <a:avLst/>
          </a:prstGeom>
          <a:solidFill>
            <a:srgbClr val="D55225"/>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 name="Google Shape;917;g209cae654eb_1_655" descr="Test tubes with solid fill">
            <a:extLst>
              <a:ext uri="{FF2B5EF4-FFF2-40B4-BE49-F238E27FC236}">
                <a16:creationId xmlns:a16="http://schemas.microsoft.com/office/drawing/2014/main" id="{13167804-E44A-7F39-B655-911D6D6BA21D}"/>
              </a:ext>
            </a:extLst>
          </p:cNvPr>
          <p:cNvPicPr preferRelativeResize="0"/>
          <p:nvPr/>
        </p:nvPicPr>
        <p:blipFill rotWithShape="1">
          <a:blip r:embed="rId8">
            <a:alphaModFix/>
          </a:blip>
          <a:srcRect/>
          <a:stretch/>
        </p:blipFill>
        <p:spPr>
          <a:xfrm>
            <a:off x="4540033" y="3724554"/>
            <a:ext cx="348279" cy="348279"/>
          </a:xfrm>
          <a:prstGeom prst="rect">
            <a:avLst/>
          </a:prstGeom>
          <a:noFill/>
          <a:ln>
            <a:noFill/>
          </a:ln>
        </p:spPr>
      </p:pic>
      <p:sp>
        <p:nvSpPr>
          <p:cNvPr id="33" name="Google Shape;918;g209cae654eb_1_655">
            <a:extLst>
              <a:ext uri="{FF2B5EF4-FFF2-40B4-BE49-F238E27FC236}">
                <a16:creationId xmlns:a16="http://schemas.microsoft.com/office/drawing/2014/main" id="{5068E947-A9F4-F43A-79CD-6F0C9C203AEC}"/>
              </a:ext>
            </a:extLst>
          </p:cNvPr>
          <p:cNvSpPr/>
          <p:nvPr/>
        </p:nvSpPr>
        <p:spPr>
          <a:xfrm>
            <a:off x="4394103" y="1599270"/>
            <a:ext cx="3473400" cy="8244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919;g209cae654eb_1_655">
            <a:extLst>
              <a:ext uri="{FF2B5EF4-FFF2-40B4-BE49-F238E27FC236}">
                <a16:creationId xmlns:a16="http://schemas.microsoft.com/office/drawing/2014/main" id="{193A2655-2AC3-B2CE-B37C-D9BE46D0E19C}"/>
              </a:ext>
            </a:extLst>
          </p:cNvPr>
          <p:cNvSpPr/>
          <p:nvPr/>
        </p:nvSpPr>
        <p:spPr>
          <a:xfrm>
            <a:off x="4410503" y="3549697"/>
            <a:ext cx="3473400" cy="25272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920;g209cae654eb_1_655">
            <a:extLst>
              <a:ext uri="{FF2B5EF4-FFF2-40B4-BE49-F238E27FC236}">
                <a16:creationId xmlns:a16="http://schemas.microsoft.com/office/drawing/2014/main" id="{AA021032-4FBB-F33C-C9C9-2B3C7B9C17B2}"/>
              </a:ext>
            </a:extLst>
          </p:cNvPr>
          <p:cNvSpPr txBox="1"/>
          <p:nvPr/>
        </p:nvSpPr>
        <p:spPr>
          <a:xfrm flipH="1">
            <a:off x="4880416" y="3327827"/>
            <a:ext cx="2579564" cy="258532"/>
          </a:xfrm>
          <a:prstGeom prst="rect">
            <a:avLst/>
          </a:prstGeom>
          <a:noFill/>
          <a:ln>
            <a:noFill/>
          </a:ln>
        </p:spPr>
        <p:txBody>
          <a:bodyPr spcFirstLastPara="1" wrap="square" lIns="0" tIns="0" rIns="0" bIns="0" anchor="t" anchorCtr="0">
            <a:spAutoFit/>
          </a:bodyPr>
          <a:lstStyle/>
          <a:p>
            <a:pPr marL="0" marR="0" lvl="0" indent="0" algn="ctr" rtl="0">
              <a:lnSpc>
                <a:spcPct val="105000"/>
              </a:lnSpc>
              <a:spcBef>
                <a:spcPts val="0"/>
              </a:spcBef>
              <a:spcAft>
                <a:spcPts val="0"/>
              </a:spcAft>
              <a:buClr>
                <a:srgbClr val="000000"/>
              </a:buClr>
              <a:buSzPts val="1600"/>
              <a:buFont typeface="Arial"/>
              <a:buNone/>
            </a:pPr>
            <a:r>
              <a:rPr lang="en-ZA" sz="1600" dirty="0">
                <a:solidFill>
                  <a:schemeClr val="dk1"/>
                </a:solidFill>
                <a:latin typeface="Arial" panose="020B0604020202020204" pitchFamily="34" charset="0"/>
                <a:cs typeface="Arial" panose="020B0604020202020204" pitchFamily="34" charset="0"/>
              </a:rPr>
              <a:t>&lt; 500 nM</a:t>
            </a:r>
            <a:endParaRPr sz="16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38" name="Isosceles Triangle 37">
            <a:extLst>
              <a:ext uri="{FF2B5EF4-FFF2-40B4-BE49-F238E27FC236}">
                <a16:creationId xmlns:a16="http://schemas.microsoft.com/office/drawing/2014/main" id="{F68B8E34-AF37-2F7E-6D7B-3176392EBE5F}"/>
              </a:ext>
            </a:extLst>
          </p:cNvPr>
          <p:cNvSpPr/>
          <p:nvPr/>
        </p:nvSpPr>
        <p:spPr>
          <a:xfrm rot="10800000">
            <a:off x="305271" y="1686778"/>
            <a:ext cx="469500" cy="439011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TextBox 38">
            <a:extLst>
              <a:ext uri="{FF2B5EF4-FFF2-40B4-BE49-F238E27FC236}">
                <a16:creationId xmlns:a16="http://schemas.microsoft.com/office/drawing/2014/main" id="{30AB899B-D426-8C64-8651-E0AF336F97EB}"/>
              </a:ext>
            </a:extLst>
          </p:cNvPr>
          <p:cNvSpPr txBox="1"/>
          <p:nvPr/>
        </p:nvSpPr>
        <p:spPr>
          <a:xfrm>
            <a:off x="986229" y="1689909"/>
            <a:ext cx="2318946" cy="584775"/>
          </a:xfrm>
          <a:prstGeom prst="rect">
            <a:avLst/>
          </a:prstGeom>
          <a:noFill/>
          <a:ln>
            <a:solidFill>
              <a:schemeClr val="tx1"/>
            </a:solidFill>
          </a:ln>
        </p:spPr>
        <p:txBody>
          <a:bodyPr wrap="square" rtlCol="0">
            <a:spAutoFit/>
          </a:bodyPr>
          <a:lstStyle/>
          <a:p>
            <a:pPr algn="ctr"/>
            <a:r>
              <a:rPr lang="en-ZA" sz="1600" b="1" dirty="0">
                <a:latin typeface="Arial" panose="020B0604020202020204" pitchFamily="34" charset="0"/>
                <a:cs typeface="Arial" panose="020B0604020202020204" pitchFamily="34" charset="0"/>
              </a:rPr>
              <a:t>Higher-throughput </a:t>
            </a:r>
            <a:br>
              <a:rPr lang="en-ZA" sz="1600" b="1" dirty="0">
                <a:latin typeface="Arial" panose="020B0604020202020204" pitchFamily="34" charset="0"/>
                <a:cs typeface="Arial" panose="020B0604020202020204" pitchFamily="34" charset="0"/>
              </a:rPr>
            </a:br>
            <a:r>
              <a:rPr lang="en-ZA" sz="1600" b="1" i="1" dirty="0">
                <a:latin typeface="Arial" panose="020B0604020202020204" pitchFamily="34" charset="0"/>
                <a:cs typeface="Arial" panose="020B0604020202020204" pitchFamily="34" charset="0"/>
              </a:rPr>
              <a:t>in vitro </a:t>
            </a:r>
            <a:r>
              <a:rPr lang="en-ZA" sz="1600" b="1" dirty="0">
                <a:latin typeface="Arial" panose="020B0604020202020204" pitchFamily="34" charset="0"/>
                <a:cs typeface="Arial" panose="020B0604020202020204" pitchFamily="34" charset="0"/>
              </a:rPr>
              <a:t>assays</a:t>
            </a:r>
          </a:p>
        </p:txBody>
      </p:sp>
      <p:sp>
        <p:nvSpPr>
          <p:cNvPr id="40" name="TextBox 39">
            <a:extLst>
              <a:ext uri="{FF2B5EF4-FFF2-40B4-BE49-F238E27FC236}">
                <a16:creationId xmlns:a16="http://schemas.microsoft.com/office/drawing/2014/main" id="{C1B949AB-CE5B-84C6-0ADA-A013FE799A16}"/>
              </a:ext>
            </a:extLst>
          </p:cNvPr>
          <p:cNvSpPr txBox="1"/>
          <p:nvPr/>
        </p:nvSpPr>
        <p:spPr>
          <a:xfrm>
            <a:off x="986228" y="4958679"/>
            <a:ext cx="2318947" cy="1077218"/>
          </a:xfrm>
          <a:prstGeom prst="rect">
            <a:avLst/>
          </a:prstGeom>
          <a:noFill/>
          <a:ln>
            <a:solidFill>
              <a:schemeClr val="tx1"/>
            </a:solidFill>
          </a:ln>
        </p:spPr>
        <p:txBody>
          <a:bodyPr wrap="square" rtlCol="0">
            <a:spAutoFit/>
          </a:bodyPr>
          <a:lstStyle/>
          <a:p>
            <a:pPr algn="ctr"/>
            <a:r>
              <a:rPr lang="en-ZA" sz="1600" b="1" dirty="0">
                <a:latin typeface="Arial" panose="020B0604020202020204" pitchFamily="34" charset="0"/>
                <a:cs typeface="Arial" panose="020B0604020202020204" pitchFamily="34" charset="0"/>
              </a:rPr>
              <a:t>Lower-throughput </a:t>
            </a:r>
            <a:br>
              <a:rPr lang="en-ZA" sz="1600" b="1" dirty="0">
                <a:latin typeface="Arial" panose="020B0604020202020204" pitchFamily="34" charset="0"/>
                <a:cs typeface="Arial" panose="020B0604020202020204" pitchFamily="34" charset="0"/>
              </a:rPr>
            </a:br>
            <a:r>
              <a:rPr lang="en-ZA" sz="1600" b="1" i="1" dirty="0">
                <a:latin typeface="Arial" panose="020B0604020202020204" pitchFamily="34" charset="0"/>
                <a:cs typeface="Arial" panose="020B0604020202020204" pitchFamily="34" charset="0"/>
              </a:rPr>
              <a:t>in vivo </a:t>
            </a:r>
            <a:r>
              <a:rPr lang="en-ZA" sz="1600" b="1" dirty="0">
                <a:latin typeface="Arial" panose="020B0604020202020204" pitchFamily="34" charset="0"/>
                <a:cs typeface="Arial" panose="020B0604020202020204" pitchFamily="34" charset="0"/>
              </a:rPr>
              <a:t>assays </a:t>
            </a:r>
            <a:br>
              <a:rPr lang="en-ZA" sz="1600" b="1" dirty="0">
                <a:latin typeface="Arial" panose="020B0604020202020204" pitchFamily="34" charset="0"/>
                <a:cs typeface="Arial" panose="020B0604020202020204" pitchFamily="34" charset="0"/>
              </a:rPr>
            </a:br>
            <a:r>
              <a:rPr lang="en-ZA" sz="1600" b="1" dirty="0">
                <a:latin typeface="Arial" panose="020B0604020202020204" pitchFamily="34" charset="0"/>
                <a:cs typeface="Arial" panose="020B0604020202020204" pitchFamily="34" charset="0"/>
              </a:rPr>
              <a:t>(more expensive and time-consuming)</a:t>
            </a:r>
          </a:p>
        </p:txBody>
      </p:sp>
      <p:pic>
        <p:nvPicPr>
          <p:cNvPr id="41" name="Content Placeholder 8" descr="A logo with text and a diamond&#10;&#10;Description automatically generated with medium confidence">
            <a:extLst>
              <a:ext uri="{FF2B5EF4-FFF2-40B4-BE49-F238E27FC236}">
                <a16:creationId xmlns:a16="http://schemas.microsoft.com/office/drawing/2014/main" id="{045F850C-E53C-F9A0-2C14-227FC18CA6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42" name="Picture 41" descr="A logo of a university&#10;&#10;Description automatically generated">
            <a:extLst>
              <a:ext uri="{FF2B5EF4-FFF2-40B4-BE49-F238E27FC236}">
                <a16:creationId xmlns:a16="http://schemas.microsoft.com/office/drawing/2014/main" id="{EB9FB1C1-2A1B-0160-3CE7-ECE61F1A32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1795140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ED0D-0F44-ECA0-45BC-8DC5E2834051}"/>
              </a:ext>
            </a:extLst>
          </p:cNvPr>
          <p:cNvSpPr>
            <a:spLocks noGrp="1"/>
          </p:cNvSpPr>
          <p:nvPr>
            <p:ph type="title"/>
          </p:nvPr>
        </p:nvSpPr>
        <p:spPr/>
        <p:txBody>
          <a:bodyPr/>
          <a:lstStyle/>
          <a:p>
            <a:r>
              <a:rPr lang="en-ZA" dirty="0"/>
              <a:t>Notes</a:t>
            </a:r>
          </a:p>
        </p:txBody>
      </p:sp>
      <p:sp>
        <p:nvSpPr>
          <p:cNvPr id="3" name="Content Placeholder 2">
            <a:extLst>
              <a:ext uri="{FF2B5EF4-FFF2-40B4-BE49-F238E27FC236}">
                <a16:creationId xmlns:a16="http://schemas.microsoft.com/office/drawing/2014/main" id="{4485E695-0335-2181-AC60-D9561162C07C}"/>
              </a:ext>
            </a:extLst>
          </p:cNvPr>
          <p:cNvSpPr>
            <a:spLocks noGrp="1"/>
          </p:cNvSpPr>
          <p:nvPr>
            <p:ph idx="1"/>
          </p:nvPr>
        </p:nvSpPr>
        <p:spPr/>
        <p:txBody>
          <a:bodyPr>
            <a:normAutofit/>
          </a:bodyPr>
          <a:lstStyle/>
          <a:p>
            <a:r>
              <a:rPr lang="en-GB" dirty="0"/>
              <a:t>Not every compound needs to be tested in every experiment </a:t>
            </a:r>
          </a:p>
          <a:p>
            <a:r>
              <a:rPr lang="en-GB" dirty="0"/>
              <a:t>A compound that satisfies these criteria is not yet a drug</a:t>
            </a:r>
          </a:p>
          <a:p>
            <a:pPr lvl="1"/>
            <a:r>
              <a:rPr lang="en-GB" dirty="0"/>
              <a:t>Identify a number of promising (or frontrunner) compounds with good properties to absorb the attrition during the pre-clinical assessments</a:t>
            </a:r>
          </a:p>
          <a:p>
            <a:r>
              <a:rPr lang="en-GB" dirty="0"/>
              <a:t>The screening cascade is dynamic and may change as the course and priorities of the project change</a:t>
            </a:r>
          </a:p>
          <a:p>
            <a:endParaRPr lang="en-ZA" dirty="0"/>
          </a:p>
        </p:txBody>
      </p:sp>
      <p:sp>
        <p:nvSpPr>
          <p:cNvPr id="5" name="Slide Number Placeholder 4">
            <a:extLst>
              <a:ext uri="{FF2B5EF4-FFF2-40B4-BE49-F238E27FC236}">
                <a16:creationId xmlns:a16="http://schemas.microsoft.com/office/drawing/2014/main" id="{78A94602-7947-5407-37D1-2FA501791547}"/>
              </a:ext>
            </a:extLst>
          </p:cNvPr>
          <p:cNvSpPr>
            <a:spLocks noGrp="1"/>
          </p:cNvSpPr>
          <p:nvPr>
            <p:ph type="sldNum" sz="quarter" idx="12"/>
          </p:nvPr>
        </p:nvSpPr>
        <p:spPr/>
        <p:txBody>
          <a:bodyPr/>
          <a:lstStyle/>
          <a:p>
            <a:fld id="{5BFB42D1-C534-400D-BC72-5CE77A30CD5B}" type="slidenum">
              <a:rPr lang="en-ZA" smtClean="0"/>
              <a:pPr/>
              <a:t>8</a:t>
            </a:fld>
            <a:endParaRPr lang="en-ZA" dirty="0"/>
          </a:p>
        </p:txBody>
      </p:sp>
      <p:pic>
        <p:nvPicPr>
          <p:cNvPr id="6" name="Content Placeholder 8" descr="A logo with text and a diamond&#10;&#10;Description automatically generated with medium confidence">
            <a:extLst>
              <a:ext uri="{FF2B5EF4-FFF2-40B4-BE49-F238E27FC236}">
                <a16:creationId xmlns:a16="http://schemas.microsoft.com/office/drawing/2014/main" id="{48BA7494-6227-CCA9-2EBF-F6C72CDD3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7" name="Picture 6" descr="A logo of a university&#10;&#10;Description automatically generated">
            <a:extLst>
              <a:ext uri="{FF2B5EF4-FFF2-40B4-BE49-F238E27FC236}">
                <a16:creationId xmlns:a16="http://schemas.microsoft.com/office/drawing/2014/main" id="{0DA0FBFB-BC98-1936-F8DF-90B21FCDD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Tree>
    <p:extLst>
      <p:ext uri="{BB962C8B-B14F-4D97-AF65-F5344CB8AC3E}">
        <p14:creationId xmlns:p14="http://schemas.microsoft.com/office/powerpoint/2010/main" val="4039893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E73C3B-D1FE-3F33-4889-F28DC6E7E7DF}"/>
              </a:ext>
            </a:extLst>
          </p:cNvPr>
          <p:cNvSpPr/>
          <p:nvPr/>
        </p:nvSpPr>
        <p:spPr>
          <a:xfrm>
            <a:off x="-5080" y="866775"/>
            <a:ext cx="8982075" cy="5991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Slide Number Placeholder 4">
            <a:extLst>
              <a:ext uri="{FF2B5EF4-FFF2-40B4-BE49-F238E27FC236}">
                <a16:creationId xmlns:a16="http://schemas.microsoft.com/office/drawing/2014/main" id="{159A172C-A255-A59C-CC99-5B8E54450FEF}"/>
              </a:ext>
            </a:extLst>
          </p:cNvPr>
          <p:cNvSpPr>
            <a:spLocks noGrp="1"/>
          </p:cNvSpPr>
          <p:nvPr>
            <p:ph type="sldNum" sz="quarter" idx="12"/>
          </p:nvPr>
        </p:nvSpPr>
        <p:spPr/>
        <p:txBody>
          <a:bodyPr/>
          <a:lstStyle/>
          <a:p>
            <a:fld id="{5BFB42D1-C534-400D-BC72-5CE77A30CD5B}" type="slidenum">
              <a:rPr lang="en-ZA" smtClean="0"/>
              <a:pPr/>
              <a:t>9</a:t>
            </a:fld>
            <a:endParaRPr lang="en-ZA" dirty="0"/>
          </a:p>
        </p:txBody>
      </p:sp>
      <p:sp>
        <p:nvSpPr>
          <p:cNvPr id="169" name="TextBox 51">
            <a:extLst>
              <a:ext uri="{FF2B5EF4-FFF2-40B4-BE49-F238E27FC236}">
                <a16:creationId xmlns:a16="http://schemas.microsoft.com/office/drawing/2014/main" id="{9FB46682-D4C5-DE10-04E1-760C5A99025B}"/>
              </a:ext>
            </a:extLst>
          </p:cNvPr>
          <p:cNvSpPr txBox="1"/>
          <p:nvPr/>
        </p:nvSpPr>
        <p:spPr bwMode="auto">
          <a:xfrm>
            <a:off x="2970891" y="2919687"/>
            <a:ext cx="958917" cy="276999"/>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sz="1200" kern="0" dirty="0" err="1">
                <a:solidFill>
                  <a:prstClr val="black"/>
                </a:solidFill>
                <a:latin typeface="Calibri" panose="020F0502020204030204"/>
              </a:rPr>
              <a:t>IC</a:t>
            </a:r>
            <a:r>
              <a:rPr lang="en-ZA" sz="1200" kern="0" baseline="-25000" dirty="0" err="1">
                <a:solidFill>
                  <a:prstClr val="black"/>
                </a:solidFill>
                <a:latin typeface="Calibri" panose="020F0502020204030204"/>
              </a:rPr>
              <a:t>50</a:t>
            </a:r>
            <a:r>
              <a:rPr lang="en-ZA" sz="1200" kern="0" dirty="0">
                <a:solidFill>
                  <a:prstClr val="black"/>
                </a:solidFill>
                <a:latin typeface="Calibri" panose="020F0502020204030204"/>
              </a:rPr>
              <a:t> &gt; 10 µM</a:t>
            </a:r>
          </a:p>
        </p:txBody>
      </p:sp>
      <p:cxnSp>
        <p:nvCxnSpPr>
          <p:cNvPr id="170" name="Straight Arrow Connector 169">
            <a:extLst>
              <a:ext uri="{FF2B5EF4-FFF2-40B4-BE49-F238E27FC236}">
                <a16:creationId xmlns:a16="http://schemas.microsoft.com/office/drawing/2014/main" id="{5ED76587-F471-7491-FA2D-B8FCAB174902}"/>
              </a:ext>
            </a:extLst>
          </p:cNvPr>
          <p:cNvCxnSpPr>
            <a:cxnSpLocks noChangeShapeType="1"/>
          </p:cNvCxnSpPr>
          <p:nvPr/>
        </p:nvCxnSpPr>
        <p:spPr bwMode="auto">
          <a:xfrm rot="10800000" flipH="1">
            <a:off x="6231289" y="2935934"/>
            <a:ext cx="225757" cy="0"/>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xmlns="">
                <a:noFill/>
              </a14:hiddenFill>
            </a:ext>
          </a:extLst>
        </p:spPr>
      </p:cxnSp>
      <p:sp>
        <p:nvSpPr>
          <p:cNvPr id="171" name="Rounded Rectangle 71">
            <a:extLst>
              <a:ext uri="{FF2B5EF4-FFF2-40B4-BE49-F238E27FC236}">
                <a16:creationId xmlns:a16="http://schemas.microsoft.com/office/drawing/2014/main" id="{535217E5-C3FD-CA25-8E0D-0D867387D9B2}"/>
              </a:ext>
            </a:extLst>
          </p:cNvPr>
          <p:cNvSpPr/>
          <p:nvPr/>
        </p:nvSpPr>
        <p:spPr bwMode="auto">
          <a:xfrm>
            <a:off x="7672446" y="3062337"/>
            <a:ext cx="1079500" cy="419101"/>
          </a:xfrm>
          <a:prstGeom prst="roundRect">
            <a:avLst/>
          </a:prstGeom>
          <a:solidFill>
            <a:sysClr val="window" lastClr="FFFFFF"/>
          </a:solidFill>
          <a:ln w="28575" cap="flat" cmpd="sng" algn="ctr">
            <a:solidFill>
              <a:srgbClr val="70AD47"/>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PGP substrate</a:t>
            </a:r>
          </a:p>
        </p:txBody>
      </p:sp>
      <p:sp>
        <p:nvSpPr>
          <p:cNvPr id="172" name="Rounded Rectangle 74">
            <a:extLst>
              <a:ext uri="{FF2B5EF4-FFF2-40B4-BE49-F238E27FC236}">
                <a16:creationId xmlns:a16="http://schemas.microsoft.com/office/drawing/2014/main" id="{C7E90189-7164-F6C4-45BA-29A46D18C150}"/>
              </a:ext>
            </a:extLst>
          </p:cNvPr>
          <p:cNvSpPr/>
          <p:nvPr/>
        </p:nvSpPr>
        <p:spPr bwMode="auto">
          <a:xfrm>
            <a:off x="6511525" y="3063838"/>
            <a:ext cx="1079500" cy="419101"/>
          </a:xfrm>
          <a:prstGeom prst="roundRect">
            <a:avLst/>
          </a:prstGeom>
          <a:solidFill>
            <a:sysClr val="window" lastClr="FFFFFF"/>
          </a:solidFill>
          <a:ln w="28575" cap="flat" cmpd="sng" algn="ctr">
            <a:solidFill>
              <a:srgbClr val="70AD47"/>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Reactive Metabolite</a:t>
            </a:r>
          </a:p>
        </p:txBody>
      </p:sp>
      <p:sp>
        <p:nvSpPr>
          <p:cNvPr id="189" name="Rounded Rectangle 24">
            <a:extLst>
              <a:ext uri="{FF2B5EF4-FFF2-40B4-BE49-F238E27FC236}">
                <a16:creationId xmlns:a16="http://schemas.microsoft.com/office/drawing/2014/main" id="{BC642C7D-8826-58AD-BFEE-FB478EB8BBEB}"/>
              </a:ext>
            </a:extLst>
          </p:cNvPr>
          <p:cNvSpPr/>
          <p:nvPr/>
        </p:nvSpPr>
        <p:spPr bwMode="auto">
          <a:xfrm>
            <a:off x="3390657" y="1078022"/>
            <a:ext cx="1754982" cy="273698"/>
          </a:xfrm>
          <a:prstGeom prst="roundRect">
            <a:avLst/>
          </a:prstGeom>
          <a:solidFill>
            <a:sysClr val="window" lastClr="FFFFFF"/>
          </a:solidFill>
          <a:ln w="28575" cap="flat" cmpd="sng" algn="ctr">
            <a:solidFill>
              <a:srgbClr val="FFC000"/>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Design and synthesis</a:t>
            </a:r>
          </a:p>
        </p:txBody>
      </p:sp>
      <p:sp>
        <p:nvSpPr>
          <p:cNvPr id="190" name="Rounded Rectangle 25">
            <a:extLst>
              <a:ext uri="{FF2B5EF4-FFF2-40B4-BE49-F238E27FC236}">
                <a16:creationId xmlns:a16="http://schemas.microsoft.com/office/drawing/2014/main" id="{D66CAA94-86D7-7F3C-9261-80F0FA09DC5E}"/>
              </a:ext>
            </a:extLst>
          </p:cNvPr>
          <p:cNvSpPr/>
          <p:nvPr/>
        </p:nvSpPr>
        <p:spPr bwMode="auto">
          <a:xfrm>
            <a:off x="2483984" y="1750564"/>
            <a:ext cx="1762039" cy="274690"/>
          </a:xfrm>
          <a:prstGeom prst="roundRect">
            <a:avLst/>
          </a:prstGeom>
          <a:solidFill>
            <a:sysClr val="window" lastClr="FFFFFF"/>
          </a:solidFill>
          <a:ln w="28575" cap="flat" cmpd="sng" algn="ctr">
            <a:solidFill>
              <a:srgbClr val="ED7D31"/>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i="1" kern="0" dirty="0">
                <a:latin typeface="Calibri" panose="020F0502020204030204"/>
              </a:rPr>
              <a:t>In vitro </a:t>
            </a:r>
            <a:r>
              <a:rPr lang="en-ZA" sz="1400" kern="0" dirty="0">
                <a:latin typeface="Calibri" panose="020F0502020204030204"/>
              </a:rPr>
              <a:t>activity</a:t>
            </a:r>
          </a:p>
        </p:txBody>
      </p:sp>
      <p:sp>
        <p:nvSpPr>
          <p:cNvPr id="191" name="Rounded Rectangle 26">
            <a:extLst>
              <a:ext uri="{FF2B5EF4-FFF2-40B4-BE49-F238E27FC236}">
                <a16:creationId xmlns:a16="http://schemas.microsoft.com/office/drawing/2014/main" id="{DC40BB5D-9E32-F9B0-29F4-E384AB8052A0}"/>
              </a:ext>
            </a:extLst>
          </p:cNvPr>
          <p:cNvSpPr/>
          <p:nvPr/>
        </p:nvSpPr>
        <p:spPr bwMode="auto">
          <a:xfrm>
            <a:off x="2475483" y="3256879"/>
            <a:ext cx="1770541" cy="263335"/>
          </a:xfrm>
          <a:prstGeom prst="roundRect">
            <a:avLst/>
          </a:prstGeom>
          <a:solidFill>
            <a:sysClr val="window" lastClr="FFFFFF"/>
          </a:solidFill>
          <a:ln w="28575" cap="flat" cmpd="sng" algn="ctr">
            <a:solidFill>
              <a:srgbClr val="70AD47"/>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CHO cytotoxicity</a:t>
            </a:r>
          </a:p>
        </p:txBody>
      </p:sp>
      <p:sp>
        <p:nvSpPr>
          <p:cNvPr id="192" name="Rounded Rectangle 27">
            <a:extLst>
              <a:ext uri="{FF2B5EF4-FFF2-40B4-BE49-F238E27FC236}">
                <a16:creationId xmlns:a16="http://schemas.microsoft.com/office/drawing/2014/main" id="{5D432D3C-3CFE-C638-1F1C-E71CAA88F3B4}"/>
              </a:ext>
            </a:extLst>
          </p:cNvPr>
          <p:cNvSpPr/>
          <p:nvPr/>
        </p:nvSpPr>
        <p:spPr bwMode="auto">
          <a:xfrm>
            <a:off x="4318139" y="3037397"/>
            <a:ext cx="1789861" cy="480773"/>
          </a:xfrm>
          <a:prstGeom prst="roundRect">
            <a:avLst/>
          </a:prstGeom>
          <a:solidFill>
            <a:sysClr val="window" lastClr="FFFFFF"/>
          </a:solidFill>
          <a:ln w="28575" cap="flat" cmpd="sng" algn="ctr">
            <a:solidFill>
              <a:srgbClr val="5B9BD5"/>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Microsomal metabolic stability</a:t>
            </a:r>
          </a:p>
        </p:txBody>
      </p:sp>
      <p:sp>
        <p:nvSpPr>
          <p:cNvPr id="193" name="TextBox 50">
            <a:extLst>
              <a:ext uri="{FF2B5EF4-FFF2-40B4-BE49-F238E27FC236}">
                <a16:creationId xmlns:a16="http://schemas.microsoft.com/office/drawing/2014/main" id="{37CC13D0-8189-5034-3A4C-7A24248CBB5C}"/>
              </a:ext>
            </a:extLst>
          </p:cNvPr>
          <p:cNvSpPr txBox="1"/>
          <p:nvPr/>
        </p:nvSpPr>
        <p:spPr bwMode="auto">
          <a:xfrm>
            <a:off x="2990438" y="3490355"/>
            <a:ext cx="744538" cy="276226"/>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sz="1200" kern="0" dirty="0">
                <a:latin typeface="Calibri" panose="020F0502020204030204"/>
              </a:rPr>
              <a:t>SI &gt; 100x</a:t>
            </a:r>
          </a:p>
        </p:txBody>
      </p:sp>
      <p:sp>
        <p:nvSpPr>
          <p:cNvPr id="194" name="TextBox 51">
            <a:extLst>
              <a:ext uri="{FF2B5EF4-FFF2-40B4-BE49-F238E27FC236}">
                <a16:creationId xmlns:a16="http://schemas.microsoft.com/office/drawing/2014/main" id="{404377D9-54AD-E3E9-B7EB-AFC3613F4177}"/>
              </a:ext>
            </a:extLst>
          </p:cNvPr>
          <p:cNvSpPr txBox="1"/>
          <p:nvPr/>
        </p:nvSpPr>
        <p:spPr bwMode="auto">
          <a:xfrm>
            <a:off x="2850132" y="2000615"/>
            <a:ext cx="1036638" cy="276226"/>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sz="1200" kern="0" dirty="0">
                <a:latin typeface="Calibri" panose="020F0502020204030204"/>
              </a:rPr>
              <a:t>IC</a:t>
            </a:r>
            <a:r>
              <a:rPr lang="en-ZA" sz="1200" kern="0" baseline="-25000" dirty="0">
                <a:latin typeface="Calibri" panose="020F0502020204030204"/>
              </a:rPr>
              <a:t>50</a:t>
            </a:r>
            <a:r>
              <a:rPr lang="en-ZA" sz="1200" kern="0" dirty="0">
                <a:latin typeface="Calibri" panose="020F0502020204030204"/>
              </a:rPr>
              <a:t> &lt; 500 </a:t>
            </a:r>
            <a:r>
              <a:rPr lang="en-ZA" sz="1200" kern="0" dirty="0" err="1">
                <a:latin typeface="Calibri" panose="020F0502020204030204"/>
              </a:rPr>
              <a:t>nM</a:t>
            </a:r>
            <a:endParaRPr lang="en-ZA" sz="1200" kern="0" dirty="0">
              <a:latin typeface="Calibri" panose="020F0502020204030204"/>
            </a:endParaRPr>
          </a:p>
        </p:txBody>
      </p:sp>
      <p:cxnSp>
        <p:nvCxnSpPr>
          <p:cNvPr id="195" name="Straight Arrow Connector 194">
            <a:extLst>
              <a:ext uri="{FF2B5EF4-FFF2-40B4-BE49-F238E27FC236}">
                <a16:creationId xmlns:a16="http://schemas.microsoft.com/office/drawing/2014/main" id="{2562D1F7-27DE-EF68-9B94-D3063D3F13AA}"/>
              </a:ext>
            </a:extLst>
          </p:cNvPr>
          <p:cNvCxnSpPr>
            <a:cxnSpLocks noChangeShapeType="1"/>
          </p:cNvCxnSpPr>
          <p:nvPr/>
        </p:nvCxnSpPr>
        <p:spPr bwMode="auto">
          <a:xfrm>
            <a:off x="4201050" y="1447378"/>
            <a:ext cx="0" cy="235175"/>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xmlns="">
                <a:noFill/>
              </a14:hiddenFill>
            </a:ext>
          </a:extLst>
        </p:spPr>
      </p:cxnSp>
      <p:sp>
        <p:nvSpPr>
          <p:cNvPr id="196" name="Rounded Rectangle 31">
            <a:extLst>
              <a:ext uri="{FF2B5EF4-FFF2-40B4-BE49-F238E27FC236}">
                <a16:creationId xmlns:a16="http://schemas.microsoft.com/office/drawing/2014/main" id="{41AC0D75-72F4-EAFC-40A3-CBFFF6876FDD}"/>
              </a:ext>
            </a:extLst>
          </p:cNvPr>
          <p:cNvSpPr/>
          <p:nvPr/>
        </p:nvSpPr>
        <p:spPr bwMode="auto">
          <a:xfrm>
            <a:off x="4305061" y="1748016"/>
            <a:ext cx="1754982" cy="277236"/>
          </a:xfrm>
          <a:prstGeom prst="roundRect">
            <a:avLst/>
          </a:prstGeom>
          <a:solidFill>
            <a:sysClr val="window" lastClr="FFFFFF"/>
          </a:solidFill>
          <a:ln w="28575" cap="flat" cmpd="sng" algn="ctr">
            <a:solidFill>
              <a:srgbClr val="5B9BD5"/>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Solubility pH 6.5</a:t>
            </a:r>
          </a:p>
        </p:txBody>
      </p:sp>
      <p:sp>
        <p:nvSpPr>
          <p:cNvPr id="197" name="TextBox 54">
            <a:extLst>
              <a:ext uri="{FF2B5EF4-FFF2-40B4-BE49-F238E27FC236}">
                <a16:creationId xmlns:a16="http://schemas.microsoft.com/office/drawing/2014/main" id="{771F0273-493A-D8CC-FDE8-0BA248BE949B}"/>
              </a:ext>
            </a:extLst>
          </p:cNvPr>
          <p:cNvSpPr txBox="1"/>
          <p:nvPr/>
        </p:nvSpPr>
        <p:spPr bwMode="auto">
          <a:xfrm>
            <a:off x="4617558" y="1996547"/>
            <a:ext cx="1147762" cy="277813"/>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sz="1200" kern="0" dirty="0">
                <a:latin typeface="Calibri" panose="020F0502020204030204"/>
              </a:rPr>
              <a:t>pH 6.5 &gt; 10 µM</a:t>
            </a:r>
          </a:p>
        </p:txBody>
      </p:sp>
      <p:sp>
        <p:nvSpPr>
          <p:cNvPr id="198" name="TextBox 55">
            <a:extLst>
              <a:ext uri="{FF2B5EF4-FFF2-40B4-BE49-F238E27FC236}">
                <a16:creationId xmlns:a16="http://schemas.microsoft.com/office/drawing/2014/main" id="{E1FCA2ED-E8B8-1878-0304-AA2DBC40D3F2}"/>
              </a:ext>
            </a:extLst>
          </p:cNvPr>
          <p:cNvSpPr txBox="1"/>
          <p:nvPr/>
        </p:nvSpPr>
        <p:spPr bwMode="auto">
          <a:xfrm>
            <a:off x="4452130" y="3491349"/>
            <a:ext cx="1566454" cy="276999"/>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200" kern="0" dirty="0" err="1"/>
              <a:t>CL</a:t>
            </a:r>
            <a:r>
              <a:rPr lang="en-ZA" sz="1200" kern="0" baseline="-25000" dirty="0" err="1"/>
              <a:t>int</a:t>
            </a:r>
            <a:r>
              <a:rPr lang="en-ZA" sz="1200" kern="0" dirty="0"/>
              <a:t> &lt;11.6 </a:t>
            </a:r>
            <a:r>
              <a:rPr lang="el-GR" sz="1200" kern="0" dirty="0"/>
              <a:t>μ</a:t>
            </a:r>
            <a:r>
              <a:rPr lang="en-ZA" sz="1200" kern="0" dirty="0"/>
              <a:t>L/min/mg</a:t>
            </a:r>
            <a:endParaRPr lang="en-ZA" sz="1200" kern="0" dirty="0">
              <a:latin typeface="Calibri" panose="020F0502020204030204"/>
            </a:endParaRPr>
          </a:p>
        </p:txBody>
      </p:sp>
      <p:sp>
        <p:nvSpPr>
          <p:cNvPr id="199" name="Rounded Rectangle 35">
            <a:extLst>
              <a:ext uri="{FF2B5EF4-FFF2-40B4-BE49-F238E27FC236}">
                <a16:creationId xmlns:a16="http://schemas.microsoft.com/office/drawing/2014/main" id="{6C6D3053-0ACB-4031-6D9F-6BCC0B8123C1}"/>
              </a:ext>
            </a:extLst>
          </p:cNvPr>
          <p:cNvSpPr/>
          <p:nvPr/>
        </p:nvSpPr>
        <p:spPr bwMode="auto">
          <a:xfrm>
            <a:off x="321987" y="2270252"/>
            <a:ext cx="1754982" cy="417513"/>
          </a:xfrm>
          <a:prstGeom prst="roundRect">
            <a:avLst/>
          </a:prstGeom>
          <a:solidFill>
            <a:sysClr val="window" lastClr="FFFFFF"/>
          </a:solidFill>
          <a:ln w="28575" cap="flat" cmpd="sng" algn="ctr">
            <a:solidFill>
              <a:srgbClr val="A5A5A5"/>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Speed of action, </a:t>
            </a:r>
          </a:p>
          <a:p>
            <a:pPr algn="ctr">
              <a:defRPr/>
            </a:pPr>
            <a:r>
              <a:rPr lang="en-ZA" sz="1400" kern="0" dirty="0">
                <a:latin typeface="Calibri" panose="020F0502020204030204"/>
              </a:rPr>
              <a:t>cross-resistance </a:t>
            </a:r>
          </a:p>
        </p:txBody>
      </p:sp>
      <p:sp>
        <p:nvSpPr>
          <p:cNvPr id="200" name="Rounded Rectangle 36">
            <a:extLst>
              <a:ext uri="{FF2B5EF4-FFF2-40B4-BE49-F238E27FC236}">
                <a16:creationId xmlns:a16="http://schemas.microsoft.com/office/drawing/2014/main" id="{03868475-9C78-10A3-C653-7CFFCBE160B8}"/>
              </a:ext>
            </a:extLst>
          </p:cNvPr>
          <p:cNvSpPr/>
          <p:nvPr/>
        </p:nvSpPr>
        <p:spPr bwMode="auto">
          <a:xfrm>
            <a:off x="322054" y="3142654"/>
            <a:ext cx="1754915" cy="419101"/>
          </a:xfrm>
          <a:prstGeom prst="roundRect">
            <a:avLst/>
          </a:prstGeom>
          <a:solidFill>
            <a:sysClr val="window" lastClr="FFFFFF"/>
          </a:solidFill>
          <a:ln w="28575" cap="flat" cmpd="sng" algn="ctr">
            <a:solidFill>
              <a:srgbClr val="ED7D31"/>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Life cycle stage activities</a:t>
            </a:r>
          </a:p>
        </p:txBody>
      </p:sp>
      <p:sp>
        <p:nvSpPr>
          <p:cNvPr id="201" name="Rounded Rectangle 37">
            <a:extLst>
              <a:ext uri="{FF2B5EF4-FFF2-40B4-BE49-F238E27FC236}">
                <a16:creationId xmlns:a16="http://schemas.microsoft.com/office/drawing/2014/main" id="{6CA1BF61-6BA4-B908-0669-9A5FB6809989}"/>
              </a:ext>
            </a:extLst>
          </p:cNvPr>
          <p:cNvSpPr/>
          <p:nvPr/>
        </p:nvSpPr>
        <p:spPr bwMode="auto">
          <a:xfrm>
            <a:off x="321987" y="2766351"/>
            <a:ext cx="1756800" cy="300119"/>
          </a:xfrm>
          <a:prstGeom prst="roundRect">
            <a:avLst/>
          </a:prstGeom>
          <a:solidFill>
            <a:sysClr val="window" lastClr="FFFFFF"/>
          </a:solidFill>
          <a:ln w="28575" cap="flat" cmpd="sng" algn="ctr">
            <a:solidFill>
              <a:srgbClr val="A5A5A5"/>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Mutant generation</a:t>
            </a:r>
          </a:p>
        </p:txBody>
      </p:sp>
      <p:sp>
        <p:nvSpPr>
          <p:cNvPr id="202" name="Rounded Rectangle 38">
            <a:extLst>
              <a:ext uri="{FF2B5EF4-FFF2-40B4-BE49-F238E27FC236}">
                <a16:creationId xmlns:a16="http://schemas.microsoft.com/office/drawing/2014/main" id="{2539AE4A-1CD3-2260-87BB-AB85ED212B7E}"/>
              </a:ext>
            </a:extLst>
          </p:cNvPr>
          <p:cNvSpPr/>
          <p:nvPr/>
        </p:nvSpPr>
        <p:spPr bwMode="auto">
          <a:xfrm>
            <a:off x="2483985" y="2507867"/>
            <a:ext cx="1762038" cy="442214"/>
          </a:xfrm>
          <a:prstGeom prst="roundRect">
            <a:avLst/>
          </a:prstGeom>
          <a:solidFill>
            <a:sysClr val="window" lastClr="FFFFFF"/>
          </a:solidFill>
          <a:ln w="28575" cap="flat" cmpd="sng" algn="ctr">
            <a:solidFill>
              <a:srgbClr val="70AD47"/>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Cardotoxicity risk: hERG</a:t>
            </a:r>
          </a:p>
        </p:txBody>
      </p:sp>
      <p:sp>
        <p:nvSpPr>
          <p:cNvPr id="203" name="TextBox 61">
            <a:extLst>
              <a:ext uri="{FF2B5EF4-FFF2-40B4-BE49-F238E27FC236}">
                <a16:creationId xmlns:a16="http://schemas.microsoft.com/office/drawing/2014/main" id="{2C74F4FE-AE55-9227-B6EB-A4121D24C77F}"/>
              </a:ext>
            </a:extLst>
          </p:cNvPr>
          <p:cNvSpPr txBox="1"/>
          <p:nvPr/>
        </p:nvSpPr>
        <p:spPr bwMode="auto">
          <a:xfrm>
            <a:off x="7787580" y="2764805"/>
            <a:ext cx="744114" cy="276999"/>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sz="1200" kern="0" dirty="0">
                <a:latin typeface="Calibri" panose="020F0502020204030204"/>
              </a:rPr>
              <a:t>SI &gt; </a:t>
            </a:r>
            <a:r>
              <a:rPr lang="en-ZA" sz="1200" kern="0" dirty="0" err="1">
                <a:latin typeface="Calibri" panose="020F0502020204030204"/>
              </a:rPr>
              <a:t>100x</a:t>
            </a:r>
            <a:endParaRPr lang="en-ZA" sz="1200" kern="0" dirty="0">
              <a:latin typeface="Calibri" panose="020F0502020204030204"/>
            </a:endParaRPr>
          </a:p>
        </p:txBody>
      </p:sp>
      <p:cxnSp>
        <p:nvCxnSpPr>
          <p:cNvPr id="204" name="Straight Arrow Connector 203">
            <a:extLst>
              <a:ext uri="{FF2B5EF4-FFF2-40B4-BE49-F238E27FC236}">
                <a16:creationId xmlns:a16="http://schemas.microsoft.com/office/drawing/2014/main" id="{B4C93E1E-49B8-90A7-1767-4A31CFCBD973}"/>
              </a:ext>
            </a:extLst>
          </p:cNvPr>
          <p:cNvCxnSpPr>
            <a:cxnSpLocks noChangeShapeType="1"/>
          </p:cNvCxnSpPr>
          <p:nvPr/>
        </p:nvCxnSpPr>
        <p:spPr bwMode="auto">
          <a:xfrm>
            <a:off x="4283129" y="3594666"/>
            <a:ext cx="0" cy="235175"/>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xmlns="">
                <a:noFill/>
              </a14:hiddenFill>
            </a:ext>
          </a:extLst>
        </p:spPr>
      </p:cxnSp>
      <p:sp>
        <p:nvSpPr>
          <p:cNvPr id="205" name="Rounded Rectangle 41">
            <a:extLst>
              <a:ext uri="{FF2B5EF4-FFF2-40B4-BE49-F238E27FC236}">
                <a16:creationId xmlns:a16="http://schemas.microsoft.com/office/drawing/2014/main" id="{11506A6D-4CE9-7E91-2CC6-63B7A34BC31C}"/>
              </a:ext>
            </a:extLst>
          </p:cNvPr>
          <p:cNvSpPr/>
          <p:nvPr/>
        </p:nvSpPr>
        <p:spPr bwMode="auto">
          <a:xfrm>
            <a:off x="6511525" y="2355438"/>
            <a:ext cx="1079500" cy="419101"/>
          </a:xfrm>
          <a:prstGeom prst="roundRect">
            <a:avLst/>
          </a:prstGeom>
          <a:solidFill>
            <a:sysClr val="window" lastClr="FFFFFF"/>
          </a:solidFill>
          <a:ln w="28575" cap="flat" cmpd="sng" algn="ctr">
            <a:solidFill>
              <a:srgbClr val="70AD47"/>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CYP inhibition</a:t>
            </a:r>
          </a:p>
        </p:txBody>
      </p:sp>
      <p:sp>
        <p:nvSpPr>
          <p:cNvPr id="206" name="TextBox 64">
            <a:extLst>
              <a:ext uri="{FF2B5EF4-FFF2-40B4-BE49-F238E27FC236}">
                <a16:creationId xmlns:a16="http://schemas.microsoft.com/office/drawing/2014/main" id="{89E9B60A-22C8-999B-F676-791369557BB1}"/>
              </a:ext>
            </a:extLst>
          </p:cNvPr>
          <p:cNvSpPr txBox="1"/>
          <p:nvPr/>
        </p:nvSpPr>
        <p:spPr bwMode="auto">
          <a:xfrm>
            <a:off x="6553631" y="2756490"/>
            <a:ext cx="963613" cy="277813"/>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sz="1200" kern="0" dirty="0" err="1">
                <a:latin typeface="Calibri" panose="020F0502020204030204"/>
              </a:rPr>
              <a:t>IC</a:t>
            </a:r>
            <a:r>
              <a:rPr lang="en-ZA" sz="1200" kern="0" baseline="-25000" dirty="0" err="1">
                <a:latin typeface="Calibri" panose="020F0502020204030204"/>
              </a:rPr>
              <a:t>50</a:t>
            </a:r>
            <a:r>
              <a:rPr lang="en-ZA" sz="1200" kern="0" dirty="0">
                <a:latin typeface="Calibri" panose="020F0502020204030204"/>
              </a:rPr>
              <a:t> &lt; 20 µM</a:t>
            </a:r>
          </a:p>
        </p:txBody>
      </p:sp>
      <p:cxnSp>
        <p:nvCxnSpPr>
          <p:cNvPr id="207" name="Straight Arrow Connector 206">
            <a:extLst>
              <a:ext uri="{FF2B5EF4-FFF2-40B4-BE49-F238E27FC236}">
                <a16:creationId xmlns:a16="http://schemas.microsoft.com/office/drawing/2014/main" id="{151A7AE2-393B-3D18-EEAA-C2E61A18BBB4}"/>
              </a:ext>
            </a:extLst>
          </p:cNvPr>
          <p:cNvCxnSpPr>
            <a:cxnSpLocks noChangeShapeType="1"/>
          </p:cNvCxnSpPr>
          <p:nvPr/>
        </p:nvCxnSpPr>
        <p:spPr bwMode="auto">
          <a:xfrm flipV="1">
            <a:off x="4341710" y="1445116"/>
            <a:ext cx="0" cy="235175"/>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xmlns="">
                <a:noFill/>
              </a14:hiddenFill>
            </a:ext>
          </a:extLst>
        </p:spPr>
      </p:cxnSp>
      <p:cxnSp>
        <p:nvCxnSpPr>
          <p:cNvPr id="208" name="Straight Arrow Connector 207">
            <a:extLst>
              <a:ext uri="{FF2B5EF4-FFF2-40B4-BE49-F238E27FC236}">
                <a16:creationId xmlns:a16="http://schemas.microsoft.com/office/drawing/2014/main" id="{B1BF68FF-57B0-8341-5AA9-DB8EB2FF9055}"/>
              </a:ext>
            </a:extLst>
          </p:cNvPr>
          <p:cNvCxnSpPr>
            <a:cxnSpLocks noChangeShapeType="1"/>
          </p:cNvCxnSpPr>
          <p:nvPr/>
        </p:nvCxnSpPr>
        <p:spPr bwMode="auto">
          <a:xfrm flipH="1">
            <a:off x="2187730" y="2904451"/>
            <a:ext cx="225757" cy="0"/>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xmlns="">
                <a:noFill/>
              </a14:hiddenFill>
            </a:ext>
          </a:extLst>
        </p:spPr>
      </p:cxnSp>
      <p:sp>
        <p:nvSpPr>
          <p:cNvPr id="209" name="Rounded Rectangle 45">
            <a:extLst>
              <a:ext uri="{FF2B5EF4-FFF2-40B4-BE49-F238E27FC236}">
                <a16:creationId xmlns:a16="http://schemas.microsoft.com/office/drawing/2014/main" id="{B23B3DC2-2D14-8695-1C19-5E370969DEAB}"/>
              </a:ext>
            </a:extLst>
          </p:cNvPr>
          <p:cNvSpPr/>
          <p:nvPr/>
        </p:nvSpPr>
        <p:spPr bwMode="auto">
          <a:xfrm>
            <a:off x="6514323" y="3576157"/>
            <a:ext cx="1079500" cy="419101"/>
          </a:xfrm>
          <a:prstGeom prst="roundRect">
            <a:avLst/>
          </a:prstGeom>
          <a:solidFill>
            <a:sysClr val="window" lastClr="FFFFFF"/>
          </a:solidFill>
          <a:ln w="28575" cap="flat" cmpd="sng" algn="ctr">
            <a:solidFill>
              <a:srgbClr val="5B9BD5"/>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5-pt mics stability</a:t>
            </a:r>
          </a:p>
        </p:txBody>
      </p:sp>
      <p:sp>
        <p:nvSpPr>
          <p:cNvPr id="210" name="Rounded Rectangle 46">
            <a:extLst>
              <a:ext uri="{FF2B5EF4-FFF2-40B4-BE49-F238E27FC236}">
                <a16:creationId xmlns:a16="http://schemas.microsoft.com/office/drawing/2014/main" id="{611ED3C8-8965-B438-5C04-547EC9FE0ABC}"/>
              </a:ext>
            </a:extLst>
          </p:cNvPr>
          <p:cNvSpPr/>
          <p:nvPr/>
        </p:nvSpPr>
        <p:spPr bwMode="auto">
          <a:xfrm>
            <a:off x="7684468" y="3570899"/>
            <a:ext cx="1080000" cy="419101"/>
          </a:xfrm>
          <a:prstGeom prst="roundRect">
            <a:avLst/>
          </a:prstGeom>
          <a:solidFill>
            <a:sysClr val="window" lastClr="FFFFFF"/>
          </a:solidFill>
          <a:ln w="28575" cap="flat" cmpd="sng" algn="ctr">
            <a:solidFill>
              <a:srgbClr val="5B9BD5"/>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PPB, stability </a:t>
            </a:r>
          </a:p>
        </p:txBody>
      </p:sp>
      <p:sp>
        <p:nvSpPr>
          <p:cNvPr id="211" name="Rounded Rectangle 47">
            <a:extLst>
              <a:ext uri="{FF2B5EF4-FFF2-40B4-BE49-F238E27FC236}">
                <a16:creationId xmlns:a16="http://schemas.microsoft.com/office/drawing/2014/main" id="{E730C2A9-C99D-CBC7-41FE-66AC42EBE947}"/>
              </a:ext>
            </a:extLst>
          </p:cNvPr>
          <p:cNvSpPr/>
          <p:nvPr/>
        </p:nvSpPr>
        <p:spPr bwMode="auto">
          <a:xfrm>
            <a:off x="2475483" y="4810805"/>
            <a:ext cx="3632516" cy="265080"/>
          </a:xfrm>
          <a:prstGeom prst="roundRect">
            <a:avLst/>
          </a:prstGeom>
          <a:solidFill>
            <a:sysClr val="window" lastClr="FFFFFF"/>
          </a:solidFill>
          <a:ln w="28575" cap="flat" cmpd="sng" algn="ctr">
            <a:solidFill>
              <a:srgbClr val="ED7D31"/>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i="1" kern="0" dirty="0">
                <a:latin typeface="Calibri" panose="020F0502020204030204"/>
              </a:rPr>
              <a:t>In vivo </a:t>
            </a:r>
            <a:r>
              <a:rPr lang="en-ZA" sz="1400" kern="0" dirty="0">
                <a:latin typeface="Calibri" panose="020F0502020204030204"/>
              </a:rPr>
              <a:t>efficacy (single/multi-dose/ED</a:t>
            </a:r>
            <a:r>
              <a:rPr lang="en-ZA" sz="1400" kern="0" baseline="-25000" dirty="0">
                <a:latin typeface="Calibri" panose="020F0502020204030204"/>
              </a:rPr>
              <a:t>90</a:t>
            </a:r>
            <a:r>
              <a:rPr lang="en-ZA" sz="1400" kern="0" dirty="0">
                <a:latin typeface="Calibri" panose="020F0502020204030204"/>
              </a:rPr>
              <a:t>) + PK</a:t>
            </a:r>
            <a:endParaRPr lang="en-ZA" sz="1400" i="1" kern="0" dirty="0">
              <a:latin typeface="Calibri" panose="020F0502020204030204"/>
            </a:endParaRPr>
          </a:p>
        </p:txBody>
      </p:sp>
      <p:sp>
        <p:nvSpPr>
          <p:cNvPr id="212" name="TextBox 70">
            <a:extLst>
              <a:ext uri="{FF2B5EF4-FFF2-40B4-BE49-F238E27FC236}">
                <a16:creationId xmlns:a16="http://schemas.microsoft.com/office/drawing/2014/main" id="{D85289E7-4A64-DD57-C3EF-1D95D16515A7}"/>
              </a:ext>
            </a:extLst>
          </p:cNvPr>
          <p:cNvSpPr txBox="1"/>
          <p:nvPr/>
        </p:nvSpPr>
        <p:spPr bwMode="auto">
          <a:xfrm>
            <a:off x="3670970" y="5047801"/>
            <a:ext cx="1200151" cy="276226"/>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sz="1200" kern="0" dirty="0">
                <a:latin typeface="Calibri" panose="020F0502020204030204"/>
              </a:rPr>
              <a:t>ED</a:t>
            </a:r>
            <a:r>
              <a:rPr lang="en-ZA" sz="1200" kern="0" baseline="-25000" dirty="0">
                <a:latin typeface="Calibri" panose="020F0502020204030204"/>
              </a:rPr>
              <a:t>90</a:t>
            </a:r>
            <a:r>
              <a:rPr lang="en-ZA" sz="1200" kern="0" dirty="0">
                <a:latin typeface="Calibri" panose="020F0502020204030204"/>
              </a:rPr>
              <a:t> &lt; 10 mg/kg</a:t>
            </a:r>
          </a:p>
        </p:txBody>
      </p:sp>
      <p:sp>
        <p:nvSpPr>
          <p:cNvPr id="213" name="Rounded Rectangle 49">
            <a:extLst>
              <a:ext uri="{FF2B5EF4-FFF2-40B4-BE49-F238E27FC236}">
                <a16:creationId xmlns:a16="http://schemas.microsoft.com/office/drawing/2014/main" id="{8783B75F-2AC1-B3D3-5752-2A0FF3814335}"/>
              </a:ext>
            </a:extLst>
          </p:cNvPr>
          <p:cNvSpPr/>
          <p:nvPr/>
        </p:nvSpPr>
        <p:spPr bwMode="auto">
          <a:xfrm>
            <a:off x="3411629" y="3909663"/>
            <a:ext cx="1779795" cy="268115"/>
          </a:xfrm>
          <a:prstGeom prst="roundRect">
            <a:avLst/>
          </a:prstGeom>
          <a:solidFill>
            <a:sysClr val="window" lastClr="FFFFFF"/>
          </a:solidFill>
          <a:ln w="28575" cap="flat" cmpd="sng" algn="ctr">
            <a:solidFill>
              <a:srgbClr val="5B9BD5"/>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Mouse PK</a:t>
            </a:r>
          </a:p>
        </p:txBody>
      </p:sp>
      <p:sp>
        <p:nvSpPr>
          <p:cNvPr id="214" name="TextBox 72">
            <a:extLst>
              <a:ext uri="{FF2B5EF4-FFF2-40B4-BE49-F238E27FC236}">
                <a16:creationId xmlns:a16="http://schemas.microsoft.com/office/drawing/2014/main" id="{1DA84C87-D8E0-67AD-6C6F-06E458B0D6AF}"/>
              </a:ext>
            </a:extLst>
          </p:cNvPr>
          <p:cNvSpPr txBox="1"/>
          <p:nvPr/>
        </p:nvSpPr>
        <p:spPr bwMode="auto">
          <a:xfrm>
            <a:off x="3256156" y="4155043"/>
            <a:ext cx="2092325" cy="277813"/>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sz="1200" kern="0" dirty="0">
                <a:latin typeface="Calibri" panose="020F0502020204030204"/>
              </a:rPr>
              <a:t>Exposure sufficient for efficacy</a:t>
            </a:r>
          </a:p>
        </p:txBody>
      </p:sp>
      <p:cxnSp>
        <p:nvCxnSpPr>
          <p:cNvPr id="215" name="Straight Arrow Connector 214">
            <a:extLst>
              <a:ext uri="{FF2B5EF4-FFF2-40B4-BE49-F238E27FC236}">
                <a16:creationId xmlns:a16="http://schemas.microsoft.com/office/drawing/2014/main" id="{A9504FFE-279F-6436-82DA-EF7D3EE95C02}"/>
              </a:ext>
            </a:extLst>
          </p:cNvPr>
          <p:cNvCxnSpPr>
            <a:cxnSpLocks noChangeShapeType="1"/>
          </p:cNvCxnSpPr>
          <p:nvPr/>
        </p:nvCxnSpPr>
        <p:spPr bwMode="auto">
          <a:xfrm>
            <a:off x="4284179" y="5327370"/>
            <a:ext cx="0" cy="235175"/>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xmlns="">
                <a:noFill/>
              </a14:hiddenFill>
            </a:ext>
          </a:extLst>
        </p:spPr>
      </p:cxnSp>
      <p:sp>
        <p:nvSpPr>
          <p:cNvPr id="216" name="Rounded Rectangle 52">
            <a:extLst>
              <a:ext uri="{FF2B5EF4-FFF2-40B4-BE49-F238E27FC236}">
                <a16:creationId xmlns:a16="http://schemas.microsoft.com/office/drawing/2014/main" id="{97D12855-7290-17A4-1018-222711A7C136}"/>
              </a:ext>
            </a:extLst>
          </p:cNvPr>
          <p:cNvSpPr/>
          <p:nvPr/>
        </p:nvSpPr>
        <p:spPr bwMode="auto">
          <a:xfrm>
            <a:off x="4321518" y="6031338"/>
            <a:ext cx="1803401" cy="276226"/>
          </a:xfrm>
          <a:prstGeom prst="roundRect">
            <a:avLst/>
          </a:prstGeom>
          <a:solidFill>
            <a:sysClr val="window" lastClr="FFFFFF"/>
          </a:solidFill>
          <a:ln w="28575" cap="flat" cmpd="sng" algn="ctr">
            <a:solidFill>
              <a:srgbClr val="70AD47"/>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Off-target activities</a:t>
            </a:r>
          </a:p>
        </p:txBody>
      </p:sp>
      <p:sp>
        <p:nvSpPr>
          <p:cNvPr id="217" name="Rounded Rectangle 53">
            <a:extLst>
              <a:ext uri="{FF2B5EF4-FFF2-40B4-BE49-F238E27FC236}">
                <a16:creationId xmlns:a16="http://schemas.microsoft.com/office/drawing/2014/main" id="{5B08A5EC-D00A-AB36-C264-BEDFF8DB0ED2}"/>
              </a:ext>
            </a:extLst>
          </p:cNvPr>
          <p:cNvSpPr/>
          <p:nvPr/>
        </p:nvSpPr>
        <p:spPr bwMode="auto">
          <a:xfrm>
            <a:off x="4318344" y="5659746"/>
            <a:ext cx="1806575" cy="295355"/>
          </a:xfrm>
          <a:prstGeom prst="roundRect">
            <a:avLst/>
          </a:prstGeom>
          <a:solidFill>
            <a:sysClr val="window" lastClr="FFFFFF"/>
          </a:solidFill>
          <a:ln w="28575" cap="flat" cmpd="sng" algn="ctr">
            <a:solidFill>
              <a:srgbClr val="70AD47"/>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i="1" kern="0" dirty="0">
                <a:latin typeface="Calibri" panose="020F0502020204030204"/>
              </a:rPr>
              <a:t>In vitro</a:t>
            </a:r>
            <a:r>
              <a:rPr lang="en-ZA" sz="1400" kern="0" dirty="0">
                <a:latin typeface="Calibri" panose="020F0502020204030204"/>
              </a:rPr>
              <a:t> </a:t>
            </a:r>
            <a:r>
              <a:rPr lang="en-ZA" sz="1400" kern="0" dirty="0" err="1">
                <a:latin typeface="Calibri" panose="020F0502020204030204"/>
              </a:rPr>
              <a:t>genotox</a:t>
            </a:r>
            <a:r>
              <a:rPr lang="en-ZA" sz="1400" kern="0" dirty="0">
                <a:latin typeface="Calibri" panose="020F0502020204030204"/>
              </a:rPr>
              <a:t>.</a:t>
            </a:r>
          </a:p>
        </p:txBody>
      </p:sp>
      <p:sp>
        <p:nvSpPr>
          <p:cNvPr id="218" name="Rounded Rectangle 54">
            <a:extLst>
              <a:ext uri="{FF2B5EF4-FFF2-40B4-BE49-F238E27FC236}">
                <a16:creationId xmlns:a16="http://schemas.microsoft.com/office/drawing/2014/main" id="{6B6A4858-16C9-92D7-B52A-E4084F6929F4}"/>
              </a:ext>
            </a:extLst>
          </p:cNvPr>
          <p:cNvSpPr/>
          <p:nvPr/>
        </p:nvSpPr>
        <p:spPr bwMode="auto">
          <a:xfrm>
            <a:off x="2491913" y="6371469"/>
            <a:ext cx="1785106" cy="295355"/>
          </a:xfrm>
          <a:prstGeom prst="roundRect">
            <a:avLst/>
          </a:prstGeom>
          <a:solidFill>
            <a:sysClr val="window" lastClr="FFFFFF"/>
          </a:solidFill>
          <a:ln w="28575" cap="flat" cmpd="sng" algn="ctr">
            <a:solidFill>
              <a:srgbClr val="5B9BD5"/>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Rat/dog/monkey PK</a:t>
            </a:r>
          </a:p>
        </p:txBody>
      </p:sp>
      <p:sp>
        <p:nvSpPr>
          <p:cNvPr id="219" name="Rounded Rectangle 55">
            <a:extLst>
              <a:ext uri="{FF2B5EF4-FFF2-40B4-BE49-F238E27FC236}">
                <a16:creationId xmlns:a16="http://schemas.microsoft.com/office/drawing/2014/main" id="{75F4E035-68A1-07EE-0BD2-82914A7310E1}"/>
              </a:ext>
            </a:extLst>
          </p:cNvPr>
          <p:cNvSpPr/>
          <p:nvPr/>
        </p:nvSpPr>
        <p:spPr bwMode="auto">
          <a:xfrm>
            <a:off x="2480245" y="5651830"/>
            <a:ext cx="1784955" cy="655740"/>
          </a:xfrm>
          <a:prstGeom prst="roundRect">
            <a:avLst/>
          </a:prstGeom>
          <a:solidFill>
            <a:sysClr val="window" lastClr="FFFFFF"/>
          </a:solidFill>
          <a:ln w="28575" cap="flat" cmpd="sng" algn="ctr">
            <a:solidFill>
              <a:srgbClr val="5B9BD5"/>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Further </a:t>
            </a:r>
            <a:r>
              <a:rPr lang="en-ZA" sz="1400" i="1" kern="0" dirty="0">
                <a:latin typeface="Calibri" panose="020F0502020204030204"/>
              </a:rPr>
              <a:t>in vitro</a:t>
            </a:r>
            <a:r>
              <a:rPr lang="en-ZA" sz="1400" kern="0" dirty="0">
                <a:latin typeface="Calibri" panose="020F0502020204030204"/>
              </a:rPr>
              <a:t> DMPK (hepatocyte stability)</a:t>
            </a:r>
          </a:p>
        </p:txBody>
      </p:sp>
      <p:sp>
        <p:nvSpPr>
          <p:cNvPr id="220" name="Rounded Rectangle 56">
            <a:extLst>
              <a:ext uri="{FF2B5EF4-FFF2-40B4-BE49-F238E27FC236}">
                <a16:creationId xmlns:a16="http://schemas.microsoft.com/office/drawing/2014/main" id="{283E999A-302C-BEBC-B3A1-515D726995FE}"/>
              </a:ext>
            </a:extLst>
          </p:cNvPr>
          <p:cNvSpPr/>
          <p:nvPr/>
        </p:nvSpPr>
        <p:spPr bwMode="auto">
          <a:xfrm>
            <a:off x="4322876" y="6389061"/>
            <a:ext cx="1803401" cy="280987"/>
          </a:xfrm>
          <a:prstGeom prst="roundRect">
            <a:avLst/>
          </a:prstGeom>
          <a:solidFill>
            <a:sysClr val="window" lastClr="FFFFFF"/>
          </a:solidFill>
          <a:ln w="28575" cap="flat" cmpd="sng" algn="ctr">
            <a:solidFill>
              <a:srgbClr val="70AD47"/>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Exploratory rat tox.</a:t>
            </a:r>
          </a:p>
        </p:txBody>
      </p:sp>
      <p:grpSp>
        <p:nvGrpSpPr>
          <p:cNvPr id="221" name="Group 220">
            <a:extLst>
              <a:ext uri="{FF2B5EF4-FFF2-40B4-BE49-F238E27FC236}">
                <a16:creationId xmlns:a16="http://schemas.microsoft.com/office/drawing/2014/main" id="{883D7FA4-3C23-39E8-C3E5-4F7A9BEDD8D2}"/>
              </a:ext>
            </a:extLst>
          </p:cNvPr>
          <p:cNvGrpSpPr>
            <a:grpSpLocks/>
          </p:cNvGrpSpPr>
          <p:nvPr/>
        </p:nvGrpSpPr>
        <p:grpSpPr bwMode="auto">
          <a:xfrm>
            <a:off x="445712" y="5192176"/>
            <a:ext cx="1147899" cy="985639"/>
            <a:chOff x="8200408" y="6173070"/>
            <a:chExt cx="1147773" cy="985473"/>
          </a:xfrm>
        </p:grpSpPr>
        <p:sp>
          <p:nvSpPr>
            <p:cNvPr id="223" name="TextBox 85">
              <a:extLst>
                <a:ext uri="{FF2B5EF4-FFF2-40B4-BE49-F238E27FC236}">
                  <a16:creationId xmlns:a16="http://schemas.microsoft.com/office/drawing/2014/main" id="{0393658C-8946-E659-B2B4-A83B49D2AA65}"/>
                </a:ext>
              </a:extLst>
            </p:cNvPr>
            <p:cNvSpPr txBox="1"/>
            <p:nvPr/>
          </p:nvSpPr>
          <p:spPr>
            <a:xfrm>
              <a:off x="8399770" y="6173070"/>
              <a:ext cx="729594" cy="307725"/>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sz="1400" kern="0" dirty="0">
                  <a:latin typeface="Calibri" panose="020F0502020204030204"/>
                </a:rPr>
                <a:t>Biolody</a:t>
              </a:r>
            </a:p>
          </p:txBody>
        </p:sp>
        <p:sp>
          <p:nvSpPr>
            <p:cNvPr id="224" name="TextBox 86">
              <a:extLst>
                <a:ext uri="{FF2B5EF4-FFF2-40B4-BE49-F238E27FC236}">
                  <a16:creationId xmlns:a16="http://schemas.microsoft.com/office/drawing/2014/main" id="{5834B958-5C0F-0BD8-958A-2EE2D095BEC7}"/>
                </a:ext>
              </a:extLst>
            </p:cNvPr>
            <p:cNvSpPr txBox="1"/>
            <p:nvPr/>
          </p:nvSpPr>
          <p:spPr>
            <a:xfrm>
              <a:off x="8402945" y="6634955"/>
              <a:ext cx="560325" cy="307923"/>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sz="1400" kern="0" dirty="0">
                  <a:latin typeface="Calibri" panose="020F0502020204030204"/>
                </a:rPr>
                <a:t>MOA</a:t>
              </a:r>
            </a:p>
          </p:txBody>
        </p:sp>
        <p:cxnSp>
          <p:nvCxnSpPr>
            <p:cNvPr id="225" name="Straight Connector 224">
              <a:extLst>
                <a:ext uri="{FF2B5EF4-FFF2-40B4-BE49-F238E27FC236}">
                  <a16:creationId xmlns:a16="http://schemas.microsoft.com/office/drawing/2014/main" id="{876D479E-1F61-E6C0-924D-C141D52A02B3}"/>
                </a:ext>
              </a:extLst>
            </p:cNvPr>
            <p:cNvCxnSpPr>
              <a:cxnSpLocks noChangeShapeType="1"/>
            </p:cNvCxnSpPr>
            <p:nvPr/>
          </p:nvCxnSpPr>
          <p:spPr bwMode="auto">
            <a:xfrm>
              <a:off x="8200408" y="6349533"/>
              <a:ext cx="203854" cy="0"/>
            </a:xfrm>
            <a:prstGeom prst="line">
              <a:avLst/>
            </a:prstGeom>
            <a:noFill/>
            <a:ln w="38100" algn="ctr">
              <a:solidFill>
                <a:srgbClr val="ED7D31"/>
              </a:solidFill>
              <a:miter lim="800000"/>
              <a:headEnd/>
              <a:tailEnd/>
            </a:ln>
            <a:extLst>
              <a:ext uri="{909E8E84-426E-40dd-AFC4-6F175D3DCCD1}">
                <a14:hiddenFill xmlns:a14="http://schemas.microsoft.com/office/drawing/2010/main" xmlns="">
                  <a:noFill/>
                </a14:hiddenFill>
              </a:ext>
            </a:extLst>
          </p:spPr>
        </p:cxnSp>
        <p:cxnSp>
          <p:nvCxnSpPr>
            <p:cNvPr id="226" name="Straight Connector 225">
              <a:extLst>
                <a:ext uri="{FF2B5EF4-FFF2-40B4-BE49-F238E27FC236}">
                  <a16:creationId xmlns:a16="http://schemas.microsoft.com/office/drawing/2014/main" id="{B4A9145A-22E1-398D-C53E-C79C99935BB1}"/>
                </a:ext>
              </a:extLst>
            </p:cNvPr>
            <p:cNvCxnSpPr>
              <a:cxnSpLocks noChangeShapeType="1"/>
            </p:cNvCxnSpPr>
            <p:nvPr/>
          </p:nvCxnSpPr>
          <p:spPr bwMode="auto">
            <a:xfrm>
              <a:off x="8200408" y="6545138"/>
              <a:ext cx="203854" cy="0"/>
            </a:xfrm>
            <a:prstGeom prst="line">
              <a:avLst/>
            </a:prstGeom>
            <a:noFill/>
            <a:ln w="38100" algn="ctr">
              <a:solidFill>
                <a:srgbClr val="5B9BD5"/>
              </a:solidFill>
              <a:miter lim="800000"/>
              <a:headEnd/>
              <a:tailEnd/>
            </a:ln>
            <a:extLst>
              <a:ext uri="{909E8E84-426E-40dd-AFC4-6F175D3DCCD1}">
                <a14:hiddenFill xmlns:a14="http://schemas.microsoft.com/office/drawing/2010/main" xmlns="">
                  <a:noFill/>
                </a14:hiddenFill>
              </a:ext>
            </a:extLst>
          </p:spPr>
        </p:cxnSp>
        <p:cxnSp>
          <p:nvCxnSpPr>
            <p:cNvPr id="227" name="Straight Connector 226">
              <a:extLst>
                <a:ext uri="{FF2B5EF4-FFF2-40B4-BE49-F238E27FC236}">
                  <a16:creationId xmlns:a16="http://schemas.microsoft.com/office/drawing/2014/main" id="{91297DE8-1C40-32ED-81A8-DA1C86588D32}"/>
                </a:ext>
              </a:extLst>
            </p:cNvPr>
            <p:cNvCxnSpPr>
              <a:cxnSpLocks noChangeShapeType="1"/>
            </p:cNvCxnSpPr>
            <p:nvPr/>
          </p:nvCxnSpPr>
          <p:spPr bwMode="auto">
            <a:xfrm>
              <a:off x="8200408" y="6784838"/>
              <a:ext cx="203854" cy="0"/>
            </a:xfrm>
            <a:prstGeom prst="line">
              <a:avLst/>
            </a:prstGeom>
            <a:noFill/>
            <a:ln w="38100" algn="ctr">
              <a:solidFill>
                <a:srgbClr val="A5A5A5"/>
              </a:solidFill>
              <a:miter lim="800000"/>
              <a:headEnd/>
              <a:tailEnd/>
            </a:ln>
            <a:extLst>
              <a:ext uri="{909E8E84-426E-40dd-AFC4-6F175D3DCCD1}">
                <a14:hiddenFill xmlns:a14="http://schemas.microsoft.com/office/drawing/2010/main" xmlns="">
                  <a:noFill/>
                </a14:hiddenFill>
              </a:ext>
            </a:extLst>
          </p:spPr>
        </p:cxnSp>
        <p:sp>
          <p:nvSpPr>
            <p:cNvPr id="228" name="TextBox 90">
              <a:extLst>
                <a:ext uri="{FF2B5EF4-FFF2-40B4-BE49-F238E27FC236}">
                  <a16:creationId xmlns:a16="http://schemas.microsoft.com/office/drawing/2014/main" id="{6D98C101-9BFA-6B65-18E6-21B297259BB8}"/>
                </a:ext>
              </a:extLst>
            </p:cNvPr>
            <p:cNvSpPr txBox="1"/>
            <p:nvPr/>
          </p:nvSpPr>
          <p:spPr>
            <a:xfrm>
              <a:off x="8399770" y="6398457"/>
              <a:ext cx="634930" cy="307923"/>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sz="1400" kern="0" dirty="0">
                  <a:latin typeface="Calibri" panose="020F0502020204030204"/>
                </a:rPr>
                <a:t>DMPK</a:t>
              </a:r>
            </a:p>
          </p:txBody>
        </p:sp>
        <p:cxnSp>
          <p:nvCxnSpPr>
            <p:cNvPr id="229" name="Straight Connector 228">
              <a:extLst>
                <a:ext uri="{FF2B5EF4-FFF2-40B4-BE49-F238E27FC236}">
                  <a16:creationId xmlns:a16="http://schemas.microsoft.com/office/drawing/2014/main" id="{7E23641B-8C4B-63E6-8C79-FD4B210CF99C}"/>
                </a:ext>
              </a:extLst>
            </p:cNvPr>
            <p:cNvCxnSpPr>
              <a:cxnSpLocks noChangeShapeType="1"/>
            </p:cNvCxnSpPr>
            <p:nvPr/>
          </p:nvCxnSpPr>
          <p:spPr bwMode="auto">
            <a:xfrm>
              <a:off x="8200408" y="7005326"/>
              <a:ext cx="203854" cy="0"/>
            </a:xfrm>
            <a:prstGeom prst="line">
              <a:avLst/>
            </a:prstGeom>
            <a:noFill/>
            <a:ln w="38100" algn="ctr">
              <a:solidFill>
                <a:srgbClr val="70AD47"/>
              </a:solidFill>
              <a:miter lim="800000"/>
              <a:headEnd/>
              <a:tailEnd/>
            </a:ln>
            <a:extLst>
              <a:ext uri="{909E8E84-426E-40dd-AFC4-6F175D3DCCD1}">
                <a14:hiddenFill xmlns:a14="http://schemas.microsoft.com/office/drawing/2010/main" xmlns="">
                  <a:noFill/>
                </a14:hiddenFill>
              </a:ext>
            </a:extLst>
          </p:spPr>
        </p:cxnSp>
        <p:sp>
          <p:nvSpPr>
            <p:cNvPr id="230" name="TextBox 92">
              <a:extLst>
                <a:ext uri="{FF2B5EF4-FFF2-40B4-BE49-F238E27FC236}">
                  <a16:creationId xmlns:a16="http://schemas.microsoft.com/office/drawing/2014/main" id="{0574B4BF-062C-BA9D-3923-87D10DC998F0}"/>
                </a:ext>
              </a:extLst>
            </p:cNvPr>
            <p:cNvSpPr txBox="1"/>
            <p:nvPr/>
          </p:nvSpPr>
          <p:spPr>
            <a:xfrm>
              <a:off x="8390246" y="6850818"/>
              <a:ext cx="957935" cy="307725"/>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sz="1400" kern="0" dirty="0">
                  <a:latin typeface="Calibri" panose="020F0502020204030204"/>
                </a:rPr>
                <a:t>Toxicology</a:t>
              </a:r>
            </a:p>
          </p:txBody>
        </p:sp>
      </p:grpSp>
      <p:cxnSp>
        <p:nvCxnSpPr>
          <p:cNvPr id="222" name="Straight Arrow Connector 221">
            <a:extLst>
              <a:ext uri="{FF2B5EF4-FFF2-40B4-BE49-F238E27FC236}">
                <a16:creationId xmlns:a16="http://schemas.microsoft.com/office/drawing/2014/main" id="{3E497EF4-A710-6C37-1827-FC091C85818D}"/>
              </a:ext>
            </a:extLst>
          </p:cNvPr>
          <p:cNvCxnSpPr>
            <a:cxnSpLocks noChangeShapeType="1"/>
          </p:cNvCxnSpPr>
          <p:nvPr/>
        </p:nvCxnSpPr>
        <p:spPr bwMode="auto">
          <a:xfrm>
            <a:off x="4277019" y="2190129"/>
            <a:ext cx="0" cy="235175"/>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xmlns="">
                <a:noFill/>
              </a14:hiddenFill>
            </a:ext>
          </a:extLst>
        </p:spPr>
      </p:cxnSp>
      <p:cxnSp>
        <p:nvCxnSpPr>
          <p:cNvPr id="188" name="Straight Arrow Connector 187">
            <a:extLst>
              <a:ext uri="{FF2B5EF4-FFF2-40B4-BE49-F238E27FC236}">
                <a16:creationId xmlns:a16="http://schemas.microsoft.com/office/drawing/2014/main" id="{BF83D3BC-B051-59BF-3B4C-569129F8734A}"/>
              </a:ext>
            </a:extLst>
          </p:cNvPr>
          <p:cNvCxnSpPr>
            <a:cxnSpLocks noChangeShapeType="1"/>
          </p:cNvCxnSpPr>
          <p:nvPr/>
        </p:nvCxnSpPr>
        <p:spPr bwMode="auto">
          <a:xfrm>
            <a:off x="4281629" y="4464704"/>
            <a:ext cx="0" cy="235175"/>
          </a:xfrm>
          <a:prstGeom prst="straightConnector1">
            <a:avLst/>
          </a:prstGeom>
          <a:noFill/>
          <a:ln w="28575" algn="ctr">
            <a:solidFill>
              <a:schemeClr val="tx1"/>
            </a:solidFill>
            <a:miter lim="800000"/>
            <a:headEnd/>
            <a:tailEnd type="arrow" w="med" len="med"/>
          </a:ln>
          <a:extLst>
            <a:ext uri="{909E8E84-426E-40dd-AFC4-6F175D3DCCD1}">
              <a14:hiddenFill xmlns:a14="http://schemas.microsoft.com/office/drawing/2010/main" xmlns="">
                <a:noFill/>
              </a14:hiddenFill>
            </a:ext>
          </a:extLst>
        </p:spPr>
      </p:cxnSp>
      <p:sp>
        <p:nvSpPr>
          <p:cNvPr id="186" name="Rounded Rectangle 19">
            <a:extLst>
              <a:ext uri="{FF2B5EF4-FFF2-40B4-BE49-F238E27FC236}">
                <a16:creationId xmlns:a16="http://schemas.microsoft.com/office/drawing/2014/main" id="{131A97C3-7BE8-97D6-5515-568E90356A5F}"/>
              </a:ext>
            </a:extLst>
          </p:cNvPr>
          <p:cNvSpPr/>
          <p:nvPr/>
        </p:nvSpPr>
        <p:spPr bwMode="auto">
          <a:xfrm>
            <a:off x="4313101" y="2498170"/>
            <a:ext cx="1794898" cy="451911"/>
          </a:xfrm>
          <a:prstGeom prst="roundRect">
            <a:avLst/>
          </a:prstGeom>
          <a:solidFill>
            <a:sysClr val="window" lastClr="FFFFFF"/>
          </a:solidFill>
          <a:ln w="28575" cap="flat" cmpd="sng" algn="ctr">
            <a:solidFill>
              <a:srgbClr val="5B9BD5"/>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Permeability: </a:t>
            </a:r>
          </a:p>
          <a:p>
            <a:pPr algn="ctr">
              <a:defRPr/>
            </a:pPr>
            <a:r>
              <a:rPr lang="en-ZA" sz="1400" kern="0" dirty="0" err="1">
                <a:latin typeface="Calibri" panose="020F0502020204030204"/>
              </a:rPr>
              <a:t>Caco</a:t>
            </a:r>
            <a:r>
              <a:rPr lang="en-ZA" sz="1400" kern="0" dirty="0">
                <a:latin typeface="Calibri" panose="020F0502020204030204"/>
              </a:rPr>
              <a:t>=2 or PAMPA</a:t>
            </a:r>
          </a:p>
        </p:txBody>
      </p:sp>
      <p:sp>
        <p:nvSpPr>
          <p:cNvPr id="175" name="Rounded Rectangle 8">
            <a:extLst>
              <a:ext uri="{FF2B5EF4-FFF2-40B4-BE49-F238E27FC236}">
                <a16:creationId xmlns:a16="http://schemas.microsoft.com/office/drawing/2014/main" id="{0670EDEE-23A1-FDF7-91E4-4942B316BC9D}"/>
              </a:ext>
            </a:extLst>
          </p:cNvPr>
          <p:cNvSpPr/>
          <p:nvPr/>
        </p:nvSpPr>
        <p:spPr bwMode="auto">
          <a:xfrm>
            <a:off x="7672445" y="2358842"/>
            <a:ext cx="1080000" cy="417600"/>
          </a:xfrm>
          <a:prstGeom prst="roundRect">
            <a:avLst/>
          </a:prstGeom>
          <a:solidFill>
            <a:sysClr val="window" lastClr="FFFFFF"/>
          </a:solidFill>
          <a:ln w="28575" cap="flat" cmpd="sng" algn="ctr">
            <a:solidFill>
              <a:srgbClr val="70AD47"/>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kern="0" dirty="0">
                <a:latin typeface="Calibri" panose="020F0502020204030204"/>
              </a:rPr>
              <a:t>HepG2, Vero </a:t>
            </a:r>
          </a:p>
        </p:txBody>
      </p:sp>
      <p:sp>
        <p:nvSpPr>
          <p:cNvPr id="176" name="TextBox 31">
            <a:extLst>
              <a:ext uri="{FF2B5EF4-FFF2-40B4-BE49-F238E27FC236}">
                <a16:creationId xmlns:a16="http://schemas.microsoft.com/office/drawing/2014/main" id="{2DAA853B-8048-A37C-6259-669732DE4D62}"/>
              </a:ext>
            </a:extLst>
          </p:cNvPr>
          <p:cNvSpPr txBox="1"/>
          <p:nvPr/>
        </p:nvSpPr>
        <p:spPr bwMode="auto">
          <a:xfrm>
            <a:off x="341037" y="1944778"/>
            <a:ext cx="1720527"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b="1" dirty="0"/>
              <a:t>Per request</a:t>
            </a:r>
            <a:endParaRPr lang="en-GB" sz="1400" b="1" dirty="0"/>
          </a:p>
        </p:txBody>
      </p:sp>
      <p:sp>
        <p:nvSpPr>
          <p:cNvPr id="177" name="TextBox 32">
            <a:extLst>
              <a:ext uri="{FF2B5EF4-FFF2-40B4-BE49-F238E27FC236}">
                <a16:creationId xmlns:a16="http://schemas.microsoft.com/office/drawing/2014/main" id="{1E291703-20FF-4D45-AFEB-EC015DC1C333}"/>
              </a:ext>
            </a:extLst>
          </p:cNvPr>
          <p:cNvSpPr txBox="1"/>
          <p:nvPr/>
        </p:nvSpPr>
        <p:spPr bwMode="auto">
          <a:xfrm>
            <a:off x="6521050" y="2023147"/>
            <a:ext cx="2215155"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ZA" sz="1400" b="1" dirty="0"/>
              <a:t>Per request</a:t>
            </a:r>
            <a:endParaRPr lang="en-GB" sz="1400" b="1" dirty="0"/>
          </a:p>
        </p:txBody>
      </p:sp>
      <p:sp>
        <p:nvSpPr>
          <p:cNvPr id="178" name="Right Brace 177">
            <a:extLst>
              <a:ext uri="{FF2B5EF4-FFF2-40B4-BE49-F238E27FC236}">
                <a16:creationId xmlns:a16="http://schemas.microsoft.com/office/drawing/2014/main" id="{D44D94A4-B778-5A9C-BC39-026B1F6E0839}"/>
              </a:ext>
            </a:extLst>
          </p:cNvPr>
          <p:cNvSpPr/>
          <p:nvPr/>
        </p:nvSpPr>
        <p:spPr bwMode="auto">
          <a:xfrm>
            <a:off x="6315898" y="3940260"/>
            <a:ext cx="119122" cy="2741865"/>
          </a:xfrm>
          <a:prstGeom prst="rightBrace">
            <a:avLst/>
          </a:prstGeom>
          <a:ln w="28575"/>
        </p:spPr>
        <p:style>
          <a:lnRef idx="1">
            <a:schemeClr val="dk1"/>
          </a:lnRef>
          <a:fillRef idx="0">
            <a:schemeClr val="dk1"/>
          </a:fillRef>
          <a:effectRef idx="0">
            <a:schemeClr val="dk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GB"/>
          </a:p>
        </p:txBody>
      </p:sp>
      <p:sp>
        <p:nvSpPr>
          <p:cNvPr id="179" name="TextBox 34">
            <a:extLst>
              <a:ext uri="{FF2B5EF4-FFF2-40B4-BE49-F238E27FC236}">
                <a16:creationId xmlns:a16="http://schemas.microsoft.com/office/drawing/2014/main" id="{FF9117E2-A15A-DDBC-9F9A-8022CFD546E0}"/>
              </a:ext>
            </a:extLst>
          </p:cNvPr>
          <p:cNvSpPr txBox="1"/>
          <p:nvPr/>
        </p:nvSpPr>
        <p:spPr bwMode="auto">
          <a:xfrm>
            <a:off x="6454611" y="5153755"/>
            <a:ext cx="1041504" cy="307777"/>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sz="1400" b="1" dirty="0"/>
              <a:t>Per request</a:t>
            </a:r>
            <a:endParaRPr lang="en-GB" sz="1400" b="1" dirty="0"/>
          </a:p>
        </p:txBody>
      </p:sp>
      <p:pic>
        <p:nvPicPr>
          <p:cNvPr id="231" name="Content Placeholder 8" descr="A logo with text and a diamond&#10;&#10;Description automatically generated with medium confidence">
            <a:extLst>
              <a:ext uri="{FF2B5EF4-FFF2-40B4-BE49-F238E27FC236}">
                <a16:creationId xmlns:a16="http://schemas.microsoft.com/office/drawing/2014/main" id="{0508DD31-B74A-2D6C-C980-6355A6173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039" y="394493"/>
            <a:ext cx="1428322" cy="958057"/>
          </a:xfrm>
          <a:prstGeom prst="rect">
            <a:avLst/>
          </a:prstGeom>
        </p:spPr>
      </p:pic>
      <p:pic>
        <p:nvPicPr>
          <p:cNvPr id="232" name="Picture 231" descr="A logo of a university&#10;&#10;Description automatically generated">
            <a:extLst>
              <a:ext uri="{FF2B5EF4-FFF2-40B4-BE49-F238E27FC236}">
                <a16:creationId xmlns:a16="http://schemas.microsoft.com/office/drawing/2014/main" id="{20B31F7B-3EAC-66E2-B232-061C2A427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723" y="427224"/>
            <a:ext cx="879403" cy="892594"/>
          </a:xfrm>
          <a:prstGeom prst="rect">
            <a:avLst/>
          </a:prstGeom>
        </p:spPr>
      </p:pic>
      <p:sp>
        <p:nvSpPr>
          <p:cNvPr id="3" name="Title 1">
            <a:extLst>
              <a:ext uri="{FF2B5EF4-FFF2-40B4-BE49-F238E27FC236}">
                <a16:creationId xmlns:a16="http://schemas.microsoft.com/office/drawing/2014/main" id="{5FEF2FBF-16A3-A669-9A00-4135C40C4E92}"/>
              </a:ext>
            </a:extLst>
          </p:cNvPr>
          <p:cNvSpPr>
            <a:spLocks noGrp="1"/>
          </p:cNvSpPr>
          <p:nvPr>
            <p:ph type="title"/>
          </p:nvPr>
        </p:nvSpPr>
        <p:spPr>
          <a:xfrm>
            <a:off x="838200" y="365125"/>
            <a:ext cx="8214359" cy="1325563"/>
          </a:xfrm>
        </p:spPr>
        <p:txBody>
          <a:bodyPr anchor="t"/>
          <a:lstStyle/>
          <a:p>
            <a:r>
              <a:rPr lang="en-ZA" dirty="0"/>
              <a:t>A more detailed screening cascade</a:t>
            </a:r>
          </a:p>
        </p:txBody>
      </p:sp>
      <p:sp>
        <p:nvSpPr>
          <p:cNvPr id="4" name="TextBox 3">
            <a:extLst>
              <a:ext uri="{FF2B5EF4-FFF2-40B4-BE49-F238E27FC236}">
                <a16:creationId xmlns:a16="http://schemas.microsoft.com/office/drawing/2014/main" id="{D6620B35-6942-D164-2A0D-DF61BB4A0413}"/>
              </a:ext>
            </a:extLst>
          </p:cNvPr>
          <p:cNvSpPr txBox="1"/>
          <p:nvPr/>
        </p:nvSpPr>
        <p:spPr>
          <a:xfrm>
            <a:off x="9241095" y="1772626"/>
            <a:ext cx="2743201" cy="3093154"/>
          </a:xfrm>
          <a:prstGeom prst="rect">
            <a:avLst/>
          </a:prstGeom>
          <a:noFill/>
          <a:ln w="28575">
            <a:noFill/>
          </a:ln>
        </p:spPr>
        <p:txBody>
          <a:bodyPr wrap="square" rtlCol="0">
            <a:spAutoFit/>
          </a:bodyPr>
          <a:lstStyle/>
          <a:p>
            <a:pPr>
              <a:buClr>
                <a:srgbClr val="C00000"/>
              </a:buClr>
            </a:pPr>
            <a:r>
              <a:rPr lang="en-ZA" sz="1500" b="1" dirty="0">
                <a:latin typeface="Arial" panose="020B0604020202020204" pitchFamily="34" charset="0"/>
                <a:cs typeface="Arial" panose="020B0604020202020204" pitchFamily="34" charset="0"/>
              </a:rPr>
              <a:t>What do we want to know?</a:t>
            </a:r>
          </a:p>
          <a:p>
            <a:pPr marL="180975" indent="-180975">
              <a:buClr>
                <a:schemeClr val="tx1"/>
              </a:buClr>
              <a:buFont typeface="Arial" panose="020B0604020202020204" pitchFamily="34" charset="0"/>
              <a:buChar char="•"/>
            </a:pPr>
            <a:r>
              <a:rPr lang="en-ZA" sz="1500" dirty="0">
                <a:latin typeface="Arial" panose="020B0604020202020204" pitchFamily="34" charset="0"/>
                <a:cs typeface="Arial" panose="020B0604020202020204" pitchFamily="34" charset="0"/>
              </a:rPr>
              <a:t>Is the compound </a:t>
            </a:r>
            <a:r>
              <a:rPr lang="en-ZA" sz="1500" u="sng" dirty="0">
                <a:latin typeface="Arial" panose="020B0604020202020204" pitchFamily="34" charset="0"/>
                <a:cs typeface="Arial" panose="020B0604020202020204" pitchFamily="34" charset="0"/>
              </a:rPr>
              <a:t>active</a:t>
            </a:r>
            <a:r>
              <a:rPr lang="en-ZA" sz="1500" dirty="0">
                <a:latin typeface="Arial" panose="020B0604020202020204" pitchFamily="34" charset="0"/>
                <a:cs typeface="Arial" panose="020B0604020202020204" pitchFamily="34" charset="0"/>
              </a:rPr>
              <a:t>?</a:t>
            </a:r>
          </a:p>
          <a:p>
            <a:pPr marL="180975" indent="-180975">
              <a:buClr>
                <a:schemeClr val="tx1"/>
              </a:buClr>
              <a:buFont typeface="Arial" panose="020B0604020202020204" pitchFamily="34" charset="0"/>
              <a:buChar char="•"/>
            </a:pPr>
            <a:r>
              <a:rPr lang="en-ZA" sz="1500" dirty="0">
                <a:latin typeface="Arial" panose="020B0604020202020204" pitchFamily="34" charset="0"/>
                <a:cs typeface="Arial" panose="020B0604020202020204" pitchFamily="34" charset="0"/>
              </a:rPr>
              <a:t>Is the compound </a:t>
            </a:r>
            <a:r>
              <a:rPr lang="en-ZA" sz="1500" u="sng" dirty="0">
                <a:latin typeface="Arial" panose="020B0604020202020204" pitchFamily="34" charset="0"/>
                <a:cs typeface="Arial" panose="020B0604020202020204" pitchFamily="34" charset="0"/>
              </a:rPr>
              <a:t>soluble</a:t>
            </a:r>
            <a:r>
              <a:rPr lang="en-ZA" sz="1500" dirty="0">
                <a:latin typeface="Arial" panose="020B0604020202020204" pitchFamily="34" charset="0"/>
                <a:cs typeface="Arial" panose="020B0604020202020204" pitchFamily="34" charset="0"/>
              </a:rPr>
              <a:t>? </a:t>
            </a:r>
          </a:p>
          <a:p>
            <a:pPr marL="180975" indent="-180975">
              <a:buClr>
                <a:schemeClr val="tx1"/>
              </a:buClr>
              <a:buFont typeface="Arial" panose="020B0604020202020204" pitchFamily="34" charset="0"/>
              <a:buChar char="•"/>
            </a:pPr>
            <a:r>
              <a:rPr lang="en-ZA" sz="1500" dirty="0">
                <a:latin typeface="Arial" panose="020B0604020202020204" pitchFamily="34" charset="0"/>
                <a:cs typeface="Arial" panose="020B0604020202020204" pitchFamily="34" charset="0"/>
              </a:rPr>
              <a:t>Is the compound </a:t>
            </a:r>
            <a:r>
              <a:rPr lang="en-ZA" sz="1500" u="sng" dirty="0">
                <a:latin typeface="Arial" panose="020B0604020202020204" pitchFamily="34" charset="0"/>
                <a:cs typeface="Arial" panose="020B0604020202020204" pitchFamily="34" charset="0"/>
              </a:rPr>
              <a:t>stable</a:t>
            </a:r>
            <a:r>
              <a:rPr lang="en-ZA" sz="1500" dirty="0">
                <a:latin typeface="Arial" panose="020B0604020202020204" pitchFamily="34" charset="0"/>
                <a:cs typeface="Arial" panose="020B0604020202020204" pitchFamily="34" charset="0"/>
              </a:rPr>
              <a:t> in the body?</a:t>
            </a:r>
          </a:p>
          <a:p>
            <a:pPr marL="180975" indent="-180975">
              <a:buClr>
                <a:schemeClr val="tx1"/>
              </a:buClr>
              <a:buFont typeface="Arial" panose="020B0604020202020204" pitchFamily="34" charset="0"/>
              <a:buChar char="•"/>
            </a:pPr>
            <a:r>
              <a:rPr lang="en-ZA" sz="1500" dirty="0">
                <a:latin typeface="Arial" panose="020B0604020202020204" pitchFamily="34" charset="0"/>
                <a:cs typeface="Arial" panose="020B0604020202020204" pitchFamily="34" charset="0"/>
              </a:rPr>
              <a:t>Is the compound </a:t>
            </a:r>
            <a:r>
              <a:rPr lang="en-ZA" sz="1500" u="sng" dirty="0">
                <a:latin typeface="Arial" panose="020B0604020202020204" pitchFamily="34" charset="0"/>
                <a:cs typeface="Arial" panose="020B0604020202020204" pitchFamily="34" charset="0"/>
              </a:rPr>
              <a:t>safe</a:t>
            </a:r>
            <a:r>
              <a:rPr lang="en-ZA" sz="1500" dirty="0">
                <a:latin typeface="Arial" panose="020B0604020202020204" pitchFamily="34" charset="0"/>
                <a:cs typeface="Arial" panose="020B0604020202020204" pitchFamily="34" charset="0"/>
              </a:rPr>
              <a:t>?</a:t>
            </a:r>
          </a:p>
          <a:p>
            <a:pPr marL="180975" indent="-180975">
              <a:buClr>
                <a:schemeClr val="tx1"/>
              </a:buClr>
              <a:buFont typeface="Arial" panose="020B0604020202020204" pitchFamily="34" charset="0"/>
              <a:buChar char="•"/>
            </a:pPr>
            <a:r>
              <a:rPr lang="en-ZA" sz="1500" dirty="0">
                <a:latin typeface="Arial" panose="020B0604020202020204" pitchFamily="34" charset="0"/>
                <a:cs typeface="Arial" panose="020B0604020202020204" pitchFamily="34" charset="0"/>
              </a:rPr>
              <a:t>Is the compound </a:t>
            </a:r>
            <a:r>
              <a:rPr lang="en-ZA" sz="1500" u="sng" dirty="0">
                <a:latin typeface="Arial" panose="020B0604020202020204" pitchFamily="34" charset="0"/>
                <a:cs typeface="Arial" panose="020B0604020202020204" pitchFamily="34" charset="0"/>
              </a:rPr>
              <a:t>absorbed</a:t>
            </a:r>
            <a:r>
              <a:rPr lang="en-ZA" sz="1500" dirty="0">
                <a:latin typeface="Arial" panose="020B0604020202020204" pitchFamily="34" charset="0"/>
                <a:cs typeface="Arial" panose="020B0604020202020204" pitchFamily="34" charset="0"/>
              </a:rPr>
              <a:t>?</a:t>
            </a:r>
          </a:p>
          <a:p>
            <a:pPr marL="180975" indent="-180975">
              <a:buClr>
                <a:schemeClr val="tx1"/>
              </a:buClr>
              <a:buFont typeface="Arial" panose="020B0604020202020204" pitchFamily="34" charset="0"/>
              <a:buChar char="•"/>
            </a:pPr>
            <a:r>
              <a:rPr lang="en-ZA" sz="1500" dirty="0">
                <a:latin typeface="Arial" panose="020B0604020202020204" pitchFamily="34" charset="0"/>
                <a:cs typeface="Arial" panose="020B0604020202020204" pitchFamily="34" charset="0"/>
              </a:rPr>
              <a:t>Is the compound active </a:t>
            </a:r>
            <a:br>
              <a:rPr lang="en-ZA" sz="1500" dirty="0">
                <a:latin typeface="Arial" panose="020B0604020202020204" pitchFamily="34" charset="0"/>
                <a:cs typeface="Arial" panose="020B0604020202020204" pitchFamily="34" charset="0"/>
              </a:rPr>
            </a:br>
            <a:r>
              <a:rPr lang="en-ZA" sz="1500" i="1" u="sng" dirty="0">
                <a:latin typeface="Arial" panose="020B0604020202020204" pitchFamily="34" charset="0"/>
                <a:cs typeface="Arial" panose="020B0604020202020204" pitchFamily="34" charset="0"/>
              </a:rPr>
              <a:t>in vivo</a:t>
            </a:r>
            <a:r>
              <a:rPr lang="en-ZA" sz="1500" dirty="0">
                <a:latin typeface="Arial" panose="020B0604020202020204" pitchFamily="34" charset="0"/>
                <a:cs typeface="Arial" panose="020B0604020202020204" pitchFamily="34" charset="0"/>
              </a:rPr>
              <a:t>?</a:t>
            </a:r>
          </a:p>
          <a:p>
            <a:pPr marL="180975" indent="-180975">
              <a:buClr>
                <a:schemeClr val="tx1"/>
              </a:buClr>
              <a:buFont typeface="Arial" panose="020B0604020202020204" pitchFamily="34" charset="0"/>
              <a:buChar char="•"/>
            </a:pPr>
            <a:r>
              <a:rPr lang="en-ZA" sz="1500" u="sng" dirty="0">
                <a:latin typeface="Arial" panose="020B0604020202020204" pitchFamily="34" charset="0"/>
                <a:cs typeface="Arial" panose="020B0604020202020204" pitchFamily="34" charset="0"/>
              </a:rPr>
              <a:t>How</a:t>
            </a:r>
            <a:r>
              <a:rPr lang="en-ZA" sz="1500" dirty="0">
                <a:latin typeface="Arial" panose="020B0604020202020204" pitchFamily="34" charset="0"/>
                <a:cs typeface="Arial" panose="020B0604020202020204" pitchFamily="34" charset="0"/>
              </a:rPr>
              <a:t> does the compound act? </a:t>
            </a:r>
          </a:p>
          <a:p>
            <a:pPr marL="180975" indent="-180975">
              <a:buClr>
                <a:schemeClr val="tx1"/>
              </a:buClr>
              <a:buFont typeface="Arial" panose="020B0604020202020204" pitchFamily="34" charset="0"/>
              <a:buChar char="•"/>
            </a:pPr>
            <a:r>
              <a:rPr lang="en-ZA" sz="1500" dirty="0">
                <a:latin typeface="Arial" panose="020B0604020202020204" pitchFamily="34" charset="0"/>
                <a:cs typeface="Arial" panose="020B0604020202020204" pitchFamily="34" charset="0"/>
              </a:rPr>
              <a:t>Further PK and efficacy studies…</a:t>
            </a:r>
          </a:p>
        </p:txBody>
      </p:sp>
    </p:spTree>
    <p:extLst>
      <p:ext uri="{BB962C8B-B14F-4D97-AF65-F5344CB8AC3E}">
        <p14:creationId xmlns:p14="http://schemas.microsoft.com/office/powerpoint/2010/main" val="128836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D8C6BC0E042649962E521B6A2731E9" ma:contentTypeVersion="3" ma:contentTypeDescription="Create a new document." ma:contentTypeScope="" ma:versionID="83acd92991cd052380972e0bdc28ee20">
  <xsd:schema xmlns:xsd="http://www.w3.org/2001/XMLSchema" xmlns:xs="http://www.w3.org/2001/XMLSchema" xmlns:p="http://schemas.microsoft.com/office/2006/metadata/properties" xmlns:ns2="e6af5ca4-d897-44f7-a4c3-016c09251410" targetNamespace="http://schemas.microsoft.com/office/2006/metadata/properties" ma:root="true" ma:fieldsID="af313349e6b3067e0c5e4d62b92004ab" ns2:_="">
    <xsd:import namespace="e6af5ca4-d897-44f7-a4c3-016c09251410"/>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af5ca4-d897-44f7-a4c3-016c09251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BC563B-386C-426F-9B78-8203DC9D25ED}">
  <ds:schemaRefs>
    <ds:schemaRef ds:uri="http://purl.org/dc/elements/1.1/"/>
    <ds:schemaRef ds:uri="http://schemas.microsoft.com/office/2006/metadata/properties"/>
    <ds:schemaRef ds:uri="ed9eba1e-de0f-47f1-af31-795f0b67a61e"/>
    <ds:schemaRef ds:uri="617caac6-e32b-43f4-b15f-9e19ce02f2c4"/>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257E757-C7A0-48C9-A01A-9A8F3C9BFA95}">
  <ds:schemaRefs>
    <ds:schemaRef ds:uri="http://schemas.microsoft.com/sharepoint/v3/contenttype/forms"/>
  </ds:schemaRefs>
</ds:datastoreItem>
</file>

<file path=customXml/itemProps3.xml><?xml version="1.0" encoding="utf-8"?>
<ds:datastoreItem xmlns:ds="http://schemas.openxmlformats.org/officeDocument/2006/customXml" ds:itemID="{80AB63F2-2E29-4DF8-B9B3-43373351C4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af5ca4-d897-44f7-a4c3-016c092514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1444</TotalTime>
  <Words>2835</Words>
  <Application>Microsoft Office PowerPoint</Application>
  <PresentationFormat>Widescreen</PresentationFormat>
  <Paragraphs>371</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Learning objectives</vt:lpstr>
      <vt:lpstr>How does a diverse drug discovery team coordinate its efforts?</vt:lpstr>
      <vt:lpstr>What is a screening cascade?</vt:lpstr>
      <vt:lpstr>A simplified screening cascade</vt:lpstr>
      <vt:lpstr>A simplified screening cascade</vt:lpstr>
      <vt:lpstr>Notes</vt:lpstr>
      <vt:lpstr>A more detailed screening cascade</vt:lpstr>
      <vt:lpstr>Tips for designing a screening cascade</vt:lpstr>
      <vt:lpstr>PowerPoint Presentation</vt:lpstr>
      <vt:lpstr>PowerPoint Presentation</vt:lpstr>
      <vt:lpstr>Virtual screening cascades</vt:lpstr>
      <vt:lpstr>Over to you</vt:lpstr>
      <vt:lpstr>Drug discovery and development</vt:lpstr>
      <vt:lpstr>Assays</vt:lpstr>
      <vt:lpstr>Common types of assays</vt:lpstr>
      <vt:lpstr>Types of assays – cell-based</vt:lpstr>
      <vt:lpstr>Types of assays – biochemical </vt:lpstr>
      <vt:lpstr>Types of assays – in silico</vt:lpstr>
      <vt:lpstr>Sources of variation in assays</vt:lpstr>
      <vt:lpstr>To consider when developing an assay</vt:lpstr>
      <vt:lpstr>Assay readouts</vt:lpstr>
      <vt:lpstr>Steps for developing an assay</vt:lpstr>
      <vt:lpstr>Steps for developing an assay</vt:lpstr>
      <vt:lpstr>Steps for developing an assay</vt:lpstr>
      <vt:lpstr>Steps for developing an assay</vt:lpstr>
      <vt:lpstr>Key statistical concepts</vt:lpstr>
      <vt:lpstr>Measuring assay robustness</vt:lpstr>
      <vt:lpstr>Example</vt:lpstr>
      <vt:lpstr>Emerging trends</vt:lpstr>
      <vt:lpstr>Summary</vt:lpstr>
      <vt:lpstr>References and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H3D Foundation Vision, Mission and Governance</dc:title>
  <dc:creator>Susan Winks</dc:creator>
  <cp:lastModifiedBy>Susan Winks</cp:lastModifiedBy>
  <cp:revision>37</cp:revision>
  <dcterms:created xsi:type="dcterms:W3CDTF">2020-04-23T14:28:34Z</dcterms:created>
  <dcterms:modified xsi:type="dcterms:W3CDTF">2025-12-02T14:44:06Z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0x0101004AD8C6BC0E042649962E521B6A2731E9</vt:lpwstr>
  </property>
</Properties>
</file>