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466" r:id="rId5"/>
    <p:sldId id="497" r:id="rId6"/>
    <p:sldId id="467" r:id="rId7"/>
    <p:sldId id="470" r:id="rId8"/>
    <p:sldId id="487" r:id="rId9"/>
    <p:sldId id="495" r:id="rId10"/>
    <p:sldId id="494" r:id="rId11"/>
    <p:sldId id="488" r:id="rId12"/>
    <p:sldId id="493" r:id="rId13"/>
    <p:sldId id="491" r:id="rId14"/>
    <p:sldId id="471" r:id="rId15"/>
    <p:sldId id="489" r:id="rId16"/>
    <p:sldId id="490" r:id="rId17"/>
    <p:sldId id="492" r:id="rId18"/>
    <p:sldId id="486" r:id="rId19"/>
    <p:sldId id="496" r:id="rId20"/>
    <p:sldId id="4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inks" initials="SW" lastIdx="1" clrIdx="0">
    <p:extLst>
      <p:ext uri="{19B8F6BF-5375-455C-9EA6-DF929625EA0E}">
        <p15:presenceInfo xmlns:p15="http://schemas.microsoft.com/office/powerpoint/2012/main" userId="S::01404354@wf.uct.ac.za::8deed980-353f-45f0-91b5-f5e35aaa1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C3A"/>
    <a:srgbClr val="D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3C3D9-6433-80C4-1459-99E447B1A42C}" v="12" dt="2025-12-02T13:55:20.587"/>
    <p1510:client id="{7F55310B-00A7-B4DD-82FC-21D99F31E667}" v="4" dt="2025-12-02T14:42:13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3447" autoAdjust="0"/>
  </p:normalViewPr>
  <p:slideViewPr>
    <p:cSldViewPr snapToGrid="0">
      <p:cViewPr>
        <p:scale>
          <a:sx n="50" d="100"/>
          <a:sy n="50" d="100"/>
        </p:scale>
        <p:origin x="83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ey Mayoka | H3D Foundation" userId="S::godfrey.mayoka@h3dfoundation.org::bf7d8192-a326-4d6e-925b-d8d749e92695" providerId="AD" clId="Web-{7F55310B-00A7-B4DD-82FC-21D99F31E667}"/>
    <pc:docChg chg="modSld">
      <pc:chgData name="Godfrey Mayoka | H3D Foundation" userId="S::godfrey.mayoka@h3dfoundation.org::bf7d8192-a326-4d6e-925b-d8d749e92695" providerId="AD" clId="Web-{7F55310B-00A7-B4DD-82FC-21D99F31E667}" dt="2025-12-02T14:42:13.665" v="2" actId="1076"/>
      <pc:docMkLst>
        <pc:docMk/>
      </pc:docMkLst>
      <pc:sldChg chg="addSp delSp modSp">
        <pc:chgData name="Godfrey Mayoka | H3D Foundation" userId="S::godfrey.mayoka@h3dfoundation.org::bf7d8192-a326-4d6e-925b-d8d749e92695" providerId="AD" clId="Web-{7F55310B-00A7-B4DD-82FC-21D99F31E667}" dt="2025-12-02T14:42:13.665" v="2" actId="1076"/>
        <pc:sldMkLst>
          <pc:docMk/>
          <pc:sldMk cId="820696817" sldId="497"/>
        </pc:sldMkLst>
        <pc:picChg chg="add mod">
          <ac:chgData name="Godfrey Mayoka | H3D Foundation" userId="S::godfrey.mayoka@h3dfoundation.org::bf7d8192-a326-4d6e-925b-d8d749e92695" providerId="AD" clId="Web-{7F55310B-00A7-B4DD-82FC-21D99F31E667}" dt="2025-12-02T14:42:13.665" v="2" actId="1076"/>
          <ac:picMkLst>
            <pc:docMk/>
            <pc:sldMk cId="820696817" sldId="497"/>
            <ac:picMk id="2" creationId="{2BF308A5-BB7A-0324-2346-2F778EC87FC1}"/>
          </ac:picMkLst>
        </pc:picChg>
        <pc:picChg chg="del">
          <ac:chgData name="Godfrey Mayoka | H3D Foundation" userId="S::godfrey.mayoka@h3dfoundation.org::bf7d8192-a326-4d6e-925b-d8d749e92695" providerId="AD" clId="Web-{7F55310B-00A7-B4DD-82FC-21D99F31E667}" dt="2025-12-02T14:41:52.383" v="0"/>
          <ac:picMkLst>
            <pc:docMk/>
            <pc:sldMk cId="820696817" sldId="497"/>
            <ac:picMk id="6" creationId="{61CC67F7-BD4A-A34D-AF56-7D7541EC99F2}"/>
          </ac:picMkLst>
        </pc:picChg>
      </pc:sldChg>
    </pc:docChg>
  </pc:docChgLst>
  <pc:docChgLst>
    <pc:chgData name="Godfrey Mayoka | H3D Foundation" userId="S::godfrey.mayoka@h3dfoundation.org::bf7d8192-a326-4d6e-925b-d8d749e92695" providerId="AD" clId="Web-{5C43C3D9-6433-80C4-1459-99E447B1A42C}"/>
    <pc:docChg chg="addSld delSld modSld">
      <pc:chgData name="Godfrey Mayoka | H3D Foundation" userId="S::godfrey.mayoka@h3dfoundation.org::bf7d8192-a326-4d6e-925b-d8d749e92695" providerId="AD" clId="Web-{5C43C3D9-6433-80C4-1459-99E447B1A42C}" dt="2025-12-02T13:55:20.572" v="10" actId="1076"/>
      <pc:docMkLst>
        <pc:docMk/>
      </pc:docMkLst>
      <pc:sldChg chg="addSp delSp modSp new">
        <pc:chgData name="Godfrey Mayoka | H3D Foundation" userId="S::godfrey.mayoka@h3dfoundation.org::bf7d8192-a326-4d6e-925b-d8d749e92695" providerId="AD" clId="Web-{5C43C3D9-6433-80C4-1459-99E447B1A42C}" dt="2025-12-02T13:55:20.572" v="10" actId="1076"/>
        <pc:sldMkLst>
          <pc:docMk/>
          <pc:sldMk cId="820696817" sldId="497"/>
        </pc:sldMkLst>
        <pc:spChg chg="del">
          <ac:chgData name="Godfrey Mayoka | H3D Foundation" userId="S::godfrey.mayoka@h3dfoundation.org::bf7d8192-a326-4d6e-925b-d8d749e92695" providerId="AD" clId="Web-{5C43C3D9-6433-80C4-1459-99E447B1A42C}" dt="2025-12-02T13:53:45.071" v="4"/>
          <ac:spMkLst>
            <pc:docMk/>
            <pc:sldMk cId="820696817" sldId="497"/>
            <ac:spMk id="2" creationId="{D28B9916-13C0-6A9F-6ED1-3476A6EB369E}"/>
          </ac:spMkLst>
        </pc:spChg>
        <pc:spChg chg="del">
          <ac:chgData name="Godfrey Mayoka | H3D Foundation" userId="S::godfrey.mayoka@h3dfoundation.org::bf7d8192-a326-4d6e-925b-d8d749e92695" providerId="AD" clId="Web-{5C43C3D9-6433-80C4-1459-99E447B1A42C}" dt="2025-12-02T13:53:49.696" v="5"/>
          <ac:spMkLst>
            <pc:docMk/>
            <pc:sldMk cId="820696817" sldId="497"/>
            <ac:spMk id="3" creationId="{8182455D-3AA0-F2BB-1E1B-96F8D22E70BC}"/>
          </ac:spMkLst>
        </pc:spChg>
        <pc:spChg chg="del">
          <ac:chgData name="Godfrey Mayoka | H3D Foundation" userId="S::godfrey.mayoka@h3dfoundation.org::bf7d8192-a326-4d6e-925b-d8d749e92695" providerId="AD" clId="Web-{5C43C3D9-6433-80C4-1459-99E447B1A42C}" dt="2025-12-02T13:53:43.149" v="3"/>
          <ac:spMkLst>
            <pc:docMk/>
            <pc:sldMk cId="820696817" sldId="497"/>
            <ac:spMk id="4" creationId="{32D3C9F9-44D6-B563-AF4C-891E0E404714}"/>
          </ac:spMkLst>
        </pc:spChg>
        <pc:picChg chg="add mod">
          <ac:chgData name="Godfrey Mayoka | H3D Foundation" userId="S::godfrey.mayoka@h3dfoundation.org::bf7d8192-a326-4d6e-925b-d8d749e92695" providerId="AD" clId="Web-{5C43C3D9-6433-80C4-1459-99E447B1A42C}" dt="2025-12-02T13:55:20.572" v="10" actId="1076"/>
          <ac:picMkLst>
            <pc:docMk/>
            <pc:sldMk cId="820696817" sldId="497"/>
            <ac:picMk id="6" creationId="{61CC67F7-BD4A-A34D-AF56-7D7541EC99F2}"/>
          </ac:picMkLst>
        </pc:picChg>
      </pc:sldChg>
      <pc:sldChg chg="new del">
        <pc:chgData name="Godfrey Mayoka | H3D Foundation" userId="S::godfrey.mayoka@h3dfoundation.org::bf7d8192-a326-4d6e-925b-d8d749e92695" providerId="AD" clId="Web-{5C43C3D9-6433-80C4-1459-99E447B1A42C}" dt="2025-12-02T13:53:23.368" v="1"/>
        <pc:sldMkLst>
          <pc:docMk/>
          <pc:sldMk cId="1743581653" sldId="4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82-4E48-A892-9BB50A7413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D-4F9F-B8D8-210A0486D2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D-4F9F-B8D8-210A0486D2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D-4F9F-B8D8-210A0486D23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2-4E48-A892-9BB50A741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8C-4E4D-B00D-C6D71FCC14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8C-4E4D-B00D-C6D71FCC14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8C-4E4D-B00D-C6D71FCC14B9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83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8C-4E4D-B00D-C6D71FCC1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CE-4F51-8416-B63B8CB838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CE-4F51-8416-B63B8CB838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CE-4F51-8416-B63B8CB83862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78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CE-4F51-8416-B63B8CB83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0820-C81F-4037-9DEB-BB39146F022B}" type="doc">
      <dgm:prSet loTypeId="urn:microsoft.com/office/officeart/2011/layout/HexagonRadial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ZA"/>
        </a:p>
      </dgm:t>
    </dgm:pt>
    <dgm:pt modelId="{EC9B9FC7-C1E7-4019-A6E4-C55FC6FCEF30}">
      <dgm:prSet phldrT="[Text]" custT="1"/>
      <dgm:spPr/>
      <dgm:t>
        <a:bodyPr/>
        <a:lstStyle/>
        <a:p>
          <a:r>
            <a:rPr lang="en-ZA" sz="2400" dirty="0">
              <a:latin typeface="Arial" panose="020B0604020202020204" pitchFamily="34" charset="0"/>
              <a:cs typeface="Arial" panose="020B0604020202020204" pitchFamily="34" charset="0"/>
            </a:rPr>
            <a:t>TARGET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149A4-631E-4FBB-96AD-D0D4951236A0}" type="parTrans" cxnId="{C2133868-579E-4FB3-9FB7-DAC7F0977D2B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FD860-219A-47BF-B074-E96D717984F3}" type="sibTrans" cxnId="{C2133868-579E-4FB3-9FB7-DAC7F0977D2B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A5570-1847-464C-8D2D-1B2F70FE16BB}">
      <dgm:prSet phldrT="[Text]" custT="1"/>
      <dgm:spPr/>
      <dgm:t>
        <a:bodyPr/>
        <a:lstStyle/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RNAi/ CRISPR/ overexpression </a:t>
          </a:r>
        </a:p>
      </dgm:t>
    </dgm:pt>
    <dgm:pt modelId="{5033EA6C-D71E-4F2B-A79C-BD255C6F339D}" type="parTrans" cxnId="{F6F2BB3A-FE73-4496-96C0-33D91E778AD7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D2B1D-DDB7-4335-9AE5-F7CE22E04713}" type="sibTrans" cxnId="{F6F2BB3A-FE73-4496-96C0-33D91E778AD7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DA56A-435A-49AE-9FA3-D9B384142118}">
      <dgm:prSet phldrT="[Text]" custT="1"/>
      <dgm:spPr/>
      <dgm:t>
        <a:bodyPr/>
        <a:lstStyle/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Disease association/ variants</a:t>
          </a:r>
        </a:p>
      </dgm:t>
    </dgm:pt>
    <dgm:pt modelId="{AB2FB53C-F348-4401-8821-B2E5605413BB}" type="parTrans" cxnId="{DDC3A9BF-3B19-4356-8B40-EF70B05EFBB1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F563B-EE4C-4EE9-9005-D2E953B59D2B}" type="sibTrans" cxnId="{DDC3A9BF-3B19-4356-8B40-EF70B05EFBB1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45978F-DB2C-49AF-A067-DBEAA2516A32}">
      <dgm:prSet phldrT="[Text]" custT="1"/>
      <dgm:spPr/>
      <dgm:t>
        <a:bodyPr/>
        <a:lstStyle/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Bioinformatics</a:t>
          </a:r>
        </a:p>
      </dgm:t>
    </dgm:pt>
    <dgm:pt modelId="{8B0A3368-78FC-4571-9DEF-62D0DB2DF00F}" type="parTrans" cxnId="{0205FDB1-3EE5-4B7D-AC64-E8B0016307BA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56E05-E9F6-4E08-B461-C2DCC1CB347D}" type="sibTrans" cxnId="{0205FDB1-3EE5-4B7D-AC64-E8B0016307BA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A611F-CF5E-4C43-A165-B276DE30FBF3}">
      <dgm:prSet phldrT="[Text]" custT="1"/>
      <dgm:spPr/>
      <dgm:t>
        <a:bodyPr/>
        <a:lstStyle/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Tool compounds</a:t>
          </a:r>
        </a:p>
      </dgm:t>
    </dgm:pt>
    <dgm:pt modelId="{2522AD97-71E6-4486-AA70-F7FE55208740}" type="parTrans" cxnId="{13439327-6D34-4FCB-87F2-B5216A067943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78FC-0743-4298-AC07-F425DEFB350F}" type="sibTrans" cxnId="{13439327-6D34-4FCB-87F2-B5216A067943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59F66-759B-4954-9F66-95F5FBE009E9}">
      <dgm:prSet phldrT="[Text]" custT="1"/>
      <dgm:spPr/>
      <dgm:t>
        <a:bodyPr/>
        <a:lstStyle/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Cell based and disease models</a:t>
          </a:r>
        </a:p>
      </dgm:t>
    </dgm:pt>
    <dgm:pt modelId="{D508361E-CD38-452D-9DAD-A0B4EBADBDFF}" type="parTrans" cxnId="{24F3815F-455E-4899-B20F-E6EB866602E6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9F3CD-3FD1-49F0-97C2-2E59DCD5159C}" type="sibTrans" cxnId="{24F3815F-455E-4899-B20F-E6EB866602E6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413CB-F22A-4042-8457-259000B14EA0}">
      <dgm:prSet phldrT="[Text]" custT="1"/>
      <dgm:spPr/>
      <dgm:t>
        <a:bodyPr/>
        <a:lstStyle/>
        <a:p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Expression and signalling analysis</a:t>
          </a:r>
        </a:p>
      </dgm:t>
    </dgm:pt>
    <dgm:pt modelId="{9CAC50A5-A41D-4F0B-9D42-B7EE7D6AC6C2}" type="parTrans" cxnId="{B6D19928-3B03-4938-8F44-1FC8DCE2AB73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D02E1-608B-4CCB-8B8E-A3F2CC5977D5}" type="sibTrans" cxnId="{B6D19928-3B03-4938-8F44-1FC8DCE2AB73}">
      <dgm:prSet/>
      <dgm:spPr/>
      <dgm:t>
        <a:bodyPr/>
        <a:lstStyle/>
        <a:p>
          <a:endParaRPr lang="en-ZA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1228C-9D82-4CCE-9117-BDEE3E56E8C7}" type="pres">
      <dgm:prSet presAssocID="{C1FC0820-C81F-4037-9DEB-BB39146F022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E6D20AB-513E-4741-B17A-4B95C3503525}" type="pres">
      <dgm:prSet presAssocID="{EC9B9FC7-C1E7-4019-A6E4-C55FC6FCEF30}" presName="Parent" presStyleLbl="node0" presStyleIdx="0" presStyleCnt="1">
        <dgm:presLayoutVars>
          <dgm:chMax val="6"/>
          <dgm:chPref val="6"/>
        </dgm:presLayoutVars>
      </dgm:prSet>
      <dgm:spPr/>
    </dgm:pt>
    <dgm:pt modelId="{F747E5C4-BB68-4B75-82E3-454338E9BC8A}" type="pres">
      <dgm:prSet presAssocID="{165A5570-1847-464C-8D2D-1B2F70FE16BB}" presName="Accent1" presStyleCnt="0"/>
      <dgm:spPr/>
    </dgm:pt>
    <dgm:pt modelId="{958AC240-2502-4928-8CA8-47300251DC13}" type="pres">
      <dgm:prSet presAssocID="{165A5570-1847-464C-8D2D-1B2F70FE16BB}" presName="Accent" presStyleLbl="bgShp" presStyleIdx="0" presStyleCnt="6"/>
      <dgm:spPr/>
    </dgm:pt>
    <dgm:pt modelId="{80F2B0BF-3029-4D24-A643-BAFE5132D2A3}" type="pres">
      <dgm:prSet presAssocID="{165A5570-1847-464C-8D2D-1B2F70FE16BB}" presName="Child1" presStyleLbl="node1" presStyleIdx="0" presStyleCnt="6" custScaleX="113060">
        <dgm:presLayoutVars>
          <dgm:chMax val="0"/>
          <dgm:chPref val="0"/>
          <dgm:bulletEnabled val="1"/>
        </dgm:presLayoutVars>
      </dgm:prSet>
      <dgm:spPr/>
    </dgm:pt>
    <dgm:pt modelId="{4088F456-5340-4A8D-AA27-F4FDB1A696F8}" type="pres">
      <dgm:prSet presAssocID="{DCEDA56A-435A-49AE-9FA3-D9B384142118}" presName="Accent2" presStyleCnt="0"/>
      <dgm:spPr/>
    </dgm:pt>
    <dgm:pt modelId="{03CF5164-8AE9-403D-96A5-E80D6F1E1B3B}" type="pres">
      <dgm:prSet presAssocID="{DCEDA56A-435A-49AE-9FA3-D9B384142118}" presName="Accent" presStyleLbl="bgShp" presStyleIdx="1" presStyleCnt="6"/>
      <dgm:spPr/>
    </dgm:pt>
    <dgm:pt modelId="{F353C29F-8CA8-4F13-9457-21222A0B53CE}" type="pres">
      <dgm:prSet presAssocID="{DCEDA56A-435A-49AE-9FA3-D9B38414211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CF97464-34D1-4B85-B5FC-A88B25582AEA}" type="pres">
      <dgm:prSet presAssocID="{7945978F-DB2C-49AF-A067-DBEAA2516A32}" presName="Accent3" presStyleCnt="0"/>
      <dgm:spPr/>
    </dgm:pt>
    <dgm:pt modelId="{FFD2FA95-C3CE-4642-A924-85C83528E9D7}" type="pres">
      <dgm:prSet presAssocID="{7945978F-DB2C-49AF-A067-DBEAA2516A32}" presName="Accent" presStyleLbl="bgShp" presStyleIdx="2" presStyleCnt="6"/>
      <dgm:spPr/>
    </dgm:pt>
    <dgm:pt modelId="{CAEDB4F2-1235-42CB-95CE-8E5DFECBC0FC}" type="pres">
      <dgm:prSet presAssocID="{7945978F-DB2C-49AF-A067-DBEAA2516A32}" presName="Child3" presStyleLbl="node1" presStyleIdx="2" presStyleCnt="6" custScaleX="110483">
        <dgm:presLayoutVars>
          <dgm:chMax val="0"/>
          <dgm:chPref val="0"/>
          <dgm:bulletEnabled val="1"/>
        </dgm:presLayoutVars>
      </dgm:prSet>
      <dgm:spPr/>
    </dgm:pt>
    <dgm:pt modelId="{16C13E30-460B-4D93-8323-DAA4FBD31F55}" type="pres">
      <dgm:prSet presAssocID="{C6DA611F-CF5E-4C43-A165-B276DE30FBF3}" presName="Accent4" presStyleCnt="0"/>
      <dgm:spPr/>
    </dgm:pt>
    <dgm:pt modelId="{25ED45EB-450C-4DC9-85A0-ECFF909C8234}" type="pres">
      <dgm:prSet presAssocID="{C6DA611F-CF5E-4C43-A165-B276DE30FBF3}" presName="Accent" presStyleLbl="bgShp" presStyleIdx="3" presStyleCnt="6"/>
      <dgm:spPr/>
    </dgm:pt>
    <dgm:pt modelId="{FB23B598-63A3-48FC-88F5-2660A61FD406}" type="pres">
      <dgm:prSet presAssocID="{C6DA611F-CF5E-4C43-A165-B276DE30FBF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6067F7D-C58A-45E6-AB1C-6CAB9FE8290B}" type="pres">
      <dgm:prSet presAssocID="{2A859F66-759B-4954-9F66-95F5FBE009E9}" presName="Accent5" presStyleCnt="0"/>
      <dgm:spPr/>
    </dgm:pt>
    <dgm:pt modelId="{41C0FBEF-394F-4071-9590-4094B504388B}" type="pres">
      <dgm:prSet presAssocID="{2A859F66-759B-4954-9F66-95F5FBE009E9}" presName="Accent" presStyleLbl="bgShp" presStyleIdx="4" presStyleCnt="6"/>
      <dgm:spPr/>
    </dgm:pt>
    <dgm:pt modelId="{CE4A3902-85F3-418E-9BF5-00FAAE127CE6}" type="pres">
      <dgm:prSet presAssocID="{2A859F66-759B-4954-9F66-95F5FBE009E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923E594-2FE0-42C2-85A8-B57399E757CE}" type="pres">
      <dgm:prSet presAssocID="{6C6413CB-F22A-4042-8457-259000B14EA0}" presName="Accent6" presStyleCnt="0"/>
      <dgm:spPr/>
    </dgm:pt>
    <dgm:pt modelId="{3C3F2E1D-4258-4FA2-A322-85B31B675A9D}" type="pres">
      <dgm:prSet presAssocID="{6C6413CB-F22A-4042-8457-259000B14EA0}" presName="Accent" presStyleLbl="bgShp" presStyleIdx="5" presStyleCnt="6"/>
      <dgm:spPr/>
    </dgm:pt>
    <dgm:pt modelId="{67A6F3DE-6475-4E6B-8FD5-0190CB04F13D}" type="pres">
      <dgm:prSet presAssocID="{6C6413CB-F22A-4042-8457-259000B14EA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7FB4006-4B7A-4425-B560-22FCEEB9BEF7}" type="presOf" srcId="{6C6413CB-F22A-4042-8457-259000B14EA0}" destId="{67A6F3DE-6475-4E6B-8FD5-0190CB04F13D}" srcOrd="0" destOrd="0" presId="urn:microsoft.com/office/officeart/2011/layout/HexagonRadial"/>
    <dgm:cxn modelId="{0C7D6E09-F009-40F5-943D-72677E482C8E}" type="presOf" srcId="{7945978F-DB2C-49AF-A067-DBEAA2516A32}" destId="{CAEDB4F2-1235-42CB-95CE-8E5DFECBC0FC}" srcOrd="0" destOrd="0" presId="urn:microsoft.com/office/officeart/2011/layout/HexagonRadial"/>
    <dgm:cxn modelId="{523B3B0F-74D8-4118-841B-D595724BFCE3}" type="presOf" srcId="{DCEDA56A-435A-49AE-9FA3-D9B384142118}" destId="{F353C29F-8CA8-4F13-9457-21222A0B53CE}" srcOrd="0" destOrd="0" presId="urn:microsoft.com/office/officeart/2011/layout/HexagonRadial"/>
    <dgm:cxn modelId="{2A639B26-76C4-4ADB-A9D7-AC8E26EC6A84}" type="presOf" srcId="{C1FC0820-C81F-4037-9DEB-BB39146F022B}" destId="{0351228C-9D82-4CCE-9117-BDEE3E56E8C7}" srcOrd="0" destOrd="0" presId="urn:microsoft.com/office/officeart/2011/layout/HexagonRadial"/>
    <dgm:cxn modelId="{13439327-6D34-4FCB-87F2-B5216A067943}" srcId="{EC9B9FC7-C1E7-4019-A6E4-C55FC6FCEF30}" destId="{C6DA611F-CF5E-4C43-A165-B276DE30FBF3}" srcOrd="3" destOrd="0" parTransId="{2522AD97-71E6-4486-AA70-F7FE55208740}" sibTransId="{905178FC-0743-4298-AC07-F425DEFB350F}"/>
    <dgm:cxn modelId="{B6D19928-3B03-4938-8F44-1FC8DCE2AB73}" srcId="{EC9B9FC7-C1E7-4019-A6E4-C55FC6FCEF30}" destId="{6C6413CB-F22A-4042-8457-259000B14EA0}" srcOrd="5" destOrd="0" parTransId="{9CAC50A5-A41D-4F0B-9D42-B7EE7D6AC6C2}" sibTransId="{36DD02E1-608B-4CCB-8B8E-A3F2CC5977D5}"/>
    <dgm:cxn modelId="{C0BBA52E-4967-47F2-9E49-4D01553CFE2E}" type="presOf" srcId="{165A5570-1847-464C-8D2D-1B2F70FE16BB}" destId="{80F2B0BF-3029-4D24-A643-BAFE5132D2A3}" srcOrd="0" destOrd="0" presId="urn:microsoft.com/office/officeart/2011/layout/HexagonRadial"/>
    <dgm:cxn modelId="{F6F2BB3A-FE73-4496-96C0-33D91E778AD7}" srcId="{EC9B9FC7-C1E7-4019-A6E4-C55FC6FCEF30}" destId="{165A5570-1847-464C-8D2D-1B2F70FE16BB}" srcOrd="0" destOrd="0" parTransId="{5033EA6C-D71E-4F2B-A79C-BD255C6F339D}" sibTransId="{2A3D2B1D-DDB7-4335-9AE5-F7CE22E04713}"/>
    <dgm:cxn modelId="{24F3815F-455E-4899-B20F-E6EB866602E6}" srcId="{EC9B9FC7-C1E7-4019-A6E4-C55FC6FCEF30}" destId="{2A859F66-759B-4954-9F66-95F5FBE009E9}" srcOrd="4" destOrd="0" parTransId="{D508361E-CD38-452D-9DAD-A0B4EBADBDFF}" sibTransId="{C989F3CD-3FD1-49F0-97C2-2E59DCD5159C}"/>
    <dgm:cxn modelId="{CC374A63-FE69-407C-9B59-6D081BF8C820}" type="presOf" srcId="{C6DA611F-CF5E-4C43-A165-B276DE30FBF3}" destId="{FB23B598-63A3-48FC-88F5-2660A61FD406}" srcOrd="0" destOrd="0" presId="urn:microsoft.com/office/officeart/2011/layout/HexagonRadial"/>
    <dgm:cxn modelId="{C2133868-579E-4FB3-9FB7-DAC7F0977D2B}" srcId="{C1FC0820-C81F-4037-9DEB-BB39146F022B}" destId="{EC9B9FC7-C1E7-4019-A6E4-C55FC6FCEF30}" srcOrd="0" destOrd="0" parTransId="{097149A4-631E-4FBB-96AD-D0D4951236A0}" sibTransId="{F10FD860-219A-47BF-B074-E96D717984F3}"/>
    <dgm:cxn modelId="{5069875A-8F05-4B37-8509-D92A143BB1D7}" type="presOf" srcId="{2A859F66-759B-4954-9F66-95F5FBE009E9}" destId="{CE4A3902-85F3-418E-9BF5-00FAAE127CE6}" srcOrd="0" destOrd="0" presId="urn:microsoft.com/office/officeart/2011/layout/HexagonRadial"/>
    <dgm:cxn modelId="{0205FDB1-3EE5-4B7D-AC64-E8B0016307BA}" srcId="{EC9B9FC7-C1E7-4019-A6E4-C55FC6FCEF30}" destId="{7945978F-DB2C-49AF-A067-DBEAA2516A32}" srcOrd="2" destOrd="0" parTransId="{8B0A3368-78FC-4571-9DEF-62D0DB2DF00F}" sibTransId="{97F56E05-E9F6-4E08-B461-C2DCC1CB347D}"/>
    <dgm:cxn modelId="{DDC3A9BF-3B19-4356-8B40-EF70B05EFBB1}" srcId="{EC9B9FC7-C1E7-4019-A6E4-C55FC6FCEF30}" destId="{DCEDA56A-435A-49AE-9FA3-D9B384142118}" srcOrd="1" destOrd="0" parTransId="{AB2FB53C-F348-4401-8821-B2E5605413BB}" sibTransId="{315F563B-EE4C-4EE9-9005-D2E953B59D2B}"/>
    <dgm:cxn modelId="{158110DF-9C09-4454-B98B-9C7779DF3207}" type="presOf" srcId="{EC9B9FC7-C1E7-4019-A6E4-C55FC6FCEF30}" destId="{AE6D20AB-513E-4741-B17A-4B95C3503525}" srcOrd="0" destOrd="0" presId="urn:microsoft.com/office/officeart/2011/layout/HexagonRadial"/>
    <dgm:cxn modelId="{A5992A37-CE71-4C8C-9651-C74EC616C390}" type="presParOf" srcId="{0351228C-9D82-4CCE-9117-BDEE3E56E8C7}" destId="{AE6D20AB-513E-4741-B17A-4B95C3503525}" srcOrd="0" destOrd="0" presId="urn:microsoft.com/office/officeart/2011/layout/HexagonRadial"/>
    <dgm:cxn modelId="{6D452DC7-F3F7-4AE4-B27A-ADB7A8384B87}" type="presParOf" srcId="{0351228C-9D82-4CCE-9117-BDEE3E56E8C7}" destId="{F747E5C4-BB68-4B75-82E3-454338E9BC8A}" srcOrd="1" destOrd="0" presId="urn:microsoft.com/office/officeart/2011/layout/HexagonRadial"/>
    <dgm:cxn modelId="{BB55F2EE-E186-4264-83E7-AC0F69EBD928}" type="presParOf" srcId="{F747E5C4-BB68-4B75-82E3-454338E9BC8A}" destId="{958AC240-2502-4928-8CA8-47300251DC13}" srcOrd="0" destOrd="0" presId="urn:microsoft.com/office/officeart/2011/layout/HexagonRadial"/>
    <dgm:cxn modelId="{197C8BD2-05E3-4DF0-A3B0-BFE688E0BC28}" type="presParOf" srcId="{0351228C-9D82-4CCE-9117-BDEE3E56E8C7}" destId="{80F2B0BF-3029-4D24-A643-BAFE5132D2A3}" srcOrd="2" destOrd="0" presId="urn:microsoft.com/office/officeart/2011/layout/HexagonRadial"/>
    <dgm:cxn modelId="{5AF5CF59-2733-4630-B753-1196911B5F03}" type="presParOf" srcId="{0351228C-9D82-4CCE-9117-BDEE3E56E8C7}" destId="{4088F456-5340-4A8D-AA27-F4FDB1A696F8}" srcOrd="3" destOrd="0" presId="urn:microsoft.com/office/officeart/2011/layout/HexagonRadial"/>
    <dgm:cxn modelId="{EAAD9368-834A-441D-A534-3FC606ADA59A}" type="presParOf" srcId="{4088F456-5340-4A8D-AA27-F4FDB1A696F8}" destId="{03CF5164-8AE9-403D-96A5-E80D6F1E1B3B}" srcOrd="0" destOrd="0" presId="urn:microsoft.com/office/officeart/2011/layout/HexagonRadial"/>
    <dgm:cxn modelId="{7FE38C28-B83E-4601-9096-A7A6B8884F91}" type="presParOf" srcId="{0351228C-9D82-4CCE-9117-BDEE3E56E8C7}" destId="{F353C29F-8CA8-4F13-9457-21222A0B53CE}" srcOrd="4" destOrd="0" presId="urn:microsoft.com/office/officeart/2011/layout/HexagonRadial"/>
    <dgm:cxn modelId="{6DBE5048-BD9E-4E15-8DD3-9678BF90FE16}" type="presParOf" srcId="{0351228C-9D82-4CCE-9117-BDEE3E56E8C7}" destId="{ACF97464-34D1-4B85-B5FC-A88B25582AEA}" srcOrd="5" destOrd="0" presId="urn:microsoft.com/office/officeart/2011/layout/HexagonRadial"/>
    <dgm:cxn modelId="{9D3F4504-8725-4E41-B8A6-E0168BFB3BE3}" type="presParOf" srcId="{ACF97464-34D1-4B85-B5FC-A88B25582AEA}" destId="{FFD2FA95-C3CE-4642-A924-85C83528E9D7}" srcOrd="0" destOrd="0" presId="urn:microsoft.com/office/officeart/2011/layout/HexagonRadial"/>
    <dgm:cxn modelId="{092A62CC-7DFD-4FAD-B691-D81AC3515124}" type="presParOf" srcId="{0351228C-9D82-4CCE-9117-BDEE3E56E8C7}" destId="{CAEDB4F2-1235-42CB-95CE-8E5DFECBC0FC}" srcOrd="6" destOrd="0" presId="urn:microsoft.com/office/officeart/2011/layout/HexagonRadial"/>
    <dgm:cxn modelId="{6693BFA6-C4A3-47DF-86F1-5AD486BCCD87}" type="presParOf" srcId="{0351228C-9D82-4CCE-9117-BDEE3E56E8C7}" destId="{16C13E30-460B-4D93-8323-DAA4FBD31F55}" srcOrd="7" destOrd="0" presId="urn:microsoft.com/office/officeart/2011/layout/HexagonRadial"/>
    <dgm:cxn modelId="{DEEE16B7-0747-4879-8D08-16F396340E1C}" type="presParOf" srcId="{16C13E30-460B-4D93-8323-DAA4FBD31F55}" destId="{25ED45EB-450C-4DC9-85A0-ECFF909C8234}" srcOrd="0" destOrd="0" presId="urn:microsoft.com/office/officeart/2011/layout/HexagonRadial"/>
    <dgm:cxn modelId="{44D0663C-D52E-4549-8EEE-8B9F003E2F4C}" type="presParOf" srcId="{0351228C-9D82-4CCE-9117-BDEE3E56E8C7}" destId="{FB23B598-63A3-48FC-88F5-2660A61FD406}" srcOrd="8" destOrd="0" presId="urn:microsoft.com/office/officeart/2011/layout/HexagonRadial"/>
    <dgm:cxn modelId="{5A2BA18E-67FA-45D3-B914-D03A761E1D66}" type="presParOf" srcId="{0351228C-9D82-4CCE-9117-BDEE3E56E8C7}" destId="{86067F7D-C58A-45E6-AB1C-6CAB9FE8290B}" srcOrd="9" destOrd="0" presId="urn:microsoft.com/office/officeart/2011/layout/HexagonRadial"/>
    <dgm:cxn modelId="{4F4952D5-478D-4411-B0C5-A7A969676A48}" type="presParOf" srcId="{86067F7D-C58A-45E6-AB1C-6CAB9FE8290B}" destId="{41C0FBEF-394F-4071-9590-4094B504388B}" srcOrd="0" destOrd="0" presId="urn:microsoft.com/office/officeart/2011/layout/HexagonRadial"/>
    <dgm:cxn modelId="{835D5BD1-7103-404B-A7CB-1F53D31D5BC4}" type="presParOf" srcId="{0351228C-9D82-4CCE-9117-BDEE3E56E8C7}" destId="{CE4A3902-85F3-418E-9BF5-00FAAE127CE6}" srcOrd="10" destOrd="0" presId="urn:microsoft.com/office/officeart/2011/layout/HexagonRadial"/>
    <dgm:cxn modelId="{81470E84-5921-4C5A-819F-4E77260DE836}" type="presParOf" srcId="{0351228C-9D82-4CCE-9117-BDEE3E56E8C7}" destId="{9923E594-2FE0-42C2-85A8-B57399E757CE}" srcOrd="11" destOrd="0" presId="urn:microsoft.com/office/officeart/2011/layout/HexagonRadial"/>
    <dgm:cxn modelId="{06F6F373-B283-49CA-83FD-63B13D49A610}" type="presParOf" srcId="{9923E594-2FE0-42C2-85A8-B57399E757CE}" destId="{3C3F2E1D-4258-4FA2-A322-85B31B675A9D}" srcOrd="0" destOrd="0" presId="urn:microsoft.com/office/officeart/2011/layout/HexagonRadial"/>
    <dgm:cxn modelId="{69215901-2132-47CD-A0EC-82851A16065D}" type="presParOf" srcId="{0351228C-9D82-4CCE-9117-BDEE3E56E8C7}" destId="{67A6F3DE-6475-4E6B-8FD5-0190CB04F13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D20AB-513E-4741-B17A-4B95C3503525}">
      <dsp:nvSpPr>
        <dsp:cNvPr id="0" name=""/>
        <dsp:cNvSpPr/>
      </dsp:nvSpPr>
      <dsp:spPr>
        <a:xfrm>
          <a:off x="2596738" y="1555404"/>
          <a:ext cx="1976986" cy="171017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400" kern="1200" dirty="0">
              <a:latin typeface="Arial" panose="020B0604020202020204" pitchFamily="34" charset="0"/>
              <a:cs typeface="Arial" panose="020B0604020202020204" pitchFamily="34" charset="0"/>
            </a:rPr>
            <a:t>TARGET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4352" y="1838804"/>
        <a:ext cx="1321758" cy="1143373"/>
      </dsp:txXfrm>
    </dsp:sp>
    <dsp:sp modelId="{03CF5164-8AE9-403D-96A5-E80D6F1E1B3B}">
      <dsp:nvSpPr>
        <dsp:cNvPr id="0" name=""/>
        <dsp:cNvSpPr/>
      </dsp:nvSpPr>
      <dsp:spPr>
        <a:xfrm>
          <a:off x="3834712" y="737201"/>
          <a:ext cx="745911" cy="64270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2B0BF-3029-4D24-A643-BAFE5132D2A3}">
      <dsp:nvSpPr>
        <dsp:cNvPr id="0" name=""/>
        <dsp:cNvSpPr/>
      </dsp:nvSpPr>
      <dsp:spPr>
        <a:xfrm>
          <a:off x="2673053" y="0"/>
          <a:ext cx="1831714" cy="140159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RNAi/ CRISPR/ overexpression </a:t>
          </a:r>
        </a:p>
      </dsp:txBody>
      <dsp:txXfrm>
        <a:off x="2959175" y="218936"/>
        <a:ext cx="1259470" cy="963727"/>
      </dsp:txXfrm>
    </dsp:sp>
    <dsp:sp modelId="{FFD2FA95-C3CE-4642-A924-85C83528E9D7}">
      <dsp:nvSpPr>
        <dsp:cNvPr id="0" name=""/>
        <dsp:cNvSpPr/>
      </dsp:nvSpPr>
      <dsp:spPr>
        <a:xfrm>
          <a:off x="4705248" y="1938710"/>
          <a:ext cx="745911" cy="64270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3C29F-8CA8-4F13-9457-21222A0B53CE}">
      <dsp:nvSpPr>
        <dsp:cNvPr id="0" name=""/>
        <dsp:cNvSpPr/>
      </dsp:nvSpPr>
      <dsp:spPr>
        <a:xfrm>
          <a:off x="4264691" y="862077"/>
          <a:ext cx="1620126" cy="140159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Disease association/ variants</a:t>
          </a:r>
        </a:p>
      </dsp:txBody>
      <dsp:txXfrm>
        <a:off x="4533180" y="1094352"/>
        <a:ext cx="1083148" cy="937049"/>
      </dsp:txXfrm>
    </dsp:sp>
    <dsp:sp modelId="{25ED45EB-450C-4DC9-85A0-ECFF909C8234}">
      <dsp:nvSpPr>
        <dsp:cNvPr id="0" name=""/>
        <dsp:cNvSpPr/>
      </dsp:nvSpPr>
      <dsp:spPr>
        <a:xfrm>
          <a:off x="4100517" y="3294988"/>
          <a:ext cx="745911" cy="64270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B4F2-1235-42CB-95CE-8E5DFECBC0FC}">
      <dsp:nvSpPr>
        <dsp:cNvPr id="0" name=""/>
        <dsp:cNvSpPr/>
      </dsp:nvSpPr>
      <dsp:spPr>
        <a:xfrm>
          <a:off x="4179772" y="2556822"/>
          <a:ext cx="1789964" cy="140159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Bioinformatics</a:t>
          </a:r>
        </a:p>
      </dsp:txBody>
      <dsp:txXfrm>
        <a:off x="4462415" y="2778140"/>
        <a:ext cx="1224678" cy="958963"/>
      </dsp:txXfrm>
    </dsp:sp>
    <dsp:sp modelId="{41C0FBEF-394F-4071-9590-4094B504388B}">
      <dsp:nvSpPr>
        <dsp:cNvPr id="0" name=""/>
        <dsp:cNvSpPr/>
      </dsp:nvSpPr>
      <dsp:spPr>
        <a:xfrm>
          <a:off x="2600417" y="3435775"/>
          <a:ext cx="745911" cy="64270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3B598-63A3-48FC-88F5-2660A61FD406}">
      <dsp:nvSpPr>
        <dsp:cNvPr id="0" name=""/>
        <dsp:cNvSpPr/>
      </dsp:nvSpPr>
      <dsp:spPr>
        <a:xfrm>
          <a:off x="2778847" y="3419864"/>
          <a:ext cx="1620126" cy="140159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Tool compounds</a:t>
          </a:r>
        </a:p>
      </dsp:txBody>
      <dsp:txXfrm>
        <a:off x="3047336" y="3652139"/>
        <a:ext cx="1083148" cy="937049"/>
      </dsp:txXfrm>
    </dsp:sp>
    <dsp:sp modelId="{3C3F2E1D-4258-4FA2-A322-85B31B675A9D}">
      <dsp:nvSpPr>
        <dsp:cNvPr id="0" name=""/>
        <dsp:cNvSpPr/>
      </dsp:nvSpPr>
      <dsp:spPr>
        <a:xfrm>
          <a:off x="1715625" y="2234748"/>
          <a:ext cx="745911" cy="64270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A3902-85F3-418E-9BF5-00FAAE127CE6}">
      <dsp:nvSpPr>
        <dsp:cNvPr id="0" name=""/>
        <dsp:cNvSpPr/>
      </dsp:nvSpPr>
      <dsp:spPr>
        <a:xfrm>
          <a:off x="1286105" y="2557786"/>
          <a:ext cx="1620126" cy="140159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Cell based and disease models</a:t>
          </a:r>
        </a:p>
      </dsp:txBody>
      <dsp:txXfrm>
        <a:off x="1554594" y="2790061"/>
        <a:ext cx="1083148" cy="937049"/>
      </dsp:txXfrm>
    </dsp:sp>
    <dsp:sp modelId="{67A6F3DE-6475-4E6B-8FD5-0190CB04F13D}">
      <dsp:nvSpPr>
        <dsp:cNvPr id="0" name=""/>
        <dsp:cNvSpPr/>
      </dsp:nvSpPr>
      <dsp:spPr>
        <a:xfrm>
          <a:off x="1286105" y="860149"/>
          <a:ext cx="1620126" cy="140159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122808"/>
            <a:satOff val="-5368"/>
            <a:lumOff val="14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Expression and signalling analysis</a:t>
          </a:r>
        </a:p>
      </dsp:txBody>
      <dsp:txXfrm>
        <a:off x="1554594" y="1092424"/>
        <a:ext cx="1083148" cy="937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A81E-ECAF-4B3E-AC0F-CB7A879AA666}" type="datetimeFigureOut">
              <a:rPr lang="en-ZA" smtClean="0"/>
              <a:t>2025/12/02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CBF3-F9AD-465B-A36C-DF1C7FD4A9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5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ACBF3-F9AD-465B-A36C-DF1C7FD4A918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868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ACBF3-F9AD-465B-A36C-DF1C7FD4A918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752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682D2-CE72-4957-BE59-2FC9D80A5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DB12B2-FAA3-A770-DA86-02DF85BF40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1E6AFDC-D246-CA2D-6C0C-903765BFFB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AC1F9B-5599-06A3-F928-49FF0CCD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5B4C17-07A8-00FF-DE08-493F88103F48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2" name="Google Shape;57;p19">
            <a:extLst>
              <a:ext uri="{FF2B5EF4-FFF2-40B4-BE49-F238E27FC236}">
                <a16:creationId xmlns:a16="http://schemas.microsoft.com/office/drawing/2014/main" id="{379E6853-ABC5-D1E2-DA9A-BCC99EF14A82}"/>
              </a:ext>
            </a:extLst>
          </p:cNvPr>
          <p:cNvSpPr/>
          <p:nvPr userDrawn="1"/>
        </p:nvSpPr>
        <p:spPr>
          <a:xfrm>
            <a:off x="0" y="6468384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8;p19">
            <a:extLst>
              <a:ext uri="{FF2B5EF4-FFF2-40B4-BE49-F238E27FC236}">
                <a16:creationId xmlns:a16="http://schemas.microsoft.com/office/drawing/2014/main" id="{87E1B8A3-730A-D94B-5D77-48957F933F6C}"/>
              </a:ext>
            </a:extLst>
          </p:cNvPr>
          <p:cNvSpPr txBox="1"/>
          <p:nvPr userDrawn="1"/>
        </p:nvSpPr>
        <p:spPr>
          <a:xfrm>
            <a:off x="105530" y="6505988"/>
            <a:ext cx="7914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Small Molecule Drug Discovery and Development</a:t>
            </a:r>
            <a:endParaRPr/>
          </a:p>
        </p:txBody>
      </p:sp>
      <p:sp>
        <p:nvSpPr>
          <p:cNvPr id="11" name="Google Shape;62;p19">
            <a:extLst>
              <a:ext uri="{FF2B5EF4-FFF2-40B4-BE49-F238E27FC236}">
                <a16:creationId xmlns:a16="http://schemas.microsoft.com/office/drawing/2014/main" id="{0790347E-CA41-E2F3-B229-B7771A076995}"/>
              </a:ext>
            </a:extLst>
          </p:cNvPr>
          <p:cNvSpPr/>
          <p:nvPr userDrawn="1"/>
        </p:nvSpPr>
        <p:spPr>
          <a:xfrm>
            <a:off x="0" y="-7685"/>
            <a:ext cx="3283775" cy="6865626"/>
          </a:xfrm>
          <a:prstGeom prst="rect">
            <a:avLst/>
          </a:prstGeom>
          <a:solidFill>
            <a:srgbClr val="D75C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7;p19">
            <a:extLst>
              <a:ext uri="{FF2B5EF4-FFF2-40B4-BE49-F238E27FC236}">
                <a16:creationId xmlns:a16="http://schemas.microsoft.com/office/drawing/2014/main" id="{6D46A7F5-0182-D1E8-63F6-D3486FA7B50B}"/>
              </a:ext>
            </a:extLst>
          </p:cNvPr>
          <p:cNvPicPr preferRelativeResize="0"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30" r="13231" b="-430"/>
          <a:stretch/>
        </p:blipFill>
        <p:spPr>
          <a:xfrm>
            <a:off x="-466021" y="2031"/>
            <a:ext cx="7471375" cy="688550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138C2B-0562-9CDE-3142-91DE88DC50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pic>
        <p:nvPicPr>
          <p:cNvPr id="6" name="Google Shape;61;p19">
            <a:extLst>
              <a:ext uri="{FF2B5EF4-FFF2-40B4-BE49-F238E27FC236}">
                <a16:creationId xmlns:a16="http://schemas.microsoft.com/office/drawing/2014/main" id="{297ACB16-DCB7-3B6A-3AB4-8E409F9823AD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E90E-058C-4445-998C-7A7B0CC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9098-C70F-4EE4-B24A-30460810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906-9BA8-4645-BF33-2532088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C8E3-895B-454A-9C56-2FF3B039BB74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FD910-D043-4C37-9C2E-E7769C5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4D98-7AA8-4105-8C7E-E90D95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5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B56B-379A-471F-8921-986BC160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36C5-42D5-4232-9F88-D2EF6FC4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7133-D8A2-4B39-863B-8247487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6D5-6539-41C0-813A-128398F0D37C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0E7-7F93-4679-BD58-408A76A7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B6C9-1E6B-4F44-9E7B-414BB3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154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B02E12-1E53-D9C3-D6B6-9ECE11B8872A}"/>
              </a:ext>
            </a:extLst>
          </p:cNvPr>
          <p:cNvSpPr/>
          <p:nvPr userDrawn="1"/>
        </p:nvSpPr>
        <p:spPr>
          <a:xfrm>
            <a:off x="49237" y="0"/>
            <a:ext cx="2637692" cy="169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F72C0-90D6-44EE-8BBD-00222CAFB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27635" cy="1325563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D85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AD93-AEC7-462C-AB2F-4B19DD62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2BCADD-F906-FD8B-B2DB-E2F8CA0C56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80228" y="384246"/>
            <a:ext cx="2658898" cy="126609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>
                <a:latin typeface="Montserrat regular" panose="00000500000000000000" pitchFamily="2" charset="0"/>
              </a:defRPr>
            </a:lvl2pPr>
            <a:lvl3pPr marL="914400" indent="0">
              <a:buNone/>
              <a:defRPr>
                <a:latin typeface="Montserrat regular" panose="00000500000000000000" pitchFamily="2" charset="0"/>
              </a:defRPr>
            </a:lvl3pPr>
            <a:lvl4pPr marL="1371600" indent="0">
              <a:buNone/>
              <a:defRPr>
                <a:latin typeface="Montserrat regular" panose="00000500000000000000" pitchFamily="2" charset="0"/>
              </a:defRPr>
            </a:lvl4pPr>
            <a:lvl5pPr marL="1828800" indent="0">
              <a:buNone/>
              <a:defRPr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Insert your institution’s logo here</a:t>
            </a:r>
          </a:p>
        </p:txBody>
      </p:sp>
      <p:sp>
        <p:nvSpPr>
          <p:cNvPr id="4" name="Google Shape;88;p21">
            <a:extLst>
              <a:ext uri="{FF2B5EF4-FFF2-40B4-BE49-F238E27FC236}">
                <a16:creationId xmlns:a16="http://schemas.microsoft.com/office/drawing/2014/main" id="{E36AB5DF-37E8-4400-C3DC-F7B63E2E4922}"/>
              </a:ext>
            </a:extLst>
          </p:cNvPr>
          <p:cNvSpPr/>
          <p:nvPr userDrawn="1"/>
        </p:nvSpPr>
        <p:spPr>
          <a:xfrm>
            <a:off x="-21035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19F0CA59-E1F1-2EEB-D768-E048416C28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7330-6687-4FAD-A575-07FA831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B42D1-C534-400D-BC72-5CE77A30CD5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041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A9F4-8EFA-489D-8967-5CC64298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45F-6DA5-4120-B796-5C506C8025A0}" type="datetime1">
              <a:rPr lang="en-ZA" smtClean="0"/>
              <a:t>2025/12/02</a:t>
            </a:fld>
            <a:endParaRPr lang="en-ZA"/>
          </a:p>
        </p:txBody>
      </p:sp>
      <p:sp>
        <p:nvSpPr>
          <p:cNvPr id="7" name="Google Shape;85;p21">
            <a:extLst>
              <a:ext uri="{FF2B5EF4-FFF2-40B4-BE49-F238E27FC236}">
                <a16:creationId xmlns:a16="http://schemas.microsoft.com/office/drawing/2014/main" id="{42C25A98-236D-D8E9-0597-4B1426ADC2E6}"/>
              </a:ext>
            </a:extLst>
          </p:cNvPr>
          <p:cNvSpPr/>
          <p:nvPr userDrawn="1"/>
        </p:nvSpPr>
        <p:spPr>
          <a:xfrm>
            <a:off x="0" y="-7626"/>
            <a:ext cx="3283775" cy="6865626"/>
          </a:xfrm>
          <a:prstGeom prst="rect">
            <a:avLst/>
          </a:prstGeom>
          <a:solidFill>
            <a:srgbClr val="A2C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21">
            <a:extLst>
              <a:ext uri="{FF2B5EF4-FFF2-40B4-BE49-F238E27FC236}">
                <a16:creationId xmlns:a16="http://schemas.microsoft.com/office/drawing/2014/main" id="{BCDC0CC4-98C0-B97E-209C-CBDBCF00876C}"/>
              </a:ext>
            </a:extLst>
          </p:cNvPr>
          <p:cNvSpPr/>
          <p:nvPr userDrawn="1"/>
        </p:nvSpPr>
        <p:spPr>
          <a:xfrm>
            <a:off x="-11799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21">
            <a:extLst>
              <a:ext uri="{FF2B5EF4-FFF2-40B4-BE49-F238E27FC236}">
                <a16:creationId xmlns:a16="http://schemas.microsoft.com/office/drawing/2014/main" id="{3655FE03-55BB-4FC3-C0D5-B50D220E56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1">
            <a:extLst>
              <a:ext uri="{FF2B5EF4-FFF2-40B4-BE49-F238E27FC236}">
                <a16:creationId xmlns:a16="http://schemas.microsoft.com/office/drawing/2014/main" id="{A6903233-78EB-165B-FE45-38C0391A70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1711" b="11711"/>
          <a:stretch/>
        </p:blipFill>
        <p:spPr>
          <a:xfrm>
            <a:off x="-628484" y="-3813"/>
            <a:ext cx="7471375" cy="6865626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BBC74-181A-EFBF-47AA-551339986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6EB91FA-108C-D348-EB54-E962DC5F4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14" name="Picture 1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954A3A-1194-2022-60FA-F9F044705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C95A22-197A-BF7A-D8AF-09E47AFB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1E06CC5-0EB7-9ED6-AF20-824E37AF1A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F7A7D8-505A-5386-3015-9BD9163D8D09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6797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29AA-25B2-46E8-B0C9-7D6185C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7B2D-D0E2-49D2-A081-7A3D2B46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787A-AB8F-442F-A26B-C9DA0F1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3CF-F105-4D66-9A61-F115F29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F69C-9A9F-477C-BC0E-51ED537629AC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4DBD6-76F1-4B36-B03F-193C2C90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3B44-D745-408A-92D4-41D013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386E-B291-40AC-9F66-E560A44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494-2465-483E-8683-7892622A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40CD-FE46-4B2F-899D-2AC3F7D8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429E-E7E5-4DC9-9CE4-DF8B4FA2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11BF2-5FE9-46E8-A196-3A09681B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B3255-BCD1-4309-AD1E-F2E651BB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0AB2-5740-438B-A64E-5A04BE3898DE}" type="datetime1">
              <a:rPr lang="en-ZA" smtClean="0"/>
              <a:t>2025/12/02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F60C4-8EE8-4F06-85E2-F416A73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AEC44-0376-40CE-99A9-55D06CF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17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552-8C80-4914-A0C7-12FC344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DF68-79CA-48C2-B41F-54FBCA5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88A4-9873-44D7-964E-DF50FC65B01E}" type="datetime1">
              <a:rPr lang="en-ZA" smtClean="0"/>
              <a:t>2025/12/02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31F56-E01E-4C85-B319-A85FBEF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D95A-1A1A-4656-A195-DF2642B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7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54583-D8B4-407C-8162-4964DD8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B1D-A7D5-4FAE-816D-7C2632CD26CE}" type="datetime1">
              <a:rPr lang="en-ZA" smtClean="0"/>
              <a:t>2025/12/02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D757-58F3-4BCE-8C01-BD1A667A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98004-82A7-4CAA-ACEE-428564E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3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6CD-A09E-4CB0-998D-1083399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129-9B4B-4041-A735-1D4D0DA4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91C59-D6B1-4D51-B983-779128EC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F0BF-06B3-4080-980E-83F0AEC8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0632-EAED-4BC2-B574-CFEDCC3FDAD8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C3E8-EED6-4E30-9724-E738B31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5116-05C0-48D2-8E08-16F3E7C6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7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8BA-1426-40C6-B601-0652031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B41-69C3-443E-BDC7-EA290711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5E5F-B068-4951-AEBF-F17E46E3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A9B-DEA3-4A43-A64A-1941FEC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EAB-B66D-483F-99E0-A055B17AFE4A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CB30-88DF-4C37-8AFB-C837CC3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AF9D-1B81-46D1-9747-0685CCF6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06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E94D-4631-4775-B4A4-A3DB7D72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6FFB-E863-4BB5-ADEE-81BC7FA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E4D8-3261-4317-A9D6-9F42D14A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7D41-11E0-4D7C-9813-21FF8CDDA849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E15-9392-40E3-9927-A7C45DFE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6C90-AC98-4846-BB84-3EC20BAF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Google Shape;69;p19" descr="Icon&#10;&#10;Description automatically generated">
            <a:extLst>
              <a:ext uri="{FF2B5EF4-FFF2-40B4-BE49-F238E27FC236}">
                <a16:creationId xmlns:a16="http://schemas.microsoft.com/office/drawing/2014/main" id="{16475986-3960-A2BC-2E9D-0E3095C4223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5530" y="177362"/>
            <a:ext cx="1524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9.png"/><Relationship Id="rId5" Type="http://schemas.openxmlformats.org/officeDocument/2006/relationships/image" Target="../media/image24.png"/><Relationship Id="rId10" Type="http://schemas.openxmlformats.org/officeDocument/2006/relationships/image" Target="../media/image23.svg"/><Relationship Id="rId4" Type="http://schemas.openxmlformats.org/officeDocument/2006/relationships/image" Target="../media/image46.svg"/><Relationship Id="rId9" Type="http://schemas.openxmlformats.org/officeDocument/2006/relationships/image" Target="../media/image22.png"/><Relationship Id="rId1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9.png"/><Relationship Id="rId5" Type="http://schemas.openxmlformats.org/officeDocument/2006/relationships/image" Target="../media/image24.png"/><Relationship Id="rId10" Type="http://schemas.openxmlformats.org/officeDocument/2006/relationships/image" Target="../media/image23.svg"/><Relationship Id="rId4" Type="http://schemas.openxmlformats.org/officeDocument/2006/relationships/image" Target="../media/image46.svg"/><Relationship Id="rId9" Type="http://schemas.openxmlformats.org/officeDocument/2006/relationships/image" Target="../media/image22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1.png"/><Relationship Id="rId3" Type="http://schemas.openxmlformats.org/officeDocument/2006/relationships/image" Target="../media/image15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0.svg"/><Relationship Id="rId2" Type="http://schemas.openxmlformats.org/officeDocument/2006/relationships/image" Target="../media/image14.png"/><Relationship Id="rId16" Type="http://schemas.openxmlformats.org/officeDocument/2006/relationships/image" Target="../media/image3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9.svg"/><Relationship Id="rId10" Type="http://schemas.openxmlformats.org/officeDocument/2006/relationships/image" Target="../media/image35.png"/><Relationship Id="rId19" Type="http://schemas.openxmlformats.org/officeDocument/2006/relationships/image" Target="../media/image42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9">
            <a:extLst>
              <a:ext uri="{FF2B5EF4-FFF2-40B4-BE49-F238E27FC236}">
                <a16:creationId xmlns:a16="http://schemas.microsoft.com/office/drawing/2014/main" id="{FFFC2622-3DA9-6465-B414-FAFDB1CF650F}"/>
              </a:ext>
            </a:extLst>
          </p:cNvPr>
          <p:cNvSpPr txBox="1"/>
          <p:nvPr/>
        </p:nvSpPr>
        <p:spPr>
          <a:xfrm>
            <a:off x="6329367" y="2839875"/>
            <a:ext cx="578718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A Comprehensive Workshop on Preclinical Drug Discovery (CDD)</a:t>
            </a:r>
          </a:p>
          <a:p>
            <a:endParaRPr lang="en-GB" sz="24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r>
              <a:rPr lang="en-GB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Hit discovery options: targeted and phenotypic screening methods</a:t>
            </a:r>
            <a:endParaRPr lang="en-ZA"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Adrienne Edkins</a:t>
            </a:r>
            <a:r>
              <a:rPr lang="en-US" sz="2000" b="0" i="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83905" cy="1325563"/>
          </a:xfrm>
        </p:spPr>
        <p:txBody>
          <a:bodyPr/>
          <a:lstStyle/>
          <a:p>
            <a:r>
              <a:rPr lang="en-ZA" dirty="0"/>
              <a:t>Target identification and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10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451C8397-A747-2FCC-1F91-580F055C466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703FFC-E818-7823-9020-881D5F89FD76}"/>
              </a:ext>
            </a:extLst>
          </p:cNvPr>
          <p:cNvSpPr txBox="1">
            <a:spLocks/>
          </p:cNvSpPr>
          <p:nvPr/>
        </p:nvSpPr>
        <p:spPr>
          <a:xfrm>
            <a:off x="341362" y="1888218"/>
            <a:ext cx="6461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/>
              <a:t>Important for both </a:t>
            </a:r>
            <a:r>
              <a:rPr lang="en-ZA" sz="2400" b="1" dirty="0"/>
              <a:t>target-based</a:t>
            </a:r>
            <a:r>
              <a:rPr lang="en-ZA" sz="2400" dirty="0"/>
              <a:t> and </a:t>
            </a:r>
            <a:r>
              <a:rPr lang="en-ZA" sz="2400" b="1" dirty="0"/>
              <a:t>phenotypic</a:t>
            </a:r>
            <a:r>
              <a:rPr lang="en-ZA" sz="2400" dirty="0"/>
              <a:t> screens</a:t>
            </a:r>
          </a:p>
          <a:p>
            <a:r>
              <a:rPr lang="en-ZA" sz="2400" dirty="0"/>
              <a:t>Range of </a:t>
            </a:r>
            <a:r>
              <a:rPr lang="en-ZA" sz="2400" b="1" dirty="0"/>
              <a:t>approaches</a:t>
            </a:r>
            <a:r>
              <a:rPr lang="en-ZA" sz="2400" dirty="0"/>
              <a:t> depending on the context</a:t>
            </a:r>
          </a:p>
          <a:p>
            <a:r>
              <a:rPr lang="en-ZA" sz="2400" dirty="0"/>
              <a:t>Aim to evaluate the biological entity in the context of the </a:t>
            </a:r>
            <a:r>
              <a:rPr lang="en-ZA" sz="2400" b="1" dirty="0"/>
              <a:t>characteristics </a:t>
            </a:r>
            <a:r>
              <a:rPr lang="en-ZA" sz="2400" dirty="0"/>
              <a:t>of a good target</a:t>
            </a:r>
          </a:p>
          <a:p>
            <a:r>
              <a:rPr lang="en-ZA" sz="2400" dirty="0"/>
              <a:t>Off-target effects</a:t>
            </a:r>
          </a:p>
          <a:p>
            <a:r>
              <a:rPr lang="en-ZA" sz="2400" dirty="0"/>
              <a:t>Efficacy/safety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A73CCC2-CD4A-D053-E113-8823DF3EE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01847"/>
              </p:ext>
            </p:extLst>
          </p:nvPr>
        </p:nvGraphicFramePr>
        <p:xfrm>
          <a:off x="5066786" y="1534886"/>
          <a:ext cx="7255843" cy="482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671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29500" cy="1325563"/>
          </a:xfrm>
        </p:spPr>
        <p:txBody>
          <a:bodyPr/>
          <a:lstStyle/>
          <a:p>
            <a:r>
              <a:rPr lang="en-ZA" dirty="0"/>
              <a:t>Target-based versus phenotypic screens?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11</a:t>
            </a:fld>
            <a:endParaRPr lang="en-ZA" dirty="0"/>
          </a:p>
        </p:txBody>
      </p:sp>
      <p:pic>
        <p:nvPicPr>
          <p:cNvPr id="15" name="Content Placeholder 14" descr="A close-up of a logo&#10;&#10;Description automatically generated">
            <a:extLst>
              <a:ext uri="{FF2B5EF4-FFF2-40B4-BE49-F238E27FC236}">
                <a16:creationId xmlns:a16="http://schemas.microsoft.com/office/drawing/2014/main" id="{7F6D693E-AEFA-F588-DC69-73965D4833C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 txBox="1">
            <a:spLocks/>
          </p:cNvSpPr>
          <p:nvPr/>
        </p:nvSpPr>
        <p:spPr>
          <a:xfrm>
            <a:off x="814769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FB42D1-C534-400D-BC72-5CE77A30CD5B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4237BF-ED8D-A468-0F12-5A6EB6D3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87" y="1957380"/>
            <a:ext cx="4115189" cy="10414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D76F09-7370-0822-E036-9D745E047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31" y="1916008"/>
            <a:ext cx="3712683" cy="952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FE1E84C-F91C-EDEC-9AA8-D6CC924A35C7}"/>
              </a:ext>
            </a:extLst>
          </p:cNvPr>
          <p:cNvSpPr txBox="1"/>
          <p:nvPr/>
        </p:nvSpPr>
        <p:spPr>
          <a:xfrm>
            <a:off x="429659" y="3094038"/>
            <a:ext cx="460504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– 2008 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first in class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(novel MOA/chemotype)</a:t>
            </a:r>
          </a:p>
          <a:p>
            <a:r>
              <a:rPr lang="en-GB" sz="3000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(56%) phenotype</a:t>
            </a:r>
          </a:p>
          <a:p>
            <a:r>
              <a:rPr lang="en-GB" sz="3000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(34%) target-based</a:t>
            </a:r>
          </a:p>
          <a:p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164 follower drugs </a:t>
            </a:r>
            <a:r>
              <a:rPr lang="en-GB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(new variants of existing drugs)</a:t>
            </a:r>
          </a:p>
          <a:p>
            <a:r>
              <a:rPr lang="en-GB" sz="3000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51%) target-based </a:t>
            </a:r>
          </a:p>
          <a:p>
            <a:r>
              <a:rPr lang="en-GB" sz="3000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(18%) via phenotypic assays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898749-078D-132C-78CA-A0E23B0D8F79}"/>
              </a:ext>
            </a:extLst>
          </p:cNvPr>
          <p:cNvSpPr txBox="1"/>
          <p:nvPr/>
        </p:nvSpPr>
        <p:spPr>
          <a:xfrm>
            <a:off x="6554317" y="3429000"/>
            <a:ext cx="37557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– 2013 113 first in class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(novel MOA/chemotype)</a:t>
            </a:r>
          </a:p>
          <a:p>
            <a:r>
              <a:rPr lang="en-GB" sz="3000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(31%) phenotype</a:t>
            </a:r>
          </a:p>
          <a:p>
            <a:r>
              <a:rPr lang="en-GB" sz="3000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(69%) target-based (45 small molecules and 33 biologics)</a:t>
            </a:r>
          </a:p>
          <a:p>
            <a:r>
              <a:rPr lang="en-GB" sz="3000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true phenotypic screen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4730777-D1BF-4DDE-CECB-2D9BF7767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464393"/>
              </p:ext>
            </p:extLst>
          </p:nvPr>
        </p:nvGraphicFramePr>
        <p:xfrm>
          <a:off x="3981297" y="3275047"/>
          <a:ext cx="2679390" cy="130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1C136FB-7342-5556-01B1-2FA6D8081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586259"/>
              </p:ext>
            </p:extLst>
          </p:nvPr>
        </p:nvGraphicFramePr>
        <p:xfrm>
          <a:off x="3981297" y="5032934"/>
          <a:ext cx="2679390" cy="130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033EC98F-E701-64A6-0F92-36AFAD967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974730"/>
              </p:ext>
            </p:extLst>
          </p:nvPr>
        </p:nvGraphicFramePr>
        <p:xfrm>
          <a:off x="9703783" y="3829141"/>
          <a:ext cx="2679390" cy="130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30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Screening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0" y="2005012"/>
            <a:ext cx="10515600" cy="2703342"/>
          </a:xfrm>
        </p:spPr>
        <p:txBody>
          <a:bodyPr>
            <a:normAutofit/>
          </a:bodyPr>
          <a:lstStyle/>
          <a:p>
            <a:r>
              <a:rPr lang="en-ZA" sz="2400" b="1" dirty="0"/>
              <a:t>High-throughput</a:t>
            </a:r>
            <a:r>
              <a:rPr lang="en-ZA" sz="2400" dirty="0"/>
              <a:t> screens (wide range of different chemical entities)</a:t>
            </a:r>
          </a:p>
          <a:p>
            <a:r>
              <a:rPr lang="en-ZA" sz="2400" b="1" dirty="0"/>
              <a:t>Focused</a:t>
            </a:r>
            <a:r>
              <a:rPr lang="en-ZA" sz="2400" dirty="0"/>
              <a:t> (pharmacophore or target-specific)</a:t>
            </a:r>
          </a:p>
          <a:p>
            <a:r>
              <a:rPr lang="en-ZA" sz="2400" b="1" dirty="0"/>
              <a:t>Fragment-based</a:t>
            </a:r>
            <a:r>
              <a:rPr lang="en-ZA" sz="2400" dirty="0"/>
              <a:t> (smaller fragments with low affinity binding are elaborated or combined into drug like molecules)</a:t>
            </a:r>
          </a:p>
          <a:p>
            <a:r>
              <a:rPr lang="en-ZA" sz="2400" b="1" dirty="0"/>
              <a:t>Virtual screen</a:t>
            </a:r>
            <a:r>
              <a:rPr lang="en-ZA" sz="2400" dirty="0"/>
              <a:t> (using targets, unbiased or targeted to specific sites)</a:t>
            </a:r>
          </a:p>
          <a:p>
            <a:r>
              <a:rPr lang="en-ZA" sz="2400" b="1" dirty="0"/>
              <a:t>Structure-guided </a:t>
            </a:r>
            <a:r>
              <a:rPr lang="en-ZA" sz="2400" dirty="0"/>
              <a:t>design (based on existing target-inhibitor complex)</a:t>
            </a:r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12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A7BCF658-9455-9EF5-FB91-17BB9AB5931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pic>
        <p:nvPicPr>
          <p:cNvPr id="11" name="Graphic 10" descr="Brain in head outline">
            <a:extLst>
              <a:ext uri="{FF2B5EF4-FFF2-40B4-BE49-F238E27FC236}">
                <a16:creationId xmlns:a16="http://schemas.microsoft.com/office/drawing/2014/main" id="{4D4990AC-533D-8BB5-D021-C02DBCC3B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5835" y="4890483"/>
            <a:ext cx="914400" cy="914400"/>
          </a:xfrm>
          <a:prstGeom prst="rect">
            <a:avLst/>
          </a:prstGeom>
        </p:spPr>
      </p:pic>
      <p:pic>
        <p:nvPicPr>
          <p:cNvPr id="13" name="Graphic 12" descr="Chemicals outline">
            <a:extLst>
              <a:ext uri="{FF2B5EF4-FFF2-40B4-BE49-F238E27FC236}">
                <a16:creationId xmlns:a16="http://schemas.microsoft.com/office/drawing/2014/main" id="{97C2A228-BBFC-9641-FD9B-9A8E7398A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4890483"/>
            <a:ext cx="914400" cy="914400"/>
          </a:xfrm>
          <a:prstGeom prst="rect">
            <a:avLst/>
          </a:prstGeom>
        </p:spPr>
      </p:pic>
      <p:pic>
        <p:nvPicPr>
          <p:cNvPr id="15" name="Graphic 14" descr="Covid-19 outline">
            <a:extLst>
              <a:ext uri="{FF2B5EF4-FFF2-40B4-BE49-F238E27FC236}">
                <a16:creationId xmlns:a16="http://schemas.microsoft.com/office/drawing/2014/main" id="{61E3E588-B6CD-BD07-FEE6-85954FA475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7497" y="4867207"/>
            <a:ext cx="914400" cy="914400"/>
          </a:xfrm>
          <a:prstGeom prst="rect">
            <a:avLst/>
          </a:prstGeom>
        </p:spPr>
      </p:pic>
      <p:pic>
        <p:nvPicPr>
          <p:cNvPr id="17" name="Graphic 16" descr="Germ outline">
            <a:extLst>
              <a:ext uri="{FF2B5EF4-FFF2-40B4-BE49-F238E27FC236}">
                <a16:creationId xmlns:a16="http://schemas.microsoft.com/office/drawing/2014/main" id="{52E8CFCF-4951-4D55-5FC8-7AD624E400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3904" y="4827919"/>
            <a:ext cx="914400" cy="914400"/>
          </a:xfrm>
          <a:prstGeom prst="rect">
            <a:avLst/>
          </a:prstGeom>
        </p:spPr>
      </p:pic>
      <p:pic>
        <p:nvPicPr>
          <p:cNvPr id="19" name="Graphic 18" descr="Petri Dish outline">
            <a:extLst>
              <a:ext uri="{FF2B5EF4-FFF2-40B4-BE49-F238E27FC236}">
                <a16:creationId xmlns:a16="http://schemas.microsoft.com/office/drawing/2014/main" id="{5F372FE3-148B-7D42-3461-534D2C26A3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3407" y="4867207"/>
            <a:ext cx="914400" cy="914400"/>
          </a:xfrm>
          <a:prstGeom prst="rect">
            <a:avLst/>
          </a:prstGeom>
        </p:spPr>
      </p:pic>
      <p:pic>
        <p:nvPicPr>
          <p:cNvPr id="21" name="Graphic 20" descr="Cloud Computing outline">
            <a:extLst>
              <a:ext uri="{FF2B5EF4-FFF2-40B4-BE49-F238E27FC236}">
                <a16:creationId xmlns:a16="http://schemas.microsoft.com/office/drawing/2014/main" id="{3773800A-52AE-B9F1-D84A-B18AF271BE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5268" y="49064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4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Compound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458"/>
            <a:ext cx="7569200" cy="837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>
                <a:solidFill>
                  <a:schemeClr val="accent6">
                    <a:lumMod val="75000"/>
                  </a:schemeClr>
                </a:solidFill>
              </a:rPr>
              <a:t>Chemical library</a:t>
            </a:r>
            <a:r>
              <a:rPr lang="en-ZA" sz="2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ZA" sz="2400" dirty="0"/>
              <a:t>series of chemicals in a format that permits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13</a:t>
            </a:fld>
            <a:endParaRPr lang="en-ZA" dirty="0"/>
          </a:p>
        </p:txBody>
      </p:sp>
      <p:pic>
        <p:nvPicPr>
          <p:cNvPr id="11" name="Content Placeholder 10" descr="A close-up of a logo&#10;&#10;Description automatically generated">
            <a:extLst>
              <a:ext uri="{FF2B5EF4-FFF2-40B4-BE49-F238E27FC236}">
                <a16:creationId xmlns:a16="http://schemas.microsoft.com/office/drawing/2014/main" id="{1A679DDB-4260-3575-1787-B93B5F13D0C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7EA5F-B722-AEDC-0239-A4E1FD31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373" y="3243800"/>
            <a:ext cx="2160000" cy="7632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175C018-721C-D315-D858-2BAD5B5D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02" y="1960495"/>
            <a:ext cx="2160000" cy="11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213AF5-855F-C3BD-45E4-C753E82FBBF3}"/>
              </a:ext>
            </a:extLst>
          </p:cNvPr>
          <p:cNvSpPr txBox="1">
            <a:spLocks/>
          </p:cNvSpPr>
          <p:nvPr/>
        </p:nvSpPr>
        <p:spPr>
          <a:xfrm>
            <a:off x="639117" y="2703573"/>
            <a:ext cx="10515600" cy="324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/>
              <a:t>Pharmaceutical </a:t>
            </a:r>
            <a:r>
              <a:rPr lang="en-ZA" sz="2000" b="1" dirty="0"/>
              <a:t>industry</a:t>
            </a:r>
            <a:r>
              <a:rPr lang="en-ZA" sz="2000" dirty="0"/>
              <a:t> (e.g. GSK TCOLF)</a:t>
            </a:r>
          </a:p>
          <a:p>
            <a:r>
              <a:rPr lang="en-ZA" sz="2000" dirty="0"/>
              <a:t>Curated </a:t>
            </a:r>
            <a:r>
              <a:rPr lang="en-ZA" sz="2000" b="1" dirty="0"/>
              <a:t>collections</a:t>
            </a:r>
            <a:r>
              <a:rPr lang="en-ZA" sz="2000" dirty="0"/>
              <a:t> (e.g. MMV/</a:t>
            </a:r>
            <a:r>
              <a:rPr lang="en-ZA" sz="2000" dirty="0" err="1"/>
              <a:t>DND</a:t>
            </a:r>
            <a:r>
              <a:rPr lang="en-ZA" sz="2000" i="1" dirty="0" err="1"/>
              <a:t>i</a:t>
            </a:r>
            <a:r>
              <a:rPr lang="en-ZA" sz="2000" dirty="0"/>
              <a:t> pandemic response box; NIH)</a:t>
            </a:r>
          </a:p>
          <a:p>
            <a:r>
              <a:rPr lang="en-ZA" sz="2000" b="1" dirty="0"/>
              <a:t>Commercial</a:t>
            </a:r>
            <a:r>
              <a:rPr lang="en-ZA" sz="2000" dirty="0"/>
              <a:t> collections (e.g. LOPAC, </a:t>
            </a:r>
            <a:r>
              <a:rPr lang="en-ZA" sz="2000" dirty="0" err="1"/>
              <a:t>Molport</a:t>
            </a:r>
            <a:r>
              <a:rPr lang="en-ZA" sz="2000" dirty="0"/>
              <a:t>)</a:t>
            </a:r>
          </a:p>
          <a:p>
            <a:r>
              <a:rPr lang="en-ZA" sz="2000" b="1" dirty="0"/>
              <a:t>Academic</a:t>
            </a:r>
            <a:r>
              <a:rPr lang="en-ZA" sz="2000" dirty="0"/>
              <a:t> collaborations</a:t>
            </a:r>
          </a:p>
          <a:p>
            <a:r>
              <a:rPr lang="en-ZA" sz="2000" b="1" i="1" dirty="0"/>
              <a:t>In silico</a:t>
            </a:r>
            <a:r>
              <a:rPr lang="en-ZA" sz="2000" b="1" dirty="0"/>
              <a:t> </a:t>
            </a:r>
            <a:r>
              <a:rPr lang="en-ZA" sz="2000" dirty="0"/>
              <a:t>libraries (e.g. ZINC)</a:t>
            </a:r>
          </a:p>
          <a:p>
            <a:endParaRPr lang="en-ZA" sz="2000" dirty="0"/>
          </a:p>
          <a:p>
            <a:r>
              <a:rPr lang="en-ZA" sz="2000" b="1" dirty="0"/>
              <a:t>Diverse: </a:t>
            </a:r>
            <a:r>
              <a:rPr lang="en-ZA" sz="2000" dirty="0"/>
              <a:t>few compounds from a wide range of different chemotypes </a:t>
            </a:r>
          </a:p>
          <a:p>
            <a:r>
              <a:rPr lang="en-ZA" sz="2000" b="1" dirty="0"/>
              <a:t>Focused: </a:t>
            </a:r>
            <a:r>
              <a:rPr lang="en-ZA" sz="2000" dirty="0"/>
              <a:t>restricted number of chemotypes but more representatives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4D8ECC-A5EC-1150-5D86-8F75E041B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744" y="5231322"/>
            <a:ext cx="2010056" cy="762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3431BE-23FF-DF2C-EA7A-F118108D5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182" y="4142952"/>
            <a:ext cx="2160420" cy="7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9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Secondary assays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b="1" dirty="0"/>
              <a:t>Validate</a:t>
            </a:r>
            <a:r>
              <a:rPr lang="en-ZA" sz="2400" dirty="0"/>
              <a:t> biological activity from initial screen</a:t>
            </a:r>
          </a:p>
          <a:p>
            <a:r>
              <a:rPr lang="en-ZA" sz="2400" dirty="0"/>
              <a:t>Alternative or extended format</a:t>
            </a:r>
          </a:p>
          <a:p>
            <a:r>
              <a:rPr lang="en-ZA" sz="2400" dirty="0"/>
              <a:t>Emphasis on </a:t>
            </a:r>
            <a:r>
              <a:rPr lang="en-ZA" sz="2400" b="1" dirty="0"/>
              <a:t>functional</a:t>
            </a:r>
            <a:r>
              <a:rPr lang="en-ZA" sz="2400" dirty="0"/>
              <a:t> output rather than scale of screening</a:t>
            </a:r>
          </a:p>
          <a:p>
            <a:r>
              <a:rPr lang="en-ZA" sz="2400" b="1" dirty="0"/>
              <a:t>Selectivity</a:t>
            </a:r>
            <a:r>
              <a:rPr lang="en-ZA" sz="2400" dirty="0"/>
              <a:t> or </a:t>
            </a:r>
            <a:r>
              <a:rPr lang="en-ZA" sz="2400" b="1" dirty="0"/>
              <a:t>specificity</a:t>
            </a:r>
          </a:p>
          <a:p>
            <a:r>
              <a:rPr lang="en-ZA" sz="2400" b="1" dirty="0"/>
              <a:t>Interference</a:t>
            </a:r>
            <a:r>
              <a:rPr lang="en-ZA" sz="2400" dirty="0"/>
              <a:t> (pan-assay interference compounds/PAINS) </a:t>
            </a:r>
          </a:p>
          <a:p>
            <a:r>
              <a:rPr lang="en-ZA" sz="2400" dirty="0"/>
              <a:t>Basic structural activity relationship (</a:t>
            </a:r>
            <a:r>
              <a:rPr lang="en-ZA" sz="2400" b="1" dirty="0"/>
              <a:t>SAR</a:t>
            </a:r>
            <a:r>
              <a:rPr lang="en-ZA" sz="2400" dirty="0"/>
              <a:t>) if possible</a:t>
            </a:r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14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AB9E1EF5-15AE-B3AD-077F-5B8CF1B4567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pic>
        <p:nvPicPr>
          <p:cNvPr id="8" name="Graphic 7" descr="Brain in head outline">
            <a:extLst>
              <a:ext uri="{FF2B5EF4-FFF2-40B4-BE49-F238E27FC236}">
                <a16:creationId xmlns:a16="http://schemas.microsoft.com/office/drawing/2014/main" id="{517CC550-F610-2B59-4E90-DE0F85E53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5835" y="4890483"/>
            <a:ext cx="914400" cy="914400"/>
          </a:xfrm>
          <a:prstGeom prst="rect">
            <a:avLst/>
          </a:prstGeom>
        </p:spPr>
      </p:pic>
      <p:pic>
        <p:nvPicPr>
          <p:cNvPr id="9" name="Graphic 8" descr="Chemicals outline">
            <a:extLst>
              <a:ext uri="{FF2B5EF4-FFF2-40B4-BE49-F238E27FC236}">
                <a16:creationId xmlns:a16="http://schemas.microsoft.com/office/drawing/2014/main" id="{A1A5488B-6F50-4B38-5A1C-3B027B7EF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4890483"/>
            <a:ext cx="914400" cy="914400"/>
          </a:xfrm>
          <a:prstGeom prst="rect">
            <a:avLst/>
          </a:prstGeom>
        </p:spPr>
      </p:pic>
      <p:pic>
        <p:nvPicPr>
          <p:cNvPr id="10" name="Graphic 9" descr="Covid-19 outline">
            <a:extLst>
              <a:ext uri="{FF2B5EF4-FFF2-40B4-BE49-F238E27FC236}">
                <a16:creationId xmlns:a16="http://schemas.microsoft.com/office/drawing/2014/main" id="{23881775-C55B-6DE5-BE5E-0C54E240F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7497" y="4867207"/>
            <a:ext cx="914400" cy="914400"/>
          </a:xfrm>
          <a:prstGeom prst="rect">
            <a:avLst/>
          </a:prstGeom>
        </p:spPr>
      </p:pic>
      <p:pic>
        <p:nvPicPr>
          <p:cNvPr id="11" name="Graphic 10" descr="Germ outline">
            <a:extLst>
              <a:ext uri="{FF2B5EF4-FFF2-40B4-BE49-F238E27FC236}">
                <a16:creationId xmlns:a16="http://schemas.microsoft.com/office/drawing/2014/main" id="{3A2982E7-706E-D677-6A1A-9B0C1130F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3904" y="4827919"/>
            <a:ext cx="914400" cy="914400"/>
          </a:xfrm>
          <a:prstGeom prst="rect">
            <a:avLst/>
          </a:prstGeom>
        </p:spPr>
      </p:pic>
      <p:pic>
        <p:nvPicPr>
          <p:cNvPr id="12" name="Graphic 11" descr="Petri Dish outline">
            <a:extLst>
              <a:ext uri="{FF2B5EF4-FFF2-40B4-BE49-F238E27FC236}">
                <a16:creationId xmlns:a16="http://schemas.microsoft.com/office/drawing/2014/main" id="{DF8B84FD-ECD6-1B99-DD35-BF9997717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3407" y="4867207"/>
            <a:ext cx="914400" cy="914400"/>
          </a:xfrm>
          <a:prstGeom prst="rect">
            <a:avLst/>
          </a:prstGeom>
        </p:spPr>
      </p:pic>
      <p:pic>
        <p:nvPicPr>
          <p:cNvPr id="13" name="Graphic 12" descr="Cloud Computing outline">
            <a:extLst>
              <a:ext uri="{FF2B5EF4-FFF2-40B4-BE49-F238E27FC236}">
                <a16:creationId xmlns:a16="http://schemas.microsoft.com/office/drawing/2014/main" id="{1EBCC91A-230B-FD4F-706B-9A1F03069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5268" y="49064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15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FD8E993C-D248-3588-DD54-BE648CD069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CA913-6010-EB69-A9EF-8CC569AB8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/>
              <a:t>Hit identification is a core activity of </a:t>
            </a:r>
            <a:r>
              <a:rPr lang="en-ZA" sz="2400" b="1" dirty="0"/>
              <a:t>early drug discovery</a:t>
            </a:r>
          </a:p>
          <a:p>
            <a:pPr marL="0" indent="0">
              <a:buNone/>
            </a:pPr>
            <a:r>
              <a:rPr lang="en-ZA" sz="2400" b="1" dirty="0"/>
              <a:t>Hits</a:t>
            </a:r>
            <a:r>
              <a:rPr lang="en-ZA" sz="2400" dirty="0"/>
              <a:t> are early compounds that show bioactivity that withstands secondary testing (compared to leads which also have pharmacological activity)</a:t>
            </a:r>
          </a:p>
          <a:p>
            <a:pPr marL="0" indent="0">
              <a:buNone/>
            </a:pPr>
            <a:r>
              <a:rPr lang="en-ZA" sz="2400" b="1" dirty="0"/>
              <a:t>Phenotypic</a:t>
            </a:r>
            <a:r>
              <a:rPr lang="en-ZA" sz="2400" dirty="0"/>
              <a:t> (hit to target) and </a:t>
            </a:r>
            <a:r>
              <a:rPr lang="en-ZA" sz="2400" b="1" dirty="0"/>
              <a:t>targeted</a:t>
            </a:r>
            <a:r>
              <a:rPr lang="en-ZA" sz="2400" dirty="0"/>
              <a:t> (target to hit) approaches can be applied successfully to hit identification </a:t>
            </a:r>
          </a:p>
          <a:p>
            <a:pPr marL="0" indent="0">
              <a:buNone/>
            </a:pPr>
            <a:r>
              <a:rPr lang="en-ZA" sz="2400" b="1" dirty="0"/>
              <a:t>Both approaches </a:t>
            </a:r>
            <a:r>
              <a:rPr lang="en-ZA" sz="2400" dirty="0"/>
              <a:t>have pros and cons and selection of approach depends on the </a:t>
            </a:r>
            <a:r>
              <a:rPr lang="en-ZA" sz="2400" b="1" dirty="0"/>
              <a:t>context</a:t>
            </a:r>
            <a:r>
              <a:rPr lang="en-ZA" sz="2400" dirty="0"/>
              <a:t> and </a:t>
            </a:r>
            <a:r>
              <a:rPr lang="en-ZA" sz="2400" b="1" dirty="0"/>
              <a:t>aim</a:t>
            </a:r>
            <a:r>
              <a:rPr lang="en-ZA" sz="2400" dirty="0"/>
              <a:t> of the drug discovery programme</a:t>
            </a:r>
          </a:p>
          <a:p>
            <a:pPr marL="0" indent="0">
              <a:buNone/>
            </a:pPr>
            <a:r>
              <a:rPr lang="en-ZA" sz="2400" dirty="0"/>
              <a:t>Target </a:t>
            </a:r>
            <a:r>
              <a:rPr lang="en-ZA" sz="2400" b="1" dirty="0"/>
              <a:t>identification</a:t>
            </a:r>
            <a:r>
              <a:rPr lang="en-ZA" sz="2400" dirty="0"/>
              <a:t> and </a:t>
            </a:r>
            <a:r>
              <a:rPr lang="en-ZA" sz="2400" b="1" dirty="0"/>
              <a:t>validation</a:t>
            </a:r>
            <a:r>
              <a:rPr lang="en-ZA" sz="2400" dirty="0"/>
              <a:t> is important component of both approaches (but may occur at different phases)</a:t>
            </a:r>
          </a:p>
          <a:p>
            <a:pPr marL="0" indent="0">
              <a:buNone/>
            </a:pPr>
            <a:r>
              <a:rPr lang="en-ZA" sz="2400" dirty="0"/>
              <a:t>Hits need to be biologically active in secondary (</a:t>
            </a:r>
            <a:r>
              <a:rPr lang="en-ZA" sz="2400" b="1" dirty="0"/>
              <a:t>re)testing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680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Additional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16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FD8E993C-D248-3588-DD54-BE648CD0692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CA913-6010-EB69-A9EF-8CC569AB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97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200" dirty="0"/>
              <a:t>Hughes JP, Rees S, </a:t>
            </a:r>
            <a:r>
              <a:rPr lang="en-ZA" sz="1200" dirty="0" err="1"/>
              <a:t>Kalindjian</a:t>
            </a:r>
            <a:r>
              <a:rPr lang="en-ZA" sz="1200" dirty="0"/>
              <a:t> SB, Philpott KL. Principles of early drug discovery. Br J </a:t>
            </a:r>
            <a:r>
              <a:rPr lang="en-ZA" sz="1200" dirty="0" err="1"/>
              <a:t>Pharmacol</a:t>
            </a:r>
            <a:r>
              <a:rPr lang="en-ZA" sz="1200" dirty="0"/>
              <a:t>. 2011 Mar;162(6):1239-49. </a:t>
            </a:r>
            <a:r>
              <a:rPr lang="en-ZA" sz="1200" dirty="0" err="1"/>
              <a:t>doi</a:t>
            </a:r>
            <a:r>
              <a:rPr lang="en-ZA" sz="1200" dirty="0"/>
              <a:t>: 10.1111/j.1476-5381.2010.01127.x.</a:t>
            </a:r>
          </a:p>
          <a:p>
            <a:pPr marL="0" indent="0">
              <a:buNone/>
            </a:pPr>
            <a:r>
              <a:rPr lang="en-ZA" sz="1200" dirty="0"/>
              <a:t>Harris CJ, Hill RD, Sheppard DW, Slater MJ, Stouten PF. The design and application of target-focused compound libraries. Comb Chem High Throughput Screen. 2011 Jul;14(6):521-31. </a:t>
            </a:r>
            <a:r>
              <a:rPr lang="en-ZA" sz="1200" dirty="0" err="1"/>
              <a:t>doi</a:t>
            </a:r>
            <a:r>
              <a:rPr lang="en-ZA" sz="1200" dirty="0"/>
              <a:t>: 10.2174/138620711795767802.</a:t>
            </a:r>
          </a:p>
          <a:p>
            <a:pPr marL="0" indent="0">
              <a:buNone/>
            </a:pPr>
            <a:r>
              <a:rPr lang="en-ZA" sz="1200" dirty="0"/>
              <a:t>Swinney DC, Anthony J. How were new medicines discovered? Nat Rev Drug </a:t>
            </a:r>
            <a:r>
              <a:rPr lang="en-ZA" sz="1200" dirty="0" err="1"/>
              <a:t>Discov</a:t>
            </a:r>
            <a:r>
              <a:rPr lang="en-ZA" sz="1200" dirty="0"/>
              <a:t>. 2011 Jun 24;10(7):507-19. </a:t>
            </a:r>
            <a:r>
              <a:rPr lang="en-ZA" sz="1200" dirty="0" err="1"/>
              <a:t>doi</a:t>
            </a:r>
            <a:r>
              <a:rPr lang="en-ZA" sz="1200" dirty="0"/>
              <a:t>: 10.1038/nrd3480.</a:t>
            </a:r>
          </a:p>
          <a:p>
            <a:pPr marL="0" indent="0">
              <a:buNone/>
            </a:pPr>
            <a:r>
              <a:rPr lang="en-ZA" sz="1200" dirty="0"/>
              <a:t>Eder J, </a:t>
            </a:r>
            <a:r>
              <a:rPr lang="en-ZA" sz="1200" dirty="0" err="1"/>
              <a:t>Sedrani</a:t>
            </a:r>
            <a:r>
              <a:rPr lang="en-ZA" sz="1200" dirty="0"/>
              <a:t> R, </a:t>
            </a:r>
            <a:r>
              <a:rPr lang="en-ZA" sz="1200" dirty="0" err="1"/>
              <a:t>Wiesmann</a:t>
            </a:r>
            <a:r>
              <a:rPr lang="en-ZA" sz="1200" dirty="0"/>
              <a:t> C. The discovery of first-in-class drugs: origins and evolution. Nat Rev Drug </a:t>
            </a:r>
            <a:r>
              <a:rPr lang="en-ZA" sz="1200" dirty="0" err="1"/>
              <a:t>Discov</a:t>
            </a:r>
            <a:r>
              <a:rPr lang="en-ZA" sz="1200" dirty="0"/>
              <a:t>. 2014 Aug;13(8):577-87. </a:t>
            </a:r>
            <a:r>
              <a:rPr lang="en-ZA" sz="1200" dirty="0" err="1"/>
              <a:t>doi</a:t>
            </a:r>
            <a:r>
              <a:rPr lang="en-ZA" sz="1200" dirty="0"/>
              <a:t>: 10.1038/nrd4336. </a:t>
            </a:r>
            <a:r>
              <a:rPr lang="en-ZA" sz="1200" dirty="0" err="1"/>
              <a:t>Epub</a:t>
            </a:r>
            <a:r>
              <a:rPr lang="en-ZA" sz="1200" dirty="0"/>
              <a:t> 2014 Jul 18.</a:t>
            </a:r>
          </a:p>
          <a:p>
            <a:pPr marL="0" indent="0">
              <a:buNone/>
            </a:pPr>
            <a:r>
              <a:rPr lang="en-ZA" sz="1200" dirty="0"/>
              <a:t>Wagner BK. The resurgence of phenotypic screening in drug discovery and development. Expert </a:t>
            </a:r>
            <a:r>
              <a:rPr lang="en-ZA" sz="1200" dirty="0" err="1"/>
              <a:t>Opin</a:t>
            </a:r>
            <a:r>
              <a:rPr lang="en-ZA" sz="1200" dirty="0"/>
              <a:t> Drug </a:t>
            </a:r>
            <a:r>
              <a:rPr lang="en-ZA" sz="1200" dirty="0" err="1"/>
              <a:t>Discov</a:t>
            </a:r>
            <a:r>
              <a:rPr lang="en-ZA" sz="1200" dirty="0"/>
              <a:t>. 2016;11(2):121-5. </a:t>
            </a:r>
            <a:r>
              <a:rPr lang="en-ZA" sz="1200" dirty="0" err="1"/>
              <a:t>doi</a:t>
            </a:r>
            <a:r>
              <a:rPr lang="en-ZA" sz="1200" dirty="0"/>
              <a:t>: 10.1517/17460441.2016.1122589. </a:t>
            </a:r>
          </a:p>
          <a:p>
            <a:pPr marL="0" indent="0">
              <a:buNone/>
            </a:pPr>
            <a:r>
              <a:rPr lang="en-ZA" sz="1200" dirty="0"/>
              <a:t>Jones LH, </a:t>
            </a:r>
            <a:r>
              <a:rPr lang="en-ZA" sz="1200" dirty="0" err="1"/>
              <a:t>Bunnage</a:t>
            </a:r>
            <a:r>
              <a:rPr lang="en-ZA" sz="1200" dirty="0"/>
              <a:t> ME. Applications of chemogenomic library screening in drug discovery. Nat Rev Drug </a:t>
            </a:r>
            <a:r>
              <a:rPr lang="en-ZA" sz="1200" dirty="0" err="1"/>
              <a:t>Discov</a:t>
            </a:r>
            <a:r>
              <a:rPr lang="en-ZA" sz="1200" dirty="0"/>
              <a:t>. 2017 Apr;16(4):285-296. </a:t>
            </a:r>
            <a:r>
              <a:rPr lang="en-ZA" sz="1200" dirty="0" err="1"/>
              <a:t>doi</a:t>
            </a:r>
            <a:r>
              <a:rPr lang="en-ZA" sz="1200" dirty="0"/>
              <a:t>: 10.1038/nrd.2016.244. </a:t>
            </a:r>
          </a:p>
          <a:p>
            <a:pPr marL="0" indent="0">
              <a:buNone/>
            </a:pPr>
            <a:r>
              <a:rPr lang="en-ZA" sz="1200" dirty="0" err="1"/>
              <a:t>Croston</a:t>
            </a:r>
            <a:r>
              <a:rPr lang="en-ZA" sz="1200" dirty="0"/>
              <a:t> GE. The utility of target-based </a:t>
            </a:r>
            <a:r>
              <a:rPr lang="en-ZA" sz="1200" dirty="0" err="1"/>
              <a:t>discovery.Expert</a:t>
            </a:r>
            <a:r>
              <a:rPr lang="en-ZA" sz="1200" dirty="0"/>
              <a:t> </a:t>
            </a:r>
            <a:r>
              <a:rPr lang="en-ZA" sz="1200" dirty="0" err="1"/>
              <a:t>Opin</a:t>
            </a:r>
            <a:r>
              <a:rPr lang="en-ZA" sz="1200" dirty="0"/>
              <a:t> Drug </a:t>
            </a:r>
            <a:r>
              <a:rPr lang="en-ZA" sz="1200" dirty="0" err="1"/>
              <a:t>Discov</a:t>
            </a:r>
            <a:r>
              <a:rPr lang="en-ZA" sz="1200" dirty="0"/>
              <a:t>. 2017 May;12(5):427-429. </a:t>
            </a:r>
            <a:r>
              <a:rPr lang="en-ZA" sz="1200" dirty="0" err="1"/>
              <a:t>doi</a:t>
            </a:r>
            <a:r>
              <a:rPr lang="en-ZA" sz="1200" dirty="0"/>
              <a:t>: 10.1080/17460441.2017.1308351. </a:t>
            </a:r>
          </a:p>
          <a:p>
            <a:pPr marL="0" indent="0">
              <a:buNone/>
            </a:pPr>
            <a:r>
              <a:rPr lang="en-ZA" sz="1200" dirty="0"/>
              <a:t>Berg EL. The future of phenotypic drug discovery. Cell Chem Biol. 2021 Mar 18;28(3):424-430. </a:t>
            </a:r>
            <a:r>
              <a:rPr lang="en-ZA" sz="1200" dirty="0" err="1"/>
              <a:t>doi</a:t>
            </a:r>
            <a:r>
              <a:rPr lang="en-ZA" sz="1200" dirty="0"/>
              <a:t>: 10.1016/j.chembiol.2021.01.010. </a:t>
            </a:r>
          </a:p>
        </p:txBody>
      </p:sp>
    </p:spTree>
    <p:extLst>
      <p:ext uri="{BB962C8B-B14F-4D97-AF65-F5344CB8AC3E}">
        <p14:creationId xmlns:p14="http://schemas.microsoft.com/office/powerpoint/2010/main" val="272767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F64D-914C-1D85-8477-744C40EA2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FB42D1-C534-400D-BC72-5CE77A30CD5B}" type="slidenum">
              <a:rPr lang="en-ZA" smtClean="0">
                <a:solidFill>
                  <a:schemeClr val="bg1">
                    <a:lumMod val="75000"/>
                  </a:schemeClr>
                </a:solidFill>
              </a:rPr>
              <a:t>17</a:t>
            </a:fld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0A3B3-E27F-4C02-92E0-4342BDC28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6025" y="2766218"/>
            <a:ext cx="5726113" cy="1557337"/>
          </a:xfrm>
        </p:spPr>
        <p:txBody>
          <a:bodyPr anchor="b">
            <a:no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967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96EEB-2E0D-C113-477D-ADD8AB51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2" name="Picture 1" descr="A black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2BF308A5-BB7A-0324-2346-2F778EC8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94"/>
            <a:ext cx="12192000" cy="57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1343" cy="4351338"/>
          </a:xfrm>
        </p:spPr>
        <p:txBody>
          <a:bodyPr/>
          <a:lstStyle/>
          <a:p>
            <a:r>
              <a:rPr lang="en-ZA" dirty="0"/>
              <a:t>Discuss the process of hit discovery</a:t>
            </a:r>
          </a:p>
          <a:p>
            <a:r>
              <a:rPr lang="en-ZA" dirty="0"/>
              <a:t>Compare targeted and phenotypic approaches to hit discovery</a:t>
            </a:r>
          </a:p>
          <a:p>
            <a:r>
              <a:rPr lang="en-ZA" dirty="0"/>
              <a:t>Understand concepts and approaches related to hit discovery using examples from our research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3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F763A0E4-A9CC-27D9-F1DE-40B6D8284FD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</p:spTree>
    <p:extLst>
      <p:ext uri="{BB962C8B-B14F-4D97-AF65-F5344CB8AC3E}">
        <p14:creationId xmlns:p14="http://schemas.microsoft.com/office/powerpoint/2010/main" val="321965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 of hit discovery in the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5835" y="6278323"/>
            <a:ext cx="2743200" cy="365125"/>
          </a:xfrm>
        </p:spPr>
        <p:txBody>
          <a:bodyPr/>
          <a:lstStyle/>
          <a:p>
            <a:fld id="{5BFB42D1-C534-400D-BC72-5CE77A30CD5B}" type="slidenum">
              <a:rPr lang="en-ZA" smtClean="0"/>
              <a:t>4</a:t>
            </a:fld>
            <a:endParaRPr lang="en-ZA" dirty="0"/>
          </a:p>
        </p:txBody>
      </p:sp>
      <p:pic>
        <p:nvPicPr>
          <p:cNvPr id="19" name="Content Placeholder 18" descr="A close-up of a logo&#10;&#10;Description automatically generated">
            <a:extLst>
              <a:ext uri="{FF2B5EF4-FFF2-40B4-BE49-F238E27FC236}">
                <a16:creationId xmlns:a16="http://schemas.microsoft.com/office/drawing/2014/main" id="{294C6F6D-7844-B02C-406C-6B2A4ABB2B9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477F8C9-995B-0DAF-26D2-2D95A447B1B4}"/>
              </a:ext>
            </a:extLst>
          </p:cNvPr>
          <p:cNvGrpSpPr/>
          <p:nvPr/>
        </p:nvGrpSpPr>
        <p:grpSpPr>
          <a:xfrm>
            <a:off x="431983" y="2219325"/>
            <a:ext cx="10957918" cy="769054"/>
            <a:chOff x="843495" y="4703465"/>
            <a:chExt cx="10957918" cy="769054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802AC9D6-DCD0-E27C-1AA8-AA3A67A361B8}"/>
                </a:ext>
              </a:extLst>
            </p:cNvPr>
            <p:cNvSpPr/>
            <p:nvPr/>
          </p:nvSpPr>
          <p:spPr>
            <a:xfrm>
              <a:off x="843495" y="4719695"/>
              <a:ext cx="1899705" cy="752824"/>
            </a:xfrm>
            <a:prstGeom prst="homePlat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B20DFBD0-A108-87E6-A9BC-4D413D6DE9FF}"/>
                </a:ext>
              </a:extLst>
            </p:cNvPr>
            <p:cNvSpPr/>
            <p:nvPr/>
          </p:nvSpPr>
          <p:spPr>
            <a:xfrm>
              <a:off x="2503509" y="4709535"/>
              <a:ext cx="2444411" cy="752824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 discovery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F6726AC3-6422-BB3C-E04A-D9524C06F4E2}"/>
                </a:ext>
              </a:extLst>
            </p:cNvPr>
            <p:cNvSpPr/>
            <p:nvPr/>
          </p:nvSpPr>
          <p:spPr>
            <a:xfrm>
              <a:off x="8153063" y="4719695"/>
              <a:ext cx="2089102" cy="752824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Approval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1944EBE9-A0B9-41F7-1AC7-1C34502E5488}"/>
                </a:ext>
              </a:extLst>
            </p:cNvPr>
            <p:cNvSpPr/>
            <p:nvPr/>
          </p:nvSpPr>
          <p:spPr>
            <a:xfrm>
              <a:off x="4709753" y="4709535"/>
              <a:ext cx="2089103" cy="752824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Preclinical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5F73855-E874-D77B-E277-5AF949E228A4}"/>
                </a:ext>
              </a:extLst>
            </p:cNvPr>
            <p:cNvSpPr/>
            <p:nvPr/>
          </p:nvSpPr>
          <p:spPr>
            <a:xfrm>
              <a:off x="6608150" y="4703465"/>
              <a:ext cx="1774950" cy="752824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C812CE-8BDE-F4C1-68A3-65B172CE6AD9}"/>
                </a:ext>
              </a:extLst>
            </p:cNvPr>
            <p:cNvSpPr txBox="1"/>
            <p:nvPr/>
          </p:nvSpPr>
          <p:spPr>
            <a:xfrm>
              <a:off x="10218929" y="4704600"/>
              <a:ext cx="15824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10 – 20 years</a:t>
              </a:r>
            </a:p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$1 billion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89020E-4EBB-6054-D34D-B2D4019FB1F6}"/>
              </a:ext>
            </a:extLst>
          </p:cNvPr>
          <p:cNvSpPr txBox="1"/>
          <p:nvPr/>
        </p:nvSpPr>
        <p:spPr>
          <a:xfrm>
            <a:off x="1455857" y="3067805"/>
            <a:ext cx="356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discovery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13066A-CCA9-E998-37B9-3F7D205B27F4}"/>
              </a:ext>
            </a:extLst>
          </p:cNvPr>
          <p:cNvGrpSpPr/>
          <p:nvPr/>
        </p:nvGrpSpPr>
        <p:grpSpPr>
          <a:xfrm>
            <a:off x="1296322" y="3879782"/>
            <a:ext cx="7487135" cy="2205389"/>
            <a:chOff x="178700" y="1731442"/>
            <a:chExt cx="7487135" cy="22053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709C02-47BD-6639-C12A-07BA7A3CA7CB}"/>
                </a:ext>
              </a:extLst>
            </p:cNvPr>
            <p:cNvSpPr txBox="1"/>
            <p:nvPr/>
          </p:nvSpPr>
          <p:spPr>
            <a:xfrm>
              <a:off x="1016622" y="2976653"/>
              <a:ext cx="1553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  <a:p>
              <a:pPr algn="ctr"/>
              <a:r>
                <a:rPr lang="en-ZA" sz="2000" dirty="0">
                  <a:latin typeface="Arial" panose="020B0604020202020204" pitchFamily="34" charset="0"/>
                  <a:cs typeface="Arial" panose="020B0604020202020204" pitchFamily="34" charset="0"/>
                </a:rPr>
                <a:t>Phenotype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210A0B-2125-A5E6-A019-CEB22E7DE4E2}"/>
                </a:ext>
              </a:extLst>
            </p:cNvPr>
            <p:cNvSpPr txBox="1"/>
            <p:nvPr/>
          </p:nvSpPr>
          <p:spPr>
            <a:xfrm>
              <a:off x="2912936" y="2946855"/>
              <a:ext cx="30168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Compound screen</a:t>
              </a:r>
            </a:p>
            <a:p>
              <a:pPr algn="ctr"/>
              <a:r>
                <a:rPr lang="en-ZA" sz="2000" dirty="0">
                  <a:latin typeface="Arial" panose="020B0604020202020204" pitchFamily="34" charset="0"/>
                  <a:cs typeface="Arial" panose="020B0604020202020204" pitchFamily="34" charset="0"/>
                </a:rPr>
                <a:t>Bioassay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B7ADBA-3FFA-B19C-5D84-51F2F714A75D}"/>
                </a:ext>
              </a:extLst>
            </p:cNvPr>
            <p:cNvSpPr txBox="1"/>
            <p:nvPr/>
          </p:nvSpPr>
          <p:spPr>
            <a:xfrm>
              <a:off x="6261253" y="2921168"/>
              <a:ext cx="14045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assay</a:t>
              </a:r>
            </a:p>
            <a:p>
              <a:pPr algn="ctr"/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Graphic 26" descr="Chemicals outline">
              <a:extLst>
                <a:ext uri="{FF2B5EF4-FFF2-40B4-BE49-F238E27FC236}">
                  <a16:creationId xmlns:a16="http://schemas.microsoft.com/office/drawing/2014/main" id="{739778E3-E723-551C-6B72-10A19DCB9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29094" y="2071140"/>
              <a:ext cx="722834" cy="722834"/>
            </a:xfrm>
            <a:prstGeom prst="rect">
              <a:avLst/>
            </a:prstGeom>
          </p:spPr>
        </p:pic>
        <p:pic>
          <p:nvPicPr>
            <p:cNvPr id="31" name="Graphic 30" descr="Germ outline">
              <a:extLst>
                <a:ext uri="{FF2B5EF4-FFF2-40B4-BE49-F238E27FC236}">
                  <a16:creationId xmlns:a16="http://schemas.microsoft.com/office/drawing/2014/main" id="{8418A6EF-59E1-89E2-F94A-1B02FB70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8700" y="2732024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Lungs with virus outline">
              <a:extLst>
                <a:ext uri="{FF2B5EF4-FFF2-40B4-BE49-F238E27FC236}">
                  <a16:creationId xmlns:a16="http://schemas.microsoft.com/office/drawing/2014/main" id="{D7CB0810-E9D1-81B8-3D1B-F0471CCB6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0225" y="1761506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Pandemic exponential curve bar graph outline">
              <a:extLst>
                <a:ext uri="{FF2B5EF4-FFF2-40B4-BE49-F238E27FC236}">
                  <a16:creationId xmlns:a16="http://schemas.microsoft.com/office/drawing/2014/main" id="{17327631-1BCE-F974-E89E-76D7C097C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43760" y="191636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Pandemic exponential curve line graph outline">
              <a:extLst>
                <a:ext uri="{FF2B5EF4-FFF2-40B4-BE49-F238E27FC236}">
                  <a16:creationId xmlns:a16="http://schemas.microsoft.com/office/drawing/2014/main" id="{B99680DF-E7AA-0694-4F65-F220A2A9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08150" y="1888097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Germ outline">
              <a:extLst>
                <a:ext uri="{FF2B5EF4-FFF2-40B4-BE49-F238E27FC236}">
                  <a16:creationId xmlns:a16="http://schemas.microsoft.com/office/drawing/2014/main" id="{82B1A242-8ECB-6B00-C847-C7A3C377D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89109" y="1731442"/>
              <a:ext cx="914400" cy="914400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3FA49E3-433F-18A5-CE9B-A36E2ED2D255}"/>
                </a:ext>
              </a:extLst>
            </p:cNvPr>
            <p:cNvCxnSpPr/>
            <p:nvPr/>
          </p:nvCxnSpPr>
          <p:spPr>
            <a:xfrm>
              <a:off x="2743200" y="3300798"/>
              <a:ext cx="39188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EA548AD-979B-5C51-E19E-94E57126B10A}"/>
                </a:ext>
              </a:extLst>
            </p:cNvPr>
            <p:cNvCxnSpPr/>
            <p:nvPr/>
          </p:nvCxnSpPr>
          <p:spPr>
            <a:xfrm>
              <a:off x="5714999" y="3213710"/>
              <a:ext cx="39188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63DF064-0DA8-24FF-3CB4-9D28B28A6193}"/>
              </a:ext>
            </a:extLst>
          </p:cNvPr>
          <p:cNvCxnSpPr/>
          <p:nvPr/>
        </p:nvCxnSpPr>
        <p:spPr>
          <a:xfrm>
            <a:off x="8885888" y="5362050"/>
            <a:ext cx="39188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7C96DBA-9ED8-5AD9-C0C3-082D2C83D9B6}"/>
              </a:ext>
            </a:extLst>
          </p:cNvPr>
          <p:cNvSpPr txBox="1"/>
          <p:nvPr/>
        </p:nvSpPr>
        <p:spPr>
          <a:xfrm>
            <a:off x="9137065" y="5038884"/>
            <a:ext cx="1502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Hit compound</a:t>
            </a:r>
          </a:p>
        </p:txBody>
      </p:sp>
      <p:pic>
        <p:nvPicPr>
          <p:cNvPr id="51" name="Graphic 50" descr="Chemicals outline">
            <a:extLst>
              <a:ext uri="{FF2B5EF4-FFF2-40B4-BE49-F238E27FC236}">
                <a16:creationId xmlns:a16="http://schemas.microsoft.com/office/drawing/2014/main" id="{0463F671-2F76-632B-D2D3-4A53300F7A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85269" y="39912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80514" cy="1325563"/>
          </a:xfrm>
        </p:spPr>
        <p:txBody>
          <a:bodyPr/>
          <a:lstStyle/>
          <a:p>
            <a:r>
              <a:rPr lang="en-ZA" dirty="0"/>
              <a:t>Broad approaches to hit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954" y="2005061"/>
            <a:ext cx="5992890" cy="3646044"/>
          </a:xfrm>
        </p:spPr>
        <p:txBody>
          <a:bodyPr>
            <a:noAutofit/>
          </a:bodyPr>
          <a:lstStyle/>
          <a:p>
            <a:r>
              <a:rPr lang="en-ZA" sz="2400" b="1" dirty="0"/>
              <a:t>Hit</a:t>
            </a:r>
            <a:r>
              <a:rPr lang="en-ZA" sz="2400" dirty="0"/>
              <a:t>: </a:t>
            </a:r>
            <a:r>
              <a:rPr lang="en-ZA" sz="2000" dirty="0"/>
              <a:t>compound with desired activity that is validated by secondary testing </a:t>
            </a:r>
          </a:p>
          <a:p>
            <a:r>
              <a:rPr lang="en-ZA" sz="2400" b="1" dirty="0"/>
              <a:t>Lead</a:t>
            </a:r>
            <a:r>
              <a:rPr lang="en-ZA" sz="2400" dirty="0"/>
              <a:t>: </a:t>
            </a:r>
            <a:r>
              <a:rPr lang="en-ZA" sz="2000" dirty="0"/>
              <a:t>compound with biological and pharmacological activity</a:t>
            </a:r>
          </a:p>
          <a:p>
            <a:r>
              <a:rPr lang="en-ZA" sz="2400" b="1" dirty="0"/>
              <a:t>Target</a:t>
            </a:r>
            <a:r>
              <a:rPr lang="en-ZA" sz="2400" dirty="0"/>
              <a:t>: </a:t>
            </a:r>
            <a:r>
              <a:rPr lang="en-ZA" sz="2000" dirty="0"/>
              <a:t>biological entity (e.g. protein, RNA, gene) linked to a specific condition</a:t>
            </a:r>
          </a:p>
          <a:p>
            <a:r>
              <a:rPr lang="en-ZA" sz="2400" b="1" dirty="0"/>
              <a:t>Phenotypic screen</a:t>
            </a:r>
            <a:r>
              <a:rPr lang="en-ZA" sz="2400" dirty="0"/>
              <a:t>: </a:t>
            </a:r>
            <a:r>
              <a:rPr lang="en-ZA" sz="2000" dirty="0"/>
              <a:t>biological screen that is disease focused but not target specific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5</a:t>
            </a:fld>
            <a:endParaRPr lang="en-ZA" dirty="0"/>
          </a:p>
        </p:txBody>
      </p:sp>
      <p:pic>
        <p:nvPicPr>
          <p:cNvPr id="9" name="Content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EA0A343F-8E93-E1EF-254D-7A064665460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B459E-E07E-D09C-88E5-87243010048F}"/>
              </a:ext>
            </a:extLst>
          </p:cNvPr>
          <p:cNvSpPr txBox="1"/>
          <p:nvPr/>
        </p:nvSpPr>
        <p:spPr>
          <a:xfrm>
            <a:off x="1205282" y="1589563"/>
            <a:ext cx="3254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ZA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Target-based screen </a:t>
            </a:r>
          </a:p>
          <a:p>
            <a:pPr marL="0" indent="0" algn="ctr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(Target to hit)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CC033-F497-CDC5-774E-16B58E65AF2E}"/>
              </a:ext>
            </a:extLst>
          </p:cNvPr>
          <p:cNvSpPr txBox="1"/>
          <p:nvPr/>
        </p:nvSpPr>
        <p:spPr>
          <a:xfrm>
            <a:off x="842031" y="5077576"/>
            <a:ext cx="3989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ZA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 screen </a:t>
            </a:r>
          </a:p>
          <a:p>
            <a:pPr marL="0" indent="0" algn="ctr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(Hit to target)</a:t>
            </a:r>
          </a:p>
        </p:txBody>
      </p:sp>
      <p:pic>
        <p:nvPicPr>
          <p:cNvPr id="17" name="Graphic 16" descr="Bullseye outline">
            <a:extLst>
              <a:ext uri="{FF2B5EF4-FFF2-40B4-BE49-F238E27FC236}">
                <a16:creationId xmlns:a16="http://schemas.microsoft.com/office/drawing/2014/main" id="{65A9B163-70D7-3914-E894-9EEE51396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058" y="2827545"/>
            <a:ext cx="914400" cy="914400"/>
          </a:xfrm>
          <a:prstGeom prst="rect">
            <a:avLst/>
          </a:prstGeom>
        </p:spPr>
      </p:pic>
      <p:pic>
        <p:nvPicPr>
          <p:cNvPr id="21" name="Graphic 20" descr="Germ outline">
            <a:extLst>
              <a:ext uri="{FF2B5EF4-FFF2-40B4-BE49-F238E27FC236}">
                <a16:creationId xmlns:a16="http://schemas.microsoft.com/office/drawing/2014/main" id="{7ED4E8FA-A5CC-3D06-FDA1-BABA771F2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9490" y="3023265"/>
            <a:ext cx="628515" cy="6285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EACD5A-1419-5B54-4AB7-A260FBFBB05F}"/>
              </a:ext>
            </a:extLst>
          </p:cNvPr>
          <p:cNvSpPr txBox="1"/>
          <p:nvPr/>
        </p:nvSpPr>
        <p:spPr>
          <a:xfrm>
            <a:off x="227505" y="4061709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pic>
        <p:nvPicPr>
          <p:cNvPr id="27" name="Graphic 26" descr="Chemicals outline">
            <a:extLst>
              <a:ext uri="{FF2B5EF4-FFF2-40B4-BE49-F238E27FC236}">
                <a16:creationId xmlns:a16="http://schemas.microsoft.com/office/drawing/2014/main" id="{55EA378F-7214-9581-B646-F9E4F8266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6326" y="2898088"/>
            <a:ext cx="426598" cy="426598"/>
          </a:xfrm>
          <a:prstGeom prst="rect">
            <a:avLst/>
          </a:prstGeom>
        </p:spPr>
      </p:pic>
      <p:pic>
        <p:nvPicPr>
          <p:cNvPr id="28" name="Graphic 27" descr="Chemicals outline">
            <a:extLst>
              <a:ext uri="{FF2B5EF4-FFF2-40B4-BE49-F238E27FC236}">
                <a16:creationId xmlns:a16="http://schemas.microsoft.com/office/drawing/2014/main" id="{61133EE9-C568-BEF9-EF13-6F490402E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0240" y="3050488"/>
            <a:ext cx="426598" cy="426598"/>
          </a:xfrm>
          <a:prstGeom prst="rect">
            <a:avLst/>
          </a:prstGeom>
        </p:spPr>
      </p:pic>
      <p:pic>
        <p:nvPicPr>
          <p:cNvPr id="29" name="Graphic 28" descr="Chemicals outline">
            <a:extLst>
              <a:ext uri="{FF2B5EF4-FFF2-40B4-BE49-F238E27FC236}">
                <a16:creationId xmlns:a16="http://schemas.microsoft.com/office/drawing/2014/main" id="{F3CF625E-04D3-C3CC-5C09-1D0623CA7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6582" y="3268203"/>
            <a:ext cx="426598" cy="42659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1BAE11-AC82-461B-40DB-AB131307989D}"/>
              </a:ext>
            </a:extLst>
          </p:cNvPr>
          <p:cNvCxnSpPr/>
          <p:nvPr/>
        </p:nvCxnSpPr>
        <p:spPr>
          <a:xfrm>
            <a:off x="1205282" y="4020397"/>
            <a:ext cx="446314" cy="117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BBFF47-A420-4B35-68FB-7BA1D487191B}"/>
              </a:ext>
            </a:extLst>
          </p:cNvPr>
          <p:cNvCxnSpPr/>
          <p:nvPr/>
        </p:nvCxnSpPr>
        <p:spPr>
          <a:xfrm>
            <a:off x="3374448" y="4037302"/>
            <a:ext cx="446314" cy="117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" name="Graphic 35" descr="Pandemic exponential curve bar graph outline">
            <a:extLst>
              <a:ext uri="{FF2B5EF4-FFF2-40B4-BE49-F238E27FC236}">
                <a16:creationId xmlns:a16="http://schemas.microsoft.com/office/drawing/2014/main" id="{85EE1EFC-402A-419B-6768-A00E318AD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52971" y="2812747"/>
            <a:ext cx="943995" cy="943995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110656-55AC-267A-B1FD-019CD3563765}"/>
              </a:ext>
            </a:extLst>
          </p:cNvPr>
          <p:cNvCxnSpPr>
            <a:cxnSpLocks/>
          </p:cNvCxnSpPr>
          <p:nvPr/>
        </p:nvCxnSpPr>
        <p:spPr>
          <a:xfrm flipH="1">
            <a:off x="3306508" y="4399025"/>
            <a:ext cx="446314" cy="117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DF7771-AB69-D50A-50BD-9F4C402E73CD}"/>
              </a:ext>
            </a:extLst>
          </p:cNvPr>
          <p:cNvCxnSpPr>
            <a:cxnSpLocks/>
          </p:cNvCxnSpPr>
          <p:nvPr/>
        </p:nvCxnSpPr>
        <p:spPr>
          <a:xfrm flipH="1">
            <a:off x="1189435" y="4408204"/>
            <a:ext cx="446314" cy="117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9FFE754-FCCB-54CD-9C09-994183992FD6}"/>
              </a:ext>
            </a:extLst>
          </p:cNvPr>
          <p:cNvSpPr txBox="1"/>
          <p:nvPr/>
        </p:nvSpPr>
        <p:spPr>
          <a:xfrm>
            <a:off x="1829858" y="3898927"/>
            <a:ext cx="1332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Library screen </a:t>
            </a:r>
            <a:endParaRPr lang="en-Z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0BD722-435A-E4BD-4592-FD0E1CDDFA67}"/>
              </a:ext>
            </a:extLst>
          </p:cNvPr>
          <p:cNvSpPr txBox="1"/>
          <p:nvPr/>
        </p:nvSpPr>
        <p:spPr>
          <a:xfrm>
            <a:off x="3897020" y="3898927"/>
            <a:ext cx="1344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Biological activity</a:t>
            </a:r>
            <a:endParaRPr lang="en-ZA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4137F5F-65B7-72DE-B746-C8B38C14F6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5034238"/>
            <a:ext cx="4187371" cy="9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8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6646" cy="1325563"/>
          </a:xfrm>
        </p:spPr>
        <p:txBody>
          <a:bodyPr/>
          <a:lstStyle/>
          <a:p>
            <a:r>
              <a:rPr lang="en-ZA" dirty="0"/>
              <a:t>Broad approaches to hit discovery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6</a:t>
            </a:fld>
            <a:endParaRPr lang="en-ZA" dirty="0"/>
          </a:p>
        </p:txBody>
      </p:sp>
      <p:pic>
        <p:nvPicPr>
          <p:cNvPr id="46" name="Content Placeholder 45" descr="Germ outline">
            <a:extLst>
              <a:ext uri="{FF2B5EF4-FFF2-40B4-BE49-F238E27FC236}">
                <a16:creationId xmlns:a16="http://schemas.microsoft.com/office/drawing/2014/main" id="{9FD0DF33-500B-B19C-B5B2-1E0574E3F1B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777" y="2186825"/>
            <a:ext cx="914400" cy="91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DD27E-A3E1-4B69-07F2-7BB698402B3A}"/>
              </a:ext>
            </a:extLst>
          </p:cNvPr>
          <p:cNvSpPr txBox="1"/>
          <p:nvPr/>
        </p:nvSpPr>
        <p:spPr>
          <a:xfrm>
            <a:off x="728018" y="3000020"/>
            <a:ext cx="188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Target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DB66D-37E7-1CFC-BF4E-6A693B8B820D}"/>
              </a:ext>
            </a:extLst>
          </p:cNvPr>
          <p:cNvSpPr txBox="1"/>
          <p:nvPr/>
        </p:nvSpPr>
        <p:spPr>
          <a:xfrm>
            <a:off x="3277476" y="3000020"/>
            <a:ext cx="159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Target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4C35-F698-F1FD-DDC4-4DFE6225D760}"/>
              </a:ext>
            </a:extLst>
          </p:cNvPr>
          <p:cNvSpPr txBox="1"/>
          <p:nvPr/>
        </p:nvSpPr>
        <p:spPr>
          <a:xfrm>
            <a:off x="5698408" y="3012049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B5318-A101-9504-8DA2-88C791C40AEF}"/>
              </a:ext>
            </a:extLst>
          </p:cNvPr>
          <p:cNvSpPr txBox="1"/>
          <p:nvPr/>
        </p:nvSpPr>
        <p:spPr>
          <a:xfrm>
            <a:off x="7728444" y="2931916"/>
            <a:ext cx="203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Secondary assay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BCB29-5CB3-CB37-0D01-27725795C570}"/>
              </a:ext>
            </a:extLst>
          </p:cNvPr>
          <p:cNvSpPr txBox="1"/>
          <p:nvPr/>
        </p:nvSpPr>
        <p:spPr>
          <a:xfrm>
            <a:off x="10567394" y="300688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C878F-2ED3-A2A7-E2A8-304DFBEA471B}"/>
              </a:ext>
            </a:extLst>
          </p:cNvPr>
          <p:cNvSpPr txBox="1"/>
          <p:nvPr/>
        </p:nvSpPr>
        <p:spPr>
          <a:xfrm>
            <a:off x="5405036" y="5619352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Phenotypic assay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536C83-37F4-EFBD-BB02-B86E1771640F}"/>
              </a:ext>
            </a:extLst>
          </p:cNvPr>
          <p:cNvCxnSpPr/>
          <p:nvPr/>
        </p:nvCxnSpPr>
        <p:spPr>
          <a:xfrm>
            <a:off x="2831162" y="3196715"/>
            <a:ext cx="446314" cy="1175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5988E3-B89D-67BD-E638-F66FC77812E5}"/>
              </a:ext>
            </a:extLst>
          </p:cNvPr>
          <p:cNvCxnSpPr/>
          <p:nvPr/>
        </p:nvCxnSpPr>
        <p:spPr>
          <a:xfrm>
            <a:off x="5096699" y="3225967"/>
            <a:ext cx="446314" cy="1175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4A722A-652C-6DF1-0612-EDA78D4F5C04}"/>
              </a:ext>
            </a:extLst>
          </p:cNvPr>
          <p:cNvCxnSpPr/>
          <p:nvPr/>
        </p:nvCxnSpPr>
        <p:spPr>
          <a:xfrm>
            <a:off x="7311582" y="3246902"/>
            <a:ext cx="446314" cy="1175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62FE61-0C5F-C702-092A-53BE9EB5099C}"/>
              </a:ext>
            </a:extLst>
          </p:cNvPr>
          <p:cNvCxnSpPr>
            <a:cxnSpLocks/>
          </p:cNvCxnSpPr>
          <p:nvPr/>
        </p:nvCxnSpPr>
        <p:spPr>
          <a:xfrm>
            <a:off x="9683015" y="3258655"/>
            <a:ext cx="761528" cy="1737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373A5-7A52-241F-4988-72984AE7DA02}"/>
              </a:ext>
            </a:extLst>
          </p:cNvPr>
          <p:cNvCxnSpPr>
            <a:cxnSpLocks/>
          </p:cNvCxnSpPr>
          <p:nvPr/>
        </p:nvCxnSpPr>
        <p:spPr>
          <a:xfrm flipV="1">
            <a:off x="6452496" y="3559674"/>
            <a:ext cx="0" cy="18886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46F8BC6-59A9-A777-1F22-5A0CDC0433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08750" y="-564788"/>
            <a:ext cx="16051" cy="6592594"/>
          </a:xfrm>
          <a:prstGeom prst="bentConnector3">
            <a:avLst>
              <a:gd name="adj1" fmla="val -5222105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9126467-F226-6B27-ACF0-413404C29511}"/>
              </a:ext>
            </a:extLst>
          </p:cNvPr>
          <p:cNvCxnSpPr>
            <a:cxnSpLocks/>
          </p:cNvCxnSpPr>
          <p:nvPr/>
        </p:nvCxnSpPr>
        <p:spPr>
          <a:xfrm rot="5400000" flipH="1">
            <a:off x="3928495" y="1929651"/>
            <a:ext cx="228959" cy="4339589"/>
          </a:xfrm>
          <a:prstGeom prst="bentConnector4">
            <a:avLst>
              <a:gd name="adj1" fmla="val -221874"/>
              <a:gd name="adj2" fmla="val 100245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Nerve outline">
            <a:extLst>
              <a:ext uri="{FF2B5EF4-FFF2-40B4-BE49-F238E27FC236}">
                <a16:creationId xmlns:a16="http://schemas.microsoft.com/office/drawing/2014/main" id="{FDCEEEAE-FB10-C164-9072-4F887AA44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347" y="4594249"/>
            <a:ext cx="914400" cy="914400"/>
          </a:xfrm>
          <a:prstGeom prst="rect">
            <a:avLst/>
          </a:prstGeom>
        </p:spPr>
      </p:pic>
      <p:pic>
        <p:nvPicPr>
          <p:cNvPr id="52" name="Graphic 51" descr="Petri Dish outline">
            <a:extLst>
              <a:ext uri="{FF2B5EF4-FFF2-40B4-BE49-F238E27FC236}">
                <a16:creationId xmlns:a16="http://schemas.microsoft.com/office/drawing/2014/main" id="{56F25ADB-3FA0-D169-F4B6-C3FAEACB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1444" y="3967619"/>
            <a:ext cx="914400" cy="914400"/>
          </a:xfrm>
          <a:prstGeom prst="rect">
            <a:avLst/>
          </a:prstGeom>
        </p:spPr>
      </p:pic>
      <p:pic>
        <p:nvPicPr>
          <p:cNvPr id="54" name="Graphic 53" descr="DNA outline">
            <a:extLst>
              <a:ext uri="{FF2B5EF4-FFF2-40B4-BE49-F238E27FC236}">
                <a16:creationId xmlns:a16="http://schemas.microsoft.com/office/drawing/2014/main" id="{3E86D7C6-3204-7F61-5835-CDCF74201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519087">
            <a:off x="235994" y="1945758"/>
            <a:ext cx="914400" cy="914400"/>
          </a:xfrm>
          <a:prstGeom prst="rect">
            <a:avLst/>
          </a:prstGeom>
        </p:spPr>
      </p:pic>
      <p:pic>
        <p:nvPicPr>
          <p:cNvPr id="56" name="Graphic 55" descr="Test tubes outline">
            <a:extLst>
              <a:ext uri="{FF2B5EF4-FFF2-40B4-BE49-F238E27FC236}">
                <a16:creationId xmlns:a16="http://schemas.microsoft.com/office/drawing/2014/main" id="{7A9D4A67-D251-B74E-8CF1-A2D24BED2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4893" y="2129923"/>
            <a:ext cx="791782" cy="791782"/>
          </a:xfrm>
          <a:prstGeom prst="rect">
            <a:avLst/>
          </a:prstGeom>
        </p:spPr>
      </p:pic>
      <p:pic>
        <p:nvPicPr>
          <p:cNvPr id="58" name="Graphic 57" descr="Server outline">
            <a:extLst>
              <a:ext uri="{FF2B5EF4-FFF2-40B4-BE49-F238E27FC236}">
                <a16:creationId xmlns:a16="http://schemas.microsoft.com/office/drawing/2014/main" id="{BE033364-3AF8-297D-0202-A7BB53C298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0788" y="3862775"/>
            <a:ext cx="914400" cy="914400"/>
          </a:xfrm>
          <a:prstGeom prst="rect">
            <a:avLst/>
          </a:prstGeom>
        </p:spPr>
      </p:pic>
      <p:pic>
        <p:nvPicPr>
          <p:cNvPr id="59" name="Graphic 58" descr="Pandemic exponential curve bar graph outline">
            <a:extLst>
              <a:ext uri="{FF2B5EF4-FFF2-40B4-BE49-F238E27FC236}">
                <a16:creationId xmlns:a16="http://schemas.microsoft.com/office/drawing/2014/main" id="{2771D42D-146D-D7CB-B477-FA6BDD7551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31132" y="3942216"/>
            <a:ext cx="943995" cy="943995"/>
          </a:xfrm>
          <a:prstGeom prst="rect">
            <a:avLst/>
          </a:prstGeom>
        </p:spPr>
      </p:pic>
      <p:sp>
        <p:nvSpPr>
          <p:cNvPr id="60" name="Arc 59">
            <a:extLst>
              <a:ext uri="{FF2B5EF4-FFF2-40B4-BE49-F238E27FC236}">
                <a16:creationId xmlns:a16="http://schemas.microsoft.com/office/drawing/2014/main" id="{BCEB09F5-8FB4-87FE-7E37-7C05A8496F00}"/>
              </a:ext>
            </a:extLst>
          </p:cNvPr>
          <p:cNvSpPr/>
          <p:nvPr/>
        </p:nvSpPr>
        <p:spPr>
          <a:xfrm flipV="1">
            <a:off x="6657450" y="3160857"/>
            <a:ext cx="532347" cy="806762"/>
          </a:xfrm>
          <a:prstGeom prst="arc">
            <a:avLst>
              <a:gd name="adj1" fmla="val 9959196"/>
              <a:gd name="adj2" fmla="val 1705638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2" name="Graphic 61" descr="Network outline">
            <a:extLst>
              <a:ext uri="{FF2B5EF4-FFF2-40B4-BE49-F238E27FC236}">
                <a16:creationId xmlns:a16="http://schemas.microsoft.com/office/drawing/2014/main" id="{836EC1D4-922A-1B9E-4D8D-21F032A074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95313" y="4860808"/>
            <a:ext cx="914400" cy="914400"/>
          </a:xfrm>
          <a:prstGeom prst="rect">
            <a:avLst/>
          </a:prstGeom>
        </p:spPr>
      </p:pic>
      <p:pic>
        <p:nvPicPr>
          <p:cNvPr id="67" name="Graphic 66" descr="Cloud Computing outline">
            <a:extLst>
              <a:ext uri="{FF2B5EF4-FFF2-40B4-BE49-F238E27FC236}">
                <a16:creationId xmlns:a16="http://schemas.microsoft.com/office/drawing/2014/main" id="{994C6644-8644-3DED-3D58-32859ECFC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36173" y="3694785"/>
            <a:ext cx="914400" cy="914400"/>
          </a:xfrm>
          <a:prstGeom prst="rect">
            <a:avLst/>
          </a:prstGeom>
        </p:spPr>
      </p:pic>
      <p:sp>
        <p:nvSpPr>
          <p:cNvPr id="68" name="Arc 67">
            <a:extLst>
              <a:ext uri="{FF2B5EF4-FFF2-40B4-BE49-F238E27FC236}">
                <a16:creationId xmlns:a16="http://schemas.microsoft.com/office/drawing/2014/main" id="{EAC989AC-086C-F4FF-BAC6-8DFC9A77D509}"/>
              </a:ext>
            </a:extLst>
          </p:cNvPr>
          <p:cNvSpPr/>
          <p:nvPr/>
        </p:nvSpPr>
        <p:spPr>
          <a:xfrm>
            <a:off x="5868761" y="2575429"/>
            <a:ext cx="494708" cy="806762"/>
          </a:xfrm>
          <a:prstGeom prst="arc">
            <a:avLst>
              <a:gd name="adj1" fmla="val 9959196"/>
              <a:gd name="adj2" fmla="val 1705638"/>
            </a:avLst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0" name="Content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8AE0D2E8-2087-B626-30BB-FD793F7D46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Phenotypic screen (hit to target)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8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7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5785D4E5-CC0D-A2EF-53C9-2A1C9A7CE3A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62439B0-C9AF-4C5D-E3FE-01909A989060}"/>
              </a:ext>
            </a:extLst>
          </p:cNvPr>
          <p:cNvGrpSpPr/>
          <p:nvPr/>
        </p:nvGrpSpPr>
        <p:grpSpPr>
          <a:xfrm>
            <a:off x="2872049" y="4620877"/>
            <a:ext cx="5281351" cy="1558467"/>
            <a:chOff x="1880065" y="4831407"/>
            <a:chExt cx="5281351" cy="1558467"/>
          </a:xfrm>
        </p:grpSpPr>
        <p:pic>
          <p:nvPicPr>
            <p:cNvPr id="10" name="Graphic 9" descr="Bullseye outline">
              <a:extLst>
                <a:ext uri="{FF2B5EF4-FFF2-40B4-BE49-F238E27FC236}">
                  <a16:creationId xmlns:a16="http://schemas.microsoft.com/office/drawing/2014/main" id="{0F171308-BF02-CF76-414B-AAD7C2FC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47016" y="484113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Germ outline">
              <a:extLst>
                <a:ext uri="{FF2B5EF4-FFF2-40B4-BE49-F238E27FC236}">
                  <a16:creationId xmlns:a16="http://schemas.microsoft.com/office/drawing/2014/main" id="{657F9A2B-C1E4-06F5-1D63-2F74EA64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0065" y="5068862"/>
              <a:ext cx="628515" cy="628515"/>
            </a:xfrm>
            <a:prstGeom prst="rect">
              <a:avLst/>
            </a:prstGeom>
          </p:spPr>
        </p:pic>
        <p:pic>
          <p:nvPicPr>
            <p:cNvPr id="13" name="Graphic 12" descr="Chemicals outline">
              <a:extLst>
                <a:ext uri="{FF2B5EF4-FFF2-40B4-BE49-F238E27FC236}">
                  <a16:creationId xmlns:a16="http://schemas.microsoft.com/office/drawing/2014/main" id="{1DD15F84-F489-D6E2-CBA0-FF4D97D60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70395" y="4831407"/>
              <a:ext cx="426598" cy="426598"/>
            </a:xfrm>
            <a:prstGeom prst="rect">
              <a:avLst/>
            </a:prstGeom>
          </p:spPr>
        </p:pic>
        <p:pic>
          <p:nvPicPr>
            <p:cNvPr id="14" name="Graphic 13" descr="Chemicals outline">
              <a:extLst>
                <a:ext uri="{FF2B5EF4-FFF2-40B4-BE49-F238E27FC236}">
                  <a16:creationId xmlns:a16="http://schemas.microsoft.com/office/drawing/2014/main" id="{794B132D-CDD4-0F51-08CD-5944B549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4309" y="4983807"/>
              <a:ext cx="426598" cy="426598"/>
            </a:xfrm>
            <a:prstGeom prst="rect">
              <a:avLst/>
            </a:prstGeom>
          </p:spPr>
        </p:pic>
        <p:pic>
          <p:nvPicPr>
            <p:cNvPr id="15" name="Graphic 14" descr="Chemicals outline">
              <a:extLst>
                <a:ext uri="{FF2B5EF4-FFF2-40B4-BE49-F238E27FC236}">
                  <a16:creationId xmlns:a16="http://schemas.microsoft.com/office/drawing/2014/main" id="{BE7AC387-B5E4-2098-0DE2-98E3F28C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50651" y="5201522"/>
              <a:ext cx="426598" cy="426598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C4BE5F-5635-4175-2D2F-59B4DDFE782D}"/>
                </a:ext>
              </a:extLst>
            </p:cNvPr>
            <p:cNvCxnSpPr/>
            <p:nvPr/>
          </p:nvCxnSpPr>
          <p:spPr>
            <a:xfrm>
              <a:off x="3699663" y="5982374"/>
              <a:ext cx="446314" cy="11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B6F164-44C8-F364-4634-2E3D2047B8E5}"/>
                </a:ext>
              </a:extLst>
            </p:cNvPr>
            <p:cNvCxnSpPr/>
            <p:nvPr/>
          </p:nvCxnSpPr>
          <p:spPr>
            <a:xfrm>
              <a:off x="5628988" y="6016954"/>
              <a:ext cx="446314" cy="11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Graphic 17" descr="Pandemic exponential curve bar graph outline">
              <a:extLst>
                <a:ext uri="{FF2B5EF4-FFF2-40B4-BE49-F238E27FC236}">
                  <a16:creationId xmlns:a16="http://schemas.microsoft.com/office/drawing/2014/main" id="{429BFDA8-2AA4-274B-6265-81E4D71A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95719" y="4843547"/>
              <a:ext cx="943995" cy="9439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FE6DE2-907B-A12B-BB7B-9FC8C871B82D}"/>
                </a:ext>
              </a:extLst>
            </p:cNvPr>
            <p:cNvSpPr txBox="1"/>
            <p:nvPr/>
          </p:nvSpPr>
          <p:spPr>
            <a:xfrm>
              <a:off x="6294635" y="5844041"/>
              <a:ext cx="825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6D4DB8-96F9-9334-8E74-07C48E8F833C}"/>
                </a:ext>
              </a:extLst>
            </p:cNvPr>
            <p:cNvSpPr txBox="1"/>
            <p:nvPr/>
          </p:nvSpPr>
          <p:spPr>
            <a:xfrm>
              <a:off x="4298083" y="5725210"/>
              <a:ext cx="13324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Library screen </a:t>
              </a:r>
              <a:endParaRPr lang="en-ZA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6BE322-1550-FF50-44EC-8E983011133E}"/>
                </a:ext>
              </a:extLst>
            </p:cNvPr>
            <p:cNvSpPr txBox="1"/>
            <p:nvPr/>
          </p:nvSpPr>
          <p:spPr>
            <a:xfrm>
              <a:off x="2317992" y="5743543"/>
              <a:ext cx="13449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Biological activity</a:t>
              </a:r>
              <a:endParaRPr lang="en-ZA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C8B350-CF00-03BA-DAFC-C93A32F4473B}"/>
              </a:ext>
            </a:extLst>
          </p:cNvPr>
          <p:cNvSpPr txBox="1"/>
          <p:nvPr/>
        </p:nvSpPr>
        <p:spPr>
          <a:xfrm>
            <a:off x="550381" y="1520612"/>
            <a:ext cx="102239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Biological activity screen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(cell or tissue-based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More reflective of the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disease state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(e.g. patient derived samples/iPSC) (phenotypic ‘rule of 3’)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Unbiased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(with respect to mechanism of action/MOA/target)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Feeds into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identification (HTS and hypothesis driven)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may be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Increased poorly qualified leads may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overload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the 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EA89AC0F-1399-7313-EC0C-58D3B231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6175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Target-based screens </a:t>
            </a:r>
            <a:br>
              <a:rPr lang="en-ZA" dirty="0"/>
            </a:br>
            <a:r>
              <a:rPr lang="en-ZA" dirty="0"/>
              <a:t>(Target to hit)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8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5785D4E5-CC0D-A2EF-53C9-2A1C9A7CE3A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42F93E5-CDB3-3095-6185-9243B4CA1FF1}"/>
              </a:ext>
            </a:extLst>
          </p:cNvPr>
          <p:cNvGrpSpPr/>
          <p:nvPr/>
        </p:nvGrpSpPr>
        <p:grpSpPr>
          <a:xfrm>
            <a:off x="2939144" y="4731269"/>
            <a:ext cx="5402120" cy="1448075"/>
            <a:chOff x="2719804" y="4731269"/>
            <a:chExt cx="5402120" cy="1448075"/>
          </a:xfrm>
        </p:grpSpPr>
        <p:pic>
          <p:nvPicPr>
            <p:cNvPr id="10" name="Graphic 9" descr="Bullseye outline">
              <a:extLst>
                <a:ext uri="{FF2B5EF4-FFF2-40B4-BE49-F238E27FC236}">
                  <a16:creationId xmlns:a16="http://schemas.microsoft.com/office/drawing/2014/main" id="{0F171308-BF02-CF76-414B-AAD7C2FC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9804" y="476086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Germ outline">
              <a:extLst>
                <a:ext uri="{FF2B5EF4-FFF2-40B4-BE49-F238E27FC236}">
                  <a16:creationId xmlns:a16="http://schemas.microsoft.com/office/drawing/2014/main" id="{657F9A2B-C1E4-06F5-1D63-2F74EA64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51018" y="4956584"/>
              <a:ext cx="628515" cy="62851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E03F4-3B90-F896-17D5-9BA16C697C93}"/>
                </a:ext>
              </a:extLst>
            </p:cNvPr>
            <p:cNvSpPr txBox="1"/>
            <p:nvPr/>
          </p:nvSpPr>
          <p:spPr>
            <a:xfrm>
              <a:off x="2719804" y="5840790"/>
              <a:ext cx="5402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>
                  <a:latin typeface="Arial" panose="020B0604020202020204" pitchFamily="34" charset="0"/>
                  <a:cs typeface="Arial" panose="020B0604020202020204" pitchFamily="34" charset="0"/>
                </a:rPr>
                <a:t>Target                   Library screen            Biological activity</a:t>
              </a:r>
            </a:p>
          </p:txBody>
        </p:sp>
        <p:pic>
          <p:nvPicPr>
            <p:cNvPr id="13" name="Graphic 12" descr="Chemicals outline">
              <a:extLst>
                <a:ext uri="{FF2B5EF4-FFF2-40B4-BE49-F238E27FC236}">
                  <a16:creationId xmlns:a16="http://schemas.microsoft.com/office/drawing/2014/main" id="{1DD15F84-F489-D6E2-CBA0-FF4D97D60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4463" y="4831407"/>
              <a:ext cx="426598" cy="426598"/>
            </a:xfrm>
            <a:prstGeom prst="rect">
              <a:avLst/>
            </a:prstGeom>
          </p:spPr>
        </p:pic>
        <p:pic>
          <p:nvPicPr>
            <p:cNvPr id="14" name="Graphic 13" descr="Chemicals outline">
              <a:extLst>
                <a:ext uri="{FF2B5EF4-FFF2-40B4-BE49-F238E27FC236}">
                  <a16:creationId xmlns:a16="http://schemas.microsoft.com/office/drawing/2014/main" id="{794B132D-CDD4-0F51-08CD-5944B549A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08377" y="4983807"/>
              <a:ext cx="426598" cy="426598"/>
            </a:xfrm>
            <a:prstGeom prst="rect">
              <a:avLst/>
            </a:prstGeom>
          </p:spPr>
        </p:pic>
        <p:pic>
          <p:nvPicPr>
            <p:cNvPr id="15" name="Graphic 14" descr="Chemicals outline">
              <a:extLst>
                <a:ext uri="{FF2B5EF4-FFF2-40B4-BE49-F238E27FC236}">
                  <a16:creationId xmlns:a16="http://schemas.microsoft.com/office/drawing/2014/main" id="{BE7AC387-B5E4-2098-0DE2-98E3F28C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94719" y="5201522"/>
              <a:ext cx="426598" cy="426598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C4BE5F-5635-4175-2D2F-59B4DDFE782D}"/>
                </a:ext>
              </a:extLst>
            </p:cNvPr>
            <p:cNvCxnSpPr/>
            <p:nvPr/>
          </p:nvCxnSpPr>
          <p:spPr>
            <a:xfrm>
              <a:off x="3699663" y="5982374"/>
              <a:ext cx="446314" cy="11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B6F164-44C8-F364-4634-2E3D2047B8E5}"/>
                </a:ext>
              </a:extLst>
            </p:cNvPr>
            <p:cNvCxnSpPr/>
            <p:nvPr/>
          </p:nvCxnSpPr>
          <p:spPr>
            <a:xfrm>
              <a:off x="5870406" y="6016954"/>
              <a:ext cx="446314" cy="11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8" name="Graphic 17" descr="Pandemic exponential curve bar graph outline">
              <a:extLst>
                <a:ext uri="{FF2B5EF4-FFF2-40B4-BE49-F238E27FC236}">
                  <a16:creationId xmlns:a16="http://schemas.microsoft.com/office/drawing/2014/main" id="{429BFDA8-2AA4-274B-6265-81E4D71A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66672" y="4731269"/>
              <a:ext cx="943995" cy="94399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B5399D-231B-0D9F-2876-C505C6B92AFE}"/>
              </a:ext>
            </a:extLst>
          </p:cNvPr>
          <p:cNvSpPr txBox="1"/>
          <p:nvPr/>
        </p:nvSpPr>
        <p:spPr>
          <a:xfrm>
            <a:off x="410678" y="1723686"/>
            <a:ext cx="1111729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Target specific screen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2200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bioassay of disease modifying entity)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Rational design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and drug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(e.g. 20 years from disclosure to application versus 25 for phenotypic screens 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: 10.1038/nrd4336)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Cheaper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(on average)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dependent (advances permit more target-based screens)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Issues with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to biological activity (may lack activity due to factors other than target specificity e.g. lack of cellular permeability)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2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Target-based screens </a:t>
            </a:r>
            <a:br>
              <a:rPr lang="en-ZA" dirty="0"/>
            </a:br>
            <a:r>
              <a:rPr lang="en-ZA" dirty="0"/>
              <a:t>(Target to hit)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8" y="1828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9</a:t>
            </a:fld>
            <a:endParaRPr lang="en-ZA" dirty="0"/>
          </a:p>
        </p:txBody>
      </p:sp>
      <p:pic>
        <p:nvPicPr>
          <p:cNvPr id="7" name="Content Placeholder 6" descr="A close-up of a logo&#10;&#10;Description automatically generated">
            <a:extLst>
              <a:ext uri="{FF2B5EF4-FFF2-40B4-BE49-F238E27FC236}">
                <a16:creationId xmlns:a16="http://schemas.microsoft.com/office/drawing/2014/main" id="{5785D4E5-CC0D-A2EF-53C9-2A1C9A7CE3A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384175"/>
            <a:ext cx="2000647" cy="12668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B3F2EA-81DD-913C-381E-732E64DD723E}"/>
              </a:ext>
            </a:extLst>
          </p:cNvPr>
          <p:cNvSpPr txBox="1"/>
          <p:nvPr/>
        </p:nvSpPr>
        <p:spPr>
          <a:xfrm>
            <a:off x="751113" y="1717142"/>
            <a:ext cx="103414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a promising drug target</a:t>
            </a:r>
          </a:p>
          <a:p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Disease driver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(central function in the disease phenotype)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Altered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or different in disease (disease versus physiological or host versus pathogen)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or disease-specific expression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Druggable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(accessibility to modulation)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(magnitude of modulation required for biological effect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Assayable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(to permit screening)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39F65C-280D-24AF-22F5-09D525AB294A}"/>
              </a:ext>
            </a:extLst>
          </p:cNvPr>
          <p:cNvGrpSpPr/>
          <p:nvPr/>
        </p:nvGrpSpPr>
        <p:grpSpPr>
          <a:xfrm>
            <a:off x="2815772" y="4871677"/>
            <a:ext cx="5402120" cy="1448075"/>
            <a:chOff x="2719804" y="4731269"/>
            <a:chExt cx="5402120" cy="1448075"/>
          </a:xfrm>
        </p:grpSpPr>
        <p:pic>
          <p:nvPicPr>
            <p:cNvPr id="26" name="Graphic 25" descr="Bullseye outline">
              <a:extLst>
                <a:ext uri="{FF2B5EF4-FFF2-40B4-BE49-F238E27FC236}">
                  <a16:creationId xmlns:a16="http://schemas.microsoft.com/office/drawing/2014/main" id="{FD3E0D61-80DC-9F4A-5DCB-ABB2C9450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9804" y="4760864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Germ outline">
              <a:extLst>
                <a:ext uri="{FF2B5EF4-FFF2-40B4-BE49-F238E27FC236}">
                  <a16:creationId xmlns:a16="http://schemas.microsoft.com/office/drawing/2014/main" id="{F06CBD4D-1C65-B64B-8C70-793912CFF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51018" y="4956584"/>
              <a:ext cx="628515" cy="6285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AB1C62-8448-543B-74C0-E9A91D316266}"/>
                </a:ext>
              </a:extLst>
            </p:cNvPr>
            <p:cNvSpPr txBox="1"/>
            <p:nvPr/>
          </p:nvSpPr>
          <p:spPr>
            <a:xfrm>
              <a:off x="2719804" y="5840790"/>
              <a:ext cx="54021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>
                  <a:latin typeface="Arial" panose="020B0604020202020204" pitchFamily="34" charset="0"/>
                  <a:cs typeface="Arial" panose="020B0604020202020204" pitchFamily="34" charset="0"/>
                </a:rPr>
                <a:t>Target                   Library screen            Biological activity</a:t>
              </a:r>
            </a:p>
          </p:txBody>
        </p:sp>
        <p:pic>
          <p:nvPicPr>
            <p:cNvPr id="29" name="Graphic 28" descr="Chemicals outline">
              <a:extLst>
                <a:ext uri="{FF2B5EF4-FFF2-40B4-BE49-F238E27FC236}">
                  <a16:creationId xmlns:a16="http://schemas.microsoft.com/office/drawing/2014/main" id="{79C24C57-BBB2-FB85-46A1-9C892765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4463" y="4831407"/>
              <a:ext cx="426598" cy="426598"/>
            </a:xfrm>
            <a:prstGeom prst="rect">
              <a:avLst/>
            </a:prstGeom>
          </p:spPr>
        </p:pic>
        <p:pic>
          <p:nvPicPr>
            <p:cNvPr id="30" name="Graphic 29" descr="Chemicals outline">
              <a:extLst>
                <a:ext uri="{FF2B5EF4-FFF2-40B4-BE49-F238E27FC236}">
                  <a16:creationId xmlns:a16="http://schemas.microsoft.com/office/drawing/2014/main" id="{5EB17361-F8E8-83DE-CF34-CA722A20C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08377" y="4983807"/>
              <a:ext cx="426598" cy="426598"/>
            </a:xfrm>
            <a:prstGeom prst="rect">
              <a:avLst/>
            </a:prstGeom>
          </p:spPr>
        </p:pic>
        <p:pic>
          <p:nvPicPr>
            <p:cNvPr id="31" name="Graphic 30" descr="Chemicals outline">
              <a:extLst>
                <a:ext uri="{FF2B5EF4-FFF2-40B4-BE49-F238E27FC236}">
                  <a16:creationId xmlns:a16="http://schemas.microsoft.com/office/drawing/2014/main" id="{7B24D1FB-A37B-9E3D-0698-B37D06DA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94719" y="5201522"/>
              <a:ext cx="426598" cy="426598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5FAFD5-44F1-DCD6-0BD9-62570C3B10B9}"/>
                </a:ext>
              </a:extLst>
            </p:cNvPr>
            <p:cNvCxnSpPr/>
            <p:nvPr/>
          </p:nvCxnSpPr>
          <p:spPr>
            <a:xfrm>
              <a:off x="3699663" y="5982374"/>
              <a:ext cx="446314" cy="11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944DBEE-59E5-CCFC-35F2-76314CA5D1C4}"/>
                </a:ext>
              </a:extLst>
            </p:cNvPr>
            <p:cNvCxnSpPr/>
            <p:nvPr/>
          </p:nvCxnSpPr>
          <p:spPr>
            <a:xfrm>
              <a:off x="5870406" y="6016954"/>
              <a:ext cx="446314" cy="1175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4" name="Graphic 33" descr="Pandemic exponential curve bar graph outline">
              <a:extLst>
                <a:ext uri="{FF2B5EF4-FFF2-40B4-BE49-F238E27FC236}">
                  <a16:creationId xmlns:a16="http://schemas.microsoft.com/office/drawing/2014/main" id="{D51E265D-ADB3-6591-1662-4ADAF14B7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66672" y="4731269"/>
              <a:ext cx="943995" cy="94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29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8C6BC0E042649962E521B6A2731E9" ma:contentTypeVersion="3" ma:contentTypeDescription="Create a new document." ma:contentTypeScope="" ma:versionID="83acd92991cd052380972e0bdc28ee20">
  <xsd:schema xmlns:xsd="http://www.w3.org/2001/XMLSchema" xmlns:xs="http://www.w3.org/2001/XMLSchema" xmlns:p="http://schemas.microsoft.com/office/2006/metadata/properties" xmlns:ns2="e6af5ca4-d897-44f7-a4c3-016c09251410" targetNamespace="http://schemas.microsoft.com/office/2006/metadata/properties" ma:root="true" ma:fieldsID="af313349e6b3067e0c5e4d62b92004ab" ns2:_="">
    <xsd:import namespace="e6af5ca4-d897-44f7-a4c3-016c09251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f5ca4-d897-44f7-a4c3-016c09251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3C524-7F17-4BE7-A400-D4C97D569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f5ca4-d897-44f7-a4c3-016c09251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BC563B-386C-426F-9B78-8203DC9D25ED}">
  <ds:schemaRefs>
    <ds:schemaRef ds:uri="http://purl.org/dc/elements/1.1/"/>
    <ds:schemaRef ds:uri="http://schemas.microsoft.com/office/2006/metadata/properties"/>
    <ds:schemaRef ds:uri="ed9eba1e-de0f-47f1-af31-795f0b67a61e"/>
    <ds:schemaRef ds:uri="617caac6-e32b-43f4-b15f-9e19ce02f2c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57E757-C7A0-48C9-A01A-9A8F3C9BF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1136</Words>
  <Application>Microsoft Office PowerPoint</Application>
  <PresentationFormat>Widescreen</PresentationFormat>
  <Paragraphs>155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Objectives</vt:lpstr>
      <vt:lpstr>Overview of hit discovery in the pipeline</vt:lpstr>
      <vt:lpstr>Broad approaches to hit discovery</vt:lpstr>
      <vt:lpstr>Broad approaches to hit discovery</vt:lpstr>
      <vt:lpstr>Phenotypic screen (hit to target)</vt:lpstr>
      <vt:lpstr>Target-based screens  (Target to hit)</vt:lpstr>
      <vt:lpstr>Target-based screens  (Target to hit)</vt:lpstr>
      <vt:lpstr>Target identification and validation</vt:lpstr>
      <vt:lpstr>Target-based versus phenotypic screens?</vt:lpstr>
      <vt:lpstr>Screening strategies</vt:lpstr>
      <vt:lpstr>Compound libraries</vt:lpstr>
      <vt:lpstr>Secondary assays</vt:lpstr>
      <vt:lpstr>Summary</vt:lpstr>
      <vt:lpstr>Additional Reading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H3D Foundation Vision, Mission and Governance</dc:title>
  <dc:creator>Susan Winks</dc:creator>
  <cp:lastModifiedBy>Susan Winks</cp:lastModifiedBy>
  <cp:revision>17</cp:revision>
  <dcterms:created xsi:type="dcterms:W3CDTF">2020-04-23T14:28:34Z</dcterms:created>
  <dcterms:modified xsi:type="dcterms:W3CDTF">2025-12-02T14:42:17Z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0x0101004AD8C6BC0E042649962E521B6A2731E9</vt:lpwstr>
  </property>
</Properties>
</file>