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5"/>
  </p:notesMasterIdLst>
  <p:sldIdLst>
    <p:sldId id="466" r:id="rId6"/>
    <p:sldId id="498" r:id="rId7"/>
    <p:sldId id="492" r:id="rId8"/>
    <p:sldId id="493" r:id="rId9"/>
    <p:sldId id="494" r:id="rId10"/>
    <p:sldId id="495" r:id="rId11"/>
    <p:sldId id="496" r:id="rId12"/>
    <p:sldId id="497" r:id="rId13"/>
    <p:sldId id="4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2C4464-E560-EC63-3C7B-6777497DAC0B}" name="Jessica Akester" initials="JA" userId="S::01442493@wf.uct.ac.za::925fe68b-d1d4-4039-a808-5b96b3d3b04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Winks" initials="SW" lastIdx="1" clrIdx="0">
    <p:extLst>
      <p:ext uri="{19B8F6BF-5375-455C-9EA6-DF929625EA0E}">
        <p15:presenceInfo xmlns:p15="http://schemas.microsoft.com/office/powerpoint/2012/main" userId="S::01404354@wf.uct.ac.za::8deed980-353f-45f0-91b5-f5e35aaa1c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9FCC3A"/>
    <a:srgbClr val="D8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C12C7-1D32-C8F9-8441-E84BB4025F26}" v="5" dt="2025-12-02T14:37:48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083" autoAdjust="0"/>
    <p:restoredTop sz="95371" autoAdjust="0"/>
  </p:normalViewPr>
  <p:slideViewPr>
    <p:cSldViewPr snapToGrid="0">
      <p:cViewPr varScale="1">
        <p:scale>
          <a:sx n="70" d="100"/>
          <a:sy n="70" d="100"/>
        </p:scale>
        <p:origin x="13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frey Mayoka | H3D Foundation" userId="S::godfrey.mayoka@h3dfoundation.org::bf7d8192-a326-4d6e-925b-d8d749e92695" providerId="AD" clId="Web-{34EC12C7-1D32-C8F9-8441-E84BB4025F26}"/>
    <pc:docChg chg="addSld modSld">
      <pc:chgData name="Godfrey Mayoka | H3D Foundation" userId="S::godfrey.mayoka@h3dfoundation.org::bf7d8192-a326-4d6e-925b-d8d749e92695" providerId="AD" clId="Web-{34EC12C7-1D32-C8F9-8441-E84BB4025F26}" dt="2025-12-02T14:37:48.284" v="4" actId="1076"/>
      <pc:docMkLst>
        <pc:docMk/>
      </pc:docMkLst>
      <pc:sldChg chg="addSp delSp modSp new">
        <pc:chgData name="Godfrey Mayoka | H3D Foundation" userId="S::godfrey.mayoka@h3dfoundation.org::bf7d8192-a326-4d6e-925b-d8d749e92695" providerId="AD" clId="Web-{34EC12C7-1D32-C8F9-8441-E84BB4025F26}" dt="2025-12-02T14:37:48.284" v="4" actId="1076"/>
        <pc:sldMkLst>
          <pc:docMk/>
          <pc:sldMk cId="3857776036" sldId="498"/>
        </pc:sldMkLst>
        <pc:spChg chg="del">
          <ac:chgData name="Godfrey Mayoka | H3D Foundation" userId="S::godfrey.mayoka@h3dfoundation.org::bf7d8192-a326-4d6e-925b-d8d749e92695" providerId="AD" clId="Web-{34EC12C7-1D32-C8F9-8441-E84BB4025F26}" dt="2025-12-02T14:37:31.331" v="2"/>
          <ac:spMkLst>
            <pc:docMk/>
            <pc:sldMk cId="3857776036" sldId="498"/>
            <ac:spMk id="2" creationId="{3E0E6E91-049E-F6B7-65AB-838174A50536}"/>
          </ac:spMkLst>
        </pc:spChg>
        <pc:spChg chg="del">
          <ac:chgData name="Godfrey Mayoka | H3D Foundation" userId="S::godfrey.mayoka@h3dfoundation.org::bf7d8192-a326-4d6e-925b-d8d749e92695" providerId="AD" clId="Web-{34EC12C7-1D32-C8F9-8441-E84BB4025F26}" dt="2025-12-02T14:37:24.987" v="1"/>
          <ac:spMkLst>
            <pc:docMk/>
            <pc:sldMk cId="3857776036" sldId="498"/>
            <ac:spMk id="3" creationId="{E6E57707-56B6-D7D6-DEAE-C5F0A2DBA1A5}"/>
          </ac:spMkLst>
        </pc:spChg>
        <pc:picChg chg="add mod">
          <ac:chgData name="Godfrey Mayoka | H3D Foundation" userId="S::godfrey.mayoka@h3dfoundation.org::bf7d8192-a326-4d6e-925b-d8d749e92695" providerId="AD" clId="Web-{34EC12C7-1D32-C8F9-8441-E84BB4025F26}" dt="2025-12-02T14:37:48.284" v="4" actId="1076"/>
          <ac:picMkLst>
            <pc:docMk/>
            <pc:sldMk cId="3857776036" sldId="498"/>
            <ac:picMk id="5" creationId="{7D2F784A-1C1E-0743-BA34-8DF0DE7C49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5A81E-ECAF-4B3E-AC0F-CB7A879AA666}" type="datetimeFigureOut">
              <a:rPr lang="en-ZA" smtClean="0"/>
              <a:t>2025/12/02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CBF3-F9AD-465B-A36C-DF1C7FD4A9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45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5682D2-CE72-4957-BE59-2FC9D80A5C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9DB12B2-FAA3-A770-DA86-02DF85BF40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9" name="Picture 8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1E6AFDC-D246-CA2D-6C0C-903765BFFB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CAC1F9B-5599-06A3-F928-49FF0CCD2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295B4C17-07A8-00FF-DE08-493F88103F48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  <p:sp>
        <p:nvSpPr>
          <p:cNvPr id="2" name="Google Shape;57;p19">
            <a:extLst>
              <a:ext uri="{FF2B5EF4-FFF2-40B4-BE49-F238E27FC236}">
                <a16:creationId xmlns:a16="http://schemas.microsoft.com/office/drawing/2014/main" id="{379E6853-ABC5-D1E2-DA9A-BCC99EF14A82}"/>
              </a:ext>
            </a:extLst>
          </p:cNvPr>
          <p:cNvSpPr/>
          <p:nvPr userDrawn="1"/>
        </p:nvSpPr>
        <p:spPr>
          <a:xfrm>
            <a:off x="0" y="6468384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8;p19">
            <a:extLst>
              <a:ext uri="{FF2B5EF4-FFF2-40B4-BE49-F238E27FC236}">
                <a16:creationId xmlns:a16="http://schemas.microsoft.com/office/drawing/2014/main" id="{87E1B8A3-730A-D94B-5D77-48957F933F6C}"/>
              </a:ext>
            </a:extLst>
          </p:cNvPr>
          <p:cNvSpPr txBox="1"/>
          <p:nvPr userDrawn="1"/>
        </p:nvSpPr>
        <p:spPr>
          <a:xfrm>
            <a:off x="105530" y="6505988"/>
            <a:ext cx="79141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Small Molecule Drug Discovery and Development</a:t>
            </a:r>
            <a:endParaRPr/>
          </a:p>
        </p:txBody>
      </p:sp>
      <p:sp>
        <p:nvSpPr>
          <p:cNvPr id="11" name="Google Shape;62;p19">
            <a:extLst>
              <a:ext uri="{FF2B5EF4-FFF2-40B4-BE49-F238E27FC236}">
                <a16:creationId xmlns:a16="http://schemas.microsoft.com/office/drawing/2014/main" id="{0790347E-CA41-E2F3-B229-B7771A076995}"/>
              </a:ext>
            </a:extLst>
          </p:cNvPr>
          <p:cNvSpPr/>
          <p:nvPr userDrawn="1"/>
        </p:nvSpPr>
        <p:spPr>
          <a:xfrm>
            <a:off x="0" y="-7685"/>
            <a:ext cx="3283775" cy="6865626"/>
          </a:xfrm>
          <a:prstGeom prst="rect">
            <a:avLst/>
          </a:prstGeom>
          <a:solidFill>
            <a:srgbClr val="D75C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67;p19">
            <a:extLst>
              <a:ext uri="{FF2B5EF4-FFF2-40B4-BE49-F238E27FC236}">
                <a16:creationId xmlns:a16="http://schemas.microsoft.com/office/drawing/2014/main" id="{6D46A7F5-0182-D1E8-63F6-D3486FA7B50B}"/>
              </a:ext>
            </a:extLst>
          </p:cNvPr>
          <p:cNvPicPr preferRelativeResize="0"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430" r="13231" b="-430"/>
          <a:stretch/>
        </p:blipFill>
        <p:spPr>
          <a:xfrm>
            <a:off x="-466021" y="2031"/>
            <a:ext cx="7471375" cy="688550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138C2B-0562-9CDE-3142-91DE88DC50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5957530"/>
            <a:ext cx="2503021" cy="479094"/>
          </a:xfrm>
          <a:prstGeom prst="rect">
            <a:avLst/>
          </a:prstGeom>
        </p:spPr>
      </p:pic>
      <p:pic>
        <p:nvPicPr>
          <p:cNvPr id="6" name="Google Shape;61;p19">
            <a:extLst>
              <a:ext uri="{FF2B5EF4-FFF2-40B4-BE49-F238E27FC236}">
                <a16:creationId xmlns:a16="http://schemas.microsoft.com/office/drawing/2014/main" id="{297ACB16-DCB7-3B6A-3AB4-8E409F9823AD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5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E90E-058C-4445-998C-7A7B0CC2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29098-C70F-4EE4-B24A-304608105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C906-9BA8-4645-BF33-2532088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C8E3-895B-454A-9C56-2FF3B039BB74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FD910-D043-4C37-9C2E-E7769C58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B4D98-7AA8-4105-8C7E-E90D95F6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450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FB56B-379A-471F-8921-986BC1600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936C5-42D5-4232-9F88-D2EF6FC47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7133-D8A2-4B39-863B-82474879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6D5-6539-41C0-813A-128398F0D37C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40E7-7F93-4679-BD58-408A76A7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FB6C9-1E6B-4F44-9E7B-414BB38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1548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1;p19">
            <a:extLst>
              <a:ext uri="{FF2B5EF4-FFF2-40B4-BE49-F238E27FC236}">
                <a16:creationId xmlns:a16="http://schemas.microsoft.com/office/drawing/2014/main" id="{297ACB16-DCB7-3B6A-3AB4-8E409F9823A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682D2-CE72-4957-BE59-2FC9D80A5C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9DB12B2-FAA3-A770-DA86-02DF85BF40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9" name="Picture 8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1E6AFDC-D246-CA2D-6C0C-903765BFFB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CAC1F9B-5599-06A3-F928-49FF0CCD2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BB9D391-F84D-5548-C2BE-BE6FC89A4AD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6048972"/>
            <a:ext cx="2503021" cy="479094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295B4C17-07A8-00FF-DE08-493F88103F48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  <p:sp>
        <p:nvSpPr>
          <p:cNvPr id="2" name="Google Shape;57;p19">
            <a:extLst>
              <a:ext uri="{FF2B5EF4-FFF2-40B4-BE49-F238E27FC236}">
                <a16:creationId xmlns:a16="http://schemas.microsoft.com/office/drawing/2014/main" id="{379E6853-ABC5-D1E2-DA9A-BCC99EF14A82}"/>
              </a:ext>
            </a:extLst>
          </p:cNvPr>
          <p:cNvSpPr/>
          <p:nvPr userDrawn="1"/>
        </p:nvSpPr>
        <p:spPr>
          <a:xfrm>
            <a:off x="0" y="6468384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8;p19">
            <a:extLst>
              <a:ext uri="{FF2B5EF4-FFF2-40B4-BE49-F238E27FC236}">
                <a16:creationId xmlns:a16="http://schemas.microsoft.com/office/drawing/2014/main" id="{87E1B8A3-730A-D94B-5D77-48957F933F6C}"/>
              </a:ext>
            </a:extLst>
          </p:cNvPr>
          <p:cNvSpPr txBox="1"/>
          <p:nvPr userDrawn="1"/>
        </p:nvSpPr>
        <p:spPr>
          <a:xfrm>
            <a:off x="105530" y="6505988"/>
            <a:ext cx="79141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Small Molecule Drug Discovery and Development</a:t>
            </a:r>
            <a:endParaRPr/>
          </a:p>
        </p:txBody>
      </p:sp>
      <p:sp>
        <p:nvSpPr>
          <p:cNvPr id="11" name="Google Shape;62;p19">
            <a:extLst>
              <a:ext uri="{FF2B5EF4-FFF2-40B4-BE49-F238E27FC236}">
                <a16:creationId xmlns:a16="http://schemas.microsoft.com/office/drawing/2014/main" id="{0790347E-CA41-E2F3-B229-B7771A076995}"/>
              </a:ext>
            </a:extLst>
          </p:cNvPr>
          <p:cNvSpPr/>
          <p:nvPr userDrawn="1"/>
        </p:nvSpPr>
        <p:spPr>
          <a:xfrm>
            <a:off x="0" y="-7685"/>
            <a:ext cx="3283775" cy="6865626"/>
          </a:xfrm>
          <a:prstGeom prst="rect">
            <a:avLst/>
          </a:prstGeom>
          <a:solidFill>
            <a:srgbClr val="D75C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67;p19">
            <a:extLst>
              <a:ext uri="{FF2B5EF4-FFF2-40B4-BE49-F238E27FC236}">
                <a16:creationId xmlns:a16="http://schemas.microsoft.com/office/drawing/2014/main" id="{6D46A7F5-0182-D1E8-63F6-D3486FA7B50B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5770" t="701" r="21729" b="154"/>
          <a:stretch/>
        </p:blipFill>
        <p:spPr>
          <a:xfrm>
            <a:off x="-456785" y="2031"/>
            <a:ext cx="7471375" cy="688550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67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72C0-90D6-44EE-8BBD-00222CAFB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27635" cy="1325563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D85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AD93-AEC7-462C-AB2F-4B19DD62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87330-6687-4FAD-A575-07FA831E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FB42D1-C534-400D-BC72-5CE77A30CD5B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2BCADD-F906-FD8B-B2DB-E2F8CA0C56F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80228" y="384246"/>
            <a:ext cx="2658898" cy="1266092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Montserrat Bold" panose="00000800000000000000" pitchFamily="2" charset="0"/>
              </a:defRPr>
            </a:lvl1pPr>
            <a:lvl2pPr marL="457200" indent="0">
              <a:buNone/>
              <a:defRPr>
                <a:latin typeface="Montserrat regular" panose="00000500000000000000" pitchFamily="2" charset="0"/>
              </a:defRPr>
            </a:lvl2pPr>
            <a:lvl3pPr marL="914400" indent="0">
              <a:buNone/>
              <a:defRPr>
                <a:latin typeface="Montserrat regular" panose="00000500000000000000" pitchFamily="2" charset="0"/>
              </a:defRPr>
            </a:lvl3pPr>
            <a:lvl4pPr marL="1371600" indent="0">
              <a:buNone/>
              <a:defRPr>
                <a:latin typeface="Montserrat regular" panose="00000500000000000000" pitchFamily="2" charset="0"/>
              </a:defRPr>
            </a:lvl4pPr>
            <a:lvl5pPr marL="1828800" indent="0">
              <a:buNone/>
              <a:defRPr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Insert your institution’s logo here</a:t>
            </a:r>
          </a:p>
        </p:txBody>
      </p:sp>
    </p:spTree>
    <p:extLst>
      <p:ext uri="{BB962C8B-B14F-4D97-AF65-F5344CB8AC3E}">
        <p14:creationId xmlns:p14="http://schemas.microsoft.com/office/powerpoint/2010/main" val="376121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A9F4-8EFA-489D-8967-5CC64298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145F-6DA5-4120-B796-5C506C8025A0}" type="datetime1">
              <a:rPr lang="en-ZA" smtClean="0"/>
              <a:t>2025/12/02</a:t>
            </a:fld>
            <a:endParaRPr lang="en-ZA"/>
          </a:p>
        </p:txBody>
      </p:sp>
      <p:sp>
        <p:nvSpPr>
          <p:cNvPr id="7" name="Google Shape;85;p21">
            <a:extLst>
              <a:ext uri="{FF2B5EF4-FFF2-40B4-BE49-F238E27FC236}">
                <a16:creationId xmlns:a16="http://schemas.microsoft.com/office/drawing/2014/main" id="{42C25A98-236D-D8E9-0597-4B1426ADC2E6}"/>
              </a:ext>
            </a:extLst>
          </p:cNvPr>
          <p:cNvSpPr/>
          <p:nvPr userDrawn="1"/>
        </p:nvSpPr>
        <p:spPr>
          <a:xfrm>
            <a:off x="0" y="-7626"/>
            <a:ext cx="3283775" cy="6865626"/>
          </a:xfrm>
          <a:prstGeom prst="rect">
            <a:avLst/>
          </a:prstGeom>
          <a:solidFill>
            <a:srgbClr val="A2C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8;p21">
            <a:extLst>
              <a:ext uri="{FF2B5EF4-FFF2-40B4-BE49-F238E27FC236}">
                <a16:creationId xmlns:a16="http://schemas.microsoft.com/office/drawing/2014/main" id="{BCDC0CC4-98C0-B97E-209C-CBDBCF00876C}"/>
              </a:ext>
            </a:extLst>
          </p:cNvPr>
          <p:cNvSpPr/>
          <p:nvPr userDrawn="1"/>
        </p:nvSpPr>
        <p:spPr>
          <a:xfrm>
            <a:off x="43617" y="6469331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0;p21">
            <a:extLst>
              <a:ext uri="{FF2B5EF4-FFF2-40B4-BE49-F238E27FC236}">
                <a16:creationId xmlns:a16="http://schemas.microsoft.com/office/drawing/2014/main" id="{3655FE03-55BB-4FC3-C0D5-B50D220E56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21">
            <a:extLst>
              <a:ext uri="{FF2B5EF4-FFF2-40B4-BE49-F238E27FC236}">
                <a16:creationId xmlns:a16="http://schemas.microsoft.com/office/drawing/2014/main" id="{A6903233-78EB-165B-FE45-38C0391A70B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11711" b="11711"/>
          <a:stretch/>
        </p:blipFill>
        <p:spPr>
          <a:xfrm>
            <a:off x="-628484" y="-3813"/>
            <a:ext cx="7471375" cy="6865626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2BBC74-181A-EFBF-47AA-551339986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6EB91FA-108C-D348-EB54-E962DC5F4B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14" name="Picture 1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4954A3A-1194-2022-60FA-F9F044705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3C95A22-197A-BF7A-D8AF-09E47AFB6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1E06CC5-0EB7-9ED6-AF20-824E37AF1A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5957530"/>
            <a:ext cx="2503021" cy="479094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4EF7A7D8-505A-5386-3015-9BD9163D8D09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55245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29AA-25B2-46E8-B0C9-7D6185C8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7B2D-D0E2-49D2-A081-7A3D2B46A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5787A-AB8F-442F-A26B-C9DA0F147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0C3CF-F105-4D66-9A61-F115F29E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F69C-9A9F-477C-BC0E-51ED537629AC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4DBD6-76F1-4B36-B03F-193C2C90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73B44-D745-408A-92D4-41D0131B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532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386E-B291-40AC-9F66-E560A444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BC494-2465-483E-8683-7892622A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B40CD-FE46-4B2F-899D-2AC3F7D85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C429E-E7E5-4DC9-9CE4-DF8B4FA27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11BF2-5FE9-46E8-A196-3A09681BE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B3255-BCD1-4309-AD1E-F2E651BB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0AB2-5740-438B-A64E-5A04BE3898DE}" type="datetime1">
              <a:rPr lang="en-ZA" smtClean="0"/>
              <a:t>2025/12/02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F60C4-8EE8-4F06-85E2-F416A736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AEC44-0376-40CE-99A9-55D06CFA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7050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9552-8C80-4914-A0C7-12FC344A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5DF68-79CA-48C2-B41F-54FBCA56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88A4-9873-44D7-964E-DF50FC65B01E}" type="datetime1">
              <a:rPr lang="en-ZA" smtClean="0"/>
              <a:t>2025/12/02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31F56-E01E-4C85-B319-A85FBEFB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AD95A-1A1A-4656-A195-DF2642B7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791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54583-D8B4-407C-8162-4964DD80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0B1D-A7D5-4FAE-816D-7C2632CD26CE}" type="datetime1">
              <a:rPr lang="en-ZA" smtClean="0"/>
              <a:t>2025/12/02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8D757-58F3-4BCE-8C01-BD1A667A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98004-82A7-4CAA-ACEE-428564E3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2711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D6CD-A09E-4CB0-998D-10833994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8129-9B4B-4041-A735-1D4D0DA4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91C59-D6B1-4D51-B983-779128EC2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8F0BF-06B3-4080-980E-83F0AEC8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0632-EAED-4BC2-B574-CFEDCC3FDAD8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C3E8-EED6-4E30-9724-E738B31B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A5116-05C0-48D2-8E08-16F3E7C6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513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2D7E3E-BDF5-AA3E-C01B-694AA60D0D37}"/>
              </a:ext>
            </a:extLst>
          </p:cNvPr>
          <p:cNvSpPr/>
          <p:nvPr userDrawn="1"/>
        </p:nvSpPr>
        <p:spPr>
          <a:xfrm>
            <a:off x="49237" y="0"/>
            <a:ext cx="2637692" cy="169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F72C0-90D6-44EE-8BBD-00222CAF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694"/>
            <a:ext cx="6827635" cy="881784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D85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AD93-AEC7-462C-AB2F-4B19DD62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Google Shape;88;p21">
            <a:extLst>
              <a:ext uri="{FF2B5EF4-FFF2-40B4-BE49-F238E27FC236}">
                <a16:creationId xmlns:a16="http://schemas.microsoft.com/office/drawing/2014/main" id="{E36AB5DF-37E8-4400-C3DC-F7B63E2E4922}"/>
              </a:ext>
            </a:extLst>
          </p:cNvPr>
          <p:cNvSpPr/>
          <p:nvPr userDrawn="1"/>
        </p:nvSpPr>
        <p:spPr>
          <a:xfrm>
            <a:off x="-21035" y="6469331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90;p21">
            <a:extLst>
              <a:ext uri="{FF2B5EF4-FFF2-40B4-BE49-F238E27FC236}">
                <a16:creationId xmlns:a16="http://schemas.microsoft.com/office/drawing/2014/main" id="{19F0CA59-E1F1-2EEB-D768-E048416C28E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87330-6687-4FAD-A575-07FA831E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FB42D1-C534-400D-BC72-5CE77A30CD5B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137AA14-1AA4-4657-2C71-EC505C14E0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32" y="305378"/>
            <a:ext cx="1490258" cy="10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1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C8BA-1426-40C6-B601-06520313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21B41-69C3-443E-BDC7-EA290711F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35E5F-B068-4951-AEBF-F17E46E3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F5A9B-DEA3-4A43-A64A-1941FEC7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CEAB-B66D-483F-99E0-A055B17AFE4A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8CB30-88DF-4C37-8AFB-C837CC37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3AF9D-1B81-46D1-9747-0685CCF6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54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E90E-058C-4445-998C-7A7B0CC2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29098-C70F-4EE4-B24A-304608105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C906-9BA8-4645-BF33-2532088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C8E3-895B-454A-9C56-2FF3B039BB74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FD910-D043-4C37-9C2E-E7769C58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B4D98-7AA8-4105-8C7E-E90D95F6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9427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FB56B-379A-471F-8921-986BC1600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936C5-42D5-4232-9F88-D2EF6FC47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7133-D8A2-4B39-863B-82474879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6D5-6539-41C0-813A-128398F0D37C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40E7-7F93-4679-BD58-408A76A7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FB6C9-1E6B-4F44-9E7B-414BB38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449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A9F4-8EFA-489D-8967-5CC64298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145F-6DA5-4120-B796-5C506C8025A0}" type="datetime1">
              <a:rPr lang="en-ZA" smtClean="0"/>
              <a:t>2025/12/02</a:t>
            </a:fld>
            <a:endParaRPr lang="en-ZA"/>
          </a:p>
        </p:txBody>
      </p:sp>
      <p:sp>
        <p:nvSpPr>
          <p:cNvPr id="7" name="Google Shape;85;p21">
            <a:extLst>
              <a:ext uri="{FF2B5EF4-FFF2-40B4-BE49-F238E27FC236}">
                <a16:creationId xmlns:a16="http://schemas.microsoft.com/office/drawing/2014/main" id="{42C25A98-236D-D8E9-0597-4B1426ADC2E6}"/>
              </a:ext>
            </a:extLst>
          </p:cNvPr>
          <p:cNvSpPr/>
          <p:nvPr userDrawn="1"/>
        </p:nvSpPr>
        <p:spPr>
          <a:xfrm>
            <a:off x="0" y="-7626"/>
            <a:ext cx="3283775" cy="6865626"/>
          </a:xfrm>
          <a:prstGeom prst="rect">
            <a:avLst/>
          </a:prstGeom>
          <a:solidFill>
            <a:srgbClr val="A2C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8;p21">
            <a:extLst>
              <a:ext uri="{FF2B5EF4-FFF2-40B4-BE49-F238E27FC236}">
                <a16:creationId xmlns:a16="http://schemas.microsoft.com/office/drawing/2014/main" id="{BCDC0CC4-98C0-B97E-209C-CBDBCF00876C}"/>
              </a:ext>
            </a:extLst>
          </p:cNvPr>
          <p:cNvSpPr/>
          <p:nvPr userDrawn="1"/>
        </p:nvSpPr>
        <p:spPr>
          <a:xfrm>
            <a:off x="-11799" y="6469331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0;p21">
            <a:extLst>
              <a:ext uri="{FF2B5EF4-FFF2-40B4-BE49-F238E27FC236}">
                <a16:creationId xmlns:a16="http://schemas.microsoft.com/office/drawing/2014/main" id="{3655FE03-55BB-4FC3-C0D5-B50D220E56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21">
            <a:extLst>
              <a:ext uri="{FF2B5EF4-FFF2-40B4-BE49-F238E27FC236}">
                <a16:creationId xmlns:a16="http://schemas.microsoft.com/office/drawing/2014/main" id="{A6903233-78EB-165B-FE45-38C0391A70B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11711" b="11711"/>
          <a:stretch/>
        </p:blipFill>
        <p:spPr>
          <a:xfrm>
            <a:off x="-628484" y="-3813"/>
            <a:ext cx="7471375" cy="6865626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2BBC74-181A-EFBF-47AA-551339986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6EB91FA-108C-D348-EB54-E962DC5F4B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14" name="Picture 1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4954A3A-1194-2022-60FA-F9F044705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3C95A22-197A-BF7A-D8AF-09E47AFB6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1E06CC5-0EB7-9ED6-AF20-824E37AF1A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5957530"/>
            <a:ext cx="2503021" cy="479094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4EF7A7D8-505A-5386-3015-9BD9163D8D09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6797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29AA-25B2-46E8-B0C9-7D6185C8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7B2D-D0E2-49D2-A081-7A3D2B46A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5787A-AB8F-442F-A26B-C9DA0F147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0C3CF-F105-4D66-9A61-F115F29E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F69C-9A9F-477C-BC0E-51ED537629AC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4DBD6-76F1-4B36-B03F-193C2C90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73B44-D745-408A-92D4-41D0131B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386E-B291-40AC-9F66-E560A444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BC494-2465-483E-8683-7892622A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B40CD-FE46-4B2F-899D-2AC3F7D85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C429E-E7E5-4DC9-9CE4-DF8B4FA27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11BF2-5FE9-46E8-A196-3A09681BE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B3255-BCD1-4309-AD1E-F2E651BB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0AB2-5740-438B-A64E-5A04BE3898DE}" type="datetime1">
              <a:rPr lang="en-ZA" smtClean="0"/>
              <a:t>2025/12/02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F60C4-8EE8-4F06-85E2-F416A736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AEC44-0376-40CE-99A9-55D06CFA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317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9552-8C80-4914-A0C7-12FC344A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5DF68-79CA-48C2-B41F-54FBCA56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88A4-9873-44D7-964E-DF50FC65B01E}" type="datetime1">
              <a:rPr lang="en-ZA" smtClean="0"/>
              <a:t>2025/12/02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31F56-E01E-4C85-B319-A85FBEFB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AD95A-1A1A-4656-A195-DF2642B7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37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54583-D8B4-407C-8162-4964DD80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0B1D-A7D5-4FAE-816D-7C2632CD26CE}" type="datetime1">
              <a:rPr lang="en-ZA" smtClean="0"/>
              <a:t>2025/12/02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8D757-58F3-4BCE-8C01-BD1A667A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98004-82A7-4CAA-ACEE-428564E3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399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D6CD-A09E-4CB0-998D-10833994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8129-9B4B-4041-A735-1D4D0DA4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91C59-D6B1-4D51-B983-779128EC2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8F0BF-06B3-4080-980E-83F0AEC8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0632-EAED-4BC2-B574-CFEDCC3FDAD8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C3E8-EED6-4E30-9724-E738B31B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A5116-05C0-48D2-8E08-16F3E7C6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74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C8BA-1426-40C6-B601-06520313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21B41-69C3-443E-BDC7-EA290711F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35E5F-B068-4951-AEBF-F17E46E3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F5A9B-DEA3-4A43-A64A-1941FEC7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CEAB-B66D-483F-99E0-A055B17AFE4A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8CB30-88DF-4C37-8AFB-C837CC37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3AF9D-1B81-46D1-9747-0685CCF6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068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4E94D-4631-4775-B4A4-A3DB7D72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6FFB-E863-4BB5-ADEE-81BC7FA7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E4D8-3261-4317-A9D6-9F42D14A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7D41-11E0-4D7C-9813-21FF8CDDA849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DE15-9392-40E3-9927-A7C45DFE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D6C90-AC98-4846-BB84-3EC20BAFE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Google Shape;69;p19" descr="Icon&#10;&#10;Description automatically generated">
            <a:extLst>
              <a:ext uri="{FF2B5EF4-FFF2-40B4-BE49-F238E27FC236}">
                <a16:creationId xmlns:a16="http://schemas.microsoft.com/office/drawing/2014/main" id="{16475986-3960-A2BC-2E9D-0E3095C4223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5530" y="177362"/>
            <a:ext cx="15240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04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4E94D-4631-4775-B4A4-A3DB7D72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6FFB-E863-4BB5-ADEE-81BC7FA7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E4D8-3261-4317-A9D6-9F42D14A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7D41-11E0-4D7C-9813-21FF8CDDA849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DE15-9392-40E3-9927-A7C45DFE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D6C90-AC98-4846-BB84-3EC20BAFE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Google Shape;69;p19" descr="Icon&#10;&#10;Description automatically generated">
            <a:extLst>
              <a:ext uri="{FF2B5EF4-FFF2-40B4-BE49-F238E27FC236}">
                <a16:creationId xmlns:a16="http://schemas.microsoft.com/office/drawing/2014/main" id="{16475986-3960-A2BC-2E9D-0E3095C4223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5530" y="177362"/>
            <a:ext cx="15240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1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;p19">
            <a:extLst>
              <a:ext uri="{FF2B5EF4-FFF2-40B4-BE49-F238E27FC236}">
                <a16:creationId xmlns:a16="http://schemas.microsoft.com/office/drawing/2014/main" id="{FFFC2622-3DA9-6465-B414-FAFDB1CF650F}"/>
              </a:ext>
            </a:extLst>
          </p:cNvPr>
          <p:cNvSpPr txBox="1"/>
          <p:nvPr/>
        </p:nvSpPr>
        <p:spPr>
          <a:xfrm>
            <a:off x="6329367" y="2839875"/>
            <a:ext cx="5787186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75C3A"/>
                </a:solidFill>
                <a:latin typeface="Arial"/>
                <a:ea typeface="Arial"/>
                <a:cs typeface="Arial"/>
                <a:sym typeface="Arial"/>
              </a:rPr>
              <a:t>A Comprehensive Workshop on Preclinical Drug Discovery (CDD)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75C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Project management and </a:t>
            </a:r>
            <a:r>
              <a:rPr lang="en-US" sz="2000" b="1" i="0" dirty="0" err="1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2000" b="1" i="0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of multidisciplinary projects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dirty="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baseline="0" dirty="0">
                <a:latin typeface="CIDFont+F2"/>
              </a:rPr>
              <a:t>Dr Bahne Stechmann &amp; Jessica Akester</a:t>
            </a:r>
            <a:endParaRPr sz="20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08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BCAA7-D315-7F22-D00B-C8487CE1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F784A-1C1E-0743-BA34-8DF0DE7C4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27"/>
            <a:ext cx="12192000" cy="569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7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 Management of larger multinational EU consortia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B42D1-C534-400D-BC72-5CE77A30CD5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 descr="A blue and black logo&#10;&#10;Description automatically generated">
            <a:extLst>
              <a:ext uri="{FF2B5EF4-FFF2-40B4-BE49-F238E27FC236}">
                <a16:creationId xmlns:a16="http://schemas.microsoft.com/office/drawing/2014/main" id="{164165E9-58B5-CAFC-318F-471F69446C9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88" y="803304"/>
            <a:ext cx="2659062" cy="42856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8A4D10-A794-7BCC-7FC9-571ADB098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1" t="14141" r="8258" b="7315"/>
          <a:stretch/>
        </p:blipFill>
        <p:spPr>
          <a:xfrm>
            <a:off x="3484419" y="1815111"/>
            <a:ext cx="8275782" cy="43955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A96C5B-2F3D-1AFF-FBD9-B1C67324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847"/>
            <a:ext cx="2682240" cy="39227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The EU has bilateral agreements with 20 individual countries around the world, including South Africa, Morocco, Egypt, Algeria, aiming to increase cooperation in research and innovation.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07120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computer monitor with a white screen&#10;&#10;Description automatically generated">
            <a:extLst>
              <a:ext uri="{FF2B5EF4-FFF2-40B4-BE49-F238E27FC236}">
                <a16:creationId xmlns:a16="http://schemas.microsoft.com/office/drawing/2014/main" id="{C7590488-EF67-AE75-98FF-E31E666A4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04" y="2002247"/>
            <a:ext cx="3944796" cy="3944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Proposal preparation: </a:t>
            </a:r>
            <a:r>
              <a:rPr lang="en-GB" sz="3600" dirty="0"/>
              <a:t>Organise your time and define your tools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80987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1" dirty="0"/>
              <a:t>List all steps until the deadline: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  <a:p>
            <a:pPr>
              <a:spcBef>
                <a:spcPts val="0"/>
              </a:spcBef>
            </a:pPr>
            <a:r>
              <a:rPr lang="en-GB" sz="1600" b="1" dirty="0"/>
              <a:t>Project sheet &amp; topic identification</a:t>
            </a:r>
          </a:p>
          <a:p>
            <a:pPr>
              <a:spcBef>
                <a:spcPts val="0"/>
              </a:spcBef>
            </a:pPr>
            <a:r>
              <a:rPr lang="en-GB" sz="1600" b="1" dirty="0"/>
              <a:t>Monitoring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Work meeting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Set-up SharePoint or Google Drive</a:t>
            </a:r>
          </a:p>
          <a:p>
            <a:pPr>
              <a:spcBef>
                <a:spcPts val="0"/>
              </a:spcBef>
            </a:pPr>
            <a:r>
              <a:rPr lang="en-GB" sz="1600" b="1" dirty="0"/>
              <a:t>Partners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Identification &amp; contact details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Prepare project outline (2-3 pages) for prospective partners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Letters of Engagement / NDAs (if needed)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PIC's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Regular consortium meetings</a:t>
            </a:r>
          </a:p>
          <a:p>
            <a:pPr>
              <a:spcBef>
                <a:spcPts val="0"/>
              </a:spcBef>
            </a:pPr>
            <a:r>
              <a:rPr lang="en-GB" sz="1600" b="1" dirty="0"/>
              <a:t>Workplan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Definition of WPs, deliverables, milestones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Partner's contributions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GANTT &amp; PERT charts</a:t>
            </a:r>
          </a:p>
          <a:p>
            <a:pPr>
              <a:spcBef>
                <a:spcPts val="0"/>
              </a:spcBef>
            </a:pPr>
            <a:r>
              <a:rPr lang="en-GB" sz="1600" b="1" dirty="0"/>
              <a:t>Sections of the Application (Part A and B)</a:t>
            </a:r>
          </a:p>
          <a:p>
            <a:pPr>
              <a:spcBef>
                <a:spcPts val="0"/>
              </a:spcBef>
            </a:pPr>
            <a:r>
              <a:rPr lang="en-GB" sz="1600" b="1" dirty="0"/>
              <a:t>Proof reading and editing time</a:t>
            </a:r>
          </a:p>
          <a:p>
            <a:pPr>
              <a:spcBef>
                <a:spcPts val="0"/>
              </a:spcBef>
            </a:pPr>
            <a:r>
              <a:rPr lang="en-GB" sz="1600" b="1" dirty="0"/>
              <a:t>Budget (as early and transparent as possible)</a:t>
            </a:r>
          </a:p>
          <a:p>
            <a:pPr>
              <a:spcBef>
                <a:spcPts val="0"/>
              </a:spcBef>
            </a:pPr>
            <a:r>
              <a:rPr lang="en-GB" sz="1600" b="1" dirty="0"/>
              <a:t>Submission / checks / internal validation</a:t>
            </a:r>
            <a:endParaRPr lang="en-ZA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B42D1-C534-400D-BC72-5CE77A30CD5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 descr="A blue and black logo&#10;&#10;Description automatically generated">
            <a:extLst>
              <a:ext uri="{FF2B5EF4-FFF2-40B4-BE49-F238E27FC236}">
                <a16:creationId xmlns:a16="http://schemas.microsoft.com/office/drawing/2014/main" id="{164165E9-58B5-CAFC-318F-471F69446C9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88" y="803304"/>
            <a:ext cx="2659062" cy="428566"/>
          </a:xfr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5908748-DD07-7623-E158-0EF188241A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1255" r="7079" b="18555"/>
          <a:stretch/>
        </p:blipFill>
        <p:spPr>
          <a:xfrm>
            <a:off x="8573363" y="2932363"/>
            <a:ext cx="1659576" cy="44285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9D48168-B7CD-3F19-442B-120C2E0AD4A3}"/>
              </a:ext>
            </a:extLst>
          </p:cNvPr>
          <p:cNvGrpSpPr/>
          <p:nvPr/>
        </p:nvGrpSpPr>
        <p:grpSpPr>
          <a:xfrm>
            <a:off x="8049194" y="3351787"/>
            <a:ext cx="2707914" cy="765028"/>
            <a:chOff x="8049194" y="3358185"/>
            <a:chExt cx="2707914" cy="765028"/>
          </a:xfrm>
        </p:grpSpPr>
        <p:pic>
          <p:nvPicPr>
            <p:cNvPr id="9" name="Picture 8" descr="A white rectangular sign with blue text&#10;&#10;Description automatically generated">
              <a:extLst>
                <a:ext uri="{FF2B5EF4-FFF2-40B4-BE49-F238E27FC236}">
                  <a16:creationId xmlns:a16="http://schemas.microsoft.com/office/drawing/2014/main" id="{D9E569F6-D3E4-D348-0360-69B2E707B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9194" y="3358185"/>
              <a:ext cx="1584000" cy="765028"/>
            </a:xfrm>
            <a:prstGeom prst="rect">
              <a:avLst/>
            </a:prstGeom>
          </p:spPr>
        </p:pic>
        <p:pic>
          <p:nvPicPr>
            <p:cNvPr id="13" name="Picture 12" descr="A blue and white logo&#10;&#10;Description automatically generated">
              <a:extLst>
                <a:ext uri="{FF2B5EF4-FFF2-40B4-BE49-F238E27FC236}">
                  <a16:creationId xmlns:a16="http://schemas.microsoft.com/office/drawing/2014/main" id="{840AABF1-0292-2378-DD3B-FF68E78D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466" y="3400599"/>
              <a:ext cx="1214642" cy="680200"/>
            </a:xfrm>
            <a:prstGeom prst="rect">
              <a:avLst/>
            </a:prstGeom>
          </p:spPr>
        </p:pic>
      </p:grpSp>
      <p:pic>
        <p:nvPicPr>
          <p:cNvPr id="15" name="Picture 14" descr="A logo with pink and yellow circles&#10;&#10;Description automatically generated">
            <a:extLst>
              <a:ext uri="{FF2B5EF4-FFF2-40B4-BE49-F238E27FC236}">
                <a16:creationId xmlns:a16="http://schemas.microsoft.com/office/drawing/2014/main" id="{84AC52A1-C058-3B05-9E60-B40BDDC2BC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3" y="4093386"/>
            <a:ext cx="969616" cy="4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Building a consortium</a:t>
            </a:r>
            <a:br>
              <a:rPr lang="en-US" sz="3600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8098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Expand the consortium once the project’s scope and geographical coverage are defined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Consider a balanced geographical representation and complementarity between types of institutions and expertise</a:t>
            </a:r>
          </a:p>
          <a:p>
            <a:r>
              <a:rPr lang="en-GB" dirty="0"/>
              <a:t>Involve SMEs/industry to maximise impact and exploitation</a:t>
            </a:r>
          </a:p>
          <a:p>
            <a:r>
              <a:rPr lang="en-GB" dirty="0"/>
              <a:t>Be thoughtful about the size of your consortium and the selection of consortium partners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B42D1-C534-400D-BC72-5CE77A30CD5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 descr="A blue and black logo&#10;&#10;Description automatically generated">
            <a:extLst>
              <a:ext uri="{FF2B5EF4-FFF2-40B4-BE49-F238E27FC236}">
                <a16:creationId xmlns:a16="http://schemas.microsoft.com/office/drawing/2014/main" id="{164165E9-58B5-CAFC-318F-471F69446C9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88" y="803304"/>
            <a:ext cx="2659062" cy="428566"/>
          </a:xfrm>
        </p:spPr>
      </p:pic>
      <p:pic>
        <p:nvPicPr>
          <p:cNvPr id="8" name="Picture 7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089AAABC-7E15-FF19-DC3B-9DCF8AEC5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760" y="3041824"/>
            <a:ext cx="2778240" cy="22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0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Coordination of the project proposal preparation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8098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As the proposal coordinator, be ready to work a lot...</a:t>
            </a:r>
          </a:p>
          <a:p>
            <a:endParaRPr lang="en-GB" dirty="0"/>
          </a:p>
          <a:p>
            <a:r>
              <a:rPr lang="en-GB" dirty="0"/>
              <a:t>But also to delegate tasks, e.g., to specialists, WP leaders - </a:t>
            </a:r>
            <a:r>
              <a:rPr lang="en-GB" dirty="0">
                <a:solidFill>
                  <a:srgbClr val="0070C0"/>
                </a:solidFill>
              </a:rPr>
              <a:t>collaborative work </a:t>
            </a:r>
            <a:r>
              <a:rPr lang="en-GB" dirty="0"/>
              <a:t>starts at the proposal stage</a:t>
            </a:r>
          </a:p>
          <a:p>
            <a:r>
              <a:rPr lang="en-GB" dirty="0"/>
              <a:t>Do not scare your partners - prepare </a:t>
            </a:r>
            <a:r>
              <a:rPr lang="en-GB" dirty="0">
                <a:solidFill>
                  <a:srgbClr val="0070C0"/>
                </a:solidFill>
              </a:rPr>
              <a:t>templates</a:t>
            </a:r>
            <a:r>
              <a:rPr lang="en-GB" dirty="0"/>
              <a:t>, ask for input to specific sections with clear </a:t>
            </a:r>
            <a:r>
              <a:rPr lang="en-GB" dirty="0">
                <a:solidFill>
                  <a:srgbClr val="0070C0"/>
                </a:solidFill>
              </a:rPr>
              <a:t>instructions</a:t>
            </a:r>
            <a:r>
              <a:rPr lang="en-GB" dirty="0"/>
              <a:t> by realistic </a:t>
            </a:r>
            <a:r>
              <a:rPr lang="en-GB" dirty="0">
                <a:solidFill>
                  <a:srgbClr val="0070C0"/>
                </a:solidFill>
              </a:rPr>
              <a:t>deadlines</a:t>
            </a:r>
          </a:p>
          <a:p>
            <a:r>
              <a:rPr lang="en-GB" dirty="0"/>
              <a:t>Gather and consolidate input on </a:t>
            </a:r>
            <a:r>
              <a:rPr lang="en-GB" dirty="0">
                <a:solidFill>
                  <a:srgbClr val="0070C0"/>
                </a:solidFill>
              </a:rPr>
              <a:t>collective capacity</a:t>
            </a:r>
            <a:r>
              <a:rPr lang="en-GB" dirty="0"/>
              <a:t>: projects, networks geographical outreach, exploitation potential, etc.</a:t>
            </a:r>
          </a:p>
          <a:p>
            <a:r>
              <a:rPr lang="en-GB" dirty="0"/>
              <a:t>There should be </a:t>
            </a:r>
            <a:r>
              <a:rPr lang="en-GB" dirty="0">
                <a:solidFill>
                  <a:srgbClr val="0070C0"/>
                </a:solidFill>
              </a:rPr>
              <a:t>one editor </a:t>
            </a:r>
            <a:r>
              <a:rPr lang="en-GB" dirty="0"/>
              <a:t>- typically the coordinator who has the overall picture of the project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B42D1-C534-400D-BC72-5CE77A30CD5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 descr="A blue and black logo&#10;&#10;Description automatically generated">
            <a:extLst>
              <a:ext uri="{FF2B5EF4-FFF2-40B4-BE49-F238E27FC236}">
                <a16:creationId xmlns:a16="http://schemas.microsoft.com/office/drawing/2014/main" id="{164165E9-58B5-CAFC-318F-471F69446C9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88" y="803304"/>
            <a:ext cx="2659062" cy="428566"/>
          </a:xfrm>
        </p:spPr>
      </p:pic>
      <p:pic>
        <p:nvPicPr>
          <p:cNvPr id="6" name="Picture 5" descr="A stack of papers on a white background&#10;&#10;Description automatically generated">
            <a:extLst>
              <a:ext uri="{FF2B5EF4-FFF2-40B4-BE49-F238E27FC236}">
                <a16:creationId xmlns:a16="http://schemas.microsoft.com/office/drawing/2014/main" id="{6DB713A8-3750-D743-52BC-A3FADF956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7741" r="20901" b="5175"/>
          <a:stretch/>
        </p:blipFill>
        <p:spPr>
          <a:xfrm>
            <a:off x="9573503" y="1690688"/>
            <a:ext cx="2484558" cy="23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Successful proposals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327392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Make sense</a:t>
            </a:r>
          </a:p>
          <a:p>
            <a:pPr lvl="1"/>
            <a:r>
              <a:rPr lang="en-GB" dirty="0"/>
              <a:t>Concept responding to real needs, everything logically linked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Are consistent</a:t>
            </a:r>
          </a:p>
          <a:p>
            <a:pPr lvl="1"/>
            <a:r>
              <a:rPr lang="en-GB" dirty="0"/>
              <a:t>Proposal flows well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Address everything</a:t>
            </a:r>
          </a:p>
          <a:p>
            <a:pPr lvl="1"/>
            <a:r>
              <a:rPr lang="en-GB" dirty="0"/>
              <a:t>From work programme priorities to cross-cutting issues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Consider the evaluator’s perspective</a:t>
            </a:r>
          </a:p>
          <a:p>
            <a:pPr lvl="1"/>
            <a:r>
              <a:rPr lang="en-GB" dirty="0"/>
              <a:t>Be critical, consider perspectives of different types of evaluators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Look and sound good!</a:t>
            </a:r>
          </a:p>
          <a:p>
            <a:pPr lvl="1"/>
            <a:r>
              <a:rPr lang="en-GB" dirty="0"/>
              <a:t>Style, formatting, language and graphics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B42D1-C534-400D-BC72-5CE77A30CD5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 descr="A blue and black logo&#10;&#10;Description automatically generated">
            <a:extLst>
              <a:ext uri="{FF2B5EF4-FFF2-40B4-BE49-F238E27FC236}">
                <a16:creationId xmlns:a16="http://schemas.microsoft.com/office/drawing/2014/main" id="{164165E9-58B5-CAFC-318F-471F69446C9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88" y="803304"/>
            <a:ext cx="2659062" cy="428566"/>
          </a:xfrm>
        </p:spPr>
      </p:pic>
      <p:pic>
        <p:nvPicPr>
          <p:cNvPr id="8" name="Picture 7" descr="A person holding a trophy on top of a mountain&#10;&#10;Description automatically generated">
            <a:extLst>
              <a:ext uri="{FF2B5EF4-FFF2-40B4-BE49-F238E27FC236}">
                <a16:creationId xmlns:a16="http://schemas.microsoft.com/office/drawing/2014/main" id="{E3F9A588-5723-DEC1-1A52-EF9062B15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40" y="1825625"/>
            <a:ext cx="370332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9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Unsuccessful proposals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327392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Lack focus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Do not reflect the end-users’ needs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Do not provide added value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Are not sufficiently ambitious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Have a design flaw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Are not clear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Are messy</a:t>
            </a:r>
          </a:p>
          <a:p>
            <a:pPr lvl="1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B42D1-C534-400D-BC72-5CE77A30CD5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 descr="A blue and black logo&#10;&#10;Description automatically generated">
            <a:extLst>
              <a:ext uri="{FF2B5EF4-FFF2-40B4-BE49-F238E27FC236}">
                <a16:creationId xmlns:a16="http://schemas.microsoft.com/office/drawing/2014/main" id="{164165E9-58B5-CAFC-318F-471F69446C9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88" y="803304"/>
            <a:ext cx="2659062" cy="428566"/>
          </a:xfrm>
        </p:spPr>
      </p:pic>
      <p:pic>
        <p:nvPicPr>
          <p:cNvPr id="6" name="Picture 5" descr="A set of stamps with text&#10;&#10;Description automatically generated">
            <a:extLst>
              <a:ext uri="{FF2B5EF4-FFF2-40B4-BE49-F238E27FC236}">
                <a16:creationId xmlns:a16="http://schemas.microsoft.com/office/drawing/2014/main" id="{5AAFFE27-2754-0CCB-E215-2C5015F1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8814306" y="1825625"/>
            <a:ext cx="2991426" cy="29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F64D-914C-1D85-8477-744C40EA2A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FB42D1-C534-400D-BC72-5CE77A30CD5B}" type="slidenum">
              <a:rPr lang="en-ZA" smtClean="0">
                <a:solidFill>
                  <a:schemeClr val="bg1">
                    <a:lumMod val="75000"/>
                  </a:schemeClr>
                </a:solidFill>
              </a:rPr>
              <a:t>9</a:t>
            </a:fld>
            <a:endParaRPr lang="en-ZA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50A3B3-E27F-4C02-92E0-4342BDC289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6025" y="2766218"/>
            <a:ext cx="5726113" cy="1557337"/>
          </a:xfrm>
        </p:spPr>
        <p:txBody>
          <a:bodyPr anchor="b">
            <a:no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967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D8C6BC0E042649962E521B6A2731E9" ma:contentTypeVersion="3" ma:contentTypeDescription="Create a new document." ma:contentTypeScope="" ma:versionID="83acd92991cd052380972e0bdc28ee20">
  <xsd:schema xmlns:xsd="http://www.w3.org/2001/XMLSchema" xmlns:xs="http://www.w3.org/2001/XMLSchema" xmlns:p="http://schemas.microsoft.com/office/2006/metadata/properties" xmlns:ns2="e6af5ca4-d897-44f7-a4c3-016c09251410" targetNamespace="http://schemas.microsoft.com/office/2006/metadata/properties" ma:root="true" ma:fieldsID="af313349e6b3067e0c5e4d62b92004ab" ns2:_="">
    <xsd:import namespace="e6af5ca4-d897-44f7-a4c3-016c092514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f5ca4-d897-44f7-a4c3-016c09251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57E757-C7A0-48C9-A01A-9A8F3C9BFA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C563B-386C-426F-9B78-8203DC9D25ED}">
  <ds:schemaRefs>
    <ds:schemaRef ds:uri="http://purl.org/dc/elements/1.1/"/>
    <ds:schemaRef ds:uri="http://schemas.microsoft.com/office/2006/metadata/properties"/>
    <ds:schemaRef ds:uri="ed9eba1e-de0f-47f1-af31-795f0b67a61e"/>
    <ds:schemaRef ds:uri="617caac6-e32b-43f4-b15f-9e19ce02f2c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6769C1-36CC-4362-AB28-CE63AADA6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f5ca4-d897-44f7-a4c3-016c092514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414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Project Management of larger multinational EU consortia</vt:lpstr>
      <vt:lpstr>Proposal preparation: Organise your time and define your tools</vt:lpstr>
      <vt:lpstr>Building a consortium </vt:lpstr>
      <vt:lpstr>Coordination of the project proposal preparation</vt:lpstr>
      <vt:lpstr>Successful proposals</vt:lpstr>
      <vt:lpstr>Unsuccessful proposals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H3D Foundation Vision, Mission and Governance</dc:title>
  <dc:creator>Susan Winks</dc:creator>
  <cp:lastModifiedBy>Susan Winks</cp:lastModifiedBy>
  <cp:revision>16</cp:revision>
  <dcterms:created xsi:type="dcterms:W3CDTF">2020-04-23T14:28:34Z</dcterms:created>
  <dcterms:modified xsi:type="dcterms:W3CDTF">2025-12-02T14:37:52Z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0x0101004AD8C6BC0E042649962E521B6A2731E9</vt:lpwstr>
  </property>
</Properties>
</file>