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sldIdLst>
    <p:sldId id="466" r:id="rId5"/>
    <p:sldId id="491" r:id="rId6"/>
    <p:sldId id="469" r:id="rId7"/>
    <p:sldId id="482" r:id="rId8"/>
    <p:sldId id="484" r:id="rId9"/>
    <p:sldId id="481" r:id="rId10"/>
    <p:sldId id="486" r:id="rId11"/>
    <p:sldId id="487" r:id="rId12"/>
    <p:sldId id="485" r:id="rId13"/>
    <p:sldId id="490" r:id="rId14"/>
    <p:sldId id="480" r:id="rId15"/>
    <p:sldId id="479" r:id="rId16"/>
    <p:sldId id="483" r:id="rId17"/>
    <p:sldId id="471" r:id="rId18"/>
    <p:sldId id="474" r:id="rId19"/>
    <p:sldId id="488" r:id="rId20"/>
    <p:sldId id="475" r:id="rId21"/>
    <p:sldId id="489" r:id="rId22"/>
    <p:sldId id="470" r:id="rId23"/>
    <p:sldId id="4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Winks" initials="SW" lastIdx="1" clrIdx="0">
    <p:extLst>
      <p:ext uri="{19B8F6BF-5375-455C-9EA6-DF929625EA0E}">
        <p15:presenceInfo xmlns:p15="http://schemas.microsoft.com/office/powerpoint/2012/main" userId="S::01404354@wf.uct.ac.za::8deed980-353f-45f0-91b5-f5e35aaa1c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CC3A"/>
    <a:srgbClr val="D85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F40C8B-4179-0C26-1EB3-A70FB9D55BD9}" v="8" dt="2025-12-02T14:31:10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2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dfrey Mayoka | H3D Foundation" userId="S::godfrey.mayoka@h3dfoundation.org::bf7d8192-a326-4d6e-925b-d8d749e92695" providerId="AD" clId="Web-{05F40C8B-4179-0C26-1EB3-A70FB9D55BD9}"/>
    <pc:docChg chg="addSld modSld">
      <pc:chgData name="Godfrey Mayoka | H3D Foundation" userId="S::godfrey.mayoka@h3dfoundation.org::bf7d8192-a326-4d6e-925b-d8d749e92695" providerId="AD" clId="Web-{05F40C8B-4179-0C26-1EB3-A70FB9D55BD9}" dt="2025-12-02T14:31:10.252" v="6"/>
      <pc:docMkLst>
        <pc:docMk/>
      </pc:docMkLst>
      <pc:sldChg chg="addSp delSp modSp new">
        <pc:chgData name="Godfrey Mayoka | H3D Foundation" userId="S::godfrey.mayoka@h3dfoundation.org::bf7d8192-a326-4d6e-925b-d8d749e92695" providerId="AD" clId="Web-{05F40C8B-4179-0C26-1EB3-A70FB9D55BD9}" dt="2025-12-02T14:31:10.252" v="6"/>
        <pc:sldMkLst>
          <pc:docMk/>
          <pc:sldMk cId="3663128930" sldId="491"/>
        </pc:sldMkLst>
        <pc:spChg chg="del">
          <ac:chgData name="Godfrey Mayoka | H3D Foundation" userId="S::godfrey.mayoka@h3dfoundation.org::bf7d8192-a326-4d6e-925b-d8d749e92695" providerId="AD" clId="Web-{05F40C8B-4179-0C26-1EB3-A70FB9D55BD9}" dt="2025-12-02T14:30:32.064" v="1"/>
          <ac:spMkLst>
            <pc:docMk/>
            <pc:sldMk cId="3663128930" sldId="491"/>
            <ac:spMk id="2" creationId="{EE3F59AB-91F3-6C76-F8DF-27CEC6EA8398}"/>
          </ac:spMkLst>
        </pc:spChg>
        <pc:spChg chg="del">
          <ac:chgData name="Godfrey Mayoka | H3D Foundation" userId="S::godfrey.mayoka@h3dfoundation.org::bf7d8192-a326-4d6e-925b-d8d749e92695" providerId="AD" clId="Web-{05F40C8B-4179-0C26-1EB3-A70FB9D55BD9}" dt="2025-12-02T14:30:37.298" v="2"/>
          <ac:spMkLst>
            <pc:docMk/>
            <pc:sldMk cId="3663128930" sldId="491"/>
            <ac:spMk id="3" creationId="{3DCE30FB-8B7C-4C61-B927-66E9848BC796}"/>
          </ac:spMkLst>
        </pc:spChg>
        <pc:picChg chg="add mod modCrop">
          <ac:chgData name="Godfrey Mayoka | H3D Foundation" userId="S::godfrey.mayoka@h3dfoundation.org::bf7d8192-a326-4d6e-925b-d8d749e92695" providerId="AD" clId="Web-{05F40C8B-4179-0C26-1EB3-A70FB9D55BD9}" dt="2025-12-02T14:31:10.252" v="6"/>
          <ac:picMkLst>
            <pc:docMk/>
            <pc:sldMk cId="3663128930" sldId="491"/>
            <ac:picMk id="5" creationId="{31203922-1868-2487-B577-8C551D8A28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5A81E-ECAF-4B3E-AC0F-CB7A879AA666}" type="datetimeFigureOut">
              <a:rPr lang="en-ZA" smtClean="0"/>
              <a:t>2025/12/02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ACBF3-F9AD-465B-A36C-DF1C7FD4A91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456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682D2-CE72-4957-BE59-2FC9D80A5C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057" y="199850"/>
            <a:ext cx="1320076" cy="116437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9DB12B2-FAA3-A770-DA86-02DF85BF40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5" y="1099913"/>
            <a:ext cx="1490258" cy="1000757"/>
          </a:xfrm>
          <a:prstGeom prst="rect">
            <a:avLst/>
          </a:prstGeom>
        </p:spPr>
      </p:pic>
      <p:pic>
        <p:nvPicPr>
          <p:cNvPr id="9" name="Picture 8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1E6AFDC-D246-CA2D-6C0C-903765BFFB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91" y="450836"/>
            <a:ext cx="2364558" cy="38109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CAC1F9B-5599-06A3-F928-49FF0CC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5" b="28055"/>
          <a:stretch/>
        </p:blipFill>
        <p:spPr>
          <a:xfrm>
            <a:off x="9320457" y="1459756"/>
            <a:ext cx="2078216" cy="603375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295B4C17-07A8-00FF-DE08-493F88103F48}"/>
              </a:ext>
            </a:extLst>
          </p:cNvPr>
          <p:cNvSpPr txBox="1">
            <a:spLocks/>
          </p:cNvSpPr>
          <p:nvPr userDrawn="1"/>
        </p:nvSpPr>
        <p:spPr>
          <a:xfrm>
            <a:off x="5579254" y="6135155"/>
            <a:ext cx="1745254" cy="2598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by:</a:t>
            </a:r>
          </a:p>
        </p:txBody>
      </p:sp>
      <p:sp>
        <p:nvSpPr>
          <p:cNvPr id="2" name="Google Shape;57;p19">
            <a:extLst>
              <a:ext uri="{FF2B5EF4-FFF2-40B4-BE49-F238E27FC236}">
                <a16:creationId xmlns:a16="http://schemas.microsoft.com/office/drawing/2014/main" id="{379E6853-ABC5-D1E2-DA9A-BCC99EF14A82}"/>
              </a:ext>
            </a:extLst>
          </p:cNvPr>
          <p:cNvSpPr/>
          <p:nvPr userDrawn="1"/>
        </p:nvSpPr>
        <p:spPr>
          <a:xfrm>
            <a:off x="0" y="6468384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58;p19">
            <a:extLst>
              <a:ext uri="{FF2B5EF4-FFF2-40B4-BE49-F238E27FC236}">
                <a16:creationId xmlns:a16="http://schemas.microsoft.com/office/drawing/2014/main" id="{87E1B8A3-730A-D94B-5D77-48957F933F6C}"/>
              </a:ext>
            </a:extLst>
          </p:cNvPr>
          <p:cNvSpPr txBox="1"/>
          <p:nvPr userDrawn="1"/>
        </p:nvSpPr>
        <p:spPr>
          <a:xfrm>
            <a:off x="105530" y="6505988"/>
            <a:ext cx="79141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Small Molecule Drug Discovery and Development</a:t>
            </a:r>
            <a:endParaRPr/>
          </a:p>
        </p:txBody>
      </p:sp>
      <p:sp>
        <p:nvSpPr>
          <p:cNvPr id="11" name="Google Shape;62;p19">
            <a:extLst>
              <a:ext uri="{FF2B5EF4-FFF2-40B4-BE49-F238E27FC236}">
                <a16:creationId xmlns:a16="http://schemas.microsoft.com/office/drawing/2014/main" id="{0790347E-CA41-E2F3-B229-B7771A076995}"/>
              </a:ext>
            </a:extLst>
          </p:cNvPr>
          <p:cNvSpPr/>
          <p:nvPr userDrawn="1"/>
        </p:nvSpPr>
        <p:spPr>
          <a:xfrm>
            <a:off x="0" y="-7685"/>
            <a:ext cx="3283775" cy="6865626"/>
          </a:xfrm>
          <a:prstGeom prst="rect">
            <a:avLst/>
          </a:prstGeom>
          <a:solidFill>
            <a:srgbClr val="D75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67;p19">
            <a:extLst>
              <a:ext uri="{FF2B5EF4-FFF2-40B4-BE49-F238E27FC236}">
                <a16:creationId xmlns:a16="http://schemas.microsoft.com/office/drawing/2014/main" id="{6D46A7F5-0182-D1E8-63F6-D3486FA7B50B}"/>
              </a:ext>
            </a:extLst>
          </p:cNvPr>
          <p:cNvPicPr preferRelativeResize="0"/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430" r="13231" b="-430"/>
          <a:stretch/>
        </p:blipFill>
        <p:spPr>
          <a:xfrm>
            <a:off x="-466021" y="2031"/>
            <a:ext cx="7471375" cy="6885504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0138C2B-0562-9CDE-3142-91DE88DC50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7" y="5957530"/>
            <a:ext cx="2503021" cy="479094"/>
          </a:xfrm>
          <a:prstGeom prst="rect">
            <a:avLst/>
          </a:prstGeom>
        </p:spPr>
      </p:pic>
      <p:pic>
        <p:nvPicPr>
          <p:cNvPr id="6" name="Google Shape;61;p19">
            <a:extLst>
              <a:ext uri="{FF2B5EF4-FFF2-40B4-BE49-F238E27FC236}">
                <a16:creationId xmlns:a16="http://schemas.microsoft.com/office/drawing/2014/main" id="{297ACB16-DCB7-3B6A-3AB4-8E409F9823AD}"/>
              </a:ext>
            </a:extLst>
          </p:cNvPr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54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E90E-058C-4445-998C-7A7B0CC2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29098-C70F-4EE4-B24A-304608105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0C906-9BA8-4645-BF33-25320887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C8E3-895B-454A-9C56-2FF3B039BB74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FD910-D043-4C37-9C2E-E7769C58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B4D98-7AA8-4105-8C7E-E90D95F6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450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FB56B-379A-471F-8921-986BC1600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936C5-42D5-4232-9F88-D2EF6FC47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7133-D8A2-4B39-863B-82474879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16D5-6539-41C0-813A-128398F0D37C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740E7-7F93-4679-BD58-408A76A70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FB6C9-1E6B-4F44-9E7B-414BB385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154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A63AC3-BE74-707A-531E-0CEFA5B56F36}"/>
              </a:ext>
            </a:extLst>
          </p:cNvPr>
          <p:cNvSpPr/>
          <p:nvPr userDrawn="1"/>
        </p:nvSpPr>
        <p:spPr>
          <a:xfrm>
            <a:off x="49237" y="0"/>
            <a:ext cx="2637692" cy="169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F72C0-90D6-44EE-8BBD-00222CAFB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827635" cy="1325563"/>
          </a:xfrm>
        </p:spPr>
        <p:txBody>
          <a:bodyPr>
            <a:normAutofit/>
          </a:bodyPr>
          <a:lstStyle>
            <a:lvl1pPr>
              <a:defRPr sz="3600" b="0">
                <a:solidFill>
                  <a:srgbClr val="D8532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7AD93-AEC7-462C-AB2F-4B19DD628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Google Shape;88;p21">
            <a:extLst>
              <a:ext uri="{FF2B5EF4-FFF2-40B4-BE49-F238E27FC236}">
                <a16:creationId xmlns:a16="http://schemas.microsoft.com/office/drawing/2014/main" id="{E36AB5DF-37E8-4400-C3DC-F7B63E2E4922}"/>
              </a:ext>
            </a:extLst>
          </p:cNvPr>
          <p:cNvSpPr/>
          <p:nvPr userDrawn="1"/>
        </p:nvSpPr>
        <p:spPr>
          <a:xfrm>
            <a:off x="-21035" y="6469331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90;p21">
            <a:extLst>
              <a:ext uri="{FF2B5EF4-FFF2-40B4-BE49-F238E27FC236}">
                <a16:creationId xmlns:a16="http://schemas.microsoft.com/office/drawing/2014/main" id="{19F0CA59-E1F1-2EEB-D768-E048416C28E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87330-6687-4FAD-A575-07FA831E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BFB42D1-C534-400D-BC72-5CE77A30CD5B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457C1-9A68-C1EE-8D57-C30FBF9E18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42746" y="384246"/>
            <a:ext cx="1736583" cy="11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18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5A9F4-8EFA-489D-8967-5CC64298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45F-6DA5-4120-B796-5C506C8025A0}" type="datetime1">
              <a:rPr lang="en-ZA" smtClean="0"/>
              <a:t>2025/12/02</a:t>
            </a:fld>
            <a:endParaRPr lang="en-ZA"/>
          </a:p>
        </p:txBody>
      </p:sp>
      <p:sp>
        <p:nvSpPr>
          <p:cNvPr id="7" name="Google Shape;85;p21">
            <a:extLst>
              <a:ext uri="{FF2B5EF4-FFF2-40B4-BE49-F238E27FC236}">
                <a16:creationId xmlns:a16="http://schemas.microsoft.com/office/drawing/2014/main" id="{42C25A98-236D-D8E9-0597-4B1426ADC2E6}"/>
              </a:ext>
            </a:extLst>
          </p:cNvPr>
          <p:cNvSpPr/>
          <p:nvPr userDrawn="1"/>
        </p:nvSpPr>
        <p:spPr>
          <a:xfrm>
            <a:off x="0" y="-7626"/>
            <a:ext cx="3283775" cy="6865626"/>
          </a:xfrm>
          <a:prstGeom prst="rect">
            <a:avLst/>
          </a:prstGeom>
          <a:solidFill>
            <a:srgbClr val="A2CE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8;p21">
            <a:extLst>
              <a:ext uri="{FF2B5EF4-FFF2-40B4-BE49-F238E27FC236}">
                <a16:creationId xmlns:a16="http://schemas.microsoft.com/office/drawing/2014/main" id="{BCDC0CC4-98C0-B97E-209C-CBDBCF00876C}"/>
              </a:ext>
            </a:extLst>
          </p:cNvPr>
          <p:cNvSpPr/>
          <p:nvPr userDrawn="1"/>
        </p:nvSpPr>
        <p:spPr>
          <a:xfrm>
            <a:off x="-11799" y="6469331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0;p21">
            <a:extLst>
              <a:ext uri="{FF2B5EF4-FFF2-40B4-BE49-F238E27FC236}">
                <a16:creationId xmlns:a16="http://schemas.microsoft.com/office/drawing/2014/main" id="{3655FE03-55BB-4FC3-C0D5-B50D220E56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7;p21">
            <a:extLst>
              <a:ext uri="{FF2B5EF4-FFF2-40B4-BE49-F238E27FC236}">
                <a16:creationId xmlns:a16="http://schemas.microsoft.com/office/drawing/2014/main" id="{A6903233-78EB-165B-FE45-38C0391A70B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11711" b="11711"/>
          <a:stretch/>
        </p:blipFill>
        <p:spPr>
          <a:xfrm>
            <a:off x="-628484" y="-3813"/>
            <a:ext cx="7471375" cy="6865626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2BBC74-181A-EFBF-47AA-5513399867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2057" y="199850"/>
            <a:ext cx="1320076" cy="116437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86EB91FA-108C-D348-EB54-E962DC5F4B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5" y="1099913"/>
            <a:ext cx="1490258" cy="1000757"/>
          </a:xfrm>
          <a:prstGeom prst="rect">
            <a:avLst/>
          </a:prstGeom>
        </p:spPr>
      </p:pic>
      <p:pic>
        <p:nvPicPr>
          <p:cNvPr id="14" name="Picture 13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4954A3A-1194-2022-60FA-F9F0447050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91" y="450836"/>
            <a:ext cx="2364558" cy="38109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43C95A22-197A-BF7A-D8AF-09E47AFB6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5" b="28055"/>
          <a:stretch/>
        </p:blipFill>
        <p:spPr>
          <a:xfrm>
            <a:off x="9320457" y="1459756"/>
            <a:ext cx="2078216" cy="60337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1E06CC5-0EB7-9ED6-AF20-824E37AF1A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7" y="5957530"/>
            <a:ext cx="2503021" cy="479094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4EF7A7D8-505A-5386-3015-9BD9163D8D09}"/>
              </a:ext>
            </a:extLst>
          </p:cNvPr>
          <p:cNvSpPr txBox="1">
            <a:spLocks/>
          </p:cNvSpPr>
          <p:nvPr userDrawn="1"/>
        </p:nvSpPr>
        <p:spPr>
          <a:xfrm>
            <a:off x="5579254" y="6135155"/>
            <a:ext cx="1745254" cy="2598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by:</a:t>
            </a:r>
          </a:p>
        </p:txBody>
      </p:sp>
    </p:spTree>
    <p:extLst>
      <p:ext uri="{BB962C8B-B14F-4D97-AF65-F5344CB8AC3E}">
        <p14:creationId xmlns:p14="http://schemas.microsoft.com/office/powerpoint/2010/main" val="679716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B29AA-25B2-46E8-B0C9-7D6185C8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E7B2D-D0E2-49D2-A081-7A3D2B46A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5787A-AB8F-442F-A26B-C9DA0F147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0C3CF-F105-4D66-9A61-F115F29E8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F69C-9A9F-477C-BC0E-51ED537629AC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4DBD6-76F1-4B36-B03F-193C2C90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73B44-D745-408A-92D4-41D0131B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77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6386E-B291-40AC-9F66-E560A444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BC494-2465-483E-8683-7892622A3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B40CD-FE46-4B2F-899D-2AC3F7D85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C429E-E7E5-4DC9-9CE4-DF8B4FA27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11BF2-5FE9-46E8-A196-3A09681BE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1B3255-BCD1-4309-AD1E-F2E651BB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0AB2-5740-438B-A64E-5A04BE3898DE}" type="datetime1">
              <a:rPr lang="en-ZA" smtClean="0"/>
              <a:t>2025/12/02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F60C4-8EE8-4F06-85E2-F416A736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BAEC44-0376-40CE-99A9-55D06CFA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317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49552-8C80-4914-A0C7-12FC344A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5DF68-79CA-48C2-B41F-54FBCA56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88A4-9873-44D7-964E-DF50FC65B01E}" type="datetime1">
              <a:rPr lang="en-ZA" smtClean="0"/>
              <a:t>2025/12/02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31F56-E01E-4C85-B319-A85FBEFB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AD95A-1A1A-4656-A195-DF2642B7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370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A54583-D8B4-407C-8162-4964DD809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0B1D-A7D5-4FAE-816D-7C2632CD26CE}" type="datetime1">
              <a:rPr lang="en-ZA" smtClean="0"/>
              <a:t>2025/12/02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8D757-58F3-4BCE-8C01-BD1A667A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98004-82A7-4CAA-ACEE-428564E3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399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D6CD-A09E-4CB0-998D-10833994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78129-9B4B-4041-A735-1D4D0DA4F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91C59-D6B1-4D51-B983-779128EC2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8F0BF-06B3-4080-980E-83F0AEC8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632-EAED-4BC2-B574-CFEDCC3FDAD8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6C3E8-EED6-4E30-9724-E738B31B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A5116-05C0-48D2-8E08-16F3E7C6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274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C8BA-1426-40C6-B601-06520313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21B41-69C3-443E-BDC7-EA290711F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35E5F-B068-4951-AEBF-F17E46E3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F5A9B-DEA3-4A43-A64A-1941FEC7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AB-B66D-483F-99E0-A055B17AFE4A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8CB30-88DF-4C37-8AFB-C837CC37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3AF9D-1B81-46D1-9747-0685CCF60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068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4E94D-4631-4775-B4A4-A3DB7D72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16FFB-E863-4BB5-ADEE-81BC7FA7F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6E4D8-3261-4317-A9D6-9F42D14A4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47D41-11E0-4D7C-9813-21FF8CDDA849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5DE15-9392-40E3-9927-A7C45DFE7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D6C90-AC98-4846-BB84-3EC20BAFE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Google Shape;69;p19" descr="Icon&#10;&#10;Description automatically generated">
            <a:extLst>
              <a:ext uri="{FF2B5EF4-FFF2-40B4-BE49-F238E27FC236}">
                <a16:creationId xmlns:a16="http://schemas.microsoft.com/office/drawing/2014/main" id="{16475986-3960-A2BC-2E9D-0E3095C4223B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105530" y="177362"/>
            <a:ext cx="15240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04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9;p19">
            <a:extLst>
              <a:ext uri="{FF2B5EF4-FFF2-40B4-BE49-F238E27FC236}">
                <a16:creationId xmlns:a16="http://schemas.microsoft.com/office/drawing/2014/main" id="{FFFC2622-3DA9-6465-B414-FAFDB1CF650F}"/>
              </a:ext>
            </a:extLst>
          </p:cNvPr>
          <p:cNvSpPr txBox="1"/>
          <p:nvPr/>
        </p:nvSpPr>
        <p:spPr>
          <a:xfrm>
            <a:off x="6329367" y="2839875"/>
            <a:ext cx="5787186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75C3A"/>
                </a:solidFill>
                <a:latin typeface="Arial"/>
                <a:ea typeface="Arial"/>
                <a:cs typeface="Arial"/>
                <a:sym typeface="Arial"/>
              </a:rPr>
              <a:t>A Comprehensive Workshop on Preclinical Drug Discovery (CDD)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75C3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ZA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Drug Discovery in an African Context: Challenges and opportunities</a:t>
            </a:r>
            <a:endParaRPr lang="en-US" sz="2000" b="0" i="0" dirty="0">
              <a:solidFill>
                <a:srgbClr val="2424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dirty="0">
              <a:solidFill>
                <a:srgbClr val="2424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Susan Winks</a:t>
            </a:r>
            <a:endParaRPr lang="en-US" sz="2000" b="0" i="0" dirty="0">
              <a:solidFill>
                <a:srgbClr val="2424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08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EC48-5A48-F09D-13B1-464655BE9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Consortia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EEB40-B681-4388-4162-E7E6EE00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603"/>
            <a:ext cx="10515600" cy="2672699"/>
          </a:xfrm>
        </p:spPr>
        <p:txBody>
          <a:bodyPr>
            <a:normAutofit fontScale="85000" lnSpcReduction="20000"/>
          </a:bodyPr>
          <a:lstStyle/>
          <a:p>
            <a:r>
              <a:rPr lang="en-ZA" sz="2900" dirty="0"/>
              <a:t>Pre-competitive industry–academia collaborations like Tuberculosis Drug Accelerator (TBDA) and the Malaria Drug Accelerator (MalDA) serve as powerful mechanisms for accelerating research.</a:t>
            </a:r>
          </a:p>
          <a:p>
            <a:r>
              <a:rPr lang="en-ZA" sz="2900" dirty="0"/>
              <a:t>Grand Challenges African Drug Discovery Accelerator (GC ADDA) is a newly formed network. GC ADDA aims to create a sustainable ecosystem, to leverage the drug discovery research expertise, capabilities, infrastructure, and resources </a:t>
            </a:r>
            <a:r>
              <a:rPr lang="en-ZA" dirty="0"/>
              <a:t>across the continent to support drug discovery for unmet medical needs, focussed on African health challenges and African innovation</a:t>
            </a:r>
          </a:p>
          <a:p>
            <a:endParaRPr lang="en-GB" sz="2800" dirty="0">
              <a:effectLst/>
              <a:latin typeface="Calibri" panose="020F0502020204030204" pitchFamily="34" charset="0"/>
            </a:endParaRPr>
          </a:p>
          <a:p>
            <a:endParaRPr lang="en-ZA" sz="2800" dirty="0">
              <a:effectLst/>
              <a:latin typeface="Calibri" panose="020F0502020204030204" pitchFamily="34" charset="0"/>
            </a:endParaRPr>
          </a:p>
          <a:p>
            <a:endParaRPr lang="en-GB" sz="2800" dirty="0">
              <a:effectLst/>
              <a:latin typeface="Calibri" panose="020F0502020204030204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FE432-2FD2-E9FF-410D-78FCD41DD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72DC7CA0-6840-1BA8-E8DC-E1416AE289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977" y="4135217"/>
            <a:ext cx="9272732" cy="240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030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487C5-8F91-8513-98F5-773F4B98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Funding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8BE07-8F0F-B399-0C65-98E4C73AE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73" y="1811977"/>
            <a:ext cx="8236427" cy="4351338"/>
          </a:xfrm>
        </p:spPr>
        <p:txBody>
          <a:bodyPr>
            <a:normAutofit lnSpcReduction="10000"/>
          </a:bodyPr>
          <a:lstStyle/>
          <a:p>
            <a:r>
              <a:rPr lang="en-ZA" dirty="0"/>
              <a:t>Use </a:t>
            </a:r>
            <a:r>
              <a:rPr lang="en-ZA" b="1" dirty="0"/>
              <a:t>seed funding </a:t>
            </a:r>
            <a:r>
              <a:rPr lang="en-ZA" dirty="0"/>
              <a:t>to generate pilot data to allow you to attract bigger grants</a:t>
            </a:r>
          </a:p>
          <a:p>
            <a:r>
              <a:rPr lang="en-ZA" b="1" dirty="0"/>
              <a:t>Diversified</a:t>
            </a:r>
            <a:r>
              <a:rPr lang="en-ZA" dirty="0"/>
              <a:t> funding sources provides more stability for research groups </a:t>
            </a:r>
          </a:p>
          <a:p>
            <a:r>
              <a:rPr lang="en-ZA" dirty="0"/>
              <a:t>Aim for </a:t>
            </a:r>
            <a:r>
              <a:rPr lang="en-ZA" b="1" dirty="0"/>
              <a:t>long term strategic </a:t>
            </a:r>
            <a:r>
              <a:rPr lang="en-ZA" dirty="0"/>
              <a:t>partnerships</a:t>
            </a:r>
          </a:p>
          <a:p>
            <a:r>
              <a:rPr lang="en-ZA" dirty="0"/>
              <a:t>Aim to “</a:t>
            </a:r>
            <a:r>
              <a:rPr lang="en-ZA" b="1" dirty="0"/>
              <a:t>leverage funding</a:t>
            </a:r>
            <a:r>
              <a:rPr lang="en-ZA" dirty="0"/>
              <a:t>” with multiple partners –shared risk/shared reward</a:t>
            </a:r>
          </a:p>
          <a:p>
            <a:r>
              <a:rPr lang="en-ZA" dirty="0"/>
              <a:t>Owning Intellectual Property Rights is a responsibility</a:t>
            </a:r>
          </a:p>
          <a:p>
            <a:r>
              <a:rPr lang="en-ZA" dirty="0"/>
              <a:t>Focus should be on building a strong track record</a:t>
            </a: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FF8D5-B14D-7AC3-5ECB-C55C4058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11</a:t>
            </a:fld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00C37E-8133-0323-19F1-2E6181D61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415" y="2630215"/>
            <a:ext cx="3533822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0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084D-E608-81E9-48E0-E1A12B75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4FDE-9A64-0810-97D3-FCFD33BF1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39" y="1825625"/>
            <a:ext cx="10828361" cy="4351338"/>
          </a:xfrm>
        </p:spPr>
        <p:txBody>
          <a:bodyPr>
            <a:normAutofit fontScale="92500" lnSpcReduction="10000"/>
          </a:bodyPr>
          <a:lstStyle/>
          <a:p>
            <a:r>
              <a:rPr lang="en-ZA" sz="2800" dirty="0"/>
              <a:t>Fundraising for drug discovery research is a </a:t>
            </a:r>
            <a:r>
              <a:rPr lang="en-ZA" sz="2800" b="1" dirty="0"/>
              <a:t>continual process</a:t>
            </a:r>
          </a:p>
          <a:p>
            <a:r>
              <a:rPr lang="en-ZA" b="1" dirty="0"/>
              <a:t>Proactive approaches </a:t>
            </a:r>
            <a:r>
              <a:rPr lang="en-ZA" dirty="0"/>
              <a:t>to philanthropies, industry partners and government partners can yield longer term partnerships</a:t>
            </a:r>
          </a:p>
          <a:p>
            <a:r>
              <a:rPr lang="en-ZA" dirty="0"/>
              <a:t>Respond to funding calls that are </a:t>
            </a:r>
            <a:r>
              <a:rPr lang="en-ZA" b="1" dirty="0"/>
              <a:t>well aligned</a:t>
            </a:r>
            <a:r>
              <a:rPr lang="en-ZA" dirty="0"/>
              <a:t> with your priorities</a:t>
            </a:r>
          </a:p>
          <a:p>
            <a:r>
              <a:rPr lang="en-ZA" dirty="0"/>
              <a:t>Proposals must </a:t>
            </a:r>
            <a:r>
              <a:rPr lang="en-ZA" b="1" dirty="0"/>
              <a:t>fit the call </a:t>
            </a:r>
            <a:r>
              <a:rPr lang="en-ZA" dirty="0"/>
              <a:t>and should be achievable within the time frame</a:t>
            </a:r>
          </a:p>
          <a:p>
            <a:r>
              <a:rPr lang="en-ZA" dirty="0"/>
              <a:t>Writing successful proposals takes </a:t>
            </a:r>
            <a:r>
              <a:rPr lang="en-ZA" b="1" dirty="0"/>
              <a:t>time and care</a:t>
            </a:r>
            <a:r>
              <a:rPr lang="en-ZA" dirty="0"/>
              <a:t>. Plan well ahead of  time.</a:t>
            </a:r>
          </a:p>
          <a:p>
            <a:r>
              <a:rPr lang="en-ZA" dirty="0"/>
              <a:t>Proposals should be hypothesis-driven and have </a:t>
            </a:r>
            <a:r>
              <a:rPr lang="en-ZA" b="1" dirty="0"/>
              <a:t>supporting pilot data</a:t>
            </a:r>
            <a:endParaRPr lang="en-ZA" dirty="0"/>
          </a:p>
          <a:p>
            <a:r>
              <a:rPr lang="en-ZA" dirty="0"/>
              <a:t>Clearly state your project’s </a:t>
            </a:r>
            <a:r>
              <a:rPr lang="en-ZA" b="1" dirty="0"/>
              <a:t>potential for impact</a:t>
            </a:r>
          </a:p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3C403-2025-453A-BDC3-186B2737A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9143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5DC5-12E5-44D2-CE09-56752448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BCB62-9EA7-7117-62B1-6FDC02BF0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0688"/>
            <a:ext cx="7847463" cy="4486275"/>
          </a:xfrm>
        </p:spPr>
        <p:txBody>
          <a:bodyPr>
            <a:normAutofit fontScale="92500" lnSpcReduction="20000"/>
          </a:bodyPr>
          <a:lstStyle/>
          <a:p>
            <a:r>
              <a:rPr lang="en-ZA" dirty="0"/>
              <a:t>What equipment is </a:t>
            </a:r>
            <a:r>
              <a:rPr lang="en-ZA" b="1" dirty="0"/>
              <a:t>critical to success</a:t>
            </a:r>
            <a:r>
              <a:rPr lang="en-ZA" dirty="0"/>
              <a:t>? </a:t>
            </a:r>
          </a:p>
          <a:p>
            <a:r>
              <a:rPr lang="en-ZA" dirty="0"/>
              <a:t>Is there </a:t>
            </a:r>
            <a:r>
              <a:rPr lang="en-ZA" b="1" dirty="0"/>
              <a:t>enough work </a:t>
            </a:r>
            <a:r>
              <a:rPr lang="en-ZA" dirty="0"/>
              <a:t>to justify owning and running it?</a:t>
            </a:r>
          </a:p>
          <a:p>
            <a:r>
              <a:rPr lang="en-ZA" dirty="0"/>
              <a:t>Is it more </a:t>
            </a:r>
            <a:r>
              <a:rPr lang="en-ZA" b="1" dirty="0"/>
              <a:t>cost effective </a:t>
            </a:r>
            <a:r>
              <a:rPr lang="en-ZA" dirty="0"/>
              <a:t>to access the equipment through other institutions?</a:t>
            </a:r>
          </a:p>
          <a:p>
            <a:r>
              <a:rPr lang="en-ZA" dirty="0"/>
              <a:t>Do you have the </a:t>
            </a:r>
            <a:r>
              <a:rPr lang="en-ZA" b="1" dirty="0"/>
              <a:t>technical skills </a:t>
            </a:r>
            <a:r>
              <a:rPr lang="en-ZA" dirty="0"/>
              <a:t>to operate it?</a:t>
            </a:r>
          </a:p>
          <a:p>
            <a:r>
              <a:rPr lang="en-ZA" dirty="0"/>
              <a:t>Do you have a plan for </a:t>
            </a:r>
            <a:r>
              <a:rPr lang="en-ZA" b="1" dirty="0"/>
              <a:t>maintenance</a:t>
            </a:r>
            <a:r>
              <a:rPr lang="en-ZA" dirty="0"/>
              <a:t> and service support? Can you get spare parts locally? </a:t>
            </a:r>
          </a:p>
          <a:p>
            <a:r>
              <a:rPr lang="en-ZA" dirty="0"/>
              <a:t>Are there other research groups who could </a:t>
            </a:r>
            <a:r>
              <a:rPr lang="en-ZA" b="1" dirty="0"/>
              <a:t>share the responsibility/costs</a:t>
            </a:r>
            <a:r>
              <a:rPr lang="en-ZA" dirty="0"/>
              <a:t>?</a:t>
            </a:r>
          </a:p>
          <a:p>
            <a:r>
              <a:rPr lang="en-ZA" dirty="0"/>
              <a:t>What is your plan for long term management and </a:t>
            </a:r>
            <a:r>
              <a:rPr lang="en-ZA" b="1" dirty="0"/>
              <a:t>replacement</a:t>
            </a:r>
            <a:r>
              <a:rPr lang="en-ZA" dirty="0"/>
              <a:t>?</a:t>
            </a: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5D060-321F-B8A8-69B6-1C762173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13</a:t>
            </a:fld>
            <a:endParaRPr lang="en-ZA" dirty="0"/>
          </a:p>
        </p:txBody>
      </p:sp>
      <p:pic>
        <p:nvPicPr>
          <p:cNvPr id="6" name="Picture 5" descr="A machine with a few boxes&#10;&#10;Description automatically generated with medium confidence">
            <a:extLst>
              <a:ext uri="{FF2B5EF4-FFF2-40B4-BE49-F238E27FC236}">
                <a16:creationId xmlns:a16="http://schemas.microsoft.com/office/drawing/2014/main" id="{9723BD07-B31D-B5E2-D994-818672020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4100" y="2221251"/>
            <a:ext cx="4244501" cy="31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01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81878-FA0A-B4DD-0E61-E9DCC36B9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02" y="385595"/>
            <a:ext cx="9083722" cy="1325563"/>
          </a:xfrm>
        </p:spPr>
        <p:txBody>
          <a:bodyPr/>
          <a:lstStyle/>
          <a:p>
            <a:r>
              <a:rPr lang="en-ZA" dirty="0"/>
              <a:t>Succeeding within a University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AF056-EB7B-6D86-5A8B-6DFDFC72A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02" y="1671478"/>
            <a:ext cx="10829498" cy="4858976"/>
          </a:xfrm>
        </p:spPr>
        <p:txBody>
          <a:bodyPr>
            <a:normAutofit fontScale="77500" lnSpcReduction="20000"/>
          </a:bodyPr>
          <a:lstStyle/>
          <a:p>
            <a:pPr marL="400050" indent="-285750">
              <a:spcBef>
                <a:spcPts val="0"/>
              </a:spcBef>
            </a:pPr>
            <a:r>
              <a:rPr lang="en-ZA" sz="3000" b="1" dirty="0"/>
              <a:t>Institutional support </a:t>
            </a:r>
            <a:r>
              <a:rPr lang="en-ZA" sz="3000" dirty="0"/>
              <a:t>is critical for overcoming operational challenges </a:t>
            </a:r>
          </a:p>
          <a:p>
            <a:pPr marL="114300" indent="0">
              <a:spcBef>
                <a:spcPts val="0"/>
              </a:spcBef>
              <a:buNone/>
            </a:pPr>
            <a:endParaRPr lang="en-ZA" sz="3000" dirty="0"/>
          </a:p>
          <a:p>
            <a:pPr marL="400050" indent="-285750">
              <a:spcBef>
                <a:spcPts val="0"/>
              </a:spcBef>
            </a:pPr>
            <a:r>
              <a:rPr lang="en-ZA" sz="3000" dirty="0"/>
              <a:t>Universities have different missions to research centres, which can require unique organisational structures and incentive structures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ZA" sz="2600" dirty="0"/>
          </a:p>
          <a:p>
            <a:pPr marL="857250" lvl="1" indent="-285750">
              <a:spcBef>
                <a:spcPts val="0"/>
              </a:spcBef>
            </a:pPr>
            <a:r>
              <a:rPr lang="en-ZA" sz="2600" b="1" dirty="0"/>
              <a:t>Universities</a:t>
            </a:r>
            <a:r>
              <a:rPr lang="en-ZA" sz="2600" dirty="0"/>
              <a:t>: have broad academic education mission; investigator driven academic research, timelines and processes align with academic calendar</a:t>
            </a:r>
          </a:p>
          <a:p>
            <a:pPr marL="857250" lvl="1" indent="-285750">
              <a:spcBef>
                <a:spcPts val="0"/>
              </a:spcBef>
            </a:pPr>
            <a:endParaRPr lang="en-ZA" sz="2600" dirty="0"/>
          </a:p>
          <a:p>
            <a:pPr marL="857250" lvl="1" indent="-285750">
              <a:spcBef>
                <a:spcPts val="0"/>
              </a:spcBef>
            </a:pPr>
            <a:r>
              <a:rPr lang="en-ZA" sz="2600" b="1" dirty="0"/>
              <a:t>Drug Discovery Research Centres</a:t>
            </a:r>
            <a:r>
              <a:rPr lang="en-ZA" sz="2600" dirty="0"/>
              <a:t>: drug discovery mission; innovation-driven translational research; highly team-based, interdisciplinary and collaborative; timelines need to be able to respond to evolving needs in real time to meet funder requirements and deliver on grant objectives</a:t>
            </a:r>
          </a:p>
          <a:p>
            <a:pPr marL="857250" lvl="1" indent="-285750">
              <a:spcBef>
                <a:spcPts val="0"/>
              </a:spcBef>
            </a:pPr>
            <a:endParaRPr lang="en-ZA" sz="2200" dirty="0"/>
          </a:p>
          <a:p>
            <a:pPr marL="400050" indent="-285750">
              <a:spcBef>
                <a:spcPts val="0"/>
              </a:spcBef>
            </a:pPr>
            <a:r>
              <a:rPr lang="en-ZA" sz="3000" dirty="0"/>
              <a:t>Work with your institutional research office and executive office to get support and buy-in for structuring your centre for success, including performance </a:t>
            </a:r>
            <a:r>
              <a:rPr lang="en-ZA" sz="3000"/>
              <a:t>management structures</a:t>
            </a:r>
            <a:endParaRPr lang="en-ZA" sz="3000" dirty="0"/>
          </a:p>
          <a:p>
            <a:pPr marL="114300" indent="0">
              <a:spcBef>
                <a:spcPts val="0"/>
              </a:spcBef>
              <a:buNone/>
            </a:pPr>
            <a:endParaRPr lang="en-ZA" sz="3000" dirty="0"/>
          </a:p>
          <a:p>
            <a:pPr marL="400050" indent="-285750">
              <a:spcBef>
                <a:spcPts val="0"/>
              </a:spcBef>
            </a:pPr>
            <a:r>
              <a:rPr lang="en-ZA" sz="3000" dirty="0"/>
              <a:t>Proactively address institutional hurdles that impede research operations</a:t>
            </a:r>
            <a:br>
              <a:rPr lang="en-ZA" sz="1800" b="1" dirty="0"/>
            </a:br>
            <a:endParaRPr lang="en-ZA" sz="18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E96D8-739E-E24A-84E7-AFDEED26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58281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7347-AB06-19DB-C07C-4CD055AD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Operational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3F044-C9BF-BD0F-CDE5-6F99B7739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ZA" sz="2800" dirty="0">
                <a:effectLst/>
              </a:rPr>
              <a:t>Systems and processes that support drug discovery research: </a:t>
            </a:r>
          </a:p>
          <a:p>
            <a:pPr lvl="1"/>
            <a:r>
              <a:rPr lang="en-ZA" dirty="0">
                <a:effectLst/>
              </a:rPr>
              <a:t>Finance systems (Procurement, Budget management, Financial Reporting)</a:t>
            </a:r>
            <a:endParaRPr lang="en-ZA" dirty="0"/>
          </a:p>
          <a:p>
            <a:pPr lvl="1"/>
            <a:r>
              <a:rPr lang="en-ZA" dirty="0"/>
              <a:t>Data Management </a:t>
            </a:r>
            <a:r>
              <a:rPr lang="en-ZA" dirty="0">
                <a:effectLst/>
              </a:rPr>
              <a:t>systems (data storing, data analysis, data sharing)</a:t>
            </a:r>
            <a:endParaRPr lang="en-ZA" dirty="0"/>
          </a:p>
          <a:p>
            <a:pPr lvl="1"/>
            <a:r>
              <a:rPr lang="en-ZA" dirty="0"/>
              <a:t>Sample Management (inventory management, dispensing, tracking, storing)</a:t>
            </a:r>
          </a:p>
          <a:p>
            <a:pPr lvl="1"/>
            <a:r>
              <a:rPr lang="en-ZA" dirty="0"/>
              <a:t>Legal (collaboration agreements, non-disclosure agreements, material transfer agreements, funding agreements etc.)</a:t>
            </a:r>
          </a:p>
          <a:p>
            <a:pPr lvl="1"/>
            <a:r>
              <a:rPr lang="en-ZA" dirty="0"/>
              <a:t>IP management (patent filing, technology transfer and licensing)</a:t>
            </a:r>
          </a:p>
          <a:p>
            <a:pPr lvl="1"/>
            <a:endParaRPr lang="en-ZA" dirty="0"/>
          </a:p>
          <a:p>
            <a:pPr marL="0" indent="0" algn="ctr">
              <a:buNone/>
            </a:pPr>
            <a:r>
              <a:rPr lang="en-ZA" i="1" dirty="0"/>
              <a:t>You need to get these right if you want to succeed!</a:t>
            </a:r>
          </a:p>
          <a:p>
            <a:endParaRPr lang="en-ZA" sz="2800" dirty="0"/>
          </a:p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232E3-8520-7514-64B2-554CD10A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1030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61D07-5308-7483-C627-64668769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30487" cy="1325563"/>
          </a:xfrm>
        </p:spPr>
        <p:txBody>
          <a:bodyPr/>
          <a:lstStyle/>
          <a:p>
            <a:r>
              <a:rPr lang="en-ZA" dirty="0"/>
              <a:t>Organisation and interdisciplinary team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64588-4433-744C-11D1-72F0A55E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4450" cy="4351338"/>
          </a:xfrm>
        </p:spPr>
        <p:txBody>
          <a:bodyPr>
            <a:normAutofit/>
          </a:bodyPr>
          <a:lstStyle/>
          <a:p>
            <a:r>
              <a:rPr lang="en-ZA" sz="2800" dirty="0"/>
              <a:t>Matrix organisational structure to promote interdisciplinary team-work</a:t>
            </a:r>
          </a:p>
          <a:p>
            <a:r>
              <a:rPr lang="en-ZA" sz="2800" dirty="0">
                <a:effectLst/>
              </a:rPr>
              <a:t>Flexibility working with multiple international partners </a:t>
            </a:r>
          </a:p>
          <a:p>
            <a:pPr lvl="1"/>
            <a:r>
              <a:rPr lang="en-ZA" dirty="0"/>
              <a:t>Strong communication plan</a:t>
            </a:r>
          </a:p>
          <a:p>
            <a:pPr lvl="1"/>
            <a:r>
              <a:rPr lang="en-ZA" dirty="0"/>
              <a:t>Clear roles and responsibilities</a:t>
            </a:r>
            <a:endParaRPr lang="en-ZA" sz="2800" dirty="0"/>
          </a:p>
          <a:p>
            <a:r>
              <a:rPr lang="en-ZA" dirty="0"/>
              <a:t>Strong p</a:t>
            </a:r>
            <a:r>
              <a:rPr lang="en-ZA" sz="2800" dirty="0"/>
              <a:t>roject management </a:t>
            </a:r>
          </a:p>
          <a:p>
            <a:r>
              <a:rPr lang="en-ZA" dirty="0"/>
              <a:t>Joint s</a:t>
            </a:r>
            <a:r>
              <a:rPr lang="en-ZA" sz="2800" dirty="0"/>
              <a:t>cientific </a:t>
            </a:r>
            <a:r>
              <a:rPr lang="en-ZA" dirty="0"/>
              <a:t>g</a:t>
            </a:r>
            <a:r>
              <a:rPr lang="en-ZA" sz="2800" dirty="0"/>
              <a:t>overnance from experts from different disciplines</a:t>
            </a: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8181A-4FE7-88B5-F7BB-499B08D2D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16</a:t>
            </a:fld>
            <a:endParaRPr lang="en-ZA" dirty="0"/>
          </a:p>
        </p:txBody>
      </p:sp>
      <p:pic>
        <p:nvPicPr>
          <p:cNvPr id="6" name="Picture 5" descr="A group of people in white lab coats&#10;&#10;Description automatically generated">
            <a:extLst>
              <a:ext uri="{FF2B5EF4-FFF2-40B4-BE49-F238E27FC236}">
                <a16:creationId xmlns:a16="http://schemas.microsoft.com/office/drawing/2014/main" id="{BE2C9DA2-A1C9-597A-3C18-848F6D35C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68" y="2163778"/>
            <a:ext cx="4603688" cy="30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8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7F060-94F4-BD71-FCB4-6C7FC5164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Developing and retaining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0C619-C5A8-A20A-17AB-83987C645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09" y="1567858"/>
            <a:ext cx="10680510" cy="4351338"/>
          </a:xfrm>
        </p:spPr>
        <p:txBody>
          <a:bodyPr/>
          <a:lstStyle/>
          <a:p>
            <a:r>
              <a:rPr lang="en-ZA" sz="2400" dirty="0"/>
              <a:t>Create jobs and career paths, so that young scientists can see a way forward and will stay in Africa</a:t>
            </a:r>
          </a:p>
          <a:p>
            <a:r>
              <a:rPr lang="en-ZA" sz="2400" dirty="0"/>
              <a:t>Provide appropriate mentorship, scientific &amp; leadership training</a:t>
            </a:r>
          </a:p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F9260-31A1-AF5E-6E04-C6A40EE6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17</a:t>
            </a:fld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8B803-6DDC-3CE9-15D6-4991509B5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635" y="2893422"/>
            <a:ext cx="6332243" cy="34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72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B5AB-99E7-B6C0-8F1E-C143F294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Key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0FA54-1DDC-DEED-EF16-56A48F3CF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Drug Discovery research in Africa is critical to </a:t>
            </a: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 the pressing health needs of the continent </a:t>
            </a:r>
            <a:endParaRPr lang="en-ZA" dirty="0"/>
          </a:p>
          <a:p>
            <a:r>
              <a:rPr lang="en-ZA" dirty="0"/>
              <a:t>Focus on projects, funding will follow once you have established a track record</a:t>
            </a:r>
          </a:p>
          <a:p>
            <a:r>
              <a:rPr lang="en-ZA" dirty="0"/>
              <a:t>Partnerships are essential</a:t>
            </a:r>
          </a:p>
          <a:p>
            <a:r>
              <a:rPr lang="en-ZA" dirty="0"/>
              <a:t>To be sustainable you need to work with your institution to strengthen operational systems &amp; create career paths to retain skilled scientists</a:t>
            </a: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29AF3-CC21-D096-2325-4602C255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45669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A0DF-CF9B-8E32-C808-69EE5FDB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D9BF1-2090-61F1-E189-E3E5886A0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9384"/>
            <a:ext cx="6668069" cy="4351338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ZA" sz="2300" dirty="0"/>
              <a:t>Winks S, Woodland JG, Pillai G', Chibale K. Fostering drug discovery and development in Africa. Nat Med. 2022 Aug;28(8):1523-1526. </a:t>
            </a:r>
            <a:r>
              <a:rPr lang="en-ZA" sz="2300" dirty="0" err="1"/>
              <a:t>doi</a:t>
            </a:r>
            <a:r>
              <a:rPr lang="en-ZA" sz="2300" dirty="0"/>
              <a:t>: 10.1038/s41591-022-01885-1. PMID: 35840729.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300" dirty="0"/>
              <a:t>Turon G, Hlozek J, Woodland JG, Kumar A, Chibale K, Duran-Frigola M. First fully-automated AI/ML virtual screening cascade implemented at a drug discovery centre in Africa. Nat </a:t>
            </a:r>
            <a:r>
              <a:rPr lang="en-ZA" sz="2300" dirty="0" err="1"/>
              <a:t>Commun</a:t>
            </a:r>
            <a:r>
              <a:rPr lang="en-ZA" sz="2300" dirty="0"/>
              <a:t>. 2023 Sep 15;14(1):5736. </a:t>
            </a:r>
            <a:r>
              <a:rPr lang="en-ZA" sz="2300" dirty="0" err="1"/>
              <a:t>doi</a:t>
            </a:r>
            <a:r>
              <a:rPr lang="en-ZA" sz="2300" dirty="0"/>
              <a:t>: 10.1038/s41467-023-41512-2. PMID: 37714843; PMCID: PMC10504240.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300" dirty="0"/>
              <a:t>Veale CGL, Edkins AL, Winks S, Njoroge M, Chibale K. Including African data in drug discovery and development. Nat Rev Drug </a:t>
            </a:r>
            <a:r>
              <a:rPr lang="en-ZA" sz="2300" dirty="0" err="1"/>
              <a:t>Discov</a:t>
            </a:r>
            <a:r>
              <a:rPr lang="en-ZA" sz="2300" dirty="0"/>
              <a:t>. 2023 Jul;22(7):521-522. </a:t>
            </a:r>
            <a:r>
              <a:rPr lang="en-ZA" sz="2300" dirty="0" err="1"/>
              <a:t>doi</a:t>
            </a:r>
            <a:r>
              <a:rPr lang="en-ZA" sz="2300" dirty="0"/>
              <a:t>: 10.1038/d41573-023-00088-8. PMID: 37264173.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300" dirty="0"/>
              <a:t>“Introduction to Small Molecule Drug Discovery and Development” online course, Coursera, 2023.</a:t>
            </a:r>
          </a:p>
          <a:p>
            <a:pPr marL="0" indent="0">
              <a:buNone/>
            </a:pPr>
            <a:br>
              <a:rPr lang="en-ZA" sz="2800" dirty="0">
                <a:latin typeface="FuturaBT"/>
              </a:rPr>
            </a:br>
            <a:br>
              <a:rPr lang="en-ZA" dirty="0"/>
            </a:b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167BC-DB80-920C-0057-24A1C939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19</a:t>
            </a:fld>
            <a:endParaRPr lang="en-ZA" dirty="0"/>
          </a:p>
        </p:txBody>
      </p:sp>
      <p:pic>
        <p:nvPicPr>
          <p:cNvPr id="8" name="Content Placeholder 7" descr="A close-up of a flyer&#10;&#10;Description automatically generated">
            <a:extLst>
              <a:ext uri="{FF2B5EF4-FFF2-40B4-BE49-F238E27FC236}">
                <a16:creationId xmlns:a16="http://schemas.microsoft.com/office/drawing/2014/main" id="{D2C9F36C-7518-93E0-6DB7-482397FF1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49" y="1749384"/>
            <a:ext cx="30768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02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DE806-4134-6F26-27F6-07AB394CE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2</a:t>
            </a:fld>
            <a:endParaRPr lang="en-ZA" dirty="0"/>
          </a:p>
        </p:txBody>
      </p:sp>
      <p:pic>
        <p:nvPicPr>
          <p:cNvPr id="5" name="Picture 4" descr="A black and orange text on a black background&#10;&#10;AI-generated content may be incorrect.">
            <a:extLst>
              <a:ext uri="{FF2B5EF4-FFF2-40B4-BE49-F238E27FC236}">
                <a16:creationId xmlns:a16="http://schemas.microsoft.com/office/drawing/2014/main" id="{31203922-1868-2487-B577-8C551D8A28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33" b="-3933"/>
          <a:stretch>
            <a:fillRect/>
          </a:stretch>
        </p:blipFill>
        <p:spPr>
          <a:xfrm>
            <a:off x="0" y="240675"/>
            <a:ext cx="12192000" cy="612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28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3F64D-914C-1D85-8477-744C40EA2A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FB42D1-C534-400D-BC72-5CE77A30CD5B}" type="slidenum">
              <a:rPr lang="en-ZA" smtClean="0">
                <a:solidFill>
                  <a:schemeClr val="bg1">
                    <a:lumMod val="75000"/>
                  </a:schemeClr>
                </a:solidFill>
              </a:rPr>
              <a:t>20</a:t>
            </a:fld>
            <a:endParaRPr lang="en-ZA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50A3B3-E27F-4C02-92E0-4342BDC289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6025" y="2766218"/>
            <a:ext cx="5726113" cy="1557337"/>
          </a:xfrm>
        </p:spPr>
        <p:txBody>
          <a:bodyPr anchor="b">
            <a:no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2967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96C5D-4433-3E34-F04B-19DAD432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DC1DA-3581-C93E-3D12-4EA2FAE00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ZA" dirty="0"/>
              <a:t>Practical understanding of the complexities and challenges of Drug Discovery and Development in Africa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Starting with what you have and building a track record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The power of networks/partnerships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Sustainability considerations</a:t>
            </a:r>
          </a:p>
          <a:p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70A03-11D7-1275-03A9-DBB3AE8A9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32078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41B1-4A03-9CDC-EF19-0ADABD04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Why should we be doing drug discovery research in Africa?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3C9A9-7F30-D804-840B-6FA107551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44" y="1690688"/>
            <a:ext cx="10775156" cy="4867061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5000"/>
              </a:lnSpc>
              <a:tabLst>
                <a:tab pos="1344613" algn="l"/>
              </a:tabLst>
            </a:pP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Average cost of discovering a new drug and taking it to market is ~US$1.3 </a:t>
            </a: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b</a:t>
            </a: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illion 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(South African total government R&amp;D budget for 2023 was ~US$0.5 billion)</a:t>
            </a:r>
          </a:p>
          <a:p>
            <a:pPr algn="just">
              <a:lnSpc>
                <a:spcPct val="115000"/>
              </a:lnSpc>
              <a:tabLst>
                <a:tab pos="1344613" algn="l"/>
              </a:tabLst>
            </a:pP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Rapid rise of new infectious diseases and non-communicable diseases (NCDs)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Africa</a:t>
            </a:r>
            <a:endParaRPr lang="en-GB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1344613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on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health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socio-economic development</a:t>
            </a:r>
          </a:p>
          <a:p>
            <a:pPr algn="just">
              <a:lnSpc>
                <a:spcPct val="115000"/>
              </a:lnSpc>
              <a:tabLst>
                <a:tab pos="1344613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greatest threat in Africa is from the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combined effect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wide range of diseases in humans, crops, and animals, which interact with each other and with the environment </a:t>
            </a:r>
          </a:p>
          <a:p>
            <a:pPr algn="just">
              <a:lnSpc>
                <a:spcPct val="115000"/>
              </a:lnSpc>
              <a:tabLst>
                <a:tab pos="1344613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interplay between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genetics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socioeconomic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environment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which patients live and effective treatment of disease </a:t>
            </a:r>
          </a:p>
          <a:p>
            <a:pPr algn="just">
              <a:lnSpc>
                <a:spcPct val="115000"/>
              </a:lnSpc>
              <a:tabLst>
                <a:tab pos="1344613" algn="l"/>
              </a:tabLst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pplying “Northern” (developed world) solutions to Southern (developing world) problems will not always work</a:t>
            </a:r>
          </a:p>
          <a:p>
            <a:pPr algn="just">
              <a:lnSpc>
                <a:spcPct val="115000"/>
              </a:lnSpc>
              <a:tabLst>
                <a:tab pos="1344613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Therefore, Africans need to build drug discovery and development capacity in close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proximity to African patient populations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 and meet the pressing health needs of the continent and its people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2269E-0858-3836-C42F-8ECC732E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93459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99A17-3155-96AA-9B88-1373825DB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20" y="78522"/>
            <a:ext cx="8945079" cy="1325563"/>
          </a:xfrm>
        </p:spPr>
        <p:txBody>
          <a:bodyPr>
            <a:normAutofit/>
          </a:bodyPr>
          <a:lstStyle/>
          <a:p>
            <a:r>
              <a:rPr lang="en-ZA" sz="3200" dirty="0"/>
              <a:t>What does it mean to do research in Africa?</a:t>
            </a:r>
          </a:p>
        </p:txBody>
      </p:sp>
      <p:pic>
        <p:nvPicPr>
          <p:cNvPr id="11" name="Content Placeholder 10" descr="A room with white cabinets and shelves with bottles and bottles&#10;&#10;Description automatically generated">
            <a:extLst>
              <a:ext uri="{FF2B5EF4-FFF2-40B4-BE49-F238E27FC236}">
                <a16:creationId xmlns:a16="http://schemas.microsoft.com/office/drawing/2014/main" id="{35093444-EF54-3815-7DEC-D7EF5405F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0" y="1254688"/>
            <a:ext cx="2899083" cy="21743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D7CC9-20AF-ED51-B841-21D2DC71D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5</a:t>
            </a:fld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F0DF93-5953-313E-E997-CB9249123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125" y="1255594"/>
            <a:ext cx="2897875" cy="2173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F37AA7-164A-345C-9859-1F6520F58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124" y="3823885"/>
            <a:ext cx="2897876" cy="2174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CE9263-15BA-79E1-6F49-80075FCE8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20" y="3823886"/>
            <a:ext cx="2897877" cy="2174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52672E-637D-7CA2-C650-C22781859B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67"/>
          <a:stretch/>
        </p:blipFill>
        <p:spPr>
          <a:xfrm>
            <a:off x="9411478" y="1786223"/>
            <a:ext cx="2678152" cy="3270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B78690-8704-7C1B-FA7D-3F6DD93366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071"/>
          <a:stretch/>
        </p:blipFill>
        <p:spPr>
          <a:xfrm>
            <a:off x="6217500" y="3823885"/>
            <a:ext cx="3063470" cy="2174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255096-65E7-6B1A-5C4E-48F638E1AE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294"/>
          <a:stretch/>
        </p:blipFill>
        <p:spPr>
          <a:xfrm>
            <a:off x="6221122" y="1267343"/>
            <a:ext cx="3059848" cy="21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83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0D6A6-24E8-8324-B540-EA1AF48D7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SWOT Analysis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EC3DF1F-76EA-9FA2-1816-A41989A271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180706"/>
              </p:ext>
            </p:extLst>
          </p:nvPr>
        </p:nvGraphicFramePr>
        <p:xfrm>
          <a:off x="391235" y="1416483"/>
          <a:ext cx="11409530" cy="5008324"/>
        </p:xfrm>
        <a:graphic>
          <a:graphicData uri="http://schemas.openxmlformats.org/drawingml/2006/table">
            <a:tbl>
              <a:tblPr firstCol="1" bandRow="1">
                <a:tableStyleId>{5DA37D80-6434-44D0-A028-1B22A696006F}</a:tableStyleId>
              </a:tblPr>
              <a:tblGrid>
                <a:gridCol w="5704765">
                  <a:extLst>
                    <a:ext uri="{9D8B030D-6E8A-4147-A177-3AD203B41FA5}">
                      <a16:colId xmlns:a16="http://schemas.microsoft.com/office/drawing/2014/main" val="1361754770"/>
                    </a:ext>
                  </a:extLst>
                </a:gridCol>
                <a:gridCol w="5704765">
                  <a:extLst>
                    <a:ext uri="{9D8B030D-6E8A-4147-A177-3AD203B41FA5}">
                      <a16:colId xmlns:a16="http://schemas.microsoft.com/office/drawing/2014/main" val="1465841582"/>
                    </a:ext>
                  </a:extLst>
                </a:gridCol>
              </a:tblGrid>
              <a:tr h="19476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STRENGTHS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ZA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 academic training 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ZA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product resources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457200" algn="l"/>
                        </a:tabLst>
                        <a:defRPr/>
                      </a:pPr>
                      <a:r>
                        <a:rPr lang="en-GB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ZA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nderstanding</a:t>
                      </a:r>
                      <a:r>
                        <a:rPr lang="en-ZA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local environment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ZA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Flexibility &amp; resilience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457200" algn="l"/>
                        </a:tabLst>
                        <a:defRPr/>
                      </a:pPr>
                      <a:r>
                        <a:rPr lang="en-ZA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Motivated to succeed </a:t>
                      </a:r>
                      <a:endParaRPr lang="en-ZA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830" marR="598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WEAKNESSES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ZA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resources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ZA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Lack of research funding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ZA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Supply chain issues for research consumables 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ZA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830" marR="59830" marT="0" marB="0"/>
                </a:tc>
                <a:extLst>
                  <a:ext uri="{0D108BD9-81ED-4DB2-BD59-A6C34878D82A}">
                    <a16:rowId xmlns:a16="http://schemas.microsoft.com/office/drawing/2014/main" val="2788241125"/>
                  </a:ext>
                </a:extLst>
              </a:tr>
              <a:tr h="29922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OPPORTUNITIES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457200" algn="l"/>
                        </a:tabLst>
                        <a:defRPr/>
                      </a:pPr>
                      <a:r>
                        <a:rPr lang="en-GB" sz="1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Access to African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patients and African disease burden (</a:t>
                      </a:r>
                      <a:r>
                        <a:rPr lang="de-ZA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population is the fastest growing, ~40% of the global population by 2100</a:t>
                      </a:r>
                      <a:r>
                        <a:rPr lang="en-ZA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de-ZA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457200" algn="l"/>
                        </a:tabLst>
                        <a:defRPr/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African led solutions (therapies are not currently optimized for African patients)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457200" algn="l"/>
                        </a:tabLst>
                        <a:defRPr/>
                      </a:pPr>
                      <a:r>
                        <a:rPr lang="en-ZA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research networks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457200" algn="l"/>
                        </a:tabLst>
                        <a:defRPr/>
                      </a:pPr>
                      <a:r>
                        <a:rPr lang="en-ZA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AI/ML tools and new technologies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457200" algn="l"/>
                        </a:tabLst>
                        <a:defRPr/>
                      </a:pPr>
                      <a:r>
                        <a:rPr lang="en-GB" sz="1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Pandemic Preparedness awareness and funding opportunities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830" marR="5983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THREATS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ZA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Lack of regulatory harmonization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ZA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pre-clinical and clinical development funds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ZA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Lack of infrastructure and equipment funding to support expansion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457200" algn="l"/>
                        </a:tabLst>
                        <a:defRPr/>
                      </a:pPr>
                      <a:r>
                        <a:rPr lang="en-ZA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“Brain Drain” -skills loss through emigration 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en-ZA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en-ZA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830" marR="59830" marT="0" marB="0"/>
                </a:tc>
                <a:extLst>
                  <a:ext uri="{0D108BD9-81ED-4DB2-BD59-A6C34878D82A}">
                    <a16:rowId xmlns:a16="http://schemas.microsoft.com/office/drawing/2014/main" val="364567471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D82C6-B460-DA20-46C1-B8F79B21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221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A7C2A-8E2D-0773-27AA-53C84D4AE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H3D Model: Start with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BA30F-58AC-3295-40C6-171C0D6C1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8280" cy="4351338"/>
          </a:xfrm>
        </p:spPr>
        <p:txBody>
          <a:bodyPr>
            <a:normAutofit/>
          </a:bodyPr>
          <a:lstStyle/>
          <a:p>
            <a:r>
              <a:rPr lang="en-ZA" sz="2800" dirty="0">
                <a:effectLst/>
              </a:rPr>
              <a:t>Projects are always the drivers</a:t>
            </a:r>
          </a:p>
          <a:p>
            <a:r>
              <a:rPr lang="en-ZA" sz="2800" dirty="0">
                <a:effectLst/>
              </a:rPr>
              <a:t>Build a </a:t>
            </a:r>
            <a:r>
              <a:rPr lang="en-ZA" sz="2800" b="1" dirty="0">
                <a:effectLst/>
              </a:rPr>
              <a:t>track record </a:t>
            </a:r>
            <a:r>
              <a:rPr lang="en-ZA" sz="2800" dirty="0">
                <a:effectLst/>
              </a:rPr>
              <a:t>and </a:t>
            </a:r>
            <a:r>
              <a:rPr lang="en-ZA" sz="2800" b="1" dirty="0">
                <a:effectLst/>
              </a:rPr>
              <a:t>demonstrate success </a:t>
            </a:r>
            <a:r>
              <a:rPr lang="en-ZA" sz="2800" dirty="0">
                <a:effectLst/>
              </a:rPr>
              <a:t>in order to attract additional investment</a:t>
            </a:r>
          </a:p>
          <a:p>
            <a:r>
              <a:rPr lang="en-ZA" sz="2800" dirty="0">
                <a:effectLst/>
              </a:rPr>
              <a:t>Work with </a:t>
            </a:r>
            <a:r>
              <a:rPr lang="en-ZA" sz="2800" b="1" dirty="0">
                <a:effectLst/>
              </a:rPr>
              <a:t>partners</a:t>
            </a:r>
            <a:r>
              <a:rPr lang="en-ZA" sz="2800" dirty="0">
                <a:effectLst/>
              </a:rPr>
              <a:t> to access what you don’t have</a:t>
            </a:r>
          </a:p>
          <a:p>
            <a:r>
              <a:rPr lang="en-ZA" sz="2800" b="1" dirty="0">
                <a:effectLst/>
              </a:rPr>
              <a:t>Build local capacity </a:t>
            </a:r>
            <a:r>
              <a:rPr lang="en-ZA" sz="2800" dirty="0">
                <a:effectLst/>
              </a:rPr>
              <a:t>required for the project, with a strategy to sustain it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0B1DD-5B83-1BFB-188F-28417FDA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7</a:t>
            </a:fld>
            <a:endParaRPr lang="en-ZA" dirty="0"/>
          </a:p>
        </p:txBody>
      </p:sp>
      <p:pic>
        <p:nvPicPr>
          <p:cNvPr id="6" name="Picture 5" descr="A few people in lab coats working in a lab&#10;&#10;Description automatically generated">
            <a:extLst>
              <a:ext uri="{FF2B5EF4-FFF2-40B4-BE49-F238E27FC236}">
                <a16:creationId xmlns:a16="http://schemas.microsoft.com/office/drawing/2014/main" id="{D730BC16-A9BC-9A7A-BAB2-E9AD71564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80" y="1926078"/>
            <a:ext cx="5422171" cy="3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05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84545-82E8-B9F5-F9D7-BB05B146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96869" cy="1325563"/>
          </a:xfrm>
        </p:spPr>
        <p:txBody>
          <a:bodyPr>
            <a:normAutofit/>
          </a:bodyPr>
          <a:lstStyle/>
          <a:p>
            <a:r>
              <a:rPr lang="en-ZA" dirty="0"/>
              <a:t>AI/ML </a:t>
            </a:r>
            <a:r>
              <a:rPr lang="en-ZA" sz="3600" b="0" dirty="0">
                <a:latin typeface="Arial" panose="020B0604020202020204" pitchFamily="34" charset="0"/>
                <a:cs typeface="Arial" panose="020B0604020202020204" pitchFamily="34" charset="0"/>
              </a:rPr>
              <a:t>tools and new technologies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FBCDF-17AD-2D11-0CD7-FC7959CC2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687334" cy="4665662"/>
          </a:xfrm>
        </p:spPr>
        <p:txBody>
          <a:bodyPr>
            <a:normAutofit fontScale="85000" lnSpcReduction="20000"/>
          </a:bodyPr>
          <a:lstStyle/>
          <a:p>
            <a:r>
              <a:rPr lang="en-ZA" sz="3100" dirty="0"/>
              <a:t>Look for tools/technology that will give you a competitive edge, f</a:t>
            </a:r>
            <a:r>
              <a:rPr lang="en-ZA" sz="3100" dirty="0">
                <a:effectLst/>
              </a:rPr>
              <a:t>ast track innovation and translation to better health outcomes in Africa</a:t>
            </a:r>
          </a:p>
          <a:p>
            <a:r>
              <a:rPr lang="en-ZA" sz="3100" dirty="0" err="1">
                <a:effectLst/>
              </a:rPr>
              <a:t>ZairaChem</a:t>
            </a:r>
            <a:endParaRPr lang="en-ZA" sz="3100" dirty="0">
              <a:effectLst/>
            </a:endParaRPr>
          </a:p>
          <a:p>
            <a:pPr lvl="1"/>
            <a:r>
              <a:rPr lang="en-ZA" sz="2700" dirty="0"/>
              <a:t>an artificial intelligence (AI)-and machine learning (ML)-based tool for quantitative structure-activity/property relationship (QSAR/QSPR) modelling. </a:t>
            </a:r>
          </a:p>
          <a:p>
            <a:pPr lvl="1"/>
            <a:r>
              <a:rPr lang="en-ZA" sz="2700" dirty="0"/>
              <a:t>Virtual screening cascade for malaria and tuberculosis drug discovery comprising 15 models for key decision-making assays ranging from whole-cell phenotypic screening and cytotoxicity to aqueous solubility, permeability, microsomal metabolic stability, cytochrome inhibition, and cardiotoxicity. </a:t>
            </a:r>
          </a:p>
          <a:p>
            <a:pPr lvl="1"/>
            <a:r>
              <a:rPr lang="en-ZA" sz="2700" dirty="0"/>
              <a:t>Designed for fast and easy implementation in low resource settings</a:t>
            </a:r>
          </a:p>
          <a:p>
            <a:pPr marL="0" indent="0">
              <a:buNone/>
            </a:pPr>
            <a:endParaRPr lang="en-ZA" sz="2100" dirty="0"/>
          </a:p>
          <a:p>
            <a:pPr marL="0" indent="0">
              <a:buNone/>
            </a:pPr>
            <a:r>
              <a:rPr lang="en-ZA" sz="1800" dirty="0"/>
              <a:t>Ref: Turon G, Hlozek J, Woodland JG, Kumar A, Chibale K, Duran-Frigola M. First fully-automated AI/ML virtual screening cascade implemented at a drug discovery centre in Africa. Nat </a:t>
            </a:r>
            <a:r>
              <a:rPr lang="en-ZA" sz="1800" dirty="0" err="1"/>
              <a:t>Commun</a:t>
            </a:r>
            <a:r>
              <a:rPr lang="en-ZA" sz="1800" dirty="0"/>
              <a:t>. 2023 Sep 15;14(1):5736. </a:t>
            </a:r>
            <a:r>
              <a:rPr lang="en-ZA" sz="1800" dirty="0" err="1"/>
              <a:t>doi</a:t>
            </a:r>
            <a:r>
              <a:rPr lang="en-ZA" sz="1800" dirty="0"/>
              <a:t>: 10.1038/s41467-023-41512-2. PMID: 37714843; PMCID: PMC10504240</a:t>
            </a:r>
          </a:p>
          <a:p>
            <a:endParaRPr lang="en-ZA" dirty="0">
              <a:latin typeface="Calibri" panose="020F0502020204030204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4F084-B016-E376-4F3A-C611D20D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86763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EC48-5A48-F09D-13B1-464655BE9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EEB40-B681-4388-4162-E7E6EE00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316"/>
            <a:ext cx="10515600" cy="5036024"/>
          </a:xfrm>
        </p:spPr>
        <p:txBody>
          <a:bodyPr>
            <a:normAutofit fontScale="85000" lnSpcReduction="20000"/>
          </a:bodyPr>
          <a:lstStyle/>
          <a:p>
            <a:r>
              <a:rPr lang="en-ZA" sz="2900" dirty="0"/>
              <a:t>Government partnership: aligning with </a:t>
            </a:r>
            <a:r>
              <a:rPr lang="en-ZA" sz="2900" b="1" dirty="0"/>
              <a:t>national research priorities </a:t>
            </a:r>
            <a:r>
              <a:rPr lang="en-ZA" sz="2900" dirty="0"/>
              <a:t>is critical to establishing strong government support, which can unlock additional foreign direct investment.</a:t>
            </a:r>
          </a:p>
          <a:p>
            <a:r>
              <a:rPr lang="en-ZA" sz="2900" dirty="0"/>
              <a:t>Working with </a:t>
            </a:r>
            <a:r>
              <a:rPr lang="en-ZA" sz="2900" b="1" dirty="0"/>
              <a:t>product development partners </a:t>
            </a:r>
            <a:r>
              <a:rPr lang="en-ZA" sz="2900" dirty="0"/>
              <a:t>allows you to access </a:t>
            </a:r>
            <a:r>
              <a:rPr lang="en-ZA" sz="2900" b="1" dirty="0"/>
              <a:t>established networks of experts </a:t>
            </a:r>
            <a:r>
              <a:rPr lang="en-ZA" sz="2900" dirty="0"/>
              <a:t>and the capabilities required in a particular disease area to take a product from discovery through to development. </a:t>
            </a:r>
          </a:p>
          <a:p>
            <a:r>
              <a:rPr lang="en-ZA" sz="2900" b="1" dirty="0"/>
              <a:t>Industry partnerships </a:t>
            </a:r>
            <a:r>
              <a:rPr lang="en-ZA" sz="2900" dirty="0"/>
              <a:t>for global health research can be synergistic and beneficial to industry and academia. It takes time to build trust and requires a willingness on both sides to experiment to find the right model.</a:t>
            </a:r>
          </a:p>
          <a:p>
            <a:r>
              <a:rPr lang="en-ZA" sz="2900" dirty="0"/>
              <a:t>Partnerships with </a:t>
            </a:r>
            <a:r>
              <a:rPr lang="en-ZA" sz="2900" b="1" dirty="0"/>
              <a:t>philanthropies with shared goals </a:t>
            </a:r>
            <a:r>
              <a:rPr lang="en-ZA" sz="2900" dirty="0"/>
              <a:t>supports the development of infrastructure, long-term funding and access to relevant global networks. </a:t>
            </a:r>
          </a:p>
          <a:p>
            <a:r>
              <a:rPr lang="en-ZA" sz="2900" dirty="0"/>
              <a:t>Academic partnerships allow for leveraged resources, joint training initiatives and </a:t>
            </a:r>
            <a:r>
              <a:rPr lang="en-ZA" sz="2900" b="1" dirty="0"/>
              <a:t>stronger research proposals</a:t>
            </a:r>
            <a:r>
              <a:rPr lang="en-ZA" sz="2900" dirty="0"/>
              <a:t>. </a:t>
            </a:r>
            <a:endParaRPr lang="en-GB" sz="2800" dirty="0">
              <a:effectLst/>
              <a:latin typeface="Calibri" panose="020F0502020204030204" pitchFamily="34" charset="0"/>
            </a:endParaRPr>
          </a:p>
          <a:p>
            <a:endParaRPr lang="en-ZA" sz="2800" dirty="0">
              <a:effectLst/>
              <a:latin typeface="Calibri" panose="020F0502020204030204" pitchFamily="34" charset="0"/>
            </a:endParaRPr>
          </a:p>
          <a:p>
            <a:endParaRPr lang="en-GB" sz="2800" dirty="0">
              <a:effectLst/>
              <a:latin typeface="Calibri" panose="020F0502020204030204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FE432-2FD2-E9FF-410D-78FCD41DD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18167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D8C6BC0E042649962E521B6A2731E9" ma:contentTypeVersion="3" ma:contentTypeDescription="Create a new document." ma:contentTypeScope="" ma:versionID="83acd92991cd052380972e0bdc28ee20">
  <xsd:schema xmlns:xsd="http://www.w3.org/2001/XMLSchema" xmlns:xs="http://www.w3.org/2001/XMLSchema" xmlns:p="http://schemas.microsoft.com/office/2006/metadata/properties" xmlns:ns2="e6af5ca4-d897-44f7-a4c3-016c09251410" targetNamespace="http://schemas.microsoft.com/office/2006/metadata/properties" ma:root="true" ma:fieldsID="af313349e6b3067e0c5e4d62b92004ab" ns2:_="">
    <xsd:import namespace="e6af5ca4-d897-44f7-a4c3-016c092514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af5ca4-d897-44f7-a4c3-016c09251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57E757-C7A0-48C9-A01A-9A8F3C9BFA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BC563B-386C-426F-9B78-8203DC9D25ED}">
  <ds:schemaRefs>
    <ds:schemaRef ds:uri="http://purl.org/dc/elements/1.1/"/>
    <ds:schemaRef ds:uri="http://schemas.microsoft.com/office/2006/metadata/properties"/>
    <ds:schemaRef ds:uri="ed9eba1e-de0f-47f1-af31-795f0b67a61e"/>
    <ds:schemaRef ds:uri="617caac6-e32b-43f4-b15f-9e19ce02f2c4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FB46AA2-833E-48BB-B776-69AFCE7180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af5ca4-d897-44f7-a4c3-016c092514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6345</TotalTime>
  <Words>1538</Words>
  <Application>Microsoft Office PowerPoint</Application>
  <PresentationFormat>Widescreen</PresentationFormat>
  <Paragraphs>156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Learning Objectives</vt:lpstr>
      <vt:lpstr>Why should we be doing drug discovery research in Africa?</vt:lpstr>
      <vt:lpstr>What does it mean to do research in Africa?</vt:lpstr>
      <vt:lpstr>SWOT Analysis</vt:lpstr>
      <vt:lpstr>H3D Model: Start with Projects</vt:lpstr>
      <vt:lpstr>AI/ML tools and new technologies</vt:lpstr>
      <vt:lpstr>Partnerships</vt:lpstr>
      <vt:lpstr>Consortia</vt:lpstr>
      <vt:lpstr>Funding </vt:lpstr>
      <vt:lpstr>Fundraising</vt:lpstr>
      <vt:lpstr>Equipment</vt:lpstr>
      <vt:lpstr>Succeeding within a University environment</vt:lpstr>
      <vt:lpstr>Operational considerations</vt:lpstr>
      <vt:lpstr>Organisation and interdisciplinary team structure </vt:lpstr>
      <vt:lpstr>Developing and retaining skills</vt:lpstr>
      <vt:lpstr>Key Takeaway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H3D Foundation Vision, Mission and Governance</dc:title>
  <dc:creator>Susan Winks</dc:creator>
  <cp:lastModifiedBy>Susan Winks</cp:lastModifiedBy>
  <cp:revision>11</cp:revision>
  <dcterms:created xsi:type="dcterms:W3CDTF">2020-04-23T14:28:34Z</dcterms:created>
  <dcterms:modified xsi:type="dcterms:W3CDTF">2025-12-02T14:31:12Z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0x0101004AD8C6BC0E042649962E521B6A2731E9</vt:lpwstr>
  </property>
</Properties>
</file>