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sldIdLst>
    <p:sldId id="466" r:id="rId5"/>
    <p:sldId id="498" r:id="rId6"/>
    <p:sldId id="495" r:id="rId7"/>
    <p:sldId id="497" r:id="rId8"/>
    <p:sldId id="467" r:id="rId9"/>
    <p:sldId id="475" r:id="rId10"/>
    <p:sldId id="476" r:id="rId11"/>
    <p:sldId id="471" r:id="rId12"/>
    <p:sldId id="472" r:id="rId13"/>
    <p:sldId id="473" r:id="rId14"/>
    <p:sldId id="477" r:id="rId15"/>
    <p:sldId id="478" r:id="rId16"/>
    <p:sldId id="479" r:id="rId17"/>
    <p:sldId id="480" r:id="rId18"/>
    <p:sldId id="474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92" r:id="rId27"/>
    <p:sldId id="488" r:id="rId28"/>
    <p:sldId id="491" r:id="rId29"/>
    <p:sldId id="490" r:id="rId30"/>
    <p:sldId id="494" r:id="rId31"/>
    <p:sldId id="493" r:id="rId32"/>
    <p:sldId id="489" r:id="rId33"/>
    <p:sldId id="4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Winks" initials="SW" lastIdx="1" clrIdx="0">
    <p:extLst>
      <p:ext uri="{19B8F6BF-5375-455C-9EA6-DF929625EA0E}">
        <p15:presenceInfo xmlns:p15="http://schemas.microsoft.com/office/powerpoint/2012/main" userId="S::01404354@wf.uct.ac.za::8deed980-353f-45f0-91b5-f5e35aaa1c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C3A"/>
    <a:srgbClr val="D8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E0D11-C17D-DC3B-A5E6-968AB1950AEC}" v="6" dt="2025-12-02T14:27:25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frey Mayoka | H3D Foundation" userId="S::godfrey.mayoka@h3dfoundation.org::bf7d8192-a326-4d6e-925b-d8d749e92695" providerId="AD" clId="Web-{167E0D11-C17D-DC3B-A5E6-968AB1950AEC}"/>
    <pc:docChg chg="addSld modSld">
      <pc:chgData name="Godfrey Mayoka | H3D Foundation" userId="S::godfrey.mayoka@h3dfoundation.org::bf7d8192-a326-4d6e-925b-d8d749e92695" providerId="AD" clId="Web-{167E0D11-C17D-DC3B-A5E6-968AB1950AEC}" dt="2025-12-02T14:27:25.087" v="5"/>
      <pc:docMkLst>
        <pc:docMk/>
      </pc:docMkLst>
      <pc:sldChg chg="addSp delSp modSp new">
        <pc:chgData name="Godfrey Mayoka | H3D Foundation" userId="S::godfrey.mayoka@h3dfoundation.org::bf7d8192-a326-4d6e-925b-d8d749e92695" providerId="AD" clId="Web-{167E0D11-C17D-DC3B-A5E6-968AB1950AEC}" dt="2025-12-02T14:27:25.087" v="5"/>
        <pc:sldMkLst>
          <pc:docMk/>
          <pc:sldMk cId="4089129714" sldId="498"/>
        </pc:sldMkLst>
        <pc:spChg chg="del">
          <ac:chgData name="Godfrey Mayoka | H3D Foundation" userId="S::godfrey.mayoka@h3dfoundation.org::bf7d8192-a326-4d6e-925b-d8d749e92695" providerId="AD" clId="Web-{167E0D11-C17D-DC3B-A5E6-968AB1950AEC}" dt="2025-12-02T14:25:52.258" v="1"/>
          <ac:spMkLst>
            <pc:docMk/>
            <pc:sldMk cId="4089129714" sldId="498"/>
            <ac:spMk id="2" creationId="{CC992F0F-2830-B01D-7E08-34EE590F0821}"/>
          </ac:spMkLst>
        </pc:spChg>
        <pc:spChg chg="del">
          <ac:chgData name="Godfrey Mayoka | H3D Foundation" userId="S::godfrey.mayoka@h3dfoundation.org::bf7d8192-a326-4d6e-925b-d8d749e92695" providerId="AD" clId="Web-{167E0D11-C17D-DC3B-A5E6-968AB1950AEC}" dt="2025-12-02T14:26:14.555" v="2"/>
          <ac:spMkLst>
            <pc:docMk/>
            <pc:sldMk cId="4089129714" sldId="498"/>
            <ac:spMk id="3" creationId="{A49D3800-9D4D-950B-EF3A-74F54B9CA271}"/>
          </ac:spMkLst>
        </pc:spChg>
        <pc:picChg chg="add mod modCrop">
          <ac:chgData name="Godfrey Mayoka | H3D Foundation" userId="S::godfrey.mayoka@h3dfoundation.org::bf7d8192-a326-4d6e-925b-d8d749e92695" providerId="AD" clId="Web-{167E0D11-C17D-DC3B-A5E6-968AB1950AEC}" dt="2025-12-02T14:27:25.087" v="5"/>
          <ac:picMkLst>
            <pc:docMk/>
            <pc:sldMk cId="4089129714" sldId="498"/>
            <ac:picMk id="5" creationId="{24438F06-CE3D-447E-8E8A-48FDFB859FB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tcloud-my.sharepoint.com/personal/01448881_wf_uct_ac_za/Documents/Drug%20Development%20Module/CDD%20Drug%20Discovery%20workshop/PK%20curve%20HQ%20800%20mp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ctcloud-my.sharepoint.com/personal/01448881_wf_uct_ac_za/Documents/Drug%20Development%20Module/CDD%20Drug%20Discovery%20workshop/PK%20curve%20HQ%20800%20mp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800 mg</a:t>
            </a:r>
            <a:r>
              <a:rPr lang="en-US" baseline="0"/>
              <a:t> dose</a:t>
            </a:r>
            <a:r>
              <a:rPr lang="en-US"/>
              <a:t> in humans</a:t>
            </a:r>
          </a:p>
        </c:rich>
      </c:tx>
      <c:layout>
        <c:manualLayout>
          <c:xMode val="edge"/>
          <c:yMode val="edge"/>
          <c:x val="0.33136789151356083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Sheet1!$C$3:$C$14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  <c:pt idx="7">
                  <c:v>9</c:v>
                </c:pt>
                <c:pt idx="8">
                  <c:v>12</c:v>
                </c:pt>
                <c:pt idx="9">
                  <c:v>24</c:v>
                </c:pt>
                <c:pt idx="10">
                  <c:v>48</c:v>
                </c:pt>
                <c:pt idx="11">
                  <c:v>72</c:v>
                </c:pt>
              </c:numCache>
            </c:numRef>
          </c:xVal>
          <c:yVal>
            <c:numRef>
              <c:f>Sheet1!$D$3:$D$14</c:f>
              <c:numCache>
                <c:formatCode>General</c:formatCode>
                <c:ptCount val="12"/>
                <c:pt idx="0">
                  <c:v>0</c:v>
                </c:pt>
                <c:pt idx="1">
                  <c:v>39.6</c:v>
                </c:pt>
                <c:pt idx="2">
                  <c:v>59.6</c:v>
                </c:pt>
                <c:pt idx="3">
                  <c:v>61.6</c:v>
                </c:pt>
                <c:pt idx="4">
                  <c:v>94.8</c:v>
                </c:pt>
                <c:pt idx="5">
                  <c:v>77.2</c:v>
                </c:pt>
                <c:pt idx="6">
                  <c:v>52.8</c:v>
                </c:pt>
                <c:pt idx="7">
                  <c:v>33.200000000000003</c:v>
                </c:pt>
                <c:pt idx="8">
                  <c:v>26.4</c:v>
                </c:pt>
                <c:pt idx="9">
                  <c:v>15.4</c:v>
                </c:pt>
                <c:pt idx="10">
                  <c:v>11.2</c:v>
                </c:pt>
                <c:pt idx="11">
                  <c:v>8.8000000000000007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0F-4E0A-8440-900B2FF8C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675087"/>
        <c:axId val="16840272"/>
      </c:scatterChart>
      <c:valAx>
        <c:axId val="11326750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0272"/>
        <c:crosses val="autoZero"/>
        <c:crossBetween val="midCat"/>
      </c:valAx>
      <c:valAx>
        <c:axId val="1684027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fConc (ng/ml)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28314049285505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6750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800 mg</a:t>
            </a:r>
            <a:r>
              <a:rPr lang="en-US" baseline="0"/>
              <a:t> dose</a:t>
            </a:r>
            <a:r>
              <a:rPr lang="en-US"/>
              <a:t> in humans</a:t>
            </a:r>
          </a:p>
        </c:rich>
      </c:tx>
      <c:layout>
        <c:manualLayout>
          <c:xMode val="edge"/>
          <c:yMode val="edge"/>
          <c:x val="0.33136789151356083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Sheet1!$C$3:$C$14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  <c:pt idx="7">
                  <c:v>9</c:v>
                </c:pt>
                <c:pt idx="8">
                  <c:v>12</c:v>
                </c:pt>
                <c:pt idx="9">
                  <c:v>24</c:v>
                </c:pt>
                <c:pt idx="10">
                  <c:v>48</c:v>
                </c:pt>
                <c:pt idx="11">
                  <c:v>72</c:v>
                </c:pt>
              </c:numCache>
            </c:numRef>
          </c:xVal>
          <c:yVal>
            <c:numRef>
              <c:f>Sheet1!$D$3:$D$14</c:f>
              <c:numCache>
                <c:formatCode>General</c:formatCode>
                <c:ptCount val="12"/>
                <c:pt idx="0">
                  <c:v>0</c:v>
                </c:pt>
                <c:pt idx="1">
                  <c:v>39.6</c:v>
                </c:pt>
                <c:pt idx="2">
                  <c:v>59.6</c:v>
                </c:pt>
                <c:pt idx="3">
                  <c:v>61.6</c:v>
                </c:pt>
                <c:pt idx="4">
                  <c:v>94.8</c:v>
                </c:pt>
                <c:pt idx="5">
                  <c:v>77.2</c:v>
                </c:pt>
                <c:pt idx="6">
                  <c:v>52.8</c:v>
                </c:pt>
                <c:pt idx="7">
                  <c:v>33.200000000000003</c:v>
                </c:pt>
                <c:pt idx="8">
                  <c:v>26.4</c:v>
                </c:pt>
                <c:pt idx="9">
                  <c:v>15.4</c:v>
                </c:pt>
                <c:pt idx="10">
                  <c:v>11.2</c:v>
                </c:pt>
                <c:pt idx="11">
                  <c:v>8.8000000000000007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B7-4FEC-AC6A-5B0FC91B9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675087"/>
        <c:axId val="16840272"/>
      </c:scatterChart>
      <c:valAx>
        <c:axId val="11326750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0272"/>
        <c:crosses val="autoZero"/>
        <c:crossBetween val="midCat"/>
      </c:valAx>
      <c:valAx>
        <c:axId val="16840272"/>
        <c:scaling>
          <c:orientation val="minMax"/>
          <c:max val="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fConc (ng/ml)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28314049285505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6750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5A81E-ECAF-4B3E-AC0F-CB7A879AA666}" type="datetimeFigureOut">
              <a:rPr lang="en-ZA" smtClean="0"/>
              <a:t>2025/12/02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CBF3-F9AD-465B-A36C-DF1C7FD4A9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45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5682D2-CE72-4957-BE59-2FC9D80A5C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2057" y="199850"/>
            <a:ext cx="1320076" cy="116437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9DB12B2-FAA3-A770-DA86-02DF85BF40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95" y="1099913"/>
            <a:ext cx="1490258" cy="1000757"/>
          </a:xfrm>
          <a:prstGeom prst="rect">
            <a:avLst/>
          </a:prstGeom>
        </p:spPr>
      </p:pic>
      <p:pic>
        <p:nvPicPr>
          <p:cNvPr id="9" name="Picture 8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1E6AFDC-D246-CA2D-6C0C-903765BFFB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91" y="450836"/>
            <a:ext cx="2364558" cy="3810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CAC1F9B-5599-06A3-F928-49FF0CCD2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28055"/>
          <a:stretch/>
        </p:blipFill>
        <p:spPr>
          <a:xfrm>
            <a:off x="9320457" y="1459756"/>
            <a:ext cx="2078216" cy="60337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295B4C17-07A8-00FF-DE08-493F88103F48}"/>
              </a:ext>
            </a:extLst>
          </p:cNvPr>
          <p:cNvSpPr txBox="1">
            <a:spLocks/>
          </p:cNvSpPr>
          <p:nvPr userDrawn="1"/>
        </p:nvSpPr>
        <p:spPr>
          <a:xfrm>
            <a:off x="5579254" y="6135155"/>
            <a:ext cx="1745254" cy="259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  <p:sp>
        <p:nvSpPr>
          <p:cNvPr id="2" name="Google Shape;57;p19">
            <a:extLst>
              <a:ext uri="{FF2B5EF4-FFF2-40B4-BE49-F238E27FC236}">
                <a16:creationId xmlns:a16="http://schemas.microsoft.com/office/drawing/2014/main" id="{379E6853-ABC5-D1E2-DA9A-BCC99EF14A82}"/>
              </a:ext>
            </a:extLst>
          </p:cNvPr>
          <p:cNvSpPr/>
          <p:nvPr userDrawn="1"/>
        </p:nvSpPr>
        <p:spPr>
          <a:xfrm>
            <a:off x="0" y="6468384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8;p19">
            <a:extLst>
              <a:ext uri="{FF2B5EF4-FFF2-40B4-BE49-F238E27FC236}">
                <a16:creationId xmlns:a16="http://schemas.microsoft.com/office/drawing/2014/main" id="{87E1B8A3-730A-D94B-5D77-48957F933F6C}"/>
              </a:ext>
            </a:extLst>
          </p:cNvPr>
          <p:cNvSpPr txBox="1"/>
          <p:nvPr userDrawn="1"/>
        </p:nvSpPr>
        <p:spPr>
          <a:xfrm>
            <a:off x="105530" y="6505988"/>
            <a:ext cx="79141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Small Molecule Drug Discovery and Development</a:t>
            </a:r>
            <a:endParaRPr/>
          </a:p>
        </p:txBody>
      </p:sp>
      <p:sp>
        <p:nvSpPr>
          <p:cNvPr id="11" name="Google Shape;62;p19">
            <a:extLst>
              <a:ext uri="{FF2B5EF4-FFF2-40B4-BE49-F238E27FC236}">
                <a16:creationId xmlns:a16="http://schemas.microsoft.com/office/drawing/2014/main" id="{0790347E-CA41-E2F3-B229-B7771A076995}"/>
              </a:ext>
            </a:extLst>
          </p:cNvPr>
          <p:cNvSpPr/>
          <p:nvPr userDrawn="1"/>
        </p:nvSpPr>
        <p:spPr>
          <a:xfrm>
            <a:off x="0" y="-7685"/>
            <a:ext cx="3283775" cy="6865626"/>
          </a:xfrm>
          <a:prstGeom prst="rect">
            <a:avLst/>
          </a:prstGeom>
          <a:solidFill>
            <a:srgbClr val="D75C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67;p19">
            <a:extLst>
              <a:ext uri="{FF2B5EF4-FFF2-40B4-BE49-F238E27FC236}">
                <a16:creationId xmlns:a16="http://schemas.microsoft.com/office/drawing/2014/main" id="{6D46A7F5-0182-D1E8-63F6-D3486FA7B50B}"/>
              </a:ext>
            </a:extLst>
          </p:cNvPr>
          <p:cNvPicPr preferRelativeResize="0"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430" r="13231" b="-430"/>
          <a:stretch/>
        </p:blipFill>
        <p:spPr>
          <a:xfrm>
            <a:off x="-466021" y="2031"/>
            <a:ext cx="7471375" cy="688550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138C2B-0562-9CDE-3142-91DE88DC50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7" y="5957530"/>
            <a:ext cx="2503021" cy="479094"/>
          </a:xfrm>
          <a:prstGeom prst="rect">
            <a:avLst/>
          </a:prstGeom>
        </p:spPr>
      </p:pic>
      <p:pic>
        <p:nvPicPr>
          <p:cNvPr id="6" name="Google Shape;61;p19">
            <a:extLst>
              <a:ext uri="{FF2B5EF4-FFF2-40B4-BE49-F238E27FC236}">
                <a16:creationId xmlns:a16="http://schemas.microsoft.com/office/drawing/2014/main" id="{297ACB16-DCB7-3B6A-3AB4-8E409F9823AD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5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E90E-058C-4445-998C-7A7B0CC2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29098-C70F-4EE4-B24A-304608105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C906-9BA8-4645-BF33-2532088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C8E3-895B-454A-9C56-2FF3B039BB74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FD910-D043-4C37-9C2E-E7769C58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B4D98-7AA8-4105-8C7E-E90D95F6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450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FB56B-379A-471F-8921-986BC1600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936C5-42D5-4232-9F88-D2EF6FC47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7133-D8A2-4B39-863B-82474879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6D5-6539-41C0-813A-128398F0D37C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40E7-7F93-4679-BD58-408A76A7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FB6C9-1E6B-4F44-9E7B-414BB38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154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D7B9B4-C93C-27B3-EF8B-7E635D34DF56}"/>
              </a:ext>
            </a:extLst>
          </p:cNvPr>
          <p:cNvSpPr/>
          <p:nvPr userDrawn="1"/>
        </p:nvSpPr>
        <p:spPr>
          <a:xfrm>
            <a:off x="49237" y="0"/>
            <a:ext cx="2637692" cy="169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F72C0-90D6-44EE-8BBD-00222CAFB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27635" cy="1325563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D85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7AD93-AEC7-462C-AB2F-4B19DD62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Google Shape;88;p21">
            <a:extLst>
              <a:ext uri="{FF2B5EF4-FFF2-40B4-BE49-F238E27FC236}">
                <a16:creationId xmlns:a16="http://schemas.microsoft.com/office/drawing/2014/main" id="{E36AB5DF-37E8-4400-C3DC-F7B63E2E4922}"/>
              </a:ext>
            </a:extLst>
          </p:cNvPr>
          <p:cNvSpPr/>
          <p:nvPr userDrawn="1"/>
        </p:nvSpPr>
        <p:spPr>
          <a:xfrm>
            <a:off x="-21035" y="6469331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90;p21">
            <a:extLst>
              <a:ext uri="{FF2B5EF4-FFF2-40B4-BE49-F238E27FC236}">
                <a16:creationId xmlns:a16="http://schemas.microsoft.com/office/drawing/2014/main" id="{19F0CA59-E1F1-2EEB-D768-E048416C28E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87330-6687-4FAD-A575-07FA831E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FB42D1-C534-400D-BC72-5CE77A30CD5B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46C0368-3E5D-7860-B165-0BB7CD58AF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731" y="532500"/>
            <a:ext cx="1490258" cy="10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18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A9F4-8EFA-489D-8967-5CC64298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145F-6DA5-4120-B796-5C506C8025A0}" type="datetime1">
              <a:rPr lang="en-ZA" smtClean="0"/>
              <a:t>2025/12/02</a:t>
            </a:fld>
            <a:endParaRPr lang="en-ZA"/>
          </a:p>
        </p:txBody>
      </p:sp>
      <p:sp>
        <p:nvSpPr>
          <p:cNvPr id="7" name="Google Shape;85;p21">
            <a:extLst>
              <a:ext uri="{FF2B5EF4-FFF2-40B4-BE49-F238E27FC236}">
                <a16:creationId xmlns:a16="http://schemas.microsoft.com/office/drawing/2014/main" id="{42C25A98-236D-D8E9-0597-4B1426ADC2E6}"/>
              </a:ext>
            </a:extLst>
          </p:cNvPr>
          <p:cNvSpPr/>
          <p:nvPr userDrawn="1"/>
        </p:nvSpPr>
        <p:spPr>
          <a:xfrm>
            <a:off x="0" y="-7626"/>
            <a:ext cx="3283775" cy="6865626"/>
          </a:xfrm>
          <a:prstGeom prst="rect">
            <a:avLst/>
          </a:prstGeom>
          <a:solidFill>
            <a:srgbClr val="A2C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8;p21">
            <a:extLst>
              <a:ext uri="{FF2B5EF4-FFF2-40B4-BE49-F238E27FC236}">
                <a16:creationId xmlns:a16="http://schemas.microsoft.com/office/drawing/2014/main" id="{BCDC0CC4-98C0-B97E-209C-CBDBCF00876C}"/>
              </a:ext>
            </a:extLst>
          </p:cNvPr>
          <p:cNvSpPr/>
          <p:nvPr userDrawn="1"/>
        </p:nvSpPr>
        <p:spPr>
          <a:xfrm>
            <a:off x="-11799" y="6469331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0;p21">
            <a:extLst>
              <a:ext uri="{FF2B5EF4-FFF2-40B4-BE49-F238E27FC236}">
                <a16:creationId xmlns:a16="http://schemas.microsoft.com/office/drawing/2014/main" id="{3655FE03-55BB-4FC3-C0D5-B50D220E56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21">
            <a:extLst>
              <a:ext uri="{FF2B5EF4-FFF2-40B4-BE49-F238E27FC236}">
                <a16:creationId xmlns:a16="http://schemas.microsoft.com/office/drawing/2014/main" id="{A6903233-78EB-165B-FE45-38C0391A70B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11711" b="11711"/>
          <a:stretch/>
        </p:blipFill>
        <p:spPr>
          <a:xfrm>
            <a:off x="-628484" y="-3813"/>
            <a:ext cx="7471375" cy="6865626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2BBC74-181A-EFBF-47AA-5513399867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2057" y="199850"/>
            <a:ext cx="1320076" cy="116437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6EB91FA-108C-D348-EB54-E962DC5F4B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95" y="1099913"/>
            <a:ext cx="1490258" cy="1000757"/>
          </a:xfrm>
          <a:prstGeom prst="rect">
            <a:avLst/>
          </a:prstGeom>
        </p:spPr>
      </p:pic>
      <p:pic>
        <p:nvPicPr>
          <p:cNvPr id="14" name="Picture 1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4954A3A-1194-2022-60FA-F9F0447050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91" y="450836"/>
            <a:ext cx="2364558" cy="38109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3C95A22-197A-BF7A-D8AF-09E47AFB6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28055"/>
          <a:stretch/>
        </p:blipFill>
        <p:spPr>
          <a:xfrm>
            <a:off x="9320457" y="1459756"/>
            <a:ext cx="2078216" cy="60337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1E06CC5-0EB7-9ED6-AF20-824E37AF1A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7" y="5957530"/>
            <a:ext cx="2503021" cy="479094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4EF7A7D8-505A-5386-3015-9BD9163D8D09}"/>
              </a:ext>
            </a:extLst>
          </p:cNvPr>
          <p:cNvSpPr txBox="1">
            <a:spLocks/>
          </p:cNvSpPr>
          <p:nvPr userDrawn="1"/>
        </p:nvSpPr>
        <p:spPr>
          <a:xfrm>
            <a:off x="5579254" y="6135155"/>
            <a:ext cx="1745254" cy="259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6797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29AA-25B2-46E8-B0C9-7D6185C8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7B2D-D0E2-49D2-A081-7A3D2B46A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5787A-AB8F-442F-A26B-C9DA0F147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0C3CF-F105-4D66-9A61-F115F29E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F69C-9A9F-477C-BC0E-51ED537629AC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4DBD6-76F1-4B36-B03F-193C2C90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73B44-D745-408A-92D4-41D0131B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7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386E-B291-40AC-9F66-E560A444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BC494-2465-483E-8683-7892622A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B40CD-FE46-4B2F-899D-2AC3F7D85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C429E-E7E5-4DC9-9CE4-DF8B4FA27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11BF2-5FE9-46E8-A196-3A09681BE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B3255-BCD1-4309-AD1E-F2E651BB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0AB2-5740-438B-A64E-5A04BE3898DE}" type="datetime1">
              <a:rPr lang="en-ZA" smtClean="0"/>
              <a:t>2025/12/02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F60C4-8EE8-4F06-85E2-F416A736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AEC44-0376-40CE-99A9-55D06CFA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317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9552-8C80-4914-A0C7-12FC344A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5DF68-79CA-48C2-B41F-54FBCA56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88A4-9873-44D7-964E-DF50FC65B01E}" type="datetime1">
              <a:rPr lang="en-ZA" smtClean="0"/>
              <a:t>2025/12/02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31F56-E01E-4C85-B319-A85FBEFB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AD95A-1A1A-4656-A195-DF2642B7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37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54583-D8B4-407C-8162-4964DD80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0B1D-A7D5-4FAE-816D-7C2632CD26CE}" type="datetime1">
              <a:rPr lang="en-ZA" smtClean="0"/>
              <a:t>2025/12/02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8D757-58F3-4BCE-8C01-BD1A667A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98004-82A7-4CAA-ACEE-428564E3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399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D6CD-A09E-4CB0-998D-10833994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8129-9B4B-4041-A735-1D4D0DA4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91C59-D6B1-4D51-B983-779128EC2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8F0BF-06B3-4080-980E-83F0AEC8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0632-EAED-4BC2-B574-CFEDCC3FDAD8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C3E8-EED6-4E30-9724-E738B31B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A5116-05C0-48D2-8E08-16F3E7C6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74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C8BA-1426-40C6-B601-06520313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21B41-69C3-443E-BDC7-EA290711F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35E5F-B068-4951-AEBF-F17E46E31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F5A9B-DEA3-4A43-A64A-1941FEC7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CEAB-B66D-483F-99E0-A055B17AFE4A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8CB30-88DF-4C37-8AFB-C837CC37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3AF9D-1B81-46D1-9747-0685CCF6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068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4E94D-4631-4775-B4A4-A3DB7D72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16FFB-E863-4BB5-ADEE-81BC7FA7F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E4D8-3261-4317-A9D6-9F42D14A4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7D41-11E0-4D7C-9813-21FF8CDDA849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DE15-9392-40E3-9927-A7C45DFE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D6C90-AC98-4846-BB84-3EC20BAFE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Google Shape;69;p19" descr="Icon&#10;&#10;Description automatically generated">
            <a:extLst>
              <a:ext uri="{FF2B5EF4-FFF2-40B4-BE49-F238E27FC236}">
                <a16:creationId xmlns:a16="http://schemas.microsoft.com/office/drawing/2014/main" id="{16475986-3960-A2BC-2E9D-0E3095C4223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05530" y="177362"/>
            <a:ext cx="15240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04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nicaltrials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61" Type="http://schemas.openxmlformats.org/officeDocument/2006/relationships/slideLayout" Target="../slideLayouts/slideLayout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9;p19">
            <a:extLst>
              <a:ext uri="{FF2B5EF4-FFF2-40B4-BE49-F238E27FC236}">
                <a16:creationId xmlns:a16="http://schemas.microsoft.com/office/drawing/2014/main" id="{FFFC2622-3DA9-6465-B414-FAFDB1CF650F}"/>
              </a:ext>
            </a:extLst>
          </p:cNvPr>
          <p:cNvSpPr txBox="1"/>
          <p:nvPr/>
        </p:nvSpPr>
        <p:spPr>
          <a:xfrm>
            <a:off x="6329367" y="2839875"/>
            <a:ext cx="5787186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75C3A"/>
                </a:solidFill>
                <a:latin typeface="Arial"/>
                <a:ea typeface="Arial"/>
                <a:cs typeface="Arial"/>
                <a:sym typeface="Arial"/>
              </a:rPr>
              <a:t>A Comprehensive Workshop on Preclinical Drug Discovery (CDD)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75C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dirty="0">
                <a:cs typeface="Roboto Light"/>
              </a:rPr>
              <a:t>Case Histories: Drug Optimization,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cs typeface="Roboto Light"/>
              </a:rPr>
              <a:t>Repurposing, Repositioning for Covid-19</a:t>
            </a:r>
            <a:endParaRPr lang="en-US" sz="2000" b="0" i="0" dirty="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dirty="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Greg Basarab</a:t>
            </a:r>
            <a:endParaRPr lang="en-US" sz="2000" b="0" i="0" dirty="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08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Drug Modification</a:t>
            </a:r>
            <a:br>
              <a:rPr lang="en-ZA" dirty="0"/>
            </a:br>
            <a:r>
              <a:rPr lang="en-US" sz="2200" dirty="0"/>
              <a:t>Analog optimization of an existing drug for new/expanded therapeutic purposes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10</a:t>
            </a:fld>
            <a:endParaRPr lang="en-ZA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28AB88-D3C3-D5F7-22A0-240EE4E32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734643"/>
              </p:ext>
            </p:extLst>
          </p:nvPr>
        </p:nvGraphicFramePr>
        <p:xfrm>
          <a:off x="1708598" y="2923442"/>
          <a:ext cx="8564501" cy="34329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854">
                <a:tc>
                  <a:txBody>
                    <a:bodyPr/>
                    <a:lstStyle/>
                    <a:p>
                      <a:r>
                        <a:rPr lang="en-ZA" sz="1200" dirty="0"/>
                        <a:t>Cephalosporins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Pathogen spectrum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54">
                <a:tc>
                  <a:txBody>
                    <a:bodyPr/>
                    <a:lstStyle/>
                    <a:p>
                      <a:r>
                        <a:rPr lang="en-ZA" sz="1200" dirty="0"/>
                        <a:t>First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err="1"/>
                        <a:t>cefalotin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Gram-positive cocci</a:t>
                      </a:r>
                      <a:endParaRPr lang="en-ZA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162">
                <a:tc>
                  <a:txBody>
                    <a:bodyPr/>
                    <a:lstStyle/>
                    <a:p>
                      <a:r>
                        <a:rPr lang="en-ZA" sz="1200" dirty="0"/>
                        <a:t>Second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err="1"/>
                        <a:t>cefachlor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Gram-positive cocci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Some Gram-negative bacilli</a:t>
                      </a:r>
                      <a:endParaRPr lang="en-ZA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227">
                <a:tc>
                  <a:txBody>
                    <a:bodyPr/>
                    <a:lstStyle/>
                    <a:p>
                      <a:r>
                        <a:rPr lang="en-ZA" sz="1200" dirty="0">
                          <a:solidFill>
                            <a:schemeClr val="tx1"/>
                          </a:solidFill>
                        </a:rPr>
                        <a:t>Third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solidFill>
                            <a:schemeClr val="tx1"/>
                          </a:solidFill>
                        </a:rPr>
                        <a:t>ceftriaxone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Gram-positive cocci,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Enterobacteriaceae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Fastidious Gram-negatives</a:t>
                      </a:r>
                      <a:endParaRPr lang="en-ZA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292">
                <a:tc>
                  <a:txBody>
                    <a:bodyPr/>
                    <a:lstStyle/>
                    <a:p>
                      <a:r>
                        <a:rPr lang="en-ZA" sz="1200" dirty="0"/>
                        <a:t>Fourth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err="1"/>
                        <a:t>cefepim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Gram-positive cocci,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Enterobacteriaceae (incl. Amp-C </a:t>
                      </a:r>
                      <a:r>
                        <a:rPr lang="el-GR" sz="1200" baseline="0" dirty="0"/>
                        <a:t>β</a:t>
                      </a:r>
                      <a:r>
                        <a:rPr lang="en-US" sz="1200" baseline="0" dirty="0"/>
                        <a:t>-lactamase producing)</a:t>
                      </a:r>
                      <a:endParaRPr lang="en-ZA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Fastidious Gram-negatives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aseline="0" dirty="0"/>
                        <a:t>P. aeruginosa</a:t>
                      </a:r>
                      <a:endParaRPr lang="en-ZA" sz="1200" i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292">
                <a:tc>
                  <a:txBody>
                    <a:bodyPr/>
                    <a:lstStyle/>
                    <a:p>
                      <a:r>
                        <a:rPr lang="en-ZA" sz="1200" dirty="0"/>
                        <a:t>Fifth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err="1"/>
                        <a:t>ceftaroline</a:t>
                      </a:r>
                      <a:r>
                        <a:rPr lang="en-ZA" sz="1200" dirty="0"/>
                        <a:t> </a:t>
                      </a:r>
                      <a:r>
                        <a:rPr lang="en-ZA" sz="1200" dirty="0" err="1"/>
                        <a:t>fosamil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Gram-positive staph (incl. MRSA)</a:t>
                      </a:r>
                      <a:endParaRPr lang="en-ZA" sz="12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Gram-positive cocci (incl. PRSP)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Enterobacteriaceae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Fastidious Gram-negatives</a:t>
                      </a:r>
                      <a:endParaRPr lang="en-ZA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57294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4663E8C-2341-9C08-0292-85883C46C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398243"/>
              </p:ext>
            </p:extLst>
          </p:nvPr>
        </p:nvGraphicFramePr>
        <p:xfrm>
          <a:off x="755650" y="1685925"/>
          <a:ext cx="109807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302557" imgH="2966896" progId="ChemDraw.Document.6.0">
                  <p:embed/>
                </p:oleObj>
              </mc:Choice>
              <mc:Fallback>
                <p:oleObj name="CS ChemDraw Drawing" r:id="rId2" imgW="30302557" imgH="2966896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4663E8C-2341-9C08-0292-85883C46C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650" y="1685925"/>
                        <a:ext cx="10980738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55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SARS-CoV-2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11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75064-EF76-18F1-053E-67A9C2B65070}"/>
              </a:ext>
            </a:extLst>
          </p:cNvPr>
          <p:cNvSpPr txBox="1"/>
          <p:nvPr/>
        </p:nvSpPr>
        <p:spPr>
          <a:xfrm>
            <a:off x="838200" y="1690688"/>
            <a:ext cx="807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Three anti-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virals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have achieved regulatory approval for the treatment of COVID-19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FB3C29-AEEE-B7DC-5297-4D85479240CD}"/>
              </a:ext>
            </a:extLst>
          </p:cNvPr>
          <p:cNvGrpSpPr/>
          <p:nvPr/>
        </p:nvGrpSpPr>
        <p:grpSpPr>
          <a:xfrm>
            <a:off x="2824843" y="2245178"/>
            <a:ext cx="5266527" cy="3756697"/>
            <a:chOff x="1285217" y="1354388"/>
            <a:chExt cx="6471417" cy="4699209"/>
          </a:xfrm>
        </p:grpSpPr>
        <p:pic>
          <p:nvPicPr>
            <p:cNvPr id="6" name="Picture 2" descr="Fig 1">
              <a:extLst>
                <a:ext uri="{FF2B5EF4-FFF2-40B4-BE49-F238E27FC236}">
                  <a16:creationId xmlns:a16="http://schemas.microsoft.com/office/drawing/2014/main" id="{E10FEA22-CFD9-49A2-C22C-F11835A5A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217" y="1354388"/>
              <a:ext cx="6471417" cy="4699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E97B93-2294-0BC2-D56A-F1628874D886}"/>
                </a:ext>
              </a:extLst>
            </p:cNvPr>
            <p:cNvSpPr txBox="1"/>
            <p:nvPr/>
          </p:nvSpPr>
          <p:spPr>
            <a:xfrm>
              <a:off x="1379481" y="4602147"/>
              <a:ext cx="892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(aka </a:t>
              </a:r>
              <a:r>
                <a:rPr lang="en-US" sz="1200" b="1" dirty="0" err="1">
                  <a:solidFill>
                    <a:srgbClr val="0000FF"/>
                  </a:solidFill>
                </a:rPr>
                <a:t>Mpro</a:t>
              </a:r>
              <a:r>
                <a:rPr lang="en-US" sz="1200" b="1" dirty="0">
                  <a:solidFill>
                    <a:srgbClr val="0000FF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73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A Brief History of Quinoline Antimalarials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12</a:t>
            </a:fld>
            <a:endParaRPr lang="en-ZA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96E7D9C-E744-6B62-7CE0-896B8324D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02169"/>
              </p:ext>
            </p:extLst>
          </p:nvPr>
        </p:nvGraphicFramePr>
        <p:xfrm>
          <a:off x="2470831" y="3900261"/>
          <a:ext cx="5572125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847027" imgH="2697134" progId="ChemDraw.Document.6.0">
                  <p:embed/>
                </p:oleObj>
              </mc:Choice>
              <mc:Fallback>
                <p:oleObj name="CS ChemDraw Drawing" r:id="rId2" imgW="6847027" imgH="2697134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96E7D9C-E744-6B62-7CE0-896B8324DC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831" y="3900261"/>
                        <a:ext cx="5572125" cy="219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5D70E81-F176-9F26-97EF-CD2574075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370115"/>
              </p:ext>
            </p:extLst>
          </p:nvPr>
        </p:nvGraphicFramePr>
        <p:xfrm>
          <a:off x="1703388" y="1458913"/>
          <a:ext cx="8453437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388764" imgH="3155954" progId="ChemDraw.Document.6.0">
                  <p:embed/>
                </p:oleObj>
              </mc:Choice>
              <mc:Fallback>
                <p:oleObj name="CS ChemDraw Drawing" r:id="rId4" imgW="10388764" imgH="3155954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5D70E81-F176-9F26-97EF-CD25740751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458913"/>
                        <a:ext cx="8453437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70A4D57B-0A5B-58C0-9FFB-B882D951B10C}"/>
              </a:ext>
            </a:extLst>
          </p:cNvPr>
          <p:cNvSpPr/>
          <p:nvPr/>
        </p:nvSpPr>
        <p:spPr>
          <a:xfrm>
            <a:off x="8397195" y="5314156"/>
            <a:ext cx="775608" cy="171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06490-5E28-0D41-958F-A34F37A7E1FE}"/>
              </a:ext>
            </a:extLst>
          </p:cNvPr>
          <p:cNvSpPr txBox="1"/>
          <p:nvPr/>
        </p:nvSpPr>
        <p:spPr>
          <a:xfrm>
            <a:off x="9364436" y="5024211"/>
            <a:ext cx="1738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Repositioned for</a:t>
            </a:r>
          </a:p>
          <a:p>
            <a:pPr algn="ctr"/>
            <a:r>
              <a:rPr lang="en-US" dirty="0"/>
              <a:t>SARS-CoV-2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8EB36-EE9C-D255-5500-DCBA496FBEA4}"/>
              </a:ext>
            </a:extLst>
          </p:cNvPr>
          <p:cNvSpPr txBox="1"/>
          <p:nvPr/>
        </p:nvSpPr>
        <p:spPr>
          <a:xfrm>
            <a:off x="10463212" y="2344175"/>
            <a:ext cx="1379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Drug</a:t>
            </a:r>
          </a:p>
          <a:p>
            <a:pPr algn="ctr"/>
            <a:r>
              <a:rPr lang="en-US" dirty="0"/>
              <a:t>Modification</a:t>
            </a:r>
          </a:p>
        </p:txBody>
      </p:sp>
    </p:spTree>
    <p:extLst>
      <p:ext uri="{BB962C8B-B14F-4D97-AF65-F5344CB8AC3E}">
        <p14:creationId xmlns:p14="http://schemas.microsoft.com/office/powerpoint/2010/main" val="13264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Human PK of </a:t>
            </a:r>
            <a:r>
              <a:rPr lang="en-ZA" dirty="0" err="1"/>
              <a:t>Hydroxchloroquine</a:t>
            </a:r>
            <a:r>
              <a:rPr lang="en-ZA" dirty="0"/>
              <a:t> (HCQ)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13</a:t>
            </a:fld>
            <a:endParaRPr lang="en-ZA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EFE2EA-4275-1692-30B7-926AFA45D4DB}"/>
              </a:ext>
            </a:extLst>
          </p:cNvPr>
          <p:cNvSpPr/>
          <p:nvPr/>
        </p:nvSpPr>
        <p:spPr>
          <a:xfrm>
            <a:off x="2373909" y="1518673"/>
            <a:ext cx="6686767" cy="1525972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89BBF3-77B3-ACDE-5EAA-9E1680E36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643811"/>
              </p:ext>
            </p:extLst>
          </p:nvPr>
        </p:nvGraphicFramePr>
        <p:xfrm>
          <a:off x="410447" y="3044645"/>
          <a:ext cx="5306846" cy="328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17">
            <a:extLst>
              <a:ext uri="{FF2B5EF4-FFF2-40B4-BE49-F238E27FC236}">
                <a16:creationId xmlns:a16="http://schemas.microsoft.com/office/drawing/2014/main" id="{CCD527C0-B507-90F2-5C46-DB539CD5D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321736"/>
              </p:ext>
            </p:extLst>
          </p:nvPr>
        </p:nvGraphicFramePr>
        <p:xfrm>
          <a:off x="6474708" y="3341012"/>
          <a:ext cx="2938072" cy="268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4380">
                  <a:extLst>
                    <a:ext uri="{9D8B030D-6E8A-4147-A177-3AD203B41FA5}">
                      <a16:colId xmlns:a16="http://schemas.microsoft.com/office/drawing/2014/main" val="3317292231"/>
                    </a:ext>
                  </a:extLst>
                </a:gridCol>
                <a:gridCol w="996846">
                  <a:extLst>
                    <a:ext uri="{9D8B030D-6E8A-4147-A177-3AD203B41FA5}">
                      <a16:colId xmlns:a16="http://schemas.microsoft.com/office/drawing/2014/main" val="2584781530"/>
                    </a:ext>
                  </a:extLst>
                </a:gridCol>
                <a:gridCol w="996846">
                  <a:extLst>
                    <a:ext uri="{9D8B030D-6E8A-4147-A177-3AD203B41FA5}">
                      <a16:colId xmlns:a16="http://schemas.microsoft.com/office/drawing/2014/main" val="208859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800 mg*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29951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max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baseline="0" dirty="0"/>
                        <a:t>(ng/ml)</a:t>
                      </a:r>
                      <a:endParaRPr lang="en-US" sz="14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332467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fC</a:t>
                      </a:r>
                      <a:r>
                        <a:rPr lang="en-US" sz="1400" baseline="-25000" dirty="0" err="1"/>
                        <a:t>max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baseline="0" dirty="0"/>
                        <a:t>(ng/ml)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175431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AUC</a:t>
                      </a:r>
                      <a:r>
                        <a:rPr lang="en-US" sz="1400" baseline="-25000" dirty="0"/>
                        <a:t>0-∞ </a:t>
                      </a:r>
                    </a:p>
                    <a:p>
                      <a:pPr algn="ctr"/>
                      <a:r>
                        <a:rPr lang="en-US" sz="1400" baseline="0" dirty="0"/>
                        <a:t>(ng h/ml)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610299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fAUC</a:t>
                      </a:r>
                      <a:r>
                        <a:rPr lang="en-US" sz="1400" baseline="-25000" dirty="0"/>
                        <a:t>0-∞ </a:t>
                      </a:r>
                    </a:p>
                    <a:p>
                      <a:pPr algn="ctr"/>
                      <a:r>
                        <a:rPr lang="en-US" sz="1400" baseline="0" dirty="0"/>
                        <a:t>(ng h/ml)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5374044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*extrapolated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0289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41E6091-460E-B009-2D33-5D5B8867C838}"/>
              </a:ext>
            </a:extLst>
          </p:cNvPr>
          <p:cNvGrpSpPr/>
          <p:nvPr/>
        </p:nvGrpSpPr>
        <p:grpSpPr>
          <a:xfrm>
            <a:off x="1061831" y="5181858"/>
            <a:ext cx="4566429" cy="340361"/>
            <a:chOff x="818147" y="4747577"/>
            <a:chExt cx="3729729" cy="27681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38246A-07C5-B35E-70FA-EC04055D9B21}"/>
                </a:ext>
              </a:extLst>
            </p:cNvPr>
            <p:cNvCxnSpPr/>
            <p:nvPr/>
          </p:nvCxnSpPr>
          <p:spPr>
            <a:xfrm>
              <a:off x="818147" y="5024387"/>
              <a:ext cx="363835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696797-5B6C-0E75-7F1F-AF4936EF531B}"/>
                </a:ext>
              </a:extLst>
            </p:cNvPr>
            <p:cNvSpPr txBox="1"/>
            <p:nvPr/>
          </p:nvSpPr>
          <p:spPr>
            <a:xfrm>
              <a:off x="3847774" y="4747577"/>
              <a:ext cx="700102" cy="250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HCQ EC</a:t>
              </a:r>
              <a:r>
                <a:rPr lang="en-US" sz="1400" b="1" baseline="-25000" dirty="0">
                  <a:solidFill>
                    <a:srgbClr val="FF0000"/>
                  </a:solidFill>
                </a:rPr>
                <a:t>50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816B44A-6568-5EB4-81D6-3691DEF1E05E}"/>
              </a:ext>
            </a:extLst>
          </p:cNvPr>
          <p:cNvSpPr txBox="1"/>
          <p:nvPr/>
        </p:nvSpPr>
        <p:spPr>
          <a:xfrm>
            <a:off x="2855401" y="1657844"/>
            <a:ext cx="5545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Hydroxychloroquine</a:t>
            </a:r>
          </a:p>
          <a:p>
            <a:r>
              <a:rPr lang="en-US" dirty="0"/>
              <a:t>EC</a:t>
            </a:r>
            <a:r>
              <a:rPr lang="en-US" baseline="-25000" dirty="0"/>
              <a:t>50</a:t>
            </a:r>
            <a:r>
              <a:rPr lang="en-US" dirty="0"/>
              <a:t> = 20-35 </a:t>
            </a:r>
            <a:r>
              <a:rPr lang="en-US" dirty="0" err="1"/>
              <a:t>nM</a:t>
            </a:r>
            <a:r>
              <a:rPr lang="en-US" dirty="0"/>
              <a:t>  (~9.2 ng/ml) vs </a:t>
            </a:r>
            <a:r>
              <a:rPr lang="en-US" b="1" i="1" dirty="0">
                <a:solidFill>
                  <a:srgbClr val="0000FF"/>
                </a:solidFill>
              </a:rPr>
              <a:t>P. falciparum</a:t>
            </a:r>
            <a:endParaRPr lang="en-US" dirty="0"/>
          </a:p>
          <a:p>
            <a:endParaRPr lang="en-US" dirty="0"/>
          </a:p>
          <a:p>
            <a:r>
              <a:rPr lang="en-US" dirty="0"/>
              <a:t>800 mg dose HQ: </a:t>
            </a:r>
            <a:r>
              <a:rPr lang="en-US" b="1" dirty="0" err="1">
                <a:solidFill>
                  <a:srgbClr val="00B050"/>
                </a:solidFill>
                <a:sym typeface="Symbol" panose="05050102010706020507" pitchFamily="18" charset="2"/>
              </a:rPr>
              <a:t>fCmax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/EC</a:t>
            </a:r>
            <a:r>
              <a:rPr lang="en-US" b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50 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 10.4	</a:t>
            </a:r>
            <a:r>
              <a:rPr lang="en-US" b="1" dirty="0" err="1">
                <a:solidFill>
                  <a:srgbClr val="00B050"/>
                </a:solidFill>
                <a:sym typeface="Symbol" panose="05050102010706020507" pitchFamily="18" charset="2"/>
              </a:rPr>
              <a:t>fAUC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/EC</a:t>
            </a:r>
            <a:r>
              <a:rPr lang="en-US" b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50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  180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HCQ Repositioning for Lupus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14</a:t>
            </a:fld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BE644-5620-1BB0-9963-2A680F68A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86" y="1526582"/>
            <a:ext cx="5482383" cy="3612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91758-F696-B26A-6C6E-DEE7CBD61149}"/>
              </a:ext>
            </a:extLst>
          </p:cNvPr>
          <p:cNvSpPr txBox="1"/>
          <p:nvPr/>
        </p:nvSpPr>
        <p:spPr>
          <a:xfrm>
            <a:off x="2728118" y="5445717"/>
            <a:ext cx="5056641" cy="369332"/>
          </a:xfrm>
          <a:prstGeom prst="rect">
            <a:avLst/>
          </a:prstGeom>
          <a:noFill/>
          <a:ln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Upwards of 5 mg/kg/day </a:t>
            </a:r>
            <a:r>
              <a:rPr lang="en-US" dirty="0">
                <a:sym typeface="Symbol" panose="05050102010706020507" pitchFamily="18" charset="2"/>
              </a:rPr>
              <a:t> 200-400 mg daily doses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0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HCQ Repositioning for SARS-CoV-2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15</a:t>
            </a:fld>
            <a:endParaRPr lang="en-ZA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064A2A-4F52-5598-905C-67A5E5378E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424570"/>
              </p:ext>
            </p:extLst>
          </p:nvPr>
        </p:nvGraphicFramePr>
        <p:xfrm>
          <a:off x="3112261" y="3067571"/>
          <a:ext cx="5306846" cy="328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494791EA-E671-6742-0549-30C6F6B044B2}"/>
              </a:ext>
            </a:extLst>
          </p:cNvPr>
          <p:cNvGrpSpPr/>
          <p:nvPr/>
        </p:nvGrpSpPr>
        <p:grpSpPr>
          <a:xfrm>
            <a:off x="3801314" y="3653419"/>
            <a:ext cx="4491831" cy="329185"/>
            <a:chOff x="818147" y="4761445"/>
            <a:chExt cx="3638350" cy="26294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31F087A-B05B-9208-D8E6-0AD5142B31BD}"/>
                </a:ext>
              </a:extLst>
            </p:cNvPr>
            <p:cNvCxnSpPr/>
            <p:nvPr/>
          </p:nvCxnSpPr>
          <p:spPr>
            <a:xfrm>
              <a:off x="818147" y="5024387"/>
              <a:ext cx="3638350" cy="0"/>
            </a:xfrm>
            <a:prstGeom prst="line">
              <a:avLst/>
            </a:prstGeom>
            <a:ln w="2540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E48A87-ED45-F25B-CACF-F212F1D1BC48}"/>
                </a:ext>
              </a:extLst>
            </p:cNvPr>
            <p:cNvSpPr txBox="1"/>
            <p:nvPr/>
          </p:nvSpPr>
          <p:spPr>
            <a:xfrm>
              <a:off x="3601027" y="4761445"/>
              <a:ext cx="694292" cy="245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</a:rPr>
                <a:t>HCQ EC</a:t>
              </a:r>
              <a:r>
                <a:rPr lang="en-US" sz="1400" b="1" baseline="-25000" dirty="0">
                  <a:solidFill>
                    <a:schemeClr val="accent6">
                      <a:lumMod val="75000"/>
                    </a:schemeClr>
                  </a:solidFill>
                </a:rPr>
                <a:t>50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D9EF3F-D41E-A509-FC53-386A1EAD6255}"/>
              </a:ext>
            </a:extLst>
          </p:cNvPr>
          <p:cNvGrpSpPr/>
          <p:nvPr/>
        </p:nvGrpSpPr>
        <p:grpSpPr>
          <a:xfrm>
            <a:off x="3781163" y="3992264"/>
            <a:ext cx="4513178" cy="317431"/>
            <a:chOff x="818147" y="4770833"/>
            <a:chExt cx="3655642" cy="25355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F8DF1B-52AB-2CE2-F052-B61288B2A555}"/>
                </a:ext>
              </a:extLst>
            </p:cNvPr>
            <p:cNvCxnSpPr/>
            <p:nvPr/>
          </p:nvCxnSpPr>
          <p:spPr>
            <a:xfrm>
              <a:off x="818147" y="5024387"/>
              <a:ext cx="363835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089452-1C19-DB2F-7272-22AC3FAA64DE}"/>
                </a:ext>
              </a:extLst>
            </p:cNvPr>
            <p:cNvSpPr txBox="1"/>
            <p:nvPr/>
          </p:nvSpPr>
          <p:spPr>
            <a:xfrm>
              <a:off x="3455204" y="4770833"/>
              <a:ext cx="1018585" cy="245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HCQ </a:t>
              </a:r>
              <a:r>
                <a:rPr lang="en-US" sz="1400" b="1" dirty="0" err="1">
                  <a:solidFill>
                    <a:srgbClr val="FF0000"/>
                  </a:solidFill>
                </a:rPr>
                <a:t>hERG</a:t>
              </a:r>
              <a:r>
                <a:rPr lang="en-US" sz="1400" b="1" dirty="0">
                  <a:solidFill>
                    <a:srgbClr val="FF0000"/>
                  </a:solidFill>
                </a:rPr>
                <a:t> IC</a:t>
              </a:r>
              <a:r>
                <a:rPr lang="en-US" sz="1400" b="1" baseline="-250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DF0F96-AB7E-8CC4-DCAC-F214F8C0E48E}"/>
              </a:ext>
            </a:extLst>
          </p:cNvPr>
          <p:cNvSpPr/>
          <p:nvPr/>
        </p:nvSpPr>
        <p:spPr>
          <a:xfrm>
            <a:off x="2752616" y="1426998"/>
            <a:ext cx="6686767" cy="1525972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1F5128-E1C9-4688-BB3B-BA9929FCC480}"/>
              </a:ext>
            </a:extLst>
          </p:cNvPr>
          <p:cNvSpPr txBox="1"/>
          <p:nvPr/>
        </p:nvSpPr>
        <p:spPr>
          <a:xfrm>
            <a:off x="3234108" y="1566169"/>
            <a:ext cx="5545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Hydroxychloroquine</a:t>
            </a:r>
          </a:p>
          <a:p>
            <a:r>
              <a:rPr lang="en-US" dirty="0"/>
              <a:t>EC</a:t>
            </a:r>
            <a:r>
              <a:rPr lang="en-US" baseline="-25000" dirty="0"/>
              <a:t>50</a:t>
            </a:r>
            <a:r>
              <a:rPr lang="en-US" dirty="0"/>
              <a:t> = 900-1500 </a:t>
            </a:r>
            <a:r>
              <a:rPr lang="en-US" dirty="0" err="1"/>
              <a:t>nM</a:t>
            </a:r>
            <a:r>
              <a:rPr lang="en-US" dirty="0"/>
              <a:t>  (~400 ng/ml) vs </a:t>
            </a:r>
            <a:r>
              <a:rPr lang="en-US" b="1" dirty="0">
                <a:solidFill>
                  <a:srgbClr val="0000FF"/>
                </a:solidFill>
              </a:rPr>
              <a:t>SARS-CoV-2</a:t>
            </a:r>
            <a:endParaRPr lang="en-US" dirty="0"/>
          </a:p>
          <a:p>
            <a:endParaRPr lang="en-US" dirty="0"/>
          </a:p>
          <a:p>
            <a:r>
              <a:rPr lang="en-US" dirty="0"/>
              <a:t>800 mg dose HQ: </a:t>
            </a:r>
            <a:r>
              <a:rPr lang="en-US" b="1" dirty="0" err="1">
                <a:solidFill>
                  <a:srgbClr val="00B050"/>
                </a:solidFill>
                <a:sym typeface="Symbol" panose="05050102010706020507" pitchFamily="18" charset="2"/>
              </a:rPr>
              <a:t>fCmax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/EC</a:t>
            </a:r>
            <a:r>
              <a:rPr lang="en-US" b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50 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 0.24	</a:t>
            </a:r>
            <a:r>
              <a:rPr lang="en-US" b="1" dirty="0" err="1">
                <a:solidFill>
                  <a:srgbClr val="00B050"/>
                </a:solidFill>
                <a:sym typeface="Symbol" panose="05050102010706020507" pitchFamily="18" charset="2"/>
              </a:rPr>
              <a:t>fAUC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/EC</a:t>
            </a:r>
            <a:r>
              <a:rPr lang="en-US" b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50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  4.1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Analysis of Clinical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16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C97D5-8C69-24F0-D779-8CB8406F1279}"/>
              </a:ext>
            </a:extLst>
          </p:cNvPr>
          <p:cNvSpPr txBox="1"/>
          <p:nvPr/>
        </p:nvSpPr>
        <p:spPr>
          <a:xfrm>
            <a:off x="2062031" y="2233369"/>
            <a:ext cx="76126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In June 2020, the FDA ended the emergency use of hydroxychloroquine and chloroquine for treatment of COVID-19.</a:t>
            </a:r>
          </a:p>
          <a:p>
            <a:pPr algn="l"/>
            <a:endParaRPr lang="en-US" sz="2000" b="0" i="0" dirty="0">
              <a:solidFill>
                <a:srgbClr val="080808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sz="2000" b="0" i="0" dirty="0"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Over time, clinical trials showed hydroxychloroquine:</a:t>
            </a:r>
          </a:p>
          <a:p>
            <a:pPr algn="l"/>
            <a:endParaRPr lang="en-US" sz="2000" b="0" i="0" dirty="0">
              <a:solidFill>
                <a:srgbClr val="080808"/>
              </a:solidFill>
              <a:effectLst/>
              <a:latin typeface="Helvetica" panose="020B0604020202020204" pitchFamily="34" charset="0"/>
            </a:endParaRPr>
          </a:p>
          <a:p>
            <a:pPr indent="-27432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Led to serious heart problems in some people</a:t>
            </a:r>
          </a:p>
          <a:p>
            <a:pPr indent="-27432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Did not effectively treat COVID-19</a:t>
            </a:r>
          </a:p>
          <a:p>
            <a:pPr indent="-27432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80808"/>
                </a:solidFill>
                <a:effectLst/>
                <a:latin typeface="Helvetica" panose="020B0604020202020204" pitchFamily="34" charset="0"/>
              </a:rPr>
              <a:t>Did not prevent infection with the virus that causes COVID-19</a:t>
            </a:r>
          </a:p>
        </p:txBody>
      </p:sp>
    </p:spTree>
    <p:extLst>
      <p:ext uri="{BB962C8B-B14F-4D97-AF65-F5344CB8AC3E}">
        <p14:creationId xmlns:p14="http://schemas.microsoft.com/office/powerpoint/2010/main" val="357986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54886" cy="1325563"/>
          </a:xfrm>
        </p:spPr>
        <p:txBody>
          <a:bodyPr>
            <a:normAutofit/>
          </a:bodyPr>
          <a:lstStyle/>
          <a:p>
            <a:r>
              <a:rPr lang="en-ZA" dirty="0"/>
              <a:t>Repositioning of Ivermectin for SARS-CoV-2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17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EDBE0-3F92-F996-00D0-CEC3F57519B9}"/>
              </a:ext>
            </a:extLst>
          </p:cNvPr>
          <p:cNvSpPr txBox="1"/>
          <p:nvPr/>
        </p:nvSpPr>
        <p:spPr>
          <a:xfrm>
            <a:off x="1828800" y="1435926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Approved treatments (once or twice yearly):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10.5 mg (onchocerciasis), 14 mg (strongyloidiasis), 10.5-14 mg (lymphatic filariasis)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~50% reduction @ 100 ng/ml against </a:t>
            </a:r>
            <a:r>
              <a:rPr lang="en-US" i="1" dirty="0">
                <a:solidFill>
                  <a:srgbClr val="0070C0"/>
                </a:solidFill>
              </a:rPr>
              <a:t>O. volvulus </a:t>
            </a:r>
            <a:r>
              <a:rPr lang="en-US" dirty="0">
                <a:solidFill>
                  <a:srgbClr val="0070C0"/>
                </a:solidFill>
              </a:rPr>
              <a:t>field isolates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DCED6-3596-96D4-45AA-EEBAD9AA0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00" y="2761489"/>
            <a:ext cx="3924300" cy="3171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3389C-8E4E-D06C-CCE6-4E0BA7080040}"/>
              </a:ext>
            </a:extLst>
          </p:cNvPr>
          <p:cNvSpPr txBox="1"/>
          <p:nvPr/>
        </p:nvSpPr>
        <p:spPr>
          <a:xfrm>
            <a:off x="6025066" y="2535883"/>
            <a:ext cx="370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EC</a:t>
            </a:r>
            <a:r>
              <a:rPr lang="en-US" baseline="-25000" dirty="0">
                <a:solidFill>
                  <a:srgbClr val="0070C0"/>
                </a:solidFill>
              </a:rPr>
              <a:t>50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 2100 ng/ml against SARS-Cov-2</a:t>
            </a:r>
          </a:p>
          <a:p>
            <a:pPr algn="ctr"/>
            <a:r>
              <a:rPr lang="en-US" dirty="0">
                <a:sym typeface="Symbol" panose="05050102010706020507" pitchFamily="18" charset="2"/>
              </a:rPr>
              <a:t>EC</a:t>
            </a:r>
            <a:r>
              <a:rPr lang="en-US" baseline="-25000" dirty="0">
                <a:sym typeface="Symbol" panose="05050102010706020507" pitchFamily="18" charset="2"/>
              </a:rPr>
              <a:t>50</a:t>
            </a:r>
            <a:r>
              <a:rPr lang="en-US" dirty="0">
                <a:sym typeface="Symbol" panose="05050102010706020507" pitchFamily="18" charset="2"/>
              </a:rPr>
              <a:t>/</a:t>
            </a:r>
            <a:r>
              <a:rPr lang="en-US" dirty="0" err="1">
                <a:sym typeface="Symbol" panose="05050102010706020507" pitchFamily="18" charset="2"/>
              </a:rPr>
              <a:t>fC</a:t>
            </a:r>
            <a:r>
              <a:rPr lang="en-US" baseline="-25000" dirty="0" err="1">
                <a:sym typeface="Symbol" panose="05050102010706020507" pitchFamily="18" charset="2"/>
              </a:rPr>
              <a:t>max</a:t>
            </a:r>
            <a:r>
              <a:rPr lang="en-US" dirty="0">
                <a:sym typeface="Symbol" panose="05050102010706020507" pitchFamily="18" charset="2"/>
              </a:rPr>
              <a:t> &gt; 100 (30 mg dose)</a:t>
            </a:r>
          </a:p>
        </p:txBody>
      </p:sp>
      <p:graphicFrame>
        <p:nvGraphicFramePr>
          <p:cNvPr id="8" name="Table 17">
            <a:extLst>
              <a:ext uri="{FF2B5EF4-FFF2-40B4-BE49-F238E27FC236}">
                <a16:creationId xmlns:a16="http://schemas.microsoft.com/office/drawing/2014/main" id="{E8F5B6E3-6D29-7ED7-F9B9-079230267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14523"/>
              </p:ext>
            </p:extLst>
          </p:nvPr>
        </p:nvGraphicFramePr>
        <p:xfrm>
          <a:off x="5657850" y="3291664"/>
          <a:ext cx="4276986" cy="119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6371">
                  <a:extLst>
                    <a:ext uri="{9D8B030D-6E8A-4147-A177-3AD203B41FA5}">
                      <a16:colId xmlns:a16="http://schemas.microsoft.com/office/drawing/2014/main" val="3317292231"/>
                    </a:ext>
                  </a:extLst>
                </a:gridCol>
                <a:gridCol w="712123">
                  <a:extLst>
                    <a:ext uri="{9D8B030D-6E8A-4147-A177-3AD203B41FA5}">
                      <a16:colId xmlns:a16="http://schemas.microsoft.com/office/drawing/2014/main" val="2584781530"/>
                    </a:ext>
                  </a:extLst>
                </a:gridCol>
                <a:gridCol w="712123">
                  <a:extLst>
                    <a:ext uri="{9D8B030D-6E8A-4147-A177-3AD203B41FA5}">
                      <a16:colId xmlns:a16="http://schemas.microsoft.com/office/drawing/2014/main" val="1311575363"/>
                    </a:ext>
                  </a:extLst>
                </a:gridCol>
                <a:gridCol w="712123">
                  <a:extLst>
                    <a:ext uri="{9D8B030D-6E8A-4147-A177-3AD203B41FA5}">
                      <a16:colId xmlns:a16="http://schemas.microsoft.com/office/drawing/2014/main" val="90710855"/>
                    </a:ext>
                  </a:extLst>
                </a:gridCol>
                <a:gridCol w="712123">
                  <a:extLst>
                    <a:ext uri="{9D8B030D-6E8A-4147-A177-3AD203B41FA5}">
                      <a16:colId xmlns:a16="http://schemas.microsoft.com/office/drawing/2014/main" val="176919906"/>
                    </a:ext>
                  </a:extLst>
                </a:gridCol>
                <a:gridCol w="712123">
                  <a:extLst>
                    <a:ext uri="{9D8B030D-6E8A-4147-A177-3AD203B41FA5}">
                      <a16:colId xmlns:a16="http://schemas.microsoft.com/office/drawing/2014/main" val="2726047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ng/ml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mg</a:t>
                      </a:r>
                    </a:p>
                    <a:p>
                      <a:pPr algn="ctr"/>
                      <a:r>
                        <a:rPr lang="en-US" sz="1200" dirty="0"/>
                        <a:t>fed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mg</a:t>
                      </a:r>
                    </a:p>
                    <a:p>
                      <a:pPr algn="ctr"/>
                      <a:r>
                        <a:rPr lang="en-US" sz="1200" dirty="0"/>
                        <a:t>fasted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 mg</a:t>
                      </a:r>
                    </a:p>
                    <a:p>
                      <a:pPr algn="ctr"/>
                      <a:r>
                        <a:rPr lang="en-US" sz="1200" dirty="0"/>
                        <a:t>fasted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90 mg</a:t>
                      </a:r>
                    </a:p>
                    <a:p>
                      <a:pPr algn="ctr"/>
                      <a:r>
                        <a:rPr lang="en-US" sz="1200" dirty="0"/>
                        <a:t>fasted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120 mg</a:t>
                      </a:r>
                    </a:p>
                    <a:p>
                      <a:pPr algn="ctr"/>
                      <a:r>
                        <a:rPr lang="en-US" sz="1200" dirty="0"/>
                        <a:t>fasted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29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max</a:t>
                      </a:r>
                      <a:endParaRPr lang="en-US" sz="14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332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fC</a:t>
                      </a:r>
                      <a:r>
                        <a:rPr lang="en-US" sz="1400" baseline="-25000" dirty="0" err="1"/>
                        <a:t>max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6102999"/>
                  </a:ext>
                </a:extLst>
              </a:tr>
            </a:tbl>
          </a:graphicData>
        </a:graphic>
      </p:graphicFrame>
      <p:pic>
        <p:nvPicPr>
          <p:cNvPr id="9" name="Picture 2" descr="undefined">
            <a:extLst>
              <a:ext uri="{FF2B5EF4-FFF2-40B4-BE49-F238E27FC236}">
                <a16:creationId xmlns:a16="http://schemas.microsoft.com/office/drawing/2014/main" id="{270728C3-FE9E-FFDC-EF4D-A7B211B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24" y="4856089"/>
            <a:ext cx="2300438" cy="14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66F0AE3-733D-E906-BDCC-CED12043057C}"/>
              </a:ext>
            </a:extLst>
          </p:cNvPr>
          <p:cNvGrpSpPr/>
          <p:nvPr/>
        </p:nvGrpSpPr>
        <p:grpSpPr>
          <a:xfrm>
            <a:off x="2231256" y="3896327"/>
            <a:ext cx="3108960" cy="276999"/>
            <a:chOff x="1145406" y="3686293"/>
            <a:chExt cx="3108960" cy="27699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5D2C2B-ABD1-9837-3BA6-A7FE0909C8DA}"/>
                </a:ext>
              </a:extLst>
            </p:cNvPr>
            <p:cNvCxnSpPr/>
            <p:nvPr/>
          </p:nvCxnSpPr>
          <p:spPr>
            <a:xfrm>
              <a:off x="1145406" y="3945067"/>
              <a:ext cx="3108960" cy="0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7B263B-8431-5E5E-CCDA-258BD36668C1}"/>
                </a:ext>
              </a:extLst>
            </p:cNvPr>
            <p:cNvSpPr txBox="1"/>
            <p:nvPr/>
          </p:nvSpPr>
          <p:spPr>
            <a:xfrm>
              <a:off x="2446897" y="3686293"/>
              <a:ext cx="1760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100 ng/ml vs </a:t>
              </a:r>
              <a:r>
                <a:rPr lang="en-US" sz="1200" b="1" i="1" dirty="0">
                  <a:solidFill>
                    <a:srgbClr val="FF0000"/>
                  </a:solidFill>
                </a:rPr>
                <a:t>O. volvulus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8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FDA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18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54B8D-4C7B-9F06-F9A8-53D2E3801B4B}"/>
              </a:ext>
            </a:extLst>
          </p:cNvPr>
          <p:cNvSpPr txBox="1"/>
          <p:nvPr/>
        </p:nvSpPr>
        <p:spPr>
          <a:xfrm>
            <a:off x="635903" y="1618311"/>
            <a:ext cx="110635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Ivermectin is approved for human use to treat infections caused by some parasitic worms and head lice and skin conditions like rosacea.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Currently available data do not show ivermectin is effective against COVID-19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Taking large doses of ivermectin is dangerous.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Animal ivermectin products are very different from those approved for humans. Use of animal ivermectin for the prevention or treatment of COVID-19 in humans is dangerous. 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D6C7C4-2EC3-1ED3-7CED-938793EA6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85583"/>
              </p:ext>
            </p:extLst>
          </p:nvPr>
        </p:nvGraphicFramePr>
        <p:xfrm>
          <a:off x="1396462" y="3910637"/>
          <a:ext cx="8585738" cy="183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2134">
                  <a:extLst>
                    <a:ext uri="{9D8B030D-6E8A-4147-A177-3AD203B41FA5}">
                      <a16:colId xmlns:a16="http://schemas.microsoft.com/office/drawing/2014/main" val="73081252"/>
                    </a:ext>
                  </a:extLst>
                </a:gridCol>
                <a:gridCol w="1715901">
                  <a:extLst>
                    <a:ext uri="{9D8B030D-6E8A-4147-A177-3AD203B41FA5}">
                      <a16:colId xmlns:a16="http://schemas.microsoft.com/office/drawing/2014/main" val="2162363904"/>
                    </a:ext>
                  </a:extLst>
                </a:gridCol>
                <a:gridCol w="1715901">
                  <a:extLst>
                    <a:ext uri="{9D8B030D-6E8A-4147-A177-3AD203B41FA5}">
                      <a16:colId xmlns:a16="http://schemas.microsoft.com/office/drawing/2014/main" val="2606149441"/>
                    </a:ext>
                  </a:extLst>
                </a:gridCol>
                <a:gridCol w="1715901">
                  <a:extLst>
                    <a:ext uri="{9D8B030D-6E8A-4147-A177-3AD203B41FA5}">
                      <a16:colId xmlns:a16="http://schemas.microsoft.com/office/drawing/2014/main" val="910483375"/>
                    </a:ext>
                  </a:extLst>
                </a:gridCol>
                <a:gridCol w="1715901">
                  <a:extLst>
                    <a:ext uri="{9D8B030D-6E8A-4147-A177-3AD203B41FA5}">
                      <a16:colId xmlns:a16="http://schemas.microsoft.com/office/drawing/2014/main" val="414761386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71717"/>
                          </a:solidFill>
                          <a:effectLst/>
                        </a:rPr>
                        <a:t>ACTIV-6 Clinical Trial: Ivermectin 600 </a:t>
                      </a:r>
                      <a:r>
                        <a:rPr lang="en-US" b="1" dirty="0" err="1">
                          <a:solidFill>
                            <a:srgbClr val="171717"/>
                          </a:solidFill>
                          <a:effectLst/>
                        </a:rPr>
                        <a:t>μg</a:t>
                      </a:r>
                      <a:r>
                        <a:rPr lang="en-US" b="1" dirty="0">
                          <a:solidFill>
                            <a:srgbClr val="171717"/>
                          </a:solidFill>
                          <a:effectLst/>
                        </a:rPr>
                        <a:t>/kg (42 mg for 70 kg person)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171717"/>
                          </a:solidFill>
                          <a:effectLst/>
                        </a:rPr>
                        <a:t>Once Daily in 566 Outpatients With Mild to Moderate COVID-19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89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Med. Time to Recovery</a:t>
                      </a:r>
                    </a:p>
                    <a:p>
                      <a:pPr algn="ctr"/>
                      <a:r>
                        <a:rPr lang="en-US" sz="1200" b="1" dirty="0"/>
                        <a:t>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Adverse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Serious Adverse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Hospitalizations or Deaths (d28)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7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Ivermectin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7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39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9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 err="1"/>
              <a:t>Remedesivir</a:t>
            </a:r>
            <a:r>
              <a:rPr lang="en-ZA" dirty="0"/>
              <a:t> – Drug Repurposing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19</a:t>
            </a:fld>
            <a:endParaRPr lang="en-ZA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8CB4B86-FD3B-A25B-28E0-5216C95EE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666858"/>
              </p:ext>
            </p:extLst>
          </p:nvPr>
        </p:nvGraphicFramePr>
        <p:xfrm>
          <a:off x="521892" y="1501643"/>
          <a:ext cx="2414902" cy="172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75471" imgH="2843521" progId="ChemDraw.Document.6.0">
                  <p:embed/>
                </p:oleObj>
              </mc:Choice>
              <mc:Fallback>
                <p:oleObj name="CS ChemDraw Drawing" r:id="rId2" imgW="3975471" imgH="2843521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8CB4B86-FD3B-A25B-28E0-5216C95EE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1892" y="1501643"/>
                        <a:ext cx="2414902" cy="1727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5A56A4-E5C3-5EB8-AF35-6B53E7FAFA61}"/>
              </a:ext>
            </a:extLst>
          </p:cNvPr>
          <p:cNvSpPr txBox="1"/>
          <p:nvPr/>
        </p:nvSpPr>
        <p:spPr>
          <a:xfrm>
            <a:off x="3746311" y="1501643"/>
            <a:ext cx="648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/>
              <a:t>Remdesivir</a:t>
            </a: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Inhibitor of viral RNA dependent RNA polymerase (</a:t>
            </a:r>
            <a:r>
              <a:rPr lang="en-US" sz="1600" dirty="0" err="1"/>
              <a:t>RdRp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RNA elongation terminated on incorporation into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IV treatment for Hepatitis C – superseded by close-in analog sofosbuvir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Active vs MERS-</a:t>
            </a:r>
            <a:r>
              <a:rPr lang="en-US" sz="1600" dirty="0" err="1"/>
              <a:t>CoV</a:t>
            </a:r>
            <a:r>
              <a:rPr lang="en-US" sz="1600" dirty="0"/>
              <a:t> &amp; SARS-</a:t>
            </a:r>
            <a:r>
              <a:rPr lang="en-US" sz="1600" dirty="0" err="1"/>
              <a:t>CoV</a:t>
            </a:r>
            <a:r>
              <a:rPr lang="en-US" sz="1600" dirty="0"/>
              <a:t> - mouse &amp; monkey efficacy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Developed as a treatment Ebola (Phase 2/3 trials) – perhaps ongoing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440C23E-98F3-00BB-6FAF-288B684C5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559055"/>
              </p:ext>
            </p:extLst>
          </p:nvPr>
        </p:nvGraphicFramePr>
        <p:xfrm>
          <a:off x="2699668" y="3033069"/>
          <a:ext cx="5623076" cy="3138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2371397" imgH="6910994" progId="ChemDraw.Document.6.0">
                  <p:embed/>
                </p:oleObj>
              </mc:Choice>
              <mc:Fallback>
                <p:oleObj name="CS ChemDraw Drawing" r:id="rId4" imgW="12371397" imgH="6910994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440C23E-98F3-00BB-6FAF-288B684C52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668" y="3033069"/>
                        <a:ext cx="5623076" cy="3138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50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C5564-8C94-61C3-5739-0D1FABDF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38F06-CE3D-447E-8E8A-48FDFB85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5" t="5996" r="-1465" b="-5802"/>
          <a:stretch>
            <a:fillRect/>
          </a:stretch>
        </p:blipFill>
        <p:spPr>
          <a:xfrm>
            <a:off x="0" y="367675"/>
            <a:ext cx="12192012" cy="61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9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22" y="37696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Drug Repurposing - Remdesivir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20</a:t>
            </a:fld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F3718-BD48-EACF-D491-C0E507C84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62" y="2027867"/>
            <a:ext cx="4672896" cy="2299445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15D28084-CAAA-1C65-D1AE-F66713466CB8}"/>
              </a:ext>
            </a:extLst>
          </p:cNvPr>
          <p:cNvSpPr txBox="1">
            <a:spLocks/>
          </p:cNvSpPr>
          <p:nvPr/>
        </p:nvSpPr>
        <p:spPr>
          <a:xfrm>
            <a:off x="1052281" y="6552946"/>
            <a:ext cx="455712" cy="2791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1C7D7A-B720-E54B-810D-1054F0EF48C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9030F1-92F6-E5C0-C8BE-A0B4431317B1}"/>
              </a:ext>
            </a:extLst>
          </p:cNvPr>
          <p:cNvGrpSpPr/>
          <p:nvPr/>
        </p:nvGrpSpPr>
        <p:grpSpPr>
          <a:xfrm>
            <a:off x="2121802" y="1573495"/>
            <a:ext cx="7251148" cy="1648121"/>
            <a:chOff x="1052281" y="1403238"/>
            <a:chExt cx="7251148" cy="164812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DB186B-CBD6-915C-E63E-76978313FAAD}"/>
                </a:ext>
              </a:extLst>
            </p:cNvPr>
            <p:cNvSpPr txBox="1"/>
            <p:nvPr/>
          </p:nvSpPr>
          <p:spPr>
            <a:xfrm>
              <a:off x="1052281" y="1403238"/>
              <a:ext cx="7251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EC</a:t>
              </a:r>
              <a:r>
                <a:rPr lang="en-US" baseline="-25000" dirty="0">
                  <a:solidFill>
                    <a:srgbClr val="FF0000"/>
                  </a:solidFill>
                </a:rPr>
                <a:t>50</a:t>
              </a:r>
              <a:r>
                <a:rPr lang="en-US" dirty="0">
                  <a:solidFill>
                    <a:srgbClr val="FF0000"/>
                  </a:solidFill>
                </a:rPr>
                <a:t> (SARS-CoV-2) = 9.9 </a:t>
              </a:r>
              <a:r>
                <a:rPr lang="en-US" dirty="0" err="1">
                  <a:solidFill>
                    <a:srgbClr val="FF0000"/>
                  </a:solidFill>
                </a:rPr>
                <a:t>nM</a:t>
              </a:r>
              <a:r>
                <a:rPr lang="en-US" dirty="0">
                  <a:solidFill>
                    <a:srgbClr val="FF0000"/>
                  </a:solidFill>
                </a:rPr>
                <a:t> (human airway epithelial cells)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846B18-F73A-7C41-7DAD-575DC333E2EE}"/>
                </a:ext>
              </a:extLst>
            </p:cNvPr>
            <p:cNvCxnSpPr/>
            <p:nvPr/>
          </p:nvCxnSpPr>
          <p:spPr>
            <a:xfrm>
              <a:off x="1621334" y="3051359"/>
              <a:ext cx="391976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4AD4156-F087-9248-F314-14D9615E6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656215"/>
              </p:ext>
            </p:extLst>
          </p:nvPr>
        </p:nvGraphicFramePr>
        <p:xfrm>
          <a:off x="8041668" y="2051489"/>
          <a:ext cx="1649533" cy="149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689207" imgH="2436322" progId="ChemDraw.Document.6.0">
                  <p:embed/>
                </p:oleObj>
              </mc:Choice>
              <mc:Fallback>
                <p:oleObj name="CS ChemDraw Drawing" r:id="rId3" imgW="2689207" imgH="2436322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4AD4156-F087-9248-F314-14D9615E65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1668" y="2051489"/>
                        <a:ext cx="1649533" cy="1494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FB0D97-196A-DE5F-C61F-595BB587269C}"/>
              </a:ext>
            </a:extLst>
          </p:cNvPr>
          <p:cNvSpPr/>
          <p:nvPr/>
        </p:nvSpPr>
        <p:spPr>
          <a:xfrm>
            <a:off x="1052281" y="4422650"/>
            <a:ext cx="8951495" cy="132556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Review of 8 Randomized Clinical Trials (10480 hospitalized patients):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Inconclusive for seriously ill patients (high flow oxygen, mechanical ventilation)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2% fewer deaths (28d) when patients on no or low-flow oxygen – statistically significant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No increase in adverse or serious adverse events over placebo/no remdesivir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B77853-8B5C-2167-D950-D58602B4716F}"/>
              </a:ext>
            </a:extLst>
          </p:cNvPr>
          <p:cNvSpPr txBox="1"/>
          <p:nvPr/>
        </p:nvSpPr>
        <p:spPr>
          <a:xfrm>
            <a:off x="2005550" y="5843549"/>
            <a:ext cx="660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Approved in more than 50 countries worldwide to reduce the risk of hospitalization or death for patients with mild to moderate COVID-19</a:t>
            </a:r>
          </a:p>
        </p:txBody>
      </p:sp>
    </p:spTree>
    <p:extLst>
      <p:ext uri="{BB962C8B-B14F-4D97-AF65-F5344CB8AC3E}">
        <p14:creationId xmlns:p14="http://schemas.microsoft.com/office/powerpoint/2010/main" val="39500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US" dirty="0"/>
              <a:t>Drug Repurposing - </a:t>
            </a:r>
            <a:r>
              <a:rPr lang="en-US" dirty="0" err="1"/>
              <a:t>Molnupiravir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21</a:t>
            </a:fld>
            <a:endParaRPr lang="en-ZA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D1E9F71-5E3C-2CFE-E306-4142E6EC5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312208"/>
              </p:ext>
            </p:extLst>
          </p:nvPr>
        </p:nvGraphicFramePr>
        <p:xfrm>
          <a:off x="1995034" y="1690688"/>
          <a:ext cx="685165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210430" imgH="3287587" progId="ChemDraw.Document.6.0">
                  <p:embed/>
                </p:oleObj>
              </mc:Choice>
              <mc:Fallback>
                <p:oleObj name="CS ChemDraw Drawing" r:id="rId2" imgW="12210430" imgH="3287587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D1E9F71-5E3C-2CFE-E306-4142E6EC5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5034" y="1690688"/>
                        <a:ext cx="6851650" cy="184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1AA4C2-0AEC-1640-A80E-2F538ABC301F}"/>
              </a:ext>
            </a:extLst>
          </p:cNvPr>
          <p:cNvSpPr txBox="1"/>
          <p:nvPr/>
        </p:nvSpPr>
        <p:spPr>
          <a:xfrm>
            <a:off x="923985" y="3732549"/>
            <a:ext cx="866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Discontinued drug in development for treatment of influenza – </a:t>
            </a:r>
            <a:r>
              <a:rPr lang="en-US" sz="1600" b="1" dirty="0"/>
              <a:t>concerns about mutagenicity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development for the treatment Venezuelan equine encephalitis virus (VEEV)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Inhibitor of viral RNA dependent RNA polymerase (</a:t>
            </a:r>
            <a:r>
              <a:rPr lang="en-US" sz="1600" dirty="0" err="1"/>
              <a:t>RdRp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Ester prodrug get cleaved – nucleoside metabolite gets phosphorylated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Differentiated mode-of-inhibition (vs. remdesivir): missense incorporation into RNA &amp; viral death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Nucleosides often w/ high barriers to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Planned IND in June 2020, but accelerated due to demonstrated SARS-CoV-2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Oral treatment for SARS-Cov-2 approved in the UK for patients with severe risk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FDA Emergency Use Authorization (EUA) for populations where other treatments are not feasible</a:t>
            </a:r>
          </a:p>
        </p:txBody>
      </p:sp>
    </p:spTree>
    <p:extLst>
      <p:ext uri="{BB962C8B-B14F-4D97-AF65-F5344CB8AC3E}">
        <p14:creationId xmlns:p14="http://schemas.microsoft.com/office/powerpoint/2010/main" val="67143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Human PK of </a:t>
            </a:r>
            <a:r>
              <a:rPr lang="en-ZA" dirty="0" err="1"/>
              <a:t>Molnupiravir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22</a:t>
            </a:fld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BD5A2-40DC-2AC1-D4F0-F4868C83A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67" y="2684462"/>
            <a:ext cx="6611519" cy="3528487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8C3FE3-1CC9-99A9-1D77-E799B8CEC4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086195"/>
              </p:ext>
            </p:extLst>
          </p:nvPr>
        </p:nvGraphicFramePr>
        <p:xfrm>
          <a:off x="4853293" y="1690687"/>
          <a:ext cx="1433512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339163" imgH="3246333" progId="ChemDraw.Document.6.0">
                  <p:embed/>
                </p:oleObj>
              </mc:Choice>
              <mc:Fallback>
                <p:oleObj name="CS ChemDraw Drawing" r:id="rId3" imgW="2339163" imgH="3246333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C8C3FE3-1CC9-99A9-1D77-E799B8CEC4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3293" y="1690687"/>
                        <a:ext cx="1433512" cy="198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0F72D4-B0AB-7F0D-AAB4-E3D1E079F817}"/>
              </a:ext>
            </a:extLst>
          </p:cNvPr>
          <p:cNvSpPr txBox="1"/>
          <p:nvPr/>
        </p:nvSpPr>
        <p:spPr>
          <a:xfrm flipH="1">
            <a:off x="6996518" y="2361297"/>
            <a:ext cx="285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</a:t>
            </a:r>
            <a:r>
              <a:rPr lang="en-US" baseline="-25000" dirty="0"/>
              <a:t>50</a:t>
            </a:r>
            <a:r>
              <a:rPr lang="en-US" dirty="0"/>
              <a:t> = 150 </a:t>
            </a:r>
            <a:r>
              <a:rPr lang="en-US" dirty="0" err="1"/>
              <a:t>nM</a:t>
            </a:r>
            <a:r>
              <a:rPr lang="en-US" dirty="0"/>
              <a:t> Calu-3 cells</a:t>
            </a:r>
          </a:p>
          <a:p>
            <a:r>
              <a:rPr lang="en-US" dirty="0"/>
              <a:t>           300 </a:t>
            </a:r>
            <a:r>
              <a:rPr lang="en-US" dirty="0" err="1"/>
              <a:t>nM</a:t>
            </a:r>
            <a:r>
              <a:rPr lang="en-US" dirty="0"/>
              <a:t> Vero cells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18A22-A0CD-104B-668B-4212FD59EAB5}"/>
              </a:ext>
            </a:extLst>
          </p:cNvPr>
          <p:cNvSpPr txBox="1"/>
          <p:nvPr/>
        </p:nvSpPr>
        <p:spPr>
          <a:xfrm>
            <a:off x="6908143" y="4134620"/>
            <a:ext cx="323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Clinical dose: 800 mg every 12 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A3842D-7EFA-9A1D-1899-7F83A1354798}"/>
              </a:ext>
            </a:extLst>
          </p:cNvPr>
          <p:cNvGrpSpPr/>
          <p:nvPr/>
        </p:nvGrpSpPr>
        <p:grpSpPr>
          <a:xfrm>
            <a:off x="2930979" y="5276448"/>
            <a:ext cx="5541579" cy="340061"/>
            <a:chOff x="2930979" y="5276448"/>
            <a:chExt cx="5541579" cy="34006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5807E5-6C0E-C72C-4149-7996D6346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0979" y="5553447"/>
              <a:ext cx="5541579" cy="63062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F7F5AB-CFBA-341E-9C51-60DB5B1BB6C5}"/>
                </a:ext>
              </a:extLst>
            </p:cNvPr>
            <p:cNvSpPr txBox="1"/>
            <p:nvPr/>
          </p:nvSpPr>
          <p:spPr>
            <a:xfrm>
              <a:off x="7303968" y="5276448"/>
              <a:ext cx="11685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IC</a:t>
              </a:r>
              <a:r>
                <a:rPr lang="en-US" sz="1200" b="1" baseline="-25000" dirty="0">
                  <a:solidFill>
                    <a:srgbClr val="FF0000"/>
                  </a:solidFill>
                </a:rPr>
                <a:t>50</a:t>
              </a:r>
              <a:r>
                <a:rPr lang="en-US" sz="1200" b="1" dirty="0">
                  <a:solidFill>
                    <a:srgbClr val="FF0000"/>
                  </a:solidFill>
                </a:rPr>
                <a:t> = 78 ng/mL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30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Issues of </a:t>
            </a:r>
            <a:r>
              <a:rPr lang="en-ZA" dirty="0" err="1"/>
              <a:t>Molnupiravir</a:t>
            </a:r>
            <a:r>
              <a:rPr lang="en-ZA" dirty="0"/>
              <a:t> Mutagenicity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23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C275C-268B-EF6C-7C1E-0E480F01D467}"/>
              </a:ext>
            </a:extLst>
          </p:cNvPr>
          <p:cNvSpPr txBox="1"/>
          <p:nvPr/>
        </p:nvSpPr>
        <p:spPr>
          <a:xfrm>
            <a:off x="450330" y="1392030"/>
            <a:ext cx="108245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Ames positive – Bacterial indicator of mutagenicity</a:t>
            </a:r>
          </a:p>
          <a:p>
            <a:endParaRPr lang="en-US" sz="1600" dirty="0"/>
          </a:p>
          <a:p>
            <a:r>
              <a:rPr lang="en-US" sz="1600" dirty="0"/>
              <a:t>Negative in MLA micronucleus assay</a:t>
            </a:r>
          </a:p>
          <a:p>
            <a:r>
              <a:rPr lang="en-US" sz="1600" dirty="0"/>
              <a:t>	</a:t>
            </a:r>
            <a:r>
              <a:rPr lang="en-US" sz="1600" i="1" dirty="0"/>
              <a:t>in vivo </a:t>
            </a:r>
            <a:r>
              <a:rPr lang="en-US" sz="1600" dirty="0"/>
              <a:t>rat micronucleus</a:t>
            </a:r>
          </a:p>
          <a:p>
            <a:r>
              <a:rPr lang="en-US" sz="1600" dirty="0"/>
              <a:t>	Rat Pig-a-gene mutagenicity</a:t>
            </a:r>
          </a:p>
          <a:p>
            <a:r>
              <a:rPr lang="en-US" sz="1600" dirty="0"/>
              <a:t>	Big Blue</a:t>
            </a:r>
            <a:r>
              <a:rPr lang="en-US" sz="1600" baseline="30000" dirty="0">
                <a:sym typeface="Symbol" panose="05050102010706020507" pitchFamily="18" charset="2"/>
              </a:rPr>
              <a:t></a:t>
            </a:r>
            <a:r>
              <a:rPr lang="en-US" sz="1600" dirty="0"/>
              <a:t> mutagenicity</a:t>
            </a:r>
          </a:p>
          <a:p>
            <a:endParaRPr lang="en-US" sz="1600" b="0" i="0" u="none" strike="noStrike" baseline="0" dirty="0"/>
          </a:p>
          <a:p>
            <a:r>
              <a:rPr lang="en-US" sz="1600" b="0" i="0" u="none" strike="noStrike" baseline="0" dirty="0"/>
              <a:t>Whistleblowe</a:t>
            </a:r>
            <a:r>
              <a:rPr lang="en-US" sz="1600" dirty="0"/>
              <a:t>r </a:t>
            </a:r>
            <a:r>
              <a:rPr lang="en-US" sz="1600" b="0" i="0" u="none" strike="noStrike" baseline="0" dirty="0"/>
              <a:t>testified </a:t>
            </a:r>
            <a:r>
              <a:rPr lang="en-US" sz="1600" dirty="0"/>
              <a:t>in May 2020 (US</a:t>
            </a:r>
            <a:r>
              <a:rPr lang="en-US" sz="1600" b="0" i="0" u="none" strike="noStrike" baseline="0" dirty="0"/>
              <a:t> House of Representatives) denouncing U.S. government's </a:t>
            </a:r>
            <a:r>
              <a:rPr lang="en-US" sz="1600" dirty="0"/>
              <a:t>touting of hydroxychloroquine as a ‘game changer’ and acceleration of </a:t>
            </a:r>
            <a:r>
              <a:rPr lang="en-US" sz="1600" dirty="0" err="1"/>
              <a:t>molnupiravir</a:t>
            </a:r>
            <a:r>
              <a:rPr lang="en-US" sz="1600" b="0" i="0" u="none" strike="noStrike" baseline="0" dirty="0"/>
              <a:t>.</a:t>
            </a:r>
          </a:p>
          <a:p>
            <a:endParaRPr lang="en-US" sz="1600" dirty="0"/>
          </a:p>
          <a:p>
            <a:r>
              <a:rPr lang="en-US" sz="1600" b="0" i="0" u="none" strike="noStrike" baseline="0" dirty="0"/>
              <a:t>Phase 1 (Ridgeback Therapeutics) in April 2020.</a:t>
            </a:r>
          </a:p>
          <a:p>
            <a:endParaRPr lang="en-US" sz="1600" b="0" i="0" u="none" strike="noStrike" baseline="0" dirty="0"/>
          </a:p>
          <a:p>
            <a:r>
              <a:rPr lang="en-US" sz="1600" u="sng" dirty="0">
                <a:solidFill>
                  <a:srgbClr val="0000FF"/>
                </a:solidFill>
              </a:rPr>
              <a:t>Phase 2/3 (</a:t>
            </a:r>
            <a:r>
              <a:rPr lang="en-US" sz="1600" b="0" i="0" u="sng" strike="noStrike" baseline="0" dirty="0">
                <a:solidFill>
                  <a:srgbClr val="0000FF"/>
                </a:solidFill>
              </a:rPr>
              <a:t>Merck) began in October 2020  - 709 drug,</a:t>
            </a:r>
            <a:r>
              <a:rPr lang="en-US" sz="1600" b="0" i="0" u="sng" strike="noStrike" dirty="0">
                <a:solidFill>
                  <a:srgbClr val="0000FF"/>
                </a:solidFill>
              </a:rPr>
              <a:t> 699 placebo patients</a:t>
            </a:r>
            <a:endParaRPr lang="en-US" sz="1600" b="0" i="0" u="sng" strike="noStrike" baseline="0" dirty="0">
              <a:solidFill>
                <a:srgbClr val="0000FF"/>
              </a:solidFill>
            </a:endParaRPr>
          </a:p>
          <a:p>
            <a:r>
              <a:rPr lang="en-US" sz="1600" b="0" i="0" u="none" strike="noStrike" baseline="0" dirty="0">
                <a:solidFill>
                  <a:srgbClr val="0000FF"/>
                </a:solidFill>
              </a:rPr>
              <a:t>6.8% of patients</a:t>
            </a:r>
            <a:r>
              <a:rPr lang="en-US" sz="1600" b="0" i="0" u="none" strike="noStrike" dirty="0">
                <a:solidFill>
                  <a:srgbClr val="0000FF"/>
                </a:solidFill>
              </a:rPr>
              <a:t> on </a:t>
            </a:r>
            <a:r>
              <a:rPr lang="en-US" sz="1600" b="0" i="0" u="none" strike="noStrike" dirty="0" err="1">
                <a:solidFill>
                  <a:srgbClr val="0000FF"/>
                </a:solidFill>
              </a:rPr>
              <a:t>molnupiravir</a:t>
            </a:r>
            <a:r>
              <a:rPr lang="en-US" sz="1600" b="0" i="0" u="none" strike="noStrike" dirty="0">
                <a:solidFill>
                  <a:srgbClr val="0000FF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FF"/>
                </a:solidFill>
              </a:rPr>
              <a:t>were hospitalized</a:t>
            </a:r>
            <a:r>
              <a:rPr lang="en-US" sz="1600" b="0" i="0" u="none" strike="noStrike" dirty="0">
                <a:solidFill>
                  <a:srgbClr val="0000FF"/>
                </a:solidFill>
              </a:rPr>
              <a:t> or </a:t>
            </a:r>
            <a:r>
              <a:rPr lang="en-US" sz="1600" b="0" i="0" u="none" strike="noStrike" baseline="0" dirty="0">
                <a:solidFill>
                  <a:srgbClr val="0000FF"/>
                </a:solidFill>
              </a:rPr>
              <a:t>died (29 days)</a:t>
            </a:r>
          </a:p>
          <a:p>
            <a:r>
              <a:rPr lang="en-US" sz="1600" b="0" i="0" u="none" strike="noStrike" baseline="0" dirty="0">
                <a:solidFill>
                  <a:srgbClr val="0000FF"/>
                </a:solidFill>
              </a:rPr>
              <a:t>9.7% of</a:t>
            </a:r>
            <a:r>
              <a:rPr lang="en-US" sz="1600" b="0" i="0" u="none" strike="noStrike" dirty="0">
                <a:solidFill>
                  <a:srgbClr val="0000FF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FF"/>
                </a:solidFill>
              </a:rPr>
              <a:t>patients </a:t>
            </a:r>
            <a:r>
              <a:rPr lang="en-US" sz="1600" dirty="0">
                <a:solidFill>
                  <a:srgbClr val="0000FF"/>
                </a:solidFill>
              </a:rPr>
              <a:t>on placebo were hospitalized or died (29 days)</a:t>
            </a:r>
            <a:endParaRPr lang="en-US" sz="1600" b="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u="none" strike="noStrike" baseline="0" dirty="0"/>
          </a:p>
          <a:p>
            <a:pPr algn="l"/>
            <a:r>
              <a:rPr lang="en-US" sz="1600" b="0" i="0" u="none" strike="noStrike" baseline="0" dirty="0"/>
              <a:t>Nov 2021: FDA approval for mild-to-moderate COVID‑19 in adults at high risk for progression to severe COVID‑19.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Nov 2022: British National Institute for Health and Care Excellence recommended against </a:t>
            </a:r>
            <a:r>
              <a:rPr lang="en-US" sz="1600" dirty="0" err="1"/>
              <a:t>molnupiravir</a:t>
            </a:r>
            <a:r>
              <a:rPr lang="en-US" sz="1600" dirty="0"/>
              <a:t> </a:t>
            </a:r>
            <a:r>
              <a:rPr lang="en-US" sz="1600" u="sng" dirty="0"/>
              <a:t>routine use </a:t>
            </a:r>
            <a:r>
              <a:rPr lang="en-US" sz="1600" dirty="0"/>
              <a:t>to treat COVID‑19 </a:t>
            </a:r>
            <a:r>
              <a:rPr lang="en-US" sz="1600" dirty="0">
                <a:sym typeface="Symbol" panose="05050102010706020507" pitchFamily="18" charset="2"/>
              </a:rPr>
              <a:t> </a:t>
            </a:r>
            <a:r>
              <a:rPr lang="en-US" sz="1600" dirty="0"/>
              <a:t>no significant difference to hospitalization or death rates &amp; not cost effective.</a:t>
            </a:r>
          </a:p>
          <a:p>
            <a:pPr algn="l"/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C18C4-12BA-900A-70C5-20195BB981BD}"/>
              </a:ext>
            </a:extLst>
          </p:cNvPr>
          <p:cNvSpPr txBox="1"/>
          <p:nvPr/>
        </p:nvSpPr>
        <p:spPr>
          <a:xfrm>
            <a:off x="7273007" y="2039013"/>
            <a:ext cx="117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chromosome</a:t>
            </a:r>
          </a:p>
          <a:p>
            <a:pPr algn="ctr"/>
            <a:r>
              <a:rPr lang="en-US" sz="1200" b="1" dirty="0"/>
              <a:t>aberrations</a:t>
            </a:r>
          </a:p>
        </p:txBody>
      </p:sp>
      <p:sp>
        <p:nvSpPr>
          <p:cNvPr id="8" name="Right Arrow 8">
            <a:extLst>
              <a:ext uri="{FF2B5EF4-FFF2-40B4-BE49-F238E27FC236}">
                <a16:creationId xmlns:a16="http://schemas.microsoft.com/office/drawing/2014/main" id="{B785AE03-513E-8A62-14B6-45CA40D363E7}"/>
              </a:ext>
            </a:extLst>
          </p:cNvPr>
          <p:cNvSpPr/>
          <p:nvPr/>
        </p:nvSpPr>
        <p:spPr bwMode="auto">
          <a:xfrm>
            <a:off x="8337562" y="2194599"/>
            <a:ext cx="856671" cy="18289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71D019EA-B2F8-6DEF-0514-25D86FD4522C}"/>
              </a:ext>
            </a:extLst>
          </p:cNvPr>
          <p:cNvGrpSpPr>
            <a:grpSpLocks/>
          </p:cNvGrpSpPr>
          <p:nvPr/>
        </p:nvGrpSpPr>
        <p:grpSpPr bwMode="auto">
          <a:xfrm>
            <a:off x="6033129" y="1605119"/>
            <a:ext cx="1275616" cy="1080862"/>
            <a:chOff x="15332" y="13482"/>
            <a:chExt cx="1190" cy="1123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8405C7FC-C465-5863-A4C4-B7DDBECBF1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32" y="13482"/>
              <a:ext cx="1190" cy="1123"/>
              <a:chOff x="332" y="3117"/>
              <a:chExt cx="192" cy="279"/>
            </a:xfrm>
          </p:grpSpPr>
          <p:grpSp>
            <p:nvGrpSpPr>
              <p:cNvPr id="190" name="Group 9">
                <a:extLst>
                  <a:ext uri="{FF2B5EF4-FFF2-40B4-BE49-F238E27FC236}">
                    <a16:creationId xmlns:a16="http://schemas.microsoft.com/office/drawing/2014/main" id="{C94BD5CF-12C7-0682-D3E7-428E509BDA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1" y="3117"/>
                <a:ext cx="63" cy="112"/>
                <a:chOff x="461" y="3117"/>
                <a:chExt cx="63" cy="112"/>
              </a:xfrm>
            </p:grpSpPr>
            <p:sp>
              <p:nvSpPr>
                <p:cNvPr id="207" name="Freeform 10">
                  <a:extLst>
                    <a:ext uri="{FF2B5EF4-FFF2-40B4-BE49-F238E27FC236}">
                      <a16:creationId xmlns:a16="http://schemas.microsoft.com/office/drawing/2014/main" id="{6C0073EC-DB87-F6BC-6467-D6A9C7D25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" y="3117"/>
                  <a:ext cx="14" cy="18"/>
                </a:xfrm>
                <a:custGeom>
                  <a:avLst/>
                  <a:gdLst/>
                  <a:ahLst/>
                  <a:cxnLst>
                    <a:cxn ang="0">
                      <a:pos x="42" y="10"/>
                    </a:cxn>
                    <a:cxn ang="0">
                      <a:pos x="39" y="7"/>
                    </a:cxn>
                    <a:cxn ang="0">
                      <a:pos x="36" y="6"/>
                    </a:cxn>
                    <a:cxn ang="0">
                      <a:pos x="33" y="4"/>
                    </a:cxn>
                    <a:cxn ang="0">
                      <a:pos x="30" y="3"/>
                    </a:cxn>
                    <a:cxn ang="0">
                      <a:pos x="28" y="2"/>
                    </a:cxn>
                    <a:cxn ang="0">
                      <a:pos x="25" y="2"/>
                    </a:cxn>
                    <a:cxn ang="0">
                      <a:pos x="22" y="0"/>
                    </a:cxn>
                    <a:cxn ang="0">
                      <a:pos x="19" y="2"/>
                    </a:cxn>
                    <a:cxn ang="0">
                      <a:pos x="16" y="2"/>
                    </a:cxn>
                    <a:cxn ang="0">
                      <a:pos x="14" y="3"/>
                    </a:cxn>
                    <a:cxn ang="0">
                      <a:pos x="12" y="4"/>
                    </a:cxn>
                    <a:cxn ang="0">
                      <a:pos x="9" y="5"/>
                    </a:cxn>
                    <a:cxn ang="0">
                      <a:pos x="7" y="6"/>
                    </a:cxn>
                    <a:cxn ang="0">
                      <a:pos x="6" y="9"/>
                    </a:cxn>
                    <a:cxn ang="0">
                      <a:pos x="3" y="11"/>
                    </a:cxn>
                    <a:cxn ang="0">
                      <a:pos x="2" y="13"/>
                    </a:cxn>
                    <a:cxn ang="0">
                      <a:pos x="0" y="19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1" y="39"/>
                    </a:cxn>
                    <a:cxn ang="0">
                      <a:pos x="5" y="46"/>
                    </a:cxn>
                    <a:cxn ang="0">
                      <a:pos x="7" y="53"/>
                    </a:cxn>
                    <a:cxn ang="0">
                      <a:pos x="12" y="59"/>
                    </a:cxn>
                    <a:cxn ang="0">
                      <a:pos x="16" y="64"/>
                    </a:cxn>
                    <a:cxn ang="0">
                      <a:pos x="20" y="66"/>
                    </a:cxn>
                    <a:cxn ang="0">
                      <a:pos x="22" y="69"/>
                    </a:cxn>
                    <a:cxn ang="0">
                      <a:pos x="26" y="70"/>
                    </a:cxn>
                    <a:cxn ang="0">
                      <a:pos x="28" y="72"/>
                    </a:cxn>
                    <a:cxn ang="0">
                      <a:pos x="32" y="72"/>
                    </a:cxn>
                    <a:cxn ang="0">
                      <a:pos x="34" y="73"/>
                    </a:cxn>
                    <a:cxn ang="0">
                      <a:pos x="36" y="73"/>
                    </a:cxn>
                    <a:cxn ang="0">
                      <a:pos x="40" y="73"/>
                    </a:cxn>
                    <a:cxn ang="0">
                      <a:pos x="42" y="73"/>
                    </a:cxn>
                    <a:cxn ang="0">
                      <a:pos x="45" y="72"/>
                    </a:cxn>
                    <a:cxn ang="0">
                      <a:pos x="47" y="72"/>
                    </a:cxn>
                    <a:cxn ang="0">
                      <a:pos x="49" y="70"/>
                    </a:cxn>
                    <a:cxn ang="0">
                      <a:pos x="52" y="69"/>
                    </a:cxn>
                    <a:cxn ang="0">
                      <a:pos x="53" y="66"/>
                    </a:cxn>
                    <a:cxn ang="0">
                      <a:pos x="55" y="64"/>
                    </a:cxn>
                    <a:cxn ang="0">
                      <a:pos x="56" y="62"/>
                    </a:cxn>
                    <a:cxn ang="0">
                      <a:pos x="58" y="56"/>
                    </a:cxn>
                    <a:cxn ang="0">
                      <a:pos x="59" y="50"/>
                    </a:cxn>
                    <a:cxn ang="0">
                      <a:pos x="59" y="43"/>
                    </a:cxn>
                    <a:cxn ang="0">
                      <a:pos x="58" y="36"/>
                    </a:cxn>
                    <a:cxn ang="0">
                      <a:pos x="55" y="29"/>
                    </a:cxn>
                    <a:cxn ang="0">
                      <a:pos x="52" y="22"/>
                    </a:cxn>
                    <a:cxn ang="0">
                      <a:pos x="47" y="16"/>
                    </a:cxn>
                    <a:cxn ang="0">
                      <a:pos x="42" y="10"/>
                    </a:cxn>
                  </a:cxnLst>
                  <a:rect l="0" t="0" r="r" b="b"/>
                  <a:pathLst>
                    <a:path w="59" h="73">
                      <a:moveTo>
                        <a:pt x="42" y="10"/>
                      </a:moveTo>
                      <a:lnTo>
                        <a:pt x="39" y="7"/>
                      </a:lnTo>
                      <a:lnTo>
                        <a:pt x="36" y="6"/>
                      </a:lnTo>
                      <a:lnTo>
                        <a:pt x="33" y="4"/>
                      </a:lnTo>
                      <a:lnTo>
                        <a:pt x="30" y="3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2" y="0"/>
                      </a:lnTo>
                      <a:lnTo>
                        <a:pt x="19" y="2"/>
                      </a:lnTo>
                      <a:lnTo>
                        <a:pt x="16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1" y="39"/>
                      </a:lnTo>
                      <a:lnTo>
                        <a:pt x="5" y="46"/>
                      </a:lnTo>
                      <a:lnTo>
                        <a:pt x="7" y="53"/>
                      </a:lnTo>
                      <a:lnTo>
                        <a:pt x="12" y="59"/>
                      </a:lnTo>
                      <a:lnTo>
                        <a:pt x="16" y="64"/>
                      </a:lnTo>
                      <a:lnTo>
                        <a:pt x="20" y="66"/>
                      </a:lnTo>
                      <a:lnTo>
                        <a:pt x="22" y="69"/>
                      </a:lnTo>
                      <a:lnTo>
                        <a:pt x="26" y="70"/>
                      </a:lnTo>
                      <a:lnTo>
                        <a:pt x="28" y="72"/>
                      </a:lnTo>
                      <a:lnTo>
                        <a:pt x="32" y="72"/>
                      </a:lnTo>
                      <a:lnTo>
                        <a:pt x="34" y="73"/>
                      </a:lnTo>
                      <a:lnTo>
                        <a:pt x="36" y="73"/>
                      </a:lnTo>
                      <a:lnTo>
                        <a:pt x="40" y="73"/>
                      </a:lnTo>
                      <a:lnTo>
                        <a:pt x="42" y="73"/>
                      </a:lnTo>
                      <a:lnTo>
                        <a:pt x="45" y="72"/>
                      </a:lnTo>
                      <a:lnTo>
                        <a:pt x="47" y="72"/>
                      </a:lnTo>
                      <a:lnTo>
                        <a:pt x="49" y="70"/>
                      </a:lnTo>
                      <a:lnTo>
                        <a:pt x="52" y="69"/>
                      </a:lnTo>
                      <a:lnTo>
                        <a:pt x="53" y="66"/>
                      </a:lnTo>
                      <a:lnTo>
                        <a:pt x="55" y="64"/>
                      </a:lnTo>
                      <a:lnTo>
                        <a:pt x="56" y="62"/>
                      </a:lnTo>
                      <a:lnTo>
                        <a:pt x="58" y="56"/>
                      </a:lnTo>
                      <a:lnTo>
                        <a:pt x="59" y="50"/>
                      </a:lnTo>
                      <a:lnTo>
                        <a:pt x="59" y="43"/>
                      </a:lnTo>
                      <a:lnTo>
                        <a:pt x="58" y="36"/>
                      </a:lnTo>
                      <a:lnTo>
                        <a:pt x="55" y="29"/>
                      </a:lnTo>
                      <a:lnTo>
                        <a:pt x="52" y="22"/>
                      </a:lnTo>
                      <a:lnTo>
                        <a:pt x="47" y="16"/>
                      </a:lnTo>
                      <a:lnTo>
                        <a:pt x="4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11">
                  <a:extLst>
                    <a:ext uri="{FF2B5EF4-FFF2-40B4-BE49-F238E27FC236}">
                      <a16:creationId xmlns:a16="http://schemas.microsoft.com/office/drawing/2014/main" id="{C5BBAF61-F7BE-4203-9FCC-DA9D40459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" y="3184"/>
                  <a:ext cx="12" cy="16"/>
                </a:xfrm>
                <a:custGeom>
                  <a:avLst/>
                  <a:gdLst/>
                  <a:ahLst/>
                  <a:cxnLst>
                    <a:cxn ang="0">
                      <a:pos x="19" y="65"/>
                    </a:cxn>
                    <a:cxn ang="0">
                      <a:pos x="46" y="21"/>
                    </a:cxn>
                    <a:cxn ang="0">
                      <a:pos x="46" y="21"/>
                    </a:cxn>
                    <a:cxn ang="0">
                      <a:pos x="46" y="20"/>
                    </a:cxn>
                    <a:cxn ang="0">
                      <a:pos x="48" y="19"/>
                    </a:cxn>
                    <a:cxn ang="0">
                      <a:pos x="48" y="17"/>
                    </a:cxn>
                    <a:cxn ang="0">
                      <a:pos x="48" y="14"/>
                    </a:cxn>
                    <a:cxn ang="0">
                      <a:pos x="46" y="12"/>
                    </a:cxn>
                    <a:cxn ang="0">
                      <a:pos x="45" y="8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42" y="4"/>
                    </a:cxn>
                    <a:cxn ang="0">
                      <a:pos x="41" y="3"/>
                    </a:cxn>
                    <a:cxn ang="0">
                      <a:pos x="38" y="1"/>
                    </a:cxn>
                    <a:cxn ang="0">
                      <a:pos x="36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9" y="1"/>
                    </a:cxn>
                    <a:cxn ang="0">
                      <a:pos x="0" y="47"/>
                    </a:cxn>
                    <a:cxn ang="0">
                      <a:pos x="19" y="65"/>
                    </a:cxn>
                  </a:cxnLst>
                  <a:rect l="0" t="0" r="r" b="b"/>
                  <a:pathLst>
                    <a:path w="48" h="65">
                      <a:moveTo>
                        <a:pt x="19" y="65"/>
                      </a:move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0"/>
                      </a:lnTo>
                      <a:lnTo>
                        <a:pt x="48" y="19"/>
                      </a:lnTo>
                      <a:lnTo>
                        <a:pt x="48" y="17"/>
                      </a:lnTo>
                      <a:lnTo>
                        <a:pt x="48" y="14"/>
                      </a:lnTo>
                      <a:lnTo>
                        <a:pt x="46" y="12"/>
                      </a:lnTo>
                      <a:lnTo>
                        <a:pt x="45" y="8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42" y="4"/>
                      </a:lnTo>
                      <a:lnTo>
                        <a:pt x="41" y="3"/>
                      </a:lnTo>
                      <a:lnTo>
                        <a:pt x="38" y="1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1"/>
                      </a:lnTo>
                      <a:lnTo>
                        <a:pt x="0" y="47"/>
                      </a:lnTo>
                      <a:lnTo>
                        <a:pt x="19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12">
                  <a:extLst>
                    <a:ext uri="{FF2B5EF4-FFF2-40B4-BE49-F238E27FC236}">
                      <a16:creationId xmlns:a16="http://schemas.microsoft.com/office/drawing/2014/main" id="{A9BE1A97-E611-FAFF-5A1B-6980F8FCD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" y="3125"/>
                  <a:ext cx="37" cy="58"/>
                </a:xfrm>
                <a:custGeom>
                  <a:avLst/>
                  <a:gdLst/>
                  <a:ahLst/>
                  <a:cxnLst>
                    <a:cxn ang="0">
                      <a:pos x="148" y="52"/>
                    </a:cxn>
                    <a:cxn ang="0">
                      <a:pos x="71" y="231"/>
                    </a:cxn>
                    <a:cxn ang="0">
                      <a:pos x="0" y="165"/>
                    </a:cxn>
                    <a:cxn ang="0">
                      <a:pos x="106" y="0"/>
                    </a:cxn>
                    <a:cxn ang="0">
                      <a:pos x="148" y="52"/>
                    </a:cxn>
                  </a:cxnLst>
                  <a:rect l="0" t="0" r="r" b="b"/>
                  <a:pathLst>
                    <a:path w="148" h="231">
                      <a:moveTo>
                        <a:pt x="148" y="52"/>
                      </a:moveTo>
                      <a:lnTo>
                        <a:pt x="71" y="231"/>
                      </a:lnTo>
                      <a:lnTo>
                        <a:pt x="0" y="165"/>
                      </a:lnTo>
                      <a:lnTo>
                        <a:pt x="106" y="0"/>
                      </a:lnTo>
                      <a:lnTo>
                        <a:pt x="148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13">
                  <a:extLst>
                    <a:ext uri="{FF2B5EF4-FFF2-40B4-BE49-F238E27FC236}">
                      <a16:creationId xmlns:a16="http://schemas.microsoft.com/office/drawing/2014/main" id="{CDE5FFB3-BBC7-0A2C-A054-2EB7A97F2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" y="3163"/>
                  <a:ext cx="20" cy="22"/>
                </a:xfrm>
                <a:custGeom>
                  <a:avLst/>
                  <a:gdLst/>
                  <a:ahLst/>
                  <a:cxnLst>
                    <a:cxn ang="0">
                      <a:pos x="52" y="10"/>
                    </a:cxn>
                    <a:cxn ang="0">
                      <a:pos x="47" y="8"/>
                    </a:cxn>
                    <a:cxn ang="0">
                      <a:pos x="43" y="5"/>
                    </a:cxn>
                    <a:cxn ang="0">
                      <a:pos x="40" y="4"/>
                    </a:cxn>
                    <a:cxn ang="0">
                      <a:pos x="35" y="2"/>
                    </a:cxn>
                    <a:cxn ang="0">
                      <a:pos x="32" y="2"/>
                    </a:cxn>
                    <a:cxn ang="0">
                      <a:pos x="28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5" y="3"/>
                    </a:cxn>
                    <a:cxn ang="0">
                      <a:pos x="12" y="4"/>
                    </a:cxn>
                    <a:cxn ang="0">
                      <a:pos x="9" y="5"/>
                    </a:cxn>
                    <a:cxn ang="0">
                      <a:pos x="7" y="8"/>
                    </a:cxn>
                    <a:cxn ang="0">
                      <a:pos x="4" y="10"/>
                    </a:cxn>
                    <a:cxn ang="0">
                      <a:pos x="3" y="13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32"/>
                    </a:cxn>
                    <a:cxn ang="0">
                      <a:pos x="1" y="41"/>
                    </a:cxn>
                    <a:cxn ang="0">
                      <a:pos x="3" y="49"/>
                    </a:cxn>
                    <a:cxn ang="0">
                      <a:pos x="8" y="57"/>
                    </a:cxn>
                    <a:cxn ang="0">
                      <a:pos x="13" y="65"/>
                    </a:cxn>
                    <a:cxn ang="0">
                      <a:pos x="19" y="71"/>
                    </a:cxn>
                    <a:cxn ang="0">
                      <a:pos x="27" y="78"/>
                    </a:cxn>
                    <a:cxn ang="0">
                      <a:pos x="30" y="81"/>
                    </a:cxn>
                    <a:cxn ang="0">
                      <a:pos x="34" y="83"/>
                    </a:cxn>
                    <a:cxn ang="0">
                      <a:pos x="37" y="85"/>
                    </a:cxn>
                    <a:cxn ang="0">
                      <a:pos x="42" y="87"/>
                    </a:cxn>
                    <a:cxn ang="0">
                      <a:pos x="46" y="88"/>
                    </a:cxn>
                    <a:cxn ang="0">
                      <a:pos x="49" y="89"/>
                    </a:cxn>
                    <a:cxn ang="0">
                      <a:pos x="53" y="89"/>
                    </a:cxn>
                    <a:cxn ang="0">
                      <a:pos x="56" y="89"/>
                    </a:cxn>
                    <a:cxn ang="0">
                      <a:pos x="60" y="89"/>
                    </a:cxn>
                    <a:cxn ang="0">
                      <a:pos x="62" y="88"/>
                    </a:cxn>
                    <a:cxn ang="0">
                      <a:pos x="66" y="87"/>
                    </a:cxn>
                    <a:cxn ang="0">
                      <a:pos x="68" y="85"/>
                    </a:cxn>
                    <a:cxn ang="0">
                      <a:pos x="70" y="83"/>
                    </a:cxn>
                    <a:cxn ang="0">
                      <a:pos x="73" y="81"/>
                    </a:cxn>
                    <a:cxn ang="0">
                      <a:pos x="74" y="78"/>
                    </a:cxn>
                    <a:cxn ang="0">
                      <a:pos x="75" y="75"/>
                    </a:cxn>
                    <a:cxn ang="0">
                      <a:pos x="78" y="68"/>
                    </a:cxn>
                    <a:cxn ang="0">
                      <a:pos x="78" y="59"/>
                    </a:cxn>
                    <a:cxn ang="0">
                      <a:pos x="76" y="50"/>
                    </a:cxn>
                    <a:cxn ang="0">
                      <a:pos x="74" y="42"/>
                    </a:cxn>
                    <a:cxn ang="0">
                      <a:pos x="69" y="32"/>
                    </a:cxn>
                    <a:cxn ang="0">
                      <a:pos x="65" y="24"/>
                    </a:cxn>
                    <a:cxn ang="0">
                      <a:pos x="59" y="17"/>
                    </a:cxn>
                    <a:cxn ang="0">
                      <a:pos x="52" y="10"/>
                    </a:cxn>
                  </a:cxnLst>
                  <a:rect l="0" t="0" r="r" b="b"/>
                  <a:pathLst>
                    <a:path w="78" h="89">
                      <a:moveTo>
                        <a:pt x="52" y="10"/>
                      </a:moveTo>
                      <a:lnTo>
                        <a:pt x="47" y="8"/>
                      </a:lnTo>
                      <a:lnTo>
                        <a:pt x="43" y="5"/>
                      </a:lnTo>
                      <a:lnTo>
                        <a:pt x="40" y="4"/>
                      </a:lnTo>
                      <a:lnTo>
                        <a:pt x="35" y="2"/>
                      </a:lnTo>
                      <a:lnTo>
                        <a:pt x="32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12" y="4"/>
                      </a:lnTo>
                      <a:lnTo>
                        <a:pt x="9" y="5"/>
                      </a:lnTo>
                      <a:lnTo>
                        <a:pt x="7" y="8"/>
                      </a:lnTo>
                      <a:lnTo>
                        <a:pt x="4" y="10"/>
                      </a:lnTo>
                      <a:lnTo>
                        <a:pt x="3" y="13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1" y="41"/>
                      </a:lnTo>
                      <a:lnTo>
                        <a:pt x="3" y="49"/>
                      </a:lnTo>
                      <a:lnTo>
                        <a:pt x="8" y="57"/>
                      </a:lnTo>
                      <a:lnTo>
                        <a:pt x="13" y="65"/>
                      </a:lnTo>
                      <a:lnTo>
                        <a:pt x="19" y="71"/>
                      </a:lnTo>
                      <a:lnTo>
                        <a:pt x="27" y="78"/>
                      </a:lnTo>
                      <a:lnTo>
                        <a:pt x="30" y="81"/>
                      </a:lnTo>
                      <a:lnTo>
                        <a:pt x="34" y="83"/>
                      </a:lnTo>
                      <a:lnTo>
                        <a:pt x="37" y="85"/>
                      </a:lnTo>
                      <a:lnTo>
                        <a:pt x="42" y="87"/>
                      </a:lnTo>
                      <a:lnTo>
                        <a:pt x="46" y="88"/>
                      </a:lnTo>
                      <a:lnTo>
                        <a:pt x="49" y="89"/>
                      </a:lnTo>
                      <a:lnTo>
                        <a:pt x="53" y="89"/>
                      </a:lnTo>
                      <a:lnTo>
                        <a:pt x="56" y="89"/>
                      </a:lnTo>
                      <a:lnTo>
                        <a:pt x="60" y="89"/>
                      </a:lnTo>
                      <a:lnTo>
                        <a:pt x="62" y="88"/>
                      </a:lnTo>
                      <a:lnTo>
                        <a:pt x="66" y="87"/>
                      </a:lnTo>
                      <a:lnTo>
                        <a:pt x="68" y="85"/>
                      </a:lnTo>
                      <a:lnTo>
                        <a:pt x="70" y="83"/>
                      </a:lnTo>
                      <a:lnTo>
                        <a:pt x="73" y="81"/>
                      </a:lnTo>
                      <a:lnTo>
                        <a:pt x="74" y="78"/>
                      </a:lnTo>
                      <a:lnTo>
                        <a:pt x="75" y="75"/>
                      </a:lnTo>
                      <a:lnTo>
                        <a:pt x="78" y="68"/>
                      </a:lnTo>
                      <a:lnTo>
                        <a:pt x="78" y="59"/>
                      </a:lnTo>
                      <a:lnTo>
                        <a:pt x="76" y="50"/>
                      </a:lnTo>
                      <a:lnTo>
                        <a:pt x="74" y="42"/>
                      </a:lnTo>
                      <a:lnTo>
                        <a:pt x="69" y="32"/>
                      </a:lnTo>
                      <a:lnTo>
                        <a:pt x="65" y="24"/>
                      </a:lnTo>
                      <a:lnTo>
                        <a:pt x="59" y="17"/>
                      </a:lnTo>
                      <a:lnTo>
                        <a:pt x="5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14">
                  <a:extLst>
                    <a:ext uri="{FF2B5EF4-FFF2-40B4-BE49-F238E27FC236}">
                      <a16:creationId xmlns:a16="http://schemas.microsoft.com/office/drawing/2014/main" id="{EFE97F18-EC83-F007-E371-1F766D52C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" y="3120"/>
                  <a:ext cx="20" cy="24"/>
                </a:xfrm>
                <a:custGeom>
                  <a:avLst/>
                  <a:gdLst/>
                  <a:ahLst/>
                  <a:cxnLst>
                    <a:cxn ang="0">
                      <a:pos x="56" y="12"/>
                    </a:cxn>
                    <a:cxn ang="0">
                      <a:pos x="52" y="10"/>
                    </a:cxn>
                    <a:cxn ang="0">
                      <a:pos x="49" y="6"/>
                    </a:cxn>
                    <a:cxn ang="0">
                      <a:pos x="44" y="5"/>
                    </a:cxn>
                    <a:cxn ang="0">
                      <a:pos x="41" y="3"/>
                    </a:cxn>
                    <a:cxn ang="0">
                      <a:pos x="37" y="1"/>
                    </a:cxn>
                    <a:cxn ang="0">
                      <a:pos x="33" y="0"/>
                    </a:cxn>
                    <a:cxn ang="0">
                      <a:pos x="30" y="0"/>
                    </a:cxn>
                    <a:cxn ang="0">
                      <a:pos x="26" y="0"/>
                    </a:cxn>
                    <a:cxn ang="0">
                      <a:pos x="23" y="1"/>
                    </a:cxn>
                    <a:cxn ang="0">
                      <a:pos x="19" y="1"/>
                    </a:cxn>
                    <a:cxn ang="0">
                      <a:pos x="16" y="4"/>
                    </a:cxn>
                    <a:cxn ang="0">
                      <a:pos x="13" y="5"/>
                    </a:cxn>
                    <a:cxn ang="0">
                      <a:pos x="10" y="7"/>
                    </a:cxn>
                    <a:cxn ang="0">
                      <a:pos x="8" y="10"/>
                    </a:cxn>
                    <a:cxn ang="0">
                      <a:pos x="6" y="13"/>
                    </a:cxn>
                    <a:cxn ang="0">
                      <a:pos x="4" y="17"/>
                    </a:cxn>
                    <a:cxn ang="0">
                      <a:pos x="2" y="24"/>
                    </a:cxn>
                    <a:cxn ang="0">
                      <a:pos x="0" y="33"/>
                    </a:cxn>
                    <a:cxn ang="0">
                      <a:pos x="0" y="41"/>
                    </a:cxn>
                    <a:cxn ang="0">
                      <a:pos x="3" y="51"/>
                    </a:cxn>
                    <a:cxn ang="0">
                      <a:pos x="6" y="59"/>
                    </a:cxn>
                    <a:cxn ang="0">
                      <a:pos x="11" y="67"/>
                    </a:cxn>
                    <a:cxn ang="0">
                      <a:pos x="17" y="76"/>
                    </a:cxn>
                    <a:cxn ang="0">
                      <a:pos x="23" y="83"/>
                    </a:cxn>
                    <a:cxn ang="0">
                      <a:pos x="28" y="86"/>
                    </a:cxn>
                    <a:cxn ang="0">
                      <a:pos x="31" y="89"/>
                    </a:cxn>
                    <a:cxn ang="0">
                      <a:pos x="35" y="91"/>
                    </a:cxn>
                    <a:cxn ang="0">
                      <a:pos x="38" y="93"/>
                    </a:cxn>
                    <a:cxn ang="0">
                      <a:pos x="42" y="94"/>
                    </a:cxn>
                    <a:cxn ang="0">
                      <a:pos x="45" y="94"/>
                    </a:cxn>
                    <a:cxn ang="0">
                      <a:pos x="50" y="96"/>
                    </a:cxn>
                    <a:cxn ang="0">
                      <a:pos x="53" y="96"/>
                    </a:cxn>
                    <a:cxn ang="0">
                      <a:pos x="56" y="94"/>
                    </a:cxn>
                    <a:cxn ang="0">
                      <a:pos x="59" y="94"/>
                    </a:cxn>
                    <a:cxn ang="0">
                      <a:pos x="63" y="93"/>
                    </a:cxn>
                    <a:cxn ang="0">
                      <a:pos x="65" y="91"/>
                    </a:cxn>
                    <a:cxn ang="0">
                      <a:pos x="69" y="89"/>
                    </a:cxn>
                    <a:cxn ang="0">
                      <a:pos x="71" y="86"/>
                    </a:cxn>
                    <a:cxn ang="0">
                      <a:pos x="72" y="84"/>
                    </a:cxn>
                    <a:cxn ang="0">
                      <a:pos x="75" y="80"/>
                    </a:cxn>
                    <a:cxn ang="0">
                      <a:pos x="77" y="72"/>
                    </a:cxn>
                    <a:cxn ang="0">
                      <a:pos x="78" y="64"/>
                    </a:cxn>
                    <a:cxn ang="0">
                      <a:pos x="77" y="54"/>
                    </a:cxn>
                    <a:cxn ang="0">
                      <a:pos x="76" y="45"/>
                    </a:cxn>
                    <a:cxn ang="0">
                      <a:pos x="72" y="37"/>
                    </a:cxn>
                    <a:cxn ang="0">
                      <a:pos x="68" y="27"/>
                    </a:cxn>
                    <a:cxn ang="0">
                      <a:pos x="63" y="19"/>
                    </a:cxn>
                    <a:cxn ang="0">
                      <a:pos x="56" y="12"/>
                    </a:cxn>
                  </a:cxnLst>
                  <a:rect l="0" t="0" r="r" b="b"/>
                  <a:pathLst>
                    <a:path w="78" h="96">
                      <a:moveTo>
                        <a:pt x="56" y="12"/>
                      </a:moveTo>
                      <a:lnTo>
                        <a:pt x="52" y="10"/>
                      </a:lnTo>
                      <a:lnTo>
                        <a:pt x="49" y="6"/>
                      </a:lnTo>
                      <a:lnTo>
                        <a:pt x="44" y="5"/>
                      </a:lnTo>
                      <a:lnTo>
                        <a:pt x="41" y="3"/>
                      </a:lnTo>
                      <a:lnTo>
                        <a:pt x="37" y="1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3" y="1"/>
                      </a:lnTo>
                      <a:lnTo>
                        <a:pt x="19" y="1"/>
                      </a:lnTo>
                      <a:lnTo>
                        <a:pt x="16" y="4"/>
                      </a:lnTo>
                      <a:lnTo>
                        <a:pt x="13" y="5"/>
                      </a:lnTo>
                      <a:lnTo>
                        <a:pt x="10" y="7"/>
                      </a:lnTo>
                      <a:lnTo>
                        <a:pt x="8" y="10"/>
                      </a:lnTo>
                      <a:lnTo>
                        <a:pt x="6" y="13"/>
                      </a:lnTo>
                      <a:lnTo>
                        <a:pt x="4" y="17"/>
                      </a:lnTo>
                      <a:lnTo>
                        <a:pt x="2" y="24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3" y="51"/>
                      </a:lnTo>
                      <a:lnTo>
                        <a:pt x="6" y="59"/>
                      </a:lnTo>
                      <a:lnTo>
                        <a:pt x="11" y="67"/>
                      </a:lnTo>
                      <a:lnTo>
                        <a:pt x="17" y="76"/>
                      </a:lnTo>
                      <a:lnTo>
                        <a:pt x="23" y="83"/>
                      </a:lnTo>
                      <a:lnTo>
                        <a:pt x="28" y="86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3"/>
                      </a:lnTo>
                      <a:lnTo>
                        <a:pt x="42" y="94"/>
                      </a:lnTo>
                      <a:lnTo>
                        <a:pt x="45" y="94"/>
                      </a:lnTo>
                      <a:lnTo>
                        <a:pt x="50" y="96"/>
                      </a:lnTo>
                      <a:lnTo>
                        <a:pt x="53" y="96"/>
                      </a:lnTo>
                      <a:lnTo>
                        <a:pt x="56" y="94"/>
                      </a:lnTo>
                      <a:lnTo>
                        <a:pt x="59" y="94"/>
                      </a:lnTo>
                      <a:lnTo>
                        <a:pt x="63" y="93"/>
                      </a:lnTo>
                      <a:lnTo>
                        <a:pt x="65" y="91"/>
                      </a:lnTo>
                      <a:lnTo>
                        <a:pt x="69" y="89"/>
                      </a:lnTo>
                      <a:lnTo>
                        <a:pt x="71" y="86"/>
                      </a:lnTo>
                      <a:lnTo>
                        <a:pt x="72" y="84"/>
                      </a:lnTo>
                      <a:lnTo>
                        <a:pt x="75" y="80"/>
                      </a:lnTo>
                      <a:lnTo>
                        <a:pt x="77" y="72"/>
                      </a:lnTo>
                      <a:lnTo>
                        <a:pt x="78" y="64"/>
                      </a:lnTo>
                      <a:lnTo>
                        <a:pt x="77" y="54"/>
                      </a:lnTo>
                      <a:lnTo>
                        <a:pt x="76" y="45"/>
                      </a:lnTo>
                      <a:lnTo>
                        <a:pt x="72" y="37"/>
                      </a:lnTo>
                      <a:lnTo>
                        <a:pt x="68" y="27"/>
                      </a:lnTo>
                      <a:lnTo>
                        <a:pt x="63" y="19"/>
                      </a:lnTo>
                      <a:lnTo>
                        <a:pt x="5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15">
                  <a:extLst>
                    <a:ext uri="{FF2B5EF4-FFF2-40B4-BE49-F238E27FC236}">
                      <a16:creationId xmlns:a16="http://schemas.microsoft.com/office/drawing/2014/main" id="{5209AFFB-D19F-B87E-726A-8159762CA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3179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31" y="7"/>
                    </a:cxn>
                    <a:cxn ang="0">
                      <a:pos x="29" y="5"/>
                    </a:cxn>
                    <a:cxn ang="0">
                      <a:pos x="27" y="3"/>
                    </a:cxn>
                    <a:cxn ang="0">
                      <a:pos x="24" y="2"/>
                    </a:cxn>
                    <a:cxn ang="0">
                      <a:pos x="22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8" y="2"/>
                    </a:cxn>
                    <a:cxn ang="0">
                      <a:pos x="5" y="3"/>
                    </a:cxn>
                    <a:cxn ang="0">
                      <a:pos x="4" y="5"/>
                    </a:cxn>
                    <a:cxn ang="0">
                      <a:pos x="3" y="6"/>
                    </a:cxn>
                    <a:cxn ang="0">
                      <a:pos x="2" y="8"/>
                    </a:cxn>
                    <a:cxn ang="0">
                      <a:pos x="1" y="11"/>
                    </a:cxn>
                    <a:cxn ang="0">
                      <a:pos x="0" y="14"/>
                    </a:cxn>
                    <a:cxn ang="0">
                      <a:pos x="0" y="20"/>
                    </a:cxn>
                    <a:cxn ang="0">
                      <a:pos x="1" y="25"/>
                    </a:cxn>
                    <a:cxn ang="0">
                      <a:pos x="3" y="29"/>
                    </a:cxn>
                    <a:cxn ang="0">
                      <a:pos x="5" y="35"/>
                    </a:cxn>
                    <a:cxn ang="0">
                      <a:pos x="9" y="40"/>
                    </a:cxn>
                    <a:cxn ang="0">
                      <a:pos x="12" y="45"/>
                    </a:cxn>
                    <a:cxn ang="0">
                      <a:pos x="17" y="48"/>
                    </a:cxn>
                    <a:cxn ang="0">
                      <a:pos x="20" y="51"/>
                    </a:cxn>
                    <a:cxn ang="0">
                      <a:pos x="22" y="52"/>
                    </a:cxn>
                    <a:cxn ang="0">
                      <a:pos x="24" y="53"/>
                    </a:cxn>
                    <a:cxn ang="0">
                      <a:pos x="27" y="54"/>
                    </a:cxn>
                    <a:cxn ang="0">
                      <a:pos x="29" y="54"/>
                    </a:cxn>
                    <a:cxn ang="0">
                      <a:pos x="31" y="55"/>
                    </a:cxn>
                    <a:cxn ang="0">
                      <a:pos x="34" y="55"/>
                    </a:cxn>
                    <a:cxn ang="0">
                      <a:pos x="36" y="55"/>
                    </a:cxn>
                    <a:cxn ang="0">
                      <a:pos x="37" y="54"/>
                    </a:cxn>
                    <a:cxn ang="0">
                      <a:pos x="40" y="54"/>
                    </a:cxn>
                    <a:cxn ang="0">
                      <a:pos x="42" y="53"/>
                    </a:cxn>
                    <a:cxn ang="0">
                      <a:pos x="43" y="52"/>
                    </a:cxn>
                    <a:cxn ang="0">
                      <a:pos x="44" y="51"/>
                    </a:cxn>
                    <a:cxn ang="0">
                      <a:pos x="45" y="49"/>
                    </a:cxn>
                    <a:cxn ang="0">
                      <a:pos x="47" y="47"/>
                    </a:cxn>
                    <a:cxn ang="0">
                      <a:pos x="48" y="45"/>
                    </a:cxn>
                    <a:cxn ang="0">
                      <a:pos x="49" y="41"/>
                    </a:cxn>
                    <a:cxn ang="0">
                      <a:pos x="49" y="35"/>
                    </a:cxn>
                    <a:cxn ang="0">
                      <a:pos x="48" y="31"/>
                    </a:cxn>
                    <a:cxn ang="0">
                      <a:pos x="45" y="26"/>
                    </a:cxn>
                    <a:cxn ang="0">
                      <a:pos x="43" y="20"/>
                    </a:cxn>
                    <a:cxn ang="0">
                      <a:pos x="41" y="15"/>
                    </a:cxn>
                    <a:cxn ang="0">
                      <a:pos x="36" y="11"/>
                    </a:cxn>
                    <a:cxn ang="0">
                      <a:pos x="31" y="7"/>
                    </a:cxn>
                  </a:cxnLst>
                  <a:rect l="0" t="0" r="r" b="b"/>
                  <a:pathLst>
                    <a:path w="49" h="55">
                      <a:moveTo>
                        <a:pt x="31" y="7"/>
                      </a:moveTo>
                      <a:lnTo>
                        <a:pt x="29" y="5"/>
                      </a:lnTo>
                      <a:lnTo>
                        <a:pt x="27" y="3"/>
                      </a:lnTo>
                      <a:lnTo>
                        <a:pt x="24" y="2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0"/>
                      </a:lnTo>
                      <a:lnTo>
                        <a:pt x="1" y="25"/>
                      </a:lnTo>
                      <a:lnTo>
                        <a:pt x="3" y="29"/>
                      </a:lnTo>
                      <a:lnTo>
                        <a:pt x="5" y="35"/>
                      </a:lnTo>
                      <a:lnTo>
                        <a:pt x="9" y="40"/>
                      </a:lnTo>
                      <a:lnTo>
                        <a:pt x="12" y="45"/>
                      </a:lnTo>
                      <a:lnTo>
                        <a:pt x="17" y="48"/>
                      </a:lnTo>
                      <a:lnTo>
                        <a:pt x="20" y="51"/>
                      </a:lnTo>
                      <a:lnTo>
                        <a:pt x="22" y="52"/>
                      </a:lnTo>
                      <a:lnTo>
                        <a:pt x="24" y="53"/>
                      </a:lnTo>
                      <a:lnTo>
                        <a:pt x="27" y="54"/>
                      </a:lnTo>
                      <a:lnTo>
                        <a:pt x="29" y="54"/>
                      </a:lnTo>
                      <a:lnTo>
                        <a:pt x="31" y="55"/>
                      </a:lnTo>
                      <a:lnTo>
                        <a:pt x="34" y="55"/>
                      </a:lnTo>
                      <a:lnTo>
                        <a:pt x="36" y="55"/>
                      </a:lnTo>
                      <a:lnTo>
                        <a:pt x="37" y="54"/>
                      </a:lnTo>
                      <a:lnTo>
                        <a:pt x="40" y="54"/>
                      </a:lnTo>
                      <a:lnTo>
                        <a:pt x="42" y="53"/>
                      </a:lnTo>
                      <a:lnTo>
                        <a:pt x="43" y="52"/>
                      </a:lnTo>
                      <a:lnTo>
                        <a:pt x="44" y="51"/>
                      </a:lnTo>
                      <a:lnTo>
                        <a:pt x="45" y="49"/>
                      </a:lnTo>
                      <a:lnTo>
                        <a:pt x="47" y="47"/>
                      </a:lnTo>
                      <a:lnTo>
                        <a:pt x="48" y="45"/>
                      </a:lnTo>
                      <a:lnTo>
                        <a:pt x="49" y="41"/>
                      </a:lnTo>
                      <a:lnTo>
                        <a:pt x="49" y="35"/>
                      </a:lnTo>
                      <a:lnTo>
                        <a:pt x="48" y="31"/>
                      </a:lnTo>
                      <a:lnTo>
                        <a:pt x="45" y="26"/>
                      </a:lnTo>
                      <a:lnTo>
                        <a:pt x="43" y="20"/>
                      </a:lnTo>
                      <a:lnTo>
                        <a:pt x="41" y="15"/>
                      </a:lnTo>
                      <a:lnTo>
                        <a:pt x="36" y="11"/>
                      </a:lnTo>
                      <a:lnTo>
                        <a:pt x="3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16">
                  <a:extLst>
                    <a:ext uri="{FF2B5EF4-FFF2-40B4-BE49-F238E27FC236}">
                      <a16:creationId xmlns:a16="http://schemas.microsoft.com/office/drawing/2014/main" id="{9BABC561-9992-9D38-E0E1-2A6383F2C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3171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44" y="81"/>
                    </a:cxn>
                    <a:cxn ang="0">
                      <a:pos x="63" y="43"/>
                    </a:cxn>
                    <a:cxn ang="0">
                      <a:pos x="23" y="0"/>
                    </a:cxn>
                    <a:cxn ang="0">
                      <a:pos x="0" y="43"/>
                    </a:cxn>
                    <a:cxn ang="0">
                      <a:pos x="44" y="81"/>
                    </a:cxn>
                  </a:cxnLst>
                  <a:rect l="0" t="0" r="r" b="b"/>
                  <a:pathLst>
                    <a:path w="63" h="81">
                      <a:moveTo>
                        <a:pt x="44" y="81"/>
                      </a:moveTo>
                      <a:lnTo>
                        <a:pt x="63" y="43"/>
                      </a:lnTo>
                      <a:lnTo>
                        <a:pt x="23" y="0"/>
                      </a:lnTo>
                      <a:lnTo>
                        <a:pt x="0" y="43"/>
                      </a:lnTo>
                      <a:lnTo>
                        <a:pt x="44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17">
                  <a:extLst>
                    <a:ext uri="{FF2B5EF4-FFF2-40B4-BE49-F238E27FC236}">
                      <a16:creationId xmlns:a16="http://schemas.microsoft.com/office/drawing/2014/main" id="{1B190FCC-E826-E738-4E39-EC1A0A5F7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" y="3195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4" y="2"/>
                    </a:cxn>
                    <a:cxn ang="0">
                      <a:pos x="11" y="1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8"/>
                    </a:cxn>
                    <a:cxn ang="0">
                      <a:pos x="1" y="13"/>
                    </a:cxn>
                    <a:cxn ang="0">
                      <a:pos x="3" y="16"/>
                    </a:cxn>
                    <a:cxn ang="0">
                      <a:pos x="7" y="20"/>
                    </a:cxn>
                    <a:cxn ang="0">
                      <a:pos x="9" y="22"/>
                    </a:cxn>
                    <a:cxn ang="0">
                      <a:pos x="11" y="24"/>
                    </a:cxn>
                    <a:cxn ang="0">
                      <a:pos x="14" y="24"/>
                    </a:cxn>
                    <a:cxn ang="0">
                      <a:pos x="15" y="24"/>
                    </a:cxn>
                    <a:cxn ang="0">
                      <a:pos x="17" y="24"/>
                    </a:cxn>
                    <a:cxn ang="0">
                      <a:pos x="19" y="22"/>
                    </a:cxn>
                    <a:cxn ang="0">
                      <a:pos x="20" y="21"/>
                    </a:cxn>
                    <a:cxn ang="0">
                      <a:pos x="21" y="19"/>
                    </a:cxn>
                    <a:cxn ang="0">
                      <a:pos x="21" y="15"/>
                    </a:cxn>
                    <a:cxn ang="0">
                      <a:pos x="20" y="11"/>
                    </a:cxn>
                    <a:cxn ang="0">
                      <a:pos x="17" y="7"/>
                    </a:cxn>
                    <a:cxn ang="0">
                      <a:pos x="14" y="2"/>
                    </a:cxn>
                  </a:cxnLst>
                  <a:rect l="0" t="0" r="r" b="b"/>
                  <a:pathLst>
                    <a:path w="21" h="24">
                      <a:moveTo>
                        <a:pt x="14" y="2"/>
                      </a:move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3" y="16"/>
                      </a:lnTo>
                      <a:lnTo>
                        <a:pt x="7" y="20"/>
                      </a:lnTo>
                      <a:lnTo>
                        <a:pt x="9" y="22"/>
                      </a:lnTo>
                      <a:lnTo>
                        <a:pt x="11" y="24"/>
                      </a:lnTo>
                      <a:lnTo>
                        <a:pt x="14" y="24"/>
                      </a:lnTo>
                      <a:lnTo>
                        <a:pt x="15" y="24"/>
                      </a:lnTo>
                      <a:lnTo>
                        <a:pt x="17" y="24"/>
                      </a:lnTo>
                      <a:lnTo>
                        <a:pt x="19" y="22"/>
                      </a:lnTo>
                      <a:lnTo>
                        <a:pt x="20" y="21"/>
                      </a:lnTo>
                      <a:lnTo>
                        <a:pt x="21" y="19"/>
                      </a:lnTo>
                      <a:lnTo>
                        <a:pt x="21" y="15"/>
                      </a:lnTo>
                      <a:lnTo>
                        <a:pt x="20" y="11"/>
                      </a:lnTo>
                      <a:lnTo>
                        <a:pt x="17" y="7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18">
                  <a:extLst>
                    <a:ext uri="{FF2B5EF4-FFF2-40B4-BE49-F238E27FC236}">
                      <a16:creationId xmlns:a16="http://schemas.microsoft.com/office/drawing/2014/main" id="{A868F709-1667-FA1D-0165-7D30045BE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" y="3197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2" y="7"/>
                    </a:cxn>
                    <a:cxn ang="0">
                      <a:pos x="3" y="9"/>
                    </a:cxn>
                    <a:cxn ang="0">
                      <a:pos x="4" y="9"/>
                    </a:cxn>
                    <a:cxn ang="0">
                      <a:pos x="5" y="9"/>
                    </a:cxn>
                    <a:cxn ang="0">
                      <a:pos x="6" y="10"/>
                    </a:cxn>
                    <a:cxn ang="0">
                      <a:pos x="6" y="9"/>
                    </a:cxn>
                    <a:cxn ang="0">
                      <a:pos x="7" y="9"/>
                    </a:cxn>
                    <a:cxn ang="0">
                      <a:pos x="9" y="9"/>
                    </a:cxn>
                    <a:cxn ang="0">
                      <a:pos x="9" y="9"/>
                    </a:cxn>
                    <a:cxn ang="0">
                      <a:pos x="9" y="8"/>
                    </a:cxn>
                    <a:cxn ang="0">
                      <a:pos x="10" y="7"/>
                    </a:cxn>
                    <a:cxn ang="0">
                      <a:pos x="9" y="5"/>
                    </a:cxn>
                    <a:cxn ang="0">
                      <a:pos x="7" y="3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10" h="10">
                      <a:moveTo>
                        <a:pt x="6" y="1"/>
                      </a:move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9" y="5"/>
                      </a:lnTo>
                      <a:lnTo>
                        <a:pt x="7" y="3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19">
                  <a:extLst>
                    <a:ext uri="{FF2B5EF4-FFF2-40B4-BE49-F238E27FC236}">
                      <a16:creationId xmlns:a16="http://schemas.microsoft.com/office/drawing/2014/main" id="{FCBEBDDD-AA1D-2551-14FE-629AEFF2F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3198"/>
                  <a:ext cx="17" cy="31"/>
                </a:xfrm>
                <a:custGeom>
                  <a:avLst/>
                  <a:gdLst/>
                  <a:ahLst/>
                  <a:cxnLst>
                    <a:cxn ang="0">
                      <a:pos x="68" y="4"/>
                    </a:cxn>
                    <a:cxn ang="0">
                      <a:pos x="0" y="124"/>
                    </a:cxn>
                    <a:cxn ang="0">
                      <a:pos x="1" y="113"/>
                    </a:cxn>
                    <a:cxn ang="0">
                      <a:pos x="65" y="0"/>
                    </a:cxn>
                    <a:cxn ang="0">
                      <a:pos x="65" y="0"/>
                    </a:cxn>
                    <a:cxn ang="0">
                      <a:pos x="67" y="1"/>
                    </a:cxn>
                    <a:cxn ang="0">
                      <a:pos x="68" y="2"/>
                    </a:cxn>
                    <a:cxn ang="0">
                      <a:pos x="68" y="4"/>
                    </a:cxn>
                  </a:cxnLst>
                  <a:rect l="0" t="0" r="r" b="b"/>
                  <a:pathLst>
                    <a:path w="68" h="124">
                      <a:moveTo>
                        <a:pt x="68" y="4"/>
                      </a:moveTo>
                      <a:lnTo>
                        <a:pt x="0" y="124"/>
                      </a:lnTo>
                      <a:lnTo>
                        <a:pt x="1" y="113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67" y="1"/>
                      </a:lnTo>
                      <a:lnTo>
                        <a:pt x="68" y="2"/>
                      </a:lnTo>
                      <a:lnTo>
                        <a:pt x="6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20">
                  <a:extLst>
                    <a:ext uri="{FF2B5EF4-FFF2-40B4-BE49-F238E27FC236}">
                      <a16:creationId xmlns:a16="http://schemas.microsoft.com/office/drawing/2014/main" id="{3807F72B-25C0-66EA-1BE9-FD4A0E0EC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" y="3130"/>
                  <a:ext cx="29" cy="44"/>
                </a:xfrm>
                <a:custGeom>
                  <a:avLst/>
                  <a:gdLst/>
                  <a:ahLst/>
                  <a:cxnLst>
                    <a:cxn ang="0">
                      <a:pos x="50" y="178"/>
                    </a:cxn>
                    <a:cxn ang="0">
                      <a:pos x="49" y="177"/>
                    </a:cxn>
                    <a:cxn ang="0">
                      <a:pos x="49" y="175"/>
                    </a:cxn>
                    <a:cxn ang="0">
                      <a:pos x="46" y="170"/>
                    </a:cxn>
                    <a:cxn ang="0">
                      <a:pos x="44" y="164"/>
                    </a:cxn>
                    <a:cxn ang="0">
                      <a:pos x="40" y="158"/>
                    </a:cxn>
                    <a:cxn ang="0">
                      <a:pos x="36" y="152"/>
                    </a:cxn>
                    <a:cxn ang="0">
                      <a:pos x="30" y="145"/>
                    </a:cxn>
                    <a:cxn ang="0">
                      <a:pos x="23" y="140"/>
                    </a:cxn>
                    <a:cxn ang="0">
                      <a:pos x="23" y="139"/>
                    </a:cxn>
                    <a:cxn ang="0">
                      <a:pos x="21" y="138"/>
                    </a:cxn>
                    <a:cxn ang="0">
                      <a:pos x="19" y="137"/>
                    </a:cxn>
                    <a:cxn ang="0">
                      <a:pos x="16" y="136"/>
                    </a:cxn>
                    <a:cxn ang="0">
                      <a:pos x="12" y="134"/>
                    </a:cxn>
                    <a:cxn ang="0">
                      <a:pos x="8" y="133"/>
                    </a:cxn>
                    <a:cxn ang="0">
                      <a:pos x="5" y="133"/>
                    </a:cxn>
                    <a:cxn ang="0">
                      <a:pos x="0" y="134"/>
                    </a:cxn>
                    <a:cxn ang="0">
                      <a:pos x="79" y="11"/>
                    </a:cxn>
                    <a:cxn ang="0">
                      <a:pos x="79" y="10"/>
                    </a:cxn>
                    <a:cxn ang="0">
                      <a:pos x="82" y="8"/>
                    </a:cxn>
                    <a:cxn ang="0">
                      <a:pos x="83" y="6"/>
                    </a:cxn>
                    <a:cxn ang="0">
                      <a:pos x="86" y="4"/>
                    </a:cxn>
                    <a:cxn ang="0">
                      <a:pos x="90" y="1"/>
                    </a:cxn>
                    <a:cxn ang="0">
                      <a:pos x="93" y="0"/>
                    </a:cxn>
                    <a:cxn ang="0">
                      <a:pos x="98" y="0"/>
                    </a:cxn>
                    <a:cxn ang="0">
                      <a:pos x="102" y="2"/>
                    </a:cxn>
                    <a:cxn ang="0">
                      <a:pos x="103" y="2"/>
                    </a:cxn>
                    <a:cxn ang="0">
                      <a:pos x="105" y="4"/>
                    </a:cxn>
                    <a:cxn ang="0">
                      <a:pos x="106" y="5"/>
                    </a:cxn>
                    <a:cxn ang="0">
                      <a:pos x="110" y="7"/>
                    </a:cxn>
                    <a:cxn ang="0">
                      <a:pos x="112" y="11"/>
                    </a:cxn>
                    <a:cxn ang="0">
                      <a:pos x="114" y="15"/>
                    </a:cxn>
                    <a:cxn ang="0">
                      <a:pos x="116" y="21"/>
                    </a:cxn>
                    <a:cxn ang="0">
                      <a:pos x="114" y="28"/>
                    </a:cxn>
                    <a:cxn ang="0">
                      <a:pos x="50" y="178"/>
                    </a:cxn>
                  </a:cxnLst>
                  <a:rect l="0" t="0" r="r" b="b"/>
                  <a:pathLst>
                    <a:path w="116" h="178">
                      <a:moveTo>
                        <a:pt x="50" y="178"/>
                      </a:moveTo>
                      <a:lnTo>
                        <a:pt x="49" y="177"/>
                      </a:lnTo>
                      <a:lnTo>
                        <a:pt x="49" y="175"/>
                      </a:lnTo>
                      <a:lnTo>
                        <a:pt x="46" y="170"/>
                      </a:lnTo>
                      <a:lnTo>
                        <a:pt x="44" y="164"/>
                      </a:lnTo>
                      <a:lnTo>
                        <a:pt x="40" y="158"/>
                      </a:lnTo>
                      <a:lnTo>
                        <a:pt x="36" y="152"/>
                      </a:lnTo>
                      <a:lnTo>
                        <a:pt x="30" y="145"/>
                      </a:lnTo>
                      <a:lnTo>
                        <a:pt x="23" y="140"/>
                      </a:lnTo>
                      <a:lnTo>
                        <a:pt x="23" y="139"/>
                      </a:lnTo>
                      <a:lnTo>
                        <a:pt x="21" y="138"/>
                      </a:lnTo>
                      <a:lnTo>
                        <a:pt x="19" y="137"/>
                      </a:lnTo>
                      <a:lnTo>
                        <a:pt x="16" y="136"/>
                      </a:lnTo>
                      <a:lnTo>
                        <a:pt x="12" y="134"/>
                      </a:lnTo>
                      <a:lnTo>
                        <a:pt x="8" y="133"/>
                      </a:lnTo>
                      <a:lnTo>
                        <a:pt x="5" y="133"/>
                      </a:lnTo>
                      <a:lnTo>
                        <a:pt x="0" y="134"/>
                      </a:lnTo>
                      <a:lnTo>
                        <a:pt x="79" y="11"/>
                      </a:lnTo>
                      <a:lnTo>
                        <a:pt x="79" y="10"/>
                      </a:lnTo>
                      <a:lnTo>
                        <a:pt x="82" y="8"/>
                      </a:lnTo>
                      <a:lnTo>
                        <a:pt x="83" y="6"/>
                      </a:lnTo>
                      <a:lnTo>
                        <a:pt x="86" y="4"/>
                      </a:lnTo>
                      <a:lnTo>
                        <a:pt x="90" y="1"/>
                      </a:lnTo>
                      <a:lnTo>
                        <a:pt x="93" y="0"/>
                      </a:lnTo>
                      <a:lnTo>
                        <a:pt x="98" y="0"/>
                      </a:lnTo>
                      <a:lnTo>
                        <a:pt x="102" y="2"/>
                      </a:lnTo>
                      <a:lnTo>
                        <a:pt x="103" y="2"/>
                      </a:lnTo>
                      <a:lnTo>
                        <a:pt x="105" y="4"/>
                      </a:lnTo>
                      <a:lnTo>
                        <a:pt x="106" y="5"/>
                      </a:lnTo>
                      <a:lnTo>
                        <a:pt x="110" y="7"/>
                      </a:lnTo>
                      <a:lnTo>
                        <a:pt x="112" y="11"/>
                      </a:lnTo>
                      <a:lnTo>
                        <a:pt x="114" y="15"/>
                      </a:lnTo>
                      <a:lnTo>
                        <a:pt x="116" y="21"/>
                      </a:lnTo>
                      <a:lnTo>
                        <a:pt x="114" y="28"/>
                      </a:lnTo>
                      <a:lnTo>
                        <a:pt x="50" y="1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21">
                  <a:extLst>
                    <a:ext uri="{FF2B5EF4-FFF2-40B4-BE49-F238E27FC236}">
                      <a16:creationId xmlns:a16="http://schemas.microsoft.com/office/drawing/2014/main" id="{6D8E73F0-28A1-9131-661C-20EB8C5DF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" y="3124"/>
                  <a:ext cx="10" cy="15"/>
                </a:xfrm>
                <a:custGeom>
                  <a:avLst/>
                  <a:gdLst/>
                  <a:ahLst/>
                  <a:cxnLst>
                    <a:cxn ang="0">
                      <a:pos x="31" y="64"/>
                    </a:cxn>
                    <a:cxn ang="0">
                      <a:pos x="32" y="64"/>
                    </a:cxn>
                    <a:cxn ang="0">
                      <a:pos x="33" y="63"/>
                    </a:cxn>
                    <a:cxn ang="0">
                      <a:pos x="35" y="60"/>
                    </a:cxn>
                    <a:cxn ang="0">
                      <a:pos x="38" y="57"/>
                    </a:cxn>
                    <a:cxn ang="0">
                      <a:pos x="39" y="52"/>
                    </a:cxn>
                    <a:cxn ang="0">
                      <a:pos x="39" y="45"/>
                    </a:cxn>
                    <a:cxn ang="0">
                      <a:pos x="38" y="37"/>
                    </a:cxn>
                    <a:cxn ang="0">
                      <a:pos x="34" y="26"/>
                    </a:cxn>
                    <a:cxn ang="0">
                      <a:pos x="34" y="25"/>
                    </a:cxn>
                    <a:cxn ang="0">
                      <a:pos x="32" y="22"/>
                    </a:cxn>
                    <a:cxn ang="0">
                      <a:pos x="29" y="17"/>
                    </a:cxn>
                    <a:cxn ang="0">
                      <a:pos x="26" y="12"/>
                    </a:cxn>
                    <a:cxn ang="0">
                      <a:pos x="21" y="7"/>
                    </a:cxn>
                    <a:cxn ang="0">
                      <a:pos x="15" y="3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7" y="9"/>
                    </a:cxn>
                    <a:cxn ang="0">
                      <a:pos x="7" y="9"/>
                    </a:cxn>
                    <a:cxn ang="0">
                      <a:pos x="9" y="11"/>
                    </a:cxn>
                    <a:cxn ang="0">
                      <a:pos x="13" y="12"/>
                    </a:cxn>
                    <a:cxn ang="0">
                      <a:pos x="15" y="14"/>
                    </a:cxn>
                    <a:cxn ang="0">
                      <a:pos x="19" y="18"/>
                    </a:cxn>
                    <a:cxn ang="0">
                      <a:pos x="22" y="22"/>
                    </a:cxn>
                    <a:cxn ang="0">
                      <a:pos x="26" y="25"/>
                    </a:cxn>
                    <a:cxn ang="0">
                      <a:pos x="28" y="30"/>
                    </a:cxn>
                    <a:cxn ang="0">
                      <a:pos x="28" y="31"/>
                    </a:cxn>
                    <a:cxn ang="0">
                      <a:pos x="29" y="33"/>
                    </a:cxn>
                    <a:cxn ang="0">
                      <a:pos x="29" y="36"/>
                    </a:cxn>
                    <a:cxn ang="0">
                      <a:pos x="31" y="40"/>
                    </a:cxn>
                    <a:cxn ang="0">
                      <a:pos x="32" y="45"/>
                    </a:cxn>
                    <a:cxn ang="0">
                      <a:pos x="33" y="51"/>
                    </a:cxn>
                    <a:cxn ang="0">
                      <a:pos x="32" y="58"/>
                    </a:cxn>
                    <a:cxn ang="0">
                      <a:pos x="31" y="64"/>
                    </a:cxn>
                  </a:cxnLst>
                  <a:rect l="0" t="0" r="r" b="b"/>
                  <a:pathLst>
                    <a:path w="39" h="64">
                      <a:moveTo>
                        <a:pt x="31" y="64"/>
                      </a:moveTo>
                      <a:lnTo>
                        <a:pt x="32" y="64"/>
                      </a:lnTo>
                      <a:lnTo>
                        <a:pt x="33" y="63"/>
                      </a:lnTo>
                      <a:lnTo>
                        <a:pt x="35" y="60"/>
                      </a:lnTo>
                      <a:lnTo>
                        <a:pt x="38" y="57"/>
                      </a:lnTo>
                      <a:lnTo>
                        <a:pt x="39" y="52"/>
                      </a:lnTo>
                      <a:lnTo>
                        <a:pt x="39" y="45"/>
                      </a:lnTo>
                      <a:lnTo>
                        <a:pt x="38" y="37"/>
                      </a:lnTo>
                      <a:lnTo>
                        <a:pt x="34" y="26"/>
                      </a:lnTo>
                      <a:lnTo>
                        <a:pt x="34" y="25"/>
                      </a:lnTo>
                      <a:lnTo>
                        <a:pt x="32" y="22"/>
                      </a:lnTo>
                      <a:lnTo>
                        <a:pt x="29" y="17"/>
                      </a:lnTo>
                      <a:lnTo>
                        <a:pt x="26" y="12"/>
                      </a:lnTo>
                      <a:lnTo>
                        <a:pt x="21" y="7"/>
                      </a:lnTo>
                      <a:lnTo>
                        <a:pt x="15" y="3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9" y="11"/>
                      </a:lnTo>
                      <a:lnTo>
                        <a:pt x="13" y="12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22" y="22"/>
                      </a:lnTo>
                      <a:lnTo>
                        <a:pt x="26" y="25"/>
                      </a:lnTo>
                      <a:lnTo>
                        <a:pt x="28" y="30"/>
                      </a:lnTo>
                      <a:lnTo>
                        <a:pt x="28" y="31"/>
                      </a:lnTo>
                      <a:lnTo>
                        <a:pt x="29" y="33"/>
                      </a:lnTo>
                      <a:lnTo>
                        <a:pt x="29" y="36"/>
                      </a:lnTo>
                      <a:lnTo>
                        <a:pt x="31" y="40"/>
                      </a:lnTo>
                      <a:lnTo>
                        <a:pt x="32" y="45"/>
                      </a:lnTo>
                      <a:lnTo>
                        <a:pt x="33" y="51"/>
                      </a:lnTo>
                      <a:lnTo>
                        <a:pt x="32" y="58"/>
                      </a:lnTo>
                      <a:lnTo>
                        <a:pt x="31" y="64"/>
                      </a:lnTo>
                      <a:close/>
                    </a:path>
                  </a:pathLst>
                </a:custGeom>
                <a:solidFill>
                  <a:srgbClr val="7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22">
                  <a:extLst>
                    <a:ext uri="{FF2B5EF4-FFF2-40B4-BE49-F238E27FC236}">
                      <a16:creationId xmlns:a16="http://schemas.microsoft.com/office/drawing/2014/main" id="{B17186E0-CF4E-EDD2-2F77-5B51ED78C8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" y="3129"/>
                  <a:ext cx="26" cy="36"/>
                </a:xfrm>
                <a:custGeom>
                  <a:avLst/>
                  <a:gdLst/>
                  <a:ahLst/>
                  <a:cxnLst>
                    <a:cxn ang="0">
                      <a:pos x="105" y="3"/>
                    </a:cxn>
                    <a:cxn ang="0">
                      <a:pos x="105" y="3"/>
                    </a:cxn>
                    <a:cxn ang="0">
                      <a:pos x="105" y="2"/>
                    </a:cxn>
                    <a:cxn ang="0">
                      <a:pos x="104" y="2"/>
                    </a:cxn>
                    <a:cxn ang="0">
                      <a:pos x="103" y="2"/>
                    </a:cxn>
                    <a:cxn ang="0">
                      <a:pos x="102" y="1"/>
                    </a:cxn>
                    <a:cxn ang="0">
                      <a:pos x="100" y="1"/>
                    </a:cxn>
                    <a:cxn ang="0">
                      <a:pos x="99" y="0"/>
                    </a:cxn>
                    <a:cxn ang="0">
                      <a:pos x="97" y="0"/>
                    </a:cxn>
                    <a:cxn ang="0">
                      <a:pos x="96" y="0"/>
                    </a:cxn>
                    <a:cxn ang="0">
                      <a:pos x="93" y="0"/>
                    </a:cxn>
                    <a:cxn ang="0">
                      <a:pos x="91" y="1"/>
                    </a:cxn>
                    <a:cxn ang="0">
                      <a:pos x="89" y="2"/>
                    </a:cxn>
                    <a:cxn ang="0">
                      <a:pos x="86" y="3"/>
                    </a:cxn>
                    <a:cxn ang="0">
                      <a:pos x="84" y="6"/>
                    </a:cxn>
                    <a:cxn ang="0">
                      <a:pos x="82" y="8"/>
                    </a:cxn>
                    <a:cxn ang="0">
                      <a:pos x="79" y="11"/>
                    </a:cxn>
                    <a:cxn ang="0">
                      <a:pos x="0" y="134"/>
                    </a:cxn>
                    <a:cxn ang="0">
                      <a:pos x="1" y="134"/>
                    </a:cxn>
                    <a:cxn ang="0">
                      <a:pos x="3" y="134"/>
                    </a:cxn>
                    <a:cxn ang="0">
                      <a:pos x="5" y="134"/>
                    </a:cxn>
                    <a:cxn ang="0">
                      <a:pos x="8" y="134"/>
                    </a:cxn>
                    <a:cxn ang="0">
                      <a:pos x="12" y="135"/>
                    </a:cxn>
                    <a:cxn ang="0">
                      <a:pos x="16" y="137"/>
                    </a:cxn>
                    <a:cxn ang="0">
                      <a:pos x="20" y="138"/>
                    </a:cxn>
                    <a:cxn ang="0">
                      <a:pos x="23" y="140"/>
                    </a:cxn>
                    <a:cxn ang="0">
                      <a:pos x="105" y="3"/>
                    </a:cxn>
                  </a:cxnLst>
                  <a:rect l="0" t="0" r="r" b="b"/>
                  <a:pathLst>
                    <a:path w="105" h="140">
                      <a:moveTo>
                        <a:pt x="105" y="3"/>
                      </a:moveTo>
                      <a:lnTo>
                        <a:pt x="105" y="3"/>
                      </a:lnTo>
                      <a:lnTo>
                        <a:pt x="105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99" y="0"/>
                      </a:lnTo>
                      <a:lnTo>
                        <a:pt x="97" y="0"/>
                      </a:lnTo>
                      <a:lnTo>
                        <a:pt x="96" y="0"/>
                      </a:lnTo>
                      <a:lnTo>
                        <a:pt x="93" y="0"/>
                      </a:lnTo>
                      <a:lnTo>
                        <a:pt x="91" y="1"/>
                      </a:lnTo>
                      <a:lnTo>
                        <a:pt x="89" y="2"/>
                      </a:lnTo>
                      <a:lnTo>
                        <a:pt x="86" y="3"/>
                      </a:lnTo>
                      <a:lnTo>
                        <a:pt x="84" y="6"/>
                      </a:lnTo>
                      <a:lnTo>
                        <a:pt x="82" y="8"/>
                      </a:lnTo>
                      <a:lnTo>
                        <a:pt x="79" y="11"/>
                      </a:ln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3" y="134"/>
                      </a:lnTo>
                      <a:lnTo>
                        <a:pt x="5" y="134"/>
                      </a:lnTo>
                      <a:lnTo>
                        <a:pt x="8" y="134"/>
                      </a:lnTo>
                      <a:lnTo>
                        <a:pt x="12" y="135"/>
                      </a:lnTo>
                      <a:lnTo>
                        <a:pt x="16" y="137"/>
                      </a:lnTo>
                      <a:lnTo>
                        <a:pt x="20" y="138"/>
                      </a:lnTo>
                      <a:lnTo>
                        <a:pt x="23" y="140"/>
                      </a:lnTo>
                      <a:lnTo>
                        <a:pt x="105" y="3"/>
                      </a:lnTo>
                      <a:close/>
                    </a:path>
                  </a:pathLst>
                </a:custGeom>
                <a:solidFill>
                  <a:srgbClr val="A3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23">
                  <a:extLst>
                    <a:ext uri="{FF2B5EF4-FFF2-40B4-BE49-F238E27FC236}">
                      <a16:creationId xmlns:a16="http://schemas.microsoft.com/office/drawing/2014/main" id="{0F4CCA02-AF63-9168-7D78-3A1FD5887B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" y="3166"/>
                  <a:ext cx="16" cy="13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4" y="5"/>
                    </a:cxn>
                    <a:cxn ang="0">
                      <a:pos x="9" y="3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7" y="0"/>
                    </a:cxn>
                    <a:cxn ang="0">
                      <a:pos x="31" y="1"/>
                    </a:cxn>
                    <a:cxn ang="0">
                      <a:pos x="33" y="3"/>
                    </a:cxn>
                    <a:cxn ang="0">
                      <a:pos x="37" y="4"/>
                    </a:cxn>
                    <a:cxn ang="0">
                      <a:pos x="39" y="5"/>
                    </a:cxn>
                    <a:cxn ang="0">
                      <a:pos x="40" y="6"/>
                    </a:cxn>
                    <a:cxn ang="0">
                      <a:pos x="43" y="7"/>
                    </a:cxn>
                    <a:cxn ang="0">
                      <a:pos x="44" y="8"/>
                    </a:cxn>
                    <a:cxn ang="0">
                      <a:pos x="44" y="10"/>
                    </a:cxn>
                    <a:cxn ang="0">
                      <a:pos x="45" y="10"/>
                    </a:cxn>
                    <a:cxn ang="0">
                      <a:pos x="51" y="16"/>
                    </a:cxn>
                    <a:cxn ang="0">
                      <a:pos x="56" y="23"/>
                    </a:cxn>
                    <a:cxn ang="0">
                      <a:pos x="59" y="29"/>
                    </a:cxn>
                    <a:cxn ang="0">
                      <a:pos x="62" y="36"/>
                    </a:cxn>
                    <a:cxn ang="0">
                      <a:pos x="62" y="40"/>
                    </a:cxn>
                    <a:cxn ang="0">
                      <a:pos x="63" y="45"/>
                    </a:cxn>
                    <a:cxn ang="0">
                      <a:pos x="63" y="49"/>
                    </a:cxn>
                    <a:cxn ang="0">
                      <a:pos x="63" y="50"/>
                    </a:cxn>
                    <a:cxn ang="0">
                      <a:pos x="63" y="49"/>
                    </a:cxn>
                    <a:cxn ang="0">
                      <a:pos x="62" y="45"/>
                    </a:cxn>
                    <a:cxn ang="0">
                      <a:pos x="60" y="41"/>
                    </a:cxn>
                    <a:cxn ang="0">
                      <a:pos x="58" y="36"/>
                    </a:cxn>
                    <a:cxn ang="0">
                      <a:pos x="56" y="30"/>
                    </a:cxn>
                    <a:cxn ang="0">
                      <a:pos x="52" y="25"/>
                    </a:cxn>
                    <a:cxn ang="0">
                      <a:pos x="47" y="19"/>
                    </a:cxn>
                    <a:cxn ang="0">
                      <a:pos x="42" y="14"/>
                    </a:cxn>
                    <a:cxn ang="0">
                      <a:pos x="42" y="14"/>
                    </a:cxn>
                    <a:cxn ang="0">
                      <a:pos x="40" y="13"/>
                    </a:cxn>
                    <a:cxn ang="0">
                      <a:pos x="39" y="13"/>
                    </a:cxn>
                    <a:cxn ang="0">
                      <a:pos x="38" y="12"/>
                    </a:cxn>
                    <a:cxn ang="0">
                      <a:pos x="36" y="11"/>
                    </a:cxn>
                    <a:cxn ang="0">
                      <a:pos x="33" y="10"/>
                    </a:cxn>
                    <a:cxn ang="0">
                      <a:pos x="31" y="7"/>
                    </a:cxn>
                    <a:cxn ang="0">
                      <a:pos x="27" y="6"/>
                    </a:cxn>
                    <a:cxn ang="0">
                      <a:pos x="25" y="5"/>
                    </a:cxn>
                    <a:cxn ang="0">
                      <a:pos x="22" y="5"/>
                    </a:cxn>
                    <a:cxn ang="0">
                      <a:pos x="18" y="4"/>
                    </a:cxn>
                    <a:cxn ang="0">
                      <a:pos x="14" y="4"/>
                    </a:cxn>
                    <a:cxn ang="0">
                      <a:pos x="11" y="4"/>
                    </a:cxn>
                    <a:cxn ang="0">
                      <a:pos x="7" y="5"/>
                    </a:cxn>
                    <a:cxn ang="0">
                      <a:pos x="4" y="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63" h="50">
                      <a:moveTo>
                        <a:pt x="0" y="7"/>
                      </a:moveTo>
                      <a:lnTo>
                        <a:pt x="4" y="5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3" y="3"/>
                      </a:lnTo>
                      <a:lnTo>
                        <a:pt x="37" y="4"/>
                      </a:lnTo>
                      <a:lnTo>
                        <a:pt x="39" y="5"/>
                      </a:lnTo>
                      <a:lnTo>
                        <a:pt x="40" y="6"/>
                      </a:lnTo>
                      <a:lnTo>
                        <a:pt x="43" y="7"/>
                      </a:lnTo>
                      <a:lnTo>
                        <a:pt x="44" y="8"/>
                      </a:lnTo>
                      <a:lnTo>
                        <a:pt x="44" y="10"/>
                      </a:lnTo>
                      <a:lnTo>
                        <a:pt x="45" y="10"/>
                      </a:lnTo>
                      <a:lnTo>
                        <a:pt x="51" y="16"/>
                      </a:lnTo>
                      <a:lnTo>
                        <a:pt x="56" y="23"/>
                      </a:lnTo>
                      <a:lnTo>
                        <a:pt x="59" y="29"/>
                      </a:lnTo>
                      <a:lnTo>
                        <a:pt x="62" y="36"/>
                      </a:lnTo>
                      <a:lnTo>
                        <a:pt x="62" y="40"/>
                      </a:lnTo>
                      <a:lnTo>
                        <a:pt x="63" y="45"/>
                      </a:lnTo>
                      <a:lnTo>
                        <a:pt x="63" y="49"/>
                      </a:lnTo>
                      <a:lnTo>
                        <a:pt x="63" y="50"/>
                      </a:lnTo>
                      <a:lnTo>
                        <a:pt x="63" y="49"/>
                      </a:lnTo>
                      <a:lnTo>
                        <a:pt x="62" y="45"/>
                      </a:lnTo>
                      <a:lnTo>
                        <a:pt x="60" y="41"/>
                      </a:lnTo>
                      <a:lnTo>
                        <a:pt x="58" y="36"/>
                      </a:lnTo>
                      <a:lnTo>
                        <a:pt x="56" y="30"/>
                      </a:lnTo>
                      <a:lnTo>
                        <a:pt x="52" y="25"/>
                      </a:lnTo>
                      <a:lnTo>
                        <a:pt x="47" y="19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9" y="13"/>
                      </a:lnTo>
                      <a:lnTo>
                        <a:pt x="38" y="12"/>
                      </a:lnTo>
                      <a:lnTo>
                        <a:pt x="36" y="11"/>
                      </a:lnTo>
                      <a:lnTo>
                        <a:pt x="33" y="10"/>
                      </a:lnTo>
                      <a:lnTo>
                        <a:pt x="31" y="7"/>
                      </a:lnTo>
                      <a:lnTo>
                        <a:pt x="27" y="6"/>
                      </a:lnTo>
                      <a:lnTo>
                        <a:pt x="25" y="5"/>
                      </a:lnTo>
                      <a:lnTo>
                        <a:pt x="22" y="5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1" y="4"/>
                      </a:lnTo>
                      <a:lnTo>
                        <a:pt x="7" y="5"/>
                      </a:lnTo>
                      <a:lnTo>
                        <a:pt x="4" y="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24">
                  <a:extLst>
                    <a:ext uri="{FF2B5EF4-FFF2-40B4-BE49-F238E27FC236}">
                      <a16:creationId xmlns:a16="http://schemas.microsoft.com/office/drawing/2014/main" id="{995D1CFF-0D2E-88C3-D5E3-7B096162D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" y="3173"/>
                  <a:ext cx="9" cy="13"/>
                </a:xfrm>
                <a:custGeom>
                  <a:avLst/>
                  <a:gdLst/>
                  <a:ahLst/>
                  <a:cxnLst>
                    <a:cxn ang="0">
                      <a:pos x="23" y="54"/>
                    </a:cxn>
                    <a:cxn ang="0">
                      <a:pos x="23" y="54"/>
                    </a:cxn>
                    <a:cxn ang="0">
                      <a:pos x="23" y="52"/>
                    </a:cxn>
                    <a:cxn ang="0">
                      <a:pos x="22" y="49"/>
                    </a:cxn>
                    <a:cxn ang="0">
                      <a:pos x="21" y="45"/>
                    </a:cxn>
                    <a:cxn ang="0">
                      <a:pos x="17" y="41"/>
                    </a:cxn>
                    <a:cxn ang="0">
                      <a:pos x="14" y="37"/>
                    </a:cxn>
                    <a:cxn ang="0">
                      <a:pos x="8" y="32"/>
                    </a:cxn>
                    <a:cxn ang="0">
                      <a:pos x="0" y="28"/>
                    </a:cxn>
                    <a:cxn ang="0">
                      <a:pos x="13" y="5"/>
                    </a:cxn>
                    <a:cxn ang="0">
                      <a:pos x="13" y="5"/>
                    </a:cxn>
                    <a:cxn ang="0">
                      <a:pos x="14" y="4"/>
                    </a:cxn>
                    <a:cxn ang="0">
                      <a:pos x="15" y="3"/>
                    </a:cxn>
                    <a:cxn ang="0">
                      <a:pos x="16" y="1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1"/>
                    </a:cxn>
                    <a:cxn ang="0">
                      <a:pos x="28" y="3"/>
                    </a:cxn>
                    <a:cxn ang="0">
                      <a:pos x="28" y="4"/>
                    </a:cxn>
                    <a:cxn ang="0">
                      <a:pos x="30" y="5"/>
                    </a:cxn>
                    <a:cxn ang="0">
                      <a:pos x="33" y="7"/>
                    </a:cxn>
                    <a:cxn ang="0">
                      <a:pos x="34" y="11"/>
                    </a:cxn>
                    <a:cxn ang="0">
                      <a:pos x="36" y="14"/>
                    </a:cxn>
                    <a:cxn ang="0">
                      <a:pos x="37" y="19"/>
                    </a:cxn>
                    <a:cxn ang="0">
                      <a:pos x="37" y="24"/>
                    </a:cxn>
                    <a:cxn ang="0">
                      <a:pos x="36" y="30"/>
                    </a:cxn>
                    <a:cxn ang="0">
                      <a:pos x="23" y="54"/>
                    </a:cxn>
                  </a:cxnLst>
                  <a:rect l="0" t="0" r="r" b="b"/>
                  <a:pathLst>
                    <a:path w="37" h="54">
                      <a:moveTo>
                        <a:pt x="23" y="54"/>
                      </a:moveTo>
                      <a:lnTo>
                        <a:pt x="23" y="54"/>
                      </a:lnTo>
                      <a:lnTo>
                        <a:pt x="23" y="52"/>
                      </a:lnTo>
                      <a:lnTo>
                        <a:pt x="22" y="49"/>
                      </a:lnTo>
                      <a:lnTo>
                        <a:pt x="21" y="45"/>
                      </a:lnTo>
                      <a:lnTo>
                        <a:pt x="17" y="41"/>
                      </a:lnTo>
                      <a:lnTo>
                        <a:pt x="14" y="37"/>
                      </a:lnTo>
                      <a:lnTo>
                        <a:pt x="8" y="32"/>
                      </a:lnTo>
                      <a:lnTo>
                        <a:pt x="0" y="28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4" y="4"/>
                      </a:lnTo>
                      <a:lnTo>
                        <a:pt x="15" y="3"/>
                      </a:lnTo>
                      <a:lnTo>
                        <a:pt x="16" y="1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8" y="3"/>
                      </a:lnTo>
                      <a:lnTo>
                        <a:pt x="28" y="4"/>
                      </a:lnTo>
                      <a:lnTo>
                        <a:pt x="30" y="5"/>
                      </a:lnTo>
                      <a:lnTo>
                        <a:pt x="33" y="7"/>
                      </a:lnTo>
                      <a:lnTo>
                        <a:pt x="34" y="11"/>
                      </a:lnTo>
                      <a:lnTo>
                        <a:pt x="36" y="14"/>
                      </a:lnTo>
                      <a:lnTo>
                        <a:pt x="37" y="19"/>
                      </a:lnTo>
                      <a:lnTo>
                        <a:pt x="37" y="24"/>
                      </a:lnTo>
                      <a:lnTo>
                        <a:pt x="36" y="30"/>
                      </a:lnTo>
                      <a:lnTo>
                        <a:pt x="23" y="54"/>
                      </a:lnTo>
                      <a:close/>
                    </a:path>
                  </a:pathLst>
                </a:custGeom>
                <a:solidFill>
                  <a:srgbClr val="49FF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25">
                  <a:extLst>
                    <a:ext uri="{FF2B5EF4-FFF2-40B4-BE49-F238E27FC236}">
                      <a16:creationId xmlns:a16="http://schemas.microsoft.com/office/drawing/2014/main" id="{788A4A45-72F1-2165-8614-42ED3A85B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" y="3173"/>
                  <a:ext cx="4" cy="10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8" y="42"/>
                    </a:cxn>
                    <a:cxn ang="0">
                      <a:pos x="10" y="40"/>
                    </a:cxn>
                    <a:cxn ang="0">
                      <a:pos x="12" y="39"/>
                    </a:cxn>
                    <a:cxn ang="0">
                      <a:pos x="14" y="38"/>
                    </a:cxn>
                    <a:cxn ang="0">
                      <a:pos x="16" y="35"/>
                    </a:cxn>
                    <a:cxn ang="0">
                      <a:pos x="17" y="32"/>
                    </a:cxn>
                    <a:cxn ang="0">
                      <a:pos x="17" y="27"/>
                    </a:cxn>
                    <a:cxn ang="0">
                      <a:pos x="17" y="26"/>
                    </a:cxn>
                    <a:cxn ang="0">
                      <a:pos x="17" y="25"/>
                    </a:cxn>
                    <a:cxn ang="0">
                      <a:pos x="16" y="23"/>
                    </a:cxn>
                    <a:cxn ang="0">
                      <a:pos x="14" y="19"/>
                    </a:cxn>
                    <a:cxn ang="0">
                      <a:pos x="12" y="14"/>
                    </a:cxn>
                    <a:cxn ang="0">
                      <a:pos x="10" y="11"/>
                    </a:cxn>
                    <a:cxn ang="0">
                      <a:pos x="5" y="5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4" y="6"/>
                    </a:cxn>
                    <a:cxn ang="0">
                      <a:pos x="6" y="11"/>
                    </a:cxn>
                    <a:cxn ang="0">
                      <a:pos x="8" y="16"/>
                    </a:cxn>
                    <a:cxn ang="0">
                      <a:pos x="11" y="20"/>
                    </a:cxn>
                    <a:cxn ang="0">
                      <a:pos x="12" y="25"/>
                    </a:cxn>
                    <a:cxn ang="0">
                      <a:pos x="11" y="31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17" h="42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10" y="40"/>
                      </a:lnTo>
                      <a:lnTo>
                        <a:pt x="12" y="39"/>
                      </a:lnTo>
                      <a:lnTo>
                        <a:pt x="14" y="38"/>
                      </a:lnTo>
                      <a:lnTo>
                        <a:pt x="16" y="35"/>
                      </a:lnTo>
                      <a:lnTo>
                        <a:pt x="17" y="32"/>
                      </a:lnTo>
                      <a:lnTo>
                        <a:pt x="17" y="27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6" y="23"/>
                      </a:lnTo>
                      <a:lnTo>
                        <a:pt x="14" y="19"/>
                      </a:lnTo>
                      <a:lnTo>
                        <a:pt x="12" y="14"/>
                      </a:lnTo>
                      <a:lnTo>
                        <a:pt x="10" y="11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4" y="6"/>
                      </a:lnTo>
                      <a:lnTo>
                        <a:pt x="6" y="11"/>
                      </a:lnTo>
                      <a:lnTo>
                        <a:pt x="8" y="16"/>
                      </a:lnTo>
                      <a:lnTo>
                        <a:pt x="11" y="20"/>
                      </a:lnTo>
                      <a:lnTo>
                        <a:pt x="12" y="25"/>
                      </a:lnTo>
                      <a:lnTo>
                        <a:pt x="11" y="31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3F3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26">
                  <a:extLst>
                    <a:ext uri="{FF2B5EF4-FFF2-40B4-BE49-F238E27FC236}">
                      <a16:creationId xmlns:a16="http://schemas.microsoft.com/office/drawing/2014/main" id="{2AC117D2-6156-D031-A014-2D7592610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" y="3186"/>
                  <a:ext cx="8" cy="12"/>
                </a:xfrm>
                <a:custGeom>
                  <a:avLst/>
                  <a:gdLst/>
                  <a:ahLst/>
                  <a:cxnLst>
                    <a:cxn ang="0">
                      <a:pos x="6" y="46"/>
                    </a:cxn>
                    <a:cxn ang="0">
                      <a:pos x="6" y="45"/>
                    </a:cxn>
                    <a:cxn ang="0">
                      <a:pos x="5" y="43"/>
                    </a:cxn>
                    <a:cxn ang="0">
                      <a:pos x="2" y="41"/>
                    </a:cxn>
                    <a:cxn ang="0">
                      <a:pos x="0" y="40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26" y="0"/>
                    </a:cxn>
                    <a:cxn ang="0">
                      <a:pos x="27" y="1"/>
                    </a:cxn>
                    <a:cxn ang="0">
                      <a:pos x="28" y="1"/>
                    </a:cxn>
                    <a:cxn ang="0">
                      <a:pos x="28" y="3"/>
                    </a:cxn>
                    <a:cxn ang="0">
                      <a:pos x="29" y="4"/>
                    </a:cxn>
                    <a:cxn ang="0">
                      <a:pos x="30" y="5"/>
                    </a:cxn>
                    <a:cxn ang="0">
                      <a:pos x="29" y="7"/>
                    </a:cxn>
                    <a:cxn ang="0">
                      <a:pos x="6" y="46"/>
                    </a:cxn>
                  </a:cxnLst>
                  <a:rect l="0" t="0" r="r" b="b"/>
                  <a:pathLst>
                    <a:path w="30" h="46">
                      <a:moveTo>
                        <a:pt x="6" y="46"/>
                      </a:moveTo>
                      <a:lnTo>
                        <a:pt x="6" y="45"/>
                      </a:lnTo>
                      <a:lnTo>
                        <a:pt x="5" y="43"/>
                      </a:lnTo>
                      <a:lnTo>
                        <a:pt x="2" y="41"/>
                      </a:lnTo>
                      <a:lnTo>
                        <a:pt x="0" y="4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8" y="3"/>
                      </a:lnTo>
                      <a:lnTo>
                        <a:pt x="29" y="4"/>
                      </a:lnTo>
                      <a:lnTo>
                        <a:pt x="30" y="5"/>
                      </a:lnTo>
                      <a:lnTo>
                        <a:pt x="29" y="7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27">
                  <a:extLst>
                    <a:ext uri="{FF2B5EF4-FFF2-40B4-BE49-F238E27FC236}">
                      <a16:creationId xmlns:a16="http://schemas.microsoft.com/office/drawing/2014/main" id="{5F0C5A43-79BA-1498-D6BB-B91307C21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" y="3135"/>
                  <a:ext cx="19" cy="38"/>
                </a:xfrm>
                <a:custGeom>
                  <a:avLst/>
                  <a:gdLst/>
                  <a:ahLst/>
                  <a:cxnLst>
                    <a:cxn ang="0">
                      <a:pos x="78" y="0"/>
                    </a:cxn>
                    <a:cxn ang="0">
                      <a:pos x="0" y="151"/>
                    </a:cxn>
                    <a:cxn ang="0">
                      <a:pos x="1" y="151"/>
                    </a:cxn>
                    <a:cxn ang="0">
                      <a:pos x="79" y="0"/>
                    </a:cxn>
                    <a:cxn ang="0">
                      <a:pos x="78" y="0"/>
                    </a:cxn>
                  </a:cxnLst>
                  <a:rect l="0" t="0" r="r" b="b"/>
                  <a:pathLst>
                    <a:path w="79" h="151">
                      <a:moveTo>
                        <a:pt x="78" y="0"/>
                      </a:moveTo>
                      <a:lnTo>
                        <a:pt x="0" y="151"/>
                      </a:lnTo>
                      <a:lnTo>
                        <a:pt x="1" y="151"/>
                      </a:lnTo>
                      <a:lnTo>
                        <a:pt x="79" y="0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28">
                  <a:extLst>
                    <a:ext uri="{FF2B5EF4-FFF2-40B4-BE49-F238E27FC236}">
                      <a16:creationId xmlns:a16="http://schemas.microsoft.com/office/drawing/2014/main" id="{862BE1A8-B2CC-B04F-7F2E-261E7B041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" y="3128"/>
                  <a:ext cx="24" cy="3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0" y="146"/>
                    </a:cxn>
                    <a:cxn ang="0">
                      <a:pos x="7" y="152"/>
                    </a:cxn>
                    <a:cxn ang="0">
                      <a:pos x="94" y="6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94" h="152">
                      <a:moveTo>
                        <a:pt x="87" y="0"/>
                      </a:moveTo>
                      <a:lnTo>
                        <a:pt x="0" y="146"/>
                      </a:lnTo>
                      <a:lnTo>
                        <a:pt x="7" y="152"/>
                      </a:lnTo>
                      <a:lnTo>
                        <a:pt x="94" y="6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29">
                  <a:extLst>
                    <a:ext uri="{FF2B5EF4-FFF2-40B4-BE49-F238E27FC236}">
                      <a16:creationId xmlns:a16="http://schemas.microsoft.com/office/drawing/2014/main" id="{B3C6A978-92DA-FDBB-B245-CFB137334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" y="3175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22" y="0"/>
                    </a:cxn>
                    <a:cxn ang="0">
                      <a:pos x="22" y="1"/>
                    </a:cxn>
                    <a:cxn ang="0">
                      <a:pos x="23" y="3"/>
                    </a:cxn>
                    <a:cxn ang="0">
                      <a:pos x="24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4" y="15"/>
                    </a:cxn>
                    <a:cxn ang="0">
                      <a:pos x="23" y="19"/>
                    </a:cxn>
                    <a:cxn ang="0">
                      <a:pos x="10" y="45"/>
                    </a:cxn>
                    <a:cxn ang="0">
                      <a:pos x="10" y="45"/>
                    </a:cxn>
                    <a:cxn ang="0">
                      <a:pos x="10" y="43"/>
                    </a:cxn>
                    <a:cxn ang="0">
                      <a:pos x="9" y="41"/>
                    </a:cxn>
                    <a:cxn ang="0">
                      <a:pos x="9" y="39"/>
                    </a:cxn>
                    <a:cxn ang="0">
                      <a:pos x="8" y="36"/>
                    </a:cxn>
                    <a:cxn ang="0">
                      <a:pos x="6" y="33"/>
                    </a:cxn>
                    <a:cxn ang="0">
                      <a:pos x="3" y="30"/>
                    </a:cxn>
                    <a:cxn ang="0">
                      <a:pos x="0" y="27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6" h="45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4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4" y="15"/>
                      </a:lnTo>
                      <a:lnTo>
                        <a:pt x="23" y="19"/>
                      </a:lnTo>
                      <a:lnTo>
                        <a:pt x="10" y="45"/>
                      </a:lnTo>
                      <a:lnTo>
                        <a:pt x="10" y="45"/>
                      </a:lnTo>
                      <a:lnTo>
                        <a:pt x="10" y="43"/>
                      </a:lnTo>
                      <a:lnTo>
                        <a:pt x="9" y="41"/>
                      </a:lnTo>
                      <a:lnTo>
                        <a:pt x="9" y="39"/>
                      </a:lnTo>
                      <a:lnTo>
                        <a:pt x="8" y="36"/>
                      </a:lnTo>
                      <a:lnTo>
                        <a:pt x="6" y="33"/>
                      </a:lnTo>
                      <a:lnTo>
                        <a:pt x="3" y="30"/>
                      </a:lnTo>
                      <a:lnTo>
                        <a:pt x="0" y="2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B2FF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30">
                  <a:extLst>
                    <a:ext uri="{FF2B5EF4-FFF2-40B4-BE49-F238E27FC236}">
                      <a16:creationId xmlns:a16="http://schemas.microsoft.com/office/drawing/2014/main" id="{6BE9385E-5338-81D7-99ED-B7D2C5799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" y="3173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25" y="20"/>
                    </a:cxn>
                    <a:cxn ang="0">
                      <a:pos x="25" y="19"/>
                    </a:cxn>
                    <a:cxn ang="0">
                      <a:pos x="24" y="17"/>
                    </a:cxn>
                    <a:cxn ang="0">
                      <a:pos x="23" y="14"/>
                    </a:cxn>
                    <a:cxn ang="0">
                      <a:pos x="21" y="11"/>
                    </a:cxn>
                    <a:cxn ang="0">
                      <a:pos x="18" y="7"/>
                    </a:cxn>
                    <a:cxn ang="0">
                      <a:pos x="14" y="5"/>
                    </a:cxn>
                    <a:cxn ang="0">
                      <a:pos x="8" y="1"/>
                    </a:cxn>
                    <a:cxn ang="0">
                      <a:pos x="2" y="0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5" y="6"/>
                    </a:cxn>
                    <a:cxn ang="0">
                      <a:pos x="8" y="7"/>
                    </a:cxn>
                    <a:cxn ang="0">
                      <a:pos x="12" y="8"/>
                    </a:cxn>
                    <a:cxn ang="0">
                      <a:pos x="17" y="12"/>
                    </a:cxn>
                    <a:cxn ang="0">
                      <a:pos x="21" y="15"/>
                    </a:cxn>
                    <a:cxn ang="0">
                      <a:pos x="25" y="20"/>
                    </a:cxn>
                  </a:cxnLst>
                  <a:rect l="0" t="0" r="r" b="b"/>
                  <a:pathLst>
                    <a:path w="25" h="20">
                      <a:moveTo>
                        <a:pt x="25" y="20"/>
                      </a:moveTo>
                      <a:lnTo>
                        <a:pt x="25" y="19"/>
                      </a:lnTo>
                      <a:lnTo>
                        <a:pt x="24" y="17"/>
                      </a:lnTo>
                      <a:lnTo>
                        <a:pt x="23" y="14"/>
                      </a:lnTo>
                      <a:lnTo>
                        <a:pt x="21" y="11"/>
                      </a:lnTo>
                      <a:lnTo>
                        <a:pt x="18" y="7"/>
                      </a:lnTo>
                      <a:lnTo>
                        <a:pt x="14" y="5"/>
                      </a:lnTo>
                      <a:lnTo>
                        <a:pt x="8" y="1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8" y="7"/>
                      </a:lnTo>
                      <a:lnTo>
                        <a:pt x="12" y="8"/>
                      </a:lnTo>
                      <a:lnTo>
                        <a:pt x="17" y="12"/>
                      </a:lnTo>
                      <a:lnTo>
                        <a:pt x="21" y="15"/>
                      </a:lnTo>
                      <a:lnTo>
                        <a:pt x="25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31">
                  <a:extLst>
                    <a:ext uri="{FF2B5EF4-FFF2-40B4-BE49-F238E27FC236}">
                      <a16:creationId xmlns:a16="http://schemas.microsoft.com/office/drawing/2014/main" id="{7E7858FE-CE81-24DD-FCED-D072837A4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" y="3175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25" y="18"/>
                    </a:cxn>
                    <a:cxn ang="0">
                      <a:pos x="25" y="17"/>
                    </a:cxn>
                    <a:cxn ang="0">
                      <a:pos x="24" y="15"/>
                    </a:cxn>
                    <a:cxn ang="0">
                      <a:pos x="23" y="13"/>
                    </a:cxn>
                    <a:cxn ang="0">
                      <a:pos x="21" y="10"/>
                    </a:cxn>
                    <a:cxn ang="0">
                      <a:pos x="18" y="7"/>
                    </a:cxn>
                    <a:cxn ang="0">
                      <a:pos x="14" y="3"/>
                    </a:cxn>
                    <a:cxn ang="0">
                      <a:pos x="9" y="1"/>
                    </a:cxn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2" y="5"/>
                    </a:cxn>
                    <a:cxn ang="0">
                      <a:pos x="5" y="5"/>
                    </a:cxn>
                    <a:cxn ang="0">
                      <a:pos x="9" y="7"/>
                    </a:cxn>
                    <a:cxn ang="0">
                      <a:pos x="12" y="8"/>
                    </a:cxn>
                    <a:cxn ang="0">
                      <a:pos x="17" y="10"/>
                    </a:cxn>
                    <a:cxn ang="0">
                      <a:pos x="22" y="14"/>
                    </a:cxn>
                    <a:cxn ang="0">
                      <a:pos x="25" y="18"/>
                    </a:cxn>
                  </a:cxnLst>
                  <a:rect l="0" t="0" r="r" b="b"/>
                  <a:pathLst>
                    <a:path w="25" h="18">
                      <a:moveTo>
                        <a:pt x="25" y="18"/>
                      </a:moveTo>
                      <a:lnTo>
                        <a:pt x="25" y="17"/>
                      </a:lnTo>
                      <a:lnTo>
                        <a:pt x="24" y="15"/>
                      </a:lnTo>
                      <a:lnTo>
                        <a:pt x="23" y="13"/>
                      </a:lnTo>
                      <a:lnTo>
                        <a:pt x="21" y="10"/>
                      </a:lnTo>
                      <a:lnTo>
                        <a:pt x="18" y="7"/>
                      </a:lnTo>
                      <a:lnTo>
                        <a:pt x="14" y="3"/>
                      </a:lnTo>
                      <a:lnTo>
                        <a:pt x="9" y="1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9" y="7"/>
                      </a:lnTo>
                      <a:lnTo>
                        <a:pt x="12" y="8"/>
                      </a:lnTo>
                      <a:lnTo>
                        <a:pt x="17" y="10"/>
                      </a:lnTo>
                      <a:lnTo>
                        <a:pt x="22" y="14"/>
                      </a:lnTo>
                      <a:lnTo>
                        <a:pt x="2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32">
                  <a:extLst>
                    <a:ext uri="{FF2B5EF4-FFF2-40B4-BE49-F238E27FC236}">
                      <a16:creationId xmlns:a16="http://schemas.microsoft.com/office/drawing/2014/main" id="{1032B68D-9C5B-F4F3-FD94-4800865C3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" y="3182"/>
                  <a:ext cx="5" cy="8"/>
                </a:xfrm>
                <a:custGeom>
                  <a:avLst/>
                  <a:gdLst/>
                  <a:ahLst/>
                  <a:cxnLst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9" y="32"/>
                    </a:cxn>
                    <a:cxn ang="0">
                      <a:pos x="12" y="32"/>
                    </a:cxn>
                    <a:cxn ang="0">
                      <a:pos x="14" y="32"/>
                    </a:cxn>
                    <a:cxn ang="0">
                      <a:pos x="15" y="31"/>
                    </a:cxn>
                    <a:cxn ang="0">
                      <a:pos x="18" y="28"/>
                    </a:cxn>
                    <a:cxn ang="0">
                      <a:pos x="19" y="26"/>
                    </a:cxn>
                    <a:cxn ang="0">
                      <a:pos x="19" y="22"/>
                    </a:cxn>
                    <a:cxn ang="0">
                      <a:pos x="19" y="21"/>
                    </a:cxn>
                    <a:cxn ang="0">
                      <a:pos x="19" y="20"/>
                    </a:cxn>
                    <a:cxn ang="0">
                      <a:pos x="18" y="18"/>
                    </a:cxn>
                    <a:cxn ang="0">
                      <a:pos x="17" y="14"/>
                    </a:cxn>
                    <a:cxn ang="0">
                      <a:pos x="14" y="9"/>
                    </a:cxn>
                    <a:cxn ang="0">
                      <a:pos x="11" y="6"/>
                    </a:cxn>
                    <a:cxn ang="0">
                      <a:pos x="6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5" y="5"/>
                    </a:cxn>
                    <a:cxn ang="0">
                      <a:pos x="7" y="7"/>
                    </a:cxn>
                    <a:cxn ang="0">
                      <a:pos x="11" y="11"/>
                    </a:cxn>
                    <a:cxn ang="0">
                      <a:pos x="13" y="14"/>
                    </a:cxn>
                    <a:cxn ang="0">
                      <a:pos x="13" y="18"/>
                    </a:cxn>
                    <a:cxn ang="0">
                      <a:pos x="13" y="22"/>
                    </a:cxn>
                    <a:cxn ang="0">
                      <a:pos x="8" y="32"/>
                    </a:cxn>
                  </a:cxnLst>
                  <a:rect l="0" t="0" r="r" b="b"/>
                  <a:pathLst>
                    <a:path w="19" h="32">
                      <a:moveTo>
                        <a:pt x="8" y="32"/>
                      </a:moveTo>
                      <a:lnTo>
                        <a:pt x="8" y="32"/>
                      </a:lnTo>
                      <a:lnTo>
                        <a:pt x="9" y="32"/>
                      </a:lnTo>
                      <a:lnTo>
                        <a:pt x="12" y="32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8" y="28"/>
                      </a:lnTo>
                      <a:lnTo>
                        <a:pt x="19" y="26"/>
                      </a:lnTo>
                      <a:lnTo>
                        <a:pt x="19" y="22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18" y="18"/>
                      </a:lnTo>
                      <a:lnTo>
                        <a:pt x="17" y="14"/>
                      </a:lnTo>
                      <a:lnTo>
                        <a:pt x="14" y="9"/>
                      </a:lnTo>
                      <a:lnTo>
                        <a:pt x="11" y="6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5" y="5"/>
                      </a:lnTo>
                      <a:lnTo>
                        <a:pt x="7" y="7"/>
                      </a:lnTo>
                      <a:lnTo>
                        <a:pt x="11" y="11"/>
                      </a:lnTo>
                      <a:lnTo>
                        <a:pt x="13" y="14"/>
                      </a:lnTo>
                      <a:lnTo>
                        <a:pt x="13" y="18"/>
                      </a:lnTo>
                      <a:lnTo>
                        <a:pt x="13" y="22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3F3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33">
                  <a:extLst>
                    <a:ext uri="{FF2B5EF4-FFF2-40B4-BE49-F238E27FC236}">
                      <a16:creationId xmlns:a16="http://schemas.microsoft.com/office/drawing/2014/main" id="{4261CA4A-E0D9-4FD6-0C43-CC83529E5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" y="3164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13" y="19"/>
                    </a:cxn>
                    <a:cxn ang="0">
                      <a:pos x="13" y="17"/>
                    </a:cxn>
                    <a:cxn ang="0">
                      <a:pos x="11" y="16"/>
                    </a:cxn>
                    <a:cxn ang="0">
                      <a:pos x="10" y="15"/>
                    </a:cxn>
                    <a:cxn ang="0">
                      <a:pos x="9" y="12"/>
                    </a:cxn>
                    <a:cxn ang="0">
                      <a:pos x="8" y="9"/>
                    </a:cxn>
                    <a:cxn ang="0">
                      <a:pos x="6" y="7"/>
                    </a:cxn>
                    <a:cxn ang="0">
                      <a:pos x="3" y="3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5"/>
                    </a:cxn>
                    <a:cxn ang="0">
                      <a:pos x="6" y="7"/>
                    </a:cxn>
                    <a:cxn ang="0">
                      <a:pos x="7" y="10"/>
                    </a:cxn>
                    <a:cxn ang="0">
                      <a:pos x="9" y="13"/>
                    </a:cxn>
                    <a:cxn ang="0">
                      <a:pos x="10" y="15"/>
                    </a:cxn>
                    <a:cxn ang="0">
                      <a:pos x="10" y="17"/>
                    </a:cxn>
                    <a:cxn ang="0">
                      <a:pos x="11" y="19"/>
                    </a:cxn>
                    <a:cxn ang="0">
                      <a:pos x="11" y="19"/>
                    </a:cxn>
                    <a:cxn ang="0">
                      <a:pos x="11" y="19"/>
                    </a:cxn>
                    <a:cxn ang="0">
                      <a:pos x="11" y="20"/>
                    </a:cxn>
                    <a:cxn ang="0">
                      <a:pos x="11" y="20"/>
                    </a:cxn>
                    <a:cxn ang="0">
                      <a:pos x="11" y="20"/>
                    </a:cxn>
                    <a:cxn ang="0">
                      <a:pos x="13" y="20"/>
                    </a:cxn>
                    <a:cxn ang="0">
                      <a:pos x="13" y="20"/>
                    </a:cxn>
                    <a:cxn ang="0">
                      <a:pos x="13" y="19"/>
                    </a:cxn>
                    <a:cxn ang="0">
                      <a:pos x="13" y="19"/>
                    </a:cxn>
                  </a:cxnLst>
                  <a:rect l="0" t="0" r="r" b="b"/>
                  <a:pathLst>
                    <a:path w="13" h="20">
                      <a:moveTo>
                        <a:pt x="13" y="19"/>
                      </a:moveTo>
                      <a:lnTo>
                        <a:pt x="13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2"/>
                      </a:lnTo>
                      <a:lnTo>
                        <a:pt x="8" y="9"/>
                      </a:lnTo>
                      <a:lnTo>
                        <a:pt x="6" y="7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7" y="10"/>
                      </a:lnTo>
                      <a:lnTo>
                        <a:pt x="9" y="13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3" y="19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34">
                  <a:extLst>
                    <a:ext uri="{FF2B5EF4-FFF2-40B4-BE49-F238E27FC236}">
                      <a16:creationId xmlns:a16="http://schemas.microsoft.com/office/drawing/2014/main" id="{DE64F461-5189-686F-50F1-3BE5E91A9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" y="3159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3" y="18"/>
                    </a:cxn>
                    <a:cxn ang="0">
                      <a:pos x="13" y="18"/>
                    </a:cxn>
                    <a:cxn ang="0">
                      <a:pos x="11" y="16"/>
                    </a:cxn>
                    <a:cxn ang="0">
                      <a:pos x="10" y="15"/>
                    </a:cxn>
                    <a:cxn ang="0">
                      <a:pos x="10" y="13"/>
                    </a:cxn>
                    <a:cxn ang="0">
                      <a:pos x="8" y="9"/>
                    </a:cxn>
                    <a:cxn ang="0">
                      <a:pos x="6" y="7"/>
                    </a:cxn>
                    <a:cxn ang="0">
                      <a:pos x="3" y="3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4"/>
                    </a:cxn>
                    <a:cxn ang="0">
                      <a:pos x="6" y="7"/>
                    </a:cxn>
                    <a:cxn ang="0">
                      <a:pos x="7" y="10"/>
                    </a:cxn>
                    <a:cxn ang="0">
                      <a:pos x="9" y="13"/>
                    </a:cxn>
                    <a:cxn ang="0">
                      <a:pos x="10" y="15"/>
                    </a:cxn>
                    <a:cxn ang="0">
                      <a:pos x="10" y="17"/>
                    </a:cxn>
                    <a:cxn ang="0">
                      <a:pos x="11" y="18"/>
                    </a:cxn>
                    <a:cxn ang="0">
                      <a:pos x="11" y="18"/>
                    </a:cxn>
                    <a:cxn ang="0">
                      <a:pos x="11" y="18"/>
                    </a:cxn>
                    <a:cxn ang="0">
                      <a:pos x="11" y="20"/>
                    </a:cxn>
                    <a:cxn ang="0">
                      <a:pos x="11" y="20"/>
                    </a:cxn>
                    <a:cxn ang="0">
                      <a:pos x="13" y="20"/>
                    </a:cxn>
                    <a:cxn ang="0">
                      <a:pos x="13" y="20"/>
                    </a:cxn>
                    <a:cxn ang="0">
                      <a:pos x="13" y="18"/>
                    </a:cxn>
                    <a:cxn ang="0">
                      <a:pos x="13" y="18"/>
                    </a:cxn>
                    <a:cxn ang="0">
                      <a:pos x="13" y="18"/>
                    </a:cxn>
                  </a:cxnLst>
                  <a:rect l="0" t="0" r="r" b="b"/>
                  <a:pathLst>
                    <a:path w="13" h="20">
                      <a:moveTo>
                        <a:pt x="13" y="18"/>
                      </a:moveTo>
                      <a:lnTo>
                        <a:pt x="13" y="18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10" y="13"/>
                      </a:lnTo>
                      <a:lnTo>
                        <a:pt x="8" y="9"/>
                      </a:lnTo>
                      <a:lnTo>
                        <a:pt x="6" y="7"/>
                      </a:lnTo>
                      <a:lnTo>
                        <a:pt x="3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6" y="7"/>
                      </a:lnTo>
                      <a:lnTo>
                        <a:pt x="7" y="10"/>
                      </a:lnTo>
                      <a:lnTo>
                        <a:pt x="9" y="13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8"/>
                      </a:lnTo>
                      <a:lnTo>
                        <a:pt x="11" y="18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35">
                  <a:extLst>
                    <a:ext uri="{FF2B5EF4-FFF2-40B4-BE49-F238E27FC236}">
                      <a16:creationId xmlns:a16="http://schemas.microsoft.com/office/drawing/2014/main" id="{F05522A5-46F6-B968-6EA7-567DF42E4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3152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5" y="19"/>
                    </a:cxn>
                    <a:cxn ang="0">
                      <a:pos x="15" y="17"/>
                    </a:cxn>
                    <a:cxn ang="0">
                      <a:pos x="13" y="16"/>
                    </a:cxn>
                    <a:cxn ang="0">
                      <a:pos x="12" y="14"/>
                    </a:cxn>
                    <a:cxn ang="0">
                      <a:pos x="11" y="11"/>
                    </a:cxn>
                    <a:cxn ang="0">
                      <a:pos x="10" y="9"/>
                    </a:cxn>
                    <a:cxn ang="0">
                      <a:pos x="8" y="7"/>
                    </a:cxn>
                    <a:cxn ang="0">
                      <a:pos x="5" y="3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4" y="4"/>
                    </a:cxn>
                    <a:cxn ang="0">
                      <a:pos x="6" y="7"/>
                    </a:cxn>
                    <a:cxn ang="0">
                      <a:pos x="9" y="10"/>
                    </a:cxn>
                    <a:cxn ang="0">
                      <a:pos x="10" y="13"/>
                    </a:cxn>
                    <a:cxn ang="0">
                      <a:pos x="11" y="15"/>
                    </a:cxn>
                    <a:cxn ang="0">
                      <a:pos x="12" y="17"/>
                    </a:cxn>
                    <a:cxn ang="0">
                      <a:pos x="13" y="19"/>
                    </a:cxn>
                    <a:cxn ang="0">
                      <a:pos x="13" y="19"/>
                    </a:cxn>
                    <a:cxn ang="0">
                      <a:pos x="13" y="19"/>
                    </a:cxn>
                    <a:cxn ang="0">
                      <a:pos x="13" y="20"/>
                    </a:cxn>
                    <a:cxn ang="0">
                      <a:pos x="13" y="20"/>
                    </a:cxn>
                    <a:cxn ang="0">
                      <a:pos x="13" y="20"/>
                    </a:cxn>
                    <a:cxn ang="0">
                      <a:pos x="13" y="20"/>
                    </a:cxn>
                    <a:cxn ang="0">
                      <a:pos x="15" y="19"/>
                    </a:cxn>
                    <a:cxn ang="0">
                      <a:pos x="15" y="19"/>
                    </a:cxn>
                    <a:cxn ang="0">
                      <a:pos x="15" y="19"/>
                    </a:cxn>
                  </a:cxnLst>
                  <a:rect l="0" t="0" r="r" b="b"/>
                  <a:pathLst>
                    <a:path w="15" h="20">
                      <a:moveTo>
                        <a:pt x="15" y="19"/>
                      </a:moveTo>
                      <a:lnTo>
                        <a:pt x="15" y="17"/>
                      </a:lnTo>
                      <a:lnTo>
                        <a:pt x="13" y="16"/>
                      </a:lnTo>
                      <a:lnTo>
                        <a:pt x="12" y="14"/>
                      </a:lnTo>
                      <a:lnTo>
                        <a:pt x="11" y="11"/>
                      </a:lnTo>
                      <a:lnTo>
                        <a:pt x="10" y="9"/>
                      </a:lnTo>
                      <a:lnTo>
                        <a:pt x="8" y="7"/>
                      </a:lnTo>
                      <a:lnTo>
                        <a:pt x="5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7"/>
                      </a:lnTo>
                      <a:lnTo>
                        <a:pt x="9" y="10"/>
                      </a:lnTo>
                      <a:lnTo>
                        <a:pt x="10" y="13"/>
                      </a:lnTo>
                      <a:lnTo>
                        <a:pt x="11" y="15"/>
                      </a:lnTo>
                      <a:lnTo>
                        <a:pt x="12" y="17"/>
                      </a:lnTo>
                      <a:lnTo>
                        <a:pt x="13" y="19"/>
                      </a:lnTo>
                      <a:lnTo>
                        <a:pt x="13" y="19"/>
                      </a:lnTo>
                      <a:lnTo>
                        <a:pt x="13" y="19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5" y="19"/>
                      </a:lnTo>
                      <a:lnTo>
                        <a:pt x="1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36">
                  <a:extLst>
                    <a:ext uri="{FF2B5EF4-FFF2-40B4-BE49-F238E27FC236}">
                      <a16:creationId xmlns:a16="http://schemas.microsoft.com/office/drawing/2014/main" id="{1247BF82-BB4A-81CB-1934-48AD113CBA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" y="3147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9" y="14"/>
                    </a:cxn>
                    <a:cxn ang="0">
                      <a:pos x="9" y="14"/>
                    </a:cxn>
                    <a:cxn ang="0">
                      <a:pos x="9" y="13"/>
                    </a:cxn>
                    <a:cxn ang="0">
                      <a:pos x="8" y="12"/>
                    </a:cxn>
                    <a:cxn ang="0">
                      <a:pos x="8" y="9"/>
                    </a:cxn>
                    <a:cxn ang="0">
                      <a:pos x="7" y="8"/>
                    </a:cxn>
                    <a:cxn ang="0">
                      <a:pos x="5" y="6"/>
                    </a:cxn>
                    <a:cxn ang="0">
                      <a:pos x="3" y="2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3"/>
                    </a:cxn>
                    <a:cxn ang="0">
                      <a:pos x="4" y="6"/>
                    </a:cxn>
                    <a:cxn ang="0">
                      <a:pos x="5" y="8"/>
                    </a:cxn>
                    <a:cxn ang="0">
                      <a:pos x="7" y="9"/>
                    </a:cxn>
                    <a:cxn ang="0">
                      <a:pos x="7" y="12"/>
                    </a:cxn>
                    <a:cxn ang="0">
                      <a:pos x="8" y="13"/>
                    </a:cxn>
                    <a:cxn ang="0">
                      <a:pos x="8" y="13"/>
                    </a:cxn>
                    <a:cxn ang="0">
                      <a:pos x="8" y="13"/>
                    </a:cxn>
                    <a:cxn ang="0">
                      <a:pos x="8" y="14"/>
                    </a:cxn>
                    <a:cxn ang="0">
                      <a:pos x="8" y="14"/>
                    </a:cxn>
                    <a:cxn ang="0">
                      <a:pos x="8" y="14"/>
                    </a:cxn>
                    <a:cxn ang="0">
                      <a:pos x="8" y="14"/>
                    </a:cxn>
                    <a:cxn ang="0">
                      <a:pos x="8" y="14"/>
                    </a:cxn>
                    <a:cxn ang="0">
                      <a:pos x="8" y="14"/>
                    </a:cxn>
                    <a:cxn ang="0">
                      <a:pos x="9" y="14"/>
                    </a:cxn>
                    <a:cxn ang="0">
                      <a:pos x="9" y="14"/>
                    </a:cxn>
                  </a:cxnLst>
                  <a:rect l="0" t="0" r="r" b="b"/>
                  <a:pathLst>
                    <a:path w="9" h="14">
                      <a:moveTo>
                        <a:pt x="9" y="14"/>
                      </a:moveTo>
                      <a:lnTo>
                        <a:pt x="9" y="14"/>
                      </a:lnTo>
                      <a:lnTo>
                        <a:pt x="9" y="13"/>
                      </a:lnTo>
                      <a:lnTo>
                        <a:pt x="8" y="12"/>
                      </a:lnTo>
                      <a:lnTo>
                        <a:pt x="8" y="9"/>
                      </a:lnTo>
                      <a:lnTo>
                        <a:pt x="7" y="8"/>
                      </a:lnTo>
                      <a:lnTo>
                        <a:pt x="5" y="6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9"/>
                      </a:lnTo>
                      <a:lnTo>
                        <a:pt x="7" y="12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9" y="14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37">
                  <a:extLst>
                    <a:ext uri="{FF2B5EF4-FFF2-40B4-BE49-F238E27FC236}">
                      <a16:creationId xmlns:a16="http://schemas.microsoft.com/office/drawing/2014/main" id="{634A2852-DFB9-80A5-5A0F-082859050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" y="3150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11" y="12"/>
                    </a:cxn>
                    <a:cxn ang="0">
                      <a:pos x="9" y="9"/>
                    </a:cxn>
                    <a:cxn ang="0">
                      <a:pos x="6" y="6"/>
                    </a:cxn>
                    <a:cxn ang="0">
                      <a:pos x="4" y="3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3" y="4"/>
                    </a:cxn>
                    <a:cxn ang="0">
                      <a:pos x="5" y="6"/>
                    </a:cxn>
                    <a:cxn ang="0">
                      <a:pos x="7" y="10"/>
                    </a:cxn>
                    <a:cxn ang="0">
                      <a:pos x="10" y="13"/>
                    </a:cxn>
                    <a:cxn ang="0">
                      <a:pos x="10" y="13"/>
                    </a:cxn>
                    <a:cxn ang="0">
                      <a:pos x="10" y="13"/>
                    </a:cxn>
                    <a:cxn ang="0">
                      <a:pos x="11" y="13"/>
                    </a:cxn>
                    <a:cxn ang="0">
                      <a:pos x="11" y="13"/>
                    </a:cxn>
                    <a:cxn ang="0">
                      <a:pos x="11" y="13"/>
                    </a:cxn>
                    <a:cxn ang="0">
                      <a:pos x="11" y="12"/>
                    </a:cxn>
                    <a:cxn ang="0">
                      <a:pos x="11" y="12"/>
                    </a:cxn>
                  </a:cxnLst>
                  <a:rect l="0" t="0" r="r" b="b"/>
                  <a:pathLst>
                    <a:path w="11" h="13">
                      <a:moveTo>
                        <a:pt x="11" y="12"/>
                      </a:moveTo>
                      <a:lnTo>
                        <a:pt x="9" y="9"/>
                      </a:lnTo>
                      <a:lnTo>
                        <a:pt x="6" y="6"/>
                      </a:ln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4"/>
                      </a:lnTo>
                      <a:lnTo>
                        <a:pt x="5" y="6"/>
                      </a:lnTo>
                      <a:lnTo>
                        <a:pt x="7" y="10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1" y="12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38">
                  <a:extLst>
                    <a:ext uri="{FF2B5EF4-FFF2-40B4-BE49-F238E27FC236}">
                      <a16:creationId xmlns:a16="http://schemas.microsoft.com/office/drawing/2014/main" id="{1DAB9023-3B83-85D6-6A4B-67FD76589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" y="3156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9" y="12"/>
                    </a:cxn>
                    <a:cxn ang="0">
                      <a:pos x="7" y="8"/>
                    </a:cxn>
                    <a:cxn ang="0">
                      <a:pos x="5" y="5"/>
                    </a:cxn>
                    <a:cxn ang="0">
                      <a:pos x="3" y="3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4"/>
                    </a:cxn>
                    <a:cxn ang="0">
                      <a:pos x="5" y="6"/>
                    </a:cxn>
                    <a:cxn ang="0">
                      <a:pos x="7" y="8"/>
                    </a:cxn>
                    <a:cxn ang="0">
                      <a:pos x="8" y="12"/>
                    </a:cxn>
                    <a:cxn ang="0">
                      <a:pos x="8" y="12"/>
                    </a:cxn>
                    <a:cxn ang="0">
                      <a:pos x="8" y="12"/>
                    </a:cxn>
                    <a:cxn ang="0">
                      <a:pos x="8" y="12"/>
                    </a:cxn>
                    <a:cxn ang="0">
                      <a:pos x="9" y="12"/>
                    </a:cxn>
                    <a:cxn ang="0">
                      <a:pos x="9" y="12"/>
                    </a:cxn>
                    <a:cxn ang="0">
                      <a:pos x="9" y="12"/>
                    </a:cxn>
                    <a:cxn ang="0">
                      <a:pos x="9" y="12"/>
                    </a:cxn>
                    <a:cxn ang="0">
                      <a:pos x="9" y="12"/>
                    </a:cxn>
                  </a:cxnLst>
                  <a:rect l="0" t="0" r="r" b="b"/>
                  <a:pathLst>
                    <a:path w="9" h="12">
                      <a:moveTo>
                        <a:pt x="9" y="12"/>
                      </a:move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4"/>
                      </a:lnTo>
                      <a:lnTo>
                        <a:pt x="5" y="6"/>
                      </a:lnTo>
                      <a:lnTo>
                        <a:pt x="7" y="8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39">
                  <a:extLst>
                    <a:ext uri="{FF2B5EF4-FFF2-40B4-BE49-F238E27FC236}">
                      <a16:creationId xmlns:a16="http://schemas.microsoft.com/office/drawing/2014/main" id="{27055C5F-31CB-4675-C0D5-20D160536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" y="3163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8" y="8"/>
                    </a:cxn>
                    <a:cxn ang="0">
                      <a:pos x="6" y="5"/>
                    </a:cxn>
                    <a:cxn ang="0">
                      <a:pos x="3" y="2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3" y="4"/>
                    </a:cxn>
                    <a:cxn ang="0">
                      <a:pos x="6" y="6"/>
                    </a:cxn>
                    <a:cxn ang="0">
                      <a:pos x="7" y="8"/>
                    </a:cxn>
                    <a:cxn ang="0">
                      <a:pos x="9" y="12"/>
                    </a:cxn>
                    <a:cxn ang="0">
                      <a:pos x="9" y="12"/>
                    </a:cxn>
                    <a:cxn ang="0">
                      <a:pos x="9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2">
                      <a:moveTo>
                        <a:pt x="11" y="11"/>
                      </a:moveTo>
                      <a:lnTo>
                        <a:pt x="8" y="8"/>
                      </a:lnTo>
                      <a:lnTo>
                        <a:pt x="6" y="5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4"/>
                      </a:lnTo>
                      <a:lnTo>
                        <a:pt x="6" y="6"/>
                      </a:lnTo>
                      <a:lnTo>
                        <a:pt x="7" y="8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40">
                  <a:extLst>
                    <a:ext uri="{FF2B5EF4-FFF2-40B4-BE49-F238E27FC236}">
                      <a16:creationId xmlns:a16="http://schemas.microsoft.com/office/drawing/2014/main" id="{390ACFE7-3AE3-420D-33DD-6D044F0D37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" y="3145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8" y="8"/>
                    </a:cxn>
                    <a:cxn ang="0">
                      <a:pos x="6" y="5"/>
                    </a:cxn>
                    <a:cxn ang="0">
                      <a:pos x="4" y="2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7" y="8"/>
                    </a:cxn>
                    <a:cxn ang="0">
                      <a:pos x="10" y="12"/>
                    </a:cxn>
                    <a:cxn ang="0">
                      <a:pos x="10" y="12"/>
                    </a:cxn>
                    <a:cxn ang="0">
                      <a:pos x="10" y="12"/>
                    </a:cxn>
                    <a:cxn ang="0">
                      <a:pos x="10" y="12"/>
                    </a:cxn>
                    <a:cxn ang="0">
                      <a:pos x="10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2">
                      <a:moveTo>
                        <a:pt x="11" y="11"/>
                      </a:moveTo>
                      <a:lnTo>
                        <a:pt x="8" y="8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7" y="8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41">
                  <a:extLst>
                    <a:ext uri="{FF2B5EF4-FFF2-40B4-BE49-F238E27FC236}">
                      <a16:creationId xmlns:a16="http://schemas.microsoft.com/office/drawing/2014/main" id="{46FF37F0-F2AF-41E3-9DBE-66E897534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" y="3177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15" y="1"/>
                    </a:cxn>
                    <a:cxn ang="0">
                      <a:pos x="0" y="26"/>
                    </a:cxn>
                    <a:cxn ang="0">
                      <a:pos x="0" y="27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" y="28"/>
                    </a:cxn>
                    <a:cxn ang="0">
                      <a:pos x="1" y="29"/>
                    </a:cxn>
                    <a:cxn ang="0">
                      <a:pos x="2" y="29"/>
                    </a:cxn>
                    <a:cxn ang="0">
                      <a:pos x="2" y="29"/>
                    </a:cxn>
                    <a:cxn ang="0">
                      <a:pos x="2" y="28"/>
                    </a:cxn>
                    <a:cxn ang="0">
                      <a:pos x="18" y="3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8" y="1"/>
                    </a:cxn>
                    <a:cxn ang="0">
                      <a:pos x="16" y="1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5" y="0"/>
                    </a:cxn>
                    <a:cxn ang="0">
                      <a:pos x="15" y="1"/>
                    </a:cxn>
                  </a:cxnLst>
                  <a:rect l="0" t="0" r="r" b="b"/>
                  <a:pathLst>
                    <a:path w="18" h="29">
                      <a:moveTo>
                        <a:pt x="15" y="1"/>
                      </a:move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8"/>
                      </a:lnTo>
                      <a:lnTo>
                        <a:pt x="18" y="3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42">
                  <a:extLst>
                    <a:ext uri="{FF2B5EF4-FFF2-40B4-BE49-F238E27FC236}">
                      <a16:creationId xmlns:a16="http://schemas.microsoft.com/office/drawing/2014/main" id="{5841CB25-23B1-6E24-10F0-3F69A2035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3187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23" y="1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2" y="36"/>
                    </a:cxn>
                    <a:cxn ang="0">
                      <a:pos x="2" y="38"/>
                    </a:cxn>
                    <a:cxn ang="0">
                      <a:pos x="2" y="38"/>
                    </a:cxn>
                    <a:cxn ang="0">
                      <a:pos x="3" y="38"/>
                    </a:cxn>
                    <a:cxn ang="0">
                      <a:pos x="3" y="36"/>
                    </a:cxn>
                    <a:cxn ang="0">
                      <a:pos x="24" y="2"/>
                    </a:cxn>
                    <a:cxn ang="0">
                      <a:pos x="25" y="2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3" y="0"/>
                    </a:cxn>
                    <a:cxn ang="0">
                      <a:pos x="23" y="1"/>
                    </a:cxn>
                  </a:cxnLst>
                  <a:rect l="0" t="0" r="r" b="b"/>
                  <a:pathLst>
                    <a:path w="25" h="38">
                      <a:moveTo>
                        <a:pt x="23" y="1"/>
                      </a:move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2" y="36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3" y="38"/>
                      </a:lnTo>
                      <a:lnTo>
                        <a:pt x="3" y="36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43">
                  <a:extLst>
                    <a:ext uri="{FF2B5EF4-FFF2-40B4-BE49-F238E27FC236}">
                      <a16:creationId xmlns:a16="http://schemas.microsoft.com/office/drawing/2014/main" id="{36430C6E-6329-704A-ECDB-4F9DB655E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" y="3121"/>
                  <a:ext cx="5" cy="8"/>
                </a:xfrm>
                <a:custGeom>
                  <a:avLst/>
                  <a:gdLst/>
                  <a:ahLst/>
                  <a:cxnLst>
                    <a:cxn ang="0">
                      <a:pos x="23" y="32"/>
                    </a:cxn>
                    <a:cxn ang="0">
                      <a:pos x="23" y="31"/>
                    </a:cxn>
                    <a:cxn ang="0">
                      <a:pos x="23" y="28"/>
                    </a:cxn>
                    <a:cxn ang="0">
                      <a:pos x="20" y="26"/>
                    </a:cxn>
                    <a:cxn ang="0">
                      <a:pos x="19" y="21"/>
                    </a:cxn>
                    <a:cxn ang="0">
                      <a:pos x="15" y="16"/>
                    </a:cxn>
                    <a:cxn ang="0">
                      <a:pos x="12" y="11"/>
                    </a:cxn>
                    <a:cxn ang="0">
                      <a:pos x="7" y="6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4" y="1"/>
                    </a:cxn>
                    <a:cxn ang="0">
                      <a:pos x="7" y="2"/>
                    </a:cxn>
                    <a:cxn ang="0">
                      <a:pos x="12" y="6"/>
                    </a:cxn>
                    <a:cxn ang="0">
                      <a:pos x="15" y="11"/>
                    </a:cxn>
                    <a:cxn ang="0">
                      <a:pos x="19" y="15"/>
                    </a:cxn>
                    <a:cxn ang="0">
                      <a:pos x="21" y="22"/>
                    </a:cxn>
                    <a:cxn ang="0">
                      <a:pos x="23" y="32"/>
                    </a:cxn>
                  </a:cxnLst>
                  <a:rect l="0" t="0" r="r" b="b"/>
                  <a:pathLst>
                    <a:path w="23" h="32">
                      <a:moveTo>
                        <a:pt x="23" y="32"/>
                      </a:moveTo>
                      <a:lnTo>
                        <a:pt x="23" y="31"/>
                      </a:lnTo>
                      <a:lnTo>
                        <a:pt x="23" y="28"/>
                      </a:lnTo>
                      <a:lnTo>
                        <a:pt x="20" y="26"/>
                      </a:lnTo>
                      <a:lnTo>
                        <a:pt x="19" y="21"/>
                      </a:lnTo>
                      <a:lnTo>
                        <a:pt x="15" y="16"/>
                      </a:lnTo>
                      <a:lnTo>
                        <a:pt x="12" y="11"/>
                      </a:lnTo>
                      <a:lnTo>
                        <a:pt x="7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7" y="2"/>
                      </a:lnTo>
                      <a:lnTo>
                        <a:pt x="12" y="6"/>
                      </a:lnTo>
                      <a:lnTo>
                        <a:pt x="15" y="11"/>
                      </a:lnTo>
                      <a:lnTo>
                        <a:pt x="19" y="15"/>
                      </a:lnTo>
                      <a:lnTo>
                        <a:pt x="21" y="22"/>
                      </a:lnTo>
                      <a:lnTo>
                        <a:pt x="23" y="3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44">
                  <a:extLst>
                    <a:ext uri="{FF2B5EF4-FFF2-40B4-BE49-F238E27FC236}">
                      <a16:creationId xmlns:a16="http://schemas.microsoft.com/office/drawing/2014/main" id="{DDAC0FAF-B9A5-442D-F2AA-FC49BCC02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" y="3124"/>
                  <a:ext cx="9" cy="3"/>
                </a:xfrm>
                <a:custGeom>
                  <a:avLst/>
                  <a:gdLst/>
                  <a:ahLst/>
                  <a:cxnLst>
                    <a:cxn ang="0">
                      <a:pos x="36" y="12"/>
                    </a:cxn>
                    <a:cxn ang="0">
                      <a:pos x="36" y="12"/>
                    </a:cxn>
                    <a:cxn ang="0">
                      <a:pos x="36" y="11"/>
                    </a:cxn>
                    <a:cxn ang="0">
                      <a:pos x="34" y="11"/>
                    </a:cxn>
                    <a:cxn ang="0">
                      <a:pos x="33" y="10"/>
                    </a:cxn>
                    <a:cxn ang="0">
                      <a:pos x="32" y="9"/>
                    </a:cxn>
                    <a:cxn ang="0">
                      <a:pos x="31" y="8"/>
                    </a:cxn>
                    <a:cxn ang="0">
                      <a:pos x="29" y="7"/>
                    </a:cxn>
                    <a:cxn ang="0">
                      <a:pos x="27" y="4"/>
                    </a:cxn>
                    <a:cxn ang="0">
                      <a:pos x="25" y="3"/>
                    </a:cxn>
                    <a:cxn ang="0">
                      <a:pos x="22" y="2"/>
                    </a:cxn>
                    <a:cxn ang="0">
                      <a:pos x="19" y="2"/>
                    </a:cxn>
                    <a:cxn ang="0">
                      <a:pos x="16" y="1"/>
                    </a:cxn>
                    <a:cxn ang="0">
                      <a:pos x="12" y="0"/>
                    </a:cxn>
                    <a:cxn ang="0">
                      <a:pos x="9" y="1"/>
                    </a:cxn>
                    <a:cxn ang="0">
                      <a:pos x="5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5" y="2"/>
                    </a:cxn>
                    <a:cxn ang="0">
                      <a:pos x="9" y="2"/>
                    </a:cxn>
                    <a:cxn ang="0">
                      <a:pos x="12" y="2"/>
                    </a:cxn>
                    <a:cxn ang="0">
                      <a:pos x="16" y="2"/>
                    </a:cxn>
                    <a:cxn ang="0">
                      <a:pos x="19" y="3"/>
                    </a:cxn>
                    <a:cxn ang="0">
                      <a:pos x="22" y="4"/>
                    </a:cxn>
                    <a:cxn ang="0">
                      <a:pos x="24" y="4"/>
                    </a:cxn>
                    <a:cxn ang="0">
                      <a:pos x="26" y="5"/>
                    </a:cxn>
                    <a:cxn ang="0">
                      <a:pos x="29" y="8"/>
                    </a:cxn>
                    <a:cxn ang="0">
                      <a:pos x="30" y="9"/>
                    </a:cxn>
                    <a:cxn ang="0">
                      <a:pos x="32" y="10"/>
                    </a:cxn>
                    <a:cxn ang="0">
                      <a:pos x="33" y="11"/>
                    </a:cxn>
                    <a:cxn ang="0">
                      <a:pos x="34" y="12"/>
                    </a:cxn>
                    <a:cxn ang="0">
                      <a:pos x="34" y="12"/>
                    </a:cxn>
                    <a:cxn ang="0">
                      <a:pos x="34" y="14"/>
                    </a:cxn>
                    <a:cxn ang="0">
                      <a:pos x="36" y="14"/>
                    </a:cxn>
                    <a:cxn ang="0">
                      <a:pos x="36" y="14"/>
                    </a:cxn>
                    <a:cxn ang="0">
                      <a:pos x="36" y="14"/>
                    </a:cxn>
                    <a:cxn ang="0">
                      <a:pos x="36" y="14"/>
                    </a:cxn>
                    <a:cxn ang="0">
                      <a:pos x="36" y="14"/>
                    </a:cxn>
                    <a:cxn ang="0">
                      <a:pos x="36" y="14"/>
                    </a:cxn>
                    <a:cxn ang="0">
                      <a:pos x="36" y="14"/>
                    </a:cxn>
                    <a:cxn ang="0">
                      <a:pos x="36" y="12"/>
                    </a:cxn>
                    <a:cxn ang="0">
                      <a:pos x="36" y="12"/>
                    </a:cxn>
                  </a:cxnLst>
                  <a:rect l="0" t="0" r="r" b="b"/>
                  <a:pathLst>
                    <a:path w="36" h="14">
                      <a:moveTo>
                        <a:pt x="36" y="12"/>
                      </a:moveTo>
                      <a:lnTo>
                        <a:pt x="36" y="12"/>
                      </a:lnTo>
                      <a:lnTo>
                        <a:pt x="36" y="11"/>
                      </a:lnTo>
                      <a:lnTo>
                        <a:pt x="34" y="11"/>
                      </a:lnTo>
                      <a:lnTo>
                        <a:pt x="33" y="10"/>
                      </a:lnTo>
                      <a:lnTo>
                        <a:pt x="32" y="9"/>
                      </a:lnTo>
                      <a:lnTo>
                        <a:pt x="31" y="8"/>
                      </a:lnTo>
                      <a:lnTo>
                        <a:pt x="29" y="7"/>
                      </a:lnTo>
                      <a:lnTo>
                        <a:pt x="27" y="4"/>
                      </a:lnTo>
                      <a:lnTo>
                        <a:pt x="25" y="3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6" y="2"/>
                      </a:lnTo>
                      <a:lnTo>
                        <a:pt x="19" y="3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6" y="5"/>
                      </a:lnTo>
                      <a:lnTo>
                        <a:pt x="29" y="8"/>
                      </a:lnTo>
                      <a:lnTo>
                        <a:pt x="30" y="9"/>
                      </a:lnTo>
                      <a:lnTo>
                        <a:pt x="32" y="10"/>
                      </a:lnTo>
                      <a:lnTo>
                        <a:pt x="33" y="11"/>
                      </a:lnTo>
                      <a:lnTo>
                        <a:pt x="34" y="12"/>
                      </a:lnTo>
                      <a:lnTo>
                        <a:pt x="34" y="12"/>
                      </a:lnTo>
                      <a:lnTo>
                        <a:pt x="34" y="14"/>
                      </a:lnTo>
                      <a:lnTo>
                        <a:pt x="36" y="14"/>
                      </a:lnTo>
                      <a:lnTo>
                        <a:pt x="36" y="14"/>
                      </a:lnTo>
                      <a:lnTo>
                        <a:pt x="36" y="14"/>
                      </a:lnTo>
                      <a:lnTo>
                        <a:pt x="36" y="14"/>
                      </a:lnTo>
                      <a:lnTo>
                        <a:pt x="36" y="14"/>
                      </a:lnTo>
                      <a:lnTo>
                        <a:pt x="36" y="14"/>
                      </a:lnTo>
                      <a:lnTo>
                        <a:pt x="36" y="14"/>
                      </a:lnTo>
                      <a:lnTo>
                        <a:pt x="36" y="12"/>
                      </a:lnTo>
                      <a:lnTo>
                        <a:pt x="3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45">
                  <a:extLst>
                    <a:ext uri="{FF2B5EF4-FFF2-40B4-BE49-F238E27FC236}">
                      <a16:creationId xmlns:a16="http://schemas.microsoft.com/office/drawing/2014/main" id="{B7F6A26E-ADC9-B971-7055-79EE8AE0B0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3198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63" y="2"/>
                    </a:cxn>
                    <a:cxn ang="0">
                      <a:pos x="0" y="114"/>
                    </a:cxn>
                    <a:cxn ang="0">
                      <a:pos x="2" y="111"/>
                    </a:cxn>
                    <a:cxn ang="0">
                      <a:pos x="64" y="0"/>
                    </a:cxn>
                    <a:cxn ang="0">
                      <a:pos x="63" y="2"/>
                    </a:cxn>
                  </a:cxnLst>
                  <a:rect l="0" t="0" r="r" b="b"/>
                  <a:pathLst>
                    <a:path w="64" h="114">
                      <a:moveTo>
                        <a:pt x="63" y="2"/>
                      </a:moveTo>
                      <a:lnTo>
                        <a:pt x="0" y="114"/>
                      </a:lnTo>
                      <a:lnTo>
                        <a:pt x="2" y="111"/>
                      </a:lnTo>
                      <a:lnTo>
                        <a:pt x="64" y="0"/>
                      </a:lnTo>
                      <a:lnTo>
                        <a:pt x="63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46">
                  <a:extLst>
                    <a:ext uri="{FF2B5EF4-FFF2-40B4-BE49-F238E27FC236}">
                      <a16:creationId xmlns:a16="http://schemas.microsoft.com/office/drawing/2014/main" id="{7C663FE5-2B0E-5C10-E770-DA9B0969D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" y="3160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11" y="16"/>
                    </a:cxn>
                    <a:cxn ang="0">
                      <a:pos x="14" y="1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" h="16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11" y="16"/>
                      </a:lnTo>
                      <a:lnTo>
                        <a:pt x="14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47">
                  <a:extLst>
                    <a:ext uri="{FF2B5EF4-FFF2-40B4-BE49-F238E27FC236}">
                      <a16:creationId xmlns:a16="http://schemas.microsoft.com/office/drawing/2014/main" id="{57FB067F-C3D4-5EA7-294E-74C5C27B8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" y="3157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1" y="17"/>
                    </a:cxn>
                    <a:cxn ang="0">
                      <a:pos x="13" y="1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17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1" y="17"/>
                      </a:lnTo>
                      <a:lnTo>
                        <a:pt x="13" y="1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48">
                  <a:extLst>
                    <a:ext uri="{FF2B5EF4-FFF2-40B4-BE49-F238E27FC236}">
                      <a16:creationId xmlns:a16="http://schemas.microsoft.com/office/drawing/2014/main" id="{B6C1B61B-1A6F-DD16-B08B-84738B3DE6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" y="3154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1" y="16"/>
                    </a:cxn>
                    <a:cxn ang="0">
                      <a:pos x="13" y="1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16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11" y="16"/>
                      </a:lnTo>
                      <a:lnTo>
                        <a:pt x="13" y="1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49">
                  <a:extLst>
                    <a:ext uri="{FF2B5EF4-FFF2-40B4-BE49-F238E27FC236}">
                      <a16:creationId xmlns:a16="http://schemas.microsoft.com/office/drawing/2014/main" id="{08FC1C09-C293-200C-EFB1-EA0FABBE4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" y="3151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1" y="17"/>
                    </a:cxn>
                    <a:cxn ang="0">
                      <a:pos x="13" y="1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17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1" y="17"/>
                      </a:lnTo>
                      <a:lnTo>
                        <a:pt x="13" y="1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50">
                  <a:extLst>
                    <a:ext uri="{FF2B5EF4-FFF2-40B4-BE49-F238E27FC236}">
                      <a16:creationId xmlns:a16="http://schemas.microsoft.com/office/drawing/2014/main" id="{A9F37205-C384-9926-A929-4ADCEACB4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" y="3148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11" y="17"/>
                    </a:cxn>
                    <a:cxn ang="0">
                      <a:pos x="15" y="12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7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11" y="17"/>
                      </a:lnTo>
                      <a:lnTo>
                        <a:pt x="15" y="1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51">
                  <a:extLst>
                    <a:ext uri="{FF2B5EF4-FFF2-40B4-BE49-F238E27FC236}">
                      <a16:creationId xmlns:a16="http://schemas.microsoft.com/office/drawing/2014/main" id="{B9B41776-84E9-0943-4E49-9D2028537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" y="3146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11" y="16"/>
                    </a:cxn>
                    <a:cxn ang="0">
                      <a:pos x="14" y="12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" h="16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11" y="16"/>
                      </a:lnTo>
                      <a:lnTo>
                        <a:pt x="14" y="1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52">
                  <a:extLst>
                    <a:ext uri="{FF2B5EF4-FFF2-40B4-BE49-F238E27FC236}">
                      <a16:creationId xmlns:a16="http://schemas.microsoft.com/office/drawing/2014/main" id="{2D669748-501D-D067-CEEE-8CCB32B32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3143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11" y="16"/>
                    </a:cxn>
                    <a:cxn ang="0">
                      <a:pos x="14" y="1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" h="16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11" y="16"/>
                      </a:lnTo>
                      <a:lnTo>
                        <a:pt x="14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53">
                  <a:extLst>
                    <a:ext uri="{FF2B5EF4-FFF2-40B4-BE49-F238E27FC236}">
                      <a16:creationId xmlns:a16="http://schemas.microsoft.com/office/drawing/2014/main" id="{B3086A16-D753-27D5-39CF-2244072BF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" y="3140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1" y="16"/>
                    </a:cxn>
                    <a:cxn ang="0">
                      <a:pos x="13" y="1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16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11" y="16"/>
                      </a:lnTo>
                      <a:lnTo>
                        <a:pt x="13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1" name="Group 54">
                <a:extLst>
                  <a:ext uri="{FF2B5EF4-FFF2-40B4-BE49-F238E27FC236}">
                    <a16:creationId xmlns:a16="http://schemas.microsoft.com/office/drawing/2014/main" id="{46E7492C-4850-6A02-8F9E-D4CCE8690B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" y="3184"/>
                <a:ext cx="167" cy="212"/>
                <a:chOff x="332" y="3184"/>
                <a:chExt cx="167" cy="212"/>
              </a:xfrm>
            </p:grpSpPr>
            <p:grpSp>
              <p:nvGrpSpPr>
                <p:cNvPr id="192" name="Group 55">
                  <a:extLst>
                    <a:ext uri="{FF2B5EF4-FFF2-40B4-BE49-F238E27FC236}">
                      <a16:creationId xmlns:a16="http://schemas.microsoft.com/office/drawing/2014/main" id="{DFC9D155-202F-05C9-3644-88FD0A518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" y="3184"/>
                  <a:ext cx="111" cy="97"/>
                  <a:chOff x="332" y="3184"/>
                  <a:chExt cx="111" cy="97"/>
                </a:xfrm>
              </p:grpSpPr>
              <p:sp>
                <p:nvSpPr>
                  <p:cNvPr id="205" name="Freeform 56">
                    <a:extLst>
                      <a:ext uri="{FF2B5EF4-FFF2-40B4-BE49-F238E27FC236}">
                        <a16:creationId xmlns:a16="http://schemas.microsoft.com/office/drawing/2014/main" id="{C3277CE0-C076-E7D7-2D8B-DABC3C2ED6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" y="3184"/>
                    <a:ext cx="111" cy="97"/>
                  </a:xfrm>
                  <a:custGeom>
                    <a:avLst/>
                    <a:gdLst/>
                    <a:ahLst/>
                    <a:cxnLst>
                      <a:cxn ang="0">
                        <a:pos x="99" y="177"/>
                      </a:cxn>
                      <a:cxn ang="0">
                        <a:pos x="85" y="175"/>
                      </a:cxn>
                      <a:cxn ang="0">
                        <a:pos x="67" y="170"/>
                      </a:cxn>
                      <a:cxn ang="0">
                        <a:pos x="50" y="164"/>
                      </a:cxn>
                      <a:cxn ang="0">
                        <a:pos x="36" y="155"/>
                      </a:cxn>
                      <a:cxn ang="0">
                        <a:pos x="23" y="142"/>
                      </a:cxn>
                      <a:cxn ang="0">
                        <a:pos x="11" y="127"/>
                      </a:cxn>
                      <a:cxn ang="0">
                        <a:pos x="4" y="112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6" y="60"/>
                      </a:cxn>
                      <a:cxn ang="0">
                        <a:pos x="14" y="44"/>
                      </a:cxn>
                      <a:cxn ang="0">
                        <a:pos x="23" y="30"/>
                      </a:cxn>
                      <a:cxn ang="0">
                        <a:pos x="34" y="19"/>
                      </a:cxn>
                      <a:cxn ang="0">
                        <a:pos x="50" y="10"/>
                      </a:cxn>
                      <a:cxn ang="0">
                        <a:pos x="65" y="4"/>
                      </a:cxn>
                      <a:cxn ang="0">
                        <a:pos x="86" y="0"/>
                      </a:cxn>
                      <a:cxn ang="0">
                        <a:pos x="104" y="3"/>
                      </a:cxn>
                      <a:cxn ang="0">
                        <a:pos x="119" y="7"/>
                      </a:cxn>
                      <a:cxn ang="0">
                        <a:pos x="136" y="14"/>
                      </a:cxn>
                      <a:cxn ang="0">
                        <a:pos x="146" y="26"/>
                      </a:cxn>
                      <a:cxn ang="0">
                        <a:pos x="158" y="40"/>
                      </a:cxn>
                      <a:cxn ang="0">
                        <a:pos x="166" y="56"/>
                      </a:cxn>
                      <a:cxn ang="0">
                        <a:pos x="175" y="71"/>
                      </a:cxn>
                      <a:cxn ang="0">
                        <a:pos x="175" y="98"/>
                      </a:cxn>
                      <a:cxn ang="0">
                        <a:pos x="266" y="80"/>
                      </a:cxn>
                      <a:cxn ang="0">
                        <a:pos x="270" y="61"/>
                      </a:cxn>
                      <a:cxn ang="0">
                        <a:pos x="279" y="45"/>
                      </a:cxn>
                      <a:cxn ang="0">
                        <a:pos x="287" y="32"/>
                      </a:cxn>
                      <a:cxn ang="0">
                        <a:pos x="301" y="20"/>
                      </a:cxn>
                      <a:cxn ang="0">
                        <a:pos x="315" y="11"/>
                      </a:cxn>
                      <a:cxn ang="0">
                        <a:pos x="331" y="6"/>
                      </a:cxn>
                      <a:cxn ang="0">
                        <a:pos x="348" y="3"/>
                      </a:cxn>
                      <a:cxn ang="0">
                        <a:pos x="369" y="3"/>
                      </a:cxn>
                      <a:cxn ang="0">
                        <a:pos x="385" y="6"/>
                      </a:cxn>
                      <a:cxn ang="0">
                        <a:pos x="400" y="13"/>
                      </a:cxn>
                      <a:cxn ang="0">
                        <a:pos x="415" y="24"/>
                      </a:cxn>
                      <a:cxn ang="0">
                        <a:pos x="427" y="36"/>
                      </a:cxn>
                      <a:cxn ang="0">
                        <a:pos x="436" y="48"/>
                      </a:cxn>
                      <a:cxn ang="0">
                        <a:pos x="443" y="65"/>
                      </a:cxn>
                      <a:cxn ang="0">
                        <a:pos x="447" y="89"/>
                      </a:cxn>
                      <a:cxn ang="0">
                        <a:pos x="446" y="107"/>
                      </a:cxn>
                      <a:cxn ang="0">
                        <a:pos x="439" y="123"/>
                      </a:cxn>
                      <a:cxn ang="0">
                        <a:pos x="428" y="138"/>
                      </a:cxn>
                      <a:cxn ang="0">
                        <a:pos x="415" y="150"/>
                      </a:cxn>
                      <a:cxn ang="0">
                        <a:pos x="400" y="159"/>
                      </a:cxn>
                      <a:cxn ang="0">
                        <a:pos x="385" y="168"/>
                      </a:cxn>
                      <a:cxn ang="0">
                        <a:pos x="369" y="172"/>
                      </a:cxn>
                      <a:cxn ang="0">
                        <a:pos x="351" y="176"/>
                      </a:cxn>
                    </a:cxnLst>
                    <a:rect l="0" t="0" r="r" b="b"/>
                    <a:pathLst>
                      <a:path w="447" h="386">
                        <a:moveTo>
                          <a:pt x="205" y="386"/>
                        </a:moveTo>
                        <a:lnTo>
                          <a:pt x="205" y="386"/>
                        </a:lnTo>
                        <a:lnTo>
                          <a:pt x="104" y="177"/>
                        </a:lnTo>
                        <a:lnTo>
                          <a:pt x="99" y="177"/>
                        </a:lnTo>
                        <a:lnTo>
                          <a:pt x="96" y="177"/>
                        </a:lnTo>
                        <a:lnTo>
                          <a:pt x="90" y="176"/>
                        </a:lnTo>
                        <a:lnTo>
                          <a:pt x="86" y="176"/>
                        </a:lnTo>
                        <a:lnTo>
                          <a:pt x="85" y="175"/>
                        </a:lnTo>
                        <a:lnTo>
                          <a:pt x="79" y="175"/>
                        </a:lnTo>
                        <a:lnTo>
                          <a:pt x="76" y="172"/>
                        </a:lnTo>
                        <a:lnTo>
                          <a:pt x="71" y="171"/>
                        </a:lnTo>
                        <a:lnTo>
                          <a:pt x="67" y="170"/>
                        </a:lnTo>
                        <a:lnTo>
                          <a:pt x="61" y="168"/>
                        </a:lnTo>
                        <a:lnTo>
                          <a:pt x="57" y="168"/>
                        </a:lnTo>
                        <a:lnTo>
                          <a:pt x="53" y="165"/>
                        </a:lnTo>
                        <a:lnTo>
                          <a:pt x="50" y="164"/>
                        </a:lnTo>
                        <a:lnTo>
                          <a:pt x="49" y="159"/>
                        </a:lnTo>
                        <a:lnTo>
                          <a:pt x="43" y="159"/>
                        </a:lnTo>
                        <a:lnTo>
                          <a:pt x="40" y="156"/>
                        </a:lnTo>
                        <a:lnTo>
                          <a:pt x="36" y="155"/>
                        </a:lnTo>
                        <a:lnTo>
                          <a:pt x="32" y="150"/>
                        </a:lnTo>
                        <a:lnTo>
                          <a:pt x="30" y="149"/>
                        </a:lnTo>
                        <a:lnTo>
                          <a:pt x="26" y="145"/>
                        </a:lnTo>
                        <a:lnTo>
                          <a:pt x="23" y="142"/>
                        </a:lnTo>
                        <a:lnTo>
                          <a:pt x="20" y="138"/>
                        </a:lnTo>
                        <a:lnTo>
                          <a:pt x="17" y="136"/>
                        </a:lnTo>
                        <a:lnTo>
                          <a:pt x="14" y="131"/>
                        </a:lnTo>
                        <a:lnTo>
                          <a:pt x="11" y="127"/>
                        </a:lnTo>
                        <a:lnTo>
                          <a:pt x="8" y="124"/>
                        </a:lnTo>
                        <a:lnTo>
                          <a:pt x="6" y="122"/>
                        </a:lnTo>
                        <a:lnTo>
                          <a:pt x="6" y="118"/>
                        </a:lnTo>
                        <a:lnTo>
                          <a:pt x="4" y="112"/>
                        </a:lnTo>
                        <a:lnTo>
                          <a:pt x="1" y="109"/>
                        </a:lnTo>
                        <a:lnTo>
                          <a:pt x="1" y="104"/>
                        </a:lnTo>
                        <a:lnTo>
                          <a:pt x="1" y="99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0" y="85"/>
                        </a:lnTo>
                        <a:lnTo>
                          <a:pt x="0" y="80"/>
                        </a:lnTo>
                        <a:lnTo>
                          <a:pt x="1" y="77"/>
                        </a:lnTo>
                        <a:lnTo>
                          <a:pt x="1" y="71"/>
                        </a:lnTo>
                        <a:lnTo>
                          <a:pt x="1" y="67"/>
                        </a:lnTo>
                        <a:lnTo>
                          <a:pt x="4" y="64"/>
                        </a:lnTo>
                        <a:lnTo>
                          <a:pt x="6" y="60"/>
                        </a:lnTo>
                        <a:lnTo>
                          <a:pt x="6" y="56"/>
                        </a:lnTo>
                        <a:lnTo>
                          <a:pt x="6" y="53"/>
                        </a:lnTo>
                        <a:lnTo>
                          <a:pt x="11" y="48"/>
                        </a:lnTo>
                        <a:lnTo>
                          <a:pt x="14" y="44"/>
                        </a:lnTo>
                        <a:lnTo>
                          <a:pt x="14" y="40"/>
                        </a:lnTo>
                        <a:lnTo>
                          <a:pt x="19" y="37"/>
                        </a:lnTo>
                        <a:lnTo>
                          <a:pt x="20" y="36"/>
                        </a:lnTo>
                        <a:lnTo>
                          <a:pt x="23" y="30"/>
                        </a:lnTo>
                        <a:lnTo>
                          <a:pt x="26" y="28"/>
                        </a:lnTo>
                        <a:lnTo>
                          <a:pt x="30" y="25"/>
                        </a:lnTo>
                        <a:lnTo>
                          <a:pt x="32" y="21"/>
                        </a:lnTo>
                        <a:lnTo>
                          <a:pt x="34" y="19"/>
                        </a:lnTo>
                        <a:lnTo>
                          <a:pt x="39" y="17"/>
                        </a:lnTo>
                        <a:lnTo>
                          <a:pt x="43" y="13"/>
                        </a:lnTo>
                        <a:lnTo>
                          <a:pt x="47" y="13"/>
                        </a:lnTo>
                        <a:lnTo>
                          <a:pt x="50" y="10"/>
                        </a:lnTo>
                        <a:lnTo>
                          <a:pt x="53" y="7"/>
                        </a:lnTo>
                        <a:lnTo>
                          <a:pt x="57" y="7"/>
                        </a:lnTo>
                        <a:lnTo>
                          <a:pt x="60" y="6"/>
                        </a:lnTo>
                        <a:lnTo>
                          <a:pt x="65" y="4"/>
                        </a:lnTo>
                        <a:lnTo>
                          <a:pt x="71" y="4"/>
                        </a:lnTo>
                        <a:lnTo>
                          <a:pt x="72" y="3"/>
                        </a:lnTo>
                        <a:lnTo>
                          <a:pt x="76" y="3"/>
                        </a:lnTo>
                        <a:lnTo>
                          <a:pt x="86" y="0"/>
                        </a:lnTo>
                        <a:lnTo>
                          <a:pt x="90" y="0"/>
                        </a:lnTo>
                        <a:lnTo>
                          <a:pt x="96" y="3"/>
                        </a:lnTo>
                        <a:lnTo>
                          <a:pt x="98" y="3"/>
                        </a:lnTo>
                        <a:lnTo>
                          <a:pt x="104" y="3"/>
                        </a:lnTo>
                        <a:lnTo>
                          <a:pt x="106" y="4"/>
                        </a:lnTo>
                        <a:lnTo>
                          <a:pt x="111" y="6"/>
                        </a:lnTo>
                        <a:lnTo>
                          <a:pt x="115" y="7"/>
                        </a:lnTo>
                        <a:lnTo>
                          <a:pt x="119" y="7"/>
                        </a:lnTo>
                        <a:lnTo>
                          <a:pt x="123" y="7"/>
                        </a:lnTo>
                        <a:lnTo>
                          <a:pt x="126" y="11"/>
                        </a:lnTo>
                        <a:lnTo>
                          <a:pt x="132" y="13"/>
                        </a:lnTo>
                        <a:lnTo>
                          <a:pt x="136" y="14"/>
                        </a:lnTo>
                        <a:lnTo>
                          <a:pt x="139" y="18"/>
                        </a:lnTo>
                        <a:lnTo>
                          <a:pt x="143" y="21"/>
                        </a:lnTo>
                        <a:lnTo>
                          <a:pt x="144" y="24"/>
                        </a:lnTo>
                        <a:lnTo>
                          <a:pt x="146" y="26"/>
                        </a:lnTo>
                        <a:lnTo>
                          <a:pt x="150" y="28"/>
                        </a:lnTo>
                        <a:lnTo>
                          <a:pt x="155" y="32"/>
                        </a:lnTo>
                        <a:lnTo>
                          <a:pt x="155" y="36"/>
                        </a:lnTo>
                        <a:lnTo>
                          <a:pt x="158" y="40"/>
                        </a:lnTo>
                        <a:lnTo>
                          <a:pt x="162" y="44"/>
                        </a:lnTo>
                        <a:lnTo>
                          <a:pt x="164" y="47"/>
                        </a:lnTo>
                        <a:lnTo>
                          <a:pt x="166" y="48"/>
                        </a:lnTo>
                        <a:lnTo>
                          <a:pt x="166" y="56"/>
                        </a:lnTo>
                        <a:lnTo>
                          <a:pt x="169" y="58"/>
                        </a:lnTo>
                        <a:lnTo>
                          <a:pt x="171" y="63"/>
                        </a:lnTo>
                        <a:lnTo>
                          <a:pt x="171" y="66"/>
                        </a:lnTo>
                        <a:lnTo>
                          <a:pt x="175" y="71"/>
                        </a:lnTo>
                        <a:lnTo>
                          <a:pt x="175" y="74"/>
                        </a:lnTo>
                        <a:lnTo>
                          <a:pt x="175" y="78"/>
                        </a:lnTo>
                        <a:lnTo>
                          <a:pt x="175" y="89"/>
                        </a:lnTo>
                        <a:lnTo>
                          <a:pt x="175" y="98"/>
                        </a:lnTo>
                        <a:lnTo>
                          <a:pt x="266" y="98"/>
                        </a:lnTo>
                        <a:lnTo>
                          <a:pt x="266" y="89"/>
                        </a:lnTo>
                        <a:lnTo>
                          <a:pt x="266" y="85"/>
                        </a:lnTo>
                        <a:lnTo>
                          <a:pt x="266" y="80"/>
                        </a:lnTo>
                        <a:lnTo>
                          <a:pt x="268" y="74"/>
                        </a:lnTo>
                        <a:lnTo>
                          <a:pt x="268" y="71"/>
                        </a:lnTo>
                        <a:lnTo>
                          <a:pt x="269" y="65"/>
                        </a:lnTo>
                        <a:lnTo>
                          <a:pt x="270" y="61"/>
                        </a:lnTo>
                        <a:lnTo>
                          <a:pt x="272" y="57"/>
                        </a:lnTo>
                        <a:lnTo>
                          <a:pt x="272" y="53"/>
                        </a:lnTo>
                        <a:lnTo>
                          <a:pt x="276" y="48"/>
                        </a:lnTo>
                        <a:lnTo>
                          <a:pt x="279" y="45"/>
                        </a:lnTo>
                        <a:lnTo>
                          <a:pt x="279" y="44"/>
                        </a:lnTo>
                        <a:lnTo>
                          <a:pt x="282" y="39"/>
                        </a:lnTo>
                        <a:lnTo>
                          <a:pt x="285" y="36"/>
                        </a:lnTo>
                        <a:lnTo>
                          <a:pt x="287" y="32"/>
                        </a:lnTo>
                        <a:lnTo>
                          <a:pt x="291" y="28"/>
                        </a:lnTo>
                        <a:lnTo>
                          <a:pt x="294" y="25"/>
                        </a:lnTo>
                        <a:lnTo>
                          <a:pt x="297" y="24"/>
                        </a:lnTo>
                        <a:lnTo>
                          <a:pt x="301" y="20"/>
                        </a:lnTo>
                        <a:lnTo>
                          <a:pt x="302" y="17"/>
                        </a:lnTo>
                        <a:lnTo>
                          <a:pt x="305" y="14"/>
                        </a:lnTo>
                        <a:lnTo>
                          <a:pt x="309" y="13"/>
                        </a:lnTo>
                        <a:lnTo>
                          <a:pt x="315" y="11"/>
                        </a:lnTo>
                        <a:lnTo>
                          <a:pt x="320" y="7"/>
                        </a:lnTo>
                        <a:lnTo>
                          <a:pt x="323" y="7"/>
                        </a:lnTo>
                        <a:lnTo>
                          <a:pt x="327" y="7"/>
                        </a:lnTo>
                        <a:lnTo>
                          <a:pt x="331" y="6"/>
                        </a:lnTo>
                        <a:lnTo>
                          <a:pt x="335" y="4"/>
                        </a:lnTo>
                        <a:lnTo>
                          <a:pt x="338" y="3"/>
                        </a:lnTo>
                        <a:lnTo>
                          <a:pt x="342" y="3"/>
                        </a:lnTo>
                        <a:lnTo>
                          <a:pt x="348" y="3"/>
                        </a:lnTo>
                        <a:lnTo>
                          <a:pt x="356" y="0"/>
                        </a:lnTo>
                        <a:lnTo>
                          <a:pt x="362" y="0"/>
                        </a:lnTo>
                        <a:lnTo>
                          <a:pt x="365" y="3"/>
                        </a:lnTo>
                        <a:lnTo>
                          <a:pt x="369" y="3"/>
                        </a:lnTo>
                        <a:lnTo>
                          <a:pt x="374" y="3"/>
                        </a:lnTo>
                        <a:lnTo>
                          <a:pt x="378" y="4"/>
                        </a:lnTo>
                        <a:lnTo>
                          <a:pt x="381" y="4"/>
                        </a:lnTo>
                        <a:lnTo>
                          <a:pt x="385" y="6"/>
                        </a:lnTo>
                        <a:lnTo>
                          <a:pt x="389" y="7"/>
                        </a:lnTo>
                        <a:lnTo>
                          <a:pt x="393" y="7"/>
                        </a:lnTo>
                        <a:lnTo>
                          <a:pt x="397" y="10"/>
                        </a:lnTo>
                        <a:lnTo>
                          <a:pt x="400" y="13"/>
                        </a:lnTo>
                        <a:lnTo>
                          <a:pt x="406" y="13"/>
                        </a:lnTo>
                        <a:lnTo>
                          <a:pt x="408" y="17"/>
                        </a:lnTo>
                        <a:lnTo>
                          <a:pt x="413" y="19"/>
                        </a:lnTo>
                        <a:lnTo>
                          <a:pt x="415" y="24"/>
                        </a:lnTo>
                        <a:lnTo>
                          <a:pt x="420" y="25"/>
                        </a:lnTo>
                        <a:lnTo>
                          <a:pt x="422" y="28"/>
                        </a:lnTo>
                        <a:lnTo>
                          <a:pt x="424" y="30"/>
                        </a:lnTo>
                        <a:lnTo>
                          <a:pt x="427" y="36"/>
                        </a:lnTo>
                        <a:lnTo>
                          <a:pt x="430" y="37"/>
                        </a:lnTo>
                        <a:lnTo>
                          <a:pt x="433" y="40"/>
                        </a:lnTo>
                        <a:lnTo>
                          <a:pt x="435" y="44"/>
                        </a:lnTo>
                        <a:lnTo>
                          <a:pt x="436" y="48"/>
                        </a:lnTo>
                        <a:lnTo>
                          <a:pt x="440" y="53"/>
                        </a:lnTo>
                        <a:lnTo>
                          <a:pt x="441" y="56"/>
                        </a:lnTo>
                        <a:lnTo>
                          <a:pt x="442" y="60"/>
                        </a:lnTo>
                        <a:lnTo>
                          <a:pt x="443" y="65"/>
                        </a:lnTo>
                        <a:lnTo>
                          <a:pt x="446" y="71"/>
                        </a:lnTo>
                        <a:lnTo>
                          <a:pt x="446" y="73"/>
                        </a:lnTo>
                        <a:lnTo>
                          <a:pt x="446" y="77"/>
                        </a:lnTo>
                        <a:lnTo>
                          <a:pt x="447" y="89"/>
                        </a:lnTo>
                        <a:lnTo>
                          <a:pt x="447" y="92"/>
                        </a:lnTo>
                        <a:lnTo>
                          <a:pt x="446" y="98"/>
                        </a:lnTo>
                        <a:lnTo>
                          <a:pt x="446" y="104"/>
                        </a:lnTo>
                        <a:lnTo>
                          <a:pt x="446" y="107"/>
                        </a:lnTo>
                        <a:lnTo>
                          <a:pt x="443" y="112"/>
                        </a:lnTo>
                        <a:lnTo>
                          <a:pt x="442" y="116"/>
                        </a:lnTo>
                        <a:lnTo>
                          <a:pt x="441" y="118"/>
                        </a:lnTo>
                        <a:lnTo>
                          <a:pt x="439" y="123"/>
                        </a:lnTo>
                        <a:lnTo>
                          <a:pt x="436" y="126"/>
                        </a:lnTo>
                        <a:lnTo>
                          <a:pt x="435" y="131"/>
                        </a:lnTo>
                        <a:lnTo>
                          <a:pt x="431" y="133"/>
                        </a:lnTo>
                        <a:lnTo>
                          <a:pt x="428" y="138"/>
                        </a:lnTo>
                        <a:lnTo>
                          <a:pt x="426" y="140"/>
                        </a:lnTo>
                        <a:lnTo>
                          <a:pt x="422" y="145"/>
                        </a:lnTo>
                        <a:lnTo>
                          <a:pt x="420" y="145"/>
                        </a:lnTo>
                        <a:lnTo>
                          <a:pt x="415" y="150"/>
                        </a:lnTo>
                        <a:lnTo>
                          <a:pt x="413" y="153"/>
                        </a:lnTo>
                        <a:lnTo>
                          <a:pt x="409" y="155"/>
                        </a:lnTo>
                        <a:lnTo>
                          <a:pt x="406" y="158"/>
                        </a:lnTo>
                        <a:lnTo>
                          <a:pt x="400" y="159"/>
                        </a:lnTo>
                        <a:lnTo>
                          <a:pt x="397" y="164"/>
                        </a:lnTo>
                        <a:lnTo>
                          <a:pt x="393" y="164"/>
                        </a:lnTo>
                        <a:lnTo>
                          <a:pt x="389" y="165"/>
                        </a:lnTo>
                        <a:lnTo>
                          <a:pt x="385" y="168"/>
                        </a:lnTo>
                        <a:lnTo>
                          <a:pt x="381" y="168"/>
                        </a:lnTo>
                        <a:lnTo>
                          <a:pt x="376" y="171"/>
                        </a:lnTo>
                        <a:lnTo>
                          <a:pt x="370" y="172"/>
                        </a:lnTo>
                        <a:lnTo>
                          <a:pt x="369" y="172"/>
                        </a:lnTo>
                        <a:lnTo>
                          <a:pt x="363" y="175"/>
                        </a:lnTo>
                        <a:lnTo>
                          <a:pt x="360" y="175"/>
                        </a:lnTo>
                        <a:lnTo>
                          <a:pt x="356" y="176"/>
                        </a:lnTo>
                        <a:lnTo>
                          <a:pt x="351" y="176"/>
                        </a:lnTo>
                        <a:lnTo>
                          <a:pt x="342" y="177"/>
                        </a:lnTo>
                        <a:lnTo>
                          <a:pt x="245" y="386"/>
                        </a:lnTo>
                        <a:lnTo>
                          <a:pt x="205" y="386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57">
                    <a:extLst>
                      <a:ext uri="{FF2B5EF4-FFF2-40B4-BE49-F238E27FC236}">
                        <a16:creationId xmlns:a16="http://schemas.microsoft.com/office/drawing/2014/main" id="{83F9D992-3E27-F353-D40F-5FB1891BEB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" y="3184"/>
                    <a:ext cx="111" cy="97"/>
                  </a:xfrm>
                  <a:custGeom>
                    <a:avLst/>
                    <a:gdLst/>
                    <a:ahLst/>
                    <a:cxnLst>
                      <a:cxn ang="0">
                        <a:pos x="99" y="177"/>
                      </a:cxn>
                      <a:cxn ang="0">
                        <a:pos x="85" y="175"/>
                      </a:cxn>
                      <a:cxn ang="0">
                        <a:pos x="67" y="170"/>
                      </a:cxn>
                      <a:cxn ang="0">
                        <a:pos x="50" y="164"/>
                      </a:cxn>
                      <a:cxn ang="0">
                        <a:pos x="36" y="155"/>
                      </a:cxn>
                      <a:cxn ang="0">
                        <a:pos x="23" y="142"/>
                      </a:cxn>
                      <a:cxn ang="0">
                        <a:pos x="11" y="127"/>
                      </a:cxn>
                      <a:cxn ang="0">
                        <a:pos x="4" y="112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6" y="60"/>
                      </a:cxn>
                      <a:cxn ang="0">
                        <a:pos x="14" y="44"/>
                      </a:cxn>
                      <a:cxn ang="0">
                        <a:pos x="23" y="30"/>
                      </a:cxn>
                      <a:cxn ang="0">
                        <a:pos x="34" y="19"/>
                      </a:cxn>
                      <a:cxn ang="0">
                        <a:pos x="50" y="10"/>
                      </a:cxn>
                      <a:cxn ang="0">
                        <a:pos x="65" y="4"/>
                      </a:cxn>
                      <a:cxn ang="0">
                        <a:pos x="86" y="0"/>
                      </a:cxn>
                      <a:cxn ang="0">
                        <a:pos x="104" y="3"/>
                      </a:cxn>
                      <a:cxn ang="0">
                        <a:pos x="119" y="7"/>
                      </a:cxn>
                      <a:cxn ang="0">
                        <a:pos x="136" y="14"/>
                      </a:cxn>
                      <a:cxn ang="0">
                        <a:pos x="146" y="26"/>
                      </a:cxn>
                      <a:cxn ang="0">
                        <a:pos x="158" y="40"/>
                      </a:cxn>
                      <a:cxn ang="0">
                        <a:pos x="166" y="56"/>
                      </a:cxn>
                      <a:cxn ang="0">
                        <a:pos x="175" y="71"/>
                      </a:cxn>
                      <a:cxn ang="0">
                        <a:pos x="175" y="98"/>
                      </a:cxn>
                      <a:cxn ang="0">
                        <a:pos x="266" y="80"/>
                      </a:cxn>
                      <a:cxn ang="0">
                        <a:pos x="270" y="61"/>
                      </a:cxn>
                      <a:cxn ang="0">
                        <a:pos x="279" y="45"/>
                      </a:cxn>
                      <a:cxn ang="0">
                        <a:pos x="287" y="32"/>
                      </a:cxn>
                      <a:cxn ang="0">
                        <a:pos x="301" y="20"/>
                      </a:cxn>
                      <a:cxn ang="0">
                        <a:pos x="315" y="11"/>
                      </a:cxn>
                      <a:cxn ang="0">
                        <a:pos x="331" y="6"/>
                      </a:cxn>
                      <a:cxn ang="0">
                        <a:pos x="348" y="3"/>
                      </a:cxn>
                      <a:cxn ang="0">
                        <a:pos x="369" y="3"/>
                      </a:cxn>
                      <a:cxn ang="0">
                        <a:pos x="385" y="6"/>
                      </a:cxn>
                      <a:cxn ang="0">
                        <a:pos x="400" y="13"/>
                      </a:cxn>
                      <a:cxn ang="0">
                        <a:pos x="415" y="24"/>
                      </a:cxn>
                      <a:cxn ang="0">
                        <a:pos x="427" y="36"/>
                      </a:cxn>
                      <a:cxn ang="0">
                        <a:pos x="436" y="48"/>
                      </a:cxn>
                      <a:cxn ang="0">
                        <a:pos x="443" y="65"/>
                      </a:cxn>
                      <a:cxn ang="0">
                        <a:pos x="447" y="89"/>
                      </a:cxn>
                      <a:cxn ang="0">
                        <a:pos x="446" y="107"/>
                      </a:cxn>
                      <a:cxn ang="0">
                        <a:pos x="439" y="123"/>
                      </a:cxn>
                      <a:cxn ang="0">
                        <a:pos x="428" y="138"/>
                      </a:cxn>
                      <a:cxn ang="0">
                        <a:pos x="415" y="150"/>
                      </a:cxn>
                      <a:cxn ang="0">
                        <a:pos x="400" y="159"/>
                      </a:cxn>
                      <a:cxn ang="0">
                        <a:pos x="385" y="168"/>
                      </a:cxn>
                      <a:cxn ang="0">
                        <a:pos x="369" y="172"/>
                      </a:cxn>
                      <a:cxn ang="0">
                        <a:pos x="351" y="176"/>
                      </a:cxn>
                    </a:cxnLst>
                    <a:rect l="0" t="0" r="r" b="b"/>
                    <a:pathLst>
                      <a:path w="447" h="386">
                        <a:moveTo>
                          <a:pt x="205" y="386"/>
                        </a:moveTo>
                        <a:lnTo>
                          <a:pt x="205" y="386"/>
                        </a:lnTo>
                        <a:lnTo>
                          <a:pt x="104" y="177"/>
                        </a:lnTo>
                        <a:lnTo>
                          <a:pt x="99" y="177"/>
                        </a:lnTo>
                        <a:lnTo>
                          <a:pt x="96" y="177"/>
                        </a:lnTo>
                        <a:lnTo>
                          <a:pt x="90" y="176"/>
                        </a:lnTo>
                        <a:lnTo>
                          <a:pt x="86" y="176"/>
                        </a:lnTo>
                        <a:lnTo>
                          <a:pt x="85" y="175"/>
                        </a:lnTo>
                        <a:lnTo>
                          <a:pt x="79" y="175"/>
                        </a:lnTo>
                        <a:lnTo>
                          <a:pt x="76" y="172"/>
                        </a:lnTo>
                        <a:lnTo>
                          <a:pt x="71" y="171"/>
                        </a:lnTo>
                        <a:lnTo>
                          <a:pt x="67" y="170"/>
                        </a:lnTo>
                        <a:lnTo>
                          <a:pt x="61" y="168"/>
                        </a:lnTo>
                        <a:lnTo>
                          <a:pt x="57" y="168"/>
                        </a:lnTo>
                        <a:lnTo>
                          <a:pt x="53" y="165"/>
                        </a:lnTo>
                        <a:lnTo>
                          <a:pt x="50" y="164"/>
                        </a:lnTo>
                        <a:lnTo>
                          <a:pt x="49" y="159"/>
                        </a:lnTo>
                        <a:lnTo>
                          <a:pt x="43" y="159"/>
                        </a:lnTo>
                        <a:lnTo>
                          <a:pt x="40" y="156"/>
                        </a:lnTo>
                        <a:lnTo>
                          <a:pt x="36" y="155"/>
                        </a:lnTo>
                        <a:lnTo>
                          <a:pt x="32" y="150"/>
                        </a:lnTo>
                        <a:lnTo>
                          <a:pt x="30" y="149"/>
                        </a:lnTo>
                        <a:lnTo>
                          <a:pt x="26" y="145"/>
                        </a:lnTo>
                        <a:lnTo>
                          <a:pt x="23" y="142"/>
                        </a:lnTo>
                        <a:lnTo>
                          <a:pt x="20" y="138"/>
                        </a:lnTo>
                        <a:lnTo>
                          <a:pt x="17" y="136"/>
                        </a:lnTo>
                        <a:lnTo>
                          <a:pt x="14" y="131"/>
                        </a:lnTo>
                        <a:lnTo>
                          <a:pt x="11" y="127"/>
                        </a:lnTo>
                        <a:lnTo>
                          <a:pt x="8" y="124"/>
                        </a:lnTo>
                        <a:lnTo>
                          <a:pt x="6" y="122"/>
                        </a:lnTo>
                        <a:lnTo>
                          <a:pt x="6" y="118"/>
                        </a:lnTo>
                        <a:lnTo>
                          <a:pt x="4" y="112"/>
                        </a:lnTo>
                        <a:lnTo>
                          <a:pt x="1" y="109"/>
                        </a:lnTo>
                        <a:lnTo>
                          <a:pt x="1" y="104"/>
                        </a:lnTo>
                        <a:lnTo>
                          <a:pt x="1" y="99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0" y="85"/>
                        </a:lnTo>
                        <a:lnTo>
                          <a:pt x="0" y="80"/>
                        </a:lnTo>
                        <a:lnTo>
                          <a:pt x="1" y="77"/>
                        </a:lnTo>
                        <a:lnTo>
                          <a:pt x="1" y="71"/>
                        </a:lnTo>
                        <a:lnTo>
                          <a:pt x="1" y="67"/>
                        </a:lnTo>
                        <a:lnTo>
                          <a:pt x="4" y="64"/>
                        </a:lnTo>
                        <a:lnTo>
                          <a:pt x="6" y="60"/>
                        </a:lnTo>
                        <a:lnTo>
                          <a:pt x="6" y="56"/>
                        </a:lnTo>
                        <a:lnTo>
                          <a:pt x="6" y="53"/>
                        </a:lnTo>
                        <a:lnTo>
                          <a:pt x="11" y="48"/>
                        </a:lnTo>
                        <a:lnTo>
                          <a:pt x="14" y="44"/>
                        </a:lnTo>
                        <a:lnTo>
                          <a:pt x="14" y="40"/>
                        </a:lnTo>
                        <a:lnTo>
                          <a:pt x="19" y="37"/>
                        </a:lnTo>
                        <a:lnTo>
                          <a:pt x="20" y="36"/>
                        </a:lnTo>
                        <a:lnTo>
                          <a:pt x="23" y="30"/>
                        </a:lnTo>
                        <a:lnTo>
                          <a:pt x="26" y="28"/>
                        </a:lnTo>
                        <a:lnTo>
                          <a:pt x="30" y="25"/>
                        </a:lnTo>
                        <a:lnTo>
                          <a:pt x="32" y="21"/>
                        </a:lnTo>
                        <a:lnTo>
                          <a:pt x="34" y="19"/>
                        </a:lnTo>
                        <a:lnTo>
                          <a:pt x="39" y="17"/>
                        </a:lnTo>
                        <a:lnTo>
                          <a:pt x="43" y="13"/>
                        </a:lnTo>
                        <a:lnTo>
                          <a:pt x="47" y="13"/>
                        </a:lnTo>
                        <a:lnTo>
                          <a:pt x="50" y="10"/>
                        </a:lnTo>
                        <a:lnTo>
                          <a:pt x="53" y="7"/>
                        </a:lnTo>
                        <a:lnTo>
                          <a:pt x="57" y="7"/>
                        </a:lnTo>
                        <a:lnTo>
                          <a:pt x="60" y="6"/>
                        </a:lnTo>
                        <a:lnTo>
                          <a:pt x="65" y="4"/>
                        </a:lnTo>
                        <a:lnTo>
                          <a:pt x="71" y="4"/>
                        </a:lnTo>
                        <a:lnTo>
                          <a:pt x="72" y="3"/>
                        </a:lnTo>
                        <a:lnTo>
                          <a:pt x="76" y="3"/>
                        </a:lnTo>
                        <a:lnTo>
                          <a:pt x="86" y="0"/>
                        </a:lnTo>
                        <a:lnTo>
                          <a:pt x="90" y="0"/>
                        </a:lnTo>
                        <a:lnTo>
                          <a:pt x="96" y="3"/>
                        </a:lnTo>
                        <a:lnTo>
                          <a:pt x="98" y="3"/>
                        </a:lnTo>
                        <a:lnTo>
                          <a:pt x="104" y="3"/>
                        </a:lnTo>
                        <a:lnTo>
                          <a:pt x="106" y="4"/>
                        </a:lnTo>
                        <a:lnTo>
                          <a:pt x="111" y="6"/>
                        </a:lnTo>
                        <a:lnTo>
                          <a:pt x="115" y="7"/>
                        </a:lnTo>
                        <a:lnTo>
                          <a:pt x="119" y="7"/>
                        </a:lnTo>
                        <a:lnTo>
                          <a:pt x="123" y="7"/>
                        </a:lnTo>
                        <a:lnTo>
                          <a:pt x="126" y="11"/>
                        </a:lnTo>
                        <a:lnTo>
                          <a:pt x="132" y="13"/>
                        </a:lnTo>
                        <a:lnTo>
                          <a:pt x="136" y="14"/>
                        </a:lnTo>
                        <a:lnTo>
                          <a:pt x="139" y="18"/>
                        </a:lnTo>
                        <a:lnTo>
                          <a:pt x="143" y="21"/>
                        </a:lnTo>
                        <a:lnTo>
                          <a:pt x="144" y="24"/>
                        </a:lnTo>
                        <a:lnTo>
                          <a:pt x="146" y="26"/>
                        </a:lnTo>
                        <a:lnTo>
                          <a:pt x="150" y="28"/>
                        </a:lnTo>
                        <a:lnTo>
                          <a:pt x="155" y="32"/>
                        </a:lnTo>
                        <a:lnTo>
                          <a:pt x="155" y="36"/>
                        </a:lnTo>
                        <a:lnTo>
                          <a:pt x="158" y="40"/>
                        </a:lnTo>
                        <a:lnTo>
                          <a:pt x="162" y="44"/>
                        </a:lnTo>
                        <a:lnTo>
                          <a:pt x="164" y="47"/>
                        </a:lnTo>
                        <a:lnTo>
                          <a:pt x="166" y="48"/>
                        </a:lnTo>
                        <a:lnTo>
                          <a:pt x="166" y="56"/>
                        </a:lnTo>
                        <a:lnTo>
                          <a:pt x="169" y="58"/>
                        </a:lnTo>
                        <a:lnTo>
                          <a:pt x="171" y="63"/>
                        </a:lnTo>
                        <a:lnTo>
                          <a:pt x="171" y="66"/>
                        </a:lnTo>
                        <a:lnTo>
                          <a:pt x="175" y="71"/>
                        </a:lnTo>
                        <a:lnTo>
                          <a:pt x="175" y="74"/>
                        </a:lnTo>
                        <a:lnTo>
                          <a:pt x="175" y="78"/>
                        </a:lnTo>
                        <a:lnTo>
                          <a:pt x="175" y="89"/>
                        </a:lnTo>
                        <a:lnTo>
                          <a:pt x="175" y="98"/>
                        </a:lnTo>
                        <a:lnTo>
                          <a:pt x="266" y="98"/>
                        </a:lnTo>
                        <a:lnTo>
                          <a:pt x="266" y="89"/>
                        </a:lnTo>
                        <a:lnTo>
                          <a:pt x="266" y="85"/>
                        </a:lnTo>
                        <a:lnTo>
                          <a:pt x="266" y="80"/>
                        </a:lnTo>
                        <a:lnTo>
                          <a:pt x="268" y="74"/>
                        </a:lnTo>
                        <a:lnTo>
                          <a:pt x="268" y="71"/>
                        </a:lnTo>
                        <a:lnTo>
                          <a:pt x="269" y="65"/>
                        </a:lnTo>
                        <a:lnTo>
                          <a:pt x="270" y="61"/>
                        </a:lnTo>
                        <a:lnTo>
                          <a:pt x="272" y="57"/>
                        </a:lnTo>
                        <a:lnTo>
                          <a:pt x="272" y="53"/>
                        </a:lnTo>
                        <a:lnTo>
                          <a:pt x="276" y="48"/>
                        </a:lnTo>
                        <a:lnTo>
                          <a:pt x="279" y="45"/>
                        </a:lnTo>
                        <a:lnTo>
                          <a:pt x="279" y="44"/>
                        </a:lnTo>
                        <a:lnTo>
                          <a:pt x="282" y="39"/>
                        </a:lnTo>
                        <a:lnTo>
                          <a:pt x="285" y="36"/>
                        </a:lnTo>
                        <a:lnTo>
                          <a:pt x="287" y="32"/>
                        </a:lnTo>
                        <a:lnTo>
                          <a:pt x="291" y="28"/>
                        </a:lnTo>
                        <a:lnTo>
                          <a:pt x="294" y="25"/>
                        </a:lnTo>
                        <a:lnTo>
                          <a:pt x="297" y="24"/>
                        </a:lnTo>
                        <a:lnTo>
                          <a:pt x="301" y="20"/>
                        </a:lnTo>
                        <a:lnTo>
                          <a:pt x="302" y="17"/>
                        </a:lnTo>
                        <a:lnTo>
                          <a:pt x="305" y="14"/>
                        </a:lnTo>
                        <a:lnTo>
                          <a:pt x="309" y="13"/>
                        </a:lnTo>
                        <a:lnTo>
                          <a:pt x="315" y="11"/>
                        </a:lnTo>
                        <a:lnTo>
                          <a:pt x="320" y="7"/>
                        </a:lnTo>
                        <a:lnTo>
                          <a:pt x="323" y="7"/>
                        </a:lnTo>
                        <a:lnTo>
                          <a:pt x="327" y="7"/>
                        </a:lnTo>
                        <a:lnTo>
                          <a:pt x="331" y="6"/>
                        </a:lnTo>
                        <a:lnTo>
                          <a:pt x="335" y="4"/>
                        </a:lnTo>
                        <a:lnTo>
                          <a:pt x="338" y="3"/>
                        </a:lnTo>
                        <a:lnTo>
                          <a:pt x="342" y="3"/>
                        </a:lnTo>
                        <a:lnTo>
                          <a:pt x="348" y="3"/>
                        </a:lnTo>
                        <a:lnTo>
                          <a:pt x="356" y="0"/>
                        </a:lnTo>
                        <a:lnTo>
                          <a:pt x="362" y="0"/>
                        </a:lnTo>
                        <a:lnTo>
                          <a:pt x="365" y="3"/>
                        </a:lnTo>
                        <a:lnTo>
                          <a:pt x="369" y="3"/>
                        </a:lnTo>
                        <a:lnTo>
                          <a:pt x="374" y="3"/>
                        </a:lnTo>
                        <a:lnTo>
                          <a:pt x="378" y="4"/>
                        </a:lnTo>
                        <a:lnTo>
                          <a:pt x="381" y="4"/>
                        </a:lnTo>
                        <a:lnTo>
                          <a:pt x="385" y="6"/>
                        </a:lnTo>
                        <a:lnTo>
                          <a:pt x="389" y="7"/>
                        </a:lnTo>
                        <a:lnTo>
                          <a:pt x="393" y="7"/>
                        </a:lnTo>
                        <a:lnTo>
                          <a:pt x="397" y="10"/>
                        </a:lnTo>
                        <a:lnTo>
                          <a:pt x="400" y="13"/>
                        </a:lnTo>
                        <a:lnTo>
                          <a:pt x="406" y="13"/>
                        </a:lnTo>
                        <a:lnTo>
                          <a:pt x="408" y="17"/>
                        </a:lnTo>
                        <a:lnTo>
                          <a:pt x="413" y="19"/>
                        </a:lnTo>
                        <a:lnTo>
                          <a:pt x="415" y="24"/>
                        </a:lnTo>
                        <a:lnTo>
                          <a:pt x="420" y="25"/>
                        </a:lnTo>
                        <a:lnTo>
                          <a:pt x="422" y="28"/>
                        </a:lnTo>
                        <a:lnTo>
                          <a:pt x="424" y="30"/>
                        </a:lnTo>
                        <a:lnTo>
                          <a:pt x="427" y="36"/>
                        </a:lnTo>
                        <a:lnTo>
                          <a:pt x="430" y="37"/>
                        </a:lnTo>
                        <a:lnTo>
                          <a:pt x="433" y="40"/>
                        </a:lnTo>
                        <a:lnTo>
                          <a:pt x="435" y="44"/>
                        </a:lnTo>
                        <a:lnTo>
                          <a:pt x="436" y="48"/>
                        </a:lnTo>
                        <a:lnTo>
                          <a:pt x="440" y="53"/>
                        </a:lnTo>
                        <a:lnTo>
                          <a:pt x="441" y="56"/>
                        </a:lnTo>
                        <a:lnTo>
                          <a:pt x="442" y="60"/>
                        </a:lnTo>
                        <a:lnTo>
                          <a:pt x="443" y="65"/>
                        </a:lnTo>
                        <a:lnTo>
                          <a:pt x="446" y="71"/>
                        </a:lnTo>
                        <a:lnTo>
                          <a:pt x="446" y="73"/>
                        </a:lnTo>
                        <a:lnTo>
                          <a:pt x="446" y="77"/>
                        </a:lnTo>
                        <a:lnTo>
                          <a:pt x="447" y="89"/>
                        </a:lnTo>
                        <a:lnTo>
                          <a:pt x="447" y="92"/>
                        </a:lnTo>
                        <a:lnTo>
                          <a:pt x="446" y="98"/>
                        </a:lnTo>
                        <a:lnTo>
                          <a:pt x="446" y="104"/>
                        </a:lnTo>
                        <a:lnTo>
                          <a:pt x="446" y="107"/>
                        </a:lnTo>
                        <a:lnTo>
                          <a:pt x="443" y="112"/>
                        </a:lnTo>
                        <a:lnTo>
                          <a:pt x="442" y="116"/>
                        </a:lnTo>
                        <a:lnTo>
                          <a:pt x="441" y="118"/>
                        </a:lnTo>
                        <a:lnTo>
                          <a:pt x="439" y="123"/>
                        </a:lnTo>
                        <a:lnTo>
                          <a:pt x="436" y="126"/>
                        </a:lnTo>
                        <a:lnTo>
                          <a:pt x="435" y="131"/>
                        </a:lnTo>
                        <a:lnTo>
                          <a:pt x="431" y="133"/>
                        </a:lnTo>
                        <a:lnTo>
                          <a:pt x="428" y="138"/>
                        </a:lnTo>
                        <a:lnTo>
                          <a:pt x="426" y="140"/>
                        </a:lnTo>
                        <a:lnTo>
                          <a:pt x="422" y="145"/>
                        </a:lnTo>
                        <a:lnTo>
                          <a:pt x="420" y="145"/>
                        </a:lnTo>
                        <a:lnTo>
                          <a:pt x="415" y="150"/>
                        </a:lnTo>
                        <a:lnTo>
                          <a:pt x="413" y="153"/>
                        </a:lnTo>
                        <a:lnTo>
                          <a:pt x="409" y="155"/>
                        </a:lnTo>
                        <a:lnTo>
                          <a:pt x="406" y="158"/>
                        </a:lnTo>
                        <a:lnTo>
                          <a:pt x="400" y="159"/>
                        </a:lnTo>
                        <a:lnTo>
                          <a:pt x="397" y="164"/>
                        </a:lnTo>
                        <a:lnTo>
                          <a:pt x="393" y="164"/>
                        </a:lnTo>
                        <a:lnTo>
                          <a:pt x="389" y="165"/>
                        </a:lnTo>
                        <a:lnTo>
                          <a:pt x="385" y="168"/>
                        </a:lnTo>
                        <a:lnTo>
                          <a:pt x="381" y="168"/>
                        </a:lnTo>
                        <a:lnTo>
                          <a:pt x="376" y="171"/>
                        </a:lnTo>
                        <a:lnTo>
                          <a:pt x="370" y="172"/>
                        </a:lnTo>
                        <a:lnTo>
                          <a:pt x="369" y="172"/>
                        </a:lnTo>
                        <a:lnTo>
                          <a:pt x="363" y="175"/>
                        </a:lnTo>
                        <a:lnTo>
                          <a:pt x="360" y="175"/>
                        </a:lnTo>
                        <a:lnTo>
                          <a:pt x="356" y="176"/>
                        </a:lnTo>
                        <a:lnTo>
                          <a:pt x="351" y="176"/>
                        </a:lnTo>
                        <a:lnTo>
                          <a:pt x="342" y="177"/>
                        </a:lnTo>
                        <a:lnTo>
                          <a:pt x="245" y="386"/>
                        </a:lnTo>
                        <a:lnTo>
                          <a:pt x="205" y="38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" name="Group 58">
                  <a:extLst>
                    <a:ext uri="{FF2B5EF4-FFF2-40B4-BE49-F238E27FC236}">
                      <a16:creationId xmlns:a16="http://schemas.microsoft.com/office/drawing/2014/main" id="{8208605F-CC6D-1954-E937-024843E7CF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7" y="3226"/>
                  <a:ext cx="12" cy="15"/>
                  <a:chOff x="367" y="3226"/>
                  <a:chExt cx="12" cy="15"/>
                </a:xfrm>
              </p:grpSpPr>
              <p:sp>
                <p:nvSpPr>
                  <p:cNvPr id="203" name="Freeform 59">
                    <a:extLst>
                      <a:ext uri="{FF2B5EF4-FFF2-40B4-BE49-F238E27FC236}">
                        <a16:creationId xmlns:a16="http://schemas.microsoft.com/office/drawing/2014/main" id="{2D00F92C-50F4-A7B7-D05B-8BF6063A15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7" y="3226"/>
                    <a:ext cx="12" cy="15"/>
                  </a:xfrm>
                  <a:custGeom>
                    <a:avLst/>
                    <a:gdLst/>
                    <a:ahLst/>
                    <a:cxnLst>
                      <a:cxn ang="0">
                        <a:pos x="36" y="55"/>
                      </a:cxn>
                      <a:cxn ang="0">
                        <a:pos x="36" y="55"/>
                      </a:cxn>
                      <a:cxn ang="0">
                        <a:pos x="31" y="55"/>
                      </a:cxn>
                      <a:cxn ang="0">
                        <a:pos x="28" y="57"/>
                      </a:cxn>
                      <a:cxn ang="0">
                        <a:pos x="25" y="57"/>
                      </a:cxn>
                      <a:cxn ang="0">
                        <a:pos x="22" y="55"/>
                      </a:cxn>
                      <a:cxn ang="0">
                        <a:pos x="19" y="54"/>
                      </a:cxn>
                      <a:cxn ang="0">
                        <a:pos x="16" y="53"/>
                      </a:cxn>
                      <a:cxn ang="0">
                        <a:pos x="13" y="49"/>
                      </a:cxn>
                      <a:cxn ang="0">
                        <a:pos x="11" y="47"/>
                      </a:cxn>
                      <a:cxn ang="0">
                        <a:pos x="7" y="44"/>
                      </a:cxn>
                      <a:cxn ang="0">
                        <a:pos x="6" y="42"/>
                      </a:cxn>
                      <a:cxn ang="0">
                        <a:pos x="4" y="36"/>
                      </a:cxn>
                      <a:cxn ang="0">
                        <a:pos x="3" y="34"/>
                      </a:cxn>
                      <a:cxn ang="0">
                        <a:pos x="3" y="30"/>
                      </a:cxn>
                      <a:cxn ang="0">
                        <a:pos x="0" y="28"/>
                      </a:cxn>
                      <a:cxn ang="0">
                        <a:pos x="0" y="26"/>
                      </a:cxn>
                      <a:cxn ang="0">
                        <a:pos x="0" y="22"/>
                      </a:cxn>
                      <a:cxn ang="0">
                        <a:pos x="0" y="21"/>
                      </a:cxn>
                      <a:cxn ang="0">
                        <a:pos x="3" y="17"/>
                      </a:cxn>
                      <a:cxn ang="0">
                        <a:pos x="3" y="14"/>
                      </a:cxn>
                      <a:cxn ang="0">
                        <a:pos x="4" y="11"/>
                      </a:cxn>
                      <a:cxn ang="0">
                        <a:pos x="6" y="7"/>
                      </a:cxn>
                      <a:cxn ang="0">
                        <a:pos x="6" y="7"/>
                      </a:cxn>
                      <a:cxn ang="0">
                        <a:pos x="13" y="2"/>
                      </a:cxn>
                      <a:cxn ang="0">
                        <a:pos x="16" y="1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2"/>
                      </a:cxn>
                      <a:cxn ang="0">
                        <a:pos x="29" y="3"/>
                      </a:cxn>
                      <a:cxn ang="0">
                        <a:pos x="32" y="7"/>
                      </a:cxn>
                      <a:cxn ang="0">
                        <a:pos x="36" y="7"/>
                      </a:cxn>
                      <a:cxn ang="0">
                        <a:pos x="39" y="11"/>
                      </a:cxn>
                      <a:cxn ang="0">
                        <a:pos x="39" y="14"/>
                      </a:cxn>
                      <a:cxn ang="0">
                        <a:pos x="44" y="15"/>
                      </a:cxn>
                      <a:cxn ang="0">
                        <a:pos x="46" y="22"/>
                      </a:cxn>
                      <a:cxn ang="0">
                        <a:pos x="46" y="26"/>
                      </a:cxn>
                      <a:cxn ang="0">
                        <a:pos x="48" y="27"/>
                      </a:cxn>
                      <a:cxn ang="0">
                        <a:pos x="50" y="30"/>
                      </a:cxn>
                      <a:cxn ang="0">
                        <a:pos x="50" y="34"/>
                      </a:cxn>
                      <a:cxn ang="0">
                        <a:pos x="50" y="36"/>
                      </a:cxn>
                      <a:cxn ang="0">
                        <a:pos x="48" y="40"/>
                      </a:cxn>
                      <a:cxn ang="0">
                        <a:pos x="46" y="44"/>
                      </a:cxn>
                      <a:cxn ang="0">
                        <a:pos x="46" y="46"/>
                      </a:cxn>
                      <a:cxn ang="0">
                        <a:pos x="44" y="49"/>
                      </a:cxn>
                      <a:cxn ang="0">
                        <a:pos x="43" y="52"/>
                      </a:cxn>
                      <a:cxn ang="0">
                        <a:pos x="36" y="55"/>
                      </a:cxn>
                    </a:cxnLst>
                    <a:rect l="0" t="0" r="r" b="b"/>
                    <a:pathLst>
                      <a:path w="50" h="57">
                        <a:moveTo>
                          <a:pt x="36" y="55"/>
                        </a:moveTo>
                        <a:lnTo>
                          <a:pt x="36" y="55"/>
                        </a:lnTo>
                        <a:lnTo>
                          <a:pt x="31" y="55"/>
                        </a:lnTo>
                        <a:lnTo>
                          <a:pt x="28" y="57"/>
                        </a:lnTo>
                        <a:lnTo>
                          <a:pt x="25" y="57"/>
                        </a:lnTo>
                        <a:lnTo>
                          <a:pt x="22" y="55"/>
                        </a:lnTo>
                        <a:lnTo>
                          <a:pt x="19" y="54"/>
                        </a:lnTo>
                        <a:lnTo>
                          <a:pt x="16" y="53"/>
                        </a:lnTo>
                        <a:lnTo>
                          <a:pt x="13" y="49"/>
                        </a:lnTo>
                        <a:lnTo>
                          <a:pt x="11" y="47"/>
                        </a:lnTo>
                        <a:lnTo>
                          <a:pt x="7" y="44"/>
                        </a:lnTo>
                        <a:lnTo>
                          <a:pt x="6" y="42"/>
                        </a:lnTo>
                        <a:lnTo>
                          <a:pt x="4" y="36"/>
                        </a:lnTo>
                        <a:lnTo>
                          <a:pt x="3" y="34"/>
                        </a:lnTo>
                        <a:lnTo>
                          <a:pt x="3" y="30"/>
                        </a:lnTo>
                        <a:lnTo>
                          <a:pt x="0" y="28"/>
                        </a:lnTo>
                        <a:lnTo>
                          <a:pt x="0" y="26"/>
                        </a:lnTo>
                        <a:lnTo>
                          <a:pt x="0" y="22"/>
                        </a:lnTo>
                        <a:lnTo>
                          <a:pt x="0" y="21"/>
                        </a:lnTo>
                        <a:lnTo>
                          <a:pt x="3" y="17"/>
                        </a:lnTo>
                        <a:lnTo>
                          <a:pt x="3" y="14"/>
                        </a:lnTo>
                        <a:lnTo>
                          <a:pt x="4" y="11"/>
                        </a:lnTo>
                        <a:lnTo>
                          <a:pt x="6" y="7"/>
                        </a:lnTo>
                        <a:lnTo>
                          <a:pt x="6" y="7"/>
                        </a:lnTo>
                        <a:lnTo>
                          <a:pt x="13" y="2"/>
                        </a:lnTo>
                        <a:lnTo>
                          <a:pt x="16" y="1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2"/>
                        </a:lnTo>
                        <a:lnTo>
                          <a:pt x="29" y="3"/>
                        </a:lnTo>
                        <a:lnTo>
                          <a:pt x="32" y="7"/>
                        </a:lnTo>
                        <a:lnTo>
                          <a:pt x="36" y="7"/>
                        </a:lnTo>
                        <a:lnTo>
                          <a:pt x="39" y="11"/>
                        </a:lnTo>
                        <a:lnTo>
                          <a:pt x="39" y="14"/>
                        </a:lnTo>
                        <a:lnTo>
                          <a:pt x="44" y="15"/>
                        </a:lnTo>
                        <a:lnTo>
                          <a:pt x="46" y="22"/>
                        </a:lnTo>
                        <a:lnTo>
                          <a:pt x="46" y="26"/>
                        </a:lnTo>
                        <a:lnTo>
                          <a:pt x="48" y="27"/>
                        </a:lnTo>
                        <a:lnTo>
                          <a:pt x="50" y="30"/>
                        </a:lnTo>
                        <a:lnTo>
                          <a:pt x="50" y="34"/>
                        </a:lnTo>
                        <a:lnTo>
                          <a:pt x="50" y="36"/>
                        </a:lnTo>
                        <a:lnTo>
                          <a:pt x="48" y="40"/>
                        </a:lnTo>
                        <a:lnTo>
                          <a:pt x="46" y="44"/>
                        </a:lnTo>
                        <a:lnTo>
                          <a:pt x="46" y="46"/>
                        </a:lnTo>
                        <a:lnTo>
                          <a:pt x="44" y="49"/>
                        </a:lnTo>
                        <a:lnTo>
                          <a:pt x="43" y="52"/>
                        </a:lnTo>
                        <a:lnTo>
                          <a:pt x="36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60">
                    <a:extLst>
                      <a:ext uri="{FF2B5EF4-FFF2-40B4-BE49-F238E27FC236}">
                        <a16:creationId xmlns:a16="http://schemas.microsoft.com/office/drawing/2014/main" id="{02AEC013-5109-AA73-836A-45A495F4AE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7" y="3226"/>
                    <a:ext cx="12" cy="15"/>
                  </a:xfrm>
                  <a:custGeom>
                    <a:avLst/>
                    <a:gdLst/>
                    <a:ahLst/>
                    <a:cxnLst>
                      <a:cxn ang="0">
                        <a:pos x="36" y="55"/>
                      </a:cxn>
                      <a:cxn ang="0">
                        <a:pos x="36" y="55"/>
                      </a:cxn>
                      <a:cxn ang="0">
                        <a:pos x="31" y="55"/>
                      </a:cxn>
                      <a:cxn ang="0">
                        <a:pos x="28" y="57"/>
                      </a:cxn>
                      <a:cxn ang="0">
                        <a:pos x="25" y="57"/>
                      </a:cxn>
                      <a:cxn ang="0">
                        <a:pos x="22" y="55"/>
                      </a:cxn>
                      <a:cxn ang="0">
                        <a:pos x="19" y="54"/>
                      </a:cxn>
                      <a:cxn ang="0">
                        <a:pos x="16" y="53"/>
                      </a:cxn>
                      <a:cxn ang="0">
                        <a:pos x="13" y="49"/>
                      </a:cxn>
                      <a:cxn ang="0">
                        <a:pos x="11" y="47"/>
                      </a:cxn>
                      <a:cxn ang="0">
                        <a:pos x="7" y="44"/>
                      </a:cxn>
                      <a:cxn ang="0">
                        <a:pos x="6" y="42"/>
                      </a:cxn>
                      <a:cxn ang="0">
                        <a:pos x="4" y="36"/>
                      </a:cxn>
                      <a:cxn ang="0">
                        <a:pos x="3" y="34"/>
                      </a:cxn>
                      <a:cxn ang="0">
                        <a:pos x="3" y="30"/>
                      </a:cxn>
                      <a:cxn ang="0">
                        <a:pos x="0" y="28"/>
                      </a:cxn>
                      <a:cxn ang="0">
                        <a:pos x="0" y="26"/>
                      </a:cxn>
                      <a:cxn ang="0">
                        <a:pos x="0" y="22"/>
                      </a:cxn>
                      <a:cxn ang="0">
                        <a:pos x="0" y="21"/>
                      </a:cxn>
                      <a:cxn ang="0">
                        <a:pos x="3" y="17"/>
                      </a:cxn>
                      <a:cxn ang="0">
                        <a:pos x="3" y="14"/>
                      </a:cxn>
                      <a:cxn ang="0">
                        <a:pos x="4" y="11"/>
                      </a:cxn>
                      <a:cxn ang="0">
                        <a:pos x="6" y="7"/>
                      </a:cxn>
                      <a:cxn ang="0">
                        <a:pos x="6" y="7"/>
                      </a:cxn>
                      <a:cxn ang="0">
                        <a:pos x="13" y="2"/>
                      </a:cxn>
                      <a:cxn ang="0">
                        <a:pos x="16" y="1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2"/>
                      </a:cxn>
                      <a:cxn ang="0">
                        <a:pos x="29" y="3"/>
                      </a:cxn>
                      <a:cxn ang="0">
                        <a:pos x="32" y="7"/>
                      </a:cxn>
                      <a:cxn ang="0">
                        <a:pos x="36" y="7"/>
                      </a:cxn>
                      <a:cxn ang="0">
                        <a:pos x="39" y="11"/>
                      </a:cxn>
                      <a:cxn ang="0">
                        <a:pos x="39" y="14"/>
                      </a:cxn>
                      <a:cxn ang="0">
                        <a:pos x="44" y="15"/>
                      </a:cxn>
                      <a:cxn ang="0">
                        <a:pos x="46" y="22"/>
                      </a:cxn>
                      <a:cxn ang="0">
                        <a:pos x="46" y="26"/>
                      </a:cxn>
                      <a:cxn ang="0">
                        <a:pos x="48" y="27"/>
                      </a:cxn>
                      <a:cxn ang="0">
                        <a:pos x="50" y="30"/>
                      </a:cxn>
                      <a:cxn ang="0">
                        <a:pos x="50" y="34"/>
                      </a:cxn>
                      <a:cxn ang="0">
                        <a:pos x="50" y="36"/>
                      </a:cxn>
                      <a:cxn ang="0">
                        <a:pos x="48" y="40"/>
                      </a:cxn>
                      <a:cxn ang="0">
                        <a:pos x="46" y="44"/>
                      </a:cxn>
                      <a:cxn ang="0">
                        <a:pos x="46" y="46"/>
                      </a:cxn>
                      <a:cxn ang="0">
                        <a:pos x="44" y="49"/>
                      </a:cxn>
                      <a:cxn ang="0">
                        <a:pos x="43" y="52"/>
                      </a:cxn>
                      <a:cxn ang="0">
                        <a:pos x="36" y="55"/>
                      </a:cxn>
                    </a:cxnLst>
                    <a:rect l="0" t="0" r="r" b="b"/>
                    <a:pathLst>
                      <a:path w="50" h="57">
                        <a:moveTo>
                          <a:pt x="36" y="55"/>
                        </a:moveTo>
                        <a:lnTo>
                          <a:pt x="36" y="55"/>
                        </a:lnTo>
                        <a:lnTo>
                          <a:pt x="31" y="55"/>
                        </a:lnTo>
                        <a:lnTo>
                          <a:pt x="28" y="57"/>
                        </a:lnTo>
                        <a:lnTo>
                          <a:pt x="25" y="57"/>
                        </a:lnTo>
                        <a:lnTo>
                          <a:pt x="22" y="55"/>
                        </a:lnTo>
                        <a:lnTo>
                          <a:pt x="19" y="54"/>
                        </a:lnTo>
                        <a:lnTo>
                          <a:pt x="16" y="53"/>
                        </a:lnTo>
                        <a:lnTo>
                          <a:pt x="13" y="49"/>
                        </a:lnTo>
                        <a:lnTo>
                          <a:pt x="11" y="47"/>
                        </a:lnTo>
                        <a:lnTo>
                          <a:pt x="7" y="44"/>
                        </a:lnTo>
                        <a:lnTo>
                          <a:pt x="6" y="42"/>
                        </a:lnTo>
                        <a:lnTo>
                          <a:pt x="4" y="36"/>
                        </a:lnTo>
                        <a:lnTo>
                          <a:pt x="3" y="34"/>
                        </a:lnTo>
                        <a:lnTo>
                          <a:pt x="3" y="30"/>
                        </a:lnTo>
                        <a:lnTo>
                          <a:pt x="0" y="28"/>
                        </a:lnTo>
                        <a:lnTo>
                          <a:pt x="0" y="26"/>
                        </a:lnTo>
                        <a:lnTo>
                          <a:pt x="0" y="22"/>
                        </a:lnTo>
                        <a:lnTo>
                          <a:pt x="0" y="21"/>
                        </a:lnTo>
                        <a:lnTo>
                          <a:pt x="3" y="17"/>
                        </a:lnTo>
                        <a:lnTo>
                          <a:pt x="3" y="14"/>
                        </a:lnTo>
                        <a:lnTo>
                          <a:pt x="4" y="11"/>
                        </a:lnTo>
                        <a:lnTo>
                          <a:pt x="6" y="7"/>
                        </a:lnTo>
                        <a:lnTo>
                          <a:pt x="6" y="7"/>
                        </a:lnTo>
                        <a:lnTo>
                          <a:pt x="13" y="2"/>
                        </a:lnTo>
                        <a:lnTo>
                          <a:pt x="16" y="1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2"/>
                        </a:lnTo>
                        <a:lnTo>
                          <a:pt x="29" y="3"/>
                        </a:lnTo>
                        <a:lnTo>
                          <a:pt x="32" y="7"/>
                        </a:lnTo>
                        <a:lnTo>
                          <a:pt x="36" y="7"/>
                        </a:lnTo>
                        <a:lnTo>
                          <a:pt x="39" y="11"/>
                        </a:lnTo>
                        <a:lnTo>
                          <a:pt x="39" y="14"/>
                        </a:lnTo>
                        <a:lnTo>
                          <a:pt x="44" y="15"/>
                        </a:lnTo>
                        <a:lnTo>
                          <a:pt x="46" y="22"/>
                        </a:lnTo>
                        <a:lnTo>
                          <a:pt x="46" y="26"/>
                        </a:lnTo>
                        <a:lnTo>
                          <a:pt x="48" y="27"/>
                        </a:lnTo>
                        <a:lnTo>
                          <a:pt x="50" y="30"/>
                        </a:lnTo>
                        <a:lnTo>
                          <a:pt x="50" y="34"/>
                        </a:lnTo>
                        <a:lnTo>
                          <a:pt x="50" y="36"/>
                        </a:lnTo>
                        <a:lnTo>
                          <a:pt x="48" y="40"/>
                        </a:lnTo>
                        <a:lnTo>
                          <a:pt x="46" y="44"/>
                        </a:lnTo>
                        <a:lnTo>
                          <a:pt x="46" y="46"/>
                        </a:lnTo>
                        <a:lnTo>
                          <a:pt x="44" y="49"/>
                        </a:lnTo>
                        <a:lnTo>
                          <a:pt x="43" y="52"/>
                        </a:lnTo>
                        <a:lnTo>
                          <a:pt x="36" y="5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" name="Group 61">
                  <a:extLst>
                    <a:ext uri="{FF2B5EF4-FFF2-40B4-BE49-F238E27FC236}">
                      <a16:creationId xmlns:a16="http://schemas.microsoft.com/office/drawing/2014/main" id="{4E8419E7-25F9-2379-314E-37F8D18266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7" y="3226"/>
                  <a:ext cx="12" cy="15"/>
                  <a:chOff x="397" y="3226"/>
                  <a:chExt cx="12" cy="15"/>
                </a:xfrm>
              </p:grpSpPr>
              <p:sp>
                <p:nvSpPr>
                  <p:cNvPr id="201" name="Freeform 62">
                    <a:extLst>
                      <a:ext uri="{FF2B5EF4-FFF2-40B4-BE49-F238E27FC236}">
                        <a16:creationId xmlns:a16="http://schemas.microsoft.com/office/drawing/2014/main" id="{5F65AFE4-C36D-6BFA-440E-76AE77DDDD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" y="3226"/>
                    <a:ext cx="12" cy="15"/>
                  </a:xfrm>
                  <a:custGeom>
                    <a:avLst/>
                    <a:gdLst/>
                    <a:ahLst/>
                    <a:cxnLst>
                      <a:cxn ang="0">
                        <a:pos x="11" y="56"/>
                      </a:cxn>
                      <a:cxn ang="0">
                        <a:pos x="11" y="56"/>
                      </a:cxn>
                      <a:cxn ang="0">
                        <a:pos x="6" y="55"/>
                      </a:cxn>
                      <a:cxn ang="0">
                        <a:pos x="3" y="53"/>
                      </a:cxn>
                      <a:cxn ang="0">
                        <a:pos x="2" y="50"/>
                      </a:cxn>
                      <a:cxn ang="0">
                        <a:pos x="0" y="47"/>
                      </a:cxn>
                      <a:cxn ang="0">
                        <a:pos x="0" y="44"/>
                      </a:cxn>
                      <a:cxn ang="0">
                        <a:pos x="0" y="41"/>
                      </a:cxn>
                      <a:cxn ang="0">
                        <a:pos x="0" y="36"/>
                      </a:cxn>
                      <a:cxn ang="0">
                        <a:pos x="0" y="34"/>
                      </a:cxn>
                      <a:cxn ang="0">
                        <a:pos x="0" y="30"/>
                      </a:cxn>
                      <a:cxn ang="0">
                        <a:pos x="0" y="27"/>
                      </a:cxn>
                      <a:cxn ang="0">
                        <a:pos x="3" y="23"/>
                      </a:cxn>
                      <a:cxn ang="0">
                        <a:pos x="6" y="19"/>
                      </a:cxn>
                      <a:cxn ang="0">
                        <a:pos x="8" y="14"/>
                      </a:cxn>
                      <a:cxn ang="0">
                        <a:pos x="11" y="14"/>
                      </a:cxn>
                      <a:cxn ang="0">
                        <a:pos x="11" y="9"/>
                      </a:cxn>
                      <a:cxn ang="0">
                        <a:pos x="14" y="7"/>
                      </a:cxn>
                      <a:cxn ang="0">
                        <a:pos x="18" y="7"/>
                      </a:cxn>
                      <a:cxn ang="0">
                        <a:pos x="20" y="3"/>
                      </a:cxn>
                      <a:cxn ang="0">
                        <a:pos x="24" y="1"/>
                      </a:cxn>
                      <a:cxn ang="0">
                        <a:pos x="28" y="0"/>
                      </a:cxn>
                      <a:cxn ang="0">
                        <a:pos x="32" y="0"/>
                      </a:cxn>
                      <a:cxn ang="0">
                        <a:pos x="39" y="2"/>
                      </a:cxn>
                      <a:cxn ang="0">
                        <a:pos x="42" y="4"/>
                      </a:cxn>
                      <a:cxn ang="0">
                        <a:pos x="44" y="7"/>
                      </a:cxn>
                      <a:cxn ang="0">
                        <a:pos x="46" y="9"/>
                      </a:cxn>
                      <a:cxn ang="0">
                        <a:pos x="47" y="14"/>
                      </a:cxn>
                      <a:cxn ang="0">
                        <a:pos x="47" y="14"/>
                      </a:cxn>
                      <a:cxn ang="0">
                        <a:pos x="47" y="19"/>
                      </a:cxn>
                      <a:cxn ang="0">
                        <a:pos x="47" y="23"/>
                      </a:cxn>
                      <a:cxn ang="0">
                        <a:pos x="46" y="27"/>
                      </a:cxn>
                      <a:cxn ang="0">
                        <a:pos x="46" y="29"/>
                      </a:cxn>
                      <a:cxn ang="0">
                        <a:pos x="45" y="32"/>
                      </a:cxn>
                      <a:cxn ang="0">
                        <a:pos x="42" y="36"/>
                      </a:cxn>
                      <a:cxn ang="0">
                        <a:pos x="41" y="41"/>
                      </a:cxn>
                      <a:cxn ang="0">
                        <a:pos x="40" y="41"/>
                      </a:cxn>
                      <a:cxn ang="0">
                        <a:pos x="39" y="44"/>
                      </a:cxn>
                      <a:cxn ang="0">
                        <a:pos x="36" y="47"/>
                      </a:cxn>
                      <a:cxn ang="0">
                        <a:pos x="35" y="49"/>
                      </a:cxn>
                      <a:cxn ang="0">
                        <a:pos x="33" y="50"/>
                      </a:cxn>
                      <a:cxn ang="0">
                        <a:pos x="31" y="54"/>
                      </a:cxn>
                      <a:cxn ang="0">
                        <a:pos x="27" y="55"/>
                      </a:cxn>
                      <a:cxn ang="0">
                        <a:pos x="24" y="56"/>
                      </a:cxn>
                      <a:cxn ang="0">
                        <a:pos x="21" y="56"/>
                      </a:cxn>
                      <a:cxn ang="0">
                        <a:pos x="20" y="59"/>
                      </a:cxn>
                      <a:cxn ang="0">
                        <a:pos x="16" y="60"/>
                      </a:cxn>
                      <a:cxn ang="0">
                        <a:pos x="11" y="56"/>
                      </a:cxn>
                    </a:cxnLst>
                    <a:rect l="0" t="0" r="r" b="b"/>
                    <a:pathLst>
                      <a:path w="47" h="60">
                        <a:moveTo>
                          <a:pt x="11" y="56"/>
                        </a:moveTo>
                        <a:lnTo>
                          <a:pt x="11" y="56"/>
                        </a:lnTo>
                        <a:lnTo>
                          <a:pt x="6" y="55"/>
                        </a:lnTo>
                        <a:lnTo>
                          <a:pt x="3" y="53"/>
                        </a:lnTo>
                        <a:lnTo>
                          <a:pt x="2" y="50"/>
                        </a:lnTo>
                        <a:lnTo>
                          <a:pt x="0" y="47"/>
                        </a:lnTo>
                        <a:lnTo>
                          <a:pt x="0" y="4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  <a:lnTo>
                          <a:pt x="0" y="34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3" y="23"/>
                        </a:lnTo>
                        <a:lnTo>
                          <a:pt x="6" y="19"/>
                        </a:lnTo>
                        <a:lnTo>
                          <a:pt x="8" y="14"/>
                        </a:lnTo>
                        <a:lnTo>
                          <a:pt x="11" y="14"/>
                        </a:lnTo>
                        <a:lnTo>
                          <a:pt x="11" y="9"/>
                        </a:lnTo>
                        <a:lnTo>
                          <a:pt x="14" y="7"/>
                        </a:lnTo>
                        <a:lnTo>
                          <a:pt x="18" y="7"/>
                        </a:lnTo>
                        <a:lnTo>
                          <a:pt x="20" y="3"/>
                        </a:lnTo>
                        <a:lnTo>
                          <a:pt x="24" y="1"/>
                        </a:lnTo>
                        <a:lnTo>
                          <a:pt x="28" y="0"/>
                        </a:lnTo>
                        <a:lnTo>
                          <a:pt x="32" y="0"/>
                        </a:lnTo>
                        <a:lnTo>
                          <a:pt x="39" y="2"/>
                        </a:lnTo>
                        <a:lnTo>
                          <a:pt x="42" y="4"/>
                        </a:lnTo>
                        <a:lnTo>
                          <a:pt x="44" y="7"/>
                        </a:lnTo>
                        <a:lnTo>
                          <a:pt x="46" y="9"/>
                        </a:lnTo>
                        <a:lnTo>
                          <a:pt x="47" y="14"/>
                        </a:lnTo>
                        <a:lnTo>
                          <a:pt x="47" y="14"/>
                        </a:lnTo>
                        <a:lnTo>
                          <a:pt x="47" y="19"/>
                        </a:lnTo>
                        <a:lnTo>
                          <a:pt x="47" y="23"/>
                        </a:lnTo>
                        <a:lnTo>
                          <a:pt x="46" y="27"/>
                        </a:lnTo>
                        <a:lnTo>
                          <a:pt x="46" y="29"/>
                        </a:lnTo>
                        <a:lnTo>
                          <a:pt x="45" y="32"/>
                        </a:lnTo>
                        <a:lnTo>
                          <a:pt x="42" y="36"/>
                        </a:lnTo>
                        <a:lnTo>
                          <a:pt x="41" y="41"/>
                        </a:lnTo>
                        <a:lnTo>
                          <a:pt x="40" y="41"/>
                        </a:lnTo>
                        <a:lnTo>
                          <a:pt x="39" y="44"/>
                        </a:lnTo>
                        <a:lnTo>
                          <a:pt x="36" y="47"/>
                        </a:lnTo>
                        <a:lnTo>
                          <a:pt x="35" y="49"/>
                        </a:lnTo>
                        <a:lnTo>
                          <a:pt x="33" y="50"/>
                        </a:lnTo>
                        <a:lnTo>
                          <a:pt x="31" y="54"/>
                        </a:lnTo>
                        <a:lnTo>
                          <a:pt x="27" y="55"/>
                        </a:lnTo>
                        <a:lnTo>
                          <a:pt x="24" y="56"/>
                        </a:lnTo>
                        <a:lnTo>
                          <a:pt x="21" y="56"/>
                        </a:lnTo>
                        <a:lnTo>
                          <a:pt x="20" y="59"/>
                        </a:lnTo>
                        <a:lnTo>
                          <a:pt x="16" y="60"/>
                        </a:lnTo>
                        <a:lnTo>
                          <a:pt x="11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63">
                    <a:extLst>
                      <a:ext uri="{FF2B5EF4-FFF2-40B4-BE49-F238E27FC236}">
                        <a16:creationId xmlns:a16="http://schemas.microsoft.com/office/drawing/2014/main" id="{940F6296-D87B-B785-7AE2-770751250B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" y="3226"/>
                    <a:ext cx="12" cy="15"/>
                  </a:xfrm>
                  <a:custGeom>
                    <a:avLst/>
                    <a:gdLst/>
                    <a:ahLst/>
                    <a:cxnLst>
                      <a:cxn ang="0">
                        <a:pos x="11" y="56"/>
                      </a:cxn>
                      <a:cxn ang="0">
                        <a:pos x="11" y="56"/>
                      </a:cxn>
                      <a:cxn ang="0">
                        <a:pos x="6" y="55"/>
                      </a:cxn>
                      <a:cxn ang="0">
                        <a:pos x="3" y="53"/>
                      </a:cxn>
                      <a:cxn ang="0">
                        <a:pos x="2" y="50"/>
                      </a:cxn>
                      <a:cxn ang="0">
                        <a:pos x="0" y="47"/>
                      </a:cxn>
                      <a:cxn ang="0">
                        <a:pos x="0" y="44"/>
                      </a:cxn>
                      <a:cxn ang="0">
                        <a:pos x="0" y="41"/>
                      </a:cxn>
                      <a:cxn ang="0">
                        <a:pos x="0" y="36"/>
                      </a:cxn>
                      <a:cxn ang="0">
                        <a:pos x="0" y="34"/>
                      </a:cxn>
                      <a:cxn ang="0">
                        <a:pos x="0" y="30"/>
                      </a:cxn>
                      <a:cxn ang="0">
                        <a:pos x="0" y="27"/>
                      </a:cxn>
                      <a:cxn ang="0">
                        <a:pos x="3" y="23"/>
                      </a:cxn>
                      <a:cxn ang="0">
                        <a:pos x="6" y="19"/>
                      </a:cxn>
                      <a:cxn ang="0">
                        <a:pos x="8" y="14"/>
                      </a:cxn>
                      <a:cxn ang="0">
                        <a:pos x="11" y="14"/>
                      </a:cxn>
                      <a:cxn ang="0">
                        <a:pos x="11" y="9"/>
                      </a:cxn>
                      <a:cxn ang="0">
                        <a:pos x="14" y="7"/>
                      </a:cxn>
                      <a:cxn ang="0">
                        <a:pos x="18" y="7"/>
                      </a:cxn>
                      <a:cxn ang="0">
                        <a:pos x="20" y="3"/>
                      </a:cxn>
                      <a:cxn ang="0">
                        <a:pos x="24" y="1"/>
                      </a:cxn>
                      <a:cxn ang="0">
                        <a:pos x="28" y="0"/>
                      </a:cxn>
                      <a:cxn ang="0">
                        <a:pos x="32" y="0"/>
                      </a:cxn>
                      <a:cxn ang="0">
                        <a:pos x="39" y="2"/>
                      </a:cxn>
                      <a:cxn ang="0">
                        <a:pos x="42" y="4"/>
                      </a:cxn>
                      <a:cxn ang="0">
                        <a:pos x="44" y="7"/>
                      </a:cxn>
                      <a:cxn ang="0">
                        <a:pos x="46" y="9"/>
                      </a:cxn>
                      <a:cxn ang="0">
                        <a:pos x="47" y="14"/>
                      </a:cxn>
                      <a:cxn ang="0">
                        <a:pos x="47" y="14"/>
                      </a:cxn>
                      <a:cxn ang="0">
                        <a:pos x="47" y="19"/>
                      </a:cxn>
                      <a:cxn ang="0">
                        <a:pos x="47" y="23"/>
                      </a:cxn>
                      <a:cxn ang="0">
                        <a:pos x="46" y="27"/>
                      </a:cxn>
                      <a:cxn ang="0">
                        <a:pos x="46" y="29"/>
                      </a:cxn>
                      <a:cxn ang="0">
                        <a:pos x="45" y="32"/>
                      </a:cxn>
                      <a:cxn ang="0">
                        <a:pos x="42" y="36"/>
                      </a:cxn>
                      <a:cxn ang="0">
                        <a:pos x="41" y="41"/>
                      </a:cxn>
                      <a:cxn ang="0">
                        <a:pos x="40" y="41"/>
                      </a:cxn>
                      <a:cxn ang="0">
                        <a:pos x="39" y="44"/>
                      </a:cxn>
                      <a:cxn ang="0">
                        <a:pos x="36" y="47"/>
                      </a:cxn>
                      <a:cxn ang="0">
                        <a:pos x="35" y="49"/>
                      </a:cxn>
                      <a:cxn ang="0">
                        <a:pos x="33" y="50"/>
                      </a:cxn>
                      <a:cxn ang="0">
                        <a:pos x="31" y="54"/>
                      </a:cxn>
                      <a:cxn ang="0">
                        <a:pos x="27" y="55"/>
                      </a:cxn>
                      <a:cxn ang="0">
                        <a:pos x="24" y="56"/>
                      </a:cxn>
                      <a:cxn ang="0">
                        <a:pos x="21" y="56"/>
                      </a:cxn>
                      <a:cxn ang="0">
                        <a:pos x="20" y="59"/>
                      </a:cxn>
                      <a:cxn ang="0">
                        <a:pos x="16" y="60"/>
                      </a:cxn>
                      <a:cxn ang="0">
                        <a:pos x="11" y="56"/>
                      </a:cxn>
                    </a:cxnLst>
                    <a:rect l="0" t="0" r="r" b="b"/>
                    <a:pathLst>
                      <a:path w="47" h="60">
                        <a:moveTo>
                          <a:pt x="11" y="56"/>
                        </a:moveTo>
                        <a:lnTo>
                          <a:pt x="11" y="56"/>
                        </a:lnTo>
                        <a:lnTo>
                          <a:pt x="6" y="55"/>
                        </a:lnTo>
                        <a:lnTo>
                          <a:pt x="3" y="53"/>
                        </a:lnTo>
                        <a:lnTo>
                          <a:pt x="2" y="50"/>
                        </a:lnTo>
                        <a:lnTo>
                          <a:pt x="0" y="47"/>
                        </a:lnTo>
                        <a:lnTo>
                          <a:pt x="0" y="4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  <a:lnTo>
                          <a:pt x="0" y="34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3" y="23"/>
                        </a:lnTo>
                        <a:lnTo>
                          <a:pt x="6" y="19"/>
                        </a:lnTo>
                        <a:lnTo>
                          <a:pt x="8" y="14"/>
                        </a:lnTo>
                        <a:lnTo>
                          <a:pt x="11" y="14"/>
                        </a:lnTo>
                        <a:lnTo>
                          <a:pt x="11" y="9"/>
                        </a:lnTo>
                        <a:lnTo>
                          <a:pt x="14" y="7"/>
                        </a:lnTo>
                        <a:lnTo>
                          <a:pt x="18" y="7"/>
                        </a:lnTo>
                        <a:lnTo>
                          <a:pt x="20" y="3"/>
                        </a:lnTo>
                        <a:lnTo>
                          <a:pt x="24" y="1"/>
                        </a:lnTo>
                        <a:lnTo>
                          <a:pt x="28" y="0"/>
                        </a:lnTo>
                        <a:lnTo>
                          <a:pt x="32" y="0"/>
                        </a:lnTo>
                        <a:lnTo>
                          <a:pt x="39" y="2"/>
                        </a:lnTo>
                        <a:lnTo>
                          <a:pt x="42" y="4"/>
                        </a:lnTo>
                        <a:lnTo>
                          <a:pt x="44" y="7"/>
                        </a:lnTo>
                        <a:lnTo>
                          <a:pt x="46" y="9"/>
                        </a:lnTo>
                        <a:lnTo>
                          <a:pt x="47" y="14"/>
                        </a:lnTo>
                        <a:lnTo>
                          <a:pt x="47" y="14"/>
                        </a:lnTo>
                        <a:lnTo>
                          <a:pt x="47" y="19"/>
                        </a:lnTo>
                        <a:lnTo>
                          <a:pt x="47" y="23"/>
                        </a:lnTo>
                        <a:lnTo>
                          <a:pt x="46" y="27"/>
                        </a:lnTo>
                        <a:lnTo>
                          <a:pt x="46" y="29"/>
                        </a:lnTo>
                        <a:lnTo>
                          <a:pt x="45" y="32"/>
                        </a:lnTo>
                        <a:lnTo>
                          <a:pt x="42" y="36"/>
                        </a:lnTo>
                        <a:lnTo>
                          <a:pt x="41" y="41"/>
                        </a:lnTo>
                        <a:lnTo>
                          <a:pt x="40" y="41"/>
                        </a:lnTo>
                        <a:lnTo>
                          <a:pt x="39" y="44"/>
                        </a:lnTo>
                        <a:lnTo>
                          <a:pt x="36" y="47"/>
                        </a:lnTo>
                        <a:lnTo>
                          <a:pt x="35" y="49"/>
                        </a:lnTo>
                        <a:lnTo>
                          <a:pt x="33" y="50"/>
                        </a:lnTo>
                        <a:lnTo>
                          <a:pt x="31" y="54"/>
                        </a:lnTo>
                        <a:lnTo>
                          <a:pt x="27" y="55"/>
                        </a:lnTo>
                        <a:lnTo>
                          <a:pt x="24" y="56"/>
                        </a:lnTo>
                        <a:lnTo>
                          <a:pt x="21" y="56"/>
                        </a:lnTo>
                        <a:lnTo>
                          <a:pt x="20" y="59"/>
                        </a:lnTo>
                        <a:lnTo>
                          <a:pt x="16" y="60"/>
                        </a:lnTo>
                        <a:lnTo>
                          <a:pt x="11" y="5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" name="Group 64">
                  <a:extLst>
                    <a:ext uri="{FF2B5EF4-FFF2-40B4-BE49-F238E27FC236}">
                      <a16:creationId xmlns:a16="http://schemas.microsoft.com/office/drawing/2014/main" id="{EE39AC63-F734-BD45-3B69-F97AF8F7AA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5" y="3249"/>
                  <a:ext cx="105" cy="147"/>
                  <a:chOff x="335" y="3249"/>
                  <a:chExt cx="105" cy="147"/>
                </a:xfrm>
              </p:grpSpPr>
              <p:sp>
                <p:nvSpPr>
                  <p:cNvPr id="199" name="Freeform 65">
                    <a:extLst>
                      <a:ext uri="{FF2B5EF4-FFF2-40B4-BE49-F238E27FC236}">
                        <a16:creationId xmlns:a16="http://schemas.microsoft.com/office/drawing/2014/main" id="{11EA0494-B11A-1D00-9F7E-9FF0F3D6E1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" y="3249"/>
                    <a:ext cx="105" cy="147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222" y="184"/>
                      </a:cxn>
                      <a:cxn ang="0">
                        <a:pos x="321" y="24"/>
                      </a:cxn>
                      <a:cxn ang="0">
                        <a:pos x="347" y="76"/>
                      </a:cxn>
                      <a:cxn ang="0">
                        <a:pos x="367" y="136"/>
                      </a:cxn>
                      <a:cxn ang="0">
                        <a:pos x="381" y="197"/>
                      </a:cxn>
                      <a:cxn ang="0">
                        <a:pos x="390" y="260"/>
                      </a:cxn>
                      <a:cxn ang="0">
                        <a:pos x="393" y="321"/>
                      </a:cxn>
                      <a:cxn ang="0">
                        <a:pos x="399" y="321"/>
                      </a:cxn>
                      <a:cxn ang="0">
                        <a:pos x="402" y="323"/>
                      </a:cxn>
                      <a:cxn ang="0">
                        <a:pos x="408" y="326"/>
                      </a:cxn>
                      <a:cxn ang="0">
                        <a:pos x="412" y="329"/>
                      </a:cxn>
                      <a:cxn ang="0">
                        <a:pos x="415" y="336"/>
                      </a:cxn>
                      <a:cxn ang="0">
                        <a:pos x="419" y="342"/>
                      </a:cxn>
                      <a:cxn ang="0">
                        <a:pos x="420" y="348"/>
                      </a:cxn>
                      <a:cxn ang="0">
                        <a:pos x="415" y="399"/>
                      </a:cxn>
                      <a:cxn ang="0">
                        <a:pos x="402" y="453"/>
                      </a:cxn>
                      <a:cxn ang="0">
                        <a:pos x="381" y="505"/>
                      </a:cxn>
                      <a:cxn ang="0">
                        <a:pos x="339" y="570"/>
                      </a:cxn>
                      <a:cxn ang="0">
                        <a:pos x="333" y="575"/>
                      </a:cxn>
                      <a:cxn ang="0">
                        <a:pos x="324" y="579"/>
                      </a:cxn>
                      <a:cxn ang="0">
                        <a:pos x="316" y="583"/>
                      </a:cxn>
                      <a:cxn ang="0">
                        <a:pos x="307" y="585"/>
                      </a:cxn>
                      <a:cxn ang="0">
                        <a:pos x="296" y="587"/>
                      </a:cxn>
                      <a:cxn ang="0">
                        <a:pos x="129" y="587"/>
                      </a:cxn>
                      <a:cxn ang="0">
                        <a:pos x="119" y="587"/>
                      </a:cxn>
                      <a:cxn ang="0">
                        <a:pos x="112" y="585"/>
                      </a:cxn>
                      <a:cxn ang="0">
                        <a:pos x="103" y="584"/>
                      </a:cxn>
                      <a:cxn ang="0">
                        <a:pos x="95" y="580"/>
                      </a:cxn>
                      <a:cxn ang="0">
                        <a:pos x="88" y="576"/>
                      </a:cxn>
                      <a:cxn ang="0">
                        <a:pos x="64" y="550"/>
                      </a:cxn>
                      <a:cxn ang="0">
                        <a:pos x="39" y="505"/>
                      </a:cxn>
                      <a:cxn ang="0">
                        <a:pos x="18" y="453"/>
                      </a:cxn>
                      <a:cxn ang="0">
                        <a:pos x="5" y="399"/>
                      </a:cxn>
                      <a:cxn ang="0">
                        <a:pos x="2" y="348"/>
                      </a:cxn>
                      <a:cxn ang="0">
                        <a:pos x="4" y="341"/>
                      </a:cxn>
                      <a:cxn ang="0">
                        <a:pos x="5" y="335"/>
                      </a:cxn>
                      <a:cxn ang="0">
                        <a:pos x="10" y="328"/>
                      </a:cxn>
                      <a:cxn ang="0">
                        <a:pos x="17" y="326"/>
                      </a:cxn>
                      <a:cxn ang="0">
                        <a:pos x="20" y="323"/>
                      </a:cxn>
                      <a:cxn ang="0">
                        <a:pos x="27" y="321"/>
                      </a:cxn>
                      <a:cxn ang="0">
                        <a:pos x="35" y="294"/>
                      </a:cxn>
                      <a:cxn ang="0">
                        <a:pos x="39" y="241"/>
                      </a:cxn>
                      <a:cxn ang="0">
                        <a:pos x="47" y="184"/>
                      </a:cxn>
                      <a:cxn ang="0">
                        <a:pos x="62" y="127"/>
                      </a:cxn>
                      <a:cxn ang="0">
                        <a:pos x="82" y="74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420" h="587">
                        <a:moveTo>
                          <a:pt x="118" y="0"/>
                        </a:moveTo>
                        <a:lnTo>
                          <a:pt x="118" y="0"/>
                        </a:lnTo>
                        <a:lnTo>
                          <a:pt x="203" y="184"/>
                        </a:lnTo>
                        <a:lnTo>
                          <a:pt x="222" y="184"/>
                        </a:lnTo>
                        <a:lnTo>
                          <a:pt x="306" y="0"/>
                        </a:lnTo>
                        <a:lnTo>
                          <a:pt x="321" y="24"/>
                        </a:lnTo>
                        <a:lnTo>
                          <a:pt x="335" y="49"/>
                        </a:lnTo>
                        <a:lnTo>
                          <a:pt x="347" y="76"/>
                        </a:lnTo>
                        <a:lnTo>
                          <a:pt x="357" y="105"/>
                        </a:lnTo>
                        <a:lnTo>
                          <a:pt x="367" y="136"/>
                        </a:lnTo>
                        <a:lnTo>
                          <a:pt x="375" y="165"/>
                        </a:lnTo>
                        <a:lnTo>
                          <a:pt x="381" y="197"/>
                        </a:lnTo>
                        <a:lnTo>
                          <a:pt x="386" y="228"/>
                        </a:lnTo>
                        <a:lnTo>
                          <a:pt x="390" y="260"/>
                        </a:lnTo>
                        <a:lnTo>
                          <a:pt x="394" y="321"/>
                        </a:lnTo>
                        <a:lnTo>
                          <a:pt x="393" y="321"/>
                        </a:lnTo>
                        <a:lnTo>
                          <a:pt x="395" y="321"/>
                        </a:lnTo>
                        <a:lnTo>
                          <a:pt x="399" y="321"/>
                        </a:lnTo>
                        <a:lnTo>
                          <a:pt x="400" y="321"/>
                        </a:lnTo>
                        <a:lnTo>
                          <a:pt x="402" y="323"/>
                        </a:lnTo>
                        <a:lnTo>
                          <a:pt x="404" y="325"/>
                        </a:lnTo>
                        <a:lnTo>
                          <a:pt x="408" y="326"/>
                        </a:lnTo>
                        <a:lnTo>
                          <a:pt x="409" y="328"/>
                        </a:lnTo>
                        <a:lnTo>
                          <a:pt x="412" y="329"/>
                        </a:lnTo>
                        <a:lnTo>
                          <a:pt x="414" y="332"/>
                        </a:lnTo>
                        <a:lnTo>
                          <a:pt x="415" y="336"/>
                        </a:lnTo>
                        <a:lnTo>
                          <a:pt x="417" y="338"/>
                        </a:lnTo>
                        <a:lnTo>
                          <a:pt x="419" y="342"/>
                        </a:lnTo>
                        <a:lnTo>
                          <a:pt x="419" y="348"/>
                        </a:lnTo>
                        <a:lnTo>
                          <a:pt x="420" y="348"/>
                        </a:lnTo>
                        <a:lnTo>
                          <a:pt x="419" y="372"/>
                        </a:lnTo>
                        <a:lnTo>
                          <a:pt x="415" y="399"/>
                        </a:lnTo>
                        <a:lnTo>
                          <a:pt x="409" y="424"/>
                        </a:lnTo>
                        <a:lnTo>
                          <a:pt x="402" y="453"/>
                        </a:lnTo>
                        <a:lnTo>
                          <a:pt x="393" y="480"/>
                        </a:lnTo>
                        <a:lnTo>
                          <a:pt x="381" y="505"/>
                        </a:lnTo>
                        <a:lnTo>
                          <a:pt x="368" y="530"/>
                        </a:lnTo>
                        <a:lnTo>
                          <a:pt x="339" y="570"/>
                        </a:lnTo>
                        <a:lnTo>
                          <a:pt x="337" y="571"/>
                        </a:lnTo>
                        <a:lnTo>
                          <a:pt x="333" y="575"/>
                        </a:lnTo>
                        <a:lnTo>
                          <a:pt x="329" y="578"/>
                        </a:lnTo>
                        <a:lnTo>
                          <a:pt x="324" y="579"/>
                        </a:lnTo>
                        <a:lnTo>
                          <a:pt x="321" y="582"/>
                        </a:lnTo>
                        <a:lnTo>
                          <a:pt x="316" y="583"/>
                        </a:lnTo>
                        <a:lnTo>
                          <a:pt x="310" y="584"/>
                        </a:lnTo>
                        <a:lnTo>
                          <a:pt x="307" y="585"/>
                        </a:lnTo>
                        <a:lnTo>
                          <a:pt x="301" y="585"/>
                        </a:lnTo>
                        <a:lnTo>
                          <a:pt x="296" y="587"/>
                        </a:lnTo>
                        <a:lnTo>
                          <a:pt x="288" y="587"/>
                        </a:lnTo>
                        <a:lnTo>
                          <a:pt x="129" y="587"/>
                        </a:lnTo>
                        <a:lnTo>
                          <a:pt x="124" y="587"/>
                        </a:lnTo>
                        <a:lnTo>
                          <a:pt x="119" y="587"/>
                        </a:lnTo>
                        <a:lnTo>
                          <a:pt x="116" y="587"/>
                        </a:lnTo>
                        <a:lnTo>
                          <a:pt x="112" y="585"/>
                        </a:lnTo>
                        <a:lnTo>
                          <a:pt x="108" y="585"/>
                        </a:lnTo>
                        <a:lnTo>
                          <a:pt x="103" y="584"/>
                        </a:lnTo>
                        <a:lnTo>
                          <a:pt x="99" y="582"/>
                        </a:lnTo>
                        <a:lnTo>
                          <a:pt x="95" y="580"/>
                        </a:lnTo>
                        <a:lnTo>
                          <a:pt x="90" y="578"/>
                        </a:lnTo>
                        <a:lnTo>
                          <a:pt x="88" y="576"/>
                        </a:lnTo>
                        <a:lnTo>
                          <a:pt x="82" y="570"/>
                        </a:lnTo>
                        <a:lnTo>
                          <a:pt x="64" y="550"/>
                        </a:lnTo>
                        <a:lnTo>
                          <a:pt x="51" y="530"/>
                        </a:lnTo>
                        <a:lnTo>
                          <a:pt x="39" y="505"/>
                        </a:lnTo>
                        <a:lnTo>
                          <a:pt x="27" y="480"/>
                        </a:lnTo>
                        <a:lnTo>
                          <a:pt x="18" y="453"/>
                        </a:lnTo>
                        <a:lnTo>
                          <a:pt x="11" y="426"/>
                        </a:lnTo>
                        <a:lnTo>
                          <a:pt x="5" y="399"/>
                        </a:lnTo>
                        <a:lnTo>
                          <a:pt x="0" y="348"/>
                        </a:lnTo>
                        <a:lnTo>
                          <a:pt x="2" y="348"/>
                        </a:lnTo>
                        <a:lnTo>
                          <a:pt x="2" y="345"/>
                        </a:lnTo>
                        <a:lnTo>
                          <a:pt x="4" y="341"/>
                        </a:lnTo>
                        <a:lnTo>
                          <a:pt x="5" y="338"/>
                        </a:lnTo>
                        <a:lnTo>
                          <a:pt x="5" y="335"/>
                        </a:lnTo>
                        <a:lnTo>
                          <a:pt x="7" y="332"/>
                        </a:lnTo>
                        <a:lnTo>
                          <a:pt x="10" y="328"/>
                        </a:lnTo>
                        <a:lnTo>
                          <a:pt x="13" y="327"/>
                        </a:lnTo>
                        <a:lnTo>
                          <a:pt x="17" y="326"/>
                        </a:lnTo>
                        <a:lnTo>
                          <a:pt x="18" y="325"/>
                        </a:lnTo>
                        <a:lnTo>
                          <a:pt x="20" y="323"/>
                        </a:lnTo>
                        <a:lnTo>
                          <a:pt x="25" y="321"/>
                        </a:lnTo>
                        <a:lnTo>
                          <a:pt x="27" y="321"/>
                        </a:lnTo>
                        <a:lnTo>
                          <a:pt x="35" y="321"/>
                        </a:lnTo>
                        <a:lnTo>
                          <a:pt x="35" y="294"/>
                        </a:lnTo>
                        <a:lnTo>
                          <a:pt x="36" y="267"/>
                        </a:lnTo>
                        <a:lnTo>
                          <a:pt x="39" y="241"/>
                        </a:lnTo>
                        <a:lnTo>
                          <a:pt x="40" y="211"/>
                        </a:lnTo>
                        <a:lnTo>
                          <a:pt x="47" y="184"/>
                        </a:lnTo>
                        <a:lnTo>
                          <a:pt x="53" y="155"/>
                        </a:lnTo>
                        <a:lnTo>
                          <a:pt x="62" y="127"/>
                        </a:lnTo>
                        <a:lnTo>
                          <a:pt x="70" y="99"/>
                        </a:lnTo>
                        <a:lnTo>
                          <a:pt x="82" y="74"/>
                        </a:lnTo>
                        <a:lnTo>
                          <a:pt x="90" y="48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66">
                    <a:extLst>
                      <a:ext uri="{FF2B5EF4-FFF2-40B4-BE49-F238E27FC236}">
                        <a16:creationId xmlns:a16="http://schemas.microsoft.com/office/drawing/2014/main" id="{89643704-A840-FCA9-A7D2-D05A6C7C3A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" y="3249"/>
                    <a:ext cx="105" cy="147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222" y="184"/>
                      </a:cxn>
                      <a:cxn ang="0">
                        <a:pos x="321" y="24"/>
                      </a:cxn>
                      <a:cxn ang="0">
                        <a:pos x="347" y="76"/>
                      </a:cxn>
                      <a:cxn ang="0">
                        <a:pos x="367" y="136"/>
                      </a:cxn>
                      <a:cxn ang="0">
                        <a:pos x="381" y="197"/>
                      </a:cxn>
                      <a:cxn ang="0">
                        <a:pos x="390" y="260"/>
                      </a:cxn>
                      <a:cxn ang="0">
                        <a:pos x="393" y="321"/>
                      </a:cxn>
                      <a:cxn ang="0">
                        <a:pos x="399" y="321"/>
                      </a:cxn>
                      <a:cxn ang="0">
                        <a:pos x="402" y="323"/>
                      </a:cxn>
                      <a:cxn ang="0">
                        <a:pos x="408" y="326"/>
                      </a:cxn>
                      <a:cxn ang="0">
                        <a:pos x="412" y="329"/>
                      </a:cxn>
                      <a:cxn ang="0">
                        <a:pos x="415" y="336"/>
                      </a:cxn>
                      <a:cxn ang="0">
                        <a:pos x="419" y="342"/>
                      </a:cxn>
                      <a:cxn ang="0">
                        <a:pos x="420" y="348"/>
                      </a:cxn>
                      <a:cxn ang="0">
                        <a:pos x="415" y="399"/>
                      </a:cxn>
                      <a:cxn ang="0">
                        <a:pos x="402" y="453"/>
                      </a:cxn>
                      <a:cxn ang="0">
                        <a:pos x="381" y="505"/>
                      </a:cxn>
                      <a:cxn ang="0">
                        <a:pos x="339" y="570"/>
                      </a:cxn>
                      <a:cxn ang="0">
                        <a:pos x="333" y="575"/>
                      </a:cxn>
                      <a:cxn ang="0">
                        <a:pos x="324" y="579"/>
                      </a:cxn>
                      <a:cxn ang="0">
                        <a:pos x="316" y="583"/>
                      </a:cxn>
                      <a:cxn ang="0">
                        <a:pos x="307" y="585"/>
                      </a:cxn>
                      <a:cxn ang="0">
                        <a:pos x="296" y="587"/>
                      </a:cxn>
                      <a:cxn ang="0">
                        <a:pos x="129" y="587"/>
                      </a:cxn>
                      <a:cxn ang="0">
                        <a:pos x="119" y="587"/>
                      </a:cxn>
                      <a:cxn ang="0">
                        <a:pos x="112" y="585"/>
                      </a:cxn>
                      <a:cxn ang="0">
                        <a:pos x="103" y="584"/>
                      </a:cxn>
                      <a:cxn ang="0">
                        <a:pos x="95" y="580"/>
                      </a:cxn>
                      <a:cxn ang="0">
                        <a:pos x="88" y="576"/>
                      </a:cxn>
                      <a:cxn ang="0">
                        <a:pos x="64" y="550"/>
                      </a:cxn>
                      <a:cxn ang="0">
                        <a:pos x="39" y="505"/>
                      </a:cxn>
                      <a:cxn ang="0">
                        <a:pos x="18" y="453"/>
                      </a:cxn>
                      <a:cxn ang="0">
                        <a:pos x="5" y="399"/>
                      </a:cxn>
                      <a:cxn ang="0">
                        <a:pos x="2" y="348"/>
                      </a:cxn>
                      <a:cxn ang="0">
                        <a:pos x="4" y="341"/>
                      </a:cxn>
                      <a:cxn ang="0">
                        <a:pos x="5" y="335"/>
                      </a:cxn>
                      <a:cxn ang="0">
                        <a:pos x="10" y="328"/>
                      </a:cxn>
                      <a:cxn ang="0">
                        <a:pos x="17" y="326"/>
                      </a:cxn>
                      <a:cxn ang="0">
                        <a:pos x="20" y="323"/>
                      </a:cxn>
                      <a:cxn ang="0">
                        <a:pos x="27" y="321"/>
                      </a:cxn>
                      <a:cxn ang="0">
                        <a:pos x="35" y="294"/>
                      </a:cxn>
                      <a:cxn ang="0">
                        <a:pos x="39" y="241"/>
                      </a:cxn>
                      <a:cxn ang="0">
                        <a:pos x="47" y="184"/>
                      </a:cxn>
                      <a:cxn ang="0">
                        <a:pos x="62" y="127"/>
                      </a:cxn>
                      <a:cxn ang="0">
                        <a:pos x="82" y="74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420" h="587">
                        <a:moveTo>
                          <a:pt x="118" y="0"/>
                        </a:moveTo>
                        <a:lnTo>
                          <a:pt x="118" y="0"/>
                        </a:lnTo>
                        <a:lnTo>
                          <a:pt x="203" y="184"/>
                        </a:lnTo>
                        <a:lnTo>
                          <a:pt x="222" y="184"/>
                        </a:lnTo>
                        <a:lnTo>
                          <a:pt x="306" y="0"/>
                        </a:lnTo>
                        <a:lnTo>
                          <a:pt x="321" y="24"/>
                        </a:lnTo>
                        <a:lnTo>
                          <a:pt x="335" y="49"/>
                        </a:lnTo>
                        <a:lnTo>
                          <a:pt x="347" y="76"/>
                        </a:lnTo>
                        <a:lnTo>
                          <a:pt x="357" y="105"/>
                        </a:lnTo>
                        <a:lnTo>
                          <a:pt x="367" y="136"/>
                        </a:lnTo>
                        <a:lnTo>
                          <a:pt x="375" y="165"/>
                        </a:lnTo>
                        <a:lnTo>
                          <a:pt x="381" y="197"/>
                        </a:lnTo>
                        <a:lnTo>
                          <a:pt x="386" y="228"/>
                        </a:lnTo>
                        <a:lnTo>
                          <a:pt x="390" y="260"/>
                        </a:lnTo>
                        <a:lnTo>
                          <a:pt x="394" y="321"/>
                        </a:lnTo>
                        <a:lnTo>
                          <a:pt x="393" y="321"/>
                        </a:lnTo>
                        <a:lnTo>
                          <a:pt x="395" y="321"/>
                        </a:lnTo>
                        <a:lnTo>
                          <a:pt x="399" y="321"/>
                        </a:lnTo>
                        <a:lnTo>
                          <a:pt x="400" y="321"/>
                        </a:lnTo>
                        <a:lnTo>
                          <a:pt x="402" y="323"/>
                        </a:lnTo>
                        <a:lnTo>
                          <a:pt x="404" y="325"/>
                        </a:lnTo>
                        <a:lnTo>
                          <a:pt x="408" y="326"/>
                        </a:lnTo>
                        <a:lnTo>
                          <a:pt x="409" y="328"/>
                        </a:lnTo>
                        <a:lnTo>
                          <a:pt x="412" y="329"/>
                        </a:lnTo>
                        <a:lnTo>
                          <a:pt x="414" y="332"/>
                        </a:lnTo>
                        <a:lnTo>
                          <a:pt x="415" y="336"/>
                        </a:lnTo>
                        <a:lnTo>
                          <a:pt x="417" y="338"/>
                        </a:lnTo>
                        <a:lnTo>
                          <a:pt x="419" y="342"/>
                        </a:lnTo>
                        <a:lnTo>
                          <a:pt x="419" y="348"/>
                        </a:lnTo>
                        <a:lnTo>
                          <a:pt x="420" y="348"/>
                        </a:lnTo>
                        <a:lnTo>
                          <a:pt x="419" y="372"/>
                        </a:lnTo>
                        <a:lnTo>
                          <a:pt x="415" y="399"/>
                        </a:lnTo>
                        <a:lnTo>
                          <a:pt x="409" y="424"/>
                        </a:lnTo>
                        <a:lnTo>
                          <a:pt x="402" y="453"/>
                        </a:lnTo>
                        <a:lnTo>
                          <a:pt x="393" y="480"/>
                        </a:lnTo>
                        <a:lnTo>
                          <a:pt x="381" y="505"/>
                        </a:lnTo>
                        <a:lnTo>
                          <a:pt x="368" y="530"/>
                        </a:lnTo>
                        <a:lnTo>
                          <a:pt x="339" y="570"/>
                        </a:lnTo>
                        <a:lnTo>
                          <a:pt x="337" y="571"/>
                        </a:lnTo>
                        <a:lnTo>
                          <a:pt x="333" y="575"/>
                        </a:lnTo>
                        <a:lnTo>
                          <a:pt x="329" y="578"/>
                        </a:lnTo>
                        <a:lnTo>
                          <a:pt x="324" y="579"/>
                        </a:lnTo>
                        <a:lnTo>
                          <a:pt x="321" y="582"/>
                        </a:lnTo>
                        <a:lnTo>
                          <a:pt x="316" y="583"/>
                        </a:lnTo>
                        <a:lnTo>
                          <a:pt x="310" y="584"/>
                        </a:lnTo>
                        <a:lnTo>
                          <a:pt x="307" y="585"/>
                        </a:lnTo>
                        <a:lnTo>
                          <a:pt x="301" y="585"/>
                        </a:lnTo>
                        <a:lnTo>
                          <a:pt x="296" y="587"/>
                        </a:lnTo>
                        <a:lnTo>
                          <a:pt x="288" y="587"/>
                        </a:lnTo>
                        <a:lnTo>
                          <a:pt x="129" y="587"/>
                        </a:lnTo>
                        <a:lnTo>
                          <a:pt x="124" y="587"/>
                        </a:lnTo>
                        <a:lnTo>
                          <a:pt x="119" y="587"/>
                        </a:lnTo>
                        <a:lnTo>
                          <a:pt x="116" y="587"/>
                        </a:lnTo>
                        <a:lnTo>
                          <a:pt x="112" y="585"/>
                        </a:lnTo>
                        <a:lnTo>
                          <a:pt x="108" y="585"/>
                        </a:lnTo>
                        <a:lnTo>
                          <a:pt x="103" y="584"/>
                        </a:lnTo>
                        <a:lnTo>
                          <a:pt x="99" y="582"/>
                        </a:lnTo>
                        <a:lnTo>
                          <a:pt x="95" y="580"/>
                        </a:lnTo>
                        <a:lnTo>
                          <a:pt x="90" y="578"/>
                        </a:lnTo>
                        <a:lnTo>
                          <a:pt x="88" y="576"/>
                        </a:lnTo>
                        <a:lnTo>
                          <a:pt x="82" y="570"/>
                        </a:lnTo>
                        <a:lnTo>
                          <a:pt x="64" y="550"/>
                        </a:lnTo>
                        <a:lnTo>
                          <a:pt x="51" y="530"/>
                        </a:lnTo>
                        <a:lnTo>
                          <a:pt x="39" y="505"/>
                        </a:lnTo>
                        <a:lnTo>
                          <a:pt x="27" y="480"/>
                        </a:lnTo>
                        <a:lnTo>
                          <a:pt x="18" y="453"/>
                        </a:lnTo>
                        <a:lnTo>
                          <a:pt x="11" y="426"/>
                        </a:lnTo>
                        <a:lnTo>
                          <a:pt x="5" y="399"/>
                        </a:lnTo>
                        <a:lnTo>
                          <a:pt x="0" y="348"/>
                        </a:lnTo>
                        <a:lnTo>
                          <a:pt x="2" y="348"/>
                        </a:lnTo>
                        <a:lnTo>
                          <a:pt x="2" y="345"/>
                        </a:lnTo>
                        <a:lnTo>
                          <a:pt x="4" y="341"/>
                        </a:lnTo>
                        <a:lnTo>
                          <a:pt x="5" y="338"/>
                        </a:lnTo>
                        <a:lnTo>
                          <a:pt x="5" y="335"/>
                        </a:lnTo>
                        <a:lnTo>
                          <a:pt x="7" y="332"/>
                        </a:lnTo>
                        <a:lnTo>
                          <a:pt x="10" y="328"/>
                        </a:lnTo>
                        <a:lnTo>
                          <a:pt x="13" y="327"/>
                        </a:lnTo>
                        <a:lnTo>
                          <a:pt x="17" y="326"/>
                        </a:lnTo>
                        <a:lnTo>
                          <a:pt x="18" y="325"/>
                        </a:lnTo>
                        <a:lnTo>
                          <a:pt x="20" y="323"/>
                        </a:lnTo>
                        <a:lnTo>
                          <a:pt x="25" y="321"/>
                        </a:lnTo>
                        <a:lnTo>
                          <a:pt x="27" y="321"/>
                        </a:lnTo>
                        <a:lnTo>
                          <a:pt x="35" y="321"/>
                        </a:lnTo>
                        <a:lnTo>
                          <a:pt x="35" y="294"/>
                        </a:lnTo>
                        <a:lnTo>
                          <a:pt x="36" y="267"/>
                        </a:lnTo>
                        <a:lnTo>
                          <a:pt x="39" y="241"/>
                        </a:lnTo>
                        <a:lnTo>
                          <a:pt x="40" y="211"/>
                        </a:lnTo>
                        <a:lnTo>
                          <a:pt x="47" y="184"/>
                        </a:lnTo>
                        <a:lnTo>
                          <a:pt x="53" y="155"/>
                        </a:lnTo>
                        <a:lnTo>
                          <a:pt x="62" y="127"/>
                        </a:lnTo>
                        <a:lnTo>
                          <a:pt x="70" y="99"/>
                        </a:lnTo>
                        <a:lnTo>
                          <a:pt x="82" y="74"/>
                        </a:lnTo>
                        <a:lnTo>
                          <a:pt x="90" y="48"/>
                        </a:lnTo>
                        <a:lnTo>
                          <a:pt x="118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" name="Group 67">
                  <a:extLst>
                    <a:ext uri="{FF2B5EF4-FFF2-40B4-BE49-F238E27FC236}">
                      <a16:creationId xmlns:a16="http://schemas.microsoft.com/office/drawing/2014/main" id="{48152B36-967E-613E-243C-1FBF7655E6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" y="3209"/>
                  <a:ext cx="80" cy="187"/>
                  <a:chOff x="419" y="3209"/>
                  <a:chExt cx="80" cy="187"/>
                </a:xfrm>
              </p:grpSpPr>
              <p:sp>
                <p:nvSpPr>
                  <p:cNvPr id="197" name="Freeform 68">
                    <a:extLst>
                      <a:ext uri="{FF2B5EF4-FFF2-40B4-BE49-F238E27FC236}">
                        <a16:creationId xmlns:a16="http://schemas.microsoft.com/office/drawing/2014/main" id="{FB652086-2545-C71D-0191-5CC0807E26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" y="3209"/>
                    <a:ext cx="80" cy="187"/>
                  </a:xfrm>
                  <a:custGeom>
                    <a:avLst/>
                    <a:gdLst/>
                    <a:ahLst/>
                    <a:cxnLst>
                      <a:cxn ang="0">
                        <a:pos x="0" y="748"/>
                      </a:cxn>
                      <a:cxn ang="0">
                        <a:pos x="51" y="705"/>
                      </a:cxn>
                      <a:cxn ang="0">
                        <a:pos x="74" y="691"/>
                      </a:cxn>
                      <a:cxn ang="0">
                        <a:pos x="93" y="667"/>
                      </a:cxn>
                      <a:cxn ang="0">
                        <a:pos x="107" y="641"/>
                      </a:cxn>
                      <a:cxn ang="0">
                        <a:pos x="114" y="614"/>
                      </a:cxn>
                      <a:cxn ang="0">
                        <a:pos x="119" y="585"/>
                      </a:cxn>
                      <a:cxn ang="0">
                        <a:pos x="122" y="153"/>
                      </a:cxn>
                      <a:cxn ang="0">
                        <a:pos x="124" y="133"/>
                      </a:cxn>
                      <a:cxn ang="0">
                        <a:pos x="127" y="112"/>
                      </a:cxn>
                      <a:cxn ang="0">
                        <a:pos x="133" y="93"/>
                      </a:cxn>
                      <a:cxn ang="0">
                        <a:pos x="143" y="71"/>
                      </a:cxn>
                      <a:cxn ang="0">
                        <a:pos x="154" y="52"/>
                      </a:cxn>
                      <a:cxn ang="0">
                        <a:pos x="169" y="37"/>
                      </a:cxn>
                      <a:cxn ang="0">
                        <a:pos x="184" y="20"/>
                      </a:cxn>
                      <a:cxn ang="0">
                        <a:pos x="203" y="11"/>
                      </a:cxn>
                      <a:cxn ang="0">
                        <a:pos x="222" y="2"/>
                      </a:cxn>
                      <a:cxn ang="0">
                        <a:pos x="246" y="0"/>
                      </a:cxn>
                      <a:cxn ang="0">
                        <a:pos x="262" y="2"/>
                      </a:cxn>
                      <a:cxn ang="0">
                        <a:pos x="276" y="7"/>
                      </a:cxn>
                      <a:cxn ang="0">
                        <a:pos x="294" y="14"/>
                      </a:cxn>
                      <a:cxn ang="0">
                        <a:pos x="309" y="25"/>
                      </a:cxn>
                      <a:cxn ang="0">
                        <a:pos x="316" y="34"/>
                      </a:cxn>
                      <a:cxn ang="0">
                        <a:pos x="304" y="28"/>
                      </a:cxn>
                      <a:cxn ang="0">
                        <a:pos x="273" y="24"/>
                      </a:cxn>
                      <a:cxn ang="0">
                        <a:pos x="253" y="25"/>
                      </a:cxn>
                      <a:cxn ang="0">
                        <a:pos x="233" y="32"/>
                      </a:cxn>
                      <a:cxn ang="0">
                        <a:pos x="218" y="40"/>
                      </a:cxn>
                      <a:cxn ang="0">
                        <a:pos x="203" y="52"/>
                      </a:cxn>
                      <a:cxn ang="0">
                        <a:pos x="190" y="67"/>
                      </a:cxn>
                      <a:cxn ang="0">
                        <a:pos x="178" y="85"/>
                      </a:cxn>
                      <a:cxn ang="0">
                        <a:pos x="171" y="101"/>
                      </a:cxn>
                      <a:cxn ang="0">
                        <a:pos x="163" y="120"/>
                      </a:cxn>
                      <a:cxn ang="0">
                        <a:pos x="160" y="153"/>
                      </a:cxn>
                      <a:cxn ang="0">
                        <a:pos x="160" y="558"/>
                      </a:cxn>
                      <a:cxn ang="0">
                        <a:pos x="160" y="578"/>
                      </a:cxn>
                      <a:cxn ang="0">
                        <a:pos x="157" y="599"/>
                      </a:cxn>
                      <a:cxn ang="0">
                        <a:pos x="153" y="621"/>
                      </a:cxn>
                      <a:cxn ang="0">
                        <a:pos x="145" y="645"/>
                      </a:cxn>
                      <a:cxn ang="0">
                        <a:pos x="133" y="667"/>
                      </a:cxn>
                      <a:cxn ang="0">
                        <a:pos x="124" y="688"/>
                      </a:cxn>
                      <a:cxn ang="0">
                        <a:pos x="110" y="708"/>
                      </a:cxn>
                      <a:cxn ang="0">
                        <a:pos x="92" y="724"/>
                      </a:cxn>
                      <a:cxn ang="0">
                        <a:pos x="73" y="737"/>
                      </a:cxn>
                      <a:cxn ang="0">
                        <a:pos x="50" y="745"/>
                      </a:cxn>
                      <a:cxn ang="0">
                        <a:pos x="0" y="748"/>
                      </a:cxn>
                    </a:cxnLst>
                    <a:rect l="0" t="0" r="r" b="b"/>
                    <a:pathLst>
                      <a:path w="321" h="748">
                        <a:moveTo>
                          <a:pt x="0" y="748"/>
                        </a:moveTo>
                        <a:lnTo>
                          <a:pt x="0" y="748"/>
                        </a:lnTo>
                        <a:lnTo>
                          <a:pt x="39" y="711"/>
                        </a:lnTo>
                        <a:lnTo>
                          <a:pt x="51" y="705"/>
                        </a:lnTo>
                        <a:lnTo>
                          <a:pt x="65" y="698"/>
                        </a:lnTo>
                        <a:lnTo>
                          <a:pt x="74" y="691"/>
                        </a:lnTo>
                        <a:lnTo>
                          <a:pt x="86" y="678"/>
                        </a:lnTo>
                        <a:lnTo>
                          <a:pt x="93" y="667"/>
                        </a:lnTo>
                        <a:lnTo>
                          <a:pt x="100" y="655"/>
                        </a:lnTo>
                        <a:lnTo>
                          <a:pt x="107" y="641"/>
                        </a:lnTo>
                        <a:lnTo>
                          <a:pt x="111" y="628"/>
                        </a:lnTo>
                        <a:lnTo>
                          <a:pt x="114" y="614"/>
                        </a:lnTo>
                        <a:lnTo>
                          <a:pt x="118" y="599"/>
                        </a:lnTo>
                        <a:lnTo>
                          <a:pt x="119" y="585"/>
                        </a:lnTo>
                        <a:lnTo>
                          <a:pt x="122" y="558"/>
                        </a:lnTo>
                        <a:lnTo>
                          <a:pt x="122" y="153"/>
                        </a:lnTo>
                        <a:lnTo>
                          <a:pt x="122" y="144"/>
                        </a:lnTo>
                        <a:lnTo>
                          <a:pt x="124" y="133"/>
                        </a:lnTo>
                        <a:lnTo>
                          <a:pt x="125" y="124"/>
                        </a:lnTo>
                        <a:lnTo>
                          <a:pt x="127" y="112"/>
                        </a:lnTo>
                        <a:lnTo>
                          <a:pt x="130" y="101"/>
                        </a:lnTo>
                        <a:lnTo>
                          <a:pt x="133" y="93"/>
                        </a:lnTo>
                        <a:lnTo>
                          <a:pt x="138" y="82"/>
                        </a:lnTo>
                        <a:lnTo>
                          <a:pt x="143" y="71"/>
                        </a:lnTo>
                        <a:lnTo>
                          <a:pt x="150" y="61"/>
                        </a:lnTo>
                        <a:lnTo>
                          <a:pt x="154" y="52"/>
                        </a:lnTo>
                        <a:lnTo>
                          <a:pt x="162" y="44"/>
                        </a:lnTo>
                        <a:lnTo>
                          <a:pt x="169" y="37"/>
                        </a:lnTo>
                        <a:lnTo>
                          <a:pt x="176" y="28"/>
                        </a:lnTo>
                        <a:lnTo>
                          <a:pt x="184" y="20"/>
                        </a:lnTo>
                        <a:lnTo>
                          <a:pt x="192" y="14"/>
                        </a:lnTo>
                        <a:lnTo>
                          <a:pt x="203" y="11"/>
                        </a:lnTo>
                        <a:lnTo>
                          <a:pt x="212" y="6"/>
                        </a:lnTo>
                        <a:lnTo>
                          <a:pt x="222" y="2"/>
                        </a:lnTo>
                        <a:lnTo>
                          <a:pt x="244" y="0"/>
                        </a:lnTo>
                        <a:lnTo>
                          <a:pt x="246" y="0"/>
                        </a:lnTo>
                        <a:lnTo>
                          <a:pt x="253" y="0"/>
                        </a:lnTo>
                        <a:lnTo>
                          <a:pt x="262" y="2"/>
                        </a:lnTo>
                        <a:lnTo>
                          <a:pt x="269" y="6"/>
                        </a:lnTo>
                        <a:lnTo>
                          <a:pt x="276" y="7"/>
                        </a:lnTo>
                        <a:lnTo>
                          <a:pt x="286" y="11"/>
                        </a:lnTo>
                        <a:lnTo>
                          <a:pt x="294" y="14"/>
                        </a:lnTo>
                        <a:lnTo>
                          <a:pt x="301" y="20"/>
                        </a:lnTo>
                        <a:lnTo>
                          <a:pt x="309" y="25"/>
                        </a:lnTo>
                        <a:lnTo>
                          <a:pt x="321" y="35"/>
                        </a:lnTo>
                        <a:lnTo>
                          <a:pt x="316" y="34"/>
                        </a:lnTo>
                        <a:lnTo>
                          <a:pt x="311" y="32"/>
                        </a:lnTo>
                        <a:lnTo>
                          <a:pt x="304" y="28"/>
                        </a:lnTo>
                        <a:lnTo>
                          <a:pt x="295" y="25"/>
                        </a:lnTo>
                        <a:lnTo>
                          <a:pt x="273" y="24"/>
                        </a:lnTo>
                        <a:lnTo>
                          <a:pt x="263" y="24"/>
                        </a:lnTo>
                        <a:lnTo>
                          <a:pt x="253" y="25"/>
                        </a:lnTo>
                        <a:lnTo>
                          <a:pt x="244" y="28"/>
                        </a:lnTo>
                        <a:lnTo>
                          <a:pt x="233" y="32"/>
                        </a:lnTo>
                        <a:lnTo>
                          <a:pt x="225" y="37"/>
                        </a:lnTo>
                        <a:lnTo>
                          <a:pt x="218" y="40"/>
                        </a:lnTo>
                        <a:lnTo>
                          <a:pt x="209" y="47"/>
                        </a:lnTo>
                        <a:lnTo>
                          <a:pt x="203" y="52"/>
                        </a:lnTo>
                        <a:lnTo>
                          <a:pt x="196" y="60"/>
                        </a:lnTo>
                        <a:lnTo>
                          <a:pt x="190" y="67"/>
                        </a:lnTo>
                        <a:lnTo>
                          <a:pt x="183" y="77"/>
                        </a:lnTo>
                        <a:lnTo>
                          <a:pt x="178" y="85"/>
                        </a:lnTo>
                        <a:lnTo>
                          <a:pt x="175" y="93"/>
                        </a:lnTo>
                        <a:lnTo>
                          <a:pt x="171" y="101"/>
                        </a:lnTo>
                        <a:lnTo>
                          <a:pt x="166" y="112"/>
                        </a:lnTo>
                        <a:lnTo>
                          <a:pt x="163" y="120"/>
                        </a:lnTo>
                        <a:lnTo>
                          <a:pt x="162" y="132"/>
                        </a:lnTo>
                        <a:lnTo>
                          <a:pt x="160" y="153"/>
                        </a:lnTo>
                        <a:lnTo>
                          <a:pt x="160" y="153"/>
                        </a:lnTo>
                        <a:lnTo>
                          <a:pt x="160" y="558"/>
                        </a:lnTo>
                        <a:lnTo>
                          <a:pt x="160" y="568"/>
                        </a:lnTo>
                        <a:lnTo>
                          <a:pt x="160" y="578"/>
                        </a:lnTo>
                        <a:lnTo>
                          <a:pt x="157" y="588"/>
                        </a:lnTo>
                        <a:lnTo>
                          <a:pt x="157" y="599"/>
                        </a:lnTo>
                        <a:lnTo>
                          <a:pt x="154" y="611"/>
                        </a:lnTo>
                        <a:lnTo>
                          <a:pt x="153" y="621"/>
                        </a:lnTo>
                        <a:lnTo>
                          <a:pt x="150" y="633"/>
                        </a:lnTo>
                        <a:lnTo>
                          <a:pt x="145" y="645"/>
                        </a:lnTo>
                        <a:lnTo>
                          <a:pt x="140" y="655"/>
                        </a:lnTo>
                        <a:lnTo>
                          <a:pt x="133" y="667"/>
                        </a:lnTo>
                        <a:lnTo>
                          <a:pt x="130" y="678"/>
                        </a:lnTo>
                        <a:lnTo>
                          <a:pt x="124" y="688"/>
                        </a:lnTo>
                        <a:lnTo>
                          <a:pt x="117" y="698"/>
                        </a:lnTo>
                        <a:lnTo>
                          <a:pt x="110" y="708"/>
                        </a:lnTo>
                        <a:lnTo>
                          <a:pt x="100" y="715"/>
                        </a:lnTo>
                        <a:lnTo>
                          <a:pt x="92" y="724"/>
                        </a:lnTo>
                        <a:lnTo>
                          <a:pt x="83" y="731"/>
                        </a:lnTo>
                        <a:lnTo>
                          <a:pt x="73" y="737"/>
                        </a:lnTo>
                        <a:lnTo>
                          <a:pt x="63" y="741"/>
                        </a:lnTo>
                        <a:lnTo>
                          <a:pt x="50" y="745"/>
                        </a:lnTo>
                        <a:lnTo>
                          <a:pt x="21" y="748"/>
                        </a:lnTo>
                        <a:lnTo>
                          <a:pt x="0" y="748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69">
                    <a:extLst>
                      <a:ext uri="{FF2B5EF4-FFF2-40B4-BE49-F238E27FC236}">
                        <a16:creationId xmlns:a16="http://schemas.microsoft.com/office/drawing/2014/main" id="{5BA0F496-C76B-A14A-2918-99AB01AE34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" y="3209"/>
                    <a:ext cx="80" cy="187"/>
                  </a:xfrm>
                  <a:custGeom>
                    <a:avLst/>
                    <a:gdLst/>
                    <a:ahLst/>
                    <a:cxnLst>
                      <a:cxn ang="0">
                        <a:pos x="0" y="748"/>
                      </a:cxn>
                      <a:cxn ang="0">
                        <a:pos x="51" y="705"/>
                      </a:cxn>
                      <a:cxn ang="0">
                        <a:pos x="74" y="691"/>
                      </a:cxn>
                      <a:cxn ang="0">
                        <a:pos x="93" y="667"/>
                      </a:cxn>
                      <a:cxn ang="0">
                        <a:pos x="107" y="641"/>
                      </a:cxn>
                      <a:cxn ang="0">
                        <a:pos x="114" y="614"/>
                      </a:cxn>
                      <a:cxn ang="0">
                        <a:pos x="119" y="585"/>
                      </a:cxn>
                      <a:cxn ang="0">
                        <a:pos x="122" y="153"/>
                      </a:cxn>
                      <a:cxn ang="0">
                        <a:pos x="124" y="133"/>
                      </a:cxn>
                      <a:cxn ang="0">
                        <a:pos x="127" y="112"/>
                      </a:cxn>
                      <a:cxn ang="0">
                        <a:pos x="133" y="93"/>
                      </a:cxn>
                      <a:cxn ang="0">
                        <a:pos x="143" y="71"/>
                      </a:cxn>
                      <a:cxn ang="0">
                        <a:pos x="154" y="52"/>
                      </a:cxn>
                      <a:cxn ang="0">
                        <a:pos x="169" y="37"/>
                      </a:cxn>
                      <a:cxn ang="0">
                        <a:pos x="184" y="20"/>
                      </a:cxn>
                      <a:cxn ang="0">
                        <a:pos x="203" y="11"/>
                      </a:cxn>
                      <a:cxn ang="0">
                        <a:pos x="222" y="2"/>
                      </a:cxn>
                      <a:cxn ang="0">
                        <a:pos x="246" y="0"/>
                      </a:cxn>
                      <a:cxn ang="0">
                        <a:pos x="262" y="2"/>
                      </a:cxn>
                      <a:cxn ang="0">
                        <a:pos x="276" y="7"/>
                      </a:cxn>
                      <a:cxn ang="0">
                        <a:pos x="294" y="14"/>
                      </a:cxn>
                      <a:cxn ang="0">
                        <a:pos x="309" y="25"/>
                      </a:cxn>
                      <a:cxn ang="0">
                        <a:pos x="316" y="34"/>
                      </a:cxn>
                      <a:cxn ang="0">
                        <a:pos x="304" y="28"/>
                      </a:cxn>
                      <a:cxn ang="0">
                        <a:pos x="273" y="24"/>
                      </a:cxn>
                      <a:cxn ang="0">
                        <a:pos x="253" y="25"/>
                      </a:cxn>
                      <a:cxn ang="0">
                        <a:pos x="233" y="32"/>
                      </a:cxn>
                      <a:cxn ang="0">
                        <a:pos x="218" y="40"/>
                      </a:cxn>
                      <a:cxn ang="0">
                        <a:pos x="203" y="52"/>
                      </a:cxn>
                      <a:cxn ang="0">
                        <a:pos x="190" y="67"/>
                      </a:cxn>
                      <a:cxn ang="0">
                        <a:pos x="178" y="85"/>
                      </a:cxn>
                      <a:cxn ang="0">
                        <a:pos x="171" y="101"/>
                      </a:cxn>
                      <a:cxn ang="0">
                        <a:pos x="163" y="120"/>
                      </a:cxn>
                      <a:cxn ang="0">
                        <a:pos x="160" y="153"/>
                      </a:cxn>
                      <a:cxn ang="0">
                        <a:pos x="160" y="558"/>
                      </a:cxn>
                      <a:cxn ang="0">
                        <a:pos x="160" y="578"/>
                      </a:cxn>
                      <a:cxn ang="0">
                        <a:pos x="157" y="599"/>
                      </a:cxn>
                      <a:cxn ang="0">
                        <a:pos x="153" y="621"/>
                      </a:cxn>
                      <a:cxn ang="0">
                        <a:pos x="145" y="645"/>
                      </a:cxn>
                      <a:cxn ang="0">
                        <a:pos x="133" y="667"/>
                      </a:cxn>
                      <a:cxn ang="0">
                        <a:pos x="124" y="688"/>
                      </a:cxn>
                      <a:cxn ang="0">
                        <a:pos x="110" y="708"/>
                      </a:cxn>
                      <a:cxn ang="0">
                        <a:pos x="92" y="724"/>
                      </a:cxn>
                      <a:cxn ang="0">
                        <a:pos x="73" y="737"/>
                      </a:cxn>
                      <a:cxn ang="0">
                        <a:pos x="50" y="745"/>
                      </a:cxn>
                      <a:cxn ang="0">
                        <a:pos x="0" y="748"/>
                      </a:cxn>
                    </a:cxnLst>
                    <a:rect l="0" t="0" r="r" b="b"/>
                    <a:pathLst>
                      <a:path w="321" h="748">
                        <a:moveTo>
                          <a:pt x="0" y="748"/>
                        </a:moveTo>
                        <a:lnTo>
                          <a:pt x="0" y="748"/>
                        </a:lnTo>
                        <a:lnTo>
                          <a:pt x="39" y="711"/>
                        </a:lnTo>
                        <a:lnTo>
                          <a:pt x="51" y="705"/>
                        </a:lnTo>
                        <a:lnTo>
                          <a:pt x="65" y="698"/>
                        </a:lnTo>
                        <a:lnTo>
                          <a:pt x="74" y="691"/>
                        </a:lnTo>
                        <a:lnTo>
                          <a:pt x="86" y="678"/>
                        </a:lnTo>
                        <a:lnTo>
                          <a:pt x="93" y="667"/>
                        </a:lnTo>
                        <a:lnTo>
                          <a:pt x="100" y="655"/>
                        </a:lnTo>
                        <a:lnTo>
                          <a:pt x="107" y="641"/>
                        </a:lnTo>
                        <a:lnTo>
                          <a:pt x="111" y="628"/>
                        </a:lnTo>
                        <a:lnTo>
                          <a:pt x="114" y="614"/>
                        </a:lnTo>
                        <a:lnTo>
                          <a:pt x="118" y="599"/>
                        </a:lnTo>
                        <a:lnTo>
                          <a:pt x="119" y="585"/>
                        </a:lnTo>
                        <a:lnTo>
                          <a:pt x="122" y="558"/>
                        </a:lnTo>
                        <a:lnTo>
                          <a:pt x="122" y="153"/>
                        </a:lnTo>
                        <a:lnTo>
                          <a:pt x="122" y="144"/>
                        </a:lnTo>
                        <a:lnTo>
                          <a:pt x="124" y="133"/>
                        </a:lnTo>
                        <a:lnTo>
                          <a:pt x="125" y="124"/>
                        </a:lnTo>
                        <a:lnTo>
                          <a:pt x="127" y="112"/>
                        </a:lnTo>
                        <a:lnTo>
                          <a:pt x="130" y="101"/>
                        </a:lnTo>
                        <a:lnTo>
                          <a:pt x="133" y="93"/>
                        </a:lnTo>
                        <a:lnTo>
                          <a:pt x="138" y="82"/>
                        </a:lnTo>
                        <a:lnTo>
                          <a:pt x="143" y="71"/>
                        </a:lnTo>
                        <a:lnTo>
                          <a:pt x="150" y="61"/>
                        </a:lnTo>
                        <a:lnTo>
                          <a:pt x="154" y="52"/>
                        </a:lnTo>
                        <a:lnTo>
                          <a:pt x="162" y="44"/>
                        </a:lnTo>
                        <a:lnTo>
                          <a:pt x="169" y="37"/>
                        </a:lnTo>
                        <a:lnTo>
                          <a:pt x="176" y="28"/>
                        </a:lnTo>
                        <a:lnTo>
                          <a:pt x="184" y="20"/>
                        </a:lnTo>
                        <a:lnTo>
                          <a:pt x="192" y="14"/>
                        </a:lnTo>
                        <a:lnTo>
                          <a:pt x="203" y="11"/>
                        </a:lnTo>
                        <a:lnTo>
                          <a:pt x="212" y="6"/>
                        </a:lnTo>
                        <a:lnTo>
                          <a:pt x="222" y="2"/>
                        </a:lnTo>
                        <a:lnTo>
                          <a:pt x="244" y="0"/>
                        </a:lnTo>
                        <a:lnTo>
                          <a:pt x="246" y="0"/>
                        </a:lnTo>
                        <a:lnTo>
                          <a:pt x="253" y="0"/>
                        </a:lnTo>
                        <a:lnTo>
                          <a:pt x="262" y="2"/>
                        </a:lnTo>
                        <a:lnTo>
                          <a:pt x="269" y="6"/>
                        </a:lnTo>
                        <a:lnTo>
                          <a:pt x="276" y="7"/>
                        </a:lnTo>
                        <a:lnTo>
                          <a:pt x="286" y="11"/>
                        </a:lnTo>
                        <a:lnTo>
                          <a:pt x="294" y="14"/>
                        </a:lnTo>
                        <a:lnTo>
                          <a:pt x="301" y="20"/>
                        </a:lnTo>
                        <a:lnTo>
                          <a:pt x="309" y="25"/>
                        </a:lnTo>
                        <a:lnTo>
                          <a:pt x="321" y="35"/>
                        </a:lnTo>
                        <a:lnTo>
                          <a:pt x="316" y="34"/>
                        </a:lnTo>
                        <a:lnTo>
                          <a:pt x="311" y="32"/>
                        </a:lnTo>
                        <a:lnTo>
                          <a:pt x="304" y="28"/>
                        </a:lnTo>
                        <a:lnTo>
                          <a:pt x="295" y="25"/>
                        </a:lnTo>
                        <a:lnTo>
                          <a:pt x="273" y="24"/>
                        </a:lnTo>
                        <a:lnTo>
                          <a:pt x="263" y="24"/>
                        </a:lnTo>
                        <a:lnTo>
                          <a:pt x="253" y="25"/>
                        </a:lnTo>
                        <a:lnTo>
                          <a:pt x="244" y="28"/>
                        </a:lnTo>
                        <a:lnTo>
                          <a:pt x="233" y="32"/>
                        </a:lnTo>
                        <a:lnTo>
                          <a:pt x="225" y="37"/>
                        </a:lnTo>
                        <a:lnTo>
                          <a:pt x="218" y="40"/>
                        </a:lnTo>
                        <a:lnTo>
                          <a:pt x="209" y="47"/>
                        </a:lnTo>
                        <a:lnTo>
                          <a:pt x="203" y="52"/>
                        </a:lnTo>
                        <a:lnTo>
                          <a:pt x="196" y="60"/>
                        </a:lnTo>
                        <a:lnTo>
                          <a:pt x="190" y="67"/>
                        </a:lnTo>
                        <a:lnTo>
                          <a:pt x="183" y="77"/>
                        </a:lnTo>
                        <a:lnTo>
                          <a:pt x="178" y="85"/>
                        </a:lnTo>
                        <a:lnTo>
                          <a:pt x="175" y="93"/>
                        </a:lnTo>
                        <a:lnTo>
                          <a:pt x="171" y="101"/>
                        </a:lnTo>
                        <a:lnTo>
                          <a:pt x="166" y="112"/>
                        </a:lnTo>
                        <a:lnTo>
                          <a:pt x="163" y="120"/>
                        </a:lnTo>
                        <a:lnTo>
                          <a:pt x="162" y="132"/>
                        </a:lnTo>
                        <a:lnTo>
                          <a:pt x="160" y="153"/>
                        </a:lnTo>
                        <a:lnTo>
                          <a:pt x="160" y="153"/>
                        </a:lnTo>
                        <a:lnTo>
                          <a:pt x="160" y="558"/>
                        </a:lnTo>
                        <a:lnTo>
                          <a:pt x="160" y="568"/>
                        </a:lnTo>
                        <a:lnTo>
                          <a:pt x="160" y="578"/>
                        </a:lnTo>
                        <a:lnTo>
                          <a:pt x="157" y="588"/>
                        </a:lnTo>
                        <a:lnTo>
                          <a:pt x="157" y="599"/>
                        </a:lnTo>
                        <a:lnTo>
                          <a:pt x="154" y="611"/>
                        </a:lnTo>
                        <a:lnTo>
                          <a:pt x="153" y="621"/>
                        </a:lnTo>
                        <a:lnTo>
                          <a:pt x="150" y="633"/>
                        </a:lnTo>
                        <a:lnTo>
                          <a:pt x="145" y="645"/>
                        </a:lnTo>
                        <a:lnTo>
                          <a:pt x="140" y="655"/>
                        </a:lnTo>
                        <a:lnTo>
                          <a:pt x="133" y="667"/>
                        </a:lnTo>
                        <a:lnTo>
                          <a:pt x="130" y="678"/>
                        </a:lnTo>
                        <a:lnTo>
                          <a:pt x="124" y="688"/>
                        </a:lnTo>
                        <a:lnTo>
                          <a:pt x="117" y="698"/>
                        </a:lnTo>
                        <a:lnTo>
                          <a:pt x="110" y="708"/>
                        </a:lnTo>
                        <a:lnTo>
                          <a:pt x="100" y="715"/>
                        </a:lnTo>
                        <a:lnTo>
                          <a:pt x="92" y="724"/>
                        </a:lnTo>
                        <a:lnTo>
                          <a:pt x="83" y="731"/>
                        </a:lnTo>
                        <a:lnTo>
                          <a:pt x="73" y="737"/>
                        </a:lnTo>
                        <a:lnTo>
                          <a:pt x="63" y="741"/>
                        </a:lnTo>
                        <a:lnTo>
                          <a:pt x="50" y="745"/>
                        </a:lnTo>
                        <a:lnTo>
                          <a:pt x="21" y="748"/>
                        </a:lnTo>
                        <a:lnTo>
                          <a:pt x="0" y="748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" name="Group 70">
              <a:extLst>
                <a:ext uri="{FF2B5EF4-FFF2-40B4-BE49-F238E27FC236}">
                  <a16:creationId xmlns:a16="http://schemas.microsoft.com/office/drawing/2014/main" id="{4C2911EC-A1BE-FA6B-DD63-639F279A3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32" y="13482"/>
              <a:ext cx="390" cy="451"/>
              <a:chOff x="461" y="3117"/>
              <a:chExt cx="63" cy="112"/>
            </a:xfrm>
          </p:grpSpPr>
          <p:sp>
            <p:nvSpPr>
              <p:cNvPr id="146" name="Freeform 71">
                <a:extLst>
                  <a:ext uri="{FF2B5EF4-FFF2-40B4-BE49-F238E27FC236}">
                    <a16:creationId xmlns:a16="http://schemas.microsoft.com/office/drawing/2014/main" id="{2B55C0D2-D6C3-EDEF-5FA5-E2252E96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" y="3117"/>
                <a:ext cx="14" cy="18"/>
              </a:xfrm>
              <a:custGeom>
                <a:avLst/>
                <a:gdLst/>
                <a:ahLst/>
                <a:cxnLst>
                  <a:cxn ang="0">
                    <a:pos x="42" y="10"/>
                  </a:cxn>
                  <a:cxn ang="0">
                    <a:pos x="39" y="7"/>
                  </a:cxn>
                  <a:cxn ang="0">
                    <a:pos x="36" y="6"/>
                  </a:cxn>
                  <a:cxn ang="0">
                    <a:pos x="33" y="4"/>
                  </a:cxn>
                  <a:cxn ang="0">
                    <a:pos x="30" y="3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2" y="4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6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9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1" y="39"/>
                  </a:cxn>
                  <a:cxn ang="0">
                    <a:pos x="5" y="46"/>
                  </a:cxn>
                  <a:cxn ang="0">
                    <a:pos x="7" y="53"/>
                  </a:cxn>
                  <a:cxn ang="0">
                    <a:pos x="12" y="59"/>
                  </a:cxn>
                  <a:cxn ang="0">
                    <a:pos x="16" y="64"/>
                  </a:cxn>
                  <a:cxn ang="0">
                    <a:pos x="20" y="66"/>
                  </a:cxn>
                  <a:cxn ang="0">
                    <a:pos x="22" y="69"/>
                  </a:cxn>
                  <a:cxn ang="0">
                    <a:pos x="26" y="70"/>
                  </a:cxn>
                  <a:cxn ang="0">
                    <a:pos x="28" y="72"/>
                  </a:cxn>
                  <a:cxn ang="0">
                    <a:pos x="32" y="72"/>
                  </a:cxn>
                  <a:cxn ang="0">
                    <a:pos x="34" y="73"/>
                  </a:cxn>
                  <a:cxn ang="0">
                    <a:pos x="36" y="73"/>
                  </a:cxn>
                  <a:cxn ang="0">
                    <a:pos x="40" y="73"/>
                  </a:cxn>
                  <a:cxn ang="0">
                    <a:pos x="42" y="73"/>
                  </a:cxn>
                  <a:cxn ang="0">
                    <a:pos x="45" y="72"/>
                  </a:cxn>
                  <a:cxn ang="0">
                    <a:pos x="47" y="72"/>
                  </a:cxn>
                  <a:cxn ang="0">
                    <a:pos x="49" y="70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5" y="64"/>
                  </a:cxn>
                  <a:cxn ang="0">
                    <a:pos x="56" y="62"/>
                  </a:cxn>
                  <a:cxn ang="0">
                    <a:pos x="58" y="56"/>
                  </a:cxn>
                  <a:cxn ang="0">
                    <a:pos x="59" y="50"/>
                  </a:cxn>
                  <a:cxn ang="0">
                    <a:pos x="59" y="43"/>
                  </a:cxn>
                  <a:cxn ang="0">
                    <a:pos x="58" y="36"/>
                  </a:cxn>
                  <a:cxn ang="0">
                    <a:pos x="55" y="29"/>
                  </a:cxn>
                  <a:cxn ang="0">
                    <a:pos x="52" y="22"/>
                  </a:cxn>
                  <a:cxn ang="0">
                    <a:pos x="47" y="16"/>
                  </a:cxn>
                  <a:cxn ang="0">
                    <a:pos x="42" y="10"/>
                  </a:cxn>
                </a:cxnLst>
                <a:rect l="0" t="0" r="r" b="b"/>
                <a:pathLst>
                  <a:path w="59" h="73">
                    <a:moveTo>
                      <a:pt x="42" y="10"/>
                    </a:moveTo>
                    <a:lnTo>
                      <a:pt x="39" y="7"/>
                    </a:lnTo>
                    <a:lnTo>
                      <a:pt x="36" y="6"/>
                    </a:lnTo>
                    <a:lnTo>
                      <a:pt x="33" y="4"/>
                    </a:lnTo>
                    <a:lnTo>
                      <a:pt x="30" y="3"/>
                    </a:lnTo>
                    <a:lnTo>
                      <a:pt x="28" y="2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1" y="39"/>
                    </a:lnTo>
                    <a:lnTo>
                      <a:pt x="5" y="46"/>
                    </a:lnTo>
                    <a:lnTo>
                      <a:pt x="7" y="53"/>
                    </a:lnTo>
                    <a:lnTo>
                      <a:pt x="12" y="59"/>
                    </a:lnTo>
                    <a:lnTo>
                      <a:pt x="16" y="64"/>
                    </a:lnTo>
                    <a:lnTo>
                      <a:pt x="20" y="66"/>
                    </a:lnTo>
                    <a:lnTo>
                      <a:pt x="22" y="69"/>
                    </a:lnTo>
                    <a:lnTo>
                      <a:pt x="26" y="70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4" y="73"/>
                    </a:lnTo>
                    <a:lnTo>
                      <a:pt x="36" y="73"/>
                    </a:lnTo>
                    <a:lnTo>
                      <a:pt x="40" y="73"/>
                    </a:lnTo>
                    <a:lnTo>
                      <a:pt x="42" y="73"/>
                    </a:lnTo>
                    <a:lnTo>
                      <a:pt x="45" y="72"/>
                    </a:lnTo>
                    <a:lnTo>
                      <a:pt x="47" y="72"/>
                    </a:lnTo>
                    <a:lnTo>
                      <a:pt x="49" y="70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5" y="64"/>
                    </a:lnTo>
                    <a:lnTo>
                      <a:pt x="56" y="62"/>
                    </a:lnTo>
                    <a:lnTo>
                      <a:pt x="58" y="56"/>
                    </a:lnTo>
                    <a:lnTo>
                      <a:pt x="59" y="50"/>
                    </a:lnTo>
                    <a:lnTo>
                      <a:pt x="59" y="43"/>
                    </a:lnTo>
                    <a:lnTo>
                      <a:pt x="58" y="36"/>
                    </a:lnTo>
                    <a:lnTo>
                      <a:pt x="55" y="29"/>
                    </a:lnTo>
                    <a:lnTo>
                      <a:pt x="52" y="22"/>
                    </a:lnTo>
                    <a:lnTo>
                      <a:pt x="47" y="16"/>
                    </a:lnTo>
                    <a:lnTo>
                      <a:pt x="4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72">
                <a:extLst>
                  <a:ext uri="{FF2B5EF4-FFF2-40B4-BE49-F238E27FC236}">
                    <a16:creationId xmlns:a16="http://schemas.microsoft.com/office/drawing/2014/main" id="{6C78470F-B66D-B0D1-AD83-C453D5802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3184"/>
                <a:ext cx="12" cy="16"/>
              </a:xfrm>
              <a:custGeom>
                <a:avLst/>
                <a:gdLst/>
                <a:ahLst/>
                <a:cxnLst>
                  <a:cxn ang="0">
                    <a:pos x="19" y="65"/>
                  </a:cxn>
                  <a:cxn ang="0">
                    <a:pos x="46" y="21"/>
                  </a:cxn>
                  <a:cxn ang="0">
                    <a:pos x="46" y="21"/>
                  </a:cxn>
                  <a:cxn ang="0">
                    <a:pos x="46" y="20"/>
                  </a:cxn>
                  <a:cxn ang="0">
                    <a:pos x="48" y="19"/>
                  </a:cxn>
                  <a:cxn ang="0">
                    <a:pos x="48" y="17"/>
                  </a:cxn>
                  <a:cxn ang="0">
                    <a:pos x="48" y="14"/>
                  </a:cxn>
                  <a:cxn ang="0">
                    <a:pos x="46" y="12"/>
                  </a:cxn>
                  <a:cxn ang="0">
                    <a:pos x="45" y="8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2" y="4"/>
                  </a:cxn>
                  <a:cxn ang="0">
                    <a:pos x="41" y="3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1"/>
                  </a:cxn>
                  <a:cxn ang="0">
                    <a:pos x="0" y="47"/>
                  </a:cxn>
                  <a:cxn ang="0">
                    <a:pos x="19" y="65"/>
                  </a:cxn>
                </a:cxnLst>
                <a:rect l="0" t="0" r="r" b="b"/>
                <a:pathLst>
                  <a:path w="48" h="65">
                    <a:moveTo>
                      <a:pt x="19" y="65"/>
                    </a:moveTo>
                    <a:lnTo>
                      <a:pt x="46" y="21"/>
                    </a:lnTo>
                    <a:lnTo>
                      <a:pt x="46" y="21"/>
                    </a:lnTo>
                    <a:lnTo>
                      <a:pt x="46" y="20"/>
                    </a:lnTo>
                    <a:lnTo>
                      <a:pt x="48" y="19"/>
                    </a:lnTo>
                    <a:lnTo>
                      <a:pt x="48" y="17"/>
                    </a:lnTo>
                    <a:lnTo>
                      <a:pt x="48" y="14"/>
                    </a:lnTo>
                    <a:lnTo>
                      <a:pt x="46" y="12"/>
                    </a:lnTo>
                    <a:lnTo>
                      <a:pt x="45" y="8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0" y="47"/>
                    </a:lnTo>
                    <a:lnTo>
                      <a:pt x="19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73">
                <a:extLst>
                  <a:ext uri="{FF2B5EF4-FFF2-40B4-BE49-F238E27FC236}">
                    <a16:creationId xmlns:a16="http://schemas.microsoft.com/office/drawing/2014/main" id="{DFC8A7A1-3EA6-9471-133C-837F31B0A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" y="3125"/>
                <a:ext cx="37" cy="58"/>
              </a:xfrm>
              <a:custGeom>
                <a:avLst/>
                <a:gdLst/>
                <a:ahLst/>
                <a:cxnLst>
                  <a:cxn ang="0">
                    <a:pos x="148" y="52"/>
                  </a:cxn>
                  <a:cxn ang="0">
                    <a:pos x="71" y="231"/>
                  </a:cxn>
                  <a:cxn ang="0">
                    <a:pos x="0" y="165"/>
                  </a:cxn>
                  <a:cxn ang="0">
                    <a:pos x="106" y="0"/>
                  </a:cxn>
                  <a:cxn ang="0">
                    <a:pos x="148" y="52"/>
                  </a:cxn>
                </a:cxnLst>
                <a:rect l="0" t="0" r="r" b="b"/>
                <a:pathLst>
                  <a:path w="148" h="231">
                    <a:moveTo>
                      <a:pt x="148" y="52"/>
                    </a:moveTo>
                    <a:lnTo>
                      <a:pt x="71" y="231"/>
                    </a:lnTo>
                    <a:lnTo>
                      <a:pt x="0" y="165"/>
                    </a:lnTo>
                    <a:lnTo>
                      <a:pt x="106" y="0"/>
                    </a:lnTo>
                    <a:lnTo>
                      <a:pt x="14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74">
                <a:extLst>
                  <a:ext uri="{FF2B5EF4-FFF2-40B4-BE49-F238E27FC236}">
                    <a16:creationId xmlns:a16="http://schemas.microsoft.com/office/drawing/2014/main" id="{C7A6AF15-A88B-70F0-34FF-2305FFA80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" y="3163"/>
                <a:ext cx="20" cy="22"/>
              </a:xfrm>
              <a:custGeom>
                <a:avLst/>
                <a:gdLst/>
                <a:ahLst/>
                <a:cxnLst>
                  <a:cxn ang="0">
                    <a:pos x="52" y="10"/>
                  </a:cxn>
                  <a:cxn ang="0">
                    <a:pos x="47" y="8"/>
                  </a:cxn>
                  <a:cxn ang="0">
                    <a:pos x="43" y="5"/>
                  </a:cxn>
                  <a:cxn ang="0">
                    <a:pos x="40" y="4"/>
                  </a:cxn>
                  <a:cxn ang="0">
                    <a:pos x="35" y="2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12" y="4"/>
                  </a:cxn>
                  <a:cxn ang="0">
                    <a:pos x="9" y="5"/>
                  </a:cxn>
                  <a:cxn ang="0">
                    <a:pos x="7" y="8"/>
                  </a:cxn>
                  <a:cxn ang="0">
                    <a:pos x="4" y="10"/>
                  </a:cxn>
                  <a:cxn ang="0">
                    <a:pos x="3" y="13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1" y="41"/>
                  </a:cxn>
                  <a:cxn ang="0">
                    <a:pos x="3" y="49"/>
                  </a:cxn>
                  <a:cxn ang="0">
                    <a:pos x="8" y="57"/>
                  </a:cxn>
                  <a:cxn ang="0">
                    <a:pos x="13" y="65"/>
                  </a:cxn>
                  <a:cxn ang="0">
                    <a:pos x="19" y="71"/>
                  </a:cxn>
                  <a:cxn ang="0">
                    <a:pos x="27" y="78"/>
                  </a:cxn>
                  <a:cxn ang="0">
                    <a:pos x="30" y="81"/>
                  </a:cxn>
                  <a:cxn ang="0">
                    <a:pos x="34" y="83"/>
                  </a:cxn>
                  <a:cxn ang="0">
                    <a:pos x="37" y="85"/>
                  </a:cxn>
                  <a:cxn ang="0">
                    <a:pos x="42" y="87"/>
                  </a:cxn>
                  <a:cxn ang="0">
                    <a:pos x="46" y="88"/>
                  </a:cxn>
                  <a:cxn ang="0">
                    <a:pos x="49" y="89"/>
                  </a:cxn>
                  <a:cxn ang="0">
                    <a:pos x="53" y="89"/>
                  </a:cxn>
                  <a:cxn ang="0">
                    <a:pos x="56" y="89"/>
                  </a:cxn>
                  <a:cxn ang="0">
                    <a:pos x="60" y="89"/>
                  </a:cxn>
                  <a:cxn ang="0">
                    <a:pos x="62" y="88"/>
                  </a:cxn>
                  <a:cxn ang="0">
                    <a:pos x="66" y="87"/>
                  </a:cxn>
                  <a:cxn ang="0">
                    <a:pos x="68" y="85"/>
                  </a:cxn>
                  <a:cxn ang="0">
                    <a:pos x="70" y="83"/>
                  </a:cxn>
                  <a:cxn ang="0">
                    <a:pos x="73" y="81"/>
                  </a:cxn>
                  <a:cxn ang="0">
                    <a:pos x="74" y="78"/>
                  </a:cxn>
                  <a:cxn ang="0">
                    <a:pos x="75" y="75"/>
                  </a:cxn>
                  <a:cxn ang="0">
                    <a:pos x="78" y="68"/>
                  </a:cxn>
                  <a:cxn ang="0">
                    <a:pos x="78" y="59"/>
                  </a:cxn>
                  <a:cxn ang="0">
                    <a:pos x="76" y="50"/>
                  </a:cxn>
                  <a:cxn ang="0">
                    <a:pos x="74" y="42"/>
                  </a:cxn>
                  <a:cxn ang="0">
                    <a:pos x="69" y="32"/>
                  </a:cxn>
                  <a:cxn ang="0">
                    <a:pos x="65" y="24"/>
                  </a:cxn>
                  <a:cxn ang="0">
                    <a:pos x="59" y="17"/>
                  </a:cxn>
                  <a:cxn ang="0">
                    <a:pos x="52" y="10"/>
                  </a:cxn>
                </a:cxnLst>
                <a:rect l="0" t="0" r="r" b="b"/>
                <a:pathLst>
                  <a:path w="78" h="89">
                    <a:moveTo>
                      <a:pt x="52" y="10"/>
                    </a:moveTo>
                    <a:lnTo>
                      <a:pt x="47" y="8"/>
                    </a:lnTo>
                    <a:lnTo>
                      <a:pt x="43" y="5"/>
                    </a:lnTo>
                    <a:lnTo>
                      <a:pt x="40" y="4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" y="41"/>
                    </a:lnTo>
                    <a:lnTo>
                      <a:pt x="3" y="49"/>
                    </a:lnTo>
                    <a:lnTo>
                      <a:pt x="8" y="57"/>
                    </a:lnTo>
                    <a:lnTo>
                      <a:pt x="13" y="65"/>
                    </a:lnTo>
                    <a:lnTo>
                      <a:pt x="19" y="71"/>
                    </a:lnTo>
                    <a:lnTo>
                      <a:pt x="27" y="78"/>
                    </a:lnTo>
                    <a:lnTo>
                      <a:pt x="30" y="81"/>
                    </a:lnTo>
                    <a:lnTo>
                      <a:pt x="34" y="83"/>
                    </a:lnTo>
                    <a:lnTo>
                      <a:pt x="37" y="85"/>
                    </a:lnTo>
                    <a:lnTo>
                      <a:pt x="42" y="87"/>
                    </a:lnTo>
                    <a:lnTo>
                      <a:pt x="46" y="88"/>
                    </a:lnTo>
                    <a:lnTo>
                      <a:pt x="49" y="89"/>
                    </a:lnTo>
                    <a:lnTo>
                      <a:pt x="53" y="89"/>
                    </a:lnTo>
                    <a:lnTo>
                      <a:pt x="56" y="89"/>
                    </a:lnTo>
                    <a:lnTo>
                      <a:pt x="60" y="89"/>
                    </a:lnTo>
                    <a:lnTo>
                      <a:pt x="62" y="88"/>
                    </a:lnTo>
                    <a:lnTo>
                      <a:pt x="66" y="87"/>
                    </a:lnTo>
                    <a:lnTo>
                      <a:pt x="68" y="85"/>
                    </a:lnTo>
                    <a:lnTo>
                      <a:pt x="70" y="83"/>
                    </a:lnTo>
                    <a:lnTo>
                      <a:pt x="73" y="81"/>
                    </a:lnTo>
                    <a:lnTo>
                      <a:pt x="74" y="78"/>
                    </a:lnTo>
                    <a:lnTo>
                      <a:pt x="75" y="75"/>
                    </a:lnTo>
                    <a:lnTo>
                      <a:pt x="78" y="68"/>
                    </a:lnTo>
                    <a:lnTo>
                      <a:pt x="78" y="59"/>
                    </a:lnTo>
                    <a:lnTo>
                      <a:pt x="76" y="50"/>
                    </a:lnTo>
                    <a:lnTo>
                      <a:pt x="74" y="42"/>
                    </a:lnTo>
                    <a:lnTo>
                      <a:pt x="69" y="32"/>
                    </a:lnTo>
                    <a:lnTo>
                      <a:pt x="65" y="24"/>
                    </a:lnTo>
                    <a:lnTo>
                      <a:pt x="59" y="17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75">
                <a:extLst>
                  <a:ext uri="{FF2B5EF4-FFF2-40B4-BE49-F238E27FC236}">
                    <a16:creationId xmlns:a16="http://schemas.microsoft.com/office/drawing/2014/main" id="{769941E4-61A1-3F6A-67DC-C23ED7004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" y="3120"/>
                <a:ext cx="20" cy="24"/>
              </a:xfrm>
              <a:custGeom>
                <a:avLst/>
                <a:gdLst/>
                <a:ahLst/>
                <a:cxnLst>
                  <a:cxn ang="0">
                    <a:pos x="56" y="12"/>
                  </a:cxn>
                  <a:cxn ang="0">
                    <a:pos x="52" y="10"/>
                  </a:cxn>
                  <a:cxn ang="0">
                    <a:pos x="49" y="6"/>
                  </a:cxn>
                  <a:cxn ang="0">
                    <a:pos x="44" y="5"/>
                  </a:cxn>
                  <a:cxn ang="0">
                    <a:pos x="41" y="3"/>
                  </a:cxn>
                  <a:cxn ang="0">
                    <a:pos x="37" y="1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9" y="1"/>
                  </a:cxn>
                  <a:cxn ang="0">
                    <a:pos x="16" y="4"/>
                  </a:cxn>
                  <a:cxn ang="0">
                    <a:pos x="13" y="5"/>
                  </a:cxn>
                  <a:cxn ang="0">
                    <a:pos x="10" y="7"/>
                  </a:cxn>
                  <a:cxn ang="0">
                    <a:pos x="8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4"/>
                  </a:cxn>
                  <a:cxn ang="0">
                    <a:pos x="0" y="33"/>
                  </a:cxn>
                  <a:cxn ang="0">
                    <a:pos x="0" y="41"/>
                  </a:cxn>
                  <a:cxn ang="0">
                    <a:pos x="3" y="51"/>
                  </a:cxn>
                  <a:cxn ang="0">
                    <a:pos x="6" y="59"/>
                  </a:cxn>
                  <a:cxn ang="0">
                    <a:pos x="11" y="67"/>
                  </a:cxn>
                  <a:cxn ang="0">
                    <a:pos x="17" y="76"/>
                  </a:cxn>
                  <a:cxn ang="0">
                    <a:pos x="23" y="83"/>
                  </a:cxn>
                  <a:cxn ang="0">
                    <a:pos x="28" y="86"/>
                  </a:cxn>
                  <a:cxn ang="0">
                    <a:pos x="31" y="89"/>
                  </a:cxn>
                  <a:cxn ang="0">
                    <a:pos x="35" y="91"/>
                  </a:cxn>
                  <a:cxn ang="0">
                    <a:pos x="38" y="93"/>
                  </a:cxn>
                  <a:cxn ang="0">
                    <a:pos x="42" y="94"/>
                  </a:cxn>
                  <a:cxn ang="0">
                    <a:pos x="45" y="94"/>
                  </a:cxn>
                  <a:cxn ang="0">
                    <a:pos x="50" y="96"/>
                  </a:cxn>
                  <a:cxn ang="0">
                    <a:pos x="53" y="96"/>
                  </a:cxn>
                  <a:cxn ang="0">
                    <a:pos x="56" y="94"/>
                  </a:cxn>
                  <a:cxn ang="0">
                    <a:pos x="59" y="94"/>
                  </a:cxn>
                  <a:cxn ang="0">
                    <a:pos x="63" y="93"/>
                  </a:cxn>
                  <a:cxn ang="0">
                    <a:pos x="65" y="91"/>
                  </a:cxn>
                  <a:cxn ang="0">
                    <a:pos x="69" y="89"/>
                  </a:cxn>
                  <a:cxn ang="0">
                    <a:pos x="71" y="86"/>
                  </a:cxn>
                  <a:cxn ang="0">
                    <a:pos x="72" y="84"/>
                  </a:cxn>
                  <a:cxn ang="0">
                    <a:pos x="75" y="80"/>
                  </a:cxn>
                  <a:cxn ang="0">
                    <a:pos x="77" y="72"/>
                  </a:cxn>
                  <a:cxn ang="0">
                    <a:pos x="78" y="64"/>
                  </a:cxn>
                  <a:cxn ang="0">
                    <a:pos x="77" y="54"/>
                  </a:cxn>
                  <a:cxn ang="0">
                    <a:pos x="76" y="45"/>
                  </a:cxn>
                  <a:cxn ang="0">
                    <a:pos x="72" y="37"/>
                  </a:cxn>
                  <a:cxn ang="0">
                    <a:pos x="68" y="27"/>
                  </a:cxn>
                  <a:cxn ang="0">
                    <a:pos x="63" y="19"/>
                  </a:cxn>
                  <a:cxn ang="0">
                    <a:pos x="56" y="12"/>
                  </a:cxn>
                </a:cxnLst>
                <a:rect l="0" t="0" r="r" b="b"/>
                <a:pathLst>
                  <a:path w="78" h="96">
                    <a:moveTo>
                      <a:pt x="56" y="12"/>
                    </a:moveTo>
                    <a:lnTo>
                      <a:pt x="52" y="10"/>
                    </a:lnTo>
                    <a:lnTo>
                      <a:pt x="49" y="6"/>
                    </a:lnTo>
                    <a:lnTo>
                      <a:pt x="44" y="5"/>
                    </a:lnTo>
                    <a:lnTo>
                      <a:pt x="41" y="3"/>
                    </a:lnTo>
                    <a:lnTo>
                      <a:pt x="37" y="1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19" y="1"/>
                    </a:lnTo>
                    <a:lnTo>
                      <a:pt x="16" y="4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3" y="51"/>
                    </a:lnTo>
                    <a:lnTo>
                      <a:pt x="6" y="59"/>
                    </a:lnTo>
                    <a:lnTo>
                      <a:pt x="11" y="67"/>
                    </a:lnTo>
                    <a:lnTo>
                      <a:pt x="17" y="76"/>
                    </a:lnTo>
                    <a:lnTo>
                      <a:pt x="23" y="83"/>
                    </a:lnTo>
                    <a:lnTo>
                      <a:pt x="28" y="86"/>
                    </a:lnTo>
                    <a:lnTo>
                      <a:pt x="31" y="89"/>
                    </a:lnTo>
                    <a:lnTo>
                      <a:pt x="35" y="91"/>
                    </a:lnTo>
                    <a:lnTo>
                      <a:pt x="38" y="93"/>
                    </a:lnTo>
                    <a:lnTo>
                      <a:pt x="42" y="94"/>
                    </a:lnTo>
                    <a:lnTo>
                      <a:pt x="45" y="94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56" y="94"/>
                    </a:lnTo>
                    <a:lnTo>
                      <a:pt x="59" y="94"/>
                    </a:lnTo>
                    <a:lnTo>
                      <a:pt x="63" y="93"/>
                    </a:lnTo>
                    <a:lnTo>
                      <a:pt x="65" y="91"/>
                    </a:lnTo>
                    <a:lnTo>
                      <a:pt x="69" y="89"/>
                    </a:lnTo>
                    <a:lnTo>
                      <a:pt x="71" y="86"/>
                    </a:lnTo>
                    <a:lnTo>
                      <a:pt x="72" y="84"/>
                    </a:lnTo>
                    <a:lnTo>
                      <a:pt x="75" y="80"/>
                    </a:lnTo>
                    <a:lnTo>
                      <a:pt x="77" y="72"/>
                    </a:lnTo>
                    <a:lnTo>
                      <a:pt x="78" y="64"/>
                    </a:lnTo>
                    <a:lnTo>
                      <a:pt x="77" y="54"/>
                    </a:lnTo>
                    <a:lnTo>
                      <a:pt x="76" y="45"/>
                    </a:lnTo>
                    <a:lnTo>
                      <a:pt x="72" y="37"/>
                    </a:lnTo>
                    <a:lnTo>
                      <a:pt x="68" y="27"/>
                    </a:lnTo>
                    <a:lnTo>
                      <a:pt x="63" y="19"/>
                    </a:lnTo>
                    <a:lnTo>
                      <a:pt x="5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76">
                <a:extLst>
                  <a:ext uri="{FF2B5EF4-FFF2-40B4-BE49-F238E27FC236}">
                    <a16:creationId xmlns:a16="http://schemas.microsoft.com/office/drawing/2014/main" id="{A1ECFFAF-CA29-C58D-BC84-C3D8FF0E4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3179"/>
                <a:ext cx="13" cy="14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24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1" y="11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1" y="25"/>
                  </a:cxn>
                  <a:cxn ang="0">
                    <a:pos x="3" y="29"/>
                  </a:cxn>
                  <a:cxn ang="0">
                    <a:pos x="5" y="35"/>
                  </a:cxn>
                  <a:cxn ang="0">
                    <a:pos x="9" y="40"/>
                  </a:cxn>
                  <a:cxn ang="0">
                    <a:pos x="12" y="45"/>
                  </a:cxn>
                  <a:cxn ang="0">
                    <a:pos x="17" y="48"/>
                  </a:cxn>
                  <a:cxn ang="0">
                    <a:pos x="20" y="51"/>
                  </a:cxn>
                  <a:cxn ang="0">
                    <a:pos x="22" y="52"/>
                  </a:cxn>
                  <a:cxn ang="0">
                    <a:pos x="24" y="53"/>
                  </a:cxn>
                  <a:cxn ang="0">
                    <a:pos x="27" y="54"/>
                  </a:cxn>
                  <a:cxn ang="0">
                    <a:pos x="29" y="54"/>
                  </a:cxn>
                  <a:cxn ang="0">
                    <a:pos x="31" y="55"/>
                  </a:cxn>
                  <a:cxn ang="0">
                    <a:pos x="34" y="55"/>
                  </a:cxn>
                  <a:cxn ang="0">
                    <a:pos x="36" y="55"/>
                  </a:cxn>
                  <a:cxn ang="0">
                    <a:pos x="37" y="54"/>
                  </a:cxn>
                  <a:cxn ang="0">
                    <a:pos x="40" y="54"/>
                  </a:cxn>
                  <a:cxn ang="0">
                    <a:pos x="42" y="53"/>
                  </a:cxn>
                  <a:cxn ang="0">
                    <a:pos x="43" y="52"/>
                  </a:cxn>
                  <a:cxn ang="0">
                    <a:pos x="44" y="51"/>
                  </a:cxn>
                  <a:cxn ang="0">
                    <a:pos x="45" y="49"/>
                  </a:cxn>
                  <a:cxn ang="0">
                    <a:pos x="47" y="47"/>
                  </a:cxn>
                  <a:cxn ang="0">
                    <a:pos x="48" y="45"/>
                  </a:cxn>
                  <a:cxn ang="0">
                    <a:pos x="49" y="41"/>
                  </a:cxn>
                  <a:cxn ang="0">
                    <a:pos x="49" y="35"/>
                  </a:cxn>
                  <a:cxn ang="0">
                    <a:pos x="48" y="31"/>
                  </a:cxn>
                  <a:cxn ang="0">
                    <a:pos x="45" y="26"/>
                  </a:cxn>
                  <a:cxn ang="0">
                    <a:pos x="43" y="20"/>
                  </a:cxn>
                  <a:cxn ang="0">
                    <a:pos x="41" y="15"/>
                  </a:cxn>
                  <a:cxn ang="0">
                    <a:pos x="36" y="11"/>
                  </a:cxn>
                  <a:cxn ang="0">
                    <a:pos x="31" y="7"/>
                  </a:cxn>
                </a:cxnLst>
                <a:rect l="0" t="0" r="r" b="b"/>
                <a:pathLst>
                  <a:path w="49" h="55">
                    <a:moveTo>
                      <a:pt x="31" y="7"/>
                    </a:moveTo>
                    <a:lnTo>
                      <a:pt x="29" y="5"/>
                    </a:lnTo>
                    <a:lnTo>
                      <a:pt x="27" y="3"/>
                    </a:lnTo>
                    <a:lnTo>
                      <a:pt x="24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1" y="25"/>
                    </a:lnTo>
                    <a:lnTo>
                      <a:pt x="3" y="29"/>
                    </a:lnTo>
                    <a:lnTo>
                      <a:pt x="5" y="35"/>
                    </a:lnTo>
                    <a:lnTo>
                      <a:pt x="9" y="40"/>
                    </a:lnTo>
                    <a:lnTo>
                      <a:pt x="12" y="45"/>
                    </a:lnTo>
                    <a:lnTo>
                      <a:pt x="17" y="48"/>
                    </a:lnTo>
                    <a:lnTo>
                      <a:pt x="20" y="51"/>
                    </a:lnTo>
                    <a:lnTo>
                      <a:pt x="22" y="52"/>
                    </a:lnTo>
                    <a:lnTo>
                      <a:pt x="24" y="53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31" y="55"/>
                    </a:lnTo>
                    <a:lnTo>
                      <a:pt x="34" y="55"/>
                    </a:lnTo>
                    <a:lnTo>
                      <a:pt x="36" y="55"/>
                    </a:lnTo>
                    <a:lnTo>
                      <a:pt x="37" y="54"/>
                    </a:lnTo>
                    <a:lnTo>
                      <a:pt x="40" y="54"/>
                    </a:lnTo>
                    <a:lnTo>
                      <a:pt x="42" y="53"/>
                    </a:lnTo>
                    <a:lnTo>
                      <a:pt x="43" y="52"/>
                    </a:lnTo>
                    <a:lnTo>
                      <a:pt x="44" y="51"/>
                    </a:lnTo>
                    <a:lnTo>
                      <a:pt x="45" y="49"/>
                    </a:lnTo>
                    <a:lnTo>
                      <a:pt x="47" y="47"/>
                    </a:lnTo>
                    <a:lnTo>
                      <a:pt x="48" y="45"/>
                    </a:lnTo>
                    <a:lnTo>
                      <a:pt x="49" y="41"/>
                    </a:lnTo>
                    <a:lnTo>
                      <a:pt x="49" y="35"/>
                    </a:lnTo>
                    <a:lnTo>
                      <a:pt x="48" y="31"/>
                    </a:lnTo>
                    <a:lnTo>
                      <a:pt x="45" y="26"/>
                    </a:lnTo>
                    <a:lnTo>
                      <a:pt x="43" y="20"/>
                    </a:lnTo>
                    <a:lnTo>
                      <a:pt x="41" y="15"/>
                    </a:lnTo>
                    <a:lnTo>
                      <a:pt x="36" y="11"/>
                    </a:ln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77">
                <a:extLst>
                  <a:ext uri="{FF2B5EF4-FFF2-40B4-BE49-F238E27FC236}">
                    <a16:creationId xmlns:a16="http://schemas.microsoft.com/office/drawing/2014/main" id="{E22F440C-D067-0877-9FFB-4E3DBAB14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3171"/>
                <a:ext cx="16" cy="20"/>
              </a:xfrm>
              <a:custGeom>
                <a:avLst/>
                <a:gdLst/>
                <a:ahLst/>
                <a:cxnLst>
                  <a:cxn ang="0">
                    <a:pos x="44" y="81"/>
                  </a:cxn>
                  <a:cxn ang="0">
                    <a:pos x="63" y="43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44" y="81"/>
                  </a:cxn>
                </a:cxnLst>
                <a:rect l="0" t="0" r="r" b="b"/>
                <a:pathLst>
                  <a:path w="63" h="81">
                    <a:moveTo>
                      <a:pt x="44" y="81"/>
                    </a:moveTo>
                    <a:lnTo>
                      <a:pt x="63" y="43"/>
                    </a:lnTo>
                    <a:lnTo>
                      <a:pt x="23" y="0"/>
                    </a:lnTo>
                    <a:lnTo>
                      <a:pt x="0" y="43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78">
                <a:extLst>
                  <a:ext uri="{FF2B5EF4-FFF2-40B4-BE49-F238E27FC236}">
                    <a16:creationId xmlns:a16="http://schemas.microsoft.com/office/drawing/2014/main" id="{7C197DC8-E091-B23D-DB36-FCD58AF86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3195"/>
                <a:ext cx="5" cy="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1" y="13"/>
                  </a:cxn>
                  <a:cxn ang="0">
                    <a:pos x="3" y="16"/>
                  </a:cxn>
                  <a:cxn ang="0">
                    <a:pos x="7" y="20"/>
                  </a:cxn>
                  <a:cxn ang="0">
                    <a:pos x="9" y="22"/>
                  </a:cxn>
                  <a:cxn ang="0">
                    <a:pos x="11" y="24"/>
                  </a:cxn>
                  <a:cxn ang="0">
                    <a:pos x="14" y="24"/>
                  </a:cxn>
                  <a:cxn ang="0">
                    <a:pos x="15" y="24"/>
                  </a:cxn>
                  <a:cxn ang="0">
                    <a:pos x="17" y="24"/>
                  </a:cxn>
                  <a:cxn ang="0">
                    <a:pos x="19" y="22"/>
                  </a:cxn>
                  <a:cxn ang="0">
                    <a:pos x="20" y="21"/>
                  </a:cxn>
                  <a:cxn ang="0">
                    <a:pos x="21" y="19"/>
                  </a:cxn>
                  <a:cxn ang="0">
                    <a:pos x="21" y="15"/>
                  </a:cxn>
                  <a:cxn ang="0">
                    <a:pos x="20" y="11"/>
                  </a:cxn>
                  <a:cxn ang="0">
                    <a:pos x="17" y="7"/>
                  </a:cxn>
                  <a:cxn ang="0">
                    <a:pos x="14" y="2"/>
                  </a:cxn>
                </a:cxnLst>
                <a:rect l="0" t="0" r="r" b="b"/>
                <a:pathLst>
                  <a:path w="21" h="24">
                    <a:moveTo>
                      <a:pt x="14" y="2"/>
                    </a:move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3" y="16"/>
                    </a:lnTo>
                    <a:lnTo>
                      <a:pt x="7" y="20"/>
                    </a:lnTo>
                    <a:lnTo>
                      <a:pt x="9" y="22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9" y="22"/>
                    </a:lnTo>
                    <a:lnTo>
                      <a:pt x="20" y="21"/>
                    </a:lnTo>
                    <a:lnTo>
                      <a:pt x="21" y="19"/>
                    </a:lnTo>
                    <a:lnTo>
                      <a:pt x="21" y="15"/>
                    </a:lnTo>
                    <a:lnTo>
                      <a:pt x="20" y="11"/>
                    </a:lnTo>
                    <a:lnTo>
                      <a:pt x="17" y="7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79">
                <a:extLst>
                  <a:ext uri="{FF2B5EF4-FFF2-40B4-BE49-F238E27FC236}">
                    <a16:creationId xmlns:a16="http://schemas.microsoft.com/office/drawing/2014/main" id="{D5E97EA4-A196-61EF-AC2E-B19E7292C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" y="3197"/>
                <a:ext cx="2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6" y="10"/>
                  </a:cxn>
                  <a:cxn ang="0">
                    <a:pos x="6" y="9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6" y="1"/>
                  </a:cxn>
                </a:cxnLst>
                <a:rect l="0" t="0" r="r" b="b"/>
                <a:pathLst>
                  <a:path w="10" h="10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80">
                <a:extLst>
                  <a:ext uri="{FF2B5EF4-FFF2-40B4-BE49-F238E27FC236}">
                    <a16:creationId xmlns:a16="http://schemas.microsoft.com/office/drawing/2014/main" id="{BDC967C6-6431-8411-5AC5-BB5F8F3D8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3198"/>
                <a:ext cx="17" cy="31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124"/>
                  </a:cxn>
                  <a:cxn ang="0">
                    <a:pos x="1" y="113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7" y="1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124">
                    <a:moveTo>
                      <a:pt x="68" y="4"/>
                    </a:moveTo>
                    <a:lnTo>
                      <a:pt x="0" y="124"/>
                    </a:lnTo>
                    <a:lnTo>
                      <a:pt x="1" y="113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7" y="1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81">
                <a:extLst>
                  <a:ext uri="{FF2B5EF4-FFF2-40B4-BE49-F238E27FC236}">
                    <a16:creationId xmlns:a16="http://schemas.microsoft.com/office/drawing/2014/main" id="{2D9309F4-2FA5-734A-CAE2-DEA967D80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" y="3130"/>
                <a:ext cx="29" cy="44"/>
              </a:xfrm>
              <a:custGeom>
                <a:avLst/>
                <a:gdLst/>
                <a:ahLst/>
                <a:cxnLst>
                  <a:cxn ang="0">
                    <a:pos x="50" y="178"/>
                  </a:cxn>
                  <a:cxn ang="0">
                    <a:pos x="49" y="177"/>
                  </a:cxn>
                  <a:cxn ang="0">
                    <a:pos x="49" y="175"/>
                  </a:cxn>
                  <a:cxn ang="0">
                    <a:pos x="46" y="170"/>
                  </a:cxn>
                  <a:cxn ang="0">
                    <a:pos x="44" y="164"/>
                  </a:cxn>
                  <a:cxn ang="0">
                    <a:pos x="40" y="158"/>
                  </a:cxn>
                  <a:cxn ang="0">
                    <a:pos x="36" y="152"/>
                  </a:cxn>
                  <a:cxn ang="0">
                    <a:pos x="30" y="145"/>
                  </a:cxn>
                  <a:cxn ang="0">
                    <a:pos x="23" y="140"/>
                  </a:cxn>
                  <a:cxn ang="0">
                    <a:pos x="23" y="139"/>
                  </a:cxn>
                  <a:cxn ang="0">
                    <a:pos x="21" y="138"/>
                  </a:cxn>
                  <a:cxn ang="0">
                    <a:pos x="19" y="137"/>
                  </a:cxn>
                  <a:cxn ang="0">
                    <a:pos x="16" y="136"/>
                  </a:cxn>
                  <a:cxn ang="0">
                    <a:pos x="12" y="134"/>
                  </a:cxn>
                  <a:cxn ang="0">
                    <a:pos x="8" y="133"/>
                  </a:cxn>
                  <a:cxn ang="0">
                    <a:pos x="5" y="133"/>
                  </a:cxn>
                  <a:cxn ang="0">
                    <a:pos x="0" y="134"/>
                  </a:cxn>
                  <a:cxn ang="0">
                    <a:pos x="79" y="11"/>
                  </a:cxn>
                  <a:cxn ang="0">
                    <a:pos x="79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86" y="4"/>
                  </a:cxn>
                  <a:cxn ang="0">
                    <a:pos x="90" y="1"/>
                  </a:cxn>
                  <a:cxn ang="0">
                    <a:pos x="93" y="0"/>
                  </a:cxn>
                  <a:cxn ang="0">
                    <a:pos x="98" y="0"/>
                  </a:cxn>
                  <a:cxn ang="0">
                    <a:pos x="102" y="2"/>
                  </a:cxn>
                  <a:cxn ang="0">
                    <a:pos x="103" y="2"/>
                  </a:cxn>
                  <a:cxn ang="0">
                    <a:pos x="105" y="4"/>
                  </a:cxn>
                  <a:cxn ang="0">
                    <a:pos x="106" y="5"/>
                  </a:cxn>
                  <a:cxn ang="0">
                    <a:pos x="110" y="7"/>
                  </a:cxn>
                  <a:cxn ang="0">
                    <a:pos x="112" y="11"/>
                  </a:cxn>
                  <a:cxn ang="0">
                    <a:pos x="114" y="15"/>
                  </a:cxn>
                  <a:cxn ang="0">
                    <a:pos x="116" y="21"/>
                  </a:cxn>
                  <a:cxn ang="0">
                    <a:pos x="114" y="28"/>
                  </a:cxn>
                  <a:cxn ang="0">
                    <a:pos x="50" y="178"/>
                  </a:cxn>
                </a:cxnLst>
                <a:rect l="0" t="0" r="r" b="b"/>
                <a:pathLst>
                  <a:path w="116" h="178">
                    <a:moveTo>
                      <a:pt x="50" y="178"/>
                    </a:moveTo>
                    <a:lnTo>
                      <a:pt x="49" y="177"/>
                    </a:lnTo>
                    <a:lnTo>
                      <a:pt x="49" y="175"/>
                    </a:lnTo>
                    <a:lnTo>
                      <a:pt x="46" y="170"/>
                    </a:lnTo>
                    <a:lnTo>
                      <a:pt x="44" y="164"/>
                    </a:lnTo>
                    <a:lnTo>
                      <a:pt x="40" y="158"/>
                    </a:lnTo>
                    <a:lnTo>
                      <a:pt x="36" y="152"/>
                    </a:lnTo>
                    <a:lnTo>
                      <a:pt x="30" y="145"/>
                    </a:lnTo>
                    <a:lnTo>
                      <a:pt x="23" y="140"/>
                    </a:lnTo>
                    <a:lnTo>
                      <a:pt x="23" y="139"/>
                    </a:lnTo>
                    <a:lnTo>
                      <a:pt x="21" y="138"/>
                    </a:lnTo>
                    <a:lnTo>
                      <a:pt x="19" y="137"/>
                    </a:lnTo>
                    <a:lnTo>
                      <a:pt x="16" y="136"/>
                    </a:lnTo>
                    <a:lnTo>
                      <a:pt x="12" y="134"/>
                    </a:lnTo>
                    <a:lnTo>
                      <a:pt x="8" y="133"/>
                    </a:lnTo>
                    <a:lnTo>
                      <a:pt x="5" y="133"/>
                    </a:lnTo>
                    <a:lnTo>
                      <a:pt x="0" y="134"/>
                    </a:lnTo>
                    <a:lnTo>
                      <a:pt x="79" y="11"/>
                    </a:lnTo>
                    <a:lnTo>
                      <a:pt x="79" y="10"/>
                    </a:lnTo>
                    <a:lnTo>
                      <a:pt x="82" y="8"/>
                    </a:lnTo>
                    <a:lnTo>
                      <a:pt x="83" y="6"/>
                    </a:lnTo>
                    <a:lnTo>
                      <a:pt x="86" y="4"/>
                    </a:lnTo>
                    <a:lnTo>
                      <a:pt x="90" y="1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5" y="4"/>
                    </a:lnTo>
                    <a:lnTo>
                      <a:pt x="106" y="5"/>
                    </a:lnTo>
                    <a:lnTo>
                      <a:pt x="110" y="7"/>
                    </a:lnTo>
                    <a:lnTo>
                      <a:pt x="112" y="11"/>
                    </a:lnTo>
                    <a:lnTo>
                      <a:pt x="114" y="15"/>
                    </a:lnTo>
                    <a:lnTo>
                      <a:pt x="116" y="21"/>
                    </a:lnTo>
                    <a:lnTo>
                      <a:pt x="114" y="28"/>
                    </a:lnTo>
                    <a:lnTo>
                      <a:pt x="50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82">
                <a:extLst>
                  <a:ext uri="{FF2B5EF4-FFF2-40B4-BE49-F238E27FC236}">
                    <a16:creationId xmlns:a16="http://schemas.microsoft.com/office/drawing/2014/main" id="{375B8936-4AEB-380F-C0E2-6CE2D72B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" y="3124"/>
                <a:ext cx="10" cy="15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2" y="64"/>
                  </a:cxn>
                  <a:cxn ang="0">
                    <a:pos x="33" y="63"/>
                  </a:cxn>
                  <a:cxn ang="0">
                    <a:pos x="35" y="60"/>
                  </a:cxn>
                  <a:cxn ang="0">
                    <a:pos x="38" y="57"/>
                  </a:cxn>
                  <a:cxn ang="0">
                    <a:pos x="39" y="52"/>
                  </a:cxn>
                  <a:cxn ang="0">
                    <a:pos x="39" y="45"/>
                  </a:cxn>
                  <a:cxn ang="0">
                    <a:pos x="38" y="37"/>
                  </a:cxn>
                  <a:cxn ang="0">
                    <a:pos x="34" y="26"/>
                  </a:cxn>
                  <a:cxn ang="0">
                    <a:pos x="34" y="25"/>
                  </a:cxn>
                  <a:cxn ang="0">
                    <a:pos x="32" y="22"/>
                  </a:cxn>
                  <a:cxn ang="0">
                    <a:pos x="29" y="17"/>
                  </a:cxn>
                  <a:cxn ang="0">
                    <a:pos x="26" y="12"/>
                  </a:cxn>
                  <a:cxn ang="0">
                    <a:pos x="21" y="7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9" y="11"/>
                  </a:cxn>
                  <a:cxn ang="0">
                    <a:pos x="13" y="12"/>
                  </a:cxn>
                  <a:cxn ang="0">
                    <a:pos x="15" y="14"/>
                  </a:cxn>
                  <a:cxn ang="0">
                    <a:pos x="19" y="18"/>
                  </a:cxn>
                  <a:cxn ang="0">
                    <a:pos x="22" y="22"/>
                  </a:cxn>
                  <a:cxn ang="0">
                    <a:pos x="26" y="25"/>
                  </a:cxn>
                  <a:cxn ang="0">
                    <a:pos x="28" y="30"/>
                  </a:cxn>
                  <a:cxn ang="0">
                    <a:pos x="28" y="31"/>
                  </a:cxn>
                  <a:cxn ang="0">
                    <a:pos x="29" y="33"/>
                  </a:cxn>
                  <a:cxn ang="0">
                    <a:pos x="29" y="36"/>
                  </a:cxn>
                  <a:cxn ang="0">
                    <a:pos x="31" y="40"/>
                  </a:cxn>
                  <a:cxn ang="0">
                    <a:pos x="32" y="45"/>
                  </a:cxn>
                  <a:cxn ang="0">
                    <a:pos x="33" y="51"/>
                  </a:cxn>
                  <a:cxn ang="0">
                    <a:pos x="32" y="58"/>
                  </a:cxn>
                  <a:cxn ang="0">
                    <a:pos x="31" y="64"/>
                  </a:cxn>
                </a:cxnLst>
                <a:rect l="0" t="0" r="r" b="b"/>
                <a:pathLst>
                  <a:path w="39" h="64">
                    <a:moveTo>
                      <a:pt x="31" y="64"/>
                    </a:moveTo>
                    <a:lnTo>
                      <a:pt x="32" y="64"/>
                    </a:lnTo>
                    <a:lnTo>
                      <a:pt x="33" y="63"/>
                    </a:lnTo>
                    <a:lnTo>
                      <a:pt x="35" y="60"/>
                    </a:lnTo>
                    <a:lnTo>
                      <a:pt x="38" y="57"/>
                    </a:lnTo>
                    <a:lnTo>
                      <a:pt x="39" y="52"/>
                    </a:lnTo>
                    <a:lnTo>
                      <a:pt x="39" y="45"/>
                    </a:lnTo>
                    <a:lnTo>
                      <a:pt x="38" y="37"/>
                    </a:lnTo>
                    <a:lnTo>
                      <a:pt x="34" y="26"/>
                    </a:lnTo>
                    <a:lnTo>
                      <a:pt x="34" y="25"/>
                    </a:lnTo>
                    <a:lnTo>
                      <a:pt x="32" y="22"/>
                    </a:lnTo>
                    <a:lnTo>
                      <a:pt x="29" y="17"/>
                    </a:lnTo>
                    <a:lnTo>
                      <a:pt x="26" y="12"/>
                    </a:lnTo>
                    <a:lnTo>
                      <a:pt x="21" y="7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3" y="12"/>
                    </a:lnTo>
                    <a:lnTo>
                      <a:pt x="15" y="14"/>
                    </a:lnTo>
                    <a:lnTo>
                      <a:pt x="19" y="18"/>
                    </a:lnTo>
                    <a:lnTo>
                      <a:pt x="22" y="22"/>
                    </a:lnTo>
                    <a:lnTo>
                      <a:pt x="26" y="25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31" y="40"/>
                    </a:lnTo>
                    <a:lnTo>
                      <a:pt x="32" y="45"/>
                    </a:lnTo>
                    <a:lnTo>
                      <a:pt x="33" y="51"/>
                    </a:lnTo>
                    <a:lnTo>
                      <a:pt x="32" y="58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7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83">
                <a:extLst>
                  <a:ext uri="{FF2B5EF4-FFF2-40B4-BE49-F238E27FC236}">
                    <a16:creationId xmlns:a16="http://schemas.microsoft.com/office/drawing/2014/main" id="{3C5A8232-710A-8294-2DF3-A92FB440A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" y="3129"/>
                <a:ext cx="26" cy="36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105" y="3"/>
                  </a:cxn>
                  <a:cxn ang="0">
                    <a:pos x="105" y="2"/>
                  </a:cxn>
                  <a:cxn ang="0">
                    <a:pos x="104" y="2"/>
                  </a:cxn>
                  <a:cxn ang="0">
                    <a:pos x="103" y="2"/>
                  </a:cxn>
                  <a:cxn ang="0">
                    <a:pos x="102" y="1"/>
                  </a:cxn>
                  <a:cxn ang="0">
                    <a:pos x="100" y="1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6" y="0"/>
                  </a:cxn>
                  <a:cxn ang="0">
                    <a:pos x="93" y="0"/>
                  </a:cxn>
                  <a:cxn ang="0">
                    <a:pos x="91" y="1"/>
                  </a:cxn>
                  <a:cxn ang="0">
                    <a:pos x="89" y="2"/>
                  </a:cxn>
                  <a:cxn ang="0">
                    <a:pos x="86" y="3"/>
                  </a:cxn>
                  <a:cxn ang="0">
                    <a:pos x="84" y="6"/>
                  </a:cxn>
                  <a:cxn ang="0">
                    <a:pos x="82" y="8"/>
                  </a:cxn>
                  <a:cxn ang="0">
                    <a:pos x="79" y="11"/>
                  </a:cxn>
                  <a:cxn ang="0">
                    <a:pos x="0" y="134"/>
                  </a:cxn>
                  <a:cxn ang="0">
                    <a:pos x="1" y="134"/>
                  </a:cxn>
                  <a:cxn ang="0">
                    <a:pos x="3" y="134"/>
                  </a:cxn>
                  <a:cxn ang="0">
                    <a:pos x="5" y="134"/>
                  </a:cxn>
                  <a:cxn ang="0">
                    <a:pos x="8" y="134"/>
                  </a:cxn>
                  <a:cxn ang="0">
                    <a:pos x="12" y="135"/>
                  </a:cxn>
                  <a:cxn ang="0">
                    <a:pos x="16" y="137"/>
                  </a:cxn>
                  <a:cxn ang="0">
                    <a:pos x="20" y="138"/>
                  </a:cxn>
                  <a:cxn ang="0">
                    <a:pos x="23" y="140"/>
                  </a:cxn>
                  <a:cxn ang="0">
                    <a:pos x="105" y="3"/>
                  </a:cxn>
                </a:cxnLst>
                <a:rect l="0" t="0" r="r" b="b"/>
                <a:pathLst>
                  <a:path w="105" h="140">
                    <a:moveTo>
                      <a:pt x="105" y="3"/>
                    </a:moveTo>
                    <a:lnTo>
                      <a:pt x="105" y="3"/>
                    </a:lnTo>
                    <a:lnTo>
                      <a:pt x="105" y="2"/>
                    </a:lnTo>
                    <a:lnTo>
                      <a:pt x="104" y="2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0" y="1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91" y="1"/>
                    </a:lnTo>
                    <a:lnTo>
                      <a:pt x="89" y="2"/>
                    </a:lnTo>
                    <a:lnTo>
                      <a:pt x="86" y="3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79" y="11"/>
                    </a:lnTo>
                    <a:lnTo>
                      <a:pt x="0" y="134"/>
                    </a:lnTo>
                    <a:lnTo>
                      <a:pt x="1" y="134"/>
                    </a:lnTo>
                    <a:lnTo>
                      <a:pt x="3" y="134"/>
                    </a:lnTo>
                    <a:lnTo>
                      <a:pt x="5" y="134"/>
                    </a:lnTo>
                    <a:lnTo>
                      <a:pt x="8" y="134"/>
                    </a:lnTo>
                    <a:lnTo>
                      <a:pt x="12" y="135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3" y="140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A3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84">
                <a:extLst>
                  <a:ext uri="{FF2B5EF4-FFF2-40B4-BE49-F238E27FC236}">
                    <a16:creationId xmlns:a16="http://schemas.microsoft.com/office/drawing/2014/main" id="{E15C6C80-86B6-8F77-FBC6-A2D6C57D5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3166"/>
                <a:ext cx="16" cy="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5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31" y="1"/>
                  </a:cxn>
                  <a:cxn ang="0">
                    <a:pos x="33" y="3"/>
                  </a:cxn>
                  <a:cxn ang="0">
                    <a:pos x="37" y="4"/>
                  </a:cxn>
                  <a:cxn ang="0">
                    <a:pos x="39" y="5"/>
                  </a:cxn>
                  <a:cxn ang="0">
                    <a:pos x="40" y="6"/>
                  </a:cxn>
                  <a:cxn ang="0">
                    <a:pos x="43" y="7"/>
                  </a:cxn>
                  <a:cxn ang="0">
                    <a:pos x="44" y="8"/>
                  </a:cxn>
                  <a:cxn ang="0">
                    <a:pos x="44" y="10"/>
                  </a:cxn>
                  <a:cxn ang="0">
                    <a:pos x="45" y="10"/>
                  </a:cxn>
                  <a:cxn ang="0">
                    <a:pos x="51" y="16"/>
                  </a:cxn>
                  <a:cxn ang="0">
                    <a:pos x="56" y="23"/>
                  </a:cxn>
                  <a:cxn ang="0">
                    <a:pos x="59" y="29"/>
                  </a:cxn>
                  <a:cxn ang="0">
                    <a:pos x="62" y="36"/>
                  </a:cxn>
                  <a:cxn ang="0">
                    <a:pos x="62" y="40"/>
                  </a:cxn>
                  <a:cxn ang="0">
                    <a:pos x="63" y="45"/>
                  </a:cxn>
                  <a:cxn ang="0">
                    <a:pos x="63" y="49"/>
                  </a:cxn>
                  <a:cxn ang="0">
                    <a:pos x="63" y="50"/>
                  </a:cxn>
                  <a:cxn ang="0">
                    <a:pos x="63" y="49"/>
                  </a:cxn>
                  <a:cxn ang="0">
                    <a:pos x="62" y="45"/>
                  </a:cxn>
                  <a:cxn ang="0">
                    <a:pos x="60" y="41"/>
                  </a:cxn>
                  <a:cxn ang="0">
                    <a:pos x="58" y="36"/>
                  </a:cxn>
                  <a:cxn ang="0">
                    <a:pos x="56" y="30"/>
                  </a:cxn>
                  <a:cxn ang="0">
                    <a:pos x="52" y="25"/>
                  </a:cxn>
                  <a:cxn ang="0">
                    <a:pos x="47" y="19"/>
                  </a:cxn>
                  <a:cxn ang="0">
                    <a:pos x="42" y="14"/>
                  </a:cxn>
                  <a:cxn ang="0">
                    <a:pos x="42" y="14"/>
                  </a:cxn>
                  <a:cxn ang="0">
                    <a:pos x="40" y="13"/>
                  </a:cxn>
                  <a:cxn ang="0">
                    <a:pos x="39" y="13"/>
                  </a:cxn>
                  <a:cxn ang="0">
                    <a:pos x="38" y="12"/>
                  </a:cxn>
                  <a:cxn ang="0">
                    <a:pos x="36" y="11"/>
                  </a:cxn>
                  <a:cxn ang="0">
                    <a:pos x="33" y="10"/>
                  </a:cxn>
                  <a:cxn ang="0">
                    <a:pos x="31" y="7"/>
                  </a:cxn>
                  <a:cxn ang="0">
                    <a:pos x="27" y="6"/>
                  </a:cxn>
                  <a:cxn ang="0">
                    <a:pos x="25" y="5"/>
                  </a:cxn>
                  <a:cxn ang="0">
                    <a:pos x="22" y="5"/>
                  </a:cxn>
                  <a:cxn ang="0">
                    <a:pos x="18" y="4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7" y="5"/>
                  </a:cxn>
                  <a:cxn ang="0">
                    <a:pos x="4" y="6"/>
                  </a:cxn>
                  <a:cxn ang="0">
                    <a:pos x="0" y="7"/>
                  </a:cxn>
                </a:cxnLst>
                <a:rect l="0" t="0" r="r" b="b"/>
                <a:pathLst>
                  <a:path w="63" h="50">
                    <a:moveTo>
                      <a:pt x="0" y="7"/>
                    </a:moveTo>
                    <a:lnTo>
                      <a:pt x="4" y="5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3" y="3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3" y="7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51" y="16"/>
                    </a:lnTo>
                    <a:lnTo>
                      <a:pt x="56" y="23"/>
                    </a:lnTo>
                    <a:lnTo>
                      <a:pt x="59" y="29"/>
                    </a:lnTo>
                    <a:lnTo>
                      <a:pt x="62" y="36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63" y="49"/>
                    </a:lnTo>
                    <a:lnTo>
                      <a:pt x="62" y="45"/>
                    </a:lnTo>
                    <a:lnTo>
                      <a:pt x="60" y="41"/>
                    </a:lnTo>
                    <a:lnTo>
                      <a:pt x="58" y="36"/>
                    </a:lnTo>
                    <a:lnTo>
                      <a:pt x="56" y="30"/>
                    </a:lnTo>
                    <a:lnTo>
                      <a:pt x="52" y="25"/>
                    </a:lnTo>
                    <a:lnTo>
                      <a:pt x="47" y="19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2"/>
                    </a:lnTo>
                    <a:lnTo>
                      <a:pt x="36" y="11"/>
                    </a:lnTo>
                    <a:lnTo>
                      <a:pt x="33" y="10"/>
                    </a:lnTo>
                    <a:lnTo>
                      <a:pt x="31" y="7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85">
                <a:extLst>
                  <a:ext uri="{FF2B5EF4-FFF2-40B4-BE49-F238E27FC236}">
                    <a16:creationId xmlns:a16="http://schemas.microsoft.com/office/drawing/2014/main" id="{25992B6F-DE9A-D4F2-2D5C-6BE4B761F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" y="3173"/>
                <a:ext cx="9" cy="13"/>
              </a:xfrm>
              <a:custGeom>
                <a:avLst/>
                <a:gdLst/>
                <a:ahLst/>
                <a:cxnLst>
                  <a:cxn ang="0">
                    <a:pos x="23" y="54"/>
                  </a:cxn>
                  <a:cxn ang="0">
                    <a:pos x="23" y="54"/>
                  </a:cxn>
                  <a:cxn ang="0">
                    <a:pos x="23" y="52"/>
                  </a:cxn>
                  <a:cxn ang="0">
                    <a:pos x="22" y="49"/>
                  </a:cxn>
                  <a:cxn ang="0">
                    <a:pos x="21" y="45"/>
                  </a:cxn>
                  <a:cxn ang="0">
                    <a:pos x="17" y="41"/>
                  </a:cxn>
                  <a:cxn ang="0">
                    <a:pos x="14" y="37"/>
                  </a:cxn>
                  <a:cxn ang="0">
                    <a:pos x="8" y="32"/>
                  </a:cxn>
                  <a:cxn ang="0">
                    <a:pos x="0" y="28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4" y="4"/>
                  </a:cxn>
                  <a:cxn ang="0">
                    <a:pos x="15" y="3"/>
                  </a:cxn>
                  <a:cxn ang="0">
                    <a:pos x="16" y="1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4" y="1"/>
                  </a:cxn>
                  <a:cxn ang="0">
                    <a:pos x="28" y="3"/>
                  </a:cxn>
                  <a:cxn ang="0">
                    <a:pos x="28" y="4"/>
                  </a:cxn>
                  <a:cxn ang="0">
                    <a:pos x="30" y="5"/>
                  </a:cxn>
                  <a:cxn ang="0">
                    <a:pos x="33" y="7"/>
                  </a:cxn>
                  <a:cxn ang="0">
                    <a:pos x="34" y="11"/>
                  </a:cxn>
                  <a:cxn ang="0">
                    <a:pos x="36" y="14"/>
                  </a:cxn>
                  <a:cxn ang="0">
                    <a:pos x="37" y="19"/>
                  </a:cxn>
                  <a:cxn ang="0">
                    <a:pos x="37" y="24"/>
                  </a:cxn>
                  <a:cxn ang="0">
                    <a:pos x="36" y="30"/>
                  </a:cxn>
                  <a:cxn ang="0">
                    <a:pos x="23" y="54"/>
                  </a:cxn>
                </a:cxnLst>
                <a:rect l="0" t="0" r="r" b="b"/>
                <a:pathLst>
                  <a:path w="37" h="54">
                    <a:moveTo>
                      <a:pt x="23" y="54"/>
                    </a:moveTo>
                    <a:lnTo>
                      <a:pt x="23" y="54"/>
                    </a:lnTo>
                    <a:lnTo>
                      <a:pt x="23" y="52"/>
                    </a:lnTo>
                    <a:lnTo>
                      <a:pt x="22" y="49"/>
                    </a:lnTo>
                    <a:lnTo>
                      <a:pt x="21" y="45"/>
                    </a:lnTo>
                    <a:lnTo>
                      <a:pt x="17" y="41"/>
                    </a:lnTo>
                    <a:lnTo>
                      <a:pt x="14" y="37"/>
                    </a:lnTo>
                    <a:lnTo>
                      <a:pt x="8" y="32"/>
                    </a:lnTo>
                    <a:lnTo>
                      <a:pt x="0" y="28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3" y="7"/>
                    </a:lnTo>
                    <a:lnTo>
                      <a:pt x="34" y="11"/>
                    </a:lnTo>
                    <a:lnTo>
                      <a:pt x="36" y="14"/>
                    </a:lnTo>
                    <a:lnTo>
                      <a:pt x="37" y="19"/>
                    </a:lnTo>
                    <a:lnTo>
                      <a:pt x="37" y="24"/>
                    </a:lnTo>
                    <a:lnTo>
                      <a:pt x="36" y="30"/>
                    </a:ln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49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86">
                <a:extLst>
                  <a:ext uri="{FF2B5EF4-FFF2-40B4-BE49-F238E27FC236}">
                    <a16:creationId xmlns:a16="http://schemas.microsoft.com/office/drawing/2014/main" id="{8C81B728-B826-75F7-525F-A4574D573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" y="3173"/>
                <a:ext cx="4" cy="10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6" y="42"/>
                  </a:cxn>
                  <a:cxn ang="0">
                    <a:pos x="8" y="42"/>
                  </a:cxn>
                  <a:cxn ang="0">
                    <a:pos x="10" y="40"/>
                  </a:cxn>
                  <a:cxn ang="0">
                    <a:pos x="12" y="39"/>
                  </a:cxn>
                  <a:cxn ang="0">
                    <a:pos x="14" y="38"/>
                  </a:cxn>
                  <a:cxn ang="0">
                    <a:pos x="16" y="35"/>
                  </a:cxn>
                  <a:cxn ang="0">
                    <a:pos x="17" y="32"/>
                  </a:cxn>
                  <a:cxn ang="0">
                    <a:pos x="17" y="27"/>
                  </a:cxn>
                  <a:cxn ang="0">
                    <a:pos x="17" y="26"/>
                  </a:cxn>
                  <a:cxn ang="0">
                    <a:pos x="17" y="25"/>
                  </a:cxn>
                  <a:cxn ang="0">
                    <a:pos x="16" y="23"/>
                  </a:cxn>
                  <a:cxn ang="0">
                    <a:pos x="14" y="19"/>
                  </a:cxn>
                  <a:cxn ang="0">
                    <a:pos x="12" y="14"/>
                  </a:cxn>
                  <a:cxn ang="0">
                    <a:pos x="10" y="11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4" y="6"/>
                  </a:cxn>
                  <a:cxn ang="0">
                    <a:pos x="6" y="11"/>
                  </a:cxn>
                  <a:cxn ang="0">
                    <a:pos x="8" y="16"/>
                  </a:cxn>
                  <a:cxn ang="0">
                    <a:pos x="11" y="20"/>
                  </a:cxn>
                  <a:cxn ang="0">
                    <a:pos x="12" y="25"/>
                  </a:cxn>
                  <a:cxn ang="0">
                    <a:pos x="11" y="31"/>
                  </a:cxn>
                  <a:cxn ang="0">
                    <a:pos x="6" y="42"/>
                  </a:cxn>
                </a:cxnLst>
                <a:rect l="0" t="0" r="r" b="b"/>
                <a:pathLst>
                  <a:path w="17" h="42">
                    <a:moveTo>
                      <a:pt x="6" y="42"/>
                    </a:moveTo>
                    <a:lnTo>
                      <a:pt x="6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2" y="39"/>
                    </a:lnTo>
                    <a:lnTo>
                      <a:pt x="14" y="38"/>
                    </a:lnTo>
                    <a:lnTo>
                      <a:pt x="16" y="35"/>
                    </a:lnTo>
                    <a:lnTo>
                      <a:pt x="17" y="32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3"/>
                    </a:lnTo>
                    <a:lnTo>
                      <a:pt x="14" y="19"/>
                    </a:lnTo>
                    <a:lnTo>
                      <a:pt x="12" y="14"/>
                    </a:lnTo>
                    <a:lnTo>
                      <a:pt x="10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6"/>
                    </a:lnTo>
                    <a:lnTo>
                      <a:pt x="6" y="11"/>
                    </a:lnTo>
                    <a:lnTo>
                      <a:pt x="8" y="16"/>
                    </a:lnTo>
                    <a:lnTo>
                      <a:pt x="11" y="20"/>
                    </a:lnTo>
                    <a:lnTo>
                      <a:pt x="12" y="25"/>
                    </a:lnTo>
                    <a:lnTo>
                      <a:pt x="11" y="31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3F3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87">
                <a:extLst>
                  <a:ext uri="{FF2B5EF4-FFF2-40B4-BE49-F238E27FC236}">
                    <a16:creationId xmlns:a16="http://schemas.microsoft.com/office/drawing/2014/main" id="{921154A6-368A-777F-88D3-97B484EA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" y="3186"/>
                <a:ext cx="8" cy="12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6" y="45"/>
                  </a:cxn>
                  <a:cxn ang="0">
                    <a:pos x="5" y="43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28" y="3"/>
                  </a:cxn>
                  <a:cxn ang="0">
                    <a:pos x="29" y="4"/>
                  </a:cxn>
                  <a:cxn ang="0">
                    <a:pos x="30" y="5"/>
                  </a:cxn>
                  <a:cxn ang="0">
                    <a:pos x="29" y="7"/>
                  </a:cxn>
                  <a:cxn ang="0">
                    <a:pos x="6" y="46"/>
                  </a:cxn>
                </a:cxnLst>
                <a:rect l="0" t="0" r="r" b="b"/>
                <a:pathLst>
                  <a:path w="30" h="46">
                    <a:moveTo>
                      <a:pt x="6" y="46"/>
                    </a:moveTo>
                    <a:lnTo>
                      <a:pt x="6" y="45"/>
                    </a:lnTo>
                    <a:lnTo>
                      <a:pt x="5" y="43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29" y="7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88">
                <a:extLst>
                  <a:ext uri="{FF2B5EF4-FFF2-40B4-BE49-F238E27FC236}">
                    <a16:creationId xmlns:a16="http://schemas.microsoft.com/office/drawing/2014/main" id="{5F82AEB4-E05E-3FAD-A705-0427C7D25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" y="3135"/>
                <a:ext cx="19" cy="38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0" y="151"/>
                  </a:cxn>
                  <a:cxn ang="0">
                    <a:pos x="1" y="151"/>
                  </a:cxn>
                  <a:cxn ang="0">
                    <a:pos x="79" y="0"/>
                  </a:cxn>
                  <a:cxn ang="0">
                    <a:pos x="78" y="0"/>
                  </a:cxn>
                </a:cxnLst>
                <a:rect l="0" t="0" r="r" b="b"/>
                <a:pathLst>
                  <a:path w="79" h="151">
                    <a:moveTo>
                      <a:pt x="78" y="0"/>
                    </a:moveTo>
                    <a:lnTo>
                      <a:pt x="0" y="151"/>
                    </a:lnTo>
                    <a:lnTo>
                      <a:pt x="1" y="151"/>
                    </a:lnTo>
                    <a:lnTo>
                      <a:pt x="79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89">
                <a:extLst>
                  <a:ext uri="{FF2B5EF4-FFF2-40B4-BE49-F238E27FC236}">
                    <a16:creationId xmlns:a16="http://schemas.microsoft.com/office/drawing/2014/main" id="{77E52E1F-5BC7-3734-4D1B-011830144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" y="3128"/>
                <a:ext cx="24" cy="38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146"/>
                  </a:cxn>
                  <a:cxn ang="0">
                    <a:pos x="7" y="152"/>
                  </a:cxn>
                  <a:cxn ang="0">
                    <a:pos x="94" y="6"/>
                  </a:cxn>
                  <a:cxn ang="0">
                    <a:pos x="87" y="0"/>
                  </a:cxn>
                </a:cxnLst>
                <a:rect l="0" t="0" r="r" b="b"/>
                <a:pathLst>
                  <a:path w="94" h="152">
                    <a:moveTo>
                      <a:pt x="87" y="0"/>
                    </a:moveTo>
                    <a:lnTo>
                      <a:pt x="0" y="146"/>
                    </a:lnTo>
                    <a:lnTo>
                      <a:pt x="7" y="152"/>
                    </a:lnTo>
                    <a:lnTo>
                      <a:pt x="94" y="6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90">
                <a:extLst>
                  <a:ext uri="{FF2B5EF4-FFF2-40B4-BE49-F238E27FC236}">
                    <a16:creationId xmlns:a16="http://schemas.microsoft.com/office/drawing/2014/main" id="{3361FB9A-0C96-9545-A72F-D5FA757E9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" y="3175"/>
                <a:ext cx="6" cy="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2" y="0"/>
                  </a:cxn>
                  <a:cxn ang="0">
                    <a:pos x="22" y="1"/>
                  </a:cxn>
                  <a:cxn ang="0">
                    <a:pos x="23" y="3"/>
                  </a:cxn>
                  <a:cxn ang="0">
                    <a:pos x="24" y="6"/>
                  </a:cxn>
                  <a:cxn ang="0">
                    <a:pos x="24" y="9"/>
                  </a:cxn>
                  <a:cxn ang="0">
                    <a:pos x="26" y="12"/>
                  </a:cxn>
                  <a:cxn ang="0">
                    <a:pos x="24" y="15"/>
                  </a:cxn>
                  <a:cxn ang="0">
                    <a:pos x="23" y="19"/>
                  </a:cxn>
                  <a:cxn ang="0">
                    <a:pos x="10" y="45"/>
                  </a:cxn>
                  <a:cxn ang="0">
                    <a:pos x="10" y="45"/>
                  </a:cxn>
                  <a:cxn ang="0">
                    <a:pos x="10" y="43"/>
                  </a:cxn>
                  <a:cxn ang="0">
                    <a:pos x="9" y="41"/>
                  </a:cxn>
                  <a:cxn ang="0">
                    <a:pos x="9" y="39"/>
                  </a:cxn>
                  <a:cxn ang="0">
                    <a:pos x="8" y="36"/>
                  </a:cxn>
                  <a:cxn ang="0">
                    <a:pos x="6" y="33"/>
                  </a:cxn>
                  <a:cxn ang="0">
                    <a:pos x="3" y="30"/>
                  </a:cxn>
                  <a:cxn ang="0">
                    <a:pos x="0" y="27"/>
                  </a:cxn>
                  <a:cxn ang="0">
                    <a:pos x="21" y="0"/>
                  </a:cxn>
                </a:cxnLst>
                <a:rect l="0" t="0" r="r" b="b"/>
                <a:pathLst>
                  <a:path w="26" h="45">
                    <a:moveTo>
                      <a:pt x="21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23" y="3"/>
                    </a:lnTo>
                    <a:lnTo>
                      <a:pt x="24" y="6"/>
                    </a:lnTo>
                    <a:lnTo>
                      <a:pt x="24" y="9"/>
                    </a:lnTo>
                    <a:lnTo>
                      <a:pt x="26" y="12"/>
                    </a:lnTo>
                    <a:lnTo>
                      <a:pt x="24" y="15"/>
                    </a:lnTo>
                    <a:lnTo>
                      <a:pt x="23" y="19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8" y="36"/>
                    </a:lnTo>
                    <a:lnTo>
                      <a:pt x="6" y="33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2F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91">
                <a:extLst>
                  <a:ext uri="{FF2B5EF4-FFF2-40B4-BE49-F238E27FC236}">
                    <a16:creationId xmlns:a16="http://schemas.microsoft.com/office/drawing/2014/main" id="{24C4C4AD-78A0-D89A-EC9C-911C61412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" y="3173"/>
                <a:ext cx="6" cy="5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25" y="19"/>
                  </a:cxn>
                  <a:cxn ang="0">
                    <a:pos x="24" y="17"/>
                  </a:cxn>
                  <a:cxn ang="0">
                    <a:pos x="23" y="14"/>
                  </a:cxn>
                  <a:cxn ang="0">
                    <a:pos x="21" y="11"/>
                  </a:cxn>
                  <a:cxn ang="0">
                    <a:pos x="18" y="7"/>
                  </a:cxn>
                  <a:cxn ang="0">
                    <a:pos x="14" y="5"/>
                  </a:cxn>
                  <a:cxn ang="0">
                    <a:pos x="8" y="1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5" y="6"/>
                  </a:cxn>
                  <a:cxn ang="0">
                    <a:pos x="8" y="7"/>
                  </a:cxn>
                  <a:cxn ang="0">
                    <a:pos x="12" y="8"/>
                  </a:cxn>
                  <a:cxn ang="0">
                    <a:pos x="17" y="12"/>
                  </a:cxn>
                  <a:cxn ang="0">
                    <a:pos x="21" y="15"/>
                  </a:cxn>
                  <a:cxn ang="0">
                    <a:pos x="25" y="20"/>
                  </a:cxn>
                </a:cxnLst>
                <a:rect l="0" t="0" r="r" b="b"/>
                <a:pathLst>
                  <a:path w="25" h="20">
                    <a:moveTo>
                      <a:pt x="25" y="20"/>
                    </a:moveTo>
                    <a:lnTo>
                      <a:pt x="25" y="19"/>
                    </a:lnTo>
                    <a:lnTo>
                      <a:pt x="24" y="17"/>
                    </a:lnTo>
                    <a:lnTo>
                      <a:pt x="23" y="14"/>
                    </a:lnTo>
                    <a:lnTo>
                      <a:pt x="21" y="11"/>
                    </a:lnTo>
                    <a:lnTo>
                      <a:pt x="18" y="7"/>
                    </a:lnTo>
                    <a:lnTo>
                      <a:pt x="14" y="5"/>
                    </a:lnTo>
                    <a:lnTo>
                      <a:pt x="8" y="1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8" y="7"/>
                    </a:lnTo>
                    <a:lnTo>
                      <a:pt x="12" y="8"/>
                    </a:lnTo>
                    <a:lnTo>
                      <a:pt x="17" y="12"/>
                    </a:lnTo>
                    <a:lnTo>
                      <a:pt x="21" y="1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92">
                <a:extLst>
                  <a:ext uri="{FF2B5EF4-FFF2-40B4-BE49-F238E27FC236}">
                    <a16:creationId xmlns:a16="http://schemas.microsoft.com/office/drawing/2014/main" id="{BE3FEF06-D64D-D5D1-A98F-960873E16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3175"/>
                <a:ext cx="7" cy="5"/>
              </a:xfrm>
              <a:custGeom>
                <a:avLst/>
                <a:gdLst/>
                <a:ahLst/>
                <a:cxnLst>
                  <a:cxn ang="0">
                    <a:pos x="25" y="18"/>
                  </a:cxn>
                  <a:cxn ang="0">
                    <a:pos x="25" y="17"/>
                  </a:cxn>
                  <a:cxn ang="0">
                    <a:pos x="24" y="15"/>
                  </a:cxn>
                  <a:cxn ang="0">
                    <a:pos x="23" y="13"/>
                  </a:cxn>
                  <a:cxn ang="0">
                    <a:pos x="21" y="10"/>
                  </a:cxn>
                  <a:cxn ang="0">
                    <a:pos x="18" y="7"/>
                  </a:cxn>
                  <a:cxn ang="0">
                    <a:pos x="14" y="3"/>
                  </a:cxn>
                  <a:cxn ang="0">
                    <a:pos x="9" y="1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2" y="8"/>
                  </a:cxn>
                  <a:cxn ang="0">
                    <a:pos x="17" y="10"/>
                  </a:cxn>
                  <a:cxn ang="0">
                    <a:pos x="22" y="14"/>
                  </a:cxn>
                  <a:cxn ang="0">
                    <a:pos x="25" y="18"/>
                  </a:cxn>
                </a:cxnLst>
                <a:rect l="0" t="0" r="r" b="b"/>
                <a:pathLst>
                  <a:path w="25" h="18">
                    <a:moveTo>
                      <a:pt x="25" y="18"/>
                    </a:moveTo>
                    <a:lnTo>
                      <a:pt x="25" y="17"/>
                    </a:lnTo>
                    <a:lnTo>
                      <a:pt x="24" y="15"/>
                    </a:lnTo>
                    <a:lnTo>
                      <a:pt x="23" y="13"/>
                    </a:lnTo>
                    <a:lnTo>
                      <a:pt x="21" y="10"/>
                    </a:lnTo>
                    <a:lnTo>
                      <a:pt x="18" y="7"/>
                    </a:lnTo>
                    <a:lnTo>
                      <a:pt x="14" y="3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2" y="8"/>
                    </a:lnTo>
                    <a:lnTo>
                      <a:pt x="17" y="10"/>
                    </a:lnTo>
                    <a:lnTo>
                      <a:pt x="22" y="14"/>
                    </a:lnTo>
                    <a:lnTo>
                      <a:pt x="2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93">
                <a:extLst>
                  <a:ext uri="{FF2B5EF4-FFF2-40B4-BE49-F238E27FC236}">
                    <a16:creationId xmlns:a16="http://schemas.microsoft.com/office/drawing/2014/main" id="{E51245C9-8040-5429-E36C-62FB7C9DD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" y="3182"/>
                <a:ext cx="5" cy="8"/>
              </a:xfrm>
              <a:custGeom>
                <a:avLst/>
                <a:gdLst/>
                <a:ahLst/>
                <a:cxnLst>
                  <a:cxn ang="0">
                    <a:pos x="8" y="32"/>
                  </a:cxn>
                  <a:cxn ang="0">
                    <a:pos x="8" y="32"/>
                  </a:cxn>
                  <a:cxn ang="0">
                    <a:pos x="9" y="32"/>
                  </a:cxn>
                  <a:cxn ang="0">
                    <a:pos x="12" y="32"/>
                  </a:cxn>
                  <a:cxn ang="0">
                    <a:pos x="14" y="32"/>
                  </a:cxn>
                  <a:cxn ang="0">
                    <a:pos x="15" y="31"/>
                  </a:cxn>
                  <a:cxn ang="0">
                    <a:pos x="18" y="28"/>
                  </a:cxn>
                  <a:cxn ang="0">
                    <a:pos x="19" y="26"/>
                  </a:cxn>
                  <a:cxn ang="0">
                    <a:pos x="19" y="22"/>
                  </a:cxn>
                  <a:cxn ang="0">
                    <a:pos x="19" y="21"/>
                  </a:cxn>
                  <a:cxn ang="0">
                    <a:pos x="19" y="20"/>
                  </a:cxn>
                  <a:cxn ang="0">
                    <a:pos x="18" y="18"/>
                  </a:cxn>
                  <a:cxn ang="0">
                    <a:pos x="17" y="14"/>
                  </a:cxn>
                  <a:cxn ang="0">
                    <a:pos x="14" y="9"/>
                  </a:cxn>
                  <a:cxn ang="0">
                    <a:pos x="11" y="6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7" y="7"/>
                  </a:cxn>
                  <a:cxn ang="0">
                    <a:pos x="11" y="11"/>
                  </a:cxn>
                  <a:cxn ang="0">
                    <a:pos x="13" y="14"/>
                  </a:cxn>
                  <a:cxn ang="0">
                    <a:pos x="13" y="18"/>
                  </a:cxn>
                  <a:cxn ang="0">
                    <a:pos x="13" y="22"/>
                  </a:cxn>
                  <a:cxn ang="0">
                    <a:pos x="8" y="32"/>
                  </a:cxn>
                </a:cxnLst>
                <a:rect l="0" t="0" r="r" b="b"/>
                <a:pathLst>
                  <a:path w="19" h="32">
                    <a:moveTo>
                      <a:pt x="8" y="32"/>
                    </a:moveTo>
                    <a:lnTo>
                      <a:pt x="8" y="32"/>
                    </a:lnTo>
                    <a:lnTo>
                      <a:pt x="9" y="32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8" y="28"/>
                    </a:lnTo>
                    <a:lnTo>
                      <a:pt x="19" y="26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7" y="14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11" y="11"/>
                    </a:lnTo>
                    <a:lnTo>
                      <a:pt x="13" y="14"/>
                    </a:lnTo>
                    <a:lnTo>
                      <a:pt x="13" y="18"/>
                    </a:lnTo>
                    <a:lnTo>
                      <a:pt x="13" y="22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3F3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94">
                <a:extLst>
                  <a:ext uri="{FF2B5EF4-FFF2-40B4-BE49-F238E27FC236}">
                    <a16:creationId xmlns:a16="http://schemas.microsoft.com/office/drawing/2014/main" id="{02ECDCD1-EE40-5D81-F507-15D134B65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" y="3164"/>
                <a:ext cx="3" cy="5"/>
              </a:xfrm>
              <a:custGeom>
                <a:avLst/>
                <a:gdLst/>
                <a:ahLst/>
                <a:cxnLst>
                  <a:cxn ang="0">
                    <a:pos x="13" y="19"/>
                  </a:cxn>
                  <a:cxn ang="0">
                    <a:pos x="13" y="17"/>
                  </a:cxn>
                  <a:cxn ang="0">
                    <a:pos x="11" y="16"/>
                  </a:cxn>
                  <a:cxn ang="0">
                    <a:pos x="10" y="15"/>
                  </a:cxn>
                  <a:cxn ang="0">
                    <a:pos x="9" y="12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5"/>
                  </a:cxn>
                  <a:cxn ang="0">
                    <a:pos x="6" y="7"/>
                  </a:cxn>
                  <a:cxn ang="0">
                    <a:pos x="7" y="10"/>
                  </a:cxn>
                  <a:cxn ang="0">
                    <a:pos x="9" y="13"/>
                  </a:cxn>
                  <a:cxn ang="0">
                    <a:pos x="10" y="15"/>
                  </a:cxn>
                  <a:cxn ang="0">
                    <a:pos x="10" y="17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20"/>
                  </a:cxn>
                  <a:cxn ang="0">
                    <a:pos x="11" y="20"/>
                  </a:cxn>
                  <a:cxn ang="0">
                    <a:pos x="11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19"/>
                  </a:cxn>
                  <a:cxn ang="0">
                    <a:pos x="13" y="19"/>
                  </a:cxn>
                </a:cxnLst>
                <a:rect l="0" t="0" r="r" b="b"/>
                <a:pathLst>
                  <a:path w="13" h="20">
                    <a:moveTo>
                      <a:pt x="13" y="19"/>
                    </a:moveTo>
                    <a:lnTo>
                      <a:pt x="13" y="17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9" y="12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95">
                <a:extLst>
                  <a:ext uri="{FF2B5EF4-FFF2-40B4-BE49-F238E27FC236}">
                    <a16:creationId xmlns:a16="http://schemas.microsoft.com/office/drawing/2014/main" id="{01F8D8F9-C88A-AC71-2883-6DAD0F26C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" y="3159"/>
                <a:ext cx="4" cy="5"/>
              </a:xfrm>
              <a:custGeom>
                <a:avLst/>
                <a:gdLst/>
                <a:ahLst/>
                <a:cxnLst>
                  <a:cxn ang="0">
                    <a:pos x="13" y="18"/>
                  </a:cxn>
                  <a:cxn ang="0">
                    <a:pos x="13" y="18"/>
                  </a:cxn>
                  <a:cxn ang="0">
                    <a:pos x="11" y="16"/>
                  </a:cxn>
                  <a:cxn ang="0">
                    <a:pos x="10" y="15"/>
                  </a:cxn>
                  <a:cxn ang="0">
                    <a:pos x="10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3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4"/>
                  </a:cxn>
                  <a:cxn ang="0">
                    <a:pos x="6" y="7"/>
                  </a:cxn>
                  <a:cxn ang="0">
                    <a:pos x="7" y="10"/>
                  </a:cxn>
                  <a:cxn ang="0">
                    <a:pos x="9" y="13"/>
                  </a:cxn>
                  <a:cxn ang="0">
                    <a:pos x="10" y="15"/>
                  </a:cxn>
                  <a:cxn ang="0">
                    <a:pos x="10" y="17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11" y="20"/>
                  </a:cxn>
                  <a:cxn ang="0">
                    <a:pos x="11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3" y="18"/>
                  </a:cxn>
                </a:cxnLst>
                <a:rect l="0" t="0" r="r" b="b"/>
                <a:pathLst>
                  <a:path w="13" h="20">
                    <a:moveTo>
                      <a:pt x="13" y="18"/>
                    </a:moveTo>
                    <a:lnTo>
                      <a:pt x="13" y="18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96">
                <a:extLst>
                  <a:ext uri="{FF2B5EF4-FFF2-40B4-BE49-F238E27FC236}">
                    <a16:creationId xmlns:a16="http://schemas.microsoft.com/office/drawing/2014/main" id="{5E6DB0D2-B9BB-B90B-BC15-C9DA8930E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" y="3152"/>
                <a:ext cx="4" cy="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6"/>
                  </a:cxn>
                  <a:cxn ang="0">
                    <a:pos x="12" y="14"/>
                  </a:cxn>
                  <a:cxn ang="0">
                    <a:pos x="11" y="11"/>
                  </a:cxn>
                  <a:cxn ang="0">
                    <a:pos x="10" y="9"/>
                  </a:cxn>
                  <a:cxn ang="0">
                    <a:pos x="8" y="7"/>
                  </a:cxn>
                  <a:cxn ang="0">
                    <a:pos x="5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9" y="10"/>
                  </a:cxn>
                  <a:cxn ang="0">
                    <a:pos x="10" y="13"/>
                  </a:cxn>
                  <a:cxn ang="0">
                    <a:pos x="11" y="15"/>
                  </a:cxn>
                  <a:cxn ang="0">
                    <a:pos x="12" y="17"/>
                  </a:cxn>
                  <a:cxn ang="0">
                    <a:pos x="13" y="19"/>
                  </a:cxn>
                  <a:cxn ang="0">
                    <a:pos x="13" y="19"/>
                  </a:cxn>
                  <a:cxn ang="0">
                    <a:pos x="13" y="19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9"/>
                  </a:cxn>
                </a:cxnLst>
                <a:rect l="0" t="0" r="r" b="b"/>
                <a:pathLst>
                  <a:path w="15" h="20">
                    <a:moveTo>
                      <a:pt x="15" y="19"/>
                    </a:moveTo>
                    <a:lnTo>
                      <a:pt x="15" y="17"/>
                    </a:lnTo>
                    <a:lnTo>
                      <a:pt x="13" y="16"/>
                    </a:lnTo>
                    <a:lnTo>
                      <a:pt x="12" y="14"/>
                    </a:lnTo>
                    <a:lnTo>
                      <a:pt x="11" y="11"/>
                    </a:lnTo>
                    <a:lnTo>
                      <a:pt x="10" y="9"/>
                    </a:lnTo>
                    <a:lnTo>
                      <a:pt x="8" y="7"/>
                    </a:lnTo>
                    <a:lnTo>
                      <a:pt x="5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9" y="10"/>
                    </a:lnTo>
                    <a:lnTo>
                      <a:pt x="10" y="13"/>
                    </a:lnTo>
                    <a:lnTo>
                      <a:pt x="11" y="15"/>
                    </a:lnTo>
                    <a:lnTo>
                      <a:pt x="12" y="17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97">
                <a:extLst>
                  <a:ext uri="{FF2B5EF4-FFF2-40B4-BE49-F238E27FC236}">
                    <a16:creationId xmlns:a16="http://schemas.microsoft.com/office/drawing/2014/main" id="{7D3810C7-6A84-AC42-DE07-98B7409F1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" y="3147"/>
                <a:ext cx="2" cy="4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9" y="14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7" y="8"/>
                  </a:cxn>
                  <a:cxn ang="0">
                    <a:pos x="5" y="6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4" y="6"/>
                  </a:cxn>
                  <a:cxn ang="0">
                    <a:pos x="5" y="8"/>
                  </a:cxn>
                  <a:cxn ang="0">
                    <a:pos x="7" y="9"/>
                  </a:cxn>
                  <a:cxn ang="0">
                    <a:pos x="7" y="12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9" y="14"/>
                  </a:cxn>
                  <a:cxn ang="0">
                    <a:pos x="9" y="14"/>
                  </a:cxn>
                </a:cxnLst>
                <a:rect l="0" t="0" r="r" b="b"/>
                <a:pathLst>
                  <a:path w="9" h="14">
                    <a:moveTo>
                      <a:pt x="9" y="14"/>
                    </a:moveTo>
                    <a:lnTo>
                      <a:pt x="9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98">
                <a:extLst>
                  <a:ext uri="{FF2B5EF4-FFF2-40B4-BE49-F238E27FC236}">
                    <a16:creationId xmlns:a16="http://schemas.microsoft.com/office/drawing/2014/main" id="{7A80526C-B3DF-FEED-865B-68E88D0D1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" y="3150"/>
                <a:ext cx="2" cy="3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4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7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2"/>
                  </a:cxn>
                  <a:cxn ang="0">
                    <a:pos x="11" y="12"/>
                  </a:cxn>
                </a:cxnLst>
                <a:rect l="0" t="0" r="r" b="b"/>
                <a:pathLst>
                  <a:path w="11" h="13">
                    <a:moveTo>
                      <a:pt x="11" y="12"/>
                    </a:moveTo>
                    <a:lnTo>
                      <a:pt x="9" y="9"/>
                    </a:lnTo>
                    <a:lnTo>
                      <a:pt x="6" y="6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7" y="10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99">
                <a:extLst>
                  <a:ext uri="{FF2B5EF4-FFF2-40B4-BE49-F238E27FC236}">
                    <a16:creationId xmlns:a16="http://schemas.microsoft.com/office/drawing/2014/main" id="{389D4A17-836E-4F3A-6CA5-0D6D2A0A0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" y="3156"/>
                <a:ext cx="3" cy="3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3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4"/>
                  </a:cxn>
                  <a:cxn ang="0">
                    <a:pos x="5" y="6"/>
                  </a:cxn>
                  <a:cxn ang="0">
                    <a:pos x="7" y="8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9" y="12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7" y="8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00">
                <a:extLst>
                  <a:ext uri="{FF2B5EF4-FFF2-40B4-BE49-F238E27FC236}">
                    <a16:creationId xmlns:a16="http://schemas.microsoft.com/office/drawing/2014/main" id="{8F4DEC7E-7FEA-72C3-F612-0C52995E8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" y="3163"/>
                <a:ext cx="3" cy="3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8" y="8"/>
                  </a:cxn>
                  <a:cxn ang="0">
                    <a:pos x="6" y="5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4"/>
                  </a:cxn>
                  <a:cxn ang="0">
                    <a:pos x="6" y="6"/>
                  </a:cxn>
                  <a:cxn ang="0">
                    <a:pos x="7" y="8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1"/>
                  </a:cxn>
                </a:cxnLst>
                <a:rect l="0" t="0" r="r" b="b"/>
                <a:pathLst>
                  <a:path w="11" h="12">
                    <a:moveTo>
                      <a:pt x="11" y="11"/>
                    </a:moveTo>
                    <a:lnTo>
                      <a:pt x="8" y="8"/>
                    </a:lnTo>
                    <a:lnTo>
                      <a:pt x="6" y="5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4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C17F9343-D75E-4F72-E9FD-C6CFEDD03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3145"/>
                <a:ext cx="2" cy="2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8" y="8"/>
                  </a:cxn>
                  <a:cxn ang="0">
                    <a:pos x="6" y="5"/>
                  </a:cxn>
                  <a:cxn ang="0">
                    <a:pos x="4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7" y="8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1"/>
                  </a:cxn>
                </a:cxnLst>
                <a:rect l="0" t="0" r="r" b="b"/>
                <a:pathLst>
                  <a:path w="11" h="12">
                    <a:moveTo>
                      <a:pt x="11" y="11"/>
                    </a:moveTo>
                    <a:lnTo>
                      <a:pt x="8" y="8"/>
                    </a:lnTo>
                    <a:lnTo>
                      <a:pt x="6" y="5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02">
                <a:extLst>
                  <a:ext uri="{FF2B5EF4-FFF2-40B4-BE49-F238E27FC236}">
                    <a16:creationId xmlns:a16="http://schemas.microsoft.com/office/drawing/2014/main" id="{AAF4B033-F403-6645-A622-CF397A714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" y="3177"/>
                <a:ext cx="4" cy="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1" y="28"/>
                  </a:cxn>
                  <a:cxn ang="0">
                    <a:pos x="1" y="29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2" y="28"/>
                  </a:cxn>
                  <a:cxn ang="0">
                    <a:pos x="18" y="3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5" y="1"/>
                  </a:cxn>
                </a:cxnLst>
                <a:rect l="0" t="0" r="r" b="b"/>
                <a:pathLst>
                  <a:path w="18" h="29">
                    <a:moveTo>
                      <a:pt x="15" y="1"/>
                    </a:moveTo>
                    <a:lnTo>
                      <a:pt x="0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03">
                <a:extLst>
                  <a:ext uri="{FF2B5EF4-FFF2-40B4-BE49-F238E27FC236}">
                    <a16:creationId xmlns:a16="http://schemas.microsoft.com/office/drawing/2014/main" id="{7AC3F7C6-6DD8-635A-3005-71DD1141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3187"/>
                <a:ext cx="6" cy="10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2" y="36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3" y="38"/>
                  </a:cxn>
                  <a:cxn ang="0">
                    <a:pos x="3" y="36"/>
                  </a:cxn>
                  <a:cxn ang="0">
                    <a:pos x="24" y="2"/>
                  </a:cxn>
                  <a:cxn ang="0">
                    <a:pos x="25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3" y="1"/>
                  </a:cxn>
                </a:cxnLst>
                <a:rect l="0" t="0" r="r" b="b"/>
                <a:pathLst>
                  <a:path w="25" h="38">
                    <a:moveTo>
                      <a:pt x="23" y="1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04">
                <a:extLst>
                  <a:ext uri="{FF2B5EF4-FFF2-40B4-BE49-F238E27FC236}">
                    <a16:creationId xmlns:a16="http://schemas.microsoft.com/office/drawing/2014/main" id="{7E967F8C-B41A-D5CE-5737-B4B715C20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" y="3121"/>
                <a:ext cx="5" cy="8"/>
              </a:xfrm>
              <a:custGeom>
                <a:avLst/>
                <a:gdLst/>
                <a:ahLst/>
                <a:cxnLst>
                  <a:cxn ang="0">
                    <a:pos x="23" y="32"/>
                  </a:cxn>
                  <a:cxn ang="0">
                    <a:pos x="23" y="31"/>
                  </a:cxn>
                  <a:cxn ang="0">
                    <a:pos x="23" y="28"/>
                  </a:cxn>
                  <a:cxn ang="0">
                    <a:pos x="20" y="26"/>
                  </a:cxn>
                  <a:cxn ang="0">
                    <a:pos x="19" y="21"/>
                  </a:cxn>
                  <a:cxn ang="0">
                    <a:pos x="15" y="16"/>
                  </a:cxn>
                  <a:cxn ang="0">
                    <a:pos x="12" y="11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4" y="1"/>
                  </a:cxn>
                  <a:cxn ang="0">
                    <a:pos x="7" y="2"/>
                  </a:cxn>
                  <a:cxn ang="0">
                    <a:pos x="12" y="6"/>
                  </a:cxn>
                  <a:cxn ang="0">
                    <a:pos x="15" y="11"/>
                  </a:cxn>
                  <a:cxn ang="0">
                    <a:pos x="19" y="15"/>
                  </a:cxn>
                  <a:cxn ang="0">
                    <a:pos x="21" y="22"/>
                  </a:cxn>
                  <a:cxn ang="0">
                    <a:pos x="23" y="32"/>
                  </a:cxn>
                </a:cxnLst>
                <a:rect l="0" t="0" r="r" b="b"/>
                <a:pathLst>
                  <a:path w="23" h="32">
                    <a:moveTo>
                      <a:pt x="23" y="32"/>
                    </a:moveTo>
                    <a:lnTo>
                      <a:pt x="23" y="31"/>
                    </a:lnTo>
                    <a:lnTo>
                      <a:pt x="23" y="28"/>
                    </a:lnTo>
                    <a:lnTo>
                      <a:pt x="20" y="26"/>
                    </a:lnTo>
                    <a:lnTo>
                      <a:pt x="19" y="21"/>
                    </a:lnTo>
                    <a:lnTo>
                      <a:pt x="15" y="16"/>
                    </a:lnTo>
                    <a:lnTo>
                      <a:pt x="12" y="11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7" y="2"/>
                    </a:lnTo>
                    <a:lnTo>
                      <a:pt x="12" y="6"/>
                    </a:lnTo>
                    <a:lnTo>
                      <a:pt x="15" y="11"/>
                    </a:lnTo>
                    <a:lnTo>
                      <a:pt x="19" y="15"/>
                    </a:lnTo>
                    <a:lnTo>
                      <a:pt x="21" y="22"/>
                    </a:lnTo>
                    <a:lnTo>
                      <a:pt x="23" y="3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05">
                <a:extLst>
                  <a:ext uri="{FF2B5EF4-FFF2-40B4-BE49-F238E27FC236}">
                    <a16:creationId xmlns:a16="http://schemas.microsoft.com/office/drawing/2014/main" id="{1164B1D2-847D-975C-C8D0-64E32F92E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" y="3124"/>
                <a:ext cx="9" cy="3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36" y="11"/>
                  </a:cxn>
                  <a:cxn ang="0">
                    <a:pos x="34" y="11"/>
                  </a:cxn>
                  <a:cxn ang="0">
                    <a:pos x="33" y="10"/>
                  </a:cxn>
                  <a:cxn ang="0">
                    <a:pos x="32" y="9"/>
                  </a:cxn>
                  <a:cxn ang="0">
                    <a:pos x="31" y="8"/>
                  </a:cxn>
                  <a:cxn ang="0">
                    <a:pos x="29" y="7"/>
                  </a:cxn>
                  <a:cxn ang="0">
                    <a:pos x="27" y="4"/>
                  </a:cxn>
                  <a:cxn ang="0">
                    <a:pos x="25" y="3"/>
                  </a:cxn>
                  <a:cxn ang="0">
                    <a:pos x="22" y="2"/>
                  </a:cxn>
                  <a:cxn ang="0">
                    <a:pos x="19" y="2"/>
                  </a:cxn>
                  <a:cxn ang="0">
                    <a:pos x="16" y="1"/>
                  </a:cxn>
                  <a:cxn ang="0">
                    <a:pos x="12" y="0"/>
                  </a:cxn>
                  <a:cxn ang="0">
                    <a:pos x="9" y="1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2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6" y="2"/>
                  </a:cxn>
                  <a:cxn ang="0">
                    <a:pos x="19" y="3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9" y="8"/>
                  </a:cxn>
                  <a:cxn ang="0">
                    <a:pos x="30" y="9"/>
                  </a:cxn>
                  <a:cxn ang="0">
                    <a:pos x="32" y="10"/>
                  </a:cxn>
                  <a:cxn ang="0">
                    <a:pos x="33" y="11"/>
                  </a:cxn>
                  <a:cxn ang="0">
                    <a:pos x="34" y="12"/>
                  </a:cxn>
                  <a:cxn ang="0">
                    <a:pos x="34" y="12"/>
                  </a:cxn>
                  <a:cxn ang="0">
                    <a:pos x="34" y="14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36" h="14">
                    <a:moveTo>
                      <a:pt x="36" y="12"/>
                    </a:moveTo>
                    <a:lnTo>
                      <a:pt x="36" y="12"/>
                    </a:lnTo>
                    <a:lnTo>
                      <a:pt x="36" y="11"/>
                    </a:lnTo>
                    <a:lnTo>
                      <a:pt x="34" y="11"/>
                    </a:lnTo>
                    <a:lnTo>
                      <a:pt x="33" y="10"/>
                    </a:lnTo>
                    <a:lnTo>
                      <a:pt x="32" y="9"/>
                    </a:lnTo>
                    <a:lnTo>
                      <a:pt x="31" y="8"/>
                    </a:lnTo>
                    <a:lnTo>
                      <a:pt x="29" y="7"/>
                    </a:lnTo>
                    <a:lnTo>
                      <a:pt x="27" y="4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9" y="8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3" y="11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06">
                <a:extLst>
                  <a:ext uri="{FF2B5EF4-FFF2-40B4-BE49-F238E27FC236}">
                    <a16:creationId xmlns:a16="http://schemas.microsoft.com/office/drawing/2014/main" id="{1E082C16-3A60-AB35-418C-0636F276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3198"/>
                <a:ext cx="16" cy="29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0" y="114"/>
                  </a:cxn>
                  <a:cxn ang="0">
                    <a:pos x="2" y="111"/>
                  </a:cxn>
                  <a:cxn ang="0">
                    <a:pos x="64" y="0"/>
                  </a:cxn>
                  <a:cxn ang="0">
                    <a:pos x="63" y="2"/>
                  </a:cxn>
                </a:cxnLst>
                <a:rect l="0" t="0" r="r" b="b"/>
                <a:pathLst>
                  <a:path w="64" h="114">
                    <a:moveTo>
                      <a:pt x="63" y="2"/>
                    </a:moveTo>
                    <a:lnTo>
                      <a:pt x="0" y="114"/>
                    </a:lnTo>
                    <a:lnTo>
                      <a:pt x="2" y="111"/>
                    </a:lnTo>
                    <a:lnTo>
                      <a:pt x="64" y="0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07">
                <a:extLst>
                  <a:ext uri="{FF2B5EF4-FFF2-40B4-BE49-F238E27FC236}">
                    <a16:creationId xmlns:a16="http://schemas.microsoft.com/office/drawing/2014/main" id="{6481565C-70CC-EE2F-7F53-4AC0D263F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" y="3160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1" y="16"/>
                  </a:cxn>
                  <a:cxn ang="0">
                    <a:pos x="14" y="11"/>
                  </a:cxn>
                  <a:cxn ang="0">
                    <a:pos x="4" y="0"/>
                  </a:cxn>
                </a:cxnLst>
                <a:rect l="0" t="0" r="r" b="b"/>
                <a:pathLst>
                  <a:path w="14" h="16">
                    <a:moveTo>
                      <a:pt x="4" y="0"/>
                    </a:moveTo>
                    <a:lnTo>
                      <a:pt x="0" y="5"/>
                    </a:lnTo>
                    <a:lnTo>
                      <a:pt x="11" y="16"/>
                    </a:lnTo>
                    <a:lnTo>
                      <a:pt x="14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08">
                <a:extLst>
                  <a:ext uri="{FF2B5EF4-FFF2-40B4-BE49-F238E27FC236}">
                    <a16:creationId xmlns:a16="http://schemas.microsoft.com/office/drawing/2014/main" id="{A591CD58-DE13-47CB-FACA-EF47BA52F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" y="315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11" y="17"/>
                  </a:cxn>
                  <a:cxn ang="0">
                    <a:pos x="13" y="12"/>
                  </a:cxn>
                  <a:cxn ang="0">
                    <a:pos x="3" y="0"/>
                  </a:cxn>
                </a:cxnLst>
                <a:rect l="0" t="0" r="r" b="b"/>
                <a:pathLst>
                  <a:path w="13" h="17">
                    <a:moveTo>
                      <a:pt x="3" y="0"/>
                    </a:moveTo>
                    <a:lnTo>
                      <a:pt x="0" y="5"/>
                    </a:lnTo>
                    <a:lnTo>
                      <a:pt x="11" y="17"/>
                    </a:lnTo>
                    <a:lnTo>
                      <a:pt x="13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09">
                <a:extLst>
                  <a:ext uri="{FF2B5EF4-FFF2-40B4-BE49-F238E27FC236}">
                    <a16:creationId xmlns:a16="http://schemas.microsoft.com/office/drawing/2014/main" id="{929F53F5-782B-4486-8251-5EC1B86F6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" y="3154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11" y="16"/>
                  </a:cxn>
                  <a:cxn ang="0">
                    <a:pos x="13" y="12"/>
                  </a:cxn>
                  <a:cxn ang="0">
                    <a:pos x="3" y="0"/>
                  </a:cxn>
                </a:cxnLst>
                <a:rect l="0" t="0" r="r" b="b"/>
                <a:pathLst>
                  <a:path w="13" h="16">
                    <a:moveTo>
                      <a:pt x="3" y="0"/>
                    </a:moveTo>
                    <a:lnTo>
                      <a:pt x="0" y="4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10">
                <a:extLst>
                  <a:ext uri="{FF2B5EF4-FFF2-40B4-BE49-F238E27FC236}">
                    <a16:creationId xmlns:a16="http://schemas.microsoft.com/office/drawing/2014/main" id="{84BBC807-B36C-5114-7F25-C95BFA714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3151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11" y="17"/>
                  </a:cxn>
                  <a:cxn ang="0">
                    <a:pos x="13" y="12"/>
                  </a:cxn>
                  <a:cxn ang="0">
                    <a:pos x="3" y="0"/>
                  </a:cxn>
                </a:cxnLst>
                <a:rect l="0" t="0" r="r" b="b"/>
                <a:pathLst>
                  <a:path w="13" h="17">
                    <a:moveTo>
                      <a:pt x="3" y="0"/>
                    </a:moveTo>
                    <a:lnTo>
                      <a:pt x="0" y="5"/>
                    </a:lnTo>
                    <a:lnTo>
                      <a:pt x="11" y="17"/>
                    </a:lnTo>
                    <a:lnTo>
                      <a:pt x="13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11">
                <a:extLst>
                  <a:ext uri="{FF2B5EF4-FFF2-40B4-BE49-F238E27FC236}">
                    <a16:creationId xmlns:a16="http://schemas.microsoft.com/office/drawing/2014/main" id="{98C74FAC-E80E-9E24-E219-188046241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" y="3148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</a:cxnLst>
                <a:rect l="0" t="0" r="r" b="b"/>
                <a:pathLst>
                  <a:path w="15" h="17">
                    <a:moveTo>
                      <a:pt x="4" y="0"/>
                    </a:moveTo>
                    <a:lnTo>
                      <a:pt x="0" y="5"/>
                    </a:lnTo>
                    <a:lnTo>
                      <a:pt x="11" y="17"/>
                    </a:lnTo>
                    <a:lnTo>
                      <a:pt x="15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12">
                <a:extLst>
                  <a:ext uri="{FF2B5EF4-FFF2-40B4-BE49-F238E27FC236}">
                    <a16:creationId xmlns:a16="http://schemas.microsoft.com/office/drawing/2014/main" id="{CBA3BDBE-D7FB-E2AE-8BA9-A47D77950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" y="3146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1" y="16"/>
                  </a:cxn>
                  <a:cxn ang="0">
                    <a:pos x="14" y="12"/>
                  </a:cxn>
                  <a:cxn ang="0">
                    <a:pos x="4" y="0"/>
                  </a:cxn>
                </a:cxnLst>
                <a:rect l="0" t="0" r="r" b="b"/>
                <a:pathLst>
                  <a:path w="14" h="16">
                    <a:moveTo>
                      <a:pt x="4" y="0"/>
                    </a:moveTo>
                    <a:lnTo>
                      <a:pt x="0" y="5"/>
                    </a:lnTo>
                    <a:lnTo>
                      <a:pt x="11" y="16"/>
                    </a:lnTo>
                    <a:lnTo>
                      <a:pt x="14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13">
                <a:extLst>
                  <a:ext uri="{FF2B5EF4-FFF2-40B4-BE49-F238E27FC236}">
                    <a16:creationId xmlns:a16="http://schemas.microsoft.com/office/drawing/2014/main" id="{C15FB885-2508-0374-D402-8402E4A1F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" y="3143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1" y="16"/>
                  </a:cxn>
                  <a:cxn ang="0">
                    <a:pos x="14" y="11"/>
                  </a:cxn>
                  <a:cxn ang="0">
                    <a:pos x="4" y="0"/>
                  </a:cxn>
                </a:cxnLst>
                <a:rect l="0" t="0" r="r" b="b"/>
                <a:pathLst>
                  <a:path w="14" h="16">
                    <a:moveTo>
                      <a:pt x="4" y="0"/>
                    </a:moveTo>
                    <a:lnTo>
                      <a:pt x="0" y="5"/>
                    </a:lnTo>
                    <a:lnTo>
                      <a:pt x="11" y="16"/>
                    </a:lnTo>
                    <a:lnTo>
                      <a:pt x="14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14">
                <a:extLst>
                  <a:ext uri="{FF2B5EF4-FFF2-40B4-BE49-F238E27FC236}">
                    <a16:creationId xmlns:a16="http://schemas.microsoft.com/office/drawing/2014/main" id="{998DCA84-35B7-881C-9DAC-CF0DA5C02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" y="3140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11" y="16"/>
                  </a:cxn>
                  <a:cxn ang="0">
                    <a:pos x="13" y="11"/>
                  </a:cxn>
                  <a:cxn ang="0">
                    <a:pos x="3" y="0"/>
                  </a:cxn>
                </a:cxnLst>
                <a:rect l="0" t="0" r="r" b="b"/>
                <a:pathLst>
                  <a:path w="13" h="16">
                    <a:moveTo>
                      <a:pt x="3" y="0"/>
                    </a:moveTo>
                    <a:lnTo>
                      <a:pt x="0" y="4"/>
                    </a:lnTo>
                    <a:lnTo>
                      <a:pt x="11" y="16"/>
                    </a:lnTo>
                    <a:lnTo>
                      <a:pt x="1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5">
              <a:extLst>
                <a:ext uri="{FF2B5EF4-FFF2-40B4-BE49-F238E27FC236}">
                  <a16:creationId xmlns:a16="http://schemas.microsoft.com/office/drawing/2014/main" id="{D4D7809E-C358-0E97-6AF8-A948803CA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32" y="13752"/>
              <a:ext cx="1035" cy="853"/>
              <a:chOff x="332" y="3184"/>
              <a:chExt cx="167" cy="212"/>
            </a:xfrm>
          </p:grpSpPr>
          <p:grpSp>
            <p:nvGrpSpPr>
              <p:cNvPr id="131" name="Group 116">
                <a:extLst>
                  <a:ext uri="{FF2B5EF4-FFF2-40B4-BE49-F238E27FC236}">
                    <a16:creationId xmlns:a16="http://schemas.microsoft.com/office/drawing/2014/main" id="{92E2AB03-2133-D98B-0E00-76468C75ED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" y="3184"/>
                <a:ext cx="111" cy="97"/>
                <a:chOff x="332" y="3184"/>
                <a:chExt cx="111" cy="97"/>
              </a:xfrm>
            </p:grpSpPr>
            <p:sp>
              <p:nvSpPr>
                <p:cNvPr id="144" name="Freeform 117">
                  <a:extLst>
                    <a:ext uri="{FF2B5EF4-FFF2-40B4-BE49-F238E27FC236}">
                      <a16:creationId xmlns:a16="http://schemas.microsoft.com/office/drawing/2014/main" id="{B7BFA11B-E009-72A3-BD8E-928A8DBF9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" y="3184"/>
                  <a:ext cx="111" cy="97"/>
                </a:xfrm>
                <a:custGeom>
                  <a:avLst/>
                  <a:gdLst/>
                  <a:ahLst/>
                  <a:cxnLst>
                    <a:cxn ang="0">
                      <a:pos x="99" y="177"/>
                    </a:cxn>
                    <a:cxn ang="0">
                      <a:pos x="85" y="175"/>
                    </a:cxn>
                    <a:cxn ang="0">
                      <a:pos x="67" y="170"/>
                    </a:cxn>
                    <a:cxn ang="0">
                      <a:pos x="50" y="164"/>
                    </a:cxn>
                    <a:cxn ang="0">
                      <a:pos x="36" y="155"/>
                    </a:cxn>
                    <a:cxn ang="0">
                      <a:pos x="23" y="142"/>
                    </a:cxn>
                    <a:cxn ang="0">
                      <a:pos x="11" y="127"/>
                    </a:cxn>
                    <a:cxn ang="0">
                      <a:pos x="4" y="112"/>
                    </a:cxn>
                    <a:cxn ang="0">
                      <a:pos x="0" y="86"/>
                    </a:cxn>
                    <a:cxn ang="0">
                      <a:pos x="1" y="77"/>
                    </a:cxn>
                    <a:cxn ang="0">
                      <a:pos x="6" y="60"/>
                    </a:cxn>
                    <a:cxn ang="0">
                      <a:pos x="14" y="44"/>
                    </a:cxn>
                    <a:cxn ang="0">
                      <a:pos x="23" y="30"/>
                    </a:cxn>
                    <a:cxn ang="0">
                      <a:pos x="34" y="19"/>
                    </a:cxn>
                    <a:cxn ang="0">
                      <a:pos x="50" y="10"/>
                    </a:cxn>
                    <a:cxn ang="0">
                      <a:pos x="65" y="4"/>
                    </a:cxn>
                    <a:cxn ang="0">
                      <a:pos x="86" y="0"/>
                    </a:cxn>
                    <a:cxn ang="0">
                      <a:pos x="104" y="3"/>
                    </a:cxn>
                    <a:cxn ang="0">
                      <a:pos x="119" y="7"/>
                    </a:cxn>
                    <a:cxn ang="0">
                      <a:pos x="136" y="14"/>
                    </a:cxn>
                    <a:cxn ang="0">
                      <a:pos x="146" y="26"/>
                    </a:cxn>
                    <a:cxn ang="0">
                      <a:pos x="158" y="40"/>
                    </a:cxn>
                    <a:cxn ang="0">
                      <a:pos x="166" y="56"/>
                    </a:cxn>
                    <a:cxn ang="0">
                      <a:pos x="175" y="71"/>
                    </a:cxn>
                    <a:cxn ang="0">
                      <a:pos x="175" y="98"/>
                    </a:cxn>
                    <a:cxn ang="0">
                      <a:pos x="266" y="80"/>
                    </a:cxn>
                    <a:cxn ang="0">
                      <a:pos x="270" y="61"/>
                    </a:cxn>
                    <a:cxn ang="0">
                      <a:pos x="279" y="45"/>
                    </a:cxn>
                    <a:cxn ang="0">
                      <a:pos x="287" y="32"/>
                    </a:cxn>
                    <a:cxn ang="0">
                      <a:pos x="301" y="20"/>
                    </a:cxn>
                    <a:cxn ang="0">
                      <a:pos x="315" y="11"/>
                    </a:cxn>
                    <a:cxn ang="0">
                      <a:pos x="331" y="6"/>
                    </a:cxn>
                    <a:cxn ang="0">
                      <a:pos x="348" y="3"/>
                    </a:cxn>
                    <a:cxn ang="0">
                      <a:pos x="369" y="3"/>
                    </a:cxn>
                    <a:cxn ang="0">
                      <a:pos x="385" y="6"/>
                    </a:cxn>
                    <a:cxn ang="0">
                      <a:pos x="400" y="13"/>
                    </a:cxn>
                    <a:cxn ang="0">
                      <a:pos x="415" y="24"/>
                    </a:cxn>
                    <a:cxn ang="0">
                      <a:pos x="427" y="36"/>
                    </a:cxn>
                    <a:cxn ang="0">
                      <a:pos x="436" y="48"/>
                    </a:cxn>
                    <a:cxn ang="0">
                      <a:pos x="443" y="65"/>
                    </a:cxn>
                    <a:cxn ang="0">
                      <a:pos x="447" y="89"/>
                    </a:cxn>
                    <a:cxn ang="0">
                      <a:pos x="446" y="107"/>
                    </a:cxn>
                    <a:cxn ang="0">
                      <a:pos x="439" y="123"/>
                    </a:cxn>
                    <a:cxn ang="0">
                      <a:pos x="428" y="138"/>
                    </a:cxn>
                    <a:cxn ang="0">
                      <a:pos x="415" y="150"/>
                    </a:cxn>
                    <a:cxn ang="0">
                      <a:pos x="400" y="159"/>
                    </a:cxn>
                    <a:cxn ang="0">
                      <a:pos x="385" y="168"/>
                    </a:cxn>
                    <a:cxn ang="0">
                      <a:pos x="369" y="172"/>
                    </a:cxn>
                    <a:cxn ang="0">
                      <a:pos x="351" y="176"/>
                    </a:cxn>
                  </a:cxnLst>
                  <a:rect l="0" t="0" r="r" b="b"/>
                  <a:pathLst>
                    <a:path w="447" h="386">
                      <a:moveTo>
                        <a:pt x="205" y="386"/>
                      </a:moveTo>
                      <a:lnTo>
                        <a:pt x="205" y="386"/>
                      </a:lnTo>
                      <a:lnTo>
                        <a:pt x="104" y="177"/>
                      </a:lnTo>
                      <a:lnTo>
                        <a:pt x="99" y="177"/>
                      </a:lnTo>
                      <a:lnTo>
                        <a:pt x="96" y="177"/>
                      </a:lnTo>
                      <a:lnTo>
                        <a:pt x="90" y="176"/>
                      </a:lnTo>
                      <a:lnTo>
                        <a:pt x="86" y="176"/>
                      </a:lnTo>
                      <a:lnTo>
                        <a:pt x="85" y="175"/>
                      </a:lnTo>
                      <a:lnTo>
                        <a:pt x="79" y="175"/>
                      </a:lnTo>
                      <a:lnTo>
                        <a:pt x="76" y="172"/>
                      </a:lnTo>
                      <a:lnTo>
                        <a:pt x="71" y="171"/>
                      </a:lnTo>
                      <a:lnTo>
                        <a:pt x="67" y="170"/>
                      </a:lnTo>
                      <a:lnTo>
                        <a:pt x="61" y="168"/>
                      </a:lnTo>
                      <a:lnTo>
                        <a:pt x="57" y="168"/>
                      </a:lnTo>
                      <a:lnTo>
                        <a:pt x="53" y="165"/>
                      </a:lnTo>
                      <a:lnTo>
                        <a:pt x="50" y="164"/>
                      </a:lnTo>
                      <a:lnTo>
                        <a:pt x="49" y="159"/>
                      </a:lnTo>
                      <a:lnTo>
                        <a:pt x="43" y="159"/>
                      </a:lnTo>
                      <a:lnTo>
                        <a:pt x="40" y="156"/>
                      </a:lnTo>
                      <a:lnTo>
                        <a:pt x="36" y="155"/>
                      </a:lnTo>
                      <a:lnTo>
                        <a:pt x="32" y="150"/>
                      </a:lnTo>
                      <a:lnTo>
                        <a:pt x="30" y="149"/>
                      </a:lnTo>
                      <a:lnTo>
                        <a:pt x="26" y="145"/>
                      </a:lnTo>
                      <a:lnTo>
                        <a:pt x="23" y="142"/>
                      </a:lnTo>
                      <a:lnTo>
                        <a:pt x="20" y="138"/>
                      </a:lnTo>
                      <a:lnTo>
                        <a:pt x="17" y="136"/>
                      </a:lnTo>
                      <a:lnTo>
                        <a:pt x="14" y="131"/>
                      </a:lnTo>
                      <a:lnTo>
                        <a:pt x="11" y="127"/>
                      </a:lnTo>
                      <a:lnTo>
                        <a:pt x="8" y="124"/>
                      </a:lnTo>
                      <a:lnTo>
                        <a:pt x="6" y="122"/>
                      </a:lnTo>
                      <a:lnTo>
                        <a:pt x="6" y="118"/>
                      </a:lnTo>
                      <a:lnTo>
                        <a:pt x="4" y="112"/>
                      </a:lnTo>
                      <a:lnTo>
                        <a:pt x="1" y="109"/>
                      </a:lnTo>
                      <a:lnTo>
                        <a:pt x="1" y="104"/>
                      </a:lnTo>
                      <a:lnTo>
                        <a:pt x="1" y="99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0" y="85"/>
                      </a:lnTo>
                      <a:lnTo>
                        <a:pt x="0" y="80"/>
                      </a:lnTo>
                      <a:lnTo>
                        <a:pt x="1" y="77"/>
                      </a:lnTo>
                      <a:lnTo>
                        <a:pt x="1" y="71"/>
                      </a:lnTo>
                      <a:lnTo>
                        <a:pt x="1" y="67"/>
                      </a:lnTo>
                      <a:lnTo>
                        <a:pt x="4" y="64"/>
                      </a:lnTo>
                      <a:lnTo>
                        <a:pt x="6" y="60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11" y="48"/>
                      </a:lnTo>
                      <a:lnTo>
                        <a:pt x="14" y="44"/>
                      </a:lnTo>
                      <a:lnTo>
                        <a:pt x="14" y="40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3" y="30"/>
                      </a:lnTo>
                      <a:lnTo>
                        <a:pt x="26" y="28"/>
                      </a:lnTo>
                      <a:lnTo>
                        <a:pt x="30" y="25"/>
                      </a:lnTo>
                      <a:lnTo>
                        <a:pt x="32" y="21"/>
                      </a:lnTo>
                      <a:lnTo>
                        <a:pt x="34" y="19"/>
                      </a:lnTo>
                      <a:lnTo>
                        <a:pt x="39" y="17"/>
                      </a:lnTo>
                      <a:lnTo>
                        <a:pt x="43" y="13"/>
                      </a:lnTo>
                      <a:lnTo>
                        <a:pt x="47" y="13"/>
                      </a:lnTo>
                      <a:lnTo>
                        <a:pt x="50" y="10"/>
                      </a:lnTo>
                      <a:lnTo>
                        <a:pt x="53" y="7"/>
                      </a:lnTo>
                      <a:lnTo>
                        <a:pt x="57" y="7"/>
                      </a:lnTo>
                      <a:lnTo>
                        <a:pt x="60" y="6"/>
                      </a:lnTo>
                      <a:lnTo>
                        <a:pt x="65" y="4"/>
                      </a:lnTo>
                      <a:lnTo>
                        <a:pt x="71" y="4"/>
                      </a:lnTo>
                      <a:lnTo>
                        <a:pt x="72" y="3"/>
                      </a:lnTo>
                      <a:lnTo>
                        <a:pt x="76" y="3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6" y="3"/>
                      </a:lnTo>
                      <a:lnTo>
                        <a:pt x="98" y="3"/>
                      </a:lnTo>
                      <a:lnTo>
                        <a:pt x="104" y="3"/>
                      </a:lnTo>
                      <a:lnTo>
                        <a:pt x="106" y="4"/>
                      </a:lnTo>
                      <a:lnTo>
                        <a:pt x="111" y="6"/>
                      </a:lnTo>
                      <a:lnTo>
                        <a:pt x="115" y="7"/>
                      </a:lnTo>
                      <a:lnTo>
                        <a:pt x="119" y="7"/>
                      </a:lnTo>
                      <a:lnTo>
                        <a:pt x="123" y="7"/>
                      </a:lnTo>
                      <a:lnTo>
                        <a:pt x="126" y="11"/>
                      </a:lnTo>
                      <a:lnTo>
                        <a:pt x="132" y="13"/>
                      </a:lnTo>
                      <a:lnTo>
                        <a:pt x="136" y="14"/>
                      </a:lnTo>
                      <a:lnTo>
                        <a:pt x="139" y="18"/>
                      </a:lnTo>
                      <a:lnTo>
                        <a:pt x="143" y="21"/>
                      </a:lnTo>
                      <a:lnTo>
                        <a:pt x="144" y="24"/>
                      </a:lnTo>
                      <a:lnTo>
                        <a:pt x="146" y="26"/>
                      </a:lnTo>
                      <a:lnTo>
                        <a:pt x="150" y="28"/>
                      </a:lnTo>
                      <a:lnTo>
                        <a:pt x="155" y="32"/>
                      </a:lnTo>
                      <a:lnTo>
                        <a:pt x="155" y="36"/>
                      </a:lnTo>
                      <a:lnTo>
                        <a:pt x="158" y="40"/>
                      </a:lnTo>
                      <a:lnTo>
                        <a:pt x="162" y="44"/>
                      </a:lnTo>
                      <a:lnTo>
                        <a:pt x="164" y="47"/>
                      </a:lnTo>
                      <a:lnTo>
                        <a:pt x="166" y="48"/>
                      </a:lnTo>
                      <a:lnTo>
                        <a:pt x="166" y="56"/>
                      </a:lnTo>
                      <a:lnTo>
                        <a:pt x="169" y="58"/>
                      </a:lnTo>
                      <a:lnTo>
                        <a:pt x="171" y="63"/>
                      </a:lnTo>
                      <a:lnTo>
                        <a:pt x="171" y="66"/>
                      </a:lnTo>
                      <a:lnTo>
                        <a:pt x="175" y="71"/>
                      </a:lnTo>
                      <a:lnTo>
                        <a:pt x="175" y="74"/>
                      </a:lnTo>
                      <a:lnTo>
                        <a:pt x="175" y="78"/>
                      </a:lnTo>
                      <a:lnTo>
                        <a:pt x="175" y="89"/>
                      </a:lnTo>
                      <a:lnTo>
                        <a:pt x="175" y="98"/>
                      </a:lnTo>
                      <a:lnTo>
                        <a:pt x="266" y="98"/>
                      </a:lnTo>
                      <a:lnTo>
                        <a:pt x="266" y="89"/>
                      </a:lnTo>
                      <a:lnTo>
                        <a:pt x="266" y="85"/>
                      </a:lnTo>
                      <a:lnTo>
                        <a:pt x="266" y="80"/>
                      </a:lnTo>
                      <a:lnTo>
                        <a:pt x="268" y="74"/>
                      </a:lnTo>
                      <a:lnTo>
                        <a:pt x="268" y="71"/>
                      </a:lnTo>
                      <a:lnTo>
                        <a:pt x="269" y="65"/>
                      </a:lnTo>
                      <a:lnTo>
                        <a:pt x="270" y="61"/>
                      </a:lnTo>
                      <a:lnTo>
                        <a:pt x="272" y="57"/>
                      </a:lnTo>
                      <a:lnTo>
                        <a:pt x="272" y="53"/>
                      </a:lnTo>
                      <a:lnTo>
                        <a:pt x="276" y="48"/>
                      </a:lnTo>
                      <a:lnTo>
                        <a:pt x="279" y="45"/>
                      </a:lnTo>
                      <a:lnTo>
                        <a:pt x="279" y="44"/>
                      </a:lnTo>
                      <a:lnTo>
                        <a:pt x="282" y="39"/>
                      </a:lnTo>
                      <a:lnTo>
                        <a:pt x="285" y="36"/>
                      </a:lnTo>
                      <a:lnTo>
                        <a:pt x="287" y="32"/>
                      </a:lnTo>
                      <a:lnTo>
                        <a:pt x="291" y="28"/>
                      </a:lnTo>
                      <a:lnTo>
                        <a:pt x="294" y="25"/>
                      </a:lnTo>
                      <a:lnTo>
                        <a:pt x="297" y="24"/>
                      </a:lnTo>
                      <a:lnTo>
                        <a:pt x="301" y="20"/>
                      </a:lnTo>
                      <a:lnTo>
                        <a:pt x="302" y="17"/>
                      </a:lnTo>
                      <a:lnTo>
                        <a:pt x="305" y="14"/>
                      </a:lnTo>
                      <a:lnTo>
                        <a:pt x="309" y="13"/>
                      </a:lnTo>
                      <a:lnTo>
                        <a:pt x="315" y="11"/>
                      </a:lnTo>
                      <a:lnTo>
                        <a:pt x="320" y="7"/>
                      </a:lnTo>
                      <a:lnTo>
                        <a:pt x="323" y="7"/>
                      </a:lnTo>
                      <a:lnTo>
                        <a:pt x="327" y="7"/>
                      </a:lnTo>
                      <a:lnTo>
                        <a:pt x="331" y="6"/>
                      </a:lnTo>
                      <a:lnTo>
                        <a:pt x="335" y="4"/>
                      </a:lnTo>
                      <a:lnTo>
                        <a:pt x="338" y="3"/>
                      </a:lnTo>
                      <a:lnTo>
                        <a:pt x="342" y="3"/>
                      </a:lnTo>
                      <a:lnTo>
                        <a:pt x="348" y="3"/>
                      </a:lnTo>
                      <a:lnTo>
                        <a:pt x="356" y="0"/>
                      </a:lnTo>
                      <a:lnTo>
                        <a:pt x="362" y="0"/>
                      </a:lnTo>
                      <a:lnTo>
                        <a:pt x="365" y="3"/>
                      </a:lnTo>
                      <a:lnTo>
                        <a:pt x="369" y="3"/>
                      </a:lnTo>
                      <a:lnTo>
                        <a:pt x="374" y="3"/>
                      </a:lnTo>
                      <a:lnTo>
                        <a:pt x="378" y="4"/>
                      </a:lnTo>
                      <a:lnTo>
                        <a:pt x="381" y="4"/>
                      </a:lnTo>
                      <a:lnTo>
                        <a:pt x="385" y="6"/>
                      </a:lnTo>
                      <a:lnTo>
                        <a:pt x="389" y="7"/>
                      </a:lnTo>
                      <a:lnTo>
                        <a:pt x="393" y="7"/>
                      </a:lnTo>
                      <a:lnTo>
                        <a:pt x="397" y="10"/>
                      </a:lnTo>
                      <a:lnTo>
                        <a:pt x="400" y="13"/>
                      </a:lnTo>
                      <a:lnTo>
                        <a:pt x="406" y="13"/>
                      </a:lnTo>
                      <a:lnTo>
                        <a:pt x="408" y="17"/>
                      </a:lnTo>
                      <a:lnTo>
                        <a:pt x="413" y="19"/>
                      </a:lnTo>
                      <a:lnTo>
                        <a:pt x="415" y="24"/>
                      </a:lnTo>
                      <a:lnTo>
                        <a:pt x="420" y="25"/>
                      </a:lnTo>
                      <a:lnTo>
                        <a:pt x="422" y="28"/>
                      </a:lnTo>
                      <a:lnTo>
                        <a:pt x="424" y="30"/>
                      </a:lnTo>
                      <a:lnTo>
                        <a:pt x="427" y="36"/>
                      </a:lnTo>
                      <a:lnTo>
                        <a:pt x="430" y="37"/>
                      </a:lnTo>
                      <a:lnTo>
                        <a:pt x="433" y="40"/>
                      </a:lnTo>
                      <a:lnTo>
                        <a:pt x="435" y="44"/>
                      </a:lnTo>
                      <a:lnTo>
                        <a:pt x="436" y="48"/>
                      </a:lnTo>
                      <a:lnTo>
                        <a:pt x="440" y="53"/>
                      </a:lnTo>
                      <a:lnTo>
                        <a:pt x="441" y="56"/>
                      </a:lnTo>
                      <a:lnTo>
                        <a:pt x="442" y="60"/>
                      </a:lnTo>
                      <a:lnTo>
                        <a:pt x="443" y="65"/>
                      </a:lnTo>
                      <a:lnTo>
                        <a:pt x="446" y="71"/>
                      </a:lnTo>
                      <a:lnTo>
                        <a:pt x="446" y="73"/>
                      </a:lnTo>
                      <a:lnTo>
                        <a:pt x="446" y="77"/>
                      </a:lnTo>
                      <a:lnTo>
                        <a:pt x="447" y="89"/>
                      </a:lnTo>
                      <a:lnTo>
                        <a:pt x="447" y="92"/>
                      </a:lnTo>
                      <a:lnTo>
                        <a:pt x="446" y="98"/>
                      </a:lnTo>
                      <a:lnTo>
                        <a:pt x="446" y="104"/>
                      </a:lnTo>
                      <a:lnTo>
                        <a:pt x="446" y="107"/>
                      </a:lnTo>
                      <a:lnTo>
                        <a:pt x="443" y="112"/>
                      </a:lnTo>
                      <a:lnTo>
                        <a:pt x="442" y="116"/>
                      </a:lnTo>
                      <a:lnTo>
                        <a:pt x="441" y="118"/>
                      </a:lnTo>
                      <a:lnTo>
                        <a:pt x="439" y="123"/>
                      </a:lnTo>
                      <a:lnTo>
                        <a:pt x="436" y="126"/>
                      </a:lnTo>
                      <a:lnTo>
                        <a:pt x="435" y="131"/>
                      </a:lnTo>
                      <a:lnTo>
                        <a:pt x="431" y="133"/>
                      </a:lnTo>
                      <a:lnTo>
                        <a:pt x="428" y="138"/>
                      </a:lnTo>
                      <a:lnTo>
                        <a:pt x="426" y="140"/>
                      </a:lnTo>
                      <a:lnTo>
                        <a:pt x="422" y="145"/>
                      </a:lnTo>
                      <a:lnTo>
                        <a:pt x="420" y="145"/>
                      </a:lnTo>
                      <a:lnTo>
                        <a:pt x="415" y="150"/>
                      </a:lnTo>
                      <a:lnTo>
                        <a:pt x="413" y="153"/>
                      </a:lnTo>
                      <a:lnTo>
                        <a:pt x="409" y="155"/>
                      </a:lnTo>
                      <a:lnTo>
                        <a:pt x="406" y="158"/>
                      </a:lnTo>
                      <a:lnTo>
                        <a:pt x="400" y="159"/>
                      </a:lnTo>
                      <a:lnTo>
                        <a:pt x="397" y="164"/>
                      </a:lnTo>
                      <a:lnTo>
                        <a:pt x="393" y="164"/>
                      </a:lnTo>
                      <a:lnTo>
                        <a:pt x="389" y="165"/>
                      </a:lnTo>
                      <a:lnTo>
                        <a:pt x="385" y="168"/>
                      </a:lnTo>
                      <a:lnTo>
                        <a:pt x="381" y="168"/>
                      </a:lnTo>
                      <a:lnTo>
                        <a:pt x="376" y="171"/>
                      </a:lnTo>
                      <a:lnTo>
                        <a:pt x="370" y="172"/>
                      </a:lnTo>
                      <a:lnTo>
                        <a:pt x="369" y="172"/>
                      </a:lnTo>
                      <a:lnTo>
                        <a:pt x="363" y="175"/>
                      </a:lnTo>
                      <a:lnTo>
                        <a:pt x="360" y="175"/>
                      </a:lnTo>
                      <a:lnTo>
                        <a:pt x="356" y="176"/>
                      </a:lnTo>
                      <a:lnTo>
                        <a:pt x="351" y="176"/>
                      </a:lnTo>
                      <a:lnTo>
                        <a:pt x="342" y="177"/>
                      </a:lnTo>
                      <a:lnTo>
                        <a:pt x="245" y="386"/>
                      </a:lnTo>
                      <a:lnTo>
                        <a:pt x="205" y="386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118">
                  <a:extLst>
                    <a:ext uri="{FF2B5EF4-FFF2-40B4-BE49-F238E27FC236}">
                      <a16:creationId xmlns:a16="http://schemas.microsoft.com/office/drawing/2014/main" id="{DB07E60F-84FB-13F1-1FBE-422B70CED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" y="3184"/>
                  <a:ext cx="111" cy="97"/>
                </a:xfrm>
                <a:custGeom>
                  <a:avLst/>
                  <a:gdLst/>
                  <a:ahLst/>
                  <a:cxnLst>
                    <a:cxn ang="0">
                      <a:pos x="99" y="177"/>
                    </a:cxn>
                    <a:cxn ang="0">
                      <a:pos x="85" y="175"/>
                    </a:cxn>
                    <a:cxn ang="0">
                      <a:pos x="67" y="170"/>
                    </a:cxn>
                    <a:cxn ang="0">
                      <a:pos x="50" y="164"/>
                    </a:cxn>
                    <a:cxn ang="0">
                      <a:pos x="36" y="155"/>
                    </a:cxn>
                    <a:cxn ang="0">
                      <a:pos x="23" y="142"/>
                    </a:cxn>
                    <a:cxn ang="0">
                      <a:pos x="11" y="127"/>
                    </a:cxn>
                    <a:cxn ang="0">
                      <a:pos x="4" y="112"/>
                    </a:cxn>
                    <a:cxn ang="0">
                      <a:pos x="0" y="86"/>
                    </a:cxn>
                    <a:cxn ang="0">
                      <a:pos x="1" y="77"/>
                    </a:cxn>
                    <a:cxn ang="0">
                      <a:pos x="6" y="60"/>
                    </a:cxn>
                    <a:cxn ang="0">
                      <a:pos x="14" y="44"/>
                    </a:cxn>
                    <a:cxn ang="0">
                      <a:pos x="23" y="30"/>
                    </a:cxn>
                    <a:cxn ang="0">
                      <a:pos x="34" y="19"/>
                    </a:cxn>
                    <a:cxn ang="0">
                      <a:pos x="50" y="10"/>
                    </a:cxn>
                    <a:cxn ang="0">
                      <a:pos x="65" y="4"/>
                    </a:cxn>
                    <a:cxn ang="0">
                      <a:pos x="86" y="0"/>
                    </a:cxn>
                    <a:cxn ang="0">
                      <a:pos x="104" y="3"/>
                    </a:cxn>
                    <a:cxn ang="0">
                      <a:pos x="119" y="7"/>
                    </a:cxn>
                    <a:cxn ang="0">
                      <a:pos x="136" y="14"/>
                    </a:cxn>
                    <a:cxn ang="0">
                      <a:pos x="146" y="26"/>
                    </a:cxn>
                    <a:cxn ang="0">
                      <a:pos x="158" y="40"/>
                    </a:cxn>
                    <a:cxn ang="0">
                      <a:pos x="166" y="56"/>
                    </a:cxn>
                    <a:cxn ang="0">
                      <a:pos x="175" y="71"/>
                    </a:cxn>
                    <a:cxn ang="0">
                      <a:pos x="175" y="98"/>
                    </a:cxn>
                    <a:cxn ang="0">
                      <a:pos x="266" y="80"/>
                    </a:cxn>
                    <a:cxn ang="0">
                      <a:pos x="270" y="61"/>
                    </a:cxn>
                    <a:cxn ang="0">
                      <a:pos x="279" y="45"/>
                    </a:cxn>
                    <a:cxn ang="0">
                      <a:pos x="287" y="32"/>
                    </a:cxn>
                    <a:cxn ang="0">
                      <a:pos x="301" y="20"/>
                    </a:cxn>
                    <a:cxn ang="0">
                      <a:pos x="315" y="11"/>
                    </a:cxn>
                    <a:cxn ang="0">
                      <a:pos x="331" y="6"/>
                    </a:cxn>
                    <a:cxn ang="0">
                      <a:pos x="348" y="3"/>
                    </a:cxn>
                    <a:cxn ang="0">
                      <a:pos x="369" y="3"/>
                    </a:cxn>
                    <a:cxn ang="0">
                      <a:pos x="385" y="6"/>
                    </a:cxn>
                    <a:cxn ang="0">
                      <a:pos x="400" y="13"/>
                    </a:cxn>
                    <a:cxn ang="0">
                      <a:pos x="415" y="24"/>
                    </a:cxn>
                    <a:cxn ang="0">
                      <a:pos x="427" y="36"/>
                    </a:cxn>
                    <a:cxn ang="0">
                      <a:pos x="436" y="48"/>
                    </a:cxn>
                    <a:cxn ang="0">
                      <a:pos x="443" y="65"/>
                    </a:cxn>
                    <a:cxn ang="0">
                      <a:pos x="447" y="89"/>
                    </a:cxn>
                    <a:cxn ang="0">
                      <a:pos x="446" y="107"/>
                    </a:cxn>
                    <a:cxn ang="0">
                      <a:pos x="439" y="123"/>
                    </a:cxn>
                    <a:cxn ang="0">
                      <a:pos x="428" y="138"/>
                    </a:cxn>
                    <a:cxn ang="0">
                      <a:pos x="415" y="150"/>
                    </a:cxn>
                    <a:cxn ang="0">
                      <a:pos x="400" y="159"/>
                    </a:cxn>
                    <a:cxn ang="0">
                      <a:pos x="385" y="168"/>
                    </a:cxn>
                    <a:cxn ang="0">
                      <a:pos x="369" y="172"/>
                    </a:cxn>
                    <a:cxn ang="0">
                      <a:pos x="351" y="176"/>
                    </a:cxn>
                  </a:cxnLst>
                  <a:rect l="0" t="0" r="r" b="b"/>
                  <a:pathLst>
                    <a:path w="447" h="386">
                      <a:moveTo>
                        <a:pt x="205" y="386"/>
                      </a:moveTo>
                      <a:lnTo>
                        <a:pt x="205" y="386"/>
                      </a:lnTo>
                      <a:lnTo>
                        <a:pt x="104" y="177"/>
                      </a:lnTo>
                      <a:lnTo>
                        <a:pt x="99" y="177"/>
                      </a:lnTo>
                      <a:lnTo>
                        <a:pt x="96" y="177"/>
                      </a:lnTo>
                      <a:lnTo>
                        <a:pt x="90" y="176"/>
                      </a:lnTo>
                      <a:lnTo>
                        <a:pt x="86" y="176"/>
                      </a:lnTo>
                      <a:lnTo>
                        <a:pt x="85" y="175"/>
                      </a:lnTo>
                      <a:lnTo>
                        <a:pt x="79" y="175"/>
                      </a:lnTo>
                      <a:lnTo>
                        <a:pt x="76" y="172"/>
                      </a:lnTo>
                      <a:lnTo>
                        <a:pt x="71" y="171"/>
                      </a:lnTo>
                      <a:lnTo>
                        <a:pt x="67" y="170"/>
                      </a:lnTo>
                      <a:lnTo>
                        <a:pt x="61" y="168"/>
                      </a:lnTo>
                      <a:lnTo>
                        <a:pt x="57" y="168"/>
                      </a:lnTo>
                      <a:lnTo>
                        <a:pt x="53" y="165"/>
                      </a:lnTo>
                      <a:lnTo>
                        <a:pt x="50" y="164"/>
                      </a:lnTo>
                      <a:lnTo>
                        <a:pt x="49" y="159"/>
                      </a:lnTo>
                      <a:lnTo>
                        <a:pt x="43" y="159"/>
                      </a:lnTo>
                      <a:lnTo>
                        <a:pt x="40" y="156"/>
                      </a:lnTo>
                      <a:lnTo>
                        <a:pt x="36" y="155"/>
                      </a:lnTo>
                      <a:lnTo>
                        <a:pt x="32" y="150"/>
                      </a:lnTo>
                      <a:lnTo>
                        <a:pt x="30" y="149"/>
                      </a:lnTo>
                      <a:lnTo>
                        <a:pt x="26" y="145"/>
                      </a:lnTo>
                      <a:lnTo>
                        <a:pt x="23" y="142"/>
                      </a:lnTo>
                      <a:lnTo>
                        <a:pt x="20" y="138"/>
                      </a:lnTo>
                      <a:lnTo>
                        <a:pt x="17" y="136"/>
                      </a:lnTo>
                      <a:lnTo>
                        <a:pt x="14" y="131"/>
                      </a:lnTo>
                      <a:lnTo>
                        <a:pt x="11" y="127"/>
                      </a:lnTo>
                      <a:lnTo>
                        <a:pt x="8" y="124"/>
                      </a:lnTo>
                      <a:lnTo>
                        <a:pt x="6" y="122"/>
                      </a:lnTo>
                      <a:lnTo>
                        <a:pt x="6" y="118"/>
                      </a:lnTo>
                      <a:lnTo>
                        <a:pt x="4" y="112"/>
                      </a:lnTo>
                      <a:lnTo>
                        <a:pt x="1" y="109"/>
                      </a:lnTo>
                      <a:lnTo>
                        <a:pt x="1" y="104"/>
                      </a:lnTo>
                      <a:lnTo>
                        <a:pt x="1" y="99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0" y="85"/>
                      </a:lnTo>
                      <a:lnTo>
                        <a:pt x="0" y="80"/>
                      </a:lnTo>
                      <a:lnTo>
                        <a:pt x="1" y="77"/>
                      </a:lnTo>
                      <a:lnTo>
                        <a:pt x="1" y="71"/>
                      </a:lnTo>
                      <a:lnTo>
                        <a:pt x="1" y="67"/>
                      </a:lnTo>
                      <a:lnTo>
                        <a:pt x="4" y="64"/>
                      </a:lnTo>
                      <a:lnTo>
                        <a:pt x="6" y="60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11" y="48"/>
                      </a:lnTo>
                      <a:lnTo>
                        <a:pt x="14" y="44"/>
                      </a:lnTo>
                      <a:lnTo>
                        <a:pt x="14" y="40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3" y="30"/>
                      </a:lnTo>
                      <a:lnTo>
                        <a:pt x="26" y="28"/>
                      </a:lnTo>
                      <a:lnTo>
                        <a:pt x="30" y="25"/>
                      </a:lnTo>
                      <a:lnTo>
                        <a:pt x="32" y="21"/>
                      </a:lnTo>
                      <a:lnTo>
                        <a:pt x="34" y="19"/>
                      </a:lnTo>
                      <a:lnTo>
                        <a:pt x="39" y="17"/>
                      </a:lnTo>
                      <a:lnTo>
                        <a:pt x="43" y="13"/>
                      </a:lnTo>
                      <a:lnTo>
                        <a:pt x="47" y="13"/>
                      </a:lnTo>
                      <a:lnTo>
                        <a:pt x="50" y="10"/>
                      </a:lnTo>
                      <a:lnTo>
                        <a:pt x="53" y="7"/>
                      </a:lnTo>
                      <a:lnTo>
                        <a:pt x="57" y="7"/>
                      </a:lnTo>
                      <a:lnTo>
                        <a:pt x="60" y="6"/>
                      </a:lnTo>
                      <a:lnTo>
                        <a:pt x="65" y="4"/>
                      </a:lnTo>
                      <a:lnTo>
                        <a:pt x="71" y="4"/>
                      </a:lnTo>
                      <a:lnTo>
                        <a:pt x="72" y="3"/>
                      </a:lnTo>
                      <a:lnTo>
                        <a:pt x="76" y="3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6" y="3"/>
                      </a:lnTo>
                      <a:lnTo>
                        <a:pt x="98" y="3"/>
                      </a:lnTo>
                      <a:lnTo>
                        <a:pt x="104" y="3"/>
                      </a:lnTo>
                      <a:lnTo>
                        <a:pt x="106" y="4"/>
                      </a:lnTo>
                      <a:lnTo>
                        <a:pt x="111" y="6"/>
                      </a:lnTo>
                      <a:lnTo>
                        <a:pt x="115" y="7"/>
                      </a:lnTo>
                      <a:lnTo>
                        <a:pt x="119" y="7"/>
                      </a:lnTo>
                      <a:lnTo>
                        <a:pt x="123" y="7"/>
                      </a:lnTo>
                      <a:lnTo>
                        <a:pt x="126" y="11"/>
                      </a:lnTo>
                      <a:lnTo>
                        <a:pt x="132" y="13"/>
                      </a:lnTo>
                      <a:lnTo>
                        <a:pt x="136" y="14"/>
                      </a:lnTo>
                      <a:lnTo>
                        <a:pt x="139" y="18"/>
                      </a:lnTo>
                      <a:lnTo>
                        <a:pt x="143" y="21"/>
                      </a:lnTo>
                      <a:lnTo>
                        <a:pt x="144" y="24"/>
                      </a:lnTo>
                      <a:lnTo>
                        <a:pt x="146" y="26"/>
                      </a:lnTo>
                      <a:lnTo>
                        <a:pt x="150" y="28"/>
                      </a:lnTo>
                      <a:lnTo>
                        <a:pt x="155" y="32"/>
                      </a:lnTo>
                      <a:lnTo>
                        <a:pt x="155" y="36"/>
                      </a:lnTo>
                      <a:lnTo>
                        <a:pt x="158" y="40"/>
                      </a:lnTo>
                      <a:lnTo>
                        <a:pt x="162" y="44"/>
                      </a:lnTo>
                      <a:lnTo>
                        <a:pt x="164" y="47"/>
                      </a:lnTo>
                      <a:lnTo>
                        <a:pt x="166" y="48"/>
                      </a:lnTo>
                      <a:lnTo>
                        <a:pt x="166" y="56"/>
                      </a:lnTo>
                      <a:lnTo>
                        <a:pt x="169" y="58"/>
                      </a:lnTo>
                      <a:lnTo>
                        <a:pt x="171" y="63"/>
                      </a:lnTo>
                      <a:lnTo>
                        <a:pt x="171" y="66"/>
                      </a:lnTo>
                      <a:lnTo>
                        <a:pt x="175" y="71"/>
                      </a:lnTo>
                      <a:lnTo>
                        <a:pt x="175" y="74"/>
                      </a:lnTo>
                      <a:lnTo>
                        <a:pt x="175" y="78"/>
                      </a:lnTo>
                      <a:lnTo>
                        <a:pt x="175" y="89"/>
                      </a:lnTo>
                      <a:lnTo>
                        <a:pt x="175" y="98"/>
                      </a:lnTo>
                      <a:lnTo>
                        <a:pt x="266" y="98"/>
                      </a:lnTo>
                      <a:lnTo>
                        <a:pt x="266" y="89"/>
                      </a:lnTo>
                      <a:lnTo>
                        <a:pt x="266" y="85"/>
                      </a:lnTo>
                      <a:lnTo>
                        <a:pt x="266" y="80"/>
                      </a:lnTo>
                      <a:lnTo>
                        <a:pt x="268" y="74"/>
                      </a:lnTo>
                      <a:lnTo>
                        <a:pt x="268" y="71"/>
                      </a:lnTo>
                      <a:lnTo>
                        <a:pt x="269" y="65"/>
                      </a:lnTo>
                      <a:lnTo>
                        <a:pt x="270" y="61"/>
                      </a:lnTo>
                      <a:lnTo>
                        <a:pt x="272" y="57"/>
                      </a:lnTo>
                      <a:lnTo>
                        <a:pt x="272" y="53"/>
                      </a:lnTo>
                      <a:lnTo>
                        <a:pt x="276" y="48"/>
                      </a:lnTo>
                      <a:lnTo>
                        <a:pt x="279" y="45"/>
                      </a:lnTo>
                      <a:lnTo>
                        <a:pt x="279" y="44"/>
                      </a:lnTo>
                      <a:lnTo>
                        <a:pt x="282" y="39"/>
                      </a:lnTo>
                      <a:lnTo>
                        <a:pt x="285" y="36"/>
                      </a:lnTo>
                      <a:lnTo>
                        <a:pt x="287" y="32"/>
                      </a:lnTo>
                      <a:lnTo>
                        <a:pt x="291" y="28"/>
                      </a:lnTo>
                      <a:lnTo>
                        <a:pt x="294" y="25"/>
                      </a:lnTo>
                      <a:lnTo>
                        <a:pt x="297" y="24"/>
                      </a:lnTo>
                      <a:lnTo>
                        <a:pt x="301" y="20"/>
                      </a:lnTo>
                      <a:lnTo>
                        <a:pt x="302" y="17"/>
                      </a:lnTo>
                      <a:lnTo>
                        <a:pt x="305" y="14"/>
                      </a:lnTo>
                      <a:lnTo>
                        <a:pt x="309" y="13"/>
                      </a:lnTo>
                      <a:lnTo>
                        <a:pt x="315" y="11"/>
                      </a:lnTo>
                      <a:lnTo>
                        <a:pt x="320" y="7"/>
                      </a:lnTo>
                      <a:lnTo>
                        <a:pt x="323" y="7"/>
                      </a:lnTo>
                      <a:lnTo>
                        <a:pt x="327" y="7"/>
                      </a:lnTo>
                      <a:lnTo>
                        <a:pt x="331" y="6"/>
                      </a:lnTo>
                      <a:lnTo>
                        <a:pt x="335" y="4"/>
                      </a:lnTo>
                      <a:lnTo>
                        <a:pt x="338" y="3"/>
                      </a:lnTo>
                      <a:lnTo>
                        <a:pt x="342" y="3"/>
                      </a:lnTo>
                      <a:lnTo>
                        <a:pt x="348" y="3"/>
                      </a:lnTo>
                      <a:lnTo>
                        <a:pt x="356" y="0"/>
                      </a:lnTo>
                      <a:lnTo>
                        <a:pt x="362" y="0"/>
                      </a:lnTo>
                      <a:lnTo>
                        <a:pt x="365" y="3"/>
                      </a:lnTo>
                      <a:lnTo>
                        <a:pt x="369" y="3"/>
                      </a:lnTo>
                      <a:lnTo>
                        <a:pt x="374" y="3"/>
                      </a:lnTo>
                      <a:lnTo>
                        <a:pt x="378" y="4"/>
                      </a:lnTo>
                      <a:lnTo>
                        <a:pt x="381" y="4"/>
                      </a:lnTo>
                      <a:lnTo>
                        <a:pt x="385" y="6"/>
                      </a:lnTo>
                      <a:lnTo>
                        <a:pt x="389" y="7"/>
                      </a:lnTo>
                      <a:lnTo>
                        <a:pt x="393" y="7"/>
                      </a:lnTo>
                      <a:lnTo>
                        <a:pt x="397" y="10"/>
                      </a:lnTo>
                      <a:lnTo>
                        <a:pt x="400" y="13"/>
                      </a:lnTo>
                      <a:lnTo>
                        <a:pt x="406" y="13"/>
                      </a:lnTo>
                      <a:lnTo>
                        <a:pt x="408" y="17"/>
                      </a:lnTo>
                      <a:lnTo>
                        <a:pt x="413" y="19"/>
                      </a:lnTo>
                      <a:lnTo>
                        <a:pt x="415" y="24"/>
                      </a:lnTo>
                      <a:lnTo>
                        <a:pt x="420" y="25"/>
                      </a:lnTo>
                      <a:lnTo>
                        <a:pt x="422" y="28"/>
                      </a:lnTo>
                      <a:lnTo>
                        <a:pt x="424" y="30"/>
                      </a:lnTo>
                      <a:lnTo>
                        <a:pt x="427" y="36"/>
                      </a:lnTo>
                      <a:lnTo>
                        <a:pt x="430" y="37"/>
                      </a:lnTo>
                      <a:lnTo>
                        <a:pt x="433" y="40"/>
                      </a:lnTo>
                      <a:lnTo>
                        <a:pt x="435" y="44"/>
                      </a:lnTo>
                      <a:lnTo>
                        <a:pt x="436" y="48"/>
                      </a:lnTo>
                      <a:lnTo>
                        <a:pt x="440" y="53"/>
                      </a:lnTo>
                      <a:lnTo>
                        <a:pt x="441" y="56"/>
                      </a:lnTo>
                      <a:lnTo>
                        <a:pt x="442" y="60"/>
                      </a:lnTo>
                      <a:lnTo>
                        <a:pt x="443" y="65"/>
                      </a:lnTo>
                      <a:lnTo>
                        <a:pt x="446" y="71"/>
                      </a:lnTo>
                      <a:lnTo>
                        <a:pt x="446" y="73"/>
                      </a:lnTo>
                      <a:lnTo>
                        <a:pt x="446" y="77"/>
                      </a:lnTo>
                      <a:lnTo>
                        <a:pt x="447" y="89"/>
                      </a:lnTo>
                      <a:lnTo>
                        <a:pt x="447" y="92"/>
                      </a:lnTo>
                      <a:lnTo>
                        <a:pt x="446" y="98"/>
                      </a:lnTo>
                      <a:lnTo>
                        <a:pt x="446" y="104"/>
                      </a:lnTo>
                      <a:lnTo>
                        <a:pt x="446" y="107"/>
                      </a:lnTo>
                      <a:lnTo>
                        <a:pt x="443" y="112"/>
                      </a:lnTo>
                      <a:lnTo>
                        <a:pt x="442" y="116"/>
                      </a:lnTo>
                      <a:lnTo>
                        <a:pt x="441" y="118"/>
                      </a:lnTo>
                      <a:lnTo>
                        <a:pt x="439" y="123"/>
                      </a:lnTo>
                      <a:lnTo>
                        <a:pt x="436" y="126"/>
                      </a:lnTo>
                      <a:lnTo>
                        <a:pt x="435" y="131"/>
                      </a:lnTo>
                      <a:lnTo>
                        <a:pt x="431" y="133"/>
                      </a:lnTo>
                      <a:lnTo>
                        <a:pt x="428" y="138"/>
                      </a:lnTo>
                      <a:lnTo>
                        <a:pt x="426" y="140"/>
                      </a:lnTo>
                      <a:lnTo>
                        <a:pt x="422" y="145"/>
                      </a:lnTo>
                      <a:lnTo>
                        <a:pt x="420" y="145"/>
                      </a:lnTo>
                      <a:lnTo>
                        <a:pt x="415" y="150"/>
                      </a:lnTo>
                      <a:lnTo>
                        <a:pt x="413" y="153"/>
                      </a:lnTo>
                      <a:lnTo>
                        <a:pt x="409" y="155"/>
                      </a:lnTo>
                      <a:lnTo>
                        <a:pt x="406" y="158"/>
                      </a:lnTo>
                      <a:lnTo>
                        <a:pt x="400" y="159"/>
                      </a:lnTo>
                      <a:lnTo>
                        <a:pt x="397" y="164"/>
                      </a:lnTo>
                      <a:lnTo>
                        <a:pt x="393" y="164"/>
                      </a:lnTo>
                      <a:lnTo>
                        <a:pt x="389" y="165"/>
                      </a:lnTo>
                      <a:lnTo>
                        <a:pt x="385" y="168"/>
                      </a:lnTo>
                      <a:lnTo>
                        <a:pt x="381" y="168"/>
                      </a:lnTo>
                      <a:lnTo>
                        <a:pt x="376" y="171"/>
                      </a:lnTo>
                      <a:lnTo>
                        <a:pt x="370" y="172"/>
                      </a:lnTo>
                      <a:lnTo>
                        <a:pt x="369" y="172"/>
                      </a:lnTo>
                      <a:lnTo>
                        <a:pt x="363" y="175"/>
                      </a:lnTo>
                      <a:lnTo>
                        <a:pt x="360" y="175"/>
                      </a:lnTo>
                      <a:lnTo>
                        <a:pt x="356" y="176"/>
                      </a:lnTo>
                      <a:lnTo>
                        <a:pt x="351" y="176"/>
                      </a:lnTo>
                      <a:lnTo>
                        <a:pt x="342" y="177"/>
                      </a:lnTo>
                      <a:lnTo>
                        <a:pt x="245" y="386"/>
                      </a:lnTo>
                      <a:lnTo>
                        <a:pt x="205" y="38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19">
                <a:extLst>
                  <a:ext uri="{FF2B5EF4-FFF2-40B4-BE49-F238E27FC236}">
                    <a16:creationId xmlns:a16="http://schemas.microsoft.com/office/drawing/2014/main" id="{90AE4DE5-7162-92F2-5454-2AE0DB5A10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" y="3226"/>
                <a:ext cx="12" cy="15"/>
                <a:chOff x="367" y="3226"/>
                <a:chExt cx="12" cy="15"/>
              </a:xfrm>
            </p:grpSpPr>
            <p:sp>
              <p:nvSpPr>
                <p:cNvPr id="142" name="Freeform 120">
                  <a:extLst>
                    <a:ext uri="{FF2B5EF4-FFF2-40B4-BE49-F238E27FC236}">
                      <a16:creationId xmlns:a16="http://schemas.microsoft.com/office/drawing/2014/main" id="{707750F2-7E4B-53AE-E322-EFBB88B5B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" y="3226"/>
                  <a:ext cx="12" cy="15"/>
                </a:xfrm>
                <a:custGeom>
                  <a:avLst/>
                  <a:gdLst/>
                  <a:ahLst/>
                  <a:cxnLst>
                    <a:cxn ang="0">
                      <a:pos x="36" y="55"/>
                    </a:cxn>
                    <a:cxn ang="0">
                      <a:pos x="36" y="55"/>
                    </a:cxn>
                    <a:cxn ang="0">
                      <a:pos x="31" y="55"/>
                    </a:cxn>
                    <a:cxn ang="0">
                      <a:pos x="28" y="57"/>
                    </a:cxn>
                    <a:cxn ang="0">
                      <a:pos x="25" y="57"/>
                    </a:cxn>
                    <a:cxn ang="0">
                      <a:pos x="22" y="55"/>
                    </a:cxn>
                    <a:cxn ang="0">
                      <a:pos x="19" y="54"/>
                    </a:cxn>
                    <a:cxn ang="0">
                      <a:pos x="16" y="53"/>
                    </a:cxn>
                    <a:cxn ang="0">
                      <a:pos x="13" y="49"/>
                    </a:cxn>
                    <a:cxn ang="0">
                      <a:pos x="11" y="47"/>
                    </a:cxn>
                    <a:cxn ang="0">
                      <a:pos x="7" y="44"/>
                    </a:cxn>
                    <a:cxn ang="0">
                      <a:pos x="6" y="42"/>
                    </a:cxn>
                    <a:cxn ang="0">
                      <a:pos x="4" y="36"/>
                    </a:cxn>
                    <a:cxn ang="0">
                      <a:pos x="3" y="34"/>
                    </a:cxn>
                    <a:cxn ang="0">
                      <a:pos x="3" y="30"/>
                    </a:cxn>
                    <a:cxn ang="0">
                      <a:pos x="0" y="28"/>
                    </a:cxn>
                    <a:cxn ang="0">
                      <a:pos x="0" y="26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3" y="17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6" y="7"/>
                    </a:cxn>
                    <a:cxn ang="0">
                      <a:pos x="13" y="2"/>
                    </a:cxn>
                    <a:cxn ang="0">
                      <a:pos x="16" y="1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6" y="2"/>
                    </a:cxn>
                    <a:cxn ang="0">
                      <a:pos x="29" y="3"/>
                    </a:cxn>
                    <a:cxn ang="0">
                      <a:pos x="32" y="7"/>
                    </a:cxn>
                    <a:cxn ang="0">
                      <a:pos x="36" y="7"/>
                    </a:cxn>
                    <a:cxn ang="0">
                      <a:pos x="39" y="11"/>
                    </a:cxn>
                    <a:cxn ang="0">
                      <a:pos x="39" y="14"/>
                    </a:cxn>
                    <a:cxn ang="0">
                      <a:pos x="44" y="15"/>
                    </a:cxn>
                    <a:cxn ang="0">
                      <a:pos x="46" y="22"/>
                    </a:cxn>
                    <a:cxn ang="0">
                      <a:pos x="46" y="26"/>
                    </a:cxn>
                    <a:cxn ang="0">
                      <a:pos x="48" y="27"/>
                    </a:cxn>
                    <a:cxn ang="0">
                      <a:pos x="50" y="30"/>
                    </a:cxn>
                    <a:cxn ang="0">
                      <a:pos x="50" y="34"/>
                    </a:cxn>
                    <a:cxn ang="0">
                      <a:pos x="50" y="36"/>
                    </a:cxn>
                    <a:cxn ang="0">
                      <a:pos x="48" y="40"/>
                    </a:cxn>
                    <a:cxn ang="0">
                      <a:pos x="46" y="44"/>
                    </a:cxn>
                    <a:cxn ang="0">
                      <a:pos x="46" y="46"/>
                    </a:cxn>
                    <a:cxn ang="0">
                      <a:pos x="44" y="49"/>
                    </a:cxn>
                    <a:cxn ang="0">
                      <a:pos x="43" y="52"/>
                    </a:cxn>
                    <a:cxn ang="0">
                      <a:pos x="36" y="55"/>
                    </a:cxn>
                  </a:cxnLst>
                  <a:rect l="0" t="0" r="r" b="b"/>
                  <a:pathLst>
                    <a:path w="50" h="57">
                      <a:moveTo>
                        <a:pt x="36" y="55"/>
                      </a:moveTo>
                      <a:lnTo>
                        <a:pt x="36" y="55"/>
                      </a:lnTo>
                      <a:lnTo>
                        <a:pt x="31" y="55"/>
                      </a:lnTo>
                      <a:lnTo>
                        <a:pt x="28" y="57"/>
                      </a:lnTo>
                      <a:lnTo>
                        <a:pt x="25" y="57"/>
                      </a:lnTo>
                      <a:lnTo>
                        <a:pt x="22" y="55"/>
                      </a:lnTo>
                      <a:lnTo>
                        <a:pt x="19" y="54"/>
                      </a:lnTo>
                      <a:lnTo>
                        <a:pt x="16" y="53"/>
                      </a:lnTo>
                      <a:lnTo>
                        <a:pt x="13" y="49"/>
                      </a:lnTo>
                      <a:lnTo>
                        <a:pt x="11" y="47"/>
                      </a:lnTo>
                      <a:lnTo>
                        <a:pt x="7" y="44"/>
                      </a:lnTo>
                      <a:lnTo>
                        <a:pt x="6" y="42"/>
                      </a:lnTo>
                      <a:lnTo>
                        <a:pt x="4" y="36"/>
                      </a:lnTo>
                      <a:lnTo>
                        <a:pt x="3" y="34"/>
                      </a:lnTo>
                      <a:lnTo>
                        <a:pt x="3" y="30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3" y="17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13" y="2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2"/>
                      </a:lnTo>
                      <a:lnTo>
                        <a:pt x="29" y="3"/>
                      </a:lnTo>
                      <a:lnTo>
                        <a:pt x="32" y="7"/>
                      </a:lnTo>
                      <a:lnTo>
                        <a:pt x="36" y="7"/>
                      </a:lnTo>
                      <a:lnTo>
                        <a:pt x="39" y="11"/>
                      </a:lnTo>
                      <a:lnTo>
                        <a:pt x="39" y="14"/>
                      </a:lnTo>
                      <a:lnTo>
                        <a:pt x="44" y="15"/>
                      </a:lnTo>
                      <a:lnTo>
                        <a:pt x="46" y="22"/>
                      </a:lnTo>
                      <a:lnTo>
                        <a:pt x="46" y="26"/>
                      </a:lnTo>
                      <a:lnTo>
                        <a:pt x="48" y="27"/>
                      </a:lnTo>
                      <a:lnTo>
                        <a:pt x="50" y="30"/>
                      </a:lnTo>
                      <a:lnTo>
                        <a:pt x="50" y="34"/>
                      </a:lnTo>
                      <a:lnTo>
                        <a:pt x="50" y="36"/>
                      </a:lnTo>
                      <a:lnTo>
                        <a:pt x="48" y="40"/>
                      </a:lnTo>
                      <a:lnTo>
                        <a:pt x="46" y="44"/>
                      </a:lnTo>
                      <a:lnTo>
                        <a:pt x="46" y="46"/>
                      </a:lnTo>
                      <a:lnTo>
                        <a:pt x="44" y="49"/>
                      </a:lnTo>
                      <a:lnTo>
                        <a:pt x="43" y="52"/>
                      </a:lnTo>
                      <a:lnTo>
                        <a:pt x="36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121">
                  <a:extLst>
                    <a:ext uri="{FF2B5EF4-FFF2-40B4-BE49-F238E27FC236}">
                      <a16:creationId xmlns:a16="http://schemas.microsoft.com/office/drawing/2014/main" id="{502BA9BC-6FA4-A15D-B3D1-D610F368D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" y="3226"/>
                  <a:ext cx="12" cy="15"/>
                </a:xfrm>
                <a:custGeom>
                  <a:avLst/>
                  <a:gdLst/>
                  <a:ahLst/>
                  <a:cxnLst>
                    <a:cxn ang="0">
                      <a:pos x="36" y="55"/>
                    </a:cxn>
                    <a:cxn ang="0">
                      <a:pos x="36" y="55"/>
                    </a:cxn>
                    <a:cxn ang="0">
                      <a:pos x="31" y="55"/>
                    </a:cxn>
                    <a:cxn ang="0">
                      <a:pos x="28" y="57"/>
                    </a:cxn>
                    <a:cxn ang="0">
                      <a:pos x="25" y="57"/>
                    </a:cxn>
                    <a:cxn ang="0">
                      <a:pos x="22" y="55"/>
                    </a:cxn>
                    <a:cxn ang="0">
                      <a:pos x="19" y="54"/>
                    </a:cxn>
                    <a:cxn ang="0">
                      <a:pos x="16" y="53"/>
                    </a:cxn>
                    <a:cxn ang="0">
                      <a:pos x="13" y="49"/>
                    </a:cxn>
                    <a:cxn ang="0">
                      <a:pos x="11" y="47"/>
                    </a:cxn>
                    <a:cxn ang="0">
                      <a:pos x="7" y="44"/>
                    </a:cxn>
                    <a:cxn ang="0">
                      <a:pos x="6" y="42"/>
                    </a:cxn>
                    <a:cxn ang="0">
                      <a:pos x="4" y="36"/>
                    </a:cxn>
                    <a:cxn ang="0">
                      <a:pos x="3" y="34"/>
                    </a:cxn>
                    <a:cxn ang="0">
                      <a:pos x="3" y="30"/>
                    </a:cxn>
                    <a:cxn ang="0">
                      <a:pos x="0" y="28"/>
                    </a:cxn>
                    <a:cxn ang="0">
                      <a:pos x="0" y="26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3" y="17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6" y="7"/>
                    </a:cxn>
                    <a:cxn ang="0">
                      <a:pos x="13" y="2"/>
                    </a:cxn>
                    <a:cxn ang="0">
                      <a:pos x="16" y="1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6" y="2"/>
                    </a:cxn>
                    <a:cxn ang="0">
                      <a:pos x="29" y="3"/>
                    </a:cxn>
                    <a:cxn ang="0">
                      <a:pos x="32" y="7"/>
                    </a:cxn>
                    <a:cxn ang="0">
                      <a:pos x="36" y="7"/>
                    </a:cxn>
                    <a:cxn ang="0">
                      <a:pos x="39" y="11"/>
                    </a:cxn>
                    <a:cxn ang="0">
                      <a:pos x="39" y="14"/>
                    </a:cxn>
                    <a:cxn ang="0">
                      <a:pos x="44" y="15"/>
                    </a:cxn>
                    <a:cxn ang="0">
                      <a:pos x="46" y="22"/>
                    </a:cxn>
                    <a:cxn ang="0">
                      <a:pos x="46" y="26"/>
                    </a:cxn>
                    <a:cxn ang="0">
                      <a:pos x="48" y="27"/>
                    </a:cxn>
                    <a:cxn ang="0">
                      <a:pos x="50" y="30"/>
                    </a:cxn>
                    <a:cxn ang="0">
                      <a:pos x="50" y="34"/>
                    </a:cxn>
                    <a:cxn ang="0">
                      <a:pos x="50" y="36"/>
                    </a:cxn>
                    <a:cxn ang="0">
                      <a:pos x="48" y="40"/>
                    </a:cxn>
                    <a:cxn ang="0">
                      <a:pos x="46" y="44"/>
                    </a:cxn>
                    <a:cxn ang="0">
                      <a:pos x="46" y="46"/>
                    </a:cxn>
                    <a:cxn ang="0">
                      <a:pos x="44" y="49"/>
                    </a:cxn>
                    <a:cxn ang="0">
                      <a:pos x="43" y="52"/>
                    </a:cxn>
                    <a:cxn ang="0">
                      <a:pos x="36" y="55"/>
                    </a:cxn>
                  </a:cxnLst>
                  <a:rect l="0" t="0" r="r" b="b"/>
                  <a:pathLst>
                    <a:path w="50" h="57">
                      <a:moveTo>
                        <a:pt x="36" y="55"/>
                      </a:moveTo>
                      <a:lnTo>
                        <a:pt x="36" y="55"/>
                      </a:lnTo>
                      <a:lnTo>
                        <a:pt x="31" y="55"/>
                      </a:lnTo>
                      <a:lnTo>
                        <a:pt x="28" y="57"/>
                      </a:lnTo>
                      <a:lnTo>
                        <a:pt x="25" y="57"/>
                      </a:lnTo>
                      <a:lnTo>
                        <a:pt x="22" y="55"/>
                      </a:lnTo>
                      <a:lnTo>
                        <a:pt x="19" y="54"/>
                      </a:lnTo>
                      <a:lnTo>
                        <a:pt x="16" y="53"/>
                      </a:lnTo>
                      <a:lnTo>
                        <a:pt x="13" y="49"/>
                      </a:lnTo>
                      <a:lnTo>
                        <a:pt x="11" y="47"/>
                      </a:lnTo>
                      <a:lnTo>
                        <a:pt x="7" y="44"/>
                      </a:lnTo>
                      <a:lnTo>
                        <a:pt x="6" y="42"/>
                      </a:lnTo>
                      <a:lnTo>
                        <a:pt x="4" y="36"/>
                      </a:lnTo>
                      <a:lnTo>
                        <a:pt x="3" y="34"/>
                      </a:lnTo>
                      <a:lnTo>
                        <a:pt x="3" y="30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3" y="17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13" y="2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2"/>
                      </a:lnTo>
                      <a:lnTo>
                        <a:pt x="29" y="3"/>
                      </a:lnTo>
                      <a:lnTo>
                        <a:pt x="32" y="7"/>
                      </a:lnTo>
                      <a:lnTo>
                        <a:pt x="36" y="7"/>
                      </a:lnTo>
                      <a:lnTo>
                        <a:pt x="39" y="11"/>
                      </a:lnTo>
                      <a:lnTo>
                        <a:pt x="39" y="14"/>
                      </a:lnTo>
                      <a:lnTo>
                        <a:pt x="44" y="15"/>
                      </a:lnTo>
                      <a:lnTo>
                        <a:pt x="46" y="22"/>
                      </a:lnTo>
                      <a:lnTo>
                        <a:pt x="46" y="26"/>
                      </a:lnTo>
                      <a:lnTo>
                        <a:pt x="48" y="27"/>
                      </a:lnTo>
                      <a:lnTo>
                        <a:pt x="50" y="30"/>
                      </a:lnTo>
                      <a:lnTo>
                        <a:pt x="50" y="34"/>
                      </a:lnTo>
                      <a:lnTo>
                        <a:pt x="50" y="36"/>
                      </a:lnTo>
                      <a:lnTo>
                        <a:pt x="48" y="40"/>
                      </a:lnTo>
                      <a:lnTo>
                        <a:pt x="46" y="44"/>
                      </a:lnTo>
                      <a:lnTo>
                        <a:pt x="46" y="46"/>
                      </a:lnTo>
                      <a:lnTo>
                        <a:pt x="44" y="49"/>
                      </a:lnTo>
                      <a:lnTo>
                        <a:pt x="43" y="52"/>
                      </a:lnTo>
                      <a:lnTo>
                        <a:pt x="36" y="5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22">
                <a:extLst>
                  <a:ext uri="{FF2B5EF4-FFF2-40B4-BE49-F238E27FC236}">
                    <a16:creationId xmlns:a16="http://schemas.microsoft.com/office/drawing/2014/main" id="{0188E16B-ED99-5176-6199-A826954CFE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" y="3226"/>
                <a:ext cx="12" cy="15"/>
                <a:chOff x="397" y="3226"/>
                <a:chExt cx="12" cy="15"/>
              </a:xfrm>
            </p:grpSpPr>
            <p:sp>
              <p:nvSpPr>
                <p:cNvPr id="140" name="Freeform 123">
                  <a:extLst>
                    <a:ext uri="{FF2B5EF4-FFF2-40B4-BE49-F238E27FC236}">
                      <a16:creationId xmlns:a16="http://schemas.microsoft.com/office/drawing/2014/main" id="{692E30A5-CBF9-5D94-8B1F-A639986F1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" y="3226"/>
                  <a:ext cx="12" cy="15"/>
                </a:xfrm>
                <a:custGeom>
                  <a:avLst/>
                  <a:gdLst/>
                  <a:ahLst/>
                  <a:cxnLst>
                    <a:cxn ang="0">
                      <a:pos x="11" y="56"/>
                    </a:cxn>
                    <a:cxn ang="0">
                      <a:pos x="11" y="56"/>
                    </a:cxn>
                    <a:cxn ang="0">
                      <a:pos x="6" y="55"/>
                    </a:cxn>
                    <a:cxn ang="0">
                      <a:pos x="3" y="53"/>
                    </a:cxn>
                    <a:cxn ang="0">
                      <a:pos x="2" y="50"/>
                    </a:cxn>
                    <a:cxn ang="0">
                      <a:pos x="0" y="47"/>
                    </a:cxn>
                    <a:cxn ang="0">
                      <a:pos x="0" y="44"/>
                    </a:cxn>
                    <a:cxn ang="0">
                      <a:pos x="0" y="41"/>
                    </a:cxn>
                    <a:cxn ang="0">
                      <a:pos x="0" y="36"/>
                    </a:cxn>
                    <a:cxn ang="0">
                      <a:pos x="0" y="34"/>
                    </a:cxn>
                    <a:cxn ang="0">
                      <a:pos x="0" y="30"/>
                    </a:cxn>
                    <a:cxn ang="0">
                      <a:pos x="0" y="27"/>
                    </a:cxn>
                    <a:cxn ang="0">
                      <a:pos x="3" y="23"/>
                    </a:cxn>
                    <a:cxn ang="0">
                      <a:pos x="6" y="19"/>
                    </a:cxn>
                    <a:cxn ang="0">
                      <a:pos x="8" y="14"/>
                    </a:cxn>
                    <a:cxn ang="0">
                      <a:pos x="11" y="14"/>
                    </a:cxn>
                    <a:cxn ang="0">
                      <a:pos x="11" y="9"/>
                    </a:cxn>
                    <a:cxn ang="0">
                      <a:pos x="14" y="7"/>
                    </a:cxn>
                    <a:cxn ang="0">
                      <a:pos x="18" y="7"/>
                    </a:cxn>
                    <a:cxn ang="0">
                      <a:pos x="20" y="3"/>
                    </a:cxn>
                    <a:cxn ang="0">
                      <a:pos x="24" y="1"/>
                    </a:cxn>
                    <a:cxn ang="0">
                      <a:pos x="28" y="0"/>
                    </a:cxn>
                    <a:cxn ang="0">
                      <a:pos x="32" y="0"/>
                    </a:cxn>
                    <a:cxn ang="0">
                      <a:pos x="39" y="2"/>
                    </a:cxn>
                    <a:cxn ang="0">
                      <a:pos x="42" y="4"/>
                    </a:cxn>
                    <a:cxn ang="0">
                      <a:pos x="44" y="7"/>
                    </a:cxn>
                    <a:cxn ang="0">
                      <a:pos x="46" y="9"/>
                    </a:cxn>
                    <a:cxn ang="0">
                      <a:pos x="47" y="14"/>
                    </a:cxn>
                    <a:cxn ang="0">
                      <a:pos x="47" y="14"/>
                    </a:cxn>
                    <a:cxn ang="0">
                      <a:pos x="47" y="19"/>
                    </a:cxn>
                    <a:cxn ang="0">
                      <a:pos x="47" y="23"/>
                    </a:cxn>
                    <a:cxn ang="0">
                      <a:pos x="46" y="27"/>
                    </a:cxn>
                    <a:cxn ang="0">
                      <a:pos x="46" y="29"/>
                    </a:cxn>
                    <a:cxn ang="0">
                      <a:pos x="45" y="32"/>
                    </a:cxn>
                    <a:cxn ang="0">
                      <a:pos x="42" y="36"/>
                    </a:cxn>
                    <a:cxn ang="0">
                      <a:pos x="41" y="41"/>
                    </a:cxn>
                    <a:cxn ang="0">
                      <a:pos x="40" y="41"/>
                    </a:cxn>
                    <a:cxn ang="0">
                      <a:pos x="39" y="44"/>
                    </a:cxn>
                    <a:cxn ang="0">
                      <a:pos x="36" y="47"/>
                    </a:cxn>
                    <a:cxn ang="0">
                      <a:pos x="35" y="49"/>
                    </a:cxn>
                    <a:cxn ang="0">
                      <a:pos x="33" y="50"/>
                    </a:cxn>
                    <a:cxn ang="0">
                      <a:pos x="31" y="54"/>
                    </a:cxn>
                    <a:cxn ang="0">
                      <a:pos x="27" y="55"/>
                    </a:cxn>
                    <a:cxn ang="0">
                      <a:pos x="24" y="56"/>
                    </a:cxn>
                    <a:cxn ang="0">
                      <a:pos x="21" y="56"/>
                    </a:cxn>
                    <a:cxn ang="0">
                      <a:pos x="20" y="59"/>
                    </a:cxn>
                    <a:cxn ang="0">
                      <a:pos x="16" y="60"/>
                    </a:cxn>
                    <a:cxn ang="0">
                      <a:pos x="11" y="56"/>
                    </a:cxn>
                  </a:cxnLst>
                  <a:rect l="0" t="0" r="r" b="b"/>
                  <a:pathLst>
                    <a:path w="47" h="60">
                      <a:moveTo>
                        <a:pt x="11" y="56"/>
                      </a:moveTo>
                      <a:lnTo>
                        <a:pt x="11" y="56"/>
                      </a:lnTo>
                      <a:lnTo>
                        <a:pt x="6" y="55"/>
                      </a:lnTo>
                      <a:lnTo>
                        <a:pt x="3" y="53"/>
                      </a:lnTo>
                      <a:lnTo>
                        <a:pt x="2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1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3"/>
                      </a:lnTo>
                      <a:lnTo>
                        <a:pt x="6" y="19"/>
                      </a:lnTo>
                      <a:lnTo>
                        <a:pt x="8" y="14"/>
                      </a:lnTo>
                      <a:lnTo>
                        <a:pt x="11" y="14"/>
                      </a:lnTo>
                      <a:lnTo>
                        <a:pt x="11" y="9"/>
                      </a:lnTo>
                      <a:lnTo>
                        <a:pt x="14" y="7"/>
                      </a:lnTo>
                      <a:lnTo>
                        <a:pt x="18" y="7"/>
                      </a:lnTo>
                      <a:lnTo>
                        <a:pt x="20" y="3"/>
                      </a:lnTo>
                      <a:lnTo>
                        <a:pt x="24" y="1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9" y="2"/>
                      </a:lnTo>
                      <a:lnTo>
                        <a:pt x="42" y="4"/>
                      </a:lnTo>
                      <a:lnTo>
                        <a:pt x="44" y="7"/>
                      </a:lnTo>
                      <a:lnTo>
                        <a:pt x="46" y="9"/>
                      </a:lnTo>
                      <a:lnTo>
                        <a:pt x="47" y="14"/>
                      </a:lnTo>
                      <a:lnTo>
                        <a:pt x="47" y="14"/>
                      </a:lnTo>
                      <a:lnTo>
                        <a:pt x="47" y="19"/>
                      </a:lnTo>
                      <a:lnTo>
                        <a:pt x="47" y="23"/>
                      </a:lnTo>
                      <a:lnTo>
                        <a:pt x="46" y="27"/>
                      </a:lnTo>
                      <a:lnTo>
                        <a:pt x="46" y="29"/>
                      </a:lnTo>
                      <a:lnTo>
                        <a:pt x="45" y="32"/>
                      </a:lnTo>
                      <a:lnTo>
                        <a:pt x="42" y="36"/>
                      </a:lnTo>
                      <a:lnTo>
                        <a:pt x="41" y="41"/>
                      </a:lnTo>
                      <a:lnTo>
                        <a:pt x="40" y="41"/>
                      </a:lnTo>
                      <a:lnTo>
                        <a:pt x="39" y="44"/>
                      </a:lnTo>
                      <a:lnTo>
                        <a:pt x="36" y="47"/>
                      </a:lnTo>
                      <a:lnTo>
                        <a:pt x="35" y="49"/>
                      </a:lnTo>
                      <a:lnTo>
                        <a:pt x="33" y="50"/>
                      </a:lnTo>
                      <a:lnTo>
                        <a:pt x="31" y="54"/>
                      </a:lnTo>
                      <a:lnTo>
                        <a:pt x="27" y="55"/>
                      </a:lnTo>
                      <a:lnTo>
                        <a:pt x="24" y="56"/>
                      </a:lnTo>
                      <a:lnTo>
                        <a:pt x="21" y="56"/>
                      </a:lnTo>
                      <a:lnTo>
                        <a:pt x="20" y="59"/>
                      </a:lnTo>
                      <a:lnTo>
                        <a:pt x="16" y="60"/>
                      </a:lnTo>
                      <a:lnTo>
                        <a:pt x="11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24">
                  <a:extLst>
                    <a:ext uri="{FF2B5EF4-FFF2-40B4-BE49-F238E27FC236}">
                      <a16:creationId xmlns:a16="http://schemas.microsoft.com/office/drawing/2014/main" id="{7F691589-BB37-AA84-B9C8-7921A71769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" y="3226"/>
                  <a:ext cx="12" cy="15"/>
                </a:xfrm>
                <a:custGeom>
                  <a:avLst/>
                  <a:gdLst/>
                  <a:ahLst/>
                  <a:cxnLst>
                    <a:cxn ang="0">
                      <a:pos x="11" y="56"/>
                    </a:cxn>
                    <a:cxn ang="0">
                      <a:pos x="11" y="56"/>
                    </a:cxn>
                    <a:cxn ang="0">
                      <a:pos x="6" y="55"/>
                    </a:cxn>
                    <a:cxn ang="0">
                      <a:pos x="3" y="53"/>
                    </a:cxn>
                    <a:cxn ang="0">
                      <a:pos x="2" y="50"/>
                    </a:cxn>
                    <a:cxn ang="0">
                      <a:pos x="0" y="47"/>
                    </a:cxn>
                    <a:cxn ang="0">
                      <a:pos x="0" y="44"/>
                    </a:cxn>
                    <a:cxn ang="0">
                      <a:pos x="0" y="41"/>
                    </a:cxn>
                    <a:cxn ang="0">
                      <a:pos x="0" y="36"/>
                    </a:cxn>
                    <a:cxn ang="0">
                      <a:pos x="0" y="34"/>
                    </a:cxn>
                    <a:cxn ang="0">
                      <a:pos x="0" y="30"/>
                    </a:cxn>
                    <a:cxn ang="0">
                      <a:pos x="0" y="27"/>
                    </a:cxn>
                    <a:cxn ang="0">
                      <a:pos x="3" y="23"/>
                    </a:cxn>
                    <a:cxn ang="0">
                      <a:pos x="6" y="19"/>
                    </a:cxn>
                    <a:cxn ang="0">
                      <a:pos x="8" y="14"/>
                    </a:cxn>
                    <a:cxn ang="0">
                      <a:pos x="11" y="14"/>
                    </a:cxn>
                    <a:cxn ang="0">
                      <a:pos x="11" y="9"/>
                    </a:cxn>
                    <a:cxn ang="0">
                      <a:pos x="14" y="7"/>
                    </a:cxn>
                    <a:cxn ang="0">
                      <a:pos x="18" y="7"/>
                    </a:cxn>
                    <a:cxn ang="0">
                      <a:pos x="20" y="3"/>
                    </a:cxn>
                    <a:cxn ang="0">
                      <a:pos x="24" y="1"/>
                    </a:cxn>
                    <a:cxn ang="0">
                      <a:pos x="28" y="0"/>
                    </a:cxn>
                    <a:cxn ang="0">
                      <a:pos x="32" y="0"/>
                    </a:cxn>
                    <a:cxn ang="0">
                      <a:pos x="39" y="2"/>
                    </a:cxn>
                    <a:cxn ang="0">
                      <a:pos x="42" y="4"/>
                    </a:cxn>
                    <a:cxn ang="0">
                      <a:pos x="44" y="7"/>
                    </a:cxn>
                    <a:cxn ang="0">
                      <a:pos x="46" y="9"/>
                    </a:cxn>
                    <a:cxn ang="0">
                      <a:pos x="47" y="14"/>
                    </a:cxn>
                    <a:cxn ang="0">
                      <a:pos x="47" y="14"/>
                    </a:cxn>
                    <a:cxn ang="0">
                      <a:pos x="47" y="19"/>
                    </a:cxn>
                    <a:cxn ang="0">
                      <a:pos x="47" y="23"/>
                    </a:cxn>
                    <a:cxn ang="0">
                      <a:pos x="46" y="27"/>
                    </a:cxn>
                    <a:cxn ang="0">
                      <a:pos x="46" y="29"/>
                    </a:cxn>
                    <a:cxn ang="0">
                      <a:pos x="45" y="32"/>
                    </a:cxn>
                    <a:cxn ang="0">
                      <a:pos x="42" y="36"/>
                    </a:cxn>
                    <a:cxn ang="0">
                      <a:pos x="41" y="41"/>
                    </a:cxn>
                    <a:cxn ang="0">
                      <a:pos x="40" y="41"/>
                    </a:cxn>
                    <a:cxn ang="0">
                      <a:pos x="39" y="44"/>
                    </a:cxn>
                    <a:cxn ang="0">
                      <a:pos x="36" y="47"/>
                    </a:cxn>
                    <a:cxn ang="0">
                      <a:pos x="35" y="49"/>
                    </a:cxn>
                    <a:cxn ang="0">
                      <a:pos x="33" y="50"/>
                    </a:cxn>
                    <a:cxn ang="0">
                      <a:pos x="31" y="54"/>
                    </a:cxn>
                    <a:cxn ang="0">
                      <a:pos x="27" y="55"/>
                    </a:cxn>
                    <a:cxn ang="0">
                      <a:pos x="24" y="56"/>
                    </a:cxn>
                    <a:cxn ang="0">
                      <a:pos x="21" y="56"/>
                    </a:cxn>
                    <a:cxn ang="0">
                      <a:pos x="20" y="59"/>
                    </a:cxn>
                    <a:cxn ang="0">
                      <a:pos x="16" y="60"/>
                    </a:cxn>
                    <a:cxn ang="0">
                      <a:pos x="11" y="56"/>
                    </a:cxn>
                  </a:cxnLst>
                  <a:rect l="0" t="0" r="r" b="b"/>
                  <a:pathLst>
                    <a:path w="47" h="60">
                      <a:moveTo>
                        <a:pt x="11" y="56"/>
                      </a:moveTo>
                      <a:lnTo>
                        <a:pt x="11" y="56"/>
                      </a:lnTo>
                      <a:lnTo>
                        <a:pt x="6" y="55"/>
                      </a:lnTo>
                      <a:lnTo>
                        <a:pt x="3" y="53"/>
                      </a:lnTo>
                      <a:lnTo>
                        <a:pt x="2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1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3"/>
                      </a:lnTo>
                      <a:lnTo>
                        <a:pt x="6" y="19"/>
                      </a:lnTo>
                      <a:lnTo>
                        <a:pt x="8" y="14"/>
                      </a:lnTo>
                      <a:lnTo>
                        <a:pt x="11" y="14"/>
                      </a:lnTo>
                      <a:lnTo>
                        <a:pt x="11" y="9"/>
                      </a:lnTo>
                      <a:lnTo>
                        <a:pt x="14" y="7"/>
                      </a:lnTo>
                      <a:lnTo>
                        <a:pt x="18" y="7"/>
                      </a:lnTo>
                      <a:lnTo>
                        <a:pt x="20" y="3"/>
                      </a:lnTo>
                      <a:lnTo>
                        <a:pt x="24" y="1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9" y="2"/>
                      </a:lnTo>
                      <a:lnTo>
                        <a:pt x="42" y="4"/>
                      </a:lnTo>
                      <a:lnTo>
                        <a:pt x="44" y="7"/>
                      </a:lnTo>
                      <a:lnTo>
                        <a:pt x="46" y="9"/>
                      </a:lnTo>
                      <a:lnTo>
                        <a:pt x="47" y="14"/>
                      </a:lnTo>
                      <a:lnTo>
                        <a:pt x="47" y="14"/>
                      </a:lnTo>
                      <a:lnTo>
                        <a:pt x="47" y="19"/>
                      </a:lnTo>
                      <a:lnTo>
                        <a:pt x="47" y="23"/>
                      </a:lnTo>
                      <a:lnTo>
                        <a:pt x="46" y="27"/>
                      </a:lnTo>
                      <a:lnTo>
                        <a:pt x="46" y="29"/>
                      </a:lnTo>
                      <a:lnTo>
                        <a:pt x="45" y="32"/>
                      </a:lnTo>
                      <a:lnTo>
                        <a:pt x="42" y="36"/>
                      </a:lnTo>
                      <a:lnTo>
                        <a:pt x="41" y="41"/>
                      </a:lnTo>
                      <a:lnTo>
                        <a:pt x="40" y="41"/>
                      </a:lnTo>
                      <a:lnTo>
                        <a:pt x="39" y="44"/>
                      </a:lnTo>
                      <a:lnTo>
                        <a:pt x="36" y="47"/>
                      </a:lnTo>
                      <a:lnTo>
                        <a:pt x="35" y="49"/>
                      </a:lnTo>
                      <a:lnTo>
                        <a:pt x="33" y="50"/>
                      </a:lnTo>
                      <a:lnTo>
                        <a:pt x="31" y="54"/>
                      </a:lnTo>
                      <a:lnTo>
                        <a:pt x="27" y="55"/>
                      </a:lnTo>
                      <a:lnTo>
                        <a:pt x="24" y="56"/>
                      </a:lnTo>
                      <a:lnTo>
                        <a:pt x="21" y="56"/>
                      </a:lnTo>
                      <a:lnTo>
                        <a:pt x="20" y="59"/>
                      </a:lnTo>
                      <a:lnTo>
                        <a:pt x="16" y="60"/>
                      </a:lnTo>
                      <a:lnTo>
                        <a:pt x="11" y="5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25">
                <a:extLst>
                  <a:ext uri="{FF2B5EF4-FFF2-40B4-BE49-F238E27FC236}">
                    <a16:creationId xmlns:a16="http://schemas.microsoft.com/office/drawing/2014/main" id="{E995123C-FD7B-978F-9A35-FC110D529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" y="3249"/>
                <a:ext cx="105" cy="147"/>
                <a:chOff x="335" y="3249"/>
                <a:chExt cx="105" cy="147"/>
              </a:xfrm>
            </p:grpSpPr>
            <p:sp>
              <p:nvSpPr>
                <p:cNvPr id="138" name="Freeform 126">
                  <a:extLst>
                    <a:ext uri="{FF2B5EF4-FFF2-40B4-BE49-F238E27FC236}">
                      <a16:creationId xmlns:a16="http://schemas.microsoft.com/office/drawing/2014/main" id="{2AC871A4-D024-755A-EBA4-774BDB0F5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" y="3249"/>
                  <a:ext cx="105" cy="147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222" y="184"/>
                    </a:cxn>
                    <a:cxn ang="0">
                      <a:pos x="321" y="24"/>
                    </a:cxn>
                    <a:cxn ang="0">
                      <a:pos x="347" y="76"/>
                    </a:cxn>
                    <a:cxn ang="0">
                      <a:pos x="367" y="136"/>
                    </a:cxn>
                    <a:cxn ang="0">
                      <a:pos x="381" y="197"/>
                    </a:cxn>
                    <a:cxn ang="0">
                      <a:pos x="390" y="260"/>
                    </a:cxn>
                    <a:cxn ang="0">
                      <a:pos x="393" y="321"/>
                    </a:cxn>
                    <a:cxn ang="0">
                      <a:pos x="399" y="321"/>
                    </a:cxn>
                    <a:cxn ang="0">
                      <a:pos x="402" y="323"/>
                    </a:cxn>
                    <a:cxn ang="0">
                      <a:pos x="408" y="326"/>
                    </a:cxn>
                    <a:cxn ang="0">
                      <a:pos x="412" y="329"/>
                    </a:cxn>
                    <a:cxn ang="0">
                      <a:pos x="415" y="336"/>
                    </a:cxn>
                    <a:cxn ang="0">
                      <a:pos x="419" y="342"/>
                    </a:cxn>
                    <a:cxn ang="0">
                      <a:pos x="420" y="348"/>
                    </a:cxn>
                    <a:cxn ang="0">
                      <a:pos x="415" y="399"/>
                    </a:cxn>
                    <a:cxn ang="0">
                      <a:pos x="402" y="453"/>
                    </a:cxn>
                    <a:cxn ang="0">
                      <a:pos x="381" y="505"/>
                    </a:cxn>
                    <a:cxn ang="0">
                      <a:pos x="339" y="570"/>
                    </a:cxn>
                    <a:cxn ang="0">
                      <a:pos x="333" y="575"/>
                    </a:cxn>
                    <a:cxn ang="0">
                      <a:pos x="324" y="579"/>
                    </a:cxn>
                    <a:cxn ang="0">
                      <a:pos x="316" y="583"/>
                    </a:cxn>
                    <a:cxn ang="0">
                      <a:pos x="307" y="585"/>
                    </a:cxn>
                    <a:cxn ang="0">
                      <a:pos x="296" y="587"/>
                    </a:cxn>
                    <a:cxn ang="0">
                      <a:pos x="129" y="587"/>
                    </a:cxn>
                    <a:cxn ang="0">
                      <a:pos x="119" y="587"/>
                    </a:cxn>
                    <a:cxn ang="0">
                      <a:pos x="112" y="585"/>
                    </a:cxn>
                    <a:cxn ang="0">
                      <a:pos x="103" y="584"/>
                    </a:cxn>
                    <a:cxn ang="0">
                      <a:pos x="95" y="580"/>
                    </a:cxn>
                    <a:cxn ang="0">
                      <a:pos x="88" y="576"/>
                    </a:cxn>
                    <a:cxn ang="0">
                      <a:pos x="64" y="550"/>
                    </a:cxn>
                    <a:cxn ang="0">
                      <a:pos x="39" y="505"/>
                    </a:cxn>
                    <a:cxn ang="0">
                      <a:pos x="18" y="453"/>
                    </a:cxn>
                    <a:cxn ang="0">
                      <a:pos x="5" y="399"/>
                    </a:cxn>
                    <a:cxn ang="0">
                      <a:pos x="2" y="348"/>
                    </a:cxn>
                    <a:cxn ang="0">
                      <a:pos x="4" y="341"/>
                    </a:cxn>
                    <a:cxn ang="0">
                      <a:pos x="5" y="335"/>
                    </a:cxn>
                    <a:cxn ang="0">
                      <a:pos x="10" y="328"/>
                    </a:cxn>
                    <a:cxn ang="0">
                      <a:pos x="17" y="326"/>
                    </a:cxn>
                    <a:cxn ang="0">
                      <a:pos x="20" y="323"/>
                    </a:cxn>
                    <a:cxn ang="0">
                      <a:pos x="27" y="321"/>
                    </a:cxn>
                    <a:cxn ang="0">
                      <a:pos x="35" y="294"/>
                    </a:cxn>
                    <a:cxn ang="0">
                      <a:pos x="39" y="241"/>
                    </a:cxn>
                    <a:cxn ang="0">
                      <a:pos x="47" y="184"/>
                    </a:cxn>
                    <a:cxn ang="0">
                      <a:pos x="62" y="127"/>
                    </a:cxn>
                    <a:cxn ang="0">
                      <a:pos x="82" y="74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420" h="587">
                      <a:moveTo>
                        <a:pt x="118" y="0"/>
                      </a:moveTo>
                      <a:lnTo>
                        <a:pt x="118" y="0"/>
                      </a:lnTo>
                      <a:lnTo>
                        <a:pt x="203" y="184"/>
                      </a:lnTo>
                      <a:lnTo>
                        <a:pt x="222" y="184"/>
                      </a:lnTo>
                      <a:lnTo>
                        <a:pt x="306" y="0"/>
                      </a:lnTo>
                      <a:lnTo>
                        <a:pt x="321" y="24"/>
                      </a:lnTo>
                      <a:lnTo>
                        <a:pt x="335" y="49"/>
                      </a:lnTo>
                      <a:lnTo>
                        <a:pt x="347" y="76"/>
                      </a:lnTo>
                      <a:lnTo>
                        <a:pt x="357" y="105"/>
                      </a:lnTo>
                      <a:lnTo>
                        <a:pt x="367" y="136"/>
                      </a:lnTo>
                      <a:lnTo>
                        <a:pt x="375" y="165"/>
                      </a:lnTo>
                      <a:lnTo>
                        <a:pt x="381" y="197"/>
                      </a:lnTo>
                      <a:lnTo>
                        <a:pt x="386" y="228"/>
                      </a:lnTo>
                      <a:lnTo>
                        <a:pt x="390" y="260"/>
                      </a:lnTo>
                      <a:lnTo>
                        <a:pt x="394" y="321"/>
                      </a:lnTo>
                      <a:lnTo>
                        <a:pt x="393" y="321"/>
                      </a:lnTo>
                      <a:lnTo>
                        <a:pt x="395" y="321"/>
                      </a:lnTo>
                      <a:lnTo>
                        <a:pt x="399" y="321"/>
                      </a:lnTo>
                      <a:lnTo>
                        <a:pt x="400" y="321"/>
                      </a:lnTo>
                      <a:lnTo>
                        <a:pt x="402" y="323"/>
                      </a:lnTo>
                      <a:lnTo>
                        <a:pt x="404" y="325"/>
                      </a:lnTo>
                      <a:lnTo>
                        <a:pt x="408" y="326"/>
                      </a:lnTo>
                      <a:lnTo>
                        <a:pt x="409" y="328"/>
                      </a:lnTo>
                      <a:lnTo>
                        <a:pt x="412" y="329"/>
                      </a:lnTo>
                      <a:lnTo>
                        <a:pt x="414" y="332"/>
                      </a:lnTo>
                      <a:lnTo>
                        <a:pt x="415" y="336"/>
                      </a:lnTo>
                      <a:lnTo>
                        <a:pt x="417" y="338"/>
                      </a:lnTo>
                      <a:lnTo>
                        <a:pt x="419" y="342"/>
                      </a:lnTo>
                      <a:lnTo>
                        <a:pt x="419" y="348"/>
                      </a:lnTo>
                      <a:lnTo>
                        <a:pt x="420" y="348"/>
                      </a:lnTo>
                      <a:lnTo>
                        <a:pt x="419" y="372"/>
                      </a:lnTo>
                      <a:lnTo>
                        <a:pt x="415" y="399"/>
                      </a:lnTo>
                      <a:lnTo>
                        <a:pt x="409" y="424"/>
                      </a:lnTo>
                      <a:lnTo>
                        <a:pt x="402" y="453"/>
                      </a:lnTo>
                      <a:lnTo>
                        <a:pt x="393" y="480"/>
                      </a:lnTo>
                      <a:lnTo>
                        <a:pt x="381" y="505"/>
                      </a:lnTo>
                      <a:lnTo>
                        <a:pt x="368" y="530"/>
                      </a:lnTo>
                      <a:lnTo>
                        <a:pt x="339" y="570"/>
                      </a:lnTo>
                      <a:lnTo>
                        <a:pt x="337" y="571"/>
                      </a:lnTo>
                      <a:lnTo>
                        <a:pt x="333" y="575"/>
                      </a:lnTo>
                      <a:lnTo>
                        <a:pt x="329" y="578"/>
                      </a:lnTo>
                      <a:lnTo>
                        <a:pt x="324" y="579"/>
                      </a:lnTo>
                      <a:lnTo>
                        <a:pt x="321" y="582"/>
                      </a:lnTo>
                      <a:lnTo>
                        <a:pt x="316" y="583"/>
                      </a:lnTo>
                      <a:lnTo>
                        <a:pt x="310" y="584"/>
                      </a:lnTo>
                      <a:lnTo>
                        <a:pt x="307" y="585"/>
                      </a:lnTo>
                      <a:lnTo>
                        <a:pt x="301" y="585"/>
                      </a:lnTo>
                      <a:lnTo>
                        <a:pt x="296" y="587"/>
                      </a:lnTo>
                      <a:lnTo>
                        <a:pt x="288" y="587"/>
                      </a:lnTo>
                      <a:lnTo>
                        <a:pt x="129" y="587"/>
                      </a:lnTo>
                      <a:lnTo>
                        <a:pt x="124" y="587"/>
                      </a:lnTo>
                      <a:lnTo>
                        <a:pt x="119" y="587"/>
                      </a:lnTo>
                      <a:lnTo>
                        <a:pt x="116" y="587"/>
                      </a:lnTo>
                      <a:lnTo>
                        <a:pt x="112" y="585"/>
                      </a:lnTo>
                      <a:lnTo>
                        <a:pt x="108" y="585"/>
                      </a:lnTo>
                      <a:lnTo>
                        <a:pt x="103" y="584"/>
                      </a:lnTo>
                      <a:lnTo>
                        <a:pt x="99" y="582"/>
                      </a:lnTo>
                      <a:lnTo>
                        <a:pt x="95" y="580"/>
                      </a:lnTo>
                      <a:lnTo>
                        <a:pt x="90" y="578"/>
                      </a:lnTo>
                      <a:lnTo>
                        <a:pt x="88" y="576"/>
                      </a:lnTo>
                      <a:lnTo>
                        <a:pt x="82" y="570"/>
                      </a:lnTo>
                      <a:lnTo>
                        <a:pt x="64" y="550"/>
                      </a:lnTo>
                      <a:lnTo>
                        <a:pt x="51" y="530"/>
                      </a:lnTo>
                      <a:lnTo>
                        <a:pt x="39" y="505"/>
                      </a:lnTo>
                      <a:lnTo>
                        <a:pt x="27" y="480"/>
                      </a:lnTo>
                      <a:lnTo>
                        <a:pt x="18" y="453"/>
                      </a:lnTo>
                      <a:lnTo>
                        <a:pt x="11" y="426"/>
                      </a:lnTo>
                      <a:lnTo>
                        <a:pt x="5" y="399"/>
                      </a:lnTo>
                      <a:lnTo>
                        <a:pt x="0" y="348"/>
                      </a:lnTo>
                      <a:lnTo>
                        <a:pt x="2" y="348"/>
                      </a:lnTo>
                      <a:lnTo>
                        <a:pt x="2" y="345"/>
                      </a:lnTo>
                      <a:lnTo>
                        <a:pt x="4" y="341"/>
                      </a:lnTo>
                      <a:lnTo>
                        <a:pt x="5" y="338"/>
                      </a:lnTo>
                      <a:lnTo>
                        <a:pt x="5" y="335"/>
                      </a:lnTo>
                      <a:lnTo>
                        <a:pt x="7" y="332"/>
                      </a:lnTo>
                      <a:lnTo>
                        <a:pt x="10" y="328"/>
                      </a:lnTo>
                      <a:lnTo>
                        <a:pt x="13" y="327"/>
                      </a:lnTo>
                      <a:lnTo>
                        <a:pt x="17" y="326"/>
                      </a:lnTo>
                      <a:lnTo>
                        <a:pt x="18" y="325"/>
                      </a:lnTo>
                      <a:lnTo>
                        <a:pt x="20" y="323"/>
                      </a:lnTo>
                      <a:lnTo>
                        <a:pt x="25" y="321"/>
                      </a:lnTo>
                      <a:lnTo>
                        <a:pt x="27" y="321"/>
                      </a:lnTo>
                      <a:lnTo>
                        <a:pt x="35" y="321"/>
                      </a:lnTo>
                      <a:lnTo>
                        <a:pt x="35" y="294"/>
                      </a:lnTo>
                      <a:lnTo>
                        <a:pt x="36" y="267"/>
                      </a:lnTo>
                      <a:lnTo>
                        <a:pt x="39" y="241"/>
                      </a:lnTo>
                      <a:lnTo>
                        <a:pt x="40" y="211"/>
                      </a:lnTo>
                      <a:lnTo>
                        <a:pt x="47" y="184"/>
                      </a:lnTo>
                      <a:lnTo>
                        <a:pt x="53" y="155"/>
                      </a:lnTo>
                      <a:lnTo>
                        <a:pt x="62" y="127"/>
                      </a:lnTo>
                      <a:lnTo>
                        <a:pt x="70" y="99"/>
                      </a:lnTo>
                      <a:lnTo>
                        <a:pt x="82" y="74"/>
                      </a:lnTo>
                      <a:lnTo>
                        <a:pt x="90" y="48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27">
                  <a:extLst>
                    <a:ext uri="{FF2B5EF4-FFF2-40B4-BE49-F238E27FC236}">
                      <a16:creationId xmlns:a16="http://schemas.microsoft.com/office/drawing/2014/main" id="{7CC1FA6C-F336-01C8-D4AF-5DB5DB862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" y="3249"/>
                  <a:ext cx="105" cy="147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222" y="184"/>
                    </a:cxn>
                    <a:cxn ang="0">
                      <a:pos x="321" y="24"/>
                    </a:cxn>
                    <a:cxn ang="0">
                      <a:pos x="347" y="76"/>
                    </a:cxn>
                    <a:cxn ang="0">
                      <a:pos x="367" y="136"/>
                    </a:cxn>
                    <a:cxn ang="0">
                      <a:pos x="381" y="197"/>
                    </a:cxn>
                    <a:cxn ang="0">
                      <a:pos x="390" y="260"/>
                    </a:cxn>
                    <a:cxn ang="0">
                      <a:pos x="393" y="321"/>
                    </a:cxn>
                    <a:cxn ang="0">
                      <a:pos x="399" y="321"/>
                    </a:cxn>
                    <a:cxn ang="0">
                      <a:pos x="402" y="323"/>
                    </a:cxn>
                    <a:cxn ang="0">
                      <a:pos x="408" y="326"/>
                    </a:cxn>
                    <a:cxn ang="0">
                      <a:pos x="412" y="329"/>
                    </a:cxn>
                    <a:cxn ang="0">
                      <a:pos x="415" y="336"/>
                    </a:cxn>
                    <a:cxn ang="0">
                      <a:pos x="419" y="342"/>
                    </a:cxn>
                    <a:cxn ang="0">
                      <a:pos x="420" y="348"/>
                    </a:cxn>
                    <a:cxn ang="0">
                      <a:pos x="415" y="399"/>
                    </a:cxn>
                    <a:cxn ang="0">
                      <a:pos x="402" y="453"/>
                    </a:cxn>
                    <a:cxn ang="0">
                      <a:pos x="381" y="505"/>
                    </a:cxn>
                    <a:cxn ang="0">
                      <a:pos x="339" y="570"/>
                    </a:cxn>
                    <a:cxn ang="0">
                      <a:pos x="333" y="575"/>
                    </a:cxn>
                    <a:cxn ang="0">
                      <a:pos x="324" y="579"/>
                    </a:cxn>
                    <a:cxn ang="0">
                      <a:pos x="316" y="583"/>
                    </a:cxn>
                    <a:cxn ang="0">
                      <a:pos x="307" y="585"/>
                    </a:cxn>
                    <a:cxn ang="0">
                      <a:pos x="296" y="587"/>
                    </a:cxn>
                    <a:cxn ang="0">
                      <a:pos x="129" y="587"/>
                    </a:cxn>
                    <a:cxn ang="0">
                      <a:pos x="119" y="587"/>
                    </a:cxn>
                    <a:cxn ang="0">
                      <a:pos x="112" y="585"/>
                    </a:cxn>
                    <a:cxn ang="0">
                      <a:pos x="103" y="584"/>
                    </a:cxn>
                    <a:cxn ang="0">
                      <a:pos x="95" y="580"/>
                    </a:cxn>
                    <a:cxn ang="0">
                      <a:pos x="88" y="576"/>
                    </a:cxn>
                    <a:cxn ang="0">
                      <a:pos x="64" y="550"/>
                    </a:cxn>
                    <a:cxn ang="0">
                      <a:pos x="39" y="505"/>
                    </a:cxn>
                    <a:cxn ang="0">
                      <a:pos x="18" y="453"/>
                    </a:cxn>
                    <a:cxn ang="0">
                      <a:pos x="5" y="399"/>
                    </a:cxn>
                    <a:cxn ang="0">
                      <a:pos x="2" y="348"/>
                    </a:cxn>
                    <a:cxn ang="0">
                      <a:pos x="4" y="341"/>
                    </a:cxn>
                    <a:cxn ang="0">
                      <a:pos x="5" y="335"/>
                    </a:cxn>
                    <a:cxn ang="0">
                      <a:pos x="10" y="328"/>
                    </a:cxn>
                    <a:cxn ang="0">
                      <a:pos x="17" y="326"/>
                    </a:cxn>
                    <a:cxn ang="0">
                      <a:pos x="20" y="323"/>
                    </a:cxn>
                    <a:cxn ang="0">
                      <a:pos x="27" y="321"/>
                    </a:cxn>
                    <a:cxn ang="0">
                      <a:pos x="35" y="294"/>
                    </a:cxn>
                    <a:cxn ang="0">
                      <a:pos x="39" y="241"/>
                    </a:cxn>
                    <a:cxn ang="0">
                      <a:pos x="47" y="184"/>
                    </a:cxn>
                    <a:cxn ang="0">
                      <a:pos x="62" y="127"/>
                    </a:cxn>
                    <a:cxn ang="0">
                      <a:pos x="82" y="74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420" h="587">
                      <a:moveTo>
                        <a:pt x="118" y="0"/>
                      </a:moveTo>
                      <a:lnTo>
                        <a:pt x="118" y="0"/>
                      </a:lnTo>
                      <a:lnTo>
                        <a:pt x="203" y="184"/>
                      </a:lnTo>
                      <a:lnTo>
                        <a:pt x="222" y="184"/>
                      </a:lnTo>
                      <a:lnTo>
                        <a:pt x="306" y="0"/>
                      </a:lnTo>
                      <a:lnTo>
                        <a:pt x="321" y="24"/>
                      </a:lnTo>
                      <a:lnTo>
                        <a:pt x="335" y="49"/>
                      </a:lnTo>
                      <a:lnTo>
                        <a:pt x="347" y="76"/>
                      </a:lnTo>
                      <a:lnTo>
                        <a:pt x="357" y="105"/>
                      </a:lnTo>
                      <a:lnTo>
                        <a:pt x="367" y="136"/>
                      </a:lnTo>
                      <a:lnTo>
                        <a:pt x="375" y="165"/>
                      </a:lnTo>
                      <a:lnTo>
                        <a:pt x="381" y="197"/>
                      </a:lnTo>
                      <a:lnTo>
                        <a:pt x="386" y="228"/>
                      </a:lnTo>
                      <a:lnTo>
                        <a:pt x="390" y="260"/>
                      </a:lnTo>
                      <a:lnTo>
                        <a:pt x="394" y="321"/>
                      </a:lnTo>
                      <a:lnTo>
                        <a:pt x="393" y="321"/>
                      </a:lnTo>
                      <a:lnTo>
                        <a:pt x="395" y="321"/>
                      </a:lnTo>
                      <a:lnTo>
                        <a:pt x="399" y="321"/>
                      </a:lnTo>
                      <a:lnTo>
                        <a:pt x="400" y="321"/>
                      </a:lnTo>
                      <a:lnTo>
                        <a:pt x="402" y="323"/>
                      </a:lnTo>
                      <a:lnTo>
                        <a:pt x="404" y="325"/>
                      </a:lnTo>
                      <a:lnTo>
                        <a:pt x="408" y="326"/>
                      </a:lnTo>
                      <a:lnTo>
                        <a:pt x="409" y="328"/>
                      </a:lnTo>
                      <a:lnTo>
                        <a:pt x="412" y="329"/>
                      </a:lnTo>
                      <a:lnTo>
                        <a:pt x="414" y="332"/>
                      </a:lnTo>
                      <a:lnTo>
                        <a:pt x="415" y="336"/>
                      </a:lnTo>
                      <a:lnTo>
                        <a:pt x="417" y="338"/>
                      </a:lnTo>
                      <a:lnTo>
                        <a:pt x="419" y="342"/>
                      </a:lnTo>
                      <a:lnTo>
                        <a:pt x="419" y="348"/>
                      </a:lnTo>
                      <a:lnTo>
                        <a:pt x="420" y="348"/>
                      </a:lnTo>
                      <a:lnTo>
                        <a:pt x="419" y="372"/>
                      </a:lnTo>
                      <a:lnTo>
                        <a:pt x="415" y="399"/>
                      </a:lnTo>
                      <a:lnTo>
                        <a:pt x="409" y="424"/>
                      </a:lnTo>
                      <a:lnTo>
                        <a:pt x="402" y="453"/>
                      </a:lnTo>
                      <a:lnTo>
                        <a:pt x="393" y="480"/>
                      </a:lnTo>
                      <a:lnTo>
                        <a:pt x="381" y="505"/>
                      </a:lnTo>
                      <a:lnTo>
                        <a:pt x="368" y="530"/>
                      </a:lnTo>
                      <a:lnTo>
                        <a:pt x="339" y="570"/>
                      </a:lnTo>
                      <a:lnTo>
                        <a:pt x="337" y="571"/>
                      </a:lnTo>
                      <a:lnTo>
                        <a:pt x="333" y="575"/>
                      </a:lnTo>
                      <a:lnTo>
                        <a:pt x="329" y="578"/>
                      </a:lnTo>
                      <a:lnTo>
                        <a:pt x="324" y="579"/>
                      </a:lnTo>
                      <a:lnTo>
                        <a:pt x="321" y="582"/>
                      </a:lnTo>
                      <a:lnTo>
                        <a:pt x="316" y="583"/>
                      </a:lnTo>
                      <a:lnTo>
                        <a:pt x="310" y="584"/>
                      </a:lnTo>
                      <a:lnTo>
                        <a:pt x="307" y="585"/>
                      </a:lnTo>
                      <a:lnTo>
                        <a:pt x="301" y="585"/>
                      </a:lnTo>
                      <a:lnTo>
                        <a:pt x="296" y="587"/>
                      </a:lnTo>
                      <a:lnTo>
                        <a:pt x="288" y="587"/>
                      </a:lnTo>
                      <a:lnTo>
                        <a:pt x="129" y="587"/>
                      </a:lnTo>
                      <a:lnTo>
                        <a:pt x="124" y="587"/>
                      </a:lnTo>
                      <a:lnTo>
                        <a:pt x="119" y="587"/>
                      </a:lnTo>
                      <a:lnTo>
                        <a:pt x="116" y="587"/>
                      </a:lnTo>
                      <a:lnTo>
                        <a:pt x="112" y="585"/>
                      </a:lnTo>
                      <a:lnTo>
                        <a:pt x="108" y="585"/>
                      </a:lnTo>
                      <a:lnTo>
                        <a:pt x="103" y="584"/>
                      </a:lnTo>
                      <a:lnTo>
                        <a:pt x="99" y="582"/>
                      </a:lnTo>
                      <a:lnTo>
                        <a:pt x="95" y="580"/>
                      </a:lnTo>
                      <a:lnTo>
                        <a:pt x="90" y="578"/>
                      </a:lnTo>
                      <a:lnTo>
                        <a:pt x="88" y="576"/>
                      </a:lnTo>
                      <a:lnTo>
                        <a:pt x="82" y="570"/>
                      </a:lnTo>
                      <a:lnTo>
                        <a:pt x="64" y="550"/>
                      </a:lnTo>
                      <a:lnTo>
                        <a:pt x="51" y="530"/>
                      </a:lnTo>
                      <a:lnTo>
                        <a:pt x="39" y="505"/>
                      </a:lnTo>
                      <a:lnTo>
                        <a:pt x="27" y="480"/>
                      </a:lnTo>
                      <a:lnTo>
                        <a:pt x="18" y="453"/>
                      </a:lnTo>
                      <a:lnTo>
                        <a:pt x="11" y="426"/>
                      </a:lnTo>
                      <a:lnTo>
                        <a:pt x="5" y="399"/>
                      </a:lnTo>
                      <a:lnTo>
                        <a:pt x="0" y="348"/>
                      </a:lnTo>
                      <a:lnTo>
                        <a:pt x="2" y="348"/>
                      </a:lnTo>
                      <a:lnTo>
                        <a:pt x="2" y="345"/>
                      </a:lnTo>
                      <a:lnTo>
                        <a:pt x="4" y="341"/>
                      </a:lnTo>
                      <a:lnTo>
                        <a:pt x="5" y="338"/>
                      </a:lnTo>
                      <a:lnTo>
                        <a:pt x="5" y="335"/>
                      </a:lnTo>
                      <a:lnTo>
                        <a:pt x="7" y="332"/>
                      </a:lnTo>
                      <a:lnTo>
                        <a:pt x="10" y="328"/>
                      </a:lnTo>
                      <a:lnTo>
                        <a:pt x="13" y="327"/>
                      </a:lnTo>
                      <a:lnTo>
                        <a:pt x="17" y="326"/>
                      </a:lnTo>
                      <a:lnTo>
                        <a:pt x="18" y="325"/>
                      </a:lnTo>
                      <a:lnTo>
                        <a:pt x="20" y="323"/>
                      </a:lnTo>
                      <a:lnTo>
                        <a:pt x="25" y="321"/>
                      </a:lnTo>
                      <a:lnTo>
                        <a:pt x="27" y="321"/>
                      </a:lnTo>
                      <a:lnTo>
                        <a:pt x="35" y="321"/>
                      </a:lnTo>
                      <a:lnTo>
                        <a:pt x="35" y="294"/>
                      </a:lnTo>
                      <a:lnTo>
                        <a:pt x="36" y="267"/>
                      </a:lnTo>
                      <a:lnTo>
                        <a:pt x="39" y="241"/>
                      </a:lnTo>
                      <a:lnTo>
                        <a:pt x="40" y="211"/>
                      </a:lnTo>
                      <a:lnTo>
                        <a:pt x="47" y="184"/>
                      </a:lnTo>
                      <a:lnTo>
                        <a:pt x="53" y="155"/>
                      </a:lnTo>
                      <a:lnTo>
                        <a:pt x="62" y="127"/>
                      </a:lnTo>
                      <a:lnTo>
                        <a:pt x="70" y="99"/>
                      </a:lnTo>
                      <a:lnTo>
                        <a:pt x="82" y="74"/>
                      </a:lnTo>
                      <a:lnTo>
                        <a:pt x="90" y="48"/>
                      </a:lnTo>
                      <a:lnTo>
                        <a:pt x="11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28">
                <a:extLst>
                  <a:ext uri="{FF2B5EF4-FFF2-40B4-BE49-F238E27FC236}">
                    <a16:creationId xmlns:a16="http://schemas.microsoft.com/office/drawing/2014/main" id="{877CE6A3-4548-AB03-76E3-05CEDDCB7F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" y="3209"/>
                <a:ext cx="80" cy="187"/>
                <a:chOff x="419" y="3209"/>
                <a:chExt cx="80" cy="187"/>
              </a:xfrm>
            </p:grpSpPr>
            <p:sp>
              <p:nvSpPr>
                <p:cNvPr id="136" name="Freeform 129">
                  <a:extLst>
                    <a:ext uri="{FF2B5EF4-FFF2-40B4-BE49-F238E27FC236}">
                      <a16:creationId xmlns:a16="http://schemas.microsoft.com/office/drawing/2014/main" id="{9DEA31AF-4645-8A57-AADE-995457B12F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" y="3209"/>
                  <a:ext cx="80" cy="187"/>
                </a:xfrm>
                <a:custGeom>
                  <a:avLst/>
                  <a:gdLst/>
                  <a:ahLst/>
                  <a:cxnLst>
                    <a:cxn ang="0">
                      <a:pos x="0" y="748"/>
                    </a:cxn>
                    <a:cxn ang="0">
                      <a:pos x="51" y="705"/>
                    </a:cxn>
                    <a:cxn ang="0">
                      <a:pos x="74" y="691"/>
                    </a:cxn>
                    <a:cxn ang="0">
                      <a:pos x="93" y="667"/>
                    </a:cxn>
                    <a:cxn ang="0">
                      <a:pos x="107" y="641"/>
                    </a:cxn>
                    <a:cxn ang="0">
                      <a:pos x="114" y="614"/>
                    </a:cxn>
                    <a:cxn ang="0">
                      <a:pos x="119" y="585"/>
                    </a:cxn>
                    <a:cxn ang="0">
                      <a:pos x="122" y="153"/>
                    </a:cxn>
                    <a:cxn ang="0">
                      <a:pos x="124" y="133"/>
                    </a:cxn>
                    <a:cxn ang="0">
                      <a:pos x="127" y="112"/>
                    </a:cxn>
                    <a:cxn ang="0">
                      <a:pos x="133" y="93"/>
                    </a:cxn>
                    <a:cxn ang="0">
                      <a:pos x="143" y="71"/>
                    </a:cxn>
                    <a:cxn ang="0">
                      <a:pos x="154" y="52"/>
                    </a:cxn>
                    <a:cxn ang="0">
                      <a:pos x="169" y="37"/>
                    </a:cxn>
                    <a:cxn ang="0">
                      <a:pos x="184" y="20"/>
                    </a:cxn>
                    <a:cxn ang="0">
                      <a:pos x="203" y="11"/>
                    </a:cxn>
                    <a:cxn ang="0">
                      <a:pos x="222" y="2"/>
                    </a:cxn>
                    <a:cxn ang="0">
                      <a:pos x="246" y="0"/>
                    </a:cxn>
                    <a:cxn ang="0">
                      <a:pos x="262" y="2"/>
                    </a:cxn>
                    <a:cxn ang="0">
                      <a:pos x="276" y="7"/>
                    </a:cxn>
                    <a:cxn ang="0">
                      <a:pos x="294" y="14"/>
                    </a:cxn>
                    <a:cxn ang="0">
                      <a:pos x="309" y="25"/>
                    </a:cxn>
                    <a:cxn ang="0">
                      <a:pos x="316" y="34"/>
                    </a:cxn>
                    <a:cxn ang="0">
                      <a:pos x="304" y="28"/>
                    </a:cxn>
                    <a:cxn ang="0">
                      <a:pos x="273" y="24"/>
                    </a:cxn>
                    <a:cxn ang="0">
                      <a:pos x="253" y="25"/>
                    </a:cxn>
                    <a:cxn ang="0">
                      <a:pos x="233" y="32"/>
                    </a:cxn>
                    <a:cxn ang="0">
                      <a:pos x="218" y="40"/>
                    </a:cxn>
                    <a:cxn ang="0">
                      <a:pos x="203" y="52"/>
                    </a:cxn>
                    <a:cxn ang="0">
                      <a:pos x="190" y="67"/>
                    </a:cxn>
                    <a:cxn ang="0">
                      <a:pos x="178" y="85"/>
                    </a:cxn>
                    <a:cxn ang="0">
                      <a:pos x="171" y="101"/>
                    </a:cxn>
                    <a:cxn ang="0">
                      <a:pos x="163" y="120"/>
                    </a:cxn>
                    <a:cxn ang="0">
                      <a:pos x="160" y="153"/>
                    </a:cxn>
                    <a:cxn ang="0">
                      <a:pos x="160" y="558"/>
                    </a:cxn>
                    <a:cxn ang="0">
                      <a:pos x="160" y="578"/>
                    </a:cxn>
                    <a:cxn ang="0">
                      <a:pos x="157" y="599"/>
                    </a:cxn>
                    <a:cxn ang="0">
                      <a:pos x="153" y="621"/>
                    </a:cxn>
                    <a:cxn ang="0">
                      <a:pos x="145" y="645"/>
                    </a:cxn>
                    <a:cxn ang="0">
                      <a:pos x="133" y="667"/>
                    </a:cxn>
                    <a:cxn ang="0">
                      <a:pos x="124" y="688"/>
                    </a:cxn>
                    <a:cxn ang="0">
                      <a:pos x="110" y="708"/>
                    </a:cxn>
                    <a:cxn ang="0">
                      <a:pos x="92" y="724"/>
                    </a:cxn>
                    <a:cxn ang="0">
                      <a:pos x="73" y="737"/>
                    </a:cxn>
                    <a:cxn ang="0">
                      <a:pos x="50" y="745"/>
                    </a:cxn>
                    <a:cxn ang="0">
                      <a:pos x="0" y="748"/>
                    </a:cxn>
                  </a:cxnLst>
                  <a:rect l="0" t="0" r="r" b="b"/>
                  <a:pathLst>
                    <a:path w="321" h="748">
                      <a:moveTo>
                        <a:pt x="0" y="748"/>
                      </a:moveTo>
                      <a:lnTo>
                        <a:pt x="0" y="748"/>
                      </a:lnTo>
                      <a:lnTo>
                        <a:pt x="39" y="711"/>
                      </a:lnTo>
                      <a:lnTo>
                        <a:pt x="51" y="705"/>
                      </a:lnTo>
                      <a:lnTo>
                        <a:pt x="65" y="698"/>
                      </a:lnTo>
                      <a:lnTo>
                        <a:pt x="74" y="691"/>
                      </a:lnTo>
                      <a:lnTo>
                        <a:pt x="86" y="678"/>
                      </a:lnTo>
                      <a:lnTo>
                        <a:pt x="93" y="667"/>
                      </a:lnTo>
                      <a:lnTo>
                        <a:pt x="100" y="655"/>
                      </a:lnTo>
                      <a:lnTo>
                        <a:pt x="107" y="641"/>
                      </a:lnTo>
                      <a:lnTo>
                        <a:pt x="111" y="628"/>
                      </a:lnTo>
                      <a:lnTo>
                        <a:pt x="114" y="614"/>
                      </a:lnTo>
                      <a:lnTo>
                        <a:pt x="118" y="599"/>
                      </a:lnTo>
                      <a:lnTo>
                        <a:pt x="119" y="585"/>
                      </a:lnTo>
                      <a:lnTo>
                        <a:pt x="122" y="558"/>
                      </a:lnTo>
                      <a:lnTo>
                        <a:pt x="122" y="153"/>
                      </a:lnTo>
                      <a:lnTo>
                        <a:pt x="122" y="144"/>
                      </a:lnTo>
                      <a:lnTo>
                        <a:pt x="124" y="133"/>
                      </a:lnTo>
                      <a:lnTo>
                        <a:pt x="125" y="124"/>
                      </a:lnTo>
                      <a:lnTo>
                        <a:pt x="127" y="112"/>
                      </a:lnTo>
                      <a:lnTo>
                        <a:pt x="130" y="101"/>
                      </a:lnTo>
                      <a:lnTo>
                        <a:pt x="133" y="93"/>
                      </a:lnTo>
                      <a:lnTo>
                        <a:pt x="138" y="82"/>
                      </a:lnTo>
                      <a:lnTo>
                        <a:pt x="143" y="71"/>
                      </a:lnTo>
                      <a:lnTo>
                        <a:pt x="150" y="61"/>
                      </a:lnTo>
                      <a:lnTo>
                        <a:pt x="154" y="52"/>
                      </a:lnTo>
                      <a:lnTo>
                        <a:pt x="162" y="44"/>
                      </a:lnTo>
                      <a:lnTo>
                        <a:pt x="169" y="37"/>
                      </a:lnTo>
                      <a:lnTo>
                        <a:pt x="176" y="28"/>
                      </a:lnTo>
                      <a:lnTo>
                        <a:pt x="184" y="20"/>
                      </a:lnTo>
                      <a:lnTo>
                        <a:pt x="192" y="14"/>
                      </a:lnTo>
                      <a:lnTo>
                        <a:pt x="203" y="11"/>
                      </a:lnTo>
                      <a:lnTo>
                        <a:pt x="212" y="6"/>
                      </a:lnTo>
                      <a:lnTo>
                        <a:pt x="222" y="2"/>
                      </a:lnTo>
                      <a:lnTo>
                        <a:pt x="244" y="0"/>
                      </a:lnTo>
                      <a:lnTo>
                        <a:pt x="246" y="0"/>
                      </a:lnTo>
                      <a:lnTo>
                        <a:pt x="253" y="0"/>
                      </a:lnTo>
                      <a:lnTo>
                        <a:pt x="262" y="2"/>
                      </a:lnTo>
                      <a:lnTo>
                        <a:pt x="269" y="6"/>
                      </a:lnTo>
                      <a:lnTo>
                        <a:pt x="276" y="7"/>
                      </a:lnTo>
                      <a:lnTo>
                        <a:pt x="286" y="11"/>
                      </a:lnTo>
                      <a:lnTo>
                        <a:pt x="294" y="14"/>
                      </a:lnTo>
                      <a:lnTo>
                        <a:pt x="301" y="20"/>
                      </a:lnTo>
                      <a:lnTo>
                        <a:pt x="309" y="25"/>
                      </a:lnTo>
                      <a:lnTo>
                        <a:pt x="321" y="35"/>
                      </a:lnTo>
                      <a:lnTo>
                        <a:pt x="316" y="34"/>
                      </a:lnTo>
                      <a:lnTo>
                        <a:pt x="311" y="32"/>
                      </a:lnTo>
                      <a:lnTo>
                        <a:pt x="304" y="28"/>
                      </a:lnTo>
                      <a:lnTo>
                        <a:pt x="295" y="25"/>
                      </a:lnTo>
                      <a:lnTo>
                        <a:pt x="273" y="24"/>
                      </a:lnTo>
                      <a:lnTo>
                        <a:pt x="263" y="24"/>
                      </a:lnTo>
                      <a:lnTo>
                        <a:pt x="253" y="25"/>
                      </a:lnTo>
                      <a:lnTo>
                        <a:pt x="244" y="28"/>
                      </a:lnTo>
                      <a:lnTo>
                        <a:pt x="233" y="32"/>
                      </a:lnTo>
                      <a:lnTo>
                        <a:pt x="225" y="37"/>
                      </a:lnTo>
                      <a:lnTo>
                        <a:pt x="218" y="40"/>
                      </a:lnTo>
                      <a:lnTo>
                        <a:pt x="209" y="47"/>
                      </a:lnTo>
                      <a:lnTo>
                        <a:pt x="203" y="52"/>
                      </a:lnTo>
                      <a:lnTo>
                        <a:pt x="196" y="60"/>
                      </a:lnTo>
                      <a:lnTo>
                        <a:pt x="190" y="67"/>
                      </a:lnTo>
                      <a:lnTo>
                        <a:pt x="183" y="77"/>
                      </a:lnTo>
                      <a:lnTo>
                        <a:pt x="178" y="85"/>
                      </a:lnTo>
                      <a:lnTo>
                        <a:pt x="175" y="93"/>
                      </a:lnTo>
                      <a:lnTo>
                        <a:pt x="171" y="101"/>
                      </a:lnTo>
                      <a:lnTo>
                        <a:pt x="166" y="112"/>
                      </a:lnTo>
                      <a:lnTo>
                        <a:pt x="163" y="120"/>
                      </a:lnTo>
                      <a:lnTo>
                        <a:pt x="162" y="132"/>
                      </a:lnTo>
                      <a:lnTo>
                        <a:pt x="160" y="153"/>
                      </a:lnTo>
                      <a:lnTo>
                        <a:pt x="160" y="153"/>
                      </a:lnTo>
                      <a:lnTo>
                        <a:pt x="160" y="558"/>
                      </a:lnTo>
                      <a:lnTo>
                        <a:pt x="160" y="568"/>
                      </a:lnTo>
                      <a:lnTo>
                        <a:pt x="160" y="578"/>
                      </a:lnTo>
                      <a:lnTo>
                        <a:pt x="157" y="588"/>
                      </a:lnTo>
                      <a:lnTo>
                        <a:pt x="157" y="599"/>
                      </a:lnTo>
                      <a:lnTo>
                        <a:pt x="154" y="611"/>
                      </a:lnTo>
                      <a:lnTo>
                        <a:pt x="153" y="621"/>
                      </a:lnTo>
                      <a:lnTo>
                        <a:pt x="150" y="633"/>
                      </a:lnTo>
                      <a:lnTo>
                        <a:pt x="145" y="645"/>
                      </a:lnTo>
                      <a:lnTo>
                        <a:pt x="140" y="655"/>
                      </a:lnTo>
                      <a:lnTo>
                        <a:pt x="133" y="667"/>
                      </a:lnTo>
                      <a:lnTo>
                        <a:pt x="130" y="678"/>
                      </a:lnTo>
                      <a:lnTo>
                        <a:pt x="124" y="688"/>
                      </a:lnTo>
                      <a:lnTo>
                        <a:pt x="117" y="698"/>
                      </a:lnTo>
                      <a:lnTo>
                        <a:pt x="110" y="708"/>
                      </a:lnTo>
                      <a:lnTo>
                        <a:pt x="100" y="715"/>
                      </a:lnTo>
                      <a:lnTo>
                        <a:pt x="92" y="724"/>
                      </a:lnTo>
                      <a:lnTo>
                        <a:pt x="83" y="731"/>
                      </a:lnTo>
                      <a:lnTo>
                        <a:pt x="73" y="737"/>
                      </a:lnTo>
                      <a:lnTo>
                        <a:pt x="63" y="741"/>
                      </a:lnTo>
                      <a:lnTo>
                        <a:pt x="50" y="745"/>
                      </a:lnTo>
                      <a:lnTo>
                        <a:pt x="21" y="748"/>
                      </a:lnTo>
                      <a:lnTo>
                        <a:pt x="0" y="748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130">
                  <a:extLst>
                    <a:ext uri="{FF2B5EF4-FFF2-40B4-BE49-F238E27FC236}">
                      <a16:creationId xmlns:a16="http://schemas.microsoft.com/office/drawing/2014/main" id="{E8EED3DD-8B59-14AE-0DE2-8275A5870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" y="3209"/>
                  <a:ext cx="80" cy="187"/>
                </a:xfrm>
                <a:custGeom>
                  <a:avLst/>
                  <a:gdLst/>
                  <a:ahLst/>
                  <a:cxnLst>
                    <a:cxn ang="0">
                      <a:pos x="0" y="748"/>
                    </a:cxn>
                    <a:cxn ang="0">
                      <a:pos x="51" y="705"/>
                    </a:cxn>
                    <a:cxn ang="0">
                      <a:pos x="74" y="691"/>
                    </a:cxn>
                    <a:cxn ang="0">
                      <a:pos x="93" y="667"/>
                    </a:cxn>
                    <a:cxn ang="0">
                      <a:pos x="107" y="641"/>
                    </a:cxn>
                    <a:cxn ang="0">
                      <a:pos x="114" y="614"/>
                    </a:cxn>
                    <a:cxn ang="0">
                      <a:pos x="119" y="585"/>
                    </a:cxn>
                    <a:cxn ang="0">
                      <a:pos x="122" y="153"/>
                    </a:cxn>
                    <a:cxn ang="0">
                      <a:pos x="124" y="133"/>
                    </a:cxn>
                    <a:cxn ang="0">
                      <a:pos x="127" y="112"/>
                    </a:cxn>
                    <a:cxn ang="0">
                      <a:pos x="133" y="93"/>
                    </a:cxn>
                    <a:cxn ang="0">
                      <a:pos x="143" y="71"/>
                    </a:cxn>
                    <a:cxn ang="0">
                      <a:pos x="154" y="52"/>
                    </a:cxn>
                    <a:cxn ang="0">
                      <a:pos x="169" y="37"/>
                    </a:cxn>
                    <a:cxn ang="0">
                      <a:pos x="184" y="20"/>
                    </a:cxn>
                    <a:cxn ang="0">
                      <a:pos x="203" y="11"/>
                    </a:cxn>
                    <a:cxn ang="0">
                      <a:pos x="222" y="2"/>
                    </a:cxn>
                    <a:cxn ang="0">
                      <a:pos x="246" y="0"/>
                    </a:cxn>
                    <a:cxn ang="0">
                      <a:pos x="262" y="2"/>
                    </a:cxn>
                    <a:cxn ang="0">
                      <a:pos x="276" y="7"/>
                    </a:cxn>
                    <a:cxn ang="0">
                      <a:pos x="294" y="14"/>
                    </a:cxn>
                    <a:cxn ang="0">
                      <a:pos x="309" y="25"/>
                    </a:cxn>
                    <a:cxn ang="0">
                      <a:pos x="316" y="34"/>
                    </a:cxn>
                    <a:cxn ang="0">
                      <a:pos x="304" y="28"/>
                    </a:cxn>
                    <a:cxn ang="0">
                      <a:pos x="273" y="24"/>
                    </a:cxn>
                    <a:cxn ang="0">
                      <a:pos x="253" y="25"/>
                    </a:cxn>
                    <a:cxn ang="0">
                      <a:pos x="233" y="32"/>
                    </a:cxn>
                    <a:cxn ang="0">
                      <a:pos x="218" y="40"/>
                    </a:cxn>
                    <a:cxn ang="0">
                      <a:pos x="203" y="52"/>
                    </a:cxn>
                    <a:cxn ang="0">
                      <a:pos x="190" y="67"/>
                    </a:cxn>
                    <a:cxn ang="0">
                      <a:pos x="178" y="85"/>
                    </a:cxn>
                    <a:cxn ang="0">
                      <a:pos x="171" y="101"/>
                    </a:cxn>
                    <a:cxn ang="0">
                      <a:pos x="163" y="120"/>
                    </a:cxn>
                    <a:cxn ang="0">
                      <a:pos x="160" y="153"/>
                    </a:cxn>
                    <a:cxn ang="0">
                      <a:pos x="160" y="558"/>
                    </a:cxn>
                    <a:cxn ang="0">
                      <a:pos x="160" y="578"/>
                    </a:cxn>
                    <a:cxn ang="0">
                      <a:pos x="157" y="599"/>
                    </a:cxn>
                    <a:cxn ang="0">
                      <a:pos x="153" y="621"/>
                    </a:cxn>
                    <a:cxn ang="0">
                      <a:pos x="145" y="645"/>
                    </a:cxn>
                    <a:cxn ang="0">
                      <a:pos x="133" y="667"/>
                    </a:cxn>
                    <a:cxn ang="0">
                      <a:pos x="124" y="688"/>
                    </a:cxn>
                    <a:cxn ang="0">
                      <a:pos x="110" y="708"/>
                    </a:cxn>
                    <a:cxn ang="0">
                      <a:pos x="92" y="724"/>
                    </a:cxn>
                    <a:cxn ang="0">
                      <a:pos x="73" y="737"/>
                    </a:cxn>
                    <a:cxn ang="0">
                      <a:pos x="50" y="745"/>
                    </a:cxn>
                    <a:cxn ang="0">
                      <a:pos x="0" y="748"/>
                    </a:cxn>
                  </a:cxnLst>
                  <a:rect l="0" t="0" r="r" b="b"/>
                  <a:pathLst>
                    <a:path w="321" h="748">
                      <a:moveTo>
                        <a:pt x="0" y="748"/>
                      </a:moveTo>
                      <a:lnTo>
                        <a:pt x="0" y="748"/>
                      </a:lnTo>
                      <a:lnTo>
                        <a:pt x="39" y="711"/>
                      </a:lnTo>
                      <a:lnTo>
                        <a:pt x="51" y="705"/>
                      </a:lnTo>
                      <a:lnTo>
                        <a:pt x="65" y="698"/>
                      </a:lnTo>
                      <a:lnTo>
                        <a:pt x="74" y="691"/>
                      </a:lnTo>
                      <a:lnTo>
                        <a:pt x="86" y="678"/>
                      </a:lnTo>
                      <a:lnTo>
                        <a:pt x="93" y="667"/>
                      </a:lnTo>
                      <a:lnTo>
                        <a:pt x="100" y="655"/>
                      </a:lnTo>
                      <a:lnTo>
                        <a:pt x="107" y="641"/>
                      </a:lnTo>
                      <a:lnTo>
                        <a:pt x="111" y="628"/>
                      </a:lnTo>
                      <a:lnTo>
                        <a:pt x="114" y="614"/>
                      </a:lnTo>
                      <a:lnTo>
                        <a:pt x="118" y="599"/>
                      </a:lnTo>
                      <a:lnTo>
                        <a:pt x="119" y="585"/>
                      </a:lnTo>
                      <a:lnTo>
                        <a:pt x="122" y="558"/>
                      </a:lnTo>
                      <a:lnTo>
                        <a:pt x="122" y="153"/>
                      </a:lnTo>
                      <a:lnTo>
                        <a:pt x="122" y="144"/>
                      </a:lnTo>
                      <a:lnTo>
                        <a:pt x="124" y="133"/>
                      </a:lnTo>
                      <a:lnTo>
                        <a:pt x="125" y="124"/>
                      </a:lnTo>
                      <a:lnTo>
                        <a:pt x="127" y="112"/>
                      </a:lnTo>
                      <a:lnTo>
                        <a:pt x="130" y="101"/>
                      </a:lnTo>
                      <a:lnTo>
                        <a:pt x="133" y="93"/>
                      </a:lnTo>
                      <a:lnTo>
                        <a:pt x="138" y="82"/>
                      </a:lnTo>
                      <a:lnTo>
                        <a:pt x="143" y="71"/>
                      </a:lnTo>
                      <a:lnTo>
                        <a:pt x="150" y="61"/>
                      </a:lnTo>
                      <a:lnTo>
                        <a:pt x="154" y="52"/>
                      </a:lnTo>
                      <a:lnTo>
                        <a:pt x="162" y="44"/>
                      </a:lnTo>
                      <a:lnTo>
                        <a:pt x="169" y="37"/>
                      </a:lnTo>
                      <a:lnTo>
                        <a:pt x="176" y="28"/>
                      </a:lnTo>
                      <a:lnTo>
                        <a:pt x="184" y="20"/>
                      </a:lnTo>
                      <a:lnTo>
                        <a:pt x="192" y="14"/>
                      </a:lnTo>
                      <a:lnTo>
                        <a:pt x="203" y="11"/>
                      </a:lnTo>
                      <a:lnTo>
                        <a:pt x="212" y="6"/>
                      </a:lnTo>
                      <a:lnTo>
                        <a:pt x="222" y="2"/>
                      </a:lnTo>
                      <a:lnTo>
                        <a:pt x="244" y="0"/>
                      </a:lnTo>
                      <a:lnTo>
                        <a:pt x="246" y="0"/>
                      </a:lnTo>
                      <a:lnTo>
                        <a:pt x="253" y="0"/>
                      </a:lnTo>
                      <a:lnTo>
                        <a:pt x="262" y="2"/>
                      </a:lnTo>
                      <a:lnTo>
                        <a:pt x="269" y="6"/>
                      </a:lnTo>
                      <a:lnTo>
                        <a:pt x="276" y="7"/>
                      </a:lnTo>
                      <a:lnTo>
                        <a:pt x="286" y="11"/>
                      </a:lnTo>
                      <a:lnTo>
                        <a:pt x="294" y="14"/>
                      </a:lnTo>
                      <a:lnTo>
                        <a:pt x="301" y="20"/>
                      </a:lnTo>
                      <a:lnTo>
                        <a:pt x="309" y="25"/>
                      </a:lnTo>
                      <a:lnTo>
                        <a:pt x="321" y="35"/>
                      </a:lnTo>
                      <a:lnTo>
                        <a:pt x="316" y="34"/>
                      </a:lnTo>
                      <a:lnTo>
                        <a:pt x="311" y="32"/>
                      </a:lnTo>
                      <a:lnTo>
                        <a:pt x="304" y="28"/>
                      </a:lnTo>
                      <a:lnTo>
                        <a:pt x="295" y="25"/>
                      </a:lnTo>
                      <a:lnTo>
                        <a:pt x="273" y="24"/>
                      </a:lnTo>
                      <a:lnTo>
                        <a:pt x="263" y="24"/>
                      </a:lnTo>
                      <a:lnTo>
                        <a:pt x="253" y="25"/>
                      </a:lnTo>
                      <a:lnTo>
                        <a:pt x="244" y="28"/>
                      </a:lnTo>
                      <a:lnTo>
                        <a:pt x="233" y="32"/>
                      </a:lnTo>
                      <a:lnTo>
                        <a:pt x="225" y="37"/>
                      </a:lnTo>
                      <a:lnTo>
                        <a:pt x="218" y="40"/>
                      </a:lnTo>
                      <a:lnTo>
                        <a:pt x="209" y="47"/>
                      </a:lnTo>
                      <a:lnTo>
                        <a:pt x="203" y="52"/>
                      </a:lnTo>
                      <a:lnTo>
                        <a:pt x="196" y="60"/>
                      </a:lnTo>
                      <a:lnTo>
                        <a:pt x="190" y="67"/>
                      </a:lnTo>
                      <a:lnTo>
                        <a:pt x="183" y="77"/>
                      </a:lnTo>
                      <a:lnTo>
                        <a:pt x="178" y="85"/>
                      </a:lnTo>
                      <a:lnTo>
                        <a:pt x="175" y="93"/>
                      </a:lnTo>
                      <a:lnTo>
                        <a:pt x="171" y="101"/>
                      </a:lnTo>
                      <a:lnTo>
                        <a:pt x="166" y="112"/>
                      </a:lnTo>
                      <a:lnTo>
                        <a:pt x="163" y="120"/>
                      </a:lnTo>
                      <a:lnTo>
                        <a:pt x="162" y="132"/>
                      </a:lnTo>
                      <a:lnTo>
                        <a:pt x="160" y="153"/>
                      </a:lnTo>
                      <a:lnTo>
                        <a:pt x="160" y="153"/>
                      </a:lnTo>
                      <a:lnTo>
                        <a:pt x="160" y="558"/>
                      </a:lnTo>
                      <a:lnTo>
                        <a:pt x="160" y="568"/>
                      </a:lnTo>
                      <a:lnTo>
                        <a:pt x="160" y="578"/>
                      </a:lnTo>
                      <a:lnTo>
                        <a:pt x="157" y="588"/>
                      </a:lnTo>
                      <a:lnTo>
                        <a:pt x="157" y="599"/>
                      </a:lnTo>
                      <a:lnTo>
                        <a:pt x="154" y="611"/>
                      </a:lnTo>
                      <a:lnTo>
                        <a:pt x="153" y="621"/>
                      </a:lnTo>
                      <a:lnTo>
                        <a:pt x="150" y="633"/>
                      </a:lnTo>
                      <a:lnTo>
                        <a:pt x="145" y="645"/>
                      </a:lnTo>
                      <a:lnTo>
                        <a:pt x="140" y="655"/>
                      </a:lnTo>
                      <a:lnTo>
                        <a:pt x="133" y="667"/>
                      </a:lnTo>
                      <a:lnTo>
                        <a:pt x="130" y="678"/>
                      </a:lnTo>
                      <a:lnTo>
                        <a:pt x="124" y="688"/>
                      </a:lnTo>
                      <a:lnTo>
                        <a:pt x="117" y="698"/>
                      </a:lnTo>
                      <a:lnTo>
                        <a:pt x="110" y="708"/>
                      </a:lnTo>
                      <a:lnTo>
                        <a:pt x="100" y="715"/>
                      </a:lnTo>
                      <a:lnTo>
                        <a:pt x="92" y="724"/>
                      </a:lnTo>
                      <a:lnTo>
                        <a:pt x="83" y="731"/>
                      </a:lnTo>
                      <a:lnTo>
                        <a:pt x="73" y="737"/>
                      </a:lnTo>
                      <a:lnTo>
                        <a:pt x="63" y="741"/>
                      </a:lnTo>
                      <a:lnTo>
                        <a:pt x="50" y="745"/>
                      </a:lnTo>
                      <a:lnTo>
                        <a:pt x="21" y="748"/>
                      </a:lnTo>
                      <a:lnTo>
                        <a:pt x="0" y="74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Freeform 131">
              <a:extLst>
                <a:ext uri="{FF2B5EF4-FFF2-40B4-BE49-F238E27FC236}">
                  <a16:creationId xmlns:a16="http://schemas.microsoft.com/office/drawing/2014/main" id="{4873D51D-CF95-B768-93CA-CC50ADC96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5" y="13482"/>
              <a:ext cx="87" cy="72"/>
            </a:xfrm>
            <a:custGeom>
              <a:avLst/>
              <a:gdLst/>
              <a:ahLst/>
              <a:cxnLst>
                <a:cxn ang="0">
                  <a:pos x="42" y="10"/>
                </a:cxn>
                <a:cxn ang="0">
                  <a:pos x="39" y="7"/>
                </a:cxn>
                <a:cxn ang="0">
                  <a:pos x="36" y="6"/>
                </a:cxn>
                <a:cxn ang="0">
                  <a:pos x="33" y="4"/>
                </a:cxn>
                <a:cxn ang="0">
                  <a:pos x="30" y="3"/>
                </a:cxn>
                <a:cxn ang="0">
                  <a:pos x="28" y="2"/>
                </a:cxn>
                <a:cxn ang="0">
                  <a:pos x="25" y="2"/>
                </a:cxn>
                <a:cxn ang="0">
                  <a:pos x="22" y="0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9" y="5"/>
                </a:cxn>
                <a:cxn ang="0">
                  <a:pos x="7" y="6"/>
                </a:cxn>
                <a:cxn ang="0">
                  <a:pos x="6" y="9"/>
                </a:cxn>
                <a:cxn ang="0">
                  <a:pos x="3" y="11"/>
                </a:cxn>
                <a:cxn ang="0">
                  <a:pos x="2" y="13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1" y="39"/>
                </a:cxn>
                <a:cxn ang="0">
                  <a:pos x="5" y="46"/>
                </a:cxn>
                <a:cxn ang="0">
                  <a:pos x="7" y="53"/>
                </a:cxn>
                <a:cxn ang="0">
                  <a:pos x="12" y="59"/>
                </a:cxn>
                <a:cxn ang="0">
                  <a:pos x="16" y="64"/>
                </a:cxn>
                <a:cxn ang="0">
                  <a:pos x="20" y="66"/>
                </a:cxn>
                <a:cxn ang="0">
                  <a:pos x="22" y="69"/>
                </a:cxn>
                <a:cxn ang="0">
                  <a:pos x="26" y="70"/>
                </a:cxn>
                <a:cxn ang="0">
                  <a:pos x="28" y="72"/>
                </a:cxn>
                <a:cxn ang="0">
                  <a:pos x="32" y="72"/>
                </a:cxn>
                <a:cxn ang="0">
                  <a:pos x="34" y="73"/>
                </a:cxn>
                <a:cxn ang="0">
                  <a:pos x="36" y="73"/>
                </a:cxn>
                <a:cxn ang="0">
                  <a:pos x="40" y="73"/>
                </a:cxn>
                <a:cxn ang="0">
                  <a:pos x="42" y="73"/>
                </a:cxn>
                <a:cxn ang="0">
                  <a:pos x="45" y="72"/>
                </a:cxn>
                <a:cxn ang="0">
                  <a:pos x="47" y="72"/>
                </a:cxn>
                <a:cxn ang="0">
                  <a:pos x="49" y="70"/>
                </a:cxn>
                <a:cxn ang="0">
                  <a:pos x="52" y="69"/>
                </a:cxn>
                <a:cxn ang="0">
                  <a:pos x="53" y="66"/>
                </a:cxn>
                <a:cxn ang="0">
                  <a:pos x="55" y="64"/>
                </a:cxn>
                <a:cxn ang="0">
                  <a:pos x="56" y="62"/>
                </a:cxn>
                <a:cxn ang="0">
                  <a:pos x="58" y="56"/>
                </a:cxn>
                <a:cxn ang="0">
                  <a:pos x="59" y="50"/>
                </a:cxn>
                <a:cxn ang="0">
                  <a:pos x="59" y="43"/>
                </a:cxn>
                <a:cxn ang="0">
                  <a:pos x="58" y="36"/>
                </a:cxn>
                <a:cxn ang="0">
                  <a:pos x="55" y="29"/>
                </a:cxn>
                <a:cxn ang="0">
                  <a:pos x="52" y="22"/>
                </a:cxn>
                <a:cxn ang="0">
                  <a:pos x="47" y="16"/>
                </a:cxn>
                <a:cxn ang="0">
                  <a:pos x="42" y="10"/>
                </a:cxn>
              </a:cxnLst>
              <a:rect l="0" t="0" r="r" b="b"/>
              <a:pathLst>
                <a:path w="59" h="73">
                  <a:moveTo>
                    <a:pt x="42" y="10"/>
                  </a:moveTo>
                  <a:lnTo>
                    <a:pt x="39" y="7"/>
                  </a:lnTo>
                  <a:lnTo>
                    <a:pt x="36" y="6"/>
                  </a:lnTo>
                  <a:lnTo>
                    <a:pt x="33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9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9"/>
                  </a:lnTo>
                  <a:lnTo>
                    <a:pt x="5" y="46"/>
                  </a:lnTo>
                  <a:lnTo>
                    <a:pt x="7" y="53"/>
                  </a:lnTo>
                  <a:lnTo>
                    <a:pt x="12" y="59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22" y="69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5" y="72"/>
                  </a:lnTo>
                  <a:lnTo>
                    <a:pt x="47" y="72"/>
                  </a:lnTo>
                  <a:lnTo>
                    <a:pt x="49" y="70"/>
                  </a:lnTo>
                  <a:lnTo>
                    <a:pt x="52" y="69"/>
                  </a:lnTo>
                  <a:lnTo>
                    <a:pt x="53" y="66"/>
                  </a:lnTo>
                  <a:lnTo>
                    <a:pt x="55" y="64"/>
                  </a:lnTo>
                  <a:lnTo>
                    <a:pt x="56" y="62"/>
                  </a:lnTo>
                  <a:lnTo>
                    <a:pt x="58" y="56"/>
                  </a:lnTo>
                  <a:lnTo>
                    <a:pt x="59" y="50"/>
                  </a:lnTo>
                  <a:lnTo>
                    <a:pt x="59" y="43"/>
                  </a:lnTo>
                  <a:lnTo>
                    <a:pt x="58" y="36"/>
                  </a:lnTo>
                  <a:lnTo>
                    <a:pt x="55" y="29"/>
                  </a:lnTo>
                  <a:lnTo>
                    <a:pt x="52" y="22"/>
                  </a:lnTo>
                  <a:lnTo>
                    <a:pt x="47" y="16"/>
                  </a:lnTo>
                  <a:lnTo>
                    <a:pt x="4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2">
              <a:extLst>
                <a:ext uri="{FF2B5EF4-FFF2-40B4-BE49-F238E27FC236}">
                  <a16:creationId xmlns:a16="http://schemas.microsoft.com/office/drawing/2014/main" id="{53101E76-C23D-D7CD-50CA-7423C84D6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2" y="13752"/>
              <a:ext cx="74" cy="64"/>
            </a:xfrm>
            <a:custGeom>
              <a:avLst/>
              <a:gdLst/>
              <a:ahLst/>
              <a:cxnLst>
                <a:cxn ang="0">
                  <a:pos x="19" y="65"/>
                </a:cxn>
                <a:cxn ang="0">
                  <a:pos x="46" y="21"/>
                </a:cxn>
                <a:cxn ang="0">
                  <a:pos x="46" y="21"/>
                </a:cxn>
                <a:cxn ang="0">
                  <a:pos x="46" y="20"/>
                </a:cxn>
                <a:cxn ang="0">
                  <a:pos x="48" y="19"/>
                </a:cxn>
                <a:cxn ang="0">
                  <a:pos x="48" y="17"/>
                </a:cxn>
                <a:cxn ang="0">
                  <a:pos x="48" y="14"/>
                </a:cxn>
                <a:cxn ang="0">
                  <a:pos x="46" y="12"/>
                </a:cxn>
                <a:cxn ang="0">
                  <a:pos x="45" y="8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2" y="4"/>
                </a:cxn>
                <a:cxn ang="0">
                  <a:pos x="41" y="3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1"/>
                </a:cxn>
                <a:cxn ang="0">
                  <a:pos x="0" y="47"/>
                </a:cxn>
                <a:cxn ang="0">
                  <a:pos x="19" y="65"/>
                </a:cxn>
              </a:cxnLst>
              <a:rect l="0" t="0" r="r" b="b"/>
              <a:pathLst>
                <a:path w="48" h="65">
                  <a:moveTo>
                    <a:pt x="19" y="65"/>
                  </a:moveTo>
                  <a:lnTo>
                    <a:pt x="46" y="21"/>
                  </a:lnTo>
                  <a:lnTo>
                    <a:pt x="46" y="21"/>
                  </a:lnTo>
                  <a:lnTo>
                    <a:pt x="46" y="20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5" y="8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0" y="47"/>
                  </a:lnTo>
                  <a:lnTo>
                    <a:pt x="19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3">
              <a:extLst>
                <a:ext uri="{FF2B5EF4-FFF2-40B4-BE49-F238E27FC236}">
                  <a16:creationId xmlns:a16="http://schemas.microsoft.com/office/drawing/2014/main" id="{D01A8F1C-E136-089B-7DAB-8F258B7DD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2" y="13514"/>
              <a:ext cx="229" cy="234"/>
            </a:xfrm>
            <a:custGeom>
              <a:avLst/>
              <a:gdLst/>
              <a:ahLst/>
              <a:cxnLst>
                <a:cxn ang="0">
                  <a:pos x="148" y="52"/>
                </a:cxn>
                <a:cxn ang="0">
                  <a:pos x="71" y="231"/>
                </a:cxn>
                <a:cxn ang="0">
                  <a:pos x="0" y="165"/>
                </a:cxn>
                <a:cxn ang="0">
                  <a:pos x="106" y="0"/>
                </a:cxn>
                <a:cxn ang="0">
                  <a:pos x="148" y="52"/>
                </a:cxn>
              </a:cxnLst>
              <a:rect l="0" t="0" r="r" b="b"/>
              <a:pathLst>
                <a:path w="148" h="231">
                  <a:moveTo>
                    <a:pt x="148" y="52"/>
                  </a:moveTo>
                  <a:lnTo>
                    <a:pt x="71" y="231"/>
                  </a:lnTo>
                  <a:lnTo>
                    <a:pt x="0" y="165"/>
                  </a:lnTo>
                  <a:lnTo>
                    <a:pt x="106" y="0"/>
                  </a:lnTo>
                  <a:lnTo>
                    <a:pt x="148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4">
              <a:extLst>
                <a:ext uri="{FF2B5EF4-FFF2-40B4-BE49-F238E27FC236}">
                  <a16:creationId xmlns:a16="http://schemas.microsoft.com/office/drawing/2014/main" id="{62507447-C920-2E83-BC48-E31BF228B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5" y="13667"/>
              <a:ext cx="124" cy="89"/>
            </a:xfrm>
            <a:custGeom>
              <a:avLst/>
              <a:gdLst/>
              <a:ahLst/>
              <a:cxnLst>
                <a:cxn ang="0">
                  <a:pos x="52" y="10"/>
                </a:cxn>
                <a:cxn ang="0">
                  <a:pos x="47" y="8"/>
                </a:cxn>
                <a:cxn ang="0">
                  <a:pos x="43" y="5"/>
                </a:cxn>
                <a:cxn ang="0">
                  <a:pos x="40" y="4"/>
                </a:cxn>
                <a:cxn ang="0">
                  <a:pos x="35" y="2"/>
                </a:cxn>
                <a:cxn ang="0">
                  <a:pos x="32" y="2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5" y="3"/>
                </a:cxn>
                <a:cxn ang="0">
                  <a:pos x="12" y="4"/>
                </a:cxn>
                <a:cxn ang="0">
                  <a:pos x="9" y="5"/>
                </a:cxn>
                <a:cxn ang="0">
                  <a:pos x="7" y="8"/>
                </a:cxn>
                <a:cxn ang="0">
                  <a:pos x="4" y="10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1" y="41"/>
                </a:cxn>
                <a:cxn ang="0">
                  <a:pos x="3" y="49"/>
                </a:cxn>
                <a:cxn ang="0">
                  <a:pos x="8" y="57"/>
                </a:cxn>
                <a:cxn ang="0">
                  <a:pos x="13" y="65"/>
                </a:cxn>
                <a:cxn ang="0">
                  <a:pos x="19" y="71"/>
                </a:cxn>
                <a:cxn ang="0">
                  <a:pos x="27" y="78"/>
                </a:cxn>
                <a:cxn ang="0">
                  <a:pos x="30" y="81"/>
                </a:cxn>
                <a:cxn ang="0">
                  <a:pos x="34" y="83"/>
                </a:cxn>
                <a:cxn ang="0">
                  <a:pos x="37" y="85"/>
                </a:cxn>
                <a:cxn ang="0">
                  <a:pos x="42" y="87"/>
                </a:cxn>
                <a:cxn ang="0">
                  <a:pos x="46" y="88"/>
                </a:cxn>
                <a:cxn ang="0">
                  <a:pos x="49" y="89"/>
                </a:cxn>
                <a:cxn ang="0">
                  <a:pos x="53" y="89"/>
                </a:cxn>
                <a:cxn ang="0">
                  <a:pos x="56" y="89"/>
                </a:cxn>
                <a:cxn ang="0">
                  <a:pos x="60" y="89"/>
                </a:cxn>
                <a:cxn ang="0">
                  <a:pos x="62" y="88"/>
                </a:cxn>
                <a:cxn ang="0">
                  <a:pos x="66" y="87"/>
                </a:cxn>
                <a:cxn ang="0">
                  <a:pos x="68" y="85"/>
                </a:cxn>
                <a:cxn ang="0">
                  <a:pos x="70" y="83"/>
                </a:cxn>
                <a:cxn ang="0">
                  <a:pos x="73" y="81"/>
                </a:cxn>
                <a:cxn ang="0">
                  <a:pos x="74" y="78"/>
                </a:cxn>
                <a:cxn ang="0">
                  <a:pos x="75" y="75"/>
                </a:cxn>
                <a:cxn ang="0">
                  <a:pos x="78" y="68"/>
                </a:cxn>
                <a:cxn ang="0">
                  <a:pos x="78" y="59"/>
                </a:cxn>
                <a:cxn ang="0">
                  <a:pos x="76" y="50"/>
                </a:cxn>
                <a:cxn ang="0">
                  <a:pos x="74" y="42"/>
                </a:cxn>
                <a:cxn ang="0">
                  <a:pos x="69" y="32"/>
                </a:cxn>
                <a:cxn ang="0">
                  <a:pos x="65" y="24"/>
                </a:cxn>
                <a:cxn ang="0">
                  <a:pos x="59" y="17"/>
                </a:cxn>
                <a:cxn ang="0">
                  <a:pos x="52" y="10"/>
                </a:cxn>
              </a:cxnLst>
              <a:rect l="0" t="0" r="r" b="b"/>
              <a:pathLst>
                <a:path w="78" h="89">
                  <a:moveTo>
                    <a:pt x="52" y="10"/>
                  </a:moveTo>
                  <a:lnTo>
                    <a:pt x="47" y="8"/>
                  </a:lnTo>
                  <a:lnTo>
                    <a:pt x="43" y="5"/>
                  </a:lnTo>
                  <a:lnTo>
                    <a:pt x="40" y="4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2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3" y="49"/>
                  </a:lnTo>
                  <a:lnTo>
                    <a:pt x="8" y="57"/>
                  </a:lnTo>
                  <a:lnTo>
                    <a:pt x="13" y="65"/>
                  </a:lnTo>
                  <a:lnTo>
                    <a:pt x="19" y="71"/>
                  </a:lnTo>
                  <a:lnTo>
                    <a:pt x="27" y="78"/>
                  </a:lnTo>
                  <a:lnTo>
                    <a:pt x="30" y="81"/>
                  </a:lnTo>
                  <a:lnTo>
                    <a:pt x="34" y="83"/>
                  </a:lnTo>
                  <a:lnTo>
                    <a:pt x="37" y="85"/>
                  </a:lnTo>
                  <a:lnTo>
                    <a:pt x="42" y="87"/>
                  </a:lnTo>
                  <a:lnTo>
                    <a:pt x="46" y="88"/>
                  </a:lnTo>
                  <a:lnTo>
                    <a:pt x="49" y="89"/>
                  </a:lnTo>
                  <a:lnTo>
                    <a:pt x="53" y="89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6" y="87"/>
                  </a:lnTo>
                  <a:lnTo>
                    <a:pt x="68" y="85"/>
                  </a:lnTo>
                  <a:lnTo>
                    <a:pt x="70" y="83"/>
                  </a:lnTo>
                  <a:lnTo>
                    <a:pt x="73" y="81"/>
                  </a:lnTo>
                  <a:lnTo>
                    <a:pt x="74" y="78"/>
                  </a:lnTo>
                  <a:lnTo>
                    <a:pt x="75" y="75"/>
                  </a:lnTo>
                  <a:lnTo>
                    <a:pt x="78" y="68"/>
                  </a:lnTo>
                  <a:lnTo>
                    <a:pt x="78" y="59"/>
                  </a:lnTo>
                  <a:lnTo>
                    <a:pt x="76" y="50"/>
                  </a:lnTo>
                  <a:lnTo>
                    <a:pt x="74" y="42"/>
                  </a:lnTo>
                  <a:lnTo>
                    <a:pt x="69" y="32"/>
                  </a:lnTo>
                  <a:lnTo>
                    <a:pt x="65" y="24"/>
                  </a:lnTo>
                  <a:lnTo>
                    <a:pt x="59" y="17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5">
              <a:extLst>
                <a:ext uri="{FF2B5EF4-FFF2-40B4-BE49-F238E27FC236}">
                  <a16:creationId xmlns:a16="http://schemas.microsoft.com/office/drawing/2014/main" id="{C1B44A50-02BC-0A0C-259E-D57B38ED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" y="13494"/>
              <a:ext cx="124" cy="97"/>
            </a:xfrm>
            <a:custGeom>
              <a:avLst/>
              <a:gdLst/>
              <a:ahLst/>
              <a:cxnLst>
                <a:cxn ang="0">
                  <a:pos x="56" y="12"/>
                </a:cxn>
                <a:cxn ang="0">
                  <a:pos x="52" y="10"/>
                </a:cxn>
                <a:cxn ang="0">
                  <a:pos x="49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7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1"/>
                </a:cxn>
                <a:cxn ang="0">
                  <a:pos x="16" y="4"/>
                </a:cxn>
                <a:cxn ang="0">
                  <a:pos x="13" y="5"/>
                </a:cxn>
                <a:cxn ang="0">
                  <a:pos x="10" y="7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4" y="17"/>
                </a:cxn>
                <a:cxn ang="0">
                  <a:pos x="2" y="24"/>
                </a:cxn>
                <a:cxn ang="0">
                  <a:pos x="0" y="33"/>
                </a:cxn>
                <a:cxn ang="0">
                  <a:pos x="0" y="41"/>
                </a:cxn>
                <a:cxn ang="0">
                  <a:pos x="3" y="51"/>
                </a:cxn>
                <a:cxn ang="0">
                  <a:pos x="6" y="59"/>
                </a:cxn>
                <a:cxn ang="0">
                  <a:pos x="11" y="67"/>
                </a:cxn>
                <a:cxn ang="0">
                  <a:pos x="17" y="76"/>
                </a:cxn>
                <a:cxn ang="0">
                  <a:pos x="23" y="83"/>
                </a:cxn>
                <a:cxn ang="0">
                  <a:pos x="28" y="86"/>
                </a:cxn>
                <a:cxn ang="0">
                  <a:pos x="31" y="89"/>
                </a:cxn>
                <a:cxn ang="0">
                  <a:pos x="35" y="91"/>
                </a:cxn>
                <a:cxn ang="0">
                  <a:pos x="38" y="93"/>
                </a:cxn>
                <a:cxn ang="0">
                  <a:pos x="42" y="94"/>
                </a:cxn>
                <a:cxn ang="0">
                  <a:pos x="45" y="94"/>
                </a:cxn>
                <a:cxn ang="0">
                  <a:pos x="50" y="96"/>
                </a:cxn>
                <a:cxn ang="0">
                  <a:pos x="53" y="96"/>
                </a:cxn>
                <a:cxn ang="0">
                  <a:pos x="56" y="94"/>
                </a:cxn>
                <a:cxn ang="0">
                  <a:pos x="59" y="94"/>
                </a:cxn>
                <a:cxn ang="0">
                  <a:pos x="63" y="93"/>
                </a:cxn>
                <a:cxn ang="0">
                  <a:pos x="65" y="91"/>
                </a:cxn>
                <a:cxn ang="0">
                  <a:pos x="69" y="89"/>
                </a:cxn>
                <a:cxn ang="0">
                  <a:pos x="71" y="86"/>
                </a:cxn>
                <a:cxn ang="0">
                  <a:pos x="72" y="84"/>
                </a:cxn>
                <a:cxn ang="0">
                  <a:pos x="75" y="80"/>
                </a:cxn>
                <a:cxn ang="0">
                  <a:pos x="77" y="72"/>
                </a:cxn>
                <a:cxn ang="0">
                  <a:pos x="78" y="64"/>
                </a:cxn>
                <a:cxn ang="0">
                  <a:pos x="77" y="54"/>
                </a:cxn>
                <a:cxn ang="0">
                  <a:pos x="76" y="45"/>
                </a:cxn>
                <a:cxn ang="0">
                  <a:pos x="72" y="37"/>
                </a:cxn>
                <a:cxn ang="0">
                  <a:pos x="68" y="27"/>
                </a:cxn>
                <a:cxn ang="0">
                  <a:pos x="63" y="19"/>
                </a:cxn>
                <a:cxn ang="0">
                  <a:pos x="56" y="12"/>
                </a:cxn>
              </a:cxnLst>
              <a:rect l="0" t="0" r="r" b="b"/>
              <a:pathLst>
                <a:path w="78" h="96">
                  <a:moveTo>
                    <a:pt x="56" y="12"/>
                  </a:moveTo>
                  <a:lnTo>
                    <a:pt x="52" y="10"/>
                  </a:lnTo>
                  <a:lnTo>
                    <a:pt x="49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6" y="4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2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3" y="51"/>
                  </a:lnTo>
                  <a:lnTo>
                    <a:pt x="6" y="59"/>
                  </a:lnTo>
                  <a:lnTo>
                    <a:pt x="11" y="67"/>
                  </a:lnTo>
                  <a:lnTo>
                    <a:pt x="17" y="76"/>
                  </a:lnTo>
                  <a:lnTo>
                    <a:pt x="23" y="83"/>
                  </a:lnTo>
                  <a:lnTo>
                    <a:pt x="28" y="86"/>
                  </a:lnTo>
                  <a:lnTo>
                    <a:pt x="31" y="89"/>
                  </a:lnTo>
                  <a:lnTo>
                    <a:pt x="35" y="91"/>
                  </a:lnTo>
                  <a:lnTo>
                    <a:pt x="38" y="93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50" y="96"/>
                  </a:lnTo>
                  <a:lnTo>
                    <a:pt x="53" y="96"/>
                  </a:lnTo>
                  <a:lnTo>
                    <a:pt x="56" y="94"/>
                  </a:lnTo>
                  <a:lnTo>
                    <a:pt x="59" y="94"/>
                  </a:lnTo>
                  <a:lnTo>
                    <a:pt x="63" y="93"/>
                  </a:lnTo>
                  <a:lnTo>
                    <a:pt x="65" y="91"/>
                  </a:lnTo>
                  <a:lnTo>
                    <a:pt x="69" y="89"/>
                  </a:lnTo>
                  <a:lnTo>
                    <a:pt x="71" y="86"/>
                  </a:lnTo>
                  <a:lnTo>
                    <a:pt x="72" y="84"/>
                  </a:lnTo>
                  <a:lnTo>
                    <a:pt x="75" y="80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7" y="54"/>
                  </a:lnTo>
                  <a:lnTo>
                    <a:pt x="76" y="45"/>
                  </a:lnTo>
                  <a:lnTo>
                    <a:pt x="72" y="37"/>
                  </a:lnTo>
                  <a:lnTo>
                    <a:pt x="68" y="27"/>
                  </a:lnTo>
                  <a:lnTo>
                    <a:pt x="63" y="19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6">
              <a:extLst>
                <a:ext uri="{FF2B5EF4-FFF2-40B4-BE49-F238E27FC236}">
                  <a16:creationId xmlns:a16="http://schemas.microsoft.com/office/drawing/2014/main" id="{4C491091-13B9-D13F-F0B2-580F1A32D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3" y="13732"/>
              <a:ext cx="81" cy="56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5"/>
                </a:cxn>
                <a:cxn ang="0">
                  <a:pos x="27" y="3"/>
                </a:cxn>
                <a:cxn ang="0">
                  <a:pos x="24" y="2"/>
                </a:cxn>
                <a:cxn ang="0">
                  <a:pos x="22" y="1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1" y="25"/>
                </a:cxn>
                <a:cxn ang="0">
                  <a:pos x="3" y="29"/>
                </a:cxn>
                <a:cxn ang="0">
                  <a:pos x="5" y="35"/>
                </a:cxn>
                <a:cxn ang="0">
                  <a:pos x="9" y="40"/>
                </a:cxn>
                <a:cxn ang="0">
                  <a:pos x="12" y="45"/>
                </a:cxn>
                <a:cxn ang="0">
                  <a:pos x="17" y="48"/>
                </a:cxn>
                <a:cxn ang="0">
                  <a:pos x="20" y="51"/>
                </a:cxn>
                <a:cxn ang="0">
                  <a:pos x="22" y="52"/>
                </a:cxn>
                <a:cxn ang="0">
                  <a:pos x="24" y="53"/>
                </a:cxn>
                <a:cxn ang="0">
                  <a:pos x="27" y="54"/>
                </a:cxn>
                <a:cxn ang="0">
                  <a:pos x="29" y="54"/>
                </a:cxn>
                <a:cxn ang="0">
                  <a:pos x="31" y="55"/>
                </a:cxn>
                <a:cxn ang="0">
                  <a:pos x="34" y="55"/>
                </a:cxn>
                <a:cxn ang="0">
                  <a:pos x="36" y="55"/>
                </a:cxn>
                <a:cxn ang="0">
                  <a:pos x="37" y="54"/>
                </a:cxn>
                <a:cxn ang="0">
                  <a:pos x="40" y="54"/>
                </a:cxn>
                <a:cxn ang="0">
                  <a:pos x="42" y="53"/>
                </a:cxn>
                <a:cxn ang="0">
                  <a:pos x="43" y="52"/>
                </a:cxn>
                <a:cxn ang="0">
                  <a:pos x="44" y="51"/>
                </a:cxn>
                <a:cxn ang="0">
                  <a:pos x="45" y="49"/>
                </a:cxn>
                <a:cxn ang="0">
                  <a:pos x="47" y="47"/>
                </a:cxn>
                <a:cxn ang="0">
                  <a:pos x="48" y="45"/>
                </a:cxn>
                <a:cxn ang="0">
                  <a:pos x="49" y="41"/>
                </a:cxn>
                <a:cxn ang="0">
                  <a:pos x="49" y="35"/>
                </a:cxn>
                <a:cxn ang="0">
                  <a:pos x="48" y="31"/>
                </a:cxn>
                <a:cxn ang="0">
                  <a:pos x="45" y="26"/>
                </a:cxn>
                <a:cxn ang="0">
                  <a:pos x="43" y="20"/>
                </a:cxn>
                <a:cxn ang="0">
                  <a:pos x="41" y="15"/>
                </a:cxn>
                <a:cxn ang="0">
                  <a:pos x="36" y="11"/>
                </a:cxn>
                <a:cxn ang="0">
                  <a:pos x="31" y="7"/>
                </a:cxn>
              </a:cxnLst>
              <a:rect l="0" t="0" r="r" b="b"/>
              <a:pathLst>
                <a:path w="49" h="55">
                  <a:moveTo>
                    <a:pt x="31" y="7"/>
                  </a:moveTo>
                  <a:lnTo>
                    <a:pt x="29" y="5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5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3" y="29"/>
                  </a:lnTo>
                  <a:lnTo>
                    <a:pt x="5" y="35"/>
                  </a:lnTo>
                  <a:lnTo>
                    <a:pt x="9" y="40"/>
                  </a:lnTo>
                  <a:lnTo>
                    <a:pt x="12" y="45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2" y="52"/>
                  </a:lnTo>
                  <a:lnTo>
                    <a:pt x="24" y="53"/>
                  </a:lnTo>
                  <a:lnTo>
                    <a:pt x="27" y="54"/>
                  </a:lnTo>
                  <a:lnTo>
                    <a:pt x="29" y="54"/>
                  </a:lnTo>
                  <a:lnTo>
                    <a:pt x="31" y="55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7" y="54"/>
                  </a:lnTo>
                  <a:lnTo>
                    <a:pt x="40" y="54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49"/>
                  </a:lnTo>
                  <a:lnTo>
                    <a:pt x="47" y="47"/>
                  </a:lnTo>
                  <a:lnTo>
                    <a:pt x="48" y="45"/>
                  </a:lnTo>
                  <a:lnTo>
                    <a:pt x="49" y="41"/>
                  </a:lnTo>
                  <a:lnTo>
                    <a:pt x="49" y="35"/>
                  </a:lnTo>
                  <a:lnTo>
                    <a:pt x="48" y="31"/>
                  </a:lnTo>
                  <a:lnTo>
                    <a:pt x="45" y="26"/>
                  </a:lnTo>
                  <a:lnTo>
                    <a:pt x="43" y="20"/>
                  </a:lnTo>
                  <a:lnTo>
                    <a:pt x="41" y="15"/>
                  </a:lnTo>
                  <a:lnTo>
                    <a:pt x="36" y="11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7">
              <a:extLst>
                <a:ext uri="{FF2B5EF4-FFF2-40B4-BE49-F238E27FC236}">
                  <a16:creationId xmlns:a16="http://schemas.microsoft.com/office/drawing/2014/main" id="{F28A5E91-6400-5025-8338-BD960ADEA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3" y="13699"/>
              <a:ext cx="99" cy="81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63" y="43"/>
                </a:cxn>
                <a:cxn ang="0">
                  <a:pos x="23" y="0"/>
                </a:cxn>
                <a:cxn ang="0">
                  <a:pos x="0" y="43"/>
                </a:cxn>
                <a:cxn ang="0">
                  <a:pos x="44" y="81"/>
                </a:cxn>
              </a:cxnLst>
              <a:rect l="0" t="0" r="r" b="b"/>
              <a:pathLst>
                <a:path w="63" h="81">
                  <a:moveTo>
                    <a:pt x="44" y="81"/>
                  </a:moveTo>
                  <a:lnTo>
                    <a:pt x="63" y="43"/>
                  </a:lnTo>
                  <a:lnTo>
                    <a:pt x="23" y="0"/>
                  </a:lnTo>
                  <a:lnTo>
                    <a:pt x="0" y="43"/>
                  </a:lnTo>
                  <a:lnTo>
                    <a:pt x="44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8">
              <a:extLst>
                <a:ext uri="{FF2B5EF4-FFF2-40B4-BE49-F238E27FC236}">
                  <a16:creationId xmlns:a16="http://schemas.microsoft.com/office/drawing/2014/main" id="{70953F35-41FA-4D13-FDFE-A942F17AF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8" y="13796"/>
              <a:ext cx="31" cy="24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7" y="20"/>
                </a:cxn>
                <a:cxn ang="0">
                  <a:pos x="9" y="22"/>
                </a:cxn>
                <a:cxn ang="0">
                  <a:pos x="11" y="24"/>
                </a:cxn>
                <a:cxn ang="0">
                  <a:pos x="14" y="24"/>
                </a:cxn>
                <a:cxn ang="0">
                  <a:pos x="15" y="24"/>
                </a:cxn>
                <a:cxn ang="0">
                  <a:pos x="17" y="24"/>
                </a:cxn>
                <a:cxn ang="0">
                  <a:pos x="19" y="22"/>
                </a:cxn>
                <a:cxn ang="0">
                  <a:pos x="20" y="21"/>
                </a:cxn>
                <a:cxn ang="0">
                  <a:pos x="21" y="19"/>
                </a:cxn>
                <a:cxn ang="0">
                  <a:pos x="21" y="15"/>
                </a:cxn>
                <a:cxn ang="0">
                  <a:pos x="20" y="11"/>
                </a:cxn>
                <a:cxn ang="0">
                  <a:pos x="17" y="7"/>
                </a:cxn>
                <a:cxn ang="0">
                  <a:pos x="14" y="2"/>
                </a:cxn>
              </a:cxnLst>
              <a:rect l="0" t="0" r="r" b="b"/>
              <a:pathLst>
                <a:path w="21" h="24">
                  <a:moveTo>
                    <a:pt x="14" y="2"/>
                  </a:move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7" y="20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0" y="11"/>
                  </a:lnTo>
                  <a:lnTo>
                    <a:pt x="17" y="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F7E3AFC7-EC56-D3D8-5129-8B03BC617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5" y="13804"/>
              <a:ext cx="12" cy="12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6" y="1"/>
                </a:cxn>
              </a:cxnLst>
              <a:rect l="0" t="0" r="r" b="b"/>
              <a:pathLst>
                <a:path w="10" h="10">
                  <a:moveTo>
                    <a:pt x="6" y="1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0">
              <a:extLst>
                <a:ext uri="{FF2B5EF4-FFF2-40B4-BE49-F238E27FC236}">
                  <a16:creationId xmlns:a16="http://schemas.microsoft.com/office/drawing/2014/main" id="{478D6E84-751F-7516-2C93-DC744DBDD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2" y="13808"/>
              <a:ext cx="105" cy="125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0" y="124"/>
                </a:cxn>
                <a:cxn ang="0">
                  <a:pos x="1" y="113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7" y="1"/>
                </a:cxn>
                <a:cxn ang="0">
                  <a:pos x="68" y="2"/>
                </a:cxn>
                <a:cxn ang="0">
                  <a:pos x="68" y="4"/>
                </a:cxn>
              </a:cxnLst>
              <a:rect l="0" t="0" r="r" b="b"/>
              <a:pathLst>
                <a:path w="68" h="124">
                  <a:moveTo>
                    <a:pt x="68" y="4"/>
                  </a:moveTo>
                  <a:lnTo>
                    <a:pt x="0" y="124"/>
                  </a:lnTo>
                  <a:lnTo>
                    <a:pt x="1" y="113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7" y="1"/>
                  </a:lnTo>
                  <a:lnTo>
                    <a:pt x="68" y="2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41">
              <a:extLst>
                <a:ext uri="{FF2B5EF4-FFF2-40B4-BE49-F238E27FC236}">
                  <a16:creationId xmlns:a16="http://schemas.microsoft.com/office/drawing/2014/main" id="{021376B8-C39F-2188-9AA1-84E9052D1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5" y="13534"/>
              <a:ext cx="180" cy="177"/>
            </a:xfrm>
            <a:custGeom>
              <a:avLst/>
              <a:gdLst/>
              <a:ahLst/>
              <a:cxnLst>
                <a:cxn ang="0">
                  <a:pos x="50" y="178"/>
                </a:cxn>
                <a:cxn ang="0">
                  <a:pos x="49" y="177"/>
                </a:cxn>
                <a:cxn ang="0">
                  <a:pos x="49" y="175"/>
                </a:cxn>
                <a:cxn ang="0">
                  <a:pos x="46" y="170"/>
                </a:cxn>
                <a:cxn ang="0">
                  <a:pos x="44" y="164"/>
                </a:cxn>
                <a:cxn ang="0">
                  <a:pos x="40" y="158"/>
                </a:cxn>
                <a:cxn ang="0">
                  <a:pos x="36" y="152"/>
                </a:cxn>
                <a:cxn ang="0">
                  <a:pos x="30" y="145"/>
                </a:cxn>
                <a:cxn ang="0">
                  <a:pos x="23" y="140"/>
                </a:cxn>
                <a:cxn ang="0">
                  <a:pos x="23" y="139"/>
                </a:cxn>
                <a:cxn ang="0">
                  <a:pos x="21" y="138"/>
                </a:cxn>
                <a:cxn ang="0">
                  <a:pos x="19" y="137"/>
                </a:cxn>
                <a:cxn ang="0">
                  <a:pos x="16" y="136"/>
                </a:cxn>
                <a:cxn ang="0">
                  <a:pos x="12" y="134"/>
                </a:cxn>
                <a:cxn ang="0">
                  <a:pos x="8" y="133"/>
                </a:cxn>
                <a:cxn ang="0">
                  <a:pos x="5" y="133"/>
                </a:cxn>
                <a:cxn ang="0">
                  <a:pos x="0" y="134"/>
                </a:cxn>
                <a:cxn ang="0">
                  <a:pos x="79" y="11"/>
                </a:cxn>
                <a:cxn ang="0">
                  <a:pos x="79" y="10"/>
                </a:cxn>
                <a:cxn ang="0">
                  <a:pos x="82" y="8"/>
                </a:cxn>
                <a:cxn ang="0">
                  <a:pos x="83" y="6"/>
                </a:cxn>
                <a:cxn ang="0">
                  <a:pos x="86" y="4"/>
                </a:cxn>
                <a:cxn ang="0">
                  <a:pos x="90" y="1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2" y="2"/>
                </a:cxn>
                <a:cxn ang="0">
                  <a:pos x="103" y="2"/>
                </a:cxn>
                <a:cxn ang="0">
                  <a:pos x="105" y="4"/>
                </a:cxn>
                <a:cxn ang="0">
                  <a:pos x="106" y="5"/>
                </a:cxn>
                <a:cxn ang="0">
                  <a:pos x="110" y="7"/>
                </a:cxn>
                <a:cxn ang="0">
                  <a:pos x="112" y="11"/>
                </a:cxn>
                <a:cxn ang="0">
                  <a:pos x="114" y="15"/>
                </a:cxn>
                <a:cxn ang="0">
                  <a:pos x="116" y="21"/>
                </a:cxn>
                <a:cxn ang="0">
                  <a:pos x="114" y="28"/>
                </a:cxn>
                <a:cxn ang="0">
                  <a:pos x="50" y="178"/>
                </a:cxn>
              </a:cxnLst>
              <a:rect l="0" t="0" r="r" b="b"/>
              <a:pathLst>
                <a:path w="116" h="178">
                  <a:moveTo>
                    <a:pt x="50" y="178"/>
                  </a:moveTo>
                  <a:lnTo>
                    <a:pt x="49" y="177"/>
                  </a:lnTo>
                  <a:lnTo>
                    <a:pt x="49" y="175"/>
                  </a:lnTo>
                  <a:lnTo>
                    <a:pt x="46" y="170"/>
                  </a:lnTo>
                  <a:lnTo>
                    <a:pt x="44" y="164"/>
                  </a:lnTo>
                  <a:lnTo>
                    <a:pt x="40" y="158"/>
                  </a:lnTo>
                  <a:lnTo>
                    <a:pt x="36" y="152"/>
                  </a:lnTo>
                  <a:lnTo>
                    <a:pt x="30" y="145"/>
                  </a:lnTo>
                  <a:lnTo>
                    <a:pt x="23" y="140"/>
                  </a:lnTo>
                  <a:lnTo>
                    <a:pt x="23" y="139"/>
                  </a:lnTo>
                  <a:lnTo>
                    <a:pt x="21" y="138"/>
                  </a:lnTo>
                  <a:lnTo>
                    <a:pt x="19" y="137"/>
                  </a:lnTo>
                  <a:lnTo>
                    <a:pt x="16" y="136"/>
                  </a:lnTo>
                  <a:lnTo>
                    <a:pt x="12" y="134"/>
                  </a:lnTo>
                  <a:lnTo>
                    <a:pt x="8" y="133"/>
                  </a:lnTo>
                  <a:lnTo>
                    <a:pt x="5" y="133"/>
                  </a:lnTo>
                  <a:lnTo>
                    <a:pt x="0" y="134"/>
                  </a:lnTo>
                  <a:lnTo>
                    <a:pt x="79" y="11"/>
                  </a:lnTo>
                  <a:lnTo>
                    <a:pt x="79" y="10"/>
                  </a:lnTo>
                  <a:lnTo>
                    <a:pt x="82" y="8"/>
                  </a:lnTo>
                  <a:lnTo>
                    <a:pt x="83" y="6"/>
                  </a:lnTo>
                  <a:lnTo>
                    <a:pt x="86" y="4"/>
                  </a:lnTo>
                  <a:lnTo>
                    <a:pt x="90" y="1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2" y="2"/>
                  </a:lnTo>
                  <a:lnTo>
                    <a:pt x="103" y="2"/>
                  </a:lnTo>
                  <a:lnTo>
                    <a:pt x="105" y="4"/>
                  </a:lnTo>
                  <a:lnTo>
                    <a:pt x="106" y="5"/>
                  </a:lnTo>
                  <a:lnTo>
                    <a:pt x="110" y="7"/>
                  </a:lnTo>
                  <a:lnTo>
                    <a:pt x="112" y="11"/>
                  </a:lnTo>
                  <a:lnTo>
                    <a:pt x="114" y="15"/>
                  </a:lnTo>
                  <a:lnTo>
                    <a:pt x="116" y="21"/>
                  </a:lnTo>
                  <a:lnTo>
                    <a:pt x="114" y="28"/>
                  </a:lnTo>
                  <a:lnTo>
                    <a:pt x="50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42">
              <a:extLst>
                <a:ext uri="{FF2B5EF4-FFF2-40B4-BE49-F238E27FC236}">
                  <a16:creationId xmlns:a16="http://schemas.microsoft.com/office/drawing/2014/main" id="{A75CDCE7-E47A-CA2F-4229-5D226D7A8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1" y="13510"/>
              <a:ext cx="62" cy="61"/>
            </a:xfrm>
            <a:custGeom>
              <a:avLst/>
              <a:gdLst/>
              <a:ahLst/>
              <a:cxnLst>
                <a:cxn ang="0">
                  <a:pos x="31" y="64"/>
                </a:cxn>
                <a:cxn ang="0">
                  <a:pos x="32" y="64"/>
                </a:cxn>
                <a:cxn ang="0">
                  <a:pos x="33" y="63"/>
                </a:cxn>
                <a:cxn ang="0">
                  <a:pos x="35" y="60"/>
                </a:cxn>
                <a:cxn ang="0">
                  <a:pos x="38" y="57"/>
                </a:cxn>
                <a:cxn ang="0">
                  <a:pos x="39" y="52"/>
                </a:cxn>
                <a:cxn ang="0">
                  <a:pos x="39" y="45"/>
                </a:cxn>
                <a:cxn ang="0">
                  <a:pos x="38" y="37"/>
                </a:cxn>
                <a:cxn ang="0">
                  <a:pos x="34" y="26"/>
                </a:cxn>
                <a:cxn ang="0">
                  <a:pos x="34" y="25"/>
                </a:cxn>
                <a:cxn ang="0">
                  <a:pos x="32" y="22"/>
                </a:cxn>
                <a:cxn ang="0">
                  <a:pos x="29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15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9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19" y="18"/>
                </a:cxn>
                <a:cxn ang="0">
                  <a:pos x="22" y="22"/>
                </a:cxn>
                <a:cxn ang="0">
                  <a:pos x="26" y="25"/>
                </a:cxn>
                <a:cxn ang="0">
                  <a:pos x="28" y="30"/>
                </a:cxn>
                <a:cxn ang="0">
                  <a:pos x="28" y="31"/>
                </a:cxn>
                <a:cxn ang="0">
                  <a:pos x="29" y="33"/>
                </a:cxn>
                <a:cxn ang="0">
                  <a:pos x="29" y="36"/>
                </a:cxn>
                <a:cxn ang="0">
                  <a:pos x="31" y="40"/>
                </a:cxn>
                <a:cxn ang="0">
                  <a:pos x="32" y="45"/>
                </a:cxn>
                <a:cxn ang="0">
                  <a:pos x="33" y="51"/>
                </a:cxn>
                <a:cxn ang="0">
                  <a:pos x="32" y="58"/>
                </a:cxn>
                <a:cxn ang="0">
                  <a:pos x="31" y="64"/>
                </a:cxn>
              </a:cxnLst>
              <a:rect l="0" t="0" r="r" b="b"/>
              <a:pathLst>
                <a:path w="39" h="64">
                  <a:moveTo>
                    <a:pt x="31" y="64"/>
                  </a:moveTo>
                  <a:lnTo>
                    <a:pt x="32" y="64"/>
                  </a:lnTo>
                  <a:lnTo>
                    <a:pt x="33" y="63"/>
                  </a:lnTo>
                  <a:lnTo>
                    <a:pt x="35" y="60"/>
                  </a:lnTo>
                  <a:lnTo>
                    <a:pt x="38" y="57"/>
                  </a:lnTo>
                  <a:lnTo>
                    <a:pt x="39" y="52"/>
                  </a:lnTo>
                  <a:lnTo>
                    <a:pt x="39" y="45"/>
                  </a:lnTo>
                  <a:lnTo>
                    <a:pt x="38" y="37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2" y="22"/>
                  </a:lnTo>
                  <a:lnTo>
                    <a:pt x="29" y="17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5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9" y="18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31" y="40"/>
                  </a:lnTo>
                  <a:lnTo>
                    <a:pt x="32" y="45"/>
                  </a:lnTo>
                  <a:lnTo>
                    <a:pt x="33" y="51"/>
                  </a:lnTo>
                  <a:lnTo>
                    <a:pt x="32" y="58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43">
              <a:extLst>
                <a:ext uri="{FF2B5EF4-FFF2-40B4-BE49-F238E27FC236}">
                  <a16:creationId xmlns:a16="http://schemas.microsoft.com/office/drawing/2014/main" id="{D0D2B219-49CE-78EE-C070-712695FE9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5" y="13530"/>
              <a:ext cx="161" cy="145"/>
            </a:xfrm>
            <a:custGeom>
              <a:avLst/>
              <a:gdLst/>
              <a:ahLst/>
              <a:cxnLst>
                <a:cxn ang="0">
                  <a:pos x="105" y="3"/>
                </a:cxn>
                <a:cxn ang="0">
                  <a:pos x="105" y="3"/>
                </a:cxn>
                <a:cxn ang="0">
                  <a:pos x="105" y="2"/>
                </a:cxn>
                <a:cxn ang="0">
                  <a:pos x="104" y="2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0" y="1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6" y="0"/>
                </a:cxn>
                <a:cxn ang="0">
                  <a:pos x="93" y="0"/>
                </a:cxn>
                <a:cxn ang="0">
                  <a:pos x="91" y="1"/>
                </a:cxn>
                <a:cxn ang="0">
                  <a:pos x="89" y="2"/>
                </a:cxn>
                <a:cxn ang="0">
                  <a:pos x="86" y="3"/>
                </a:cxn>
                <a:cxn ang="0">
                  <a:pos x="84" y="6"/>
                </a:cxn>
                <a:cxn ang="0">
                  <a:pos x="82" y="8"/>
                </a:cxn>
                <a:cxn ang="0">
                  <a:pos x="79" y="11"/>
                </a:cxn>
                <a:cxn ang="0">
                  <a:pos x="0" y="134"/>
                </a:cxn>
                <a:cxn ang="0">
                  <a:pos x="1" y="134"/>
                </a:cxn>
                <a:cxn ang="0">
                  <a:pos x="3" y="134"/>
                </a:cxn>
                <a:cxn ang="0">
                  <a:pos x="5" y="134"/>
                </a:cxn>
                <a:cxn ang="0">
                  <a:pos x="8" y="134"/>
                </a:cxn>
                <a:cxn ang="0">
                  <a:pos x="12" y="135"/>
                </a:cxn>
                <a:cxn ang="0">
                  <a:pos x="16" y="137"/>
                </a:cxn>
                <a:cxn ang="0">
                  <a:pos x="20" y="138"/>
                </a:cxn>
                <a:cxn ang="0">
                  <a:pos x="23" y="140"/>
                </a:cxn>
                <a:cxn ang="0">
                  <a:pos x="105" y="3"/>
                </a:cxn>
              </a:cxnLst>
              <a:rect l="0" t="0" r="r" b="b"/>
              <a:pathLst>
                <a:path w="105" h="140">
                  <a:moveTo>
                    <a:pt x="105" y="3"/>
                  </a:moveTo>
                  <a:lnTo>
                    <a:pt x="105" y="3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1" y="1"/>
                  </a:lnTo>
                  <a:lnTo>
                    <a:pt x="89" y="2"/>
                  </a:lnTo>
                  <a:lnTo>
                    <a:pt x="86" y="3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79" y="11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3" y="134"/>
                  </a:lnTo>
                  <a:lnTo>
                    <a:pt x="5" y="134"/>
                  </a:lnTo>
                  <a:lnTo>
                    <a:pt x="8" y="134"/>
                  </a:lnTo>
                  <a:lnTo>
                    <a:pt x="12" y="135"/>
                  </a:lnTo>
                  <a:lnTo>
                    <a:pt x="16" y="137"/>
                  </a:lnTo>
                  <a:lnTo>
                    <a:pt x="20" y="138"/>
                  </a:lnTo>
                  <a:lnTo>
                    <a:pt x="23" y="140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A3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4">
              <a:extLst>
                <a:ext uri="{FF2B5EF4-FFF2-40B4-BE49-F238E27FC236}">
                  <a16:creationId xmlns:a16="http://schemas.microsoft.com/office/drawing/2014/main" id="{1B4147E9-66A5-6BA0-A66D-81255654E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4" y="13679"/>
              <a:ext cx="99" cy="5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5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1" y="1"/>
                </a:cxn>
                <a:cxn ang="0">
                  <a:pos x="33" y="3"/>
                </a:cxn>
                <a:cxn ang="0">
                  <a:pos x="37" y="4"/>
                </a:cxn>
                <a:cxn ang="0">
                  <a:pos x="39" y="5"/>
                </a:cxn>
                <a:cxn ang="0">
                  <a:pos x="40" y="6"/>
                </a:cxn>
                <a:cxn ang="0">
                  <a:pos x="43" y="7"/>
                </a:cxn>
                <a:cxn ang="0">
                  <a:pos x="44" y="8"/>
                </a:cxn>
                <a:cxn ang="0">
                  <a:pos x="44" y="10"/>
                </a:cxn>
                <a:cxn ang="0">
                  <a:pos x="45" y="10"/>
                </a:cxn>
                <a:cxn ang="0">
                  <a:pos x="51" y="16"/>
                </a:cxn>
                <a:cxn ang="0">
                  <a:pos x="56" y="23"/>
                </a:cxn>
                <a:cxn ang="0">
                  <a:pos x="59" y="29"/>
                </a:cxn>
                <a:cxn ang="0">
                  <a:pos x="62" y="36"/>
                </a:cxn>
                <a:cxn ang="0">
                  <a:pos x="62" y="40"/>
                </a:cxn>
                <a:cxn ang="0">
                  <a:pos x="63" y="45"/>
                </a:cxn>
                <a:cxn ang="0">
                  <a:pos x="63" y="49"/>
                </a:cxn>
                <a:cxn ang="0">
                  <a:pos x="63" y="50"/>
                </a:cxn>
                <a:cxn ang="0">
                  <a:pos x="63" y="49"/>
                </a:cxn>
                <a:cxn ang="0">
                  <a:pos x="62" y="45"/>
                </a:cxn>
                <a:cxn ang="0">
                  <a:pos x="60" y="41"/>
                </a:cxn>
                <a:cxn ang="0">
                  <a:pos x="58" y="36"/>
                </a:cxn>
                <a:cxn ang="0">
                  <a:pos x="56" y="30"/>
                </a:cxn>
                <a:cxn ang="0">
                  <a:pos x="52" y="25"/>
                </a:cxn>
                <a:cxn ang="0">
                  <a:pos x="47" y="19"/>
                </a:cxn>
                <a:cxn ang="0">
                  <a:pos x="42" y="14"/>
                </a:cxn>
                <a:cxn ang="0">
                  <a:pos x="42" y="14"/>
                </a:cxn>
                <a:cxn ang="0">
                  <a:pos x="40" y="13"/>
                </a:cxn>
                <a:cxn ang="0">
                  <a:pos x="39" y="13"/>
                </a:cxn>
                <a:cxn ang="0">
                  <a:pos x="38" y="12"/>
                </a:cxn>
                <a:cxn ang="0">
                  <a:pos x="36" y="11"/>
                </a:cxn>
                <a:cxn ang="0">
                  <a:pos x="33" y="10"/>
                </a:cxn>
                <a:cxn ang="0">
                  <a:pos x="31" y="7"/>
                </a:cxn>
                <a:cxn ang="0">
                  <a:pos x="27" y="6"/>
                </a:cxn>
                <a:cxn ang="0">
                  <a:pos x="25" y="5"/>
                </a:cxn>
                <a:cxn ang="0">
                  <a:pos x="22" y="5"/>
                </a:cxn>
                <a:cxn ang="0">
                  <a:pos x="18" y="4"/>
                </a:cxn>
                <a:cxn ang="0">
                  <a:pos x="14" y="4"/>
                </a:cxn>
                <a:cxn ang="0">
                  <a:pos x="11" y="4"/>
                </a:cxn>
                <a:cxn ang="0">
                  <a:pos x="7" y="5"/>
                </a:cxn>
                <a:cxn ang="0">
                  <a:pos x="4" y="6"/>
                </a:cxn>
                <a:cxn ang="0">
                  <a:pos x="0" y="7"/>
                </a:cxn>
              </a:cxnLst>
              <a:rect l="0" t="0" r="r" b="b"/>
              <a:pathLst>
                <a:path w="63" h="50">
                  <a:moveTo>
                    <a:pt x="0" y="7"/>
                  </a:moveTo>
                  <a:lnTo>
                    <a:pt x="4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40" y="6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51" y="16"/>
                  </a:lnTo>
                  <a:lnTo>
                    <a:pt x="56" y="23"/>
                  </a:lnTo>
                  <a:lnTo>
                    <a:pt x="59" y="29"/>
                  </a:lnTo>
                  <a:lnTo>
                    <a:pt x="62" y="36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3" y="49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2" y="45"/>
                  </a:lnTo>
                  <a:lnTo>
                    <a:pt x="60" y="41"/>
                  </a:lnTo>
                  <a:lnTo>
                    <a:pt x="58" y="36"/>
                  </a:lnTo>
                  <a:lnTo>
                    <a:pt x="56" y="30"/>
                  </a:lnTo>
                  <a:lnTo>
                    <a:pt x="52" y="25"/>
                  </a:lnTo>
                  <a:lnTo>
                    <a:pt x="47" y="19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13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6" y="11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7" y="5"/>
                  </a:lnTo>
                  <a:lnTo>
                    <a:pt x="4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5">
              <a:extLst>
                <a:ext uri="{FF2B5EF4-FFF2-40B4-BE49-F238E27FC236}">
                  <a16:creationId xmlns:a16="http://schemas.microsoft.com/office/drawing/2014/main" id="{AE13A857-6207-D41A-2DC0-05D5FB678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0" y="13707"/>
              <a:ext cx="56" cy="53"/>
            </a:xfrm>
            <a:custGeom>
              <a:avLst/>
              <a:gdLst/>
              <a:ahLst/>
              <a:cxnLst>
                <a:cxn ang="0">
                  <a:pos x="23" y="54"/>
                </a:cxn>
                <a:cxn ang="0">
                  <a:pos x="23" y="54"/>
                </a:cxn>
                <a:cxn ang="0">
                  <a:pos x="23" y="52"/>
                </a:cxn>
                <a:cxn ang="0">
                  <a:pos x="22" y="49"/>
                </a:cxn>
                <a:cxn ang="0">
                  <a:pos x="21" y="45"/>
                </a:cxn>
                <a:cxn ang="0">
                  <a:pos x="17" y="41"/>
                </a:cxn>
                <a:cxn ang="0">
                  <a:pos x="14" y="37"/>
                </a:cxn>
                <a:cxn ang="0">
                  <a:pos x="8" y="32"/>
                </a:cxn>
                <a:cxn ang="0">
                  <a:pos x="0" y="28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4" y="1"/>
                </a:cxn>
                <a:cxn ang="0">
                  <a:pos x="28" y="3"/>
                </a:cxn>
                <a:cxn ang="0">
                  <a:pos x="28" y="4"/>
                </a:cxn>
                <a:cxn ang="0">
                  <a:pos x="30" y="5"/>
                </a:cxn>
                <a:cxn ang="0">
                  <a:pos x="33" y="7"/>
                </a:cxn>
                <a:cxn ang="0">
                  <a:pos x="34" y="11"/>
                </a:cxn>
                <a:cxn ang="0">
                  <a:pos x="36" y="14"/>
                </a:cxn>
                <a:cxn ang="0">
                  <a:pos x="37" y="19"/>
                </a:cxn>
                <a:cxn ang="0">
                  <a:pos x="37" y="24"/>
                </a:cxn>
                <a:cxn ang="0">
                  <a:pos x="36" y="30"/>
                </a:cxn>
                <a:cxn ang="0">
                  <a:pos x="23" y="54"/>
                </a:cxn>
              </a:cxnLst>
              <a:rect l="0" t="0" r="r" b="b"/>
              <a:pathLst>
                <a:path w="37" h="54">
                  <a:moveTo>
                    <a:pt x="23" y="54"/>
                  </a:moveTo>
                  <a:lnTo>
                    <a:pt x="23" y="54"/>
                  </a:lnTo>
                  <a:lnTo>
                    <a:pt x="23" y="52"/>
                  </a:lnTo>
                  <a:lnTo>
                    <a:pt x="22" y="49"/>
                  </a:lnTo>
                  <a:lnTo>
                    <a:pt x="21" y="45"/>
                  </a:lnTo>
                  <a:lnTo>
                    <a:pt x="17" y="41"/>
                  </a:lnTo>
                  <a:lnTo>
                    <a:pt x="14" y="37"/>
                  </a:lnTo>
                  <a:lnTo>
                    <a:pt x="8" y="32"/>
                  </a:lnTo>
                  <a:lnTo>
                    <a:pt x="0" y="28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3" y="7"/>
                  </a:lnTo>
                  <a:lnTo>
                    <a:pt x="34" y="11"/>
                  </a:lnTo>
                  <a:lnTo>
                    <a:pt x="36" y="14"/>
                  </a:lnTo>
                  <a:lnTo>
                    <a:pt x="37" y="19"/>
                  </a:lnTo>
                  <a:lnTo>
                    <a:pt x="37" y="24"/>
                  </a:lnTo>
                  <a:lnTo>
                    <a:pt x="36" y="30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49FF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46">
              <a:extLst>
                <a:ext uri="{FF2B5EF4-FFF2-40B4-BE49-F238E27FC236}">
                  <a16:creationId xmlns:a16="http://schemas.microsoft.com/office/drawing/2014/main" id="{A1C27C8C-29C1-4140-5669-52232736E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6" y="13707"/>
              <a:ext cx="25" cy="41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6" y="42"/>
                </a:cxn>
                <a:cxn ang="0">
                  <a:pos x="8" y="42"/>
                </a:cxn>
                <a:cxn ang="0">
                  <a:pos x="10" y="40"/>
                </a:cxn>
                <a:cxn ang="0">
                  <a:pos x="12" y="39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7" y="32"/>
                </a:cxn>
                <a:cxn ang="0">
                  <a:pos x="17" y="27"/>
                </a:cxn>
                <a:cxn ang="0">
                  <a:pos x="17" y="26"/>
                </a:cxn>
                <a:cxn ang="0">
                  <a:pos x="17" y="25"/>
                </a:cxn>
                <a:cxn ang="0">
                  <a:pos x="16" y="23"/>
                </a:cxn>
                <a:cxn ang="0">
                  <a:pos x="14" y="19"/>
                </a:cxn>
                <a:cxn ang="0">
                  <a:pos x="12" y="14"/>
                </a:cxn>
                <a:cxn ang="0">
                  <a:pos x="10" y="11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6"/>
                </a:cxn>
                <a:cxn ang="0">
                  <a:pos x="6" y="11"/>
                </a:cxn>
                <a:cxn ang="0">
                  <a:pos x="8" y="16"/>
                </a:cxn>
                <a:cxn ang="0">
                  <a:pos x="11" y="20"/>
                </a:cxn>
                <a:cxn ang="0">
                  <a:pos x="12" y="25"/>
                </a:cxn>
                <a:cxn ang="0">
                  <a:pos x="11" y="31"/>
                </a:cxn>
                <a:cxn ang="0">
                  <a:pos x="6" y="42"/>
                </a:cxn>
              </a:cxnLst>
              <a:rect l="0" t="0" r="r" b="b"/>
              <a:pathLst>
                <a:path w="17" h="42">
                  <a:moveTo>
                    <a:pt x="6" y="42"/>
                  </a:moveTo>
                  <a:lnTo>
                    <a:pt x="6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2" y="39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7" y="32"/>
                  </a:lnTo>
                  <a:lnTo>
                    <a:pt x="17" y="27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3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10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6"/>
                  </a:lnTo>
                  <a:lnTo>
                    <a:pt x="6" y="11"/>
                  </a:lnTo>
                  <a:lnTo>
                    <a:pt x="8" y="16"/>
                  </a:lnTo>
                  <a:lnTo>
                    <a:pt x="11" y="20"/>
                  </a:lnTo>
                  <a:lnTo>
                    <a:pt x="12" y="25"/>
                  </a:lnTo>
                  <a:lnTo>
                    <a:pt x="11" y="31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3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47">
              <a:extLst>
                <a:ext uri="{FF2B5EF4-FFF2-40B4-BE49-F238E27FC236}">
                  <a16:creationId xmlns:a16="http://schemas.microsoft.com/office/drawing/2014/main" id="{ADAAF4C6-FB7A-9A92-CC27-977EDACA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7" y="13760"/>
              <a:ext cx="49" cy="48"/>
            </a:xfrm>
            <a:custGeom>
              <a:avLst/>
              <a:gdLst/>
              <a:ahLst/>
              <a:cxnLst>
                <a:cxn ang="0">
                  <a:pos x="6" y="46"/>
                </a:cxn>
                <a:cxn ang="0">
                  <a:pos x="6" y="45"/>
                </a:cxn>
                <a:cxn ang="0">
                  <a:pos x="5" y="43"/>
                </a:cxn>
                <a:cxn ang="0">
                  <a:pos x="2" y="41"/>
                </a:cxn>
                <a:cxn ang="0">
                  <a:pos x="0" y="4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28" y="3"/>
                </a:cxn>
                <a:cxn ang="0">
                  <a:pos x="29" y="4"/>
                </a:cxn>
                <a:cxn ang="0">
                  <a:pos x="30" y="5"/>
                </a:cxn>
                <a:cxn ang="0">
                  <a:pos x="29" y="7"/>
                </a:cxn>
                <a:cxn ang="0">
                  <a:pos x="6" y="46"/>
                </a:cxn>
              </a:cxnLst>
              <a:rect l="0" t="0" r="r" b="b"/>
              <a:pathLst>
                <a:path w="30" h="46">
                  <a:moveTo>
                    <a:pt x="6" y="46"/>
                  </a:moveTo>
                  <a:lnTo>
                    <a:pt x="6" y="45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29" y="7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8">
              <a:extLst>
                <a:ext uri="{FF2B5EF4-FFF2-40B4-BE49-F238E27FC236}">
                  <a16:creationId xmlns:a16="http://schemas.microsoft.com/office/drawing/2014/main" id="{4752FC0D-0A5C-76C9-0D72-DC7F7CCE3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7" y="13554"/>
              <a:ext cx="118" cy="15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0" y="151"/>
                </a:cxn>
                <a:cxn ang="0">
                  <a:pos x="1" y="151"/>
                </a:cxn>
                <a:cxn ang="0">
                  <a:pos x="79" y="0"/>
                </a:cxn>
                <a:cxn ang="0">
                  <a:pos x="78" y="0"/>
                </a:cxn>
              </a:cxnLst>
              <a:rect l="0" t="0" r="r" b="b"/>
              <a:pathLst>
                <a:path w="79" h="151">
                  <a:moveTo>
                    <a:pt x="78" y="0"/>
                  </a:moveTo>
                  <a:lnTo>
                    <a:pt x="0" y="151"/>
                  </a:lnTo>
                  <a:lnTo>
                    <a:pt x="1" y="151"/>
                  </a:lnTo>
                  <a:lnTo>
                    <a:pt x="7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49">
              <a:extLst>
                <a:ext uri="{FF2B5EF4-FFF2-40B4-BE49-F238E27FC236}">
                  <a16:creationId xmlns:a16="http://schemas.microsoft.com/office/drawing/2014/main" id="{1D2AF662-F6CA-6725-FDC5-077BCAADC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7" y="13526"/>
              <a:ext cx="149" cy="153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146"/>
                </a:cxn>
                <a:cxn ang="0">
                  <a:pos x="7" y="152"/>
                </a:cxn>
                <a:cxn ang="0">
                  <a:pos x="94" y="6"/>
                </a:cxn>
                <a:cxn ang="0">
                  <a:pos x="87" y="0"/>
                </a:cxn>
              </a:cxnLst>
              <a:rect l="0" t="0" r="r" b="b"/>
              <a:pathLst>
                <a:path w="94" h="152">
                  <a:moveTo>
                    <a:pt x="87" y="0"/>
                  </a:moveTo>
                  <a:lnTo>
                    <a:pt x="0" y="146"/>
                  </a:lnTo>
                  <a:lnTo>
                    <a:pt x="7" y="152"/>
                  </a:lnTo>
                  <a:lnTo>
                    <a:pt x="94" y="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50">
              <a:extLst>
                <a:ext uri="{FF2B5EF4-FFF2-40B4-BE49-F238E27FC236}">
                  <a16:creationId xmlns:a16="http://schemas.microsoft.com/office/drawing/2014/main" id="{483DFBD8-C13F-D9F0-53C5-FAAF02DF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9" y="13715"/>
              <a:ext cx="37" cy="4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0"/>
                </a:cxn>
                <a:cxn ang="0">
                  <a:pos x="22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24" y="9"/>
                </a:cxn>
                <a:cxn ang="0">
                  <a:pos x="26" y="12"/>
                </a:cxn>
                <a:cxn ang="0">
                  <a:pos x="24" y="15"/>
                </a:cxn>
                <a:cxn ang="0">
                  <a:pos x="23" y="19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0" y="43"/>
                </a:cxn>
                <a:cxn ang="0">
                  <a:pos x="9" y="41"/>
                </a:cxn>
                <a:cxn ang="0">
                  <a:pos x="9" y="39"/>
                </a:cxn>
                <a:cxn ang="0">
                  <a:pos x="8" y="36"/>
                </a:cxn>
                <a:cxn ang="0">
                  <a:pos x="6" y="33"/>
                </a:cxn>
                <a:cxn ang="0">
                  <a:pos x="3" y="30"/>
                </a:cxn>
                <a:cxn ang="0">
                  <a:pos x="0" y="27"/>
                </a:cxn>
                <a:cxn ang="0">
                  <a:pos x="21" y="0"/>
                </a:cxn>
              </a:cxnLst>
              <a:rect l="0" t="0" r="r" b="b"/>
              <a:pathLst>
                <a:path w="26" h="45">
                  <a:moveTo>
                    <a:pt x="21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3" y="19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8" y="36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2F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51">
              <a:extLst>
                <a:ext uri="{FF2B5EF4-FFF2-40B4-BE49-F238E27FC236}">
                  <a16:creationId xmlns:a16="http://schemas.microsoft.com/office/drawing/2014/main" id="{FFDF4A1B-9A3A-F7C5-8962-7C7B66A6E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" y="13707"/>
              <a:ext cx="37" cy="21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25" y="19"/>
                </a:cxn>
                <a:cxn ang="0">
                  <a:pos x="24" y="17"/>
                </a:cxn>
                <a:cxn ang="0">
                  <a:pos x="23" y="14"/>
                </a:cxn>
                <a:cxn ang="0">
                  <a:pos x="21" y="11"/>
                </a:cxn>
                <a:cxn ang="0">
                  <a:pos x="18" y="7"/>
                </a:cxn>
                <a:cxn ang="0">
                  <a:pos x="14" y="5"/>
                </a:cxn>
                <a:cxn ang="0">
                  <a:pos x="8" y="1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5" y="6"/>
                </a:cxn>
                <a:cxn ang="0">
                  <a:pos x="8" y="7"/>
                </a:cxn>
                <a:cxn ang="0">
                  <a:pos x="12" y="8"/>
                </a:cxn>
                <a:cxn ang="0">
                  <a:pos x="17" y="12"/>
                </a:cxn>
                <a:cxn ang="0">
                  <a:pos x="21" y="15"/>
                </a:cxn>
                <a:cxn ang="0">
                  <a:pos x="25" y="20"/>
                </a:cxn>
              </a:cxnLst>
              <a:rect l="0" t="0" r="r" b="b"/>
              <a:pathLst>
                <a:path w="25" h="20">
                  <a:moveTo>
                    <a:pt x="25" y="20"/>
                  </a:moveTo>
                  <a:lnTo>
                    <a:pt x="25" y="19"/>
                  </a:lnTo>
                  <a:lnTo>
                    <a:pt x="24" y="17"/>
                  </a:lnTo>
                  <a:lnTo>
                    <a:pt x="23" y="14"/>
                  </a:lnTo>
                  <a:lnTo>
                    <a:pt x="21" y="11"/>
                  </a:lnTo>
                  <a:lnTo>
                    <a:pt x="18" y="7"/>
                  </a:lnTo>
                  <a:lnTo>
                    <a:pt x="14" y="5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8" y="7"/>
                  </a:lnTo>
                  <a:lnTo>
                    <a:pt x="12" y="8"/>
                  </a:lnTo>
                  <a:lnTo>
                    <a:pt x="17" y="12"/>
                  </a:lnTo>
                  <a:lnTo>
                    <a:pt x="21" y="15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52">
              <a:extLst>
                <a:ext uri="{FF2B5EF4-FFF2-40B4-BE49-F238E27FC236}">
                  <a16:creationId xmlns:a16="http://schemas.microsoft.com/office/drawing/2014/main" id="{22D3A64D-B072-6038-D01E-B465F8A4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4" y="13715"/>
              <a:ext cx="43" cy="21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17"/>
                </a:cxn>
                <a:cxn ang="0">
                  <a:pos x="24" y="15"/>
                </a:cxn>
                <a:cxn ang="0">
                  <a:pos x="23" y="13"/>
                </a:cxn>
                <a:cxn ang="0">
                  <a:pos x="21" y="10"/>
                </a:cxn>
                <a:cxn ang="0">
                  <a:pos x="18" y="7"/>
                </a:cxn>
                <a:cxn ang="0">
                  <a:pos x="14" y="3"/>
                </a:cxn>
                <a:cxn ang="0">
                  <a:pos x="9" y="1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9" y="7"/>
                </a:cxn>
                <a:cxn ang="0">
                  <a:pos x="12" y="8"/>
                </a:cxn>
                <a:cxn ang="0">
                  <a:pos x="17" y="10"/>
                </a:cxn>
                <a:cxn ang="0">
                  <a:pos x="22" y="14"/>
                </a:cxn>
                <a:cxn ang="0">
                  <a:pos x="25" y="18"/>
                </a:cxn>
              </a:cxnLst>
              <a:rect l="0" t="0" r="r" b="b"/>
              <a:pathLst>
                <a:path w="25" h="18">
                  <a:moveTo>
                    <a:pt x="25" y="18"/>
                  </a:moveTo>
                  <a:lnTo>
                    <a:pt x="25" y="17"/>
                  </a:lnTo>
                  <a:lnTo>
                    <a:pt x="24" y="15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18" y="7"/>
                  </a:lnTo>
                  <a:lnTo>
                    <a:pt x="14" y="3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9" y="7"/>
                  </a:lnTo>
                  <a:lnTo>
                    <a:pt x="12" y="8"/>
                  </a:lnTo>
                  <a:lnTo>
                    <a:pt x="17" y="10"/>
                  </a:lnTo>
                  <a:lnTo>
                    <a:pt x="22" y="14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53">
              <a:extLst>
                <a:ext uri="{FF2B5EF4-FFF2-40B4-BE49-F238E27FC236}">
                  <a16:creationId xmlns:a16="http://schemas.microsoft.com/office/drawing/2014/main" id="{ACA6EEE7-2992-3704-B9B0-12D2E8BA8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0" y="13744"/>
              <a:ext cx="31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8" y="32"/>
                </a:cxn>
                <a:cxn ang="0">
                  <a:pos x="9" y="32"/>
                </a:cxn>
                <a:cxn ang="0">
                  <a:pos x="12" y="32"/>
                </a:cxn>
                <a:cxn ang="0">
                  <a:pos x="14" y="32"/>
                </a:cxn>
                <a:cxn ang="0">
                  <a:pos x="15" y="31"/>
                </a:cxn>
                <a:cxn ang="0">
                  <a:pos x="18" y="28"/>
                </a:cxn>
                <a:cxn ang="0">
                  <a:pos x="19" y="26"/>
                </a:cxn>
                <a:cxn ang="0">
                  <a:pos x="19" y="22"/>
                </a:cxn>
                <a:cxn ang="0">
                  <a:pos x="19" y="21"/>
                </a:cxn>
                <a:cxn ang="0">
                  <a:pos x="19" y="20"/>
                </a:cxn>
                <a:cxn ang="0">
                  <a:pos x="18" y="18"/>
                </a:cxn>
                <a:cxn ang="0">
                  <a:pos x="17" y="14"/>
                </a:cxn>
                <a:cxn ang="0">
                  <a:pos x="14" y="9"/>
                </a:cxn>
                <a:cxn ang="0">
                  <a:pos x="11" y="6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13" y="18"/>
                </a:cxn>
                <a:cxn ang="0">
                  <a:pos x="13" y="22"/>
                </a:cxn>
                <a:cxn ang="0">
                  <a:pos x="8" y="32"/>
                </a:cxn>
              </a:cxnLst>
              <a:rect l="0" t="0" r="r" b="b"/>
              <a:pathLst>
                <a:path w="19" h="32">
                  <a:moveTo>
                    <a:pt x="8" y="32"/>
                  </a:moveTo>
                  <a:lnTo>
                    <a:pt x="8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1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8" y="18"/>
                  </a:lnTo>
                  <a:lnTo>
                    <a:pt x="17" y="14"/>
                  </a:lnTo>
                  <a:lnTo>
                    <a:pt x="14" y="9"/>
                  </a:lnTo>
                  <a:lnTo>
                    <a:pt x="11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3" y="2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3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54">
              <a:extLst>
                <a:ext uri="{FF2B5EF4-FFF2-40B4-BE49-F238E27FC236}">
                  <a16:creationId xmlns:a16="http://schemas.microsoft.com/office/drawing/2014/main" id="{642C52CD-63AF-6FF6-A3BA-81CD63E24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9" y="13671"/>
              <a:ext cx="19" cy="20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3" y="17"/>
                </a:cxn>
                <a:cxn ang="0">
                  <a:pos x="11" y="16"/>
                </a:cxn>
                <a:cxn ang="0">
                  <a:pos x="10" y="15"/>
                </a:cxn>
                <a:cxn ang="0">
                  <a:pos x="9" y="12"/>
                </a:cxn>
                <a:cxn ang="0">
                  <a:pos x="8" y="9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5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9" y="13"/>
                </a:cxn>
                <a:cxn ang="0">
                  <a:pos x="10" y="15"/>
                </a:cxn>
                <a:cxn ang="0">
                  <a:pos x="10" y="17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19"/>
                </a:cxn>
                <a:cxn ang="0">
                  <a:pos x="13" y="19"/>
                </a:cxn>
              </a:cxnLst>
              <a:rect l="0" t="0" r="r" b="b"/>
              <a:pathLst>
                <a:path w="13" h="20">
                  <a:moveTo>
                    <a:pt x="13" y="19"/>
                  </a:moveTo>
                  <a:lnTo>
                    <a:pt x="13" y="17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9" y="12"/>
                  </a:lnTo>
                  <a:lnTo>
                    <a:pt x="8" y="9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5"/>
                  </a:lnTo>
                  <a:lnTo>
                    <a:pt x="6" y="7"/>
                  </a:lnTo>
                  <a:lnTo>
                    <a:pt x="7" y="10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55">
              <a:extLst>
                <a:ext uri="{FF2B5EF4-FFF2-40B4-BE49-F238E27FC236}">
                  <a16:creationId xmlns:a16="http://schemas.microsoft.com/office/drawing/2014/main" id="{40E1A714-DB4C-970D-8292-48F49B38C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" y="13651"/>
              <a:ext cx="25" cy="20"/>
            </a:xfrm>
            <a:custGeom>
              <a:avLst/>
              <a:gdLst/>
              <a:ahLst/>
              <a:cxnLst>
                <a:cxn ang="0">
                  <a:pos x="13" y="18"/>
                </a:cxn>
                <a:cxn ang="0">
                  <a:pos x="13" y="18"/>
                </a:cxn>
                <a:cxn ang="0">
                  <a:pos x="11" y="16"/>
                </a:cxn>
                <a:cxn ang="0">
                  <a:pos x="10" y="15"/>
                </a:cxn>
                <a:cxn ang="0">
                  <a:pos x="10" y="13"/>
                </a:cxn>
                <a:cxn ang="0">
                  <a:pos x="8" y="9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9" y="13"/>
                </a:cxn>
                <a:cxn ang="0">
                  <a:pos x="10" y="15"/>
                </a:cxn>
                <a:cxn ang="0">
                  <a:pos x="10" y="17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3" y="18"/>
                </a:cxn>
              </a:cxnLst>
              <a:rect l="0" t="0" r="r" b="b"/>
              <a:pathLst>
                <a:path w="13" h="20">
                  <a:moveTo>
                    <a:pt x="13" y="18"/>
                  </a:moveTo>
                  <a:lnTo>
                    <a:pt x="13" y="18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8" y="9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4"/>
                  </a:lnTo>
                  <a:lnTo>
                    <a:pt x="6" y="7"/>
                  </a:lnTo>
                  <a:lnTo>
                    <a:pt x="7" y="10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56">
              <a:extLst>
                <a:ext uri="{FF2B5EF4-FFF2-40B4-BE49-F238E27FC236}">
                  <a16:creationId xmlns:a16="http://schemas.microsoft.com/office/drawing/2014/main" id="{3798218D-4FB9-7ECB-2C30-DEDE2DF9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7" y="13623"/>
              <a:ext cx="24" cy="2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15" y="17"/>
                </a:cxn>
                <a:cxn ang="0">
                  <a:pos x="13" y="16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10" y="9"/>
                </a:cxn>
                <a:cxn ang="0">
                  <a:pos x="8" y="7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6" y="7"/>
                </a:cxn>
                <a:cxn ang="0">
                  <a:pos x="9" y="10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12" y="17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15" y="19"/>
                </a:cxn>
              </a:cxnLst>
              <a:rect l="0" t="0" r="r" b="b"/>
              <a:pathLst>
                <a:path w="15" h="20">
                  <a:moveTo>
                    <a:pt x="15" y="19"/>
                  </a:move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8" y="7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57">
              <a:extLst>
                <a:ext uri="{FF2B5EF4-FFF2-40B4-BE49-F238E27FC236}">
                  <a16:creationId xmlns:a16="http://schemas.microsoft.com/office/drawing/2014/main" id="{ECC8F844-85C9-9EB0-FEA7-69C3FEC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1" y="13603"/>
              <a:ext cx="13" cy="16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9" y="14"/>
                </a:cxn>
                <a:cxn ang="0">
                  <a:pos x="9" y="13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6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6"/>
                </a:cxn>
                <a:cxn ang="0">
                  <a:pos x="5" y="8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9" y="14"/>
                </a:cxn>
                <a:cxn ang="0">
                  <a:pos x="9" y="14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lnTo>
                    <a:pt x="9" y="14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7" y="8"/>
                  </a:lnTo>
                  <a:lnTo>
                    <a:pt x="5" y="6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58">
              <a:extLst>
                <a:ext uri="{FF2B5EF4-FFF2-40B4-BE49-F238E27FC236}">
                  <a16:creationId xmlns:a16="http://schemas.microsoft.com/office/drawing/2014/main" id="{E5EE273C-E3EA-3AAF-1677-513C6D476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9" y="13615"/>
              <a:ext cx="12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9" y="9"/>
                </a:cxn>
                <a:cxn ang="0">
                  <a:pos x="6" y="6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"/>
                </a:cxn>
                <a:cxn ang="0">
                  <a:pos x="5" y="6"/>
                </a:cxn>
                <a:cxn ang="0">
                  <a:pos x="7" y="10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11" h="13">
                  <a:moveTo>
                    <a:pt x="11" y="12"/>
                  </a:moveTo>
                  <a:lnTo>
                    <a:pt x="9" y="9"/>
                  </a:lnTo>
                  <a:lnTo>
                    <a:pt x="6" y="6"/>
                  </a:lnTo>
                  <a:lnTo>
                    <a:pt x="4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6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59">
              <a:extLst>
                <a:ext uri="{FF2B5EF4-FFF2-40B4-BE49-F238E27FC236}">
                  <a16:creationId xmlns:a16="http://schemas.microsoft.com/office/drawing/2014/main" id="{D3EC0FF4-686E-BC53-3E96-C5840A068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0" y="13639"/>
              <a:ext cx="19" cy="12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7" y="8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5" y="6"/>
                </a:cxn>
                <a:cxn ang="0">
                  <a:pos x="7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</a:cxnLst>
              <a:rect l="0" t="0" r="r" b="b"/>
              <a:pathLst>
                <a:path w="9" h="12">
                  <a:moveTo>
                    <a:pt x="9" y="12"/>
                  </a:move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60">
              <a:extLst>
                <a:ext uri="{FF2B5EF4-FFF2-40B4-BE49-F238E27FC236}">
                  <a16:creationId xmlns:a16="http://schemas.microsoft.com/office/drawing/2014/main" id="{509469E6-0F1C-845A-3570-9BCD9EB2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2" y="13667"/>
              <a:ext cx="18" cy="12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8" y="8"/>
                </a:cxn>
                <a:cxn ang="0">
                  <a:pos x="6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1"/>
                </a:cxn>
              </a:cxnLst>
              <a:rect l="0" t="0" r="r" b="b"/>
              <a:pathLst>
                <a:path w="11" h="12">
                  <a:moveTo>
                    <a:pt x="11" y="11"/>
                  </a:moveTo>
                  <a:lnTo>
                    <a:pt x="8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61">
              <a:extLst>
                <a:ext uri="{FF2B5EF4-FFF2-40B4-BE49-F238E27FC236}">
                  <a16:creationId xmlns:a16="http://schemas.microsoft.com/office/drawing/2014/main" id="{90A0A627-B1B6-9CEE-BD43-20A702B4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8" y="13595"/>
              <a:ext cx="12" cy="8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8" y="8"/>
                </a:cxn>
                <a:cxn ang="0">
                  <a:pos x="6" y="5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1"/>
                </a:cxn>
              </a:cxnLst>
              <a:rect l="0" t="0" r="r" b="b"/>
              <a:pathLst>
                <a:path w="11" h="12">
                  <a:moveTo>
                    <a:pt x="11" y="11"/>
                  </a:moveTo>
                  <a:lnTo>
                    <a:pt x="8" y="8"/>
                  </a:lnTo>
                  <a:lnTo>
                    <a:pt x="6" y="5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62">
              <a:extLst>
                <a:ext uri="{FF2B5EF4-FFF2-40B4-BE49-F238E27FC236}">
                  <a16:creationId xmlns:a16="http://schemas.microsoft.com/office/drawing/2014/main" id="{8C1393FA-E203-C7FF-6986-A552460FE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1" y="13724"/>
              <a:ext cx="25" cy="3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0" y="27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" y="28"/>
                </a:cxn>
                <a:cxn ang="0">
                  <a:pos x="1" y="29"/>
                </a:cxn>
                <a:cxn ang="0">
                  <a:pos x="2" y="29"/>
                </a:cxn>
                <a:cxn ang="0">
                  <a:pos x="2" y="29"/>
                </a:cxn>
                <a:cxn ang="0">
                  <a:pos x="2" y="28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1"/>
                </a:cxn>
              </a:cxnLst>
              <a:rect l="0" t="0" r="r" b="b"/>
              <a:pathLst>
                <a:path w="18" h="29">
                  <a:moveTo>
                    <a:pt x="15" y="1"/>
                  </a:move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63">
              <a:extLst>
                <a:ext uri="{FF2B5EF4-FFF2-40B4-BE49-F238E27FC236}">
                  <a16:creationId xmlns:a16="http://schemas.microsoft.com/office/drawing/2014/main" id="{B5DF818A-790F-5C62-3589-25896DE90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3" y="13764"/>
              <a:ext cx="37" cy="40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3" y="38"/>
                </a:cxn>
                <a:cxn ang="0">
                  <a:pos x="3" y="36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3" y="1"/>
                </a:cxn>
              </a:cxnLst>
              <a:rect l="0" t="0" r="r" b="b"/>
              <a:pathLst>
                <a:path w="25" h="38">
                  <a:moveTo>
                    <a:pt x="23" y="1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64">
              <a:extLst>
                <a:ext uri="{FF2B5EF4-FFF2-40B4-BE49-F238E27FC236}">
                  <a16:creationId xmlns:a16="http://schemas.microsoft.com/office/drawing/2014/main" id="{AE4CA026-75CF-5230-C2B5-44B62FCF3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9" y="13498"/>
              <a:ext cx="31" cy="32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23" y="31"/>
                </a:cxn>
                <a:cxn ang="0">
                  <a:pos x="23" y="28"/>
                </a:cxn>
                <a:cxn ang="0">
                  <a:pos x="20" y="26"/>
                </a:cxn>
                <a:cxn ang="0">
                  <a:pos x="19" y="21"/>
                </a:cxn>
                <a:cxn ang="0">
                  <a:pos x="15" y="16"/>
                </a:cxn>
                <a:cxn ang="0">
                  <a:pos x="12" y="11"/>
                </a:cxn>
                <a:cxn ang="0">
                  <a:pos x="7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4" y="1"/>
                </a:cxn>
                <a:cxn ang="0">
                  <a:pos x="7" y="2"/>
                </a:cxn>
                <a:cxn ang="0">
                  <a:pos x="12" y="6"/>
                </a:cxn>
                <a:cxn ang="0">
                  <a:pos x="15" y="11"/>
                </a:cxn>
                <a:cxn ang="0">
                  <a:pos x="19" y="15"/>
                </a:cxn>
                <a:cxn ang="0">
                  <a:pos x="21" y="22"/>
                </a:cxn>
                <a:cxn ang="0">
                  <a:pos x="23" y="32"/>
                </a:cxn>
              </a:cxnLst>
              <a:rect l="0" t="0" r="r" b="b"/>
              <a:pathLst>
                <a:path w="23" h="32">
                  <a:moveTo>
                    <a:pt x="23" y="32"/>
                  </a:moveTo>
                  <a:lnTo>
                    <a:pt x="23" y="31"/>
                  </a:lnTo>
                  <a:lnTo>
                    <a:pt x="23" y="28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5" y="16"/>
                  </a:lnTo>
                  <a:lnTo>
                    <a:pt x="12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7" y="2"/>
                  </a:lnTo>
                  <a:lnTo>
                    <a:pt x="12" y="6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1" y="22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65">
              <a:extLst>
                <a:ext uri="{FF2B5EF4-FFF2-40B4-BE49-F238E27FC236}">
                  <a16:creationId xmlns:a16="http://schemas.microsoft.com/office/drawing/2014/main" id="{0518B3C8-9557-9A03-2B8C-DD826594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9" y="13510"/>
              <a:ext cx="56" cy="12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12"/>
                </a:cxn>
                <a:cxn ang="0">
                  <a:pos x="36" y="11"/>
                </a:cxn>
                <a:cxn ang="0">
                  <a:pos x="34" y="11"/>
                </a:cxn>
                <a:cxn ang="0">
                  <a:pos x="33" y="10"/>
                </a:cxn>
                <a:cxn ang="0">
                  <a:pos x="32" y="9"/>
                </a:cxn>
                <a:cxn ang="0">
                  <a:pos x="31" y="8"/>
                </a:cxn>
                <a:cxn ang="0">
                  <a:pos x="29" y="7"/>
                </a:cxn>
                <a:cxn ang="0">
                  <a:pos x="27" y="4"/>
                </a:cxn>
                <a:cxn ang="0">
                  <a:pos x="25" y="3"/>
                </a:cxn>
                <a:cxn ang="0">
                  <a:pos x="22" y="2"/>
                </a:cxn>
                <a:cxn ang="0">
                  <a:pos x="19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9" y="3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0" y="9"/>
                </a:cxn>
                <a:cxn ang="0">
                  <a:pos x="32" y="10"/>
                </a:cxn>
                <a:cxn ang="0">
                  <a:pos x="33" y="11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4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2"/>
                </a:cxn>
                <a:cxn ang="0">
                  <a:pos x="36" y="12"/>
                </a:cxn>
              </a:cxnLst>
              <a:rect l="0" t="0" r="r" b="b"/>
              <a:pathLst>
                <a:path w="36" h="14">
                  <a:moveTo>
                    <a:pt x="36" y="12"/>
                  </a:moveTo>
                  <a:lnTo>
                    <a:pt x="36" y="12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3" y="10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66">
              <a:extLst>
                <a:ext uri="{FF2B5EF4-FFF2-40B4-BE49-F238E27FC236}">
                  <a16:creationId xmlns:a16="http://schemas.microsoft.com/office/drawing/2014/main" id="{22C87721-B082-5073-CAEE-3BDB531F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2" y="13808"/>
              <a:ext cx="99" cy="117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0" y="114"/>
                </a:cxn>
                <a:cxn ang="0">
                  <a:pos x="2" y="111"/>
                </a:cxn>
                <a:cxn ang="0">
                  <a:pos x="64" y="0"/>
                </a:cxn>
                <a:cxn ang="0">
                  <a:pos x="63" y="2"/>
                </a:cxn>
              </a:cxnLst>
              <a:rect l="0" t="0" r="r" b="b"/>
              <a:pathLst>
                <a:path w="64" h="114">
                  <a:moveTo>
                    <a:pt x="63" y="2"/>
                  </a:moveTo>
                  <a:lnTo>
                    <a:pt x="0" y="114"/>
                  </a:lnTo>
                  <a:lnTo>
                    <a:pt x="2" y="111"/>
                  </a:lnTo>
                  <a:lnTo>
                    <a:pt x="64" y="0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67">
              <a:extLst>
                <a:ext uri="{FF2B5EF4-FFF2-40B4-BE49-F238E27FC236}">
                  <a16:creationId xmlns:a16="http://schemas.microsoft.com/office/drawing/2014/main" id="{9CE758AF-F7E1-1BDA-EF6C-380F217CC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5" y="13655"/>
              <a:ext cx="24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1" y="16"/>
                </a:cxn>
                <a:cxn ang="0">
                  <a:pos x="14" y="11"/>
                </a:cxn>
                <a:cxn ang="0">
                  <a:pos x="4" y="0"/>
                </a:cxn>
              </a:cxnLst>
              <a:rect l="0" t="0" r="r" b="b"/>
              <a:pathLst>
                <a:path w="14" h="16">
                  <a:moveTo>
                    <a:pt x="4" y="0"/>
                  </a:moveTo>
                  <a:lnTo>
                    <a:pt x="0" y="5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68">
              <a:extLst>
                <a:ext uri="{FF2B5EF4-FFF2-40B4-BE49-F238E27FC236}">
                  <a16:creationId xmlns:a16="http://schemas.microsoft.com/office/drawing/2014/main" id="{78BA8270-50F4-A094-9381-9FA446B0C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7" y="13643"/>
              <a:ext cx="19" cy="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11" y="17"/>
                </a:cxn>
                <a:cxn ang="0">
                  <a:pos x="13" y="12"/>
                </a:cxn>
                <a:cxn ang="0">
                  <a:pos x="3" y="0"/>
                </a:cxn>
              </a:cxnLst>
              <a:rect l="0" t="0" r="r" b="b"/>
              <a:pathLst>
                <a:path w="13" h="17">
                  <a:moveTo>
                    <a:pt x="3" y="0"/>
                  </a:moveTo>
                  <a:lnTo>
                    <a:pt x="0" y="5"/>
                  </a:lnTo>
                  <a:lnTo>
                    <a:pt x="11" y="17"/>
                  </a:lnTo>
                  <a:lnTo>
                    <a:pt x="13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69">
              <a:extLst>
                <a:ext uri="{FF2B5EF4-FFF2-40B4-BE49-F238E27FC236}">
                  <a16:creationId xmlns:a16="http://schemas.microsoft.com/office/drawing/2014/main" id="{CAFA7FCE-2688-5494-4144-73F44D7B1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3" y="13631"/>
              <a:ext cx="25" cy="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11" y="16"/>
                </a:cxn>
                <a:cxn ang="0">
                  <a:pos x="13" y="12"/>
                </a:cxn>
                <a:cxn ang="0">
                  <a:pos x="3" y="0"/>
                </a:cxn>
              </a:cxnLst>
              <a:rect l="0" t="0" r="r" b="b"/>
              <a:pathLst>
                <a:path w="13" h="16">
                  <a:moveTo>
                    <a:pt x="3" y="0"/>
                  </a:moveTo>
                  <a:lnTo>
                    <a:pt x="0" y="4"/>
                  </a:lnTo>
                  <a:lnTo>
                    <a:pt x="11" y="16"/>
                  </a:lnTo>
                  <a:lnTo>
                    <a:pt x="13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70">
              <a:extLst>
                <a:ext uri="{FF2B5EF4-FFF2-40B4-BE49-F238E27FC236}">
                  <a16:creationId xmlns:a16="http://schemas.microsoft.com/office/drawing/2014/main" id="{B8458CC3-F41E-AB16-0527-1A1DB9CA5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6" y="13619"/>
              <a:ext cx="18" cy="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11" y="17"/>
                </a:cxn>
                <a:cxn ang="0">
                  <a:pos x="13" y="12"/>
                </a:cxn>
                <a:cxn ang="0">
                  <a:pos x="3" y="0"/>
                </a:cxn>
              </a:cxnLst>
              <a:rect l="0" t="0" r="r" b="b"/>
              <a:pathLst>
                <a:path w="13" h="17">
                  <a:moveTo>
                    <a:pt x="3" y="0"/>
                  </a:moveTo>
                  <a:lnTo>
                    <a:pt x="0" y="5"/>
                  </a:lnTo>
                  <a:lnTo>
                    <a:pt x="11" y="17"/>
                  </a:lnTo>
                  <a:lnTo>
                    <a:pt x="13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71">
              <a:extLst>
                <a:ext uri="{FF2B5EF4-FFF2-40B4-BE49-F238E27FC236}">
                  <a16:creationId xmlns:a16="http://schemas.microsoft.com/office/drawing/2014/main" id="{4353AEDA-52A3-F611-921C-E61944375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" y="13607"/>
              <a:ext cx="25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</a:cxnLst>
              <a:rect l="0" t="0" r="r" b="b"/>
              <a:pathLst>
                <a:path w="15" h="17">
                  <a:moveTo>
                    <a:pt x="4" y="0"/>
                  </a:moveTo>
                  <a:lnTo>
                    <a:pt x="0" y="5"/>
                  </a:lnTo>
                  <a:lnTo>
                    <a:pt x="11" y="17"/>
                  </a:lnTo>
                  <a:lnTo>
                    <a:pt x="15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72">
              <a:extLst>
                <a:ext uri="{FF2B5EF4-FFF2-40B4-BE49-F238E27FC236}">
                  <a16:creationId xmlns:a16="http://schemas.microsoft.com/office/drawing/2014/main" id="{562515BF-A449-EF65-5F1F-548DFB21E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4" y="13599"/>
              <a:ext cx="25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1" y="16"/>
                </a:cxn>
                <a:cxn ang="0">
                  <a:pos x="14" y="12"/>
                </a:cxn>
                <a:cxn ang="0">
                  <a:pos x="4" y="0"/>
                </a:cxn>
              </a:cxnLst>
              <a:rect l="0" t="0" r="r" b="b"/>
              <a:pathLst>
                <a:path w="14" h="16">
                  <a:moveTo>
                    <a:pt x="4" y="0"/>
                  </a:moveTo>
                  <a:lnTo>
                    <a:pt x="0" y="5"/>
                  </a:lnTo>
                  <a:lnTo>
                    <a:pt x="11" y="16"/>
                  </a:lnTo>
                  <a:lnTo>
                    <a:pt x="14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73">
              <a:extLst>
                <a:ext uri="{FF2B5EF4-FFF2-40B4-BE49-F238E27FC236}">
                  <a16:creationId xmlns:a16="http://schemas.microsoft.com/office/drawing/2014/main" id="{B04011CF-4769-65CD-C211-69334815B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7" y="13587"/>
              <a:ext cx="24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1" y="16"/>
                </a:cxn>
                <a:cxn ang="0">
                  <a:pos x="14" y="11"/>
                </a:cxn>
                <a:cxn ang="0">
                  <a:pos x="4" y="0"/>
                </a:cxn>
              </a:cxnLst>
              <a:rect l="0" t="0" r="r" b="b"/>
              <a:pathLst>
                <a:path w="14" h="16">
                  <a:moveTo>
                    <a:pt x="4" y="0"/>
                  </a:moveTo>
                  <a:lnTo>
                    <a:pt x="0" y="5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74">
              <a:extLst>
                <a:ext uri="{FF2B5EF4-FFF2-40B4-BE49-F238E27FC236}">
                  <a16:creationId xmlns:a16="http://schemas.microsoft.com/office/drawing/2014/main" id="{4085EE19-F076-D749-5DBE-684C242D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9" y="13575"/>
              <a:ext cx="19" cy="2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11" y="16"/>
                </a:cxn>
                <a:cxn ang="0">
                  <a:pos x="13" y="11"/>
                </a:cxn>
                <a:cxn ang="0">
                  <a:pos x="3" y="0"/>
                </a:cxn>
              </a:cxnLst>
              <a:rect l="0" t="0" r="r" b="b"/>
              <a:pathLst>
                <a:path w="13" h="16">
                  <a:moveTo>
                    <a:pt x="3" y="0"/>
                  </a:moveTo>
                  <a:lnTo>
                    <a:pt x="0" y="4"/>
                  </a:lnTo>
                  <a:lnTo>
                    <a:pt x="11" y="16"/>
                  </a:lnTo>
                  <a:lnTo>
                    <a:pt x="13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75">
              <a:extLst>
                <a:ext uri="{FF2B5EF4-FFF2-40B4-BE49-F238E27FC236}">
                  <a16:creationId xmlns:a16="http://schemas.microsoft.com/office/drawing/2014/main" id="{B3C56AD9-06F5-186F-BADD-4C71C6A8A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5" y="13482"/>
              <a:ext cx="87" cy="72"/>
            </a:xfrm>
            <a:custGeom>
              <a:avLst/>
              <a:gdLst/>
              <a:ahLst/>
              <a:cxnLst>
                <a:cxn ang="0">
                  <a:pos x="42" y="10"/>
                </a:cxn>
                <a:cxn ang="0">
                  <a:pos x="39" y="7"/>
                </a:cxn>
                <a:cxn ang="0">
                  <a:pos x="36" y="6"/>
                </a:cxn>
                <a:cxn ang="0">
                  <a:pos x="33" y="4"/>
                </a:cxn>
                <a:cxn ang="0">
                  <a:pos x="30" y="3"/>
                </a:cxn>
                <a:cxn ang="0">
                  <a:pos x="28" y="2"/>
                </a:cxn>
                <a:cxn ang="0">
                  <a:pos x="25" y="2"/>
                </a:cxn>
                <a:cxn ang="0">
                  <a:pos x="22" y="0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9" y="5"/>
                </a:cxn>
                <a:cxn ang="0">
                  <a:pos x="7" y="6"/>
                </a:cxn>
                <a:cxn ang="0">
                  <a:pos x="6" y="9"/>
                </a:cxn>
                <a:cxn ang="0">
                  <a:pos x="3" y="11"/>
                </a:cxn>
                <a:cxn ang="0">
                  <a:pos x="2" y="13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1" y="39"/>
                </a:cxn>
                <a:cxn ang="0">
                  <a:pos x="5" y="46"/>
                </a:cxn>
                <a:cxn ang="0">
                  <a:pos x="7" y="53"/>
                </a:cxn>
                <a:cxn ang="0">
                  <a:pos x="12" y="59"/>
                </a:cxn>
                <a:cxn ang="0">
                  <a:pos x="16" y="64"/>
                </a:cxn>
                <a:cxn ang="0">
                  <a:pos x="20" y="66"/>
                </a:cxn>
                <a:cxn ang="0">
                  <a:pos x="22" y="69"/>
                </a:cxn>
                <a:cxn ang="0">
                  <a:pos x="26" y="70"/>
                </a:cxn>
                <a:cxn ang="0">
                  <a:pos x="28" y="72"/>
                </a:cxn>
                <a:cxn ang="0">
                  <a:pos x="32" y="72"/>
                </a:cxn>
                <a:cxn ang="0">
                  <a:pos x="34" y="73"/>
                </a:cxn>
                <a:cxn ang="0">
                  <a:pos x="36" y="73"/>
                </a:cxn>
                <a:cxn ang="0">
                  <a:pos x="40" y="73"/>
                </a:cxn>
                <a:cxn ang="0">
                  <a:pos x="42" y="73"/>
                </a:cxn>
                <a:cxn ang="0">
                  <a:pos x="45" y="72"/>
                </a:cxn>
                <a:cxn ang="0">
                  <a:pos x="47" y="72"/>
                </a:cxn>
                <a:cxn ang="0">
                  <a:pos x="49" y="70"/>
                </a:cxn>
                <a:cxn ang="0">
                  <a:pos x="52" y="69"/>
                </a:cxn>
                <a:cxn ang="0">
                  <a:pos x="53" y="66"/>
                </a:cxn>
                <a:cxn ang="0">
                  <a:pos x="55" y="64"/>
                </a:cxn>
                <a:cxn ang="0">
                  <a:pos x="56" y="62"/>
                </a:cxn>
                <a:cxn ang="0">
                  <a:pos x="58" y="56"/>
                </a:cxn>
                <a:cxn ang="0">
                  <a:pos x="59" y="50"/>
                </a:cxn>
                <a:cxn ang="0">
                  <a:pos x="59" y="43"/>
                </a:cxn>
                <a:cxn ang="0">
                  <a:pos x="58" y="36"/>
                </a:cxn>
                <a:cxn ang="0">
                  <a:pos x="55" y="29"/>
                </a:cxn>
                <a:cxn ang="0">
                  <a:pos x="52" y="22"/>
                </a:cxn>
                <a:cxn ang="0">
                  <a:pos x="47" y="16"/>
                </a:cxn>
                <a:cxn ang="0">
                  <a:pos x="42" y="10"/>
                </a:cxn>
              </a:cxnLst>
              <a:rect l="0" t="0" r="r" b="b"/>
              <a:pathLst>
                <a:path w="59" h="73">
                  <a:moveTo>
                    <a:pt x="42" y="10"/>
                  </a:moveTo>
                  <a:lnTo>
                    <a:pt x="39" y="7"/>
                  </a:lnTo>
                  <a:lnTo>
                    <a:pt x="36" y="6"/>
                  </a:lnTo>
                  <a:lnTo>
                    <a:pt x="33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9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9"/>
                  </a:lnTo>
                  <a:lnTo>
                    <a:pt x="5" y="46"/>
                  </a:lnTo>
                  <a:lnTo>
                    <a:pt x="7" y="53"/>
                  </a:lnTo>
                  <a:lnTo>
                    <a:pt x="12" y="59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22" y="69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5" y="72"/>
                  </a:lnTo>
                  <a:lnTo>
                    <a:pt x="47" y="72"/>
                  </a:lnTo>
                  <a:lnTo>
                    <a:pt x="49" y="70"/>
                  </a:lnTo>
                  <a:lnTo>
                    <a:pt x="52" y="69"/>
                  </a:lnTo>
                  <a:lnTo>
                    <a:pt x="53" y="66"/>
                  </a:lnTo>
                  <a:lnTo>
                    <a:pt x="55" y="64"/>
                  </a:lnTo>
                  <a:lnTo>
                    <a:pt x="56" y="62"/>
                  </a:lnTo>
                  <a:lnTo>
                    <a:pt x="58" y="56"/>
                  </a:lnTo>
                  <a:lnTo>
                    <a:pt x="59" y="50"/>
                  </a:lnTo>
                  <a:lnTo>
                    <a:pt x="59" y="43"/>
                  </a:lnTo>
                  <a:lnTo>
                    <a:pt x="58" y="36"/>
                  </a:lnTo>
                  <a:lnTo>
                    <a:pt x="55" y="29"/>
                  </a:lnTo>
                  <a:lnTo>
                    <a:pt x="52" y="22"/>
                  </a:lnTo>
                  <a:lnTo>
                    <a:pt x="47" y="16"/>
                  </a:lnTo>
                  <a:lnTo>
                    <a:pt x="4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76">
              <a:extLst>
                <a:ext uri="{FF2B5EF4-FFF2-40B4-BE49-F238E27FC236}">
                  <a16:creationId xmlns:a16="http://schemas.microsoft.com/office/drawing/2014/main" id="{ACC7FB96-22EF-BBBF-6090-E273933E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2" y="13752"/>
              <a:ext cx="74" cy="64"/>
            </a:xfrm>
            <a:custGeom>
              <a:avLst/>
              <a:gdLst/>
              <a:ahLst/>
              <a:cxnLst>
                <a:cxn ang="0">
                  <a:pos x="19" y="65"/>
                </a:cxn>
                <a:cxn ang="0">
                  <a:pos x="46" y="21"/>
                </a:cxn>
                <a:cxn ang="0">
                  <a:pos x="46" y="21"/>
                </a:cxn>
                <a:cxn ang="0">
                  <a:pos x="46" y="20"/>
                </a:cxn>
                <a:cxn ang="0">
                  <a:pos x="48" y="19"/>
                </a:cxn>
                <a:cxn ang="0">
                  <a:pos x="48" y="17"/>
                </a:cxn>
                <a:cxn ang="0">
                  <a:pos x="48" y="14"/>
                </a:cxn>
                <a:cxn ang="0">
                  <a:pos x="46" y="12"/>
                </a:cxn>
                <a:cxn ang="0">
                  <a:pos x="45" y="8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2" y="4"/>
                </a:cxn>
                <a:cxn ang="0">
                  <a:pos x="41" y="3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1"/>
                </a:cxn>
                <a:cxn ang="0">
                  <a:pos x="0" y="47"/>
                </a:cxn>
                <a:cxn ang="0">
                  <a:pos x="19" y="65"/>
                </a:cxn>
              </a:cxnLst>
              <a:rect l="0" t="0" r="r" b="b"/>
              <a:pathLst>
                <a:path w="48" h="65">
                  <a:moveTo>
                    <a:pt x="19" y="65"/>
                  </a:moveTo>
                  <a:lnTo>
                    <a:pt x="46" y="21"/>
                  </a:lnTo>
                  <a:lnTo>
                    <a:pt x="46" y="21"/>
                  </a:lnTo>
                  <a:lnTo>
                    <a:pt x="46" y="20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5" y="8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0" y="47"/>
                  </a:lnTo>
                  <a:lnTo>
                    <a:pt x="19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7">
              <a:extLst>
                <a:ext uri="{FF2B5EF4-FFF2-40B4-BE49-F238E27FC236}">
                  <a16:creationId xmlns:a16="http://schemas.microsoft.com/office/drawing/2014/main" id="{B6B2230F-8845-42CD-B932-D65ACC66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2" y="13514"/>
              <a:ext cx="229" cy="234"/>
            </a:xfrm>
            <a:custGeom>
              <a:avLst/>
              <a:gdLst/>
              <a:ahLst/>
              <a:cxnLst>
                <a:cxn ang="0">
                  <a:pos x="148" y="52"/>
                </a:cxn>
                <a:cxn ang="0">
                  <a:pos x="71" y="231"/>
                </a:cxn>
                <a:cxn ang="0">
                  <a:pos x="0" y="165"/>
                </a:cxn>
                <a:cxn ang="0">
                  <a:pos x="106" y="0"/>
                </a:cxn>
                <a:cxn ang="0">
                  <a:pos x="148" y="52"/>
                </a:cxn>
              </a:cxnLst>
              <a:rect l="0" t="0" r="r" b="b"/>
              <a:pathLst>
                <a:path w="148" h="231">
                  <a:moveTo>
                    <a:pt x="148" y="52"/>
                  </a:moveTo>
                  <a:lnTo>
                    <a:pt x="71" y="231"/>
                  </a:lnTo>
                  <a:lnTo>
                    <a:pt x="0" y="165"/>
                  </a:lnTo>
                  <a:lnTo>
                    <a:pt x="106" y="0"/>
                  </a:lnTo>
                  <a:lnTo>
                    <a:pt x="148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78">
              <a:extLst>
                <a:ext uri="{FF2B5EF4-FFF2-40B4-BE49-F238E27FC236}">
                  <a16:creationId xmlns:a16="http://schemas.microsoft.com/office/drawing/2014/main" id="{B87122BC-7087-3E9B-A904-21F1B4EC4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5" y="13667"/>
              <a:ext cx="124" cy="89"/>
            </a:xfrm>
            <a:custGeom>
              <a:avLst/>
              <a:gdLst/>
              <a:ahLst/>
              <a:cxnLst>
                <a:cxn ang="0">
                  <a:pos x="52" y="10"/>
                </a:cxn>
                <a:cxn ang="0">
                  <a:pos x="47" y="8"/>
                </a:cxn>
                <a:cxn ang="0">
                  <a:pos x="43" y="5"/>
                </a:cxn>
                <a:cxn ang="0">
                  <a:pos x="40" y="4"/>
                </a:cxn>
                <a:cxn ang="0">
                  <a:pos x="35" y="2"/>
                </a:cxn>
                <a:cxn ang="0">
                  <a:pos x="32" y="2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5" y="3"/>
                </a:cxn>
                <a:cxn ang="0">
                  <a:pos x="12" y="4"/>
                </a:cxn>
                <a:cxn ang="0">
                  <a:pos x="9" y="5"/>
                </a:cxn>
                <a:cxn ang="0">
                  <a:pos x="7" y="8"/>
                </a:cxn>
                <a:cxn ang="0">
                  <a:pos x="4" y="10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1" y="41"/>
                </a:cxn>
                <a:cxn ang="0">
                  <a:pos x="3" y="49"/>
                </a:cxn>
                <a:cxn ang="0">
                  <a:pos x="8" y="57"/>
                </a:cxn>
                <a:cxn ang="0">
                  <a:pos x="13" y="65"/>
                </a:cxn>
                <a:cxn ang="0">
                  <a:pos x="19" y="71"/>
                </a:cxn>
                <a:cxn ang="0">
                  <a:pos x="27" y="78"/>
                </a:cxn>
                <a:cxn ang="0">
                  <a:pos x="30" y="81"/>
                </a:cxn>
                <a:cxn ang="0">
                  <a:pos x="34" y="83"/>
                </a:cxn>
                <a:cxn ang="0">
                  <a:pos x="37" y="85"/>
                </a:cxn>
                <a:cxn ang="0">
                  <a:pos x="42" y="87"/>
                </a:cxn>
                <a:cxn ang="0">
                  <a:pos x="46" y="88"/>
                </a:cxn>
                <a:cxn ang="0">
                  <a:pos x="49" y="89"/>
                </a:cxn>
                <a:cxn ang="0">
                  <a:pos x="53" y="89"/>
                </a:cxn>
                <a:cxn ang="0">
                  <a:pos x="56" y="89"/>
                </a:cxn>
                <a:cxn ang="0">
                  <a:pos x="60" y="89"/>
                </a:cxn>
                <a:cxn ang="0">
                  <a:pos x="62" y="88"/>
                </a:cxn>
                <a:cxn ang="0">
                  <a:pos x="66" y="87"/>
                </a:cxn>
                <a:cxn ang="0">
                  <a:pos x="68" y="85"/>
                </a:cxn>
                <a:cxn ang="0">
                  <a:pos x="70" y="83"/>
                </a:cxn>
                <a:cxn ang="0">
                  <a:pos x="73" y="81"/>
                </a:cxn>
                <a:cxn ang="0">
                  <a:pos x="74" y="78"/>
                </a:cxn>
                <a:cxn ang="0">
                  <a:pos x="75" y="75"/>
                </a:cxn>
                <a:cxn ang="0">
                  <a:pos x="78" y="68"/>
                </a:cxn>
                <a:cxn ang="0">
                  <a:pos x="78" y="59"/>
                </a:cxn>
                <a:cxn ang="0">
                  <a:pos x="76" y="50"/>
                </a:cxn>
                <a:cxn ang="0">
                  <a:pos x="74" y="42"/>
                </a:cxn>
                <a:cxn ang="0">
                  <a:pos x="69" y="32"/>
                </a:cxn>
                <a:cxn ang="0">
                  <a:pos x="65" y="24"/>
                </a:cxn>
                <a:cxn ang="0">
                  <a:pos x="59" y="17"/>
                </a:cxn>
                <a:cxn ang="0">
                  <a:pos x="52" y="10"/>
                </a:cxn>
              </a:cxnLst>
              <a:rect l="0" t="0" r="r" b="b"/>
              <a:pathLst>
                <a:path w="78" h="89">
                  <a:moveTo>
                    <a:pt x="52" y="10"/>
                  </a:moveTo>
                  <a:lnTo>
                    <a:pt x="47" y="8"/>
                  </a:lnTo>
                  <a:lnTo>
                    <a:pt x="43" y="5"/>
                  </a:lnTo>
                  <a:lnTo>
                    <a:pt x="40" y="4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2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3" y="49"/>
                  </a:lnTo>
                  <a:lnTo>
                    <a:pt x="8" y="57"/>
                  </a:lnTo>
                  <a:lnTo>
                    <a:pt x="13" y="65"/>
                  </a:lnTo>
                  <a:lnTo>
                    <a:pt x="19" y="71"/>
                  </a:lnTo>
                  <a:lnTo>
                    <a:pt x="27" y="78"/>
                  </a:lnTo>
                  <a:lnTo>
                    <a:pt x="30" y="81"/>
                  </a:lnTo>
                  <a:lnTo>
                    <a:pt x="34" y="83"/>
                  </a:lnTo>
                  <a:lnTo>
                    <a:pt x="37" y="85"/>
                  </a:lnTo>
                  <a:lnTo>
                    <a:pt x="42" y="87"/>
                  </a:lnTo>
                  <a:lnTo>
                    <a:pt x="46" y="88"/>
                  </a:lnTo>
                  <a:lnTo>
                    <a:pt x="49" y="89"/>
                  </a:lnTo>
                  <a:lnTo>
                    <a:pt x="53" y="89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62" y="88"/>
                  </a:lnTo>
                  <a:lnTo>
                    <a:pt x="66" y="87"/>
                  </a:lnTo>
                  <a:lnTo>
                    <a:pt x="68" y="85"/>
                  </a:lnTo>
                  <a:lnTo>
                    <a:pt x="70" y="83"/>
                  </a:lnTo>
                  <a:lnTo>
                    <a:pt x="73" y="81"/>
                  </a:lnTo>
                  <a:lnTo>
                    <a:pt x="74" y="78"/>
                  </a:lnTo>
                  <a:lnTo>
                    <a:pt x="75" y="75"/>
                  </a:lnTo>
                  <a:lnTo>
                    <a:pt x="78" y="68"/>
                  </a:lnTo>
                  <a:lnTo>
                    <a:pt x="78" y="59"/>
                  </a:lnTo>
                  <a:lnTo>
                    <a:pt x="76" y="50"/>
                  </a:lnTo>
                  <a:lnTo>
                    <a:pt x="74" y="42"/>
                  </a:lnTo>
                  <a:lnTo>
                    <a:pt x="69" y="32"/>
                  </a:lnTo>
                  <a:lnTo>
                    <a:pt x="65" y="24"/>
                  </a:lnTo>
                  <a:lnTo>
                    <a:pt x="59" y="17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79">
              <a:extLst>
                <a:ext uri="{FF2B5EF4-FFF2-40B4-BE49-F238E27FC236}">
                  <a16:creationId xmlns:a16="http://schemas.microsoft.com/office/drawing/2014/main" id="{9B972630-2A9C-9341-17FE-C53760A01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" y="13494"/>
              <a:ext cx="124" cy="97"/>
            </a:xfrm>
            <a:custGeom>
              <a:avLst/>
              <a:gdLst/>
              <a:ahLst/>
              <a:cxnLst>
                <a:cxn ang="0">
                  <a:pos x="56" y="12"/>
                </a:cxn>
                <a:cxn ang="0">
                  <a:pos x="52" y="10"/>
                </a:cxn>
                <a:cxn ang="0">
                  <a:pos x="49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7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1"/>
                </a:cxn>
                <a:cxn ang="0">
                  <a:pos x="16" y="4"/>
                </a:cxn>
                <a:cxn ang="0">
                  <a:pos x="13" y="5"/>
                </a:cxn>
                <a:cxn ang="0">
                  <a:pos x="10" y="7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4" y="17"/>
                </a:cxn>
                <a:cxn ang="0">
                  <a:pos x="2" y="24"/>
                </a:cxn>
                <a:cxn ang="0">
                  <a:pos x="0" y="33"/>
                </a:cxn>
                <a:cxn ang="0">
                  <a:pos x="0" y="41"/>
                </a:cxn>
                <a:cxn ang="0">
                  <a:pos x="3" y="51"/>
                </a:cxn>
                <a:cxn ang="0">
                  <a:pos x="6" y="59"/>
                </a:cxn>
                <a:cxn ang="0">
                  <a:pos x="11" y="67"/>
                </a:cxn>
                <a:cxn ang="0">
                  <a:pos x="17" y="76"/>
                </a:cxn>
                <a:cxn ang="0">
                  <a:pos x="23" y="83"/>
                </a:cxn>
                <a:cxn ang="0">
                  <a:pos x="28" y="86"/>
                </a:cxn>
                <a:cxn ang="0">
                  <a:pos x="31" y="89"/>
                </a:cxn>
                <a:cxn ang="0">
                  <a:pos x="35" y="91"/>
                </a:cxn>
                <a:cxn ang="0">
                  <a:pos x="38" y="93"/>
                </a:cxn>
                <a:cxn ang="0">
                  <a:pos x="42" y="94"/>
                </a:cxn>
                <a:cxn ang="0">
                  <a:pos x="45" y="94"/>
                </a:cxn>
                <a:cxn ang="0">
                  <a:pos x="50" y="96"/>
                </a:cxn>
                <a:cxn ang="0">
                  <a:pos x="53" y="96"/>
                </a:cxn>
                <a:cxn ang="0">
                  <a:pos x="56" y="94"/>
                </a:cxn>
                <a:cxn ang="0">
                  <a:pos x="59" y="94"/>
                </a:cxn>
                <a:cxn ang="0">
                  <a:pos x="63" y="93"/>
                </a:cxn>
                <a:cxn ang="0">
                  <a:pos x="65" y="91"/>
                </a:cxn>
                <a:cxn ang="0">
                  <a:pos x="69" y="89"/>
                </a:cxn>
                <a:cxn ang="0">
                  <a:pos x="71" y="86"/>
                </a:cxn>
                <a:cxn ang="0">
                  <a:pos x="72" y="84"/>
                </a:cxn>
                <a:cxn ang="0">
                  <a:pos x="75" y="80"/>
                </a:cxn>
                <a:cxn ang="0">
                  <a:pos x="77" y="72"/>
                </a:cxn>
                <a:cxn ang="0">
                  <a:pos x="78" y="64"/>
                </a:cxn>
                <a:cxn ang="0">
                  <a:pos x="77" y="54"/>
                </a:cxn>
                <a:cxn ang="0">
                  <a:pos x="76" y="45"/>
                </a:cxn>
                <a:cxn ang="0">
                  <a:pos x="72" y="37"/>
                </a:cxn>
                <a:cxn ang="0">
                  <a:pos x="68" y="27"/>
                </a:cxn>
                <a:cxn ang="0">
                  <a:pos x="63" y="19"/>
                </a:cxn>
                <a:cxn ang="0">
                  <a:pos x="56" y="12"/>
                </a:cxn>
              </a:cxnLst>
              <a:rect l="0" t="0" r="r" b="b"/>
              <a:pathLst>
                <a:path w="78" h="96">
                  <a:moveTo>
                    <a:pt x="56" y="12"/>
                  </a:moveTo>
                  <a:lnTo>
                    <a:pt x="52" y="10"/>
                  </a:lnTo>
                  <a:lnTo>
                    <a:pt x="49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6" y="4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2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3" y="51"/>
                  </a:lnTo>
                  <a:lnTo>
                    <a:pt x="6" y="59"/>
                  </a:lnTo>
                  <a:lnTo>
                    <a:pt x="11" y="67"/>
                  </a:lnTo>
                  <a:lnTo>
                    <a:pt x="17" y="76"/>
                  </a:lnTo>
                  <a:lnTo>
                    <a:pt x="23" y="83"/>
                  </a:lnTo>
                  <a:lnTo>
                    <a:pt x="28" y="86"/>
                  </a:lnTo>
                  <a:lnTo>
                    <a:pt x="31" y="89"/>
                  </a:lnTo>
                  <a:lnTo>
                    <a:pt x="35" y="91"/>
                  </a:lnTo>
                  <a:lnTo>
                    <a:pt x="38" y="93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50" y="96"/>
                  </a:lnTo>
                  <a:lnTo>
                    <a:pt x="53" y="96"/>
                  </a:lnTo>
                  <a:lnTo>
                    <a:pt x="56" y="94"/>
                  </a:lnTo>
                  <a:lnTo>
                    <a:pt x="59" y="94"/>
                  </a:lnTo>
                  <a:lnTo>
                    <a:pt x="63" y="93"/>
                  </a:lnTo>
                  <a:lnTo>
                    <a:pt x="65" y="91"/>
                  </a:lnTo>
                  <a:lnTo>
                    <a:pt x="69" y="89"/>
                  </a:lnTo>
                  <a:lnTo>
                    <a:pt x="71" y="86"/>
                  </a:lnTo>
                  <a:lnTo>
                    <a:pt x="72" y="84"/>
                  </a:lnTo>
                  <a:lnTo>
                    <a:pt x="75" y="80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7" y="54"/>
                  </a:lnTo>
                  <a:lnTo>
                    <a:pt x="76" y="45"/>
                  </a:lnTo>
                  <a:lnTo>
                    <a:pt x="72" y="37"/>
                  </a:lnTo>
                  <a:lnTo>
                    <a:pt x="68" y="27"/>
                  </a:lnTo>
                  <a:lnTo>
                    <a:pt x="63" y="19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80">
              <a:extLst>
                <a:ext uri="{FF2B5EF4-FFF2-40B4-BE49-F238E27FC236}">
                  <a16:creationId xmlns:a16="http://schemas.microsoft.com/office/drawing/2014/main" id="{92B1DBCF-C3C2-CA2C-9FFA-BD7363D83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3" y="13732"/>
              <a:ext cx="81" cy="56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5"/>
                </a:cxn>
                <a:cxn ang="0">
                  <a:pos x="27" y="3"/>
                </a:cxn>
                <a:cxn ang="0">
                  <a:pos x="24" y="2"/>
                </a:cxn>
                <a:cxn ang="0">
                  <a:pos x="22" y="1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1" y="25"/>
                </a:cxn>
                <a:cxn ang="0">
                  <a:pos x="3" y="29"/>
                </a:cxn>
                <a:cxn ang="0">
                  <a:pos x="5" y="35"/>
                </a:cxn>
                <a:cxn ang="0">
                  <a:pos x="9" y="40"/>
                </a:cxn>
                <a:cxn ang="0">
                  <a:pos x="12" y="45"/>
                </a:cxn>
                <a:cxn ang="0">
                  <a:pos x="17" y="48"/>
                </a:cxn>
                <a:cxn ang="0">
                  <a:pos x="20" y="51"/>
                </a:cxn>
                <a:cxn ang="0">
                  <a:pos x="22" y="52"/>
                </a:cxn>
                <a:cxn ang="0">
                  <a:pos x="24" y="53"/>
                </a:cxn>
                <a:cxn ang="0">
                  <a:pos x="27" y="54"/>
                </a:cxn>
                <a:cxn ang="0">
                  <a:pos x="29" y="54"/>
                </a:cxn>
                <a:cxn ang="0">
                  <a:pos x="31" y="55"/>
                </a:cxn>
                <a:cxn ang="0">
                  <a:pos x="34" y="55"/>
                </a:cxn>
                <a:cxn ang="0">
                  <a:pos x="36" y="55"/>
                </a:cxn>
                <a:cxn ang="0">
                  <a:pos x="37" y="54"/>
                </a:cxn>
                <a:cxn ang="0">
                  <a:pos x="40" y="54"/>
                </a:cxn>
                <a:cxn ang="0">
                  <a:pos x="42" y="53"/>
                </a:cxn>
                <a:cxn ang="0">
                  <a:pos x="43" y="52"/>
                </a:cxn>
                <a:cxn ang="0">
                  <a:pos x="44" y="51"/>
                </a:cxn>
                <a:cxn ang="0">
                  <a:pos x="45" y="49"/>
                </a:cxn>
                <a:cxn ang="0">
                  <a:pos x="47" y="47"/>
                </a:cxn>
                <a:cxn ang="0">
                  <a:pos x="48" y="45"/>
                </a:cxn>
                <a:cxn ang="0">
                  <a:pos x="49" y="41"/>
                </a:cxn>
                <a:cxn ang="0">
                  <a:pos x="49" y="35"/>
                </a:cxn>
                <a:cxn ang="0">
                  <a:pos x="48" y="31"/>
                </a:cxn>
                <a:cxn ang="0">
                  <a:pos x="45" y="26"/>
                </a:cxn>
                <a:cxn ang="0">
                  <a:pos x="43" y="20"/>
                </a:cxn>
                <a:cxn ang="0">
                  <a:pos x="41" y="15"/>
                </a:cxn>
                <a:cxn ang="0">
                  <a:pos x="36" y="11"/>
                </a:cxn>
                <a:cxn ang="0">
                  <a:pos x="31" y="7"/>
                </a:cxn>
              </a:cxnLst>
              <a:rect l="0" t="0" r="r" b="b"/>
              <a:pathLst>
                <a:path w="49" h="55">
                  <a:moveTo>
                    <a:pt x="31" y="7"/>
                  </a:moveTo>
                  <a:lnTo>
                    <a:pt x="29" y="5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5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3" y="29"/>
                  </a:lnTo>
                  <a:lnTo>
                    <a:pt x="5" y="35"/>
                  </a:lnTo>
                  <a:lnTo>
                    <a:pt x="9" y="40"/>
                  </a:lnTo>
                  <a:lnTo>
                    <a:pt x="12" y="45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2" y="52"/>
                  </a:lnTo>
                  <a:lnTo>
                    <a:pt x="24" y="53"/>
                  </a:lnTo>
                  <a:lnTo>
                    <a:pt x="27" y="54"/>
                  </a:lnTo>
                  <a:lnTo>
                    <a:pt x="29" y="54"/>
                  </a:lnTo>
                  <a:lnTo>
                    <a:pt x="31" y="55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7" y="54"/>
                  </a:lnTo>
                  <a:lnTo>
                    <a:pt x="40" y="54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49"/>
                  </a:lnTo>
                  <a:lnTo>
                    <a:pt x="47" y="47"/>
                  </a:lnTo>
                  <a:lnTo>
                    <a:pt x="48" y="45"/>
                  </a:lnTo>
                  <a:lnTo>
                    <a:pt x="49" y="41"/>
                  </a:lnTo>
                  <a:lnTo>
                    <a:pt x="49" y="35"/>
                  </a:lnTo>
                  <a:lnTo>
                    <a:pt x="48" y="31"/>
                  </a:lnTo>
                  <a:lnTo>
                    <a:pt x="45" y="26"/>
                  </a:lnTo>
                  <a:lnTo>
                    <a:pt x="43" y="20"/>
                  </a:lnTo>
                  <a:lnTo>
                    <a:pt x="41" y="15"/>
                  </a:lnTo>
                  <a:lnTo>
                    <a:pt x="36" y="11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81">
              <a:extLst>
                <a:ext uri="{FF2B5EF4-FFF2-40B4-BE49-F238E27FC236}">
                  <a16:creationId xmlns:a16="http://schemas.microsoft.com/office/drawing/2014/main" id="{9C34AC97-B992-B65C-F96F-82AB7F0DC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3" y="13699"/>
              <a:ext cx="99" cy="81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63" y="43"/>
                </a:cxn>
                <a:cxn ang="0">
                  <a:pos x="23" y="0"/>
                </a:cxn>
                <a:cxn ang="0">
                  <a:pos x="0" y="43"/>
                </a:cxn>
                <a:cxn ang="0">
                  <a:pos x="44" y="81"/>
                </a:cxn>
              </a:cxnLst>
              <a:rect l="0" t="0" r="r" b="b"/>
              <a:pathLst>
                <a:path w="63" h="81">
                  <a:moveTo>
                    <a:pt x="44" y="81"/>
                  </a:moveTo>
                  <a:lnTo>
                    <a:pt x="63" y="43"/>
                  </a:lnTo>
                  <a:lnTo>
                    <a:pt x="23" y="0"/>
                  </a:lnTo>
                  <a:lnTo>
                    <a:pt x="0" y="43"/>
                  </a:lnTo>
                  <a:lnTo>
                    <a:pt x="44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82">
              <a:extLst>
                <a:ext uri="{FF2B5EF4-FFF2-40B4-BE49-F238E27FC236}">
                  <a16:creationId xmlns:a16="http://schemas.microsoft.com/office/drawing/2014/main" id="{6DD169FF-1ECE-5DF6-ED92-37778841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8" y="13796"/>
              <a:ext cx="31" cy="24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7" y="20"/>
                </a:cxn>
                <a:cxn ang="0">
                  <a:pos x="9" y="22"/>
                </a:cxn>
                <a:cxn ang="0">
                  <a:pos x="11" y="24"/>
                </a:cxn>
                <a:cxn ang="0">
                  <a:pos x="14" y="24"/>
                </a:cxn>
                <a:cxn ang="0">
                  <a:pos x="15" y="24"/>
                </a:cxn>
                <a:cxn ang="0">
                  <a:pos x="17" y="24"/>
                </a:cxn>
                <a:cxn ang="0">
                  <a:pos x="19" y="22"/>
                </a:cxn>
                <a:cxn ang="0">
                  <a:pos x="20" y="21"/>
                </a:cxn>
                <a:cxn ang="0">
                  <a:pos x="21" y="19"/>
                </a:cxn>
                <a:cxn ang="0">
                  <a:pos x="21" y="15"/>
                </a:cxn>
                <a:cxn ang="0">
                  <a:pos x="20" y="11"/>
                </a:cxn>
                <a:cxn ang="0">
                  <a:pos x="17" y="7"/>
                </a:cxn>
                <a:cxn ang="0">
                  <a:pos x="14" y="2"/>
                </a:cxn>
              </a:cxnLst>
              <a:rect l="0" t="0" r="r" b="b"/>
              <a:pathLst>
                <a:path w="21" h="24">
                  <a:moveTo>
                    <a:pt x="14" y="2"/>
                  </a:move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7" y="20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0" y="11"/>
                  </a:lnTo>
                  <a:lnTo>
                    <a:pt x="17" y="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83">
              <a:extLst>
                <a:ext uri="{FF2B5EF4-FFF2-40B4-BE49-F238E27FC236}">
                  <a16:creationId xmlns:a16="http://schemas.microsoft.com/office/drawing/2014/main" id="{C4DC985E-1167-C7EC-662A-0A07AE789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5" y="13804"/>
              <a:ext cx="12" cy="12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6" y="1"/>
                </a:cxn>
              </a:cxnLst>
              <a:rect l="0" t="0" r="r" b="b"/>
              <a:pathLst>
                <a:path w="10" h="10">
                  <a:moveTo>
                    <a:pt x="6" y="1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84">
              <a:extLst>
                <a:ext uri="{FF2B5EF4-FFF2-40B4-BE49-F238E27FC236}">
                  <a16:creationId xmlns:a16="http://schemas.microsoft.com/office/drawing/2014/main" id="{1C512A23-EF67-BBFB-6F57-E5E1959F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2" y="13808"/>
              <a:ext cx="105" cy="125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0" y="124"/>
                </a:cxn>
                <a:cxn ang="0">
                  <a:pos x="1" y="113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7" y="1"/>
                </a:cxn>
                <a:cxn ang="0">
                  <a:pos x="68" y="2"/>
                </a:cxn>
                <a:cxn ang="0">
                  <a:pos x="68" y="4"/>
                </a:cxn>
              </a:cxnLst>
              <a:rect l="0" t="0" r="r" b="b"/>
              <a:pathLst>
                <a:path w="68" h="124">
                  <a:moveTo>
                    <a:pt x="68" y="4"/>
                  </a:moveTo>
                  <a:lnTo>
                    <a:pt x="0" y="124"/>
                  </a:lnTo>
                  <a:lnTo>
                    <a:pt x="1" y="113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7" y="1"/>
                  </a:lnTo>
                  <a:lnTo>
                    <a:pt x="68" y="2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85">
              <a:extLst>
                <a:ext uri="{FF2B5EF4-FFF2-40B4-BE49-F238E27FC236}">
                  <a16:creationId xmlns:a16="http://schemas.microsoft.com/office/drawing/2014/main" id="{EEAA274A-5041-F9E0-4F78-3CCBB1CD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5" y="13534"/>
              <a:ext cx="180" cy="177"/>
            </a:xfrm>
            <a:custGeom>
              <a:avLst/>
              <a:gdLst/>
              <a:ahLst/>
              <a:cxnLst>
                <a:cxn ang="0">
                  <a:pos x="50" y="178"/>
                </a:cxn>
                <a:cxn ang="0">
                  <a:pos x="49" y="177"/>
                </a:cxn>
                <a:cxn ang="0">
                  <a:pos x="49" y="175"/>
                </a:cxn>
                <a:cxn ang="0">
                  <a:pos x="46" y="170"/>
                </a:cxn>
                <a:cxn ang="0">
                  <a:pos x="44" y="164"/>
                </a:cxn>
                <a:cxn ang="0">
                  <a:pos x="40" y="158"/>
                </a:cxn>
                <a:cxn ang="0">
                  <a:pos x="36" y="152"/>
                </a:cxn>
                <a:cxn ang="0">
                  <a:pos x="30" y="145"/>
                </a:cxn>
                <a:cxn ang="0">
                  <a:pos x="23" y="140"/>
                </a:cxn>
                <a:cxn ang="0">
                  <a:pos x="23" y="139"/>
                </a:cxn>
                <a:cxn ang="0">
                  <a:pos x="21" y="138"/>
                </a:cxn>
                <a:cxn ang="0">
                  <a:pos x="19" y="137"/>
                </a:cxn>
                <a:cxn ang="0">
                  <a:pos x="16" y="136"/>
                </a:cxn>
                <a:cxn ang="0">
                  <a:pos x="12" y="134"/>
                </a:cxn>
                <a:cxn ang="0">
                  <a:pos x="8" y="133"/>
                </a:cxn>
                <a:cxn ang="0">
                  <a:pos x="5" y="133"/>
                </a:cxn>
                <a:cxn ang="0">
                  <a:pos x="0" y="134"/>
                </a:cxn>
                <a:cxn ang="0">
                  <a:pos x="79" y="11"/>
                </a:cxn>
                <a:cxn ang="0">
                  <a:pos x="79" y="10"/>
                </a:cxn>
                <a:cxn ang="0">
                  <a:pos x="82" y="8"/>
                </a:cxn>
                <a:cxn ang="0">
                  <a:pos x="83" y="6"/>
                </a:cxn>
                <a:cxn ang="0">
                  <a:pos x="86" y="4"/>
                </a:cxn>
                <a:cxn ang="0">
                  <a:pos x="90" y="1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2" y="2"/>
                </a:cxn>
                <a:cxn ang="0">
                  <a:pos x="103" y="2"/>
                </a:cxn>
                <a:cxn ang="0">
                  <a:pos x="105" y="4"/>
                </a:cxn>
                <a:cxn ang="0">
                  <a:pos x="106" y="5"/>
                </a:cxn>
                <a:cxn ang="0">
                  <a:pos x="110" y="7"/>
                </a:cxn>
                <a:cxn ang="0">
                  <a:pos x="112" y="11"/>
                </a:cxn>
                <a:cxn ang="0">
                  <a:pos x="114" y="15"/>
                </a:cxn>
                <a:cxn ang="0">
                  <a:pos x="116" y="21"/>
                </a:cxn>
                <a:cxn ang="0">
                  <a:pos x="114" y="28"/>
                </a:cxn>
                <a:cxn ang="0">
                  <a:pos x="50" y="178"/>
                </a:cxn>
              </a:cxnLst>
              <a:rect l="0" t="0" r="r" b="b"/>
              <a:pathLst>
                <a:path w="116" h="178">
                  <a:moveTo>
                    <a:pt x="50" y="178"/>
                  </a:moveTo>
                  <a:lnTo>
                    <a:pt x="49" y="177"/>
                  </a:lnTo>
                  <a:lnTo>
                    <a:pt x="49" y="175"/>
                  </a:lnTo>
                  <a:lnTo>
                    <a:pt x="46" y="170"/>
                  </a:lnTo>
                  <a:lnTo>
                    <a:pt x="44" y="164"/>
                  </a:lnTo>
                  <a:lnTo>
                    <a:pt x="40" y="158"/>
                  </a:lnTo>
                  <a:lnTo>
                    <a:pt x="36" y="152"/>
                  </a:lnTo>
                  <a:lnTo>
                    <a:pt x="30" y="145"/>
                  </a:lnTo>
                  <a:lnTo>
                    <a:pt x="23" y="140"/>
                  </a:lnTo>
                  <a:lnTo>
                    <a:pt x="23" y="139"/>
                  </a:lnTo>
                  <a:lnTo>
                    <a:pt x="21" y="138"/>
                  </a:lnTo>
                  <a:lnTo>
                    <a:pt x="19" y="137"/>
                  </a:lnTo>
                  <a:lnTo>
                    <a:pt x="16" y="136"/>
                  </a:lnTo>
                  <a:lnTo>
                    <a:pt x="12" y="134"/>
                  </a:lnTo>
                  <a:lnTo>
                    <a:pt x="8" y="133"/>
                  </a:lnTo>
                  <a:lnTo>
                    <a:pt x="5" y="133"/>
                  </a:lnTo>
                  <a:lnTo>
                    <a:pt x="0" y="134"/>
                  </a:lnTo>
                  <a:lnTo>
                    <a:pt x="79" y="11"/>
                  </a:lnTo>
                  <a:lnTo>
                    <a:pt x="79" y="10"/>
                  </a:lnTo>
                  <a:lnTo>
                    <a:pt x="82" y="8"/>
                  </a:lnTo>
                  <a:lnTo>
                    <a:pt x="83" y="6"/>
                  </a:lnTo>
                  <a:lnTo>
                    <a:pt x="86" y="4"/>
                  </a:lnTo>
                  <a:lnTo>
                    <a:pt x="90" y="1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2" y="2"/>
                  </a:lnTo>
                  <a:lnTo>
                    <a:pt x="103" y="2"/>
                  </a:lnTo>
                  <a:lnTo>
                    <a:pt x="105" y="4"/>
                  </a:lnTo>
                  <a:lnTo>
                    <a:pt x="106" y="5"/>
                  </a:lnTo>
                  <a:lnTo>
                    <a:pt x="110" y="7"/>
                  </a:lnTo>
                  <a:lnTo>
                    <a:pt x="112" y="11"/>
                  </a:lnTo>
                  <a:lnTo>
                    <a:pt x="114" y="15"/>
                  </a:lnTo>
                  <a:lnTo>
                    <a:pt x="116" y="21"/>
                  </a:lnTo>
                  <a:lnTo>
                    <a:pt x="114" y="28"/>
                  </a:lnTo>
                  <a:lnTo>
                    <a:pt x="50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6">
              <a:extLst>
                <a:ext uri="{FF2B5EF4-FFF2-40B4-BE49-F238E27FC236}">
                  <a16:creationId xmlns:a16="http://schemas.microsoft.com/office/drawing/2014/main" id="{FD970366-85DA-E926-D5D9-4541A6FB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1" y="13510"/>
              <a:ext cx="62" cy="61"/>
            </a:xfrm>
            <a:custGeom>
              <a:avLst/>
              <a:gdLst/>
              <a:ahLst/>
              <a:cxnLst>
                <a:cxn ang="0">
                  <a:pos x="31" y="64"/>
                </a:cxn>
                <a:cxn ang="0">
                  <a:pos x="32" y="64"/>
                </a:cxn>
                <a:cxn ang="0">
                  <a:pos x="33" y="63"/>
                </a:cxn>
                <a:cxn ang="0">
                  <a:pos x="35" y="60"/>
                </a:cxn>
                <a:cxn ang="0">
                  <a:pos x="38" y="57"/>
                </a:cxn>
                <a:cxn ang="0">
                  <a:pos x="39" y="52"/>
                </a:cxn>
                <a:cxn ang="0">
                  <a:pos x="39" y="45"/>
                </a:cxn>
                <a:cxn ang="0">
                  <a:pos x="38" y="37"/>
                </a:cxn>
                <a:cxn ang="0">
                  <a:pos x="34" y="26"/>
                </a:cxn>
                <a:cxn ang="0">
                  <a:pos x="34" y="25"/>
                </a:cxn>
                <a:cxn ang="0">
                  <a:pos x="32" y="22"/>
                </a:cxn>
                <a:cxn ang="0">
                  <a:pos x="29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15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9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19" y="18"/>
                </a:cxn>
                <a:cxn ang="0">
                  <a:pos x="22" y="22"/>
                </a:cxn>
                <a:cxn ang="0">
                  <a:pos x="26" y="25"/>
                </a:cxn>
                <a:cxn ang="0">
                  <a:pos x="28" y="30"/>
                </a:cxn>
                <a:cxn ang="0">
                  <a:pos x="28" y="31"/>
                </a:cxn>
                <a:cxn ang="0">
                  <a:pos x="29" y="33"/>
                </a:cxn>
                <a:cxn ang="0">
                  <a:pos x="29" y="36"/>
                </a:cxn>
                <a:cxn ang="0">
                  <a:pos x="31" y="40"/>
                </a:cxn>
                <a:cxn ang="0">
                  <a:pos x="32" y="45"/>
                </a:cxn>
                <a:cxn ang="0">
                  <a:pos x="33" y="51"/>
                </a:cxn>
                <a:cxn ang="0">
                  <a:pos x="32" y="58"/>
                </a:cxn>
                <a:cxn ang="0">
                  <a:pos x="31" y="64"/>
                </a:cxn>
              </a:cxnLst>
              <a:rect l="0" t="0" r="r" b="b"/>
              <a:pathLst>
                <a:path w="39" h="64">
                  <a:moveTo>
                    <a:pt x="31" y="64"/>
                  </a:moveTo>
                  <a:lnTo>
                    <a:pt x="32" y="64"/>
                  </a:lnTo>
                  <a:lnTo>
                    <a:pt x="33" y="63"/>
                  </a:lnTo>
                  <a:lnTo>
                    <a:pt x="35" y="60"/>
                  </a:lnTo>
                  <a:lnTo>
                    <a:pt x="38" y="57"/>
                  </a:lnTo>
                  <a:lnTo>
                    <a:pt x="39" y="52"/>
                  </a:lnTo>
                  <a:lnTo>
                    <a:pt x="39" y="45"/>
                  </a:lnTo>
                  <a:lnTo>
                    <a:pt x="38" y="37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2" y="22"/>
                  </a:lnTo>
                  <a:lnTo>
                    <a:pt x="29" y="17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5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9" y="18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31" y="40"/>
                  </a:lnTo>
                  <a:lnTo>
                    <a:pt x="32" y="45"/>
                  </a:lnTo>
                  <a:lnTo>
                    <a:pt x="33" y="51"/>
                  </a:lnTo>
                  <a:lnTo>
                    <a:pt x="32" y="58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87">
              <a:extLst>
                <a:ext uri="{FF2B5EF4-FFF2-40B4-BE49-F238E27FC236}">
                  <a16:creationId xmlns:a16="http://schemas.microsoft.com/office/drawing/2014/main" id="{D228D70E-02CF-1C46-97C2-E06716605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5" y="13530"/>
              <a:ext cx="161" cy="145"/>
            </a:xfrm>
            <a:custGeom>
              <a:avLst/>
              <a:gdLst/>
              <a:ahLst/>
              <a:cxnLst>
                <a:cxn ang="0">
                  <a:pos x="105" y="3"/>
                </a:cxn>
                <a:cxn ang="0">
                  <a:pos x="105" y="3"/>
                </a:cxn>
                <a:cxn ang="0">
                  <a:pos x="105" y="2"/>
                </a:cxn>
                <a:cxn ang="0">
                  <a:pos x="104" y="2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0" y="1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6" y="0"/>
                </a:cxn>
                <a:cxn ang="0">
                  <a:pos x="93" y="0"/>
                </a:cxn>
                <a:cxn ang="0">
                  <a:pos x="91" y="1"/>
                </a:cxn>
                <a:cxn ang="0">
                  <a:pos x="89" y="2"/>
                </a:cxn>
                <a:cxn ang="0">
                  <a:pos x="86" y="3"/>
                </a:cxn>
                <a:cxn ang="0">
                  <a:pos x="84" y="6"/>
                </a:cxn>
                <a:cxn ang="0">
                  <a:pos x="82" y="8"/>
                </a:cxn>
                <a:cxn ang="0">
                  <a:pos x="79" y="11"/>
                </a:cxn>
                <a:cxn ang="0">
                  <a:pos x="0" y="134"/>
                </a:cxn>
                <a:cxn ang="0">
                  <a:pos x="1" y="134"/>
                </a:cxn>
                <a:cxn ang="0">
                  <a:pos x="3" y="134"/>
                </a:cxn>
                <a:cxn ang="0">
                  <a:pos x="5" y="134"/>
                </a:cxn>
                <a:cxn ang="0">
                  <a:pos x="8" y="134"/>
                </a:cxn>
                <a:cxn ang="0">
                  <a:pos x="12" y="135"/>
                </a:cxn>
                <a:cxn ang="0">
                  <a:pos x="16" y="137"/>
                </a:cxn>
                <a:cxn ang="0">
                  <a:pos x="20" y="138"/>
                </a:cxn>
                <a:cxn ang="0">
                  <a:pos x="23" y="140"/>
                </a:cxn>
                <a:cxn ang="0">
                  <a:pos x="105" y="3"/>
                </a:cxn>
              </a:cxnLst>
              <a:rect l="0" t="0" r="r" b="b"/>
              <a:pathLst>
                <a:path w="105" h="140">
                  <a:moveTo>
                    <a:pt x="105" y="3"/>
                  </a:moveTo>
                  <a:lnTo>
                    <a:pt x="105" y="3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1" y="1"/>
                  </a:lnTo>
                  <a:lnTo>
                    <a:pt x="89" y="2"/>
                  </a:lnTo>
                  <a:lnTo>
                    <a:pt x="86" y="3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79" y="11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3" y="134"/>
                  </a:lnTo>
                  <a:lnTo>
                    <a:pt x="5" y="134"/>
                  </a:lnTo>
                  <a:lnTo>
                    <a:pt x="8" y="134"/>
                  </a:lnTo>
                  <a:lnTo>
                    <a:pt x="12" y="135"/>
                  </a:lnTo>
                  <a:lnTo>
                    <a:pt x="16" y="137"/>
                  </a:lnTo>
                  <a:lnTo>
                    <a:pt x="20" y="138"/>
                  </a:lnTo>
                  <a:lnTo>
                    <a:pt x="23" y="140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A3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88">
              <a:extLst>
                <a:ext uri="{FF2B5EF4-FFF2-40B4-BE49-F238E27FC236}">
                  <a16:creationId xmlns:a16="http://schemas.microsoft.com/office/drawing/2014/main" id="{682BE110-54D3-3545-3F69-1DD3CC2F4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4" y="13679"/>
              <a:ext cx="99" cy="5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5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1" y="1"/>
                </a:cxn>
                <a:cxn ang="0">
                  <a:pos x="33" y="3"/>
                </a:cxn>
                <a:cxn ang="0">
                  <a:pos x="37" y="4"/>
                </a:cxn>
                <a:cxn ang="0">
                  <a:pos x="39" y="5"/>
                </a:cxn>
                <a:cxn ang="0">
                  <a:pos x="40" y="6"/>
                </a:cxn>
                <a:cxn ang="0">
                  <a:pos x="43" y="7"/>
                </a:cxn>
                <a:cxn ang="0">
                  <a:pos x="44" y="8"/>
                </a:cxn>
                <a:cxn ang="0">
                  <a:pos x="44" y="10"/>
                </a:cxn>
                <a:cxn ang="0">
                  <a:pos x="45" y="10"/>
                </a:cxn>
                <a:cxn ang="0">
                  <a:pos x="51" y="16"/>
                </a:cxn>
                <a:cxn ang="0">
                  <a:pos x="56" y="23"/>
                </a:cxn>
                <a:cxn ang="0">
                  <a:pos x="59" y="29"/>
                </a:cxn>
                <a:cxn ang="0">
                  <a:pos x="62" y="36"/>
                </a:cxn>
                <a:cxn ang="0">
                  <a:pos x="62" y="40"/>
                </a:cxn>
                <a:cxn ang="0">
                  <a:pos x="63" y="45"/>
                </a:cxn>
                <a:cxn ang="0">
                  <a:pos x="63" y="49"/>
                </a:cxn>
                <a:cxn ang="0">
                  <a:pos x="63" y="50"/>
                </a:cxn>
                <a:cxn ang="0">
                  <a:pos x="63" y="49"/>
                </a:cxn>
                <a:cxn ang="0">
                  <a:pos x="62" y="45"/>
                </a:cxn>
                <a:cxn ang="0">
                  <a:pos x="60" y="41"/>
                </a:cxn>
                <a:cxn ang="0">
                  <a:pos x="58" y="36"/>
                </a:cxn>
                <a:cxn ang="0">
                  <a:pos x="56" y="30"/>
                </a:cxn>
                <a:cxn ang="0">
                  <a:pos x="52" y="25"/>
                </a:cxn>
                <a:cxn ang="0">
                  <a:pos x="47" y="19"/>
                </a:cxn>
                <a:cxn ang="0">
                  <a:pos x="42" y="14"/>
                </a:cxn>
                <a:cxn ang="0">
                  <a:pos x="42" y="14"/>
                </a:cxn>
                <a:cxn ang="0">
                  <a:pos x="40" y="13"/>
                </a:cxn>
                <a:cxn ang="0">
                  <a:pos x="39" y="13"/>
                </a:cxn>
                <a:cxn ang="0">
                  <a:pos x="38" y="12"/>
                </a:cxn>
                <a:cxn ang="0">
                  <a:pos x="36" y="11"/>
                </a:cxn>
                <a:cxn ang="0">
                  <a:pos x="33" y="10"/>
                </a:cxn>
                <a:cxn ang="0">
                  <a:pos x="31" y="7"/>
                </a:cxn>
                <a:cxn ang="0">
                  <a:pos x="27" y="6"/>
                </a:cxn>
                <a:cxn ang="0">
                  <a:pos x="25" y="5"/>
                </a:cxn>
                <a:cxn ang="0">
                  <a:pos x="22" y="5"/>
                </a:cxn>
                <a:cxn ang="0">
                  <a:pos x="18" y="4"/>
                </a:cxn>
                <a:cxn ang="0">
                  <a:pos x="14" y="4"/>
                </a:cxn>
                <a:cxn ang="0">
                  <a:pos x="11" y="4"/>
                </a:cxn>
                <a:cxn ang="0">
                  <a:pos x="7" y="5"/>
                </a:cxn>
                <a:cxn ang="0">
                  <a:pos x="4" y="6"/>
                </a:cxn>
                <a:cxn ang="0">
                  <a:pos x="0" y="7"/>
                </a:cxn>
              </a:cxnLst>
              <a:rect l="0" t="0" r="r" b="b"/>
              <a:pathLst>
                <a:path w="63" h="50">
                  <a:moveTo>
                    <a:pt x="0" y="7"/>
                  </a:moveTo>
                  <a:lnTo>
                    <a:pt x="4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40" y="6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51" y="16"/>
                  </a:lnTo>
                  <a:lnTo>
                    <a:pt x="56" y="23"/>
                  </a:lnTo>
                  <a:lnTo>
                    <a:pt x="59" y="29"/>
                  </a:lnTo>
                  <a:lnTo>
                    <a:pt x="62" y="36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3" y="49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2" y="45"/>
                  </a:lnTo>
                  <a:lnTo>
                    <a:pt x="60" y="41"/>
                  </a:lnTo>
                  <a:lnTo>
                    <a:pt x="58" y="36"/>
                  </a:lnTo>
                  <a:lnTo>
                    <a:pt x="56" y="30"/>
                  </a:lnTo>
                  <a:lnTo>
                    <a:pt x="52" y="25"/>
                  </a:lnTo>
                  <a:lnTo>
                    <a:pt x="47" y="19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13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6" y="11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7" y="5"/>
                  </a:lnTo>
                  <a:lnTo>
                    <a:pt x="4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89">
              <a:extLst>
                <a:ext uri="{FF2B5EF4-FFF2-40B4-BE49-F238E27FC236}">
                  <a16:creationId xmlns:a16="http://schemas.microsoft.com/office/drawing/2014/main" id="{D5B79AE3-9E4E-48BB-7203-406AC070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0" y="13707"/>
              <a:ext cx="56" cy="53"/>
            </a:xfrm>
            <a:custGeom>
              <a:avLst/>
              <a:gdLst/>
              <a:ahLst/>
              <a:cxnLst>
                <a:cxn ang="0">
                  <a:pos x="23" y="54"/>
                </a:cxn>
                <a:cxn ang="0">
                  <a:pos x="23" y="54"/>
                </a:cxn>
                <a:cxn ang="0">
                  <a:pos x="23" y="52"/>
                </a:cxn>
                <a:cxn ang="0">
                  <a:pos x="22" y="49"/>
                </a:cxn>
                <a:cxn ang="0">
                  <a:pos x="21" y="45"/>
                </a:cxn>
                <a:cxn ang="0">
                  <a:pos x="17" y="41"/>
                </a:cxn>
                <a:cxn ang="0">
                  <a:pos x="14" y="37"/>
                </a:cxn>
                <a:cxn ang="0">
                  <a:pos x="8" y="32"/>
                </a:cxn>
                <a:cxn ang="0">
                  <a:pos x="0" y="28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4" y="1"/>
                </a:cxn>
                <a:cxn ang="0">
                  <a:pos x="28" y="3"/>
                </a:cxn>
                <a:cxn ang="0">
                  <a:pos x="28" y="4"/>
                </a:cxn>
                <a:cxn ang="0">
                  <a:pos x="30" y="5"/>
                </a:cxn>
                <a:cxn ang="0">
                  <a:pos x="33" y="7"/>
                </a:cxn>
                <a:cxn ang="0">
                  <a:pos x="34" y="11"/>
                </a:cxn>
                <a:cxn ang="0">
                  <a:pos x="36" y="14"/>
                </a:cxn>
                <a:cxn ang="0">
                  <a:pos x="37" y="19"/>
                </a:cxn>
                <a:cxn ang="0">
                  <a:pos x="37" y="24"/>
                </a:cxn>
                <a:cxn ang="0">
                  <a:pos x="36" y="30"/>
                </a:cxn>
                <a:cxn ang="0">
                  <a:pos x="23" y="54"/>
                </a:cxn>
              </a:cxnLst>
              <a:rect l="0" t="0" r="r" b="b"/>
              <a:pathLst>
                <a:path w="37" h="54">
                  <a:moveTo>
                    <a:pt x="23" y="54"/>
                  </a:moveTo>
                  <a:lnTo>
                    <a:pt x="23" y="54"/>
                  </a:lnTo>
                  <a:lnTo>
                    <a:pt x="23" y="52"/>
                  </a:lnTo>
                  <a:lnTo>
                    <a:pt x="22" y="49"/>
                  </a:lnTo>
                  <a:lnTo>
                    <a:pt x="21" y="45"/>
                  </a:lnTo>
                  <a:lnTo>
                    <a:pt x="17" y="41"/>
                  </a:lnTo>
                  <a:lnTo>
                    <a:pt x="14" y="37"/>
                  </a:lnTo>
                  <a:lnTo>
                    <a:pt x="8" y="32"/>
                  </a:lnTo>
                  <a:lnTo>
                    <a:pt x="0" y="28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3" y="7"/>
                  </a:lnTo>
                  <a:lnTo>
                    <a:pt x="34" y="11"/>
                  </a:lnTo>
                  <a:lnTo>
                    <a:pt x="36" y="14"/>
                  </a:lnTo>
                  <a:lnTo>
                    <a:pt x="37" y="19"/>
                  </a:lnTo>
                  <a:lnTo>
                    <a:pt x="37" y="24"/>
                  </a:lnTo>
                  <a:lnTo>
                    <a:pt x="36" y="30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49FF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90">
              <a:extLst>
                <a:ext uri="{FF2B5EF4-FFF2-40B4-BE49-F238E27FC236}">
                  <a16:creationId xmlns:a16="http://schemas.microsoft.com/office/drawing/2014/main" id="{3F862CA4-9723-59B2-CC46-865440EE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6" y="13707"/>
              <a:ext cx="25" cy="41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6" y="42"/>
                </a:cxn>
                <a:cxn ang="0">
                  <a:pos x="8" y="42"/>
                </a:cxn>
                <a:cxn ang="0">
                  <a:pos x="10" y="40"/>
                </a:cxn>
                <a:cxn ang="0">
                  <a:pos x="12" y="39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7" y="32"/>
                </a:cxn>
                <a:cxn ang="0">
                  <a:pos x="17" y="27"/>
                </a:cxn>
                <a:cxn ang="0">
                  <a:pos x="17" y="26"/>
                </a:cxn>
                <a:cxn ang="0">
                  <a:pos x="17" y="25"/>
                </a:cxn>
                <a:cxn ang="0">
                  <a:pos x="16" y="23"/>
                </a:cxn>
                <a:cxn ang="0">
                  <a:pos x="14" y="19"/>
                </a:cxn>
                <a:cxn ang="0">
                  <a:pos x="12" y="14"/>
                </a:cxn>
                <a:cxn ang="0">
                  <a:pos x="10" y="11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6"/>
                </a:cxn>
                <a:cxn ang="0">
                  <a:pos x="6" y="11"/>
                </a:cxn>
                <a:cxn ang="0">
                  <a:pos x="8" y="16"/>
                </a:cxn>
                <a:cxn ang="0">
                  <a:pos x="11" y="20"/>
                </a:cxn>
                <a:cxn ang="0">
                  <a:pos x="12" y="25"/>
                </a:cxn>
                <a:cxn ang="0">
                  <a:pos x="11" y="31"/>
                </a:cxn>
                <a:cxn ang="0">
                  <a:pos x="6" y="42"/>
                </a:cxn>
              </a:cxnLst>
              <a:rect l="0" t="0" r="r" b="b"/>
              <a:pathLst>
                <a:path w="17" h="42">
                  <a:moveTo>
                    <a:pt x="6" y="42"/>
                  </a:moveTo>
                  <a:lnTo>
                    <a:pt x="6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2" y="39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7" y="32"/>
                  </a:lnTo>
                  <a:lnTo>
                    <a:pt x="17" y="27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3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10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6"/>
                  </a:lnTo>
                  <a:lnTo>
                    <a:pt x="6" y="11"/>
                  </a:lnTo>
                  <a:lnTo>
                    <a:pt x="8" y="16"/>
                  </a:lnTo>
                  <a:lnTo>
                    <a:pt x="11" y="20"/>
                  </a:lnTo>
                  <a:lnTo>
                    <a:pt x="12" y="25"/>
                  </a:lnTo>
                  <a:lnTo>
                    <a:pt x="11" y="31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3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91">
              <a:extLst>
                <a:ext uri="{FF2B5EF4-FFF2-40B4-BE49-F238E27FC236}">
                  <a16:creationId xmlns:a16="http://schemas.microsoft.com/office/drawing/2014/main" id="{69116558-256B-8BC5-51F7-2B8C0AECE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7" y="13760"/>
              <a:ext cx="49" cy="48"/>
            </a:xfrm>
            <a:custGeom>
              <a:avLst/>
              <a:gdLst/>
              <a:ahLst/>
              <a:cxnLst>
                <a:cxn ang="0">
                  <a:pos x="6" y="46"/>
                </a:cxn>
                <a:cxn ang="0">
                  <a:pos x="6" y="45"/>
                </a:cxn>
                <a:cxn ang="0">
                  <a:pos x="5" y="43"/>
                </a:cxn>
                <a:cxn ang="0">
                  <a:pos x="2" y="41"/>
                </a:cxn>
                <a:cxn ang="0">
                  <a:pos x="0" y="4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28" y="3"/>
                </a:cxn>
                <a:cxn ang="0">
                  <a:pos x="29" y="4"/>
                </a:cxn>
                <a:cxn ang="0">
                  <a:pos x="30" y="5"/>
                </a:cxn>
                <a:cxn ang="0">
                  <a:pos x="29" y="7"/>
                </a:cxn>
                <a:cxn ang="0">
                  <a:pos x="6" y="46"/>
                </a:cxn>
              </a:cxnLst>
              <a:rect l="0" t="0" r="r" b="b"/>
              <a:pathLst>
                <a:path w="30" h="46">
                  <a:moveTo>
                    <a:pt x="6" y="46"/>
                  </a:moveTo>
                  <a:lnTo>
                    <a:pt x="6" y="45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29" y="7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92">
              <a:extLst>
                <a:ext uri="{FF2B5EF4-FFF2-40B4-BE49-F238E27FC236}">
                  <a16:creationId xmlns:a16="http://schemas.microsoft.com/office/drawing/2014/main" id="{B37EAC8D-04C2-8A87-FD05-C36BEBCE2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7" y="13554"/>
              <a:ext cx="118" cy="15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0" y="151"/>
                </a:cxn>
                <a:cxn ang="0">
                  <a:pos x="1" y="151"/>
                </a:cxn>
                <a:cxn ang="0">
                  <a:pos x="79" y="0"/>
                </a:cxn>
                <a:cxn ang="0">
                  <a:pos x="78" y="0"/>
                </a:cxn>
              </a:cxnLst>
              <a:rect l="0" t="0" r="r" b="b"/>
              <a:pathLst>
                <a:path w="79" h="151">
                  <a:moveTo>
                    <a:pt x="78" y="0"/>
                  </a:moveTo>
                  <a:lnTo>
                    <a:pt x="0" y="151"/>
                  </a:lnTo>
                  <a:lnTo>
                    <a:pt x="1" y="151"/>
                  </a:lnTo>
                  <a:lnTo>
                    <a:pt x="7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93">
              <a:extLst>
                <a:ext uri="{FF2B5EF4-FFF2-40B4-BE49-F238E27FC236}">
                  <a16:creationId xmlns:a16="http://schemas.microsoft.com/office/drawing/2014/main" id="{92CA22A8-A4EC-68B0-E825-63C94D8FE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7" y="13526"/>
              <a:ext cx="149" cy="153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146"/>
                </a:cxn>
                <a:cxn ang="0">
                  <a:pos x="7" y="152"/>
                </a:cxn>
                <a:cxn ang="0">
                  <a:pos x="94" y="6"/>
                </a:cxn>
                <a:cxn ang="0">
                  <a:pos x="87" y="0"/>
                </a:cxn>
              </a:cxnLst>
              <a:rect l="0" t="0" r="r" b="b"/>
              <a:pathLst>
                <a:path w="94" h="152">
                  <a:moveTo>
                    <a:pt x="87" y="0"/>
                  </a:moveTo>
                  <a:lnTo>
                    <a:pt x="0" y="146"/>
                  </a:lnTo>
                  <a:lnTo>
                    <a:pt x="7" y="152"/>
                  </a:lnTo>
                  <a:lnTo>
                    <a:pt x="94" y="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94">
              <a:extLst>
                <a:ext uri="{FF2B5EF4-FFF2-40B4-BE49-F238E27FC236}">
                  <a16:creationId xmlns:a16="http://schemas.microsoft.com/office/drawing/2014/main" id="{11FD4E0E-4324-1DCD-2D93-4EF1F96F1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9" y="13715"/>
              <a:ext cx="37" cy="4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0"/>
                </a:cxn>
                <a:cxn ang="0">
                  <a:pos x="22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24" y="9"/>
                </a:cxn>
                <a:cxn ang="0">
                  <a:pos x="26" y="12"/>
                </a:cxn>
                <a:cxn ang="0">
                  <a:pos x="24" y="15"/>
                </a:cxn>
                <a:cxn ang="0">
                  <a:pos x="23" y="19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0" y="43"/>
                </a:cxn>
                <a:cxn ang="0">
                  <a:pos x="9" y="41"/>
                </a:cxn>
                <a:cxn ang="0">
                  <a:pos x="9" y="39"/>
                </a:cxn>
                <a:cxn ang="0">
                  <a:pos x="8" y="36"/>
                </a:cxn>
                <a:cxn ang="0">
                  <a:pos x="6" y="33"/>
                </a:cxn>
                <a:cxn ang="0">
                  <a:pos x="3" y="30"/>
                </a:cxn>
                <a:cxn ang="0">
                  <a:pos x="0" y="27"/>
                </a:cxn>
                <a:cxn ang="0">
                  <a:pos x="21" y="0"/>
                </a:cxn>
              </a:cxnLst>
              <a:rect l="0" t="0" r="r" b="b"/>
              <a:pathLst>
                <a:path w="26" h="45">
                  <a:moveTo>
                    <a:pt x="21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3" y="19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8" y="36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2F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95">
              <a:extLst>
                <a:ext uri="{FF2B5EF4-FFF2-40B4-BE49-F238E27FC236}">
                  <a16:creationId xmlns:a16="http://schemas.microsoft.com/office/drawing/2014/main" id="{8073E5D3-79F9-16D8-A61D-A562EF80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" y="13707"/>
              <a:ext cx="37" cy="21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25" y="19"/>
                </a:cxn>
                <a:cxn ang="0">
                  <a:pos x="24" y="17"/>
                </a:cxn>
                <a:cxn ang="0">
                  <a:pos x="23" y="14"/>
                </a:cxn>
                <a:cxn ang="0">
                  <a:pos x="21" y="11"/>
                </a:cxn>
                <a:cxn ang="0">
                  <a:pos x="18" y="7"/>
                </a:cxn>
                <a:cxn ang="0">
                  <a:pos x="14" y="5"/>
                </a:cxn>
                <a:cxn ang="0">
                  <a:pos x="8" y="1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5" y="6"/>
                </a:cxn>
                <a:cxn ang="0">
                  <a:pos x="8" y="7"/>
                </a:cxn>
                <a:cxn ang="0">
                  <a:pos x="12" y="8"/>
                </a:cxn>
                <a:cxn ang="0">
                  <a:pos x="17" y="12"/>
                </a:cxn>
                <a:cxn ang="0">
                  <a:pos x="21" y="15"/>
                </a:cxn>
                <a:cxn ang="0">
                  <a:pos x="25" y="20"/>
                </a:cxn>
              </a:cxnLst>
              <a:rect l="0" t="0" r="r" b="b"/>
              <a:pathLst>
                <a:path w="25" h="20">
                  <a:moveTo>
                    <a:pt x="25" y="20"/>
                  </a:moveTo>
                  <a:lnTo>
                    <a:pt x="25" y="19"/>
                  </a:lnTo>
                  <a:lnTo>
                    <a:pt x="24" y="17"/>
                  </a:lnTo>
                  <a:lnTo>
                    <a:pt x="23" y="14"/>
                  </a:lnTo>
                  <a:lnTo>
                    <a:pt x="21" y="11"/>
                  </a:lnTo>
                  <a:lnTo>
                    <a:pt x="18" y="7"/>
                  </a:lnTo>
                  <a:lnTo>
                    <a:pt x="14" y="5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8" y="7"/>
                  </a:lnTo>
                  <a:lnTo>
                    <a:pt x="12" y="8"/>
                  </a:lnTo>
                  <a:lnTo>
                    <a:pt x="17" y="12"/>
                  </a:lnTo>
                  <a:lnTo>
                    <a:pt x="21" y="15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96">
              <a:extLst>
                <a:ext uri="{FF2B5EF4-FFF2-40B4-BE49-F238E27FC236}">
                  <a16:creationId xmlns:a16="http://schemas.microsoft.com/office/drawing/2014/main" id="{32DE16B1-3F48-DAA6-637C-D4AC6A558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4" y="13715"/>
              <a:ext cx="43" cy="21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17"/>
                </a:cxn>
                <a:cxn ang="0">
                  <a:pos x="24" y="15"/>
                </a:cxn>
                <a:cxn ang="0">
                  <a:pos x="23" y="13"/>
                </a:cxn>
                <a:cxn ang="0">
                  <a:pos x="21" y="10"/>
                </a:cxn>
                <a:cxn ang="0">
                  <a:pos x="18" y="7"/>
                </a:cxn>
                <a:cxn ang="0">
                  <a:pos x="14" y="3"/>
                </a:cxn>
                <a:cxn ang="0">
                  <a:pos x="9" y="1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9" y="7"/>
                </a:cxn>
                <a:cxn ang="0">
                  <a:pos x="12" y="8"/>
                </a:cxn>
                <a:cxn ang="0">
                  <a:pos x="17" y="10"/>
                </a:cxn>
                <a:cxn ang="0">
                  <a:pos x="22" y="14"/>
                </a:cxn>
                <a:cxn ang="0">
                  <a:pos x="25" y="18"/>
                </a:cxn>
              </a:cxnLst>
              <a:rect l="0" t="0" r="r" b="b"/>
              <a:pathLst>
                <a:path w="25" h="18">
                  <a:moveTo>
                    <a:pt x="25" y="18"/>
                  </a:moveTo>
                  <a:lnTo>
                    <a:pt x="25" y="17"/>
                  </a:lnTo>
                  <a:lnTo>
                    <a:pt x="24" y="15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18" y="7"/>
                  </a:lnTo>
                  <a:lnTo>
                    <a:pt x="14" y="3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9" y="7"/>
                  </a:lnTo>
                  <a:lnTo>
                    <a:pt x="12" y="8"/>
                  </a:lnTo>
                  <a:lnTo>
                    <a:pt x="17" y="10"/>
                  </a:lnTo>
                  <a:lnTo>
                    <a:pt x="22" y="14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97">
              <a:extLst>
                <a:ext uri="{FF2B5EF4-FFF2-40B4-BE49-F238E27FC236}">
                  <a16:creationId xmlns:a16="http://schemas.microsoft.com/office/drawing/2014/main" id="{196DCBB8-022A-1C26-3E1C-39683E8D1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0" y="13744"/>
              <a:ext cx="31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8" y="32"/>
                </a:cxn>
                <a:cxn ang="0">
                  <a:pos x="9" y="32"/>
                </a:cxn>
                <a:cxn ang="0">
                  <a:pos x="12" y="32"/>
                </a:cxn>
                <a:cxn ang="0">
                  <a:pos x="14" y="32"/>
                </a:cxn>
                <a:cxn ang="0">
                  <a:pos x="15" y="31"/>
                </a:cxn>
                <a:cxn ang="0">
                  <a:pos x="18" y="28"/>
                </a:cxn>
                <a:cxn ang="0">
                  <a:pos x="19" y="26"/>
                </a:cxn>
                <a:cxn ang="0">
                  <a:pos x="19" y="22"/>
                </a:cxn>
                <a:cxn ang="0">
                  <a:pos x="19" y="21"/>
                </a:cxn>
                <a:cxn ang="0">
                  <a:pos x="19" y="20"/>
                </a:cxn>
                <a:cxn ang="0">
                  <a:pos x="18" y="18"/>
                </a:cxn>
                <a:cxn ang="0">
                  <a:pos x="17" y="14"/>
                </a:cxn>
                <a:cxn ang="0">
                  <a:pos x="14" y="9"/>
                </a:cxn>
                <a:cxn ang="0">
                  <a:pos x="11" y="6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13" y="18"/>
                </a:cxn>
                <a:cxn ang="0">
                  <a:pos x="13" y="22"/>
                </a:cxn>
                <a:cxn ang="0">
                  <a:pos x="8" y="32"/>
                </a:cxn>
              </a:cxnLst>
              <a:rect l="0" t="0" r="r" b="b"/>
              <a:pathLst>
                <a:path w="19" h="32">
                  <a:moveTo>
                    <a:pt x="8" y="32"/>
                  </a:moveTo>
                  <a:lnTo>
                    <a:pt x="8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1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8" y="18"/>
                  </a:lnTo>
                  <a:lnTo>
                    <a:pt x="17" y="14"/>
                  </a:lnTo>
                  <a:lnTo>
                    <a:pt x="14" y="9"/>
                  </a:lnTo>
                  <a:lnTo>
                    <a:pt x="11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3" y="2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3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98">
              <a:extLst>
                <a:ext uri="{FF2B5EF4-FFF2-40B4-BE49-F238E27FC236}">
                  <a16:creationId xmlns:a16="http://schemas.microsoft.com/office/drawing/2014/main" id="{1E547D71-3B03-8E84-B980-70C144A39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9" y="13671"/>
              <a:ext cx="19" cy="20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3" y="17"/>
                </a:cxn>
                <a:cxn ang="0">
                  <a:pos x="11" y="16"/>
                </a:cxn>
                <a:cxn ang="0">
                  <a:pos x="10" y="15"/>
                </a:cxn>
                <a:cxn ang="0">
                  <a:pos x="9" y="12"/>
                </a:cxn>
                <a:cxn ang="0">
                  <a:pos x="8" y="9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5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9" y="13"/>
                </a:cxn>
                <a:cxn ang="0">
                  <a:pos x="10" y="15"/>
                </a:cxn>
                <a:cxn ang="0">
                  <a:pos x="10" y="17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19"/>
                </a:cxn>
                <a:cxn ang="0">
                  <a:pos x="13" y="19"/>
                </a:cxn>
              </a:cxnLst>
              <a:rect l="0" t="0" r="r" b="b"/>
              <a:pathLst>
                <a:path w="13" h="20">
                  <a:moveTo>
                    <a:pt x="13" y="19"/>
                  </a:moveTo>
                  <a:lnTo>
                    <a:pt x="13" y="17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9" y="12"/>
                  </a:lnTo>
                  <a:lnTo>
                    <a:pt x="8" y="9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5"/>
                  </a:lnTo>
                  <a:lnTo>
                    <a:pt x="6" y="7"/>
                  </a:lnTo>
                  <a:lnTo>
                    <a:pt x="7" y="10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9">
              <a:extLst>
                <a:ext uri="{FF2B5EF4-FFF2-40B4-BE49-F238E27FC236}">
                  <a16:creationId xmlns:a16="http://schemas.microsoft.com/office/drawing/2014/main" id="{9E2B22AF-E0AA-877B-7635-6C5D6CDF2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" y="13651"/>
              <a:ext cx="25" cy="20"/>
            </a:xfrm>
            <a:custGeom>
              <a:avLst/>
              <a:gdLst/>
              <a:ahLst/>
              <a:cxnLst>
                <a:cxn ang="0">
                  <a:pos x="13" y="18"/>
                </a:cxn>
                <a:cxn ang="0">
                  <a:pos x="13" y="18"/>
                </a:cxn>
                <a:cxn ang="0">
                  <a:pos x="11" y="16"/>
                </a:cxn>
                <a:cxn ang="0">
                  <a:pos x="10" y="15"/>
                </a:cxn>
                <a:cxn ang="0">
                  <a:pos x="10" y="13"/>
                </a:cxn>
                <a:cxn ang="0">
                  <a:pos x="8" y="9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9" y="13"/>
                </a:cxn>
                <a:cxn ang="0">
                  <a:pos x="10" y="15"/>
                </a:cxn>
                <a:cxn ang="0">
                  <a:pos x="10" y="17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3" y="18"/>
                </a:cxn>
              </a:cxnLst>
              <a:rect l="0" t="0" r="r" b="b"/>
              <a:pathLst>
                <a:path w="13" h="20">
                  <a:moveTo>
                    <a:pt x="13" y="18"/>
                  </a:moveTo>
                  <a:lnTo>
                    <a:pt x="13" y="18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8" y="9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4"/>
                  </a:lnTo>
                  <a:lnTo>
                    <a:pt x="6" y="7"/>
                  </a:lnTo>
                  <a:lnTo>
                    <a:pt x="7" y="10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00">
              <a:extLst>
                <a:ext uri="{FF2B5EF4-FFF2-40B4-BE49-F238E27FC236}">
                  <a16:creationId xmlns:a16="http://schemas.microsoft.com/office/drawing/2014/main" id="{1017AB00-DD1A-D0C0-2EF9-AB5715B7A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7" y="13623"/>
              <a:ext cx="24" cy="2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15" y="17"/>
                </a:cxn>
                <a:cxn ang="0">
                  <a:pos x="13" y="16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10" y="9"/>
                </a:cxn>
                <a:cxn ang="0">
                  <a:pos x="8" y="7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6" y="7"/>
                </a:cxn>
                <a:cxn ang="0">
                  <a:pos x="9" y="10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12" y="17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15" y="19"/>
                </a:cxn>
              </a:cxnLst>
              <a:rect l="0" t="0" r="r" b="b"/>
              <a:pathLst>
                <a:path w="15" h="20">
                  <a:moveTo>
                    <a:pt x="15" y="19"/>
                  </a:move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8" y="7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01">
              <a:extLst>
                <a:ext uri="{FF2B5EF4-FFF2-40B4-BE49-F238E27FC236}">
                  <a16:creationId xmlns:a16="http://schemas.microsoft.com/office/drawing/2014/main" id="{079FB475-F5BF-91D9-33DC-9919B9B5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1" y="13603"/>
              <a:ext cx="13" cy="16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9" y="14"/>
                </a:cxn>
                <a:cxn ang="0">
                  <a:pos x="9" y="13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6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6"/>
                </a:cxn>
                <a:cxn ang="0">
                  <a:pos x="5" y="8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9" y="14"/>
                </a:cxn>
                <a:cxn ang="0">
                  <a:pos x="9" y="14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lnTo>
                    <a:pt x="9" y="14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7" y="8"/>
                  </a:lnTo>
                  <a:lnTo>
                    <a:pt x="5" y="6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02">
              <a:extLst>
                <a:ext uri="{FF2B5EF4-FFF2-40B4-BE49-F238E27FC236}">
                  <a16:creationId xmlns:a16="http://schemas.microsoft.com/office/drawing/2014/main" id="{177B3232-8974-AC09-8AFD-E51DF0E14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9" y="13615"/>
              <a:ext cx="12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9" y="9"/>
                </a:cxn>
                <a:cxn ang="0">
                  <a:pos x="6" y="6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"/>
                </a:cxn>
                <a:cxn ang="0">
                  <a:pos x="5" y="6"/>
                </a:cxn>
                <a:cxn ang="0">
                  <a:pos x="7" y="10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11" h="13">
                  <a:moveTo>
                    <a:pt x="11" y="12"/>
                  </a:moveTo>
                  <a:lnTo>
                    <a:pt x="9" y="9"/>
                  </a:lnTo>
                  <a:lnTo>
                    <a:pt x="6" y="6"/>
                  </a:lnTo>
                  <a:lnTo>
                    <a:pt x="4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6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03">
              <a:extLst>
                <a:ext uri="{FF2B5EF4-FFF2-40B4-BE49-F238E27FC236}">
                  <a16:creationId xmlns:a16="http://schemas.microsoft.com/office/drawing/2014/main" id="{3CA22579-3F5E-FE8E-703B-1AE57ADCB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0" y="13639"/>
              <a:ext cx="19" cy="12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7" y="8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5" y="6"/>
                </a:cxn>
                <a:cxn ang="0">
                  <a:pos x="7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</a:cxnLst>
              <a:rect l="0" t="0" r="r" b="b"/>
              <a:pathLst>
                <a:path w="9" h="12">
                  <a:moveTo>
                    <a:pt x="9" y="12"/>
                  </a:move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04">
              <a:extLst>
                <a:ext uri="{FF2B5EF4-FFF2-40B4-BE49-F238E27FC236}">
                  <a16:creationId xmlns:a16="http://schemas.microsoft.com/office/drawing/2014/main" id="{9AEC8729-94B0-58A7-431D-0825E1376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2" y="13667"/>
              <a:ext cx="18" cy="12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8" y="8"/>
                </a:cxn>
                <a:cxn ang="0">
                  <a:pos x="6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1"/>
                </a:cxn>
              </a:cxnLst>
              <a:rect l="0" t="0" r="r" b="b"/>
              <a:pathLst>
                <a:path w="11" h="12">
                  <a:moveTo>
                    <a:pt x="11" y="11"/>
                  </a:moveTo>
                  <a:lnTo>
                    <a:pt x="8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05">
              <a:extLst>
                <a:ext uri="{FF2B5EF4-FFF2-40B4-BE49-F238E27FC236}">
                  <a16:creationId xmlns:a16="http://schemas.microsoft.com/office/drawing/2014/main" id="{26708F04-2217-DA09-020E-13E9789D3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8" y="13595"/>
              <a:ext cx="12" cy="8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8" y="8"/>
                </a:cxn>
                <a:cxn ang="0">
                  <a:pos x="6" y="5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1"/>
                </a:cxn>
              </a:cxnLst>
              <a:rect l="0" t="0" r="r" b="b"/>
              <a:pathLst>
                <a:path w="11" h="12">
                  <a:moveTo>
                    <a:pt x="11" y="11"/>
                  </a:moveTo>
                  <a:lnTo>
                    <a:pt x="8" y="8"/>
                  </a:lnTo>
                  <a:lnTo>
                    <a:pt x="6" y="5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06">
              <a:extLst>
                <a:ext uri="{FF2B5EF4-FFF2-40B4-BE49-F238E27FC236}">
                  <a16:creationId xmlns:a16="http://schemas.microsoft.com/office/drawing/2014/main" id="{1C2AF72F-D0C4-99E8-AA7D-0A0FC1EC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1" y="13724"/>
              <a:ext cx="25" cy="3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0" y="27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" y="28"/>
                </a:cxn>
                <a:cxn ang="0">
                  <a:pos x="1" y="29"/>
                </a:cxn>
                <a:cxn ang="0">
                  <a:pos x="2" y="29"/>
                </a:cxn>
                <a:cxn ang="0">
                  <a:pos x="2" y="29"/>
                </a:cxn>
                <a:cxn ang="0">
                  <a:pos x="2" y="28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1"/>
                </a:cxn>
              </a:cxnLst>
              <a:rect l="0" t="0" r="r" b="b"/>
              <a:pathLst>
                <a:path w="18" h="29">
                  <a:moveTo>
                    <a:pt x="15" y="1"/>
                  </a:move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07">
              <a:extLst>
                <a:ext uri="{FF2B5EF4-FFF2-40B4-BE49-F238E27FC236}">
                  <a16:creationId xmlns:a16="http://schemas.microsoft.com/office/drawing/2014/main" id="{25470E6E-46A8-EACD-ED78-143B50AAA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3" y="13764"/>
              <a:ext cx="37" cy="40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3" y="38"/>
                </a:cxn>
                <a:cxn ang="0">
                  <a:pos x="3" y="36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3" y="1"/>
                </a:cxn>
              </a:cxnLst>
              <a:rect l="0" t="0" r="r" b="b"/>
              <a:pathLst>
                <a:path w="25" h="38">
                  <a:moveTo>
                    <a:pt x="23" y="1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08">
              <a:extLst>
                <a:ext uri="{FF2B5EF4-FFF2-40B4-BE49-F238E27FC236}">
                  <a16:creationId xmlns:a16="http://schemas.microsoft.com/office/drawing/2014/main" id="{22EC678C-6D68-0907-EA77-DAD7CEBFB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9" y="13498"/>
              <a:ext cx="31" cy="32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23" y="31"/>
                </a:cxn>
                <a:cxn ang="0">
                  <a:pos x="23" y="28"/>
                </a:cxn>
                <a:cxn ang="0">
                  <a:pos x="20" y="26"/>
                </a:cxn>
                <a:cxn ang="0">
                  <a:pos x="19" y="21"/>
                </a:cxn>
                <a:cxn ang="0">
                  <a:pos x="15" y="16"/>
                </a:cxn>
                <a:cxn ang="0">
                  <a:pos x="12" y="11"/>
                </a:cxn>
                <a:cxn ang="0">
                  <a:pos x="7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4" y="1"/>
                </a:cxn>
                <a:cxn ang="0">
                  <a:pos x="7" y="2"/>
                </a:cxn>
                <a:cxn ang="0">
                  <a:pos x="12" y="6"/>
                </a:cxn>
                <a:cxn ang="0">
                  <a:pos x="15" y="11"/>
                </a:cxn>
                <a:cxn ang="0">
                  <a:pos x="19" y="15"/>
                </a:cxn>
                <a:cxn ang="0">
                  <a:pos x="21" y="22"/>
                </a:cxn>
                <a:cxn ang="0">
                  <a:pos x="23" y="32"/>
                </a:cxn>
              </a:cxnLst>
              <a:rect l="0" t="0" r="r" b="b"/>
              <a:pathLst>
                <a:path w="23" h="32">
                  <a:moveTo>
                    <a:pt x="23" y="32"/>
                  </a:moveTo>
                  <a:lnTo>
                    <a:pt x="23" y="31"/>
                  </a:lnTo>
                  <a:lnTo>
                    <a:pt x="23" y="28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5" y="16"/>
                  </a:lnTo>
                  <a:lnTo>
                    <a:pt x="12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7" y="2"/>
                  </a:lnTo>
                  <a:lnTo>
                    <a:pt x="12" y="6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1" y="22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09">
              <a:extLst>
                <a:ext uri="{FF2B5EF4-FFF2-40B4-BE49-F238E27FC236}">
                  <a16:creationId xmlns:a16="http://schemas.microsoft.com/office/drawing/2014/main" id="{35C17B89-836D-BD13-630D-0FC211EE9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9" y="13510"/>
              <a:ext cx="56" cy="12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12"/>
                </a:cxn>
                <a:cxn ang="0">
                  <a:pos x="36" y="11"/>
                </a:cxn>
                <a:cxn ang="0">
                  <a:pos x="34" y="11"/>
                </a:cxn>
                <a:cxn ang="0">
                  <a:pos x="33" y="10"/>
                </a:cxn>
                <a:cxn ang="0">
                  <a:pos x="32" y="9"/>
                </a:cxn>
                <a:cxn ang="0">
                  <a:pos x="31" y="8"/>
                </a:cxn>
                <a:cxn ang="0">
                  <a:pos x="29" y="7"/>
                </a:cxn>
                <a:cxn ang="0">
                  <a:pos x="27" y="4"/>
                </a:cxn>
                <a:cxn ang="0">
                  <a:pos x="25" y="3"/>
                </a:cxn>
                <a:cxn ang="0">
                  <a:pos x="22" y="2"/>
                </a:cxn>
                <a:cxn ang="0">
                  <a:pos x="19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9" y="3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0" y="9"/>
                </a:cxn>
                <a:cxn ang="0">
                  <a:pos x="32" y="10"/>
                </a:cxn>
                <a:cxn ang="0">
                  <a:pos x="33" y="11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4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12"/>
                </a:cxn>
                <a:cxn ang="0">
                  <a:pos x="36" y="12"/>
                </a:cxn>
              </a:cxnLst>
              <a:rect l="0" t="0" r="r" b="b"/>
              <a:pathLst>
                <a:path w="36" h="14">
                  <a:moveTo>
                    <a:pt x="36" y="12"/>
                  </a:moveTo>
                  <a:lnTo>
                    <a:pt x="36" y="12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3" y="10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10">
              <a:extLst>
                <a:ext uri="{FF2B5EF4-FFF2-40B4-BE49-F238E27FC236}">
                  <a16:creationId xmlns:a16="http://schemas.microsoft.com/office/drawing/2014/main" id="{C2267973-C169-5950-2099-862491B2B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2" y="13808"/>
              <a:ext cx="99" cy="117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0" y="114"/>
                </a:cxn>
                <a:cxn ang="0">
                  <a:pos x="2" y="111"/>
                </a:cxn>
                <a:cxn ang="0">
                  <a:pos x="64" y="0"/>
                </a:cxn>
                <a:cxn ang="0">
                  <a:pos x="63" y="2"/>
                </a:cxn>
              </a:cxnLst>
              <a:rect l="0" t="0" r="r" b="b"/>
              <a:pathLst>
                <a:path w="64" h="114">
                  <a:moveTo>
                    <a:pt x="63" y="2"/>
                  </a:moveTo>
                  <a:lnTo>
                    <a:pt x="0" y="114"/>
                  </a:lnTo>
                  <a:lnTo>
                    <a:pt x="2" y="111"/>
                  </a:lnTo>
                  <a:lnTo>
                    <a:pt x="64" y="0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11">
              <a:extLst>
                <a:ext uri="{FF2B5EF4-FFF2-40B4-BE49-F238E27FC236}">
                  <a16:creationId xmlns:a16="http://schemas.microsoft.com/office/drawing/2014/main" id="{5E30FAE9-6862-9DE5-9DE2-9821C51C7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5" y="13655"/>
              <a:ext cx="24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1" y="16"/>
                </a:cxn>
                <a:cxn ang="0">
                  <a:pos x="14" y="11"/>
                </a:cxn>
                <a:cxn ang="0">
                  <a:pos x="4" y="0"/>
                </a:cxn>
              </a:cxnLst>
              <a:rect l="0" t="0" r="r" b="b"/>
              <a:pathLst>
                <a:path w="14" h="16">
                  <a:moveTo>
                    <a:pt x="4" y="0"/>
                  </a:moveTo>
                  <a:lnTo>
                    <a:pt x="0" y="5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12">
              <a:extLst>
                <a:ext uri="{FF2B5EF4-FFF2-40B4-BE49-F238E27FC236}">
                  <a16:creationId xmlns:a16="http://schemas.microsoft.com/office/drawing/2014/main" id="{2FF5F2E8-6D94-D6FB-0F9B-6AA6A554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7" y="13643"/>
              <a:ext cx="19" cy="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11" y="17"/>
                </a:cxn>
                <a:cxn ang="0">
                  <a:pos x="13" y="12"/>
                </a:cxn>
                <a:cxn ang="0">
                  <a:pos x="3" y="0"/>
                </a:cxn>
              </a:cxnLst>
              <a:rect l="0" t="0" r="r" b="b"/>
              <a:pathLst>
                <a:path w="13" h="17">
                  <a:moveTo>
                    <a:pt x="3" y="0"/>
                  </a:moveTo>
                  <a:lnTo>
                    <a:pt x="0" y="5"/>
                  </a:lnTo>
                  <a:lnTo>
                    <a:pt x="11" y="17"/>
                  </a:lnTo>
                  <a:lnTo>
                    <a:pt x="13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13">
              <a:extLst>
                <a:ext uri="{FF2B5EF4-FFF2-40B4-BE49-F238E27FC236}">
                  <a16:creationId xmlns:a16="http://schemas.microsoft.com/office/drawing/2014/main" id="{FE038332-69B1-CCD1-2133-1649BD42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3" y="13631"/>
              <a:ext cx="25" cy="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11" y="16"/>
                </a:cxn>
                <a:cxn ang="0">
                  <a:pos x="13" y="12"/>
                </a:cxn>
                <a:cxn ang="0">
                  <a:pos x="3" y="0"/>
                </a:cxn>
              </a:cxnLst>
              <a:rect l="0" t="0" r="r" b="b"/>
              <a:pathLst>
                <a:path w="13" h="16">
                  <a:moveTo>
                    <a:pt x="3" y="0"/>
                  </a:moveTo>
                  <a:lnTo>
                    <a:pt x="0" y="4"/>
                  </a:lnTo>
                  <a:lnTo>
                    <a:pt x="11" y="16"/>
                  </a:lnTo>
                  <a:lnTo>
                    <a:pt x="13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14">
              <a:extLst>
                <a:ext uri="{FF2B5EF4-FFF2-40B4-BE49-F238E27FC236}">
                  <a16:creationId xmlns:a16="http://schemas.microsoft.com/office/drawing/2014/main" id="{61588695-9BF0-5523-4985-5A243C3F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6" y="13619"/>
              <a:ext cx="18" cy="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11" y="17"/>
                </a:cxn>
                <a:cxn ang="0">
                  <a:pos x="13" y="12"/>
                </a:cxn>
                <a:cxn ang="0">
                  <a:pos x="3" y="0"/>
                </a:cxn>
              </a:cxnLst>
              <a:rect l="0" t="0" r="r" b="b"/>
              <a:pathLst>
                <a:path w="13" h="17">
                  <a:moveTo>
                    <a:pt x="3" y="0"/>
                  </a:moveTo>
                  <a:lnTo>
                    <a:pt x="0" y="5"/>
                  </a:lnTo>
                  <a:lnTo>
                    <a:pt x="11" y="17"/>
                  </a:lnTo>
                  <a:lnTo>
                    <a:pt x="13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15">
              <a:extLst>
                <a:ext uri="{FF2B5EF4-FFF2-40B4-BE49-F238E27FC236}">
                  <a16:creationId xmlns:a16="http://schemas.microsoft.com/office/drawing/2014/main" id="{708F35DB-9670-95EF-FE2C-56242A8AA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" y="13607"/>
              <a:ext cx="25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</a:cxnLst>
              <a:rect l="0" t="0" r="r" b="b"/>
              <a:pathLst>
                <a:path w="15" h="17">
                  <a:moveTo>
                    <a:pt x="4" y="0"/>
                  </a:moveTo>
                  <a:lnTo>
                    <a:pt x="0" y="5"/>
                  </a:lnTo>
                  <a:lnTo>
                    <a:pt x="11" y="17"/>
                  </a:lnTo>
                  <a:lnTo>
                    <a:pt x="15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16">
              <a:extLst>
                <a:ext uri="{FF2B5EF4-FFF2-40B4-BE49-F238E27FC236}">
                  <a16:creationId xmlns:a16="http://schemas.microsoft.com/office/drawing/2014/main" id="{5ECEE7CF-AC93-5BCA-5F1B-35B75B12A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4" y="13599"/>
              <a:ext cx="25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1" y="16"/>
                </a:cxn>
                <a:cxn ang="0">
                  <a:pos x="14" y="12"/>
                </a:cxn>
                <a:cxn ang="0">
                  <a:pos x="4" y="0"/>
                </a:cxn>
              </a:cxnLst>
              <a:rect l="0" t="0" r="r" b="b"/>
              <a:pathLst>
                <a:path w="14" h="16">
                  <a:moveTo>
                    <a:pt x="4" y="0"/>
                  </a:moveTo>
                  <a:lnTo>
                    <a:pt x="0" y="5"/>
                  </a:lnTo>
                  <a:lnTo>
                    <a:pt x="11" y="16"/>
                  </a:lnTo>
                  <a:lnTo>
                    <a:pt x="14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17">
              <a:extLst>
                <a:ext uri="{FF2B5EF4-FFF2-40B4-BE49-F238E27FC236}">
                  <a16:creationId xmlns:a16="http://schemas.microsoft.com/office/drawing/2014/main" id="{2E3A0969-4113-0F1A-36E2-953E667A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7" y="13587"/>
              <a:ext cx="24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1" y="16"/>
                </a:cxn>
                <a:cxn ang="0">
                  <a:pos x="14" y="11"/>
                </a:cxn>
                <a:cxn ang="0">
                  <a:pos x="4" y="0"/>
                </a:cxn>
              </a:cxnLst>
              <a:rect l="0" t="0" r="r" b="b"/>
              <a:pathLst>
                <a:path w="14" h="16">
                  <a:moveTo>
                    <a:pt x="4" y="0"/>
                  </a:moveTo>
                  <a:lnTo>
                    <a:pt x="0" y="5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18">
              <a:extLst>
                <a:ext uri="{FF2B5EF4-FFF2-40B4-BE49-F238E27FC236}">
                  <a16:creationId xmlns:a16="http://schemas.microsoft.com/office/drawing/2014/main" id="{322E7997-8C09-B56E-DD36-2B779FEAF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9" y="13575"/>
              <a:ext cx="19" cy="2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11" y="16"/>
                </a:cxn>
                <a:cxn ang="0">
                  <a:pos x="13" y="11"/>
                </a:cxn>
                <a:cxn ang="0">
                  <a:pos x="3" y="0"/>
                </a:cxn>
              </a:cxnLst>
              <a:rect l="0" t="0" r="r" b="b"/>
              <a:pathLst>
                <a:path w="13" h="16">
                  <a:moveTo>
                    <a:pt x="3" y="0"/>
                  </a:moveTo>
                  <a:lnTo>
                    <a:pt x="0" y="4"/>
                  </a:lnTo>
                  <a:lnTo>
                    <a:pt x="11" y="16"/>
                  </a:lnTo>
                  <a:lnTo>
                    <a:pt x="13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" name="Group 219">
              <a:extLst>
                <a:ext uri="{FF2B5EF4-FFF2-40B4-BE49-F238E27FC236}">
                  <a16:creationId xmlns:a16="http://schemas.microsoft.com/office/drawing/2014/main" id="{962E7653-1D10-E1E6-4F3A-E9FC6E4F0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32" y="13752"/>
              <a:ext cx="688" cy="390"/>
              <a:chOff x="332" y="3184"/>
              <a:chExt cx="111" cy="97"/>
            </a:xfrm>
          </p:grpSpPr>
          <p:sp>
            <p:nvSpPr>
              <p:cNvPr id="129" name="Freeform 220">
                <a:extLst>
                  <a:ext uri="{FF2B5EF4-FFF2-40B4-BE49-F238E27FC236}">
                    <a16:creationId xmlns:a16="http://schemas.microsoft.com/office/drawing/2014/main" id="{C0E1C8E0-7654-BC40-B260-F5436DB2D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" y="3184"/>
                <a:ext cx="111" cy="97"/>
              </a:xfrm>
              <a:custGeom>
                <a:avLst/>
                <a:gdLst/>
                <a:ahLst/>
                <a:cxnLst>
                  <a:cxn ang="0">
                    <a:pos x="99" y="177"/>
                  </a:cxn>
                  <a:cxn ang="0">
                    <a:pos x="85" y="175"/>
                  </a:cxn>
                  <a:cxn ang="0">
                    <a:pos x="67" y="170"/>
                  </a:cxn>
                  <a:cxn ang="0">
                    <a:pos x="50" y="164"/>
                  </a:cxn>
                  <a:cxn ang="0">
                    <a:pos x="36" y="155"/>
                  </a:cxn>
                  <a:cxn ang="0">
                    <a:pos x="23" y="142"/>
                  </a:cxn>
                  <a:cxn ang="0">
                    <a:pos x="11" y="127"/>
                  </a:cxn>
                  <a:cxn ang="0">
                    <a:pos x="4" y="112"/>
                  </a:cxn>
                  <a:cxn ang="0">
                    <a:pos x="0" y="86"/>
                  </a:cxn>
                  <a:cxn ang="0">
                    <a:pos x="1" y="77"/>
                  </a:cxn>
                  <a:cxn ang="0">
                    <a:pos x="6" y="60"/>
                  </a:cxn>
                  <a:cxn ang="0">
                    <a:pos x="14" y="44"/>
                  </a:cxn>
                  <a:cxn ang="0">
                    <a:pos x="23" y="30"/>
                  </a:cxn>
                  <a:cxn ang="0">
                    <a:pos x="34" y="19"/>
                  </a:cxn>
                  <a:cxn ang="0">
                    <a:pos x="50" y="10"/>
                  </a:cxn>
                  <a:cxn ang="0">
                    <a:pos x="65" y="4"/>
                  </a:cxn>
                  <a:cxn ang="0">
                    <a:pos x="86" y="0"/>
                  </a:cxn>
                  <a:cxn ang="0">
                    <a:pos x="104" y="3"/>
                  </a:cxn>
                  <a:cxn ang="0">
                    <a:pos x="119" y="7"/>
                  </a:cxn>
                  <a:cxn ang="0">
                    <a:pos x="136" y="14"/>
                  </a:cxn>
                  <a:cxn ang="0">
                    <a:pos x="146" y="26"/>
                  </a:cxn>
                  <a:cxn ang="0">
                    <a:pos x="158" y="40"/>
                  </a:cxn>
                  <a:cxn ang="0">
                    <a:pos x="166" y="56"/>
                  </a:cxn>
                  <a:cxn ang="0">
                    <a:pos x="175" y="71"/>
                  </a:cxn>
                  <a:cxn ang="0">
                    <a:pos x="175" y="98"/>
                  </a:cxn>
                  <a:cxn ang="0">
                    <a:pos x="266" y="80"/>
                  </a:cxn>
                  <a:cxn ang="0">
                    <a:pos x="270" y="61"/>
                  </a:cxn>
                  <a:cxn ang="0">
                    <a:pos x="279" y="45"/>
                  </a:cxn>
                  <a:cxn ang="0">
                    <a:pos x="287" y="32"/>
                  </a:cxn>
                  <a:cxn ang="0">
                    <a:pos x="301" y="20"/>
                  </a:cxn>
                  <a:cxn ang="0">
                    <a:pos x="315" y="11"/>
                  </a:cxn>
                  <a:cxn ang="0">
                    <a:pos x="331" y="6"/>
                  </a:cxn>
                  <a:cxn ang="0">
                    <a:pos x="348" y="3"/>
                  </a:cxn>
                  <a:cxn ang="0">
                    <a:pos x="369" y="3"/>
                  </a:cxn>
                  <a:cxn ang="0">
                    <a:pos x="385" y="6"/>
                  </a:cxn>
                  <a:cxn ang="0">
                    <a:pos x="400" y="13"/>
                  </a:cxn>
                  <a:cxn ang="0">
                    <a:pos x="415" y="24"/>
                  </a:cxn>
                  <a:cxn ang="0">
                    <a:pos x="427" y="36"/>
                  </a:cxn>
                  <a:cxn ang="0">
                    <a:pos x="436" y="48"/>
                  </a:cxn>
                  <a:cxn ang="0">
                    <a:pos x="443" y="65"/>
                  </a:cxn>
                  <a:cxn ang="0">
                    <a:pos x="447" y="89"/>
                  </a:cxn>
                  <a:cxn ang="0">
                    <a:pos x="446" y="107"/>
                  </a:cxn>
                  <a:cxn ang="0">
                    <a:pos x="439" y="123"/>
                  </a:cxn>
                  <a:cxn ang="0">
                    <a:pos x="428" y="138"/>
                  </a:cxn>
                  <a:cxn ang="0">
                    <a:pos x="415" y="150"/>
                  </a:cxn>
                  <a:cxn ang="0">
                    <a:pos x="400" y="159"/>
                  </a:cxn>
                  <a:cxn ang="0">
                    <a:pos x="385" y="168"/>
                  </a:cxn>
                  <a:cxn ang="0">
                    <a:pos x="369" y="172"/>
                  </a:cxn>
                  <a:cxn ang="0">
                    <a:pos x="351" y="176"/>
                  </a:cxn>
                </a:cxnLst>
                <a:rect l="0" t="0" r="r" b="b"/>
                <a:pathLst>
                  <a:path w="447" h="386">
                    <a:moveTo>
                      <a:pt x="205" y="386"/>
                    </a:moveTo>
                    <a:lnTo>
                      <a:pt x="205" y="386"/>
                    </a:lnTo>
                    <a:lnTo>
                      <a:pt x="104" y="177"/>
                    </a:lnTo>
                    <a:lnTo>
                      <a:pt x="99" y="177"/>
                    </a:lnTo>
                    <a:lnTo>
                      <a:pt x="96" y="177"/>
                    </a:lnTo>
                    <a:lnTo>
                      <a:pt x="90" y="176"/>
                    </a:lnTo>
                    <a:lnTo>
                      <a:pt x="86" y="176"/>
                    </a:lnTo>
                    <a:lnTo>
                      <a:pt x="85" y="175"/>
                    </a:lnTo>
                    <a:lnTo>
                      <a:pt x="79" y="175"/>
                    </a:lnTo>
                    <a:lnTo>
                      <a:pt x="76" y="172"/>
                    </a:lnTo>
                    <a:lnTo>
                      <a:pt x="71" y="171"/>
                    </a:lnTo>
                    <a:lnTo>
                      <a:pt x="67" y="170"/>
                    </a:lnTo>
                    <a:lnTo>
                      <a:pt x="61" y="168"/>
                    </a:lnTo>
                    <a:lnTo>
                      <a:pt x="57" y="168"/>
                    </a:lnTo>
                    <a:lnTo>
                      <a:pt x="53" y="165"/>
                    </a:lnTo>
                    <a:lnTo>
                      <a:pt x="50" y="164"/>
                    </a:lnTo>
                    <a:lnTo>
                      <a:pt x="49" y="159"/>
                    </a:lnTo>
                    <a:lnTo>
                      <a:pt x="43" y="159"/>
                    </a:lnTo>
                    <a:lnTo>
                      <a:pt x="40" y="156"/>
                    </a:lnTo>
                    <a:lnTo>
                      <a:pt x="36" y="155"/>
                    </a:lnTo>
                    <a:lnTo>
                      <a:pt x="32" y="150"/>
                    </a:lnTo>
                    <a:lnTo>
                      <a:pt x="30" y="149"/>
                    </a:lnTo>
                    <a:lnTo>
                      <a:pt x="26" y="145"/>
                    </a:lnTo>
                    <a:lnTo>
                      <a:pt x="23" y="142"/>
                    </a:lnTo>
                    <a:lnTo>
                      <a:pt x="20" y="138"/>
                    </a:lnTo>
                    <a:lnTo>
                      <a:pt x="17" y="136"/>
                    </a:lnTo>
                    <a:lnTo>
                      <a:pt x="14" y="131"/>
                    </a:lnTo>
                    <a:lnTo>
                      <a:pt x="11" y="127"/>
                    </a:lnTo>
                    <a:lnTo>
                      <a:pt x="8" y="124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4" y="112"/>
                    </a:lnTo>
                    <a:lnTo>
                      <a:pt x="1" y="109"/>
                    </a:lnTo>
                    <a:lnTo>
                      <a:pt x="1" y="104"/>
                    </a:lnTo>
                    <a:lnTo>
                      <a:pt x="1" y="99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0" y="80"/>
                    </a:lnTo>
                    <a:lnTo>
                      <a:pt x="1" y="77"/>
                    </a:lnTo>
                    <a:lnTo>
                      <a:pt x="1" y="71"/>
                    </a:lnTo>
                    <a:lnTo>
                      <a:pt x="1" y="67"/>
                    </a:lnTo>
                    <a:lnTo>
                      <a:pt x="4" y="64"/>
                    </a:lnTo>
                    <a:lnTo>
                      <a:pt x="6" y="60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11" y="48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3" y="30"/>
                    </a:lnTo>
                    <a:lnTo>
                      <a:pt x="26" y="28"/>
                    </a:lnTo>
                    <a:lnTo>
                      <a:pt x="30" y="25"/>
                    </a:lnTo>
                    <a:lnTo>
                      <a:pt x="32" y="21"/>
                    </a:lnTo>
                    <a:lnTo>
                      <a:pt x="34" y="19"/>
                    </a:lnTo>
                    <a:lnTo>
                      <a:pt x="39" y="17"/>
                    </a:lnTo>
                    <a:lnTo>
                      <a:pt x="43" y="13"/>
                    </a:lnTo>
                    <a:lnTo>
                      <a:pt x="47" y="13"/>
                    </a:lnTo>
                    <a:lnTo>
                      <a:pt x="50" y="10"/>
                    </a:lnTo>
                    <a:lnTo>
                      <a:pt x="53" y="7"/>
                    </a:lnTo>
                    <a:lnTo>
                      <a:pt x="57" y="7"/>
                    </a:lnTo>
                    <a:lnTo>
                      <a:pt x="60" y="6"/>
                    </a:lnTo>
                    <a:lnTo>
                      <a:pt x="65" y="4"/>
                    </a:lnTo>
                    <a:lnTo>
                      <a:pt x="71" y="4"/>
                    </a:lnTo>
                    <a:lnTo>
                      <a:pt x="72" y="3"/>
                    </a:lnTo>
                    <a:lnTo>
                      <a:pt x="76" y="3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104" y="3"/>
                    </a:lnTo>
                    <a:lnTo>
                      <a:pt x="106" y="4"/>
                    </a:lnTo>
                    <a:lnTo>
                      <a:pt x="111" y="6"/>
                    </a:lnTo>
                    <a:lnTo>
                      <a:pt x="115" y="7"/>
                    </a:lnTo>
                    <a:lnTo>
                      <a:pt x="119" y="7"/>
                    </a:lnTo>
                    <a:lnTo>
                      <a:pt x="123" y="7"/>
                    </a:lnTo>
                    <a:lnTo>
                      <a:pt x="126" y="11"/>
                    </a:lnTo>
                    <a:lnTo>
                      <a:pt x="132" y="13"/>
                    </a:lnTo>
                    <a:lnTo>
                      <a:pt x="136" y="14"/>
                    </a:lnTo>
                    <a:lnTo>
                      <a:pt x="139" y="18"/>
                    </a:lnTo>
                    <a:lnTo>
                      <a:pt x="143" y="21"/>
                    </a:lnTo>
                    <a:lnTo>
                      <a:pt x="144" y="24"/>
                    </a:lnTo>
                    <a:lnTo>
                      <a:pt x="146" y="26"/>
                    </a:lnTo>
                    <a:lnTo>
                      <a:pt x="150" y="28"/>
                    </a:lnTo>
                    <a:lnTo>
                      <a:pt x="155" y="32"/>
                    </a:lnTo>
                    <a:lnTo>
                      <a:pt x="155" y="36"/>
                    </a:lnTo>
                    <a:lnTo>
                      <a:pt x="158" y="40"/>
                    </a:lnTo>
                    <a:lnTo>
                      <a:pt x="162" y="44"/>
                    </a:lnTo>
                    <a:lnTo>
                      <a:pt x="164" y="47"/>
                    </a:lnTo>
                    <a:lnTo>
                      <a:pt x="166" y="48"/>
                    </a:lnTo>
                    <a:lnTo>
                      <a:pt x="166" y="56"/>
                    </a:lnTo>
                    <a:lnTo>
                      <a:pt x="169" y="58"/>
                    </a:lnTo>
                    <a:lnTo>
                      <a:pt x="171" y="63"/>
                    </a:lnTo>
                    <a:lnTo>
                      <a:pt x="171" y="66"/>
                    </a:lnTo>
                    <a:lnTo>
                      <a:pt x="175" y="71"/>
                    </a:lnTo>
                    <a:lnTo>
                      <a:pt x="175" y="74"/>
                    </a:lnTo>
                    <a:lnTo>
                      <a:pt x="175" y="78"/>
                    </a:lnTo>
                    <a:lnTo>
                      <a:pt x="175" y="89"/>
                    </a:lnTo>
                    <a:lnTo>
                      <a:pt x="175" y="98"/>
                    </a:lnTo>
                    <a:lnTo>
                      <a:pt x="266" y="98"/>
                    </a:lnTo>
                    <a:lnTo>
                      <a:pt x="266" y="89"/>
                    </a:lnTo>
                    <a:lnTo>
                      <a:pt x="266" y="85"/>
                    </a:lnTo>
                    <a:lnTo>
                      <a:pt x="266" y="80"/>
                    </a:lnTo>
                    <a:lnTo>
                      <a:pt x="268" y="74"/>
                    </a:lnTo>
                    <a:lnTo>
                      <a:pt x="268" y="71"/>
                    </a:lnTo>
                    <a:lnTo>
                      <a:pt x="269" y="65"/>
                    </a:lnTo>
                    <a:lnTo>
                      <a:pt x="270" y="61"/>
                    </a:lnTo>
                    <a:lnTo>
                      <a:pt x="272" y="57"/>
                    </a:lnTo>
                    <a:lnTo>
                      <a:pt x="272" y="53"/>
                    </a:lnTo>
                    <a:lnTo>
                      <a:pt x="276" y="48"/>
                    </a:lnTo>
                    <a:lnTo>
                      <a:pt x="279" y="45"/>
                    </a:lnTo>
                    <a:lnTo>
                      <a:pt x="279" y="44"/>
                    </a:lnTo>
                    <a:lnTo>
                      <a:pt x="282" y="39"/>
                    </a:lnTo>
                    <a:lnTo>
                      <a:pt x="285" y="36"/>
                    </a:lnTo>
                    <a:lnTo>
                      <a:pt x="287" y="32"/>
                    </a:lnTo>
                    <a:lnTo>
                      <a:pt x="291" y="28"/>
                    </a:lnTo>
                    <a:lnTo>
                      <a:pt x="294" y="25"/>
                    </a:lnTo>
                    <a:lnTo>
                      <a:pt x="297" y="24"/>
                    </a:lnTo>
                    <a:lnTo>
                      <a:pt x="301" y="20"/>
                    </a:lnTo>
                    <a:lnTo>
                      <a:pt x="302" y="17"/>
                    </a:lnTo>
                    <a:lnTo>
                      <a:pt x="305" y="14"/>
                    </a:lnTo>
                    <a:lnTo>
                      <a:pt x="309" y="13"/>
                    </a:lnTo>
                    <a:lnTo>
                      <a:pt x="315" y="11"/>
                    </a:lnTo>
                    <a:lnTo>
                      <a:pt x="320" y="7"/>
                    </a:lnTo>
                    <a:lnTo>
                      <a:pt x="323" y="7"/>
                    </a:lnTo>
                    <a:lnTo>
                      <a:pt x="327" y="7"/>
                    </a:lnTo>
                    <a:lnTo>
                      <a:pt x="331" y="6"/>
                    </a:lnTo>
                    <a:lnTo>
                      <a:pt x="335" y="4"/>
                    </a:lnTo>
                    <a:lnTo>
                      <a:pt x="338" y="3"/>
                    </a:lnTo>
                    <a:lnTo>
                      <a:pt x="342" y="3"/>
                    </a:lnTo>
                    <a:lnTo>
                      <a:pt x="348" y="3"/>
                    </a:lnTo>
                    <a:lnTo>
                      <a:pt x="356" y="0"/>
                    </a:lnTo>
                    <a:lnTo>
                      <a:pt x="362" y="0"/>
                    </a:lnTo>
                    <a:lnTo>
                      <a:pt x="365" y="3"/>
                    </a:lnTo>
                    <a:lnTo>
                      <a:pt x="369" y="3"/>
                    </a:lnTo>
                    <a:lnTo>
                      <a:pt x="374" y="3"/>
                    </a:lnTo>
                    <a:lnTo>
                      <a:pt x="378" y="4"/>
                    </a:lnTo>
                    <a:lnTo>
                      <a:pt x="381" y="4"/>
                    </a:lnTo>
                    <a:lnTo>
                      <a:pt x="385" y="6"/>
                    </a:lnTo>
                    <a:lnTo>
                      <a:pt x="389" y="7"/>
                    </a:lnTo>
                    <a:lnTo>
                      <a:pt x="393" y="7"/>
                    </a:lnTo>
                    <a:lnTo>
                      <a:pt x="397" y="10"/>
                    </a:lnTo>
                    <a:lnTo>
                      <a:pt x="400" y="13"/>
                    </a:lnTo>
                    <a:lnTo>
                      <a:pt x="406" y="13"/>
                    </a:lnTo>
                    <a:lnTo>
                      <a:pt x="408" y="17"/>
                    </a:lnTo>
                    <a:lnTo>
                      <a:pt x="413" y="19"/>
                    </a:lnTo>
                    <a:lnTo>
                      <a:pt x="415" y="24"/>
                    </a:lnTo>
                    <a:lnTo>
                      <a:pt x="420" y="25"/>
                    </a:lnTo>
                    <a:lnTo>
                      <a:pt x="422" y="28"/>
                    </a:lnTo>
                    <a:lnTo>
                      <a:pt x="424" y="30"/>
                    </a:lnTo>
                    <a:lnTo>
                      <a:pt x="427" y="36"/>
                    </a:lnTo>
                    <a:lnTo>
                      <a:pt x="430" y="37"/>
                    </a:lnTo>
                    <a:lnTo>
                      <a:pt x="433" y="40"/>
                    </a:lnTo>
                    <a:lnTo>
                      <a:pt x="435" y="44"/>
                    </a:lnTo>
                    <a:lnTo>
                      <a:pt x="436" y="48"/>
                    </a:lnTo>
                    <a:lnTo>
                      <a:pt x="440" y="53"/>
                    </a:lnTo>
                    <a:lnTo>
                      <a:pt x="441" y="56"/>
                    </a:lnTo>
                    <a:lnTo>
                      <a:pt x="442" y="60"/>
                    </a:lnTo>
                    <a:lnTo>
                      <a:pt x="443" y="65"/>
                    </a:lnTo>
                    <a:lnTo>
                      <a:pt x="446" y="71"/>
                    </a:lnTo>
                    <a:lnTo>
                      <a:pt x="446" y="73"/>
                    </a:lnTo>
                    <a:lnTo>
                      <a:pt x="446" y="77"/>
                    </a:lnTo>
                    <a:lnTo>
                      <a:pt x="447" y="89"/>
                    </a:lnTo>
                    <a:lnTo>
                      <a:pt x="447" y="92"/>
                    </a:lnTo>
                    <a:lnTo>
                      <a:pt x="446" y="98"/>
                    </a:lnTo>
                    <a:lnTo>
                      <a:pt x="446" y="104"/>
                    </a:lnTo>
                    <a:lnTo>
                      <a:pt x="446" y="107"/>
                    </a:lnTo>
                    <a:lnTo>
                      <a:pt x="443" y="112"/>
                    </a:lnTo>
                    <a:lnTo>
                      <a:pt x="442" y="116"/>
                    </a:lnTo>
                    <a:lnTo>
                      <a:pt x="441" y="118"/>
                    </a:lnTo>
                    <a:lnTo>
                      <a:pt x="439" y="123"/>
                    </a:lnTo>
                    <a:lnTo>
                      <a:pt x="436" y="126"/>
                    </a:lnTo>
                    <a:lnTo>
                      <a:pt x="435" y="131"/>
                    </a:lnTo>
                    <a:lnTo>
                      <a:pt x="431" y="133"/>
                    </a:lnTo>
                    <a:lnTo>
                      <a:pt x="428" y="138"/>
                    </a:lnTo>
                    <a:lnTo>
                      <a:pt x="426" y="140"/>
                    </a:lnTo>
                    <a:lnTo>
                      <a:pt x="422" y="145"/>
                    </a:lnTo>
                    <a:lnTo>
                      <a:pt x="420" y="145"/>
                    </a:lnTo>
                    <a:lnTo>
                      <a:pt x="415" y="150"/>
                    </a:lnTo>
                    <a:lnTo>
                      <a:pt x="413" y="153"/>
                    </a:lnTo>
                    <a:lnTo>
                      <a:pt x="409" y="155"/>
                    </a:lnTo>
                    <a:lnTo>
                      <a:pt x="406" y="158"/>
                    </a:lnTo>
                    <a:lnTo>
                      <a:pt x="400" y="159"/>
                    </a:lnTo>
                    <a:lnTo>
                      <a:pt x="397" y="164"/>
                    </a:lnTo>
                    <a:lnTo>
                      <a:pt x="393" y="164"/>
                    </a:lnTo>
                    <a:lnTo>
                      <a:pt x="389" y="165"/>
                    </a:lnTo>
                    <a:lnTo>
                      <a:pt x="385" y="168"/>
                    </a:lnTo>
                    <a:lnTo>
                      <a:pt x="381" y="168"/>
                    </a:lnTo>
                    <a:lnTo>
                      <a:pt x="376" y="171"/>
                    </a:lnTo>
                    <a:lnTo>
                      <a:pt x="370" y="172"/>
                    </a:lnTo>
                    <a:lnTo>
                      <a:pt x="369" y="172"/>
                    </a:lnTo>
                    <a:lnTo>
                      <a:pt x="363" y="175"/>
                    </a:lnTo>
                    <a:lnTo>
                      <a:pt x="360" y="175"/>
                    </a:lnTo>
                    <a:lnTo>
                      <a:pt x="356" y="176"/>
                    </a:lnTo>
                    <a:lnTo>
                      <a:pt x="351" y="176"/>
                    </a:lnTo>
                    <a:lnTo>
                      <a:pt x="342" y="177"/>
                    </a:lnTo>
                    <a:lnTo>
                      <a:pt x="245" y="386"/>
                    </a:lnTo>
                    <a:lnTo>
                      <a:pt x="205" y="386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21">
                <a:extLst>
                  <a:ext uri="{FF2B5EF4-FFF2-40B4-BE49-F238E27FC236}">
                    <a16:creationId xmlns:a16="http://schemas.microsoft.com/office/drawing/2014/main" id="{258715E0-FA88-943D-F8A3-4CCBB2BBA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" y="3184"/>
                <a:ext cx="111" cy="97"/>
              </a:xfrm>
              <a:custGeom>
                <a:avLst/>
                <a:gdLst/>
                <a:ahLst/>
                <a:cxnLst>
                  <a:cxn ang="0">
                    <a:pos x="99" y="177"/>
                  </a:cxn>
                  <a:cxn ang="0">
                    <a:pos x="85" y="175"/>
                  </a:cxn>
                  <a:cxn ang="0">
                    <a:pos x="67" y="170"/>
                  </a:cxn>
                  <a:cxn ang="0">
                    <a:pos x="50" y="164"/>
                  </a:cxn>
                  <a:cxn ang="0">
                    <a:pos x="36" y="155"/>
                  </a:cxn>
                  <a:cxn ang="0">
                    <a:pos x="23" y="142"/>
                  </a:cxn>
                  <a:cxn ang="0">
                    <a:pos x="11" y="127"/>
                  </a:cxn>
                  <a:cxn ang="0">
                    <a:pos x="4" y="112"/>
                  </a:cxn>
                  <a:cxn ang="0">
                    <a:pos x="0" y="86"/>
                  </a:cxn>
                  <a:cxn ang="0">
                    <a:pos x="1" y="77"/>
                  </a:cxn>
                  <a:cxn ang="0">
                    <a:pos x="6" y="60"/>
                  </a:cxn>
                  <a:cxn ang="0">
                    <a:pos x="14" y="44"/>
                  </a:cxn>
                  <a:cxn ang="0">
                    <a:pos x="23" y="30"/>
                  </a:cxn>
                  <a:cxn ang="0">
                    <a:pos x="34" y="19"/>
                  </a:cxn>
                  <a:cxn ang="0">
                    <a:pos x="50" y="10"/>
                  </a:cxn>
                  <a:cxn ang="0">
                    <a:pos x="65" y="4"/>
                  </a:cxn>
                  <a:cxn ang="0">
                    <a:pos x="86" y="0"/>
                  </a:cxn>
                  <a:cxn ang="0">
                    <a:pos x="104" y="3"/>
                  </a:cxn>
                  <a:cxn ang="0">
                    <a:pos x="119" y="7"/>
                  </a:cxn>
                  <a:cxn ang="0">
                    <a:pos x="136" y="14"/>
                  </a:cxn>
                  <a:cxn ang="0">
                    <a:pos x="146" y="26"/>
                  </a:cxn>
                  <a:cxn ang="0">
                    <a:pos x="158" y="40"/>
                  </a:cxn>
                  <a:cxn ang="0">
                    <a:pos x="166" y="56"/>
                  </a:cxn>
                  <a:cxn ang="0">
                    <a:pos x="175" y="71"/>
                  </a:cxn>
                  <a:cxn ang="0">
                    <a:pos x="175" y="98"/>
                  </a:cxn>
                  <a:cxn ang="0">
                    <a:pos x="266" y="80"/>
                  </a:cxn>
                  <a:cxn ang="0">
                    <a:pos x="270" y="61"/>
                  </a:cxn>
                  <a:cxn ang="0">
                    <a:pos x="279" y="45"/>
                  </a:cxn>
                  <a:cxn ang="0">
                    <a:pos x="287" y="32"/>
                  </a:cxn>
                  <a:cxn ang="0">
                    <a:pos x="301" y="20"/>
                  </a:cxn>
                  <a:cxn ang="0">
                    <a:pos x="315" y="11"/>
                  </a:cxn>
                  <a:cxn ang="0">
                    <a:pos x="331" y="6"/>
                  </a:cxn>
                  <a:cxn ang="0">
                    <a:pos x="348" y="3"/>
                  </a:cxn>
                  <a:cxn ang="0">
                    <a:pos x="369" y="3"/>
                  </a:cxn>
                  <a:cxn ang="0">
                    <a:pos x="385" y="6"/>
                  </a:cxn>
                  <a:cxn ang="0">
                    <a:pos x="400" y="13"/>
                  </a:cxn>
                  <a:cxn ang="0">
                    <a:pos x="415" y="24"/>
                  </a:cxn>
                  <a:cxn ang="0">
                    <a:pos x="427" y="36"/>
                  </a:cxn>
                  <a:cxn ang="0">
                    <a:pos x="436" y="48"/>
                  </a:cxn>
                  <a:cxn ang="0">
                    <a:pos x="443" y="65"/>
                  </a:cxn>
                  <a:cxn ang="0">
                    <a:pos x="447" y="89"/>
                  </a:cxn>
                  <a:cxn ang="0">
                    <a:pos x="446" y="107"/>
                  </a:cxn>
                  <a:cxn ang="0">
                    <a:pos x="439" y="123"/>
                  </a:cxn>
                  <a:cxn ang="0">
                    <a:pos x="428" y="138"/>
                  </a:cxn>
                  <a:cxn ang="0">
                    <a:pos x="415" y="150"/>
                  </a:cxn>
                  <a:cxn ang="0">
                    <a:pos x="400" y="159"/>
                  </a:cxn>
                  <a:cxn ang="0">
                    <a:pos x="385" y="168"/>
                  </a:cxn>
                  <a:cxn ang="0">
                    <a:pos x="369" y="172"/>
                  </a:cxn>
                  <a:cxn ang="0">
                    <a:pos x="351" y="176"/>
                  </a:cxn>
                </a:cxnLst>
                <a:rect l="0" t="0" r="r" b="b"/>
                <a:pathLst>
                  <a:path w="447" h="386">
                    <a:moveTo>
                      <a:pt x="205" y="386"/>
                    </a:moveTo>
                    <a:lnTo>
                      <a:pt x="205" y="386"/>
                    </a:lnTo>
                    <a:lnTo>
                      <a:pt x="104" y="177"/>
                    </a:lnTo>
                    <a:lnTo>
                      <a:pt x="99" y="177"/>
                    </a:lnTo>
                    <a:lnTo>
                      <a:pt x="96" y="177"/>
                    </a:lnTo>
                    <a:lnTo>
                      <a:pt x="90" y="176"/>
                    </a:lnTo>
                    <a:lnTo>
                      <a:pt x="86" y="176"/>
                    </a:lnTo>
                    <a:lnTo>
                      <a:pt x="85" y="175"/>
                    </a:lnTo>
                    <a:lnTo>
                      <a:pt x="79" y="175"/>
                    </a:lnTo>
                    <a:lnTo>
                      <a:pt x="76" y="172"/>
                    </a:lnTo>
                    <a:lnTo>
                      <a:pt x="71" y="171"/>
                    </a:lnTo>
                    <a:lnTo>
                      <a:pt x="67" y="170"/>
                    </a:lnTo>
                    <a:lnTo>
                      <a:pt x="61" y="168"/>
                    </a:lnTo>
                    <a:lnTo>
                      <a:pt x="57" y="168"/>
                    </a:lnTo>
                    <a:lnTo>
                      <a:pt x="53" y="165"/>
                    </a:lnTo>
                    <a:lnTo>
                      <a:pt x="50" y="164"/>
                    </a:lnTo>
                    <a:lnTo>
                      <a:pt x="49" y="159"/>
                    </a:lnTo>
                    <a:lnTo>
                      <a:pt x="43" y="159"/>
                    </a:lnTo>
                    <a:lnTo>
                      <a:pt x="40" y="156"/>
                    </a:lnTo>
                    <a:lnTo>
                      <a:pt x="36" y="155"/>
                    </a:lnTo>
                    <a:lnTo>
                      <a:pt x="32" y="150"/>
                    </a:lnTo>
                    <a:lnTo>
                      <a:pt x="30" y="149"/>
                    </a:lnTo>
                    <a:lnTo>
                      <a:pt x="26" y="145"/>
                    </a:lnTo>
                    <a:lnTo>
                      <a:pt x="23" y="142"/>
                    </a:lnTo>
                    <a:lnTo>
                      <a:pt x="20" y="138"/>
                    </a:lnTo>
                    <a:lnTo>
                      <a:pt x="17" y="136"/>
                    </a:lnTo>
                    <a:lnTo>
                      <a:pt x="14" y="131"/>
                    </a:lnTo>
                    <a:lnTo>
                      <a:pt x="11" y="127"/>
                    </a:lnTo>
                    <a:lnTo>
                      <a:pt x="8" y="124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4" y="112"/>
                    </a:lnTo>
                    <a:lnTo>
                      <a:pt x="1" y="109"/>
                    </a:lnTo>
                    <a:lnTo>
                      <a:pt x="1" y="104"/>
                    </a:lnTo>
                    <a:lnTo>
                      <a:pt x="1" y="99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0" y="80"/>
                    </a:lnTo>
                    <a:lnTo>
                      <a:pt x="1" y="77"/>
                    </a:lnTo>
                    <a:lnTo>
                      <a:pt x="1" y="71"/>
                    </a:lnTo>
                    <a:lnTo>
                      <a:pt x="1" y="67"/>
                    </a:lnTo>
                    <a:lnTo>
                      <a:pt x="4" y="64"/>
                    </a:lnTo>
                    <a:lnTo>
                      <a:pt x="6" y="60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11" y="48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3" y="30"/>
                    </a:lnTo>
                    <a:lnTo>
                      <a:pt x="26" y="28"/>
                    </a:lnTo>
                    <a:lnTo>
                      <a:pt x="30" y="25"/>
                    </a:lnTo>
                    <a:lnTo>
                      <a:pt x="32" y="21"/>
                    </a:lnTo>
                    <a:lnTo>
                      <a:pt x="34" y="19"/>
                    </a:lnTo>
                    <a:lnTo>
                      <a:pt x="39" y="17"/>
                    </a:lnTo>
                    <a:lnTo>
                      <a:pt x="43" y="13"/>
                    </a:lnTo>
                    <a:lnTo>
                      <a:pt x="47" y="13"/>
                    </a:lnTo>
                    <a:lnTo>
                      <a:pt x="50" y="10"/>
                    </a:lnTo>
                    <a:lnTo>
                      <a:pt x="53" y="7"/>
                    </a:lnTo>
                    <a:lnTo>
                      <a:pt x="57" y="7"/>
                    </a:lnTo>
                    <a:lnTo>
                      <a:pt x="60" y="6"/>
                    </a:lnTo>
                    <a:lnTo>
                      <a:pt x="65" y="4"/>
                    </a:lnTo>
                    <a:lnTo>
                      <a:pt x="71" y="4"/>
                    </a:lnTo>
                    <a:lnTo>
                      <a:pt x="72" y="3"/>
                    </a:lnTo>
                    <a:lnTo>
                      <a:pt x="76" y="3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104" y="3"/>
                    </a:lnTo>
                    <a:lnTo>
                      <a:pt x="106" y="4"/>
                    </a:lnTo>
                    <a:lnTo>
                      <a:pt x="111" y="6"/>
                    </a:lnTo>
                    <a:lnTo>
                      <a:pt x="115" y="7"/>
                    </a:lnTo>
                    <a:lnTo>
                      <a:pt x="119" y="7"/>
                    </a:lnTo>
                    <a:lnTo>
                      <a:pt x="123" y="7"/>
                    </a:lnTo>
                    <a:lnTo>
                      <a:pt x="126" y="11"/>
                    </a:lnTo>
                    <a:lnTo>
                      <a:pt x="132" y="13"/>
                    </a:lnTo>
                    <a:lnTo>
                      <a:pt x="136" y="14"/>
                    </a:lnTo>
                    <a:lnTo>
                      <a:pt x="139" y="18"/>
                    </a:lnTo>
                    <a:lnTo>
                      <a:pt x="143" y="21"/>
                    </a:lnTo>
                    <a:lnTo>
                      <a:pt x="144" y="24"/>
                    </a:lnTo>
                    <a:lnTo>
                      <a:pt x="146" y="26"/>
                    </a:lnTo>
                    <a:lnTo>
                      <a:pt x="150" y="28"/>
                    </a:lnTo>
                    <a:lnTo>
                      <a:pt x="155" y="32"/>
                    </a:lnTo>
                    <a:lnTo>
                      <a:pt x="155" y="36"/>
                    </a:lnTo>
                    <a:lnTo>
                      <a:pt x="158" y="40"/>
                    </a:lnTo>
                    <a:lnTo>
                      <a:pt x="162" y="44"/>
                    </a:lnTo>
                    <a:lnTo>
                      <a:pt x="164" y="47"/>
                    </a:lnTo>
                    <a:lnTo>
                      <a:pt x="166" y="48"/>
                    </a:lnTo>
                    <a:lnTo>
                      <a:pt x="166" y="56"/>
                    </a:lnTo>
                    <a:lnTo>
                      <a:pt x="169" y="58"/>
                    </a:lnTo>
                    <a:lnTo>
                      <a:pt x="171" y="63"/>
                    </a:lnTo>
                    <a:lnTo>
                      <a:pt x="171" y="66"/>
                    </a:lnTo>
                    <a:lnTo>
                      <a:pt x="175" y="71"/>
                    </a:lnTo>
                    <a:lnTo>
                      <a:pt x="175" y="74"/>
                    </a:lnTo>
                    <a:lnTo>
                      <a:pt x="175" y="78"/>
                    </a:lnTo>
                    <a:lnTo>
                      <a:pt x="175" y="89"/>
                    </a:lnTo>
                    <a:lnTo>
                      <a:pt x="175" y="98"/>
                    </a:lnTo>
                    <a:lnTo>
                      <a:pt x="266" y="98"/>
                    </a:lnTo>
                    <a:lnTo>
                      <a:pt x="266" y="89"/>
                    </a:lnTo>
                    <a:lnTo>
                      <a:pt x="266" y="85"/>
                    </a:lnTo>
                    <a:lnTo>
                      <a:pt x="266" y="80"/>
                    </a:lnTo>
                    <a:lnTo>
                      <a:pt x="268" y="74"/>
                    </a:lnTo>
                    <a:lnTo>
                      <a:pt x="268" y="71"/>
                    </a:lnTo>
                    <a:lnTo>
                      <a:pt x="269" y="65"/>
                    </a:lnTo>
                    <a:lnTo>
                      <a:pt x="270" y="61"/>
                    </a:lnTo>
                    <a:lnTo>
                      <a:pt x="272" y="57"/>
                    </a:lnTo>
                    <a:lnTo>
                      <a:pt x="272" y="53"/>
                    </a:lnTo>
                    <a:lnTo>
                      <a:pt x="276" y="48"/>
                    </a:lnTo>
                    <a:lnTo>
                      <a:pt x="279" y="45"/>
                    </a:lnTo>
                    <a:lnTo>
                      <a:pt x="279" y="44"/>
                    </a:lnTo>
                    <a:lnTo>
                      <a:pt x="282" y="39"/>
                    </a:lnTo>
                    <a:lnTo>
                      <a:pt x="285" y="36"/>
                    </a:lnTo>
                    <a:lnTo>
                      <a:pt x="287" y="32"/>
                    </a:lnTo>
                    <a:lnTo>
                      <a:pt x="291" y="28"/>
                    </a:lnTo>
                    <a:lnTo>
                      <a:pt x="294" y="25"/>
                    </a:lnTo>
                    <a:lnTo>
                      <a:pt x="297" y="24"/>
                    </a:lnTo>
                    <a:lnTo>
                      <a:pt x="301" y="20"/>
                    </a:lnTo>
                    <a:lnTo>
                      <a:pt x="302" y="17"/>
                    </a:lnTo>
                    <a:lnTo>
                      <a:pt x="305" y="14"/>
                    </a:lnTo>
                    <a:lnTo>
                      <a:pt x="309" y="13"/>
                    </a:lnTo>
                    <a:lnTo>
                      <a:pt x="315" y="11"/>
                    </a:lnTo>
                    <a:lnTo>
                      <a:pt x="320" y="7"/>
                    </a:lnTo>
                    <a:lnTo>
                      <a:pt x="323" y="7"/>
                    </a:lnTo>
                    <a:lnTo>
                      <a:pt x="327" y="7"/>
                    </a:lnTo>
                    <a:lnTo>
                      <a:pt x="331" y="6"/>
                    </a:lnTo>
                    <a:lnTo>
                      <a:pt x="335" y="4"/>
                    </a:lnTo>
                    <a:lnTo>
                      <a:pt x="338" y="3"/>
                    </a:lnTo>
                    <a:lnTo>
                      <a:pt x="342" y="3"/>
                    </a:lnTo>
                    <a:lnTo>
                      <a:pt x="348" y="3"/>
                    </a:lnTo>
                    <a:lnTo>
                      <a:pt x="356" y="0"/>
                    </a:lnTo>
                    <a:lnTo>
                      <a:pt x="362" y="0"/>
                    </a:lnTo>
                    <a:lnTo>
                      <a:pt x="365" y="3"/>
                    </a:lnTo>
                    <a:lnTo>
                      <a:pt x="369" y="3"/>
                    </a:lnTo>
                    <a:lnTo>
                      <a:pt x="374" y="3"/>
                    </a:lnTo>
                    <a:lnTo>
                      <a:pt x="378" y="4"/>
                    </a:lnTo>
                    <a:lnTo>
                      <a:pt x="381" y="4"/>
                    </a:lnTo>
                    <a:lnTo>
                      <a:pt x="385" y="6"/>
                    </a:lnTo>
                    <a:lnTo>
                      <a:pt x="389" y="7"/>
                    </a:lnTo>
                    <a:lnTo>
                      <a:pt x="393" y="7"/>
                    </a:lnTo>
                    <a:lnTo>
                      <a:pt x="397" y="10"/>
                    </a:lnTo>
                    <a:lnTo>
                      <a:pt x="400" y="13"/>
                    </a:lnTo>
                    <a:lnTo>
                      <a:pt x="406" y="13"/>
                    </a:lnTo>
                    <a:lnTo>
                      <a:pt x="408" y="17"/>
                    </a:lnTo>
                    <a:lnTo>
                      <a:pt x="413" y="19"/>
                    </a:lnTo>
                    <a:lnTo>
                      <a:pt x="415" y="24"/>
                    </a:lnTo>
                    <a:lnTo>
                      <a:pt x="420" y="25"/>
                    </a:lnTo>
                    <a:lnTo>
                      <a:pt x="422" y="28"/>
                    </a:lnTo>
                    <a:lnTo>
                      <a:pt x="424" y="30"/>
                    </a:lnTo>
                    <a:lnTo>
                      <a:pt x="427" y="36"/>
                    </a:lnTo>
                    <a:lnTo>
                      <a:pt x="430" y="37"/>
                    </a:lnTo>
                    <a:lnTo>
                      <a:pt x="433" y="40"/>
                    </a:lnTo>
                    <a:lnTo>
                      <a:pt x="435" y="44"/>
                    </a:lnTo>
                    <a:lnTo>
                      <a:pt x="436" y="48"/>
                    </a:lnTo>
                    <a:lnTo>
                      <a:pt x="440" y="53"/>
                    </a:lnTo>
                    <a:lnTo>
                      <a:pt x="441" y="56"/>
                    </a:lnTo>
                    <a:lnTo>
                      <a:pt x="442" y="60"/>
                    </a:lnTo>
                    <a:lnTo>
                      <a:pt x="443" y="65"/>
                    </a:lnTo>
                    <a:lnTo>
                      <a:pt x="446" y="71"/>
                    </a:lnTo>
                    <a:lnTo>
                      <a:pt x="446" y="73"/>
                    </a:lnTo>
                    <a:lnTo>
                      <a:pt x="446" y="77"/>
                    </a:lnTo>
                    <a:lnTo>
                      <a:pt x="447" y="89"/>
                    </a:lnTo>
                    <a:lnTo>
                      <a:pt x="447" y="92"/>
                    </a:lnTo>
                    <a:lnTo>
                      <a:pt x="446" y="98"/>
                    </a:lnTo>
                    <a:lnTo>
                      <a:pt x="446" y="104"/>
                    </a:lnTo>
                    <a:lnTo>
                      <a:pt x="446" y="107"/>
                    </a:lnTo>
                    <a:lnTo>
                      <a:pt x="443" y="112"/>
                    </a:lnTo>
                    <a:lnTo>
                      <a:pt x="442" y="116"/>
                    </a:lnTo>
                    <a:lnTo>
                      <a:pt x="441" y="118"/>
                    </a:lnTo>
                    <a:lnTo>
                      <a:pt x="439" y="123"/>
                    </a:lnTo>
                    <a:lnTo>
                      <a:pt x="436" y="126"/>
                    </a:lnTo>
                    <a:lnTo>
                      <a:pt x="435" y="131"/>
                    </a:lnTo>
                    <a:lnTo>
                      <a:pt x="431" y="133"/>
                    </a:lnTo>
                    <a:lnTo>
                      <a:pt x="428" y="138"/>
                    </a:lnTo>
                    <a:lnTo>
                      <a:pt x="426" y="140"/>
                    </a:lnTo>
                    <a:lnTo>
                      <a:pt x="422" y="145"/>
                    </a:lnTo>
                    <a:lnTo>
                      <a:pt x="420" y="145"/>
                    </a:lnTo>
                    <a:lnTo>
                      <a:pt x="415" y="150"/>
                    </a:lnTo>
                    <a:lnTo>
                      <a:pt x="413" y="153"/>
                    </a:lnTo>
                    <a:lnTo>
                      <a:pt x="409" y="155"/>
                    </a:lnTo>
                    <a:lnTo>
                      <a:pt x="406" y="158"/>
                    </a:lnTo>
                    <a:lnTo>
                      <a:pt x="400" y="159"/>
                    </a:lnTo>
                    <a:lnTo>
                      <a:pt x="397" y="164"/>
                    </a:lnTo>
                    <a:lnTo>
                      <a:pt x="393" y="164"/>
                    </a:lnTo>
                    <a:lnTo>
                      <a:pt x="389" y="165"/>
                    </a:lnTo>
                    <a:lnTo>
                      <a:pt x="385" y="168"/>
                    </a:lnTo>
                    <a:lnTo>
                      <a:pt x="381" y="168"/>
                    </a:lnTo>
                    <a:lnTo>
                      <a:pt x="376" y="171"/>
                    </a:lnTo>
                    <a:lnTo>
                      <a:pt x="370" y="172"/>
                    </a:lnTo>
                    <a:lnTo>
                      <a:pt x="369" y="172"/>
                    </a:lnTo>
                    <a:lnTo>
                      <a:pt x="363" y="175"/>
                    </a:lnTo>
                    <a:lnTo>
                      <a:pt x="360" y="175"/>
                    </a:lnTo>
                    <a:lnTo>
                      <a:pt x="356" y="176"/>
                    </a:lnTo>
                    <a:lnTo>
                      <a:pt x="351" y="176"/>
                    </a:lnTo>
                    <a:lnTo>
                      <a:pt x="342" y="177"/>
                    </a:lnTo>
                    <a:lnTo>
                      <a:pt x="245" y="386"/>
                    </a:lnTo>
                    <a:lnTo>
                      <a:pt x="205" y="38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" name="Group 222">
              <a:extLst>
                <a:ext uri="{FF2B5EF4-FFF2-40B4-BE49-F238E27FC236}">
                  <a16:creationId xmlns:a16="http://schemas.microsoft.com/office/drawing/2014/main" id="{7069F348-5B72-C886-E931-A5DC4EFA3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49" y="13921"/>
              <a:ext cx="74" cy="60"/>
              <a:chOff x="367" y="3226"/>
              <a:chExt cx="12" cy="15"/>
            </a:xfrm>
          </p:grpSpPr>
          <p:sp>
            <p:nvSpPr>
              <p:cNvPr id="127" name="Freeform 223">
                <a:extLst>
                  <a:ext uri="{FF2B5EF4-FFF2-40B4-BE49-F238E27FC236}">
                    <a16:creationId xmlns:a16="http://schemas.microsoft.com/office/drawing/2014/main" id="{A98266D3-23A4-D5AB-1BF8-38C239926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" y="3226"/>
                <a:ext cx="12" cy="15"/>
              </a:xfrm>
              <a:custGeom>
                <a:avLst/>
                <a:gdLst/>
                <a:ahLst/>
                <a:cxnLst>
                  <a:cxn ang="0">
                    <a:pos x="36" y="55"/>
                  </a:cxn>
                  <a:cxn ang="0">
                    <a:pos x="36" y="55"/>
                  </a:cxn>
                  <a:cxn ang="0">
                    <a:pos x="31" y="55"/>
                  </a:cxn>
                  <a:cxn ang="0">
                    <a:pos x="28" y="57"/>
                  </a:cxn>
                  <a:cxn ang="0">
                    <a:pos x="25" y="57"/>
                  </a:cxn>
                  <a:cxn ang="0">
                    <a:pos x="22" y="55"/>
                  </a:cxn>
                  <a:cxn ang="0">
                    <a:pos x="19" y="54"/>
                  </a:cxn>
                  <a:cxn ang="0">
                    <a:pos x="16" y="53"/>
                  </a:cxn>
                  <a:cxn ang="0">
                    <a:pos x="13" y="49"/>
                  </a:cxn>
                  <a:cxn ang="0">
                    <a:pos x="11" y="47"/>
                  </a:cxn>
                  <a:cxn ang="0">
                    <a:pos x="7" y="44"/>
                  </a:cxn>
                  <a:cxn ang="0">
                    <a:pos x="6" y="42"/>
                  </a:cxn>
                  <a:cxn ang="0">
                    <a:pos x="4" y="36"/>
                  </a:cxn>
                  <a:cxn ang="0">
                    <a:pos x="3" y="34"/>
                  </a:cxn>
                  <a:cxn ang="0">
                    <a:pos x="3" y="30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3" y="17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3" y="2"/>
                  </a:cxn>
                  <a:cxn ang="0">
                    <a:pos x="16" y="1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6" y="2"/>
                  </a:cxn>
                  <a:cxn ang="0">
                    <a:pos x="29" y="3"/>
                  </a:cxn>
                  <a:cxn ang="0">
                    <a:pos x="32" y="7"/>
                  </a:cxn>
                  <a:cxn ang="0">
                    <a:pos x="36" y="7"/>
                  </a:cxn>
                  <a:cxn ang="0">
                    <a:pos x="39" y="11"/>
                  </a:cxn>
                  <a:cxn ang="0">
                    <a:pos x="39" y="14"/>
                  </a:cxn>
                  <a:cxn ang="0">
                    <a:pos x="44" y="15"/>
                  </a:cxn>
                  <a:cxn ang="0">
                    <a:pos x="46" y="22"/>
                  </a:cxn>
                  <a:cxn ang="0">
                    <a:pos x="46" y="26"/>
                  </a:cxn>
                  <a:cxn ang="0">
                    <a:pos x="48" y="27"/>
                  </a:cxn>
                  <a:cxn ang="0">
                    <a:pos x="50" y="30"/>
                  </a:cxn>
                  <a:cxn ang="0">
                    <a:pos x="50" y="34"/>
                  </a:cxn>
                  <a:cxn ang="0">
                    <a:pos x="50" y="36"/>
                  </a:cxn>
                  <a:cxn ang="0">
                    <a:pos x="48" y="40"/>
                  </a:cxn>
                  <a:cxn ang="0">
                    <a:pos x="46" y="44"/>
                  </a:cxn>
                  <a:cxn ang="0">
                    <a:pos x="46" y="46"/>
                  </a:cxn>
                  <a:cxn ang="0">
                    <a:pos x="44" y="49"/>
                  </a:cxn>
                  <a:cxn ang="0">
                    <a:pos x="43" y="52"/>
                  </a:cxn>
                  <a:cxn ang="0">
                    <a:pos x="36" y="55"/>
                  </a:cxn>
                </a:cxnLst>
                <a:rect l="0" t="0" r="r" b="b"/>
                <a:pathLst>
                  <a:path w="50" h="57">
                    <a:moveTo>
                      <a:pt x="36" y="55"/>
                    </a:moveTo>
                    <a:lnTo>
                      <a:pt x="36" y="55"/>
                    </a:lnTo>
                    <a:lnTo>
                      <a:pt x="31" y="55"/>
                    </a:lnTo>
                    <a:lnTo>
                      <a:pt x="28" y="57"/>
                    </a:lnTo>
                    <a:lnTo>
                      <a:pt x="25" y="57"/>
                    </a:lnTo>
                    <a:lnTo>
                      <a:pt x="22" y="55"/>
                    </a:lnTo>
                    <a:lnTo>
                      <a:pt x="19" y="54"/>
                    </a:lnTo>
                    <a:lnTo>
                      <a:pt x="16" y="53"/>
                    </a:lnTo>
                    <a:lnTo>
                      <a:pt x="13" y="49"/>
                    </a:lnTo>
                    <a:lnTo>
                      <a:pt x="11" y="47"/>
                    </a:lnTo>
                    <a:lnTo>
                      <a:pt x="7" y="44"/>
                    </a:lnTo>
                    <a:lnTo>
                      <a:pt x="6" y="42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3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44" y="15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7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6" y="44"/>
                    </a:lnTo>
                    <a:lnTo>
                      <a:pt x="46" y="46"/>
                    </a:lnTo>
                    <a:lnTo>
                      <a:pt x="44" y="49"/>
                    </a:lnTo>
                    <a:lnTo>
                      <a:pt x="43" y="52"/>
                    </a:lnTo>
                    <a:lnTo>
                      <a:pt x="36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224">
                <a:extLst>
                  <a:ext uri="{FF2B5EF4-FFF2-40B4-BE49-F238E27FC236}">
                    <a16:creationId xmlns:a16="http://schemas.microsoft.com/office/drawing/2014/main" id="{40AD4EBB-1DCF-7BFA-2A4B-E41D06E09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" y="3226"/>
                <a:ext cx="12" cy="15"/>
              </a:xfrm>
              <a:custGeom>
                <a:avLst/>
                <a:gdLst/>
                <a:ahLst/>
                <a:cxnLst>
                  <a:cxn ang="0">
                    <a:pos x="36" y="55"/>
                  </a:cxn>
                  <a:cxn ang="0">
                    <a:pos x="36" y="55"/>
                  </a:cxn>
                  <a:cxn ang="0">
                    <a:pos x="31" y="55"/>
                  </a:cxn>
                  <a:cxn ang="0">
                    <a:pos x="28" y="57"/>
                  </a:cxn>
                  <a:cxn ang="0">
                    <a:pos x="25" y="57"/>
                  </a:cxn>
                  <a:cxn ang="0">
                    <a:pos x="22" y="55"/>
                  </a:cxn>
                  <a:cxn ang="0">
                    <a:pos x="19" y="54"/>
                  </a:cxn>
                  <a:cxn ang="0">
                    <a:pos x="16" y="53"/>
                  </a:cxn>
                  <a:cxn ang="0">
                    <a:pos x="13" y="49"/>
                  </a:cxn>
                  <a:cxn ang="0">
                    <a:pos x="11" y="47"/>
                  </a:cxn>
                  <a:cxn ang="0">
                    <a:pos x="7" y="44"/>
                  </a:cxn>
                  <a:cxn ang="0">
                    <a:pos x="6" y="42"/>
                  </a:cxn>
                  <a:cxn ang="0">
                    <a:pos x="4" y="36"/>
                  </a:cxn>
                  <a:cxn ang="0">
                    <a:pos x="3" y="34"/>
                  </a:cxn>
                  <a:cxn ang="0">
                    <a:pos x="3" y="30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3" y="17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3" y="2"/>
                  </a:cxn>
                  <a:cxn ang="0">
                    <a:pos x="16" y="1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6" y="2"/>
                  </a:cxn>
                  <a:cxn ang="0">
                    <a:pos x="29" y="3"/>
                  </a:cxn>
                  <a:cxn ang="0">
                    <a:pos x="32" y="7"/>
                  </a:cxn>
                  <a:cxn ang="0">
                    <a:pos x="36" y="7"/>
                  </a:cxn>
                  <a:cxn ang="0">
                    <a:pos x="39" y="11"/>
                  </a:cxn>
                  <a:cxn ang="0">
                    <a:pos x="39" y="14"/>
                  </a:cxn>
                  <a:cxn ang="0">
                    <a:pos x="44" y="15"/>
                  </a:cxn>
                  <a:cxn ang="0">
                    <a:pos x="46" y="22"/>
                  </a:cxn>
                  <a:cxn ang="0">
                    <a:pos x="46" y="26"/>
                  </a:cxn>
                  <a:cxn ang="0">
                    <a:pos x="48" y="27"/>
                  </a:cxn>
                  <a:cxn ang="0">
                    <a:pos x="50" y="30"/>
                  </a:cxn>
                  <a:cxn ang="0">
                    <a:pos x="50" y="34"/>
                  </a:cxn>
                  <a:cxn ang="0">
                    <a:pos x="50" y="36"/>
                  </a:cxn>
                  <a:cxn ang="0">
                    <a:pos x="48" y="40"/>
                  </a:cxn>
                  <a:cxn ang="0">
                    <a:pos x="46" y="44"/>
                  </a:cxn>
                  <a:cxn ang="0">
                    <a:pos x="46" y="46"/>
                  </a:cxn>
                  <a:cxn ang="0">
                    <a:pos x="44" y="49"/>
                  </a:cxn>
                  <a:cxn ang="0">
                    <a:pos x="43" y="52"/>
                  </a:cxn>
                  <a:cxn ang="0">
                    <a:pos x="36" y="55"/>
                  </a:cxn>
                </a:cxnLst>
                <a:rect l="0" t="0" r="r" b="b"/>
                <a:pathLst>
                  <a:path w="50" h="57">
                    <a:moveTo>
                      <a:pt x="36" y="55"/>
                    </a:moveTo>
                    <a:lnTo>
                      <a:pt x="36" y="55"/>
                    </a:lnTo>
                    <a:lnTo>
                      <a:pt x="31" y="55"/>
                    </a:lnTo>
                    <a:lnTo>
                      <a:pt x="28" y="57"/>
                    </a:lnTo>
                    <a:lnTo>
                      <a:pt x="25" y="57"/>
                    </a:lnTo>
                    <a:lnTo>
                      <a:pt x="22" y="55"/>
                    </a:lnTo>
                    <a:lnTo>
                      <a:pt x="19" y="54"/>
                    </a:lnTo>
                    <a:lnTo>
                      <a:pt x="16" y="53"/>
                    </a:lnTo>
                    <a:lnTo>
                      <a:pt x="13" y="49"/>
                    </a:lnTo>
                    <a:lnTo>
                      <a:pt x="11" y="47"/>
                    </a:lnTo>
                    <a:lnTo>
                      <a:pt x="7" y="44"/>
                    </a:lnTo>
                    <a:lnTo>
                      <a:pt x="6" y="42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3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44" y="15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7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6" y="44"/>
                    </a:lnTo>
                    <a:lnTo>
                      <a:pt x="46" y="46"/>
                    </a:lnTo>
                    <a:lnTo>
                      <a:pt x="44" y="49"/>
                    </a:lnTo>
                    <a:lnTo>
                      <a:pt x="43" y="52"/>
                    </a:lnTo>
                    <a:lnTo>
                      <a:pt x="36" y="5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" name="Group 225">
              <a:extLst>
                <a:ext uri="{FF2B5EF4-FFF2-40B4-BE49-F238E27FC236}">
                  <a16:creationId xmlns:a16="http://schemas.microsoft.com/office/drawing/2014/main" id="{C48A9477-7148-8530-02A3-0E3812D8E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35" y="13921"/>
              <a:ext cx="74" cy="60"/>
              <a:chOff x="397" y="3226"/>
              <a:chExt cx="12" cy="15"/>
            </a:xfrm>
          </p:grpSpPr>
          <p:sp>
            <p:nvSpPr>
              <p:cNvPr id="125" name="Freeform 226">
                <a:extLst>
                  <a:ext uri="{FF2B5EF4-FFF2-40B4-BE49-F238E27FC236}">
                    <a16:creationId xmlns:a16="http://schemas.microsoft.com/office/drawing/2014/main" id="{246CE233-3C4D-0265-5C93-912A889C3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" y="3226"/>
                <a:ext cx="12" cy="15"/>
              </a:xfrm>
              <a:custGeom>
                <a:avLst/>
                <a:gdLst/>
                <a:ahLst/>
                <a:cxnLst>
                  <a:cxn ang="0">
                    <a:pos x="11" y="56"/>
                  </a:cxn>
                  <a:cxn ang="0">
                    <a:pos x="11" y="56"/>
                  </a:cxn>
                  <a:cxn ang="0">
                    <a:pos x="6" y="55"/>
                  </a:cxn>
                  <a:cxn ang="0">
                    <a:pos x="3" y="53"/>
                  </a:cxn>
                  <a:cxn ang="0">
                    <a:pos x="2" y="50"/>
                  </a:cxn>
                  <a:cxn ang="0">
                    <a:pos x="0" y="47"/>
                  </a:cxn>
                  <a:cxn ang="0">
                    <a:pos x="0" y="44"/>
                  </a:cxn>
                  <a:cxn ang="0">
                    <a:pos x="0" y="41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3" y="23"/>
                  </a:cxn>
                  <a:cxn ang="0">
                    <a:pos x="6" y="19"/>
                  </a:cxn>
                  <a:cxn ang="0">
                    <a:pos x="8" y="14"/>
                  </a:cxn>
                  <a:cxn ang="0">
                    <a:pos x="11" y="14"/>
                  </a:cxn>
                  <a:cxn ang="0">
                    <a:pos x="11" y="9"/>
                  </a:cxn>
                  <a:cxn ang="0">
                    <a:pos x="14" y="7"/>
                  </a:cxn>
                  <a:cxn ang="0">
                    <a:pos x="18" y="7"/>
                  </a:cxn>
                  <a:cxn ang="0">
                    <a:pos x="20" y="3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39" y="2"/>
                  </a:cxn>
                  <a:cxn ang="0">
                    <a:pos x="42" y="4"/>
                  </a:cxn>
                  <a:cxn ang="0">
                    <a:pos x="44" y="7"/>
                  </a:cxn>
                  <a:cxn ang="0">
                    <a:pos x="46" y="9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7" y="19"/>
                  </a:cxn>
                  <a:cxn ang="0">
                    <a:pos x="47" y="23"/>
                  </a:cxn>
                  <a:cxn ang="0">
                    <a:pos x="46" y="27"/>
                  </a:cxn>
                  <a:cxn ang="0">
                    <a:pos x="46" y="29"/>
                  </a:cxn>
                  <a:cxn ang="0">
                    <a:pos x="45" y="32"/>
                  </a:cxn>
                  <a:cxn ang="0">
                    <a:pos x="42" y="36"/>
                  </a:cxn>
                  <a:cxn ang="0">
                    <a:pos x="41" y="41"/>
                  </a:cxn>
                  <a:cxn ang="0">
                    <a:pos x="40" y="41"/>
                  </a:cxn>
                  <a:cxn ang="0">
                    <a:pos x="39" y="44"/>
                  </a:cxn>
                  <a:cxn ang="0">
                    <a:pos x="36" y="47"/>
                  </a:cxn>
                  <a:cxn ang="0">
                    <a:pos x="35" y="49"/>
                  </a:cxn>
                  <a:cxn ang="0">
                    <a:pos x="33" y="50"/>
                  </a:cxn>
                  <a:cxn ang="0">
                    <a:pos x="31" y="54"/>
                  </a:cxn>
                  <a:cxn ang="0">
                    <a:pos x="27" y="55"/>
                  </a:cxn>
                  <a:cxn ang="0">
                    <a:pos x="24" y="56"/>
                  </a:cxn>
                  <a:cxn ang="0">
                    <a:pos x="21" y="56"/>
                  </a:cxn>
                  <a:cxn ang="0">
                    <a:pos x="20" y="59"/>
                  </a:cxn>
                  <a:cxn ang="0">
                    <a:pos x="16" y="60"/>
                  </a:cxn>
                  <a:cxn ang="0">
                    <a:pos x="11" y="56"/>
                  </a:cxn>
                </a:cxnLst>
                <a:rect l="0" t="0" r="r" b="b"/>
                <a:pathLst>
                  <a:path w="47" h="60">
                    <a:moveTo>
                      <a:pt x="11" y="56"/>
                    </a:moveTo>
                    <a:lnTo>
                      <a:pt x="11" y="56"/>
                    </a:lnTo>
                    <a:lnTo>
                      <a:pt x="6" y="55"/>
                    </a:lnTo>
                    <a:lnTo>
                      <a:pt x="3" y="53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6" y="19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9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2" y="4"/>
                    </a:lnTo>
                    <a:lnTo>
                      <a:pt x="44" y="7"/>
                    </a:lnTo>
                    <a:lnTo>
                      <a:pt x="46" y="9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4"/>
                    </a:lnTo>
                    <a:lnTo>
                      <a:pt x="36" y="47"/>
                    </a:lnTo>
                    <a:lnTo>
                      <a:pt x="35" y="49"/>
                    </a:lnTo>
                    <a:lnTo>
                      <a:pt x="33" y="50"/>
                    </a:lnTo>
                    <a:lnTo>
                      <a:pt x="31" y="54"/>
                    </a:lnTo>
                    <a:lnTo>
                      <a:pt x="27" y="55"/>
                    </a:lnTo>
                    <a:lnTo>
                      <a:pt x="24" y="56"/>
                    </a:lnTo>
                    <a:lnTo>
                      <a:pt x="21" y="56"/>
                    </a:lnTo>
                    <a:lnTo>
                      <a:pt x="20" y="59"/>
                    </a:lnTo>
                    <a:lnTo>
                      <a:pt x="16" y="60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27">
                <a:extLst>
                  <a:ext uri="{FF2B5EF4-FFF2-40B4-BE49-F238E27FC236}">
                    <a16:creationId xmlns:a16="http://schemas.microsoft.com/office/drawing/2014/main" id="{221C5089-0965-80C7-6C79-A8460D372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" y="3226"/>
                <a:ext cx="12" cy="15"/>
              </a:xfrm>
              <a:custGeom>
                <a:avLst/>
                <a:gdLst/>
                <a:ahLst/>
                <a:cxnLst>
                  <a:cxn ang="0">
                    <a:pos x="11" y="56"/>
                  </a:cxn>
                  <a:cxn ang="0">
                    <a:pos x="11" y="56"/>
                  </a:cxn>
                  <a:cxn ang="0">
                    <a:pos x="6" y="55"/>
                  </a:cxn>
                  <a:cxn ang="0">
                    <a:pos x="3" y="53"/>
                  </a:cxn>
                  <a:cxn ang="0">
                    <a:pos x="2" y="50"/>
                  </a:cxn>
                  <a:cxn ang="0">
                    <a:pos x="0" y="47"/>
                  </a:cxn>
                  <a:cxn ang="0">
                    <a:pos x="0" y="44"/>
                  </a:cxn>
                  <a:cxn ang="0">
                    <a:pos x="0" y="41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3" y="23"/>
                  </a:cxn>
                  <a:cxn ang="0">
                    <a:pos x="6" y="19"/>
                  </a:cxn>
                  <a:cxn ang="0">
                    <a:pos x="8" y="14"/>
                  </a:cxn>
                  <a:cxn ang="0">
                    <a:pos x="11" y="14"/>
                  </a:cxn>
                  <a:cxn ang="0">
                    <a:pos x="11" y="9"/>
                  </a:cxn>
                  <a:cxn ang="0">
                    <a:pos x="14" y="7"/>
                  </a:cxn>
                  <a:cxn ang="0">
                    <a:pos x="18" y="7"/>
                  </a:cxn>
                  <a:cxn ang="0">
                    <a:pos x="20" y="3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39" y="2"/>
                  </a:cxn>
                  <a:cxn ang="0">
                    <a:pos x="42" y="4"/>
                  </a:cxn>
                  <a:cxn ang="0">
                    <a:pos x="44" y="7"/>
                  </a:cxn>
                  <a:cxn ang="0">
                    <a:pos x="46" y="9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7" y="19"/>
                  </a:cxn>
                  <a:cxn ang="0">
                    <a:pos x="47" y="23"/>
                  </a:cxn>
                  <a:cxn ang="0">
                    <a:pos x="46" y="27"/>
                  </a:cxn>
                  <a:cxn ang="0">
                    <a:pos x="46" y="29"/>
                  </a:cxn>
                  <a:cxn ang="0">
                    <a:pos x="45" y="32"/>
                  </a:cxn>
                  <a:cxn ang="0">
                    <a:pos x="42" y="36"/>
                  </a:cxn>
                  <a:cxn ang="0">
                    <a:pos x="41" y="41"/>
                  </a:cxn>
                  <a:cxn ang="0">
                    <a:pos x="40" y="41"/>
                  </a:cxn>
                  <a:cxn ang="0">
                    <a:pos x="39" y="44"/>
                  </a:cxn>
                  <a:cxn ang="0">
                    <a:pos x="36" y="47"/>
                  </a:cxn>
                  <a:cxn ang="0">
                    <a:pos x="35" y="49"/>
                  </a:cxn>
                  <a:cxn ang="0">
                    <a:pos x="33" y="50"/>
                  </a:cxn>
                  <a:cxn ang="0">
                    <a:pos x="31" y="54"/>
                  </a:cxn>
                  <a:cxn ang="0">
                    <a:pos x="27" y="55"/>
                  </a:cxn>
                  <a:cxn ang="0">
                    <a:pos x="24" y="56"/>
                  </a:cxn>
                  <a:cxn ang="0">
                    <a:pos x="21" y="56"/>
                  </a:cxn>
                  <a:cxn ang="0">
                    <a:pos x="20" y="59"/>
                  </a:cxn>
                  <a:cxn ang="0">
                    <a:pos x="16" y="60"/>
                  </a:cxn>
                  <a:cxn ang="0">
                    <a:pos x="11" y="56"/>
                  </a:cxn>
                </a:cxnLst>
                <a:rect l="0" t="0" r="r" b="b"/>
                <a:pathLst>
                  <a:path w="47" h="60">
                    <a:moveTo>
                      <a:pt x="11" y="56"/>
                    </a:moveTo>
                    <a:lnTo>
                      <a:pt x="11" y="56"/>
                    </a:lnTo>
                    <a:lnTo>
                      <a:pt x="6" y="55"/>
                    </a:lnTo>
                    <a:lnTo>
                      <a:pt x="3" y="53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6" y="19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9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2" y="4"/>
                    </a:lnTo>
                    <a:lnTo>
                      <a:pt x="44" y="7"/>
                    </a:lnTo>
                    <a:lnTo>
                      <a:pt x="46" y="9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4"/>
                    </a:lnTo>
                    <a:lnTo>
                      <a:pt x="36" y="47"/>
                    </a:lnTo>
                    <a:lnTo>
                      <a:pt x="35" y="49"/>
                    </a:lnTo>
                    <a:lnTo>
                      <a:pt x="33" y="50"/>
                    </a:lnTo>
                    <a:lnTo>
                      <a:pt x="31" y="54"/>
                    </a:lnTo>
                    <a:lnTo>
                      <a:pt x="27" y="55"/>
                    </a:lnTo>
                    <a:lnTo>
                      <a:pt x="24" y="56"/>
                    </a:lnTo>
                    <a:lnTo>
                      <a:pt x="21" y="56"/>
                    </a:lnTo>
                    <a:lnTo>
                      <a:pt x="20" y="59"/>
                    </a:lnTo>
                    <a:lnTo>
                      <a:pt x="16" y="60"/>
                    </a:lnTo>
                    <a:lnTo>
                      <a:pt x="11" y="5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228">
              <a:extLst>
                <a:ext uri="{FF2B5EF4-FFF2-40B4-BE49-F238E27FC236}">
                  <a16:creationId xmlns:a16="http://schemas.microsoft.com/office/drawing/2014/main" id="{84EB3229-A63A-C9C7-1C01-38B1EC3A2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51" y="14013"/>
              <a:ext cx="650" cy="592"/>
              <a:chOff x="335" y="3249"/>
              <a:chExt cx="105" cy="147"/>
            </a:xfrm>
          </p:grpSpPr>
          <p:sp>
            <p:nvSpPr>
              <p:cNvPr id="123" name="Freeform 229">
                <a:extLst>
                  <a:ext uri="{FF2B5EF4-FFF2-40B4-BE49-F238E27FC236}">
                    <a16:creationId xmlns:a16="http://schemas.microsoft.com/office/drawing/2014/main" id="{FAB0A0E0-F03F-1FCA-2090-BD61A58FA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3249"/>
                <a:ext cx="105" cy="14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222" y="184"/>
                  </a:cxn>
                  <a:cxn ang="0">
                    <a:pos x="321" y="24"/>
                  </a:cxn>
                  <a:cxn ang="0">
                    <a:pos x="347" y="76"/>
                  </a:cxn>
                  <a:cxn ang="0">
                    <a:pos x="367" y="136"/>
                  </a:cxn>
                  <a:cxn ang="0">
                    <a:pos x="381" y="197"/>
                  </a:cxn>
                  <a:cxn ang="0">
                    <a:pos x="390" y="260"/>
                  </a:cxn>
                  <a:cxn ang="0">
                    <a:pos x="393" y="321"/>
                  </a:cxn>
                  <a:cxn ang="0">
                    <a:pos x="399" y="321"/>
                  </a:cxn>
                  <a:cxn ang="0">
                    <a:pos x="402" y="323"/>
                  </a:cxn>
                  <a:cxn ang="0">
                    <a:pos x="408" y="326"/>
                  </a:cxn>
                  <a:cxn ang="0">
                    <a:pos x="412" y="329"/>
                  </a:cxn>
                  <a:cxn ang="0">
                    <a:pos x="415" y="336"/>
                  </a:cxn>
                  <a:cxn ang="0">
                    <a:pos x="419" y="342"/>
                  </a:cxn>
                  <a:cxn ang="0">
                    <a:pos x="420" y="348"/>
                  </a:cxn>
                  <a:cxn ang="0">
                    <a:pos x="415" y="399"/>
                  </a:cxn>
                  <a:cxn ang="0">
                    <a:pos x="402" y="453"/>
                  </a:cxn>
                  <a:cxn ang="0">
                    <a:pos x="381" y="505"/>
                  </a:cxn>
                  <a:cxn ang="0">
                    <a:pos x="339" y="570"/>
                  </a:cxn>
                  <a:cxn ang="0">
                    <a:pos x="333" y="575"/>
                  </a:cxn>
                  <a:cxn ang="0">
                    <a:pos x="324" y="579"/>
                  </a:cxn>
                  <a:cxn ang="0">
                    <a:pos x="316" y="583"/>
                  </a:cxn>
                  <a:cxn ang="0">
                    <a:pos x="307" y="585"/>
                  </a:cxn>
                  <a:cxn ang="0">
                    <a:pos x="296" y="587"/>
                  </a:cxn>
                  <a:cxn ang="0">
                    <a:pos x="129" y="587"/>
                  </a:cxn>
                  <a:cxn ang="0">
                    <a:pos x="119" y="587"/>
                  </a:cxn>
                  <a:cxn ang="0">
                    <a:pos x="112" y="585"/>
                  </a:cxn>
                  <a:cxn ang="0">
                    <a:pos x="103" y="584"/>
                  </a:cxn>
                  <a:cxn ang="0">
                    <a:pos x="95" y="580"/>
                  </a:cxn>
                  <a:cxn ang="0">
                    <a:pos x="88" y="576"/>
                  </a:cxn>
                  <a:cxn ang="0">
                    <a:pos x="64" y="550"/>
                  </a:cxn>
                  <a:cxn ang="0">
                    <a:pos x="39" y="505"/>
                  </a:cxn>
                  <a:cxn ang="0">
                    <a:pos x="18" y="453"/>
                  </a:cxn>
                  <a:cxn ang="0">
                    <a:pos x="5" y="399"/>
                  </a:cxn>
                  <a:cxn ang="0">
                    <a:pos x="2" y="348"/>
                  </a:cxn>
                  <a:cxn ang="0">
                    <a:pos x="4" y="341"/>
                  </a:cxn>
                  <a:cxn ang="0">
                    <a:pos x="5" y="335"/>
                  </a:cxn>
                  <a:cxn ang="0">
                    <a:pos x="10" y="328"/>
                  </a:cxn>
                  <a:cxn ang="0">
                    <a:pos x="17" y="326"/>
                  </a:cxn>
                  <a:cxn ang="0">
                    <a:pos x="20" y="323"/>
                  </a:cxn>
                  <a:cxn ang="0">
                    <a:pos x="27" y="321"/>
                  </a:cxn>
                  <a:cxn ang="0">
                    <a:pos x="35" y="294"/>
                  </a:cxn>
                  <a:cxn ang="0">
                    <a:pos x="39" y="241"/>
                  </a:cxn>
                  <a:cxn ang="0">
                    <a:pos x="47" y="184"/>
                  </a:cxn>
                  <a:cxn ang="0">
                    <a:pos x="62" y="127"/>
                  </a:cxn>
                  <a:cxn ang="0">
                    <a:pos x="82" y="74"/>
                  </a:cxn>
                  <a:cxn ang="0">
                    <a:pos x="118" y="0"/>
                  </a:cxn>
                </a:cxnLst>
                <a:rect l="0" t="0" r="r" b="b"/>
                <a:pathLst>
                  <a:path w="420" h="587">
                    <a:moveTo>
                      <a:pt x="118" y="0"/>
                    </a:moveTo>
                    <a:lnTo>
                      <a:pt x="118" y="0"/>
                    </a:lnTo>
                    <a:lnTo>
                      <a:pt x="203" y="184"/>
                    </a:lnTo>
                    <a:lnTo>
                      <a:pt x="222" y="184"/>
                    </a:lnTo>
                    <a:lnTo>
                      <a:pt x="306" y="0"/>
                    </a:lnTo>
                    <a:lnTo>
                      <a:pt x="321" y="24"/>
                    </a:lnTo>
                    <a:lnTo>
                      <a:pt x="335" y="49"/>
                    </a:lnTo>
                    <a:lnTo>
                      <a:pt x="347" y="76"/>
                    </a:lnTo>
                    <a:lnTo>
                      <a:pt x="357" y="105"/>
                    </a:lnTo>
                    <a:lnTo>
                      <a:pt x="367" y="136"/>
                    </a:lnTo>
                    <a:lnTo>
                      <a:pt x="375" y="165"/>
                    </a:lnTo>
                    <a:lnTo>
                      <a:pt x="381" y="197"/>
                    </a:lnTo>
                    <a:lnTo>
                      <a:pt x="386" y="228"/>
                    </a:lnTo>
                    <a:lnTo>
                      <a:pt x="390" y="260"/>
                    </a:lnTo>
                    <a:lnTo>
                      <a:pt x="394" y="321"/>
                    </a:lnTo>
                    <a:lnTo>
                      <a:pt x="393" y="321"/>
                    </a:lnTo>
                    <a:lnTo>
                      <a:pt x="395" y="321"/>
                    </a:lnTo>
                    <a:lnTo>
                      <a:pt x="399" y="321"/>
                    </a:lnTo>
                    <a:lnTo>
                      <a:pt x="400" y="321"/>
                    </a:lnTo>
                    <a:lnTo>
                      <a:pt x="402" y="323"/>
                    </a:lnTo>
                    <a:lnTo>
                      <a:pt x="404" y="325"/>
                    </a:lnTo>
                    <a:lnTo>
                      <a:pt x="408" y="326"/>
                    </a:lnTo>
                    <a:lnTo>
                      <a:pt x="409" y="328"/>
                    </a:lnTo>
                    <a:lnTo>
                      <a:pt x="412" y="329"/>
                    </a:lnTo>
                    <a:lnTo>
                      <a:pt x="414" y="332"/>
                    </a:lnTo>
                    <a:lnTo>
                      <a:pt x="415" y="336"/>
                    </a:lnTo>
                    <a:lnTo>
                      <a:pt x="417" y="338"/>
                    </a:lnTo>
                    <a:lnTo>
                      <a:pt x="419" y="342"/>
                    </a:lnTo>
                    <a:lnTo>
                      <a:pt x="419" y="348"/>
                    </a:lnTo>
                    <a:lnTo>
                      <a:pt x="420" y="348"/>
                    </a:lnTo>
                    <a:lnTo>
                      <a:pt x="419" y="372"/>
                    </a:lnTo>
                    <a:lnTo>
                      <a:pt x="415" y="399"/>
                    </a:lnTo>
                    <a:lnTo>
                      <a:pt x="409" y="424"/>
                    </a:lnTo>
                    <a:lnTo>
                      <a:pt x="402" y="453"/>
                    </a:lnTo>
                    <a:lnTo>
                      <a:pt x="393" y="480"/>
                    </a:lnTo>
                    <a:lnTo>
                      <a:pt x="381" y="505"/>
                    </a:lnTo>
                    <a:lnTo>
                      <a:pt x="368" y="530"/>
                    </a:lnTo>
                    <a:lnTo>
                      <a:pt x="339" y="570"/>
                    </a:lnTo>
                    <a:lnTo>
                      <a:pt x="337" y="571"/>
                    </a:lnTo>
                    <a:lnTo>
                      <a:pt x="333" y="575"/>
                    </a:lnTo>
                    <a:lnTo>
                      <a:pt x="329" y="578"/>
                    </a:lnTo>
                    <a:lnTo>
                      <a:pt x="324" y="579"/>
                    </a:lnTo>
                    <a:lnTo>
                      <a:pt x="321" y="582"/>
                    </a:lnTo>
                    <a:lnTo>
                      <a:pt x="316" y="583"/>
                    </a:lnTo>
                    <a:lnTo>
                      <a:pt x="310" y="584"/>
                    </a:lnTo>
                    <a:lnTo>
                      <a:pt x="307" y="585"/>
                    </a:lnTo>
                    <a:lnTo>
                      <a:pt x="301" y="585"/>
                    </a:lnTo>
                    <a:lnTo>
                      <a:pt x="296" y="587"/>
                    </a:lnTo>
                    <a:lnTo>
                      <a:pt x="288" y="587"/>
                    </a:lnTo>
                    <a:lnTo>
                      <a:pt x="129" y="587"/>
                    </a:lnTo>
                    <a:lnTo>
                      <a:pt x="124" y="587"/>
                    </a:lnTo>
                    <a:lnTo>
                      <a:pt x="119" y="587"/>
                    </a:lnTo>
                    <a:lnTo>
                      <a:pt x="116" y="587"/>
                    </a:lnTo>
                    <a:lnTo>
                      <a:pt x="112" y="585"/>
                    </a:lnTo>
                    <a:lnTo>
                      <a:pt x="108" y="585"/>
                    </a:lnTo>
                    <a:lnTo>
                      <a:pt x="103" y="584"/>
                    </a:lnTo>
                    <a:lnTo>
                      <a:pt x="99" y="582"/>
                    </a:lnTo>
                    <a:lnTo>
                      <a:pt x="95" y="580"/>
                    </a:lnTo>
                    <a:lnTo>
                      <a:pt x="90" y="578"/>
                    </a:lnTo>
                    <a:lnTo>
                      <a:pt x="88" y="576"/>
                    </a:lnTo>
                    <a:lnTo>
                      <a:pt x="82" y="570"/>
                    </a:lnTo>
                    <a:lnTo>
                      <a:pt x="64" y="550"/>
                    </a:lnTo>
                    <a:lnTo>
                      <a:pt x="51" y="530"/>
                    </a:lnTo>
                    <a:lnTo>
                      <a:pt x="39" y="505"/>
                    </a:lnTo>
                    <a:lnTo>
                      <a:pt x="27" y="480"/>
                    </a:lnTo>
                    <a:lnTo>
                      <a:pt x="18" y="453"/>
                    </a:lnTo>
                    <a:lnTo>
                      <a:pt x="11" y="426"/>
                    </a:lnTo>
                    <a:lnTo>
                      <a:pt x="5" y="399"/>
                    </a:lnTo>
                    <a:lnTo>
                      <a:pt x="0" y="348"/>
                    </a:lnTo>
                    <a:lnTo>
                      <a:pt x="2" y="348"/>
                    </a:lnTo>
                    <a:lnTo>
                      <a:pt x="2" y="345"/>
                    </a:lnTo>
                    <a:lnTo>
                      <a:pt x="4" y="341"/>
                    </a:lnTo>
                    <a:lnTo>
                      <a:pt x="5" y="338"/>
                    </a:lnTo>
                    <a:lnTo>
                      <a:pt x="5" y="335"/>
                    </a:lnTo>
                    <a:lnTo>
                      <a:pt x="7" y="332"/>
                    </a:lnTo>
                    <a:lnTo>
                      <a:pt x="10" y="328"/>
                    </a:lnTo>
                    <a:lnTo>
                      <a:pt x="13" y="327"/>
                    </a:lnTo>
                    <a:lnTo>
                      <a:pt x="17" y="326"/>
                    </a:lnTo>
                    <a:lnTo>
                      <a:pt x="18" y="325"/>
                    </a:lnTo>
                    <a:lnTo>
                      <a:pt x="20" y="323"/>
                    </a:lnTo>
                    <a:lnTo>
                      <a:pt x="25" y="321"/>
                    </a:lnTo>
                    <a:lnTo>
                      <a:pt x="27" y="321"/>
                    </a:lnTo>
                    <a:lnTo>
                      <a:pt x="35" y="321"/>
                    </a:lnTo>
                    <a:lnTo>
                      <a:pt x="35" y="294"/>
                    </a:lnTo>
                    <a:lnTo>
                      <a:pt x="36" y="267"/>
                    </a:lnTo>
                    <a:lnTo>
                      <a:pt x="39" y="241"/>
                    </a:lnTo>
                    <a:lnTo>
                      <a:pt x="40" y="211"/>
                    </a:lnTo>
                    <a:lnTo>
                      <a:pt x="47" y="184"/>
                    </a:lnTo>
                    <a:lnTo>
                      <a:pt x="53" y="155"/>
                    </a:lnTo>
                    <a:lnTo>
                      <a:pt x="62" y="127"/>
                    </a:lnTo>
                    <a:lnTo>
                      <a:pt x="70" y="99"/>
                    </a:lnTo>
                    <a:lnTo>
                      <a:pt x="82" y="74"/>
                    </a:lnTo>
                    <a:lnTo>
                      <a:pt x="90" y="4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30">
                <a:extLst>
                  <a:ext uri="{FF2B5EF4-FFF2-40B4-BE49-F238E27FC236}">
                    <a16:creationId xmlns:a16="http://schemas.microsoft.com/office/drawing/2014/main" id="{1B3DBF39-F176-63CE-DB8F-1A0C9219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3249"/>
                <a:ext cx="105" cy="14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222" y="184"/>
                  </a:cxn>
                  <a:cxn ang="0">
                    <a:pos x="321" y="24"/>
                  </a:cxn>
                  <a:cxn ang="0">
                    <a:pos x="347" y="76"/>
                  </a:cxn>
                  <a:cxn ang="0">
                    <a:pos x="367" y="136"/>
                  </a:cxn>
                  <a:cxn ang="0">
                    <a:pos x="381" y="197"/>
                  </a:cxn>
                  <a:cxn ang="0">
                    <a:pos x="390" y="260"/>
                  </a:cxn>
                  <a:cxn ang="0">
                    <a:pos x="393" y="321"/>
                  </a:cxn>
                  <a:cxn ang="0">
                    <a:pos x="399" y="321"/>
                  </a:cxn>
                  <a:cxn ang="0">
                    <a:pos x="402" y="323"/>
                  </a:cxn>
                  <a:cxn ang="0">
                    <a:pos x="408" y="326"/>
                  </a:cxn>
                  <a:cxn ang="0">
                    <a:pos x="412" y="329"/>
                  </a:cxn>
                  <a:cxn ang="0">
                    <a:pos x="415" y="336"/>
                  </a:cxn>
                  <a:cxn ang="0">
                    <a:pos x="419" y="342"/>
                  </a:cxn>
                  <a:cxn ang="0">
                    <a:pos x="420" y="348"/>
                  </a:cxn>
                  <a:cxn ang="0">
                    <a:pos x="415" y="399"/>
                  </a:cxn>
                  <a:cxn ang="0">
                    <a:pos x="402" y="453"/>
                  </a:cxn>
                  <a:cxn ang="0">
                    <a:pos x="381" y="505"/>
                  </a:cxn>
                  <a:cxn ang="0">
                    <a:pos x="339" y="570"/>
                  </a:cxn>
                  <a:cxn ang="0">
                    <a:pos x="333" y="575"/>
                  </a:cxn>
                  <a:cxn ang="0">
                    <a:pos x="324" y="579"/>
                  </a:cxn>
                  <a:cxn ang="0">
                    <a:pos x="316" y="583"/>
                  </a:cxn>
                  <a:cxn ang="0">
                    <a:pos x="307" y="585"/>
                  </a:cxn>
                  <a:cxn ang="0">
                    <a:pos x="296" y="587"/>
                  </a:cxn>
                  <a:cxn ang="0">
                    <a:pos x="129" y="587"/>
                  </a:cxn>
                  <a:cxn ang="0">
                    <a:pos x="119" y="587"/>
                  </a:cxn>
                  <a:cxn ang="0">
                    <a:pos x="112" y="585"/>
                  </a:cxn>
                  <a:cxn ang="0">
                    <a:pos x="103" y="584"/>
                  </a:cxn>
                  <a:cxn ang="0">
                    <a:pos x="95" y="580"/>
                  </a:cxn>
                  <a:cxn ang="0">
                    <a:pos x="88" y="576"/>
                  </a:cxn>
                  <a:cxn ang="0">
                    <a:pos x="64" y="550"/>
                  </a:cxn>
                  <a:cxn ang="0">
                    <a:pos x="39" y="505"/>
                  </a:cxn>
                  <a:cxn ang="0">
                    <a:pos x="18" y="453"/>
                  </a:cxn>
                  <a:cxn ang="0">
                    <a:pos x="5" y="399"/>
                  </a:cxn>
                  <a:cxn ang="0">
                    <a:pos x="2" y="348"/>
                  </a:cxn>
                  <a:cxn ang="0">
                    <a:pos x="4" y="341"/>
                  </a:cxn>
                  <a:cxn ang="0">
                    <a:pos x="5" y="335"/>
                  </a:cxn>
                  <a:cxn ang="0">
                    <a:pos x="10" y="328"/>
                  </a:cxn>
                  <a:cxn ang="0">
                    <a:pos x="17" y="326"/>
                  </a:cxn>
                  <a:cxn ang="0">
                    <a:pos x="20" y="323"/>
                  </a:cxn>
                  <a:cxn ang="0">
                    <a:pos x="27" y="321"/>
                  </a:cxn>
                  <a:cxn ang="0">
                    <a:pos x="35" y="294"/>
                  </a:cxn>
                  <a:cxn ang="0">
                    <a:pos x="39" y="241"/>
                  </a:cxn>
                  <a:cxn ang="0">
                    <a:pos x="47" y="184"/>
                  </a:cxn>
                  <a:cxn ang="0">
                    <a:pos x="62" y="127"/>
                  </a:cxn>
                  <a:cxn ang="0">
                    <a:pos x="82" y="74"/>
                  </a:cxn>
                  <a:cxn ang="0">
                    <a:pos x="118" y="0"/>
                  </a:cxn>
                </a:cxnLst>
                <a:rect l="0" t="0" r="r" b="b"/>
                <a:pathLst>
                  <a:path w="420" h="587">
                    <a:moveTo>
                      <a:pt x="118" y="0"/>
                    </a:moveTo>
                    <a:lnTo>
                      <a:pt x="118" y="0"/>
                    </a:lnTo>
                    <a:lnTo>
                      <a:pt x="203" y="184"/>
                    </a:lnTo>
                    <a:lnTo>
                      <a:pt x="222" y="184"/>
                    </a:lnTo>
                    <a:lnTo>
                      <a:pt x="306" y="0"/>
                    </a:lnTo>
                    <a:lnTo>
                      <a:pt x="321" y="24"/>
                    </a:lnTo>
                    <a:lnTo>
                      <a:pt x="335" y="49"/>
                    </a:lnTo>
                    <a:lnTo>
                      <a:pt x="347" y="76"/>
                    </a:lnTo>
                    <a:lnTo>
                      <a:pt x="357" y="105"/>
                    </a:lnTo>
                    <a:lnTo>
                      <a:pt x="367" y="136"/>
                    </a:lnTo>
                    <a:lnTo>
                      <a:pt x="375" y="165"/>
                    </a:lnTo>
                    <a:lnTo>
                      <a:pt x="381" y="197"/>
                    </a:lnTo>
                    <a:lnTo>
                      <a:pt x="386" y="228"/>
                    </a:lnTo>
                    <a:lnTo>
                      <a:pt x="390" y="260"/>
                    </a:lnTo>
                    <a:lnTo>
                      <a:pt x="394" y="321"/>
                    </a:lnTo>
                    <a:lnTo>
                      <a:pt x="393" y="321"/>
                    </a:lnTo>
                    <a:lnTo>
                      <a:pt x="395" y="321"/>
                    </a:lnTo>
                    <a:lnTo>
                      <a:pt x="399" y="321"/>
                    </a:lnTo>
                    <a:lnTo>
                      <a:pt x="400" y="321"/>
                    </a:lnTo>
                    <a:lnTo>
                      <a:pt x="402" y="323"/>
                    </a:lnTo>
                    <a:lnTo>
                      <a:pt x="404" y="325"/>
                    </a:lnTo>
                    <a:lnTo>
                      <a:pt x="408" y="326"/>
                    </a:lnTo>
                    <a:lnTo>
                      <a:pt x="409" y="328"/>
                    </a:lnTo>
                    <a:lnTo>
                      <a:pt x="412" y="329"/>
                    </a:lnTo>
                    <a:lnTo>
                      <a:pt x="414" y="332"/>
                    </a:lnTo>
                    <a:lnTo>
                      <a:pt x="415" y="336"/>
                    </a:lnTo>
                    <a:lnTo>
                      <a:pt x="417" y="338"/>
                    </a:lnTo>
                    <a:lnTo>
                      <a:pt x="419" y="342"/>
                    </a:lnTo>
                    <a:lnTo>
                      <a:pt x="419" y="348"/>
                    </a:lnTo>
                    <a:lnTo>
                      <a:pt x="420" y="348"/>
                    </a:lnTo>
                    <a:lnTo>
                      <a:pt x="419" y="372"/>
                    </a:lnTo>
                    <a:lnTo>
                      <a:pt x="415" y="399"/>
                    </a:lnTo>
                    <a:lnTo>
                      <a:pt x="409" y="424"/>
                    </a:lnTo>
                    <a:lnTo>
                      <a:pt x="402" y="453"/>
                    </a:lnTo>
                    <a:lnTo>
                      <a:pt x="393" y="480"/>
                    </a:lnTo>
                    <a:lnTo>
                      <a:pt x="381" y="505"/>
                    </a:lnTo>
                    <a:lnTo>
                      <a:pt x="368" y="530"/>
                    </a:lnTo>
                    <a:lnTo>
                      <a:pt x="339" y="570"/>
                    </a:lnTo>
                    <a:lnTo>
                      <a:pt x="337" y="571"/>
                    </a:lnTo>
                    <a:lnTo>
                      <a:pt x="333" y="575"/>
                    </a:lnTo>
                    <a:lnTo>
                      <a:pt x="329" y="578"/>
                    </a:lnTo>
                    <a:lnTo>
                      <a:pt x="324" y="579"/>
                    </a:lnTo>
                    <a:lnTo>
                      <a:pt x="321" y="582"/>
                    </a:lnTo>
                    <a:lnTo>
                      <a:pt x="316" y="583"/>
                    </a:lnTo>
                    <a:lnTo>
                      <a:pt x="310" y="584"/>
                    </a:lnTo>
                    <a:lnTo>
                      <a:pt x="307" y="585"/>
                    </a:lnTo>
                    <a:lnTo>
                      <a:pt x="301" y="585"/>
                    </a:lnTo>
                    <a:lnTo>
                      <a:pt x="296" y="587"/>
                    </a:lnTo>
                    <a:lnTo>
                      <a:pt x="288" y="587"/>
                    </a:lnTo>
                    <a:lnTo>
                      <a:pt x="129" y="587"/>
                    </a:lnTo>
                    <a:lnTo>
                      <a:pt x="124" y="587"/>
                    </a:lnTo>
                    <a:lnTo>
                      <a:pt x="119" y="587"/>
                    </a:lnTo>
                    <a:lnTo>
                      <a:pt x="116" y="587"/>
                    </a:lnTo>
                    <a:lnTo>
                      <a:pt x="112" y="585"/>
                    </a:lnTo>
                    <a:lnTo>
                      <a:pt x="108" y="585"/>
                    </a:lnTo>
                    <a:lnTo>
                      <a:pt x="103" y="584"/>
                    </a:lnTo>
                    <a:lnTo>
                      <a:pt x="99" y="582"/>
                    </a:lnTo>
                    <a:lnTo>
                      <a:pt x="95" y="580"/>
                    </a:lnTo>
                    <a:lnTo>
                      <a:pt x="90" y="578"/>
                    </a:lnTo>
                    <a:lnTo>
                      <a:pt x="88" y="576"/>
                    </a:lnTo>
                    <a:lnTo>
                      <a:pt x="82" y="570"/>
                    </a:lnTo>
                    <a:lnTo>
                      <a:pt x="64" y="550"/>
                    </a:lnTo>
                    <a:lnTo>
                      <a:pt x="51" y="530"/>
                    </a:lnTo>
                    <a:lnTo>
                      <a:pt x="39" y="505"/>
                    </a:lnTo>
                    <a:lnTo>
                      <a:pt x="27" y="480"/>
                    </a:lnTo>
                    <a:lnTo>
                      <a:pt x="18" y="453"/>
                    </a:lnTo>
                    <a:lnTo>
                      <a:pt x="11" y="426"/>
                    </a:lnTo>
                    <a:lnTo>
                      <a:pt x="5" y="399"/>
                    </a:lnTo>
                    <a:lnTo>
                      <a:pt x="0" y="348"/>
                    </a:lnTo>
                    <a:lnTo>
                      <a:pt x="2" y="348"/>
                    </a:lnTo>
                    <a:lnTo>
                      <a:pt x="2" y="345"/>
                    </a:lnTo>
                    <a:lnTo>
                      <a:pt x="4" y="341"/>
                    </a:lnTo>
                    <a:lnTo>
                      <a:pt x="5" y="338"/>
                    </a:lnTo>
                    <a:lnTo>
                      <a:pt x="5" y="335"/>
                    </a:lnTo>
                    <a:lnTo>
                      <a:pt x="7" y="332"/>
                    </a:lnTo>
                    <a:lnTo>
                      <a:pt x="10" y="328"/>
                    </a:lnTo>
                    <a:lnTo>
                      <a:pt x="13" y="327"/>
                    </a:lnTo>
                    <a:lnTo>
                      <a:pt x="17" y="326"/>
                    </a:lnTo>
                    <a:lnTo>
                      <a:pt x="18" y="325"/>
                    </a:lnTo>
                    <a:lnTo>
                      <a:pt x="20" y="323"/>
                    </a:lnTo>
                    <a:lnTo>
                      <a:pt x="25" y="321"/>
                    </a:lnTo>
                    <a:lnTo>
                      <a:pt x="27" y="321"/>
                    </a:lnTo>
                    <a:lnTo>
                      <a:pt x="35" y="321"/>
                    </a:lnTo>
                    <a:lnTo>
                      <a:pt x="35" y="294"/>
                    </a:lnTo>
                    <a:lnTo>
                      <a:pt x="36" y="267"/>
                    </a:lnTo>
                    <a:lnTo>
                      <a:pt x="39" y="241"/>
                    </a:lnTo>
                    <a:lnTo>
                      <a:pt x="40" y="211"/>
                    </a:lnTo>
                    <a:lnTo>
                      <a:pt x="47" y="184"/>
                    </a:lnTo>
                    <a:lnTo>
                      <a:pt x="53" y="155"/>
                    </a:lnTo>
                    <a:lnTo>
                      <a:pt x="62" y="127"/>
                    </a:lnTo>
                    <a:lnTo>
                      <a:pt x="70" y="99"/>
                    </a:lnTo>
                    <a:lnTo>
                      <a:pt x="82" y="74"/>
                    </a:lnTo>
                    <a:lnTo>
                      <a:pt x="90" y="48"/>
                    </a:lnTo>
                    <a:lnTo>
                      <a:pt x="11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" name="Group 231">
              <a:extLst>
                <a:ext uri="{FF2B5EF4-FFF2-40B4-BE49-F238E27FC236}">
                  <a16:creationId xmlns:a16="http://schemas.microsoft.com/office/drawing/2014/main" id="{F7C1AFA3-2F93-1A81-7D7F-205A4622E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71" y="13852"/>
              <a:ext cx="496" cy="753"/>
              <a:chOff x="419" y="3209"/>
              <a:chExt cx="80" cy="187"/>
            </a:xfrm>
          </p:grpSpPr>
          <p:sp>
            <p:nvSpPr>
              <p:cNvPr id="121" name="Freeform 232">
                <a:extLst>
                  <a:ext uri="{FF2B5EF4-FFF2-40B4-BE49-F238E27FC236}">
                    <a16:creationId xmlns:a16="http://schemas.microsoft.com/office/drawing/2014/main" id="{33509945-47C9-3CDD-6F92-4657B7B69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3209"/>
                <a:ext cx="80" cy="187"/>
              </a:xfrm>
              <a:custGeom>
                <a:avLst/>
                <a:gdLst/>
                <a:ahLst/>
                <a:cxnLst>
                  <a:cxn ang="0">
                    <a:pos x="0" y="748"/>
                  </a:cxn>
                  <a:cxn ang="0">
                    <a:pos x="51" y="705"/>
                  </a:cxn>
                  <a:cxn ang="0">
                    <a:pos x="74" y="691"/>
                  </a:cxn>
                  <a:cxn ang="0">
                    <a:pos x="93" y="667"/>
                  </a:cxn>
                  <a:cxn ang="0">
                    <a:pos x="107" y="641"/>
                  </a:cxn>
                  <a:cxn ang="0">
                    <a:pos x="114" y="614"/>
                  </a:cxn>
                  <a:cxn ang="0">
                    <a:pos x="119" y="585"/>
                  </a:cxn>
                  <a:cxn ang="0">
                    <a:pos x="122" y="153"/>
                  </a:cxn>
                  <a:cxn ang="0">
                    <a:pos x="124" y="133"/>
                  </a:cxn>
                  <a:cxn ang="0">
                    <a:pos x="127" y="112"/>
                  </a:cxn>
                  <a:cxn ang="0">
                    <a:pos x="133" y="93"/>
                  </a:cxn>
                  <a:cxn ang="0">
                    <a:pos x="143" y="71"/>
                  </a:cxn>
                  <a:cxn ang="0">
                    <a:pos x="154" y="52"/>
                  </a:cxn>
                  <a:cxn ang="0">
                    <a:pos x="169" y="37"/>
                  </a:cxn>
                  <a:cxn ang="0">
                    <a:pos x="184" y="20"/>
                  </a:cxn>
                  <a:cxn ang="0">
                    <a:pos x="203" y="11"/>
                  </a:cxn>
                  <a:cxn ang="0">
                    <a:pos x="222" y="2"/>
                  </a:cxn>
                  <a:cxn ang="0">
                    <a:pos x="246" y="0"/>
                  </a:cxn>
                  <a:cxn ang="0">
                    <a:pos x="262" y="2"/>
                  </a:cxn>
                  <a:cxn ang="0">
                    <a:pos x="276" y="7"/>
                  </a:cxn>
                  <a:cxn ang="0">
                    <a:pos x="294" y="14"/>
                  </a:cxn>
                  <a:cxn ang="0">
                    <a:pos x="309" y="25"/>
                  </a:cxn>
                  <a:cxn ang="0">
                    <a:pos x="316" y="34"/>
                  </a:cxn>
                  <a:cxn ang="0">
                    <a:pos x="304" y="28"/>
                  </a:cxn>
                  <a:cxn ang="0">
                    <a:pos x="273" y="24"/>
                  </a:cxn>
                  <a:cxn ang="0">
                    <a:pos x="253" y="25"/>
                  </a:cxn>
                  <a:cxn ang="0">
                    <a:pos x="233" y="32"/>
                  </a:cxn>
                  <a:cxn ang="0">
                    <a:pos x="218" y="40"/>
                  </a:cxn>
                  <a:cxn ang="0">
                    <a:pos x="203" y="52"/>
                  </a:cxn>
                  <a:cxn ang="0">
                    <a:pos x="190" y="67"/>
                  </a:cxn>
                  <a:cxn ang="0">
                    <a:pos x="178" y="85"/>
                  </a:cxn>
                  <a:cxn ang="0">
                    <a:pos x="171" y="101"/>
                  </a:cxn>
                  <a:cxn ang="0">
                    <a:pos x="163" y="120"/>
                  </a:cxn>
                  <a:cxn ang="0">
                    <a:pos x="160" y="153"/>
                  </a:cxn>
                  <a:cxn ang="0">
                    <a:pos x="160" y="558"/>
                  </a:cxn>
                  <a:cxn ang="0">
                    <a:pos x="160" y="578"/>
                  </a:cxn>
                  <a:cxn ang="0">
                    <a:pos x="157" y="599"/>
                  </a:cxn>
                  <a:cxn ang="0">
                    <a:pos x="153" y="621"/>
                  </a:cxn>
                  <a:cxn ang="0">
                    <a:pos x="145" y="645"/>
                  </a:cxn>
                  <a:cxn ang="0">
                    <a:pos x="133" y="667"/>
                  </a:cxn>
                  <a:cxn ang="0">
                    <a:pos x="124" y="688"/>
                  </a:cxn>
                  <a:cxn ang="0">
                    <a:pos x="110" y="708"/>
                  </a:cxn>
                  <a:cxn ang="0">
                    <a:pos x="92" y="724"/>
                  </a:cxn>
                  <a:cxn ang="0">
                    <a:pos x="73" y="737"/>
                  </a:cxn>
                  <a:cxn ang="0">
                    <a:pos x="50" y="745"/>
                  </a:cxn>
                  <a:cxn ang="0">
                    <a:pos x="0" y="748"/>
                  </a:cxn>
                </a:cxnLst>
                <a:rect l="0" t="0" r="r" b="b"/>
                <a:pathLst>
                  <a:path w="321" h="748">
                    <a:moveTo>
                      <a:pt x="0" y="748"/>
                    </a:moveTo>
                    <a:lnTo>
                      <a:pt x="0" y="748"/>
                    </a:lnTo>
                    <a:lnTo>
                      <a:pt x="39" y="711"/>
                    </a:lnTo>
                    <a:lnTo>
                      <a:pt x="51" y="705"/>
                    </a:lnTo>
                    <a:lnTo>
                      <a:pt x="65" y="698"/>
                    </a:lnTo>
                    <a:lnTo>
                      <a:pt x="74" y="691"/>
                    </a:lnTo>
                    <a:lnTo>
                      <a:pt x="86" y="678"/>
                    </a:lnTo>
                    <a:lnTo>
                      <a:pt x="93" y="667"/>
                    </a:lnTo>
                    <a:lnTo>
                      <a:pt x="100" y="655"/>
                    </a:lnTo>
                    <a:lnTo>
                      <a:pt x="107" y="641"/>
                    </a:lnTo>
                    <a:lnTo>
                      <a:pt x="111" y="628"/>
                    </a:lnTo>
                    <a:lnTo>
                      <a:pt x="114" y="614"/>
                    </a:lnTo>
                    <a:lnTo>
                      <a:pt x="118" y="599"/>
                    </a:lnTo>
                    <a:lnTo>
                      <a:pt x="119" y="585"/>
                    </a:lnTo>
                    <a:lnTo>
                      <a:pt x="122" y="558"/>
                    </a:lnTo>
                    <a:lnTo>
                      <a:pt x="122" y="153"/>
                    </a:lnTo>
                    <a:lnTo>
                      <a:pt x="122" y="144"/>
                    </a:lnTo>
                    <a:lnTo>
                      <a:pt x="124" y="133"/>
                    </a:lnTo>
                    <a:lnTo>
                      <a:pt x="125" y="124"/>
                    </a:lnTo>
                    <a:lnTo>
                      <a:pt x="127" y="112"/>
                    </a:lnTo>
                    <a:lnTo>
                      <a:pt x="130" y="101"/>
                    </a:lnTo>
                    <a:lnTo>
                      <a:pt x="133" y="93"/>
                    </a:lnTo>
                    <a:lnTo>
                      <a:pt x="138" y="82"/>
                    </a:lnTo>
                    <a:lnTo>
                      <a:pt x="143" y="71"/>
                    </a:lnTo>
                    <a:lnTo>
                      <a:pt x="150" y="61"/>
                    </a:lnTo>
                    <a:lnTo>
                      <a:pt x="154" y="52"/>
                    </a:lnTo>
                    <a:lnTo>
                      <a:pt x="162" y="44"/>
                    </a:lnTo>
                    <a:lnTo>
                      <a:pt x="169" y="37"/>
                    </a:lnTo>
                    <a:lnTo>
                      <a:pt x="176" y="28"/>
                    </a:lnTo>
                    <a:lnTo>
                      <a:pt x="184" y="20"/>
                    </a:lnTo>
                    <a:lnTo>
                      <a:pt x="192" y="14"/>
                    </a:lnTo>
                    <a:lnTo>
                      <a:pt x="203" y="11"/>
                    </a:lnTo>
                    <a:lnTo>
                      <a:pt x="212" y="6"/>
                    </a:lnTo>
                    <a:lnTo>
                      <a:pt x="222" y="2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53" y="0"/>
                    </a:lnTo>
                    <a:lnTo>
                      <a:pt x="262" y="2"/>
                    </a:lnTo>
                    <a:lnTo>
                      <a:pt x="269" y="6"/>
                    </a:lnTo>
                    <a:lnTo>
                      <a:pt x="276" y="7"/>
                    </a:lnTo>
                    <a:lnTo>
                      <a:pt x="286" y="11"/>
                    </a:lnTo>
                    <a:lnTo>
                      <a:pt x="294" y="14"/>
                    </a:lnTo>
                    <a:lnTo>
                      <a:pt x="301" y="20"/>
                    </a:lnTo>
                    <a:lnTo>
                      <a:pt x="309" y="25"/>
                    </a:lnTo>
                    <a:lnTo>
                      <a:pt x="321" y="35"/>
                    </a:lnTo>
                    <a:lnTo>
                      <a:pt x="316" y="34"/>
                    </a:lnTo>
                    <a:lnTo>
                      <a:pt x="311" y="32"/>
                    </a:lnTo>
                    <a:lnTo>
                      <a:pt x="304" y="28"/>
                    </a:lnTo>
                    <a:lnTo>
                      <a:pt x="295" y="25"/>
                    </a:lnTo>
                    <a:lnTo>
                      <a:pt x="273" y="24"/>
                    </a:lnTo>
                    <a:lnTo>
                      <a:pt x="263" y="24"/>
                    </a:lnTo>
                    <a:lnTo>
                      <a:pt x="253" y="25"/>
                    </a:lnTo>
                    <a:lnTo>
                      <a:pt x="244" y="28"/>
                    </a:lnTo>
                    <a:lnTo>
                      <a:pt x="233" y="32"/>
                    </a:lnTo>
                    <a:lnTo>
                      <a:pt x="225" y="37"/>
                    </a:lnTo>
                    <a:lnTo>
                      <a:pt x="218" y="40"/>
                    </a:lnTo>
                    <a:lnTo>
                      <a:pt x="209" y="47"/>
                    </a:lnTo>
                    <a:lnTo>
                      <a:pt x="203" y="52"/>
                    </a:lnTo>
                    <a:lnTo>
                      <a:pt x="196" y="60"/>
                    </a:lnTo>
                    <a:lnTo>
                      <a:pt x="190" y="67"/>
                    </a:lnTo>
                    <a:lnTo>
                      <a:pt x="183" y="77"/>
                    </a:lnTo>
                    <a:lnTo>
                      <a:pt x="178" y="85"/>
                    </a:lnTo>
                    <a:lnTo>
                      <a:pt x="175" y="93"/>
                    </a:lnTo>
                    <a:lnTo>
                      <a:pt x="171" y="101"/>
                    </a:lnTo>
                    <a:lnTo>
                      <a:pt x="166" y="112"/>
                    </a:lnTo>
                    <a:lnTo>
                      <a:pt x="163" y="120"/>
                    </a:lnTo>
                    <a:lnTo>
                      <a:pt x="162" y="132"/>
                    </a:lnTo>
                    <a:lnTo>
                      <a:pt x="160" y="153"/>
                    </a:lnTo>
                    <a:lnTo>
                      <a:pt x="160" y="153"/>
                    </a:lnTo>
                    <a:lnTo>
                      <a:pt x="160" y="558"/>
                    </a:lnTo>
                    <a:lnTo>
                      <a:pt x="160" y="568"/>
                    </a:lnTo>
                    <a:lnTo>
                      <a:pt x="160" y="578"/>
                    </a:lnTo>
                    <a:lnTo>
                      <a:pt x="157" y="588"/>
                    </a:lnTo>
                    <a:lnTo>
                      <a:pt x="157" y="599"/>
                    </a:lnTo>
                    <a:lnTo>
                      <a:pt x="154" y="611"/>
                    </a:lnTo>
                    <a:lnTo>
                      <a:pt x="153" y="621"/>
                    </a:lnTo>
                    <a:lnTo>
                      <a:pt x="150" y="633"/>
                    </a:lnTo>
                    <a:lnTo>
                      <a:pt x="145" y="645"/>
                    </a:lnTo>
                    <a:lnTo>
                      <a:pt x="140" y="655"/>
                    </a:lnTo>
                    <a:lnTo>
                      <a:pt x="133" y="667"/>
                    </a:lnTo>
                    <a:lnTo>
                      <a:pt x="130" y="678"/>
                    </a:lnTo>
                    <a:lnTo>
                      <a:pt x="124" y="688"/>
                    </a:lnTo>
                    <a:lnTo>
                      <a:pt x="117" y="698"/>
                    </a:lnTo>
                    <a:lnTo>
                      <a:pt x="110" y="708"/>
                    </a:lnTo>
                    <a:lnTo>
                      <a:pt x="100" y="715"/>
                    </a:lnTo>
                    <a:lnTo>
                      <a:pt x="92" y="724"/>
                    </a:lnTo>
                    <a:lnTo>
                      <a:pt x="83" y="731"/>
                    </a:lnTo>
                    <a:lnTo>
                      <a:pt x="73" y="737"/>
                    </a:lnTo>
                    <a:lnTo>
                      <a:pt x="63" y="741"/>
                    </a:lnTo>
                    <a:lnTo>
                      <a:pt x="50" y="745"/>
                    </a:lnTo>
                    <a:lnTo>
                      <a:pt x="21" y="748"/>
                    </a:lnTo>
                    <a:lnTo>
                      <a:pt x="0" y="748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233">
                <a:extLst>
                  <a:ext uri="{FF2B5EF4-FFF2-40B4-BE49-F238E27FC236}">
                    <a16:creationId xmlns:a16="http://schemas.microsoft.com/office/drawing/2014/main" id="{7ACBFEBD-E6FE-3292-961C-56288F345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3209"/>
                <a:ext cx="80" cy="187"/>
              </a:xfrm>
              <a:custGeom>
                <a:avLst/>
                <a:gdLst/>
                <a:ahLst/>
                <a:cxnLst>
                  <a:cxn ang="0">
                    <a:pos x="0" y="748"/>
                  </a:cxn>
                  <a:cxn ang="0">
                    <a:pos x="51" y="705"/>
                  </a:cxn>
                  <a:cxn ang="0">
                    <a:pos x="74" y="691"/>
                  </a:cxn>
                  <a:cxn ang="0">
                    <a:pos x="93" y="667"/>
                  </a:cxn>
                  <a:cxn ang="0">
                    <a:pos x="107" y="641"/>
                  </a:cxn>
                  <a:cxn ang="0">
                    <a:pos x="114" y="614"/>
                  </a:cxn>
                  <a:cxn ang="0">
                    <a:pos x="119" y="585"/>
                  </a:cxn>
                  <a:cxn ang="0">
                    <a:pos x="122" y="153"/>
                  </a:cxn>
                  <a:cxn ang="0">
                    <a:pos x="124" y="133"/>
                  </a:cxn>
                  <a:cxn ang="0">
                    <a:pos x="127" y="112"/>
                  </a:cxn>
                  <a:cxn ang="0">
                    <a:pos x="133" y="93"/>
                  </a:cxn>
                  <a:cxn ang="0">
                    <a:pos x="143" y="71"/>
                  </a:cxn>
                  <a:cxn ang="0">
                    <a:pos x="154" y="52"/>
                  </a:cxn>
                  <a:cxn ang="0">
                    <a:pos x="169" y="37"/>
                  </a:cxn>
                  <a:cxn ang="0">
                    <a:pos x="184" y="20"/>
                  </a:cxn>
                  <a:cxn ang="0">
                    <a:pos x="203" y="11"/>
                  </a:cxn>
                  <a:cxn ang="0">
                    <a:pos x="222" y="2"/>
                  </a:cxn>
                  <a:cxn ang="0">
                    <a:pos x="246" y="0"/>
                  </a:cxn>
                  <a:cxn ang="0">
                    <a:pos x="262" y="2"/>
                  </a:cxn>
                  <a:cxn ang="0">
                    <a:pos x="276" y="7"/>
                  </a:cxn>
                  <a:cxn ang="0">
                    <a:pos x="294" y="14"/>
                  </a:cxn>
                  <a:cxn ang="0">
                    <a:pos x="309" y="25"/>
                  </a:cxn>
                  <a:cxn ang="0">
                    <a:pos x="316" y="34"/>
                  </a:cxn>
                  <a:cxn ang="0">
                    <a:pos x="304" y="28"/>
                  </a:cxn>
                  <a:cxn ang="0">
                    <a:pos x="273" y="24"/>
                  </a:cxn>
                  <a:cxn ang="0">
                    <a:pos x="253" y="25"/>
                  </a:cxn>
                  <a:cxn ang="0">
                    <a:pos x="233" y="32"/>
                  </a:cxn>
                  <a:cxn ang="0">
                    <a:pos x="218" y="40"/>
                  </a:cxn>
                  <a:cxn ang="0">
                    <a:pos x="203" y="52"/>
                  </a:cxn>
                  <a:cxn ang="0">
                    <a:pos x="190" y="67"/>
                  </a:cxn>
                  <a:cxn ang="0">
                    <a:pos x="178" y="85"/>
                  </a:cxn>
                  <a:cxn ang="0">
                    <a:pos x="171" y="101"/>
                  </a:cxn>
                  <a:cxn ang="0">
                    <a:pos x="163" y="120"/>
                  </a:cxn>
                  <a:cxn ang="0">
                    <a:pos x="160" y="153"/>
                  </a:cxn>
                  <a:cxn ang="0">
                    <a:pos x="160" y="558"/>
                  </a:cxn>
                  <a:cxn ang="0">
                    <a:pos x="160" y="578"/>
                  </a:cxn>
                  <a:cxn ang="0">
                    <a:pos x="157" y="599"/>
                  </a:cxn>
                  <a:cxn ang="0">
                    <a:pos x="153" y="621"/>
                  </a:cxn>
                  <a:cxn ang="0">
                    <a:pos x="145" y="645"/>
                  </a:cxn>
                  <a:cxn ang="0">
                    <a:pos x="133" y="667"/>
                  </a:cxn>
                  <a:cxn ang="0">
                    <a:pos x="124" y="688"/>
                  </a:cxn>
                  <a:cxn ang="0">
                    <a:pos x="110" y="708"/>
                  </a:cxn>
                  <a:cxn ang="0">
                    <a:pos x="92" y="724"/>
                  </a:cxn>
                  <a:cxn ang="0">
                    <a:pos x="73" y="737"/>
                  </a:cxn>
                  <a:cxn ang="0">
                    <a:pos x="50" y="745"/>
                  </a:cxn>
                  <a:cxn ang="0">
                    <a:pos x="0" y="748"/>
                  </a:cxn>
                </a:cxnLst>
                <a:rect l="0" t="0" r="r" b="b"/>
                <a:pathLst>
                  <a:path w="321" h="748">
                    <a:moveTo>
                      <a:pt x="0" y="748"/>
                    </a:moveTo>
                    <a:lnTo>
                      <a:pt x="0" y="748"/>
                    </a:lnTo>
                    <a:lnTo>
                      <a:pt x="39" y="711"/>
                    </a:lnTo>
                    <a:lnTo>
                      <a:pt x="51" y="705"/>
                    </a:lnTo>
                    <a:lnTo>
                      <a:pt x="65" y="698"/>
                    </a:lnTo>
                    <a:lnTo>
                      <a:pt x="74" y="691"/>
                    </a:lnTo>
                    <a:lnTo>
                      <a:pt x="86" y="678"/>
                    </a:lnTo>
                    <a:lnTo>
                      <a:pt x="93" y="667"/>
                    </a:lnTo>
                    <a:lnTo>
                      <a:pt x="100" y="655"/>
                    </a:lnTo>
                    <a:lnTo>
                      <a:pt x="107" y="641"/>
                    </a:lnTo>
                    <a:lnTo>
                      <a:pt x="111" y="628"/>
                    </a:lnTo>
                    <a:lnTo>
                      <a:pt x="114" y="614"/>
                    </a:lnTo>
                    <a:lnTo>
                      <a:pt x="118" y="599"/>
                    </a:lnTo>
                    <a:lnTo>
                      <a:pt x="119" y="585"/>
                    </a:lnTo>
                    <a:lnTo>
                      <a:pt x="122" y="558"/>
                    </a:lnTo>
                    <a:lnTo>
                      <a:pt x="122" y="153"/>
                    </a:lnTo>
                    <a:lnTo>
                      <a:pt x="122" y="144"/>
                    </a:lnTo>
                    <a:lnTo>
                      <a:pt x="124" y="133"/>
                    </a:lnTo>
                    <a:lnTo>
                      <a:pt x="125" y="124"/>
                    </a:lnTo>
                    <a:lnTo>
                      <a:pt x="127" y="112"/>
                    </a:lnTo>
                    <a:lnTo>
                      <a:pt x="130" y="101"/>
                    </a:lnTo>
                    <a:lnTo>
                      <a:pt x="133" y="93"/>
                    </a:lnTo>
                    <a:lnTo>
                      <a:pt x="138" y="82"/>
                    </a:lnTo>
                    <a:lnTo>
                      <a:pt x="143" y="71"/>
                    </a:lnTo>
                    <a:lnTo>
                      <a:pt x="150" y="61"/>
                    </a:lnTo>
                    <a:lnTo>
                      <a:pt x="154" y="52"/>
                    </a:lnTo>
                    <a:lnTo>
                      <a:pt x="162" y="44"/>
                    </a:lnTo>
                    <a:lnTo>
                      <a:pt x="169" y="37"/>
                    </a:lnTo>
                    <a:lnTo>
                      <a:pt x="176" y="28"/>
                    </a:lnTo>
                    <a:lnTo>
                      <a:pt x="184" y="20"/>
                    </a:lnTo>
                    <a:lnTo>
                      <a:pt x="192" y="14"/>
                    </a:lnTo>
                    <a:lnTo>
                      <a:pt x="203" y="11"/>
                    </a:lnTo>
                    <a:lnTo>
                      <a:pt x="212" y="6"/>
                    </a:lnTo>
                    <a:lnTo>
                      <a:pt x="222" y="2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53" y="0"/>
                    </a:lnTo>
                    <a:lnTo>
                      <a:pt x="262" y="2"/>
                    </a:lnTo>
                    <a:lnTo>
                      <a:pt x="269" y="6"/>
                    </a:lnTo>
                    <a:lnTo>
                      <a:pt x="276" y="7"/>
                    </a:lnTo>
                    <a:lnTo>
                      <a:pt x="286" y="11"/>
                    </a:lnTo>
                    <a:lnTo>
                      <a:pt x="294" y="14"/>
                    </a:lnTo>
                    <a:lnTo>
                      <a:pt x="301" y="20"/>
                    </a:lnTo>
                    <a:lnTo>
                      <a:pt x="309" y="25"/>
                    </a:lnTo>
                    <a:lnTo>
                      <a:pt x="321" y="35"/>
                    </a:lnTo>
                    <a:lnTo>
                      <a:pt x="316" y="34"/>
                    </a:lnTo>
                    <a:lnTo>
                      <a:pt x="311" y="32"/>
                    </a:lnTo>
                    <a:lnTo>
                      <a:pt x="304" y="28"/>
                    </a:lnTo>
                    <a:lnTo>
                      <a:pt x="295" y="25"/>
                    </a:lnTo>
                    <a:lnTo>
                      <a:pt x="273" y="24"/>
                    </a:lnTo>
                    <a:lnTo>
                      <a:pt x="263" y="24"/>
                    </a:lnTo>
                    <a:lnTo>
                      <a:pt x="253" y="25"/>
                    </a:lnTo>
                    <a:lnTo>
                      <a:pt x="244" y="28"/>
                    </a:lnTo>
                    <a:lnTo>
                      <a:pt x="233" y="32"/>
                    </a:lnTo>
                    <a:lnTo>
                      <a:pt x="225" y="37"/>
                    </a:lnTo>
                    <a:lnTo>
                      <a:pt x="218" y="40"/>
                    </a:lnTo>
                    <a:lnTo>
                      <a:pt x="209" y="47"/>
                    </a:lnTo>
                    <a:lnTo>
                      <a:pt x="203" y="52"/>
                    </a:lnTo>
                    <a:lnTo>
                      <a:pt x="196" y="60"/>
                    </a:lnTo>
                    <a:lnTo>
                      <a:pt x="190" y="67"/>
                    </a:lnTo>
                    <a:lnTo>
                      <a:pt x="183" y="77"/>
                    </a:lnTo>
                    <a:lnTo>
                      <a:pt x="178" y="85"/>
                    </a:lnTo>
                    <a:lnTo>
                      <a:pt x="175" y="93"/>
                    </a:lnTo>
                    <a:lnTo>
                      <a:pt x="171" y="101"/>
                    </a:lnTo>
                    <a:lnTo>
                      <a:pt x="166" y="112"/>
                    </a:lnTo>
                    <a:lnTo>
                      <a:pt x="163" y="120"/>
                    </a:lnTo>
                    <a:lnTo>
                      <a:pt x="162" y="132"/>
                    </a:lnTo>
                    <a:lnTo>
                      <a:pt x="160" y="153"/>
                    </a:lnTo>
                    <a:lnTo>
                      <a:pt x="160" y="153"/>
                    </a:lnTo>
                    <a:lnTo>
                      <a:pt x="160" y="558"/>
                    </a:lnTo>
                    <a:lnTo>
                      <a:pt x="160" y="568"/>
                    </a:lnTo>
                    <a:lnTo>
                      <a:pt x="160" y="578"/>
                    </a:lnTo>
                    <a:lnTo>
                      <a:pt x="157" y="588"/>
                    </a:lnTo>
                    <a:lnTo>
                      <a:pt x="157" y="599"/>
                    </a:lnTo>
                    <a:lnTo>
                      <a:pt x="154" y="611"/>
                    </a:lnTo>
                    <a:lnTo>
                      <a:pt x="153" y="621"/>
                    </a:lnTo>
                    <a:lnTo>
                      <a:pt x="150" y="633"/>
                    </a:lnTo>
                    <a:lnTo>
                      <a:pt x="145" y="645"/>
                    </a:lnTo>
                    <a:lnTo>
                      <a:pt x="140" y="655"/>
                    </a:lnTo>
                    <a:lnTo>
                      <a:pt x="133" y="667"/>
                    </a:lnTo>
                    <a:lnTo>
                      <a:pt x="130" y="678"/>
                    </a:lnTo>
                    <a:lnTo>
                      <a:pt x="124" y="688"/>
                    </a:lnTo>
                    <a:lnTo>
                      <a:pt x="117" y="698"/>
                    </a:lnTo>
                    <a:lnTo>
                      <a:pt x="110" y="708"/>
                    </a:lnTo>
                    <a:lnTo>
                      <a:pt x="100" y="715"/>
                    </a:lnTo>
                    <a:lnTo>
                      <a:pt x="92" y="724"/>
                    </a:lnTo>
                    <a:lnTo>
                      <a:pt x="83" y="731"/>
                    </a:lnTo>
                    <a:lnTo>
                      <a:pt x="73" y="737"/>
                    </a:lnTo>
                    <a:lnTo>
                      <a:pt x="63" y="741"/>
                    </a:lnTo>
                    <a:lnTo>
                      <a:pt x="50" y="745"/>
                    </a:lnTo>
                    <a:lnTo>
                      <a:pt x="21" y="748"/>
                    </a:lnTo>
                    <a:lnTo>
                      <a:pt x="0" y="74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" name="Group 234">
              <a:extLst>
                <a:ext uri="{FF2B5EF4-FFF2-40B4-BE49-F238E27FC236}">
                  <a16:creationId xmlns:a16="http://schemas.microsoft.com/office/drawing/2014/main" id="{7465C5FC-08DF-05F2-B275-979696126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32" y="13752"/>
              <a:ext cx="688" cy="390"/>
              <a:chOff x="332" y="3184"/>
              <a:chExt cx="111" cy="97"/>
            </a:xfrm>
          </p:grpSpPr>
          <p:sp>
            <p:nvSpPr>
              <p:cNvPr id="119" name="Freeform 235">
                <a:extLst>
                  <a:ext uri="{FF2B5EF4-FFF2-40B4-BE49-F238E27FC236}">
                    <a16:creationId xmlns:a16="http://schemas.microsoft.com/office/drawing/2014/main" id="{810A772F-8DD4-23E0-6F61-65BEF5180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" y="3184"/>
                <a:ext cx="111" cy="97"/>
              </a:xfrm>
              <a:custGeom>
                <a:avLst/>
                <a:gdLst/>
                <a:ahLst/>
                <a:cxnLst>
                  <a:cxn ang="0">
                    <a:pos x="99" y="177"/>
                  </a:cxn>
                  <a:cxn ang="0">
                    <a:pos x="85" y="175"/>
                  </a:cxn>
                  <a:cxn ang="0">
                    <a:pos x="67" y="170"/>
                  </a:cxn>
                  <a:cxn ang="0">
                    <a:pos x="50" y="164"/>
                  </a:cxn>
                  <a:cxn ang="0">
                    <a:pos x="36" y="155"/>
                  </a:cxn>
                  <a:cxn ang="0">
                    <a:pos x="23" y="142"/>
                  </a:cxn>
                  <a:cxn ang="0">
                    <a:pos x="11" y="127"/>
                  </a:cxn>
                  <a:cxn ang="0">
                    <a:pos x="4" y="112"/>
                  </a:cxn>
                  <a:cxn ang="0">
                    <a:pos x="0" y="86"/>
                  </a:cxn>
                  <a:cxn ang="0">
                    <a:pos x="1" y="77"/>
                  </a:cxn>
                  <a:cxn ang="0">
                    <a:pos x="6" y="60"/>
                  </a:cxn>
                  <a:cxn ang="0">
                    <a:pos x="14" y="44"/>
                  </a:cxn>
                  <a:cxn ang="0">
                    <a:pos x="23" y="30"/>
                  </a:cxn>
                  <a:cxn ang="0">
                    <a:pos x="34" y="19"/>
                  </a:cxn>
                  <a:cxn ang="0">
                    <a:pos x="50" y="10"/>
                  </a:cxn>
                  <a:cxn ang="0">
                    <a:pos x="65" y="4"/>
                  </a:cxn>
                  <a:cxn ang="0">
                    <a:pos x="86" y="0"/>
                  </a:cxn>
                  <a:cxn ang="0">
                    <a:pos x="104" y="3"/>
                  </a:cxn>
                  <a:cxn ang="0">
                    <a:pos x="119" y="7"/>
                  </a:cxn>
                  <a:cxn ang="0">
                    <a:pos x="136" y="14"/>
                  </a:cxn>
                  <a:cxn ang="0">
                    <a:pos x="146" y="26"/>
                  </a:cxn>
                  <a:cxn ang="0">
                    <a:pos x="158" y="40"/>
                  </a:cxn>
                  <a:cxn ang="0">
                    <a:pos x="166" y="56"/>
                  </a:cxn>
                  <a:cxn ang="0">
                    <a:pos x="175" y="71"/>
                  </a:cxn>
                  <a:cxn ang="0">
                    <a:pos x="175" y="98"/>
                  </a:cxn>
                  <a:cxn ang="0">
                    <a:pos x="266" y="80"/>
                  </a:cxn>
                  <a:cxn ang="0">
                    <a:pos x="270" y="61"/>
                  </a:cxn>
                  <a:cxn ang="0">
                    <a:pos x="279" y="45"/>
                  </a:cxn>
                  <a:cxn ang="0">
                    <a:pos x="287" y="32"/>
                  </a:cxn>
                  <a:cxn ang="0">
                    <a:pos x="301" y="20"/>
                  </a:cxn>
                  <a:cxn ang="0">
                    <a:pos x="315" y="11"/>
                  </a:cxn>
                  <a:cxn ang="0">
                    <a:pos x="331" y="6"/>
                  </a:cxn>
                  <a:cxn ang="0">
                    <a:pos x="348" y="3"/>
                  </a:cxn>
                  <a:cxn ang="0">
                    <a:pos x="369" y="3"/>
                  </a:cxn>
                  <a:cxn ang="0">
                    <a:pos x="385" y="6"/>
                  </a:cxn>
                  <a:cxn ang="0">
                    <a:pos x="400" y="13"/>
                  </a:cxn>
                  <a:cxn ang="0">
                    <a:pos x="415" y="24"/>
                  </a:cxn>
                  <a:cxn ang="0">
                    <a:pos x="427" y="36"/>
                  </a:cxn>
                  <a:cxn ang="0">
                    <a:pos x="436" y="48"/>
                  </a:cxn>
                  <a:cxn ang="0">
                    <a:pos x="443" y="65"/>
                  </a:cxn>
                  <a:cxn ang="0">
                    <a:pos x="447" y="89"/>
                  </a:cxn>
                  <a:cxn ang="0">
                    <a:pos x="446" y="107"/>
                  </a:cxn>
                  <a:cxn ang="0">
                    <a:pos x="439" y="123"/>
                  </a:cxn>
                  <a:cxn ang="0">
                    <a:pos x="428" y="138"/>
                  </a:cxn>
                  <a:cxn ang="0">
                    <a:pos x="415" y="150"/>
                  </a:cxn>
                  <a:cxn ang="0">
                    <a:pos x="400" y="159"/>
                  </a:cxn>
                  <a:cxn ang="0">
                    <a:pos x="385" y="168"/>
                  </a:cxn>
                  <a:cxn ang="0">
                    <a:pos x="369" y="172"/>
                  </a:cxn>
                  <a:cxn ang="0">
                    <a:pos x="351" y="176"/>
                  </a:cxn>
                </a:cxnLst>
                <a:rect l="0" t="0" r="r" b="b"/>
                <a:pathLst>
                  <a:path w="447" h="386">
                    <a:moveTo>
                      <a:pt x="205" y="386"/>
                    </a:moveTo>
                    <a:lnTo>
                      <a:pt x="205" y="386"/>
                    </a:lnTo>
                    <a:lnTo>
                      <a:pt x="104" y="177"/>
                    </a:lnTo>
                    <a:lnTo>
                      <a:pt x="99" y="177"/>
                    </a:lnTo>
                    <a:lnTo>
                      <a:pt x="96" y="177"/>
                    </a:lnTo>
                    <a:lnTo>
                      <a:pt x="90" y="176"/>
                    </a:lnTo>
                    <a:lnTo>
                      <a:pt x="86" y="176"/>
                    </a:lnTo>
                    <a:lnTo>
                      <a:pt x="85" y="175"/>
                    </a:lnTo>
                    <a:lnTo>
                      <a:pt x="79" y="175"/>
                    </a:lnTo>
                    <a:lnTo>
                      <a:pt x="76" y="172"/>
                    </a:lnTo>
                    <a:lnTo>
                      <a:pt x="71" y="171"/>
                    </a:lnTo>
                    <a:lnTo>
                      <a:pt x="67" y="170"/>
                    </a:lnTo>
                    <a:lnTo>
                      <a:pt x="61" y="168"/>
                    </a:lnTo>
                    <a:lnTo>
                      <a:pt x="57" y="168"/>
                    </a:lnTo>
                    <a:lnTo>
                      <a:pt x="53" y="165"/>
                    </a:lnTo>
                    <a:lnTo>
                      <a:pt x="50" y="164"/>
                    </a:lnTo>
                    <a:lnTo>
                      <a:pt x="49" y="159"/>
                    </a:lnTo>
                    <a:lnTo>
                      <a:pt x="43" y="159"/>
                    </a:lnTo>
                    <a:lnTo>
                      <a:pt x="40" y="156"/>
                    </a:lnTo>
                    <a:lnTo>
                      <a:pt x="36" y="155"/>
                    </a:lnTo>
                    <a:lnTo>
                      <a:pt x="32" y="150"/>
                    </a:lnTo>
                    <a:lnTo>
                      <a:pt x="30" y="149"/>
                    </a:lnTo>
                    <a:lnTo>
                      <a:pt x="26" y="145"/>
                    </a:lnTo>
                    <a:lnTo>
                      <a:pt x="23" y="142"/>
                    </a:lnTo>
                    <a:lnTo>
                      <a:pt x="20" y="138"/>
                    </a:lnTo>
                    <a:lnTo>
                      <a:pt x="17" y="136"/>
                    </a:lnTo>
                    <a:lnTo>
                      <a:pt x="14" y="131"/>
                    </a:lnTo>
                    <a:lnTo>
                      <a:pt x="11" y="127"/>
                    </a:lnTo>
                    <a:lnTo>
                      <a:pt x="8" y="124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4" y="112"/>
                    </a:lnTo>
                    <a:lnTo>
                      <a:pt x="1" y="109"/>
                    </a:lnTo>
                    <a:lnTo>
                      <a:pt x="1" y="104"/>
                    </a:lnTo>
                    <a:lnTo>
                      <a:pt x="1" y="99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0" y="80"/>
                    </a:lnTo>
                    <a:lnTo>
                      <a:pt x="1" y="77"/>
                    </a:lnTo>
                    <a:lnTo>
                      <a:pt x="1" y="71"/>
                    </a:lnTo>
                    <a:lnTo>
                      <a:pt x="1" y="67"/>
                    </a:lnTo>
                    <a:lnTo>
                      <a:pt x="4" y="64"/>
                    </a:lnTo>
                    <a:lnTo>
                      <a:pt x="6" y="60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11" y="48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3" y="30"/>
                    </a:lnTo>
                    <a:lnTo>
                      <a:pt x="26" y="28"/>
                    </a:lnTo>
                    <a:lnTo>
                      <a:pt x="30" y="25"/>
                    </a:lnTo>
                    <a:lnTo>
                      <a:pt x="32" y="21"/>
                    </a:lnTo>
                    <a:lnTo>
                      <a:pt x="34" y="19"/>
                    </a:lnTo>
                    <a:lnTo>
                      <a:pt x="39" y="17"/>
                    </a:lnTo>
                    <a:lnTo>
                      <a:pt x="43" y="13"/>
                    </a:lnTo>
                    <a:lnTo>
                      <a:pt x="47" y="13"/>
                    </a:lnTo>
                    <a:lnTo>
                      <a:pt x="50" y="10"/>
                    </a:lnTo>
                    <a:lnTo>
                      <a:pt x="53" y="7"/>
                    </a:lnTo>
                    <a:lnTo>
                      <a:pt x="57" y="7"/>
                    </a:lnTo>
                    <a:lnTo>
                      <a:pt x="60" y="6"/>
                    </a:lnTo>
                    <a:lnTo>
                      <a:pt x="65" y="4"/>
                    </a:lnTo>
                    <a:lnTo>
                      <a:pt x="71" y="4"/>
                    </a:lnTo>
                    <a:lnTo>
                      <a:pt x="72" y="3"/>
                    </a:lnTo>
                    <a:lnTo>
                      <a:pt x="76" y="3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104" y="3"/>
                    </a:lnTo>
                    <a:lnTo>
                      <a:pt x="106" y="4"/>
                    </a:lnTo>
                    <a:lnTo>
                      <a:pt x="111" y="6"/>
                    </a:lnTo>
                    <a:lnTo>
                      <a:pt x="115" y="7"/>
                    </a:lnTo>
                    <a:lnTo>
                      <a:pt x="119" y="7"/>
                    </a:lnTo>
                    <a:lnTo>
                      <a:pt x="123" y="7"/>
                    </a:lnTo>
                    <a:lnTo>
                      <a:pt x="126" y="11"/>
                    </a:lnTo>
                    <a:lnTo>
                      <a:pt x="132" y="13"/>
                    </a:lnTo>
                    <a:lnTo>
                      <a:pt x="136" y="14"/>
                    </a:lnTo>
                    <a:lnTo>
                      <a:pt x="139" y="18"/>
                    </a:lnTo>
                    <a:lnTo>
                      <a:pt x="143" y="21"/>
                    </a:lnTo>
                    <a:lnTo>
                      <a:pt x="144" y="24"/>
                    </a:lnTo>
                    <a:lnTo>
                      <a:pt x="146" y="26"/>
                    </a:lnTo>
                    <a:lnTo>
                      <a:pt x="150" y="28"/>
                    </a:lnTo>
                    <a:lnTo>
                      <a:pt x="155" y="32"/>
                    </a:lnTo>
                    <a:lnTo>
                      <a:pt x="155" y="36"/>
                    </a:lnTo>
                    <a:lnTo>
                      <a:pt x="158" y="40"/>
                    </a:lnTo>
                    <a:lnTo>
                      <a:pt x="162" y="44"/>
                    </a:lnTo>
                    <a:lnTo>
                      <a:pt x="164" y="47"/>
                    </a:lnTo>
                    <a:lnTo>
                      <a:pt x="166" y="48"/>
                    </a:lnTo>
                    <a:lnTo>
                      <a:pt x="166" y="56"/>
                    </a:lnTo>
                    <a:lnTo>
                      <a:pt x="169" y="58"/>
                    </a:lnTo>
                    <a:lnTo>
                      <a:pt x="171" y="63"/>
                    </a:lnTo>
                    <a:lnTo>
                      <a:pt x="171" y="66"/>
                    </a:lnTo>
                    <a:lnTo>
                      <a:pt x="175" y="71"/>
                    </a:lnTo>
                    <a:lnTo>
                      <a:pt x="175" y="74"/>
                    </a:lnTo>
                    <a:lnTo>
                      <a:pt x="175" y="78"/>
                    </a:lnTo>
                    <a:lnTo>
                      <a:pt x="175" y="89"/>
                    </a:lnTo>
                    <a:lnTo>
                      <a:pt x="175" y="98"/>
                    </a:lnTo>
                    <a:lnTo>
                      <a:pt x="266" y="98"/>
                    </a:lnTo>
                    <a:lnTo>
                      <a:pt x="266" y="89"/>
                    </a:lnTo>
                    <a:lnTo>
                      <a:pt x="266" y="85"/>
                    </a:lnTo>
                    <a:lnTo>
                      <a:pt x="266" y="80"/>
                    </a:lnTo>
                    <a:lnTo>
                      <a:pt x="268" y="74"/>
                    </a:lnTo>
                    <a:lnTo>
                      <a:pt x="268" y="71"/>
                    </a:lnTo>
                    <a:lnTo>
                      <a:pt x="269" y="65"/>
                    </a:lnTo>
                    <a:lnTo>
                      <a:pt x="270" y="61"/>
                    </a:lnTo>
                    <a:lnTo>
                      <a:pt x="272" y="57"/>
                    </a:lnTo>
                    <a:lnTo>
                      <a:pt x="272" y="53"/>
                    </a:lnTo>
                    <a:lnTo>
                      <a:pt x="276" y="48"/>
                    </a:lnTo>
                    <a:lnTo>
                      <a:pt x="279" y="45"/>
                    </a:lnTo>
                    <a:lnTo>
                      <a:pt x="279" y="44"/>
                    </a:lnTo>
                    <a:lnTo>
                      <a:pt x="282" y="39"/>
                    </a:lnTo>
                    <a:lnTo>
                      <a:pt x="285" y="36"/>
                    </a:lnTo>
                    <a:lnTo>
                      <a:pt x="287" y="32"/>
                    </a:lnTo>
                    <a:lnTo>
                      <a:pt x="291" y="28"/>
                    </a:lnTo>
                    <a:lnTo>
                      <a:pt x="294" y="25"/>
                    </a:lnTo>
                    <a:lnTo>
                      <a:pt x="297" y="24"/>
                    </a:lnTo>
                    <a:lnTo>
                      <a:pt x="301" y="20"/>
                    </a:lnTo>
                    <a:lnTo>
                      <a:pt x="302" y="17"/>
                    </a:lnTo>
                    <a:lnTo>
                      <a:pt x="305" y="14"/>
                    </a:lnTo>
                    <a:lnTo>
                      <a:pt x="309" y="13"/>
                    </a:lnTo>
                    <a:lnTo>
                      <a:pt x="315" y="11"/>
                    </a:lnTo>
                    <a:lnTo>
                      <a:pt x="320" y="7"/>
                    </a:lnTo>
                    <a:lnTo>
                      <a:pt x="323" y="7"/>
                    </a:lnTo>
                    <a:lnTo>
                      <a:pt x="327" y="7"/>
                    </a:lnTo>
                    <a:lnTo>
                      <a:pt x="331" y="6"/>
                    </a:lnTo>
                    <a:lnTo>
                      <a:pt x="335" y="4"/>
                    </a:lnTo>
                    <a:lnTo>
                      <a:pt x="338" y="3"/>
                    </a:lnTo>
                    <a:lnTo>
                      <a:pt x="342" y="3"/>
                    </a:lnTo>
                    <a:lnTo>
                      <a:pt x="348" y="3"/>
                    </a:lnTo>
                    <a:lnTo>
                      <a:pt x="356" y="0"/>
                    </a:lnTo>
                    <a:lnTo>
                      <a:pt x="362" y="0"/>
                    </a:lnTo>
                    <a:lnTo>
                      <a:pt x="365" y="3"/>
                    </a:lnTo>
                    <a:lnTo>
                      <a:pt x="369" y="3"/>
                    </a:lnTo>
                    <a:lnTo>
                      <a:pt x="374" y="3"/>
                    </a:lnTo>
                    <a:lnTo>
                      <a:pt x="378" y="4"/>
                    </a:lnTo>
                    <a:lnTo>
                      <a:pt x="381" y="4"/>
                    </a:lnTo>
                    <a:lnTo>
                      <a:pt x="385" y="6"/>
                    </a:lnTo>
                    <a:lnTo>
                      <a:pt x="389" y="7"/>
                    </a:lnTo>
                    <a:lnTo>
                      <a:pt x="393" y="7"/>
                    </a:lnTo>
                    <a:lnTo>
                      <a:pt x="397" y="10"/>
                    </a:lnTo>
                    <a:lnTo>
                      <a:pt x="400" y="13"/>
                    </a:lnTo>
                    <a:lnTo>
                      <a:pt x="406" y="13"/>
                    </a:lnTo>
                    <a:lnTo>
                      <a:pt x="408" y="17"/>
                    </a:lnTo>
                    <a:lnTo>
                      <a:pt x="413" y="19"/>
                    </a:lnTo>
                    <a:lnTo>
                      <a:pt x="415" y="24"/>
                    </a:lnTo>
                    <a:lnTo>
                      <a:pt x="420" y="25"/>
                    </a:lnTo>
                    <a:lnTo>
                      <a:pt x="422" y="28"/>
                    </a:lnTo>
                    <a:lnTo>
                      <a:pt x="424" y="30"/>
                    </a:lnTo>
                    <a:lnTo>
                      <a:pt x="427" y="36"/>
                    </a:lnTo>
                    <a:lnTo>
                      <a:pt x="430" y="37"/>
                    </a:lnTo>
                    <a:lnTo>
                      <a:pt x="433" y="40"/>
                    </a:lnTo>
                    <a:lnTo>
                      <a:pt x="435" y="44"/>
                    </a:lnTo>
                    <a:lnTo>
                      <a:pt x="436" y="48"/>
                    </a:lnTo>
                    <a:lnTo>
                      <a:pt x="440" y="53"/>
                    </a:lnTo>
                    <a:lnTo>
                      <a:pt x="441" y="56"/>
                    </a:lnTo>
                    <a:lnTo>
                      <a:pt x="442" y="60"/>
                    </a:lnTo>
                    <a:lnTo>
                      <a:pt x="443" y="65"/>
                    </a:lnTo>
                    <a:lnTo>
                      <a:pt x="446" y="71"/>
                    </a:lnTo>
                    <a:lnTo>
                      <a:pt x="446" y="73"/>
                    </a:lnTo>
                    <a:lnTo>
                      <a:pt x="446" y="77"/>
                    </a:lnTo>
                    <a:lnTo>
                      <a:pt x="447" y="89"/>
                    </a:lnTo>
                    <a:lnTo>
                      <a:pt x="447" y="92"/>
                    </a:lnTo>
                    <a:lnTo>
                      <a:pt x="446" y="98"/>
                    </a:lnTo>
                    <a:lnTo>
                      <a:pt x="446" y="104"/>
                    </a:lnTo>
                    <a:lnTo>
                      <a:pt x="446" y="107"/>
                    </a:lnTo>
                    <a:lnTo>
                      <a:pt x="443" y="112"/>
                    </a:lnTo>
                    <a:lnTo>
                      <a:pt x="442" y="116"/>
                    </a:lnTo>
                    <a:lnTo>
                      <a:pt x="441" y="118"/>
                    </a:lnTo>
                    <a:lnTo>
                      <a:pt x="439" y="123"/>
                    </a:lnTo>
                    <a:lnTo>
                      <a:pt x="436" y="126"/>
                    </a:lnTo>
                    <a:lnTo>
                      <a:pt x="435" y="131"/>
                    </a:lnTo>
                    <a:lnTo>
                      <a:pt x="431" y="133"/>
                    </a:lnTo>
                    <a:lnTo>
                      <a:pt x="428" y="138"/>
                    </a:lnTo>
                    <a:lnTo>
                      <a:pt x="426" y="140"/>
                    </a:lnTo>
                    <a:lnTo>
                      <a:pt x="422" y="145"/>
                    </a:lnTo>
                    <a:lnTo>
                      <a:pt x="420" y="145"/>
                    </a:lnTo>
                    <a:lnTo>
                      <a:pt x="415" y="150"/>
                    </a:lnTo>
                    <a:lnTo>
                      <a:pt x="413" y="153"/>
                    </a:lnTo>
                    <a:lnTo>
                      <a:pt x="409" y="155"/>
                    </a:lnTo>
                    <a:lnTo>
                      <a:pt x="406" y="158"/>
                    </a:lnTo>
                    <a:lnTo>
                      <a:pt x="400" y="159"/>
                    </a:lnTo>
                    <a:lnTo>
                      <a:pt x="397" y="164"/>
                    </a:lnTo>
                    <a:lnTo>
                      <a:pt x="393" y="164"/>
                    </a:lnTo>
                    <a:lnTo>
                      <a:pt x="389" y="165"/>
                    </a:lnTo>
                    <a:lnTo>
                      <a:pt x="385" y="168"/>
                    </a:lnTo>
                    <a:lnTo>
                      <a:pt x="381" y="168"/>
                    </a:lnTo>
                    <a:lnTo>
                      <a:pt x="376" y="171"/>
                    </a:lnTo>
                    <a:lnTo>
                      <a:pt x="370" y="172"/>
                    </a:lnTo>
                    <a:lnTo>
                      <a:pt x="369" y="172"/>
                    </a:lnTo>
                    <a:lnTo>
                      <a:pt x="363" y="175"/>
                    </a:lnTo>
                    <a:lnTo>
                      <a:pt x="360" y="175"/>
                    </a:lnTo>
                    <a:lnTo>
                      <a:pt x="356" y="176"/>
                    </a:lnTo>
                    <a:lnTo>
                      <a:pt x="351" y="176"/>
                    </a:lnTo>
                    <a:lnTo>
                      <a:pt x="342" y="177"/>
                    </a:lnTo>
                    <a:lnTo>
                      <a:pt x="245" y="386"/>
                    </a:lnTo>
                    <a:lnTo>
                      <a:pt x="205" y="386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36">
                <a:extLst>
                  <a:ext uri="{FF2B5EF4-FFF2-40B4-BE49-F238E27FC236}">
                    <a16:creationId xmlns:a16="http://schemas.microsoft.com/office/drawing/2014/main" id="{F3597850-9216-505D-2904-3C7984A9B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" y="3184"/>
                <a:ext cx="111" cy="97"/>
              </a:xfrm>
              <a:custGeom>
                <a:avLst/>
                <a:gdLst/>
                <a:ahLst/>
                <a:cxnLst>
                  <a:cxn ang="0">
                    <a:pos x="99" y="177"/>
                  </a:cxn>
                  <a:cxn ang="0">
                    <a:pos x="85" y="175"/>
                  </a:cxn>
                  <a:cxn ang="0">
                    <a:pos x="67" y="170"/>
                  </a:cxn>
                  <a:cxn ang="0">
                    <a:pos x="50" y="164"/>
                  </a:cxn>
                  <a:cxn ang="0">
                    <a:pos x="36" y="155"/>
                  </a:cxn>
                  <a:cxn ang="0">
                    <a:pos x="23" y="142"/>
                  </a:cxn>
                  <a:cxn ang="0">
                    <a:pos x="11" y="127"/>
                  </a:cxn>
                  <a:cxn ang="0">
                    <a:pos x="4" y="112"/>
                  </a:cxn>
                  <a:cxn ang="0">
                    <a:pos x="0" y="86"/>
                  </a:cxn>
                  <a:cxn ang="0">
                    <a:pos x="1" y="77"/>
                  </a:cxn>
                  <a:cxn ang="0">
                    <a:pos x="6" y="60"/>
                  </a:cxn>
                  <a:cxn ang="0">
                    <a:pos x="14" y="44"/>
                  </a:cxn>
                  <a:cxn ang="0">
                    <a:pos x="23" y="30"/>
                  </a:cxn>
                  <a:cxn ang="0">
                    <a:pos x="34" y="19"/>
                  </a:cxn>
                  <a:cxn ang="0">
                    <a:pos x="50" y="10"/>
                  </a:cxn>
                  <a:cxn ang="0">
                    <a:pos x="65" y="4"/>
                  </a:cxn>
                  <a:cxn ang="0">
                    <a:pos x="86" y="0"/>
                  </a:cxn>
                  <a:cxn ang="0">
                    <a:pos x="104" y="3"/>
                  </a:cxn>
                  <a:cxn ang="0">
                    <a:pos x="119" y="7"/>
                  </a:cxn>
                  <a:cxn ang="0">
                    <a:pos x="136" y="14"/>
                  </a:cxn>
                  <a:cxn ang="0">
                    <a:pos x="146" y="26"/>
                  </a:cxn>
                  <a:cxn ang="0">
                    <a:pos x="158" y="40"/>
                  </a:cxn>
                  <a:cxn ang="0">
                    <a:pos x="166" y="56"/>
                  </a:cxn>
                  <a:cxn ang="0">
                    <a:pos x="175" y="71"/>
                  </a:cxn>
                  <a:cxn ang="0">
                    <a:pos x="175" y="98"/>
                  </a:cxn>
                  <a:cxn ang="0">
                    <a:pos x="266" y="80"/>
                  </a:cxn>
                  <a:cxn ang="0">
                    <a:pos x="270" y="61"/>
                  </a:cxn>
                  <a:cxn ang="0">
                    <a:pos x="279" y="45"/>
                  </a:cxn>
                  <a:cxn ang="0">
                    <a:pos x="287" y="32"/>
                  </a:cxn>
                  <a:cxn ang="0">
                    <a:pos x="301" y="20"/>
                  </a:cxn>
                  <a:cxn ang="0">
                    <a:pos x="315" y="11"/>
                  </a:cxn>
                  <a:cxn ang="0">
                    <a:pos x="331" y="6"/>
                  </a:cxn>
                  <a:cxn ang="0">
                    <a:pos x="348" y="3"/>
                  </a:cxn>
                  <a:cxn ang="0">
                    <a:pos x="369" y="3"/>
                  </a:cxn>
                  <a:cxn ang="0">
                    <a:pos x="385" y="6"/>
                  </a:cxn>
                  <a:cxn ang="0">
                    <a:pos x="400" y="13"/>
                  </a:cxn>
                  <a:cxn ang="0">
                    <a:pos x="415" y="24"/>
                  </a:cxn>
                  <a:cxn ang="0">
                    <a:pos x="427" y="36"/>
                  </a:cxn>
                  <a:cxn ang="0">
                    <a:pos x="436" y="48"/>
                  </a:cxn>
                  <a:cxn ang="0">
                    <a:pos x="443" y="65"/>
                  </a:cxn>
                  <a:cxn ang="0">
                    <a:pos x="447" y="89"/>
                  </a:cxn>
                  <a:cxn ang="0">
                    <a:pos x="446" y="107"/>
                  </a:cxn>
                  <a:cxn ang="0">
                    <a:pos x="439" y="123"/>
                  </a:cxn>
                  <a:cxn ang="0">
                    <a:pos x="428" y="138"/>
                  </a:cxn>
                  <a:cxn ang="0">
                    <a:pos x="415" y="150"/>
                  </a:cxn>
                  <a:cxn ang="0">
                    <a:pos x="400" y="159"/>
                  </a:cxn>
                  <a:cxn ang="0">
                    <a:pos x="385" y="168"/>
                  </a:cxn>
                  <a:cxn ang="0">
                    <a:pos x="369" y="172"/>
                  </a:cxn>
                  <a:cxn ang="0">
                    <a:pos x="351" y="176"/>
                  </a:cxn>
                </a:cxnLst>
                <a:rect l="0" t="0" r="r" b="b"/>
                <a:pathLst>
                  <a:path w="447" h="386">
                    <a:moveTo>
                      <a:pt x="205" y="386"/>
                    </a:moveTo>
                    <a:lnTo>
                      <a:pt x="205" y="386"/>
                    </a:lnTo>
                    <a:lnTo>
                      <a:pt x="104" y="177"/>
                    </a:lnTo>
                    <a:lnTo>
                      <a:pt x="99" y="177"/>
                    </a:lnTo>
                    <a:lnTo>
                      <a:pt x="96" y="177"/>
                    </a:lnTo>
                    <a:lnTo>
                      <a:pt x="90" y="176"/>
                    </a:lnTo>
                    <a:lnTo>
                      <a:pt x="86" y="176"/>
                    </a:lnTo>
                    <a:lnTo>
                      <a:pt x="85" y="175"/>
                    </a:lnTo>
                    <a:lnTo>
                      <a:pt x="79" y="175"/>
                    </a:lnTo>
                    <a:lnTo>
                      <a:pt x="76" y="172"/>
                    </a:lnTo>
                    <a:lnTo>
                      <a:pt x="71" y="171"/>
                    </a:lnTo>
                    <a:lnTo>
                      <a:pt x="67" y="170"/>
                    </a:lnTo>
                    <a:lnTo>
                      <a:pt x="61" y="168"/>
                    </a:lnTo>
                    <a:lnTo>
                      <a:pt x="57" y="168"/>
                    </a:lnTo>
                    <a:lnTo>
                      <a:pt x="53" y="165"/>
                    </a:lnTo>
                    <a:lnTo>
                      <a:pt x="50" y="164"/>
                    </a:lnTo>
                    <a:lnTo>
                      <a:pt x="49" y="159"/>
                    </a:lnTo>
                    <a:lnTo>
                      <a:pt x="43" y="159"/>
                    </a:lnTo>
                    <a:lnTo>
                      <a:pt x="40" y="156"/>
                    </a:lnTo>
                    <a:lnTo>
                      <a:pt x="36" y="155"/>
                    </a:lnTo>
                    <a:lnTo>
                      <a:pt x="32" y="150"/>
                    </a:lnTo>
                    <a:lnTo>
                      <a:pt x="30" y="149"/>
                    </a:lnTo>
                    <a:lnTo>
                      <a:pt x="26" y="145"/>
                    </a:lnTo>
                    <a:lnTo>
                      <a:pt x="23" y="142"/>
                    </a:lnTo>
                    <a:lnTo>
                      <a:pt x="20" y="138"/>
                    </a:lnTo>
                    <a:lnTo>
                      <a:pt x="17" y="136"/>
                    </a:lnTo>
                    <a:lnTo>
                      <a:pt x="14" y="131"/>
                    </a:lnTo>
                    <a:lnTo>
                      <a:pt x="11" y="127"/>
                    </a:lnTo>
                    <a:lnTo>
                      <a:pt x="8" y="124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4" y="112"/>
                    </a:lnTo>
                    <a:lnTo>
                      <a:pt x="1" y="109"/>
                    </a:lnTo>
                    <a:lnTo>
                      <a:pt x="1" y="104"/>
                    </a:lnTo>
                    <a:lnTo>
                      <a:pt x="1" y="99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0" y="80"/>
                    </a:lnTo>
                    <a:lnTo>
                      <a:pt x="1" y="77"/>
                    </a:lnTo>
                    <a:lnTo>
                      <a:pt x="1" y="71"/>
                    </a:lnTo>
                    <a:lnTo>
                      <a:pt x="1" y="67"/>
                    </a:lnTo>
                    <a:lnTo>
                      <a:pt x="4" y="64"/>
                    </a:lnTo>
                    <a:lnTo>
                      <a:pt x="6" y="60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11" y="48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3" y="30"/>
                    </a:lnTo>
                    <a:lnTo>
                      <a:pt x="26" y="28"/>
                    </a:lnTo>
                    <a:lnTo>
                      <a:pt x="30" y="25"/>
                    </a:lnTo>
                    <a:lnTo>
                      <a:pt x="32" y="21"/>
                    </a:lnTo>
                    <a:lnTo>
                      <a:pt x="34" y="19"/>
                    </a:lnTo>
                    <a:lnTo>
                      <a:pt x="39" y="17"/>
                    </a:lnTo>
                    <a:lnTo>
                      <a:pt x="43" y="13"/>
                    </a:lnTo>
                    <a:lnTo>
                      <a:pt x="47" y="13"/>
                    </a:lnTo>
                    <a:lnTo>
                      <a:pt x="50" y="10"/>
                    </a:lnTo>
                    <a:lnTo>
                      <a:pt x="53" y="7"/>
                    </a:lnTo>
                    <a:lnTo>
                      <a:pt x="57" y="7"/>
                    </a:lnTo>
                    <a:lnTo>
                      <a:pt x="60" y="6"/>
                    </a:lnTo>
                    <a:lnTo>
                      <a:pt x="65" y="4"/>
                    </a:lnTo>
                    <a:lnTo>
                      <a:pt x="71" y="4"/>
                    </a:lnTo>
                    <a:lnTo>
                      <a:pt x="72" y="3"/>
                    </a:lnTo>
                    <a:lnTo>
                      <a:pt x="76" y="3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104" y="3"/>
                    </a:lnTo>
                    <a:lnTo>
                      <a:pt x="106" y="4"/>
                    </a:lnTo>
                    <a:lnTo>
                      <a:pt x="111" y="6"/>
                    </a:lnTo>
                    <a:lnTo>
                      <a:pt x="115" y="7"/>
                    </a:lnTo>
                    <a:lnTo>
                      <a:pt x="119" y="7"/>
                    </a:lnTo>
                    <a:lnTo>
                      <a:pt x="123" y="7"/>
                    </a:lnTo>
                    <a:lnTo>
                      <a:pt x="126" y="11"/>
                    </a:lnTo>
                    <a:lnTo>
                      <a:pt x="132" y="13"/>
                    </a:lnTo>
                    <a:lnTo>
                      <a:pt x="136" y="14"/>
                    </a:lnTo>
                    <a:lnTo>
                      <a:pt x="139" y="18"/>
                    </a:lnTo>
                    <a:lnTo>
                      <a:pt x="143" y="21"/>
                    </a:lnTo>
                    <a:lnTo>
                      <a:pt x="144" y="24"/>
                    </a:lnTo>
                    <a:lnTo>
                      <a:pt x="146" y="26"/>
                    </a:lnTo>
                    <a:lnTo>
                      <a:pt x="150" y="28"/>
                    </a:lnTo>
                    <a:lnTo>
                      <a:pt x="155" y="32"/>
                    </a:lnTo>
                    <a:lnTo>
                      <a:pt x="155" y="36"/>
                    </a:lnTo>
                    <a:lnTo>
                      <a:pt x="158" y="40"/>
                    </a:lnTo>
                    <a:lnTo>
                      <a:pt x="162" y="44"/>
                    </a:lnTo>
                    <a:lnTo>
                      <a:pt x="164" y="47"/>
                    </a:lnTo>
                    <a:lnTo>
                      <a:pt x="166" y="48"/>
                    </a:lnTo>
                    <a:lnTo>
                      <a:pt x="166" y="56"/>
                    </a:lnTo>
                    <a:lnTo>
                      <a:pt x="169" y="58"/>
                    </a:lnTo>
                    <a:lnTo>
                      <a:pt x="171" y="63"/>
                    </a:lnTo>
                    <a:lnTo>
                      <a:pt x="171" y="66"/>
                    </a:lnTo>
                    <a:lnTo>
                      <a:pt x="175" y="71"/>
                    </a:lnTo>
                    <a:lnTo>
                      <a:pt x="175" y="74"/>
                    </a:lnTo>
                    <a:lnTo>
                      <a:pt x="175" y="78"/>
                    </a:lnTo>
                    <a:lnTo>
                      <a:pt x="175" y="89"/>
                    </a:lnTo>
                    <a:lnTo>
                      <a:pt x="175" y="98"/>
                    </a:lnTo>
                    <a:lnTo>
                      <a:pt x="266" y="98"/>
                    </a:lnTo>
                    <a:lnTo>
                      <a:pt x="266" y="89"/>
                    </a:lnTo>
                    <a:lnTo>
                      <a:pt x="266" y="85"/>
                    </a:lnTo>
                    <a:lnTo>
                      <a:pt x="266" y="80"/>
                    </a:lnTo>
                    <a:lnTo>
                      <a:pt x="268" y="74"/>
                    </a:lnTo>
                    <a:lnTo>
                      <a:pt x="268" y="71"/>
                    </a:lnTo>
                    <a:lnTo>
                      <a:pt x="269" y="65"/>
                    </a:lnTo>
                    <a:lnTo>
                      <a:pt x="270" y="61"/>
                    </a:lnTo>
                    <a:lnTo>
                      <a:pt x="272" y="57"/>
                    </a:lnTo>
                    <a:lnTo>
                      <a:pt x="272" y="53"/>
                    </a:lnTo>
                    <a:lnTo>
                      <a:pt x="276" y="48"/>
                    </a:lnTo>
                    <a:lnTo>
                      <a:pt x="279" y="45"/>
                    </a:lnTo>
                    <a:lnTo>
                      <a:pt x="279" y="44"/>
                    </a:lnTo>
                    <a:lnTo>
                      <a:pt x="282" y="39"/>
                    </a:lnTo>
                    <a:lnTo>
                      <a:pt x="285" y="36"/>
                    </a:lnTo>
                    <a:lnTo>
                      <a:pt x="287" y="32"/>
                    </a:lnTo>
                    <a:lnTo>
                      <a:pt x="291" y="28"/>
                    </a:lnTo>
                    <a:lnTo>
                      <a:pt x="294" y="25"/>
                    </a:lnTo>
                    <a:lnTo>
                      <a:pt x="297" y="24"/>
                    </a:lnTo>
                    <a:lnTo>
                      <a:pt x="301" y="20"/>
                    </a:lnTo>
                    <a:lnTo>
                      <a:pt x="302" y="17"/>
                    </a:lnTo>
                    <a:lnTo>
                      <a:pt x="305" y="14"/>
                    </a:lnTo>
                    <a:lnTo>
                      <a:pt x="309" y="13"/>
                    </a:lnTo>
                    <a:lnTo>
                      <a:pt x="315" y="11"/>
                    </a:lnTo>
                    <a:lnTo>
                      <a:pt x="320" y="7"/>
                    </a:lnTo>
                    <a:lnTo>
                      <a:pt x="323" y="7"/>
                    </a:lnTo>
                    <a:lnTo>
                      <a:pt x="327" y="7"/>
                    </a:lnTo>
                    <a:lnTo>
                      <a:pt x="331" y="6"/>
                    </a:lnTo>
                    <a:lnTo>
                      <a:pt x="335" y="4"/>
                    </a:lnTo>
                    <a:lnTo>
                      <a:pt x="338" y="3"/>
                    </a:lnTo>
                    <a:lnTo>
                      <a:pt x="342" y="3"/>
                    </a:lnTo>
                    <a:lnTo>
                      <a:pt x="348" y="3"/>
                    </a:lnTo>
                    <a:lnTo>
                      <a:pt x="356" y="0"/>
                    </a:lnTo>
                    <a:lnTo>
                      <a:pt x="362" y="0"/>
                    </a:lnTo>
                    <a:lnTo>
                      <a:pt x="365" y="3"/>
                    </a:lnTo>
                    <a:lnTo>
                      <a:pt x="369" y="3"/>
                    </a:lnTo>
                    <a:lnTo>
                      <a:pt x="374" y="3"/>
                    </a:lnTo>
                    <a:lnTo>
                      <a:pt x="378" y="4"/>
                    </a:lnTo>
                    <a:lnTo>
                      <a:pt x="381" y="4"/>
                    </a:lnTo>
                    <a:lnTo>
                      <a:pt x="385" y="6"/>
                    </a:lnTo>
                    <a:lnTo>
                      <a:pt x="389" y="7"/>
                    </a:lnTo>
                    <a:lnTo>
                      <a:pt x="393" y="7"/>
                    </a:lnTo>
                    <a:lnTo>
                      <a:pt x="397" y="10"/>
                    </a:lnTo>
                    <a:lnTo>
                      <a:pt x="400" y="13"/>
                    </a:lnTo>
                    <a:lnTo>
                      <a:pt x="406" y="13"/>
                    </a:lnTo>
                    <a:lnTo>
                      <a:pt x="408" y="17"/>
                    </a:lnTo>
                    <a:lnTo>
                      <a:pt x="413" y="19"/>
                    </a:lnTo>
                    <a:lnTo>
                      <a:pt x="415" y="24"/>
                    </a:lnTo>
                    <a:lnTo>
                      <a:pt x="420" y="25"/>
                    </a:lnTo>
                    <a:lnTo>
                      <a:pt x="422" y="28"/>
                    </a:lnTo>
                    <a:lnTo>
                      <a:pt x="424" y="30"/>
                    </a:lnTo>
                    <a:lnTo>
                      <a:pt x="427" y="36"/>
                    </a:lnTo>
                    <a:lnTo>
                      <a:pt x="430" y="37"/>
                    </a:lnTo>
                    <a:lnTo>
                      <a:pt x="433" y="40"/>
                    </a:lnTo>
                    <a:lnTo>
                      <a:pt x="435" y="44"/>
                    </a:lnTo>
                    <a:lnTo>
                      <a:pt x="436" y="48"/>
                    </a:lnTo>
                    <a:lnTo>
                      <a:pt x="440" y="53"/>
                    </a:lnTo>
                    <a:lnTo>
                      <a:pt x="441" y="56"/>
                    </a:lnTo>
                    <a:lnTo>
                      <a:pt x="442" y="60"/>
                    </a:lnTo>
                    <a:lnTo>
                      <a:pt x="443" y="65"/>
                    </a:lnTo>
                    <a:lnTo>
                      <a:pt x="446" y="71"/>
                    </a:lnTo>
                    <a:lnTo>
                      <a:pt x="446" y="73"/>
                    </a:lnTo>
                    <a:lnTo>
                      <a:pt x="446" y="77"/>
                    </a:lnTo>
                    <a:lnTo>
                      <a:pt x="447" y="89"/>
                    </a:lnTo>
                    <a:lnTo>
                      <a:pt x="447" y="92"/>
                    </a:lnTo>
                    <a:lnTo>
                      <a:pt x="446" y="98"/>
                    </a:lnTo>
                    <a:lnTo>
                      <a:pt x="446" y="104"/>
                    </a:lnTo>
                    <a:lnTo>
                      <a:pt x="446" y="107"/>
                    </a:lnTo>
                    <a:lnTo>
                      <a:pt x="443" y="112"/>
                    </a:lnTo>
                    <a:lnTo>
                      <a:pt x="442" y="116"/>
                    </a:lnTo>
                    <a:lnTo>
                      <a:pt x="441" y="118"/>
                    </a:lnTo>
                    <a:lnTo>
                      <a:pt x="439" y="123"/>
                    </a:lnTo>
                    <a:lnTo>
                      <a:pt x="436" y="126"/>
                    </a:lnTo>
                    <a:lnTo>
                      <a:pt x="435" y="131"/>
                    </a:lnTo>
                    <a:lnTo>
                      <a:pt x="431" y="133"/>
                    </a:lnTo>
                    <a:lnTo>
                      <a:pt x="428" y="138"/>
                    </a:lnTo>
                    <a:lnTo>
                      <a:pt x="426" y="140"/>
                    </a:lnTo>
                    <a:lnTo>
                      <a:pt x="422" y="145"/>
                    </a:lnTo>
                    <a:lnTo>
                      <a:pt x="420" y="145"/>
                    </a:lnTo>
                    <a:lnTo>
                      <a:pt x="415" y="150"/>
                    </a:lnTo>
                    <a:lnTo>
                      <a:pt x="413" y="153"/>
                    </a:lnTo>
                    <a:lnTo>
                      <a:pt x="409" y="155"/>
                    </a:lnTo>
                    <a:lnTo>
                      <a:pt x="406" y="158"/>
                    </a:lnTo>
                    <a:lnTo>
                      <a:pt x="400" y="159"/>
                    </a:lnTo>
                    <a:lnTo>
                      <a:pt x="397" y="164"/>
                    </a:lnTo>
                    <a:lnTo>
                      <a:pt x="393" y="164"/>
                    </a:lnTo>
                    <a:lnTo>
                      <a:pt x="389" y="165"/>
                    </a:lnTo>
                    <a:lnTo>
                      <a:pt x="385" y="168"/>
                    </a:lnTo>
                    <a:lnTo>
                      <a:pt x="381" y="168"/>
                    </a:lnTo>
                    <a:lnTo>
                      <a:pt x="376" y="171"/>
                    </a:lnTo>
                    <a:lnTo>
                      <a:pt x="370" y="172"/>
                    </a:lnTo>
                    <a:lnTo>
                      <a:pt x="369" y="172"/>
                    </a:lnTo>
                    <a:lnTo>
                      <a:pt x="363" y="175"/>
                    </a:lnTo>
                    <a:lnTo>
                      <a:pt x="360" y="175"/>
                    </a:lnTo>
                    <a:lnTo>
                      <a:pt x="356" y="176"/>
                    </a:lnTo>
                    <a:lnTo>
                      <a:pt x="351" y="176"/>
                    </a:lnTo>
                    <a:lnTo>
                      <a:pt x="342" y="177"/>
                    </a:lnTo>
                    <a:lnTo>
                      <a:pt x="245" y="386"/>
                    </a:lnTo>
                    <a:lnTo>
                      <a:pt x="205" y="38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" name="Group 237">
              <a:extLst>
                <a:ext uri="{FF2B5EF4-FFF2-40B4-BE49-F238E27FC236}">
                  <a16:creationId xmlns:a16="http://schemas.microsoft.com/office/drawing/2014/main" id="{6DFE1852-DDEC-EC1F-F3A7-EBE748A0A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49" y="13921"/>
              <a:ext cx="74" cy="60"/>
              <a:chOff x="367" y="3226"/>
              <a:chExt cx="12" cy="15"/>
            </a:xfrm>
          </p:grpSpPr>
          <p:sp>
            <p:nvSpPr>
              <p:cNvPr id="117" name="Freeform 238">
                <a:extLst>
                  <a:ext uri="{FF2B5EF4-FFF2-40B4-BE49-F238E27FC236}">
                    <a16:creationId xmlns:a16="http://schemas.microsoft.com/office/drawing/2014/main" id="{53DBF23B-CA89-27FE-9E18-F4526447D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" y="3226"/>
                <a:ext cx="12" cy="15"/>
              </a:xfrm>
              <a:custGeom>
                <a:avLst/>
                <a:gdLst/>
                <a:ahLst/>
                <a:cxnLst>
                  <a:cxn ang="0">
                    <a:pos x="36" y="55"/>
                  </a:cxn>
                  <a:cxn ang="0">
                    <a:pos x="36" y="55"/>
                  </a:cxn>
                  <a:cxn ang="0">
                    <a:pos x="31" y="55"/>
                  </a:cxn>
                  <a:cxn ang="0">
                    <a:pos x="28" y="57"/>
                  </a:cxn>
                  <a:cxn ang="0">
                    <a:pos x="25" y="57"/>
                  </a:cxn>
                  <a:cxn ang="0">
                    <a:pos x="22" y="55"/>
                  </a:cxn>
                  <a:cxn ang="0">
                    <a:pos x="19" y="54"/>
                  </a:cxn>
                  <a:cxn ang="0">
                    <a:pos x="16" y="53"/>
                  </a:cxn>
                  <a:cxn ang="0">
                    <a:pos x="13" y="49"/>
                  </a:cxn>
                  <a:cxn ang="0">
                    <a:pos x="11" y="47"/>
                  </a:cxn>
                  <a:cxn ang="0">
                    <a:pos x="7" y="44"/>
                  </a:cxn>
                  <a:cxn ang="0">
                    <a:pos x="6" y="42"/>
                  </a:cxn>
                  <a:cxn ang="0">
                    <a:pos x="4" y="36"/>
                  </a:cxn>
                  <a:cxn ang="0">
                    <a:pos x="3" y="34"/>
                  </a:cxn>
                  <a:cxn ang="0">
                    <a:pos x="3" y="30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3" y="17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3" y="2"/>
                  </a:cxn>
                  <a:cxn ang="0">
                    <a:pos x="16" y="1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6" y="2"/>
                  </a:cxn>
                  <a:cxn ang="0">
                    <a:pos x="29" y="3"/>
                  </a:cxn>
                  <a:cxn ang="0">
                    <a:pos x="32" y="7"/>
                  </a:cxn>
                  <a:cxn ang="0">
                    <a:pos x="36" y="7"/>
                  </a:cxn>
                  <a:cxn ang="0">
                    <a:pos x="39" y="11"/>
                  </a:cxn>
                  <a:cxn ang="0">
                    <a:pos x="39" y="14"/>
                  </a:cxn>
                  <a:cxn ang="0">
                    <a:pos x="44" y="15"/>
                  </a:cxn>
                  <a:cxn ang="0">
                    <a:pos x="46" y="22"/>
                  </a:cxn>
                  <a:cxn ang="0">
                    <a:pos x="46" y="26"/>
                  </a:cxn>
                  <a:cxn ang="0">
                    <a:pos x="48" y="27"/>
                  </a:cxn>
                  <a:cxn ang="0">
                    <a:pos x="50" y="30"/>
                  </a:cxn>
                  <a:cxn ang="0">
                    <a:pos x="50" y="34"/>
                  </a:cxn>
                  <a:cxn ang="0">
                    <a:pos x="50" y="36"/>
                  </a:cxn>
                  <a:cxn ang="0">
                    <a:pos x="48" y="40"/>
                  </a:cxn>
                  <a:cxn ang="0">
                    <a:pos x="46" y="44"/>
                  </a:cxn>
                  <a:cxn ang="0">
                    <a:pos x="46" y="46"/>
                  </a:cxn>
                  <a:cxn ang="0">
                    <a:pos x="44" y="49"/>
                  </a:cxn>
                  <a:cxn ang="0">
                    <a:pos x="43" y="52"/>
                  </a:cxn>
                  <a:cxn ang="0">
                    <a:pos x="36" y="55"/>
                  </a:cxn>
                </a:cxnLst>
                <a:rect l="0" t="0" r="r" b="b"/>
                <a:pathLst>
                  <a:path w="50" h="57">
                    <a:moveTo>
                      <a:pt x="36" y="55"/>
                    </a:moveTo>
                    <a:lnTo>
                      <a:pt x="36" y="55"/>
                    </a:lnTo>
                    <a:lnTo>
                      <a:pt x="31" y="55"/>
                    </a:lnTo>
                    <a:lnTo>
                      <a:pt x="28" y="57"/>
                    </a:lnTo>
                    <a:lnTo>
                      <a:pt x="25" y="57"/>
                    </a:lnTo>
                    <a:lnTo>
                      <a:pt x="22" y="55"/>
                    </a:lnTo>
                    <a:lnTo>
                      <a:pt x="19" y="54"/>
                    </a:lnTo>
                    <a:lnTo>
                      <a:pt x="16" y="53"/>
                    </a:lnTo>
                    <a:lnTo>
                      <a:pt x="13" y="49"/>
                    </a:lnTo>
                    <a:lnTo>
                      <a:pt x="11" y="47"/>
                    </a:lnTo>
                    <a:lnTo>
                      <a:pt x="7" y="44"/>
                    </a:lnTo>
                    <a:lnTo>
                      <a:pt x="6" y="42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3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44" y="15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7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6" y="44"/>
                    </a:lnTo>
                    <a:lnTo>
                      <a:pt x="46" y="46"/>
                    </a:lnTo>
                    <a:lnTo>
                      <a:pt x="44" y="49"/>
                    </a:lnTo>
                    <a:lnTo>
                      <a:pt x="43" y="52"/>
                    </a:lnTo>
                    <a:lnTo>
                      <a:pt x="36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39">
                <a:extLst>
                  <a:ext uri="{FF2B5EF4-FFF2-40B4-BE49-F238E27FC236}">
                    <a16:creationId xmlns:a16="http://schemas.microsoft.com/office/drawing/2014/main" id="{073BF8AF-926B-93F3-5C1F-013067805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" y="3226"/>
                <a:ext cx="12" cy="15"/>
              </a:xfrm>
              <a:custGeom>
                <a:avLst/>
                <a:gdLst/>
                <a:ahLst/>
                <a:cxnLst>
                  <a:cxn ang="0">
                    <a:pos x="36" y="55"/>
                  </a:cxn>
                  <a:cxn ang="0">
                    <a:pos x="36" y="55"/>
                  </a:cxn>
                  <a:cxn ang="0">
                    <a:pos x="31" y="55"/>
                  </a:cxn>
                  <a:cxn ang="0">
                    <a:pos x="28" y="57"/>
                  </a:cxn>
                  <a:cxn ang="0">
                    <a:pos x="25" y="57"/>
                  </a:cxn>
                  <a:cxn ang="0">
                    <a:pos x="22" y="55"/>
                  </a:cxn>
                  <a:cxn ang="0">
                    <a:pos x="19" y="54"/>
                  </a:cxn>
                  <a:cxn ang="0">
                    <a:pos x="16" y="53"/>
                  </a:cxn>
                  <a:cxn ang="0">
                    <a:pos x="13" y="49"/>
                  </a:cxn>
                  <a:cxn ang="0">
                    <a:pos x="11" y="47"/>
                  </a:cxn>
                  <a:cxn ang="0">
                    <a:pos x="7" y="44"/>
                  </a:cxn>
                  <a:cxn ang="0">
                    <a:pos x="6" y="42"/>
                  </a:cxn>
                  <a:cxn ang="0">
                    <a:pos x="4" y="36"/>
                  </a:cxn>
                  <a:cxn ang="0">
                    <a:pos x="3" y="34"/>
                  </a:cxn>
                  <a:cxn ang="0">
                    <a:pos x="3" y="30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3" y="17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3" y="2"/>
                  </a:cxn>
                  <a:cxn ang="0">
                    <a:pos x="16" y="1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6" y="2"/>
                  </a:cxn>
                  <a:cxn ang="0">
                    <a:pos x="29" y="3"/>
                  </a:cxn>
                  <a:cxn ang="0">
                    <a:pos x="32" y="7"/>
                  </a:cxn>
                  <a:cxn ang="0">
                    <a:pos x="36" y="7"/>
                  </a:cxn>
                  <a:cxn ang="0">
                    <a:pos x="39" y="11"/>
                  </a:cxn>
                  <a:cxn ang="0">
                    <a:pos x="39" y="14"/>
                  </a:cxn>
                  <a:cxn ang="0">
                    <a:pos x="44" y="15"/>
                  </a:cxn>
                  <a:cxn ang="0">
                    <a:pos x="46" y="22"/>
                  </a:cxn>
                  <a:cxn ang="0">
                    <a:pos x="46" y="26"/>
                  </a:cxn>
                  <a:cxn ang="0">
                    <a:pos x="48" y="27"/>
                  </a:cxn>
                  <a:cxn ang="0">
                    <a:pos x="50" y="30"/>
                  </a:cxn>
                  <a:cxn ang="0">
                    <a:pos x="50" y="34"/>
                  </a:cxn>
                  <a:cxn ang="0">
                    <a:pos x="50" y="36"/>
                  </a:cxn>
                  <a:cxn ang="0">
                    <a:pos x="48" y="40"/>
                  </a:cxn>
                  <a:cxn ang="0">
                    <a:pos x="46" y="44"/>
                  </a:cxn>
                  <a:cxn ang="0">
                    <a:pos x="46" y="46"/>
                  </a:cxn>
                  <a:cxn ang="0">
                    <a:pos x="44" y="49"/>
                  </a:cxn>
                  <a:cxn ang="0">
                    <a:pos x="43" y="52"/>
                  </a:cxn>
                  <a:cxn ang="0">
                    <a:pos x="36" y="55"/>
                  </a:cxn>
                </a:cxnLst>
                <a:rect l="0" t="0" r="r" b="b"/>
                <a:pathLst>
                  <a:path w="50" h="57">
                    <a:moveTo>
                      <a:pt x="36" y="55"/>
                    </a:moveTo>
                    <a:lnTo>
                      <a:pt x="36" y="55"/>
                    </a:lnTo>
                    <a:lnTo>
                      <a:pt x="31" y="55"/>
                    </a:lnTo>
                    <a:lnTo>
                      <a:pt x="28" y="57"/>
                    </a:lnTo>
                    <a:lnTo>
                      <a:pt x="25" y="57"/>
                    </a:lnTo>
                    <a:lnTo>
                      <a:pt x="22" y="55"/>
                    </a:lnTo>
                    <a:lnTo>
                      <a:pt x="19" y="54"/>
                    </a:lnTo>
                    <a:lnTo>
                      <a:pt x="16" y="53"/>
                    </a:lnTo>
                    <a:lnTo>
                      <a:pt x="13" y="49"/>
                    </a:lnTo>
                    <a:lnTo>
                      <a:pt x="11" y="47"/>
                    </a:lnTo>
                    <a:lnTo>
                      <a:pt x="7" y="44"/>
                    </a:lnTo>
                    <a:lnTo>
                      <a:pt x="6" y="42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3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44" y="15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7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6" y="44"/>
                    </a:lnTo>
                    <a:lnTo>
                      <a:pt x="46" y="46"/>
                    </a:lnTo>
                    <a:lnTo>
                      <a:pt x="44" y="49"/>
                    </a:lnTo>
                    <a:lnTo>
                      <a:pt x="43" y="52"/>
                    </a:lnTo>
                    <a:lnTo>
                      <a:pt x="36" y="5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" name="Group 240">
              <a:extLst>
                <a:ext uri="{FF2B5EF4-FFF2-40B4-BE49-F238E27FC236}">
                  <a16:creationId xmlns:a16="http://schemas.microsoft.com/office/drawing/2014/main" id="{4D48AAC8-CD60-812F-935B-430D3379DE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35" y="13921"/>
              <a:ext cx="74" cy="60"/>
              <a:chOff x="397" y="3226"/>
              <a:chExt cx="12" cy="15"/>
            </a:xfrm>
          </p:grpSpPr>
          <p:sp>
            <p:nvSpPr>
              <p:cNvPr id="115" name="Freeform 241">
                <a:extLst>
                  <a:ext uri="{FF2B5EF4-FFF2-40B4-BE49-F238E27FC236}">
                    <a16:creationId xmlns:a16="http://schemas.microsoft.com/office/drawing/2014/main" id="{890ABF81-B8BE-37A4-EF51-825719147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" y="3226"/>
                <a:ext cx="12" cy="15"/>
              </a:xfrm>
              <a:custGeom>
                <a:avLst/>
                <a:gdLst/>
                <a:ahLst/>
                <a:cxnLst>
                  <a:cxn ang="0">
                    <a:pos x="11" y="56"/>
                  </a:cxn>
                  <a:cxn ang="0">
                    <a:pos x="11" y="56"/>
                  </a:cxn>
                  <a:cxn ang="0">
                    <a:pos x="6" y="55"/>
                  </a:cxn>
                  <a:cxn ang="0">
                    <a:pos x="3" y="53"/>
                  </a:cxn>
                  <a:cxn ang="0">
                    <a:pos x="2" y="50"/>
                  </a:cxn>
                  <a:cxn ang="0">
                    <a:pos x="0" y="47"/>
                  </a:cxn>
                  <a:cxn ang="0">
                    <a:pos x="0" y="44"/>
                  </a:cxn>
                  <a:cxn ang="0">
                    <a:pos x="0" y="41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3" y="23"/>
                  </a:cxn>
                  <a:cxn ang="0">
                    <a:pos x="6" y="19"/>
                  </a:cxn>
                  <a:cxn ang="0">
                    <a:pos x="8" y="14"/>
                  </a:cxn>
                  <a:cxn ang="0">
                    <a:pos x="11" y="14"/>
                  </a:cxn>
                  <a:cxn ang="0">
                    <a:pos x="11" y="9"/>
                  </a:cxn>
                  <a:cxn ang="0">
                    <a:pos x="14" y="7"/>
                  </a:cxn>
                  <a:cxn ang="0">
                    <a:pos x="18" y="7"/>
                  </a:cxn>
                  <a:cxn ang="0">
                    <a:pos x="20" y="3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39" y="2"/>
                  </a:cxn>
                  <a:cxn ang="0">
                    <a:pos x="42" y="4"/>
                  </a:cxn>
                  <a:cxn ang="0">
                    <a:pos x="44" y="7"/>
                  </a:cxn>
                  <a:cxn ang="0">
                    <a:pos x="46" y="9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7" y="19"/>
                  </a:cxn>
                  <a:cxn ang="0">
                    <a:pos x="47" y="23"/>
                  </a:cxn>
                  <a:cxn ang="0">
                    <a:pos x="46" y="27"/>
                  </a:cxn>
                  <a:cxn ang="0">
                    <a:pos x="46" y="29"/>
                  </a:cxn>
                  <a:cxn ang="0">
                    <a:pos x="45" y="32"/>
                  </a:cxn>
                  <a:cxn ang="0">
                    <a:pos x="42" y="36"/>
                  </a:cxn>
                  <a:cxn ang="0">
                    <a:pos x="41" y="41"/>
                  </a:cxn>
                  <a:cxn ang="0">
                    <a:pos x="40" y="41"/>
                  </a:cxn>
                  <a:cxn ang="0">
                    <a:pos x="39" y="44"/>
                  </a:cxn>
                  <a:cxn ang="0">
                    <a:pos x="36" y="47"/>
                  </a:cxn>
                  <a:cxn ang="0">
                    <a:pos x="35" y="49"/>
                  </a:cxn>
                  <a:cxn ang="0">
                    <a:pos x="33" y="50"/>
                  </a:cxn>
                  <a:cxn ang="0">
                    <a:pos x="31" y="54"/>
                  </a:cxn>
                  <a:cxn ang="0">
                    <a:pos x="27" y="55"/>
                  </a:cxn>
                  <a:cxn ang="0">
                    <a:pos x="24" y="56"/>
                  </a:cxn>
                  <a:cxn ang="0">
                    <a:pos x="21" y="56"/>
                  </a:cxn>
                  <a:cxn ang="0">
                    <a:pos x="20" y="59"/>
                  </a:cxn>
                  <a:cxn ang="0">
                    <a:pos x="16" y="60"/>
                  </a:cxn>
                  <a:cxn ang="0">
                    <a:pos x="11" y="56"/>
                  </a:cxn>
                </a:cxnLst>
                <a:rect l="0" t="0" r="r" b="b"/>
                <a:pathLst>
                  <a:path w="47" h="60">
                    <a:moveTo>
                      <a:pt x="11" y="56"/>
                    </a:moveTo>
                    <a:lnTo>
                      <a:pt x="11" y="56"/>
                    </a:lnTo>
                    <a:lnTo>
                      <a:pt x="6" y="55"/>
                    </a:lnTo>
                    <a:lnTo>
                      <a:pt x="3" y="53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6" y="19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9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2" y="4"/>
                    </a:lnTo>
                    <a:lnTo>
                      <a:pt x="44" y="7"/>
                    </a:lnTo>
                    <a:lnTo>
                      <a:pt x="46" y="9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4"/>
                    </a:lnTo>
                    <a:lnTo>
                      <a:pt x="36" y="47"/>
                    </a:lnTo>
                    <a:lnTo>
                      <a:pt x="35" y="49"/>
                    </a:lnTo>
                    <a:lnTo>
                      <a:pt x="33" y="50"/>
                    </a:lnTo>
                    <a:lnTo>
                      <a:pt x="31" y="54"/>
                    </a:lnTo>
                    <a:lnTo>
                      <a:pt x="27" y="55"/>
                    </a:lnTo>
                    <a:lnTo>
                      <a:pt x="24" y="56"/>
                    </a:lnTo>
                    <a:lnTo>
                      <a:pt x="21" y="56"/>
                    </a:lnTo>
                    <a:lnTo>
                      <a:pt x="20" y="59"/>
                    </a:lnTo>
                    <a:lnTo>
                      <a:pt x="16" y="60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42">
                <a:extLst>
                  <a:ext uri="{FF2B5EF4-FFF2-40B4-BE49-F238E27FC236}">
                    <a16:creationId xmlns:a16="http://schemas.microsoft.com/office/drawing/2014/main" id="{9986FAAE-1399-69D0-42EB-E3BAB2BB6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" y="3226"/>
                <a:ext cx="12" cy="15"/>
              </a:xfrm>
              <a:custGeom>
                <a:avLst/>
                <a:gdLst/>
                <a:ahLst/>
                <a:cxnLst>
                  <a:cxn ang="0">
                    <a:pos x="11" y="56"/>
                  </a:cxn>
                  <a:cxn ang="0">
                    <a:pos x="11" y="56"/>
                  </a:cxn>
                  <a:cxn ang="0">
                    <a:pos x="6" y="55"/>
                  </a:cxn>
                  <a:cxn ang="0">
                    <a:pos x="3" y="53"/>
                  </a:cxn>
                  <a:cxn ang="0">
                    <a:pos x="2" y="50"/>
                  </a:cxn>
                  <a:cxn ang="0">
                    <a:pos x="0" y="47"/>
                  </a:cxn>
                  <a:cxn ang="0">
                    <a:pos x="0" y="44"/>
                  </a:cxn>
                  <a:cxn ang="0">
                    <a:pos x="0" y="41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3" y="23"/>
                  </a:cxn>
                  <a:cxn ang="0">
                    <a:pos x="6" y="19"/>
                  </a:cxn>
                  <a:cxn ang="0">
                    <a:pos x="8" y="14"/>
                  </a:cxn>
                  <a:cxn ang="0">
                    <a:pos x="11" y="14"/>
                  </a:cxn>
                  <a:cxn ang="0">
                    <a:pos x="11" y="9"/>
                  </a:cxn>
                  <a:cxn ang="0">
                    <a:pos x="14" y="7"/>
                  </a:cxn>
                  <a:cxn ang="0">
                    <a:pos x="18" y="7"/>
                  </a:cxn>
                  <a:cxn ang="0">
                    <a:pos x="20" y="3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39" y="2"/>
                  </a:cxn>
                  <a:cxn ang="0">
                    <a:pos x="42" y="4"/>
                  </a:cxn>
                  <a:cxn ang="0">
                    <a:pos x="44" y="7"/>
                  </a:cxn>
                  <a:cxn ang="0">
                    <a:pos x="46" y="9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7" y="19"/>
                  </a:cxn>
                  <a:cxn ang="0">
                    <a:pos x="47" y="23"/>
                  </a:cxn>
                  <a:cxn ang="0">
                    <a:pos x="46" y="27"/>
                  </a:cxn>
                  <a:cxn ang="0">
                    <a:pos x="46" y="29"/>
                  </a:cxn>
                  <a:cxn ang="0">
                    <a:pos x="45" y="32"/>
                  </a:cxn>
                  <a:cxn ang="0">
                    <a:pos x="42" y="36"/>
                  </a:cxn>
                  <a:cxn ang="0">
                    <a:pos x="41" y="41"/>
                  </a:cxn>
                  <a:cxn ang="0">
                    <a:pos x="40" y="41"/>
                  </a:cxn>
                  <a:cxn ang="0">
                    <a:pos x="39" y="44"/>
                  </a:cxn>
                  <a:cxn ang="0">
                    <a:pos x="36" y="47"/>
                  </a:cxn>
                  <a:cxn ang="0">
                    <a:pos x="35" y="49"/>
                  </a:cxn>
                  <a:cxn ang="0">
                    <a:pos x="33" y="50"/>
                  </a:cxn>
                  <a:cxn ang="0">
                    <a:pos x="31" y="54"/>
                  </a:cxn>
                  <a:cxn ang="0">
                    <a:pos x="27" y="55"/>
                  </a:cxn>
                  <a:cxn ang="0">
                    <a:pos x="24" y="56"/>
                  </a:cxn>
                  <a:cxn ang="0">
                    <a:pos x="21" y="56"/>
                  </a:cxn>
                  <a:cxn ang="0">
                    <a:pos x="20" y="59"/>
                  </a:cxn>
                  <a:cxn ang="0">
                    <a:pos x="16" y="60"/>
                  </a:cxn>
                  <a:cxn ang="0">
                    <a:pos x="11" y="56"/>
                  </a:cxn>
                </a:cxnLst>
                <a:rect l="0" t="0" r="r" b="b"/>
                <a:pathLst>
                  <a:path w="47" h="60">
                    <a:moveTo>
                      <a:pt x="11" y="56"/>
                    </a:moveTo>
                    <a:lnTo>
                      <a:pt x="11" y="56"/>
                    </a:lnTo>
                    <a:lnTo>
                      <a:pt x="6" y="55"/>
                    </a:lnTo>
                    <a:lnTo>
                      <a:pt x="3" y="53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6" y="19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9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2" y="4"/>
                    </a:lnTo>
                    <a:lnTo>
                      <a:pt x="44" y="7"/>
                    </a:lnTo>
                    <a:lnTo>
                      <a:pt x="46" y="9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4"/>
                    </a:lnTo>
                    <a:lnTo>
                      <a:pt x="36" y="47"/>
                    </a:lnTo>
                    <a:lnTo>
                      <a:pt x="35" y="49"/>
                    </a:lnTo>
                    <a:lnTo>
                      <a:pt x="33" y="50"/>
                    </a:lnTo>
                    <a:lnTo>
                      <a:pt x="31" y="54"/>
                    </a:lnTo>
                    <a:lnTo>
                      <a:pt x="27" y="55"/>
                    </a:lnTo>
                    <a:lnTo>
                      <a:pt x="24" y="56"/>
                    </a:lnTo>
                    <a:lnTo>
                      <a:pt x="21" y="56"/>
                    </a:lnTo>
                    <a:lnTo>
                      <a:pt x="20" y="59"/>
                    </a:lnTo>
                    <a:lnTo>
                      <a:pt x="16" y="60"/>
                    </a:lnTo>
                    <a:lnTo>
                      <a:pt x="11" y="5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Group 243">
              <a:extLst>
                <a:ext uri="{FF2B5EF4-FFF2-40B4-BE49-F238E27FC236}">
                  <a16:creationId xmlns:a16="http://schemas.microsoft.com/office/drawing/2014/main" id="{D57B5493-7F6A-3EFE-96B3-C9928EE3B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51" y="14013"/>
              <a:ext cx="650" cy="592"/>
              <a:chOff x="335" y="3249"/>
              <a:chExt cx="105" cy="147"/>
            </a:xfrm>
          </p:grpSpPr>
          <p:sp>
            <p:nvSpPr>
              <p:cNvPr id="113" name="Freeform 244">
                <a:extLst>
                  <a:ext uri="{FF2B5EF4-FFF2-40B4-BE49-F238E27FC236}">
                    <a16:creationId xmlns:a16="http://schemas.microsoft.com/office/drawing/2014/main" id="{425CD183-D4FA-AD6B-9A08-8C1A41066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3249"/>
                <a:ext cx="105" cy="14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222" y="184"/>
                  </a:cxn>
                  <a:cxn ang="0">
                    <a:pos x="321" y="24"/>
                  </a:cxn>
                  <a:cxn ang="0">
                    <a:pos x="347" y="76"/>
                  </a:cxn>
                  <a:cxn ang="0">
                    <a:pos x="367" y="136"/>
                  </a:cxn>
                  <a:cxn ang="0">
                    <a:pos x="381" y="197"/>
                  </a:cxn>
                  <a:cxn ang="0">
                    <a:pos x="390" y="260"/>
                  </a:cxn>
                  <a:cxn ang="0">
                    <a:pos x="393" y="321"/>
                  </a:cxn>
                  <a:cxn ang="0">
                    <a:pos x="399" y="321"/>
                  </a:cxn>
                  <a:cxn ang="0">
                    <a:pos x="402" y="323"/>
                  </a:cxn>
                  <a:cxn ang="0">
                    <a:pos x="408" y="326"/>
                  </a:cxn>
                  <a:cxn ang="0">
                    <a:pos x="412" y="329"/>
                  </a:cxn>
                  <a:cxn ang="0">
                    <a:pos x="415" y="336"/>
                  </a:cxn>
                  <a:cxn ang="0">
                    <a:pos x="419" y="342"/>
                  </a:cxn>
                  <a:cxn ang="0">
                    <a:pos x="420" y="348"/>
                  </a:cxn>
                  <a:cxn ang="0">
                    <a:pos x="415" y="399"/>
                  </a:cxn>
                  <a:cxn ang="0">
                    <a:pos x="402" y="453"/>
                  </a:cxn>
                  <a:cxn ang="0">
                    <a:pos x="381" y="505"/>
                  </a:cxn>
                  <a:cxn ang="0">
                    <a:pos x="339" y="570"/>
                  </a:cxn>
                  <a:cxn ang="0">
                    <a:pos x="333" y="575"/>
                  </a:cxn>
                  <a:cxn ang="0">
                    <a:pos x="324" y="579"/>
                  </a:cxn>
                  <a:cxn ang="0">
                    <a:pos x="316" y="583"/>
                  </a:cxn>
                  <a:cxn ang="0">
                    <a:pos x="307" y="585"/>
                  </a:cxn>
                  <a:cxn ang="0">
                    <a:pos x="296" y="587"/>
                  </a:cxn>
                  <a:cxn ang="0">
                    <a:pos x="129" y="587"/>
                  </a:cxn>
                  <a:cxn ang="0">
                    <a:pos x="119" y="587"/>
                  </a:cxn>
                  <a:cxn ang="0">
                    <a:pos x="112" y="585"/>
                  </a:cxn>
                  <a:cxn ang="0">
                    <a:pos x="103" y="584"/>
                  </a:cxn>
                  <a:cxn ang="0">
                    <a:pos x="95" y="580"/>
                  </a:cxn>
                  <a:cxn ang="0">
                    <a:pos x="88" y="576"/>
                  </a:cxn>
                  <a:cxn ang="0">
                    <a:pos x="64" y="550"/>
                  </a:cxn>
                  <a:cxn ang="0">
                    <a:pos x="39" y="505"/>
                  </a:cxn>
                  <a:cxn ang="0">
                    <a:pos x="18" y="453"/>
                  </a:cxn>
                  <a:cxn ang="0">
                    <a:pos x="5" y="399"/>
                  </a:cxn>
                  <a:cxn ang="0">
                    <a:pos x="2" y="348"/>
                  </a:cxn>
                  <a:cxn ang="0">
                    <a:pos x="4" y="341"/>
                  </a:cxn>
                  <a:cxn ang="0">
                    <a:pos x="5" y="335"/>
                  </a:cxn>
                  <a:cxn ang="0">
                    <a:pos x="10" y="328"/>
                  </a:cxn>
                  <a:cxn ang="0">
                    <a:pos x="17" y="326"/>
                  </a:cxn>
                  <a:cxn ang="0">
                    <a:pos x="20" y="323"/>
                  </a:cxn>
                  <a:cxn ang="0">
                    <a:pos x="27" y="321"/>
                  </a:cxn>
                  <a:cxn ang="0">
                    <a:pos x="35" y="294"/>
                  </a:cxn>
                  <a:cxn ang="0">
                    <a:pos x="39" y="241"/>
                  </a:cxn>
                  <a:cxn ang="0">
                    <a:pos x="47" y="184"/>
                  </a:cxn>
                  <a:cxn ang="0">
                    <a:pos x="62" y="127"/>
                  </a:cxn>
                  <a:cxn ang="0">
                    <a:pos x="82" y="74"/>
                  </a:cxn>
                  <a:cxn ang="0">
                    <a:pos x="118" y="0"/>
                  </a:cxn>
                </a:cxnLst>
                <a:rect l="0" t="0" r="r" b="b"/>
                <a:pathLst>
                  <a:path w="420" h="587">
                    <a:moveTo>
                      <a:pt x="118" y="0"/>
                    </a:moveTo>
                    <a:lnTo>
                      <a:pt x="118" y="0"/>
                    </a:lnTo>
                    <a:lnTo>
                      <a:pt x="203" y="184"/>
                    </a:lnTo>
                    <a:lnTo>
                      <a:pt x="222" y="184"/>
                    </a:lnTo>
                    <a:lnTo>
                      <a:pt x="306" y="0"/>
                    </a:lnTo>
                    <a:lnTo>
                      <a:pt x="321" y="24"/>
                    </a:lnTo>
                    <a:lnTo>
                      <a:pt x="335" y="49"/>
                    </a:lnTo>
                    <a:lnTo>
                      <a:pt x="347" y="76"/>
                    </a:lnTo>
                    <a:lnTo>
                      <a:pt x="357" y="105"/>
                    </a:lnTo>
                    <a:lnTo>
                      <a:pt x="367" y="136"/>
                    </a:lnTo>
                    <a:lnTo>
                      <a:pt x="375" y="165"/>
                    </a:lnTo>
                    <a:lnTo>
                      <a:pt x="381" y="197"/>
                    </a:lnTo>
                    <a:lnTo>
                      <a:pt x="386" y="228"/>
                    </a:lnTo>
                    <a:lnTo>
                      <a:pt x="390" y="260"/>
                    </a:lnTo>
                    <a:lnTo>
                      <a:pt x="394" y="321"/>
                    </a:lnTo>
                    <a:lnTo>
                      <a:pt x="393" y="321"/>
                    </a:lnTo>
                    <a:lnTo>
                      <a:pt x="395" y="321"/>
                    </a:lnTo>
                    <a:lnTo>
                      <a:pt x="399" y="321"/>
                    </a:lnTo>
                    <a:lnTo>
                      <a:pt x="400" y="321"/>
                    </a:lnTo>
                    <a:lnTo>
                      <a:pt x="402" y="323"/>
                    </a:lnTo>
                    <a:lnTo>
                      <a:pt x="404" y="325"/>
                    </a:lnTo>
                    <a:lnTo>
                      <a:pt x="408" y="326"/>
                    </a:lnTo>
                    <a:lnTo>
                      <a:pt x="409" y="328"/>
                    </a:lnTo>
                    <a:lnTo>
                      <a:pt x="412" y="329"/>
                    </a:lnTo>
                    <a:lnTo>
                      <a:pt x="414" y="332"/>
                    </a:lnTo>
                    <a:lnTo>
                      <a:pt x="415" y="336"/>
                    </a:lnTo>
                    <a:lnTo>
                      <a:pt x="417" y="338"/>
                    </a:lnTo>
                    <a:lnTo>
                      <a:pt x="419" y="342"/>
                    </a:lnTo>
                    <a:lnTo>
                      <a:pt x="419" y="348"/>
                    </a:lnTo>
                    <a:lnTo>
                      <a:pt x="420" y="348"/>
                    </a:lnTo>
                    <a:lnTo>
                      <a:pt x="419" y="372"/>
                    </a:lnTo>
                    <a:lnTo>
                      <a:pt x="415" y="399"/>
                    </a:lnTo>
                    <a:lnTo>
                      <a:pt x="409" y="424"/>
                    </a:lnTo>
                    <a:lnTo>
                      <a:pt x="402" y="453"/>
                    </a:lnTo>
                    <a:lnTo>
                      <a:pt x="393" y="480"/>
                    </a:lnTo>
                    <a:lnTo>
                      <a:pt x="381" y="505"/>
                    </a:lnTo>
                    <a:lnTo>
                      <a:pt x="368" y="530"/>
                    </a:lnTo>
                    <a:lnTo>
                      <a:pt x="339" y="570"/>
                    </a:lnTo>
                    <a:lnTo>
                      <a:pt x="337" y="571"/>
                    </a:lnTo>
                    <a:lnTo>
                      <a:pt x="333" y="575"/>
                    </a:lnTo>
                    <a:lnTo>
                      <a:pt x="329" y="578"/>
                    </a:lnTo>
                    <a:lnTo>
                      <a:pt x="324" y="579"/>
                    </a:lnTo>
                    <a:lnTo>
                      <a:pt x="321" y="582"/>
                    </a:lnTo>
                    <a:lnTo>
                      <a:pt x="316" y="583"/>
                    </a:lnTo>
                    <a:lnTo>
                      <a:pt x="310" y="584"/>
                    </a:lnTo>
                    <a:lnTo>
                      <a:pt x="307" y="585"/>
                    </a:lnTo>
                    <a:lnTo>
                      <a:pt x="301" y="585"/>
                    </a:lnTo>
                    <a:lnTo>
                      <a:pt x="296" y="587"/>
                    </a:lnTo>
                    <a:lnTo>
                      <a:pt x="288" y="587"/>
                    </a:lnTo>
                    <a:lnTo>
                      <a:pt x="129" y="587"/>
                    </a:lnTo>
                    <a:lnTo>
                      <a:pt x="124" y="587"/>
                    </a:lnTo>
                    <a:lnTo>
                      <a:pt x="119" y="587"/>
                    </a:lnTo>
                    <a:lnTo>
                      <a:pt x="116" y="587"/>
                    </a:lnTo>
                    <a:lnTo>
                      <a:pt x="112" y="585"/>
                    </a:lnTo>
                    <a:lnTo>
                      <a:pt x="108" y="585"/>
                    </a:lnTo>
                    <a:lnTo>
                      <a:pt x="103" y="584"/>
                    </a:lnTo>
                    <a:lnTo>
                      <a:pt x="99" y="582"/>
                    </a:lnTo>
                    <a:lnTo>
                      <a:pt x="95" y="580"/>
                    </a:lnTo>
                    <a:lnTo>
                      <a:pt x="90" y="578"/>
                    </a:lnTo>
                    <a:lnTo>
                      <a:pt x="88" y="576"/>
                    </a:lnTo>
                    <a:lnTo>
                      <a:pt x="82" y="570"/>
                    </a:lnTo>
                    <a:lnTo>
                      <a:pt x="64" y="550"/>
                    </a:lnTo>
                    <a:lnTo>
                      <a:pt x="51" y="530"/>
                    </a:lnTo>
                    <a:lnTo>
                      <a:pt x="39" y="505"/>
                    </a:lnTo>
                    <a:lnTo>
                      <a:pt x="27" y="480"/>
                    </a:lnTo>
                    <a:lnTo>
                      <a:pt x="18" y="453"/>
                    </a:lnTo>
                    <a:lnTo>
                      <a:pt x="11" y="426"/>
                    </a:lnTo>
                    <a:lnTo>
                      <a:pt x="5" y="399"/>
                    </a:lnTo>
                    <a:lnTo>
                      <a:pt x="0" y="348"/>
                    </a:lnTo>
                    <a:lnTo>
                      <a:pt x="2" y="348"/>
                    </a:lnTo>
                    <a:lnTo>
                      <a:pt x="2" y="345"/>
                    </a:lnTo>
                    <a:lnTo>
                      <a:pt x="4" y="341"/>
                    </a:lnTo>
                    <a:lnTo>
                      <a:pt x="5" y="338"/>
                    </a:lnTo>
                    <a:lnTo>
                      <a:pt x="5" y="335"/>
                    </a:lnTo>
                    <a:lnTo>
                      <a:pt x="7" y="332"/>
                    </a:lnTo>
                    <a:lnTo>
                      <a:pt x="10" y="328"/>
                    </a:lnTo>
                    <a:lnTo>
                      <a:pt x="13" y="327"/>
                    </a:lnTo>
                    <a:lnTo>
                      <a:pt x="17" y="326"/>
                    </a:lnTo>
                    <a:lnTo>
                      <a:pt x="18" y="325"/>
                    </a:lnTo>
                    <a:lnTo>
                      <a:pt x="20" y="323"/>
                    </a:lnTo>
                    <a:lnTo>
                      <a:pt x="25" y="321"/>
                    </a:lnTo>
                    <a:lnTo>
                      <a:pt x="27" y="321"/>
                    </a:lnTo>
                    <a:lnTo>
                      <a:pt x="35" y="321"/>
                    </a:lnTo>
                    <a:lnTo>
                      <a:pt x="35" y="294"/>
                    </a:lnTo>
                    <a:lnTo>
                      <a:pt x="36" y="267"/>
                    </a:lnTo>
                    <a:lnTo>
                      <a:pt x="39" y="241"/>
                    </a:lnTo>
                    <a:lnTo>
                      <a:pt x="40" y="211"/>
                    </a:lnTo>
                    <a:lnTo>
                      <a:pt x="47" y="184"/>
                    </a:lnTo>
                    <a:lnTo>
                      <a:pt x="53" y="155"/>
                    </a:lnTo>
                    <a:lnTo>
                      <a:pt x="62" y="127"/>
                    </a:lnTo>
                    <a:lnTo>
                      <a:pt x="70" y="99"/>
                    </a:lnTo>
                    <a:lnTo>
                      <a:pt x="82" y="74"/>
                    </a:lnTo>
                    <a:lnTo>
                      <a:pt x="90" y="4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245">
                <a:extLst>
                  <a:ext uri="{FF2B5EF4-FFF2-40B4-BE49-F238E27FC236}">
                    <a16:creationId xmlns:a16="http://schemas.microsoft.com/office/drawing/2014/main" id="{36A12914-7E91-725B-6807-335176032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3249"/>
                <a:ext cx="105" cy="14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222" y="184"/>
                  </a:cxn>
                  <a:cxn ang="0">
                    <a:pos x="321" y="24"/>
                  </a:cxn>
                  <a:cxn ang="0">
                    <a:pos x="347" y="76"/>
                  </a:cxn>
                  <a:cxn ang="0">
                    <a:pos x="367" y="136"/>
                  </a:cxn>
                  <a:cxn ang="0">
                    <a:pos x="381" y="197"/>
                  </a:cxn>
                  <a:cxn ang="0">
                    <a:pos x="390" y="260"/>
                  </a:cxn>
                  <a:cxn ang="0">
                    <a:pos x="393" y="321"/>
                  </a:cxn>
                  <a:cxn ang="0">
                    <a:pos x="399" y="321"/>
                  </a:cxn>
                  <a:cxn ang="0">
                    <a:pos x="402" y="323"/>
                  </a:cxn>
                  <a:cxn ang="0">
                    <a:pos x="408" y="326"/>
                  </a:cxn>
                  <a:cxn ang="0">
                    <a:pos x="412" y="329"/>
                  </a:cxn>
                  <a:cxn ang="0">
                    <a:pos x="415" y="336"/>
                  </a:cxn>
                  <a:cxn ang="0">
                    <a:pos x="419" y="342"/>
                  </a:cxn>
                  <a:cxn ang="0">
                    <a:pos x="420" y="348"/>
                  </a:cxn>
                  <a:cxn ang="0">
                    <a:pos x="415" y="399"/>
                  </a:cxn>
                  <a:cxn ang="0">
                    <a:pos x="402" y="453"/>
                  </a:cxn>
                  <a:cxn ang="0">
                    <a:pos x="381" y="505"/>
                  </a:cxn>
                  <a:cxn ang="0">
                    <a:pos x="339" y="570"/>
                  </a:cxn>
                  <a:cxn ang="0">
                    <a:pos x="333" y="575"/>
                  </a:cxn>
                  <a:cxn ang="0">
                    <a:pos x="324" y="579"/>
                  </a:cxn>
                  <a:cxn ang="0">
                    <a:pos x="316" y="583"/>
                  </a:cxn>
                  <a:cxn ang="0">
                    <a:pos x="307" y="585"/>
                  </a:cxn>
                  <a:cxn ang="0">
                    <a:pos x="296" y="587"/>
                  </a:cxn>
                  <a:cxn ang="0">
                    <a:pos x="129" y="587"/>
                  </a:cxn>
                  <a:cxn ang="0">
                    <a:pos x="119" y="587"/>
                  </a:cxn>
                  <a:cxn ang="0">
                    <a:pos x="112" y="585"/>
                  </a:cxn>
                  <a:cxn ang="0">
                    <a:pos x="103" y="584"/>
                  </a:cxn>
                  <a:cxn ang="0">
                    <a:pos x="95" y="580"/>
                  </a:cxn>
                  <a:cxn ang="0">
                    <a:pos x="88" y="576"/>
                  </a:cxn>
                  <a:cxn ang="0">
                    <a:pos x="64" y="550"/>
                  </a:cxn>
                  <a:cxn ang="0">
                    <a:pos x="39" y="505"/>
                  </a:cxn>
                  <a:cxn ang="0">
                    <a:pos x="18" y="453"/>
                  </a:cxn>
                  <a:cxn ang="0">
                    <a:pos x="5" y="399"/>
                  </a:cxn>
                  <a:cxn ang="0">
                    <a:pos x="2" y="348"/>
                  </a:cxn>
                  <a:cxn ang="0">
                    <a:pos x="4" y="341"/>
                  </a:cxn>
                  <a:cxn ang="0">
                    <a:pos x="5" y="335"/>
                  </a:cxn>
                  <a:cxn ang="0">
                    <a:pos x="10" y="328"/>
                  </a:cxn>
                  <a:cxn ang="0">
                    <a:pos x="17" y="326"/>
                  </a:cxn>
                  <a:cxn ang="0">
                    <a:pos x="20" y="323"/>
                  </a:cxn>
                  <a:cxn ang="0">
                    <a:pos x="27" y="321"/>
                  </a:cxn>
                  <a:cxn ang="0">
                    <a:pos x="35" y="294"/>
                  </a:cxn>
                  <a:cxn ang="0">
                    <a:pos x="39" y="241"/>
                  </a:cxn>
                  <a:cxn ang="0">
                    <a:pos x="47" y="184"/>
                  </a:cxn>
                  <a:cxn ang="0">
                    <a:pos x="62" y="127"/>
                  </a:cxn>
                  <a:cxn ang="0">
                    <a:pos x="82" y="74"/>
                  </a:cxn>
                  <a:cxn ang="0">
                    <a:pos x="118" y="0"/>
                  </a:cxn>
                </a:cxnLst>
                <a:rect l="0" t="0" r="r" b="b"/>
                <a:pathLst>
                  <a:path w="420" h="587">
                    <a:moveTo>
                      <a:pt x="118" y="0"/>
                    </a:moveTo>
                    <a:lnTo>
                      <a:pt x="118" y="0"/>
                    </a:lnTo>
                    <a:lnTo>
                      <a:pt x="203" y="184"/>
                    </a:lnTo>
                    <a:lnTo>
                      <a:pt x="222" y="184"/>
                    </a:lnTo>
                    <a:lnTo>
                      <a:pt x="306" y="0"/>
                    </a:lnTo>
                    <a:lnTo>
                      <a:pt x="321" y="24"/>
                    </a:lnTo>
                    <a:lnTo>
                      <a:pt x="335" y="49"/>
                    </a:lnTo>
                    <a:lnTo>
                      <a:pt x="347" y="76"/>
                    </a:lnTo>
                    <a:lnTo>
                      <a:pt x="357" y="105"/>
                    </a:lnTo>
                    <a:lnTo>
                      <a:pt x="367" y="136"/>
                    </a:lnTo>
                    <a:lnTo>
                      <a:pt x="375" y="165"/>
                    </a:lnTo>
                    <a:lnTo>
                      <a:pt x="381" y="197"/>
                    </a:lnTo>
                    <a:lnTo>
                      <a:pt x="386" y="228"/>
                    </a:lnTo>
                    <a:lnTo>
                      <a:pt x="390" y="260"/>
                    </a:lnTo>
                    <a:lnTo>
                      <a:pt x="394" y="321"/>
                    </a:lnTo>
                    <a:lnTo>
                      <a:pt x="393" y="321"/>
                    </a:lnTo>
                    <a:lnTo>
                      <a:pt x="395" y="321"/>
                    </a:lnTo>
                    <a:lnTo>
                      <a:pt x="399" y="321"/>
                    </a:lnTo>
                    <a:lnTo>
                      <a:pt x="400" y="321"/>
                    </a:lnTo>
                    <a:lnTo>
                      <a:pt x="402" y="323"/>
                    </a:lnTo>
                    <a:lnTo>
                      <a:pt x="404" y="325"/>
                    </a:lnTo>
                    <a:lnTo>
                      <a:pt x="408" y="326"/>
                    </a:lnTo>
                    <a:lnTo>
                      <a:pt x="409" y="328"/>
                    </a:lnTo>
                    <a:lnTo>
                      <a:pt x="412" y="329"/>
                    </a:lnTo>
                    <a:lnTo>
                      <a:pt x="414" y="332"/>
                    </a:lnTo>
                    <a:lnTo>
                      <a:pt x="415" y="336"/>
                    </a:lnTo>
                    <a:lnTo>
                      <a:pt x="417" y="338"/>
                    </a:lnTo>
                    <a:lnTo>
                      <a:pt x="419" y="342"/>
                    </a:lnTo>
                    <a:lnTo>
                      <a:pt x="419" y="348"/>
                    </a:lnTo>
                    <a:lnTo>
                      <a:pt x="420" y="348"/>
                    </a:lnTo>
                    <a:lnTo>
                      <a:pt x="419" y="372"/>
                    </a:lnTo>
                    <a:lnTo>
                      <a:pt x="415" y="399"/>
                    </a:lnTo>
                    <a:lnTo>
                      <a:pt x="409" y="424"/>
                    </a:lnTo>
                    <a:lnTo>
                      <a:pt x="402" y="453"/>
                    </a:lnTo>
                    <a:lnTo>
                      <a:pt x="393" y="480"/>
                    </a:lnTo>
                    <a:lnTo>
                      <a:pt x="381" y="505"/>
                    </a:lnTo>
                    <a:lnTo>
                      <a:pt x="368" y="530"/>
                    </a:lnTo>
                    <a:lnTo>
                      <a:pt x="339" y="570"/>
                    </a:lnTo>
                    <a:lnTo>
                      <a:pt x="337" y="571"/>
                    </a:lnTo>
                    <a:lnTo>
                      <a:pt x="333" y="575"/>
                    </a:lnTo>
                    <a:lnTo>
                      <a:pt x="329" y="578"/>
                    </a:lnTo>
                    <a:lnTo>
                      <a:pt x="324" y="579"/>
                    </a:lnTo>
                    <a:lnTo>
                      <a:pt x="321" y="582"/>
                    </a:lnTo>
                    <a:lnTo>
                      <a:pt x="316" y="583"/>
                    </a:lnTo>
                    <a:lnTo>
                      <a:pt x="310" y="584"/>
                    </a:lnTo>
                    <a:lnTo>
                      <a:pt x="307" y="585"/>
                    </a:lnTo>
                    <a:lnTo>
                      <a:pt x="301" y="585"/>
                    </a:lnTo>
                    <a:lnTo>
                      <a:pt x="296" y="587"/>
                    </a:lnTo>
                    <a:lnTo>
                      <a:pt x="288" y="587"/>
                    </a:lnTo>
                    <a:lnTo>
                      <a:pt x="129" y="587"/>
                    </a:lnTo>
                    <a:lnTo>
                      <a:pt x="124" y="587"/>
                    </a:lnTo>
                    <a:lnTo>
                      <a:pt x="119" y="587"/>
                    </a:lnTo>
                    <a:lnTo>
                      <a:pt x="116" y="587"/>
                    </a:lnTo>
                    <a:lnTo>
                      <a:pt x="112" y="585"/>
                    </a:lnTo>
                    <a:lnTo>
                      <a:pt x="108" y="585"/>
                    </a:lnTo>
                    <a:lnTo>
                      <a:pt x="103" y="584"/>
                    </a:lnTo>
                    <a:lnTo>
                      <a:pt x="99" y="582"/>
                    </a:lnTo>
                    <a:lnTo>
                      <a:pt x="95" y="580"/>
                    </a:lnTo>
                    <a:lnTo>
                      <a:pt x="90" y="578"/>
                    </a:lnTo>
                    <a:lnTo>
                      <a:pt x="88" y="576"/>
                    </a:lnTo>
                    <a:lnTo>
                      <a:pt x="82" y="570"/>
                    </a:lnTo>
                    <a:lnTo>
                      <a:pt x="64" y="550"/>
                    </a:lnTo>
                    <a:lnTo>
                      <a:pt x="51" y="530"/>
                    </a:lnTo>
                    <a:lnTo>
                      <a:pt x="39" y="505"/>
                    </a:lnTo>
                    <a:lnTo>
                      <a:pt x="27" y="480"/>
                    </a:lnTo>
                    <a:lnTo>
                      <a:pt x="18" y="453"/>
                    </a:lnTo>
                    <a:lnTo>
                      <a:pt x="11" y="426"/>
                    </a:lnTo>
                    <a:lnTo>
                      <a:pt x="5" y="399"/>
                    </a:lnTo>
                    <a:lnTo>
                      <a:pt x="0" y="348"/>
                    </a:lnTo>
                    <a:lnTo>
                      <a:pt x="2" y="348"/>
                    </a:lnTo>
                    <a:lnTo>
                      <a:pt x="2" y="345"/>
                    </a:lnTo>
                    <a:lnTo>
                      <a:pt x="4" y="341"/>
                    </a:lnTo>
                    <a:lnTo>
                      <a:pt x="5" y="338"/>
                    </a:lnTo>
                    <a:lnTo>
                      <a:pt x="5" y="335"/>
                    </a:lnTo>
                    <a:lnTo>
                      <a:pt x="7" y="332"/>
                    </a:lnTo>
                    <a:lnTo>
                      <a:pt x="10" y="328"/>
                    </a:lnTo>
                    <a:lnTo>
                      <a:pt x="13" y="327"/>
                    </a:lnTo>
                    <a:lnTo>
                      <a:pt x="17" y="326"/>
                    </a:lnTo>
                    <a:lnTo>
                      <a:pt x="18" y="325"/>
                    </a:lnTo>
                    <a:lnTo>
                      <a:pt x="20" y="323"/>
                    </a:lnTo>
                    <a:lnTo>
                      <a:pt x="25" y="321"/>
                    </a:lnTo>
                    <a:lnTo>
                      <a:pt x="27" y="321"/>
                    </a:lnTo>
                    <a:lnTo>
                      <a:pt x="35" y="321"/>
                    </a:lnTo>
                    <a:lnTo>
                      <a:pt x="35" y="294"/>
                    </a:lnTo>
                    <a:lnTo>
                      <a:pt x="36" y="267"/>
                    </a:lnTo>
                    <a:lnTo>
                      <a:pt x="39" y="241"/>
                    </a:lnTo>
                    <a:lnTo>
                      <a:pt x="40" y="211"/>
                    </a:lnTo>
                    <a:lnTo>
                      <a:pt x="47" y="184"/>
                    </a:lnTo>
                    <a:lnTo>
                      <a:pt x="53" y="155"/>
                    </a:lnTo>
                    <a:lnTo>
                      <a:pt x="62" y="127"/>
                    </a:lnTo>
                    <a:lnTo>
                      <a:pt x="70" y="99"/>
                    </a:lnTo>
                    <a:lnTo>
                      <a:pt x="82" y="74"/>
                    </a:lnTo>
                    <a:lnTo>
                      <a:pt x="90" y="48"/>
                    </a:lnTo>
                    <a:lnTo>
                      <a:pt x="11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" name="Group 246">
              <a:extLst>
                <a:ext uri="{FF2B5EF4-FFF2-40B4-BE49-F238E27FC236}">
                  <a16:creationId xmlns:a16="http://schemas.microsoft.com/office/drawing/2014/main" id="{6681BB88-1F90-FA3E-D584-EE05259029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71" y="13852"/>
              <a:ext cx="496" cy="753"/>
              <a:chOff x="419" y="3209"/>
              <a:chExt cx="80" cy="187"/>
            </a:xfrm>
          </p:grpSpPr>
          <p:sp>
            <p:nvSpPr>
              <p:cNvPr id="111" name="Freeform 247">
                <a:extLst>
                  <a:ext uri="{FF2B5EF4-FFF2-40B4-BE49-F238E27FC236}">
                    <a16:creationId xmlns:a16="http://schemas.microsoft.com/office/drawing/2014/main" id="{4F63D21F-03E1-67FD-A2AD-0B16B3B67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3209"/>
                <a:ext cx="80" cy="187"/>
              </a:xfrm>
              <a:custGeom>
                <a:avLst/>
                <a:gdLst/>
                <a:ahLst/>
                <a:cxnLst>
                  <a:cxn ang="0">
                    <a:pos x="0" y="748"/>
                  </a:cxn>
                  <a:cxn ang="0">
                    <a:pos x="51" y="705"/>
                  </a:cxn>
                  <a:cxn ang="0">
                    <a:pos x="74" y="691"/>
                  </a:cxn>
                  <a:cxn ang="0">
                    <a:pos x="93" y="667"/>
                  </a:cxn>
                  <a:cxn ang="0">
                    <a:pos x="107" y="641"/>
                  </a:cxn>
                  <a:cxn ang="0">
                    <a:pos x="114" y="614"/>
                  </a:cxn>
                  <a:cxn ang="0">
                    <a:pos x="119" y="585"/>
                  </a:cxn>
                  <a:cxn ang="0">
                    <a:pos x="122" y="153"/>
                  </a:cxn>
                  <a:cxn ang="0">
                    <a:pos x="124" y="133"/>
                  </a:cxn>
                  <a:cxn ang="0">
                    <a:pos x="127" y="112"/>
                  </a:cxn>
                  <a:cxn ang="0">
                    <a:pos x="133" y="93"/>
                  </a:cxn>
                  <a:cxn ang="0">
                    <a:pos x="143" y="71"/>
                  </a:cxn>
                  <a:cxn ang="0">
                    <a:pos x="154" y="52"/>
                  </a:cxn>
                  <a:cxn ang="0">
                    <a:pos x="169" y="37"/>
                  </a:cxn>
                  <a:cxn ang="0">
                    <a:pos x="184" y="20"/>
                  </a:cxn>
                  <a:cxn ang="0">
                    <a:pos x="203" y="11"/>
                  </a:cxn>
                  <a:cxn ang="0">
                    <a:pos x="222" y="2"/>
                  </a:cxn>
                  <a:cxn ang="0">
                    <a:pos x="246" y="0"/>
                  </a:cxn>
                  <a:cxn ang="0">
                    <a:pos x="262" y="2"/>
                  </a:cxn>
                  <a:cxn ang="0">
                    <a:pos x="276" y="7"/>
                  </a:cxn>
                  <a:cxn ang="0">
                    <a:pos x="294" y="14"/>
                  </a:cxn>
                  <a:cxn ang="0">
                    <a:pos x="309" y="25"/>
                  </a:cxn>
                  <a:cxn ang="0">
                    <a:pos x="316" y="34"/>
                  </a:cxn>
                  <a:cxn ang="0">
                    <a:pos x="304" y="28"/>
                  </a:cxn>
                  <a:cxn ang="0">
                    <a:pos x="273" y="24"/>
                  </a:cxn>
                  <a:cxn ang="0">
                    <a:pos x="253" y="25"/>
                  </a:cxn>
                  <a:cxn ang="0">
                    <a:pos x="233" y="32"/>
                  </a:cxn>
                  <a:cxn ang="0">
                    <a:pos x="218" y="40"/>
                  </a:cxn>
                  <a:cxn ang="0">
                    <a:pos x="203" y="52"/>
                  </a:cxn>
                  <a:cxn ang="0">
                    <a:pos x="190" y="67"/>
                  </a:cxn>
                  <a:cxn ang="0">
                    <a:pos x="178" y="85"/>
                  </a:cxn>
                  <a:cxn ang="0">
                    <a:pos x="171" y="101"/>
                  </a:cxn>
                  <a:cxn ang="0">
                    <a:pos x="163" y="120"/>
                  </a:cxn>
                  <a:cxn ang="0">
                    <a:pos x="160" y="153"/>
                  </a:cxn>
                  <a:cxn ang="0">
                    <a:pos x="160" y="558"/>
                  </a:cxn>
                  <a:cxn ang="0">
                    <a:pos x="160" y="578"/>
                  </a:cxn>
                  <a:cxn ang="0">
                    <a:pos x="157" y="599"/>
                  </a:cxn>
                  <a:cxn ang="0">
                    <a:pos x="153" y="621"/>
                  </a:cxn>
                  <a:cxn ang="0">
                    <a:pos x="145" y="645"/>
                  </a:cxn>
                  <a:cxn ang="0">
                    <a:pos x="133" y="667"/>
                  </a:cxn>
                  <a:cxn ang="0">
                    <a:pos x="124" y="688"/>
                  </a:cxn>
                  <a:cxn ang="0">
                    <a:pos x="110" y="708"/>
                  </a:cxn>
                  <a:cxn ang="0">
                    <a:pos x="92" y="724"/>
                  </a:cxn>
                  <a:cxn ang="0">
                    <a:pos x="73" y="737"/>
                  </a:cxn>
                  <a:cxn ang="0">
                    <a:pos x="50" y="745"/>
                  </a:cxn>
                  <a:cxn ang="0">
                    <a:pos x="0" y="748"/>
                  </a:cxn>
                </a:cxnLst>
                <a:rect l="0" t="0" r="r" b="b"/>
                <a:pathLst>
                  <a:path w="321" h="748">
                    <a:moveTo>
                      <a:pt x="0" y="748"/>
                    </a:moveTo>
                    <a:lnTo>
                      <a:pt x="0" y="748"/>
                    </a:lnTo>
                    <a:lnTo>
                      <a:pt x="39" y="711"/>
                    </a:lnTo>
                    <a:lnTo>
                      <a:pt x="51" y="705"/>
                    </a:lnTo>
                    <a:lnTo>
                      <a:pt x="65" y="698"/>
                    </a:lnTo>
                    <a:lnTo>
                      <a:pt x="74" y="691"/>
                    </a:lnTo>
                    <a:lnTo>
                      <a:pt x="86" y="678"/>
                    </a:lnTo>
                    <a:lnTo>
                      <a:pt x="93" y="667"/>
                    </a:lnTo>
                    <a:lnTo>
                      <a:pt x="100" y="655"/>
                    </a:lnTo>
                    <a:lnTo>
                      <a:pt x="107" y="641"/>
                    </a:lnTo>
                    <a:lnTo>
                      <a:pt x="111" y="628"/>
                    </a:lnTo>
                    <a:lnTo>
                      <a:pt x="114" y="614"/>
                    </a:lnTo>
                    <a:lnTo>
                      <a:pt x="118" y="599"/>
                    </a:lnTo>
                    <a:lnTo>
                      <a:pt x="119" y="585"/>
                    </a:lnTo>
                    <a:lnTo>
                      <a:pt x="122" y="558"/>
                    </a:lnTo>
                    <a:lnTo>
                      <a:pt x="122" y="153"/>
                    </a:lnTo>
                    <a:lnTo>
                      <a:pt x="122" y="144"/>
                    </a:lnTo>
                    <a:lnTo>
                      <a:pt x="124" y="133"/>
                    </a:lnTo>
                    <a:lnTo>
                      <a:pt x="125" y="124"/>
                    </a:lnTo>
                    <a:lnTo>
                      <a:pt x="127" y="112"/>
                    </a:lnTo>
                    <a:lnTo>
                      <a:pt x="130" y="101"/>
                    </a:lnTo>
                    <a:lnTo>
                      <a:pt x="133" y="93"/>
                    </a:lnTo>
                    <a:lnTo>
                      <a:pt x="138" y="82"/>
                    </a:lnTo>
                    <a:lnTo>
                      <a:pt x="143" y="71"/>
                    </a:lnTo>
                    <a:lnTo>
                      <a:pt x="150" y="61"/>
                    </a:lnTo>
                    <a:lnTo>
                      <a:pt x="154" y="52"/>
                    </a:lnTo>
                    <a:lnTo>
                      <a:pt x="162" y="44"/>
                    </a:lnTo>
                    <a:lnTo>
                      <a:pt x="169" y="37"/>
                    </a:lnTo>
                    <a:lnTo>
                      <a:pt x="176" y="28"/>
                    </a:lnTo>
                    <a:lnTo>
                      <a:pt x="184" y="20"/>
                    </a:lnTo>
                    <a:lnTo>
                      <a:pt x="192" y="14"/>
                    </a:lnTo>
                    <a:lnTo>
                      <a:pt x="203" y="11"/>
                    </a:lnTo>
                    <a:lnTo>
                      <a:pt x="212" y="6"/>
                    </a:lnTo>
                    <a:lnTo>
                      <a:pt x="222" y="2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53" y="0"/>
                    </a:lnTo>
                    <a:lnTo>
                      <a:pt x="262" y="2"/>
                    </a:lnTo>
                    <a:lnTo>
                      <a:pt x="269" y="6"/>
                    </a:lnTo>
                    <a:lnTo>
                      <a:pt x="276" y="7"/>
                    </a:lnTo>
                    <a:lnTo>
                      <a:pt x="286" y="11"/>
                    </a:lnTo>
                    <a:lnTo>
                      <a:pt x="294" y="14"/>
                    </a:lnTo>
                    <a:lnTo>
                      <a:pt x="301" y="20"/>
                    </a:lnTo>
                    <a:lnTo>
                      <a:pt x="309" y="25"/>
                    </a:lnTo>
                    <a:lnTo>
                      <a:pt x="321" y="35"/>
                    </a:lnTo>
                    <a:lnTo>
                      <a:pt x="316" y="34"/>
                    </a:lnTo>
                    <a:lnTo>
                      <a:pt x="311" y="32"/>
                    </a:lnTo>
                    <a:lnTo>
                      <a:pt x="304" y="28"/>
                    </a:lnTo>
                    <a:lnTo>
                      <a:pt x="295" y="25"/>
                    </a:lnTo>
                    <a:lnTo>
                      <a:pt x="273" y="24"/>
                    </a:lnTo>
                    <a:lnTo>
                      <a:pt x="263" y="24"/>
                    </a:lnTo>
                    <a:lnTo>
                      <a:pt x="253" y="25"/>
                    </a:lnTo>
                    <a:lnTo>
                      <a:pt x="244" y="28"/>
                    </a:lnTo>
                    <a:lnTo>
                      <a:pt x="233" y="32"/>
                    </a:lnTo>
                    <a:lnTo>
                      <a:pt x="225" y="37"/>
                    </a:lnTo>
                    <a:lnTo>
                      <a:pt x="218" y="40"/>
                    </a:lnTo>
                    <a:lnTo>
                      <a:pt x="209" y="47"/>
                    </a:lnTo>
                    <a:lnTo>
                      <a:pt x="203" y="52"/>
                    </a:lnTo>
                    <a:lnTo>
                      <a:pt x="196" y="60"/>
                    </a:lnTo>
                    <a:lnTo>
                      <a:pt x="190" y="67"/>
                    </a:lnTo>
                    <a:lnTo>
                      <a:pt x="183" y="77"/>
                    </a:lnTo>
                    <a:lnTo>
                      <a:pt x="178" y="85"/>
                    </a:lnTo>
                    <a:lnTo>
                      <a:pt x="175" y="93"/>
                    </a:lnTo>
                    <a:lnTo>
                      <a:pt x="171" y="101"/>
                    </a:lnTo>
                    <a:lnTo>
                      <a:pt x="166" y="112"/>
                    </a:lnTo>
                    <a:lnTo>
                      <a:pt x="163" y="120"/>
                    </a:lnTo>
                    <a:lnTo>
                      <a:pt x="162" y="132"/>
                    </a:lnTo>
                    <a:lnTo>
                      <a:pt x="160" y="153"/>
                    </a:lnTo>
                    <a:lnTo>
                      <a:pt x="160" y="153"/>
                    </a:lnTo>
                    <a:lnTo>
                      <a:pt x="160" y="558"/>
                    </a:lnTo>
                    <a:lnTo>
                      <a:pt x="160" y="568"/>
                    </a:lnTo>
                    <a:lnTo>
                      <a:pt x="160" y="578"/>
                    </a:lnTo>
                    <a:lnTo>
                      <a:pt x="157" y="588"/>
                    </a:lnTo>
                    <a:lnTo>
                      <a:pt x="157" y="599"/>
                    </a:lnTo>
                    <a:lnTo>
                      <a:pt x="154" y="611"/>
                    </a:lnTo>
                    <a:lnTo>
                      <a:pt x="153" y="621"/>
                    </a:lnTo>
                    <a:lnTo>
                      <a:pt x="150" y="633"/>
                    </a:lnTo>
                    <a:lnTo>
                      <a:pt x="145" y="645"/>
                    </a:lnTo>
                    <a:lnTo>
                      <a:pt x="140" y="655"/>
                    </a:lnTo>
                    <a:lnTo>
                      <a:pt x="133" y="667"/>
                    </a:lnTo>
                    <a:lnTo>
                      <a:pt x="130" y="678"/>
                    </a:lnTo>
                    <a:lnTo>
                      <a:pt x="124" y="688"/>
                    </a:lnTo>
                    <a:lnTo>
                      <a:pt x="117" y="698"/>
                    </a:lnTo>
                    <a:lnTo>
                      <a:pt x="110" y="708"/>
                    </a:lnTo>
                    <a:lnTo>
                      <a:pt x="100" y="715"/>
                    </a:lnTo>
                    <a:lnTo>
                      <a:pt x="92" y="724"/>
                    </a:lnTo>
                    <a:lnTo>
                      <a:pt x="83" y="731"/>
                    </a:lnTo>
                    <a:lnTo>
                      <a:pt x="73" y="737"/>
                    </a:lnTo>
                    <a:lnTo>
                      <a:pt x="63" y="741"/>
                    </a:lnTo>
                    <a:lnTo>
                      <a:pt x="50" y="745"/>
                    </a:lnTo>
                    <a:lnTo>
                      <a:pt x="21" y="748"/>
                    </a:lnTo>
                    <a:lnTo>
                      <a:pt x="0" y="748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248">
                <a:extLst>
                  <a:ext uri="{FF2B5EF4-FFF2-40B4-BE49-F238E27FC236}">
                    <a16:creationId xmlns:a16="http://schemas.microsoft.com/office/drawing/2014/main" id="{A15E3C4C-2088-F4EE-4E26-32E094C95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3209"/>
                <a:ext cx="80" cy="187"/>
              </a:xfrm>
              <a:custGeom>
                <a:avLst/>
                <a:gdLst/>
                <a:ahLst/>
                <a:cxnLst>
                  <a:cxn ang="0">
                    <a:pos x="0" y="748"/>
                  </a:cxn>
                  <a:cxn ang="0">
                    <a:pos x="51" y="705"/>
                  </a:cxn>
                  <a:cxn ang="0">
                    <a:pos x="74" y="691"/>
                  </a:cxn>
                  <a:cxn ang="0">
                    <a:pos x="93" y="667"/>
                  </a:cxn>
                  <a:cxn ang="0">
                    <a:pos x="107" y="641"/>
                  </a:cxn>
                  <a:cxn ang="0">
                    <a:pos x="114" y="614"/>
                  </a:cxn>
                  <a:cxn ang="0">
                    <a:pos x="119" y="585"/>
                  </a:cxn>
                  <a:cxn ang="0">
                    <a:pos x="122" y="153"/>
                  </a:cxn>
                  <a:cxn ang="0">
                    <a:pos x="124" y="133"/>
                  </a:cxn>
                  <a:cxn ang="0">
                    <a:pos x="127" y="112"/>
                  </a:cxn>
                  <a:cxn ang="0">
                    <a:pos x="133" y="93"/>
                  </a:cxn>
                  <a:cxn ang="0">
                    <a:pos x="143" y="71"/>
                  </a:cxn>
                  <a:cxn ang="0">
                    <a:pos x="154" y="52"/>
                  </a:cxn>
                  <a:cxn ang="0">
                    <a:pos x="169" y="37"/>
                  </a:cxn>
                  <a:cxn ang="0">
                    <a:pos x="184" y="20"/>
                  </a:cxn>
                  <a:cxn ang="0">
                    <a:pos x="203" y="11"/>
                  </a:cxn>
                  <a:cxn ang="0">
                    <a:pos x="222" y="2"/>
                  </a:cxn>
                  <a:cxn ang="0">
                    <a:pos x="246" y="0"/>
                  </a:cxn>
                  <a:cxn ang="0">
                    <a:pos x="262" y="2"/>
                  </a:cxn>
                  <a:cxn ang="0">
                    <a:pos x="276" y="7"/>
                  </a:cxn>
                  <a:cxn ang="0">
                    <a:pos x="294" y="14"/>
                  </a:cxn>
                  <a:cxn ang="0">
                    <a:pos x="309" y="25"/>
                  </a:cxn>
                  <a:cxn ang="0">
                    <a:pos x="316" y="34"/>
                  </a:cxn>
                  <a:cxn ang="0">
                    <a:pos x="304" y="28"/>
                  </a:cxn>
                  <a:cxn ang="0">
                    <a:pos x="273" y="24"/>
                  </a:cxn>
                  <a:cxn ang="0">
                    <a:pos x="253" y="25"/>
                  </a:cxn>
                  <a:cxn ang="0">
                    <a:pos x="233" y="32"/>
                  </a:cxn>
                  <a:cxn ang="0">
                    <a:pos x="218" y="40"/>
                  </a:cxn>
                  <a:cxn ang="0">
                    <a:pos x="203" y="52"/>
                  </a:cxn>
                  <a:cxn ang="0">
                    <a:pos x="190" y="67"/>
                  </a:cxn>
                  <a:cxn ang="0">
                    <a:pos x="178" y="85"/>
                  </a:cxn>
                  <a:cxn ang="0">
                    <a:pos x="171" y="101"/>
                  </a:cxn>
                  <a:cxn ang="0">
                    <a:pos x="163" y="120"/>
                  </a:cxn>
                  <a:cxn ang="0">
                    <a:pos x="160" y="153"/>
                  </a:cxn>
                  <a:cxn ang="0">
                    <a:pos x="160" y="558"/>
                  </a:cxn>
                  <a:cxn ang="0">
                    <a:pos x="160" y="578"/>
                  </a:cxn>
                  <a:cxn ang="0">
                    <a:pos x="157" y="599"/>
                  </a:cxn>
                  <a:cxn ang="0">
                    <a:pos x="153" y="621"/>
                  </a:cxn>
                  <a:cxn ang="0">
                    <a:pos x="145" y="645"/>
                  </a:cxn>
                  <a:cxn ang="0">
                    <a:pos x="133" y="667"/>
                  </a:cxn>
                  <a:cxn ang="0">
                    <a:pos x="124" y="688"/>
                  </a:cxn>
                  <a:cxn ang="0">
                    <a:pos x="110" y="708"/>
                  </a:cxn>
                  <a:cxn ang="0">
                    <a:pos x="92" y="724"/>
                  </a:cxn>
                  <a:cxn ang="0">
                    <a:pos x="73" y="737"/>
                  </a:cxn>
                  <a:cxn ang="0">
                    <a:pos x="50" y="745"/>
                  </a:cxn>
                  <a:cxn ang="0">
                    <a:pos x="0" y="748"/>
                  </a:cxn>
                </a:cxnLst>
                <a:rect l="0" t="0" r="r" b="b"/>
                <a:pathLst>
                  <a:path w="321" h="748">
                    <a:moveTo>
                      <a:pt x="0" y="748"/>
                    </a:moveTo>
                    <a:lnTo>
                      <a:pt x="0" y="748"/>
                    </a:lnTo>
                    <a:lnTo>
                      <a:pt x="39" y="711"/>
                    </a:lnTo>
                    <a:lnTo>
                      <a:pt x="51" y="705"/>
                    </a:lnTo>
                    <a:lnTo>
                      <a:pt x="65" y="698"/>
                    </a:lnTo>
                    <a:lnTo>
                      <a:pt x="74" y="691"/>
                    </a:lnTo>
                    <a:lnTo>
                      <a:pt x="86" y="678"/>
                    </a:lnTo>
                    <a:lnTo>
                      <a:pt x="93" y="667"/>
                    </a:lnTo>
                    <a:lnTo>
                      <a:pt x="100" y="655"/>
                    </a:lnTo>
                    <a:lnTo>
                      <a:pt x="107" y="641"/>
                    </a:lnTo>
                    <a:lnTo>
                      <a:pt x="111" y="628"/>
                    </a:lnTo>
                    <a:lnTo>
                      <a:pt x="114" y="614"/>
                    </a:lnTo>
                    <a:lnTo>
                      <a:pt x="118" y="599"/>
                    </a:lnTo>
                    <a:lnTo>
                      <a:pt x="119" y="585"/>
                    </a:lnTo>
                    <a:lnTo>
                      <a:pt x="122" y="558"/>
                    </a:lnTo>
                    <a:lnTo>
                      <a:pt x="122" y="153"/>
                    </a:lnTo>
                    <a:lnTo>
                      <a:pt x="122" y="144"/>
                    </a:lnTo>
                    <a:lnTo>
                      <a:pt x="124" y="133"/>
                    </a:lnTo>
                    <a:lnTo>
                      <a:pt x="125" y="124"/>
                    </a:lnTo>
                    <a:lnTo>
                      <a:pt x="127" y="112"/>
                    </a:lnTo>
                    <a:lnTo>
                      <a:pt x="130" y="101"/>
                    </a:lnTo>
                    <a:lnTo>
                      <a:pt x="133" y="93"/>
                    </a:lnTo>
                    <a:lnTo>
                      <a:pt x="138" y="82"/>
                    </a:lnTo>
                    <a:lnTo>
                      <a:pt x="143" y="71"/>
                    </a:lnTo>
                    <a:lnTo>
                      <a:pt x="150" y="61"/>
                    </a:lnTo>
                    <a:lnTo>
                      <a:pt x="154" y="52"/>
                    </a:lnTo>
                    <a:lnTo>
                      <a:pt x="162" y="44"/>
                    </a:lnTo>
                    <a:lnTo>
                      <a:pt x="169" y="37"/>
                    </a:lnTo>
                    <a:lnTo>
                      <a:pt x="176" y="28"/>
                    </a:lnTo>
                    <a:lnTo>
                      <a:pt x="184" y="20"/>
                    </a:lnTo>
                    <a:lnTo>
                      <a:pt x="192" y="14"/>
                    </a:lnTo>
                    <a:lnTo>
                      <a:pt x="203" y="11"/>
                    </a:lnTo>
                    <a:lnTo>
                      <a:pt x="212" y="6"/>
                    </a:lnTo>
                    <a:lnTo>
                      <a:pt x="222" y="2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53" y="0"/>
                    </a:lnTo>
                    <a:lnTo>
                      <a:pt x="262" y="2"/>
                    </a:lnTo>
                    <a:lnTo>
                      <a:pt x="269" y="6"/>
                    </a:lnTo>
                    <a:lnTo>
                      <a:pt x="276" y="7"/>
                    </a:lnTo>
                    <a:lnTo>
                      <a:pt x="286" y="11"/>
                    </a:lnTo>
                    <a:lnTo>
                      <a:pt x="294" y="14"/>
                    </a:lnTo>
                    <a:lnTo>
                      <a:pt x="301" y="20"/>
                    </a:lnTo>
                    <a:lnTo>
                      <a:pt x="309" y="25"/>
                    </a:lnTo>
                    <a:lnTo>
                      <a:pt x="321" y="35"/>
                    </a:lnTo>
                    <a:lnTo>
                      <a:pt x="316" y="34"/>
                    </a:lnTo>
                    <a:lnTo>
                      <a:pt x="311" y="32"/>
                    </a:lnTo>
                    <a:lnTo>
                      <a:pt x="304" y="28"/>
                    </a:lnTo>
                    <a:lnTo>
                      <a:pt x="295" y="25"/>
                    </a:lnTo>
                    <a:lnTo>
                      <a:pt x="273" y="24"/>
                    </a:lnTo>
                    <a:lnTo>
                      <a:pt x="263" y="24"/>
                    </a:lnTo>
                    <a:lnTo>
                      <a:pt x="253" y="25"/>
                    </a:lnTo>
                    <a:lnTo>
                      <a:pt x="244" y="28"/>
                    </a:lnTo>
                    <a:lnTo>
                      <a:pt x="233" y="32"/>
                    </a:lnTo>
                    <a:lnTo>
                      <a:pt x="225" y="37"/>
                    </a:lnTo>
                    <a:lnTo>
                      <a:pt x="218" y="40"/>
                    </a:lnTo>
                    <a:lnTo>
                      <a:pt x="209" y="47"/>
                    </a:lnTo>
                    <a:lnTo>
                      <a:pt x="203" y="52"/>
                    </a:lnTo>
                    <a:lnTo>
                      <a:pt x="196" y="60"/>
                    </a:lnTo>
                    <a:lnTo>
                      <a:pt x="190" y="67"/>
                    </a:lnTo>
                    <a:lnTo>
                      <a:pt x="183" y="77"/>
                    </a:lnTo>
                    <a:lnTo>
                      <a:pt x="178" y="85"/>
                    </a:lnTo>
                    <a:lnTo>
                      <a:pt x="175" y="93"/>
                    </a:lnTo>
                    <a:lnTo>
                      <a:pt x="171" y="101"/>
                    </a:lnTo>
                    <a:lnTo>
                      <a:pt x="166" y="112"/>
                    </a:lnTo>
                    <a:lnTo>
                      <a:pt x="163" y="120"/>
                    </a:lnTo>
                    <a:lnTo>
                      <a:pt x="162" y="132"/>
                    </a:lnTo>
                    <a:lnTo>
                      <a:pt x="160" y="153"/>
                    </a:lnTo>
                    <a:lnTo>
                      <a:pt x="160" y="153"/>
                    </a:lnTo>
                    <a:lnTo>
                      <a:pt x="160" y="558"/>
                    </a:lnTo>
                    <a:lnTo>
                      <a:pt x="160" y="568"/>
                    </a:lnTo>
                    <a:lnTo>
                      <a:pt x="160" y="578"/>
                    </a:lnTo>
                    <a:lnTo>
                      <a:pt x="157" y="588"/>
                    </a:lnTo>
                    <a:lnTo>
                      <a:pt x="157" y="599"/>
                    </a:lnTo>
                    <a:lnTo>
                      <a:pt x="154" y="611"/>
                    </a:lnTo>
                    <a:lnTo>
                      <a:pt x="153" y="621"/>
                    </a:lnTo>
                    <a:lnTo>
                      <a:pt x="150" y="633"/>
                    </a:lnTo>
                    <a:lnTo>
                      <a:pt x="145" y="645"/>
                    </a:lnTo>
                    <a:lnTo>
                      <a:pt x="140" y="655"/>
                    </a:lnTo>
                    <a:lnTo>
                      <a:pt x="133" y="667"/>
                    </a:lnTo>
                    <a:lnTo>
                      <a:pt x="130" y="678"/>
                    </a:lnTo>
                    <a:lnTo>
                      <a:pt x="124" y="688"/>
                    </a:lnTo>
                    <a:lnTo>
                      <a:pt x="117" y="698"/>
                    </a:lnTo>
                    <a:lnTo>
                      <a:pt x="110" y="708"/>
                    </a:lnTo>
                    <a:lnTo>
                      <a:pt x="100" y="715"/>
                    </a:lnTo>
                    <a:lnTo>
                      <a:pt x="92" y="724"/>
                    </a:lnTo>
                    <a:lnTo>
                      <a:pt x="83" y="731"/>
                    </a:lnTo>
                    <a:lnTo>
                      <a:pt x="73" y="737"/>
                    </a:lnTo>
                    <a:lnTo>
                      <a:pt x="63" y="741"/>
                    </a:lnTo>
                    <a:lnTo>
                      <a:pt x="50" y="745"/>
                    </a:lnTo>
                    <a:lnTo>
                      <a:pt x="21" y="748"/>
                    </a:lnTo>
                    <a:lnTo>
                      <a:pt x="0" y="74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2FBF97B7-298A-1580-F720-3C374B20CA9D}"/>
              </a:ext>
            </a:extLst>
          </p:cNvPr>
          <p:cNvGrpSpPr/>
          <p:nvPr/>
        </p:nvGrpSpPr>
        <p:grpSpPr>
          <a:xfrm>
            <a:off x="9301597" y="1872103"/>
            <a:ext cx="787016" cy="751331"/>
            <a:chOff x="5557154" y="5108813"/>
            <a:chExt cx="787016" cy="751331"/>
          </a:xfrm>
        </p:grpSpPr>
        <p:sp>
          <p:nvSpPr>
            <p:cNvPr id="252" name="Oval 250">
              <a:extLst>
                <a:ext uri="{FF2B5EF4-FFF2-40B4-BE49-F238E27FC236}">
                  <a16:creationId xmlns:a16="http://schemas.microsoft.com/office/drawing/2014/main" id="{07425DBD-C47A-DAB2-1C64-3DAAED2EB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154" y="5108813"/>
              <a:ext cx="787016" cy="75133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Freeform 251">
              <a:extLst>
                <a:ext uri="{FF2B5EF4-FFF2-40B4-BE49-F238E27FC236}">
                  <a16:creationId xmlns:a16="http://schemas.microsoft.com/office/drawing/2014/main" id="{7AE9E4E4-EDAD-606A-BB50-C288DA0D9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649" y="5180577"/>
              <a:ext cx="313879" cy="661991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8" y="816"/>
                </a:cxn>
                <a:cxn ang="0">
                  <a:pos x="536" y="1776"/>
                </a:cxn>
              </a:cxnLst>
              <a:rect l="0" t="0" r="r" b="b"/>
              <a:pathLst>
                <a:path w="536" h="1776">
                  <a:moveTo>
                    <a:pt x="488" y="0"/>
                  </a:moveTo>
                  <a:cubicBezTo>
                    <a:pt x="244" y="260"/>
                    <a:pt x="0" y="520"/>
                    <a:pt x="8" y="816"/>
                  </a:cubicBezTo>
                  <a:cubicBezTo>
                    <a:pt x="16" y="1112"/>
                    <a:pt x="276" y="1444"/>
                    <a:pt x="536" y="1776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52">
              <a:extLst>
                <a:ext uri="{FF2B5EF4-FFF2-40B4-BE49-F238E27FC236}">
                  <a16:creationId xmlns:a16="http://schemas.microsoft.com/office/drawing/2014/main" id="{B1D8BED5-0E3E-7E4B-1DBC-07BE14738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547" y="5180577"/>
              <a:ext cx="145343" cy="661991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8" y="768"/>
                </a:cxn>
                <a:cxn ang="0">
                  <a:pos x="248" y="1776"/>
                </a:cxn>
              </a:cxnLst>
              <a:rect l="0" t="0" r="r" b="b"/>
              <a:pathLst>
                <a:path w="248" h="1776">
                  <a:moveTo>
                    <a:pt x="200" y="0"/>
                  </a:moveTo>
                  <a:cubicBezTo>
                    <a:pt x="100" y="236"/>
                    <a:pt x="0" y="472"/>
                    <a:pt x="8" y="768"/>
                  </a:cubicBezTo>
                  <a:cubicBezTo>
                    <a:pt x="16" y="1064"/>
                    <a:pt x="132" y="1420"/>
                    <a:pt x="248" y="1776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56">
              <a:extLst>
                <a:ext uri="{FF2B5EF4-FFF2-40B4-BE49-F238E27FC236}">
                  <a16:creationId xmlns:a16="http://schemas.microsoft.com/office/drawing/2014/main" id="{3DDAD36E-8846-156C-B2E9-0E7B5E4B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859" y="5217192"/>
              <a:ext cx="185544" cy="89339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84" y="0"/>
                </a:cxn>
                <a:cxn ang="0">
                  <a:pos x="192" y="336"/>
                </a:cxn>
              </a:cxnLst>
              <a:rect l="0" t="0" r="r" b="b"/>
              <a:pathLst>
                <a:path w="416" h="336">
                  <a:moveTo>
                    <a:pt x="0" y="336"/>
                  </a:moveTo>
                  <a:cubicBezTo>
                    <a:pt x="176" y="168"/>
                    <a:pt x="352" y="0"/>
                    <a:pt x="384" y="0"/>
                  </a:cubicBezTo>
                  <a:cubicBezTo>
                    <a:pt x="416" y="0"/>
                    <a:pt x="224" y="280"/>
                    <a:pt x="192" y="33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57">
              <a:extLst>
                <a:ext uri="{FF2B5EF4-FFF2-40B4-BE49-F238E27FC236}">
                  <a16:creationId xmlns:a16="http://schemas.microsoft.com/office/drawing/2014/main" id="{CDD9CEE9-DE64-0F0A-A99D-2D628822EEC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70027" y="5627275"/>
              <a:ext cx="185544" cy="125954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84" y="0"/>
                </a:cxn>
                <a:cxn ang="0">
                  <a:pos x="192" y="336"/>
                </a:cxn>
              </a:cxnLst>
              <a:rect l="0" t="0" r="r" b="b"/>
              <a:pathLst>
                <a:path w="416" h="336">
                  <a:moveTo>
                    <a:pt x="0" y="336"/>
                  </a:moveTo>
                  <a:cubicBezTo>
                    <a:pt x="176" y="168"/>
                    <a:pt x="352" y="0"/>
                    <a:pt x="384" y="0"/>
                  </a:cubicBezTo>
                  <a:cubicBezTo>
                    <a:pt x="416" y="0"/>
                    <a:pt x="224" y="280"/>
                    <a:pt x="192" y="33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58">
              <a:extLst>
                <a:ext uri="{FF2B5EF4-FFF2-40B4-BE49-F238E27FC236}">
                  <a16:creationId xmlns:a16="http://schemas.microsoft.com/office/drawing/2014/main" id="{A038FF9D-7212-AA65-C4FE-A9906D130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226" y="5253807"/>
              <a:ext cx="83495" cy="93733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48" y="16"/>
                </a:cxn>
                <a:cxn ang="0">
                  <a:pos x="144" y="160"/>
                </a:cxn>
              </a:cxnLst>
              <a:rect l="0" t="0" r="r" b="b"/>
              <a:pathLst>
                <a:path w="144" h="256">
                  <a:moveTo>
                    <a:pt x="0" y="256"/>
                  </a:moveTo>
                  <a:cubicBezTo>
                    <a:pt x="12" y="144"/>
                    <a:pt x="24" y="32"/>
                    <a:pt x="48" y="16"/>
                  </a:cubicBezTo>
                  <a:cubicBezTo>
                    <a:pt x="72" y="0"/>
                    <a:pt x="108" y="80"/>
                    <a:pt x="144" y="16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59">
              <a:extLst>
                <a:ext uri="{FF2B5EF4-FFF2-40B4-BE49-F238E27FC236}">
                  <a16:creationId xmlns:a16="http://schemas.microsoft.com/office/drawing/2014/main" id="{F947B498-3F5D-3128-FE29-C02FE4A7B2F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894226" y="5663890"/>
              <a:ext cx="83495" cy="123025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48" y="16"/>
                </a:cxn>
                <a:cxn ang="0">
                  <a:pos x="144" y="160"/>
                </a:cxn>
              </a:cxnLst>
              <a:rect l="0" t="0" r="r" b="b"/>
              <a:pathLst>
                <a:path w="144" h="256">
                  <a:moveTo>
                    <a:pt x="0" y="256"/>
                  </a:moveTo>
                  <a:cubicBezTo>
                    <a:pt x="12" y="144"/>
                    <a:pt x="24" y="32"/>
                    <a:pt x="48" y="16"/>
                  </a:cubicBezTo>
                  <a:cubicBezTo>
                    <a:pt x="72" y="0"/>
                    <a:pt x="108" y="80"/>
                    <a:pt x="144" y="16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60">
              <a:extLst>
                <a:ext uri="{FF2B5EF4-FFF2-40B4-BE49-F238E27FC236}">
                  <a16:creationId xmlns:a16="http://schemas.microsoft.com/office/drawing/2014/main" id="{4A5425E5-CED9-3826-3442-BDD5694985EE}"/>
                </a:ext>
              </a:extLst>
            </p:cNvPr>
            <p:cNvSpPr>
              <a:spLocks/>
            </p:cNvSpPr>
            <p:nvPr/>
          </p:nvSpPr>
          <p:spPr bwMode="auto">
            <a:xfrm rot="18296429">
              <a:off x="6064354" y="5139343"/>
              <a:ext cx="57119" cy="286047"/>
            </a:xfrm>
            <a:custGeom>
              <a:avLst/>
              <a:gdLst/>
              <a:ahLst/>
              <a:cxnLst>
                <a:cxn ang="0">
                  <a:pos x="0" y="440"/>
                </a:cxn>
                <a:cxn ang="0">
                  <a:pos x="144" y="8"/>
                </a:cxn>
                <a:cxn ang="0">
                  <a:pos x="96" y="488"/>
                </a:cxn>
              </a:cxnLst>
              <a:rect l="0" t="0" r="r" b="b"/>
              <a:pathLst>
                <a:path w="160" h="488">
                  <a:moveTo>
                    <a:pt x="0" y="440"/>
                  </a:moveTo>
                  <a:cubicBezTo>
                    <a:pt x="64" y="220"/>
                    <a:pt x="128" y="0"/>
                    <a:pt x="144" y="8"/>
                  </a:cubicBezTo>
                  <a:cubicBezTo>
                    <a:pt x="160" y="16"/>
                    <a:pt x="128" y="252"/>
                    <a:pt x="96" y="48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61">
              <a:extLst>
                <a:ext uri="{FF2B5EF4-FFF2-40B4-BE49-F238E27FC236}">
                  <a16:creationId xmlns:a16="http://schemas.microsoft.com/office/drawing/2014/main" id="{CC569F2B-1811-C1E5-69DD-05D1787B116E}"/>
                </a:ext>
              </a:extLst>
            </p:cNvPr>
            <p:cNvSpPr>
              <a:spLocks/>
            </p:cNvSpPr>
            <p:nvPr/>
          </p:nvSpPr>
          <p:spPr bwMode="auto">
            <a:xfrm rot="14011226" flipH="1">
              <a:off x="6081770" y="5558254"/>
              <a:ext cx="71764" cy="284501"/>
            </a:xfrm>
            <a:custGeom>
              <a:avLst/>
              <a:gdLst/>
              <a:ahLst/>
              <a:cxnLst>
                <a:cxn ang="0">
                  <a:pos x="0" y="440"/>
                </a:cxn>
                <a:cxn ang="0">
                  <a:pos x="144" y="8"/>
                </a:cxn>
                <a:cxn ang="0">
                  <a:pos x="96" y="488"/>
                </a:cxn>
              </a:cxnLst>
              <a:rect l="0" t="0" r="r" b="b"/>
              <a:pathLst>
                <a:path w="160" h="488">
                  <a:moveTo>
                    <a:pt x="0" y="440"/>
                  </a:moveTo>
                  <a:cubicBezTo>
                    <a:pt x="64" y="220"/>
                    <a:pt x="128" y="0"/>
                    <a:pt x="144" y="8"/>
                  </a:cubicBezTo>
                  <a:cubicBezTo>
                    <a:pt x="160" y="16"/>
                    <a:pt x="128" y="252"/>
                    <a:pt x="96" y="48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62">
              <a:extLst>
                <a:ext uri="{FF2B5EF4-FFF2-40B4-BE49-F238E27FC236}">
                  <a16:creationId xmlns:a16="http://schemas.microsoft.com/office/drawing/2014/main" id="{D92989F8-B68F-93F0-1596-8FF1589C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721" y="5164467"/>
              <a:ext cx="337072" cy="6590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960"/>
                </a:cxn>
                <a:cxn ang="0">
                  <a:pos x="0" y="1776"/>
                </a:cxn>
              </a:cxnLst>
              <a:rect l="0" t="0" r="r" b="b"/>
              <a:pathLst>
                <a:path w="576" h="1776">
                  <a:moveTo>
                    <a:pt x="0" y="0"/>
                  </a:moveTo>
                  <a:cubicBezTo>
                    <a:pt x="288" y="332"/>
                    <a:pt x="576" y="664"/>
                    <a:pt x="576" y="960"/>
                  </a:cubicBezTo>
                  <a:cubicBezTo>
                    <a:pt x="576" y="1256"/>
                    <a:pt x="288" y="1516"/>
                    <a:pt x="0" y="1776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63">
              <a:extLst>
                <a:ext uri="{FF2B5EF4-FFF2-40B4-BE49-F238E27FC236}">
                  <a16:creationId xmlns:a16="http://schemas.microsoft.com/office/drawing/2014/main" id="{DD73F079-478D-F0B9-3077-39F104004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889" y="5180578"/>
              <a:ext cx="196367" cy="642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864"/>
                </a:cxn>
                <a:cxn ang="0">
                  <a:pos x="0" y="1728"/>
                </a:cxn>
              </a:cxnLst>
              <a:rect l="0" t="0" r="r" b="b"/>
              <a:pathLst>
                <a:path w="336" h="1728">
                  <a:moveTo>
                    <a:pt x="0" y="0"/>
                  </a:moveTo>
                  <a:cubicBezTo>
                    <a:pt x="168" y="288"/>
                    <a:pt x="336" y="576"/>
                    <a:pt x="336" y="864"/>
                  </a:cubicBezTo>
                  <a:cubicBezTo>
                    <a:pt x="336" y="1152"/>
                    <a:pt x="168" y="1440"/>
                    <a:pt x="0" y="172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3" name="Group 264">
              <a:extLst>
                <a:ext uri="{FF2B5EF4-FFF2-40B4-BE49-F238E27FC236}">
                  <a16:creationId xmlns:a16="http://schemas.microsoft.com/office/drawing/2014/main" id="{0421D1D6-FF6E-E17A-24FD-4991EC4A4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649" y="5467636"/>
              <a:ext cx="309240" cy="58583"/>
              <a:chOff x="4176" y="2160"/>
              <a:chExt cx="576" cy="160"/>
            </a:xfrm>
          </p:grpSpPr>
          <p:sp>
            <p:nvSpPr>
              <p:cNvPr id="268" name="Freeform 265">
                <a:extLst>
                  <a:ext uri="{FF2B5EF4-FFF2-40B4-BE49-F238E27FC236}">
                    <a16:creationId xmlns:a16="http://schemas.microsoft.com/office/drawing/2014/main" id="{31307B04-73D2-3C39-6BCD-2C81E5CE2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2208"/>
                <a:ext cx="288" cy="11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88" y="16"/>
                  </a:cxn>
                  <a:cxn ang="0">
                    <a:pos x="0" y="112"/>
                  </a:cxn>
                </a:cxnLst>
                <a:rect l="0" t="0" r="r" b="b"/>
                <a:pathLst>
                  <a:path w="288" h="112">
                    <a:moveTo>
                      <a:pt x="0" y="16"/>
                    </a:moveTo>
                    <a:cubicBezTo>
                      <a:pt x="144" y="8"/>
                      <a:pt x="288" y="0"/>
                      <a:pt x="288" y="16"/>
                    </a:cubicBezTo>
                    <a:cubicBezTo>
                      <a:pt x="288" y="32"/>
                      <a:pt x="48" y="96"/>
                      <a:pt x="0" y="11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66">
                <a:extLst>
                  <a:ext uri="{FF2B5EF4-FFF2-40B4-BE49-F238E27FC236}">
                    <a16:creationId xmlns:a16="http://schemas.microsoft.com/office/drawing/2014/main" id="{E3958AA3-8546-E566-BE0C-6DF538630CB5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676189">
                <a:off x="4464" y="2160"/>
                <a:ext cx="288" cy="11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88" y="16"/>
                  </a:cxn>
                  <a:cxn ang="0">
                    <a:pos x="0" y="112"/>
                  </a:cxn>
                </a:cxnLst>
                <a:rect l="0" t="0" r="r" b="b"/>
                <a:pathLst>
                  <a:path w="288" h="112">
                    <a:moveTo>
                      <a:pt x="0" y="16"/>
                    </a:moveTo>
                    <a:cubicBezTo>
                      <a:pt x="144" y="8"/>
                      <a:pt x="288" y="0"/>
                      <a:pt x="288" y="16"/>
                    </a:cubicBezTo>
                    <a:cubicBezTo>
                      <a:pt x="288" y="32"/>
                      <a:pt x="48" y="96"/>
                      <a:pt x="0" y="11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4" name="Group 267">
              <a:extLst>
                <a:ext uri="{FF2B5EF4-FFF2-40B4-BE49-F238E27FC236}">
                  <a16:creationId xmlns:a16="http://schemas.microsoft.com/office/drawing/2014/main" id="{B15672E3-C535-99FC-7B15-7544204CD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0594" y="5485211"/>
              <a:ext cx="168536" cy="38079"/>
              <a:chOff x="2112" y="3216"/>
              <a:chExt cx="288" cy="104"/>
            </a:xfrm>
          </p:grpSpPr>
          <p:sp>
            <p:nvSpPr>
              <p:cNvPr id="266" name="Freeform 268">
                <a:extLst>
                  <a:ext uri="{FF2B5EF4-FFF2-40B4-BE49-F238E27FC236}">
                    <a16:creationId xmlns:a16="http://schemas.microsoft.com/office/drawing/2014/main" id="{E3E2CEC6-BC8D-2816-48A6-B565F8ABE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3216"/>
                <a:ext cx="240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48"/>
                  </a:cxn>
                  <a:cxn ang="0">
                    <a:pos x="240" y="48"/>
                  </a:cxn>
                </a:cxnLst>
                <a:rect l="0" t="0" r="r" b="b"/>
                <a:pathLst>
                  <a:path w="240" h="56">
                    <a:moveTo>
                      <a:pt x="0" y="0"/>
                    </a:moveTo>
                    <a:cubicBezTo>
                      <a:pt x="52" y="20"/>
                      <a:pt x="104" y="40"/>
                      <a:pt x="144" y="48"/>
                    </a:cubicBezTo>
                    <a:cubicBezTo>
                      <a:pt x="184" y="56"/>
                      <a:pt x="224" y="48"/>
                      <a:pt x="240" y="48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269">
                <a:extLst>
                  <a:ext uri="{FF2B5EF4-FFF2-40B4-BE49-F238E27FC236}">
                    <a16:creationId xmlns:a16="http://schemas.microsoft.com/office/drawing/2014/main" id="{9F5D7668-B149-8273-7E7D-071A3A662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3264"/>
                <a:ext cx="240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48"/>
                  </a:cxn>
                  <a:cxn ang="0">
                    <a:pos x="240" y="48"/>
                  </a:cxn>
                </a:cxnLst>
                <a:rect l="0" t="0" r="r" b="b"/>
                <a:pathLst>
                  <a:path w="240" h="56">
                    <a:moveTo>
                      <a:pt x="0" y="0"/>
                    </a:moveTo>
                    <a:cubicBezTo>
                      <a:pt x="52" y="20"/>
                      <a:pt x="104" y="40"/>
                      <a:pt x="144" y="48"/>
                    </a:cubicBezTo>
                    <a:cubicBezTo>
                      <a:pt x="184" y="56"/>
                      <a:pt x="224" y="48"/>
                      <a:pt x="240" y="48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5" name="Freeform 278">
              <a:extLst>
                <a:ext uri="{FF2B5EF4-FFF2-40B4-BE49-F238E27FC236}">
                  <a16:creationId xmlns:a16="http://schemas.microsoft.com/office/drawing/2014/main" id="{46DA69D5-0E6C-3A8C-53C9-00962E76C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427" y="5165932"/>
              <a:ext cx="98957" cy="67517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44" y="864"/>
                </a:cxn>
                <a:cxn ang="0">
                  <a:pos x="0" y="1728"/>
                </a:cxn>
              </a:cxnLst>
              <a:rect l="0" t="0" r="r" b="b"/>
              <a:pathLst>
                <a:path w="152" h="1728">
                  <a:moveTo>
                    <a:pt x="48" y="0"/>
                  </a:moveTo>
                  <a:cubicBezTo>
                    <a:pt x="100" y="288"/>
                    <a:pt x="152" y="576"/>
                    <a:pt x="144" y="864"/>
                  </a:cubicBezTo>
                  <a:cubicBezTo>
                    <a:pt x="136" y="1152"/>
                    <a:pt x="68" y="1440"/>
                    <a:pt x="0" y="172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Drug Repositioning - Ritonavir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24</a:t>
            </a:fld>
            <a:endParaRPr lang="en-ZA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26BA58A-7985-DAD5-4471-5D00B6B62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275639"/>
              </p:ext>
            </p:extLst>
          </p:nvPr>
        </p:nvGraphicFramePr>
        <p:xfrm>
          <a:off x="1004639" y="1506160"/>
          <a:ext cx="21717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171310" imgH="2031335" progId="ChemDraw.Document.6.0">
                  <p:embed/>
                </p:oleObj>
              </mc:Choice>
              <mc:Fallback>
                <p:oleObj name="CS ChemDraw Drawing" r:id="rId2" imgW="2171310" imgH="2031335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26BA58A-7985-DAD5-4471-5D00B6B626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4639" y="1506160"/>
                        <a:ext cx="2171700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46561E0-B37A-8A37-E3EF-0221F2D06DDD}"/>
              </a:ext>
            </a:extLst>
          </p:cNvPr>
          <p:cNvGrpSpPr/>
          <p:nvPr/>
        </p:nvGrpSpPr>
        <p:grpSpPr>
          <a:xfrm>
            <a:off x="3478411" y="1773938"/>
            <a:ext cx="7025968" cy="1754326"/>
            <a:chOff x="2526355" y="3882890"/>
            <a:chExt cx="5576585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E04812-E76D-0428-50F1-0065B4764177}"/>
                </a:ext>
              </a:extLst>
            </p:cNvPr>
            <p:cNvSpPr txBox="1"/>
            <p:nvPr/>
          </p:nvSpPr>
          <p:spPr>
            <a:xfrm>
              <a:off x="6622125" y="4702026"/>
              <a:ext cx="330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}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4B60B92-4875-4701-C60F-C35ADC5CF9F5}"/>
                </a:ext>
              </a:extLst>
            </p:cNvPr>
            <p:cNvGrpSpPr/>
            <p:nvPr/>
          </p:nvGrpSpPr>
          <p:grpSpPr>
            <a:xfrm>
              <a:off x="2526355" y="3882890"/>
              <a:ext cx="5576585" cy="1754326"/>
              <a:chOff x="2526355" y="3882890"/>
              <a:chExt cx="5576585" cy="175432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361382-A00F-B4D4-D7CE-E52DDFAFB4EE}"/>
                  </a:ext>
                </a:extLst>
              </p:cNvPr>
              <p:cNvSpPr txBox="1"/>
              <p:nvPr/>
            </p:nvSpPr>
            <p:spPr>
              <a:xfrm>
                <a:off x="2526355" y="3882890"/>
                <a:ext cx="557658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Ritonavir (</a:t>
                </a:r>
                <a:r>
                  <a:rPr lang="en-US" u="sng" dirty="0" err="1"/>
                  <a:t>Abbvie</a:t>
                </a:r>
                <a:r>
                  <a:rPr lang="en-US" u="sng" dirty="0"/>
                  <a:t>)</a:t>
                </a:r>
              </a:p>
              <a:p>
                <a:r>
                  <a:rPr lang="en-US" dirty="0"/>
                  <a:t>1990 – 1</a:t>
                </a:r>
                <a:r>
                  <a:rPr lang="en-US" baseline="30000" dirty="0"/>
                  <a:t>st</a:t>
                </a:r>
                <a:r>
                  <a:rPr lang="en-US" dirty="0"/>
                  <a:t> disclosure as HIV-protease inhibitor</a:t>
                </a:r>
              </a:p>
              <a:p>
                <a:r>
                  <a:rPr lang="en-US" dirty="0"/>
                  <a:t>1996 – 2</a:t>
                </a:r>
                <a:r>
                  <a:rPr lang="en-US" baseline="30000" dirty="0"/>
                  <a:t>nd</a:t>
                </a:r>
                <a:r>
                  <a:rPr lang="en-US" dirty="0"/>
                  <a:t> HIV protease drug into clinical use – initially as a single agent</a:t>
                </a:r>
              </a:p>
              <a:p>
                <a:r>
                  <a:rPr lang="en-US" dirty="0"/>
                  <a:t>2014 – combined w/ </a:t>
                </a:r>
                <a:r>
                  <a:rPr lang="en-US" dirty="0" err="1"/>
                  <a:t>ombitasvir</a:t>
                </a:r>
                <a:r>
                  <a:rPr lang="en-US" dirty="0"/>
                  <a:t> &amp; </a:t>
                </a:r>
                <a:r>
                  <a:rPr lang="en-US" dirty="0" err="1"/>
                  <a:t>paritaprevir</a:t>
                </a:r>
                <a:r>
                  <a:rPr lang="en-US" dirty="0"/>
                  <a:t> for HCV</a:t>
                </a:r>
              </a:p>
              <a:p>
                <a:r>
                  <a:rPr lang="en-US" dirty="0"/>
                  <a:t>2021 – combined w/ nirmatrelvir for SARS CoV-2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9D32D0-7C59-76F1-2EC6-1C9BA4114FFA}"/>
                  </a:ext>
                </a:extLst>
              </p:cNvPr>
              <p:cNvSpPr txBox="1"/>
              <p:nvPr/>
            </p:nvSpPr>
            <p:spPr>
              <a:xfrm>
                <a:off x="6849865" y="4760053"/>
                <a:ext cx="9855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CYP3A4</a:t>
                </a:r>
              </a:p>
              <a:p>
                <a:r>
                  <a:rPr lang="en-US" dirty="0"/>
                  <a:t>inhibitor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84110D-C4B3-0CF3-B85C-BA682472DFC2}"/>
              </a:ext>
            </a:extLst>
          </p:cNvPr>
          <p:cNvSpPr txBox="1"/>
          <p:nvPr/>
        </p:nvSpPr>
        <p:spPr>
          <a:xfrm>
            <a:off x="238267" y="3538160"/>
            <a:ext cx="10530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Developed as protease inhibitor for the treatment of HIV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Superseded by other HIV protease-inhibiting drugs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However ... it is used in combination with other HIV protease inhibitors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202122"/>
                </a:solidFill>
                <a:latin typeface="Aptos ExtraBold" panose="020F0502020204030204" pitchFamily="34" charset="0"/>
                <a:cs typeface="Aharoni" panose="02010803020104030203" pitchFamily="2" charset="-79"/>
              </a:rPr>
              <a:t>Notable inhibitor of CYP3A4</a:t>
            </a:r>
            <a:r>
              <a:rPr lang="en-US" sz="1600" b="1" dirty="0">
                <a:solidFill>
                  <a:srgbClr val="2021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+mj-lt"/>
              </a:rPr>
              <a:t>drug-drug interactions (DDI)</a:t>
            </a:r>
            <a:endParaRPr lang="en-US" sz="2000" dirty="0">
              <a:solidFill>
                <a:srgbClr val="202122"/>
              </a:solidFill>
              <a:latin typeface="+mj-lt"/>
            </a:endParaRP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Repurposed (Repositioned):  PK adjuvant for treatment of Hepatitis C (HCV) – no intrinsic activity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Favorable PK &amp; biopharmaceutics properties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Repurposed PK adjuvant for treatment of SARS-Cov-2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No activity against SARS-CoV-2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20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44" y="356961"/>
            <a:ext cx="8691296" cy="1325563"/>
          </a:xfrm>
        </p:spPr>
        <p:txBody>
          <a:bodyPr>
            <a:normAutofit/>
          </a:bodyPr>
          <a:lstStyle/>
          <a:p>
            <a:r>
              <a:rPr lang="en-ZA" dirty="0"/>
              <a:t>Drug Modification Leading to Nirmatrelvir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25</a:t>
            </a:fld>
            <a:endParaRPr lang="en-ZA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168F9DF-8C87-B784-DC81-472F0B9DB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083643"/>
              </p:ext>
            </p:extLst>
          </p:nvPr>
        </p:nvGraphicFramePr>
        <p:xfrm>
          <a:off x="3245077" y="1503620"/>
          <a:ext cx="528002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280270" imgH="1552433" progId="ChemDraw.Document.6.0">
                  <p:embed/>
                </p:oleObj>
              </mc:Choice>
              <mc:Fallback>
                <p:oleObj name="CS ChemDraw Drawing" r:id="rId2" imgW="5280270" imgH="1552433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168F9DF-8C87-B784-DC81-472F0B9DBD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45077" y="1503620"/>
                        <a:ext cx="5280025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3541BA-64F9-7932-E658-140FAE7ECEE8}"/>
              </a:ext>
            </a:extLst>
          </p:cNvPr>
          <p:cNvSpPr txBox="1"/>
          <p:nvPr/>
        </p:nvSpPr>
        <p:spPr>
          <a:xfrm>
            <a:off x="838200" y="3168359"/>
            <a:ext cx="894611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PF-00835231: </a:t>
            </a:r>
            <a:r>
              <a:rPr lang="en-US" sz="2000" dirty="0" err="1">
                <a:solidFill>
                  <a:srgbClr val="202122"/>
                </a:solidFill>
                <a:latin typeface="+mj-lt"/>
              </a:rPr>
              <a:t>M</a:t>
            </a:r>
            <a:r>
              <a:rPr lang="en-US" sz="2000" baseline="30000" dirty="0" err="1">
                <a:solidFill>
                  <a:srgbClr val="202122"/>
                </a:solidFill>
                <a:latin typeface="+mj-lt"/>
              </a:rPr>
              <a:t>pro</a:t>
            </a:r>
            <a:r>
              <a:rPr lang="en-US" sz="2000" dirty="0">
                <a:solidFill>
                  <a:srgbClr val="202122"/>
                </a:solidFill>
                <a:latin typeface="+mj-lt"/>
              </a:rPr>
              <a:t> inhibitor effective for SARS-CoV-1 (SARS 2002-2004 epidemic)</a:t>
            </a:r>
            <a:endParaRPr lang="en-US" sz="2000" dirty="0">
              <a:latin typeface="+mj-lt"/>
            </a:endParaRPr>
          </a:p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Absorptive permeability/low oral absorption addressed in analogue program</a:t>
            </a:r>
          </a:p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Switch of reversible covalent warhead from ketone to nitrile</a:t>
            </a:r>
            <a:endParaRPr lang="en-US" sz="2000" b="0" i="0" dirty="0">
              <a:solidFill>
                <a:srgbClr val="202122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PF-07321332: potent </a:t>
            </a:r>
            <a:r>
              <a:rPr lang="en-US" sz="2000" dirty="0" err="1">
                <a:solidFill>
                  <a:srgbClr val="202122"/>
                </a:solidFill>
                <a:latin typeface="+mj-lt"/>
              </a:rPr>
              <a:t>M</a:t>
            </a:r>
            <a:r>
              <a:rPr lang="en-US" sz="2000" baseline="30000" dirty="0" err="1">
                <a:solidFill>
                  <a:srgbClr val="202122"/>
                </a:solidFill>
                <a:latin typeface="+mj-lt"/>
              </a:rPr>
              <a:t>pro</a:t>
            </a:r>
            <a:r>
              <a:rPr lang="en-US" sz="2000" dirty="0">
                <a:solidFill>
                  <a:srgbClr val="202122"/>
                </a:solidFill>
                <a:latin typeface="+mj-lt"/>
              </a:rPr>
              <a:t> affinity &amp; antiviral activity – brief optimization campaign</a:t>
            </a:r>
          </a:p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Good bioavailability but only moderate clearance (CYP3A4 metabolism)</a:t>
            </a:r>
          </a:p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PK rescued by co-administration with ritonavir (now generic)</a:t>
            </a:r>
          </a:p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Efficacy shown in mouse model of viral infection</a:t>
            </a:r>
          </a:p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+mj-lt"/>
              </a:rPr>
              <a:t>Favorable safety profile</a:t>
            </a:r>
          </a:p>
        </p:txBody>
      </p:sp>
    </p:spTree>
    <p:extLst>
      <p:ext uri="{BB962C8B-B14F-4D97-AF65-F5344CB8AC3E}">
        <p14:creationId xmlns:p14="http://schemas.microsoft.com/office/powerpoint/2010/main" val="12671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80443" cy="1325563"/>
          </a:xfrm>
        </p:spPr>
        <p:txBody>
          <a:bodyPr>
            <a:normAutofit/>
          </a:bodyPr>
          <a:lstStyle/>
          <a:p>
            <a:r>
              <a:rPr lang="en-US" dirty="0"/>
              <a:t>Paxlovid: Nirmatrelvir-Ritonavir Combination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26</a:t>
            </a:fld>
            <a:endParaRPr lang="en-Z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7C91FF-7FB2-9451-41A8-227DB1F0B14A}"/>
              </a:ext>
            </a:extLst>
          </p:cNvPr>
          <p:cNvGrpSpPr/>
          <p:nvPr/>
        </p:nvGrpSpPr>
        <p:grpSpPr>
          <a:xfrm>
            <a:off x="1282119" y="1630243"/>
            <a:ext cx="8229600" cy="2528888"/>
            <a:chOff x="228600" y="2164556"/>
            <a:chExt cx="8229600" cy="2528888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2EE31A3-F3FA-A7DE-21E5-DB19D36FB2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t="50000" r="7500"/>
            <a:stretch/>
          </p:blipFill>
          <p:spPr bwMode="auto">
            <a:xfrm>
              <a:off x="228600" y="2164556"/>
              <a:ext cx="8229600" cy="2528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7CCDB6-F805-B18E-3184-AD24EEC98E6B}"/>
                </a:ext>
              </a:extLst>
            </p:cNvPr>
            <p:cNvSpPr txBox="1"/>
            <p:nvPr/>
          </p:nvSpPr>
          <p:spPr>
            <a:xfrm>
              <a:off x="4343400" y="2209800"/>
              <a:ext cx="381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AE088AC-1092-44C3-51D5-474600357DF0}"/>
              </a:ext>
            </a:extLst>
          </p:cNvPr>
          <p:cNvSpPr txBox="1"/>
          <p:nvPr/>
        </p:nvSpPr>
        <p:spPr>
          <a:xfrm>
            <a:off x="1445079" y="452997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</a:t>
            </a:r>
            <a:r>
              <a:rPr lang="en-US" baseline="-25000" dirty="0"/>
              <a:t>90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= 0.090 µg/ml </a:t>
            </a:r>
          </a:p>
          <a:p>
            <a:pPr algn="ctr"/>
            <a:r>
              <a:rPr lang="en-US" dirty="0"/>
              <a:t>Total EC</a:t>
            </a:r>
            <a:r>
              <a:rPr lang="en-US" baseline="-25000" dirty="0"/>
              <a:t>90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= 0.29 µg/ml</a:t>
            </a:r>
          </a:p>
          <a:p>
            <a:pPr algn="ctr"/>
            <a:r>
              <a:rPr lang="en-US" dirty="0">
                <a:sym typeface="Symbol" panose="05050102010706020507" pitchFamily="18" charset="2"/>
              </a:rPr>
              <a:t>Total EC</a:t>
            </a:r>
            <a:r>
              <a:rPr lang="en-US" baseline="-25000" dirty="0">
                <a:sym typeface="Symbol" panose="05050102010706020507" pitchFamily="18" charset="2"/>
              </a:rPr>
              <a:t>90</a:t>
            </a:r>
            <a:r>
              <a:rPr lang="en-US" dirty="0">
                <a:sym typeface="Symbol" panose="05050102010706020507" pitchFamily="18" charset="2"/>
              </a:rPr>
              <a:t>/</a:t>
            </a:r>
            <a:r>
              <a:rPr lang="en-US" dirty="0" err="1">
                <a:sym typeface="Symbol" panose="05050102010706020507" pitchFamily="18" charset="2"/>
              </a:rPr>
              <a:t>C</a:t>
            </a:r>
            <a:r>
              <a:rPr lang="en-US" baseline="-25000" dirty="0" err="1">
                <a:sym typeface="Symbol" panose="05050102010706020507" pitchFamily="18" charset="2"/>
              </a:rPr>
              <a:t>max</a:t>
            </a:r>
            <a:r>
              <a:rPr lang="en-US" dirty="0">
                <a:sym typeface="Symbol" panose="05050102010706020507" pitchFamily="18" charset="2"/>
              </a:rPr>
              <a:t>  0.1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BC97C-419B-0493-58EA-8A5EBF130FE7}"/>
              </a:ext>
            </a:extLst>
          </p:cNvPr>
          <p:cNvSpPr txBox="1"/>
          <p:nvPr/>
        </p:nvSpPr>
        <p:spPr>
          <a:xfrm>
            <a:off x="4330119" y="4391476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Positive results of direct SARS-CoV-2 testing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Emergency use authorization (FDA, Dec 2021) for  mild-to-moderate coronavirus disease (COVID-19) in adults &amp; pediatrics (12 years &amp; older; 40 kg or higher)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A4AD9-7527-5456-0BE0-7981EE17F0CC}"/>
              </a:ext>
            </a:extLst>
          </p:cNvPr>
          <p:cNvSpPr txBox="1"/>
          <p:nvPr/>
        </p:nvSpPr>
        <p:spPr>
          <a:xfrm>
            <a:off x="2583261" y="5771034"/>
            <a:ext cx="588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Dosing: 300 mg nirmatrelvir; 100 mg ritonavir – Twice a 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A0B1C-AC8F-EB17-1BE9-5733E3E4E950}"/>
              </a:ext>
            </a:extLst>
          </p:cNvPr>
          <p:cNvSpPr txBox="1"/>
          <p:nvPr/>
        </p:nvSpPr>
        <p:spPr>
          <a:xfrm>
            <a:off x="4645479" y="1329626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Human PK</a:t>
            </a:r>
          </a:p>
        </p:txBody>
      </p:sp>
    </p:spTree>
    <p:extLst>
      <p:ext uri="{BB962C8B-B14F-4D97-AF65-F5344CB8AC3E}">
        <p14:creationId xmlns:p14="http://schemas.microsoft.com/office/powerpoint/2010/main" val="42051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43" y="365125"/>
            <a:ext cx="9363323" cy="1325563"/>
          </a:xfrm>
        </p:spPr>
        <p:txBody>
          <a:bodyPr>
            <a:normAutofit/>
          </a:bodyPr>
          <a:lstStyle/>
          <a:p>
            <a:r>
              <a:rPr lang="en-US" dirty="0"/>
              <a:t>Paxlovid (Nirmatrelvir and Ritonavir) Timeline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27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253B4-A3F0-1C88-2BD5-3936606BE785}"/>
              </a:ext>
            </a:extLst>
          </p:cNvPr>
          <p:cNvSpPr txBox="1"/>
          <p:nvPr/>
        </p:nvSpPr>
        <p:spPr>
          <a:xfrm>
            <a:off x="1601688" y="1493741"/>
            <a:ext cx="3670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Matter"/>
              </a:rPr>
              <a:t>F</a:t>
            </a:r>
            <a:r>
              <a:rPr lang="en-US" b="1" i="0" dirty="0">
                <a:solidFill>
                  <a:srgbClr val="222222"/>
                </a:solidFill>
                <a:effectLst/>
                <a:latin typeface="Matter"/>
              </a:rPr>
              <a:t>irst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Matter"/>
              </a:rPr>
              <a:t>oral </a:t>
            </a:r>
            <a:r>
              <a:rPr lang="en-US" b="1" i="0" dirty="0">
                <a:solidFill>
                  <a:srgbClr val="222222"/>
                </a:solidFill>
                <a:effectLst/>
                <a:latin typeface="Matter"/>
              </a:rPr>
              <a:t>antiviral to reduce the risk of hospitalization or death due to mild-to-moderate COVID-19;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28A958-23A8-2B12-7205-41D26D974917}"/>
              </a:ext>
            </a:extLst>
          </p:cNvPr>
          <p:cNvCxnSpPr>
            <a:cxnSpLocks/>
          </p:cNvCxnSpPr>
          <p:nvPr/>
        </p:nvCxnSpPr>
        <p:spPr>
          <a:xfrm flipV="1">
            <a:off x="1219200" y="3092708"/>
            <a:ext cx="3315401" cy="82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3578D84-92B5-B3F9-F6E5-58F615E1A109}"/>
              </a:ext>
            </a:extLst>
          </p:cNvPr>
          <p:cNvSpPr txBox="1"/>
          <p:nvPr/>
        </p:nvSpPr>
        <p:spPr>
          <a:xfrm>
            <a:off x="1491490" y="2604673"/>
            <a:ext cx="3626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u="sng" dirty="0">
                <a:solidFill>
                  <a:srgbClr val="222222"/>
                </a:solidFill>
                <a:effectLst/>
                <a:latin typeface="Matter"/>
              </a:rPr>
              <a:t>Drug repurposing: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Matter"/>
              </a:rPr>
              <a:t> ritonavir (CYP3A4 inhibitor)</a:t>
            </a:r>
            <a:endParaRPr lang="en-US" sz="1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DAB184-F562-B815-EEFC-345B4F1F7DC1}"/>
              </a:ext>
            </a:extLst>
          </p:cNvPr>
          <p:cNvCxnSpPr/>
          <p:nvPr/>
        </p:nvCxnSpPr>
        <p:spPr>
          <a:xfrm flipV="1">
            <a:off x="2425508" y="3100969"/>
            <a:ext cx="0" cy="4379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6F5AB2E-1923-FB28-02D6-2F8207431EEF}"/>
              </a:ext>
            </a:extLst>
          </p:cNvPr>
          <p:cNvSpPr txBox="1"/>
          <p:nvPr/>
        </p:nvSpPr>
        <p:spPr>
          <a:xfrm>
            <a:off x="1837932" y="3713430"/>
            <a:ext cx="952505" cy="307777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400" b="1" i="0" dirty="0">
                <a:solidFill>
                  <a:srgbClr val="222222"/>
                </a:solidFill>
                <a:effectLst/>
                <a:latin typeface="Matter"/>
              </a:rPr>
              <a:t>1996 - HIV</a:t>
            </a:r>
            <a:endParaRPr lang="en-US" sz="14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6B12A17-5D3B-E2CB-F454-9B6BDF4D6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848701"/>
              </p:ext>
            </p:extLst>
          </p:nvPr>
        </p:nvGraphicFramePr>
        <p:xfrm>
          <a:off x="4476244" y="2868247"/>
          <a:ext cx="1063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06188" imgH="436850" progId="ChemDraw.Document.6.0">
                  <p:embed/>
                </p:oleObj>
              </mc:Choice>
              <mc:Fallback>
                <p:oleObj name="CS ChemDraw Drawing" r:id="rId2" imgW="106188" imgH="436850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6B12A17-5D3B-E2CB-F454-9B6BDF4D65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76244" y="2868247"/>
                        <a:ext cx="106363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F81C22F-2B4A-E489-63DF-E76F8F24F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453883"/>
              </p:ext>
            </p:extLst>
          </p:nvPr>
        </p:nvGraphicFramePr>
        <p:xfrm>
          <a:off x="4646191" y="2875389"/>
          <a:ext cx="1063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6188" imgH="436850" progId="ChemDraw.Document.6.0">
                  <p:embed/>
                </p:oleObj>
              </mc:Choice>
              <mc:Fallback>
                <p:oleObj name="CS ChemDraw Drawing" r:id="rId4" imgW="106188" imgH="436850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F81C22F-2B4A-E489-63DF-E76F8F24F1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6191" y="2875389"/>
                        <a:ext cx="106363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49256-7221-BF10-AF13-B78011922CA6}"/>
              </a:ext>
            </a:extLst>
          </p:cNvPr>
          <p:cNvCxnSpPr>
            <a:cxnSpLocks/>
          </p:cNvCxnSpPr>
          <p:nvPr/>
        </p:nvCxnSpPr>
        <p:spPr>
          <a:xfrm flipV="1">
            <a:off x="4667850" y="3051087"/>
            <a:ext cx="4933350" cy="46930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B0CC0E-4C72-316F-FEF0-07BB115342AC}"/>
              </a:ext>
            </a:extLst>
          </p:cNvPr>
          <p:cNvCxnSpPr/>
          <p:nvPr/>
        </p:nvCxnSpPr>
        <p:spPr>
          <a:xfrm flipV="1">
            <a:off x="4323844" y="3086899"/>
            <a:ext cx="0" cy="4379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533FFF-730F-CC68-564E-4F96438ABA3C}"/>
              </a:ext>
            </a:extLst>
          </p:cNvPr>
          <p:cNvSpPr txBox="1"/>
          <p:nvPr/>
        </p:nvSpPr>
        <p:spPr>
          <a:xfrm>
            <a:off x="3316413" y="3656732"/>
            <a:ext cx="1418017" cy="523220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400" b="1" i="0" dirty="0">
                <a:solidFill>
                  <a:srgbClr val="222222"/>
                </a:solidFill>
                <a:effectLst/>
                <a:latin typeface="Matter"/>
              </a:rPr>
              <a:t>2014 – HCV</a:t>
            </a:r>
          </a:p>
          <a:p>
            <a:pPr algn="ctr"/>
            <a:r>
              <a:rPr lang="en-US" sz="1400" b="1" dirty="0">
                <a:solidFill>
                  <a:srgbClr val="222222"/>
                </a:solidFill>
                <a:latin typeface="Matter"/>
              </a:rPr>
              <a:t>(in combination)</a:t>
            </a:r>
            <a:endParaRPr lang="en-US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2BA4F4-6907-CB0A-F86C-FC546CA09F10}"/>
              </a:ext>
            </a:extLst>
          </p:cNvPr>
          <p:cNvCxnSpPr>
            <a:cxnSpLocks/>
          </p:cNvCxnSpPr>
          <p:nvPr/>
        </p:nvCxnSpPr>
        <p:spPr>
          <a:xfrm flipV="1">
            <a:off x="6397012" y="3072382"/>
            <a:ext cx="0" cy="17690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8F89732-1500-6090-EF67-8D680ACDD3BC}"/>
              </a:ext>
            </a:extLst>
          </p:cNvPr>
          <p:cNvSpPr txBox="1"/>
          <p:nvPr/>
        </p:nvSpPr>
        <p:spPr>
          <a:xfrm>
            <a:off x="5858831" y="1775142"/>
            <a:ext cx="2006141" cy="7386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222222"/>
                </a:solidFill>
                <a:effectLst/>
                <a:latin typeface="Matter"/>
              </a:rPr>
              <a:t>May 2020 – Randomized SARS CoV-2</a:t>
            </a:r>
          </a:p>
          <a:p>
            <a:r>
              <a:rPr lang="en-US" sz="1400" b="1" dirty="0">
                <a:solidFill>
                  <a:srgbClr val="222222"/>
                </a:solidFill>
                <a:latin typeface="Matter"/>
              </a:rPr>
              <a:t>Ph 2/3 – still ongoing</a:t>
            </a:r>
            <a:endParaRPr lang="en-US" sz="1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E9AADD-D4D7-FED7-27ED-22AFA32FEAD5}"/>
              </a:ext>
            </a:extLst>
          </p:cNvPr>
          <p:cNvCxnSpPr/>
          <p:nvPr/>
        </p:nvCxnSpPr>
        <p:spPr>
          <a:xfrm flipV="1">
            <a:off x="7592456" y="3072382"/>
            <a:ext cx="0" cy="4379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52ED2A7-3A1A-A4AA-EDF9-CAC4766FFF95}"/>
              </a:ext>
            </a:extLst>
          </p:cNvPr>
          <p:cNvSpPr txBox="1"/>
          <p:nvPr/>
        </p:nvSpPr>
        <p:spPr>
          <a:xfrm>
            <a:off x="6190714" y="3727254"/>
            <a:ext cx="2342308" cy="523220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400" b="1" i="0" dirty="0">
                <a:solidFill>
                  <a:srgbClr val="222222"/>
                </a:solidFill>
                <a:effectLst/>
                <a:latin typeface="Matter"/>
              </a:rPr>
              <a:t>Dec 2021 – Covid-19</a:t>
            </a:r>
          </a:p>
          <a:p>
            <a:r>
              <a:rPr lang="en-US" sz="1400" b="1" dirty="0">
                <a:solidFill>
                  <a:srgbClr val="222222"/>
                </a:solidFill>
                <a:latin typeface="Matter"/>
              </a:rPr>
              <a:t>Emergency use authorization</a:t>
            </a:r>
            <a:endParaRPr lang="en-US" sz="1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68FBB5-265A-1F04-3E6F-C8207D693EB8}"/>
              </a:ext>
            </a:extLst>
          </p:cNvPr>
          <p:cNvCxnSpPr>
            <a:cxnSpLocks/>
          </p:cNvCxnSpPr>
          <p:nvPr/>
        </p:nvCxnSpPr>
        <p:spPr>
          <a:xfrm flipV="1">
            <a:off x="4758289" y="4844902"/>
            <a:ext cx="1638723" cy="101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4A0FB52-3F70-80E2-323E-6EA75808F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57918"/>
              </p:ext>
            </p:extLst>
          </p:nvPr>
        </p:nvGraphicFramePr>
        <p:xfrm>
          <a:off x="4699972" y="4644931"/>
          <a:ext cx="1063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06188" imgH="436850" progId="ChemDraw.Document.6.0">
                  <p:embed/>
                </p:oleObj>
              </mc:Choice>
              <mc:Fallback>
                <p:oleObj name="CS ChemDraw Drawing" r:id="rId5" imgW="106188" imgH="436850" progId="ChemDraw.Document.6.0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4A0FB52-3F70-80E2-323E-6EA75808FB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99972" y="4644931"/>
                        <a:ext cx="106363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139CA0-94E1-8A1A-DE94-307086AC043D}"/>
              </a:ext>
            </a:extLst>
          </p:cNvPr>
          <p:cNvCxnSpPr/>
          <p:nvPr/>
        </p:nvCxnSpPr>
        <p:spPr>
          <a:xfrm flipV="1">
            <a:off x="5467195" y="4855016"/>
            <a:ext cx="0" cy="4379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425C4E-F7F6-E91A-CC8D-2DC7210C5CD4}"/>
              </a:ext>
            </a:extLst>
          </p:cNvPr>
          <p:cNvCxnSpPr>
            <a:cxnSpLocks/>
          </p:cNvCxnSpPr>
          <p:nvPr/>
        </p:nvCxnSpPr>
        <p:spPr>
          <a:xfrm>
            <a:off x="2946384" y="4921854"/>
            <a:ext cx="707665" cy="17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B708959-C302-78C6-95FB-223567CD2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27151"/>
              </p:ext>
            </p:extLst>
          </p:nvPr>
        </p:nvGraphicFramePr>
        <p:xfrm>
          <a:off x="3599340" y="4692044"/>
          <a:ext cx="1063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06188" imgH="436850" progId="ChemDraw.Document.6.0">
                  <p:embed/>
                </p:oleObj>
              </mc:Choice>
              <mc:Fallback>
                <p:oleObj name="CS ChemDraw Drawing" r:id="rId6" imgW="106188" imgH="436850" progId="ChemDraw.Document.6.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B708959-C302-78C6-95FB-223567CD2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9340" y="4692044"/>
                        <a:ext cx="106363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3BFF0E-91E6-0062-11DD-B8369D84D484}"/>
              </a:ext>
            </a:extLst>
          </p:cNvPr>
          <p:cNvCxnSpPr/>
          <p:nvPr/>
        </p:nvCxnSpPr>
        <p:spPr>
          <a:xfrm flipV="1">
            <a:off x="3340454" y="4926857"/>
            <a:ext cx="0" cy="4379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6FA2991-CCE0-3C4A-DE5E-A53C6B2B5BA7}"/>
              </a:ext>
            </a:extLst>
          </p:cNvPr>
          <p:cNvSpPr txBox="1"/>
          <p:nvPr/>
        </p:nvSpPr>
        <p:spPr>
          <a:xfrm>
            <a:off x="2827785" y="5391826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>
                <a:solidFill>
                  <a:srgbClr val="222222"/>
                </a:solidFill>
                <a:effectLst/>
                <a:latin typeface="Matter"/>
              </a:rPr>
              <a:t>2003 – PF00835231</a:t>
            </a:r>
          </a:p>
          <a:p>
            <a:r>
              <a:rPr lang="en-US" sz="1400" b="1" dirty="0">
                <a:solidFill>
                  <a:srgbClr val="222222"/>
                </a:solidFill>
                <a:latin typeface="Matter"/>
              </a:rPr>
              <a:t>CD for SARS CoV-1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DF9EED-C0A4-C5EA-91C7-7917AEA04A14}"/>
              </a:ext>
            </a:extLst>
          </p:cNvPr>
          <p:cNvSpPr txBox="1"/>
          <p:nvPr/>
        </p:nvSpPr>
        <p:spPr>
          <a:xfrm>
            <a:off x="4646191" y="5405325"/>
            <a:ext cx="309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222222"/>
                </a:solidFill>
                <a:effectLst/>
                <a:latin typeface="Matter"/>
              </a:rPr>
              <a:t>2020 – </a:t>
            </a:r>
            <a:r>
              <a:rPr lang="en-US" sz="1400" b="1" i="0" u="sng" dirty="0">
                <a:solidFill>
                  <a:srgbClr val="222222"/>
                </a:solidFill>
                <a:effectLst/>
                <a:latin typeface="Matter"/>
              </a:rPr>
              <a:t>Drug repositioning: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Matter"/>
              </a:rPr>
              <a:t> </a:t>
            </a:r>
            <a:r>
              <a:rPr lang="en-US" sz="1400" b="1" dirty="0" err="1">
                <a:solidFill>
                  <a:srgbClr val="222222"/>
                </a:solidFill>
                <a:latin typeface="Matter"/>
              </a:rPr>
              <a:t>Nirmatrelvir</a:t>
            </a:r>
            <a:endParaRPr lang="en-US" sz="1400" b="1" dirty="0">
              <a:solidFill>
                <a:srgbClr val="222222"/>
              </a:solidFill>
              <a:latin typeface="Matter"/>
            </a:endParaRPr>
          </a:p>
          <a:p>
            <a:r>
              <a:rPr lang="en-US" sz="1400" b="0" i="0" dirty="0" err="1">
                <a:effectLst/>
                <a:latin typeface="Arial" panose="020B0604020202020204" pitchFamily="34" charset="0"/>
              </a:rPr>
              <a:t>M</a:t>
            </a:r>
            <a:r>
              <a:rPr lang="en-US" sz="1400" b="0" i="0" baseline="30000" dirty="0" err="1">
                <a:effectLst/>
                <a:latin typeface="Arial" panose="020B0604020202020204" pitchFamily="34" charset="0"/>
              </a:rPr>
              <a:t>pro</a:t>
            </a:r>
            <a:r>
              <a:rPr lang="en-US" sz="1400" b="0" i="0" baseline="300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inhibitor</a:t>
            </a:r>
            <a:r>
              <a:rPr lang="en-US" sz="1400" b="1" dirty="0">
                <a:solidFill>
                  <a:srgbClr val="222222"/>
                </a:solidFill>
                <a:latin typeface="Matter"/>
              </a:rPr>
              <a:t> </a:t>
            </a:r>
            <a:endParaRPr lang="en-US" sz="14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B448881-16BC-923E-8BB9-A4BD928DDC1D}"/>
              </a:ext>
            </a:extLst>
          </p:cNvPr>
          <p:cNvCxnSpPr>
            <a:cxnSpLocks/>
          </p:cNvCxnSpPr>
          <p:nvPr/>
        </p:nvCxnSpPr>
        <p:spPr>
          <a:xfrm>
            <a:off x="8763000" y="2625062"/>
            <a:ext cx="0" cy="421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E728E15-0E48-F766-C1B7-F1ACA20B260C}"/>
              </a:ext>
            </a:extLst>
          </p:cNvPr>
          <p:cNvSpPr txBox="1"/>
          <p:nvPr/>
        </p:nvSpPr>
        <p:spPr>
          <a:xfrm>
            <a:off x="8305800" y="1528316"/>
            <a:ext cx="1793197" cy="523220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222222"/>
                </a:solidFill>
                <a:effectLst/>
                <a:latin typeface="Matter"/>
              </a:rPr>
              <a:t>Apr 2022 – Early SARS CoV-2 </a:t>
            </a:r>
            <a:r>
              <a:rPr lang="en-US" sz="1400" b="1" dirty="0">
                <a:solidFill>
                  <a:srgbClr val="222222"/>
                </a:solidFill>
                <a:latin typeface="Matter"/>
              </a:rPr>
              <a:t>Ph 2/3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AC5516-D3EE-98EE-3154-C65BECEA28E6}"/>
              </a:ext>
            </a:extLst>
          </p:cNvPr>
          <p:cNvSpPr txBox="1"/>
          <p:nvPr/>
        </p:nvSpPr>
        <p:spPr>
          <a:xfrm>
            <a:off x="7573581" y="3713430"/>
            <a:ext cx="1793197" cy="954107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22222"/>
                </a:solidFill>
                <a:latin typeface="Matter"/>
              </a:rPr>
              <a:t>Mar 2022 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Matter"/>
              </a:rPr>
              <a:t>– Non-hospitalized patients &amp; severe pediatrics </a:t>
            </a:r>
            <a:r>
              <a:rPr lang="en-US" sz="1400" b="1" dirty="0">
                <a:solidFill>
                  <a:srgbClr val="222222"/>
                </a:solidFill>
                <a:latin typeface="Matter"/>
              </a:rPr>
              <a:t>Ph 2/3</a:t>
            </a:r>
            <a:endParaRPr lang="en-US" sz="1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7FD731-A6BE-2DC2-5938-F0CBCD669C34}"/>
              </a:ext>
            </a:extLst>
          </p:cNvPr>
          <p:cNvCxnSpPr/>
          <p:nvPr/>
        </p:nvCxnSpPr>
        <p:spPr>
          <a:xfrm flipV="1">
            <a:off x="8610600" y="3046229"/>
            <a:ext cx="0" cy="4379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0B6FE70-8EAC-0861-A5C8-37F755DD4668}"/>
              </a:ext>
            </a:extLst>
          </p:cNvPr>
          <p:cNvCxnSpPr/>
          <p:nvPr/>
        </p:nvCxnSpPr>
        <p:spPr>
          <a:xfrm flipV="1">
            <a:off x="8534400" y="3046229"/>
            <a:ext cx="0" cy="4379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567F92-A4B8-9286-A62E-4B98B350CE7B}"/>
              </a:ext>
            </a:extLst>
          </p:cNvPr>
          <p:cNvCxnSpPr/>
          <p:nvPr/>
        </p:nvCxnSpPr>
        <p:spPr>
          <a:xfrm flipV="1">
            <a:off x="4800600" y="3115171"/>
            <a:ext cx="0" cy="4379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0D33870-1043-9B28-F7E2-6B6826A49FA0}"/>
              </a:ext>
            </a:extLst>
          </p:cNvPr>
          <p:cNvSpPr txBox="1"/>
          <p:nvPr/>
        </p:nvSpPr>
        <p:spPr>
          <a:xfrm>
            <a:off x="4280331" y="3533375"/>
            <a:ext cx="1234056" cy="523220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400" b="1" i="0" dirty="0">
                <a:solidFill>
                  <a:srgbClr val="00B050"/>
                </a:solidFill>
                <a:effectLst/>
                <a:latin typeface="Matter"/>
              </a:rPr>
              <a:t>Jan 2020 </a:t>
            </a:r>
            <a:r>
              <a:rPr lang="en-US" sz="1400" b="1" dirty="0">
                <a:solidFill>
                  <a:srgbClr val="00B050"/>
                </a:solidFill>
                <a:latin typeface="Matter"/>
              </a:rPr>
              <a:t>WGS</a:t>
            </a:r>
          </a:p>
          <a:p>
            <a:r>
              <a:rPr lang="en-US" sz="1400" b="1" dirty="0">
                <a:solidFill>
                  <a:srgbClr val="00B050"/>
                </a:solidFill>
                <a:latin typeface="Matter"/>
              </a:rPr>
              <a:t>SARS Cov-2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F5D64B-9B41-7C26-B15B-ED424D1569CD}"/>
              </a:ext>
            </a:extLst>
          </p:cNvPr>
          <p:cNvCxnSpPr/>
          <p:nvPr/>
        </p:nvCxnSpPr>
        <p:spPr>
          <a:xfrm flipV="1">
            <a:off x="1371600" y="3115171"/>
            <a:ext cx="0" cy="4379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4C655D-E1E5-816C-3B75-FCE2DAFCFED3}"/>
              </a:ext>
            </a:extLst>
          </p:cNvPr>
          <p:cNvCxnSpPr/>
          <p:nvPr/>
        </p:nvCxnSpPr>
        <p:spPr>
          <a:xfrm flipV="1">
            <a:off x="9592067" y="3027706"/>
            <a:ext cx="0" cy="4379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BEC14AF-969A-C348-9CD6-44D7F390FCD9}"/>
              </a:ext>
            </a:extLst>
          </p:cNvPr>
          <p:cNvSpPr txBox="1"/>
          <p:nvPr/>
        </p:nvSpPr>
        <p:spPr>
          <a:xfrm>
            <a:off x="8695469" y="3683056"/>
            <a:ext cx="1591531" cy="523220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22222"/>
                </a:solidFill>
                <a:latin typeface="Matter"/>
              </a:rPr>
              <a:t>May 2023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Matter"/>
              </a:rPr>
              <a:t>– FDA full approval</a:t>
            </a:r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93FF15-E607-1B1F-11AC-F84D0E8F1DD5}"/>
              </a:ext>
            </a:extLst>
          </p:cNvPr>
          <p:cNvSpPr txBox="1"/>
          <p:nvPr/>
        </p:nvSpPr>
        <p:spPr>
          <a:xfrm>
            <a:off x="2238665" y="6039851"/>
            <a:ext cx="623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20 months: ‘Compound in the freezer’ to regulatory submission</a:t>
            </a:r>
          </a:p>
        </p:txBody>
      </p:sp>
    </p:spTree>
    <p:extLst>
      <p:ext uri="{BB962C8B-B14F-4D97-AF65-F5344CB8AC3E}">
        <p14:creationId xmlns:p14="http://schemas.microsoft.com/office/powerpoint/2010/main" val="34557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28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5945C-4697-E0D5-6224-E976D736209B}"/>
              </a:ext>
            </a:extLst>
          </p:cNvPr>
          <p:cNvSpPr txBox="1"/>
          <p:nvPr/>
        </p:nvSpPr>
        <p:spPr>
          <a:xfrm>
            <a:off x="1542095" y="1511241"/>
            <a:ext cx="78232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Know your pharmacology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Mode-of-action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i="1" dirty="0"/>
              <a:t>in vitro </a:t>
            </a:r>
            <a:r>
              <a:rPr lang="en-US" sz="2400" dirty="0"/>
              <a:t>to </a:t>
            </a:r>
            <a:r>
              <a:rPr lang="en-US" sz="2400" i="1" dirty="0"/>
              <a:t>in vivo </a:t>
            </a:r>
            <a:r>
              <a:rPr lang="en-US" sz="2400" dirty="0"/>
              <a:t>translation of efficacious effects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i="1" dirty="0"/>
              <a:t>In vitro </a:t>
            </a:r>
            <a:r>
              <a:rPr lang="en-US" sz="2400" dirty="0"/>
              <a:t>to </a:t>
            </a:r>
            <a:r>
              <a:rPr lang="en-US" sz="2400" i="1" dirty="0"/>
              <a:t>in vivo </a:t>
            </a:r>
            <a:r>
              <a:rPr lang="en-US" sz="2400" dirty="0"/>
              <a:t>translation of pharmacokinetics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Evaluate doses and regimens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Address toxicology issues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Consider opportunities relevant to mode-of-administration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Apply modern methods of Drug Discovery &amp;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67BE4-17E5-B99F-680B-40F5BD033815}"/>
              </a:ext>
            </a:extLst>
          </p:cNvPr>
          <p:cNvSpPr txBox="1"/>
          <p:nvPr/>
        </p:nvSpPr>
        <p:spPr>
          <a:xfrm>
            <a:off x="2561075" y="4977703"/>
            <a:ext cx="6251329" cy="9541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Understand the reasons the drug may have succeeded or may have failed</a:t>
            </a:r>
          </a:p>
        </p:txBody>
      </p:sp>
    </p:spTree>
    <p:extLst>
      <p:ext uri="{BB962C8B-B14F-4D97-AF65-F5344CB8AC3E}">
        <p14:creationId xmlns:p14="http://schemas.microsoft.com/office/powerpoint/2010/main" val="28021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29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05527-F27D-B435-CE18-48942AD2B4BF}"/>
              </a:ext>
            </a:extLst>
          </p:cNvPr>
          <p:cNvSpPr txBox="1"/>
          <p:nvPr/>
        </p:nvSpPr>
        <p:spPr>
          <a:xfrm>
            <a:off x="469364" y="1927230"/>
            <a:ext cx="1020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Slide 8</a:t>
            </a:r>
            <a:r>
              <a:rPr lang="fr-FR"/>
              <a:t>: SARS-CoV-2 </a:t>
            </a:r>
            <a:r>
              <a:rPr lang="fr-FR" dirty="0"/>
              <a:t>Life Cycle -  Su et al., </a:t>
            </a:r>
            <a:r>
              <a:rPr lang="fr-FR" i="1" dirty="0" err="1"/>
              <a:t>Fundam</a:t>
            </a:r>
            <a:r>
              <a:rPr lang="fr-FR" i="1" dirty="0"/>
              <a:t>. </a:t>
            </a:r>
            <a:r>
              <a:rPr lang="fr-FR" i="1" dirty="0" err="1"/>
              <a:t>Res</a:t>
            </a:r>
            <a:r>
              <a:rPr lang="fr-FR" i="1" dirty="0"/>
              <a:t>. </a:t>
            </a:r>
            <a:r>
              <a:rPr lang="fr-FR" dirty="0"/>
              <a:t>1(2), 151 (2021)</a:t>
            </a:r>
          </a:p>
          <a:p>
            <a:r>
              <a:rPr lang="fr-FR" dirty="0"/>
              <a:t>Slide 10: Human PK of HCQ - </a:t>
            </a:r>
            <a:r>
              <a:rPr lang="fr-FR" sz="1800" dirty="0"/>
              <a:t>Fan et al., </a:t>
            </a:r>
            <a:r>
              <a:rPr lang="fr-FR" sz="1800" i="1" dirty="0" err="1"/>
              <a:t>Rheumatol</a:t>
            </a:r>
            <a:r>
              <a:rPr lang="fr-FR" sz="1800" i="1" dirty="0"/>
              <a:t> </a:t>
            </a:r>
            <a:r>
              <a:rPr lang="fr-FR" sz="1800" i="1" dirty="0" err="1"/>
              <a:t>Ther</a:t>
            </a:r>
            <a:r>
              <a:rPr lang="fr-FR" sz="1800" i="1" dirty="0"/>
              <a:t> </a:t>
            </a:r>
            <a:r>
              <a:rPr lang="fr-FR" sz="1800" dirty="0"/>
              <a:t>2, 183 (2015)</a:t>
            </a:r>
          </a:p>
          <a:p>
            <a:r>
              <a:rPr lang="fr-FR" dirty="0"/>
              <a:t>Slide 11: HCQ for Lupus - Dima et al., </a:t>
            </a:r>
            <a:r>
              <a:rPr lang="fr-FR" i="1" dirty="0" err="1"/>
              <a:t>Ther</a:t>
            </a:r>
            <a:r>
              <a:rPr lang="fr-FR" i="1" dirty="0"/>
              <a:t>. Adv. </a:t>
            </a:r>
            <a:r>
              <a:rPr lang="fr-FR" i="1" dirty="0" err="1"/>
              <a:t>Musculoskel</a:t>
            </a:r>
            <a:r>
              <a:rPr lang="fr-FR" i="1" dirty="0"/>
              <a:t>. Dis. </a:t>
            </a:r>
            <a:r>
              <a:rPr lang="fr-FR" dirty="0"/>
              <a:t>14, 1-25 (2022)</a:t>
            </a:r>
          </a:p>
          <a:p>
            <a:r>
              <a:rPr lang="fr-FR" dirty="0"/>
              <a:t>Slide 12: HCQ for Covid - </a:t>
            </a:r>
            <a:r>
              <a:rPr lang="fr-FR" sz="1800" dirty="0" err="1"/>
              <a:t>Bansal</a:t>
            </a:r>
            <a:r>
              <a:rPr lang="fr-FR" sz="1800" dirty="0"/>
              <a:t> et al., </a:t>
            </a:r>
            <a:r>
              <a:rPr lang="fr-FR" sz="1800" i="1" dirty="0"/>
              <a:t>Ann. Med. </a:t>
            </a:r>
            <a:r>
              <a:rPr lang="fr-FR" sz="1800" dirty="0"/>
              <a:t>53(1), 1117 (2019)</a:t>
            </a:r>
          </a:p>
          <a:p>
            <a:r>
              <a:rPr lang="fr-FR" dirty="0"/>
              <a:t>Slide 14: </a:t>
            </a:r>
            <a:r>
              <a:rPr lang="fr-FR" dirty="0" err="1"/>
              <a:t>Ivermectin</a:t>
            </a:r>
            <a:r>
              <a:rPr lang="fr-FR" dirty="0"/>
              <a:t> PK - </a:t>
            </a:r>
            <a:r>
              <a:rPr lang="fr-FR" dirty="0" err="1"/>
              <a:t>Guzzo</a:t>
            </a:r>
            <a:r>
              <a:rPr lang="fr-FR" dirty="0"/>
              <a:t> et al., </a:t>
            </a:r>
            <a:r>
              <a:rPr lang="fr-FR" i="1" dirty="0"/>
              <a:t>J. Clin. </a:t>
            </a:r>
            <a:r>
              <a:rPr lang="fr-FR" i="1" dirty="0" err="1"/>
              <a:t>Pharmacol</a:t>
            </a:r>
            <a:r>
              <a:rPr lang="fr-FR" i="1" dirty="0"/>
              <a:t>. </a:t>
            </a:r>
            <a:r>
              <a:rPr lang="fr-FR" dirty="0"/>
              <a:t>42, 1122 (2002)</a:t>
            </a:r>
          </a:p>
          <a:p>
            <a:r>
              <a:rPr lang="fr-FR" dirty="0"/>
              <a:t>Slide 15: </a:t>
            </a:r>
            <a:r>
              <a:rPr lang="fr-FR" dirty="0" err="1"/>
              <a:t>Ivermectin</a:t>
            </a:r>
            <a:r>
              <a:rPr lang="fr-FR" dirty="0"/>
              <a:t> </a:t>
            </a:r>
            <a:r>
              <a:rPr lang="fr-FR" dirty="0" err="1"/>
              <a:t>clinical</a:t>
            </a:r>
            <a:r>
              <a:rPr lang="fr-FR" dirty="0"/>
              <a:t> data - </a:t>
            </a:r>
            <a:r>
              <a:rPr lang="fr-FR" dirty="0">
                <a:hlinkClick r:id="rId2"/>
              </a:rPr>
              <a:t>www.clinicaltrials.gov</a:t>
            </a:r>
            <a:endParaRPr lang="fr-FR" dirty="0"/>
          </a:p>
          <a:p>
            <a:r>
              <a:rPr lang="fr-FR" dirty="0"/>
              <a:t>Slide 17: Human PK of </a:t>
            </a:r>
            <a:r>
              <a:rPr lang="fr-FR" dirty="0" err="1"/>
              <a:t>remdesiver</a:t>
            </a:r>
            <a:r>
              <a:rPr lang="fr-FR" dirty="0"/>
              <a:t> - </a:t>
            </a:r>
            <a:r>
              <a:rPr lang="fr-FR" sz="1800" dirty="0" err="1"/>
              <a:t>Humeniuk</a:t>
            </a:r>
            <a:r>
              <a:rPr lang="fr-FR" sz="1800" dirty="0"/>
              <a:t> et al., </a:t>
            </a:r>
            <a:r>
              <a:rPr lang="fr-FR" sz="1800" i="1" dirty="0"/>
              <a:t>Clin. </a:t>
            </a:r>
            <a:r>
              <a:rPr lang="fr-FR" sz="1800" i="1" dirty="0" err="1"/>
              <a:t>Transl</a:t>
            </a:r>
            <a:r>
              <a:rPr lang="fr-FR" sz="1800" i="1" dirty="0"/>
              <a:t>. </a:t>
            </a:r>
            <a:r>
              <a:rPr lang="fr-FR" sz="1800" i="1" dirty="0" err="1"/>
              <a:t>Sci</a:t>
            </a:r>
            <a:r>
              <a:rPr lang="fr-FR" sz="1800" i="1" dirty="0"/>
              <a:t>. </a:t>
            </a:r>
            <a:r>
              <a:rPr lang="fr-FR" sz="1800" dirty="0"/>
              <a:t>13, 896 (2020)</a:t>
            </a:r>
          </a:p>
          <a:p>
            <a:r>
              <a:rPr lang="fr-FR" dirty="0"/>
              <a:t>Slide 17: Remdesivir </a:t>
            </a:r>
            <a:r>
              <a:rPr lang="fr-FR" dirty="0" err="1"/>
              <a:t>clinical</a:t>
            </a:r>
            <a:r>
              <a:rPr lang="fr-FR" dirty="0"/>
              <a:t> trial data - </a:t>
            </a:r>
            <a:r>
              <a:rPr lang="fr-FR" sz="1800" dirty="0" err="1"/>
              <a:t>Amstutz</a:t>
            </a:r>
            <a:r>
              <a:rPr lang="fr-FR" sz="1800" dirty="0"/>
              <a:t> et al., </a:t>
            </a:r>
            <a:r>
              <a:rPr lang="fr-FR" sz="1800" i="1" dirty="0"/>
              <a:t>Lancet</a:t>
            </a:r>
            <a:r>
              <a:rPr lang="fr-FR" sz="1800" dirty="0"/>
              <a:t> 11, May, 453 (2023)</a:t>
            </a:r>
          </a:p>
          <a:p>
            <a:r>
              <a:rPr lang="fr-FR" dirty="0"/>
              <a:t>Slide 19: Human PK of </a:t>
            </a:r>
            <a:r>
              <a:rPr lang="fr-FR" dirty="0" err="1"/>
              <a:t>Molnupiravir</a:t>
            </a:r>
            <a:r>
              <a:rPr lang="fr-FR" dirty="0"/>
              <a:t> - </a:t>
            </a:r>
            <a:r>
              <a:rPr lang="fr-FR" sz="1800" dirty="0" err="1"/>
              <a:t>Painter</a:t>
            </a:r>
            <a:r>
              <a:rPr lang="fr-FR" sz="1800" dirty="0"/>
              <a:t> et al., </a:t>
            </a:r>
            <a:r>
              <a:rPr lang="fr-FR" sz="1800" i="1" dirty="0" err="1"/>
              <a:t>Antimicrob</a:t>
            </a:r>
            <a:r>
              <a:rPr lang="fr-FR" sz="1800" i="1" dirty="0"/>
              <a:t>. Agents </a:t>
            </a:r>
            <a:r>
              <a:rPr lang="fr-FR" sz="1800" i="1" dirty="0" err="1"/>
              <a:t>Chemother</a:t>
            </a:r>
            <a:r>
              <a:rPr lang="fr-FR" sz="1800" i="1" dirty="0"/>
              <a:t>., </a:t>
            </a:r>
            <a:r>
              <a:rPr lang="fr-FR" sz="1800" dirty="0"/>
              <a:t>65(5) 02428-20 (2021)</a:t>
            </a:r>
          </a:p>
          <a:p>
            <a:r>
              <a:rPr lang="fr-FR" dirty="0"/>
              <a:t>Slides 22 &amp; 23: </a:t>
            </a:r>
            <a:r>
              <a:rPr lang="fr-FR" dirty="0" err="1"/>
              <a:t>Nirmatrelvir</a:t>
            </a:r>
            <a:r>
              <a:rPr lang="fr-FR" dirty="0"/>
              <a:t> - </a:t>
            </a:r>
            <a:r>
              <a:rPr lang="fr-FR" sz="1800" dirty="0"/>
              <a:t>Owen et al., </a:t>
            </a:r>
            <a:r>
              <a:rPr lang="fr-FR" sz="1800" i="1" dirty="0"/>
              <a:t>Science</a:t>
            </a:r>
            <a:r>
              <a:rPr lang="fr-FR" sz="1800" dirty="0"/>
              <a:t> 374, 1586–1593 (2021)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5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5591-7F26-D19C-DA92-1AF80E04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736B-46C2-50E4-9875-D08D2F52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62" y="2070553"/>
            <a:ext cx="8052709" cy="2925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Considerations around:</a:t>
            </a:r>
          </a:p>
          <a:p>
            <a:r>
              <a:rPr lang="en-US" sz="2400" dirty="0"/>
              <a:t>Development of existing drugs for new purposes</a:t>
            </a:r>
          </a:p>
          <a:p>
            <a:r>
              <a:rPr lang="en-US" sz="2400" dirty="0"/>
              <a:t>Drug dosing</a:t>
            </a:r>
          </a:p>
          <a:p>
            <a:r>
              <a:rPr lang="en-US" sz="2400" dirty="0"/>
              <a:t>Drug Pharmacokinetics (PK)/Pharmacodynamics (PD)</a:t>
            </a:r>
          </a:p>
          <a:p>
            <a:r>
              <a:rPr lang="en-US" sz="2400" dirty="0"/>
              <a:t>Drug toxicology</a:t>
            </a:r>
          </a:p>
          <a:p>
            <a:r>
              <a:rPr lang="en-US" sz="2400" dirty="0"/>
              <a:t>Drug development timelines</a:t>
            </a:r>
          </a:p>
          <a:p>
            <a:r>
              <a:rPr lang="en-US" sz="2400" dirty="0"/>
              <a:t>Covid-19 hysteria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A1824-0E2E-E2A8-1BD0-89D97C77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9570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F64D-914C-1D85-8477-744C40EA2A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FB42D1-C534-400D-BC72-5CE77A30CD5B}" type="slidenum">
              <a:rPr lang="en-ZA" smtClean="0">
                <a:solidFill>
                  <a:schemeClr val="bg1">
                    <a:lumMod val="75000"/>
                  </a:schemeClr>
                </a:solidFill>
              </a:rPr>
              <a:t>30</a:t>
            </a:fld>
            <a:endParaRPr lang="en-ZA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50A3B3-E27F-4C02-92E0-4342BDC289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6025" y="2766218"/>
            <a:ext cx="5726113" cy="1557337"/>
          </a:xfrm>
        </p:spPr>
        <p:txBody>
          <a:bodyPr anchor="b">
            <a:no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967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A598-0975-B51C-3E5A-7768A4AE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93550" cy="1325563"/>
          </a:xfrm>
        </p:spPr>
        <p:txBody>
          <a:bodyPr/>
          <a:lstStyle/>
          <a:p>
            <a:r>
              <a:rPr lang="en-US" dirty="0"/>
              <a:t>Typical drug development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9CD2E-49FB-907A-DB78-A202D85D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EF553E3-D1EA-9444-03CD-3F8A673A77ED}"/>
              </a:ext>
            </a:extLst>
          </p:cNvPr>
          <p:cNvSpPr txBox="1"/>
          <p:nvPr/>
        </p:nvSpPr>
        <p:spPr>
          <a:xfrm>
            <a:off x="3607037" y="1638345"/>
            <a:ext cx="485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Zoliflodacin - single dose cure for gonorrhea</a:t>
            </a:r>
          </a:p>
        </p:txBody>
      </p:sp>
      <p:cxnSp>
        <p:nvCxnSpPr>
          <p:cNvPr id="134" name="OTLSHAPE_M_5ca2964096ee41228b025428005648f1_Connector1">
            <a:extLst>
              <a:ext uri="{FF2B5EF4-FFF2-40B4-BE49-F238E27FC236}">
                <a16:creationId xmlns:a16="http://schemas.microsoft.com/office/drawing/2014/main" id="{0B5F4BBB-923C-AA42-4B59-CC6335AAE06F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413253" y="2919153"/>
            <a:ext cx="0" cy="637553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OTLSHAPE_M_7d096088c5d24d0cb083a70c2819ed4e_Connector1">
            <a:extLst>
              <a:ext uri="{FF2B5EF4-FFF2-40B4-BE49-F238E27FC236}">
                <a16:creationId xmlns:a16="http://schemas.microsoft.com/office/drawing/2014/main" id="{4CE649C0-E0C7-A03B-320B-92043C51D182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4637415" y="2628568"/>
            <a:ext cx="0" cy="995446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OTLSHAPE_M_d1ab4614cee24a6c934d8b22afe957fa_Connector1">
            <a:extLst>
              <a:ext uri="{FF2B5EF4-FFF2-40B4-BE49-F238E27FC236}">
                <a16:creationId xmlns:a16="http://schemas.microsoft.com/office/drawing/2014/main" id="{757F4995-0E70-A30D-F87E-229F4CBBB434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0287986" y="3123748"/>
            <a:ext cx="0" cy="434425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TLSHAPE_SLT_4f6e1e88539547538d0e74c8cac93c3e_Shape">
            <a:extLst>
              <a:ext uri="{FF2B5EF4-FFF2-40B4-BE49-F238E27FC236}">
                <a16:creationId xmlns:a16="http://schemas.microsoft.com/office/drawing/2014/main" id="{93283C18-A957-7BAA-6E3C-30700BC2B6B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62058" y="4128572"/>
            <a:ext cx="2416637" cy="329163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TLSHAPE_SLT_cf87580900b54aed87b343650d8fee08_Shape">
            <a:extLst>
              <a:ext uri="{FF2B5EF4-FFF2-40B4-BE49-F238E27FC236}">
                <a16:creationId xmlns:a16="http://schemas.microsoft.com/office/drawing/2014/main" id="{518A4ECD-8EEB-CF8D-FDE9-93496BFF1D5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90353" y="4117872"/>
            <a:ext cx="1029381" cy="350562"/>
          </a:xfrm>
          <a:prstGeom prst="chevron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TLSHAPE_SLT_f00b46f2fe6c48e6bff1e532280ef299_Shape">
            <a:extLst>
              <a:ext uri="{FF2B5EF4-FFF2-40B4-BE49-F238E27FC236}">
                <a16:creationId xmlns:a16="http://schemas.microsoft.com/office/drawing/2014/main" id="{FA795075-3B71-D56A-F11B-B5DE524D558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43442" y="4139147"/>
            <a:ext cx="902902" cy="360044"/>
          </a:xfrm>
          <a:prstGeom prst="chevron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TLSHAPE_SLT_6fa906c89e964ebfadfdc98c7236ed0f_Shape">
            <a:extLst>
              <a:ext uri="{FF2B5EF4-FFF2-40B4-BE49-F238E27FC236}">
                <a16:creationId xmlns:a16="http://schemas.microsoft.com/office/drawing/2014/main" id="{9ED8776A-9D14-DAA6-F718-2301932ACEC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680066" y="4121784"/>
            <a:ext cx="483062" cy="342739"/>
          </a:xfrm>
          <a:prstGeom prst="chevron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TLSHAPE_TB_00000000000000000000000000000000_TimescaleInterval1">
            <a:extLst>
              <a:ext uri="{FF2B5EF4-FFF2-40B4-BE49-F238E27FC236}">
                <a16:creationId xmlns:a16="http://schemas.microsoft.com/office/drawing/2014/main" id="{122DE02F-547D-C20F-E556-7EAFB8C2F65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25041" y="3500484"/>
            <a:ext cx="369332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3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2000</a:t>
            </a:r>
          </a:p>
        </p:txBody>
      </p:sp>
      <p:sp>
        <p:nvSpPr>
          <p:cNvPr id="142" name="OTLSHAPE_TB_00000000000000000000000000000000_TimescaleInterval2">
            <a:extLst>
              <a:ext uri="{FF2B5EF4-FFF2-40B4-BE49-F238E27FC236}">
                <a16:creationId xmlns:a16="http://schemas.microsoft.com/office/drawing/2014/main" id="{8B30043F-C906-666E-E6C0-D8250404D3C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283573" y="3500484"/>
            <a:ext cx="369332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3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2004</a:t>
            </a:r>
          </a:p>
        </p:txBody>
      </p:sp>
      <p:sp>
        <p:nvSpPr>
          <p:cNvPr id="143" name="OTLSHAPE_TB_00000000000000000000000000000000_TimescaleInterval3">
            <a:extLst>
              <a:ext uri="{FF2B5EF4-FFF2-40B4-BE49-F238E27FC236}">
                <a16:creationId xmlns:a16="http://schemas.microsoft.com/office/drawing/2014/main" id="{38FD0525-E903-36C7-0C94-7A28C7E5647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442633" y="3500484"/>
            <a:ext cx="369332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3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2008</a:t>
            </a:r>
          </a:p>
        </p:txBody>
      </p:sp>
      <p:sp>
        <p:nvSpPr>
          <p:cNvPr id="144" name="OTLSHAPE_TB_00000000000000000000000000000000_TimescaleInterval4">
            <a:extLst>
              <a:ext uri="{FF2B5EF4-FFF2-40B4-BE49-F238E27FC236}">
                <a16:creationId xmlns:a16="http://schemas.microsoft.com/office/drawing/2014/main" id="{CA61D529-B771-0696-1FE6-47F77D103AC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601165" y="3500484"/>
            <a:ext cx="369332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-30" dirty="0">
                <a:solidFill>
                  <a:schemeClr val="lt1"/>
                </a:solidFill>
                <a:latin typeface="Segoe UI" panose="020B0502040204020203" pitchFamily="34" charset="0"/>
              </a:rPr>
              <a:t>2012</a:t>
            </a:r>
            <a:endParaRPr kumimoji="0" lang="en-US" sz="1400" b="0" i="0" u="none" strike="noStrike" kern="1200" cap="none" spc="-3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45" name="OTLSHAPE_TB_00000000000000000000000000000000_TimescaleInterval5">
            <a:extLst>
              <a:ext uri="{FF2B5EF4-FFF2-40B4-BE49-F238E27FC236}">
                <a16:creationId xmlns:a16="http://schemas.microsoft.com/office/drawing/2014/main" id="{6B3E4150-C917-D644-A567-AB14924325E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760226" y="3500484"/>
            <a:ext cx="369332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3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2016</a:t>
            </a:r>
          </a:p>
        </p:txBody>
      </p:sp>
      <p:sp>
        <p:nvSpPr>
          <p:cNvPr id="146" name="OTLSHAPE_TB_00000000000000000000000000000000_TimescaleInterval6">
            <a:extLst>
              <a:ext uri="{FF2B5EF4-FFF2-40B4-BE49-F238E27FC236}">
                <a16:creationId xmlns:a16="http://schemas.microsoft.com/office/drawing/2014/main" id="{D6FE67BB-6D15-EE17-D145-F7B3B34EBE5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380503" y="3500484"/>
            <a:ext cx="369332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3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2020</a:t>
            </a:r>
          </a:p>
        </p:txBody>
      </p:sp>
      <p:sp>
        <p:nvSpPr>
          <p:cNvPr id="147" name="OTLSHAPE_TB_00000000000000000000000000000000_TimescaleInterval7">
            <a:extLst>
              <a:ext uri="{FF2B5EF4-FFF2-40B4-BE49-F238E27FC236}">
                <a16:creationId xmlns:a16="http://schemas.microsoft.com/office/drawing/2014/main" id="{2E0B5E09-DE86-51FB-3343-3FC13DD5D8B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0984468" y="3468630"/>
            <a:ext cx="369332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3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148" name="OTLSHAPE_TB_00000000000000000000000000000000_TimescaleInterval8">
            <a:extLst>
              <a:ext uri="{FF2B5EF4-FFF2-40B4-BE49-F238E27FC236}">
                <a16:creationId xmlns:a16="http://schemas.microsoft.com/office/drawing/2014/main" id="{C0B80C92-A5DA-C2C4-85E6-23A04F61AFE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36350" y="3500484"/>
            <a:ext cx="369332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-3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49" name="OTLSHAPE_SLT_4f6e1e88539547538d0e74c8cac93c3e_Title">
            <a:extLst>
              <a:ext uri="{FF2B5EF4-FFF2-40B4-BE49-F238E27FC236}">
                <a16:creationId xmlns:a16="http://schemas.microsoft.com/office/drawing/2014/main" id="{26A8AD73-721B-B236-1A0F-2101AF12793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192369" y="4211823"/>
            <a:ext cx="970423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Pfizer Discovery</a:t>
            </a:r>
          </a:p>
        </p:txBody>
      </p:sp>
      <p:sp>
        <p:nvSpPr>
          <p:cNvPr id="150" name="OTLSHAPE_SLT_cf87580900b54aed87b343650d8fee08_Title">
            <a:extLst>
              <a:ext uri="{FF2B5EF4-FFF2-40B4-BE49-F238E27FC236}">
                <a16:creationId xmlns:a16="http://schemas.microsoft.com/office/drawing/2014/main" id="{2CE81C6C-259F-41CA-5F94-3919D2C5286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131044" y="4134879"/>
            <a:ext cx="567007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Pre-clinical</a:t>
            </a:r>
          </a:p>
        </p:txBody>
      </p:sp>
      <p:sp>
        <p:nvSpPr>
          <p:cNvPr id="151" name="OTLSHAPE_SLT_f00b46f2fe6c48e6bff1e532280ef299_Title">
            <a:extLst>
              <a:ext uri="{FF2B5EF4-FFF2-40B4-BE49-F238E27FC236}">
                <a16:creationId xmlns:a16="http://schemas.microsoft.com/office/drawing/2014/main" id="{6235C663-BE58-823E-8044-CC1DF3CF966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047800" y="4215641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1</a:t>
            </a:r>
          </a:p>
        </p:txBody>
      </p:sp>
      <p:sp>
        <p:nvSpPr>
          <p:cNvPr id="152" name="OTLSHAPE_SLT_6fa906c89e964ebfadfdc98c7236ed0f_Title">
            <a:extLst>
              <a:ext uri="{FF2B5EF4-FFF2-40B4-BE49-F238E27FC236}">
                <a16:creationId xmlns:a16="http://schemas.microsoft.com/office/drawing/2014/main" id="{EDDEFC73-5622-D568-4F50-399336C28604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783509" y="4211823"/>
            <a:ext cx="35645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NDA</a:t>
            </a:r>
          </a:p>
        </p:txBody>
      </p:sp>
      <p:cxnSp>
        <p:nvCxnSpPr>
          <p:cNvPr id="153" name="OTLSHAPE_TB_00000000000000000000000000000000_Separator1">
            <a:extLst>
              <a:ext uri="{FF2B5EF4-FFF2-40B4-BE49-F238E27FC236}">
                <a16:creationId xmlns:a16="http://schemas.microsoft.com/office/drawing/2014/main" id="{611B44EF-45D7-AA1F-250A-08E7CB951FCA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2220073" y="3500484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OTLSHAPE_TB_00000000000000000000000000000000_Separator2">
            <a:extLst>
              <a:ext uri="{FF2B5EF4-FFF2-40B4-BE49-F238E27FC236}">
                <a16:creationId xmlns:a16="http://schemas.microsoft.com/office/drawing/2014/main" id="{AA46AF5F-F45F-9EAB-3D14-94A527804689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3379133" y="3500484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OTLSHAPE_TB_00000000000000000000000000000000_Separator3">
            <a:extLst>
              <a:ext uri="{FF2B5EF4-FFF2-40B4-BE49-F238E27FC236}">
                <a16:creationId xmlns:a16="http://schemas.microsoft.com/office/drawing/2014/main" id="{2D7B7A77-62F8-C939-8018-D05E8440D62C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4537665" y="3500484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OTLSHAPE_TB_00000000000000000000000000000000_Separator4">
            <a:extLst>
              <a:ext uri="{FF2B5EF4-FFF2-40B4-BE49-F238E27FC236}">
                <a16:creationId xmlns:a16="http://schemas.microsoft.com/office/drawing/2014/main" id="{E86EEC1A-9E81-2B5D-BF07-184DA3DFF608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5696726" y="3500484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OTLSHAPE_TB_00000000000000000000000000000000_Separator5">
            <a:extLst>
              <a:ext uri="{FF2B5EF4-FFF2-40B4-BE49-F238E27FC236}">
                <a16:creationId xmlns:a16="http://schemas.microsoft.com/office/drawing/2014/main" id="{F97988AE-36C2-CC81-5D25-55F7CE45FFED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6855258" y="3500484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OTLSHAPE_TB_00000000000000000000000000000000_Separator6">
            <a:extLst>
              <a:ext uri="{FF2B5EF4-FFF2-40B4-BE49-F238E27FC236}">
                <a16:creationId xmlns:a16="http://schemas.microsoft.com/office/drawing/2014/main" id="{C05A929E-E2CC-F669-14E1-A08B5EE6A6B0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10714027" y="3460227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TLSHAPE_M_7d096088c5d24d0cb083a70c2819ed4e_Shape">
            <a:extLst>
              <a:ext uri="{FF2B5EF4-FFF2-40B4-BE49-F238E27FC236}">
                <a16:creationId xmlns:a16="http://schemas.microsoft.com/office/drawing/2014/main" id="{67E05616-46A1-D6AB-3866-9C7FF1E534D7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662815" y="2628568"/>
            <a:ext cx="165100" cy="165100"/>
          </a:xfrm>
          <a:prstGeom prst="wave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TLSHAPE_M_5ca2964096ee41228b025428005648f1_Shape">
            <a:extLst>
              <a:ext uri="{FF2B5EF4-FFF2-40B4-BE49-F238E27FC236}">
                <a16:creationId xmlns:a16="http://schemas.microsoft.com/office/drawing/2014/main" id="{CCFD738B-6A0D-F5B8-5DFA-C2EF4FF856B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438653" y="2919153"/>
            <a:ext cx="165100" cy="165100"/>
          </a:xfrm>
          <a:prstGeom prst="wave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TLSHAPE_M_d1ab4614cee24a6c934d8b22afe957fa_Shape">
            <a:extLst>
              <a:ext uri="{FF2B5EF4-FFF2-40B4-BE49-F238E27FC236}">
                <a16:creationId xmlns:a16="http://schemas.microsoft.com/office/drawing/2014/main" id="{1BA61EDD-915B-F2F9-6577-0473A52DAE51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317047" y="3115067"/>
            <a:ext cx="165100" cy="165100"/>
          </a:xfrm>
          <a:prstGeom prst="wave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TLSHAPE_M_bc3ce3ceb1c84be0bf24fe143792ea63_Shape">
            <a:extLst>
              <a:ext uri="{FF2B5EF4-FFF2-40B4-BE49-F238E27FC236}">
                <a16:creationId xmlns:a16="http://schemas.microsoft.com/office/drawing/2014/main" id="{7D658755-FBE8-A273-B745-542BC52A691C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173642" y="3373484"/>
            <a:ext cx="228600" cy="254000"/>
          </a:xfrm>
          <a:prstGeom prst="star8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TLSHAPE_M_d1ab4614cee24a6c934d8b22afe957fa_Title">
            <a:extLst>
              <a:ext uri="{FF2B5EF4-FFF2-40B4-BE49-F238E27FC236}">
                <a16:creationId xmlns:a16="http://schemas.microsoft.com/office/drawing/2014/main" id="{0827CE95-31AD-D7AD-4FB9-98C03F3264DD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0527359" y="2910830"/>
            <a:ext cx="750853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Regulatory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Approval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6" dirty="0">
                <a:solidFill>
                  <a:schemeClr val="dk2"/>
                </a:solidFill>
                <a:latin typeface="Calibri" panose="020F0502020204030204" pitchFamily="34" charset="0"/>
              </a:rPr>
              <a:t>Jan 2025?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4" name="OTLSHAPE_M_5ca2964096ee41228b025428005648f1_Title">
            <a:extLst>
              <a:ext uri="{FF2B5EF4-FFF2-40B4-BE49-F238E27FC236}">
                <a16:creationId xmlns:a16="http://schemas.microsoft.com/office/drawing/2014/main" id="{AB16F602-B3FF-413B-513E-B63F561C6D78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635503" y="2814928"/>
            <a:ext cx="914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 Submission</a:t>
            </a:r>
          </a:p>
        </p:txBody>
      </p:sp>
      <p:sp>
        <p:nvSpPr>
          <p:cNvPr id="165" name="OTLSHAPE_M_5ca2964096ee41228b025428005648f1_Date">
            <a:extLst>
              <a:ext uri="{FF2B5EF4-FFF2-40B4-BE49-F238E27FC236}">
                <a16:creationId xmlns:a16="http://schemas.microsoft.com/office/drawing/2014/main" id="{312FBD57-1D2A-9AF5-8429-AF2AD6C1E6B6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5635503" y="2998663"/>
            <a:ext cx="545988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2</a:t>
            </a:r>
            <a:r>
              <a:rPr lang="en-US" sz="900" dirty="0">
                <a:solidFill>
                  <a:schemeClr val="dk2"/>
                </a:solidFill>
                <a:latin typeface="Calibri" panose="020F0502020204030204" pitchFamily="34" charset="0"/>
              </a:rPr>
              <a:t>012</a:t>
            </a:r>
            <a:endParaRPr kumimoji="0" lang="en-US" sz="900" b="0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6" name="OTLSHAPE_M_7d096088c5d24d0cb083a70c2819ed4e_Title">
            <a:extLst>
              <a:ext uri="{FF2B5EF4-FFF2-40B4-BE49-F238E27FC236}">
                <a16:creationId xmlns:a16="http://schemas.microsoft.com/office/drawing/2014/main" id="{0F6D44F2-BC51-1BA5-D299-6789B3908EB4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4859665" y="2538717"/>
            <a:ext cx="633255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Drug </a:t>
            </a:r>
            <a:r>
              <a:rPr kumimoji="0" lang="en-US" sz="1100" b="1" i="0" u="none" strike="noStrike" kern="1200" cap="none" spc="-4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ID’d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7" name="OTLSHAPE_M_7d096088c5d24d0cb083a70c2819ed4e_Date">
            <a:extLst>
              <a:ext uri="{FF2B5EF4-FFF2-40B4-BE49-F238E27FC236}">
                <a16:creationId xmlns:a16="http://schemas.microsoft.com/office/drawing/2014/main" id="{A990C99D-CF7A-DD7A-9DB0-7B1DEFAAAC48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4859664" y="2708078"/>
            <a:ext cx="533399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dk2"/>
                </a:solidFill>
                <a:latin typeface="Calibri" panose="020F0502020204030204" pitchFamily="34" charset="0"/>
              </a:rPr>
              <a:t>May2010</a:t>
            </a:r>
            <a:endParaRPr kumimoji="0" lang="en-US" sz="900" b="0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68" name="Table 167">
            <a:extLst>
              <a:ext uri="{FF2B5EF4-FFF2-40B4-BE49-F238E27FC236}">
                <a16:creationId xmlns:a16="http://schemas.microsoft.com/office/drawing/2014/main" id="{2C0EEB77-43D6-296D-A557-6004A1416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7037"/>
              </p:ext>
            </p:extLst>
          </p:nvPr>
        </p:nvGraphicFramePr>
        <p:xfrm>
          <a:off x="915386" y="3605429"/>
          <a:ext cx="1043841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202">
                  <a:extLst>
                    <a:ext uri="{9D8B030D-6E8A-4147-A177-3AD203B41FA5}">
                      <a16:colId xmlns:a16="http://schemas.microsoft.com/office/drawing/2014/main" val="3864629737"/>
                    </a:ext>
                  </a:extLst>
                </a:gridCol>
                <a:gridCol w="1491202">
                  <a:extLst>
                    <a:ext uri="{9D8B030D-6E8A-4147-A177-3AD203B41FA5}">
                      <a16:colId xmlns:a16="http://schemas.microsoft.com/office/drawing/2014/main" val="1305980767"/>
                    </a:ext>
                  </a:extLst>
                </a:gridCol>
                <a:gridCol w="1491202">
                  <a:extLst>
                    <a:ext uri="{9D8B030D-6E8A-4147-A177-3AD203B41FA5}">
                      <a16:colId xmlns:a16="http://schemas.microsoft.com/office/drawing/2014/main" val="3037474792"/>
                    </a:ext>
                  </a:extLst>
                </a:gridCol>
                <a:gridCol w="1491202">
                  <a:extLst>
                    <a:ext uri="{9D8B030D-6E8A-4147-A177-3AD203B41FA5}">
                      <a16:colId xmlns:a16="http://schemas.microsoft.com/office/drawing/2014/main" val="721404385"/>
                    </a:ext>
                  </a:extLst>
                </a:gridCol>
                <a:gridCol w="1491202">
                  <a:extLst>
                    <a:ext uri="{9D8B030D-6E8A-4147-A177-3AD203B41FA5}">
                      <a16:colId xmlns:a16="http://schemas.microsoft.com/office/drawing/2014/main" val="3347268841"/>
                    </a:ext>
                  </a:extLst>
                </a:gridCol>
                <a:gridCol w="1491202">
                  <a:extLst>
                    <a:ext uri="{9D8B030D-6E8A-4147-A177-3AD203B41FA5}">
                      <a16:colId xmlns:a16="http://schemas.microsoft.com/office/drawing/2014/main" val="1113575643"/>
                    </a:ext>
                  </a:extLst>
                </a:gridCol>
                <a:gridCol w="1491202">
                  <a:extLst>
                    <a:ext uri="{9D8B030D-6E8A-4147-A177-3AD203B41FA5}">
                      <a16:colId xmlns:a16="http://schemas.microsoft.com/office/drawing/2014/main" val="448366433"/>
                    </a:ext>
                  </a:extLst>
                </a:gridCol>
              </a:tblGrid>
              <a:tr h="36177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2000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2004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355131"/>
                  </a:ext>
                </a:extLst>
              </a:tr>
            </a:tbl>
          </a:graphicData>
        </a:graphic>
      </p:graphicFrame>
      <p:sp>
        <p:nvSpPr>
          <p:cNvPr id="169" name="OTLSHAPE_SLT_f00b46f2fe6c48e6bff1e532280ef299_Shape">
            <a:extLst>
              <a:ext uri="{FF2B5EF4-FFF2-40B4-BE49-F238E27FC236}">
                <a16:creationId xmlns:a16="http://schemas.microsoft.com/office/drawing/2014/main" id="{78E30C53-1650-2763-A044-735A2AF7CA2A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690474" y="4149492"/>
            <a:ext cx="1029380" cy="342739"/>
          </a:xfrm>
          <a:prstGeom prst="chevron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OTLSHAPE_SLT_f00b46f2fe6c48e6bff1e532280ef299_Title">
            <a:extLst>
              <a:ext uri="{FF2B5EF4-FFF2-40B4-BE49-F238E27FC236}">
                <a16:creationId xmlns:a16="http://schemas.microsoft.com/office/drawing/2014/main" id="{8F035088-FE61-1E83-A5BC-ADCC2995ED42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6904053" y="4238963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2</a:t>
            </a:r>
          </a:p>
        </p:txBody>
      </p:sp>
      <p:sp>
        <p:nvSpPr>
          <p:cNvPr id="171" name="OTLSHAPE_SLT_f00b46f2fe6c48e6bff1e532280ef299_Shape">
            <a:extLst>
              <a:ext uri="{FF2B5EF4-FFF2-40B4-BE49-F238E27FC236}">
                <a16:creationId xmlns:a16="http://schemas.microsoft.com/office/drawing/2014/main" id="{7933C8E7-7191-DAD1-D9F9-16ECB62A9C52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7945721" y="4121784"/>
            <a:ext cx="1804111" cy="342739"/>
          </a:xfrm>
          <a:prstGeom prst="chevron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TLSHAPE_SLT_f00b46f2fe6c48e6bff1e532280ef299_Title">
            <a:extLst>
              <a:ext uri="{FF2B5EF4-FFF2-40B4-BE49-F238E27FC236}">
                <a16:creationId xmlns:a16="http://schemas.microsoft.com/office/drawing/2014/main" id="{10207428-567A-BAAB-7342-E633878C65E9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8516992" y="4211255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3</a:t>
            </a:r>
          </a:p>
        </p:txBody>
      </p:sp>
      <p:sp>
        <p:nvSpPr>
          <p:cNvPr id="173" name="OTLSHAPE_SLT_cf87580900b54aed87b343650d8fee08_Shape">
            <a:extLst>
              <a:ext uri="{FF2B5EF4-FFF2-40B4-BE49-F238E27FC236}">
                <a16:creationId xmlns:a16="http://schemas.microsoft.com/office/drawing/2014/main" id="{59984D7C-495D-FDD2-120D-F967AC14B915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3917596" y="4117872"/>
            <a:ext cx="1029381" cy="350562"/>
          </a:xfrm>
          <a:prstGeom prst="chevron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TLSHAPE_SLT_cf87580900b54aed87b343650d8fee08_Title">
            <a:extLst>
              <a:ext uri="{FF2B5EF4-FFF2-40B4-BE49-F238E27FC236}">
                <a16:creationId xmlns:a16="http://schemas.microsoft.com/office/drawing/2014/main" id="{A7CC35BF-AF93-11BF-68B3-4377D14AEB83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4158287" y="4134879"/>
            <a:ext cx="567007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AZ Discovery</a:t>
            </a:r>
          </a:p>
        </p:txBody>
      </p:sp>
      <p:sp>
        <p:nvSpPr>
          <p:cNvPr id="175" name="OTLSHAPE_SLT_6fa906c89e964ebfadfdc98c7236ed0f_Shape">
            <a:extLst>
              <a:ext uri="{FF2B5EF4-FFF2-40B4-BE49-F238E27FC236}">
                <a16:creationId xmlns:a16="http://schemas.microsoft.com/office/drawing/2014/main" id="{35193ECC-F326-7D38-8CBD-84D83FE4CA76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0044296" y="4121784"/>
            <a:ext cx="483063" cy="342739"/>
          </a:xfrm>
          <a:prstGeom prst="chevron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TLSHAPE_SLT_6fa906c89e964ebfadfdc98c7236ed0f_Title">
            <a:extLst>
              <a:ext uri="{FF2B5EF4-FFF2-40B4-BE49-F238E27FC236}">
                <a16:creationId xmlns:a16="http://schemas.microsoft.com/office/drawing/2014/main" id="{2B02949C-A961-C7E7-54C5-58AE3C8B8548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10164406" y="4211823"/>
            <a:ext cx="35645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FDA</a:t>
            </a:r>
          </a:p>
        </p:txBody>
      </p:sp>
      <p:cxnSp>
        <p:nvCxnSpPr>
          <p:cNvPr id="177" name="OTLSHAPE_M_7d096088c5d24d0cb083a70c2819ed4e_Connector1">
            <a:extLst>
              <a:ext uri="{FF2B5EF4-FFF2-40B4-BE49-F238E27FC236}">
                <a16:creationId xmlns:a16="http://schemas.microsoft.com/office/drawing/2014/main" id="{EAFAD5CE-EA8E-F060-255C-F0D9879D2904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1115289" y="2594807"/>
            <a:ext cx="0" cy="995446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TLSHAPE_M_7d096088c5d24d0cb083a70c2819ed4e_Shape">
            <a:extLst>
              <a:ext uri="{FF2B5EF4-FFF2-40B4-BE49-F238E27FC236}">
                <a16:creationId xmlns:a16="http://schemas.microsoft.com/office/drawing/2014/main" id="{DFE3869E-E682-BACC-8BFC-8EBA5717EDFF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1140689" y="2594807"/>
            <a:ext cx="165100" cy="165100"/>
          </a:xfrm>
          <a:prstGeom prst="wave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TLSHAPE_M_7d096088c5d24d0cb083a70c2819ed4e_Title">
            <a:extLst>
              <a:ext uri="{FF2B5EF4-FFF2-40B4-BE49-F238E27FC236}">
                <a16:creationId xmlns:a16="http://schemas.microsoft.com/office/drawing/2014/main" id="{016EF79D-47BC-52AE-8D08-4F728DCEA208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1337539" y="2504956"/>
            <a:ext cx="904531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Scaffold </a:t>
            </a:r>
            <a:r>
              <a:rPr kumimoji="0" lang="en-US" sz="1100" b="1" i="0" u="none" strike="noStrike" kern="1200" cap="none" spc="-4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ID’d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0" name="OTLSHAPE_M_7d096088c5d24d0cb083a70c2819ed4e_Date">
            <a:extLst>
              <a:ext uri="{FF2B5EF4-FFF2-40B4-BE49-F238E27FC236}">
                <a16:creationId xmlns:a16="http://schemas.microsoft.com/office/drawing/2014/main" id="{34C8C40E-A21C-FED1-0EFE-8A11DA320881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1337538" y="2674317"/>
            <a:ext cx="533399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dk2"/>
                </a:solidFill>
                <a:latin typeface="Calibri" panose="020F0502020204030204" pitchFamily="34" charset="0"/>
              </a:rPr>
              <a:t>2000</a:t>
            </a:r>
            <a:endParaRPr kumimoji="0" lang="en-US" sz="900" b="0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1" name="OTLSHAPE_M_7d096088c5d24d0cb083a70c2819ed4e_Connector1">
            <a:extLst>
              <a:ext uri="{FF2B5EF4-FFF2-40B4-BE49-F238E27FC236}">
                <a16:creationId xmlns:a16="http://schemas.microsoft.com/office/drawing/2014/main" id="{D9C1EAA8-CA60-D530-3430-98FD483B4927}"/>
              </a:ext>
            </a:extLst>
          </p:cNvPr>
          <p:cNvCxnSpPr>
            <a:cxnSpLocks/>
          </p:cNvCxnSpPr>
          <p:nvPr>
            <p:custDataLst>
              <p:tags r:id="rId47"/>
            </p:custDataLst>
          </p:nvPr>
        </p:nvCxnSpPr>
        <p:spPr>
          <a:xfrm>
            <a:off x="6635290" y="4674141"/>
            <a:ext cx="0" cy="995446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TLSHAPE_M_5ca2964096ee41228b025428005648f1_Title">
            <a:extLst>
              <a:ext uri="{FF2B5EF4-FFF2-40B4-BE49-F238E27FC236}">
                <a16:creationId xmlns:a16="http://schemas.microsoft.com/office/drawing/2014/main" id="{EE140C25-0329-E57F-C0A8-EB701C235566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6387826" y="5673767"/>
            <a:ext cx="494929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ADME</a:t>
            </a:r>
          </a:p>
        </p:txBody>
      </p:sp>
      <p:cxnSp>
        <p:nvCxnSpPr>
          <p:cNvPr id="183" name="OTLSHAPE_M_7d096088c5d24d0cb083a70c2819ed4e_Connector1">
            <a:extLst>
              <a:ext uri="{FF2B5EF4-FFF2-40B4-BE49-F238E27FC236}">
                <a16:creationId xmlns:a16="http://schemas.microsoft.com/office/drawing/2014/main" id="{A8D29053-F7E6-90DA-D568-D8FFF3C7B2D7}"/>
              </a:ext>
            </a:extLst>
          </p:cNvPr>
          <p:cNvCxnSpPr>
            <a:cxnSpLocks/>
          </p:cNvCxnSpPr>
          <p:nvPr>
            <p:custDataLst>
              <p:tags r:id="rId49"/>
            </p:custDataLst>
          </p:nvPr>
        </p:nvCxnSpPr>
        <p:spPr>
          <a:xfrm>
            <a:off x="7926664" y="4674141"/>
            <a:ext cx="0" cy="995446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TLSHAPE_M_5ca2964096ee41228b025428005648f1_Title">
            <a:extLst>
              <a:ext uri="{FF2B5EF4-FFF2-40B4-BE49-F238E27FC236}">
                <a16:creationId xmlns:a16="http://schemas.microsoft.com/office/drawing/2014/main" id="{0C7019A6-978C-CD8C-863A-12084145C03D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7502868" y="5728438"/>
            <a:ext cx="9144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4" dirty="0">
                <a:solidFill>
                  <a:schemeClr val="dk2"/>
                </a:solidFill>
                <a:latin typeface="Calibri" panose="020F0502020204030204" pitchFamily="34" charset="0"/>
              </a:rPr>
              <a:t>Phase 1 Bioequivalence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5" name="OTLSHAPE_M_7d096088c5d24d0cb083a70c2819ed4e_Connector1">
            <a:extLst>
              <a:ext uri="{FF2B5EF4-FFF2-40B4-BE49-F238E27FC236}">
                <a16:creationId xmlns:a16="http://schemas.microsoft.com/office/drawing/2014/main" id="{6C4CAFED-5A28-21B5-C7D5-ABBAF68A206D}"/>
              </a:ext>
            </a:extLst>
          </p:cNvPr>
          <p:cNvCxnSpPr>
            <a:cxnSpLocks/>
          </p:cNvCxnSpPr>
          <p:nvPr>
            <p:custDataLst>
              <p:tags r:id="rId51"/>
            </p:custDataLst>
          </p:nvPr>
        </p:nvCxnSpPr>
        <p:spPr>
          <a:xfrm>
            <a:off x="7657956" y="4674141"/>
            <a:ext cx="0" cy="529759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TLSHAPE_M_5ca2964096ee41228b025428005648f1_Title">
            <a:extLst>
              <a:ext uri="{FF2B5EF4-FFF2-40B4-BE49-F238E27FC236}">
                <a16:creationId xmlns:a16="http://schemas.microsoft.com/office/drawing/2014/main" id="{25F5F16F-2B7B-D470-5CC0-7A8FA9D4C268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7200756" y="5237323"/>
            <a:ext cx="9144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4" dirty="0">
                <a:solidFill>
                  <a:schemeClr val="dk2"/>
                </a:solidFill>
                <a:latin typeface="Calibri" panose="020F0502020204030204" pitchFamily="34" charset="0"/>
              </a:rPr>
              <a:t>Phase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4" dirty="0">
                <a:solidFill>
                  <a:schemeClr val="dk2"/>
                </a:solidFill>
                <a:latin typeface="Calibri" panose="020F0502020204030204" pitchFamily="34" charset="0"/>
              </a:rPr>
              <a:t>QTc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7" name="OTLSHAPE_M_7d096088c5d24d0cb083a70c2819ed4e_Connector1">
            <a:extLst>
              <a:ext uri="{FF2B5EF4-FFF2-40B4-BE49-F238E27FC236}">
                <a16:creationId xmlns:a16="http://schemas.microsoft.com/office/drawing/2014/main" id="{C1176C98-07DE-1CBB-DED6-DCD75D5A17A1}"/>
              </a:ext>
            </a:extLst>
          </p:cNvPr>
          <p:cNvCxnSpPr>
            <a:cxnSpLocks/>
          </p:cNvCxnSpPr>
          <p:nvPr>
            <p:custDataLst>
              <p:tags r:id="rId53"/>
            </p:custDataLst>
          </p:nvPr>
        </p:nvCxnSpPr>
        <p:spPr>
          <a:xfrm>
            <a:off x="4238948" y="4674141"/>
            <a:ext cx="0" cy="369254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TLSHAPE_M_5ca2964096ee41228b025428005648f1_Title">
            <a:extLst>
              <a:ext uri="{FF2B5EF4-FFF2-40B4-BE49-F238E27FC236}">
                <a16:creationId xmlns:a16="http://schemas.microsoft.com/office/drawing/2014/main" id="{AB96AD6A-062B-A849-B7C3-2FE764DE92D3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020749" y="5068046"/>
            <a:ext cx="494929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4" dirty="0">
                <a:solidFill>
                  <a:schemeClr val="dk2"/>
                </a:solidFill>
                <a:latin typeface="Calibri" panose="020F0502020204030204" pitchFamily="34" charset="0"/>
              </a:rPr>
              <a:t>1</a:t>
            </a:r>
            <a:r>
              <a:rPr lang="en-US" sz="1100" b="1" spc="-4" baseline="30000" dirty="0">
                <a:solidFill>
                  <a:schemeClr val="dk2"/>
                </a:solidFill>
                <a:latin typeface="Calibri" panose="020F0502020204030204" pitchFamily="34" charset="0"/>
              </a:rPr>
              <a:t>st</a:t>
            </a:r>
            <a:r>
              <a:rPr lang="en-US" sz="1100" b="1" spc="-4" dirty="0">
                <a:solidFill>
                  <a:schemeClr val="dk2"/>
                </a:solidFill>
                <a:latin typeface="Calibri" panose="020F0502020204030204" pitchFamily="34" charset="0"/>
              </a:rPr>
              <a:t> CD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9" name="OTLSHAPE_M_5ca2964096ee41228b025428005648f1_Title">
            <a:extLst>
              <a:ext uri="{FF2B5EF4-FFF2-40B4-BE49-F238E27FC236}">
                <a16:creationId xmlns:a16="http://schemas.microsoft.com/office/drawing/2014/main" id="{40FDFDFD-BB7A-BE5B-341A-E3695A7C1E26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4259208" y="5327098"/>
            <a:ext cx="494929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4" dirty="0">
                <a:solidFill>
                  <a:schemeClr val="dk2"/>
                </a:solidFill>
                <a:latin typeface="Calibri" panose="020F0502020204030204" pitchFamily="34" charset="0"/>
              </a:rPr>
              <a:t>2</a:t>
            </a:r>
            <a:r>
              <a:rPr lang="en-US" sz="1100" b="1" spc="-4" baseline="30000" dirty="0">
                <a:solidFill>
                  <a:schemeClr val="dk2"/>
                </a:solidFill>
                <a:latin typeface="Calibri" panose="020F0502020204030204" pitchFamily="34" charset="0"/>
              </a:rPr>
              <a:t>nd</a:t>
            </a:r>
            <a:r>
              <a:rPr lang="en-US" sz="1100" b="1" spc="-4" dirty="0">
                <a:solidFill>
                  <a:schemeClr val="dk2"/>
                </a:solidFill>
                <a:latin typeface="Calibri" panose="020F0502020204030204" pitchFamily="34" charset="0"/>
              </a:rPr>
              <a:t> CD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90" name="OTLSHAPE_M_7d096088c5d24d0cb083a70c2819ed4e_Connector1">
            <a:extLst>
              <a:ext uri="{FF2B5EF4-FFF2-40B4-BE49-F238E27FC236}">
                <a16:creationId xmlns:a16="http://schemas.microsoft.com/office/drawing/2014/main" id="{F6630990-6B2D-34ED-8ECF-E9AA76863FC6}"/>
              </a:ext>
            </a:extLst>
          </p:cNvPr>
          <p:cNvCxnSpPr>
            <a:cxnSpLocks/>
          </p:cNvCxnSpPr>
          <p:nvPr>
            <p:custDataLst>
              <p:tags r:id="rId56"/>
            </p:custDataLst>
          </p:nvPr>
        </p:nvCxnSpPr>
        <p:spPr>
          <a:xfrm flipH="1">
            <a:off x="4751956" y="4674141"/>
            <a:ext cx="8888" cy="994726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TLSHAPE_M_5ca2964096ee41228b025428005648f1_Title">
            <a:extLst>
              <a:ext uri="{FF2B5EF4-FFF2-40B4-BE49-F238E27FC236}">
                <a16:creationId xmlns:a16="http://schemas.microsoft.com/office/drawing/2014/main" id="{695C9759-9C45-1D0E-034A-6CC1085E0D0C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4504491" y="5699971"/>
            <a:ext cx="494929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en-US" sz="1100" b="1" i="0" u="none" strike="noStrike" kern="1200" cap="none" spc="-4" normalizeH="0" baseline="3000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rd</a:t>
            </a: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CD</a:t>
            </a:r>
          </a:p>
        </p:txBody>
      </p:sp>
      <p:cxnSp>
        <p:nvCxnSpPr>
          <p:cNvPr id="192" name="OTLSHAPE_M_7d096088c5d24d0cb083a70c2819ed4e_Connector1">
            <a:extLst>
              <a:ext uri="{FF2B5EF4-FFF2-40B4-BE49-F238E27FC236}">
                <a16:creationId xmlns:a16="http://schemas.microsoft.com/office/drawing/2014/main" id="{99A97145-35B8-DE9E-97D3-8DA510F0CD54}"/>
              </a:ext>
            </a:extLst>
          </p:cNvPr>
          <p:cNvCxnSpPr>
            <a:cxnSpLocks/>
          </p:cNvCxnSpPr>
          <p:nvPr>
            <p:custDataLst>
              <p:tags r:id="rId58"/>
            </p:custDataLst>
          </p:nvPr>
        </p:nvCxnSpPr>
        <p:spPr>
          <a:xfrm>
            <a:off x="4487702" y="4674141"/>
            <a:ext cx="0" cy="618095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OTLSHAPE_M_7d096088c5d24d0cb083a70c2819ed4e_Connector1">
            <a:extLst>
              <a:ext uri="{FF2B5EF4-FFF2-40B4-BE49-F238E27FC236}">
                <a16:creationId xmlns:a16="http://schemas.microsoft.com/office/drawing/2014/main" id="{BD3B54C7-9430-2512-A297-634C717DEA95}"/>
              </a:ext>
            </a:extLst>
          </p:cNvPr>
          <p:cNvCxnSpPr>
            <a:cxnSpLocks/>
          </p:cNvCxnSpPr>
          <p:nvPr>
            <p:custDataLst>
              <p:tags r:id="rId59"/>
            </p:custDataLst>
          </p:nvPr>
        </p:nvCxnSpPr>
        <p:spPr>
          <a:xfrm>
            <a:off x="2276833" y="4674141"/>
            <a:ext cx="0" cy="822683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TLSHAPE_M_5ca2964096ee41228b025428005648f1_Title">
            <a:extLst>
              <a:ext uri="{FF2B5EF4-FFF2-40B4-BE49-F238E27FC236}">
                <a16:creationId xmlns:a16="http://schemas.microsoft.com/office/drawing/2014/main" id="{3F87661F-04DE-8898-3BDB-0640B60F89AD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2020480" y="5495984"/>
            <a:ext cx="494929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CD’s over 6-8 years</a:t>
            </a:r>
          </a:p>
        </p:txBody>
      </p:sp>
    </p:spTree>
    <p:extLst>
      <p:ext uri="{BB962C8B-B14F-4D97-AF65-F5344CB8AC3E}">
        <p14:creationId xmlns:p14="http://schemas.microsoft.com/office/powerpoint/2010/main" val="371753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5</a:t>
            </a:fld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F87B8-0254-5C8B-1EBC-3DD1AF91CB89}"/>
              </a:ext>
            </a:extLst>
          </p:cNvPr>
          <p:cNvSpPr txBox="1"/>
          <p:nvPr/>
        </p:nvSpPr>
        <p:spPr>
          <a:xfrm>
            <a:off x="269055" y="2168871"/>
            <a:ext cx="11443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Repositioning:  </a:t>
            </a:r>
            <a:r>
              <a:rPr lang="en-US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Investigation of existing drugs for new therapeutic purposes</a:t>
            </a:r>
          </a:p>
          <a:p>
            <a:endParaRPr lang="en-US" b="1" i="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Repurposing:  </a:t>
            </a:r>
            <a:r>
              <a:rPr lang="en-US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Investigation of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failed or shelved</a:t>
            </a:r>
            <a:r>
              <a:rPr lang="en-US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drugs for new therapeutic purposes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i="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Modification:  Analog o</a:t>
            </a:r>
            <a:r>
              <a:rPr lang="en-US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ptimization of an existing drug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new/expanded therapeutic purposes</a:t>
            </a:r>
            <a:endParaRPr lang="en-US" b="1" i="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5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C3B7-7DC3-3E99-3F24-A6E3E50C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40636" cy="1325563"/>
          </a:xfrm>
        </p:spPr>
        <p:txBody>
          <a:bodyPr>
            <a:normAutofit/>
          </a:bodyPr>
          <a:lstStyle/>
          <a:p>
            <a:r>
              <a:rPr lang="en-US" dirty="0"/>
              <a:t>Drug repositioning/repurposing/modification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F68C3-0B5A-17DA-DB17-8642EE62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EA872-D622-2151-5CF5-A68EE9966123}"/>
              </a:ext>
            </a:extLst>
          </p:cNvPr>
          <p:cNvSpPr txBox="1"/>
          <p:nvPr/>
        </p:nvSpPr>
        <p:spPr>
          <a:xfrm>
            <a:off x="519137" y="1870302"/>
            <a:ext cx="10282214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4">
                  <a:lumMod val="50000"/>
                </a:schemeClr>
              </a:buClr>
            </a:pPr>
            <a:r>
              <a:rPr lang="en-US" sz="2000" b="1" u="sng" dirty="0">
                <a:solidFill>
                  <a:srgbClr val="202122"/>
                </a:solidFill>
                <a:latin typeface="+mj-lt"/>
              </a:rPr>
              <a:t>Advantages of repositioning &amp; repurposing &amp; modification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202122"/>
                </a:solidFill>
                <a:latin typeface="Aptos ExtraBold" panose="020B0004020202020204" pitchFamily="34" charset="0"/>
              </a:rPr>
              <a:t>Fast development timelines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Quick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+mj-lt"/>
              </a:rPr>
              <a:t>target validation &amp; activity characterization (all)</a:t>
            </a:r>
            <a:endParaRPr lang="en-US" sz="2000" dirty="0">
              <a:solidFill>
                <a:srgbClr val="202122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Close-in analogues known or available (modification)</a:t>
            </a:r>
            <a:endParaRPr lang="en-US" sz="2000" dirty="0">
              <a:latin typeface="+mj-lt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Favorable PK &amp; biopharmaceutics properties (repositioning &amp; repurposing)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Favorable toxicology (repositioning &amp; repurposing)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No need for p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+mj-lt"/>
              </a:rPr>
              <a:t>re-clinical &amp; clinical (Ph1) investigations (repositioning/repurposing)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2122"/>
                </a:solidFill>
                <a:latin typeface="+mj-lt"/>
              </a:rPr>
              <a:t>Established p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+mj-lt"/>
              </a:rPr>
              <a:t>harmaceutical supply &amp; distribution chain, formulation technology (repositioning) 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+mj-lt"/>
              </a:rPr>
              <a:t>Knowledge of drug-drug interactions (repositioning/repurposing maybe modification)</a:t>
            </a:r>
          </a:p>
        </p:txBody>
      </p:sp>
    </p:spTree>
    <p:extLst>
      <p:ext uri="{BB962C8B-B14F-4D97-AF65-F5344CB8AC3E}">
        <p14:creationId xmlns:p14="http://schemas.microsoft.com/office/powerpoint/2010/main" val="36005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6479" cy="1325563"/>
          </a:xfrm>
        </p:spPr>
        <p:txBody>
          <a:bodyPr>
            <a:normAutofit/>
          </a:bodyPr>
          <a:lstStyle/>
          <a:p>
            <a:r>
              <a:rPr lang="en-ZA" dirty="0"/>
              <a:t>However…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7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ACFAF-357B-D828-4702-2F79C7584266}"/>
              </a:ext>
            </a:extLst>
          </p:cNvPr>
          <p:cNvSpPr txBox="1"/>
          <p:nvPr/>
        </p:nvSpPr>
        <p:spPr>
          <a:xfrm>
            <a:off x="2460747" y="1834260"/>
            <a:ext cx="6421995" cy="2957861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dirty="0"/>
              <a:t>However…(for repurposing &amp; repositioning)</a:t>
            </a:r>
          </a:p>
          <a:p>
            <a:pPr>
              <a:lnSpc>
                <a:spcPct val="150000"/>
              </a:lnSpc>
            </a:pPr>
            <a:r>
              <a:rPr lang="en-ZA" dirty="0"/>
              <a:t>Pharmacodynamic parameters need to be re-investigated:</a:t>
            </a:r>
          </a:p>
          <a:p>
            <a:pPr marL="144000" indent="-457200">
              <a:lnSpc>
                <a:spcPct val="150000"/>
              </a:lnSpc>
            </a:pPr>
            <a:r>
              <a:rPr lang="en-ZA" dirty="0"/>
              <a:t> - target population will be different</a:t>
            </a:r>
          </a:p>
          <a:p>
            <a:pPr marL="144000" indent="-457200">
              <a:lnSpc>
                <a:spcPct val="150000"/>
              </a:lnSpc>
            </a:pPr>
            <a:r>
              <a:rPr lang="en-ZA" dirty="0"/>
              <a:t> - target tissue may be different</a:t>
            </a:r>
          </a:p>
          <a:p>
            <a:pPr marL="144000" indent="-457200">
              <a:lnSpc>
                <a:spcPct val="150000"/>
              </a:lnSpc>
            </a:pPr>
            <a:r>
              <a:rPr lang="en-ZA" dirty="0"/>
              <a:t> - PD driver may differ </a:t>
            </a:r>
            <a:r>
              <a:rPr lang="en-ZA" dirty="0">
                <a:sym typeface="Symbol" panose="05050102010706020507" pitchFamily="18" charset="2"/>
              </a:rPr>
              <a:t> </a:t>
            </a:r>
            <a:r>
              <a:rPr lang="en-ZA" dirty="0"/>
              <a:t>alternate dosing regimen</a:t>
            </a:r>
          </a:p>
          <a:p>
            <a:pPr marL="144000" indent="-457200">
              <a:lnSpc>
                <a:spcPct val="150000"/>
              </a:lnSpc>
            </a:pPr>
            <a:r>
              <a:rPr lang="en-ZA" dirty="0"/>
              <a:t> - Regulatory review process required incl. Phase 2/3 clinical trials</a:t>
            </a:r>
          </a:p>
          <a:p>
            <a:pPr marL="144000" indent="-457200">
              <a:lnSpc>
                <a:spcPct val="150000"/>
              </a:lnSpc>
            </a:pPr>
            <a:r>
              <a:rPr lang="en-ZA" dirty="0"/>
              <a:t>and Intellectual Property (IP) rights need to be assessed</a:t>
            </a:r>
          </a:p>
        </p:txBody>
      </p:sp>
    </p:spTree>
    <p:extLst>
      <p:ext uri="{BB962C8B-B14F-4D97-AF65-F5344CB8AC3E}">
        <p14:creationId xmlns:p14="http://schemas.microsoft.com/office/powerpoint/2010/main" val="12939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74147" cy="1325563"/>
          </a:xfrm>
        </p:spPr>
        <p:txBody>
          <a:bodyPr/>
          <a:lstStyle/>
          <a:p>
            <a:r>
              <a:rPr lang="en-ZA" dirty="0"/>
              <a:t>Drug Repositioning</a:t>
            </a:r>
            <a:br>
              <a:rPr lang="en-ZA" dirty="0"/>
            </a:br>
            <a:r>
              <a:rPr lang="en-ZA" sz="2000" dirty="0"/>
              <a:t>Investigation of existing drugs for new therapeutic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8</a:t>
            </a:fld>
            <a:endParaRPr lang="en-ZA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6D1B21-CA08-E305-A253-D2C589A5E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167856"/>
              </p:ext>
            </p:extLst>
          </p:nvPr>
        </p:nvGraphicFramePr>
        <p:xfrm>
          <a:off x="1649214" y="1861716"/>
          <a:ext cx="7611267" cy="37175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770">
                <a:tc>
                  <a:txBody>
                    <a:bodyPr/>
                    <a:lstStyle/>
                    <a:p>
                      <a:r>
                        <a:rPr lang="en-ZA" sz="1200" dirty="0"/>
                        <a:t>Compound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Primary</a:t>
                      </a:r>
                      <a:r>
                        <a:rPr lang="en-ZA" sz="1200" baseline="0" dirty="0"/>
                        <a:t> disease</a:t>
                      </a:r>
                      <a:endParaRPr lang="en-ZA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Repositioning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ZA" sz="1400" dirty="0"/>
                        <a:t>Acetylsalicylate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Mild analgesic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Antithrombotic</a:t>
                      </a:r>
                      <a:endParaRPr lang="en-ZA" sz="1400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ZA" sz="1400" dirty="0"/>
                        <a:t>Amantadine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Influenza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Parkinson’s disease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88">
                <a:tc>
                  <a:txBody>
                    <a:bodyPr/>
                    <a:lstStyle/>
                    <a:p>
                      <a:r>
                        <a:rPr lang="en-ZA" sz="1400" dirty="0"/>
                        <a:t>Bleomycin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Various cancers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Pleural effusion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11">
                <a:tc>
                  <a:txBody>
                    <a:bodyPr/>
                    <a:lstStyle/>
                    <a:p>
                      <a:r>
                        <a:rPr lang="en-ZA" sz="1400" dirty="0" err="1"/>
                        <a:t>Cycloserine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Tuberculosis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Urinary</a:t>
                      </a:r>
                      <a:r>
                        <a:rPr lang="en-ZA" sz="1400" baseline="0" dirty="0"/>
                        <a:t> tract infections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ZA" sz="1400" dirty="0" err="1"/>
                        <a:t>Cyclosporin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Transplant rejection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Rheumatoid</a:t>
                      </a:r>
                      <a:r>
                        <a:rPr lang="en-ZA" sz="1400" baseline="0" dirty="0"/>
                        <a:t> arthritis; Psoriasis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ZA" sz="1400" dirty="0" err="1"/>
                        <a:t>Eflornithine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Facial</a:t>
                      </a:r>
                      <a:r>
                        <a:rPr lang="en-ZA" sz="1400" baseline="0" dirty="0"/>
                        <a:t> hirsutism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Sleeping</a:t>
                      </a:r>
                      <a:r>
                        <a:rPr lang="en-ZA" sz="1400" baseline="0" dirty="0"/>
                        <a:t> sickness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012">
                <a:tc>
                  <a:txBody>
                    <a:bodyPr/>
                    <a:lstStyle/>
                    <a:p>
                      <a:r>
                        <a:rPr lang="en-ZA" sz="1400" dirty="0"/>
                        <a:t>Finasteride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Benign prostate enlargement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Male pattern baldness; </a:t>
                      </a:r>
                      <a:r>
                        <a:rPr lang="en-ZA" sz="1400" dirty="0" err="1"/>
                        <a:t>Hersutism</a:t>
                      </a:r>
                      <a:r>
                        <a:rPr lang="en-ZA" sz="1400" dirty="0"/>
                        <a:t> in women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ZA" sz="1400" dirty="0" err="1"/>
                        <a:t>Histrelin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Prostate cancer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Precocious puberty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ZA" sz="1400" dirty="0"/>
                        <a:t>Infliximab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Ulcerative colitis; Crohn’s disease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Rheumatoid</a:t>
                      </a:r>
                      <a:r>
                        <a:rPr lang="en-ZA" sz="1400" baseline="0" dirty="0"/>
                        <a:t> arthritis; Psoriasis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ZA" sz="1400" dirty="0"/>
                        <a:t>Interferon alfa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Hepatitis B and 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Various cancers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41088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ZA" sz="1400" dirty="0" err="1"/>
                        <a:t>Retuximab</a:t>
                      </a:r>
                      <a:endParaRPr lang="en-Z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Various cancers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Rheumatoid arthritis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441915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ZA" sz="1400" dirty="0"/>
                        <a:t>Bleomycin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Various cancers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Pleural effusion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937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5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6671" cy="1325563"/>
          </a:xfrm>
        </p:spPr>
        <p:txBody>
          <a:bodyPr>
            <a:normAutofit/>
          </a:bodyPr>
          <a:lstStyle/>
          <a:p>
            <a:r>
              <a:rPr lang="en-ZA" dirty="0"/>
              <a:t>Drug Repurposing</a:t>
            </a:r>
            <a:br>
              <a:rPr lang="en-ZA" dirty="0"/>
            </a:br>
            <a:r>
              <a:rPr lang="en-US" sz="2200" dirty="0"/>
              <a:t>Investigation of failed or shelved drugs for new therapeutic purposes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9</a:t>
            </a:fld>
            <a:endParaRPr lang="en-ZA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EB9DDC-934D-4FA1-743A-67F1E8D9A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46312"/>
              </p:ext>
            </p:extLst>
          </p:nvPr>
        </p:nvGraphicFramePr>
        <p:xfrm>
          <a:off x="2893627" y="3700319"/>
          <a:ext cx="5337321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200" dirty="0"/>
                        <a:t>Compound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Initial 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Repositioned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/>
                        <a:t>Sildenafil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Angina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Erectile dysfunction</a:t>
                      </a:r>
                      <a:endParaRPr lang="en-ZA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/>
                        <a:t>Gemcitabine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Antiviral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err="1">
                          <a:solidFill>
                            <a:schemeClr val="tx1"/>
                          </a:solidFill>
                        </a:rPr>
                        <a:t>Doxycylcline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err="1">
                          <a:solidFill>
                            <a:schemeClr val="tx1"/>
                          </a:solidFill>
                        </a:rPr>
                        <a:t>Periodontic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Rosacea,</a:t>
                      </a:r>
                      <a:r>
                        <a:rPr lang="en-ZA" sz="1600" baseline="0" dirty="0">
                          <a:solidFill>
                            <a:schemeClr val="tx1"/>
                          </a:solidFill>
                        </a:rPr>
                        <a:t> antimicrobial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err="1"/>
                        <a:t>Minoxidil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Hair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2A8236-32A1-A46A-ED4A-93AF805D1E7E}"/>
              </a:ext>
            </a:extLst>
          </p:cNvPr>
          <p:cNvSpPr txBox="1"/>
          <p:nvPr/>
        </p:nvSpPr>
        <p:spPr>
          <a:xfrm>
            <a:off x="3799972" y="1807527"/>
            <a:ext cx="39969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Drugs get shelved drugs due to: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800" dirty="0"/>
              <a:t>Insufficient efficacy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/>
              <a:t>Commercial failure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/>
              <a:t>Re-evaluation of market potential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/>
              <a:t>Costs and difficulty of clinical trials </a:t>
            </a:r>
          </a:p>
        </p:txBody>
      </p:sp>
    </p:spTree>
    <p:extLst>
      <p:ext uri="{BB962C8B-B14F-4D97-AF65-F5344CB8AC3E}">
        <p14:creationId xmlns:p14="http://schemas.microsoft.com/office/powerpoint/2010/main" val="1016558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rug Selection"/>
  <p:tag name="OTLDATE" val="2019-02-24T23:59:00.0000000Z"/>
  <p:tag name="OTLPOSITIONONTASK" val="None"/>
  <p:tag name="OTLRELATEDTASKID" val="00000000-0000-0000-0000-000000000000"/>
  <p:tag name="OTLWEEKNUMBERINGFORMAT" val="WNFormat1"/>
  <p:tag name="OTLWEEKNUMBERINGISVISIBLE" val="False"/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IND Submission"/>
  <p:tag name="OTLDATE" val="2022-06-19T22:48:00.0000000Z"/>
  <p:tag name="OTLPOSITIONONTASK" val="None"/>
  <p:tag name="OTLRELATEDTASKID" val="00000000-0000-0000-0000-000000000000"/>
  <p:tag name="OTLWEEKNUMBERINGFORMAT" val="WNFormat1"/>
  <p:tag name="OTLWEEKNUMBERINGISVISIBLE" val="False"/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NDA Submission"/>
  <p:tag name="OTLDATE" val="2027-12-25T04:54:00.0000000Z"/>
  <p:tag name="OTLPOSITIONONTASK" val="None"/>
  <p:tag name="OTLRELATEDTASKID" val="00000000-0000-0000-0000-000000000000"/>
  <p:tag name="OTLWEEKNUMBERINGFORMAT" val="WNFormat1"/>
  <p:tag name="OTLWEEKNUMBERINGISVISIBLE" val="False"/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Approval"/>
  <p:tag name="OTLDATE" val="2067-01-03T09:10:00.0000000Z"/>
  <p:tag name="OTLPOSITIONONTASK" val="None"/>
  <p:tag name="OTLRELATEDTASKID" val="00000000-0000-0000-0000-000000000000"/>
  <p:tag name="OTLWEEKNUMBERINGFORMAT" val="WNFormat1"/>
  <p:tag name="OTLWEEKNUMBERINGISVISIBLE" val="False"/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8-01-01T01:01:00.0000000Z"/>
  <p:tag name="OTLENDDATE" val="2054-07-01T01:01:00.0000000Z"/>
  <p:tag name="OTLPERCENTAGE" val="0"/>
  <p:tag name="OTLDURATIONFORMAT" val="year"/>
  <p:tag name="OTLSPACING" val="5"/>
  <p:tag name="OTLSHAPETHICKNESSTYPE" val="Thick"/>
  <p:tag name="OTLWEEKNUMBERINGFORMAT" val="WNFormat1"/>
  <p:tag name="OTLWEEKNUMBERINGISVISIBLE" val="False"/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8-01-01T01:01:00.0000000Z"/>
  <p:tag name="OTLENDDATE" val="2054-07-01T01:01:00.0000000Z"/>
  <p:tag name="OTLPERCENTAGE" val="0"/>
  <p:tag name="OTLDURATIONFORMAT" val="year"/>
  <p:tag name="OTLSPACING" val="5"/>
  <p:tag name="OTLSHAPETHICKNESSTYPE" val="Thick"/>
  <p:tag name="OTLWEEKNUMBERINGFORMAT" val="WNFormat1"/>
  <p:tag name="OTLWEEKNUMBERINGISVISIBLE" val="False"/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7-01T17:46:00.0000000Z"/>
  <p:tag name="OTLENDDATE" val="2028-01-01T17:46:00.0000000"/>
  <p:tag name="OTLPERCENTAGE" val="0"/>
  <p:tag name="OTLDURATIONFORMAT" val="year"/>
  <p:tag name="OTLSPACING" val="5"/>
  <p:tag name="OTLSHAPETHICKNESSTYPE" val="Regular"/>
  <p:tag name="OTLWEEKNUMBERINGFORMAT" val="WNFormat1"/>
  <p:tag name="OTLWEEKNUMBERINGISVISIBLE" val="False"/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1-01T23:32:00.0000000Z"/>
  <p:tag name="OTLENDDATE" val="2022-07-01T23:32:00.0000000Z"/>
  <p:tag name="OTLPERCENTAGE" val="0"/>
  <p:tag name="OTLDURATIONFORMAT" val="year"/>
  <p:tag name="OTLSPACING" val="5"/>
  <p:tag name="OTLSHAPETHICKNESSTYPE" val="Regular"/>
  <p:tag name="OTLWEEKNUMBERINGFORMAT" val="WNFormat1"/>
  <p:tag name="OTLWEEKNUMBERINGISVISIBLE" val="False"/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54-07-01T08:28:00.0000000Z"/>
  <p:tag name="OTLENDDATE" val="2067-01-01T08:28:00.0000000Z"/>
  <p:tag name="OTLPERCENTAGE" val="0"/>
  <p:tag name="OTLDURATIONFORMAT" val="year"/>
  <p:tag name="OTLSPACING" val="5"/>
  <p:tag name="OTLSHAPETHICKNESSTYPE" val="Regular"/>
  <p:tag name="OTLWEEKNUMBERINGFORMAT" val="WNFormat1"/>
  <p:tag name="OTLWEEKNUMBERINGISVISIBLE" val="False"/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rug Selection"/>
  <p:tag name="OTLDATE" val="2019-02-24T23:59:00.0000000Z"/>
  <p:tag name="OTLPOSITIONONTASK" val="None"/>
  <p:tag name="OTLRELATEDTASKID" val="00000000-0000-0000-0000-000000000000"/>
  <p:tag name="OTLWEEKNUMBERINGFORMAT" val="WNFormat1"/>
  <p:tag name="OTLWEEKNUMBERINGISVISIBLE" val="False"/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7-01T17:46:00.0000000Z"/>
  <p:tag name="OTLENDDATE" val="2028-01-01T17:46:00.0000000"/>
  <p:tag name="OTLPERCENTAGE" val="0"/>
  <p:tag name="OTLDURATIONFORMAT" val="year"/>
  <p:tag name="OTLSPACING" val="5"/>
  <p:tag name="OTLSHAPETHICKNESSTYPE" val="Regular"/>
  <p:tag name="OTLWEEKNUMBERINGFORMAT" val="WNFormat1"/>
  <p:tag name="OTLWEEKNUMBERINGISVISIBLE" val="False"/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8-01-01T01:01:00.0000000Z"/>
  <p:tag name="OTLENDDATE" val="2054-07-01T01:01:00.0000000Z"/>
  <p:tag name="OTLPERCENTAGE" val="0"/>
  <p:tag name="OTLDURATIONFORMAT" val="year"/>
  <p:tag name="OTLSPACING" val="5"/>
  <p:tag name="OTLSHAPETHICKNESSTYPE" val="Thick"/>
  <p:tag name="OTLWEEKNUMBERINGFORMAT" val="WNFormat1"/>
  <p:tag name="OTLWEEKNUMBERINGISVISIBLE" val="False"/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54-07-01T08:28:00.0000000Z"/>
  <p:tag name="OTLENDDATE" val="2067-01-01T08:28:00.0000000Z"/>
  <p:tag name="OTLPERCENTAGE" val="0"/>
  <p:tag name="OTLDURATIONFORMAT" val="year"/>
  <p:tag name="OTLSPACING" val="5"/>
  <p:tag name="OTLSHAPETHICKNESSTYPE" val="Regular"/>
  <p:tag name="OTLWEEKNUMBERINGFORMAT" val="WNFormat1"/>
  <p:tag name="OTLWEEKNUMBERINGISVISIBLE" val="False"/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D8C6BC0E042649962E521B6A2731E9" ma:contentTypeVersion="3" ma:contentTypeDescription="Create a new document." ma:contentTypeScope="" ma:versionID="83acd92991cd052380972e0bdc28ee20">
  <xsd:schema xmlns:xsd="http://www.w3.org/2001/XMLSchema" xmlns:xs="http://www.w3.org/2001/XMLSchema" xmlns:p="http://schemas.microsoft.com/office/2006/metadata/properties" xmlns:ns2="e6af5ca4-d897-44f7-a4c3-016c09251410" targetNamespace="http://schemas.microsoft.com/office/2006/metadata/properties" ma:root="true" ma:fieldsID="af313349e6b3067e0c5e4d62b92004ab" ns2:_="">
    <xsd:import namespace="e6af5ca4-d897-44f7-a4c3-016c092514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f5ca4-d897-44f7-a4c3-016c09251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57E757-C7A0-48C9-A01A-9A8F3C9BFA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BC563B-386C-426F-9B78-8203DC9D25ED}">
  <ds:schemaRefs>
    <ds:schemaRef ds:uri="http://purl.org/dc/elements/1.1/"/>
    <ds:schemaRef ds:uri="http://schemas.microsoft.com/office/2006/metadata/properties"/>
    <ds:schemaRef ds:uri="ed9eba1e-de0f-47f1-af31-795f0b67a61e"/>
    <ds:schemaRef ds:uri="617caac6-e32b-43f4-b15f-9e19ce02f2c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D14ABF-0801-4C82-960A-E742BF591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f5ca4-d897-44f7-a4c3-016c092514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2178</Words>
  <Application>Microsoft Office PowerPoint</Application>
  <PresentationFormat>Widescreen</PresentationFormat>
  <Paragraphs>430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Learning objectives</vt:lpstr>
      <vt:lpstr>Typical drug development timeline</vt:lpstr>
      <vt:lpstr>Definitions</vt:lpstr>
      <vt:lpstr>Drug repositioning/repurposing/modification</vt:lpstr>
      <vt:lpstr>However…</vt:lpstr>
      <vt:lpstr>Drug Repositioning Investigation of existing drugs for new therapeutic purposes</vt:lpstr>
      <vt:lpstr>Drug Repurposing Investigation of failed or shelved drugs for new therapeutic purposes</vt:lpstr>
      <vt:lpstr>Drug Modification Analog optimization of an existing drug for new/expanded therapeutic purposes</vt:lpstr>
      <vt:lpstr>SARS-CoV-2 Life Cycle</vt:lpstr>
      <vt:lpstr>A Brief History of Quinoline Antimalarials</vt:lpstr>
      <vt:lpstr>Human PK of Hydroxchloroquine (HCQ)</vt:lpstr>
      <vt:lpstr>HCQ Repositioning for Lupus</vt:lpstr>
      <vt:lpstr>HCQ Repositioning for SARS-CoV-2</vt:lpstr>
      <vt:lpstr>Analysis of Clinical Data</vt:lpstr>
      <vt:lpstr>Repositioning of Ivermectin for SARS-CoV-2</vt:lpstr>
      <vt:lpstr>FDA Guidance</vt:lpstr>
      <vt:lpstr>Remedesivir – Drug Repurposing</vt:lpstr>
      <vt:lpstr>Drug Repurposing - Remdesivir</vt:lpstr>
      <vt:lpstr>Drug Repurposing - Molnupiravir </vt:lpstr>
      <vt:lpstr>Human PK of Molnupiravir</vt:lpstr>
      <vt:lpstr>Issues of Molnupiravir Mutagenicity</vt:lpstr>
      <vt:lpstr>Drug Repositioning - Ritonavir</vt:lpstr>
      <vt:lpstr>Drug Modification Leading to Nirmatrelvir</vt:lpstr>
      <vt:lpstr>Paxlovid: Nirmatrelvir-Ritonavir Combination</vt:lpstr>
      <vt:lpstr>Paxlovid (Nirmatrelvir and Ritonavir) Timeline</vt:lpstr>
      <vt:lpstr>Summary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H3D Foundation Vision, Mission and Governance</dc:title>
  <dc:creator>Susan Winks</dc:creator>
  <cp:lastModifiedBy>Susan Winks</cp:lastModifiedBy>
  <cp:revision>12</cp:revision>
  <dcterms:created xsi:type="dcterms:W3CDTF">2020-04-23T14:28:34Z</dcterms:created>
  <dcterms:modified xsi:type="dcterms:W3CDTF">2025-12-02T14:27:36Z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0x0101004AD8C6BC0E042649962E521B6A2731E9</vt:lpwstr>
  </property>
</Properties>
</file>