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8"/>
  </p:notesMasterIdLst>
  <p:sldIdLst>
    <p:sldId id="466" r:id="rId5"/>
    <p:sldId id="493" r:id="rId6"/>
    <p:sldId id="469" r:id="rId7"/>
    <p:sldId id="470" r:id="rId8"/>
    <p:sldId id="320" r:id="rId9"/>
    <p:sldId id="307" r:id="rId10"/>
    <p:sldId id="305" r:id="rId11"/>
    <p:sldId id="309" r:id="rId12"/>
    <p:sldId id="308" r:id="rId13"/>
    <p:sldId id="306" r:id="rId14"/>
    <p:sldId id="471" r:id="rId15"/>
    <p:sldId id="472" r:id="rId16"/>
    <p:sldId id="473" r:id="rId17"/>
    <p:sldId id="474" r:id="rId18"/>
    <p:sldId id="480" r:id="rId19"/>
    <p:sldId id="475" r:id="rId20"/>
    <p:sldId id="481" r:id="rId21"/>
    <p:sldId id="482" r:id="rId22"/>
    <p:sldId id="476" r:id="rId23"/>
    <p:sldId id="477" r:id="rId24"/>
    <p:sldId id="478" r:id="rId25"/>
    <p:sldId id="483" r:id="rId26"/>
    <p:sldId id="484" r:id="rId27"/>
    <p:sldId id="479" r:id="rId28"/>
    <p:sldId id="485" r:id="rId29"/>
    <p:sldId id="486" r:id="rId30"/>
    <p:sldId id="487" r:id="rId31"/>
    <p:sldId id="488" r:id="rId32"/>
    <p:sldId id="489" r:id="rId33"/>
    <p:sldId id="490" r:id="rId34"/>
    <p:sldId id="491" r:id="rId35"/>
    <p:sldId id="492" r:id="rId36"/>
    <p:sldId id="46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Winks" initials="SW" lastIdx="1" clrIdx="0">
    <p:extLst>
      <p:ext uri="{19B8F6BF-5375-455C-9EA6-DF929625EA0E}">
        <p15:presenceInfo xmlns:p15="http://schemas.microsoft.com/office/powerpoint/2012/main" userId="S::01404354@wf.uct.ac.za::8deed980-353f-45f0-91b5-f5e35aaa1c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C3A"/>
    <a:srgbClr val="D85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70451-CA66-B9D4-24EF-003A1D3DD2FA}" v="6" dt="2025-12-02T14:24:15.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70" d="100"/>
          <a:sy n="70" d="100"/>
        </p:scale>
        <p:origin x="75"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dfrey Mayoka | H3D Foundation" userId="S::godfrey.mayoka@h3dfoundation.org::bf7d8192-a326-4d6e-925b-d8d749e92695" providerId="AD" clId="Web-{80A70451-CA66-B9D4-24EF-003A1D3DD2FA}"/>
    <pc:docChg chg="addSld modSld">
      <pc:chgData name="Godfrey Mayoka | H3D Foundation" userId="S::godfrey.mayoka@h3dfoundation.org::bf7d8192-a326-4d6e-925b-d8d749e92695" providerId="AD" clId="Web-{80A70451-CA66-B9D4-24EF-003A1D3DD2FA}" dt="2025-12-02T14:24:15.796" v="5" actId="1076"/>
      <pc:docMkLst>
        <pc:docMk/>
      </pc:docMkLst>
      <pc:sldChg chg="addSp delSp modSp new">
        <pc:chgData name="Godfrey Mayoka | H3D Foundation" userId="S::godfrey.mayoka@h3dfoundation.org::bf7d8192-a326-4d6e-925b-d8d749e92695" providerId="AD" clId="Web-{80A70451-CA66-B9D4-24EF-003A1D3DD2FA}" dt="2025-12-02T14:24:15.796" v="5" actId="1076"/>
        <pc:sldMkLst>
          <pc:docMk/>
          <pc:sldMk cId="266891288" sldId="493"/>
        </pc:sldMkLst>
        <pc:spChg chg="del">
          <ac:chgData name="Godfrey Mayoka | H3D Foundation" userId="S::godfrey.mayoka@h3dfoundation.org::bf7d8192-a326-4d6e-925b-d8d749e92695" providerId="AD" clId="Web-{80A70451-CA66-B9D4-24EF-003A1D3DD2FA}" dt="2025-12-02T14:22:49.233" v="1"/>
          <ac:spMkLst>
            <pc:docMk/>
            <pc:sldMk cId="266891288" sldId="493"/>
            <ac:spMk id="2" creationId="{5BEE80E5-A01B-99A1-B5AE-DF85A5063BC1}"/>
          </ac:spMkLst>
        </pc:spChg>
        <pc:spChg chg="del">
          <ac:chgData name="Godfrey Mayoka | H3D Foundation" userId="S::godfrey.mayoka@h3dfoundation.org::bf7d8192-a326-4d6e-925b-d8d749e92695" providerId="AD" clId="Web-{80A70451-CA66-B9D4-24EF-003A1D3DD2FA}" dt="2025-12-02T14:22:59.030" v="3"/>
          <ac:spMkLst>
            <pc:docMk/>
            <pc:sldMk cId="266891288" sldId="493"/>
            <ac:spMk id="3" creationId="{E6FB8AC8-A917-1103-BE77-D63C27FA6A50}"/>
          </ac:spMkLst>
        </pc:spChg>
        <pc:spChg chg="del">
          <ac:chgData name="Godfrey Mayoka | H3D Foundation" userId="S::godfrey.mayoka@h3dfoundation.org::bf7d8192-a326-4d6e-925b-d8d749e92695" providerId="AD" clId="Web-{80A70451-CA66-B9D4-24EF-003A1D3DD2FA}" dt="2025-12-02T14:22:51.108" v="2"/>
          <ac:spMkLst>
            <pc:docMk/>
            <pc:sldMk cId="266891288" sldId="493"/>
            <ac:spMk id="4" creationId="{0866A034-2E94-6906-08B9-F931796F5209}"/>
          </ac:spMkLst>
        </pc:spChg>
        <pc:picChg chg="add mod">
          <ac:chgData name="Godfrey Mayoka | H3D Foundation" userId="S::godfrey.mayoka@h3dfoundation.org::bf7d8192-a326-4d6e-925b-d8d749e92695" providerId="AD" clId="Web-{80A70451-CA66-B9D4-24EF-003A1D3DD2FA}" dt="2025-12-02T14:24:15.796" v="5" actId="1076"/>
          <ac:picMkLst>
            <pc:docMk/>
            <pc:sldMk cId="266891288" sldId="493"/>
            <ac:picMk id="6" creationId="{E93B5608-BEEC-049B-4EF5-ACCBFDE14DD2}"/>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ata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_rels/data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52CE9-A4CC-47F4-8583-0EC5D69C5FB6}" type="doc">
      <dgm:prSet loTypeId="urn:microsoft.com/office/officeart/2005/8/layout/process2" loCatId="process" qsTypeId="urn:microsoft.com/office/officeart/2005/8/quickstyle/simple3" qsCatId="simple" csTypeId="urn:microsoft.com/office/officeart/2005/8/colors/accent3_2" csCatId="accent3" phldr="1"/>
      <dgm:spPr/>
    </dgm:pt>
    <dgm:pt modelId="{6D4FFD13-7812-4C24-BFF1-9A74044079AB}">
      <dgm:prSet phldrT="[Text]" custT="1"/>
      <dgm:spPr/>
      <dgm:t>
        <a:bodyPr/>
        <a:lstStyle/>
        <a:p>
          <a:r>
            <a:rPr lang="en-US" sz="1800" dirty="0"/>
            <a:t>Patent Filed</a:t>
          </a:r>
        </a:p>
      </dgm:t>
    </dgm:pt>
    <dgm:pt modelId="{5B4F7E61-0E7E-43E6-AF52-DC599EEA85B8}" type="parTrans" cxnId="{3D326E7A-9C36-42CE-9451-C37B98746AE1}">
      <dgm:prSet/>
      <dgm:spPr/>
      <dgm:t>
        <a:bodyPr/>
        <a:lstStyle/>
        <a:p>
          <a:endParaRPr lang="en-US" sz="1800"/>
        </a:p>
      </dgm:t>
    </dgm:pt>
    <dgm:pt modelId="{D2E2CFFD-52F0-47D6-83D0-14C8A7480837}" type="sibTrans" cxnId="{3D326E7A-9C36-42CE-9451-C37B98746AE1}">
      <dgm:prSet custT="1"/>
      <dgm:spPr/>
      <dgm:t>
        <a:bodyPr/>
        <a:lstStyle/>
        <a:p>
          <a:endParaRPr lang="en-US" sz="1800"/>
        </a:p>
      </dgm:t>
    </dgm:pt>
    <dgm:pt modelId="{8A7875B7-2ADC-42DB-8E89-A2DDD6C83230}">
      <dgm:prSet phldrT="[Text]" custT="1"/>
      <dgm:spPr/>
      <dgm:t>
        <a:bodyPr/>
        <a:lstStyle/>
        <a:p>
          <a:r>
            <a:rPr lang="en-US" sz="1800" dirty="0"/>
            <a:t>Patent Approved</a:t>
          </a:r>
        </a:p>
      </dgm:t>
    </dgm:pt>
    <dgm:pt modelId="{6C44D2A0-341F-4B1B-AC5E-5456F51C244A}" type="parTrans" cxnId="{122A2D1B-7FD3-485F-935C-66FF1BF98CC1}">
      <dgm:prSet/>
      <dgm:spPr/>
      <dgm:t>
        <a:bodyPr/>
        <a:lstStyle/>
        <a:p>
          <a:endParaRPr lang="en-US" sz="1800"/>
        </a:p>
      </dgm:t>
    </dgm:pt>
    <dgm:pt modelId="{277074B2-8E74-4232-A5AE-E95D87B4786B}" type="sibTrans" cxnId="{122A2D1B-7FD3-485F-935C-66FF1BF98CC1}">
      <dgm:prSet custT="1"/>
      <dgm:spPr/>
      <dgm:t>
        <a:bodyPr/>
        <a:lstStyle/>
        <a:p>
          <a:endParaRPr lang="en-US" sz="1800"/>
        </a:p>
      </dgm:t>
    </dgm:pt>
    <dgm:pt modelId="{F9457AC2-24A2-4024-8BFA-105ACFBE56CF}">
      <dgm:prSet phldrT="[Text]" custT="1"/>
      <dgm:spPr/>
      <dgm:t>
        <a:bodyPr/>
        <a:lstStyle/>
        <a:p>
          <a:r>
            <a:rPr lang="en-US" sz="1800" dirty="0"/>
            <a:t>Patent Expiry</a:t>
          </a:r>
        </a:p>
      </dgm:t>
    </dgm:pt>
    <dgm:pt modelId="{025CA5E0-2FF2-404E-B52B-84E984103138}" type="parTrans" cxnId="{DE40D034-8733-464C-A7DE-E7B898BC5439}">
      <dgm:prSet/>
      <dgm:spPr/>
      <dgm:t>
        <a:bodyPr/>
        <a:lstStyle/>
        <a:p>
          <a:endParaRPr lang="en-US" sz="1800"/>
        </a:p>
      </dgm:t>
    </dgm:pt>
    <dgm:pt modelId="{6C47E8D7-C62A-463B-AAEB-3A7C9F940E6C}" type="sibTrans" cxnId="{DE40D034-8733-464C-A7DE-E7B898BC5439}">
      <dgm:prSet/>
      <dgm:spPr/>
      <dgm:t>
        <a:bodyPr/>
        <a:lstStyle/>
        <a:p>
          <a:endParaRPr lang="en-US" sz="1800"/>
        </a:p>
      </dgm:t>
    </dgm:pt>
    <dgm:pt modelId="{59A1D4DC-4C40-4D24-993E-0075794F9AC7}" type="pres">
      <dgm:prSet presAssocID="{4F552CE9-A4CC-47F4-8583-0EC5D69C5FB6}" presName="linearFlow" presStyleCnt="0">
        <dgm:presLayoutVars>
          <dgm:resizeHandles val="exact"/>
        </dgm:presLayoutVars>
      </dgm:prSet>
      <dgm:spPr/>
    </dgm:pt>
    <dgm:pt modelId="{34864630-649A-4D9E-993F-187C3A5A3B3D}" type="pres">
      <dgm:prSet presAssocID="{6D4FFD13-7812-4C24-BFF1-9A74044079AB}" presName="node" presStyleLbl="node1" presStyleIdx="0" presStyleCnt="3" custScaleY="21259">
        <dgm:presLayoutVars>
          <dgm:bulletEnabled val="1"/>
        </dgm:presLayoutVars>
      </dgm:prSet>
      <dgm:spPr/>
    </dgm:pt>
    <dgm:pt modelId="{329F74AB-7789-4AC4-805A-030DA745780F}" type="pres">
      <dgm:prSet presAssocID="{D2E2CFFD-52F0-47D6-83D0-14C8A7480837}" presName="sibTrans" presStyleLbl="sibTrans2D1" presStyleIdx="0" presStyleCnt="2"/>
      <dgm:spPr/>
    </dgm:pt>
    <dgm:pt modelId="{5CED344A-71F9-4033-8B11-6D1CE57CAC32}" type="pres">
      <dgm:prSet presAssocID="{D2E2CFFD-52F0-47D6-83D0-14C8A7480837}" presName="connectorText" presStyleLbl="sibTrans2D1" presStyleIdx="0" presStyleCnt="2"/>
      <dgm:spPr/>
    </dgm:pt>
    <dgm:pt modelId="{09894FCC-4513-4904-A43E-266F00E578FC}" type="pres">
      <dgm:prSet presAssocID="{8A7875B7-2ADC-42DB-8E89-A2DDD6C83230}" presName="node" presStyleLbl="node1" presStyleIdx="1" presStyleCnt="3" custScaleY="20856" custLinFactNeighborY="-52615">
        <dgm:presLayoutVars>
          <dgm:bulletEnabled val="1"/>
        </dgm:presLayoutVars>
      </dgm:prSet>
      <dgm:spPr/>
    </dgm:pt>
    <dgm:pt modelId="{9474768F-309B-46C2-9E69-D56BF3958F02}" type="pres">
      <dgm:prSet presAssocID="{277074B2-8E74-4232-A5AE-E95D87B4786B}" presName="sibTrans" presStyleLbl="sibTrans2D1" presStyleIdx="1" presStyleCnt="2"/>
      <dgm:spPr/>
    </dgm:pt>
    <dgm:pt modelId="{8EDF8720-5146-4A57-AE5C-28D0D30DD9E5}" type="pres">
      <dgm:prSet presAssocID="{277074B2-8E74-4232-A5AE-E95D87B4786B}" presName="connectorText" presStyleLbl="sibTrans2D1" presStyleIdx="1" presStyleCnt="2"/>
      <dgm:spPr/>
    </dgm:pt>
    <dgm:pt modelId="{E91603E7-67AC-477C-AD1A-2425D3634172}" type="pres">
      <dgm:prSet presAssocID="{F9457AC2-24A2-4024-8BFA-105ACFBE56CF}" presName="node" presStyleLbl="node1" presStyleIdx="2" presStyleCnt="3" custScaleY="22435" custLinFactNeighborX="-797">
        <dgm:presLayoutVars>
          <dgm:bulletEnabled val="1"/>
        </dgm:presLayoutVars>
      </dgm:prSet>
      <dgm:spPr/>
    </dgm:pt>
  </dgm:ptLst>
  <dgm:cxnLst>
    <dgm:cxn modelId="{122A2D1B-7FD3-485F-935C-66FF1BF98CC1}" srcId="{4F552CE9-A4CC-47F4-8583-0EC5D69C5FB6}" destId="{8A7875B7-2ADC-42DB-8E89-A2DDD6C83230}" srcOrd="1" destOrd="0" parTransId="{6C44D2A0-341F-4B1B-AC5E-5456F51C244A}" sibTransId="{277074B2-8E74-4232-A5AE-E95D87B4786B}"/>
    <dgm:cxn modelId="{F52BFA21-44AB-4FD7-BF60-E7C37D4B9FC6}" type="presOf" srcId="{6D4FFD13-7812-4C24-BFF1-9A74044079AB}" destId="{34864630-649A-4D9E-993F-187C3A5A3B3D}" srcOrd="0" destOrd="0" presId="urn:microsoft.com/office/officeart/2005/8/layout/process2"/>
    <dgm:cxn modelId="{DE40D034-8733-464C-A7DE-E7B898BC5439}" srcId="{4F552CE9-A4CC-47F4-8583-0EC5D69C5FB6}" destId="{F9457AC2-24A2-4024-8BFA-105ACFBE56CF}" srcOrd="2" destOrd="0" parTransId="{025CA5E0-2FF2-404E-B52B-84E984103138}" sibTransId="{6C47E8D7-C62A-463B-AAEB-3A7C9F940E6C}"/>
    <dgm:cxn modelId="{C98CCE39-15B6-497B-B295-585D25F72E5E}" type="presOf" srcId="{8A7875B7-2ADC-42DB-8E89-A2DDD6C83230}" destId="{09894FCC-4513-4904-A43E-266F00E578FC}" srcOrd="0" destOrd="0" presId="urn:microsoft.com/office/officeart/2005/8/layout/process2"/>
    <dgm:cxn modelId="{192B5E41-F228-4419-85E8-E00F7FCB85C9}" type="presOf" srcId="{F9457AC2-24A2-4024-8BFA-105ACFBE56CF}" destId="{E91603E7-67AC-477C-AD1A-2425D3634172}" srcOrd="0" destOrd="0" presId="urn:microsoft.com/office/officeart/2005/8/layout/process2"/>
    <dgm:cxn modelId="{BC2BE768-5D43-40F9-B1FF-F1DE81DFE0B1}" type="presOf" srcId="{277074B2-8E74-4232-A5AE-E95D87B4786B}" destId="{9474768F-309B-46C2-9E69-D56BF3958F02}" srcOrd="0" destOrd="0" presId="urn:microsoft.com/office/officeart/2005/8/layout/process2"/>
    <dgm:cxn modelId="{C3DFB34F-C529-4AF8-85E7-CCDEEA1CAD1B}" type="presOf" srcId="{D2E2CFFD-52F0-47D6-83D0-14C8A7480837}" destId="{329F74AB-7789-4AC4-805A-030DA745780F}" srcOrd="0" destOrd="0" presId="urn:microsoft.com/office/officeart/2005/8/layout/process2"/>
    <dgm:cxn modelId="{3D326E7A-9C36-42CE-9451-C37B98746AE1}" srcId="{4F552CE9-A4CC-47F4-8583-0EC5D69C5FB6}" destId="{6D4FFD13-7812-4C24-BFF1-9A74044079AB}" srcOrd="0" destOrd="0" parTransId="{5B4F7E61-0E7E-43E6-AF52-DC599EEA85B8}" sibTransId="{D2E2CFFD-52F0-47D6-83D0-14C8A7480837}"/>
    <dgm:cxn modelId="{351C467D-400B-4C02-BA6E-2C521CDE1557}" type="presOf" srcId="{277074B2-8E74-4232-A5AE-E95D87B4786B}" destId="{8EDF8720-5146-4A57-AE5C-28D0D30DD9E5}" srcOrd="1" destOrd="0" presId="urn:microsoft.com/office/officeart/2005/8/layout/process2"/>
    <dgm:cxn modelId="{FDB5BB82-D0ED-4CE2-BF01-D8F1A0C33931}" type="presOf" srcId="{4F552CE9-A4CC-47F4-8583-0EC5D69C5FB6}" destId="{59A1D4DC-4C40-4D24-993E-0075794F9AC7}" srcOrd="0" destOrd="0" presId="urn:microsoft.com/office/officeart/2005/8/layout/process2"/>
    <dgm:cxn modelId="{85E70CF5-04AE-4C01-8BED-775A1311D375}" type="presOf" srcId="{D2E2CFFD-52F0-47D6-83D0-14C8A7480837}" destId="{5CED344A-71F9-4033-8B11-6D1CE57CAC32}" srcOrd="1" destOrd="0" presId="urn:microsoft.com/office/officeart/2005/8/layout/process2"/>
    <dgm:cxn modelId="{AC4732FD-0D5C-4D79-BDBF-262541DDAFE2}" type="presParOf" srcId="{59A1D4DC-4C40-4D24-993E-0075794F9AC7}" destId="{34864630-649A-4D9E-993F-187C3A5A3B3D}" srcOrd="0" destOrd="0" presId="urn:microsoft.com/office/officeart/2005/8/layout/process2"/>
    <dgm:cxn modelId="{4C1BF53A-4466-4289-A3E0-0F8A66A70A0C}" type="presParOf" srcId="{59A1D4DC-4C40-4D24-993E-0075794F9AC7}" destId="{329F74AB-7789-4AC4-805A-030DA745780F}" srcOrd="1" destOrd="0" presId="urn:microsoft.com/office/officeart/2005/8/layout/process2"/>
    <dgm:cxn modelId="{189D2898-2B41-44A2-9429-8A3CCEA5FB97}" type="presParOf" srcId="{329F74AB-7789-4AC4-805A-030DA745780F}" destId="{5CED344A-71F9-4033-8B11-6D1CE57CAC32}" srcOrd="0" destOrd="0" presId="urn:microsoft.com/office/officeart/2005/8/layout/process2"/>
    <dgm:cxn modelId="{E9F0ECB4-007E-4D5F-A60E-40AA0E2A4654}" type="presParOf" srcId="{59A1D4DC-4C40-4D24-993E-0075794F9AC7}" destId="{09894FCC-4513-4904-A43E-266F00E578FC}" srcOrd="2" destOrd="0" presId="urn:microsoft.com/office/officeart/2005/8/layout/process2"/>
    <dgm:cxn modelId="{18C5AF9D-6303-49E5-94D1-C8CD07D71546}" type="presParOf" srcId="{59A1D4DC-4C40-4D24-993E-0075794F9AC7}" destId="{9474768F-309B-46C2-9E69-D56BF3958F02}" srcOrd="3" destOrd="0" presId="urn:microsoft.com/office/officeart/2005/8/layout/process2"/>
    <dgm:cxn modelId="{E7E84A83-D19C-458E-99B0-FEEAB7DA6CA1}" type="presParOf" srcId="{9474768F-309B-46C2-9E69-D56BF3958F02}" destId="{8EDF8720-5146-4A57-AE5C-28D0D30DD9E5}" srcOrd="0" destOrd="0" presId="urn:microsoft.com/office/officeart/2005/8/layout/process2"/>
    <dgm:cxn modelId="{3D9D85A0-DB12-4012-835D-0072314B95E3}" type="presParOf" srcId="{59A1D4DC-4C40-4D24-993E-0075794F9AC7}" destId="{E91603E7-67AC-477C-AD1A-2425D3634172}"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343D7E-116D-4EB0-AB97-41FC8874F07C}" type="doc">
      <dgm:prSet loTypeId="urn:microsoft.com/office/officeart/2005/8/layout/hList2" loCatId="relationship" qsTypeId="urn:microsoft.com/office/officeart/2005/8/quickstyle/simple3" qsCatId="simple" csTypeId="urn:microsoft.com/office/officeart/2005/8/colors/accent1_2" csCatId="accent1" phldr="1"/>
      <dgm:spPr/>
      <dgm:t>
        <a:bodyPr/>
        <a:lstStyle/>
        <a:p>
          <a:endParaRPr lang="en-US"/>
        </a:p>
      </dgm:t>
    </dgm:pt>
    <dgm:pt modelId="{0B1ED923-56F5-43DD-AF70-C9EF78AC52F7}">
      <dgm:prSet phldrT="[Text]"/>
      <dgm:spPr/>
      <dgm:t>
        <a:bodyPr/>
        <a:lstStyle/>
        <a:p>
          <a:r>
            <a:rPr lang="en-US" b="1" i="1" dirty="0"/>
            <a:t>In silico </a:t>
          </a:r>
        </a:p>
      </dgm:t>
    </dgm:pt>
    <dgm:pt modelId="{7B38104A-42CD-4AAF-93A4-DE2219954749}" type="parTrans" cxnId="{3ADAB4A7-0D0C-40C5-B83A-D4532C8746C6}">
      <dgm:prSet/>
      <dgm:spPr/>
      <dgm:t>
        <a:bodyPr/>
        <a:lstStyle/>
        <a:p>
          <a:endParaRPr lang="en-US"/>
        </a:p>
      </dgm:t>
    </dgm:pt>
    <dgm:pt modelId="{149A9CBC-9109-4455-8934-AF2E30D632AE}" type="sibTrans" cxnId="{3ADAB4A7-0D0C-40C5-B83A-D4532C8746C6}">
      <dgm:prSet/>
      <dgm:spPr/>
      <dgm:t>
        <a:bodyPr/>
        <a:lstStyle/>
        <a:p>
          <a:endParaRPr lang="en-US"/>
        </a:p>
      </dgm:t>
    </dgm:pt>
    <dgm:pt modelId="{979700D7-2E26-40CD-896F-A5140A9B1B97}">
      <dgm:prSet phldrT="[Text]"/>
      <dgm:spPr/>
      <dgm:t>
        <a:bodyPr/>
        <a:lstStyle/>
        <a:p>
          <a:r>
            <a:rPr lang="en-US" b="1" i="1" dirty="0"/>
            <a:t>In vitro</a:t>
          </a:r>
        </a:p>
      </dgm:t>
    </dgm:pt>
    <dgm:pt modelId="{0CF98560-0735-4A4D-81B6-5C3B285FB869}" type="parTrans" cxnId="{0956DDD6-9ACC-48B2-9581-60023FA98622}">
      <dgm:prSet/>
      <dgm:spPr/>
      <dgm:t>
        <a:bodyPr/>
        <a:lstStyle/>
        <a:p>
          <a:endParaRPr lang="en-US"/>
        </a:p>
      </dgm:t>
    </dgm:pt>
    <dgm:pt modelId="{D3D7A055-4E8A-437E-870E-F59B65A69439}" type="sibTrans" cxnId="{0956DDD6-9ACC-48B2-9581-60023FA98622}">
      <dgm:prSet/>
      <dgm:spPr/>
      <dgm:t>
        <a:bodyPr/>
        <a:lstStyle/>
        <a:p>
          <a:endParaRPr lang="en-US"/>
        </a:p>
      </dgm:t>
    </dgm:pt>
    <dgm:pt modelId="{FF3FFC67-C923-4F0C-A525-2627099A8624}">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Solubility in formulation vehicles</a:t>
          </a:r>
        </a:p>
      </dgm:t>
    </dgm:pt>
    <dgm:pt modelId="{DE9B132A-F5BE-4C3E-9146-CC6A1CDAC6C7}" type="parTrans" cxnId="{3C852AE0-BBEA-4A91-B87E-346CA39C4859}">
      <dgm:prSet/>
      <dgm:spPr/>
      <dgm:t>
        <a:bodyPr/>
        <a:lstStyle/>
        <a:p>
          <a:endParaRPr lang="en-US"/>
        </a:p>
      </dgm:t>
    </dgm:pt>
    <dgm:pt modelId="{3DB65F00-BAFD-42A6-BCF9-9AE43B3049BB}" type="sibTrans" cxnId="{3C852AE0-BBEA-4A91-B87E-346CA39C4859}">
      <dgm:prSet/>
      <dgm:spPr/>
      <dgm:t>
        <a:bodyPr/>
        <a:lstStyle/>
        <a:p>
          <a:endParaRPr lang="en-US"/>
        </a:p>
      </dgm:t>
    </dgm:pt>
    <dgm:pt modelId="{27FD9210-98A5-440C-AB6D-1E752B9D4DD0}">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Metabolic stability</a:t>
          </a:r>
        </a:p>
      </dgm:t>
    </dgm:pt>
    <dgm:pt modelId="{06A34213-A47C-4ABE-A525-89E91C9BA7E9}" type="parTrans" cxnId="{4CF57977-911C-4633-B20D-C48E8F59E199}">
      <dgm:prSet/>
      <dgm:spPr/>
      <dgm:t>
        <a:bodyPr/>
        <a:lstStyle/>
        <a:p>
          <a:endParaRPr lang="en-US"/>
        </a:p>
      </dgm:t>
    </dgm:pt>
    <dgm:pt modelId="{BDB82CAC-C898-49B1-B835-F53323EC7F95}" type="sibTrans" cxnId="{4CF57977-911C-4633-B20D-C48E8F59E199}">
      <dgm:prSet/>
      <dgm:spPr/>
      <dgm:t>
        <a:bodyPr/>
        <a:lstStyle/>
        <a:p>
          <a:endParaRPr lang="en-US"/>
        </a:p>
      </dgm:t>
    </dgm:pt>
    <dgm:pt modelId="{46EED970-9725-401D-8D0D-571D97F78860}">
      <dgm:prSet phldrT="[Text]"/>
      <dgm:spPr/>
      <dgm:t>
        <a:bodyPr/>
        <a:lstStyle/>
        <a:p>
          <a:r>
            <a:rPr lang="en-US" b="1" i="1" dirty="0"/>
            <a:t>In vivo</a:t>
          </a:r>
        </a:p>
      </dgm:t>
    </dgm:pt>
    <dgm:pt modelId="{6AEE1EB8-A8B1-4780-91D6-A7DDB00C1618}" type="parTrans" cxnId="{1EE8F89E-A2DE-411F-89FF-218B22B7C2EC}">
      <dgm:prSet/>
      <dgm:spPr/>
      <dgm:t>
        <a:bodyPr/>
        <a:lstStyle/>
        <a:p>
          <a:endParaRPr lang="en-US"/>
        </a:p>
      </dgm:t>
    </dgm:pt>
    <dgm:pt modelId="{2502853E-52E2-481B-A79B-2F389530569D}" type="sibTrans" cxnId="{1EE8F89E-A2DE-411F-89FF-218B22B7C2EC}">
      <dgm:prSet/>
      <dgm:spPr/>
      <dgm:t>
        <a:bodyPr/>
        <a:lstStyle/>
        <a:p>
          <a:endParaRPr lang="en-US"/>
        </a:p>
      </dgm:t>
    </dgm:pt>
    <dgm:pt modelId="{E1D99D76-7EE6-4A56-B792-BF1CDDDF7C64}">
      <dgm:prSet phldrT="[Text]" custT="1">
        <dgm:style>
          <a:lnRef idx="1">
            <a:schemeClr val="accent4"/>
          </a:lnRef>
          <a:fillRef idx="2">
            <a:schemeClr val="accent4"/>
          </a:fillRef>
          <a:effectRef idx="1">
            <a:schemeClr val="accent4"/>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Preclinical PK studies</a:t>
          </a:r>
        </a:p>
      </dgm:t>
    </dgm:pt>
    <dgm:pt modelId="{0C222FC2-97B9-45D3-8C72-7B2083073104}" type="parTrans" cxnId="{7421ED25-7C5E-4912-BCF7-24F8E762E035}">
      <dgm:prSet/>
      <dgm:spPr/>
      <dgm:t>
        <a:bodyPr/>
        <a:lstStyle/>
        <a:p>
          <a:endParaRPr lang="en-US"/>
        </a:p>
      </dgm:t>
    </dgm:pt>
    <dgm:pt modelId="{458A58CF-227F-456F-9B5B-EC1A50E42643}" type="sibTrans" cxnId="{7421ED25-7C5E-4912-BCF7-24F8E762E035}">
      <dgm:prSet/>
      <dgm:spPr/>
      <dgm:t>
        <a:bodyPr/>
        <a:lstStyle/>
        <a:p>
          <a:endParaRPr lang="en-US"/>
        </a:p>
      </dgm:t>
    </dgm:pt>
    <dgm:pt modelId="{5ECF4DFC-3F33-44FB-AF46-159D6AB29596}">
      <dgm:prSet phldrT="[Text]" custT="1">
        <dgm:style>
          <a:lnRef idx="1">
            <a:schemeClr val="accent4"/>
          </a:lnRef>
          <a:fillRef idx="2">
            <a:schemeClr val="accent4"/>
          </a:fillRef>
          <a:effectRef idx="1">
            <a:schemeClr val="accent4"/>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Preclinical ADME studies</a:t>
          </a:r>
        </a:p>
      </dgm:t>
    </dgm:pt>
    <dgm:pt modelId="{07CD07DB-C9D6-42EA-A96D-C9CF015CB74E}" type="parTrans" cxnId="{7F00D516-9A68-463C-B1B1-A8F0C61417DB}">
      <dgm:prSet/>
      <dgm:spPr/>
      <dgm:t>
        <a:bodyPr/>
        <a:lstStyle/>
        <a:p>
          <a:endParaRPr lang="en-US"/>
        </a:p>
      </dgm:t>
    </dgm:pt>
    <dgm:pt modelId="{538A7E7A-FF51-4BAC-8FFE-5686270570F6}" type="sibTrans" cxnId="{7F00D516-9A68-463C-B1B1-A8F0C61417DB}">
      <dgm:prSet/>
      <dgm:spPr/>
      <dgm:t>
        <a:bodyPr/>
        <a:lstStyle/>
        <a:p>
          <a:endParaRPr lang="en-US"/>
        </a:p>
      </dgm:t>
    </dgm:pt>
    <dgm:pt modelId="{3F7B9A97-24CE-4034-93E8-8EB439D8C091}">
      <dgm:prSet phldrT="[Text]" custT="1">
        <dgm:style>
          <a:lnRef idx="1">
            <a:schemeClr val="accent1"/>
          </a:lnRef>
          <a:fillRef idx="2">
            <a:schemeClr val="accent1"/>
          </a:fillRef>
          <a:effectRef idx="1">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b="0" dirty="0"/>
            <a:t>Modeling of binding site</a:t>
          </a:r>
          <a:endParaRPr lang="en-US" sz="1600" b="0" baseline="-25000" dirty="0"/>
        </a:p>
      </dgm:t>
    </dgm:pt>
    <dgm:pt modelId="{FCCB16E3-AC80-4F90-B1AE-ED2752E414CB}" type="parTrans" cxnId="{E4E58F57-A379-4B86-9318-9666BF271CEF}">
      <dgm:prSet/>
      <dgm:spPr/>
      <dgm:t>
        <a:bodyPr/>
        <a:lstStyle/>
        <a:p>
          <a:endParaRPr lang="en-US"/>
        </a:p>
      </dgm:t>
    </dgm:pt>
    <dgm:pt modelId="{42E82D96-31DD-4B97-854D-36AD7379D374}" type="sibTrans" cxnId="{E4E58F57-A379-4B86-9318-9666BF271CEF}">
      <dgm:prSet/>
      <dgm:spPr/>
      <dgm:t>
        <a:bodyPr/>
        <a:lstStyle/>
        <a:p>
          <a:endParaRPr lang="en-US"/>
        </a:p>
      </dgm:t>
    </dgm:pt>
    <dgm:pt modelId="{FC1CE761-2AB6-49CD-8EB5-164C6594CBFF}">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endParaRPr lang="en-US" sz="1600" dirty="0"/>
        </a:p>
      </dgm:t>
    </dgm:pt>
    <dgm:pt modelId="{B2D35241-A410-4B23-AC51-87B1C7C13ACE}" type="parTrans" cxnId="{CF4B66FF-8E00-4E6A-89F4-42285012DDD3}">
      <dgm:prSet/>
      <dgm:spPr/>
      <dgm:t>
        <a:bodyPr/>
        <a:lstStyle/>
        <a:p>
          <a:endParaRPr lang="en-US"/>
        </a:p>
      </dgm:t>
    </dgm:pt>
    <dgm:pt modelId="{5F0A6A91-F406-4B80-963B-7845D824F7BF}" type="sibTrans" cxnId="{CF4B66FF-8E00-4E6A-89F4-42285012DDD3}">
      <dgm:prSet/>
      <dgm:spPr/>
      <dgm:t>
        <a:bodyPr/>
        <a:lstStyle/>
        <a:p>
          <a:endParaRPr lang="en-US"/>
        </a:p>
      </dgm:t>
    </dgm:pt>
    <dgm:pt modelId="{14B99652-DD37-42CE-8B0F-4679AAC1A0C1}">
      <dgm:prSet phldrT="[Text]" custT="1">
        <dgm:style>
          <a:lnRef idx="1">
            <a:schemeClr val="accent1"/>
          </a:lnRef>
          <a:fillRef idx="2">
            <a:schemeClr val="accent1"/>
          </a:fillRef>
          <a:effectRef idx="1">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b="0" baseline="0" dirty="0" err="1"/>
            <a:t>Physchem</a:t>
          </a:r>
          <a:r>
            <a:rPr lang="en-US" sz="1600" b="0" baseline="-25000" dirty="0"/>
            <a:t> </a:t>
          </a:r>
          <a:r>
            <a:rPr lang="en-US" sz="1600" b="0" baseline="0" dirty="0"/>
            <a:t>properties</a:t>
          </a:r>
        </a:p>
      </dgm:t>
    </dgm:pt>
    <dgm:pt modelId="{D6DB5A01-0CA5-480B-B079-E4D8CA365D1E}" type="parTrans" cxnId="{0ECCEDAB-83AF-4D02-89E3-8B0D869E7C07}">
      <dgm:prSet/>
      <dgm:spPr/>
      <dgm:t>
        <a:bodyPr/>
        <a:lstStyle/>
        <a:p>
          <a:endParaRPr lang="en-US"/>
        </a:p>
      </dgm:t>
    </dgm:pt>
    <dgm:pt modelId="{00D96B9E-E182-4D90-8B06-B6FA61F4C279}" type="sibTrans" cxnId="{0ECCEDAB-83AF-4D02-89E3-8B0D869E7C07}">
      <dgm:prSet/>
      <dgm:spPr/>
      <dgm:t>
        <a:bodyPr/>
        <a:lstStyle/>
        <a:p>
          <a:endParaRPr lang="en-US"/>
        </a:p>
      </dgm:t>
    </dgm:pt>
    <dgm:pt modelId="{7DD9DC01-6E4F-40D8-82F9-4D215BDADBA5}">
      <dgm:prSet phldrT="[Text]" custT="1">
        <dgm:style>
          <a:lnRef idx="1">
            <a:schemeClr val="accent1"/>
          </a:lnRef>
          <a:fillRef idx="2">
            <a:schemeClr val="accent1"/>
          </a:fillRef>
          <a:effectRef idx="1">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Human Dose prediction</a:t>
          </a:r>
          <a:endParaRPr lang="en-US" sz="1600" b="0" baseline="-25000" dirty="0"/>
        </a:p>
      </dgm:t>
    </dgm:pt>
    <dgm:pt modelId="{C3F5D23A-FD3F-4B6C-BAE5-95778F472B41}" type="parTrans" cxnId="{71073C70-CF58-4C8C-AD4B-E8BF0B35C5C0}">
      <dgm:prSet/>
      <dgm:spPr/>
      <dgm:t>
        <a:bodyPr/>
        <a:lstStyle/>
        <a:p>
          <a:endParaRPr lang="en-US"/>
        </a:p>
      </dgm:t>
    </dgm:pt>
    <dgm:pt modelId="{CE60E440-0AFD-4240-8DE4-084E95412168}" type="sibTrans" cxnId="{71073C70-CF58-4C8C-AD4B-E8BF0B35C5C0}">
      <dgm:prSet/>
      <dgm:spPr/>
      <dgm:t>
        <a:bodyPr/>
        <a:lstStyle/>
        <a:p>
          <a:endParaRPr lang="en-US"/>
        </a:p>
      </dgm:t>
    </dgm:pt>
    <dgm:pt modelId="{A299809C-4979-4583-9D79-FB27751F6835}">
      <dgm:prSet custT="1">
        <dgm:style>
          <a:lnRef idx="1">
            <a:schemeClr val="accent1"/>
          </a:lnRef>
          <a:fillRef idx="2">
            <a:schemeClr val="accent1"/>
          </a:fillRef>
          <a:effectRef idx="1">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Modeling of </a:t>
          </a:r>
          <a:r>
            <a:rPr lang="en-US" sz="1600" dirty="0" err="1"/>
            <a:t>tPKPD</a:t>
          </a:r>
          <a:endParaRPr lang="en-US" sz="1600" dirty="0"/>
        </a:p>
      </dgm:t>
    </dgm:pt>
    <dgm:pt modelId="{4FBAB6DC-27F8-48F7-8AEC-C84363C8F6CA}" type="parTrans" cxnId="{8DD76BC1-6708-41A2-B6C7-20046705E5EE}">
      <dgm:prSet/>
      <dgm:spPr/>
      <dgm:t>
        <a:bodyPr/>
        <a:lstStyle/>
        <a:p>
          <a:endParaRPr lang="en-US"/>
        </a:p>
      </dgm:t>
    </dgm:pt>
    <dgm:pt modelId="{52E96DCC-DD5A-4665-A360-1A6AD783FCBF}" type="sibTrans" cxnId="{8DD76BC1-6708-41A2-B6C7-20046705E5EE}">
      <dgm:prSet/>
      <dgm:spPr/>
      <dgm:t>
        <a:bodyPr/>
        <a:lstStyle/>
        <a:p>
          <a:endParaRPr lang="en-US"/>
        </a:p>
      </dgm:t>
    </dgm:pt>
    <dgm:pt modelId="{D91A183A-F618-493A-932B-18116631645B}">
      <dgm:prSet custT="1">
        <dgm:style>
          <a:lnRef idx="1">
            <a:schemeClr val="accent1"/>
          </a:lnRef>
          <a:fillRef idx="2">
            <a:schemeClr val="accent1"/>
          </a:fillRef>
          <a:effectRef idx="1">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QSAR Models (i.e. PK parameter, metabolism, potency </a:t>
          </a:r>
          <a:r>
            <a:rPr lang="en-US" sz="1600" dirty="0" err="1"/>
            <a:t>etc</a:t>
          </a:r>
          <a:endParaRPr lang="en-US" sz="1600" dirty="0"/>
        </a:p>
      </dgm:t>
    </dgm:pt>
    <dgm:pt modelId="{F4737C5E-4ECD-4C00-B953-1E43024E299F}" type="parTrans" cxnId="{5A633B09-B9C2-44C5-9B41-50B324104823}">
      <dgm:prSet/>
      <dgm:spPr/>
      <dgm:t>
        <a:bodyPr/>
        <a:lstStyle/>
        <a:p>
          <a:endParaRPr lang="en-US"/>
        </a:p>
      </dgm:t>
    </dgm:pt>
    <dgm:pt modelId="{97077933-C915-4008-B6B3-76ADE1236194}" type="sibTrans" cxnId="{5A633B09-B9C2-44C5-9B41-50B324104823}">
      <dgm:prSet/>
      <dgm:spPr/>
      <dgm:t>
        <a:bodyPr/>
        <a:lstStyle/>
        <a:p>
          <a:endParaRPr lang="en-US"/>
        </a:p>
      </dgm:t>
    </dgm:pt>
    <dgm:pt modelId="{EA586F73-1851-486E-85B9-04AB8D57AEBA}">
      <dgm:prSet phldrT="[Text]" custT="1">
        <dgm:style>
          <a:lnRef idx="1">
            <a:schemeClr val="accent1"/>
          </a:lnRef>
          <a:fillRef idx="2">
            <a:schemeClr val="accent1"/>
          </a:fillRef>
          <a:effectRef idx="1">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b="0" baseline="0" dirty="0"/>
            <a:t>…and many more</a:t>
          </a:r>
        </a:p>
      </dgm:t>
    </dgm:pt>
    <dgm:pt modelId="{99897569-390E-49A0-A45E-73F1EE7681DC}" type="parTrans" cxnId="{5A4BF245-6B00-4C3F-8FC0-4F60AC7B3EB1}">
      <dgm:prSet/>
      <dgm:spPr/>
      <dgm:t>
        <a:bodyPr/>
        <a:lstStyle/>
        <a:p>
          <a:endParaRPr lang="en-US"/>
        </a:p>
      </dgm:t>
    </dgm:pt>
    <dgm:pt modelId="{14C0B422-CC7C-47CC-A4B3-B3EAD97D2295}" type="sibTrans" cxnId="{5A4BF245-6B00-4C3F-8FC0-4F60AC7B3EB1}">
      <dgm:prSet/>
      <dgm:spPr/>
      <dgm:t>
        <a:bodyPr/>
        <a:lstStyle/>
        <a:p>
          <a:endParaRPr lang="en-US"/>
        </a:p>
      </dgm:t>
    </dgm:pt>
    <dgm:pt modelId="{267D64FC-B8AD-45BF-B103-E60B58409468}">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Potency (in vitro)</a:t>
          </a:r>
        </a:p>
      </dgm:t>
    </dgm:pt>
    <dgm:pt modelId="{C58FCD2A-694F-4433-8586-3858E010D1B2}" type="parTrans" cxnId="{26044E22-BF67-48ED-98E1-6E3E487C2039}">
      <dgm:prSet/>
      <dgm:spPr/>
      <dgm:t>
        <a:bodyPr/>
        <a:lstStyle/>
        <a:p>
          <a:endParaRPr lang="en-US"/>
        </a:p>
      </dgm:t>
    </dgm:pt>
    <dgm:pt modelId="{A12D0B55-42CE-4BFE-90B1-0E339DBC5098}" type="sibTrans" cxnId="{26044E22-BF67-48ED-98E1-6E3E487C2039}">
      <dgm:prSet/>
      <dgm:spPr/>
      <dgm:t>
        <a:bodyPr/>
        <a:lstStyle/>
        <a:p>
          <a:endParaRPr lang="en-US"/>
        </a:p>
      </dgm:t>
    </dgm:pt>
    <dgm:pt modelId="{8F298DC4-1019-4C14-B6D3-7ADC6E309AAD}">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HTS for binding and potency</a:t>
          </a:r>
        </a:p>
      </dgm:t>
    </dgm:pt>
    <dgm:pt modelId="{2437841A-C58A-4F75-8D3C-BE7F9D963857}" type="parTrans" cxnId="{44D01D0B-DB21-4D01-96A2-474B027A2D02}">
      <dgm:prSet/>
      <dgm:spPr/>
      <dgm:t>
        <a:bodyPr/>
        <a:lstStyle/>
        <a:p>
          <a:endParaRPr lang="en-US"/>
        </a:p>
      </dgm:t>
    </dgm:pt>
    <dgm:pt modelId="{93CC1D0E-6D5D-4D83-87FB-D801B4896B84}" type="sibTrans" cxnId="{44D01D0B-DB21-4D01-96A2-474B027A2D02}">
      <dgm:prSet/>
      <dgm:spPr/>
      <dgm:t>
        <a:bodyPr/>
        <a:lstStyle/>
        <a:p>
          <a:endParaRPr lang="en-US"/>
        </a:p>
      </dgm:t>
    </dgm:pt>
    <dgm:pt modelId="{218F6821-396B-48EF-8722-FD02EDC3F091}">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Toxicology studies (</a:t>
          </a:r>
          <a:r>
            <a:rPr lang="en-US" sz="1600" dirty="0" err="1"/>
            <a:t>i..e</a:t>
          </a:r>
          <a:r>
            <a:rPr lang="en-US" sz="1600" dirty="0"/>
            <a:t> AMS, micronucleus, hepatotoxicity </a:t>
          </a:r>
          <a:r>
            <a:rPr lang="en-US" sz="1600" dirty="0" err="1"/>
            <a:t>etc</a:t>
          </a:r>
          <a:r>
            <a:rPr lang="en-US" sz="1600" dirty="0"/>
            <a:t>) </a:t>
          </a:r>
        </a:p>
      </dgm:t>
    </dgm:pt>
    <dgm:pt modelId="{430BA638-E4C7-4FF1-AD9F-99BD36D7EA80}" type="parTrans" cxnId="{D81719B1-EDE6-4CED-A260-EC0AA2C5B2CE}">
      <dgm:prSet/>
      <dgm:spPr/>
      <dgm:t>
        <a:bodyPr/>
        <a:lstStyle/>
        <a:p>
          <a:endParaRPr lang="en-US"/>
        </a:p>
      </dgm:t>
    </dgm:pt>
    <dgm:pt modelId="{A34E677A-E9C3-478F-84E9-E350740B201F}" type="sibTrans" cxnId="{D81719B1-EDE6-4CED-A260-EC0AA2C5B2CE}">
      <dgm:prSet/>
      <dgm:spPr/>
      <dgm:t>
        <a:bodyPr/>
        <a:lstStyle/>
        <a:p>
          <a:endParaRPr lang="en-US"/>
        </a:p>
      </dgm:t>
    </dgm:pt>
    <dgm:pt modelId="{CBC03DFA-CA9B-42C9-AFCE-89A54EA20E9E}">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Metabolite identification</a:t>
          </a:r>
        </a:p>
      </dgm:t>
    </dgm:pt>
    <dgm:pt modelId="{908FB1CC-3C21-42C4-AD95-9696022F9403}" type="parTrans" cxnId="{055650E2-250E-47ED-B8CC-A42C0B3F6273}">
      <dgm:prSet/>
      <dgm:spPr/>
      <dgm:t>
        <a:bodyPr/>
        <a:lstStyle/>
        <a:p>
          <a:endParaRPr lang="en-US"/>
        </a:p>
      </dgm:t>
    </dgm:pt>
    <dgm:pt modelId="{20F92D7C-6C0A-4C29-90A6-CD68CD52B7EF}" type="sibTrans" cxnId="{055650E2-250E-47ED-B8CC-A42C0B3F6273}">
      <dgm:prSet/>
      <dgm:spPr/>
      <dgm:t>
        <a:bodyPr/>
        <a:lstStyle/>
        <a:p>
          <a:endParaRPr lang="en-US"/>
        </a:p>
      </dgm:t>
    </dgm:pt>
    <dgm:pt modelId="{E8521A52-A3C7-49B1-A876-86DB424D5D6A}">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ADME studies</a:t>
          </a:r>
        </a:p>
      </dgm:t>
    </dgm:pt>
    <dgm:pt modelId="{8CC2595B-30DE-4003-A44C-BC0458D0614F}" type="parTrans" cxnId="{151A4CC0-1223-48C2-83FB-8774F4A963CD}">
      <dgm:prSet/>
      <dgm:spPr/>
      <dgm:t>
        <a:bodyPr/>
        <a:lstStyle/>
        <a:p>
          <a:endParaRPr lang="en-US"/>
        </a:p>
      </dgm:t>
    </dgm:pt>
    <dgm:pt modelId="{FD5F829C-44F8-4892-A579-AA27BB8E6BEE}" type="sibTrans" cxnId="{151A4CC0-1223-48C2-83FB-8774F4A963CD}">
      <dgm:prSet/>
      <dgm:spPr/>
      <dgm:t>
        <a:bodyPr/>
        <a:lstStyle/>
        <a:p>
          <a:endParaRPr lang="en-US"/>
        </a:p>
      </dgm:t>
    </dgm:pt>
    <dgm:pt modelId="{9C664447-DA04-4ABB-93AA-52A9B8CE50D0}">
      <dgm:prSet phldrT="[Text]" custT="1">
        <dgm:style>
          <a:lnRef idx="1">
            <a:schemeClr val="accent4"/>
          </a:lnRef>
          <a:fillRef idx="2">
            <a:schemeClr val="accent4"/>
          </a:fillRef>
          <a:effectRef idx="1">
            <a:schemeClr val="accent4"/>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Efficacy models in preclinical species</a:t>
          </a:r>
        </a:p>
      </dgm:t>
    </dgm:pt>
    <dgm:pt modelId="{141335DD-3A02-45F5-A8C8-9EF5926A0E22}" type="parTrans" cxnId="{B4C7651A-87B6-4324-B9A2-CEC644F30236}">
      <dgm:prSet/>
      <dgm:spPr/>
      <dgm:t>
        <a:bodyPr/>
        <a:lstStyle/>
        <a:p>
          <a:endParaRPr lang="en-US"/>
        </a:p>
      </dgm:t>
    </dgm:pt>
    <dgm:pt modelId="{E0318634-AC7D-42CC-A69C-D978F34005B1}" type="sibTrans" cxnId="{B4C7651A-87B6-4324-B9A2-CEC644F30236}">
      <dgm:prSet/>
      <dgm:spPr/>
      <dgm:t>
        <a:bodyPr/>
        <a:lstStyle/>
        <a:p>
          <a:endParaRPr lang="en-US"/>
        </a:p>
      </dgm:t>
    </dgm:pt>
    <dgm:pt modelId="{5F889835-F12B-44CE-9186-07D48CD2BF4B}">
      <dgm:prSet phldrT="[Text]" custT="1">
        <dgm:style>
          <a:lnRef idx="1">
            <a:schemeClr val="accent4"/>
          </a:lnRef>
          <a:fillRef idx="2">
            <a:schemeClr val="accent4"/>
          </a:fillRef>
          <a:effectRef idx="1">
            <a:schemeClr val="accent4"/>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Toxicology studies preclinical species</a:t>
          </a:r>
        </a:p>
      </dgm:t>
    </dgm:pt>
    <dgm:pt modelId="{2B509406-621A-4878-BE6C-217F0E96798E}" type="parTrans" cxnId="{F5AEB971-7CE4-485D-B6D6-471FD62B4418}">
      <dgm:prSet/>
      <dgm:spPr/>
      <dgm:t>
        <a:bodyPr/>
        <a:lstStyle/>
        <a:p>
          <a:endParaRPr lang="en-US"/>
        </a:p>
      </dgm:t>
    </dgm:pt>
    <dgm:pt modelId="{812C774F-4EE5-4E11-A6D1-CEEAA43896FF}" type="sibTrans" cxnId="{F5AEB971-7CE4-485D-B6D6-471FD62B4418}">
      <dgm:prSet/>
      <dgm:spPr/>
      <dgm:t>
        <a:bodyPr/>
        <a:lstStyle/>
        <a:p>
          <a:endParaRPr lang="en-US"/>
        </a:p>
      </dgm:t>
    </dgm:pt>
    <dgm:pt modelId="{E04A0ABB-B9E8-47EA-9F50-04B4EF44D949}">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Biological mechanism of action studies</a:t>
          </a:r>
        </a:p>
      </dgm:t>
    </dgm:pt>
    <dgm:pt modelId="{B02CDAC8-990E-4929-8534-E5B09F8234C7}" type="parTrans" cxnId="{B59B62BD-8C3B-4989-B5A7-14F12035DC0C}">
      <dgm:prSet/>
      <dgm:spPr/>
      <dgm:t>
        <a:bodyPr/>
        <a:lstStyle/>
        <a:p>
          <a:endParaRPr lang="en-US"/>
        </a:p>
      </dgm:t>
    </dgm:pt>
    <dgm:pt modelId="{704B66E6-B5DB-4957-A96E-E0C942BBDF14}" type="sibTrans" cxnId="{B59B62BD-8C3B-4989-B5A7-14F12035DC0C}">
      <dgm:prSet/>
      <dgm:spPr/>
      <dgm:t>
        <a:bodyPr/>
        <a:lstStyle/>
        <a:p>
          <a:endParaRPr lang="en-US"/>
        </a:p>
      </dgm:t>
    </dgm:pt>
    <dgm:pt modelId="{44750A87-06C7-49F4-87C7-2A40A7AE2A1A}">
      <dgm:prSet phldrT="[Text]" custT="1">
        <dgm:style>
          <a:lnRef idx="1">
            <a:schemeClr val="accent4"/>
          </a:lnRef>
          <a:fillRef idx="2">
            <a:schemeClr val="accent4"/>
          </a:fillRef>
          <a:effectRef idx="1">
            <a:schemeClr val="accent4"/>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Biological proof of mechanism studies</a:t>
          </a:r>
        </a:p>
      </dgm:t>
    </dgm:pt>
    <dgm:pt modelId="{7D9316D7-B144-4CD7-A893-90CC2D148AF2}" type="parTrans" cxnId="{E2952D31-3255-426E-BC8A-500B654EB738}">
      <dgm:prSet/>
      <dgm:spPr/>
      <dgm:t>
        <a:bodyPr/>
        <a:lstStyle/>
        <a:p>
          <a:endParaRPr lang="en-US"/>
        </a:p>
      </dgm:t>
    </dgm:pt>
    <dgm:pt modelId="{B24E5D64-F3AA-4CA0-A245-D1FC3DEAFE65}" type="sibTrans" cxnId="{E2952D31-3255-426E-BC8A-500B654EB738}">
      <dgm:prSet/>
      <dgm:spPr/>
      <dgm:t>
        <a:bodyPr/>
        <a:lstStyle/>
        <a:p>
          <a:endParaRPr lang="en-US"/>
        </a:p>
      </dgm:t>
    </dgm:pt>
    <dgm:pt modelId="{7A157242-A59B-4B21-A7B3-9D9A83549F38}">
      <dgm:prSet phldrT="[Text]" custT="1">
        <dgm:style>
          <a:lnRef idx="1">
            <a:schemeClr val="accent1"/>
          </a:lnRef>
          <a:fillRef idx="2">
            <a:schemeClr val="accent1"/>
          </a:fillRef>
          <a:effectRef idx="1">
            <a:schemeClr val="accent1"/>
          </a:effectRef>
          <a:fontRef idx="minor">
            <a:schemeClr val="dk1"/>
          </a:fontRef>
        </dgm:style>
      </dgm:prSet>
      <dgm:spPr>
        <a:effectLst>
          <a:outerShdw blurRad="50800" dist="38100" dir="2700000" algn="tl" rotWithShape="0">
            <a:prstClr val="black">
              <a:alpha val="40000"/>
            </a:prstClr>
          </a:outerShdw>
        </a:effectLst>
      </dgm:spPr>
      <dgm:t>
        <a:bodyPr/>
        <a:lstStyle/>
        <a:p>
          <a:endParaRPr lang="en-US" sz="1600" b="0" baseline="0" dirty="0"/>
        </a:p>
      </dgm:t>
    </dgm:pt>
    <dgm:pt modelId="{BACF8A33-5B02-4C3E-A590-129755B2DB19}" type="parTrans" cxnId="{3C78C0ED-00FB-480A-8A76-DC600D46D44F}">
      <dgm:prSet/>
      <dgm:spPr/>
      <dgm:t>
        <a:bodyPr/>
        <a:lstStyle/>
        <a:p>
          <a:endParaRPr lang="en-US"/>
        </a:p>
      </dgm:t>
    </dgm:pt>
    <dgm:pt modelId="{08B2E1D6-CEDD-4BDD-B487-C3CFA6D79FF3}" type="sibTrans" cxnId="{3C78C0ED-00FB-480A-8A76-DC600D46D44F}">
      <dgm:prSet/>
      <dgm:spPr/>
      <dgm:t>
        <a:bodyPr/>
        <a:lstStyle/>
        <a:p>
          <a:endParaRPr lang="en-US"/>
        </a:p>
      </dgm:t>
    </dgm:pt>
    <dgm:pt modelId="{94F2C928-9C5E-41EC-8DAC-73BF3B61C763}">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r>
            <a:rPr lang="en-US" sz="1600" dirty="0"/>
            <a:t>…and many more</a:t>
          </a:r>
        </a:p>
      </dgm:t>
    </dgm:pt>
    <dgm:pt modelId="{5E712828-9C8A-4EC5-B673-0F8E534704A1}" type="parTrans" cxnId="{7C1291D7-A092-4F2A-A4C4-18191A82C088}">
      <dgm:prSet/>
      <dgm:spPr/>
      <dgm:t>
        <a:bodyPr/>
        <a:lstStyle/>
        <a:p>
          <a:endParaRPr lang="en-US"/>
        </a:p>
      </dgm:t>
    </dgm:pt>
    <dgm:pt modelId="{DF96D2D3-67E7-4A37-812D-EA453FBDD99A}" type="sibTrans" cxnId="{7C1291D7-A092-4F2A-A4C4-18191A82C088}">
      <dgm:prSet/>
      <dgm:spPr/>
      <dgm:t>
        <a:bodyPr/>
        <a:lstStyle/>
        <a:p>
          <a:endParaRPr lang="en-US"/>
        </a:p>
      </dgm:t>
    </dgm:pt>
    <dgm:pt modelId="{24810927-15DC-4B77-A7CD-5986AE38DD7C}">
      <dgm:prSet phldrT="[Text]" custT="1">
        <dgm:style>
          <a:lnRef idx="1">
            <a:schemeClr val="accent3"/>
          </a:lnRef>
          <a:fillRef idx="2">
            <a:schemeClr val="accent3"/>
          </a:fillRef>
          <a:effectRef idx="1">
            <a:schemeClr val="accent3"/>
          </a:effectRef>
          <a:fontRef idx="minor">
            <a:schemeClr val="dk1"/>
          </a:fontRef>
        </dgm:style>
      </dgm:prSet>
      <dgm:spPr>
        <a:effectLst>
          <a:outerShdw blurRad="50800" dist="38100" dir="2700000" algn="tl" rotWithShape="0">
            <a:prstClr val="black">
              <a:alpha val="40000"/>
            </a:prstClr>
          </a:outerShdw>
        </a:effectLst>
      </dgm:spPr>
      <dgm:t>
        <a:bodyPr/>
        <a:lstStyle/>
        <a:p>
          <a:endParaRPr lang="en-US" sz="1600" dirty="0"/>
        </a:p>
      </dgm:t>
    </dgm:pt>
    <dgm:pt modelId="{AA5B117E-98E9-40E8-9026-633BE85BB45D}" type="parTrans" cxnId="{70EBFA98-0163-4D03-8BEE-A72C8C00DD50}">
      <dgm:prSet/>
      <dgm:spPr/>
      <dgm:t>
        <a:bodyPr/>
        <a:lstStyle/>
        <a:p>
          <a:endParaRPr lang="en-US"/>
        </a:p>
      </dgm:t>
    </dgm:pt>
    <dgm:pt modelId="{B49AFFFE-CC94-4DD9-A684-5D90491C1D41}" type="sibTrans" cxnId="{70EBFA98-0163-4D03-8BEE-A72C8C00DD50}">
      <dgm:prSet/>
      <dgm:spPr/>
      <dgm:t>
        <a:bodyPr/>
        <a:lstStyle/>
        <a:p>
          <a:endParaRPr lang="en-US"/>
        </a:p>
      </dgm:t>
    </dgm:pt>
    <dgm:pt modelId="{05C9DD5E-F953-4BE6-A6A7-F568828F9B97}" type="pres">
      <dgm:prSet presAssocID="{0F343D7E-116D-4EB0-AB97-41FC8874F07C}" presName="linearFlow" presStyleCnt="0">
        <dgm:presLayoutVars>
          <dgm:dir/>
          <dgm:animLvl val="lvl"/>
          <dgm:resizeHandles/>
        </dgm:presLayoutVars>
      </dgm:prSet>
      <dgm:spPr/>
    </dgm:pt>
    <dgm:pt modelId="{890846A4-CDC6-480C-A51A-ACC50D44D2B6}" type="pres">
      <dgm:prSet presAssocID="{0B1ED923-56F5-43DD-AF70-C9EF78AC52F7}" presName="compositeNode" presStyleCnt="0">
        <dgm:presLayoutVars>
          <dgm:bulletEnabled val="1"/>
        </dgm:presLayoutVars>
      </dgm:prSet>
      <dgm:spPr/>
    </dgm:pt>
    <dgm:pt modelId="{C0C302EA-4A5D-4EA5-9B33-B7E621FA7BF6}" type="pres">
      <dgm:prSet presAssocID="{0B1ED923-56F5-43DD-AF70-C9EF78AC52F7}" presName="image" presStyleLbl="fgImgPlace1" presStyleIdx="0" presStyleCnt="3"/>
      <dgm:spPr>
        <a:blipFill rotWithShape="1">
          <a:blip xmlns:r="http://schemas.openxmlformats.org/officeDocument/2006/relationships" r:embed="rId1"/>
          <a:stretch>
            <a:fillRect/>
          </a:stretch>
        </a:blipFill>
      </dgm:spPr>
    </dgm:pt>
    <dgm:pt modelId="{2B5204DB-1299-4510-B2FC-B0B06686AA37}" type="pres">
      <dgm:prSet presAssocID="{0B1ED923-56F5-43DD-AF70-C9EF78AC52F7}" presName="childNode" presStyleLbl="node1" presStyleIdx="0" presStyleCnt="3" custScaleX="114401" custLinFactNeighborX="8426">
        <dgm:presLayoutVars>
          <dgm:bulletEnabled val="1"/>
        </dgm:presLayoutVars>
      </dgm:prSet>
      <dgm:spPr/>
    </dgm:pt>
    <dgm:pt modelId="{93D063D3-0642-4A5C-927E-37E8EE7DD27F}" type="pres">
      <dgm:prSet presAssocID="{0B1ED923-56F5-43DD-AF70-C9EF78AC52F7}" presName="parentNode" presStyleLbl="revTx" presStyleIdx="0" presStyleCnt="3">
        <dgm:presLayoutVars>
          <dgm:chMax val="0"/>
          <dgm:bulletEnabled val="1"/>
        </dgm:presLayoutVars>
      </dgm:prSet>
      <dgm:spPr/>
    </dgm:pt>
    <dgm:pt modelId="{F5852822-9407-4160-BAF5-878DE6C63F23}" type="pres">
      <dgm:prSet presAssocID="{149A9CBC-9109-4455-8934-AF2E30D632AE}" presName="sibTrans" presStyleCnt="0"/>
      <dgm:spPr/>
    </dgm:pt>
    <dgm:pt modelId="{52DE59FA-24A5-45D1-923C-33F0353ADE75}" type="pres">
      <dgm:prSet presAssocID="{979700D7-2E26-40CD-896F-A5140A9B1B97}" presName="compositeNode" presStyleCnt="0">
        <dgm:presLayoutVars>
          <dgm:bulletEnabled val="1"/>
        </dgm:presLayoutVars>
      </dgm:prSet>
      <dgm:spPr/>
    </dgm:pt>
    <dgm:pt modelId="{C0D893FC-5419-4E6F-BB24-6140B6FA8C11}" type="pres">
      <dgm:prSet presAssocID="{979700D7-2E26-40CD-896F-A5140A9B1B97}" presName="image" presStyleLbl="fgImgPlace1" presStyleIdx="1" presStyleCnt="3"/>
      <dgm:spPr>
        <a:blipFill rotWithShape="1">
          <a:blip xmlns:r="http://schemas.openxmlformats.org/officeDocument/2006/relationships" r:embed="rId2"/>
          <a:stretch>
            <a:fillRect/>
          </a:stretch>
        </a:blipFill>
      </dgm:spPr>
    </dgm:pt>
    <dgm:pt modelId="{A047ECEE-B299-401F-97D6-C3790277DF4D}" type="pres">
      <dgm:prSet presAssocID="{979700D7-2E26-40CD-896F-A5140A9B1B97}" presName="childNode" presStyleLbl="node1" presStyleIdx="1" presStyleCnt="3" custScaleX="119115" custLinFactNeighborX="9426" custLinFactNeighborY="-956">
        <dgm:presLayoutVars>
          <dgm:bulletEnabled val="1"/>
        </dgm:presLayoutVars>
      </dgm:prSet>
      <dgm:spPr/>
    </dgm:pt>
    <dgm:pt modelId="{F4E8A764-3200-4C2F-8A35-4154FE96DF16}" type="pres">
      <dgm:prSet presAssocID="{979700D7-2E26-40CD-896F-A5140A9B1B97}" presName="parentNode" presStyleLbl="revTx" presStyleIdx="1" presStyleCnt="3">
        <dgm:presLayoutVars>
          <dgm:chMax val="0"/>
          <dgm:bulletEnabled val="1"/>
        </dgm:presLayoutVars>
      </dgm:prSet>
      <dgm:spPr/>
    </dgm:pt>
    <dgm:pt modelId="{13D18841-92E9-425C-8A01-18E5F03CFE8C}" type="pres">
      <dgm:prSet presAssocID="{D3D7A055-4E8A-437E-870E-F59B65A69439}" presName="sibTrans" presStyleCnt="0"/>
      <dgm:spPr/>
    </dgm:pt>
    <dgm:pt modelId="{E482F01D-27C6-4DD1-B416-95B01AADA671}" type="pres">
      <dgm:prSet presAssocID="{46EED970-9725-401D-8D0D-571D97F78860}" presName="compositeNode" presStyleCnt="0">
        <dgm:presLayoutVars>
          <dgm:bulletEnabled val="1"/>
        </dgm:presLayoutVars>
      </dgm:prSet>
      <dgm:spPr/>
    </dgm:pt>
    <dgm:pt modelId="{AD9AAD17-4A24-423F-B056-AF6663129451}" type="pres">
      <dgm:prSet presAssocID="{46EED970-9725-401D-8D0D-571D97F78860}" presName="image" presStyleLbl="fgImgPlace1" presStyleIdx="2" presStyleCnt="3"/>
      <dgm:spPr>
        <a:blipFill rotWithShape="1">
          <a:blip xmlns:r="http://schemas.openxmlformats.org/officeDocument/2006/relationships" r:embed="rId3"/>
          <a:stretch>
            <a:fillRect/>
          </a:stretch>
        </a:blipFill>
      </dgm:spPr>
    </dgm:pt>
    <dgm:pt modelId="{8B6ADAEA-563B-4143-BDF9-BEF9028F730D}" type="pres">
      <dgm:prSet presAssocID="{46EED970-9725-401D-8D0D-571D97F78860}" presName="childNode" presStyleLbl="node1" presStyleIdx="2" presStyleCnt="3" custScaleX="110326" custLinFactNeighborX="7474">
        <dgm:presLayoutVars>
          <dgm:bulletEnabled val="1"/>
        </dgm:presLayoutVars>
      </dgm:prSet>
      <dgm:spPr/>
    </dgm:pt>
    <dgm:pt modelId="{743AD303-C9A9-48EB-B38B-03B3A57E2F5D}" type="pres">
      <dgm:prSet presAssocID="{46EED970-9725-401D-8D0D-571D97F78860}" presName="parentNode" presStyleLbl="revTx" presStyleIdx="2" presStyleCnt="3">
        <dgm:presLayoutVars>
          <dgm:chMax val="0"/>
          <dgm:bulletEnabled val="1"/>
        </dgm:presLayoutVars>
      </dgm:prSet>
      <dgm:spPr/>
    </dgm:pt>
  </dgm:ptLst>
  <dgm:cxnLst>
    <dgm:cxn modelId="{2E868908-5F4F-4283-9815-5473C60196A0}" type="presOf" srcId="{5F889835-F12B-44CE-9186-07D48CD2BF4B}" destId="{8B6ADAEA-563B-4143-BDF9-BEF9028F730D}" srcOrd="0" destOrd="2" presId="urn:microsoft.com/office/officeart/2005/8/layout/hList2"/>
    <dgm:cxn modelId="{5A633B09-B9C2-44C5-9B41-50B324104823}" srcId="{0B1ED923-56F5-43DD-AF70-C9EF78AC52F7}" destId="{D91A183A-F618-493A-932B-18116631645B}" srcOrd="2" destOrd="0" parTransId="{F4737C5E-4ECD-4C00-B953-1E43024E299F}" sibTransId="{97077933-C915-4008-B6B3-76ADE1236194}"/>
    <dgm:cxn modelId="{44D01D0B-DB21-4D01-96A2-474B027A2D02}" srcId="{979700D7-2E26-40CD-896F-A5140A9B1B97}" destId="{8F298DC4-1019-4C14-B6D3-7ADC6E309AAD}" srcOrd="3" destOrd="0" parTransId="{2437841A-C58A-4F75-8D3C-BE7F9D963857}" sibTransId="{93CC1D0E-6D5D-4D83-87FB-D801B4896B84}"/>
    <dgm:cxn modelId="{E5E60816-ADC3-4EFD-ABD8-24E3CBC51A3A}" type="presOf" srcId="{E8521A52-A3C7-49B1-A876-86DB424D5D6A}" destId="{A047ECEE-B299-401F-97D6-C3790277DF4D}" srcOrd="0" destOrd="6" presId="urn:microsoft.com/office/officeart/2005/8/layout/hList2"/>
    <dgm:cxn modelId="{7F00D516-9A68-463C-B1B1-A8F0C61417DB}" srcId="{46EED970-9725-401D-8D0D-571D97F78860}" destId="{5ECF4DFC-3F33-44FB-AF46-159D6AB29596}" srcOrd="4" destOrd="0" parTransId="{07CD07DB-C9D6-42EA-A96D-C9CF015CB74E}" sibTransId="{538A7E7A-FF51-4BAC-8FFE-5686270570F6}"/>
    <dgm:cxn modelId="{B4C7651A-87B6-4324-B9A2-CEC644F30236}" srcId="{46EED970-9725-401D-8D0D-571D97F78860}" destId="{9C664447-DA04-4ABB-93AA-52A9B8CE50D0}" srcOrd="0" destOrd="0" parTransId="{141335DD-3A02-45F5-A8C8-9EF5926A0E22}" sibTransId="{E0318634-AC7D-42CC-A69C-D978F34005B1}"/>
    <dgm:cxn modelId="{FF1F281F-FA41-433C-90C2-FEF53457B2B7}" type="presOf" srcId="{267D64FC-B8AD-45BF-B103-E60B58409468}" destId="{A047ECEE-B299-401F-97D6-C3790277DF4D}" srcOrd="0" destOrd="0" presId="urn:microsoft.com/office/officeart/2005/8/layout/hList2"/>
    <dgm:cxn modelId="{26044E22-BF67-48ED-98E1-6E3E487C2039}" srcId="{979700D7-2E26-40CD-896F-A5140A9B1B97}" destId="{267D64FC-B8AD-45BF-B103-E60B58409468}" srcOrd="0" destOrd="0" parTransId="{C58FCD2A-694F-4433-8586-3858E010D1B2}" sibTransId="{A12D0B55-42CE-4BFE-90B1-0E339DBC5098}"/>
    <dgm:cxn modelId="{7421ED25-7C5E-4912-BCF7-24F8E762E035}" srcId="{46EED970-9725-401D-8D0D-571D97F78860}" destId="{E1D99D76-7EE6-4A56-B792-BF1CDDDF7C64}" srcOrd="3" destOrd="0" parTransId="{0C222FC2-97B9-45D3-8C72-7B2083073104}" sibTransId="{458A58CF-227F-456F-9B5B-EC1A50E42643}"/>
    <dgm:cxn modelId="{A09D2B2B-9CEA-4C5D-B619-C2ED553F033D}" type="presOf" srcId="{E04A0ABB-B9E8-47EA-9F50-04B4EF44D949}" destId="{A047ECEE-B299-401F-97D6-C3790277DF4D}" srcOrd="0" destOrd="7" presId="urn:microsoft.com/office/officeart/2005/8/layout/hList2"/>
    <dgm:cxn modelId="{E2952D31-3255-426E-BC8A-500B654EB738}" srcId="{46EED970-9725-401D-8D0D-571D97F78860}" destId="{44750A87-06C7-49F4-87C7-2A40A7AE2A1A}" srcOrd="1" destOrd="0" parTransId="{7D9316D7-B144-4CD7-A893-90CC2D148AF2}" sibTransId="{B24E5D64-F3AA-4CA0-A245-D1FC3DEAFE65}"/>
    <dgm:cxn modelId="{454E8439-1333-4452-850F-5D6CF74A87CB}" type="presOf" srcId="{8F298DC4-1019-4C14-B6D3-7ADC6E309AAD}" destId="{A047ECEE-B299-401F-97D6-C3790277DF4D}" srcOrd="0" destOrd="3" presId="urn:microsoft.com/office/officeart/2005/8/layout/hList2"/>
    <dgm:cxn modelId="{5A4BF245-6B00-4C3F-8FC0-4F60AC7B3EB1}" srcId="{0B1ED923-56F5-43DD-AF70-C9EF78AC52F7}" destId="{EA586F73-1851-486E-85B9-04AB8D57AEBA}" srcOrd="6" destOrd="0" parTransId="{99897569-390E-49A0-A45E-73F1EE7681DC}" sibTransId="{14C0B422-CC7C-47CC-A4B3-B3EAD97D2295}"/>
    <dgm:cxn modelId="{C457D869-4664-4468-A4FE-A64F9E620A6D}" type="presOf" srcId="{FF3FFC67-C923-4F0C-A525-2627099A8624}" destId="{A047ECEE-B299-401F-97D6-C3790277DF4D}" srcOrd="0" destOrd="1" presId="urn:microsoft.com/office/officeart/2005/8/layout/hList2"/>
    <dgm:cxn modelId="{6E8CE749-8E0A-4AD2-B21F-53409F474B7D}" type="presOf" srcId="{CBC03DFA-CA9B-42C9-AFCE-89A54EA20E9E}" destId="{A047ECEE-B299-401F-97D6-C3790277DF4D}" srcOrd="0" destOrd="5" presId="urn:microsoft.com/office/officeart/2005/8/layout/hList2"/>
    <dgm:cxn modelId="{71073C70-CF58-4C8C-AD4B-E8BF0B35C5C0}" srcId="{0B1ED923-56F5-43DD-AF70-C9EF78AC52F7}" destId="{7DD9DC01-6E4F-40D8-82F9-4D215BDADBA5}" srcOrd="0" destOrd="0" parTransId="{C3F5D23A-FD3F-4B6C-BAE5-95778F472B41}" sibTransId="{CE60E440-0AFD-4240-8DE4-084E95412168}"/>
    <dgm:cxn modelId="{F5AEB971-7CE4-485D-B6D6-471FD62B4418}" srcId="{46EED970-9725-401D-8D0D-571D97F78860}" destId="{5F889835-F12B-44CE-9186-07D48CD2BF4B}" srcOrd="2" destOrd="0" parTransId="{2B509406-621A-4878-BE6C-217F0E96798E}" sibTransId="{812C774F-4EE5-4E11-A6D1-CEEAA43896FF}"/>
    <dgm:cxn modelId="{B04AE452-8D83-45C7-A507-5302543BF043}" type="presOf" srcId="{7DD9DC01-6E4F-40D8-82F9-4D215BDADBA5}" destId="{2B5204DB-1299-4510-B2FC-B0B06686AA37}" srcOrd="0" destOrd="0" presId="urn:microsoft.com/office/officeart/2005/8/layout/hList2"/>
    <dgm:cxn modelId="{4CF57977-911C-4633-B20D-C48E8F59E199}" srcId="{979700D7-2E26-40CD-896F-A5140A9B1B97}" destId="{27FD9210-98A5-440C-AB6D-1E752B9D4DD0}" srcOrd="4" destOrd="0" parTransId="{06A34213-A47C-4ABE-A525-89E91C9BA7E9}" sibTransId="{BDB82CAC-C898-49B1-B835-F53323EC7F95}"/>
    <dgm:cxn modelId="{E4E58F57-A379-4B86-9318-9666BF271CEF}" srcId="{0B1ED923-56F5-43DD-AF70-C9EF78AC52F7}" destId="{3F7B9A97-24CE-4034-93E8-8EB439D8C091}" srcOrd="3" destOrd="0" parTransId="{FCCB16E3-AC80-4F90-B1AE-ED2752E414CB}" sibTransId="{42E82D96-31DD-4B97-854D-36AD7379D374}"/>
    <dgm:cxn modelId="{5436307A-482B-4D16-A75B-D878F988A3C4}" type="presOf" srcId="{218F6821-396B-48EF-8722-FD02EDC3F091}" destId="{A047ECEE-B299-401F-97D6-C3790277DF4D}" srcOrd="0" destOrd="2" presId="urn:microsoft.com/office/officeart/2005/8/layout/hList2"/>
    <dgm:cxn modelId="{3D397180-91FA-45C0-85A3-1D195303EECC}" type="presOf" srcId="{46EED970-9725-401D-8D0D-571D97F78860}" destId="{743AD303-C9A9-48EB-B38B-03B3A57E2F5D}" srcOrd="0" destOrd="0" presId="urn:microsoft.com/office/officeart/2005/8/layout/hList2"/>
    <dgm:cxn modelId="{7ED8948F-237B-4F22-9864-CE436770B546}" type="presOf" srcId="{9C664447-DA04-4ABB-93AA-52A9B8CE50D0}" destId="{8B6ADAEA-563B-4143-BDF9-BEF9028F730D}" srcOrd="0" destOrd="0" presId="urn:microsoft.com/office/officeart/2005/8/layout/hList2"/>
    <dgm:cxn modelId="{3E8DE091-87B7-47F2-A042-EFB13FA5F49D}" type="presOf" srcId="{D91A183A-F618-493A-932B-18116631645B}" destId="{2B5204DB-1299-4510-B2FC-B0B06686AA37}" srcOrd="0" destOrd="2" presId="urn:microsoft.com/office/officeart/2005/8/layout/hList2"/>
    <dgm:cxn modelId="{70EBFA98-0163-4D03-8BEE-A72C8C00DD50}" srcId="{979700D7-2E26-40CD-896F-A5140A9B1B97}" destId="{24810927-15DC-4B77-A7CD-5986AE38DD7C}" srcOrd="8" destOrd="0" parTransId="{AA5B117E-98E9-40E8-9026-633BE85BB45D}" sibTransId="{B49AFFFE-CC94-4DD9-A684-5D90491C1D41}"/>
    <dgm:cxn modelId="{2448FC98-8D1B-4F32-9F3B-62F42AFB099D}" type="presOf" srcId="{94F2C928-9C5E-41EC-8DAC-73BF3B61C763}" destId="{A047ECEE-B299-401F-97D6-C3790277DF4D}" srcOrd="0" destOrd="9" presId="urn:microsoft.com/office/officeart/2005/8/layout/hList2"/>
    <dgm:cxn modelId="{A589199E-131E-4BA8-ADF1-A73E0693507D}" type="presOf" srcId="{979700D7-2E26-40CD-896F-A5140A9B1B97}" destId="{F4E8A764-3200-4C2F-8A35-4154FE96DF16}" srcOrd="0" destOrd="0" presId="urn:microsoft.com/office/officeart/2005/8/layout/hList2"/>
    <dgm:cxn modelId="{1EE8F89E-A2DE-411F-89FF-218B22B7C2EC}" srcId="{0F343D7E-116D-4EB0-AB97-41FC8874F07C}" destId="{46EED970-9725-401D-8D0D-571D97F78860}" srcOrd="2" destOrd="0" parTransId="{6AEE1EB8-A8B1-4780-91D6-A7DDB00C1618}" sibTransId="{2502853E-52E2-481B-A79B-2F389530569D}"/>
    <dgm:cxn modelId="{AD31659F-1CFE-4054-85CF-0444195491C3}" type="presOf" srcId="{FC1CE761-2AB6-49CD-8EB5-164C6594CBFF}" destId="{A047ECEE-B299-401F-97D6-C3790277DF4D}" srcOrd="0" destOrd="10" presId="urn:microsoft.com/office/officeart/2005/8/layout/hList2"/>
    <dgm:cxn modelId="{3ADAB4A7-0D0C-40C5-B83A-D4532C8746C6}" srcId="{0F343D7E-116D-4EB0-AB97-41FC8874F07C}" destId="{0B1ED923-56F5-43DD-AF70-C9EF78AC52F7}" srcOrd="0" destOrd="0" parTransId="{7B38104A-42CD-4AAF-93A4-DE2219954749}" sibTransId="{149A9CBC-9109-4455-8934-AF2E30D632AE}"/>
    <dgm:cxn modelId="{0ECCEDAB-83AF-4D02-89E3-8B0D869E7C07}" srcId="{0B1ED923-56F5-43DD-AF70-C9EF78AC52F7}" destId="{14B99652-DD37-42CE-8B0F-4679AAC1A0C1}" srcOrd="4" destOrd="0" parTransId="{D6DB5A01-0CA5-480B-B079-E4D8CA365D1E}" sibTransId="{00D96B9E-E182-4D90-8B06-B6FA61F4C279}"/>
    <dgm:cxn modelId="{CB5E1FAC-78D5-40F6-A4BB-2ADA5B19767A}" type="presOf" srcId="{14B99652-DD37-42CE-8B0F-4679AAC1A0C1}" destId="{2B5204DB-1299-4510-B2FC-B0B06686AA37}" srcOrd="0" destOrd="4" presId="urn:microsoft.com/office/officeart/2005/8/layout/hList2"/>
    <dgm:cxn modelId="{A5B460AE-B4D6-4D51-BD15-173962D4AB5B}" type="presOf" srcId="{0B1ED923-56F5-43DD-AF70-C9EF78AC52F7}" destId="{93D063D3-0642-4A5C-927E-37E8EE7DD27F}" srcOrd="0" destOrd="0" presId="urn:microsoft.com/office/officeart/2005/8/layout/hList2"/>
    <dgm:cxn modelId="{D81719B1-EDE6-4CED-A260-EC0AA2C5B2CE}" srcId="{979700D7-2E26-40CD-896F-A5140A9B1B97}" destId="{218F6821-396B-48EF-8722-FD02EDC3F091}" srcOrd="2" destOrd="0" parTransId="{430BA638-E4C7-4FF1-AD9F-99BD36D7EA80}" sibTransId="{A34E677A-E9C3-478F-84E9-E350740B201F}"/>
    <dgm:cxn modelId="{3D7421B8-22EB-4DD0-A27B-F05BC10A2B82}" type="presOf" srcId="{5ECF4DFC-3F33-44FB-AF46-159D6AB29596}" destId="{8B6ADAEA-563B-4143-BDF9-BEF9028F730D}" srcOrd="0" destOrd="4" presId="urn:microsoft.com/office/officeart/2005/8/layout/hList2"/>
    <dgm:cxn modelId="{8A247BB9-B04E-4FD6-A0A4-523E6D202EF6}" type="presOf" srcId="{3F7B9A97-24CE-4034-93E8-8EB439D8C091}" destId="{2B5204DB-1299-4510-B2FC-B0B06686AA37}" srcOrd="0" destOrd="3" presId="urn:microsoft.com/office/officeart/2005/8/layout/hList2"/>
    <dgm:cxn modelId="{B59B62BD-8C3B-4989-B5A7-14F12035DC0C}" srcId="{979700D7-2E26-40CD-896F-A5140A9B1B97}" destId="{E04A0ABB-B9E8-47EA-9F50-04B4EF44D949}" srcOrd="7" destOrd="0" parTransId="{B02CDAC8-990E-4929-8534-E5B09F8234C7}" sibTransId="{704B66E6-B5DB-4957-A96E-E0C942BBDF14}"/>
    <dgm:cxn modelId="{F392D2BD-5ECB-4EE3-A936-FCE137038BCE}" type="presOf" srcId="{0F343D7E-116D-4EB0-AB97-41FC8874F07C}" destId="{05C9DD5E-F953-4BE6-A6A7-F568828F9B97}" srcOrd="0" destOrd="0" presId="urn:microsoft.com/office/officeart/2005/8/layout/hList2"/>
    <dgm:cxn modelId="{151A4CC0-1223-48C2-83FB-8774F4A963CD}" srcId="{979700D7-2E26-40CD-896F-A5140A9B1B97}" destId="{E8521A52-A3C7-49B1-A876-86DB424D5D6A}" srcOrd="6" destOrd="0" parTransId="{8CC2595B-30DE-4003-A44C-BC0458D0614F}" sibTransId="{FD5F829C-44F8-4892-A579-AA27BB8E6BEE}"/>
    <dgm:cxn modelId="{8DD76BC1-6708-41A2-B6C7-20046705E5EE}" srcId="{0B1ED923-56F5-43DD-AF70-C9EF78AC52F7}" destId="{A299809C-4979-4583-9D79-FB27751F6835}" srcOrd="1" destOrd="0" parTransId="{4FBAB6DC-27F8-48F7-8AEC-C84363C8F6CA}" sibTransId="{52E96DCC-DD5A-4665-A360-1A6AD783FCBF}"/>
    <dgm:cxn modelId="{7B3F2CD1-8405-4BD4-A995-4211F79E12D0}" type="presOf" srcId="{24810927-15DC-4B77-A7CD-5986AE38DD7C}" destId="{A047ECEE-B299-401F-97D6-C3790277DF4D}" srcOrd="0" destOrd="8" presId="urn:microsoft.com/office/officeart/2005/8/layout/hList2"/>
    <dgm:cxn modelId="{0956DDD6-9ACC-48B2-9581-60023FA98622}" srcId="{0F343D7E-116D-4EB0-AB97-41FC8874F07C}" destId="{979700D7-2E26-40CD-896F-A5140A9B1B97}" srcOrd="1" destOrd="0" parTransId="{0CF98560-0735-4A4D-81B6-5C3B285FB869}" sibTransId="{D3D7A055-4E8A-437E-870E-F59B65A69439}"/>
    <dgm:cxn modelId="{7C1291D7-A092-4F2A-A4C4-18191A82C088}" srcId="{979700D7-2E26-40CD-896F-A5140A9B1B97}" destId="{94F2C928-9C5E-41EC-8DAC-73BF3B61C763}" srcOrd="9" destOrd="0" parTransId="{5E712828-9C8A-4EC5-B673-0F8E534704A1}" sibTransId="{DF96D2D3-67E7-4A37-812D-EA453FBDD99A}"/>
    <dgm:cxn modelId="{FFBC30D9-6D10-4FF8-8E1F-78E404F99880}" type="presOf" srcId="{A299809C-4979-4583-9D79-FB27751F6835}" destId="{2B5204DB-1299-4510-B2FC-B0B06686AA37}" srcOrd="0" destOrd="1" presId="urn:microsoft.com/office/officeart/2005/8/layout/hList2"/>
    <dgm:cxn modelId="{14D93FDE-0674-46BE-9BB1-134B5ED905A8}" type="presOf" srcId="{44750A87-06C7-49F4-87C7-2A40A7AE2A1A}" destId="{8B6ADAEA-563B-4143-BDF9-BEF9028F730D}" srcOrd="0" destOrd="1" presId="urn:microsoft.com/office/officeart/2005/8/layout/hList2"/>
    <dgm:cxn modelId="{3C852AE0-BBEA-4A91-B87E-346CA39C4859}" srcId="{979700D7-2E26-40CD-896F-A5140A9B1B97}" destId="{FF3FFC67-C923-4F0C-A525-2627099A8624}" srcOrd="1" destOrd="0" parTransId="{DE9B132A-F5BE-4C3E-9146-CC6A1CDAC6C7}" sibTransId="{3DB65F00-BAFD-42A6-BCF9-9AE43B3049BB}"/>
    <dgm:cxn modelId="{055650E2-250E-47ED-B8CC-A42C0B3F6273}" srcId="{979700D7-2E26-40CD-896F-A5140A9B1B97}" destId="{CBC03DFA-CA9B-42C9-AFCE-89A54EA20E9E}" srcOrd="5" destOrd="0" parTransId="{908FB1CC-3C21-42C4-AD95-9696022F9403}" sibTransId="{20F92D7C-6C0A-4C29-90A6-CD68CD52B7EF}"/>
    <dgm:cxn modelId="{3C78C0ED-00FB-480A-8A76-DC600D46D44F}" srcId="{0B1ED923-56F5-43DD-AF70-C9EF78AC52F7}" destId="{7A157242-A59B-4B21-A7B3-9D9A83549F38}" srcOrd="5" destOrd="0" parTransId="{BACF8A33-5B02-4C3E-A590-129755B2DB19}" sibTransId="{08B2E1D6-CEDD-4BDD-B487-C3CFA6D79FF3}"/>
    <dgm:cxn modelId="{E1B5A2EF-9E79-42CB-AFC3-1B24A0BC6CEF}" type="presOf" srcId="{7A157242-A59B-4B21-A7B3-9D9A83549F38}" destId="{2B5204DB-1299-4510-B2FC-B0B06686AA37}" srcOrd="0" destOrd="5" presId="urn:microsoft.com/office/officeart/2005/8/layout/hList2"/>
    <dgm:cxn modelId="{120F43F5-21E4-4147-8E3C-52946CC62FC0}" type="presOf" srcId="{27FD9210-98A5-440C-AB6D-1E752B9D4DD0}" destId="{A047ECEE-B299-401F-97D6-C3790277DF4D}" srcOrd="0" destOrd="4" presId="urn:microsoft.com/office/officeart/2005/8/layout/hList2"/>
    <dgm:cxn modelId="{F06FA3F5-4FB5-478B-A2F1-B50C97F25C84}" type="presOf" srcId="{EA586F73-1851-486E-85B9-04AB8D57AEBA}" destId="{2B5204DB-1299-4510-B2FC-B0B06686AA37}" srcOrd="0" destOrd="6" presId="urn:microsoft.com/office/officeart/2005/8/layout/hList2"/>
    <dgm:cxn modelId="{15424EFB-89D1-4992-B026-779F9F8D4C7D}" type="presOf" srcId="{E1D99D76-7EE6-4A56-B792-BF1CDDDF7C64}" destId="{8B6ADAEA-563B-4143-BDF9-BEF9028F730D}" srcOrd="0" destOrd="3" presId="urn:microsoft.com/office/officeart/2005/8/layout/hList2"/>
    <dgm:cxn modelId="{CF4B66FF-8E00-4E6A-89F4-42285012DDD3}" srcId="{979700D7-2E26-40CD-896F-A5140A9B1B97}" destId="{FC1CE761-2AB6-49CD-8EB5-164C6594CBFF}" srcOrd="10" destOrd="0" parTransId="{B2D35241-A410-4B23-AC51-87B1C7C13ACE}" sibTransId="{5F0A6A91-F406-4B80-963B-7845D824F7BF}"/>
    <dgm:cxn modelId="{07526CE1-E611-4CCE-B0B2-2005672A0061}" type="presParOf" srcId="{05C9DD5E-F953-4BE6-A6A7-F568828F9B97}" destId="{890846A4-CDC6-480C-A51A-ACC50D44D2B6}" srcOrd="0" destOrd="0" presId="urn:microsoft.com/office/officeart/2005/8/layout/hList2"/>
    <dgm:cxn modelId="{AA3921CD-A4DA-4AC7-A0E9-E878236AD608}" type="presParOf" srcId="{890846A4-CDC6-480C-A51A-ACC50D44D2B6}" destId="{C0C302EA-4A5D-4EA5-9B33-B7E621FA7BF6}" srcOrd="0" destOrd="0" presId="urn:microsoft.com/office/officeart/2005/8/layout/hList2"/>
    <dgm:cxn modelId="{7C8E5EC9-A9AF-4E0F-A125-F0A4084B79B1}" type="presParOf" srcId="{890846A4-CDC6-480C-A51A-ACC50D44D2B6}" destId="{2B5204DB-1299-4510-B2FC-B0B06686AA37}" srcOrd="1" destOrd="0" presId="urn:microsoft.com/office/officeart/2005/8/layout/hList2"/>
    <dgm:cxn modelId="{3D2D44B3-F0AA-47BE-8075-8AB7FD96E915}" type="presParOf" srcId="{890846A4-CDC6-480C-A51A-ACC50D44D2B6}" destId="{93D063D3-0642-4A5C-927E-37E8EE7DD27F}" srcOrd="2" destOrd="0" presId="urn:microsoft.com/office/officeart/2005/8/layout/hList2"/>
    <dgm:cxn modelId="{A4C90B40-6722-45B3-BB0F-93DFFE24EE51}" type="presParOf" srcId="{05C9DD5E-F953-4BE6-A6A7-F568828F9B97}" destId="{F5852822-9407-4160-BAF5-878DE6C63F23}" srcOrd="1" destOrd="0" presId="urn:microsoft.com/office/officeart/2005/8/layout/hList2"/>
    <dgm:cxn modelId="{36CDA4B9-21BB-48C4-A0E5-8FF8A408F191}" type="presParOf" srcId="{05C9DD5E-F953-4BE6-A6A7-F568828F9B97}" destId="{52DE59FA-24A5-45D1-923C-33F0353ADE75}" srcOrd="2" destOrd="0" presId="urn:microsoft.com/office/officeart/2005/8/layout/hList2"/>
    <dgm:cxn modelId="{4E2AE133-3F08-44D8-8912-D83D2BB16908}" type="presParOf" srcId="{52DE59FA-24A5-45D1-923C-33F0353ADE75}" destId="{C0D893FC-5419-4E6F-BB24-6140B6FA8C11}" srcOrd="0" destOrd="0" presId="urn:microsoft.com/office/officeart/2005/8/layout/hList2"/>
    <dgm:cxn modelId="{AD699901-B28F-4638-8A78-6E03D0EDEA66}" type="presParOf" srcId="{52DE59FA-24A5-45D1-923C-33F0353ADE75}" destId="{A047ECEE-B299-401F-97D6-C3790277DF4D}" srcOrd="1" destOrd="0" presId="urn:microsoft.com/office/officeart/2005/8/layout/hList2"/>
    <dgm:cxn modelId="{F0EF13BC-6B5F-47D7-BD46-2340A72FF26C}" type="presParOf" srcId="{52DE59FA-24A5-45D1-923C-33F0353ADE75}" destId="{F4E8A764-3200-4C2F-8A35-4154FE96DF16}" srcOrd="2" destOrd="0" presId="urn:microsoft.com/office/officeart/2005/8/layout/hList2"/>
    <dgm:cxn modelId="{1B02B927-B4C6-4899-A174-2131BB57225F}" type="presParOf" srcId="{05C9DD5E-F953-4BE6-A6A7-F568828F9B97}" destId="{13D18841-92E9-425C-8A01-18E5F03CFE8C}" srcOrd="3" destOrd="0" presId="urn:microsoft.com/office/officeart/2005/8/layout/hList2"/>
    <dgm:cxn modelId="{1CB18094-B6CE-441A-A846-F2949BFB0554}" type="presParOf" srcId="{05C9DD5E-F953-4BE6-A6A7-F568828F9B97}" destId="{E482F01D-27C6-4DD1-B416-95B01AADA671}" srcOrd="4" destOrd="0" presId="urn:microsoft.com/office/officeart/2005/8/layout/hList2"/>
    <dgm:cxn modelId="{447461AF-EB2F-47E1-BEE5-BB6EBD02E3A0}" type="presParOf" srcId="{E482F01D-27C6-4DD1-B416-95B01AADA671}" destId="{AD9AAD17-4A24-423F-B056-AF6663129451}" srcOrd="0" destOrd="0" presId="urn:microsoft.com/office/officeart/2005/8/layout/hList2"/>
    <dgm:cxn modelId="{B82C7311-4976-4AAE-96DD-314E12BCEE67}" type="presParOf" srcId="{E482F01D-27C6-4DD1-B416-95B01AADA671}" destId="{8B6ADAEA-563B-4143-BDF9-BEF9028F730D}" srcOrd="1" destOrd="0" presId="urn:microsoft.com/office/officeart/2005/8/layout/hList2"/>
    <dgm:cxn modelId="{B3326C35-B24B-40E1-A002-074F653B4758}" type="presParOf" srcId="{E482F01D-27C6-4DD1-B416-95B01AADA671}" destId="{743AD303-C9A9-48EB-B38B-03B3A57E2F5D}"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0042DA-5778-48A0-B2FD-5D4259D3A615}"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88A69B51-FB0A-4A94-9DA2-7112461CA4B4}">
      <dgm:prSet phldrT="[Text]" custT="1"/>
      <dgm:spPr/>
      <dgm:t>
        <a:bodyPr/>
        <a:lstStyle/>
        <a:p>
          <a:r>
            <a:rPr lang="en-US" sz="1800" b="1" dirty="0"/>
            <a:t>Synthesis</a:t>
          </a:r>
          <a:r>
            <a:rPr lang="en-US" sz="1800" dirty="0"/>
            <a:t> of New Chemical Entities (NCE)</a:t>
          </a:r>
        </a:p>
      </dgm:t>
    </dgm:pt>
    <dgm:pt modelId="{00019F1C-3363-4A2C-9CA4-C7AAE50FFF84}" type="parTrans" cxnId="{4AFFB7C6-9237-42C9-8817-1EA95B6245D6}">
      <dgm:prSet/>
      <dgm:spPr/>
      <dgm:t>
        <a:bodyPr/>
        <a:lstStyle/>
        <a:p>
          <a:endParaRPr lang="en-US" sz="1800"/>
        </a:p>
      </dgm:t>
    </dgm:pt>
    <dgm:pt modelId="{E3D2D074-40AC-480D-BD89-1373D4B6025C}" type="sibTrans" cxnId="{4AFFB7C6-9237-42C9-8817-1EA95B6245D6}">
      <dgm:prSet/>
      <dgm:spPr/>
      <dgm:t>
        <a:bodyPr/>
        <a:lstStyle/>
        <a:p>
          <a:endParaRPr lang="en-US" sz="1800"/>
        </a:p>
      </dgm:t>
    </dgm:pt>
    <dgm:pt modelId="{769BD16D-06FD-4CB6-AF9C-0D9CCA191CBA}">
      <dgm:prSet phldrT="[Text]" custT="1"/>
      <dgm:spPr/>
      <dgm:t>
        <a:bodyPr/>
        <a:lstStyle/>
        <a:p>
          <a:r>
            <a:rPr lang="en-US" sz="1800" b="1" u="sng" dirty="0"/>
            <a:t>In vitro Testing: </a:t>
          </a:r>
        </a:p>
        <a:p>
          <a:r>
            <a:rPr lang="en-US" sz="1400" dirty="0"/>
            <a:t>i.e. Potency assays; Drug-like properties</a:t>
          </a:r>
        </a:p>
      </dgm:t>
    </dgm:pt>
    <dgm:pt modelId="{A2A80204-4812-4B15-BD6D-E5BB43E9B530}" type="parTrans" cxnId="{626A7586-0F66-4D47-9273-92168B14BF71}">
      <dgm:prSet/>
      <dgm:spPr/>
      <dgm:t>
        <a:bodyPr/>
        <a:lstStyle/>
        <a:p>
          <a:endParaRPr lang="en-US" sz="1800"/>
        </a:p>
      </dgm:t>
    </dgm:pt>
    <dgm:pt modelId="{5E78DD93-0DC2-423D-A615-5710978DE0C1}" type="sibTrans" cxnId="{626A7586-0F66-4D47-9273-92168B14BF71}">
      <dgm:prSet/>
      <dgm:spPr/>
      <dgm:t>
        <a:bodyPr/>
        <a:lstStyle/>
        <a:p>
          <a:endParaRPr lang="en-US" sz="1800"/>
        </a:p>
      </dgm:t>
    </dgm:pt>
    <dgm:pt modelId="{9B5AD002-6D41-4FDB-BBB5-41DED06A0470}">
      <dgm:prSet phldrT="[Text]" custT="1"/>
      <dgm:spPr/>
      <dgm:t>
        <a:bodyPr/>
        <a:lstStyle/>
        <a:p>
          <a:r>
            <a:rPr lang="en-US" sz="1800" b="1" u="sng" dirty="0"/>
            <a:t>In vivo testing:</a:t>
          </a:r>
        </a:p>
        <a:p>
          <a:r>
            <a:rPr lang="en-US" sz="1400" dirty="0"/>
            <a:t>Efficacy model (PKPD model)</a:t>
          </a:r>
        </a:p>
        <a:p>
          <a:r>
            <a:rPr lang="en-US" sz="1400" dirty="0"/>
            <a:t>Preclinical PK / </a:t>
          </a:r>
          <a:r>
            <a:rPr lang="en-US" sz="1400" dirty="0" err="1"/>
            <a:t>Tox</a:t>
          </a:r>
          <a:r>
            <a:rPr lang="en-US" sz="1400" dirty="0"/>
            <a:t> studies</a:t>
          </a:r>
        </a:p>
      </dgm:t>
    </dgm:pt>
    <dgm:pt modelId="{333BB22D-9D10-4F14-85EE-CD0481C21BF3}" type="parTrans" cxnId="{A31C3E58-DE70-4CB3-BF17-F31860DD5FAA}">
      <dgm:prSet/>
      <dgm:spPr/>
      <dgm:t>
        <a:bodyPr/>
        <a:lstStyle/>
        <a:p>
          <a:endParaRPr lang="en-US" sz="1800"/>
        </a:p>
      </dgm:t>
    </dgm:pt>
    <dgm:pt modelId="{2F4E3BA1-1E5B-4144-A00D-8C2BF68221B1}" type="sibTrans" cxnId="{A31C3E58-DE70-4CB3-BF17-F31860DD5FAA}">
      <dgm:prSet/>
      <dgm:spPr/>
      <dgm:t>
        <a:bodyPr/>
        <a:lstStyle/>
        <a:p>
          <a:endParaRPr lang="en-US" sz="1800"/>
        </a:p>
      </dgm:t>
    </dgm:pt>
    <dgm:pt modelId="{3523FA85-A9DA-4286-AC19-D2FF4AD24BCE}">
      <dgm:prSet phldrT="[Text]" custT="1"/>
      <dgm:spPr/>
      <dgm:t>
        <a:bodyPr/>
        <a:lstStyle/>
        <a:p>
          <a:r>
            <a:rPr lang="en-US" sz="1800" b="1" u="sng" dirty="0"/>
            <a:t>Human Dose Prediction </a:t>
          </a:r>
        </a:p>
        <a:p>
          <a:r>
            <a:rPr lang="en-US" sz="1400" dirty="0"/>
            <a:t>(translation of preclinical PKPD to human)</a:t>
          </a:r>
        </a:p>
      </dgm:t>
    </dgm:pt>
    <dgm:pt modelId="{BEE0BE9B-5514-49DE-A4F9-AF65F9964291}" type="parTrans" cxnId="{31810ED0-497E-4F7E-9DC8-C018E9858C1F}">
      <dgm:prSet/>
      <dgm:spPr/>
      <dgm:t>
        <a:bodyPr/>
        <a:lstStyle/>
        <a:p>
          <a:endParaRPr lang="en-US" sz="1800"/>
        </a:p>
      </dgm:t>
    </dgm:pt>
    <dgm:pt modelId="{DA1D9535-74A5-4B14-A3E5-32A19E763E96}" type="sibTrans" cxnId="{31810ED0-497E-4F7E-9DC8-C018E9858C1F}">
      <dgm:prSet/>
      <dgm:spPr/>
      <dgm:t>
        <a:bodyPr/>
        <a:lstStyle/>
        <a:p>
          <a:endParaRPr lang="en-US" sz="1800"/>
        </a:p>
      </dgm:t>
    </dgm:pt>
    <dgm:pt modelId="{9F13D873-D512-47F3-83F9-B3308CD5511F}">
      <dgm:prSet phldrT="[Text]" custT="1"/>
      <dgm:spPr/>
      <dgm:t>
        <a:bodyPr/>
        <a:lstStyle/>
        <a:p>
          <a:r>
            <a:rPr lang="en-US" sz="1800" b="1" u="sng" dirty="0"/>
            <a:t>Project Evaluation</a:t>
          </a:r>
        </a:p>
        <a:p>
          <a:r>
            <a:rPr lang="en-US" sz="1400" dirty="0"/>
            <a:t>Refine Hypothesis and Structure-Activity Relationships (SAR)</a:t>
          </a:r>
          <a:endParaRPr lang="en-US" sz="1100" dirty="0"/>
        </a:p>
      </dgm:t>
    </dgm:pt>
    <dgm:pt modelId="{F9DFAAAF-C129-4745-B990-5D9C106027BF}" type="parTrans" cxnId="{FD35C7DD-ACCB-49FC-95E5-8484CA145B39}">
      <dgm:prSet/>
      <dgm:spPr/>
      <dgm:t>
        <a:bodyPr/>
        <a:lstStyle/>
        <a:p>
          <a:endParaRPr lang="en-US" sz="1800"/>
        </a:p>
      </dgm:t>
    </dgm:pt>
    <dgm:pt modelId="{52F4FB36-BCFE-4020-B6B3-1A3D4BAB5539}" type="sibTrans" cxnId="{FD35C7DD-ACCB-49FC-95E5-8484CA145B39}">
      <dgm:prSet/>
      <dgm:spPr/>
      <dgm:t>
        <a:bodyPr/>
        <a:lstStyle/>
        <a:p>
          <a:endParaRPr lang="en-US" sz="1800"/>
        </a:p>
      </dgm:t>
    </dgm:pt>
    <dgm:pt modelId="{1A26A8E2-F784-44A3-B518-055522847E08}">
      <dgm:prSet phldrT="[Text]" custT="1"/>
      <dgm:spPr/>
      <dgm:t>
        <a:bodyPr/>
        <a:lstStyle/>
        <a:p>
          <a:r>
            <a:rPr lang="en-US" sz="1800" b="1" u="sng" dirty="0"/>
            <a:t>Design of NCE</a:t>
          </a:r>
        </a:p>
        <a:p>
          <a:r>
            <a:rPr lang="en-US" sz="1400" dirty="0"/>
            <a:t>Generating virtual library using predictive models (QSAR)</a:t>
          </a:r>
        </a:p>
      </dgm:t>
    </dgm:pt>
    <dgm:pt modelId="{FF26965A-5378-4210-A20C-90F5D242A3E7}" type="parTrans" cxnId="{FDE51D37-DFF0-43D3-8693-DB3EDC102680}">
      <dgm:prSet/>
      <dgm:spPr/>
      <dgm:t>
        <a:bodyPr/>
        <a:lstStyle/>
        <a:p>
          <a:endParaRPr lang="en-US" sz="1800"/>
        </a:p>
      </dgm:t>
    </dgm:pt>
    <dgm:pt modelId="{C2EBF2AF-1BFA-4B0C-85B5-610618296B44}" type="sibTrans" cxnId="{FDE51D37-DFF0-43D3-8693-DB3EDC102680}">
      <dgm:prSet/>
      <dgm:spPr/>
      <dgm:t>
        <a:bodyPr/>
        <a:lstStyle/>
        <a:p>
          <a:endParaRPr lang="en-US" sz="1800"/>
        </a:p>
      </dgm:t>
    </dgm:pt>
    <dgm:pt modelId="{AE20AB8B-B134-4ACE-A6FC-8D6CC4B9B957}" type="pres">
      <dgm:prSet presAssocID="{D10042DA-5778-48A0-B2FD-5D4259D3A615}" presName="Name0" presStyleCnt="0">
        <dgm:presLayoutVars>
          <dgm:dir/>
          <dgm:resizeHandles val="exact"/>
        </dgm:presLayoutVars>
      </dgm:prSet>
      <dgm:spPr/>
    </dgm:pt>
    <dgm:pt modelId="{12ECABB6-6044-4A78-BA6A-D496BCACF40A}" type="pres">
      <dgm:prSet presAssocID="{D10042DA-5778-48A0-B2FD-5D4259D3A615}" presName="cycle" presStyleCnt="0"/>
      <dgm:spPr/>
    </dgm:pt>
    <dgm:pt modelId="{09C0D9DB-03EB-4AAC-9E10-66C3B923F0BB}" type="pres">
      <dgm:prSet presAssocID="{88A69B51-FB0A-4A94-9DA2-7112461CA4B4}" presName="nodeFirstNode" presStyleLbl="node1" presStyleIdx="0" presStyleCnt="6">
        <dgm:presLayoutVars>
          <dgm:bulletEnabled val="1"/>
        </dgm:presLayoutVars>
      </dgm:prSet>
      <dgm:spPr/>
    </dgm:pt>
    <dgm:pt modelId="{2FB69477-4656-4750-A218-00D02B53A52D}" type="pres">
      <dgm:prSet presAssocID="{E3D2D074-40AC-480D-BD89-1373D4B6025C}" presName="sibTransFirstNode" presStyleLbl="bgShp" presStyleIdx="0" presStyleCnt="1"/>
      <dgm:spPr/>
    </dgm:pt>
    <dgm:pt modelId="{FD016393-AE73-4411-9291-A981F29C6EEA}" type="pres">
      <dgm:prSet presAssocID="{769BD16D-06FD-4CB6-AF9C-0D9CCA191CBA}" presName="nodeFollowingNodes" presStyleLbl="node1" presStyleIdx="1" presStyleCnt="6" custScaleX="121379" custScaleY="81035" custRadScaleRad="106254" custRadScaleInc="18468">
        <dgm:presLayoutVars>
          <dgm:bulletEnabled val="1"/>
        </dgm:presLayoutVars>
      </dgm:prSet>
      <dgm:spPr/>
    </dgm:pt>
    <dgm:pt modelId="{B923497F-DD6E-422D-A24B-D74E26515714}" type="pres">
      <dgm:prSet presAssocID="{9B5AD002-6D41-4FDB-BBB5-41DED06A0470}" presName="nodeFollowingNodes" presStyleLbl="node1" presStyleIdx="2" presStyleCnt="6" custScaleX="132405" custRadScaleRad="103021" custRadScaleInc="-25071">
        <dgm:presLayoutVars>
          <dgm:bulletEnabled val="1"/>
        </dgm:presLayoutVars>
      </dgm:prSet>
      <dgm:spPr/>
    </dgm:pt>
    <dgm:pt modelId="{383167A2-86BD-44A8-A629-E5F9550243C7}" type="pres">
      <dgm:prSet presAssocID="{3523FA85-A9DA-4286-AC19-D2FF4AD24BCE}" presName="nodeFollowingNodes" presStyleLbl="node1" presStyleIdx="3" presStyleCnt="6" custScaleX="121053" custRadScaleRad="102173" custRadScaleInc="-33434">
        <dgm:presLayoutVars>
          <dgm:bulletEnabled val="1"/>
        </dgm:presLayoutVars>
      </dgm:prSet>
      <dgm:spPr/>
    </dgm:pt>
    <dgm:pt modelId="{2F07836D-CA37-43A0-827F-06E0981F22EF}" type="pres">
      <dgm:prSet presAssocID="{9F13D873-D512-47F3-83F9-B3308CD5511F}" presName="nodeFollowingNodes" presStyleLbl="node1" presStyleIdx="4" presStyleCnt="6" custScaleX="124955" custScaleY="93013" custRadScaleRad="124833" custRadScaleInc="11868">
        <dgm:presLayoutVars>
          <dgm:bulletEnabled val="1"/>
        </dgm:presLayoutVars>
      </dgm:prSet>
      <dgm:spPr/>
    </dgm:pt>
    <dgm:pt modelId="{024D1AF7-115F-4F99-A51D-AD0D26B326BB}" type="pres">
      <dgm:prSet presAssocID="{1A26A8E2-F784-44A3-B518-055522847E08}" presName="nodeFollowingNodes" presStyleLbl="node1" presStyleIdx="5" presStyleCnt="6" custScaleX="138421" custScaleY="110809" custRadScaleRad="112153" custRadScaleInc="-27229">
        <dgm:presLayoutVars>
          <dgm:bulletEnabled val="1"/>
        </dgm:presLayoutVars>
      </dgm:prSet>
      <dgm:spPr/>
    </dgm:pt>
  </dgm:ptLst>
  <dgm:cxnLst>
    <dgm:cxn modelId="{6B624806-B8EC-4A82-A48F-860200D172FF}" type="presOf" srcId="{3523FA85-A9DA-4286-AC19-D2FF4AD24BCE}" destId="{383167A2-86BD-44A8-A629-E5F9550243C7}" srcOrd="0" destOrd="0" presId="urn:microsoft.com/office/officeart/2005/8/layout/cycle3"/>
    <dgm:cxn modelId="{7FBF1128-006B-4A7D-A277-608E84DFFF32}" type="presOf" srcId="{9F13D873-D512-47F3-83F9-B3308CD5511F}" destId="{2F07836D-CA37-43A0-827F-06E0981F22EF}" srcOrd="0" destOrd="0" presId="urn:microsoft.com/office/officeart/2005/8/layout/cycle3"/>
    <dgm:cxn modelId="{FDE51D37-DFF0-43D3-8693-DB3EDC102680}" srcId="{D10042DA-5778-48A0-B2FD-5D4259D3A615}" destId="{1A26A8E2-F784-44A3-B518-055522847E08}" srcOrd="5" destOrd="0" parTransId="{FF26965A-5378-4210-A20C-90F5D242A3E7}" sibTransId="{C2EBF2AF-1BFA-4B0C-85B5-610618296B44}"/>
    <dgm:cxn modelId="{E21FBB3A-B4F1-4B3D-BC8E-69B24F461195}" type="presOf" srcId="{E3D2D074-40AC-480D-BD89-1373D4B6025C}" destId="{2FB69477-4656-4750-A218-00D02B53A52D}" srcOrd="0" destOrd="0" presId="urn:microsoft.com/office/officeart/2005/8/layout/cycle3"/>
    <dgm:cxn modelId="{B0663A48-6EA2-46F8-99C7-F3E75C60CDDB}" type="presOf" srcId="{D10042DA-5778-48A0-B2FD-5D4259D3A615}" destId="{AE20AB8B-B134-4ACE-A6FC-8D6CC4B9B957}" srcOrd="0" destOrd="0" presId="urn:microsoft.com/office/officeart/2005/8/layout/cycle3"/>
    <dgm:cxn modelId="{A31C3E58-DE70-4CB3-BF17-F31860DD5FAA}" srcId="{D10042DA-5778-48A0-B2FD-5D4259D3A615}" destId="{9B5AD002-6D41-4FDB-BBB5-41DED06A0470}" srcOrd="2" destOrd="0" parTransId="{333BB22D-9D10-4F14-85EE-CD0481C21BF3}" sibTransId="{2F4E3BA1-1E5B-4144-A00D-8C2BF68221B1}"/>
    <dgm:cxn modelId="{626A7586-0F66-4D47-9273-92168B14BF71}" srcId="{D10042DA-5778-48A0-B2FD-5D4259D3A615}" destId="{769BD16D-06FD-4CB6-AF9C-0D9CCA191CBA}" srcOrd="1" destOrd="0" parTransId="{A2A80204-4812-4B15-BD6D-E5BB43E9B530}" sibTransId="{5E78DD93-0DC2-423D-A615-5710978DE0C1}"/>
    <dgm:cxn modelId="{818E2EAA-BABA-443B-8B52-8D6B4B9EB7D3}" type="presOf" srcId="{88A69B51-FB0A-4A94-9DA2-7112461CA4B4}" destId="{09C0D9DB-03EB-4AAC-9E10-66C3B923F0BB}" srcOrd="0" destOrd="0" presId="urn:microsoft.com/office/officeart/2005/8/layout/cycle3"/>
    <dgm:cxn modelId="{5BB07EAD-5BD5-4AE3-805A-2383622CB960}" type="presOf" srcId="{9B5AD002-6D41-4FDB-BBB5-41DED06A0470}" destId="{B923497F-DD6E-422D-A24B-D74E26515714}" srcOrd="0" destOrd="0" presId="urn:microsoft.com/office/officeart/2005/8/layout/cycle3"/>
    <dgm:cxn modelId="{17759EB7-B128-4F0E-A653-6E65212B6B37}" type="presOf" srcId="{1A26A8E2-F784-44A3-B518-055522847E08}" destId="{024D1AF7-115F-4F99-A51D-AD0D26B326BB}" srcOrd="0" destOrd="0" presId="urn:microsoft.com/office/officeart/2005/8/layout/cycle3"/>
    <dgm:cxn modelId="{4AFFB7C6-9237-42C9-8817-1EA95B6245D6}" srcId="{D10042DA-5778-48A0-B2FD-5D4259D3A615}" destId="{88A69B51-FB0A-4A94-9DA2-7112461CA4B4}" srcOrd="0" destOrd="0" parTransId="{00019F1C-3363-4A2C-9CA4-C7AAE50FFF84}" sibTransId="{E3D2D074-40AC-480D-BD89-1373D4B6025C}"/>
    <dgm:cxn modelId="{31810ED0-497E-4F7E-9DC8-C018E9858C1F}" srcId="{D10042DA-5778-48A0-B2FD-5D4259D3A615}" destId="{3523FA85-A9DA-4286-AC19-D2FF4AD24BCE}" srcOrd="3" destOrd="0" parTransId="{BEE0BE9B-5514-49DE-A4F9-AF65F9964291}" sibTransId="{DA1D9535-74A5-4B14-A3E5-32A19E763E96}"/>
    <dgm:cxn modelId="{54DD75D1-00B8-44F8-9BA4-920FB8BC8657}" type="presOf" srcId="{769BD16D-06FD-4CB6-AF9C-0D9CCA191CBA}" destId="{FD016393-AE73-4411-9291-A981F29C6EEA}" srcOrd="0" destOrd="0" presId="urn:microsoft.com/office/officeart/2005/8/layout/cycle3"/>
    <dgm:cxn modelId="{FD35C7DD-ACCB-49FC-95E5-8484CA145B39}" srcId="{D10042DA-5778-48A0-B2FD-5D4259D3A615}" destId="{9F13D873-D512-47F3-83F9-B3308CD5511F}" srcOrd="4" destOrd="0" parTransId="{F9DFAAAF-C129-4745-B990-5D9C106027BF}" sibTransId="{52F4FB36-BCFE-4020-B6B3-1A3D4BAB5539}"/>
    <dgm:cxn modelId="{F4A023E7-1F46-4D93-AB48-E4E76C4D3A43}" type="presParOf" srcId="{AE20AB8B-B134-4ACE-A6FC-8D6CC4B9B957}" destId="{12ECABB6-6044-4A78-BA6A-D496BCACF40A}" srcOrd="0" destOrd="0" presId="urn:microsoft.com/office/officeart/2005/8/layout/cycle3"/>
    <dgm:cxn modelId="{16E50305-0AE5-4EF5-A3B7-ABD39EC22EDD}" type="presParOf" srcId="{12ECABB6-6044-4A78-BA6A-D496BCACF40A}" destId="{09C0D9DB-03EB-4AAC-9E10-66C3B923F0BB}" srcOrd="0" destOrd="0" presId="urn:microsoft.com/office/officeart/2005/8/layout/cycle3"/>
    <dgm:cxn modelId="{D2089416-B7AC-43BB-889B-BDA20E296714}" type="presParOf" srcId="{12ECABB6-6044-4A78-BA6A-D496BCACF40A}" destId="{2FB69477-4656-4750-A218-00D02B53A52D}" srcOrd="1" destOrd="0" presId="urn:microsoft.com/office/officeart/2005/8/layout/cycle3"/>
    <dgm:cxn modelId="{B0AF12D3-84CA-4102-822C-97AA9C0CA7EF}" type="presParOf" srcId="{12ECABB6-6044-4A78-BA6A-D496BCACF40A}" destId="{FD016393-AE73-4411-9291-A981F29C6EEA}" srcOrd="2" destOrd="0" presId="urn:microsoft.com/office/officeart/2005/8/layout/cycle3"/>
    <dgm:cxn modelId="{7DE2088E-0B73-424F-BA61-25CF3960B445}" type="presParOf" srcId="{12ECABB6-6044-4A78-BA6A-D496BCACF40A}" destId="{B923497F-DD6E-422D-A24B-D74E26515714}" srcOrd="3" destOrd="0" presId="urn:microsoft.com/office/officeart/2005/8/layout/cycle3"/>
    <dgm:cxn modelId="{80369167-EA5E-4CAD-A579-AAF54CE352A8}" type="presParOf" srcId="{12ECABB6-6044-4A78-BA6A-D496BCACF40A}" destId="{383167A2-86BD-44A8-A629-E5F9550243C7}" srcOrd="4" destOrd="0" presId="urn:microsoft.com/office/officeart/2005/8/layout/cycle3"/>
    <dgm:cxn modelId="{4D92EB7C-1614-431C-8A73-B9930D121206}" type="presParOf" srcId="{12ECABB6-6044-4A78-BA6A-D496BCACF40A}" destId="{2F07836D-CA37-43A0-827F-06E0981F22EF}" srcOrd="5" destOrd="0" presId="urn:microsoft.com/office/officeart/2005/8/layout/cycle3"/>
    <dgm:cxn modelId="{DADCD78B-39D7-47DF-B934-CC70E0DBF330}" type="presParOf" srcId="{12ECABB6-6044-4A78-BA6A-D496BCACF40A}" destId="{024D1AF7-115F-4F99-A51D-AD0D26B326BB}" srcOrd="6"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8187FC-04C6-4DD9-9F45-AB2D5E5807CB}"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13A1BF15-F885-441C-83C9-0960DA04DEDA}">
      <dgm:prSet phldrT="[Text]"/>
      <dgm:spPr>
        <a:solidFill>
          <a:schemeClr val="tx1">
            <a:lumMod val="65000"/>
            <a:lumOff val="35000"/>
          </a:schemeClr>
        </a:solidFill>
      </dgm:spPr>
      <dgm:t>
        <a:bodyPr/>
        <a:lstStyle/>
        <a:p>
          <a:r>
            <a:rPr lang="en-US" dirty="0"/>
            <a:t>Pharmaco-dynamic</a:t>
          </a:r>
        </a:p>
      </dgm:t>
    </dgm:pt>
    <dgm:pt modelId="{E5E8BBB2-2F87-48F4-8E20-D38349CB1BEB}" type="parTrans" cxnId="{53EDA0FD-DD75-4B60-B5CA-CAED08642736}">
      <dgm:prSet/>
      <dgm:spPr/>
      <dgm:t>
        <a:bodyPr/>
        <a:lstStyle/>
        <a:p>
          <a:endParaRPr lang="en-US"/>
        </a:p>
      </dgm:t>
    </dgm:pt>
    <dgm:pt modelId="{84F2C561-35D2-41C7-A820-41C16835B530}" type="sibTrans" cxnId="{53EDA0FD-DD75-4B60-B5CA-CAED08642736}">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919" t="9585" r="2919" b="9585"/>
          </a:stretch>
        </a:blipFill>
      </dgm:spPr>
      <dgm:t>
        <a:bodyPr/>
        <a:lstStyle/>
        <a:p>
          <a:endParaRPr lang="en-US"/>
        </a:p>
      </dgm:t>
    </dgm:pt>
    <dgm:pt modelId="{EF1BE7B2-D87E-41B5-AA89-64392491F0C3}">
      <dgm:prSet phldrT="[Text]"/>
      <dgm:spPr>
        <a:solidFill>
          <a:schemeClr val="accent6">
            <a:lumMod val="60000"/>
            <a:lumOff val="40000"/>
          </a:schemeClr>
        </a:solidFill>
      </dgm:spPr>
      <dgm:t>
        <a:bodyPr/>
        <a:lstStyle/>
        <a:p>
          <a:r>
            <a:rPr lang="en-US" dirty="0">
              <a:solidFill>
                <a:schemeClr val="tx1">
                  <a:lumMod val="65000"/>
                  <a:lumOff val="35000"/>
                </a:schemeClr>
              </a:solidFill>
            </a:rPr>
            <a:t>Pharmaco-kinetics</a:t>
          </a:r>
        </a:p>
      </dgm:t>
    </dgm:pt>
    <dgm:pt modelId="{291EE657-7831-4004-99B6-4E2501950004}" type="parTrans" cxnId="{F3A6717C-2123-4096-A1EA-8BDFD594F305}">
      <dgm:prSet/>
      <dgm:spPr/>
      <dgm:t>
        <a:bodyPr/>
        <a:lstStyle/>
        <a:p>
          <a:endParaRPr lang="en-US"/>
        </a:p>
      </dgm:t>
    </dgm:pt>
    <dgm:pt modelId="{FB2FA471-330A-4F75-ABCD-C7D4E4428119}" type="sibTrans" cxnId="{F3A6717C-2123-4096-A1EA-8BDFD594F305}">
      <dgm:prSet/>
      <dgm:spPr>
        <a:blipFill dpi="0" rotWithShape="1">
          <a:blip xmlns:r="http://schemas.openxmlformats.org/officeDocument/2006/relationships" r:embed="rId2"/>
          <a:srcRect/>
          <a:stretch>
            <a:fillRect l="7875" t="-4849" r="7875" b="-4849"/>
          </a:stretch>
        </a:blipFill>
      </dgm:spPr>
      <dgm:t>
        <a:bodyPr/>
        <a:lstStyle/>
        <a:p>
          <a:endParaRPr lang="en-US"/>
        </a:p>
      </dgm:t>
    </dgm:pt>
    <dgm:pt modelId="{A4112DC6-83C0-468B-9FA0-C18052B236FC}">
      <dgm:prSet phldrT="[Text]"/>
      <dgm:spPr>
        <a:solidFill>
          <a:schemeClr val="accent5">
            <a:lumMod val="60000"/>
            <a:lumOff val="40000"/>
          </a:schemeClr>
        </a:solidFill>
      </dgm:spPr>
      <dgm:t>
        <a:bodyPr/>
        <a:lstStyle/>
        <a:p>
          <a:r>
            <a:rPr lang="en-US" dirty="0">
              <a:solidFill>
                <a:schemeClr val="tx1">
                  <a:lumMod val="65000"/>
                  <a:lumOff val="35000"/>
                </a:schemeClr>
              </a:solidFill>
            </a:rPr>
            <a:t>Nonclinical Safety</a:t>
          </a:r>
        </a:p>
      </dgm:t>
    </dgm:pt>
    <dgm:pt modelId="{66404EC7-CDFC-4005-9B29-8DE4D2CAB390}" type="parTrans" cxnId="{E697E30A-3D4B-478A-BD04-5F8E191EF248}">
      <dgm:prSet/>
      <dgm:spPr/>
      <dgm:t>
        <a:bodyPr/>
        <a:lstStyle/>
        <a:p>
          <a:endParaRPr lang="en-US"/>
        </a:p>
      </dgm:t>
    </dgm:pt>
    <dgm:pt modelId="{FCA349B6-6BD3-41B7-8FFD-8B6FF8FDEAD4}" type="sibTrans" cxnId="{E697E30A-3D4B-478A-BD04-5F8E191EF24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E4BC6F83-1DF5-4898-BF5B-55A2E6D8D21E}">
      <dgm:prSet phldrT="[Text]"/>
      <dgm:spPr>
        <a:solidFill>
          <a:schemeClr val="accent2">
            <a:lumMod val="75000"/>
          </a:schemeClr>
        </a:solidFill>
      </dgm:spPr>
      <dgm:t>
        <a:bodyPr/>
        <a:lstStyle/>
        <a:p>
          <a:r>
            <a:rPr lang="en-US" dirty="0"/>
            <a:t>Developability</a:t>
          </a:r>
        </a:p>
      </dgm:t>
    </dgm:pt>
    <dgm:pt modelId="{C0833B6D-F3A1-47D0-8593-9248B0AC59D4}" type="parTrans" cxnId="{F0ECBF4D-5DD1-4BC5-B245-301FBF9D46DB}">
      <dgm:prSet/>
      <dgm:spPr/>
      <dgm:t>
        <a:bodyPr/>
        <a:lstStyle/>
        <a:p>
          <a:endParaRPr lang="en-US"/>
        </a:p>
      </dgm:t>
    </dgm:pt>
    <dgm:pt modelId="{55C5531F-C5C8-4BBA-BC0D-4B86F87F4B84}" type="sibTrans" cxnId="{F0ECBF4D-5DD1-4BC5-B245-301FBF9D46DB}">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41" t="-10622" r="441" b="-10622"/>
          </a:stretch>
        </a:blipFill>
      </dgm:spPr>
      <dgm:t>
        <a:bodyPr/>
        <a:lstStyle/>
        <a:p>
          <a:endParaRPr lang="en-US"/>
        </a:p>
      </dgm:t>
    </dgm:pt>
    <dgm:pt modelId="{AC7F553B-A4AE-4BCE-B452-4B3D776F5BEA}" type="pres">
      <dgm:prSet presAssocID="{AD8187FC-04C6-4DD9-9F45-AB2D5E5807CB}" presName="Name0" presStyleCnt="0">
        <dgm:presLayoutVars>
          <dgm:chMax val="21"/>
          <dgm:chPref val="21"/>
        </dgm:presLayoutVars>
      </dgm:prSet>
      <dgm:spPr/>
    </dgm:pt>
    <dgm:pt modelId="{E61116C3-A706-40F5-8DB0-22CCE9843139}" type="pres">
      <dgm:prSet presAssocID="{13A1BF15-F885-441C-83C9-0960DA04DEDA}" presName="text1" presStyleCnt="0"/>
      <dgm:spPr/>
    </dgm:pt>
    <dgm:pt modelId="{875234C6-5B31-4D79-B14A-B96706E1B098}" type="pres">
      <dgm:prSet presAssocID="{13A1BF15-F885-441C-83C9-0960DA04DEDA}" presName="textRepeatNode" presStyleLbl="alignNode1" presStyleIdx="0" presStyleCnt="4">
        <dgm:presLayoutVars>
          <dgm:chMax val="0"/>
          <dgm:chPref val="0"/>
          <dgm:bulletEnabled val="1"/>
        </dgm:presLayoutVars>
      </dgm:prSet>
      <dgm:spPr/>
    </dgm:pt>
    <dgm:pt modelId="{4F82E1D1-FAD9-4D74-B168-F4E3CEECD1C8}" type="pres">
      <dgm:prSet presAssocID="{13A1BF15-F885-441C-83C9-0960DA04DEDA}" presName="textaccent1" presStyleCnt="0"/>
      <dgm:spPr/>
    </dgm:pt>
    <dgm:pt modelId="{4E3C93FC-39EA-4937-8240-84361EF19714}" type="pres">
      <dgm:prSet presAssocID="{13A1BF15-F885-441C-83C9-0960DA04DEDA}" presName="accentRepeatNode" presStyleLbl="solidAlignAcc1" presStyleIdx="0" presStyleCnt="8"/>
      <dgm:spPr/>
    </dgm:pt>
    <dgm:pt modelId="{7E8D9EE4-D7F4-4C6E-A6E9-5A5504D9CBD6}" type="pres">
      <dgm:prSet presAssocID="{84F2C561-35D2-41C7-A820-41C16835B530}" presName="image1" presStyleCnt="0"/>
      <dgm:spPr/>
    </dgm:pt>
    <dgm:pt modelId="{31A17808-0575-44F9-BC9B-5F5D13FCE381}" type="pres">
      <dgm:prSet presAssocID="{84F2C561-35D2-41C7-A820-41C16835B530}" presName="imageRepeatNode" presStyleLbl="alignAcc1" presStyleIdx="0" presStyleCnt="4"/>
      <dgm:spPr/>
    </dgm:pt>
    <dgm:pt modelId="{ECD73231-AFE4-4F1C-A328-D216667D0A02}" type="pres">
      <dgm:prSet presAssocID="{84F2C561-35D2-41C7-A820-41C16835B530}" presName="imageaccent1" presStyleCnt="0"/>
      <dgm:spPr/>
    </dgm:pt>
    <dgm:pt modelId="{E67D32DA-55B5-498F-8A62-348EBB21C340}" type="pres">
      <dgm:prSet presAssocID="{84F2C561-35D2-41C7-A820-41C16835B530}" presName="accentRepeatNode" presStyleLbl="solidAlignAcc1" presStyleIdx="1" presStyleCnt="8"/>
      <dgm:spPr/>
    </dgm:pt>
    <dgm:pt modelId="{796F71F6-17ED-43CC-9A47-B6B6C40D7A55}" type="pres">
      <dgm:prSet presAssocID="{EF1BE7B2-D87E-41B5-AA89-64392491F0C3}" presName="text2" presStyleCnt="0"/>
      <dgm:spPr/>
    </dgm:pt>
    <dgm:pt modelId="{6D49F6A4-1999-43AE-AE2B-C2A385269C79}" type="pres">
      <dgm:prSet presAssocID="{EF1BE7B2-D87E-41B5-AA89-64392491F0C3}" presName="textRepeatNode" presStyleLbl="alignNode1" presStyleIdx="1" presStyleCnt="4">
        <dgm:presLayoutVars>
          <dgm:chMax val="0"/>
          <dgm:chPref val="0"/>
          <dgm:bulletEnabled val="1"/>
        </dgm:presLayoutVars>
      </dgm:prSet>
      <dgm:spPr/>
    </dgm:pt>
    <dgm:pt modelId="{5EF293EB-7C61-4DF2-8C3C-A754B0F51DFD}" type="pres">
      <dgm:prSet presAssocID="{EF1BE7B2-D87E-41B5-AA89-64392491F0C3}" presName="textaccent2" presStyleCnt="0"/>
      <dgm:spPr/>
    </dgm:pt>
    <dgm:pt modelId="{56B0FDCE-C739-4ED3-8AAB-F98D0294F40D}" type="pres">
      <dgm:prSet presAssocID="{EF1BE7B2-D87E-41B5-AA89-64392491F0C3}" presName="accentRepeatNode" presStyleLbl="solidAlignAcc1" presStyleIdx="2" presStyleCnt="8"/>
      <dgm:spPr/>
    </dgm:pt>
    <dgm:pt modelId="{0CAC1459-CDCF-4732-8A68-CAD3467FE2EF}" type="pres">
      <dgm:prSet presAssocID="{FB2FA471-330A-4F75-ABCD-C7D4E4428119}" presName="image2" presStyleCnt="0"/>
      <dgm:spPr/>
    </dgm:pt>
    <dgm:pt modelId="{53CA52BE-C8E5-40D7-BB95-D9D3C452897D}" type="pres">
      <dgm:prSet presAssocID="{FB2FA471-330A-4F75-ABCD-C7D4E4428119}" presName="imageRepeatNode" presStyleLbl="alignAcc1" presStyleIdx="1" presStyleCnt="4"/>
      <dgm:spPr/>
    </dgm:pt>
    <dgm:pt modelId="{A31686B7-CFBE-4C02-A5F9-C5976F593A47}" type="pres">
      <dgm:prSet presAssocID="{FB2FA471-330A-4F75-ABCD-C7D4E4428119}" presName="imageaccent2" presStyleCnt="0"/>
      <dgm:spPr/>
    </dgm:pt>
    <dgm:pt modelId="{6A1C9894-D375-4A32-B890-1278CA411678}" type="pres">
      <dgm:prSet presAssocID="{FB2FA471-330A-4F75-ABCD-C7D4E4428119}" presName="accentRepeatNode" presStyleLbl="solidAlignAcc1" presStyleIdx="3" presStyleCnt="8"/>
      <dgm:spPr/>
    </dgm:pt>
    <dgm:pt modelId="{E291382A-DD69-42D0-8240-9C2BB5EED1AF}" type="pres">
      <dgm:prSet presAssocID="{A4112DC6-83C0-468B-9FA0-C18052B236FC}" presName="text3" presStyleCnt="0"/>
      <dgm:spPr/>
    </dgm:pt>
    <dgm:pt modelId="{AAAB3B86-9A6B-414F-833E-9621D73A5814}" type="pres">
      <dgm:prSet presAssocID="{A4112DC6-83C0-468B-9FA0-C18052B236FC}" presName="textRepeatNode" presStyleLbl="alignNode1" presStyleIdx="2" presStyleCnt="4">
        <dgm:presLayoutVars>
          <dgm:chMax val="0"/>
          <dgm:chPref val="0"/>
          <dgm:bulletEnabled val="1"/>
        </dgm:presLayoutVars>
      </dgm:prSet>
      <dgm:spPr/>
    </dgm:pt>
    <dgm:pt modelId="{3E9BC26E-B24B-4313-BA9D-51B6A143817E}" type="pres">
      <dgm:prSet presAssocID="{A4112DC6-83C0-468B-9FA0-C18052B236FC}" presName="textaccent3" presStyleCnt="0"/>
      <dgm:spPr/>
    </dgm:pt>
    <dgm:pt modelId="{A5DC92BE-493E-4EBA-878E-6FB42DC7AADB}" type="pres">
      <dgm:prSet presAssocID="{A4112DC6-83C0-468B-9FA0-C18052B236FC}" presName="accentRepeatNode" presStyleLbl="solidAlignAcc1" presStyleIdx="4" presStyleCnt="8"/>
      <dgm:spPr/>
    </dgm:pt>
    <dgm:pt modelId="{1469462F-B819-4A23-A261-2143C6CADA3C}" type="pres">
      <dgm:prSet presAssocID="{FCA349B6-6BD3-41B7-8FFD-8B6FF8FDEAD4}" presName="image3" presStyleCnt="0"/>
      <dgm:spPr/>
    </dgm:pt>
    <dgm:pt modelId="{3E19131A-DB45-4B00-B847-829E6515401C}" type="pres">
      <dgm:prSet presAssocID="{FCA349B6-6BD3-41B7-8FFD-8B6FF8FDEAD4}" presName="imageRepeatNode" presStyleLbl="alignAcc1" presStyleIdx="2" presStyleCnt="4"/>
      <dgm:spPr/>
    </dgm:pt>
    <dgm:pt modelId="{67FDD82B-BB9C-4432-AD44-08E3EAF27FDE}" type="pres">
      <dgm:prSet presAssocID="{FCA349B6-6BD3-41B7-8FFD-8B6FF8FDEAD4}" presName="imageaccent3" presStyleCnt="0"/>
      <dgm:spPr/>
    </dgm:pt>
    <dgm:pt modelId="{715D1605-E3C6-4364-A8F8-F189254D64FA}" type="pres">
      <dgm:prSet presAssocID="{FCA349B6-6BD3-41B7-8FFD-8B6FF8FDEAD4}" presName="accentRepeatNode" presStyleLbl="solidAlignAcc1" presStyleIdx="5" presStyleCnt="8"/>
      <dgm:spPr/>
    </dgm:pt>
    <dgm:pt modelId="{F40EC82F-7A1D-4A50-9F78-0A2CC03994CC}" type="pres">
      <dgm:prSet presAssocID="{E4BC6F83-1DF5-4898-BF5B-55A2E6D8D21E}" presName="text4" presStyleCnt="0"/>
      <dgm:spPr/>
    </dgm:pt>
    <dgm:pt modelId="{C28FBA9D-19C3-48B4-867A-D38315E66227}" type="pres">
      <dgm:prSet presAssocID="{E4BC6F83-1DF5-4898-BF5B-55A2E6D8D21E}" presName="textRepeatNode" presStyleLbl="alignNode1" presStyleIdx="3" presStyleCnt="4">
        <dgm:presLayoutVars>
          <dgm:chMax val="0"/>
          <dgm:chPref val="0"/>
          <dgm:bulletEnabled val="1"/>
        </dgm:presLayoutVars>
      </dgm:prSet>
      <dgm:spPr/>
    </dgm:pt>
    <dgm:pt modelId="{49BF46A7-4E3D-4ABB-AFE4-5FB43F608D75}" type="pres">
      <dgm:prSet presAssocID="{E4BC6F83-1DF5-4898-BF5B-55A2E6D8D21E}" presName="textaccent4" presStyleCnt="0"/>
      <dgm:spPr/>
    </dgm:pt>
    <dgm:pt modelId="{EBBA883C-0A0E-4FF6-A80E-2A333BD09D0E}" type="pres">
      <dgm:prSet presAssocID="{E4BC6F83-1DF5-4898-BF5B-55A2E6D8D21E}" presName="accentRepeatNode" presStyleLbl="solidAlignAcc1" presStyleIdx="6" presStyleCnt="8"/>
      <dgm:spPr/>
    </dgm:pt>
    <dgm:pt modelId="{9EBB8597-B525-45D5-AABB-D876A4C756AD}" type="pres">
      <dgm:prSet presAssocID="{55C5531F-C5C8-4BBA-BC0D-4B86F87F4B84}" presName="image4" presStyleCnt="0"/>
      <dgm:spPr/>
    </dgm:pt>
    <dgm:pt modelId="{86C29A12-862D-4014-AF1D-17B1D6EB1E30}" type="pres">
      <dgm:prSet presAssocID="{55C5531F-C5C8-4BBA-BC0D-4B86F87F4B84}" presName="imageRepeatNode" presStyleLbl="alignAcc1" presStyleIdx="3" presStyleCnt="4"/>
      <dgm:spPr/>
    </dgm:pt>
    <dgm:pt modelId="{68D81492-043A-4479-89D4-C905ECA9A3CB}" type="pres">
      <dgm:prSet presAssocID="{55C5531F-C5C8-4BBA-BC0D-4B86F87F4B84}" presName="imageaccent4" presStyleCnt="0"/>
      <dgm:spPr/>
    </dgm:pt>
    <dgm:pt modelId="{5F14B61B-AFF2-4AE5-9502-83862EAB03DE}" type="pres">
      <dgm:prSet presAssocID="{55C5531F-C5C8-4BBA-BC0D-4B86F87F4B84}" presName="accentRepeatNode" presStyleLbl="solidAlignAcc1" presStyleIdx="7" presStyleCnt="8"/>
      <dgm:spPr/>
    </dgm:pt>
  </dgm:ptLst>
  <dgm:cxnLst>
    <dgm:cxn modelId="{E697E30A-3D4B-478A-BD04-5F8E191EF248}" srcId="{AD8187FC-04C6-4DD9-9F45-AB2D5E5807CB}" destId="{A4112DC6-83C0-468B-9FA0-C18052B236FC}" srcOrd="2" destOrd="0" parTransId="{66404EC7-CDFC-4005-9B29-8DE4D2CAB390}" sibTransId="{FCA349B6-6BD3-41B7-8FFD-8B6FF8FDEAD4}"/>
    <dgm:cxn modelId="{7FC9ED28-338F-4079-8AA3-45A0637DC626}" type="presOf" srcId="{13A1BF15-F885-441C-83C9-0960DA04DEDA}" destId="{875234C6-5B31-4D79-B14A-B96706E1B098}" srcOrd="0" destOrd="0" presId="urn:microsoft.com/office/officeart/2008/layout/HexagonCluster"/>
    <dgm:cxn modelId="{65BE612F-2930-4D68-B9CD-47CA3EDA419A}" type="presOf" srcId="{55C5531F-C5C8-4BBA-BC0D-4B86F87F4B84}" destId="{86C29A12-862D-4014-AF1D-17B1D6EB1E30}" srcOrd="0" destOrd="0" presId="urn:microsoft.com/office/officeart/2008/layout/HexagonCluster"/>
    <dgm:cxn modelId="{7B6F565E-B6E0-4FFC-8B83-B6A2EB03DCF2}" type="presOf" srcId="{A4112DC6-83C0-468B-9FA0-C18052B236FC}" destId="{AAAB3B86-9A6B-414F-833E-9621D73A5814}" srcOrd="0" destOrd="0" presId="urn:microsoft.com/office/officeart/2008/layout/HexagonCluster"/>
    <dgm:cxn modelId="{F0ECBF4D-5DD1-4BC5-B245-301FBF9D46DB}" srcId="{AD8187FC-04C6-4DD9-9F45-AB2D5E5807CB}" destId="{E4BC6F83-1DF5-4898-BF5B-55A2E6D8D21E}" srcOrd="3" destOrd="0" parTransId="{C0833B6D-F3A1-47D0-8593-9248B0AC59D4}" sibTransId="{55C5531F-C5C8-4BBA-BC0D-4B86F87F4B84}"/>
    <dgm:cxn modelId="{F3A6717C-2123-4096-A1EA-8BDFD594F305}" srcId="{AD8187FC-04C6-4DD9-9F45-AB2D5E5807CB}" destId="{EF1BE7B2-D87E-41B5-AA89-64392491F0C3}" srcOrd="1" destOrd="0" parTransId="{291EE657-7831-4004-99B6-4E2501950004}" sibTransId="{FB2FA471-330A-4F75-ABCD-C7D4E4428119}"/>
    <dgm:cxn modelId="{23727880-1AA1-40E3-9096-1F2DE8014F7C}" type="presOf" srcId="{EF1BE7B2-D87E-41B5-AA89-64392491F0C3}" destId="{6D49F6A4-1999-43AE-AE2B-C2A385269C79}" srcOrd="0" destOrd="0" presId="urn:microsoft.com/office/officeart/2008/layout/HexagonCluster"/>
    <dgm:cxn modelId="{962009B5-C7AA-454B-A2D3-6112511479DE}" type="presOf" srcId="{AD8187FC-04C6-4DD9-9F45-AB2D5E5807CB}" destId="{AC7F553B-A4AE-4BCE-B452-4B3D776F5BEA}" srcOrd="0" destOrd="0" presId="urn:microsoft.com/office/officeart/2008/layout/HexagonCluster"/>
    <dgm:cxn modelId="{BEE17FC0-5C60-439D-92F5-D01B8120FABB}" type="presOf" srcId="{E4BC6F83-1DF5-4898-BF5B-55A2E6D8D21E}" destId="{C28FBA9D-19C3-48B4-867A-D38315E66227}" srcOrd="0" destOrd="0" presId="urn:microsoft.com/office/officeart/2008/layout/HexagonCluster"/>
    <dgm:cxn modelId="{3E24E9CE-3EDA-4259-AD1F-13E30180A1FF}" type="presOf" srcId="{FB2FA471-330A-4F75-ABCD-C7D4E4428119}" destId="{53CA52BE-C8E5-40D7-BB95-D9D3C452897D}" srcOrd="0" destOrd="0" presId="urn:microsoft.com/office/officeart/2008/layout/HexagonCluster"/>
    <dgm:cxn modelId="{804647D0-9C96-4BF2-98EF-434CF9C0662D}" type="presOf" srcId="{FCA349B6-6BD3-41B7-8FFD-8B6FF8FDEAD4}" destId="{3E19131A-DB45-4B00-B847-829E6515401C}" srcOrd="0" destOrd="0" presId="urn:microsoft.com/office/officeart/2008/layout/HexagonCluster"/>
    <dgm:cxn modelId="{2F8898E8-328F-4BA7-9BEA-137D8EF1ED81}" type="presOf" srcId="{84F2C561-35D2-41C7-A820-41C16835B530}" destId="{31A17808-0575-44F9-BC9B-5F5D13FCE381}" srcOrd="0" destOrd="0" presId="urn:microsoft.com/office/officeart/2008/layout/HexagonCluster"/>
    <dgm:cxn modelId="{53EDA0FD-DD75-4B60-B5CA-CAED08642736}" srcId="{AD8187FC-04C6-4DD9-9F45-AB2D5E5807CB}" destId="{13A1BF15-F885-441C-83C9-0960DA04DEDA}" srcOrd="0" destOrd="0" parTransId="{E5E8BBB2-2F87-48F4-8E20-D38349CB1BEB}" sibTransId="{84F2C561-35D2-41C7-A820-41C16835B530}"/>
    <dgm:cxn modelId="{0D831647-32EA-475D-967D-B8F48B2203E7}" type="presParOf" srcId="{AC7F553B-A4AE-4BCE-B452-4B3D776F5BEA}" destId="{E61116C3-A706-40F5-8DB0-22CCE9843139}" srcOrd="0" destOrd="0" presId="urn:microsoft.com/office/officeart/2008/layout/HexagonCluster"/>
    <dgm:cxn modelId="{0CE23127-BDF6-49D6-AC85-085808A4417B}" type="presParOf" srcId="{E61116C3-A706-40F5-8DB0-22CCE9843139}" destId="{875234C6-5B31-4D79-B14A-B96706E1B098}" srcOrd="0" destOrd="0" presId="urn:microsoft.com/office/officeart/2008/layout/HexagonCluster"/>
    <dgm:cxn modelId="{F6732AF9-9CF7-443C-A947-0D05F553ADD8}" type="presParOf" srcId="{AC7F553B-A4AE-4BCE-B452-4B3D776F5BEA}" destId="{4F82E1D1-FAD9-4D74-B168-F4E3CEECD1C8}" srcOrd="1" destOrd="0" presId="urn:microsoft.com/office/officeart/2008/layout/HexagonCluster"/>
    <dgm:cxn modelId="{37A62A0B-5AC4-49A2-9282-C498D49C154C}" type="presParOf" srcId="{4F82E1D1-FAD9-4D74-B168-F4E3CEECD1C8}" destId="{4E3C93FC-39EA-4937-8240-84361EF19714}" srcOrd="0" destOrd="0" presId="urn:microsoft.com/office/officeart/2008/layout/HexagonCluster"/>
    <dgm:cxn modelId="{B275A3EC-FC6B-43AE-880B-3D6BCFE928B4}" type="presParOf" srcId="{AC7F553B-A4AE-4BCE-B452-4B3D776F5BEA}" destId="{7E8D9EE4-D7F4-4C6E-A6E9-5A5504D9CBD6}" srcOrd="2" destOrd="0" presId="urn:microsoft.com/office/officeart/2008/layout/HexagonCluster"/>
    <dgm:cxn modelId="{7C9FB691-6E91-4615-AFAF-9A2F13B2021D}" type="presParOf" srcId="{7E8D9EE4-D7F4-4C6E-A6E9-5A5504D9CBD6}" destId="{31A17808-0575-44F9-BC9B-5F5D13FCE381}" srcOrd="0" destOrd="0" presId="urn:microsoft.com/office/officeart/2008/layout/HexagonCluster"/>
    <dgm:cxn modelId="{6463B8DA-E3C2-46F1-8108-971BDE9018DC}" type="presParOf" srcId="{AC7F553B-A4AE-4BCE-B452-4B3D776F5BEA}" destId="{ECD73231-AFE4-4F1C-A328-D216667D0A02}" srcOrd="3" destOrd="0" presId="urn:microsoft.com/office/officeart/2008/layout/HexagonCluster"/>
    <dgm:cxn modelId="{54DF278E-C11D-49F6-ABEC-4150F0213B55}" type="presParOf" srcId="{ECD73231-AFE4-4F1C-A328-D216667D0A02}" destId="{E67D32DA-55B5-498F-8A62-348EBB21C340}" srcOrd="0" destOrd="0" presId="urn:microsoft.com/office/officeart/2008/layout/HexagonCluster"/>
    <dgm:cxn modelId="{BD70674D-8EE1-40E5-8050-DDCB2C24441F}" type="presParOf" srcId="{AC7F553B-A4AE-4BCE-B452-4B3D776F5BEA}" destId="{796F71F6-17ED-43CC-9A47-B6B6C40D7A55}" srcOrd="4" destOrd="0" presId="urn:microsoft.com/office/officeart/2008/layout/HexagonCluster"/>
    <dgm:cxn modelId="{981294D7-3A33-43B3-8002-A222CD3E06BF}" type="presParOf" srcId="{796F71F6-17ED-43CC-9A47-B6B6C40D7A55}" destId="{6D49F6A4-1999-43AE-AE2B-C2A385269C79}" srcOrd="0" destOrd="0" presId="urn:microsoft.com/office/officeart/2008/layout/HexagonCluster"/>
    <dgm:cxn modelId="{2A8548FA-5354-4696-A246-CF1B30E9465B}" type="presParOf" srcId="{AC7F553B-A4AE-4BCE-B452-4B3D776F5BEA}" destId="{5EF293EB-7C61-4DF2-8C3C-A754B0F51DFD}" srcOrd="5" destOrd="0" presId="urn:microsoft.com/office/officeart/2008/layout/HexagonCluster"/>
    <dgm:cxn modelId="{78B6C81F-D329-4C2F-9200-7D1D1C703216}" type="presParOf" srcId="{5EF293EB-7C61-4DF2-8C3C-A754B0F51DFD}" destId="{56B0FDCE-C739-4ED3-8AAB-F98D0294F40D}" srcOrd="0" destOrd="0" presId="urn:microsoft.com/office/officeart/2008/layout/HexagonCluster"/>
    <dgm:cxn modelId="{E11F5A0A-34EC-456E-BA78-7B5CD8F2B249}" type="presParOf" srcId="{AC7F553B-A4AE-4BCE-B452-4B3D776F5BEA}" destId="{0CAC1459-CDCF-4732-8A68-CAD3467FE2EF}" srcOrd="6" destOrd="0" presId="urn:microsoft.com/office/officeart/2008/layout/HexagonCluster"/>
    <dgm:cxn modelId="{DEB29592-1860-4204-9C64-A371ABD7061E}" type="presParOf" srcId="{0CAC1459-CDCF-4732-8A68-CAD3467FE2EF}" destId="{53CA52BE-C8E5-40D7-BB95-D9D3C452897D}" srcOrd="0" destOrd="0" presId="urn:microsoft.com/office/officeart/2008/layout/HexagonCluster"/>
    <dgm:cxn modelId="{9C25A9C3-C5F1-430B-B1A1-FABC14D8B794}" type="presParOf" srcId="{AC7F553B-A4AE-4BCE-B452-4B3D776F5BEA}" destId="{A31686B7-CFBE-4C02-A5F9-C5976F593A47}" srcOrd="7" destOrd="0" presId="urn:microsoft.com/office/officeart/2008/layout/HexagonCluster"/>
    <dgm:cxn modelId="{5D487EDD-AEAD-42CF-8440-5F32A9C5AE27}" type="presParOf" srcId="{A31686B7-CFBE-4C02-A5F9-C5976F593A47}" destId="{6A1C9894-D375-4A32-B890-1278CA411678}" srcOrd="0" destOrd="0" presId="urn:microsoft.com/office/officeart/2008/layout/HexagonCluster"/>
    <dgm:cxn modelId="{C70A258A-F8A0-48FF-8F8C-A4EB515ADE40}" type="presParOf" srcId="{AC7F553B-A4AE-4BCE-B452-4B3D776F5BEA}" destId="{E291382A-DD69-42D0-8240-9C2BB5EED1AF}" srcOrd="8" destOrd="0" presId="urn:microsoft.com/office/officeart/2008/layout/HexagonCluster"/>
    <dgm:cxn modelId="{7583EFD3-7C6A-40A1-B70A-31CECC063BC1}" type="presParOf" srcId="{E291382A-DD69-42D0-8240-9C2BB5EED1AF}" destId="{AAAB3B86-9A6B-414F-833E-9621D73A5814}" srcOrd="0" destOrd="0" presId="urn:microsoft.com/office/officeart/2008/layout/HexagonCluster"/>
    <dgm:cxn modelId="{F892E063-0AFA-423F-B61E-A05968A792AB}" type="presParOf" srcId="{AC7F553B-A4AE-4BCE-B452-4B3D776F5BEA}" destId="{3E9BC26E-B24B-4313-BA9D-51B6A143817E}" srcOrd="9" destOrd="0" presId="urn:microsoft.com/office/officeart/2008/layout/HexagonCluster"/>
    <dgm:cxn modelId="{3DDD418F-E236-4C4B-AADC-585F99A63A1D}" type="presParOf" srcId="{3E9BC26E-B24B-4313-BA9D-51B6A143817E}" destId="{A5DC92BE-493E-4EBA-878E-6FB42DC7AADB}" srcOrd="0" destOrd="0" presId="urn:microsoft.com/office/officeart/2008/layout/HexagonCluster"/>
    <dgm:cxn modelId="{ED7F2E06-7D18-497A-9068-D7039A02F3F1}" type="presParOf" srcId="{AC7F553B-A4AE-4BCE-B452-4B3D776F5BEA}" destId="{1469462F-B819-4A23-A261-2143C6CADA3C}" srcOrd="10" destOrd="0" presId="urn:microsoft.com/office/officeart/2008/layout/HexagonCluster"/>
    <dgm:cxn modelId="{207F9BDB-3ADC-4D9E-ADD8-02935983E465}" type="presParOf" srcId="{1469462F-B819-4A23-A261-2143C6CADA3C}" destId="{3E19131A-DB45-4B00-B847-829E6515401C}" srcOrd="0" destOrd="0" presId="urn:microsoft.com/office/officeart/2008/layout/HexagonCluster"/>
    <dgm:cxn modelId="{DD8DE897-E97C-460C-BE58-D103A4F4541A}" type="presParOf" srcId="{AC7F553B-A4AE-4BCE-B452-4B3D776F5BEA}" destId="{67FDD82B-BB9C-4432-AD44-08E3EAF27FDE}" srcOrd="11" destOrd="0" presId="urn:microsoft.com/office/officeart/2008/layout/HexagonCluster"/>
    <dgm:cxn modelId="{6899FEF6-0317-4FA7-872E-8E171B5C81B7}" type="presParOf" srcId="{67FDD82B-BB9C-4432-AD44-08E3EAF27FDE}" destId="{715D1605-E3C6-4364-A8F8-F189254D64FA}" srcOrd="0" destOrd="0" presId="urn:microsoft.com/office/officeart/2008/layout/HexagonCluster"/>
    <dgm:cxn modelId="{9FD439CE-06BF-45B8-A02A-69A2D3E9C60B}" type="presParOf" srcId="{AC7F553B-A4AE-4BCE-B452-4B3D776F5BEA}" destId="{F40EC82F-7A1D-4A50-9F78-0A2CC03994CC}" srcOrd="12" destOrd="0" presId="urn:microsoft.com/office/officeart/2008/layout/HexagonCluster"/>
    <dgm:cxn modelId="{DEB8F07F-3F01-4FB8-A4D7-E3D8C3DCD249}" type="presParOf" srcId="{F40EC82F-7A1D-4A50-9F78-0A2CC03994CC}" destId="{C28FBA9D-19C3-48B4-867A-D38315E66227}" srcOrd="0" destOrd="0" presId="urn:microsoft.com/office/officeart/2008/layout/HexagonCluster"/>
    <dgm:cxn modelId="{897A5ED8-8E50-4948-8AFF-EDFB76E8C0A8}" type="presParOf" srcId="{AC7F553B-A4AE-4BCE-B452-4B3D776F5BEA}" destId="{49BF46A7-4E3D-4ABB-AFE4-5FB43F608D75}" srcOrd="13" destOrd="0" presId="urn:microsoft.com/office/officeart/2008/layout/HexagonCluster"/>
    <dgm:cxn modelId="{1BA90D93-7460-4271-BA50-FA56CD189426}" type="presParOf" srcId="{49BF46A7-4E3D-4ABB-AFE4-5FB43F608D75}" destId="{EBBA883C-0A0E-4FF6-A80E-2A333BD09D0E}" srcOrd="0" destOrd="0" presId="urn:microsoft.com/office/officeart/2008/layout/HexagonCluster"/>
    <dgm:cxn modelId="{AC70DB4E-4B79-4A88-B010-14D03A901CA3}" type="presParOf" srcId="{AC7F553B-A4AE-4BCE-B452-4B3D776F5BEA}" destId="{9EBB8597-B525-45D5-AABB-D876A4C756AD}" srcOrd="14" destOrd="0" presId="urn:microsoft.com/office/officeart/2008/layout/HexagonCluster"/>
    <dgm:cxn modelId="{18F555F0-E364-4182-A762-754188970C86}" type="presParOf" srcId="{9EBB8597-B525-45D5-AABB-D876A4C756AD}" destId="{86C29A12-862D-4014-AF1D-17B1D6EB1E30}" srcOrd="0" destOrd="0" presId="urn:microsoft.com/office/officeart/2008/layout/HexagonCluster"/>
    <dgm:cxn modelId="{46B95364-9158-4E60-BB90-D48BB25AB765}" type="presParOf" srcId="{AC7F553B-A4AE-4BCE-B452-4B3D776F5BEA}" destId="{68D81492-043A-4479-89D4-C905ECA9A3CB}" srcOrd="15" destOrd="0" presId="urn:microsoft.com/office/officeart/2008/layout/HexagonCluster"/>
    <dgm:cxn modelId="{11B5A03A-3F2C-4437-ABB4-B4D5738C6AF2}" type="presParOf" srcId="{68D81492-043A-4479-89D4-C905ECA9A3CB}" destId="{5F14B61B-AFF2-4AE5-9502-83862EAB03DE}"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8187FC-04C6-4DD9-9F45-AB2D5E5807CB}"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13A1BF15-F885-441C-83C9-0960DA04DEDA}">
      <dgm:prSet phldrT="[Text]"/>
      <dgm:spPr>
        <a:solidFill>
          <a:schemeClr val="tx1">
            <a:lumMod val="65000"/>
            <a:lumOff val="35000"/>
          </a:schemeClr>
        </a:solidFill>
      </dgm:spPr>
      <dgm:t>
        <a:bodyPr/>
        <a:lstStyle/>
        <a:p>
          <a:r>
            <a:rPr lang="en-US" dirty="0"/>
            <a:t>Pharmaco-dynamic</a:t>
          </a:r>
        </a:p>
      </dgm:t>
    </dgm:pt>
    <dgm:pt modelId="{E5E8BBB2-2F87-48F4-8E20-D38349CB1BEB}" type="parTrans" cxnId="{53EDA0FD-DD75-4B60-B5CA-CAED08642736}">
      <dgm:prSet/>
      <dgm:spPr/>
      <dgm:t>
        <a:bodyPr/>
        <a:lstStyle/>
        <a:p>
          <a:endParaRPr lang="en-US"/>
        </a:p>
      </dgm:t>
    </dgm:pt>
    <dgm:pt modelId="{84F2C561-35D2-41C7-A820-41C16835B530}" type="sibTrans" cxnId="{53EDA0FD-DD75-4B60-B5CA-CAED08642736}">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919" t="9585" r="2919" b="9585"/>
          </a:stretch>
        </a:blipFill>
      </dgm:spPr>
      <dgm:t>
        <a:bodyPr/>
        <a:lstStyle/>
        <a:p>
          <a:endParaRPr lang="en-US"/>
        </a:p>
      </dgm:t>
    </dgm:pt>
    <dgm:pt modelId="{EF1BE7B2-D87E-41B5-AA89-64392491F0C3}">
      <dgm:prSet phldrT="[Text]"/>
      <dgm:spPr>
        <a:solidFill>
          <a:schemeClr val="accent6">
            <a:lumMod val="60000"/>
            <a:lumOff val="40000"/>
          </a:schemeClr>
        </a:solidFill>
      </dgm:spPr>
      <dgm:t>
        <a:bodyPr/>
        <a:lstStyle/>
        <a:p>
          <a:r>
            <a:rPr lang="en-US" dirty="0">
              <a:solidFill>
                <a:schemeClr val="tx1">
                  <a:lumMod val="65000"/>
                  <a:lumOff val="35000"/>
                </a:schemeClr>
              </a:solidFill>
            </a:rPr>
            <a:t>Pharmaco-kinetics</a:t>
          </a:r>
        </a:p>
      </dgm:t>
    </dgm:pt>
    <dgm:pt modelId="{291EE657-7831-4004-99B6-4E2501950004}" type="parTrans" cxnId="{F3A6717C-2123-4096-A1EA-8BDFD594F305}">
      <dgm:prSet/>
      <dgm:spPr/>
      <dgm:t>
        <a:bodyPr/>
        <a:lstStyle/>
        <a:p>
          <a:endParaRPr lang="en-US"/>
        </a:p>
      </dgm:t>
    </dgm:pt>
    <dgm:pt modelId="{FB2FA471-330A-4F75-ABCD-C7D4E4428119}" type="sibTrans" cxnId="{F3A6717C-2123-4096-A1EA-8BDFD594F305}">
      <dgm:prSet/>
      <dgm:spPr>
        <a:blipFill dpi="0" rotWithShape="1">
          <a:blip xmlns:r="http://schemas.openxmlformats.org/officeDocument/2006/relationships" r:embed="rId2"/>
          <a:srcRect/>
          <a:stretch>
            <a:fillRect l="7875" t="-4849" r="7875" b="-4849"/>
          </a:stretch>
        </a:blipFill>
      </dgm:spPr>
      <dgm:t>
        <a:bodyPr/>
        <a:lstStyle/>
        <a:p>
          <a:endParaRPr lang="en-US"/>
        </a:p>
      </dgm:t>
    </dgm:pt>
    <dgm:pt modelId="{A4112DC6-83C0-468B-9FA0-C18052B236FC}">
      <dgm:prSet phldrT="[Text]"/>
      <dgm:spPr>
        <a:solidFill>
          <a:schemeClr val="accent5">
            <a:lumMod val="60000"/>
            <a:lumOff val="40000"/>
          </a:schemeClr>
        </a:solidFill>
      </dgm:spPr>
      <dgm:t>
        <a:bodyPr/>
        <a:lstStyle/>
        <a:p>
          <a:r>
            <a:rPr lang="en-US" dirty="0">
              <a:solidFill>
                <a:schemeClr val="tx1">
                  <a:lumMod val="65000"/>
                  <a:lumOff val="35000"/>
                </a:schemeClr>
              </a:solidFill>
            </a:rPr>
            <a:t>Nonclinical Safety</a:t>
          </a:r>
        </a:p>
      </dgm:t>
    </dgm:pt>
    <dgm:pt modelId="{66404EC7-CDFC-4005-9B29-8DE4D2CAB390}" type="parTrans" cxnId="{E697E30A-3D4B-478A-BD04-5F8E191EF248}">
      <dgm:prSet/>
      <dgm:spPr/>
      <dgm:t>
        <a:bodyPr/>
        <a:lstStyle/>
        <a:p>
          <a:endParaRPr lang="en-US"/>
        </a:p>
      </dgm:t>
    </dgm:pt>
    <dgm:pt modelId="{FCA349B6-6BD3-41B7-8FFD-8B6FF8FDEAD4}" type="sibTrans" cxnId="{E697E30A-3D4B-478A-BD04-5F8E191EF24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E4BC6F83-1DF5-4898-BF5B-55A2E6D8D21E}">
      <dgm:prSet phldrT="[Text]"/>
      <dgm:spPr>
        <a:solidFill>
          <a:schemeClr val="accent2">
            <a:lumMod val="75000"/>
          </a:schemeClr>
        </a:solidFill>
      </dgm:spPr>
      <dgm:t>
        <a:bodyPr/>
        <a:lstStyle/>
        <a:p>
          <a:r>
            <a:rPr lang="en-US" dirty="0"/>
            <a:t>Developability</a:t>
          </a:r>
        </a:p>
      </dgm:t>
    </dgm:pt>
    <dgm:pt modelId="{C0833B6D-F3A1-47D0-8593-9248B0AC59D4}" type="parTrans" cxnId="{F0ECBF4D-5DD1-4BC5-B245-301FBF9D46DB}">
      <dgm:prSet/>
      <dgm:spPr/>
      <dgm:t>
        <a:bodyPr/>
        <a:lstStyle/>
        <a:p>
          <a:endParaRPr lang="en-US"/>
        </a:p>
      </dgm:t>
    </dgm:pt>
    <dgm:pt modelId="{55C5531F-C5C8-4BBA-BC0D-4B86F87F4B84}" type="sibTrans" cxnId="{F0ECBF4D-5DD1-4BC5-B245-301FBF9D46DB}">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41" t="-10622" r="441" b="-10622"/>
          </a:stretch>
        </a:blipFill>
      </dgm:spPr>
      <dgm:t>
        <a:bodyPr/>
        <a:lstStyle/>
        <a:p>
          <a:endParaRPr lang="en-US"/>
        </a:p>
      </dgm:t>
    </dgm:pt>
    <dgm:pt modelId="{AC7F553B-A4AE-4BCE-B452-4B3D776F5BEA}" type="pres">
      <dgm:prSet presAssocID="{AD8187FC-04C6-4DD9-9F45-AB2D5E5807CB}" presName="Name0" presStyleCnt="0">
        <dgm:presLayoutVars>
          <dgm:chMax val="21"/>
          <dgm:chPref val="21"/>
        </dgm:presLayoutVars>
      </dgm:prSet>
      <dgm:spPr/>
    </dgm:pt>
    <dgm:pt modelId="{E61116C3-A706-40F5-8DB0-22CCE9843139}" type="pres">
      <dgm:prSet presAssocID="{13A1BF15-F885-441C-83C9-0960DA04DEDA}" presName="text1" presStyleCnt="0"/>
      <dgm:spPr/>
    </dgm:pt>
    <dgm:pt modelId="{875234C6-5B31-4D79-B14A-B96706E1B098}" type="pres">
      <dgm:prSet presAssocID="{13A1BF15-F885-441C-83C9-0960DA04DEDA}" presName="textRepeatNode" presStyleLbl="alignNode1" presStyleIdx="0" presStyleCnt="4">
        <dgm:presLayoutVars>
          <dgm:chMax val="0"/>
          <dgm:chPref val="0"/>
          <dgm:bulletEnabled val="1"/>
        </dgm:presLayoutVars>
      </dgm:prSet>
      <dgm:spPr/>
    </dgm:pt>
    <dgm:pt modelId="{4F82E1D1-FAD9-4D74-B168-F4E3CEECD1C8}" type="pres">
      <dgm:prSet presAssocID="{13A1BF15-F885-441C-83C9-0960DA04DEDA}" presName="textaccent1" presStyleCnt="0"/>
      <dgm:spPr/>
    </dgm:pt>
    <dgm:pt modelId="{4E3C93FC-39EA-4937-8240-84361EF19714}" type="pres">
      <dgm:prSet presAssocID="{13A1BF15-F885-441C-83C9-0960DA04DEDA}" presName="accentRepeatNode" presStyleLbl="solidAlignAcc1" presStyleIdx="0" presStyleCnt="8"/>
      <dgm:spPr/>
    </dgm:pt>
    <dgm:pt modelId="{7E8D9EE4-D7F4-4C6E-A6E9-5A5504D9CBD6}" type="pres">
      <dgm:prSet presAssocID="{84F2C561-35D2-41C7-A820-41C16835B530}" presName="image1" presStyleCnt="0"/>
      <dgm:spPr/>
    </dgm:pt>
    <dgm:pt modelId="{31A17808-0575-44F9-BC9B-5F5D13FCE381}" type="pres">
      <dgm:prSet presAssocID="{84F2C561-35D2-41C7-A820-41C16835B530}" presName="imageRepeatNode" presStyleLbl="alignAcc1" presStyleIdx="0" presStyleCnt="4"/>
      <dgm:spPr/>
    </dgm:pt>
    <dgm:pt modelId="{ECD73231-AFE4-4F1C-A328-D216667D0A02}" type="pres">
      <dgm:prSet presAssocID="{84F2C561-35D2-41C7-A820-41C16835B530}" presName="imageaccent1" presStyleCnt="0"/>
      <dgm:spPr/>
    </dgm:pt>
    <dgm:pt modelId="{E67D32DA-55B5-498F-8A62-348EBB21C340}" type="pres">
      <dgm:prSet presAssocID="{84F2C561-35D2-41C7-A820-41C16835B530}" presName="accentRepeatNode" presStyleLbl="solidAlignAcc1" presStyleIdx="1" presStyleCnt="8"/>
      <dgm:spPr/>
    </dgm:pt>
    <dgm:pt modelId="{796F71F6-17ED-43CC-9A47-B6B6C40D7A55}" type="pres">
      <dgm:prSet presAssocID="{EF1BE7B2-D87E-41B5-AA89-64392491F0C3}" presName="text2" presStyleCnt="0"/>
      <dgm:spPr/>
    </dgm:pt>
    <dgm:pt modelId="{6D49F6A4-1999-43AE-AE2B-C2A385269C79}" type="pres">
      <dgm:prSet presAssocID="{EF1BE7B2-D87E-41B5-AA89-64392491F0C3}" presName="textRepeatNode" presStyleLbl="alignNode1" presStyleIdx="1" presStyleCnt="4">
        <dgm:presLayoutVars>
          <dgm:chMax val="0"/>
          <dgm:chPref val="0"/>
          <dgm:bulletEnabled val="1"/>
        </dgm:presLayoutVars>
      </dgm:prSet>
      <dgm:spPr/>
    </dgm:pt>
    <dgm:pt modelId="{5EF293EB-7C61-4DF2-8C3C-A754B0F51DFD}" type="pres">
      <dgm:prSet presAssocID="{EF1BE7B2-D87E-41B5-AA89-64392491F0C3}" presName="textaccent2" presStyleCnt="0"/>
      <dgm:spPr/>
    </dgm:pt>
    <dgm:pt modelId="{56B0FDCE-C739-4ED3-8AAB-F98D0294F40D}" type="pres">
      <dgm:prSet presAssocID="{EF1BE7B2-D87E-41B5-AA89-64392491F0C3}" presName="accentRepeatNode" presStyleLbl="solidAlignAcc1" presStyleIdx="2" presStyleCnt="8"/>
      <dgm:spPr/>
    </dgm:pt>
    <dgm:pt modelId="{0CAC1459-CDCF-4732-8A68-CAD3467FE2EF}" type="pres">
      <dgm:prSet presAssocID="{FB2FA471-330A-4F75-ABCD-C7D4E4428119}" presName="image2" presStyleCnt="0"/>
      <dgm:spPr/>
    </dgm:pt>
    <dgm:pt modelId="{53CA52BE-C8E5-40D7-BB95-D9D3C452897D}" type="pres">
      <dgm:prSet presAssocID="{FB2FA471-330A-4F75-ABCD-C7D4E4428119}" presName="imageRepeatNode" presStyleLbl="alignAcc1" presStyleIdx="1" presStyleCnt="4"/>
      <dgm:spPr/>
    </dgm:pt>
    <dgm:pt modelId="{A31686B7-CFBE-4C02-A5F9-C5976F593A47}" type="pres">
      <dgm:prSet presAssocID="{FB2FA471-330A-4F75-ABCD-C7D4E4428119}" presName="imageaccent2" presStyleCnt="0"/>
      <dgm:spPr/>
    </dgm:pt>
    <dgm:pt modelId="{6A1C9894-D375-4A32-B890-1278CA411678}" type="pres">
      <dgm:prSet presAssocID="{FB2FA471-330A-4F75-ABCD-C7D4E4428119}" presName="accentRepeatNode" presStyleLbl="solidAlignAcc1" presStyleIdx="3" presStyleCnt="8"/>
      <dgm:spPr/>
    </dgm:pt>
    <dgm:pt modelId="{E291382A-DD69-42D0-8240-9C2BB5EED1AF}" type="pres">
      <dgm:prSet presAssocID="{A4112DC6-83C0-468B-9FA0-C18052B236FC}" presName="text3" presStyleCnt="0"/>
      <dgm:spPr/>
    </dgm:pt>
    <dgm:pt modelId="{AAAB3B86-9A6B-414F-833E-9621D73A5814}" type="pres">
      <dgm:prSet presAssocID="{A4112DC6-83C0-468B-9FA0-C18052B236FC}" presName="textRepeatNode" presStyleLbl="alignNode1" presStyleIdx="2" presStyleCnt="4">
        <dgm:presLayoutVars>
          <dgm:chMax val="0"/>
          <dgm:chPref val="0"/>
          <dgm:bulletEnabled val="1"/>
        </dgm:presLayoutVars>
      </dgm:prSet>
      <dgm:spPr/>
    </dgm:pt>
    <dgm:pt modelId="{3E9BC26E-B24B-4313-BA9D-51B6A143817E}" type="pres">
      <dgm:prSet presAssocID="{A4112DC6-83C0-468B-9FA0-C18052B236FC}" presName="textaccent3" presStyleCnt="0"/>
      <dgm:spPr/>
    </dgm:pt>
    <dgm:pt modelId="{A5DC92BE-493E-4EBA-878E-6FB42DC7AADB}" type="pres">
      <dgm:prSet presAssocID="{A4112DC6-83C0-468B-9FA0-C18052B236FC}" presName="accentRepeatNode" presStyleLbl="solidAlignAcc1" presStyleIdx="4" presStyleCnt="8"/>
      <dgm:spPr/>
    </dgm:pt>
    <dgm:pt modelId="{1469462F-B819-4A23-A261-2143C6CADA3C}" type="pres">
      <dgm:prSet presAssocID="{FCA349B6-6BD3-41B7-8FFD-8B6FF8FDEAD4}" presName="image3" presStyleCnt="0"/>
      <dgm:spPr/>
    </dgm:pt>
    <dgm:pt modelId="{3E19131A-DB45-4B00-B847-829E6515401C}" type="pres">
      <dgm:prSet presAssocID="{FCA349B6-6BD3-41B7-8FFD-8B6FF8FDEAD4}" presName="imageRepeatNode" presStyleLbl="alignAcc1" presStyleIdx="2" presStyleCnt="4"/>
      <dgm:spPr/>
    </dgm:pt>
    <dgm:pt modelId="{67FDD82B-BB9C-4432-AD44-08E3EAF27FDE}" type="pres">
      <dgm:prSet presAssocID="{FCA349B6-6BD3-41B7-8FFD-8B6FF8FDEAD4}" presName="imageaccent3" presStyleCnt="0"/>
      <dgm:spPr/>
    </dgm:pt>
    <dgm:pt modelId="{715D1605-E3C6-4364-A8F8-F189254D64FA}" type="pres">
      <dgm:prSet presAssocID="{FCA349B6-6BD3-41B7-8FFD-8B6FF8FDEAD4}" presName="accentRepeatNode" presStyleLbl="solidAlignAcc1" presStyleIdx="5" presStyleCnt="8"/>
      <dgm:spPr/>
    </dgm:pt>
    <dgm:pt modelId="{F40EC82F-7A1D-4A50-9F78-0A2CC03994CC}" type="pres">
      <dgm:prSet presAssocID="{E4BC6F83-1DF5-4898-BF5B-55A2E6D8D21E}" presName="text4" presStyleCnt="0"/>
      <dgm:spPr/>
    </dgm:pt>
    <dgm:pt modelId="{C28FBA9D-19C3-48B4-867A-D38315E66227}" type="pres">
      <dgm:prSet presAssocID="{E4BC6F83-1DF5-4898-BF5B-55A2E6D8D21E}" presName="textRepeatNode" presStyleLbl="alignNode1" presStyleIdx="3" presStyleCnt="4">
        <dgm:presLayoutVars>
          <dgm:chMax val="0"/>
          <dgm:chPref val="0"/>
          <dgm:bulletEnabled val="1"/>
        </dgm:presLayoutVars>
      </dgm:prSet>
      <dgm:spPr/>
    </dgm:pt>
    <dgm:pt modelId="{49BF46A7-4E3D-4ABB-AFE4-5FB43F608D75}" type="pres">
      <dgm:prSet presAssocID="{E4BC6F83-1DF5-4898-BF5B-55A2E6D8D21E}" presName="textaccent4" presStyleCnt="0"/>
      <dgm:spPr/>
    </dgm:pt>
    <dgm:pt modelId="{EBBA883C-0A0E-4FF6-A80E-2A333BD09D0E}" type="pres">
      <dgm:prSet presAssocID="{E4BC6F83-1DF5-4898-BF5B-55A2E6D8D21E}" presName="accentRepeatNode" presStyleLbl="solidAlignAcc1" presStyleIdx="6" presStyleCnt="8"/>
      <dgm:spPr/>
    </dgm:pt>
    <dgm:pt modelId="{9EBB8597-B525-45D5-AABB-D876A4C756AD}" type="pres">
      <dgm:prSet presAssocID="{55C5531F-C5C8-4BBA-BC0D-4B86F87F4B84}" presName="image4" presStyleCnt="0"/>
      <dgm:spPr/>
    </dgm:pt>
    <dgm:pt modelId="{86C29A12-862D-4014-AF1D-17B1D6EB1E30}" type="pres">
      <dgm:prSet presAssocID="{55C5531F-C5C8-4BBA-BC0D-4B86F87F4B84}" presName="imageRepeatNode" presStyleLbl="alignAcc1" presStyleIdx="3" presStyleCnt="4"/>
      <dgm:spPr/>
    </dgm:pt>
    <dgm:pt modelId="{68D81492-043A-4479-89D4-C905ECA9A3CB}" type="pres">
      <dgm:prSet presAssocID="{55C5531F-C5C8-4BBA-BC0D-4B86F87F4B84}" presName="imageaccent4" presStyleCnt="0"/>
      <dgm:spPr/>
    </dgm:pt>
    <dgm:pt modelId="{5F14B61B-AFF2-4AE5-9502-83862EAB03DE}" type="pres">
      <dgm:prSet presAssocID="{55C5531F-C5C8-4BBA-BC0D-4B86F87F4B84}" presName="accentRepeatNode" presStyleLbl="solidAlignAcc1" presStyleIdx="7" presStyleCnt="8"/>
      <dgm:spPr/>
    </dgm:pt>
  </dgm:ptLst>
  <dgm:cxnLst>
    <dgm:cxn modelId="{E697E30A-3D4B-478A-BD04-5F8E191EF248}" srcId="{AD8187FC-04C6-4DD9-9F45-AB2D5E5807CB}" destId="{A4112DC6-83C0-468B-9FA0-C18052B236FC}" srcOrd="2" destOrd="0" parTransId="{66404EC7-CDFC-4005-9B29-8DE4D2CAB390}" sibTransId="{FCA349B6-6BD3-41B7-8FFD-8B6FF8FDEAD4}"/>
    <dgm:cxn modelId="{7FC9ED28-338F-4079-8AA3-45A0637DC626}" type="presOf" srcId="{13A1BF15-F885-441C-83C9-0960DA04DEDA}" destId="{875234C6-5B31-4D79-B14A-B96706E1B098}" srcOrd="0" destOrd="0" presId="urn:microsoft.com/office/officeart/2008/layout/HexagonCluster"/>
    <dgm:cxn modelId="{65BE612F-2930-4D68-B9CD-47CA3EDA419A}" type="presOf" srcId="{55C5531F-C5C8-4BBA-BC0D-4B86F87F4B84}" destId="{86C29A12-862D-4014-AF1D-17B1D6EB1E30}" srcOrd="0" destOrd="0" presId="urn:microsoft.com/office/officeart/2008/layout/HexagonCluster"/>
    <dgm:cxn modelId="{7B6F565E-B6E0-4FFC-8B83-B6A2EB03DCF2}" type="presOf" srcId="{A4112DC6-83C0-468B-9FA0-C18052B236FC}" destId="{AAAB3B86-9A6B-414F-833E-9621D73A5814}" srcOrd="0" destOrd="0" presId="urn:microsoft.com/office/officeart/2008/layout/HexagonCluster"/>
    <dgm:cxn modelId="{F0ECBF4D-5DD1-4BC5-B245-301FBF9D46DB}" srcId="{AD8187FC-04C6-4DD9-9F45-AB2D5E5807CB}" destId="{E4BC6F83-1DF5-4898-BF5B-55A2E6D8D21E}" srcOrd="3" destOrd="0" parTransId="{C0833B6D-F3A1-47D0-8593-9248B0AC59D4}" sibTransId="{55C5531F-C5C8-4BBA-BC0D-4B86F87F4B84}"/>
    <dgm:cxn modelId="{F3A6717C-2123-4096-A1EA-8BDFD594F305}" srcId="{AD8187FC-04C6-4DD9-9F45-AB2D5E5807CB}" destId="{EF1BE7B2-D87E-41B5-AA89-64392491F0C3}" srcOrd="1" destOrd="0" parTransId="{291EE657-7831-4004-99B6-4E2501950004}" sibTransId="{FB2FA471-330A-4F75-ABCD-C7D4E4428119}"/>
    <dgm:cxn modelId="{23727880-1AA1-40E3-9096-1F2DE8014F7C}" type="presOf" srcId="{EF1BE7B2-D87E-41B5-AA89-64392491F0C3}" destId="{6D49F6A4-1999-43AE-AE2B-C2A385269C79}" srcOrd="0" destOrd="0" presId="urn:microsoft.com/office/officeart/2008/layout/HexagonCluster"/>
    <dgm:cxn modelId="{962009B5-C7AA-454B-A2D3-6112511479DE}" type="presOf" srcId="{AD8187FC-04C6-4DD9-9F45-AB2D5E5807CB}" destId="{AC7F553B-A4AE-4BCE-B452-4B3D776F5BEA}" srcOrd="0" destOrd="0" presId="urn:microsoft.com/office/officeart/2008/layout/HexagonCluster"/>
    <dgm:cxn modelId="{BEE17FC0-5C60-439D-92F5-D01B8120FABB}" type="presOf" srcId="{E4BC6F83-1DF5-4898-BF5B-55A2E6D8D21E}" destId="{C28FBA9D-19C3-48B4-867A-D38315E66227}" srcOrd="0" destOrd="0" presId="urn:microsoft.com/office/officeart/2008/layout/HexagonCluster"/>
    <dgm:cxn modelId="{3E24E9CE-3EDA-4259-AD1F-13E30180A1FF}" type="presOf" srcId="{FB2FA471-330A-4F75-ABCD-C7D4E4428119}" destId="{53CA52BE-C8E5-40D7-BB95-D9D3C452897D}" srcOrd="0" destOrd="0" presId="urn:microsoft.com/office/officeart/2008/layout/HexagonCluster"/>
    <dgm:cxn modelId="{804647D0-9C96-4BF2-98EF-434CF9C0662D}" type="presOf" srcId="{FCA349B6-6BD3-41B7-8FFD-8B6FF8FDEAD4}" destId="{3E19131A-DB45-4B00-B847-829E6515401C}" srcOrd="0" destOrd="0" presId="urn:microsoft.com/office/officeart/2008/layout/HexagonCluster"/>
    <dgm:cxn modelId="{2F8898E8-328F-4BA7-9BEA-137D8EF1ED81}" type="presOf" srcId="{84F2C561-35D2-41C7-A820-41C16835B530}" destId="{31A17808-0575-44F9-BC9B-5F5D13FCE381}" srcOrd="0" destOrd="0" presId="urn:microsoft.com/office/officeart/2008/layout/HexagonCluster"/>
    <dgm:cxn modelId="{53EDA0FD-DD75-4B60-B5CA-CAED08642736}" srcId="{AD8187FC-04C6-4DD9-9F45-AB2D5E5807CB}" destId="{13A1BF15-F885-441C-83C9-0960DA04DEDA}" srcOrd="0" destOrd="0" parTransId="{E5E8BBB2-2F87-48F4-8E20-D38349CB1BEB}" sibTransId="{84F2C561-35D2-41C7-A820-41C16835B530}"/>
    <dgm:cxn modelId="{0D831647-32EA-475D-967D-B8F48B2203E7}" type="presParOf" srcId="{AC7F553B-A4AE-4BCE-B452-4B3D776F5BEA}" destId="{E61116C3-A706-40F5-8DB0-22CCE9843139}" srcOrd="0" destOrd="0" presId="urn:microsoft.com/office/officeart/2008/layout/HexagonCluster"/>
    <dgm:cxn modelId="{0CE23127-BDF6-49D6-AC85-085808A4417B}" type="presParOf" srcId="{E61116C3-A706-40F5-8DB0-22CCE9843139}" destId="{875234C6-5B31-4D79-B14A-B96706E1B098}" srcOrd="0" destOrd="0" presId="urn:microsoft.com/office/officeart/2008/layout/HexagonCluster"/>
    <dgm:cxn modelId="{F6732AF9-9CF7-443C-A947-0D05F553ADD8}" type="presParOf" srcId="{AC7F553B-A4AE-4BCE-B452-4B3D776F5BEA}" destId="{4F82E1D1-FAD9-4D74-B168-F4E3CEECD1C8}" srcOrd="1" destOrd="0" presId="urn:microsoft.com/office/officeart/2008/layout/HexagonCluster"/>
    <dgm:cxn modelId="{37A62A0B-5AC4-49A2-9282-C498D49C154C}" type="presParOf" srcId="{4F82E1D1-FAD9-4D74-B168-F4E3CEECD1C8}" destId="{4E3C93FC-39EA-4937-8240-84361EF19714}" srcOrd="0" destOrd="0" presId="urn:microsoft.com/office/officeart/2008/layout/HexagonCluster"/>
    <dgm:cxn modelId="{B275A3EC-FC6B-43AE-880B-3D6BCFE928B4}" type="presParOf" srcId="{AC7F553B-A4AE-4BCE-B452-4B3D776F5BEA}" destId="{7E8D9EE4-D7F4-4C6E-A6E9-5A5504D9CBD6}" srcOrd="2" destOrd="0" presId="urn:microsoft.com/office/officeart/2008/layout/HexagonCluster"/>
    <dgm:cxn modelId="{7C9FB691-6E91-4615-AFAF-9A2F13B2021D}" type="presParOf" srcId="{7E8D9EE4-D7F4-4C6E-A6E9-5A5504D9CBD6}" destId="{31A17808-0575-44F9-BC9B-5F5D13FCE381}" srcOrd="0" destOrd="0" presId="urn:microsoft.com/office/officeart/2008/layout/HexagonCluster"/>
    <dgm:cxn modelId="{6463B8DA-E3C2-46F1-8108-971BDE9018DC}" type="presParOf" srcId="{AC7F553B-A4AE-4BCE-B452-4B3D776F5BEA}" destId="{ECD73231-AFE4-4F1C-A328-D216667D0A02}" srcOrd="3" destOrd="0" presId="urn:microsoft.com/office/officeart/2008/layout/HexagonCluster"/>
    <dgm:cxn modelId="{54DF278E-C11D-49F6-ABEC-4150F0213B55}" type="presParOf" srcId="{ECD73231-AFE4-4F1C-A328-D216667D0A02}" destId="{E67D32DA-55B5-498F-8A62-348EBB21C340}" srcOrd="0" destOrd="0" presId="urn:microsoft.com/office/officeart/2008/layout/HexagonCluster"/>
    <dgm:cxn modelId="{BD70674D-8EE1-40E5-8050-DDCB2C24441F}" type="presParOf" srcId="{AC7F553B-A4AE-4BCE-B452-4B3D776F5BEA}" destId="{796F71F6-17ED-43CC-9A47-B6B6C40D7A55}" srcOrd="4" destOrd="0" presId="urn:microsoft.com/office/officeart/2008/layout/HexagonCluster"/>
    <dgm:cxn modelId="{981294D7-3A33-43B3-8002-A222CD3E06BF}" type="presParOf" srcId="{796F71F6-17ED-43CC-9A47-B6B6C40D7A55}" destId="{6D49F6A4-1999-43AE-AE2B-C2A385269C79}" srcOrd="0" destOrd="0" presId="urn:microsoft.com/office/officeart/2008/layout/HexagonCluster"/>
    <dgm:cxn modelId="{2A8548FA-5354-4696-A246-CF1B30E9465B}" type="presParOf" srcId="{AC7F553B-A4AE-4BCE-B452-4B3D776F5BEA}" destId="{5EF293EB-7C61-4DF2-8C3C-A754B0F51DFD}" srcOrd="5" destOrd="0" presId="urn:microsoft.com/office/officeart/2008/layout/HexagonCluster"/>
    <dgm:cxn modelId="{78B6C81F-D329-4C2F-9200-7D1D1C703216}" type="presParOf" srcId="{5EF293EB-7C61-4DF2-8C3C-A754B0F51DFD}" destId="{56B0FDCE-C739-4ED3-8AAB-F98D0294F40D}" srcOrd="0" destOrd="0" presId="urn:microsoft.com/office/officeart/2008/layout/HexagonCluster"/>
    <dgm:cxn modelId="{E11F5A0A-34EC-456E-BA78-7B5CD8F2B249}" type="presParOf" srcId="{AC7F553B-A4AE-4BCE-B452-4B3D776F5BEA}" destId="{0CAC1459-CDCF-4732-8A68-CAD3467FE2EF}" srcOrd="6" destOrd="0" presId="urn:microsoft.com/office/officeart/2008/layout/HexagonCluster"/>
    <dgm:cxn modelId="{DEB29592-1860-4204-9C64-A371ABD7061E}" type="presParOf" srcId="{0CAC1459-CDCF-4732-8A68-CAD3467FE2EF}" destId="{53CA52BE-C8E5-40D7-BB95-D9D3C452897D}" srcOrd="0" destOrd="0" presId="urn:microsoft.com/office/officeart/2008/layout/HexagonCluster"/>
    <dgm:cxn modelId="{9C25A9C3-C5F1-430B-B1A1-FABC14D8B794}" type="presParOf" srcId="{AC7F553B-A4AE-4BCE-B452-4B3D776F5BEA}" destId="{A31686B7-CFBE-4C02-A5F9-C5976F593A47}" srcOrd="7" destOrd="0" presId="urn:microsoft.com/office/officeart/2008/layout/HexagonCluster"/>
    <dgm:cxn modelId="{5D487EDD-AEAD-42CF-8440-5F32A9C5AE27}" type="presParOf" srcId="{A31686B7-CFBE-4C02-A5F9-C5976F593A47}" destId="{6A1C9894-D375-4A32-B890-1278CA411678}" srcOrd="0" destOrd="0" presId="urn:microsoft.com/office/officeart/2008/layout/HexagonCluster"/>
    <dgm:cxn modelId="{C70A258A-F8A0-48FF-8F8C-A4EB515ADE40}" type="presParOf" srcId="{AC7F553B-A4AE-4BCE-B452-4B3D776F5BEA}" destId="{E291382A-DD69-42D0-8240-9C2BB5EED1AF}" srcOrd="8" destOrd="0" presId="urn:microsoft.com/office/officeart/2008/layout/HexagonCluster"/>
    <dgm:cxn modelId="{7583EFD3-7C6A-40A1-B70A-31CECC063BC1}" type="presParOf" srcId="{E291382A-DD69-42D0-8240-9C2BB5EED1AF}" destId="{AAAB3B86-9A6B-414F-833E-9621D73A5814}" srcOrd="0" destOrd="0" presId="urn:microsoft.com/office/officeart/2008/layout/HexagonCluster"/>
    <dgm:cxn modelId="{F892E063-0AFA-423F-B61E-A05968A792AB}" type="presParOf" srcId="{AC7F553B-A4AE-4BCE-B452-4B3D776F5BEA}" destId="{3E9BC26E-B24B-4313-BA9D-51B6A143817E}" srcOrd="9" destOrd="0" presId="urn:microsoft.com/office/officeart/2008/layout/HexagonCluster"/>
    <dgm:cxn modelId="{3DDD418F-E236-4C4B-AADC-585F99A63A1D}" type="presParOf" srcId="{3E9BC26E-B24B-4313-BA9D-51B6A143817E}" destId="{A5DC92BE-493E-4EBA-878E-6FB42DC7AADB}" srcOrd="0" destOrd="0" presId="urn:microsoft.com/office/officeart/2008/layout/HexagonCluster"/>
    <dgm:cxn modelId="{ED7F2E06-7D18-497A-9068-D7039A02F3F1}" type="presParOf" srcId="{AC7F553B-A4AE-4BCE-B452-4B3D776F5BEA}" destId="{1469462F-B819-4A23-A261-2143C6CADA3C}" srcOrd="10" destOrd="0" presId="urn:microsoft.com/office/officeart/2008/layout/HexagonCluster"/>
    <dgm:cxn modelId="{207F9BDB-3ADC-4D9E-ADD8-02935983E465}" type="presParOf" srcId="{1469462F-B819-4A23-A261-2143C6CADA3C}" destId="{3E19131A-DB45-4B00-B847-829E6515401C}" srcOrd="0" destOrd="0" presId="urn:microsoft.com/office/officeart/2008/layout/HexagonCluster"/>
    <dgm:cxn modelId="{DD8DE897-E97C-460C-BE58-D103A4F4541A}" type="presParOf" srcId="{AC7F553B-A4AE-4BCE-B452-4B3D776F5BEA}" destId="{67FDD82B-BB9C-4432-AD44-08E3EAF27FDE}" srcOrd="11" destOrd="0" presId="urn:microsoft.com/office/officeart/2008/layout/HexagonCluster"/>
    <dgm:cxn modelId="{6899FEF6-0317-4FA7-872E-8E171B5C81B7}" type="presParOf" srcId="{67FDD82B-BB9C-4432-AD44-08E3EAF27FDE}" destId="{715D1605-E3C6-4364-A8F8-F189254D64FA}" srcOrd="0" destOrd="0" presId="urn:microsoft.com/office/officeart/2008/layout/HexagonCluster"/>
    <dgm:cxn modelId="{9FD439CE-06BF-45B8-A02A-69A2D3E9C60B}" type="presParOf" srcId="{AC7F553B-A4AE-4BCE-B452-4B3D776F5BEA}" destId="{F40EC82F-7A1D-4A50-9F78-0A2CC03994CC}" srcOrd="12" destOrd="0" presId="urn:microsoft.com/office/officeart/2008/layout/HexagonCluster"/>
    <dgm:cxn modelId="{DEB8F07F-3F01-4FB8-A4D7-E3D8C3DCD249}" type="presParOf" srcId="{F40EC82F-7A1D-4A50-9F78-0A2CC03994CC}" destId="{C28FBA9D-19C3-48B4-867A-D38315E66227}" srcOrd="0" destOrd="0" presId="urn:microsoft.com/office/officeart/2008/layout/HexagonCluster"/>
    <dgm:cxn modelId="{897A5ED8-8E50-4948-8AFF-EDFB76E8C0A8}" type="presParOf" srcId="{AC7F553B-A4AE-4BCE-B452-4B3D776F5BEA}" destId="{49BF46A7-4E3D-4ABB-AFE4-5FB43F608D75}" srcOrd="13" destOrd="0" presId="urn:microsoft.com/office/officeart/2008/layout/HexagonCluster"/>
    <dgm:cxn modelId="{1BA90D93-7460-4271-BA50-FA56CD189426}" type="presParOf" srcId="{49BF46A7-4E3D-4ABB-AFE4-5FB43F608D75}" destId="{EBBA883C-0A0E-4FF6-A80E-2A333BD09D0E}" srcOrd="0" destOrd="0" presId="urn:microsoft.com/office/officeart/2008/layout/HexagonCluster"/>
    <dgm:cxn modelId="{AC70DB4E-4B79-4A88-B010-14D03A901CA3}" type="presParOf" srcId="{AC7F553B-A4AE-4BCE-B452-4B3D776F5BEA}" destId="{9EBB8597-B525-45D5-AABB-D876A4C756AD}" srcOrd="14" destOrd="0" presId="urn:microsoft.com/office/officeart/2008/layout/HexagonCluster"/>
    <dgm:cxn modelId="{18F555F0-E364-4182-A762-754188970C86}" type="presParOf" srcId="{9EBB8597-B525-45D5-AABB-D876A4C756AD}" destId="{86C29A12-862D-4014-AF1D-17B1D6EB1E30}" srcOrd="0" destOrd="0" presId="urn:microsoft.com/office/officeart/2008/layout/HexagonCluster"/>
    <dgm:cxn modelId="{46B95364-9158-4E60-BB90-D48BB25AB765}" type="presParOf" srcId="{AC7F553B-A4AE-4BCE-B452-4B3D776F5BEA}" destId="{68D81492-043A-4479-89D4-C905ECA9A3CB}" srcOrd="15" destOrd="0" presId="urn:microsoft.com/office/officeart/2008/layout/HexagonCluster"/>
    <dgm:cxn modelId="{11B5A03A-3F2C-4437-ABB4-B4D5738C6AF2}" type="presParOf" srcId="{68D81492-043A-4479-89D4-C905ECA9A3CB}" destId="{5F14B61B-AFF2-4AE5-9502-83862EAB03DE}"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112A0D-5839-44E4-8581-EBF99C6AA154}"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CB4C8560-E085-44FA-A0EB-B91257DAC13C}">
      <dgm:prSet phldrT="[Text]" custT="1"/>
      <dgm:spPr/>
      <dgm:t>
        <a:bodyPr lIns="0" rIns="0"/>
        <a:lstStyle/>
        <a:p>
          <a:r>
            <a:rPr lang="en-US" sz="1400" dirty="0">
              <a:latin typeface="Arial" panose="020B0604020202020204" pitchFamily="34" charset="0"/>
              <a:cs typeface="Arial" panose="020B0604020202020204" pitchFamily="34" charset="0"/>
            </a:rPr>
            <a:t>size</a:t>
          </a:r>
        </a:p>
      </dgm:t>
    </dgm:pt>
    <dgm:pt modelId="{16C4BF91-D28B-4992-AE35-E9C319411D8A}" type="parTrans" cxnId="{445FA53E-84C9-4F84-BB3D-B82391A5D9FE}">
      <dgm:prSet/>
      <dgm:spPr/>
      <dgm:t>
        <a:bodyPr/>
        <a:lstStyle/>
        <a:p>
          <a:endParaRPr lang="en-US" sz="1400">
            <a:latin typeface="Arial" panose="020B0604020202020204" pitchFamily="34" charset="0"/>
            <a:cs typeface="Arial" panose="020B0604020202020204" pitchFamily="34" charset="0"/>
          </a:endParaRPr>
        </a:p>
      </dgm:t>
    </dgm:pt>
    <dgm:pt modelId="{9C434C22-8A1E-4F5E-B880-E0689A68CF94}" type="sibTrans" cxnId="{445FA53E-84C9-4F84-BB3D-B82391A5D9FE}">
      <dgm:prSet/>
      <dgm:spPr/>
      <dgm:t>
        <a:bodyPr/>
        <a:lstStyle/>
        <a:p>
          <a:endParaRPr lang="en-US" sz="1400">
            <a:latin typeface="Arial" panose="020B0604020202020204" pitchFamily="34" charset="0"/>
            <a:cs typeface="Arial" panose="020B0604020202020204" pitchFamily="34" charset="0"/>
          </a:endParaRPr>
        </a:p>
      </dgm:t>
    </dgm:pt>
    <dgm:pt modelId="{679D8F3B-B8BB-4FFA-8362-D053B87F5A77}">
      <dgm:prSet phldrT="[Text]" custT="1"/>
      <dgm:spPr>
        <a:solidFill>
          <a:schemeClr val="bg1">
            <a:lumMod val="75000"/>
            <a:alpha val="90000"/>
          </a:schemeClr>
        </a:solidFill>
        <a:ln>
          <a:solidFill>
            <a:schemeClr val="tx1">
              <a:lumMod val="50000"/>
              <a:lumOff val="50000"/>
              <a:alpha val="90000"/>
            </a:schemeClr>
          </a:solidFill>
        </a:ln>
      </dgm:spPr>
      <dgm:t>
        <a:bodyPr lIns="91440"/>
        <a:lstStyle/>
        <a:p>
          <a:pPr marL="0" indent="0"/>
          <a:r>
            <a:rPr lang="en-US" sz="1100" dirty="0">
              <a:latin typeface="Arial" panose="020B0604020202020204" pitchFamily="34" charset="0"/>
              <a:cs typeface="Arial" panose="020B0604020202020204" pitchFamily="34" charset="0"/>
            </a:rPr>
            <a:t> MW</a:t>
          </a:r>
        </a:p>
      </dgm:t>
    </dgm:pt>
    <dgm:pt modelId="{596A8D64-5C82-49F5-9D2D-C6A63982260C}" type="parTrans" cxnId="{3486F722-97E3-4C8A-B463-2069BFCF1029}">
      <dgm:prSet/>
      <dgm:spPr/>
      <dgm:t>
        <a:bodyPr/>
        <a:lstStyle/>
        <a:p>
          <a:endParaRPr lang="en-US" sz="1400">
            <a:latin typeface="Arial" panose="020B0604020202020204" pitchFamily="34" charset="0"/>
            <a:cs typeface="Arial" panose="020B0604020202020204" pitchFamily="34" charset="0"/>
          </a:endParaRPr>
        </a:p>
      </dgm:t>
    </dgm:pt>
    <dgm:pt modelId="{163389A0-0D54-4441-86B5-A758BD6E2CD2}" type="sibTrans" cxnId="{3486F722-97E3-4C8A-B463-2069BFCF1029}">
      <dgm:prSet/>
      <dgm:spPr/>
      <dgm:t>
        <a:bodyPr/>
        <a:lstStyle/>
        <a:p>
          <a:endParaRPr lang="en-US" sz="1400">
            <a:latin typeface="Arial" panose="020B0604020202020204" pitchFamily="34" charset="0"/>
            <a:cs typeface="Arial" panose="020B0604020202020204" pitchFamily="34" charset="0"/>
          </a:endParaRPr>
        </a:p>
      </dgm:t>
    </dgm:pt>
    <dgm:pt modelId="{FFAECC78-8A0C-4B1E-A59B-5CA93979B67B}">
      <dgm:prSet phldrT="[Text]" custT="1"/>
      <dgm:spPr/>
      <dgm:t>
        <a:bodyPr lIns="0" rIns="0"/>
        <a:lstStyle/>
        <a:p>
          <a:r>
            <a:rPr lang="en-US" sz="1400" dirty="0">
              <a:latin typeface="Arial" panose="020B0604020202020204" pitchFamily="34" charset="0"/>
              <a:cs typeface="Arial" panose="020B0604020202020204" pitchFamily="34" charset="0"/>
            </a:rPr>
            <a:t>shape</a:t>
          </a:r>
        </a:p>
      </dgm:t>
    </dgm:pt>
    <dgm:pt modelId="{042F4AD1-FA4E-4751-AEED-178DC29D31A4}" type="parTrans" cxnId="{0BEE50E3-A792-4DC7-A3A9-917BA2682FD0}">
      <dgm:prSet/>
      <dgm:spPr/>
      <dgm:t>
        <a:bodyPr/>
        <a:lstStyle/>
        <a:p>
          <a:endParaRPr lang="en-US" sz="1400">
            <a:latin typeface="Arial" panose="020B0604020202020204" pitchFamily="34" charset="0"/>
            <a:cs typeface="Arial" panose="020B0604020202020204" pitchFamily="34" charset="0"/>
          </a:endParaRPr>
        </a:p>
      </dgm:t>
    </dgm:pt>
    <dgm:pt modelId="{3A08AA12-5F1D-4B7A-A708-5D2DE7EBE261}" type="sibTrans" cxnId="{0BEE50E3-A792-4DC7-A3A9-917BA2682FD0}">
      <dgm:prSet/>
      <dgm:spPr/>
      <dgm:t>
        <a:bodyPr/>
        <a:lstStyle/>
        <a:p>
          <a:endParaRPr lang="en-US" sz="1400">
            <a:latin typeface="Arial" panose="020B0604020202020204" pitchFamily="34" charset="0"/>
            <a:cs typeface="Arial" panose="020B0604020202020204" pitchFamily="34" charset="0"/>
          </a:endParaRPr>
        </a:p>
      </dgm:t>
    </dgm:pt>
    <dgm:pt modelId="{327CD755-9B64-4E7D-AF74-79D9F5C72CDE}">
      <dgm:prSet phldrT="[Text]" custT="1"/>
      <dgm:spPr>
        <a:solidFill>
          <a:schemeClr val="bg1">
            <a:lumMod val="75000"/>
            <a:alpha val="90000"/>
          </a:schemeClr>
        </a:solidFill>
        <a:ln>
          <a:solidFill>
            <a:schemeClr val="tx1">
              <a:lumMod val="50000"/>
              <a:lumOff val="50000"/>
              <a:alpha val="90000"/>
            </a:schemeClr>
          </a:solidFill>
        </a:ln>
      </dgm:spPr>
      <dgm:t>
        <a:bodyPr lIns="91440"/>
        <a:lstStyle/>
        <a:p>
          <a:r>
            <a:rPr lang="en-US" sz="1100" dirty="0">
              <a:latin typeface="Arial" panose="020B0604020202020204" pitchFamily="34" charset="0"/>
              <a:cs typeface="Arial" panose="020B0604020202020204" pitchFamily="34" charset="0"/>
            </a:rPr>
            <a:t> sp</a:t>
          </a:r>
          <a:r>
            <a:rPr lang="en-US" sz="1100" baseline="30000" dirty="0">
              <a:latin typeface="Arial" panose="020B0604020202020204" pitchFamily="34" charset="0"/>
              <a:cs typeface="Arial" panose="020B0604020202020204" pitchFamily="34" charset="0"/>
            </a:rPr>
            <a:t>3</a:t>
          </a:r>
          <a:r>
            <a:rPr lang="en-US" sz="1100" dirty="0">
              <a:latin typeface="Arial" panose="020B0604020202020204" pitchFamily="34" charset="0"/>
              <a:cs typeface="Arial" panose="020B0604020202020204" pitchFamily="34" charset="0"/>
            </a:rPr>
            <a:t> ratio</a:t>
          </a:r>
        </a:p>
      </dgm:t>
    </dgm:pt>
    <dgm:pt modelId="{91142B52-80EA-456F-82DE-05FED29DBEA7}" type="parTrans" cxnId="{EC9033AD-CF8A-4808-91A9-8E646D4D3066}">
      <dgm:prSet/>
      <dgm:spPr/>
      <dgm:t>
        <a:bodyPr/>
        <a:lstStyle/>
        <a:p>
          <a:endParaRPr lang="en-US" sz="1400">
            <a:latin typeface="Arial" panose="020B0604020202020204" pitchFamily="34" charset="0"/>
            <a:cs typeface="Arial" panose="020B0604020202020204" pitchFamily="34" charset="0"/>
          </a:endParaRPr>
        </a:p>
      </dgm:t>
    </dgm:pt>
    <dgm:pt modelId="{A0AE5E54-8EE1-4D20-A272-8BF888E71395}" type="sibTrans" cxnId="{EC9033AD-CF8A-4808-91A9-8E646D4D3066}">
      <dgm:prSet/>
      <dgm:spPr/>
      <dgm:t>
        <a:bodyPr/>
        <a:lstStyle/>
        <a:p>
          <a:endParaRPr lang="en-US" sz="1400">
            <a:latin typeface="Arial" panose="020B0604020202020204" pitchFamily="34" charset="0"/>
            <a:cs typeface="Arial" panose="020B0604020202020204" pitchFamily="34" charset="0"/>
          </a:endParaRPr>
        </a:p>
      </dgm:t>
    </dgm:pt>
    <dgm:pt modelId="{D3641DBF-0740-4368-921D-B5078930BE95}">
      <dgm:prSet phldrT="[Text]" custT="1"/>
      <dgm:spPr/>
      <dgm:t>
        <a:bodyPr lIns="0" rIns="0"/>
        <a:lstStyle/>
        <a:p>
          <a:r>
            <a:rPr lang="en-US" sz="1400" dirty="0">
              <a:latin typeface="Arial" panose="020B0604020202020204" pitchFamily="34" charset="0"/>
              <a:cs typeface="Arial" panose="020B0604020202020204" pitchFamily="34" charset="0"/>
            </a:rPr>
            <a:t>flexibility</a:t>
          </a:r>
        </a:p>
      </dgm:t>
    </dgm:pt>
    <dgm:pt modelId="{8A3F4CFA-266C-4A75-A8A1-88892319E778}" type="parTrans" cxnId="{F9794EBC-3D7D-47A7-B62D-397F98256BA7}">
      <dgm:prSet/>
      <dgm:spPr/>
      <dgm:t>
        <a:bodyPr/>
        <a:lstStyle/>
        <a:p>
          <a:endParaRPr lang="en-US" sz="1400">
            <a:latin typeface="Arial" panose="020B0604020202020204" pitchFamily="34" charset="0"/>
            <a:cs typeface="Arial" panose="020B0604020202020204" pitchFamily="34" charset="0"/>
          </a:endParaRPr>
        </a:p>
      </dgm:t>
    </dgm:pt>
    <dgm:pt modelId="{FB4F30FF-D2CE-4E81-9AFA-B1336F0F99FC}" type="sibTrans" cxnId="{F9794EBC-3D7D-47A7-B62D-397F98256BA7}">
      <dgm:prSet/>
      <dgm:spPr/>
      <dgm:t>
        <a:bodyPr/>
        <a:lstStyle/>
        <a:p>
          <a:endParaRPr lang="en-US" sz="1400">
            <a:latin typeface="Arial" panose="020B0604020202020204" pitchFamily="34" charset="0"/>
            <a:cs typeface="Arial" panose="020B0604020202020204" pitchFamily="34" charset="0"/>
          </a:endParaRPr>
        </a:p>
      </dgm:t>
    </dgm:pt>
    <dgm:pt modelId="{E0983393-0830-4150-BA8A-DFAAB472CAD6}">
      <dgm:prSet phldrT="[Text]" custT="1"/>
      <dgm:spPr>
        <a:solidFill>
          <a:schemeClr val="bg1">
            <a:lumMod val="75000"/>
            <a:alpha val="90000"/>
          </a:schemeClr>
        </a:solidFill>
        <a:ln>
          <a:solidFill>
            <a:schemeClr val="tx1">
              <a:lumMod val="50000"/>
              <a:lumOff val="50000"/>
              <a:alpha val="90000"/>
            </a:schemeClr>
          </a:solidFill>
        </a:ln>
      </dgm:spPr>
      <dgm:t>
        <a:bodyPr lIns="91440" rIns="0"/>
        <a:lstStyle/>
        <a:p>
          <a:r>
            <a:rPr lang="en-US" sz="1050" dirty="0">
              <a:latin typeface="Arial" panose="020B0604020202020204" pitchFamily="34" charset="0"/>
              <a:cs typeface="Arial" panose="020B0604020202020204" pitchFamily="34" charset="0"/>
            </a:rPr>
            <a:t> # rotatable bonds</a:t>
          </a:r>
        </a:p>
      </dgm:t>
    </dgm:pt>
    <dgm:pt modelId="{0B0C9DED-30A5-431B-8651-4EC2877375DD}" type="parTrans" cxnId="{1CBF8AF9-291F-43F3-962F-4288C14C7E62}">
      <dgm:prSet/>
      <dgm:spPr/>
      <dgm:t>
        <a:bodyPr/>
        <a:lstStyle/>
        <a:p>
          <a:endParaRPr lang="en-US" sz="1400">
            <a:latin typeface="Arial" panose="020B0604020202020204" pitchFamily="34" charset="0"/>
            <a:cs typeface="Arial" panose="020B0604020202020204" pitchFamily="34" charset="0"/>
          </a:endParaRPr>
        </a:p>
      </dgm:t>
    </dgm:pt>
    <dgm:pt modelId="{29077020-5EAB-425B-B87C-CEA700DAD921}" type="sibTrans" cxnId="{1CBF8AF9-291F-43F3-962F-4288C14C7E62}">
      <dgm:prSet/>
      <dgm:spPr/>
      <dgm:t>
        <a:bodyPr/>
        <a:lstStyle/>
        <a:p>
          <a:endParaRPr lang="en-US" sz="1400">
            <a:latin typeface="Arial" panose="020B0604020202020204" pitchFamily="34" charset="0"/>
            <a:cs typeface="Arial" panose="020B0604020202020204" pitchFamily="34" charset="0"/>
          </a:endParaRPr>
        </a:p>
      </dgm:t>
    </dgm:pt>
    <dgm:pt modelId="{203C4911-A8C4-4939-906A-64E9D49723F9}">
      <dgm:prSet phldrT="[Text]" custT="1"/>
      <dgm:spPr>
        <a:solidFill>
          <a:schemeClr val="bg1">
            <a:lumMod val="75000"/>
            <a:alpha val="90000"/>
          </a:schemeClr>
        </a:solidFill>
        <a:ln>
          <a:solidFill>
            <a:schemeClr val="tx1">
              <a:lumMod val="50000"/>
              <a:lumOff val="50000"/>
              <a:alpha val="90000"/>
            </a:schemeClr>
          </a:solidFill>
        </a:ln>
      </dgm:spPr>
      <dgm:t>
        <a:bodyPr lIns="91440" rIns="0"/>
        <a:lstStyle/>
        <a:p>
          <a:r>
            <a:rPr lang="en-US" sz="1050" dirty="0">
              <a:latin typeface="Arial" panose="020B0604020202020204" pitchFamily="34" charset="0"/>
              <a:cs typeface="Arial" panose="020B0604020202020204" pitchFamily="34" charset="0"/>
            </a:rPr>
            <a:t> # aromatic rings</a:t>
          </a:r>
        </a:p>
      </dgm:t>
    </dgm:pt>
    <dgm:pt modelId="{D38E0BC2-C0F9-4B90-98C7-DA3EE400F218}" type="parTrans" cxnId="{1A85500F-3497-4854-9EF9-D95CA7D74E13}">
      <dgm:prSet/>
      <dgm:spPr/>
      <dgm:t>
        <a:bodyPr/>
        <a:lstStyle/>
        <a:p>
          <a:endParaRPr lang="en-US" sz="1400">
            <a:latin typeface="Arial" panose="020B0604020202020204" pitchFamily="34" charset="0"/>
            <a:cs typeface="Arial" panose="020B0604020202020204" pitchFamily="34" charset="0"/>
          </a:endParaRPr>
        </a:p>
      </dgm:t>
    </dgm:pt>
    <dgm:pt modelId="{53F47BE6-4A9E-45A7-9799-F61AE09DACFC}" type="sibTrans" cxnId="{1A85500F-3497-4854-9EF9-D95CA7D74E13}">
      <dgm:prSet/>
      <dgm:spPr/>
      <dgm:t>
        <a:bodyPr/>
        <a:lstStyle/>
        <a:p>
          <a:endParaRPr lang="en-US" sz="1400">
            <a:latin typeface="Arial" panose="020B0604020202020204" pitchFamily="34" charset="0"/>
            <a:cs typeface="Arial" panose="020B0604020202020204" pitchFamily="34" charset="0"/>
          </a:endParaRPr>
        </a:p>
      </dgm:t>
    </dgm:pt>
    <dgm:pt modelId="{34720C26-5CCE-4F2A-A80E-75052C750673}">
      <dgm:prSet phldrT="[Text]" custT="1"/>
      <dgm:spPr/>
      <dgm:t>
        <a:bodyPr lIns="0" rIns="0"/>
        <a:lstStyle/>
        <a:p>
          <a:r>
            <a:rPr lang="en-US" sz="1400" dirty="0">
              <a:latin typeface="Arial" panose="020B0604020202020204" pitchFamily="34" charset="0"/>
              <a:cs typeface="Arial" panose="020B0604020202020204" pitchFamily="34" charset="0"/>
            </a:rPr>
            <a:t> polarity</a:t>
          </a:r>
        </a:p>
      </dgm:t>
    </dgm:pt>
    <dgm:pt modelId="{8EF2E75B-C0D8-4EFE-AC66-D7162EE0A63E}" type="parTrans" cxnId="{B0A7479E-65AF-4BA1-918C-D28513881AFC}">
      <dgm:prSet/>
      <dgm:spPr/>
      <dgm:t>
        <a:bodyPr/>
        <a:lstStyle/>
        <a:p>
          <a:endParaRPr lang="en-US" sz="1400">
            <a:latin typeface="Arial" panose="020B0604020202020204" pitchFamily="34" charset="0"/>
            <a:cs typeface="Arial" panose="020B0604020202020204" pitchFamily="34" charset="0"/>
          </a:endParaRPr>
        </a:p>
      </dgm:t>
    </dgm:pt>
    <dgm:pt modelId="{01446691-6A5E-48FD-9613-CB757A5A8F09}" type="sibTrans" cxnId="{B0A7479E-65AF-4BA1-918C-D28513881AFC}">
      <dgm:prSet/>
      <dgm:spPr/>
      <dgm:t>
        <a:bodyPr/>
        <a:lstStyle/>
        <a:p>
          <a:endParaRPr lang="en-US" sz="1400">
            <a:latin typeface="Arial" panose="020B0604020202020204" pitchFamily="34" charset="0"/>
            <a:cs typeface="Arial" panose="020B0604020202020204" pitchFamily="34" charset="0"/>
          </a:endParaRPr>
        </a:p>
      </dgm:t>
    </dgm:pt>
    <dgm:pt modelId="{0B389CE4-5DC2-469C-8CBC-130EDB94327B}">
      <dgm:prSet phldrT="[Text]" custT="1"/>
      <dgm:spPr/>
      <dgm:t>
        <a:bodyPr lIns="0" rIns="0"/>
        <a:lstStyle/>
        <a:p>
          <a:r>
            <a:rPr lang="en-US" sz="1400" dirty="0">
              <a:latin typeface="Arial" panose="020B0604020202020204" pitchFamily="34" charset="0"/>
              <a:cs typeface="Arial" panose="020B0604020202020204" pitchFamily="34" charset="0"/>
            </a:rPr>
            <a:t>Lipophilicity</a:t>
          </a:r>
        </a:p>
      </dgm:t>
    </dgm:pt>
    <dgm:pt modelId="{C27935E8-2E98-430D-8604-1BC138E9E07A}" type="parTrans" cxnId="{B93B4DE4-B45A-4A97-B9A8-08DD9E34A236}">
      <dgm:prSet/>
      <dgm:spPr/>
      <dgm:t>
        <a:bodyPr/>
        <a:lstStyle/>
        <a:p>
          <a:endParaRPr lang="en-US" sz="1400">
            <a:latin typeface="Arial" panose="020B0604020202020204" pitchFamily="34" charset="0"/>
            <a:cs typeface="Arial" panose="020B0604020202020204" pitchFamily="34" charset="0"/>
          </a:endParaRPr>
        </a:p>
      </dgm:t>
    </dgm:pt>
    <dgm:pt modelId="{D203E0C4-DE74-4762-8445-441CFB558CAD}" type="sibTrans" cxnId="{B93B4DE4-B45A-4A97-B9A8-08DD9E34A236}">
      <dgm:prSet/>
      <dgm:spPr/>
      <dgm:t>
        <a:bodyPr/>
        <a:lstStyle/>
        <a:p>
          <a:endParaRPr lang="en-US" sz="1400">
            <a:latin typeface="Arial" panose="020B0604020202020204" pitchFamily="34" charset="0"/>
            <a:cs typeface="Arial" panose="020B0604020202020204" pitchFamily="34" charset="0"/>
          </a:endParaRPr>
        </a:p>
      </dgm:t>
    </dgm:pt>
    <dgm:pt modelId="{B65BF452-7002-4CFB-8DA5-CBCF8E7FC39F}">
      <dgm:prSet phldrT="[Text]" custT="1"/>
      <dgm:spPr/>
      <dgm:t>
        <a:bodyPr lIns="0" rIns="0"/>
        <a:lstStyle/>
        <a:p>
          <a:r>
            <a:rPr lang="en-US" sz="1400" dirty="0">
              <a:latin typeface="Arial" panose="020B0604020202020204" pitchFamily="34" charset="0"/>
              <a:cs typeface="Arial" panose="020B0604020202020204" pitchFamily="34" charset="0"/>
            </a:rPr>
            <a:t>Ionization</a:t>
          </a:r>
        </a:p>
      </dgm:t>
    </dgm:pt>
    <dgm:pt modelId="{684FF0E7-F65D-4076-B2EA-455746DFD68C}" type="parTrans" cxnId="{4CD887B4-F8A3-4715-8AAD-5A7A04ED5177}">
      <dgm:prSet/>
      <dgm:spPr/>
      <dgm:t>
        <a:bodyPr/>
        <a:lstStyle/>
        <a:p>
          <a:endParaRPr lang="en-US" sz="1400">
            <a:latin typeface="Arial" panose="020B0604020202020204" pitchFamily="34" charset="0"/>
            <a:cs typeface="Arial" panose="020B0604020202020204" pitchFamily="34" charset="0"/>
          </a:endParaRPr>
        </a:p>
      </dgm:t>
    </dgm:pt>
    <dgm:pt modelId="{72D97AAA-5A42-4A34-9DA7-F0E14697C95C}" type="sibTrans" cxnId="{4CD887B4-F8A3-4715-8AAD-5A7A04ED5177}">
      <dgm:prSet/>
      <dgm:spPr/>
      <dgm:t>
        <a:bodyPr/>
        <a:lstStyle/>
        <a:p>
          <a:endParaRPr lang="en-US" sz="1400">
            <a:latin typeface="Arial" panose="020B0604020202020204" pitchFamily="34" charset="0"/>
            <a:cs typeface="Arial" panose="020B0604020202020204" pitchFamily="34" charset="0"/>
          </a:endParaRPr>
        </a:p>
      </dgm:t>
    </dgm:pt>
    <dgm:pt modelId="{A6CB90BA-13A8-4435-80F6-FA2C8853C281}">
      <dgm:prSet phldrT="[Text]" custT="1"/>
      <dgm:spPr>
        <a:solidFill>
          <a:schemeClr val="bg1">
            <a:lumMod val="75000"/>
            <a:alpha val="90000"/>
          </a:schemeClr>
        </a:solidFill>
        <a:ln>
          <a:solidFill>
            <a:schemeClr val="tx1">
              <a:lumMod val="50000"/>
              <a:lumOff val="50000"/>
              <a:alpha val="90000"/>
            </a:schemeClr>
          </a:solidFill>
        </a:ln>
      </dgm:spPr>
      <dgm:t>
        <a:bodyPr lIns="91440" rIns="0"/>
        <a:lstStyle/>
        <a:p>
          <a:r>
            <a:rPr lang="en-US" sz="1050" dirty="0">
              <a:latin typeface="Arial" panose="020B0604020202020204" pitchFamily="34" charset="0"/>
              <a:cs typeface="Arial" panose="020B0604020202020204" pitchFamily="34" charset="0"/>
            </a:rPr>
            <a:t> # H-acceptors &amp; donors</a:t>
          </a:r>
        </a:p>
      </dgm:t>
    </dgm:pt>
    <dgm:pt modelId="{CFD867ED-E290-47FA-A4B8-A9B79EC2722D}" type="parTrans" cxnId="{6D7A4964-859C-4393-892D-35530D355292}">
      <dgm:prSet/>
      <dgm:spPr/>
      <dgm:t>
        <a:bodyPr/>
        <a:lstStyle/>
        <a:p>
          <a:endParaRPr lang="en-US" sz="1400">
            <a:latin typeface="Arial" panose="020B0604020202020204" pitchFamily="34" charset="0"/>
            <a:cs typeface="Arial" panose="020B0604020202020204" pitchFamily="34" charset="0"/>
          </a:endParaRPr>
        </a:p>
      </dgm:t>
    </dgm:pt>
    <dgm:pt modelId="{3091C3FF-AE4A-4A96-B889-8C84269E6265}" type="sibTrans" cxnId="{6D7A4964-859C-4393-892D-35530D355292}">
      <dgm:prSet/>
      <dgm:spPr/>
      <dgm:t>
        <a:bodyPr/>
        <a:lstStyle/>
        <a:p>
          <a:endParaRPr lang="en-US" sz="1400">
            <a:latin typeface="Arial" panose="020B0604020202020204" pitchFamily="34" charset="0"/>
            <a:cs typeface="Arial" panose="020B0604020202020204" pitchFamily="34" charset="0"/>
          </a:endParaRPr>
        </a:p>
      </dgm:t>
    </dgm:pt>
    <dgm:pt modelId="{F32EEC9E-5341-4F17-ABAA-E88937DDCBFB}">
      <dgm:prSet phldrT="[Text]" custT="1"/>
      <dgm:spPr>
        <a:solidFill>
          <a:schemeClr val="bg1">
            <a:lumMod val="75000"/>
            <a:alpha val="90000"/>
          </a:schemeClr>
        </a:solidFill>
        <a:ln>
          <a:solidFill>
            <a:schemeClr val="tx1">
              <a:lumMod val="50000"/>
              <a:lumOff val="50000"/>
              <a:alpha val="90000"/>
            </a:schemeClr>
          </a:solidFill>
        </a:ln>
      </dgm:spPr>
      <dgm:t>
        <a:bodyPr lIns="91440" rIns="0"/>
        <a:lstStyle/>
        <a:p>
          <a:r>
            <a:rPr lang="en-US" sz="1050" dirty="0">
              <a:latin typeface="Arial" panose="020B0604020202020204" pitchFamily="34" charset="0"/>
              <a:cs typeface="Arial" panose="020B0604020202020204" pitchFamily="34" charset="0"/>
            </a:rPr>
            <a:t> Polar surface area</a:t>
          </a:r>
        </a:p>
      </dgm:t>
    </dgm:pt>
    <dgm:pt modelId="{60EFAD3A-6D6F-4418-B73F-53A5C8379027}" type="parTrans" cxnId="{2ABF273A-E5E2-418F-AF12-E577C88CBCF0}">
      <dgm:prSet/>
      <dgm:spPr/>
      <dgm:t>
        <a:bodyPr/>
        <a:lstStyle/>
        <a:p>
          <a:endParaRPr lang="en-US" sz="1400">
            <a:latin typeface="Arial" panose="020B0604020202020204" pitchFamily="34" charset="0"/>
            <a:cs typeface="Arial" panose="020B0604020202020204" pitchFamily="34" charset="0"/>
          </a:endParaRPr>
        </a:p>
      </dgm:t>
    </dgm:pt>
    <dgm:pt modelId="{89B499CA-41CF-4438-BB4D-703907281C41}" type="sibTrans" cxnId="{2ABF273A-E5E2-418F-AF12-E577C88CBCF0}">
      <dgm:prSet/>
      <dgm:spPr/>
      <dgm:t>
        <a:bodyPr/>
        <a:lstStyle/>
        <a:p>
          <a:endParaRPr lang="en-US" sz="1400">
            <a:latin typeface="Arial" panose="020B0604020202020204" pitchFamily="34" charset="0"/>
            <a:cs typeface="Arial" panose="020B0604020202020204" pitchFamily="34" charset="0"/>
          </a:endParaRPr>
        </a:p>
      </dgm:t>
    </dgm:pt>
    <dgm:pt modelId="{B40A7286-25C4-4B53-BF6C-BB7387C9572D}">
      <dgm:prSet phldrT="[Text]" custT="1"/>
      <dgm:spPr>
        <a:solidFill>
          <a:schemeClr val="bg1">
            <a:lumMod val="75000"/>
            <a:alpha val="90000"/>
          </a:schemeClr>
        </a:solidFill>
        <a:ln>
          <a:solidFill>
            <a:schemeClr val="tx1">
              <a:lumMod val="50000"/>
              <a:lumOff val="50000"/>
              <a:alpha val="90000"/>
            </a:schemeClr>
          </a:solidFill>
        </a:ln>
      </dgm:spPr>
      <dgm:t>
        <a:bodyPr lIns="91440"/>
        <a:lstStyle/>
        <a:p>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logP</a:t>
          </a:r>
          <a:endParaRPr lang="en-US" sz="1100" dirty="0">
            <a:latin typeface="Arial" panose="020B0604020202020204" pitchFamily="34" charset="0"/>
            <a:cs typeface="Arial" panose="020B0604020202020204" pitchFamily="34" charset="0"/>
          </a:endParaRPr>
        </a:p>
      </dgm:t>
    </dgm:pt>
    <dgm:pt modelId="{371D39A7-8C8F-4099-AC29-F7CA75E1EE47}" type="parTrans" cxnId="{9F88C269-4B14-48CB-8402-12E1ADAD3FF8}">
      <dgm:prSet/>
      <dgm:spPr/>
      <dgm:t>
        <a:bodyPr/>
        <a:lstStyle/>
        <a:p>
          <a:endParaRPr lang="en-US" sz="1400">
            <a:latin typeface="Arial" panose="020B0604020202020204" pitchFamily="34" charset="0"/>
            <a:cs typeface="Arial" panose="020B0604020202020204" pitchFamily="34" charset="0"/>
          </a:endParaRPr>
        </a:p>
      </dgm:t>
    </dgm:pt>
    <dgm:pt modelId="{9194E61F-F11D-425F-B8DE-7D0BF83B771F}" type="sibTrans" cxnId="{9F88C269-4B14-48CB-8402-12E1ADAD3FF8}">
      <dgm:prSet/>
      <dgm:spPr/>
      <dgm:t>
        <a:bodyPr/>
        <a:lstStyle/>
        <a:p>
          <a:endParaRPr lang="en-US" sz="1400">
            <a:latin typeface="Arial" panose="020B0604020202020204" pitchFamily="34" charset="0"/>
            <a:cs typeface="Arial" panose="020B0604020202020204" pitchFamily="34" charset="0"/>
          </a:endParaRPr>
        </a:p>
      </dgm:t>
    </dgm:pt>
    <dgm:pt modelId="{B065CAE0-BAB8-48D2-9ACB-DED36DA8DED0}">
      <dgm:prSet phldrT="[Text]" custT="1"/>
      <dgm:spPr>
        <a:solidFill>
          <a:schemeClr val="bg1">
            <a:lumMod val="75000"/>
            <a:alpha val="90000"/>
          </a:schemeClr>
        </a:solidFill>
        <a:ln>
          <a:solidFill>
            <a:schemeClr val="tx1">
              <a:lumMod val="50000"/>
              <a:lumOff val="50000"/>
              <a:alpha val="90000"/>
            </a:schemeClr>
          </a:solidFill>
        </a:ln>
      </dgm:spPr>
      <dgm:t>
        <a:bodyPr lIns="91440"/>
        <a:lstStyle/>
        <a:p>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logD</a:t>
          </a:r>
          <a:endParaRPr lang="en-US" sz="1100" dirty="0">
            <a:latin typeface="Arial" panose="020B0604020202020204" pitchFamily="34" charset="0"/>
            <a:cs typeface="Arial" panose="020B0604020202020204" pitchFamily="34" charset="0"/>
          </a:endParaRPr>
        </a:p>
      </dgm:t>
    </dgm:pt>
    <dgm:pt modelId="{0764FB30-4229-487F-AC06-03BCF1885304}" type="parTrans" cxnId="{CEAB0D05-BB98-4820-9522-F2B034FB8453}">
      <dgm:prSet/>
      <dgm:spPr/>
      <dgm:t>
        <a:bodyPr/>
        <a:lstStyle/>
        <a:p>
          <a:endParaRPr lang="en-US" sz="1400">
            <a:latin typeface="Arial" panose="020B0604020202020204" pitchFamily="34" charset="0"/>
            <a:cs typeface="Arial" panose="020B0604020202020204" pitchFamily="34" charset="0"/>
          </a:endParaRPr>
        </a:p>
      </dgm:t>
    </dgm:pt>
    <dgm:pt modelId="{9D8EC562-892D-42BD-9169-F6032AA891C7}" type="sibTrans" cxnId="{CEAB0D05-BB98-4820-9522-F2B034FB8453}">
      <dgm:prSet/>
      <dgm:spPr/>
      <dgm:t>
        <a:bodyPr/>
        <a:lstStyle/>
        <a:p>
          <a:endParaRPr lang="en-US" sz="1400">
            <a:latin typeface="Arial" panose="020B0604020202020204" pitchFamily="34" charset="0"/>
            <a:cs typeface="Arial" panose="020B0604020202020204" pitchFamily="34" charset="0"/>
          </a:endParaRPr>
        </a:p>
      </dgm:t>
    </dgm:pt>
    <dgm:pt modelId="{C2694040-6E6D-4D85-B38E-5B878AEAF55A}">
      <dgm:prSet phldrT="[Text]" custT="1"/>
      <dgm:spPr>
        <a:solidFill>
          <a:schemeClr val="bg1">
            <a:lumMod val="75000"/>
            <a:alpha val="90000"/>
          </a:schemeClr>
        </a:solidFill>
        <a:ln>
          <a:solidFill>
            <a:schemeClr val="tx1">
              <a:lumMod val="50000"/>
              <a:lumOff val="50000"/>
              <a:alpha val="90000"/>
            </a:schemeClr>
          </a:solidFill>
        </a:ln>
      </dgm:spPr>
      <dgm:t>
        <a:bodyPr lIns="91440"/>
        <a:lstStyle/>
        <a:p>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pKa</a:t>
          </a:r>
          <a:endParaRPr lang="en-US" sz="1100" dirty="0">
            <a:latin typeface="Arial" panose="020B0604020202020204" pitchFamily="34" charset="0"/>
            <a:cs typeface="Arial" panose="020B0604020202020204" pitchFamily="34" charset="0"/>
          </a:endParaRPr>
        </a:p>
      </dgm:t>
    </dgm:pt>
    <dgm:pt modelId="{81EB5D05-F4F5-4721-87BC-A6DEDBB44C61}" type="parTrans" cxnId="{7B29A1F5-9CA2-479B-82CB-7A6F508640A8}">
      <dgm:prSet/>
      <dgm:spPr/>
      <dgm:t>
        <a:bodyPr/>
        <a:lstStyle/>
        <a:p>
          <a:endParaRPr lang="en-US" sz="1400">
            <a:latin typeface="Arial" panose="020B0604020202020204" pitchFamily="34" charset="0"/>
            <a:cs typeface="Arial" panose="020B0604020202020204" pitchFamily="34" charset="0"/>
          </a:endParaRPr>
        </a:p>
      </dgm:t>
    </dgm:pt>
    <dgm:pt modelId="{E7849D93-0ACE-4347-923A-B2C5F7F6D95B}" type="sibTrans" cxnId="{7B29A1F5-9CA2-479B-82CB-7A6F508640A8}">
      <dgm:prSet/>
      <dgm:spPr/>
      <dgm:t>
        <a:bodyPr/>
        <a:lstStyle/>
        <a:p>
          <a:endParaRPr lang="en-US" sz="1400">
            <a:latin typeface="Arial" panose="020B0604020202020204" pitchFamily="34" charset="0"/>
            <a:cs typeface="Arial" panose="020B0604020202020204" pitchFamily="34" charset="0"/>
          </a:endParaRPr>
        </a:p>
      </dgm:t>
    </dgm:pt>
    <dgm:pt modelId="{A42788E2-B7B6-410C-9F92-C9D17B6E5E04}" type="pres">
      <dgm:prSet presAssocID="{F4112A0D-5839-44E4-8581-EBF99C6AA154}" presName="Name0" presStyleCnt="0">
        <dgm:presLayoutVars>
          <dgm:dir/>
          <dgm:animLvl val="lvl"/>
          <dgm:resizeHandles val="exact"/>
        </dgm:presLayoutVars>
      </dgm:prSet>
      <dgm:spPr/>
    </dgm:pt>
    <dgm:pt modelId="{B94BB610-81A3-41C0-A9D7-462EE8C51109}" type="pres">
      <dgm:prSet presAssocID="{CB4C8560-E085-44FA-A0EB-B91257DAC13C}" presName="linNode" presStyleCnt="0"/>
      <dgm:spPr/>
    </dgm:pt>
    <dgm:pt modelId="{E4AD6894-4D77-4DCB-B303-1C98C824A80D}" type="pres">
      <dgm:prSet presAssocID="{CB4C8560-E085-44FA-A0EB-B91257DAC13C}" presName="parentText" presStyleLbl="node1" presStyleIdx="0" presStyleCnt="6" custScaleX="173173">
        <dgm:presLayoutVars>
          <dgm:chMax val="1"/>
          <dgm:bulletEnabled val="1"/>
        </dgm:presLayoutVars>
      </dgm:prSet>
      <dgm:spPr/>
    </dgm:pt>
    <dgm:pt modelId="{B77FFB50-CB55-4E58-97F4-D4D66D3784FE}" type="pres">
      <dgm:prSet presAssocID="{CB4C8560-E085-44FA-A0EB-B91257DAC13C}" presName="descendantText" presStyleLbl="alignAccFollowNode1" presStyleIdx="0" presStyleCnt="6" custScaleX="170023">
        <dgm:presLayoutVars>
          <dgm:bulletEnabled val="1"/>
        </dgm:presLayoutVars>
      </dgm:prSet>
      <dgm:spPr/>
    </dgm:pt>
    <dgm:pt modelId="{EA35EF58-5BBD-4197-81C2-196287534583}" type="pres">
      <dgm:prSet presAssocID="{9C434C22-8A1E-4F5E-B880-E0689A68CF94}" presName="sp" presStyleCnt="0"/>
      <dgm:spPr/>
    </dgm:pt>
    <dgm:pt modelId="{9E3F56F0-8BA2-4A07-BF9A-9C49DCC27984}" type="pres">
      <dgm:prSet presAssocID="{FFAECC78-8A0C-4B1E-A59B-5CA93979B67B}" presName="linNode" presStyleCnt="0"/>
      <dgm:spPr/>
    </dgm:pt>
    <dgm:pt modelId="{FF4133BB-6948-45BB-9EC6-5C2DD0F99C0B}" type="pres">
      <dgm:prSet presAssocID="{FFAECC78-8A0C-4B1E-A59B-5CA93979B67B}" presName="parentText" presStyleLbl="node1" presStyleIdx="1" presStyleCnt="6" custScaleX="173173">
        <dgm:presLayoutVars>
          <dgm:chMax val="1"/>
          <dgm:bulletEnabled val="1"/>
        </dgm:presLayoutVars>
      </dgm:prSet>
      <dgm:spPr/>
    </dgm:pt>
    <dgm:pt modelId="{0C73BF62-7C58-459A-8F7B-E427DEDA74C5}" type="pres">
      <dgm:prSet presAssocID="{FFAECC78-8A0C-4B1E-A59B-5CA93979B67B}" presName="descendantText" presStyleLbl="alignAccFollowNode1" presStyleIdx="1" presStyleCnt="6" custScaleX="170023">
        <dgm:presLayoutVars>
          <dgm:bulletEnabled val="1"/>
        </dgm:presLayoutVars>
      </dgm:prSet>
      <dgm:spPr/>
    </dgm:pt>
    <dgm:pt modelId="{22B21363-27F5-4C1C-A28F-BACDC27D5060}" type="pres">
      <dgm:prSet presAssocID="{3A08AA12-5F1D-4B7A-A708-5D2DE7EBE261}" presName="sp" presStyleCnt="0"/>
      <dgm:spPr/>
    </dgm:pt>
    <dgm:pt modelId="{14087358-B67D-4CFF-B48F-435256620FFF}" type="pres">
      <dgm:prSet presAssocID="{D3641DBF-0740-4368-921D-B5078930BE95}" presName="linNode" presStyleCnt="0"/>
      <dgm:spPr/>
    </dgm:pt>
    <dgm:pt modelId="{63AE721D-ABDB-4C2C-A884-61ED392C0206}" type="pres">
      <dgm:prSet presAssocID="{D3641DBF-0740-4368-921D-B5078930BE95}" presName="parentText" presStyleLbl="node1" presStyleIdx="2" presStyleCnt="6" custScaleX="173173">
        <dgm:presLayoutVars>
          <dgm:chMax val="1"/>
          <dgm:bulletEnabled val="1"/>
        </dgm:presLayoutVars>
      </dgm:prSet>
      <dgm:spPr/>
    </dgm:pt>
    <dgm:pt modelId="{E8BE61C8-3777-4F72-A319-846349A67591}" type="pres">
      <dgm:prSet presAssocID="{D3641DBF-0740-4368-921D-B5078930BE95}" presName="descendantText" presStyleLbl="alignAccFollowNode1" presStyleIdx="2" presStyleCnt="6" custScaleX="171883">
        <dgm:presLayoutVars>
          <dgm:bulletEnabled val="1"/>
        </dgm:presLayoutVars>
      </dgm:prSet>
      <dgm:spPr/>
    </dgm:pt>
    <dgm:pt modelId="{8187E997-078B-4D94-AD2F-FC0EE8316FEE}" type="pres">
      <dgm:prSet presAssocID="{FB4F30FF-D2CE-4E81-9AFA-B1336F0F99FC}" presName="sp" presStyleCnt="0"/>
      <dgm:spPr/>
    </dgm:pt>
    <dgm:pt modelId="{BADDB435-6BE3-47B9-8B52-BD3B16B73D0E}" type="pres">
      <dgm:prSet presAssocID="{34720C26-5CCE-4F2A-A80E-75052C750673}" presName="linNode" presStyleCnt="0"/>
      <dgm:spPr/>
    </dgm:pt>
    <dgm:pt modelId="{6881D337-37D6-4053-BD9A-2143664884E1}" type="pres">
      <dgm:prSet presAssocID="{34720C26-5CCE-4F2A-A80E-75052C750673}" presName="parentText" presStyleLbl="node1" presStyleIdx="3" presStyleCnt="6" custScaleX="173173">
        <dgm:presLayoutVars>
          <dgm:chMax val="1"/>
          <dgm:bulletEnabled val="1"/>
        </dgm:presLayoutVars>
      </dgm:prSet>
      <dgm:spPr/>
    </dgm:pt>
    <dgm:pt modelId="{DA85E9ED-124C-4054-BBEE-4D26922C9323}" type="pres">
      <dgm:prSet presAssocID="{34720C26-5CCE-4F2A-A80E-75052C750673}" presName="descendantText" presStyleLbl="alignAccFollowNode1" presStyleIdx="3" presStyleCnt="6" custScaleX="171883">
        <dgm:presLayoutVars>
          <dgm:bulletEnabled val="1"/>
        </dgm:presLayoutVars>
      </dgm:prSet>
      <dgm:spPr/>
    </dgm:pt>
    <dgm:pt modelId="{9D5DBB48-A901-42C4-AB2E-5620CAF81DDC}" type="pres">
      <dgm:prSet presAssocID="{01446691-6A5E-48FD-9613-CB757A5A8F09}" presName="sp" presStyleCnt="0"/>
      <dgm:spPr/>
    </dgm:pt>
    <dgm:pt modelId="{10A1F7A4-2897-43D5-9184-9ED9CA672F77}" type="pres">
      <dgm:prSet presAssocID="{0B389CE4-5DC2-469C-8CBC-130EDB94327B}" presName="linNode" presStyleCnt="0"/>
      <dgm:spPr/>
    </dgm:pt>
    <dgm:pt modelId="{8A1E048B-4FCB-4BC3-AEAE-829A091FC42F}" type="pres">
      <dgm:prSet presAssocID="{0B389CE4-5DC2-469C-8CBC-130EDB94327B}" presName="parentText" presStyleLbl="node1" presStyleIdx="4" presStyleCnt="6" custScaleX="173173">
        <dgm:presLayoutVars>
          <dgm:chMax val="1"/>
          <dgm:bulletEnabled val="1"/>
        </dgm:presLayoutVars>
      </dgm:prSet>
      <dgm:spPr/>
    </dgm:pt>
    <dgm:pt modelId="{46E3A441-99F8-4C5C-A4B2-496E7AEFF4A9}" type="pres">
      <dgm:prSet presAssocID="{0B389CE4-5DC2-469C-8CBC-130EDB94327B}" presName="descendantText" presStyleLbl="alignAccFollowNode1" presStyleIdx="4" presStyleCnt="6">
        <dgm:presLayoutVars>
          <dgm:bulletEnabled val="1"/>
        </dgm:presLayoutVars>
      </dgm:prSet>
      <dgm:spPr/>
    </dgm:pt>
    <dgm:pt modelId="{13AAB3A8-8A64-418D-86E5-760B5F945E48}" type="pres">
      <dgm:prSet presAssocID="{D203E0C4-DE74-4762-8445-441CFB558CAD}" presName="sp" presStyleCnt="0"/>
      <dgm:spPr/>
    </dgm:pt>
    <dgm:pt modelId="{459F0B06-A19E-4796-BF9C-1BAC0F105F97}" type="pres">
      <dgm:prSet presAssocID="{B65BF452-7002-4CFB-8DA5-CBCF8E7FC39F}" presName="linNode" presStyleCnt="0"/>
      <dgm:spPr/>
    </dgm:pt>
    <dgm:pt modelId="{8AC5FDFD-124A-4C79-BF5A-E10C2317EE84}" type="pres">
      <dgm:prSet presAssocID="{B65BF452-7002-4CFB-8DA5-CBCF8E7FC39F}" presName="parentText" presStyleLbl="node1" presStyleIdx="5" presStyleCnt="6" custScaleX="173173">
        <dgm:presLayoutVars>
          <dgm:chMax val="1"/>
          <dgm:bulletEnabled val="1"/>
        </dgm:presLayoutVars>
      </dgm:prSet>
      <dgm:spPr/>
    </dgm:pt>
    <dgm:pt modelId="{2B5BC5F2-5091-494E-A3FC-5293FF6323A7}" type="pres">
      <dgm:prSet presAssocID="{B65BF452-7002-4CFB-8DA5-CBCF8E7FC39F}" presName="descendantText" presStyleLbl="alignAccFollowNode1" presStyleIdx="5" presStyleCnt="6" custScaleY="98437">
        <dgm:presLayoutVars>
          <dgm:bulletEnabled val="1"/>
        </dgm:presLayoutVars>
      </dgm:prSet>
      <dgm:spPr/>
    </dgm:pt>
  </dgm:ptLst>
  <dgm:cxnLst>
    <dgm:cxn modelId="{CEAB0D05-BB98-4820-9522-F2B034FB8453}" srcId="{0B389CE4-5DC2-469C-8CBC-130EDB94327B}" destId="{B065CAE0-BAB8-48D2-9ACB-DED36DA8DED0}" srcOrd="1" destOrd="0" parTransId="{0764FB30-4229-487F-AC06-03BCF1885304}" sibTransId="{9D8EC562-892D-42BD-9169-F6032AA891C7}"/>
    <dgm:cxn modelId="{1A85500F-3497-4854-9EF9-D95CA7D74E13}" srcId="{D3641DBF-0740-4368-921D-B5078930BE95}" destId="{203C4911-A8C4-4939-906A-64E9D49723F9}" srcOrd="1" destOrd="0" parTransId="{D38E0BC2-C0F9-4B90-98C7-DA3EE400F218}" sibTransId="{53F47BE6-4A9E-45A7-9799-F61AE09DACFC}"/>
    <dgm:cxn modelId="{3486F722-97E3-4C8A-B463-2069BFCF1029}" srcId="{CB4C8560-E085-44FA-A0EB-B91257DAC13C}" destId="{679D8F3B-B8BB-4FFA-8362-D053B87F5A77}" srcOrd="0" destOrd="0" parTransId="{596A8D64-5C82-49F5-9D2D-C6A63982260C}" sibTransId="{163389A0-0D54-4441-86B5-A758BD6E2CD2}"/>
    <dgm:cxn modelId="{E5F11D26-7F5A-4319-B6EF-09CD92D1F11A}" type="presOf" srcId="{B65BF452-7002-4CFB-8DA5-CBCF8E7FC39F}" destId="{8AC5FDFD-124A-4C79-BF5A-E10C2317EE84}" srcOrd="0" destOrd="0" presId="urn:microsoft.com/office/officeart/2005/8/layout/vList5"/>
    <dgm:cxn modelId="{20288D26-CB1E-4884-9B3A-5854BE88AFDD}" type="presOf" srcId="{34720C26-5CCE-4F2A-A80E-75052C750673}" destId="{6881D337-37D6-4053-BD9A-2143664884E1}" srcOrd="0" destOrd="0" presId="urn:microsoft.com/office/officeart/2005/8/layout/vList5"/>
    <dgm:cxn modelId="{C4BD0436-FA04-4C63-AD19-276FA7FA75DD}" type="presOf" srcId="{327CD755-9B64-4E7D-AF74-79D9F5C72CDE}" destId="{0C73BF62-7C58-459A-8F7B-E427DEDA74C5}" srcOrd="0" destOrd="0" presId="urn:microsoft.com/office/officeart/2005/8/layout/vList5"/>
    <dgm:cxn modelId="{2ABF273A-E5E2-418F-AF12-E577C88CBCF0}" srcId="{34720C26-5CCE-4F2A-A80E-75052C750673}" destId="{F32EEC9E-5341-4F17-ABAA-E88937DDCBFB}" srcOrd="1" destOrd="0" parTransId="{60EFAD3A-6D6F-4418-B73F-53A5C8379027}" sibTransId="{89B499CA-41CF-4438-BB4D-703907281C41}"/>
    <dgm:cxn modelId="{445FA53E-84C9-4F84-BB3D-B82391A5D9FE}" srcId="{F4112A0D-5839-44E4-8581-EBF99C6AA154}" destId="{CB4C8560-E085-44FA-A0EB-B91257DAC13C}" srcOrd="0" destOrd="0" parTransId="{16C4BF91-D28B-4992-AE35-E9C319411D8A}" sibTransId="{9C434C22-8A1E-4F5E-B880-E0689A68CF94}"/>
    <dgm:cxn modelId="{6F73FF40-4207-4078-8EEF-7BFD282671EE}" type="presOf" srcId="{B065CAE0-BAB8-48D2-9ACB-DED36DA8DED0}" destId="{46E3A441-99F8-4C5C-A4B2-496E7AEFF4A9}" srcOrd="0" destOrd="1" presId="urn:microsoft.com/office/officeart/2005/8/layout/vList5"/>
    <dgm:cxn modelId="{6D7A4964-859C-4393-892D-35530D355292}" srcId="{34720C26-5CCE-4F2A-A80E-75052C750673}" destId="{A6CB90BA-13A8-4435-80F6-FA2C8853C281}" srcOrd="0" destOrd="0" parTransId="{CFD867ED-E290-47FA-A4B8-A9B79EC2722D}" sibTransId="{3091C3FF-AE4A-4A96-B889-8C84269E6265}"/>
    <dgm:cxn modelId="{9F88C269-4B14-48CB-8402-12E1ADAD3FF8}" srcId="{0B389CE4-5DC2-469C-8CBC-130EDB94327B}" destId="{B40A7286-25C4-4B53-BF6C-BB7387C9572D}" srcOrd="0" destOrd="0" parTransId="{371D39A7-8C8F-4099-AC29-F7CA75E1EE47}" sibTransId="{9194E61F-F11D-425F-B8DE-7D0BF83B771F}"/>
    <dgm:cxn modelId="{A8020D52-85F9-464D-93CA-8D27D27194BB}" type="presOf" srcId="{B40A7286-25C4-4B53-BF6C-BB7387C9572D}" destId="{46E3A441-99F8-4C5C-A4B2-496E7AEFF4A9}" srcOrd="0" destOrd="0" presId="urn:microsoft.com/office/officeart/2005/8/layout/vList5"/>
    <dgm:cxn modelId="{9EC44178-75B4-4BD0-87E8-CCBD07CDAA7A}" type="presOf" srcId="{F32EEC9E-5341-4F17-ABAA-E88937DDCBFB}" destId="{DA85E9ED-124C-4054-BBEE-4D26922C9323}" srcOrd="0" destOrd="1" presId="urn:microsoft.com/office/officeart/2005/8/layout/vList5"/>
    <dgm:cxn modelId="{4473FF8B-DF47-4D30-8906-2E111B1F9A33}" type="presOf" srcId="{F4112A0D-5839-44E4-8581-EBF99C6AA154}" destId="{A42788E2-B7B6-410C-9F92-C9D17B6E5E04}" srcOrd="0" destOrd="0" presId="urn:microsoft.com/office/officeart/2005/8/layout/vList5"/>
    <dgm:cxn modelId="{53232F94-12CD-42FF-8ECB-5269EDA998B9}" type="presOf" srcId="{0B389CE4-5DC2-469C-8CBC-130EDB94327B}" destId="{8A1E048B-4FCB-4BC3-AEAE-829A091FC42F}" srcOrd="0" destOrd="0" presId="urn:microsoft.com/office/officeart/2005/8/layout/vList5"/>
    <dgm:cxn modelId="{B0A7479E-65AF-4BA1-918C-D28513881AFC}" srcId="{F4112A0D-5839-44E4-8581-EBF99C6AA154}" destId="{34720C26-5CCE-4F2A-A80E-75052C750673}" srcOrd="3" destOrd="0" parTransId="{8EF2E75B-C0D8-4EFE-AC66-D7162EE0A63E}" sibTransId="{01446691-6A5E-48FD-9613-CB757A5A8F09}"/>
    <dgm:cxn modelId="{EC9033AD-CF8A-4808-91A9-8E646D4D3066}" srcId="{FFAECC78-8A0C-4B1E-A59B-5CA93979B67B}" destId="{327CD755-9B64-4E7D-AF74-79D9F5C72CDE}" srcOrd="0" destOrd="0" parTransId="{91142B52-80EA-456F-82DE-05FED29DBEA7}" sibTransId="{A0AE5E54-8EE1-4D20-A272-8BF888E71395}"/>
    <dgm:cxn modelId="{4CD887B4-F8A3-4715-8AAD-5A7A04ED5177}" srcId="{F4112A0D-5839-44E4-8581-EBF99C6AA154}" destId="{B65BF452-7002-4CFB-8DA5-CBCF8E7FC39F}" srcOrd="5" destOrd="0" parTransId="{684FF0E7-F65D-4076-B2EA-455746DFD68C}" sibTransId="{72D97AAA-5A42-4A34-9DA7-F0E14697C95C}"/>
    <dgm:cxn modelId="{F9794EBC-3D7D-47A7-B62D-397F98256BA7}" srcId="{F4112A0D-5839-44E4-8581-EBF99C6AA154}" destId="{D3641DBF-0740-4368-921D-B5078930BE95}" srcOrd="2" destOrd="0" parTransId="{8A3F4CFA-266C-4A75-A8A1-88892319E778}" sibTransId="{FB4F30FF-D2CE-4E81-9AFA-B1336F0F99FC}"/>
    <dgm:cxn modelId="{BAD1F6BE-A87F-4240-94BE-7AA8FD740679}" type="presOf" srcId="{FFAECC78-8A0C-4B1E-A59B-5CA93979B67B}" destId="{FF4133BB-6948-45BB-9EC6-5C2DD0F99C0B}" srcOrd="0" destOrd="0" presId="urn:microsoft.com/office/officeart/2005/8/layout/vList5"/>
    <dgm:cxn modelId="{5B331BBF-6201-4930-806A-6C0E4E98F018}" type="presOf" srcId="{679D8F3B-B8BB-4FFA-8362-D053B87F5A77}" destId="{B77FFB50-CB55-4E58-97F4-D4D66D3784FE}" srcOrd="0" destOrd="0" presId="urn:microsoft.com/office/officeart/2005/8/layout/vList5"/>
    <dgm:cxn modelId="{0042DBC0-669A-4902-B64C-7B991865F1E8}" type="presOf" srcId="{203C4911-A8C4-4939-906A-64E9D49723F9}" destId="{E8BE61C8-3777-4F72-A319-846349A67591}" srcOrd="0" destOrd="1" presId="urn:microsoft.com/office/officeart/2005/8/layout/vList5"/>
    <dgm:cxn modelId="{0554BFD2-B8BF-4352-B1D4-D4A1780083AC}" type="presOf" srcId="{C2694040-6E6D-4D85-B38E-5B878AEAF55A}" destId="{2B5BC5F2-5091-494E-A3FC-5293FF6323A7}" srcOrd="0" destOrd="0" presId="urn:microsoft.com/office/officeart/2005/8/layout/vList5"/>
    <dgm:cxn modelId="{0BEE50E3-A792-4DC7-A3A9-917BA2682FD0}" srcId="{F4112A0D-5839-44E4-8581-EBF99C6AA154}" destId="{FFAECC78-8A0C-4B1E-A59B-5CA93979B67B}" srcOrd="1" destOrd="0" parTransId="{042F4AD1-FA4E-4751-AEED-178DC29D31A4}" sibTransId="{3A08AA12-5F1D-4B7A-A708-5D2DE7EBE261}"/>
    <dgm:cxn modelId="{B93B4DE4-B45A-4A97-B9A8-08DD9E34A236}" srcId="{F4112A0D-5839-44E4-8581-EBF99C6AA154}" destId="{0B389CE4-5DC2-469C-8CBC-130EDB94327B}" srcOrd="4" destOrd="0" parTransId="{C27935E8-2E98-430D-8604-1BC138E9E07A}" sibTransId="{D203E0C4-DE74-4762-8445-441CFB558CAD}"/>
    <dgm:cxn modelId="{7B29A1F5-9CA2-479B-82CB-7A6F508640A8}" srcId="{B65BF452-7002-4CFB-8DA5-CBCF8E7FC39F}" destId="{C2694040-6E6D-4D85-B38E-5B878AEAF55A}" srcOrd="0" destOrd="0" parTransId="{81EB5D05-F4F5-4721-87BC-A6DEDBB44C61}" sibTransId="{E7849D93-0ACE-4347-923A-B2C5F7F6D95B}"/>
    <dgm:cxn modelId="{B7C77DF6-FD52-4C3E-B6A5-CFB8A43D0E0F}" type="presOf" srcId="{E0983393-0830-4150-BA8A-DFAAB472CAD6}" destId="{E8BE61C8-3777-4F72-A319-846349A67591}" srcOrd="0" destOrd="0" presId="urn:microsoft.com/office/officeart/2005/8/layout/vList5"/>
    <dgm:cxn modelId="{DCCE76F7-4F73-4511-AA9C-6A92548AFF17}" type="presOf" srcId="{CB4C8560-E085-44FA-A0EB-B91257DAC13C}" destId="{E4AD6894-4D77-4DCB-B303-1C98C824A80D}" srcOrd="0" destOrd="0" presId="urn:microsoft.com/office/officeart/2005/8/layout/vList5"/>
    <dgm:cxn modelId="{1CBF8AF9-291F-43F3-962F-4288C14C7E62}" srcId="{D3641DBF-0740-4368-921D-B5078930BE95}" destId="{E0983393-0830-4150-BA8A-DFAAB472CAD6}" srcOrd="0" destOrd="0" parTransId="{0B0C9DED-30A5-431B-8651-4EC2877375DD}" sibTransId="{29077020-5EAB-425B-B87C-CEA700DAD921}"/>
    <dgm:cxn modelId="{40F891F9-7E72-408C-B217-6C8081AFAF6C}" type="presOf" srcId="{D3641DBF-0740-4368-921D-B5078930BE95}" destId="{63AE721D-ABDB-4C2C-A884-61ED392C0206}" srcOrd="0" destOrd="0" presId="urn:microsoft.com/office/officeart/2005/8/layout/vList5"/>
    <dgm:cxn modelId="{3C089BFA-6802-40E7-8D25-37536CB7BFB7}" type="presOf" srcId="{A6CB90BA-13A8-4435-80F6-FA2C8853C281}" destId="{DA85E9ED-124C-4054-BBEE-4D26922C9323}" srcOrd="0" destOrd="0" presId="urn:microsoft.com/office/officeart/2005/8/layout/vList5"/>
    <dgm:cxn modelId="{DFCD6723-1003-40CD-B997-BF626173AB1B}" type="presParOf" srcId="{A42788E2-B7B6-410C-9F92-C9D17B6E5E04}" destId="{B94BB610-81A3-41C0-A9D7-462EE8C51109}" srcOrd="0" destOrd="0" presId="urn:microsoft.com/office/officeart/2005/8/layout/vList5"/>
    <dgm:cxn modelId="{493E043A-122A-4EEA-A069-09D5F1AE9C23}" type="presParOf" srcId="{B94BB610-81A3-41C0-A9D7-462EE8C51109}" destId="{E4AD6894-4D77-4DCB-B303-1C98C824A80D}" srcOrd="0" destOrd="0" presId="urn:microsoft.com/office/officeart/2005/8/layout/vList5"/>
    <dgm:cxn modelId="{BF7A3166-7912-41AC-86E4-CA60788F7C75}" type="presParOf" srcId="{B94BB610-81A3-41C0-A9D7-462EE8C51109}" destId="{B77FFB50-CB55-4E58-97F4-D4D66D3784FE}" srcOrd="1" destOrd="0" presId="urn:microsoft.com/office/officeart/2005/8/layout/vList5"/>
    <dgm:cxn modelId="{268ECF85-0924-4AC0-A528-4DD7AAC80CED}" type="presParOf" srcId="{A42788E2-B7B6-410C-9F92-C9D17B6E5E04}" destId="{EA35EF58-5BBD-4197-81C2-196287534583}" srcOrd="1" destOrd="0" presId="urn:microsoft.com/office/officeart/2005/8/layout/vList5"/>
    <dgm:cxn modelId="{D49CE091-83EE-4C04-B8F0-2E203A12A3D8}" type="presParOf" srcId="{A42788E2-B7B6-410C-9F92-C9D17B6E5E04}" destId="{9E3F56F0-8BA2-4A07-BF9A-9C49DCC27984}" srcOrd="2" destOrd="0" presId="urn:microsoft.com/office/officeart/2005/8/layout/vList5"/>
    <dgm:cxn modelId="{C8B555A3-F804-4018-866B-C61110B6E0E3}" type="presParOf" srcId="{9E3F56F0-8BA2-4A07-BF9A-9C49DCC27984}" destId="{FF4133BB-6948-45BB-9EC6-5C2DD0F99C0B}" srcOrd="0" destOrd="0" presId="urn:microsoft.com/office/officeart/2005/8/layout/vList5"/>
    <dgm:cxn modelId="{69C1E5CF-DCC8-408D-BAB2-1378DAE486B5}" type="presParOf" srcId="{9E3F56F0-8BA2-4A07-BF9A-9C49DCC27984}" destId="{0C73BF62-7C58-459A-8F7B-E427DEDA74C5}" srcOrd="1" destOrd="0" presId="urn:microsoft.com/office/officeart/2005/8/layout/vList5"/>
    <dgm:cxn modelId="{999162FE-18DC-4EF9-BE14-9EAD8295BF9B}" type="presParOf" srcId="{A42788E2-B7B6-410C-9F92-C9D17B6E5E04}" destId="{22B21363-27F5-4C1C-A28F-BACDC27D5060}" srcOrd="3" destOrd="0" presId="urn:microsoft.com/office/officeart/2005/8/layout/vList5"/>
    <dgm:cxn modelId="{7F89B41A-6F7C-450F-B4C7-78C54C59A372}" type="presParOf" srcId="{A42788E2-B7B6-410C-9F92-C9D17B6E5E04}" destId="{14087358-B67D-4CFF-B48F-435256620FFF}" srcOrd="4" destOrd="0" presId="urn:microsoft.com/office/officeart/2005/8/layout/vList5"/>
    <dgm:cxn modelId="{597131F8-58A6-4261-9CFE-305CC12BED75}" type="presParOf" srcId="{14087358-B67D-4CFF-B48F-435256620FFF}" destId="{63AE721D-ABDB-4C2C-A884-61ED392C0206}" srcOrd="0" destOrd="0" presId="urn:microsoft.com/office/officeart/2005/8/layout/vList5"/>
    <dgm:cxn modelId="{B85E5EBF-BC92-4890-9A40-2F9018560842}" type="presParOf" srcId="{14087358-B67D-4CFF-B48F-435256620FFF}" destId="{E8BE61C8-3777-4F72-A319-846349A67591}" srcOrd="1" destOrd="0" presId="urn:microsoft.com/office/officeart/2005/8/layout/vList5"/>
    <dgm:cxn modelId="{3742C687-8BF3-48B9-96B0-BF783A1B58E9}" type="presParOf" srcId="{A42788E2-B7B6-410C-9F92-C9D17B6E5E04}" destId="{8187E997-078B-4D94-AD2F-FC0EE8316FEE}" srcOrd="5" destOrd="0" presId="urn:microsoft.com/office/officeart/2005/8/layout/vList5"/>
    <dgm:cxn modelId="{593029F5-1291-44BE-A4DA-CEB79C62D948}" type="presParOf" srcId="{A42788E2-B7B6-410C-9F92-C9D17B6E5E04}" destId="{BADDB435-6BE3-47B9-8B52-BD3B16B73D0E}" srcOrd="6" destOrd="0" presId="urn:microsoft.com/office/officeart/2005/8/layout/vList5"/>
    <dgm:cxn modelId="{3AEDAE27-9027-4C16-A261-22B21ADA5A5C}" type="presParOf" srcId="{BADDB435-6BE3-47B9-8B52-BD3B16B73D0E}" destId="{6881D337-37D6-4053-BD9A-2143664884E1}" srcOrd="0" destOrd="0" presId="urn:microsoft.com/office/officeart/2005/8/layout/vList5"/>
    <dgm:cxn modelId="{148A45F3-DD3D-442B-9B8E-6E1A2FA0837A}" type="presParOf" srcId="{BADDB435-6BE3-47B9-8B52-BD3B16B73D0E}" destId="{DA85E9ED-124C-4054-BBEE-4D26922C9323}" srcOrd="1" destOrd="0" presId="urn:microsoft.com/office/officeart/2005/8/layout/vList5"/>
    <dgm:cxn modelId="{283A8E1E-B3A4-4FEC-8E50-ABEBD27937D3}" type="presParOf" srcId="{A42788E2-B7B6-410C-9F92-C9D17B6E5E04}" destId="{9D5DBB48-A901-42C4-AB2E-5620CAF81DDC}" srcOrd="7" destOrd="0" presId="urn:microsoft.com/office/officeart/2005/8/layout/vList5"/>
    <dgm:cxn modelId="{DE382FC9-5AE5-4FDE-A2D9-5196416FCF1A}" type="presParOf" srcId="{A42788E2-B7B6-410C-9F92-C9D17B6E5E04}" destId="{10A1F7A4-2897-43D5-9184-9ED9CA672F77}" srcOrd="8" destOrd="0" presId="urn:microsoft.com/office/officeart/2005/8/layout/vList5"/>
    <dgm:cxn modelId="{4E8D7358-FDF6-40C3-8BC9-E73075705F69}" type="presParOf" srcId="{10A1F7A4-2897-43D5-9184-9ED9CA672F77}" destId="{8A1E048B-4FCB-4BC3-AEAE-829A091FC42F}" srcOrd="0" destOrd="0" presId="urn:microsoft.com/office/officeart/2005/8/layout/vList5"/>
    <dgm:cxn modelId="{739D70B3-FE44-4345-8DDB-EECC9A1E835B}" type="presParOf" srcId="{10A1F7A4-2897-43D5-9184-9ED9CA672F77}" destId="{46E3A441-99F8-4C5C-A4B2-496E7AEFF4A9}" srcOrd="1" destOrd="0" presId="urn:microsoft.com/office/officeart/2005/8/layout/vList5"/>
    <dgm:cxn modelId="{E45AFBB1-1008-40C4-9A46-86114F2EB89E}" type="presParOf" srcId="{A42788E2-B7B6-410C-9F92-C9D17B6E5E04}" destId="{13AAB3A8-8A64-418D-86E5-760B5F945E48}" srcOrd="9" destOrd="0" presId="urn:microsoft.com/office/officeart/2005/8/layout/vList5"/>
    <dgm:cxn modelId="{D4E32A5C-3A28-4334-A938-F349FC563FE2}" type="presParOf" srcId="{A42788E2-B7B6-410C-9F92-C9D17B6E5E04}" destId="{459F0B06-A19E-4796-BF9C-1BAC0F105F97}" srcOrd="10" destOrd="0" presId="urn:microsoft.com/office/officeart/2005/8/layout/vList5"/>
    <dgm:cxn modelId="{C4AFB5D4-1073-4189-B2C9-093CD793D4A3}" type="presParOf" srcId="{459F0B06-A19E-4796-BF9C-1BAC0F105F97}" destId="{8AC5FDFD-124A-4C79-BF5A-E10C2317EE84}" srcOrd="0" destOrd="0" presId="urn:microsoft.com/office/officeart/2005/8/layout/vList5"/>
    <dgm:cxn modelId="{0FF73EA9-14B5-4BCA-A427-62EE5B52C585}" type="presParOf" srcId="{459F0B06-A19E-4796-BF9C-1BAC0F105F97}" destId="{2B5BC5F2-5091-494E-A3FC-5293FF6323A7}"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72B09C-A7FB-4440-83F5-79140D0261BE}" type="doc">
      <dgm:prSet loTypeId="urn:diagrams.loki3.com/VaryingWidthList" loCatId="list" qsTypeId="urn:microsoft.com/office/officeart/2005/8/quickstyle/simple1" qsCatId="simple" csTypeId="urn:microsoft.com/office/officeart/2005/8/colors/accent6_2" csCatId="accent6" phldr="1"/>
      <dgm:spPr/>
    </dgm:pt>
    <dgm:pt modelId="{CF95D5E9-FAA6-4803-9980-D164E54893AB}">
      <dgm:prSet phldrT="[Text]" custT="1"/>
      <dgm:spPr/>
      <dgm:t>
        <a:bodyPr/>
        <a:lstStyle/>
        <a:p>
          <a:r>
            <a:rPr lang="en-US" sz="1400" dirty="0">
              <a:latin typeface="Arial Narrow" panose="020B0606020202030204" pitchFamily="34" charset="0"/>
            </a:rPr>
            <a:t>Chemical stability</a:t>
          </a:r>
          <a:endParaRPr lang="en-US" sz="1400" dirty="0"/>
        </a:p>
      </dgm:t>
    </dgm:pt>
    <dgm:pt modelId="{B7071E70-FDD2-475B-BB97-BAB141ACD50E}" type="parTrans" cxnId="{2A319A6A-5468-467F-8D97-DC94EA7F49CF}">
      <dgm:prSet/>
      <dgm:spPr/>
      <dgm:t>
        <a:bodyPr/>
        <a:lstStyle/>
        <a:p>
          <a:endParaRPr lang="en-US"/>
        </a:p>
      </dgm:t>
    </dgm:pt>
    <dgm:pt modelId="{EAC4632D-7010-4400-8070-161E5D06E9F6}" type="sibTrans" cxnId="{2A319A6A-5468-467F-8D97-DC94EA7F49CF}">
      <dgm:prSet/>
      <dgm:spPr/>
      <dgm:t>
        <a:bodyPr/>
        <a:lstStyle/>
        <a:p>
          <a:endParaRPr lang="en-US"/>
        </a:p>
      </dgm:t>
    </dgm:pt>
    <dgm:pt modelId="{38E7B9FB-1895-415B-A79A-72A1D6A3E2C6}">
      <dgm:prSet phldrT="[Text]" custT="1"/>
      <dgm:spPr/>
      <dgm:t>
        <a:bodyPr/>
        <a:lstStyle/>
        <a:p>
          <a:r>
            <a:rPr lang="en-US" sz="1400" dirty="0">
              <a:latin typeface="Arial Narrow" panose="020B0606020202030204" pitchFamily="34" charset="0"/>
            </a:rPr>
            <a:t>solubility</a:t>
          </a:r>
          <a:endParaRPr lang="en-US" sz="1400" dirty="0"/>
        </a:p>
      </dgm:t>
    </dgm:pt>
    <dgm:pt modelId="{BBCD987A-86A6-41BF-9581-A9897D75528E}" type="parTrans" cxnId="{86FF860E-EE5E-4F11-AEA4-94A5D62184ED}">
      <dgm:prSet/>
      <dgm:spPr/>
      <dgm:t>
        <a:bodyPr/>
        <a:lstStyle/>
        <a:p>
          <a:endParaRPr lang="en-US"/>
        </a:p>
      </dgm:t>
    </dgm:pt>
    <dgm:pt modelId="{56ACC427-09C8-4ED7-B776-4A703265CF7C}" type="sibTrans" cxnId="{86FF860E-EE5E-4F11-AEA4-94A5D62184ED}">
      <dgm:prSet/>
      <dgm:spPr/>
      <dgm:t>
        <a:bodyPr/>
        <a:lstStyle/>
        <a:p>
          <a:endParaRPr lang="en-US"/>
        </a:p>
      </dgm:t>
    </dgm:pt>
    <dgm:pt modelId="{AC5DEAC8-C603-4141-A714-6FDE2223C1B7}">
      <dgm:prSet phldrT="[Text]" custT="1"/>
      <dgm:spPr/>
      <dgm:t>
        <a:bodyPr/>
        <a:lstStyle/>
        <a:p>
          <a:r>
            <a:rPr lang="en-US" sz="1400" dirty="0">
              <a:latin typeface="Arial Narrow" panose="020B0606020202030204" pitchFamily="34" charset="0"/>
            </a:rPr>
            <a:t>Permeability</a:t>
          </a:r>
          <a:endParaRPr lang="en-US" sz="1400" dirty="0"/>
        </a:p>
      </dgm:t>
    </dgm:pt>
    <dgm:pt modelId="{EAD1C22A-CDE8-4D32-98DB-FA0E609495BF}" type="parTrans" cxnId="{8D11C06B-BF96-4CF7-973F-69D14E877D57}">
      <dgm:prSet/>
      <dgm:spPr/>
      <dgm:t>
        <a:bodyPr/>
        <a:lstStyle/>
        <a:p>
          <a:endParaRPr lang="en-US"/>
        </a:p>
      </dgm:t>
    </dgm:pt>
    <dgm:pt modelId="{B8C6A2A6-5CA3-4DB6-9C62-D2E7BFEB2962}" type="sibTrans" cxnId="{8D11C06B-BF96-4CF7-973F-69D14E877D57}">
      <dgm:prSet/>
      <dgm:spPr/>
      <dgm:t>
        <a:bodyPr/>
        <a:lstStyle/>
        <a:p>
          <a:endParaRPr lang="en-US"/>
        </a:p>
      </dgm:t>
    </dgm:pt>
    <dgm:pt modelId="{E491051C-864A-420A-8A3E-E437E2C62F3D}">
      <dgm:prSet phldrT="[Text]" custT="1"/>
      <dgm:spPr/>
      <dgm:t>
        <a:bodyPr/>
        <a:lstStyle/>
        <a:p>
          <a:r>
            <a:rPr lang="en-US" sz="1400" dirty="0">
              <a:latin typeface="Arial Narrow" panose="020B0606020202030204" pitchFamily="34" charset="0"/>
            </a:rPr>
            <a:t>Metabolic stability</a:t>
          </a:r>
          <a:endParaRPr lang="en-US" sz="1400" dirty="0"/>
        </a:p>
      </dgm:t>
    </dgm:pt>
    <dgm:pt modelId="{50AE3288-0A5A-4B77-BECE-2AC124FABD3C}" type="parTrans" cxnId="{A31864B4-CCCC-4042-87EF-5E98F5F44871}">
      <dgm:prSet/>
      <dgm:spPr/>
      <dgm:t>
        <a:bodyPr/>
        <a:lstStyle/>
        <a:p>
          <a:endParaRPr lang="en-US"/>
        </a:p>
      </dgm:t>
    </dgm:pt>
    <dgm:pt modelId="{192FAA68-5CAC-48D6-9CA1-0B9A08B9E769}" type="sibTrans" cxnId="{A31864B4-CCCC-4042-87EF-5E98F5F44871}">
      <dgm:prSet/>
      <dgm:spPr/>
      <dgm:t>
        <a:bodyPr/>
        <a:lstStyle/>
        <a:p>
          <a:endParaRPr lang="en-US"/>
        </a:p>
      </dgm:t>
    </dgm:pt>
    <dgm:pt modelId="{A50608BB-0665-4180-B795-7A0D343D89CA}">
      <dgm:prSet phldrT="[Text]" custT="1"/>
      <dgm:spPr/>
      <dgm:t>
        <a:bodyPr/>
        <a:lstStyle/>
        <a:p>
          <a:r>
            <a:rPr lang="en-US" sz="1400" dirty="0">
              <a:latin typeface="Arial Narrow" panose="020B0606020202030204" pitchFamily="34" charset="0"/>
            </a:rPr>
            <a:t>Protein binding</a:t>
          </a:r>
          <a:endParaRPr lang="en-US" sz="1400" dirty="0"/>
        </a:p>
      </dgm:t>
    </dgm:pt>
    <dgm:pt modelId="{F3F1BE39-53C1-4C81-B4F4-C9E80C41BAB9}" type="parTrans" cxnId="{264DA6B5-7597-4AFF-BE81-CACF512F207F}">
      <dgm:prSet/>
      <dgm:spPr/>
      <dgm:t>
        <a:bodyPr/>
        <a:lstStyle/>
        <a:p>
          <a:endParaRPr lang="en-US"/>
        </a:p>
      </dgm:t>
    </dgm:pt>
    <dgm:pt modelId="{C84F54C1-7E50-43DA-8ED6-A56ED64515D0}" type="sibTrans" cxnId="{264DA6B5-7597-4AFF-BE81-CACF512F207F}">
      <dgm:prSet/>
      <dgm:spPr/>
      <dgm:t>
        <a:bodyPr/>
        <a:lstStyle/>
        <a:p>
          <a:endParaRPr lang="en-US"/>
        </a:p>
      </dgm:t>
    </dgm:pt>
    <dgm:pt modelId="{09F6B8A8-6643-4F89-9467-3A488136FEB0}" type="pres">
      <dgm:prSet presAssocID="{0C72B09C-A7FB-4440-83F5-79140D0261BE}" presName="Name0" presStyleCnt="0">
        <dgm:presLayoutVars>
          <dgm:resizeHandles/>
        </dgm:presLayoutVars>
      </dgm:prSet>
      <dgm:spPr/>
    </dgm:pt>
    <dgm:pt modelId="{E818B679-120E-4AD1-99A2-7697D44CEEB2}" type="pres">
      <dgm:prSet presAssocID="{CF95D5E9-FAA6-4803-9980-D164E54893AB}" presName="text" presStyleLbl="node1" presStyleIdx="0" presStyleCnt="5" custScaleX="127000">
        <dgm:presLayoutVars>
          <dgm:bulletEnabled val="1"/>
        </dgm:presLayoutVars>
      </dgm:prSet>
      <dgm:spPr/>
    </dgm:pt>
    <dgm:pt modelId="{8E66BB95-7FC3-41B3-B18F-C539B9E7483B}" type="pres">
      <dgm:prSet presAssocID="{EAC4632D-7010-4400-8070-161E5D06E9F6}" presName="space" presStyleCnt="0"/>
      <dgm:spPr/>
    </dgm:pt>
    <dgm:pt modelId="{73329038-192D-41C5-8D3D-DBFE16E0991D}" type="pres">
      <dgm:prSet presAssocID="{38E7B9FB-1895-415B-A79A-72A1D6A3E2C6}" presName="text" presStyleLbl="node1" presStyleIdx="1" presStyleCnt="5" custScaleX="127000">
        <dgm:presLayoutVars>
          <dgm:bulletEnabled val="1"/>
        </dgm:presLayoutVars>
      </dgm:prSet>
      <dgm:spPr/>
    </dgm:pt>
    <dgm:pt modelId="{68B1C15F-2FA2-4368-85D3-369E02C47895}" type="pres">
      <dgm:prSet presAssocID="{56ACC427-09C8-4ED7-B776-4A703265CF7C}" presName="space" presStyleCnt="0"/>
      <dgm:spPr/>
    </dgm:pt>
    <dgm:pt modelId="{73631778-997F-4665-A3CD-DE82166643C7}" type="pres">
      <dgm:prSet presAssocID="{AC5DEAC8-C603-4141-A714-6FDE2223C1B7}" presName="text" presStyleLbl="node1" presStyleIdx="2" presStyleCnt="5" custScaleX="104205">
        <dgm:presLayoutVars>
          <dgm:bulletEnabled val="1"/>
        </dgm:presLayoutVars>
      </dgm:prSet>
      <dgm:spPr/>
    </dgm:pt>
    <dgm:pt modelId="{230739A0-0367-4E3D-91CE-59BB76A22470}" type="pres">
      <dgm:prSet presAssocID="{B8C6A2A6-5CA3-4DB6-9C62-D2E7BFEB2962}" presName="space" presStyleCnt="0"/>
      <dgm:spPr/>
    </dgm:pt>
    <dgm:pt modelId="{354FF7FA-D864-432D-8262-27BF6E1EBE61}" type="pres">
      <dgm:prSet presAssocID="{E491051C-864A-420A-8A3E-E437E2C62F3D}" presName="text" presStyleLbl="node1" presStyleIdx="3" presStyleCnt="5" custScaleX="127000">
        <dgm:presLayoutVars>
          <dgm:bulletEnabled val="1"/>
        </dgm:presLayoutVars>
      </dgm:prSet>
      <dgm:spPr/>
    </dgm:pt>
    <dgm:pt modelId="{A6A2EEAC-3EB5-4BE9-884A-E9908DC49B1D}" type="pres">
      <dgm:prSet presAssocID="{192FAA68-5CAC-48D6-9CA1-0B9A08B9E769}" presName="space" presStyleCnt="0"/>
      <dgm:spPr/>
    </dgm:pt>
    <dgm:pt modelId="{A70AC043-FEDC-4A04-8282-332112C738E8}" type="pres">
      <dgm:prSet presAssocID="{A50608BB-0665-4180-B795-7A0D343D89CA}" presName="text" presStyleLbl="node1" presStyleIdx="4" presStyleCnt="5" custScaleX="127000">
        <dgm:presLayoutVars>
          <dgm:bulletEnabled val="1"/>
        </dgm:presLayoutVars>
      </dgm:prSet>
      <dgm:spPr/>
    </dgm:pt>
  </dgm:ptLst>
  <dgm:cxnLst>
    <dgm:cxn modelId="{33E6F900-E96F-4055-9373-11D2671E9F9A}" type="presOf" srcId="{AC5DEAC8-C603-4141-A714-6FDE2223C1B7}" destId="{73631778-997F-4665-A3CD-DE82166643C7}" srcOrd="0" destOrd="0" presId="urn:diagrams.loki3.com/VaryingWidthList"/>
    <dgm:cxn modelId="{8D8E7102-B5E4-4E43-B587-1B3D6C0664FB}" type="presOf" srcId="{A50608BB-0665-4180-B795-7A0D343D89CA}" destId="{A70AC043-FEDC-4A04-8282-332112C738E8}" srcOrd="0" destOrd="0" presId="urn:diagrams.loki3.com/VaryingWidthList"/>
    <dgm:cxn modelId="{86FF860E-EE5E-4F11-AEA4-94A5D62184ED}" srcId="{0C72B09C-A7FB-4440-83F5-79140D0261BE}" destId="{38E7B9FB-1895-415B-A79A-72A1D6A3E2C6}" srcOrd="1" destOrd="0" parTransId="{BBCD987A-86A6-41BF-9581-A9897D75528E}" sibTransId="{56ACC427-09C8-4ED7-B776-4A703265CF7C}"/>
    <dgm:cxn modelId="{B804C315-80F8-45F6-9482-649F8AE14C59}" type="presOf" srcId="{E491051C-864A-420A-8A3E-E437E2C62F3D}" destId="{354FF7FA-D864-432D-8262-27BF6E1EBE61}" srcOrd="0" destOrd="0" presId="urn:diagrams.loki3.com/VaryingWidthList"/>
    <dgm:cxn modelId="{2A319A6A-5468-467F-8D97-DC94EA7F49CF}" srcId="{0C72B09C-A7FB-4440-83F5-79140D0261BE}" destId="{CF95D5E9-FAA6-4803-9980-D164E54893AB}" srcOrd="0" destOrd="0" parTransId="{B7071E70-FDD2-475B-BB97-BAB141ACD50E}" sibTransId="{EAC4632D-7010-4400-8070-161E5D06E9F6}"/>
    <dgm:cxn modelId="{8D11C06B-BF96-4CF7-973F-69D14E877D57}" srcId="{0C72B09C-A7FB-4440-83F5-79140D0261BE}" destId="{AC5DEAC8-C603-4141-A714-6FDE2223C1B7}" srcOrd="2" destOrd="0" parTransId="{EAD1C22A-CDE8-4D32-98DB-FA0E609495BF}" sibTransId="{B8C6A2A6-5CA3-4DB6-9C62-D2E7BFEB2962}"/>
    <dgm:cxn modelId="{0623806C-5D2D-404C-A0CA-D76DBDD60ACB}" type="presOf" srcId="{0C72B09C-A7FB-4440-83F5-79140D0261BE}" destId="{09F6B8A8-6643-4F89-9467-3A488136FEB0}" srcOrd="0" destOrd="0" presId="urn:diagrams.loki3.com/VaryingWidthList"/>
    <dgm:cxn modelId="{F6F6D69B-6CE3-4CCE-89C2-4BA42A7A805F}" type="presOf" srcId="{CF95D5E9-FAA6-4803-9980-D164E54893AB}" destId="{E818B679-120E-4AD1-99A2-7697D44CEEB2}" srcOrd="0" destOrd="0" presId="urn:diagrams.loki3.com/VaryingWidthList"/>
    <dgm:cxn modelId="{A31864B4-CCCC-4042-87EF-5E98F5F44871}" srcId="{0C72B09C-A7FB-4440-83F5-79140D0261BE}" destId="{E491051C-864A-420A-8A3E-E437E2C62F3D}" srcOrd="3" destOrd="0" parTransId="{50AE3288-0A5A-4B77-BECE-2AC124FABD3C}" sibTransId="{192FAA68-5CAC-48D6-9CA1-0B9A08B9E769}"/>
    <dgm:cxn modelId="{264DA6B5-7597-4AFF-BE81-CACF512F207F}" srcId="{0C72B09C-A7FB-4440-83F5-79140D0261BE}" destId="{A50608BB-0665-4180-B795-7A0D343D89CA}" srcOrd="4" destOrd="0" parTransId="{F3F1BE39-53C1-4C81-B4F4-C9E80C41BAB9}" sibTransId="{C84F54C1-7E50-43DA-8ED6-A56ED64515D0}"/>
    <dgm:cxn modelId="{017D21D6-3C5B-4638-B689-B4B8E0F5C480}" type="presOf" srcId="{38E7B9FB-1895-415B-A79A-72A1D6A3E2C6}" destId="{73329038-192D-41C5-8D3D-DBFE16E0991D}" srcOrd="0" destOrd="0" presId="urn:diagrams.loki3.com/VaryingWidthList"/>
    <dgm:cxn modelId="{7E5D4548-0FAC-4AEA-A901-00275FB7BD78}" type="presParOf" srcId="{09F6B8A8-6643-4F89-9467-3A488136FEB0}" destId="{E818B679-120E-4AD1-99A2-7697D44CEEB2}" srcOrd="0" destOrd="0" presId="urn:diagrams.loki3.com/VaryingWidthList"/>
    <dgm:cxn modelId="{2A518C66-5882-4CB7-8C82-E9CE593B0BA3}" type="presParOf" srcId="{09F6B8A8-6643-4F89-9467-3A488136FEB0}" destId="{8E66BB95-7FC3-41B3-B18F-C539B9E7483B}" srcOrd="1" destOrd="0" presId="urn:diagrams.loki3.com/VaryingWidthList"/>
    <dgm:cxn modelId="{197A5A7C-3CE6-4D02-844B-3273431E36B1}" type="presParOf" srcId="{09F6B8A8-6643-4F89-9467-3A488136FEB0}" destId="{73329038-192D-41C5-8D3D-DBFE16E0991D}" srcOrd="2" destOrd="0" presId="urn:diagrams.loki3.com/VaryingWidthList"/>
    <dgm:cxn modelId="{56902D6B-72AF-4889-BA3E-98DAB31FAB31}" type="presParOf" srcId="{09F6B8A8-6643-4F89-9467-3A488136FEB0}" destId="{68B1C15F-2FA2-4368-85D3-369E02C47895}" srcOrd="3" destOrd="0" presId="urn:diagrams.loki3.com/VaryingWidthList"/>
    <dgm:cxn modelId="{2B72DDE6-E0F5-4E52-9E27-F0F201615C6B}" type="presParOf" srcId="{09F6B8A8-6643-4F89-9467-3A488136FEB0}" destId="{73631778-997F-4665-A3CD-DE82166643C7}" srcOrd="4" destOrd="0" presId="urn:diagrams.loki3.com/VaryingWidthList"/>
    <dgm:cxn modelId="{2E48BF61-7D8F-4A37-97C7-C6210BC68100}" type="presParOf" srcId="{09F6B8A8-6643-4F89-9467-3A488136FEB0}" destId="{230739A0-0367-4E3D-91CE-59BB76A22470}" srcOrd="5" destOrd="0" presId="urn:diagrams.loki3.com/VaryingWidthList"/>
    <dgm:cxn modelId="{ED86A348-191B-4319-9CE9-CD07D45F38B4}" type="presParOf" srcId="{09F6B8A8-6643-4F89-9467-3A488136FEB0}" destId="{354FF7FA-D864-432D-8262-27BF6E1EBE61}" srcOrd="6" destOrd="0" presId="urn:diagrams.loki3.com/VaryingWidthList"/>
    <dgm:cxn modelId="{B624D357-27D7-46E1-B2E4-F8F849040C18}" type="presParOf" srcId="{09F6B8A8-6643-4F89-9467-3A488136FEB0}" destId="{A6A2EEAC-3EB5-4BE9-884A-E9908DC49B1D}" srcOrd="7" destOrd="0" presId="urn:diagrams.loki3.com/VaryingWidthList"/>
    <dgm:cxn modelId="{5A3A7FEC-1079-48AC-B034-7A2EECA7B896}" type="presParOf" srcId="{09F6B8A8-6643-4F89-9467-3A488136FEB0}" destId="{A70AC043-FEDC-4A04-8282-332112C738E8}" srcOrd="8" destOrd="0" presId="urn:diagrams.loki3.com/VaryingWidth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112A0D-5839-44E4-8581-EBF99C6AA1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B4C8560-E085-44FA-A0EB-B91257DAC13C}">
      <dgm:prSet phldrT="[Text]" custT="1"/>
      <dgm:spPr>
        <a:solidFill>
          <a:schemeClr val="accent1">
            <a:lumMod val="75000"/>
          </a:schemeClr>
        </a:solidFill>
      </dgm:spPr>
      <dgm:t>
        <a:bodyPr lIns="0" rIns="0"/>
        <a:lstStyle/>
        <a:p>
          <a:r>
            <a:rPr lang="en-US" sz="1400" dirty="0">
              <a:latin typeface="Arial" panose="020B0604020202020204" pitchFamily="34" charset="0"/>
              <a:cs typeface="Arial" panose="020B0604020202020204" pitchFamily="34" charset="0"/>
            </a:rPr>
            <a:t>PK</a:t>
          </a:r>
        </a:p>
      </dgm:t>
    </dgm:pt>
    <dgm:pt modelId="{16C4BF91-D28B-4992-AE35-E9C319411D8A}" type="parTrans" cxnId="{445FA53E-84C9-4F84-BB3D-B82391A5D9FE}">
      <dgm:prSet/>
      <dgm:spPr/>
      <dgm:t>
        <a:bodyPr/>
        <a:lstStyle/>
        <a:p>
          <a:endParaRPr lang="en-US" sz="1400">
            <a:latin typeface="Arial" panose="020B0604020202020204" pitchFamily="34" charset="0"/>
            <a:cs typeface="Arial" panose="020B0604020202020204" pitchFamily="34" charset="0"/>
          </a:endParaRPr>
        </a:p>
      </dgm:t>
    </dgm:pt>
    <dgm:pt modelId="{9C434C22-8A1E-4F5E-B880-E0689A68CF94}" type="sibTrans" cxnId="{445FA53E-84C9-4F84-BB3D-B82391A5D9FE}">
      <dgm:prSet/>
      <dgm:spPr/>
      <dgm:t>
        <a:bodyPr/>
        <a:lstStyle/>
        <a:p>
          <a:endParaRPr lang="en-US" sz="1400">
            <a:latin typeface="Arial" panose="020B0604020202020204" pitchFamily="34" charset="0"/>
            <a:cs typeface="Arial" panose="020B0604020202020204" pitchFamily="34" charset="0"/>
          </a:endParaRPr>
        </a:p>
      </dgm:t>
    </dgm:pt>
    <dgm:pt modelId="{679D8F3B-B8BB-4FFA-8362-D053B87F5A77}">
      <dgm:prSet phldrT="[Text]" custT="1"/>
      <dgm:spPr>
        <a:ln>
          <a:solidFill>
            <a:schemeClr val="accent1">
              <a:lumMod val="75000"/>
              <a:alpha val="90000"/>
            </a:schemeClr>
          </a:solidFill>
        </a:ln>
      </dgm:spPr>
      <dgm:t>
        <a:bodyPr lIns="91440"/>
        <a:lstStyle/>
        <a:p>
          <a:pPr marL="0" indent="0"/>
          <a:r>
            <a:rPr lang="en-US" sz="1100" dirty="0">
              <a:latin typeface="Arial" panose="020B0604020202020204" pitchFamily="34" charset="0"/>
              <a:cs typeface="Arial" panose="020B0604020202020204" pitchFamily="34" charset="0"/>
            </a:rPr>
            <a:t> CL, </a:t>
          </a:r>
          <a:r>
            <a:rPr lang="en-US" sz="1100" dirty="0" err="1">
              <a:latin typeface="Arial" panose="020B0604020202020204" pitchFamily="34" charset="0"/>
              <a:cs typeface="Arial" panose="020B0604020202020204" pitchFamily="34" charset="0"/>
            </a:rPr>
            <a:t>Vd</a:t>
          </a:r>
          <a:r>
            <a:rPr lang="en-US" sz="1100" dirty="0">
              <a:latin typeface="Arial" panose="020B0604020202020204" pitchFamily="34" charset="0"/>
              <a:cs typeface="Arial" panose="020B0604020202020204" pitchFamily="34" charset="0"/>
            </a:rPr>
            <a:t>, t1/2, F</a:t>
          </a:r>
        </a:p>
      </dgm:t>
    </dgm:pt>
    <dgm:pt modelId="{596A8D64-5C82-49F5-9D2D-C6A63982260C}" type="parTrans" cxnId="{3486F722-97E3-4C8A-B463-2069BFCF1029}">
      <dgm:prSet/>
      <dgm:spPr/>
      <dgm:t>
        <a:bodyPr/>
        <a:lstStyle/>
        <a:p>
          <a:endParaRPr lang="en-US" sz="1400">
            <a:latin typeface="Arial" panose="020B0604020202020204" pitchFamily="34" charset="0"/>
            <a:cs typeface="Arial" panose="020B0604020202020204" pitchFamily="34" charset="0"/>
          </a:endParaRPr>
        </a:p>
      </dgm:t>
    </dgm:pt>
    <dgm:pt modelId="{163389A0-0D54-4441-86B5-A758BD6E2CD2}" type="sibTrans" cxnId="{3486F722-97E3-4C8A-B463-2069BFCF1029}">
      <dgm:prSet/>
      <dgm:spPr/>
      <dgm:t>
        <a:bodyPr/>
        <a:lstStyle/>
        <a:p>
          <a:endParaRPr lang="en-US" sz="1400">
            <a:latin typeface="Arial" panose="020B0604020202020204" pitchFamily="34" charset="0"/>
            <a:cs typeface="Arial" panose="020B0604020202020204" pitchFamily="34" charset="0"/>
          </a:endParaRPr>
        </a:p>
      </dgm:t>
    </dgm:pt>
    <dgm:pt modelId="{FFAECC78-8A0C-4B1E-A59B-5CA93979B67B}">
      <dgm:prSet phldrT="[Text]" custT="1"/>
      <dgm:spPr>
        <a:solidFill>
          <a:schemeClr val="accent1">
            <a:lumMod val="75000"/>
          </a:schemeClr>
        </a:solidFill>
      </dgm:spPr>
      <dgm:t>
        <a:bodyPr lIns="0" rIns="0"/>
        <a:lstStyle/>
        <a:p>
          <a:r>
            <a:rPr lang="en-US" sz="1400" dirty="0">
              <a:latin typeface="Arial" panose="020B0604020202020204" pitchFamily="34" charset="0"/>
              <a:cs typeface="Arial" panose="020B0604020202020204" pitchFamily="34" charset="0"/>
            </a:rPr>
            <a:t>In vitro tox</a:t>
          </a:r>
        </a:p>
      </dgm:t>
    </dgm:pt>
    <dgm:pt modelId="{042F4AD1-FA4E-4751-AEED-178DC29D31A4}" type="parTrans" cxnId="{0BEE50E3-A792-4DC7-A3A9-917BA2682FD0}">
      <dgm:prSet/>
      <dgm:spPr/>
      <dgm:t>
        <a:bodyPr/>
        <a:lstStyle/>
        <a:p>
          <a:endParaRPr lang="en-US" sz="1400">
            <a:latin typeface="Arial" panose="020B0604020202020204" pitchFamily="34" charset="0"/>
            <a:cs typeface="Arial" panose="020B0604020202020204" pitchFamily="34" charset="0"/>
          </a:endParaRPr>
        </a:p>
      </dgm:t>
    </dgm:pt>
    <dgm:pt modelId="{3A08AA12-5F1D-4B7A-A708-5D2DE7EBE261}" type="sibTrans" cxnId="{0BEE50E3-A792-4DC7-A3A9-917BA2682FD0}">
      <dgm:prSet/>
      <dgm:spPr/>
      <dgm:t>
        <a:bodyPr/>
        <a:lstStyle/>
        <a:p>
          <a:endParaRPr lang="en-US" sz="1400">
            <a:latin typeface="Arial" panose="020B0604020202020204" pitchFamily="34" charset="0"/>
            <a:cs typeface="Arial" panose="020B0604020202020204" pitchFamily="34" charset="0"/>
          </a:endParaRPr>
        </a:p>
      </dgm:t>
    </dgm:pt>
    <dgm:pt modelId="{327CD755-9B64-4E7D-AF74-79D9F5C72CDE}">
      <dgm:prSet phldrT="[Text]" custT="1"/>
      <dgm:spPr>
        <a:ln>
          <a:solidFill>
            <a:schemeClr val="accent1">
              <a:lumMod val="75000"/>
              <a:alpha val="90000"/>
            </a:schemeClr>
          </a:solidFill>
        </a:ln>
      </dgm:spPr>
      <dgm:t>
        <a:bodyPr lIns="91440"/>
        <a:lstStyle/>
        <a:p>
          <a:r>
            <a:rPr lang="en-US" sz="1100" dirty="0">
              <a:latin typeface="Arial" panose="020B0604020202020204" pitchFamily="34" charset="0"/>
              <a:cs typeface="Arial" panose="020B0604020202020204" pitchFamily="34" charset="0"/>
            </a:rPr>
            <a:t> LD50</a:t>
          </a:r>
        </a:p>
      </dgm:t>
    </dgm:pt>
    <dgm:pt modelId="{91142B52-80EA-456F-82DE-05FED29DBEA7}" type="parTrans" cxnId="{EC9033AD-CF8A-4808-91A9-8E646D4D3066}">
      <dgm:prSet/>
      <dgm:spPr/>
      <dgm:t>
        <a:bodyPr/>
        <a:lstStyle/>
        <a:p>
          <a:endParaRPr lang="en-US" sz="1400">
            <a:latin typeface="Arial" panose="020B0604020202020204" pitchFamily="34" charset="0"/>
            <a:cs typeface="Arial" panose="020B0604020202020204" pitchFamily="34" charset="0"/>
          </a:endParaRPr>
        </a:p>
      </dgm:t>
    </dgm:pt>
    <dgm:pt modelId="{A0AE5E54-8EE1-4D20-A272-8BF888E71395}" type="sibTrans" cxnId="{EC9033AD-CF8A-4808-91A9-8E646D4D3066}">
      <dgm:prSet/>
      <dgm:spPr/>
      <dgm:t>
        <a:bodyPr/>
        <a:lstStyle/>
        <a:p>
          <a:endParaRPr lang="en-US" sz="1400">
            <a:latin typeface="Arial" panose="020B0604020202020204" pitchFamily="34" charset="0"/>
            <a:cs typeface="Arial" panose="020B0604020202020204" pitchFamily="34" charset="0"/>
          </a:endParaRPr>
        </a:p>
      </dgm:t>
    </dgm:pt>
    <dgm:pt modelId="{D3641DBF-0740-4368-921D-B5078930BE95}">
      <dgm:prSet phldrT="[Text]" custT="1"/>
      <dgm:spPr>
        <a:solidFill>
          <a:schemeClr val="accent1">
            <a:lumMod val="75000"/>
          </a:schemeClr>
        </a:solidFill>
      </dgm:spPr>
      <dgm:t>
        <a:bodyPr lIns="0" rIns="0"/>
        <a:lstStyle/>
        <a:p>
          <a:r>
            <a:rPr lang="en-US" sz="1400" dirty="0">
              <a:latin typeface="Arial Narrow" panose="020B0606020202030204" pitchFamily="34" charset="0"/>
            </a:rPr>
            <a:t>off target effects</a:t>
          </a:r>
          <a:endParaRPr lang="en-US" sz="1400" dirty="0">
            <a:latin typeface="Arial" panose="020B0604020202020204" pitchFamily="34" charset="0"/>
            <a:cs typeface="Arial" panose="020B0604020202020204" pitchFamily="34" charset="0"/>
          </a:endParaRPr>
        </a:p>
      </dgm:t>
    </dgm:pt>
    <dgm:pt modelId="{8A3F4CFA-266C-4A75-A8A1-88892319E778}" type="parTrans" cxnId="{F9794EBC-3D7D-47A7-B62D-397F98256BA7}">
      <dgm:prSet/>
      <dgm:spPr/>
      <dgm:t>
        <a:bodyPr/>
        <a:lstStyle/>
        <a:p>
          <a:endParaRPr lang="en-US" sz="1400">
            <a:latin typeface="Arial" panose="020B0604020202020204" pitchFamily="34" charset="0"/>
            <a:cs typeface="Arial" panose="020B0604020202020204" pitchFamily="34" charset="0"/>
          </a:endParaRPr>
        </a:p>
      </dgm:t>
    </dgm:pt>
    <dgm:pt modelId="{FB4F30FF-D2CE-4E81-9AFA-B1336F0F99FC}" type="sibTrans" cxnId="{F9794EBC-3D7D-47A7-B62D-397F98256BA7}">
      <dgm:prSet/>
      <dgm:spPr/>
      <dgm:t>
        <a:bodyPr/>
        <a:lstStyle/>
        <a:p>
          <a:endParaRPr lang="en-US" sz="1400">
            <a:latin typeface="Arial" panose="020B0604020202020204" pitchFamily="34" charset="0"/>
            <a:cs typeface="Arial" panose="020B0604020202020204" pitchFamily="34" charset="0"/>
          </a:endParaRPr>
        </a:p>
      </dgm:t>
    </dgm:pt>
    <dgm:pt modelId="{E0983393-0830-4150-BA8A-DFAAB472CAD6}">
      <dgm:prSet phldrT="[Text]" custT="1"/>
      <dgm:spPr>
        <a:ln>
          <a:solidFill>
            <a:schemeClr val="accent1">
              <a:lumMod val="75000"/>
              <a:alpha val="90000"/>
            </a:schemeClr>
          </a:solidFill>
        </a:ln>
      </dgm:spPr>
      <dgm:t>
        <a:bodyPr lIns="91440" rIns="0"/>
        <a:lstStyle/>
        <a:p>
          <a:r>
            <a:rPr lang="en-US" sz="1050" dirty="0">
              <a:latin typeface="Arial" panose="020B0604020202020204" pitchFamily="34" charset="0"/>
              <a:cs typeface="Arial" panose="020B0604020202020204" pitchFamily="34" charset="0"/>
            </a:rPr>
            <a:t> </a:t>
          </a:r>
          <a:r>
            <a:rPr lang="en-US" sz="1050" dirty="0">
              <a:latin typeface="Arial Narrow" panose="020B0606020202030204" pitchFamily="34" charset="0"/>
            </a:rPr>
            <a:t>In vitro &amp; in vivo</a:t>
          </a:r>
          <a:endParaRPr lang="en-US" sz="1050" dirty="0">
            <a:latin typeface="Arial" panose="020B0604020202020204" pitchFamily="34" charset="0"/>
            <a:cs typeface="Arial" panose="020B0604020202020204" pitchFamily="34" charset="0"/>
          </a:endParaRPr>
        </a:p>
      </dgm:t>
    </dgm:pt>
    <dgm:pt modelId="{0B0C9DED-30A5-431B-8651-4EC2877375DD}" type="parTrans" cxnId="{1CBF8AF9-291F-43F3-962F-4288C14C7E62}">
      <dgm:prSet/>
      <dgm:spPr/>
      <dgm:t>
        <a:bodyPr/>
        <a:lstStyle/>
        <a:p>
          <a:endParaRPr lang="en-US" sz="1400">
            <a:latin typeface="Arial" panose="020B0604020202020204" pitchFamily="34" charset="0"/>
            <a:cs typeface="Arial" panose="020B0604020202020204" pitchFamily="34" charset="0"/>
          </a:endParaRPr>
        </a:p>
      </dgm:t>
    </dgm:pt>
    <dgm:pt modelId="{29077020-5EAB-425B-B87C-CEA700DAD921}" type="sibTrans" cxnId="{1CBF8AF9-291F-43F3-962F-4288C14C7E62}">
      <dgm:prSet/>
      <dgm:spPr/>
      <dgm:t>
        <a:bodyPr/>
        <a:lstStyle/>
        <a:p>
          <a:endParaRPr lang="en-US" sz="1400">
            <a:latin typeface="Arial" panose="020B0604020202020204" pitchFamily="34" charset="0"/>
            <a:cs typeface="Arial" panose="020B0604020202020204" pitchFamily="34" charset="0"/>
          </a:endParaRPr>
        </a:p>
      </dgm:t>
    </dgm:pt>
    <dgm:pt modelId="{34720C26-5CCE-4F2A-A80E-75052C750673}">
      <dgm:prSet phldrT="[Text]" custT="1"/>
      <dgm:spPr>
        <a:solidFill>
          <a:schemeClr val="accent1">
            <a:lumMod val="75000"/>
          </a:schemeClr>
        </a:solidFill>
      </dgm:spPr>
      <dgm:t>
        <a:bodyPr lIns="0" rIns="0"/>
        <a:lstStyle/>
        <a:p>
          <a:r>
            <a:rPr lang="en-US" sz="1400" dirty="0">
              <a:latin typeface="Arial" panose="020B0604020202020204" pitchFamily="34" charset="0"/>
              <a:cs typeface="Arial" panose="020B0604020202020204" pitchFamily="34" charset="0"/>
            </a:rPr>
            <a:t> DDI risk</a:t>
          </a:r>
        </a:p>
      </dgm:t>
    </dgm:pt>
    <dgm:pt modelId="{8EF2E75B-C0D8-4EFE-AC66-D7162EE0A63E}" type="parTrans" cxnId="{B0A7479E-65AF-4BA1-918C-D28513881AFC}">
      <dgm:prSet/>
      <dgm:spPr/>
      <dgm:t>
        <a:bodyPr/>
        <a:lstStyle/>
        <a:p>
          <a:endParaRPr lang="en-US" sz="1400">
            <a:latin typeface="Arial" panose="020B0604020202020204" pitchFamily="34" charset="0"/>
            <a:cs typeface="Arial" panose="020B0604020202020204" pitchFamily="34" charset="0"/>
          </a:endParaRPr>
        </a:p>
      </dgm:t>
    </dgm:pt>
    <dgm:pt modelId="{01446691-6A5E-48FD-9613-CB757A5A8F09}" type="sibTrans" cxnId="{B0A7479E-65AF-4BA1-918C-D28513881AFC}">
      <dgm:prSet/>
      <dgm:spPr/>
      <dgm:t>
        <a:bodyPr/>
        <a:lstStyle/>
        <a:p>
          <a:endParaRPr lang="en-US" sz="1400">
            <a:latin typeface="Arial" panose="020B0604020202020204" pitchFamily="34" charset="0"/>
            <a:cs typeface="Arial" panose="020B0604020202020204" pitchFamily="34" charset="0"/>
          </a:endParaRPr>
        </a:p>
      </dgm:t>
    </dgm:pt>
    <dgm:pt modelId="{A6CB90BA-13A8-4435-80F6-FA2C8853C281}">
      <dgm:prSet phldrT="[Text]" custT="1"/>
      <dgm:spPr>
        <a:ln>
          <a:solidFill>
            <a:schemeClr val="accent1">
              <a:lumMod val="75000"/>
              <a:alpha val="90000"/>
            </a:schemeClr>
          </a:solidFill>
        </a:ln>
      </dgm:spPr>
      <dgm:t>
        <a:bodyPr lIns="91440" rIns="0"/>
        <a:lstStyle/>
        <a:p>
          <a:r>
            <a:rPr lang="en-US" sz="1050" dirty="0">
              <a:latin typeface="Arial" panose="020B0604020202020204" pitchFamily="34" charset="0"/>
              <a:cs typeface="Arial" panose="020B0604020202020204" pitchFamily="34" charset="0"/>
            </a:rPr>
            <a:t> victim &amp; perpetrator profile: drug metabolizing enzyme and transporters</a:t>
          </a:r>
        </a:p>
      </dgm:t>
    </dgm:pt>
    <dgm:pt modelId="{CFD867ED-E290-47FA-A4B8-A9B79EC2722D}" type="parTrans" cxnId="{6D7A4964-859C-4393-892D-35530D355292}">
      <dgm:prSet/>
      <dgm:spPr/>
      <dgm:t>
        <a:bodyPr/>
        <a:lstStyle/>
        <a:p>
          <a:endParaRPr lang="en-US" sz="1400">
            <a:latin typeface="Arial" panose="020B0604020202020204" pitchFamily="34" charset="0"/>
            <a:cs typeface="Arial" panose="020B0604020202020204" pitchFamily="34" charset="0"/>
          </a:endParaRPr>
        </a:p>
      </dgm:t>
    </dgm:pt>
    <dgm:pt modelId="{3091C3FF-AE4A-4A96-B889-8C84269E6265}" type="sibTrans" cxnId="{6D7A4964-859C-4393-892D-35530D355292}">
      <dgm:prSet/>
      <dgm:spPr/>
      <dgm:t>
        <a:bodyPr/>
        <a:lstStyle/>
        <a:p>
          <a:endParaRPr lang="en-US" sz="1400">
            <a:latin typeface="Arial" panose="020B0604020202020204" pitchFamily="34" charset="0"/>
            <a:cs typeface="Arial" panose="020B0604020202020204" pitchFamily="34" charset="0"/>
          </a:endParaRPr>
        </a:p>
      </dgm:t>
    </dgm:pt>
    <dgm:pt modelId="{A42788E2-B7B6-410C-9F92-C9D17B6E5E04}" type="pres">
      <dgm:prSet presAssocID="{F4112A0D-5839-44E4-8581-EBF99C6AA154}" presName="Name0" presStyleCnt="0">
        <dgm:presLayoutVars>
          <dgm:dir/>
          <dgm:animLvl val="lvl"/>
          <dgm:resizeHandles val="exact"/>
        </dgm:presLayoutVars>
      </dgm:prSet>
      <dgm:spPr/>
    </dgm:pt>
    <dgm:pt modelId="{B94BB610-81A3-41C0-A9D7-462EE8C51109}" type="pres">
      <dgm:prSet presAssocID="{CB4C8560-E085-44FA-A0EB-B91257DAC13C}" presName="linNode" presStyleCnt="0"/>
      <dgm:spPr/>
    </dgm:pt>
    <dgm:pt modelId="{E4AD6894-4D77-4DCB-B303-1C98C824A80D}" type="pres">
      <dgm:prSet presAssocID="{CB4C8560-E085-44FA-A0EB-B91257DAC13C}" presName="parentText" presStyleLbl="node1" presStyleIdx="0" presStyleCnt="4" custScaleX="173173">
        <dgm:presLayoutVars>
          <dgm:chMax val="1"/>
          <dgm:bulletEnabled val="1"/>
        </dgm:presLayoutVars>
      </dgm:prSet>
      <dgm:spPr/>
    </dgm:pt>
    <dgm:pt modelId="{B77FFB50-CB55-4E58-97F4-D4D66D3784FE}" type="pres">
      <dgm:prSet presAssocID="{CB4C8560-E085-44FA-A0EB-B91257DAC13C}" presName="descendantText" presStyleLbl="alignAccFollowNode1" presStyleIdx="0" presStyleCnt="4" custScaleX="170023">
        <dgm:presLayoutVars>
          <dgm:bulletEnabled val="1"/>
        </dgm:presLayoutVars>
      </dgm:prSet>
      <dgm:spPr/>
    </dgm:pt>
    <dgm:pt modelId="{EA35EF58-5BBD-4197-81C2-196287534583}" type="pres">
      <dgm:prSet presAssocID="{9C434C22-8A1E-4F5E-B880-E0689A68CF94}" presName="sp" presStyleCnt="0"/>
      <dgm:spPr/>
    </dgm:pt>
    <dgm:pt modelId="{9E3F56F0-8BA2-4A07-BF9A-9C49DCC27984}" type="pres">
      <dgm:prSet presAssocID="{FFAECC78-8A0C-4B1E-A59B-5CA93979B67B}" presName="linNode" presStyleCnt="0"/>
      <dgm:spPr/>
    </dgm:pt>
    <dgm:pt modelId="{FF4133BB-6948-45BB-9EC6-5C2DD0F99C0B}" type="pres">
      <dgm:prSet presAssocID="{FFAECC78-8A0C-4B1E-A59B-5CA93979B67B}" presName="parentText" presStyleLbl="node1" presStyleIdx="1" presStyleCnt="4" custScaleX="173173">
        <dgm:presLayoutVars>
          <dgm:chMax val="1"/>
          <dgm:bulletEnabled val="1"/>
        </dgm:presLayoutVars>
      </dgm:prSet>
      <dgm:spPr/>
    </dgm:pt>
    <dgm:pt modelId="{0C73BF62-7C58-459A-8F7B-E427DEDA74C5}" type="pres">
      <dgm:prSet presAssocID="{FFAECC78-8A0C-4B1E-A59B-5CA93979B67B}" presName="descendantText" presStyleLbl="alignAccFollowNode1" presStyleIdx="1" presStyleCnt="4" custScaleX="170023">
        <dgm:presLayoutVars>
          <dgm:bulletEnabled val="1"/>
        </dgm:presLayoutVars>
      </dgm:prSet>
      <dgm:spPr/>
    </dgm:pt>
    <dgm:pt modelId="{22B21363-27F5-4C1C-A28F-BACDC27D5060}" type="pres">
      <dgm:prSet presAssocID="{3A08AA12-5F1D-4B7A-A708-5D2DE7EBE261}" presName="sp" presStyleCnt="0"/>
      <dgm:spPr/>
    </dgm:pt>
    <dgm:pt modelId="{14087358-B67D-4CFF-B48F-435256620FFF}" type="pres">
      <dgm:prSet presAssocID="{D3641DBF-0740-4368-921D-B5078930BE95}" presName="linNode" presStyleCnt="0"/>
      <dgm:spPr/>
    </dgm:pt>
    <dgm:pt modelId="{63AE721D-ABDB-4C2C-A884-61ED392C0206}" type="pres">
      <dgm:prSet presAssocID="{D3641DBF-0740-4368-921D-B5078930BE95}" presName="parentText" presStyleLbl="node1" presStyleIdx="2" presStyleCnt="4" custScaleX="173173">
        <dgm:presLayoutVars>
          <dgm:chMax val="1"/>
          <dgm:bulletEnabled val="1"/>
        </dgm:presLayoutVars>
      </dgm:prSet>
      <dgm:spPr/>
    </dgm:pt>
    <dgm:pt modelId="{E8BE61C8-3777-4F72-A319-846349A67591}" type="pres">
      <dgm:prSet presAssocID="{D3641DBF-0740-4368-921D-B5078930BE95}" presName="descendantText" presStyleLbl="alignAccFollowNode1" presStyleIdx="2" presStyleCnt="4" custScaleX="81127">
        <dgm:presLayoutVars>
          <dgm:bulletEnabled val="1"/>
        </dgm:presLayoutVars>
      </dgm:prSet>
      <dgm:spPr/>
    </dgm:pt>
    <dgm:pt modelId="{8187E997-078B-4D94-AD2F-FC0EE8316FEE}" type="pres">
      <dgm:prSet presAssocID="{FB4F30FF-D2CE-4E81-9AFA-B1336F0F99FC}" presName="sp" presStyleCnt="0"/>
      <dgm:spPr/>
    </dgm:pt>
    <dgm:pt modelId="{BADDB435-6BE3-47B9-8B52-BD3B16B73D0E}" type="pres">
      <dgm:prSet presAssocID="{34720C26-5CCE-4F2A-A80E-75052C750673}" presName="linNode" presStyleCnt="0"/>
      <dgm:spPr/>
    </dgm:pt>
    <dgm:pt modelId="{6881D337-37D6-4053-BD9A-2143664884E1}" type="pres">
      <dgm:prSet presAssocID="{34720C26-5CCE-4F2A-A80E-75052C750673}" presName="parentText" presStyleLbl="node1" presStyleIdx="3" presStyleCnt="4" custScaleX="173173" custScaleY="133795">
        <dgm:presLayoutVars>
          <dgm:chMax val="1"/>
          <dgm:bulletEnabled val="1"/>
        </dgm:presLayoutVars>
      </dgm:prSet>
      <dgm:spPr/>
    </dgm:pt>
    <dgm:pt modelId="{DA85E9ED-124C-4054-BBEE-4D26922C9323}" type="pres">
      <dgm:prSet presAssocID="{34720C26-5CCE-4F2A-A80E-75052C750673}" presName="descendantText" presStyleLbl="alignAccFollowNode1" presStyleIdx="3" presStyleCnt="4" custScaleX="171883" custScaleY="131139">
        <dgm:presLayoutVars>
          <dgm:bulletEnabled val="1"/>
        </dgm:presLayoutVars>
      </dgm:prSet>
      <dgm:spPr/>
    </dgm:pt>
  </dgm:ptLst>
  <dgm:cxnLst>
    <dgm:cxn modelId="{3486F722-97E3-4C8A-B463-2069BFCF1029}" srcId="{CB4C8560-E085-44FA-A0EB-B91257DAC13C}" destId="{679D8F3B-B8BB-4FFA-8362-D053B87F5A77}" srcOrd="0" destOrd="0" parTransId="{596A8D64-5C82-49F5-9D2D-C6A63982260C}" sibTransId="{163389A0-0D54-4441-86B5-A758BD6E2CD2}"/>
    <dgm:cxn modelId="{20288D26-CB1E-4884-9B3A-5854BE88AFDD}" type="presOf" srcId="{34720C26-5CCE-4F2A-A80E-75052C750673}" destId="{6881D337-37D6-4053-BD9A-2143664884E1}" srcOrd="0" destOrd="0" presId="urn:microsoft.com/office/officeart/2005/8/layout/vList5"/>
    <dgm:cxn modelId="{C4BD0436-FA04-4C63-AD19-276FA7FA75DD}" type="presOf" srcId="{327CD755-9B64-4E7D-AF74-79D9F5C72CDE}" destId="{0C73BF62-7C58-459A-8F7B-E427DEDA74C5}" srcOrd="0" destOrd="0" presId="urn:microsoft.com/office/officeart/2005/8/layout/vList5"/>
    <dgm:cxn modelId="{445FA53E-84C9-4F84-BB3D-B82391A5D9FE}" srcId="{F4112A0D-5839-44E4-8581-EBF99C6AA154}" destId="{CB4C8560-E085-44FA-A0EB-B91257DAC13C}" srcOrd="0" destOrd="0" parTransId="{16C4BF91-D28B-4992-AE35-E9C319411D8A}" sibTransId="{9C434C22-8A1E-4F5E-B880-E0689A68CF94}"/>
    <dgm:cxn modelId="{6D7A4964-859C-4393-892D-35530D355292}" srcId="{34720C26-5CCE-4F2A-A80E-75052C750673}" destId="{A6CB90BA-13A8-4435-80F6-FA2C8853C281}" srcOrd="0" destOrd="0" parTransId="{CFD867ED-E290-47FA-A4B8-A9B79EC2722D}" sibTransId="{3091C3FF-AE4A-4A96-B889-8C84269E6265}"/>
    <dgm:cxn modelId="{4473FF8B-DF47-4D30-8906-2E111B1F9A33}" type="presOf" srcId="{F4112A0D-5839-44E4-8581-EBF99C6AA154}" destId="{A42788E2-B7B6-410C-9F92-C9D17B6E5E04}" srcOrd="0" destOrd="0" presId="urn:microsoft.com/office/officeart/2005/8/layout/vList5"/>
    <dgm:cxn modelId="{B0A7479E-65AF-4BA1-918C-D28513881AFC}" srcId="{F4112A0D-5839-44E4-8581-EBF99C6AA154}" destId="{34720C26-5CCE-4F2A-A80E-75052C750673}" srcOrd="3" destOrd="0" parTransId="{8EF2E75B-C0D8-4EFE-AC66-D7162EE0A63E}" sibTransId="{01446691-6A5E-48FD-9613-CB757A5A8F09}"/>
    <dgm:cxn modelId="{EC9033AD-CF8A-4808-91A9-8E646D4D3066}" srcId="{FFAECC78-8A0C-4B1E-A59B-5CA93979B67B}" destId="{327CD755-9B64-4E7D-AF74-79D9F5C72CDE}" srcOrd="0" destOrd="0" parTransId="{91142B52-80EA-456F-82DE-05FED29DBEA7}" sibTransId="{A0AE5E54-8EE1-4D20-A272-8BF888E71395}"/>
    <dgm:cxn modelId="{F9794EBC-3D7D-47A7-B62D-397F98256BA7}" srcId="{F4112A0D-5839-44E4-8581-EBF99C6AA154}" destId="{D3641DBF-0740-4368-921D-B5078930BE95}" srcOrd="2" destOrd="0" parTransId="{8A3F4CFA-266C-4A75-A8A1-88892319E778}" sibTransId="{FB4F30FF-D2CE-4E81-9AFA-B1336F0F99FC}"/>
    <dgm:cxn modelId="{BAD1F6BE-A87F-4240-94BE-7AA8FD740679}" type="presOf" srcId="{FFAECC78-8A0C-4B1E-A59B-5CA93979B67B}" destId="{FF4133BB-6948-45BB-9EC6-5C2DD0F99C0B}" srcOrd="0" destOrd="0" presId="urn:microsoft.com/office/officeart/2005/8/layout/vList5"/>
    <dgm:cxn modelId="{5B331BBF-6201-4930-806A-6C0E4E98F018}" type="presOf" srcId="{679D8F3B-B8BB-4FFA-8362-D053B87F5A77}" destId="{B77FFB50-CB55-4E58-97F4-D4D66D3784FE}" srcOrd="0" destOrd="0" presId="urn:microsoft.com/office/officeart/2005/8/layout/vList5"/>
    <dgm:cxn modelId="{0BEE50E3-A792-4DC7-A3A9-917BA2682FD0}" srcId="{F4112A0D-5839-44E4-8581-EBF99C6AA154}" destId="{FFAECC78-8A0C-4B1E-A59B-5CA93979B67B}" srcOrd="1" destOrd="0" parTransId="{042F4AD1-FA4E-4751-AEED-178DC29D31A4}" sibTransId="{3A08AA12-5F1D-4B7A-A708-5D2DE7EBE261}"/>
    <dgm:cxn modelId="{B7C77DF6-FD52-4C3E-B6A5-CFB8A43D0E0F}" type="presOf" srcId="{E0983393-0830-4150-BA8A-DFAAB472CAD6}" destId="{E8BE61C8-3777-4F72-A319-846349A67591}" srcOrd="0" destOrd="0" presId="urn:microsoft.com/office/officeart/2005/8/layout/vList5"/>
    <dgm:cxn modelId="{DCCE76F7-4F73-4511-AA9C-6A92548AFF17}" type="presOf" srcId="{CB4C8560-E085-44FA-A0EB-B91257DAC13C}" destId="{E4AD6894-4D77-4DCB-B303-1C98C824A80D}" srcOrd="0" destOrd="0" presId="urn:microsoft.com/office/officeart/2005/8/layout/vList5"/>
    <dgm:cxn modelId="{1CBF8AF9-291F-43F3-962F-4288C14C7E62}" srcId="{D3641DBF-0740-4368-921D-B5078930BE95}" destId="{E0983393-0830-4150-BA8A-DFAAB472CAD6}" srcOrd="0" destOrd="0" parTransId="{0B0C9DED-30A5-431B-8651-4EC2877375DD}" sibTransId="{29077020-5EAB-425B-B87C-CEA700DAD921}"/>
    <dgm:cxn modelId="{40F891F9-7E72-408C-B217-6C8081AFAF6C}" type="presOf" srcId="{D3641DBF-0740-4368-921D-B5078930BE95}" destId="{63AE721D-ABDB-4C2C-A884-61ED392C0206}" srcOrd="0" destOrd="0" presId="urn:microsoft.com/office/officeart/2005/8/layout/vList5"/>
    <dgm:cxn modelId="{3C089BFA-6802-40E7-8D25-37536CB7BFB7}" type="presOf" srcId="{A6CB90BA-13A8-4435-80F6-FA2C8853C281}" destId="{DA85E9ED-124C-4054-BBEE-4D26922C9323}" srcOrd="0" destOrd="0" presId="urn:microsoft.com/office/officeart/2005/8/layout/vList5"/>
    <dgm:cxn modelId="{DFCD6723-1003-40CD-B997-BF626173AB1B}" type="presParOf" srcId="{A42788E2-B7B6-410C-9F92-C9D17B6E5E04}" destId="{B94BB610-81A3-41C0-A9D7-462EE8C51109}" srcOrd="0" destOrd="0" presId="urn:microsoft.com/office/officeart/2005/8/layout/vList5"/>
    <dgm:cxn modelId="{493E043A-122A-4EEA-A069-09D5F1AE9C23}" type="presParOf" srcId="{B94BB610-81A3-41C0-A9D7-462EE8C51109}" destId="{E4AD6894-4D77-4DCB-B303-1C98C824A80D}" srcOrd="0" destOrd="0" presId="urn:microsoft.com/office/officeart/2005/8/layout/vList5"/>
    <dgm:cxn modelId="{BF7A3166-7912-41AC-86E4-CA60788F7C75}" type="presParOf" srcId="{B94BB610-81A3-41C0-A9D7-462EE8C51109}" destId="{B77FFB50-CB55-4E58-97F4-D4D66D3784FE}" srcOrd="1" destOrd="0" presId="urn:microsoft.com/office/officeart/2005/8/layout/vList5"/>
    <dgm:cxn modelId="{268ECF85-0924-4AC0-A528-4DD7AAC80CED}" type="presParOf" srcId="{A42788E2-B7B6-410C-9F92-C9D17B6E5E04}" destId="{EA35EF58-5BBD-4197-81C2-196287534583}" srcOrd="1" destOrd="0" presId="urn:microsoft.com/office/officeart/2005/8/layout/vList5"/>
    <dgm:cxn modelId="{D49CE091-83EE-4C04-B8F0-2E203A12A3D8}" type="presParOf" srcId="{A42788E2-B7B6-410C-9F92-C9D17B6E5E04}" destId="{9E3F56F0-8BA2-4A07-BF9A-9C49DCC27984}" srcOrd="2" destOrd="0" presId="urn:microsoft.com/office/officeart/2005/8/layout/vList5"/>
    <dgm:cxn modelId="{C8B555A3-F804-4018-866B-C61110B6E0E3}" type="presParOf" srcId="{9E3F56F0-8BA2-4A07-BF9A-9C49DCC27984}" destId="{FF4133BB-6948-45BB-9EC6-5C2DD0F99C0B}" srcOrd="0" destOrd="0" presId="urn:microsoft.com/office/officeart/2005/8/layout/vList5"/>
    <dgm:cxn modelId="{69C1E5CF-DCC8-408D-BAB2-1378DAE486B5}" type="presParOf" srcId="{9E3F56F0-8BA2-4A07-BF9A-9C49DCC27984}" destId="{0C73BF62-7C58-459A-8F7B-E427DEDA74C5}" srcOrd="1" destOrd="0" presId="urn:microsoft.com/office/officeart/2005/8/layout/vList5"/>
    <dgm:cxn modelId="{999162FE-18DC-4EF9-BE14-9EAD8295BF9B}" type="presParOf" srcId="{A42788E2-B7B6-410C-9F92-C9D17B6E5E04}" destId="{22B21363-27F5-4C1C-A28F-BACDC27D5060}" srcOrd="3" destOrd="0" presId="urn:microsoft.com/office/officeart/2005/8/layout/vList5"/>
    <dgm:cxn modelId="{7F89B41A-6F7C-450F-B4C7-78C54C59A372}" type="presParOf" srcId="{A42788E2-B7B6-410C-9F92-C9D17B6E5E04}" destId="{14087358-B67D-4CFF-B48F-435256620FFF}" srcOrd="4" destOrd="0" presId="urn:microsoft.com/office/officeart/2005/8/layout/vList5"/>
    <dgm:cxn modelId="{597131F8-58A6-4261-9CFE-305CC12BED75}" type="presParOf" srcId="{14087358-B67D-4CFF-B48F-435256620FFF}" destId="{63AE721D-ABDB-4C2C-A884-61ED392C0206}" srcOrd="0" destOrd="0" presId="urn:microsoft.com/office/officeart/2005/8/layout/vList5"/>
    <dgm:cxn modelId="{B85E5EBF-BC92-4890-9A40-2F9018560842}" type="presParOf" srcId="{14087358-B67D-4CFF-B48F-435256620FFF}" destId="{E8BE61C8-3777-4F72-A319-846349A67591}" srcOrd="1" destOrd="0" presId="urn:microsoft.com/office/officeart/2005/8/layout/vList5"/>
    <dgm:cxn modelId="{3742C687-8BF3-48B9-96B0-BF783A1B58E9}" type="presParOf" srcId="{A42788E2-B7B6-410C-9F92-C9D17B6E5E04}" destId="{8187E997-078B-4D94-AD2F-FC0EE8316FEE}" srcOrd="5" destOrd="0" presId="urn:microsoft.com/office/officeart/2005/8/layout/vList5"/>
    <dgm:cxn modelId="{593029F5-1291-44BE-A4DA-CEB79C62D948}" type="presParOf" srcId="{A42788E2-B7B6-410C-9F92-C9D17B6E5E04}" destId="{BADDB435-6BE3-47B9-8B52-BD3B16B73D0E}" srcOrd="6" destOrd="0" presId="urn:microsoft.com/office/officeart/2005/8/layout/vList5"/>
    <dgm:cxn modelId="{3AEDAE27-9027-4C16-A261-22B21ADA5A5C}" type="presParOf" srcId="{BADDB435-6BE3-47B9-8B52-BD3B16B73D0E}" destId="{6881D337-37D6-4053-BD9A-2143664884E1}" srcOrd="0" destOrd="0" presId="urn:microsoft.com/office/officeart/2005/8/layout/vList5"/>
    <dgm:cxn modelId="{148A45F3-DD3D-442B-9B8E-6E1A2FA0837A}" type="presParOf" srcId="{BADDB435-6BE3-47B9-8B52-BD3B16B73D0E}" destId="{DA85E9ED-124C-4054-BBEE-4D26922C9323}" srcOrd="1" destOrd="0" presId="urn:microsoft.com/office/officeart/2005/8/layout/vList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85F9986-43AE-4C56-B18A-853C574C4393}" type="doc">
      <dgm:prSet loTypeId="urn:microsoft.com/office/officeart/2005/8/layout/balance1" loCatId="relationship" qsTypeId="urn:microsoft.com/office/officeart/2005/8/quickstyle/simple1" qsCatId="simple" csTypeId="urn:microsoft.com/office/officeart/2005/8/colors/accent0_3" csCatId="mainScheme" phldr="1"/>
      <dgm:spPr/>
      <dgm:t>
        <a:bodyPr/>
        <a:lstStyle/>
        <a:p>
          <a:endParaRPr lang="en-US"/>
        </a:p>
      </dgm:t>
    </dgm:pt>
    <dgm:pt modelId="{70597266-B481-4387-AF4E-69AB1F636C48}">
      <dgm:prSet phldrT="[Text]"/>
      <dgm:spPr>
        <a:ln>
          <a:solidFill>
            <a:schemeClr val="tx1">
              <a:lumMod val="65000"/>
              <a:lumOff val="35000"/>
              <a:alpha val="90000"/>
            </a:schemeClr>
          </a:solidFill>
        </a:ln>
      </dgm:spPr>
      <dgm:t>
        <a:bodyPr/>
        <a:lstStyle/>
        <a:p>
          <a:r>
            <a:rPr lang="en-US" dirty="0"/>
            <a:t>Brain penetration</a:t>
          </a:r>
        </a:p>
      </dgm:t>
    </dgm:pt>
    <dgm:pt modelId="{6A94A61A-0BED-43B7-8643-AD1BCC5FDAA3}" type="parTrans" cxnId="{D838A616-B3E3-41E8-8BF6-4D5768F209E6}">
      <dgm:prSet/>
      <dgm:spPr/>
      <dgm:t>
        <a:bodyPr/>
        <a:lstStyle/>
        <a:p>
          <a:endParaRPr lang="en-US"/>
        </a:p>
      </dgm:t>
    </dgm:pt>
    <dgm:pt modelId="{9F4024D9-E6BF-470F-94EF-F0A6B8F3EFD7}" type="sibTrans" cxnId="{D838A616-B3E3-41E8-8BF6-4D5768F209E6}">
      <dgm:prSet/>
      <dgm:spPr/>
      <dgm:t>
        <a:bodyPr/>
        <a:lstStyle/>
        <a:p>
          <a:endParaRPr lang="en-US"/>
        </a:p>
      </dgm:t>
    </dgm:pt>
    <dgm:pt modelId="{3C460142-503C-4973-90C7-37C7E646655A}">
      <dgm:prSet phldrT="[Text]"/>
      <dgm:spPr/>
      <dgm:t>
        <a:bodyPr/>
        <a:lstStyle/>
        <a:p>
          <a:r>
            <a:rPr lang="en-US" dirty="0"/>
            <a:t>Blood-brain-barrier</a:t>
          </a:r>
        </a:p>
      </dgm:t>
    </dgm:pt>
    <dgm:pt modelId="{1C5CC27C-1FA6-4577-9B23-757A2C617259}" type="parTrans" cxnId="{83E76282-720D-4D5F-978A-103F9C0DD522}">
      <dgm:prSet/>
      <dgm:spPr/>
      <dgm:t>
        <a:bodyPr/>
        <a:lstStyle/>
        <a:p>
          <a:endParaRPr lang="en-US"/>
        </a:p>
      </dgm:t>
    </dgm:pt>
    <dgm:pt modelId="{A18B10AE-3B0C-4D84-8FD0-F6689C564972}" type="sibTrans" cxnId="{83E76282-720D-4D5F-978A-103F9C0DD522}">
      <dgm:prSet/>
      <dgm:spPr/>
      <dgm:t>
        <a:bodyPr/>
        <a:lstStyle/>
        <a:p>
          <a:endParaRPr lang="en-US"/>
        </a:p>
      </dgm:t>
    </dgm:pt>
    <dgm:pt modelId="{A909155E-B316-45AD-9E92-CC82CDA55294}">
      <dgm:prSet phldrT="[Text]"/>
      <dgm:spPr/>
      <dgm:t>
        <a:bodyPr/>
        <a:lstStyle/>
        <a:p>
          <a:r>
            <a:rPr lang="en-US" dirty="0"/>
            <a:t>TPSA</a:t>
          </a:r>
        </a:p>
      </dgm:t>
    </dgm:pt>
    <dgm:pt modelId="{EB1B8C0C-A785-4E7B-A807-33226AC5053C}" type="parTrans" cxnId="{2F4F4DCC-320C-4469-9324-8367988A610F}">
      <dgm:prSet/>
      <dgm:spPr/>
      <dgm:t>
        <a:bodyPr/>
        <a:lstStyle/>
        <a:p>
          <a:endParaRPr lang="en-US"/>
        </a:p>
      </dgm:t>
    </dgm:pt>
    <dgm:pt modelId="{8DFD21CD-C84B-46AC-B460-47F5E292A7D3}" type="sibTrans" cxnId="{2F4F4DCC-320C-4469-9324-8367988A610F}">
      <dgm:prSet/>
      <dgm:spPr/>
      <dgm:t>
        <a:bodyPr/>
        <a:lstStyle/>
        <a:p>
          <a:endParaRPr lang="en-US"/>
        </a:p>
      </dgm:t>
    </dgm:pt>
    <dgm:pt modelId="{89287959-E405-49B0-B1E2-66832D89B0C2}">
      <dgm:prSet phldrT="[Text]"/>
      <dgm:spPr>
        <a:ln>
          <a:solidFill>
            <a:schemeClr val="tx1">
              <a:lumMod val="65000"/>
              <a:lumOff val="35000"/>
              <a:alpha val="90000"/>
            </a:schemeClr>
          </a:solidFill>
        </a:ln>
      </dgm:spPr>
      <dgm:t>
        <a:bodyPr/>
        <a:lstStyle/>
        <a:p>
          <a:r>
            <a:rPr lang="en-US" dirty="0"/>
            <a:t>Off-target toxicity</a:t>
          </a:r>
        </a:p>
      </dgm:t>
    </dgm:pt>
    <dgm:pt modelId="{964E9FD4-D2D0-408C-9810-268513A2A7A0}" type="parTrans" cxnId="{1B894420-F50F-41F4-9E87-FF55D6A6762E}">
      <dgm:prSet/>
      <dgm:spPr/>
      <dgm:t>
        <a:bodyPr/>
        <a:lstStyle/>
        <a:p>
          <a:endParaRPr lang="en-US"/>
        </a:p>
      </dgm:t>
    </dgm:pt>
    <dgm:pt modelId="{453D3B07-D27F-4307-B36F-F538D07EDF7D}" type="sibTrans" cxnId="{1B894420-F50F-41F4-9E87-FF55D6A6762E}">
      <dgm:prSet/>
      <dgm:spPr/>
      <dgm:t>
        <a:bodyPr/>
        <a:lstStyle/>
        <a:p>
          <a:endParaRPr lang="en-US"/>
        </a:p>
      </dgm:t>
    </dgm:pt>
    <dgm:pt modelId="{5FA69DD9-850E-4DE5-9C40-7E64E523ACEC}">
      <dgm:prSet phldrT="[Text]"/>
      <dgm:spPr/>
      <dgm:t>
        <a:bodyPr/>
        <a:lstStyle/>
        <a:p>
          <a:r>
            <a:rPr lang="en-US" dirty="0"/>
            <a:t>flexibility</a:t>
          </a:r>
        </a:p>
      </dgm:t>
    </dgm:pt>
    <dgm:pt modelId="{7900CA69-E3C8-472F-BC09-D941A6FEA853}" type="parTrans" cxnId="{60B4E157-029B-4788-B916-E3E93A651DC8}">
      <dgm:prSet/>
      <dgm:spPr/>
      <dgm:t>
        <a:bodyPr/>
        <a:lstStyle/>
        <a:p>
          <a:endParaRPr lang="en-US"/>
        </a:p>
      </dgm:t>
    </dgm:pt>
    <dgm:pt modelId="{3CC1FACC-D46E-4425-9EB8-17B9662FBA46}" type="sibTrans" cxnId="{60B4E157-029B-4788-B916-E3E93A651DC8}">
      <dgm:prSet/>
      <dgm:spPr/>
      <dgm:t>
        <a:bodyPr/>
        <a:lstStyle/>
        <a:p>
          <a:endParaRPr lang="en-US"/>
        </a:p>
      </dgm:t>
    </dgm:pt>
    <dgm:pt modelId="{1FFDB09E-4DE5-49B1-BE30-5C215FAC9663}">
      <dgm:prSet phldrT="[Text]"/>
      <dgm:spPr/>
      <dgm:t>
        <a:bodyPr/>
        <a:lstStyle/>
        <a:p>
          <a:r>
            <a:rPr lang="en-US" dirty="0"/>
            <a:t>Biochemical stability</a:t>
          </a:r>
        </a:p>
      </dgm:t>
    </dgm:pt>
    <dgm:pt modelId="{9571D5D4-70AE-40A1-8CDD-13CE80CA66C4}" type="parTrans" cxnId="{A196ED2D-2A5F-4BDC-A08D-93368EAE5171}">
      <dgm:prSet/>
      <dgm:spPr/>
      <dgm:t>
        <a:bodyPr/>
        <a:lstStyle/>
        <a:p>
          <a:endParaRPr lang="en-US"/>
        </a:p>
      </dgm:t>
    </dgm:pt>
    <dgm:pt modelId="{1A3D59AC-ECF3-4A80-BCBE-5D14AB030A08}" type="sibTrans" cxnId="{A196ED2D-2A5F-4BDC-A08D-93368EAE5171}">
      <dgm:prSet/>
      <dgm:spPr/>
      <dgm:t>
        <a:bodyPr/>
        <a:lstStyle/>
        <a:p>
          <a:endParaRPr lang="en-US"/>
        </a:p>
      </dgm:t>
    </dgm:pt>
    <dgm:pt modelId="{8F5142AE-5399-4344-99BE-5D5E483BC558}">
      <dgm:prSet phldrT="[Text]"/>
      <dgm:spPr/>
      <dgm:t>
        <a:bodyPr/>
        <a:lstStyle/>
        <a:p>
          <a:r>
            <a:rPr lang="en-US" dirty="0" err="1"/>
            <a:t>logP</a:t>
          </a:r>
          <a:endParaRPr lang="en-US" dirty="0"/>
        </a:p>
      </dgm:t>
    </dgm:pt>
    <dgm:pt modelId="{23E7A679-4370-4E9B-977F-0656926A7B22}" type="parTrans" cxnId="{664E1C98-E678-4ACC-8D2C-801DD3434876}">
      <dgm:prSet/>
      <dgm:spPr/>
      <dgm:t>
        <a:bodyPr/>
        <a:lstStyle/>
        <a:p>
          <a:endParaRPr lang="en-US"/>
        </a:p>
      </dgm:t>
    </dgm:pt>
    <dgm:pt modelId="{2621523E-DA5E-4378-86B8-E8BEE878344E}" type="sibTrans" cxnId="{664E1C98-E678-4ACC-8D2C-801DD3434876}">
      <dgm:prSet/>
      <dgm:spPr/>
      <dgm:t>
        <a:bodyPr/>
        <a:lstStyle/>
        <a:p>
          <a:endParaRPr lang="en-US"/>
        </a:p>
      </dgm:t>
    </dgm:pt>
    <dgm:pt modelId="{937AC8DF-955F-46E8-B61E-976E7AF826B5}" type="pres">
      <dgm:prSet presAssocID="{785F9986-43AE-4C56-B18A-853C574C4393}" presName="outerComposite" presStyleCnt="0">
        <dgm:presLayoutVars>
          <dgm:chMax val="2"/>
          <dgm:animLvl val="lvl"/>
          <dgm:resizeHandles val="exact"/>
        </dgm:presLayoutVars>
      </dgm:prSet>
      <dgm:spPr/>
    </dgm:pt>
    <dgm:pt modelId="{E4F7A36E-15AF-4991-B030-71B1AA669AF7}" type="pres">
      <dgm:prSet presAssocID="{785F9986-43AE-4C56-B18A-853C574C4393}" presName="dummyMaxCanvas" presStyleCnt="0"/>
      <dgm:spPr/>
    </dgm:pt>
    <dgm:pt modelId="{EB05EF8F-0CDA-480E-9169-C6A21CA44048}" type="pres">
      <dgm:prSet presAssocID="{785F9986-43AE-4C56-B18A-853C574C4393}" presName="parentComposite" presStyleCnt="0"/>
      <dgm:spPr/>
    </dgm:pt>
    <dgm:pt modelId="{E4F0E91B-E323-4F00-AF01-BE196A7C423E}" type="pres">
      <dgm:prSet presAssocID="{785F9986-43AE-4C56-B18A-853C574C4393}" presName="parent1" presStyleLbl="alignAccFollowNode1" presStyleIdx="0" presStyleCnt="4">
        <dgm:presLayoutVars>
          <dgm:chMax val="4"/>
        </dgm:presLayoutVars>
      </dgm:prSet>
      <dgm:spPr/>
    </dgm:pt>
    <dgm:pt modelId="{ED9C63A8-C2E3-4036-A5DE-9A166CF28C48}" type="pres">
      <dgm:prSet presAssocID="{785F9986-43AE-4C56-B18A-853C574C4393}" presName="parent2" presStyleLbl="alignAccFollowNode1" presStyleIdx="1" presStyleCnt="4">
        <dgm:presLayoutVars>
          <dgm:chMax val="4"/>
        </dgm:presLayoutVars>
      </dgm:prSet>
      <dgm:spPr/>
    </dgm:pt>
    <dgm:pt modelId="{00A0AAC9-4C7B-4173-89F2-C6BF46D65049}" type="pres">
      <dgm:prSet presAssocID="{785F9986-43AE-4C56-B18A-853C574C4393}" presName="childrenComposite" presStyleCnt="0"/>
      <dgm:spPr/>
    </dgm:pt>
    <dgm:pt modelId="{A2D4AA59-F7CA-461A-A113-FFE23EC662D2}" type="pres">
      <dgm:prSet presAssocID="{785F9986-43AE-4C56-B18A-853C574C4393}" presName="dummyMaxCanvas_ChildArea" presStyleCnt="0"/>
      <dgm:spPr/>
    </dgm:pt>
    <dgm:pt modelId="{620FB44F-8FF0-49A5-9C12-BF5A578F7F7B}" type="pres">
      <dgm:prSet presAssocID="{785F9986-43AE-4C56-B18A-853C574C4393}" presName="fulcrum" presStyleLbl="alignAccFollowNode1" presStyleIdx="2" presStyleCnt="4"/>
      <dgm:spPr>
        <a:ln>
          <a:solidFill>
            <a:schemeClr val="tx1">
              <a:lumMod val="65000"/>
              <a:lumOff val="35000"/>
              <a:alpha val="90000"/>
            </a:schemeClr>
          </a:solidFill>
        </a:ln>
      </dgm:spPr>
    </dgm:pt>
    <dgm:pt modelId="{6268D422-5C0B-4FAB-B7A7-1E0B371D24FC}" type="pres">
      <dgm:prSet presAssocID="{785F9986-43AE-4C56-B18A-853C574C4393}" presName="balance_23" presStyleLbl="alignAccFollowNode1" presStyleIdx="3" presStyleCnt="4">
        <dgm:presLayoutVars>
          <dgm:bulletEnabled val="1"/>
        </dgm:presLayoutVars>
      </dgm:prSet>
      <dgm:spPr>
        <a:ln>
          <a:solidFill>
            <a:schemeClr val="tx1">
              <a:lumMod val="65000"/>
              <a:lumOff val="35000"/>
              <a:alpha val="90000"/>
            </a:schemeClr>
          </a:solidFill>
        </a:ln>
      </dgm:spPr>
    </dgm:pt>
    <dgm:pt modelId="{7446D0C8-E024-4FF4-8E25-CE0CC9CCF841}" type="pres">
      <dgm:prSet presAssocID="{785F9986-43AE-4C56-B18A-853C574C4393}" presName="right_23_1" presStyleLbl="node1" presStyleIdx="0" presStyleCnt="5">
        <dgm:presLayoutVars>
          <dgm:bulletEnabled val="1"/>
        </dgm:presLayoutVars>
      </dgm:prSet>
      <dgm:spPr/>
    </dgm:pt>
    <dgm:pt modelId="{4AC00816-3D6F-45CB-9520-18F322309E73}" type="pres">
      <dgm:prSet presAssocID="{785F9986-43AE-4C56-B18A-853C574C4393}" presName="right_23_2" presStyleLbl="node1" presStyleIdx="1" presStyleCnt="5">
        <dgm:presLayoutVars>
          <dgm:bulletEnabled val="1"/>
        </dgm:presLayoutVars>
      </dgm:prSet>
      <dgm:spPr/>
    </dgm:pt>
    <dgm:pt modelId="{D4100946-1A52-4699-B533-E86A3E1FFD4D}" type="pres">
      <dgm:prSet presAssocID="{785F9986-43AE-4C56-B18A-853C574C4393}" presName="right_23_3" presStyleLbl="node1" presStyleIdx="2" presStyleCnt="5">
        <dgm:presLayoutVars>
          <dgm:bulletEnabled val="1"/>
        </dgm:presLayoutVars>
      </dgm:prSet>
      <dgm:spPr/>
    </dgm:pt>
    <dgm:pt modelId="{27F01B24-A946-46B3-B7CB-3034D18B6BF7}" type="pres">
      <dgm:prSet presAssocID="{785F9986-43AE-4C56-B18A-853C574C4393}" presName="left_23_1" presStyleLbl="node1" presStyleIdx="3" presStyleCnt="5">
        <dgm:presLayoutVars>
          <dgm:bulletEnabled val="1"/>
        </dgm:presLayoutVars>
      </dgm:prSet>
      <dgm:spPr/>
    </dgm:pt>
    <dgm:pt modelId="{74B98D95-52CE-4380-914B-5A52447F60F0}" type="pres">
      <dgm:prSet presAssocID="{785F9986-43AE-4C56-B18A-853C574C4393}" presName="left_23_2" presStyleLbl="node1" presStyleIdx="4" presStyleCnt="5">
        <dgm:presLayoutVars>
          <dgm:bulletEnabled val="1"/>
        </dgm:presLayoutVars>
      </dgm:prSet>
      <dgm:spPr/>
    </dgm:pt>
  </dgm:ptLst>
  <dgm:cxnLst>
    <dgm:cxn modelId="{6ED0D60F-22E7-4F87-A6B4-A0DD7CC7D4BC}" type="presOf" srcId="{70597266-B481-4387-AF4E-69AB1F636C48}" destId="{E4F0E91B-E323-4F00-AF01-BE196A7C423E}" srcOrd="0" destOrd="0" presId="urn:microsoft.com/office/officeart/2005/8/layout/balance1"/>
    <dgm:cxn modelId="{49EAE513-594F-4394-A584-6160309731AC}" type="presOf" srcId="{89287959-E405-49B0-B1E2-66832D89B0C2}" destId="{ED9C63A8-C2E3-4036-A5DE-9A166CF28C48}" srcOrd="0" destOrd="0" presId="urn:microsoft.com/office/officeart/2005/8/layout/balance1"/>
    <dgm:cxn modelId="{D838A616-B3E3-41E8-8BF6-4D5768F209E6}" srcId="{785F9986-43AE-4C56-B18A-853C574C4393}" destId="{70597266-B481-4387-AF4E-69AB1F636C48}" srcOrd="0" destOrd="0" parTransId="{6A94A61A-0BED-43B7-8643-AD1BCC5FDAA3}" sibTransId="{9F4024D9-E6BF-470F-94EF-F0A6B8F3EFD7}"/>
    <dgm:cxn modelId="{1B894420-F50F-41F4-9E87-FF55D6A6762E}" srcId="{785F9986-43AE-4C56-B18A-853C574C4393}" destId="{89287959-E405-49B0-B1E2-66832D89B0C2}" srcOrd="1" destOrd="0" parTransId="{964E9FD4-D2D0-408C-9810-268513A2A7A0}" sibTransId="{453D3B07-D27F-4307-B36F-F538D07EDF7D}"/>
    <dgm:cxn modelId="{A196ED2D-2A5F-4BDC-A08D-93368EAE5171}" srcId="{89287959-E405-49B0-B1E2-66832D89B0C2}" destId="{1FFDB09E-4DE5-49B1-BE30-5C215FAC9663}" srcOrd="1" destOrd="0" parTransId="{9571D5D4-70AE-40A1-8CDD-13CE80CA66C4}" sibTransId="{1A3D59AC-ECF3-4A80-BCBE-5D14AB030A08}"/>
    <dgm:cxn modelId="{BF5E592E-BA1C-4E0B-AE42-5165274774C3}" type="presOf" srcId="{3C460142-503C-4973-90C7-37C7E646655A}" destId="{27F01B24-A946-46B3-B7CB-3034D18B6BF7}" srcOrd="0" destOrd="0" presId="urn:microsoft.com/office/officeart/2005/8/layout/balance1"/>
    <dgm:cxn modelId="{60B4E157-029B-4788-B916-E3E93A651DC8}" srcId="{89287959-E405-49B0-B1E2-66832D89B0C2}" destId="{5FA69DD9-850E-4DE5-9C40-7E64E523ACEC}" srcOrd="0" destOrd="0" parTransId="{7900CA69-E3C8-472F-BC09-D941A6FEA853}" sibTransId="{3CC1FACC-D46E-4425-9EB8-17B9662FBA46}"/>
    <dgm:cxn modelId="{83E76282-720D-4D5F-978A-103F9C0DD522}" srcId="{70597266-B481-4387-AF4E-69AB1F636C48}" destId="{3C460142-503C-4973-90C7-37C7E646655A}" srcOrd="0" destOrd="0" parTransId="{1C5CC27C-1FA6-4577-9B23-757A2C617259}" sibTransId="{A18B10AE-3B0C-4D84-8FD0-F6689C564972}"/>
    <dgm:cxn modelId="{8CF0378D-D98D-4DA2-8392-68194721A407}" type="presOf" srcId="{1FFDB09E-4DE5-49B1-BE30-5C215FAC9663}" destId="{4AC00816-3D6F-45CB-9520-18F322309E73}" srcOrd="0" destOrd="0" presId="urn:microsoft.com/office/officeart/2005/8/layout/balance1"/>
    <dgm:cxn modelId="{664E1C98-E678-4ACC-8D2C-801DD3434876}" srcId="{89287959-E405-49B0-B1E2-66832D89B0C2}" destId="{8F5142AE-5399-4344-99BE-5D5E483BC558}" srcOrd="2" destOrd="0" parTransId="{23E7A679-4370-4E9B-977F-0656926A7B22}" sibTransId="{2621523E-DA5E-4378-86B8-E8BEE878344E}"/>
    <dgm:cxn modelId="{26E051AE-2B25-462A-BB98-48D4AD7B97AC}" type="presOf" srcId="{A909155E-B316-45AD-9E92-CC82CDA55294}" destId="{74B98D95-52CE-4380-914B-5A52447F60F0}" srcOrd="0" destOrd="0" presId="urn:microsoft.com/office/officeart/2005/8/layout/balance1"/>
    <dgm:cxn modelId="{2F4F4DCC-320C-4469-9324-8367988A610F}" srcId="{70597266-B481-4387-AF4E-69AB1F636C48}" destId="{A909155E-B316-45AD-9E92-CC82CDA55294}" srcOrd="1" destOrd="0" parTransId="{EB1B8C0C-A785-4E7B-A807-33226AC5053C}" sibTransId="{8DFD21CD-C84B-46AC-B460-47F5E292A7D3}"/>
    <dgm:cxn modelId="{7E2C90CE-D81F-4EE4-8310-7C426CCBC076}" type="presOf" srcId="{785F9986-43AE-4C56-B18A-853C574C4393}" destId="{937AC8DF-955F-46E8-B61E-976E7AF826B5}" srcOrd="0" destOrd="0" presId="urn:microsoft.com/office/officeart/2005/8/layout/balance1"/>
    <dgm:cxn modelId="{BFBB23D0-D1A7-45D2-AB73-479118C65545}" type="presOf" srcId="{8F5142AE-5399-4344-99BE-5D5E483BC558}" destId="{D4100946-1A52-4699-B533-E86A3E1FFD4D}" srcOrd="0" destOrd="0" presId="urn:microsoft.com/office/officeart/2005/8/layout/balance1"/>
    <dgm:cxn modelId="{A36CD7E4-45FB-440F-BC7F-F2BDF7F20C52}" type="presOf" srcId="{5FA69DD9-850E-4DE5-9C40-7E64E523ACEC}" destId="{7446D0C8-E024-4FF4-8E25-CE0CC9CCF841}" srcOrd="0" destOrd="0" presId="urn:microsoft.com/office/officeart/2005/8/layout/balance1"/>
    <dgm:cxn modelId="{CD57F901-40E8-435E-A29A-458B9CB8711E}" type="presParOf" srcId="{937AC8DF-955F-46E8-B61E-976E7AF826B5}" destId="{E4F7A36E-15AF-4991-B030-71B1AA669AF7}" srcOrd="0" destOrd="0" presId="urn:microsoft.com/office/officeart/2005/8/layout/balance1"/>
    <dgm:cxn modelId="{FF2ED0BC-341B-47E6-B504-C0A1E3B5062C}" type="presParOf" srcId="{937AC8DF-955F-46E8-B61E-976E7AF826B5}" destId="{EB05EF8F-0CDA-480E-9169-C6A21CA44048}" srcOrd="1" destOrd="0" presId="urn:microsoft.com/office/officeart/2005/8/layout/balance1"/>
    <dgm:cxn modelId="{20383E5A-7CB1-4E6B-AE9D-834452055000}" type="presParOf" srcId="{EB05EF8F-0CDA-480E-9169-C6A21CA44048}" destId="{E4F0E91B-E323-4F00-AF01-BE196A7C423E}" srcOrd="0" destOrd="0" presId="urn:microsoft.com/office/officeart/2005/8/layout/balance1"/>
    <dgm:cxn modelId="{F61A1252-D4D8-4D6D-9365-933B6F5EBE72}" type="presParOf" srcId="{EB05EF8F-0CDA-480E-9169-C6A21CA44048}" destId="{ED9C63A8-C2E3-4036-A5DE-9A166CF28C48}" srcOrd="1" destOrd="0" presId="urn:microsoft.com/office/officeart/2005/8/layout/balance1"/>
    <dgm:cxn modelId="{95BFF6F6-D8F5-41D9-87DB-F03212D4FABE}" type="presParOf" srcId="{937AC8DF-955F-46E8-B61E-976E7AF826B5}" destId="{00A0AAC9-4C7B-4173-89F2-C6BF46D65049}" srcOrd="2" destOrd="0" presId="urn:microsoft.com/office/officeart/2005/8/layout/balance1"/>
    <dgm:cxn modelId="{8904DBB1-33EE-47A0-9788-09357AC95928}" type="presParOf" srcId="{00A0AAC9-4C7B-4173-89F2-C6BF46D65049}" destId="{A2D4AA59-F7CA-461A-A113-FFE23EC662D2}" srcOrd="0" destOrd="0" presId="urn:microsoft.com/office/officeart/2005/8/layout/balance1"/>
    <dgm:cxn modelId="{BA2F5B4E-1AF7-46C4-A7F1-AA2BEFC1FA39}" type="presParOf" srcId="{00A0AAC9-4C7B-4173-89F2-C6BF46D65049}" destId="{620FB44F-8FF0-49A5-9C12-BF5A578F7F7B}" srcOrd="1" destOrd="0" presId="urn:microsoft.com/office/officeart/2005/8/layout/balance1"/>
    <dgm:cxn modelId="{C65E9158-DB4C-4C2F-AB1B-4650F0D2B4C8}" type="presParOf" srcId="{00A0AAC9-4C7B-4173-89F2-C6BF46D65049}" destId="{6268D422-5C0B-4FAB-B7A7-1E0B371D24FC}" srcOrd="2" destOrd="0" presId="urn:microsoft.com/office/officeart/2005/8/layout/balance1"/>
    <dgm:cxn modelId="{01CE2B2A-184F-44BD-9C93-B36A1662B1DC}" type="presParOf" srcId="{00A0AAC9-4C7B-4173-89F2-C6BF46D65049}" destId="{7446D0C8-E024-4FF4-8E25-CE0CC9CCF841}" srcOrd="3" destOrd="0" presId="urn:microsoft.com/office/officeart/2005/8/layout/balance1"/>
    <dgm:cxn modelId="{85127627-46B8-4E0A-8B9A-34E64A5531D1}" type="presParOf" srcId="{00A0AAC9-4C7B-4173-89F2-C6BF46D65049}" destId="{4AC00816-3D6F-45CB-9520-18F322309E73}" srcOrd="4" destOrd="0" presId="urn:microsoft.com/office/officeart/2005/8/layout/balance1"/>
    <dgm:cxn modelId="{D1E3FDD3-AEE7-4635-95F9-1E5C673C429B}" type="presParOf" srcId="{00A0AAC9-4C7B-4173-89F2-C6BF46D65049}" destId="{D4100946-1A52-4699-B533-E86A3E1FFD4D}" srcOrd="5" destOrd="0" presId="urn:microsoft.com/office/officeart/2005/8/layout/balance1"/>
    <dgm:cxn modelId="{86AC9C80-C979-4135-B797-E16B3196C136}" type="presParOf" srcId="{00A0AAC9-4C7B-4173-89F2-C6BF46D65049}" destId="{27F01B24-A946-46B3-B7CB-3034D18B6BF7}" srcOrd="6" destOrd="0" presId="urn:microsoft.com/office/officeart/2005/8/layout/balance1"/>
    <dgm:cxn modelId="{A2B04815-6B39-4811-A442-39EAD142D6E7}" type="presParOf" srcId="{00A0AAC9-4C7B-4173-89F2-C6BF46D65049}" destId="{74B98D95-52CE-4380-914B-5A52447F60F0}" srcOrd="7" destOrd="0" presId="urn:microsoft.com/office/officeart/2005/8/layout/balanc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64630-649A-4D9E-993F-187C3A5A3B3D}">
      <dsp:nvSpPr>
        <dsp:cNvPr id="0" name=""/>
        <dsp:cNvSpPr/>
      </dsp:nvSpPr>
      <dsp:spPr>
        <a:xfrm>
          <a:off x="0" y="3080"/>
          <a:ext cx="1510184" cy="543161"/>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Patent Filed</a:t>
          </a:r>
        </a:p>
      </dsp:txBody>
      <dsp:txXfrm>
        <a:off x="15909" y="18989"/>
        <a:ext cx="1478366" cy="511343"/>
      </dsp:txXfrm>
    </dsp:sp>
    <dsp:sp modelId="{329F74AB-7789-4AC4-805A-030DA745780F}">
      <dsp:nvSpPr>
        <dsp:cNvPr id="0" name=""/>
        <dsp:cNvSpPr/>
      </dsp:nvSpPr>
      <dsp:spPr>
        <a:xfrm rot="5400000">
          <a:off x="528090" y="274041"/>
          <a:ext cx="454002" cy="1149737"/>
        </a:xfrm>
        <a:prstGeom prs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410170" y="621909"/>
        <a:ext cx="689843" cy="317801"/>
      </dsp:txXfrm>
    </dsp:sp>
    <dsp:sp modelId="{09894FCC-4513-4904-A43E-266F00E578FC}">
      <dsp:nvSpPr>
        <dsp:cNvPr id="0" name=""/>
        <dsp:cNvSpPr/>
      </dsp:nvSpPr>
      <dsp:spPr>
        <a:xfrm>
          <a:off x="0" y="1151578"/>
          <a:ext cx="1510184" cy="53286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Patent Approved</a:t>
          </a:r>
        </a:p>
      </dsp:txBody>
      <dsp:txXfrm>
        <a:off x="15607" y="1167185"/>
        <a:ext cx="1478970" cy="501650"/>
      </dsp:txXfrm>
    </dsp:sp>
    <dsp:sp modelId="{9474768F-309B-46C2-9E69-D56BF3958F02}">
      <dsp:nvSpPr>
        <dsp:cNvPr id="0" name=""/>
        <dsp:cNvSpPr/>
      </dsp:nvSpPr>
      <dsp:spPr>
        <a:xfrm rot="5400000">
          <a:off x="23978" y="2084392"/>
          <a:ext cx="1462226" cy="1149737"/>
        </a:xfrm>
        <a:prstGeom prst="rightArrow">
          <a:avLst>
            <a:gd name="adj1" fmla="val 60000"/>
            <a:gd name="adj2" fmla="val 50000"/>
          </a:avLst>
        </a:prstGeom>
        <a:gradFill rotWithShape="0">
          <a:gsLst>
            <a:gs pos="0">
              <a:schemeClr val="accent3">
                <a:tint val="60000"/>
                <a:hueOff val="0"/>
                <a:satOff val="0"/>
                <a:lumOff val="0"/>
                <a:alphaOff val="0"/>
                <a:lumMod val="110000"/>
                <a:satMod val="105000"/>
                <a:tint val="67000"/>
              </a:schemeClr>
            </a:gs>
            <a:gs pos="50000">
              <a:schemeClr val="accent3">
                <a:tint val="60000"/>
                <a:hueOff val="0"/>
                <a:satOff val="0"/>
                <a:lumOff val="0"/>
                <a:alphaOff val="0"/>
                <a:lumMod val="105000"/>
                <a:satMod val="103000"/>
                <a:tint val="73000"/>
              </a:schemeClr>
            </a:gs>
            <a:gs pos="100000">
              <a:schemeClr val="accent3">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410170" y="1928148"/>
        <a:ext cx="689843" cy="1117305"/>
      </dsp:txXfrm>
    </dsp:sp>
    <dsp:sp modelId="{E91603E7-67AC-477C-AD1A-2425D3634172}">
      <dsp:nvSpPr>
        <dsp:cNvPr id="0" name=""/>
        <dsp:cNvSpPr/>
      </dsp:nvSpPr>
      <dsp:spPr>
        <a:xfrm>
          <a:off x="0" y="3634078"/>
          <a:ext cx="1510184" cy="57320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Patent Expiry</a:t>
          </a:r>
        </a:p>
      </dsp:txBody>
      <dsp:txXfrm>
        <a:off x="16789" y="3650867"/>
        <a:ext cx="1476606" cy="5396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D063D3-0642-4A5C-927E-37E8EE7DD27F}">
      <dsp:nvSpPr>
        <dsp:cNvPr id="0" name=""/>
        <dsp:cNvSpPr/>
      </dsp:nvSpPr>
      <dsp:spPr>
        <a:xfrm rot="16200000">
          <a:off x="-1613256" y="2618284"/>
          <a:ext cx="3957066" cy="510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0364" bIns="0" numCol="1" spcCol="1270" anchor="t" anchorCtr="0">
          <a:noAutofit/>
        </a:bodyPr>
        <a:lstStyle/>
        <a:p>
          <a:pPr marL="0" lvl="0" indent="0" algn="r" defTabSz="1600200">
            <a:lnSpc>
              <a:spcPct val="90000"/>
            </a:lnSpc>
            <a:spcBef>
              <a:spcPct val="0"/>
            </a:spcBef>
            <a:spcAft>
              <a:spcPct val="35000"/>
            </a:spcAft>
            <a:buNone/>
          </a:pPr>
          <a:r>
            <a:rPr lang="en-US" sz="3600" b="1" i="1" kern="1200" dirty="0"/>
            <a:t>In silico </a:t>
          </a:r>
        </a:p>
      </dsp:txBody>
      <dsp:txXfrm>
        <a:off x="-1613256" y="2618284"/>
        <a:ext cx="3957066" cy="510649"/>
      </dsp:txXfrm>
    </dsp:sp>
    <dsp:sp modelId="{2B5204DB-1299-4510-B2FC-B0B06686AA37}">
      <dsp:nvSpPr>
        <dsp:cNvPr id="0" name=""/>
        <dsp:cNvSpPr/>
      </dsp:nvSpPr>
      <dsp:spPr>
        <a:xfrm>
          <a:off x="651772" y="895076"/>
          <a:ext cx="2909874" cy="3957066"/>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113792" tIns="450364"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Human Dose prediction</a:t>
          </a:r>
          <a:endParaRPr lang="en-US" sz="1600" b="0" kern="1200" baseline="-25000" dirty="0"/>
        </a:p>
        <a:p>
          <a:pPr marL="171450" lvl="1" indent="-171450" algn="l" defTabSz="711200">
            <a:lnSpc>
              <a:spcPct val="90000"/>
            </a:lnSpc>
            <a:spcBef>
              <a:spcPct val="0"/>
            </a:spcBef>
            <a:spcAft>
              <a:spcPct val="15000"/>
            </a:spcAft>
            <a:buChar char="•"/>
          </a:pPr>
          <a:r>
            <a:rPr lang="en-US" sz="1600" kern="1200" dirty="0"/>
            <a:t>Modeling of </a:t>
          </a:r>
          <a:r>
            <a:rPr lang="en-US" sz="1600" kern="1200" dirty="0" err="1"/>
            <a:t>tPKPD</a:t>
          </a:r>
          <a:endParaRPr lang="en-US" sz="1600" kern="1200" dirty="0"/>
        </a:p>
        <a:p>
          <a:pPr marL="171450" lvl="1" indent="-171450" algn="l" defTabSz="711200">
            <a:lnSpc>
              <a:spcPct val="90000"/>
            </a:lnSpc>
            <a:spcBef>
              <a:spcPct val="0"/>
            </a:spcBef>
            <a:spcAft>
              <a:spcPct val="15000"/>
            </a:spcAft>
            <a:buChar char="•"/>
          </a:pPr>
          <a:r>
            <a:rPr lang="en-US" sz="1600" kern="1200" dirty="0"/>
            <a:t>QSAR Models (i.e. PK parameter, metabolism, potency </a:t>
          </a:r>
          <a:r>
            <a:rPr lang="en-US" sz="1600" kern="1200" dirty="0" err="1"/>
            <a:t>etc</a:t>
          </a:r>
          <a:endParaRPr lang="en-US" sz="1600" kern="1200" dirty="0"/>
        </a:p>
        <a:p>
          <a:pPr marL="171450" lvl="1" indent="-171450" algn="l" defTabSz="711200">
            <a:lnSpc>
              <a:spcPct val="90000"/>
            </a:lnSpc>
            <a:spcBef>
              <a:spcPct val="0"/>
            </a:spcBef>
            <a:spcAft>
              <a:spcPct val="15000"/>
            </a:spcAft>
            <a:buChar char="•"/>
          </a:pPr>
          <a:r>
            <a:rPr lang="en-US" sz="1600" b="0" kern="1200" dirty="0"/>
            <a:t>Modeling of binding site</a:t>
          </a:r>
          <a:endParaRPr lang="en-US" sz="1600" b="0" kern="1200" baseline="-25000" dirty="0"/>
        </a:p>
        <a:p>
          <a:pPr marL="171450" lvl="1" indent="-171450" algn="l" defTabSz="711200">
            <a:lnSpc>
              <a:spcPct val="90000"/>
            </a:lnSpc>
            <a:spcBef>
              <a:spcPct val="0"/>
            </a:spcBef>
            <a:spcAft>
              <a:spcPct val="15000"/>
            </a:spcAft>
            <a:buChar char="•"/>
          </a:pPr>
          <a:r>
            <a:rPr lang="en-US" sz="1600" b="0" kern="1200" baseline="0" dirty="0" err="1"/>
            <a:t>Physchem</a:t>
          </a:r>
          <a:r>
            <a:rPr lang="en-US" sz="1600" b="0" kern="1200" baseline="-25000" dirty="0"/>
            <a:t> </a:t>
          </a:r>
          <a:r>
            <a:rPr lang="en-US" sz="1600" b="0" kern="1200" baseline="0" dirty="0"/>
            <a:t>properties</a:t>
          </a:r>
        </a:p>
        <a:p>
          <a:pPr marL="171450" lvl="1" indent="-171450" algn="l" defTabSz="711200">
            <a:lnSpc>
              <a:spcPct val="90000"/>
            </a:lnSpc>
            <a:spcBef>
              <a:spcPct val="0"/>
            </a:spcBef>
            <a:spcAft>
              <a:spcPct val="15000"/>
            </a:spcAft>
            <a:buChar char="•"/>
          </a:pPr>
          <a:endParaRPr lang="en-US" sz="1600" b="0" kern="1200" baseline="0" dirty="0"/>
        </a:p>
        <a:p>
          <a:pPr marL="171450" lvl="1" indent="-171450" algn="l" defTabSz="711200">
            <a:lnSpc>
              <a:spcPct val="90000"/>
            </a:lnSpc>
            <a:spcBef>
              <a:spcPct val="0"/>
            </a:spcBef>
            <a:spcAft>
              <a:spcPct val="15000"/>
            </a:spcAft>
            <a:buChar char="•"/>
          </a:pPr>
          <a:r>
            <a:rPr lang="en-US" sz="1600" b="0" kern="1200" baseline="0" dirty="0"/>
            <a:t>…and many more</a:t>
          </a:r>
        </a:p>
      </dsp:txBody>
      <dsp:txXfrm>
        <a:off x="651772" y="895076"/>
        <a:ext cx="2909874" cy="3957066"/>
      </dsp:txXfrm>
    </dsp:sp>
    <dsp:sp modelId="{C0C302EA-4A5D-4EA5-9B33-B7E621FA7BF6}">
      <dsp:nvSpPr>
        <dsp:cNvPr id="0" name=""/>
        <dsp:cNvSpPr/>
      </dsp:nvSpPr>
      <dsp:spPr>
        <a:xfrm>
          <a:off x="109951" y="221019"/>
          <a:ext cx="1021298" cy="1021298"/>
        </a:xfrm>
        <a:prstGeom prst="rect">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4E8A764-3200-4C2F-8A35-4154FE96DF16}">
      <dsp:nvSpPr>
        <dsp:cNvPr id="0" name=""/>
        <dsp:cNvSpPr/>
      </dsp:nvSpPr>
      <dsp:spPr>
        <a:xfrm rot="16200000">
          <a:off x="2293843" y="2618284"/>
          <a:ext cx="3957066" cy="510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0364" bIns="0" numCol="1" spcCol="1270" anchor="t" anchorCtr="0">
          <a:noAutofit/>
        </a:bodyPr>
        <a:lstStyle/>
        <a:p>
          <a:pPr marL="0" lvl="0" indent="0" algn="r" defTabSz="1600200">
            <a:lnSpc>
              <a:spcPct val="90000"/>
            </a:lnSpc>
            <a:spcBef>
              <a:spcPct val="0"/>
            </a:spcBef>
            <a:spcAft>
              <a:spcPct val="35000"/>
            </a:spcAft>
            <a:buNone/>
          </a:pPr>
          <a:r>
            <a:rPr lang="en-US" sz="3600" b="1" i="1" kern="1200" dirty="0"/>
            <a:t>In vitro</a:t>
          </a:r>
        </a:p>
      </dsp:txBody>
      <dsp:txXfrm>
        <a:off x="2293843" y="2618284"/>
        <a:ext cx="3957066" cy="510649"/>
      </dsp:txXfrm>
    </dsp:sp>
    <dsp:sp modelId="{A047ECEE-B299-401F-97D6-C3790277DF4D}">
      <dsp:nvSpPr>
        <dsp:cNvPr id="0" name=""/>
        <dsp:cNvSpPr/>
      </dsp:nvSpPr>
      <dsp:spPr>
        <a:xfrm>
          <a:off x="4524356" y="857246"/>
          <a:ext cx="3029778" cy="3957066"/>
        </a:xfrm>
        <a:prstGeom prst="rect">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113792" tIns="450364"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Potency (in vitro)</a:t>
          </a:r>
        </a:p>
        <a:p>
          <a:pPr marL="171450" lvl="1" indent="-171450" algn="l" defTabSz="711200">
            <a:lnSpc>
              <a:spcPct val="90000"/>
            </a:lnSpc>
            <a:spcBef>
              <a:spcPct val="0"/>
            </a:spcBef>
            <a:spcAft>
              <a:spcPct val="15000"/>
            </a:spcAft>
            <a:buChar char="•"/>
          </a:pPr>
          <a:r>
            <a:rPr lang="en-US" sz="1600" kern="1200" dirty="0"/>
            <a:t>Solubility in formulation vehicles</a:t>
          </a:r>
        </a:p>
        <a:p>
          <a:pPr marL="171450" lvl="1" indent="-171450" algn="l" defTabSz="711200">
            <a:lnSpc>
              <a:spcPct val="90000"/>
            </a:lnSpc>
            <a:spcBef>
              <a:spcPct val="0"/>
            </a:spcBef>
            <a:spcAft>
              <a:spcPct val="15000"/>
            </a:spcAft>
            <a:buChar char="•"/>
          </a:pPr>
          <a:r>
            <a:rPr lang="en-US" sz="1600" kern="1200" dirty="0"/>
            <a:t>Toxicology studies (</a:t>
          </a:r>
          <a:r>
            <a:rPr lang="en-US" sz="1600" kern="1200" dirty="0" err="1"/>
            <a:t>i..e</a:t>
          </a:r>
          <a:r>
            <a:rPr lang="en-US" sz="1600" kern="1200" dirty="0"/>
            <a:t> AMS, micronucleus, hepatotoxicity </a:t>
          </a:r>
          <a:r>
            <a:rPr lang="en-US" sz="1600" kern="1200" dirty="0" err="1"/>
            <a:t>etc</a:t>
          </a:r>
          <a:r>
            <a:rPr lang="en-US" sz="1600" kern="1200" dirty="0"/>
            <a:t>) </a:t>
          </a:r>
        </a:p>
        <a:p>
          <a:pPr marL="171450" lvl="1" indent="-171450" algn="l" defTabSz="711200">
            <a:lnSpc>
              <a:spcPct val="90000"/>
            </a:lnSpc>
            <a:spcBef>
              <a:spcPct val="0"/>
            </a:spcBef>
            <a:spcAft>
              <a:spcPct val="15000"/>
            </a:spcAft>
            <a:buChar char="•"/>
          </a:pPr>
          <a:r>
            <a:rPr lang="en-US" sz="1600" kern="1200" dirty="0"/>
            <a:t>HTS for binding and potency</a:t>
          </a:r>
        </a:p>
        <a:p>
          <a:pPr marL="171450" lvl="1" indent="-171450" algn="l" defTabSz="711200">
            <a:lnSpc>
              <a:spcPct val="90000"/>
            </a:lnSpc>
            <a:spcBef>
              <a:spcPct val="0"/>
            </a:spcBef>
            <a:spcAft>
              <a:spcPct val="15000"/>
            </a:spcAft>
            <a:buChar char="•"/>
          </a:pPr>
          <a:r>
            <a:rPr lang="en-US" sz="1600" kern="1200" dirty="0"/>
            <a:t>Metabolic stability</a:t>
          </a:r>
        </a:p>
        <a:p>
          <a:pPr marL="171450" lvl="1" indent="-171450" algn="l" defTabSz="711200">
            <a:lnSpc>
              <a:spcPct val="90000"/>
            </a:lnSpc>
            <a:spcBef>
              <a:spcPct val="0"/>
            </a:spcBef>
            <a:spcAft>
              <a:spcPct val="15000"/>
            </a:spcAft>
            <a:buChar char="•"/>
          </a:pPr>
          <a:r>
            <a:rPr lang="en-US" sz="1600" kern="1200" dirty="0"/>
            <a:t>Metabolite identification</a:t>
          </a:r>
        </a:p>
        <a:p>
          <a:pPr marL="171450" lvl="1" indent="-171450" algn="l" defTabSz="711200">
            <a:lnSpc>
              <a:spcPct val="90000"/>
            </a:lnSpc>
            <a:spcBef>
              <a:spcPct val="0"/>
            </a:spcBef>
            <a:spcAft>
              <a:spcPct val="15000"/>
            </a:spcAft>
            <a:buChar char="•"/>
          </a:pPr>
          <a:r>
            <a:rPr lang="en-US" sz="1600" kern="1200" dirty="0"/>
            <a:t>ADME studies</a:t>
          </a:r>
        </a:p>
        <a:p>
          <a:pPr marL="171450" lvl="1" indent="-171450" algn="l" defTabSz="711200">
            <a:lnSpc>
              <a:spcPct val="90000"/>
            </a:lnSpc>
            <a:spcBef>
              <a:spcPct val="0"/>
            </a:spcBef>
            <a:spcAft>
              <a:spcPct val="15000"/>
            </a:spcAft>
            <a:buChar char="•"/>
          </a:pPr>
          <a:r>
            <a:rPr lang="en-US" sz="1600" kern="1200" dirty="0"/>
            <a:t>Biological mechanism of action studies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…and many more</a:t>
          </a:r>
        </a:p>
        <a:p>
          <a:pPr marL="171450" lvl="1" indent="-171450" algn="l" defTabSz="711200">
            <a:lnSpc>
              <a:spcPct val="90000"/>
            </a:lnSpc>
            <a:spcBef>
              <a:spcPct val="0"/>
            </a:spcBef>
            <a:spcAft>
              <a:spcPct val="15000"/>
            </a:spcAft>
            <a:buChar char="•"/>
          </a:pPr>
          <a:endParaRPr lang="en-US" sz="1600" kern="1200" dirty="0"/>
        </a:p>
      </dsp:txBody>
      <dsp:txXfrm>
        <a:off x="4524356" y="857246"/>
        <a:ext cx="3029778" cy="3957066"/>
      </dsp:txXfrm>
    </dsp:sp>
    <dsp:sp modelId="{C0D893FC-5419-4E6F-BB24-6140B6FA8C11}">
      <dsp:nvSpPr>
        <dsp:cNvPr id="0" name=""/>
        <dsp:cNvSpPr/>
      </dsp:nvSpPr>
      <dsp:spPr>
        <a:xfrm>
          <a:off x="4017052" y="221019"/>
          <a:ext cx="1021298" cy="1021298"/>
        </a:xfrm>
        <a:prstGeom prst="rect">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43AD303-C9A9-48EB-B38B-03B3A57E2F5D}">
      <dsp:nvSpPr>
        <dsp:cNvPr id="0" name=""/>
        <dsp:cNvSpPr/>
      </dsp:nvSpPr>
      <dsp:spPr>
        <a:xfrm rot="16200000">
          <a:off x="6260896" y="2618284"/>
          <a:ext cx="3957066" cy="510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0364" bIns="0" numCol="1" spcCol="1270" anchor="t" anchorCtr="0">
          <a:noAutofit/>
        </a:bodyPr>
        <a:lstStyle/>
        <a:p>
          <a:pPr marL="0" lvl="0" indent="0" algn="r" defTabSz="1600200">
            <a:lnSpc>
              <a:spcPct val="90000"/>
            </a:lnSpc>
            <a:spcBef>
              <a:spcPct val="0"/>
            </a:spcBef>
            <a:spcAft>
              <a:spcPct val="35000"/>
            </a:spcAft>
            <a:buNone/>
          </a:pPr>
          <a:r>
            <a:rPr lang="en-US" sz="3600" b="1" i="1" kern="1200" dirty="0"/>
            <a:t>In vivo</a:t>
          </a:r>
        </a:p>
      </dsp:txBody>
      <dsp:txXfrm>
        <a:off x="6260896" y="2618284"/>
        <a:ext cx="3957066" cy="510649"/>
      </dsp:txXfrm>
    </dsp:sp>
    <dsp:sp modelId="{8B6ADAEA-563B-4143-BDF9-BEF9028F730D}">
      <dsp:nvSpPr>
        <dsp:cNvPr id="0" name=""/>
        <dsp:cNvSpPr/>
      </dsp:nvSpPr>
      <dsp:spPr>
        <a:xfrm>
          <a:off x="8473381" y="895076"/>
          <a:ext cx="2806223" cy="3957066"/>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113792" tIns="450364"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Efficacy models in preclinical species</a:t>
          </a:r>
        </a:p>
        <a:p>
          <a:pPr marL="171450" lvl="1" indent="-171450" algn="l" defTabSz="711200">
            <a:lnSpc>
              <a:spcPct val="90000"/>
            </a:lnSpc>
            <a:spcBef>
              <a:spcPct val="0"/>
            </a:spcBef>
            <a:spcAft>
              <a:spcPct val="15000"/>
            </a:spcAft>
            <a:buChar char="•"/>
          </a:pPr>
          <a:r>
            <a:rPr lang="en-US" sz="1600" kern="1200" dirty="0"/>
            <a:t>Biological proof of mechanism studies</a:t>
          </a:r>
        </a:p>
        <a:p>
          <a:pPr marL="171450" lvl="1" indent="-171450" algn="l" defTabSz="711200">
            <a:lnSpc>
              <a:spcPct val="90000"/>
            </a:lnSpc>
            <a:spcBef>
              <a:spcPct val="0"/>
            </a:spcBef>
            <a:spcAft>
              <a:spcPct val="15000"/>
            </a:spcAft>
            <a:buChar char="•"/>
          </a:pPr>
          <a:r>
            <a:rPr lang="en-US" sz="1600" kern="1200" dirty="0"/>
            <a:t>Toxicology studies preclinical species</a:t>
          </a:r>
        </a:p>
        <a:p>
          <a:pPr marL="171450" lvl="1" indent="-171450" algn="l" defTabSz="711200">
            <a:lnSpc>
              <a:spcPct val="90000"/>
            </a:lnSpc>
            <a:spcBef>
              <a:spcPct val="0"/>
            </a:spcBef>
            <a:spcAft>
              <a:spcPct val="15000"/>
            </a:spcAft>
            <a:buChar char="•"/>
          </a:pPr>
          <a:r>
            <a:rPr lang="en-US" sz="1600" kern="1200" dirty="0"/>
            <a:t>Preclinical PK studies</a:t>
          </a:r>
        </a:p>
        <a:p>
          <a:pPr marL="171450" lvl="1" indent="-171450" algn="l" defTabSz="711200">
            <a:lnSpc>
              <a:spcPct val="90000"/>
            </a:lnSpc>
            <a:spcBef>
              <a:spcPct val="0"/>
            </a:spcBef>
            <a:spcAft>
              <a:spcPct val="15000"/>
            </a:spcAft>
            <a:buChar char="•"/>
          </a:pPr>
          <a:r>
            <a:rPr lang="en-US" sz="1600" kern="1200" dirty="0"/>
            <a:t>Preclinical ADME studies</a:t>
          </a:r>
        </a:p>
      </dsp:txBody>
      <dsp:txXfrm>
        <a:off x="8473381" y="895076"/>
        <a:ext cx="2806223" cy="3957066"/>
      </dsp:txXfrm>
    </dsp:sp>
    <dsp:sp modelId="{AD9AAD17-4A24-423F-B056-AF6663129451}">
      <dsp:nvSpPr>
        <dsp:cNvPr id="0" name=""/>
        <dsp:cNvSpPr/>
      </dsp:nvSpPr>
      <dsp:spPr>
        <a:xfrm>
          <a:off x="7984104" y="221019"/>
          <a:ext cx="1021298" cy="1021298"/>
        </a:xfrm>
        <a:prstGeom prst="rect">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69477-4656-4750-A218-00D02B53A52D}">
      <dsp:nvSpPr>
        <dsp:cNvPr id="0" name=""/>
        <dsp:cNvSpPr/>
      </dsp:nvSpPr>
      <dsp:spPr>
        <a:xfrm>
          <a:off x="1425708" y="-4179"/>
          <a:ext cx="5237951" cy="5237951"/>
        </a:xfrm>
        <a:prstGeom prst="circularArrow">
          <a:avLst>
            <a:gd name="adj1" fmla="val 5274"/>
            <a:gd name="adj2" fmla="val 312630"/>
            <a:gd name="adj3" fmla="val 14231356"/>
            <a:gd name="adj4" fmla="val 17125131"/>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C0D9DB-03EB-4AAC-9E10-66C3B923F0BB}">
      <dsp:nvSpPr>
        <dsp:cNvPr id="0" name=""/>
        <dsp:cNvSpPr/>
      </dsp:nvSpPr>
      <dsp:spPr>
        <a:xfrm>
          <a:off x="3050788" y="2259"/>
          <a:ext cx="1987790" cy="9938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Synthesis</a:t>
          </a:r>
          <a:r>
            <a:rPr lang="en-US" sz="1800" kern="1200" dirty="0"/>
            <a:t> of New Chemical Entities (NCE)</a:t>
          </a:r>
        </a:p>
      </dsp:txBody>
      <dsp:txXfrm>
        <a:off x="3099306" y="50777"/>
        <a:ext cx="1890754" cy="896859"/>
      </dsp:txXfrm>
    </dsp:sp>
    <dsp:sp modelId="{FD016393-AE73-4411-9291-A981F29C6EEA}">
      <dsp:nvSpPr>
        <dsp:cNvPr id="0" name=""/>
        <dsp:cNvSpPr/>
      </dsp:nvSpPr>
      <dsp:spPr>
        <a:xfrm>
          <a:off x="4953113" y="1430649"/>
          <a:ext cx="2412759" cy="80540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In vitro Testing: </a:t>
          </a:r>
        </a:p>
        <a:p>
          <a:pPr marL="0" lvl="0" indent="0" algn="ctr" defTabSz="800100">
            <a:lnSpc>
              <a:spcPct val="90000"/>
            </a:lnSpc>
            <a:spcBef>
              <a:spcPct val="0"/>
            </a:spcBef>
            <a:spcAft>
              <a:spcPct val="35000"/>
            </a:spcAft>
            <a:buNone/>
          </a:pPr>
          <a:r>
            <a:rPr lang="en-US" sz="1400" kern="1200" dirty="0"/>
            <a:t>i.e. Potency assays; Drug-like properties</a:t>
          </a:r>
        </a:p>
      </dsp:txBody>
      <dsp:txXfrm>
        <a:off x="4992429" y="1469965"/>
        <a:ext cx="2334127" cy="726770"/>
      </dsp:txXfrm>
    </dsp:sp>
    <dsp:sp modelId="{B923497F-DD6E-422D-A24B-D74E26515714}">
      <dsp:nvSpPr>
        <dsp:cNvPr id="0" name=""/>
        <dsp:cNvSpPr/>
      </dsp:nvSpPr>
      <dsp:spPr>
        <a:xfrm>
          <a:off x="4820994" y="2771111"/>
          <a:ext cx="2631933" cy="9938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In vivo testing:</a:t>
          </a:r>
        </a:p>
        <a:p>
          <a:pPr marL="0" lvl="0" indent="0" algn="ctr" defTabSz="800100">
            <a:lnSpc>
              <a:spcPct val="90000"/>
            </a:lnSpc>
            <a:spcBef>
              <a:spcPct val="0"/>
            </a:spcBef>
            <a:spcAft>
              <a:spcPct val="35000"/>
            </a:spcAft>
            <a:buNone/>
          </a:pPr>
          <a:r>
            <a:rPr lang="en-US" sz="1400" kern="1200" dirty="0"/>
            <a:t>Efficacy model (PKPD model)</a:t>
          </a:r>
        </a:p>
        <a:p>
          <a:pPr marL="0" lvl="0" indent="0" algn="ctr" defTabSz="800100">
            <a:lnSpc>
              <a:spcPct val="90000"/>
            </a:lnSpc>
            <a:spcBef>
              <a:spcPct val="0"/>
            </a:spcBef>
            <a:spcAft>
              <a:spcPct val="35000"/>
            </a:spcAft>
            <a:buNone/>
          </a:pPr>
          <a:r>
            <a:rPr lang="en-US" sz="1400" kern="1200" dirty="0"/>
            <a:t>Preclinical PK / </a:t>
          </a:r>
          <a:r>
            <a:rPr lang="en-US" sz="1400" kern="1200" dirty="0" err="1"/>
            <a:t>Tox</a:t>
          </a:r>
          <a:r>
            <a:rPr lang="en-US" sz="1400" kern="1200" dirty="0"/>
            <a:t> studies</a:t>
          </a:r>
        </a:p>
      </dsp:txBody>
      <dsp:txXfrm>
        <a:off x="4869512" y="2819629"/>
        <a:ext cx="2534897" cy="896859"/>
      </dsp:txXfrm>
    </dsp:sp>
    <dsp:sp modelId="{383167A2-86BD-44A8-A629-E5F9550243C7}">
      <dsp:nvSpPr>
        <dsp:cNvPr id="0" name=""/>
        <dsp:cNvSpPr/>
      </dsp:nvSpPr>
      <dsp:spPr>
        <a:xfrm>
          <a:off x="3483362" y="4201258"/>
          <a:ext cx="2406279" cy="9938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Human Dose Prediction </a:t>
          </a:r>
        </a:p>
        <a:p>
          <a:pPr marL="0" lvl="0" indent="0" algn="ctr" defTabSz="800100">
            <a:lnSpc>
              <a:spcPct val="90000"/>
            </a:lnSpc>
            <a:spcBef>
              <a:spcPct val="0"/>
            </a:spcBef>
            <a:spcAft>
              <a:spcPct val="35000"/>
            </a:spcAft>
            <a:buNone/>
          </a:pPr>
          <a:r>
            <a:rPr lang="en-US" sz="1400" kern="1200" dirty="0"/>
            <a:t>(translation of preclinical PKPD to human)</a:t>
          </a:r>
        </a:p>
      </dsp:txBody>
      <dsp:txXfrm>
        <a:off x="3531880" y="4249776"/>
        <a:ext cx="2309243" cy="896859"/>
      </dsp:txXfrm>
    </dsp:sp>
    <dsp:sp modelId="{2F07836D-CA37-43A0-827F-06E0981F22EF}">
      <dsp:nvSpPr>
        <dsp:cNvPr id="0" name=""/>
        <dsp:cNvSpPr/>
      </dsp:nvSpPr>
      <dsp:spPr>
        <a:xfrm>
          <a:off x="377533" y="3236445"/>
          <a:ext cx="2483843" cy="92445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Project Evaluation</a:t>
          </a:r>
        </a:p>
        <a:p>
          <a:pPr marL="0" lvl="0" indent="0" algn="ctr" defTabSz="800100">
            <a:lnSpc>
              <a:spcPct val="90000"/>
            </a:lnSpc>
            <a:spcBef>
              <a:spcPct val="0"/>
            </a:spcBef>
            <a:spcAft>
              <a:spcPct val="35000"/>
            </a:spcAft>
            <a:buNone/>
          </a:pPr>
          <a:r>
            <a:rPr lang="en-US" sz="1400" kern="1200" dirty="0"/>
            <a:t>Refine Hypothesis and Structure-Activity Relationships (SAR)</a:t>
          </a:r>
          <a:endParaRPr lang="en-US" sz="1100" kern="1200" dirty="0"/>
        </a:p>
      </dsp:txBody>
      <dsp:txXfrm>
        <a:off x="422661" y="3281573"/>
        <a:ext cx="2393587" cy="834195"/>
      </dsp:txXfrm>
    </dsp:sp>
    <dsp:sp modelId="{024D1AF7-115F-4F99-A51D-AD0D26B326BB}">
      <dsp:nvSpPr>
        <dsp:cNvPr id="0" name=""/>
        <dsp:cNvSpPr/>
      </dsp:nvSpPr>
      <dsp:spPr>
        <a:xfrm>
          <a:off x="378032" y="1416722"/>
          <a:ext cx="2751519" cy="1101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dirty="0"/>
            <a:t>Design of NCE</a:t>
          </a:r>
        </a:p>
        <a:p>
          <a:pPr marL="0" lvl="0" indent="0" algn="ctr" defTabSz="800100">
            <a:lnSpc>
              <a:spcPct val="90000"/>
            </a:lnSpc>
            <a:spcBef>
              <a:spcPct val="0"/>
            </a:spcBef>
            <a:spcAft>
              <a:spcPct val="35000"/>
            </a:spcAft>
            <a:buNone/>
          </a:pPr>
          <a:r>
            <a:rPr lang="en-US" sz="1400" kern="1200" dirty="0"/>
            <a:t>Generating virtual library using predictive models (QSAR)</a:t>
          </a:r>
        </a:p>
      </dsp:txBody>
      <dsp:txXfrm>
        <a:off x="431794" y="1470484"/>
        <a:ext cx="2643995" cy="9938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234C6-5B31-4D79-B14A-B96706E1B098}">
      <dsp:nvSpPr>
        <dsp:cNvPr id="0" name=""/>
        <dsp:cNvSpPr/>
      </dsp:nvSpPr>
      <dsp:spPr>
        <a:xfrm>
          <a:off x="1566265" y="3217176"/>
          <a:ext cx="1845056" cy="1583767"/>
        </a:xfrm>
        <a:prstGeom prst="hexagon">
          <a:avLst>
            <a:gd name="adj" fmla="val 25000"/>
            <a:gd name="vf" fmla="val 115470"/>
          </a:avLst>
        </a:prstGeom>
        <a:solidFill>
          <a:schemeClr val="tx1">
            <a:lumMod val="65000"/>
            <a:lumOff val="3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Pharmaco-dynamic</a:t>
          </a:r>
        </a:p>
      </dsp:txBody>
      <dsp:txXfrm>
        <a:off x="1852000" y="3462447"/>
        <a:ext cx="1273586" cy="1093225"/>
      </dsp:txXfrm>
    </dsp:sp>
    <dsp:sp modelId="{4E3C93FC-39EA-4937-8240-84361EF19714}">
      <dsp:nvSpPr>
        <dsp:cNvPr id="0" name=""/>
        <dsp:cNvSpPr/>
      </dsp:nvSpPr>
      <dsp:spPr>
        <a:xfrm>
          <a:off x="1623974" y="3917029"/>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A17808-0575-44F9-BC9B-5F5D13FCE381}">
      <dsp:nvSpPr>
        <dsp:cNvPr id="0" name=""/>
        <dsp:cNvSpPr/>
      </dsp:nvSpPr>
      <dsp:spPr>
        <a:xfrm>
          <a:off x="0" y="2356269"/>
          <a:ext cx="1845056" cy="1583767"/>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919" t="9585" r="2919" b="9585"/>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7D32DA-55B5-498F-8A62-348EBB21C340}">
      <dsp:nvSpPr>
        <dsp:cNvPr id="0" name=""/>
        <dsp:cNvSpPr/>
      </dsp:nvSpPr>
      <dsp:spPr>
        <a:xfrm>
          <a:off x="1249273" y="3720418"/>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49F6A4-1999-43AE-AE2B-C2A385269C79}">
      <dsp:nvSpPr>
        <dsp:cNvPr id="0" name=""/>
        <dsp:cNvSpPr/>
      </dsp:nvSpPr>
      <dsp:spPr>
        <a:xfrm>
          <a:off x="3130905" y="2344138"/>
          <a:ext cx="1845056" cy="1583767"/>
        </a:xfrm>
        <a:prstGeom prst="hexagon">
          <a:avLst>
            <a:gd name="adj" fmla="val 25000"/>
            <a:gd name="vf" fmla="val 115470"/>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65000"/>
                  <a:lumOff val="35000"/>
                </a:schemeClr>
              </a:solidFill>
            </a:rPr>
            <a:t>Pharmaco-kinetics</a:t>
          </a:r>
        </a:p>
      </dsp:txBody>
      <dsp:txXfrm>
        <a:off x="3416640" y="2589409"/>
        <a:ext cx="1273586" cy="1093225"/>
      </dsp:txXfrm>
    </dsp:sp>
    <dsp:sp modelId="{56B0FDCE-C739-4ED3-8AAB-F98D0294F40D}">
      <dsp:nvSpPr>
        <dsp:cNvPr id="0" name=""/>
        <dsp:cNvSpPr/>
      </dsp:nvSpPr>
      <dsp:spPr>
        <a:xfrm>
          <a:off x="4394809" y="3706613"/>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CA52BE-C8E5-40D7-BB95-D9D3C452897D}">
      <dsp:nvSpPr>
        <dsp:cNvPr id="0" name=""/>
        <dsp:cNvSpPr/>
      </dsp:nvSpPr>
      <dsp:spPr>
        <a:xfrm>
          <a:off x="4703673" y="3214666"/>
          <a:ext cx="1845056" cy="1583767"/>
        </a:xfrm>
        <a:prstGeom prst="hexagon">
          <a:avLst>
            <a:gd name="adj" fmla="val 25000"/>
            <a:gd name="vf" fmla="val 115470"/>
          </a:avLst>
        </a:prstGeom>
        <a:blipFill dpi="0" rotWithShape="1">
          <a:blip xmlns:r="http://schemas.openxmlformats.org/officeDocument/2006/relationships" r:embed="rId2"/>
          <a:srcRect/>
          <a:stretch>
            <a:fillRect l="7875" t="-4849" r="7875" b="-4849"/>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1C9894-D375-4A32-B890-1278CA411678}">
      <dsp:nvSpPr>
        <dsp:cNvPr id="0" name=""/>
        <dsp:cNvSpPr/>
      </dsp:nvSpPr>
      <dsp:spPr>
        <a:xfrm>
          <a:off x="4745939" y="3924141"/>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AB3B86-9A6B-414F-833E-9621D73A5814}">
      <dsp:nvSpPr>
        <dsp:cNvPr id="0" name=""/>
        <dsp:cNvSpPr/>
      </dsp:nvSpPr>
      <dsp:spPr>
        <a:xfrm>
          <a:off x="1566265" y="1490760"/>
          <a:ext cx="1845056" cy="1583767"/>
        </a:xfrm>
        <a:prstGeom prst="hexagon">
          <a:avLst>
            <a:gd name="adj" fmla="val 25000"/>
            <a:gd name="vf" fmla="val 115470"/>
          </a:avLst>
        </a:prstGeom>
        <a:solidFill>
          <a:schemeClr val="accent5">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65000"/>
                  <a:lumOff val="35000"/>
                </a:schemeClr>
              </a:solidFill>
            </a:rPr>
            <a:t>Nonclinical Safety</a:t>
          </a:r>
        </a:p>
      </dsp:txBody>
      <dsp:txXfrm>
        <a:off x="1852000" y="1736031"/>
        <a:ext cx="1273586" cy="1093225"/>
      </dsp:txXfrm>
    </dsp:sp>
    <dsp:sp modelId="{A5DC92BE-493E-4EBA-878E-6FB42DC7AADB}">
      <dsp:nvSpPr>
        <dsp:cNvPr id="0" name=""/>
        <dsp:cNvSpPr/>
      </dsp:nvSpPr>
      <dsp:spPr>
        <a:xfrm>
          <a:off x="2822041" y="1523390"/>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19131A-DB45-4B00-B847-829E6515401C}">
      <dsp:nvSpPr>
        <dsp:cNvPr id="0" name=""/>
        <dsp:cNvSpPr/>
      </dsp:nvSpPr>
      <dsp:spPr>
        <a:xfrm>
          <a:off x="3130905" y="617722"/>
          <a:ext cx="1845056" cy="158376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5D1605-E3C6-4364-A8F8-F189254D64FA}">
      <dsp:nvSpPr>
        <dsp:cNvPr id="0" name=""/>
        <dsp:cNvSpPr/>
      </dsp:nvSpPr>
      <dsp:spPr>
        <a:xfrm>
          <a:off x="3173171" y="1319667"/>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8FBA9D-19C3-48B4-867A-D38315E66227}">
      <dsp:nvSpPr>
        <dsp:cNvPr id="0" name=""/>
        <dsp:cNvSpPr/>
      </dsp:nvSpPr>
      <dsp:spPr>
        <a:xfrm>
          <a:off x="4703673" y="1488251"/>
          <a:ext cx="1845056" cy="1583767"/>
        </a:xfrm>
        <a:prstGeom prst="hexagon">
          <a:avLst>
            <a:gd name="adj" fmla="val 25000"/>
            <a:gd name="vf" fmla="val 115470"/>
          </a:avLst>
        </a:prstGeom>
        <a:solidFill>
          <a:schemeClr val="accent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Developability</a:t>
          </a:r>
        </a:p>
      </dsp:txBody>
      <dsp:txXfrm>
        <a:off x="4989408" y="1733522"/>
        <a:ext cx="1273586" cy="1093225"/>
      </dsp:txXfrm>
    </dsp:sp>
    <dsp:sp modelId="{EBBA883C-0A0E-4FF6-A80E-2A333BD09D0E}">
      <dsp:nvSpPr>
        <dsp:cNvPr id="0" name=""/>
        <dsp:cNvSpPr/>
      </dsp:nvSpPr>
      <dsp:spPr>
        <a:xfrm>
          <a:off x="6290259" y="2187267"/>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C29A12-862D-4014-AF1D-17B1D6EB1E30}">
      <dsp:nvSpPr>
        <dsp:cNvPr id="0" name=""/>
        <dsp:cNvSpPr/>
      </dsp:nvSpPr>
      <dsp:spPr>
        <a:xfrm>
          <a:off x="6282943" y="2358779"/>
          <a:ext cx="1845056" cy="1583767"/>
        </a:xfrm>
        <a:prstGeom prst="hexagon">
          <a:avLst>
            <a:gd name="adj" fmla="val 25000"/>
            <a:gd name="vf" fmla="val 11547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41" t="-10622" r="441" b="-10622"/>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14B61B-AFF2-4AE5-9502-83862EAB03DE}">
      <dsp:nvSpPr>
        <dsp:cNvPr id="0" name=""/>
        <dsp:cNvSpPr/>
      </dsp:nvSpPr>
      <dsp:spPr>
        <a:xfrm>
          <a:off x="6655206" y="2386807"/>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234C6-5B31-4D79-B14A-B96706E1B098}">
      <dsp:nvSpPr>
        <dsp:cNvPr id="0" name=""/>
        <dsp:cNvSpPr/>
      </dsp:nvSpPr>
      <dsp:spPr>
        <a:xfrm>
          <a:off x="1566265" y="3217176"/>
          <a:ext cx="1845056" cy="1583767"/>
        </a:xfrm>
        <a:prstGeom prst="hexagon">
          <a:avLst>
            <a:gd name="adj" fmla="val 25000"/>
            <a:gd name="vf" fmla="val 115470"/>
          </a:avLst>
        </a:prstGeom>
        <a:solidFill>
          <a:schemeClr val="tx1">
            <a:lumMod val="65000"/>
            <a:lumOff val="3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Pharmaco-dynamic</a:t>
          </a:r>
        </a:p>
      </dsp:txBody>
      <dsp:txXfrm>
        <a:off x="1852000" y="3462447"/>
        <a:ext cx="1273586" cy="1093225"/>
      </dsp:txXfrm>
    </dsp:sp>
    <dsp:sp modelId="{4E3C93FC-39EA-4937-8240-84361EF19714}">
      <dsp:nvSpPr>
        <dsp:cNvPr id="0" name=""/>
        <dsp:cNvSpPr/>
      </dsp:nvSpPr>
      <dsp:spPr>
        <a:xfrm>
          <a:off x="1623974" y="3917029"/>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A17808-0575-44F9-BC9B-5F5D13FCE381}">
      <dsp:nvSpPr>
        <dsp:cNvPr id="0" name=""/>
        <dsp:cNvSpPr/>
      </dsp:nvSpPr>
      <dsp:spPr>
        <a:xfrm>
          <a:off x="0" y="2356269"/>
          <a:ext cx="1845056" cy="1583767"/>
        </a:xfrm>
        <a:prstGeom prst="hexagon">
          <a:avLst>
            <a:gd name="adj" fmla="val 25000"/>
            <a:gd name="vf" fmla="val 11547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919" t="9585" r="2919" b="9585"/>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7D32DA-55B5-498F-8A62-348EBB21C340}">
      <dsp:nvSpPr>
        <dsp:cNvPr id="0" name=""/>
        <dsp:cNvSpPr/>
      </dsp:nvSpPr>
      <dsp:spPr>
        <a:xfrm>
          <a:off x="1249273" y="3720418"/>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49F6A4-1999-43AE-AE2B-C2A385269C79}">
      <dsp:nvSpPr>
        <dsp:cNvPr id="0" name=""/>
        <dsp:cNvSpPr/>
      </dsp:nvSpPr>
      <dsp:spPr>
        <a:xfrm>
          <a:off x="3130905" y="2344138"/>
          <a:ext cx="1845056" cy="1583767"/>
        </a:xfrm>
        <a:prstGeom prst="hexagon">
          <a:avLst>
            <a:gd name="adj" fmla="val 25000"/>
            <a:gd name="vf" fmla="val 115470"/>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65000"/>
                  <a:lumOff val="35000"/>
                </a:schemeClr>
              </a:solidFill>
            </a:rPr>
            <a:t>Pharmaco-kinetics</a:t>
          </a:r>
        </a:p>
      </dsp:txBody>
      <dsp:txXfrm>
        <a:off x="3416640" y="2589409"/>
        <a:ext cx="1273586" cy="1093225"/>
      </dsp:txXfrm>
    </dsp:sp>
    <dsp:sp modelId="{56B0FDCE-C739-4ED3-8AAB-F98D0294F40D}">
      <dsp:nvSpPr>
        <dsp:cNvPr id="0" name=""/>
        <dsp:cNvSpPr/>
      </dsp:nvSpPr>
      <dsp:spPr>
        <a:xfrm>
          <a:off x="4394809" y="3706613"/>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CA52BE-C8E5-40D7-BB95-D9D3C452897D}">
      <dsp:nvSpPr>
        <dsp:cNvPr id="0" name=""/>
        <dsp:cNvSpPr/>
      </dsp:nvSpPr>
      <dsp:spPr>
        <a:xfrm>
          <a:off x="4703673" y="3214666"/>
          <a:ext cx="1845056" cy="1583767"/>
        </a:xfrm>
        <a:prstGeom prst="hexagon">
          <a:avLst>
            <a:gd name="adj" fmla="val 25000"/>
            <a:gd name="vf" fmla="val 115470"/>
          </a:avLst>
        </a:prstGeom>
        <a:blipFill dpi="0" rotWithShape="1">
          <a:blip xmlns:r="http://schemas.openxmlformats.org/officeDocument/2006/relationships" r:embed="rId2"/>
          <a:srcRect/>
          <a:stretch>
            <a:fillRect l="7875" t="-4849" r="7875" b="-4849"/>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1C9894-D375-4A32-B890-1278CA411678}">
      <dsp:nvSpPr>
        <dsp:cNvPr id="0" name=""/>
        <dsp:cNvSpPr/>
      </dsp:nvSpPr>
      <dsp:spPr>
        <a:xfrm>
          <a:off x="4745939" y="3924141"/>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AB3B86-9A6B-414F-833E-9621D73A5814}">
      <dsp:nvSpPr>
        <dsp:cNvPr id="0" name=""/>
        <dsp:cNvSpPr/>
      </dsp:nvSpPr>
      <dsp:spPr>
        <a:xfrm>
          <a:off x="1566265" y="1490760"/>
          <a:ext cx="1845056" cy="1583767"/>
        </a:xfrm>
        <a:prstGeom prst="hexagon">
          <a:avLst>
            <a:gd name="adj" fmla="val 25000"/>
            <a:gd name="vf" fmla="val 115470"/>
          </a:avLst>
        </a:prstGeom>
        <a:solidFill>
          <a:schemeClr val="accent5">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lumMod val="65000"/>
                  <a:lumOff val="35000"/>
                </a:schemeClr>
              </a:solidFill>
            </a:rPr>
            <a:t>Nonclinical Safety</a:t>
          </a:r>
        </a:p>
      </dsp:txBody>
      <dsp:txXfrm>
        <a:off x="1852000" y="1736031"/>
        <a:ext cx="1273586" cy="1093225"/>
      </dsp:txXfrm>
    </dsp:sp>
    <dsp:sp modelId="{A5DC92BE-493E-4EBA-878E-6FB42DC7AADB}">
      <dsp:nvSpPr>
        <dsp:cNvPr id="0" name=""/>
        <dsp:cNvSpPr/>
      </dsp:nvSpPr>
      <dsp:spPr>
        <a:xfrm>
          <a:off x="2822041" y="1523390"/>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19131A-DB45-4B00-B847-829E6515401C}">
      <dsp:nvSpPr>
        <dsp:cNvPr id="0" name=""/>
        <dsp:cNvSpPr/>
      </dsp:nvSpPr>
      <dsp:spPr>
        <a:xfrm>
          <a:off x="3130905" y="617722"/>
          <a:ext cx="1845056" cy="158376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5D1605-E3C6-4364-A8F8-F189254D64FA}">
      <dsp:nvSpPr>
        <dsp:cNvPr id="0" name=""/>
        <dsp:cNvSpPr/>
      </dsp:nvSpPr>
      <dsp:spPr>
        <a:xfrm>
          <a:off x="3173171" y="1319667"/>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8FBA9D-19C3-48B4-867A-D38315E66227}">
      <dsp:nvSpPr>
        <dsp:cNvPr id="0" name=""/>
        <dsp:cNvSpPr/>
      </dsp:nvSpPr>
      <dsp:spPr>
        <a:xfrm>
          <a:off x="4703673" y="1488251"/>
          <a:ext cx="1845056" cy="1583767"/>
        </a:xfrm>
        <a:prstGeom prst="hexagon">
          <a:avLst>
            <a:gd name="adj" fmla="val 25000"/>
            <a:gd name="vf" fmla="val 115470"/>
          </a:avLst>
        </a:prstGeom>
        <a:solidFill>
          <a:schemeClr val="accent2">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Developability</a:t>
          </a:r>
        </a:p>
      </dsp:txBody>
      <dsp:txXfrm>
        <a:off x="4989408" y="1733522"/>
        <a:ext cx="1273586" cy="1093225"/>
      </dsp:txXfrm>
    </dsp:sp>
    <dsp:sp modelId="{EBBA883C-0A0E-4FF6-A80E-2A333BD09D0E}">
      <dsp:nvSpPr>
        <dsp:cNvPr id="0" name=""/>
        <dsp:cNvSpPr/>
      </dsp:nvSpPr>
      <dsp:spPr>
        <a:xfrm>
          <a:off x="6290259" y="2187267"/>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C29A12-862D-4014-AF1D-17B1D6EB1E30}">
      <dsp:nvSpPr>
        <dsp:cNvPr id="0" name=""/>
        <dsp:cNvSpPr/>
      </dsp:nvSpPr>
      <dsp:spPr>
        <a:xfrm>
          <a:off x="6282943" y="2358779"/>
          <a:ext cx="1845056" cy="1583767"/>
        </a:xfrm>
        <a:prstGeom prst="hexagon">
          <a:avLst>
            <a:gd name="adj" fmla="val 25000"/>
            <a:gd name="vf" fmla="val 11547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441" t="-10622" r="441" b="-10622"/>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14B61B-AFF2-4AE5-9502-83862EAB03DE}">
      <dsp:nvSpPr>
        <dsp:cNvPr id="0" name=""/>
        <dsp:cNvSpPr/>
      </dsp:nvSpPr>
      <dsp:spPr>
        <a:xfrm>
          <a:off x="6655206" y="2386807"/>
          <a:ext cx="215392" cy="185735"/>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FFB50-CB55-4E58-97F4-D4D66D3784FE}">
      <dsp:nvSpPr>
        <dsp:cNvPr id="0" name=""/>
        <dsp:cNvSpPr/>
      </dsp:nvSpPr>
      <dsp:spPr>
        <a:xfrm rot="5400000">
          <a:off x="1301379" y="-436090"/>
          <a:ext cx="431942" cy="1413964"/>
        </a:xfrm>
        <a:prstGeom prst="round2SameRect">
          <a:avLst/>
        </a:prstGeom>
        <a:solidFill>
          <a:schemeClr val="bg1">
            <a:lumMod val="75000"/>
            <a:alpha val="90000"/>
          </a:schemeClr>
        </a:solidFill>
        <a:ln w="12700" cap="flat" cmpd="sng" algn="ctr">
          <a:solidFill>
            <a:schemeClr val="tx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247650" bIns="123825" numCol="1" spcCol="1270" anchor="ctr" anchorCtr="0">
          <a:noAutofit/>
        </a:bodyPr>
        <a:lstStyle/>
        <a:p>
          <a:pPr marL="0" lvl="1" indent="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 MW</a:t>
          </a:r>
        </a:p>
      </dsp:txBody>
      <dsp:txXfrm rot="-5400000">
        <a:off x="810368" y="76007"/>
        <a:ext cx="1392878" cy="389770"/>
      </dsp:txXfrm>
    </dsp:sp>
    <dsp:sp modelId="{E4AD6894-4D77-4DCB-B303-1C98C824A80D}">
      <dsp:nvSpPr>
        <dsp:cNvPr id="0" name=""/>
        <dsp:cNvSpPr/>
      </dsp:nvSpPr>
      <dsp:spPr>
        <a:xfrm>
          <a:off x="278" y="927"/>
          <a:ext cx="810090" cy="53992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size</a:t>
          </a:r>
        </a:p>
      </dsp:txBody>
      <dsp:txXfrm>
        <a:off x="26635" y="27284"/>
        <a:ext cx="757376" cy="487213"/>
      </dsp:txXfrm>
    </dsp:sp>
    <dsp:sp modelId="{0C73BF62-7C58-459A-8F7B-E427DEDA74C5}">
      <dsp:nvSpPr>
        <dsp:cNvPr id="0" name=""/>
        <dsp:cNvSpPr/>
      </dsp:nvSpPr>
      <dsp:spPr>
        <a:xfrm rot="5400000">
          <a:off x="1301379" y="130833"/>
          <a:ext cx="431942" cy="1413964"/>
        </a:xfrm>
        <a:prstGeom prst="round2SameRect">
          <a:avLst/>
        </a:prstGeom>
        <a:solidFill>
          <a:schemeClr val="bg1">
            <a:lumMod val="75000"/>
            <a:alpha val="90000"/>
          </a:schemeClr>
        </a:solidFill>
        <a:ln w="12700" cap="flat" cmpd="sng" algn="ctr">
          <a:solidFill>
            <a:schemeClr val="tx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 sp</a:t>
          </a:r>
          <a:r>
            <a:rPr lang="en-US" sz="1100" kern="1200" baseline="30000" dirty="0">
              <a:latin typeface="Arial" panose="020B0604020202020204" pitchFamily="34" charset="0"/>
              <a:cs typeface="Arial" panose="020B0604020202020204" pitchFamily="34" charset="0"/>
            </a:rPr>
            <a:t>3</a:t>
          </a:r>
          <a:r>
            <a:rPr lang="en-US" sz="1100" kern="1200" dirty="0">
              <a:latin typeface="Arial" panose="020B0604020202020204" pitchFamily="34" charset="0"/>
              <a:cs typeface="Arial" panose="020B0604020202020204" pitchFamily="34" charset="0"/>
            </a:rPr>
            <a:t> ratio</a:t>
          </a:r>
        </a:p>
      </dsp:txBody>
      <dsp:txXfrm rot="-5400000">
        <a:off x="810368" y="642930"/>
        <a:ext cx="1392878" cy="389770"/>
      </dsp:txXfrm>
    </dsp:sp>
    <dsp:sp modelId="{FF4133BB-6948-45BB-9EC6-5C2DD0F99C0B}">
      <dsp:nvSpPr>
        <dsp:cNvPr id="0" name=""/>
        <dsp:cNvSpPr/>
      </dsp:nvSpPr>
      <dsp:spPr>
        <a:xfrm>
          <a:off x="278" y="567851"/>
          <a:ext cx="810090" cy="53992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shape</a:t>
          </a:r>
        </a:p>
      </dsp:txBody>
      <dsp:txXfrm>
        <a:off x="26635" y="594208"/>
        <a:ext cx="757376" cy="487213"/>
      </dsp:txXfrm>
    </dsp:sp>
    <dsp:sp modelId="{E8BE61C8-3777-4F72-A319-846349A67591}">
      <dsp:nvSpPr>
        <dsp:cNvPr id="0" name=""/>
        <dsp:cNvSpPr/>
      </dsp:nvSpPr>
      <dsp:spPr>
        <a:xfrm rot="5400000">
          <a:off x="1298914" y="694804"/>
          <a:ext cx="431942" cy="1419871"/>
        </a:xfrm>
        <a:prstGeom prst="round2SameRect">
          <a:avLst/>
        </a:prstGeom>
        <a:solidFill>
          <a:schemeClr val="bg1">
            <a:lumMod val="75000"/>
            <a:alpha val="90000"/>
          </a:schemeClr>
        </a:solidFill>
        <a:ln w="12700" cap="flat" cmpd="sng" algn="ctr">
          <a:solidFill>
            <a:schemeClr val="tx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dirty="0">
              <a:latin typeface="Arial" panose="020B0604020202020204" pitchFamily="34" charset="0"/>
              <a:cs typeface="Arial" panose="020B0604020202020204" pitchFamily="34" charset="0"/>
            </a:rPr>
            <a:t> # rotatable bonds</a:t>
          </a:r>
        </a:p>
        <a:p>
          <a:pPr marL="57150" lvl="1" indent="-57150" algn="l" defTabSz="466725">
            <a:lnSpc>
              <a:spcPct val="90000"/>
            </a:lnSpc>
            <a:spcBef>
              <a:spcPct val="0"/>
            </a:spcBef>
            <a:spcAft>
              <a:spcPct val="15000"/>
            </a:spcAft>
            <a:buChar char="•"/>
          </a:pPr>
          <a:r>
            <a:rPr lang="en-US" sz="1050" kern="1200" dirty="0">
              <a:latin typeface="Arial" panose="020B0604020202020204" pitchFamily="34" charset="0"/>
              <a:cs typeface="Arial" panose="020B0604020202020204" pitchFamily="34" charset="0"/>
            </a:rPr>
            <a:t> # aromatic rings</a:t>
          </a:r>
        </a:p>
      </dsp:txBody>
      <dsp:txXfrm rot="-5400000">
        <a:off x="804950" y="1209854"/>
        <a:ext cx="1398785" cy="389770"/>
      </dsp:txXfrm>
    </dsp:sp>
    <dsp:sp modelId="{63AE721D-ABDB-4C2C-A884-61ED392C0206}">
      <dsp:nvSpPr>
        <dsp:cNvPr id="0" name=""/>
        <dsp:cNvSpPr/>
      </dsp:nvSpPr>
      <dsp:spPr>
        <a:xfrm>
          <a:off x="278" y="1134775"/>
          <a:ext cx="804671" cy="53992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flexibility</a:t>
          </a:r>
        </a:p>
      </dsp:txBody>
      <dsp:txXfrm>
        <a:off x="26635" y="1161132"/>
        <a:ext cx="751957" cy="487213"/>
      </dsp:txXfrm>
    </dsp:sp>
    <dsp:sp modelId="{DA85E9ED-124C-4054-BBEE-4D26922C9323}">
      <dsp:nvSpPr>
        <dsp:cNvPr id="0" name=""/>
        <dsp:cNvSpPr/>
      </dsp:nvSpPr>
      <dsp:spPr>
        <a:xfrm rot="5400000">
          <a:off x="1298914" y="1261728"/>
          <a:ext cx="431942" cy="1419871"/>
        </a:xfrm>
        <a:prstGeom prst="round2SameRect">
          <a:avLst/>
        </a:prstGeom>
        <a:solidFill>
          <a:schemeClr val="bg1">
            <a:lumMod val="75000"/>
            <a:alpha val="90000"/>
          </a:schemeClr>
        </a:solidFill>
        <a:ln w="12700" cap="flat" cmpd="sng" algn="ctr">
          <a:solidFill>
            <a:schemeClr val="tx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dirty="0">
              <a:latin typeface="Arial" panose="020B0604020202020204" pitchFamily="34" charset="0"/>
              <a:cs typeface="Arial" panose="020B0604020202020204" pitchFamily="34" charset="0"/>
            </a:rPr>
            <a:t> # H-acceptors &amp; donors</a:t>
          </a:r>
        </a:p>
        <a:p>
          <a:pPr marL="57150" lvl="1" indent="-57150" algn="l" defTabSz="466725">
            <a:lnSpc>
              <a:spcPct val="90000"/>
            </a:lnSpc>
            <a:spcBef>
              <a:spcPct val="0"/>
            </a:spcBef>
            <a:spcAft>
              <a:spcPct val="15000"/>
            </a:spcAft>
            <a:buChar char="•"/>
          </a:pPr>
          <a:r>
            <a:rPr lang="en-US" sz="1050" kern="1200" dirty="0">
              <a:latin typeface="Arial" panose="020B0604020202020204" pitchFamily="34" charset="0"/>
              <a:cs typeface="Arial" panose="020B0604020202020204" pitchFamily="34" charset="0"/>
            </a:rPr>
            <a:t> Polar surface area</a:t>
          </a:r>
        </a:p>
      </dsp:txBody>
      <dsp:txXfrm rot="-5400000">
        <a:off x="804950" y="1776778"/>
        <a:ext cx="1398785" cy="389770"/>
      </dsp:txXfrm>
    </dsp:sp>
    <dsp:sp modelId="{6881D337-37D6-4053-BD9A-2143664884E1}">
      <dsp:nvSpPr>
        <dsp:cNvPr id="0" name=""/>
        <dsp:cNvSpPr/>
      </dsp:nvSpPr>
      <dsp:spPr>
        <a:xfrm>
          <a:off x="278" y="1701700"/>
          <a:ext cx="804671" cy="53992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 polarity</a:t>
          </a:r>
        </a:p>
      </dsp:txBody>
      <dsp:txXfrm>
        <a:off x="26635" y="1728057"/>
        <a:ext cx="751957" cy="487213"/>
      </dsp:txXfrm>
    </dsp:sp>
    <dsp:sp modelId="{46E3A441-99F8-4C5C-A4B2-496E7AEFF4A9}">
      <dsp:nvSpPr>
        <dsp:cNvPr id="0" name=""/>
        <dsp:cNvSpPr/>
      </dsp:nvSpPr>
      <dsp:spPr>
        <a:xfrm rot="5400000">
          <a:off x="1444815" y="1975359"/>
          <a:ext cx="431942" cy="1126456"/>
        </a:xfrm>
        <a:prstGeom prst="round2SameRect">
          <a:avLst/>
        </a:prstGeom>
        <a:solidFill>
          <a:schemeClr val="bg1">
            <a:lumMod val="75000"/>
            <a:alpha val="90000"/>
          </a:schemeClr>
        </a:solidFill>
        <a:ln w="12700" cap="flat" cmpd="sng" algn="ctr">
          <a:solidFill>
            <a:schemeClr val="tx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 </a:t>
          </a:r>
          <a:r>
            <a:rPr lang="en-US" sz="1100" kern="1200" dirty="0" err="1">
              <a:latin typeface="Arial" panose="020B0604020202020204" pitchFamily="34" charset="0"/>
              <a:cs typeface="Arial" panose="020B0604020202020204" pitchFamily="34" charset="0"/>
            </a:rPr>
            <a:t>logP</a:t>
          </a:r>
          <a:endParaRPr lang="en-US" sz="1100" kern="1200" dirty="0">
            <a:latin typeface="Arial" panose="020B0604020202020204" pitchFamily="34" charset="0"/>
            <a:cs typeface="Arial" panose="020B0604020202020204" pitchFamily="34" charset="0"/>
          </a:endParaRPr>
        </a:p>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 </a:t>
          </a:r>
          <a:r>
            <a:rPr lang="en-US" sz="1100" kern="1200" dirty="0" err="1">
              <a:latin typeface="Arial" panose="020B0604020202020204" pitchFamily="34" charset="0"/>
              <a:cs typeface="Arial" panose="020B0604020202020204" pitchFamily="34" charset="0"/>
            </a:rPr>
            <a:t>logD</a:t>
          </a:r>
          <a:endParaRPr lang="en-US" sz="1100" kern="1200" dirty="0">
            <a:latin typeface="Arial" panose="020B0604020202020204" pitchFamily="34" charset="0"/>
            <a:cs typeface="Arial" panose="020B0604020202020204" pitchFamily="34" charset="0"/>
          </a:endParaRPr>
        </a:p>
      </dsp:txBody>
      <dsp:txXfrm rot="-5400000">
        <a:off x="1097558" y="2343702"/>
        <a:ext cx="1105370" cy="389770"/>
      </dsp:txXfrm>
    </dsp:sp>
    <dsp:sp modelId="{8A1E048B-4FCB-4BC3-AEAE-829A091FC42F}">
      <dsp:nvSpPr>
        <dsp:cNvPr id="0" name=""/>
        <dsp:cNvSpPr/>
      </dsp:nvSpPr>
      <dsp:spPr>
        <a:xfrm>
          <a:off x="278" y="2268624"/>
          <a:ext cx="1097279" cy="53992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Lipophilicity</a:t>
          </a:r>
        </a:p>
      </dsp:txBody>
      <dsp:txXfrm>
        <a:off x="26635" y="2294981"/>
        <a:ext cx="1044565" cy="487213"/>
      </dsp:txXfrm>
    </dsp:sp>
    <dsp:sp modelId="{2B5BC5F2-5091-494E-A3FC-5293FF6323A7}">
      <dsp:nvSpPr>
        <dsp:cNvPr id="0" name=""/>
        <dsp:cNvSpPr/>
      </dsp:nvSpPr>
      <dsp:spPr>
        <a:xfrm rot="5400000">
          <a:off x="1448191" y="2542284"/>
          <a:ext cx="425191" cy="1126456"/>
        </a:xfrm>
        <a:prstGeom prst="round2SameRect">
          <a:avLst/>
        </a:prstGeom>
        <a:solidFill>
          <a:schemeClr val="bg1">
            <a:lumMod val="75000"/>
            <a:alpha val="90000"/>
          </a:schemeClr>
        </a:solidFill>
        <a:ln w="12700" cap="flat" cmpd="sng" algn="ctr">
          <a:solidFill>
            <a:schemeClr val="tx1">
              <a:lumMod val="50000"/>
              <a:lumOff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 </a:t>
          </a:r>
          <a:r>
            <a:rPr lang="en-US" sz="1100" kern="1200" dirty="0" err="1">
              <a:latin typeface="Arial" panose="020B0604020202020204" pitchFamily="34" charset="0"/>
              <a:cs typeface="Arial" panose="020B0604020202020204" pitchFamily="34" charset="0"/>
            </a:rPr>
            <a:t>pKa</a:t>
          </a:r>
          <a:endParaRPr lang="en-US" sz="1100" kern="1200" dirty="0">
            <a:latin typeface="Arial" panose="020B0604020202020204" pitchFamily="34" charset="0"/>
            <a:cs typeface="Arial" panose="020B0604020202020204" pitchFamily="34" charset="0"/>
          </a:endParaRPr>
        </a:p>
      </dsp:txBody>
      <dsp:txXfrm rot="-5400000">
        <a:off x="1097559" y="2913672"/>
        <a:ext cx="1105700" cy="383679"/>
      </dsp:txXfrm>
    </dsp:sp>
    <dsp:sp modelId="{8AC5FDFD-124A-4C79-BF5A-E10C2317EE84}">
      <dsp:nvSpPr>
        <dsp:cNvPr id="0" name=""/>
        <dsp:cNvSpPr/>
      </dsp:nvSpPr>
      <dsp:spPr>
        <a:xfrm>
          <a:off x="278" y="2835548"/>
          <a:ext cx="1097279" cy="53992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Ionization</a:t>
          </a:r>
        </a:p>
      </dsp:txBody>
      <dsp:txXfrm>
        <a:off x="26635" y="2861905"/>
        <a:ext cx="1044565" cy="4872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18B679-120E-4AD1-99A2-7697D44CEEB2}">
      <dsp:nvSpPr>
        <dsp:cNvPr id="0" name=""/>
        <dsp:cNvSpPr/>
      </dsp:nvSpPr>
      <dsp:spPr>
        <a:xfrm>
          <a:off x="110613" y="1497"/>
          <a:ext cx="914400" cy="65474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Narrow" panose="020B0606020202030204" pitchFamily="34" charset="0"/>
            </a:rPr>
            <a:t>Chemical stability</a:t>
          </a:r>
          <a:endParaRPr lang="en-US" sz="1400" kern="1200" dirty="0"/>
        </a:p>
      </dsp:txBody>
      <dsp:txXfrm>
        <a:off x="110613" y="1497"/>
        <a:ext cx="914400" cy="654744"/>
      </dsp:txXfrm>
    </dsp:sp>
    <dsp:sp modelId="{73329038-192D-41C5-8D3D-DBFE16E0991D}">
      <dsp:nvSpPr>
        <dsp:cNvPr id="0" name=""/>
        <dsp:cNvSpPr/>
      </dsp:nvSpPr>
      <dsp:spPr>
        <a:xfrm>
          <a:off x="110613" y="688979"/>
          <a:ext cx="914400" cy="65474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Narrow" panose="020B0606020202030204" pitchFamily="34" charset="0"/>
            </a:rPr>
            <a:t>solubility</a:t>
          </a:r>
          <a:endParaRPr lang="en-US" sz="1400" kern="1200" dirty="0"/>
        </a:p>
      </dsp:txBody>
      <dsp:txXfrm>
        <a:off x="110613" y="688979"/>
        <a:ext cx="914400" cy="654744"/>
      </dsp:txXfrm>
    </dsp:sp>
    <dsp:sp modelId="{73631778-997F-4665-A3CD-DE82166643C7}">
      <dsp:nvSpPr>
        <dsp:cNvPr id="0" name=""/>
        <dsp:cNvSpPr/>
      </dsp:nvSpPr>
      <dsp:spPr>
        <a:xfrm>
          <a:off x="110613" y="1376462"/>
          <a:ext cx="914398" cy="65474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Narrow" panose="020B0606020202030204" pitchFamily="34" charset="0"/>
            </a:rPr>
            <a:t>Permeability</a:t>
          </a:r>
          <a:endParaRPr lang="en-US" sz="1400" kern="1200" dirty="0"/>
        </a:p>
      </dsp:txBody>
      <dsp:txXfrm>
        <a:off x="110613" y="1376462"/>
        <a:ext cx="914398" cy="654744"/>
      </dsp:txXfrm>
    </dsp:sp>
    <dsp:sp modelId="{354FF7FA-D864-432D-8262-27BF6E1EBE61}">
      <dsp:nvSpPr>
        <dsp:cNvPr id="0" name=""/>
        <dsp:cNvSpPr/>
      </dsp:nvSpPr>
      <dsp:spPr>
        <a:xfrm>
          <a:off x="110613" y="2063944"/>
          <a:ext cx="914400" cy="65474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Narrow" panose="020B0606020202030204" pitchFamily="34" charset="0"/>
            </a:rPr>
            <a:t>Metabolic stability</a:t>
          </a:r>
          <a:endParaRPr lang="en-US" sz="1400" kern="1200" dirty="0"/>
        </a:p>
      </dsp:txBody>
      <dsp:txXfrm>
        <a:off x="110613" y="2063944"/>
        <a:ext cx="914400" cy="654744"/>
      </dsp:txXfrm>
    </dsp:sp>
    <dsp:sp modelId="{A70AC043-FEDC-4A04-8282-332112C738E8}">
      <dsp:nvSpPr>
        <dsp:cNvPr id="0" name=""/>
        <dsp:cNvSpPr/>
      </dsp:nvSpPr>
      <dsp:spPr>
        <a:xfrm>
          <a:off x="110613" y="2751426"/>
          <a:ext cx="914400" cy="65474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Narrow" panose="020B0606020202030204" pitchFamily="34" charset="0"/>
            </a:rPr>
            <a:t>Protein binding</a:t>
          </a:r>
          <a:endParaRPr lang="en-US" sz="1400" kern="1200" dirty="0"/>
        </a:p>
      </dsp:txBody>
      <dsp:txXfrm>
        <a:off x="110613" y="2751426"/>
        <a:ext cx="914400" cy="6547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FFB50-CB55-4E58-97F4-D4D66D3784FE}">
      <dsp:nvSpPr>
        <dsp:cNvPr id="0" name=""/>
        <dsp:cNvSpPr/>
      </dsp:nvSpPr>
      <dsp:spPr>
        <a:xfrm rot="5400000">
          <a:off x="1216577" y="-329861"/>
          <a:ext cx="601421" cy="1413964"/>
        </a:xfrm>
        <a:prstGeom prst="round2SameRect">
          <a:avLst/>
        </a:prstGeom>
        <a:solidFill>
          <a:schemeClr val="accent1">
            <a:alpha val="90000"/>
            <a:tint val="40000"/>
            <a:hueOff val="0"/>
            <a:satOff val="0"/>
            <a:lumOff val="0"/>
            <a:alphaOff val="0"/>
          </a:schemeClr>
        </a:solidFill>
        <a:ln w="12700"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247650" bIns="123825" numCol="1" spcCol="1270" anchor="ctr" anchorCtr="0">
          <a:noAutofit/>
        </a:bodyPr>
        <a:lstStyle/>
        <a:p>
          <a:pPr marL="0" lvl="1" indent="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 CL, </a:t>
          </a:r>
          <a:r>
            <a:rPr lang="en-US" sz="1100" kern="1200" dirty="0" err="1">
              <a:latin typeface="Arial" panose="020B0604020202020204" pitchFamily="34" charset="0"/>
              <a:cs typeface="Arial" panose="020B0604020202020204" pitchFamily="34" charset="0"/>
            </a:rPr>
            <a:t>Vd</a:t>
          </a:r>
          <a:r>
            <a:rPr lang="en-US" sz="1100" kern="1200" dirty="0">
              <a:latin typeface="Arial" panose="020B0604020202020204" pitchFamily="34" charset="0"/>
              <a:cs typeface="Arial" panose="020B0604020202020204" pitchFamily="34" charset="0"/>
            </a:rPr>
            <a:t>, t1/2, F</a:t>
          </a:r>
        </a:p>
      </dsp:txBody>
      <dsp:txXfrm rot="-5400000">
        <a:off x="810306" y="105769"/>
        <a:ext cx="1384605" cy="542703"/>
      </dsp:txXfrm>
    </dsp:sp>
    <dsp:sp modelId="{E4AD6894-4D77-4DCB-B303-1C98C824A80D}">
      <dsp:nvSpPr>
        <dsp:cNvPr id="0" name=""/>
        <dsp:cNvSpPr/>
      </dsp:nvSpPr>
      <dsp:spPr>
        <a:xfrm>
          <a:off x="215" y="1232"/>
          <a:ext cx="810090" cy="75177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PK</a:t>
          </a:r>
        </a:p>
      </dsp:txBody>
      <dsp:txXfrm>
        <a:off x="36914" y="37931"/>
        <a:ext cx="736692" cy="678379"/>
      </dsp:txXfrm>
    </dsp:sp>
    <dsp:sp modelId="{0C73BF62-7C58-459A-8F7B-E427DEDA74C5}">
      <dsp:nvSpPr>
        <dsp:cNvPr id="0" name=""/>
        <dsp:cNvSpPr/>
      </dsp:nvSpPr>
      <dsp:spPr>
        <a:xfrm rot="5400000">
          <a:off x="1216577" y="459505"/>
          <a:ext cx="601421" cy="1413964"/>
        </a:xfrm>
        <a:prstGeom prst="round2SameRect">
          <a:avLst/>
        </a:prstGeom>
        <a:solidFill>
          <a:schemeClr val="accent1">
            <a:alpha val="90000"/>
            <a:tint val="40000"/>
            <a:hueOff val="0"/>
            <a:satOff val="0"/>
            <a:lumOff val="0"/>
            <a:alphaOff val="0"/>
          </a:schemeClr>
        </a:solidFill>
        <a:ln w="12700"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n-US" sz="1100" kern="1200" dirty="0">
              <a:latin typeface="Arial" panose="020B0604020202020204" pitchFamily="34" charset="0"/>
              <a:cs typeface="Arial" panose="020B0604020202020204" pitchFamily="34" charset="0"/>
            </a:rPr>
            <a:t> LD50</a:t>
          </a:r>
        </a:p>
      </dsp:txBody>
      <dsp:txXfrm rot="-5400000">
        <a:off x="810306" y="895136"/>
        <a:ext cx="1384605" cy="542703"/>
      </dsp:txXfrm>
    </dsp:sp>
    <dsp:sp modelId="{FF4133BB-6948-45BB-9EC6-5C2DD0F99C0B}">
      <dsp:nvSpPr>
        <dsp:cNvPr id="0" name=""/>
        <dsp:cNvSpPr/>
      </dsp:nvSpPr>
      <dsp:spPr>
        <a:xfrm>
          <a:off x="215" y="790598"/>
          <a:ext cx="810090" cy="75177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 vitro tox</a:t>
          </a:r>
        </a:p>
      </dsp:txBody>
      <dsp:txXfrm>
        <a:off x="36914" y="827297"/>
        <a:ext cx="736692" cy="678379"/>
      </dsp:txXfrm>
    </dsp:sp>
    <dsp:sp modelId="{E8BE61C8-3777-4F72-A319-846349A67591}">
      <dsp:nvSpPr>
        <dsp:cNvPr id="0" name=""/>
        <dsp:cNvSpPr/>
      </dsp:nvSpPr>
      <dsp:spPr>
        <a:xfrm rot="5400000">
          <a:off x="1418729" y="1450409"/>
          <a:ext cx="601421" cy="1010887"/>
        </a:xfrm>
        <a:prstGeom prst="round2SameRect">
          <a:avLst/>
        </a:prstGeom>
        <a:solidFill>
          <a:schemeClr val="accent1">
            <a:alpha val="90000"/>
            <a:tint val="40000"/>
            <a:hueOff val="0"/>
            <a:satOff val="0"/>
            <a:lumOff val="0"/>
            <a:alphaOff val="0"/>
          </a:schemeClr>
        </a:solidFill>
        <a:ln w="12700"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dirty="0">
              <a:latin typeface="Arial" panose="020B0604020202020204" pitchFamily="34" charset="0"/>
              <a:cs typeface="Arial" panose="020B0604020202020204" pitchFamily="34" charset="0"/>
            </a:rPr>
            <a:t> </a:t>
          </a:r>
          <a:r>
            <a:rPr lang="en-US" sz="1050" kern="1200" dirty="0">
              <a:latin typeface="Arial Narrow" panose="020B0606020202030204" pitchFamily="34" charset="0"/>
            </a:rPr>
            <a:t>In vitro &amp; in vivo</a:t>
          </a:r>
          <a:endParaRPr lang="en-US" sz="1050" kern="1200" dirty="0">
            <a:latin typeface="Arial" panose="020B0604020202020204" pitchFamily="34" charset="0"/>
            <a:cs typeface="Arial" panose="020B0604020202020204" pitchFamily="34" charset="0"/>
          </a:endParaRPr>
        </a:p>
      </dsp:txBody>
      <dsp:txXfrm rot="-5400000">
        <a:off x="1213997" y="1684501"/>
        <a:ext cx="981528" cy="542703"/>
      </dsp:txXfrm>
    </dsp:sp>
    <dsp:sp modelId="{63AE721D-ABDB-4C2C-A884-61ED392C0206}">
      <dsp:nvSpPr>
        <dsp:cNvPr id="0" name=""/>
        <dsp:cNvSpPr/>
      </dsp:nvSpPr>
      <dsp:spPr>
        <a:xfrm>
          <a:off x="215" y="1579964"/>
          <a:ext cx="1213780" cy="751777"/>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Narrow" panose="020B0606020202030204" pitchFamily="34" charset="0"/>
            </a:rPr>
            <a:t>off target effects</a:t>
          </a:r>
          <a:endParaRPr lang="en-US" sz="1400" kern="1200" dirty="0">
            <a:latin typeface="Arial" panose="020B0604020202020204" pitchFamily="34" charset="0"/>
            <a:cs typeface="Arial" panose="020B0604020202020204" pitchFamily="34" charset="0"/>
          </a:endParaRPr>
        </a:p>
      </dsp:txBody>
      <dsp:txXfrm>
        <a:off x="36914" y="1616663"/>
        <a:ext cx="1140382" cy="678379"/>
      </dsp:txXfrm>
    </dsp:sp>
    <dsp:sp modelId="{DA85E9ED-124C-4054-BBEE-4D26922C9323}">
      <dsp:nvSpPr>
        <dsp:cNvPr id="0" name=""/>
        <dsp:cNvSpPr/>
      </dsp:nvSpPr>
      <dsp:spPr>
        <a:xfrm rot="5400000">
          <a:off x="1120473" y="2162315"/>
          <a:ext cx="788698" cy="1419871"/>
        </a:xfrm>
        <a:prstGeom prst="round2SameRect">
          <a:avLst/>
        </a:prstGeom>
        <a:solidFill>
          <a:schemeClr val="accent1">
            <a:alpha val="90000"/>
            <a:tint val="40000"/>
            <a:hueOff val="0"/>
            <a:satOff val="0"/>
            <a:lumOff val="0"/>
            <a:alphaOff val="0"/>
          </a:schemeClr>
        </a:solidFill>
        <a:ln w="12700"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23825" rIns="0" bIns="123825" numCol="1" spcCol="1270" anchor="ctr" anchorCtr="0">
          <a:noAutofit/>
        </a:bodyPr>
        <a:lstStyle/>
        <a:p>
          <a:pPr marL="57150" lvl="1" indent="-57150" algn="l" defTabSz="466725">
            <a:lnSpc>
              <a:spcPct val="90000"/>
            </a:lnSpc>
            <a:spcBef>
              <a:spcPct val="0"/>
            </a:spcBef>
            <a:spcAft>
              <a:spcPct val="15000"/>
            </a:spcAft>
            <a:buChar char="•"/>
          </a:pPr>
          <a:r>
            <a:rPr lang="en-US" sz="1050" kern="1200" dirty="0">
              <a:latin typeface="Arial" panose="020B0604020202020204" pitchFamily="34" charset="0"/>
              <a:cs typeface="Arial" panose="020B0604020202020204" pitchFamily="34" charset="0"/>
            </a:rPr>
            <a:t> victim &amp; perpetrator profile: drug metabolizing enzyme and transporters</a:t>
          </a:r>
        </a:p>
      </dsp:txBody>
      <dsp:txXfrm rot="-5400000">
        <a:off x="804887" y="2516403"/>
        <a:ext cx="1381370" cy="711696"/>
      </dsp:txXfrm>
    </dsp:sp>
    <dsp:sp modelId="{6881D337-37D6-4053-BD9A-2143664884E1}">
      <dsp:nvSpPr>
        <dsp:cNvPr id="0" name=""/>
        <dsp:cNvSpPr/>
      </dsp:nvSpPr>
      <dsp:spPr>
        <a:xfrm>
          <a:off x="215" y="2369331"/>
          <a:ext cx="804671" cy="100584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 DDI risk</a:t>
          </a:r>
        </a:p>
      </dsp:txBody>
      <dsp:txXfrm>
        <a:off x="39496" y="2408612"/>
        <a:ext cx="726109" cy="9272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F0E91B-E323-4F00-AF01-BE196A7C423E}">
      <dsp:nvSpPr>
        <dsp:cNvPr id="0" name=""/>
        <dsp:cNvSpPr/>
      </dsp:nvSpPr>
      <dsp:spPr>
        <a:xfrm>
          <a:off x="183168" y="16755"/>
          <a:ext cx="1099012" cy="610562"/>
        </a:xfrm>
        <a:prstGeom prst="roundRect">
          <a:avLst>
            <a:gd name="adj" fmla="val 10000"/>
          </a:avLst>
        </a:prstGeom>
        <a:solidFill>
          <a:schemeClr val="dk2">
            <a:alpha val="90000"/>
            <a:tint val="40000"/>
            <a:hueOff val="0"/>
            <a:satOff val="0"/>
            <a:lumOff val="0"/>
            <a:alphaOff val="0"/>
          </a:schemeClr>
        </a:solidFill>
        <a:ln w="12700" cap="flat" cmpd="sng" algn="ctr">
          <a:solidFill>
            <a:schemeClr val="tx1">
              <a:lumMod val="65000"/>
              <a:lumOff val="3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Brain penetration</a:t>
          </a:r>
        </a:p>
      </dsp:txBody>
      <dsp:txXfrm>
        <a:off x="201051" y="34638"/>
        <a:ext cx="1063246" cy="574796"/>
      </dsp:txXfrm>
    </dsp:sp>
    <dsp:sp modelId="{ED9C63A8-C2E3-4036-A5DE-9A166CF28C48}">
      <dsp:nvSpPr>
        <dsp:cNvPr id="0" name=""/>
        <dsp:cNvSpPr/>
      </dsp:nvSpPr>
      <dsp:spPr>
        <a:xfrm>
          <a:off x="1770630" y="16755"/>
          <a:ext cx="1099012" cy="610562"/>
        </a:xfrm>
        <a:prstGeom prst="roundRect">
          <a:avLst>
            <a:gd name="adj" fmla="val 10000"/>
          </a:avLst>
        </a:prstGeom>
        <a:solidFill>
          <a:schemeClr val="dk2">
            <a:alpha val="90000"/>
            <a:tint val="40000"/>
            <a:hueOff val="0"/>
            <a:satOff val="0"/>
            <a:lumOff val="0"/>
            <a:alphaOff val="0"/>
          </a:schemeClr>
        </a:solidFill>
        <a:ln w="12700" cap="flat" cmpd="sng" algn="ctr">
          <a:solidFill>
            <a:schemeClr val="tx1">
              <a:lumMod val="65000"/>
              <a:lumOff val="3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Off-target toxicity</a:t>
          </a:r>
        </a:p>
      </dsp:txBody>
      <dsp:txXfrm>
        <a:off x="1788513" y="34638"/>
        <a:ext cx="1063246" cy="574796"/>
      </dsp:txXfrm>
    </dsp:sp>
    <dsp:sp modelId="{620FB44F-8FF0-49A5-9C12-BF5A578F7F7B}">
      <dsp:nvSpPr>
        <dsp:cNvPr id="0" name=""/>
        <dsp:cNvSpPr/>
      </dsp:nvSpPr>
      <dsp:spPr>
        <a:xfrm>
          <a:off x="1297445" y="2611645"/>
          <a:ext cx="457921" cy="457921"/>
        </a:xfrm>
        <a:prstGeom prst="triangle">
          <a:avLst/>
        </a:prstGeom>
        <a:solidFill>
          <a:schemeClr val="dk2">
            <a:alpha val="90000"/>
            <a:tint val="40000"/>
            <a:hueOff val="0"/>
            <a:satOff val="0"/>
            <a:lumOff val="0"/>
            <a:alphaOff val="0"/>
          </a:schemeClr>
        </a:solidFill>
        <a:ln w="12700" cap="flat" cmpd="sng" algn="ctr">
          <a:solidFill>
            <a:schemeClr val="tx1">
              <a:lumMod val="65000"/>
              <a:lumOff val="3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6268D422-5C0B-4FAB-B7A7-1E0B371D24FC}">
      <dsp:nvSpPr>
        <dsp:cNvPr id="0" name=""/>
        <dsp:cNvSpPr/>
      </dsp:nvSpPr>
      <dsp:spPr>
        <a:xfrm rot="240000">
          <a:off x="152221" y="2415420"/>
          <a:ext cx="2748369" cy="192184"/>
        </a:xfrm>
        <a:prstGeom prst="rect">
          <a:avLst/>
        </a:prstGeom>
        <a:solidFill>
          <a:schemeClr val="dk2">
            <a:alpha val="90000"/>
            <a:tint val="40000"/>
            <a:hueOff val="0"/>
            <a:satOff val="0"/>
            <a:lumOff val="0"/>
            <a:alphaOff val="0"/>
          </a:schemeClr>
        </a:solidFill>
        <a:ln w="12700" cap="flat" cmpd="sng" algn="ctr">
          <a:solidFill>
            <a:schemeClr val="tx1">
              <a:lumMod val="65000"/>
              <a:lumOff val="3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7446D0C8-E024-4FF4-8E25-CE0CC9CCF841}">
      <dsp:nvSpPr>
        <dsp:cNvPr id="0" name=""/>
        <dsp:cNvSpPr/>
      </dsp:nvSpPr>
      <dsp:spPr>
        <a:xfrm rot="240000">
          <a:off x="1802378" y="1934911"/>
          <a:ext cx="1096573" cy="51089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flexibility</a:t>
          </a:r>
        </a:p>
      </dsp:txBody>
      <dsp:txXfrm>
        <a:off x="1827318" y="1959851"/>
        <a:ext cx="1046693" cy="461011"/>
      </dsp:txXfrm>
    </dsp:sp>
    <dsp:sp modelId="{4AC00816-3D6F-45CB-9520-18F322309E73}">
      <dsp:nvSpPr>
        <dsp:cNvPr id="0" name=""/>
        <dsp:cNvSpPr/>
      </dsp:nvSpPr>
      <dsp:spPr>
        <a:xfrm rot="240000">
          <a:off x="1842064" y="1385405"/>
          <a:ext cx="1096573" cy="51089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Biochemical stability</a:t>
          </a:r>
        </a:p>
      </dsp:txBody>
      <dsp:txXfrm>
        <a:off x="1867004" y="1410345"/>
        <a:ext cx="1046693" cy="461011"/>
      </dsp:txXfrm>
    </dsp:sp>
    <dsp:sp modelId="{D4100946-1A52-4699-B533-E86A3E1FFD4D}">
      <dsp:nvSpPr>
        <dsp:cNvPr id="0" name=""/>
        <dsp:cNvSpPr/>
      </dsp:nvSpPr>
      <dsp:spPr>
        <a:xfrm rot="240000">
          <a:off x="1881751" y="848110"/>
          <a:ext cx="1096573" cy="51089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err="1"/>
            <a:t>logP</a:t>
          </a:r>
          <a:endParaRPr lang="en-US" sz="1200" kern="1200" dirty="0"/>
        </a:p>
      </dsp:txBody>
      <dsp:txXfrm>
        <a:off x="1906691" y="873050"/>
        <a:ext cx="1046693" cy="461011"/>
      </dsp:txXfrm>
    </dsp:sp>
    <dsp:sp modelId="{27F01B24-A946-46B3-B7CB-3034D18B6BF7}">
      <dsp:nvSpPr>
        <dsp:cNvPr id="0" name=""/>
        <dsp:cNvSpPr/>
      </dsp:nvSpPr>
      <dsp:spPr>
        <a:xfrm rot="240000">
          <a:off x="230180" y="1825010"/>
          <a:ext cx="1096573" cy="51089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Blood-brain-barrier</a:t>
          </a:r>
        </a:p>
      </dsp:txBody>
      <dsp:txXfrm>
        <a:off x="255120" y="1849950"/>
        <a:ext cx="1046693" cy="461011"/>
      </dsp:txXfrm>
    </dsp:sp>
    <dsp:sp modelId="{74B98D95-52CE-4380-914B-5A52447F60F0}">
      <dsp:nvSpPr>
        <dsp:cNvPr id="0" name=""/>
        <dsp:cNvSpPr/>
      </dsp:nvSpPr>
      <dsp:spPr>
        <a:xfrm rot="240000">
          <a:off x="269866" y="1275504"/>
          <a:ext cx="1096573" cy="510891"/>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TPSA</a:t>
          </a:r>
        </a:p>
      </dsp:txBody>
      <dsp:txXfrm>
        <a:off x="294806" y="1300444"/>
        <a:ext cx="1046693" cy="4610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5A81E-ECAF-4B3E-AC0F-CB7A879AA666}" type="datetimeFigureOut">
              <a:rPr lang="en-ZA" smtClean="0"/>
              <a:t>2025/12/02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ACBF3-F9AD-465B-A36C-DF1C7FD4A918}" type="slidenum">
              <a:rPr lang="en-ZA" smtClean="0"/>
              <a:t>‹#›</a:t>
            </a:fld>
            <a:endParaRPr lang="en-ZA"/>
          </a:p>
        </p:txBody>
      </p:sp>
    </p:spTree>
    <p:extLst>
      <p:ext uri="{BB962C8B-B14F-4D97-AF65-F5344CB8AC3E}">
        <p14:creationId xmlns:p14="http://schemas.microsoft.com/office/powerpoint/2010/main" val="73456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solidFill>
                  <a:schemeClr val="tx2"/>
                </a:solidFill>
              </a:rPr>
              <a:t>Solving multiple issues simultaneously</a:t>
            </a:r>
            <a:endParaRPr lang="en-US" altLang="en-US" dirty="0"/>
          </a:p>
          <a:p>
            <a:pPr>
              <a:defRPr/>
            </a:pPr>
            <a:r>
              <a:rPr lang="en-US" altLang="en-US" dirty="0"/>
              <a:t>ADME group with expertise to support end-to-end portfolio. </a:t>
            </a:r>
            <a:r>
              <a:rPr lang="en-US" dirty="0"/>
              <a:t>Efforts are laser focused on bringing forth products which address critical unmet need across the globe.</a:t>
            </a:r>
            <a:endParaRPr lang="en-US" altLang="en-US" dirty="0"/>
          </a:p>
          <a:p>
            <a:pPr marL="171431" indent="-171431">
              <a:buFont typeface="Arial" panose="020B0604020202020204" pitchFamily="34" charset="0"/>
              <a:buChar char="•"/>
              <a:defRPr/>
            </a:pPr>
            <a:r>
              <a:rPr lang="en-US" altLang="en-US" dirty="0" err="1"/>
              <a:t>PreLO</a:t>
            </a:r>
            <a:r>
              <a:rPr lang="en-US" altLang="en-US" dirty="0"/>
              <a:t>-LO:</a:t>
            </a:r>
          </a:p>
          <a:p>
            <a:pPr marL="628581" lvl="1" indent="-171431">
              <a:buFont typeface="Arial" panose="020B0604020202020204" pitchFamily="34" charset="0"/>
              <a:buChar char="•"/>
              <a:defRPr/>
            </a:pPr>
            <a:r>
              <a:rPr lang="en-US" altLang="en-US" dirty="0"/>
              <a:t>integrate in silico, in vitro/in vivo tools to drive relationships between </a:t>
            </a:r>
            <a:r>
              <a:rPr lang="en-US" altLang="en-US" dirty="0" err="1"/>
              <a:t>phys</a:t>
            </a:r>
            <a:r>
              <a:rPr lang="en-US" altLang="en-US" dirty="0"/>
              <a:t> </a:t>
            </a:r>
            <a:r>
              <a:rPr lang="en-US" altLang="en-US" dirty="0" err="1"/>
              <a:t>chem</a:t>
            </a:r>
            <a:r>
              <a:rPr lang="en-US" altLang="en-US" dirty="0"/>
              <a:t> attributes and </a:t>
            </a:r>
            <a:r>
              <a:rPr lang="en-US" altLang="en-US" dirty="0" err="1"/>
              <a:t>druggability</a:t>
            </a:r>
            <a:endParaRPr lang="en-US" altLang="en-US" dirty="0"/>
          </a:p>
          <a:p>
            <a:pPr marL="628581" lvl="1" indent="-171431">
              <a:buFont typeface="Arial" panose="020B0604020202020204" pitchFamily="34" charset="0"/>
              <a:buChar char="•"/>
              <a:defRPr/>
            </a:pPr>
            <a:r>
              <a:rPr lang="en-US" altLang="en-US" dirty="0"/>
              <a:t>Understand key attributes to impact human doses/pharmacology (develop </a:t>
            </a:r>
            <a:r>
              <a:rPr lang="en-US" altLang="en-US" dirty="0" err="1"/>
              <a:t>tPKPD</a:t>
            </a:r>
            <a:r>
              <a:rPr lang="en-US" altLang="en-US" dirty="0"/>
              <a:t>)</a:t>
            </a:r>
          </a:p>
          <a:p>
            <a:pPr marL="628581" lvl="1" indent="-171431">
              <a:buFont typeface="Arial" panose="020B0604020202020204" pitchFamily="34" charset="0"/>
              <a:buChar char="•"/>
              <a:defRPr/>
            </a:pPr>
            <a:r>
              <a:rPr lang="en-US" altLang="en-US" dirty="0"/>
              <a:t>Proactive design of drugs to avoid DDI, polymorphic PK</a:t>
            </a:r>
          </a:p>
          <a:p>
            <a:pPr marL="171431" indent="-171431">
              <a:buFont typeface="Arial" panose="020B0604020202020204" pitchFamily="34" charset="0"/>
              <a:buChar char="•"/>
              <a:defRPr/>
            </a:pPr>
            <a:r>
              <a:rPr lang="en-US" altLang="en-US" dirty="0"/>
              <a:t>SCS-Ph3:</a:t>
            </a:r>
          </a:p>
          <a:p>
            <a:pPr marL="628581" lvl="1" indent="-171431">
              <a:buFont typeface="Arial" panose="020B0604020202020204" pitchFamily="34" charset="0"/>
              <a:buChar char="•"/>
              <a:defRPr/>
            </a:pPr>
            <a:r>
              <a:rPr lang="en-US" altLang="en-US" dirty="0"/>
              <a:t>mechanistic </a:t>
            </a:r>
            <a:r>
              <a:rPr lang="en-US" dirty="0"/>
              <a:t>enzyme and transporter understanding of leading clinical </a:t>
            </a:r>
            <a:r>
              <a:rPr lang="en-US" dirty="0" err="1"/>
              <a:t>cmpds</a:t>
            </a:r>
            <a:endParaRPr lang="en-US" dirty="0"/>
          </a:p>
          <a:p>
            <a:pPr marL="628581" lvl="1" indent="-171431">
              <a:buFont typeface="Arial" panose="020B0604020202020204" pitchFamily="34" charset="0"/>
              <a:buChar char="•"/>
              <a:defRPr/>
            </a:pPr>
            <a:r>
              <a:rPr lang="en-US" dirty="0"/>
              <a:t>Mechanistic understanding of DDIs and implication for dose populations</a:t>
            </a:r>
          </a:p>
          <a:p>
            <a:pPr marL="171431" indent="-171431">
              <a:buFont typeface="Arial" panose="020B0604020202020204" pitchFamily="34" charset="0"/>
              <a:buChar char="•"/>
              <a:defRPr/>
            </a:pPr>
            <a:r>
              <a:rPr lang="en-US" dirty="0"/>
              <a:t>File approval-beyond:</a:t>
            </a:r>
          </a:p>
          <a:p>
            <a:pPr marL="628581" lvl="1" indent="-171431">
              <a:buFont typeface="Arial" panose="020B0604020202020204" pitchFamily="34" charset="0"/>
              <a:buChar char="•"/>
              <a:defRPr/>
            </a:pPr>
            <a:r>
              <a:rPr lang="en-US" dirty="0"/>
              <a:t>Informing regulatory and labeling aspects to drive patient access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5172" name="Header Placeholder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29057" indent="-280406" algn="l" eaLnBrk="0" hangingPunct="0">
              <a:spcBef>
                <a:spcPct val="30000"/>
              </a:spcBef>
              <a:defRPr sz="1200">
                <a:solidFill>
                  <a:schemeClr val="tx1"/>
                </a:solidFill>
                <a:latin typeface="Arial" charset="0"/>
                <a:cs typeface="Arial" charset="0"/>
              </a:defRPr>
            </a:lvl2pPr>
            <a:lvl3pPr marL="1121626" indent="-224325" algn="l" eaLnBrk="0" hangingPunct="0">
              <a:spcBef>
                <a:spcPct val="30000"/>
              </a:spcBef>
              <a:defRPr sz="1200">
                <a:solidFill>
                  <a:schemeClr val="tx1"/>
                </a:solidFill>
                <a:latin typeface="Arial" charset="0"/>
                <a:cs typeface="Arial" charset="0"/>
              </a:defRPr>
            </a:lvl3pPr>
            <a:lvl4pPr marL="1570276" indent="-224325" algn="l" eaLnBrk="0" hangingPunct="0">
              <a:spcBef>
                <a:spcPct val="30000"/>
              </a:spcBef>
              <a:defRPr sz="1200">
                <a:solidFill>
                  <a:schemeClr val="tx1"/>
                </a:solidFill>
                <a:latin typeface="Arial" charset="0"/>
                <a:cs typeface="Arial" charset="0"/>
              </a:defRPr>
            </a:lvl4pPr>
            <a:lvl5pPr marL="2018927" indent="-224325" algn="l" eaLnBrk="0" hangingPunct="0">
              <a:spcBef>
                <a:spcPct val="30000"/>
              </a:spcBef>
              <a:defRPr sz="1200">
                <a:solidFill>
                  <a:schemeClr val="tx1"/>
                </a:solidFill>
                <a:latin typeface="Arial" charset="0"/>
                <a:cs typeface="Arial" charset="0"/>
              </a:defRPr>
            </a:lvl5pPr>
            <a:lvl6pPr marL="2467577" indent="-224325" eaLnBrk="0" fontAlgn="base" hangingPunct="0">
              <a:spcBef>
                <a:spcPct val="30000"/>
              </a:spcBef>
              <a:spcAft>
                <a:spcPct val="0"/>
              </a:spcAft>
              <a:defRPr sz="1200">
                <a:solidFill>
                  <a:schemeClr val="tx1"/>
                </a:solidFill>
                <a:latin typeface="Arial" charset="0"/>
                <a:cs typeface="Arial" charset="0"/>
              </a:defRPr>
            </a:lvl6pPr>
            <a:lvl7pPr marL="2916227" indent="-224325" eaLnBrk="0" fontAlgn="base" hangingPunct="0">
              <a:spcBef>
                <a:spcPct val="30000"/>
              </a:spcBef>
              <a:spcAft>
                <a:spcPct val="0"/>
              </a:spcAft>
              <a:defRPr sz="1200">
                <a:solidFill>
                  <a:schemeClr val="tx1"/>
                </a:solidFill>
                <a:latin typeface="Arial" charset="0"/>
                <a:cs typeface="Arial" charset="0"/>
              </a:defRPr>
            </a:lvl7pPr>
            <a:lvl8pPr marL="3364878" indent="-224325" eaLnBrk="0" fontAlgn="base" hangingPunct="0">
              <a:spcBef>
                <a:spcPct val="30000"/>
              </a:spcBef>
              <a:spcAft>
                <a:spcPct val="0"/>
              </a:spcAft>
              <a:defRPr sz="1200">
                <a:solidFill>
                  <a:schemeClr val="tx1"/>
                </a:solidFill>
                <a:latin typeface="Arial" charset="0"/>
                <a:cs typeface="Arial" charset="0"/>
              </a:defRPr>
            </a:lvl8pPr>
            <a:lvl9pPr marL="3813528" indent="-2243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endParaRPr lang="en-US" altLang="en-US"/>
          </a:p>
        </p:txBody>
      </p:sp>
      <p:sp>
        <p:nvSpPr>
          <p:cNvPr id="135173"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29057" indent="-280406" algn="l" eaLnBrk="0" hangingPunct="0">
              <a:spcBef>
                <a:spcPct val="30000"/>
              </a:spcBef>
              <a:defRPr sz="1200">
                <a:solidFill>
                  <a:schemeClr val="tx1"/>
                </a:solidFill>
                <a:latin typeface="Arial" charset="0"/>
                <a:cs typeface="Arial" charset="0"/>
              </a:defRPr>
            </a:lvl2pPr>
            <a:lvl3pPr marL="1121626" indent="-224325" algn="l" eaLnBrk="0" hangingPunct="0">
              <a:spcBef>
                <a:spcPct val="30000"/>
              </a:spcBef>
              <a:defRPr sz="1200">
                <a:solidFill>
                  <a:schemeClr val="tx1"/>
                </a:solidFill>
                <a:latin typeface="Arial" charset="0"/>
                <a:cs typeface="Arial" charset="0"/>
              </a:defRPr>
            </a:lvl3pPr>
            <a:lvl4pPr marL="1570276" indent="-224325" algn="l" eaLnBrk="0" hangingPunct="0">
              <a:spcBef>
                <a:spcPct val="30000"/>
              </a:spcBef>
              <a:defRPr sz="1200">
                <a:solidFill>
                  <a:schemeClr val="tx1"/>
                </a:solidFill>
                <a:latin typeface="Arial" charset="0"/>
                <a:cs typeface="Arial" charset="0"/>
              </a:defRPr>
            </a:lvl4pPr>
            <a:lvl5pPr marL="2018927" indent="-224325" algn="l" eaLnBrk="0" hangingPunct="0">
              <a:spcBef>
                <a:spcPct val="30000"/>
              </a:spcBef>
              <a:defRPr sz="1200">
                <a:solidFill>
                  <a:schemeClr val="tx1"/>
                </a:solidFill>
                <a:latin typeface="Arial" charset="0"/>
                <a:cs typeface="Arial" charset="0"/>
              </a:defRPr>
            </a:lvl5pPr>
            <a:lvl6pPr marL="2467577" indent="-224325" eaLnBrk="0" fontAlgn="base" hangingPunct="0">
              <a:spcBef>
                <a:spcPct val="30000"/>
              </a:spcBef>
              <a:spcAft>
                <a:spcPct val="0"/>
              </a:spcAft>
              <a:defRPr sz="1200">
                <a:solidFill>
                  <a:schemeClr val="tx1"/>
                </a:solidFill>
                <a:latin typeface="Arial" charset="0"/>
                <a:cs typeface="Arial" charset="0"/>
              </a:defRPr>
            </a:lvl6pPr>
            <a:lvl7pPr marL="2916227" indent="-224325" eaLnBrk="0" fontAlgn="base" hangingPunct="0">
              <a:spcBef>
                <a:spcPct val="30000"/>
              </a:spcBef>
              <a:spcAft>
                <a:spcPct val="0"/>
              </a:spcAft>
              <a:defRPr sz="1200">
                <a:solidFill>
                  <a:schemeClr val="tx1"/>
                </a:solidFill>
                <a:latin typeface="Arial" charset="0"/>
                <a:cs typeface="Arial" charset="0"/>
              </a:defRPr>
            </a:lvl7pPr>
            <a:lvl8pPr marL="3364878" indent="-224325" eaLnBrk="0" fontAlgn="base" hangingPunct="0">
              <a:spcBef>
                <a:spcPct val="30000"/>
              </a:spcBef>
              <a:spcAft>
                <a:spcPct val="0"/>
              </a:spcAft>
              <a:defRPr sz="1200">
                <a:solidFill>
                  <a:schemeClr val="tx1"/>
                </a:solidFill>
                <a:latin typeface="Arial" charset="0"/>
                <a:cs typeface="Arial" charset="0"/>
              </a:defRPr>
            </a:lvl8pPr>
            <a:lvl9pPr marL="3813528" indent="-2243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endParaRPr lang="en-US" altLang="en-US"/>
          </a:p>
        </p:txBody>
      </p:sp>
      <p:sp>
        <p:nvSpPr>
          <p:cNvPr id="135174" name="Slide Number Placeholder 5"/>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29057" indent="-280406" algn="l" eaLnBrk="0" hangingPunct="0">
              <a:spcBef>
                <a:spcPct val="30000"/>
              </a:spcBef>
              <a:defRPr sz="1200">
                <a:solidFill>
                  <a:schemeClr val="tx1"/>
                </a:solidFill>
                <a:latin typeface="Arial" charset="0"/>
                <a:cs typeface="Arial" charset="0"/>
              </a:defRPr>
            </a:lvl2pPr>
            <a:lvl3pPr marL="1121626" indent="-224325" algn="l" eaLnBrk="0" hangingPunct="0">
              <a:spcBef>
                <a:spcPct val="30000"/>
              </a:spcBef>
              <a:defRPr sz="1200">
                <a:solidFill>
                  <a:schemeClr val="tx1"/>
                </a:solidFill>
                <a:latin typeface="Arial" charset="0"/>
                <a:cs typeface="Arial" charset="0"/>
              </a:defRPr>
            </a:lvl3pPr>
            <a:lvl4pPr marL="1570276" indent="-224325" algn="l" eaLnBrk="0" hangingPunct="0">
              <a:spcBef>
                <a:spcPct val="30000"/>
              </a:spcBef>
              <a:defRPr sz="1200">
                <a:solidFill>
                  <a:schemeClr val="tx1"/>
                </a:solidFill>
                <a:latin typeface="Arial" charset="0"/>
                <a:cs typeface="Arial" charset="0"/>
              </a:defRPr>
            </a:lvl4pPr>
            <a:lvl5pPr marL="2018927" indent="-224325" algn="l" eaLnBrk="0" hangingPunct="0">
              <a:spcBef>
                <a:spcPct val="30000"/>
              </a:spcBef>
              <a:defRPr sz="1200">
                <a:solidFill>
                  <a:schemeClr val="tx1"/>
                </a:solidFill>
                <a:latin typeface="Arial" charset="0"/>
                <a:cs typeface="Arial" charset="0"/>
              </a:defRPr>
            </a:lvl5pPr>
            <a:lvl6pPr marL="2467577" indent="-224325" eaLnBrk="0" fontAlgn="base" hangingPunct="0">
              <a:spcBef>
                <a:spcPct val="30000"/>
              </a:spcBef>
              <a:spcAft>
                <a:spcPct val="0"/>
              </a:spcAft>
              <a:defRPr sz="1200">
                <a:solidFill>
                  <a:schemeClr val="tx1"/>
                </a:solidFill>
                <a:latin typeface="Arial" charset="0"/>
                <a:cs typeface="Arial" charset="0"/>
              </a:defRPr>
            </a:lvl6pPr>
            <a:lvl7pPr marL="2916227" indent="-224325" eaLnBrk="0" fontAlgn="base" hangingPunct="0">
              <a:spcBef>
                <a:spcPct val="30000"/>
              </a:spcBef>
              <a:spcAft>
                <a:spcPct val="0"/>
              </a:spcAft>
              <a:defRPr sz="1200">
                <a:solidFill>
                  <a:schemeClr val="tx1"/>
                </a:solidFill>
                <a:latin typeface="Arial" charset="0"/>
                <a:cs typeface="Arial" charset="0"/>
              </a:defRPr>
            </a:lvl7pPr>
            <a:lvl8pPr marL="3364878" indent="-224325" eaLnBrk="0" fontAlgn="base" hangingPunct="0">
              <a:spcBef>
                <a:spcPct val="30000"/>
              </a:spcBef>
              <a:spcAft>
                <a:spcPct val="0"/>
              </a:spcAft>
              <a:defRPr sz="1200">
                <a:solidFill>
                  <a:schemeClr val="tx1"/>
                </a:solidFill>
                <a:latin typeface="Arial" charset="0"/>
                <a:cs typeface="Arial" charset="0"/>
              </a:defRPr>
            </a:lvl8pPr>
            <a:lvl9pPr marL="3813528" indent="-224325"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D6842E79-99E7-4BB0-9BE8-EE39761DCAAC}" type="slidenum">
              <a:rPr lang="en-US" altLang="en-US" smtClean="0"/>
              <a:pPr algn="r" eaLnBrk="1" hangingPunct="1">
                <a:spcBef>
                  <a:spcPct val="0"/>
                </a:spcBef>
              </a:pPr>
              <a:t>6</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9891E-9D68-471C-9459-CA6E480A59C9}" type="slidenum">
              <a:rPr lang="en-US" smtClean="0"/>
              <a:t>7</a:t>
            </a:fld>
            <a:endParaRPr lang="en-US"/>
          </a:p>
        </p:txBody>
      </p:sp>
    </p:spTree>
    <p:extLst>
      <p:ext uri="{BB962C8B-B14F-4D97-AF65-F5344CB8AC3E}">
        <p14:creationId xmlns:p14="http://schemas.microsoft.com/office/powerpoint/2010/main" val="233466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E04E1-CBD8-48A3-8B1D-13D028950487}" type="slidenum">
              <a:rPr lang="en-US" smtClean="0"/>
              <a:t>8</a:t>
            </a:fld>
            <a:endParaRPr lang="en-US"/>
          </a:p>
        </p:txBody>
      </p:sp>
    </p:spTree>
    <p:extLst>
      <p:ext uri="{BB962C8B-B14F-4D97-AF65-F5344CB8AC3E}">
        <p14:creationId xmlns:p14="http://schemas.microsoft.com/office/powerpoint/2010/main" val="2823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6196" name="Header Placeholder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29057" indent="-280406" algn="l" eaLnBrk="0" hangingPunct="0">
              <a:spcBef>
                <a:spcPct val="30000"/>
              </a:spcBef>
              <a:defRPr sz="1200">
                <a:solidFill>
                  <a:schemeClr val="tx1"/>
                </a:solidFill>
                <a:latin typeface="Arial" charset="0"/>
                <a:cs typeface="Arial" charset="0"/>
              </a:defRPr>
            </a:lvl2pPr>
            <a:lvl3pPr marL="1121626" indent="-224325" algn="l" eaLnBrk="0" hangingPunct="0">
              <a:spcBef>
                <a:spcPct val="30000"/>
              </a:spcBef>
              <a:defRPr sz="1200">
                <a:solidFill>
                  <a:schemeClr val="tx1"/>
                </a:solidFill>
                <a:latin typeface="Arial" charset="0"/>
                <a:cs typeface="Arial" charset="0"/>
              </a:defRPr>
            </a:lvl3pPr>
            <a:lvl4pPr marL="1570276" indent="-224325" algn="l" eaLnBrk="0" hangingPunct="0">
              <a:spcBef>
                <a:spcPct val="30000"/>
              </a:spcBef>
              <a:defRPr sz="1200">
                <a:solidFill>
                  <a:schemeClr val="tx1"/>
                </a:solidFill>
                <a:latin typeface="Arial" charset="0"/>
                <a:cs typeface="Arial" charset="0"/>
              </a:defRPr>
            </a:lvl4pPr>
            <a:lvl5pPr marL="2018927" indent="-224325" algn="l" eaLnBrk="0" hangingPunct="0">
              <a:spcBef>
                <a:spcPct val="30000"/>
              </a:spcBef>
              <a:defRPr sz="1200">
                <a:solidFill>
                  <a:schemeClr val="tx1"/>
                </a:solidFill>
                <a:latin typeface="Arial" charset="0"/>
                <a:cs typeface="Arial" charset="0"/>
              </a:defRPr>
            </a:lvl5pPr>
            <a:lvl6pPr marL="2467577" indent="-224325" eaLnBrk="0" fontAlgn="base" hangingPunct="0">
              <a:spcBef>
                <a:spcPct val="30000"/>
              </a:spcBef>
              <a:spcAft>
                <a:spcPct val="0"/>
              </a:spcAft>
              <a:defRPr sz="1200">
                <a:solidFill>
                  <a:schemeClr val="tx1"/>
                </a:solidFill>
                <a:latin typeface="Arial" charset="0"/>
                <a:cs typeface="Arial" charset="0"/>
              </a:defRPr>
            </a:lvl6pPr>
            <a:lvl7pPr marL="2916227" indent="-224325" eaLnBrk="0" fontAlgn="base" hangingPunct="0">
              <a:spcBef>
                <a:spcPct val="30000"/>
              </a:spcBef>
              <a:spcAft>
                <a:spcPct val="0"/>
              </a:spcAft>
              <a:defRPr sz="1200">
                <a:solidFill>
                  <a:schemeClr val="tx1"/>
                </a:solidFill>
                <a:latin typeface="Arial" charset="0"/>
                <a:cs typeface="Arial" charset="0"/>
              </a:defRPr>
            </a:lvl7pPr>
            <a:lvl8pPr marL="3364878" indent="-224325" eaLnBrk="0" fontAlgn="base" hangingPunct="0">
              <a:spcBef>
                <a:spcPct val="30000"/>
              </a:spcBef>
              <a:spcAft>
                <a:spcPct val="0"/>
              </a:spcAft>
              <a:defRPr sz="1200">
                <a:solidFill>
                  <a:schemeClr val="tx1"/>
                </a:solidFill>
                <a:latin typeface="Arial" charset="0"/>
                <a:cs typeface="Arial" charset="0"/>
              </a:defRPr>
            </a:lvl8pPr>
            <a:lvl9pPr marL="3813528" indent="-2243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endParaRPr lang="en-US" altLang="en-US"/>
          </a:p>
        </p:txBody>
      </p:sp>
      <p:sp>
        <p:nvSpPr>
          <p:cNvPr id="136197" name="Footer Placeholder 4"/>
          <p:cNvSpPr>
            <a:spLocks noGrp="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29057" indent="-280406" algn="l" eaLnBrk="0" hangingPunct="0">
              <a:spcBef>
                <a:spcPct val="30000"/>
              </a:spcBef>
              <a:defRPr sz="1200">
                <a:solidFill>
                  <a:schemeClr val="tx1"/>
                </a:solidFill>
                <a:latin typeface="Arial" charset="0"/>
                <a:cs typeface="Arial" charset="0"/>
              </a:defRPr>
            </a:lvl2pPr>
            <a:lvl3pPr marL="1121626" indent="-224325" algn="l" eaLnBrk="0" hangingPunct="0">
              <a:spcBef>
                <a:spcPct val="30000"/>
              </a:spcBef>
              <a:defRPr sz="1200">
                <a:solidFill>
                  <a:schemeClr val="tx1"/>
                </a:solidFill>
                <a:latin typeface="Arial" charset="0"/>
                <a:cs typeface="Arial" charset="0"/>
              </a:defRPr>
            </a:lvl3pPr>
            <a:lvl4pPr marL="1570276" indent="-224325" algn="l" eaLnBrk="0" hangingPunct="0">
              <a:spcBef>
                <a:spcPct val="30000"/>
              </a:spcBef>
              <a:defRPr sz="1200">
                <a:solidFill>
                  <a:schemeClr val="tx1"/>
                </a:solidFill>
                <a:latin typeface="Arial" charset="0"/>
                <a:cs typeface="Arial" charset="0"/>
              </a:defRPr>
            </a:lvl4pPr>
            <a:lvl5pPr marL="2018927" indent="-224325" algn="l" eaLnBrk="0" hangingPunct="0">
              <a:spcBef>
                <a:spcPct val="30000"/>
              </a:spcBef>
              <a:defRPr sz="1200">
                <a:solidFill>
                  <a:schemeClr val="tx1"/>
                </a:solidFill>
                <a:latin typeface="Arial" charset="0"/>
                <a:cs typeface="Arial" charset="0"/>
              </a:defRPr>
            </a:lvl5pPr>
            <a:lvl6pPr marL="2467577" indent="-224325" eaLnBrk="0" fontAlgn="base" hangingPunct="0">
              <a:spcBef>
                <a:spcPct val="30000"/>
              </a:spcBef>
              <a:spcAft>
                <a:spcPct val="0"/>
              </a:spcAft>
              <a:defRPr sz="1200">
                <a:solidFill>
                  <a:schemeClr val="tx1"/>
                </a:solidFill>
                <a:latin typeface="Arial" charset="0"/>
                <a:cs typeface="Arial" charset="0"/>
              </a:defRPr>
            </a:lvl6pPr>
            <a:lvl7pPr marL="2916227" indent="-224325" eaLnBrk="0" fontAlgn="base" hangingPunct="0">
              <a:spcBef>
                <a:spcPct val="30000"/>
              </a:spcBef>
              <a:spcAft>
                <a:spcPct val="0"/>
              </a:spcAft>
              <a:defRPr sz="1200">
                <a:solidFill>
                  <a:schemeClr val="tx1"/>
                </a:solidFill>
                <a:latin typeface="Arial" charset="0"/>
                <a:cs typeface="Arial" charset="0"/>
              </a:defRPr>
            </a:lvl7pPr>
            <a:lvl8pPr marL="3364878" indent="-224325" eaLnBrk="0" fontAlgn="base" hangingPunct="0">
              <a:spcBef>
                <a:spcPct val="30000"/>
              </a:spcBef>
              <a:spcAft>
                <a:spcPct val="0"/>
              </a:spcAft>
              <a:defRPr sz="1200">
                <a:solidFill>
                  <a:schemeClr val="tx1"/>
                </a:solidFill>
                <a:latin typeface="Arial" charset="0"/>
                <a:cs typeface="Arial" charset="0"/>
              </a:defRPr>
            </a:lvl8pPr>
            <a:lvl9pPr marL="3813528" indent="-22432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endParaRPr lang="en-US" altLang="en-US"/>
          </a:p>
        </p:txBody>
      </p:sp>
      <p:sp>
        <p:nvSpPr>
          <p:cNvPr id="136198" name="Slide Number Placeholder 5"/>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cs typeface="Arial" charset="0"/>
              </a:defRPr>
            </a:lvl1pPr>
            <a:lvl2pPr marL="729057" indent="-280406" algn="l" eaLnBrk="0" hangingPunct="0">
              <a:spcBef>
                <a:spcPct val="30000"/>
              </a:spcBef>
              <a:defRPr sz="1200">
                <a:solidFill>
                  <a:schemeClr val="tx1"/>
                </a:solidFill>
                <a:latin typeface="Arial" charset="0"/>
                <a:cs typeface="Arial" charset="0"/>
              </a:defRPr>
            </a:lvl2pPr>
            <a:lvl3pPr marL="1121626" indent="-224325" algn="l" eaLnBrk="0" hangingPunct="0">
              <a:spcBef>
                <a:spcPct val="30000"/>
              </a:spcBef>
              <a:defRPr sz="1200">
                <a:solidFill>
                  <a:schemeClr val="tx1"/>
                </a:solidFill>
                <a:latin typeface="Arial" charset="0"/>
                <a:cs typeface="Arial" charset="0"/>
              </a:defRPr>
            </a:lvl3pPr>
            <a:lvl4pPr marL="1570276" indent="-224325" algn="l" eaLnBrk="0" hangingPunct="0">
              <a:spcBef>
                <a:spcPct val="30000"/>
              </a:spcBef>
              <a:defRPr sz="1200">
                <a:solidFill>
                  <a:schemeClr val="tx1"/>
                </a:solidFill>
                <a:latin typeface="Arial" charset="0"/>
                <a:cs typeface="Arial" charset="0"/>
              </a:defRPr>
            </a:lvl4pPr>
            <a:lvl5pPr marL="2018927" indent="-224325" algn="l" eaLnBrk="0" hangingPunct="0">
              <a:spcBef>
                <a:spcPct val="30000"/>
              </a:spcBef>
              <a:defRPr sz="1200">
                <a:solidFill>
                  <a:schemeClr val="tx1"/>
                </a:solidFill>
                <a:latin typeface="Arial" charset="0"/>
                <a:cs typeface="Arial" charset="0"/>
              </a:defRPr>
            </a:lvl5pPr>
            <a:lvl6pPr marL="2467577" indent="-224325" eaLnBrk="0" fontAlgn="base" hangingPunct="0">
              <a:spcBef>
                <a:spcPct val="30000"/>
              </a:spcBef>
              <a:spcAft>
                <a:spcPct val="0"/>
              </a:spcAft>
              <a:defRPr sz="1200">
                <a:solidFill>
                  <a:schemeClr val="tx1"/>
                </a:solidFill>
                <a:latin typeface="Arial" charset="0"/>
                <a:cs typeface="Arial" charset="0"/>
              </a:defRPr>
            </a:lvl6pPr>
            <a:lvl7pPr marL="2916227" indent="-224325" eaLnBrk="0" fontAlgn="base" hangingPunct="0">
              <a:spcBef>
                <a:spcPct val="30000"/>
              </a:spcBef>
              <a:spcAft>
                <a:spcPct val="0"/>
              </a:spcAft>
              <a:defRPr sz="1200">
                <a:solidFill>
                  <a:schemeClr val="tx1"/>
                </a:solidFill>
                <a:latin typeface="Arial" charset="0"/>
                <a:cs typeface="Arial" charset="0"/>
              </a:defRPr>
            </a:lvl7pPr>
            <a:lvl8pPr marL="3364878" indent="-224325" eaLnBrk="0" fontAlgn="base" hangingPunct="0">
              <a:spcBef>
                <a:spcPct val="30000"/>
              </a:spcBef>
              <a:spcAft>
                <a:spcPct val="0"/>
              </a:spcAft>
              <a:defRPr sz="1200">
                <a:solidFill>
                  <a:schemeClr val="tx1"/>
                </a:solidFill>
                <a:latin typeface="Arial" charset="0"/>
                <a:cs typeface="Arial" charset="0"/>
              </a:defRPr>
            </a:lvl8pPr>
            <a:lvl9pPr marL="3813528" indent="-224325"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080578A-50BA-46A2-9AB9-CDC98D54BCF9}" type="slidenum">
              <a:rPr lang="en-US" altLang="en-US" smtClean="0"/>
              <a:pPr algn="r" eaLnBrk="1" hangingPunct="1">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5682D2-CE72-4957-BE59-2FC9D80A5CA4}"/>
              </a:ext>
            </a:extLst>
          </p:cNvPr>
          <p:cNvPicPr>
            <a:picLocks noChangeAspect="1"/>
          </p:cNvPicPr>
          <p:nvPr userDrawn="1"/>
        </p:nvPicPr>
        <p:blipFill>
          <a:blip r:embed="rId3"/>
          <a:stretch>
            <a:fillRect/>
          </a:stretch>
        </p:blipFill>
        <p:spPr>
          <a:xfrm>
            <a:off x="10502057" y="199850"/>
            <a:ext cx="1320076" cy="1164370"/>
          </a:xfrm>
          <a:prstGeom prst="rect">
            <a:avLst/>
          </a:prstGeom>
        </p:spPr>
      </p:pic>
      <p:pic>
        <p:nvPicPr>
          <p:cNvPr id="8" name="Picture 7" descr="Logo, company name&#10;&#10;Description automatically generated">
            <a:extLst>
              <a:ext uri="{FF2B5EF4-FFF2-40B4-BE49-F238E27FC236}">
                <a16:creationId xmlns:a16="http://schemas.microsoft.com/office/drawing/2014/main" id="{89DB12B2-FAA3-A770-DA86-02DF85BF40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63395" y="1099913"/>
            <a:ext cx="1490258" cy="1000757"/>
          </a:xfrm>
          <a:prstGeom prst="rect">
            <a:avLst/>
          </a:prstGeom>
        </p:spPr>
      </p:pic>
      <p:pic>
        <p:nvPicPr>
          <p:cNvPr id="9" name="Picture 8" descr="A picture containing text, tableware, dishware, plate&#10;&#10;Description automatically generated">
            <a:extLst>
              <a:ext uri="{FF2B5EF4-FFF2-40B4-BE49-F238E27FC236}">
                <a16:creationId xmlns:a16="http://schemas.microsoft.com/office/drawing/2014/main" id="{81E6AFDC-D246-CA2D-6C0C-903765BFFB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24791" y="450836"/>
            <a:ext cx="2364558" cy="381099"/>
          </a:xfrm>
          <a:prstGeom prst="rect">
            <a:avLst/>
          </a:prstGeom>
        </p:spPr>
      </p:pic>
      <p:pic>
        <p:nvPicPr>
          <p:cNvPr id="10" name="Picture 9" descr="Logo&#10;&#10;Description automatically generated">
            <a:extLst>
              <a:ext uri="{FF2B5EF4-FFF2-40B4-BE49-F238E27FC236}">
                <a16:creationId xmlns:a16="http://schemas.microsoft.com/office/drawing/2014/main" id="{8CAC1F9B-5599-06A3-F928-49FF0CCD230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8315" b="28055"/>
          <a:stretch/>
        </p:blipFill>
        <p:spPr>
          <a:xfrm>
            <a:off x="9320457" y="1459756"/>
            <a:ext cx="2078216" cy="603375"/>
          </a:xfrm>
          <a:prstGeom prst="rect">
            <a:avLst/>
          </a:prstGeom>
        </p:spPr>
      </p:pic>
      <p:sp>
        <p:nvSpPr>
          <p:cNvPr id="14" name="Titel 1">
            <a:extLst>
              <a:ext uri="{FF2B5EF4-FFF2-40B4-BE49-F238E27FC236}">
                <a16:creationId xmlns:a16="http://schemas.microsoft.com/office/drawing/2014/main" id="{295B4C17-07A8-00FF-DE08-493F88103F48}"/>
              </a:ext>
            </a:extLst>
          </p:cNvPr>
          <p:cNvSpPr txBox="1">
            <a:spLocks/>
          </p:cNvSpPr>
          <p:nvPr userDrawn="1"/>
        </p:nvSpPr>
        <p:spPr>
          <a:xfrm>
            <a:off x="5579254" y="6135155"/>
            <a:ext cx="1745254" cy="25989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dirty="0">
                <a:solidFill>
                  <a:schemeClr val="accent1">
                    <a:lumMod val="50000"/>
                  </a:schemeClr>
                </a:solidFill>
                <a:latin typeface="Arial" panose="020B0604020202020204" pitchFamily="34" charset="0"/>
                <a:cs typeface="Arial" panose="020B0604020202020204" pitchFamily="34" charset="0"/>
              </a:rPr>
              <a:t>Supported by:</a:t>
            </a:r>
          </a:p>
        </p:txBody>
      </p:sp>
      <p:sp>
        <p:nvSpPr>
          <p:cNvPr id="2" name="Google Shape;57;p19">
            <a:extLst>
              <a:ext uri="{FF2B5EF4-FFF2-40B4-BE49-F238E27FC236}">
                <a16:creationId xmlns:a16="http://schemas.microsoft.com/office/drawing/2014/main" id="{379E6853-ABC5-D1E2-DA9A-BCC99EF14A82}"/>
              </a:ext>
            </a:extLst>
          </p:cNvPr>
          <p:cNvSpPr/>
          <p:nvPr userDrawn="1"/>
        </p:nvSpPr>
        <p:spPr>
          <a:xfrm>
            <a:off x="0" y="6468384"/>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58;p19">
            <a:extLst>
              <a:ext uri="{FF2B5EF4-FFF2-40B4-BE49-F238E27FC236}">
                <a16:creationId xmlns:a16="http://schemas.microsoft.com/office/drawing/2014/main" id="{87E1B8A3-730A-D94B-5D77-48957F933F6C}"/>
              </a:ext>
            </a:extLst>
          </p:cNvPr>
          <p:cNvSpPr txBox="1"/>
          <p:nvPr userDrawn="1"/>
        </p:nvSpPr>
        <p:spPr>
          <a:xfrm>
            <a:off x="105530" y="6505988"/>
            <a:ext cx="79141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chemeClr val="dk1"/>
                </a:solidFill>
                <a:latin typeface="Arial"/>
                <a:ea typeface="Arial"/>
                <a:cs typeface="Arial"/>
                <a:sym typeface="Arial"/>
              </a:rPr>
              <a:t>Introduction to Small Molecule Drug Discovery and Development</a:t>
            </a:r>
            <a:endParaRPr/>
          </a:p>
        </p:txBody>
      </p:sp>
      <p:sp>
        <p:nvSpPr>
          <p:cNvPr id="11" name="Google Shape;62;p19">
            <a:extLst>
              <a:ext uri="{FF2B5EF4-FFF2-40B4-BE49-F238E27FC236}">
                <a16:creationId xmlns:a16="http://schemas.microsoft.com/office/drawing/2014/main" id="{0790347E-CA41-E2F3-B229-B7771A076995}"/>
              </a:ext>
            </a:extLst>
          </p:cNvPr>
          <p:cNvSpPr/>
          <p:nvPr userDrawn="1"/>
        </p:nvSpPr>
        <p:spPr>
          <a:xfrm>
            <a:off x="0" y="-7685"/>
            <a:ext cx="3283775" cy="6865626"/>
          </a:xfrm>
          <a:prstGeom prst="rect">
            <a:avLst/>
          </a:prstGeom>
          <a:solidFill>
            <a:srgbClr val="D75C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8" name="Google Shape;67;p19">
            <a:extLst>
              <a:ext uri="{FF2B5EF4-FFF2-40B4-BE49-F238E27FC236}">
                <a16:creationId xmlns:a16="http://schemas.microsoft.com/office/drawing/2014/main" id="{6D46A7F5-0182-D1E8-63F6-D3486FA7B50B}"/>
              </a:ext>
            </a:extLst>
          </p:cNvPr>
          <p:cNvPicPr preferRelativeResize="0"/>
          <p:nvPr userDrawn="1"/>
        </p:nvPicPr>
        <p:blipFill rotWithShape="1">
          <a:blip r:embed="rId7">
            <a:extLst>
              <a:ext uri="{28A0092B-C50C-407E-A947-70E740481C1C}">
                <a14:useLocalDpi xmlns:a14="http://schemas.microsoft.com/office/drawing/2010/main" val="0"/>
              </a:ext>
            </a:extLst>
          </a:blip>
          <a:srcRect l="14429" t="430" r="13231" b="-430"/>
          <a:stretch/>
        </p:blipFill>
        <p:spPr>
          <a:xfrm>
            <a:off x="-466021" y="2031"/>
            <a:ext cx="7471375" cy="6885504"/>
          </a:xfrm>
          <a:prstGeom prst="parallelogram">
            <a:avLst>
              <a:gd name="adj" fmla="val 25000"/>
            </a:avLst>
          </a:prstGeom>
          <a:noFill/>
          <a:ln>
            <a:noFill/>
          </a:ln>
        </p:spPr>
      </p:pic>
      <p:pic>
        <p:nvPicPr>
          <p:cNvPr id="4" name="Picture 3" descr="Logo&#10;&#10;Description automatically generated">
            <a:extLst>
              <a:ext uri="{FF2B5EF4-FFF2-40B4-BE49-F238E27FC236}">
                <a16:creationId xmlns:a16="http://schemas.microsoft.com/office/drawing/2014/main" id="{30138C2B-0562-9CDE-3142-91DE88DC509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91897" y="5957530"/>
            <a:ext cx="2503021" cy="479094"/>
          </a:xfrm>
          <a:prstGeom prst="rect">
            <a:avLst/>
          </a:prstGeom>
        </p:spPr>
      </p:pic>
      <p:pic>
        <p:nvPicPr>
          <p:cNvPr id="6" name="Google Shape;61;p19">
            <a:extLst>
              <a:ext uri="{FF2B5EF4-FFF2-40B4-BE49-F238E27FC236}">
                <a16:creationId xmlns:a16="http://schemas.microsoft.com/office/drawing/2014/main" id="{297ACB16-DCB7-3B6A-3AB4-8E409F9823AD}"/>
              </a:ext>
            </a:extLst>
          </p:cNvPr>
          <p:cNvPicPr preferRelativeResize="0"/>
          <p:nvPr userDrawn="1"/>
        </p:nvPicPr>
        <p:blipFill rotWithShape="1">
          <a:blip r:embed="rId9">
            <a:alphaModFix/>
          </a:blip>
          <a:srcRect/>
          <a:stretch/>
        </p:blipFill>
        <p:spPr>
          <a:xfrm>
            <a:off x="8778240" y="5144622"/>
            <a:ext cx="3413760" cy="1733256"/>
          </a:xfrm>
          <a:prstGeom prst="rect">
            <a:avLst/>
          </a:prstGeom>
          <a:noFill/>
          <a:ln>
            <a:noFill/>
          </a:ln>
        </p:spPr>
      </p:pic>
    </p:spTree>
    <p:extLst>
      <p:ext uri="{BB962C8B-B14F-4D97-AF65-F5344CB8AC3E}">
        <p14:creationId xmlns:p14="http://schemas.microsoft.com/office/powerpoint/2010/main" val="3268541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E90E-058C-4445-998C-7A7B0CC2F05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CB29098-C70F-4EE4-B24A-3046081055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7B0C906-9BA8-4645-BF33-25320887FB60}"/>
              </a:ext>
            </a:extLst>
          </p:cNvPr>
          <p:cNvSpPr>
            <a:spLocks noGrp="1"/>
          </p:cNvSpPr>
          <p:nvPr>
            <p:ph type="dt" sz="half" idx="10"/>
          </p:nvPr>
        </p:nvSpPr>
        <p:spPr/>
        <p:txBody>
          <a:bodyPr/>
          <a:lstStyle/>
          <a:p>
            <a:fld id="{09ADC8E3-895B-454A-9C56-2FF3B039BB74}" type="datetime1">
              <a:rPr lang="en-ZA" smtClean="0"/>
              <a:t>2025/12/02</a:t>
            </a:fld>
            <a:endParaRPr lang="en-ZA"/>
          </a:p>
        </p:txBody>
      </p:sp>
      <p:sp>
        <p:nvSpPr>
          <p:cNvPr id="5" name="Footer Placeholder 4">
            <a:extLst>
              <a:ext uri="{FF2B5EF4-FFF2-40B4-BE49-F238E27FC236}">
                <a16:creationId xmlns:a16="http://schemas.microsoft.com/office/drawing/2014/main" id="{E7AFD910-D043-4C37-9C2E-E7769C58C3AB}"/>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1E6B4D98-7AA8-4105-8C7E-E90D95F64F57}"/>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98450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FB56B-379A-471F-8921-986BC1600A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B5936C5-42D5-4232-9F88-D2EF6FC47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D067133-D8A2-4B39-863B-824748795DEF}"/>
              </a:ext>
            </a:extLst>
          </p:cNvPr>
          <p:cNvSpPr>
            <a:spLocks noGrp="1"/>
          </p:cNvSpPr>
          <p:nvPr>
            <p:ph type="dt" sz="half" idx="10"/>
          </p:nvPr>
        </p:nvSpPr>
        <p:spPr/>
        <p:txBody>
          <a:bodyPr/>
          <a:lstStyle/>
          <a:p>
            <a:fld id="{10CD16D5-6539-41C0-813A-128398F0D37C}" type="datetime1">
              <a:rPr lang="en-ZA" smtClean="0"/>
              <a:t>2025/12/02</a:t>
            </a:fld>
            <a:endParaRPr lang="en-ZA"/>
          </a:p>
        </p:txBody>
      </p:sp>
      <p:sp>
        <p:nvSpPr>
          <p:cNvPr id="5" name="Footer Placeholder 4">
            <a:extLst>
              <a:ext uri="{FF2B5EF4-FFF2-40B4-BE49-F238E27FC236}">
                <a16:creationId xmlns:a16="http://schemas.microsoft.com/office/drawing/2014/main" id="{1E6740E7-7F93-4679-BD58-408A76A7080F}"/>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8ECFB6C9-1E6B-4F44-9E7B-414BB385DAC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71154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8F2FE7-27FC-E208-D24F-E962865A5FB2}"/>
              </a:ext>
            </a:extLst>
          </p:cNvPr>
          <p:cNvSpPr/>
          <p:nvPr userDrawn="1"/>
        </p:nvSpPr>
        <p:spPr>
          <a:xfrm>
            <a:off x="49237" y="0"/>
            <a:ext cx="2637692" cy="169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003F72C0-90D6-44EE-8BBD-00222CAFBB53}"/>
              </a:ext>
            </a:extLst>
          </p:cNvPr>
          <p:cNvSpPr>
            <a:spLocks noGrp="1"/>
          </p:cNvSpPr>
          <p:nvPr>
            <p:ph type="title" hasCustomPrompt="1"/>
          </p:nvPr>
        </p:nvSpPr>
        <p:spPr>
          <a:xfrm>
            <a:off x="838200" y="365125"/>
            <a:ext cx="6827635" cy="1325563"/>
          </a:xfrm>
        </p:spPr>
        <p:txBody>
          <a:bodyPr>
            <a:normAutofit/>
          </a:bodyPr>
          <a:lstStyle>
            <a:lvl1pPr>
              <a:defRPr sz="3600" b="0">
                <a:solidFill>
                  <a:srgbClr val="D85327"/>
                </a:solidFill>
                <a:latin typeface="Arial" panose="020B0604020202020204" pitchFamily="34" charset="0"/>
                <a:cs typeface="Arial" panose="020B0604020202020204" pitchFamily="34" charset="0"/>
              </a:defRPr>
            </a:lvl1pPr>
          </a:lstStyle>
          <a:p>
            <a:r>
              <a:rPr lang="en-US" dirty="0"/>
              <a:t>Click to edit Master title style</a:t>
            </a:r>
            <a:br>
              <a:rPr lang="en-US" dirty="0"/>
            </a:br>
            <a:endParaRPr lang="en-ZA" dirty="0"/>
          </a:p>
        </p:txBody>
      </p:sp>
      <p:sp>
        <p:nvSpPr>
          <p:cNvPr id="3" name="Content Placeholder 2">
            <a:extLst>
              <a:ext uri="{FF2B5EF4-FFF2-40B4-BE49-F238E27FC236}">
                <a16:creationId xmlns:a16="http://schemas.microsoft.com/office/drawing/2014/main" id="{3827AD93-AEC7-462C-AB2F-4B19DD628488}"/>
              </a:ext>
            </a:extLst>
          </p:cNvPr>
          <p:cNvSpPr>
            <a:spLocks noGrp="1"/>
          </p:cNvSpPr>
          <p:nvPr>
            <p:ph idx="1"/>
          </p:nvPr>
        </p:nvSpPr>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marL="1371600" indent="0">
              <a:buNone/>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B32BCADD-F906-FD8B-B2DB-E2F8CA0C56FD}"/>
              </a:ext>
            </a:extLst>
          </p:cNvPr>
          <p:cNvSpPr>
            <a:spLocks noGrp="1"/>
          </p:cNvSpPr>
          <p:nvPr>
            <p:ph idx="13" hasCustomPrompt="1"/>
          </p:nvPr>
        </p:nvSpPr>
        <p:spPr>
          <a:xfrm>
            <a:off x="8980228" y="384246"/>
            <a:ext cx="2658898" cy="1266092"/>
          </a:xfrm>
        </p:spPr>
        <p:txBody>
          <a:bodyPr>
            <a:normAutofit/>
          </a:bodyPr>
          <a:lstStyle>
            <a:lvl1pPr marL="0" indent="0">
              <a:buNone/>
              <a:defRPr sz="1050">
                <a:solidFill>
                  <a:schemeClr val="tx1"/>
                </a:solidFill>
                <a:latin typeface="Montserrat Bold" panose="00000800000000000000" pitchFamily="2" charset="0"/>
              </a:defRPr>
            </a:lvl1pPr>
            <a:lvl2pPr marL="457200" indent="0">
              <a:buNone/>
              <a:defRPr>
                <a:latin typeface="Montserrat regular" panose="00000500000000000000" pitchFamily="2" charset="0"/>
              </a:defRPr>
            </a:lvl2pPr>
            <a:lvl3pPr marL="914400" indent="0">
              <a:buNone/>
              <a:defRPr>
                <a:latin typeface="Montserrat regular" panose="00000500000000000000" pitchFamily="2" charset="0"/>
              </a:defRPr>
            </a:lvl3pPr>
            <a:lvl4pPr marL="1371600" indent="0">
              <a:buNone/>
              <a:defRPr>
                <a:latin typeface="Montserrat regular" panose="00000500000000000000" pitchFamily="2" charset="0"/>
              </a:defRPr>
            </a:lvl4pPr>
            <a:lvl5pPr marL="1828800" indent="0">
              <a:buNone/>
              <a:defRPr>
                <a:latin typeface="Montserrat regular" panose="00000500000000000000" pitchFamily="2" charset="0"/>
              </a:defRPr>
            </a:lvl5pPr>
          </a:lstStyle>
          <a:p>
            <a:pPr lvl="0"/>
            <a:r>
              <a:rPr lang="en-US" dirty="0"/>
              <a:t>Insert your institution’s logo here</a:t>
            </a:r>
          </a:p>
        </p:txBody>
      </p:sp>
      <p:sp>
        <p:nvSpPr>
          <p:cNvPr id="4" name="Google Shape;88;p21">
            <a:extLst>
              <a:ext uri="{FF2B5EF4-FFF2-40B4-BE49-F238E27FC236}">
                <a16:creationId xmlns:a16="http://schemas.microsoft.com/office/drawing/2014/main" id="{E36AB5DF-37E8-4400-C3DC-F7B63E2E4922}"/>
              </a:ext>
            </a:extLst>
          </p:cNvPr>
          <p:cNvSpPr/>
          <p:nvPr userDrawn="1"/>
        </p:nvSpPr>
        <p:spPr>
          <a:xfrm>
            <a:off x="-21035" y="6469331"/>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Google Shape;90;p21">
            <a:extLst>
              <a:ext uri="{FF2B5EF4-FFF2-40B4-BE49-F238E27FC236}">
                <a16:creationId xmlns:a16="http://schemas.microsoft.com/office/drawing/2014/main" id="{19F0CA59-E1F1-2EEB-D768-E048416C28E4}"/>
              </a:ext>
            </a:extLst>
          </p:cNvPr>
          <p:cNvPicPr preferRelativeResize="0"/>
          <p:nvPr userDrawn="1"/>
        </p:nvPicPr>
        <p:blipFill rotWithShape="1">
          <a:blip r:embed="rId2">
            <a:alphaModFix/>
          </a:blip>
          <a:srcRect/>
          <a:stretch/>
        </p:blipFill>
        <p:spPr>
          <a:xfrm>
            <a:off x="8778240" y="5144622"/>
            <a:ext cx="3413760" cy="1733256"/>
          </a:xfrm>
          <a:prstGeom prst="rect">
            <a:avLst/>
          </a:prstGeom>
          <a:noFill/>
          <a:ln>
            <a:noFill/>
          </a:ln>
        </p:spPr>
      </p:pic>
      <p:sp>
        <p:nvSpPr>
          <p:cNvPr id="6" name="Slide Number Placeholder 5">
            <a:extLst>
              <a:ext uri="{FF2B5EF4-FFF2-40B4-BE49-F238E27FC236}">
                <a16:creationId xmlns:a16="http://schemas.microsoft.com/office/drawing/2014/main" id="{75387330-6687-4FAD-A575-07FA831E9703}"/>
              </a:ext>
            </a:extLst>
          </p:cNvPr>
          <p:cNvSpPr>
            <a:spLocks noGrp="1"/>
          </p:cNvSpPr>
          <p:nvPr>
            <p:ph type="sldNum" sz="quarter" idx="12"/>
          </p:nvPr>
        </p:nvSpPr>
        <p:spPr/>
        <p:txBody>
          <a:bodyPr/>
          <a:lstStyle>
            <a:lvl1pPr>
              <a:defRPr>
                <a:solidFill>
                  <a:schemeClr val="bg1">
                    <a:lumMod val="85000"/>
                  </a:schemeClr>
                </a:solidFill>
                <a:latin typeface="Arial" panose="020B0604020202020204" pitchFamily="34" charset="0"/>
                <a:cs typeface="Arial" panose="020B0604020202020204" pitchFamily="34" charset="0"/>
              </a:defRPr>
            </a:lvl1pPr>
          </a:lstStyle>
          <a:p>
            <a:fld id="{5BFB42D1-C534-400D-BC72-5CE77A30CD5B}" type="slidenum">
              <a:rPr lang="en-ZA" smtClean="0"/>
              <a:pPr/>
              <a:t>‹#›</a:t>
            </a:fld>
            <a:endParaRPr lang="en-ZA" dirty="0"/>
          </a:p>
        </p:txBody>
      </p:sp>
    </p:spTree>
    <p:extLst>
      <p:ext uri="{BB962C8B-B14F-4D97-AF65-F5344CB8AC3E}">
        <p14:creationId xmlns:p14="http://schemas.microsoft.com/office/powerpoint/2010/main" val="3850418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95A9F4-8EFA-489D-8967-5CC642982E60}"/>
              </a:ext>
            </a:extLst>
          </p:cNvPr>
          <p:cNvSpPr>
            <a:spLocks noGrp="1"/>
          </p:cNvSpPr>
          <p:nvPr>
            <p:ph type="dt" sz="half" idx="10"/>
          </p:nvPr>
        </p:nvSpPr>
        <p:spPr/>
        <p:txBody>
          <a:bodyPr/>
          <a:lstStyle/>
          <a:p>
            <a:fld id="{4BBE145F-6DA5-4120-B796-5C506C8025A0}" type="datetime1">
              <a:rPr lang="en-ZA" smtClean="0"/>
              <a:t>2025/12/02</a:t>
            </a:fld>
            <a:endParaRPr lang="en-ZA"/>
          </a:p>
        </p:txBody>
      </p:sp>
      <p:sp>
        <p:nvSpPr>
          <p:cNvPr id="7" name="Google Shape;85;p21">
            <a:extLst>
              <a:ext uri="{FF2B5EF4-FFF2-40B4-BE49-F238E27FC236}">
                <a16:creationId xmlns:a16="http://schemas.microsoft.com/office/drawing/2014/main" id="{42C25A98-236D-D8E9-0597-4B1426ADC2E6}"/>
              </a:ext>
            </a:extLst>
          </p:cNvPr>
          <p:cNvSpPr/>
          <p:nvPr userDrawn="1"/>
        </p:nvSpPr>
        <p:spPr>
          <a:xfrm>
            <a:off x="0" y="-7626"/>
            <a:ext cx="3283775" cy="6865626"/>
          </a:xfrm>
          <a:prstGeom prst="rect">
            <a:avLst/>
          </a:prstGeom>
          <a:solidFill>
            <a:srgbClr val="A2C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88;p21">
            <a:extLst>
              <a:ext uri="{FF2B5EF4-FFF2-40B4-BE49-F238E27FC236}">
                <a16:creationId xmlns:a16="http://schemas.microsoft.com/office/drawing/2014/main" id="{BCDC0CC4-98C0-B97E-209C-CBDBCF00876C}"/>
              </a:ext>
            </a:extLst>
          </p:cNvPr>
          <p:cNvSpPr/>
          <p:nvPr userDrawn="1"/>
        </p:nvSpPr>
        <p:spPr>
          <a:xfrm>
            <a:off x="-11799" y="6469331"/>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90;p21">
            <a:extLst>
              <a:ext uri="{FF2B5EF4-FFF2-40B4-BE49-F238E27FC236}">
                <a16:creationId xmlns:a16="http://schemas.microsoft.com/office/drawing/2014/main" id="{3655FE03-55BB-4FC3-C0D5-B50D220E5682}"/>
              </a:ext>
            </a:extLst>
          </p:cNvPr>
          <p:cNvPicPr preferRelativeResize="0"/>
          <p:nvPr userDrawn="1"/>
        </p:nvPicPr>
        <p:blipFill rotWithShape="1">
          <a:blip r:embed="rId2">
            <a:alphaModFix/>
          </a:blip>
          <a:srcRect/>
          <a:stretch/>
        </p:blipFill>
        <p:spPr>
          <a:xfrm>
            <a:off x="8778240" y="5144622"/>
            <a:ext cx="3413760" cy="1733256"/>
          </a:xfrm>
          <a:prstGeom prst="rect">
            <a:avLst/>
          </a:prstGeom>
          <a:noFill/>
          <a:ln>
            <a:noFill/>
          </a:ln>
        </p:spPr>
      </p:pic>
      <p:pic>
        <p:nvPicPr>
          <p:cNvPr id="11" name="Google Shape;97;p21">
            <a:extLst>
              <a:ext uri="{FF2B5EF4-FFF2-40B4-BE49-F238E27FC236}">
                <a16:creationId xmlns:a16="http://schemas.microsoft.com/office/drawing/2014/main" id="{A6903233-78EB-165B-FE45-38C0391A70B3}"/>
              </a:ext>
            </a:extLst>
          </p:cNvPr>
          <p:cNvPicPr preferRelativeResize="0"/>
          <p:nvPr userDrawn="1"/>
        </p:nvPicPr>
        <p:blipFill rotWithShape="1">
          <a:blip r:embed="rId3">
            <a:alphaModFix/>
          </a:blip>
          <a:srcRect t="11711" b="11711"/>
          <a:stretch/>
        </p:blipFill>
        <p:spPr>
          <a:xfrm>
            <a:off x="-628484" y="-3813"/>
            <a:ext cx="7471375" cy="6865626"/>
          </a:xfrm>
          <a:prstGeom prst="parallelogram">
            <a:avLst>
              <a:gd name="adj" fmla="val 25000"/>
            </a:avLst>
          </a:prstGeom>
          <a:noFill/>
          <a:ln>
            <a:noFill/>
          </a:ln>
        </p:spPr>
      </p:pic>
      <p:pic>
        <p:nvPicPr>
          <p:cNvPr id="12" name="Picture 11">
            <a:extLst>
              <a:ext uri="{FF2B5EF4-FFF2-40B4-BE49-F238E27FC236}">
                <a16:creationId xmlns:a16="http://schemas.microsoft.com/office/drawing/2014/main" id="{4C2BBC74-181A-EFBF-47AA-55133998674F}"/>
              </a:ext>
            </a:extLst>
          </p:cNvPr>
          <p:cNvPicPr>
            <a:picLocks noChangeAspect="1"/>
          </p:cNvPicPr>
          <p:nvPr userDrawn="1"/>
        </p:nvPicPr>
        <p:blipFill>
          <a:blip r:embed="rId4"/>
          <a:stretch>
            <a:fillRect/>
          </a:stretch>
        </p:blipFill>
        <p:spPr>
          <a:xfrm>
            <a:off x="10502057" y="199850"/>
            <a:ext cx="1320076" cy="1164370"/>
          </a:xfrm>
          <a:prstGeom prst="rect">
            <a:avLst/>
          </a:prstGeom>
        </p:spPr>
      </p:pic>
      <p:pic>
        <p:nvPicPr>
          <p:cNvPr id="13" name="Picture 12" descr="Logo, company name&#10;&#10;Description automatically generated">
            <a:extLst>
              <a:ext uri="{FF2B5EF4-FFF2-40B4-BE49-F238E27FC236}">
                <a16:creationId xmlns:a16="http://schemas.microsoft.com/office/drawing/2014/main" id="{86EB91FA-108C-D348-EB54-E962DC5F4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63395" y="1099913"/>
            <a:ext cx="1490258" cy="1000757"/>
          </a:xfrm>
          <a:prstGeom prst="rect">
            <a:avLst/>
          </a:prstGeom>
        </p:spPr>
      </p:pic>
      <p:pic>
        <p:nvPicPr>
          <p:cNvPr id="14" name="Picture 13" descr="A picture containing text, tableware, dishware, plate&#10;&#10;Description automatically generated">
            <a:extLst>
              <a:ext uri="{FF2B5EF4-FFF2-40B4-BE49-F238E27FC236}">
                <a16:creationId xmlns:a16="http://schemas.microsoft.com/office/drawing/2014/main" id="{84954A3A-1194-2022-60FA-F9F0447050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24791" y="450836"/>
            <a:ext cx="2364558" cy="381099"/>
          </a:xfrm>
          <a:prstGeom prst="rect">
            <a:avLst/>
          </a:prstGeom>
        </p:spPr>
      </p:pic>
      <p:pic>
        <p:nvPicPr>
          <p:cNvPr id="15" name="Picture 14" descr="Logo&#10;&#10;Description automatically generated">
            <a:extLst>
              <a:ext uri="{FF2B5EF4-FFF2-40B4-BE49-F238E27FC236}">
                <a16:creationId xmlns:a16="http://schemas.microsoft.com/office/drawing/2014/main" id="{43C95A22-197A-BF7A-D8AF-09E47AFB68D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28315" b="28055"/>
          <a:stretch/>
        </p:blipFill>
        <p:spPr>
          <a:xfrm>
            <a:off x="9320457" y="1459756"/>
            <a:ext cx="2078216" cy="603375"/>
          </a:xfrm>
          <a:prstGeom prst="rect">
            <a:avLst/>
          </a:prstGeom>
        </p:spPr>
      </p:pic>
      <p:pic>
        <p:nvPicPr>
          <p:cNvPr id="16" name="Picture 15" descr="Logo&#10;&#10;Description automatically generated">
            <a:extLst>
              <a:ext uri="{FF2B5EF4-FFF2-40B4-BE49-F238E27FC236}">
                <a16:creationId xmlns:a16="http://schemas.microsoft.com/office/drawing/2014/main" id="{E1E06CC5-0EB7-9ED6-AF20-824E37AF1A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91897" y="5957530"/>
            <a:ext cx="2503021" cy="479094"/>
          </a:xfrm>
          <a:prstGeom prst="rect">
            <a:avLst/>
          </a:prstGeom>
        </p:spPr>
      </p:pic>
      <p:sp>
        <p:nvSpPr>
          <p:cNvPr id="17" name="Titel 1">
            <a:extLst>
              <a:ext uri="{FF2B5EF4-FFF2-40B4-BE49-F238E27FC236}">
                <a16:creationId xmlns:a16="http://schemas.microsoft.com/office/drawing/2014/main" id="{4EF7A7D8-505A-5386-3015-9BD9163D8D09}"/>
              </a:ext>
            </a:extLst>
          </p:cNvPr>
          <p:cNvSpPr txBox="1">
            <a:spLocks/>
          </p:cNvSpPr>
          <p:nvPr userDrawn="1"/>
        </p:nvSpPr>
        <p:spPr>
          <a:xfrm>
            <a:off x="5579254" y="6135155"/>
            <a:ext cx="1745254" cy="25989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dirty="0">
                <a:solidFill>
                  <a:schemeClr val="accent1">
                    <a:lumMod val="50000"/>
                  </a:schemeClr>
                </a:solidFill>
                <a:latin typeface="Arial" panose="020B0604020202020204" pitchFamily="34" charset="0"/>
                <a:cs typeface="Arial" panose="020B0604020202020204" pitchFamily="34" charset="0"/>
              </a:rPr>
              <a:t>Supported by:</a:t>
            </a:r>
          </a:p>
        </p:txBody>
      </p:sp>
    </p:spTree>
    <p:extLst>
      <p:ext uri="{BB962C8B-B14F-4D97-AF65-F5344CB8AC3E}">
        <p14:creationId xmlns:p14="http://schemas.microsoft.com/office/powerpoint/2010/main" val="6797168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29AA-25B2-46E8-B0C9-7D6185C8829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0BE7B2D-D0E2-49D2-A081-7A3D2B46A6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AF5787A-AB8F-442F-A26B-C9DA0F147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580C3CF-F105-4D66-9A61-F115F29E8F71}"/>
              </a:ext>
            </a:extLst>
          </p:cNvPr>
          <p:cNvSpPr>
            <a:spLocks noGrp="1"/>
          </p:cNvSpPr>
          <p:nvPr>
            <p:ph type="dt" sz="half" idx="10"/>
          </p:nvPr>
        </p:nvSpPr>
        <p:spPr/>
        <p:txBody>
          <a:bodyPr/>
          <a:lstStyle/>
          <a:p>
            <a:fld id="{888FF69C-9A9F-477C-BC0E-51ED537629AC}" type="datetime1">
              <a:rPr lang="en-ZA" smtClean="0"/>
              <a:t>2025/12/02</a:t>
            </a:fld>
            <a:endParaRPr lang="en-ZA"/>
          </a:p>
        </p:txBody>
      </p:sp>
      <p:sp>
        <p:nvSpPr>
          <p:cNvPr id="6" name="Footer Placeholder 5">
            <a:extLst>
              <a:ext uri="{FF2B5EF4-FFF2-40B4-BE49-F238E27FC236}">
                <a16:creationId xmlns:a16="http://schemas.microsoft.com/office/drawing/2014/main" id="{FB64DBD6-76F1-4B36-B03F-193C2C90298B}"/>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B7373B44-D745-408A-92D4-41D0131B66A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1877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386E-B291-40AC-9F66-E560A444BC9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0BBC494-2465-483E-8683-7892622A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AB40CD-FE46-4B2F-899D-2AC3F7D85D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45C429E-E7E5-4DC9-9CE4-DF8B4FA27B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11BF2-5FE9-46E8-A196-3A09681BE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E1B3255-BCD1-4309-AD1E-F2E651BBEE11}"/>
              </a:ext>
            </a:extLst>
          </p:cNvPr>
          <p:cNvSpPr>
            <a:spLocks noGrp="1"/>
          </p:cNvSpPr>
          <p:nvPr>
            <p:ph type="dt" sz="half" idx="10"/>
          </p:nvPr>
        </p:nvSpPr>
        <p:spPr/>
        <p:txBody>
          <a:bodyPr/>
          <a:lstStyle/>
          <a:p>
            <a:fld id="{DD8B0AB2-5740-438B-A64E-5A04BE3898DE}" type="datetime1">
              <a:rPr lang="en-ZA" smtClean="0"/>
              <a:t>2025/12/02</a:t>
            </a:fld>
            <a:endParaRPr lang="en-ZA"/>
          </a:p>
        </p:txBody>
      </p:sp>
      <p:sp>
        <p:nvSpPr>
          <p:cNvPr id="8" name="Footer Placeholder 7">
            <a:extLst>
              <a:ext uri="{FF2B5EF4-FFF2-40B4-BE49-F238E27FC236}">
                <a16:creationId xmlns:a16="http://schemas.microsoft.com/office/drawing/2014/main" id="{A64F60C4-8EE8-4F06-85E2-F416A7362857}"/>
              </a:ext>
            </a:extLst>
          </p:cNvPr>
          <p:cNvSpPr>
            <a:spLocks noGrp="1"/>
          </p:cNvSpPr>
          <p:nvPr>
            <p:ph type="ftr" sz="quarter" idx="11"/>
          </p:nvPr>
        </p:nvSpPr>
        <p:spPr/>
        <p:txBody>
          <a:bodyPr/>
          <a:lstStyle/>
          <a:p>
            <a:r>
              <a:rPr lang="en-ZA"/>
              <a:t>Business Confidential</a:t>
            </a:r>
          </a:p>
        </p:txBody>
      </p:sp>
      <p:sp>
        <p:nvSpPr>
          <p:cNvPr id="9" name="Slide Number Placeholder 8">
            <a:extLst>
              <a:ext uri="{FF2B5EF4-FFF2-40B4-BE49-F238E27FC236}">
                <a16:creationId xmlns:a16="http://schemas.microsoft.com/office/drawing/2014/main" id="{E4BAEC44-0376-40CE-99A9-55D06CFA06D6}"/>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90317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C1345F-DD77-D320-4588-CA8E1FAF5228}"/>
              </a:ext>
            </a:extLst>
          </p:cNvPr>
          <p:cNvSpPr/>
          <p:nvPr userDrawn="1"/>
        </p:nvSpPr>
        <p:spPr>
          <a:xfrm>
            <a:off x="49237" y="0"/>
            <a:ext cx="2637692" cy="169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F7849552-8C80-4914-A0C7-12FC344A9DB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625DF68-79CA-48C2-B41F-54FBCA562F75}"/>
              </a:ext>
            </a:extLst>
          </p:cNvPr>
          <p:cNvSpPr>
            <a:spLocks noGrp="1"/>
          </p:cNvSpPr>
          <p:nvPr>
            <p:ph type="dt" sz="half" idx="10"/>
          </p:nvPr>
        </p:nvSpPr>
        <p:spPr/>
        <p:txBody>
          <a:bodyPr/>
          <a:lstStyle/>
          <a:p>
            <a:fld id="{75CF88A4-9873-44D7-964E-DF50FC65B01E}" type="datetime1">
              <a:rPr lang="en-ZA" smtClean="0"/>
              <a:t>2025/12/02</a:t>
            </a:fld>
            <a:endParaRPr lang="en-ZA"/>
          </a:p>
        </p:txBody>
      </p:sp>
      <p:sp>
        <p:nvSpPr>
          <p:cNvPr id="4" name="Footer Placeholder 3">
            <a:extLst>
              <a:ext uri="{FF2B5EF4-FFF2-40B4-BE49-F238E27FC236}">
                <a16:creationId xmlns:a16="http://schemas.microsoft.com/office/drawing/2014/main" id="{58631F56-E01E-4C85-B319-A85FBEFBB81B}"/>
              </a:ext>
            </a:extLst>
          </p:cNvPr>
          <p:cNvSpPr>
            <a:spLocks noGrp="1"/>
          </p:cNvSpPr>
          <p:nvPr>
            <p:ph type="ftr" sz="quarter" idx="11"/>
          </p:nvPr>
        </p:nvSpPr>
        <p:spPr/>
        <p:txBody>
          <a:bodyPr/>
          <a:lstStyle/>
          <a:p>
            <a:r>
              <a:rPr lang="en-ZA"/>
              <a:t>Business Confidential</a:t>
            </a:r>
          </a:p>
        </p:txBody>
      </p:sp>
      <p:sp>
        <p:nvSpPr>
          <p:cNvPr id="5" name="Slide Number Placeholder 4">
            <a:extLst>
              <a:ext uri="{FF2B5EF4-FFF2-40B4-BE49-F238E27FC236}">
                <a16:creationId xmlns:a16="http://schemas.microsoft.com/office/drawing/2014/main" id="{5C1AD95A-1A1A-4656-A195-DF2642B7B03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21370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4583-D8B4-407C-8162-4964DD809ED7}"/>
              </a:ext>
            </a:extLst>
          </p:cNvPr>
          <p:cNvSpPr>
            <a:spLocks noGrp="1"/>
          </p:cNvSpPr>
          <p:nvPr>
            <p:ph type="dt" sz="half" idx="10"/>
          </p:nvPr>
        </p:nvSpPr>
        <p:spPr/>
        <p:txBody>
          <a:bodyPr/>
          <a:lstStyle/>
          <a:p>
            <a:fld id="{73CE0B1D-A7D5-4FAE-816D-7C2632CD26CE}" type="datetime1">
              <a:rPr lang="en-ZA" smtClean="0"/>
              <a:t>2025/12/02</a:t>
            </a:fld>
            <a:endParaRPr lang="en-ZA"/>
          </a:p>
        </p:txBody>
      </p:sp>
      <p:sp>
        <p:nvSpPr>
          <p:cNvPr id="3" name="Footer Placeholder 2">
            <a:extLst>
              <a:ext uri="{FF2B5EF4-FFF2-40B4-BE49-F238E27FC236}">
                <a16:creationId xmlns:a16="http://schemas.microsoft.com/office/drawing/2014/main" id="{DB88D757-58F3-4BCE-8C01-BD1A667A4D8F}"/>
              </a:ext>
            </a:extLst>
          </p:cNvPr>
          <p:cNvSpPr>
            <a:spLocks noGrp="1"/>
          </p:cNvSpPr>
          <p:nvPr>
            <p:ph type="ftr" sz="quarter" idx="11"/>
          </p:nvPr>
        </p:nvSpPr>
        <p:spPr/>
        <p:txBody>
          <a:bodyPr/>
          <a:lstStyle/>
          <a:p>
            <a:r>
              <a:rPr lang="en-ZA"/>
              <a:t>Business Confidential</a:t>
            </a:r>
          </a:p>
        </p:txBody>
      </p:sp>
      <p:sp>
        <p:nvSpPr>
          <p:cNvPr id="4" name="Slide Number Placeholder 3">
            <a:extLst>
              <a:ext uri="{FF2B5EF4-FFF2-40B4-BE49-F238E27FC236}">
                <a16:creationId xmlns:a16="http://schemas.microsoft.com/office/drawing/2014/main" id="{94C98004-82A7-4CAA-ACEE-428564E32D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36399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6CD-A09E-4CB0-998D-108339941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10678129-9B4B-4041-A735-1D4D0DA4F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F891C59-D6B1-4D51-B983-779128EC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8F0BF-06B3-4080-980E-83F0AEC8E7F6}"/>
              </a:ext>
            </a:extLst>
          </p:cNvPr>
          <p:cNvSpPr>
            <a:spLocks noGrp="1"/>
          </p:cNvSpPr>
          <p:nvPr>
            <p:ph type="dt" sz="half" idx="10"/>
          </p:nvPr>
        </p:nvSpPr>
        <p:spPr/>
        <p:txBody>
          <a:bodyPr/>
          <a:lstStyle/>
          <a:p>
            <a:fld id="{38A10632-EAED-4BC2-B574-CFEDCC3FDAD8}" type="datetime1">
              <a:rPr lang="en-ZA" smtClean="0"/>
              <a:t>2025/12/02</a:t>
            </a:fld>
            <a:endParaRPr lang="en-ZA"/>
          </a:p>
        </p:txBody>
      </p:sp>
      <p:sp>
        <p:nvSpPr>
          <p:cNvPr id="6" name="Footer Placeholder 5">
            <a:extLst>
              <a:ext uri="{FF2B5EF4-FFF2-40B4-BE49-F238E27FC236}">
                <a16:creationId xmlns:a16="http://schemas.microsoft.com/office/drawing/2014/main" id="{E2D6C3E8-EED6-4E30-9724-E738B31B4C5C}"/>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C2A5116-05C0-48D2-8E08-16F3E7C64F0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282744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C8BA-1426-40C6-B601-065203138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9C21B41-69C3-443E-BDC7-EA290711F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A135E5F-B068-4951-AEBF-F17E46E3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F5A9B-DEA3-4A43-A64A-1941FEC75B64}"/>
              </a:ext>
            </a:extLst>
          </p:cNvPr>
          <p:cNvSpPr>
            <a:spLocks noGrp="1"/>
          </p:cNvSpPr>
          <p:nvPr>
            <p:ph type="dt" sz="half" idx="10"/>
          </p:nvPr>
        </p:nvSpPr>
        <p:spPr/>
        <p:txBody>
          <a:bodyPr/>
          <a:lstStyle/>
          <a:p>
            <a:fld id="{AF9BCEAB-B66D-483F-99E0-A055B17AFE4A}" type="datetime1">
              <a:rPr lang="en-ZA" smtClean="0"/>
              <a:t>2025/12/02</a:t>
            </a:fld>
            <a:endParaRPr lang="en-ZA"/>
          </a:p>
        </p:txBody>
      </p:sp>
      <p:sp>
        <p:nvSpPr>
          <p:cNvPr id="6" name="Footer Placeholder 5">
            <a:extLst>
              <a:ext uri="{FF2B5EF4-FFF2-40B4-BE49-F238E27FC236}">
                <a16:creationId xmlns:a16="http://schemas.microsoft.com/office/drawing/2014/main" id="{C168CB30-88DF-4C37-8AFB-C837CC376DDF}"/>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193AF9D-1B81-46D1-9747-0685CCF600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710686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4E94D-4631-4775-B4A4-A3DB7D729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6A16FFB-E863-4BB5-ADEE-81BC7FA7F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7D6E4D8-3261-4317-A9D6-9F42D14A4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47D41-11E0-4D7C-9813-21FF8CDDA849}" type="datetime1">
              <a:rPr lang="en-ZA" smtClean="0"/>
              <a:t>2025/12/02</a:t>
            </a:fld>
            <a:endParaRPr lang="en-ZA"/>
          </a:p>
        </p:txBody>
      </p:sp>
      <p:sp>
        <p:nvSpPr>
          <p:cNvPr id="5" name="Footer Placeholder 4">
            <a:extLst>
              <a:ext uri="{FF2B5EF4-FFF2-40B4-BE49-F238E27FC236}">
                <a16:creationId xmlns:a16="http://schemas.microsoft.com/office/drawing/2014/main" id="{AAD5DE15-9392-40E3-9927-A7C45DFE7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a:t>Business Confidential</a:t>
            </a:r>
          </a:p>
        </p:txBody>
      </p:sp>
      <p:sp>
        <p:nvSpPr>
          <p:cNvPr id="6" name="Slide Number Placeholder 5">
            <a:extLst>
              <a:ext uri="{FF2B5EF4-FFF2-40B4-BE49-F238E27FC236}">
                <a16:creationId xmlns:a16="http://schemas.microsoft.com/office/drawing/2014/main" id="{2CAD6C90-AC98-4846-BB84-3EC20BAFE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B42D1-C534-400D-BC72-5CE77A30CD5B}" type="slidenum">
              <a:rPr lang="en-ZA" smtClean="0"/>
              <a:t>‹#›</a:t>
            </a:fld>
            <a:endParaRPr lang="en-ZA"/>
          </a:p>
        </p:txBody>
      </p:sp>
      <p:pic>
        <p:nvPicPr>
          <p:cNvPr id="9" name="Google Shape;69;p19" descr="Icon&#10;&#10;Description automatically generated">
            <a:extLst>
              <a:ext uri="{FF2B5EF4-FFF2-40B4-BE49-F238E27FC236}">
                <a16:creationId xmlns:a16="http://schemas.microsoft.com/office/drawing/2014/main" id="{16475986-3960-A2BC-2E9D-0E3095C4223B}"/>
              </a:ext>
            </a:extLst>
          </p:cNvPr>
          <p:cNvPicPr preferRelativeResize="0"/>
          <p:nvPr userDrawn="1"/>
        </p:nvPicPr>
        <p:blipFill rotWithShape="1">
          <a:blip r:embed="rId13">
            <a:alphaModFix/>
          </a:blip>
          <a:srcRect/>
          <a:stretch/>
        </p:blipFill>
        <p:spPr>
          <a:xfrm>
            <a:off x="105530" y="177362"/>
            <a:ext cx="1524000" cy="914400"/>
          </a:xfrm>
          <a:prstGeom prst="rect">
            <a:avLst/>
          </a:prstGeom>
          <a:noFill/>
          <a:ln>
            <a:noFill/>
          </a:ln>
        </p:spPr>
      </p:pic>
    </p:spTree>
    <p:extLst>
      <p:ext uri="{BB962C8B-B14F-4D97-AF65-F5344CB8AC3E}">
        <p14:creationId xmlns:p14="http://schemas.microsoft.com/office/powerpoint/2010/main" val="1035046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55.jpeg"/><Relationship Id="rId7" Type="http://schemas.openxmlformats.org/officeDocument/2006/relationships/image" Target="../media/image59.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18" Type="http://schemas.openxmlformats.org/officeDocument/2006/relationships/diagramColors" Target="../diagrams/colors8.xml"/><Relationship Id="rId3" Type="http://schemas.openxmlformats.org/officeDocument/2006/relationships/oleObject" Target="../embeddings/oleObject3.bin"/><Relationship Id="rId21" Type="http://schemas.openxmlformats.org/officeDocument/2006/relationships/image" Target="../media/image66.svg"/><Relationship Id="rId7" Type="http://schemas.openxmlformats.org/officeDocument/2006/relationships/diagramQuickStyle" Target="../diagrams/quickStyle6.xml"/><Relationship Id="rId12" Type="http://schemas.openxmlformats.org/officeDocument/2006/relationships/diagramQuickStyle" Target="../diagrams/quickStyle7.xml"/><Relationship Id="rId17" Type="http://schemas.openxmlformats.org/officeDocument/2006/relationships/diagramQuickStyle" Target="../diagrams/quickStyle8.xml"/><Relationship Id="rId2" Type="http://schemas.openxmlformats.org/officeDocument/2006/relationships/image" Target="../media/image11.jpg"/><Relationship Id="rId16" Type="http://schemas.openxmlformats.org/officeDocument/2006/relationships/diagramLayout" Target="../diagrams/layout8.xml"/><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5" Type="http://schemas.openxmlformats.org/officeDocument/2006/relationships/diagramData" Target="../diagrams/data8.xml"/><Relationship Id="rId10" Type="http://schemas.openxmlformats.org/officeDocument/2006/relationships/diagramData" Target="../diagrams/data7.xml"/><Relationship Id="rId19" Type="http://schemas.microsoft.com/office/2007/relationships/diagramDrawing" Target="../diagrams/drawing8.xml"/><Relationship Id="rId4" Type="http://schemas.openxmlformats.org/officeDocument/2006/relationships/image" Target="../media/image64.emf"/><Relationship Id="rId9" Type="http://schemas.microsoft.com/office/2007/relationships/diagramDrawing" Target="../diagrams/drawing6.xml"/><Relationship Id="rId14" Type="http://schemas.microsoft.com/office/2007/relationships/diagramDrawing" Target="../diagrams/drawing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7.png"/><Relationship Id="rId7" Type="http://schemas.openxmlformats.org/officeDocument/2006/relationships/diagramColors" Target="../diagrams/colors9.xml"/><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image" Target="../media/image70.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oleObject" Target="../embeddings/oleObject5.bin"/><Relationship Id="rId4" Type="http://schemas.openxmlformats.org/officeDocument/2006/relationships/image" Target="../media/image68.emf"/><Relationship Id="rId9" Type="http://schemas.openxmlformats.org/officeDocument/2006/relationships/image" Target="../media/image71.emf"/></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3.jpeg"/><Relationship Id="rId3" Type="http://schemas.openxmlformats.org/officeDocument/2006/relationships/notesSlide" Target="../notesSlides/notesSlide2.xml"/><Relationship Id="rId7" Type="http://schemas.openxmlformats.org/officeDocument/2006/relationships/diagramLayout" Target="../diagrams/layout1.xml"/><Relationship Id="rId12" Type="http://schemas.openxmlformats.org/officeDocument/2006/relationships/image" Target="../media/image22.jpeg"/><Relationship Id="rId2" Type="http://schemas.openxmlformats.org/officeDocument/2006/relationships/slideLayout" Target="../slideLayouts/slideLayout6.xml"/><Relationship Id="rId16" Type="http://schemas.openxmlformats.org/officeDocument/2006/relationships/image" Target="../media/image11.jpg"/><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25.jpeg"/><Relationship Id="rId10" Type="http://schemas.microsoft.com/office/2007/relationships/diagramDrawing" Target="../diagrams/drawing1.xml"/><Relationship Id="rId4" Type="http://schemas.openxmlformats.org/officeDocument/2006/relationships/image" Target="../media/image19.jpeg"/><Relationship Id="rId9" Type="http://schemas.openxmlformats.org/officeDocument/2006/relationships/diagramColors" Target="../diagrams/colors1.xml"/><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11.jp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40.jpeg"/><Relationship Id="rId2" Type="http://schemas.openxmlformats.org/officeDocument/2006/relationships/notesSlide" Target="../notesSlides/notesSlide3.xml"/><Relationship Id="rId16"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48.emf"/><Relationship Id="rId18" Type="http://schemas.openxmlformats.org/officeDocument/2006/relationships/image" Target="../media/image52.jpeg"/><Relationship Id="rId3" Type="http://schemas.openxmlformats.org/officeDocument/2006/relationships/image" Target="../media/image44.jpeg"/><Relationship Id="rId21" Type="http://schemas.openxmlformats.org/officeDocument/2006/relationships/image" Target="../media/image11.jpg"/><Relationship Id="rId7" Type="http://schemas.openxmlformats.org/officeDocument/2006/relationships/diagramData" Target="../diagrams/data3.xml"/><Relationship Id="rId12" Type="http://schemas.openxmlformats.org/officeDocument/2006/relationships/oleObject" Target="../embeddings/oleObject1.bin"/><Relationship Id="rId17"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47.jpeg"/><Relationship Id="rId11" Type="http://schemas.microsoft.com/office/2007/relationships/diagramDrawing" Target="../diagrams/drawing3.xml"/><Relationship Id="rId5" Type="http://schemas.openxmlformats.org/officeDocument/2006/relationships/image" Target="../media/image46.png"/><Relationship Id="rId15" Type="http://schemas.openxmlformats.org/officeDocument/2006/relationships/image" Target="../media/image49.emf"/><Relationship Id="rId10" Type="http://schemas.openxmlformats.org/officeDocument/2006/relationships/diagramColors" Target="../diagrams/colors3.xml"/><Relationship Id="rId19" Type="http://schemas.openxmlformats.org/officeDocument/2006/relationships/image" Target="../media/image53.png"/><Relationship Id="rId4" Type="http://schemas.openxmlformats.org/officeDocument/2006/relationships/image" Target="../media/image45.jpeg"/><Relationship Id="rId9" Type="http://schemas.openxmlformats.org/officeDocument/2006/relationships/diagramQuickStyle" Target="../diagrams/quickStyle3.xml"/><Relationship Id="rId1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p19">
            <a:extLst>
              <a:ext uri="{FF2B5EF4-FFF2-40B4-BE49-F238E27FC236}">
                <a16:creationId xmlns:a16="http://schemas.microsoft.com/office/drawing/2014/main" id="{FFFC2622-3DA9-6465-B414-FAFDB1CF650F}"/>
              </a:ext>
            </a:extLst>
          </p:cNvPr>
          <p:cNvSpPr txBox="1"/>
          <p:nvPr/>
        </p:nvSpPr>
        <p:spPr>
          <a:xfrm>
            <a:off x="6329367" y="2839875"/>
            <a:ext cx="5787186" cy="21851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70C0"/>
                </a:solidFill>
                <a:latin typeface="Arial"/>
                <a:ea typeface="Arial"/>
                <a:cs typeface="Arial"/>
                <a:sym typeface="Arial"/>
              </a:rPr>
              <a:t>Principles of Compound Optimization</a:t>
            </a:r>
          </a:p>
          <a:p>
            <a:pPr marL="0" marR="0" lvl="0" indent="0" algn="ctr" rtl="0">
              <a:spcBef>
                <a:spcPts val="0"/>
              </a:spcBef>
              <a:spcAft>
                <a:spcPts val="0"/>
              </a:spcAft>
              <a:buNone/>
            </a:pPr>
            <a:r>
              <a:rPr lang="en-US" sz="2400" b="1" dirty="0">
                <a:solidFill>
                  <a:srgbClr val="0070C0"/>
                </a:solidFill>
                <a:latin typeface="Arial"/>
                <a:ea typeface="Arial"/>
                <a:cs typeface="Arial"/>
                <a:sym typeface="Arial"/>
              </a:rPr>
              <a:t>Drug-likeness</a:t>
            </a:r>
            <a:r>
              <a:rPr lang="en-US" sz="2400" b="1" dirty="0">
                <a:solidFill>
                  <a:srgbClr val="D75C3A"/>
                </a:solidFill>
                <a:latin typeface="Arial"/>
                <a:ea typeface="Arial"/>
                <a:cs typeface="Arial"/>
                <a:sym typeface="Arial"/>
              </a:rPr>
              <a:t>: </a:t>
            </a:r>
            <a:br>
              <a:rPr lang="en-US" sz="2400" b="1" dirty="0">
                <a:solidFill>
                  <a:srgbClr val="D75C3A"/>
                </a:solidFill>
                <a:latin typeface="Arial"/>
                <a:ea typeface="Arial"/>
                <a:cs typeface="Arial"/>
                <a:sym typeface="Arial"/>
              </a:rPr>
            </a:br>
            <a:r>
              <a:rPr lang="en-US" sz="2400" b="1" dirty="0">
                <a:solidFill>
                  <a:srgbClr val="D75C3A"/>
                </a:solidFill>
                <a:latin typeface="Arial"/>
                <a:ea typeface="Arial"/>
                <a:cs typeface="Arial"/>
                <a:sym typeface="Arial"/>
              </a:rPr>
              <a:t>Multiparameter optimization in Small-molecule Drug Discovery </a:t>
            </a:r>
            <a:br>
              <a:rPr lang="en-US" sz="2400" b="1" dirty="0">
                <a:solidFill>
                  <a:schemeClr val="dk1"/>
                </a:solidFill>
                <a:latin typeface="Arial"/>
                <a:ea typeface="Arial"/>
                <a:cs typeface="Arial"/>
                <a:sym typeface="Arial"/>
              </a:rPr>
            </a:br>
            <a:endParaRPr lang="en-US" sz="2000" b="0" i="0" dirty="0">
              <a:solidFill>
                <a:srgbClr val="242424"/>
              </a:solidFill>
              <a:latin typeface="Arial"/>
              <a:ea typeface="Arial"/>
              <a:cs typeface="Arial"/>
              <a:sym typeface="Arial"/>
            </a:endParaRPr>
          </a:p>
          <a:p>
            <a:pPr marL="0" marR="0" lvl="0" indent="0" algn="ctr" rtl="0">
              <a:spcBef>
                <a:spcPts val="0"/>
              </a:spcBef>
              <a:spcAft>
                <a:spcPts val="0"/>
              </a:spcAft>
              <a:buNone/>
            </a:pPr>
            <a:r>
              <a:rPr lang="en-US" sz="2000" dirty="0">
                <a:solidFill>
                  <a:srgbClr val="242424"/>
                </a:solidFill>
                <a:latin typeface="Arial"/>
                <a:ea typeface="Arial"/>
                <a:cs typeface="Arial"/>
                <a:sym typeface="Arial"/>
              </a:rPr>
              <a:t>Dr. Richard </a:t>
            </a:r>
            <a:r>
              <a:rPr lang="en-US" sz="2000" dirty="0" err="1">
                <a:solidFill>
                  <a:srgbClr val="242424"/>
                </a:solidFill>
                <a:latin typeface="Arial"/>
                <a:ea typeface="Arial"/>
                <a:cs typeface="Arial"/>
                <a:sym typeface="Arial"/>
              </a:rPr>
              <a:t>Amewu</a:t>
            </a:r>
            <a:endParaRPr lang="en-US" sz="2000" b="0" i="0" dirty="0">
              <a:solidFill>
                <a:srgbClr val="242424"/>
              </a:solidFill>
              <a:latin typeface="Arial"/>
              <a:ea typeface="Arial"/>
              <a:cs typeface="Arial"/>
              <a:sym typeface="Arial"/>
            </a:endParaRPr>
          </a:p>
        </p:txBody>
      </p:sp>
    </p:spTree>
    <p:extLst>
      <p:ext uri="{BB962C8B-B14F-4D97-AF65-F5344CB8AC3E}">
        <p14:creationId xmlns:p14="http://schemas.microsoft.com/office/powerpoint/2010/main" val="160008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Users\olsendav\AppData\Local\Microsoft\Windows\Temporary Internet Files\Content.IE5\PJPK0YYR\2136954043_5145b15312_z[1].jpg"/>
          <p:cNvPicPr>
            <a:picLocks noChangeAspect="1" noChangeArrowheads="1"/>
          </p:cNvPicPr>
          <p:nvPr/>
        </p:nvPicPr>
        <p:blipFill>
          <a:blip r:embed="rId3">
            <a:extLst>
              <a:ext uri="{28A0092B-C50C-407E-A947-70E740481C1C}">
                <a14:useLocalDpi xmlns:a14="http://schemas.microsoft.com/office/drawing/2010/main" val="0"/>
              </a:ext>
            </a:extLst>
          </a:blip>
          <a:srcRect l="1526" t="15767" r="1381" b="2687"/>
          <a:stretch>
            <a:fillRect/>
          </a:stretch>
        </p:blipFill>
        <p:spPr bwMode="auto">
          <a:xfrm>
            <a:off x="1125700" y="4012180"/>
            <a:ext cx="3861048" cy="249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393032" y="310727"/>
            <a:ext cx="10515600" cy="634615"/>
          </a:xfrm>
        </p:spPr>
        <p:txBody>
          <a:bodyPr>
            <a:normAutofit/>
          </a:bodyPr>
          <a:lstStyle/>
          <a:p>
            <a:r>
              <a:rPr lang="en-US" altLang="en-US" sz="3200" b="1" dirty="0">
                <a:solidFill>
                  <a:srgbClr val="FF0000"/>
                </a:solidFill>
                <a:latin typeface="Arial" panose="020B0604020202020204" pitchFamily="34" charset="0"/>
                <a:cs typeface="Arial" panose="020B0604020202020204" pitchFamily="34" charset="0"/>
              </a:rPr>
              <a:t>Drug Discovery after many iterative cycles….</a:t>
            </a:r>
            <a:endParaRPr lang="en-US" sz="3200" b="1" dirty="0">
              <a:solidFill>
                <a:srgbClr val="FF0000"/>
              </a:solidFill>
              <a:latin typeface="Arial" panose="020B0604020202020204" pitchFamily="34" charset="0"/>
              <a:cs typeface="Arial" panose="020B0604020202020204" pitchFamily="34" charset="0"/>
            </a:endParaRPr>
          </a:p>
        </p:txBody>
      </p:sp>
      <p:grpSp>
        <p:nvGrpSpPr>
          <p:cNvPr id="11" name="Group 10"/>
          <p:cNvGrpSpPr/>
          <p:nvPr/>
        </p:nvGrpSpPr>
        <p:grpSpPr>
          <a:xfrm>
            <a:off x="3829434" y="2551356"/>
            <a:ext cx="1732085" cy="1245742"/>
            <a:chOff x="6054373" y="661121"/>
            <a:chExt cx="1732085" cy="1245742"/>
          </a:xfrm>
        </p:grpSpPr>
        <p:sp>
          <p:nvSpPr>
            <p:cNvPr id="10" name="Rounded Rectangle 9"/>
            <p:cNvSpPr/>
            <p:nvPr/>
          </p:nvSpPr>
          <p:spPr>
            <a:xfrm>
              <a:off x="6054373" y="661121"/>
              <a:ext cx="1732085" cy="1245742"/>
            </a:xfrm>
            <a:prstGeom prst="roundRect">
              <a:avLst/>
            </a:prstGeom>
            <a:solidFill>
              <a:schemeClr val="bg1"/>
            </a:solidFill>
            <a:ln w="12700" cap="flat" cmpd="sng" algn="ctr">
              <a:solidFill>
                <a:schemeClr val="tx1">
                  <a:lumMod val="60000"/>
                  <a:lumOff val="40000"/>
                </a:schemeClr>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600" spc="30" dirty="0" err="1"/>
            </a:p>
          </p:txBody>
        </p:sp>
        <p:pic>
          <p:nvPicPr>
            <p:cNvPr id="3075" name="Picture 3" descr="C:\Users\menzelk\AppData\Local\Microsoft\Windows\Temporary Internet Files\Content.IE5\9NDF7F0F\1200px-Taxol_total_synthesis_by_Danishefsky_overview.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798" y="741542"/>
              <a:ext cx="1554480" cy="105575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ight Arrow 11"/>
          <p:cNvSpPr/>
          <p:nvPr/>
        </p:nvSpPr>
        <p:spPr>
          <a:xfrm>
            <a:off x="5905213" y="2726018"/>
            <a:ext cx="1024976" cy="896419"/>
          </a:xfrm>
          <a:prstGeom prst="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kern="600" spc="30" dirty="0" err="1"/>
          </a:p>
        </p:txBody>
      </p:sp>
      <p:pic>
        <p:nvPicPr>
          <p:cNvPr id="3084" name="Picture 12" descr="C:\Users\menzelk\AppData\Local\Microsoft\Windows\Temporary Internet Files\Content.IE5\A6SFHQ9A\78881-Royalty-Free-RF-Clipart-Illustration-Of-A-Caucasian-Cartoon-Doctor-Man-Carrying-His-First-Aid-Ba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3444" y="2456267"/>
            <a:ext cx="1354666" cy="1406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6227704" y="5729490"/>
            <a:ext cx="3964949" cy="738664"/>
          </a:xfrm>
          <a:prstGeom prst="rect">
            <a:avLst/>
          </a:prstGeom>
          <a:noFill/>
        </p:spPr>
        <p:txBody>
          <a:bodyPr wrap="square" lIns="0" tIns="0" rIns="0" bIns="0" rtlCol="0" anchor="t" anchorCtr="0">
            <a:spAutoFit/>
          </a:bodyPr>
          <a:lstStyle/>
          <a:p>
            <a:r>
              <a:rPr lang="en-US" sz="2400" kern="600" spc="50" dirty="0">
                <a:solidFill>
                  <a:srgbClr val="00877C"/>
                </a:solidFill>
                <a:latin typeface="Arial Narrow"/>
                <a:ea typeface="+mj-ea"/>
                <a:cs typeface="Arial Narrow"/>
              </a:rPr>
              <a:t>….might deliver a compound for first-in-human studies</a:t>
            </a:r>
          </a:p>
        </p:txBody>
      </p:sp>
      <p:grpSp>
        <p:nvGrpSpPr>
          <p:cNvPr id="6" name="Group 5">
            <a:extLst>
              <a:ext uri="{FF2B5EF4-FFF2-40B4-BE49-F238E27FC236}">
                <a16:creationId xmlns:a16="http://schemas.microsoft.com/office/drawing/2014/main" id="{9869FAE4-D058-460D-B079-BCC65EA0CC69}"/>
              </a:ext>
            </a:extLst>
          </p:cNvPr>
          <p:cNvGrpSpPr/>
          <p:nvPr/>
        </p:nvGrpSpPr>
        <p:grpSpPr>
          <a:xfrm>
            <a:off x="8642164" y="3279522"/>
            <a:ext cx="1645920" cy="1645920"/>
            <a:chOff x="9071811" y="3174226"/>
            <a:chExt cx="1645920" cy="1645920"/>
          </a:xfrm>
          <a:effectLst>
            <a:reflection blurRad="6350" stA="52000" endA="300" endPos="35000" dir="5400000" sy="-100000" algn="bl" rotWithShape="0"/>
          </a:effectLst>
        </p:grpSpPr>
        <p:sp>
          <p:nvSpPr>
            <p:cNvPr id="5" name="Rectangle: Rounded Corners 4">
              <a:extLst>
                <a:ext uri="{FF2B5EF4-FFF2-40B4-BE49-F238E27FC236}">
                  <a16:creationId xmlns:a16="http://schemas.microsoft.com/office/drawing/2014/main" id="{11D5BBBD-54EE-4258-B10D-900DAA161103}"/>
                </a:ext>
              </a:extLst>
            </p:cNvPr>
            <p:cNvSpPr/>
            <p:nvPr/>
          </p:nvSpPr>
          <p:spPr>
            <a:xfrm>
              <a:off x="9071811" y="3174226"/>
              <a:ext cx="1645920" cy="1645920"/>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Group of people with solid fill">
              <a:extLst>
                <a:ext uri="{FF2B5EF4-FFF2-40B4-BE49-F238E27FC236}">
                  <a16:creationId xmlns:a16="http://schemas.microsoft.com/office/drawing/2014/main" id="{A442E70B-8AB8-4E32-AED1-3567A6D40C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08971" y="3311386"/>
              <a:ext cx="1371600" cy="1371600"/>
            </a:xfrm>
            <a:prstGeom prst="rect">
              <a:avLst/>
            </a:prstGeom>
            <a:effectLst/>
          </p:spPr>
        </p:pic>
      </p:grpSp>
      <p:sp>
        <p:nvSpPr>
          <p:cNvPr id="41" name="AutoShape 51">
            <a:extLst>
              <a:ext uri="{FF2B5EF4-FFF2-40B4-BE49-F238E27FC236}">
                <a16:creationId xmlns:a16="http://schemas.microsoft.com/office/drawing/2014/main" id="{93EACBE7-E328-4D34-9E27-158D014E8D66}"/>
              </a:ext>
            </a:extLst>
          </p:cNvPr>
          <p:cNvSpPr>
            <a:spLocks noChangeArrowheads="1"/>
          </p:cNvSpPr>
          <p:nvPr/>
        </p:nvSpPr>
        <p:spPr bwMode="auto">
          <a:xfrm>
            <a:off x="7960043" y="1143336"/>
            <a:ext cx="1554480" cy="640080"/>
          </a:xfrm>
          <a:prstGeom prst="chevron">
            <a:avLst>
              <a:gd name="adj" fmla="val 28358"/>
            </a:avLst>
          </a:prstGeom>
          <a:solidFill>
            <a:srgbClr val="0070C0"/>
          </a:solidFill>
          <a:ln>
            <a:noFill/>
          </a:ln>
          <a:effectLst/>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600" dirty="0">
                <a:solidFill>
                  <a:srgbClr val="FFFFFF"/>
                </a:solidFill>
                <a:latin typeface="+mn-lt"/>
              </a:rPr>
              <a:t>Clinical</a:t>
            </a:r>
          </a:p>
          <a:p>
            <a:pPr algn="ctr" eaLnBrk="1" hangingPunct="1">
              <a:lnSpc>
                <a:spcPct val="100000"/>
              </a:lnSpc>
              <a:spcBef>
                <a:spcPct val="0"/>
              </a:spcBef>
              <a:spcAft>
                <a:spcPct val="0"/>
              </a:spcAft>
              <a:buClrTx/>
              <a:buFontTx/>
              <a:buNone/>
            </a:pPr>
            <a:r>
              <a:rPr lang="en-US" altLang="en-US" sz="1600" dirty="0">
                <a:solidFill>
                  <a:srgbClr val="FFFFFF"/>
                </a:solidFill>
                <a:latin typeface="+mn-lt"/>
              </a:rPr>
              <a:t>Development</a:t>
            </a:r>
          </a:p>
        </p:txBody>
      </p:sp>
      <p:sp>
        <p:nvSpPr>
          <p:cNvPr id="42" name="AutoShape 59">
            <a:extLst>
              <a:ext uri="{FF2B5EF4-FFF2-40B4-BE49-F238E27FC236}">
                <a16:creationId xmlns:a16="http://schemas.microsoft.com/office/drawing/2014/main" id="{531219A8-F857-4E7C-AA23-4A396B0953A5}"/>
              </a:ext>
            </a:extLst>
          </p:cNvPr>
          <p:cNvSpPr>
            <a:spLocks noChangeArrowheads="1"/>
          </p:cNvSpPr>
          <p:nvPr/>
        </p:nvSpPr>
        <p:spPr bwMode="auto">
          <a:xfrm>
            <a:off x="9568227" y="1143336"/>
            <a:ext cx="2103120" cy="640080"/>
          </a:xfrm>
          <a:prstGeom prst="chevron">
            <a:avLst>
              <a:gd name="adj" fmla="val 28358"/>
            </a:avLst>
          </a:prstGeom>
          <a:noFill/>
          <a:ln w="19050">
            <a:solidFill>
              <a:srgbClr val="7030A0"/>
            </a:solidFill>
          </a:ln>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400" dirty="0">
                <a:solidFill>
                  <a:schemeClr val="tx1">
                    <a:lumMod val="65000"/>
                    <a:lumOff val="35000"/>
                  </a:schemeClr>
                </a:solidFill>
                <a:latin typeface="+mn-lt"/>
              </a:rPr>
              <a:t>Regulatory Approval</a:t>
            </a:r>
          </a:p>
          <a:p>
            <a:pPr algn="ctr" eaLnBrk="1" hangingPunct="1">
              <a:lnSpc>
                <a:spcPct val="100000"/>
              </a:lnSpc>
              <a:spcBef>
                <a:spcPct val="0"/>
              </a:spcBef>
              <a:spcAft>
                <a:spcPct val="0"/>
              </a:spcAft>
              <a:buClrTx/>
              <a:buFontTx/>
              <a:buNone/>
            </a:pPr>
            <a:r>
              <a:rPr lang="en-US" altLang="en-US" sz="1400" dirty="0">
                <a:solidFill>
                  <a:schemeClr val="tx1">
                    <a:lumMod val="65000"/>
                    <a:lumOff val="35000"/>
                  </a:schemeClr>
                </a:solidFill>
                <a:latin typeface="+mn-lt"/>
              </a:rPr>
              <a:t>Lifecycle Management</a:t>
            </a:r>
          </a:p>
        </p:txBody>
      </p:sp>
      <p:sp>
        <p:nvSpPr>
          <p:cNvPr id="43" name="AutoShape 60">
            <a:extLst>
              <a:ext uri="{FF2B5EF4-FFF2-40B4-BE49-F238E27FC236}">
                <a16:creationId xmlns:a16="http://schemas.microsoft.com/office/drawing/2014/main" id="{09523629-986F-4BFC-988D-9E0F250A8B8D}"/>
              </a:ext>
            </a:extLst>
          </p:cNvPr>
          <p:cNvSpPr>
            <a:spLocks noChangeArrowheads="1"/>
          </p:cNvSpPr>
          <p:nvPr/>
        </p:nvSpPr>
        <p:spPr bwMode="auto">
          <a:xfrm>
            <a:off x="4835119" y="1143336"/>
            <a:ext cx="1463040" cy="640080"/>
          </a:xfrm>
          <a:prstGeom prst="chevron">
            <a:avLst>
              <a:gd name="adj" fmla="val 28419"/>
            </a:avLst>
          </a:prstGeom>
          <a:solidFill>
            <a:srgbClr val="00B050"/>
          </a:solidFill>
          <a:ln>
            <a:noFill/>
          </a:ln>
          <a:effectLst/>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600" dirty="0">
                <a:solidFill>
                  <a:srgbClr val="FFFFFF"/>
                </a:solidFill>
                <a:latin typeface="+mn-lt"/>
              </a:rPr>
              <a:t>Lead </a:t>
            </a:r>
          </a:p>
          <a:p>
            <a:pPr algn="ctr" eaLnBrk="1" hangingPunct="1">
              <a:lnSpc>
                <a:spcPct val="100000"/>
              </a:lnSpc>
              <a:spcBef>
                <a:spcPct val="0"/>
              </a:spcBef>
              <a:spcAft>
                <a:spcPct val="0"/>
              </a:spcAft>
              <a:buClrTx/>
              <a:buFontTx/>
              <a:buNone/>
            </a:pPr>
            <a:r>
              <a:rPr lang="en-US" altLang="en-US" sz="1600" dirty="0">
                <a:solidFill>
                  <a:srgbClr val="FFFFFF"/>
                </a:solidFill>
                <a:latin typeface="+mn-lt"/>
              </a:rPr>
              <a:t>Optimization</a:t>
            </a:r>
          </a:p>
        </p:txBody>
      </p:sp>
      <p:sp>
        <p:nvSpPr>
          <p:cNvPr id="44" name="AutoShape 61">
            <a:extLst>
              <a:ext uri="{FF2B5EF4-FFF2-40B4-BE49-F238E27FC236}">
                <a16:creationId xmlns:a16="http://schemas.microsoft.com/office/drawing/2014/main" id="{7554F487-FAB5-4FFB-970E-12836493EADD}"/>
              </a:ext>
            </a:extLst>
          </p:cNvPr>
          <p:cNvSpPr>
            <a:spLocks noChangeArrowheads="1"/>
          </p:cNvSpPr>
          <p:nvPr/>
        </p:nvSpPr>
        <p:spPr bwMode="auto">
          <a:xfrm>
            <a:off x="6351861" y="1143336"/>
            <a:ext cx="1554480" cy="640080"/>
          </a:xfrm>
          <a:prstGeom prst="chevron">
            <a:avLst>
              <a:gd name="adj" fmla="val 28358"/>
            </a:avLst>
          </a:prstGeom>
          <a:noFill/>
          <a:ln w="19050">
            <a:solidFill>
              <a:schemeClr val="accent5"/>
            </a:solidFill>
          </a:ln>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600" dirty="0">
                <a:solidFill>
                  <a:schemeClr val="tx1">
                    <a:lumMod val="65000"/>
                    <a:lumOff val="35000"/>
                  </a:schemeClr>
                </a:solidFill>
                <a:latin typeface="+mn-lt"/>
              </a:rPr>
              <a:t>Preclinical  </a:t>
            </a:r>
          </a:p>
          <a:p>
            <a:pPr algn="ctr" eaLnBrk="1" hangingPunct="1">
              <a:lnSpc>
                <a:spcPct val="100000"/>
              </a:lnSpc>
              <a:spcBef>
                <a:spcPct val="0"/>
              </a:spcBef>
              <a:spcAft>
                <a:spcPct val="0"/>
              </a:spcAft>
              <a:buClrTx/>
              <a:buFontTx/>
              <a:buNone/>
            </a:pPr>
            <a:r>
              <a:rPr lang="en-US" altLang="en-US" sz="1600" dirty="0">
                <a:solidFill>
                  <a:schemeClr val="tx1">
                    <a:lumMod val="65000"/>
                    <a:lumOff val="35000"/>
                  </a:schemeClr>
                </a:solidFill>
                <a:latin typeface="+mn-lt"/>
              </a:rPr>
              <a:t>Development</a:t>
            </a:r>
          </a:p>
        </p:txBody>
      </p:sp>
      <p:sp>
        <p:nvSpPr>
          <p:cNvPr id="45" name="AutoShape 62">
            <a:extLst>
              <a:ext uri="{FF2B5EF4-FFF2-40B4-BE49-F238E27FC236}">
                <a16:creationId xmlns:a16="http://schemas.microsoft.com/office/drawing/2014/main" id="{EBEC96D3-FE2E-438C-803C-32371428BC52}"/>
              </a:ext>
            </a:extLst>
          </p:cNvPr>
          <p:cNvSpPr>
            <a:spLocks noChangeArrowheads="1"/>
          </p:cNvSpPr>
          <p:nvPr/>
        </p:nvSpPr>
        <p:spPr bwMode="auto">
          <a:xfrm>
            <a:off x="1984515" y="1143336"/>
            <a:ext cx="1280160" cy="640080"/>
          </a:xfrm>
          <a:prstGeom prst="chevron">
            <a:avLst>
              <a:gd name="adj" fmla="val 28423"/>
            </a:avLst>
          </a:prstGeom>
          <a:solidFill>
            <a:schemeClr val="accent2">
              <a:lumMod val="75000"/>
            </a:schemeClr>
          </a:solidFill>
          <a:ln>
            <a:noFill/>
          </a:ln>
          <a:effectLst/>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a:lnSpc>
                <a:spcPct val="100000"/>
              </a:lnSpc>
              <a:spcBef>
                <a:spcPct val="0"/>
              </a:spcBef>
              <a:spcAft>
                <a:spcPct val="0"/>
              </a:spcAft>
              <a:buClrTx/>
              <a:buFontTx/>
              <a:buNone/>
            </a:pPr>
            <a:r>
              <a:rPr lang="en-US" altLang="en-US" sz="1600" dirty="0">
                <a:solidFill>
                  <a:srgbClr val="FFFFFF"/>
                </a:solidFill>
                <a:latin typeface="+mn-lt"/>
              </a:rPr>
              <a:t>Target</a:t>
            </a:r>
          </a:p>
          <a:p>
            <a:pPr algn="ctr">
              <a:lnSpc>
                <a:spcPct val="100000"/>
              </a:lnSpc>
              <a:spcBef>
                <a:spcPct val="0"/>
              </a:spcBef>
              <a:spcAft>
                <a:spcPct val="0"/>
              </a:spcAft>
              <a:buClrTx/>
              <a:buFontTx/>
              <a:buNone/>
            </a:pPr>
            <a:r>
              <a:rPr lang="en-US" altLang="en-US" sz="1600" dirty="0">
                <a:solidFill>
                  <a:srgbClr val="FFFFFF"/>
                </a:solidFill>
                <a:latin typeface="+mn-lt"/>
              </a:rPr>
              <a:t>Validation</a:t>
            </a:r>
          </a:p>
        </p:txBody>
      </p:sp>
      <p:sp>
        <p:nvSpPr>
          <p:cNvPr id="46" name="AutoShape 62">
            <a:extLst>
              <a:ext uri="{FF2B5EF4-FFF2-40B4-BE49-F238E27FC236}">
                <a16:creationId xmlns:a16="http://schemas.microsoft.com/office/drawing/2014/main" id="{CDEA285A-D078-4A8B-BCAC-0DB00678D3A4}"/>
              </a:ext>
            </a:extLst>
          </p:cNvPr>
          <p:cNvSpPr>
            <a:spLocks noChangeArrowheads="1"/>
          </p:cNvSpPr>
          <p:nvPr/>
        </p:nvSpPr>
        <p:spPr bwMode="auto">
          <a:xfrm>
            <a:off x="376333" y="1143336"/>
            <a:ext cx="1554480" cy="640080"/>
          </a:xfrm>
          <a:prstGeom prst="chevron">
            <a:avLst>
              <a:gd name="adj" fmla="val 28441"/>
            </a:avLst>
          </a:prstGeom>
          <a:noFill/>
          <a:ln w="19050">
            <a:solidFill>
              <a:srgbClr val="C00000"/>
            </a:solidFill>
            <a:miter lim="800000"/>
            <a:headEnd/>
            <a:tailEnd/>
          </a:ln>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a:lnSpc>
                <a:spcPct val="100000"/>
              </a:lnSpc>
              <a:spcBef>
                <a:spcPct val="0"/>
              </a:spcBef>
              <a:spcAft>
                <a:spcPct val="0"/>
              </a:spcAft>
              <a:buClrTx/>
              <a:buFontTx/>
              <a:buNone/>
            </a:pPr>
            <a:r>
              <a:rPr lang="en-US" altLang="en-US" sz="1600" dirty="0">
                <a:solidFill>
                  <a:schemeClr val="tx1">
                    <a:lumMod val="65000"/>
                    <a:lumOff val="35000"/>
                  </a:schemeClr>
                </a:solidFill>
                <a:latin typeface="+mn-lt"/>
              </a:rPr>
              <a:t>Target </a:t>
            </a:r>
          </a:p>
          <a:p>
            <a:pPr algn="ctr">
              <a:lnSpc>
                <a:spcPct val="100000"/>
              </a:lnSpc>
              <a:spcBef>
                <a:spcPct val="0"/>
              </a:spcBef>
              <a:spcAft>
                <a:spcPct val="0"/>
              </a:spcAft>
              <a:buClrTx/>
              <a:buFontTx/>
              <a:buNone/>
            </a:pPr>
            <a:r>
              <a:rPr lang="en-US" altLang="en-US" sz="1600" dirty="0">
                <a:solidFill>
                  <a:schemeClr val="tx1">
                    <a:lumMod val="65000"/>
                    <a:lumOff val="35000"/>
                  </a:schemeClr>
                </a:solidFill>
                <a:latin typeface="+mn-lt"/>
              </a:rPr>
              <a:t>Identification</a:t>
            </a:r>
          </a:p>
        </p:txBody>
      </p:sp>
      <p:sp>
        <p:nvSpPr>
          <p:cNvPr id="47" name="AutoShape 61">
            <a:extLst>
              <a:ext uri="{FF2B5EF4-FFF2-40B4-BE49-F238E27FC236}">
                <a16:creationId xmlns:a16="http://schemas.microsoft.com/office/drawing/2014/main" id="{ABF827EF-39FD-4C4D-93E3-A0ACC36AA0E6}"/>
              </a:ext>
            </a:extLst>
          </p:cNvPr>
          <p:cNvSpPr>
            <a:spLocks noChangeArrowheads="1"/>
          </p:cNvSpPr>
          <p:nvPr/>
        </p:nvSpPr>
        <p:spPr bwMode="auto">
          <a:xfrm>
            <a:off x="3318377" y="1143336"/>
            <a:ext cx="1463040" cy="640080"/>
          </a:xfrm>
          <a:prstGeom prst="chevron">
            <a:avLst>
              <a:gd name="adj" fmla="val 28452"/>
            </a:avLst>
          </a:prstGeom>
          <a:noFill/>
          <a:ln w="19050">
            <a:solidFill>
              <a:srgbClr val="92D050"/>
            </a:solidFill>
          </a:ln>
          <a:effectLst/>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a:lnSpc>
                <a:spcPct val="100000"/>
              </a:lnSpc>
              <a:spcBef>
                <a:spcPct val="0"/>
              </a:spcBef>
              <a:spcAft>
                <a:spcPct val="0"/>
              </a:spcAft>
              <a:buClrTx/>
              <a:buFontTx/>
              <a:buNone/>
            </a:pPr>
            <a:r>
              <a:rPr lang="en-US" altLang="en-US" sz="1600" dirty="0">
                <a:solidFill>
                  <a:schemeClr val="tx1">
                    <a:lumMod val="65000"/>
                    <a:lumOff val="35000"/>
                  </a:schemeClr>
                </a:solidFill>
                <a:latin typeface="+mn-lt"/>
              </a:rPr>
              <a:t>Lead</a:t>
            </a:r>
          </a:p>
          <a:p>
            <a:pPr algn="ctr">
              <a:lnSpc>
                <a:spcPct val="100000"/>
              </a:lnSpc>
              <a:spcBef>
                <a:spcPct val="0"/>
              </a:spcBef>
              <a:spcAft>
                <a:spcPct val="0"/>
              </a:spcAft>
              <a:buClrTx/>
              <a:buFontTx/>
              <a:buNone/>
            </a:pPr>
            <a:r>
              <a:rPr lang="en-US" altLang="en-US" sz="1600" dirty="0">
                <a:solidFill>
                  <a:schemeClr val="tx1">
                    <a:lumMod val="65000"/>
                    <a:lumOff val="35000"/>
                  </a:schemeClr>
                </a:solidFill>
                <a:latin typeface="+mn-lt"/>
              </a:rPr>
              <a:t> Identification</a:t>
            </a:r>
          </a:p>
        </p:txBody>
      </p:sp>
      <p:sp>
        <p:nvSpPr>
          <p:cNvPr id="48" name="Rectangle 47">
            <a:extLst>
              <a:ext uri="{FF2B5EF4-FFF2-40B4-BE49-F238E27FC236}">
                <a16:creationId xmlns:a16="http://schemas.microsoft.com/office/drawing/2014/main" id="{CF56648D-2BCD-4751-9641-1A2CDB2D9B93}"/>
              </a:ext>
            </a:extLst>
          </p:cNvPr>
          <p:cNvSpPr/>
          <p:nvPr/>
        </p:nvSpPr>
        <p:spPr bwMode="auto">
          <a:xfrm>
            <a:off x="376333" y="1829787"/>
            <a:ext cx="5851371" cy="365760"/>
          </a:xfrm>
          <a:prstGeom prst="rect">
            <a:avLst/>
          </a:prstGeom>
          <a:gradFill flip="none" rotWithShape="1">
            <a:gsLst>
              <a:gs pos="0">
                <a:schemeClr val="accent1">
                  <a:shade val="30000"/>
                  <a:satMod val="115000"/>
                </a:schemeClr>
              </a:gs>
              <a:gs pos="51000">
                <a:schemeClr val="accent1">
                  <a:shade val="67500"/>
                  <a:satMod val="115000"/>
                </a:schemeClr>
              </a:gs>
              <a:gs pos="100000">
                <a:schemeClr val="accent1">
                  <a:shade val="100000"/>
                  <a:satMod val="115000"/>
                </a:schemeClr>
              </a:gs>
            </a:gsLst>
            <a:lin ang="10800000" scaled="1"/>
            <a:tileRect/>
          </a:gradFill>
          <a:ln w="9525" cap="flat" cmpd="sng" algn="ctr">
            <a:noFill/>
            <a:prstDash val="solid"/>
            <a:round/>
            <a:headEnd type="none" w="med" len="med"/>
            <a:tailEnd type="none" w="med" len="med"/>
          </a:ln>
          <a:effectLst/>
        </p:spPr>
        <p:txBody>
          <a:bodyPr anchor="ctr"/>
          <a:lstStyle/>
          <a:p>
            <a:pPr algn="ctr">
              <a:buFont typeface="Arial" charset="0"/>
              <a:buNone/>
              <a:defRPr/>
            </a:pPr>
            <a:r>
              <a:rPr lang="en-US" sz="1400" dirty="0">
                <a:solidFill>
                  <a:srgbClr val="FFFFFF"/>
                </a:solidFill>
                <a:latin typeface="Arial" panose="020B0604020202020204" pitchFamily="34" charset="0"/>
                <a:cs typeface="Arial" panose="020B0604020202020204" pitchFamily="34" charset="0"/>
              </a:rPr>
              <a:t>Drug Discovery</a:t>
            </a:r>
          </a:p>
        </p:txBody>
      </p:sp>
      <p:sp>
        <p:nvSpPr>
          <p:cNvPr id="49" name="Rectangle 6">
            <a:extLst>
              <a:ext uri="{FF2B5EF4-FFF2-40B4-BE49-F238E27FC236}">
                <a16:creationId xmlns:a16="http://schemas.microsoft.com/office/drawing/2014/main" id="{2177F89E-7F42-4F59-9A80-5CA29FDA57F5}"/>
              </a:ext>
            </a:extLst>
          </p:cNvPr>
          <p:cNvSpPr>
            <a:spLocks noChangeArrowheads="1"/>
          </p:cNvSpPr>
          <p:nvPr/>
        </p:nvSpPr>
        <p:spPr bwMode="auto">
          <a:xfrm>
            <a:off x="6264723" y="1829787"/>
            <a:ext cx="3303503" cy="365760"/>
          </a:xfrm>
          <a:prstGeom prst="rect">
            <a:avLst/>
          </a:prstGeom>
          <a:gradFill rotWithShape="1">
            <a:gsLst>
              <a:gs pos="0">
                <a:srgbClr val="FFDE80"/>
              </a:gs>
              <a:gs pos="50000">
                <a:srgbClr val="FFE8B3"/>
              </a:gs>
              <a:gs pos="100000">
                <a:srgbClr val="FFF3DA"/>
              </a:gs>
            </a:gsLst>
            <a:lin ang="108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400" dirty="0">
                <a:solidFill>
                  <a:srgbClr val="000000"/>
                </a:solidFill>
                <a:latin typeface="Arial" charset="0"/>
              </a:rPr>
              <a:t>Development</a:t>
            </a:r>
          </a:p>
        </p:txBody>
      </p:sp>
      <p:sp>
        <p:nvSpPr>
          <p:cNvPr id="50" name="Rectangle 49">
            <a:extLst>
              <a:ext uri="{FF2B5EF4-FFF2-40B4-BE49-F238E27FC236}">
                <a16:creationId xmlns:a16="http://schemas.microsoft.com/office/drawing/2014/main" id="{3DFD88AF-4339-4C50-9603-66DDFC196862}"/>
              </a:ext>
            </a:extLst>
          </p:cNvPr>
          <p:cNvSpPr/>
          <p:nvPr/>
        </p:nvSpPr>
        <p:spPr bwMode="auto">
          <a:xfrm>
            <a:off x="9585583" y="1829787"/>
            <a:ext cx="2085763" cy="365760"/>
          </a:xfrm>
          <a:prstGeom prst="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ln w="9525" cap="flat" cmpd="sng" algn="ctr">
            <a:noFill/>
            <a:prstDash val="solid"/>
            <a:round/>
            <a:headEnd type="none" w="med" len="med"/>
            <a:tailEnd type="none" w="med" len="med"/>
          </a:ln>
          <a:effectLst/>
        </p:spPr>
        <p:txBody>
          <a:bodyPr anchor="ctr"/>
          <a:lstStyle/>
          <a:p>
            <a:pPr algn="ctr">
              <a:buFont typeface="Arial" charset="0"/>
              <a:buNone/>
              <a:defRPr/>
            </a:pPr>
            <a:r>
              <a:rPr lang="en-US" sz="1400" dirty="0">
                <a:solidFill>
                  <a:srgbClr val="000000"/>
                </a:solidFill>
                <a:latin typeface="Arial" panose="020B0604020202020204" pitchFamily="34" charset="0"/>
                <a:cs typeface="Arial" panose="020B0604020202020204" pitchFamily="34" charset="0"/>
              </a:rPr>
              <a:t>Commercialization</a:t>
            </a:r>
          </a:p>
        </p:txBody>
      </p:sp>
      <p:pic>
        <p:nvPicPr>
          <p:cNvPr id="2" name="Content Placeholder 7">
            <a:extLst>
              <a:ext uri="{FF2B5EF4-FFF2-40B4-BE49-F238E27FC236}">
                <a16:creationId xmlns:a16="http://schemas.microsoft.com/office/drawing/2014/main" id="{7842832C-7879-4F03-E620-B7083F0DF004}"/>
              </a:ext>
            </a:extLst>
          </p:cNvPr>
          <p:cNvPicPr>
            <a:picLocks noChangeAspect="1"/>
          </p:cNvPicPr>
          <p:nvPr/>
        </p:nvPicPr>
        <p:blipFill rotWithShape="1">
          <a:blip r:embed="rId8">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Tree>
    <p:extLst>
      <p:ext uri="{BB962C8B-B14F-4D97-AF65-F5344CB8AC3E}">
        <p14:creationId xmlns:p14="http://schemas.microsoft.com/office/powerpoint/2010/main" val="173046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23273"/>
            <a:ext cx="9982200" cy="1044575"/>
          </a:xfrm>
        </p:spPr>
        <p:txBody>
          <a:bodyPr>
            <a:normAutofit fontScale="90000"/>
          </a:bodyPr>
          <a:lstStyle/>
          <a:p>
            <a:pPr algn="ctr"/>
            <a:r>
              <a:rPr lang="en-US" b="1" dirty="0"/>
              <a:t>What does it take to turn a small molecule lead in a successful drug?</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11</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graphicFrame>
        <p:nvGraphicFramePr>
          <p:cNvPr id="6" name="Diagram 5">
            <a:extLst>
              <a:ext uri="{FF2B5EF4-FFF2-40B4-BE49-F238E27FC236}">
                <a16:creationId xmlns:a16="http://schemas.microsoft.com/office/drawing/2014/main" id="{EC3AB14D-626D-245A-96D8-BF0E064C406C}"/>
              </a:ext>
            </a:extLst>
          </p:cNvPr>
          <p:cNvGraphicFramePr/>
          <p:nvPr>
            <p:extLst>
              <p:ext uri="{D42A27DB-BD31-4B8C-83A1-F6EECF244321}">
                <p14:modId xmlns:p14="http://schemas.microsoft.com/office/powerpoint/2010/main" val="4120337852"/>
              </p:ext>
            </p:extLst>
          </p:nvPr>
        </p:nvGraphicFramePr>
        <p:xfrm>
          <a:off x="1977771" y="73594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D9665D50-2271-EF11-F836-819A0D12FA16}"/>
              </a:ext>
            </a:extLst>
          </p:cNvPr>
          <p:cNvSpPr/>
          <p:nvPr/>
        </p:nvSpPr>
        <p:spPr>
          <a:xfrm>
            <a:off x="7638023" y="1559679"/>
            <a:ext cx="3200400" cy="1097280"/>
          </a:xfrm>
          <a:prstGeom prst="roundRect">
            <a:avLst/>
          </a:prstGeom>
          <a:ln>
            <a:headEnd type="none" w="med" len="med"/>
            <a:tailEnd type="none" w="med" len="med"/>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Compound stability, formulation, solubility, cost of goods, </a:t>
            </a:r>
            <a:r>
              <a:rPr lang="en-US" dirty="0" err="1"/>
              <a:t>etc</a:t>
            </a:r>
            <a:r>
              <a:rPr lang="en-US" dirty="0"/>
              <a:t>….</a:t>
            </a:r>
          </a:p>
        </p:txBody>
      </p:sp>
      <p:sp>
        <p:nvSpPr>
          <p:cNvPr id="8" name="Rectangle: Rounded Corners 7">
            <a:extLst>
              <a:ext uri="{FF2B5EF4-FFF2-40B4-BE49-F238E27FC236}">
                <a16:creationId xmlns:a16="http://schemas.microsoft.com/office/drawing/2014/main" id="{C77C65FB-9387-D24D-226E-0D63AB1B8AD8}"/>
              </a:ext>
            </a:extLst>
          </p:cNvPr>
          <p:cNvSpPr/>
          <p:nvPr/>
        </p:nvSpPr>
        <p:spPr>
          <a:xfrm>
            <a:off x="7769478" y="5298321"/>
            <a:ext cx="3383280" cy="1097280"/>
          </a:xfrm>
          <a:prstGeom prst="roundRect">
            <a:avLst/>
          </a:prstGeom>
          <a:ln>
            <a:headEnd type="none" w="med" len="med"/>
            <a:tailEnd type="none" w="med" len="med"/>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Reaches target in tissue at desired unbound concentration &amp; with desired dosing frequency</a:t>
            </a:r>
          </a:p>
        </p:txBody>
      </p:sp>
      <p:sp>
        <p:nvSpPr>
          <p:cNvPr id="9" name="Rectangle: Rounded Corners 8">
            <a:extLst>
              <a:ext uri="{FF2B5EF4-FFF2-40B4-BE49-F238E27FC236}">
                <a16:creationId xmlns:a16="http://schemas.microsoft.com/office/drawing/2014/main" id="{44CEDAB0-FF69-7417-F68F-C5EF1D286976}"/>
              </a:ext>
            </a:extLst>
          </p:cNvPr>
          <p:cNvSpPr/>
          <p:nvPr/>
        </p:nvSpPr>
        <p:spPr>
          <a:xfrm>
            <a:off x="698457" y="5113041"/>
            <a:ext cx="3383280" cy="1097280"/>
          </a:xfrm>
          <a:prstGeom prst="roundRect">
            <a:avLst/>
          </a:prstGeom>
          <a:ln>
            <a:headEnd type="none" w="med" len="med"/>
            <a:tailEnd type="none" w="med" len="med"/>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“Compound works at the target”</a:t>
            </a:r>
          </a:p>
          <a:p>
            <a:pPr algn="ctr"/>
            <a:r>
              <a:rPr lang="en-US" dirty="0"/>
              <a:t>- potent, active, selective, efficacious -</a:t>
            </a:r>
          </a:p>
        </p:txBody>
      </p:sp>
      <p:sp>
        <p:nvSpPr>
          <p:cNvPr id="10" name="Rectangle: Rounded Corners 9">
            <a:extLst>
              <a:ext uri="{FF2B5EF4-FFF2-40B4-BE49-F238E27FC236}">
                <a16:creationId xmlns:a16="http://schemas.microsoft.com/office/drawing/2014/main" id="{BDBF6009-CE28-970A-103A-B983AD2356DE}"/>
              </a:ext>
            </a:extLst>
          </p:cNvPr>
          <p:cNvSpPr/>
          <p:nvPr/>
        </p:nvSpPr>
        <p:spPr>
          <a:xfrm>
            <a:off x="698457" y="1501150"/>
            <a:ext cx="3383280" cy="1097280"/>
          </a:xfrm>
          <a:prstGeom prst="roundRect">
            <a:avLst/>
          </a:prstGeom>
          <a:ln>
            <a:headEnd type="none" w="med" len="med"/>
            <a:tailEnd type="none" w="med" len="med"/>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dirty="0"/>
              <a:t>Acceptable toxicity in nonclinical species &amp; human in vitro assays, species selectivity </a:t>
            </a:r>
            <a:r>
              <a:rPr lang="en-US" dirty="0" err="1"/>
              <a:t>etc</a:t>
            </a:r>
            <a:endParaRPr lang="en-US" dirty="0"/>
          </a:p>
        </p:txBody>
      </p:sp>
    </p:spTree>
    <p:extLst>
      <p:ext uri="{BB962C8B-B14F-4D97-AF65-F5344CB8AC3E}">
        <p14:creationId xmlns:p14="http://schemas.microsoft.com/office/powerpoint/2010/main" val="38217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9759594" cy="1044575"/>
          </a:xfrm>
        </p:spPr>
        <p:txBody>
          <a:bodyPr>
            <a:normAutofit fontScale="90000"/>
          </a:bodyPr>
          <a:lstStyle/>
          <a:p>
            <a:pPr algn="ctr"/>
            <a:r>
              <a:rPr lang="en-US" b="1" dirty="0"/>
              <a:t>What does it take to turn a small molecule lead in a successful drug?</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12</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grpSp>
        <p:nvGrpSpPr>
          <p:cNvPr id="27" name="Group 26">
            <a:extLst>
              <a:ext uri="{FF2B5EF4-FFF2-40B4-BE49-F238E27FC236}">
                <a16:creationId xmlns:a16="http://schemas.microsoft.com/office/drawing/2014/main" id="{72C98045-D9B1-D17F-99C5-7601D8841DFF}"/>
              </a:ext>
            </a:extLst>
          </p:cNvPr>
          <p:cNvGrpSpPr/>
          <p:nvPr/>
        </p:nvGrpSpPr>
        <p:grpSpPr>
          <a:xfrm>
            <a:off x="245687" y="1418824"/>
            <a:ext cx="6419059" cy="3840480"/>
            <a:chOff x="481362" y="2234153"/>
            <a:chExt cx="6419059" cy="3840480"/>
          </a:xfrm>
        </p:grpSpPr>
        <p:cxnSp>
          <p:nvCxnSpPr>
            <p:cNvPr id="28" name="Straight Connector 27">
              <a:extLst>
                <a:ext uri="{FF2B5EF4-FFF2-40B4-BE49-F238E27FC236}">
                  <a16:creationId xmlns:a16="http://schemas.microsoft.com/office/drawing/2014/main" id="{B9B97AFF-7CF0-6AF7-85D8-A61586E74D47}"/>
                </a:ext>
              </a:extLst>
            </p:cNvPr>
            <p:cNvCxnSpPr/>
            <p:nvPr/>
          </p:nvCxnSpPr>
          <p:spPr>
            <a:xfrm>
              <a:off x="1725105" y="6070856"/>
              <a:ext cx="5175316" cy="0"/>
            </a:xfrm>
            <a:prstGeom prst="line">
              <a:avLst/>
            </a:prstGeom>
            <a:ln>
              <a:prstDash val="dashDot"/>
              <a:tailEnd type="ova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A7A0450-DDEA-66BB-B266-D35A954A8796}"/>
                </a:ext>
              </a:extLst>
            </p:cNvPr>
            <p:cNvCxnSpPr>
              <a:cxnSpLocks/>
            </p:cNvCxnSpPr>
            <p:nvPr/>
          </p:nvCxnSpPr>
          <p:spPr>
            <a:xfrm flipH="1">
              <a:off x="1725105" y="2234153"/>
              <a:ext cx="3704734" cy="0"/>
            </a:xfrm>
            <a:prstGeom prst="line">
              <a:avLst/>
            </a:prstGeom>
            <a:ln>
              <a:prstDash val="dashDot"/>
              <a:headEnd type="ova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AF9F09F-6BAB-4AFC-E097-CE4A78B4CDFB}"/>
                </a:ext>
              </a:extLst>
            </p:cNvPr>
            <p:cNvCxnSpPr/>
            <p:nvPr/>
          </p:nvCxnSpPr>
          <p:spPr>
            <a:xfrm>
              <a:off x="1725105" y="2234153"/>
              <a:ext cx="0" cy="3840480"/>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31" name="Rectangle: Rounded Corners 30">
              <a:extLst>
                <a:ext uri="{FF2B5EF4-FFF2-40B4-BE49-F238E27FC236}">
                  <a16:creationId xmlns:a16="http://schemas.microsoft.com/office/drawing/2014/main" id="{4DB48FB9-B734-E801-4F30-C0113110AB1A}"/>
                </a:ext>
              </a:extLst>
            </p:cNvPr>
            <p:cNvSpPr/>
            <p:nvPr/>
          </p:nvSpPr>
          <p:spPr>
            <a:xfrm>
              <a:off x="481362" y="2509172"/>
              <a:ext cx="2011680" cy="731520"/>
            </a:xfrm>
            <a:prstGeom prst="roundRect">
              <a:avLst/>
            </a:prstGeom>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a:t>Defines </a:t>
              </a:r>
            </a:p>
            <a:p>
              <a:pPr algn="ctr"/>
              <a:r>
                <a:rPr lang="en-US" sz="1600" dirty="0"/>
                <a:t>Therapeutic Window</a:t>
              </a:r>
            </a:p>
          </p:txBody>
        </p:sp>
      </p:grpSp>
      <p:grpSp>
        <p:nvGrpSpPr>
          <p:cNvPr id="32" name="Group 31">
            <a:extLst>
              <a:ext uri="{FF2B5EF4-FFF2-40B4-BE49-F238E27FC236}">
                <a16:creationId xmlns:a16="http://schemas.microsoft.com/office/drawing/2014/main" id="{BE371514-9222-ECB0-536C-16DB9B61BEAC}"/>
              </a:ext>
            </a:extLst>
          </p:cNvPr>
          <p:cNvGrpSpPr/>
          <p:nvPr/>
        </p:nvGrpSpPr>
        <p:grpSpPr>
          <a:xfrm>
            <a:off x="1968340" y="4359986"/>
            <a:ext cx="6492240" cy="1619476"/>
            <a:chOff x="2204015" y="5175315"/>
            <a:chExt cx="6492240" cy="1619476"/>
          </a:xfrm>
        </p:grpSpPr>
        <p:grpSp>
          <p:nvGrpSpPr>
            <p:cNvPr id="33" name="Group 32">
              <a:extLst>
                <a:ext uri="{FF2B5EF4-FFF2-40B4-BE49-F238E27FC236}">
                  <a16:creationId xmlns:a16="http://schemas.microsoft.com/office/drawing/2014/main" id="{6374146C-0B43-AF8D-777E-F50167D32842}"/>
                </a:ext>
              </a:extLst>
            </p:cNvPr>
            <p:cNvGrpSpPr/>
            <p:nvPr/>
          </p:nvGrpSpPr>
          <p:grpSpPr>
            <a:xfrm>
              <a:off x="2204015" y="5175315"/>
              <a:ext cx="6492240" cy="1282042"/>
              <a:chOff x="2204015" y="5175315"/>
              <a:chExt cx="6492240" cy="1282042"/>
            </a:xfrm>
          </p:grpSpPr>
          <p:cxnSp>
            <p:nvCxnSpPr>
              <p:cNvPr id="35" name="Straight Connector 34">
                <a:extLst>
                  <a:ext uri="{FF2B5EF4-FFF2-40B4-BE49-F238E27FC236}">
                    <a16:creationId xmlns:a16="http://schemas.microsoft.com/office/drawing/2014/main" id="{04BB6053-10D4-067E-DAEB-0D0903974457}"/>
                  </a:ext>
                </a:extLst>
              </p:cNvPr>
              <p:cNvCxnSpPr/>
              <p:nvPr/>
            </p:nvCxnSpPr>
            <p:spPr>
              <a:xfrm>
                <a:off x="2204015" y="5175315"/>
                <a:ext cx="0" cy="1280160"/>
              </a:xfrm>
              <a:prstGeom prst="line">
                <a:avLst/>
              </a:prstGeom>
              <a:ln>
                <a:prstDash val="dashDot"/>
                <a:headEnd type="ova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00FC36-59F2-5471-2482-41AD3B3A267A}"/>
                  </a:ext>
                </a:extLst>
              </p:cNvPr>
              <p:cNvCxnSpPr/>
              <p:nvPr/>
            </p:nvCxnSpPr>
            <p:spPr>
              <a:xfrm>
                <a:off x="2204015" y="6457357"/>
                <a:ext cx="6492240" cy="0"/>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8EFDA2D4-E7F6-47EC-D2CB-37DC609FED91}"/>
                  </a:ext>
                </a:extLst>
              </p:cNvPr>
              <p:cNvCxnSpPr/>
              <p:nvPr/>
            </p:nvCxnSpPr>
            <p:spPr>
              <a:xfrm>
                <a:off x="8691230" y="6081866"/>
                <a:ext cx="0" cy="365760"/>
              </a:xfrm>
              <a:prstGeom prst="line">
                <a:avLst/>
              </a:prstGeom>
              <a:ln>
                <a:prstDash val="dashDot"/>
                <a:headEnd type="oval"/>
                <a:tailEnd type="none"/>
              </a:ln>
            </p:spPr>
            <p:style>
              <a:lnRef idx="1">
                <a:schemeClr val="dk1"/>
              </a:lnRef>
              <a:fillRef idx="0">
                <a:schemeClr val="dk1"/>
              </a:fillRef>
              <a:effectRef idx="0">
                <a:schemeClr val="dk1"/>
              </a:effectRef>
              <a:fontRef idx="minor">
                <a:schemeClr val="tx1"/>
              </a:fontRef>
            </p:style>
          </p:cxnSp>
        </p:grpSp>
        <p:sp>
          <p:nvSpPr>
            <p:cNvPr id="34" name="Rectangle: Rounded Corners 33">
              <a:extLst>
                <a:ext uri="{FF2B5EF4-FFF2-40B4-BE49-F238E27FC236}">
                  <a16:creationId xmlns:a16="http://schemas.microsoft.com/office/drawing/2014/main" id="{E90F5324-8C12-1C57-D030-B621206897A5}"/>
                </a:ext>
              </a:extLst>
            </p:cNvPr>
            <p:cNvSpPr/>
            <p:nvPr/>
          </p:nvSpPr>
          <p:spPr>
            <a:xfrm>
              <a:off x="2336096" y="6154711"/>
              <a:ext cx="1645920" cy="640080"/>
            </a:xfrm>
            <a:prstGeom prst="roundRect">
              <a:avLst/>
            </a:prstGeom>
            <a:solidFill>
              <a:schemeClr val="bg2">
                <a:lumMod val="25000"/>
              </a:schemeClr>
            </a:solidFill>
            <a:ln/>
            <a:effectLst>
              <a:outerShdw blurRad="50800" dist="38100" dir="2700000" algn="t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US" sz="1600" dirty="0"/>
                <a:t>Defines </a:t>
              </a:r>
            </a:p>
            <a:p>
              <a:pPr algn="ctr"/>
              <a:r>
                <a:rPr lang="en-US" sz="1600" dirty="0"/>
                <a:t>Human Dose</a:t>
              </a:r>
            </a:p>
          </p:txBody>
        </p:sp>
      </p:grpSp>
      <p:grpSp>
        <p:nvGrpSpPr>
          <p:cNvPr id="38" name="Group 37">
            <a:extLst>
              <a:ext uri="{FF2B5EF4-FFF2-40B4-BE49-F238E27FC236}">
                <a16:creationId xmlns:a16="http://schemas.microsoft.com/office/drawing/2014/main" id="{31CC04C7-14CD-FDC4-9CCE-23E938992766}"/>
              </a:ext>
            </a:extLst>
          </p:cNvPr>
          <p:cNvGrpSpPr/>
          <p:nvPr/>
        </p:nvGrpSpPr>
        <p:grpSpPr>
          <a:xfrm>
            <a:off x="6303670" y="2282434"/>
            <a:ext cx="5231698" cy="3135085"/>
            <a:chOff x="6539345" y="2631233"/>
            <a:chExt cx="5231698" cy="3135085"/>
          </a:xfrm>
        </p:grpSpPr>
        <p:cxnSp>
          <p:nvCxnSpPr>
            <p:cNvPr id="39" name="Straight Connector 38">
              <a:extLst>
                <a:ext uri="{FF2B5EF4-FFF2-40B4-BE49-F238E27FC236}">
                  <a16:creationId xmlns:a16="http://schemas.microsoft.com/office/drawing/2014/main" id="{76C0FC1F-2425-94F7-1FA9-1E4CAFC1E3ED}"/>
                </a:ext>
              </a:extLst>
            </p:cNvPr>
            <p:cNvCxnSpPr>
              <a:cxnSpLocks/>
            </p:cNvCxnSpPr>
            <p:nvPr/>
          </p:nvCxnSpPr>
          <p:spPr>
            <a:xfrm>
              <a:off x="8546841" y="2631233"/>
              <a:ext cx="1912775" cy="0"/>
            </a:xfrm>
            <a:prstGeom prst="line">
              <a:avLst/>
            </a:prstGeom>
            <a:ln>
              <a:prstDash val="dashDot"/>
              <a:headEnd type="oval"/>
              <a:tailEnd type="none"/>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26F6AE7-9EF1-85BA-FEAA-B0BF51163EC3}"/>
                </a:ext>
              </a:extLst>
            </p:cNvPr>
            <p:cNvCxnSpPr>
              <a:cxnSpLocks/>
            </p:cNvCxnSpPr>
            <p:nvPr/>
          </p:nvCxnSpPr>
          <p:spPr>
            <a:xfrm>
              <a:off x="10459616" y="2631233"/>
              <a:ext cx="0" cy="3135085"/>
            </a:xfrm>
            <a:prstGeom prst="line">
              <a:avLst/>
            </a:prstGeom>
            <a:ln>
              <a:prstDash val="dashDot"/>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999B2647-4092-F465-136C-F6D6138711F0}"/>
                </a:ext>
              </a:extLst>
            </p:cNvPr>
            <p:cNvCxnSpPr>
              <a:cxnSpLocks/>
            </p:cNvCxnSpPr>
            <p:nvPr/>
          </p:nvCxnSpPr>
          <p:spPr>
            <a:xfrm flipH="1">
              <a:off x="6539345" y="5766318"/>
              <a:ext cx="3920272" cy="0"/>
            </a:xfrm>
            <a:prstGeom prst="line">
              <a:avLst/>
            </a:prstGeom>
            <a:ln>
              <a:prstDash val="dashDot"/>
            </a:ln>
          </p:spPr>
          <p:style>
            <a:lnRef idx="1">
              <a:schemeClr val="dk1"/>
            </a:lnRef>
            <a:fillRef idx="0">
              <a:schemeClr val="dk1"/>
            </a:fillRef>
            <a:effectRef idx="0">
              <a:schemeClr val="dk1"/>
            </a:effectRef>
            <a:fontRef idx="minor">
              <a:schemeClr val="tx1"/>
            </a:fontRef>
          </p:style>
        </p:cxnSp>
        <p:sp>
          <p:nvSpPr>
            <p:cNvPr id="42" name="Rectangle: Rounded Corners 41">
              <a:extLst>
                <a:ext uri="{FF2B5EF4-FFF2-40B4-BE49-F238E27FC236}">
                  <a16:creationId xmlns:a16="http://schemas.microsoft.com/office/drawing/2014/main" id="{C395E25F-1E13-CFF1-93D8-50A9CEC847D7}"/>
                </a:ext>
              </a:extLst>
            </p:cNvPr>
            <p:cNvSpPr/>
            <p:nvPr/>
          </p:nvSpPr>
          <p:spPr>
            <a:xfrm>
              <a:off x="10125123" y="2788920"/>
              <a:ext cx="1645920" cy="640080"/>
            </a:xfrm>
            <a:prstGeom prst="roundRect">
              <a:avLst/>
            </a:prstGeom>
            <a:ln/>
            <a:effectLst>
              <a:outerShdw blurRad="50800" dist="38100" dir="2700000" algn="tl"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a:t>Defines </a:t>
              </a:r>
            </a:p>
            <a:p>
              <a:pPr algn="ctr"/>
              <a:r>
                <a:rPr lang="en-US" sz="1600" dirty="0"/>
                <a:t>Drug-likeness</a:t>
              </a:r>
            </a:p>
          </p:txBody>
        </p:sp>
        <p:cxnSp>
          <p:nvCxnSpPr>
            <p:cNvPr id="43" name="Straight Connector 42">
              <a:extLst>
                <a:ext uri="{FF2B5EF4-FFF2-40B4-BE49-F238E27FC236}">
                  <a16:creationId xmlns:a16="http://schemas.microsoft.com/office/drawing/2014/main" id="{5AC9756C-D67B-76CF-A488-F6CDF081DCA2}"/>
                </a:ext>
              </a:extLst>
            </p:cNvPr>
            <p:cNvCxnSpPr/>
            <p:nvPr/>
          </p:nvCxnSpPr>
          <p:spPr>
            <a:xfrm flipV="1">
              <a:off x="6539345" y="5190836"/>
              <a:ext cx="0" cy="575482"/>
            </a:xfrm>
            <a:prstGeom prst="line">
              <a:avLst/>
            </a:prstGeom>
            <a:ln>
              <a:prstDash val="dashDot"/>
              <a:tailEnd type="oval"/>
            </a:ln>
          </p:spPr>
          <p:style>
            <a:lnRef idx="1">
              <a:schemeClr val="dk1"/>
            </a:lnRef>
            <a:fillRef idx="0">
              <a:schemeClr val="dk1"/>
            </a:fillRef>
            <a:effectRef idx="0">
              <a:schemeClr val="dk1"/>
            </a:effectRef>
            <a:fontRef idx="minor">
              <a:schemeClr val="tx1"/>
            </a:fontRef>
          </p:style>
        </p:cxnSp>
      </p:grpSp>
      <p:graphicFrame>
        <p:nvGraphicFramePr>
          <p:cNvPr id="44" name="Diagram 43">
            <a:extLst>
              <a:ext uri="{FF2B5EF4-FFF2-40B4-BE49-F238E27FC236}">
                <a16:creationId xmlns:a16="http://schemas.microsoft.com/office/drawing/2014/main" id="{D16E03B6-909E-BB38-5728-40D860FB28C9}"/>
              </a:ext>
            </a:extLst>
          </p:cNvPr>
          <p:cNvGraphicFramePr/>
          <p:nvPr>
            <p:extLst>
              <p:ext uri="{D42A27DB-BD31-4B8C-83A1-F6EECF244321}">
                <p14:modId xmlns:p14="http://schemas.microsoft.com/office/powerpoint/2010/main" val="2040419220"/>
              </p:ext>
            </p:extLst>
          </p:nvPr>
        </p:nvGraphicFramePr>
        <p:xfrm>
          <a:off x="1987194" y="73595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174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0-#ppt_w/2"/>
                                          </p:val>
                                        </p:tav>
                                        <p:tav tm="100000">
                                          <p:val>
                                            <p:strVal val="#ppt_x"/>
                                          </p:val>
                                        </p:tav>
                                      </p:tavLst>
                                    </p:anim>
                                    <p:anim calcmode="lin" valueType="num">
                                      <p:cBhvr additive="base">
                                        <p:cTn id="14" dur="1000" fill="hold"/>
                                        <p:tgtEl>
                                          <p:spTgt spid="27"/>
                                        </p:tgtEl>
                                        <p:attrNameLst>
                                          <p:attrName>ppt_y</p:attrName>
                                        </p:attrNameLst>
                                      </p:cBhvr>
                                      <p:tavLst>
                                        <p:tav tm="0">
                                          <p:val>
                                            <p:strVal val="0-#ppt_h/2"/>
                                          </p:val>
                                        </p:tav>
                                        <p:tav tm="100000">
                                          <p:val>
                                            <p:strVal val="#ppt_y"/>
                                          </p:val>
                                        </p:tav>
                                      </p:tavLst>
                                    </p:anim>
                                  </p:childTnLst>
                                </p:cTn>
                              </p:par>
                              <p:par>
                                <p:cTn id="15" presetID="10" presetClass="exit" presetSubtype="0" fill="hold" nodeType="with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1000" fill="hold"/>
                                        <p:tgtEl>
                                          <p:spTgt spid="38"/>
                                        </p:tgtEl>
                                        <p:attrNameLst>
                                          <p:attrName>ppt_x</p:attrName>
                                        </p:attrNameLst>
                                      </p:cBhvr>
                                      <p:tavLst>
                                        <p:tav tm="0">
                                          <p:val>
                                            <p:strVal val="1+#ppt_w/2"/>
                                          </p:val>
                                        </p:tav>
                                        <p:tav tm="100000">
                                          <p:val>
                                            <p:strVal val="#ppt_x"/>
                                          </p:val>
                                        </p:tav>
                                      </p:tavLst>
                                    </p:anim>
                                    <p:anim calcmode="lin" valueType="num">
                                      <p:cBhvr additive="base">
                                        <p:cTn id="23" dur="1000" fill="hold"/>
                                        <p:tgtEl>
                                          <p:spTgt spid="38"/>
                                        </p:tgtEl>
                                        <p:attrNameLst>
                                          <p:attrName>ppt_y</p:attrName>
                                        </p:attrNameLst>
                                      </p:cBhvr>
                                      <p:tavLst>
                                        <p:tav tm="0">
                                          <p:val>
                                            <p:strVal val="0-#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27"/>
                                        </p:tgtEl>
                                      </p:cBhvr>
                                    </p:animEffect>
                                    <p:set>
                                      <p:cBhvr>
                                        <p:cTn id="26"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6827635" cy="1044575"/>
          </a:xfrm>
        </p:spPr>
        <p:txBody>
          <a:bodyPr/>
          <a:lstStyle/>
          <a:p>
            <a:r>
              <a:rPr lang="en-US" dirty="0"/>
              <a:t>Presentation Overview</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13</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4" name="Content Placeholder 3">
            <a:extLst>
              <a:ext uri="{FF2B5EF4-FFF2-40B4-BE49-F238E27FC236}">
                <a16:creationId xmlns:a16="http://schemas.microsoft.com/office/drawing/2014/main" id="{D140F5DB-8AB7-B84F-0FE4-D8C6F4E661BA}"/>
              </a:ext>
            </a:extLst>
          </p:cNvPr>
          <p:cNvSpPr>
            <a:spLocks noGrp="1"/>
          </p:cNvSpPr>
          <p:nvPr>
            <p:ph idx="1"/>
          </p:nvPr>
        </p:nvSpPr>
        <p:spPr/>
        <p:txBody>
          <a:bodyPr/>
          <a:lstStyle/>
          <a:p>
            <a:r>
              <a:rPr lang="en-US" dirty="0">
                <a:solidFill>
                  <a:schemeClr val="bg1">
                    <a:lumMod val="65000"/>
                  </a:schemeClr>
                </a:solidFill>
              </a:rPr>
              <a:t>Drug-likeness: </a:t>
            </a:r>
          </a:p>
          <a:p>
            <a:r>
              <a:rPr lang="en-US" dirty="0">
                <a:solidFill>
                  <a:schemeClr val="bg1">
                    <a:lumMod val="65000"/>
                  </a:schemeClr>
                </a:solidFill>
              </a:rPr>
              <a:t>How to define drug-likeness?</a:t>
            </a:r>
          </a:p>
          <a:p>
            <a:r>
              <a:rPr lang="en-US" dirty="0"/>
              <a:t>Which parameter are critical to pay attention to?</a:t>
            </a:r>
          </a:p>
          <a:p>
            <a:r>
              <a:rPr lang="en-US" dirty="0">
                <a:solidFill>
                  <a:schemeClr val="bg1">
                    <a:lumMod val="65000"/>
                  </a:schemeClr>
                </a:solidFill>
              </a:rPr>
              <a:t>Drug-likeness and therapeutic area: how does drug-likeness differ by TA? </a:t>
            </a:r>
          </a:p>
          <a:p>
            <a:r>
              <a:rPr lang="en-US" dirty="0">
                <a:solidFill>
                  <a:schemeClr val="bg1">
                    <a:lumMod val="65000"/>
                  </a:schemeClr>
                </a:solidFill>
              </a:rPr>
              <a:t>Current trends in optimizing drug-like properties in </a:t>
            </a:r>
            <a:r>
              <a:rPr lang="en-US" dirty="0" err="1">
                <a:solidFill>
                  <a:schemeClr val="bg1">
                    <a:lumMod val="65000"/>
                  </a:schemeClr>
                </a:solidFill>
              </a:rPr>
              <a:t>medchem</a:t>
            </a:r>
            <a:endParaRPr lang="en-US" dirty="0">
              <a:solidFill>
                <a:schemeClr val="bg1">
                  <a:lumMod val="65000"/>
                </a:schemeClr>
              </a:solidFill>
            </a:endParaRPr>
          </a:p>
          <a:p>
            <a:r>
              <a:rPr lang="en-US" dirty="0">
                <a:solidFill>
                  <a:schemeClr val="bg1">
                    <a:lumMod val="65000"/>
                  </a:schemeClr>
                </a:solidFill>
              </a:rPr>
              <a:t>Summary</a:t>
            </a:r>
          </a:p>
          <a:p>
            <a:endParaRPr lang="en-US" dirty="0"/>
          </a:p>
        </p:txBody>
      </p:sp>
    </p:spTree>
    <p:extLst>
      <p:ext uri="{BB962C8B-B14F-4D97-AF65-F5344CB8AC3E}">
        <p14:creationId xmlns:p14="http://schemas.microsoft.com/office/powerpoint/2010/main" val="432922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8699500" cy="1044575"/>
          </a:xfrm>
        </p:spPr>
        <p:txBody>
          <a:bodyPr>
            <a:normAutofit/>
          </a:bodyPr>
          <a:lstStyle/>
          <a:p>
            <a:r>
              <a:rPr lang="en-US" b="1" dirty="0"/>
              <a:t>Structure — Properties — Drug Profile</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14</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6" name="Rectangle 5">
            <a:extLst>
              <a:ext uri="{FF2B5EF4-FFF2-40B4-BE49-F238E27FC236}">
                <a16:creationId xmlns:a16="http://schemas.microsoft.com/office/drawing/2014/main" id="{0F088EA4-6952-F1D9-D47D-ACE3CEA5BA6B}"/>
              </a:ext>
            </a:extLst>
          </p:cNvPr>
          <p:cNvSpPr/>
          <p:nvPr/>
        </p:nvSpPr>
        <p:spPr>
          <a:xfrm>
            <a:off x="378441" y="1529079"/>
            <a:ext cx="11193449" cy="370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087DD4-6442-EC81-3B17-F2FBB583B174}"/>
              </a:ext>
            </a:extLst>
          </p:cNvPr>
          <p:cNvSpPr/>
          <p:nvPr/>
        </p:nvSpPr>
        <p:spPr>
          <a:xfrm>
            <a:off x="2668732" y="1260553"/>
            <a:ext cx="1828800" cy="914400"/>
          </a:xfrm>
          <a:prstGeom prst="rect">
            <a:avLst/>
          </a:prstGeom>
          <a:effectLst>
            <a:outerShdw blurRad="50800" dist="76200" dir="7800000" sx="103000" sy="103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a:t>Molecular Properties</a:t>
            </a:r>
          </a:p>
        </p:txBody>
      </p:sp>
      <p:sp>
        <p:nvSpPr>
          <p:cNvPr id="8" name="Rectangle 7">
            <a:extLst>
              <a:ext uri="{FF2B5EF4-FFF2-40B4-BE49-F238E27FC236}">
                <a16:creationId xmlns:a16="http://schemas.microsoft.com/office/drawing/2014/main" id="{BBF89A1B-8474-EB99-F485-046176A6C7B1}"/>
              </a:ext>
            </a:extLst>
          </p:cNvPr>
          <p:cNvSpPr/>
          <p:nvPr/>
        </p:nvSpPr>
        <p:spPr>
          <a:xfrm>
            <a:off x="5185064" y="1260553"/>
            <a:ext cx="1828800" cy="914400"/>
          </a:xfrm>
          <a:prstGeom prst="rect">
            <a:avLst/>
          </a:prstGeom>
          <a:effectLst>
            <a:outerShdw blurRad="50800" dist="76200" dir="7800000" sx="103000" sy="103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Physchem</a:t>
            </a:r>
            <a:r>
              <a:rPr lang="en-US" dirty="0"/>
              <a:t> &amp; biochemical Properties</a:t>
            </a:r>
          </a:p>
        </p:txBody>
      </p:sp>
      <p:sp>
        <p:nvSpPr>
          <p:cNvPr id="9" name="Rectangle 8">
            <a:extLst>
              <a:ext uri="{FF2B5EF4-FFF2-40B4-BE49-F238E27FC236}">
                <a16:creationId xmlns:a16="http://schemas.microsoft.com/office/drawing/2014/main" id="{C0EEB3FC-250F-6265-0953-4A543A690A41}"/>
              </a:ext>
            </a:extLst>
          </p:cNvPr>
          <p:cNvSpPr/>
          <p:nvPr/>
        </p:nvSpPr>
        <p:spPr>
          <a:xfrm>
            <a:off x="7701396" y="1260553"/>
            <a:ext cx="1828800" cy="914400"/>
          </a:xfrm>
          <a:prstGeom prst="rect">
            <a:avLst/>
          </a:prstGeom>
          <a:effectLst>
            <a:outerShdw blurRad="50800" dist="76200" dir="7800000" sx="103000" sy="103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a:t>PK &amp; Tox Properties</a:t>
            </a:r>
          </a:p>
        </p:txBody>
      </p:sp>
      <p:sp>
        <p:nvSpPr>
          <p:cNvPr id="10" name="Rectangle 9">
            <a:extLst>
              <a:ext uri="{FF2B5EF4-FFF2-40B4-BE49-F238E27FC236}">
                <a16:creationId xmlns:a16="http://schemas.microsoft.com/office/drawing/2014/main" id="{8F9C37F4-CB7A-3614-084F-F76A98AE9E6B}"/>
              </a:ext>
            </a:extLst>
          </p:cNvPr>
          <p:cNvSpPr/>
          <p:nvPr/>
        </p:nvSpPr>
        <p:spPr>
          <a:xfrm>
            <a:off x="152400" y="1260553"/>
            <a:ext cx="1828800" cy="914400"/>
          </a:xfrm>
          <a:prstGeom prst="rect">
            <a:avLst/>
          </a:prstGeom>
          <a:effectLst>
            <a:outerShdw blurRad="50800" dist="76200" dir="7800000" sx="103000" sy="103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a:t>Structure</a:t>
            </a:r>
          </a:p>
        </p:txBody>
      </p:sp>
      <p:sp>
        <p:nvSpPr>
          <p:cNvPr id="12" name="Rectangle 11">
            <a:extLst>
              <a:ext uri="{FF2B5EF4-FFF2-40B4-BE49-F238E27FC236}">
                <a16:creationId xmlns:a16="http://schemas.microsoft.com/office/drawing/2014/main" id="{4747D756-8209-FBBA-7368-D52D58890057}"/>
              </a:ext>
            </a:extLst>
          </p:cNvPr>
          <p:cNvSpPr/>
          <p:nvPr/>
        </p:nvSpPr>
        <p:spPr>
          <a:xfrm>
            <a:off x="10217728" y="1260553"/>
            <a:ext cx="1828800" cy="914400"/>
          </a:xfrm>
          <a:prstGeom prst="rect">
            <a:avLst/>
          </a:prstGeom>
          <a:effectLst>
            <a:outerShdw blurRad="50800" dist="76200" dir="7800000" sx="103000" sy="103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dirty="0"/>
              <a:t>Drug Property Profile</a:t>
            </a:r>
          </a:p>
        </p:txBody>
      </p:sp>
      <p:graphicFrame>
        <p:nvGraphicFramePr>
          <p:cNvPr id="13" name="Object 12">
            <a:extLst>
              <a:ext uri="{FF2B5EF4-FFF2-40B4-BE49-F238E27FC236}">
                <a16:creationId xmlns:a16="http://schemas.microsoft.com/office/drawing/2014/main" id="{586D74D1-87D5-52CA-3F03-C102EB9925E6}"/>
              </a:ext>
            </a:extLst>
          </p:cNvPr>
          <p:cNvGraphicFramePr>
            <a:graphicFrameLocks noChangeAspect="1"/>
          </p:cNvGraphicFramePr>
          <p:nvPr>
            <p:extLst>
              <p:ext uri="{D42A27DB-BD31-4B8C-83A1-F6EECF244321}">
                <p14:modId xmlns:p14="http://schemas.microsoft.com/office/powerpoint/2010/main" val="3285754017"/>
              </p:ext>
            </p:extLst>
          </p:nvPr>
        </p:nvGraphicFramePr>
        <p:xfrm>
          <a:off x="80293" y="3294405"/>
          <a:ext cx="2194560" cy="1184847"/>
        </p:xfrm>
        <a:graphic>
          <a:graphicData uri="http://schemas.openxmlformats.org/presentationml/2006/ole">
            <mc:AlternateContent xmlns:mc="http://schemas.openxmlformats.org/markup-compatibility/2006">
              <mc:Choice xmlns:v="urn:schemas-microsoft-com:vml" Requires="v">
                <p:oleObj name="CS ChemDraw Drawing" r:id="rId3" imgW="2625423" imgH="1418179" progId="ChemDraw.Document.6.0">
                  <p:embed/>
                </p:oleObj>
              </mc:Choice>
              <mc:Fallback>
                <p:oleObj name="CS ChemDraw Drawing" r:id="rId3" imgW="2625423" imgH="1418179" progId="ChemDraw.Document.6.0">
                  <p:embed/>
                  <p:pic>
                    <p:nvPicPr>
                      <p:cNvPr id="35" name="Object 34">
                        <a:extLst>
                          <a:ext uri="{FF2B5EF4-FFF2-40B4-BE49-F238E27FC236}">
                            <a16:creationId xmlns:a16="http://schemas.microsoft.com/office/drawing/2014/main" id="{1E6E4916-3026-4A65-AD07-32A63B4E1BCA}"/>
                          </a:ext>
                        </a:extLst>
                      </p:cNvPr>
                      <p:cNvPicPr/>
                      <p:nvPr/>
                    </p:nvPicPr>
                    <p:blipFill>
                      <a:blip r:embed="rId4"/>
                      <a:stretch>
                        <a:fillRect/>
                      </a:stretch>
                    </p:blipFill>
                    <p:spPr>
                      <a:xfrm>
                        <a:off x="80293" y="3294405"/>
                        <a:ext cx="2194560" cy="1184847"/>
                      </a:xfrm>
                      <a:prstGeom prst="rect">
                        <a:avLst/>
                      </a:prstGeom>
                    </p:spPr>
                  </p:pic>
                </p:oleObj>
              </mc:Fallback>
            </mc:AlternateContent>
          </a:graphicData>
        </a:graphic>
      </p:graphicFrame>
      <p:graphicFrame>
        <p:nvGraphicFramePr>
          <p:cNvPr id="15" name="Diagram 14">
            <a:extLst>
              <a:ext uri="{FF2B5EF4-FFF2-40B4-BE49-F238E27FC236}">
                <a16:creationId xmlns:a16="http://schemas.microsoft.com/office/drawing/2014/main" id="{67928343-6443-12A5-F4DD-6F05EEE66A6B}"/>
              </a:ext>
            </a:extLst>
          </p:cNvPr>
          <p:cNvGraphicFramePr/>
          <p:nvPr>
            <p:extLst>
              <p:ext uri="{D42A27DB-BD31-4B8C-83A1-F6EECF244321}">
                <p14:modId xmlns:p14="http://schemas.microsoft.com/office/powerpoint/2010/main" val="2373576825"/>
              </p:ext>
            </p:extLst>
          </p:nvPr>
        </p:nvGraphicFramePr>
        <p:xfrm>
          <a:off x="2470582" y="2372883"/>
          <a:ext cx="2225100" cy="33764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6" name="Diagram 15">
            <a:extLst>
              <a:ext uri="{FF2B5EF4-FFF2-40B4-BE49-F238E27FC236}">
                <a16:creationId xmlns:a16="http://schemas.microsoft.com/office/drawing/2014/main" id="{8CA40C7F-42F0-DADC-5808-BF9B17323784}"/>
              </a:ext>
            </a:extLst>
          </p:cNvPr>
          <p:cNvGraphicFramePr/>
          <p:nvPr>
            <p:extLst>
              <p:ext uri="{D42A27DB-BD31-4B8C-83A1-F6EECF244321}">
                <p14:modId xmlns:p14="http://schemas.microsoft.com/office/powerpoint/2010/main" val="4238846257"/>
              </p:ext>
            </p:extLst>
          </p:nvPr>
        </p:nvGraphicFramePr>
        <p:xfrm>
          <a:off x="5617320" y="2379061"/>
          <a:ext cx="1135626" cy="340766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7" name="Diagram 16">
            <a:extLst>
              <a:ext uri="{FF2B5EF4-FFF2-40B4-BE49-F238E27FC236}">
                <a16:creationId xmlns:a16="http://schemas.microsoft.com/office/drawing/2014/main" id="{6CA06494-AB2B-5C78-83AB-1D746974686D}"/>
              </a:ext>
            </a:extLst>
          </p:cNvPr>
          <p:cNvGraphicFramePr/>
          <p:nvPr>
            <p:extLst>
              <p:ext uri="{D42A27DB-BD31-4B8C-83A1-F6EECF244321}">
                <p14:modId xmlns:p14="http://schemas.microsoft.com/office/powerpoint/2010/main" val="1306268081"/>
              </p:ext>
            </p:extLst>
          </p:nvPr>
        </p:nvGraphicFramePr>
        <p:xfrm>
          <a:off x="7503246" y="2394693"/>
          <a:ext cx="2225100" cy="337640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18" name="Graphic 17" descr="Clipboard Checked outline">
            <a:extLst>
              <a:ext uri="{FF2B5EF4-FFF2-40B4-BE49-F238E27FC236}">
                <a16:creationId xmlns:a16="http://schemas.microsoft.com/office/drawing/2014/main" id="{44D3F7DB-89A6-89EC-19F9-3CFA7B9F1BB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92266" y="3133268"/>
            <a:ext cx="1371600" cy="1371600"/>
          </a:xfrm>
          <a:prstGeom prst="rect">
            <a:avLst/>
          </a:prstGeom>
          <a:effectLst>
            <a:outerShdw blurRad="50800" dist="38100" algn="l" rotWithShape="0">
              <a:prstClr val="black">
                <a:alpha val="40000"/>
              </a:prstClr>
            </a:outerShdw>
          </a:effectLst>
        </p:spPr>
      </p:pic>
      <p:sp>
        <p:nvSpPr>
          <p:cNvPr id="19" name="Arrow: Chevron 18">
            <a:extLst>
              <a:ext uri="{FF2B5EF4-FFF2-40B4-BE49-F238E27FC236}">
                <a16:creationId xmlns:a16="http://schemas.microsoft.com/office/drawing/2014/main" id="{16BDF4CC-62B2-FEEF-4B2F-65CDD15FC2F3}"/>
              </a:ext>
            </a:extLst>
          </p:cNvPr>
          <p:cNvSpPr/>
          <p:nvPr/>
        </p:nvSpPr>
        <p:spPr>
          <a:xfrm>
            <a:off x="4856205" y="3015879"/>
            <a:ext cx="589777" cy="2106643"/>
          </a:xfrm>
          <a:prstGeom prst="chevron">
            <a:avLst>
              <a:gd name="adj" fmla="val 5209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A7967C7B-2759-8EB0-558D-015F734C5218}"/>
              </a:ext>
            </a:extLst>
          </p:cNvPr>
          <p:cNvSpPr/>
          <p:nvPr/>
        </p:nvSpPr>
        <p:spPr>
          <a:xfrm>
            <a:off x="9888869" y="2957859"/>
            <a:ext cx="589777" cy="2106643"/>
          </a:xfrm>
          <a:prstGeom prst="chevron">
            <a:avLst>
              <a:gd name="adj" fmla="val 5209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sp>
        <p:nvSpPr>
          <p:cNvPr id="21" name="Left Brace 20">
            <a:extLst>
              <a:ext uri="{FF2B5EF4-FFF2-40B4-BE49-F238E27FC236}">
                <a16:creationId xmlns:a16="http://schemas.microsoft.com/office/drawing/2014/main" id="{DCC12AB6-FFA6-D9DB-FBA0-497EF447441E}"/>
              </a:ext>
            </a:extLst>
          </p:cNvPr>
          <p:cNvSpPr/>
          <p:nvPr/>
        </p:nvSpPr>
        <p:spPr>
          <a:xfrm rot="16200000">
            <a:off x="7558628" y="3909517"/>
            <a:ext cx="281608" cy="4164224"/>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2" name="Freeform: Shape 21">
            <a:extLst>
              <a:ext uri="{FF2B5EF4-FFF2-40B4-BE49-F238E27FC236}">
                <a16:creationId xmlns:a16="http://schemas.microsoft.com/office/drawing/2014/main" id="{9BD96AF6-CB60-669F-4AC6-C58288640101}"/>
              </a:ext>
            </a:extLst>
          </p:cNvPr>
          <p:cNvSpPr/>
          <p:nvPr/>
        </p:nvSpPr>
        <p:spPr>
          <a:xfrm>
            <a:off x="1143002" y="4689390"/>
            <a:ext cx="6549080" cy="1736124"/>
          </a:xfrm>
          <a:custGeom>
            <a:avLst/>
            <a:gdLst>
              <a:gd name="connsiteX0" fmla="*/ 6573794 w 6573794"/>
              <a:gd name="connsiteY0" fmla="*/ 1408671 h 1954848"/>
              <a:gd name="connsiteX1" fmla="*/ 5029200 w 6573794"/>
              <a:gd name="connsiteY1" fmla="*/ 1847336 h 1954848"/>
              <a:gd name="connsiteX2" fmla="*/ 1488989 w 6573794"/>
              <a:gd name="connsiteY2" fmla="*/ 1779373 h 1954848"/>
              <a:gd name="connsiteX3" fmla="*/ 0 w 6573794"/>
              <a:gd name="connsiteY3" fmla="*/ 0 h 1954848"/>
              <a:gd name="connsiteX0" fmla="*/ 6573794 w 6573794"/>
              <a:gd name="connsiteY0" fmla="*/ 1408671 h 1962543"/>
              <a:gd name="connsiteX1" fmla="*/ 5733535 w 6573794"/>
              <a:gd name="connsiteY1" fmla="*/ 1865871 h 1962543"/>
              <a:gd name="connsiteX2" fmla="*/ 1488989 w 6573794"/>
              <a:gd name="connsiteY2" fmla="*/ 1779373 h 1962543"/>
              <a:gd name="connsiteX3" fmla="*/ 0 w 6573794"/>
              <a:gd name="connsiteY3" fmla="*/ 0 h 1962543"/>
              <a:gd name="connsiteX0" fmla="*/ 6567616 w 6567616"/>
              <a:gd name="connsiteY0" fmla="*/ 1402493 h 1962890"/>
              <a:gd name="connsiteX1" fmla="*/ 5733535 w 6567616"/>
              <a:gd name="connsiteY1" fmla="*/ 1865871 h 1962890"/>
              <a:gd name="connsiteX2" fmla="*/ 1488989 w 6567616"/>
              <a:gd name="connsiteY2" fmla="*/ 1779373 h 1962890"/>
              <a:gd name="connsiteX3" fmla="*/ 0 w 6567616"/>
              <a:gd name="connsiteY3" fmla="*/ 0 h 1962890"/>
              <a:gd name="connsiteX0" fmla="*/ 6567616 w 6571096"/>
              <a:gd name="connsiteY0" fmla="*/ 1402493 h 1962890"/>
              <a:gd name="connsiteX1" fmla="*/ 5733535 w 6571096"/>
              <a:gd name="connsiteY1" fmla="*/ 1865871 h 1962890"/>
              <a:gd name="connsiteX2" fmla="*/ 1488989 w 6571096"/>
              <a:gd name="connsiteY2" fmla="*/ 1779373 h 1962890"/>
              <a:gd name="connsiteX3" fmla="*/ 0 w 6571096"/>
              <a:gd name="connsiteY3" fmla="*/ 0 h 1962890"/>
              <a:gd name="connsiteX0" fmla="*/ 6567616 w 6571096"/>
              <a:gd name="connsiteY0" fmla="*/ 1402493 h 1886618"/>
              <a:gd name="connsiteX1" fmla="*/ 5733535 w 6571096"/>
              <a:gd name="connsiteY1" fmla="*/ 1865871 h 1886618"/>
              <a:gd name="connsiteX2" fmla="*/ 1488989 w 6571096"/>
              <a:gd name="connsiteY2" fmla="*/ 1779373 h 1886618"/>
              <a:gd name="connsiteX3" fmla="*/ 0 w 6571096"/>
              <a:gd name="connsiteY3" fmla="*/ 0 h 1886618"/>
              <a:gd name="connsiteX0" fmla="*/ 6567616 w 6571096"/>
              <a:gd name="connsiteY0" fmla="*/ 1402493 h 1886618"/>
              <a:gd name="connsiteX1" fmla="*/ 5733535 w 6571096"/>
              <a:gd name="connsiteY1" fmla="*/ 1865871 h 1886618"/>
              <a:gd name="connsiteX2" fmla="*/ 1488989 w 6571096"/>
              <a:gd name="connsiteY2" fmla="*/ 1779373 h 1886618"/>
              <a:gd name="connsiteX3" fmla="*/ 0 w 6571096"/>
              <a:gd name="connsiteY3" fmla="*/ 0 h 1886618"/>
              <a:gd name="connsiteX0" fmla="*/ 6567616 w 6571096"/>
              <a:gd name="connsiteY0" fmla="*/ 1402493 h 1886618"/>
              <a:gd name="connsiteX1" fmla="*/ 5733535 w 6571096"/>
              <a:gd name="connsiteY1" fmla="*/ 1865871 h 1886618"/>
              <a:gd name="connsiteX2" fmla="*/ 1488989 w 6571096"/>
              <a:gd name="connsiteY2" fmla="*/ 1779373 h 1886618"/>
              <a:gd name="connsiteX3" fmla="*/ 0 w 6571096"/>
              <a:gd name="connsiteY3" fmla="*/ 0 h 1886618"/>
              <a:gd name="connsiteX0" fmla="*/ 6567616 w 6571096"/>
              <a:gd name="connsiteY0" fmla="*/ 1402493 h 1886618"/>
              <a:gd name="connsiteX1" fmla="*/ 5733535 w 6571096"/>
              <a:gd name="connsiteY1" fmla="*/ 1865871 h 1886618"/>
              <a:gd name="connsiteX2" fmla="*/ 1488989 w 6571096"/>
              <a:gd name="connsiteY2" fmla="*/ 1779373 h 1886618"/>
              <a:gd name="connsiteX3" fmla="*/ 0 w 6571096"/>
              <a:gd name="connsiteY3" fmla="*/ 0 h 1886618"/>
              <a:gd name="connsiteX0" fmla="*/ 6567616 w 6571096"/>
              <a:gd name="connsiteY0" fmla="*/ 1402493 h 1946181"/>
              <a:gd name="connsiteX1" fmla="*/ 5733535 w 6571096"/>
              <a:gd name="connsiteY1" fmla="*/ 1865871 h 1946181"/>
              <a:gd name="connsiteX2" fmla="*/ 1488989 w 6571096"/>
              <a:gd name="connsiteY2" fmla="*/ 1915298 h 1946181"/>
              <a:gd name="connsiteX3" fmla="*/ 0 w 6571096"/>
              <a:gd name="connsiteY3" fmla="*/ 0 h 1946181"/>
              <a:gd name="connsiteX0" fmla="*/ 6646405 w 6665811"/>
              <a:gd name="connsiteY0" fmla="*/ 1402493 h 1868059"/>
              <a:gd name="connsiteX1" fmla="*/ 5812324 w 6665811"/>
              <a:gd name="connsiteY1" fmla="*/ 1865871 h 1868059"/>
              <a:gd name="connsiteX2" fmla="*/ 554524 w 6665811"/>
              <a:gd name="connsiteY2" fmla="*/ 1575487 h 1868059"/>
              <a:gd name="connsiteX3" fmla="*/ 78789 w 6665811"/>
              <a:gd name="connsiteY3" fmla="*/ 0 h 1868059"/>
              <a:gd name="connsiteX0" fmla="*/ 6646405 w 6666934"/>
              <a:gd name="connsiteY0" fmla="*/ 1402493 h 1658234"/>
              <a:gd name="connsiteX1" fmla="*/ 5818502 w 6666934"/>
              <a:gd name="connsiteY1" fmla="*/ 1649627 h 1658234"/>
              <a:gd name="connsiteX2" fmla="*/ 554524 w 6666934"/>
              <a:gd name="connsiteY2" fmla="*/ 1575487 h 1658234"/>
              <a:gd name="connsiteX3" fmla="*/ 78789 w 6666934"/>
              <a:gd name="connsiteY3" fmla="*/ 0 h 1658234"/>
              <a:gd name="connsiteX0" fmla="*/ 6646405 w 6648327"/>
              <a:gd name="connsiteY0" fmla="*/ 1402493 h 1658234"/>
              <a:gd name="connsiteX1" fmla="*/ 5818502 w 6648327"/>
              <a:gd name="connsiteY1" fmla="*/ 1649627 h 1658234"/>
              <a:gd name="connsiteX2" fmla="*/ 554524 w 6648327"/>
              <a:gd name="connsiteY2" fmla="*/ 1575487 h 1658234"/>
              <a:gd name="connsiteX3" fmla="*/ 78789 w 6648327"/>
              <a:gd name="connsiteY3" fmla="*/ 0 h 1658234"/>
              <a:gd name="connsiteX0" fmla="*/ 6567616 w 6569538"/>
              <a:gd name="connsiteY0" fmla="*/ 1402493 h 1658234"/>
              <a:gd name="connsiteX1" fmla="*/ 5739713 w 6569538"/>
              <a:gd name="connsiteY1" fmla="*/ 1649627 h 1658234"/>
              <a:gd name="connsiteX2" fmla="*/ 475735 w 6569538"/>
              <a:gd name="connsiteY2" fmla="*/ 1575487 h 1658234"/>
              <a:gd name="connsiteX3" fmla="*/ 0 w 6569538"/>
              <a:gd name="connsiteY3" fmla="*/ 0 h 1658234"/>
              <a:gd name="connsiteX0" fmla="*/ 6567616 w 6569538"/>
              <a:gd name="connsiteY0" fmla="*/ 1402493 h 1657119"/>
              <a:gd name="connsiteX1" fmla="*/ 5739713 w 6569538"/>
              <a:gd name="connsiteY1" fmla="*/ 1649627 h 1657119"/>
              <a:gd name="connsiteX2" fmla="*/ 475735 w 6569538"/>
              <a:gd name="connsiteY2" fmla="*/ 1575487 h 1657119"/>
              <a:gd name="connsiteX3" fmla="*/ 0 w 6569538"/>
              <a:gd name="connsiteY3" fmla="*/ 0 h 1657119"/>
              <a:gd name="connsiteX0" fmla="*/ 6567616 w 6569538"/>
              <a:gd name="connsiteY0" fmla="*/ 1402493 h 1657119"/>
              <a:gd name="connsiteX1" fmla="*/ 5739713 w 6569538"/>
              <a:gd name="connsiteY1" fmla="*/ 1649627 h 1657119"/>
              <a:gd name="connsiteX2" fmla="*/ 475735 w 6569538"/>
              <a:gd name="connsiteY2" fmla="*/ 1575487 h 1657119"/>
              <a:gd name="connsiteX3" fmla="*/ 0 w 6569538"/>
              <a:gd name="connsiteY3" fmla="*/ 0 h 1657119"/>
              <a:gd name="connsiteX0" fmla="*/ 6567616 w 6569538"/>
              <a:gd name="connsiteY0" fmla="*/ 1402493 h 1657119"/>
              <a:gd name="connsiteX1" fmla="*/ 5739713 w 6569538"/>
              <a:gd name="connsiteY1" fmla="*/ 1649627 h 1657119"/>
              <a:gd name="connsiteX2" fmla="*/ 475735 w 6569538"/>
              <a:gd name="connsiteY2" fmla="*/ 1575487 h 1657119"/>
              <a:gd name="connsiteX3" fmla="*/ 0 w 6569538"/>
              <a:gd name="connsiteY3" fmla="*/ 0 h 1657119"/>
              <a:gd name="connsiteX0" fmla="*/ 6555259 w 6557181"/>
              <a:gd name="connsiteY0" fmla="*/ 1804087 h 2058713"/>
              <a:gd name="connsiteX1" fmla="*/ 5727356 w 6557181"/>
              <a:gd name="connsiteY1" fmla="*/ 2051221 h 2058713"/>
              <a:gd name="connsiteX2" fmla="*/ 463378 w 6557181"/>
              <a:gd name="connsiteY2" fmla="*/ 1977081 h 2058713"/>
              <a:gd name="connsiteX3" fmla="*/ 0 w 6557181"/>
              <a:gd name="connsiteY3" fmla="*/ 0 h 2058713"/>
              <a:gd name="connsiteX0" fmla="*/ 6555259 w 6557181"/>
              <a:gd name="connsiteY0" fmla="*/ 1804087 h 2058713"/>
              <a:gd name="connsiteX1" fmla="*/ 5727356 w 6557181"/>
              <a:gd name="connsiteY1" fmla="*/ 2051221 h 2058713"/>
              <a:gd name="connsiteX2" fmla="*/ 463378 w 6557181"/>
              <a:gd name="connsiteY2" fmla="*/ 1977081 h 2058713"/>
              <a:gd name="connsiteX3" fmla="*/ 0 w 6557181"/>
              <a:gd name="connsiteY3" fmla="*/ 0 h 2058713"/>
              <a:gd name="connsiteX0" fmla="*/ 6549080 w 6551002"/>
              <a:gd name="connsiteY0" fmla="*/ 1488990 h 1743616"/>
              <a:gd name="connsiteX1" fmla="*/ 5721177 w 6551002"/>
              <a:gd name="connsiteY1" fmla="*/ 1736124 h 1743616"/>
              <a:gd name="connsiteX2" fmla="*/ 457199 w 6551002"/>
              <a:gd name="connsiteY2" fmla="*/ 1661984 h 1743616"/>
              <a:gd name="connsiteX3" fmla="*/ 0 w 6551002"/>
              <a:gd name="connsiteY3" fmla="*/ 0 h 1743616"/>
              <a:gd name="connsiteX0" fmla="*/ 6549080 w 6549080"/>
              <a:gd name="connsiteY0" fmla="*/ 1488990 h 1743616"/>
              <a:gd name="connsiteX1" fmla="*/ 5721177 w 6549080"/>
              <a:gd name="connsiteY1" fmla="*/ 1736124 h 1743616"/>
              <a:gd name="connsiteX2" fmla="*/ 457199 w 6549080"/>
              <a:gd name="connsiteY2" fmla="*/ 1661984 h 1743616"/>
              <a:gd name="connsiteX3" fmla="*/ 0 w 6549080"/>
              <a:gd name="connsiteY3" fmla="*/ 0 h 1743616"/>
              <a:gd name="connsiteX0" fmla="*/ 6549080 w 6549080"/>
              <a:gd name="connsiteY0" fmla="*/ 1488990 h 1736124"/>
              <a:gd name="connsiteX1" fmla="*/ 5721177 w 6549080"/>
              <a:gd name="connsiteY1" fmla="*/ 1736124 h 1736124"/>
              <a:gd name="connsiteX2" fmla="*/ 457199 w 6549080"/>
              <a:gd name="connsiteY2" fmla="*/ 1661984 h 1736124"/>
              <a:gd name="connsiteX3" fmla="*/ 0 w 6549080"/>
              <a:gd name="connsiteY3" fmla="*/ 0 h 1736124"/>
            </a:gdLst>
            <a:ahLst/>
            <a:cxnLst>
              <a:cxn ang="0">
                <a:pos x="connsiteX0" y="connsiteY0"/>
              </a:cxn>
              <a:cxn ang="0">
                <a:pos x="connsiteX1" y="connsiteY1"/>
              </a:cxn>
              <a:cxn ang="0">
                <a:pos x="connsiteX2" y="connsiteY2"/>
              </a:cxn>
              <a:cxn ang="0">
                <a:pos x="connsiteX3" y="connsiteY3"/>
              </a:cxn>
            </a:cxnLst>
            <a:rect l="l" t="t" r="r" b="b"/>
            <a:pathLst>
              <a:path w="6549080" h="1736124">
                <a:moveTo>
                  <a:pt x="6549080" y="1488990"/>
                </a:moveTo>
                <a:cubicBezTo>
                  <a:pt x="6509435" y="1671252"/>
                  <a:pt x="6297825" y="1725827"/>
                  <a:pt x="5721177" y="1736124"/>
                </a:cubicBezTo>
                <a:lnTo>
                  <a:pt x="457199" y="1661984"/>
                </a:lnTo>
                <a:cubicBezTo>
                  <a:pt x="-164757" y="1632123"/>
                  <a:pt x="47367" y="785169"/>
                  <a:pt x="0" y="0"/>
                </a:cubicBezTo>
              </a:path>
            </a:pathLst>
          </a:custGeom>
          <a:ln w="12700">
            <a:tailEnd type="stealth" w="lg" len="lg"/>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874A34B3-1554-CF84-5FE4-D2FE71AEBB3C}"/>
              </a:ext>
            </a:extLst>
          </p:cNvPr>
          <p:cNvSpPr txBox="1"/>
          <p:nvPr/>
        </p:nvSpPr>
        <p:spPr>
          <a:xfrm>
            <a:off x="1664654" y="6406339"/>
            <a:ext cx="5773825" cy="369332"/>
          </a:xfrm>
          <a:prstGeom prst="rect">
            <a:avLst/>
          </a:prstGeom>
          <a:noFill/>
        </p:spPr>
        <p:txBody>
          <a:bodyPr wrap="none" rtlCol="0">
            <a:spAutoFit/>
          </a:bodyPr>
          <a:lstStyle/>
          <a:p>
            <a:r>
              <a:rPr lang="en-US" dirty="0"/>
              <a:t>Design – make – test cycle to obtain desired target property</a:t>
            </a:r>
          </a:p>
        </p:txBody>
      </p:sp>
    </p:spTree>
    <p:extLst>
      <p:ext uri="{BB962C8B-B14F-4D97-AF65-F5344CB8AC3E}">
        <p14:creationId xmlns:p14="http://schemas.microsoft.com/office/powerpoint/2010/main" val="3220600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6827635" cy="1044575"/>
          </a:xfrm>
        </p:spPr>
        <p:txBody>
          <a:bodyPr/>
          <a:lstStyle/>
          <a:p>
            <a:r>
              <a:rPr lang="en-US" dirty="0"/>
              <a:t>Presentation Overview</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15</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4" name="Content Placeholder 3">
            <a:extLst>
              <a:ext uri="{FF2B5EF4-FFF2-40B4-BE49-F238E27FC236}">
                <a16:creationId xmlns:a16="http://schemas.microsoft.com/office/drawing/2014/main" id="{D140F5DB-8AB7-B84F-0FE4-D8C6F4E661BA}"/>
              </a:ext>
            </a:extLst>
          </p:cNvPr>
          <p:cNvSpPr>
            <a:spLocks noGrp="1"/>
          </p:cNvSpPr>
          <p:nvPr>
            <p:ph idx="1"/>
          </p:nvPr>
        </p:nvSpPr>
        <p:spPr/>
        <p:txBody>
          <a:bodyPr/>
          <a:lstStyle/>
          <a:p>
            <a:r>
              <a:rPr lang="en-US" dirty="0">
                <a:solidFill>
                  <a:schemeClr val="bg1">
                    <a:lumMod val="65000"/>
                  </a:schemeClr>
                </a:solidFill>
              </a:rPr>
              <a:t>Drug-likeness: </a:t>
            </a:r>
          </a:p>
          <a:p>
            <a:r>
              <a:rPr lang="en-US" dirty="0">
                <a:solidFill>
                  <a:schemeClr val="bg1">
                    <a:lumMod val="65000"/>
                  </a:schemeClr>
                </a:solidFill>
              </a:rPr>
              <a:t>How to define drug-likeness?</a:t>
            </a:r>
          </a:p>
          <a:p>
            <a:r>
              <a:rPr lang="en-US" dirty="0">
                <a:solidFill>
                  <a:schemeClr val="bg1">
                    <a:lumMod val="65000"/>
                  </a:schemeClr>
                </a:solidFill>
              </a:rPr>
              <a:t>Which parameter are critical to pay attention to?</a:t>
            </a:r>
          </a:p>
          <a:p>
            <a:r>
              <a:rPr lang="en-US" dirty="0"/>
              <a:t>Drug-likeness and therapeutic area: how does drug-likeness differ by therapeutic area? </a:t>
            </a:r>
          </a:p>
          <a:p>
            <a:r>
              <a:rPr lang="en-US" dirty="0">
                <a:solidFill>
                  <a:schemeClr val="bg1">
                    <a:lumMod val="65000"/>
                  </a:schemeClr>
                </a:solidFill>
              </a:rPr>
              <a:t>Current trends in optimizing drug-like properties in </a:t>
            </a:r>
            <a:r>
              <a:rPr lang="en-US" dirty="0" err="1">
                <a:solidFill>
                  <a:schemeClr val="bg1">
                    <a:lumMod val="65000"/>
                  </a:schemeClr>
                </a:solidFill>
              </a:rPr>
              <a:t>medchem</a:t>
            </a:r>
            <a:endParaRPr lang="en-US" dirty="0">
              <a:solidFill>
                <a:schemeClr val="bg1">
                  <a:lumMod val="65000"/>
                </a:schemeClr>
              </a:solidFill>
            </a:endParaRPr>
          </a:p>
          <a:p>
            <a:r>
              <a:rPr lang="en-US" dirty="0">
                <a:solidFill>
                  <a:schemeClr val="bg1">
                    <a:lumMod val="65000"/>
                  </a:schemeClr>
                </a:solidFill>
              </a:rPr>
              <a:t>Summary</a:t>
            </a:r>
          </a:p>
          <a:p>
            <a:endParaRPr lang="en-US" dirty="0"/>
          </a:p>
        </p:txBody>
      </p:sp>
    </p:spTree>
    <p:extLst>
      <p:ext uri="{BB962C8B-B14F-4D97-AF65-F5344CB8AC3E}">
        <p14:creationId xmlns:p14="http://schemas.microsoft.com/office/powerpoint/2010/main" val="278385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10020300" cy="1044575"/>
          </a:xfrm>
        </p:spPr>
        <p:txBody>
          <a:bodyPr>
            <a:normAutofit fontScale="90000"/>
          </a:bodyPr>
          <a:lstStyle/>
          <a:p>
            <a:r>
              <a:rPr lang="en-US" sz="3600" b="1" dirty="0">
                <a:latin typeface="+mn-lt"/>
              </a:rPr>
              <a:t>Drug-likeness and therapeutic area: </a:t>
            </a:r>
            <a:br>
              <a:rPr lang="en-US" sz="3600" b="1" dirty="0">
                <a:latin typeface="+mn-lt"/>
              </a:rPr>
            </a:br>
            <a:r>
              <a:rPr lang="en-US" sz="3600" b="1" dirty="0">
                <a:latin typeface="+mn-lt"/>
              </a:rPr>
              <a:t>how does drug-likeness differ by therapeutic area?</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16</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6" name="TextBox 5">
            <a:extLst>
              <a:ext uri="{FF2B5EF4-FFF2-40B4-BE49-F238E27FC236}">
                <a16:creationId xmlns:a16="http://schemas.microsoft.com/office/drawing/2014/main" id="{DDDE777B-B1CF-EE46-4388-2BAA67B9ACE8}"/>
              </a:ext>
            </a:extLst>
          </p:cNvPr>
          <p:cNvSpPr txBox="1"/>
          <p:nvPr/>
        </p:nvSpPr>
        <p:spPr>
          <a:xfrm>
            <a:off x="152400" y="4688800"/>
            <a:ext cx="4101264" cy="307777"/>
          </a:xfrm>
          <a:prstGeom prst="rect">
            <a:avLst/>
          </a:prstGeom>
          <a:noFill/>
        </p:spPr>
        <p:txBody>
          <a:bodyPr wrap="square">
            <a:spAutoFit/>
          </a:bodyPr>
          <a:lstStyle/>
          <a:p>
            <a:pPr algn="l"/>
            <a:r>
              <a:rPr lang="en-US" sz="1400" dirty="0">
                <a:effectLst/>
              </a:rPr>
              <a:t>Oral Drugs Published 1990-2014 (n=216)</a:t>
            </a:r>
            <a:endParaRPr lang="en-US" sz="1400" b="1" dirty="0">
              <a:effectLst/>
            </a:endParaRPr>
          </a:p>
        </p:txBody>
      </p:sp>
      <p:graphicFrame>
        <p:nvGraphicFramePr>
          <p:cNvPr id="7" name="Table 6">
            <a:extLst>
              <a:ext uri="{FF2B5EF4-FFF2-40B4-BE49-F238E27FC236}">
                <a16:creationId xmlns:a16="http://schemas.microsoft.com/office/drawing/2014/main" id="{36BBEB1D-FA75-11B8-9734-2F8F0EB1248E}"/>
              </a:ext>
            </a:extLst>
          </p:cNvPr>
          <p:cNvGraphicFramePr>
            <a:graphicFrameLocks noGrp="1"/>
          </p:cNvGraphicFramePr>
          <p:nvPr>
            <p:extLst>
              <p:ext uri="{D42A27DB-BD31-4B8C-83A1-F6EECF244321}">
                <p14:modId xmlns:p14="http://schemas.microsoft.com/office/powerpoint/2010/main" val="1127232400"/>
              </p:ext>
            </p:extLst>
          </p:nvPr>
        </p:nvGraphicFramePr>
        <p:xfrm>
          <a:off x="6388233" y="1372387"/>
          <a:ext cx="5577840" cy="3810000"/>
        </p:xfrm>
        <a:graphic>
          <a:graphicData uri="http://schemas.openxmlformats.org/drawingml/2006/table">
            <a:tbl>
              <a:tblPr>
                <a:tableStyleId>{9D7B26C5-4107-4FEC-AEDC-1716B250A1EF}</a:tableStyleId>
              </a:tblPr>
              <a:tblGrid>
                <a:gridCol w="1828800">
                  <a:extLst>
                    <a:ext uri="{9D8B030D-6E8A-4147-A177-3AD203B41FA5}">
                      <a16:colId xmlns:a16="http://schemas.microsoft.com/office/drawing/2014/main" val="749962298"/>
                    </a:ext>
                  </a:extLst>
                </a:gridCol>
                <a:gridCol w="1828800">
                  <a:extLst>
                    <a:ext uri="{9D8B030D-6E8A-4147-A177-3AD203B41FA5}">
                      <a16:colId xmlns:a16="http://schemas.microsoft.com/office/drawing/2014/main" val="1324294271"/>
                    </a:ext>
                  </a:extLst>
                </a:gridCol>
                <a:gridCol w="1920240">
                  <a:extLst>
                    <a:ext uri="{9D8B030D-6E8A-4147-A177-3AD203B41FA5}">
                      <a16:colId xmlns:a16="http://schemas.microsoft.com/office/drawing/2014/main" val="31153823"/>
                    </a:ext>
                  </a:extLst>
                </a:gridCol>
              </a:tblGrid>
              <a:tr h="822960">
                <a:tc>
                  <a:txBody>
                    <a:bodyPr/>
                    <a:lstStyle/>
                    <a:p>
                      <a:pPr algn="l" fontAlgn="b"/>
                      <a:r>
                        <a:rPr lang="en-US" sz="1600" dirty="0">
                          <a:effectLst/>
                        </a:rPr>
                        <a:t>Physical Chemical Properties</a:t>
                      </a:r>
                      <a:endParaRPr lang="en-US" sz="1600" b="1" dirty="0">
                        <a:effectLst/>
                      </a:endParaRPr>
                    </a:p>
                  </a:txBody>
                  <a:tcPr anchor="ctr">
                    <a:lnB w="12700" cap="flat" cmpd="sng" algn="ctr">
                      <a:solidFill>
                        <a:schemeClr val="tx1"/>
                      </a:solidFill>
                      <a:prstDash val="solid"/>
                      <a:round/>
                      <a:headEnd type="none" w="med" len="med"/>
                      <a:tailEnd type="none" w="med" len="med"/>
                    </a:lnB>
                  </a:tcPr>
                </a:tc>
                <a:tc>
                  <a:txBody>
                    <a:bodyPr/>
                    <a:lstStyle/>
                    <a:p>
                      <a:pPr algn="ctr" fontAlgn="b"/>
                      <a:r>
                        <a:rPr lang="en-US" sz="1600" b="1" dirty="0">
                          <a:effectLst/>
                        </a:rPr>
                        <a:t>CNS</a:t>
                      </a:r>
                      <a:r>
                        <a:rPr lang="en-US" sz="1600" dirty="0">
                          <a:effectLst/>
                        </a:rPr>
                        <a:t> Drugs</a:t>
                      </a:r>
                      <a:endParaRPr lang="en-US" sz="1600" b="1" dirty="0">
                        <a:effectLst/>
                      </a:endParaRPr>
                    </a:p>
                  </a:txBody>
                  <a:tcPr anchor="ctr">
                    <a:lnB w="12700" cap="flat" cmpd="sng" algn="ctr">
                      <a:solidFill>
                        <a:schemeClr val="tx1"/>
                      </a:solidFill>
                      <a:prstDash val="solid"/>
                      <a:round/>
                      <a:headEnd type="none" w="med" len="med"/>
                      <a:tailEnd type="none" w="med" len="med"/>
                    </a:lnB>
                  </a:tcPr>
                </a:tc>
                <a:tc>
                  <a:txBody>
                    <a:bodyPr/>
                    <a:lstStyle/>
                    <a:p>
                      <a:pPr algn="ctr" fontAlgn="b"/>
                      <a:r>
                        <a:rPr lang="en-US" sz="1600" b="1" dirty="0">
                          <a:effectLst/>
                        </a:rPr>
                        <a:t>Non-CNS</a:t>
                      </a:r>
                      <a:r>
                        <a:rPr lang="en-US" sz="1600" dirty="0">
                          <a:effectLst/>
                        </a:rPr>
                        <a:t> Drugs</a:t>
                      </a:r>
                      <a:endParaRPr lang="en-US" sz="1600" b="1" dirty="0">
                        <a:effectLst/>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9732969"/>
                  </a:ext>
                </a:extLst>
              </a:tr>
              <a:tr h="0">
                <a:tc>
                  <a:txBody>
                    <a:bodyPr/>
                    <a:lstStyle/>
                    <a:p>
                      <a:pPr algn="l" fontAlgn="t"/>
                      <a:r>
                        <a:rPr lang="en-US" sz="1600" dirty="0">
                          <a:effectLst/>
                        </a:rPr>
                        <a:t>Molecular weight</a:t>
                      </a:r>
                      <a:endParaRPr lang="en-US" sz="1600" b="0" dirty="0">
                        <a:effectLst/>
                      </a:endParaRPr>
                    </a:p>
                  </a:txBody>
                  <a:tcPr>
                    <a:lnT w="12700" cap="flat" cmpd="sng" algn="ctr">
                      <a:solidFill>
                        <a:schemeClr val="tx1"/>
                      </a:solidFill>
                      <a:prstDash val="solid"/>
                      <a:round/>
                      <a:headEnd type="none" w="med" len="med"/>
                      <a:tailEnd type="none" w="med" len="med"/>
                    </a:lnT>
                  </a:tcPr>
                </a:tc>
                <a:tc>
                  <a:txBody>
                    <a:bodyPr/>
                    <a:lstStyle/>
                    <a:p>
                      <a:pPr algn="ctr" fontAlgn="t"/>
                      <a:r>
                        <a:rPr lang="en-US" sz="1800" dirty="0">
                          <a:effectLst/>
                        </a:rPr>
                        <a:t>319 (151–655)</a:t>
                      </a:r>
                      <a:endParaRPr lang="en-US" sz="1800" b="0" dirty="0">
                        <a:effectLst/>
                      </a:endParaRPr>
                    </a:p>
                  </a:txBody>
                  <a:tcPr anchor="ctr">
                    <a:lnT w="12700" cap="flat" cmpd="sng" algn="ctr">
                      <a:solidFill>
                        <a:schemeClr val="tx1"/>
                      </a:solidFill>
                      <a:prstDash val="solid"/>
                      <a:round/>
                      <a:headEnd type="none" w="med" len="med"/>
                      <a:tailEnd type="none" w="med" len="med"/>
                    </a:lnT>
                  </a:tcPr>
                </a:tc>
                <a:tc>
                  <a:txBody>
                    <a:bodyPr/>
                    <a:lstStyle/>
                    <a:p>
                      <a:pPr algn="ctr" fontAlgn="t"/>
                      <a:r>
                        <a:rPr lang="en-US" sz="1800" dirty="0">
                          <a:effectLst/>
                        </a:rPr>
                        <a:t>330 (163–671)</a:t>
                      </a:r>
                      <a:endParaRPr lang="en-US" sz="1800" b="0" dirty="0">
                        <a:effectLst/>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42765341"/>
                  </a:ext>
                </a:extLst>
              </a:tr>
              <a:tr h="0">
                <a:tc>
                  <a:txBody>
                    <a:bodyPr/>
                    <a:lstStyle/>
                    <a:p>
                      <a:pPr algn="l" fontAlgn="t"/>
                      <a:r>
                        <a:rPr lang="en-US" sz="1600" dirty="0" err="1">
                          <a:effectLst/>
                        </a:rPr>
                        <a:t>clogP</a:t>
                      </a:r>
                      <a:endParaRPr lang="en-US" sz="1600" b="0" dirty="0">
                        <a:effectLst/>
                      </a:endParaRPr>
                    </a:p>
                  </a:txBody>
                  <a:tcPr/>
                </a:tc>
                <a:tc>
                  <a:txBody>
                    <a:bodyPr/>
                    <a:lstStyle/>
                    <a:p>
                      <a:pPr algn="ctr" fontAlgn="t"/>
                      <a:r>
                        <a:rPr lang="en-US" sz="1800" dirty="0">
                          <a:effectLst/>
                        </a:rPr>
                        <a:t>3.43</a:t>
                      </a:r>
                      <a:r>
                        <a:rPr lang="en-US" sz="1800" baseline="30000" dirty="0">
                          <a:effectLst/>
                        </a:rPr>
                        <a:t>*</a:t>
                      </a:r>
                      <a:r>
                        <a:rPr lang="en-US" sz="1800" dirty="0">
                          <a:effectLst/>
                        </a:rPr>
                        <a:t> (0.16–6.59)</a:t>
                      </a:r>
                      <a:endParaRPr lang="en-US" sz="1800" b="0" dirty="0">
                        <a:effectLst/>
                      </a:endParaRPr>
                    </a:p>
                  </a:txBody>
                  <a:tcPr anchor="ctr"/>
                </a:tc>
                <a:tc>
                  <a:txBody>
                    <a:bodyPr/>
                    <a:lstStyle/>
                    <a:p>
                      <a:pPr algn="ctr" fontAlgn="t"/>
                      <a:r>
                        <a:rPr lang="en-US" sz="1800" dirty="0">
                          <a:effectLst/>
                        </a:rPr>
                        <a:t>2.78</a:t>
                      </a:r>
                      <a:r>
                        <a:rPr lang="en-US" sz="1800" baseline="30000" dirty="0">
                          <a:effectLst/>
                        </a:rPr>
                        <a:t>*</a:t>
                      </a:r>
                      <a:r>
                        <a:rPr lang="en-US" sz="1800" dirty="0">
                          <a:effectLst/>
                        </a:rPr>
                        <a:t> (−2.81–6.09)</a:t>
                      </a:r>
                      <a:endParaRPr lang="en-US" sz="1800" b="0" dirty="0">
                        <a:effectLst/>
                      </a:endParaRPr>
                    </a:p>
                  </a:txBody>
                  <a:tcPr anchor="ctr"/>
                </a:tc>
                <a:extLst>
                  <a:ext uri="{0D108BD9-81ED-4DB2-BD59-A6C34878D82A}">
                    <a16:rowId xmlns:a16="http://schemas.microsoft.com/office/drawing/2014/main" val="1988873613"/>
                  </a:ext>
                </a:extLst>
              </a:tr>
              <a:tr h="0">
                <a:tc>
                  <a:txBody>
                    <a:bodyPr/>
                    <a:lstStyle/>
                    <a:p>
                      <a:pPr algn="l" fontAlgn="t"/>
                      <a:r>
                        <a:rPr lang="en-US" sz="1600" dirty="0" err="1">
                          <a:effectLst/>
                        </a:rPr>
                        <a:t>ClogD</a:t>
                      </a:r>
                      <a:endParaRPr lang="en-US" sz="1600" b="0" dirty="0">
                        <a:effectLst/>
                      </a:endParaRPr>
                    </a:p>
                  </a:txBody>
                  <a:tcPr/>
                </a:tc>
                <a:tc>
                  <a:txBody>
                    <a:bodyPr/>
                    <a:lstStyle/>
                    <a:p>
                      <a:pPr algn="ctr" fontAlgn="t"/>
                      <a:r>
                        <a:rPr lang="en-US" sz="1600" dirty="0">
                          <a:effectLst/>
                        </a:rPr>
                        <a:t>2.08 (−1.34–6.57)</a:t>
                      </a:r>
                      <a:endParaRPr lang="en-US" sz="1600" b="0" dirty="0">
                        <a:effectLst/>
                      </a:endParaRPr>
                    </a:p>
                  </a:txBody>
                  <a:tcPr anchor="ctr"/>
                </a:tc>
                <a:tc>
                  <a:txBody>
                    <a:bodyPr/>
                    <a:lstStyle/>
                    <a:p>
                      <a:pPr algn="ctr" fontAlgn="t"/>
                      <a:r>
                        <a:rPr lang="en-US" sz="1600" dirty="0">
                          <a:effectLst/>
                        </a:rPr>
                        <a:t>1.07 (−2.81–5.53)</a:t>
                      </a:r>
                      <a:endParaRPr lang="en-US" sz="1600" b="0" dirty="0">
                        <a:effectLst/>
                      </a:endParaRPr>
                    </a:p>
                  </a:txBody>
                  <a:tcPr anchor="ctr"/>
                </a:tc>
                <a:extLst>
                  <a:ext uri="{0D108BD9-81ED-4DB2-BD59-A6C34878D82A}">
                    <a16:rowId xmlns:a16="http://schemas.microsoft.com/office/drawing/2014/main" val="2616724795"/>
                  </a:ext>
                </a:extLst>
              </a:tr>
              <a:tr h="0">
                <a:tc>
                  <a:txBody>
                    <a:bodyPr/>
                    <a:lstStyle/>
                    <a:p>
                      <a:pPr algn="l" fontAlgn="t"/>
                      <a:r>
                        <a:rPr lang="en-US" sz="1600" dirty="0">
                          <a:effectLst/>
                        </a:rPr>
                        <a:t>PSA</a:t>
                      </a:r>
                      <a:endParaRPr lang="en-US" sz="1600" b="0" dirty="0">
                        <a:effectLst/>
                      </a:endParaRPr>
                    </a:p>
                  </a:txBody>
                  <a:tcPr/>
                </a:tc>
                <a:tc>
                  <a:txBody>
                    <a:bodyPr/>
                    <a:lstStyle/>
                    <a:p>
                      <a:pPr algn="ctr" fontAlgn="t"/>
                      <a:r>
                        <a:rPr lang="en-US" sz="1600" dirty="0">
                          <a:effectLst/>
                        </a:rPr>
                        <a:t>40.5 (4.63–108)</a:t>
                      </a:r>
                      <a:endParaRPr lang="en-US" sz="1600" b="0" dirty="0">
                        <a:effectLst/>
                      </a:endParaRPr>
                    </a:p>
                  </a:txBody>
                  <a:tcPr anchor="ctr"/>
                </a:tc>
                <a:tc>
                  <a:txBody>
                    <a:bodyPr/>
                    <a:lstStyle/>
                    <a:p>
                      <a:pPr algn="ctr" fontAlgn="t"/>
                      <a:r>
                        <a:rPr lang="en-US" sz="1600" dirty="0">
                          <a:effectLst/>
                        </a:rPr>
                        <a:t>56.1 (3.25–151)</a:t>
                      </a:r>
                      <a:endParaRPr lang="en-US" sz="1600" b="0" dirty="0">
                        <a:effectLst/>
                      </a:endParaRPr>
                    </a:p>
                  </a:txBody>
                  <a:tcPr anchor="ctr"/>
                </a:tc>
                <a:extLst>
                  <a:ext uri="{0D108BD9-81ED-4DB2-BD59-A6C34878D82A}">
                    <a16:rowId xmlns:a16="http://schemas.microsoft.com/office/drawing/2014/main" val="3360102554"/>
                  </a:ext>
                </a:extLst>
              </a:tr>
              <a:tr h="0">
                <a:tc>
                  <a:txBody>
                    <a:bodyPr/>
                    <a:lstStyle/>
                    <a:p>
                      <a:pPr algn="l" fontAlgn="t"/>
                      <a:r>
                        <a:rPr lang="en-US" sz="1600" dirty="0">
                          <a:effectLst/>
                        </a:rPr>
                        <a:t>H-Donor</a:t>
                      </a:r>
                      <a:endParaRPr lang="en-US" sz="1600" b="0" dirty="0">
                        <a:effectLst/>
                      </a:endParaRPr>
                    </a:p>
                  </a:txBody>
                  <a:tcPr/>
                </a:tc>
                <a:tc>
                  <a:txBody>
                    <a:bodyPr/>
                    <a:lstStyle/>
                    <a:p>
                      <a:pPr algn="ctr" fontAlgn="t"/>
                      <a:r>
                        <a:rPr lang="en-US" sz="1600" dirty="0">
                          <a:effectLst/>
                        </a:rPr>
                        <a:t>0.85</a:t>
                      </a:r>
                      <a:r>
                        <a:rPr lang="en-US" sz="1600" baseline="30000" dirty="0">
                          <a:effectLst/>
                        </a:rPr>
                        <a:t>*</a:t>
                      </a:r>
                      <a:r>
                        <a:rPr lang="en-US" sz="1600" dirty="0">
                          <a:effectLst/>
                        </a:rPr>
                        <a:t> (0–3)</a:t>
                      </a:r>
                      <a:endParaRPr lang="en-US" sz="1600" b="0" dirty="0">
                        <a:effectLst/>
                      </a:endParaRPr>
                    </a:p>
                  </a:txBody>
                  <a:tcPr anchor="ctr"/>
                </a:tc>
                <a:tc>
                  <a:txBody>
                    <a:bodyPr/>
                    <a:lstStyle/>
                    <a:p>
                      <a:pPr algn="ctr" fontAlgn="t"/>
                      <a:r>
                        <a:rPr lang="en-US" sz="1600" dirty="0">
                          <a:effectLst/>
                        </a:rPr>
                        <a:t>1.56</a:t>
                      </a:r>
                      <a:r>
                        <a:rPr lang="en-US" sz="1600" baseline="30000" dirty="0">
                          <a:effectLst/>
                        </a:rPr>
                        <a:t>*</a:t>
                      </a:r>
                      <a:r>
                        <a:rPr lang="en-US" sz="1600" dirty="0">
                          <a:effectLst/>
                        </a:rPr>
                        <a:t> (0–6)</a:t>
                      </a:r>
                      <a:endParaRPr lang="en-US" sz="1600" b="0" dirty="0">
                        <a:effectLst/>
                      </a:endParaRPr>
                    </a:p>
                  </a:txBody>
                  <a:tcPr anchor="ctr"/>
                </a:tc>
                <a:extLst>
                  <a:ext uri="{0D108BD9-81ED-4DB2-BD59-A6C34878D82A}">
                    <a16:rowId xmlns:a16="http://schemas.microsoft.com/office/drawing/2014/main" val="1166406449"/>
                  </a:ext>
                </a:extLst>
              </a:tr>
              <a:tr h="0">
                <a:tc>
                  <a:txBody>
                    <a:bodyPr/>
                    <a:lstStyle/>
                    <a:p>
                      <a:pPr algn="l" fontAlgn="t"/>
                      <a:r>
                        <a:rPr lang="en-US" sz="1600" dirty="0">
                          <a:effectLst/>
                        </a:rPr>
                        <a:t>H-acceptors</a:t>
                      </a:r>
                      <a:endParaRPr lang="en-US" sz="1600" b="0" dirty="0">
                        <a:effectLst/>
                      </a:endParaRPr>
                    </a:p>
                  </a:txBody>
                  <a:tcPr/>
                </a:tc>
                <a:tc>
                  <a:txBody>
                    <a:bodyPr/>
                    <a:lstStyle/>
                    <a:p>
                      <a:pPr algn="ctr" fontAlgn="t"/>
                      <a:r>
                        <a:rPr lang="en-US" sz="1600" dirty="0">
                          <a:effectLst/>
                        </a:rPr>
                        <a:t>3.56 (1–10)</a:t>
                      </a:r>
                      <a:endParaRPr lang="en-US" sz="1600" b="0" dirty="0">
                        <a:effectLst/>
                      </a:endParaRPr>
                    </a:p>
                  </a:txBody>
                  <a:tcPr anchor="ctr"/>
                </a:tc>
                <a:tc>
                  <a:txBody>
                    <a:bodyPr/>
                    <a:lstStyle/>
                    <a:p>
                      <a:pPr algn="ctr" fontAlgn="t"/>
                      <a:r>
                        <a:rPr lang="en-US" sz="1600" dirty="0">
                          <a:effectLst/>
                        </a:rPr>
                        <a:t>4.51 (1–11)</a:t>
                      </a:r>
                      <a:endParaRPr lang="en-US" sz="1600" b="0" dirty="0">
                        <a:effectLst/>
                      </a:endParaRPr>
                    </a:p>
                  </a:txBody>
                  <a:tcPr anchor="ctr"/>
                </a:tc>
                <a:extLst>
                  <a:ext uri="{0D108BD9-81ED-4DB2-BD59-A6C34878D82A}">
                    <a16:rowId xmlns:a16="http://schemas.microsoft.com/office/drawing/2014/main" val="1196883218"/>
                  </a:ext>
                </a:extLst>
              </a:tr>
              <a:tr h="0">
                <a:tc>
                  <a:txBody>
                    <a:bodyPr/>
                    <a:lstStyle/>
                    <a:p>
                      <a:pPr algn="l" fontAlgn="t"/>
                      <a:r>
                        <a:rPr lang="en-US" sz="1600" dirty="0">
                          <a:effectLst/>
                        </a:rPr>
                        <a:t>Flexibility (rotatable bonds)</a:t>
                      </a:r>
                      <a:endParaRPr lang="en-US" sz="1600" b="0" dirty="0">
                        <a:effectLst/>
                      </a:endParaRPr>
                    </a:p>
                  </a:txBody>
                  <a:tcPr/>
                </a:tc>
                <a:tc>
                  <a:txBody>
                    <a:bodyPr/>
                    <a:lstStyle/>
                    <a:p>
                      <a:pPr algn="ctr" fontAlgn="t"/>
                      <a:r>
                        <a:rPr lang="en-US" sz="1800" dirty="0">
                          <a:effectLst/>
                        </a:rPr>
                        <a:t>1.27</a:t>
                      </a:r>
                      <a:r>
                        <a:rPr lang="en-US" sz="1800" baseline="30000" dirty="0">
                          <a:effectLst/>
                        </a:rPr>
                        <a:t>*</a:t>
                      </a:r>
                      <a:r>
                        <a:rPr lang="en-US" sz="1800" dirty="0">
                          <a:effectLst/>
                        </a:rPr>
                        <a:t> (0–5)</a:t>
                      </a:r>
                      <a:endParaRPr lang="en-US" sz="1800" b="0" dirty="0">
                        <a:effectLst/>
                      </a:endParaRPr>
                    </a:p>
                  </a:txBody>
                  <a:tcPr anchor="ctr"/>
                </a:tc>
                <a:tc>
                  <a:txBody>
                    <a:bodyPr/>
                    <a:lstStyle/>
                    <a:p>
                      <a:pPr algn="ctr" fontAlgn="t"/>
                      <a:r>
                        <a:rPr lang="en-US" sz="1800" dirty="0">
                          <a:effectLst/>
                        </a:rPr>
                        <a:t>2.18</a:t>
                      </a:r>
                      <a:r>
                        <a:rPr lang="en-US" sz="1800" baseline="30000" dirty="0">
                          <a:effectLst/>
                        </a:rPr>
                        <a:t>*</a:t>
                      </a:r>
                      <a:r>
                        <a:rPr lang="en-US" sz="1800" dirty="0">
                          <a:effectLst/>
                        </a:rPr>
                        <a:t> (0–4)</a:t>
                      </a:r>
                      <a:endParaRPr lang="en-US" sz="1800" b="0" dirty="0">
                        <a:effectLst/>
                      </a:endParaRPr>
                    </a:p>
                  </a:txBody>
                  <a:tcPr anchor="ctr"/>
                </a:tc>
                <a:extLst>
                  <a:ext uri="{0D108BD9-81ED-4DB2-BD59-A6C34878D82A}">
                    <a16:rowId xmlns:a16="http://schemas.microsoft.com/office/drawing/2014/main" val="3860321395"/>
                  </a:ext>
                </a:extLst>
              </a:tr>
              <a:tr h="0">
                <a:tc>
                  <a:txBody>
                    <a:bodyPr/>
                    <a:lstStyle/>
                    <a:p>
                      <a:pPr algn="l" fontAlgn="t"/>
                      <a:r>
                        <a:rPr lang="en-US" sz="1600" dirty="0">
                          <a:effectLst/>
                        </a:rPr>
                        <a:t>Aromatic rings</a:t>
                      </a:r>
                      <a:endParaRPr lang="en-US" sz="1600" b="0" dirty="0">
                        <a:effectLst/>
                      </a:endParaRPr>
                    </a:p>
                  </a:txBody>
                  <a:tcPr/>
                </a:tc>
                <a:tc>
                  <a:txBody>
                    <a:bodyPr/>
                    <a:lstStyle/>
                    <a:p>
                      <a:pPr algn="ctr" fontAlgn="t"/>
                      <a:r>
                        <a:rPr lang="en-US" sz="1600" dirty="0">
                          <a:effectLst/>
                        </a:rPr>
                        <a:t>1.92 (0–4)</a:t>
                      </a:r>
                      <a:endParaRPr lang="en-US" sz="1600" b="0" dirty="0">
                        <a:effectLst/>
                      </a:endParaRPr>
                    </a:p>
                  </a:txBody>
                  <a:tcPr anchor="ctr"/>
                </a:tc>
                <a:tc>
                  <a:txBody>
                    <a:bodyPr/>
                    <a:lstStyle/>
                    <a:p>
                      <a:pPr algn="ctr" fontAlgn="t"/>
                      <a:r>
                        <a:rPr lang="en-US" sz="1600" dirty="0">
                          <a:effectLst/>
                        </a:rPr>
                        <a:t>1.93 (0–4)</a:t>
                      </a:r>
                      <a:endParaRPr lang="en-US" sz="1600" b="0" dirty="0">
                        <a:effectLst/>
                      </a:endParaRPr>
                    </a:p>
                  </a:txBody>
                  <a:tcPr anchor="ctr"/>
                </a:tc>
                <a:extLst>
                  <a:ext uri="{0D108BD9-81ED-4DB2-BD59-A6C34878D82A}">
                    <a16:rowId xmlns:a16="http://schemas.microsoft.com/office/drawing/2014/main" val="2873145674"/>
                  </a:ext>
                </a:extLst>
              </a:tr>
            </a:tbl>
          </a:graphicData>
        </a:graphic>
      </p:graphicFrame>
      <p:graphicFrame>
        <p:nvGraphicFramePr>
          <p:cNvPr id="8" name="Table 7">
            <a:extLst>
              <a:ext uri="{FF2B5EF4-FFF2-40B4-BE49-F238E27FC236}">
                <a16:creationId xmlns:a16="http://schemas.microsoft.com/office/drawing/2014/main" id="{77636CAB-0C5B-E0C1-804D-7D1AA7260C5C}"/>
              </a:ext>
            </a:extLst>
          </p:cNvPr>
          <p:cNvGraphicFramePr>
            <a:graphicFrameLocks noGrp="1"/>
          </p:cNvGraphicFramePr>
          <p:nvPr>
            <p:extLst>
              <p:ext uri="{D42A27DB-BD31-4B8C-83A1-F6EECF244321}">
                <p14:modId xmlns:p14="http://schemas.microsoft.com/office/powerpoint/2010/main" val="1306929246"/>
              </p:ext>
            </p:extLst>
          </p:nvPr>
        </p:nvGraphicFramePr>
        <p:xfrm>
          <a:off x="152400" y="1372387"/>
          <a:ext cx="5852160" cy="3230880"/>
        </p:xfrm>
        <a:graphic>
          <a:graphicData uri="http://schemas.openxmlformats.org/drawingml/2006/table">
            <a:tbl>
              <a:tblPr>
                <a:tableStyleId>{9D7B26C5-4107-4FEC-AEDC-1716B250A1EF}</a:tableStyleId>
              </a:tblPr>
              <a:tblGrid>
                <a:gridCol w="1737360">
                  <a:extLst>
                    <a:ext uri="{9D8B030D-6E8A-4147-A177-3AD203B41FA5}">
                      <a16:colId xmlns:a16="http://schemas.microsoft.com/office/drawing/2014/main" val="749962298"/>
                    </a:ext>
                  </a:extLst>
                </a:gridCol>
                <a:gridCol w="1645920">
                  <a:extLst>
                    <a:ext uri="{9D8B030D-6E8A-4147-A177-3AD203B41FA5}">
                      <a16:colId xmlns:a16="http://schemas.microsoft.com/office/drawing/2014/main" val="1324294271"/>
                    </a:ext>
                  </a:extLst>
                </a:gridCol>
                <a:gridCol w="1645920">
                  <a:extLst>
                    <a:ext uri="{9D8B030D-6E8A-4147-A177-3AD203B41FA5}">
                      <a16:colId xmlns:a16="http://schemas.microsoft.com/office/drawing/2014/main" val="3559201813"/>
                    </a:ext>
                  </a:extLst>
                </a:gridCol>
                <a:gridCol w="822960">
                  <a:extLst>
                    <a:ext uri="{9D8B030D-6E8A-4147-A177-3AD203B41FA5}">
                      <a16:colId xmlns:a16="http://schemas.microsoft.com/office/drawing/2014/main" val="31153823"/>
                    </a:ext>
                  </a:extLst>
                </a:gridCol>
              </a:tblGrid>
              <a:tr h="0">
                <a:tc>
                  <a:txBody>
                    <a:bodyPr/>
                    <a:lstStyle/>
                    <a:p>
                      <a:pPr algn="l" fontAlgn="b"/>
                      <a:r>
                        <a:rPr lang="en-US" sz="1600" dirty="0">
                          <a:effectLst/>
                        </a:rPr>
                        <a:t>Physical Chemical Properties</a:t>
                      </a:r>
                      <a:endParaRPr lang="en-US" sz="1600" b="1" dirty="0">
                        <a:effectLst/>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dirty="0">
                          <a:effectLst/>
                        </a:rPr>
                        <a:t>Anti-cancer </a:t>
                      </a:r>
                      <a:r>
                        <a:rPr lang="en-US" sz="1600" dirty="0">
                          <a:effectLst/>
                        </a:rPr>
                        <a:t>kinase inhibitors (n=25)</a:t>
                      </a:r>
                      <a:endParaRPr lang="en-US" sz="1600" b="1" dirty="0">
                        <a:effectLst/>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dirty="0">
                          <a:effectLst/>
                        </a:rPr>
                        <a:t>HIV</a:t>
                      </a:r>
                      <a:r>
                        <a:rPr lang="en-US" sz="1600" dirty="0">
                          <a:effectLst/>
                        </a:rPr>
                        <a:t> protease inhibitors &amp; </a:t>
                      </a:r>
                      <a:r>
                        <a:rPr lang="en-US" sz="1600" b="1" dirty="0">
                          <a:effectLst/>
                        </a:rPr>
                        <a:t>anti-HCV</a:t>
                      </a:r>
                      <a:r>
                        <a:rPr lang="en-US" sz="1600" dirty="0">
                          <a:effectLst/>
                        </a:rPr>
                        <a:t> drugs (n=19)</a:t>
                      </a:r>
                      <a:endParaRPr lang="en-US" sz="1600" b="1" dirty="0">
                        <a:effectLst/>
                      </a:endParaRPr>
                    </a:p>
                  </a:txBody>
                  <a:tcPr anchor="ctr">
                    <a:lnB w="12700" cap="flat" cmpd="sng" algn="ctr">
                      <a:solidFill>
                        <a:schemeClr val="tx1"/>
                      </a:solidFill>
                      <a:prstDash val="solid"/>
                      <a:round/>
                      <a:headEnd type="none" w="med" len="med"/>
                      <a:tailEnd type="none" w="med" len="med"/>
                    </a:lnB>
                  </a:tcPr>
                </a:tc>
                <a:tc>
                  <a:txBody>
                    <a:bodyPr/>
                    <a:lstStyle/>
                    <a:p>
                      <a:pPr algn="ctr" fontAlgn="b"/>
                      <a:r>
                        <a:rPr lang="en-US" sz="1600" dirty="0">
                          <a:effectLst/>
                        </a:rPr>
                        <a:t>Others</a:t>
                      </a:r>
                      <a:endParaRPr lang="en-US" sz="1600" b="1" dirty="0">
                        <a:effectLst/>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9732969"/>
                  </a:ext>
                </a:extLst>
              </a:tr>
              <a:tr h="0">
                <a:tc>
                  <a:txBody>
                    <a:bodyPr/>
                    <a:lstStyle/>
                    <a:p>
                      <a:pPr algn="l" fontAlgn="t"/>
                      <a:r>
                        <a:rPr lang="en-US" sz="1600" dirty="0">
                          <a:effectLst/>
                        </a:rPr>
                        <a:t>Molecular weight</a:t>
                      </a:r>
                      <a:endParaRPr lang="en-US" sz="1600" b="0" dirty="0">
                        <a:effectLst/>
                      </a:endParaRPr>
                    </a:p>
                  </a:txBody>
                  <a:tcPr>
                    <a:lnT w="12700" cap="flat" cmpd="sng" algn="ctr">
                      <a:solidFill>
                        <a:schemeClr val="tx1"/>
                      </a:solidFill>
                      <a:prstDash val="solid"/>
                      <a:round/>
                      <a:headEnd type="none" w="med" len="med"/>
                      <a:tailEnd type="none" w="med" len="med"/>
                    </a:lnT>
                  </a:tcPr>
                </a:tc>
                <a:tc>
                  <a:txBody>
                    <a:bodyPr/>
                    <a:lstStyle/>
                    <a:p>
                      <a:pPr algn="ctr" fontAlgn="t"/>
                      <a:r>
                        <a:rPr lang="en-US" sz="1800" b="0" dirty="0">
                          <a:effectLst/>
                        </a:rPr>
                        <a:t>479</a:t>
                      </a:r>
                    </a:p>
                  </a:txBody>
                  <a:tcPr anchor="ctr">
                    <a:lnT w="12700" cap="flat" cmpd="sng" algn="ctr">
                      <a:solidFill>
                        <a:schemeClr val="tx1"/>
                      </a:solidFill>
                      <a:prstDash val="solid"/>
                      <a:round/>
                      <a:headEnd type="none" w="med" len="med"/>
                      <a:tailEnd type="none" w="med" len="med"/>
                    </a:lnT>
                  </a:tcPr>
                </a:tc>
                <a:tc>
                  <a:txBody>
                    <a:bodyPr/>
                    <a:lstStyle/>
                    <a:p>
                      <a:pPr algn="ctr" fontAlgn="t"/>
                      <a:r>
                        <a:rPr lang="en-US" sz="1800" b="0" dirty="0">
                          <a:effectLst/>
                        </a:rPr>
                        <a:t>653</a:t>
                      </a:r>
                    </a:p>
                  </a:txBody>
                  <a:tcPr anchor="ctr">
                    <a:lnT w="12700" cap="flat" cmpd="sng" algn="ctr">
                      <a:solidFill>
                        <a:schemeClr val="tx1"/>
                      </a:solidFill>
                      <a:prstDash val="solid"/>
                      <a:round/>
                      <a:headEnd type="none" w="med" len="med"/>
                      <a:tailEnd type="none" w="med" len="med"/>
                    </a:lnT>
                  </a:tcPr>
                </a:tc>
                <a:tc>
                  <a:txBody>
                    <a:bodyPr/>
                    <a:lstStyle/>
                    <a:p>
                      <a:pPr algn="ctr" fontAlgn="t"/>
                      <a:r>
                        <a:rPr lang="en-US" sz="1800" b="0" dirty="0">
                          <a:effectLst/>
                        </a:rPr>
                        <a:t>422</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42765341"/>
                  </a:ext>
                </a:extLst>
              </a:tr>
              <a:tr h="0">
                <a:tc>
                  <a:txBody>
                    <a:bodyPr/>
                    <a:lstStyle/>
                    <a:p>
                      <a:pPr algn="l" fontAlgn="t"/>
                      <a:r>
                        <a:rPr lang="en-US" sz="1600" dirty="0" err="1">
                          <a:effectLst/>
                        </a:rPr>
                        <a:t>clogP</a:t>
                      </a:r>
                      <a:endParaRPr lang="en-US" sz="1600" b="0" dirty="0">
                        <a:effectLst/>
                      </a:endParaRPr>
                    </a:p>
                  </a:txBody>
                  <a:tcPr/>
                </a:tc>
                <a:tc>
                  <a:txBody>
                    <a:bodyPr/>
                    <a:lstStyle/>
                    <a:p>
                      <a:pPr algn="ctr" fontAlgn="t"/>
                      <a:r>
                        <a:rPr lang="en-US" sz="1800" b="0" dirty="0">
                          <a:effectLst/>
                        </a:rPr>
                        <a:t>4.4</a:t>
                      </a:r>
                    </a:p>
                  </a:txBody>
                  <a:tcPr anchor="ctr"/>
                </a:tc>
                <a:tc>
                  <a:txBody>
                    <a:bodyPr/>
                    <a:lstStyle/>
                    <a:p>
                      <a:pPr algn="ctr" fontAlgn="t"/>
                      <a:r>
                        <a:rPr lang="en-US" sz="1800" b="0" dirty="0">
                          <a:effectLst/>
                        </a:rPr>
                        <a:t>4.9</a:t>
                      </a:r>
                    </a:p>
                  </a:txBody>
                  <a:tcPr anchor="ctr"/>
                </a:tc>
                <a:tc>
                  <a:txBody>
                    <a:bodyPr/>
                    <a:lstStyle/>
                    <a:p>
                      <a:pPr algn="ctr" fontAlgn="t"/>
                      <a:r>
                        <a:rPr lang="en-US" sz="1800" b="0" dirty="0">
                          <a:effectLst/>
                        </a:rPr>
                        <a:t>3.1</a:t>
                      </a:r>
                    </a:p>
                  </a:txBody>
                  <a:tcPr anchor="ctr"/>
                </a:tc>
                <a:extLst>
                  <a:ext uri="{0D108BD9-81ED-4DB2-BD59-A6C34878D82A}">
                    <a16:rowId xmlns:a16="http://schemas.microsoft.com/office/drawing/2014/main" val="1988873613"/>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dirty="0">
                          <a:effectLst/>
                        </a:rPr>
                        <a:t># Chiral atoms</a:t>
                      </a:r>
                      <a:endParaRPr lang="en-US" sz="1600" b="1" dirty="0">
                        <a:effectLst/>
                      </a:endParaRPr>
                    </a:p>
                  </a:txBody>
                  <a:tcPr/>
                </a:tc>
                <a:tc>
                  <a:txBody>
                    <a:bodyPr/>
                    <a:lstStyle/>
                    <a:p>
                      <a:pPr algn="ctr" fontAlgn="t"/>
                      <a:r>
                        <a:rPr lang="en-US" sz="1800" b="0" dirty="0">
                          <a:effectLst/>
                        </a:rPr>
                        <a:t>0.24</a:t>
                      </a:r>
                    </a:p>
                  </a:txBody>
                  <a:tcPr anchor="ctr"/>
                </a:tc>
                <a:tc>
                  <a:txBody>
                    <a:bodyPr/>
                    <a:lstStyle/>
                    <a:p>
                      <a:pPr algn="ctr" fontAlgn="t"/>
                      <a:r>
                        <a:rPr lang="en-US" sz="1800" b="0" dirty="0">
                          <a:effectLst/>
                        </a:rPr>
                        <a:t>4.5</a:t>
                      </a:r>
                    </a:p>
                  </a:txBody>
                  <a:tcPr anchor="ctr"/>
                </a:tc>
                <a:tc>
                  <a:txBody>
                    <a:bodyPr/>
                    <a:lstStyle/>
                    <a:p>
                      <a:pPr algn="ctr" fontAlgn="t"/>
                      <a:r>
                        <a:rPr lang="en-US" sz="1800" b="0" dirty="0">
                          <a:effectLst/>
                        </a:rPr>
                        <a:t>1.7</a:t>
                      </a:r>
                    </a:p>
                  </a:txBody>
                  <a:tcPr anchor="ctr"/>
                </a:tc>
                <a:extLst>
                  <a:ext uri="{0D108BD9-81ED-4DB2-BD59-A6C34878D82A}">
                    <a16:rowId xmlns:a16="http://schemas.microsoft.com/office/drawing/2014/main" val="1166406449"/>
                  </a:ext>
                </a:extLst>
              </a:tr>
              <a:tr h="0">
                <a:tc>
                  <a:txBody>
                    <a:bodyPr/>
                    <a:lstStyle/>
                    <a:p>
                      <a:pPr algn="l" fontAlgn="t"/>
                      <a:r>
                        <a:rPr lang="en-US" sz="1600" dirty="0">
                          <a:effectLst/>
                        </a:rPr>
                        <a:t>Fsp3</a:t>
                      </a:r>
                      <a:endParaRPr lang="en-US" sz="1600" b="0" dirty="0">
                        <a:effectLst/>
                      </a:endParaRPr>
                    </a:p>
                  </a:txBody>
                  <a:tcPr/>
                </a:tc>
                <a:tc>
                  <a:txBody>
                    <a:bodyPr/>
                    <a:lstStyle/>
                    <a:p>
                      <a:pPr algn="ctr" fontAlgn="t"/>
                      <a:r>
                        <a:rPr lang="en-US" sz="1800" b="0" dirty="0">
                          <a:effectLst/>
                        </a:rPr>
                        <a:t>0.24</a:t>
                      </a:r>
                    </a:p>
                  </a:txBody>
                  <a:tcPr anchor="ctr"/>
                </a:tc>
                <a:tc>
                  <a:txBody>
                    <a:bodyPr/>
                    <a:lstStyle/>
                    <a:p>
                      <a:pPr algn="ctr" fontAlgn="t"/>
                      <a:r>
                        <a:rPr lang="en-US" sz="1800" b="0" dirty="0">
                          <a:effectLst/>
                        </a:rPr>
                        <a:t>0.49</a:t>
                      </a:r>
                    </a:p>
                  </a:txBody>
                  <a:tcPr anchor="ctr"/>
                </a:tc>
                <a:tc>
                  <a:txBody>
                    <a:bodyPr/>
                    <a:lstStyle/>
                    <a:p>
                      <a:pPr algn="ctr" fontAlgn="t"/>
                      <a:r>
                        <a:rPr lang="en-US" sz="1800" b="0" dirty="0">
                          <a:effectLst/>
                        </a:rPr>
                        <a:t>0.40</a:t>
                      </a:r>
                    </a:p>
                  </a:txBody>
                  <a:tcPr anchor="ctr"/>
                </a:tc>
                <a:extLst>
                  <a:ext uri="{0D108BD9-81ED-4DB2-BD59-A6C34878D82A}">
                    <a16:rowId xmlns:a16="http://schemas.microsoft.com/office/drawing/2014/main" val="1196883218"/>
                  </a:ext>
                </a:extLst>
              </a:tr>
              <a:tr h="0">
                <a:tc>
                  <a:txBody>
                    <a:bodyPr/>
                    <a:lstStyle/>
                    <a:p>
                      <a:endParaRPr lang="en-US"/>
                    </a:p>
                  </a:txBody>
                  <a:tcPr/>
                </a:tc>
                <a:tc>
                  <a:txBody>
                    <a:bodyPr/>
                    <a:lstStyle/>
                    <a:p>
                      <a:pPr algn="ctr" fontAlgn="t"/>
                      <a:endParaRPr lang="en-US" sz="1800" b="0" dirty="0">
                        <a:effectLst/>
                      </a:endParaRPr>
                    </a:p>
                  </a:txBody>
                  <a:tcPr anchor="ctr"/>
                </a:tc>
                <a:tc>
                  <a:txBody>
                    <a:bodyPr/>
                    <a:lstStyle/>
                    <a:p>
                      <a:pPr algn="ctr" fontAlgn="t"/>
                      <a:endParaRPr lang="en-US" sz="1800" b="0" dirty="0">
                        <a:effectLst/>
                      </a:endParaRPr>
                    </a:p>
                  </a:txBody>
                  <a:tcPr anchor="ctr"/>
                </a:tc>
                <a:tc>
                  <a:txBody>
                    <a:bodyPr/>
                    <a:lstStyle/>
                    <a:p>
                      <a:pPr algn="ctr" fontAlgn="t"/>
                      <a:endParaRPr lang="en-US" sz="1800" b="0" dirty="0">
                        <a:effectLst/>
                      </a:endParaRPr>
                    </a:p>
                  </a:txBody>
                  <a:tcPr anchor="ctr"/>
                </a:tc>
                <a:extLst>
                  <a:ext uri="{0D108BD9-81ED-4DB2-BD59-A6C34878D82A}">
                    <a16:rowId xmlns:a16="http://schemas.microsoft.com/office/drawing/2014/main" val="386032139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 Failing rule of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 2 rules not met)</a:t>
                      </a:r>
                      <a:endParaRPr lang="en-US" sz="1600" b="1" dirty="0">
                        <a:effectLst/>
                      </a:endParaRPr>
                    </a:p>
                  </a:txBody>
                  <a:tcPr/>
                </a:tc>
                <a:tc>
                  <a:txBody>
                    <a:bodyPr/>
                    <a:lstStyle/>
                    <a:p>
                      <a:pPr algn="ctr" fontAlgn="t"/>
                      <a:r>
                        <a:rPr lang="en-US" sz="1800" b="0" dirty="0">
                          <a:effectLst/>
                        </a:rPr>
                        <a:t>16%</a:t>
                      </a:r>
                    </a:p>
                  </a:txBody>
                  <a:tcPr anchor="ctr"/>
                </a:tc>
                <a:tc>
                  <a:txBody>
                    <a:bodyPr/>
                    <a:lstStyle/>
                    <a:p>
                      <a:pPr algn="ctr" fontAlgn="t"/>
                      <a:r>
                        <a:rPr lang="en-US" sz="1800" b="0" dirty="0">
                          <a:effectLst/>
                        </a:rPr>
                        <a:t>74%</a:t>
                      </a:r>
                    </a:p>
                  </a:txBody>
                  <a:tcPr anchor="ctr"/>
                </a:tc>
                <a:tc>
                  <a:txBody>
                    <a:bodyPr/>
                    <a:lstStyle/>
                    <a:p>
                      <a:pPr algn="ctr" fontAlgn="t"/>
                      <a:r>
                        <a:rPr lang="en-US" sz="1800" b="0" dirty="0">
                          <a:effectLst/>
                        </a:rPr>
                        <a:t>12%</a:t>
                      </a:r>
                    </a:p>
                  </a:txBody>
                  <a:tcPr anchor="ctr"/>
                </a:tc>
                <a:extLst>
                  <a:ext uri="{0D108BD9-81ED-4DB2-BD59-A6C34878D82A}">
                    <a16:rowId xmlns:a16="http://schemas.microsoft.com/office/drawing/2014/main" val="2873145674"/>
                  </a:ext>
                </a:extLst>
              </a:tr>
            </a:tbl>
          </a:graphicData>
        </a:graphic>
      </p:graphicFrame>
      <p:sp>
        <p:nvSpPr>
          <p:cNvPr id="9" name="TextBox 8">
            <a:extLst>
              <a:ext uri="{FF2B5EF4-FFF2-40B4-BE49-F238E27FC236}">
                <a16:creationId xmlns:a16="http://schemas.microsoft.com/office/drawing/2014/main" id="{A5794261-9473-A066-7F70-EC56A165B8EA}"/>
              </a:ext>
            </a:extLst>
          </p:cNvPr>
          <p:cNvSpPr txBox="1"/>
          <p:nvPr/>
        </p:nvSpPr>
        <p:spPr>
          <a:xfrm>
            <a:off x="0" y="5577149"/>
            <a:ext cx="5672697" cy="707886"/>
          </a:xfrm>
          <a:prstGeom prst="rect">
            <a:avLst/>
          </a:prstGeom>
          <a:noFill/>
        </p:spPr>
        <p:txBody>
          <a:bodyPr wrap="square">
            <a:spAutoFit/>
          </a:bodyPr>
          <a:lstStyle/>
          <a:p>
            <a:r>
              <a:rPr lang="en-US" sz="1000" b="0" i="0" dirty="0">
                <a:effectLst/>
                <a:cs typeface="Arial" panose="020B0604020202020204" pitchFamily="34" charset="0"/>
              </a:rPr>
              <a:t>NeuroRx</a:t>
            </a:r>
            <a:r>
              <a:rPr lang="en-US" sz="1000" b="0" i="0" u="sng" dirty="0">
                <a:solidFill>
                  <a:srgbClr val="376FAA"/>
                </a:solidFill>
                <a:effectLst/>
                <a:cs typeface="Arial" panose="020B0604020202020204" pitchFamily="34" charset="0"/>
              </a:rPr>
              <a:t>.</a:t>
            </a:r>
            <a:r>
              <a:rPr lang="en-US" sz="1000" b="0" i="0" dirty="0">
                <a:solidFill>
                  <a:srgbClr val="212121"/>
                </a:solidFill>
                <a:effectLst/>
                <a:cs typeface="Arial" panose="020B0604020202020204" pitchFamily="34" charset="0"/>
              </a:rPr>
              <a:t> 2005 Oct; 2(4): 541–553.</a:t>
            </a:r>
          </a:p>
          <a:p>
            <a:r>
              <a:rPr lang="de-DE" sz="1000" dirty="0"/>
              <a:t>Toxicity of CNS drugs: Bioorg Med Chem Lett. 2008;18(17):4872-5.</a:t>
            </a:r>
          </a:p>
          <a:p>
            <a:r>
              <a:rPr lang="de-DE" sz="1000" dirty="0"/>
              <a:t>Chem Neurosci. 2010 Jun 16; 1(6): 420–434</a:t>
            </a:r>
          </a:p>
          <a:p>
            <a:r>
              <a:rPr lang="en-US" sz="1000" b="0" i="0" dirty="0">
                <a:effectLst/>
              </a:rPr>
              <a:t>J Med Chem. 2015 Mar 26;58(6):2584-608. </a:t>
            </a:r>
          </a:p>
        </p:txBody>
      </p:sp>
      <p:sp>
        <p:nvSpPr>
          <p:cNvPr id="10" name="TextBox 9">
            <a:extLst>
              <a:ext uri="{FF2B5EF4-FFF2-40B4-BE49-F238E27FC236}">
                <a16:creationId xmlns:a16="http://schemas.microsoft.com/office/drawing/2014/main" id="{47AEDF01-E7D7-1A15-6E47-CEF370C47C8D}"/>
              </a:ext>
            </a:extLst>
          </p:cNvPr>
          <p:cNvSpPr txBox="1"/>
          <p:nvPr/>
        </p:nvSpPr>
        <p:spPr>
          <a:xfrm>
            <a:off x="6519304" y="5577149"/>
            <a:ext cx="5479815" cy="553998"/>
          </a:xfrm>
          <a:prstGeom prst="rect">
            <a:avLst/>
          </a:prstGeom>
          <a:noFill/>
        </p:spPr>
        <p:txBody>
          <a:bodyPr wrap="square">
            <a:spAutoFit/>
          </a:bodyPr>
          <a:lstStyle/>
          <a:p>
            <a:r>
              <a:rPr lang="en-US" sz="1000" b="0" i="0" u="none" strike="noStrike" dirty="0">
                <a:effectLst/>
                <a:cs typeface="Arial" panose="020B0604020202020204" pitchFamily="34" charset="0"/>
              </a:rPr>
              <a:t>Advanced Drug Delivery Reviews Volume 101</a:t>
            </a:r>
            <a:r>
              <a:rPr lang="en-US" sz="1000" b="0" i="0" dirty="0">
                <a:effectLst/>
                <a:cs typeface="Arial" panose="020B0604020202020204" pitchFamily="34" charset="0"/>
              </a:rPr>
              <a:t>, 1 June 2016, Pages 22-33</a:t>
            </a:r>
            <a:endParaRPr lang="en-US" sz="1000" b="0" i="0" dirty="0">
              <a:effectLst/>
            </a:endParaRPr>
          </a:p>
          <a:p>
            <a:r>
              <a:rPr lang="de-DE" sz="1000" dirty="0"/>
              <a:t>Drug properties between addictive and non-additicive ADHD Drugs: </a:t>
            </a:r>
            <a:r>
              <a:rPr lang="de-DE" sz="1000" b="0" i="1" dirty="0">
                <a:effectLst/>
              </a:rPr>
              <a:t>ACS Chem. Neurosci.</a:t>
            </a:r>
            <a:r>
              <a:rPr lang="de-DE" sz="1000" b="0" i="0" dirty="0">
                <a:effectLst/>
              </a:rPr>
              <a:t> 2017, 8, 6, 1416–1428</a:t>
            </a:r>
            <a:endParaRPr lang="en-US" sz="1000" dirty="0"/>
          </a:p>
        </p:txBody>
      </p:sp>
    </p:spTree>
    <p:extLst>
      <p:ext uri="{BB962C8B-B14F-4D97-AF65-F5344CB8AC3E}">
        <p14:creationId xmlns:p14="http://schemas.microsoft.com/office/powerpoint/2010/main" val="2883375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10020300" cy="1044575"/>
          </a:xfrm>
        </p:spPr>
        <p:txBody>
          <a:bodyPr>
            <a:normAutofit fontScale="90000"/>
          </a:bodyPr>
          <a:lstStyle/>
          <a:p>
            <a:r>
              <a:rPr lang="en-US" sz="3600" b="1" dirty="0">
                <a:latin typeface="+mn-lt"/>
              </a:rPr>
              <a:t>Drug-likeness and therapeutic area: </a:t>
            </a:r>
            <a:br>
              <a:rPr lang="en-US" sz="3600" b="1" dirty="0">
                <a:latin typeface="+mn-lt"/>
              </a:rPr>
            </a:br>
            <a:r>
              <a:rPr lang="en-US" sz="3600" b="1" dirty="0">
                <a:latin typeface="+mn-lt"/>
              </a:rPr>
              <a:t>how does drug-likeness differ by therapeutic area?</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17</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13" name="TextBox 12">
            <a:extLst>
              <a:ext uri="{FF2B5EF4-FFF2-40B4-BE49-F238E27FC236}">
                <a16:creationId xmlns:a16="http://schemas.microsoft.com/office/drawing/2014/main" id="{5F436D01-E478-B809-40DC-A633D9FEBF36}"/>
              </a:ext>
            </a:extLst>
          </p:cNvPr>
          <p:cNvSpPr txBox="1"/>
          <p:nvPr/>
        </p:nvSpPr>
        <p:spPr>
          <a:xfrm>
            <a:off x="546100" y="1568122"/>
            <a:ext cx="10401300" cy="4401205"/>
          </a:xfrm>
          <a:prstGeom prst="rect">
            <a:avLst/>
          </a:prstGeom>
          <a:noFill/>
        </p:spPr>
        <p:txBody>
          <a:bodyPr wrap="square">
            <a:spAutoFit/>
          </a:bodyPr>
          <a:lstStyle/>
          <a:p>
            <a:r>
              <a:rPr lang="en-US" sz="2800" dirty="0">
                <a:solidFill>
                  <a:srgbClr val="00B050"/>
                </a:solidFill>
              </a:rPr>
              <a:t>CNS drugs need to cross the blood brain barrier (BBB) which requires</a:t>
            </a:r>
          </a:p>
          <a:p>
            <a:pPr lvl="1"/>
            <a:r>
              <a:rPr lang="en-US" sz="2800" dirty="0">
                <a:solidFill>
                  <a:srgbClr val="00B050"/>
                </a:solidFill>
              </a:rPr>
              <a:t>Lipophilic </a:t>
            </a:r>
          </a:p>
          <a:p>
            <a:pPr lvl="1"/>
            <a:r>
              <a:rPr lang="en-US" sz="2800" dirty="0">
                <a:solidFill>
                  <a:srgbClr val="00B050"/>
                </a:solidFill>
              </a:rPr>
              <a:t>Small size molecules</a:t>
            </a:r>
          </a:p>
          <a:p>
            <a:pPr lvl="1"/>
            <a:r>
              <a:rPr lang="en-US" sz="2800" dirty="0">
                <a:solidFill>
                  <a:srgbClr val="00B050"/>
                </a:solidFill>
              </a:rPr>
              <a:t>Low surface polarity and low H-donor/acceptor risk </a:t>
            </a:r>
            <a:r>
              <a:rPr lang="en-US" sz="2800" dirty="0" err="1">
                <a:solidFill>
                  <a:srgbClr val="00B050"/>
                </a:solidFill>
              </a:rPr>
              <a:t>etc</a:t>
            </a:r>
            <a:endParaRPr lang="en-US" sz="2800" dirty="0">
              <a:solidFill>
                <a:srgbClr val="00B050"/>
              </a:solidFill>
            </a:endParaRPr>
          </a:p>
          <a:p>
            <a:r>
              <a:rPr lang="en-US" sz="2800" dirty="0">
                <a:solidFill>
                  <a:srgbClr val="0070C0"/>
                </a:solidFill>
              </a:rPr>
              <a:t>Infectious Disease drugs don’t necessarily need to get into the brain; hence….peripheral target </a:t>
            </a:r>
            <a:r>
              <a:rPr lang="en-US" sz="2800" b="1" u="sng" dirty="0">
                <a:solidFill>
                  <a:srgbClr val="0070C0"/>
                </a:solidFill>
              </a:rPr>
              <a:t>tolerates</a:t>
            </a:r>
            <a:r>
              <a:rPr lang="en-US" sz="2800" dirty="0">
                <a:solidFill>
                  <a:srgbClr val="0070C0"/>
                </a:solidFill>
              </a:rPr>
              <a:t> wider chemical space</a:t>
            </a:r>
          </a:p>
          <a:p>
            <a:pPr lvl="1"/>
            <a:r>
              <a:rPr lang="en-US" sz="2800" dirty="0">
                <a:solidFill>
                  <a:srgbClr val="0070C0"/>
                </a:solidFill>
              </a:rPr>
              <a:t>Larger molecules</a:t>
            </a:r>
          </a:p>
          <a:p>
            <a:pPr lvl="1"/>
            <a:r>
              <a:rPr lang="en-US" sz="2800" dirty="0">
                <a:solidFill>
                  <a:srgbClr val="0070C0"/>
                </a:solidFill>
              </a:rPr>
              <a:t>reasonable hydrophilicity and polar surface</a:t>
            </a:r>
          </a:p>
          <a:p>
            <a:pPr lvl="1"/>
            <a:r>
              <a:rPr lang="en-US" sz="2800" dirty="0">
                <a:solidFill>
                  <a:srgbClr val="0070C0"/>
                </a:solidFill>
              </a:rPr>
              <a:t>….but have to keep common principles in mind for permeability, bioavailability, and half-life</a:t>
            </a:r>
          </a:p>
        </p:txBody>
      </p:sp>
    </p:spTree>
    <p:extLst>
      <p:ext uri="{BB962C8B-B14F-4D97-AF65-F5344CB8AC3E}">
        <p14:creationId xmlns:p14="http://schemas.microsoft.com/office/powerpoint/2010/main" val="510431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10020300" cy="1044575"/>
          </a:xfrm>
        </p:spPr>
        <p:txBody>
          <a:bodyPr>
            <a:normAutofit fontScale="90000"/>
          </a:bodyPr>
          <a:lstStyle/>
          <a:p>
            <a:r>
              <a:rPr lang="en-US" sz="3600" b="1" dirty="0">
                <a:latin typeface="+mn-lt"/>
              </a:rPr>
              <a:t>Why does the properties for CNS drugs and other drugs differ?</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18</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grpSp>
        <p:nvGrpSpPr>
          <p:cNvPr id="3" name="Group 2">
            <a:extLst>
              <a:ext uri="{FF2B5EF4-FFF2-40B4-BE49-F238E27FC236}">
                <a16:creationId xmlns:a16="http://schemas.microsoft.com/office/drawing/2014/main" id="{087F9801-B131-EE55-D906-FAD4E24A1080}"/>
              </a:ext>
            </a:extLst>
          </p:cNvPr>
          <p:cNvGrpSpPr/>
          <p:nvPr/>
        </p:nvGrpSpPr>
        <p:grpSpPr>
          <a:xfrm>
            <a:off x="6451600" y="1464378"/>
            <a:ext cx="3924300" cy="3422122"/>
            <a:chOff x="513555" y="1425959"/>
            <a:chExt cx="3924300" cy="3422122"/>
          </a:xfrm>
          <a:effectLst>
            <a:outerShdw blurRad="50800" dist="50800" dir="5400000" sx="103000" sy="103000" algn="ctr" rotWithShape="0">
              <a:schemeClr val="tx1">
                <a:lumMod val="50000"/>
                <a:lumOff val="50000"/>
                <a:alpha val="80000"/>
              </a:schemeClr>
            </a:outerShdw>
          </a:effectLst>
        </p:grpSpPr>
        <p:pic>
          <p:nvPicPr>
            <p:cNvPr id="4" name="Picture 3">
              <a:extLst>
                <a:ext uri="{FF2B5EF4-FFF2-40B4-BE49-F238E27FC236}">
                  <a16:creationId xmlns:a16="http://schemas.microsoft.com/office/drawing/2014/main" id="{A6B3101A-A6B7-7CD0-0691-23AD85A4A8CE}"/>
                </a:ext>
              </a:extLst>
            </p:cNvPr>
            <p:cNvPicPr>
              <a:picLocks noChangeAspect="1"/>
            </p:cNvPicPr>
            <p:nvPr/>
          </p:nvPicPr>
          <p:blipFill rotWithShape="1">
            <a:blip r:embed="rId3"/>
            <a:srcRect b="37033"/>
            <a:stretch/>
          </p:blipFill>
          <p:spPr>
            <a:xfrm>
              <a:off x="513555" y="1752707"/>
              <a:ext cx="3924300" cy="2986824"/>
            </a:xfrm>
            <a:prstGeom prst="rect">
              <a:avLst/>
            </a:prstGeom>
          </p:spPr>
        </p:pic>
        <p:sp>
          <p:nvSpPr>
            <p:cNvPr id="6" name="TextBox 5">
              <a:extLst>
                <a:ext uri="{FF2B5EF4-FFF2-40B4-BE49-F238E27FC236}">
                  <a16:creationId xmlns:a16="http://schemas.microsoft.com/office/drawing/2014/main" id="{3C669FF7-2001-180D-A4D5-391FC20E42D6}"/>
                </a:ext>
              </a:extLst>
            </p:cNvPr>
            <p:cNvSpPr txBox="1"/>
            <p:nvPr/>
          </p:nvSpPr>
          <p:spPr>
            <a:xfrm>
              <a:off x="2782118" y="4571082"/>
              <a:ext cx="1655737" cy="276999"/>
            </a:xfrm>
            <a:prstGeom prst="rect">
              <a:avLst/>
            </a:prstGeom>
            <a:solidFill>
              <a:srgbClr val="00B050"/>
            </a:solidFill>
          </p:spPr>
          <p:txBody>
            <a:bodyPr wrap="square" tIns="0" bIns="0" rtlCol="0">
              <a:spAutoFit/>
            </a:bodyPr>
            <a:lstStyle/>
            <a:p>
              <a:pPr algn="ctr"/>
              <a:r>
                <a:rPr lang="en-US" dirty="0">
                  <a:solidFill>
                    <a:schemeClr val="bg1"/>
                  </a:solidFill>
                </a:rPr>
                <a:t>Low  safety risk</a:t>
              </a:r>
            </a:p>
          </p:txBody>
        </p:sp>
        <p:sp>
          <p:nvSpPr>
            <p:cNvPr id="7" name="TextBox 6">
              <a:extLst>
                <a:ext uri="{FF2B5EF4-FFF2-40B4-BE49-F238E27FC236}">
                  <a16:creationId xmlns:a16="http://schemas.microsoft.com/office/drawing/2014/main" id="{2D2EF049-7BC4-DAD4-2755-4436A1D19450}"/>
                </a:ext>
              </a:extLst>
            </p:cNvPr>
            <p:cNvSpPr txBox="1"/>
            <p:nvPr/>
          </p:nvSpPr>
          <p:spPr>
            <a:xfrm>
              <a:off x="925725" y="1425959"/>
              <a:ext cx="1732357" cy="276999"/>
            </a:xfrm>
            <a:prstGeom prst="rect">
              <a:avLst/>
            </a:prstGeom>
            <a:solidFill>
              <a:srgbClr val="C00000"/>
            </a:solidFill>
          </p:spPr>
          <p:txBody>
            <a:bodyPr wrap="square" tIns="0" bIns="0" rtlCol="0">
              <a:spAutoFit/>
            </a:bodyPr>
            <a:lstStyle/>
            <a:p>
              <a:pPr algn="ctr"/>
              <a:r>
                <a:rPr lang="en-US" dirty="0">
                  <a:solidFill>
                    <a:schemeClr val="bg1"/>
                  </a:solidFill>
                </a:rPr>
                <a:t>high  safety risk</a:t>
              </a:r>
            </a:p>
          </p:txBody>
        </p:sp>
      </p:grpSp>
      <p:graphicFrame>
        <p:nvGraphicFramePr>
          <p:cNvPr id="8" name="Diagram 7">
            <a:extLst>
              <a:ext uri="{FF2B5EF4-FFF2-40B4-BE49-F238E27FC236}">
                <a16:creationId xmlns:a16="http://schemas.microsoft.com/office/drawing/2014/main" id="{C7CB2F53-E3E5-2068-47AF-7E695AA093C5}"/>
              </a:ext>
            </a:extLst>
          </p:cNvPr>
          <p:cNvGraphicFramePr/>
          <p:nvPr>
            <p:extLst>
              <p:ext uri="{D42A27DB-BD31-4B8C-83A1-F6EECF244321}">
                <p14:modId xmlns:p14="http://schemas.microsoft.com/office/powerpoint/2010/main" val="1326330566"/>
              </p:ext>
            </p:extLst>
          </p:nvPr>
        </p:nvGraphicFramePr>
        <p:xfrm>
          <a:off x="1169633" y="1800178"/>
          <a:ext cx="3052812" cy="3086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B58C43CF-74FF-4A77-6F46-68DA55366466}"/>
              </a:ext>
            </a:extLst>
          </p:cNvPr>
          <p:cNvSpPr txBox="1"/>
          <p:nvPr/>
        </p:nvSpPr>
        <p:spPr>
          <a:xfrm>
            <a:off x="1267681" y="5527675"/>
            <a:ext cx="9692640" cy="457200"/>
          </a:xfrm>
          <a:prstGeom prst="rect">
            <a:avLst/>
          </a:prstGeom>
          <a:noFill/>
        </p:spPr>
        <p:txBody>
          <a:bodyPr wrap="square" rtlCol="0">
            <a:spAutoFit/>
          </a:bodyPr>
          <a:lstStyle/>
          <a:p>
            <a:r>
              <a:rPr lang="en-US" dirty="0"/>
              <a:t>Highlighted green property space reduces CNS-related safety risks while enables acceptable PK and PD</a:t>
            </a:r>
          </a:p>
        </p:txBody>
      </p:sp>
    </p:spTree>
    <p:extLst>
      <p:ext uri="{BB962C8B-B14F-4D97-AF65-F5344CB8AC3E}">
        <p14:creationId xmlns:p14="http://schemas.microsoft.com/office/powerpoint/2010/main" val="1827510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8255000" cy="1044575"/>
          </a:xfrm>
        </p:spPr>
        <p:txBody>
          <a:bodyPr>
            <a:normAutofit fontScale="90000"/>
          </a:bodyPr>
          <a:lstStyle/>
          <a:p>
            <a:r>
              <a:rPr lang="en-US" b="1" dirty="0"/>
              <a:t>Attributes of Successful oral CNS Drugs</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19</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graphicFrame>
        <p:nvGraphicFramePr>
          <p:cNvPr id="6" name="Table 5">
            <a:extLst>
              <a:ext uri="{FF2B5EF4-FFF2-40B4-BE49-F238E27FC236}">
                <a16:creationId xmlns:a16="http://schemas.microsoft.com/office/drawing/2014/main" id="{AFAC475D-9CA0-72C8-30BE-73FF140ACE49}"/>
              </a:ext>
            </a:extLst>
          </p:cNvPr>
          <p:cNvGraphicFramePr>
            <a:graphicFrameLocks noGrp="1"/>
          </p:cNvGraphicFramePr>
          <p:nvPr>
            <p:extLst>
              <p:ext uri="{D42A27DB-BD31-4B8C-83A1-F6EECF244321}">
                <p14:modId xmlns:p14="http://schemas.microsoft.com/office/powerpoint/2010/main" val="42508243"/>
              </p:ext>
            </p:extLst>
          </p:nvPr>
        </p:nvGraphicFramePr>
        <p:xfrm>
          <a:off x="1134190" y="1165236"/>
          <a:ext cx="4572000" cy="4527528"/>
        </p:xfrm>
        <a:graphic>
          <a:graphicData uri="http://schemas.openxmlformats.org/drawingml/2006/table">
            <a:tbl>
              <a:tblPr/>
              <a:tblGrid>
                <a:gridCol w="4572000">
                  <a:extLst>
                    <a:ext uri="{9D8B030D-6E8A-4147-A177-3AD203B41FA5}">
                      <a16:colId xmlns:a16="http://schemas.microsoft.com/office/drawing/2014/main" val="4058658597"/>
                    </a:ext>
                  </a:extLst>
                </a:gridCol>
              </a:tblGrid>
              <a:tr h="229018">
                <a:tc>
                  <a:txBody>
                    <a:bodyPr/>
                    <a:lstStyle/>
                    <a:p>
                      <a:pPr marL="285750" indent="-285750" algn="l" fontAlgn="t">
                        <a:buFont typeface="Arial" panose="020B0604020202020204" pitchFamily="34" charset="0"/>
                        <a:buChar char="•"/>
                      </a:pPr>
                      <a:r>
                        <a:rPr lang="en-US" sz="1800" b="0" dirty="0">
                          <a:effectLst/>
                        </a:rPr>
                        <a:t>Potent activity: low to </a:t>
                      </a:r>
                      <a:r>
                        <a:rPr lang="en-US" sz="1800" b="0" dirty="0" err="1">
                          <a:effectLst/>
                        </a:rPr>
                        <a:t>subnanomolar</a:t>
                      </a:r>
                      <a:endParaRPr lang="en-US" sz="1800" b="0" dirty="0">
                        <a:effectLst/>
                      </a:endParaRPr>
                    </a:p>
                  </a:txBody>
                  <a:tcPr marL="57254" marR="57254" marT="28627" marB="28627">
                    <a:lnL>
                      <a:noFill/>
                    </a:lnL>
                    <a:lnR>
                      <a:noFill/>
                    </a:lnR>
                    <a:lnT>
                      <a:noFill/>
                    </a:lnT>
                    <a:lnB>
                      <a:noFill/>
                    </a:lnB>
                  </a:tcPr>
                </a:tc>
                <a:extLst>
                  <a:ext uri="{0D108BD9-81ED-4DB2-BD59-A6C34878D82A}">
                    <a16:rowId xmlns:a16="http://schemas.microsoft.com/office/drawing/2014/main" val="2634209112"/>
                  </a:ext>
                </a:extLst>
              </a:tr>
              <a:tr h="229018">
                <a:tc>
                  <a:txBody>
                    <a:bodyPr/>
                    <a:lstStyle/>
                    <a:p>
                      <a:pPr marL="285750" indent="-285750" algn="l" fontAlgn="t">
                        <a:buFont typeface="Arial" panose="020B0604020202020204" pitchFamily="34" charset="0"/>
                        <a:buChar char="•"/>
                      </a:pPr>
                      <a:r>
                        <a:rPr lang="en-US" sz="1800" b="0" dirty="0">
                          <a:effectLst/>
                        </a:rPr>
                        <a:t>Highly selective</a:t>
                      </a:r>
                    </a:p>
                  </a:txBody>
                  <a:tcPr marL="57254" marR="57254" marT="28627" marB="28627">
                    <a:lnL>
                      <a:noFill/>
                    </a:lnL>
                    <a:lnR>
                      <a:noFill/>
                    </a:lnR>
                    <a:lnT>
                      <a:noFill/>
                    </a:lnT>
                    <a:lnB>
                      <a:noFill/>
                    </a:lnB>
                  </a:tcPr>
                </a:tc>
                <a:extLst>
                  <a:ext uri="{0D108BD9-81ED-4DB2-BD59-A6C34878D82A}">
                    <a16:rowId xmlns:a16="http://schemas.microsoft.com/office/drawing/2014/main" val="1750018649"/>
                  </a:ext>
                </a:extLst>
              </a:tr>
              <a:tr h="229018">
                <a:tc>
                  <a:txBody>
                    <a:bodyPr/>
                    <a:lstStyle/>
                    <a:p>
                      <a:pPr marL="285750" indent="-285750" algn="l" fontAlgn="t">
                        <a:buFont typeface="Arial" panose="020B0604020202020204" pitchFamily="34" charset="0"/>
                        <a:buChar char="•"/>
                      </a:pPr>
                      <a:r>
                        <a:rPr lang="en-US" sz="1800" b="0" dirty="0">
                          <a:effectLst/>
                        </a:rPr>
                        <a:t>Molecular weight &lt; 450</a:t>
                      </a:r>
                    </a:p>
                  </a:txBody>
                  <a:tcPr marL="57254" marR="57254" marT="28627" marB="28627">
                    <a:lnL>
                      <a:noFill/>
                    </a:lnL>
                    <a:lnR>
                      <a:noFill/>
                    </a:lnR>
                    <a:lnT>
                      <a:noFill/>
                    </a:lnT>
                    <a:lnB>
                      <a:noFill/>
                    </a:lnB>
                  </a:tcPr>
                </a:tc>
                <a:extLst>
                  <a:ext uri="{0D108BD9-81ED-4DB2-BD59-A6C34878D82A}">
                    <a16:rowId xmlns:a16="http://schemas.microsoft.com/office/drawing/2014/main" val="2354607121"/>
                  </a:ext>
                </a:extLst>
              </a:tr>
              <a:tr h="229018">
                <a:tc>
                  <a:txBody>
                    <a:bodyPr/>
                    <a:lstStyle/>
                    <a:p>
                      <a:pPr marL="285750" indent="-285750" algn="l" fontAlgn="t">
                        <a:buFont typeface="Arial" panose="020B0604020202020204" pitchFamily="34" charset="0"/>
                        <a:buChar char="•"/>
                      </a:pPr>
                      <a:r>
                        <a:rPr lang="en-US" sz="1800" b="0" dirty="0">
                          <a:effectLst/>
                        </a:rPr>
                        <a:t>Minimal hydrophobicity (</a:t>
                      </a:r>
                      <a:r>
                        <a:rPr lang="en-US" sz="1800" b="0" dirty="0" err="1">
                          <a:effectLst/>
                        </a:rPr>
                        <a:t>clogp</a:t>
                      </a:r>
                      <a:r>
                        <a:rPr lang="en-US" sz="1800" b="0" dirty="0">
                          <a:effectLst/>
                        </a:rPr>
                        <a:t> &lt; 5)</a:t>
                      </a:r>
                    </a:p>
                  </a:txBody>
                  <a:tcPr marL="57254" marR="57254" marT="28627" marB="28627">
                    <a:lnL>
                      <a:noFill/>
                    </a:lnL>
                    <a:lnR>
                      <a:noFill/>
                    </a:lnR>
                    <a:lnT>
                      <a:noFill/>
                    </a:lnT>
                    <a:lnB>
                      <a:noFill/>
                    </a:lnB>
                  </a:tcPr>
                </a:tc>
                <a:extLst>
                  <a:ext uri="{0D108BD9-81ED-4DB2-BD59-A6C34878D82A}">
                    <a16:rowId xmlns:a16="http://schemas.microsoft.com/office/drawing/2014/main" val="1698641035"/>
                  </a:ext>
                </a:extLst>
              </a:tr>
              <a:tr h="229018">
                <a:tc>
                  <a:txBody>
                    <a:bodyPr/>
                    <a:lstStyle/>
                    <a:p>
                      <a:pPr marL="285750" indent="-285750" algn="l" fontAlgn="t">
                        <a:buFont typeface="Arial" panose="020B0604020202020204" pitchFamily="34" charset="0"/>
                        <a:buChar char="•"/>
                      </a:pPr>
                      <a:r>
                        <a:rPr lang="en-US" sz="1800" b="0" dirty="0">
                          <a:effectLst/>
                        </a:rPr>
                        <a:t>Number of H-bond donor &lt; 3</a:t>
                      </a:r>
                    </a:p>
                  </a:txBody>
                  <a:tcPr marL="57254" marR="57254" marT="28627" marB="28627">
                    <a:lnL>
                      <a:noFill/>
                    </a:lnL>
                    <a:lnR>
                      <a:noFill/>
                    </a:lnR>
                    <a:lnT>
                      <a:noFill/>
                    </a:lnT>
                    <a:lnB>
                      <a:noFill/>
                    </a:lnB>
                  </a:tcPr>
                </a:tc>
                <a:extLst>
                  <a:ext uri="{0D108BD9-81ED-4DB2-BD59-A6C34878D82A}">
                    <a16:rowId xmlns:a16="http://schemas.microsoft.com/office/drawing/2014/main" val="2263493135"/>
                  </a:ext>
                </a:extLst>
              </a:tr>
              <a:tr h="229018">
                <a:tc>
                  <a:txBody>
                    <a:bodyPr/>
                    <a:lstStyle/>
                    <a:p>
                      <a:pPr marL="285750" indent="-285750" algn="l" fontAlgn="t">
                        <a:buFont typeface="Arial" panose="020B0604020202020204" pitchFamily="34" charset="0"/>
                        <a:buChar char="•"/>
                      </a:pPr>
                      <a:r>
                        <a:rPr lang="en-US" sz="1800" b="0" dirty="0">
                          <a:effectLst/>
                        </a:rPr>
                        <a:t>Number of H-bond acceptor &lt; 7</a:t>
                      </a:r>
                    </a:p>
                  </a:txBody>
                  <a:tcPr marL="57254" marR="57254" marT="28627" marB="28627">
                    <a:lnL>
                      <a:noFill/>
                    </a:lnL>
                    <a:lnR>
                      <a:noFill/>
                    </a:lnR>
                    <a:lnT>
                      <a:noFill/>
                    </a:lnT>
                    <a:lnB>
                      <a:noFill/>
                    </a:lnB>
                  </a:tcPr>
                </a:tc>
                <a:extLst>
                  <a:ext uri="{0D108BD9-81ED-4DB2-BD59-A6C34878D82A}">
                    <a16:rowId xmlns:a16="http://schemas.microsoft.com/office/drawing/2014/main" val="538693670"/>
                  </a:ext>
                </a:extLst>
              </a:tr>
              <a:tr h="229018">
                <a:tc>
                  <a:txBody>
                    <a:bodyPr/>
                    <a:lstStyle/>
                    <a:p>
                      <a:pPr marL="285750" indent="-285750" algn="l" fontAlgn="t">
                        <a:buFont typeface="Arial" panose="020B0604020202020204" pitchFamily="34" charset="0"/>
                        <a:buChar char="•"/>
                      </a:pPr>
                      <a:r>
                        <a:rPr lang="en-US" sz="1800" b="0" dirty="0">
                          <a:effectLst/>
                        </a:rPr>
                        <a:t>Number of rotatable bonds &lt; 8</a:t>
                      </a:r>
                    </a:p>
                  </a:txBody>
                  <a:tcPr marL="57254" marR="57254" marT="28627" marB="28627">
                    <a:lnL>
                      <a:noFill/>
                    </a:lnL>
                    <a:lnR>
                      <a:noFill/>
                    </a:lnR>
                    <a:lnT>
                      <a:noFill/>
                    </a:lnT>
                    <a:lnB>
                      <a:noFill/>
                    </a:lnB>
                  </a:tcPr>
                </a:tc>
                <a:extLst>
                  <a:ext uri="{0D108BD9-81ED-4DB2-BD59-A6C34878D82A}">
                    <a16:rowId xmlns:a16="http://schemas.microsoft.com/office/drawing/2014/main" val="2978471950"/>
                  </a:ext>
                </a:extLst>
              </a:tr>
              <a:tr h="229018">
                <a:tc>
                  <a:txBody>
                    <a:bodyPr/>
                    <a:lstStyle/>
                    <a:p>
                      <a:pPr marL="285750" indent="-285750" algn="l" fontAlgn="t">
                        <a:buFont typeface="Arial" panose="020B0604020202020204" pitchFamily="34" charset="0"/>
                        <a:buChar char="•"/>
                      </a:pPr>
                      <a:r>
                        <a:rPr lang="en-US" sz="1800" b="0" dirty="0">
                          <a:effectLst/>
                        </a:rPr>
                        <a:t>H-bonds &lt; 8</a:t>
                      </a:r>
                    </a:p>
                  </a:txBody>
                  <a:tcPr marL="57254" marR="57254" marT="28627" marB="28627">
                    <a:lnL>
                      <a:noFill/>
                    </a:lnL>
                    <a:lnR>
                      <a:noFill/>
                    </a:lnR>
                    <a:lnT>
                      <a:noFill/>
                    </a:lnT>
                    <a:lnB>
                      <a:noFill/>
                    </a:lnB>
                  </a:tcPr>
                </a:tc>
                <a:extLst>
                  <a:ext uri="{0D108BD9-81ED-4DB2-BD59-A6C34878D82A}">
                    <a16:rowId xmlns:a16="http://schemas.microsoft.com/office/drawing/2014/main" val="3539906290"/>
                  </a:ext>
                </a:extLst>
              </a:tr>
              <a:tr h="229018">
                <a:tc>
                  <a:txBody>
                    <a:bodyPr/>
                    <a:lstStyle/>
                    <a:p>
                      <a:pPr marL="285750" indent="-285750" algn="l" fontAlgn="t">
                        <a:buFont typeface="Arial" panose="020B0604020202020204" pitchFamily="34" charset="0"/>
                        <a:buChar char="•"/>
                      </a:pPr>
                      <a:r>
                        <a:rPr lang="en-US" sz="1800" b="0" dirty="0" err="1">
                          <a:effectLst/>
                        </a:rPr>
                        <a:t>pKa</a:t>
                      </a:r>
                      <a:r>
                        <a:rPr lang="en-US" sz="1800" b="0" dirty="0">
                          <a:effectLst/>
                        </a:rPr>
                        <a:t>, neutral or basic with </a:t>
                      </a:r>
                      <a:r>
                        <a:rPr lang="en-US" sz="1800" b="0" dirty="0" err="1">
                          <a:effectLst/>
                        </a:rPr>
                        <a:t>pK</a:t>
                      </a:r>
                      <a:r>
                        <a:rPr lang="en-US" sz="1800" b="0" baseline="-25000" dirty="0" err="1">
                          <a:effectLst/>
                        </a:rPr>
                        <a:t>a</a:t>
                      </a:r>
                      <a:r>
                        <a:rPr lang="en-US" sz="1800" b="0" dirty="0">
                          <a:effectLst/>
                        </a:rPr>
                        <a:t> 7.5–10.5 (avoid acids)</a:t>
                      </a:r>
                    </a:p>
                  </a:txBody>
                  <a:tcPr marL="57254" marR="57254" marT="28627" marB="28627">
                    <a:lnL>
                      <a:noFill/>
                    </a:lnL>
                    <a:lnR>
                      <a:noFill/>
                    </a:lnR>
                    <a:lnT>
                      <a:noFill/>
                    </a:lnT>
                    <a:lnB>
                      <a:noFill/>
                    </a:lnB>
                  </a:tcPr>
                </a:tc>
                <a:extLst>
                  <a:ext uri="{0D108BD9-81ED-4DB2-BD59-A6C34878D82A}">
                    <a16:rowId xmlns:a16="http://schemas.microsoft.com/office/drawing/2014/main" val="489719071"/>
                  </a:ext>
                </a:extLst>
              </a:tr>
              <a:tr h="229018">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Polar surface area &lt; 60–70 Å</a:t>
                      </a:r>
                      <a:r>
                        <a:rPr lang="en-US" sz="1800" b="0" baseline="30000" dirty="0">
                          <a:effectLst/>
                        </a:rPr>
                        <a:t>2</a:t>
                      </a:r>
                      <a:endParaRPr lang="en-US" sz="1800" b="0" dirty="0">
                        <a:effectLst/>
                      </a:endParaRPr>
                    </a:p>
                  </a:txBody>
                  <a:tcPr marL="57254" marR="57254" marT="28627" marB="28627">
                    <a:lnL>
                      <a:noFill/>
                    </a:lnL>
                    <a:lnR>
                      <a:noFill/>
                    </a:lnR>
                    <a:lnT>
                      <a:noFill/>
                    </a:lnT>
                    <a:lnB>
                      <a:noFill/>
                    </a:lnB>
                  </a:tcPr>
                </a:tc>
                <a:extLst>
                  <a:ext uri="{0D108BD9-81ED-4DB2-BD59-A6C34878D82A}">
                    <a16:rowId xmlns:a16="http://schemas.microsoft.com/office/drawing/2014/main" val="2890021955"/>
                  </a:ext>
                </a:extLst>
              </a:tr>
              <a:tr h="229018">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Aqueous solubility &gt; 60 </a:t>
                      </a:r>
                      <a:r>
                        <a:rPr lang="en-US" sz="1800" b="0" dirty="0" err="1">
                          <a:effectLst/>
                        </a:rPr>
                        <a:t>μg</a:t>
                      </a:r>
                      <a:r>
                        <a:rPr lang="en-US" sz="1800" b="0" dirty="0">
                          <a:effectLst/>
                        </a:rPr>
                        <a:t>/ml.</a:t>
                      </a:r>
                    </a:p>
                  </a:txBody>
                  <a:tcPr marL="57254" marR="57254" marT="28627" marB="28627">
                    <a:lnL>
                      <a:noFill/>
                    </a:lnL>
                    <a:lnR>
                      <a:noFill/>
                    </a:lnR>
                    <a:lnT>
                      <a:noFill/>
                    </a:lnT>
                    <a:lnB>
                      <a:noFill/>
                    </a:lnB>
                  </a:tcPr>
                </a:tc>
                <a:extLst>
                  <a:ext uri="{0D108BD9-81ED-4DB2-BD59-A6C34878D82A}">
                    <a16:rowId xmlns:a16="http://schemas.microsoft.com/office/drawing/2014/main" val="546939323"/>
                  </a:ext>
                </a:extLst>
              </a:tr>
              <a:tr h="229018">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Not an efficient P-glycoprotein substrate (</a:t>
                      </a:r>
                      <a:r>
                        <a:rPr lang="en-US" sz="1800" b="0" i="1" dirty="0">
                          <a:effectLst/>
                        </a:rPr>
                        <a:t>in vivo</a:t>
                      </a:r>
                      <a:r>
                        <a:rPr lang="en-US" sz="1800" b="0" dirty="0">
                          <a:effectLst/>
                        </a:rPr>
                        <a:t>).</a:t>
                      </a:r>
                    </a:p>
                  </a:txBody>
                  <a:tcPr marL="57254" marR="57254" marT="28627" marB="28627">
                    <a:lnL>
                      <a:noFill/>
                    </a:lnL>
                    <a:lnR>
                      <a:noFill/>
                    </a:lnR>
                    <a:lnT>
                      <a:noFill/>
                    </a:lnT>
                    <a:lnB>
                      <a:noFill/>
                    </a:lnB>
                  </a:tcPr>
                </a:tc>
                <a:extLst>
                  <a:ext uri="{0D108BD9-81ED-4DB2-BD59-A6C34878D82A}">
                    <a16:rowId xmlns:a16="http://schemas.microsoft.com/office/drawing/2014/main" val="331274802"/>
                  </a:ext>
                </a:extLst>
              </a:tr>
            </a:tbl>
          </a:graphicData>
        </a:graphic>
      </p:graphicFrame>
      <p:graphicFrame>
        <p:nvGraphicFramePr>
          <p:cNvPr id="7" name="Table 6">
            <a:extLst>
              <a:ext uri="{FF2B5EF4-FFF2-40B4-BE49-F238E27FC236}">
                <a16:creationId xmlns:a16="http://schemas.microsoft.com/office/drawing/2014/main" id="{6451F3C9-AB2E-3F1A-E6DA-74ABA83B715C}"/>
              </a:ext>
            </a:extLst>
          </p:cNvPr>
          <p:cNvGraphicFramePr>
            <a:graphicFrameLocks noGrp="1"/>
          </p:cNvGraphicFramePr>
          <p:nvPr>
            <p:extLst>
              <p:ext uri="{D42A27DB-BD31-4B8C-83A1-F6EECF244321}">
                <p14:modId xmlns:p14="http://schemas.microsoft.com/office/powerpoint/2010/main" val="1056877555"/>
              </p:ext>
            </p:extLst>
          </p:nvPr>
        </p:nvGraphicFramePr>
        <p:xfrm>
          <a:off x="6614160" y="1173386"/>
          <a:ext cx="5577840" cy="3029470"/>
        </p:xfrm>
        <a:graphic>
          <a:graphicData uri="http://schemas.openxmlformats.org/drawingml/2006/table">
            <a:tbl>
              <a:tblPr/>
              <a:tblGrid>
                <a:gridCol w="5577840">
                  <a:extLst>
                    <a:ext uri="{9D8B030D-6E8A-4147-A177-3AD203B41FA5}">
                      <a16:colId xmlns:a16="http://schemas.microsoft.com/office/drawing/2014/main" val="4058658597"/>
                    </a:ext>
                  </a:extLst>
                </a:gridCol>
              </a:tblGrid>
              <a:tr h="229018">
                <a:tc>
                  <a:txBody>
                    <a:bodyPr/>
                    <a:lstStyle/>
                    <a:p>
                      <a:pPr marL="285750" indent="-285750" algn="l" fontAlgn="t">
                        <a:buFont typeface="Arial" panose="020B0604020202020204" pitchFamily="34" charset="0"/>
                        <a:buChar char="•"/>
                      </a:pPr>
                      <a:r>
                        <a:rPr lang="en-US" sz="1800" b="0" dirty="0">
                          <a:effectLst/>
                        </a:rPr>
                        <a:t>&gt;30-Fold margin between </a:t>
                      </a:r>
                      <a:r>
                        <a:rPr lang="en-US" sz="1800" b="0" dirty="0" err="1">
                          <a:effectLst/>
                        </a:rPr>
                        <a:t>hERG</a:t>
                      </a:r>
                      <a:r>
                        <a:rPr lang="en-US" sz="1800" b="0" dirty="0">
                          <a:effectLst/>
                        </a:rPr>
                        <a:t> IC</a:t>
                      </a:r>
                      <a:r>
                        <a:rPr lang="en-US" sz="1800" b="0" baseline="-25000" dirty="0">
                          <a:effectLst/>
                        </a:rPr>
                        <a:t>50</a:t>
                      </a:r>
                      <a:r>
                        <a:rPr lang="en-US" sz="1800" b="0" dirty="0">
                          <a:effectLst/>
                        </a:rPr>
                        <a:t> and effective unbound plasma concentration.</a:t>
                      </a:r>
                    </a:p>
                  </a:txBody>
                  <a:tcPr marL="57254" marR="57254" marT="28627" marB="28627">
                    <a:lnL>
                      <a:noFill/>
                    </a:lnL>
                    <a:lnR>
                      <a:noFill/>
                    </a:lnR>
                    <a:lnT>
                      <a:noFill/>
                    </a:lnT>
                    <a:lnB>
                      <a:noFill/>
                    </a:lnB>
                  </a:tcPr>
                </a:tc>
                <a:extLst>
                  <a:ext uri="{0D108BD9-81ED-4DB2-BD59-A6C34878D82A}">
                    <a16:rowId xmlns:a16="http://schemas.microsoft.com/office/drawing/2014/main" val="1058952773"/>
                  </a:ext>
                </a:extLst>
              </a:tr>
              <a:tr h="229018">
                <a:tc>
                  <a:txBody>
                    <a:bodyPr/>
                    <a:lstStyle/>
                    <a:p>
                      <a:pPr marL="285750" indent="-285750" algn="l" fontAlgn="t">
                        <a:buFont typeface="Arial" panose="020B0604020202020204" pitchFamily="34" charset="0"/>
                        <a:buChar char="•"/>
                      </a:pPr>
                      <a:r>
                        <a:rPr lang="en-US" sz="1800" b="0" dirty="0">
                          <a:effectLst/>
                        </a:rPr>
                        <a:t>P450 enzyme CYP inhibition &lt; 50% at 30 µM.</a:t>
                      </a:r>
                    </a:p>
                  </a:txBody>
                  <a:tcPr marL="57254" marR="57254" marT="28627" marB="28627">
                    <a:lnL>
                      <a:noFill/>
                    </a:lnL>
                    <a:lnR>
                      <a:noFill/>
                    </a:lnR>
                    <a:lnT>
                      <a:noFill/>
                    </a:lnT>
                    <a:lnB>
                      <a:noFill/>
                    </a:lnB>
                  </a:tcPr>
                </a:tc>
                <a:extLst>
                  <a:ext uri="{0D108BD9-81ED-4DB2-BD59-A6C34878D82A}">
                    <a16:rowId xmlns:a16="http://schemas.microsoft.com/office/drawing/2014/main" val="2021007093"/>
                  </a:ext>
                </a:extLst>
              </a:tr>
              <a:tr h="229018">
                <a:tc>
                  <a:txBody>
                    <a:bodyPr/>
                    <a:lstStyle/>
                    <a:p>
                      <a:pPr marL="285750" indent="-285750" algn="l" fontAlgn="t">
                        <a:buFont typeface="Arial" panose="020B0604020202020204" pitchFamily="34" charset="0"/>
                        <a:buChar char="•"/>
                      </a:pPr>
                      <a:r>
                        <a:rPr lang="en-US" sz="1800" b="0" dirty="0">
                          <a:effectLst/>
                        </a:rPr>
                        <a:t>No significant CYP2D6 metabolism</a:t>
                      </a:r>
                    </a:p>
                  </a:txBody>
                  <a:tcPr marL="57254" marR="57254" marT="28627" marB="28627">
                    <a:lnL>
                      <a:noFill/>
                    </a:lnL>
                    <a:lnR>
                      <a:noFill/>
                    </a:lnR>
                    <a:lnT>
                      <a:noFill/>
                    </a:lnT>
                    <a:lnB>
                      <a:noFill/>
                    </a:lnB>
                  </a:tcPr>
                </a:tc>
                <a:extLst>
                  <a:ext uri="{0D108BD9-81ED-4DB2-BD59-A6C34878D82A}">
                    <a16:rowId xmlns:a16="http://schemas.microsoft.com/office/drawing/2014/main" val="2234208759"/>
                  </a:ext>
                </a:extLst>
              </a:tr>
              <a:tr h="229018">
                <a:tc>
                  <a:txBody>
                    <a:bodyPr/>
                    <a:lstStyle/>
                    <a:p>
                      <a:pPr marL="285750" indent="-285750" algn="l" fontAlgn="t">
                        <a:buFont typeface="Arial" panose="020B0604020202020204" pitchFamily="34" charset="0"/>
                        <a:buChar char="•"/>
                      </a:pPr>
                      <a:r>
                        <a:rPr lang="en-US" sz="1800" b="0" dirty="0">
                          <a:effectLst/>
                        </a:rPr>
                        <a:t>Not a potent CYP3A4 inducer.</a:t>
                      </a:r>
                    </a:p>
                  </a:txBody>
                  <a:tcPr marL="57254" marR="57254" marT="28627" marB="28627">
                    <a:lnL>
                      <a:noFill/>
                    </a:lnL>
                    <a:lnR>
                      <a:noFill/>
                    </a:lnR>
                    <a:lnT>
                      <a:noFill/>
                    </a:lnT>
                    <a:lnB>
                      <a:noFill/>
                    </a:lnB>
                  </a:tcPr>
                </a:tc>
                <a:extLst>
                  <a:ext uri="{0D108BD9-81ED-4DB2-BD59-A6C34878D82A}">
                    <a16:rowId xmlns:a16="http://schemas.microsoft.com/office/drawing/2014/main" val="3966937144"/>
                  </a:ext>
                </a:extLst>
              </a:tr>
              <a:tr h="229018">
                <a:tc>
                  <a:txBody>
                    <a:bodyPr/>
                    <a:lstStyle/>
                    <a:p>
                      <a:pPr marL="285750" indent="-285750" algn="l" fontAlgn="t">
                        <a:buFont typeface="Arial" panose="020B0604020202020204" pitchFamily="34" charset="0"/>
                        <a:buChar char="•"/>
                      </a:pPr>
                      <a:r>
                        <a:rPr lang="en-US" sz="1800" b="0" dirty="0">
                          <a:effectLst/>
                        </a:rPr>
                        <a:t>Effective permeability &gt;1 × 10</a:t>
                      </a:r>
                      <a:r>
                        <a:rPr lang="en-US" sz="1800" b="0" baseline="30000" dirty="0">
                          <a:effectLst/>
                        </a:rPr>
                        <a:t>−6</a:t>
                      </a:r>
                      <a:r>
                        <a:rPr lang="en-US" sz="1800" b="0" dirty="0">
                          <a:effectLst/>
                        </a:rPr>
                        <a:t>cm/sec (here for Caco2 cells; value range shifts depending on cell-line: Caco2, LLC-PK1, or MDCK2; all have endogenous active transport capability and should be checked with transport inhibitors)</a:t>
                      </a:r>
                    </a:p>
                  </a:txBody>
                  <a:tcPr marL="57254" marR="57254" marT="28627" marB="28627">
                    <a:lnL>
                      <a:noFill/>
                    </a:lnL>
                    <a:lnR>
                      <a:noFill/>
                    </a:lnR>
                    <a:lnT>
                      <a:noFill/>
                    </a:lnT>
                    <a:lnB>
                      <a:noFill/>
                    </a:lnB>
                  </a:tcPr>
                </a:tc>
                <a:extLst>
                  <a:ext uri="{0D108BD9-81ED-4DB2-BD59-A6C34878D82A}">
                    <a16:rowId xmlns:a16="http://schemas.microsoft.com/office/drawing/2014/main" val="995380979"/>
                  </a:ext>
                </a:extLst>
              </a:tr>
            </a:tbl>
          </a:graphicData>
        </a:graphic>
      </p:graphicFrame>
      <p:sp>
        <p:nvSpPr>
          <p:cNvPr id="8" name="TextBox 7">
            <a:extLst>
              <a:ext uri="{FF2B5EF4-FFF2-40B4-BE49-F238E27FC236}">
                <a16:creationId xmlns:a16="http://schemas.microsoft.com/office/drawing/2014/main" id="{3839DB41-15B1-2728-8C25-A6F8ACEC6EC0}"/>
              </a:ext>
            </a:extLst>
          </p:cNvPr>
          <p:cNvSpPr txBox="1"/>
          <p:nvPr/>
        </p:nvSpPr>
        <p:spPr>
          <a:xfrm>
            <a:off x="0" y="5862181"/>
            <a:ext cx="11887200" cy="646331"/>
          </a:xfrm>
          <a:prstGeom prst="rect">
            <a:avLst/>
          </a:prstGeom>
          <a:noFill/>
        </p:spPr>
        <p:txBody>
          <a:bodyPr wrap="square">
            <a:spAutoFit/>
          </a:bodyPr>
          <a:lstStyle/>
          <a:p>
            <a:pPr algn="ctr"/>
            <a:r>
              <a:rPr lang="en-US" b="0" i="0" dirty="0">
                <a:solidFill>
                  <a:srgbClr val="212121"/>
                </a:solidFill>
                <a:effectLst/>
                <a:latin typeface="Arial" panose="020B0604020202020204" pitchFamily="34" charset="0"/>
                <a:cs typeface="Arial" panose="020B0604020202020204" pitchFamily="34" charset="0"/>
              </a:rPr>
              <a:t>Many CNS compounds contain basic amines – it is known that safety and PK liabilities are associated with lipophilic basic amines, such as </a:t>
            </a:r>
            <a:r>
              <a:rPr lang="en-US" b="0" i="0" dirty="0" err="1">
                <a:solidFill>
                  <a:srgbClr val="212121"/>
                </a:solidFill>
                <a:effectLst/>
                <a:latin typeface="Arial" panose="020B0604020202020204" pitchFamily="34" charset="0"/>
                <a:cs typeface="Arial" panose="020B0604020202020204" pitchFamily="34" charset="0"/>
              </a:rPr>
              <a:t>hERG</a:t>
            </a:r>
            <a:r>
              <a:rPr lang="en-US" b="0" i="0" dirty="0">
                <a:solidFill>
                  <a:srgbClr val="212121"/>
                </a:solidFill>
                <a:effectLst/>
                <a:latin typeface="Arial" panose="020B0604020202020204" pitchFamily="34" charset="0"/>
                <a:cs typeface="Arial" panose="020B0604020202020204" pitchFamily="34" charset="0"/>
              </a:rPr>
              <a:t> inhibition, </a:t>
            </a:r>
            <a:r>
              <a:rPr lang="en-US" b="0" i="0" dirty="0" err="1">
                <a:solidFill>
                  <a:srgbClr val="212121"/>
                </a:solidFill>
                <a:effectLst/>
                <a:latin typeface="Arial" panose="020B0604020202020204" pitchFamily="34" charset="0"/>
                <a:cs typeface="Arial" panose="020B0604020202020204" pitchFamily="34" charset="0"/>
              </a:rPr>
              <a:t>phospholipidosis</a:t>
            </a:r>
            <a:r>
              <a:rPr lang="en-US" b="0" i="0" dirty="0">
                <a:solidFill>
                  <a:srgbClr val="212121"/>
                </a:solidFill>
                <a:effectLst/>
                <a:latin typeface="Arial" panose="020B0604020202020204" pitchFamily="34" charset="0"/>
                <a:cs typeface="Arial" panose="020B0604020202020204" pitchFamily="34" charset="0"/>
              </a:rPr>
              <a:t>,</a:t>
            </a:r>
            <a:r>
              <a:rPr lang="en-US" dirty="0">
                <a:solidFill>
                  <a:srgbClr val="212121"/>
                </a:solidFill>
                <a:latin typeface="Arial" panose="020B0604020202020204" pitchFamily="34" charset="0"/>
                <a:cs typeface="Arial" panose="020B0604020202020204" pitchFamily="34" charset="0"/>
              </a:rPr>
              <a:t> and  being substrate of polymorphic CYP2D6</a:t>
            </a:r>
            <a:endParaRPr lang="en-US"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A226377B-48D8-176E-A8C4-643D4D876933}"/>
              </a:ext>
            </a:extLst>
          </p:cNvPr>
          <p:cNvSpPr/>
          <p:nvPr/>
        </p:nvSpPr>
        <p:spPr>
          <a:xfrm>
            <a:off x="886877" y="1280160"/>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A3EC89-E94B-8E26-8FD3-6AA6E440B449}"/>
              </a:ext>
            </a:extLst>
          </p:cNvPr>
          <p:cNvSpPr/>
          <p:nvPr/>
        </p:nvSpPr>
        <p:spPr>
          <a:xfrm>
            <a:off x="287884" y="1872196"/>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3055B77-38FD-3AD7-6B19-F018104A6867}"/>
              </a:ext>
            </a:extLst>
          </p:cNvPr>
          <p:cNvSpPr/>
          <p:nvPr/>
        </p:nvSpPr>
        <p:spPr>
          <a:xfrm>
            <a:off x="554479" y="1612760"/>
            <a:ext cx="182880" cy="18288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D9885E6-29A9-45C3-98A4-37226F9445E3}"/>
              </a:ext>
            </a:extLst>
          </p:cNvPr>
          <p:cNvSpPr/>
          <p:nvPr/>
        </p:nvSpPr>
        <p:spPr>
          <a:xfrm>
            <a:off x="8312256" y="5539491"/>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3F8BE80-94A4-008E-F2AE-6ED6DCE4D008}"/>
              </a:ext>
            </a:extLst>
          </p:cNvPr>
          <p:cNvSpPr/>
          <p:nvPr/>
        </p:nvSpPr>
        <p:spPr>
          <a:xfrm>
            <a:off x="9695653" y="5155788"/>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CE0F00C-BF77-7FD2-50EA-58ACE99662EB}"/>
              </a:ext>
            </a:extLst>
          </p:cNvPr>
          <p:cNvSpPr/>
          <p:nvPr/>
        </p:nvSpPr>
        <p:spPr>
          <a:xfrm>
            <a:off x="8312256" y="5188615"/>
            <a:ext cx="182880" cy="18288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64C0A7A-EE9B-7321-F569-F98D0C1C2492}"/>
              </a:ext>
            </a:extLst>
          </p:cNvPr>
          <p:cNvSpPr txBox="1"/>
          <p:nvPr/>
        </p:nvSpPr>
        <p:spPr>
          <a:xfrm>
            <a:off x="8688196" y="5086313"/>
            <a:ext cx="548640" cy="365760"/>
          </a:xfrm>
          <a:prstGeom prst="rect">
            <a:avLst/>
          </a:prstGeom>
          <a:noFill/>
        </p:spPr>
        <p:txBody>
          <a:bodyPr wrap="square" rtlCol="0">
            <a:spAutoFit/>
          </a:bodyPr>
          <a:lstStyle/>
          <a:p>
            <a:r>
              <a:rPr lang="en-US" dirty="0"/>
              <a:t>tox</a:t>
            </a:r>
          </a:p>
        </p:txBody>
      </p:sp>
      <p:sp>
        <p:nvSpPr>
          <p:cNvPr id="18" name="TextBox 17">
            <a:extLst>
              <a:ext uri="{FF2B5EF4-FFF2-40B4-BE49-F238E27FC236}">
                <a16:creationId xmlns:a16="http://schemas.microsoft.com/office/drawing/2014/main" id="{470186C0-A254-50CB-AEE2-DE034793D6BC}"/>
              </a:ext>
            </a:extLst>
          </p:cNvPr>
          <p:cNvSpPr txBox="1"/>
          <p:nvPr/>
        </p:nvSpPr>
        <p:spPr>
          <a:xfrm>
            <a:off x="8655306" y="5438425"/>
            <a:ext cx="731520" cy="365760"/>
          </a:xfrm>
          <a:prstGeom prst="rect">
            <a:avLst/>
          </a:prstGeom>
          <a:noFill/>
        </p:spPr>
        <p:txBody>
          <a:bodyPr wrap="square" rtlCol="0">
            <a:spAutoFit/>
          </a:bodyPr>
          <a:lstStyle/>
          <a:p>
            <a:r>
              <a:rPr lang="en-US" dirty="0"/>
              <a:t>PKPD</a:t>
            </a:r>
          </a:p>
        </p:txBody>
      </p:sp>
      <p:sp>
        <p:nvSpPr>
          <p:cNvPr id="19" name="TextBox 18">
            <a:extLst>
              <a:ext uri="{FF2B5EF4-FFF2-40B4-BE49-F238E27FC236}">
                <a16:creationId xmlns:a16="http://schemas.microsoft.com/office/drawing/2014/main" id="{B352E823-0FC5-1441-BD0B-F3FC2874AC79}"/>
              </a:ext>
            </a:extLst>
          </p:cNvPr>
          <p:cNvSpPr txBox="1"/>
          <p:nvPr/>
        </p:nvSpPr>
        <p:spPr>
          <a:xfrm>
            <a:off x="9969689" y="5079232"/>
            <a:ext cx="1371600" cy="365760"/>
          </a:xfrm>
          <a:prstGeom prst="rect">
            <a:avLst/>
          </a:prstGeom>
          <a:noFill/>
        </p:spPr>
        <p:txBody>
          <a:bodyPr wrap="square" rtlCol="0">
            <a:spAutoFit/>
          </a:bodyPr>
          <a:lstStyle/>
          <a:p>
            <a:r>
              <a:rPr lang="en-US" dirty="0"/>
              <a:t>distribution</a:t>
            </a:r>
          </a:p>
        </p:txBody>
      </p:sp>
      <p:sp>
        <p:nvSpPr>
          <p:cNvPr id="20" name="Isosceles Triangle 19">
            <a:extLst>
              <a:ext uri="{FF2B5EF4-FFF2-40B4-BE49-F238E27FC236}">
                <a16:creationId xmlns:a16="http://schemas.microsoft.com/office/drawing/2014/main" id="{D0F3F064-3674-EDAD-58D6-43F586B7A5E5}"/>
              </a:ext>
            </a:extLst>
          </p:cNvPr>
          <p:cNvSpPr/>
          <p:nvPr/>
        </p:nvSpPr>
        <p:spPr>
          <a:xfrm>
            <a:off x="554479" y="1271022"/>
            <a:ext cx="182880" cy="18288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8EA54A-6697-310A-A628-60BBF9435C6E}"/>
              </a:ext>
            </a:extLst>
          </p:cNvPr>
          <p:cNvSpPr/>
          <p:nvPr/>
        </p:nvSpPr>
        <p:spPr>
          <a:xfrm>
            <a:off x="287884" y="2223072"/>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Oval 21">
            <a:extLst>
              <a:ext uri="{FF2B5EF4-FFF2-40B4-BE49-F238E27FC236}">
                <a16:creationId xmlns:a16="http://schemas.microsoft.com/office/drawing/2014/main" id="{F2EC6FA0-630F-6F94-21CC-B815FA4F3D9E}"/>
              </a:ext>
            </a:extLst>
          </p:cNvPr>
          <p:cNvSpPr/>
          <p:nvPr/>
        </p:nvSpPr>
        <p:spPr>
          <a:xfrm>
            <a:off x="886877" y="221200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250F68C-F13E-6096-70A6-158162811D0C}"/>
              </a:ext>
            </a:extLst>
          </p:cNvPr>
          <p:cNvSpPr/>
          <p:nvPr/>
        </p:nvSpPr>
        <p:spPr>
          <a:xfrm>
            <a:off x="287884" y="2617111"/>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0FF8CF4E-2F12-1379-3F3F-337C35833C3D}"/>
              </a:ext>
            </a:extLst>
          </p:cNvPr>
          <p:cNvSpPr/>
          <p:nvPr/>
        </p:nvSpPr>
        <p:spPr>
          <a:xfrm>
            <a:off x="886877" y="2606044"/>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6F6F83A-A91F-093A-F8E6-54CEA5612E4A}"/>
              </a:ext>
            </a:extLst>
          </p:cNvPr>
          <p:cNvSpPr/>
          <p:nvPr/>
        </p:nvSpPr>
        <p:spPr>
          <a:xfrm>
            <a:off x="287884" y="2869338"/>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Oval 25">
            <a:extLst>
              <a:ext uri="{FF2B5EF4-FFF2-40B4-BE49-F238E27FC236}">
                <a16:creationId xmlns:a16="http://schemas.microsoft.com/office/drawing/2014/main" id="{406D0670-5E81-CE80-F77B-D5226B2D5DF4}"/>
              </a:ext>
            </a:extLst>
          </p:cNvPr>
          <p:cNvSpPr/>
          <p:nvPr/>
        </p:nvSpPr>
        <p:spPr>
          <a:xfrm>
            <a:off x="886877" y="2858271"/>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478268A-5863-7162-09F1-C147FB844C49}"/>
              </a:ext>
            </a:extLst>
          </p:cNvPr>
          <p:cNvSpPr/>
          <p:nvPr/>
        </p:nvSpPr>
        <p:spPr>
          <a:xfrm>
            <a:off x="287884" y="3236644"/>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FB8AC48D-5230-9785-85F0-9306B920D198}"/>
              </a:ext>
            </a:extLst>
          </p:cNvPr>
          <p:cNvSpPr/>
          <p:nvPr/>
        </p:nvSpPr>
        <p:spPr>
          <a:xfrm>
            <a:off x="886877" y="3225577"/>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5096309-E939-982E-ACF3-5DC6EDF75C22}"/>
              </a:ext>
            </a:extLst>
          </p:cNvPr>
          <p:cNvSpPr/>
          <p:nvPr/>
        </p:nvSpPr>
        <p:spPr>
          <a:xfrm>
            <a:off x="287884" y="3588881"/>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E18CBEFE-93DF-5AF1-33B3-8A72F651F437}"/>
              </a:ext>
            </a:extLst>
          </p:cNvPr>
          <p:cNvSpPr/>
          <p:nvPr/>
        </p:nvSpPr>
        <p:spPr>
          <a:xfrm>
            <a:off x="886877" y="3577814"/>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631CD91-7388-DBAE-3E20-2F65349C4B3C}"/>
              </a:ext>
            </a:extLst>
          </p:cNvPr>
          <p:cNvSpPr/>
          <p:nvPr/>
        </p:nvSpPr>
        <p:spPr>
          <a:xfrm>
            <a:off x="287884" y="3945259"/>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Oval 31">
            <a:extLst>
              <a:ext uri="{FF2B5EF4-FFF2-40B4-BE49-F238E27FC236}">
                <a16:creationId xmlns:a16="http://schemas.microsoft.com/office/drawing/2014/main" id="{DBA6196D-40BE-0016-13E8-BC97A20AFCAD}"/>
              </a:ext>
            </a:extLst>
          </p:cNvPr>
          <p:cNvSpPr/>
          <p:nvPr/>
        </p:nvSpPr>
        <p:spPr>
          <a:xfrm>
            <a:off x="886877" y="393419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5AA604D-4868-877A-9C49-028C961A81E0}"/>
              </a:ext>
            </a:extLst>
          </p:cNvPr>
          <p:cNvSpPr/>
          <p:nvPr/>
        </p:nvSpPr>
        <p:spPr>
          <a:xfrm>
            <a:off x="5574447" y="2172636"/>
            <a:ext cx="182880" cy="1828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6F75A1D-F350-70AE-D972-3F579C13B561}"/>
              </a:ext>
            </a:extLst>
          </p:cNvPr>
          <p:cNvSpPr/>
          <p:nvPr/>
        </p:nvSpPr>
        <p:spPr>
          <a:xfrm>
            <a:off x="5574447" y="2502857"/>
            <a:ext cx="182880" cy="1828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563777E-B1C5-C73C-97F2-242773154B92}"/>
              </a:ext>
            </a:extLst>
          </p:cNvPr>
          <p:cNvSpPr/>
          <p:nvPr/>
        </p:nvSpPr>
        <p:spPr>
          <a:xfrm>
            <a:off x="6386240" y="2175895"/>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D67361F-5821-B5FF-F778-3B3B729F4D4F}"/>
              </a:ext>
            </a:extLst>
          </p:cNvPr>
          <p:cNvSpPr/>
          <p:nvPr/>
        </p:nvSpPr>
        <p:spPr>
          <a:xfrm>
            <a:off x="5860740" y="2970653"/>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Rectangle 36">
            <a:extLst>
              <a:ext uri="{FF2B5EF4-FFF2-40B4-BE49-F238E27FC236}">
                <a16:creationId xmlns:a16="http://schemas.microsoft.com/office/drawing/2014/main" id="{41681B53-F551-8775-57D4-B0BB8A835878}"/>
              </a:ext>
            </a:extLst>
          </p:cNvPr>
          <p:cNvSpPr/>
          <p:nvPr/>
        </p:nvSpPr>
        <p:spPr>
          <a:xfrm>
            <a:off x="5574447" y="1763736"/>
            <a:ext cx="182880" cy="1828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217A4AD0-C586-830E-5B95-DAEC5ED224EE}"/>
              </a:ext>
            </a:extLst>
          </p:cNvPr>
          <p:cNvSpPr/>
          <p:nvPr/>
        </p:nvSpPr>
        <p:spPr>
          <a:xfrm>
            <a:off x="6080528" y="1231850"/>
            <a:ext cx="182880" cy="18288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5509EAD-C74B-9A0E-81F3-C03183B84D37}"/>
              </a:ext>
            </a:extLst>
          </p:cNvPr>
          <p:cNvSpPr/>
          <p:nvPr/>
        </p:nvSpPr>
        <p:spPr>
          <a:xfrm>
            <a:off x="287884" y="4426369"/>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Oval 39">
            <a:extLst>
              <a:ext uri="{FF2B5EF4-FFF2-40B4-BE49-F238E27FC236}">
                <a16:creationId xmlns:a16="http://schemas.microsoft.com/office/drawing/2014/main" id="{3BF942FA-95F5-43C7-8B4F-A8A907BC5D44}"/>
              </a:ext>
            </a:extLst>
          </p:cNvPr>
          <p:cNvSpPr/>
          <p:nvPr/>
        </p:nvSpPr>
        <p:spPr>
          <a:xfrm>
            <a:off x="886877" y="4414839"/>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3D88939-2F94-B52A-3AB5-08D721622209}"/>
              </a:ext>
            </a:extLst>
          </p:cNvPr>
          <p:cNvSpPr/>
          <p:nvPr/>
        </p:nvSpPr>
        <p:spPr>
          <a:xfrm>
            <a:off x="287884" y="4916850"/>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Oval 41">
            <a:extLst>
              <a:ext uri="{FF2B5EF4-FFF2-40B4-BE49-F238E27FC236}">
                <a16:creationId xmlns:a16="http://schemas.microsoft.com/office/drawing/2014/main" id="{13E2CFE6-880A-A97B-E161-F1C4DFDD50FC}"/>
              </a:ext>
            </a:extLst>
          </p:cNvPr>
          <p:cNvSpPr/>
          <p:nvPr/>
        </p:nvSpPr>
        <p:spPr>
          <a:xfrm>
            <a:off x="287884" y="5207109"/>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E52C329B-22D0-697F-6B94-AC8FDC2D9EED}"/>
              </a:ext>
            </a:extLst>
          </p:cNvPr>
          <p:cNvSpPr/>
          <p:nvPr/>
        </p:nvSpPr>
        <p:spPr>
          <a:xfrm>
            <a:off x="6096263" y="2165674"/>
            <a:ext cx="182880" cy="18288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6F001AD-B47A-FA17-F2AE-DDCD3FD4593D}"/>
              </a:ext>
            </a:extLst>
          </p:cNvPr>
          <p:cNvSpPr/>
          <p:nvPr/>
        </p:nvSpPr>
        <p:spPr>
          <a:xfrm>
            <a:off x="6394372" y="295659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7F928B7-BEF2-4C3B-83AD-E743E401D224}"/>
              </a:ext>
            </a:extLst>
          </p:cNvPr>
          <p:cNvSpPr/>
          <p:nvPr/>
        </p:nvSpPr>
        <p:spPr>
          <a:xfrm>
            <a:off x="861853" y="4908436"/>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361BD9-6211-C14A-E05B-0DD8BF09636C}"/>
              </a:ext>
            </a:extLst>
          </p:cNvPr>
          <p:cNvSpPr/>
          <p:nvPr/>
        </p:nvSpPr>
        <p:spPr>
          <a:xfrm>
            <a:off x="864125" y="515637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44CFD40-111C-290B-3837-5F5134581766}"/>
              </a:ext>
            </a:extLst>
          </p:cNvPr>
          <p:cNvSpPr/>
          <p:nvPr/>
        </p:nvSpPr>
        <p:spPr>
          <a:xfrm>
            <a:off x="9718789" y="5523804"/>
            <a:ext cx="182880" cy="1828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8EC1B45-809A-72C2-F5CF-F8472378DCF9}"/>
              </a:ext>
            </a:extLst>
          </p:cNvPr>
          <p:cNvSpPr txBox="1"/>
          <p:nvPr/>
        </p:nvSpPr>
        <p:spPr>
          <a:xfrm>
            <a:off x="10027438" y="5454618"/>
            <a:ext cx="1737360" cy="365760"/>
          </a:xfrm>
          <a:prstGeom prst="rect">
            <a:avLst/>
          </a:prstGeom>
          <a:noFill/>
        </p:spPr>
        <p:txBody>
          <a:bodyPr wrap="square" rtlCol="0">
            <a:spAutoFit/>
          </a:bodyPr>
          <a:lstStyle/>
          <a:p>
            <a:r>
              <a:rPr lang="en-US" dirty="0"/>
              <a:t>Drug interaction</a:t>
            </a:r>
          </a:p>
        </p:txBody>
      </p:sp>
      <p:sp>
        <p:nvSpPr>
          <p:cNvPr id="49" name="TextBox 48">
            <a:extLst>
              <a:ext uri="{FF2B5EF4-FFF2-40B4-BE49-F238E27FC236}">
                <a16:creationId xmlns:a16="http://schemas.microsoft.com/office/drawing/2014/main" id="{1A251D30-CD8A-EBF4-732D-362551E87B53}"/>
              </a:ext>
            </a:extLst>
          </p:cNvPr>
          <p:cNvSpPr txBox="1"/>
          <p:nvPr/>
        </p:nvSpPr>
        <p:spPr>
          <a:xfrm>
            <a:off x="111919" y="6538912"/>
            <a:ext cx="2229371" cy="246221"/>
          </a:xfrm>
          <a:prstGeom prst="rect">
            <a:avLst/>
          </a:prstGeom>
          <a:noFill/>
        </p:spPr>
        <p:txBody>
          <a:bodyPr wrap="square">
            <a:spAutoFit/>
          </a:bodyPr>
          <a:lstStyle/>
          <a:p>
            <a:r>
              <a:rPr lang="en-US" sz="1000" b="0" i="0" dirty="0">
                <a:effectLst/>
                <a:latin typeface="Arial" panose="020B0604020202020204" pitchFamily="34" charset="0"/>
                <a:cs typeface="Arial" panose="020B0604020202020204" pitchFamily="34" charset="0"/>
              </a:rPr>
              <a:t>NeuroRx</a:t>
            </a:r>
            <a:r>
              <a:rPr lang="en-US" sz="1000" b="0" i="0" u="sng" dirty="0">
                <a:solidFill>
                  <a:srgbClr val="376FAA"/>
                </a:solidFill>
                <a:effectLst/>
                <a:latin typeface="Arial" panose="020B0604020202020204" pitchFamily="34" charset="0"/>
                <a:cs typeface="Arial" panose="020B0604020202020204" pitchFamily="34" charset="0"/>
              </a:rPr>
              <a:t>.</a:t>
            </a:r>
            <a:r>
              <a:rPr lang="en-US" sz="1000" b="0" i="0" dirty="0">
                <a:solidFill>
                  <a:srgbClr val="212121"/>
                </a:solidFill>
                <a:effectLst/>
                <a:latin typeface="Arial" panose="020B0604020202020204" pitchFamily="34" charset="0"/>
                <a:cs typeface="Arial" panose="020B0604020202020204" pitchFamily="34" charset="0"/>
              </a:rPr>
              <a:t> 2005 Oct; 2(4): 541–553.</a:t>
            </a:r>
          </a:p>
        </p:txBody>
      </p:sp>
    </p:spTree>
    <p:extLst>
      <p:ext uri="{BB962C8B-B14F-4D97-AF65-F5344CB8AC3E}">
        <p14:creationId xmlns:p14="http://schemas.microsoft.com/office/powerpoint/2010/main" val="248970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1CF3AC-33F9-FEE1-4FA8-616045BCEF09}"/>
              </a:ext>
            </a:extLst>
          </p:cNvPr>
          <p:cNvSpPr>
            <a:spLocks noGrp="1"/>
          </p:cNvSpPr>
          <p:nvPr>
            <p:ph type="sldNum" sz="quarter" idx="12"/>
          </p:nvPr>
        </p:nvSpPr>
        <p:spPr/>
        <p:txBody>
          <a:bodyPr/>
          <a:lstStyle/>
          <a:p>
            <a:fld id="{5BFB42D1-C534-400D-BC72-5CE77A30CD5B}" type="slidenum">
              <a:rPr lang="en-ZA" smtClean="0"/>
              <a:pPr/>
              <a:t>2</a:t>
            </a:fld>
            <a:endParaRPr lang="en-ZA" dirty="0"/>
          </a:p>
        </p:txBody>
      </p:sp>
      <p:pic>
        <p:nvPicPr>
          <p:cNvPr id="6" name="Picture 5">
            <a:extLst>
              <a:ext uri="{FF2B5EF4-FFF2-40B4-BE49-F238E27FC236}">
                <a16:creationId xmlns:a16="http://schemas.microsoft.com/office/drawing/2014/main" id="{E93B5608-BEEC-049B-4EF5-ACCBFDE14DD2}"/>
              </a:ext>
            </a:extLst>
          </p:cNvPr>
          <p:cNvPicPr>
            <a:picLocks noChangeAspect="1"/>
          </p:cNvPicPr>
          <p:nvPr/>
        </p:nvPicPr>
        <p:blipFill>
          <a:blip r:embed="rId2"/>
          <a:stretch>
            <a:fillRect/>
          </a:stretch>
        </p:blipFill>
        <p:spPr>
          <a:xfrm>
            <a:off x="-116417" y="-2742"/>
            <a:ext cx="12192000" cy="6122649"/>
          </a:xfrm>
          <a:prstGeom prst="rect">
            <a:avLst/>
          </a:prstGeom>
        </p:spPr>
      </p:pic>
    </p:spTree>
    <p:extLst>
      <p:ext uri="{BB962C8B-B14F-4D97-AF65-F5344CB8AC3E}">
        <p14:creationId xmlns:p14="http://schemas.microsoft.com/office/powerpoint/2010/main" val="266891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136718" y="-113939"/>
            <a:ext cx="11197382" cy="1044575"/>
          </a:xfrm>
        </p:spPr>
        <p:txBody>
          <a:bodyPr>
            <a:normAutofit fontScale="90000"/>
          </a:bodyPr>
          <a:lstStyle/>
          <a:p>
            <a:pPr algn="ctr"/>
            <a:r>
              <a:rPr lang="en-US" b="1" dirty="0"/>
              <a:t>Attributes of Successful oral Infectious Disease Drugs</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20</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6" name="Oval 5">
            <a:extLst>
              <a:ext uri="{FF2B5EF4-FFF2-40B4-BE49-F238E27FC236}">
                <a16:creationId xmlns:a16="http://schemas.microsoft.com/office/drawing/2014/main" id="{B697D27D-A564-4542-AE83-357F842FEBBE}"/>
              </a:ext>
            </a:extLst>
          </p:cNvPr>
          <p:cNvSpPr/>
          <p:nvPr/>
        </p:nvSpPr>
        <p:spPr>
          <a:xfrm>
            <a:off x="1379542" y="114964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E8DE579-214F-2ACF-192C-34D1E6E00669}"/>
              </a:ext>
            </a:extLst>
          </p:cNvPr>
          <p:cNvSpPr/>
          <p:nvPr/>
        </p:nvSpPr>
        <p:spPr>
          <a:xfrm>
            <a:off x="1370856" y="2354863"/>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28D2658-E284-0D32-C7E1-BAA5E2AF96AA}"/>
              </a:ext>
            </a:extLst>
          </p:cNvPr>
          <p:cNvSpPr/>
          <p:nvPr/>
        </p:nvSpPr>
        <p:spPr>
          <a:xfrm>
            <a:off x="1370856" y="274890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81BCD2-E7B2-E887-B98C-0158AF5401E6}"/>
              </a:ext>
            </a:extLst>
          </p:cNvPr>
          <p:cNvSpPr/>
          <p:nvPr/>
        </p:nvSpPr>
        <p:spPr>
          <a:xfrm>
            <a:off x="1370856" y="3001129"/>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8F5EC75-4508-40F9-FB20-853B6D08416A}"/>
              </a:ext>
            </a:extLst>
          </p:cNvPr>
          <p:cNvSpPr/>
          <p:nvPr/>
        </p:nvSpPr>
        <p:spPr>
          <a:xfrm>
            <a:off x="1370856" y="372067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CF9163-3AF1-1B1D-3B95-F180CCAA6C17}"/>
              </a:ext>
            </a:extLst>
          </p:cNvPr>
          <p:cNvSpPr/>
          <p:nvPr/>
        </p:nvSpPr>
        <p:spPr>
          <a:xfrm>
            <a:off x="1370856" y="4077050"/>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992621-AD62-49C8-40AE-54A6D236E8AD}"/>
              </a:ext>
            </a:extLst>
          </p:cNvPr>
          <p:cNvSpPr/>
          <p:nvPr/>
        </p:nvSpPr>
        <p:spPr>
          <a:xfrm>
            <a:off x="1379542" y="147269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971C76D-A1E7-6767-B9DA-54D1ECF59A96}"/>
              </a:ext>
            </a:extLst>
          </p:cNvPr>
          <p:cNvSpPr/>
          <p:nvPr/>
        </p:nvSpPr>
        <p:spPr>
          <a:xfrm>
            <a:off x="1370856" y="436053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009844-B7DD-1270-4D9A-DEBED0B095C0}"/>
              </a:ext>
            </a:extLst>
          </p:cNvPr>
          <p:cNvSpPr/>
          <p:nvPr/>
        </p:nvSpPr>
        <p:spPr>
          <a:xfrm>
            <a:off x="1370856" y="475442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58ABA3-8690-9E6E-7B08-1398A3963793}"/>
              </a:ext>
            </a:extLst>
          </p:cNvPr>
          <p:cNvSpPr/>
          <p:nvPr/>
        </p:nvSpPr>
        <p:spPr>
          <a:xfrm>
            <a:off x="1370856" y="3352311"/>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511B84E9-5C7E-3655-6478-E4EDA0969E02}"/>
              </a:ext>
            </a:extLst>
          </p:cNvPr>
          <p:cNvGraphicFramePr>
            <a:graphicFrameLocks noGrp="1"/>
          </p:cNvGraphicFramePr>
          <p:nvPr>
            <p:extLst>
              <p:ext uri="{D42A27DB-BD31-4B8C-83A1-F6EECF244321}">
                <p14:modId xmlns:p14="http://schemas.microsoft.com/office/powerpoint/2010/main" val="3419451370"/>
              </p:ext>
            </p:extLst>
          </p:nvPr>
        </p:nvGraphicFramePr>
        <p:xfrm>
          <a:off x="1606931" y="1050082"/>
          <a:ext cx="9555806" cy="5288859"/>
        </p:xfrm>
        <a:graphic>
          <a:graphicData uri="http://schemas.openxmlformats.org/drawingml/2006/table">
            <a:tbl>
              <a:tblPr/>
              <a:tblGrid>
                <a:gridCol w="9555806">
                  <a:extLst>
                    <a:ext uri="{9D8B030D-6E8A-4147-A177-3AD203B41FA5}">
                      <a16:colId xmlns:a16="http://schemas.microsoft.com/office/drawing/2014/main" val="4058658597"/>
                    </a:ext>
                  </a:extLst>
                </a:gridCol>
              </a:tblGrid>
              <a:tr h="334160">
                <a:tc>
                  <a:txBody>
                    <a:bodyPr/>
                    <a:lstStyle/>
                    <a:p>
                      <a:pPr marL="285750" indent="-285750" algn="l" fontAlgn="t">
                        <a:buFont typeface="Arial" panose="020B0604020202020204" pitchFamily="34" charset="0"/>
                        <a:buChar char="•"/>
                      </a:pPr>
                      <a:r>
                        <a:rPr lang="en-US" sz="1800" b="0" dirty="0">
                          <a:effectLst/>
                        </a:rPr>
                        <a:t>Potent activity: low nanomolar</a:t>
                      </a:r>
                    </a:p>
                  </a:txBody>
                  <a:tcPr marL="57254" marR="57254" marT="28627" marB="28627">
                    <a:lnL>
                      <a:noFill/>
                    </a:lnL>
                    <a:lnR>
                      <a:noFill/>
                    </a:lnR>
                    <a:lnT>
                      <a:noFill/>
                    </a:lnT>
                    <a:lnB>
                      <a:noFill/>
                    </a:lnB>
                  </a:tcPr>
                </a:tc>
                <a:extLst>
                  <a:ext uri="{0D108BD9-81ED-4DB2-BD59-A6C34878D82A}">
                    <a16:rowId xmlns:a16="http://schemas.microsoft.com/office/drawing/2014/main" val="2634209112"/>
                  </a:ext>
                </a:extLst>
              </a:tr>
              <a:tr h="334160">
                <a:tc>
                  <a:txBody>
                    <a:bodyPr/>
                    <a:lstStyle/>
                    <a:p>
                      <a:pPr marL="285750" indent="-285750" algn="l" fontAlgn="t">
                        <a:buFont typeface="Arial" panose="020B0604020202020204" pitchFamily="34" charset="0"/>
                        <a:buChar char="•"/>
                      </a:pPr>
                      <a:r>
                        <a:rPr lang="en-US" sz="1800" b="0" dirty="0">
                          <a:effectLst/>
                        </a:rPr>
                        <a:t>Highly selective against major mutants</a:t>
                      </a:r>
                    </a:p>
                  </a:txBody>
                  <a:tcPr marL="57254" marR="57254" marT="28627" marB="28627">
                    <a:lnL>
                      <a:noFill/>
                    </a:lnL>
                    <a:lnR>
                      <a:noFill/>
                    </a:lnR>
                    <a:lnT>
                      <a:noFill/>
                    </a:lnT>
                    <a:lnB>
                      <a:noFill/>
                    </a:lnB>
                  </a:tcPr>
                </a:tc>
                <a:extLst>
                  <a:ext uri="{0D108BD9-81ED-4DB2-BD59-A6C34878D82A}">
                    <a16:rowId xmlns:a16="http://schemas.microsoft.com/office/drawing/2014/main" val="1750018649"/>
                  </a:ext>
                </a:extLst>
              </a:tr>
              <a:tr h="610619">
                <a:tc>
                  <a:txBody>
                    <a:bodyPr/>
                    <a:lstStyle/>
                    <a:p>
                      <a:pPr marL="285750" indent="-285750" algn="l" fontAlgn="t">
                        <a:buFont typeface="Arial" panose="020B0604020202020204" pitchFamily="34" charset="0"/>
                        <a:buChar char="•"/>
                      </a:pPr>
                      <a:r>
                        <a:rPr lang="en-US" sz="1800" b="0" dirty="0">
                          <a:effectLst/>
                        </a:rPr>
                        <a:t>Molecular weight &lt; 600 (data are influenced by natural products with a high MW; doesn’t appear to be target driven)</a:t>
                      </a:r>
                    </a:p>
                  </a:txBody>
                  <a:tcPr marL="57254" marR="57254" marT="28627" marB="28627">
                    <a:lnL>
                      <a:noFill/>
                    </a:lnL>
                    <a:lnR>
                      <a:noFill/>
                    </a:lnR>
                    <a:lnT>
                      <a:noFill/>
                    </a:lnT>
                    <a:lnB>
                      <a:noFill/>
                    </a:lnB>
                  </a:tcPr>
                </a:tc>
                <a:extLst>
                  <a:ext uri="{0D108BD9-81ED-4DB2-BD59-A6C34878D82A}">
                    <a16:rowId xmlns:a16="http://schemas.microsoft.com/office/drawing/2014/main" val="2354607121"/>
                  </a:ext>
                </a:extLst>
              </a:tr>
              <a:tr h="334160">
                <a:tc>
                  <a:txBody>
                    <a:bodyPr/>
                    <a:lstStyle/>
                    <a:p>
                      <a:pPr marL="285750" indent="-285750" algn="l" fontAlgn="t">
                        <a:buFont typeface="Arial" panose="020B0604020202020204" pitchFamily="34" charset="0"/>
                        <a:buChar char="•"/>
                      </a:pPr>
                      <a:r>
                        <a:rPr lang="en-US" sz="1800" b="0" dirty="0">
                          <a:effectLst/>
                        </a:rPr>
                        <a:t>Minimal hydrophobicity (</a:t>
                      </a:r>
                      <a:r>
                        <a:rPr lang="en-US" sz="1800" b="0" dirty="0" err="1">
                          <a:effectLst/>
                        </a:rPr>
                        <a:t>clogp</a:t>
                      </a:r>
                      <a:r>
                        <a:rPr lang="en-US" sz="1800" b="0" dirty="0">
                          <a:effectLst/>
                        </a:rPr>
                        <a:t> &lt; 3)</a:t>
                      </a:r>
                    </a:p>
                  </a:txBody>
                  <a:tcPr marL="57254" marR="57254" marT="28627" marB="28627">
                    <a:lnL>
                      <a:noFill/>
                    </a:lnL>
                    <a:lnR>
                      <a:noFill/>
                    </a:lnR>
                    <a:lnT>
                      <a:noFill/>
                    </a:lnT>
                    <a:lnB>
                      <a:noFill/>
                    </a:lnB>
                  </a:tcPr>
                </a:tc>
                <a:extLst>
                  <a:ext uri="{0D108BD9-81ED-4DB2-BD59-A6C34878D82A}">
                    <a16:rowId xmlns:a16="http://schemas.microsoft.com/office/drawing/2014/main" val="1698641035"/>
                  </a:ext>
                </a:extLst>
              </a:tr>
              <a:tr h="334160">
                <a:tc>
                  <a:txBody>
                    <a:bodyPr/>
                    <a:lstStyle/>
                    <a:p>
                      <a:pPr marL="285750" indent="-285750" algn="l" fontAlgn="t">
                        <a:buFont typeface="Arial" panose="020B0604020202020204" pitchFamily="34" charset="0"/>
                        <a:buChar char="•"/>
                      </a:pPr>
                      <a:r>
                        <a:rPr lang="en-US" sz="1800" b="0" dirty="0">
                          <a:effectLst/>
                        </a:rPr>
                        <a:t>Number of H-bond donor &lt; 3</a:t>
                      </a:r>
                    </a:p>
                  </a:txBody>
                  <a:tcPr marL="57254" marR="57254" marT="28627" marB="28627">
                    <a:lnL>
                      <a:noFill/>
                    </a:lnL>
                    <a:lnR>
                      <a:noFill/>
                    </a:lnR>
                    <a:lnT>
                      <a:noFill/>
                    </a:lnT>
                    <a:lnB>
                      <a:noFill/>
                    </a:lnB>
                  </a:tcPr>
                </a:tc>
                <a:extLst>
                  <a:ext uri="{0D108BD9-81ED-4DB2-BD59-A6C34878D82A}">
                    <a16:rowId xmlns:a16="http://schemas.microsoft.com/office/drawing/2014/main" val="2263493135"/>
                  </a:ext>
                </a:extLst>
              </a:tr>
              <a:tr h="334160">
                <a:tc>
                  <a:txBody>
                    <a:bodyPr/>
                    <a:lstStyle/>
                    <a:p>
                      <a:pPr marL="285750" indent="-285750" algn="l" fontAlgn="t">
                        <a:buFont typeface="Arial" panose="020B0604020202020204" pitchFamily="34" charset="0"/>
                        <a:buChar char="•"/>
                      </a:pPr>
                      <a:r>
                        <a:rPr lang="en-US" sz="1800" b="0" dirty="0">
                          <a:effectLst/>
                        </a:rPr>
                        <a:t>Number of H-bond acceptor &lt; 10</a:t>
                      </a:r>
                    </a:p>
                  </a:txBody>
                  <a:tcPr marL="57254" marR="57254" marT="28627" marB="28627">
                    <a:lnL>
                      <a:noFill/>
                    </a:lnL>
                    <a:lnR>
                      <a:noFill/>
                    </a:lnR>
                    <a:lnT>
                      <a:noFill/>
                    </a:lnT>
                    <a:lnB>
                      <a:noFill/>
                    </a:lnB>
                  </a:tcPr>
                </a:tc>
                <a:extLst>
                  <a:ext uri="{0D108BD9-81ED-4DB2-BD59-A6C34878D82A}">
                    <a16:rowId xmlns:a16="http://schemas.microsoft.com/office/drawing/2014/main" val="538693670"/>
                  </a:ext>
                </a:extLst>
              </a:tr>
              <a:tr h="334160">
                <a:tc>
                  <a:txBody>
                    <a:bodyPr/>
                    <a:lstStyle/>
                    <a:p>
                      <a:pPr marL="285750" indent="-285750" algn="l" fontAlgn="t">
                        <a:buFont typeface="Arial" panose="020B0604020202020204" pitchFamily="34" charset="0"/>
                        <a:buChar char="•"/>
                      </a:pPr>
                      <a:r>
                        <a:rPr lang="en-US" sz="1800" b="0" dirty="0">
                          <a:effectLst/>
                        </a:rPr>
                        <a:t>H-bonds &lt; 8</a:t>
                      </a:r>
                    </a:p>
                  </a:txBody>
                  <a:tcPr marL="57254" marR="57254" marT="28627" marB="28627">
                    <a:lnL>
                      <a:noFill/>
                    </a:lnL>
                    <a:lnR>
                      <a:noFill/>
                    </a:lnR>
                    <a:lnT>
                      <a:noFill/>
                    </a:lnT>
                    <a:lnB>
                      <a:noFill/>
                    </a:lnB>
                  </a:tcPr>
                </a:tc>
                <a:extLst>
                  <a:ext uri="{0D108BD9-81ED-4DB2-BD59-A6C34878D82A}">
                    <a16:rowId xmlns:a16="http://schemas.microsoft.com/office/drawing/2014/main" val="2978471950"/>
                  </a:ext>
                </a:extLst>
              </a:tr>
              <a:tr h="334160">
                <a:tc>
                  <a:txBody>
                    <a:bodyPr/>
                    <a:lstStyle/>
                    <a:p>
                      <a:pPr marL="285750" indent="-285750" algn="l" fontAlgn="t">
                        <a:buFont typeface="Arial" panose="020B0604020202020204" pitchFamily="34" charset="0"/>
                        <a:buChar char="•"/>
                      </a:pPr>
                      <a:r>
                        <a:rPr lang="en-US" sz="1800" b="0" dirty="0" err="1">
                          <a:effectLst/>
                        </a:rPr>
                        <a:t>pKa</a:t>
                      </a:r>
                      <a:r>
                        <a:rPr lang="en-US" sz="1800" b="0" dirty="0">
                          <a:effectLst/>
                        </a:rPr>
                        <a:t>: 2–8</a:t>
                      </a:r>
                    </a:p>
                  </a:txBody>
                  <a:tcPr marL="57254" marR="57254" marT="28627" marB="28627">
                    <a:lnL>
                      <a:noFill/>
                    </a:lnL>
                    <a:lnR>
                      <a:noFill/>
                    </a:lnR>
                    <a:lnT>
                      <a:noFill/>
                    </a:lnT>
                    <a:lnB>
                      <a:noFill/>
                    </a:lnB>
                  </a:tcPr>
                </a:tc>
                <a:extLst>
                  <a:ext uri="{0D108BD9-81ED-4DB2-BD59-A6C34878D82A}">
                    <a16:rowId xmlns:a16="http://schemas.microsoft.com/office/drawing/2014/main" val="3539906290"/>
                  </a:ext>
                </a:extLst>
              </a:tr>
              <a:tr h="334160">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Polar surface area 60 to 130 Å</a:t>
                      </a:r>
                      <a:r>
                        <a:rPr lang="en-US" sz="1800" b="0" baseline="30000" dirty="0">
                          <a:effectLst/>
                        </a:rPr>
                        <a:t>2</a:t>
                      </a:r>
                      <a:endParaRPr lang="en-US" sz="1800" b="0" dirty="0">
                        <a:effectLst/>
                      </a:endParaRPr>
                    </a:p>
                  </a:txBody>
                  <a:tcPr marL="57254" marR="57254" marT="28627" marB="28627">
                    <a:lnL>
                      <a:noFill/>
                    </a:lnL>
                    <a:lnR>
                      <a:noFill/>
                    </a:lnR>
                    <a:lnT>
                      <a:noFill/>
                    </a:lnT>
                    <a:lnB>
                      <a:noFill/>
                    </a:lnB>
                  </a:tcPr>
                </a:tc>
                <a:extLst>
                  <a:ext uri="{0D108BD9-81ED-4DB2-BD59-A6C34878D82A}">
                    <a16:rowId xmlns:a16="http://schemas.microsoft.com/office/drawing/2014/main" val="489719071"/>
                  </a:ext>
                </a:extLst>
              </a:tr>
              <a:tr h="334160">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Aqueous solubility &gt; 60 </a:t>
                      </a:r>
                      <a:r>
                        <a:rPr lang="en-US" sz="1800" b="0" dirty="0" err="1">
                          <a:effectLst/>
                        </a:rPr>
                        <a:t>μg</a:t>
                      </a:r>
                      <a:r>
                        <a:rPr lang="en-US" sz="1800" b="0" dirty="0">
                          <a:effectLst/>
                        </a:rPr>
                        <a:t>/ml.</a:t>
                      </a:r>
                    </a:p>
                  </a:txBody>
                  <a:tcPr marL="57254" marR="57254" marT="28627" marB="28627">
                    <a:lnL>
                      <a:noFill/>
                    </a:lnL>
                    <a:lnR>
                      <a:noFill/>
                    </a:lnR>
                    <a:lnT>
                      <a:noFill/>
                    </a:lnT>
                    <a:lnB>
                      <a:noFill/>
                    </a:lnB>
                  </a:tcPr>
                </a:tc>
                <a:extLst>
                  <a:ext uri="{0D108BD9-81ED-4DB2-BD59-A6C34878D82A}">
                    <a16:rowId xmlns:a16="http://schemas.microsoft.com/office/drawing/2014/main" val="2890021955"/>
                  </a:ext>
                </a:extLst>
              </a:tr>
              <a:tr h="33416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Effective permeability &gt;1 × 10</a:t>
                      </a:r>
                      <a:r>
                        <a:rPr lang="en-US" sz="1800" b="0" baseline="30000" dirty="0">
                          <a:effectLst/>
                        </a:rPr>
                        <a:t>−6</a:t>
                      </a:r>
                      <a:r>
                        <a:rPr lang="en-US" sz="1800" b="0" dirty="0">
                          <a:effectLst/>
                        </a:rPr>
                        <a:t>cm/sec (Caco2 cells)</a:t>
                      </a:r>
                    </a:p>
                  </a:txBody>
                  <a:tcPr marL="57254" marR="57254" marT="28627" marB="28627">
                    <a:lnL>
                      <a:noFill/>
                    </a:lnL>
                    <a:lnR>
                      <a:noFill/>
                    </a:lnR>
                    <a:lnT>
                      <a:noFill/>
                    </a:lnT>
                    <a:lnB>
                      <a:noFill/>
                    </a:lnB>
                  </a:tcPr>
                </a:tc>
                <a:extLst>
                  <a:ext uri="{0D108BD9-81ED-4DB2-BD59-A6C34878D82A}">
                    <a16:rowId xmlns:a16="http://schemas.microsoft.com/office/drawing/2014/main" val="3425123940"/>
                  </a:ext>
                </a:extLst>
              </a:tr>
              <a:tr h="33416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P450 enzyme CYP inhibition &lt; 50% at 100 µM.</a:t>
                      </a:r>
                    </a:p>
                  </a:txBody>
                  <a:tcPr marL="57254" marR="57254" marT="28627" marB="28627">
                    <a:lnL>
                      <a:noFill/>
                    </a:lnL>
                    <a:lnR>
                      <a:noFill/>
                    </a:lnR>
                    <a:lnT>
                      <a:noFill/>
                    </a:lnT>
                    <a:lnB>
                      <a:noFill/>
                    </a:lnB>
                  </a:tcPr>
                </a:tc>
                <a:extLst>
                  <a:ext uri="{0D108BD9-81ED-4DB2-BD59-A6C34878D82A}">
                    <a16:rowId xmlns:a16="http://schemas.microsoft.com/office/drawing/2014/main" val="546939323"/>
                  </a:ext>
                </a:extLst>
              </a:tr>
              <a:tr h="334160">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Not a potent CYP3A4 inducer.</a:t>
                      </a:r>
                    </a:p>
                  </a:txBody>
                  <a:tcPr marL="57254" marR="57254" marT="28627" marB="28627">
                    <a:lnL>
                      <a:noFill/>
                    </a:lnL>
                    <a:lnR>
                      <a:noFill/>
                    </a:lnR>
                    <a:lnT>
                      <a:noFill/>
                    </a:lnT>
                    <a:lnB>
                      <a:noFill/>
                    </a:lnB>
                  </a:tcPr>
                </a:tc>
                <a:extLst>
                  <a:ext uri="{0D108BD9-81ED-4DB2-BD59-A6C34878D82A}">
                    <a16:rowId xmlns:a16="http://schemas.microsoft.com/office/drawing/2014/main" val="331274802"/>
                  </a:ext>
                </a:extLst>
              </a:tr>
              <a:tr h="334160">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Not a potent inhibitor of transporters</a:t>
                      </a:r>
                    </a:p>
                  </a:txBody>
                  <a:tcPr marL="57254" marR="57254" marT="28627" marB="28627">
                    <a:lnL>
                      <a:noFill/>
                    </a:lnL>
                    <a:lnR>
                      <a:noFill/>
                    </a:lnR>
                    <a:lnT>
                      <a:noFill/>
                    </a:lnT>
                    <a:lnB>
                      <a:noFill/>
                    </a:lnB>
                  </a:tcPr>
                </a:tc>
                <a:extLst>
                  <a:ext uri="{0D108BD9-81ED-4DB2-BD59-A6C34878D82A}">
                    <a16:rowId xmlns:a16="http://schemas.microsoft.com/office/drawing/2014/main" val="944647056"/>
                  </a:ext>
                </a:extLst>
              </a:tr>
              <a:tr h="334160">
                <a:tc>
                  <a:txBody>
                    <a:bodyPr/>
                    <a:lstStyle/>
                    <a:p>
                      <a:pPr marL="285750" marR="0" lvl="0" indent="-2857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rPr>
                        <a:t>&gt;30-Fold margin between </a:t>
                      </a:r>
                      <a:r>
                        <a:rPr lang="en-US" sz="1800" b="0" dirty="0" err="1">
                          <a:effectLst/>
                        </a:rPr>
                        <a:t>hERG</a:t>
                      </a:r>
                      <a:r>
                        <a:rPr lang="en-US" sz="1800" b="0" dirty="0">
                          <a:effectLst/>
                        </a:rPr>
                        <a:t> IC</a:t>
                      </a:r>
                      <a:r>
                        <a:rPr lang="en-US" sz="1800" b="0" baseline="-25000" dirty="0">
                          <a:effectLst/>
                        </a:rPr>
                        <a:t>50</a:t>
                      </a:r>
                      <a:r>
                        <a:rPr lang="en-US" sz="1800" b="0" dirty="0">
                          <a:effectLst/>
                        </a:rPr>
                        <a:t> and effective unbound plasma concentration.</a:t>
                      </a:r>
                    </a:p>
                  </a:txBody>
                  <a:tcPr marL="57254" marR="57254" marT="28627" marB="28627">
                    <a:lnL>
                      <a:noFill/>
                    </a:lnL>
                    <a:lnR>
                      <a:noFill/>
                    </a:lnR>
                    <a:lnT>
                      <a:noFill/>
                    </a:lnT>
                    <a:lnB>
                      <a:noFill/>
                    </a:lnB>
                  </a:tcPr>
                </a:tc>
                <a:extLst>
                  <a:ext uri="{0D108BD9-81ED-4DB2-BD59-A6C34878D82A}">
                    <a16:rowId xmlns:a16="http://schemas.microsoft.com/office/drawing/2014/main" val="1170991739"/>
                  </a:ext>
                </a:extLst>
              </a:tr>
            </a:tbl>
          </a:graphicData>
        </a:graphic>
      </p:graphicFrame>
      <p:sp>
        <p:nvSpPr>
          <p:cNvPr id="19" name="Oval 18">
            <a:extLst>
              <a:ext uri="{FF2B5EF4-FFF2-40B4-BE49-F238E27FC236}">
                <a16:creationId xmlns:a16="http://schemas.microsoft.com/office/drawing/2014/main" id="{CEC5FDB3-B139-7AD5-A7DC-0E23C4E5FD09}"/>
              </a:ext>
            </a:extLst>
          </p:cNvPr>
          <p:cNvSpPr/>
          <p:nvPr/>
        </p:nvSpPr>
        <p:spPr>
          <a:xfrm>
            <a:off x="809918" y="1741678"/>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D21390EA-AFE2-FC66-2C3A-FF7113AAFE91}"/>
              </a:ext>
            </a:extLst>
          </p:cNvPr>
          <p:cNvSpPr/>
          <p:nvPr/>
        </p:nvSpPr>
        <p:spPr>
          <a:xfrm>
            <a:off x="7334846" y="4816409"/>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BF111D6-1499-AD4D-D1D6-11B4A8B46CE4}"/>
              </a:ext>
            </a:extLst>
          </p:cNvPr>
          <p:cNvSpPr/>
          <p:nvPr/>
        </p:nvSpPr>
        <p:spPr>
          <a:xfrm>
            <a:off x="8718243" y="4432706"/>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52E6BA7D-8C46-A96A-2858-17A80B033DA7}"/>
              </a:ext>
            </a:extLst>
          </p:cNvPr>
          <p:cNvSpPr/>
          <p:nvPr/>
        </p:nvSpPr>
        <p:spPr>
          <a:xfrm>
            <a:off x="7334846" y="4465533"/>
            <a:ext cx="182880" cy="18288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329470E-659F-432E-539F-4E800DCA123F}"/>
              </a:ext>
            </a:extLst>
          </p:cNvPr>
          <p:cNvSpPr txBox="1"/>
          <p:nvPr/>
        </p:nvSpPr>
        <p:spPr>
          <a:xfrm>
            <a:off x="7710786" y="4363231"/>
            <a:ext cx="548640" cy="365760"/>
          </a:xfrm>
          <a:prstGeom prst="rect">
            <a:avLst/>
          </a:prstGeom>
          <a:noFill/>
        </p:spPr>
        <p:txBody>
          <a:bodyPr wrap="square" rtlCol="0">
            <a:spAutoFit/>
          </a:bodyPr>
          <a:lstStyle/>
          <a:p>
            <a:r>
              <a:rPr lang="en-US" dirty="0"/>
              <a:t>tox</a:t>
            </a:r>
          </a:p>
        </p:txBody>
      </p:sp>
      <p:sp>
        <p:nvSpPr>
          <p:cNvPr id="24" name="TextBox 23">
            <a:extLst>
              <a:ext uri="{FF2B5EF4-FFF2-40B4-BE49-F238E27FC236}">
                <a16:creationId xmlns:a16="http://schemas.microsoft.com/office/drawing/2014/main" id="{07C69D01-F3EF-A7A5-3FD4-E368206E0C5D}"/>
              </a:ext>
            </a:extLst>
          </p:cNvPr>
          <p:cNvSpPr txBox="1"/>
          <p:nvPr/>
        </p:nvSpPr>
        <p:spPr>
          <a:xfrm>
            <a:off x="7677896" y="4715343"/>
            <a:ext cx="731520" cy="365760"/>
          </a:xfrm>
          <a:prstGeom prst="rect">
            <a:avLst/>
          </a:prstGeom>
          <a:noFill/>
        </p:spPr>
        <p:txBody>
          <a:bodyPr wrap="square" rtlCol="0">
            <a:spAutoFit/>
          </a:bodyPr>
          <a:lstStyle/>
          <a:p>
            <a:r>
              <a:rPr lang="en-US" dirty="0"/>
              <a:t>PKPD</a:t>
            </a:r>
          </a:p>
        </p:txBody>
      </p:sp>
      <p:sp>
        <p:nvSpPr>
          <p:cNvPr id="25" name="TextBox 24">
            <a:extLst>
              <a:ext uri="{FF2B5EF4-FFF2-40B4-BE49-F238E27FC236}">
                <a16:creationId xmlns:a16="http://schemas.microsoft.com/office/drawing/2014/main" id="{B0B44BA2-BE90-15D0-8768-9FEC9247DBD9}"/>
              </a:ext>
            </a:extLst>
          </p:cNvPr>
          <p:cNvSpPr txBox="1"/>
          <p:nvPr/>
        </p:nvSpPr>
        <p:spPr>
          <a:xfrm>
            <a:off x="8992278" y="4356150"/>
            <a:ext cx="3211291" cy="369332"/>
          </a:xfrm>
          <a:prstGeom prst="rect">
            <a:avLst/>
          </a:prstGeom>
          <a:noFill/>
        </p:spPr>
        <p:txBody>
          <a:bodyPr wrap="square" rtlCol="0">
            <a:spAutoFit/>
          </a:bodyPr>
          <a:lstStyle/>
          <a:p>
            <a:r>
              <a:rPr lang="en-US" dirty="0"/>
              <a:t>Distribution/oral bioavailability</a:t>
            </a:r>
          </a:p>
        </p:txBody>
      </p:sp>
      <p:sp>
        <p:nvSpPr>
          <p:cNvPr id="26" name="Isosceles Triangle 25">
            <a:extLst>
              <a:ext uri="{FF2B5EF4-FFF2-40B4-BE49-F238E27FC236}">
                <a16:creationId xmlns:a16="http://schemas.microsoft.com/office/drawing/2014/main" id="{EEB98DB0-DA4A-AA97-EC8C-A40FF17B3C29}"/>
              </a:ext>
            </a:extLst>
          </p:cNvPr>
          <p:cNvSpPr/>
          <p:nvPr/>
        </p:nvSpPr>
        <p:spPr>
          <a:xfrm>
            <a:off x="1071235" y="1140504"/>
            <a:ext cx="182880" cy="18288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850212D-393E-8561-2BD8-3AC81F80929B}"/>
              </a:ext>
            </a:extLst>
          </p:cNvPr>
          <p:cNvSpPr/>
          <p:nvPr/>
        </p:nvSpPr>
        <p:spPr>
          <a:xfrm>
            <a:off x="801232" y="2365930"/>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8D7C2367-C532-3A34-94EA-BB9C84DB6AE8}"/>
              </a:ext>
            </a:extLst>
          </p:cNvPr>
          <p:cNvSpPr/>
          <p:nvPr/>
        </p:nvSpPr>
        <p:spPr>
          <a:xfrm>
            <a:off x="801232" y="2759969"/>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Oval 28">
            <a:extLst>
              <a:ext uri="{FF2B5EF4-FFF2-40B4-BE49-F238E27FC236}">
                <a16:creationId xmlns:a16="http://schemas.microsoft.com/office/drawing/2014/main" id="{9D715106-1BBE-8C11-FBDB-72C7D41F9364}"/>
              </a:ext>
            </a:extLst>
          </p:cNvPr>
          <p:cNvSpPr/>
          <p:nvPr/>
        </p:nvSpPr>
        <p:spPr>
          <a:xfrm>
            <a:off x="801232" y="3012196"/>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B715D4D0-0E12-E3F7-87DA-6FC015CDF314}"/>
              </a:ext>
            </a:extLst>
          </p:cNvPr>
          <p:cNvSpPr/>
          <p:nvPr/>
        </p:nvSpPr>
        <p:spPr>
          <a:xfrm>
            <a:off x="801232" y="3731739"/>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1" name="Oval 30">
            <a:extLst>
              <a:ext uri="{FF2B5EF4-FFF2-40B4-BE49-F238E27FC236}">
                <a16:creationId xmlns:a16="http://schemas.microsoft.com/office/drawing/2014/main" id="{2E65045F-613C-267A-4772-BBD112B4113F}"/>
              </a:ext>
            </a:extLst>
          </p:cNvPr>
          <p:cNvSpPr/>
          <p:nvPr/>
        </p:nvSpPr>
        <p:spPr>
          <a:xfrm>
            <a:off x="801232" y="4088117"/>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F925E776-33BB-8191-9788-887156D599E9}"/>
              </a:ext>
            </a:extLst>
          </p:cNvPr>
          <p:cNvSpPr/>
          <p:nvPr/>
        </p:nvSpPr>
        <p:spPr>
          <a:xfrm>
            <a:off x="665059" y="5740252"/>
            <a:ext cx="182880" cy="1828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83BCA33-B963-D082-447E-09F008D1F7CF}"/>
              </a:ext>
            </a:extLst>
          </p:cNvPr>
          <p:cNvSpPr/>
          <p:nvPr/>
        </p:nvSpPr>
        <p:spPr>
          <a:xfrm>
            <a:off x="665059" y="5404970"/>
            <a:ext cx="182880" cy="1828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36EC912-CE78-5B28-E805-09B4CBF33849}"/>
              </a:ext>
            </a:extLst>
          </p:cNvPr>
          <p:cNvSpPr/>
          <p:nvPr/>
        </p:nvSpPr>
        <p:spPr>
          <a:xfrm>
            <a:off x="665059" y="4768482"/>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Rectangle 34">
            <a:extLst>
              <a:ext uri="{FF2B5EF4-FFF2-40B4-BE49-F238E27FC236}">
                <a16:creationId xmlns:a16="http://schemas.microsoft.com/office/drawing/2014/main" id="{D765E790-D0F8-7418-E2EC-000F2777F697}"/>
              </a:ext>
            </a:extLst>
          </p:cNvPr>
          <p:cNvSpPr/>
          <p:nvPr/>
        </p:nvSpPr>
        <p:spPr>
          <a:xfrm>
            <a:off x="665059" y="5046291"/>
            <a:ext cx="182880" cy="1828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F294FE81-C88C-D7C4-EB2F-0FF7ABA492EA}"/>
              </a:ext>
            </a:extLst>
          </p:cNvPr>
          <p:cNvSpPr/>
          <p:nvPr/>
        </p:nvSpPr>
        <p:spPr>
          <a:xfrm>
            <a:off x="1062549" y="5997003"/>
            <a:ext cx="182880" cy="18288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5DFD0AF-5AFF-223B-949C-7880014E07D0}"/>
              </a:ext>
            </a:extLst>
          </p:cNvPr>
          <p:cNvSpPr/>
          <p:nvPr/>
        </p:nvSpPr>
        <p:spPr>
          <a:xfrm>
            <a:off x="801232" y="4353055"/>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DAF9EB19-DB51-7BFA-8253-E7C3241F9D63}"/>
              </a:ext>
            </a:extLst>
          </p:cNvPr>
          <p:cNvSpPr/>
          <p:nvPr/>
        </p:nvSpPr>
        <p:spPr>
          <a:xfrm>
            <a:off x="8741379" y="4800722"/>
            <a:ext cx="182880" cy="18288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7AA5B02-0C07-1860-7B10-334691313677}"/>
              </a:ext>
            </a:extLst>
          </p:cNvPr>
          <p:cNvSpPr txBox="1"/>
          <p:nvPr/>
        </p:nvSpPr>
        <p:spPr>
          <a:xfrm>
            <a:off x="9050028" y="4731536"/>
            <a:ext cx="1737360" cy="365760"/>
          </a:xfrm>
          <a:prstGeom prst="rect">
            <a:avLst/>
          </a:prstGeom>
          <a:noFill/>
        </p:spPr>
        <p:txBody>
          <a:bodyPr wrap="square" rtlCol="0">
            <a:spAutoFit/>
          </a:bodyPr>
          <a:lstStyle/>
          <a:p>
            <a:r>
              <a:rPr lang="en-US" dirty="0"/>
              <a:t>Drug interaction</a:t>
            </a:r>
          </a:p>
        </p:txBody>
      </p:sp>
      <p:sp>
        <p:nvSpPr>
          <p:cNvPr id="40" name="TextBox 39">
            <a:extLst>
              <a:ext uri="{FF2B5EF4-FFF2-40B4-BE49-F238E27FC236}">
                <a16:creationId xmlns:a16="http://schemas.microsoft.com/office/drawing/2014/main" id="{0AD59DC3-5A83-1F9D-EC2B-2CBD24E6D548}"/>
              </a:ext>
            </a:extLst>
          </p:cNvPr>
          <p:cNvSpPr txBox="1"/>
          <p:nvPr/>
        </p:nvSpPr>
        <p:spPr>
          <a:xfrm>
            <a:off x="6422093" y="6430102"/>
            <a:ext cx="4638571" cy="400110"/>
          </a:xfrm>
          <a:prstGeom prst="rect">
            <a:avLst/>
          </a:prstGeom>
          <a:noFill/>
        </p:spPr>
        <p:txBody>
          <a:bodyPr wrap="square">
            <a:spAutoFit/>
          </a:bodyPr>
          <a:lstStyle/>
          <a:p>
            <a:r>
              <a:rPr lang="en-US" sz="1000" b="0" i="1" dirty="0">
                <a:solidFill>
                  <a:srgbClr val="000000"/>
                </a:solidFill>
                <a:effectLst/>
              </a:rPr>
              <a:t>J</a:t>
            </a:r>
            <a:r>
              <a:rPr lang="en-US" sz="1000" i="1" dirty="0">
                <a:solidFill>
                  <a:srgbClr val="000000"/>
                </a:solidFill>
              </a:rPr>
              <a:t>. Nat. Prod. </a:t>
            </a:r>
            <a:r>
              <a:rPr lang="en-US" sz="1000" dirty="0">
                <a:solidFill>
                  <a:srgbClr val="000000"/>
                </a:solidFill>
              </a:rPr>
              <a:t>2015, 78, 6, 1370–1382 </a:t>
            </a:r>
            <a:r>
              <a:rPr lang="en-US" sz="1000" b="0" i="0" dirty="0">
                <a:solidFill>
                  <a:srgbClr val="000000"/>
                </a:solidFill>
                <a:effectLst/>
              </a:rPr>
              <a:t>(anti-infectious disease drugs of natural origin)</a:t>
            </a:r>
          </a:p>
          <a:p>
            <a:pPr algn="l"/>
            <a:r>
              <a:rPr lang="en-US" sz="1000" i="1" dirty="0">
                <a:solidFill>
                  <a:srgbClr val="000000"/>
                </a:solidFill>
              </a:rPr>
              <a:t>Biomaterials </a:t>
            </a:r>
            <a:r>
              <a:rPr lang="en-US" sz="1000" dirty="0">
                <a:solidFill>
                  <a:srgbClr val="000000"/>
                </a:solidFill>
              </a:rPr>
              <a:t>2013, 34(26) 6202-28 (anti-HIV drugs)</a:t>
            </a:r>
          </a:p>
        </p:txBody>
      </p:sp>
      <p:sp>
        <p:nvSpPr>
          <p:cNvPr id="41" name="Oval 40">
            <a:extLst>
              <a:ext uri="{FF2B5EF4-FFF2-40B4-BE49-F238E27FC236}">
                <a16:creationId xmlns:a16="http://schemas.microsoft.com/office/drawing/2014/main" id="{CF736735-624F-97F2-1A90-898667DC91B7}"/>
              </a:ext>
            </a:extLst>
          </p:cNvPr>
          <p:cNvSpPr/>
          <p:nvPr/>
        </p:nvSpPr>
        <p:spPr>
          <a:xfrm>
            <a:off x="801232" y="3363378"/>
            <a:ext cx="182880" cy="18288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TextBox 41">
            <a:extLst>
              <a:ext uri="{FF2B5EF4-FFF2-40B4-BE49-F238E27FC236}">
                <a16:creationId xmlns:a16="http://schemas.microsoft.com/office/drawing/2014/main" id="{50718B01-917B-7BD5-0E65-C2CF5845CE63}"/>
              </a:ext>
            </a:extLst>
          </p:cNvPr>
          <p:cNvSpPr txBox="1"/>
          <p:nvPr/>
        </p:nvSpPr>
        <p:spPr>
          <a:xfrm>
            <a:off x="7114971" y="2354650"/>
            <a:ext cx="4934682" cy="1940957"/>
          </a:xfrm>
          <a:prstGeom prst="roundRect">
            <a:avLst/>
          </a:prstGeom>
          <a:solidFill>
            <a:schemeClr val="bg1"/>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u="sng" dirty="0"/>
              <a:t>General consideration:</a:t>
            </a:r>
          </a:p>
          <a:p>
            <a:pPr marL="285750" indent="-285750">
              <a:buFont typeface="Arial" panose="020B0604020202020204" pitchFamily="34" charset="0"/>
              <a:buChar char="•"/>
            </a:pPr>
            <a:r>
              <a:rPr lang="en-US" dirty="0"/>
              <a:t>Drugs against infectious diseases cover a large </a:t>
            </a:r>
            <a:r>
              <a:rPr lang="en-US" dirty="0" err="1"/>
              <a:t>physchem</a:t>
            </a:r>
            <a:r>
              <a:rPr lang="en-US" dirty="0"/>
              <a:t> space. </a:t>
            </a:r>
          </a:p>
          <a:p>
            <a:pPr marL="285750" indent="-285750">
              <a:buFont typeface="Arial" panose="020B0604020202020204" pitchFamily="34" charset="0"/>
              <a:buChar char="•"/>
            </a:pPr>
            <a:r>
              <a:rPr lang="en-US" dirty="0"/>
              <a:t>Many of the antibacterial drugs are derived from natural products with a </a:t>
            </a:r>
            <a:r>
              <a:rPr lang="en-US" dirty="0" err="1"/>
              <a:t>physchem</a:t>
            </a:r>
            <a:r>
              <a:rPr lang="en-US" dirty="0"/>
              <a:t> space that deviates from drug-like properties.</a:t>
            </a:r>
          </a:p>
        </p:txBody>
      </p:sp>
      <p:sp>
        <p:nvSpPr>
          <p:cNvPr id="43" name="TextBox 42">
            <a:extLst>
              <a:ext uri="{FF2B5EF4-FFF2-40B4-BE49-F238E27FC236}">
                <a16:creationId xmlns:a16="http://schemas.microsoft.com/office/drawing/2014/main" id="{4E3724BB-B5FF-BF9A-CCDC-6E5248343DDF}"/>
              </a:ext>
            </a:extLst>
          </p:cNvPr>
          <p:cNvSpPr txBox="1"/>
          <p:nvPr/>
        </p:nvSpPr>
        <p:spPr>
          <a:xfrm>
            <a:off x="2846661" y="624959"/>
            <a:ext cx="6203367" cy="369332"/>
          </a:xfrm>
          <a:prstGeom prst="rect">
            <a:avLst/>
          </a:prstGeom>
          <a:noFill/>
        </p:spPr>
        <p:txBody>
          <a:bodyPr wrap="square" rtlCol="0">
            <a:spAutoFit/>
          </a:bodyPr>
          <a:lstStyle/>
          <a:p>
            <a:r>
              <a:rPr lang="en-US" dirty="0"/>
              <a:t>Major differences to CNS drug properties</a:t>
            </a:r>
          </a:p>
        </p:txBody>
      </p:sp>
      <p:sp>
        <p:nvSpPr>
          <p:cNvPr id="44" name="Rectangle 43">
            <a:extLst>
              <a:ext uri="{FF2B5EF4-FFF2-40B4-BE49-F238E27FC236}">
                <a16:creationId xmlns:a16="http://schemas.microsoft.com/office/drawing/2014/main" id="{B7C10B8A-3114-BFD3-D842-14EF71261B29}"/>
              </a:ext>
            </a:extLst>
          </p:cNvPr>
          <p:cNvSpPr/>
          <p:nvPr/>
        </p:nvSpPr>
        <p:spPr>
          <a:xfrm>
            <a:off x="371766" y="1139413"/>
            <a:ext cx="137160" cy="137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7EA5E3B-9C12-FF0D-536D-87B31404D484}"/>
              </a:ext>
            </a:extLst>
          </p:cNvPr>
          <p:cNvSpPr/>
          <p:nvPr/>
        </p:nvSpPr>
        <p:spPr>
          <a:xfrm>
            <a:off x="371766" y="1468061"/>
            <a:ext cx="137160" cy="137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D06C011-C50D-4F7C-B734-75E874E0C19F}"/>
              </a:ext>
            </a:extLst>
          </p:cNvPr>
          <p:cNvSpPr/>
          <p:nvPr/>
        </p:nvSpPr>
        <p:spPr>
          <a:xfrm>
            <a:off x="371766" y="1766656"/>
            <a:ext cx="137160" cy="137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7640B035-E5EF-CA3F-F64B-80D1A7AA10DE}"/>
              </a:ext>
            </a:extLst>
          </p:cNvPr>
          <p:cNvSpPr/>
          <p:nvPr/>
        </p:nvSpPr>
        <p:spPr>
          <a:xfrm>
            <a:off x="371766" y="2472905"/>
            <a:ext cx="137160" cy="137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1074699-930B-4868-6FB5-20A13851C5F7}"/>
              </a:ext>
            </a:extLst>
          </p:cNvPr>
          <p:cNvSpPr/>
          <p:nvPr/>
        </p:nvSpPr>
        <p:spPr>
          <a:xfrm>
            <a:off x="371766" y="3699130"/>
            <a:ext cx="137160" cy="137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5BF6C36-CD7B-F7B4-1349-A52158655AD2}"/>
              </a:ext>
            </a:extLst>
          </p:cNvPr>
          <p:cNvSpPr/>
          <p:nvPr/>
        </p:nvSpPr>
        <p:spPr>
          <a:xfrm>
            <a:off x="371766" y="4035460"/>
            <a:ext cx="137160" cy="1371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CAEA538D-906C-B3BF-011C-D5CA1723D60F}"/>
              </a:ext>
            </a:extLst>
          </p:cNvPr>
          <p:cNvSpPr txBox="1"/>
          <p:nvPr/>
        </p:nvSpPr>
        <p:spPr>
          <a:xfrm>
            <a:off x="2696275" y="6447512"/>
            <a:ext cx="4638571" cy="400110"/>
          </a:xfrm>
          <a:prstGeom prst="rect">
            <a:avLst/>
          </a:prstGeom>
          <a:noFill/>
        </p:spPr>
        <p:txBody>
          <a:bodyPr wrap="square">
            <a:spAutoFit/>
          </a:bodyPr>
          <a:lstStyle/>
          <a:p>
            <a:r>
              <a:rPr lang="en-US" sz="1000" b="0" i="1" dirty="0">
                <a:solidFill>
                  <a:srgbClr val="000000"/>
                </a:solidFill>
                <a:effectLst/>
              </a:rPr>
              <a:t>J. Med. Chem.</a:t>
            </a:r>
            <a:r>
              <a:rPr lang="en-US" sz="1000" b="0" i="0" dirty="0">
                <a:solidFill>
                  <a:srgbClr val="000000"/>
                </a:solidFill>
                <a:effectLst/>
              </a:rPr>
              <a:t> 2008, 51, 10, 2871–2878 (antibacterial)</a:t>
            </a:r>
          </a:p>
          <a:p>
            <a:r>
              <a:rPr lang="en-US" sz="1000" i="1" dirty="0">
                <a:solidFill>
                  <a:srgbClr val="000000"/>
                </a:solidFill>
              </a:rPr>
              <a:t>RSC Med. Chem</a:t>
            </a:r>
            <a:r>
              <a:rPr lang="en-US" sz="1000" dirty="0"/>
              <a:t>.,</a:t>
            </a:r>
            <a:r>
              <a:rPr lang="en-US" sz="1000" dirty="0">
                <a:solidFill>
                  <a:srgbClr val="000000"/>
                </a:solidFill>
              </a:rPr>
              <a:t>2021,12, 43 (anti-TB)</a:t>
            </a:r>
          </a:p>
        </p:txBody>
      </p:sp>
    </p:spTree>
    <p:extLst>
      <p:ext uri="{BB962C8B-B14F-4D97-AF65-F5344CB8AC3E}">
        <p14:creationId xmlns:p14="http://schemas.microsoft.com/office/powerpoint/2010/main" val="3085897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6827635" cy="1044575"/>
          </a:xfrm>
        </p:spPr>
        <p:txBody>
          <a:bodyPr>
            <a:normAutofit fontScale="90000"/>
          </a:bodyPr>
          <a:lstStyle/>
          <a:p>
            <a:r>
              <a:rPr lang="en-US" b="1" dirty="0"/>
              <a:t>Drug-likeness: beyond the Ro5</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21</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6" name="TextBox 5">
            <a:extLst>
              <a:ext uri="{FF2B5EF4-FFF2-40B4-BE49-F238E27FC236}">
                <a16:creationId xmlns:a16="http://schemas.microsoft.com/office/drawing/2014/main" id="{170C0F40-9A2B-F206-C375-2AA542638581}"/>
              </a:ext>
            </a:extLst>
          </p:cNvPr>
          <p:cNvSpPr txBox="1"/>
          <p:nvPr/>
        </p:nvSpPr>
        <p:spPr>
          <a:xfrm>
            <a:off x="6604553" y="6593595"/>
            <a:ext cx="4012094" cy="246221"/>
          </a:xfrm>
          <a:prstGeom prst="rect">
            <a:avLst/>
          </a:prstGeom>
          <a:noFill/>
        </p:spPr>
        <p:txBody>
          <a:bodyPr wrap="square">
            <a:spAutoFit/>
          </a:bodyPr>
          <a:lstStyle/>
          <a:p>
            <a:pPr algn="ctr"/>
            <a:r>
              <a:rPr lang="en-US" sz="1000" b="0" i="0" u="none" strike="noStrike" dirty="0">
                <a:effectLst/>
                <a:latin typeface="NexusSans"/>
              </a:rPr>
              <a:t>Advanced Drug Delivery Reviews Volume 101</a:t>
            </a:r>
            <a:r>
              <a:rPr lang="en-US" sz="1000" b="0" i="0" dirty="0">
                <a:effectLst/>
                <a:latin typeface="NexusSans"/>
              </a:rPr>
              <a:t>, 1 June 2016, Pages 22-33</a:t>
            </a:r>
          </a:p>
        </p:txBody>
      </p:sp>
      <p:graphicFrame>
        <p:nvGraphicFramePr>
          <p:cNvPr id="7" name="Table 6">
            <a:extLst>
              <a:ext uri="{FF2B5EF4-FFF2-40B4-BE49-F238E27FC236}">
                <a16:creationId xmlns:a16="http://schemas.microsoft.com/office/drawing/2014/main" id="{A68C52FE-FF63-7426-D493-5EBD0AB9F6F0}"/>
              </a:ext>
            </a:extLst>
          </p:cNvPr>
          <p:cNvGraphicFramePr>
            <a:graphicFrameLocks noGrp="1"/>
          </p:cNvGraphicFramePr>
          <p:nvPr>
            <p:extLst>
              <p:ext uri="{D42A27DB-BD31-4B8C-83A1-F6EECF244321}">
                <p14:modId xmlns:p14="http://schemas.microsoft.com/office/powerpoint/2010/main" val="4008084174"/>
              </p:ext>
            </p:extLst>
          </p:nvPr>
        </p:nvGraphicFramePr>
        <p:xfrm>
          <a:off x="709455" y="1376370"/>
          <a:ext cx="8677929" cy="4945180"/>
        </p:xfrm>
        <a:graphic>
          <a:graphicData uri="http://schemas.openxmlformats.org/drawingml/2006/table">
            <a:tbl>
              <a:tblPr>
                <a:tableStyleId>{9D7B26C5-4107-4FEC-AEDC-1716B250A1EF}</a:tableStyleId>
              </a:tblPr>
              <a:tblGrid>
                <a:gridCol w="1463040">
                  <a:extLst>
                    <a:ext uri="{9D8B030D-6E8A-4147-A177-3AD203B41FA5}">
                      <a16:colId xmlns:a16="http://schemas.microsoft.com/office/drawing/2014/main" val="985644588"/>
                    </a:ext>
                  </a:extLst>
                </a:gridCol>
                <a:gridCol w="2377440">
                  <a:extLst>
                    <a:ext uri="{9D8B030D-6E8A-4147-A177-3AD203B41FA5}">
                      <a16:colId xmlns:a16="http://schemas.microsoft.com/office/drawing/2014/main" val="1307569953"/>
                    </a:ext>
                  </a:extLst>
                </a:gridCol>
                <a:gridCol w="2377440">
                  <a:extLst>
                    <a:ext uri="{9D8B030D-6E8A-4147-A177-3AD203B41FA5}">
                      <a16:colId xmlns:a16="http://schemas.microsoft.com/office/drawing/2014/main" val="2049869982"/>
                    </a:ext>
                  </a:extLst>
                </a:gridCol>
                <a:gridCol w="2460009">
                  <a:extLst>
                    <a:ext uri="{9D8B030D-6E8A-4147-A177-3AD203B41FA5}">
                      <a16:colId xmlns:a16="http://schemas.microsoft.com/office/drawing/2014/main" val="1047841938"/>
                    </a:ext>
                  </a:extLst>
                </a:gridCol>
              </a:tblGrid>
              <a:tr h="242575">
                <a:tc rowSpan="3">
                  <a:txBody>
                    <a:bodyPr/>
                    <a:lstStyle/>
                    <a:p>
                      <a:endParaRPr lang="en-US" sz="1800" dirty="0">
                        <a:effectLst/>
                        <a:latin typeface="Arial" panose="020B0604020202020204" pitchFamily="34" charset="0"/>
                        <a:cs typeface="Arial" panose="020B0604020202020204" pitchFamily="34" charset="0"/>
                      </a:endParaRPr>
                    </a:p>
                  </a:txBody>
                  <a:tcPr marL="31260" marR="31260" marT="31260" marB="31260">
                    <a:lnB w="12700" cap="flat" cmpd="sng" algn="ctr">
                      <a:solidFill>
                        <a:schemeClr val="tx1"/>
                      </a:solidFill>
                      <a:prstDash val="solid"/>
                      <a:round/>
                      <a:headEnd type="none" w="med" len="med"/>
                      <a:tailEnd type="none" w="med" len="med"/>
                    </a:lnB>
                  </a:tcPr>
                </a:tc>
                <a:tc gridSpan="3">
                  <a:txBody>
                    <a:bodyPr/>
                    <a:lstStyle/>
                    <a:p>
                      <a:pPr algn="ctr"/>
                      <a:r>
                        <a:rPr lang="en-US" sz="1800" b="1" dirty="0">
                          <a:effectLst/>
                        </a:rPr>
                        <a:t>Mean property values</a:t>
                      </a:r>
                      <a:endParaRPr lang="en-US" sz="1800" b="1" dirty="0">
                        <a:effectLst/>
                        <a:latin typeface="Arial" panose="020B0604020202020204" pitchFamily="34" charset="0"/>
                        <a:cs typeface="Arial" panose="020B0604020202020204" pitchFamily="34" charset="0"/>
                      </a:endParaRPr>
                    </a:p>
                  </a:txBody>
                  <a:tcPr marL="31260" marR="31260" marT="31260" marB="31260"/>
                </a:tc>
                <a:tc hMerge="1">
                  <a:txBody>
                    <a:bodyPr/>
                    <a:lstStyle/>
                    <a:p>
                      <a:endParaRPr lang="en-US"/>
                    </a:p>
                  </a:txBody>
                  <a:tcPr/>
                </a:tc>
                <a:tc hMerge="1">
                  <a:txBody>
                    <a:bodyPr/>
                    <a:lstStyle/>
                    <a:p>
                      <a:endParaRPr lang="en-US"/>
                    </a:p>
                  </a:txBody>
                  <a:tcPr>
                    <a:lnL w="12700" cmpd="sng">
                      <a:noFill/>
                      <a:prstDash val="solid"/>
                    </a:lnL>
                  </a:tcPr>
                </a:tc>
                <a:extLst>
                  <a:ext uri="{0D108BD9-81ED-4DB2-BD59-A6C34878D82A}">
                    <a16:rowId xmlns:a16="http://schemas.microsoft.com/office/drawing/2014/main" val="1175766769"/>
                  </a:ext>
                </a:extLst>
              </a:tr>
              <a:tr h="242575">
                <a:tc vMerge="1">
                  <a:txBody>
                    <a:bodyPr/>
                    <a:lstStyle/>
                    <a:p>
                      <a:endParaRPr lang="en-US"/>
                    </a:p>
                  </a:txBody>
                  <a:tcPr/>
                </a:tc>
                <a:tc gridSpan="2">
                  <a:txBody>
                    <a:bodyPr/>
                    <a:lstStyle/>
                    <a:p>
                      <a:pPr algn="ctr"/>
                      <a:r>
                        <a:rPr lang="en-US" sz="1800" b="1" dirty="0">
                          <a:effectLst/>
                        </a:rPr>
                        <a:t>Exception space (≥ 2 90%iles</a:t>
                      </a:r>
                      <a:r>
                        <a:rPr lang="en-US" sz="1800" b="1" baseline="30000" dirty="0">
                          <a:effectLst/>
                        </a:rPr>
                        <a:t>a</a:t>
                      </a:r>
                      <a:r>
                        <a:rPr lang="en-US" sz="1800" b="1" dirty="0">
                          <a:effectLst/>
                        </a:rPr>
                        <a:t> violated)</a:t>
                      </a:r>
                      <a:endParaRPr lang="en-US" sz="1800" b="1" dirty="0">
                        <a:effectLst/>
                        <a:latin typeface="Arial" panose="020B0604020202020204" pitchFamily="34" charset="0"/>
                        <a:cs typeface="Arial" panose="020B0604020202020204" pitchFamily="34" charset="0"/>
                      </a:endParaRPr>
                    </a:p>
                  </a:txBody>
                  <a:tcPr marL="31260" marR="31260" marT="31260" marB="31260">
                    <a:lnR w="12700" cap="flat" cmpd="sng" algn="ctr">
                      <a:solidFill>
                        <a:schemeClr val="tx1"/>
                      </a:solidFill>
                      <a:prstDash val="solid"/>
                      <a:round/>
                      <a:headEnd type="none" w="med" len="med"/>
                      <a:tailEnd type="none" w="med" len="med"/>
                    </a:lnR>
                  </a:tcPr>
                </a:tc>
                <a:tc hMerge="1">
                  <a:txBody>
                    <a:bodyPr/>
                    <a:lstStyle/>
                    <a:p>
                      <a:endParaRPr lang="en-US"/>
                    </a:p>
                  </a:txBody>
                  <a:tcPr/>
                </a:tc>
                <a:tc rowSpan="2">
                  <a:txBody>
                    <a:bodyPr/>
                    <a:lstStyle/>
                    <a:p>
                      <a:pPr algn="ctr"/>
                      <a:r>
                        <a:rPr lang="en-US" sz="1800" b="1" dirty="0">
                          <a:effectLst/>
                        </a:rPr>
                        <a:t>Mainstream space (≤ 1 90%ile</a:t>
                      </a:r>
                      <a:r>
                        <a:rPr lang="en-US" sz="1800" b="1" baseline="30000" dirty="0">
                          <a:effectLst/>
                        </a:rPr>
                        <a:t>a</a:t>
                      </a:r>
                      <a:r>
                        <a:rPr lang="en-US" sz="1800" b="1" dirty="0">
                          <a:effectLst/>
                        </a:rPr>
                        <a:t> violated) (n = 1938)</a:t>
                      </a:r>
                      <a:endParaRPr lang="en-US" sz="1800" b="1" dirty="0">
                        <a:effectLst/>
                        <a:latin typeface="Arial" panose="020B0604020202020204" pitchFamily="34" charset="0"/>
                        <a:cs typeface="Arial" panose="020B0604020202020204" pitchFamily="34" charset="0"/>
                      </a:endParaRPr>
                    </a:p>
                  </a:txBody>
                  <a:tcPr marL="31260" marR="31260" marT="31260" marB="3126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7515978"/>
                  </a:ext>
                </a:extLst>
              </a:tr>
              <a:tr h="731520">
                <a:tc vMerge="1">
                  <a:txBody>
                    <a:bodyPr/>
                    <a:lstStyle/>
                    <a:p>
                      <a:endParaRPr lang="en-US"/>
                    </a:p>
                  </a:txBody>
                  <a:tcPr/>
                </a:tc>
                <a:tc>
                  <a:txBody>
                    <a:bodyPr/>
                    <a:lstStyle/>
                    <a:p>
                      <a:pPr algn="ctr"/>
                      <a:r>
                        <a:rPr lang="pt-BR" sz="1800" b="1" dirty="0">
                          <a:effectLst/>
                        </a:rPr>
                        <a:t>Natural products (n = 26)</a:t>
                      </a:r>
                      <a:endParaRPr lang="pt-BR" sz="1800" b="1" dirty="0">
                        <a:effectLst/>
                        <a:latin typeface="Arial" panose="020B0604020202020204" pitchFamily="34" charset="0"/>
                        <a:cs typeface="Arial" panose="020B0604020202020204" pitchFamily="34" charset="0"/>
                      </a:endParaRPr>
                    </a:p>
                  </a:txBody>
                  <a:tcPr marL="31260" marR="31260" marT="31260" marB="31260">
                    <a:lnB w="12700" cap="flat" cmpd="sng" algn="ctr">
                      <a:solidFill>
                        <a:schemeClr val="tx1"/>
                      </a:solidFill>
                      <a:prstDash val="solid"/>
                      <a:round/>
                      <a:headEnd type="none" w="med" len="med"/>
                      <a:tailEnd type="none" w="med" len="med"/>
                    </a:lnB>
                  </a:tcPr>
                </a:tc>
                <a:tc>
                  <a:txBody>
                    <a:bodyPr/>
                    <a:lstStyle/>
                    <a:p>
                      <a:pPr algn="ctr"/>
                      <a:r>
                        <a:rPr lang="en-US" sz="1800" b="1" dirty="0">
                          <a:effectLst/>
                        </a:rPr>
                        <a:t>Natural product based (n = 85)</a:t>
                      </a:r>
                      <a:endParaRPr lang="en-US" sz="1800" b="1" dirty="0">
                        <a:effectLst/>
                        <a:latin typeface="Arial" panose="020B0604020202020204" pitchFamily="34" charset="0"/>
                        <a:cs typeface="Arial" panose="020B0604020202020204" pitchFamily="34" charset="0"/>
                      </a:endParaRPr>
                    </a:p>
                  </a:txBody>
                  <a:tcPr marL="31260" marR="31260" marT="31260" marB="3126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345017690"/>
                  </a:ext>
                </a:extLst>
              </a:tr>
              <a:tr h="242575">
                <a:tc>
                  <a:txBody>
                    <a:bodyPr/>
                    <a:lstStyle/>
                    <a:p>
                      <a:pPr algn="l"/>
                      <a:r>
                        <a:rPr lang="en-US" sz="1800" b="1" dirty="0">
                          <a:effectLst/>
                        </a:rPr>
                        <a:t>Mol </a:t>
                      </a:r>
                      <a:r>
                        <a:rPr lang="en-US" sz="1800" b="1" dirty="0" err="1">
                          <a:effectLst/>
                        </a:rPr>
                        <a:t>wt</a:t>
                      </a:r>
                      <a:endParaRPr lang="en-US" sz="1800" b="1" dirty="0">
                        <a:effectLst/>
                        <a:latin typeface="Arial" panose="020B0604020202020204" pitchFamily="34" charset="0"/>
                        <a:cs typeface="Arial" panose="020B0604020202020204" pitchFamily="34" charset="0"/>
                      </a:endParaRPr>
                    </a:p>
                  </a:txBody>
                  <a:tcPr marL="31260" marR="31260" marT="31260" marB="31260">
                    <a:lnT w="12700" cap="flat" cmpd="sng" algn="ctr">
                      <a:solidFill>
                        <a:schemeClr val="tx1"/>
                      </a:solidFill>
                      <a:prstDash val="solid"/>
                      <a:round/>
                      <a:headEnd type="none" w="med" len="med"/>
                      <a:tailEnd type="none" w="med" len="med"/>
                    </a:lnT>
                  </a:tcPr>
                </a:tc>
                <a:tc>
                  <a:txBody>
                    <a:bodyPr/>
                    <a:lstStyle/>
                    <a:p>
                      <a:pPr algn="ctr"/>
                      <a:r>
                        <a:rPr lang="en-US" sz="1800">
                          <a:effectLst/>
                        </a:rPr>
                        <a:t>786</a:t>
                      </a:r>
                      <a:endParaRPr lang="en-US" sz="1800">
                        <a:effectLst/>
                        <a:latin typeface="Arial" panose="020B0604020202020204" pitchFamily="34" charset="0"/>
                        <a:cs typeface="Arial" panose="020B0604020202020204" pitchFamily="34" charset="0"/>
                      </a:endParaRPr>
                    </a:p>
                  </a:txBody>
                  <a:tcPr marL="31260" marR="31260" marT="31260" marB="31260">
                    <a:lnT w="12700" cap="flat" cmpd="sng" algn="ctr">
                      <a:solidFill>
                        <a:schemeClr val="tx1"/>
                      </a:solidFill>
                      <a:prstDash val="solid"/>
                      <a:round/>
                      <a:headEnd type="none" w="med" len="med"/>
                      <a:tailEnd type="none" w="med" len="med"/>
                    </a:lnT>
                  </a:tcPr>
                </a:tc>
                <a:tc>
                  <a:txBody>
                    <a:bodyPr/>
                    <a:lstStyle/>
                    <a:p>
                      <a:pPr algn="ctr"/>
                      <a:r>
                        <a:rPr lang="en-US" sz="1800">
                          <a:effectLst/>
                        </a:rPr>
                        <a:t>649</a:t>
                      </a:r>
                      <a:endParaRPr lang="en-US" sz="1800">
                        <a:effectLst/>
                        <a:latin typeface="Arial" panose="020B0604020202020204" pitchFamily="34" charset="0"/>
                        <a:cs typeface="Arial" panose="020B0604020202020204" pitchFamily="34" charset="0"/>
                      </a:endParaRPr>
                    </a:p>
                  </a:txBody>
                  <a:tcPr marL="31260" marR="31260" marT="31260" marB="31260">
                    <a:lnT w="12700" cap="flat" cmpd="sng" algn="ctr">
                      <a:solidFill>
                        <a:schemeClr val="tx1"/>
                      </a:solidFill>
                      <a:prstDash val="solid"/>
                      <a:round/>
                      <a:headEnd type="none" w="med" len="med"/>
                      <a:tailEnd type="none" w="med" len="med"/>
                    </a:lnT>
                  </a:tcPr>
                </a:tc>
                <a:tc>
                  <a:txBody>
                    <a:bodyPr/>
                    <a:lstStyle/>
                    <a:p>
                      <a:pPr algn="ctr"/>
                      <a:r>
                        <a:rPr lang="en-US" sz="1800">
                          <a:effectLst/>
                        </a:rPr>
                        <a:t>313</a:t>
                      </a:r>
                      <a:endParaRPr lang="en-US" sz="1800">
                        <a:effectLst/>
                        <a:latin typeface="Arial" panose="020B0604020202020204" pitchFamily="34" charset="0"/>
                        <a:cs typeface="Arial" panose="020B0604020202020204" pitchFamily="34" charset="0"/>
                      </a:endParaRPr>
                    </a:p>
                  </a:txBody>
                  <a:tcPr marL="31260" marR="31260" marT="31260" marB="3126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88007950"/>
                  </a:ext>
                </a:extLst>
              </a:tr>
              <a:tr h="242575">
                <a:tc>
                  <a:txBody>
                    <a:bodyPr/>
                    <a:lstStyle/>
                    <a:p>
                      <a:pPr algn="l"/>
                      <a:r>
                        <a:rPr lang="en-US" sz="1800" b="1">
                          <a:effectLst/>
                        </a:rPr>
                        <a:t>cLogP</a:t>
                      </a:r>
                      <a:endParaRPr lang="en-US" sz="1800" b="1">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1.8</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2.3</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2.4</a:t>
                      </a:r>
                      <a:endParaRPr lang="en-US" sz="1800">
                        <a:effectLst/>
                        <a:latin typeface="Arial" panose="020B0604020202020204" pitchFamily="34" charset="0"/>
                        <a:cs typeface="Arial" panose="020B0604020202020204" pitchFamily="34" charset="0"/>
                      </a:endParaRPr>
                    </a:p>
                  </a:txBody>
                  <a:tcPr marL="31260" marR="31260" marT="31260" marB="31260"/>
                </a:tc>
                <a:extLst>
                  <a:ext uri="{0D108BD9-81ED-4DB2-BD59-A6C34878D82A}">
                    <a16:rowId xmlns:a16="http://schemas.microsoft.com/office/drawing/2014/main" val="3132466299"/>
                  </a:ext>
                </a:extLst>
              </a:tr>
              <a:tr h="242575">
                <a:tc>
                  <a:txBody>
                    <a:bodyPr/>
                    <a:lstStyle/>
                    <a:p>
                      <a:pPr algn="l"/>
                      <a:r>
                        <a:rPr lang="en-US" sz="1800" b="1">
                          <a:effectLst/>
                        </a:rPr>
                        <a:t>O + N</a:t>
                      </a:r>
                      <a:endParaRPr lang="en-US" sz="1800" b="1">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16.0</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dirty="0">
                          <a:effectLst/>
                        </a:rPr>
                        <a:t>13.1</a:t>
                      </a:r>
                      <a:endParaRPr lang="en-US" sz="1800" dirty="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4.6</a:t>
                      </a:r>
                      <a:endParaRPr lang="en-US" sz="1800">
                        <a:effectLst/>
                        <a:latin typeface="Arial" panose="020B0604020202020204" pitchFamily="34" charset="0"/>
                        <a:cs typeface="Arial" panose="020B0604020202020204" pitchFamily="34" charset="0"/>
                      </a:endParaRPr>
                    </a:p>
                  </a:txBody>
                  <a:tcPr marL="31260" marR="31260" marT="31260" marB="31260"/>
                </a:tc>
                <a:extLst>
                  <a:ext uri="{0D108BD9-81ED-4DB2-BD59-A6C34878D82A}">
                    <a16:rowId xmlns:a16="http://schemas.microsoft.com/office/drawing/2014/main" val="1404515216"/>
                  </a:ext>
                </a:extLst>
              </a:tr>
              <a:tr h="242575">
                <a:tc>
                  <a:txBody>
                    <a:bodyPr/>
                    <a:lstStyle/>
                    <a:p>
                      <a:pPr algn="l"/>
                      <a:r>
                        <a:rPr lang="en-US" sz="1800" b="1" dirty="0">
                          <a:effectLst/>
                        </a:rPr>
                        <a:t>OH + NH</a:t>
                      </a:r>
                      <a:endParaRPr lang="en-US" sz="1800" b="1" dirty="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7.4</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dirty="0">
                          <a:effectLst/>
                        </a:rPr>
                        <a:t>4.2</a:t>
                      </a:r>
                      <a:endParaRPr lang="en-US" sz="1800" dirty="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1.4</a:t>
                      </a:r>
                      <a:endParaRPr lang="en-US" sz="1800">
                        <a:effectLst/>
                        <a:latin typeface="Arial" panose="020B0604020202020204" pitchFamily="34" charset="0"/>
                        <a:cs typeface="Arial" panose="020B0604020202020204" pitchFamily="34" charset="0"/>
                      </a:endParaRPr>
                    </a:p>
                  </a:txBody>
                  <a:tcPr marL="31260" marR="31260" marT="31260" marB="31260"/>
                </a:tc>
                <a:extLst>
                  <a:ext uri="{0D108BD9-81ED-4DB2-BD59-A6C34878D82A}">
                    <a16:rowId xmlns:a16="http://schemas.microsoft.com/office/drawing/2014/main" val="3259689943"/>
                  </a:ext>
                </a:extLst>
              </a:tr>
              <a:tr h="422630">
                <a:tc>
                  <a:txBody>
                    <a:bodyPr/>
                    <a:lstStyle/>
                    <a:p>
                      <a:pPr algn="l"/>
                      <a:r>
                        <a:rPr lang="en-US" sz="1800" b="1" dirty="0" err="1">
                          <a:effectLst/>
                        </a:rPr>
                        <a:t>LogD</a:t>
                      </a:r>
                      <a:r>
                        <a:rPr lang="en-US" sz="1800" b="1" dirty="0">
                          <a:effectLst/>
                        </a:rPr>
                        <a:t> pH 7.4</a:t>
                      </a:r>
                      <a:endParaRPr lang="en-US" sz="1800" b="1" dirty="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− 1.3</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0.5</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1.2</a:t>
                      </a:r>
                      <a:endParaRPr lang="en-US" sz="1800">
                        <a:effectLst/>
                        <a:latin typeface="Arial" panose="020B0604020202020204" pitchFamily="34" charset="0"/>
                        <a:cs typeface="Arial" panose="020B0604020202020204" pitchFamily="34" charset="0"/>
                      </a:endParaRPr>
                    </a:p>
                  </a:txBody>
                  <a:tcPr marL="31260" marR="31260" marT="31260" marB="31260"/>
                </a:tc>
                <a:extLst>
                  <a:ext uri="{0D108BD9-81ED-4DB2-BD59-A6C34878D82A}">
                    <a16:rowId xmlns:a16="http://schemas.microsoft.com/office/drawing/2014/main" val="1601061437"/>
                  </a:ext>
                </a:extLst>
              </a:tr>
              <a:tr h="242575">
                <a:tc>
                  <a:txBody>
                    <a:bodyPr/>
                    <a:lstStyle/>
                    <a:p>
                      <a:pPr algn="l"/>
                      <a:r>
                        <a:rPr lang="en-US" sz="1800" b="1" dirty="0" err="1">
                          <a:effectLst/>
                        </a:rPr>
                        <a:t>Ar</a:t>
                      </a:r>
                      <a:r>
                        <a:rPr lang="en-US" sz="1800" b="1" dirty="0">
                          <a:effectLst/>
                        </a:rPr>
                        <a:t> ring</a:t>
                      </a:r>
                      <a:endParaRPr lang="en-US" sz="1800" b="1" dirty="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1.2</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1.3</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1.5</a:t>
                      </a:r>
                      <a:endParaRPr lang="en-US" sz="1800">
                        <a:effectLst/>
                        <a:latin typeface="Arial" panose="020B0604020202020204" pitchFamily="34" charset="0"/>
                        <a:cs typeface="Arial" panose="020B0604020202020204" pitchFamily="34" charset="0"/>
                      </a:endParaRPr>
                    </a:p>
                  </a:txBody>
                  <a:tcPr marL="31260" marR="31260" marT="31260" marB="31260"/>
                </a:tc>
                <a:extLst>
                  <a:ext uri="{0D108BD9-81ED-4DB2-BD59-A6C34878D82A}">
                    <a16:rowId xmlns:a16="http://schemas.microsoft.com/office/drawing/2014/main" val="2256577340"/>
                  </a:ext>
                </a:extLst>
              </a:tr>
              <a:tr h="242575">
                <a:tc>
                  <a:txBody>
                    <a:bodyPr/>
                    <a:lstStyle/>
                    <a:p>
                      <a:pPr algn="l"/>
                      <a:r>
                        <a:rPr lang="en-US" sz="1800" b="1">
                          <a:effectLst/>
                        </a:rPr>
                        <a:t>Fsp3</a:t>
                      </a:r>
                      <a:endParaRPr lang="en-US" sz="1800" b="1">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0.66</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0.61</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0.42</a:t>
                      </a:r>
                      <a:endParaRPr lang="en-US" sz="1800">
                        <a:effectLst/>
                        <a:latin typeface="Arial" panose="020B0604020202020204" pitchFamily="34" charset="0"/>
                        <a:cs typeface="Arial" panose="020B0604020202020204" pitchFamily="34" charset="0"/>
                      </a:endParaRPr>
                    </a:p>
                  </a:txBody>
                  <a:tcPr marL="31260" marR="31260" marT="31260" marB="31260"/>
                </a:tc>
                <a:extLst>
                  <a:ext uri="{0D108BD9-81ED-4DB2-BD59-A6C34878D82A}">
                    <a16:rowId xmlns:a16="http://schemas.microsoft.com/office/drawing/2014/main" val="4126952595"/>
                  </a:ext>
                </a:extLst>
              </a:tr>
              <a:tr h="422630">
                <a:tc>
                  <a:txBody>
                    <a:bodyPr/>
                    <a:lstStyle/>
                    <a:p>
                      <a:pPr algn="l"/>
                      <a:r>
                        <a:rPr lang="en-US" sz="1800" b="1" dirty="0">
                          <a:effectLst/>
                        </a:rPr>
                        <a:t>Chiral atoms</a:t>
                      </a:r>
                      <a:endParaRPr lang="en-US" sz="1800" b="1" dirty="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12.5</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8.2</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dirty="0">
                          <a:effectLst/>
                        </a:rPr>
                        <a:t>1.2</a:t>
                      </a:r>
                      <a:endParaRPr lang="en-US" sz="1800" dirty="0">
                        <a:effectLst/>
                        <a:latin typeface="Arial" panose="020B0604020202020204" pitchFamily="34" charset="0"/>
                        <a:cs typeface="Arial" panose="020B0604020202020204" pitchFamily="34" charset="0"/>
                      </a:endParaRPr>
                    </a:p>
                  </a:txBody>
                  <a:tcPr marL="31260" marR="31260" marT="31260" marB="31260"/>
                </a:tc>
                <a:extLst>
                  <a:ext uri="{0D108BD9-81ED-4DB2-BD59-A6C34878D82A}">
                    <a16:rowId xmlns:a16="http://schemas.microsoft.com/office/drawing/2014/main" val="2869447709"/>
                  </a:ext>
                </a:extLst>
              </a:tr>
              <a:tr h="242575">
                <a:tc>
                  <a:txBody>
                    <a:bodyPr/>
                    <a:lstStyle/>
                    <a:p>
                      <a:pPr algn="l"/>
                      <a:r>
                        <a:rPr lang="en-US" sz="1800" b="1" dirty="0" err="1">
                          <a:effectLst/>
                        </a:rPr>
                        <a:t>RotB</a:t>
                      </a:r>
                      <a:endParaRPr lang="en-US" sz="1800" b="1" dirty="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9.1</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8.6</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4.0</a:t>
                      </a:r>
                      <a:endParaRPr lang="en-US" sz="1800">
                        <a:effectLst/>
                        <a:latin typeface="Arial" panose="020B0604020202020204" pitchFamily="34" charset="0"/>
                        <a:cs typeface="Arial" panose="020B0604020202020204" pitchFamily="34" charset="0"/>
                      </a:endParaRPr>
                    </a:p>
                  </a:txBody>
                  <a:tcPr marL="31260" marR="31260" marT="31260" marB="31260"/>
                </a:tc>
                <a:extLst>
                  <a:ext uri="{0D108BD9-81ED-4DB2-BD59-A6C34878D82A}">
                    <a16:rowId xmlns:a16="http://schemas.microsoft.com/office/drawing/2014/main" val="622626902"/>
                  </a:ext>
                </a:extLst>
              </a:tr>
              <a:tr h="242575">
                <a:tc>
                  <a:txBody>
                    <a:bodyPr/>
                    <a:lstStyle/>
                    <a:p>
                      <a:pPr algn="l"/>
                      <a:r>
                        <a:rPr lang="en-US" sz="1800" b="1" dirty="0">
                          <a:effectLst/>
                        </a:rPr>
                        <a:t>TPSA</a:t>
                      </a:r>
                      <a:endParaRPr lang="en-US" sz="1800" b="1" dirty="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245</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a:effectLst/>
                        </a:rPr>
                        <a:t>186</a:t>
                      </a:r>
                      <a:endParaRPr lang="en-US" sz="1800">
                        <a:effectLst/>
                        <a:latin typeface="Arial" panose="020B0604020202020204" pitchFamily="34" charset="0"/>
                        <a:cs typeface="Arial" panose="020B0604020202020204" pitchFamily="34" charset="0"/>
                      </a:endParaRPr>
                    </a:p>
                  </a:txBody>
                  <a:tcPr marL="31260" marR="31260" marT="31260" marB="31260"/>
                </a:tc>
                <a:tc>
                  <a:txBody>
                    <a:bodyPr/>
                    <a:lstStyle/>
                    <a:p>
                      <a:pPr algn="ctr"/>
                      <a:r>
                        <a:rPr lang="en-US" sz="1800" dirty="0">
                          <a:effectLst/>
                        </a:rPr>
                        <a:t>64</a:t>
                      </a:r>
                      <a:endParaRPr lang="en-US" sz="1800" dirty="0">
                        <a:effectLst/>
                        <a:latin typeface="Arial" panose="020B0604020202020204" pitchFamily="34" charset="0"/>
                        <a:cs typeface="Arial" panose="020B0604020202020204" pitchFamily="34" charset="0"/>
                      </a:endParaRPr>
                    </a:p>
                  </a:txBody>
                  <a:tcPr marL="31260" marR="31260" marT="31260" marB="31260"/>
                </a:tc>
                <a:extLst>
                  <a:ext uri="{0D108BD9-81ED-4DB2-BD59-A6C34878D82A}">
                    <a16:rowId xmlns:a16="http://schemas.microsoft.com/office/drawing/2014/main" val="303651061"/>
                  </a:ext>
                </a:extLst>
              </a:tr>
            </a:tbl>
          </a:graphicData>
        </a:graphic>
      </p:graphicFrame>
      <p:sp>
        <p:nvSpPr>
          <p:cNvPr id="8" name="Rectangle 7">
            <a:extLst>
              <a:ext uri="{FF2B5EF4-FFF2-40B4-BE49-F238E27FC236}">
                <a16:creationId xmlns:a16="http://schemas.microsoft.com/office/drawing/2014/main" id="{0128F13D-FC02-4327-C10D-D699C11168C3}"/>
              </a:ext>
            </a:extLst>
          </p:cNvPr>
          <p:cNvSpPr/>
          <p:nvPr/>
        </p:nvSpPr>
        <p:spPr>
          <a:xfrm>
            <a:off x="476419" y="4131555"/>
            <a:ext cx="9144000" cy="36576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18AD07-BACB-9D09-0C57-000842CA906B}"/>
              </a:ext>
            </a:extLst>
          </p:cNvPr>
          <p:cNvSpPr/>
          <p:nvPr/>
        </p:nvSpPr>
        <p:spPr>
          <a:xfrm>
            <a:off x="438216" y="4860891"/>
            <a:ext cx="9144000" cy="36576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2E7102-6D4D-349A-607E-BBAB8AAA90E1}"/>
              </a:ext>
            </a:extLst>
          </p:cNvPr>
          <p:cNvSpPr/>
          <p:nvPr/>
        </p:nvSpPr>
        <p:spPr>
          <a:xfrm>
            <a:off x="438216" y="5242071"/>
            <a:ext cx="9144000" cy="36576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A052A6-AC3F-D263-2D33-E4D08F1F7B82}"/>
              </a:ext>
            </a:extLst>
          </p:cNvPr>
          <p:cNvSpPr/>
          <p:nvPr/>
        </p:nvSpPr>
        <p:spPr>
          <a:xfrm>
            <a:off x="438216" y="5623251"/>
            <a:ext cx="9144000" cy="36576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43107-7B57-BE74-02C4-A969E642E7A9}"/>
              </a:ext>
            </a:extLst>
          </p:cNvPr>
          <p:cNvSpPr/>
          <p:nvPr/>
        </p:nvSpPr>
        <p:spPr>
          <a:xfrm>
            <a:off x="438216" y="5983607"/>
            <a:ext cx="9144000" cy="365760"/>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088E8F5-3CD5-330A-D8B0-3539BEA3ECC0}"/>
              </a:ext>
            </a:extLst>
          </p:cNvPr>
          <p:cNvSpPr txBox="1"/>
          <p:nvPr/>
        </p:nvSpPr>
        <p:spPr>
          <a:xfrm>
            <a:off x="8927910" y="3259425"/>
            <a:ext cx="3111690" cy="1634490"/>
          </a:xfrm>
          <a:prstGeom prst="roundRect">
            <a:avLst/>
          </a:prstGeom>
          <a:solidFill>
            <a:schemeClr val="bg1"/>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Typically, BCS class III: low permeability, high solubility; requires often high oral doses or active transporter mediated uptake for efficacy</a:t>
            </a:r>
          </a:p>
        </p:txBody>
      </p:sp>
    </p:spTree>
    <p:extLst>
      <p:ext uri="{BB962C8B-B14F-4D97-AF65-F5344CB8AC3E}">
        <p14:creationId xmlns:p14="http://schemas.microsoft.com/office/powerpoint/2010/main" val="1945109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6827635" cy="1044575"/>
          </a:xfrm>
        </p:spPr>
        <p:txBody>
          <a:bodyPr>
            <a:normAutofit fontScale="90000"/>
          </a:bodyPr>
          <a:lstStyle/>
          <a:p>
            <a:r>
              <a:rPr lang="en-US" b="1" dirty="0"/>
              <a:t>Drug-likeness: beyond the Ro5</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22</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6" name="TextBox 5">
            <a:extLst>
              <a:ext uri="{FF2B5EF4-FFF2-40B4-BE49-F238E27FC236}">
                <a16:creationId xmlns:a16="http://schemas.microsoft.com/office/drawing/2014/main" id="{170C0F40-9A2B-F206-C375-2AA542638581}"/>
              </a:ext>
            </a:extLst>
          </p:cNvPr>
          <p:cNvSpPr txBox="1"/>
          <p:nvPr/>
        </p:nvSpPr>
        <p:spPr>
          <a:xfrm>
            <a:off x="5762425" y="6611779"/>
            <a:ext cx="4012094" cy="246221"/>
          </a:xfrm>
          <a:prstGeom prst="rect">
            <a:avLst/>
          </a:prstGeom>
          <a:noFill/>
        </p:spPr>
        <p:txBody>
          <a:bodyPr wrap="square">
            <a:spAutoFit/>
          </a:bodyPr>
          <a:lstStyle/>
          <a:p>
            <a:pPr algn="ctr"/>
            <a:r>
              <a:rPr lang="en-US" sz="1000" b="0" i="0" u="none" strike="noStrike" dirty="0">
                <a:effectLst/>
                <a:latin typeface="NexusSans"/>
              </a:rPr>
              <a:t>Advanced Drug Delivery Reviews Volume 101</a:t>
            </a:r>
            <a:r>
              <a:rPr lang="en-US" sz="1000" b="0" i="0" dirty="0">
                <a:effectLst/>
                <a:latin typeface="NexusSans"/>
              </a:rPr>
              <a:t>, 1 June 2016, Pages 22-33</a:t>
            </a:r>
          </a:p>
        </p:txBody>
      </p:sp>
      <p:grpSp>
        <p:nvGrpSpPr>
          <p:cNvPr id="33" name="Group 32">
            <a:extLst>
              <a:ext uri="{FF2B5EF4-FFF2-40B4-BE49-F238E27FC236}">
                <a16:creationId xmlns:a16="http://schemas.microsoft.com/office/drawing/2014/main" id="{6094D1E9-E1AA-D419-F047-ABC4DEC93B97}"/>
              </a:ext>
            </a:extLst>
          </p:cNvPr>
          <p:cNvGrpSpPr/>
          <p:nvPr/>
        </p:nvGrpSpPr>
        <p:grpSpPr>
          <a:xfrm>
            <a:off x="2587742" y="2526092"/>
            <a:ext cx="3423942" cy="4067503"/>
            <a:chOff x="2400543" y="2551661"/>
            <a:chExt cx="3423942" cy="4067503"/>
          </a:xfrm>
        </p:grpSpPr>
        <p:sp>
          <p:nvSpPr>
            <p:cNvPr id="34" name="Rectangle: Rounded Corners 33">
              <a:extLst>
                <a:ext uri="{FF2B5EF4-FFF2-40B4-BE49-F238E27FC236}">
                  <a16:creationId xmlns:a16="http://schemas.microsoft.com/office/drawing/2014/main" id="{A8518D33-7057-296F-DFDA-7E0ABD629383}"/>
                </a:ext>
              </a:extLst>
            </p:cNvPr>
            <p:cNvSpPr/>
            <p:nvPr/>
          </p:nvSpPr>
          <p:spPr>
            <a:xfrm>
              <a:off x="2400543" y="2551661"/>
              <a:ext cx="3423942" cy="40675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 name="Object 34">
              <a:extLst>
                <a:ext uri="{FF2B5EF4-FFF2-40B4-BE49-F238E27FC236}">
                  <a16:creationId xmlns:a16="http://schemas.microsoft.com/office/drawing/2014/main" id="{F6F7EF26-87D3-7F9E-5B5B-07FBA3FA9B16}"/>
                </a:ext>
              </a:extLst>
            </p:cNvPr>
            <p:cNvGraphicFramePr>
              <a:graphicFrameLocks noChangeAspect="1"/>
            </p:cNvGraphicFramePr>
            <p:nvPr>
              <p:extLst>
                <p:ext uri="{D42A27DB-BD31-4B8C-83A1-F6EECF244321}">
                  <p14:modId xmlns:p14="http://schemas.microsoft.com/office/powerpoint/2010/main" val="4211768783"/>
                </p:ext>
              </p:extLst>
            </p:nvPr>
          </p:nvGraphicFramePr>
          <p:xfrm>
            <a:off x="2679626" y="2886657"/>
            <a:ext cx="2895600" cy="2789237"/>
          </p:xfrm>
          <a:graphic>
            <a:graphicData uri="http://schemas.openxmlformats.org/presentationml/2006/ole">
              <mc:AlternateContent xmlns:mc="http://schemas.openxmlformats.org/markup-compatibility/2006">
                <mc:Choice xmlns:v="urn:schemas-microsoft-com:vml" Requires="v">
                  <p:oleObj name="CS ChemDraw Drawing" r:id="rId3" imgW="2895304" imgH="2788788" progId="ChemDraw.Document.6.0">
                    <p:embed/>
                  </p:oleObj>
                </mc:Choice>
                <mc:Fallback>
                  <p:oleObj name="CS ChemDraw Drawing" r:id="rId3" imgW="2895304" imgH="2788788" progId="ChemDraw.Document.6.0">
                    <p:embed/>
                    <p:pic>
                      <p:nvPicPr>
                        <p:cNvPr id="11" name="Object 10">
                          <a:extLst>
                            <a:ext uri="{FF2B5EF4-FFF2-40B4-BE49-F238E27FC236}">
                              <a16:creationId xmlns:a16="http://schemas.microsoft.com/office/drawing/2014/main" id="{C299DB04-2488-4591-A645-18296A20E97D}"/>
                            </a:ext>
                          </a:extLst>
                        </p:cNvPr>
                        <p:cNvPicPr/>
                        <p:nvPr/>
                      </p:nvPicPr>
                      <p:blipFill>
                        <a:blip r:embed="rId4"/>
                        <a:stretch>
                          <a:fillRect/>
                        </a:stretch>
                      </p:blipFill>
                      <p:spPr>
                        <a:xfrm>
                          <a:off x="2679626" y="2886657"/>
                          <a:ext cx="2895600" cy="2789237"/>
                        </a:xfrm>
                        <a:prstGeom prst="rect">
                          <a:avLst/>
                        </a:prstGeom>
                      </p:spPr>
                    </p:pic>
                  </p:oleObj>
                </mc:Fallback>
              </mc:AlternateContent>
            </a:graphicData>
          </a:graphic>
        </p:graphicFrame>
        <p:sp>
          <p:nvSpPr>
            <p:cNvPr id="36" name="TextBox 35">
              <a:extLst>
                <a:ext uri="{FF2B5EF4-FFF2-40B4-BE49-F238E27FC236}">
                  <a16:creationId xmlns:a16="http://schemas.microsoft.com/office/drawing/2014/main" id="{34575F8E-0D3A-A08D-C742-F6DDAE18B91F}"/>
                </a:ext>
              </a:extLst>
            </p:cNvPr>
            <p:cNvSpPr txBox="1"/>
            <p:nvPr/>
          </p:nvSpPr>
          <p:spPr>
            <a:xfrm>
              <a:off x="3091740" y="5840454"/>
              <a:ext cx="2152288"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Cyclosporine A: immunosuppressant</a:t>
              </a:r>
            </a:p>
          </p:txBody>
        </p:sp>
      </p:grpSp>
      <p:sp>
        <p:nvSpPr>
          <p:cNvPr id="37" name="TextBox 36">
            <a:extLst>
              <a:ext uri="{FF2B5EF4-FFF2-40B4-BE49-F238E27FC236}">
                <a16:creationId xmlns:a16="http://schemas.microsoft.com/office/drawing/2014/main" id="{24802DB3-8EF3-0298-FF26-3B1C2D30F3E7}"/>
              </a:ext>
            </a:extLst>
          </p:cNvPr>
          <p:cNvSpPr txBox="1"/>
          <p:nvPr/>
        </p:nvSpPr>
        <p:spPr>
          <a:xfrm>
            <a:off x="162958" y="1050795"/>
            <a:ext cx="1080805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Examples: Natural product derived property space, </a:t>
            </a:r>
            <a:r>
              <a:rPr lang="en-US" dirty="0" err="1">
                <a:latin typeface="Arial" panose="020B0604020202020204" pitchFamily="34" charset="0"/>
                <a:cs typeface="Arial" panose="020B0604020202020204" pitchFamily="34" charset="0"/>
              </a:rPr>
              <a:t>Protac</a:t>
            </a:r>
            <a:r>
              <a:rPr lang="en-US" dirty="0">
                <a:latin typeface="Arial" panose="020B0604020202020204" pitchFamily="34" charset="0"/>
                <a:cs typeface="Arial" panose="020B0604020202020204" pitchFamily="34" charset="0"/>
              </a:rPr>
              <a:t> or Degrader molecules, </a:t>
            </a:r>
            <a:r>
              <a:rPr lang="en-US" b="0" i="0" dirty="0">
                <a:solidFill>
                  <a:srgbClr val="000000"/>
                </a:solidFill>
                <a:effectLst/>
                <a:latin typeface="Arial" panose="020B0604020202020204" pitchFamily="34" charset="0"/>
                <a:cs typeface="Arial" panose="020B0604020202020204" pitchFamily="34" charset="0"/>
              </a:rPr>
              <a:t>multi-specific drugs</a:t>
            </a:r>
            <a:endParaRPr lang="en-US" dirty="0">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5AC41831-37B3-EC95-0F1C-0821AD618A6E}"/>
              </a:ext>
            </a:extLst>
          </p:cNvPr>
          <p:cNvGrpSpPr/>
          <p:nvPr/>
        </p:nvGrpSpPr>
        <p:grpSpPr>
          <a:xfrm>
            <a:off x="4736553" y="1654138"/>
            <a:ext cx="4897653" cy="1903090"/>
            <a:chOff x="4818019" y="1680277"/>
            <a:chExt cx="4897653" cy="1903090"/>
          </a:xfrm>
        </p:grpSpPr>
        <p:sp>
          <p:nvSpPr>
            <p:cNvPr id="39" name="Rectangle: Rounded Corners 38">
              <a:extLst>
                <a:ext uri="{FF2B5EF4-FFF2-40B4-BE49-F238E27FC236}">
                  <a16:creationId xmlns:a16="http://schemas.microsoft.com/office/drawing/2014/main" id="{115CC7D5-44B8-A5C7-CA20-E3FF8A0DD074}"/>
                </a:ext>
              </a:extLst>
            </p:cNvPr>
            <p:cNvSpPr/>
            <p:nvPr/>
          </p:nvSpPr>
          <p:spPr>
            <a:xfrm>
              <a:off x="4818019" y="1680277"/>
              <a:ext cx="4897653" cy="19030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 name="Object 39">
              <a:extLst>
                <a:ext uri="{FF2B5EF4-FFF2-40B4-BE49-F238E27FC236}">
                  <a16:creationId xmlns:a16="http://schemas.microsoft.com/office/drawing/2014/main" id="{2E72D1F5-9319-23A1-C19C-D4BF50A4CD15}"/>
                </a:ext>
              </a:extLst>
            </p:cNvPr>
            <p:cNvGraphicFramePr>
              <a:graphicFrameLocks noChangeAspect="1"/>
            </p:cNvGraphicFramePr>
            <p:nvPr>
              <p:extLst>
                <p:ext uri="{D42A27DB-BD31-4B8C-83A1-F6EECF244321}">
                  <p14:modId xmlns:p14="http://schemas.microsoft.com/office/powerpoint/2010/main" val="1118267408"/>
                </p:ext>
              </p:extLst>
            </p:nvPr>
          </p:nvGraphicFramePr>
          <p:xfrm>
            <a:off x="4983874" y="1733681"/>
            <a:ext cx="2655887" cy="1778000"/>
          </p:xfrm>
          <a:graphic>
            <a:graphicData uri="http://schemas.openxmlformats.org/presentationml/2006/ole">
              <mc:AlternateContent xmlns:mc="http://schemas.openxmlformats.org/markup-compatibility/2006">
                <mc:Choice xmlns:v="urn:schemas-microsoft-com:vml" Requires="v">
                  <p:oleObj name="CS ChemDraw Drawing" r:id="rId5" imgW="2656199" imgH="1777927" progId="ChemDraw.Document.6.0">
                    <p:embed/>
                  </p:oleObj>
                </mc:Choice>
                <mc:Fallback>
                  <p:oleObj name="CS ChemDraw Drawing" r:id="rId5" imgW="2656199" imgH="1777927" progId="ChemDraw.Document.6.0">
                    <p:embed/>
                    <p:pic>
                      <p:nvPicPr>
                        <p:cNvPr id="13" name="Object 12">
                          <a:extLst>
                            <a:ext uri="{FF2B5EF4-FFF2-40B4-BE49-F238E27FC236}">
                              <a16:creationId xmlns:a16="http://schemas.microsoft.com/office/drawing/2014/main" id="{6C09B0C1-283F-4E93-9525-6636CF662EE0}"/>
                            </a:ext>
                          </a:extLst>
                        </p:cNvPr>
                        <p:cNvPicPr/>
                        <p:nvPr/>
                      </p:nvPicPr>
                      <p:blipFill>
                        <a:blip r:embed="rId6"/>
                        <a:stretch>
                          <a:fillRect/>
                        </a:stretch>
                      </p:blipFill>
                      <p:spPr>
                        <a:xfrm>
                          <a:off x="4983874" y="1733681"/>
                          <a:ext cx="2655887" cy="1778000"/>
                        </a:xfrm>
                        <a:prstGeom prst="rect">
                          <a:avLst/>
                        </a:prstGeom>
                      </p:spPr>
                    </p:pic>
                  </p:oleObj>
                </mc:Fallback>
              </mc:AlternateContent>
            </a:graphicData>
          </a:graphic>
        </p:graphicFrame>
        <p:sp>
          <p:nvSpPr>
            <p:cNvPr id="41" name="TextBox 40">
              <a:extLst>
                <a:ext uri="{FF2B5EF4-FFF2-40B4-BE49-F238E27FC236}">
                  <a16:creationId xmlns:a16="http://schemas.microsoft.com/office/drawing/2014/main" id="{453099C8-CA25-D2E7-A319-58878A7A37CA}"/>
                </a:ext>
              </a:extLst>
            </p:cNvPr>
            <p:cNvSpPr txBox="1"/>
            <p:nvPr/>
          </p:nvSpPr>
          <p:spPr>
            <a:xfrm>
              <a:off x="7383354" y="1702348"/>
              <a:ext cx="2332318"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Paclitaxel: chemotherapeutic drug</a:t>
              </a:r>
            </a:p>
          </p:txBody>
        </p:sp>
      </p:grpSp>
      <p:grpSp>
        <p:nvGrpSpPr>
          <p:cNvPr id="42" name="Group 41">
            <a:extLst>
              <a:ext uri="{FF2B5EF4-FFF2-40B4-BE49-F238E27FC236}">
                <a16:creationId xmlns:a16="http://schemas.microsoft.com/office/drawing/2014/main" id="{AD059A99-7B09-3FF7-E16C-08EC5421B97A}"/>
              </a:ext>
            </a:extLst>
          </p:cNvPr>
          <p:cNvGrpSpPr/>
          <p:nvPr/>
        </p:nvGrpSpPr>
        <p:grpSpPr>
          <a:xfrm>
            <a:off x="7319540" y="2861088"/>
            <a:ext cx="4629332" cy="3732507"/>
            <a:chOff x="7403856" y="2886657"/>
            <a:chExt cx="4629332" cy="3732507"/>
          </a:xfrm>
        </p:grpSpPr>
        <p:sp>
          <p:nvSpPr>
            <p:cNvPr id="43" name="Rectangle: Rounded Corners 42">
              <a:extLst>
                <a:ext uri="{FF2B5EF4-FFF2-40B4-BE49-F238E27FC236}">
                  <a16:creationId xmlns:a16="http://schemas.microsoft.com/office/drawing/2014/main" id="{F1991D71-8BEA-37CF-A58C-6151FE724DFA}"/>
                </a:ext>
              </a:extLst>
            </p:cNvPr>
            <p:cNvSpPr/>
            <p:nvPr/>
          </p:nvSpPr>
          <p:spPr>
            <a:xfrm>
              <a:off x="7403856" y="2886657"/>
              <a:ext cx="4629332" cy="373250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EEE96FA9-7A4A-0798-D1BD-FD4C183C94A5}"/>
                </a:ext>
              </a:extLst>
            </p:cNvPr>
            <p:cNvPicPr>
              <a:picLocks noChangeAspect="1"/>
            </p:cNvPicPr>
            <p:nvPr/>
          </p:nvPicPr>
          <p:blipFill>
            <a:blip r:embed="rId7"/>
            <a:stretch>
              <a:fillRect/>
            </a:stretch>
          </p:blipFill>
          <p:spPr>
            <a:xfrm>
              <a:off x="7403857" y="3207224"/>
              <a:ext cx="4095282" cy="2730188"/>
            </a:xfrm>
            <a:prstGeom prst="rect">
              <a:avLst/>
            </a:prstGeom>
          </p:spPr>
        </p:pic>
        <p:sp>
          <p:nvSpPr>
            <p:cNvPr id="45" name="TextBox 44">
              <a:extLst>
                <a:ext uri="{FF2B5EF4-FFF2-40B4-BE49-F238E27FC236}">
                  <a16:creationId xmlns:a16="http://schemas.microsoft.com/office/drawing/2014/main" id="{CE1DBA46-04EE-E677-7229-765260595B9F}"/>
                </a:ext>
              </a:extLst>
            </p:cNvPr>
            <p:cNvSpPr txBox="1"/>
            <p:nvPr/>
          </p:nvSpPr>
          <p:spPr>
            <a:xfrm>
              <a:off x="7489687" y="3222276"/>
              <a:ext cx="3166818" cy="584775"/>
            </a:xfrm>
            <a:prstGeom prst="rect">
              <a:avLst/>
            </a:prstGeom>
            <a:noFill/>
          </p:spPr>
          <p:txBody>
            <a:bodyPr wrap="square">
              <a:spAutoFit/>
            </a:bodyPr>
            <a:lstStyle/>
            <a:p>
              <a:r>
                <a:rPr lang="en-US" sz="1600" i="0" dirty="0" err="1">
                  <a:solidFill>
                    <a:srgbClr val="202124"/>
                  </a:solidFill>
                  <a:effectLst/>
                  <a:latin typeface="Arial" panose="020B0604020202020204" pitchFamily="34" charset="0"/>
                  <a:cs typeface="Arial" panose="020B0604020202020204" pitchFamily="34" charset="0"/>
                </a:rPr>
                <a:t>ProTac</a:t>
              </a:r>
              <a:r>
                <a:rPr lang="en-US" sz="1600" i="0" dirty="0">
                  <a:solidFill>
                    <a:srgbClr val="202124"/>
                  </a:solidFill>
                  <a:effectLst/>
                  <a:latin typeface="Arial" panose="020B0604020202020204" pitchFamily="34" charset="0"/>
                  <a:cs typeface="Arial" panose="020B0604020202020204" pitchFamily="34" charset="0"/>
                </a:rPr>
                <a:t>: </a:t>
              </a:r>
            </a:p>
            <a:p>
              <a:r>
                <a:rPr lang="en-US" sz="1600" i="0" u="sng" dirty="0">
                  <a:solidFill>
                    <a:srgbClr val="202124"/>
                  </a:solidFill>
                  <a:effectLst/>
                  <a:latin typeface="Arial" panose="020B0604020202020204" pitchFamily="34" charset="0"/>
                  <a:cs typeface="Arial" panose="020B0604020202020204" pitchFamily="34" charset="0"/>
                </a:rPr>
                <a:t>pro</a:t>
              </a:r>
              <a:r>
                <a:rPr lang="en-US" sz="1600" i="0" dirty="0">
                  <a:solidFill>
                    <a:srgbClr val="202124"/>
                  </a:solidFill>
                  <a:effectLst/>
                  <a:latin typeface="Arial" panose="020B0604020202020204" pitchFamily="34" charset="0"/>
                  <a:cs typeface="Arial" panose="020B0604020202020204" pitchFamily="34" charset="0"/>
                </a:rPr>
                <a:t>teolysis </a:t>
              </a:r>
              <a:r>
                <a:rPr lang="en-US" sz="1600" i="0" u="sng" dirty="0">
                  <a:solidFill>
                    <a:srgbClr val="202124"/>
                  </a:solidFill>
                  <a:effectLst/>
                  <a:latin typeface="Arial" panose="020B0604020202020204" pitchFamily="34" charset="0"/>
                  <a:cs typeface="Arial" panose="020B0604020202020204" pitchFamily="34" charset="0"/>
                </a:rPr>
                <a:t>ta</a:t>
              </a:r>
              <a:r>
                <a:rPr lang="en-US" sz="1600" i="0" dirty="0">
                  <a:solidFill>
                    <a:srgbClr val="202124"/>
                  </a:solidFill>
                  <a:effectLst/>
                  <a:latin typeface="Arial" panose="020B0604020202020204" pitchFamily="34" charset="0"/>
                  <a:cs typeface="Arial" panose="020B0604020202020204" pitchFamily="34" charset="0"/>
                </a:rPr>
                <a:t>rgeting </a:t>
              </a:r>
              <a:r>
                <a:rPr lang="en-US" sz="1600" i="0" u="sng" dirty="0">
                  <a:solidFill>
                    <a:srgbClr val="202124"/>
                  </a:solidFill>
                  <a:effectLst/>
                  <a:latin typeface="Arial" panose="020B0604020202020204" pitchFamily="34" charset="0"/>
                  <a:cs typeface="Arial" panose="020B0604020202020204" pitchFamily="34" charset="0"/>
                </a:rPr>
                <a:t>c</a:t>
              </a:r>
              <a:r>
                <a:rPr lang="en-US" sz="1600" i="0" dirty="0">
                  <a:solidFill>
                    <a:srgbClr val="202124"/>
                  </a:solidFill>
                  <a:effectLst/>
                  <a:latin typeface="Arial" panose="020B0604020202020204" pitchFamily="34" charset="0"/>
                  <a:cs typeface="Arial" panose="020B0604020202020204" pitchFamily="34" charset="0"/>
                </a:rPr>
                <a:t>himera</a:t>
              </a:r>
              <a:endParaRPr lang="en-US" sz="16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E7941F7C-76D9-DA97-9788-E3FD5B1E82B7}"/>
                </a:ext>
              </a:extLst>
            </p:cNvPr>
            <p:cNvSpPr txBox="1"/>
            <p:nvPr/>
          </p:nvSpPr>
          <p:spPr>
            <a:xfrm flipH="1">
              <a:off x="10143035" y="4677611"/>
              <a:ext cx="1890153"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Target of interest binding part</a:t>
              </a:r>
            </a:p>
          </p:txBody>
        </p:sp>
        <p:sp>
          <p:nvSpPr>
            <p:cNvPr id="47" name="TextBox 46">
              <a:extLst>
                <a:ext uri="{FF2B5EF4-FFF2-40B4-BE49-F238E27FC236}">
                  <a16:creationId xmlns:a16="http://schemas.microsoft.com/office/drawing/2014/main" id="{FFC9ABF0-E93F-609B-F74B-68D07A3B5A15}"/>
                </a:ext>
              </a:extLst>
            </p:cNvPr>
            <p:cNvSpPr txBox="1"/>
            <p:nvPr/>
          </p:nvSpPr>
          <p:spPr>
            <a:xfrm flipH="1">
              <a:off x="7403856" y="5840455"/>
              <a:ext cx="1890153"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Protein degrader binding part</a:t>
              </a:r>
            </a:p>
          </p:txBody>
        </p:sp>
        <p:sp>
          <p:nvSpPr>
            <p:cNvPr id="48" name="TextBox 47">
              <a:extLst>
                <a:ext uri="{FF2B5EF4-FFF2-40B4-BE49-F238E27FC236}">
                  <a16:creationId xmlns:a16="http://schemas.microsoft.com/office/drawing/2014/main" id="{DBEB84F8-7413-2D0B-0A02-FD211B3B81C6}"/>
                </a:ext>
              </a:extLst>
            </p:cNvPr>
            <p:cNvSpPr txBox="1"/>
            <p:nvPr/>
          </p:nvSpPr>
          <p:spPr>
            <a:xfrm flipH="1">
              <a:off x="9044167" y="4554281"/>
              <a:ext cx="753606"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linker</a:t>
              </a:r>
            </a:p>
          </p:txBody>
        </p:sp>
      </p:grpSp>
      <p:grpSp>
        <p:nvGrpSpPr>
          <p:cNvPr id="49" name="Group 48">
            <a:extLst>
              <a:ext uri="{FF2B5EF4-FFF2-40B4-BE49-F238E27FC236}">
                <a16:creationId xmlns:a16="http://schemas.microsoft.com/office/drawing/2014/main" id="{7C11E981-C7EE-36CD-F668-1E7B6E0A6508}"/>
              </a:ext>
            </a:extLst>
          </p:cNvPr>
          <p:cNvGrpSpPr/>
          <p:nvPr/>
        </p:nvGrpSpPr>
        <p:grpSpPr>
          <a:xfrm>
            <a:off x="25104" y="1682466"/>
            <a:ext cx="2758793" cy="3510858"/>
            <a:chOff x="125104" y="1612469"/>
            <a:chExt cx="2758793" cy="3510858"/>
          </a:xfrm>
        </p:grpSpPr>
        <p:sp>
          <p:nvSpPr>
            <p:cNvPr id="50" name="Rectangle: Rounded Corners 49">
              <a:extLst>
                <a:ext uri="{FF2B5EF4-FFF2-40B4-BE49-F238E27FC236}">
                  <a16:creationId xmlns:a16="http://schemas.microsoft.com/office/drawing/2014/main" id="{B49E60D7-AD68-DEB1-FC56-0F5106D639C4}"/>
                </a:ext>
              </a:extLst>
            </p:cNvPr>
            <p:cNvSpPr/>
            <p:nvPr/>
          </p:nvSpPr>
          <p:spPr>
            <a:xfrm>
              <a:off x="125104" y="1612469"/>
              <a:ext cx="2758793" cy="35108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1" name="Object 50">
              <a:extLst>
                <a:ext uri="{FF2B5EF4-FFF2-40B4-BE49-F238E27FC236}">
                  <a16:creationId xmlns:a16="http://schemas.microsoft.com/office/drawing/2014/main" id="{3AD8C88A-8AAE-1A2F-807D-3ABC24B3CB1F}"/>
                </a:ext>
              </a:extLst>
            </p:cNvPr>
            <p:cNvGraphicFramePr>
              <a:graphicFrameLocks noChangeAspect="1"/>
            </p:cNvGraphicFramePr>
            <p:nvPr>
              <p:extLst>
                <p:ext uri="{D42A27DB-BD31-4B8C-83A1-F6EECF244321}">
                  <p14:modId xmlns:p14="http://schemas.microsoft.com/office/powerpoint/2010/main" val="1407714345"/>
                </p:ext>
              </p:extLst>
            </p:nvPr>
          </p:nvGraphicFramePr>
          <p:xfrm>
            <a:off x="406588" y="1976575"/>
            <a:ext cx="2112963" cy="1958975"/>
          </p:xfrm>
          <a:graphic>
            <a:graphicData uri="http://schemas.openxmlformats.org/presentationml/2006/ole">
              <mc:AlternateContent xmlns:mc="http://schemas.openxmlformats.org/markup-compatibility/2006">
                <mc:Choice xmlns:v="urn:schemas-microsoft-com:vml" Requires="v">
                  <p:oleObj name="CS ChemDraw Drawing" r:id="rId8" imgW="2113477" imgH="1959287" progId="ChemDraw.Document.6.0">
                    <p:embed/>
                  </p:oleObj>
                </mc:Choice>
                <mc:Fallback>
                  <p:oleObj name="CS ChemDraw Drawing" r:id="rId8" imgW="2113477" imgH="1959287" progId="ChemDraw.Document.6.0">
                    <p:embed/>
                    <p:pic>
                      <p:nvPicPr>
                        <p:cNvPr id="4" name="Object 3">
                          <a:extLst>
                            <a:ext uri="{FF2B5EF4-FFF2-40B4-BE49-F238E27FC236}">
                              <a16:creationId xmlns:a16="http://schemas.microsoft.com/office/drawing/2014/main" id="{4736E761-AE11-4ABB-BD68-17154A92B310}"/>
                            </a:ext>
                          </a:extLst>
                        </p:cNvPr>
                        <p:cNvPicPr/>
                        <p:nvPr/>
                      </p:nvPicPr>
                      <p:blipFill>
                        <a:blip r:embed="rId9"/>
                        <a:stretch>
                          <a:fillRect/>
                        </a:stretch>
                      </p:blipFill>
                      <p:spPr>
                        <a:xfrm>
                          <a:off x="406588" y="1976575"/>
                          <a:ext cx="2112963" cy="1958975"/>
                        </a:xfrm>
                        <a:prstGeom prst="rect">
                          <a:avLst/>
                        </a:prstGeom>
                      </p:spPr>
                    </p:pic>
                  </p:oleObj>
                </mc:Fallback>
              </mc:AlternateContent>
            </a:graphicData>
          </a:graphic>
        </p:graphicFrame>
        <p:sp>
          <p:nvSpPr>
            <p:cNvPr id="52" name="TextBox 51">
              <a:extLst>
                <a:ext uri="{FF2B5EF4-FFF2-40B4-BE49-F238E27FC236}">
                  <a16:creationId xmlns:a16="http://schemas.microsoft.com/office/drawing/2014/main" id="{2DD69F4C-1749-E577-2043-323D2F8A6A6D}"/>
                </a:ext>
              </a:extLst>
            </p:cNvPr>
            <p:cNvSpPr txBox="1"/>
            <p:nvPr/>
          </p:nvSpPr>
          <p:spPr>
            <a:xfrm>
              <a:off x="196422" y="3976601"/>
              <a:ext cx="2531815"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Rifampin: antibiotic used to treat bacterial infections, including TB</a:t>
              </a:r>
            </a:p>
          </p:txBody>
        </p:sp>
      </p:grpSp>
    </p:spTree>
    <p:extLst>
      <p:ext uri="{BB962C8B-B14F-4D97-AF65-F5344CB8AC3E}">
        <p14:creationId xmlns:p14="http://schemas.microsoft.com/office/powerpoint/2010/main" val="3413926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6827635" cy="1044575"/>
          </a:xfrm>
        </p:spPr>
        <p:txBody>
          <a:bodyPr/>
          <a:lstStyle/>
          <a:p>
            <a:r>
              <a:rPr lang="en-US" dirty="0"/>
              <a:t>Presentation Overview</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23</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4" name="Content Placeholder 3">
            <a:extLst>
              <a:ext uri="{FF2B5EF4-FFF2-40B4-BE49-F238E27FC236}">
                <a16:creationId xmlns:a16="http://schemas.microsoft.com/office/drawing/2014/main" id="{D140F5DB-8AB7-B84F-0FE4-D8C6F4E661BA}"/>
              </a:ext>
            </a:extLst>
          </p:cNvPr>
          <p:cNvSpPr>
            <a:spLocks noGrp="1"/>
          </p:cNvSpPr>
          <p:nvPr>
            <p:ph idx="1"/>
          </p:nvPr>
        </p:nvSpPr>
        <p:spPr/>
        <p:txBody>
          <a:bodyPr/>
          <a:lstStyle/>
          <a:p>
            <a:r>
              <a:rPr lang="en-US" dirty="0">
                <a:solidFill>
                  <a:schemeClr val="bg1">
                    <a:lumMod val="65000"/>
                  </a:schemeClr>
                </a:solidFill>
              </a:rPr>
              <a:t>Drug-likeness: </a:t>
            </a:r>
          </a:p>
          <a:p>
            <a:r>
              <a:rPr lang="en-US" dirty="0">
                <a:solidFill>
                  <a:schemeClr val="bg1">
                    <a:lumMod val="65000"/>
                  </a:schemeClr>
                </a:solidFill>
              </a:rPr>
              <a:t>How to define drug-likeness?</a:t>
            </a:r>
          </a:p>
          <a:p>
            <a:r>
              <a:rPr lang="en-US" dirty="0">
                <a:solidFill>
                  <a:schemeClr val="bg1">
                    <a:lumMod val="65000"/>
                  </a:schemeClr>
                </a:solidFill>
              </a:rPr>
              <a:t>Which parameter are critical to pay attention to?</a:t>
            </a:r>
          </a:p>
          <a:p>
            <a:r>
              <a:rPr lang="en-US" dirty="0">
                <a:solidFill>
                  <a:schemeClr val="bg1">
                    <a:lumMod val="65000"/>
                  </a:schemeClr>
                </a:solidFill>
              </a:rPr>
              <a:t>Drug-likeness and therapeutic area: how does drug-likeness differ by TA? </a:t>
            </a:r>
          </a:p>
          <a:p>
            <a:r>
              <a:rPr lang="en-US" dirty="0"/>
              <a:t>Current trends in optimizing drug-like properties in </a:t>
            </a:r>
            <a:r>
              <a:rPr lang="en-US" dirty="0" err="1"/>
              <a:t>medchem</a:t>
            </a:r>
            <a:endParaRPr lang="en-US" dirty="0"/>
          </a:p>
          <a:p>
            <a:r>
              <a:rPr lang="en-US" dirty="0">
                <a:solidFill>
                  <a:schemeClr val="bg1">
                    <a:lumMod val="65000"/>
                  </a:schemeClr>
                </a:solidFill>
              </a:rPr>
              <a:t>Summary</a:t>
            </a:r>
          </a:p>
          <a:p>
            <a:endParaRPr lang="en-US" dirty="0"/>
          </a:p>
        </p:txBody>
      </p:sp>
    </p:spTree>
    <p:extLst>
      <p:ext uri="{BB962C8B-B14F-4D97-AF65-F5344CB8AC3E}">
        <p14:creationId xmlns:p14="http://schemas.microsoft.com/office/powerpoint/2010/main" val="3251849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9626600" cy="1044575"/>
          </a:xfrm>
        </p:spPr>
        <p:txBody>
          <a:bodyPr>
            <a:normAutofit fontScale="90000"/>
          </a:bodyPr>
          <a:lstStyle/>
          <a:p>
            <a:pPr algn="ctr"/>
            <a:r>
              <a:rPr lang="en-US" b="1" dirty="0"/>
              <a:t>Drug design: current trends in optimizing drug-like properties</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24</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6" name="TextBox 5">
            <a:extLst>
              <a:ext uri="{FF2B5EF4-FFF2-40B4-BE49-F238E27FC236}">
                <a16:creationId xmlns:a16="http://schemas.microsoft.com/office/drawing/2014/main" id="{6E4CC4EF-9050-8DC7-BA1F-6BD59B6099B9}"/>
              </a:ext>
            </a:extLst>
          </p:cNvPr>
          <p:cNvSpPr txBox="1"/>
          <p:nvPr/>
        </p:nvSpPr>
        <p:spPr>
          <a:xfrm>
            <a:off x="720343" y="3221178"/>
            <a:ext cx="5029200" cy="2424232"/>
          </a:xfrm>
          <a:prstGeom prst="snip2DiagRect">
            <a:avLst/>
          </a:prstGeom>
          <a:effectLst>
            <a:outerShdw blurRad="50800" dist="38100" dir="8100000" algn="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Multiparameter optimization (MPO) approaches help in drug design. Examples are:</a:t>
            </a:r>
          </a:p>
          <a:p>
            <a:endParaRPr lang="en-US" dirty="0"/>
          </a:p>
          <a:p>
            <a:pPr marL="285750" indent="-285750">
              <a:buFont typeface="Arial" panose="020B0604020202020204" pitchFamily="34" charset="0"/>
              <a:buChar char="•"/>
            </a:pPr>
            <a:r>
              <a:rPr lang="en-US" dirty="0"/>
              <a:t>Lipinski’s Rule of 5 (Ro5)</a:t>
            </a:r>
          </a:p>
          <a:p>
            <a:pPr marL="285750" indent="-285750">
              <a:buFont typeface="Arial" panose="020B0604020202020204" pitchFamily="34" charset="0"/>
              <a:buChar char="•"/>
            </a:pPr>
            <a:r>
              <a:rPr lang="en-US" dirty="0"/>
              <a:t>LE: ligand efficiency</a:t>
            </a:r>
          </a:p>
          <a:p>
            <a:pPr marL="285750" indent="-285750">
              <a:buFont typeface="Arial" panose="020B0604020202020204" pitchFamily="34" charset="0"/>
              <a:buChar char="•"/>
            </a:pPr>
            <a:r>
              <a:rPr lang="en-US" dirty="0"/>
              <a:t>LLE: ligand-lipophilicity efficiency</a:t>
            </a:r>
          </a:p>
          <a:p>
            <a:pPr marL="285750" indent="-285750">
              <a:buFont typeface="Arial" panose="020B0604020202020204" pitchFamily="34" charset="0"/>
              <a:buChar char="•"/>
            </a:pPr>
            <a:r>
              <a:rPr lang="en-US" dirty="0"/>
              <a:t>VLE: volume of distribution-ligand efficiency</a:t>
            </a:r>
          </a:p>
        </p:txBody>
      </p:sp>
      <p:sp>
        <p:nvSpPr>
          <p:cNvPr id="7" name="TextBox 6">
            <a:extLst>
              <a:ext uri="{FF2B5EF4-FFF2-40B4-BE49-F238E27FC236}">
                <a16:creationId xmlns:a16="http://schemas.microsoft.com/office/drawing/2014/main" id="{5DA6D30F-A607-011F-CE40-3DEAA9D0D85D}"/>
              </a:ext>
            </a:extLst>
          </p:cNvPr>
          <p:cNvSpPr txBox="1"/>
          <p:nvPr/>
        </p:nvSpPr>
        <p:spPr>
          <a:xfrm>
            <a:off x="7550084" y="5956240"/>
            <a:ext cx="2592371" cy="400110"/>
          </a:xfrm>
          <a:prstGeom prst="rect">
            <a:avLst/>
          </a:prstGeom>
          <a:noFill/>
        </p:spPr>
        <p:txBody>
          <a:bodyPr wrap="square">
            <a:spAutoFit/>
          </a:bodyPr>
          <a:lstStyle/>
          <a:p>
            <a:r>
              <a:rPr lang="de-DE" sz="1000" b="0" i="1" dirty="0">
                <a:solidFill>
                  <a:srgbClr val="000000"/>
                </a:solidFill>
                <a:effectLst/>
                <a:latin typeface="Roboto" panose="02000000000000000000" pitchFamily="2" charset="0"/>
              </a:rPr>
              <a:t>ACS Chem. Neurosci. (2010), 1, 420–434</a:t>
            </a:r>
          </a:p>
          <a:p>
            <a:r>
              <a:rPr lang="en-US" sz="1000" b="0" i="1" dirty="0">
                <a:solidFill>
                  <a:srgbClr val="000000"/>
                </a:solidFill>
                <a:effectLst/>
                <a:latin typeface="Roboto" panose="02000000000000000000" pitchFamily="2" charset="0"/>
              </a:rPr>
              <a:t>J. Med. Chem.</a:t>
            </a:r>
            <a:r>
              <a:rPr lang="en-US" sz="1000" b="0" i="0" dirty="0">
                <a:solidFill>
                  <a:srgbClr val="000000"/>
                </a:solidFill>
                <a:effectLst/>
                <a:latin typeface="Roboto" panose="02000000000000000000" pitchFamily="2" charset="0"/>
              </a:rPr>
              <a:t> 2020, 63, 21, 12156–12170</a:t>
            </a:r>
            <a:endParaRPr lang="en-US" sz="1000" dirty="0"/>
          </a:p>
        </p:txBody>
      </p:sp>
      <p:sp>
        <p:nvSpPr>
          <p:cNvPr id="8" name="TextBox 7">
            <a:extLst>
              <a:ext uri="{FF2B5EF4-FFF2-40B4-BE49-F238E27FC236}">
                <a16:creationId xmlns:a16="http://schemas.microsoft.com/office/drawing/2014/main" id="{D0AAD2FC-4EC9-1FC7-B18B-F32FB4E457EB}"/>
              </a:ext>
            </a:extLst>
          </p:cNvPr>
          <p:cNvSpPr txBox="1"/>
          <p:nvPr/>
        </p:nvSpPr>
        <p:spPr>
          <a:xfrm>
            <a:off x="6679975" y="3804759"/>
            <a:ext cx="5120640" cy="1854904"/>
          </a:xfrm>
          <a:prstGeom prst="snip2Diag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t>The idea behind those multi-parameter optimization approaches:</a:t>
            </a:r>
          </a:p>
          <a:p>
            <a:pPr>
              <a:spcBef>
                <a:spcPts val="600"/>
              </a:spcBef>
            </a:pPr>
            <a:r>
              <a:rPr lang="en-US" dirty="0"/>
              <a:t>potency, size, unbound volume and lipophilicity have been proposed as tools to evaluate binding efficiencies to the desired biological target</a:t>
            </a:r>
          </a:p>
        </p:txBody>
      </p:sp>
      <p:sp>
        <p:nvSpPr>
          <p:cNvPr id="9" name="TextBox 8">
            <a:extLst>
              <a:ext uri="{FF2B5EF4-FFF2-40B4-BE49-F238E27FC236}">
                <a16:creationId xmlns:a16="http://schemas.microsoft.com/office/drawing/2014/main" id="{92A3D320-5FAE-9B2B-6372-89B00723613F}"/>
              </a:ext>
            </a:extLst>
          </p:cNvPr>
          <p:cNvSpPr txBox="1"/>
          <p:nvPr/>
        </p:nvSpPr>
        <p:spPr>
          <a:xfrm>
            <a:off x="720343" y="1037113"/>
            <a:ext cx="10751314" cy="1733808"/>
          </a:xfrm>
          <a:prstGeom prst="rect">
            <a:avLst/>
          </a:prstGeom>
          <a:noFill/>
        </p:spPr>
        <p:txBody>
          <a:bodyPr wrap="square">
            <a:spAutoFit/>
          </a:bodyPr>
          <a:lstStyle/>
          <a:p>
            <a:r>
              <a:rPr lang="en-US" b="0" i="0" u="sng" dirty="0">
                <a:solidFill>
                  <a:srgbClr val="212121"/>
                </a:solidFill>
                <a:effectLst/>
              </a:rPr>
              <a:t>Goal in Medicinal </a:t>
            </a:r>
            <a:r>
              <a:rPr lang="en-US" u="sng" dirty="0">
                <a:solidFill>
                  <a:srgbClr val="212121"/>
                </a:solidFill>
              </a:rPr>
              <a:t>Chemistry:</a:t>
            </a:r>
          </a:p>
          <a:p>
            <a:pPr marL="285750" indent="-285750">
              <a:spcBef>
                <a:spcPts val="1000"/>
              </a:spcBef>
              <a:buFont typeface="Arial" panose="020B0604020202020204" pitchFamily="34" charset="0"/>
              <a:buChar char="•"/>
            </a:pPr>
            <a:r>
              <a:rPr lang="en-US" b="0" i="0" dirty="0">
                <a:solidFill>
                  <a:srgbClr val="212121"/>
                </a:solidFill>
                <a:effectLst/>
              </a:rPr>
              <a:t>Medicinal Chemists </a:t>
            </a:r>
            <a:r>
              <a:rPr lang="en-US" dirty="0">
                <a:solidFill>
                  <a:srgbClr val="212121"/>
                </a:solidFill>
              </a:rPr>
              <a:t>aim is to define</a:t>
            </a:r>
            <a:r>
              <a:rPr lang="en-US" b="0" i="0" dirty="0">
                <a:solidFill>
                  <a:srgbClr val="212121"/>
                </a:solidFill>
                <a:effectLst/>
              </a:rPr>
              <a:t> the parameters that increase the probability of identifying drug-like molecules </a:t>
            </a:r>
            <a:r>
              <a:rPr lang="en-US" dirty="0">
                <a:solidFill>
                  <a:srgbClr val="212121"/>
                </a:solidFill>
              </a:rPr>
              <a:t>in a most efficient way (few design-make-test cycles)</a:t>
            </a:r>
            <a:r>
              <a:rPr lang="en-US" b="0" i="0" dirty="0">
                <a:solidFill>
                  <a:srgbClr val="212121"/>
                </a:solidFill>
                <a:effectLst/>
              </a:rPr>
              <a:t>. </a:t>
            </a:r>
          </a:p>
          <a:p>
            <a:pPr marL="285750" indent="-285750">
              <a:spcBef>
                <a:spcPts val="1000"/>
              </a:spcBef>
              <a:buFont typeface="Arial" panose="020B0604020202020204" pitchFamily="34" charset="0"/>
              <a:buChar char="•"/>
            </a:pPr>
            <a:r>
              <a:rPr lang="en-US" b="0" i="0" dirty="0">
                <a:solidFill>
                  <a:srgbClr val="212121"/>
                </a:solidFill>
                <a:effectLst/>
              </a:rPr>
              <a:t>Understanding the fundamental relationships between physicochemical properties and </a:t>
            </a:r>
            <a:r>
              <a:rPr lang="en-US" b="0" i="1" dirty="0">
                <a:solidFill>
                  <a:srgbClr val="212121"/>
                </a:solidFill>
                <a:effectLst/>
              </a:rPr>
              <a:t>in vitro </a:t>
            </a:r>
            <a:r>
              <a:rPr lang="en-US" b="0" i="0" dirty="0">
                <a:solidFill>
                  <a:srgbClr val="212121"/>
                </a:solidFill>
                <a:effectLst/>
              </a:rPr>
              <a:t>and </a:t>
            </a:r>
            <a:r>
              <a:rPr lang="en-US" b="0" i="1" dirty="0">
                <a:solidFill>
                  <a:srgbClr val="212121"/>
                </a:solidFill>
                <a:effectLst/>
              </a:rPr>
              <a:t>in vivo </a:t>
            </a:r>
            <a:r>
              <a:rPr lang="en-US" b="0" i="0" dirty="0">
                <a:solidFill>
                  <a:srgbClr val="212121"/>
                </a:solidFill>
                <a:effectLst/>
              </a:rPr>
              <a:t>endpoints which requires to prospectively design compounds with an overall favorable profile</a:t>
            </a:r>
            <a:endParaRPr lang="en-US" dirty="0"/>
          </a:p>
        </p:txBody>
      </p:sp>
    </p:spTree>
    <p:extLst>
      <p:ext uri="{BB962C8B-B14F-4D97-AF65-F5344CB8AC3E}">
        <p14:creationId xmlns:p14="http://schemas.microsoft.com/office/powerpoint/2010/main" val="1487645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97360"/>
            <a:ext cx="9626600" cy="1044575"/>
          </a:xfrm>
        </p:spPr>
        <p:txBody>
          <a:bodyPr>
            <a:normAutofit/>
          </a:bodyPr>
          <a:lstStyle/>
          <a:p>
            <a:r>
              <a:rPr lang="en-US" sz="3600" b="1" dirty="0">
                <a:latin typeface="+mn-lt"/>
              </a:rPr>
              <a:t>Drug design: MPO approaches</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25</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10" name="TextBox 9">
            <a:extLst>
              <a:ext uri="{FF2B5EF4-FFF2-40B4-BE49-F238E27FC236}">
                <a16:creationId xmlns:a16="http://schemas.microsoft.com/office/drawing/2014/main" id="{B6DC555B-1635-170A-B9ED-454499F9E7AA}"/>
              </a:ext>
            </a:extLst>
          </p:cNvPr>
          <p:cNvSpPr txBox="1"/>
          <p:nvPr/>
        </p:nvSpPr>
        <p:spPr>
          <a:xfrm>
            <a:off x="1249680" y="1062678"/>
            <a:ext cx="9692640" cy="646331"/>
          </a:xfrm>
          <a:prstGeom prst="rect">
            <a:avLst/>
          </a:prstGeom>
          <a:noFill/>
        </p:spPr>
        <p:txBody>
          <a:bodyPr wrap="square">
            <a:spAutoFit/>
          </a:bodyPr>
          <a:lstStyle/>
          <a:p>
            <a:r>
              <a:rPr lang="en-US" u="sng" dirty="0"/>
              <a:t>Central observation:</a:t>
            </a:r>
          </a:p>
          <a:p>
            <a:r>
              <a:rPr lang="en-US" dirty="0"/>
              <a:t>Individual Drug Parameters Have No Optimal Target Value </a:t>
            </a:r>
            <a:r>
              <a:rPr lang="en-US" dirty="0">
                <a:sym typeface="Wingdings" panose="05000000000000000000" pitchFamily="2" charset="2"/>
              </a:rPr>
              <a:t> how to operate in this ambiguous space? </a:t>
            </a:r>
            <a:endParaRPr lang="en-US" dirty="0"/>
          </a:p>
        </p:txBody>
      </p:sp>
      <p:sp>
        <p:nvSpPr>
          <p:cNvPr id="12" name="TextBox 11">
            <a:extLst>
              <a:ext uri="{FF2B5EF4-FFF2-40B4-BE49-F238E27FC236}">
                <a16:creationId xmlns:a16="http://schemas.microsoft.com/office/drawing/2014/main" id="{1DE63BCF-E271-C105-B1DD-56A140E18CB9}"/>
              </a:ext>
            </a:extLst>
          </p:cNvPr>
          <p:cNvSpPr txBox="1"/>
          <p:nvPr/>
        </p:nvSpPr>
        <p:spPr>
          <a:xfrm>
            <a:off x="2827201" y="1823174"/>
            <a:ext cx="8229600" cy="3770263"/>
          </a:xfrm>
          <a:prstGeom prst="rect">
            <a:avLst/>
          </a:prstGeom>
          <a:noFill/>
        </p:spPr>
        <p:txBody>
          <a:bodyPr wrap="square">
            <a:spAutoFit/>
          </a:bodyPr>
          <a:lstStyle/>
          <a:p>
            <a:pPr>
              <a:spcAft>
                <a:spcPts val="600"/>
              </a:spcAft>
            </a:pPr>
            <a:r>
              <a:rPr lang="en-US" u="sng" dirty="0"/>
              <a:t>MPO requires:</a:t>
            </a:r>
          </a:p>
          <a:p>
            <a:pPr marL="285750" indent="-285750">
              <a:buFont typeface="Arial" panose="020B0604020202020204" pitchFamily="34" charset="0"/>
              <a:buChar char="•"/>
            </a:pPr>
            <a:r>
              <a:rPr lang="en-US" dirty="0"/>
              <a:t>interpretable data, </a:t>
            </a:r>
          </a:p>
          <a:p>
            <a:pPr marL="285750" indent="-285750">
              <a:buFont typeface="Arial" panose="020B0604020202020204" pitchFamily="34" charset="0"/>
              <a:buChar char="•"/>
            </a:pPr>
            <a:r>
              <a:rPr lang="en-US" dirty="0"/>
              <a:t>flexibility for each project (parameter range might differ depending on therapeutic area, dosing route </a:t>
            </a:r>
            <a:r>
              <a:rPr lang="en-US" dirty="0" err="1"/>
              <a:t>etc</a:t>
            </a:r>
            <a:r>
              <a:rPr lang="en-US" dirty="0"/>
              <a:t>),</a:t>
            </a:r>
          </a:p>
          <a:p>
            <a:pPr marL="285750" indent="-285750">
              <a:buFont typeface="Arial" panose="020B0604020202020204" pitchFamily="34" charset="0"/>
              <a:buChar char="•"/>
            </a:pPr>
            <a:r>
              <a:rPr lang="en-US" dirty="0"/>
              <a:t>weighing of parameters as this is a critical component of MPO and weighing values might need to be adjusted per target/project </a:t>
            </a:r>
          </a:p>
          <a:p>
            <a:endParaRPr lang="en-US" dirty="0"/>
          </a:p>
          <a:p>
            <a:pPr marL="285750" indent="-285750">
              <a:buFont typeface="Arial" panose="020B0604020202020204" pitchFamily="34" charset="0"/>
              <a:buChar char="•"/>
            </a:pPr>
            <a:r>
              <a:rPr lang="en-US" dirty="0"/>
              <a:t>Computer-aided design has further the promise to customize the properties used for MPO significantly. </a:t>
            </a:r>
          </a:p>
          <a:p>
            <a:pPr marL="285750" indent="-285750">
              <a:buFont typeface="Arial" panose="020B0604020202020204" pitchFamily="34" charset="0"/>
              <a:buChar char="•"/>
            </a:pPr>
            <a:r>
              <a:rPr lang="en-US" dirty="0"/>
              <a:t>Instead of using 2 or 5 properties, a project team can decide to use e.g. 10 properties to optimize simultaneously. </a:t>
            </a:r>
          </a:p>
          <a:p>
            <a:pPr marL="742950" lvl="1" indent="-285750">
              <a:buFont typeface="Arial" panose="020B0604020202020204" pitchFamily="34" charset="0"/>
              <a:buChar char="•"/>
            </a:pPr>
            <a:r>
              <a:rPr lang="en-US" dirty="0"/>
              <a:t>Calculating the score for marketed drugs in this research space can help to set a target score.</a:t>
            </a:r>
          </a:p>
        </p:txBody>
      </p:sp>
      <p:sp>
        <p:nvSpPr>
          <p:cNvPr id="13" name="TextBox 12">
            <a:extLst>
              <a:ext uri="{FF2B5EF4-FFF2-40B4-BE49-F238E27FC236}">
                <a16:creationId xmlns:a16="http://schemas.microsoft.com/office/drawing/2014/main" id="{7EB18532-13FC-3A55-2382-3EE385BB2359}"/>
              </a:ext>
            </a:extLst>
          </p:cNvPr>
          <p:cNvSpPr txBox="1"/>
          <p:nvPr/>
        </p:nvSpPr>
        <p:spPr>
          <a:xfrm>
            <a:off x="152400" y="5716101"/>
            <a:ext cx="11887200" cy="646331"/>
          </a:xfrm>
          <a:prstGeom prst="rect">
            <a:avLst/>
          </a:prstGeom>
          <a:noFill/>
        </p:spPr>
        <p:txBody>
          <a:bodyPr wrap="square">
            <a:spAutoFit/>
          </a:bodyPr>
          <a:lstStyle/>
          <a:p>
            <a:pPr marL="285750" indent="-285750">
              <a:buFont typeface="Wingdings" panose="05000000000000000000" pitchFamily="2" charset="2"/>
              <a:buChar char="Ø"/>
            </a:pPr>
            <a:r>
              <a:rPr lang="en-US" dirty="0"/>
              <a:t>PARETO optimization: there may not be a single best combination of parameters, but rather a family of solutions that each represents a different, optimal combination.</a:t>
            </a:r>
          </a:p>
        </p:txBody>
      </p:sp>
      <p:pic>
        <p:nvPicPr>
          <p:cNvPr id="14" name="Graphic 13" descr="Cloud Computing outline">
            <a:extLst>
              <a:ext uri="{FF2B5EF4-FFF2-40B4-BE49-F238E27FC236}">
                <a16:creationId xmlns:a16="http://schemas.microsoft.com/office/drawing/2014/main" id="{4ABCFA4E-D6BA-0A36-EF4C-564187CE5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560" y="4078898"/>
            <a:ext cx="914400" cy="914400"/>
          </a:xfrm>
          <a:prstGeom prst="rect">
            <a:avLst/>
          </a:prstGeom>
        </p:spPr>
      </p:pic>
      <p:pic>
        <p:nvPicPr>
          <p:cNvPr id="15" name="Graphic 14" descr="Weights Uneven outline">
            <a:extLst>
              <a:ext uri="{FF2B5EF4-FFF2-40B4-BE49-F238E27FC236}">
                <a16:creationId xmlns:a16="http://schemas.microsoft.com/office/drawing/2014/main" id="{928E6F98-E3FB-3224-5B32-D7429A138E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3787" y="2644873"/>
            <a:ext cx="914400" cy="914400"/>
          </a:xfrm>
          <a:prstGeom prst="rect">
            <a:avLst/>
          </a:prstGeom>
        </p:spPr>
      </p:pic>
      <p:pic>
        <p:nvPicPr>
          <p:cNvPr id="16" name="Graphic 15" descr="Yoga outline">
            <a:extLst>
              <a:ext uri="{FF2B5EF4-FFF2-40B4-BE49-F238E27FC236}">
                <a16:creationId xmlns:a16="http://schemas.microsoft.com/office/drawing/2014/main" id="{7B47D7CF-1F6D-496A-E0F7-7C9A7D819B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29920" y="2255754"/>
            <a:ext cx="640080" cy="640080"/>
          </a:xfrm>
          <a:prstGeom prst="rect">
            <a:avLst/>
          </a:prstGeom>
        </p:spPr>
      </p:pic>
      <p:sp>
        <p:nvSpPr>
          <p:cNvPr id="17" name="TextBox 16">
            <a:extLst>
              <a:ext uri="{FF2B5EF4-FFF2-40B4-BE49-F238E27FC236}">
                <a16:creationId xmlns:a16="http://schemas.microsoft.com/office/drawing/2014/main" id="{9D3A64A8-A30A-C7FD-2071-90A84A153A6D}"/>
              </a:ext>
            </a:extLst>
          </p:cNvPr>
          <p:cNvSpPr txBox="1"/>
          <p:nvPr/>
        </p:nvSpPr>
        <p:spPr>
          <a:xfrm>
            <a:off x="3581401" y="6492374"/>
            <a:ext cx="2948232" cy="246221"/>
          </a:xfrm>
          <a:prstGeom prst="rect">
            <a:avLst/>
          </a:prstGeom>
          <a:noFill/>
        </p:spPr>
        <p:txBody>
          <a:bodyPr wrap="square">
            <a:spAutoFit/>
          </a:bodyPr>
          <a:lstStyle/>
          <a:p>
            <a:r>
              <a:rPr lang="en-US" sz="1000" dirty="0"/>
              <a:t>Current Pharmaceutical Design, 2012, 18, 1292-1310</a:t>
            </a:r>
          </a:p>
        </p:txBody>
      </p:sp>
    </p:spTree>
    <p:extLst>
      <p:ext uri="{BB962C8B-B14F-4D97-AF65-F5344CB8AC3E}">
        <p14:creationId xmlns:p14="http://schemas.microsoft.com/office/powerpoint/2010/main" val="826080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9626600" cy="1044575"/>
          </a:xfrm>
        </p:spPr>
        <p:txBody>
          <a:bodyPr>
            <a:normAutofit/>
          </a:bodyPr>
          <a:lstStyle/>
          <a:p>
            <a:r>
              <a:rPr lang="en-US" sz="3600" b="1" dirty="0">
                <a:latin typeface="+mn-lt"/>
              </a:rPr>
              <a:t>Drug design: LE and LLE as MPO</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26</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3" name="TextBox 2">
            <a:extLst>
              <a:ext uri="{FF2B5EF4-FFF2-40B4-BE49-F238E27FC236}">
                <a16:creationId xmlns:a16="http://schemas.microsoft.com/office/drawing/2014/main" id="{3D67B5C7-C64B-5C18-8EF6-A38A4C14EAA7}"/>
              </a:ext>
            </a:extLst>
          </p:cNvPr>
          <p:cNvSpPr txBox="1"/>
          <p:nvPr/>
        </p:nvSpPr>
        <p:spPr>
          <a:xfrm>
            <a:off x="706170" y="1382828"/>
            <a:ext cx="2056140" cy="369332"/>
          </a:xfrm>
          <a:prstGeom prst="rect">
            <a:avLst/>
          </a:prstGeom>
          <a:noFill/>
        </p:spPr>
        <p:txBody>
          <a:bodyPr wrap="none" rtlCol="0">
            <a:spAutoFit/>
          </a:bodyPr>
          <a:lstStyle/>
          <a:p>
            <a:r>
              <a:rPr lang="en-US" b="1" dirty="0"/>
              <a:t>LE: ligand efficiency</a:t>
            </a:r>
          </a:p>
        </p:txBody>
      </p:sp>
      <p:sp>
        <p:nvSpPr>
          <p:cNvPr id="4" name="TextBox 3">
            <a:extLst>
              <a:ext uri="{FF2B5EF4-FFF2-40B4-BE49-F238E27FC236}">
                <a16:creationId xmlns:a16="http://schemas.microsoft.com/office/drawing/2014/main" id="{2602EA52-4A49-7152-C247-158C79A41C0F}"/>
              </a:ext>
            </a:extLst>
          </p:cNvPr>
          <p:cNvSpPr txBox="1"/>
          <p:nvPr/>
        </p:nvSpPr>
        <p:spPr>
          <a:xfrm>
            <a:off x="706170" y="2071383"/>
            <a:ext cx="5029200" cy="2308324"/>
          </a:xfrm>
          <a:prstGeom prst="rect">
            <a:avLst/>
          </a:prstGeom>
          <a:noFill/>
        </p:spPr>
        <p:txBody>
          <a:bodyPr wrap="square">
            <a:spAutoFit/>
          </a:bodyPr>
          <a:lstStyle/>
          <a:p>
            <a:r>
              <a:rPr lang="en-US" dirty="0"/>
              <a:t>Ligand efficiency (LE) is a concept used to estimate the efficiency of binding with respect to size, as measured by the number of heavy atoms. LE was derived from the observation that smaller compounds tend to have better physicochemical and ADME properties than large compounds. Therefore, given two equally potent compounds it is preferable to choose the smaller.</a:t>
            </a:r>
          </a:p>
        </p:txBody>
      </p:sp>
      <p:sp>
        <p:nvSpPr>
          <p:cNvPr id="6" name="TextBox 5">
            <a:extLst>
              <a:ext uri="{FF2B5EF4-FFF2-40B4-BE49-F238E27FC236}">
                <a16:creationId xmlns:a16="http://schemas.microsoft.com/office/drawing/2014/main" id="{A458DBAC-812E-9570-A2C1-1A429454D33D}"/>
              </a:ext>
            </a:extLst>
          </p:cNvPr>
          <p:cNvSpPr txBox="1"/>
          <p:nvPr/>
        </p:nvSpPr>
        <p:spPr>
          <a:xfrm>
            <a:off x="6234720" y="2071383"/>
            <a:ext cx="5957280" cy="2862322"/>
          </a:xfrm>
          <a:prstGeom prst="rect">
            <a:avLst/>
          </a:prstGeom>
          <a:noFill/>
        </p:spPr>
        <p:txBody>
          <a:bodyPr wrap="square">
            <a:spAutoFit/>
          </a:bodyPr>
          <a:lstStyle/>
          <a:p>
            <a:r>
              <a:rPr lang="en-US" dirty="0"/>
              <a:t>Ligand-lipophilicity efficiency (LLE) f</a:t>
            </a:r>
            <a:r>
              <a:rPr lang="en-US" b="0" i="0" dirty="0">
                <a:solidFill>
                  <a:srgbClr val="212121"/>
                </a:solidFill>
                <a:effectLst/>
              </a:rPr>
              <a:t>ocuses on maximizing </a:t>
            </a:r>
            <a:r>
              <a:rPr lang="en-US" dirty="0">
                <a:solidFill>
                  <a:srgbClr val="212121"/>
                </a:solidFill>
              </a:rPr>
              <a:t>lipophilicity efficiency (lit.: </a:t>
            </a:r>
            <a:r>
              <a:rPr lang="en-US" i="1" dirty="0">
                <a:solidFill>
                  <a:srgbClr val="212121"/>
                </a:solidFill>
              </a:rPr>
              <a:t>Mol. </a:t>
            </a:r>
            <a:r>
              <a:rPr lang="en-US" i="1" dirty="0" err="1">
                <a:solidFill>
                  <a:srgbClr val="212121"/>
                </a:solidFill>
              </a:rPr>
              <a:t>BioSyst</a:t>
            </a:r>
            <a:r>
              <a:rPr lang="en-US" i="1" dirty="0">
                <a:solidFill>
                  <a:srgbClr val="212121"/>
                </a:solidFill>
              </a:rPr>
              <a:t>.</a:t>
            </a:r>
            <a:r>
              <a:rPr lang="en-US" dirty="0">
                <a:solidFill>
                  <a:srgbClr val="212121"/>
                </a:solidFill>
              </a:rPr>
              <a:t> 2, 429–446): </a:t>
            </a:r>
            <a:r>
              <a:rPr lang="en-US" b="0" i="0" dirty="0">
                <a:solidFill>
                  <a:srgbClr val="212121"/>
                </a:solidFill>
                <a:effectLst/>
              </a:rPr>
              <a:t>maximize potency while maintaining as low of a lipophilicity as possible, due to the association between high lipophilicity and several issues:</a:t>
            </a:r>
          </a:p>
          <a:p>
            <a:pPr marL="285750" indent="-285750">
              <a:buFont typeface="Arial" panose="020B0604020202020204" pitchFamily="34" charset="0"/>
              <a:buChar char="•"/>
            </a:pPr>
            <a:r>
              <a:rPr lang="en-US" b="0" i="0" dirty="0">
                <a:solidFill>
                  <a:srgbClr val="212121"/>
                </a:solidFill>
                <a:effectLst/>
              </a:rPr>
              <a:t>High membrane permeation</a:t>
            </a:r>
          </a:p>
          <a:p>
            <a:pPr marL="285750" indent="-285750">
              <a:buFont typeface="Arial" panose="020B0604020202020204" pitchFamily="34" charset="0"/>
              <a:buChar char="•"/>
            </a:pPr>
            <a:r>
              <a:rPr lang="en-US" b="0" i="0" dirty="0">
                <a:solidFill>
                  <a:srgbClr val="212121"/>
                </a:solidFill>
                <a:effectLst/>
              </a:rPr>
              <a:t>poor metabolic stability, </a:t>
            </a:r>
          </a:p>
          <a:p>
            <a:pPr marL="285750" indent="-285750">
              <a:buFont typeface="Arial" panose="020B0604020202020204" pitchFamily="34" charset="0"/>
              <a:buChar char="•"/>
            </a:pPr>
            <a:r>
              <a:rPr lang="en-US" dirty="0">
                <a:solidFill>
                  <a:srgbClr val="212121"/>
                </a:solidFill>
              </a:rPr>
              <a:t>poor solubility, </a:t>
            </a:r>
          </a:p>
          <a:p>
            <a:pPr marL="285750" indent="-285750">
              <a:buFont typeface="Arial" panose="020B0604020202020204" pitchFamily="34" charset="0"/>
              <a:buChar char="•"/>
            </a:pPr>
            <a:r>
              <a:rPr lang="en-US" b="0" i="0" dirty="0">
                <a:solidFill>
                  <a:srgbClr val="212121"/>
                </a:solidFill>
                <a:effectLst/>
              </a:rPr>
              <a:t>lack of selectivity and</a:t>
            </a:r>
          </a:p>
          <a:p>
            <a:pPr marL="285750" indent="-285750">
              <a:buFont typeface="Arial" panose="020B0604020202020204" pitchFamily="34" charset="0"/>
              <a:buChar char="•"/>
            </a:pPr>
            <a:r>
              <a:rPr lang="en-US" b="0" i="0" dirty="0">
                <a:solidFill>
                  <a:srgbClr val="212121"/>
                </a:solidFill>
                <a:effectLst/>
              </a:rPr>
              <a:t>higher risk of non-specific </a:t>
            </a:r>
            <a:r>
              <a:rPr lang="en-US" dirty="0">
                <a:solidFill>
                  <a:srgbClr val="212121"/>
                </a:solidFill>
              </a:rPr>
              <a:t>toxicity</a:t>
            </a:r>
            <a:endParaRPr lang="en-US"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ADF2B1D-E87D-D573-79C5-2EF3BDD43321}"/>
                  </a:ext>
                </a:extLst>
              </p:cNvPr>
              <p:cNvSpPr txBox="1"/>
              <p:nvPr/>
            </p:nvSpPr>
            <p:spPr>
              <a:xfrm>
                <a:off x="706170" y="4981673"/>
                <a:ext cx="3184270" cy="5766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𝐿𝐸</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−1.4</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𝐾</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e>
                          </m:func>
                        </m:num>
                        <m:den>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h𝑒𝑎𝑣𝑦</m:t>
                          </m:r>
                          <m:r>
                            <a:rPr lang="en-US" b="0" i="1" smtClean="0">
                              <a:latin typeface="Cambria Math" panose="02040503050406030204" pitchFamily="18" charset="0"/>
                            </a:rPr>
                            <m:t> </m:t>
                          </m:r>
                          <m:r>
                            <a:rPr lang="en-US" b="0" i="1" smtClean="0">
                              <a:latin typeface="Cambria Math" panose="02040503050406030204" pitchFamily="18" charset="0"/>
                            </a:rPr>
                            <m:t>𝑎𝑡𝑜𝑚𝑠</m:t>
                          </m:r>
                        </m:den>
                      </m:f>
                    </m:oMath>
                  </m:oMathPara>
                </a14:m>
                <a:endParaRPr lang="en-US" dirty="0"/>
              </a:p>
            </p:txBody>
          </p:sp>
        </mc:Choice>
        <mc:Fallback xmlns="">
          <p:sp>
            <p:nvSpPr>
              <p:cNvPr id="7" name="TextBox 6">
                <a:extLst>
                  <a:ext uri="{FF2B5EF4-FFF2-40B4-BE49-F238E27FC236}">
                    <a16:creationId xmlns:a16="http://schemas.microsoft.com/office/drawing/2014/main" id="{CADF2B1D-E87D-D573-79C5-2EF3BDD43321}"/>
                  </a:ext>
                </a:extLst>
              </p:cNvPr>
              <p:cNvSpPr txBox="1">
                <a:spLocks noRot="1" noChangeAspect="1" noMove="1" noResize="1" noEditPoints="1" noAdjustHandles="1" noChangeArrowheads="1" noChangeShapeType="1" noTextEdit="1"/>
              </p:cNvSpPr>
              <p:nvPr/>
            </p:nvSpPr>
            <p:spPr>
              <a:xfrm>
                <a:off x="706170" y="4981673"/>
                <a:ext cx="3184270" cy="576633"/>
              </a:xfrm>
              <a:prstGeom prst="rect">
                <a:avLst/>
              </a:prstGeom>
              <a:blipFill>
                <a:blip r:embed="rId3"/>
                <a:stretch>
                  <a:fillRect l="-1190" t="-4348" r="-794" b="-19565"/>
                </a:stretch>
              </a:blipFill>
            </p:spPr>
            <p:txBody>
              <a:bodyPr/>
              <a:lstStyle/>
              <a:p>
                <a:r>
                  <a:rPr lang="en-GH">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A4A08D7-E3CC-019F-BDEF-9877D995E91F}"/>
                  </a:ext>
                </a:extLst>
              </p:cNvPr>
              <p:cNvSpPr txBox="1"/>
              <p:nvPr/>
            </p:nvSpPr>
            <p:spPr>
              <a:xfrm>
                <a:off x="6457963" y="5419806"/>
                <a:ext cx="291009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𝐿𝐿𝐸</m:t>
                    </m:r>
                    <m:r>
                      <a:rPr lang="en-US" b="0" i="1" smtClean="0">
                        <a:latin typeface="Cambria Math" panose="02040503050406030204" pitchFamily="18" charset="0"/>
                      </a:rPr>
                      <m:t>=</m:t>
                    </m:r>
                  </m:oMath>
                </a14:m>
                <a:r>
                  <a:rPr lang="en-US" dirty="0"/>
                  <a:t> </a:t>
                </a:r>
                <a14:m>
                  <m:oMath xmlns:m="http://schemas.openxmlformats.org/officeDocument/2006/math">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m:t>
                            </m:r>
                            <m:r>
                              <a:rPr lang="en-US" i="1">
                                <a:latin typeface="Cambria Math" panose="02040503050406030204" pitchFamily="18" charset="0"/>
                              </a:rPr>
                              <m:t>𝐾</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e>
                    </m:func>
                    <m:r>
                      <a:rPr lang="en-US" i="1">
                        <a:latin typeface="Cambria Math" panose="02040503050406030204" pitchFamily="18" charset="0"/>
                      </a:rPr>
                      <m:t> −</m:t>
                    </m:r>
                    <m:r>
                      <a:rPr lang="en-US" i="1">
                        <a:latin typeface="Cambria Math" panose="02040503050406030204" pitchFamily="18" charset="0"/>
                      </a:rPr>
                      <m:t>𝑐𝑙𝑜𝑔𝐷</m:t>
                    </m:r>
                  </m:oMath>
                </a14:m>
                <a:endParaRPr lang="en-US" dirty="0"/>
              </a:p>
            </p:txBody>
          </p:sp>
        </mc:Choice>
        <mc:Fallback xmlns="">
          <p:sp>
            <p:nvSpPr>
              <p:cNvPr id="8" name="TextBox 7">
                <a:extLst>
                  <a:ext uri="{FF2B5EF4-FFF2-40B4-BE49-F238E27FC236}">
                    <a16:creationId xmlns:a16="http://schemas.microsoft.com/office/drawing/2014/main" id="{8A4A08D7-E3CC-019F-BDEF-9877D995E91F}"/>
                  </a:ext>
                </a:extLst>
              </p:cNvPr>
              <p:cNvSpPr txBox="1">
                <a:spLocks noRot="1" noChangeAspect="1" noMove="1" noResize="1" noEditPoints="1" noAdjustHandles="1" noChangeArrowheads="1" noChangeShapeType="1" noTextEdit="1"/>
              </p:cNvSpPr>
              <p:nvPr/>
            </p:nvSpPr>
            <p:spPr>
              <a:xfrm>
                <a:off x="6457963" y="5419806"/>
                <a:ext cx="2910092" cy="276999"/>
              </a:xfrm>
              <a:prstGeom prst="rect">
                <a:avLst/>
              </a:prstGeom>
              <a:blipFill>
                <a:blip r:embed="rId4"/>
                <a:stretch>
                  <a:fillRect l="-2609" t="-8696" r="-2609" b="-34783"/>
                </a:stretch>
              </a:blipFill>
            </p:spPr>
            <p:txBody>
              <a:bodyPr/>
              <a:lstStyle/>
              <a:p>
                <a:r>
                  <a:rPr lang="en-GH">
                    <a:noFill/>
                  </a:rPr>
                  <a:t> </a:t>
                </a:r>
              </a:p>
            </p:txBody>
          </p:sp>
        </mc:Fallback>
      </mc:AlternateContent>
      <p:sp>
        <p:nvSpPr>
          <p:cNvPr id="9" name="TextBox 8">
            <a:extLst>
              <a:ext uri="{FF2B5EF4-FFF2-40B4-BE49-F238E27FC236}">
                <a16:creationId xmlns:a16="http://schemas.microsoft.com/office/drawing/2014/main" id="{1CF0CCFE-1486-A047-D9AF-3828946FF7BC}"/>
              </a:ext>
            </a:extLst>
          </p:cNvPr>
          <p:cNvSpPr txBox="1"/>
          <p:nvPr/>
        </p:nvSpPr>
        <p:spPr>
          <a:xfrm>
            <a:off x="6234720" y="1382828"/>
            <a:ext cx="4972436" cy="369332"/>
          </a:xfrm>
          <a:prstGeom prst="rect">
            <a:avLst/>
          </a:prstGeom>
          <a:noFill/>
        </p:spPr>
        <p:txBody>
          <a:bodyPr wrap="square">
            <a:spAutoFit/>
          </a:bodyPr>
          <a:lstStyle/>
          <a:p>
            <a:r>
              <a:rPr lang="en-US" b="1" dirty="0"/>
              <a:t>LLE: ligand-lipophilicity efficiency</a:t>
            </a:r>
          </a:p>
        </p:txBody>
      </p:sp>
    </p:spTree>
    <p:extLst>
      <p:ext uri="{BB962C8B-B14F-4D97-AF65-F5344CB8AC3E}">
        <p14:creationId xmlns:p14="http://schemas.microsoft.com/office/powerpoint/2010/main" val="3203156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9626600" cy="1044575"/>
          </a:xfrm>
        </p:spPr>
        <p:txBody>
          <a:bodyPr>
            <a:normAutofit/>
          </a:bodyPr>
          <a:lstStyle/>
          <a:p>
            <a:r>
              <a:rPr lang="en-US" sz="3600" b="1" dirty="0">
                <a:latin typeface="+mn-lt"/>
              </a:rPr>
              <a:t>Drug design: LE and LLE target values in discovery</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27</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pic>
        <p:nvPicPr>
          <p:cNvPr id="10" name="Picture 2">
            <a:extLst>
              <a:ext uri="{FF2B5EF4-FFF2-40B4-BE49-F238E27FC236}">
                <a16:creationId xmlns:a16="http://schemas.microsoft.com/office/drawing/2014/main" id="{D429CB26-139A-FBDA-8AC9-147AAB04E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151" y="1749559"/>
            <a:ext cx="5797649" cy="4487380"/>
          </a:xfrm>
          <a:prstGeom prst="rect">
            <a:avLst/>
          </a:prstGeom>
          <a:noFill/>
          <a:effectLst>
            <a:outerShdw blurRad="127000" dist="63500" dir="8100000" sx="103000" sy="103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B9FA43E-1DE8-2157-1EF6-79311638E0EC}"/>
              </a:ext>
            </a:extLst>
          </p:cNvPr>
          <p:cNvSpPr txBox="1"/>
          <p:nvPr/>
        </p:nvSpPr>
        <p:spPr>
          <a:xfrm>
            <a:off x="490055" y="3338025"/>
            <a:ext cx="4609845" cy="923330"/>
          </a:xfrm>
          <a:prstGeom prst="rect">
            <a:avLst/>
          </a:prstGeom>
          <a:noFill/>
        </p:spPr>
        <p:txBody>
          <a:bodyPr wrap="square">
            <a:spAutoFit/>
          </a:bodyPr>
          <a:lstStyle/>
          <a:p>
            <a:pPr marL="285750" indent="-285750">
              <a:buFont typeface="Wingdings" panose="05000000000000000000" pitchFamily="2" charset="2"/>
              <a:buChar char="Ø"/>
            </a:pPr>
            <a:r>
              <a:rPr lang="en-US" b="0" i="0" dirty="0">
                <a:solidFill>
                  <a:srgbClr val="212121"/>
                </a:solidFill>
                <a:effectLst/>
                <a:latin typeface="Arial" panose="020B0604020202020204" pitchFamily="34" charset="0"/>
                <a:cs typeface="Arial" panose="020B0604020202020204" pitchFamily="34" charset="0"/>
              </a:rPr>
              <a:t>LE value of ≥ 0.43 or LLE value of ≥ 5.2 or better both will increase the success of your chemical matter to be drug-like</a:t>
            </a:r>
            <a:endParaRPr lang="en-US"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D953E45-E847-736C-B65C-13D0C49AC629}"/>
              </a:ext>
            </a:extLst>
          </p:cNvPr>
          <p:cNvSpPr txBox="1"/>
          <p:nvPr/>
        </p:nvSpPr>
        <p:spPr>
          <a:xfrm>
            <a:off x="490193" y="2706537"/>
            <a:ext cx="236475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LE and LLE targets:</a:t>
            </a:r>
          </a:p>
        </p:txBody>
      </p:sp>
    </p:spTree>
    <p:extLst>
      <p:ext uri="{BB962C8B-B14F-4D97-AF65-F5344CB8AC3E}">
        <p14:creationId xmlns:p14="http://schemas.microsoft.com/office/powerpoint/2010/main" val="1723723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9626600" cy="1044575"/>
          </a:xfrm>
        </p:spPr>
        <p:txBody>
          <a:bodyPr>
            <a:normAutofit/>
          </a:bodyPr>
          <a:lstStyle/>
          <a:p>
            <a:r>
              <a:rPr lang="en-US" sz="3600" b="1" dirty="0">
                <a:latin typeface="+mn-lt"/>
              </a:rPr>
              <a:t>Drug design: VLE as MPO</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28</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3" name="TextBox 2">
            <a:extLst>
              <a:ext uri="{FF2B5EF4-FFF2-40B4-BE49-F238E27FC236}">
                <a16:creationId xmlns:a16="http://schemas.microsoft.com/office/drawing/2014/main" id="{F869217A-79C0-E42A-C156-B2F72FF6E38C}"/>
              </a:ext>
            </a:extLst>
          </p:cNvPr>
          <p:cNvSpPr txBox="1"/>
          <p:nvPr/>
        </p:nvSpPr>
        <p:spPr>
          <a:xfrm>
            <a:off x="583340" y="5994434"/>
            <a:ext cx="4310347" cy="369332"/>
          </a:xfrm>
          <a:prstGeom prst="rect">
            <a:avLst/>
          </a:prstGeom>
          <a:noFill/>
        </p:spPr>
        <p:txBody>
          <a:bodyPr wrap="none" rtlCol="0">
            <a:spAutoFit/>
          </a:bodyPr>
          <a:lstStyle/>
          <a:p>
            <a:r>
              <a:rPr lang="en-US" dirty="0"/>
              <a:t>VLE: volume of distribution-ligand efficiency</a:t>
            </a:r>
          </a:p>
        </p:txBody>
      </p:sp>
      <p:pic>
        <p:nvPicPr>
          <p:cNvPr id="4" name="Picture 2">
            <a:extLst>
              <a:ext uri="{FF2B5EF4-FFF2-40B4-BE49-F238E27FC236}">
                <a16:creationId xmlns:a16="http://schemas.microsoft.com/office/drawing/2014/main" id="{21BAA618-0465-3EA7-101C-736F44367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723" y="3354274"/>
            <a:ext cx="5303520" cy="2704793"/>
          </a:xfrm>
          <a:prstGeom prst="rect">
            <a:avLst/>
          </a:prstGeom>
          <a:noFill/>
          <a:effectLst>
            <a:outerShdw blurRad="127000" dist="38100" dir="8100000" sx="103000" sy="103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93544E-CA9E-323A-6D42-94E7A38B4D69}"/>
              </a:ext>
            </a:extLst>
          </p:cNvPr>
          <p:cNvSpPr txBox="1"/>
          <p:nvPr/>
        </p:nvSpPr>
        <p:spPr>
          <a:xfrm>
            <a:off x="743595" y="1114994"/>
            <a:ext cx="9192256" cy="1785104"/>
          </a:xfrm>
          <a:prstGeom prst="rect">
            <a:avLst/>
          </a:prstGeom>
          <a:noFill/>
        </p:spPr>
        <p:txBody>
          <a:bodyPr wrap="square">
            <a:spAutoFit/>
          </a:bodyPr>
          <a:lstStyle/>
          <a:p>
            <a:r>
              <a:rPr lang="en-US" u="sng" dirty="0"/>
              <a:t>Central observation:</a:t>
            </a:r>
          </a:p>
          <a:p>
            <a:pPr marL="285750" indent="-285750">
              <a:spcBef>
                <a:spcPts val="1200"/>
              </a:spcBef>
              <a:buFont typeface="Arial" panose="020B0604020202020204" pitchFamily="34" charset="0"/>
              <a:buChar char="•"/>
            </a:pPr>
            <a:r>
              <a:rPr lang="en-US" dirty="0"/>
              <a:t>Lipophilicity has a dominant effect on many parameters that determine unbound drug exposure as well as drug potency. Despite this observation, large body of drug data indicates </a:t>
            </a:r>
            <a:r>
              <a:rPr lang="en-US" u="sng" dirty="0"/>
              <a:t>lipophilicity has no consistent </a:t>
            </a:r>
            <a:r>
              <a:rPr lang="en-US" b="1" u="sng" dirty="0"/>
              <a:t>directional</a:t>
            </a:r>
            <a:r>
              <a:rPr lang="en-US" u="sng" dirty="0"/>
              <a:t> impact on dose.</a:t>
            </a:r>
          </a:p>
          <a:p>
            <a:pPr>
              <a:spcBef>
                <a:spcPts val="1200"/>
              </a:spcBef>
            </a:pPr>
            <a:r>
              <a:rPr lang="en-US" dirty="0">
                <a:sym typeface="Wingdings" panose="05000000000000000000" pitchFamily="2" charset="2"/>
              </a:rPr>
              <a:t>primary goal is to balance </a:t>
            </a:r>
            <a:r>
              <a:rPr lang="en-US" dirty="0" err="1">
                <a:sym typeface="Wingdings" panose="05000000000000000000" pitchFamily="2" charset="2"/>
              </a:rPr>
              <a:t>physchem</a:t>
            </a:r>
            <a:r>
              <a:rPr lang="en-US" dirty="0">
                <a:sym typeface="Wingdings" panose="05000000000000000000" pitchFamily="2" charset="2"/>
              </a:rPr>
              <a:t> properties that will improve human dose</a:t>
            </a:r>
            <a:endParaRPr lang="en-US" dirty="0"/>
          </a:p>
        </p:txBody>
      </p:sp>
      <p:sp>
        <p:nvSpPr>
          <p:cNvPr id="7" name="TextBox 6">
            <a:extLst>
              <a:ext uri="{FF2B5EF4-FFF2-40B4-BE49-F238E27FC236}">
                <a16:creationId xmlns:a16="http://schemas.microsoft.com/office/drawing/2014/main" id="{34D6034E-3F62-6B4C-9683-081FBD52B22E}"/>
              </a:ext>
            </a:extLst>
          </p:cNvPr>
          <p:cNvSpPr txBox="1"/>
          <p:nvPr/>
        </p:nvSpPr>
        <p:spPr>
          <a:xfrm>
            <a:off x="7003236" y="6444476"/>
            <a:ext cx="3214728" cy="276999"/>
          </a:xfrm>
          <a:prstGeom prst="rect">
            <a:avLst/>
          </a:prstGeom>
          <a:noFill/>
        </p:spPr>
        <p:txBody>
          <a:bodyPr wrap="square">
            <a:spAutoFit/>
          </a:bodyPr>
          <a:lstStyle/>
          <a:p>
            <a:r>
              <a:rPr lang="en-US" sz="1200" b="0" i="1" dirty="0">
                <a:solidFill>
                  <a:srgbClr val="000000"/>
                </a:solidFill>
                <a:effectLst/>
                <a:latin typeface="Roboto" panose="02000000000000000000" pitchFamily="2" charset="0"/>
              </a:rPr>
              <a:t>J. Med. Chem.</a:t>
            </a:r>
            <a:r>
              <a:rPr lang="en-US" sz="1200" b="0" i="0" dirty="0">
                <a:solidFill>
                  <a:srgbClr val="000000"/>
                </a:solidFill>
                <a:effectLst/>
                <a:latin typeface="Roboto" panose="02000000000000000000" pitchFamily="2" charset="0"/>
              </a:rPr>
              <a:t> 2020, 63, 21, 12156–12170</a:t>
            </a:r>
            <a:endParaRPr lang="en-US" sz="1200" dirty="0"/>
          </a:p>
        </p:txBody>
      </p:sp>
    </p:spTree>
    <p:extLst>
      <p:ext uri="{BB962C8B-B14F-4D97-AF65-F5344CB8AC3E}">
        <p14:creationId xmlns:p14="http://schemas.microsoft.com/office/powerpoint/2010/main" val="2954792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9626600" cy="1044575"/>
          </a:xfrm>
        </p:spPr>
        <p:txBody>
          <a:bodyPr>
            <a:normAutofit fontScale="90000"/>
          </a:bodyPr>
          <a:lstStyle/>
          <a:p>
            <a:r>
              <a:rPr lang="en-US" sz="3600" b="1" dirty="0">
                <a:latin typeface="+mn-lt"/>
              </a:rPr>
              <a:t>Drug design: including unbound volume as MPO focuses on the dose</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29</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3" name="TextBox 2">
            <a:extLst>
              <a:ext uri="{FF2B5EF4-FFF2-40B4-BE49-F238E27FC236}">
                <a16:creationId xmlns:a16="http://schemas.microsoft.com/office/drawing/2014/main" id="{036AB0AF-4267-11DE-317C-4D6EB3626DEE}"/>
              </a:ext>
            </a:extLst>
          </p:cNvPr>
          <p:cNvSpPr txBox="1"/>
          <p:nvPr/>
        </p:nvSpPr>
        <p:spPr>
          <a:xfrm>
            <a:off x="538246" y="1272828"/>
            <a:ext cx="6263766" cy="369332"/>
          </a:xfrm>
          <a:prstGeom prst="rect">
            <a:avLst/>
          </a:prstGeom>
          <a:noFill/>
        </p:spPr>
        <p:txBody>
          <a:bodyPr wrap="none" rtlCol="0">
            <a:spAutoFit/>
          </a:bodyPr>
          <a:lstStyle/>
          <a:p>
            <a:pPr marL="285750" indent="-285750">
              <a:buFont typeface="Wingdings" panose="05000000000000000000" pitchFamily="2" charset="2"/>
              <a:buChar char="Ø"/>
            </a:pPr>
            <a:r>
              <a:rPr lang="en-US" dirty="0"/>
              <a:t>Unbound CL and </a:t>
            </a:r>
            <a:r>
              <a:rPr lang="en-US" dirty="0" err="1"/>
              <a:t>Vss</a:t>
            </a:r>
            <a:r>
              <a:rPr lang="en-US" dirty="0"/>
              <a:t> are associated with half-life of molecules</a:t>
            </a:r>
          </a:p>
        </p:txBody>
      </p:sp>
      <p:pic>
        <p:nvPicPr>
          <p:cNvPr id="4" name="Picture 4">
            <a:extLst>
              <a:ext uri="{FF2B5EF4-FFF2-40B4-BE49-F238E27FC236}">
                <a16:creationId xmlns:a16="http://schemas.microsoft.com/office/drawing/2014/main" id="{8573C4B7-73B2-11ED-8D9D-5E4489F5F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291" y="2941083"/>
            <a:ext cx="7557283" cy="3234517"/>
          </a:xfrm>
          <a:prstGeom prst="rect">
            <a:avLst/>
          </a:prstGeom>
          <a:noFill/>
          <a:effectLst>
            <a:outerShdw blurRad="127000" dist="38100" dir="2700000" sx="101000" sy="101000" algn="tl" rotWithShape="0">
              <a:prstClr val="black">
                <a:alpha val="40000"/>
              </a:prstClr>
            </a:outerShdw>
            <a:softEdge rad="127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8ADBB6-FA41-AB82-1331-29C7794C64DF}"/>
              </a:ext>
            </a:extLst>
          </p:cNvPr>
          <p:cNvSpPr txBox="1"/>
          <p:nvPr/>
        </p:nvSpPr>
        <p:spPr>
          <a:xfrm>
            <a:off x="2593733" y="2132505"/>
            <a:ext cx="2011680" cy="640080"/>
          </a:xfrm>
          <a:prstGeom prst="rect">
            <a:avLst/>
          </a:prstGeom>
        </p:spPr>
        <p:style>
          <a:lnRef idx="3">
            <a:schemeClr val="lt1"/>
          </a:lnRef>
          <a:fillRef idx="1">
            <a:schemeClr val="accent1"/>
          </a:fillRef>
          <a:effectRef idx="1">
            <a:schemeClr val="accent1"/>
          </a:effectRef>
          <a:fontRef idx="minor">
            <a:schemeClr val="lt1"/>
          </a:fontRef>
        </p:style>
        <p:txBody>
          <a:bodyPr wrap="none" rtlCol="0" anchor="ctr">
            <a:spAutoFit/>
          </a:bodyPr>
          <a:lstStyle/>
          <a:p>
            <a:pPr algn="ctr"/>
            <a:r>
              <a:rPr lang="en-US" dirty="0"/>
              <a:t>Marketed drugs</a:t>
            </a:r>
          </a:p>
        </p:txBody>
      </p:sp>
      <p:sp>
        <p:nvSpPr>
          <p:cNvPr id="7" name="TextBox 6">
            <a:extLst>
              <a:ext uri="{FF2B5EF4-FFF2-40B4-BE49-F238E27FC236}">
                <a16:creationId xmlns:a16="http://schemas.microsoft.com/office/drawing/2014/main" id="{1C4B1354-5CE8-7D4D-1CF5-31380FB84B3E}"/>
              </a:ext>
            </a:extLst>
          </p:cNvPr>
          <p:cNvSpPr txBox="1"/>
          <p:nvPr/>
        </p:nvSpPr>
        <p:spPr>
          <a:xfrm>
            <a:off x="5046416" y="2132505"/>
            <a:ext cx="2011680" cy="64008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r>
              <a:rPr lang="en-US" dirty="0"/>
              <a:t>Clinical candidates 2006 to 2018</a:t>
            </a:r>
          </a:p>
        </p:txBody>
      </p:sp>
      <p:sp>
        <p:nvSpPr>
          <p:cNvPr id="8" name="TextBox 7">
            <a:extLst>
              <a:ext uri="{FF2B5EF4-FFF2-40B4-BE49-F238E27FC236}">
                <a16:creationId xmlns:a16="http://schemas.microsoft.com/office/drawing/2014/main" id="{EF1A3BCD-83D6-7CFC-74B2-D740B8CDE38D}"/>
              </a:ext>
            </a:extLst>
          </p:cNvPr>
          <p:cNvSpPr txBox="1"/>
          <p:nvPr/>
        </p:nvSpPr>
        <p:spPr>
          <a:xfrm>
            <a:off x="7499099" y="2132505"/>
            <a:ext cx="2011680" cy="640080"/>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spAutoFit/>
          </a:bodyPr>
          <a:lstStyle/>
          <a:p>
            <a:pPr algn="ctr"/>
            <a:r>
              <a:rPr lang="en-US" dirty="0"/>
              <a:t>Arbitrarily picked research project</a:t>
            </a:r>
          </a:p>
        </p:txBody>
      </p:sp>
      <p:sp>
        <p:nvSpPr>
          <p:cNvPr id="9" name="Arrow: Right 8">
            <a:extLst>
              <a:ext uri="{FF2B5EF4-FFF2-40B4-BE49-F238E27FC236}">
                <a16:creationId xmlns:a16="http://schemas.microsoft.com/office/drawing/2014/main" id="{2FD8ECBB-C84A-4E36-17AF-0E877028A7C8}"/>
              </a:ext>
            </a:extLst>
          </p:cNvPr>
          <p:cNvSpPr/>
          <p:nvPr/>
        </p:nvSpPr>
        <p:spPr>
          <a:xfrm rot="2730022">
            <a:off x="8607779" y="3081711"/>
            <a:ext cx="780219" cy="5073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489D18A-D5AF-4D79-5B19-9E1491BB4E3B}"/>
              </a:ext>
            </a:extLst>
          </p:cNvPr>
          <p:cNvSpPr txBox="1"/>
          <p:nvPr/>
        </p:nvSpPr>
        <p:spPr>
          <a:xfrm>
            <a:off x="9452239" y="2953335"/>
            <a:ext cx="1348035" cy="369332"/>
          </a:xfrm>
          <a:prstGeom prst="rect">
            <a:avLst/>
          </a:prstGeom>
          <a:noFill/>
        </p:spPr>
        <p:txBody>
          <a:bodyPr wrap="square" rtlCol="0">
            <a:spAutoFit/>
          </a:bodyPr>
          <a:lstStyle/>
          <a:p>
            <a:r>
              <a:rPr lang="en-US" dirty="0"/>
              <a:t>Design goal</a:t>
            </a:r>
          </a:p>
        </p:txBody>
      </p:sp>
    </p:spTree>
    <p:extLst>
      <p:ext uri="{BB962C8B-B14F-4D97-AF65-F5344CB8AC3E}">
        <p14:creationId xmlns:p14="http://schemas.microsoft.com/office/powerpoint/2010/main" val="280585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6827635" cy="1044575"/>
          </a:xfrm>
        </p:spPr>
        <p:txBody>
          <a:bodyPr/>
          <a:lstStyle/>
          <a:p>
            <a:r>
              <a:rPr lang="en-US" dirty="0"/>
              <a:t>Presentation Overview</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3</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14" name="Content Placeholder 13">
            <a:extLst>
              <a:ext uri="{FF2B5EF4-FFF2-40B4-BE49-F238E27FC236}">
                <a16:creationId xmlns:a16="http://schemas.microsoft.com/office/drawing/2014/main" id="{05D7B834-A56A-0776-23E7-6548FB7C2259}"/>
              </a:ext>
            </a:extLst>
          </p:cNvPr>
          <p:cNvSpPr>
            <a:spLocks noGrp="1"/>
          </p:cNvSpPr>
          <p:nvPr>
            <p:ph idx="1"/>
          </p:nvPr>
        </p:nvSpPr>
        <p:spPr>
          <a:xfrm>
            <a:off x="355600" y="1460500"/>
            <a:ext cx="11455400" cy="4351338"/>
          </a:xfrm>
        </p:spPr>
        <p:txBody>
          <a:bodyPr/>
          <a:lstStyle/>
          <a:p>
            <a:r>
              <a:rPr lang="en-US" dirty="0"/>
              <a:t>Drug-likeness: </a:t>
            </a:r>
          </a:p>
          <a:p>
            <a:r>
              <a:rPr lang="en-US" dirty="0"/>
              <a:t>How to define drug-likeness?</a:t>
            </a:r>
          </a:p>
          <a:p>
            <a:r>
              <a:rPr lang="en-US" dirty="0"/>
              <a:t>Which parameter are critical to pay attention to?</a:t>
            </a:r>
          </a:p>
          <a:p>
            <a:r>
              <a:rPr lang="en-US" dirty="0"/>
              <a:t>Drug-likeness and therapeutic area: how does drug-likeness differ by TA? </a:t>
            </a:r>
          </a:p>
          <a:p>
            <a:r>
              <a:rPr lang="en-US" dirty="0"/>
              <a:t>Current trends in optimizing drug-like properties in </a:t>
            </a:r>
            <a:r>
              <a:rPr lang="en-US" dirty="0" err="1"/>
              <a:t>medchem</a:t>
            </a:r>
            <a:endParaRPr lang="en-US" dirty="0"/>
          </a:p>
          <a:p>
            <a:r>
              <a:rPr lang="en-US" dirty="0"/>
              <a:t>Summary</a:t>
            </a:r>
          </a:p>
          <a:p>
            <a:endParaRPr lang="en-US" dirty="0"/>
          </a:p>
        </p:txBody>
      </p:sp>
    </p:spTree>
    <p:extLst>
      <p:ext uri="{BB962C8B-B14F-4D97-AF65-F5344CB8AC3E}">
        <p14:creationId xmlns:p14="http://schemas.microsoft.com/office/powerpoint/2010/main" val="2813688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192882" y="146050"/>
            <a:ext cx="10515600" cy="1044575"/>
          </a:xfrm>
        </p:spPr>
        <p:txBody>
          <a:bodyPr>
            <a:normAutofit fontScale="90000"/>
          </a:bodyPr>
          <a:lstStyle/>
          <a:p>
            <a:r>
              <a:rPr lang="en-US" sz="3600" b="1" dirty="0">
                <a:latin typeface="+mn-lt"/>
              </a:rPr>
              <a:t>Drug design: including unbound volume as MPO extends the chemical space that can be explored and focuses on the dose</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30</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pic>
        <p:nvPicPr>
          <p:cNvPr id="3" name="Picture 2">
            <a:extLst>
              <a:ext uri="{FF2B5EF4-FFF2-40B4-BE49-F238E27FC236}">
                <a16:creationId xmlns:a16="http://schemas.microsoft.com/office/drawing/2014/main" id="{9F174985-F555-54D5-6856-FB02BD2CD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478" y="2155689"/>
            <a:ext cx="7962923" cy="33753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B13FB0-78F6-A5F3-C73E-D170461159D6}"/>
              </a:ext>
            </a:extLst>
          </p:cNvPr>
          <p:cNvSpPr txBox="1"/>
          <p:nvPr/>
        </p:nvSpPr>
        <p:spPr>
          <a:xfrm>
            <a:off x="1793240" y="1371810"/>
            <a:ext cx="8503920" cy="369332"/>
          </a:xfrm>
          <a:prstGeom prst="rect">
            <a:avLst/>
          </a:prstGeom>
          <a:noFill/>
        </p:spPr>
        <p:txBody>
          <a:bodyPr wrap="square">
            <a:spAutoFit/>
          </a:bodyPr>
          <a:lstStyle/>
          <a:p>
            <a:pPr algn="l"/>
            <a:r>
              <a:rPr lang="en-US" b="1" dirty="0">
                <a:solidFill>
                  <a:srgbClr val="000000"/>
                </a:solidFill>
                <a:effectLst/>
                <a:latin typeface="Arial" panose="020B0604020202020204" pitchFamily="34" charset="0"/>
                <a:cs typeface="Arial" panose="020B0604020202020204" pitchFamily="34" charset="0"/>
              </a:rPr>
              <a:t>Dose Optimization Can Be Achieved across Diverse Physicochemical Space</a:t>
            </a:r>
          </a:p>
        </p:txBody>
      </p:sp>
      <p:sp>
        <p:nvSpPr>
          <p:cNvPr id="6" name="Right Brace 5">
            <a:extLst>
              <a:ext uri="{FF2B5EF4-FFF2-40B4-BE49-F238E27FC236}">
                <a16:creationId xmlns:a16="http://schemas.microsoft.com/office/drawing/2014/main" id="{0B06333B-4CD4-6831-66F2-67D01DDEEB93}"/>
              </a:ext>
            </a:extLst>
          </p:cNvPr>
          <p:cNvSpPr/>
          <p:nvPr/>
        </p:nvSpPr>
        <p:spPr>
          <a:xfrm>
            <a:off x="9708297" y="3337526"/>
            <a:ext cx="150125" cy="22655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1B7FD29-5596-1C1F-2554-EDB5F6993DCF}"/>
              </a:ext>
            </a:extLst>
          </p:cNvPr>
          <p:cNvSpPr txBox="1"/>
          <p:nvPr/>
        </p:nvSpPr>
        <p:spPr>
          <a:xfrm>
            <a:off x="10071587" y="4161237"/>
            <a:ext cx="1737360"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1">
            <a:spAutoFit/>
          </a:bodyPr>
          <a:lstStyle/>
          <a:p>
            <a:pPr algn="ctr"/>
            <a:r>
              <a:rPr lang="en-US" dirty="0"/>
              <a:t>Similar predicted dose</a:t>
            </a:r>
          </a:p>
        </p:txBody>
      </p:sp>
      <p:sp>
        <p:nvSpPr>
          <p:cNvPr id="8" name="Left Brace 7">
            <a:extLst>
              <a:ext uri="{FF2B5EF4-FFF2-40B4-BE49-F238E27FC236}">
                <a16:creationId xmlns:a16="http://schemas.microsoft.com/office/drawing/2014/main" id="{DB17B0A3-1755-4746-A413-30662E576E22}"/>
              </a:ext>
            </a:extLst>
          </p:cNvPr>
          <p:cNvSpPr/>
          <p:nvPr/>
        </p:nvSpPr>
        <p:spPr>
          <a:xfrm rot="16200000">
            <a:off x="2799836" y="5205789"/>
            <a:ext cx="558357" cy="1004099"/>
          </a:xfrm>
          <a:prstGeom prst="leftBrace">
            <a:avLst>
              <a:gd name="adj1" fmla="val 4603"/>
              <a:gd name="adj2" fmla="val 39865"/>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01E34E8C-772F-587B-5573-A48F102E2DDB}"/>
              </a:ext>
            </a:extLst>
          </p:cNvPr>
          <p:cNvSpPr txBox="1"/>
          <p:nvPr/>
        </p:nvSpPr>
        <p:spPr>
          <a:xfrm>
            <a:off x="1739413" y="5987018"/>
            <a:ext cx="2679202"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Widely differing properties</a:t>
            </a:r>
          </a:p>
        </p:txBody>
      </p:sp>
      <p:sp>
        <p:nvSpPr>
          <p:cNvPr id="10" name="Rectangle 9">
            <a:extLst>
              <a:ext uri="{FF2B5EF4-FFF2-40B4-BE49-F238E27FC236}">
                <a16:creationId xmlns:a16="http://schemas.microsoft.com/office/drawing/2014/main" id="{F3771A8D-1683-B8A0-9311-333E2CD37039}"/>
              </a:ext>
            </a:extLst>
          </p:cNvPr>
          <p:cNvSpPr/>
          <p:nvPr/>
        </p:nvSpPr>
        <p:spPr>
          <a:xfrm>
            <a:off x="2576965" y="3218917"/>
            <a:ext cx="1073696" cy="246982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9787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9626600" cy="1044575"/>
          </a:xfrm>
        </p:spPr>
        <p:txBody>
          <a:bodyPr>
            <a:normAutofit/>
          </a:bodyPr>
          <a:lstStyle/>
          <a:p>
            <a:r>
              <a:rPr lang="en-US" sz="3600" b="1" dirty="0">
                <a:latin typeface="+mn-lt"/>
              </a:rPr>
              <a:t>Summary</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31</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3" name="Content Placeholder 3">
            <a:extLst>
              <a:ext uri="{FF2B5EF4-FFF2-40B4-BE49-F238E27FC236}">
                <a16:creationId xmlns:a16="http://schemas.microsoft.com/office/drawing/2014/main" id="{CA91FAE8-277D-59BD-6A3B-CE8B054161A4}"/>
              </a:ext>
            </a:extLst>
          </p:cNvPr>
          <p:cNvSpPr>
            <a:spLocks noGrp="1"/>
          </p:cNvSpPr>
          <p:nvPr>
            <p:ph idx="1"/>
          </p:nvPr>
        </p:nvSpPr>
        <p:spPr>
          <a:xfrm>
            <a:off x="609600" y="1181100"/>
            <a:ext cx="10972800" cy="5029200"/>
          </a:xfrm>
        </p:spPr>
        <p:txBody>
          <a:bodyPr>
            <a:normAutofit/>
          </a:bodyPr>
          <a:lstStyle/>
          <a:p>
            <a:r>
              <a:rPr lang="en-US" sz="2400" dirty="0"/>
              <a:t>Therapeutic index is defined by the toxicity profile relative to the efficacy; both observations will be informed by the drug properties</a:t>
            </a:r>
          </a:p>
          <a:p>
            <a:r>
              <a:rPr lang="en-US" sz="2400" dirty="0"/>
              <a:t>Drug properties are derived from molecular, </a:t>
            </a:r>
            <a:r>
              <a:rPr lang="en-US" sz="2400" dirty="0" err="1"/>
              <a:t>physchem</a:t>
            </a:r>
            <a:r>
              <a:rPr lang="en-US" sz="2400" dirty="0"/>
              <a:t>, biochemical, PK and tox properties and need to be optimized simultaneously</a:t>
            </a:r>
          </a:p>
          <a:p>
            <a:r>
              <a:rPr lang="en-US" sz="2400" dirty="0"/>
              <a:t>Molecular and </a:t>
            </a:r>
            <a:r>
              <a:rPr lang="en-US" sz="2400" dirty="0" err="1"/>
              <a:t>Physchem</a:t>
            </a:r>
            <a:r>
              <a:rPr lang="en-US" sz="2400" dirty="0"/>
              <a:t> properties for drugs differ across therapeutic areas</a:t>
            </a:r>
          </a:p>
          <a:p>
            <a:r>
              <a:rPr lang="en-US" sz="2400" dirty="0"/>
              <a:t>MPO approaches are being used to efficiently modify the molecular and </a:t>
            </a:r>
            <a:r>
              <a:rPr lang="en-US" sz="2400" dirty="0" err="1"/>
              <a:t>physchem</a:t>
            </a:r>
            <a:r>
              <a:rPr lang="en-US" sz="2400" dirty="0"/>
              <a:t> properties of an explored chemical space to minimize the number of design-make-test cycle before selecting a compound for human testing.</a:t>
            </a:r>
          </a:p>
          <a:p>
            <a:r>
              <a:rPr lang="en-US" sz="2400" dirty="0"/>
              <a:t>MPO approaches could include focusing on LE, LLE, VLE, Ro5 etc. or more sophisticated computer-aided assessment and design.</a:t>
            </a:r>
          </a:p>
          <a:p>
            <a:r>
              <a:rPr lang="en-US" sz="2400" dirty="0"/>
              <a:t>Ro5 molecules derived from natural products or </a:t>
            </a:r>
            <a:r>
              <a:rPr lang="en-US" sz="2400" dirty="0" err="1"/>
              <a:t>Protacs</a:t>
            </a:r>
            <a:r>
              <a:rPr lang="en-US" sz="2400" dirty="0"/>
              <a:t> are also explored, but face many challenges during the development to overcome lack of drug-likeness </a:t>
            </a:r>
          </a:p>
        </p:txBody>
      </p:sp>
    </p:spTree>
    <p:extLst>
      <p:ext uri="{BB962C8B-B14F-4D97-AF65-F5344CB8AC3E}">
        <p14:creationId xmlns:p14="http://schemas.microsoft.com/office/powerpoint/2010/main" val="903062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9626600" cy="1044575"/>
          </a:xfrm>
        </p:spPr>
        <p:txBody>
          <a:bodyPr>
            <a:normAutofit fontScale="90000"/>
          </a:bodyPr>
          <a:lstStyle/>
          <a:p>
            <a:r>
              <a:rPr lang="en-US" sz="3600" b="1" dirty="0">
                <a:latin typeface="+mn-lt"/>
              </a:rPr>
              <a:t>Drug design: impact of lipophilicity on drug-likeness properties such as PK</a:t>
            </a:r>
            <a:endParaRPr lang="en-US" dirty="0"/>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32</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pic>
        <p:nvPicPr>
          <p:cNvPr id="3" name="Picture 2">
            <a:extLst>
              <a:ext uri="{FF2B5EF4-FFF2-40B4-BE49-F238E27FC236}">
                <a16:creationId xmlns:a16="http://schemas.microsoft.com/office/drawing/2014/main" id="{4F145590-9B83-7A45-F1E5-BF1890E615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157"/>
          <a:stretch/>
        </p:blipFill>
        <p:spPr bwMode="auto">
          <a:xfrm>
            <a:off x="1898910" y="1794803"/>
            <a:ext cx="7759180" cy="4456151"/>
          </a:xfrm>
          <a:prstGeom prst="rect">
            <a:avLst/>
          </a:prstGeom>
          <a:noFill/>
          <a:effectLst>
            <a:outerShdw blurRad="127000" dist="38100" dir="8100000" sx="102000" sy="102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6D4D0D-A012-3B88-A7AC-351EACAB11D8}"/>
              </a:ext>
            </a:extLst>
          </p:cNvPr>
          <p:cNvSpPr txBox="1"/>
          <p:nvPr/>
        </p:nvSpPr>
        <p:spPr>
          <a:xfrm>
            <a:off x="1898910" y="1286496"/>
            <a:ext cx="6094428" cy="369332"/>
          </a:xfrm>
          <a:prstGeom prst="rect">
            <a:avLst/>
          </a:prstGeom>
          <a:noFill/>
        </p:spPr>
        <p:txBody>
          <a:bodyPr wrap="square">
            <a:spAutoFit/>
          </a:bodyPr>
          <a:lstStyle/>
          <a:p>
            <a:r>
              <a:rPr lang="en-US" b="1" i="0" dirty="0">
                <a:solidFill>
                  <a:srgbClr val="000000"/>
                </a:solidFill>
                <a:effectLst/>
                <a:latin typeface="Roboto" panose="02000000000000000000" pitchFamily="2" charset="0"/>
              </a:rPr>
              <a:t>Effects of Lipophilicity on Drug Design Parameters</a:t>
            </a:r>
            <a:endParaRPr lang="en-US" dirty="0"/>
          </a:p>
        </p:txBody>
      </p:sp>
    </p:spTree>
    <p:extLst>
      <p:ext uri="{BB962C8B-B14F-4D97-AF65-F5344CB8AC3E}">
        <p14:creationId xmlns:p14="http://schemas.microsoft.com/office/powerpoint/2010/main" val="2155730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33F64D-914C-1D85-8477-744C40EA2AA4}"/>
              </a:ext>
            </a:extLst>
          </p:cNvPr>
          <p:cNvSpPr>
            <a:spLocks noGrp="1"/>
          </p:cNvSpPr>
          <p:nvPr>
            <p:ph type="sldNum" sz="quarter" idx="4294967295"/>
          </p:nvPr>
        </p:nvSpPr>
        <p:spPr>
          <a:xfrm>
            <a:off x="8610600" y="6356350"/>
            <a:ext cx="2743200" cy="365125"/>
          </a:xfrm>
        </p:spPr>
        <p:txBody>
          <a:bodyPr/>
          <a:lstStyle/>
          <a:p>
            <a:fld id="{5BFB42D1-C534-400D-BC72-5CE77A30CD5B}" type="slidenum">
              <a:rPr lang="en-ZA" smtClean="0">
                <a:solidFill>
                  <a:schemeClr val="bg1">
                    <a:lumMod val="75000"/>
                  </a:schemeClr>
                </a:solidFill>
              </a:rPr>
              <a:t>33</a:t>
            </a:fld>
            <a:endParaRPr lang="en-ZA" dirty="0">
              <a:solidFill>
                <a:schemeClr val="bg1">
                  <a:lumMod val="75000"/>
                </a:schemeClr>
              </a:solidFill>
            </a:endParaRPr>
          </a:p>
        </p:txBody>
      </p:sp>
      <p:sp>
        <p:nvSpPr>
          <p:cNvPr id="5" name="Title 1">
            <a:extLst>
              <a:ext uri="{FF2B5EF4-FFF2-40B4-BE49-F238E27FC236}">
                <a16:creationId xmlns:a16="http://schemas.microsoft.com/office/drawing/2014/main" id="{F250A3B3-E27F-4C02-92E0-4342BDC289AA}"/>
              </a:ext>
            </a:extLst>
          </p:cNvPr>
          <p:cNvSpPr>
            <a:spLocks noGrp="1"/>
          </p:cNvSpPr>
          <p:nvPr>
            <p:ph type="title" idx="4294967295"/>
          </p:nvPr>
        </p:nvSpPr>
        <p:spPr>
          <a:xfrm>
            <a:off x="6296025" y="2766218"/>
            <a:ext cx="5726113" cy="1557337"/>
          </a:xfrm>
        </p:spPr>
        <p:txBody>
          <a:bodyPr anchor="b">
            <a:noAutofit/>
          </a:bodyPr>
          <a:lstStyle>
            <a:lvl1pPr algn="ctr">
              <a:defRPr sz="4000">
                <a:latin typeface="Arial" panose="020B0604020202020204" pitchFamily="34" charset="0"/>
                <a:cs typeface="Arial" panose="020B0604020202020204" pitchFamily="34" charset="0"/>
              </a:defRPr>
            </a:lvl1pPr>
          </a:lstStyle>
          <a:p>
            <a:r>
              <a:rPr lang="en-US" dirty="0"/>
              <a:t>Questions?</a:t>
            </a:r>
            <a:endParaRPr lang="en-ZA" dirty="0"/>
          </a:p>
        </p:txBody>
      </p:sp>
      <p:pic>
        <p:nvPicPr>
          <p:cNvPr id="2" name="Content Placeholder 7">
            <a:extLst>
              <a:ext uri="{FF2B5EF4-FFF2-40B4-BE49-F238E27FC236}">
                <a16:creationId xmlns:a16="http://schemas.microsoft.com/office/drawing/2014/main" id="{B827760C-0CE4-157B-55D0-3C7C4E0D0E14}"/>
              </a:ext>
            </a:extLst>
          </p:cNvPr>
          <p:cNvPicPr>
            <a:picLocks noChangeAspect="1"/>
          </p:cNvPicPr>
          <p:nvPr/>
        </p:nvPicPr>
        <p:blipFill rotWithShape="1">
          <a:blip r:embed="rId2">
            <a:extLst>
              <a:ext uri="{28A0092B-C50C-407E-A947-70E740481C1C}">
                <a14:useLocalDpi xmlns:a14="http://schemas.microsoft.com/office/drawing/2010/main" val="0"/>
              </a:ext>
            </a:extLst>
          </a:blip>
          <a:srcRect l="25515" t="25770" r="19717" b="23451"/>
          <a:stretch/>
        </p:blipFill>
        <p:spPr>
          <a:xfrm>
            <a:off x="8955881" y="2333625"/>
            <a:ext cx="1290638" cy="673100"/>
          </a:xfrm>
          <a:prstGeom prst="rect">
            <a:avLst/>
          </a:prstGeom>
        </p:spPr>
      </p:pic>
    </p:spTree>
    <p:extLst>
      <p:ext uri="{BB962C8B-B14F-4D97-AF65-F5344CB8AC3E}">
        <p14:creationId xmlns:p14="http://schemas.microsoft.com/office/powerpoint/2010/main" val="342967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aph showing different approaches to objective optimization in drug... |  Download Scientific Diagram">
            <a:extLst>
              <a:ext uri="{FF2B5EF4-FFF2-40B4-BE49-F238E27FC236}">
                <a16:creationId xmlns:a16="http://schemas.microsoft.com/office/drawing/2014/main" id="{651EB07A-9509-2726-95E7-262EFD6BF3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89"/>
          <a:stretch/>
        </p:blipFill>
        <p:spPr bwMode="auto">
          <a:xfrm>
            <a:off x="7899400" y="1831975"/>
            <a:ext cx="4267200" cy="38054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5850FF-1487-719D-B056-CB3103D04B58}"/>
              </a:ext>
            </a:extLst>
          </p:cNvPr>
          <p:cNvSpPr>
            <a:spLocks noGrp="1"/>
          </p:cNvSpPr>
          <p:nvPr>
            <p:ph type="title"/>
          </p:nvPr>
        </p:nvSpPr>
        <p:spPr>
          <a:xfrm>
            <a:off x="355600" y="136525"/>
            <a:ext cx="6827635" cy="1044575"/>
          </a:xfrm>
        </p:spPr>
        <p:txBody>
          <a:bodyPr/>
          <a:lstStyle/>
          <a:p>
            <a:r>
              <a:rPr lang="en-US" dirty="0"/>
              <a:t>Learning Outcomes</a:t>
            </a:r>
          </a:p>
        </p:txBody>
      </p:sp>
      <p:sp>
        <p:nvSpPr>
          <p:cNvPr id="5" name="Slide Number Placeholder 4">
            <a:extLst>
              <a:ext uri="{FF2B5EF4-FFF2-40B4-BE49-F238E27FC236}">
                <a16:creationId xmlns:a16="http://schemas.microsoft.com/office/drawing/2014/main" id="{0B164728-07D6-83C1-EAF3-6179C124FEC9}"/>
              </a:ext>
            </a:extLst>
          </p:cNvPr>
          <p:cNvSpPr>
            <a:spLocks noGrp="1"/>
          </p:cNvSpPr>
          <p:nvPr>
            <p:ph type="sldNum" sz="quarter" idx="12"/>
          </p:nvPr>
        </p:nvSpPr>
        <p:spPr/>
        <p:txBody>
          <a:bodyPr/>
          <a:lstStyle/>
          <a:p>
            <a:fld id="{5BFB42D1-C534-400D-BC72-5CE77A30CD5B}" type="slidenum">
              <a:rPr lang="en-ZA" smtClean="0"/>
              <a:pPr/>
              <a:t>4</a:t>
            </a:fld>
            <a:endParaRPr lang="en-ZA" dirty="0"/>
          </a:p>
        </p:txBody>
      </p:sp>
      <p:pic>
        <p:nvPicPr>
          <p:cNvPr id="11" name="Content Placeholder 7">
            <a:extLst>
              <a:ext uri="{FF2B5EF4-FFF2-40B4-BE49-F238E27FC236}">
                <a16:creationId xmlns:a16="http://schemas.microsoft.com/office/drawing/2014/main" id="{39FA9C1C-BBEF-2354-18CE-0A0C69E7284B}"/>
              </a:ext>
            </a:extLst>
          </p:cNvPr>
          <p:cNvPicPr>
            <a:picLocks noChangeAspect="1"/>
          </p:cNvPicPr>
          <p:nvPr/>
        </p:nvPicPr>
        <p:blipFill rotWithShape="1">
          <a:blip r:embed="rId3">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
        <p:nvSpPr>
          <p:cNvPr id="14" name="Content Placeholder 13">
            <a:extLst>
              <a:ext uri="{FF2B5EF4-FFF2-40B4-BE49-F238E27FC236}">
                <a16:creationId xmlns:a16="http://schemas.microsoft.com/office/drawing/2014/main" id="{05D7B834-A56A-0776-23E7-6548FB7C2259}"/>
              </a:ext>
            </a:extLst>
          </p:cNvPr>
          <p:cNvSpPr>
            <a:spLocks noGrp="1"/>
          </p:cNvSpPr>
          <p:nvPr>
            <p:ph idx="1"/>
          </p:nvPr>
        </p:nvSpPr>
        <p:spPr>
          <a:xfrm>
            <a:off x="355600" y="1181100"/>
            <a:ext cx="7543800" cy="4635500"/>
          </a:xfrm>
        </p:spPr>
        <p:txBody>
          <a:bodyPr>
            <a:normAutofit/>
          </a:bodyPr>
          <a:lstStyle/>
          <a:p>
            <a:r>
              <a:rPr lang="en-US" dirty="0"/>
              <a:t>What makes a drug research project successful?</a:t>
            </a:r>
          </a:p>
          <a:p>
            <a:r>
              <a:rPr lang="en-US" dirty="0"/>
              <a:t>Balancing multiple parameters to arrive at the ideal drug candidate</a:t>
            </a:r>
          </a:p>
          <a:p>
            <a:r>
              <a:rPr lang="en-US" dirty="0"/>
              <a:t>Decision making using metrics generated assays</a:t>
            </a:r>
          </a:p>
          <a:p>
            <a:r>
              <a:rPr lang="en-US" dirty="0"/>
              <a:t>Using the </a:t>
            </a:r>
            <a:r>
              <a:rPr lang="en-US" dirty="0" err="1"/>
              <a:t>RoF</a:t>
            </a:r>
            <a:r>
              <a:rPr lang="en-US" dirty="0"/>
              <a:t> guidelines</a:t>
            </a:r>
          </a:p>
          <a:p>
            <a:r>
              <a:rPr lang="en-US" dirty="0"/>
              <a:t>Designing the ideal candidate based on trends</a:t>
            </a:r>
          </a:p>
          <a:p>
            <a:r>
              <a:rPr lang="en-US" dirty="0"/>
              <a:t>Calling it quit on a project</a:t>
            </a:r>
          </a:p>
          <a:p>
            <a:endParaRPr lang="en-US" dirty="0"/>
          </a:p>
        </p:txBody>
      </p:sp>
    </p:spTree>
    <p:extLst>
      <p:ext uri="{BB962C8B-B14F-4D97-AF65-F5344CB8AC3E}">
        <p14:creationId xmlns:p14="http://schemas.microsoft.com/office/powerpoint/2010/main" val="3190245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TextBox 29"/>
          <p:cNvSpPr txBox="1">
            <a:spLocks noChangeArrowheads="1"/>
          </p:cNvSpPr>
          <p:nvPr/>
        </p:nvSpPr>
        <p:spPr bwMode="auto">
          <a:xfrm>
            <a:off x="8885432" y="2855413"/>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FFFFF"/>
                </a:solidFill>
                <a:latin typeface="Arial" pitchFamily="34" charset="0"/>
                <a:cs typeface="Arial" pitchFamily="34" charset="0"/>
              </a:defRPr>
            </a:lvl1pPr>
            <a:lvl2pPr marL="742950" indent="-285750">
              <a:defRPr sz="2400">
                <a:solidFill>
                  <a:srgbClr val="FFFFFF"/>
                </a:solidFill>
                <a:latin typeface="Arial" pitchFamily="34" charset="0"/>
                <a:cs typeface="Arial" pitchFamily="34" charset="0"/>
              </a:defRPr>
            </a:lvl2pPr>
            <a:lvl3pPr marL="1143000" indent="-228600">
              <a:defRPr sz="2400">
                <a:solidFill>
                  <a:srgbClr val="FFFFFF"/>
                </a:solidFill>
                <a:latin typeface="Arial" pitchFamily="34" charset="0"/>
                <a:cs typeface="Arial" pitchFamily="34" charset="0"/>
              </a:defRPr>
            </a:lvl3pPr>
            <a:lvl4pPr marL="1600200" indent="-228600">
              <a:defRPr sz="2400">
                <a:solidFill>
                  <a:srgbClr val="FFFFFF"/>
                </a:solidFill>
                <a:latin typeface="Arial" pitchFamily="34" charset="0"/>
                <a:cs typeface="Arial" pitchFamily="34" charset="0"/>
              </a:defRPr>
            </a:lvl4pPr>
            <a:lvl5pPr marL="2057400" indent="-228600">
              <a:defRPr sz="2400">
                <a:solidFill>
                  <a:srgbClr val="FFFFFF"/>
                </a:solidFill>
                <a:latin typeface="Arial" pitchFamily="34" charset="0"/>
                <a:cs typeface="Arial" pitchFamily="34" charset="0"/>
              </a:defRPr>
            </a:lvl5pPr>
            <a:lvl6pPr marL="25146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6pPr>
            <a:lvl7pPr marL="29718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7pPr>
            <a:lvl8pPr marL="34290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8pPr>
            <a:lvl9pPr marL="38862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9pPr>
          </a:lstStyle>
          <a:p>
            <a:pPr>
              <a:buFont typeface="Symbol" pitchFamily="18" charset="2"/>
              <a:buNone/>
            </a:pPr>
            <a:r>
              <a:rPr lang="en-US" altLang="en-US" sz="1800" dirty="0">
                <a:solidFill>
                  <a:schemeClr val="tx2"/>
                </a:solidFill>
              </a:rPr>
              <a:t>Competitive Label</a:t>
            </a:r>
          </a:p>
        </p:txBody>
      </p:sp>
      <p:grpSp>
        <p:nvGrpSpPr>
          <p:cNvPr id="97285" name="Group 33"/>
          <p:cNvGrpSpPr>
            <a:grpSpLocks/>
          </p:cNvGrpSpPr>
          <p:nvPr/>
        </p:nvGrpSpPr>
        <p:grpSpPr bwMode="auto">
          <a:xfrm>
            <a:off x="8555883" y="3498669"/>
            <a:ext cx="2771775" cy="1981200"/>
            <a:chOff x="5866410" y="2911475"/>
            <a:chExt cx="3174176" cy="2232274"/>
          </a:xfrm>
        </p:grpSpPr>
        <p:pic>
          <p:nvPicPr>
            <p:cNvPr id="973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677" y="3059043"/>
              <a:ext cx="2910689" cy="1852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308" name="Rounded Rectangle 30"/>
            <p:cNvSpPr>
              <a:spLocks noChangeArrowheads="1"/>
            </p:cNvSpPr>
            <p:nvPr/>
          </p:nvSpPr>
          <p:spPr bwMode="auto">
            <a:xfrm>
              <a:off x="5866410" y="2911475"/>
              <a:ext cx="3174176" cy="2232274"/>
            </a:xfrm>
            <a:prstGeom prst="roundRect">
              <a:avLst>
                <a:gd name="adj" fmla="val 16667"/>
              </a:avLst>
            </a:prstGeom>
            <a:noFill/>
            <a:ln w="1905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defRPr sz="2400">
                  <a:solidFill>
                    <a:srgbClr val="FFFFFF"/>
                  </a:solidFill>
                  <a:latin typeface="Arial" pitchFamily="34" charset="0"/>
                  <a:cs typeface="Arial" pitchFamily="34" charset="0"/>
                </a:defRPr>
              </a:lvl1pPr>
              <a:lvl2pPr marL="742950" indent="-285750">
                <a:defRPr sz="2400">
                  <a:solidFill>
                    <a:srgbClr val="FFFFFF"/>
                  </a:solidFill>
                  <a:latin typeface="Arial" pitchFamily="34" charset="0"/>
                  <a:cs typeface="Arial" pitchFamily="34" charset="0"/>
                </a:defRPr>
              </a:lvl2pPr>
              <a:lvl3pPr marL="1143000" indent="-228600">
                <a:defRPr sz="2400">
                  <a:solidFill>
                    <a:srgbClr val="FFFFFF"/>
                  </a:solidFill>
                  <a:latin typeface="Arial" pitchFamily="34" charset="0"/>
                  <a:cs typeface="Arial" pitchFamily="34" charset="0"/>
                </a:defRPr>
              </a:lvl3pPr>
              <a:lvl4pPr marL="1600200" indent="-228600">
                <a:defRPr sz="2400">
                  <a:solidFill>
                    <a:srgbClr val="FFFFFF"/>
                  </a:solidFill>
                  <a:latin typeface="Arial" pitchFamily="34" charset="0"/>
                  <a:cs typeface="Arial" pitchFamily="34" charset="0"/>
                </a:defRPr>
              </a:lvl4pPr>
              <a:lvl5pPr marL="2057400" indent="-228600">
                <a:defRPr sz="2400">
                  <a:solidFill>
                    <a:srgbClr val="FFFFFF"/>
                  </a:solidFill>
                  <a:latin typeface="Arial" pitchFamily="34" charset="0"/>
                  <a:cs typeface="Arial" pitchFamily="34" charset="0"/>
                </a:defRPr>
              </a:lvl5pPr>
              <a:lvl6pPr marL="25146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6pPr>
              <a:lvl7pPr marL="29718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7pPr>
              <a:lvl8pPr marL="34290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8pPr>
              <a:lvl9pPr marL="38862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9pPr>
            </a:lstStyle>
            <a:p>
              <a:endParaRPr lang="en-US" altLang="en-US"/>
            </a:p>
          </p:txBody>
        </p:sp>
      </p:grpSp>
      <p:sp>
        <p:nvSpPr>
          <p:cNvPr id="33" name="Striped Right Arrow 32"/>
          <p:cNvSpPr/>
          <p:nvPr/>
        </p:nvSpPr>
        <p:spPr bwMode="auto">
          <a:xfrm>
            <a:off x="5696422" y="4160616"/>
            <a:ext cx="1412875" cy="481012"/>
          </a:xfrm>
          <a:prstGeom prst="stripedRightArrow">
            <a:avLst>
              <a:gd name="adj1" fmla="val 60117"/>
              <a:gd name="adj2" fmla="val 45876"/>
            </a:avLst>
          </a:prstGeom>
          <a:ln/>
        </p:spPr>
        <p:style>
          <a:lnRef idx="1">
            <a:schemeClr val="dk1"/>
          </a:lnRef>
          <a:fillRef idx="2">
            <a:schemeClr val="dk1"/>
          </a:fillRef>
          <a:effectRef idx="1">
            <a:schemeClr val="dk1"/>
          </a:effectRef>
          <a:fontRef idx="minor">
            <a:schemeClr val="dk1"/>
          </a:fontRef>
        </p:style>
        <p:txBody>
          <a:bodyPr lIns="90488" tIns="44450" rIns="90488" bIns="44450"/>
          <a:lstStyle/>
          <a:p>
            <a:pPr>
              <a:defRPr/>
            </a:pPr>
            <a:endParaRPr lang="en-US">
              <a:latin typeface="Arial" charset="0"/>
            </a:endParaRPr>
          </a:p>
        </p:txBody>
      </p:sp>
      <p:cxnSp>
        <p:nvCxnSpPr>
          <p:cNvPr id="97290" name="Straight Arrow Connector 44"/>
          <p:cNvCxnSpPr>
            <a:cxnSpLocks noChangeShapeType="1"/>
          </p:cNvCxnSpPr>
          <p:nvPr/>
        </p:nvCxnSpPr>
        <p:spPr bwMode="auto">
          <a:xfrm>
            <a:off x="5273675" y="6219825"/>
            <a:ext cx="914400" cy="914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7292" name="Group 59"/>
          <p:cNvGrpSpPr>
            <a:grpSpLocks/>
          </p:cNvGrpSpPr>
          <p:nvPr/>
        </p:nvGrpSpPr>
        <p:grpSpPr bwMode="auto">
          <a:xfrm>
            <a:off x="778128" y="3293491"/>
            <a:ext cx="3605212" cy="2382838"/>
            <a:chOff x="144093" y="2251811"/>
            <a:chExt cx="3605852" cy="2381362"/>
          </a:xfrm>
        </p:grpSpPr>
        <p:grpSp>
          <p:nvGrpSpPr>
            <p:cNvPr id="97296" name="Group 27"/>
            <p:cNvGrpSpPr>
              <a:grpSpLocks/>
            </p:cNvGrpSpPr>
            <p:nvPr/>
          </p:nvGrpSpPr>
          <p:grpSpPr bwMode="auto">
            <a:xfrm>
              <a:off x="144093" y="2386312"/>
              <a:ext cx="3605852" cy="2187486"/>
              <a:chOff x="315741" y="4390915"/>
              <a:chExt cx="3605852" cy="2187486"/>
            </a:xfrm>
          </p:grpSpPr>
          <p:pic>
            <p:nvPicPr>
              <p:cNvPr id="972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941" y="4644405"/>
                <a:ext cx="1349804" cy="140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315741" y="5324141"/>
                <a:ext cx="949494" cy="368072"/>
              </a:xfrm>
              <a:prstGeom prst="rect">
                <a:avLst/>
              </a:prstGeom>
              <a:noFill/>
            </p:spPr>
            <p:txBody>
              <a:bodyPr wrap="none">
                <a:spAutoFit/>
              </a:bodyPr>
              <a:lstStyle/>
              <a:p>
                <a:pPr defTabSz="457200">
                  <a:defRPr/>
                </a:pPr>
                <a:r>
                  <a:rPr lang="en-US" b="1" dirty="0">
                    <a:solidFill>
                      <a:srgbClr val="FF0000"/>
                    </a:solidFill>
                    <a:latin typeface="Arial Narrow"/>
                  </a:rPr>
                  <a:t>Potency</a:t>
                </a:r>
              </a:p>
            </p:txBody>
          </p:sp>
          <p:sp>
            <p:nvSpPr>
              <p:cNvPr id="23" name="TextBox 22"/>
              <p:cNvSpPr txBox="1"/>
              <p:nvPr/>
            </p:nvSpPr>
            <p:spPr>
              <a:xfrm>
                <a:off x="2438605" y="4391269"/>
                <a:ext cx="1116211" cy="369658"/>
              </a:xfrm>
              <a:prstGeom prst="rect">
                <a:avLst/>
              </a:prstGeom>
              <a:noFill/>
            </p:spPr>
            <p:txBody>
              <a:bodyPr wrap="none">
                <a:spAutoFit/>
              </a:bodyPr>
              <a:lstStyle/>
              <a:p>
                <a:pPr defTabSz="457200">
                  <a:defRPr/>
                </a:pPr>
                <a:r>
                  <a:rPr lang="en-US" b="1" dirty="0">
                    <a:solidFill>
                      <a:srgbClr val="00B050"/>
                    </a:solidFill>
                    <a:latin typeface="Arial Narrow"/>
                  </a:rPr>
                  <a:t>Clearance</a:t>
                </a:r>
              </a:p>
            </p:txBody>
          </p:sp>
          <p:sp>
            <p:nvSpPr>
              <p:cNvPr id="24" name="TextBox 23"/>
              <p:cNvSpPr txBox="1"/>
              <p:nvPr/>
            </p:nvSpPr>
            <p:spPr>
              <a:xfrm>
                <a:off x="2729169" y="5163902"/>
                <a:ext cx="1192424" cy="368072"/>
              </a:xfrm>
              <a:prstGeom prst="rect">
                <a:avLst/>
              </a:prstGeom>
              <a:noFill/>
            </p:spPr>
            <p:txBody>
              <a:bodyPr wrap="none">
                <a:spAutoFit/>
              </a:bodyPr>
              <a:lstStyle/>
              <a:p>
                <a:pPr defTabSz="457200">
                  <a:defRPr/>
                </a:pPr>
                <a:r>
                  <a:rPr lang="en-US" b="1" dirty="0">
                    <a:solidFill>
                      <a:srgbClr val="FBE122">
                        <a:lumMod val="75000"/>
                      </a:srgbClr>
                    </a:solidFill>
                    <a:latin typeface="Arial Narrow"/>
                  </a:rPr>
                  <a:t>Absorption</a:t>
                </a:r>
              </a:p>
            </p:txBody>
          </p:sp>
          <p:sp>
            <p:nvSpPr>
              <p:cNvPr id="25" name="TextBox 24"/>
              <p:cNvSpPr txBox="1"/>
              <p:nvPr/>
            </p:nvSpPr>
            <p:spPr>
              <a:xfrm>
                <a:off x="431649" y="4421412"/>
                <a:ext cx="1341676" cy="369659"/>
              </a:xfrm>
              <a:prstGeom prst="rect">
                <a:avLst/>
              </a:prstGeom>
              <a:noFill/>
            </p:spPr>
            <p:txBody>
              <a:bodyPr wrap="none">
                <a:spAutoFit/>
              </a:bodyPr>
              <a:lstStyle/>
              <a:p>
                <a:pPr defTabSz="457200">
                  <a:defRPr/>
                </a:pPr>
                <a:r>
                  <a:rPr lang="en-US" b="1" dirty="0">
                    <a:solidFill>
                      <a:srgbClr val="0000FF"/>
                    </a:solidFill>
                    <a:latin typeface="Arial Narrow"/>
                  </a:rPr>
                  <a:t>Lipophilicity</a:t>
                </a:r>
              </a:p>
            </p:txBody>
          </p:sp>
          <p:sp>
            <p:nvSpPr>
              <p:cNvPr id="26" name="TextBox 25"/>
              <p:cNvSpPr txBox="1"/>
              <p:nvPr/>
            </p:nvSpPr>
            <p:spPr>
              <a:xfrm>
                <a:off x="584076" y="6025381"/>
                <a:ext cx="1309920" cy="553694"/>
              </a:xfrm>
              <a:prstGeom prst="rect">
                <a:avLst/>
              </a:prstGeom>
              <a:noFill/>
            </p:spPr>
            <p:txBody>
              <a:bodyPr wrap="none">
                <a:spAutoFit/>
              </a:bodyPr>
              <a:lstStyle/>
              <a:p>
                <a:pPr algn="ctr" defTabSz="457200">
                  <a:defRPr/>
                </a:pPr>
                <a:r>
                  <a:rPr lang="en-US" b="1" dirty="0">
                    <a:solidFill>
                      <a:srgbClr val="37424A"/>
                    </a:solidFill>
                    <a:latin typeface="Arial Narrow"/>
                  </a:rPr>
                  <a:t>Promiscuity</a:t>
                </a:r>
              </a:p>
              <a:p>
                <a:pPr algn="ctr" defTabSz="457200">
                  <a:defRPr/>
                </a:pPr>
                <a:r>
                  <a:rPr lang="en-US" sz="1200" b="1" dirty="0">
                    <a:solidFill>
                      <a:srgbClr val="37424A"/>
                    </a:solidFill>
                    <a:latin typeface="Arial Narrow"/>
                  </a:rPr>
                  <a:t>(Safety)</a:t>
                </a:r>
              </a:p>
            </p:txBody>
          </p:sp>
          <p:sp>
            <p:nvSpPr>
              <p:cNvPr id="27" name="TextBox 26"/>
              <p:cNvSpPr txBox="1"/>
              <p:nvPr/>
            </p:nvSpPr>
            <p:spPr>
              <a:xfrm>
                <a:off x="2410025" y="5919084"/>
                <a:ext cx="1246409" cy="369659"/>
              </a:xfrm>
              <a:prstGeom prst="rect">
                <a:avLst/>
              </a:prstGeom>
              <a:noFill/>
            </p:spPr>
            <p:txBody>
              <a:bodyPr wrap="none">
                <a:spAutoFit/>
              </a:bodyPr>
              <a:lstStyle/>
              <a:p>
                <a:pPr defTabSz="457200">
                  <a:defRPr/>
                </a:pPr>
                <a:r>
                  <a:rPr lang="en-US" b="1" dirty="0">
                    <a:solidFill>
                      <a:srgbClr val="F68D2E">
                        <a:lumMod val="50000"/>
                      </a:srgbClr>
                    </a:solidFill>
                    <a:latin typeface="Arial Narrow"/>
                  </a:rPr>
                  <a:t>Distribution</a:t>
                </a:r>
              </a:p>
            </p:txBody>
          </p:sp>
        </p:grpSp>
        <p:sp>
          <p:nvSpPr>
            <p:cNvPr id="97297" name="Rounded Rectangle 50"/>
            <p:cNvSpPr>
              <a:spLocks noChangeArrowheads="1"/>
            </p:cNvSpPr>
            <p:nvPr/>
          </p:nvSpPr>
          <p:spPr bwMode="auto">
            <a:xfrm>
              <a:off x="144093" y="2251811"/>
              <a:ext cx="3605852" cy="2381362"/>
            </a:xfrm>
            <a:prstGeom prst="roundRect">
              <a:avLst>
                <a:gd name="adj" fmla="val 16667"/>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a:defRPr sz="2400">
                  <a:solidFill>
                    <a:srgbClr val="FFFFFF"/>
                  </a:solidFill>
                  <a:latin typeface="Arial" pitchFamily="34" charset="0"/>
                  <a:cs typeface="Arial" pitchFamily="34" charset="0"/>
                </a:defRPr>
              </a:lvl1pPr>
              <a:lvl2pPr marL="742950" indent="-285750">
                <a:defRPr sz="2400">
                  <a:solidFill>
                    <a:srgbClr val="FFFFFF"/>
                  </a:solidFill>
                  <a:latin typeface="Arial" pitchFamily="34" charset="0"/>
                  <a:cs typeface="Arial" pitchFamily="34" charset="0"/>
                </a:defRPr>
              </a:lvl2pPr>
              <a:lvl3pPr marL="1143000" indent="-228600">
                <a:defRPr sz="2400">
                  <a:solidFill>
                    <a:srgbClr val="FFFFFF"/>
                  </a:solidFill>
                  <a:latin typeface="Arial" pitchFamily="34" charset="0"/>
                  <a:cs typeface="Arial" pitchFamily="34" charset="0"/>
                </a:defRPr>
              </a:lvl3pPr>
              <a:lvl4pPr marL="1600200" indent="-228600">
                <a:defRPr sz="2400">
                  <a:solidFill>
                    <a:srgbClr val="FFFFFF"/>
                  </a:solidFill>
                  <a:latin typeface="Arial" pitchFamily="34" charset="0"/>
                  <a:cs typeface="Arial" pitchFamily="34" charset="0"/>
                </a:defRPr>
              </a:lvl4pPr>
              <a:lvl5pPr marL="2057400" indent="-228600">
                <a:defRPr sz="2400">
                  <a:solidFill>
                    <a:srgbClr val="FFFFFF"/>
                  </a:solidFill>
                  <a:latin typeface="Arial" pitchFamily="34" charset="0"/>
                  <a:cs typeface="Arial" pitchFamily="34" charset="0"/>
                </a:defRPr>
              </a:lvl5pPr>
              <a:lvl6pPr marL="25146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6pPr>
              <a:lvl7pPr marL="29718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7pPr>
              <a:lvl8pPr marL="34290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8pPr>
              <a:lvl9pPr marL="38862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9pPr>
            </a:lstStyle>
            <a:p>
              <a:endParaRPr lang="en-US" altLang="en-US"/>
            </a:p>
          </p:txBody>
        </p:sp>
      </p:grpSp>
      <p:sp>
        <p:nvSpPr>
          <p:cNvPr id="97295" name="TextBox 58"/>
          <p:cNvSpPr txBox="1">
            <a:spLocks noChangeArrowheads="1"/>
          </p:cNvSpPr>
          <p:nvPr/>
        </p:nvSpPr>
        <p:spPr bwMode="auto">
          <a:xfrm>
            <a:off x="860679" y="2863310"/>
            <a:ext cx="2864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FFFFFF"/>
                </a:solidFill>
                <a:latin typeface="Arial" pitchFamily="34" charset="0"/>
                <a:cs typeface="Arial" pitchFamily="34" charset="0"/>
              </a:defRPr>
            </a:lvl1pPr>
            <a:lvl2pPr marL="742950" indent="-285750">
              <a:defRPr sz="2400">
                <a:solidFill>
                  <a:srgbClr val="FFFFFF"/>
                </a:solidFill>
                <a:latin typeface="Arial" pitchFamily="34" charset="0"/>
                <a:cs typeface="Arial" pitchFamily="34" charset="0"/>
              </a:defRPr>
            </a:lvl2pPr>
            <a:lvl3pPr marL="1143000" indent="-228600">
              <a:defRPr sz="2400">
                <a:solidFill>
                  <a:srgbClr val="FFFFFF"/>
                </a:solidFill>
                <a:latin typeface="Arial" pitchFamily="34" charset="0"/>
                <a:cs typeface="Arial" pitchFamily="34" charset="0"/>
              </a:defRPr>
            </a:lvl3pPr>
            <a:lvl4pPr marL="1600200" indent="-228600">
              <a:defRPr sz="2400">
                <a:solidFill>
                  <a:srgbClr val="FFFFFF"/>
                </a:solidFill>
                <a:latin typeface="Arial" pitchFamily="34" charset="0"/>
                <a:cs typeface="Arial" pitchFamily="34" charset="0"/>
              </a:defRPr>
            </a:lvl4pPr>
            <a:lvl5pPr marL="2057400" indent="-228600">
              <a:defRPr sz="2400">
                <a:solidFill>
                  <a:srgbClr val="FFFFFF"/>
                </a:solidFill>
                <a:latin typeface="Arial" pitchFamily="34" charset="0"/>
                <a:cs typeface="Arial" pitchFamily="34" charset="0"/>
              </a:defRPr>
            </a:lvl5pPr>
            <a:lvl6pPr marL="25146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6pPr>
            <a:lvl7pPr marL="29718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7pPr>
            <a:lvl8pPr marL="34290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8pPr>
            <a:lvl9pPr marL="3886200" indent="-228600" eaLnBrk="0" fontAlgn="base" hangingPunct="0">
              <a:spcBef>
                <a:spcPct val="75000"/>
              </a:spcBef>
              <a:spcAft>
                <a:spcPct val="0"/>
              </a:spcAft>
              <a:buClr>
                <a:srgbClr val="FAFD00"/>
              </a:buClr>
              <a:buSzPct val="117000"/>
              <a:buFont typeface="Symbol" pitchFamily="18" charset="2"/>
              <a:buChar char="·"/>
              <a:defRPr sz="2400">
                <a:solidFill>
                  <a:srgbClr val="FFFFFF"/>
                </a:solidFill>
                <a:latin typeface="Arial" pitchFamily="34" charset="0"/>
                <a:cs typeface="Arial" pitchFamily="34" charset="0"/>
              </a:defRPr>
            </a:lvl9pPr>
          </a:lstStyle>
          <a:p>
            <a:pPr>
              <a:buFont typeface="Symbol" pitchFamily="18" charset="2"/>
              <a:buNone/>
            </a:pPr>
            <a:r>
              <a:rPr lang="en-US" altLang="en-US" sz="1800" dirty="0">
                <a:solidFill>
                  <a:schemeClr val="tx2"/>
                </a:solidFill>
              </a:rPr>
              <a:t>A </a:t>
            </a:r>
            <a:r>
              <a:rPr lang="en-US" altLang="en-US" sz="1800" dirty="0" err="1">
                <a:solidFill>
                  <a:schemeClr val="tx2"/>
                </a:solidFill>
              </a:rPr>
              <a:t>multiparametric</a:t>
            </a:r>
            <a:r>
              <a:rPr lang="en-US" altLang="en-US" sz="1800" dirty="0">
                <a:solidFill>
                  <a:schemeClr val="tx2"/>
                </a:solidFill>
              </a:rPr>
              <a:t> problem</a:t>
            </a:r>
          </a:p>
        </p:txBody>
      </p:sp>
      <p:sp>
        <p:nvSpPr>
          <p:cNvPr id="39" name="AutoShape 51"/>
          <p:cNvSpPr>
            <a:spLocks noChangeArrowheads="1"/>
          </p:cNvSpPr>
          <p:nvPr/>
        </p:nvSpPr>
        <p:spPr bwMode="auto">
          <a:xfrm>
            <a:off x="7960043" y="1552414"/>
            <a:ext cx="1554480" cy="640080"/>
          </a:xfrm>
          <a:prstGeom prst="chevron">
            <a:avLst>
              <a:gd name="adj" fmla="val 28358"/>
            </a:avLst>
          </a:prstGeom>
          <a:solidFill>
            <a:srgbClr val="0070C0"/>
          </a:solidFill>
          <a:ln>
            <a:noFill/>
          </a:ln>
          <a:effectLst/>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600" dirty="0">
                <a:solidFill>
                  <a:srgbClr val="FFFFFF"/>
                </a:solidFill>
                <a:latin typeface="+mn-lt"/>
              </a:rPr>
              <a:t>Clinical</a:t>
            </a:r>
          </a:p>
          <a:p>
            <a:pPr algn="ctr" eaLnBrk="1" hangingPunct="1">
              <a:lnSpc>
                <a:spcPct val="100000"/>
              </a:lnSpc>
              <a:spcBef>
                <a:spcPct val="0"/>
              </a:spcBef>
              <a:spcAft>
                <a:spcPct val="0"/>
              </a:spcAft>
              <a:buClrTx/>
              <a:buFontTx/>
              <a:buNone/>
            </a:pPr>
            <a:r>
              <a:rPr lang="en-US" altLang="en-US" sz="1600" dirty="0">
                <a:solidFill>
                  <a:srgbClr val="FFFFFF"/>
                </a:solidFill>
                <a:latin typeface="+mn-lt"/>
              </a:rPr>
              <a:t>Development</a:t>
            </a:r>
          </a:p>
        </p:txBody>
      </p:sp>
      <p:sp>
        <p:nvSpPr>
          <p:cNvPr id="42" name="AutoShape 59"/>
          <p:cNvSpPr>
            <a:spLocks noChangeArrowheads="1"/>
          </p:cNvSpPr>
          <p:nvPr/>
        </p:nvSpPr>
        <p:spPr bwMode="auto">
          <a:xfrm>
            <a:off x="9568227" y="1552414"/>
            <a:ext cx="2103120" cy="640080"/>
          </a:xfrm>
          <a:prstGeom prst="chevron">
            <a:avLst>
              <a:gd name="adj" fmla="val 28358"/>
            </a:avLst>
          </a:prstGeom>
          <a:noFill/>
          <a:ln w="19050">
            <a:solidFill>
              <a:srgbClr val="7030A0"/>
            </a:solidFill>
          </a:ln>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400" dirty="0">
                <a:solidFill>
                  <a:schemeClr val="tx1">
                    <a:lumMod val="65000"/>
                    <a:lumOff val="35000"/>
                  </a:schemeClr>
                </a:solidFill>
                <a:latin typeface="+mn-lt"/>
              </a:rPr>
              <a:t>Regulatory Approval</a:t>
            </a:r>
          </a:p>
          <a:p>
            <a:pPr algn="ctr" eaLnBrk="1" hangingPunct="1">
              <a:lnSpc>
                <a:spcPct val="100000"/>
              </a:lnSpc>
              <a:spcBef>
                <a:spcPct val="0"/>
              </a:spcBef>
              <a:spcAft>
                <a:spcPct val="0"/>
              </a:spcAft>
              <a:buClrTx/>
              <a:buFontTx/>
              <a:buNone/>
            </a:pPr>
            <a:r>
              <a:rPr lang="en-US" altLang="en-US" sz="1400" dirty="0">
                <a:solidFill>
                  <a:schemeClr val="tx1">
                    <a:lumMod val="65000"/>
                    <a:lumOff val="35000"/>
                  </a:schemeClr>
                </a:solidFill>
                <a:latin typeface="+mn-lt"/>
              </a:rPr>
              <a:t>Lifecycle Management</a:t>
            </a:r>
          </a:p>
        </p:txBody>
      </p:sp>
      <p:sp>
        <p:nvSpPr>
          <p:cNvPr id="43" name="AutoShape 60"/>
          <p:cNvSpPr>
            <a:spLocks noChangeArrowheads="1"/>
          </p:cNvSpPr>
          <p:nvPr/>
        </p:nvSpPr>
        <p:spPr bwMode="auto">
          <a:xfrm>
            <a:off x="4835119" y="1552414"/>
            <a:ext cx="1463040" cy="640080"/>
          </a:xfrm>
          <a:prstGeom prst="chevron">
            <a:avLst>
              <a:gd name="adj" fmla="val 28419"/>
            </a:avLst>
          </a:prstGeom>
          <a:solidFill>
            <a:srgbClr val="00B050"/>
          </a:solidFill>
          <a:ln>
            <a:noFill/>
          </a:ln>
          <a:effectLst/>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600" dirty="0">
                <a:solidFill>
                  <a:srgbClr val="FFFFFF"/>
                </a:solidFill>
                <a:latin typeface="+mn-lt"/>
              </a:rPr>
              <a:t>Lead </a:t>
            </a:r>
          </a:p>
          <a:p>
            <a:pPr algn="ctr" eaLnBrk="1" hangingPunct="1">
              <a:lnSpc>
                <a:spcPct val="100000"/>
              </a:lnSpc>
              <a:spcBef>
                <a:spcPct val="0"/>
              </a:spcBef>
              <a:spcAft>
                <a:spcPct val="0"/>
              </a:spcAft>
              <a:buClrTx/>
              <a:buFontTx/>
              <a:buNone/>
            </a:pPr>
            <a:r>
              <a:rPr lang="en-US" altLang="en-US" sz="1600" dirty="0">
                <a:solidFill>
                  <a:srgbClr val="FFFFFF"/>
                </a:solidFill>
                <a:latin typeface="+mn-lt"/>
              </a:rPr>
              <a:t>Optimization</a:t>
            </a:r>
          </a:p>
        </p:txBody>
      </p:sp>
      <p:sp>
        <p:nvSpPr>
          <p:cNvPr id="44" name="AutoShape 61"/>
          <p:cNvSpPr>
            <a:spLocks noChangeArrowheads="1"/>
          </p:cNvSpPr>
          <p:nvPr/>
        </p:nvSpPr>
        <p:spPr bwMode="auto">
          <a:xfrm>
            <a:off x="6351861" y="1552414"/>
            <a:ext cx="1554480" cy="640080"/>
          </a:xfrm>
          <a:prstGeom prst="chevron">
            <a:avLst>
              <a:gd name="adj" fmla="val 28358"/>
            </a:avLst>
          </a:prstGeom>
          <a:noFill/>
          <a:ln w="19050">
            <a:solidFill>
              <a:schemeClr val="accent5"/>
            </a:solidFill>
          </a:ln>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600" dirty="0">
                <a:solidFill>
                  <a:schemeClr val="tx1">
                    <a:lumMod val="65000"/>
                    <a:lumOff val="35000"/>
                  </a:schemeClr>
                </a:solidFill>
                <a:latin typeface="+mn-lt"/>
              </a:rPr>
              <a:t>Preclinical  </a:t>
            </a:r>
          </a:p>
          <a:p>
            <a:pPr algn="ctr" eaLnBrk="1" hangingPunct="1">
              <a:lnSpc>
                <a:spcPct val="100000"/>
              </a:lnSpc>
              <a:spcBef>
                <a:spcPct val="0"/>
              </a:spcBef>
              <a:spcAft>
                <a:spcPct val="0"/>
              </a:spcAft>
              <a:buClrTx/>
              <a:buFontTx/>
              <a:buNone/>
            </a:pPr>
            <a:r>
              <a:rPr lang="en-US" altLang="en-US" sz="1600" dirty="0">
                <a:solidFill>
                  <a:schemeClr val="tx1">
                    <a:lumMod val="65000"/>
                    <a:lumOff val="35000"/>
                  </a:schemeClr>
                </a:solidFill>
                <a:latin typeface="+mn-lt"/>
              </a:rPr>
              <a:t>Development</a:t>
            </a:r>
          </a:p>
        </p:txBody>
      </p:sp>
      <p:sp>
        <p:nvSpPr>
          <p:cNvPr id="45" name="AutoShape 62"/>
          <p:cNvSpPr>
            <a:spLocks noChangeArrowheads="1"/>
          </p:cNvSpPr>
          <p:nvPr/>
        </p:nvSpPr>
        <p:spPr bwMode="auto">
          <a:xfrm>
            <a:off x="1984515" y="1552414"/>
            <a:ext cx="1280160" cy="640080"/>
          </a:xfrm>
          <a:prstGeom prst="chevron">
            <a:avLst>
              <a:gd name="adj" fmla="val 28423"/>
            </a:avLst>
          </a:prstGeom>
          <a:solidFill>
            <a:schemeClr val="accent2">
              <a:lumMod val="75000"/>
            </a:schemeClr>
          </a:solidFill>
          <a:ln>
            <a:noFill/>
          </a:ln>
          <a:effectLst/>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a:lnSpc>
                <a:spcPct val="100000"/>
              </a:lnSpc>
              <a:spcBef>
                <a:spcPct val="0"/>
              </a:spcBef>
              <a:spcAft>
                <a:spcPct val="0"/>
              </a:spcAft>
              <a:buClrTx/>
              <a:buFontTx/>
              <a:buNone/>
            </a:pPr>
            <a:r>
              <a:rPr lang="en-US" altLang="en-US" sz="1600" dirty="0">
                <a:solidFill>
                  <a:srgbClr val="FFFFFF"/>
                </a:solidFill>
                <a:latin typeface="+mn-lt"/>
              </a:rPr>
              <a:t>Target</a:t>
            </a:r>
          </a:p>
          <a:p>
            <a:pPr algn="ctr">
              <a:lnSpc>
                <a:spcPct val="100000"/>
              </a:lnSpc>
              <a:spcBef>
                <a:spcPct val="0"/>
              </a:spcBef>
              <a:spcAft>
                <a:spcPct val="0"/>
              </a:spcAft>
              <a:buClrTx/>
              <a:buFontTx/>
              <a:buNone/>
            </a:pPr>
            <a:r>
              <a:rPr lang="en-US" altLang="en-US" sz="1600" dirty="0">
                <a:solidFill>
                  <a:srgbClr val="FFFFFF"/>
                </a:solidFill>
                <a:latin typeface="+mn-lt"/>
              </a:rPr>
              <a:t>Validation</a:t>
            </a:r>
          </a:p>
        </p:txBody>
      </p:sp>
      <p:sp>
        <p:nvSpPr>
          <p:cNvPr id="50" name="AutoShape 62"/>
          <p:cNvSpPr>
            <a:spLocks noChangeArrowheads="1"/>
          </p:cNvSpPr>
          <p:nvPr/>
        </p:nvSpPr>
        <p:spPr bwMode="auto">
          <a:xfrm>
            <a:off x="376333" y="1552414"/>
            <a:ext cx="1554480" cy="640080"/>
          </a:xfrm>
          <a:prstGeom prst="chevron">
            <a:avLst>
              <a:gd name="adj" fmla="val 28441"/>
            </a:avLst>
          </a:prstGeom>
          <a:noFill/>
          <a:ln w="19050">
            <a:solidFill>
              <a:srgbClr val="C00000"/>
            </a:solidFill>
            <a:miter lim="800000"/>
            <a:headEnd/>
            <a:tailEnd/>
          </a:ln>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a:lnSpc>
                <a:spcPct val="100000"/>
              </a:lnSpc>
              <a:spcBef>
                <a:spcPct val="0"/>
              </a:spcBef>
              <a:spcAft>
                <a:spcPct val="0"/>
              </a:spcAft>
              <a:buClrTx/>
              <a:buFontTx/>
              <a:buNone/>
            </a:pPr>
            <a:r>
              <a:rPr lang="en-US" altLang="en-US" sz="1600" dirty="0">
                <a:solidFill>
                  <a:schemeClr val="tx1">
                    <a:lumMod val="65000"/>
                    <a:lumOff val="35000"/>
                  </a:schemeClr>
                </a:solidFill>
                <a:latin typeface="+mn-lt"/>
              </a:rPr>
              <a:t>Target </a:t>
            </a:r>
          </a:p>
          <a:p>
            <a:pPr algn="ctr">
              <a:lnSpc>
                <a:spcPct val="100000"/>
              </a:lnSpc>
              <a:spcBef>
                <a:spcPct val="0"/>
              </a:spcBef>
              <a:spcAft>
                <a:spcPct val="0"/>
              </a:spcAft>
              <a:buClrTx/>
              <a:buFontTx/>
              <a:buNone/>
            </a:pPr>
            <a:r>
              <a:rPr lang="en-US" altLang="en-US" sz="1600" dirty="0">
                <a:solidFill>
                  <a:schemeClr val="tx1">
                    <a:lumMod val="65000"/>
                    <a:lumOff val="35000"/>
                  </a:schemeClr>
                </a:solidFill>
                <a:latin typeface="+mn-lt"/>
              </a:rPr>
              <a:t>Identification</a:t>
            </a:r>
          </a:p>
        </p:txBody>
      </p:sp>
      <p:sp>
        <p:nvSpPr>
          <p:cNvPr id="51" name="AutoShape 61"/>
          <p:cNvSpPr>
            <a:spLocks noChangeArrowheads="1"/>
          </p:cNvSpPr>
          <p:nvPr/>
        </p:nvSpPr>
        <p:spPr bwMode="auto">
          <a:xfrm>
            <a:off x="3318377" y="1552414"/>
            <a:ext cx="1463040" cy="640080"/>
          </a:xfrm>
          <a:prstGeom prst="chevron">
            <a:avLst>
              <a:gd name="adj" fmla="val 28452"/>
            </a:avLst>
          </a:prstGeom>
          <a:noFill/>
          <a:ln w="19050">
            <a:solidFill>
              <a:srgbClr val="92D050"/>
            </a:solidFill>
          </a:ln>
          <a:effectLst/>
        </p:spPr>
        <p:txBody>
          <a:bodyPr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a:lnSpc>
                <a:spcPct val="100000"/>
              </a:lnSpc>
              <a:spcBef>
                <a:spcPct val="0"/>
              </a:spcBef>
              <a:spcAft>
                <a:spcPct val="0"/>
              </a:spcAft>
              <a:buClrTx/>
              <a:buFontTx/>
              <a:buNone/>
            </a:pPr>
            <a:r>
              <a:rPr lang="en-US" altLang="en-US" sz="1600" dirty="0">
                <a:solidFill>
                  <a:schemeClr val="tx1">
                    <a:lumMod val="65000"/>
                    <a:lumOff val="35000"/>
                  </a:schemeClr>
                </a:solidFill>
                <a:latin typeface="+mn-lt"/>
              </a:rPr>
              <a:t>Lead</a:t>
            </a:r>
          </a:p>
          <a:p>
            <a:pPr algn="ctr">
              <a:lnSpc>
                <a:spcPct val="100000"/>
              </a:lnSpc>
              <a:spcBef>
                <a:spcPct val="0"/>
              </a:spcBef>
              <a:spcAft>
                <a:spcPct val="0"/>
              </a:spcAft>
              <a:buClrTx/>
              <a:buFontTx/>
              <a:buNone/>
            </a:pPr>
            <a:r>
              <a:rPr lang="en-US" altLang="en-US" sz="1600" dirty="0">
                <a:solidFill>
                  <a:schemeClr val="tx1">
                    <a:lumMod val="65000"/>
                    <a:lumOff val="35000"/>
                  </a:schemeClr>
                </a:solidFill>
                <a:latin typeface="+mn-lt"/>
              </a:rPr>
              <a:t> Identification</a:t>
            </a:r>
          </a:p>
        </p:txBody>
      </p:sp>
      <p:sp>
        <p:nvSpPr>
          <p:cNvPr id="52" name="Rectangle 51"/>
          <p:cNvSpPr/>
          <p:nvPr/>
        </p:nvSpPr>
        <p:spPr bwMode="auto">
          <a:xfrm>
            <a:off x="376333" y="2238865"/>
            <a:ext cx="5851371" cy="365760"/>
          </a:xfrm>
          <a:prstGeom prst="rect">
            <a:avLst/>
          </a:prstGeom>
          <a:gradFill flip="none" rotWithShape="1">
            <a:gsLst>
              <a:gs pos="0">
                <a:schemeClr val="accent1">
                  <a:shade val="30000"/>
                  <a:satMod val="115000"/>
                </a:schemeClr>
              </a:gs>
              <a:gs pos="51000">
                <a:schemeClr val="accent1">
                  <a:shade val="67500"/>
                  <a:satMod val="115000"/>
                </a:schemeClr>
              </a:gs>
              <a:gs pos="100000">
                <a:schemeClr val="accent1">
                  <a:shade val="100000"/>
                  <a:satMod val="115000"/>
                </a:schemeClr>
              </a:gs>
            </a:gsLst>
            <a:lin ang="10800000" scaled="1"/>
            <a:tileRect/>
          </a:gradFill>
          <a:ln w="9525" cap="flat" cmpd="sng" algn="ctr">
            <a:noFill/>
            <a:prstDash val="solid"/>
            <a:round/>
            <a:headEnd type="none" w="med" len="med"/>
            <a:tailEnd type="none" w="med" len="med"/>
          </a:ln>
          <a:effectLst/>
        </p:spPr>
        <p:txBody>
          <a:bodyPr anchor="ctr"/>
          <a:lstStyle/>
          <a:p>
            <a:pPr algn="ctr">
              <a:buFont typeface="Arial" charset="0"/>
              <a:buNone/>
              <a:defRPr/>
            </a:pPr>
            <a:r>
              <a:rPr lang="en-US" sz="1400" dirty="0">
                <a:solidFill>
                  <a:srgbClr val="FFFFFF"/>
                </a:solidFill>
                <a:latin typeface="Arial" panose="020B0604020202020204" pitchFamily="34" charset="0"/>
                <a:cs typeface="Arial" panose="020B0604020202020204" pitchFamily="34" charset="0"/>
              </a:rPr>
              <a:t>Drug Discovery</a:t>
            </a:r>
          </a:p>
        </p:txBody>
      </p:sp>
      <p:sp>
        <p:nvSpPr>
          <p:cNvPr id="53" name="Rectangle 6"/>
          <p:cNvSpPr>
            <a:spLocks noChangeArrowheads="1"/>
          </p:cNvSpPr>
          <p:nvPr/>
        </p:nvSpPr>
        <p:spPr bwMode="auto">
          <a:xfrm>
            <a:off x="6264723" y="2238865"/>
            <a:ext cx="3303503" cy="365760"/>
          </a:xfrm>
          <a:prstGeom prst="rect">
            <a:avLst/>
          </a:prstGeom>
          <a:gradFill rotWithShape="1">
            <a:gsLst>
              <a:gs pos="0">
                <a:srgbClr val="FFDE80"/>
              </a:gs>
              <a:gs pos="50000">
                <a:srgbClr val="FFE8B3"/>
              </a:gs>
              <a:gs pos="100000">
                <a:srgbClr val="FFF3DA"/>
              </a:gs>
            </a:gsLst>
            <a:lin ang="108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400" dirty="0">
                <a:solidFill>
                  <a:srgbClr val="000000"/>
                </a:solidFill>
                <a:latin typeface="Arial" charset="0"/>
              </a:rPr>
              <a:t>Development</a:t>
            </a:r>
          </a:p>
        </p:txBody>
      </p:sp>
      <p:sp>
        <p:nvSpPr>
          <p:cNvPr id="54" name="Rectangle 53"/>
          <p:cNvSpPr/>
          <p:nvPr/>
        </p:nvSpPr>
        <p:spPr bwMode="auto">
          <a:xfrm>
            <a:off x="9585583" y="2238865"/>
            <a:ext cx="2085763" cy="365760"/>
          </a:xfrm>
          <a:prstGeom prst="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ln w="9525" cap="flat" cmpd="sng" algn="ctr">
            <a:noFill/>
            <a:prstDash val="solid"/>
            <a:round/>
            <a:headEnd type="none" w="med" len="med"/>
            <a:tailEnd type="none" w="med" len="med"/>
          </a:ln>
          <a:effectLst/>
        </p:spPr>
        <p:txBody>
          <a:bodyPr anchor="ctr"/>
          <a:lstStyle/>
          <a:p>
            <a:pPr algn="ctr">
              <a:buFont typeface="Arial" charset="0"/>
              <a:buNone/>
              <a:defRPr/>
            </a:pPr>
            <a:r>
              <a:rPr lang="en-US" sz="1400" dirty="0">
                <a:solidFill>
                  <a:srgbClr val="000000"/>
                </a:solidFill>
                <a:latin typeface="Arial" panose="020B0604020202020204" pitchFamily="34" charset="0"/>
                <a:cs typeface="Arial" panose="020B0604020202020204" pitchFamily="34" charset="0"/>
              </a:rPr>
              <a:t>Commercialization</a:t>
            </a:r>
          </a:p>
        </p:txBody>
      </p:sp>
      <p:sp>
        <p:nvSpPr>
          <p:cNvPr id="4" name="Title 3"/>
          <p:cNvSpPr>
            <a:spLocks noGrp="1"/>
          </p:cNvSpPr>
          <p:nvPr>
            <p:ph type="title"/>
          </p:nvPr>
        </p:nvSpPr>
        <p:spPr>
          <a:xfrm>
            <a:off x="441154" y="365126"/>
            <a:ext cx="10515600" cy="725914"/>
          </a:xfrm>
        </p:spPr>
        <p:txBody>
          <a:bodyPr>
            <a:normAutofit/>
          </a:bodyPr>
          <a:lstStyle/>
          <a:p>
            <a:r>
              <a:rPr lang="en-US" altLang="en-US" sz="3200" b="1" dirty="0">
                <a:solidFill>
                  <a:srgbClr val="FF0000"/>
                </a:solidFill>
                <a:latin typeface="Arial" charset="0"/>
                <a:cs typeface="Arial" charset="0"/>
              </a:rPr>
              <a:t>Inventing a New Drug</a:t>
            </a:r>
            <a:endParaRPr lang="en-US" sz="3200" b="1" dirty="0">
              <a:solidFill>
                <a:srgbClr val="FF0000"/>
              </a:solidFill>
              <a:latin typeface="Arial" charset="0"/>
              <a:cs typeface="Arial" charset="0"/>
            </a:endParaRPr>
          </a:p>
        </p:txBody>
      </p:sp>
      <p:sp>
        <p:nvSpPr>
          <p:cNvPr id="56" name="Rectangle 24"/>
          <p:cNvSpPr>
            <a:spLocks noChangeArrowheads="1"/>
          </p:cNvSpPr>
          <p:nvPr/>
        </p:nvSpPr>
        <p:spPr bwMode="auto">
          <a:xfrm>
            <a:off x="5740541" y="3651465"/>
            <a:ext cx="1217064"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a:lnSpc>
                <a:spcPct val="100000"/>
              </a:lnSpc>
              <a:spcBef>
                <a:spcPct val="0"/>
              </a:spcBef>
              <a:spcAft>
                <a:spcPct val="0"/>
              </a:spcAft>
              <a:buClrTx/>
              <a:buFontTx/>
              <a:buNone/>
            </a:pPr>
            <a:r>
              <a:rPr lang="en-US" altLang="en-US" sz="1600" dirty="0">
                <a:latin typeface="Calibri" pitchFamily="34" charset="0"/>
              </a:rPr>
              <a:t>10-15 years</a:t>
            </a:r>
            <a:r>
              <a:rPr lang="en-US" altLang="en-US" sz="1600" baseline="30000" dirty="0">
                <a:latin typeface="Calibri" pitchFamily="34" charset="0"/>
              </a:rPr>
              <a:t>1</a:t>
            </a:r>
          </a:p>
        </p:txBody>
      </p:sp>
      <p:sp>
        <p:nvSpPr>
          <p:cNvPr id="59" name="Rectangle 289"/>
          <p:cNvSpPr>
            <a:spLocks noChangeArrowheads="1"/>
          </p:cNvSpPr>
          <p:nvPr/>
        </p:nvSpPr>
        <p:spPr bwMode="auto">
          <a:xfrm>
            <a:off x="5215742" y="4824508"/>
            <a:ext cx="2453037"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a:lnSpc>
                <a:spcPct val="100000"/>
              </a:lnSpc>
              <a:spcBef>
                <a:spcPct val="0"/>
              </a:spcBef>
              <a:spcAft>
                <a:spcPct val="0"/>
              </a:spcAft>
              <a:buClrTx/>
              <a:buFontTx/>
              <a:buNone/>
            </a:pPr>
            <a:r>
              <a:rPr lang="en-US" altLang="en-US" sz="1600" dirty="0">
                <a:latin typeface="Calibri" pitchFamily="34" charset="0"/>
              </a:rPr>
              <a:t>$1.3 billion</a:t>
            </a:r>
            <a:r>
              <a:rPr lang="en-US" altLang="en-US" sz="1600" baseline="30000" dirty="0">
                <a:latin typeface="Calibri" pitchFamily="34" charset="0"/>
              </a:rPr>
              <a:t>1</a:t>
            </a:r>
          </a:p>
          <a:p>
            <a:pPr algn="ctr">
              <a:lnSpc>
                <a:spcPct val="100000"/>
              </a:lnSpc>
              <a:spcBef>
                <a:spcPct val="0"/>
              </a:spcBef>
              <a:spcAft>
                <a:spcPct val="0"/>
              </a:spcAft>
              <a:buClrTx/>
              <a:buFontTx/>
              <a:buNone/>
            </a:pPr>
            <a:r>
              <a:rPr lang="en-US" altLang="en-US" sz="1600" dirty="0">
                <a:latin typeface="Calibri" pitchFamily="34" charset="0"/>
              </a:rPr>
              <a:t>1000’s of scientists,</a:t>
            </a:r>
          </a:p>
          <a:p>
            <a:pPr algn="ctr">
              <a:lnSpc>
                <a:spcPct val="100000"/>
              </a:lnSpc>
              <a:spcBef>
                <a:spcPct val="0"/>
              </a:spcBef>
              <a:spcAft>
                <a:spcPct val="0"/>
              </a:spcAft>
              <a:buClrTx/>
              <a:buFontTx/>
              <a:buNone/>
            </a:pPr>
            <a:r>
              <a:rPr lang="en-US" altLang="en-US" sz="1600" dirty="0">
                <a:latin typeface="Calibri" pitchFamily="34" charset="0"/>
              </a:rPr>
              <a:t>clinicians, and patients</a:t>
            </a:r>
            <a:endParaRPr lang="en-US" altLang="en-US" sz="1800" baseline="30000" dirty="0">
              <a:solidFill>
                <a:srgbClr val="111111"/>
              </a:solidFill>
              <a:latin typeface="Calibri" pitchFamily="34" charset="0"/>
            </a:endParaRPr>
          </a:p>
        </p:txBody>
      </p:sp>
      <p:sp>
        <p:nvSpPr>
          <p:cNvPr id="60" name="Text Box 288"/>
          <p:cNvSpPr txBox="1">
            <a:spLocks noChangeArrowheads="1"/>
          </p:cNvSpPr>
          <p:nvPr/>
        </p:nvSpPr>
        <p:spPr bwMode="auto">
          <a:xfrm>
            <a:off x="2166061" y="6460828"/>
            <a:ext cx="795528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a:lnSpc>
                <a:spcPct val="100000"/>
              </a:lnSpc>
              <a:spcBef>
                <a:spcPct val="0"/>
              </a:spcBef>
              <a:spcAft>
                <a:spcPct val="0"/>
              </a:spcAft>
              <a:buClrTx/>
              <a:buFontTx/>
              <a:buNone/>
            </a:pPr>
            <a:r>
              <a:rPr lang="en-US" altLang="en-US" sz="1400" baseline="30000" dirty="0">
                <a:solidFill>
                  <a:srgbClr val="111111"/>
                </a:solidFill>
                <a:latin typeface="Calibri" pitchFamily="34" charset="0"/>
              </a:rPr>
              <a:t>1</a:t>
            </a:r>
            <a:r>
              <a:rPr lang="en-US" altLang="en-US" sz="1400" dirty="0">
                <a:latin typeface="Calibri" pitchFamily="34" charset="0"/>
              </a:rPr>
              <a:t>Tufts Center for the Study of Drug Development </a:t>
            </a:r>
            <a:r>
              <a:rPr lang="en-US" altLang="en-US" sz="1400" baseline="30000" dirty="0">
                <a:latin typeface="Calibri" pitchFamily="34" charset="0"/>
              </a:rPr>
              <a:t>2</a:t>
            </a:r>
            <a:r>
              <a:rPr lang="en-US" altLang="en-US" sz="1400" dirty="0">
                <a:latin typeface="Calibri" pitchFamily="34" charset="0"/>
              </a:rPr>
              <a:t>Pharmaceutical Research and Manufacturers of America</a:t>
            </a:r>
          </a:p>
        </p:txBody>
      </p:sp>
      <p:pic>
        <p:nvPicPr>
          <p:cNvPr id="46" name="Picture 302" descr="crixivan_12214_4_(big)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0889" y="99726"/>
            <a:ext cx="943473" cy="88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AutoShape 69"/>
          <p:cNvSpPr>
            <a:spLocks noChangeAspect="1" noChangeArrowheads="1"/>
          </p:cNvSpPr>
          <p:nvPr/>
        </p:nvSpPr>
        <p:spPr bwMode="auto">
          <a:xfrm flipV="1">
            <a:off x="5942089" y="1402785"/>
            <a:ext cx="201612" cy="139700"/>
          </a:xfrm>
          <a:prstGeom prst="triangle">
            <a:avLst>
              <a:gd name="adj" fmla="val 50000"/>
            </a:avLst>
          </a:prstGeom>
          <a:solidFill>
            <a:srgbClr val="00877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endParaRPr lang="en-US" altLang="en-US" sz="1400">
              <a:solidFill>
                <a:srgbClr val="000000"/>
              </a:solidFill>
              <a:latin typeface="Arial" charset="0"/>
            </a:endParaRPr>
          </a:p>
        </p:txBody>
      </p:sp>
      <p:sp>
        <p:nvSpPr>
          <p:cNvPr id="48" name="AutoShape 71"/>
          <p:cNvSpPr>
            <a:spLocks noChangeAspect="1" noChangeArrowheads="1"/>
          </p:cNvSpPr>
          <p:nvPr/>
        </p:nvSpPr>
        <p:spPr bwMode="auto">
          <a:xfrm flipV="1">
            <a:off x="9259309" y="1398023"/>
            <a:ext cx="203200" cy="144463"/>
          </a:xfrm>
          <a:prstGeom prst="triangle">
            <a:avLst>
              <a:gd name="adj" fmla="val 50000"/>
            </a:avLst>
          </a:prstGeom>
          <a:solidFill>
            <a:srgbClr val="00877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endParaRPr lang="en-US" altLang="en-US" sz="1400">
              <a:solidFill>
                <a:srgbClr val="000000"/>
              </a:solidFill>
              <a:latin typeface="Arial" charset="0"/>
            </a:endParaRPr>
          </a:p>
        </p:txBody>
      </p:sp>
      <p:sp>
        <p:nvSpPr>
          <p:cNvPr id="49" name="AutoShape 73"/>
          <p:cNvSpPr>
            <a:spLocks noChangeAspect="1" noChangeArrowheads="1"/>
          </p:cNvSpPr>
          <p:nvPr/>
        </p:nvSpPr>
        <p:spPr bwMode="auto">
          <a:xfrm flipV="1">
            <a:off x="7600699" y="1401199"/>
            <a:ext cx="201612" cy="141287"/>
          </a:xfrm>
          <a:prstGeom prst="triangle">
            <a:avLst>
              <a:gd name="adj" fmla="val 50000"/>
            </a:avLst>
          </a:prstGeom>
          <a:solidFill>
            <a:srgbClr val="00877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endParaRPr lang="en-US" altLang="en-US" sz="1400">
              <a:solidFill>
                <a:srgbClr val="000000"/>
              </a:solidFill>
              <a:latin typeface="Arial" charset="0"/>
            </a:endParaRPr>
          </a:p>
        </p:txBody>
      </p:sp>
      <p:sp>
        <p:nvSpPr>
          <p:cNvPr id="55" name="Text Box 68"/>
          <p:cNvSpPr txBox="1">
            <a:spLocks noChangeAspect="1" noChangeArrowheads="1"/>
          </p:cNvSpPr>
          <p:nvPr/>
        </p:nvSpPr>
        <p:spPr bwMode="auto">
          <a:xfrm>
            <a:off x="5566639" y="836409"/>
            <a:ext cx="10518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400" dirty="0">
                <a:solidFill>
                  <a:srgbClr val="000000"/>
                </a:solidFill>
                <a:latin typeface="Arial" panose="020B0604020202020204" pitchFamily="34" charset="0"/>
                <a:cs typeface="Arial" panose="020B0604020202020204" pitchFamily="34" charset="0"/>
              </a:rPr>
              <a:t>Preclinical </a:t>
            </a:r>
          </a:p>
          <a:p>
            <a:pPr algn="ctr" eaLnBrk="1" hangingPunct="1">
              <a:lnSpc>
                <a:spcPct val="100000"/>
              </a:lnSpc>
              <a:spcBef>
                <a:spcPct val="0"/>
              </a:spcBef>
              <a:spcAft>
                <a:spcPct val="0"/>
              </a:spcAft>
              <a:buClrTx/>
              <a:buFontTx/>
              <a:buNone/>
            </a:pPr>
            <a:r>
              <a:rPr lang="en-US" altLang="en-US" sz="1400" dirty="0">
                <a:solidFill>
                  <a:srgbClr val="000000"/>
                </a:solidFill>
                <a:latin typeface="Arial" panose="020B0604020202020204" pitchFamily="34" charset="0"/>
                <a:cs typeface="Arial" panose="020B0604020202020204" pitchFamily="34" charset="0"/>
              </a:rPr>
              <a:t>Candidate</a:t>
            </a:r>
          </a:p>
        </p:txBody>
      </p:sp>
      <p:sp>
        <p:nvSpPr>
          <p:cNvPr id="57" name="Text Box 70"/>
          <p:cNvSpPr txBox="1">
            <a:spLocks noChangeAspect="1" noChangeArrowheads="1"/>
          </p:cNvSpPr>
          <p:nvPr/>
        </p:nvSpPr>
        <p:spPr bwMode="auto">
          <a:xfrm>
            <a:off x="9002988" y="1055606"/>
            <a:ext cx="623888"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400" dirty="0">
                <a:solidFill>
                  <a:srgbClr val="000000"/>
                </a:solidFill>
                <a:latin typeface="Arial" charset="0"/>
              </a:rPr>
              <a:t>WMA</a:t>
            </a:r>
          </a:p>
        </p:txBody>
      </p:sp>
      <p:sp>
        <p:nvSpPr>
          <p:cNvPr id="58" name="Text Box 72"/>
          <p:cNvSpPr txBox="1">
            <a:spLocks noChangeAspect="1" noChangeArrowheads="1"/>
          </p:cNvSpPr>
          <p:nvPr/>
        </p:nvSpPr>
        <p:spPr bwMode="auto">
          <a:xfrm>
            <a:off x="7207054" y="846917"/>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400" dirty="0">
                <a:solidFill>
                  <a:srgbClr val="000000"/>
                </a:solidFill>
                <a:latin typeface="Arial" charset="0"/>
              </a:rPr>
              <a:t>PK / PD /</a:t>
            </a:r>
          </a:p>
          <a:p>
            <a:pPr algn="ctr" eaLnBrk="1" hangingPunct="1">
              <a:lnSpc>
                <a:spcPct val="100000"/>
              </a:lnSpc>
              <a:spcBef>
                <a:spcPct val="0"/>
              </a:spcBef>
              <a:spcAft>
                <a:spcPct val="0"/>
              </a:spcAft>
              <a:buClrTx/>
              <a:buFontTx/>
              <a:buNone/>
            </a:pPr>
            <a:r>
              <a:rPr lang="en-US" altLang="en-US" sz="1400" dirty="0">
                <a:solidFill>
                  <a:srgbClr val="000000"/>
                </a:solidFill>
                <a:latin typeface="Arial" charset="0"/>
              </a:rPr>
              <a:t>Safety</a:t>
            </a:r>
          </a:p>
        </p:txBody>
      </p:sp>
      <p:sp>
        <p:nvSpPr>
          <p:cNvPr id="61" name="AutoShape 71"/>
          <p:cNvSpPr>
            <a:spLocks noChangeAspect="1" noChangeArrowheads="1"/>
          </p:cNvSpPr>
          <p:nvPr/>
        </p:nvSpPr>
        <p:spPr bwMode="auto">
          <a:xfrm flipV="1">
            <a:off x="11278667" y="1398023"/>
            <a:ext cx="203200" cy="144463"/>
          </a:xfrm>
          <a:prstGeom prst="triangle">
            <a:avLst>
              <a:gd name="adj" fmla="val 50000"/>
            </a:avLst>
          </a:prstGeom>
          <a:solidFill>
            <a:srgbClr val="00877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endParaRPr lang="en-US" altLang="en-US" sz="1400">
              <a:solidFill>
                <a:srgbClr val="000000"/>
              </a:solidFill>
              <a:latin typeface="Arial" charset="0"/>
            </a:endParaRPr>
          </a:p>
        </p:txBody>
      </p:sp>
      <p:pic>
        <p:nvPicPr>
          <p:cNvPr id="62" name="Picture 2" descr="C:\Users\menzelk\AppData\Local\Microsoft\Windows\Temporary Internet Files\Content.IE5\9NDF7F0F\papers-576385_960_72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3522" y="140837"/>
            <a:ext cx="1060450" cy="81923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9" descr="C:\Users\menzelk\AppData\Local\Microsoft\Windows\Temporary Internet Files\Content.IE5\ILUCCC64\silhouette-of-a-monkey[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3004" y="95175"/>
            <a:ext cx="815784" cy="68976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3" descr="C:\Users\menzelk\AppData\Local\Microsoft\Windows\Temporary Internet Files\Content.IE5\GITONS1V\peoplesilhouettes[1].png"/>
          <p:cNvPicPr>
            <a:picLocks noChangeAspect="1" noChangeArrowheads="1"/>
          </p:cNvPicPr>
          <p:nvPr/>
        </p:nvPicPr>
        <p:blipFill rotWithShape="1">
          <a:blip r:embed="rId8">
            <a:extLst>
              <a:ext uri="{28A0092B-C50C-407E-A947-70E740481C1C}">
                <a14:useLocalDpi xmlns:a14="http://schemas.microsoft.com/office/drawing/2010/main" val="0"/>
              </a:ext>
            </a:extLst>
          </a:blip>
          <a:srcRect r="31889"/>
          <a:stretch/>
        </p:blipFill>
        <p:spPr bwMode="auto">
          <a:xfrm>
            <a:off x="7123343" y="159388"/>
            <a:ext cx="1091069" cy="508604"/>
          </a:xfrm>
          <a:prstGeom prst="rect">
            <a:avLst/>
          </a:prstGeom>
          <a:noFill/>
          <a:extLst>
            <a:ext uri="{909E8E84-426E-40DD-AFC4-6F175D3DCCD1}">
              <a14:hiddenFill xmlns:a14="http://schemas.microsoft.com/office/drawing/2010/main">
                <a:solidFill>
                  <a:srgbClr val="FFFFFF"/>
                </a:solidFill>
              </a14:hiddenFill>
            </a:ext>
          </a:extLst>
        </p:spPr>
      </p:pic>
      <p:sp>
        <p:nvSpPr>
          <p:cNvPr id="65" name="Text Box 70"/>
          <p:cNvSpPr txBox="1">
            <a:spLocks noChangeAspect="1" noChangeArrowheads="1"/>
          </p:cNvSpPr>
          <p:nvPr/>
        </p:nvSpPr>
        <p:spPr bwMode="auto">
          <a:xfrm>
            <a:off x="10831520" y="1075949"/>
            <a:ext cx="9813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lnSpc>
                <a:spcPct val="95000"/>
              </a:lnSpc>
              <a:spcBef>
                <a:spcPct val="40000"/>
              </a:spcBef>
              <a:spcAft>
                <a:spcPct val="10000"/>
              </a:spcAft>
              <a:buClr>
                <a:schemeClr val="accent1"/>
              </a:buClr>
              <a:defRPr sz="2400">
                <a:solidFill>
                  <a:schemeClr val="tx1"/>
                </a:solidFill>
                <a:latin typeface="Garamond" pitchFamily="18" charset="0"/>
              </a:defRPr>
            </a:lvl1pPr>
            <a:lvl2pPr marL="742950" indent="-285750" algn="l" eaLnBrk="0" hangingPunct="0">
              <a:lnSpc>
                <a:spcPct val="95000"/>
              </a:lnSpc>
              <a:spcBef>
                <a:spcPct val="10000"/>
              </a:spcBef>
              <a:spcAft>
                <a:spcPct val="25000"/>
              </a:spcAft>
              <a:buClr>
                <a:srgbClr val="B3A79F"/>
              </a:buClr>
              <a:buChar char="–"/>
              <a:defRPr sz="2400">
                <a:solidFill>
                  <a:schemeClr val="tx1"/>
                </a:solidFill>
                <a:latin typeface="Garamond" pitchFamily="18" charset="0"/>
              </a:defRPr>
            </a:lvl2pPr>
            <a:lvl3pPr marL="1143000" indent="-228600" algn="l" eaLnBrk="0" hangingPunct="0">
              <a:lnSpc>
                <a:spcPct val="95000"/>
              </a:lnSpc>
              <a:spcBef>
                <a:spcPct val="10000"/>
              </a:spcBef>
              <a:spcAft>
                <a:spcPct val="25000"/>
              </a:spcAft>
              <a:buClr>
                <a:srgbClr val="8CC7BA"/>
              </a:buClr>
              <a:defRPr sz="2400">
                <a:solidFill>
                  <a:schemeClr val="tx1"/>
                </a:solidFill>
                <a:latin typeface="Garamond" pitchFamily="18" charset="0"/>
              </a:defRPr>
            </a:lvl3pPr>
            <a:lvl4pPr marL="1600200" indent="-228600" algn="l" eaLnBrk="0" hangingPunct="0">
              <a:lnSpc>
                <a:spcPct val="95000"/>
              </a:lnSpc>
              <a:spcBef>
                <a:spcPct val="10000"/>
              </a:spcBef>
              <a:spcAft>
                <a:spcPct val="25000"/>
              </a:spcAft>
              <a:buChar char="–"/>
              <a:defRPr sz="2000">
                <a:solidFill>
                  <a:schemeClr val="tx1"/>
                </a:solidFill>
                <a:latin typeface="Garamond" pitchFamily="18" charset="0"/>
              </a:defRPr>
            </a:lvl4pPr>
            <a:lvl5pPr marL="2057400" indent="-228600" algn="l" eaLnBrk="0" hangingPunct="0">
              <a:spcBef>
                <a:spcPct val="20000"/>
              </a:spcBef>
              <a:buChar char="»"/>
              <a:defRPr sz="2000">
                <a:solidFill>
                  <a:schemeClr val="tx1"/>
                </a:solidFill>
                <a:latin typeface="Garamond" pitchFamily="18" charset="0"/>
              </a:defRPr>
            </a:lvl5pPr>
            <a:lvl6pPr marL="2514600" indent="-228600" eaLnBrk="0" fontAlgn="base" hangingPunct="0">
              <a:spcBef>
                <a:spcPct val="20000"/>
              </a:spcBef>
              <a:spcAft>
                <a:spcPct val="0"/>
              </a:spcAft>
              <a:buChar char="»"/>
              <a:defRPr sz="2000">
                <a:solidFill>
                  <a:schemeClr val="tx1"/>
                </a:solidFill>
                <a:latin typeface="Garamond" pitchFamily="18" charset="0"/>
              </a:defRPr>
            </a:lvl6pPr>
            <a:lvl7pPr marL="2971800" indent="-228600" eaLnBrk="0" fontAlgn="base" hangingPunct="0">
              <a:spcBef>
                <a:spcPct val="20000"/>
              </a:spcBef>
              <a:spcAft>
                <a:spcPct val="0"/>
              </a:spcAft>
              <a:buChar char="»"/>
              <a:defRPr sz="2000">
                <a:solidFill>
                  <a:schemeClr val="tx1"/>
                </a:solidFill>
                <a:latin typeface="Garamond" pitchFamily="18" charset="0"/>
              </a:defRPr>
            </a:lvl7pPr>
            <a:lvl8pPr marL="3429000" indent="-228600" eaLnBrk="0" fontAlgn="base" hangingPunct="0">
              <a:spcBef>
                <a:spcPct val="20000"/>
              </a:spcBef>
              <a:spcAft>
                <a:spcPct val="0"/>
              </a:spcAft>
              <a:buChar char="»"/>
              <a:defRPr sz="2000">
                <a:solidFill>
                  <a:schemeClr val="tx1"/>
                </a:solidFill>
                <a:latin typeface="Garamond" pitchFamily="18" charset="0"/>
              </a:defRPr>
            </a:lvl8pPr>
            <a:lvl9pPr marL="3886200" indent="-228600" eaLnBrk="0" fontAlgn="base" hangingPunct="0">
              <a:spcBef>
                <a:spcPct val="20000"/>
              </a:spcBef>
              <a:spcAft>
                <a:spcPct val="0"/>
              </a:spcAft>
              <a:buChar char="»"/>
              <a:defRPr sz="2000">
                <a:solidFill>
                  <a:schemeClr val="tx1"/>
                </a:solidFill>
                <a:latin typeface="Garamond" pitchFamily="18" charset="0"/>
              </a:defRPr>
            </a:lvl9pPr>
          </a:lstStyle>
          <a:p>
            <a:pPr algn="ctr" eaLnBrk="1" hangingPunct="1">
              <a:lnSpc>
                <a:spcPct val="100000"/>
              </a:lnSpc>
              <a:spcBef>
                <a:spcPct val="0"/>
              </a:spcBef>
              <a:spcAft>
                <a:spcPct val="0"/>
              </a:spcAft>
              <a:buClrTx/>
              <a:buFontTx/>
              <a:buNone/>
            </a:pPr>
            <a:r>
              <a:rPr lang="en-US" altLang="en-US" sz="1400" dirty="0">
                <a:solidFill>
                  <a:srgbClr val="000000"/>
                </a:solidFill>
                <a:latin typeface="Arial" charset="0"/>
              </a:rPr>
              <a:t>New Drug</a:t>
            </a:r>
          </a:p>
        </p:txBody>
      </p:sp>
      <p:pic>
        <p:nvPicPr>
          <p:cNvPr id="2" name="Content Placeholder 7">
            <a:extLst>
              <a:ext uri="{FF2B5EF4-FFF2-40B4-BE49-F238E27FC236}">
                <a16:creationId xmlns:a16="http://schemas.microsoft.com/office/drawing/2014/main" id="{D9E1A34D-9CB5-935E-C6B3-720ECD66B471}"/>
              </a:ext>
            </a:extLst>
          </p:cNvPr>
          <p:cNvPicPr>
            <a:picLocks noChangeAspect="1"/>
          </p:cNvPicPr>
          <p:nvPr/>
        </p:nvPicPr>
        <p:blipFill rotWithShape="1">
          <a:blip r:embed="rId9">
            <a:extLst>
              <a:ext uri="{28A0092B-C50C-407E-A947-70E740481C1C}">
                <a14:useLocalDpi xmlns:a14="http://schemas.microsoft.com/office/drawing/2010/main" val="0"/>
              </a:ext>
            </a:extLst>
          </a:blip>
          <a:srcRect l="25515" t="25770" r="19717" b="23451"/>
          <a:stretch/>
        </p:blipFill>
        <p:spPr>
          <a:xfrm>
            <a:off x="10880342" y="6219906"/>
            <a:ext cx="1290638" cy="673100"/>
          </a:xfrm>
          <a:prstGeom prst="rect">
            <a:avLst/>
          </a:prstGeom>
        </p:spPr>
      </p:pic>
    </p:spTree>
    <p:extLst>
      <p:ext uri="{BB962C8B-B14F-4D97-AF65-F5344CB8AC3E}">
        <p14:creationId xmlns:p14="http://schemas.microsoft.com/office/powerpoint/2010/main" val="3014930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8" descr="C:\Users\menzelk\AppData\Local\Microsoft\Windows\Temporary Internet Files\Content.IE5\ABD80RUW\Figure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132" y="1995362"/>
            <a:ext cx="1169742" cy="78778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4732250" y="5808182"/>
            <a:ext cx="3108960" cy="548640"/>
          </a:xfrm>
          <a:prstGeom prst="roundRect">
            <a:avLst/>
          </a:prstGeom>
          <a:solidFill>
            <a:schemeClr val="bg1"/>
          </a:solidFill>
          <a:ln w="6350" cap="flat" cmpd="sng" algn="ctr">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kern="600" spc="30" dirty="0" err="1"/>
          </a:p>
        </p:txBody>
      </p:sp>
      <p:sp>
        <p:nvSpPr>
          <p:cNvPr id="87" name="Rectangle 86"/>
          <p:cNvSpPr/>
          <p:nvPr/>
        </p:nvSpPr>
        <p:spPr>
          <a:xfrm>
            <a:off x="7075990" y="1620517"/>
            <a:ext cx="173736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600" spc="30" dirty="0"/>
              <a:t>Screening</a:t>
            </a:r>
          </a:p>
        </p:txBody>
      </p:sp>
      <p:sp>
        <p:nvSpPr>
          <p:cNvPr id="88" name="Rectangle 87"/>
          <p:cNvSpPr/>
          <p:nvPr/>
        </p:nvSpPr>
        <p:spPr>
          <a:xfrm>
            <a:off x="6801670" y="2563597"/>
            <a:ext cx="201168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600" spc="30" dirty="0"/>
              <a:t>Lead Optimization</a:t>
            </a:r>
          </a:p>
        </p:txBody>
      </p:sp>
      <p:sp>
        <p:nvSpPr>
          <p:cNvPr id="89" name="Rectangle 88"/>
          <p:cNvSpPr/>
          <p:nvPr/>
        </p:nvSpPr>
        <p:spPr>
          <a:xfrm>
            <a:off x="6710230" y="3365735"/>
            <a:ext cx="210312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600" spc="30" dirty="0"/>
              <a:t>IND</a:t>
            </a:r>
          </a:p>
        </p:txBody>
      </p:sp>
      <p:sp>
        <p:nvSpPr>
          <p:cNvPr id="90" name="Rectangle 89"/>
          <p:cNvSpPr/>
          <p:nvPr/>
        </p:nvSpPr>
        <p:spPr>
          <a:xfrm>
            <a:off x="6618790" y="3837275"/>
            <a:ext cx="219456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600" spc="30" dirty="0"/>
              <a:t>Phase 1</a:t>
            </a:r>
          </a:p>
        </p:txBody>
      </p:sp>
      <p:sp>
        <p:nvSpPr>
          <p:cNvPr id="91" name="Rectangle 90"/>
          <p:cNvSpPr/>
          <p:nvPr/>
        </p:nvSpPr>
        <p:spPr>
          <a:xfrm>
            <a:off x="6527350" y="4308815"/>
            <a:ext cx="2286000" cy="457200"/>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600" spc="30" dirty="0"/>
              <a:t>Phase 2</a:t>
            </a:r>
          </a:p>
        </p:txBody>
      </p:sp>
      <p:sp>
        <p:nvSpPr>
          <p:cNvPr id="92" name="Rectangle 91"/>
          <p:cNvSpPr/>
          <p:nvPr/>
        </p:nvSpPr>
        <p:spPr>
          <a:xfrm>
            <a:off x="6527350" y="4822293"/>
            <a:ext cx="2286000" cy="457200"/>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600" spc="30" dirty="0"/>
              <a:t>Phase 3</a:t>
            </a:r>
          </a:p>
        </p:txBody>
      </p:sp>
      <p:sp>
        <p:nvSpPr>
          <p:cNvPr id="93" name="Rectangle 92"/>
          <p:cNvSpPr/>
          <p:nvPr/>
        </p:nvSpPr>
        <p:spPr>
          <a:xfrm>
            <a:off x="6527350" y="5337538"/>
            <a:ext cx="2286000" cy="365760"/>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600" spc="30" dirty="0"/>
              <a:t>Approved Drug</a:t>
            </a:r>
          </a:p>
        </p:txBody>
      </p:sp>
      <p:sp>
        <p:nvSpPr>
          <p:cNvPr id="94" name="Rectangle 93"/>
          <p:cNvSpPr/>
          <p:nvPr/>
        </p:nvSpPr>
        <p:spPr>
          <a:xfrm>
            <a:off x="6984550" y="2093826"/>
            <a:ext cx="182880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600" spc="30" dirty="0"/>
              <a:t>Hit to Lead</a:t>
            </a:r>
          </a:p>
        </p:txBody>
      </p:sp>
      <p:sp>
        <p:nvSpPr>
          <p:cNvPr id="95" name="Rectangle 94"/>
          <p:cNvSpPr/>
          <p:nvPr/>
        </p:nvSpPr>
        <p:spPr>
          <a:xfrm>
            <a:off x="6710230" y="3036906"/>
            <a:ext cx="2103120" cy="274320"/>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kern="600" spc="30" dirty="0"/>
              <a:t>Development</a:t>
            </a:r>
          </a:p>
        </p:txBody>
      </p:sp>
      <p:sp>
        <p:nvSpPr>
          <p:cNvPr id="96" name="Rectangle 95"/>
          <p:cNvSpPr/>
          <p:nvPr/>
        </p:nvSpPr>
        <p:spPr>
          <a:xfrm>
            <a:off x="7350310" y="1150746"/>
            <a:ext cx="1463040" cy="41526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kern="600" spc="30" dirty="0"/>
              <a:t>Discovery</a:t>
            </a:r>
          </a:p>
        </p:txBody>
      </p:sp>
      <p:sp>
        <p:nvSpPr>
          <p:cNvPr id="97" name="Arc 96"/>
          <p:cNvSpPr/>
          <p:nvPr/>
        </p:nvSpPr>
        <p:spPr>
          <a:xfrm flipH="1">
            <a:off x="6037766" y="989805"/>
            <a:ext cx="1703308" cy="5050905"/>
          </a:xfrm>
          <a:custGeom>
            <a:avLst/>
            <a:gdLst>
              <a:gd name="connsiteX0" fmla="*/ 2895273 w 4114800"/>
              <a:gd name="connsiteY0" fmla="*/ 475575 h 10972800"/>
              <a:gd name="connsiteX1" fmla="*/ 4114800 w 4114800"/>
              <a:gd name="connsiteY1" fmla="*/ 5486400 h 10972800"/>
              <a:gd name="connsiteX2" fmla="*/ 2057400 w 4114800"/>
              <a:gd name="connsiteY2" fmla="*/ 5486400 h 10972800"/>
              <a:gd name="connsiteX3" fmla="*/ 2895273 w 4114800"/>
              <a:gd name="connsiteY3" fmla="*/ 475575 h 10972800"/>
              <a:gd name="connsiteX0" fmla="*/ 2895273 w 4114800"/>
              <a:gd name="connsiteY0" fmla="*/ 475575 h 10972800"/>
              <a:gd name="connsiteX1" fmla="*/ 4114800 w 4114800"/>
              <a:gd name="connsiteY1" fmla="*/ 5486400 h 10972800"/>
              <a:gd name="connsiteX0" fmla="*/ 25036 w 1647054"/>
              <a:gd name="connsiteY0" fmla="*/ 395218 h 5406043"/>
              <a:gd name="connsiteX1" fmla="*/ 1244563 w 1647054"/>
              <a:gd name="connsiteY1" fmla="*/ 5406043 h 5406043"/>
              <a:gd name="connsiteX2" fmla="*/ 1622019 w 1647054"/>
              <a:gd name="connsiteY2" fmla="*/ 493802 h 5406043"/>
              <a:gd name="connsiteX3" fmla="*/ 25036 w 1647054"/>
              <a:gd name="connsiteY3" fmla="*/ 395218 h 5406043"/>
              <a:gd name="connsiteX0" fmla="*/ 25036 w 1647054"/>
              <a:gd name="connsiteY0" fmla="*/ 395218 h 5406043"/>
              <a:gd name="connsiteX1" fmla="*/ 1244563 w 1647054"/>
              <a:gd name="connsiteY1" fmla="*/ 5406043 h 5406043"/>
              <a:gd name="connsiteX0" fmla="*/ 39484 w 1636467"/>
              <a:gd name="connsiteY0" fmla="*/ 0 h 5010825"/>
              <a:gd name="connsiteX1" fmla="*/ 1259011 w 1636467"/>
              <a:gd name="connsiteY1" fmla="*/ 5010825 h 5010825"/>
              <a:gd name="connsiteX2" fmla="*/ 1636467 w 1636467"/>
              <a:gd name="connsiteY2" fmla="*/ 98584 h 5010825"/>
              <a:gd name="connsiteX3" fmla="*/ 39484 w 1636467"/>
              <a:gd name="connsiteY3" fmla="*/ 0 h 5010825"/>
              <a:gd name="connsiteX0" fmla="*/ 39484 w 1636467"/>
              <a:gd name="connsiteY0" fmla="*/ 0 h 5010825"/>
              <a:gd name="connsiteX1" fmla="*/ 1259011 w 1636467"/>
              <a:gd name="connsiteY1" fmla="*/ 5010825 h 5010825"/>
              <a:gd name="connsiteX0" fmla="*/ 21299 w 2894189"/>
              <a:gd name="connsiteY0" fmla="*/ 560635 h 5571460"/>
              <a:gd name="connsiteX1" fmla="*/ 1240826 w 2894189"/>
              <a:gd name="connsiteY1" fmla="*/ 5571460 h 5571460"/>
              <a:gd name="connsiteX2" fmla="*/ 2894189 w 2894189"/>
              <a:gd name="connsiteY2" fmla="*/ 0 h 5571460"/>
              <a:gd name="connsiteX3" fmla="*/ 21299 w 2894189"/>
              <a:gd name="connsiteY3" fmla="*/ 560635 h 5571460"/>
              <a:gd name="connsiteX0" fmla="*/ 21299 w 2894189"/>
              <a:gd name="connsiteY0" fmla="*/ 560635 h 5571460"/>
              <a:gd name="connsiteX1" fmla="*/ 1240826 w 2894189"/>
              <a:gd name="connsiteY1" fmla="*/ 5571460 h 5571460"/>
              <a:gd name="connsiteX0" fmla="*/ 0 w 2872890"/>
              <a:gd name="connsiteY0" fmla="*/ 560635 h 5571460"/>
              <a:gd name="connsiteX1" fmla="*/ 1219527 w 2872890"/>
              <a:gd name="connsiteY1" fmla="*/ 5571460 h 5571460"/>
              <a:gd name="connsiteX2" fmla="*/ 2872890 w 2872890"/>
              <a:gd name="connsiteY2" fmla="*/ 0 h 5571460"/>
              <a:gd name="connsiteX3" fmla="*/ 0 w 2872890"/>
              <a:gd name="connsiteY3" fmla="*/ 560635 h 5571460"/>
              <a:gd name="connsiteX0" fmla="*/ 0 w 2872890"/>
              <a:gd name="connsiteY0" fmla="*/ 560635 h 5571460"/>
              <a:gd name="connsiteX1" fmla="*/ 1219527 w 2872890"/>
              <a:gd name="connsiteY1" fmla="*/ 5571460 h 5571460"/>
              <a:gd name="connsiteX0" fmla="*/ 0 w 2872890"/>
              <a:gd name="connsiteY0" fmla="*/ 560635 h 5571460"/>
              <a:gd name="connsiteX1" fmla="*/ 1219527 w 2872890"/>
              <a:gd name="connsiteY1" fmla="*/ 5571460 h 5571460"/>
              <a:gd name="connsiteX2" fmla="*/ 2872890 w 2872890"/>
              <a:gd name="connsiteY2" fmla="*/ 0 h 5571460"/>
              <a:gd name="connsiteX3" fmla="*/ 0 w 2872890"/>
              <a:gd name="connsiteY3" fmla="*/ 560635 h 5571460"/>
              <a:gd name="connsiteX0" fmla="*/ 0 w 2872890"/>
              <a:gd name="connsiteY0" fmla="*/ 560635 h 5571460"/>
              <a:gd name="connsiteX1" fmla="*/ 1219527 w 2872890"/>
              <a:gd name="connsiteY1" fmla="*/ 5571460 h 5571460"/>
              <a:gd name="connsiteX0" fmla="*/ 0 w 1219527"/>
              <a:gd name="connsiteY0" fmla="*/ 3192 h 5014017"/>
              <a:gd name="connsiteX1" fmla="*/ 1219527 w 1219527"/>
              <a:gd name="connsiteY1" fmla="*/ 5014017 h 5014017"/>
              <a:gd name="connsiteX2" fmla="*/ 1171681 w 1219527"/>
              <a:gd name="connsiteY2" fmla="*/ 707832 h 5014017"/>
              <a:gd name="connsiteX3" fmla="*/ 0 w 1219527"/>
              <a:gd name="connsiteY3" fmla="*/ 3192 h 5014017"/>
              <a:gd name="connsiteX0" fmla="*/ 0 w 1219527"/>
              <a:gd name="connsiteY0" fmla="*/ 3192 h 5014017"/>
              <a:gd name="connsiteX1" fmla="*/ 1219527 w 1219527"/>
              <a:gd name="connsiteY1" fmla="*/ 5014017 h 5014017"/>
              <a:gd name="connsiteX0" fmla="*/ 0 w 1219527"/>
              <a:gd name="connsiteY0" fmla="*/ 6701 h 5017526"/>
              <a:gd name="connsiteX1" fmla="*/ 1219527 w 1219527"/>
              <a:gd name="connsiteY1" fmla="*/ 5017526 h 5017526"/>
              <a:gd name="connsiteX2" fmla="*/ 1139783 w 1219527"/>
              <a:gd name="connsiteY2" fmla="*/ 52122 h 5017526"/>
              <a:gd name="connsiteX3" fmla="*/ 0 w 1219527"/>
              <a:gd name="connsiteY3" fmla="*/ 6701 h 5017526"/>
              <a:gd name="connsiteX0" fmla="*/ 0 w 1219527"/>
              <a:gd name="connsiteY0" fmla="*/ 6701 h 5017526"/>
              <a:gd name="connsiteX1" fmla="*/ 1219527 w 1219527"/>
              <a:gd name="connsiteY1" fmla="*/ 5017526 h 5017526"/>
              <a:gd name="connsiteX0" fmla="*/ 0 w 1219527"/>
              <a:gd name="connsiteY0" fmla="*/ 22782 h 5033607"/>
              <a:gd name="connsiteX1" fmla="*/ 1219527 w 1219527"/>
              <a:gd name="connsiteY1" fmla="*/ 5033607 h 5033607"/>
              <a:gd name="connsiteX2" fmla="*/ 1139783 w 1219527"/>
              <a:gd name="connsiteY2" fmla="*/ 68203 h 5033607"/>
              <a:gd name="connsiteX3" fmla="*/ 0 w 1219527"/>
              <a:gd name="connsiteY3" fmla="*/ 22782 h 5033607"/>
              <a:gd name="connsiteX0" fmla="*/ 0 w 1219527"/>
              <a:gd name="connsiteY0" fmla="*/ 22782 h 5033607"/>
              <a:gd name="connsiteX1" fmla="*/ 1219527 w 1219527"/>
              <a:gd name="connsiteY1" fmla="*/ 5033607 h 5033607"/>
              <a:gd name="connsiteX0" fmla="*/ 0 w 1650145"/>
              <a:gd name="connsiteY0" fmla="*/ 21498 h 5032323"/>
              <a:gd name="connsiteX1" fmla="*/ 1219527 w 1650145"/>
              <a:gd name="connsiteY1" fmla="*/ 5032323 h 5032323"/>
              <a:gd name="connsiteX2" fmla="*/ 1650145 w 1650145"/>
              <a:gd name="connsiteY2" fmla="*/ 77551 h 5032323"/>
              <a:gd name="connsiteX3" fmla="*/ 0 w 1650145"/>
              <a:gd name="connsiteY3" fmla="*/ 21498 h 5032323"/>
              <a:gd name="connsiteX0" fmla="*/ 0 w 1650145"/>
              <a:gd name="connsiteY0" fmla="*/ 21498 h 5032323"/>
              <a:gd name="connsiteX1" fmla="*/ 1219527 w 1650145"/>
              <a:gd name="connsiteY1" fmla="*/ 5032323 h 5032323"/>
              <a:gd name="connsiteX0" fmla="*/ 0 w 1703308"/>
              <a:gd name="connsiteY0" fmla="*/ 43764 h 5054589"/>
              <a:gd name="connsiteX1" fmla="*/ 1219527 w 1703308"/>
              <a:gd name="connsiteY1" fmla="*/ 5054589 h 5054589"/>
              <a:gd name="connsiteX2" fmla="*/ 1703308 w 1703308"/>
              <a:gd name="connsiteY2" fmla="*/ 4124 h 5054589"/>
              <a:gd name="connsiteX3" fmla="*/ 0 w 1703308"/>
              <a:gd name="connsiteY3" fmla="*/ 43764 h 5054589"/>
              <a:gd name="connsiteX0" fmla="*/ 0 w 1703308"/>
              <a:gd name="connsiteY0" fmla="*/ 43764 h 5054589"/>
              <a:gd name="connsiteX1" fmla="*/ 1219527 w 1703308"/>
              <a:gd name="connsiteY1" fmla="*/ 5054589 h 5054589"/>
              <a:gd name="connsiteX0" fmla="*/ 0 w 1703308"/>
              <a:gd name="connsiteY0" fmla="*/ 40080 h 5050905"/>
              <a:gd name="connsiteX1" fmla="*/ 1219527 w 1703308"/>
              <a:gd name="connsiteY1" fmla="*/ 5050905 h 5050905"/>
              <a:gd name="connsiteX2" fmla="*/ 1703308 w 1703308"/>
              <a:gd name="connsiteY2" fmla="*/ 440 h 5050905"/>
              <a:gd name="connsiteX3" fmla="*/ 0 w 1703308"/>
              <a:gd name="connsiteY3" fmla="*/ 40080 h 5050905"/>
              <a:gd name="connsiteX0" fmla="*/ 0 w 1703308"/>
              <a:gd name="connsiteY0" fmla="*/ 40080 h 5050905"/>
              <a:gd name="connsiteX1" fmla="*/ 1219527 w 1703308"/>
              <a:gd name="connsiteY1" fmla="*/ 5050905 h 5050905"/>
            </a:gdLst>
            <a:ahLst/>
            <a:cxnLst>
              <a:cxn ang="0">
                <a:pos x="connsiteX0" y="connsiteY0"/>
              </a:cxn>
              <a:cxn ang="0">
                <a:pos x="connsiteX1" y="connsiteY1"/>
              </a:cxn>
            </a:cxnLst>
            <a:rect l="l" t="t" r="r" b="b"/>
            <a:pathLst>
              <a:path w="1703308" h="5050905" stroke="0" extrusionOk="0">
                <a:moveTo>
                  <a:pt x="0" y="40080"/>
                </a:moveTo>
                <a:cubicBezTo>
                  <a:pt x="741755" y="922077"/>
                  <a:pt x="1219527" y="2885158"/>
                  <a:pt x="1219527" y="5050905"/>
                </a:cubicBezTo>
                <a:lnTo>
                  <a:pt x="1703308" y="440"/>
                </a:lnTo>
                <a:cubicBezTo>
                  <a:pt x="430245" y="20742"/>
                  <a:pt x="1102941" y="-33385"/>
                  <a:pt x="0" y="40080"/>
                </a:cubicBezTo>
                <a:close/>
              </a:path>
              <a:path w="1703308" h="5050905" fill="none">
                <a:moveTo>
                  <a:pt x="0" y="40080"/>
                </a:moveTo>
                <a:cubicBezTo>
                  <a:pt x="741755" y="922077"/>
                  <a:pt x="1219527" y="2885158"/>
                  <a:pt x="1219527" y="5050905"/>
                </a:cubicBezTo>
              </a:path>
            </a:pathLst>
          </a:custGeom>
          <a:solidFill>
            <a:schemeClr val="bg1"/>
          </a:solidFill>
          <a:ln w="28575" cap="flat"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Rectangle 40"/>
          <p:cNvSpPr/>
          <p:nvPr/>
        </p:nvSpPr>
        <p:spPr>
          <a:xfrm>
            <a:off x="3404626" y="1620517"/>
            <a:ext cx="155448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kern="600" spc="30" dirty="0"/>
              <a:t>	1</a:t>
            </a:r>
          </a:p>
        </p:txBody>
      </p:sp>
      <p:sp>
        <p:nvSpPr>
          <p:cNvPr id="61" name="Rectangle 60"/>
          <p:cNvSpPr/>
          <p:nvPr/>
        </p:nvSpPr>
        <p:spPr>
          <a:xfrm>
            <a:off x="3404626" y="2563597"/>
            <a:ext cx="182880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kern="600" spc="30" dirty="0"/>
              <a:t>	3</a:t>
            </a:r>
          </a:p>
        </p:txBody>
      </p:sp>
      <p:sp>
        <p:nvSpPr>
          <p:cNvPr id="62" name="Rectangle 61"/>
          <p:cNvSpPr/>
          <p:nvPr/>
        </p:nvSpPr>
        <p:spPr>
          <a:xfrm>
            <a:off x="3404626" y="3365735"/>
            <a:ext cx="192024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kern="600" spc="30" dirty="0"/>
              <a:t>	4</a:t>
            </a:r>
          </a:p>
        </p:txBody>
      </p:sp>
      <p:sp>
        <p:nvSpPr>
          <p:cNvPr id="63" name="Rectangle 62"/>
          <p:cNvSpPr/>
          <p:nvPr/>
        </p:nvSpPr>
        <p:spPr>
          <a:xfrm>
            <a:off x="3404625" y="3837275"/>
            <a:ext cx="201168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kern="600" spc="30" dirty="0"/>
              <a:t>	6</a:t>
            </a:r>
          </a:p>
        </p:txBody>
      </p:sp>
      <p:sp>
        <p:nvSpPr>
          <p:cNvPr id="64" name="Rectangle 63"/>
          <p:cNvSpPr/>
          <p:nvPr/>
        </p:nvSpPr>
        <p:spPr>
          <a:xfrm>
            <a:off x="3404626" y="4308815"/>
            <a:ext cx="2103120" cy="457200"/>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kern="600" spc="30" dirty="0"/>
              <a:t>	8</a:t>
            </a:r>
          </a:p>
        </p:txBody>
      </p:sp>
      <p:sp>
        <p:nvSpPr>
          <p:cNvPr id="65" name="Rectangle 64"/>
          <p:cNvSpPr/>
          <p:nvPr/>
        </p:nvSpPr>
        <p:spPr>
          <a:xfrm>
            <a:off x="3404626" y="4822293"/>
            <a:ext cx="2103120" cy="457200"/>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kern="600" spc="30" dirty="0"/>
              <a:t>	10</a:t>
            </a:r>
          </a:p>
        </p:txBody>
      </p:sp>
      <p:sp>
        <p:nvSpPr>
          <p:cNvPr id="66" name="Rectangle 65"/>
          <p:cNvSpPr/>
          <p:nvPr/>
        </p:nvSpPr>
        <p:spPr>
          <a:xfrm>
            <a:off x="3404626" y="5334000"/>
            <a:ext cx="2103120" cy="365760"/>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kern="600" spc="30" dirty="0"/>
              <a:t>	12</a:t>
            </a:r>
          </a:p>
        </p:txBody>
      </p:sp>
      <p:sp>
        <p:nvSpPr>
          <p:cNvPr id="67" name="Rectangle 66"/>
          <p:cNvSpPr/>
          <p:nvPr/>
        </p:nvSpPr>
        <p:spPr>
          <a:xfrm>
            <a:off x="3404625" y="2090288"/>
            <a:ext cx="1645920" cy="415262"/>
          </a:xfrm>
          <a:prstGeom prst="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kern="600" spc="30" dirty="0"/>
              <a:t>	2</a:t>
            </a:r>
          </a:p>
        </p:txBody>
      </p:sp>
      <p:sp>
        <p:nvSpPr>
          <p:cNvPr id="68" name="Rectangle 67"/>
          <p:cNvSpPr/>
          <p:nvPr/>
        </p:nvSpPr>
        <p:spPr>
          <a:xfrm>
            <a:off x="3404626" y="3033368"/>
            <a:ext cx="1920240" cy="274320"/>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kern="600" spc="30" dirty="0" err="1"/>
          </a:p>
        </p:txBody>
      </p:sp>
      <p:sp>
        <p:nvSpPr>
          <p:cNvPr id="69" name="Rectangle 68"/>
          <p:cNvSpPr/>
          <p:nvPr/>
        </p:nvSpPr>
        <p:spPr>
          <a:xfrm>
            <a:off x="3404626" y="1147208"/>
            <a:ext cx="1280160" cy="415262"/>
          </a:xfrm>
          <a:prstGeom prst="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kern="600" spc="30" dirty="0"/>
              <a:t>Year</a:t>
            </a:r>
          </a:p>
        </p:txBody>
      </p:sp>
      <p:sp>
        <p:nvSpPr>
          <p:cNvPr id="49" name="Arc 48"/>
          <p:cNvSpPr/>
          <p:nvPr/>
        </p:nvSpPr>
        <p:spPr>
          <a:xfrm>
            <a:off x="4290454" y="1007228"/>
            <a:ext cx="2318391" cy="5029199"/>
          </a:xfrm>
          <a:custGeom>
            <a:avLst/>
            <a:gdLst>
              <a:gd name="connsiteX0" fmla="*/ 2918144 w 4114800"/>
              <a:gd name="connsiteY0" fmla="*/ 503217 h 10972800"/>
              <a:gd name="connsiteX1" fmla="*/ 4114800 w 4114800"/>
              <a:gd name="connsiteY1" fmla="*/ 5486400 h 10972800"/>
              <a:gd name="connsiteX2" fmla="*/ 2057400 w 4114800"/>
              <a:gd name="connsiteY2" fmla="*/ 5486400 h 10972800"/>
              <a:gd name="connsiteX3" fmla="*/ 2918144 w 4114800"/>
              <a:gd name="connsiteY3" fmla="*/ 503217 h 10972800"/>
              <a:gd name="connsiteX0" fmla="*/ 2918144 w 4114800"/>
              <a:gd name="connsiteY0" fmla="*/ 503217 h 10972800"/>
              <a:gd name="connsiteX1" fmla="*/ 4114800 w 4114800"/>
              <a:gd name="connsiteY1" fmla="*/ 5486400 h 10972800"/>
              <a:gd name="connsiteX0" fmla="*/ 860744 w 2057400"/>
              <a:gd name="connsiteY0" fmla="*/ 0 h 4987908"/>
              <a:gd name="connsiteX1" fmla="*/ 2057400 w 2057400"/>
              <a:gd name="connsiteY1" fmla="*/ 4983183 h 4987908"/>
              <a:gd name="connsiteX2" fmla="*/ 0 w 2057400"/>
              <a:gd name="connsiteY2" fmla="*/ 4983183 h 4987908"/>
              <a:gd name="connsiteX3" fmla="*/ 860744 w 2057400"/>
              <a:gd name="connsiteY3" fmla="*/ 0 h 4987908"/>
              <a:gd name="connsiteX0" fmla="*/ 860744 w 2057400"/>
              <a:gd name="connsiteY0" fmla="*/ 0 h 4987908"/>
              <a:gd name="connsiteX1" fmla="*/ 2057400 w 2057400"/>
              <a:gd name="connsiteY1" fmla="*/ 4983183 h 4987908"/>
              <a:gd name="connsiteX0" fmla="*/ 860744 w 2057400"/>
              <a:gd name="connsiteY0" fmla="*/ 0 h 4983183"/>
              <a:gd name="connsiteX1" fmla="*/ 2057400 w 2057400"/>
              <a:gd name="connsiteY1" fmla="*/ 4983183 h 4983183"/>
              <a:gd name="connsiteX2" fmla="*/ 0 w 2057400"/>
              <a:gd name="connsiteY2" fmla="*/ 4983183 h 4983183"/>
              <a:gd name="connsiteX3" fmla="*/ 860744 w 2057400"/>
              <a:gd name="connsiteY3" fmla="*/ 0 h 4983183"/>
              <a:gd name="connsiteX0" fmla="*/ 860744 w 2057400"/>
              <a:gd name="connsiteY0" fmla="*/ 0 h 4983183"/>
              <a:gd name="connsiteX1" fmla="*/ 2057400 w 2057400"/>
              <a:gd name="connsiteY1" fmla="*/ 4983183 h 4983183"/>
              <a:gd name="connsiteX0" fmla="*/ 860744 w 2057400"/>
              <a:gd name="connsiteY0" fmla="*/ 0 h 4987908"/>
              <a:gd name="connsiteX1" fmla="*/ 2057400 w 2057400"/>
              <a:gd name="connsiteY1" fmla="*/ 4983183 h 4987908"/>
              <a:gd name="connsiteX2" fmla="*/ 0 w 2057400"/>
              <a:gd name="connsiteY2" fmla="*/ 4983183 h 4987908"/>
              <a:gd name="connsiteX3" fmla="*/ 860744 w 2057400"/>
              <a:gd name="connsiteY3" fmla="*/ 0 h 4987908"/>
              <a:gd name="connsiteX0" fmla="*/ 860744 w 2057400"/>
              <a:gd name="connsiteY0" fmla="*/ 0 h 4987908"/>
              <a:gd name="connsiteX1" fmla="*/ 2057400 w 2057400"/>
              <a:gd name="connsiteY1" fmla="*/ 4983183 h 4987908"/>
              <a:gd name="connsiteX0" fmla="*/ 0 w 6810308"/>
              <a:gd name="connsiteY0" fmla="*/ 0 h 4983183"/>
              <a:gd name="connsiteX1" fmla="*/ 1196656 w 6810308"/>
              <a:gd name="connsiteY1" fmla="*/ 4983183 h 4983183"/>
              <a:gd name="connsiteX2" fmla="*/ 6645842 w 6810308"/>
              <a:gd name="connsiteY2" fmla="*/ 1835946 h 4983183"/>
              <a:gd name="connsiteX3" fmla="*/ 0 w 6810308"/>
              <a:gd name="connsiteY3" fmla="*/ 0 h 4983183"/>
              <a:gd name="connsiteX0" fmla="*/ 0 w 6810308"/>
              <a:gd name="connsiteY0" fmla="*/ 0 h 4983183"/>
              <a:gd name="connsiteX1" fmla="*/ 1196656 w 6810308"/>
              <a:gd name="connsiteY1" fmla="*/ 4983183 h 4983183"/>
              <a:gd name="connsiteX0" fmla="*/ 0 w 6645842"/>
              <a:gd name="connsiteY0" fmla="*/ 0 h 4983183"/>
              <a:gd name="connsiteX1" fmla="*/ 1196656 w 6645842"/>
              <a:gd name="connsiteY1" fmla="*/ 4983183 h 4983183"/>
              <a:gd name="connsiteX2" fmla="*/ 6645842 w 6645842"/>
              <a:gd name="connsiteY2" fmla="*/ 1835946 h 4983183"/>
              <a:gd name="connsiteX3" fmla="*/ 0 w 6645842"/>
              <a:gd name="connsiteY3" fmla="*/ 0 h 4983183"/>
              <a:gd name="connsiteX0" fmla="*/ 0 w 6645842"/>
              <a:gd name="connsiteY0" fmla="*/ 0 h 4983183"/>
              <a:gd name="connsiteX1" fmla="*/ 1196656 w 6645842"/>
              <a:gd name="connsiteY1" fmla="*/ 4983183 h 4983183"/>
              <a:gd name="connsiteX0" fmla="*/ 0 w 6815963"/>
              <a:gd name="connsiteY0" fmla="*/ 0 h 4983183"/>
              <a:gd name="connsiteX1" fmla="*/ 1196656 w 6815963"/>
              <a:gd name="connsiteY1" fmla="*/ 4983183 h 4983183"/>
              <a:gd name="connsiteX2" fmla="*/ 6815963 w 6815963"/>
              <a:gd name="connsiteY2" fmla="*/ 2112393 h 4983183"/>
              <a:gd name="connsiteX3" fmla="*/ 0 w 6815963"/>
              <a:gd name="connsiteY3" fmla="*/ 0 h 4983183"/>
              <a:gd name="connsiteX0" fmla="*/ 0 w 6815963"/>
              <a:gd name="connsiteY0" fmla="*/ 0 h 4983183"/>
              <a:gd name="connsiteX1" fmla="*/ 1196656 w 6815963"/>
              <a:gd name="connsiteY1" fmla="*/ 4983183 h 4983183"/>
              <a:gd name="connsiteX0" fmla="*/ 0 w 2318391"/>
              <a:gd name="connsiteY0" fmla="*/ 46016 h 5029199"/>
              <a:gd name="connsiteX1" fmla="*/ 1196656 w 2318391"/>
              <a:gd name="connsiteY1" fmla="*/ 5029199 h 5029199"/>
              <a:gd name="connsiteX2" fmla="*/ 2318391 w 2318391"/>
              <a:gd name="connsiteY2" fmla="*/ 0 h 5029199"/>
              <a:gd name="connsiteX3" fmla="*/ 0 w 2318391"/>
              <a:gd name="connsiteY3" fmla="*/ 46016 h 5029199"/>
              <a:gd name="connsiteX0" fmla="*/ 0 w 2318391"/>
              <a:gd name="connsiteY0" fmla="*/ 46016 h 5029199"/>
              <a:gd name="connsiteX1" fmla="*/ 1196656 w 2318391"/>
              <a:gd name="connsiteY1" fmla="*/ 5029199 h 5029199"/>
              <a:gd name="connsiteX0" fmla="*/ 0 w 2318391"/>
              <a:gd name="connsiteY0" fmla="*/ 46016 h 5029199"/>
              <a:gd name="connsiteX1" fmla="*/ 1196656 w 2318391"/>
              <a:gd name="connsiteY1" fmla="*/ 5029199 h 5029199"/>
              <a:gd name="connsiteX2" fmla="*/ 2318391 w 2318391"/>
              <a:gd name="connsiteY2" fmla="*/ 0 h 5029199"/>
              <a:gd name="connsiteX3" fmla="*/ 0 w 2318391"/>
              <a:gd name="connsiteY3" fmla="*/ 46016 h 5029199"/>
              <a:gd name="connsiteX0" fmla="*/ 0 w 2318391"/>
              <a:gd name="connsiteY0" fmla="*/ 46016 h 5029199"/>
              <a:gd name="connsiteX1" fmla="*/ 1196656 w 2318391"/>
              <a:gd name="connsiteY1" fmla="*/ 5029199 h 5029199"/>
              <a:gd name="connsiteX0" fmla="*/ 0 w 2318391"/>
              <a:gd name="connsiteY0" fmla="*/ 46016 h 5029199"/>
              <a:gd name="connsiteX1" fmla="*/ 1196656 w 2318391"/>
              <a:gd name="connsiteY1" fmla="*/ 5029199 h 5029199"/>
              <a:gd name="connsiteX2" fmla="*/ 2318391 w 2318391"/>
              <a:gd name="connsiteY2" fmla="*/ 0 h 5029199"/>
              <a:gd name="connsiteX3" fmla="*/ 0 w 2318391"/>
              <a:gd name="connsiteY3" fmla="*/ 46016 h 5029199"/>
              <a:gd name="connsiteX0" fmla="*/ 0 w 2318391"/>
              <a:gd name="connsiteY0" fmla="*/ 46016 h 5029199"/>
              <a:gd name="connsiteX1" fmla="*/ 1196656 w 2318391"/>
              <a:gd name="connsiteY1" fmla="*/ 5029199 h 5029199"/>
            </a:gdLst>
            <a:ahLst/>
            <a:cxnLst>
              <a:cxn ang="0">
                <a:pos x="connsiteX0" y="connsiteY0"/>
              </a:cxn>
              <a:cxn ang="0">
                <a:pos x="connsiteX1" y="connsiteY1"/>
              </a:cxn>
            </a:cxnLst>
            <a:rect l="l" t="t" r="r" b="b"/>
            <a:pathLst>
              <a:path w="2318391" h="5029199" stroke="0" extrusionOk="0">
                <a:moveTo>
                  <a:pt x="0" y="46016"/>
                </a:moveTo>
                <a:cubicBezTo>
                  <a:pt x="729402" y="941941"/>
                  <a:pt x="1228554" y="2855809"/>
                  <a:pt x="1196656" y="5029199"/>
                </a:cubicBezTo>
                <a:cubicBezTo>
                  <a:pt x="1425256" y="4040371"/>
                  <a:pt x="1260451" y="510363"/>
                  <a:pt x="2318391" y="0"/>
                </a:cubicBezTo>
                <a:lnTo>
                  <a:pt x="0" y="46016"/>
                </a:lnTo>
                <a:close/>
              </a:path>
              <a:path w="2318391" h="5029199" fill="none">
                <a:moveTo>
                  <a:pt x="0" y="46016"/>
                </a:moveTo>
                <a:cubicBezTo>
                  <a:pt x="729402" y="941941"/>
                  <a:pt x="1196656" y="2887707"/>
                  <a:pt x="1196656" y="5029199"/>
                </a:cubicBezTo>
              </a:path>
            </a:pathLst>
          </a:custGeom>
          <a:solidFill>
            <a:schemeClr val="bg1"/>
          </a:solidFill>
          <a:ln w="28575" cap="flat" cmpd="sng" algn="ctr">
            <a:no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0114" name="Title 1"/>
          <p:cNvSpPr>
            <a:spLocks noGrp="1"/>
          </p:cNvSpPr>
          <p:nvPr>
            <p:ph type="title"/>
          </p:nvPr>
        </p:nvSpPr>
        <p:spPr>
          <a:xfrm>
            <a:off x="-324404" y="184227"/>
            <a:ext cx="11481418" cy="787785"/>
          </a:xfrm>
        </p:spPr>
        <p:txBody>
          <a:bodyPr>
            <a:normAutofit fontScale="90000"/>
          </a:bodyPr>
          <a:lstStyle/>
          <a:p>
            <a:pPr marL="365125" algn="ctr"/>
            <a:r>
              <a:rPr lang="en-US" altLang="en-US" sz="3600" b="1" dirty="0">
                <a:solidFill>
                  <a:srgbClr val="FF0000"/>
                </a:solidFill>
                <a:latin typeface="Arial" panose="020B0604020202020204" pitchFamily="34" charset="0"/>
                <a:cs typeface="Arial" panose="020B0604020202020204" pitchFamily="34" charset="0"/>
              </a:rPr>
              <a:t>From Discovery </a:t>
            </a:r>
            <a:r>
              <a:rPr lang="en-US" altLang="en-US" sz="3600" b="1" dirty="0">
                <a:solidFill>
                  <a:srgbClr val="FF0000"/>
                </a:solidFill>
                <a:latin typeface="Arial" panose="020B0604020202020204" pitchFamily="34" charset="0"/>
                <a:cs typeface="Arial" panose="020B0604020202020204" pitchFamily="34" charset="0"/>
                <a:sym typeface="Wingdings" pitchFamily="2" charset="2"/>
              </a:rPr>
              <a:t>to Approved Drug (Small molecule example)</a:t>
            </a:r>
            <a:br>
              <a:rPr lang="en-US" altLang="en-US" b="1" dirty="0">
                <a:solidFill>
                  <a:srgbClr val="FF0000"/>
                </a:solidFill>
                <a:latin typeface="Arial" panose="020B0604020202020204" pitchFamily="34" charset="0"/>
                <a:cs typeface="Arial" panose="020B0604020202020204" pitchFamily="34" charset="0"/>
                <a:sym typeface="Wingdings" pitchFamily="2" charset="2"/>
              </a:rPr>
            </a:br>
            <a:r>
              <a:rPr lang="en-US" altLang="en-US" sz="2000" b="1" dirty="0">
                <a:solidFill>
                  <a:srgbClr val="FF0000"/>
                </a:solidFill>
                <a:latin typeface="Arial" panose="020B0604020202020204" pitchFamily="34" charset="0"/>
                <a:cs typeface="Arial" panose="020B0604020202020204" pitchFamily="34" charset="0"/>
              </a:rPr>
              <a:t>Culmination of Many Years of Work</a:t>
            </a:r>
          </a:p>
        </p:txBody>
      </p:sp>
      <p:pic>
        <p:nvPicPr>
          <p:cNvPr id="90126" name="Picture 2" descr="C:\Users\olsendav\AppData\Local\Microsoft\Windows\Temporary Internet Files\Content.IE5\PJPK0YYR\Emoji_u1f48a.svg[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234" y="5808183"/>
            <a:ext cx="453735" cy="45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rc 33"/>
          <p:cNvSpPr/>
          <p:nvPr/>
        </p:nvSpPr>
        <p:spPr>
          <a:xfrm flipH="1">
            <a:off x="6373616" y="540139"/>
            <a:ext cx="4114800" cy="10972800"/>
          </a:xfrm>
          <a:prstGeom prst="arc">
            <a:avLst>
              <a:gd name="adj1" fmla="val 16769565"/>
              <a:gd name="adj2" fmla="val 21034276"/>
            </a:avLst>
          </a:prstGeom>
          <a:ln w="285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p:cNvSpPr/>
          <p:nvPr/>
        </p:nvSpPr>
        <p:spPr>
          <a:xfrm>
            <a:off x="1499733" y="540139"/>
            <a:ext cx="4114800" cy="10972800"/>
          </a:xfrm>
          <a:prstGeom prst="arc">
            <a:avLst>
              <a:gd name="adj1" fmla="val 16787999"/>
              <a:gd name="adj2" fmla="val 21046754"/>
            </a:avLst>
          </a:prstGeom>
          <a:ln w="28575"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6" name="Trapezoid 105"/>
          <p:cNvSpPr/>
          <p:nvPr/>
        </p:nvSpPr>
        <p:spPr>
          <a:xfrm flipV="1">
            <a:off x="5448111" y="3048501"/>
            <a:ext cx="1187957" cy="274320"/>
          </a:xfrm>
          <a:prstGeom prst="trapezoid">
            <a:avLst/>
          </a:prstGeom>
          <a:gradFill flip="none" rotWithShape="0">
            <a:gsLst>
              <a:gs pos="0">
                <a:schemeClr val="accent3">
                  <a:tint val="100000"/>
                  <a:shade val="100000"/>
                  <a:satMod val="130000"/>
                </a:schemeClr>
              </a:gs>
              <a:gs pos="100000">
                <a:schemeClr val="accent3">
                  <a:tint val="50000"/>
                  <a:shade val="100000"/>
                  <a:satMod val="350000"/>
                </a:schemeClr>
              </a:gs>
            </a:gsLst>
            <a:lin ang="16200000" scaled="1"/>
            <a:tileRect/>
          </a:gra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rtlCol="0" anchor="ctr"/>
          <a:lstStyle/>
          <a:p>
            <a:pPr algn="ctr"/>
            <a:endParaRPr lang="en-US" kern="600" spc="30" dirty="0"/>
          </a:p>
        </p:txBody>
      </p:sp>
      <p:sp>
        <p:nvSpPr>
          <p:cNvPr id="55" name="TextBox 54"/>
          <p:cNvSpPr txBox="1"/>
          <p:nvPr/>
        </p:nvSpPr>
        <p:spPr>
          <a:xfrm>
            <a:off x="5718309" y="3036907"/>
            <a:ext cx="647558" cy="276999"/>
          </a:xfrm>
          <a:prstGeom prst="rect">
            <a:avLst/>
          </a:prstGeom>
          <a:noFill/>
        </p:spPr>
        <p:txBody>
          <a:bodyPr wrap="square" lIns="0" tIns="0" rIns="0" bIns="0" rtlCol="0" anchor="t" anchorCtr="0">
            <a:spAutoFit/>
          </a:bodyPr>
          <a:lstStyle/>
          <a:p>
            <a:pPr algn="ctr"/>
            <a:r>
              <a:rPr lang="en-US" kern="600" spc="30" dirty="0">
                <a:solidFill>
                  <a:schemeClr val="bg1"/>
                </a:solidFill>
              </a:rPr>
              <a:t>Safety</a:t>
            </a:r>
          </a:p>
        </p:txBody>
      </p:sp>
      <p:sp>
        <p:nvSpPr>
          <p:cNvPr id="59" name="TextBox 58"/>
          <p:cNvSpPr txBox="1"/>
          <p:nvPr/>
        </p:nvSpPr>
        <p:spPr>
          <a:xfrm>
            <a:off x="5711709" y="1689650"/>
            <a:ext cx="760144" cy="276999"/>
          </a:xfrm>
          <a:prstGeom prst="rect">
            <a:avLst/>
          </a:prstGeom>
          <a:noFill/>
        </p:spPr>
        <p:txBody>
          <a:bodyPr wrap="none" lIns="0" tIns="0" rIns="0" bIns="0" rtlCol="0" anchor="t" anchorCtr="0">
            <a:spAutoFit/>
          </a:bodyPr>
          <a:lstStyle/>
          <a:p>
            <a:r>
              <a:rPr lang="en-US" kern="600" spc="30" dirty="0"/>
              <a:t>millions</a:t>
            </a:r>
          </a:p>
        </p:txBody>
      </p:sp>
      <p:sp>
        <p:nvSpPr>
          <p:cNvPr id="60" name="TextBox 59"/>
          <p:cNvSpPr txBox="1"/>
          <p:nvPr/>
        </p:nvSpPr>
        <p:spPr>
          <a:xfrm>
            <a:off x="5752458" y="2159420"/>
            <a:ext cx="624530" cy="276999"/>
          </a:xfrm>
          <a:prstGeom prst="rect">
            <a:avLst/>
          </a:prstGeom>
          <a:noFill/>
        </p:spPr>
        <p:txBody>
          <a:bodyPr wrap="none" lIns="0" tIns="0" rIns="0" bIns="0" rtlCol="0" anchor="t" anchorCtr="0">
            <a:spAutoFit/>
          </a:bodyPr>
          <a:lstStyle/>
          <a:p>
            <a:r>
              <a:rPr lang="en-US" kern="600" spc="30" dirty="0"/>
              <a:t>1000’s</a:t>
            </a:r>
          </a:p>
        </p:txBody>
      </p:sp>
      <p:sp>
        <p:nvSpPr>
          <p:cNvPr id="111" name="TextBox 110"/>
          <p:cNvSpPr txBox="1"/>
          <p:nvPr/>
        </p:nvSpPr>
        <p:spPr>
          <a:xfrm>
            <a:off x="5807280" y="2632730"/>
            <a:ext cx="503664" cy="276999"/>
          </a:xfrm>
          <a:prstGeom prst="rect">
            <a:avLst/>
          </a:prstGeom>
          <a:noFill/>
        </p:spPr>
        <p:txBody>
          <a:bodyPr wrap="none" lIns="0" tIns="0" rIns="0" bIns="0" rtlCol="0" anchor="t" anchorCtr="0">
            <a:spAutoFit/>
          </a:bodyPr>
          <a:lstStyle/>
          <a:p>
            <a:r>
              <a:rPr lang="en-US" kern="600" spc="30" dirty="0"/>
              <a:t>100’s</a:t>
            </a:r>
          </a:p>
        </p:txBody>
      </p:sp>
      <p:sp>
        <p:nvSpPr>
          <p:cNvPr id="112" name="TextBox 111"/>
          <p:cNvSpPr txBox="1"/>
          <p:nvPr/>
        </p:nvSpPr>
        <p:spPr>
          <a:xfrm>
            <a:off x="5932444" y="3434868"/>
            <a:ext cx="241733" cy="276999"/>
          </a:xfrm>
          <a:prstGeom prst="rect">
            <a:avLst/>
          </a:prstGeom>
          <a:noFill/>
        </p:spPr>
        <p:txBody>
          <a:bodyPr wrap="none" lIns="0" tIns="0" rIns="0" bIns="0" rtlCol="0" anchor="t" anchorCtr="0">
            <a:spAutoFit/>
          </a:bodyPr>
          <a:lstStyle/>
          <a:p>
            <a:r>
              <a:rPr lang="en-US" kern="600" spc="30" dirty="0"/>
              <a:t>10</a:t>
            </a:r>
          </a:p>
        </p:txBody>
      </p:sp>
      <p:sp>
        <p:nvSpPr>
          <p:cNvPr id="113" name="TextBox 112"/>
          <p:cNvSpPr txBox="1"/>
          <p:nvPr/>
        </p:nvSpPr>
        <p:spPr>
          <a:xfrm>
            <a:off x="5936431" y="3906408"/>
            <a:ext cx="211317" cy="276999"/>
          </a:xfrm>
          <a:prstGeom prst="rect">
            <a:avLst/>
          </a:prstGeom>
          <a:noFill/>
        </p:spPr>
        <p:txBody>
          <a:bodyPr wrap="square" lIns="0" tIns="0" rIns="0" bIns="0" rtlCol="0" anchor="t" anchorCtr="0">
            <a:spAutoFit/>
          </a:bodyPr>
          <a:lstStyle/>
          <a:p>
            <a:pPr algn="ctr"/>
            <a:r>
              <a:rPr lang="en-US" kern="600" spc="30" dirty="0"/>
              <a:t>5</a:t>
            </a:r>
          </a:p>
        </p:txBody>
      </p:sp>
      <p:sp>
        <p:nvSpPr>
          <p:cNvPr id="90112" name="TextBox 90111"/>
          <p:cNvSpPr txBox="1"/>
          <p:nvPr/>
        </p:nvSpPr>
        <p:spPr>
          <a:xfrm>
            <a:off x="5899260" y="4398917"/>
            <a:ext cx="316112" cy="276999"/>
          </a:xfrm>
          <a:prstGeom prst="rect">
            <a:avLst/>
          </a:prstGeom>
          <a:noFill/>
        </p:spPr>
        <p:txBody>
          <a:bodyPr wrap="none" lIns="0" tIns="0" rIns="0" bIns="0" rtlCol="0" anchor="t" anchorCtr="0">
            <a:spAutoFit/>
          </a:bodyPr>
          <a:lstStyle/>
          <a:p>
            <a:r>
              <a:rPr lang="en-US" kern="600" spc="30" dirty="0"/>
              <a:t>2-3</a:t>
            </a:r>
          </a:p>
        </p:txBody>
      </p:sp>
      <p:sp>
        <p:nvSpPr>
          <p:cNvPr id="90115" name="TextBox 90114"/>
          <p:cNvSpPr txBox="1"/>
          <p:nvPr/>
        </p:nvSpPr>
        <p:spPr>
          <a:xfrm>
            <a:off x="5987267" y="4912395"/>
            <a:ext cx="120867" cy="276999"/>
          </a:xfrm>
          <a:prstGeom prst="rect">
            <a:avLst/>
          </a:prstGeom>
          <a:noFill/>
        </p:spPr>
        <p:txBody>
          <a:bodyPr wrap="none" lIns="0" tIns="0" rIns="0" bIns="0" rtlCol="0" anchor="t" anchorCtr="0">
            <a:spAutoFit/>
          </a:bodyPr>
          <a:lstStyle/>
          <a:p>
            <a:r>
              <a:rPr lang="en-US" kern="600" spc="30" dirty="0"/>
              <a:t>1</a:t>
            </a:r>
          </a:p>
        </p:txBody>
      </p:sp>
      <p:sp>
        <p:nvSpPr>
          <p:cNvPr id="14" name="Rectangle 13"/>
          <p:cNvSpPr/>
          <p:nvPr/>
        </p:nvSpPr>
        <p:spPr>
          <a:xfrm>
            <a:off x="5276494" y="1173981"/>
            <a:ext cx="1531188" cy="369332"/>
          </a:xfrm>
          <a:prstGeom prst="rect">
            <a:avLst/>
          </a:prstGeom>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buFont typeface="Arial" charset="0"/>
              <a:buChar char="•"/>
              <a:defRPr>
                <a:solidFill>
                  <a:schemeClr val="tx1"/>
                </a:solidFill>
                <a:latin typeface="Arial" charset="0"/>
                <a:cs typeface="Arial" charset="0"/>
              </a:defRPr>
            </a:lvl6pPr>
            <a:lvl7pPr marL="2971800" indent="-228600" algn="ctr" eaLnBrk="0" fontAlgn="base" hangingPunct="0">
              <a:spcBef>
                <a:spcPct val="0"/>
              </a:spcBef>
              <a:spcAft>
                <a:spcPct val="0"/>
              </a:spcAft>
              <a:buFont typeface="Arial" charset="0"/>
              <a:buChar char="•"/>
              <a:defRPr>
                <a:solidFill>
                  <a:schemeClr val="tx1"/>
                </a:solidFill>
                <a:latin typeface="Arial" charset="0"/>
                <a:cs typeface="Arial" charset="0"/>
              </a:defRPr>
            </a:lvl7pPr>
            <a:lvl8pPr marL="3429000" indent="-228600" algn="ctr" eaLnBrk="0" fontAlgn="base" hangingPunct="0">
              <a:spcBef>
                <a:spcPct val="0"/>
              </a:spcBef>
              <a:spcAft>
                <a:spcPct val="0"/>
              </a:spcAft>
              <a:buFont typeface="Arial" charset="0"/>
              <a:buChar char="•"/>
              <a:defRPr>
                <a:solidFill>
                  <a:schemeClr val="tx1"/>
                </a:solidFill>
                <a:latin typeface="Arial" charset="0"/>
                <a:cs typeface="Arial" charset="0"/>
              </a:defRPr>
            </a:lvl8pPr>
            <a:lvl9pPr marL="3886200" indent="-228600" algn="ctr" eaLnBrk="0" fontAlgn="base" hangingPunct="0">
              <a:spcBef>
                <a:spcPct val="0"/>
              </a:spcBef>
              <a:spcAft>
                <a:spcPct val="0"/>
              </a:spcAft>
              <a:buFont typeface="Arial" charset="0"/>
              <a:buChar char="•"/>
              <a:defRPr>
                <a:solidFill>
                  <a:schemeClr val="tx1"/>
                </a:solidFill>
                <a:latin typeface="Arial" charset="0"/>
                <a:cs typeface="Arial" charset="0"/>
              </a:defRPr>
            </a:lvl9pPr>
          </a:lstStyle>
          <a:p>
            <a:pPr eaLnBrk="1" hangingPunct="1">
              <a:buFont typeface="Arial" charset="0"/>
              <a:buNone/>
            </a:pPr>
            <a:r>
              <a:rPr lang="en-US" altLang="en-US" b="1" dirty="0">
                <a:solidFill>
                  <a:schemeClr val="tx1">
                    <a:lumMod val="95000"/>
                    <a:lumOff val="5000"/>
                  </a:schemeClr>
                </a:solidFill>
              </a:rPr>
              <a:t>Compounds</a:t>
            </a:r>
          </a:p>
        </p:txBody>
      </p:sp>
      <p:sp>
        <p:nvSpPr>
          <p:cNvPr id="4" name="TextBox 3"/>
          <p:cNvSpPr txBox="1"/>
          <p:nvPr/>
        </p:nvSpPr>
        <p:spPr>
          <a:xfrm>
            <a:off x="5077793" y="5955284"/>
            <a:ext cx="2513701" cy="276999"/>
          </a:xfrm>
          <a:prstGeom prst="rect">
            <a:avLst/>
          </a:prstGeom>
          <a:noFill/>
        </p:spPr>
        <p:txBody>
          <a:bodyPr wrap="none" lIns="0" tIns="0" rIns="0" bIns="0" rtlCol="0" anchor="t" anchorCtr="0">
            <a:spAutoFit/>
          </a:bodyPr>
          <a:lstStyle/>
          <a:p>
            <a:r>
              <a:rPr lang="en-US" kern="600" spc="30" dirty="0"/>
              <a:t>Market exclusivity ~10 </a:t>
            </a:r>
            <a:r>
              <a:rPr lang="en-US" kern="600" spc="30" dirty="0" err="1"/>
              <a:t>yrs</a:t>
            </a:r>
            <a:endParaRPr lang="en-US" kern="600" spc="30" dirty="0"/>
          </a:p>
        </p:txBody>
      </p:sp>
      <p:sp>
        <p:nvSpPr>
          <p:cNvPr id="52" name="TextBox 51"/>
          <p:cNvSpPr txBox="1"/>
          <p:nvPr/>
        </p:nvSpPr>
        <p:spPr>
          <a:xfrm>
            <a:off x="5987267" y="5388003"/>
            <a:ext cx="120867" cy="276999"/>
          </a:xfrm>
          <a:prstGeom prst="rect">
            <a:avLst/>
          </a:prstGeom>
          <a:noFill/>
        </p:spPr>
        <p:txBody>
          <a:bodyPr wrap="none" lIns="0" tIns="0" rIns="0" bIns="0" rtlCol="0" anchor="t" anchorCtr="0">
            <a:spAutoFit/>
          </a:bodyPr>
          <a:lstStyle/>
          <a:p>
            <a:r>
              <a:rPr lang="en-US" kern="600" spc="30" dirty="0"/>
              <a:t>1</a:t>
            </a:r>
          </a:p>
        </p:txBody>
      </p:sp>
      <p:sp>
        <p:nvSpPr>
          <p:cNvPr id="8" name="Rounded Rectangle 7"/>
          <p:cNvSpPr/>
          <p:nvPr/>
        </p:nvSpPr>
        <p:spPr>
          <a:xfrm>
            <a:off x="5503295" y="6416170"/>
            <a:ext cx="1292036" cy="302640"/>
          </a:xfrm>
          <a:prstGeom prst="round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kern="600" spc="30" dirty="0"/>
              <a:t>Generics</a:t>
            </a:r>
          </a:p>
        </p:txBody>
      </p:sp>
      <p:graphicFrame>
        <p:nvGraphicFramePr>
          <p:cNvPr id="10" name="Diagram 9"/>
          <p:cNvGraphicFramePr/>
          <p:nvPr/>
        </p:nvGraphicFramePr>
        <p:xfrm>
          <a:off x="1061330" y="2517972"/>
          <a:ext cx="1510184" cy="42103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7" name="Picture 2" descr="C:\Users\olsendav\AppData\Local\Microsoft\Windows\Temporary Internet Files\Content.IE5\QF441L3M\hourglass-9490_640[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8263" y="2262827"/>
            <a:ext cx="34607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 name="Group 2"/>
          <p:cNvGrpSpPr>
            <a:grpSpLocks/>
          </p:cNvGrpSpPr>
          <p:nvPr/>
        </p:nvGrpSpPr>
        <p:grpSpPr bwMode="auto">
          <a:xfrm>
            <a:off x="9275762" y="1190202"/>
            <a:ext cx="1392238" cy="744537"/>
            <a:chOff x="10164125" y="668278"/>
            <a:chExt cx="1744663" cy="992187"/>
          </a:xfrm>
        </p:grpSpPr>
        <p:pic>
          <p:nvPicPr>
            <p:cNvPr id="58" name="Picture 6" descr="C:\Users\olsendav\AppData\Local\Microsoft\Windows\Temporary Internet Files\Content.IE5\WWA18M90\automation-robot-arm-Fotolia_35665878_Subscription_Monthly_XXL[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64125" y="668278"/>
              <a:ext cx="1341438"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7" descr="C:\Users\olsendav\AppData\Local\Microsoft\Windows\Temporary Internet Files\Content.IE5\YKGN8OSI\GuRqc[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02338" y="1161870"/>
              <a:ext cx="8064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2" name="Picture 19" descr="C:\Users\menzelk\AppData\Local\Microsoft\Windows\Temporary Internet Files\Content.IE5\EO1MEEUG\phases_clean[1].jpg"/>
          <p:cNvPicPr>
            <a:picLocks noChangeAspect="1" noChangeArrowheads="1"/>
          </p:cNvPicPr>
          <p:nvPr/>
        </p:nvPicPr>
        <p:blipFill rotWithShape="1">
          <a:blip r:embed="rId14">
            <a:extLst>
              <a:ext uri="{28A0092B-C50C-407E-A947-70E740481C1C}">
                <a14:useLocalDpi xmlns:a14="http://schemas.microsoft.com/office/drawing/2010/main" val="0"/>
              </a:ext>
            </a:extLst>
          </a:blip>
          <a:srcRect l="30879" t="26984" r="19470"/>
          <a:stretch/>
        </p:blipFill>
        <p:spPr bwMode="auto">
          <a:xfrm>
            <a:off x="9227919" y="3906407"/>
            <a:ext cx="944583" cy="197716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C:\Users\menzelk\AppData\Local\Microsoft\Windows\Temporary Internet Files\Content.IE5\ILUCCC64\fiat_panda-crashtest[1].jpg"/>
          <p:cNvPicPr>
            <a:picLocks noChangeAspect="1" noChangeArrowheads="1"/>
          </p:cNvPicPr>
          <p:nvPr/>
        </p:nvPicPr>
        <p:blipFill rotWithShape="1">
          <a:blip r:embed="rId15">
            <a:extLst>
              <a:ext uri="{28A0092B-C50C-407E-A947-70E740481C1C}">
                <a14:useLocalDpi xmlns:a14="http://schemas.microsoft.com/office/drawing/2010/main" val="0"/>
              </a:ext>
            </a:extLst>
          </a:blip>
          <a:srcRect t="16728" b="14907"/>
          <a:stretch/>
        </p:blipFill>
        <p:spPr bwMode="auto">
          <a:xfrm>
            <a:off x="8910643" y="2914009"/>
            <a:ext cx="1690901" cy="866989"/>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7">
            <a:extLst>
              <a:ext uri="{FF2B5EF4-FFF2-40B4-BE49-F238E27FC236}">
                <a16:creationId xmlns:a16="http://schemas.microsoft.com/office/drawing/2014/main" id="{E5B7F657-7877-A13C-8D4E-611BB5261811}"/>
              </a:ext>
            </a:extLst>
          </p:cNvPr>
          <p:cNvPicPr>
            <a:picLocks noChangeAspect="1"/>
          </p:cNvPicPr>
          <p:nvPr/>
        </p:nvPicPr>
        <p:blipFill rotWithShape="1">
          <a:blip r:embed="rId16">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Tree>
    <p:custDataLst>
      <p:tags r:id="rId1"/>
    </p:custDataLst>
    <p:extLst>
      <p:ext uri="{BB962C8B-B14F-4D97-AF65-F5344CB8AC3E}">
        <p14:creationId xmlns:p14="http://schemas.microsoft.com/office/powerpoint/2010/main" val="68165496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26" name="Picture 6" descr="C:\Users\olsendav\AppData\Local\Microsoft\Windows\Temporary Internet Files\Content.IE5\WWA18M90\automation-robot-arm-Fotolia_35665878_Subscription_Monthly_XXL[1].jpg"/>
          <p:cNvPicPr>
            <a:picLocks noChangeAspect="1" noChangeArrowheads="1"/>
          </p:cNvPicPr>
          <p:nvPr/>
        </p:nvPicPr>
        <p:blipFill rotWithShape="1">
          <a:blip r:embed="rId3">
            <a:extLst>
              <a:ext uri="{28A0092B-C50C-407E-A947-70E740481C1C}">
                <a14:useLocalDpi xmlns:a14="http://schemas.microsoft.com/office/drawing/2010/main" val="0"/>
              </a:ext>
            </a:extLst>
          </a:blip>
          <a:srcRect l="14315" r="8168"/>
          <a:stretch/>
        </p:blipFill>
        <p:spPr bwMode="auto">
          <a:xfrm>
            <a:off x="7259862" y="5690032"/>
            <a:ext cx="1039842"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3" descr="C:\Users\olsendav\AppData\Local\Microsoft\Windows\Temporary Internet Files\Content.IE5\YKGN8OSI\2364689321_d933701e00_z[1].jpg"/>
          <p:cNvPicPr>
            <a:picLocks noChangeAspect="1" noChangeArrowheads="1"/>
          </p:cNvPicPr>
          <p:nvPr/>
        </p:nvPicPr>
        <p:blipFill>
          <a:blip r:embed="rId4">
            <a:extLst>
              <a:ext uri="{28A0092B-C50C-407E-A947-70E740481C1C}">
                <a14:useLocalDpi xmlns:a14="http://schemas.microsoft.com/office/drawing/2010/main" val="0"/>
              </a:ext>
            </a:extLst>
          </a:blip>
          <a:srcRect t="22501" b="22559"/>
          <a:stretch>
            <a:fillRect/>
          </a:stretch>
        </p:blipFill>
        <p:spPr bwMode="auto">
          <a:xfrm>
            <a:off x="2193925" y="1077913"/>
            <a:ext cx="789305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Picture 4" descr="C:\Users\olsendav\AppData\Local\Microsoft\Windows\Temporary Internet Files\Content.IE5\QF441L3M\616_1367723175[1].jpg"/>
          <p:cNvPicPr>
            <a:picLocks noChangeAspect="1" noChangeArrowheads="1"/>
          </p:cNvPicPr>
          <p:nvPr/>
        </p:nvPicPr>
        <p:blipFill>
          <a:blip r:embed="rId5">
            <a:extLst>
              <a:ext uri="{28A0092B-C50C-407E-A947-70E740481C1C}">
                <a14:useLocalDpi xmlns:a14="http://schemas.microsoft.com/office/drawing/2010/main" val="0"/>
              </a:ext>
            </a:extLst>
          </a:blip>
          <a:srcRect b="8452"/>
          <a:stretch>
            <a:fillRect/>
          </a:stretch>
        </p:blipFill>
        <p:spPr bwMode="auto">
          <a:xfrm>
            <a:off x="4928260" y="1991337"/>
            <a:ext cx="4413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Box 4"/>
          <p:cNvSpPr txBox="1">
            <a:spLocks noChangeArrowheads="1"/>
          </p:cNvSpPr>
          <p:nvPr/>
        </p:nvSpPr>
        <p:spPr bwMode="auto">
          <a:xfrm>
            <a:off x="7259863" y="776481"/>
            <a:ext cx="116039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defRPr sz="2400">
                <a:solidFill>
                  <a:schemeClr val="tx1"/>
                </a:solidFill>
                <a:latin typeface="Arial" charset="0"/>
              </a:defRPr>
            </a:lvl1pPr>
            <a:lvl2pPr marL="742950" indent="-285750" algn="l" eaLnBrk="0" hangingPunct="0">
              <a:spcBef>
                <a:spcPct val="20000"/>
              </a:spcBef>
              <a:buClr>
                <a:srgbClr val="DE8400"/>
              </a:buClr>
              <a:buSzPct val="110000"/>
              <a:defRPr sz="20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SzPct val="80000"/>
              <a:buChar char="»"/>
              <a:defRPr sz="2000">
                <a:solidFill>
                  <a:schemeClr val="tx1"/>
                </a:solidFill>
                <a:latin typeface="Arial" charset="0"/>
              </a:defRPr>
            </a:lvl5pPr>
            <a:lvl6pPr marL="2514600" indent="-228600" eaLnBrk="0" fontAlgn="base" hangingPunct="0">
              <a:spcBef>
                <a:spcPct val="20000"/>
              </a:spcBef>
              <a:spcAft>
                <a:spcPct val="0"/>
              </a:spcAft>
              <a:buSzPct val="8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SzPct val="8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SzPct val="8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SzPct val="80000"/>
              <a:buFont typeface="Arial" charset="0"/>
              <a:buChar char="»"/>
              <a:defRPr sz="2000">
                <a:solidFill>
                  <a:schemeClr val="tx1"/>
                </a:solidFill>
                <a:latin typeface="Arial" charset="0"/>
              </a:defRPr>
            </a:lvl9pPr>
          </a:lstStyle>
          <a:p>
            <a:pPr algn="ctr" eaLnBrk="1" hangingPunct="1">
              <a:spcBef>
                <a:spcPct val="0"/>
              </a:spcBef>
              <a:buFont typeface="Arial" charset="0"/>
              <a:buNone/>
            </a:pPr>
            <a:r>
              <a:rPr lang="en-US" altLang="en-US" sz="1400" dirty="0"/>
              <a:t>Formulation </a:t>
            </a:r>
          </a:p>
          <a:p>
            <a:pPr algn="ctr" eaLnBrk="1" hangingPunct="1">
              <a:spcBef>
                <a:spcPct val="0"/>
              </a:spcBef>
              <a:buFont typeface="Arial" charset="0"/>
              <a:buNone/>
            </a:pPr>
            <a:r>
              <a:rPr lang="en-US" altLang="en-US" sz="1400" dirty="0"/>
              <a:t>Scientist</a:t>
            </a:r>
          </a:p>
        </p:txBody>
      </p:sp>
      <p:sp>
        <p:nvSpPr>
          <p:cNvPr id="98310" name="TextBox 7"/>
          <p:cNvSpPr txBox="1">
            <a:spLocks noChangeArrowheads="1"/>
          </p:cNvSpPr>
          <p:nvPr/>
        </p:nvSpPr>
        <p:spPr bwMode="auto">
          <a:xfrm>
            <a:off x="1885950" y="2293939"/>
            <a:ext cx="1085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defRPr sz="2400">
                <a:solidFill>
                  <a:schemeClr val="tx1"/>
                </a:solidFill>
                <a:latin typeface="Arial" charset="0"/>
              </a:defRPr>
            </a:lvl1pPr>
            <a:lvl2pPr marL="742950" indent="-285750" algn="l" eaLnBrk="0" hangingPunct="0">
              <a:spcBef>
                <a:spcPct val="20000"/>
              </a:spcBef>
              <a:buClr>
                <a:srgbClr val="DE8400"/>
              </a:buClr>
              <a:buSzPct val="110000"/>
              <a:defRPr sz="20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SzPct val="80000"/>
              <a:buChar char="»"/>
              <a:defRPr sz="2000">
                <a:solidFill>
                  <a:schemeClr val="tx1"/>
                </a:solidFill>
                <a:latin typeface="Arial" charset="0"/>
              </a:defRPr>
            </a:lvl5pPr>
            <a:lvl6pPr marL="2514600" indent="-228600" eaLnBrk="0" fontAlgn="base" hangingPunct="0">
              <a:spcBef>
                <a:spcPct val="20000"/>
              </a:spcBef>
              <a:spcAft>
                <a:spcPct val="0"/>
              </a:spcAft>
              <a:buSzPct val="8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SzPct val="8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SzPct val="8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SzPct val="80000"/>
              <a:buFont typeface="Arial" charset="0"/>
              <a:buChar char="»"/>
              <a:defRPr sz="2000">
                <a:solidFill>
                  <a:schemeClr val="tx1"/>
                </a:solidFill>
                <a:latin typeface="Arial" charset="0"/>
              </a:defRPr>
            </a:lvl9pPr>
          </a:lstStyle>
          <a:p>
            <a:pPr algn="ctr" eaLnBrk="1" hangingPunct="1">
              <a:spcBef>
                <a:spcPct val="0"/>
              </a:spcBef>
              <a:buFont typeface="Arial" charset="0"/>
              <a:buNone/>
            </a:pPr>
            <a:r>
              <a:rPr lang="en-US" altLang="en-US" sz="1400" b="1" dirty="0">
                <a:solidFill>
                  <a:srgbClr val="C00000"/>
                </a:solidFill>
              </a:rPr>
              <a:t>Biologist</a:t>
            </a:r>
          </a:p>
        </p:txBody>
      </p:sp>
      <p:sp>
        <p:nvSpPr>
          <p:cNvPr id="98311" name="TextBox 8"/>
          <p:cNvSpPr txBox="1">
            <a:spLocks noChangeArrowheads="1"/>
          </p:cNvSpPr>
          <p:nvPr/>
        </p:nvSpPr>
        <p:spPr bwMode="auto">
          <a:xfrm>
            <a:off x="3201524" y="924024"/>
            <a:ext cx="15959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defRPr sz="2400">
                <a:solidFill>
                  <a:schemeClr val="tx1"/>
                </a:solidFill>
                <a:latin typeface="Arial" charset="0"/>
              </a:defRPr>
            </a:lvl1pPr>
            <a:lvl2pPr marL="742950" indent="-285750" algn="l" eaLnBrk="0" hangingPunct="0">
              <a:spcBef>
                <a:spcPct val="20000"/>
              </a:spcBef>
              <a:buClr>
                <a:srgbClr val="DE8400"/>
              </a:buClr>
              <a:buSzPct val="110000"/>
              <a:defRPr sz="20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SzPct val="80000"/>
              <a:buChar char="»"/>
              <a:defRPr sz="2000">
                <a:solidFill>
                  <a:schemeClr val="tx1"/>
                </a:solidFill>
                <a:latin typeface="Arial" charset="0"/>
              </a:defRPr>
            </a:lvl5pPr>
            <a:lvl6pPr marL="2514600" indent="-228600" eaLnBrk="0" fontAlgn="base" hangingPunct="0">
              <a:spcBef>
                <a:spcPct val="20000"/>
              </a:spcBef>
              <a:spcAft>
                <a:spcPct val="0"/>
              </a:spcAft>
              <a:buSzPct val="8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SzPct val="8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SzPct val="8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SzPct val="80000"/>
              <a:buFont typeface="Arial" charset="0"/>
              <a:buChar char="»"/>
              <a:defRPr sz="2000">
                <a:solidFill>
                  <a:schemeClr val="tx1"/>
                </a:solidFill>
                <a:latin typeface="Arial" charset="0"/>
              </a:defRPr>
            </a:lvl9pPr>
          </a:lstStyle>
          <a:p>
            <a:pPr algn="ctr" eaLnBrk="1" hangingPunct="1">
              <a:spcBef>
                <a:spcPct val="0"/>
              </a:spcBef>
              <a:buFont typeface="Arial" charset="0"/>
              <a:buNone/>
            </a:pPr>
            <a:r>
              <a:rPr lang="en-US" altLang="en-US" sz="1400" dirty="0"/>
              <a:t>Drug Metabolism</a:t>
            </a:r>
          </a:p>
        </p:txBody>
      </p:sp>
      <p:sp>
        <p:nvSpPr>
          <p:cNvPr id="98312" name="TextBox 9"/>
          <p:cNvSpPr txBox="1">
            <a:spLocks noChangeArrowheads="1"/>
          </p:cNvSpPr>
          <p:nvPr/>
        </p:nvSpPr>
        <p:spPr bwMode="auto">
          <a:xfrm>
            <a:off x="5394778" y="5359029"/>
            <a:ext cx="14913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defRPr sz="2400">
                <a:solidFill>
                  <a:schemeClr val="tx1"/>
                </a:solidFill>
                <a:latin typeface="Arial" charset="0"/>
              </a:defRPr>
            </a:lvl1pPr>
            <a:lvl2pPr marL="742950" indent="-285750" algn="l" eaLnBrk="0" hangingPunct="0">
              <a:spcBef>
                <a:spcPct val="20000"/>
              </a:spcBef>
              <a:buClr>
                <a:srgbClr val="DE8400"/>
              </a:buClr>
              <a:buSzPct val="110000"/>
              <a:defRPr sz="20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SzPct val="80000"/>
              <a:buChar char="»"/>
              <a:defRPr sz="2000">
                <a:solidFill>
                  <a:schemeClr val="tx1"/>
                </a:solidFill>
                <a:latin typeface="Arial" charset="0"/>
              </a:defRPr>
            </a:lvl5pPr>
            <a:lvl6pPr marL="2514600" indent="-228600" eaLnBrk="0" fontAlgn="base" hangingPunct="0">
              <a:spcBef>
                <a:spcPct val="20000"/>
              </a:spcBef>
              <a:spcAft>
                <a:spcPct val="0"/>
              </a:spcAft>
              <a:buSzPct val="8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SzPct val="8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SzPct val="8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SzPct val="80000"/>
              <a:buFont typeface="Arial" charset="0"/>
              <a:buChar char="»"/>
              <a:defRPr sz="2000">
                <a:solidFill>
                  <a:schemeClr val="tx1"/>
                </a:solidFill>
                <a:latin typeface="Arial" charset="0"/>
              </a:defRPr>
            </a:lvl9pPr>
          </a:lstStyle>
          <a:p>
            <a:pPr algn="ctr" eaLnBrk="1" hangingPunct="1">
              <a:spcBef>
                <a:spcPct val="0"/>
              </a:spcBef>
              <a:buFont typeface="Arial" charset="0"/>
              <a:buNone/>
            </a:pPr>
            <a:r>
              <a:rPr lang="en-US" altLang="en-US" sz="1400" i="1" dirty="0"/>
              <a:t>In vitro</a:t>
            </a:r>
          </a:p>
          <a:p>
            <a:pPr algn="ctr" eaLnBrk="1" hangingPunct="1">
              <a:spcBef>
                <a:spcPct val="0"/>
              </a:spcBef>
              <a:buFont typeface="Arial" charset="0"/>
              <a:buNone/>
            </a:pPr>
            <a:r>
              <a:rPr lang="en-US" altLang="en-US" sz="1400" dirty="0"/>
              <a:t>Pharmacologist</a:t>
            </a:r>
          </a:p>
        </p:txBody>
      </p:sp>
      <p:sp>
        <p:nvSpPr>
          <p:cNvPr id="98313" name="TextBox 11"/>
          <p:cNvSpPr txBox="1">
            <a:spLocks noChangeArrowheads="1"/>
          </p:cNvSpPr>
          <p:nvPr/>
        </p:nvSpPr>
        <p:spPr bwMode="auto">
          <a:xfrm>
            <a:off x="9177218" y="5220494"/>
            <a:ext cx="1160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defRPr sz="2400">
                <a:solidFill>
                  <a:schemeClr val="tx1"/>
                </a:solidFill>
                <a:latin typeface="Arial" charset="0"/>
              </a:defRPr>
            </a:lvl1pPr>
            <a:lvl2pPr marL="742950" indent="-285750" algn="l" eaLnBrk="0" hangingPunct="0">
              <a:spcBef>
                <a:spcPct val="20000"/>
              </a:spcBef>
              <a:buClr>
                <a:srgbClr val="DE8400"/>
              </a:buClr>
              <a:buSzPct val="110000"/>
              <a:defRPr sz="20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SzPct val="80000"/>
              <a:buChar char="»"/>
              <a:defRPr sz="2000">
                <a:solidFill>
                  <a:schemeClr val="tx1"/>
                </a:solidFill>
                <a:latin typeface="Arial" charset="0"/>
              </a:defRPr>
            </a:lvl5pPr>
            <a:lvl6pPr marL="2514600" indent="-228600" eaLnBrk="0" fontAlgn="base" hangingPunct="0">
              <a:spcBef>
                <a:spcPct val="20000"/>
              </a:spcBef>
              <a:spcAft>
                <a:spcPct val="0"/>
              </a:spcAft>
              <a:buSzPct val="8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SzPct val="8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SzPct val="8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SzPct val="80000"/>
              <a:buFont typeface="Arial" charset="0"/>
              <a:buChar char="»"/>
              <a:defRPr sz="2000">
                <a:solidFill>
                  <a:schemeClr val="tx1"/>
                </a:solidFill>
                <a:latin typeface="Arial" charset="0"/>
              </a:defRPr>
            </a:lvl9pPr>
          </a:lstStyle>
          <a:p>
            <a:pPr algn="ctr" eaLnBrk="1" hangingPunct="1">
              <a:spcBef>
                <a:spcPct val="0"/>
              </a:spcBef>
              <a:buFont typeface="Arial" charset="0"/>
              <a:buNone/>
            </a:pPr>
            <a:r>
              <a:rPr lang="en-US" altLang="en-US" sz="1400" dirty="0"/>
              <a:t>Safety</a:t>
            </a:r>
          </a:p>
          <a:p>
            <a:pPr algn="ctr" eaLnBrk="1" hangingPunct="1">
              <a:spcBef>
                <a:spcPct val="0"/>
              </a:spcBef>
              <a:buFont typeface="Arial" charset="0"/>
              <a:buNone/>
            </a:pPr>
            <a:r>
              <a:rPr lang="en-US" altLang="en-US" sz="1400" dirty="0"/>
              <a:t>Assessment</a:t>
            </a:r>
          </a:p>
        </p:txBody>
      </p:sp>
      <p:sp>
        <p:nvSpPr>
          <p:cNvPr id="98314" name="TextBox 14"/>
          <p:cNvSpPr txBox="1">
            <a:spLocks noChangeArrowheads="1"/>
          </p:cNvSpPr>
          <p:nvPr/>
        </p:nvSpPr>
        <p:spPr bwMode="auto">
          <a:xfrm>
            <a:off x="9594850" y="1612750"/>
            <a:ext cx="1073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defRPr sz="2400">
                <a:solidFill>
                  <a:schemeClr val="tx1"/>
                </a:solidFill>
                <a:latin typeface="Arial" charset="0"/>
              </a:defRPr>
            </a:lvl1pPr>
            <a:lvl2pPr marL="742950" indent="-285750" algn="l" eaLnBrk="0" hangingPunct="0">
              <a:spcBef>
                <a:spcPct val="20000"/>
              </a:spcBef>
              <a:buClr>
                <a:srgbClr val="DE8400"/>
              </a:buClr>
              <a:buSzPct val="110000"/>
              <a:defRPr sz="20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SzPct val="80000"/>
              <a:buChar char="»"/>
              <a:defRPr sz="2000">
                <a:solidFill>
                  <a:schemeClr val="tx1"/>
                </a:solidFill>
                <a:latin typeface="Arial" charset="0"/>
              </a:defRPr>
            </a:lvl5pPr>
            <a:lvl6pPr marL="2514600" indent="-228600" eaLnBrk="0" fontAlgn="base" hangingPunct="0">
              <a:spcBef>
                <a:spcPct val="20000"/>
              </a:spcBef>
              <a:spcAft>
                <a:spcPct val="0"/>
              </a:spcAft>
              <a:buSzPct val="8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SzPct val="8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SzPct val="8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SzPct val="80000"/>
              <a:buFont typeface="Arial" charset="0"/>
              <a:buChar char="»"/>
              <a:defRPr sz="2000">
                <a:solidFill>
                  <a:schemeClr val="tx1"/>
                </a:solidFill>
                <a:latin typeface="Arial" charset="0"/>
              </a:defRPr>
            </a:lvl9pPr>
          </a:lstStyle>
          <a:p>
            <a:pPr algn="ctr" eaLnBrk="1" hangingPunct="1">
              <a:spcBef>
                <a:spcPct val="0"/>
              </a:spcBef>
              <a:buFont typeface="Arial" charset="0"/>
              <a:buNone/>
            </a:pPr>
            <a:r>
              <a:rPr lang="en-US" altLang="en-US" sz="1400" b="1" dirty="0">
                <a:solidFill>
                  <a:srgbClr val="C00000"/>
                </a:solidFill>
              </a:rPr>
              <a:t>Medicinal </a:t>
            </a:r>
          </a:p>
          <a:p>
            <a:pPr algn="ctr" eaLnBrk="1" hangingPunct="1">
              <a:spcBef>
                <a:spcPct val="0"/>
              </a:spcBef>
              <a:buFont typeface="Arial" charset="0"/>
              <a:buNone/>
            </a:pPr>
            <a:r>
              <a:rPr lang="en-US" altLang="en-US" sz="1400" b="1" dirty="0">
                <a:solidFill>
                  <a:srgbClr val="C00000"/>
                </a:solidFill>
              </a:rPr>
              <a:t>Chemist</a:t>
            </a:r>
          </a:p>
        </p:txBody>
      </p:sp>
      <p:sp>
        <p:nvSpPr>
          <p:cNvPr id="98315" name="TextBox 15"/>
          <p:cNvSpPr txBox="1">
            <a:spLocks noChangeArrowheads="1"/>
          </p:cNvSpPr>
          <p:nvPr/>
        </p:nvSpPr>
        <p:spPr bwMode="auto">
          <a:xfrm>
            <a:off x="3486353" y="5364164"/>
            <a:ext cx="147707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defRPr sz="2400">
                <a:solidFill>
                  <a:schemeClr val="tx1"/>
                </a:solidFill>
                <a:latin typeface="Arial" charset="0"/>
              </a:defRPr>
            </a:lvl1pPr>
            <a:lvl2pPr marL="742950" indent="-285750" algn="l" eaLnBrk="0" hangingPunct="0">
              <a:spcBef>
                <a:spcPct val="20000"/>
              </a:spcBef>
              <a:buClr>
                <a:srgbClr val="DE8400"/>
              </a:buClr>
              <a:buSzPct val="110000"/>
              <a:defRPr sz="20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SzPct val="80000"/>
              <a:buChar char="»"/>
              <a:defRPr sz="2000">
                <a:solidFill>
                  <a:schemeClr val="tx1"/>
                </a:solidFill>
                <a:latin typeface="Arial" charset="0"/>
              </a:defRPr>
            </a:lvl5pPr>
            <a:lvl6pPr marL="2514600" indent="-228600" eaLnBrk="0" fontAlgn="base" hangingPunct="0">
              <a:spcBef>
                <a:spcPct val="20000"/>
              </a:spcBef>
              <a:spcAft>
                <a:spcPct val="0"/>
              </a:spcAft>
              <a:buSzPct val="8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SzPct val="8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SzPct val="8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SzPct val="80000"/>
              <a:buFont typeface="Arial" charset="0"/>
              <a:buChar char="»"/>
              <a:defRPr sz="2000">
                <a:solidFill>
                  <a:schemeClr val="tx1"/>
                </a:solidFill>
                <a:latin typeface="Arial" charset="0"/>
              </a:defRPr>
            </a:lvl9pPr>
          </a:lstStyle>
          <a:p>
            <a:pPr algn="ctr" eaLnBrk="1" hangingPunct="1">
              <a:spcBef>
                <a:spcPct val="0"/>
              </a:spcBef>
              <a:buFont typeface="Arial" charset="0"/>
              <a:buNone/>
            </a:pPr>
            <a:r>
              <a:rPr lang="en-US" altLang="en-US" sz="1400" i="1" dirty="0"/>
              <a:t>In vivo</a:t>
            </a:r>
          </a:p>
          <a:p>
            <a:pPr algn="ctr" eaLnBrk="1" hangingPunct="1">
              <a:spcBef>
                <a:spcPct val="0"/>
              </a:spcBef>
              <a:buFont typeface="Arial" charset="0"/>
              <a:buNone/>
            </a:pPr>
            <a:r>
              <a:rPr lang="en-US" altLang="en-US" sz="1400" dirty="0"/>
              <a:t>Pharmacologist</a:t>
            </a:r>
          </a:p>
        </p:txBody>
      </p:sp>
      <p:pic>
        <p:nvPicPr>
          <p:cNvPr id="98317" name="Picture 7" descr="C:\Users\olsendav\AppData\Local\Microsoft\Windows\Temporary Internet Files\Content.IE5\YKGN8OSI\GuRqc[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225" y="5927821"/>
            <a:ext cx="8064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8" name="Picture 8" descr="C:\Users\olsendav\AppData\Local\Microsoft\Windows\Temporary Internet Files\Content.IE5\93ULFC9V\mous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9501" y="5927821"/>
            <a:ext cx="6731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1" name="Picture 12" descr="C:\Users\olsendav\AppData\Local\Microsoft\Windows\Temporary Internet Files\Content.IE5\8VNFUL75\Caffeine_Molecule[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1667" y="5370675"/>
            <a:ext cx="4064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2" name="Picture 13" descr="C:\Users\olsendav\AppData\Local\Microsoft\Windows\Temporary Internet Files\Content.IE5\93ULFC9V\question_mark[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305" y="4869532"/>
            <a:ext cx="563562"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3" name="Picture 11" descr="C:\Users\olsendav\AppData\Local\Microsoft\Windows\Temporary Internet Files\Content.IE5\4BMEMATM\250px-Biochemistry[1].png"/>
          <p:cNvPicPr>
            <a:picLocks noChangeAspect="1" noChangeArrowheads="1"/>
          </p:cNvPicPr>
          <p:nvPr/>
        </p:nvPicPr>
        <p:blipFill>
          <a:blip r:embed="rId10">
            <a:extLst>
              <a:ext uri="{28A0092B-C50C-407E-A947-70E740481C1C}">
                <a14:useLocalDpi xmlns:a14="http://schemas.microsoft.com/office/drawing/2010/main" val="0"/>
              </a:ext>
            </a:extLst>
          </a:blip>
          <a:srcRect l="40686" b="16006"/>
          <a:stretch>
            <a:fillRect/>
          </a:stretch>
        </p:blipFill>
        <p:spPr bwMode="auto">
          <a:xfrm>
            <a:off x="6403976" y="2079625"/>
            <a:ext cx="5445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24" name="TextBox 24"/>
          <p:cNvSpPr txBox="1">
            <a:spLocks noChangeArrowheads="1"/>
          </p:cNvSpPr>
          <p:nvPr/>
        </p:nvSpPr>
        <p:spPr bwMode="auto">
          <a:xfrm>
            <a:off x="5352427" y="823248"/>
            <a:ext cx="17154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defRPr sz="2400">
                <a:solidFill>
                  <a:schemeClr val="tx1"/>
                </a:solidFill>
                <a:latin typeface="Arial" charset="0"/>
              </a:defRPr>
            </a:lvl1pPr>
            <a:lvl2pPr marL="742950" indent="-285750" algn="l" eaLnBrk="0" hangingPunct="0">
              <a:spcBef>
                <a:spcPct val="20000"/>
              </a:spcBef>
              <a:buClr>
                <a:srgbClr val="DE8400"/>
              </a:buClr>
              <a:buSzPct val="110000"/>
              <a:defRPr sz="20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SzPct val="80000"/>
              <a:buChar char="»"/>
              <a:defRPr sz="2000">
                <a:solidFill>
                  <a:schemeClr val="tx1"/>
                </a:solidFill>
                <a:latin typeface="Arial" charset="0"/>
              </a:defRPr>
            </a:lvl5pPr>
            <a:lvl6pPr marL="2514600" indent="-228600" eaLnBrk="0" fontAlgn="base" hangingPunct="0">
              <a:spcBef>
                <a:spcPct val="20000"/>
              </a:spcBef>
              <a:spcAft>
                <a:spcPct val="0"/>
              </a:spcAft>
              <a:buSzPct val="8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SzPct val="8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SzPct val="8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SzPct val="80000"/>
              <a:buFont typeface="Arial" charset="0"/>
              <a:buChar char="»"/>
              <a:defRPr sz="2000">
                <a:solidFill>
                  <a:schemeClr val="tx1"/>
                </a:solidFill>
                <a:latin typeface="Arial" charset="0"/>
              </a:defRPr>
            </a:lvl9pPr>
          </a:lstStyle>
          <a:p>
            <a:pPr algn="ctr" eaLnBrk="1" hangingPunct="1">
              <a:spcBef>
                <a:spcPct val="0"/>
              </a:spcBef>
              <a:buFont typeface="Arial" charset="0"/>
              <a:buNone/>
            </a:pPr>
            <a:r>
              <a:rPr lang="en-US" altLang="en-US" sz="1400" dirty="0"/>
              <a:t>Molecular Modeler</a:t>
            </a:r>
          </a:p>
        </p:txBody>
      </p:sp>
      <p:sp>
        <p:nvSpPr>
          <p:cNvPr id="98327" name="TextBox 12"/>
          <p:cNvSpPr txBox="1">
            <a:spLocks noChangeArrowheads="1"/>
          </p:cNvSpPr>
          <p:nvPr/>
        </p:nvSpPr>
        <p:spPr bwMode="auto">
          <a:xfrm>
            <a:off x="7067838" y="5177251"/>
            <a:ext cx="111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defRPr sz="2400">
                <a:solidFill>
                  <a:schemeClr val="tx1"/>
                </a:solidFill>
                <a:latin typeface="Arial" charset="0"/>
              </a:defRPr>
            </a:lvl1pPr>
            <a:lvl2pPr marL="742950" indent="-285750" algn="l" eaLnBrk="0" hangingPunct="0">
              <a:spcBef>
                <a:spcPct val="20000"/>
              </a:spcBef>
              <a:buClr>
                <a:srgbClr val="DE8400"/>
              </a:buClr>
              <a:buSzPct val="110000"/>
              <a:defRPr sz="2000">
                <a:solidFill>
                  <a:schemeClr val="tx1"/>
                </a:solidFill>
                <a:latin typeface="Arial" charset="0"/>
              </a:defRPr>
            </a:lvl2pPr>
            <a:lvl3pPr marL="1143000" indent="-228600" algn="l" eaLnBrk="0" hangingPunct="0">
              <a:spcBef>
                <a:spcPct val="20000"/>
              </a:spcBef>
              <a:buChar char="–"/>
              <a:defRPr sz="2000">
                <a:solidFill>
                  <a:schemeClr val="tx1"/>
                </a:solidFill>
                <a:latin typeface="Arial" charset="0"/>
              </a:defRPr>
            </a:lvl3pPr>
            <a:lvl4pPr marL="1600200" indent="-228600" algn="l" eaLnBrk="0" hangingPunct="0">
              <a:spcBef>
                <a:spcPct val="20000"/>
              </a:spcBef>
              <a:buFont typeface="Wingdings" pitchFamily="2" charset="2"/>
              <a:buChar char="§"/>
              <a:defRPr sz="2000">
                <a:solidFill>
                  <a:schemeClr val="tx1"/>
                </a:solidFill>
                <a:latin typeface="Arial" charset="0"/>
              </a:defRPr>
            </a:lvl4pPr>
            <a:lvl5pPr marL="2057400" indent="-228600" algn="l" eaLnBrk="0" hangingPunct="0">
              <a:spcBef>
                <a:spcPct val="20000"/>
              </a:spcBef>
              <a:buSzPct val="80000"/>
              <a:buChar char="»"/>
              <a:defRPr sz="2000">
                <a:solidFill>
                  <a:schemeClr val="tx1"/>
                </a:solidFill>
                <a:latin typeface="Arial" charset="0"/>
              </a:defRPr>
            </a:lvl5pPr>
            <a:lvl6pPr marL="2514600" indent="-228600" eaLnBrk="0" fontAlgn="base" hangingPunct="0">
              <a:spcBef>
                <a:spcPct val="20000"/>
              </a:spcBef>
              <a:spcAft>
                <a:spcPct val="0"/>
              </a:spcAft>
              <a:buSzPct val="80000"/>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SzPct val="80000"/>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SzPct val="80000"/>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SzPct val="80000"/>
              <a:buFont typeface="Arial" charset="0"/>
              <a:buChar char="»"/>
              <a:defRPr sz="2000">
                <a:solidFill>
                  <a:schemeClr val="tx1"/>
                </a:solidFill>
                <a:latin typeface="Arial" charset="0"/>
              </a:defRPr>
            </a:lvl9pPr>
          </a:lstStyle>
          <a:p>
            <a:pPr algn="ctr" eaLnBrk="1" hangingPunct="1">
              <a:spcBef>
                <a:spcPct val="0"/>
              </a:spcBef>
              <a:buFont typeface="Arial" charset="0"/>
              <a:buNone/>
            </a:pPr>
            <a:r>
              <a:rPr lang="en-US" altLang="en-US" sz="1400" dirty="0"/>
              <a:t>HTS</a:t>
            </a:r>
          </a:p>
          <a:p>
            <a:pPr algn="ctr" eaLnBrk="1" hangingPunct="1">
              <a:spcBef>
                <a:spcPct val="0"/>
              </a:spcBef>
              <a:buFont typeface="Arial" charset="0"/>
              <a:buNone/>
            </a:pPr>
            <a:r>
              <a:rPr lang="en-US" altLang="en-US" sz="1400" dirty="0"/>
              <a:t>Scientist</a:t>
            </a:r>
          </a:p>
        </p:txBody>
      </p:sp>
      <p:pic>
        <p:nvPicPr>
          <p:cNvPr id="98328" name="Picture 2" descr="C:\Users\olsendav\AppData\Local\Microsoft\Windows\Temporary Internet Files\Content.IE5\8VNFUL75\870px-Agitated_vessel_-_it.svg[1].png"/>
          <p:cNvPicPr>
            <a:picLocks noChangeAspect="1" noChangeArrowheads="1"/>
          </p:cNvPicPr>
          <p:nvPr/>
        </p:nvPicPr>
        <p:blipFill>
          <a:blip r:embed="rId11">
            <a:extLst>
              <a:ext uri="{28A0092B-C50C-407E-A947-70E740481C1C}">
                <a14:useLocalDpi xmlns:a14="http://schemas.microsoft.com/office/drawing/2010/main" val="0"/>
              </a:ext>
            </a:extLst>
          </a:blip>
          <a:srcRect r="34521" b="12981"/>
          <a:stretch>
            <a:fillRect/>
          </a:stretch>
        </p:blipFill>
        <p:spPr bwMode="auto">
          <a:xfrm>
            <a:off x="7093208" y="1816115"/>
            <a:ext cx="533431" cy="83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30" name="Picture 12" descr="C:\Users\olsendav\AppData\Local\Microsoft\Windows\Temporary Internet Files\Content.IE5\8VNFUL75\Caffeine_Molecule[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23904" y="1354292"/>
            <a:ext cx="577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27927" y="173472"/>
            <a:ext cx="10515600" cy="592274"/>
          </a:xfrm>
        </p:spPr>
        <p:txBody>
          <a:bodyPr>
            <a:noAutofit/>
          </a:bodyPr>
          <a:lstStyle/>
          <a:p>
            <a:pPr algn="ctr"/>
            <a:r>
              <a:rPr lang="en-US" sz="3200" b="1" kern="0" dirty="0">
                <a:solidFill>
                  <a:srgbClr val="FF0000"/>
                </a:solidFill>
                <a:latin typeface="Arial" panose="020B0604020202020204" pitchFamily="34" charset="0"/>
                <a:cs typeface="Arial" panose="020B0604020202020204" pitchFamily="34" charset="0"/>
              </a:rPr>
              <a:t>Drug Discovery: Takes A Multi-disciplinary Project Team</a:t>
            </a:r>
            <a:endParaRPr lang="en-US" sz="3200" b="1" dirty="0">
              <a:solidFill>
                <a:srgbClr val="FF0000"/>
              </a:solidFill>
              <a:latin typeface="Arial" panose="020B0604020202020204" pitchFamily="34" charset="0"/>
              <a:cs typeface="Arial" panose="020B0604020202020204" pitchFamily="34" charset="0"/>
            </a:endParaRPr>
          </a:p>
        </p:txBody>
      </p:sp>
      <p:pic>
        <p:nvPicPr>
          <p:cNvPr id="1030" name="Picture 6" descr="C:\Users\menzelk\AppData\Local\Microsoft\Windows\Temporary Internet Files\Content.IE5\ABD80RUW\logo[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7897" y="3978760"/>
            <a:ext cx="1488929" cy="1127977"/>
          </a:xfrm>
          <a:prstGeom prst="rect">
            <a:avLst/>
          </a:prstGeom>
          <a:noFill/>
          <a:extLst>
            <a:ext uri="{909E8E84-426E-40DD-AFC4-6F175D3DCCD1}">
              <a14:hiddenFill xmlns:a14="http://schemas.microsoft.com/office/drawing/2010/main">
                <a:solidFill>
                  <a:srgbClr val="FFFFFF"/>
                </a:solidFill>
              </a14:hiddenFill>
            </a:ext>
          </a:extLst>
        </p:spPr>
      </p:pic>
      <p:pic>
        <p:nvPicPr>
          <p:cNvPr id="98307" name="Picture 3" descr="C:\Users\olsendav\AppData\Local\Microsoft\Windows\Temporary Internet Files\Content.IE5\YKGN8OSI\2364689321_d933701e00_z[1].jpg"/>
          <p:cNvPicPr>
            <a:picLocks noChangeAspect="1" noChangeArrowheads="1"/>
          </p:cNvPicPr>
          <p:nvPr/>
        </p:nvPicPr>
        <p:blipFill rotWithShape="1">
          <a:blip r:embed="rId4">
            <a:extLst>
              <a:ext uri="{28A0092B-C50C-407E-A947-70E740481C1C}">
                <a14:useLocalDpi xmlns:a14="http://schemas.microsoft.com/office/drawing/2010/main" val="0"/>
              </a:ext>
            </a:extLst>
          </a:blip>
          <a:srcRect l="85128" t="34090" b="37674"/>
          <a:stretch/>
        </p:blipFill>
        <p:spPr bwMode="auto">
          <a:xfrm rot="911613">
            <a:off x="9338792" y="3367119"/>
            <a:ext cx="906439" cy="1721439"/>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3" name="Picture 9" descr="C:\Users\menzelk\AppData\Local\Microsoft\Windows\Temporary Internet Files\Content.IE5\ABD80RUW\Predic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0604" y="955206"/>
            <a:ext cx="547618" cy="68712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menzelk\AppData\Local\Microsoft\Windows\Temporary Internet Files\Content.IE5\A6SFHQ9A\chemical-40030_640[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19025" y="1938492"/>
            <a:ext cx="496292" cy="665884"/>
          </a:xfrm>
          <a:prstGeom prst="rect">
            <a:avLst/>
          </a:prstGeom>
          <a:noFill/>
          <a:extLst>
            <a:ext uri="{909E8E84-426E-40DD-AFC4-6F175D3DCCD1}">
              <a14:hiddenFill xmlns:a14="http://schemas.microsoft.com/office/drawing/2010/main">
                <a:solidFill>
                  <a:srgbClr val="FFFFFF"/>
                </a:solidFill>
              </a14:hiddenFill>
            </a:ext>
          </a:extLst>
        </p:spPr>
      </p:pic>
      <p:pic>
        <p:nvPicPr>
          <p:cNvPr id="98329" name="Picture 9" descr="C:\Users\olsendav\AppData\Local\Microsoft\Windows\Temporary Internet Files\Content.IE5\93ULFC9V\Snoopy[1].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61444" y="4606131"/>
            <a:ext cx="4984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C:\Users\menzelk\AppData\Local\Microsoft\Windows\Temporary Internet Files\Content.IE5\ABD80RUW\light-bulb-idea[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8660" y="1354293"/>
            <a:ext cx="835083" cy="878527"/>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7">
            <a:extLst>
              <a:ext uri="{FF2B5EF4-FFF2-40B4-BE49-F238E27FC236}">
                <a16:creationId xmlns:a16="http://schemas.microsoft.com/office/drawing/2014/main" id="{0676790D-BA03-8E6E-7838-6DE99649A41B}"/>
              </a:ext>
            </a:extLst>
          </p:cNvPr>
          <p:cNvPicPr>
            <a:picLocks noChangeAspect="1"/>
          </p:cNvPicPr>
          <p:nvPr/>
        </p:nvPicPr>
        <p:blipFill rotWithShape="1">
          <a:blip r:embed="rId18">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Tree>
    <p:extLst>
      <p:ext uri="{BB962C8B-B14F-4D97-AF65-F5344CB8AC3E}">
        <p14:creationId xmlns:p14="http://schemas.microsoft.com/office/powerpoint/2010/main" val="1748514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366963" y="1002324"/>
          <a:ext cx="11279605" cy="507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p:cNvSpPr>
            <a:spLocks noGrp="1"/>
          </p:cNvSpPr>
          <p:nvPr>
            <p:ph type="title"/>
          </p:nvPr>
        </p:nvSpPr>
        <p:spPr>
          <a:xfrm>
            <a:off x="-36095" y="580392"/>
            <a:ext cx="11682663" cy="549275"/>
          </a:xfrm>
        </p:spPr>
        <p:txBody>
          <a:bodyPr>
            <a:normAutofit/>
          </a:bodyPr>
          <a:lstStyle/>
          <a:p>
            <a:r>
              <a:rPr lang="en-US" sz="3200" b="1" dirty="0">
                <a:solidFill>
                  <a:srgbClr val="FF0000"/>
                </a:solidFill>
                <a:latin typeface="Arial" panose="020B0604020202020204" pitchFamily="34" charset="0"/>
                <a:cs typeface="Arial" panose="020B0604020202020204" pitchFamily="34" charset="0"/>
              </a:rPr>
              <a:t>Discovery Research has Access to Multiple Experiments</a:t>
            </a:r>
          </a:p>
        </p:txBody>
      </p:sp>
      <p:pic>
        <p:nvPicPr>
          <p:cNvPr id="2" name="Content Placeholder 7">
            <a:extLst>
              <a:ext uri="{FF2B5EF4-FFF2-40B4-BE49-F238E27FC236}">
                <a16:creationId xmlns:a16="http://schemas.microsoft.com/office/drawing/2014/main" id="{8E43B863-FAFE-3CA0-631A-1400D1F4D1AE}"/>
              </a:ext>
            </a:extLst>
          </p:cNvPr>
          <p:cNvPicPr>
            <a:picLocks noChangeAspect="1"/>
          </p:cNvPicPr>
          <p:nvPr/>
        </p:nvPicPr>
        <p:blipFill rotWithShape="1">
          <a:blip r:embed="rId8">
            <a:extLst>
              <a:ext uri="{28A0092B-C50C-407E-A947-70E740481C1C}">
                <a14:useLocalDpi xmlns:a14="http://schemas.microsoft.com/office/drawing/2010/main" val="0"/>
              </a:ext>
            </a:extLst>
          </a:blip>
          <a:srcRect l="25515" t="25770" r="19717" b="23451"/>
          <a:stretch/>
        </p:blipFill>
        <p:spPr>
          <a:xfrm>
            <a:off x="10646693" y="34634"/>
            <a:ext cx="1290638" cy="673100"/>
          </a:xfrm>
          <a:prstGeom prst="rect">
            <a:avLst/>
          </a:prstGeom>
        </p:spPr>
      </p:pic>
    </p:spTree>
    <p:extLst>
      <p:ext uri="{BB962C8B-B14F-4D97-AF65-F5344CB8AC3E}">
        <p14:creationId xmlns:p14="http://schemas.microsoft.com/office/powerpoint/2010/main" val="178096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6" descr="C:\Users\menzelk\AppData\Local\Microsoft\Windows\Temporary Internet Files\Content.IE5\GITONS1V\6987806378_fe1401baca_b[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5" t="3315" r="51633" b="62122"/>
          <a:stretch/>
        </p:blipFill>
        <p:spPr bwMode="auto">
          <a:xfrm>
            <a:off x="9061199" y="2075820"/>
            <a:ext cx="1639275" cy="94851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Users\menzelk\AppData\Local\Microsoft\Windows\Temporary Internet Files\Content.IE5\EDTFAKZV\lu1eu[1].jpg"/>
          <p:cNvPicPr>
            <a:picLocks noChangeAspect="1" noChangeArrowheads="1"/>
          </p:cNvPicPr>
          <p:nvPr/>
        </p:nvPicPr>
        <p:blipFill rotWithShape="1">
          <a:blip r:embed="rId4">
            <a:extLst>
              <a:ext uri="{28A0092B-C50C-407E-A947-70E740481C1C}">
                <a14:useLocalDpi xmlns:a14="http://schemas.microsoft.com/office/drawing/2010/main" val="0"/>
              </a:ext>
            </a:extLst>
          </a:blip>
          <a:srcRect r="21499"/>
          <a:stretch/>
        </p:blipFill>
        <p:spPr bwMode="auto">
          <a:xfrm rot="20378038">
            <a:off x="1143251" y="1854275"/>
            <a:ext cx="1311775" cy="1168598"/>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C:\Users\menzelk\AppData\Local\Microsoft\Windows\Temporary Internet Files\Content.IE5\6N9I2Q5T\evaluati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03" y="4768470"/>
            <a:ext cx="1593972" cy="159397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Users\menzelk\AppData\Local\Microsoft\Windows\Temporary Internet Files\Content.IE5\9NDF7F0F\1094458-Clipart-Moodie-Character-Reading-A-Plan-B-Royalty-Free-Vector-Illustration[1].jpeg"/>
          <p:cNvPicPr>
            <a:picLocks noChangeAspect="1" noChangeArrowheads="1"/>
          </p:cNvPicPr>
          <p:nvPr/>
        </p:nvPicPr>
        <p:blipFill rotWithShape="1">
          <a:blip r:embed="rId6">
            <a:extLst>
              <a:ext uri="{28A0092B-C50C-407E-A947-70E740481C1C}">
                <a14:useLocalDpi xmlns:a14="http://schemas.microsoft.com/office/drawing/2010/main" val="0"/>
              </a:ext>
            </a:extLst>
          </a:blip>
          <a:srcRect b="7418"/>
          <a:stretch/>
        </p:blipFill>
        <p:spPr bwMode="auto">
          <a:xfrm>
            <a:off x="4389988" y="3433605"/>
            <a:ext cx="1852128" cy="11586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nvGraphicFramePr>
        <p:xfrm>
          <a:off x="1924050" y="1009650"/>
          <a:ext cx="8029575" cy="52482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Object 1"/>
          <p:cNvGraphicFramePr>
            <a:graphicFrameLocks noChangeAspect="1"/>
          </p:cNvGraphicFramePr>
          <p:nvPr/>
        </p:nvGraphicFramePr>
        <p:xfrm>
          <a:off x="2543320" y="1662540"/>
          <a:ext cx="1382765" cy="750307"/>
        </p:xfrm>
        <a:graphic>
          <a:graphicData uri="http://schemas.openxmlformats.org/presentationml/2006/ole">
            <mc:AlternateContent xmlns:mc="http://schemas.openxmlformats.org/markup-compatibility/2006">
              <mc:Choice xmlns:v="urn:schemas-microsoft-com:vml" Requires="v">
                <p:oleObj name="CS ChemDraw Drawing" r:id="rId12" imgW="1676027" imgH="909303" progId="ChemDraw.Document.6.0">
                  <p:embed/>
                </p:oleObj>
              </mc:Choice>
              <mc:Fallback>
                <p:oleObj name="CS ChemDraw Drawing" r:id="rId12" imgW="1676027" imgH="909303" progId="ChemDraw.Document.6.0">
                  <p:embed/>
                  <p:pic>
                    <p:nvPicPr>
                      <p:cNvPr id="2"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43320" y="1662540"/>
                        <a:ext cx="1382765" cy="750307"/>
                      </a:xfrm>
                      <a:prstGeom prst="rect">
                        <a:avLst/>
                      </a:prstGeom>
                      <a:noFill/>
                      <a:ln>
                        <a:noFill/>
                      </a:ln>
                    </p:spPr>
                  </p:pic>
                </p:oleObj>
              </mc:Fallback>
            </mc:AlternateContent>
          </a:graphicData>
        </a:graphic>
      </p:graphicFrame>
      <p:sp>
        <p:nvSpPr>
          <p:cNvPr id="6" name="Title 5"/>
          <p:cNvSpPr>
            <a:spLocks noGrp="1"/>
          </p:cNvSpPr>
          <p:nvPr>
            <p:ph type="title"/>
          </p:nvPr>
        </p:nvSpPr>
        <p:spPr>
          <a:xfrm>
            <a:off x="337964" y="209917"/>
            <a:ext cx="11501110" cy="731520"/>
          </a:xfrm>
        </p:spPr>
        <p:txBody>
          <a:bodyPr>
            <a:normAutofit/>
          </a:bodyPr>
          <a:lstStyle/>
          <a:p>
            <a:r>
              <a:rPr lang="en-US" sz="3200" b="1" dirty="0">
                <a:solidFill>
                  <a:srgbClr val="FF0000"/>
                </a:solidFill>
                <a:latin typeface="Arial" panose="020B0604020202020204" pitchFamily="34" charset="0"/>
                <a:cs typeface="Arial" panose="020B0604020202020204" pitchFamily="34" charset="0"/>
              </a:rPr>
              <a:t>Drug Discovery Cycle </a:t>
            </a:r>
            <a:r>
              <a:rPr lang="en-US" sz="32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3200" b="1" dirty="0">
                <a:solidFill>
                  <a:srgbClr val="FF0000"/>
                </a:solidFill>
                <a:latin typeface="Arial" panose="020B0604020202020204" pitchFamily="34" charset="0"/>
                <a:cs typeface="Arial" panose="020B0604020202020204" pitchFamily="34" charset="0"/>
              </a:rPr>
              <a:t> Design – Make – Test</a:t>
            </a:r>
          </a:p>
        </p:txBody>
      </p:sp>
      <p:graphicFrame>
        <p:nvGraphicFramePr>
          <p:cNvPr id="3" name="Object 2"/>
          <p:cNvGraphicFramePr>
            <a:graphicFrameLocks noChangeAspect="1"/>
          </p:cNvGraphicFramePr>
          <p:nvPr/>
        </p:nvGraphicFramePr>
        <p:xfrm>
          <a:off x="7025102" y="941437"/>
          <a:ext cx="1693862" cy="777875"/>
        </p:xfrm>
        <a:graphic>
          <a:graphicData uri="http://schemas.openxmlformats.org/presentationml/2006/ole">
            <mc:AlternateContent xmlns:mc="http://schemas.openxmlformats.org/markup-compatibility/2006">
              <mc:Choice xmlns:v="urn:schemas-microsoft-com:vml" Requires="v">
                <p:oleObj name="CS ChemDraw Drawing" r:id="rId14" imgW="1986893" imgH="910925" progId="ChemDraw.Document.6.0">
                  <p:embed/>
                </p:oleObj>
              </mc:Choice>
              <mc:Fallback>
                <p:oleObj name="CS ChemDraw Drawing" r:id="rId14" imgW="1986893" imgH="910925" progId="ChemDraw.Document.6.0">
                  <p:embed/>
                  <p:pic>
                    <p:nvPicPr>
                      <p:cNvPr id="3" name="Object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25102" y="941437"/>
                        <a:ext cx="169386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Oval 18"/>
          <p:cNvSpPr/>
          <p:nvPr/>
        </p:nvSpPr>
        <p:spPr>
          <a:xfrm>
            <a:off x="9531584" y="4542664"/>
            <a:ext cx="640080" cy="640080"/>
          </a:xfrm>
          <a:prstGeom prst="ellipse">
            <a:avLst/>
          </a:prstGeom>
          <a:blipFill rotWithShape="1">
            <a:blip r:embed="rId16"/>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H"/>
          </a:p>
        </p:txBody>
      </p:sp>
      <p:sp>
        <p:nvSpPr>
          <p:cNvPr id="20" name="Oval 19"/>
          <p:cNvSpPr/>
          <p:nvPr/>
        </p:nvSpPr>
        <p:spPr>
          <a:xfrm>
            <a:off x="8986864" y="3555709"/>
            <a:ext cx="731520" cy="640080"/>
          </a:xfrm>
          <a:prstGeom prst="ellipse">
            <a:avLst/>
          </a:prstGeom>
          <a:blipFill rotWithShape="1">
            <a:blip r:embed="rId17"/>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H"/>
          </a:p>
        </p:txBody>
      </p:sp>
      <p:pic>
        <p:nvPicPr>
          <p:cNvPr id="21" name="Picture 83" descr="C:\Users\menzelk\AppData\Local\Microsoft\Windows\Temporary Internet Files\Content.IE5\9NDF7F0F\100881,1249383975,4[1].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b="23600"/>
          <a:stretch/>
        </p:blipFill>
        <p:spPr bwMode="auto">
          <a:xfrm>
            <a:off x="9851624" y="4025318"/>
            <a:ext cx="718115"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menzelk\AppData\Local\Microsoft\Windows\Temporary Internet Files\Content.IE5\9NDF7F0F\pills-951505_640[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22832" y="5890151"/>
            <a:ext cx="1072932" cy="75943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2" descr="C:\Users\menzelk\AppData\Local\Microsoft\Windows\Temporary Internet Files\Content.IE5\GITONS1V\stickman-310589_960_720[1].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02940" y="5398477"/>
            <a:ext cx="738187" cy="134555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7">
            <a:extLst>
              <a:ext uri="{FF2B5EF4-FFF2-40B4-BE49-F238E27FC236}">
                <a16:creationId xmlns:a16="http://schemas.microsoft.com/office/drawing/2014/main" id="{7A8E4925-E49B-CCDE-A08B-39CB17AC45E7}"/>
              </a:ext>
            </a:extLst>
          </p:cNvPr>
          <p:cNvPicPr>
            <a:picLocks noChangeAspect="1"/>
          </p:cNvPicPr>
          <p:nvPr/>
        </p:nvPicPr>
        <p:blipFill rotWithShape="1">
          <a:blip r:embed="rId21">
            <a:extLst>
              <a:ext uri="{28A0092B-C50C-407E-A947-70E740481C1C}">
                <a14:useLocalDpi xmlns:a14="http://schemas.microsoft.com/office/drawing/2010/main" val="0"/>
              </a:ext>
            </a:extLst>
          </a:blip>
          <a:srcRect l="25515" t="25770" r="19717" b="23451"/>
          <a:stretch/>
        </p:blipFill>
        <p:spPr>
          <a:xfrm>
            <a:off x="10708481" y="136525"/>
            <a:ext cx="1290638" cy="673100"/>
          </a:xfrm>
          <a:prstGeom prst="rect">
            <a:avLst/>
          </a:prstGeom>
        </p:spPr>
      </p:pic>
    </p:spTree>
    <p:extLst>
      <p:ext uri="{BB962C8B-B14F-4D97-AF65-F5344CB8AC3E}">
        <p14:creationId xmlns:p14="http://schemas.microsoft.com/office/powerpoint/2010/main" val="21143749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D8C6BC0E042649962E521B6A2731E9" ma:contentTypeVersion="3" ma:contentTypeDescription="Create a new document." ma:contentTypeScope="" ma:versionID="83acd92991cd052380972e0bdc28ee20">
  <xsd:schema xmlns:xsd="http://www.w3.org/2001/XMLSchema" xmlns:xs="http://www.w3.org/2001/XMLSchema" xmlns:p="http://schemas.microsoft.com/office/2006/metadata/properties" xmlns:ns2="e6af5ca4-d897-44f7-a4c3-016c09251410" targetNamespace="http://schemas.microsoft.com/office/2006/metadata/properties" ma:root="true" ma:fieldsID="af313349e6b3067e0c5e4d62b92004ab" ns2:_="">
    <xsd:import namespace="e6af5ca4-d897-44f7-a4c3-016c0925141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af5ca4-d897-44f7-a4c3-016c09251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57E757-C7A0-48C9-A01A-9A8F3C9BFA95}">
  <ds:schemaRefs>
    <ds:schemaRef ds:uri="http://schemas.microsoft.com/sharepoint/v3/contenttype/forms"/>
  </ds:schemaRefs>
</ds:datastoreItem>
</file>

<file path=customXml/itemProps2.xml><?xml version="1.0" encoding="utf-8"?>
<ds:datastoreItem xmlns:ds="http://schemas.openxmlformats.org/officeDocument/2006/customXml" ds:itemID="{C8BC563B-386C-426F-9B78-8203DC9D25ED}">
  <ds:schemaRefs>
    <ds:schemaRef ds:uri="http://purl.org/dc/elements/1.1/"/>
    <ds:schemaRef ds:uri="http://schemas.microsoft.com/office/2006/metadata/properties"/>
    <ds:schemaRef ds:uri="ed9eba1e-de0f-47f1-af31-795f0b67a61e"/>
    <ds:schemaRef ds:uri="617caac6-e32b-43f4-b15f-9e19ce02f2c4"/>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74669B88-1C00-4E5B-B6BB-A0F9EE8D8F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af5ca4-d897-44f7-a4c3-016c092514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1366</TotalTime>
  <Words>2807</Words>
  <Application>Microsoft Office PowerPoint</Application>
  <PresentationFormat>Widescreen</PresentationFormat>
  <Paragraphs>538</Paragraphs>
  <Slides>33</Slides>
  <Notes>6</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Presentation Overview</vt:lpstr>
      <vt:lpstr>Learning Outcomes</vt:lpstr>
      <vt:lpstr>Inventing a New Drug</vt:lpstr>
      <vt:lpstr>From Discovery to Approved Drug (Small molecule example) Culmination of Many Years of Work</vt:lpstr>
      <vt:lpstr>Drug Discovery: Takes A Multi-disciplinary Project Team</vt:lpstr>
      <vt:lpstr>Discovery Research has Access to Multiple Experiments</vt:lpstr>
      <vt:lpstr>Drug Discovery Cycle  Design – Make – Test</vt:lpstr>
      <vt:lpstr>Drug Discovery after many iterative cycles….</vt:lpstr>
      <vt:lpstr>What does it take to turn a small molecule lead in a successful drug?</vt:lpstr>
      <vt:lpstr>What does it take to turn a small molecule lead in a successful drug?</vt:lpstr>
      <vt:lpstr>Presentation Overview</vt:lpstr>
      <vt:lpstr>Structure — Properties — Drug Profile</vt:lpstr>
      <vt:lpstr>Presentation Overview</vt:lpstr>
      <vt:lpstr>Drug-likeness and therapeutic area:  how does drug-likeness differ by therapeutic area?</vt:lpstr>
      <vt:lpstr>Drug-likeness and therapeutic area:  how does drug-likeness differ by therapeutic area?</vt:lpstr>
      <vt:lpstr>Why does the properties for CNS drugs and other drugs differ?</vt:lpstr>
      <vt:lpstr>Attributes of Successful oral CNS Drugs</vt:lpstr>
      <vt:lpstr>Attributes of Successful oral Infectious Disease Drugs</vt:lpstr>
      <vt:lpstr>Drug-likeness: beyond the Ro5</vt:lpstr>
      <vt:lpstr>Drug-likeness: beyond the Ro5</vt:lpstr>
      <vt:lpstr>Presentation Overview</vt:lpstr>
      <vt:lpstr>Drug design: current trends in optimizing drug-like properties</vt:lpstr>
      <vt:lpstr>Drug design: MPO approaches</vt:lpstr>
      <vt:lpstr>Drug design: LE and LLE as MPO</vt:lpstr>
      <vt:lpstr>Drug design: LE and LLE target values in discovery</vt:lpstr>
      <vt:lpstr>Drug design: VLE as MPO</vt:lpstr>
      <vt:lpstr>Drug design: including unbound volume as MPO focuses on the dose</vt:lpstr>
      <vt:lpstr>Drug design: including unbound volume as MPO extends the chemical space that can be explored and focuses on the dose</vt:lpstr>
      <vt:lpstr>Summary</vt:lpstr>
      <vt:lpstr>Drug design: impact of lipophilicity on drug-likeness properties such as PK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H3D Foundation Vision, Mission and Governance</dc:title>
  <dc:creator>Susan Winks</dc:creator>
  <cp:lastModifiedBy>Susan Winks</cp:lastModifiedBy>
  <cp:revision>16</cp:revision>
  <dcterms:created xsi:type="dcterms:W3CDTF">2020-04-23T14:28:34Z</dcterms:created>
  <dcterms:modified xsi:type="dcterms:W3CDTF">2025-12-02T14:24:21Z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0x0101004AD8C6BC0E042649962E521B6A2731E9</vt:lpwstr>
  </property>
</Properties>
</file>