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sldIdLst>
    <p:sldId id="466" r:id="rId5"/>
    <p:sldId id="484" r:id="rId6"/>
    <p:sldId id="470" r:id="rId7"/>
    <p:sldId id="467" r:id="rId8"/>
    <p:sldId id="474" r:id="rId9"/>
    <p:sldId id="475" r:id="rId10"/>
    <p:sldId id="476" r:id="rId11"/>
    <p:sldId id="473" r:id="rId12"/>
    <p:sldId id="472" r:id="rId13"/>
    <p:sldId id="477" r:id="rId14"/>
    <p:sldId id="478" r:id="rId15"/>
    <p:sldId id="469" r:id="rId16"/>
    <p:sldId id="480" r:id="rId17"/>
    <p:sldId id="482" r:id="rId18"/>
    <p:sldId id="483" r:id="rId19"/>
    <p:sldId id="479" r:id="rId20"/>
    <p:sldId id="481" r:id="rId21"/>
    <p:sldId id="471" r:id="rId22"/>
    <p:sldId id="4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Winks" initials="SW" lastIdx="1" clrIdx="0">
    <p:extLst>
      <p:ext uri="{19B8F6BF-5375-455C-9EA6-DF929625EA0E}">
        <p15:presenceInfo xmlns:p15="http://schemas.microsoft.com/office/powerpoint/2012/main" userId="S::01404354@wf.uct.ac.za::8deed980-353f-45f0-91b5-f5e35aaa1c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5327"/>
    <a:srgbClr val="9FC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48ACA-AF4B-AEBC-D373-0F596207F496}" v="9" dt="2025-12-02T14:21:33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1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Mayoka | H3D Foundation" userId="S::godfrey.mayoka@h3dfoundation.org::bf7d8192-a326-4d6e-925b-d8d749e92695" providerId="AD" clId="Web-{95E48ACA-AF4B-AEBC-D373-0F596207F496}"/>
    <pc:docChg chg="addSld modSld">
      <pc:chgData name="Godfrey Mayoka | H3D Foundation" userId="S::godfrey.mayoka@h3dfoundation.org::bf7d8192-a326-4d6e-925b-d8d749e92695" providerId="AD" clId="Web-{95E48ACA-AF4B-AEBC-D373-0F596207F496}" dt="2025-12-02T14:21:33.047" v="7" actId="1076"/>
      <pc:docMkLst>
        <pc:docMk/>
      </pc:docMkLst>
      <pc:sldChg chg="addSp delSp modSp new">
        <pc:chgData name="Godfrey Mayoka | H3D Foundation" userId="S::godfrey.mayoka@h3dfoundation.org::bf7d8192-a326-4d6e-925b-d8d749e92695" providerId="AD" clId="Web-{95E48ACA-AF4B-AEBC-D373-0F596207F496}" dt="2025-12-02T14:21:33.047" v="7" actId="1076"/>
        <pc:sldMkLst>
          <pc:docMk/>
          <pc:sldMk cId="2483778755" sldId="484"/>
        </pc:sldMkLst>
        <pc:spChg chg="del">
          <ac:chgData name="Godfrey Mayoka | H3D Foundation" userId="S::godfrey.mayoka@h3dfoundation.org::bf7d8192-a326-4d6e-925b-d8d749e92695" providerId="AD" clId="Web-{95E48ACA-AF4B-AEBC-D373-0F596207F496}" dt="2025-12-02T14:20:32.500" v="1"/>
          <ac:spMkLst>
            <pc:docMk/>
            <pc:sldMk cId="2483778755" sldId="484"/>
            <ac:spMk id="2" creationId="{79C6E0DB-5721-7087-BE58-E8EECA307020}"/>
          </ac:spMkLst>
        </pc:spChg>
        <pc:spChg chg="del">
          <ac:chgData name="Godfrey Mayoka | H3D Foundation" userId="S::godfrey.mayoka@h3dfoundation.org::bf7d8192-a326-4d6e-925b-d8d749e92695" providerId="AD" clId="Web-{95E48ACA-AF4B-AEBC-D373-0F596207F496}" dt="2025-12-02T14:20:41.485" v="3"/>
          <ac:spMkLst>
            <pc:docMk/>
            <pc:sldMk cId="2483778755" sldId="484"/>
            <ac:spMk id="3" creationId="{440E174B-645A-08A0-7659-FD4DD6BA7803}"/>
          </ac:spMkLst>
        </pc:spChg>
        <pc:spChg chg="del">
          <ac:chgData name="Godfrey Mayoka | H3D Foundation" userId="S::godfrey.mayoka@h3dfoundation.org::bf7d8192-a326-4d6e-925b-d8d749e92695" providerId="AD" clId="Web-{95E48ACA-AF4B-AEBC-D373-0F596207F496}" dt="2025-12-02T14:20:34.235" v="2"/>
          <ac:spMkLst>
            <pc:docMk/>
            <pc:sldMk cId="2483778755" sldId="484"/>
            <ac:spMk id="4" creationId="{6A005A5A-1DE5-6A5D-2407-9317B2011565}"/>
          </ac:spMkLst>
        </pc:spChg>
        <pc:picChg chg="add mod modCrop">
          <ac:chgData name="Godfrey Mayoka | H3D Foundation" userId="S::godfrey.mayoka@h3dfoundation.org::bf7d8192-a326-4d6e-925b-d8d749e92695" providerId="AD" clId="Web-{95E48ACA-AF4B-AEBC-D373-0F596207F496}" dt="2025-12-02T14:21:33.047" v="7" actId="1076"/>
          <ac:picMkLst>
            <pc:docMk/>
            <pc:sldMk cId="2483778755" sldId="484"/>
            <ac:picMk id="6" creationId="{DDC6299E-E6E8-5D26-04D5-5EED2884A3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AAAE6-7FB5-4D13-824E-105E4221B3DB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65448630-E57D-4E20-ACBA-9131D44D45A5}">
      <dgm:prSet custT="1"/>
      <dgm:spPr/>
      <dgm:t>
        <a:bodyPr/>
        <a:lstStyle/>
        <a:p>
          <a:r>
            <a:rPr lang="en-ZA" sz="2000" b="1" dirty="0">
              <a:latin typeface="Montserrat regular" panose="00000500000000000000" pitchFamily="2" charset="0"/>
            </a:rPr>
            <a:t>DOSE</a:t>
          </a:r>
          <a:endParaRPr lang="en-ZA" sz="2000" dirty="0">
            <a:latin typeface="Montserrat regular" panose="00000500000000000000" pitchFamily="2" charset="0"/>
          </a:endParaRPr>
        </a:p>
      </dgm:t>
    </dgm:pt>
    <dgm:pt modelId="{53798ADD-3378-4E34-925D-106FB7631683}" type="parTrans" cxnId="{FB581E70-49A2-49FE-8B50-2501FDDED4DD}">
      <dgm:prSet/>
      <dgm:spPr/>
      <dgm:t>
        <a:bodyPr/>
        <a:lstStyle/>
        <a:p>
          <a:endParaRPr lang="en-ZA"/>
        </a:p>
      </dgm:t>
    </dgm:pt>
    <dgm:pt modelId="{45BE5B63-6F01-4FE4-97C1-18BC9EA75D07}" type="sibTrans" cxnId="{FB581E70-49A2-49FE-8B50-2501FDDED4DD}">
      <dgm:prSet/>
      <dgm:spPr/>
      <dgm:t>
        <a:bodyPr/>
        <a:lstStyle/>
        <a:p>
          <a:endParaRPr lang="en-ZA"/>
        </a:p>
      </dgm:t>
    </dgm:pt>
    <dgm:pt modelId="{8E414BB1-83AC-4EFC-941C-EE35FC20E523}">
      <dgm:prSet custT="1"/>
      <dgm:spPr/>
      <dgm:t>
        <a:bodyPr/>
        <a:lstStyle/>
        <a:p>
          <a:r>
            <a:rPr lang="en-ZA" sz="2000" b="1" dirty="0">
              <a:latin typeface="Montserrat regular" panose="00000500000000000000" pitchFamily="2" charset="0"/>
            </a:rPr>
            <a:t>RESPONSE</a:t>
          </a:r>
        </a:p>
      </dgm:t>
    </dgm:pt>
    <dgm:pt modelId="{62D268D2-8EEF-493D-ACD2-A1EDB36D4891}" type="parTrans" cxnId="{2D551E55-99E7-4530-88B2-AD1E6C025090}">
      <dgm:prSet/>
      <dgm:spPr/>
      <dgm:t>
        <a:bodyPr/>
        <a:lstStyle/>
        <a:p>
          <a:endParaRPr lang="en-ZA"/>
        </a:p>
      </dgm:t>
    </dgm:pt>
    <dgm:pt modelId="{14713F3A-C48F-407D-89BD-BA0DEE882C94}" type="sibTrans" cxnId="{2D551E55-99E7-4530-88B2-AD1E6C025090}">
      <dgm:prSet/>
      <dgm:spPr/>
      <dgm:t>
        <a:bodyPr/>
        <a:lstStyle/>
        <a:p>
          <a:endParaRPr lang="en-ZA"/>
        </a:p>
      </dgm:t>
    </dgm:pt>
    <dgm:pt modelId="{E639D6B8-8038-461B-B785-1A3C07B91CB5}">
      <dgm:prSet custT="1"/>
      <dgm:spPr/>
      <dgm:t>
        <a:bodyPr/>
        <a:lstStyle/>
        <a:p>
          <a:r>
            <a:rPr lang="en-ZA" sz="1800" dirty="0">
              <a:latin typeface="Montserrat regular" panose="00000500000000000000" pitchFamily="2" charset="0"/>
            </a:rPr>
            <a:t>Plasma concentration</a:t>
          </a:r>
        </a:p>
      </dgm:t>
    </dgm:pt>
    <dgm:pt modelId="{E67E78AB-8EC3-411B-A502-6E2AE8F68983}" type="parTrans" cxnId="{00F0CF1D-7647-4375-B2FC-A59A845710AF}">
      <dgm:prSet/>
      <dgm:spPr/>
      <dgm:t>
        <a:bodyPr/>
        <a:lstStyle/>
        <a:p>
          <a:endParaRPr lang="en-ZA"/>
        </a:p>
      </dgm:t>
    </dgm:pt>
    <dgm:pt modelId="{08A30BCC-2CC3-43F4-80DC-7847997CD272}" type="sibTrans" cxnId="{00F0CF1D-7647-4375-B2FC-A59A845710AF}">
      <dgm:prSet/>
      <dgm:spPr/>
      <dgm:t>
        <a:bodyPr/>
        <a:lstStyle/>
        <a:p>
          <a:endParaRPr lang="en-ZA"/>
        </a:p>
      </dgm:t>
    </dgm:pt>
    <dgm:pt modelId="{FFB34DB9-FC2B-476D-B20A-40D3AD96D561}">
      <dgm:prSet custT="1"/>
      <dgm:spPr/>
      <dgm:t>
        <a:bodyPr/>
        <a:lstStyle/>
        <a:p>
          <a:r>
            <a:rPr lang="en-ZA" sz="1800" dirty="0">
              <a:latin typeface="Montserrat regular" panose="00000500000000000000" pitchFamily="2" charset="0"/>
            </a:rPr>
            <a:t>Target effect</a:t>
          </a:r>
        </a:p>
      </dgm:t>
    </dgm:pt>
    <dgm:pt modelId="{75BC82A0-668E-4243-B530-CCC8431A5C8B}" type="parTrans" cxnId="{78C5304B-9C0F-459C-9A06-D0E7CA12FFBC}">
      <dgm:prSet/>
      <dgm:spPr/>
      <dgm:t>
        <a:bodyPr/>
        <a:lstStyle/>
        <a:p>
          <a:endParaRPr lang="en-ZA"/>
        </a:p>
      </dgm:t>
    </dgm:pt>
    <dgm:pt modelId="{674C100E-28C1-4B71-851A-699B80E71E26}" type="sibTrans" cxnId="{78C5304B-9C0F-459C-9A06-D0E7CA12FFBC}">
      <dgm:prSet/>
      <dgm:spPr/>
      <dgm:t>
        <a:bodyPr/>
        <a:lstStyle/>
        <a:p>
          <a:endParaRPr lang="en-ZA"/>
        </a:p>
      </dgm:t>
    </dgm:pt>
    <dgm:pt modelId="{81586906-D613-4DD3-8923-F7CE01E89F3F}">
      <dgm:prSet custT="1"/>
      <dgm:spPr/>
      <dgm:t>
        <a:bodyPr/>
        <a:lstStyle/>
        <a:p>
          <a:r>
            <a:rPr lang="en-ZA" sz="1800" dirty="0">
              <a:latin typeface="Montserrat regular" panose="00000500000000000000" pitchFamily="2" charset="0"/>
            </a:rPr>
            <a:t>Target concentration</a:t>
          </a:r>
        </a:p>
      </dgm:t>
    </dgm:pt>
    <dgm:pt modelId="{64592B26-E096-4302-BDD8-96CCE5415AAA}" type="parTrans" cxnId="{7532D303-A1D0-4FCD-A7DA-5F0581EDAD44}">
      <dgm:prSet/>
      <dgm:spPr/>
      <dgm:t>
        <a:bodyPr/>
        <a:lstStyle/>
        <a:p>
          <a:endParaRPr lang="en-ZA"/>
        </a:p>
      </dgm:t>
    </dgm:pt>
    <dgm:pt modelId="{F2210ABB-7168-41D2-9280-32D2C1C20E28}" type="sibTrans" cxnId="{7532D303-A1D0-4FCD-A7DA-5F0581EDAD44}">
      <dgm:prSet/>
      <dgm:spPr/>
      <dgm:t>
        <a:bodyPr/>
        <a:lstStyle/>
        <a:p>
          <a:endParaRPr lang="en-ZA"/>
        </a:p>
      </dgm:t>
    </dgm:pt>
    <dgm:pt modelId="{5EF14313-FA07-40A0-BE97-6FB8FBB06B15}" type="pres">
      <dgm:prSet presAssocID="{222AAAE6-7FB5-4D13-824E-105E4221B3DB}" presName="CompostProcess" presStyleCnt="0">
        <dgm:presLayoutVars>
          <dgm:dir/>
          <dgm:resizeHandles val="exact"/>
        </dgm:presLayoutVars>
      </dgm:prSet>
      <dgm:spPr/>
    </dgm:pt>
    <dgm:pt modelId="{F908F735-8B2A-47D2-86A7-923E7D75867A}" type="pres">
      <dgm:prSet presAssocID="{222AAAE6-7FB5-4D13-824E-105E4221B3DB}" presName="arrow" presStyleLbl="bgShp" presStyleIdx="0" presStyleCnt="1" custScaleX="117647" custLinFactNeighborY="266"/>
      <dgm:spPr/>
    </dgm:pt>
    <dgm:pt modelId="{2E0D9C14-9D63-46C2-980F-59A7D3700B03}" type="pres">
      <dgm:prSet presAssocID="{222AAAE6-7FB5-4D13-824E-105E4221B3DB}" presName="linearProcess" presStyleCnt="0"/>
      <dgm:spPr/>
    </dgm:pt>
    <dgm:pt modelId="{9AB295CB-39FB-4452-A8F1-CA144940844C}" type="pres">
      <dgm:prSet presAssocID="{65448630-E57D-4E20-ACBA-9131D44D45A5}" presName="textNode" presStyleLbl="node1" presStyleIdx="0" presStyleCnt="5" custScaleX="42826" custLinFactNeighborX="-2019" custLinFactNeighborY="280">
        <dgm:presLayoutVars>
          <dgm:bulletEnabled val="1"/>
        </dgm:presLayoutVars>
      </dgm:prSet>
      <dgm:spPr/>
    </dgm:pt>
    <dgm:pt modelId="{E56BDF9E-56DD-4038-8A1E-6FD86B0B75AE}" type="pres">
      <dgm:prSet presAssocID="{45BE5B63-6F01-4FE4-97C1-18BC9EA75D07}" presName="sibTrans" presStyleCnt="0"/>
      <dgm:spPr/>
    </dgm:pt>
    <dgm:pt modelId="{19B5DD7D-C0BC-4D1D-A39E-7C9A7251C4A5}" type="pres">
      <dgm:prSet presAssocID="{8E414BB1-83AC-4EFC-941C-EE35FC20E523}" presName="textNode" presStyleLbl="node1" presStyleIdx="1" presStyleCnt="5" custScaleX="47366" custLinFactX="158289" custLinFactNeighborX="200000" custLinFactNeighborY="1294">
        <dgm:presLayoutVars>
          <dgm:bulletEnabled val="1"/>
        </dgm:presLayoutVars>
      </dgm:prSet>
      <dgm:spPr/>
    </dgm:pt>
    <dgm:pt modelId="{B9D5CB91-270C-4611-8297-3A453B057670}" type="pres">
      <dgm:prSet presAssocID="{14713F3A-C48F-407D-89BD-BA0DEE882C94}" presName="sibTrans" presStyleCnt="0"/>
      <dgm:spPr/>
    </dgm:pt>
    <dgm:pt modelId="{6B4392CD-78DD-4304-8FFB-D6DA2732A1DE}" type="pres">
      <dgm:prSet presAssocID="{FFB34DB9-FC2B-476D-B20A-40D3AD96D561}" presName="textNode" presStyleLbl="node1" presStyleIdx="2" presStyleCnt="5" custScaleX="33794" custLinFactX="62905" custLinFactNeighborX="100000" custLinFactNeighborY="2046">
        <dgm:presLayoutVars>
          <dgm:bulletEnabled val="1"/>
        </dgm:presLayoutVars>
      </dgm:prSet>
      <dgm:spPr/>
    </dgm:pt>
    <dgm:pt modelId="{24D0F3BD-3990-4141-BB7D-F0ABC280CFA4}" type="pres">
      <dgm:prSet presAssocID="{674C100E-28C1-4B71-851A-699B80E71E26}" presName="sibTrans" presStyleCnt="0"/>
      <dgm:spPr/>
    </dgm:pt>
    <dgm:pt modelId="{8871E299-F696-4611-A8BF-6391D758117A}" type="pres">
      <dgm:prSet presAssocID="{81586906-D613-4DD3-8923-F7CE01E89F3F}" presName="textNode" presStyleLbl="node1" presStyleIdx="3" presStyleCnt="5" custScaleX="52661" custLinFactX="-21600" custLinFactNeighborX="-100000" custLinFactNeighborY="2047">
        <dgm:presLayoutVars>
          <dgm:bulletEnabled val="1"/>
        </dgm:presLayoutVars>
      </dgm:prSet>
      <dgm:spPr/>
    </dgm:pt>
    <dgm:pt modelId="{8FB2D7EA-511A-4C6C-A1E5-E2D89F002157}" type="pres">
      <dgm:prSet presAssocID="{F2210ABB-7168-41D2-9280-32D2C1C20E28}" presName="sibTrans" presStyleCnt="0"/>
      <dgm:spPr/>
    </dgm:pt>
    <dgm:pt modelId="{AAD1ED24-10BA-4007-BBDD-2B8D504D3F9A}" type="pres">
      <dgm:prSet presAssocID="{E639D6B8-8038-461B-B785-1A3C07B91CB5}" presName="textNode" presStyleLbl="node1" presStyleIdx="4" presStyleCnt="5" custScaleX="52661" custLinFactX="-142832" custLinFactNeighborX="-200000" custLinFactNeighborY="280">
        <dgm:presLayoutVars>
          <dgm:bulletEnabled val="1"/>
        </dgm:presLayoutVars>
      </dgm:prSet>
      <dgm:spPr/>
    </dgm:pt>
  </dgm:ptLst>
  <dgm:cxnLst>
    <dgm:cxn modelId="{7532D303-A1D0-4FCD-A7DA-5F0581EDAD44}" srcId="{222AAAE6-7FB5-4D13-824E-105E4221B3DB}" destId="{81586906-D613-4DD3-8923-F7CE01E89F3F}" srcOrd="3" destOrd="0" parTransId="{64592B26-E096-4302-BDD8-96CCE5415AAA}" sibTransId="{F2210ABB-7168-41D2-9280-32D2C1C20E28}"/>
    <dgm:cxn modelId="{00F0CF1D-7647-4375-B2FC-A59A845710AF}" srcId="{222AAAE6-7FB5-4D13-824E-105E4221B3DB}" destId="{E639D6B8-8038-461B-B785-1A3C07B91CB5}" srcOrd="4" destOrd="0" parTransId="{E67E78AB-8EC3-411B-A502-6E2AE8F68983}" sibTransId="{08A30BCC-2CC3-43F4-80DC-7847997CD272}"/>
    <dgm:cxn modelId="{5A721626-8F7A-442A-9B51-5FE3A1A02674}" type="presOf" srcId="{222AAAE6-7FB5-4D13-824E-105E4221B3DB}" destId="{5EF14313-FA07-40A0-BE97-6FB8FBB06B15}" srcOrd="0" destOrd="0" presId="urn:microsoft.com/office/officeart/2005/8/layout/hProcess9"/>
    <dgm:cxn modelId="{A7993E2E-1755-4F8B-967E-902167E90455}" type="presOf" srcId="{81586906-D613-4DD3-8923-F7CE01E89F3F}" destId="{8871E299-F696-4611-A8BF-6391D758117A}" srcOrd="0" destOrd="0" presId="urn:microsoft.com/office/officeart/2005/8/layout/hProcess9"/>
    <dgm:cxn modelId="{78C5304B-9C0F-459C-9A06-D0E7CA12FFBC}" srcId="{222AAAE6-7FB5-4D13-824E-105E4221B3DB}" destId="{FFB34DB9-FC2B-476D-B20A-40D3AD96D561}" srcOrd="2" destOrd="0" parTransId="{75BC82A0-668E-4243-B530-CCC8431A5C8B}" sibTransId="{674C100E-28C1-4B71-851A-699B80E71E26}"/>
    <dgm:cxn modelId="{FB581E70-49A2-49FE-8B50-2501FDDED4DD}" srcId="{222AAAE6-7FB5-4D13-824E-105E4221B3DB}" destId="{65448630-E57D-4E20-ACBA-9131D44D45A5}" srcOrd="0" destOrd="0" parTransId="{53798ADD-3378-4E34-925D-106FB7631683}" sibTransId="{45BE5B63-6F01-4FE4-97C1-18BC9EA75D07}"/>
    <dgm:cxn modelId="{2D551E55-99E7-4530-88B2-AD1E6C025090}" srcId="{222AAAE6-7FB5-4D13-824E-105E4221B3DB}" destId="{8E414BB1-83AC-4EFC-941C-EE35FC20E523}" srcOrd="1" destOrd="0" parTransId="{62D268D2-8EEF-493D-ACD2-A1EDB36D4891}" sibTransId="{14713F3A-C48F-407D-89BD-BA0DEE882C94}"/>
    <dgm:cxn modelId="{3B492E7F-72AD-42AC-B92F-C7E9866E6711}" type="presOf" srcId="{E639D6B8-8038-461B-B785-1A3C07B91CB5}" destId="{AAD1ED24-10BA-4007-BBDD-2B8D504D3F9A}" srcOrd="0" destOrd="0" presId="urn:microsoft.com/office/officeart/2005/8/layout/hProcess9"/>
    <dgm:cxn modelId="{BB789BA3-60DC-4235-A6B4-66B622401BA4}" type="presOf" srcId="{FFB34DB9-FC2B-476D-B20A-40D3AD96D561}" destId="{6B4392CD-78DD-4304-8FFB-D6DA2732A1DE}" srcOrd="0" destOrd="0" presId="urn:microsoft.com/office/officeart/2005/8/layout/hProcess9"/>
    <dgm:cxn modelId="{040D04AA-A9F4-4A72-990D-F99D2F2DB13F}" type="presOf" srcId="{8E414BB1-83AC-4EFC-941C-EE35FC20E523}" destId="{19B5DD7D-C0BC-4D1D-A39E-7C9A7251C4A5}" srcOrd="0" destOrd="0" presId="urn:microsoft.com/office/officeart/2005/8/layout/hProcess9"/>
    <dgm:cxn modelId="{0F8798C0-577C-44BF-9888-9F39F018B20C}" type="presOf" srcId="{65448630-E57D-4E20-ACBA-9131D44D45A5}" destId="{9AB295CB-39FB-4452-A8F1-CA144940844C}" srcOrd="0" destOrd="0" presId="urn:microsoft.com/office/officeart/2005/8/layout/hProcess9"/>
    <dgm:cxn modelId="{B591E771-9846-4339-ABD3-86B67DFD0A33}" type="presParOf" srcId="{5EF14313-FA07-40A0-BE97-6FB8FBB06B15}" destId="{F908F735-8B2A-47D2-86A7-923E7D75867A}" srcOrd="0" destOrd="0" presId="urn:microsoft.com/office/officeart/2005/8/layout/hProcess9"/>
    <dgm:cxn modelId="{6ED43C2B-8FD3-4AA6-A29B-6BB48019E889}" type="presParOf" srcId="{5EF14313-FA07-40A0-BE97-6FB8FBB06B15}" destId="{2E0D9C14-9D63-46C2-980F-59A7D3700B03}" srcOrd="1" destOrd="0" presId="urn:microsoft.com/office/officeart/2005/8/layout/hProcess9"/>
    <dgm:cxn modelId="{4D4B82EF-B26F-4FEC-84C6-E5F30894D9BB}" type="presParOf" srcId="{2E0D9C14-9D63-46C2-980F-59A7D3700B03}" destId="{9AB295CB-39FB-4452-A8F1-CA144940844C}" srcOrd="0" destOrd="0" presId="urn:microsoft.com/office/officeart/2005/8/layout/hProcess9"/>
    <dgm:cxn modelId="{80CAC012-D1D1-4DB4-A7C4-86A10D940E2B}" type="presParOf" srcId="{2E0D9C14-9D63-46C2-980F-59A7D3700B03}" destId="{E56BDF9E-56DD-4038-8A1E-6FD86B0B75AE}" srcOrd="1" destOrd="0" presId="urn:microsoft.com/office/officeart/2005/8/layout/hProcess9"/>
    <dgm:cxn modelId="{1582A927-56D0-4A88-A1C4-A50F50A76BAF}" type="presParOf" srcId="{2E0D9C14-9D63-46C2-980F-59A7D3700B03}" destId="{19B5DD7D-C0BC-4D1D-A39E-7C9A7251C4A5}" srcOrd="2" destOrd="0" presId="urn:microsoft.com/office/officeart/2005/8/layout/hProcess9"/>
    <dgm:cxn modelId="{5B18F429-9664-4696-A77D-0EEC8247DB84}" type="presParOf" srcId="{2E0D9C14-9D63-46C2-980F-59A7D3700B03}" destId="{B9D5CB91-270C-4611-8297-3A453B057670}" srcOrd="3" destOrd="0" presId="urn:microsoft.com/office/officeart/2005/8/layout/hProcess9"/>
    <dgm:cxn modelId="{8E9134F4-787B-4884-B011-4EADE1C78066}" type="presParOf" srcId="{2E0D9C14-9D63-46C2-980F-59A7D3700B03}" destId="{6B4392CD-78DD-4304-8FFB-D6DA2732A1DE}" srcOrd="4" destOrd="0" presId="urn:microsoft.com/office/officeart/2005/8/layout/hProcess9"/>
    <dgm:cxn modelId="{7C11AF5E-4A55-4B0B-ACF4-52BBB4CDFCE2}" type="presParOf" srcId="{2E0D9C14-9D63-46C2-980F-59A7D3700B03}" destId="{24D0F3BD-3990-4141-BB7D-F0ABC280CFA4}" srcOrd="5" destOrd="0" presId="urn:microsoft.com/office/officeart/2005/8/layout/hProcess9"/>
    <dgm:cxn modelId="{82911C95-2FC7-4813-B596-C12CD94A3E91}" type="presParOf" srcId="{2E0D9C14-9D63-46C2-980F-59A7D3700B03}" destId="{8871E299-F696-4611-A8BF-6391D758117A}" srcOrd="6" destOrd="0" presId="urn:microsoft.com/office/officeart/2005/8/layout/hProcess9"/>
    <dgm:cxn modelId="{BBCFBB54-062C-4838-B82E-E8561CBEE804}" type="presParOf" srcId="{2E0D9C14-9D63-46C2-980F-59A7D3700B03}" destId="{8FB2D7EA-511A-4C6C-A1E5-E2D89F002157}" srcOrd="7" destOrd="0" presId="urn:microsoft.com/office/officeart/2005/8/layout/hProcess9"/>
    <dgm:cxn modelId="{AB5C68C7-4741-452B-B980-2788C3AB5E6C}" type="presParOf" srcId="{2E0D9C14-9D63-46C2-980F-59A7D3700B03}" destId="{AAD1ED24-10BA-4007-BBDD-2B8D504D3F9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8F735-8B2A-47D2-86A7-923E7D75867A}">
      <dsp:nvSpPr>
        <dsp:cNvPr id="0" name=""/>
        <dsp:cNvSpPr/>
      </dsp:nvSpPr>
      <dsp:spPr>
        <a:xfrm>
          <a:off x="2" y="0"/>
          <a:ext cx="11134678" cy="334175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AB295CB-39FB-4452-A8F1-CA144940844C}">
      <dsp:nvSpPr>
        <dsp:cNvPr id="0" name=""/>
        <dsp:cNvSpPr/>
      </dsp:nvSpPr>
      <dsp:spPr>
        <a:xfrm>
          <a:off x="62923" y="1006268"/>
          <a:ext cx="1635925" cy="1336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latin typeface="Montserrat regular" panose="00000500000000000000" pitchFamily="2" charset="0"/>
            </a:rPr>
            <a:t>DOSE</a:t>
          </a:r>
          <a:endParaRPr lang="en-ZA" sz="2000" kern="1200" dirty="0">
            <a:latin typeface="Montserrat regular" panose="00000500000000000000" pitchFamily="2" charset="0"/>
          </a:endParaRPr>
        </a:p>
      </dsp:txBody>
      <dsp:txXfrm>
        <a:off x="128175" y="1071520"/>
        <a:ext cx="1505421" cy="1206196"/>
      </dsp:txXfrm>
    </dsp:sp>
    <dsp:sp modelId="{19B5DD7D-C0BC-4D1D-A39E-7C9A7251C4A5}">
      <dsp:nvSpPr>
        <dsp:cNvPr id="0" name=""/>
        <dsp:cNvSpPr/>
      </dsp:nvSpPr>
      <dsp:spPr>
        <a:xfrm>
          <a:off x="9325333" y="1019822"/>
          <a:ext cx="1809350" cy="1336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latin typeface="Montserrat regular" panose="00000500000000000000" pitchFamily="2" charset="0"/>
            </a:rPr>
            <a:t>RESPONSE</a:t>
          </a:r>
        </a:p>
      </dsp:txBody>
      <dsp:txXfrm>
        <a:off x="9390585" y="1085074"/>
        <a:ext cx="1678846" cy="1206196"/>
      </dsp:txXfrm>
    </dsp:sp>
    <dsp:sp modelId="{6B4392CD-78DD-4304-8FFB-D6DA2732A1DE}">
      <dsp:nvSpPr>
        <dsp:cNvPr id="0" name=""/>
        <dsp:cNvSpPr/>
      </dsp:nvSpPr>
      <dsp:spPr>
        <a:xfrm>
          <a:off x="7592574" y="1029874"/>
          <a:ext cx="1290909" cy="13367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latin typeface="Montserrat regular" panose="00000500000000000000" pitchFamily="2" charset="0"/>
            </a:rPr>
            <a:t>Target effect</a:t>
          </a:r>
        </a:p>
      </dsp:txBody>
      <dsp:txXfrm>
        <a:off x="7655591" y="1092891"/>
        <a:ext cx="1164875" cy="1210666"/>
      </dsp:txXfrm>
    </dsp:sp>
    <dsp:sp modelId="{8871E299-F696-4611-A8BF-6391D758117A}">
      <dsp:nvSpPr>
        <dsp:cNvPr id="0" name=""/>
        <dsp:cNvSpPr/>
      </dsp:nvSpPr>
      <dsp:spPr>
        <a:xfrm>
          <a:off x="5098712" y="1029887"/>
          <a:ext cx="2011616" cy="13367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latin typeface="Montserrat regular" panose="00000500000000000000" pitchFamily="2" charset="0"/>
            </a:rPr>
            <a:t>Target concentration</a:t>
          </a:r>
        </a:p>
      </dsp:txBody>
      <dsp:txXfrm>
        <a:off x="5163964" y="1095139"/>
        <a:ext cx="1881112" cy="1206196"/>
      </dsp:txXfrm>
    </dsp:sp>
    <dsp:sp modelId="{AAD1ED24-10BA-4007-BBDD-2B8D504D3F9A}">
      <dsp:nvSpPr>
        <dsp:cNvPr id="0" name=""/>
        <dsp:cNvSpPr/>
      </dsp:nvSpPr>
      <dsp:spPr>
        <a:xfrm>
          <a:off x="2479343" y="1006268"/>
          <a:ext cx="2011616" cy="13367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latin typeface="Montserrat regular" panose="00000500000000000000" pitchFamily="2" charset="0"/>
            </a:rPr>
            <a:t>Plasma concentration</a:t>
          </a:r>
        </a:p>
      </dsp:txBody>
      <dsp:txXfrm>
        <a:off x="2544595" y="1071520"/>
        <a:ext cx="1881112" cy="1206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5A81E-ECAF-4B3E-AC0F-CB7A879AA666}" type="datetimeFigureOut">
              <a:rPr lang="en-ZA" smtClean="0"/>
              <a:t>2025/12/02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CBF3-F9AD-465B-A36C-DF1C7FD4A91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456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682D2-CE72-4957-BE59-2FC9D80A5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9DB12B2-FAA3-A770-DA86-02DF85BF40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1E6AFDC-D246-CA2D-6C0C-903765BFFB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CAC1F9B-5599-06A3-F928-49FF0CC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295B4C17-07A8-00FF-DE08-493F88103F48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  <p:sp>
        <p:nvSpPr>
          <p:cNvPr id="2" name="Google Shape;57;p19">
            <a:extLst>
              <a:ext uri="{FF2B5EF4-FFF2-40B4-BE49-F238E27FC236}">
                <a16:creationId xmlns:a16="http://schemas.microsoft.com/office/drawing/2014/main" id="{379E6853-ABC5-D1E2-DA9A-BCC99EF14A82}"/>
              </a:ext>
            </a:extLst>
          </p:cNvPr>
          <p:cNvSpPr/>
          <p:nvPr userDrawn="1"/>
        </p:nvSpPr>
        <p:spPr>
          <a:xfrm>
            <a:off x="0" y="6468384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8;p19">
            <a:extLst>
              <a:ext uri="{FF2B5EF4-FFF2-40B4-BE49-F238E27FC236}">
                <a16:creationId xmlns:a16="http://schemas.microsoft.com/office/drawing/2014/main" id="{87E1B8A3-730A-D94B-5D77-48957F933F6C}"/>
              </a:ext>
            </a:extLst>
          </p:cNvPr>
          <p:cNvSpPr txBox="1"/>
          <p:nvPr userDrawn="1"/>
        </p:nvSpPr>
        <p:spPr>
          <a:xfrm>
            <a:off x="105530" y="6505988"/>
            <a:ext cx="79141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Small Molecule Drug Discovery and Development</a:t>
            </a:r>
            <a:endParaRPr/>
          </a:p>
        </p:txBody>
      </p:sp>
      <p:sp>
        <p:nvSpPr>
          <p:cNvPr id="11" name="Google Shape;62;p19">
            <a:extLst>
              <a:ext uri="{FF2B5EF4-FFF2-40B4-BE49-F238E27FC236}">
                <a16:creationId xmlns:a16="http://schemas.microsoft.com/office/drawing/2014/main" id="{0790347E-CA41-E2F3-B229-B7771A076995}"/>
              </a:ext>
            </a:extLst>
          </p:cNvPr>
          <p:cNvSpPr/>
          <p:nvPr userDrawn="1"/>
        </p:nvSpPr>
        <p:spPr>
          <a:xfrm>
            <a:off x="0" y="-7685"/>
            <a:ext cx="3283775" cy="6865626"/>
          </a:xfrm>
          <a:prstGeom prst="rect">
            <a:avLst/>
          </a:prstGeom>
          <a:solidFill>
            <a:srgbClr val="D75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67;p19">
            <a:extLst>
              <a:ext uri="{FF2B5EF4-FFF2-40B4-BE49-F238E27FC236}">
                <a16:creationId xmlns:a16="http://schemas.microsoft.com/office/drawing/2014/main" id="{6D46A7F5-0182-D1E8-63F6-D3486FA7B50B}"/>
              </a:ext>
            </a:extLst>
          </p:cNvPr>
          <p:cNvPicPr preferRelativeResize="0"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430" r="13231" b="-430"/>
          <a:stretch/>
        </p:blipFill>
        <p:spPr>
          <a:xfrm>
            <a:off x="-466021" y="2031"/>
            <a:ext cx="7471375" cy="688550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138C2B-0562-9CDE-3142-91DE88DC50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pic>
        <p:nvPicPr>
          <p:cNvPr id="6" name="Google Shape;61;p19">
            <a:extLst>
              <a:ext uri="{FF2B5EF4-FFF2-40B4-BE49-F238E27FC236}">
                <a16:creationId xmlns:a16="http://schemas.microsoft.com/office/drawing/2014/main" id="{297ACB16-DCB7-3B6A-3AB4-8E409F9823AD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E90E-058C-4445-998C-7A7B0CC2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9098-C70F-4EE4-B24A-304608105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C906-9BA8-4645-BF33-25320887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C8E3-895B-454A-9C56-2FF3B039BB74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D910-D043-4C37-9C2E-E7769C5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B4D98-7AA8-4105-8C7E-E90D95F6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45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FB56B-379A-471F-8921-986BC160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36C5-42D5-4232-9F88-D2EF6FC47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7133-D8A2-4B39-863B-82474879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16D5-6539-41C0-813A-128398F0D37C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40E7-7F93-4679-BD58-408A76A7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FB6C9-1E6B-4F44-9E7B-414BB38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154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6E707E-B1CD-2DE8-26CA-D50E314A1E47}"/>
              </a:ext>
            </a:extLst>
          </p:cNvPr>
          <p:cNvSpPr/>
          <p:nvPr userDrawn="1"/>
        </p:nvSpPr>
        <p:spPr>
          <a:xfrm>
            <a:off x="49237" y="0"/>
            <a:ext cx="2637692" cy="169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F72C0-90D6-44EE-8BBD-00222CAFB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27635" cy="1325563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D853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AD93-AEC7-462C-AB2F-4B19DD62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2BCADD-F906-FD8B-B2DB-E2F8CA0C56F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80228" y="384246"/>
            <a:ext cx="2658898" cy="126609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  <a:latin typeface="Montserrat Bold" panose="00000800000000000000" pitchFamily="2" charset="0"/>
              </a:defRPr>
            </a:lvl1pPr>
            <a:lvl2pPr marL="457200" indent="0">
              <a:buNone/>
              <a:defRPr>
                <a:latin typeface="Montserrat regular" panose="00000500000000000000" pitchFamily="2" charset="0"/>
              </a:defRPr>
            </a:lvl2pPr>
            <a:lvl3pPr marL="914400" indent="0">
              <a:buNone/>
              <a:defRPr>
                <a:latin typeface="Montserrat regular" panose="00000500000000000000" pitchFamily="2" charset="0"/>
              </a:defRPr>
            </a:lvl3pPr>
            <a:lvl4pPr marL="1371600" indent="0">
              <a:buNone/>
              <a:defRPr>
                <a:latin typeface="Montserrat regular" panose="00000500000000000000" pitchFamily="2" charset="0"/>
              </a:defRPr>
            </a:lvl4pPr>
            <a:lvl5pPr marL="1828800" indent="0">
              <a:buNone/>
              <a:defRPr>
                <a:latin typeface="Montserrat regular" panose="00000500000000000000" pitchFamily="2" charset="0"/>
              </a:defRPr>
            </a:lvl5pPr>
          </a:lstStyle>
          <a:p>
            <a:pPr lvl="0"/>
            <a:r>
              <a:rPr lang="en-US" dirty="0"/>
              <a:t>Insert your institution’s logo here</a:t>
            </a:r>
          </a:p>
        </p:txBody>
      </p:sp>
      <p:sp>
        <p:nvSpPr>
          <p:cNvPr id="4" name="Google Shape;88;p21">
            <a:extLst>
              <a:ext uri="{FF2B5EF4-FFF2-40B4-BE49-F238E27FC236}">
                <a16:creationId xmlns:a16="http://schemas.microsoft.com/office/drawing/2014/main" id="{E36AB5DF-37E8-4400-C3DC-F7B63E2E4922}"/>
              </a:ext>
            </a:extLst>
          </p:cNvPr>
          <p:cNvSpPr/>
          <p:nvPr userDrawn="1"/>
        </p:nvSpPr>
        <p:spPr>
          <a:xfrm>
            <a:off x="-21035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0;p21">
            <a:extLst>
              <a:ext uri="{FF2B5EF4-FFF2-40B4-BE49-F238E27FC236}">
                <a16:creationId xmlns:a16="http://schemas.microsoft.com/office/drawing/2014/main" id="{19F0CA59-E1F1-2EEB-D768-E048416C28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87330-6687-4FAD-A575-07FA831E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FB42D1-C534-400D-BC72-5CE77A30CD5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5041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A9F4-8EFA-489D-8967-5CC6429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45F-6DA5-4120-B796-5C506C8025A0}" type="datetime1">
              <a:rPr lang="en-ZA" smtClean="0"/>
              <a:t>2025/12/02</a:t>
            </a:fld>
            <a:endParaRPr lang="en-ZA"/>
          </a:p>
        </p:txBody>
      </p:sp>
      <p:sp>
        <p:nvSpPr>
          <p:cNvPr id="7" name="Google Shape;85;p21">
            <a:extLst>
              <a:ext uri="{FF2B5EF4-FFF2-40B4-BE49-F238E27FC236}">
                <a16:creationId xmlns:a16="http://schemas.microsoft.com/office/drawing/2014/main" id="{42C25A98-236D-D8E9-0597-4B1426ADC2E6}"/>
              </a:ext>
            </a:extLst>
          </p:cNvPr>
          <p:cNvSpPr/>
          <p:nvPr userDrawn="1"/>
        </p:nvSpPr>
        <p:spPr>
          <a:xfrm>
            <a:off x="0" y="-7626"/>
            <a:ext cx="3283775" cy="6865626"/>
          </a:xfrm>
          <a:prstGeom prst="rect">
            <a:avLst/>
          </a:prstGeom>
          <a:solidFill>
            <a:srgbClr val="A2C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8;p21">
            <a:extLst>
              <a:ext uri="{FF2B5EF4-FFF2-40B4-BE49-F238E27FC236}">
                <a16:creationId xmlns:a16="http://schemas.microsoft.com/office/drawing/2014/main" id="{BCDC0CC4-98C0-B97E-209C-CBDBCF00876C}"/>
              </a:ext>
            </a:extLst>
          </p:cNvPr>
          <p:cNvSpPr/>
          <p:nvPr userDrawn="1"/>
        </p:nvSpPr>
        <p:spPr>
          <a:xfrm>
            <a:off x="-11799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0;p21">
            <a:extLst>
              <a:ext uri="{FF2B5EF4-FFF2-40B4-BE49-F238E27FC236}">
                <a16:creationId xmlns:a16="http://schemas.microsoft.com/office/drawing/2014/main" id="{3655FE03-55BB-4FC3-C0D5-B50D220E56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21">
            <a:extLst>
              <a:ext uri="{FF2B5EF4-FFF2-40B4-BE49-F238E27FC236}">
                <a16:creationId xmlns:a16="http://schemas.microsoft.com/office/drawing/2014/main" id="{A6903233-78EB-165B-FE45-38C0391A70B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11711" b="11711"/>
          <a:stretch/>
        </p:blipFill>
        <p:spPr>
          <a:xfrm>
            <a:off x="-628484" y="-3813"/>
            <a:ext cx="7471375" cy="68656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BBC74-181A-EFBF-47AA-551339986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86EB91FA-108C-D348-EB54-E962DC5F4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14" name="Picture 1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4954A3A-1194-2022-60FA-F9F0447050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3C95A22-197A-BF7A-D8AF-09E47AFB6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1E06CC5-0EB7-9ED6-AF20-824E37AF1A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EF7A7D8-505A-5386-3015-9BD9163D8D09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</p:spTree>
    <p:extLst>
      <p:ext uri="{BB962C8B-B14F-4D97-AF65-F5344CB8AC3E}">
        <p14:creationId xmlns:p14="http://schemas.microsoft.com/office/powerpoint/2010/main" val="67971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29AA-25B2-46E8-B0C9-7D6185C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E7B2D-D0E2-49D2-A081-7A3D2B46A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787A-AB8F-442F-A26B-C9DA0F147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C3CF-F105-4D66-9A61-F115F29E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F69C-9A9F-477C-BC0E-51ED537629AC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4DBD6-76F1-4B36-B03F-193C2C90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73B44-D745-408A-92D4-41D0131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7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386E-B291-40AC-9F66-E560A444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C494-2465-483E-8683-7892622A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B40CD-FE46-4B2F-899D-2AC3F7D85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C429E-E7E5-4DC9-9CE4-DF8B4FA2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11BF2-5FE9-46E8-A196-3A09681BE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B3255-BCD1-4309-AD1E-F2E651BB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0AB2-5740-438B-A64E-5A04BE3898DE}" type="datetime1">
              <a:rPr lang="en-ZA" smtClean="0"/>
              <a:t>2025/12/02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60C4-8EE8-4F06-85E2-F416A736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AEC44-0376-40CE-99A9-55D06CFA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317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9552-8C80-4914-A0C7-12FC344A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DF68-79CA-48C2-B41F-54FBCA56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88A4-9873-44D7-964E-DF50FC65B01E}" type="datetime1">
              <a:rPr lang="en-ZA" smtClean="0"/>
              <a:t>2025/12/02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31F56-E01E-4C85-B319-A85FBEFB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AD95A-1A1A-4656-A195-DF2642B7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37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4583-D8B4-407C-8162-4964DD80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0B1D-A7D5-4FAE-816D-7C2632CD26CE}" type="datetime1">
              <a:rPr lang="en-ZA" smtClean="0"/>
              <a:t>2025/12/02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8D757-58F3-4BCE-8C01-BD1A667A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8004-82A7-4CAA-ACEE-428564E3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39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D6CD-A09E-4CB0-998D-10833994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8129-9B4B-4041-A735-1D4D0DA4F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91C59-D6B1-4D51-B983-779128EC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8F0BF-06B3-4080-980E-83F0AEC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632-EAED-4BC2-B574-CFEDCC3FDAD8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C3E8-EED6-4E30-9724-E738B31B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A5116-05C0-48D2-8E08-16F3E7C6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27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8BA-1426-40C6-B601-06520313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21B41-69C3-443E-BDC7-EA290711F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35E5F-B068-4951-AEBF-F17E46E3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F5A9B-DEA3-4A43-A64A-1941FEC7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AB-B66D-483F-99E0-A055B17AFE4A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CB30-88DF-4C37-8AFB-C837CC37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AF9D-1B81-46D1-9747-0685CCF6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068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4E94D-4631-4775-B4A4-A3DB7D72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6FFB-E863-4BB5-ADEE-81BC7FA7F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E4D8-3261-4317-A9D6-9F42D14A4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7D41-11E0-4D7C-9813-21FF8CDDA849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E15-9392-40E3-9927-A7C45DFE7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D6C90-AC98-4846-BB84-3EC20BAFE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Google Shape;69;p19" descr="Icon&#10;&#10;Description automatically generated">
            <a:extLst>
              <a:ext uri="{FF2B5EF4-FFF2-40B4-BE49-F238E27FC236}">
                <a16:creationId xmlns:a16="http://schemas.microsoft.com/office/drawing/2014/main" id="{16475986-3960-A2BC-2E9D-0E3095C4223B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05530" y="177362"/>
            <a:ext cx="15240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jmedchem.5b00201" TargetMode="External"/><Relationship Id="rId2" Type="http://schemas.openxmlformats.org/officeDocument/2006/relationships/hyperlink" Target="https://doi.org/10.1021/acs.jmedchem.7b009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doi.org/10.1038/nrd3287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9">
            <a:extLst>
              <a:ext uri="{FF2B5EF4-FFF2-40B4-BE49-F238E27FC236}">
                <a16:creationId xmlns:a16="http://schemas.microsoft.com/office/drawing/2014/main" id="{FFFC2622-3DA9-6465-B414-FAFDB1CF650F}"/>
              </a:ext>
            </a:extLst>
          </p:cNvPr>
          <p:cNvSpPr txBox="1"/>
          <p:nvPr/>
        </p:nvSpPr>
        <p:spPr>
          <a:xfrm>
            <a:off x="6329367" y="2839875"/>
            <a:ext cx="5787186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A Comprehensive Workshop on Preclinical Drug Discovery (CDD)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In vivo PK and PK/PD relationships</a:t>
            </a: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Liezl Gi</a:t>
            </a:r>
            <a:r>
              <a:rPr lang="en-US" sz="200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bhard</a:t>
            </a:r>
            <a:r>
              <a:rPr lang="en-US" sz="2000" b="0" i="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08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2BAE-BF7A-8DA1-F7C3-F1F5D253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Bioavailability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3B95B-52A6-A40C-87EA-10C06D7F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9C32996-E4EF-6A6D-EFC0-7BB68C3402DB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5D21EA-47D4-6663-8E73-707B52D16E9C}"/>
              </a:ext>
            </a:extLst>
          </p:cNvPr>
          <p:cNvSpPr/>
          <p:nvPr/>
        </p:nvSpPr>
        <p:spPr>
          <a:xfrm>
            <a:off x="509726" y="1682076"/>
            <a:ext cx="10375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To estimate the </a:t>
            </a:r>
            <a:r>
              <a:rPr lang="en-Z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bioavailability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of a certain </a:t>
            </a:r>
            <a:r>
              <a:rPr lang="en-ZA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or route of administration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x, it is necessary to compare its exposure (measured as Area Under the concentration-time Curve - AUC), with the exposure of IV administration.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F48F71A-BE3A-BE63-CF63-033A9965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05" r="7619"/>
          <a:stretch>
            <a:fillRect/>
          </a:stretch>
        </p:blipFill>
        <p:spPr bwMode="auto">
          <a:xfrm>
            <a:off x="2588737" y="2898020"/>
            <a:ext cx="5939596" cy="18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0B40997-CAE9-0BF2-EB39-3CA1D07C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961"/>
          <a:stretch>
            <a:fillRect/>
          </a:stretch>
        </p:blipFill>
        <p:spPr bwMode="auto">
          <a:xfrm>
            <a:off x="4515044" y="4822612"/>
            <a:ext cx="2539765" cy="144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A2A10-5365-808A-943F-05E78FBACB91}"/>
              </a:ext>
            </a:extLst>
          </p:cNvPr>
          <p:cNvSpPr txBox="1"/>
          <p:nvPr/>
        </p:nvSpPr>
        <p:spPr>
          <a:xfrm>
            <a:off x="4940116" y="6396002"/>
            <a:ext cx="1888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NCA Analysis</a:t>
            </a:r>
          </a:p>
        </p:txBody>
      </p:sp>
      <p:graphicFrame>
        <p:nvGraphicFramePr>
          <p:cNvPr id="11" name="Object 1">
            <a:extLst>
              <a:ext uri="{FF2B5EF4-FFF2-40B4-BE49-F238E27FC236}">
                <a16:creationId xmlns:a16="http://schemas.microsoft.com/office/drawing/2014/main" id="{F834EA3E-B27F-61C2-41EF-2A5053C25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601815"/>
              </p:ext>
            </p:extLst>
          </p:nvPr>
        </p:nvGraphicFramePr>
        <p:xfrm>
          <a:off x="4555236" y="2588650"/>
          <a:ext cx="1369379" cy="79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431640" progId="Equation.3">
                  <p:embed/>
                </p:oleObj>
              </mc:Choice>
              <mc:Fallback>
                <p:oleObj name="Equation" r:id="rId5" imgW="774360" imgH="431640" progId="Equation.3">
                  <p:embed/>
                  <p:pic>
                    <p:nvPicPr>
                      <p:cNvPr id="11" name="Object 1">
                        <a:extLst>
                          <a:ext uri="{FF2B5EF4-FFF2-40B4-BE49-F238E27FC236}">
                            <a16:creationId xmlns:a16="http://schemas.microsoft.com/office/drawing/2014/main" id="{F834EA3E-B27F-61C2-41EF-2A5053C25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5236" y="2588650"/>
                        <a:ext cx="1369379" cy="790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FA7B3444-5601-9B75-A164-FBAA8F95D845}"/>
              </a:ext>
            </a:extLst>
          </p:cNvPr>
          <p:cNvSpPr/>
          <p:nvPr/>
        </p:nvSpPr>
        <p:spPr>
          <a:xfrm>
            <a:off x="4937009" y="2576015"/>
            <a:ext cx="1081617" cy="38724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ABF9DE-74F4-250B-3C12-0C98BDE26A54}"/>
              </a:ext>
            </a:extLst>
          </p:cNvPr>
          <p:cNvCxnSpPr>
            <a:cxnSpLocks/>
          </p:cNvCxnSpPr>
          <p:nvPr/>
        </p:nvCxnSpPr>
        <p:spPr>
          <a:xfrm>
            <a:off x="6027957" y="2740173"/>
            <a:ext cx="784506" cy="31610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2BFAB5C-03A6-2D51-03B6-703DBF8C0507}"/>
              </a:ext>
            </a:extLst>
          </p:cNvPr>
          <p:cNvSpPr/>
          <p:nvPr/>
        </p:nvSpPr>
        <p:spPr>
          <a:xfrm>
            <a:off x="4937009" y="3037002"/>
            <a:ext cx="1120290" cy="387246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5BED48-5F06-51A8-2D5A-850942C35B67}"/>
              </a:ext>
            </a:extLst>
          </p:cNvPr>
          <p:cNvCxnSpPr>
            <a:cxnSpLocks/>
          </p:cNvCxnSpPr>
          <p:nvPr/>
        </p:nvCxnSpPr>
        <p:spPr>
          <a:xfrm flipH="1">
            <a:off x="4302890" y="3273564"/>
            <a:ext cx="634119" cy="24107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48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2BAE-BF7A-8DA1-F7C3-F1F5D253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Volume of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3B95B-52A6-A40C-87EA-10C06D7F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9C32996-E4EF-6A6D-EFC0-7BB68C3402DB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43567-4938-89CA-F69E-A7F23DB179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5136" y="1781237"/>
            <a:ext cx="10515600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ea typeface="Roboto Light" panose="02000000000000000000" pitchFamily="2" charset="0"/>
              </a:rPr>
              <a:t>The apparent volume of distribution (V</a:t>
            </a:r>
            <a:r>
              <a:rPr lang="en-GB" sz="2000" baseline="-25000" dirty="0">
                <a:ea typeface="Roboto Light" panose="02000000000000000000" pitchFamily="2" charset="0"/>
              </a:rPr>
              <a:t>d</a:t>
            </a:r>
            <a:r>
              <a:rPr lang="en-GB" sz="2000" dirty="0">
                <a:ea typeface="Roboto Light" panose="02000000000000000000" pitchFamily="2" charset="0"/>
              </a:rPr>
              <a:t>) quantifies the distribution of the drug in the body.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ea typeface="Roboto Light" panose="02000000000000000000" pitchFamily="2" charset="0"/>
              </a:rPr>
              <a:t>It is apparent because it assumes that the drug is evenly distributed throughout the body with the same concentration measured (e.g. blood/plasma).</a:t>
            </a:r>
          </a:p>
          <a:p>
            <a:pPr>
              <a:spcAft>
                <a:spcPts val="1200"/>
              </a:spcAft>
            </a:pPr>
            <a:r>
              <a:rPr lang="en-ZA" sz="2000" dirty="0"/>
              <a:t>V</a:t>
            </a:r>
            <a:r>
              <a:rPr lang="en-ZA" sz="2000" baseline="-25000" dirty="0"/>
              <a:t>d</a:t>
            </a:r>
            <a:r>
              <a:rPr lang="en-ZA" sz="2000" dirty="0"/>
              <a:t> influences drug exposure </a:t>
            </a:r>
            <a:r>
              <a:rPr lang="en-ZA" sz="2000" dirty="0" err="1"/>
              <a:t>e.g</a:t>
            </a:r>
            <a:r>
              <a:rPr lang="en-ZA" sz="2000" dirty="0"/>
              <a:t> C</a:t>
            </a:r>
            <a:r>
              <a:rPr lang="en-ZA" sz="2000" baseline="-25000" dirty="0"/>
              <a:t>max</a:t>
            </a:r>
            <a:r>
              <a:rPr lang="en-ZA" sz="2000" dirty="0"/>
              <a:t> and AUC</a:t>
            </a:r>
            <a:endParaRPr lang="en-GB" sz="2000" dirty="0">
              <a:ea typeface="Roboto Light" panose="02000000000000000000" pitchFamily="2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GB" sz="2000" dirty="0">
              <a:ea typeface="Roboto Light" panose="02000000000000000000" pitchFamily="2" charset="0"/>
            </a:endParaRPr>
          </a:p>
          <a:p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1">
                <a:extLst>
                  <a:ext uri="{FF2B5EF4-FFF2-40B4-BE49-F238E27FC236}">
                    <a16:creationId xmlns:a16="http://schemas.microsoft.com/office/drawing/2014/main" id="{9839F2C4-9A8C-BDF8-88CA-E77DAB02D15F}"/>
                  </a:ext>
                </a:extLst>
              </p:cNvPr>
              <p:cNvSpPr txBox="1"/>
              <p:nvPr/>
            </p:nvSpPr>
            <p:spPr bwMode="auto">
              <a:xfrm>
                <a:off x="8699925" y="4337114"/>
                <a:ext cx="1944365" cy="91440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ZA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𝑉𝑑</m:t>
                      </m:r>
                      <m:r>
                        <a:rPr lang="en-ZA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ZA" b="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ZA" b="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∗ </m:t>
                          </m:r>
                          <m:r>
                            <m:rPr>
                              <m:nor/>
                            </m:rPr>
                            <a:rPr lang="en-ZA" b="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Dose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ZA" i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AU</m:t>
                          </m:r>
                          <m:sSub>
                            <m:sSubPr>
                              <m:ctrlPr>
                                <a:rPr lang="en-ZA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ZA" i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ZA" b="0" i="0" smtClean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0−</m:t>
                              </m:r>
                              <m:r>
                                <m:rPr>
                                  <m:nor/>
                                </m:rPr>
                                <a:rPr lang="en-ZA" b="0" i="0" smtClean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Z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ZA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𝑘𝑒</m:t>
                          </m:r>
                        </m:den>
                      </m:f>
                    </m:oMath>
                  </m:oMathPara>
                </a14:m>
                <a:endParaRPr lang="en-ZA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Object 1">
                <a:extLst>
                  <a:ext uri="{FF2B5EF4-FFF2-40B4-BE49-F238E27FC236}">
                    <a16:creationId xmlns:a16="http://schemas.microsoft.com/office/drawing/2014/main" id="{9839F2C4-9A8C-BDF8-88CA-E77DAB02D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9925" y="4337114"/>
                <a:ext cx="1944365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5" descr="Histogram&#10;&#10;Description automatically generated with medium confidence">
            <a:extLst>
              <a:ext uri="{FF2B5EF4-FFF2-40B4-BE49-F238E27FC236}">
                <a16:creationId xmlns:a16="http://schemas.microsoft.com/office/drawing/2014/main" id="{1B49443D-AE7E-8620-D4B8-858E070D90B8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31" y="3692332"/>
            <a:ext cx="4488409" cy="274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Clearance (CL)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44" y="1834503"/>
            <a:ext cx="10515600" cy="491447"/>
          </a:xfrm>
        </p:spPr>
        <p:txBody>
          <a:bodyPr>
            <a:normAutofit fontScale="85000" lnSpcReduction="10000"/>
          </a:bodyPr>
          <a:lstStyle/>
          <a:p>
            <a:r>
              <a:rPr lang="en-ZA" sz="2400" dirty="0"/>
              <a:t>Clearance can be interpreted as the volume of fluid “cleared” of the drug per time 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12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67C419-BF79-E9CE-0EBF-E5EB4653F6E4}"/>
              </a:ext>
            </a:extLst>
          </p:cNvPr>
          <p:cNvSpPr/>
          <p:nvPr/>
        </p:nvSpPr>
        <p:spPr>
          <a:xfrm>
            <a:off x="2912146" y="2843609"/>
            <a:ext cx="453650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Metabolism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	 </a:t>
            </a: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main mechanism of drug elimination</a:t>
            </a: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liver and intestine as major sites</a:t>
            </a: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metabolites more polar than the parent drug and renally excreted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 charset="2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Excretion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Symbol" charset="2"/>
            </a:endParaRP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kidneys – renal</a:t>
            </a: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liver – hepatic</a:t>
            </a:r>
          </a:p>
          <a:p>
            <a:pPr marL="360363" lvl="1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lungs - pulmonary (volatiles)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 charset="2"/>
            </a:endParaRPr>
          </a:p>
        </p:txBody>
      </p:sp>
      <p:pic>
        <p:nvPicPr>
          <p:cNvPr id="9" name="Picture 8" descr="http://bp0.blogger.com/_Va40yjzpBrs/SIVwzULAtfI/AAAAAAAACXM/sQZcccZC44U/s400/Liver.jpg">
            <a:extLst>
              <a:ext uri="{FF2B5EF4-FFF2-40B4-BE49-F238E27FC236}">
                <a16:creationId xmlns:a16="http://schemas.microsoft.com/office/drawing/2014/main" id="{66EC2596-672D-04A8-E864-E497D42F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252" y="2887999"/>
            <a:ext cx="1728192" cy="1296144"/>
          </a:xfrm>
          <a:prstGeom prst="rect">
            <a:avLst/>
          </a:prstGeom>
          <a:noFill/>
        </p:spPr>
      </p:pic>
      <p:pic>
        <p:nvPicPr>
          <p:cNvPr id="10" name="Picture 9" descr="Kidneys">
            <a:extLst>
              <a:ext uri="{FF2B5EF4-FFF2-40B4-BE49-F238E27FC236}">
                <a16:creationId xmlns:a16="http://schemas.microsoft.com/office/drawing/2014/main" id="{E2ECF3DC-12ED-0825-1A58-0A8257AD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429" y="4548126"/>
            <a:ext cx="1728192" cy="1437542"/>
          </a:xfrm>
          <a:prstGeom prst="rect">
            <a:avLst/>
          </a:prstGeom>
          <a:noFill/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E3C3193-C890-63BA-4AA2-79119E2413D5}"/>
              </a:ext>
            </a:extLst>
          </p:cNvPr>
          <p:cNvSpPr txBox="1">
            <a:spLocks/>
          </p:cNvSpPr>
          <p:nvPr/>
        </p:nvSpPr>
        <p:spPr>
          <a:xfrm>
            <a:off x="8353820" y="2615827"/>
            <a:ext cx="1881064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CL = </a:t>
            </a:r>
            <a:r>
              <a:rPr lang="en-ZA" sz="2400" u="sng" dirty="0"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        AUC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514AD9-0B67-9A0D-FB6B-3B4429C73534}"/>
              </a:ext>
            </a:extLst>
          </p:cNvPr>
          <p:cNvSpPr/>
          <p:nvPr/>
        </p:nvSpPr>
        <p:spPr>
          <a:xfrm>
            <a:off x="8891006" y="3445963"/>
            <a:ext cx="1761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mL/min/kg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8718E-83EB-6254-0E5B-306CCAB542E4}"/>
              </a:ext>
            </a:extLst>
          </p:cNvPr>
          <p:cNvSpPr/>
          <p:nvPr/>
        </p:nvSpPr>
        <p:spPr>
          <a:xfrm>
            <a:off x="8170848" y="4588459"/>
            <a:ext cx="3245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Mouse: 90 mL/min/kg</a:t>
            </a:r>
          </a:p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Rat: 85 mL/min/kg</a:t>
            </a:r>
          </a:p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Human: 21 mL/min/kg</a:t>
            </a:r>
          </a:p>
        </p:txBody>
      </p:sp>
    </p:spTree>
    <p:extLst>
      <p:ext uri="{BB962C8B-B14F-4D97-AF65-F5344CB8AC3E}">
        <p14:creationId xmlns:p14="http://schemas.microsoft.com/office/powerpoint/2010/main" val="62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Understanding PK/PD relationship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13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650BF3D-0D99-D2C6-D50A-9C04AE7C652D}"/>
              </a:ext>
            </a:extLst>
          </p:cNvPr>
          <p:cNvSpPr/>
          <p:nvPr/>
        </p:nvSpPr>
        <p:spPr>
          <a:xfrm>
            <a:off x="4314303" y="2648396"/>
            <a:ext cx="407022" cy="15392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6E38D9-792F-E76D-DECC-DB6C68B65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28" y="2378149"/>
            <a:ext cx="771495" cy="642913"/>
          </a:xfrm>
          <a:prstGeom prst="rect">
            <a:avLst/>
          </a:prstGeom>
        </p:spPr>
      </p:pic>
      <p:pic>
        <p:nvPicPr>
          <p:cNvPr id="20" name="Picture 19" descr="A close up of a mans face&#10;&#10;Description automatically generated">
            <a:extLst>
              <a:ext uri="{FF2B5EF4-FFF2-40B4-BE49-F238E27FC236}">
                <a16:creationId xmlns:a16="http://schemas.microsoft.com/office/drawing/2014/main" id="{000D6990-BDB4-BED2-86ED-F7E06258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902" y="4024689"/>
            <a:ext cx="3067666" cy="204511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80D8FED6-D45B-DC5E-77FD-33072E5C8300}"/>
              </a:ext>
            </a:extLst>
          </p:cNvPr>
          <p:cNvSpPr/>
          <p:nvPr/>
        </p:nvSpPr>
        <p:spPr>
          <a:xfrm rot="16200000">
            <a:off x="5489220" y="3403395"/>
            <a:ext cx="415031" cy="15392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AAA5062-C559-52D3-CFBD-00C16126A0D7}"/>
              </a:ext>
            </a:extLst>
          </p:cNvPr>
          <p:cNvSpPr/>
          <p:nvPr/>
        </p:nvSpPr>
        <p:spPr>
          <a:xfrm>
            <a:off x="6387266" y="2616109"/>
            <a:ext cx="415031" cy="18620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DC6A6B0-217B-6AB4-6B49-14724738A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98" y="1750415"/>
            <a:ext cx="3155704" cy="2103802"/>
          </a:xfrm>
          <a:prstGeom prst="rect">
            <a:avLst/>
          </a:prstGeom>
        </p:spPr>
      </p:pic>
      <p:pic>
        <p:nvPicPr>
          <p:cNvPr id="25" name="Picture 24" descr="A close up of a mans face&#10;&#10;Description automatically generated">
            <a:extLst>
              <a:ext uri="{FF2B5EF4-FFF2-40B4-BE49-F238E27FC236}">
                <a16:creationId xmlns:a16="http://schemas.microsoft.com/office/drawing/2014/main" id="{CF6CCB89-76D6-EDFD-9F6F-F3CE2C15E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930" y="1733891"/>
            <a:ext cx="2429913" cy="21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What is the NSG mouse model for malaria?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14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88E5CCA-5D92-5244-51DA-5E9582FD8112}"/>
              </a:ext>
            </a:extLst>
          </p:cNvPr>
          <p:cNvSpPr txBox="1">
            <a:spLocks/>
          </p:cNvSpPr>
          <p:nvPr/>
        </p:nvSpPr>
        <p:spPr>
          <a:xfrm>
            <a:off x="684570" y="1613321"/>
            <a:ext cx="10822859" cy="470334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NOD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background contributes innate immune deficiencies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   - Defective macrophages</a:t>
            </a:r>
          </a:p>
          <a:p>
            <a:r>
              <a:rPr lang="en-ZA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scid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mutation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   - prevents development of mature T and B cells</a:t>
            </a:r>
          </a:p>
          <a:p>
            <a:r>
              <a:rPr lang="en-ZA" b="1" i="1" dirty="0">
                <a:latin typeface="Arial" panose="020B0604020202020204" pitchFamily="34" charset="0"/>
                <a:cs typeface="Arial" panose="020B0604020202020204" pitchFamily="34" charset="0"/>
              </a:rPr>
              <a:t>II2rg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gene knockout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   - blocks signalling from 6 distinct interleukins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   - blocks NK cell development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Results in an immunocompromised mouse that enables us to: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Engraftment with human erythrocytes – 60%</a:t>
            </a:r>
          </a:p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Infect with </a:t>
            </a:r>
            <a:r>
              <a:rPr lang="en-ZA" i="1" dirty="0">
                <a:latin typeface="Arial" panose="020B0604020202020204" pitchFamily="34" charset="0"/>
                <a:cs typeface="Arial" panose="020B0604020202020204" pitchFamily="34" charset="0"/>
              </a:rPr>
              <a:t>Plasmodium falciparum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81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Understanding the experimental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15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81105B-8B28-76F2-A8C6-D6FD6E42F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41414"/>
              </p:ext>
            </p:extLst>
          </p:nvPr>
        </p:nvGraphicFramePr>
        <p:xfrm>
          <a:off x="3181400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B85FF8-6DA1-1F6D-5C79-C4E806691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44607"/>
              </p:ext>
            </p:extLst>
          </p:nvPr>
        </p:nvGraphicFramePr>
        <p:xfrm>
          <a:off x="4621560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8ADB2A-5D25-F787-5B4E-A1BD14507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5518"/>
              </p:ext>
            </p:extLst>
          </p:nvPr>
        </p:nvGraphicFramePr>
        <p:xfrm>
          <a:off x="6061720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0E4768-B94C-FC6A-5A19-07B75AEB3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06774"/>
              </p:ext>
            </p:extLst>
          </p:nvPr>
        </p:nvGraphicFramePr>
        <p:xfrm>
          <a:off x="7501880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8F352E-862C-6432-11B8-1D48971EF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71411"/>
              </p:ext>
            </p:extLst>
          </p:nvPr>
        </p:nvGraphicFramePr>
        <p:xfrm>
          <a:off x="8942040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2060D9F-064C-F753-B502-303FBCE2E715}"/>
              </a:ext>
            </a:extLst>
          </p:cNvPr>
          <p:cNvSpPr txBox="1"/>
          <p:nvPr/>
        </p:nvSpPr>
        <p:spPr>
          <a:xfrm>
            <a:off x="7663695" y="1704563"/>
            <a:ext cx="140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CDDA9-2A63-28A7-2DFB-D6C8B3FD17D9}"/>
              </a:ext>
            </a:extLst>
          </p:cNvPr>
          <p:cNvSpPr txBox="1"/>
          <p:nvPr/>
        </p:nvSpPr>
        <p:spPr>
          <a:xfrm>
            <a:off x="3343215" y="1704563"/>
            <a:ext cx="140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DD501-7318-E5EC-91E5-DBC8B695265D}"/>
              </a:ext>
            </a:extLst>
          </p:cNvPr>
          <p:cNvSpPr txBox="1"/>
          <p:nvPr/>
        </p:nvSpPr>
        <p:spPr>
          <a:xfrm>
            <a:off x="4783375" y="1704563"/>
            <a:ext cx="140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584AF-C2F1-E4E7-CE97-671FC26007C5}"/>
              </a:ext>
            </a:extLst>
          </p:cNvPr>
          <p:cNvSpPr txBox="1"/>
          <p:nvPr/>
        </p:nvSpPr>
        <p:spPr>
          <a:xfrm>
            <a:off x="6223535" y="1704563"/>
            <a:ext cx="140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B6272-251D-A4FC-9475-4D5E703168D9}"/>
              </a:ext>
            </a:extLst>
          </p:cNvPr>
          <p:cNvSpPr txBox="1"/>
          <p:nvPr/>
        </p:nvSpPr>
        <p:spPr>
          <a:xfrm>
            <a:off x="1903056" y="170456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CA311-EBD4-9E7B-8498-6D4DCD9DDC37}"/>
              </a:ext>
            </a:extLst>
          </p:cNvPr>
          <p:cNvSpPr txBox="1"/>
          <p:nvPr/>
        </p:nvSpPr>
        <p:spPr>
          <a:xfrm>
            <a:off x="9103855" y="1704563"/>
            <a:ext cx="140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Week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C20132-D0D4-BD6C-1CDA-9D4A5523B58C}"/>
              </a:ext>
            </a:extLst>
          </p:cNvPr>
          <p:cNvSpPr/>
          <p:nvPr/>
        </p:nvSpPr>
        <p:spPr>
          <a:xfrm>
            <a:off x="3199200" y="3504763"/>
            <a:ext cx="2448272" cy="288032"/>
          </a:xfrm>
          <a:prstGeom prst="rect">
            <a:avLst/>
          </a:prstGeom>
          <a:solidFill>
            <a:srgbClr val="FC6022"/>
          </a:solidFill>
          <a:ln>
            <a:solidFill>
              <a:srgbClr val="FC60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73C4E5-F2AA-DD1D-928D-96A23214BF59}"/>
              </a:ext>
            </a:extLst>
          </p:cNvPr>
          <p:cNvSpPr/>
          <p:nvPr/>
        </p:nvSpPr>
        <p:spPr>
          <a:xfrm>
            <a:off x="4639360" y="4224843"/>
            <a:ext cx="2448272" cy="288032"/>
          </a:xfrm>
          <a:prstGeom prst="rect">
            <a:avLst/>
          </a:prstGeom>
          <a:solidFill>
            <a:srgbClr val="FC6022"/>
          </a:solidFill>
          <a:ln>
            <a:solidFill>
              <a:srgbClr val="FC60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EAA3C0-0838-B6DE-497B-1B290C850721}"/>
              </a:ext>
            </a:extLst>
          </p:cNvPr>
          <p:cNvSpPr/>
          <p:nvPr/>
        </p:nvSpPr>
        <p:spPr>
          <a:xfrm>
            <a:off x="4207312" y="2784683"/>
            <a:ext cx="1440160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E2CF8-6D26-2451-DC71-1467F65E52B9}"/>
              </a:ext>
            </a:extLst>
          </p:cNvPr>
          <p:cNvSpPr/>
          <p:nvPr/>
        </p:nvSpPr>
        <p:spPr>
          <a:xfrm>
            <a:off x="5647472" y="3504763"/>
            <a:ext cx="1440160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695469-69EF-B25A-8B24-9ADCC9E9F6D2}"/>
              </a:ext>
            </a:extLst>
          </p:cNvPr>
          <p:cNvSpPr/>
          <p:nvPr/>
        </p:nvSpPr>
        <p:spPr>
          <a:xfrm>
            <a:off x="7087632" y="4224843"/>
            <a:ext cx="1440160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B8C4B-64CE-7206-5FFB-590C7C98D151}"/>
              </a:ext>
            </a:extLst>
          </p:cNvPr>
          <p:cNvSpPr txBox="1"/>
          <p:nvPr/>
        </p:nvSpPr>
        <p:spPr>
          <a:xfrm>
            <a:off x="4207311" y="2446129"/>
            <a:ext cx="291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Infection from cryovial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25BC7-6EC0-345A-885B-0993CA9A0F98}"/>
              </a:ext>
            </a:extLst>
          </p:cNvPr>
          <p:cNvSpPr txBox="1"/>
          <p:nvPr/>
        </p:nvSpPr>
        <p:spPr>
          <a:xfrm>
            <a:off x="4055660" y="3122928"/>
            <a:ext cx="291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Start growth </a:t>
            </a:r>
            <a:r>
              <a:rPr lang="en-ZA" sz="16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4F2956-655A-D88B-7694-14268D752497}"/>
              </a:ext>
            </a:extLst>
          </p:cNvPr>
          <p:cNvSpPr txBox="1"/>
          <p:nvPr/>
        </p:nvSpPr>
        <p:spPr>
          <a:xfrm>
            <a:off x="7087631" y="4534361"/>
            <a:ext cx="35225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week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Quadruple dose regimen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Single dose regimen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Dose Fractionation</a:t>
            </a:r>
          </a:p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read-out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ZA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AUC</a:t>
            </a:r>
            <a:r>
              <a:rPr lang="en-ZA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ED90</a:t>
            </a:r>
          </a:p>
          <a:p>
            <a:pPr marL="285750" indent="-285750">
              <a:buFontTx/>
              <a:buChar char="-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Recrudescence</a:t>
            </a:r>
          </a:p>
          <a:p>
            <a:pPr marL="285750" indent="-285750">
              <a:buFontTx/>
              <a:buChar char="-"/>
            </a:pPr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BFAD69-A762-2F4C-C04D-198C74618357}"/>
              </a:ext>
            </a:extLst>
          </p:cNvPr>
          <p:cNvCxnSpPr/>
          <p:nvPr/>
        </p:nvCxnSpPr>
        <p:spPr>
          <a:xfrm>
            <a:off x="4207312" y="2352635"/>
            <a:ext cx="0" cy="41034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F0D20D-15DB-ADAF-0BB5-835344FF1511}"/>
              </a:ext>
            </a:extLst>
          </p:cNvPr>
          <p:cNvCxnSpPr/>
          <p:nvPr/>
        </p:nvCxnSpPr>
        <p:spPr>
          <a:xfrm>
            <a:off x="7087632" y="3792795"/>
            <a:ext cx="0" cy="41034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A4F646-D94C-5182-922A-608221579D68}"/>
              </a:ext>
            </a:extLst>
          </p:cNvPr>
          <p:cNvCxnSpPr/>
          <p:nvPr/>
        </p:nvCxnSpPr>
        <p:spPr>
          <a:xfrm>
            <a:off x="5647472" y="3072715"/>
            <a:ext cx="0" cy="41034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DF0F49-0CB7-BC36-3D88-D49C2869E98A}"/>
              </a:ext>
            </a:extLst>
          </p:cNvPr>
          <p:cNvSpPr txBox="1"/>
          <p:nvPr/>
        </p:nvSpPr>
        <p:spPr>
          <a:xfrm>
            <a:off x="5696919" y="3873273"/>
            <a:ext cx="291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Check growth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371F52-31D4-8884-178A-FA133E07DF57}"/>
              </a:ext>
            </a:extLst>
          </p:cNvPr>
          <p:cNvSpPr txBox="1"/>
          <p:nvPr/>
        </p:nvSpPr>
        <p:spPr>
          <a:xfrm>
            <a:off x="2335104" y="5254441"/>
            <a:ext cx="362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Engraftment before infection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1A3F3C-7FB2-F908-9A40-2BF81F3ED3DB}"/>
              </a:ext>
            </a:extLst>
          </p:cNvPr>
          <p:cNvSpPr txBox="1"/>
          <p:nvPr/>
        </p:nvSpPr>
        <p:spPr>
          <a:xfrm>
            <a:off x="2335104" y="5665003"/>
            <a:ext cx="362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Engraftment after infection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4CA59E3-9D3D-B89E-CF2E-F6958A91C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16714"/>
              </p:ext>
            </p:extLst>
          </p:nvPr>
        </p:nvGraphicFramePr>
        <p:xfrm>
          <a:off x="1723036" y="1992595"/>
          <a:ext cx="14579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rgbClr val="FC6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51A52880-EDED-4387-6D37-458C4CE47C8F}"/>
              </a:ext>
            </a:extLst>
          </p:cNvPr>
          <p:cNvSpPr/>
          <p:nvPr/>
        </p:nvSpPr>
        <p:spPr>
          <a:xfrm>
            <a:off x="1668828" y="5232955"/>
            <a:ext cx="720080" cy="288032"/>
          </a:xfrm>
          <a:prstGeom prst="rect">
            <a:avLst/>
          </a:prstGeom>
          <a:solidFill>
            <a:srgbClr val="FC6022"/>
          </a:solidFill>
          <a:ln>
            <a:solidFill>
              <a:srgbClr val="FC60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10F373-BCFD-11C1-C979-753822DE5324}"/>
              </a:ext>
            </a:extLst>
          </p:cNvPr>
          <p:cNvSpPr/>
          <p:nvPr/>
        </p:nvSpPr>
        <p:spPr>
          <a:xfrm>
            <a:off x="1668828" y="5665003"/>
            <a:ext cx="720080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366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In vitro activity ≠ In vivo efficacy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16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085FE2D-1CA7-DE0A-4898-53D482E97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97" t="28364" r="24883" b="17510"/>
          <a:stretch/>
        </p:blipFill>
        <p:spPr bwMode="auto">
          <a:xfrm>
            <a:off x="1121729" y="1840887"/>
            <a:ext cx="3606258" cy="3931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7CEBA50-B644-B2DD-3E12-F6E76A99DCC6}"/>
              </a:ext>
            </a:extLst>
          </p:cNvPr>
          <p:cNvGrpSpPr/>
          <p:nvPr/>
        </p:nvGrpSpPr>
        <p:grpSpPr>
          <a:xfrm>
            <a:off x="5133869" y="2322981"/>
            <a:ext cx="6219931" cy="3135316"/>
            <a:chOff x="3868878" y="2468422"/>
            <a:chExt cx="5421396" cy="2318731"/>
          </a:xfrm>
        </p:grpSpPr>
        <p:pic>
          <p:nvPicPr>
            <p:cNvPr id="28" name="Picture 27" descr="Figure 1">
              <a:extLst>
                <a:ext uri="{FF2B5EF4-FFF2-40B4-BE49-F238E27FC236}">
                  <a16:creationId xmlns:a16="http://schemas.microsoft.com/office/drawing/2014/main" id="{1639FFA8-0615-6AA2-7320-F48C35CBF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878" y="2468422"/>
              <a:ext cx="4117065" cy="231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24186C16-B60B-A4B8-3372-0662F26A149F}"/>
                </a:ext>
              </a:extLst>
            </p:cNvPr>
            <p:cNvSpPr txBox="1"/>
            <p:nvPr/>
          </p:nvSpPr>
          <p:spPr>
            <a:xfrm>
              <a:off x="6450880" y="3565826"/>
              <a:ext cx="283939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Minimum Effective Concentration</a:t>
              </a:r>
            </a:p>
            <a:p>
              <a:r>
                <a:rPr lang="en-US" sz="1400" dirty="0" err="1"/>
                <a:t>e.g</a:t>
              </a:r>
              <a:r>
                <a:rPr lang="en-US" sz="1400" dirty="0"/>
                <a:t> IC</a:t>
              </a:r>
              <a:r>
                <a:rPr lang="en-US" sz="1400" baseline="-25000" dirty="0"/>
                <a:t>50</a:t>
              </a:r>
              <a:r>
                <a:rPr lang="en-US" sz="1400" dirty="0"/>
                <a:t> or MIC</a:t>
              </a:r>
              <a:r>
                <a:rPr lang="en-US" sz="1400" baseline="-25000" dirty="0"/>
                <a:t>90</a:t>
              </a: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E902F796-9E71-EC9A-405A-1840950B57B1}"/>
                </a:ext>
              </a:extLst>
            </p:cNvPr>
            <p:cNvSpPr txBox="1"/>
            <p:nvPr/>
          </p:nvSpPr>
          <p:spPr>
            <a:xfrm>
              <a:off x="6304606" y="2468422"/>
              <a:ext cx="28393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Maximum Tolerated Concentration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93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060" cy="1325563"/>
          </a:xfrm>
        </p:spPr>
        <p:txBody>
          <a:bodyPr/>
          <a:lstStyle/>
          <a:p>
            <a:r>
              <a:rPr lang="en-ZA" dirty="0"/>
              <a:t>Let’s have a closer 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17</a:t>
            </a:fld>
            <a:endParaRPr lang="en-ZA" dirty="0"/>
          </a:p>
        </p:txBody>
      </p:sp>
      <p:pic>
        <p:nvPicPr>
          <p:cNvPr id="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520072CE-51EB-9993-4AD5-7E1CCAA872A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43DFB86-4743-B0B7-09EF-DD2D9653F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280819"/>
              </p:ext>
            </p:extLst>
          </p:nvPr>
        </p:nvGraphicFramePr>
        <p:xfrm>
          <a:off x="5895528" y="1690688"/>
          <a:ext cx="4720485" cy="274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4967729" imgH="3041676" progId="Prism9.Document">
                  <p:embed/>
                </p:oleObj>
              </mc:Choice>
              <mc:Fallback>
                <p:oleObj name="Prism 9" r:id="rId3" imgW="4967729" imgH="3041676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43DFB86-4743-B0B7-09EF-DD2D9653F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5528" y="1690688"/>
                        <a:ext cx="4720485" cy="2743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AFE236D-F18B-BF55-7738-DD12F99FE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102979"/>
              </p:ext>
            </p:extLst>
          </p:nvPr>
        </p:nvGraphicFramePr>
        <p:xfrm>
          <a:off x="949960" y="1718559"/>
          <a:ext cx="4582089" cy="2732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4894298" imgH="2914969" progId="Prism9.Document">
                  <p:embed/>
                </p:oleObj>
              </mc:Choice>
              <mc:Fallback>
                <p:oleObj name="Prism 9" r:id="rId5" imgW="4894298" imgH="2914969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AFE236D-F18B-BF55-7738-DD12F99FE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60" y="1718559"/>
                        <a:ext cx="4582089" cy="27326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54D14B4-EFCF-490C-832C-169ABEBDB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29641"/>
              </p:ext>
            </p:extLst>
          </p:nvPr>
        </p:nvGraphicFramePr>
        <p:xfrm>
          <a:off x="1916124" y="4803968"/>
          <a:ext cx="8162008" cy="10267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1273141085"/>
                    </a:ext>
                  </a:extLst>
                </a:gridCol>
                <a:gridCol w="1462365">
                  <a:extLst>
                    <a:ext uri="{9D8B030D-6E8A-4147-A177-3AD203B41FA5}">
                      <a16:colId xmlns:a16="http://schemas.microsoft.com/office/drawing/2014/main" val="3964865165"/>
                    </a:ext>
                  </a:extLst>
                </a:gridCol>
                <a:gridCol w="1463497">
                  <a:extLst>
                    <a:ext uri="{9D8B030D-6E8A-4147-A177-3AD203B41FA5}">
                      <a16:colId xmlns:a16="http://schemas.microsoft.com/office/drawing/2014/main" val="3295013832"/>
                    </a:ext>
                  </a:extLst>
                </a:gridCol>
                <a:gridCol w="868137">
                  <a:extLst>
                    <a:ext uri="{9D8B030D-6E8A-4147-A177-3AD203B41FA5}">
                      <a16:colId xmlns:a16="http://schemas.microsoft.com/office/drawing/2014/main" val="2337109069"/>
                    </a:ext>
                  </a:extLst>
                </a:gridCol>
                <a:gridCol w="2352009">
                  <a:extLst>
                    <a:ext uri="{9D8B030D-6E8A-4147-A177-3AD203B41FA5}">
                      <a16:colId xmlns:a16="http://schemas.microsoft.com/office/drawing/2014/main" val="4159315753"/>
                    </a:ext>
                  </a:extLst>
                </a:gridCol>
              </a:tblGrid>
              <a:tr h="372587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Method of estimation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Goodness of fit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Parameter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 dirty="0">
                          <a:effectLst/>
                        </a:rPr>
                        <a:t>Mean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Unit of the parameter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64537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Log fit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0.99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ED</a:t>
                      </a:r>
                      <a:r>
                        <a:rPr lang="en-GB" sz="1600" baseline="-25000">
                          <a:effectLst/>
                        </a:rPr>
                        <a:t>90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31.98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 dirty="0">
                          <a:effectLst/>
                        </a:rPr>
                        <a:t>mg/kg</a:t>
                      </a:r>
                      <a:r>
                        <a:rPr lang="en-GB" sz="1600" baseline="30000" dirty="0">
                          <a:effectLst/>
                        </a:rPr>
                        <a:t>-1</a:t>
                      </a:r>
                      <a:endParaRPr lang="en-ZA" sz="16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561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Log fit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0.98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 dirty="0">
                          <a:effectLst/>
                        </a:rPr>
                        <a:t>AUC</a:t>
                      </a:r>
                      <a:r>
                        <a:rPr lang="en-GB" sz="1600" baseline="-25000" dirty="0">
                          <a:effectLst/>
                        </a:rPr>
                        <a:t>ED90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>
                          <a:effectLst/>
                        </a:rPr>
                        <a:t>16.28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1940" indent="-281940" algn="l"/>
                      <a:r>
                        <a:rPr lang="en-GB" sz="1600" dirty="0">
                          <a:effectLst/>
                        </a:rPr>
                        <a:t>µ</a:t>
                      </a:r>
                      <a:r>
                        <a:rPr lang="en-GB" sz="1600" dirty="0" err="1">
                          <a:effectLst/>
                        </a:rPr>
                        <a:t>M.h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350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693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Further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1600" dirty="0"/>
              <a:t>Smith, D. A., Beaumont, K., Maurer, T. S., &amp; Di, L. (2018). Relevance of Half-Life in Drug Design. </a:t>
            </a:r>
            <a:r>
              <a:rPr lang="en-ZA" sz="1600" i="1" dirty="0"/>
              <a:t>Journal of Medicinal Chemistry</a:t>
            </a:r>
            <a:r>
              <a:rPr lang="en-ZA" sz="1600" dirty="0"/>
              <a:t>, </a:t>
            </a:r>
            <a:r>
              <a:rPr lang="en-ZA" sz="1600" i="1" dirty="0"/>
              <a:t>61</a:t>
            </a:r>
            <a:r>
              <a:rPr lang="en-ZA" sz="1600" dirty="0"/>
              <a:t>(10), 4273–4282. </a:t>
            </a:r>
            <a:r>
              <a:rPr lang="en-ZA" sz="1600" dirty="0">
                <a:hlinkClick r:id="rId2"/>
              </a:rPr>
              <a:t>https://doi.org/10.1021/acs.jmedchem.7b00969</a:t>
            </a:r>
            <a:endParaRPr lang="en-ZA" sz="1600" dirty="0"/>
          </a:p>
          <a:p>
            <a:r>
              <a:rPr lang="en-ZA" sz="1600" dirty="0"/>
              <a:t>Smith, D. A., Beaumont, K., Maurer, T. S., &amp; Di, L. (2019). Clearance in Drug Design. </a:t>
            </a:r>
            <a:r>
              <a:rPr lang="en-ZA" sz="1600" i="1" dirty="0"/>
              <a:t>Journal of Medicinal Chemistry</a:t>
            </a:r>
            <a:r>
              <a:rPr lang="en-ZA" sz="1600" dirty="0"/>
              <a:t>, </a:t>
            </a:r>
            <a:r>
              <a:rPr lang="en-ZA" sz="1600" i="1" dirty="0"/>
              <a:t>62</a:t>
            </a:r>
            <a:r>
              <a:rPr lang="en-ZA" sz="1600" dirty="0"/>
              <a:t>(5), 2245–2255. https://doi.org/10.1021/acs.jmedchem.8b01263</a:t>
            </a:r>
          </a:p>
          <a:p>
            <a:r>
              <a:rPr lang="en-ZA" sz="1600" dirty="0"/>
              <a:t>Smith, D. A., Beaumont, K., Maurer, T. S., &amp; Di, L. (2015). Volume of Distribution in Drug Design. </a:t>
            </a:r>
            <a:r>
              <a:rPr lang="en-ZA" sz="1600" i="1" dirty="0"/>
              <a:t>Journal of Medicinal Chemistry</a:t>
            </a:r>
            <a:r>
              <a:rPr lang="en-ZA" sz="1600" dirty="0"/>
              <a:t>, </a:t>
            </a:r>
            <a:r>
              <a:rPr lang="en-ZA" sz="1600" i="1" dirty="0"/>
              <a:t>58</a:t>
            </a:r>
            <a:r>
              <a:rPr lang="en-ZA" sz="1600" dirty="0"/>
              <a:t>(15), 5691–5698. </a:t>
            </a:r>
            <a:r>
              <a:rPr lang="en-ZA" sz="1600" dirty="0">
                <a:hlinkClick r:id="rId3"/>
              </a:rPr>
              <a:t>https://doi.org/10.1021/acs.jmedchem.5b00201</a:t>
            </a:r>
            <a:endParaRPr lang="en-ZA" sz="1600" dirty="0"/>
          </a:p>
          <a:p>
            <a:r>
              <a:rPr lang="en-ZA" sz="1600" dirty="0"/>
              <a:t>Smith, D. A., Di, L., &amp; Kerns, E. H. (2010). The effect of plasma protein binding on in vivo efficacy: Misconceptions in drug discovery. In </a:t>
            </a:r>
            <a:r>
              <a:rPr lang="en-ZA" sz="1600" i="1" dirty="0"/>
              <a:t>Nature Reviews Drug Discovery</a:t>
            </a:r>
            <a:r>
              <a:rPr lang="en-ZA" sz="1600" dirty="0"/>
              <a:t> (Vol. 9, Issue 12, pp. 929–939). </a:t>
            </a:r>
            <a:r>
              <a:rPr lang="en-ZA" sz="1600" dirty="0">
                <a:hlinkClick r:id="rId4"/>
              </a:rPr>
              <a:t>https://doi.org/10.1038/nrd3287</a:t>
            </a:r>
            <a:endParaRPr lang="en-ZA" sz="1600" dirty="0"/>
          </a:p>
          <a:p>
            <a:r>
              <a:rPr lang="en-ZA" sz="1600" dirty="0"/>
              <a:t>le </a:t>
            </a:r>
            <a:r>
              <a:rPr lang="en-ZA" sz="1600" dirty="0" err="1"/>
              <a:t>Bihan</a:t>
            </a:r>
            <a:r>
              <a:rPr lang="en-ZA" sz="1600" dirty="0"/>
              <a:t>, A., de Kanter, R., Angulo-</a:t>
            </a:r>
            <a:r>
              <a:rPr lang="en-ZA" sz="1600" dirty="0" err="1"/>
              <a:t>Barturen</a:t>
            </a:r>
            <a:r>
              <a:rPr lang="en-ZA" sz="1600" dirty="0"/>
              <a:t>, I., Binkert, C., Boss, C., Brun, R., Brunner, R., Buchmann, S., Burrows, J., </a:t>
            </a:r>
            <a:r>
              <a:rPr lang="en-ZA" sz="1600" dirty="0" err="1"/>
              <a:t>Dechering</a:t>
            </a:r>
            <a:r>
              <a:rPr lang="en-ZA" sz="1600" dirty="0"/>
              <a:t>, K. J., Delves, M., </a:t>
            </a:r>
            <a:r>
              <a:rPr lang="en-ZA" sz="1600" dirty="0" err="1"/>
              <a:t>Ewerling</a:t>
            </a:r>
            <a:r>
              <a:rPr lang="en-ZA" sz="1600" dirty="0"/>
              <a:t>, S., Ferrer, S., </a:t>
            </a:r>
            <a:r>
              <a:rPr lang="en-ZA" sz="1600" dirty="0" err="1"/>
              <a:t>Fischli</a:t>
            </a:r>
            <a:r>
              <a:rPr lang="en-ZA" sz="1600" dirty="0"/>
              <a:t>, C., Gamo–Benito, F. J., </a:t>
            </a:r>
            <a:r>
              <a:rPr lang="en-ZA" sz="1600" dirty="0" err="1"/>
              <a:t>Gnädig</a:t>
            </a:r>
            <a:r>
              <a:rPr lang="en-ZA" sz="1600" dirty="0"/>
              <a:t>, N. F., </a:t>
            </a:r>
            <a:r>
              <a:rPr lang="en-ZA" sz="1600" dirty="0" err="1"/>
              <a:t>Heidmann</a:t>
            </a:r>
            <a:r>
              <a:rPr lang="en-ZA" sz="1600" dirty="0"/>
              <a:t>, B., Jiménez-Díaz, M. B., Leroy, D., … </a:t>
            </a:r>
            <a:r>
              <a:rPr lang="en-ZA" sz="1600" dirty="0" err="1"/>
              <a:t>Wittlin</a:t>
            </a:r>
            <a:r>
              <a:rPr lang="en-ZA" sz="1600" dirty="0"/>
              <a:t>, S. (2016). Characterization of Novel Antimalarial Compound ACT-451840: Preclinical Assessment of Activity and Dose–Efficacy </a:t>
            </a:r>
            <a:r>
              <a:rPr lang="en-ZA" sz="1600" dirty="0" err="1"/>
              <a:t>Modeling</a:t>
            </a:r>
            <a:r>
              <a:rPr lang="en-ZA" sz="1600" dirty="0"/>
              <a:t>. </a:t>
            </a:r>
            <a:r>
              <a:rPr lang="en-ZA" sz="1600" i="1" dirty="0" err="1"/>
              <a:t>PLoS</a:t>
            </a:r>
            <a:r>
              <a:rPr lang="en-ZA" sz="1600" i="1" dirty="0"/>
              <a:t> Medicine</a:t>
            </a:r>
            <a:r>
              <a:rPr lang="en-ZA" sz="1600" dirty="0"/>
              <a:t>, </a:t>
            </a:r>
            <a:r>
              <a:rPr lang="en-ZA" sz="1600" i="1" dirty="0"/>
              <a:t>13</a:t>
            </a:r>
            <a:r>
              <a:rPr lang="en-ZA" sz="1600" dirty="0"/>
              <a:t>(10). https://doi.org/10.1371/journal.pmed.1002138</a:t>
            </a:r>
          </a:p>
          <a:p>
            <a:r>
              <a:rPr lang="en-ZA" sz="1600" dirty="0"/>
              <a:t>Angulo-</a:t>
            </a:r>
            <a:r>
              <a:rPr lang="en-ZA" sz="1600" dirty="0" err="1"/>
              <a:t>Barturen</a:t>
            </a:r>
            <a:r>
              <a:rPr lang="en-ZA" sz="1600" dirty="0"/>
              <a:t>, I., Jiménez-Díaz, M. B., </a:t>
            </a:r>
            <a:r>
              <a:rPr lang="en-ZA" sz="1600" dirty="0" err="1"/>
              <a:t>Mulet</a:t>
            </a:r>
            <a:r>
              <a:rPr lang="en-ZA" sz="1600" dirty="0"/>
              <a:t>, T., </a:t>
            </a:r>
            <a:r>
              <a:rPr lang="en-ZA" sz="1600" dirty="0" err="1"/>
              <a:t>Rullas</a:t>
            </a:r>
            <a:r>
              <a:rPr lang="en-ZA" sz="1600" dirty="0"/>
              <a:t>, J., Herreros, E., Ferrer, S., Jiménez, E., Mendoza, A., </a:t>
            </a:r>
            <a:r>
              <a:rPr lang="en-ZA" sz="1600" dirty="0" err="1"/>
              <a:t>Regadera</a:t>
            </a:r>
            <a:r>
              <a:rPr lang="en-ZA" sz="1600" dirty="0"/>
              <a:t>, J., Rosenthal, P. J., Bathurst, I., </a:t>
            </a:r>
            <a:r>
              <a:rPr lang="en-ZA" sz="1600" dirty="0" err="1"/>
              <a:t>Pompliano</a:t>
            </a:r>
            <a:r>
              <a:rPr lang="en-ZA" sz="1600" dirty="0"/>
              <a:t>, D. L., de las Heras, F. G., &amp; </a:t>
            </a:r>
            <a:r>
              <a:rPr lang="en-ZA" sz="1600" dirty="0" err="1"/>
              <a:t>Gargallo</a:t>
            </a:r>
            <a:r>
              <a:rPr lang="en-ZA" sz="1600" dirty="0"/>
              <a:t>-Viola, D. (2008). A murine model of falciparum-malaria by in vivo selection of competent strains in non-</a:t>
            </a:r>
            <a:r>
              <a:rPr lang="en-ZA" sz="1600" dirty="0" err="1"/>
              <a:t>myelodepleted</a:t>
            </a:r>
            <a:r>
              <a:rPr lang="en-ZA" sz="1600" dirty="0"/>
              <a:t> mice engrafted with human erythrocytes. </a:t>
            </a:r>
            <a:r>
              <a:rPr lang="en-ZA" sz="1600" i="1" dirty="0" err="1"/>
              <a:t>PLoS</a:t>
            </a:r>
            <a:r>
              <a:rPr lang="en-ZA" sz="1600" i="1" dirty="0"/>
              <a:t> ONE</a:t>
            </a:r>
            <a:r>
              <a:rPr lang="en-ZA" sz="1600" dirty="0"/>
              <a:t>, </a:t>
            </a:r>
            <a:r>
              <a:rPr lang="en-ZA" sz="1600" i="1" dirty="0"/>
              <a:t>3</a:t>
            </a:r>
            <a:r>
              <a:rPr lang="en-ZA" sz="1600" dirty="0"/>
              <a:t>(5). https://doi.org/10.1371/journal.pone.0002252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18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F12D6F30-E681-D562-B740-077E613E28CF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8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3F64D-914C-1D85-8477-744C40EA2A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>
                <a:solidFill>
                  <a:schemeClr val="bg1">
                    <a:lumMod val="75000"/>
                  </a:schemeClr>
                </a:solidFill>
              </a:rPr>
              <a:t>19</a:t>
            </a:fld>
            <a:endParaRPr lang="en-Z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50A3B3-E27F-4C02-92E0-4342BDC28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6025" y="2766218"/>
            <a:ext cx="5726113" cy="1557337"/>
          </a:xfrm>
        </p:spPr>
        <p:txBody>
          <a:bodyPr anchor="b">
            <a:no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967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36D1-0266-CD84-320C-EA3738A9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6" name="Picture 5" descr="A black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DDC6299E-E6E8-5D26-04D5-5EED2884A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1" t="6000" r="-2951" b="-5828"/>
          <a:stretch>
            <a:fillRect/>
          </a:stretch>
        </p:blipFill>
        <p:spPr>
          <a:xfrm>
            <a:off x="187890" y="242415"/>
            <a:ext cx="12192012" cy="61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ZA" dirty="0"/>
              <a:t>Understanding of the importance of in vivo pharmacokinetics and pharmacodynamics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2.  Understanding key pharmacokinetic parameters</a:t>
            </a:r>
          </a:p>
          <a:p>
            <a:pPr marL="0" indent="0">
              <a:buNone/>
            </a:pPr>
            <a:endParaRPr lang="en-ZA" dirty="0"/>
          </a:p>
          <a:p>
            <a:pPr marL="541338" indent="-541338">
              <a:buNone/>
            </a:pPr>
            <a:r>
              <a:rPr lang="en-ZA" dirty="0"/>
              <a:t>3.  Brief overview of PK/PD relationships from a malaria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3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678DD616-E827-2FF8-269C-CCFD1A983538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7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17" y="19050"/>
            <a:ext cx="8165108" cy="1325563"/>
          </a:xfrm>
        </p:spPr>
        <p:txBody>
          <a:bodyPr>
            <a:normAutofit/>
          </a:bodyPr>
          <a:lstStyle/>
          <a:p>
            <a:r>
              <a:rPr lang="en-ZA" dirty="0"/>
              <a:t>Why do we study PK?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4</a:t>
            </a:fld>
            <a:endParaRPr lang="en-ZA" dirty="0"/>
          </a:p>
        </p:txBody>
      </p:sp>
      <p:pic>
        <p:nvPicPr>
          <p:cNvPr id="2050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4A2BA50C-8A89-2CB0-84CB-9C775FE5E36F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10030B-E12F-9DA2-AEF4-B049C8028EAB}"/>
              </a:ext>
            </a:extLst>
          </p:cNvPr>
          <p:cNvSpPr/>
          <p:nvPr/>
        </p:nvSpPr>
        <p:spPr>
          <a:xfrm>
            <a:off x="-295004" y="1564946"/>
            <a:ext cx="114433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“All things are poison, </a:t>
            </a:r>
            <a:br>
              <a:rPr lang="en-Z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and nothing is without poison; </a:t>
            </a:r>
            <a:br>
              <a:rPr lang="en-Z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only the dose permits something not to be poisonous.”  </a:t>
            </a:r>
          </a:p>
          <a:p>
            <a:pPr algn="ctr"/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Paracelsus (1493-1541)</a:t>
            </a:r>
          </a:p>
        </p:txBody>
      </p:sp>
      <p:pic>
        <p:nvPicPr>
          <p:cNvPr id="2052" name="Picture 4" descr="Meet Paracelsus, the Based Alchemist &amp; Populist Physician — Countere ...">
            <a:extLst>
              <a:ext uri="{FF2B5EF4-FFF2-40B4-BE49-F238E27FC236}">
                <a16:creationId xmlns:a16="http://schemas.microsoft.com/office/drawing/2014/main" id="{86134336-A1CE-3BA9-85FA-B1D234CC2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/>
          <a:stretch/>
        </p:blipFill>
        <p:spPr bwMode="auto">
          <a:xfrm>
            <a:off x="4363730" y="3354939"/>
            <a:ext cx="2653191" cy="30014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5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5</a:t>
            </a:fld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C9D21-2670-D1D8-6811-52A73BFE3C25}"/>
              </a:ext>
            </a:extLst>
          </p:cNvPr>
          <p:cNvSpPr txBox="1"/>
          <p:nvPr/>
        </p:nvSpPr>
        <p:spPr>
          <a:xfrm>
            <a:off x="176812" y="1774612"/>
            <a:ext cx="10936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We administer a drug (</a:t>
            </a:r>
            <a:r>
              <a:rPr lang="en-ZA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) because we seek a certain effect (</a:t>
            </a:r>
            <a:r>
              <a:rPr lang="en-ZA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), but a complex chain of events links the administration dose to the observed response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5A985D-1106-2126-A0D4-D4F6CBFA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17" y="19050"/>
            <a:ext cx="8165108" cy="1325563"/>
          </a:xfrm>
        </p:spPr>
        <p:txBody>
          <a:bodyPr>
            <a:normAutofit/>
          </a:bodyPr>
          <a:lstStyle/>
          <a:p>
            <a:r>
              <a:rPr lang="en-ZA" dirty="0"/>
              <a:t>Defining PK and PD</a:t>
            </a:r>
          </a:p>
        </p:txBody>
      </p:sp>
      <p:pic>
        <p:nvPicPr>
          <p:cNvPr id="1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2BF9CAA9-5D0C-FE0A-6A5E-9E6B989259E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9892C06-7D97-F0D6-41D2-581BD0ED9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82667"/>
              </p:ext>
            </p:extLst>
          </p:nvPr>
        </p:nvGraphicFramePr>
        <p:xfrm>
          <a:off x="511354" y="2421906"/>
          <a:ext cx="11134684" cy="334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0D9EC43-A583-B22F-9870-557842A512E2}"/>
              </a:ext>
            </a:extLst>
          </p:cNvPr>
          <p:cNvSpPr txBox="1"/>
          <p:nvPr/>
        </p:nvSpPr>
        <p:spPr>
          <a:xfrm>
            <a:off x="1472522" y="5465000"/>
            <a:ext cx="371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latin typeface="Montserrat regular" panose="00000500000000000000" pitchFamily="2" charset="0"/>
              </a:rPr>
              <a:t>Pharmacokinetics (PK)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2C3AEB-569D-B812-584C-A71A144B9493}"/>
              </a:ext>
            </a:extLst>
          </p:cNvPr>
          <p:cNvSpPr txBox="1"/>
          <p:nvPr/>
        </p:nvSpPr>
        <p:spPr>
          <a:xfrm>
            <a:off x="6347085" y="5465000"/>
            <a:ext cx="39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latin typeface="Montserrat regular" panose="00000500000000000000" pitchFamily="2" charset="0"/>
              </a:rPr>
              <a:t>Pharmacodynamics (PD)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59AEDA64-5193-97FC-0DFE-712E69CF3CDA}"/>
              </a:ext>
            </a:extLst>
          </p:cNvPr>
          <p:cNvSpPr/>
          <p:nvPr/>
        </p:nvSpPr>
        <p:spPr>
          <a:xfrm rot="16200000">
            <a:off x="2825888" y="3016178"/>
            <a:ext cx="635142" cy="4484915"/>
          </a:xfrm>
          <a:prstGeom prst="leftBrac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A3035F26-DC83-8B39-402E-789070B975D1}"/>
              </a:ext>
            </a:extLst>
          </p:cNvPr>
          <p:cNvSpPr/>
          <p:nvPr/>
        </p:nvSpPr>
        <p:spPr>
          <a:xfrm rot="16200000">
            <a:off x="7902818" y="2558807"/>
            <a:ext cx="635142" cy="5367494"/>
          </a:xfrm>
          <a:prstGeom prst="leftBrac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189DC8-273C-3D56-F7A8-E55B02323925}"/>
              </a:ext>
            </a:extLst>
          </p:cNvPr>
          <p:cNvCxnSpPr/>
          <p:nvPr/>
        </p:nvCxnSpPr>
        <p:spPr>
          <a:xfrm>
            <a:off x="2534721" y="4055439"/>
            <a:ext cx="41198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7DF1C-7238-B2C8-76E6-03B20F3DDAFF}"/>
              </a:ext>
            </a:extLst>
          </p:cNvPr>
          <p:cNvCxnSpPr/>
          <p:nvPr/>
        </p:nvCxnSpPr>
        <p:spPr>
          <a:xfrm>
            <a:off x="5202563" y="4055439"/>
            <a:ext cx="41198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25EBA4-378F-522F-A9D0-81A5608D91E2}"/>
              </a:ext>
            </a:extLst>
          </p:cNvPr>
          <p:cNvCxnSpPr/>
          <p:nvPr/>
        </p:nvCxnSpPr>
        <p:spPr>
          <a:xfrm>
            <a:off x="7459029" y="4055439"/>
            <a:ext cx="41198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16025E-9937-98B4-097D-2D7D4953258D}"/>
              </a:ext>
            </a:extLst>
          </p:cNvPr>
          <p:cNvCxnSpPr/>
          <p:nvPr/>
        </p:nvCxnSpPr>
        <p:spPr>
          <a:xfrm>
            <a:off x="9072935" y="4055439"/>
            <a:ext cx="41198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149F6A-132A-104E-4107-664FAB8DC516}"/>
              </a:ext>
            </a:extLst>
          </p:cNvPr>
          <p:cNvCxnSpPr>
            <a:cxnSpLocks/>
          </p:cNvCxnSpPr>
          <p:nvPr/>
        </p:nvCxnSpPr>
        <p:spPr>
          <a:xfrm flipH="1">
            <a:off x="5185811" y="4187742"/>
            <a:ext cx="42873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55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6</a:t>
            </a:fld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5A985D-1106-2126-A0D4-D4F6CBFA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17" y="19050"/>
            <a:ext cx="8165108" cy="1325563"/>
          </a:xfrm>
        </p:spPr>
        <p:txBody>
          <a:bodyPr>
            <a:normAutofit/>
          </a:bodyPr>
          <a:lstStyle/>
          <a:p>
            <a:r>
              <a:rPr lang="en-ZA" dirty="0"/>
              <a:t>Defining PK and PD?</a:t>
            </a:r>
          </a:p>
        </p:txBody>
      </p:sp>
      <p:pic>
        <p:nvPicPr>
          <p:cNvPr id="1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2BF9CAA9-5D0C-FE0A-6A5E-9E6B989259E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27968-C375-780F-0557-1DC010400821}"/>
              </a:ext>
            </a:extLst>
          </p:cNvPr>
          <p:cNvSpPr txBox="1"/>
          <p:nvPr/>
        </p:nvSpPr>
        <p:spPr>
          <a:xfrm>
            <a:off x="400075" y="1977705"/>
            <a:ext cx="108035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ZA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Pharmacokinetics</a:t>
            </a:r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 may be simply defined as </a:t>
            </a:r>
            <a:r>
              <a:rPr lang="en-ZA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 body does to the drug</a:t>
            </a:r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ZA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ZA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as opposed to </a:t>
            </a:r>
            <a:r>
              <a:rPr lang="en-ZA" sz="24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pharmacodynamics</a:t>
            </a:r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 which may be defined as </a:t>
            </a:r>
            <a:r>
              <a:rPr lang="en-ZA" sz="24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 drug does to the body</a:t>
            </a:r>
            <a:r>
              <a:rPr lang="en-ZA" sz="2400" i="1" dirty="0"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</a:p>
          <a:p>
            <a:pPr algn="ctr"/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Leslie Z. Benet</a:t>
            </a:r>
          </a:p>
          <a:p>
            <a:pPr algn="ctr"/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ZA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Pharmacokinetics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describes what happens to the drug after it enters the body, while </a:t>
            </a:r>
            <a:r>
              <a:rPr lang="en-ZA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pharmacodynamic</a:t>
            </a:r>
            <a:r>
              <a:rPr lang="en-Z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describes its effect.</a:t>
            </a:r>
          </a:p>
        </p:txBody>
      </p:sp>
    </p:spTree>
    <p:extLst>
      <p:ext uri="{BB962C8B-B14F-4D97-AF65-F5344CB8AC3E}">
        <p14:creationId xmlns:p14="http://schemas.microsoft.com/office/powerpoint/2010/main" val="211720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7</a:t>
            </a:fld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5A985D-1106-2126-A0D4-D4F6CBFA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17" y="-158745"/>
            <a:ext cx="8165108" cy="1325563"/>
          </a:xfrm>
        </p:spPr>
        <p:txBody>
          <a:bodyPr>
            <a:normAutofit/>
          </a:bodyPr>
          <a:lstStyle/>
          <a:p>
            <a:r>
              <a:rPr lang="en-ZA" dirty="0"/>
              <a:t>Let’s start with PK</a:t>
            </a:r>
          </a:p>
        </p:txBody>
      </p:sp>
      <p:pic>
        <p:nvPicPr>
          <p:cNvPr id="17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2BF9CAA9-5D0C-FE0A-6A5E-9E6B989259E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0F165F-F50B-AC87-58FD-130A383F9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440">
            <a:off x="2333249" y="3968320"/>
            <a:ext cx="1091431" cy="70735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573D291-C5B9-ACC9-D0ED-AD1EA340C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5683">
            <a:off x="2207166" y="1746590"/>
            <a:ext cx="1091431" cy="70735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BE00C0F-AF95-B9FC-E869-DDF731312815}"/>
              </a:ext>
            </a:extLst>
          </p:cNvPr>
          <p:cNvSpPr txBox="1">
            <a:spLocks/>
          </p:cNvSpPr>
          <p:nvPr/>
        </p:nvSpPr>
        <p:spPr>
          <a:xfrm>
            <a:off x="270927" y="6369916"/>
            <a:ext cx="607616" cy="279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1C7D7A-B720-E54B-810D-1054F0EF48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6CE131B-0C32-4BA9-FFBA-D7D31B920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93" y="1604369"/>
            <a:ext cx="2035997" cy="12097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92AC19-84E5-E137-1430-7A6DB03380CC}"/>
              </a:ext>
            </a:extLst>
          </p:cNvPr>
          <p:cNvSpPr/>
          <p:nvPr/>
        </p:nvSpPr>
        <p:spPr>
          <a:xfrm>
            <a:off x="758717" y="1223459"/>
            <a:ext cx="1296144" cy="55953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IV dose</a:t>
            </a:r>
          </a:p>
          <a:p>
            <a:pPr algn="ctr"/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3 mg/kg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FEAC55-39BF-9E74-D0A9-6249335B0D24}"/>
              </a:ext>
            </a:extLst>
          </p:cNvPr>
          <p:cNvSpPr/>
          <p:nvPr/>
        </p:nvSpPr>
        <p:spPr>
          <a:xfrm>
            <a:off x="743090" y="5705237"/>
            <a:ext cx="1296144" cy="55953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Oral dose</a:t>
            </a:r>
          </a:p>
          <a:p>
            <a:pPr algn="ctr"/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10 mg/kg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6A13E57-B93B-87BA-8E20-762A7CE35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065" y="3829639"/>
            <a:ext cx="2052823" cy="1219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92094-EA1F-212F-164B-CC9F65B7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8647" r="-857" b="8080"/>
          <a:stretch/>
        </p:blipFill>
        <p:spPr>
          <a:xfrm>
            <a:off x="6428417" y="2619097"/>
            <a:ext cx="2057050" cy="15157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4995C6-B1D8-B4C4-ADFF-B17C1EC1BDD1}"/>
              </a:ext>
            </a:extLst>
          </p:cNvPr>
          <p:cNvCxnSpPr>
            <a:cxnSpLocks/>
          </p:cNvCxnSpPr>
          <p:nvPr/>
        </p:nvCxnSpPr>
        <p:spPr>
          <a:xfrm>
            <a:off x="562488" y="3394724"/>
            <a:ext cx="57473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59DA75E0-2625-58E5-AED7-C0F655DE5F67}"/>
              </a:ext>
            </a:extLst>
          </p:cNvPr>
          <p:cNvSpPr/>
          <p:nvPr/>
        </p:nvSpPr>
        <p:spPr>
          <a:xfrm rot="19776889">
            <a:off x="2017379" y="5381967"/>
            <a:ext cx="1512168" cy="360038"/>
          </a:xfrm>
          <a:prstGeom prst="curved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95800978-B548-B82D-651C-E3566B8D30D6}"/>
              </a:ext>
            </a:extLst>
          </p:cNvPr>
          <p:cNvSpPr/>
          <p:nvPr/>
        </p:nvSpPr>
        <p:spPr>
          <a:xfrm rot="1362726">
            <a:off x="2039368" y="1218212"/>
            <a:ext cx="1462994" cy="330987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E1F01BA-72BF-6FDF-DE5A-F243464B6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65" y="1742990"/>
            <a:ext cx="1432684" cy="73920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D5A4E8B-9264-2255-5CE3-3B239DD6B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85" y="4399845"/>
            <a:ext cx="1432684" cy="739204"/>
          </a:xfrm>
          <a:prstGeom prst="rect">
            <a:avLst/>
          </a:prstGeom>
        </p:spPr>
      </p:pic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0E806197-A6DD-6AC8-70A3-AEEACB25A63D}"/>
              </a:ext>
            </a:extLst>
          </p:cNvPr>
          <p:cNvSpPr/>
          <p:nvPr/>
        </p:nvSpPr>
        <p:spPr>
          <a:xfrm rot="21434584">
            <a:off x="4034509" y="1257983"/>
            <a:ext cx="1677959" cy="456607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48171416-78F1-0F12-D278-A0791760412E}"/>
              </a:ext>
            </a:extLst>
          </p:cNvPr>
          <p:cNvSpPr/>
          <p:nvPr/>
        </p:nvSpPr>
        <p:spPr>
          <a:xfrm rot="7308515">
            <a:off x="6225453" y="2289215"/>
            <a:ext cx="168419" cy="568419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8075D515-0DA8-7C47-C879-71E46FBBA983}"/>
              </a:ext>
            </a:extLst>
          </p:cNvPr>
          <p:cNvSpPr/>
          <p:nvPr/>
        </p:nvSpPr>
        <p:spPr>
          <a:xfrm rot="2546948">
            <a:off x="6238128" y="4019893"/>
            <a:ext cx="168419" cy="568419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7B118-9CD1-92B5-666C-76E4942233B9}"/>
              </a:ext>
            </a:extLst>
          </p:cNvPr>
          <p:cNvSpPr txBox="1"/>
          <p:nvPr/>
        </p:nvSpPr>
        <p:spPr>
          <a:xfrm>
            <a:off x="4587989" y="5399452"/>
            <a:ext cx="1584176" cy="43088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ZA" sz="1100" b="1" dirty="0"/>
              <a:t>Blood collected at pre-defined time points</a:t>
            </a: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13BA5BB9-18AB-C498-AA22-04FB03BB0396}"/>
              </a:ext>
            </a:extLst>
          </p:cNvPr>
          <p:cNvSpPr/>
          <p:nvPr/>
        </p:nvSpPr>
        <p:spPr>
          <a:xfrm>
            <a:off x="3930238" y="3594815"/>
            <a:ext cx="1677959" cy="456607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248E67-E21D-0405-4472-9B15D00BB6C2}"/>
              </a:ext>
            </a:extLst>
          </p:cNvPr>
          <p:cNvSpPr txBox="1"/>
          <p:nvPr/>
        </p:nvSpPr>
        <p:spPr>
          <a:xfrm>
            <a:off x="6735444" y="4185930"/>
            <a:ext cx="1335977" cy="76944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ZA" sz="1100" b="1" dirty="0"/>
              <a:t>LC-MS analysis and data processing: determination of drug concentration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BB13AE32-E71B-9F9D-F8B6-08ED4B5A9DC8}"/>
              </a:ext>
            </a:extLst>
          </p:cNvPr>
          <p:cNvSpPr/>
          <p:nvPr/>
        </p:nvSpPr>
        <p:spPr>
          <a:xfrm rot="5400000">
            <a:off x="8733081" y="3160872"/>
            <a:ext cx="180583" cy="533096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EB042B-1C8C-480B-E532-8401142CD15A}"/>
              </a:ext>
            </a:extLst>
          </p:cNvPr>
          <p:cNvSpPr txBox="1"/>
          <p:nvPr/>
        </p:nvSpPr>
        <p:spPr>
          <a:xfrm>
            <a:off x="475477" y="2391201"/>
            <a:ext cx="1579384" cy="76944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IV formulation: 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150 µL DMA 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500 µL PEG 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350 µL D5W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C3D3FF-305C-A2B3-E05C-E79FE6A17768}"/>
              </a:ext>
            </a:extLst>
          </p:cNvPr>
          <p:cNvSpPr txBox="1"/>
          <p:nvPr/>
        </p:nvSpPr>
        <p:spPr>
          <a:xfrm>
            <a:off x="398163" y="4838967"/>
            <a:ext cx="1439468" cy="6001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ZA" sz="1100" b="1" dirty="0">
                <a:latin typeface="Arial" panose="020B0604020202020204" pitchFamily="34" charset="0"/>
                <a:cs typeface="Arial" panose="020B0604020202020204" pitchFamily="34" charset="0"/>
              </a:rPr>
              <a:t>Oral formulation: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 mL 0.5% CMC with 0.2% tween 80 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55B35C58-D868-A6CE-BB8E-1B3D97C01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5"/>
          <a:stretch/>
        </p:blipFill>
        <p:spPr>
          <a:xfrm>
            <a:off x="9194383" y="1895449"/>
            <a:ext cx="2988739" cy="1515759"/>
          </a:xfrm>
          <a:prstGeom prst="rect">
            <a:avLst/>
          </a:prstGeom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38BB07C2-F916-C1A0-0A58-8CF578924D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5"/>
          <a:stretch/>
        </p:blipFill>
        <p:spPr>
          <a:xfrm>
            <a:off x="9146888" y="3759284"/>
            <a:ext cx="2988739" cy="15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4"/>
            <a:ext cx="7598230" cy="1325563"/>
          </a:xfrm>
        </p:spPr>
        <p:txBody>
          <a:bodyPr/>
          <a:lstStyle/>
          <a:p>
            <a:r>
              <a:rPr lang="en-ZA" dirty="0"/>
              <a:t>Key pharmacokinetic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8</a:t>
            </a:fld>
            <a:endParaRPr lang="en-Z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C6AA6C-EF86-B077-7DD9-B405112A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650" y="3373445"/>
            <a:ext cx="5023970" cy="1982895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/>
              <a:t>Primary PK parameters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ZA" sz="1600" dirty="0"/>
              <a:t>Bioavailability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ZA" sz="1600" dirty="0"/>
              <a:t>Volume of distribution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ZA" sz="1600" dirty="0"/>
              <a:t>Clearance</a:t>
            </a:r>
          </a:p>
          <a:p>
            <a:pPr marL="0" indent="0" algn="ctr">
              <a:buNone/>
            </a:pPr>
            <a:r>
              <a:rPr lang="en-ZA" sz="1600" i="1" dirty="0">
                <a:solidFill>
                  <a:srgbClr val="C00000"/>
                </a:solidFill>
              </a:rPr>
              <a:t>These reflect actual physiological processes and concepts</a:t>
            </a:r>
          </a:p>
          <a:p>
            <a:pPr marL="0" lvl="0" indent="0">
              <a:buNone/>
            </a:pPr>
            <a:endParaRPr lang="en-ZA" sz="16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2800" dirty="0">
              <a:latin typeface="Montserrat regular" panose="000005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1AE1B17-E211-BCDC-D7D0-82486899E4ED}"/>
              </a:ext>
            </a:extLst>
          </p:cNvPr>
          <p:cNvSpPr txBox="1">
            <a:spLocks/>
          </p:cNvSpPr>
          <p:nvPr/>
        </p:nvSpPr>
        <p:spPr>
          <a:xfrm>
            <a:off x="203195" y="6369915"/>
            <a:ext cx="455712" cy="2791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1C7D7A-B720-E54B-810D-1054F0EF48C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5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95AB9EF-C861-D0FD-E646-872AFE606289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A5AD834-D96E-BA16-C564-EF7EF0ABA763}"/>
              </a:ext>
            </a:extLst>
          </p:cNvPr>
          <p:cNvSpPr txBox="1">
            <a:spLocks/>
          </p:cNvSpPr>
          <p:nvPr/>
        </p:nvSpPr>
        <p:spPr>
          <a:xfrm>
            <a:off x="350562" y="1501660"/>
            <a:ext cx="11101632" cy="447504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PK is based on the description of drug concentrations.</a:t>
            </a:r>
          </a:p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The processes that characterize PK are summarized in the</a:t>
            </a:r>
            <a:r>
              <a:rPr lang="en-ZA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(L)ADME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scheme.</a:t>
            </a:r>
          </a:p>
          <a:p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The features of the PK curve - result of the processes underpinned by the primary PK parameters</a:t>
            </a:r>
          </a:p>
          <a:p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752A8B-D96A-E523-48B7-EB5A79FB1B63}"/>
              </a:ext>
            </a:extLst>
          </p:cNvPr>
          <p:cNvGrpSpPr/>
          <p:nvPr/>
        </p:nvGrpSpPr>
        <p:grpSpPr>
          <a:xfrm>
            <a:off x="739806" y="3200949"/>
            <a:ext cx="4066994" cy="2736799"/>
            <a:chOff x="3887465" y="881019"/>
            <a:chExt cx="4988127" cy="3657307"/>
          </a:xfrm>
        </p:grpSpPr>
        <p:pic>
          <p:nvPicPr>
            <p:cNvPr id="39" name="Picture 2" descr="http://www.saladax.com/Portals/60888/images/Chart.2.jpg">
              <a:extLst>
                <a:ext uri="{FF2B5EF4-FFF2-40B4-BE49-F238E27FC236}">
                  <a16:creationId xmlns:a16="http://schemas.microsoft.com/office/drawing/2014/main" id="{F5C31349-3005-961A-2A94-A0E72DC2B9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123"/>
            <a:stretch/>
          </p:blipFill>
          <p:spPr bwMode="auto">
            <a:xfrm>
              <a:off x="3887465" y="881019"/>
              <a:ext cx="4605665" cy="3612315"/>
            </a:xfrm>
            <a:prstGeom prst="rect">
              <a:avLst/>
            </a:prstGeom>
            <a:noFill/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E885AEE-8AD6-C6A5-46E6-A6560610CB69}"/>
                </a:ext>
              </a:extLst>
            </p:cNvPr>
            <p:cNvSpPr/>
            <p:nvPr/>
          </p:nvSpPr>
          <p:spPr>
            <a:xfrm>
              <a:off x="6746676" y="4261327"/>
              <a:ext cx="21289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1200" dirty="0">
                  <a:solidFill>
                    <a:schemeClr val="bg1">
                      <a:lumMod val="50000"/>
                    </a:schemeClr>
                  </a:solidFill>
                </a:rPr>
                <a:t>Image from http://saladax.com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8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Bioavailability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765"/>
            <a:ext cx="10515600" cy="526958"/>
          </a:xfrm>
        </p:spPr>
        <p:txBody>
          <a:bodyPr>
            <a:noAutofit/>
          </a:bodyPr>
          <a:lstStyle/>
          <a:p>
            <a:r>
              <a:rPr lang="en-ZA" sz="1800" dirty="0"/>
              <a:t>Bioavailability (F) represent the fraction of intact drug that is systemically available, i.e. reaching the systemic circulation.</a:t>
            </a:r>
          </a:p>
          <a:p>
            <a:endParaRPr lang="en-ZA" sz="1800" dirty="0"/>
          </a:p>
          <a:p>
            <a:r>
              <a:rPr lang="en-ZA" sz="1800" dirty="0"/>
              <a:t>For intravenous administration F = 1, for any other route of administration 0 ≤ F ≤ 1</a:t>
            </a:r>
          </a:p>
          <a:p>
            <a:endParaRPr lang="en-ZA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9</a:t>
            </a:fld>
            <a:endParaRPr lang="en-ZA" dirty="0"/>
          </a:p>
        </p:txBody>
      </p:sp>
      <p:pic>
        <p:nvPicPr>
          <p:cNvPr id="8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3BD4840A-2055-9FD1-5E9F-01CABE14CD0E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5" y="384175"/>
            <a:ext cx="178712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nature.com/nrd/journal/v2/n3/images/nrd1032-i2.gif">
            <a:extLst>
              <a:ext uri="{FF2B5EF4-FFF2-40B4-BE49-F238E27FC236}">
                <a16:creationId xmlns:a16="http://schemas.microsoft.com/office/drawing/2014/main" id="{3F0D5689-246E-04DC-966F-0E0062BEF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6585"/>
          <a:stretch/>
        </p:blipFill>
        <p:spPr bwMode="auto">
          <a:xfrm>
            <a:off x="1479781" y="3361807"/>
            <a:ext cx="4699077" cy="238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E9C78B-6D8E-D222-0DD4-88410353DB01}"/>
              </a:ext>
            </a:extLst>
          </p:cNvPr>
          <p:cNvSpPr/>
          <p:nvPr/>
        </p:nvSpPr>
        <p:spPr>
          <a:xfrm>
            <a:off x="7128574" y="3526028"/>
            <a:ext cx="37635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Not all the drug given with an oral dose reaches the site of measurement because of: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incomplete dissolution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Incomplete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pre-systemic metabolism</a:t>
            </a:r>
          </a:p>
        </p:txBody>
      </p:sp>
    </p:spTree>
    <p:extLst>
      <p:ext uri="{BB962C8B-B14F-4D97-AF65-F5344CB8AC3E}">
        <p14:creationId xmlns:p14="http://schemas.microsoft.com/office/powerpoint/2010/main" val="4249962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8C6BC0E042649962E521B6A2731E9" ma:contentTypeVersion="3" ma:contentTypeDescription="Create a new document." ma:contentTypeScope="" ma:versionID="83acd92991cd052380972e0bdc28ee20">
  <xsd:schema xmlns:xsd="http://www.w3.org/2001/XMLSchema" xmlns:xs="http://www.w3.org/2001/XMLSchema" xmlns:p="http://schemas.microsoft.com/office/2006/metadata/properties" xmlns:ns2="e6af5ca4-d897-44f7-a4c3-016c09251410" targetNamespace="http://schemas.microsoft.com/office/2006/metadata/properties" ma:root="true" ma:fieldsID="af313349e6b3067e0c5e4d62b92004ab" ns2:_="">
    <xsd:import namespace="e6af5ca4-d897-44f7-a4c3-016c09251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f5ca4-d897-44f7-a4c3-016c09251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BC563B-386C-426F-9B78-8203DC9D25ED}">
  <ds:schemaRefs>
    <ds:schemaRef ds:uri="http://purl.org/dc/elements/1.1/"/>
    <ds:schemaRef ds:uri="http://schemas.microsoft.com/office/2006/metadata/properties"/>
    <ds:schemaRef ds:uri="ed9eba1e-de0f-47f1-af31-795f0b67a61e"/>
    <ds:schemaRef ds:uri="617caac6-e32b-43f4-b15f-9e19ce02f2c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57E757-C7A0-48C9-A01A-9A8F3C9BFA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0F29F-F5CC-4D7F-B5A4-49DE3F30BE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f5ca4-d897-44f7-a4c3-016c09251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</TotalTime>
  <Words>1241</Words>
  <Application>Microsoft Office PowerPoint</Application>
  <PresentationFormat>Widescreen</PresentationFormat>
  <Paragraphs>172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Learning objectives</vt:lpstr>
      <vt:lpstr>Why do we study PK?</vt:lpstr>
      <vt:lpstr>Defining PK and PD</vt:lpstr>
      <vt:lpstr>Defining PK and PD?</vt:lpstr>
      <vt:lpstr>Let’s start with PK</vt:lpstr>
      <vt:lpstr>Key pharmacokinetic parameters</vt:lpstr>
      <vt:lpstr>Bioavailability</vt:lpstr>
      <vt:lpstr>Bioavailability</vt:lpstr>
      <vt:lpstr>Volume of distribution</vt:lpstr>
      <vt:lpstr>Clearance (CL)</vt:lpstr>
      <vt:lpstr>Understanding PK/PD relationship</vt:lpstr>
      <vt:lpstr>What is the NSG mouse model for malaria?</vt:lpstr>
      <vt:lpstr>Understanding the experimental design</vt:lpstr>
      <vt:lpstr>In vitro activity ≠ In vivo efficacy</vt:lpstr>
      <vt:lpstr>Let’s have a closer look</vt:lpstr>
      <vt:lpstr>Further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H3D Foundation Vision, Mission and Governance</dc:title>
  <dc:creator>Susan Winks</dc:creator>
  <cp:lastModifiedBy>Susan Winks</cp:lastModifiedBy>
  <cp:revision>15</cp:revision>
  <dcterms:created xsi:type="dcterms:W3CDTF">2020-04-23T14:28:34Z</dcterms:created>
  <dcterms:modified xsi:type="dcterms:W3CDTF">2025-12-02T14:21:34Z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0x0101004AD8C6BC0E042649962E521B6A2731E9</vt:lpwstr>
  </property>
</Properties>
</file>