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8288000" cy="10287000"/>
  <p:notesSz cx="6858000" cy="9144000"/>
  <p:embeddedFontLst>
    <p:embeddedFont>
      <p:font typeface="Agrandir" panose="020B0604020202020204" charset="0"/>
      <p:regular r:id="rId16"/>
    </p:embeddedFont>
    <p:embeddedFont>
      <p:font typeface="Agrandir Bold" panose="020B0604020202020204" charset="0"/>
      <p:regular r:id="rId17"/>
    </p:embeddedFont>
    <p:embeddedFont>
      <p:font typeface="Brittany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olway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120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1043457"/>
            <a:ext cx="18288001" cy="8200085"/>
            <a:chOff x="0" y="0"/>
            <a:chExt cx="27696810" cy="10933447"/>
          </a:xfrm>
        </p:grpSpPr>
        <p:sp>
          <p:nvSpPr>
            <p:cNvPr id="3" name="Freeform 3"/>
            <p:cNvSpPr/>
            <p:nvPr/>
          </p:nvSpPr>
          <p:spPr>
            <a:xfrm rot="-5400000">
              <a:off x="1720579" y="-1720579"/>
              <a:ext cx="10407246" cy="13848405"/>
            </a:xfrm>
            <a:custGeom>
              <a:avLst/>
              <a:gdLst/>
              <a:ahLst/>
              <a:cxnLst/>
              <a:rect l="l" t="t" r="r" b="b"/>
              <a:pathLst>
                <a:path w="10407246" h="13848405">
                  <a:moveTo>
                    <a:pt x="0" y="0"/>
                  </a:moveTo>
                  <a:lnTo>
                    <a:pt x="10407247" y="0"/>
                  </a:lnTo>
                  <a:lnTo>
                    <a:pt x="10407247" y="13848405"/>
                  </a:lnTo>
                  <a:lnTo>
                    <a:pt x="0" y="13848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495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 flipH="1" flipV="1">
              <a:off x="15367626" y="-1395736"/>
              <a:ext cx="10580037" cy="14078329"/>
            </a:xfrm>
            <a:custGeom>
              <a:avLst/>
              <a:gdLst/>
              <a:ahLst/>
              <a:cxnLst/>
              <a:rect l="l" t="t" r="r" b="b"/>
              <a:pathLst>
                <a:path w="10580037" h="14078329">
                  <a:moveTo>
                    <a:pt x="10580038" y="14078329"/>
                  </a:moveTo>
                  <a:lnTo>
                    <a:pt x="0" y="14078329"/>
                  </a:lnTo>
                  <a:lnTo>
                    <a:pt x="0" y="0"/>
                  </a:lnTo>
                  <a:lnTo>
                    <a:pt x="10580038" y="0"/>
                  </a:lnTo>
                  <a:lnTo>
                    <a:pt x="10580038" y="14078329"/>
                  </a:lnTo>
                  <a:close/>
                </a:path>
              </a:pathLst>
            </a:custGeom>
            <a:blipFill>
              <a:blip r:embed="rId2"/>
              <a:stretch>
                <a:fillRect r="-495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>
            <a:off x="4325240" y="-319927"/>
            <a:ext cx="1227116" cy="6544619"/>
          </a:xfrm>
          <a:custGeom>
            <a:avLst/>
            <a:gdLst/>
            <a:ahLst/>
            <a:cxnLst/>
            <a:rect l="l" t="t" r="r" b="b"/>
            <a:pathLst>
              <a:path w="1227116" h="6544619">
                <a:moveTo>
                  <a:pt x="0" y="0"/>
                </a:moveTo>
                <a:lnTo>
                  <a:pt x="1227116" y="0"/>
                </a:lnTo>
                <a:lnTo>
                  <a:pt x="1227116" y="6544618"/>
                </a:lnTo>
                <a:lnTo>
                  <a:pt x="0" y="65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29539" y="2132834"/>
            <a:ext cx="6029761" cy="6021332"/>
          </a:xfrm>
          <a:custGeom>
            <a:avLst/>
            <a:gdLst/>
            <a:ahLst/>
            <a:cxnLst/>
            <a:rect l="l" t="t" r="r" b="b"/>
            <a:pathLst>
              <a:path w="6029761" h="6021332">
                <a:moveTo>
                  <a:pt x="0" y="0"/>
                </a:moveTo>
                <a:lnTo>
                  <a:pt x="6029761" y="0"/>
                </a:lnTo>
                <a:lnTo>
                  <a:pt x="6029761" y="6021332"/>
                </a:lnTo>
                <a:lnTo>
                  <a:pt x="0" y="60213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3972636"/>
            <a:ext cx="7820195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4"/>
              </a:lnSpc>
            </a:pPr>
            <a:r>
              <a:rPr lang="en-US" sz="7200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International</a:t>
            </a:r>
          </a:p>
          <a:p>
            <a:pPr algn="ctr">
              <a:lnSpc>
                <a:spcPts val="8424"/>
              </a:lnSpc>
            </a:pPr>
            <a:r>
              <a:rPr lang="en-US" sz="7200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War Animal Day</a:t>
            </a:r>
          </a:p>
          <a:p>
            <a:pPr algn="ctr">
              <a:lnSpc>
                <a:spcPts val="8424"/>
              </a:lnSpc>
            </a:pPr>
            <a:r>
              <a:rPr lang="en-US" sz="7200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24</a:t>
            </a:r>
            <a:r>
              <a:rPr lang="en-US" sz="7200" b="1" baseline="30000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th</a:t>
            </a:r>
            <a:r>
              <a:rPr lang="en-US" sz="7200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 February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0067" y="2371357"/>
            <a:ext cx="727746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512164"/>
                </a:solidFill>
                <a:latin typeface="Brittany"/>
                <a:ea typeface="Brittany"/>
                <a:cs typeface="Brittany"/>
                <a:sym typeface="Brittany"/>
              </a:rPr>
              <a:t>Purple Poppy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3092" y="9366403"/>
            <a:ext cx="7277461" cy="711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C2B38A"/>
                </a:solidFill>
                <a:latin typeface="Solway"/>
                <a:ea typeface="Solway"/>
                <a:cs typeface="Solway"/>
                <a:sym typeface="Solway"/>
              </a:rPr>
              <a:t>Ancre Somme Association</a:t>
            </a:r>
          </a:p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C2B38A"/>
                </a:solidFill>
                <a:latin typeface="Solway"/>
                <a:ea typeface="Solway"/>
                <a:cs typeface="Solway"/>
                <a:sym typeface="Solway"/>
              </a:rPr>
              <a:t>Registered Charity NIC108368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3407" y="800580"/>
            <a:ext cx="14260214" cy="3086100"/>
            <a:chOff x="0" y="0"/>
            <a:chExt cx="375577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55777" cy="812800"/>
            </a:xfrm>
            <a:custGeom>
              <a:avLst/>
              <a:gdLst/>
              <a:ahLst/>
              <a:cxnLst/>
              <a:rect l="l" t="t" r="r" b="b"/>
              <a:pathLst>
                <a:path w="3755777" h="812800">
                  <a:moveTo>
                    <a:pt x="0" y="0"/>
                  </a:moveTo>
                  <a:lnTo>
                    <a:pt x="3755777" y="0"/>
                  </a:lnTo>
                  <a:lnTo>
                    <a:pt x="375577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2B38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755776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3893363" y="0"/>
            <a:ext cx="9001125" cy="10287000"/>
          </a:xfrm>
          <a:custGeom>
            <a:avLst/>
            <a:gdLst/>
            <a:ahLst/>
            <a:cxnLst/>
            <a:rect l="l" t="t" r="r" b="b"/>
            <a:pathLst>
              <a:path w="9001125" h="10287000">
                <a:moveTo>
                  <a:pt x="9001125" y="0"/>
                </a:moveTo>
                <a:lnTo>
                  <a:pt x="0" y="0"/>
                </a:lnTo>
                <a:lnTo>
                  <a:pt x="0" y="10287000"/>
                </a:lnTo>
                <a:lnTo>
                  <a:pt x="9001125" y="10287000"/>
                </a:lnTo>
                <a:lnTo>
                  <a:pt x="900112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4865" y="0"/>
            <a:ext cx="9001125" cy="10287000"/>
          </a:xfrm>
          <a:custGeom>
            <a:avLst/>
            <a:gdLst/>
            <a:ahLst/>
            <a:cxnLst/>
            <a:rect l="l" t="t" r="r" b="b"/>
            <a:pathLst>
              <a:path w="9001125" h="10287000">
                <a:moveTo>
                  <a:pt x="0" y="0"/>
                </a:moveTo>
                <a:lnTo>
                  <a:pt x="9001125" y="0"/>
                </a:lnTo>
                <a:lnTo>
                  <a:pt x="90011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94174" y="4673355"/>
            <a:ext cx="4972617" cy="5027946"/>
          </a:xfrm>
          <a:custGeom>
            <a:avLst/>
            <a:gdLst/>
            <a:ahLst/>
            <a:cxnLst/>
            <a:rect l="l" t="t" r="r" b="b"/>
            <a:pathLst>
              <a:path w="4972617" h="5027946">
                <a:moveTo>
                  <a:pt x="0" y="0"/>
                </a:moveTo>
                <a:lnTo>
                  <a:pt x="4972618" y="0"/>
                </a:lnTo>
                <a:lnTo>
                  <a:pt x="4972618" y="5027945"/>
                </a:lnTo>
                <a:lnTo>
                  <a:pt x="0" y="5027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92533" y="817097"/>
            <a:ext cx="9204256" cy="6139167"/>
          </a:xfrm>
          <a:custGeom>
            <a:avLst/>
            <a:gdLst/>
            <a:ahLst/>
            <a:cxnLst/>
            <a:rect l="l" t="t" r="r" b="b"/>
            <a:pathLst>
              <a:path w="9204256" h="6139167">
                <a:moveTo>
                  <a:pt x="0" y="0"/>
                </a:moveTo>
                <a:lnTo>
                  <a:pt x="9204257" y="0"/>
                </a:lnTo>
                <a:lnTo>
                  <a:pt x="9204257" y="6139167"/>
                </a:lnTo>
                <a:lnTo>
                  <a:pt x="0" y="61391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69781" y="7898561"/>
            <a:ext cx="8849761" cy="167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9"/>
              </a:lnSpc>
            </a:pPr>
            <a:endParaRPr dirty="0"/>
          </a:p>
          <a:p>
            <a:pPr algn="ctr">
              <a:lnSpc>
                <a:spcPts val="3159"/>
              </a:lnSpc>
            </a:pPr>
            <a:r>
              <a:rPr lang="en-US" sz="27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Animals in War Memorial</a:t>
            </a:r>
          </a:p>
          <a:p>
            <a:pPr algn="ctr">
              <a:lnSpc>
                <a:spcPts val="3159"/>
              </a:lnSpc>
            </a:pPr>
            <a:endParaRPr lang="en-US" sz="2700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3159"/>
              </a:lnSpc>
            </a:pPr>
            <a:r>
              <a:rPr lang="en-US" sz="27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London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12168" y="1120620"/>
            <a:ext cx="4736631" cy="227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89"/>
              </a:lnSpc>
            </a:pPr>
            <a:r>
              <a:rPr lang="en-US" sz="6999" b="1" dirty="0">
                <a:solidFill>
                  <a:srgbClr val="512164"/>
                </a:solidFill>
                <a:latin typeface="Agrandir Bold"/>
                <a:ea typeface="Agrandir Bold"/>
                <a:cs typeface="Agrandir Bold"/>
                <a:sym typeface="Agrandir Bold"/>
              </a:rPr>
              <a:t>Animal</a:t>
            </a:r>
          </a:p>
          <a:p>
            <a:pPr algn="l">
              <a:lnSpc>
                <a:spcPts val="8189"/>
              </a:lnSpc>
            </a:pPr>
            <a:r>
              <a:rPr lang="en-US" sz="6999" b="1" dirty="0">
                <a:solidFill>
                  <a:srgbClr val="512164"/>
                </a:solidFill>
                <a:latin typeface="Agrandir Bold"/>
                <a:ea typeface="Agrandir Bold"/>
                <a:cs typeface="Agrandir Bold"/>
                <a:sym typeface="Agrandir Bold"/>
              </a:rPr>
              <a:t>Memorials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3407" y="800580"/>
            <a:ext cx="14260214" cy="3086100"/>
            <a:chOff x="0" y="0"/>
            <a:chExt cx="375577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55777" cy="812800"/>
            </a:xfrm>
            <a:custGeom>
              <a:avLst/>
              <a:gdLst/>
              <a:ahLst/>
              <a:cxnLst/>
              <a:rect l="l" t="t" r="r" b="b"/>
              <a:pathLst>
                <a:path w="3755777" h="812800">
                  <a:moveTo>
                    <a:pt x="0" y="0"/>
                  </a:moveTo>
                  <a:lnTo>
                    <a:pt x="3755777" y="0"/>
                  </a:lnTo>
                  <a:lnTo>
                    <a:pt x="375577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2B38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755776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3893363" y="0"/>
            <a:ext cx="9001125" cy="10287000"/>
          </a:xfrm>
          <a:custGeom>
            <a:avLst/>
            <a:gdLst/>
            <a:ahLst/>
            <a:cxnLst/>
            <a:rect l="l" t="t" r="r" b="b"/>
            <a:pathLst>
              <a:path w="9001125" h="10287000">
                <a:moveTo>
                  <a:pt x="9001125" y="0"/>
                </a:moveTo>
                <a:lnTo>
                  <a:pt x="0" y="0"/>
                </a:lnTo>
                <a:lnTo>
                  <a:pt x="0" y="10287000"/>
                </a:lnTo>
                <a:lnTo>
                  <a:pt x="9001125" y="10287000"/>
                </a:lnTo>
                <a:lnTo>
                  <a:pt x="900112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4865" y="0"/>
            <a:ext cx="9001125" cy="10287000"/>
          </a:xfrm>
          <a:custGeom>
            <a:avLst/>
            <a:gdLst/>
            <a:ahLst/>
            <a:cxnLst/>
            <a:rect l="l" t="t" r="r" b="b"/>
            <a:pathLst>
              <a:path w="9001125" h="10287000">
                <a:moveTo>
                  <a:pt x="0" y="0"/>
                </a:moveTo>
                <a:lnTo>
                  <a:pt x="9001125" y="0"/>
                </a:lnTo>
                <a:lnTo>
                  <a:pt x="90011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62739" y="5143500"/>
            <a:ext cx="4035487" cy="4029846"/>
          </a:xfrm>
          <a:custGeom>
            <a:avLst/>
            <a:gdLst/>
            <a:ahLst/>
            <a:cxnLst/>
            <a:rect l="l" t="t" r="r" b="b"/>
            <a:pathLst>
              <a:path w="4035487" h="4029846">
                <a:moveTo>
                  <a:pt x="0" y="0"/>
                </a:moveTo>
                <a:lnTo>
                  <a:pt x="4035488" y="0"/>
                </a:lnTo>
                <a:lnTo>
                  <a:pt x="4035488" y="4029846"/>
                </a:lnTo>
                <a:lnTo>
                  <a:pt x="0" y="4029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09229" y="800580"/>
            <a:ext cx="8810313" cy="7459513"/>
          </a:xfrm>
          <a:custGeom>
            <a:avLst/>
            <a:gdLst/>
            <a:ahLst/>
            <a:cxnLst/>
            <a:rect l="l" t="t" r="r" b="b"/>
            <a:pathLst>
              <a:path w="8810313" h="7459513">
                <a:moveTo>
                  <a:pt x="0" y="0"/>
                </a:moveTo>
                <a:lnTo>
                  <a:pt x="8810313" y="0"/>
                </a:lnTo>
                <a:lnTo>
                  <a:pt x="8810313" y="7459513"/>
                </a:lnTo>
                <a:lnTo>
                  <a:pt x="0" y="7459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69781" y="7898561"/>
            <a:ext cx="8849761" cy="167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9"/>
              </a:lnSpc>
            </a:pPr>
            <a:endParaRPr dirty="0"/>
          </a:p>
          <a:p>
            <a:pPr algn="ctr">
              <a:lnSpc>
                <a:spcPts val="3159"/>
              </a:lnSpc>
            </a:pPr>
            <a:r>
              <a:rPr lang="en-US" sz="27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Northern Ireland Purple Poppy Memorial</a:t>
            </a:r>
          </a:p>
          <a:p>
            <a:pPr algn="ctr">
              <a:lnSpc>
                <a:spcPts val="3159"/>
              </a:lnSpc>
            </a:pPr>
            <a:endParaRPr lang="en-US" sz="2700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3159"/>
              </a:lnSpc>
            </a:pPr>
            <a:r>
              <a:rPr lang="en-US" sz="27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Brownlow House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12168" y="1168245"/>
            <a:ext cx="4736631" cy="2083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8"/>
              </a:lnSpc>
            </a:pPr>
            <a:r>
              <a:rPr lang="en-US" sz="4400" b="1" dirty="0">
                <a:solidFill>
                  <a:srgbClr val="512164"/>
                </a:solidFill>
                <a:latin typeface="Agrandir Bold"/>
                <a:ea typeface="Agrandir Bold"/>
                <a:cs typeface="Agrandir Bold"/>
                <a:sym typeface="Agrandir Bold"/>
              </a:rPr>
              <a:t>Northern Ireland</a:t>
            </a:r>
          </a:p>
          <a:p>
            <a:pPr algn="l">
              <a:lnSpc>
                <a:spcPts val="5148"/>
              </a:lnSpc>
            </a:pPr>
            <a:r>
              <a:rPr lang="en-US" sz="4400" b="1" dirty="0">
                <a:solidFill>
                  <a:srgbClr val="512164"/>
                </a:solidFill>
                <a:latin typeface="Agrandir Bold"/>
                <a:ea typeface="Agrandir Bold"/>
                <a:cs typeface="Agrandir Bold"/>
                <a:sym typeface="Agrandir Bold"/>
              </a:rPr>
              <a:t>Purple Poppy </a:t>
            </a:r>
          </a:p>
          <a:p>
            <a:pPr algn="l">
              <a:lnSpc>
                <a:spcPts val="5148"/>
              </a:lnSpc>
            </a:pPr>
            <a:r>
              <a:rPr lang="en-US" sz="4400" b="1" dirty="0">
                <a:solidFill>
                  <a:srgbClr val="512164"/>
                </a:solidFill>
                <a:latin typeface="Agrandir Bold"/>
                <a:ea typeface="Agrandir Bold"/>
                <a:cs typeface="Agrandir Bold"/>
                <a:sym typeface="Agrandir Bold"/>
              </a:rPr>
              <a:t>Memorial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6513059" y="-716416"/>
            <a:ext cx="10029825" cy="11462657"/>
          </a:xfrm>
          <a:custGeom>
            <a:avLst/>
            <a:gdLst/>
            <a:ahLst/>
            <a:cxnLst/>
            <a:rect l="l" t="t" r="r" b="b"/>
            <a:pathLst>
              <a:path w="10029825" h="11462657">
                <a:moveTo>
                  <a:pt x="0" y="0"/>
                </a:moveTo>
                <a:lnTo>
                  <a:pt x="10029825" y="0"/>
                </a:lnTo>
                <a:lnTo>
                  <a:pt x="10029825" y="11462657"/>
                </a:lnTo>
                <a:lnTo>
                  <a:pt x="0" y="11462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700000">
            <a:off x="-3688071" y="-2588339"/>
            <a:ext cx="9020994" cy="8818022"/>
          </a:xfrm>
          <a:custGeom>
            <a:avLst/>
            <a:gdLst/>
            <a:ahLst/>
            <a:cxnLst/>
            <a:rect l="l" t="t" r="r" b="b"/>
            <a:pathLst>
              <a:path w="9020994" h="8818022">
                <a:moveTo>
                  <a:pt x="0" y="0"/>
                </a:moveTo>
                <a:lnTo>
                  <a:pt x="9020994" y="0"/>
                </a:lnTo>
                <a:lnTo>
                  <a:pt x="9020994" y="8818022"/>
                </a:lnTo>
                <a:lnTo>
                  <a:pt x="0" y="88180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4727" y="4236970"/>
            <a:ext cx="5036696" cy="4264468"/>
          </a:xfrm>
          <a:custGeom>
            <a:avLst/>
            <a:gdLst/>
            <a:ahLst/>
            <a:cxnLst/>
            <a:rect l="l" t="t" r="r" b="b"/>
            <a:pathLst>
              <a:path w="5036696" h="4264468">
                <a:moveTo>
                  <a:pt x="0" y="0"/>
                </a:moveTo>
                <a:lnTo>
                  <a:pt x="5036695" y="0"/>
                </a:lnTo>
                <a:lnTo>
                  <a:pt x="5036695" y="4264467"/>
                </a:lnTo>
                <a:lnTo>
                  <a:pt x="0" y="42644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56694" y="962025"/>
            <a:ext cx="8797001" cy="6877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9"/>
              </a:lnSpc>
            </a:pPr>
            <a:r>
              <a:rPr lang="en-US" sz="27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The memorial will be brought to life by Moneypenny's Blacksmiths, in Portadown. It will consist of a life size horse, dog, and a pigeon mounted on a stone plinth. The memorial will be situated in the Courtyard of Brownlow House.</a:t>
            </a:r>
          </a:p>
          <a:p>
            <a:pPr algn="l">
              <a:lnSpc>
                <a:spcPts val="3159"/>
              </a:lnSpc>
            </a:pPr>
            <a:endParaRPr lang="en-US" sz="2700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3159"/>
              </a:lnSpc>
            </a:pPr>
            <a:r>
              <a:rPr lang="en-US" sz="27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As part of the project we are currently looking for people, from all walks of life, who would be interested in carrying out a six week course in blacksmithing and engraving. </a:t>
            </a:r>
          </a:p>
          <a:p>
            <a:pPr algn="l">
              <a:lnSpc>
                <a:spcPts val="3159"/>
              </a:lnSpc>
            </a:pPr>
            <a:endParaRPr lang="en-US" sz="2700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3159"/>
              </a:lnSpc>
            </a:pPr>
            <a:r>
              <a:rPr lang="en-US" sz="27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As well as the memorial we also plan to produce an educational resource. This resource will give a better of the role played by animals in various battles, wars, and conflicts from WW1 to the present day.</a:t>
            </a:r>
          </a:p>
          <a:p>
            <a:pPr algn="l">
              <a:lnSpc>
                <a:spcPts val="3159"/>
              </a:lnSpc>
            </a:pPr>
            <a:endParaRPr lang="en-US" sz="2700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3159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1148477"/>
            <a:ext cx="3788749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89"/>
              </a:lnSpc>
            </a:pPr>
            <a:r>
              <a:rPr lang="en-US" sz="6999" b="1" dirty="0">
                <a:solidFill>
                  <a:srgbClr val="512164"/>
                </a:solidFill>
                <a:latin typeface="Agrandir Bold"/>
                <a:ea typeface="Agrandir Bold"/>
                <a:cs typeface="Agrandir Bold"/>
                <a:sym typeface="Agrandir Bold"/>
              </a:rPr>
              <a:t>About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37273" y="-153738"/>
            <a:ext cx="14213454" cy="10440738"/>
            <a:chOff x="0" y="0"/>
            <a:chExt cx="18951272" cy="13920984"/>
          </a:xfrm>
        </p:grpSpPr>
        <p:sp>
          <p:nvSpPr>
            <p:cNvPr id="3" name="Freeform 3"/>
            <p:cNvSpPr/>
            <p:nvPr/>
          </p:nvSpPr>
          <p:spPr>
            <a:xfrm>
              <a:off x="0" y="204984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 flipV="1">
              <a:off x="6770410" y="0"/>
              <a:ext cx="12180861" cy="13920984"/>
            </a:xfrm>
            <a:custGeom>
              <a:avLst/>
              <a:gdLst/>
              <a:ahLst/>
              <a:cxnLst/>
              <a:rect l="l" t="t" r="r" b="b"/>
              <a:pathLst>
                <a:path w="12180861" h="13920984">
                  <a:moveTo>
                    <a:pt x="12180862" y="13920984"/>
                  </a:moveTo>
                  <a:lnTo>
                    <a:pt x="0" y="13920984"/>
                  </a:lnTo>
                  <a:lnTo>
                    <a:pt x="0" y="0"/>
                  </a:lnTo>
                  <a:lnTo>
                    <a:pt x="12180862" y="0"/>
                  </a:lnTo>
                  <a:lnTo>
                    <a:pt x="12180862" y="13920984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>
            <a:off x="8321594" y="-2866976"/>
            <a:ext cx="1798004" cy="9589356"/>
          </a:xfrm>
          <a:custGeom>
            <a:avLst/>
            <a:gdLst/>
            <a:ahLst/>
            <a:cxnLst/>
            <a:rect l="l" t="t" r="r" b="b"/>
            <a:pathLst>
              <a:path w="1798004" h="9589356">
                <a:moveTo>
                  <a:pt x="0" y="0"/>
                </a:moveTo>
                <a:lnTo>
                  <a:pt x="1798005" y="0"/>
                </a:lnTo>
                <a:lnTo>
                  <a:pt x="1798005" y="9589356"/>
                </a:lnTo>
                <a:lnTo>
                  <a:pt x="0" y="95893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3507460" y="3473770"/>
            <a:ext cx="11273079" cy="634110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141419" y="1369537"/>
            <a:ext cx="10158355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4"/>
              </a:lnSpc>
            </a:pPr>
            <a:r>
              <a:rPr lang="en-US" sz="5499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They Served Together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42304" y="1043457"/>
            <a:ext cx="20772607" cy="8200085"/>
            <a:chOff x="0" y="0"/>
            <a:chExt cx="27696810" cy="10933447"/>
          </a:xfrm>
        </p:grpSpPr>
        <p:sp>
          <p:nvSpPr>
            <p:cNvPr id="3" name="Freeform 3"/>
            <p:cNvSpPr/>
            <p:nvPr/>
          </p:nvSpPr>
          <p:spPr>
            <a:xfrm rot="-5400000">
              <a:off x="1720579" y="-1720579"/>
              <a:ext cx="10407246" cy="13848405"/>
            </a:xfrm>
            <a:custGeom>
              <a:avLst/>
              <a:gdLst/>
              <a:ahLst/>
              <a:cxnLst/>
              <a:rect l="l" t="t" r="r" b="b"/>
              <a:pathLst>
                <a:path w="10407246" h="13848405">
                  <a:moveTo>
                    <a:pt x="0" y="0"/>
                  </a:moveTo>
                  <a:lnTo>
                    <a:pt x="10407247" y="0"/>
                  </a:lnTo>
                  <a:lnTo>
                    <a:pt x="10407247" y="13848405"/>
                  </a:lnTo>
                  <a:lnTo>
                    <a:pt x="0" y="13848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495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 flipH="1" flipV="1">
              <a:off x="15367626" y="-1395736"/>
              <a:ext cx="10580037" cy="14078329"/>
            </a:xfrm>
            <a:custGeom>
              <a:avLst/>
              <a:gdLst/>
              <a:ahLst/>
              <a:cxnLst/>
              <a:rect l="l" t="t" r="r" b="b"/>
              <a:pathLst>
                <a:path w="10580037" h="14078329">
                  <a:moveTo>
                    <a:pt x="10580038" y="14078329"/>
                  </a:moveTo>
                  <a:lnTo>
                    <a:pt x="0" y="14078329"/>
                  </a:lnTo>
                  <a:lnTo>
                    <a:pt x="0" y="0"/>
                  </a:lnTo>
                  <a:lnTo>
                    <a:pt x="10580038" y="0"/>
                  </a:lnTo>
                  <a:lnTo>
                    <a:pt x="10580038" y="14078329"/>
                  </a:lnTo>
                  <a:close/>
                </a:path>
              </a:pathLst>
            </a:custGeom>
            <a:blipFill>
              <a:blip r:embed="rId2"/>
              <a:stretch>
                <a:fillRect r="-495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>
            <a:off x="4501149" y="448476"/>
            <a:ext cx="1227116" cy="6544619"/>
          </a:xfrm>
          <a:custGeom>
            <a:avLst/>
            <a:gdLst/>
            <a:ahLst/>
            <a:cxnLst/>
            <a:rect l="l" t="t" r="r" b="b"/>
            <a:pathLst>
              <a:path w="1227116" h="6544619">
                <a:moveTo>
                  <a:pt x="0" y="0"/>
                </a:moveTo>
                <a:lnTo>
                  <a:pt x="1227116" y="0"/>
                </a:lnTo>
                <a:lnTo>
                  <a:pt x="1227116" y="6544618"/>
                </a:lnTo>
                <a:lnTo>
                  <a:pt x="0" y="65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63505" y="2145603"/>
            <a:ext cx="5995795" cy="5995795"/>
          </a:xfrm>
          <a:custGeom>
            <a:avLst/>
            <a:gdLst/>
            <a:ahLst/>
            <a:cxnLst/>
            <a:rect l="l" t="t" r="r" b="b"/>
            <a:pathLst>
              <a:path w="5995795" h="5995795">
                <a:moveTo>
                  <a:pt x="0" y="0"/>
                </a:moveTo>
                <a:lnTo>
                  <a:pt x="5995795" y="0"/>
                </a:lnTo>
                <a:lnTo>
                  <a:pt x="5995795" y="5995794"/>
                </a:lnTo>
                <a:lnTo>
                  <a:pt x="0" y="59957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31380" y="3139760"/>
            <a:ext cx="7277461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512164"/>
                </a:solidFill>
                <a:latin typeface="Brittany"/>
                <a:ea typeface="Brittany"/>
                <a:cs typeface="Brittany"/>
                <a:sym typeface="Brittany"/>
              </a:rPr>
              <a:t>They Served Together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75976" y="5472512"/>
            <a:ext cx="7668024" cy="496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5"/>
              </a:lnSpc>
              <a:spcBef>
                <a:spcPct val="0"/>
              </a:spcBef>
            </a:pPr>
            <a:r>
              <a:rPr lang="en-US" sz="27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We Will Remember Them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3092" y="9366403"/>
            <a:ext cx="7277461" cy="711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C2B38A"/>
                </a:solidFill>
                <a:latin typeface="Solway"/>
                <a:ea typeface="Solway"/>
                <a:cs typeface="Solway"/>
                <a:sym typeface="Solway"/>
              </a:rPr>
              <a:t>Ancre Somme Association</a:t>
            </a:r>
          </a:p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C2B38A"/>
                </a:solidFill>
                <a:latin typeface="Solway"/>
                <a:ea typeface="Solway"/>
                <a:cs typeface="Solway"/>
                <a:sym typeface="Solway"/>
              </a:rPr>
              <a:t>Registered Charity NIC108368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4633503" y="-2288301"/>
            <a:ext cx="9020994" cy="8818022"/>
          </a:xfrm>
          <a:custGeom>
            <a:avLst/>
            <a:gdLst/>
            <a:ahLst/>
            <a:cxnLst/>
            <a:rect l="l" t="t" r="r" b="b"/>
            <a:pathLst>
              <a:path w="9020994" h="8818022">
                <a:moveTo>
                  <a:pt x="0" y="0"/>
                </a:moveTo>
                <a:lnTo>
                  <a:pt x="9020994" y="0"/>
                </a:lnTo>
                <a:lnTo>
                  <a:pt x="9020994" y="8818022"/>
                </a:lnTo>
                <a:lnTo>
                  <a:pt x="0" y="881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4570" y="3730628"/>
            <a:ext cx="5078577" cy="5498363"/>
          </a:xfrm>
          <a:custGeom>
            <a:avLst/>
            <a:gdLst/>
            <a:ahLst/>
            <a:cxnLst/>
            <a:rect l="l" t="t" r="r" b="b"/>
            <a:pathLst>
              <a:path w="5078577" h="5498363">
                <a:moveTo>
                  <a:pt x="0" y="0"/>
                </a:moveTo>
                <a:lnTo>
                  <a:pt x="5078576" y="0"/>
                </a:lnTo>
                <a:lnTo>
                  <a:pt x="5078576" y="5498363"/>
                </a:lnTo>
                <a:lnTo>
                  <a:pt x="0" y="5498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897" b="-774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03644" y="3730628"/>
            <a:ext cx="5078577" cy="5498363"/>
          </a:xfrm>
          <a:custGeom>
            <a:avLst/>
            <a:gdLst/>
            <a:ahLst/>
            <a:cxnLst/>
            <a:rect l="l" t="t" r="r" b="b"/>
            <a:pathLst>
              <a:path w="5078577" h="5498363">
                <a:moveTo>
                  <a:pt x="0" y="0"/>
                </a:moveTo>
                <a:lnTo>
                  <a:pt x="5078577" y="0"/>
                </a:lnTo>
                <a:lnTo>
                  <a:pt x="5078577" y="5498363"/>
                </a:lnTo>
                <a:lnTo>
                  <a:pt x="0" y="5498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897" b="-774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01296" y="3730628"/>
            <a:ext cx="5078577" cy="5498363"/>
          </a:xfrm>
          <a:custGeom>
            <a:avLst/>
            <a:gdLst/>
            <a:ahLst/>
            <a:cxnLst/>
            <a:rect l="l" t="t" r="r" b="b"/>
            <a:pathLst>
              <a:path w="5078577" h="5498363">
                <a:moveTo>
                  <a:pt x="0" y="0"/>
                </a:moveTo>
                <a:lnTo>
                  <a:pt x="5078576" y="0"/>
                </a:lnTo>
                <a:lnTo>
                  <a:pt x="5078576" y="5498363"/>
                </a:lnTo>
                <a:lnTo>
                  <a:pt x="0" y="5498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897" b="-7740"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3572512" y="2312148"/>
            <a:ext cx="531930" cy="2836960"/>
          </a:xfrm>
          <a:custGeom>
            <a:avLst/>
            <a:gdLst/>
            <a:ahLst/>
            <a:cxnLst/>
            <a:rect l="l" t="t" r="r" b="b"/>
            <a:pathLst>
              <a:path w="531930" h="2836960">
                <a:moveTo>
                  <a:pt x="0" y="0"/>
                </a:moveTo>
                <a:lnTo>
                  <a:pt x="531930" y="0"/>
                </a:lnTo>
                <a:lnTo>
                  <a:pt x="531930" y="2836960"/>
                </a:lnTo>
                <a:lnTo>
                  <a:pt x="0" y="2836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8878035" y="2312148"/>
            <a:ext cx="531930" cy="2836960"/>
          </a:xfrm>
          <a:custGeom>
            <a:avLst/>
            <a:gdLst/>
            <a:ahLst/>
            <a:cxnLst/>
            <a:rect l="l" t="t" r="r" b="b"/>
            <a:pathLst>
              <a:path w="531930" h="2836960">
                <a:moveTo>
                  <a:pt x="0" y="0"/>
                </a:moveTo>
                <a:lnTo>
                  <a:pt x="531930" y="0"/>
                </a:lnTo>
                <a:lnTo>
                  <a:pt x="531930" y="2836960"/>
                </a:lnTo>
                <a:lnTo>
                  <a:pt x="0" y="2836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14176693" y="2312148"/>
            <a:ext cx="531930" cy="2836960"/>
          </a:xfrm>
          <a:custGeom>
            <a:avLst/>
            <a:gdLst/>
            <a:ahLst/>
            <a:cxnLst/>
            <a:rect l="l" t="t" r="r" b="b"/>
            <a:pathLst>
              <a:path w="531930" h="2836960">
                <a:moveTo>
                  <a:pt x="0" y="0"/>
                </a:moveTo>
                <a:lnTo>
                  <a:pt x="531930" y="0"/>
                </a:lnTo>
                <a:lnTo>
                  <a:pt x="531930" y="2836960"/>
                </a:lnTo>
                <a:lnTo>
                  <a:pt x="0" y="2836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64265" y="4543425"/>
            <a:ext cx="3548424" cy="266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International War Animal Day is marked across the world on the </a:t>
            </a:r>
            <a:br>
              <a:rPr lang="en-US" sz="30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</a:br>
            <a:r>
              <a:rPr lang="en-US" sz="30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24</a:t>
            </a:r>
            <a:r>
              <a:rPr lang="en-US" sz="3000" baseline="300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th</a:t>
            </a:r>
            <a:r>
              <a:rPr lang="en-US" sz="30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February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26551" y="1448514"/>
            <a:ext cx="9634899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9"/>
              </a:lnSpc>
            </a:pPr>
            <a:r>
              <a:rPr lang="en-US" sz="6999" b="1" dirty="0">
                <a:solidFill>
                  <a:srgbClr val="512164"/>
                </a:solidFill>
                <a:latin typeface="Agrandir Bold"/>
                <a:ea typeface="Agrandir Bold"/>
                <a:cs typeface="Agrandir Bold"/>
                <a:sym typeface="Agrandir Bold"/>
              </a:rPr>
              <a:t>Introduction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86282" y="4543425"/>
            <a:ext cx="3915436" cy="320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The Purple Poppy - The symbol of Remembrance for the animals that served.</a:t>
            </a:r>
          </a:p>
          <a:p>
            <a:pPr algn="ctr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548081" y="4543425"/>
            <a:ext cx="3789155" cy="320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The Northern Ireland Purple Poppy Memorial - Creation of a memorial to all animals that served. </a:t>
            </a:r>
          </a:p>
          <a:p>
            <a:pPr algn="ctr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6293077" y="-1386572"/>
            <a:ext cx="5701846" cy="12296476"/>
          </a:xfrm>
          <a:custGeom>
            <a:avLst/>
            <a:gdLst/>
            <a:ahLst/>
            <a:cxnLst/>
            <a:rect l="l" t="t" r="r" b="b"/>
            <a:pathLst>
              <a:path w="5701846" h="12296476">
                <a:moveTo>
                  <a:pt x="0" y="0"/>
                </a:moveTo>
                <a:lnTo>
                  <a:pt x="5701846" y="0"/>
                </a:lnTo>
                <a:lnTo>
                  <a:pt x="5701846" y="12296476"/>
                </a:lnTo>
                <a:lnTo>
                  <a:pt x="0" y="12296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22" r="-81978"/>
            </a:stretch>
          </a:blipFill>
        </p:spPr>
      </p:sp>
      <p:sp>
        <p:nvSpPr>
          <p:cNvPr id="3" name="Freeform 3"/>
          <p:cNvSpPr/>
          <p:nvPr/>
        </p:nvSpPr>
        <p:spPr>
          <a:xfrm rot="-2700000">
            <a:off x="4958992" y="-2330168"/>
            <a:ext cx="8370016" cy="8181690"/>
          </a:xfrm>
          <a:custGeom>
            <a:avLst/>
            <a:gdLst/>
            <a:ahLst/>
            <a:cxnLst/>
            <a:rect l="l" t="t" r="r" b="b"/>
            <a:pathLst>
              <a:path w="8370016" h="8181690">
                <a:moveTo>
                  <a:pt x="0" y="0"/>
                </a:moveTo>
                <a:lnTo>
                  <a:pt x="8370016" y="0"/>
                </a:lnTo>
                <a:lnTo>
                  <a:pt x="8370016" y="8181690"/>
                </a:lnTo>
                <a:lnTo>
                  <a:pt x="0" y="8181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6284382" y="-16471"/>
            <a:ext cx="5701846" cy="12296476"/>
          </a:xfrm>
          <a:custGeom>
            <a:avLst/>
            <a:gdLst/>
            <a:ahLst/>
            <a:cxnLst/>
            <a:rect l="l" t="t" r="r" b="b"/>
            <a:pathLst>
              <a:path w="5701846" h="12296476">
                <a:moveTo>
                  <a:pt x="0" y="0"/>
                </a:moveTo>
                <a:lnTo>
                  <a:pt x="5701845" y="0"/>
                </a:lnTo>
                <a:lnTo>
                  <a:pt x="5701845" y="12296477"/>
                </a:lnTo>
                <a:lnTo>
                  <a:pt x="0" y="122964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22" r="-8197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26551" y="1056779"/>
            <a:ext cx="9634899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9"/>
              </a:lnSpc>
            </a:pPr>
            <a:r>
              <a:rPr lang="en-US" sz="6999" b="1" dirty="0">
                <a:solidFill>
                  <a:srgbClr val="512164"/>
                </a:solidFill>
                <a:latin typeface="Agrandir Bold"/>
                <a:ea typeface="Agrandir Bold"/>
                <a:cs typeface="Agrandir Bold"/>
                <a:sym typeface="Agrandir Bold"/>
              </a:rPr>
              <a:t>War Animal Day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49908" y="3118920"/>
            <a:ext cx="6298853" cy="350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International War Animal Day takes place on the 24</a:t>
            </a:r>
            <a:r>
              <a:rPr lang="en-US" sz="3299" baseline="300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th</a:t>
            </a:r>
            <a:r>
              <a:rPr lang="en-US" sz="32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February.</a:t>
            </a:r>
          </a:p>
          <a:p>
            <a:pPr algn="ctr">
              <a:lnSpc>
                <a:spcPts val="4619"/>
              </a:lnSpc>
            </a:pPr>
            <a:endParaRPr lang="en-US" sz="3299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4619"/>
              </a:lnSpc>
            </a:pPr>
            <a:r>
              <a:rPr lang="en-US" sz="32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It was established by the War Horse Memorial in 2024.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01F137-FA4A-7C1B-AB61-AB3498E6E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599" y="3304545"/>
            <a:ext cx="3754533" cy="36779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6293077" y="-1386572"/>
            <a:ext cx="5701846" cy="12296476"/>
          </a:xfrm>
          <a:custGeom>
            <a:avLst/>
            <a:gdLst/>
            <a:ahLst/>
            <a:cxnLst/>
            <a:rect l="l" t="t" r="r" b="b"/>
            <a:pathLst>
              <a:path w="5701846" h="12296476">
                <a:moveTo>
                  <a:pt x="0" y="0"/>
                </a:moveTo>
                <a:lnTo>
                  <a:pt x="5701846" y="0"/>
                </a:lnTo>
                <a:lnTo>
                  <a:pt x="5701846" y="12296476"/>
                </a:lnTo>
                <a:lnTo>
                  <a:pt x="0" y="12296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22" r="-81978"/>
            </a:stretch>
          </a:blipFill>
        </p:spPr>
      </p:sp>
      <p:sp>
        <p:nvSpPr>
          <p:cNvPr id="3" name="Freeform 3"/>
          <p:cNvSpPr/>
          <p:nvPr/>
        </p:nvSpPr>
        <p:spPr>
          <a:xfrm rot="-2700000">
            <a:off x="4958992" y="-2330168"/>
            <a:ext cx="8370016" cy="8181690"/>
          </a:xfrm>
          <a:custGeom>
            <a:avLst/>
            <a:gdLst/>
            <a:ahLst/>
            <a:cxnLst/>
            <a:rect l="l" t="t" r="r" b="b"/>
            <a:pathLst>
              <a:path w="8370016" h="8181690">
                <a:moveTo>
                  <a:pt x="0" y="0"/>
                </a:moveTo>
                <a:lnTo>
                  <a:pt x="8370016" y="0"/>
                </a:lnTo>
                <a:lnTo>
                  <a:pt x="8370016" y="8181690"/>
                </a:lnTo>
                <a:lnTo>
                  <a:pt x="0" y="8181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6284382" y="-16471"/>
            <a:ext cx="5701846" cy="12296476"/>
          </a:xfrm>
          <a:custGeom>
            <a:avLst/>
            <a:gdLst/>
            <a:ahLst/>
            <a:cxnLst/>
            <a:rect l="l" t="t" r="r" b="b"/>
            <a:pathLst>
              <a:path w="5701846" h="12296476">
                <a:moveTo>
                  <a:pt x="0" y="0"/>
                </a:moveTo>
                <a:lnTo>
                  <a:pt x="5701845" y="0"/>
                </a:lnTo>
                <a:lnTo>
                  <a:pt x="5701845" y="12296477"/>
                </a:lnTo>
                <a:lnTo>
                  <a:pt x="0" y="122964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22" r="-8197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22373" y="3280845"/>
            <a:ext cx="3085786" cy="3948479"/>
          </a:xfrm>
          <a:custGeom>
            <a:avLst/>
            <a:gdLst/>
            <a:ahLst/>
            <a:cxnLst/>
            <a:rect l="l" t="t" r="r" b="b"/>
            <a:pathLst>
              <a:path w="3085786" h="3948479">
                <a:moveTo>
                  <a:pt x="0" y="0"/>
                </a:moveTo>
                <a:lnTo>
                  <a:pt x="3085786" y="0"/>
                </a:lnTo>
                <a:lnTo>
                  <a:pt x="3085786" y="3948479"/>
                </a:lnTo>
                <a:lnTo>
                  <a:pt x="0" y="39484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26551" y="1056779"/>
            <a:ext cx="9634899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9"/>
              </a:lnSpc>
            </a:pPr>
            <a:r>
              <a:rPr lang="en-US" sz="6999" b="1" dirty="0">
                <a:solidFill>
                  <a:srgbClr val="512164"/>
                </a:solidFill>
                <a:latin typeface="Agrandir Bold"/>
                <a:ea typeface="Agrandir Bold"/>
                <a:cs typeface="Agrandir Bold"/>
                <a:sym typeface="Agrandir Bold"/>
              </a:rPr>
              <a:t>The Purple Poppy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49908" y="3118920"/>
            <a:ext cx="6298853" cy="356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The Purple Poppy was created by the Animal Aid Charity in 2006.</a:t>
            </a:r>
          </a:p>
          <a:p>
            <a:pPr algn="ctr">
              <a:lnSpc>
                <a:spcPts val="4619"/>
              </a:lnSpc>
            </a:pPr>
            <a:endParaRPr lang="en-US" sz="3299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4619"/>
              </a:lnSpc>
            </a:pPr>
            <a:r>
              <a:rPr lang="en-US" sz="329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The first Purple Poppy day was held on the 23rd August 2016.</a:t>
            </a:r>
          </a:p>
        </p:txBody>
      </p:sp>
    </p:spTree>
    <p:extLst>
      <p:ext uri="{BB962C8B-B14F-4D97-AF65-F5344CB8AC3E}">
        <p14:creationId xmlns:p14="http://schemas.microsoft.com/office/powerpoint/2010/main" val="2732977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5486" y="0"/>
            <a:ext cx="9001125" cy="10287000"/>
          </a:xfrm>
          <a:custGeom>
            <a:avLst/>
            <a:gdLst/>
            <a:ahLst/>
            <a:cxnLst/>
            <a:rect l="l" t="t" r="r" b="b"/>
            <a:pathLst>
              <a:path w="9001125" h="10287000">
                <a:moveTo>
                  <a:pt x="0" y="0"/>
                </a:moveTo>
                <a:lnTo>
                  <a:pt x="9001125" y="0"/>
                </a:lnTo>
                <a:lnTo>
                  <a:pt x="90011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5953294" y="-153738"/>
            <a:ext cx="9135646" cy="10440738"/>
          </a:xfrm>
          <a:custGeom>
            <a:avLst/>
            <a:gdLst/>
            <a:ahLst/>
            <a:cxnLst/>
            <a:rect l="l" t="t" r="r" b="b"/>
            <a:pathLst>
              <a:path w="9135646" h="10440738">
                <a:moveTo>
                  <a:pt x="9135646" y="10440738"/>
                </a:moveTo>
                <a:lnTo>
                  <a:pt x="0" y="10440738"/>
                </a:lnTo>
                <a:lnTo>
                  <a:pt x="0" y="0"/>
                </a:lnTo>
                <a:lnTo>
                  <a:pt x="9135646" y="0"/>
                </a:lnTo>
                <a:lnTo>
                  <a:pt x="9135646" y="10440738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66000">
            <a:off x="7736011" y="2335346"/>
            <a:ext cx="10556914" cy="7005952"/>
          </a:xfrm>
          <a:custGeom>
            <a:avLst/>
            <a:gdLst/>
            <a:ahLst/>
            <a:cxnLst/>
            <a:rect l="l" t="t" r="r" b="b"/>
            <a:pathLst>
              <a:path w="10556914" h="7005952">
                <a:moveTo>
                  <a:pt x="0" y="0"/>
                </a:moveTo>
                <a:lnTo>
                  <a:pt x="10556914" y="0"/>
                </a:lnTo>
                <a:lnTo>
                  <a:pt x="10556914" y="7005952"/>
                </a:lnTo>
                <a:lnTo>
                  <a:pt x="0" y="70059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8244998" y="-2887699"/>
            <a:ext cx="1798004" cy="9589356"/>
          </a:xfrm>
          <a:custGeom>
            <a:avLst/>
            <a:gdLst/>
            <a:ahLst/>
            <a:cxnLst/>
            <a:rect l="l" t="t" r="r" b="b"/>
            <a:pathLst>
              <a:path w="1798004" h="9589356">
                <a:moveTo>
                  <a:pt x="0" y="0"/>
                </a:moveTo>
                <a:lnTo>
                  <a:pt x="1798004" y="0"/>
                </a:lnTo>
                <a:lnTo>
                  <a:pt x="1798004" y="9589356"/>
                </a:lnTo>
                <a:lnTo>
                  <a:pt x="0" y="95893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84416" y="6261034"/>
            <a:ext cx="4273370" cy="3659836"/>
          </a:xfrm>
          <a:custGeom>
            <a:avLst/>
            <a:gdLst/>
            <a:ahLst/>
            <a:cxnLst/>
            <a:rect l="l" t="t" r="r" b="b"/>
            <a:pathLst>
              <a:path w="4273370" h="3659836">
                <a:moveTo>
                  <a:pt x="0" y="0"/>
                </a:moveTo>
                <a:lnTo>
                  <a:pt x="4273370" y="0"/>
                </a:lnTo>
                <a:lnTo>
                  <a:pt x="4273370" y="3659837"/>
                </a:lnTo>
                <a:lnTo>
                  <a:pt x="0" y="36598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14803" y="3357184"/>
            <a:ext cx="4012596" cy="22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It is estimated that over 8 million horses, donkey’s and mules died during the WW1.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64823" y="1175108"/>
            <a:ext cx="10158355" cy="142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8000" b="1" dirty="0">
                <a:solidFill>
                  <a:srgbClr val="512164"/>
                </a:solidFill>
                <a:latin typeface="Agrandir Bold"/>
                <a:ea typeface="Agrandir Bold"/>
                <a:cs typeface="Agrandir Bold"/>
                <a:sym typeface="Agrandir Bold"/>
              </a:rPr>
              <a:t>Role of Animals</a:t>
            </a:r>
          </a:p>
        </p:txBody>
      </p:sp>
      <p:sp>
        <p:nvSpPr>
          <p:cNvPr id="9" name="TextBox 9"/>
          <p:cNvSpPr txBox="1"/>
          <p:nvPr/>
        </p:nvSpPr>
        <p:spPr>
          <a:xfrm rot="-668657">
            <a:off x="9017880" y="3844954"/>
            <a:ext cx="8463781" cy="3865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Throughout history animals have accompanied men into combat as modes of transport and communication, protectors and companions.  </a:t>
            </a:r>
          </a:p>
          <a:p>
            <a:pPr algn="l">
              <a:lnSpc>
                <a:spcPts val="3780"/>
              </a:lnSpc>
            </a:pPr>
            <a:endParaRPr lang="en-US" sz="2700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Dogs, cats, and more unusual animals including monkeys, bears and lions, were kept as pets and mascots to raise morale and provide comfort amidst the hardships of war.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2630" y="1144144"/>
            <a:ext cx="20873260" cy="8239819"/>
            <a:chOff x="0" y="0"/>
            <a:chExt cx="27831013" cy="10986425"/>
          </a:xfrm>
        </p:grpSpPr>
        <p:sp>
          <p:nvSpPr>
            <p:cNvPr id="3" name="Freeform 3"/>
            <p:cNvSpPr/>
            <p:nvPr/>
          </p:nvSpPr>
          <p:spPr>
            <a:xfrm rot="-5400000">
              <a:off x="1728916" y="-1728916"/>
              <a:ext cx="10457674" cy="13915507"/>
            </a:xfrm>
            <a:custGeom>
              <a:avLst/>
              <a:gdLst/>
              <a:ahLst/>
              <a:cxnLst/>
              <a:rect l="l" t="t" r="r" b="b"/>
              <a:pathLst>
                <a:path w="10457674" h="13915507">
                  <a:moveTo>
                    <a:pt x="0" y="0"/>
                  </a:moveTo>
                  <a:lnTo>
                    <a:pt x="10457674" y="0"/>
                  </a:lnTo>
                  <a:lnTo>
                    <a:pt x="10457674" y="13915506"/>
                  </a:lnTo>
                  <a:lnTo>
                    <a:pt x="0" y="13915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495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 flipH="1" flipV="1">
              <a:off x="15442089" y="-1402499"/>
              <a:ext cx="10631303" cy="14146545"/>
            </a:xfrm>
            <a:custGeom>
              <a:avLst/>
              <a:gdLst/>
              <a:ahLst/>
              <a:cxnLst/>
              <a:rect l="l" t="t" r="r" b="b"/>
              <a:pathLst>
                <a:path w="10631303" h="14146545">
                  <a:moveTo>
                    <a:pt x="10631303" y="14146545"/>
                  </a:moveTo>
                  <a:lnTo>
                    <a:pt x="0" y="14146545"/>
                  </a:lnTo>
                  <a:lnTo>
                    <a:pt x="0" y="0"/>
                  </a:lnTo>
                  <a:lnTo>
                    <a:pt x="10631303" y="0"/>
                  </a:lnTo>
                  <a:lnTo>
                    <a:pt x="10631303" y="14146545"/>
                  </a:lnTo>
                  <a:close/>
                </a:path>
              </a:pathLst>
            </a:custGeom>
            <a:blipFill>
              <a:blip r:embed="rId2"/>
              <a:stretch>
                <a:fillRect r="-4955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721540" y="2836545"/>
            <a:ext cx="12844919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09"/>
              </a:lnSpc>
            </a:pPr>
            <a:r>
              <a:rPr lang="en-US" sz="12999" b="1" dirty="0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Unsung Heroes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4239" y="5377585"/>
            <a:ext cx="13099522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The role of animals should never be under estimated.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195" y="1312574"/>
            <a:ext cx="14260214" cy="2469867"/>
            <a:chOff x="0" y="0"/>
            <a:chExt cx="3755776" cy="650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55777" cy="650500"/>
            </a:xfrm>
            <a:custGeom>
              <a:avLst/>
              <a:gdLst/>
              <a:ahLst/>
              <a:cxnLst/>
              <a:rect l="l" t="t" r="r" b="b"/>
              <a:pathLst>
                <a:path w="3755777" h="650500">
                  <a:moveTo>
                    <a:pt x="0" y="0"/>
                  </a:moveTo>
                  <a:lnTo>
                    <a:pt x="3755777" y="0"/>
                  </a:lnTo>
                  <a:lnTo>
                    <a:pt x="3755777" y="650500"/>
                  </a:lnTo>
                  <a:lnTo>
                    <a:pt x="0" y="650500"/>
                  </a:lnTo>
                  <a:close/>
                </a:path>
              </a:pathLst>
            </a:custGeom>
            <a:solidFill>
              <a:srgbClr val="C2B38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755776" cy="736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66775" y="1843610"/>
            <a:ext cx="3788749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9"/>
              </a:lnSpc>
            </a:pPr>
            <a:r>
              <a:rPr lang="en-US" sz="6999" b="1" dirty="0">
                <a:solidFill>
                  <a:srgbClr val="512164"/>
                </a:solidFill>
                <a:latin typeface="Agrandir Bold"/>
                <a:ea typeface="Agrandir Bold"/>
                <a:cs typeface="Agrandir Bold"/>
                <a:sym typeface="Agrandir Bold"/>
              </a:rPr>
              <a:t>PADDY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055524" y="0"/>
            <a:ext cx="14644688" cy="10287000"/>
            <a:chOff x="0" y="0"/>
            <a:chExt cx="19526250" cy="13716000"/>
          </a:xfrm>
        </p:grpSpPr>
        <p:sp>
          <p:nvSpPr>
            <p:cNvPr id="7" name="Freeform 7"/>
            <p:cNvSpPr/>
            <p:nvPr/>
          </p:nvSpPr>
          <p:spPr>
            <a:xfrm>
              <a:off x="7524750" y="0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915980" y="1245899"/>
            <a:ext cx="10343320" cy="533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9"/>
              </a:lnSpc>
            </a:pPr>
            <a:r>
              <a:rPr lang="en-US" sz="27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Paddy (Pigeon number NPS.43.9451) was a carrier pigeon, from Northern Ireland, awarded the Dickin Medal after being the fastest pigeon to arrive back in England with news of the success of the D-Day invasion, out of hundreds dispatched. </a:t>
            </a:r>
          </a:p>
          <a:p>
            <a:pPr algn="l">
              <a:lnSpc>
                <a:spcPts val="3159"/>
              </a:lnSpc>
            </a:pPr>
            <a:endParaRPr lang="en-US" sz="2700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3159"/>
              </a:lnSpc>
            </a:pPr>
            <a:r>
              <a:rPr lang="en-US" sz="27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He flew 230 miles (370 km) across the English Channel in four hours and fifty minutes, the fastest recorded crossing, and was awarded the medal on 1 September 1944, just under three months after the crossing. </a:t>
            </a:r>
          </a:p>
          <a:p>
            <a:pPr algn="l">
              <a:lnSpc>
                <a:spcPts val="3159"/>
              </a:lnSpc>
            </a:pPr>
            <a:endParaRPr lang="en-US" sz="2700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3159"/>
              </a:lnSpc>
            </a:pPr>
            <a:r>
              <a:rPr lang="en-US" sz="270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Paddy was trained by Andrew Hughes of Carnlough and is the only animal in Northern Ireland to be awarded this medal. </a:t>
            </a:r>
          </a:p>
          <a:p>
            <a:pPr algn="l">
              <a:lnSpc>
                <a:spcPts val="3159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28700" y="5143500"/>
            <a:ext cx="3600450" cy="4114800"/>
          </a:xfrm>
          <a:custGeom>
            <a:avLst/>
            <a:gdLst/>
            <a:ahLst/>
            <a:cxnLst/>
            <a:rect l="l" t="t" r="r" b="b"/>
            <a:pathLst>
              <a:path w="3600450" h="4114800">
                <a:moveTo>
                  <a:pt x="0" y="0"/>
                </a:moveTo>
                <a:lnTo>
                  <a:pt x="3600450" y="0"/>
                </a:lnTo>
                <a:lnTo>
                  <a:pt x="3600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649316" y="6443797"/>
            <a:ext cx="2876649" cy="3843203"/>
          </a:xfrm>
          <a:custGeom>
            <a:avLst/>
            <a:gdLst/>
            <a:ahLst/>
            <a:cxnLst/>
            <a:rect l="l" t="t" r="r" b="b"/>
            <a:pathLst>
              <a:path w="2876649" h="3843203">
                <a:moveTo>
                  <a:pt x="0" y="0"/>
                </a:moveTo>
                <a:lnTo>
                  <a:pt x="2876648" y="0"/>
                </a:lnTo>
                <a:lnTo>
                  <a:pt x="2876648" y="3843203"/>
                </a:lnTo>
                <a:lnTo>
                  <a:pt x="0" y="38432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195" y="1312574"/>
            <a:ext cx="14260214" cy="2469867"/>
            <a:chOff x="0" y="0"/>
            <a:chExt cx="3755776" cy="650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55777" cy="650500"/>
            </a:xfrm>
            <a:custGeom>
              <a:avLst/>
              <a:gdLst/>
              <a:ahLst/>
              <a:cxnLst/>
              <a:rect l="l" t="t" r="r" b="b"/>
              <a:pathLst>
                <a:path w="3755777" h="650500">
                  <a:moveTo>
                    <a:pt x="0" y="0"/>
                  </a:moveTo>
                  <a:lnTo>
                    <a:pt x="3755777" y="0"/>
                  </a:lnTo>
                  <a:lnTo>
                    <a:pt x="3755777" y="650500"/>
                  </a:lnTo>
                  <a:lnTo>
                    <a:pt x="0" y="650500"/>
                  </a:lnTo>
                  <a:close/>
                </a:path>
              </a:pathLst>
            </a:custGeom>
            <a:solidFill>
              <a:srgbClr val="C2B38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755776" cy="736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07522" y="1843610"/>
            <a:ext cx="3788749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9"/>
              </a:lnSpc>
            </a:pPr>
            <a:r>
              <a:rPr lang="en-US" sz="6999" b="1" dirty="0">
                <a:solidFill>
                  <a:srgbClr val="512164"/>
                </a:solidFill>
                <a:latin typeface="Agrandir Bold"/>
                <a:ea typeface="Agrandir Bold"/>
                <a:cs typeface="Agrandir Bold"/>
                <a:sym typeface="Agrandir Bold"/>
              </a:rPr>
              <a:t>OLIVER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055524" y="0"/>
            <a:ext cx="14644688" cy="10287000"/>
            <a:chOff x="0" y="0"/>
            <a:chExt cx="19526250" cy="13716000"/>
          </a:xfrm>
        </p:grpSpPr>
        <p:sp>
          <p:nvSpPr>
            <p:cNvPr id="7" name="Freeform 7"/>
            <p:cNvSpPr/>
            <p:nvPr/>
          </p:nvSpPr>
          <p:spPr>
            <a:xfrm>
              <a:off x="7524750" y="0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28700" y="4911906"/>
            <a:ext cx="4346394" cy="4346394"/>
          </a:xfrm>
          <a:custGeom>
            <a:avLst/>
            <a:gdLst/>
            <a:ahLst/>
            <a:cxnLst/>
            <a:rect l="l" t="t" r="r" b="b"/>
            <a:pathLst>
              <a:path w="4346394" h="4346394">
                <a:moveTo>
                  <a:pt x="0" y="0"/>
                </a:moveTo>
                <a:lnTo>
                  <a:pt x="4346394" y="0"/>
                </a:lnTo>
                <a:lnTo>
                  <a:pt x="4346394" y="4346394"/>
                </a:lnTo>
                <a:lnTo>
                  <a:pt x="0" y="4346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504097" y="1245899"/>
            <a:ext cx="5320802" cy="9541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4"/>
              </a:lnSpc>
            </a:pPr>
            <a:r>
              <a:rPr lang="en-GB" sz="2500" dirty="0">
                <a:latin typeface="Agrandir" panose="020B0604020202020204" charset="0"/>
              </a:rPr>
              <a:t>Corporal Brian Brown QGM, 3UDR,  and his dog Oliver were killed on the 28</a:t>
            </a:r>
            <a:r>
              <a:rPr lang="en-GB" sz="2500" baseline="30000" dirty="0">
                <a:latin typeface="Agrandir" panose="020B0604020202020204" charset="0"/>
              </a:rPr>
              <a:t>th</a:t>
            </a:r>
            <a:r>
              <a:rPr lang="en-GB" sz="2500" dirty="0">
                <a:latin typeface="Agrandir" panose="020B0604020202020204" charset="0"/>
              </a:rPr>
              <a:t> May 1986.</a:t>
            </a:r>
          </a:p>
          <a:p>
            <a:pPr>
              <a:lnSpc>
                <a:spcPts val="3124"/>
              </a:lnSpc>
            </a:pPr>
            <a:endParaRPr lang="en-GB" sz="2500" b="1" dirty="0">
              <a:latin typeface="Agrandir" panose="020B0604020202020204" charset="0"/>
            </a:endParaRPr>
          </a:p>
          <a:p>
            <a:pPr>
              <a:lnSpc>
                <a:spcPts val="3124"/>
              </a:lnSpc>
            </a:pPr>
            <a:r>
              <a:rPr lang="en-GB" sz="2500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He was killed by an bomb as he and his search dog Oliver made a second search of a petrol station, Newry Road, Kilkeel, after a bomb warning. </a:t>
            </a:r>
          </a:p>
          <a:p>
            <a:pPr>
              <a:lnSpc>
                <a:spcPts val="3124"/>
              </a:lnSpc>
            </a:pPr>
            <a:endParaRPr lang="en-GB" sz="2500" dirty="0">
              <a:solidFill>
                <a:srgbClr val="000000"/>
              </a:solidFill>
              <a:latin typeface="Agrandir" panose="020B0604020202020204" charset="0"/>
            </a:endParaRPr>
          </a:p>
          <a:p>
            <a:pPr>
              <a:lnSpc>
                <a:spcPts val="3124"/>
              </a:lnSpc>
            </a:pPr>
            <a:r>
              <a:rPr lang="en-GB" sz="2500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A dog handler for ten years, Corporal Brown had declined promotion because he wanted to continue working with dogs. </a:t>
            </a:r>
          </a:p>
          <a:p>
            <a:pPr>
              <a:lnSpc>
                <a:spcPts val="3124"/>
              </a:lnSpc>
            </a:pPr>
            <a:endParaRPr lang="en-GB" sz="2500" dirty="0">
              <a:solidFill>
                <a:srgbClr val="000000"/>
              </a:solidFill>
              <a:latin typeface="Agrandir" panose="020B0604020202020204" charset="0"/>
            </a:endParaRPr>
          </a:p>
          <a:p>
            <a:pPr>
              <a:lnSpc>
                <a:spcPts val="3124"/>
              </a:lnSpc>
            </a:pPr>
            <a:r>
              <a:rPr lang="en-GB" sz="2500" dirty="0">
                <a:solidFill>
                  <a:srgbClr val="000000"/>
                </a:solidFill>
                <a:effectLst/>
                <a:latin typeface="Agrandir" panose="020B0604020202020204" charset="0"/>
              </a:rPr>
              <a:t>He was awarded a Posthumous Queen's Gallantry Medal which the Queen presented to his widow in Jul 1987.</a:t>
            </a:r>
          </a:p>
          <a:p>
            <a:pPr>
              <a:lnSpc>
                <a:spcPts val="3124"/>
              </a:lnSpc>
            </a:pPr>
            <a:endParaRPr lang="en-GB" sz="2500" b="1" dirty="0">
              <a:solidFill>
                <a:srgbClr val="000000"/>
              </a:solidFill>
              <a:latin typeface="Agrandir" panose="020B0604020202020204" charset="0"/>
            </a:endParaRPr>
          </a:p>
          <a:p>
            <a:pPr>
              <a:lnSpc>
                <a:spcPts val="3124"/>
              </a:lnSpc>
            </a:pPr>
            <a:r>
              <a:rPr lang="en-GB" sz="2500" dirty="0">
                <a:latin typeface="Agrandir" panose="020B0604020202020204" charset="0"/>
              </a:rPr>
              <a:t>Golden Labrador Oliver was one of two dogs killed in Northern Ireland.</a:t>
            </a:r>
            <a:endParaRPr lang="en-GB" sz="2500" dirty="0">
              <a:solidFill>
                <a:srgbClr val="000000"/>
              </a:solidFill>
              <a:effectLst/>
              <a:latin typeface="Agrandir" panose="020B0604020202020204" charset="0"/>
            </a:endParaRPr>
          </a:p>
          <a:p>
            <a:pPr>
              <a:lnSpc>
                <a:spcPts val="3124"/>
              </a:lnSpc>
            </a:pPr>
            <a:endParaRPr lang="en-GB" sz="2670" b="1" dirty="0">
              <a:latin typeface="Agrandir" panose="020B0604020202020204" charset="0"/>
            </a:endParaRPr>
          </a:p>
          <a:p>
            <a:pPr algn="l">
              <a:lnSpc>
                <a:spcPts val="3124"/>
              </a:lnSpc>
            </a:pPr>
            <a:endParaRPr lang="en-US" sz="2670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4300ED-AAD1-DDBB-A32C-0AE177A4B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52" y="1312574"/>
            <a:ext cx="5652764" cy="81600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195" y="1312574"/>
            <a:ext cx="14260214" cy="2469867"/>
            <a:chOff x="0" y="0"/>
            <a:chExt cx="3755776" cy="650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55777" cy="650500"/>
            </a:xfrm>
            <a:custGeom>
              <a:avLst/>
              <a:gdLst/>
              <a:ahLst/>
              <a:cxnLst/>
              <a:rect l="l" t="t" r="r" b="b"/>
              <a:pathLst>
                <a:path w="3755777" h="650500">
                  <a:moveTo>
                    <a:pt x="0" y="0"/>
                  </a:moveTo>
                  <a:lnTo>
                    <a:pt x="3755777" y="0"/>
                  </a:lnTo>
                  <a:lnTo>
                    <a:pt x="3755777" y="650500"/>
                  </a:lnTo>
                  <a:lnTo>
                    <a:pt x="0" y="650500"/>
                  </a:lnTo>
                  <a:close/>
                </a:path>
              </a:pathLst>
            </a:custGeom>
            <a:solidFill>
              <a:srgbClr val="C2B38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755776" cy="736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07522" y="1843610"/>
            <a:ext cx="3788749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9"/>
              </a:lnSpc>
            </a:pPr>
            <a:r>
              <a:rPr lang="en-US" sz="6999" b="1" dirty="0">
                <a:solidFill>
                  <a:srgbClr val="512164"/>
                </a:solidFill>
                <a:latin typeface="Agrandir Bold"/>
                <a:ea typeface="Agrandir Bold"/>
                <a:cs typeface="Agrandir Bold"/>
                <a:sym typeface="Agrandir Bold"/>
              </a:rPr>
              <a:t>SEFTON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055524" y="0"/>
            <a:ext cx="14644688" cy="10287000"/>
            <a:chOff x="0" y="0"/>
            <a:chExt cx="19526250" cy="13716000"/>
          </a:xfrm>
        </p:grpSpPr>
        <p:sp>
          <p:nvSpPr>
            <p:cNvPr id="7" name="Freeform 7"/>
            <p:cNvSpPr/>
            <p:nvPr/>
          </p:nvSpPr>
          <p:spPr>
            <a:xfrm>
              <a:off x="7524750" y="0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2001500" cy="13716000"/>
            </a:xfrm>
            <a:custGeom>
              <a:avLst/>
              <a:gdLst/>
              <a:ahLst/>
              <a:cxnLst/>
              <a:rect l="l" t="t" r="r" b="b"/>
              <a:pathLst>
                <a:path w="12001500" h="13716000">
                  <a:moveTo>
                    <a:pt x="0" y="0"/>
                  </a:moveTo>
                  <a:lnTo>
                    <a:pt x="12001500" y="0"/>
                  </a:lnTo>
                  <a:lnTo>
                    <a:pt x="120015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65212" y="5805985"/>
            <a:ext cx="4031060" cy="3452315"/>
          </a:xfrm>
          <a:custGeom>
            <a:avLst/>
            <a:gdLst/>
            <a:ahLst/>
            <a:cxnLst/>
            <a:rect l="l" t="t" r="r" b="b"/>
            <a:pathLst>
              <a:path w="4031060" h="3452315">
                <a:moveTo>
                  <a:pt x="0" y="0"/>
                </a:moveTo>
                <a:lnTo>
                  <a:pt x="4031060" y="0"/>
                </a:lnTo>
                <a:lnTo>
                  <a:pt x="4031060" y="3452315"/>
                </a:lnTo>
                <a:lnTo>
                  <a:pt x="0" y="3452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49928" y="5364148"/>
            <a:ext cx="7455880" cy="4627185"/>
          </a:xfrm>
          <a:custGeom>
            <a:avLst/>
            <a:gdLst/>
            <a:ahLst/>
            <a:cxnLst/>
            <a:rect l="l" t="t" r="r" b="b"/>
            <a:pathLst>
              <a:path w="7455880" h="4627185">
                <a:moveTo>
                  <a:pt x="0" y="0"/>
                </a:moveTo>
                <a:lnTo>
                  <a:pt x="7455880" y="0"/>
                </a:lnTo>
                <a:lnTo>
                  <a:pt x="7455880" y="4627185"/>
                </a:lnTo>
                <a:lnTo>
                  <a:pt x="0" y="46271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083747" y="1227829"/>
            <a:ext cx="10588242" cy="357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67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Sefton was being ridden to the Changing of the Guard on Horse Guards Parade on July 20th 1982 when a car bomb was </a:t>
            </a:r>
            <a:r>
              <a:rPr lang="en-US" sz="267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detonated in </a:t>
            </a:r>
            <a:r>
              <a:rPr lang="en-US" sz="267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Hyde Park that claimed the lives of four men and seven horses. </a:t>
            </a:r>
          </a:p>
          <a:p>
            <a:pPr algn="l">
              <a:lnSpc>
                <a:spcPts val="3124"/>
              </a:lnSpc>
            </a:pPr>
            <a:endParaRPr lang="en-US" sz="2670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3124"/>
              </a:lnSpc>
              <a:spcBef>
                <a:spcPct val="0"/>
              </a:spcBef>
            </a:pPr>
            <a:r>
              <a:rPr lang="en-US" sz="267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Sefton was one of eight horses left injured by the blast. He was given a 50/50 per cent chance of survival. Sefton returned to his duties with his regiment, and he often passed the exact spot where he had received such horrific injuries.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658</Words>
  <Application>Microsoft Office PowerPoint</Application>
  <PresentationFormat>Custom</PresentationFormat>
  <Paragraphs>69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Brittany</vt:lpstr>
      <vt:lpstr>Agrandir</vt:lpstr>
      <vt:lpstr>Agrandir Bold</vt:lpstr>
      <vt:lpstr>Solway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Poppy</dc:title>
  <dc:creator>ASA UK</dc:creator>
  <cp:lastModifiedBy>Alexander Davidson</cp:lastModifiedBy>
  <cp:revision>5</cp:revision>
  <dcterms:created xsi:type="dcterms:W3CDTF">2006-08-16T00:00:00Z</dcterms:created>
  <dcterms:modified xsi:type="dcterms:W3CDTF">2026-01-21T09:51:56Z</dcterms:modified>
  <dc:identifier>DAGVaa7_sAg</dc:identifier>
</cp:coreProperties>
</file>