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1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57" r:id="rId4"/>
    <p:sldId id="317" r:id="rId5"/>
    <p:sldId id="268" r:id="rId6"/>
    <p:sldId id="403" r:id="rId7"/>
    <p:sldId id="396" r:id="rId8"/>
    <p:sldId id="397" r:id="rId9"/>
    <p:sldId id="398" r:id="rId10"/>
    <p:sldId id="392" r:id="rId11"/>
    <p:sldId id="393" r:id="rId12"/>
    <p:sldId id="316" r:id="rId13"/>
    <p:sldId id="391" r:id="rId14"/>
    <p:sldId id="325" r:id="rId15"/>
    <p:sldId id="263" r:id="rId16"/>
    <p:sldId id="302" r:id="rId17"/>
    <p:sldId id="306" r:id="rId18"/>
    <p:sldId id="308" r:id="rId19"/>
    <p:sldId id="309" r:id="rId20"/>
    <p:sldId id="307" r:id="rId21"/>
    <p:sldId id="310" r:id="rId22"/>
    <p:sldId id="281" r:id="rId23"/>
    <p:sldId id="312" r:id="rId24"/>
    <p:sldId id="399" r:id="rId25"/>
    <p:sldId id="400" r:id="rId26"/>
    <p:sldId id="401" r:id="rId27"/>
    <p:sldId id="402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315" autoAdjust="0"/>
  </p:normalViewPr>
  <p:slideViewPr>
    <p:cSldViewPr snapToGrid="0">
      <p:cViewPr varScale="1">
        <p:scale>
          <a:sx n="82" d="100"/>
          <a:sy n="82" d="100"/>
        </p:scale>
        <p:origin x="16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A60D4-631F-4B49-962E-4DE1CA3027C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875F4EB-BD0A-4609-8F36-2DA4F86B7D15}">
      <dgm:prSet phldrT="[Tekst]"/>
      <dgm:spPr/>
      <dgm:t>
        <a:bodyPr/>
        <a:lstStyle/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812C640B-242D-47DC-B5D7-85439506DD6D}" type="parTrans" cxnId="{D0762408-B0EB-4ADD-BEC9-ED0918A95AF1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36CBB-4460-4AFD-95C3-72AB7BD9BDA8}" type="sibTrans" cxnId="{D0762408-B0EB-4ADD-BEC9-ED0918A95AF1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FEA05-B7FC-49A0-AB7B-2C0113710244}">
      <dgm:prSet phldrT="[Tekst]"/>
      <dgm:spPr/>
      <dgm:t>
        <a:bodyPr/>
        <a:lstStyle/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Beskriv teksten</a:t>
          </a:r>
        </a:p>
      </dgm:t>
    </dgm:pt>
    <dgm:pt modelId="{B0F507A8-1316-4556-B565-1E0BA41466AA}" type="parTrans" cxnId="{9C74B631-110F-4DA1-906F-BB502B343D5D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3A300-64CE-4D36-BE89-2039345415F3}" type="sibTrans" cxnId="{9C74B631-110F-4DA1-906F-BB502B343D5D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0A969-80AD-441E-9805-4DDB016D1176}">
      <dgm:prSet phldrT="[Tekst]"/>
      <dgm:spPr/>
      <dgm:t>
        <a:bodyPr/>
        <a:lstStyle/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D71BECA9-C904-4B41-87D1-E2274C8E82D4}" type="parTrans" cxnId="{85B6CB1C-725A-4334-9DB4-D700A0450E37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D9669-75C5-4116-ABB7-1BE4666F12CA}" type="sibTrans" cxnId="{85B6CB1C-725A-4334-9DB4-D700A0450E37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7BA34-0277-43F5-B702-31BD882CC61A}">
      <dgm:prSet phldrT="[Tekst]"/>
      <dgm:spPr/>
      <dgm:t>
        <a:bodyPr/>
        <a:lstStyle/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Analyser teksten</a:t>
          </a:r>
        </a:p>
      </dgm:t>
    </dgm:pt>
    <dgm:pt modelId="{D4F20AEF-6A21-4DA5-8F0A-0E0E4BFC023F}" type="parTrans" cxnId="{F1391CB1-8918-49C4-A84E-A52FA3D412E1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6E64D-B068-4DDF-8A77-1B24038C6507}" type="sibTrans" cxnId="{F1391CB1-8918-49C4-A84E-A52FA3D412E1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60890-1E62-4E43-8A70-3F9AE089C3F9}">
      <dgm:prSet phldrT="[Tekst]"/>
      <dgm:spPr/>
      <dgm:t>
        <a:bodyPr/>
        <a:lstStyle/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DAFE6F20-9977-4ACF-B13F-36A1E8D6701B}" type="parTrans" cxnId="{166FCAC8-292F-4717-836A-B8C214F20A3C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E628A-6984-4EC9-B767-AE5019B435F0}" type="sibTrans" cxnId="{166FCAC8-292F-4717-836A-B8C214F20A3C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6DE0C-3750-4130-B20D-A47D4DFF88D5}">
      <dgm:prSet phldrT="[Tekst]"/>
      <dgm:spPr/>
      <dgm:t>
        <a:bodyPr/>
        <a:lstStyle/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Vurder teksten</a:t>
          </a:r>
        </a:p>
      </dgm:t>
    </dgm:pt>
    <dgm:pt modelId="{EF852772-785F-44CF-9A45-F223DA826A66}" type="parTrans" cxnId="{F096DFE9-B8CE-4E7F-8AF4-954703D511F4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C410A-8887-438B-A470-A5E0855058C4}" type="sibTrans" cxnId="{F096DFE9-B8CE-4E7F-8AF4-954703D511F4}">
      <dgm:prSet/>
      <dgm:spPr/>
      <dgm:t>
        <a:bodyPr/>
        <a:lstStyle/>
        <a:p>
          <a:endParaRPr lang="da-DK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B17FB-4252-4C45-9F1A-9F3732056C96}" type="pres">
      <dgm:prSet presAssocID="{E38A60D4-631F-4B49-962E-4DE1CA3027C1}" presName="linearFlow" presStyleCnt="0">
        <dgm:presLayoutVars>
          <dgm:dir/>
          <dgm:animLvl val="lvl"/>
          <dgm:resizeHandles val="exact"/>
        </dgm:presLayoutVars>
      </dgm:prSet>
      <dgm:spPr/>
    </dgm:pt>
    <dgm:pt modelId="{2CEFF47E-F285-4982-8C86-0B20F7314EDA}" type="pres">
      <dgm:prSet presAssocID="{E875F4EB-BD0A-4609-8F36-2DA4F86B7D15}" presName="composite" presStyleCnt="0"/>
      <dgm:spPr/>
    </dgm:pt>
    <dgm:pt modelId="{15E02AA9-21D8-43FE-932D-3AD8492DF0C7}" type="pres">
      <dgm:prSet presAssocID="{E875F4EB-BD0A-4609-8F36-2DA4F86B7D1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953F19-18AB-4061-9FAA-6D92822FB0EC}" type="pres">
      <dgm:prSet presAssocID="{E875F4EB-BD0A-4609-8F36-2DA4F86B7D15}" presName="descendantText" presStyleLbl="alignAcc1" presStyleIdx="0" presStyleCnt="3" custLinFactNeighborX="-432" custLinFactNeighborY="-200">
        <dgm:presLayoutVars>
          <dgm:bulletEnabled val="1"/>
        </dgm:presLayoutVars>
      </dgm:prSet>
      <dgm:spPr/>
    </dgm:pt>
    <dgm:pt modelId="{236AFF55-A3C2-4831-BDFB-99088149D432}" type="pres">
      <dgm:prSet presAssocID="{46236CBB-4460-4AFD-95C3-72AB7BD9BDA8}" presName="sp" presStyleCnt="0"/>
      <dgm:spPr/>
    </dgm:pt>
    <dgm:pt modelId="{C72E9A4E-1A05-40EE-B7FD-010FD9B71B10}" type="pres">
      <dgm:prSet presAssocID="{5CC0A969-80AD-441E-9805-4DDB016D1176}" presName="composite" presStyleCnt="0"/>
      <dgm:spPr/>
    </dgm:pt>
    <dgm:pt modelId="{3E5F113C-8EA5-42AE-947B-45693A53DEA0}" type="pres">
      <dgm:prSet presAssocID="{5CC0A969-80AD-441E-9805-4DDB016D117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A12D45E-819C-4730-AA9E-3F18492FB2AB}" type="pres">
      <dgm:prSet presAssocID="{5CC0A969-80AD-441E-9805-4DDB016D1176}" presName="descendantText" presStyleLbl="alignAcc1" presStyleIdx="1" presStyleCnt="3" custLinFactX="26504" custLinFactNeighborX="100000" custLinFactNeighborY="-2176">
        <dgm:presLayoutVars>
          <dgm:bulletEnabled val="1"/>
        </dgm:presLayoutVars>
      </dgm:prSet>
      <dgm:spPr/>
    </dgm:pt>
    <dgm:pt modelId="{3495740D-A1BE-4ED4-827F-9C4688262DE8}" type="pres">
      <dgm:prSet presAssocID="{51ED9669-75C5-4116-ABB7-1BE4666F12CA}" presName="sp" presStyleCnt="0"/>
      <dgm:spPr/>
    </dgm:pt>
    <dgm:pt modelId="{51CEEF3F-4082-48A7-A7D0-9B49F03A83E1}" type="pres">
      <dgm:prSet presAssocID="{70B60890-1E62-4E43-8A70-3F9AE089C3F9}" presName="composite" presStyleCnt="0"/>
      <dgm:spPr/>
    </dgm:pt>
    <dgm:pt modelId="{D362489F-5521-44A9-8EFC-939952C8A34F}" type="pres">
      <dgm:prSet presAssocID="{70B60890-1E62-4E43-8A70-3F9AE089C3F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6003469-2FAC-40D5-A129-5CB6D534C90B}" type="pres">
      <dgm:prSet presAssocID="{70B60890-1E62-4E43-8A70-3F9AE089C3F9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D0762408-B0EB-4ADD-BEC9-ED0918A95AF1}" srcId="{E38A60D4-631F-4B49-962E-4DE1CA3027C1}" destId="{E875F4EB-BD0A-4609-8F36-2DA4F86B7D15}" srcOrd="0" destOrd="0" parTransId="{812C640B-242D-47DC-B5D7-85439506DD6D}" sibTransId="{46236CBB-4460-4AFD-95C3-72AB7BD9BDA8}"/>
    <dgm:cxn modelId="{85B6CB1C-725A-4334-9DB4-D700A0450E37}" srcId="{E38A60D4-631F-4B49-962E-4DE1CA3027C1}" destId="{5CC0A969-80AD-441E-9805-4DDB016D1176}" srcOrd="1" destOrd="0" parTransId="{D71BECA9-C904-4B41-87D1-E2274C8E82D4}" sibTransId="{51ED9669-75C5-4116-ABB7-1BE4666F12CA}"/>
    <dgm:cxn modelId="{9C74B631-110F-4DA1-906F-BB502B343D5D}" srcId="{E875F4EB-BD0A-4609-8F36-2DA4F86B7D15}" destId="{6CBFEA05-B7FC-49A0-AB7B-2C0113710244}" srcOrd="0" destOrd="0" parTransId="{B0F507A8-1316-4556-B565-1E0BA41466AA}" sibTransId="{B7B3A300-64CE-4D36-BE89-2039345415F3}"/>
    <dgm:cxn modelId="{82DB855C-3CAE-4CEF-B07E-E1AFAF8519F9}" type="presOf" srcId="{9BF7BA34-0277-43F5-B702-31BD882CC61A}" destId="{7A12D45E-819C-4730-AA9E-3F18492FB2AB}" srcOrd="0" destOrd="0" presId="urn:microsoft.com/office/officeart/2005/8/layout/chevron2"/>
    <dgm:cxn modelId="{961F5D65-AC09-4961-AEB1-006983C5AF3F}" type="presOf" srcId="{6CBFEA05-B7FC-49A0-AB7B-2C0113710244}" destId="{4F953F19-18AB-4061-9FAA-6D92822FB0EC}" srcOrd="0" destOrd="0" presId="urn:microsoft.com/office/officeart/2005/8/layout/chevron2"/>
    <dgm:cxn modelId="{EA88AE56-F096-466D-AAC0-9A2BA429C511}" type="presOf" srcId="{E38A60D4-631F-4B49-962E-4DE1CA3027C1}" destId="{4B1B17FB-4252-4C45-9F1A-9F3732056C96}" srcOrd="0" destOrd="0" presId="urn:microsoft.com/office/officeart/2005/8/layout/chevron2"/>
    <dgm:cxn modelId="{02F8EC8E-9EE7-4E41-8D03-67F0E6BCB43F}" type="presOf" srcId="{70B60890-1E62-4E43-8A70-3F9AE089C3F9}" destId="{D362489F-5521-44A9-8EFC-939952C8A34F}" srcOrd="0" destOrd="0" presId="urn:microsoft.com/office/officeart/2005/8/layout/chevron2"/>
    <dgm:cxn modelId="{40CA55AE-D5A3-472D-9441-CD5EEA55A05B}" type="presOf" srcId="{5CC0A969-80AD-441E-9805-4DDB016D1176}" destId="{3E5F113C-8EA5-42AE-947B-45693A53DEA0}" srcOrd="0" destOrd="0" presId="urn:microsoft.com/office/officeart/2005/8/layout/chevron2"/>
    <dgm:cxn modelId="{F1391CB1-8918-49C4-A84E-A52FA3D412E1}" srcId="{5CC0A969-80AD-441E-9805-4DDB016D1176}" destId="{9BF7BA34-0277-43F5-B702-31BD882CC61A}" srcOrd="0" destOrd="0" parTransId="{D4F20AEF-6A21-4DA5-8F0A-0E0E4BFC023F}" sibTransId="{A496E64D-B068-4DDF-8A77-1B24038C6507}"/>
    <dgm:cxn modelId="{CCAC9ABF-C6CD-4920-8A92-861322AAC688}" type="presOf" srcId="{E875F4EB-BD0A-4609-8F36-2DA4F86B7D15}" destId="{15E02AA9-21D8-43FE-932D-3AD8492DF0C7}" srcOrd="0" destOrd="0" presId="urn:microsoft.com/office/officeart/2005/8/layout/chevron2"/>
    <dgm:cxn modelId="{1310DFC0-5D61-4142-906C-94751806C248}" type="presOf" srcId="{11F6DE0C-3750-4130-B20D-A47D4DFF88D5}" destId="{46003469-2FAC-40D5-A129-5CB6D534C90B}" srcOrd="0" destOrd="0" presId="urn:microsoft.com/office/officeart/2005/8/layout/chevron2"/>
    <dgm:cxn modelId="{166FCAC8-292F-4717-836A-B8C214F20A3C}" srcId="{E38A60D4-631F-4B49-962E-4DE1CA3027C1}" destId="{70B60890-1E62-4E43-8A70-3F9AE089C3F9}" srcOrd="2" destOrd="0" parTransId="{DAFE6F20-9977-4ACF-B13F-36A1E8D6701B}" sibTransId="{D0FE628A-6984-4EC9-B767-AE5019B435F0}"/>
    <dgm:cxn modelId="{F096DFE9-B8CE-4E7F-8AF4-954703D511F4}" srcId="{70B60890-1E62-4E43-8A70-3F9AE089C3F9}" destId="{11F6DE0C-3750-4130-B20D-A47D4DFF88D5}" srcOrd="0" destOrd="0" parTransId="{EF852772-785F-44CF-9A45-F223DA826A66}" sibTransId="{A34C410A-8887-438B-A470-A5E0855058C4}"/>
    <dgm:cxn modelId="{A71DD082-0F62-48DB-9ACF-D81841799D54}" type="presParOf" srcId="{4B1B17FB-4252-4C45-9F1A-9F3732056C96}" destId="{2CEFF47E-F285-4982-8C86-0B20F7314EDA}" srcOrd="0" destOrd="0" presId="urn:microsoft.com/office/officeart/2005/8/layout/chevron2"/>
    <dgm:cxn modelId="{9BF3FA8E-F0E0-443C-8145-4936FE7749FF}" type="presParOf" srcId="{2CEFF47E-F285-4982-8C86-0B20F7314EDA}" destId="{15E02AA9-21D8-43FE-932D-3AD8492DF0C7}" srcOrd="0" destOrd="0" presId="urn:microsoft.com/office/officeart/2005/8/layout/chevron2"/>
    <dgm:cxn modelId="{19BFF20B-5D57-4978-A306-A775DDA57E1E}" type="presParOf" srcId="{2CEFF47E-F285-4982-8C86-0B20F7314EDA}" destId="{4F953F19-18AB-4061-9FAA-6D92822FB0EC}" srcOrd="1" destOrd="0" presId="urn:microsoft.com/office/officeart/2005/8/layout/chevron2"/>
    <dgm:cxn modelId="{B61213A3-2398-4BE7-AAAA-0C5DD4D3D75B}" type="presParOf" srcId="{4B1B17FB-4252-4C45-9F1A-9F3732056C96}" destId="{236AFF55-A3C2-4831-BDFB-99088149D432}" srcOrd="1" destOrd="0" presId="urn:microsoft.com/office/officeart/2005/8/layout/chevron2"/>
    <dgm:cxn modelId="{4CFC4BBB-6920-4C0E-87AF-48EDCB06F1D2}" type="presParOf" srcId="{4B1B17FB-4252-4C45-9F1A-9F3732056C96}" destId="{C72E9A4E-1A05-40EE-B7FD-010FD9B71B10}" srcOrd="2" destOrd="0" presId="urn:microsoft.com/office/officeart/2005/8/layout/chevron2"/>
    <dgm:cxn modelId="{294C22C0-6BAA-4DB3-AE3A-23D3A20A5798}" type="presParOf" srcId="{C72E9A4E-1A05-40EE-B7FD-010FD9B71B10}" destId="{3E5F113C-8EA5-42AE-947B-45693A53DEA0}" srcOrd="0" destOrd="0" presId="urn:microsoft.com/office/officeart/2005/8/layout/chevron2"/>
    <dgm:cxn modelId="{4F9B1097-FD5F-4B9F-870F-ECA51C9CCC7D}" type="presParOf" srcId="{C72E9A4E-1A05-40EE-B7FD-010FD9B71B10}" destId="{7A12D45E-819C-4730-AA9E-3F18492FB2AB}" srcOrd="1" destOrd="0" presId="urn:microsoft.com/office/officeart/2005/8/layout/chevron2"/>
    <dgm:cxn modelId="{811FBDCB-46AC-4B35-AFBE-BB6BD4C01559}" type="presParOf" srcId="{4B1B17FB-4252-4C45-9F1A-9F3732056C96}" destId="{3495740D-A1BE-4ED4-827F-9C4688262DE8}" srcOrd="3" destOrd="0" presId="urn:microsoft.com/office/officeart/2005/8/layout/chevron2"/>
    <dgm:cxn modelId="{67676ABA-A08D-48D3-92AA-B2F099ABA6E7}" type="presParOf" srcId="{4B1B17FB-4252-4C45-9F1A-9F3732056C96}" destId="{51CEEF3F-4082-48A7-A7D0-9B49F03A83E1}" srcOrd="4" destOrd="0" presId="urn:microsoft.com/office/officeart/2005/8/layout/chevron2"/>
    <dgm:cxn modelId="{54EE14BA-5345-4226-81E6-BE1D9C2A2CCF}" type="presParOf" srcId="{51CEEF3F-4082-48A7-A7D0-9B49F03A83E1}" destId="{D362489F-5521-44A9-8EFC-939952C8A34F}" srcOrd="0" destOrd="0" presId="urn:microsoft.com/office/officeart/2005/8/layout/chevron2"/>
    <dgm:cxn modelId="{0B3EDBDA-FB11-4752-A750-25001C832851}" type="presParOf" srcId="{51CEEF3F-4082-48A7-A7D0-9B49F03A83E1}" destId="{46003469-2FAC-40D5-A129-5CB6D534C9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02AA9-21D8-43FE-932D-3AD8492DF0C7}">
      <dsp:nvSpPr>
        <dsp:cNvPr id="0" name=""/>
        <dsp:cNvSpPr/>
      </dsp:nvSpPr>
      <dsp:spPr>
        <a:xfrm rot="5400000">
          <a:off x="-83437" y="84160"/>
          <a:ext cx="556251" cy="389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195410"/>
        <a:ext cx="389376" cy="166875"/>
      </dsp:txXfrm>
    </dsp:sp>
    <dsp:sp modelId="{4F953F19-18AB-4061-9FAA-6D92822FB0EC}">
      <dsp:nvSpPr>
        <dsp:cNvPr id="0" name=""/>
        <dsp:cNvSpPr/>
      </dsp:nvSpPr>
      <dsp:spPr>
        <a:xfrm rot="5400000">
          <a:off x="1610438" y="-1233280"/>
          <a:ext cx="361563" cy="282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>
              <a:latin typeface="Arial" panose="020B0604020202020204" pitchFamily="34" charset="0"/>
              <a:cs typeface="Arial" panose="020B0604020202020204" pitchFamily="34" charset="0"/>
            </a:rPr>
            <a:t>Beskriv teksten</a:t>
          </a:r>
        </a:p>
      </dsp:txBody>
      <dsp:txXfrm rot="-5400000">
        <a:off x="377158" y="17650"/>
        <a:ext cx="2810473" cy="326263"/>
      </dsp:txXfrm>
    </dsp:sp>
    <dsp:sp modelId="{3E5F113C-8EA5-42AE-947B-45693A53DEA0}">
      <dsp:nvSpPr>
        <dsp:cNvPr id="0" name=""/>
        <dsp:cNvSpPr/>
      </dsp:nvSpPr>
      <dsp:spPr>
        <a:xfrm rot="5400000">
          <a:off x="-83437" y="523598"/>
          <a:ext cx="556251" cy="389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634848"/>
        <a:ext cx="389376" cy="166875"/>
      </dsp:txXfrm>
    </dsp:sp>
    <dsp:sp modelId="{7A12D45E-819C-4730-AA9E-3F18492FB2AB}">
      <dsp:nvSpPr>
        <dsp:cNvPr id="0" name=""/>
        <dsp:cNvSpPr/>
      </dsp:nvSpPr>
      <dsp:spPr>
        <a:xfrm rot="5400000">
          <a:off x="1622656" y="-800986"/>
          <a:ext cx="361563" cy="282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>
              <a:latin typeface="Arial" panose="020B0604020202020204" pitchFamily="34" charset="0"/>
              <a:cs typeface="Arial" panose="020B0604020202020204" pitchFamily="34" charset="0"/>
            </a:rPr>
            <a:t>Analyser teksten</a:t>
          </a:r>
        </a:p>
      </dsp:txBody>
      <dsp:txXfrm rot="-5400000">
        <a:off x="389376" y="449944"/>
        <a:ext cx="2810473" cy="326263"/>
      </dsp:txXfrm>
    </dsp:sp>
    <dsp:sp modelId="{D362489F-5521-44A9-8EFC-939952C8A34F}">
      <dsp:nvSpPr>
        <dsp:cNvPr id="0" name=""/>
        <dsp:cNvSpPr/>
      </dsp:nvSpPr>
      <dsp:spPr>
        <a:xfrm rot="5400000">
          <a:off x="-83437" y="963037"/>
          <a:ext cx="556251" cy="389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1074287"/>
        <a:ext cx="389376" cy="166875"/>
      </dsp:txXfrm>
    </dsp:sp>
    <dsp:sp modelId="{46003469-2FAC-40D5-A129-5CB6D534C90B}">
      <dsp:nvSpPr>
        <dsp:cNvPr id="0" name=""/>
        <dsp:cNvSpPr/>
      </dsp:nvSpPr>
      <dsp:spPr>
        <a:xfrm rot="5400000">
          <a:off x="1622656" y="-353680"/>
          <a:ext cx="361563" cy="282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>
              <a:latin typeface="Arial" panose="020B0604020202020204" pitchFamily="34" charset="0"/>
              <a:cs typeface="Arial" panose="020B0604020202020204" pitchFamily="34" charset="0"/>
            </a:rPr>
            <a:t>Vurder teksten</a:t>
          </a:r>
        </a:p>
      </dsp:txBody>
      <dsp:txXfrm rot="-5400000">
        <a:off x="389376" y="897250"/>
        <a:ext cx="2810473" cy="32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BEFBD-9A5B-420D-A7F0-0C1F21FFF1F5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F5C8-95E2-47FC-A55A-7AF4EDDA75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70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6F5C8-95E2-47FC-A55A-7AF4EDDA75C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369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 punkter: Hvis opgaver er inddelt med tal/bogstaver, er det lettere for eleverne at finde rundt i dem. De kan nemmere referere til det ”hvor er I ? Nummer 5 – ok” – de ordblinde afkoder tallet lynhurtigt, og kommer ikke ‘bagefter’ fordi, de skal skimme. Det hjælper også os selv til at overveje, om opgaven er for kompleks.</a:t>
            </a:r>
          </a:p>
          <a:p>
            <a:r>
              <a:rPr lang="da-DK" dirty="0"/>
              <a:t>Til diagram: aflaster også arbejdshukommelse – tjener som tjekliste –</a:t>
            </a:r>
          </a:p>
          <a:p>
            <a:r>
              <a:rPr lang="da-DK" dirty="0"/>
              <a:t>Selv små billeder: Aktiverer hukommelsen – Det her billede har I fx lige set – det hjælper til at afkode ”positiv – vs. negativ”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0A528-7DBA-4448-B088-45290D07BA8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507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0A528-7DBA-4448-B088-45290D07BA8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37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32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75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Lane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0A528-7DBA-4448-B088-45290D07BA84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41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Mest fordi vi godt kunne tænke os, at få lidt ord på, hvad I allerede gør og hvad I har erfaringer med- Både det der virker og det der ikke virker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6F5C8-95E2-47FC-A55A-7AF4EDDA75CF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31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25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6F5C8-95E2-47FC-A55A-7AF4EDDA75C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31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6F5C8-95E2-47FC-A55A-7AF4EDDA75C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22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28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33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Hvilke ord vil I forvente, eleverne kan have svært ved i denne?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69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29E42-4A26-4C0A-8665-D555F2D3B9C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17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0A528-7DBA-4448-B088-45290D07BA8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33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0A528-7DBA-4448-B088-45290D07BA8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32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7105E-5596-4F2C-9F69-B083B757A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951F64-A95B-4ABF-A7DD-8625B8076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6910AB-BDB8-4B6C-8629-E0017F51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AA1F3-5753-458C-A08A-AA497323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786639-5391-4520-B508-7C15C04B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66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2AF82-FA5D-482E-9115-DA4E80A3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C696790-1BFA-4398-BE80-B42B06479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9258E7-C6B6-48DD-8090-6ED6301D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040E26-DD77-4010-B0AD-55B16E05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29E9AC-899E-44EB-982D-C0CC949F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84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65C9569-0EDE-4DC3-8E6E-5C4BA1A88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3DBA8E-AADD-4FAD-ACAD-BE55F5F92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46F014-8460-475C-8779-9065BAB4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6277C2-940F-493C-A380-F84F381C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7CE691-6B85-4E47-BDA8-6EC29249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29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20" b="0" i="0">
                <a:solidFill>
                  <a:schemeClr val="bg1"/>
                </a:solidFill>
                <a:latin typeface="Roboto-Light"/>
                <a:cs typeface="Roboto-Light"/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5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D5028-217A-4F73-8919-F9115A80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95BC57-E693-49EB-A3AD-A248EAF97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EA25D1-C947-4BE9-BABF-0886DD38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93B7BD-3C20-4C4F-AE64-FBAD031B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549BCD-31A5-40AA-9F43-FF906FB1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02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E7E1-9E20-4411-8B61-441BDB9D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6AA46-AEE9-4E7A-B35E-08928BA7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9E8CAF-D39F-45DE-ABE2-20C15A91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13C6C4-2D88-46ED-B361-87AC3EC0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E95B9B-450E-4E31-A8A4-826D4A0D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4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0DB45-F917-4B01-B887-2A5AEAF5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83BAD7-9C25-4A50-A2D3-83507FCBD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56211B-A78B-4FEA-9CD4-F6D5FAED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4F934-DF99-4513-B48E-0C1DD122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2B1282-6A10-408B-8A3E-1E2DBD1C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F179F6-96B8-461D-8262-3F33EE0A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52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06651-1C4B-4968-98AA-76265A0B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A78D94-2612-4601-907D-6318B4B3E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B936E6-EF80-4564-A417-C46872013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743E9F-A116-462B-8B0C-F7315E7E3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2401677-AAC1-4BCC-814C-5756248F8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5EEB71F-E8E2-4B53-A2D4-15E51BF0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C73CBF7-EAB8-44FF-ACDA-FFA96240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EA2D922-7624-4C09-B224-B53B7093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84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1F80-693A-451C-92B5-E69AB23D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3E2E9C5-901E-44E1-B6A9-9AAA2A43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ED3C21-38BB-43D5-A21F-D828369E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F52060-9C6A-4E0E-AF3C-4CFE6252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80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F2A3A13-8749-49CD-80B2-C70B5B58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1F86F3F-F201-4D37-B40D-1E6E4F70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13F7E9-40EE-4180-96A1-75E798BC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69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2603-A17F-4C5C-87E2-3C0716E1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5416D3-E08D-4FEF-8DC4-A3B1E865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26A0D1-00B5-4AD0-8710-1F547CC8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E5B111-C6E7-4B89-86F7-73F440B0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A31A43-F5CE-43A9-9E15-80ABDA26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E71259-720E-49A3-A2A8-C1017A28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3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A7E56-BA03-464C-98ED-CCF10806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F5471EE-2E16-4AC4-BB8C-965FA505C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AE5EBC-9DEB-4BDF-8C2C-403C1366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638B6D-4715-486A-9F78-6B393450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B28C4C9-0F6A-4A84-B394-50C148FA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43FF42-B720-4AFF-A27D-109C34B9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2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6ACDB1-7982-433E-8DDF-86958185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47B2CC9-87FE-472D-A27D-D7C559DC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45A57D-85D8-4421-8169-7DB7E67C3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4D16-6B3A-4AEC-93FF-3148265937F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A1E288-C2E8-44AE-A276-B7CA4940A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53FF42-EDD7-4D57-BDFD-408EC2FB5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FE82-0AF4-4006-8E01-C8BDA952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802AA-F5EB-49C0-9B41-4FCA3901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6923"/>
            <a:ext cx="9448800" cy="2157754"/>
          </a:xfrm>
        </p:spPr>
        <p:txBody>
          <a:bodyPr>
            <a:normAutofit/>
          </a:bodyPr>
          <a:lstStyle/>
          <a:p>
            <a:r>
              <a:rPr lang="da-DK" sz="5900" dirty="0" err="1">
                <a:latin typeface="+mn-lt"/>
              </a:rPr>
              <a:t>Ordblindeprojektdag</a:t>
            </a:r>
            <a:r>
              <a:rPr lang="da-DK" sz="5900" dirty="0">
                <a:latin typeface="+mn-lt"/>
              </a:rPr>
              <a:t> 3/8 2022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A683E9-6473-4E34-8129-71A70317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5" y="1214049"/>
            <a:ext cx="5412630" cy="26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516"/>
            <a:r>
              <a:rPr lang="da-DK" spc="-5" dirty="0">
                <a:latin typeface="+mn-lt"/>
                <a:cs typeface="Arial" panose="020B0604020202020204" pitchFamily="34" charset="0"/>
              </a:rPr>
              <a:t>Skriv aktivt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9AE20B95-6765-AB18-2639-98F0B130D077}"/>
              </a:ext>
            </a:extLst>
          </p:cNvPr>
          <p:cNvSpPr txBox="1">
            <a:spLocks/>
          </p:cNvSpPr>
          <p:nvPr/>
        </p:nvSpPr>
        <p:spPr>
          <a:xfrm>
            <a:off x="838200" y="1672419"/>
            <a:ext cx="4218102" cy="4680333"/>
          </a:xfrm>
          <a:prstGeom prst="rect">
            <a:avLst/>
          </a:prstGeom>
          <a:solidFill>
            <a:srgbClr val="FFCC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176" dirty="0">
                <a:cs typeface="Arial" panose="020B0604020202020204" pitchFamily="34" charset="0"/>
              </a:rPr>
              <a:t>Der skal laves en model over huset</a:t>
            </a:r>
          </a:p>
          <a:p>
            <a:pPr marL="0" indent="0">
              <a:buNone/>
            </a:pPr>
            <a:endParaRPr lang="da-DK" sz="2176" dirty="0">
              <a:cs typeface="Arial" panose="020B0604020202020204" pitchFamily="34" charset="0"/>
            </a:endParaRPr>
          </a:p>
          <a:p>
            <a:r>
              <a:rPr lang="da-DK" sz="2176" dirty="0">
                <a:cs typeface="Arial" panose="020B0604020202020204" pitchFamily="34" charset="0"/>
              </a:rPr>
              <a:t>Opgaven løses som en </a:t>
            </a:r>
            <a:r>
              <a:rPr lang="da-DK" sz="2176" dirty="0" err="1">
                <a:cs typeface="Arial" panose="020B0604020202020204" pitchFamily="34" charset="0"/>
              </a:rPr>
              <a:t>walk’n</a:t>
            </a:r>
            <a:r>
              <a:rPr lang="da-DK" sz="2176" dirty="0">
                <a:cs typeface="Arial" panose="020B0604020202020204" pitchFamily="34" charset="0"/>
              </a:rPr>
              <a:t> talk</a:t>
            </a:r>
          </a:p>
          <a:p>
            <a:pPr marL="0" indent="0">
              <a:buNone/>
            </a:pPr>
            <a:endParaRPr lang="da-DK" sz="2176" dirty="0">
              <a:cs typeface="Arial" panose="020B0604020202020204" pitchFamily="34" charset="0"/>
            </a:endParaRPr>
          </a:p>
          <a:p>
            <a:r>
              <a:rPr lang="da-DK" sz="2176" dirty="0">
                <a:cs typeface="Arial" panose="020B0604020202020204" pitchFamily="34" charset="0"/>
              </a:rPr>
              <a:t>Opgaven afleveres på T-Learn</a:t>
            </a:r>
          </a:p>
          <a:p>
            <a:endParaRPr lang="da-DK" sz="2176" dirty="0">
              <a:cs typeface="Arial" panose="020B0604020202020204" pitchFamily="34" charset="0"/>
            </a:endParaRPr>
          </a:p>
          <a:p>
            <a:r>
              <a:rPr lang="da-DK" sz="2176" dirty="0">
                <a:cs typeface="Arial" panose="020B0604020202020204" pitchFamily="34" charset="0"/>
              </a:rPr>
              <a:t>En argumentation for jeres sted som vinder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023FBA00-4737-8E6F-8B20-B17E163D4B69}"/>
              </a:ext>
            </a:extLst>
          </p:cNvPr>
          <p:cNvSpPr txBox="1">
            <a:spLocks/>
          </p:cNvSpPr>
          <p:nvPr/>
        </p:nvSpPr>
        <p:spPr>
          <a:xfrm>
            <a:off x="6368315" y="1671568"/>
            <a:ext cx="4360036" cy="4728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176" dirty="0">
                <a:cs typeface="Arial" panose="020B0604020202020204" pitchFamily="34" charset="0"/>
              </a:rPr>
              <a:t>I skal i gruppen lave en model over huset</a:t>
            </a:r>
          </a:p>
          <a:p>
            <a:endParaRPr lang="da-DK" sz="2176" dirty="0">
              <a:cs typeface="Arial" panose="020B0604020202020204" pitchFamily="34" charset="0"/>
            </a:endParaRPr>
          </a:p>
          <a:p>
            <a:r>
              <a:rPr lang="da-DK" sz="2176" dirty="0">
                <a:cs typeface="Arial" panose="020B0604020202020204" pitchFamily="34" charset="0"/>
              </a:rPr>
              <a:t>Snak om spørgsmålene, mens I går en tur</a:t>
            </a:r>
          </a:p>
          <a:p>
            <a:endParaRPr lang="da-DK" sz="2176" dirty="0">
              <a:cs typeface="Arial" panose="020B0604020202020204" pitchFamily="34" charset="0"/>
            </a:endParaRPr>
          </a:p>
          <a:p>
            <a:r>
              <a:rPr lang="da-DK" sz="2176" dirty="0">
                <a:cs typeface="Arial" panose="020B0604020202020204" pitchFamily="34" charset="0"/>
              </a:rPr>
              <a:t>Du skal aflevere opgaven på T-Learn</a:t>
            </a:r>
          </a:p>
          <a:p>
            <a:endParaRPr lang="da-DK" sz="2176" dirty="0">
              <a:cs typeface="Arial" panose="020B0604020202020204" pitchFamily="34" charset="0"/>
            </a:endParaRPr>
          </a:p>
          <a:p>
            <a:r>
              <a:rPr lang="da-DK" sz="2176" dirty="0">
                <a:cs typeface="Arial" panose="020B0604020202020204" pitchFamily="34" charset="0"/>
              </a:rPr>
              <a:t>I skal fortælle hvorfor det netop er jeres sted som skal vinde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E12BC6C-BE6D-E08D-3F7C-EEAB8871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647" y="5225022"/>
            <a:ext cx="970312" cy="134116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CB1068B-5F3B-9B3B-0770-1EF18826F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57" t="18160" r="28008" b="427"/>
          <a:stretch/>
        </p:blipFill>
        <p:spPr>
          <a:xfrm>
            <a:off x="4879300" y="5279354"/>
            <a:ext cx="979454" cy="128683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95228AF-126C-D088-18C0-83E6BEA90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516"/>
            <a:r>
              <a:rPr lang="da-DK" spc="-5" dirty="0">
                <a:latin typeface="+mn-lt"/>
                <a:cs typeface="Arial" panose="020B0604020202020204" pitchFamily="34" charset="0"/>
              </a:rPr>
              <a:t>Skriv aktivt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B3101C-C8C1-9961-3723-AACADA53105C}"/>
              </a:ext>
            </a:extLst>
          </p:cNvPr>
          <p:cNvSpPr txBox="1">
            <a:spLocks/>
          </p:cNvSpPr>
          <p:nvPr/>
        </p:nvSpPr>
        <p:spPr>
          <a:xfrm>
            <a:off x="838200" y="1671568"/>
            <a:ext cx="4397702" cy="4037570"/>
          </a:xfrm>
          <a:prstGeom prst="rect">
            <a:avLst/>
          </a:prstGeom>
          <a:solidFill>
            <a:srgbClr val="FFCC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dirty="0">
                <a:ea typeface="Times New Roman" panose="02020603050405020304" pitchFamily="18" charset="0"/>
                <a:cs typeface="Arial" panose="020B0604020202020204" pitchFamily="34" charset="0"/>
              </a:rPr>
              <a:t>Baseret på </a:t>
            </a:r>
            <a:r>
              <a:rPr lang="da-DK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Goodes</a:t>
            </a:r>
            <a:r>
              <a:rPr lang="da-DK" sz="2400" dirty="0">
                <a:ea typeface="Times New Roman" panose="02020603050405020304" pitchFamily="18" charset="0"/>
                <a:cs typeface="Arial" panose="020B0604020202020204" pitchFamily="34" charset="0"/>
              </a:rPr>
              <a:t> beskrivelse af Matthews komplekse natur i </a:t>
            </a:r>
            <a:r>
              <a:rPr lang="da-DK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Lenkers</a:t>
            </a:r>
            <a:r>
              <a:rPr lang="da-DK" sz="2400" dirty="0">
                <a:ea typeface="Times New Roman" panose="02020603050405020304" pitchFamily="18" charset="0"/>
                <a:cs typeface="Arial" panose="020B0604020202020204" pitchFamily="34" charset="0"/>
              </a:rPr>
              <a:t> tekst skal du kommentere på… Relationen mellem Matthew og Diana med særligt fokus på magtbalancen imellem dem og… Hvordan </a:t>
            </a:r>
            <a:r>
              <a:rPr lang="da-DK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Harkness</a:t>
            </a:r>
            <a:r>
              <a:rPr lang="da-DK" sz="2400" dirty="0">
                <a:ea typeface="Times New Roman" panose="02020603050405020304" pitchFamily="18" charset="0"/>
                <a:cs typeface="Arial" panose="020B0604020202020204" pitchFamily="34" charset="0"/>
              </a:rPr>
              <a:t>’ A Discovery og </a:t>
            </a:r>
            <a:r>
              <a:rPr lang="da-DK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Witches</a:t>
            </a:r>
            <a:r>
              <a:rPr lang="da-DK" sz="2400" dirty="0">
                <a:ea typeface="Times New Roman" panose="02020603050405020304" pitchFamily="18" charset="0"/>
                <a:cs typeface="Arial" panose="020B0604020202020204" pitchFamily="34" charset="0"/>
              </a:rPr>
              <a:t> bidrager til diskussionen om kønsroller i moderne parforhold.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DBAC1CFA-2B88-8400-5C53-B7B458DDB159}"/>
              </a:ext>
            </a:extLst>
          </p:cNvPr>
          <p:cNvSpPr txBox="1">
            <a:spLocks/>
          </p:cNvSpPr>
          <p:nvPr/>
        </p:nvSpPr>
        <p:spPr>
          <a:xfrm>
            <a:off x="5951349" y="1681154"/>
            <a:ext cx="4687003" cy="4037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cs typeface="Arial" panose="020B0604020202020204" pitchFamily="34" charset="0"/>
              </a:rPr>
              <a:t>Læs </a:t>
            </a:r>
            <a:r>
              <a:rPr lang="da-DK" sz="2000" dirty="0" err="1">
                <a:cs typeface="Arial" panose="020B0604020202020204" pitchFamily="34" charset="0"/>
              </a:rPr>
              <a:t>Lenkers</a:t>
            </a:r>
            <a:r>
              <a:rPr lang="da-DK" sz="2000" dirty="0">
                <a:cs typeface="Arial" panose="020B0604020202020204" pitchFamily="34" charset="0"/>
              </a:rPr>
              <a:t> tekst (t-</a:t>
            </a:r>
            <a:r>
              <a:rPr lang="da-DK" sz="2000" dirty="0" err="1">
                <a:cs typeface="Arial" panose="020B0604020202020204" pitchFamily="34" charset="0"/>
              </a:rPr>
              <a:t>learn</a:t>
            </a:r>
            <a:r>
              <a:rPr lang="da-DK" sz="2000" dirty="0">
                <a:cs typeface="Arial" panose="020B0604020202020204" pitchFamily="34" charset="0"/>
              </a:rPr>
              <a:t>)</a:t>
            </a:r>
          </a:p>
          <a:p>
            <a:r>
              <a:rPr lang="da-DK" sz="2000" dirty="0">
                <a:cs typeface="Arial" panose="020B0604020202020204" pitchFamily="34" charset="0"/>
              </a:rPr>
              <a:t>Skriv stikord om, hvordan Matthew bliver beskrevet i teksten </a:t>
            </a:r>
          </a:p>
          <a:p>
            <a:r>
              <a:rPr lang="da-DK" sz="2000" dirty="0">
                <a:cs typeface="Arial" panose="020B0604020202020204" pitchFamily="34" charset="0"/>
              </a:rPr>
              <a:t>Skriv stikord om, hvordan relationen mellem Matthew og Dina er</a:t>
            </a:r>
          </a:p>
          <a:p>
            <a:r>
              <a:rPr lang="da-DK" sz="2000" dirty="0">
                <a:cs typeface="Arial" panose="020B0604020202020204" pitchFamily="34" charset="0"/>
              </a:rPr>
              <a:t>Brug stikordene til at skrive en sammenhængende tekst, hvor du beskriver Matthew og hans relation til Dina (fokus på magt) (ca. 100 ord)</a:t>
            </a:r>
          </a:p>
          <a:p>
            <a:r>
              <a:rPr lang="da-DK" sz="2000" dirty="0">
                <a:cs typeface="Arial" panose="020B0604020202020204" pitchFamily="34" charset="0"/>
              </a:rPr>
              <a:t>Skriv til sidst et afsnit, hvor du sammenligner deres forhold med moderne kønsroller (ca. 100 ord)</a:t>
            </a:r>
            <a:endParaRPr lang="da-DK" sz="2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025CDDF-4267-AF21-09D9-26917399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85" y="5132100"/>
            <a:ext cx="970312" cy="134116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75BCB1C-2A9C-3E5D-8709-644352D15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57" t="18160" r="28008" b="427"/>
          <a:stretch/>
        </p:blipFill>
        <p:spPr>
          <a:xfrm>
            <a:off x="4256448" y="5186432"/>
            <a:ext cx="979454" cy="128683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12A60D0-2A54-4C8A-CC2C-8041DCF0D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bcenter Køge 3. November 2011 Tine Hedegaard, ADHD-foreningen - ppt video  online download">
            <a:extLst>
              <a:ext uri="{FF2B5EF4-FFF2-40B4-BE49-F238E27FC236}">
                <a16:creationId xmlns:a16="http://schemas.microsoft.com/office/drawing/2014/main" id="{62FE6F13-729E-47E1-B7A9-465A93BC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75" y="0"/>
            <a:ext cx="8291788" cy="62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ED581EE-77B8-83C8-026E-1BF27D679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516"/>
            <a:r>
              <a:rPr lang="da-DK" spc="-5" dirty="0">
                <a:latin typeface="+mn-lt"/>
                <a:cs typeface="Arial" panose="020B0604020202020204" pitchFamily="34" charset="0"/>
              </a:rPr>
              <a:t>Layout der understøtter</a:t>
            </a:r>
          </a:p>
        </p:txBody>
      </p:sp>
      <p:pic>
        <p:nvPicPr>
          <p:cNvPr id="3" name="Picture 2" descr="Bedre læsbarhed - 6 tips til hvordan skaber bedre læsbarhed på dit website">
            <a:extLst>
              <a:ext uri="{FF2B5EF4-FFF2-40B4-BE49-F238E27FC236}">
                <a16:creationId xmlns:a16="http://schemas.microsoft.com/office/drawing/2014/main" id="{E3EA5743-FF27-0C6A-20B2-A3F735D1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57" y="2057765"/>
            <a:ext cx="3359902" cy="11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8A15EA-CB32-CBA0-E03E-122880540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28135"/>
              </p:ext>
            </p:extLst>
          </p:nvPr>
        </p:nvGraphicFramePr>
        <p:xfrm>
          <a:off x="6027359" y="4181860"/>
          <a:ext cx="3217500" cy="143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Billede 9">
            <a:extLst>
              <a:ext uri="{FF2B5EF4-FFF2-40B4-BE49-F238E27FC236}">
                <a16:creationId xmlns:a16="http://schemas.microsoft.com/office/drawing/2014/main" id="{73F97FC0-311E-4C23-04AD-E35631028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8102" y="4039574"/>
            <a:ext cx="970312" cy="134116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79F9313-9150-B2D0-C506-8E667D9F7925}"/>
              </a:ext>
            </a:extLst>
          </p:cNvPr>
          <p:cNvSpPr txBox="1"/>
          <p:nvPr/>
        </p:nvSpPr>
        <p:spPr>
          <a:xfrm>
            <a:off x="693767" y="2057765"/>
            <a:ext cx="4064664" cy="3018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7047" marR="4607" lvl="1" indent="-310942">
              <a:spcBef>
                <a:spcPts val="91"/>
              </a:spcBef>
              <a:buFontTx/>
              <a:buChar char="-"/>
            </a:pPr>
            <a:r>
              <a:rPr lang="da-DK" sz="3100" dirty="0">
                <a:cs typeface="Arial" panose="020B0604020202020204" pitchFamily="34" charset="0"/>
              </a:rPr>
              <a:t>Illustrationer</a:t>
            </a:r>
          </a:p>
          <a:p>
            <a:pPr marL="737047" marR="4607" lvl="1" indent="-310942">
              <a:spcBef>
                <a:spcPts val="91"/>
              </a:spcBef>
              <a:buFontTx/>
              <a:buChar char="-"/>
            </a:pPr>
            <a:r>
              <a:rPr lang="da-DK" sz="3100" dirty="0">
                <a:cs typeface="Arial" panose="020B0604020202020204" pitchFamily="34" charset="0"/>
              </a:rPr>
              <a:t>Figurer</a:t>
            </a:r>
          </a:p>
          <a:p>
            <a:pPr marL="737047" marR="4607" lvl="1" indent="-310942">
              <a:spcBef>
                <a:spcPts val="91"/>
              </a:spcBef>
              <a:buFontTx/>
              <a:buChar char="-"/>
            </a:pPr>
            <a:r>
              <a:rPr lang="da-DK" sz="3100" dirty="0">
                <a:cs typeface="Arial" panose="020B0604020202020204" pitchFamily="34" charset="0"/>
              </a:rPr>
              <a:t>Punktform</a:t>
            </a:r>
          </a:p>
          <a:p>
            <a:pPr marL="737047" marR="4607" lvl="1" indent="-310942">
              <a:spcBef>
                <a:spcPts val="91"/>
              </a:spcBef>
              <a:buFontTx/>
              <a:buChar char="-"/>
            </a:pPr>
            <a:r>
              <a:rPr lang="da-DK" sz="3100" dirty="0">
                <a:cs typeface="Arial" panose="020B0604020202020204" pitchFamily="34" charset="0"/>
              </a:rPr>
              <a:t>Bokse</a:t>
            </a:r>
          </a:p>
          <a:p>
            <a:pPr marL="737047" marR="4607" lvl="1" indent="-310942">
              <a:spcBef>
                <a:spcPts val="91"/>
              </a:spcBef>
              <a:buFontTx/>
              <a:buChar char="-"/>
            </a:pPr>
            <a:r>
              <a:rPr lang="da-DK" sz="3100" dirty="0">
                <a:cs typeface="Arial" panose="020B0604020202020204" pitchFamily="34" charset="0"/>
              </a:rPr>
              <a:t>Brug af teksttyper</a:t>
            </a:r>
          </a:p>
          <a:p>
            <a:pPr marL="737047" marR="4607" lvl="1" indent="-310942">
              <a:spcBef>
                <a:spcPts val="91"/>
              </a:spcBef>
              <a:buFontTx/>
              <a:buChar char="-"/>
            </a:pPr>
            <a:r>
              <a:rPr lang="da-DK" sz="3100" dirty="0">
                <a:cs typeface="Arial" panose="020B0604020202020204" pitchFamily="34" charset="0"/>
              </a:rPr>
              <a:t>Marginer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03FC01-5CCA-DA41-5987-D7D2668584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  <p:pic>
        <p:nvPicPr>
          <p:cNvPr id="5" name="Picture 4" descr="Skaber dine punktopstillinger overblik eller forvirring? - BOLVIGKOM">
            <a:extLst>
              <a:ext uri="{FF2B5EF4-FFF2-40B4-BE49-F238E27FC236}">
                <a16:creationId xmlns:a16="http://schemas.microsoft.com/office/drawing/2014/main" id="{E7A70619-77C4-8312-4D8E-D2F03931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8" y="2057765"/>
            <a:ext cx="1680131" cy="13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7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DBFC9219-9F29-4D05-9BF4-01BC5D797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7590" t="24390" r="27515" b="4913"/>
          <a:stretch/>
        </p:blipFill>
        <p:spPr>
          <a:xfrm>
            <a:off x="1724687" y="1356443"/>
            <a:ext cx="4201866" cy="3721926"/>
          </a:xfrm>
        </p:spPr>
      </p:pic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D6CB5179-2A55-494C-80D1-295127BF461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4"/>
          <a:srcRect l="30611" t="18886" r="32234" b="9557"/>
          <a:stretch/>
        </p:blipFill>
        <p:spPr>
          <a:xfrm>
            <a:off x="6265449" y="1356443"/>
            <a:ext cx="3717340" cy="4027119"/>
          </a:xfr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602262B-C780-23AF-2ACC-0BF798F30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da-DK" sz="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Kort om SPS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3549921"/>
            <a:ext cx="31846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C84DB-3563-41B1-9D57-FDFF6B83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b="0" i="0" u="none" strike="noStrike" baseline="0" dirty="0">
                <a:latin typeface="+mn-lt"/>
                <a:cs typeface="Times New Roman" panose="02020603050405020304" pitchFamily="18" charset="0"/>
              </a:rPr>
              <a:t>Hvad er SPS?</a:t>
            </a:r>
            <a:endParaRPr lang="da-DK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3928FF-1048-48A9-93E5-E8859CCEB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da-DK" sz="2200" dirty="0">
                <a:cs typeface="Times New Roman" panose="02020603050405020304" pitchFamily="18" charset="0"/>
              </a:rPr>
              <a:t>SPS står for specialpædagogisk støtte</a:t>
            </a:r>
          </a:p>
          <a:p>
            <a:r>
              <a:rPr lang="da-DK" sz="2200" dirty="0">
                <a:cs typeface="Times New Roman" panose="02020603050405020304" pitchFamily="18" charset="0"/>
              </a:rPr>
              <a:t>SPS er en statslig tilskudsordning for elever med dokumenterede vanskeligheder:</a:t>
            </a:r>
          </a:p>
          <a:p>
            <a:pPr lvl="1"/>
            <a:r>
              <a:rPr lang="da-DK" sz="2200" dirty="0">
                <a:cs typeface="Times New Roman" panose="02020603050405020304" pitchFamily="18" charset="0"/>
              </a:rPr>
              <a:t>Ordblindhed/talblindhed</a:t>
            </a:r>
          </a:p>
          <a:p>
            <a:pPr lvl="1"/>
            <a:r>
              <a:rPr lang="da-DK" sz="2200" dirty="0">
                <a:cs typeface="Times New Roman" panose="02020603050405020304" pitchFamily="18" charset="0"/>
              </a:rPr>
              <a:t>Psykiske funktionsnedsættelser</a:t>
            </a:r>
          </a:p>
          <a:p>
            <a:pPr lvl="1"/>
            <a:r>
              <a:rPr lang="da-DK" sz="2200" dirty="0">
                <a:cs typeface="Times New Roman" panose="02020603050405020304" pitchFamily="18" charset="0"/>
              </a:rPr>
              <a:t>Høre-/synshandicap</a:t>
            </a:r>
          </a:p>
          <a:p>
            <a:pPr lvl="1"/>
            <a:r>
              <a:rPr lang="da-DK" sz="2200" dirty="0">
                <a:cs typeface="Times New Roman" panose="02020603050405020304" pitchFamily="18" charset="0"/>
              </a:rPr>
              <a:t>Bevægelseshandicap</a:t>
            </a:r>
          </a:p>
          <a:p>
            <a:pPr lvl="1"/>
            <a:r>
              <a:rPr lang="da-DK" sz="2200" dirty="0">
                <a:cs typeface="Times New Roman" panose="02020603050405020304" pitchFamily="18" charset="0"/>
              </a:rPr>
              <a:t>Kronisk eller alvorlig sygdom</a:t>
            </a:r>
          </a:p>
          <a:p>
            <a:r>
              <a:rPr lang="da-DK" sz="2200" dirty="0">
                <a:cs typeface="Times New Roman" panose="02020603050405020304" pitchFamily="18" charset="0"/>
              </a:rPr>
              <a:t>Ordningen skal sikre, at elever med vanskeligheder kan uddanne sig på lige fod med andre</a:t>
            </a:r>
          </a:p>
        </p:txBody>
      </p:sp>
      <p:pic>
        <p:nvPicPr>
          <p:cNvPr id="6" name="Billede 5" descr="Et billede, der indeholder tekst, bord, person&#10;&#10;Automatisk genereret beskrivelse">
            <a:extLst>
              <a:ext uri="{FF2B5EF4-FFF2-40B4-BE49-F238E27FC236}">
                <a16:creationId xmlns:a16="http://schemas.microsoft.com/office/drawing/2014/main" id="{8628E107-4FC0-4D68-8C92-78EEA6871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3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7030F1A-A564-F7C9-29CE-035A53C69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D45EF-6B7F-40FE-917E-EE14C295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SPS til ordblinde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D6AEE8-4FF0-4DD4-A9FA-52E90E8D2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a-DK" dirty="0">
                <a:cs typeface="Times New Roman" panose="02020603050405020304" pitchFamily="18" charset="0"/>
              </a:rPr>
              <a:t>Studiestøttetimer (op til 40 timer per semester)</a:t>
            </a:r>
          </a:p>
          <a:p>
            <a:r>
              <a:rPr lang="da-DK" dirty="0">
                <a:cs typeface="Times New Roman" panose="02020603050405020304" pitchFamily="18" charset="0"/>
              </a:rPr>
              <a:t>Læse-/skriveteknologi (programpakke eller startpakke)</a:t>
            </a:r>
          </a:p>
          <a:p>
            <a:r>
              <a:rPr lang="da-DK" dirty="0">
                <a:cs typeface="Times New Roman" panose="02020603050405020304" pitchFamily="18" charset="0"/>
              </a:rPr>
              <a:t>It-instruktionstimer (6 timer) + adgang til Ordlab</a:t>
            </a:r>
          </a:p>
          <a:p>
            <a:r>
              <a:rPr lang="da-DK" dirty="0">
                <a:cs typeface="Times New Roman" panose="02020603050405020304" pitchFamily="18" charset="0"/>
              </a:rPr>
              <a:t>OCR-ramme til Nota</a:t>
            </a:r>
          </a:p>
          <a:p>
            <a:r>
              <a:rPr lang="da-DK" dirty="0">
                <a:cs typeface="Times New Roman" panose="02020603050405020304" pitchFamily="18" charset="0"/>
              </a:rPr>
              <a:t>Evt. andet, f.eks. skannerudstyr eller LST til smartphone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E6AD1F-A7C1-32B8-80F7-73DA1FB28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D45EF-6B7F-40FE-917E-EE14C295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SPS til ordblinde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D6AEE8-4FF0-4DD4-A9FA-52E90E8D2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562392" cy="4351338"/>
          </a:xfrm>
        </p:spPr>
        <p:txBody>
          <a:bodyPr/>
          <a:lstStyle/>
          <a:p>
            <a:r>
              <a:rPr lang="da-DK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Studiestøttetimer (op til 40 timer per semester)</a:t>
            </a:r>
          </a:p>
          <a:p>
            <a:r>
              <a:rPr lang="da-DK" dirty="0">
                <a:solidFill>
                  <a:srgbClr val="7030A0"/>
                </a:solidFill>
                <a:cs typeface="Times New Roman" panose="02020603050405020304" pitchFamily="18" charset="0"/>
              </a:rPr>
              <a:t>Læse-/skriveteknologi (programpakke eller startpakke)</a:t>
            </a:r>
          </a:p>
          <a:p>
            <a:r>
              <a:rPr lang="da-DK" dirty="0">
                <a:solidFill>
                  <a:srgbClr val="7030A0"/>
                </a:solidFill>
                <a:cs typeface="Times New Roman" panose="02020603050405020304" pitchFamily="18" charset="0"/>
              </a:rPr>
              <a:t>It-instruktionstimer (6 timer) + adgang til Ordlab</a:t>
            </a:r>
          </a:p>
          <a:p>
            <a:r>
              <a:rPr lang="da-DK" dirty="0">
                <a:solidFill>
                  <a:srgbClr val="7030A0"/>
                </a:solidFill>
                <a:cs typeface="Times New Roman" panose="02020603050405020304" pitchFamily="18" charset="0"/>
              </a:rPr>
              <a:t>OCR-ramme til Nota</a:t>
            </a:r>
          </a:p>
          <a:p>
            <a:r>
              <a:rPr lang="da-DK" dirty="0">
                <a:solidFill>
                  <a:srgbClr val="7030A0"/>
                </a:solidFill>
                <a:cs typeface="Times New Roman" panose="02020603050405020304" pitchFamily="18" charset="0"/>
              </a:rPr>
              <a:t>Evt. andet, f.eks. skannerudstyr eller LST til smartphone</a:t>
            </a:r>
          </a:p>
        </p:txBody>
      </p:sp>
      <p:sp>
        <p:nvSpPr>
          <p:cNvPr id="4" name="Højre klammeparentes 3">
            <a:extLst>
              <a:ext uri="{FF2B5EF4-FFF2-40B4-BE49-F238E27FC236}">
                <a16:creationId xmlns:a16="http://schemas.microsoft.com/office/drawing/2014/main" id="{C5AB6B07-E8FC-4F75-9C89-EE1983E02D34}"/>
              </a:ext>
            </a:extLst>
          </p:cNvPr>
          <p:cNvSpPr/>
          <p:nvPr/>
        </p:nvSpPr>
        <p:spPr>
          <a:xfrm>
            <a:off x="9400591" y="1825625"/>
            <a:ext cx="359227" cy="48995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cs typeface="Times New Roman" panose="02020603050405020304" pitchFamily="18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1E488FD-C9F6-4137-91B9-EEA08FBA61BB}"/>
              </a:ext>
            </a:extLst>
          </p:cNvPr>
          <p:cNvSpPr txBox="1"/>
          <p:nvPr/>
        </p:nvSpPr>
        <p:spPr>
          <a:xfrm>
            <a:off x="9969759" y="1765274"/>
            <a:ext cx="20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SPS-vejledere/låne-</a:t>
            </a:r>
            <a:r>
              <a:rPr lang="da-DK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SPS’ere</a:t>
            </a:r>
            <a:endParaRPr lang="da-DK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Højre klammeparentes 5">
            <a:extLst>
              <a:ext uri="{FF2B5EF4-FFF2-40B4-BE49-F238E27FC236}">
                <a16:creationId xmlns:a16="http://schemas.microsoft.com/office/drawing/2014/main" id="{333A100E-25B6-4F0C-93A7-8414CA27A8E9}"/>
              </a:ext>
            </a:extLst>
          </p:cNvPr>
          <p:cNvSpPr/>
          <p:nvPr/>
        </p:nvSpPr>
        <p:spPr>
          <a:xfrm>
            <a:off x="9400592" y="2315579"/>
            <a:ext cx="359228" cy="1967172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5C5EB4E-484D-4994-8E6D-A0C445C0950C}"/>
              </a:ext>
            </a:extLst>
          </p:cNvPr>
          <p:cNvSpPr txBox="1"/>
          <p:nvPr/>
        </p:nvSpPr>
        <p:spPr>
          <a:xfrm>
            <a:off x="9969759" y="3160566"/>
            <a:ext cx="1950098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7030A0"/>
                </a:solidFill>
                <a:cs typeface="Times New Roman" panose="02020603050405020304" pitchFamily="18" charset="0"/>
              </a:rPr>
              <a:t>Læsevejledere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8FA80FA-ABD2-B4A5-E8DF-9CE679B95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75B09-14A2-4474-A1C3-CEAFE824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Ordlab.dk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29DA9-A528-4B06-8A64-2923A3B7E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da-DK" dirty="0">
                <a:cs typeface="Times New Roman" panose="02020603050405020304" pitchFamily="18" charset="0"/>
              </a:rPr>
              <a:t>Mere end 400 instruktionsvideoer til alle former for LST</a:t>
            </a:r>
          </a:p>
          <a:p>
            <a:r>
              <a:rPr lang="da-DK" dirty="0">
                <a:cs typeface="Times New Roman" panose="02020603050405020304" pitchFamily="18" charset="0"/>
              </a:rPr>
              <a:t>Tænkt som supplement og genopfriskning, ikke som eneste kilde til instruktion</a:t>
            </a:r>
          </a:p>
          <a:p>
            <a:r>
              <a:rPr lang="da-DK" dirty="0">
                <a:cs typeface="Times New Roman" panose="02020603050405020304" pitchFamily="18" charset="0"/>
              </a:rPr>
              <a:t>Både videoer til ”ordblindeprogrammer” og alment tilgængelige programmer/indbyggede funktioner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809A3F-AEFB-48D9-9B90-D9001B67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48085"/>
            <a:ext cx="5181600" cy="4106417"/>
          </a:xfrm>
          <a:prstGeom prst="rect">
            <a:avLst/>
          </a:prstGeom>
          <a:noFill/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17E2A4A-9587-5D8A-A3E2-B1E3C1477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D22A28F9-AD05-4A10-B352-8C8FA9CAA9A3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92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0C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4F6BEC0-1E98-4039-8417-9ACE6598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902" y="3066255"/>
            <a:ext cx="1463167" cy="72548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54F8EC1-F2DB-4CF6-82D9-5B5760D6AFF2}"/>
              </a:ext>
            </a:extLst>
          </p:cNvPr>
          <p:cNvSpPr txBox="1"/>
          <p:nvPr/>
        </p:nvSpPr>
        <p:spPr>
          <a:xfrm>
            <a:off x="686677" y="410015"/>
            <a:ext cx="856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Dagsorden for i dag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0DF1C38-0991-4AED-8008-D6A2E628D651}"/>
              </a:ext>
            </a:extLst>
          </p:cNvPr>
          <p:cNvSpPr txBox="1"/>
          <p:nvPr/>
        </p:nvSpPr>
        <p:spPr>
          <a:xfrm>
            <a:off x="610331" y="2605263"/>
            <a:ext cx="788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B364599-6A55-4E3B-943A-38B515143C7F}"/>
              </a:ext>
            </a:extLst>
          </p:cNvPr>
          <p:cNvSpPr txBox="1"/>
          <p:nvPr/>
        </p:nvSpPr>
        <p:spPr>
          <a:xfrm>
            <a:off x="607400" y="877249"/>
            <a:ext cx="8110471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0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1800" b="0" i="0" u="sng" strike="noStrike" baseline="0" dirty="0">
                <a:solidFill>
                  <a:srgbClr val="000000"/>
                </a:solidFill>
              </a:rPr>
              <a:t>8.00-9.40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</a:rPr>
              <a:t>-  Opsamling fra sidst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</a:rPr>
              <a:t>-  Ordforråd til grundfag </a:t>
            </a:r>
            <a:r>
              <a:rPr lang="da-DK" dirty="0">
                <a:solidFill>
                  <a:srgbClr val="000000"/>
                </a:solidFill>
              </a:rPr>
              <a:t>– </a:t>
            </a:r>
            <a:r>
              <a:rPr lang="da-DK" sz="1800" b="0" i="0" u="none" strike="noStrike" baseline="0" dirty="0">
                <a:solidFill>
                  <a:srgbClr val="000000"/>
                </a:solidFill>
              </a:rPr>
              <a:t>udvidet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</a:rPr>
              <a:t>-  Skriveguides, gode råd til opgaveformuleringer og udvidet oplæg om læsbarhed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</a:rPr>
              <a:t>-  Kort om SPS </a:t>
            </a:r>
            <a:endParaRPr lang="da-DK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</a:rPr>
              <a:t>Hvad er SPS</a:t>
            </a:r>
            <a:endParaRPr lang="da-DK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solidFill>
                  <a:srgbClr val="000000"/>
                </a:solidFill>
              </a:rPr>
              <a:t>Støttemuligheder</a:t>
            </a:r>
            <a:endParaRPr lang="da-DK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solidFill>
                  <a:srgbClr val="000000"/>
                </a:solidFill>
              </a:rPr>
              <a:t>Hvad gør vi?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solidFill>
                  <a:srgbClr val="000000"/>
                </a:solidFill>
              </a:rPr>
              <a:t>Ordlab.dk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da-DK" sz="1800" b="0" i="0" u="sng" strike="noStrike" baseline="0" dirty="0">
                <a:solidFill>
                  <a:srgbClr val="000000"/>
                </a:solidFill>
              </a:rPr>
              <a:t>10.00-11.15 </a:t>
            </a:r>
          </a:p>
          <a:p>
            <a:pPr marL="285750" indent="-285750">
              <a:buFontTx/>
              <a:buChar char="-"/>
            </a:pPr>
            <a:r>
              <a:rPr lang="nb-NO" sz="1800" b="0" i="0" u="none" strike="noStrike" baseline="0" dirty="0">
                <a:solidFill>
                  <a:srgbClr val="000000"/>
                </a:solidFill>
              </a:rPr>
              <a:t>Overfør til eget fag </a:t>
            </a:r>
            <a:endParaRPr lang="nb-NO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</a:rPr>
              <a:t>F</a:t>
            </a:r>
            <a:r>
              <a:rPr lang="nb-NO" b="0" i="0" u="none" strike="noStrike" baseline="0" dirty="0">
                <a:solidFill>
                  <a:srgbClr val="000000"/>
                </a:solidFill>
              </a:rPr>
              <a:t>orslag til tiltag </a:t>
            </a:r>
            <a:endParaRPr lang="da-DK" b="0" i="0" u="none" strike="noStrike" baseline="0" dirty="0">
              <a:solidFill>
                <a:srgbClr val="000000"/>
              </a:solidFill>
            </a:endParaRPr>
          </a:p>
          <a:p>
            <a:endParaRPr lang="da-DK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da-DK" sz="1800" b="0" i="0" u="sng" strike="noStrike" baseline="0" dirty="0">
                <a:solidFill>
                  <a:srgbClr val="000000"/>
                </a:solidFill>
              </a:rPr>
              <a:t>11.15-11.30 </a:t>
            </a:r>
          </a:p>
          <a:p>
            <a:pPr marL="285750" indent="-285750">
              <a:buFontTx/>
              <a:buChar char="-"/>
            </a:pPr>
            <a:r>
              <a:rPr lang="da-DK" sz="1800" b="0" i="0" u="none" strike="noStrike" baseline="0" dirty="0">
                <a:solidFill>
                  <a:srgbClr val="000000"/>
                </a:solidFill>
              </a:rPr>
              <a:t>Opsamling på projektet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</a:rPr>
              <a:t>Screeninger </a:t>
            </a:r>
            <a:endParaRPr lang="da-DK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solidFill>
                  <a:srgbClr val="000000"/>
                </a:solidFill>
              </a:rPr>
              <a:t>Vores roller i læsevejledningen fremover </a:t>
            </a:r>
          </a:p>
        </p:txBody>
      </p:sp>
    </p:spTree>
    <p:extLst>
      <p:ext uri="{BB962C8B-B14F-4D97-AF65-F5344CB8AC3E}">
        <p14:creationId xmlns:p14="http://schemas.microsoft.com/office/powerpoint/2010/main" val="177875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FAC1D-802C-4D3E-84F7-07CFF50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Udfordringer ifm. SPS-ordningen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641190-4AE0-4535-B148-55EE479A8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da-DK" dirty="0">
                <a:cs typeface="Times New Roman" panose="02020603050405020304" pitchFamily="18" charset="0"/>
              </a:rPr>
              <a:t>”Tilskudsordning, ikke tillidsordning”</a:t>
            </a:r>
          </a:p>
          <a:p>
            <a:pPr lvl="1"/>
            <a:r>
              <a:rPr lang="da-DK" dirty="0">
                <a:cs typeface="Times New Roman" panose="02020603050405020304" pitchFamily="18" charset="0"/>
              </a:rPr>
              <a:t>Samtykkeerklæringer (o./u. 18)</a:t>
            </a:r>
          </a:p>
          <a:p>
            <a:pPr lvl="1"/>
            <a:r>
              <a:rPr lang="da-DK" dirty="0">
                <a:cs typeface="Times New Roman" panose="02020603050405020304" pitchFamily="18" charset="0"/>
              </a:rPr>
              <a:t>Timesedler</a:t>
            </a:r>
          </a:p>
          <a:p>
            <a:pPr lvl="1"/>
            <a:r>
              <a:rPr lang="da-DK" dirty="0">
                <a:cs typeface="Times New Roman" panose="02020603050405020304" pitchFamily="18" charset="0"/>
              </a:rPr>
              <a:t>Forløbsbeskrivelser</a:t>
            </a:r>
          </a:p>
          <a:p>
            <a:r>
              <a:rPr lang="da-DK" dirty="0">
                <a:cs typeface="Times New Roman" panose="02020603050405020304" pitchFamily="18" charset="0"/>
              </a:rPr>
              <a:t>Behandlingstid hos STUK</a:t>
            </a:r>
          </a:p>
          <a:p>
            <a:r>
              <a:rPr lang="da-DK" dirty="0">
                <a:cs typeface="Times New Roman" panose="02020603050405020304" pitchFamily="18" charset="0"/>
              </a:rPr>
              <a:t>Resultat i Ordblindetesten</a:t>
            </a:r>
          </a:p>
          <a:p>
            <a:r>
              <a:rPr lang="da-DK" dirty="0">
                <a:cs typeface="Times New Roman" panose="02020603050405020304" pitchFamily="18" charset="0"/>
              </a:rPr>
              <a:t>It-support (ATEA)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E13C973-23A1-EC6C-6219-1018B96AF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802AA-F5EB-49C0-9B41-4FCA3901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6923"/>
            <a:ext cx="9144000" cy="2387600"/>
          </a:xfrm>
        </p:spPr>
        <p:txBody>
          <a:bodyPr/>
          <a:lstStyle/>
          <a:p>
            <a:r>
              <a:rPr lang="da-DK" dirty="0">
                <a:latin typeface="+mn-lt"/>
              </a:rPr>
              <a:t>Overfør til eget fag!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A683E9-6473-4E34-8129-71A70317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5" y="1214049"/>
            <a:ext cx="5412630" cy="26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0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D1391D3-8A8A-23A4-5C3E-D02D8B1A9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" t="1219" r="582" b="977"/>
          <a:stretch/>
        </p:blipFill>
        <p:spPr>
          <a:xfrm>
            <a:off x="2194968" y="736549"/>
            <a:ext cx="7802063" cy="538490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7F5B8BD-861D-5441-ABA4-D5D04C955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6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D22A28F9-AD05-4A10-B352-8C8FA9CAA9A3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8B71583-625F-4C58-9DFC-9CEDAA4A75E0}"/>
              </a:ext>
            </a:extLst>
          </p:cNvPr>
          <p:cNvSpPr txBox="1"/>
          <p:nvPr/>
        </p:nvSpPr>
        <p:spPr>
          <a:xfrm>
            <a:off x="1486363" y="802819"/>
            <a:ext cx="707910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I vores planlægning tager vi aktivt stilling til, hvordan vi sikrer elevernes deltagelsesmuligheder, også når vi planlægger åben skole-aktiviteter og andre varierede undervisningsaktiviteter.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4E8365D-310D-4A2F-B79E-21C6F6AD71DB}"/>
              </a:ext>
            </a:extLst>
          </p:cNvPr>
          <p:cNvSpPr txBox="1"/>
          <p:nvPr/>
        </p:nvSpPr>
        <p:spPr>
          <a:xfrm>
            <a:off x="1486362" y="2757971"/>
            <a:ext cx="7079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Gå sammen i grupper (</a:t>
            </a:r>
            <a:r>
              <a:rPr lang="da-DK" dirty="0" err="1"/>
              <a:t>Tek</a:t>
            </a:r>
            <a:r>
              <a:rPr lang="da-DK" dirty="0"/>
              <a:t>, Byg, Stil, Mad)</a:t>
            </a:r>
          </a:p>
          <a:p>
            <a:pPr marL="342900" indent="-342900">
              <a:buAutoNum type="arabicParenR"/>
            </a:pPr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Hvilke erfaringer har I allerede med at sikre ordblinde elevers deltagelsesmuligheder i undervisningssituationer?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Hvad gør I konkret i jeres undervisning og planlægning?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Hvilke udfordringer ser I ift. at sikre ordblinde elevers deltagelsesmuligheder og hvor?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FD59F6A-9A6A-5834-726A-97AACDAF3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7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FAC1D-802C-4D3E-84F7-07CFF50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Tre gode bud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641190-4AE0-4535-B148-55EE479A8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da-DK" dirty="0"/>
              <a:t>Lav en dagsorden for timen/dagen</a:t>
            </a:r>
            <a:br>
              <a:rPr lang="da-DK" dirty="0"/>
            </a:br>
            <a:endParaRPr lang="da-DK" dirty="0"/>
          </a:p>
          <a:p>
            <a:r>
              <a:rPr lang="da-DK" dirty="0"/>
              <a:t>Hav et fokusord for dagens undervisning</a:t>
            </a:r>
            <a:br>
              <a:rPr lang="da-DK" dirty="0"/>
            </a:br>
            <a:endParaRPr lang="da-DK" dirty="0"/>
          </a:p>
          <a:p>
            <a:r>
              <a:rPr lang="da-DK" dirty="0"/>
              <a:t>Skabe sammenhæng mellem hver gang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4B93EEA-AD18-5F2D-0A8D-A76DE7684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4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FAC1D-802C-4D3E-84F7-07CFF50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Arbejdsspørgsmål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641190-4AE0-4535-B148-55EE479A8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Med udgangspunkt i jeres erfaringer, skal I </a:t>
            </a:r>
            <a:r>
              <a:rPr lang="da-DK" dirty="0" err="1"/>
              <a:t>i</a:t>
            </a:r>
            <a:r>
              <a:rPr lang="da-DK" dirty="0"/>
              <a:t> jeres teams diskutere/overveje: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Hvorfor er det vigtigt for jeres elever at have en dagsorden?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Hvilke fokusord kan der sættes på modulerne?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Hvordan håndterer vi gruppearbejde?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Hvordan kan der skabes sammenhæng mellem undervisningsgangene?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DF778C5-0CC1-0460-C3BE-EB0F6E9D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7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da-DK" sz="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Opsamling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3549921"/>
            <a:ext cx="31846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FAC1D-802C-4D3E-84F7-07CFF50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Roller i læsevejledningen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641190-4AE0-4535-B148-55EE479A8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80539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2288" algn="l"/>
              </a:tabLst>
            </a:pPr>
            <a:r>
              <a:rPr lang="da-DK" altLang="da-DK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Marie Ågård Bennike</a:t>
            </a:r>
            <a:endParaRPr lang="en-US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GF1 Mad (inkl. EUX)</a:t>
            </a:r>
            <a:endParaRPr lang="da-DK" altLang="da-DK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GF2 og hovedforløb på Vester Alle 26</a:t>
            </a:r>
            <a:endParaRPr lang="da-DK" altLang="da-DK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Fodterapeutskolen</a:t>
            </a:r>
            <a:endParaRPr lang="da-DK" altLang="da-DK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HHX</a:t>
            </a:r>
            <a:endParaRPr lang="da-DK" altLang="da-DK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HTX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2288" algn="l"/>
              </a:tabLst>
            </a:pPr>
            <a:endParaRPr lang="da-DK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2288" algn="l"/>
              </a:tabLst>
            </a:pPr>
            <a:r>
              <a:rPr lang="da-DK" altLang="da-DK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Ida Elise Ravn Claumarch</a:t>
            </a:r>
            <a:endParaRPr lang="en-US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EUX Tech (undtagen HKR)</a:t>
            </a:r>
            <a:endParaRPr lang="en-US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Retail &amp; Management</a:t>
            </a:r>
            <a:endParaRPr lang="en-US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HHX</a:t>
            </a:r>
            <a:endParaRPr lang="en-US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HTX</a:t>
            </a:r>
            <a:endParaRPr lang="da-DK" sz="2400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7DED8C55-237D-FB67-044B-414DDD1AE51A}"/>
              </a:ext>
            </a:extLst>
          </p:cNvPr>
          <p:cNvSpPr txBox="1">
            <a:spLocks/>
          </p:cNvSpPr>
          <p:nvPr/>
        </p:nvSpPr>
        <p:spPr>
          <a:xfrm>
            <a:off x="6318738" y="1825625"/>
            <a:ext cx="5480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endParaRPr lang="da-DK" sz="2400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A6C745F3-75C3-0A91-1024-955D31093C08}"/>
              </a:ext>
            </a:extLst>
          </p:cNvPr>
          <p:cNvSpPr txBox="1">
            <a:spLocks/>
          </p:cNvSpPr>
          <p:nvPr/>
        </p:nvSpPr>
        <p:spPr>
          <a:xfrm>
            <a:off x="6318737" y="1825625"/>
            <a:ext cx="5480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2288" algn="l"/>
              </a:tabLst>
            </a:pPr>
            <a:r>
              <a:rPr kumimoji="0" lang="da-DK" altLang="da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Jette Kristine Olsen</a:t>
            </a:r>
            <a:endParaRPr lang="da-DK" altLang="da-DK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kumimoji="0" lang="da-DK" alt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GF1 Byg</a:t>
            </a:r>
            <a:endParaRPr lang="da-DK" altLang="da-DK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kumimoji="0" lang="da-DK" alt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GF2 og hovedforløb på Blommevej 40</a:t>
            </a:r>
            <a:endParaRPr lang="da-DK" altLang="da-DK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kumimoji="0" lang="da-DK" alt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Industrioperatører på Minervavej 57</a:t>
            </a:r>
            <a:endParaRPr lang="da-DK" altLang="da-DK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kumimoji="0" lang="da-DK" alt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GF+</a:t>
            </a:r>
            <a:endParaRPr lang="da-DK" altLang="da-DK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kumimoji="0" lang="da-DK" alt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Tradium Ring Djursland</a:t>
            </a:r>
            <a:endParaRPr lang="da-DK" altLang="da-DK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2288" algn="l"/>
              </a:tabLst>
            </a:pPr>
            <a:endParaRPr lang="da-DK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2288" algn="l"/>
              </a:tabLst>
            </a:pPr>
            <a:r>
              <a:rPr lang="da-DK" altLang="da-DK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Lane Ross Koefoed</a:t>
            </a:r>
            <a:endParaRPr lang="en-US" altLang="da-DK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GF1 Tek</a:t>
            </a:r>
            <a:endParaRPr lang="da-DK" altLang="da-DK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</a:pPr>
            <a:r>
              <a:rPr lang="da-DK" altLang="da-DK" sz="2400" dirty="0">
                <a:ea typeface="Calibri" panose="020F0502020204030204" pitchFamily="34" charset="0"/>
                <a:cs typeface="Times New Roman" panose="02020603050405020304" pitchFamily="18" charset="0"/>
              </a:rPr>
              <a:t>GF1 Stil</a:t>
            </a:r>
            <a:endParaRPr lang="da-DK" altLang="da-DK" sz="24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AEC4CF0-E10E-6B60-9879-231EBCBAB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D22A28F9-AD05-4A10-B352-8C8FA9CAA9A3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92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0C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4F6BEC0-1E98-4039-8417-9ACE6598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902" y="3066255"/>
            <a:ext cx="1463167" cy="725487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5D58DDD-1365-44EA-8133-B4B722ECBCE6}"/>
              </a:ext>
            </a:extLst>
          </p:cNvPr>
          <p:cNvSpPr txBox="1"/>
          <p:nvPr/>
        </p:nvSpPr>
        <p:spPr>
          <a:xfrm>
            <a:off x="801858" y="506437"/>
            <a:ext cx="856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Opsamling fra sidst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6F10ACF-C64A-4308-977E-DAAD2E0DCE6A}"/>
              </a:ext>
            </a:extLst>
          </p:cNvPr>
          <p:cNvSpPr txBox="1"/>
          <p:nvPr/>
        </p:nvSpPr>
        <p:spPr>
          <a:xfrm>
            <a:off x="797926" y="1371989"/>
            <a:ext cx="61798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000" dirty="0"/>
              <a:t>Definitionen på ordblindhed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Fonologisk bevidsthed</a:t>
            </a:r>
            <a:br>
              <a:rPr lang="da-DK" sz="2000" dirty="0"/>
            </a:br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Læse-skriveteknologi som </a:t>
            </a:r>
            <a:r>
              <a:rPr lang="da-DK" sz="2000" dirty="0" err="1"/>
              <a:t>stilladserende</a:t>
            </a:r>
            <a:r>
              <a:rPr lang="da-DK" sz="2000" dirty="0"/>
              <a:t> hjælpemiddel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CD-ORD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AppWriter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Diktering</a:t>
            </a:r>
            <a:br>
              <a:rPr lang="da-DK" sz="2000" dirty="0"/>
            </a:br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Læsestrategier og læseformål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Før-, under- og efterlæsningsstrategier</a:t>
            </a:r>
            <a:br>
              <a:rPr lang="da-DK" sz="2000" dirty="0"/>
            </a:br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Praktiske råd til undervisningen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Ordmobilisering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Struktur</a:t>
            </a:r>
            <a:br>
              <a:rPr lang="da-DK" sz="2000" dirty="0"/>
            </a:br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OCR-behandling</a:t>
            </a:r>
          </a:p>
        </p:txBody>
      </p:sp>
    </p:spTree>
    <p:extLst>
      <p:ext uri="{BB962C8B-B14F-4D97-AF65-F5344CB8AC3E}">
        <p14:creationId xmlns:p14="http://schemas.microsoft.com/office/powerpoint/2010/main" val="159090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D22A28F9-AD05-4A10-B352-8C8FA9CAA9A3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92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0C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4F6BEC0-1E98-4039-8417-9ACE6598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902" y="3066255"/>
            <a:ext cx="1463167" cy="725487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CE83F2BF-2230-2336-5B57-62CDFB194459}"/>
              </a:ext>
            </a:extLst>
          </p:cNvPr>
          <p:cNvSpPr txBox="1">
            <a:spLocks/>
          </p:cNvSpPr>
          <p:nvPr/>
        </p:nvSpPr>
        <p:spPr>
          <a:xfrm>
            <a:off x="825169" y="1997945"/>
            <a:ext cx="7434679" cy="15889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 eaLnBrk="1" hangingPunct="1">
              <a:defRPr sz="3000" b="0" i="0">
                <a:solidFill>
                  <a:schemeClr val="bg1"/>
                </a:solidFill>
                <a:latin typeface="Roboto-Light"/>
                <a:ea typeface="+mj-ea"/>
                <a:cs typeface="Roboto-Light"/>
              </a:defRPr>
            </a:lvl1pPr>
          </a:lstStyle>
          <a:p>
            <a:pPr marL="11516" algn="ctr">
              <a:lnSpc>
                <a:spcPts val="4081"/>
              </a:lnSpc>
              <a:spcBef>
                <a:spcPts val="91"/>
              </a:spcBef>
            </a:pPr>
            <a:r>
              <a:rPr lang="da-DK" sz="3627" kern="0" spc="-5" dirty="0">
                <a:solidFill>
                  <a:schemeClr val="tx1"/>
                </a:solidFill>
                <a:latin typeface="+mn-lt"/>
              </a:rPr>
              <a:t>Læsbarhed</a:t>
            </a:r>
            <a:br>
              <a:rPr lang="da-DK" sz="3627" kern="0" spc="-5" dirty="0">
                <a:solidFill>
                  <a:schemeClr val="tx1"/>
                </a:solidFill>
                <a:latin typeface="+mn-lt"/>
              </a:rPr>
            </a:br>
            <a:br>
              <a:rPr lang="da-DK" sz="3627" kern="0" spc="-5" dirty="0">
                <a:solidFill>
                  <a:schemeClr val="tx1"/>
                </a:solidFill>
                <a:latin typeface="+mn-lt"/>
              </a:rPr>
            </a:br>
            <a:r>
              <a:rPr lang="da-DK" sz="3627" kern="0" spc="-5" dirty="0">
                <a:solidFill>
                  <a:schemeClr val="tx1"/>
                </a:solidFill>
                <a:latin typeface="+mn-lt"/>
              </a:rPr>
              <a:t>Sådan skaber du læsbare tekster</a:t>
            </a:r>
            <a:endParaRPr lang="da-DK" sz="1451" kern="0" dirty="0">
              <a:solidFill>
                <a:schemeClr val="tx1"/>
              </a:solidFill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2405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aleboble klistermærke">
            <a:extLst>
              <a:ext uri="{FF2B5EF4-FFF2-40B4-BE49-F238E27FC236}">
                <a16:creationId xmlns:a16="http://schemas.microsoft.com/office/drawing/2014/main" id="{7A55142A-0131-43C5-B064-A9167E87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13026" r="14120" b="11660"/>
          <a:stretch/>
        </p:blipFill>
        <p:spPr bwMode="auto">
          <a:xfrm>
            <a:off x="1590512" y="2001002"/>
            <a:ext cx="3591331" cy="32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DF588C6-BB76-4635-9F16-E641BD47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722" y="1083476"/>
            <a:ext cx="10193155" cy="418638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tx1"/>
                </a:solidFill>
                <a:latin typeface="+mn-lt"/>
              </a:rPr>
              <a:t>Mål for oplægget: Tips til at minimere dette:</a:t>
            </a:r>
          </a:p>
        </p:txBody>
      </p:sp>
      <p:pic>
        <p:nvPicPr>
          <p:cNvPr id="2050" name="Picture 2" descr="Confused-student-banner | Redbrick">
            <a:extLst>
              <a:ext uri="{FF2B5EF4-FFF2-40B4-BE49-F238E27FC236}">
                <a16:creationId xmlns:a16="http://schemas.microsoft.com/office/drawing/2014/main" id="{236BE207-F567-4A37-8110-C7C109BA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43" y="2580140"/>
            <a:ext cx="4904966" cy="32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05A8ADD-7714-4EC5-A6CA-3ECB727A5EA3}"/>
              </a:ext>
            </a:extLst>
          </p:cNvPr>
          <p:cNvSpPr txBox="1"/>
          <p:nvPr/>
        </p:nvSpPr>
        <p:spPr>
          <a:xfrm>
            <a:off x="2765857" y="3200426"/>
            <a:ext cx="2024205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39" dirty="0"/>
              <a:t>Hvad er det, </a:t>
            </a:r>
          </a:p>
          <a:p>
            <a:r>
              <a:rPr lang="da-DK" sz="2539" dirty="0"/>
              <a:t>vi skal??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3AA5AA4-07FA-0753-6363-7421FF99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E6CE-74F7-122C-B476-842537E1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Opgave ved bordene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D8A2F262-8F34-DC9B-4EB4-AAFBB3C745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Se udleveret ark </a:t>
            </a:r>
            <a:endParaRPr lang="da-DK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Tilføjelsesprogram 6" title="Breaktime">
                <a:extLst>
                  <a:ext uri="{FF2B5EF4-FFF2-40B4-BE49-F238E27FC236}">
                    <a16:creationId xmlns:a16="http://schemas.microsoft.com/office/drawing/2014/main" id="{A17E1DE5-4CAE-C419-48A8-270302CDEC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13939"/>
                  </p:ext>
                </p:extLst>
              </p:nvPr>
            </p:nvGraphicFramePr>
            <p:xfrm>
              <a:off x="838200" y="3429000"/>
              <a:ext cx="5201722" cy="19382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7" name="Tilføjelsesprogram 6" title="Breaktime">
                <a:extLst>
                  <a:ext uri="{FF2B5EF4-FFF2-40B4-BE49-F238E27FC236}">
                    <a16:creationId xmlns:a16="http://schemas.microsoft.com/office/drawing/2014/main" id="{A17E1DE5-4CAE-C419-48A8-270302CDEC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3429000"/>
                <a:ext cx="5201722" cy="1938214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Gruppearbejde – Ewieglad">
            <a:extLst>
              <a:ext uri="{FF2B5EF4-FFF2-40B4-BE49-F238E27FC236}">
                <a16:creationId xmlns:a16="http://schemas.microsoft.com/office/drawing/2014/main" id="{CEAFB207-04B3-6A8C-A7F2-FF39573F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22" y="1825625"/>
            <a:ext cx="4448278" cy="33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F40B627-3554-496B-5430-D3D3727A8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E6CE-74F7-122C-B476-842537E1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2354" cy="1325563"/>
          </a:xfrm>
        </p:spPr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Læsbarhed </a:t>
            </a:r>
            <a:r>
              <a:rPr lang="da-DK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større forståelse hos eleverne</a:t>
            </a:r>
            <a:endParaRPr lang="da-DK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9068E5A-46C6-F53D-8C0F-780C30518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24846"/>
            <a:ext cx="3073224" cy="2045091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E99E0EFF-2044-29A4-765B-B55F27B0E19C}"/>
              </a:ext>
            </a:extLst>
          </p:cNvPr>
          <p:cNvSpPr txBox="1"/>
          <p:nvPr/>
        </p:nvSpPr>
        <p:spPr>
          <a:xfrm>
            <a:off x="4709498" y="1690688"/>
            <a:ext cx="4111341" cy="496285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lang="da-DK" sz="1814" dirty="0">
                <a:cs typeface="Times New Roman" panose="02020603050405020304" pitchFamily="18" charset="0"/>
              </a:rPr>
              <a:t>Læsbarhed stiger, hvis teksten er: </a:t>
            </a:r>
          </a:p>
          <a:p>
            <a:pPr marL="11516" marR="4607">
              <a:spcBef>
                <a:spcPts val="91"/>
              </a:spcBef>
            </a:pPr>
            <a:endParaRPr lang="da-DK" sz="1814" dirty="0">
              <a:cs typeface="Times New Roman" panose="02020603050405020304" pitchFamily="18" charset="0"/>
            </a:endParaRP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Overskuelig</a:t>
            </a: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Kortfattet</a:t>
            </a: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Præcis</a:t>
            </a: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Bruger ord, eleverne forstår</a:t>
            </a: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Skriver aktivt</a:t>
            </a: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Giver svar på de 9 H’er</a:t>
            </a:r>
          </a:p>
          <a:p>
            <a:pPr marL="322458" marR="4607" indent="-310942">
              <a:spcBef>
                <a:spcPts val="91"/>
              </a:spcBef>
              <a:buFontTx/>
              <a:buChar char="-"/>
            </a:pPr>
            <a:endParaRPr lang="da-DK" sz="1814" dirty="0">
              <a:cs typeface="Times New Roman" panose="02020603050405020304" pitchFamily="18" charset="0"/>
            </a:endParaRPr>
          </a:p>
          <a:p>
            <a:pPr marL="354416" marR="4607" indent="-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da-DK" sz="1814" dirty="0">
                <a:cs typeface="Times New Roman" panose="02020603050405020304" pitchFamily="18" charset="0"/>
              </a:rPr>
              <a:t>Layout, der understøtter</a:t>
            </a:r>
          </a:p>
          <a:p>
            <a:pPr marL="769005" marR="4607" lvl="1" indent="-342900">
              <a:spcBef>
                <a:spcPts val="91"/>
              </a:spcBef>
              <a:buFont typeface="Courier New" panose="02070309020205020404" pitchFamily="49" charset="0"/>
              <a:buChar char="o"/>
            </a:pPr>
            <a:r>
              <a:rPr lang="da-DK" sz="1814" dirty="0">
                <a:cs typeface="Times New Roman" panose="02020603050405020304" pitchFamily="18" charset="0"/>
              </a:rPr>
              <a:t>Illustrationer</a:t>
            </a:r>
          </a:p>
          <a:p>
            <a:pPr marL="769005" marR="4607" lvl="1" indent="-342900">
              <a:spcBef>
                <a:spcPts val="91"/>
              </a:spcBef>
              <a:buFont typeface="Courier New" panose="02070309020205020404" pitchFamily="49" charset="0"/>
              <a:buChar char="o"/>
            </a:pPr>
            <a:r>
              <a:rPr lang="da-DK" sz="1814" dirty="0">
                <a:cs typeface="Times New Roman" panose="02020603050405020304" pitchFamily="18" charset="0"/>
              </a:rPr>
              <a:t>Figurer</a:t>
            </a:r>
          </a:p>
          <a:p>
            <a:pPr marL="769005" marR="4607" lvl="1" indent="-342900">
              <a:spcBef>
                <a:spcPts val="91"/>
              </a:spcBef>
              <a:buFont typeface="Courier New" panose="02070309020205020404" pitchFamily="49" charset="0"/>
              <a:buChar char="o"/>
            </a:pPr>
            <a:r>
              <a:rPr lang="da-DK" sz="1814" dirty="0">
                <a:cs typeface="Times New Roman" panose="02020603050405020304" pitchFamily="18" charset="0"/>
              </a:rPr>
              <a:t>Punktform</a:t>
            </a:r>
          </a:p>
          <a:p>
            <a:pPr marL="769005" marR="4607" lvl="1" indent="-342900">
              <a:spcBef>
                <a:spcPts val="91"/>
              </a:spcBef>
              <a:buFont typeface="Courier New" panose="02070309020205020404" pitchFamily="49" charset="0"/>
              <a:buChar char="o"/>
            </a:pPr>
            <a:r>
              <a:rPr lang="da-DK" sz="1814" dirty="0">
                <a:cs typeface="Times New Roman" panose="02020603050405020304" pitchFamily="18" charset="0"/>
              </a:rPr>
              <a:t>Bokse</a:t>
            </a:r>
          </a:p>
          <a:p>
            <a:pPr marL="769005" marR="4607" lvl="1" indent="-342900">
              <a:spcBef>
                <a:spcPts val="91"/>
              </a:spcBef>
              <a:buFont typeface="Courier New" panose="02070309020205020404" pitchFamily="49" charset="0"/>
              <a:buChar char="o"/>
            </a:pPr>
            <a:r>
              <a:rPr lang="da-DK" sz="1814" dirty="0">
                <a:cs typeface="Times New Roman" panose="02020603050405020304" pitchFamily="18" charset="0"/>
              </a:rPr>
              <a:t>Brug af teksttyper</a:t>
            </a:r>
          </a:p>
          <a:p>
            <a:pPr marL="322458" marR="4607" indent="-310942">
              <a:spcBef>
                <a:spcPts val="91"/>
              </a:spcBef>
              <a:buFontTx/>
              <a:buChar char="-"/>
            </a:pPr>
            <a:endParaRPr lang="da-DK" sz="1814" dirty="0">
              <a:cs typeface="Roboto-Light"/>
            </a:endParaRPr>
          </a:p>
          <a:p>
            <a:pPr marL="322458" marR="4607" indent="-310942">
              <a:spcBef>
                <a:spcPts val="91"/>
              </a:spcBef>
              <a:buFontTx/>
              <a:buChar char="-"/>
            </a:pPr>
            <a:endParaRPr sz="1814" dirty="0">
              <a:cs typeface="Roboto-Light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04A0624-57DB-857C-6677-F55B2B5A8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E6CE-74F7-122C-B476-842537E1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Opmærksomhed på ord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DAB43B3-EC61-36AB-6ADA-2A1AE1DBA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58" t="22765" r="24412" b="29649"/>
          <a:stretch/>
        </p:blipFill>
        <p:spPr>
          <a:xfrm>
            <a:off x="838200" y="1690688"/>
            <a:ext cx="8114055" cy="435858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52D8FD3-4C65-0E20-D104-129C6AF9F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E6CE-74F7-122C-B476-842537E1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  <a:cs typeface="Times New Roman" panose="02020603050405020304" pitchFamily="18" charset="0"/>
              </a:rPr>
              <a:t>Opmærksomhed på ord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B39030D-2305-8C2A-57E9-2E126098E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58" t="22765" r="24412" b="29649"/>
          <a:stretch/>
        </p:blipFill>
        <p:spPr>
          <a:xfrm>
            <a:off x="838200" y="1690688"/>
            <a:ext cx="8114055" cy="435858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980413E-23C5-7F8B-202B-FCBD3C40ED2F}"/>
              </a:ext>
            </a:extLst>
          </p:cNvPr>
          <p:cNvSpPr/>
          <p:nvPr/>
        </p:nvSpPr>
        <p:spPr>
          <a:xfrm>
            <a:off x="4690720" y="4678032"/>
            <a:ext cx="1501829" cy="326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1632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8839840-235E-8B01-BBAF-929E6CD38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41" y="355539"/>
            <a:ext cx="1566066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0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F96049D7-7DBA-4B59-8718-50F30E975205}">
  <we:reference id="wa200001661" version="2.1.0.2" store="da-DK" storeType="OMEX"/>
  <we:alternateReferences>
    <we:reference id="WA200001661" version="2.1.0.2" store="WA200001661" storeType="OMEX"/>
  </we:alternateReferences>
  <we:properties>
    <we:property name="type" value="&quot;None&quot;"/>
    <we:property name="time" value="72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1000</Words>
  <Application>Microsoft Office PowerPoint</Application>
  <PresentationFormat>Widescreen</PresentationFormat>
  <Paragraphs>200</Paragraphs>
  <Slides>27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Roboto-Light</vt:lpstr>
      <vt:lpstr>Times New Roman</vt:lpstr>
      <vt:lpstr>Office-tema</vt:lpstr>
      <vt:lpstr>Ordblindeprojektdag 3/8 2022</vt:lpstr>
      <vt:lpstr>PowerPoint-præsentation</vt:lpstr>
      <vt:lpstr>PowerPoint-præsentation</vt:lpstr>
      <vt:lpstr>PowerPoint-præsentation</vt:lpstr>
      <vt:lpstr>Mål for oplægget: Tips til at minimere dette:</vt:lpstr>
      <vt:lpstr>Opgave ved bordene</vt:lpstr>
      <vt:lpstr>Læsbarhed  større forståelse hos eleverne</vt:lpstr>
      <vt:lpstr>Opmærksomhed på ord</vt:lpstr>
      <vt:lpstr>Opmærksomhed på ord</vt:lpstr>
      <vt:lpstr>Skriv aktivt</vt:lpstr>
      <vt:lpstr>Skriv aktivt</vt:lpstr>
      <vt:lpstr>PowerPoint-præsentation</vt:lpstr>
      <vt:lpstr>Layout der understøtter</vt:lpstr>
      <vt:lpstr>PowerPoint-præsentation</vt:lpstr>
      <vt:lpstr>Kort om SPS</vt:lpstr>
      <vt:lpstr>Hvad er SPS?</vt:lpstr>
      <vt:lpstr>SPS til ordblinde</vt:lpstr>
      <vt:lpstr>SPS til ordblinde</vt:lpstr>
      <vt:lpstr>Ordlab.dk</vt:lpstr>
      <vt:lpstr>Udfordringer ifm. SPS-ordningen</vt:lpstr>
      <vt:lpstr>Overfør til eget fag!</vt:lpstr>
      <vt:lpstr>PowerPoint-præsentation</vt:lpstr>
      <vt:lpstr>PowerPoint-præsentation</vt:lpstr>
      <vt:lpstr>Tre gode bud</vt:lpstr>
      <vt:lpstr>Arbejdsspørgsmål</vt:lpstr>
      <vt:lpstr>Opsamling</vt:lpstr>
      <vt:lpstr>Roller i læsevejledningen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Overførsel til eget fag</dc:title>
  <dc:creator>Lane Ross Koefoed</dc:creator>
  <cp:lastModifiedBy>Marie Ågård Bennike</cp:lastModifiedBy>
  <cp:revision>24</cp:revision>
  <dcterms:created xsi:type="dcterms:W3CDTF">2022-06-24T09:19:51Z</dcterms:created>
  <dcterms:modified xsi:type="dcterms:W3CDTF">2023-05-11T11:41:34Z</dcterms:modified>
</cp:coreProperties>
</file>