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406" r:id="rId2"/>
    <p:sldId id="262" r:id="rId3"/>
    <p:sldId id="256" r:id="rId4"/>
    <p:sldId id="302" r:id="rId5"/>
    <p:sldId id="304" r:id="rId6"/>
    <p:sldId id="305" r:id="rId7"/>
    <p:sldId id="303" r:id="rId8"/>
    <p:sldId id="306" r:id="rId9"/>
    <p:sldId id="407" r:id="rId10"/>
    <p:sldId id="403" r:id="rId11"/>
    <p:sldId id="397" r:id="rId12"/>
    <p:sldId id="398" r:id="rId13"/>
    <p:sldId id="399" r:id="rId14"/>
    <p:sldId id="400" r:id="rId15"/>
    <p:sldId id="401" r:id="rId16"/>
    <p:sldId id="404" r:id="rId17"/>
    <p:sldId id="402" r:id="rId18"/>
    <p:sldId id="268" r:id="rId19"/>
    <p:sldId id="317" r:id="rId20"/>
    <p:sldId id="405" r:id="rId21"/>
    <p:sldId id="319" r:id="rId22"/>
    <p:sldId id="320" r:id="rId23"/>
    <p:sldId id="408" r:id="rId24"/>
    <p:sldId id="409" r:id="rId25"/>
    <p:sldId id="410" r:id="rId26"/>
    <p:sldId id="307" r:id="rId27"/>
    <p:sldId id="279" r:id="rId28"/>
    <p:sldId id="308" r:id="rId29"/>
    <p:sldId id="274" r:id="rId30"/>
    <p:sldId id="309" r:id="rId31"/>
    <p:sldId id="258" r:id="rId32"/>
    <p:sldId id="280" r:id="rId33"/>
    <p:sldId id="411" r:id="rId34"/>
    <p:sldId id="412" r:id="rId35"/>
    <p:sldId id="312" r:id="rId36"/>
    <p:sldId id="266" r:id="rId37"/>
    <p:sldId id="313" r:id="rId38"/>
    <p:sldId id="314" r:id="rId39"/>
    <p:sldId id="269" r:id="rId40"/>
    <p:sldId id="270" r:id="rId41"/>
    <p:sldId id="271" r:id="rId42"/>
    <p:sldId id="277" r:id="rId43"/>
    <p:sldId id="315" r:id="rId44"/>
    <p:sldId id="275" r:id="rId45"/>
    <p:sldId id="273" r:id="rId46"/>
    <p:sldId id="278" r:id="rId47"/>
    <p:sldId id="316" r:id="rId48"/>
    <p:sldId id="281" r:id="rId49"/>
    <p:sldId id="324" r:id="rId50"/>
    <p:sldId id="325" r:id="rId5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3953" autoAdjust="0"/>
  </p:normalViewPr>
  <p:slideViewPr>
    <p:cSldViewPr snapToGrid="0">
      <p:cViewPr varScale="1">
        <p:scale>
          <a:sx n="103" d="100"/>
          <a:sy n="103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A3DBA9AB-DED3-4F7E-935E-B314C73D86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41F435E-DFFD-40CD-A3E1-994698F39C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B9961-7A0D-486D-81CD-194F120FEC36}" type="datetimeFigureOut">
              <a:rPr lang="da-DK" smtClean="0"/>
              <a:t>11-05-2023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58C27C-792C-465E-B4FD-C25F77FC74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BEB6E9B-B1CB-48A4-9984-9499D1FF10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CCF6C-7CF0-4992-90B3-DBD2A6B4DB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5754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8CA6-2742-4C46-B895-1F2B41E81B76}" type="datetimeFigureOut">
              <a:rPr lang="da-DK" smtClean="0"/>
              <a:t>11-05-2023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29E42-4A26-4C0A-8665-D555F2D3B9C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1691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6F5C8-95E2-47FC-A55A-7AF4EDDA75C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3699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4472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1587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2637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4901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2431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18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Denne aktivitet ligger i anden </a:t>
            </a:r>
            <a:r>
              <a:rPr lang="da-DK" dirty="0" err="1"/>
              <a:t>powerpoint</a:t>
            </a:r>
            <a:r>
              <a:rPr lang="da-DK" dirty="0"/>
              <a:t> – Fagsprog metal – klar til brug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8601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0163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Vigtig del af fagidentiteten, indgangen til at lære et fag, godt signal til mester</a:t>
            </a:r>
          </a:p>
          <a:p>
            <a:r>
              <a:rPr lang="da-DK" dirty="0"/>
              <a:t>særligt svært for ordblinde – de mangler ofte de hylder, de skal lagres på. Og de skal ofte høre det flere gange, før de lærer det. (nedstryger)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592E3-CA26-4E79-8FE2-07B8321BEF23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6335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(billedet er fra køkken bogen, den der blev lavet på kursus var fra metal)</a:t>
            </a:r>
          </a:p>
          <a:p>
            <a:r>
              <a:rPr lang="da-DK" dirty="0"/>
              <a:t>I får lov at vælge mellem 4 og 6 felter- vi har gennemgået de øverste felter.  Ordblinde: De har ekstra svært ved at lære nye ord – Måske er det fordi, de ikke på samme måde ‘ser’ ordene for sig – måske er det fordi, det center i hjernen er anderledes hos mange ordblinde. Men i hvert fald har de også brug for at kunne genkende ordene. Langt de fleste af jeres ordblinde, kan sagtens læse enkeltord – det skal I ikke være bange for. Men sig til instruktionen: hjælp hinanden med at læse ordene, så tænk højt.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509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6321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Sværhedsgrad – spilbaseret - konkurrenceelement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4879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Sværhedsgrad – spilbaseret - konkurrenceelement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344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Mangelfuld skolegang, svag begavelse, dansk som andetsprog, andre vanskeligheder såsom opmærksomhedsforstyrrelser, etc.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7752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Kun fonologisk kodning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3939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Læsning (tilegne sig viden): Langsom, ukendte ord, manglende forståelse, misforståelser, glemmer hurtigt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Stavning (formidle viden): Forveksler ord, bytter rundt på bogstaver, børnestavning, ikke lydret, mange fejl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Skrivning: Rodede sætninger, svært ved opgavestruktur, ingen rød tråd, talesprog, svært ved at komme i gang/finde på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0893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Skriftsprogsvanskeligheder: Ordafkodning, læseforståelse, stavning, hukommelse. ”Den rene funktionsnedsættelse” kontra skolens forventninger (selvoplevet handicap)</a:t>
            </a:r>
          </a:p>
          <a:p>
            <a:r>
              <a:rPr lang="da-DK" dirty="0"/>
              <a:t>Strategier kan være hensigtsmæssige eller uhensigtsmæssige</a:t>
            </a:r>
          </a:p>
          <a:p>
            <a:r>
              <a:rPr lang="da-DK" dirty="0"/>
              <a:t>Selvforståelse kan være god eller dårlig, og den kan svinge fra fag til fag. Hænger sammen med motivation for at blive bedre. Påvirkes meget af tidligere skoleforløb.</a:t>
            </a:r>
          </a:p>
          <a:p>
            <a:r>
              <a:rPr lang="da-DK" dirty="0"/>
              <a:t>Læse- og skriveteknologi kan være meget påvirket af tidligere skoleforløb.</a:t>
            </a:r>
          </a:p>
          <a:p>
            <a:r>
              <a:rPr lang="da-DK" dirty="0"/>
              <a:t>Lærer-/elevrelationens betydning for motivation og forhold til fag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4481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979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9562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946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CD95-1FF5-495A-85D4-FDF27A2A59DD}" type="datetime1">
              <a:rPr lang="da-DK" smtClean="0"/>
              <a:t>11-05-2023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614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62B5-CB34-461C-B75A-D178176C61E1}" type="datetime1">
              <a:rPr lang="da-DK" smtClean="0"/>
              <a:t>11-05-2023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650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1D2F8-CE48-489C-99C6-251D19983900}" type="datetime1">
              <a:rPr lang="da-DK" smtClean="0"/>
              <a:t>11-05-2023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7091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C3C6-5AA1-4E25-91F3-438A52FC4E49}" type="datetime1">
              <a:rPr lang="da-DK" smtClean="0"/>
              <a:t>11-05-2023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883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732-F32F-4CFD-971C-D8D5A4C477EE}" type="datetime1">
              <a:rPr lang="da-DK" smtClean="0"/>
              <a:t>11-05-2023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811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C860A-0FB0-4FE4-9974-C21FD4AFFC69}" type="datetime1">
              <a:rPr lang="da-DK" smtClean="0"/>
              <a:t>11-05-2023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909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048F-2CA1-4808-9753-B180B2D19FFD}" type="datetime1">
              <a:rPr lang="da-DK" smtClean="0"/>
              <a:t>11-05-2023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69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9217-6206-41FD-87DA-F26BB12AC778}" type="datetime1">
              <a:rPr lang="da-DK" smtClean="0"/>
              <a:t>11-05-2023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935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18F9-5D82-4953-B1C0-CA90998BC31C}" type="datetime1">
              <a:rPr lang="da-DK" smtClean="0"/>
              <a:t>11-05-2023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052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798E-C6CE-4FE8-BC63-A29399AF9571}" type="datetime1">
              <a:rPr lang="da-DK" smtClean="0"/>
              <a:t>11-05-2023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355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1078-BFAB-4A9B-BE29-4F98FE08794B}" type="datetime1">
              <a:rPr lang="da-DK" smtClean="0"/>
              <a:t>11-05-2023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5281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A378C-D895-41C8-8071-34C9DFC2DC94}" type="datetime1">
              <a:rPr lang="da-DK" smtClean="0"/>
              <a:t>11-05-2023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6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mu.dk/eud/erhvervsfag-1-3/faglig-kommunikation/undervisning-i-vaerkstedsspro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5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ww.dysleksivenligskole.dk/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802AA-F5EB-49C0-9B41-4FCA3901F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5697" y="3316923"/>
            <a:ext cx="10319657" cy="2216130"/>
          </a:xfrm>
        </p:spPr>
        <p:txBody>
          <a:bodyPr/>
          <a:lstStyle/>
          <a:p>
            <a:r>
              <a:rPr lang="da-DK" dirty="0" err="1">
                <a:latin typeface="+mn-lt"/>
              </a:rPr>
              <a:t>Ordblindeprojektdag</a:t>
            </a:r>
            <a:r>
              <a:rPr lang="da-DK" dirty="0">
                <a:latin typeface="+mn-lt"/>
              </a:rPr>
              <a:t> 29/6 2022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CA683E9-6473-4E34-8129-71A70317C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85" y="1214049"/>
            <a:ext cx="5412630" cy="26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70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5BB71-55C4-184F-48A1-953A2A6D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Læse-/skriveteknologiens formål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28D900-BC0B-CC6A-D77D-D02EA292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820608" cy="3380857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Giver elever med læse-skrivevanskeligheder mulighed for at kompensere for sine skriftsproglige vanskeligheder</a:t>
            </a:r>
            <a:br>
              <a:rPr lang="da-DK" sz="2400" dirty="0"/>
            </a:b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At der kan udvikles selvstændige strategier, som skal gøre elever med skriftsprogsvanskeligheder i stand til at deltage i undervisningen på lige vilkår med elever uden vanskeligheder</a:t>
            </a:r>
            <a:br>
              <a:rPr lang="da-DK" sz="2400" dirty="0"/>
            </a:b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Det kan være med til at udvikle elevens skriftsprogskompetence ved at støtte elev under læsning og skrivning.</a:t>
            </a:r>
            <a:endParaRPr 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0CF59F-FBD9-7EFD-8AAD-C3B16E5B3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81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F88D4-52B5-420B-031F-195134ED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Programmerne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C2723-0DB7-AF56-BB36-35E83F148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cs typeface="Times New Roman" panose="02020603050405020304" pitchFamily="18" charset="0"/>
              </a:rPr>
              <a:t>AppWriter</a:t>
            </a:r>
          </a:p>
          <a:p>
            <a:endParaRPr lang="da-DK" dirty="0">
              <a:cs typeface="Times New Roman" panose="02020603050405020304" pitchFamily="18" charset="0"/>
            </a:endParaRPr>
          </a:p>
          <a:p>
            <a:endParaRPr lang="da-DK" dirty="0">
              <a:cs typeface="Times New Roman" panose="02020603050405020304" pitchFamily="18" charset="0"/>
            </a:endParaRPr>
          </a:p>
          <a:p>
            <a:r>
              <a:rPr lang="da-DK" dirty="0">
                <a:cs typeface="Times New Roman" panose="02020603050405020304" pitchFamily="18" charset="0"/>
              </a:rPr>
              <a:t>IntoWords</a:t>
            </a:r>
          </a:p>
          <a:p>
            <a:endParaRPr lang="da-DK" dirty="0">
              <a:cs typeface="Times New Roman" panose="02020603050405020304" pitchFamily="18" charset="0"/>
            </a:endParaRPr>
          </a:p>
          <a:p>
            <a:endParaRPr lang="da-DK" dirty="0">
              <a:cs typeface="Times New Roman" panose="02020603050405020304" pitchFamily="18" charset="0"/>
            </a:endParaRPr>
          </a:p>
          <a:p>
            <a:r>
              <a:rPr lang="da-DK" dirty="0">
                <a:cs typeface="Times New Roman" panose="02020603050405020304" pitchFamily="18" charset="0"/>
              </a:rPr>
              <a:t>CD-ORD</a:t>
            </a:r>
          </a:p>
        </p:txBody>
      </p:sp>
      <p:pic>
        <p:nvPicPr>
          <p:cNvPr id="4" name="Picture 2" descr="Få overblikket over de bedste IT-hjælpemidler til ordblinde her">
            <a:extLst>
              <a:ext uri="{FF2B5EF4-FFF2-40B4-BE49-F238E27FC236}">
                <a16:creationId xmlns:a16="http://schemas.microsoft.com/office/drawing/2014/main" id="{093256C3-5827-83EC-3114-DF4B58FE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9941" y="1688139"/>
            <a:ext cx="1357350" cy="7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F56342B0-4524-BFA8-9BBE-569FF6893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220" y="4813561"/>
            <a:ext cx="975773" cy="54643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A18CF35-40F8-FD07-7CD7-8019F1AF2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924" y="3264415"/>
            <a:ext cx="1340367" cy="70477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AF2F4F6-3A15-CCD5-EFD1-580166314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446" y="1853339"/>
            <a:ext cx="7974259" cy="343844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7AC0821-CD70-A7DD-A02B-B7FB737D10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3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92DB3-5CD1-FF94-ACEC-CE86ADF8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De vigtigste funktioner</a:t>
            </a:r>
          </a:p>
        </p:txBody>
      </p:sp>
      <p:graphicFrame>
        <p:nvGraphicFramePr>
          <p:cNvPr id="4" name="Tabel 5">
            <a:extLst>
              <a:ext uri="{FF2B5EF4-FFF2-40B4-BE49-F238E27FC236}">
                <a16:creationId xmlns:a16="http://schemas.microsoft.com/office/drawing/2014/main" id="{15CE3879-8362-93C8-7CFB-CF5C62AFD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747654"/>
              </p:ext>
            </p:extLst>
          </p:nvPr>
        </p:nvGraphicFramePr>
        <p:xfrm>
          <a:off x="838200" y="1690688"/>
          <a:ext cx="8128000" cy="3634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252696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994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153674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66773548"/>
                    </a:ext>
                  </a:extLst>
                </a:gridCol>
              </a:tblGrid>
              <a:tr h="726816"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Funktion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IntoWords-ikoner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CD-ORD-ikoner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AppWriter-ikoner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6020417"/>
                  </a:ext>
                </a:extLst>
              </a:tr>
              <a:tr h="726816"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Oplæsning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a-DK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553529"/>
                  </a:ext>
                </a:extLst>
              </a:tr>
              <a:tr h="726816"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Ordbog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da-DK" baseline="30000" dirty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264507"/>
                  </a:ext>
                </a:extLst>
              </a:tr>
              <a:tr h="726816"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Ordforslag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a-DK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817495"/>
                  </a:ext>
                </a:extLst>
              </a:tr>
              <a:tr h="726816"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Fagordlister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a-DK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da-DK" baseline="30000" dirty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+mn-lt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da-DK" baseline="30000" dirty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514721"/>
                  </a:ext>
                </a:extLst>
              </a:tr>
            </a:tbl>
          </a:graphicData>
        </a:graphic>
      </p:graphicFrame>
      <p:pic>
        <p:nvPicPr>
          <p:cNvPr id="5" name="Billede 4">
            <a:extLst>
              <a:ext uri="{FF2B5EF4-FFF2-40B4-BE49-F238E27FC236}">
                <a16:creationId xmlns:a16="http://schemas.microsoft.com/office/drawing/2014/main" id="{80154AEB-2C7B-0E9A-6EFF-4E593760F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72" y="2527926"/>
            <a:ext cx="333422" cy="400106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6984CB7-B762-1767-00FF-D40524F2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>
          <a:xfrm>
            <a:off x="3460862" y="3982802"/>
            <a:ext cx="400106" cy="40010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29D712C-5460-612E-D903-6709A01D52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r="-4371"/>
          <a:stretch/>
        </p:blipFill>
        <p:spPr>
          <a:xfrm>
            <a:off x="5540160" y="2527926"/>
            <a:ext cx="447425" cy="48099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900356E-91D5-29CB-350E-5DF046071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t="-1" r="9229" b="2903"/>
          <a:stretch/>
        </p:blipFill>
        <p:spPr>
          <a:xfrm>
            <a:off x="5547133" y="3277842"/>
            <a:ext cx="447425" cy="48099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4B311C1-26A8-5B92-12AD-5F5455A0C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768" y="3963323"/>
            <a:ext cx="504895" cy="47631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7AFCB08-3478-6A43-D8AC-8E274B3CED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-13953" r="13629"/>
          <a:stretch/>
        </p:blipFill>
        <p:spPr>
          <a:xfrm>
            <a:off x="3419469" y="4701702"/>
            <a:ext cx="435653" cy="46679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2C20138-CF63-03B0-6AB2-8E852AB64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51" y="2545260"/>
            <a:ext cx="523948" cy="34294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08F63F0E-7008-3B1A-D1EA-565F9BA7B8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85" y="4049059"/>
            <a:ext cx="552527" cy="39058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A0DCB1A-652C-3C1F-E294-D86C56B113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85" y="3277842"/>
            <a:ext cx="409632" cy="39058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74AA8F2C-C08A-58CA-5872-379DF6B5D9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5111" y="4778314"/>
            <a:ext cx="554784" cy="390178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A9E04A56-FB3D-615F-F38D-E9A9876DD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157" y="3278544"/>
            <a:ext cx="552527" cy="419158"/>
          </a:xfrm>
          <a:prstGeom prst="rect">
            <a:avLst/>
          </a:prstGeom>
        </p:spPr>
      </p:pic>
      <p:pic>
        <p:nvPicPr>
          <p:cNvPr id="17" name="Billede 1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3E01892-1A4B-03C5-28C6-598721FD8E2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" r="13698" b="5332"/>
          <a:stretch/>
        </p:blipFill>
        <p:spPr>
          <a:xfrm>
            <a:off x="5459135" y="4701702"/>
            <a:ext cx="600159" cy="439949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712CE2AC-0F15-AAD5-BCC3-2D82FFE78F24}"/>
              </a:ext>
            </a:extLst>
          </p:cNvPr>
          <p:cNvSpPr txBox="1"/>
          <p:nvPr/>
        </p:nvSpPr>
        <p:spPr>
          <a:xfrm>
            <a:off x="838200" y="6182017"/>
            <a:ext cx="5564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da-DK" sz="1000" dirty="0">
                <a:cs typeface="Times New Roman" panose="02020603050405020304" pitchFamily="18" charset="0"/>
              </a:rPr>
              <a:t>Ordbogen findes under denne fane</a:t>
            </a:r>
          </a:p>
          <a:p>
            <a:pPr marL="342900" indent="-342900">
              <a:buAutoNum type="arabicParenR"/>
            </a:pPr>
            <a:r>
              <a:rPr lang="da-DK" sz="1000" dirty="0">
                <a:cs typeface="Times New Roman" panose="02020603050405020304" pitchFamily="18" charset="0"/>
              </a:rPr>
              <a:t>Fagordlisterne installeres under denne fane. Fagordlisterne bliver herefter integreret i ordlisten</a:t>
            </a:r>
          </a:p>
          <a:p>
            <a:pPr marL="342900" indent="-342900">
              <a:buAutoNum type="arabicParenR"/>
            </a:pPr>
            <a:r>
              <a:rPr lang="da-DK" sz="1000" dirty="0">
                <a:cs typeface="Times New Roman" panose="02020603050405020304" pitchFamily="18" charset="0"/>
              </a:rPr>
              <a:t>Fagordlisten aktiveres under denne fane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15F8657-C315-F78B-B2C9-1909A8B4A6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8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A4A6-130F-6AB9-82E1-11A15F17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Oplæsning + ordbog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1EB7E31-C23C-8852-7C6A-A1AC67B3B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220564" cy="454801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DBC70B3-ECD4-B960-7D36-48AD52AAD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15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2CE44-62CA-7101-34DC-0E098226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Ordforslag + fagordlister</a:t>
            </a:r>
          </a:p>
        </p:txBody>
      </p:sp>
      <p:graphicFrame>
        <p:nvGraphicFramePr>
          <p:cNvPr id="4" name="Tabel 7">
            <a:extLst>
              <a:ext uri="{FF2B5EF4-FFF2-40B4-BE49-F238E27FC236}">
                <a16:creationId xmlns:a16="http://schemas.microsoft.com/office/drawing/2014/main" id="{A66C2173-7F15-9BEA-8179-6BF7CFEDB22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823543"/>
          <a:ext cx="8344647" cy="43204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3177">
                  <a:extLst>
                    <a:ext uri="{9D8B030D-6E8A-4147-A177-3AD203B41FA5}">
                      <a16:colId xmlns:a16="http://schemas.microsoft.com/office/drawing/2014/main" val="3440371311"/>
                    </a:ext>
                  </a:extLst>
                </a:gridCol>
                <a:gridCol w="2385392">
                  <a:extLst>
                    <a:ext uri="{9D8B030D-6E8A-4147-A177-3AD203B41FA5}">
                      <a16:colId xmlns:a16="http://schemas.microsoft.com/office/drawing/2014/main" val="1202255184"/>
                    </a:ext>
                  </a:extLst>
                </a:gridCol>
                <a:gridCol w="3906078">
                  <a:extLst>
                    <a:ext uri="{9D8B030D-6E8A-4147-A177-3AD203B41FA5}">
                      <a16:colId xmlns:a16="http://schemas.microsoft.com/office/drawing/2014/main" val="468534318"/>
                    </a:ext>
                  </a:extLst>
                </a:gridCol>
              </a:tblGrid>
              <a:tr h="758662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CD-ORD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IntoWords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AppWriter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715547"/>
                  </a:ext>
                </a:extLst>
              </a:tr>
              <a:tr h="3561787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832445"/>
                  </a:ext>
                </a:extLst>
              </a:tr>
            </a:tbl>
          </a:graphicData>
        </a:graphic>
      </p:graphicFrame>
      <p:pic>
        <p:nvPicPr>
          <p:cNvPr id="5" name="Billede 4" descr="Et billede, der indeholder bord&#10;&#10;Automatisk genereret beskrivelse">
            <a:extLst>
              <a:ext uri="{FF2B5EF4-FFF2-40B4-BE49-F238E27FC236}">
                <a16:creationId xmlns:a16="http://schemas.microsoft.com/office/drawing/2014/main" id="{32ADCCF1-E419-5F20-918E-B75A37783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92" y="2973427"/>
            <a:ext cx="1538502" cy="2638794"/>
          </a:xfrm>
          <a:prstGeom prst="rect">
            <a:avLst/>
          </a:prstGeom>
        </p:spPr>
      </p:pic>
      <p:pic>
        <p:nvPicPr>
          <p:cNvPr id="6" name="Billede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7EDDA2A2-8F98-EDA4-E0C1-4189D9305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128" y="2809275"/>
            <a:ext cx="1619251" cy="3137299"/>
          </a:xfrm>
          <a:prstGeom prst="rect">
            <a:avLst/>
          </a:prstGeom>
        </p:spPr>
      </p:pic>
      <p:pic>
        <p:nvPicPr>
          <p:cNvPr id="7" name="Billede 6" descr="Et billede, der indeholder bord&#10;&#10;Automatisk genereret beskrivelse">
            <a:extLst>
              <a:ext uri="{FF2B5EF4-FFF2-40B4-BE49-F238E27FC236}">
                <a16:creationId xmlns:a16="http://schemas.microsoft.com/office/drawing/2014/main" id="{380BCE19-DCAB-4AE9-315F-B079A15AC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9" y="2782901"/>
            <a:ext cx="3400900" cy="3019846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341AD98-0029-02F2-993E-090FE1DE9E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55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5BB71-55C4-184F-48A1-953A2A6D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Diktering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28D900-BC0B-CC6A-D77D-D02EA292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458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cs typeface="Times New Roman" panose="02020603050405020304" pitchFamily="18" charset="0"/>
              </a:rPr>
              <a:t>Nogle elever kan være så udfordret på skrivning, at de er afhængige af diktering</a:t>
            </a:r>
            <a:br>
              <a:rPr lang="da-DK" sz="2400" dirty="0">
                <a:cs typeface="Times New Roman" panose="02020603050405020304" pitchFamily="18" charset="0"/>
              </a:rPr>
            </a:br>
            <a:endParaRPr lang="da-DK" sz="2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cs typeface="Times New Roman" panose="02020603050405020304" pitchFamily="18" charset="0"/>
              </a:rPr>
              <a:t>Det er en tale-til-tekstfunktion som findes i Word, PowerPoint og Docs og kan kendes på nedenstående ikoner: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2247AD8-6D84-B11A-6FAE-AA453D29E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55" y="3971499"/>
            <a:ext cx="1664576" cy="191117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70ECCD9-F62E-5C8D-7E89-B01EDFDCB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469" y="3619458"/>
            <a:ext cx="1681531" cy="2925016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28743B6-E6E1-3D99-3CF9-491D42F57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61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5BB71-55C4-184F-48A1-953A2A6D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Mobilen som redskab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28D900-BC0B-CC6A-D77D-D02EA292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511073" cy="3754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200" dirty="0"/>
              <a:t>Hvornår?</a:t>
            </a:r>
          </a:p>
          <a:p>
            <a:endParaRPr lang="da-DK" sz="2200" dirty="0"/>
          </a:p>
          <a:p>
            <a:pPr marL="457200" indent="-457200">
              <a:buFont typeface="+mj-lt"/>
              <a:buAutoNum type="arabicPeriod"/>
            </a:pPr>
            <a:r>
              <a:rPr lang="da-DK" sz="2200" dirty="0"/>
              <a:t>Når korte tekster udleveres på papir (eller skilte)</a:t>
            </a:r>
          </a:p>
          <a:p>
            <a:pPr marL="457200" indent="-457200">
              <a:buFont typeface="+mj-lt"/>
              <a:buAutoNum type="arabicPeriod"/>
            </a:pPr>
            <a:endParaRPr lang="da-DK" sz="2200" dirty="0"/>
          </a:p>
          <a:p>
            <a:pPr marL="457200" indent="-457200">
              <a:buFont typeface="+mj-lt"/>
              <a:buAutoNum type="arabicPeriod"/>
            </a:pPr>
            <a:r>
              <a:rPr lang="da-DK" sz="2200" dirty="0"/>
              <a:t>Indtaling af enkeltord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FF1B5CC-E76F-20E4-453F-ABF853DCDD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61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7D41B-C8B6-190D-6F1B-F7C06322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Mobilen som redskab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F8AEE845-C933-6A80-14AD-CCA67AE82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9" t="25816" r="45266" b="43262"/>
          <a:stretch/>
        </p:blipFill>
        <p:spPr>
          <a:xfrm>
            <a:off x="6381436" y="1883337"/>
            <a:ext cx="3362616" cy="147792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499BB63-5880-4D0E-5159-C2AFB585E7EB}"/>
              </a:ext>
            </a:extLst>
          </p:cNvPr>
          <p:cNvSpPr txBox="1"/>
          <p:nvPr/>
        </p:nvSpPr>
        <p:spPr>
          <a:xfrm>
            <a:off x="1277045" y="231578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br>
              <a:rPr lang="en-US" sz="1900" dirty="0"/>
            </a:b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28256C52-6732-8B97-644E-D123E970829A}"/>
              </a:ext>
            </a:extLst>
          </p:cNvPr>
          <p:cNvSpPr txBox="1"/>
          <p:nvPr/>
        </p:nvSpPr>
        <p:spPr>
          <a:xfrm>
            <a:off x="838200" y="2545140"/>
            <a:ext cx="36293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cs typeface="Times New Roman" panose="02020603050405020304" pitchFamily="18" charset="0"/>
              </a:rPr>
              <a:t>iPhone: IntoWords – eller </a:t>
            </a:r>
            <a:r>
              <a:rPr lang="da-DK" sz="2800" dirty="0" err="1">
                <a:cs typeface="Times New Roman" panose="02020603050405020304" pitchFamily="18" charset="0"/>
              </a:rPr>
              <a:t>Prizmo</a:t>
            </a:r>
            <a:r>
              <a:rPr lang="da-DK" sz="2800" dirty="0">
                <a:cs typeface="Times New Roman" panose="02020603050405020304" pitchFamily="18" charset="0"/>
              </a:rPr>
              <a:t> Go</a:t>
            </a: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r>
              <a:rPr lang="da-DK" sz="2800" dirty="0">
                <a:cs typeface="Times New Roman" panose="02020603050405020304" pitchFamily="18" charset="0"/>
              </a:rPr>
              <a:t>Android: </a:t>
            </a:r>
            <a:r>
              <a:rPr lang="da-DK" sz="2800" dirty="0" err="1">
                <a:cs typeface="Times New Roman" panose="02020603050405020304" pitchFamily="18" charset="0"/>
              </a:rPr>
              <a:t>Text</a:t>
            </a:r>
            <a:r>
              <a:rPr lang="da-DK" sz="2800" dirty="0">
                <a:cs typeface="Times New Roman" panose="02020603050405020304" pitchFamily="18" charset="0"/>
              </a:rPr>
              <a:t> Fairy</a:t>
            </a:r>
          </a:p>
        </p:txBody>
      </p:sp>
      <p:pic>
        <p:nvPicPr>
          <p:cNvPr id="14" name="Picture 2" descr="Text Fairy for PC - Windows 7, 8, 10 / Mac / Laptop Free Download">
            <a:extLst>
              <a:ext uri="{FF2B5EF4-FFF2-40B4-BE49-F238E27FC236}">
                <a16:creationId xmlns:a16="http://schemas.microsoft.com/office/drawing/2014/main" id="{1957D8BF-251A-9F57-C42D-C854E9418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71" y="5082549"/>
            <a:ext cx="36861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6D2801BD-2E4D-036F-29B4-93C3C83E16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59" t="26383" r="36196" b="42410"/>
          <a:stretch/>
        </p:blipFill>
        <p:spPr>
          <a:xfrm>
            <a:off x="4424908" y="3280352"/>
            <a:ext cx="3362615" cy="1223475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1CBCA6A3-A97C-B905-75CF-615310D38F86}"/>
              </a:ext>
            </a:extLst>
          </p:cNvPr>
          <p:cNvSpPr txBox="1"/>
          <p:nvPr/>
        </p:nvSpPr>
        <p:spPr>
          <a:xfrm>
            <a:off x="4735359" y="1883337"/>
            <a:ext cx="245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cs typeface="Times New Roman" panose="02020603050405020304" pitchFamily="18" charset="0"/>
              </a:rPr>
              <a:t>Kræver unilogin</a:t>
            </a:r>
          </a:p>
        </p:txBody>
      </p: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14C61A78-086E-7ED4-E0D5-669EA4B24855}"/>
              </a:ext>
            </a:extLst>
          </p:cNvPr>
          <p:cNvCxnSpPr>
            <a:cxnSpLocks/>
          </p:cNvCxnSpPr>
          <p:nvPr/>
        </p:nvCxnSpPr>
        <p:spPr>
          <a:xfrm>
            <a:off x="5570455" y="2281377"/>
            <a:ext cx="810981" cy="28808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lede 2">
            <a:extLst>
              <a:ext uri="{FF2B5EF4-FFF2-40B4-BE49-F238E27FC236}">
                <a16:creationId xmlns:a16="http://schemas.microsoft.com/office/drawing/2014/main" id="{72461B23-ED9D-6C9A-4FF1-1E05BD331B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69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F639B127-6467-438F-812E-1D7D99C82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9" t="25816" r="45266" b="43262"/>
          <a:stretch/>
        </p:blipFill>
        <p:spPr>
          <a:xfrm>
            <a:off x="7186586" y="5282842"/>
            <a:ext cx="3362616" cy="147792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11EADB5-34D7-4787-B590-BEEC4CD2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39" y="283095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Kort øvelse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AC7B6A1-7B3C-4DB6-8F91-E912A03535DD}"/>
              </a:ext>
            </a:extLst>
          </p:cNvPr>
          <p:cNvSpPr txBox="1"/>
          <p:nvPr/>
        </p:nvSpPr>
        <p:spPr>
          <a:xfrm>
            <a:off x="1136429" y="227817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br>
              <a:rPr lang="en-US" sz="1900" dirty="0"/>
            </a:b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718083A-FCA2-4905-8B7F-5034753069EB}"/>
              </a:ext>
            </a:extLst>
          </p:cNvPr>
          <p:cNvSpPr txBox="1"/>
          <p:nvPr/>
        </p:nvSpPr>
        <p:spPr>
          <a:xfrm>
            <a:off x="455539" y="1784040"/>
            <a:ext cx="8050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a-DK" sz="3600" dirty="0"/>
              <a:t>Installer en af de tre apps (gerne forskellige i gruppen)</a:t>
            </a:r>
          </a:p>
          <a:p>
            <a:pPr marL="742950" indent="-742950">
              <a:buFont typeface="+mj-lt"/>
              <a:buAutoNum type="arabicPeriod"/>
            </a:pPr>
            <a:endParaRPr lang="da-DK" sz="3600" dirty="0"/>
          </a:p>
          <a:p>
            <a:pPr marL="742950" indent="-742950">
              <a:buFont typeface="+mj-lt"/>
              <a:buAutoNum type="arabicPeriod"/>
            </a:pPr>
            <a:r>
              <a:rPr lang="da-DK" sz="3600" dirty="0"/>
              <a:t>Test på de to udleverede tekster</a:t>
            </a:r>
          </a:p>
        </p:txBody>
      </p:sp>
      <p:pic>
        <p:nvPicPr>
          <p:cNvPr id="1026" name="Picture 2" descr="Text Fairy for PC - Windows 7, 8, 10 / Mac / Laptop Free Download">
            <a:extLst>
              <a:ext uri="{FF2B5EF4-FFF2-40B4-BE49-F238E27FC236}">
                <a16:creationId xmlns:a16="http://schemas.microsoft.com/office/drawing/2014/main" id="{168768C5-2B8D-47E2-9584-C2F4F0DAE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6" y="5402680"/>
            <a:ext cx="36861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78F8092-D5DC-4EB7-BC5E-77B73CC3B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9" t="26383" r="36196" b="42410"/>
          <a:stretch/>
        </p:blipFill>
        <p:spPr>
          <a:xfrm>
            <a:off x="3988026" y="5410067"/>
            <a:ext cx="3362615" cy="122347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2E13795-07CF-B40A-43A8-A39B4D8CF4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91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rt 3D-bølge design">
            <a:extLst>
              <a:ext uri="{FF2B5EF4-FFF2-40B4-BE49-F238E27FC236}">
                <a16:creationId xmlns:a16="http://schemas.microsoft.com/office/drawing/2014/main" id="{560DC499-401F-3252-EDDF-DDB8D3926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0291" r="-1" b="1469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9F6E99-8672-439A-8F28-377E2D73D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732031"/>
            <a:ext cx="9566373" cy="4509271"/>
          </a:xfrm>
        </p:spPr>
        <p:txBody>
          <a:bodyPr anchor="t">
            <a:normAutofit/>
          </a:bodyPr>
          <a:lstStyle/>
          <a:p>
            <a:r>
              <a:rPr lang="da-DK" sz="7400" dirty="0">
                <a:solidFill>
                  <a:srgbClr val="FFFFFF"/>
                </a:solidFill>
              </a:rPr>
              <a:t>Ordmobilisering</a:t>
            </a:r>
            <a:br>
              <a:rPr lang="da-DK" sz="7400" dirty="0">
                <a:solidFill>
                  <a:srgbClr val="FFFFFF"/>
                </a:solidFill>
              </a:rPr>
            </a:br>
            <a:br>
              <a:rPr lang="da-DK" sz="7400" dirty="0">
                <a:solidFill>
                  <a:srgbClr val="FFFFFF"/>
                </a:solidFill>
              </a:rPr>
            </a:br>
            <a:r>
              <a:rPr lang="da-DK" sz="7400" dirty="0">
                <a:solidFill>
                  <a:srgbClr val="FFFFFF"/>
                </a:solidFill>
              </a:rPr>
              <a:t>Værkstedssprog – metal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6BC044E-C5F2-4C63-88FC-1FB767012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6565" y="4201721"/>
            <a:ext cx="4986084" cy="1949813"/>
          </a:xfrm>
        </p:spPr>
        <p:txBody>
          <a:bodyPr anchor="b">
            <a:normAutofit/>
          </a:bodyPr>
          <a:lstStyle/>
          <a:p>
            <a:pPr algn="r"/>
            <a:r>
              <a:rPr lang="da-DK">
                <a:solidFill>
                  <a:srgbClr val="FFFFFF"/>
                </a:solidFill>
              </a:rPr>
              <a:t>Hvad er det?</a:t>
            </a:r>
          </a:p>
        </p:txBody>
      </p:sp>
    </p:spTree>
    <p:extLst>
      <p:ext uri="{BB962C8B-B14F-4D97-AF65-F5344CB8AC3E}">
        <p14:creationId xmlns:p14="http://schemas.microsoft.com/office/powerpoint/2010/main" val="138331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D22A28F9-AD05-4A10-B352-8C8FA9CAA9A3}"/>
              </a:ext>
            </a:extLst>
          </p:cNvPr>
          <p:cNvSpPr txBox="1"/>
          <p:nvPr/>
        </p:nvSpPr>
        <p:spPr>
          <a:xfrm>
            <a:off x="1136429" y="227817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54F8EC1-F2DB-4CF6-82D9-5B5760D6AFF2}"/>
              </a:ext>
            </a:extLst>
          </p:cNvPr>
          <p:cNvSpPr txBox="1"/>
          <p:nvPr/>
        </p:nvSpPr>
        <p:spPr>
          <a:xfrm>
            <a:off x="686677" y="410015"/>
            <a:ext cx="8567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/>
              <a:t>Dagsorden for i dag: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0DF1C38-0991-4AED-8008-D6A2E628D651}"/>
              </a:ext>
            </a:extLst>
          </p:cNvPr>
          <p:cNvSpPr txBox="1"/>
          <p:nvPr/>
        </p:nvSpPr>
        <p:spPr>
          <a:xfrm>
            <a:off x="610331" y="2605263"/>
            <a:ext cx="7887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1B364599-6A55-4E3B-943A-38B515143C7F}"/>
              </a:ext>
            </a:extLst>
          </p:cNvPr>
          <p:cNvSpPr txBox="1"/>
          <p:nvPr/>
        </p:nvSpPr>
        <p:spPr>
          <a:xfrm>
            <a:off x="607400" y="877249"/>
            <a:ext cx="811047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a-DK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a-DK" sz="20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1800" b="0" i="0" u="sng" strike="noStrike" baseline="0" dirty="0">
                <a:solidFill>
                  <a:srgbClr val="000000"/>
                </a:solidFill>
              </a:rPr>
              <a:t>8.00-9.30 </a:t>
            </a:r>
          </a:p>
          <a:p>
            <a:r>
              <a:rPr lang="da-DK" sz="1800" b="0" i="0" u="none" strike="noStrike" baseline="0" dirty="0">
                <a:solidFill>
                  <a:srgbClr val="000000"/>
                </a:solidFill>
              </a:rPr>
              <a:t>-  Præsentation af dagsordenen</a:t>
            </a:r>
          </a:p>
          <a:p>
            <a:r>
              <a:rPr lang="da-DK" sz="1800" b="0" i="0" u="none" strike="noStrike" baseline="0" dirty="0">
                <a:solidFill>
                  <a:srgbClr val="000000"/>
                </a:solidFill>
              </a:rPr>
              <a:t>-  Quiz og byt</a:t>
            </a:r>
          </a:p>
          <a:p>
            <a:r>
              <a:rPr lang="da-DK" sz="1800" b="0" i="0" u="none" strike="noStrike" baseline="0" dirty="0">
                <a:solidFill>
                  <a:srgbClr val="000000"/>
                </a:solidFill>
              </a:rPr>
              <a:t>-  Hvad er ordblindhed?</a:t>
            </a:r>
          </a:p>
          <a:p>
            <a:r>
              <a:rPr lang="da-DK" sz="1800" b="0" i="0" u="none" strike="noStrike" baseline="0" dirty="0">
                <a:solidFill>
                  <a:srgbClr val="000000"/>
                </a:solidFill>
              </a:rPr>
              <a:t>-  Præsentation af LST</a:t>
            </a:r>
            <a:endParaRPr lang="da-DK" dirty="0">
              <a:solidFill>
                <a:srgbClr val="000000"/>
              </a:solidFill>
            </a:endParaRPr>
          </a:p>
          <a:p>
            <a:endParaRPr lang="da-DK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da-DK" sz="1800" b="0" i="0" u="sng" strike="noStrike" baseline="0" dirty="0">
                <a:solidFill>
                  <a:srgbClr val="000000"/>
                </a:solidFill>
              </a:rPr>
              <a:t>9.45-11.30 </a:t>
            </a:r>
          </a:p>
          <a:p>
            <a:pPr marL="285750" indent="-285750">
              <a:buFontTx/>
              <a:buChar char="-"/>
            </a:pPr>
            <a:r>
              <a:rPr lang="nb-NO" sz="1800" b="0" i="0" u="none" strike="noStrike" baseline="0" dirty="0">
                <a:solidFill>
                  <a:srgbClr val="000000"/>
                </a:solidFill>
              </a:rPr>
              <a:t>Førlæsning</a:t>
            </a:r>
            <a:endParaRPr lang="nb-NO" b="0" i="0" u="none" strike="noStrike" baseline="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nb-NO" dirty="0">
                <a:solidFill>
                  <a:srgbClr val="000000"/>
                </a:solidFill>
              </a:rPr>
              <a:t>OCR-behandling</a:t>
            </a:r>
          </a:p>
          <a:p>
            <a:pPr marL="285750" indent="-285750">
              <a:buFontTx/>
              <a:buChar char="-"/>
            </a:pPr>
            <a:r>
              <a:rPr lang="nb-NO" dirty="0">
                <a:solidFill>
                  <a:srgbClr val="000000"/>
                </a:solidFill>
              </a:rPr>
              <a:t>Opsummering – De 10 bud</a:t>
            </a:r>
          </a:p>
          <a:p>
            <a:endParaRPr lang="da-DK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da-DK" sz="1800" b="0" i="0" u="sng" strike="noStrike" baseline="0" dirty="0">
                <a:solidFill>
                  <a:srgbClr val="000000"/>
                </a:solidFill>
              </a:rPr>
              <a:t>11.30-12.00</a:t>
            </a:r>
          </a:p>
          <a:p>
            <a:pPr marL="285750" indent="-285750">
              <a:buFontTx/>
              <a:buChar char="-"/>
            </a:pPr>
            <a:r>
              <a:rPr lang="da-DK" sz="1800" b="0" i="0" u="none" strike="noStrike" baseline="0" dirty="0">
                <a:solidFill>
                  <a:srgbClr val="000000"/>
                </a:solidFill>
              </a:rPr>
              <a:t>Frokost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7FBCD571-5D02-2633-FFE1-035F96BFC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56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5BB71-55C4-184F-48A1-953A2A6D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28D900-BC0B-CC6A-D77D-D02EA292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511073" cy="3754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4000" dirty="0"/>
              <a:t>Konkret eksempel på, hvordan I kan arbejde med fagsprog i praksis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3362F16-3B79-E36C-3763-016468B83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33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D04DA-8E5D-48B9-AB7D-46602674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Fokus på fagord – hvorfor?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70B82F8-3C84-4D2D-90D2-00BE94840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25215"/>
            <a:ext cx="4082070" cy="2296164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5583089-C54B-70CB-3DBF-52767C67B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36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9801C-525B-44A8-88FE-12743949A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Forslag til variationer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E59C32-B7E0-413E-AB05-193754D2A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Kan laves i værkstedet ”hent tingen”</a:t>
            </a:r>
          </a:p>
          <a:p>
            <a:r>
              <a:rPr lang="da-DK" dirty="0"/>
              <a:t>Tilføj ”hvad bruger man det til”</a:t>
            </a:r>
          </a:p>
          <a:p>
            <a:r>
              <a:rPr lang="da-DK" dirty="0"/>
              <a:t>Kan byttes rundt i rækkefølge (start bare bagfra) </a:t>
            </a:r>
          </a:p>
          <a:p>
            <a:r>
              <a:rPr lang="da-DK" dirty="0"/>
              <a:t>Kan produceres af hold selv – ”vælg 10 stykker værktøj – fotografer – lav quiz til anden gruppe”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ECD65A0-1E94-2141-5E0C-E28ACE113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2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9801C-525B-44A8-88FE-12743949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43"/>
            <a:ext cx="10515600" cy="1325563"/>
          </a:xfrm>
        </p:spPr>
        <p:txBody>
          <a:bodyPr/>
          <a:lstStyle/>
          <a:p>
            <a:r>
              <a:rPr lang="da-DK" dirty="0" err="1">
                <a:latin typeface="+mn-lt"/>
              </a:rPr>
              <a:t>Triazzle</a:t>
            </a:r>
            <a:endParaRPr lang="da-DK" dirty="0">
              <a:latin typeface="+mn-lt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ECD65A0-1E94-2141-5E0C-E28ACE113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  <p:pic>
        <p:nvPicPr>
          <p:cNvPr id="10" name="Pladsholder til indhold 4">
            <a:extLst>
              <a:ext uri="{FF2B5EF4-FFF2-40B4-BE49-F238E27FC236}">
                <a16:creationId xmlns:a16="http://schemas.microsoft.com/office/drawing/2014/main" id="{830488B0-3428-C073-93BB-105851060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9" t="19631" r="55130" b="6842"/>
          <a:stretch/>
        </p:blipFill>
        <p:spPr>
          <a:xfrm>
            <a:off x="3801117" y="1091257"/>
            <a:ext cx="5024487" cy="4880155"/>
          </a:xfrm>
          <a:prstGeom prst="rect">
            <a:avLst/>
          </a:prstGeom>
        </p:spPr>
      </p:pic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49A9ECC2-958D-FD38-8DB8-9C43DB6424E6}"/>
              </a:ext>
            </a:extLst>
          </p:cNvPr>
          <p:cNvSpPr/>
          <p:nvPr/>
        </p:nvSpPr>
        <p:spPr>
          <a:xfrm>
            <a:off x="3593728" y="1016024"/>
            <a:ext cx="5231876" cy="4432578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8916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9801C-525B-44A8-88FE-12743949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43"/>
            <a:ext cx="10515600" cy="1325563"/>
          </a:xfrm>
        </p:spPr>
        <p:txBody>
          <a:bodyPr/>
          <a:lstStyle/>
          <a:p>
            <a:r>
              <a:rPr lang="da-DK" dirty="0" err="1">
                <a:latin typeface="+mn-lt"/>
              </a:rPr>
              <a:t>Triazzle</a:t>
            </a:r>
            <a:r>
              <a:rPr lang="da-DK" dirty="0">
                <a:latin typeface="+mn-lt"/>
              </a:rPr>
              <a:t> – opsamling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ECD65A0-1E94-2141-5E0C-E28ACE113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  <p:pic>
        <p:nvPicPr>
          <p:cNvPr id="3" name="Pladsholder til indhold 4">
            <a:extLst>
              <a:ext uri="{FF2B5EF4-FFF2-40B4-BE49-F238E27FC236}">
                <a16:creationId xmlns:a16="http://schemas.microsoft.com/office/drawing/2014/main" id="{CA690D82-2F04-50F7-6A7F-5F328A4AE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98" t="18763" r="57732" b="4675"/>
          <a:stretch/>
        </p:blipFill>
        <p:spPr>
          <a:xfrm>
            <a:off x="838200" y="1521072"/>
            <a:ext cx="4414935" cy="4780940"/>
          </a:xfrm>
        </p:spPr>
      </p:pic>
    </p:spTree>
    <p:extLst>
      <p:ext uri="{BB962C8B-B14F-4D97-AF65-F5344CB8AC3E}">
        <p14:creationId xmlns:p14="http://schemas.microsoft.com/office/powerpoint/2010/main" val="4199762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9801C-525B-44A8-88FE-12743949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43"/>
            <a:ext cx="10515600" cy="1325563"/>
          </a:xfrm>
        </p:spPr>
        <p:txBody>
          <a:bodyPr/>
          <a:lstStyle/>
          <a:p>
            <a:r>
              <a:rPr lang="da-DK" dirty="0">
                <a:latin typeface="+mn-lt"/>
                <a:hlinkClick r:id="rId3"/>
              </a:rPr>
              <a:t>Materiale</a:t>
            </a:r>
            <a:endParaRPr lang="da-DK" dirty="0">
              <a:latin typeface="+mn-lt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ECD65A0-1E94-2141-5E0C-E28ACE113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  <p:pic>
        <p:nvPicPr>
          <p:cNvPr id="7" name="Pladsholder til indhold 4">
            <a:extLst>
              <a:ext uri="{FF2B5EF4-FFF2-40B4-BE49-F238E27FC236}">
                <a16:creationId xmlns:a16="http://schemas.microsoft.com/office/drawing/2014/main" id="{DDA54118-CDA0-9925-BE62-1F97683D1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7111" t="20060" r="18679" b="14543"/>
          <a:stretch/>
        </p:blipFill>
        <p:spPr>
          <a:xfrm>
            <a:off x="838200" y="1678806"/>
            <a:ext cx="7365582" cy="3651134"/>
          </a:xfrm>
        </p:spPr>
      </p:pic>
    </p:spTree>
    <p:extLst>
      <p:ext uri="{BB962C8B-B14F-4D97-AF65-F5344CB8AC3E}">
        <p14:creationId xmlns:p14="http://schemas.microsoft.com/office/powerpoint/2010/main" val="4234508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up af hænder, der holder en åben bog">
            <a:extLst>
              <a:ext uri="{FF2B5EF4-FFF2-40B4-BE49-F238E27FC236}">
                <a16:creationId xmlns:a16="http://schemas.microsoft.com/office/drawing/2014/main" id="{5AC7FC9C-959D-8C07-2FEF-802C2580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070ADF3-C962-43C2-8AC3-BAEA78DB8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sz="5200">
                <a:solidFill>
                  <a:srgbClr val="FFFFFF"/>
                </a:solidFill>
              </a:rPr>
              <a:t>LÆSNING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F27BA9-F567-445A-89E0-0B48C2D5F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0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76F0F2E-EC04-4127-8891-033D58308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52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7" descr="Åben bog kontur">
            <a:extLst>
              <a:ext uri="{FF2B5EF4-FFF2-40B4-BE49-F238E27FC236}">
                <a16:creationId xmlns:a16="http://schemas.microsoft.com/office/drawing/2014/main" id="{EB1A8220-6EDE-4858-8714-3CF1AA726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1538" y="1761688"/>
            <a:ext cx="1802935" cy="1606936"/>
          </a:xfr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DCF8996-9B9B-493C-8A52-187AF5544695}"/>
              </a:ext>
            </a:extLst>
          </p:cNvPr>
          <p:cNvSpPr txBox="1"/>
          <p:nvPr/>
        </p:nvSpPr>
        <p:spPr>
          <a:xfrm>
            <a:off x="1769379" y="3526971"/>
            <a:ext cx="1401661" cy="58477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3200" dirty="0"/>
              <a:t>FØR</a:t>
            </a:r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439E911-2CD4-4B2A-88FE-9FADF4E418F3}"/>
              </a:ext>
            </a:extLst>
          </p:cNvPr>
          <p:cNvSpPr txBox="1"/>
          <p:nvPr/>
        </p:nvSpPr>
        <p:spPr>
          <a:xfrm>
            <a:off x="5395169" y="3526971"/>
            <a:ext cx="1401661" cy="58477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3200" dirty="0"/>
              <a:t>UNDER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0363400-C1C8-49AD-90E4-A84DD5301FD2}"/>
              </a:ext>
            </a:extLst>
          </p:cNvPr>
          <p:cNvSpPr txBox="1"/>
          <p:nvPr/>
        </p:nvSpPr>
        <p:spPr>
          <a:xfrm>
            <a:off x="9020960" y="3530566"/>
            <a:ext cx="1401661" cy="58477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3200" dirty="0"/>
              <a:t>EFTER</a:t>
            </a:r>
            <a:endParaRPr lang="da-DK" dirty="0"/>
          </a:p>
        </p:txBody>
      </p:sp>
      <p:sp>
        <p:nvSpPr>
          <p:cNvPr id="9" name="Pil: højre 8">
            <a:extLst>
              <a:ext uri="{FF2B5EF4-FFF2-40B4-BE49-F238E27FC236}">
                <a16:creationId xmlns:a16="http://schemas.microsoft.com/office/drawing/2014/main" id="{CE5AD565-C74E-4DAC-BC6F-9B66090A5D8F}"/>
              </a:ext>
            </a:extLst>
          </p:cNvPr>
          <p:cNvSpPr/>
          <p:nvPr/>
        </p:nvSpPr>
        <p:spPr>
          <a:xfrm>
            <a:off x="3741490" y="3665989"/>
            <a:ext cx="1057013" cy="293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Pil: højre 9">
            <a:extLst>
              <a:ext uri="{FF2B5EF4-FFF2-40B4-BE49-F238E27FC236}">
                <a16:creationId xmlns:a16="http://schemas.microsoft.com/office/drawing/2014/main" id="{030B013E-39C3-4025-BC8A-C319CD6237D5}"/>
              </a:ext>
            </a:extLst>
          </p:cNvPr>
          <p:cNvSpPr/>
          <p:nvPr/>
        </p:nvSpPr>
        <p:spPr>
          <a:xfrm>
            <a:off x="7459215" y="3667387"/>
            <a:ext cx="1057013" cy="293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76AE7C5B-8220-0D8F-ACE3-EB5A8C73E2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72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8B6D22-0B96-4139-B3D3-1A7C9AE8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Før læsningen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E205E7-A582-463E-BBAC-B60800FDB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5B2D4DA-EC55-4E93-9B0E-FC99B816B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714" y="1526623"/>
            <a:ext cx="1804572" cy="160948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ED5DA1A-7F2D-069A-A7D8-1EDC008CE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6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/>
          </a:bodyPr>
          <a:lstStyle/>
          <a:p>
            <a:r>
              <a:rPr lang="da-DK" sz="5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Hvad er ordblindhed?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da-D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3549921"/>
            <a:ext cx="31846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17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C8FE1-D098-4C41-8B84-4CF89903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6164"/>
            <a:ext cx="6726438" cy="6610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 err="1">
                <a:latin typeface="+mn-lt"/>
                <a:ea typeface="+mj-ea"/>
                <a:cs typeface="+mj-cs"/>
              </a:rPr>
              <a:t>Mål</a:t>
            </a:r>
            <a:r>
              <a:rPr lang="en-US" sz="3400" kern="1200" dirty="0">
                <a:latin typeface="+mn-lt"/>
                <a:ea typeface="+mj-ea"/>
                <a:cs typeface="+mj-cs"/>
              </a:rPr>
              <a:t>: </a:t>
            </a:r>
            <a:r>
              <a:rPr lang="en-US" sz="3400" kern="1200" dirty="0" err="1">
                <a:latin typeface="+mn-lt"/>
                <a:ea typeface="+mj-ea"/>
                <a:cs typeface="+mj-cs"/>
              </a:rPr>
              <a:t>Finde</a:t>
            </a:r>
            <a:r>
              <a:rPr lang="en-US" sz="3400" kern="1200" dirty="0">
                <a:latin typeface="+mn-lt"/>
                <a:ea typeface="+mj-ea"/>
                <a:cs typeface="+mj-cs"/>
              </a:rPr>
              <a:t> de </a:t>
            </a:r>
            <a:r>
              <a:rPr lang="en-US" sz="3400" kern="1200" dirty="0" err="1">
                <a:latin typeface="+mn-lt"/>
                <a:ea typeface="+mj-ea"/>
                <a:cs typeface="+mj-cs"/>
              </a:rPr>
              <a:t>rigtige</a:t>
            </a:r>
            <a:r>
              <a:rPr lang="en-US" sz="3400" kern="1200" dirty="0">
                <a:latin typeface="+mn-lt"/>
                <a:ea typeface="+mj-ea"/>
                <a:cs typeface="+mj-cs"/>
              </a:rPr>
              <a:t> </a:t>
            </a:r>
            <a:r>
              <a:rPr lang="en-US" sz="3400" kern="1200" dirty="0" err="1">
                <a:latin typeface="+mn-lt"/>
                <a:ea typeface="+mj-ea"/>
                <a:cs typeface="+mj-cs"/>
              </a:rPr>
              <a:t>hylder</a:t>
            </a:r>
            <a:r>
              <a:rPr lang="en-US" sz="3400" kern="1200" dirty="0">
                <a:latin typeface="+mn-lt"/>
                <a:ea typeface="+mj-ea"/>
                <a:cs typeface="+mj-cs"/>
              </a:rPr>
              <a:t> </a:t>
            </a:r>
            <a:r>
              <a:rPr lang="en-US" sz="3400" kern="1200" dirty="0" err="1">
                <a:latin typeface="+mn-lt"/>
                <a:ea typeface="+mj-ea"/>
                <a:cs typeface="+mj-cs"/>
              </a:rPr>
              <a:t>frem</a:t>
            </a:r>
            <a:endParaRPr lang="en-US" sz="3400" kern="1200" dirty="0">
              <a:latin typeface="+mn-lt"/>
              <a:ea typeface="+mj-ea"/>
              <a:cs typeface="+mj-cs"/>
            </a:endParaRPr>
          </a:p>
        </p:txBody>
      </p:sp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3C9638D4-8636-4180-8047-80E36352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986164"/>
            <a:ext cx="6440424" cy="483031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679FBCA-D335-D185-CD66-60E077B67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64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D1290-23EA-4EF4-9B6A-1534728F3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FØRLÆSNING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CAA46B-44BE-4FCE-98B6-39AFABD0C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Aktivere forhåndsviden</a:t>
            </a:r>
          </a:p>
          <a:p>
            <a:endParaRPr lang="da-DK" dirty="0"/>
          </a:p>
          <a:p>
            <a:r>
              <a:rPr lang="da-DK" dirty="0"/>
              <a:t>Læseformål</a:t>
            </a:r>
          </a:p>
          <a:p>
            <a:endParaRPr lang="da-DK" dirty="0"/>
          </a:p>
          <a:p>
            <a:r>
              <a:rPr lang="da-DK" dirty="0"/>
              <a:t>Orientere sig i teksten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7763F9E-2938-5CD2-CBE3-3ABD94A70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39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13D6D-8D9F-4291-95ED-52BC1487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Aktivere forhåndsviden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BF9998-251C-46D1-BBA8-D1C3BE729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ved jeg om emnet?</a:t>
            </a:r>
          </a:p>
          <a:p>
            <a:pPr lvl="1"/>
            <a:r>
              <a:rPr lang="da-DK" dirty="0"/>
              <a:t>Fx brainstorm</a:t>
            </a:r>
          </a:p>
          <a:p>
            <a:endParaRPr lang="da-DK" dirty="0"/>
          </a:p>
          <a:p>
            <a:r>
              <a:rPr lang="da-DK" dirty="0"/>
              <a:t>Ordforråd – ordmobilisering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4109577-3B6A-79A0-71FB-4833F580B7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32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13D6D-8D9F-4291-95ED-52BC1487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Læseformål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BF9998-251C-46D1-BBA8-D1C3BE729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3500" dirty="0"/>
              <a:t>Hvad skal jeg have ud af den her tekst?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4109577-3B6A-79A0-71FB-4833F580B7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81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13D6D-8D9F-4291-95ED-52BC1487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Orientere sig i teksten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BF9998-251C-46D1-BBA8-D1C3BE729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a-DK" sz="35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4109577-3B6A-79A0-71FB-4833F580B7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04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07DFC8A2-0A35-4968-BD9D-29B94E2DE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06" b="140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06913E-B20C-4979-9F19-B48D05D06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Hvor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skal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man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overhovedet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starte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3283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C84FB-1BDE-4640-B9D4-386FA3843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Orientere sig i teksten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B6D766-52F9-4326-8C53-943BFA71B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Bladre/Scrolle</a:t>
            </a:r>
          </a:p>
          <a:p>
            <a:endParaRPr lang="da-DK" dirty="0"/>
          </a:p>
          <a:p>
            <a:r>
              <a:rPr lang="da-DK" dirty="0"/>
              <a:t>Tekst fremhævet med fed eller kursiv</a:t>
            </a:r>
          </a:p>
          <a:p>
            <a:endParaRPr lang="da-DK" dirty="0"/>
          </a:p>
          <a:p>
            <a:r>
              <a:rPr lang="da-DK" dirty="0"/>
              <a:t>Læse overskrifter</a:t>
            </a:r>
          </a:p>
          <a:p>
            <a:endParaRPr lang="da-DK" dirty="0"/>
          </a:p>
          <a:p>
            <a:r>
              <a:rPr lang="da-DK" dirty="0"/>
              <a:t>Kigge på figurer, grafer, billeder</a:t>
            </a:r>
          </a:p>
          <a:p>
            <a:endParaRPr lang="da-DK" dirty="0"/>
          </a:p>
          <a:p>
            <a:r>
              <a:rPr lang="da-DK" dirty="0"/>
              <a:t>Læse begyndelsen og slutningen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428E7BF-B7B1-08B7-7E12-507919F64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52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AA33FBCD-CCB2-4700-8E57-CF5EA2E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122" y="2023110"/>
            <a:ext cx="3013411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32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Læs </a:t>
            </a:r>
            <a:r>
              <a:rPr lang="da-DK" sz="32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overskifter</a:t>
            </a:r>
            <a:endParaRPr lang="da-DK" sz="32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61B5B9FE-8F07-4943-B8B6-D2FE92A79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" y="1419746"/>
            <a:ext cx="7608304" cy="4089463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FCBB4499-C8A9-4DFA-ED76-5D6F46990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92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AA33FBCD-CCB2-4700-8E57-CF5EA2E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552" y="2023110"/>
            <a:ext cx="3339982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31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Kig på illustrationer</a:t>
            </a:r>
          </a:p>
        </p:txBody>
      </p:sp>
      <p:pic>
        <p:nvPicPr>
          <p:cNvPr id="3" name="Billede 2" descr="Et billede, der indeholder tekst, avis&#10;&#10;Automatisk genereret beskrivelse">
            <a:extLst>
              <a:ext uri="{FF2B5EF4-FFF2-40B4-BE49-F238E27FC236}">
                <a16:creationId xmlns:a16="http://schemas.microsoft.com/office/drawing/2014/main" id="{1DB94816-BA52-4132-9077-AC22DBACC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" y="1400726"/>
            <a:ext cx="7608304" cy="4127504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1B3BAEEC-477A-12FA-5DBA-577700BF4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11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AA33FBCD-CCB2-4700-8E57-CF5EA2E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5461" y="2023110"/>
            <a:ext cx="3032072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32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Fremhævet tekst</a:t>
            </a:r>
          </a:p>
        </p:txBody>
      </p:sp>
      <p:pic>
        <p:nvPicPr>
          <p:cNvPr id="6" name="Billede 5" descr="Et billede, der indeholder tekst, avis&#10;&#10;Automatisk genereret beskrivelse">
            <a:extLst>
              <a:ext uri="{FF2B5EF4-FFF2-40B4-BE49-F238E27FC236}">
                <a16:creationId xmlns:a16="http://schemas.microsoft.com/office/drawing/2014/main" id="{2B8BA635-11DB-42A9-B0AF-44BD4C2AE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" y="1533871"/>
            <a:ext cx="7608304" cy="3861214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88BC0A99-1E4E-AD01-EF7A-0080460563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1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C84DB-3563-41B1-9D57-FDFF6B83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0" i="0" u="none" strike="noStrike" baseline="0" dirty="0">
                <a:solidFill>
                  <a:srgbClr val="161616"/>
                </a:solidFill>
                <a:latin typeface="+mn-lt"/>
                <a:cs typeface="Times New Roman" panose="02020603050405020304" pitchFamily="18" charset="0"/>
              </a:rPr>
              <a:t>”En specifik indlæringsvanskelighed af neurobiologisk oprindelse</a:t>
            </a:r>
            <a:r>
              <a:rPr lang="da-DK" dirty="0">
                <a:solidFill>
                  <a:srgbClr val="161616"/>
                </a:solidFill>
                <a:latin typeface="+mn-lt"/>
                <a:cs typeface="Times New Roman" panose="02020603050405020304" pitchFamily="18" charset="0"/>
              </a:rPr>
              <a:t>”</a:t>
            </a:r>
            <a:endParaRPr lang="da-DK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3928FF-1048-48A9-93E5-E8859CCEB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74771" cy="4351338"/>
          </a:xfrm>
        </p:spPr>
        <p:txBody>
          <a:bodyPr>
            <a:normAutofit fontScale="92500"/>
          </a:bodyPr>
          <a:lstStyle/>
          <a:p>
            <a:r>
              <a:rPr lang="da-DK" dirty="0">
                <a:cs typeface="Times New Roman" panose="02020603050405020304" pitchFamily="18" charset="0"/>
              </a:rPr>
              <a:t>”Fonologisk bevidsthed” (opmærksomhed på lyde)</a:t>
            </a:r>
          </a:p>
          <a:p>
            <a:r>
              <a:rPr lang="da-DK" dirty="0">
                <a:cs typeface="Times New Roman" panose="02020603050405020304" pitchFamily="18" charset="0"/>
              </a:rPr>
              <a:t>Kobling af lyd og bogstaver</a:t>
            </a:r>
          </a:p>
          <a:p>
            <a:r>
              <a:rPr lang="da-DK" dirty="0">
                <a:cs typeface="Times New Roman" panose="02020603050405020304" pitchFamily="18" charset="0"/>
              </a:rPr>
              <a:t>Kan ikke automatiseres</a:t>
            </a:r>
            <a:br>
              <a:rPr lang="da-DK" dirty="0">
                <a:cs typeface="Times New Roman" panose="02020603050405020304" pitchFamily="18" charset="0"/>
              </a:rPr>
            </a:br>
            <a:r>
              <a:rPr lang="da-DK" dirty="0">
                <a:cs typeface="Times New Roman" panose="02020603050405020304" pitchFamily="18" charset="0"/>
              </a:rPr>
              <a:t>= hjernen på overarbejde</a:t>
            </a:r>
          </a:p>
          <a:p>
            <a:r>
              <a:rPr lang="da-DK" dirty="0">
                <a:cs typeface="Times New Roman" panose="02020603050405020304" pitchFamily="18" charset="0"/>
              </a:rPr>
              <a:t>Har intet med intelligens at gøre</a:t>
            </a:r>
          </a:p>
          <a:p>
            <a:endParaRPr lang="da-DK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dirty="0">
                <a:cs typeface="Times New Roman" panose="02020603050405020304" pitchFamily="18" charset="0"/>
              </a:rPr>
              <a:t>Man kan godt have svært ved læsning og skrivning uden at være ordblind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8CCC3D7-0662-4457-B13D-724320B1E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65" y="1825625"/>
            <a:ext cx="5981020" cy="398734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7B9C1ADF-BAF1-6F9B-4631-0E36178A3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42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AA33FBCD-CCB2-4700-8E57-CF5EA2E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32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Nærlæsning</a:t>
            </a:r>
          </a:p>
        </p:txBody>
      </p:sp>
      <p:pic>
        <p:nvPicPr>
          <p:cNvPr id="3" name="Billede 2" descr="Et billede, der indeholder tekst, avis, kvittering&#10;&#10;Automatisk genereret beskrivelse">
            <a:extLst>
              <a:ext uri="{FF2B5EF4-FFF2-40B4-BE49-F238E27FC236}">
                <a16:creationId xmlns:a16="http://schemas.microsoft.com/office/drawing/2014/main" id="{913627D2-3193-45AD-AB8E-B6745AA4B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" y="1448277"/>
            <a:ext cx="7608304" cy="4032401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705B0D2C-28A6-AFE0-359D-BCFB12B1F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0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8B6D22-0B96-4139-B3D3-1A7C9AE8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>
                <a:latin typeface="+mn-lt"/>
              </a:rPr>
              <a:t>Under læsningen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E205E7-A582-463E-BBAC-B60800FDB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a-DK" dirty="0"/>
              <a:t>(Mens man læser)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5B2D4DA-EC55-4E93-9B0E-FC99B816B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714" y="1526623"/>
            <a:ext cx="1804572" cy="160948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B7F8A00-7EE5-A3F6-4A5A-E72307D5B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61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C8FE1-D098-4C41-8B84-4CF89903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da-DK" sz="3600" dirty="0">
                <a:latin typeface="+mn-lt"/>
              </a:rPr>
              <a:t>Mål: Sætte indholdet på hylderne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C9638D4-8636-4180-8047-80E36352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986164"/>
            <a:ext cx="6440424" cy="4830318"/>
          </a:xfrm>
          <a:prstGeom prst="rect">
            <a:avLst/>
          </a:prstGeom>
        </p:spPr>
      </p:pic>
      <p:pic>
        <p:nvPicPr>
          <p:cNvPr id="5" name="Pladsholder til indhold 4" descr="Forretningsadresse, skrive på væg">
            <a:extLst>
              <a:ext uri="{FF2B5EF4-FFF2-40B4-BE49-F238E27FC236}">
                <a16:creationId xmlns:a16="http://schemas.microsoft.com/office/drawing/2014/main" id="{24F1C2ED-77BB-4383-8CB1-B9A3D41F0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31" y="1999029"/>
            <a:ext cx="1286597" cy="3492500"/>
          </a:xfrm>
        </p:spPr>
      </p:pic>
      <p:pic>
        <p:nvPicPr>
          <p:cNvPr id="6" name="Grafik 5" descr="Hoved med tandhjul kontur">
            <a:extLst>
              <a:ext uri="{FF2B5EF4-FFF2-40B4-BE49-F238E27FC236}">
                <a16:creationId xmlns:a16="http://schemas.microsoft.com/office/drawing/2014/main" id="{6B682FF9-F564-4528-A4BE-811B75C8C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1809" y="5359282"/>
            <a:ext cx="914400" cy="9144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D749B26-653C-41D9-AE3A-94AA537423B8}"/>
              </a:ext>
            </a:extLst>
          </p:cNvPr>
          <p:cNvSpPr txBox="1"/>
          <p:nvPr/>
        </p:nvSpPr>
        <p:spPr>
          <a:xfrm>
            <a:off x="960119" y="5832207"/>
            <a:ext cx="310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OBS: Arbejdshukommelse!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7563FF7-1ED7-C496-1F9B-7C3883DD36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93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D70B046D-CE26-43B7-A790-C8A0FB3E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220BCFA-EFD7-4619-9370-12EF5B713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480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dirty="0"/>
              <a:t>Passiv læser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F0C8AE7-4899-45FC-BA52-E71A98819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6775" y="1825625"/>
            <a:ext cx="66770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dirty="0"/>
              <a:t>Aktiv læser</a:t>
            </a:r>
          </a:p>
          <a:p>
            <a:r>
              <a:rPr lang="da-DK" dirty="0"/>
              <a:t>Stoppe op – forstår jeg det?</a:t>
            </a:r>
          </a:p>
          <a:p>
            <a:r>
              <a:rPr lang="da-DK" dirty="0"/>
              <a:t>Overstrege eller understrege</a:t>
            </a:r>
          </a:p>
          <a:p>
            <a:r>
              <a:rPr lang="da-DK" dirty="0"/>
              <a:t>Markere ord man ikke forstår</a:t>
            </a:r>
          </a:p>
          <a:p>
            <a:r>
              <a:rPr lang="da-DK" dirty="0"/>
              <a:t>Skriv/tegn notater</a:t>
            </a:r>
          </a:p>
          <a:p>
            <a:pPr marL="0" indent="0">
              <a:buNone/>
            </a:pPr>
            <a:endParaRPr lang="da-DK" sz="3600" dirty="0"/>
          </a:p>
        </p:txBody>
      </p:sp>
      <p:sp>
        <p:nvSpPr>
          <p:cNvPr id="12" name="Pil: højre 11">
            <a:extLst>
              <a:ext uri="{FF2B5EF4-FFF2-40B4-BE49-F238E27FC236}">
                <a16:creationId xmlns:a16="http://schemas.microsoft.com/office/drawing/2014/main" id="{9077FF3C-FFCE-4837-9C4E-4DBA3A1CA65A}"/>
              </a:ext>
            </a:extLst>
          </p:cNvPr>
          <p:cNvSpPr/>
          <p:nvPr/>
        </p:nvSpPr>
        <p:spPr>
          <a:xfrm>
            <a:off x="3429381" y="2000250"/>
            <a:ext cx="1162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2363699-6850-49A4-FBF7-43B1F9C71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92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7B14B-A8C0-4FA2-B920-FEC99896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Stilladsering af notater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15AFC3F-43D3-49F2-8187-55AF829BEB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7801" y="1825625"/>
            <a:ext cx="3362397" cy="4351338"/>
          </a:xfrm>
          <a:prstGeom prst="rect">
            <a:avLst/>
          </a:prstGeom>
        </p:spPr>
      </p:pic>
      <p:graphicFrame>
        <p:nvGraphicFramePr>
          <p:cNvPr id="12" name="Tabel 12">
            <a:extLst>
              <a:ext uri="{FF2B5EF4-FFF2-40B4-BE49-F238E27FC236}">
                <a16:creationId xmlns:a16="http://schemas.microsoft.com/office/drawing/2014/main" id="{7A1543B9-E31D-428A-A516-9D970154DDD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0683" y="3890025"/>
          <a:ext cx="51816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3046620025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15718836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742501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Begreb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486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985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69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989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054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20220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FCCF3DE1-44EE-47AA-81F7-1D6BBAD74EAD}"/>
              </a:ext>
            </a:extLst>
          </p:cNvPr>
          <p:cNvSpPr txBox="1"/>
          <p:nvPr/>
        </p:nvSpPr>
        <p:spPr>
          <a:xfrm>
            <a:off x="6180683" y="2257138"/>
            <a:ext cx="1059546" cy="369332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C0DFCED-7018-46AF-B2DC-2E67659DF938}"/>
              </a:ext>
            </a:extLst>
          </p:cNvPr>
          <p:cNvSpPr txBox="1"/>
          <p:nvPr/>
        </p:nvSpPr>
        <p:spPr>
          <a:xfrm>
            <a:off x="8233227" y="2257138"/>
            <a:ext cx="1059546" cy="369332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124CD91-F826-44AD-9290-4D9800961AC4}"/>
              </a:ext>
            </a:extLst>
          </p:cNvPr>
          <p:cNvSpPr txBox="1"/>
          <p:nvPr/>
        </p:nvSpPr>
        <p:spPr>
          <a:xfrm>
            <a:off x="10302737" y="2257138"/>
            <a:ext cx="1059546" cy="369332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a-DK" dirty="0"/>
          </a:p>
        </p:txBody>
      </p:sp>
      <p:sp>
        <p:nvSpPr>
          <p:cNvPr id="9" name="Pil: højre 8">
            <a:extLst>
              <a:ext uri="{FF2B5EF4-FFF2-40B4-BE49-F238E27FC236}">
                <a16:creationId xmlns:a16="http://schemas.microsoft.com/office/drawing/2014/main" id="{EF1C8C39-1FF8-421A-B0DD-D2956E9A5273}"/>
              </a:ext>
            </a:extLst>
          </p:cNvPr>
          <p:cNvSpPr/>
          <p:nvPr/>
        </p:nvSpPr>
        <p:spPr>
          <a:xfrm>
            <a:off x="7505406" y="2337879"/>
            <a:ext cx="479609" cy="20784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il: højre 10">
            <a:extLst>
              <a:ext uri="{FF2B5EF4-FFF2-40B4-BE49-F238E27FC236}">
                <a16:creationId xmlns:a16="http://schemas.microsoft.com/office/drawing/2014/main" id="{1A0717EB-F691-491B-8B72-496285446F0C}"/>
              </a:ext>
            </a:extLst>
          </p:cNvPr>
          <p:cNvSpPr/>
          <p:nvPr/>
        </p:nvSpPr>
        <p:spPr>
          <a:xfrm>
            <a:off x="9557950" y="2337879"/>
            <a:ext cx="479609" cy="20784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A2860C9-7164-6CCB-FA36-C296052F8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55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8B6D22-0B96-4139-B3D3-1A7C9AE8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dirty="0">
                <a:latin typeface="+mn-lt"/>
              </a:rPr>
              <a:t>Efter læsningen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E205E7-A582-463E-BBAC-B60800FDB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5B2D4DA-EC55-4E93-9B0E-FC99B816B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714" y="1526623"/>
            <a:ext cx="1804572" cy="160948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57E5207-AD94-F7BA-54E7-C048E2B83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8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C8FE1-D098-4C41-8B84-4CF89903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977235"/>
            <a:ext cx="4974336" cy="707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 err="1">
                <a:latin typeface="+mn-lt"/>
                <a:ea typeface="+mj-ea"/>
                <a:cs typeface="+mj-cs"/>
              </a:rPr>
              <a:t>Mål</a:t>
            </a:r>
            <a:r>
              <a:rPr lang="en-US" sz="3400" kern="1200" dirty="0">
                <a:latin typeface="+mn-lt"/>
                <a:ea typeface="+mj-ea"/>
                <a:cs typeface="+mj-cs"/>
              </a:rPr>
              <a:t>: </a:t>
            </a:r>
            <a:r>
              <a:rPr lang="en-US" sz="3400" kern="1200" dirty="0" err="1">
                <a:latin typeface="+mn-lt"/>
                <a:ea typeface="+mj-ea"/>
                <a:cs typeface="+mj-cs"/>
              </a:rPr>
              <a:t>Fastholde</a:t>
            </a:r>
            <a:r>
              <a:rPr lang="en-US" sz="3400" kern="1200" dirty="0">
                <a:latin typeface="+mn-lt"/>
                <a:ea typeface="+mj-ea"/>
                <a:cs typeface="+mj-cs"/>
              </a:rPr>
              <a:t> det </a:t>
            </a:r>
            <a:r>
              <a:rPr lang="en-US" sz="3400" kern="1200" dirty="0" err="1">
                <a:latin typeface="+mn-lt"/>
                <a:ea typeface="+mj-ea"/>
                <a:cs typeface="+mj-cs"/>
              </a:rPr>
              <a:t>læste</a:t>
            </a:r>
            <a:endParaRPr lang="en-US" sz="3400" kern="1200" dirty="0">
              <a:latin typeface="+mn-lt"/>
              <a:ea typeface="+mj-ea"/>
              <a:cs typeface="+mj-cs"/>
            </a:endParaRPr>
          </a:p>
        </p:txBody>
      </p:sp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3C9638D4-8636-4180-8047-80E36352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986164"/>
            <a:ext cx="6440424" cy="4830318"/>
          </a:xfrm>
          <a:prstGeom prst="rect">
            <a:avLst/>
          </a:prstGeom>
        </p:spPr>
      </p:pic>
      <p:pic>
        <p:nvPicPr>
          <p:cNvPr id="8" name="Pladsholder til indhold 7" descr="Hjælp kontur">
            <a:extLst>
              <a:ext uri="{FF2B5EF4-FFF2-40B4-BE49-F238E27FC236}">
                <a16:creationId xmlns:a16="http://schemas.microsoft.com/office/drawing/2014/main" id="{47BCFCF5-D252-463F-AF3A-81D121FAC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3227" y="977235"/>
            <a:ext cx="2181727" cy="2181727"/>
          </a:xfr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E2AFD00-B151-E3AD-1A3E-BBB9FBD29E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14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883D5-72A3-4F2A-ABE3-1123DC4E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Konkrete tiltag fra læreren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B728FF1-BC44-45E2-881D-FF4DE59BC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Dagsorden på tavlen</a:t>
            </a:r>
          </a:p>
          <a:p>
            <a:endParaRPr lang="da-DK" dirty="0"/>
          </a:p>
          <a:p>
            <a:r>
              <a:rPr lang="da-DK" dirty="0"/>
              <a:t>Aktivitet til aktivering af forhåndsviden</a:t>
            </a:r>
          </a:p>
          <a:p>
            <a:endParaRPr lang="da-DK" dirty="0"/>
          </a:p>
          <a:p>
            <a:r>
              <a:rPr lang="da-DK" dirty="0"/>
              <a:t>Læseformål</a:t>
            </a:r>
          </a:p>
          <a:p>
            <a:endParaRPr lang="da-DK" dirty="0"/>
          </a:p>
          <a:p>
            <a:r>
              <a:rPr lang="da-DK" dirty="0"/>
              <a:t>Stilladsering af notater</a:t>
            </a:r>
          </a:p>
          <a:p>
            <a:endParaRPr lang="da-DK" dirty="0"/>
          </a:p>
          <a:p>
            <a:r>
              <a:rPr lang="da-DK" dirty="0"/>
              <a:t>Aktivitet til repetition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B86B0F1-8D10-CF12-F222-95BEE2576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12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883D5-72A3-4F2A-ABE3-1123DC4E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Konkrete tiltag fra læreren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B728FF1-BC44-45E2-881D-FF4DE59BC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b="1" u="sng" dirty="0"/>
              <a:t>Dagsorden på tavlen</a:t>
            </a:r>
          </a:p>
          <a:p>
            <a:endParaRPr lang="da-DK" dirty="0"/>
          </a:p>
          <a:p>
            <a:r>
              <a:rPr lang="da-DK" dirty="0"/>
              <a:t>Aktivitet til aktivering af forhåndsviden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u="sng" dirty="0"/>
              <a:t>Læseformål</a:t>
            </a:r>
          </a:p>
          <a:p>
            <a:endParaRPr lang="da-DK" dirty="0"/>
          </a:p>
          <a:p>
            <a:r>
              <a:rPr lang="da-DK" dirty="0"/>
              <a:t>Stilladsering af notater</a:t>
            </a:r>
          </a:p>
          <a:p>
            <a:endParaRPr lang="da-DK" dirty="0"/>
          </a:p>
          <a:p>
            <a:r>
              <a:rPr lang="da-DK" dirty="0"/>
              <a:t>Aktivitet til repetition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4DB7803-EB15-E6A6-54C8-EA7854DD1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89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CE68159-C9E3-4E67-8F43-24B6504A5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5" t="15556" r="24766" b="7361"/>
          <a:stretch/>
        </p:blipFill>
        <p:spPr>
          <a:xfrm>
            <a:off x="703869" y="75387"/>
            <a:ext cx="10514030" cy="67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66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3662B-2226-4C0F-9B14-28E0363EC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Ordblindetesten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10624A5-FB0E-402F-99CB-AF711D8B5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2371437"/>
            <a:ext cx="5138394" cy="286930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59A494F-562D-4758-91C4-F2C4426B1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407" y="2371437"/>
            <a:ext cx="5225248" cy="287952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1CE21EE-A4AC-B462-6A2C-7D74D84CD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7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D22A28F9-AD05-4A10-B352-8C8FA9CAA9A3}"/>
              </a:ext>
            </a:extLst>
          </p:cNvPr>
          <p:cNvSpPr txBox="1"/>
          <p:nvPr/>
        </p:nvSpPr>
        <p:spPr>
          <a:xfrm>
            <a:off x="1136429" y="227817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9508AF1-A7F3-43F1-8E8F-C2D120F6FB5F}"/>
              </a:ext>
            </a:extLst>
          </p:cNvPr>
          <p:cNvSpPr txBox="1"/>
          <p:nvPr/>
        </p:nvSpPr>
        <p:spPr>
          <a:xfrm>
            <a:off x="556181" y="1216058"/>
            <a:ext cx="80207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/>
              <a:t>Diskuter i gruppen: </a:t>
            </a:r>
          </a:p>
          <a:p>
            <a:endParaRPr lang="da-DK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dirty="0"/>
              <a:t>Hvilke bud synes I, I allerede lever op til som afdeling?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a-DK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dirty="0"/>
              <a:t>Hvilket ene bud vil I gerne have fokus på at gøre bedre?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96FCC77-1028-C91E-73B3-624B34D7D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0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7F3F6-90A6-4C0B-8737-3F99B612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i="1" dirty="0">
                <a:latin typeface="+mn-lt"/>
                <a:cs typeface="Times New Roman" panose="02020603050405020304" pitchFamily="18" charset="0"/>
              </a:rPr>
              <a:t>Mulige </a:t>
            </a:r>
            <a:r>
              <a:rPr lang="da-DK" dirty="0">
                <a:latin typeface="+mn-lt"/>
                <a:cs typeface="Times New Roman" panose="02020603050405020304" pitchFamily="18" charset="0"/>
              </a:rPr>
              <a:t>vanskeligheder</a:t>
            </a:r>
            <a:endParaRPr lang="da-DK" i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91466C-C7CA-4A87-A494-37F0DF8A7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56722" cy="4351338"/>
          </a:xfrm>
        </p:spPr>
        <p:txBody>
          <a:bodyPr/>
          <a:lstStyle/>
          <a:p>
            <a:r>
              <a:rPr lang="da-DK" sz="2000" dirty="0">
                <a:cs typeface="Times New Roman" panose="02020603050405020304" pitchFamily="18" charset="0"/>
              </a:rPr>
              <a:t>Læsning</a:t>
            </a:r>
          </a:p>
          <a:p>
            <a:r>
              <a:rPr lang="da-DK" sz="2000" dirty="0">
                <a:cs typeface="Times New Roman" panose="02020603050405020304" pitchFamily="18" charset="0"/>
              </a:rPr>
              <a:t>Ordforråd</a:t>
            </a:r>
          </a:p>
          <a:p>
            <a:r>
              <a:rPr lang="da-DK" sz="2000" dirty="0">
                <a:cs typeface="Times New Roman" panose="02020603050405020304" pitchFamily="18" charset="0"/>
              </a:rPr>
              <a:t>Stavning</a:t>
            </a:r>
          </a:p>
          <a:p>
            <a:r>
              <a:rPr lang="da-DK" sz="2000" dirty="0">
                <a:cs typeface="Times New Roman" panose="02020603050405020304" pitchFamily="18" charset="0"/>
              </a:rPr>
              <a:t>Skrivning</a:t>
            </a:r>
          </a:p>
          <a:p>
            <a:r>
              <a:rPr lang="da-DK" sz="2000" dirty="0">
                <a:cs typeface="Times New Roman" panose="02020603050405020304" pitchFamily="18" charset="0"/>
              </a:rPr>
              <a:t>Fremmedsprog</a:t>
            </a:r>
          </a:p>
          <a:p>
            <a:endParaRPr lang="da-DK" dirty="0"/>
          </a:p>
        </p:txBody>
      </p:sp>
      <p:pic>
        <p:nvPicPr>
          <p:cNvPr id="4" name="Pladsholder til indhold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1EA0395-7CD6-4AF2-97A2-ABD272D5F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48" y="1834956"/>
            <a:ext cx="5438282" cy="4351338"/>
          </a:xfrm>
          <a:prstGeom prst="rect">
            <a:avLst/>
          </a:prstGeo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2B05C92E-16F8-4489-A55A-DFFFC3003B80}"/>
              </a:ext>
            </a:extLst>
          </p:cNvPr>
          <p:cNvSpPr txBox="1">
            <a:spLocks/>
          </p:cNvSpPr>
          <p:nvPr/>
        </p:nvSpPr>
        <p:spPr>
          <a:xfrm>
            <a:off x="8305800" y="1825625"/>
            <a:ext cx="28567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cs typeface="Times New Roman" panose="02020603050405020304" pitchFamily="18" charset="0"/>
              </a:rPr>
              <a:t>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cs typeface="Times New Roman" panose="02020603050405020304" pitchFamily="18" charset="0"/>
              </a:rPr>
              <a:t>Træt i hovedet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cs typeface="Times New Roman" panose="02020603050405020304" pitchFamily="18" charset="0"/>
              </a:rPr>
              <a:t>Rastløshed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cs typeface="Times New Roman" panose="02020603050405020304" pitchFamily="18" charset="0"/>
              </a:rPr>
              <a:t>Dårlig faglig selvtillid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cs typeface="Times New Roman" panose="02020603050405020304" pitchFamily="18" charset="0"/>
              </a:rPr>
              <a:t>Udadreagerende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cs typeface="Times New Roman" panose="02020603050405020304" pitchFamily="18" charset="0"/>
              </a:rPr>
              <a:t>Stort overlap med andre vanskeligheder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6BA84C1-FD87-8621-1A39-71E729D0C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05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7BC7E13-5295-4A53-A149-C9F048B49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84" y="958359"/>
            <a:ext cx="8145832" cy="4351338"/>
          </a:xfrm>
        </p:spPr>
      </p:pic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AC4ECA7-B0BB-4E30-9AB7-16A4F707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718" y="6337689"/>
            <a:ext cx="4114800" cy="365125"/>
          </a:xfrm>
        </p:spPr>
        <p:txBody>
          <a:bodyPr/>
          <a:lstStyle/>
          <a:p>
            <a:pPr algn="l"/>
            <a:r>
              <a:rPr lang="da-DK" dirty="0"/>
              <a:t>Den </a:t>
            </a:r>
            <a:r>
              <a:rPr lang="da-DK" dirty="0" err="1"/>
              <a:t>Lektiologiske</a:t>
            </a:r>
            <a:r>
              <a:rPr lang="da-DK" dirty="0"/>
              <a:t> Grundmodel, </a:t>
            </a:r>
            <a:r>
              <a:rPr lang="da-DK" dirty="0">
                <a:hlinkClick r:id="rId4"/>
              </a:rPr>
              <a:t>Dysleksivenlig Skole</a:t>
            </a:r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4D9E7D2-F139-18EF-E7E4-CD406A0BF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88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4931665-1F05-4FE7-9CFE-EB91D802E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85" y="1214049"/>
            <a:ext cx="5412630" cy="266371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6AE985B-1B4B-427C-82B1-4FCCF27EFECE}"/>
              </a:ext>
            </a:extLst>
          </p:cNvPr>
          <p:cNvSpPr txBox="1"/>
          <p:nvPr/>
        </p:nvSpPr>
        <p:spPr>
          <a:xfrm>
            <a:off x="2951837" y="4767943"/>
            <a:ext cx="6288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/>
              <a:t>Introduktion til Læse-skriveteknologi</a:t>
            </a:r>
          </a:p>
        </p:txBody>
      </p:sp>
    </p:spTree>
    <p:extLst>
      <p:ext uri="{BB962C8B-B14F-4D97-AF65-F5344CB8AC3E}">
        <p14:creationId xmlns:p14="http://schemas.microsoft.com/office/powerpoint/2010/main" val="419787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5BB71-55C4-184F-48A1-953A2A6D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n-lt"/>
                <a:cs typeface="Times New Roman" panose="02020603050405020304" pitchFamily="18" charset="0"/>
              </a:rPr>
              <a:t>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28D900-BC0B-CC6A-D77D-D02EA292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820608" cy="3380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4000" dirty="0">
                <a:cs typeface="Times New Roman" panose="02020603050405020304" pitchFamily="18" charset="0"/>
              </a:rPr>
              <a:t>Jo mere fortrolige, I er med programmerne, jo bedre kan I hjælpe eleverne til at de får dem til at være en integreret del af deres læringsprocesser.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0CF59F-FBD9-7EFD-8AAD-C3B16E5B3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48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S til gule elever" id="{8FD71685-FA17-489A-848B-53F9371DFEAD}" vid="{008600BE-5DCA-49F1-8583-4D49E65245D5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PP-skabelon</Template>
  <TotalTime>513</TotalTime>
  <Words>1034</Words>
  <Application>Microsoft Office PowerPoint</Application>
  <PresentationFormat>Widescreen</PresentationFormat>
  <Paragraphs>220</Paragraphs>
  <Slides>50</Slides>
  <Notes>21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Office-tema</vt:lpstr>
      <vt:lpstr>Ordblindeprojektdag 29/6 2022</vt:lpstr>
      <vt:lpstr>PowerPoint-præsentation</vt:lpstr>
      <vt:lpstr>Hvad er ordblindhed?</vt:lpstr>
      <vt:lpstr>”En specifik indlæringsvanskelighed af neurobiologisk oprindelse”</vt:lpstr>
      <vt:lpstr>Ordblindetesten</vt:lpstr>
      <vt:lpstr>Mulige vanskeligheder</vt:lpstr>
      <vt:lpstr>PowerPoint-præsentation</vt:lpstr>
      <vt:lpstr>PowerPoint-præsentation</vt:lpstr>
      <vt:lpstr>Mål</vt:lpstr>
      <vt:lpstr>Læse-/skriveteknologiens formål</vt:lpstr>
      <vt:lpstr>Programmerne</vt:lpstr>
      <vt:lpstr>De vigtigste funktioner</vt:lpstr>
      <vt:lpstr>Oplæsning + ordbog</vt:lpstr>
      <vt:lpstr>Ordforslag + fagordlister</vt:lpstr>
      <vt:lpstr>Diktering</vt:lpstr>
      <vt:lpstr>Mobilen som redskab</vt:lpstr>
      <vt:lpstr>Mobilen som redskab</vt:lpstr>
      <vt:lpstr>Kort øvelse</vt:lpstr>
      <vt:lpstr>Ordmobilisering  Værkstedssprog – metal</vt:lpstr>
      <vt:lpstr>Mål</vt:lpstr>
      <vt:lpstr>Fokus på fagord – hvorfor?</vt:lpstr>
      <vt:lpstr>Forslag til variationer</vt:lpstr>
      <vt:lpstr>Triazzle</vt:lpstr>
      <vt:lpstr>Triazzle – opsamling</vt:lpstr>
      <vt:lpstr>Materiale</vt:lpstr>
      <vt:lpstr>LÆSNING</vt:lpstr>
      <vt:lpstr>PowerPoint-præsentation</vt:lpstr>
      <vt:lpstr>PowerPoint-præsentation</vt:lpstr>
      <vt:lpstr>Før læsningen</vt:lpstr>
      <vt:lpstr>Mål: Finde de rigtige hylder frem</vt:lpstr>
      <vt:lpstr>FØRLÆSNING</vt:lpstr>
      <vt:lpstr>Aktivere forhåndsviden</vt:lpstr>
      <vt:lpstr>Læseformål</vt:lpstr>
      <vt:lpstr>Orientere sig i teksten</vt:lpstr>
      <vt:lpstr>Hvor skal man overhovedet starte?</vt:lpstr>
      <vt:lpstr>Orientere sig i teksten</vt:lpstr>
      <vt:lpstr>Læs overskifter</vt:lpstr>
      <vt:lpstr>Kig på illustrationer</vt:lpstr>
      <vt:lpstr>Fremhævet tekst</vt:lpstr>
      <vt:lpstr>Nærlæsning</vt:lpstr>
      <vt:lpstr>Under læsningen</vt:lpstr>
      <vt:lpstr>Mål: Sætte indholdet på hylderne</vt:lpstr>
      <vt:lpstr>PowerPoint-præsentation</vt:lpstr>
      <vt:lpstr>Stilladsering af notater</vt:lpstr>
      <vt:lpstr>Efter læsningen</vt:lpstr>
      <vt:lpstr>Mål: Fastholde det læste</vt:lpstr>
      <vt:lpstr>Konkrete tiltag fra læreren</vt:lpstr>
      <vt:lpstr>Konkrete tiltag fra læreren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Hvad er ordblindhed?</dc:title>
  <dc:creator>Marie Ågård Bennike</dc:creator>
  <cp:lastModifiedBy>Marie Ågård Bennike</cp:lastModifiedBy>
  <cp:revision>32</cp:revision>
  <dcterms:created xsi:type="dcterms:W3CDTF">2022-06-23T08:48:18Z</dcterms:created>
  <dcterms:modified xsi:type="dcterms:W3CDTF">2023-05-11T11:53:50Z</dcterms:modified>
</cp:coreProperties>
</file>