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handoutMasterIdLst>
    <p:handoutMasterId r:id="rId58"/>
  </p:handoutMasterIdLst>
  <p:sldIdLst>
    <p:sldId id="256" r:id="rId2"/>
    <p:sldId id="299" r:id="rId3"/>
    <p:sldId id="424" r:id="rId4"/>
    <p:sldId id="258" r:id="rId5"/>
    <p:sldId id="356" r:id="rId6"/>
    <p:sldId id="353" r:id="rId7"/>
    <p:sldId id="407" r:id="rId8"/>
    <p:sldId id="368" r:id="rId9"/>
    <p:sldId id="306" r:id="rId10"/>
    <p:sldId id="362" r:id="rId11"/>
    <p:sldId id="406" r:id="rId12"/>
    <p:sldId id="358" r:id="rId13"/>
    <p:sldId id="427" r:id="rId14"/>
    <p:sldId id="363" r:id="rId15"/>
    <p:sldId id="383" r:id="rId16"/>
    <p:sldId id="435" r:id="rId17"/>
    <p:sldId id="303" r:id="rId18"/>
    <p:sldId id="408" r:id="rId19"/>
    <p:sldId id="409" r:id="rId20"/>
    <p:sldId id="410" r:id="rId21"/>
    <p:sldId id="426" r:id="rId22"/>
    <p:sldId id="386" r:id="rId23"/>
    <p:sldId id="365" r:id="rId24"/>
    <p:sldId id="277" r:id="rId25"/>
    <p:sldId id="433" r:id="rId26"/>
    <p:sldId id="373" r:id="rId27"/>
    <p:sldId id="284" r:id="rId28"/>
    <p:sldId id="266" r:id="rId29"/>
    <p:sldId id="396" r:id="rId30"/>
    <p:sldId id="384" r:id="rId31"/>
    <p:sldId id="397" r:id="rId32"/>
    <p:sldId id="399" r:id="rId33"/>
    <p:sldId id="400" r:id="rId34"/>
    <p:sldId id="402" r:id="rId35"/>
    <p:sldId id="422" r:id="rId36"/>
    <p:sldId id="341" r:id="rId37"/>
    <p:sldId id="428" r:id="rId38"/>
    <p:sldId id="317" r:id="rId39"/>
    <p:sldId id="305" r:id="rId40"/>
    <p:sldId id="322" r:id="rId41"/>
    <p:sldId id="323" r:id="rId42"/>
    <p:sldId id="434" r:id="rId43"/>
    <p:sldId id="423" r:id="rId44"/>
    <p:sldId id="425" r:id="rId45"/>
    <p:sldId id="421" r:id="rId46"/>
    <p:sldId id="414" r:id="rId47"/>
    <p:sldId id="411" r:id="rId48"/>
    <p:sldId id="429" r:id="rId49"/>
    <p:sldId id="415" r:id="rId50"/>
    <p:sldId id="430" r:id="rId51"/>
    <p:sldId id="431" r:id="rId52"/>
    <p:sldId id="343" r:id="rId53"/>
    <p:sldId id="432" r:id="rId54"/>
    <p:sldId id="413" r:id="rId55"/>
    <p:sldId id="416" r:id="rId5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015" autoAdjust="0"/>
    <p:restoredTop sz="75126" autoAdjust="0"/>
  </p:normalViewPr>
  <p:slideViewPr>
    <p:cSldViewPr snapToGrid="0">
      <p:cViewPr varScale="1">
        <p:scale>
          <a:sx n="80" d="100"/>
          <a:sy n="80" d="100"/>
        </p:scale>
        <p:origin x="78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A3DBA9AB-DED3-4F7E-935E-B314C73D86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741F435E-DFFD-40CD-A3E1-994698F39C3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4B9961-7A0D-486D-81CD-194F120FEC36}" type="datetimeFigureOut">
              <a:rPr lang="da-DK" smtClean="0"/>
              <a:t>08-12-2025</a:t>
            </a:fld>
            <a:endParaRPr lang="da-DK"/>
          </a:p>
        </p:txBody>
      </p:sp>
      <p:sp>
        <p:nvSpPr>
          <p:cNvPr id="4" name="Pladsholder til sidefod 3">
            <a:extLst>
              <a:ext uri="{FF2B5EF4-FFF2-40B4-BE49-F238E27FC236}">
                <a16:creationId xmlns:a16="http://schemas.microsoft.com/office/drawing/2014/main" id="{7E58C27C-792C-465E-B4FD-C25F77FC74F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7BEB6E9B-B1CB-48A4-9984-9499D1FF10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1CCF6C-7CF0-4992-90B3-DBD2A6B4DB58}" type="slidenum">
              <a:rPr lang="da-DK" smtClean="0"/>
              <a:t>‹nr.›</a:t>
            </a:fld>
            <a:endParaRPr lang="da-DK"/>
          </a:p>
        </p:txBody>
      </p:sp>
    </p:spTree>
    <p:extLst>
      <p:ext uri="{BB962C8B-B14F-4D97-AF65-F5344CB8AC3E}">
        <p14:creationId xmlns:p14="http://schemas.microsoft.com/office/powerpoint/2010/main" val="31357548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228CA6-2742-4C46-B895-1F2B41E81B76}" type="datetimeFigureOut">
              <a:rPr lang="da-DK" smtClean="0"/>
              <a:t>08-12-2025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029E42-4A26-4C0A-8665-D555F2D3B9CC}" type="slidenum">
              <a:rPr lang="da-DK" smtClean="0"/>
              <a:t>‹nr.›</a:t>
            </a:fld>
            <a:endParaRPr lang="da-DK"/>
          </a:p>
        </p:txBody>
      </p:sp>
    </p:spTree>
    <p:extLst>
      <p:ext uri="{BB962C8B-B14F-4D97-AF65-F5344CB8AC3E}">
        <p14:creationId xmlns:p14="http://schemas.microsoft.com/office/powerpoint/2010/main" val="405169150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E0029E42-4A26-4C0A-8665-D555F2D3B9CC}" type="slidenum">
              <a:rPr lang="da-DK" smtClean="0"/>
              <a:t>1</a:t>
            </a:fld>
            <a:endParaRPr lang="da-DK" dirty="0"/>
          </a:p>
        </p:txBody>
      </p:sp>
    </p:spTree>
    <p:extLst>
      <p:ext uri="{BB962C8B-B14F-4D97-AF65-F5344CB8AC3E}">
        <p14:creationId xmlns:p14="http://schemas.microsoft.com/office/powerpoint/2010/main" val="2776321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Modellen her kommer fra Trine Nobelius, der præsenterede den for os til et netværksmøde i netværket ”ordblind Randers” – og vi har brugt den som rettesnor (gennemgå dem kort)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Den er desværre ikke publiceret nogle steder, men jeg har tidligere fået tilladelse til at dele den af Trine Nobelius.  - og jeg tænker, at den er forløberen for det materiale, som jeg vil præsentere til sidst i dagens oplæg fra EMU.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0029E42-4A26-4C0A-8665-D555F2D3B9CC}" type="slidenum">
              <a:rPr lang="da-DK" smtClean="0"/>
              <a:t>10</a:t>
            </a:fld>
            <a:endParaRPr lang="da-DK"/>
          </a:p>
        </p:txBody>
      </p:sp>
    </p:spTree>
    <p:extLst>
      <p:ext uri="{BB962C8B-B14F-4D97-AF65-F5344CB8AC3E}">
        <p14:creationId xmlns:p14="http://schemas.microsoft.com/office/powerpoint/2010/main" val="14146707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Pladsholder til slidenummer 3"/>
          <p:cNvSpPr>
            <a:spLocks noGrp="1"/>
          </p:cNvSpPr>
          <p:nvPr>
            <p:ph type="sldNum" sz="quarter" idx="5"/>
          </p:nvPr>
        </p:nvSpPr>
        <p:spPr/>
        <p:txBody>
          <a:bodyPr/>
          <a:lstStyle/>
          <a:p>
            <a:fld id="{E0029E42-4A26-4C0A-8665-D555F2D3B9CC}" type="slidenum">
              <a:rPr lang="da-DK" smtClean="0"/>
              <a:t>11</a:t>
            </a:fld>
            <a:endParaRPr lang="da-DK"/>
          </a:p>
        </p:txBody>
      </p:sp>
    </p:spTree>
    <p:extLst>
      <p:ext uri="{BB962C8B-B14F-4D97-AF65-F5344CB8AC3E}">
        <p14:creationId xmlns:p14="http://schemas.microsoft.com/office/powerpoint/2010/main" val="3091875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Udvidet forståelse af ordblindhed fra ”svært ved at læse og skrive” til et mere nuanceret billede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Teoretisk gennemgang af diagnosen </a:t>
            </a:r>
            <a:r>
              <a:rPr lang="da-DK" dirty="0">
                <a:sym typeface="Wingdings" panose="05000000000000000000" pitchFamily="2" charset="2"/>
              </a:rPr>
              <a:t> </a:t>
            </a:r>
            <a:r>
              <a:rPr lang="da-DK" dirty="0"/>
              <a:t>den lektiologiske grundmodel - nødvendigt at tænke alle dele med ind, og at det altså ikke er ordnet ved at stikke dem en computer med hjælpemidler</a:t>
            </a:r>
          </a:p>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12</a:t>
            </a:fld>
            <a:endParaRPr lang="da-DK"/>
          </a:p>
        </p:txBody>
      </p:sp>
    </p:spTree>
    <p:extLst>
      <p:ext uri="{BB962C8B-B14F-4D97-AF65-F5344CB8AC3E}">
        <p14:creationId xmlns:p14="http://schemas.microsoft.com/office/powerpoint/2010/main" val="1090115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Kurset strakte sig over to halve kursusdage. Den første kursusdag fandt sted før sommerferien, mens den anden kursusdag fandt sted efter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Vi frikøbte lærerne med midlerne fra ordblindepakke i det ene kursus – men efter det har afdelingerne selv betalt </a:t>
            </a:r>
            <a:r>
              <a:rPr lang="da-DK" sz="1800" dirty="0" err="1">
                <a:effectLst/>
                <a:latin typeface="Calibri" panose="020F0502020204030204" pitchFamily="34" charset="0"/>
                <a:ea typeface="Calibri" panose="020F0502020204030204" pitchFamily="34" charset="0"/>
                <a:cs typeface="Times New Roman" panose="02020603050405020304" pitchFamily="18" charset="0"/>
              </a:rPr>
              <a:t>lærertiden</a:t>
            </a:r>
            <a:r>
              <a:rPr lang="da-DK"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Forkorte eller forlænge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ea typeface="Calibri" panose="020F0502020204030204" pitchFamily="34" charset="0"/>
                <a:cs typeface="Times New Roman" panose="02020603050405020304" pitchFamily="18" charset="0"/>
              </a:rPr>
              <a:t>Kursusdag 2 planlægges alt efter, hvad man vurderer, der skal med efter kursusdag 1, evt. ønsker fra lærerne</a:t>
            </a:r>
          </a:p>
        </p:txBody>
      </p:sp>
      <p:sp>
        <p:nvSpPr>
          <p:cNvPr id="4" name="Pladsholder til slidenummer 3"/>
          <p:cNvSpPr>
            <a:spLocks noGrp="1"/>
          </p:cNvSpPr>
          <p:nvPr>
            <p:ph type="sldNum" sz="quarter" idx="5"/>
          </p:nvPr>
        </p:nvSpPr>
        <p:spPr/>
        <p:txBody>
          <a:bodyPr/>
          <a:lstStyle/>
          <a:p>
            <a:fld id="{E0029E42-4A26-4C0A-8665-D555F2D3B9CC}" type="slidenum">
              <a:rPr lang="da-DK" smtClean="0"/>
              <a:t>14</a:t>
            </a:fld>
            <a:endParaRPr lang="da-DK"/>
          </a:p>
        </p:txBody>
      </p:sp>
    </p:spTree>
    <p:extLst>
      <p:ext uri="{BB962C8B-B14F-4D97-AF65-F5344CB8AC3E}">
        <p14:creationId xmlns:p14="http://schemas.microsoft.com/office/powerpoint/2010/main" val="2364908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15</a:t>
            </a:fld>
            <a:endParaRPr lang="da-DK"/>
          </a:p>
        </p:txBody>
      </p:sp>
    </p:spTree>
    <p:extLst>
      <p:ext uri="{BB962C8B-B14F-4D97-AF65-F5344CB8AC3E}">
        <p14:creationId xmlns:p14="http://schemas.microsoft.com/office/powerpoint/2010/main" val="3951915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16</a:t>
            </a:fld>
            <a:endParaRPr lang="da-DK"/>
          </a:p>
        </p:txBody>
      </p:sp>
    </p:spTree>
    <p:extLst>
      <p:ext uri="{BB962C8B-B14F-4D97-AF65-F5344CB8AC3E}">
        <p14:creationId xmlns:p14="http://schemas.microsoft.com/office/powerpoint/2010/main" val="4187501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af vores teoretiske udgangspunkter i kurset er den </a:t>
            </a:r>
            <a:r>
              <a:rPr lang="da-DK" dirty="0" err="1"/>
              <a:t>lektiologiske</a:t>
            </a:r>
            <a:r>
              <a:rPr lang="da-DK" dirty="0"/>
              <a:t> grundmodel af Line Leth Jørgensen som forklaringsmodel til, hvordan de ordblinde elever ikke bare er ramt på skriftsprogsvanskelighederne, men at de ofte også er udfordret på de andre fem – og at de hver i sær påvirker hinanden. </a:t>
            </a:r>
          </a:p>
          <a:p>
            <a:endParaRPr lang="da-DK" dirty="0"/>
          </a:p>
          <a:p>
            <a:r>
              <a:rPr lang="da-DK" dirty="0"/>
              <a:t>Jeg plejer at sige til de nyansatte, at noget af det, kan du i første omgang ikke ændre på, men der er altid en af delene, du kan sætte ind i forhold til. Fx oplagt selvforståelsen eller relationer. </a:t>
            </a:r>
          </a:p>
          <a:p>
            <a:r>
              <a:rPr lang="da-DK" dirty="0"/>
              <a:t>Og så får I lige min meget </a:t>
            </a:r>
            <a:r>
              <a:rPr lang="da-DK" dirty="0" err="1"/>
              <a:t>uteoretiske</a:t>
            </a:r>
            <a:r>
              <a:rPr lang="da-DK" dirty="0"/>
              <a:t> version af modellen, som jeg har lavet til det mini-kursus, vi holder for nyansatte – som jeg vil sige mere om senere (Næste slide) </a:t>
            </a:r>
          </a:p>
        </p:txBody>
      </p:sp>
      <p:sp>
        <p:nvSpPr>
          <p:cNvPr id="4" name="Pladsholder til slidenummer 3"/>
          <p:cNvSpPr>
            <a:spLocks noGrp="1"/>
          </p:cNvSpPr>
          <p:nvPr>
            <p:ph type="sldNum" sz="quarter" idx="5"/>
          </p:nvPr>
        </p:nvSpPr>
        <p:spPr/>
        <p:txBody>
          <a:bodyPr/>
          <a:lstStyle/>
          <a:p>
            <a:fld id="{E0029E42-4A26-4C0A-8665-D555F2D3B9CC}" type="slidenum">
              <a:rPr lang="da-DK" smtClean="0"/>
              <a:t>17</a:t>
            </a:fld>
            <a:endParaRPr lang="da-DK"/>
          </a:p>
        </p:txBody>
      </p:sp>
    </p:spTree>
    <p:extLst>
      <p:ext uri="{BB962C8B-B14F-4D97-AF65-F5344CB8AC3E}">
        <p14:creationId xmlns:p14="http://schemas.microsoft.com/office/powerpoint/2010/main" val="4521267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Nogle elever er så heldige, at alle seks ben er mægtigt stabile, og derfor sidder de sikkert på skamlen i skolen. </a:t>
            </a:r>
          </a:p>
        </p:txBody>
      </p:sp>
      <p:sp>
        <p:nvSpPr>
          <p:cNvPr id="4" name="Pladsholder til slidenummer 3"/>
          <p:cNvSpPr>
            <a:spLocks noGrp="1"/>
          </p:cNvSpPr>
          <p:nvPr>
            <p:ph type="sldNum" sz="quarter" idx="5"/>
          </p:nvPr>
        </p:nvSpPr>
        <p:spPr/>
        <p:txBody>
          <a:bodyPr/>
          <a:lstStyle/>
          <a:p>
            <a:fld id="{E0029E42-4A26-4C0A-8665-D555F2D3B9CC}" type="slidenum">
              <a:rPr lang="da-DK" smtClean="0"/>
              <a:t>18</a:t>
            </a:fld>
            <a:endParaRPr lang="da-DK"/>
          </a:p>
        </p:txBody>
      </p:sp>
    </p:spTree>
    <p:extLst>
      <p:ext uri="{BB962C8B-B14F-4D97-AF65-F5344CB8AC3E}">
        <p14:creationId xmlns:p14="http://schemas.microsoft.com/office/powerpoint/2010/main" val="1664140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0DD39-A922-1324-F0F5-B59188B716D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1CEA2E8-C310-BAEF-778F-F96AAED5C1F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2F64521-061A-9349-9636-EB892D4A86B2}"/>
              </a:ext>
            </a:extLst>
          </p:cNvPr>
          <p:cNvSpPr>
            <a:spLocks noGrp="1"/>
          </p:cNvSpPr>
          <p:nvPr>
            <p:ph type="body" idx="1"/>
          </p:nvPr>
        </p:nvSpPr>
        <p:spPr/>
        <p:txBody>
          <a:bodyPr/>
          <a:lstStyle/>
          <a:p>
            <a:r>
              <a:rPr lang="da-DK" dirty="0"/>
              <a:t>For nogle er der tre stabile ben fx – men et vakler, og et er helt håbløst</a:t>
            </a:r>
          </a:p>
        </p:txBody>
      </p:sp>
      <p:sp>
        <p:nvSpPr>
          <p:cNvPr id="4" name="Pladsholder til slidenummer 3">
            <a:extLst>
              <a:ext uri="{FF2B5EF4-FFF2-40B4-BE49-F238E27FC236}">
                <a16:creationId xmlns:a16="http://schemas.microsoft.com/office/drawing/2014/main" id="{FC9B85FB-5599-3BD3-48A3-ABAC424694EB}"/>
              </a:ext>
            </a:extLst>
          </p:cNvPr>
          <p:cNvSpPr>
            <a:spLocks noGrp="1"/>
          </p:cNvSpPr>
          <p:nvPr>
            <p:ph type="sldNum" sz="quarter" idx="5"/>
          </p:nvPr>
        </p:nvSpPr>
        <p:spPr/>
        <p:txBody>
          <a:bodyPr/>
          <a:lstStyle/>
          <a:p>
            <a:fld id="{E0029E42-4A26-4C0A-8665-D555F2D3B9CC}" type="slidenum">
              <a:rPr lang="da-DK" smtClean="0"/>
              <a:t>19</a:t>
            </a:fld>
            <a:endParaRPr lang="da-DK"/>
          </a:p>
        </p:txBody>
      </p:sp>
    </p:spTree>
    <p:extLst>
      <p:ext uri="{BB962C8B-B14F-4D97-AF65-F5344CB8AC3E}">
        <p14:creationId xmlns:p14="http://schemas.microsoft.com/office/powerpoint/2010/main" val="343366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52B58-89AD-51A5-DBE3-29E38BBEF339}"/>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A0965EC2-EDD4-5427-8C53-533CF63E2D3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C09B3B3C-6D45-52E3-05F2-ECEEB6176CE0}"/>
              </a:ext>
            </a:extLst>
          </p:cNvPr>
          <p:cNvSpPr>
            <a:spLocks noGrp="1"/>
          </p:cNvSpPr>
          <p:nvPr>
            <p:ph type="body" idx="1"/>
          </p:nvPr>
        </p:nvSpPr>
        <p:spPr/>
        <p:txBody>
          <a:bodyPr/>
          <a:lstStyle/>
          <a:p>
            <a:r>
              <a:rPr lang="da-DK" dirty="0"/>
              <a:t>Og det, vi skal sørge for at undgå er, at de ikke længere kan sidde på skamlen</a:t>
            </a:r>
          </a:p>
          <a:p>
            <a:endParaRPr lang="da-DK" dirty="0"/>
          </a:p>
          <a:p>
            <a:endParaRPr lang="da-DK" dirty="0"/>
          </a:p>
        </p:txBody>
      </p:sp>
      <p:sp>
        <p:nvSpPr>
          <p:cNvPr id="4" name="Pladsholder til slidenummer 3">
            <a:extLst>
              <a:ext uri="{FF2B5EF4-FFF2-40B4-BE49-F238E27FC236}">
                <a16:creationId xmlns:a16="http://schemas.microsoft.com/office/drawing/2014/main" id="{A72C75C8-2804-139E-58E2-8974BC252563}"/>
              </a:ext>
            </a:extLst>
          </p:cNvPr>
          <p:cNvSpPr>
            <a:spLocks noGrp="1"/>
          </p:cNvSpPr>
          <p:nvPr>
            <p:ph type="sldNum" sz="quarter" idx="5"/>
          </p:nvPr>
        </p:nvSpPr>
        <p:spPr/>
        <p:txBody>
          <a:bodyPr/>
          <a:lstStyle/>
          <a:p>
            <a:fld id="{E0029E42-4A26-4C0A-8665-D555F2D3B9CC}" type="slidenum">
              <a:rPr lang="da-DK" smtClean="0"/>
              <a:t>20</a:t>
            </a:fld>
            <a:endParaRPr lang="da-DK"/>
          </a:p>
        </p:txBody>
      </p:sp>
    </p:spTree>
    <p:extLst>
      <p:ext uri="{BB962C8B-B14F-4D97-AF65-F5344CB8AC3E}">
        <p14:creationId xmlns:p14="http://schemas.microsoft.com/office/powerpoint/2010/main" val="326240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jeg stod personligt op kl. 5.15 i morges, for at nå et tog, og der har været mange spændende oplæg i dag, så jeg har lagt lidt ‘summepunkter’ ind undervejs, så vi holder os skarpe. </a:t>
            </a:r>
          </a:p>
          <a:p>
            <a:endParaRPr lang="da-DK" dirty="0"/>
          </a:p>
          <a:p>
            <a:endParaRPr lang="da-DK" dirty="0"/>
          </a:p>
          <a:p>
            <a:r>
              <a:rPr lang="da-DK" dirty="0"/>
              <a:t>OG vi starter med 5 minutters summen her – vend jer gerne mod en sidemakker, du IKKE er kollega med, hvis muligt. </a:t>
            </a:r>
          </a:p>
          <a:p>
            <a:endParaRPr lang="da-DK" dirty="0"/>
          </a:p>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2</a:t>
            </a:fld>
            <a:endParaRPr lang="da-DK" dirty="0"/>
          </a:p>
        </p:txBody>
      </p:sp>
    </p:spTree>
    <p:extLst>
      <p:ext uri="{BB962C8B-B14F-4D97-AF65-F5344CB8AC3E}">
        <p14:creationId xmlns:p14="http://schemas.microsoft.com/office/powerpoint/2010/main" val="1788967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71313-047F-61D2-767A-DA78632E287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3E4EC6F-6986-B866-528D-883450EE5F42}"/>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43D38A55-096A-9044-C874-9C542A1E68B7}"/>
              </a:ext>
            </a:extLst>
          </p:cNvPr>
          <p:cNvSpPr>
            <a:spLocks noGrp="1"/>
          </p:cNvSpPr>
          <p:nvPr>
            <p:ph type="body" idx="1"/>
          </p:nvPr>
        </p:nvSpPr>
        <p:spPr/>
        <p:txBody>
          <a:bodyPr/>
          <a:lstStyle/>
          <a:p>
            <a:r>
              <a:rPr lang="da-DK" dirty="0"/>
              <a:t>Og en lille sidenote: Faktisk er den </a:t>
            </a:r>
            <a:r>
              <a:rPr lang="da-DK" dirty="0" err="1"/>
              <a:t>lektiologiske</a:t>
            </a:r>
            <a:r>
              <a:rPr lang="da-DK" dirty="0"/>
              <a:t> model også meget god til at forklare lærernes succes som ordblindevenlige lærere</a:t>
            </a:r>
          </a:p>
          <a:p>
            <a:endParaRPr lang="da-DK" dirty="0"/>
          </a:p>
          <a:p>
            <a:r>
              <a:rPr lang="da-DK" dirty="0"/>
              <a:t>Så hvis vi i stedet har en lærer i midten, kan vi gå samme runde rundt – </a:t>
            </a:r>
          </a:p>
          <a:p>
            <a:r>
              <a:rPr lang="da-DK" dirty="0"/>
              <a:t>Skriftsprogsvanskeligheder: Deres viden om ordblindhed i stedet</a:t>
            </a:r>
          </a:p>
          <a:p>
            <a:r>
              <a:rPr lang="da-DK" dirty="0"/>
              <a:t>Læse- skriveteknologi: Deres evne til at implementere brug af det i undervisningen fx </a:t>
            </a:r>
          </a:p>
          <a:p>
            <a:r>
              <a:rPr lang="da-DK" dirty="0"/>
              <a:t>Strategier: dagsorden, arbejde med fagord </a:t>
            </a:r>
            <a:r>
              <a:rPr lang="da-DK" dirty="0" err="1"/>
              <a:t>osv</a:t>
            </a:r>
            <a:r>
              <a:rPr lang="da-DK" dirty="0"/>
              <a:t> </a:t>
            </a:r>
            <a:r>
              <a:rPr lang="da-DK" dirty="0" err="1"/>
              <a:t>osv</a:t>
            </a:r>
            <a:r>
              <a:rPr lang="da-DK" dirty="0"/>
              <a:t> – fra kursuspunkterne </a:t>
            </a:r>
          </a:p>
        </p:txBody>
      </p:sp>
      <p:sp>
        <p:nvSpPr>
          <p:cNvPr id="4" name="Pladsholder til slidenummer 3">
            <a:extLst>
              <a:ext uri="{FF2B5EF4-FFF2-40B4-BE49-F238E27FC236}">
                <a16:creationId xmlns:a16="http://schemas.microsoft.com/office/drawing/2014/main" id="{3D805C00-F31B-1DC9-7119-FCA0041A9509}"/>
              </a:ext>
            </a:extLst>
          </p:cNvPr>
          <p:cNvSpPr>
            <a:spLocks noGrp="1"/>
          </p:cNvSpPr>
          <p:nvPr>
            <p:ph type="sldNum" sz="quarter" idx="5"/>
          </p:nvPr>
        </p:nvSpPr>
        <p:spPr/>
        <p:txBody>
          <a:bodyPr/>
          <a:lstStyle/>
          <a:p>
            <a:fld id="{E0029E42-4A26-4C0A-8665-D555F2D3B9CC}" type="slidenum">
              <a:rPr lang="da-DK" smtClean="0"/>
              <a:t>21</a:t>
            </a:fld>
            <a:endParaRPr lang="da-DK"/>
          </a:p>
        </p:txBody>
      </p:sp>
    </p:spTree>
    <p:extLst>
      <p:ext uri="{BB962C8B-B14F-4D97-AF65-F5344CB8AC3E}">
        <p14:creationId xmlns:p14="http://schemas.microsoft.com/office/powerpoint/2010/main" val="996895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22</a:t>
            </a:fld>
            <a:endParaRPr lang="da-DK"/>
          </a:p>
        </p:txBody>
      </p:sp>
    </p:spTree>
    <p:extLst>
      <p:ext uri="{BB962C8B-B14F-4D97-AF65-F5344CB8AC3E}">
        <p14:creationId xmlns:p14="http://schemas.microsoft.com/office/powerpoint/2010/main" val="2770917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 vigtig del af vores planlægning var, at vi gerne ville have, at lærerne gik hjem med nogle aktiviteter, de kunne sætte i gang uden nogen særlig forberedelse, og at de samtidig også prøvede på egen krop, hvordan det var at blive udsat for de undervisningsaktiviteter vi foreslog. </a:t>
            </a:r>
          </a:p>
          <a:p>
            <a:endParaRPr lang="da-DK" dirty="0"/>
          </a:p>
          <a:p>
            <a:r>
              <a:rPr lang="da-DK" dirty="0"/>
              <a:t>Alle os herinde ved at, Som ordblind kan det være sårbart at starte i en ny klasse, måske frygter man, hvornår man første gang kommer til at stå i en læse- og stavesituation, og det kan skabe utryghed. Når vores elever starter på grundforløb 1 er der typisk meget hurtigt en ‘lær hinanden at kende-aktivitet. En quiz og byt med spørgsmål eller lignende. toilet</a:t>
            </a:r>
          </a:p>
          <a:p>
            <a:endParaRPr lang="da-DK" dirty="0"/>
          </a:p>
          <a:p>
            <a:r>
              <a:rPr lang="da-DK" dirty="0"/>
              <a:t>Det I ser her er udsnit af vores forlag til læsefri aktivitet. Eleverne får hver deres lille seddel med to billeder, skal finde en makker og spørge, hvad de foretrækker af de to ting – bytte seddel og finde ny makker. Vi oplevede, at aktiviteten var let afkodelig, og mange lærere endte med at bruge den i deres intro efter ferien. </a:t>
            </a:r>
          </a:p>
          <a:p>
            <a:endParaRPr lang="da-DK" dirty="0"/>
          </a:p>
          <a:p>
            <a:r>
              <a:rPr lang="da-DK" dirty="0"/>
              <a:t>Og vi </a:t>
            </a:r>
            <a:r>
              <a:rPr lang="da-DK" b="1" dirty="0"/>
              <a:t>afprøver den lige med makker </a:t>
            </a:r>
            <a:r>
              <a:rPr lang="da-DK" dirty="0"/>
              <a:t>– gå også gerne </a:t>
            </a:r>
            <a:r>
              <a:rPr lang="da-DK" dirty="0" err="1"/>
              <a:t>meta</a:t>
            </a:r>
            <a:r>
              <a:rPr lang="da-DK" dirty="0"/>
              <a:t>, hvilken effekt I tror det har for den ordblinde elev.</a:t>
            </a:r>
          </a:p>
        </p:txBody>
      </p:sp>
      <p:sp>
        <p:nvSpPr>
          <p:cNvPr id="4" name="Pladsholder til slidenummer 3"/>
          <p:cNvSpPr>
            <a:spLocks noGrp="1"/>
          </p:cNvSpPr>
          <p:nvPr>
            <p:ph type="sldNum" sz="quarter" idx="5"/>
          </p:nvPr>
        </p:nvSpPr>
        <p:spPr/>
        <p:txBody>
          <a:bodyPr/>
          <a:lstStyle/>
          <a:p>
            <a:fld id="{E0029E42-4A26-4C0A-8665-D555F2D3B9CC}" type="slidenum">
              <a:rPr lang="da-DK" smtClean="0"/>
              <a:t>23</a:t>
            </a:fld>
            <a:endParaRPr lang="da-DK"/>
          </a:p>
        </p:txBody>
      </p:sp>
    </p:spTree>
    <p:extLst>
      <p:ext uri="{BB962C8B-B14F-4D97-AF65-F5344CB8AC3E}">
        <p14:creationId xmlns:p14="http://schemas.microsoft.com/office/powerpoint/2010/main" val="3415027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Et andet vigtigt område, er arbejdet med fagligt ordforråd for eleverne, som vi nu alle er eksperter i fra i formiddags. Og her VED jeg godt, at det er meget </a:t>
            </a:r>
            <a:r>
              <a:rPr lang="da-DK" dirty="0" err="1"/>
              <a:t>meget</a:t>
            </a:r>
            <a:r>
              <a:rPr lang="da-DK" dirty="0"/>
              <a:t> nemmere at lave aktiviteter, når man som jeg har fag med værksteder, men i kurset var der så ideer til tilsvarende aktiviteter i fx samfundsfag. </a:t>
            </a:r>
          </a:p>
          <a:p>
            <a:r>
              <a:rPr lang="da-DK" dirty="0"/>
              <a:t>En vigtig pointe til lærerne er, at man skal ikke være bange for ord på papir ---- fordi ordblinde elever også har brug for at se ord mange gange, før de skaber de visuelle billeder af ordet, som de er så afhængige af. Men at man skal </a:t>
            </a:r>
            <a:r>
              <a:rPr lang="da-DK" b="1" dirty="0"/>
              <a:t>tænke de svært ordblinde ind</a:t>
            </a:r>
            <a:r>
              <a:rPr lang="da-DK" dirty="0"/>
              <a:t>. Så man fx, når noget skal læses siger ”udnævn en i gruppen til at læse højt” – eller hvis det er bingoplader fx læse alle ord op inden, vi går i gang. </a:t>
            </a:r>
          </a:p>
          <a:p>
            <a:endParaRPr lang="da-DK" dirty="0"/>
          </a:p>
          <a:p>
            <a:r>
              <a:rPr lang="da-DK" dirty="0"/>
              <a:t>Vi arbejdede med ordforråd gennem mobiliseringsopgave. De fik et fagord præsenteret på tavlen, og skulle i grupper pege på det det rigtige billede på en stor plakat, på deres bord. </a:t>
            </a:r>
          </a:p>
          <a:p>
            <a:r>
              <a:rPr lang="da-DK" dirty="0"/>
              <a:t>Her er den vendt omvendt, så mens jeg har forklaret, har I tænkt over, hvad denne hedder – ja</a:t>
            </a:r>
          </a:p>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24</a:t>
            </a:fld>
            <a:endParaRPr lang="da-DK"/>
          </a:p>
        </p:txBody>
      </p:sp>
    </p:spTree>
    <p:extLst>
      <p:ext uri="{BB962C8B-B14F-4D97-AF65-F5344CB8AC3E}">
        <p14:creationId xmlns:p14="http://schemas.microsoft.com/office/powerpoint/2010/main" val="4082271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83A44-A5F6-6B1D-1B66-0B5F956E295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35AB813-0B45-0101-A312-4F452E983749}"/>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30CF3A5-C52B-0DEC-455B-6BD644E6E8F7}"/>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5F90794-F038-691B-AAD2-50A2AA55E1C3}"/>
              </a:ext>
            </a:extLst>
          </p:cNvPr>
          <p:cNvSpPr>
            <a:spLocks noGrp="1"/>
          </p:cNvSpPr>
          <p:nvPr>
            <p:ph type="sldNum" sz="quarter" idx="5"/>
          </p:nvPr>
        </p:nvSpPr>
        <p:spPr/>
        <p:txBody>
          <a:bodyPr/>
          <a:lstStyle/>
          <a:p>
            <a:fld id="{E0029E42-4A26-4C0A-8665-D555F2D3B9CC}" type="slidenum">
              <a:rPr lang="da-DK" smtClean="0"/>
              <a:t>25</a:t>
            </a:fld>
            <a:endParaRPr lang="da-DK"/>
          </a:p>
        </p:txBody>
      </p:sp>
    </p:spTree>
    <p:extLst>
      <p:ext uri="{BB962C8B-B14F-4D97-AF65-F5344CB8AC3E}">
        <p14:creationId xmlns:p14="http://schemas.microsoft.com/office/powerpoint/2010/main" val="245130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27</a:t>
            </a:fld>
            <a:endParaRPr lang="da-DK"/>
          </a:p>
        </p:txBody>
      </p:sp>
    </p:spTree>
    <p:extLst>
      <p:ext uri="{BB962C8B-B14F-4D97-AF65-F5344CB8AC3E}">
        <p14:creationId xmlns:p14="http://schemas.microsoft.com/office/powerpoint/2010/main" val="30771180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28</a:t>
            </a:fld>
            <a:endParaRPr lang="da-DK"/>
          </a:p>
        </p:txBody>
      </p:sp>
    </p:spTree>
    <p:extLst>
      <p:ext uri="{BB962C8B-B14F-4D97-AF65-F5344CB8AC3E}">
        <p14:creationId xmlns:p14="http://schemas.microsoft.com/office/powerpoint/2010/main" val="15782999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Kiggede på læsbarhed – altså hvor tilgængelig tekst er for eleverne, og hvordan man kan ændre på det</a:t>
            </a:r>
          </a:p>
          <a:p>
            <a:endParaRPr lang="da-DK" dirty="0"/>
          </a:p>
          <a:p>
            <a:r>
              <a:rPr lang="da-DK" dirty="0"/>
              <a:t>Flytte lærernes fokus fra ”Hvordan får vi eleverne til at forstå vores opgaver” til ”hvordan laver vi vores opgaver, så eleverne forstår dem”</a:t>
            </a:r>
          </a:p>
          <a:p>
            <a:endParaRPr lang="da-DK" dirty="0"/>
          </a:p>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29</a:t>
            </a:fld>
            <a:endParaRPr lang="da-DK"/>
          </a:p>
        </p:txBody>
      </p:sp>
    </p:spTree>
    <p:extLst>
      <p:ext uri="{BB962C8B-B14F-4D97-AF65-F5344CB8AC3E}">
        <p14:creationId xmlns:p14="http://schemas.microsoft.com/office/powerpoint/2010/main" val="3992333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dykker vi lidt ned i præsentationen af læse- skriveteknologi </a:t>
            </a:r>
          </a:p>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30</a:t>
            </a:fld>
            <a:endParaRPr lang="da-DK"/>
          </a:p>
        </p:txBody>
      </p:sp>
    </p:spTree>
    <p:extLst>
      <p:ext uri="{BB962C8B-B14F-4D97-AF65-F5344CB8AC3E}">
        <p14:creationId xmlns:p14="http://schemas.microsoft.com/office/powerpoint/2010/main" val="3516640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Info om at der er forskellige programmer, genkendelighed</a:t>
            </a:r>
          </a:p>
          <a:p>
            <a:endParaRPr lang="da-DK" dirty="0"/>
          </a:p>
          <a:p>
            <a:r>
              <a:rPr lang="da-DK" dirty="0"/>
              <a:t>Vigtigst er det, at lærerne er fortrolige med programmerne, og kan klare lidt minimal fejlfinding sammen med eleverne uden at skulle tilkalde os. </a:t>
            </a:r>
          </a:p>
        </p:txBody>
      </p:sp>
      <p:sp>
        <p:nvSpPr>
          <p:cNvPr id="4" name="Pladsholder til slidenummer 3"/>
          <p:cNvSpPr>
            <a:spLocks noGrp="1"/>
          </p:cNvSpPr>
          <p:nvPr>
            <p:ph type="sldNum" sz="quarter" idx="5"/>
          </p:nvPr>
        </p:nvSpPr>
        <p:spPr/>
        <p:txBody>
          <a:bodyPr/>
          <a:lstStyle/>
          <a:p>
            <a:fld id="{E0029E42-4A26-4C0A-8665-D555F2D3B9CC}" type="slidenum">
              <a:rPr lang="da-DK" smtClean="0"/>
              <a:t>31</a:t>
            </a:fld>
            <a:endParaRPr lang="da-DK"/>
          </a:p>
        </p:txBody>
      </p:sp>
    </p:spTree>
    <p:extLst>
      <p:ext uri="{BB962C8B-B14F-4D97-AF65-F5344CB8AC3E}">
        <p14:creationId xmlns:p14="http://schemas.microsoft.com/office/powerpoint/2010/main" val="209946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jeg er med på, at det er et bredt spørgsmål!</a:t>
            </a:r>
          </a:p>
          <a:p>
            <a:endParaRPr lang="da-DK" dirty="0"/>
          </a:p>
          <a:p>
            <a:r>
              <a:rPr lang="da-DK" dirty="0"/>
              <a:t>Mit bud på svar er ”ja til en vis grad, men der er også plads til forbedring” </a:t>
            </a:r>
          </a:p>
          <a:p>
            <a:endParaRPr lang="da-DK" dirty="0"/>
          </a:p>
          <a:p>
            <a:r>
              <a:rPr lang="da-DK" dirty="0"/>
              <a:t>Og ikke for at ødelægge jeres motivation – men I får altså ikke svaret på, hvordan I kommer helt i mål med det i mit oplæg – men et stykke af vejen </a:t>
            </a:r>
          </a:p>
        </p:txBody>
      </p:sp>
      <p:sp>
        <p:nvSpPr>
          <p:cNvPr id="4" name="Pladsholder til slidenummer 3"/>
          <p:cNvSpPr>
            <a:spLocks noGrp="1"/>
          </p:cNvSpPr>
          <p:nvPr>
            <p:ph type="sldNum" sz="quarter" idx="5"/>
          </p:nvPr>
        </p:nvSpPr>
        <p:spPr/>
        <p:txBody>
          <a:bodyPr/>
          <a:lstStyle/>
          <a:p>
            <a:fld id="{E0029E42-4A26-4C0A-8665-D555F2D3B9CC}" type="slidenum">
              <a:rPr lang="da-DK" smtClean="0"/>
              <a:t>3</a:t>
            </a:fld>
            <a:endParaRPr lang="da-DK"/>
          </a:p>
        </p:txBody>
      </p:sp>
    </p:spTree>
    <p:extLst>
      <p:ext uri="{BB962C8B-B14F-4D97-AF65-F5344CB8AC3E}">
        <p14:creationId xmlns:p14="http://schemas.microsoft.com/office/powerpoint/2010/main" val="20421256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tester vi oplæsning på en udleveret elektronisk tekst og taler lidt om forskellen mellem </a:t>
            </a:r>
            <a:r>
              <a:rPr lang="da-DK" dirty="0" err="1"/>
              <a:t>desktopverison</a:t>
            </a:r>
            <a:r>
              <a:rPr lang="da-DK" dirty="0"/>
              <a:t> og cloud – og PDF læseren</a:t>
            </a:r>
          </a:p>
        </p:txBody>
      </p:sp>
      <p:sp>
        <p:nvSpPr>
          <p:cNvPr id="4" name="Pladsholder til slidenummer 3"/>
          <p:cNvSpPr>
            <a:spLocks noGrp="1"/>
          </p:cNvSpPr>
          <p:nvPr>
            <p:ph type="sldNum" sz="quarter" idx="5"/>
          </p:nvPr>
        </p:nvSpPr>
        <p:spPr/>
        <p:txBody>
          <a:bodyPr/>
          <a:lstStyle/>
          <a:p>
            <a:fld id="{E0029E42-4A26-4C0A-8665-D555F2D3B9CC}" type="slidenum">
              <a:rPr lang="da-DK" smtClean="0"/>
              <a:t>32</a:t>
            </a:fld>
            <a:endParaRPr lang="da-DK"/>
          </a:p>
        </p:txBody>
      </p:sp>
    </p:spTree>
    <p:extLst>
      <p:ext uri="{BB962C8B-B14F-4D97-AF65-F5344CB8AC3E}">
        <p14:creationId xmlns:p14="http://schemas.microsoft.com/office/powerpoint/2010/main" val="25615873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dirty="0"/>
              <a:t>Meget vigtigt, opmærksomhed på at minde eleverne om det</a:t>
            </a:r>
          </a:p>
          <a:p>
            <a:r>
              <a:rPr lang="da-DK" dirty="0" err="1"/>
              <a:t>AHA-oplevelse</a:t>
            </a:r>
            <a:r>
              <a:rPr lang="da-DK" dirty="0"/>
              <a:t> for lærerne</a:t>
            </a:r>
          </a:p>
        </p:txBody>
      </p:sp>
      <p:sp>
        <p:nvSpPr>
          <p:cNvPr id="4" name="Pladsholder til slidenummer 3"/>
          <p:cNvSpPr>
            <a:spLocks noGrp="1"/>
          </p:cNvSpPr>
          <p:nvPr>
            <p:ph type="sldNum" sz="quarter" idx="5"/>
          </p:nvPr>
        </p:nvSpPr>
        <p:spPr/>
        <p:txBody>
          <a:bodyPr/>
          <a:lstStyle/>
          <a:p>
            <a:fld id="{E0029E42-4A26-4C0A-8665-D555F2D3B9CC}" type="slidenum">
              <a:rPr lang="da-DK" smtClean="0"/>
              <a:t>33</a:t>
            </a:fld>
            <a:endParaRPr lang="da-DK"/>
          </a:p>
        </p:txBody>
      </p:sp>
    </p:spTree>
    <p:extLst>
      <p:ext uri="{BB962C8B-B14F-4D97-AF65-F5344CB8AC3E}">
        <p14:creationId xmlns:p14="http://schemas.microsoft.com/office/powerpoint/2010/main" val="2432637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allerede forældet, men vi introducerede også til redskaber på mobilen</a:t>
            </a:r>
          </a:p>
          <a:p>
            <a:endParaRPr lang="da-DK" dirty="0"/>
          </a:p>
          <a:p>
            <a:r>
              <a:rPr lang="da-DK" dirty="0"/>
              <a:t>Men igen: Hands on – de skulle installere og afprøve selv</a:t>
            </a:r>
          </a:p>
        </p:txBody>
      </p:sp>
      <p:sp>
        <p:nvSpPr>
          <p:cNvPr id="4" name="Pladsholder til slidenummer 3"/>
          <p:cNvSpPr>
            <a:spLocks noGrp="1"/>
          </p:cNvSpPr>
          <p:nvPr>
            <p:ph type="sldNum" sz="quarter" idx="5"/>
          </p:nvPr>
        </p:nvSpPr>
        <p:spPr/>
        <p:txBody>
          <a:bodyPr/>
          <a:lstStyle/>
          <a:p>
            <a:fld id="{E0029E42-4A26-4C0A-8665-D555F2D3B9CC}" type="slidenum">
              <a:rPr lang="da-DK" smtClean="0"/>
              <a:t>34</a:t>
            </a:fld>
            <a:endParaRPr lang="da-DK"/>
          </a:p>
        </p:txBody>
      </p:sp>
    </p:spTree>
    <p:extLst>
      <p:ext uri="{BB962C8B-B14F-4D97-AF65-F5344CB8AC3E}">
        <p14:creationId xmlns:p14="http://schemas.microsoft.com/office/powerpoint/2010/main" val="8418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Materiale klippet fra to dages kurset – men med fokus på forståelse af, hvordan det føles at være ordblind – og hvordan hjælpemidlerne virker. Det er også vigtigt, at de finder AppWriter på deres arbejdscomputer og prøver at ocr behandle et dokument, da det er måden, vi foreslår vores lærere at løse den opgave. </a:t>
            </a:r>
          </a:p>
          <a:p>
            <a:endParaRPr lang="da-DK" dirty="0"/>
          </a:p>
          <a:p>
            <a:r>
              <a:rPr lang="da-DK" dirty="0"/>
              <a:t>Jeg forsøger at tage udgangspunkt i min viden om ordblinde elever på deres hold, og dermed gøre det mest muligt tilgængeligt.</a:t>
            </a:r>
          </a:p>
          <a:p>
            <a:endParaRPr lang="da-DK" dirty="0"/>
          </a:p>
          <a:p>
            <a:r>
              <a:rPr lang="da-DK" dirty="0"/>
              <a:t>Så jeg tager jer lige igennem et par af vores slides for eksemplets skyld </a:t>
            </a:r>
          </a:p>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36</a:t>
            </a:fld>
            <a:endParaRPr lang="da-DK"/>
          </a:p>
        </p:txBody>
      </p:sp>
    </p:spTree>
    <p:extLst>
      <p:ext uri="{BB962C8B-B14F-4D97-AF65-F5344CB8AC3E}">
        <p14:creationId xmlns:p14="http://schemas.microsoft.com/office/powerpoint/2010/main" val="263986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r>
              <a:rPr lang="da-DK" dirty="0">
                <a:latin typeface="Times New Roman" panose="02020603050405020304" pitchFamily="18" charset="0"/>
                <a:cs typeface="Times New Roman" panose="02020603050405020304" pitchFamily="18" charset="0"/>
              </a:rPr>
              <a:t>Den her meget vigtigt – mange lærere ‘jeg er ligeglad med stavefejl’ – men det er det mindste af deres udfordringer typisk.</a:t>
            </a:r>
          </a:p>
          <a:p>
            <a:pPr marL="0" indent="0">
              <a:buFont typeface="Arial" panose="020B0604020202020204" pitchFamily="34" charset="0"/>
              <a:buNone/>
            </a:pPr>
            <a:endParaRPr lang="da-DK"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da-DK" dirty="0">
                <a:latin typeface="Times New Roman" panose="02020603050405020304" pitchFamily="18" charset="0"/>
                <a:cs typeface="Times New Roman" panose="02020603050405020304" pitchFamily="18" charset="0"/>
              </a:rPr>
              <a:t>I øvrig kan højre side jo lige så godt være en ADHD beskrivelse, autisme, alt muligt andet. </a:t>
            </a:r>
          </a:p>
          <a:p>
            <a:pPr marL="0" indent="0">
              <a:buFont typeface="Arial" panose="020B0604020202020204" pitchFamily="34" charset="0"/>
              <a:buNone/>
            </a:pPr>
            <a:endParaRPr lang="da-DK"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da-DK" dirty="0">
                <a:latin typeface="Times New Roman" panose="02020603050405020304" pitchFamily="18" charset="0"/>
                <a:cs typeface="Times New Roman" panose="02020603050405020304" pitchFamily="18" charset="0"/>
              </a:rPr>
              <a:t>At være på overarbejde </a:t>
            </a:r>
          </a:p>
        </p:txBody>
      </p:sp>
      <p:sp>
        <p:nvSpPr>
          <p:cNvPr id="4" name="Pladsholder til slidenummer 3"/>
          <p:cNvSpPr>
            <a:spLocks noGrp="1"/>
          </p:cNvSpPr>
          <p:nvPr>
            <p:ph type="sldNum" sz="quarter" idx="5"/>
          </p:nvPr>
        </p:nvSpPr>
        <p:spPr/>
        <p:txBody>
          <a:bodyPr/>
          <a:lstStyle/>
          <a:p>
            <a:fld id="{E0029E42-4A26-4C0A-8665-D555F2D3B9CC}" type="slidenum">
              <a:rPr lang="da-DK" smtClean="0"/>
              <a:t>39</a:t>
            </a:fld>
            <a:endParaRPr lang="da-DK"/>
          </a:p>
        </p:txBody>
      </p:sp>
    </p:spTree>
    <p:extLst>
      <p:ext uri="{BB962C8B-B14F-4D97-AF65-F5344CB8AC3E}">
        <p14:creationId xmlns:p14="http://schemas.microsoft.com/office/powerpoint/2010/main" val="2580893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Helt lavpraktiske eksempler, der gerne skulle være lette at overføre til egen praksis</a:t>
            </a:r>
          </a:p>
        </p:txBody>
      </p:sp>
      <p:sp>
        <p:nvSpPr>
          <p:cNvPr id="4" name="Pladsholder til slidenummer 3"/>
          <p:cNvSpPr>
            <a:spLocks noGrp="1"/>
          </p:cNvSpPr>
          <p:nvPr>
            <p:ph type="sldNum" sz="quarter" idx="5"/>
          </p:nvPr>
        </p:nvSpPr>
        <p:spPr/>
        <p:txBody>
          <a:bodyPr/>
          <a:lstStyle/>
          <a:p>
            <a:fld id="{E0029E42-4A26-4C0A-8665-D555F2D3B9CC}" type="slidenum">
              <a:rPr lang="da-DK" smtClean="0"/>
              <a:t>40</a:t>
            </a:fld>
            <a:endParaRPr lang="da-DK"/>
          </a:p>
        </p:txBody>
      </p:sp>
    </p:spTree>
    <p:extLst>
      <p:ext uri="{BB962C8B-B14F-4D97-AF65-F5344CB8AC3E}">
        <p14:creationId xmlns:p14="http://schemas.microsoft.com/office/powerpoint/2010/main" val="2410947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Vigtigheden af stilladsering kan ikke betones nok</a:t>
            </a:r>
          </a:p>
        </p:txBody>
      </p:sp>
      <p:sp>
        <p:nvSpPr>
          <p:cNvPr id="4" name="Pladsholder til slidenummer 3"/>
          <p:cNvSpPr>
            <a:spLocks noGrp="1"/>
          </p:cNvSpPr>
          <p:nvPr>
            <p:ph type="sldNum" sz="quarter" idx="5"/>
          </p:nvPr>
        </p:nvSpPr>
        <p:spPr/>
        <p:txBody>
          <a:bodyPr/>
          <a:lstStyle/>
          <a:p>
            <a:fld id="{E0029E42-4A26-4C0A-8665-D555F2D3B9CC}" type="slidenum">
              <a:rPr lang="da-DK" smtClean="0"/>
              <a:t>41</a:t>
            </a:fld>
            <a:endParaRPr lang="da-DK"/>
          </a:p>
        </p:txBody>
      </p:sp>
    </p:spTree>
    <p:extLst>
      <p:ext uri="{BB962C8B-B14F-4D97-AF65-F5344CB8AC3E}">
        <p14:creationId xmlns:p14="http://schemas.microsoft.com/office/powerpoint/2010/main" val="18055310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42</a:t>
            </a:fld>
            <a:endParaRPr lang="da-DK"/>
          </a:p>
        </p:txBody>
      </p:sp>
    </p:spTree>
    <p:extLst>
      <p:ext uri="{BB962C8B-B14F-4D97-AF65-F5344CB8AC3E}">
        <p14:creationId xmlns:p14="http://schemas.microsoft.com/office/powerpoint/2010/main" val="27135749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43</a:t>
            </a:fld>
            <a:endParaRPr lang="da-DK"/>
          </a:p>
        </p:txBody>
      </p:sp>
    </p:spTree>
    <p:extLst>
      <p:ext uri="{BB962C8B-B14F-4D97-AF65-F5344CB8AC3E}">
        <p14:creationId xmlns:p14="http://schemas.microsoft.com/office/powerpoint/2010/main" val="18474796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44</a:t>
            </a:fld>
            <a:endParaRPr lang="da-DK"/>
          </a:p>
        </p:txBody>
      </p:sp>
    </p:spTree>
    <p:extLst>
      <p:ext uri="{BB962C8B-B14F-4D97-AF65-F5344CB8AC3E}">
        <p14:creationId xmlns:p14="http://schemas.microsoft.com/office/powerpoint/2010/main" val="1891364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4</a:t>
            </a:fld>
            <a:endParaRPr lang="da-DK" dirty="0"/>
          </a:p>
        </p:txBody>
      </p:sp>
    </p:spTree>
    <p:extLst>
      <p:ext uri="{BB962C8B-B14F-4D97-AF65-F5344CB8AC3E}">
        <p14:creationId xmlns:p14="http://schemas.microsoft.com/office/powerpoint/2010/main" val="1170620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45</a:t>
            </a:fld>
            <a:endParaRPr lang="da-DK"/>
          </a:p>
        </p:txBody>
      </p:sp>
    </p:spTree>
    <p:extLst>
      <p:ext uri="{BB962C8B-B14F-4D97-AF65-F5344CB8AC3E}">
        <p14:creationId xmlns:p14="http://schemas.microsoft.com/office/powerpoint/2010/main" val="7049337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Efter jeg sagde ja til det her oplæg, er der udkommet det, </a:t>
            </a:r>
            <a:r>
              <a:rPr lang="da-DK" b="1" dirty="0"/>
              <a:t>EMU kalder </a:t>
            </a:r>
            <a:r>
              <a:rPr lang="da-DK" b="1" dirty="0" err="1"/>
              <a:t>videnpakker</a:t>
            </a:r>
            <a:r>
              <a:rPr lang="da-DK" b="1" dirty="0"/>
              <a:t> om ordblindevenlige læringsmiljøer</a:t>
            </a:r>
            <a:r>
              <a:rPr lang="da-DK" dirty="0"/>
              <a:t>, og det vil jeg afslutte med at præsentere kort, da det er et genialt redskab til netop det her med kompetenceudvikling af lærere. </a:t>
            </a:r>
          </a:p>
        </p:txBody>
      </p:sp>
      <p:sp>
        <p:nvSpPr>
          <p:cNvPr id="4" name="Pladsholder til slidenummer 3"/>
          <p:cNvSpPr>
            <a:spLocks noGrp="1"/>
          </p:cNvSpPr>
          <p:nvPr>
            <p:ph type="sldNum" sz="quarter" idx="5"/>
          </p:nvPr>
        </p:nvSpPr>
        <p:spPr/>
        <p:txBody>
          <a:bodyPr/>
          <a:lstStyle/>
          <a:p>
            <a:fld id="{E0029E42-4A26-4C0A-8665-D555F2D3B9CC}" type="slidenum">
              <a:rPr lang="da-DK" smtClean="0"/>
              <a:t>46</a:t>
            </a:fld>
            <a:endParaRPr lang="da-DK"/>
          </a:p>
        </p:txBody>
      </p:sp>
    </p:spTree>
    <p:extLst>
      <p:ext uri="{BB962C8B-B14F-4D97-AF65-F5344CB8AC3E}">
        <p14:creationId xmlns:p14="http://schemas.microsoft.com/office/powerpoint/2010/main" val="1475309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Oktober 2025 udkom to nye ”viden om” pakker på EMUS hjemmeside, der kan være et oplagt sted at starte, hvis man ønsker at udbrede viden om ordblindevenlig undervisning på ens skole. </a:t>
            </a:r>
          </a:p>
          <a:p>
            <a:endParaRPr lang="da-DK" dirty="0"/>
          </a:p>
          <a:p>
            <a:r>
              <a:rPr lang="da-DK" dirty="0"/>
              <a:t>Det tager meget udgangspunkt i samme NEST tænkning, som jeg har præsenteret: at alle elever har glæde af didaktik, der er helt nødvendige for de ordblinde. </a:t>
            </a:r>
          </a:p>
          <a:p>
            <a:endParaRPr lang="da-DK" dirty="0"/>
          </a:p>
          <a:p>
            <a:r>
              <a:rPr lang="da-DK" dirty="0"/>
              <a:t>Grebene er lidt forskellige om det er EUD eller GYM</a:t>
            </a:r>
          </a:p>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47</a:t>
            </a:fld>
            <a:endParaRPr lang="da-DK"/>
          </a:p>
        </p:txBody>
      </p:sp>
    </p:spTree>
    <p:extLst>
      <p:ext uri="{BB962C8B-B14F-4D97-AF65-F5344CB8AC3E}">
        <p14:creationId xmlns:p14="http://schemas.microsoft.com/office/powerpoint/2010/main" val="14375877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49</a:t>
            </a:fld>
            <a:endParaRPr lang="da-DK"/>
          </a:p>
        </p:txBody>
      </p:sp>
    </p:spTree>
    <p:extLst>
      <p:ext uri="{BB962C8B-B14F-4D97-AF65-F5344CB8AC3E}">
        <p14:creationId xmlns:p14="http://schemas.microsoft.com/office/powerpoint/2010/main" val="13068608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OG så er den vigtigste del de 9 greb, som lærerne skal bruge. Her taget fra materialet til gymnasierne, EUD’s er næsten ens- dog er punkt 5 ‘undervis i ordforråd’ ikke med (mærkeligt nok) i stedet er der et greb om giv eleverne ny information i etaper. </a:t>
            </a:r>
          </a:p>
        </p:txBody>
      </p:sp>
      <p:sp>
        <p:nvSpPr>
          <p:cNvPr id="4" name="Slide Number Placeholder 3"/>
          <p:cNvSpPr>
            <a:spLocks noGrp="1"/>
          </p:cNvSpPr>
          <p:nvPr>
            <p:ph type="sldNum" sz="quarter" idx="5"/>
          </p:nvPr>
        </p:nvSpPr>
        <p:spPr/>
        <p:txBody>
          <a:bodyPr/>
          <a:lstStyle/>
          <a:p>
            <a:fld id="{5A491731-0E8C-E440-95D1-070334B4E373}" type="slidenum">
              <a:rPr lang="da-DK" smtClean="0"/>
              <a:pPr/>
              <a:t>52</a:t>
            </a:fld>
            <a:endParaRPr lang="da-DK" dirty="0"/>
          </a:p>
        </p:txBody>
      </p:sp>
    </p:spTree>
    <p:extLst>
      <p:ext uri="{BB962C8B-B14F-4D97-AF65-F5344CB8AC3E}">
        <p14:creationId xmlns:p14="http://schemas.microsoft.com/office/powerpoint/2010/main" val="3863972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fra EUD materialet – hvert greb gennemgås – igen med supplerende noter til oplægsholder</a:t>
            </a:r>
          </a:p>
        </p:txBody>
      </p:sp>
      <p:sp>
        <p:nvSpPr>
          <p:cNvPr id="4" name="Pladsholder til slidenummer 3"/>
          <p:cNvSpPr>
            <a:spLocks noGrp="1"/>
          </p:cNvSpPr>
          <p:nvPr>
            <p:ph type="sldNum" sz="quarter" idx="5"/>
          </p:nvPr>
        </p:nvSpPr>
        <p:spPr/>
        <p:txBody>
          <a:bodyPr/>
          <a:lstStyle/>
          <a:p>
            <a:fld id="{E0029E42-4A26-4C0A-8665-D555F2D3B9CC}" type="slidenum">
              <a:rPr lang="da-DK" smtClean="0"/>
              <a:t>53</a:t>
            </a:fld>
            <a:endParaRPr lang="da-DK"/>
          </a:p>
        </p:txBody>
      </p:sp>
    </p:spTree>
    <p:extLst>
      <p:ext uri="{BB962C8B-B14F-4D97-AF65-F5344CB8AC3E}">
        <p14:creationId xmlns:p14="http://schemas.microsoft.com/office/powerpoint/2010/main" val="3624070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til sidst er der indlagt slides med refleksionsspørgsmål og input til videre arbejde med kollegaerne</a:t>
            </a:r>
          </a:p>
          <a:p>
            <a:endParaRPr lang="da-DK" dirty="0"/>
          </a:p>
          <a:p>
            <a:endParaRPr lang="da-DK" dirty="0"/>
          </a:p>
          <a:p>
            <a:r>
              <a:rPr lang="da-DK" dirty="0"/>
              <a:t>Supplere med tekstfil ‘</a:t>
            </a:r>
            <a:r>
              <a:rPr lang="da-DK" dirty="0" err="1"/>
              <a:t>vidensoverblik</a:t>
            </a:r>
            <a:r>
              <a:rPr lang="da-DK" dirty="0"/>
              <a:t>’. </a:t>
            </a:r>
          </a:p>
          <a:p>
            <a:endParaRPr lang="da-DK" dirty="0"/>
          </a:p>
          <a:p>
            <a:endParaRPr lang="da-DK" dirty="0"/>
          </a:p>
          <a:p>
            <a:r>
              <a:rPr lang="da-DK" dirty="0"/>
              <a:t>Der er i øvrigt også en </a:t>
            </a:r>
            <a:r>
              <a:rPr lang="da-DK" dirty="0" err="1"/>
              <a:t>videnspakke</a:t>
            </a:r>
            <a:r>
              <a:rPr lang="da-DK" dirty="0"/>
              <a:t> om DLD, som godt nok er lavet til grundskolen, men for mig i hvert fald har været et godt udgangspunkt for ny viden. </a:t>
            </a:r>
          </a:p>
        </p:txBody>
      </p:sp>
      <p:sp>
        <p:nvSpPr>
          <p:cNvPr id="4" name="Pladsholder til slidenummer 3"/>
          <p:cNvSpPr>
            <a:spLocks noGrp="1"/>
          </p:cNvSpPr>
          <p:nvPr>
            <p:ph type="sldNum" sz="quarter" idx="5"/>
          </p:nvPr>
        </p:nvSpPr>
        <p:spPr/>
        <p:txBody>
          <a:bodyPr/>
          <a:lstStyle/>
          <a:p>
            <a:fld id="{E0029E42-4A26-4C0A-8665-D555F2D3B9CC}" type="slidenum">
              <a:rPr lang="da-DK" smtClean="0"/>
              <a:t>54</a:t>
            </a:fld>
            <a:endParaRPr lang="da-DK"/>
          </a:p>
        </p:txBody>
      </p:sp>
    </p:spTree>
    <p:extLst>
      <p:ext uri="{BB962C8B-B14F-4D97-AF65-F5344CB8AC3E}">
        <p14:creationId xmlns:p14="http://schemas.microsoft.com/office/powerpoint/2010/main" val="3672383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r>
              <a:rPr lang="da-DK" dirty="0"/>
              <a:t>En basal forståelse for ordblindhed ved lærerne gør en stor forskel</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Læse- skriveteknologi skal være synligt, accepteret og gerne italesat af lærerne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Ret lette didaktiske greb kan gøre en forskel</a:t>
            </a:r>
          </a:p>
          <a:p>
            <a:pPr marL="0" indent="0">
              <a:buFontTx/>
              <a:buNone/>
            </a:pPr>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55</a:t>
            </a:fld>
            <a:endParaRPr lang="da-DK"/>
          </a:p>
        </p:txBody>
      </p:sp>
    </p:spTree>
    <p:extLst>
      <p:ext uri="{BB962C8B-B14F-4D97-AF65-F5344CB8AC3E}">
        <p14:creationId xmlns:p14="http://schemas.microsoft.com/office/powerpoint/2010/main" val="1440031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5</a:t>
            </a:fld>
            <a:endParaRPr lang="da-DK"/>
          </a:p>
        </p:txBody>
      </p:sp>
    </p:spTree>
    <p:extLst>
      <p:ext uri="{BB962C8B-B14F-4D97-AF65-F5344CB8AC3E}">
        <p14:creationId xmlns:p14="http://schemas.microsoft.com/office/powerpoint/2010/main" val="3485515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6</a:t>
            </a:fld>
            <a:endParaRPr lang="da-DK"/>
          </a:p>
        </p:txBody>
      </p:sp>
    </p:spTree>
    <p:extLst>
      <p:ext uri="{BB962C8B-B14F-4D97-AF65-F5344CB8AC3E}">
        <p14:creationId xmlns:p14="http://schemas.microsoft.com/office/powerpoint/2010/main" val="1436552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4F04B-03FA-6D3F-0650-063C119CCA3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E4F349D-9D49-12BE-4F16-1A1E81DBEC9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6436CAE-FD4B-A206-AF28-10DED629B63D}"/>
              </a:ext>
            </a:extLst>
          </p:cNvPr>
          <p:cNvSpPr>
            <a:spLocks noGrp="1"/>
          </p:cNvSpPr>
          <p:nvPr>
            <p:ph type="body" idx="1"/>
          </p:nvPr>
        </p:nvSpPr>
        <p:spPr/>
        <p:txBody>
          <a:bodyPr/>
          <a:lstStyle/>
          <a:p>
            <a:r>
              <a:rPr lang="da-DK" dirty="0"/>
              <a:t>PÅ eud er der kun en lille del af lærere med læreruddannelse langt de fleste er selv faglærte. Lærerne tager en diplomuddannelse, der klæder dem på til didaktik., men ofte ligger den længe efter ansættelse. Og lærerne oplever, at den er meget langt væk fra deres hverdagsundervisning (sikkert ligesom det gælder gymnasiernes pædagogikum. svend-lærling tilgangen til klasserummet. Hvor min erfaring er, at der er lidt mindre ‘mødes på midten’ og noget mere ‘lær lærlingen, hvor skabet skal stå’. </a:t>
            </a:r>
          </a:p>
          <a:p>
            <a:endParaRPr lang="da-DK" dirty="0"/>
          </a:p>
          <a:p>
            <a:r>
              <a:rPr lang="da-DK" dirty="0"/>
              <a:t>Men med det sagt, så har de ofte rigtig stor </a:t>
            </a:r>
            <a:r>
              <a:rPr lang="da-DK" b="1" dirty="0"/>
              <a:t>velvillighed</a:t>
            </a:r>
            <a:r>
              <a:rPr lang="da-DK" dirty="0"/>
              <a:t> til at hjælpe de ordblinde – men det bliver desværre ofte med ”jeg er ligeglad med om der er stavefejl” eller ”du behøver ikke at læse det – vi gennemgår det bagefter” og det er er jo rart for eleverne at vide, men det hjælper dem ikke til at udfolde deres fulde potentiale </a:t>
            </a:r>
          </a:p>
        </p:txBody>
      </p:sp>
      <p:sp>
        <p:nvSpPr>
          <p:cNvPr id="4" name="Pladsholder til slidenummer 3">
            <a:extLst>
              <a:ext uri="{FF2B5EF4-FFF2-40B4-BE49-F238E27FC236}">
                <a16:creationId xmlns:a16="http://schemas.microsoft.com/office/drawing/2014/main" id="{3462E19C-B337-B98D-2D32-5327CA3FDC4A}"/>
              </a:ext>
            </a:extLst>
          </p:cNvPr>
          <p:cNvSpPr>
            <a:spLocks noGrp="1"/>
          </p:cNvSpPr>
          <p:nvPr>
            <p:ph type="sldNum" sz="quarter" idx="5"/>
          </p:nvPr>
        </p:nvSpPr>
        <p:spPr/>
        <p:txBody>
          <a:bodyPr/>
          <a:lstStyle/>
          <a:p>
            <a:fld id="{E0029E42-4A26-4C0A-8665-D555F2D3B9CC}" type="slidenum">
              <a:rPr lang="da-DK" smtClean="0"/>
              <a:t>7</a:t>
            </a:fld>
            <a:endParaRPr lang="da-DK"/>
          </a:p>
        </p:txBody>
      </p:sp>
    </p:spTree>
    <p:extLst>
      <p:ext uri="{BB962C8B-B14F-4D97-AF65-F5344CB8AC3E}">
        <p14:creationId xmlns:p14="http://schemas.microsoft.com/office/powerpoint/2010/main" val="397951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8</a:t>
            </a:fld>
            <a:endParaRPr lang="da-DK"/>
          </a:p>
        </p:txBody>
      </p:sp>
    </p:spTree>
    <p:extLst>
      <p:ext uri="{BB962C8B-B14F-4D97-AF65-F5344CB8AC3E}">
        <p14:creationId xmlns:p14="http://schemas.microsoft.com/office/powerpoint/2010/main" val="1620619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0029E42-4A26-4C0A-8665-D555F2D3B9CC}" type="slidenum">
              <a:rPr lang="da-DK" smtClean="0"/>
              <a:t>9</a:t>
            </a:fld>
            <a:endParaRPr lang="da-DK"/>
          </a:p>
        </p:txBody>
      </p:sp>
    </p:spTree>
    <p:extLst>
      <p:ext uri="{BB962C8B-B14F-4D97-AF65-F5344CB8AC3E}">
        <p14:creationId xmlns:p14="http://schemas.microsoft.com/office/powerpoint/2010/main" val="879142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p:cNvSpPr>
            <a:spLocks noGrp="1"/>
          </p:cNvSpPr>
          <p:nvPr>
            <p:ph type="dt" sz="half" idx="10"/>
          </p:nvPr>
        </p:nvSpPr>
        <p:spPr/>
        <p:txBody>
          <a:bodyPr/>
          <a:lstStyle/>
          <a:p>
            <a:fld id="{638F3BBD-FD2F-4278-BDA5-FF5887CA4FEE}" type="datetimeFigureOut">
              <a:rPr lang="da-DK" smtClean="0"/>
              <a:t>08-12-2025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1096142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lodret titel 2"/>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638F3BBD-FD2F-4278-BDA5-FF5887CA4FEE}" type="datetimeFigureOut">
              <a:rPr lang="da-DK" smtClean="0"/>
              <a:t>08-12-2025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288650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638F3BBD-FD2F-4278-BDA5-FF5887CA4FEE}" type="datetimeFigureOut">
              <a:rPr lang="da-DK" smtClean="0"/>
              <a:t>08-12-2025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135709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638F3BBD-FD2F-4278-BDA5-FF5887CA4FEE}" type="datetimeFigureOut">
              <a:rPr lang="da-DK" smtClean="0"/>
              <a:t>08-12-2025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39588385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p:cNvSpPr>
            <a:spLocks noGrp="1"/>
          </p:cNvSpPr>
          <p:nvPr>
            <p:ph type="dt" sz="half" idx="10"/>
          </p:nvPr>
        </p:nvSpPr>
        <p:spPr/>
        <p:txBody>
          <a:bodyPr/>
          <a:lstStyle/>
          <a:p>
            <a:fld id="{638F3BBD-FD2F-4278-BDA5-FF5887CA4FEE}" type="datetimeFigureOut">
              <a:rPr lang="da-DK" smtClean="0"/>
              <a:t>08-12-2025</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32981182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indhold 2"/>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638F3BBD-FD2F-4278-BDA5-FF5887CA4FEE}" type="datetimeFigureOut">
              <a:rPr lang="da-DK" smtClean="0"/>
              <a:t>08-12-2025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1319097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638F3BBD-FD2F-4278-BDA5-FF5887CA4FEE}" type="datetimeFigureOut">
              <a:rPr lang="da-DK" smtClean="0"/>
              <a:t>08-12-2025</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3701691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a:t>
            </a:r>
          </a:p>
        </p:txBody>
      </p:sp>
      <p:sp>
        <p:nvSpPr>
          <p:cNvPr id="3" name="Pladsholder til dato 2"/>
          <p:cNvSpPr>
            <a:spLocks noGrp="1"/>
          </p:cNvSpPr>
          <p:nvPr>
            <p:ph type="dt" sz="half" idx="10"/>
          </p:nvPr>
        </p:nvSpPr>
        <p:spPr/>
        <p:txBody>
          <a:bodyPr/>
          <a:lstStyle/>
          <a:p>
            <a:fld id="{638F3BBD-FD2F-4278-BDA5-FF5887CA4FEE}" type="datetimeFigureOut">
              <a:rPr lang="da-DK" smtClean="0"/>
              <a:t>08-12-2025</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1079356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638F3BBD-FD2F-4278-BDA5-FF5887CA4FEE}" type="datetimeFigureOut">
              <a:rPr lang="da-DK" smtClean="0"/>
              <a:t>08-12-2025</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3390529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638F3BBD-FD2F-4278-BDA5-FF5887CA4FEE}" type="datetimeFigureOut">
              <a:rPr lang="da-DK" smtClean="0"/>
              <a:t>08-12-2025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3403557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p:cNvSpPr>
            <a:spLocks noGrp="1"/>
          </p:cNvSpPr>
          <p:nvPr>
            <p:ph type="dt" sz="half" idx="10"/>
          </p:nvPr>
        </p:nvSpPr>
        <p:spPr/>
        <p:txBody>
          <a:bodyPr/>
          <a:lstStyle/>
          <a:p>
            <a:fld id="{638F3BBD-FD2F-4278-BDA5-FF5887CA4FEE}" type="datetimeFigureOut">
              <a:rPr lang="da-DK" smtClean="0"/>
              <a:t>08-12-2025</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B830E78C-A7B1-40A3-88FA-CC3C0717D514}" type="slidenum">
              <a:rPr lang="da-DK" smtClean="0"/>
              <a:t>‹nr.›</a:t>
            </a:fld>
            <a:endParaRPr lang="da-DK"/>
          </a:p>
        </p:txBody>
      </p:sp>
    </p:spTree>
    <p:extLst>
      <p:ext uri="{BB962C8B-B14F-4D97-AF65-F5344CB8AC3E}">
        <p14:creationId xmlns:p14="http://schemas.microsoft.com/office/powerpoint/2010/main" val="715281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8F3BBD-FD2F-4278-BDA5-FF5887CA4FEE}" type="datetimeFigureOut">
              <a:rPr lang="da-DK" smtClean="0"/>
              <a:t>08-12-2025</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30E78C-A7B1-40A3-88FA-CC3C0717D514}" type="slidenum">
              <a:rPr lang="da-DK" smtClean="0"/>
              <a:t>‹nr.›</a:t>
            </a:fld>
            <a:endParaRPr lang="da-DK"/>
          </a:p>
        </p:txBody>
      </p:sp>
    </p:spTree>
    <p:extLst>
      <p:ext uri="{BB962C8B-B14F-4D97-AF65-F5344CB8AC3E}">
        <p14:creationId xmlns:p14="http://schemas.microsoft.com/office/powerpoint/2010/main" val="26463887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s://www.dysleksivenligskole.dk/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jet@tradium.dk"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868362"/>
            <a:ext cx="9144000" cy="2387600"/>
          </a:xfrm>
        </p:spPr>
        <p:txBody>
          <a:bodyPr>
            <a:normAutofit fontScale="90000"/>
          </a:bodyPr>
          <a:lstStyle/>
          <a:p>
            <a:r>
              <a:rPr lang="da-DK" b="1" dirty="0"/>
              <a:t>Ordblindevenlig undervisning</a:t>
            </a:r>
            <a:br>
              <a:rPr lang="da-DK" b="1" dirty="0"/>
            </a:br>
            <a:r>
              <a:rPr lang="da-DK" b="1" dirty="0"/>
              <a:t> – Intern uddannelse af lærerkollegaer </a:t>
            </a:r>
            <a:r>
              <a:rPr lang="da-DK" dirty="0"/>
              <a:t>	</a:t>
            </a:r>
            <a:endParaRPr lang="da-DK" sz="3500" dirty="0">
              <a:solidFill>
                <a:srgbClr val="002060"/>
              </a:solidFill>
              <a:latin typeface="Times New Roman" panose="02020603050405020304" pitchFamily="18" charset="0"/>
              <a:cs typeface="Times New Roman" panose="02020603050405020304" pitchFamily="18" charset="0"/>
            </a:endParaRPr>
          </a:p>
        </p:txBody>
      </p:sp>
      <p:sp>
        <p:nvSpPr>
          <p:cNvPr id="3" name="Undertitel 2"/>
          <p:cNvSpPr>
            <a:spLocks noGrp="1"/>
          </p:cNvSpPr>
          <p:nvPr>
            <p:ph type="subTitle" idx="1"/>
          </p:nvPr>
        </p:nvSpPr>
        <p:spPr/>
        <p:txBody>
          <a:bodyPr>
            <a:normAutofit lnSpcReduction="10000"/>
          </a:bodyPr>
          <a:lstStyle/>
          <a:p>
            <a:endParaRPr lang="da-DK" dirty="0">
              <a:latin typeface="Times New Roman" panose="02020603050405020304" pitchFamily="18" charset="0"/>
              <a:cs typeface="Times New Roman" panose="02020603050405020304" pitchFamily="18" charset="0"/>
            </a:endParaRPr>
          </a:p>
          <a:p>
            <a:r>
              <a:rPr lang="da-DK" sz="2700" dirty="0">
                <a:latin typeface="Times New Roman" panose="02020603050405020304" pitchFamily="18" charset="0"/>
                <a:cs typeface="Times New Roman" panose="02020603050405020304" pitchFamily="18" charset="0"/>
              </a:rPr>
              <a:t>v. Jette Kristine Olsen, </a:t>
            </a:r>
          </a:p>
          <a:p>
            <a:r>
              <a:rPr lang="da-DK" sz="2700" dirty="0">
                <a:latin typeface="Times New Roman" panose="02020603050405020304" pitchFamily="18" charset="0"/>
                <a:cs typeface="Times New Roman" panose="02020603050405020304" pitchFamily="18" charset="0"/>
              </a:rPr>
              <a:t>læsevejleder på Tradium – Erhvervsskole og -gymnasier, Randers</a:t>
            </a: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441" y="355539"/>
            <a:ext cx="1566066" cy="770708"/>
          </a:xfrm>
          <a:prstGeom prst="rect">
            <a:avLst/>
          </a:prstGeom>
        </p:spPr>
      </p:pic>
      <p:pic>
        <p:nvPicPr>
          <p:cNvPr id="5" name="Pladsholder til indho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08" y="3255962"/>
            <a:ext cx="3184615" cy="4351338"/>
          </a:xfrm>
          <a:prstGeom prst="rect">
            <a:avLst/>
          </a:prstGeom>
        </p:spPr>
      </p:pic>
    </p:spTree>
    <p:extLst>
      <p:ext uri="{BB962C8B-B14F-4D97-AF65-F5344CB8AC3E}">
        <p14:creationId xmlns:p14="http://schemas.microsoft.com/office/powerpoint/2010/main" val="2068217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B9636154-1DC0-27CF-45BB-FF6F92DF4F43}"/>
              </a:ext>
            </a:extLst>
          </p:cNvPr>
          <p:cNvSpPr>
            <a:spLocks noGrp="1"/>
          </p:cNvSpPr>
          <p:nvPr>
            <p:ph type="ftr" sz="quarter" idx="11"/>
          </p:nvPr>
        </p:nvSpPr>
        <p:spPr>
          <a:xfrm>
            <a:off x="9977377" y="277270"/>
            <a:ext cx="2800460" cy="365125"/>
          </a:xfrm>
        </p:spPr>
        <p:txBody>
          <a:bodyPr/>
          <a:lstStyle/>
          <a:p>
            <a:pPr algn="l"/>
            <a:r>
              <a:rPr lang="da-DK" sz="2000" b="1" dirty="0">
                <a:solidFill>
                  <a:schemeClr val="tx1"/>
                </a:solidFill>
                <a:latin typeface="Times New Roman" panose="02020603050405020304" pitchFamily="18" charset="0"/>
                <a:cs typeface="Times New Roman" panose="02020603050405020304" pitchFamily="18" charset="0"/>
              </a:rPr>
              <a:t>Kilde:</a:t>
            </a:r>
          </a:p>
          <a:p>
            <a:pPr algn="l"/>
            <a:r>
              <a:rPr lang="da-DK" sz="2000" b="1" dirty="0">
                <a:solidFill>
                  <a:schemeClr val="tx1"/>
                </a:solidFill>
                <a:latin typeface="Times New Roman" panose="02020603050405020304" pitchFamily="18" charset="0"/>
                <a:cs typeface="Times New Roman" panose="02020603050405020304" pitchFamily="18" charset="0"/>
              </a:rPr>
              <a:t>Trine Nobelius</a:t>
            </a:r>
          </a:p>
        </p:txBody>
      </p:sp>
      <p:pic>
        <p:nvPicPr>
          <p:cNvPr id="8" name="Billede 7">
            <a:extLst>
              <a:ext uri="{FF2B5EF4-FFF2-40B4-BE49-F238E27FC236}">
                <a16:creationId xmlns:a16="http://schemas.microsoft.com/office/drawing/2014/main" id="{C8712192-4F76-1EA2-8866-8044F2CB3A06}"/>
              </a:ext>
            </a:extLst>
          </p:cNvPr>
          <p:cNvPicPr>
            <a:picLocks noChangeAspect="1"/>
          </p:cNvPicPr>
          <p:nvPr/>
        </p:nvPicPr>
        <p:blipFill rotWithShape="1">
          <a:blip r:embed="rId3"/>
          <a:srcRect l="1267" t="1219" r="582" b="977"/>
          <a:stretch/>
        </p:blipFill>
        <p:spPr>
          <a:xfrm>
            <a:off x="104320" y="110849"/>
            <a:ext cx="9873057" cy="6814279"/>
          </a:xfrm>
          <a:prstGeom prst="rect">
            <a:avLst/>
          </a:prstGeom>
        </p:spPr>
      </p:pic>
    </p:spTree>
    <p:extLst>
      <p:ext uri="{BB962C8B-B14F-4D97-AF65-F5344CB8AC3E}">
        <p14:creationId xmlns:p14="http://schemas.microsoft.com/office/powerpoint/2010/main" val="916394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B9636154-1DC0-27CF-45BB-FF6F92DF4F43}"/>
              </a:ext>
            </a:extLst>
          </p:cNvPr>
          <p:cNvSpPr>
            <a:spLocks noGrp="1"/>
          </p:cNvSpPr>
          <p:nvPr>
            <p:ph type="ftr" sz="quarter" idx="11"/>
          </p:nvPr>
        </p:nvSpPr>
        <p:spPr>
          <a:xfrm>
            <a:off x="838200" y="6310312"/>
            <a:ext cx="10789693" cy="365125"/>
          </a:xfrm>
        </p:spPr>
        <p:txBody>
          <a:bodyPr/>
          <a:lstStyle/>
          <a:p>
            <a:pPr algn="l"/>
            <a:r>
              <a:rPr lang="da-DK" dirty="0">
                <a:latin typeface="Times New Roman" panose="02020603050405020304" pitchFamily="18" charset="0"/>
                <a:cs typeface="Times New Roman" panose="02020603050405020304" pitchFamily="18" charset="0"/>
              </a:rPr>
              <a:t>Kilde: Trine </a:t>
            </a:r>
            <a:r>
              <a:rPr lang="da-DK" dirty="0" err="1">
                <a:latin typeface="Times New Roman" panose="02020603050405020304" pitchFamily="18" charset="0"/>
                <a:cs typeface="Times New Roman" panose="02020603050405020304" pitchFamily="18" charset="0"/>
              </a:rPr>
              <a:t>Nobelius</a:t>
            </a:r>
            <a:endParaRPr lang="da-DK" dirty="0">
              <a:latin typeface="Times New Roman" panose="02020603050405020304" pitchFamily="18" charset="0"/>
              <a:cs typeface="Times New Roman" panose="02020603050405020304" pitchFamily="18" charset="0"/>
            </a:endParaRPr>
          </a:p>
        </p:txBody>
      </p:sp>
      <p:pic>
        <p:nvPicPr>
          <p:cNvPr id="8" name="Billede 7">
            <a:extLst>
              <a:ext uri="{FF2B5EF4-FFF2-40B4-BE49-F238E27FC236}">
                <a16:creationId xmlns:a16="http://schemas.microsoft.com/office/drawing/2014/main" id="{C8712192-4F76-1EA2-8866-8044F2CB3A06}"/>
              </a:ext>
            </a:extLst>
          </p:cNvPr>
          <p:cNvPicPr>
            <a:picLocks noChangeAspect="1"/>
          </p:cNvPicPr>
          <p:nvPr/>
        </p:nvPicPr>
        <p:blipFill rotWithShape="1">
          <a:blip r:embed="rId3"/>
          <a:srcRect l="1267" t="1219" r="3040" b="32908"/>
          <a:stretch/>
        </p:blipFill>
        <p:spPr>
          <a:xfrm>
            <a:off x="12181" y="503077"/>
            <a:ext cx="12179819" cy="5807235"/>
          </a:xfrm>
          <a:prstGeom prst="rect">
            <a:avLst/>
          </a:prstGeom>
        </p:spPr>
      </p:pic>
      <p:sp>
        <p:nvSpPr>
          <p:cNvPr id="4" name="Rektangel: afrundede hjørner 3">
            <a:extLst>
              <a:ext uri="{FF2B5EF4-FFF2-40B4-BE49-F238E27FC236}">
                <a16:creationId xmlns:a16="http://schemas.microsoft.com/office/drawing/2014/main" id="{17A62A0F-0309-4C4D-A0A2-6EA480C191D0}"/>
              </a:ext>
            </a:extLst>
          </p:cNvPr>
          <p:cNvSpPr/>
          <p:nvPr/>
        </p:nvSpPr>
        <p:spPr>
          <a:xfrm>
            <a:off x="112295" y="2502568"/>
            <a:ext cx="6096000" cy="121991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3E2E9B41-5C82-96B2-E885-2EB6AE9ACD24}"/>
              </a:ext>
            </a:extLst>
          </p:cNvPr>
          <p:cNvSpPr/>
          <p:nvPr/>
        </p:nvSpPr>
        <p:spPr>
          <a:xfrm>
            <a:off x="6292516" y="3621505"/>
            <a:ext cx="5787189" cy="1467853"/>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453054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0C98A8-5FCB-B218-938F-79B647B4292E}"/>
              </a:ext>
            </a:extLst>
          </p:cNvPr>
          <p:cNvSpPr>
            <a:spLocks noGrp="1"/>
          </p:cNvSpPr>
          <p:nvPr>
            <p:ph type="title"/>
          </p:nvPr>
        </p:nvSpPr>
        <p:spPr/>
        <p:txBody>
          <a:bodyPr>
            <a:normAutofit/>
          </a:bodyPr>
          <a:lstStyle/>
          <a:p>
            <a:r>
              <a:rPr lang="da-DK" dirty="0">
                <a:latin typeface="Times New Roman" panose="02020603050405020304" pitchFamily="18" charset="0"/>
                <a:cs typeface="Times New Roman" panose="02020603050405020304" pitchFamily="18" charset="0"/>
              </a:rPr>
              <a:t>Formål med kursusaktiviteterne</a:t>
            </a:r>
          </a:p>
        </p:txBody>
      </p:sp>
      <p:sp>
        <p:nvSpPr>
          <p:cNvPr id="3" name="Pladsholder til indhold 2">
            <a:extLst>
              <a:ext uri="{FF2B5EF4-FFF2-40B4-BE49-F238E27FC236}">
                <a16:creationId xmlns:a16="http://schemas.microsoft.com/office/drawing/2014/main" id="{924C821E-4E81-5361-908E-06829FE7D036}"/>
              </a:ext>
            </a:extLst>
          </p:cNvPr>
          <p:cNvSpPr>
            <a:spLocks noGrp="1"/>
          </p:cNvSpPr>
          <p:nvPr>
            <p:ph idx="1"/>
          </p:nvPr>
        </p:nvSpPr>
        <p:spPr/>
        <p:txBody>
          <a:bodyPr>
            <a:normAutofit/>
          </a:bodyPr>
          <a:lstStyle/>
          <a:p>
            <a:r>
              <a:rPr lang="da-DK" sz="3000" dirty="0">
                <a:effectLst/>
                <a:latin typeface="Times New Roman" panose="02020603050405020304" pitchFamily="18" charset="0"/>
                <a:ea typeface="Calibri" panose="020F0502020204030204" pitchFamily="34" charset="0"/>
                <a:cs typeface="Times New Roman" panose="02020603050405020304" pitchFamily="18" charset="0"/>
              </a:rPr>
              <a:t>At lærerne får indblik i de ordblindes vanskeligheder og de redskaber, de kan bruge</a:t>
            </a:r>
            <a:endParaRPr lang="da-DK" sz="3000" dirty="0">
              <a:latin typeface="Times New Roman" panose="02020603050405020304" pitchFamily="18" charset="0"/>
              <a:ea typeface="Calibri" panose="020F0502020204030204" pitchFamily="34" charset="0"/>
              <a:cs typeface="Times New Roman" panose="02020603050405020304" pitchFamily="18" charset="0"/>
            </a:endParaRPr>
          </a:p>
          <a:p>
            <a:r>
              <a:rPr lang="da-DK" sz="3000" dirty="0">
                <a:effectLst/>
                <a:latin typeface="Times New Roman" panose="02020603050405020304" pitchFamily="18" charset="0"/>
                <a:ea typeface="Calibri" panose="020F0502020204030204" pitchFamily="34" charset="0"/>
                <a:cs typeface="Times New Roman" panose="02020603050405020304" pitchFamily="18" charset="0"/>
              </a:rPr>
              <a:t>At komme med konkrete tiltag og praksisnære forslag til, hvordan lærerne tilrettelægger en undervisning, der er mest mulig ordblindevenlig</a:t>
            </a:r>
          </a:p>
        </p:txBody>
      </p:sp>
    </p:spTree>
    <p:extLst>
      <p:ext uri="{BB962C8B-B14F-4D97-AF65-F5344CB8AC3E}">
        <p14:creationId xmlns:p14="http://schemas.microsoft.com/office/powerpoint/2010/main" val="71077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å æg på en indlejre">
            <a:extLst>
              <a:ext uri="{FF2B5EF4-FFF2-40B4-BE49-F238E27FC236}">
                <a16:creationId xmlns:a16="http://schemas.microsoft.com/office/drawing/2014/main" id="{0168018B-DA91-9002-00FD-D3836C36D7DC}"/>
              </a:ext>
            </a:extLst>
          </p:cNvPr>
          <p:cNvPicPr>
            <a:picLocks noChangeAspect="1"/>
          </p:cNvPicPr>
          <p:nvPr/>
        </p:nvPicPr>
        <p:blipFill>
          <a:blip r:embed="rId2"/>
          <a:srcRect l="25888" r="19481" b="-1"/>
          <a:stretch>
            <a:fillRect/>
          </a:stretch>
        </p:blipFill>
        <p:spPr>
          <a:xfrm>
            <a:off x="-1" y="-2"/>
            <a:ext cx="5410198" cy="6858002"/>
          </a:xfrm>
          <a:prstGeom prst="rect">
            <a:avLst/>
          </a:prstGeom>
        </p:spPr>
      </p:pic>
      <p:sp>
        <p:nvSpPr>
          <p:cNvPr id="3" name="Pladsholder til indhold 2">
            <a:extLst>
              <a:ext uri="{FF2B5EF4-FFF2-40B4-BE49-F238E27FC236}">
                <a16:creationId xmlns:a16="http://schemas.microsoft.com/office/drawing/2014/main" id="{68578DB1-E3D9-054B-B513-76B8061BC433}"/>
              </a:ext>
            </a:extLst>
          </p:cNvPr>
          <p:cNvSpPr>
            <a:spLocks noGrp="1"/>
          </p:cNvSpPr>
          <p:nvPr>
            <p:ph idx="1"/>
          </p:nvPr>
        </p:nvSpPr>
        <p:spPr>
          <a:xfrm>
            <a:off x="6115317" y="2743200"/>
            <a:ext cx="5247340" cy="3496878"/>
          </a:xfrm>
        </p:spPr>
        <p:txBody>
          <a:bodyPr anchor="ctr">
            <a:normAutofit/>
          </a:bodyPr>
          <a:lstStyle/>
          <a:p>
            <a:endParaRPr lang="da-DK" sz="3600" dirty="0"/>
          </a:p>
          <a:p>
            <a:pPr marL="0" indent="0">
              <a:buNone/>
            </a:pPr>
            <a:r>
              <a:rPr lang="da-DK" sz="3600" b="1" dirty="0"/>
              <a:t>Nest-tænkning – nødvendigt for de få, til gavn for alle. </a:t>
            </a:r>
          </a:p>
          <a:p>
            <a:pPr marL="0" indent="0">
              <a:buNone/>
            </a:pPr>
            <a:endParaRPr lang="da-DK" sz="2000" dirty="0"/>
          </a:p>
        </p:txBody>
      </p:sp>
    </p:spTree>
    <p:extLst>
      <p:ext uri="{BB962C8B-B14F-4D97-AF65-F5344CB8AC3E}">
        <p14:creationId xmlns:p14="http://schemas.microsoft.com/office/powerpoint/2010/main" val="2260116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B2BB5A7-84DF-A8BE-4F6A-13FA8F1E50AA}"/>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Indhold</a:t>
            </a:r>
          </a:p>
        </p:txBody>
      </p:sp>
      <p:graphicFrame>
        <p:nvGraphicFramePr>
          <p:cNvPr id="4" name="Tabel 3">
            <a:extLst>
              <a:ext uri="{FF2B5EF4-FFF2-40B4-BE49-F238E27FC236}">
                <a16:creationId xmlns:a16="http://schemas.microsoft.com/office/drawing/2014/main" id="{B1407DED-34EF-F866-2334-7CCC6E95C85E}"/>
              </a:ext>
            </a:extLst>
          </p:cNvPr>
          <p:cNvGraphicFramePr>
            <a:graphicFrameLocks noGrp="1"/>
          </p:cNvGraphicFramePr>
          <p:nvPr>
            <p:extLst>
              <p:ext uri="{D42A27DB-BD31-4B8C-83A1-F6EECF244321}">
                <p14:modId xmlns:p14="http://schemas.microsoft.com/office/powerpoint/2010/main" val="3982963063"/>
              </p:ext>
            </p:extLst>
          </p:nvPr>
        </p:nvGraphicFramePr>
        <p:xfrm>
          <a:off x="877186" y="1675227"/>
          <a:ext cx="10437628" cy="4394200"/>
        </p:xfrm>
        <a:graphic>
          <a:graphicData uri="http://schemas.openxmlformats.org/drawingml/2006/table">
            <a:tbl>
              <a:tblPr firstRow="1" firstCol="1" bandRow="1">
                <a:solidFill>
                  <a:schemeClr val="bg1"/>
                </a:solidFill>
                <a:tableStyleId>{5C22544A-7EE6-4342-B048-85BDC9FD1C3A}</a:tableStyleId>
              </a:tblPr>
              <a:tblGrid>
                <a:gridCol w="5146515">
                  <a:extLst>
                    <a:ext uri="{9D8B030D-6E8A-4147-A177-3AD203B41FA5}">
                      <a16:colId xmlns:a16="http://schemas.microsoft.com/office/drawing/2014/main" val="844774863"/>
                    </a:ext>
                  </a:extLst>
                </a:gridCol>
                <a:gridCol w="5291113">
                  <a:extLst>
                    <a:ext uri="{9D8B030D-6E8A-4147-A177-3AD203B41FA5}">
                      <a16:colId xmlns:a16="http://schemas.microsoft.com/office/drawing/2014/main" val="4219730753"/>
                    </a:ext>
                  </a:extLst>
                </a:gridCol>
              </a:tblGrid>
              <a:tr h="301233">
                <a:tc>
                  <a:txBody>
                    <a:bodyPr/>
                    <a:lstStyle/>
                    <a:p>
                      <a:pPr>
                        <a:lnSpc>
                          <a:spcPct val="150000"/>
                        </a:lnSpc>
                        <a:spcAft>
                          <a:spcPts val="800"/>
                        </a:spcAft>
                      </a:pPr>
                      <a:r>
                        <a:rPr lang="da-DK" sz="900" b="0" cap="none" spc="0">
                          <a:solidFill>
                            <a:schemeClr val="bg1"/>
                          </a:solidFill>
                          <a:effectLst/>
                          <a:latin typeface="Times New Roman" panose="02020603050405020304" pitchFamily="18" charset="0"/>
                          <a:cs typeface="Times New Roman" panose="02020603050405020304" pitchFamily="18" charset="0"/>
                        </a:rPr>
                        <a:t>Dag 1: onsdag d. 29/6, 08.00-12.00</a:t>
                      </a:r>
                      <a:endParaRPr lang="da-DK" sz="900" b="0" cap="none" spc="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944" marR="16590" marT="41496" marB="41496"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pPr>
                        <a:lnSpc>
                          <a:spcPct val="150000"/>
                        </a:lnSpc>
                        <a:spcAft>
                          <a:spcPts val="800"/>
                        </a:spcAft>
                      </a:pPr>
                      <a:r>
                        <a:rPr lang="da-DK" sz="900" b="0" cap="none" spc="0">
                          <a:solidFill>
                            <a:schemeClr val="bg1"/>
                          </a:solidFill>
                          <a:effectLst/>
                          <a:latin typeface="Times New Roman" panose="02020603050405020304" pitchFamily="18" charset="0"/>
                          <a:cs typeface="Times New Roman" panose="02020603050405020304" pitchFamily="18" charset="0"/>
                        </a:rPr>
                        <a:t>Dag 2: onsdag d. 3/8, 08.00-11.30</a:t>
                      </a:r>
                      <a:endParaRPr lang="da-DK" sz="900" b="0" cap="none" spc="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3944" marR="16590" marT="41496" marB="41496"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1587375245"/>
                  </a:ext>
                </a:extLst>
              </a:tr>
              <a:tr h="4092967">
                <a:tc>
                  <a:txBody>
                    <a:bodyPr/>
                    <a:lstStyle/>
                    <a:p>
                      <a:pPr marL="0" indent="0">
                        <a:lnSpc>
                          <a:spcPct val="150000"/>
                        </a:lnSpc>
                        <a:tabLst>
                          <a:tab pos="0" algn="l"/>
                        </a:tabLst>
                      </a:pPr>
                      <a:r>
                        <a:rPr lang="da-DK" sz="800" cap="none" spc="0">
                          <a:solidFill>
                            <a:schemeClr val="tx1"/>
                          </a:solidFill>
                          <a:effectLst/>
                          <a:latin typeface="Times New Roman" panose="02020603050405020304" pitchFamily="18" charset="0"/>
                          <a:cs typeface="Times New Roman" panose="02020603050405020304" pitchFamily="18" charset="0"/>
                        </a:rPr>
                        <a:t>08.00-09.30:</a:t>
                      </a:r>
                    </a:p>
                    <a:p>
                      <a:pPr marL="171450" lvl="0" indent="-171450">
                        <a:lnSpc>
                          <a:spcPct val="150000"/>
                        </a:lnSpc>
                        <a:buFont typeface="Arial" panose="020B0604020202020204" pitchFamily="34" charset="0"/>
                        <a:buChar char="•"/>
                      </a:pPr>
                      <a:r>
                        <a:rPr lang="da-DK" sz="800" b="0" cap="none" spc="0">
                          <a:solidFill>
                            <a:schemeClr val="tx1"/>
                          </a:solidFill>
                          <a:effectLst/>
                          <a:latin typeface="Times New Roman" panose="02020603050405020304" pitchFamily="18" charset="0"/>
                          <a:cs typeface="Times New Roman" panose="02020603050405020304" pitchFamily="18" charset="0"/>
                        </a:rPr>
                        <a:t>Ankomstaktivitet: Find det der lyder som et ord</a:t>
                      </a:r>
                    </a:p>
                    <a:p>
                      <a:pPr marL="171450" lvl="0" indent="-171450">
                        <a:lnSpc>
                          <a:spcPct val="150000"/>
                        </a:lnSpc>
                        <a:buFont typeface="Arial" panose="020B0604020202020204" pitchFamily="34" charset="0"/>
                        <a:buChar char="•"/>
                      </a:pPr>
                      <a:r>
                        <a:rPr lang="da-DK" sz="800" b="0" cap="none" spc="0">
                          <a:solidFill>
                            <a:schemeClr val="tx1"/>
                          </a:solidFill>
                          <a:effectLst/>
                          <a:latin typeface="Times New Roman" panose="02020603050405020304" pitchFamily="18" charset="0"/>
                          <a:cs typeface="Times New Roman" panose="02020603050405020304" pitchFamily="18" charset="0"/>
                        </a:rPr>
                        <a:t>Præsentation af dagsordenen</a:t>
                      </a:r>
                    </a:p>
                    <a:p>
                      <a:pPr marL="171450" lvl="0" indent="-171450">
                        <a:lnSpc>
                          <a:spcPct val="150000"/>
                        </a:lnSpc>
                        <a:buFont typeface="Arial" panose="020B0604020202020204" pitchFamily="34" charset="0"/>
                        <a:buChar char="•"/>
                      </a:pPr>
                      <a:r>
                        <a:rPr lang="da-DK" sz="800" b="0" cap="none" spc="0">
                          <a:solidFill>
                            <a:schemeClr val="tx1"/>
                          </a:solidFill>
                          <a:effectLst/>
                          <a:latin typeface="Times New Roman" panose="02020603050405020304" pitchFamily="18" charset="0"/>
                          <a:cs typeface="Times New Roman" panose="02020603050405020304" pitchFamily="18" charset="0"/>
                        </a:rPr>
                        <a:t>Quiz og byt – ordblindevenlig</a:t>
                      </a:r>
                    </a:p>
                    <a:p>
                      <a:pPr marL="171450" lvl="0" indent="-171450">
                        <a:lnSpc>
                          <a:spcPct val="150000"/>
                        </a:lnSpc>
                        <a:buFont typeface="Arial" panose="020B0604020202020204" pitchFamily="34" charset="0"/>
                        <a:buChar char="•"/>
                      </a:pPr>
                      <a:r>
                        <a:rPr lang="da-DK" sz="800" b="0" cap="none" spc="0">
                          <a:solidFill>
                            <a:schemeClr val="tx1"/>
                          </a:solidFill>
                          <a:effectLst/>
                          <a:latin typeface="Times New Roman" panose="02020603050405020304" pitchFamily="18" charset="0"/>
                          <a:cs typeface="Times New Roman" panose="02020603050405020304" pitchFamily="18" charset="0"/>
                        </a:rPr>
                        <a:t>Hvad er ordblindhed</a:t>
                      </a:r>
                    </a:p>
                    <a:p>
                      <a:pPr marL="444500" lvl="1" indent="-171450">
                        <a:lnSpc>
                          <a:spcPct val="150000"/>
                        </a:lnSpc>
                        <a:buFont typeface="Courier New" panose="02070309020205020404" pitchFamily="49" charset="0"/>
                        <a:buChar char="o"/>
                        <a:tabLst>
                          <a:tab pos="444500" algn="l"/>
                        </a:tabLst>
                      </a:pPr>
                      <a:r>
                        <a:rPr lang="da-DK" sz="800" b="0" cap="none" spc="0">
                          <a:solidFill>
                            <a:schemeClr val="tx1"/>
                          </a:solidFill>
                          <a:effectLst/>
                          <a:latin typeface="Times New Roman" panose="02020603050405020304" pitchFamily="18" charset="0"/>
                          <a:cs typeface="Times New Roman" panose="02020603050405020304" pitchFamily="18" charset="0"/>
                        </a:rPr>
                        <a:t>Eksempler + elevcases</a:t>
                      </a:r>
                    </a:p>
                    <a:p>
                      <a:pPr marL="444500" lvl="1" indent="-171450">
                        <a:lnSpc>
                          <a:spcPct val="150000"/>
                        </a:lnSpc>
                        <a:buFont typeface="Courier New" panose="02070309020205020404" pitchFamily="49" charset="0"/>
                        <a:buChar char="o"/>
                        <a:tabLst>
                          <a:tab pos="444500" algn="l"/>
                        </a:tabLst>
                      </a:pPr>
                      <a:r>
                        <a:rPr lang="da-DK" sz="800" b="0" cap="none" spc="0">
                          <a:solidFill>
                            <a:schemeClr val="tx1"/>
                          </a:solidFill>
                          <a:effectLst/>
                          <a:latin typeface="Times New Roman" panose="02020603050405020304" pitchFamily="18" charset="0"/>
                          <a:cs typeface="Times New Roman" panose="02020603050405020304" pitchFamily="18" charset="0"/>
                        </a:rPr>
                        <a:t>Sekundære vanskeligheder</a:t>
                      </a:r>
                    </a:p>
                    <a:p>
                      <a:pPr marL="171450" lvl="0" indent="-171450">
                        <a:lnSpc>
                          <a:spcPct val="150000"/>
                        </a:lnSpc>
                        <a:buFont typeface="Arial" panose="020B0604020202020204" pitchFamily="34" charset="0"/>
                        <a:buChar char="•"/>
                      </a:pPr>
                      <a:r>
                        <a:rPr lang="da-DK" sz="800" b="0" cap="none" spc="0">
                          <a:solidFill>
                            <a:schemeClr val="tx1"/>
                          </a:solidFill>
                          <a:effectLst/>
                          <a:latin typeface="Times New Roman" panose="02020603050405020304" pitchFamily="18" charset="0"/>
                          <a:cs typeface="Times New Roman" panose="02020603050405020304" pitchFamily="18" charset="0"/>
                        </a:rPr>
                        <a:t>Præsentation af LST</a:t>
                      </a:r>
                    </a:p>
                    <a:p>
                      <a:pPr marL="444500" lvl="1" indent="-171450">
                        <a:lnSpc>
                          <a:spcPct val="150000"/>
                        </a:lnSpc>
                        <a:buFont typeface="Courier New" panose="02070309020205020404" pitchFamily="49" charset="0"/>
                        <a:buChar char="o"/>
                      </a:pPr>
                      <a:r>
                        <a:rPr lang="da-DK" sz="800" b="0" cap="none" spc="0">
                          <a:solidFill>
                            <a:schemeClr val="tx1"/>
                          </a:solidFill>
                          <a:effectLst/>
                          <a:latin typeface="Times New Roman" panose="02020603050405020304" pitchFamily="18" charset="0"/>
                          <a:cs typeface="Times New Roman" panose="02020603050405020304" pitchFamily="18" charset="0"/>
                        </a:rPr>
                        <a:t>Funktioner (oplæsning, ordforslag, fagordlister, diktering)</a:t>
                      </a:r>
                    </a:p>
                    <a:p>
                      <a:pPr marL="444500" lvl="1" indent="-171450">
                        <a:lnSpc>
                          <a:spcPct val="150000"/>
                        </a:lnSpc>
                        <a:buFont typeface="Courier New" panose="02070309020205020404" pitchFamily="49" charset="0"/>
                        <a:buChar char="o"/>
                      </a:pPr>
                      <a:r>
                        <a:rPr lang="da-DK" sz="800" b="0" cap="none" spc="0">
                          <a:solidFill>
                            <a:schemeClr val="tx1"/>
                          </a:solidFill>
                          <a:effectLst/>
                          <a:latin typeface="Times New Roman" panose="02020603050405020304" pitchFamily="18" charset="0"/>
                          <a:cs typeface="Times New Roman" panose="02020603050405020304" pitchFamily="18" charset="0"/>
                        </a:rPr>
                        <a:t>Mobilen som redskab</a:t>
                      </a:r>
                    </a:p>
                    <a:p>
                      <a:pPr marL="444500" lvl="1" indent="-171450">
                        <a:lnSpc>
                          <a:spcPct val="150000"/>
                        </a:lnSpc>
                        <a:buFont typeface="Courier New" panose="02070309020205020404" pitchFamily="49" charset="0"/>
                        <a:buChar char="o"/>
                      </a:pPr>
                      <a:r>
                        <a:rPr lang="da-DK" sz="800" b="0" cap="none" spc="0">
                          <a:solidFill>
                            <a:schemeClr val="tx1"/>
                          </a:solidFill>
                          <a:effectLst/>
                          <a:latin typeface="Times New Roman" panose="02020603050405020304" pitchFamily="18" charset="0"/>
                          <a:cs typeface="Times New Roman" panose="02020603050405020304" pitchFamily="18" charset="0"/>
                        </a:rPr>
                        <a:t>Med eksempler, de selv skal afprøve på egen computer</a:t>
                      </a:r>
                    </a:p>
                    <a:p>
                      <a:pPr marL="0" lvl="1" indent="0">
                        <a:lnSpc>
                          <a:spcPct val="150000"/>
                        </a:lnSpc>
                        <a:buFont typeface="Courier New" panose="02070309020205020404" pitchFamily="49" charset="0"/>
                        <a:buNone/>
                      </a:pPr>
                      <a:endParaRPr lang="da-DK" sz="600" b="0" cap="none" spc="0">
                        <a:solidFill>
                          <a:schemeClr val="tx1"/>
                        </a:solidFill>
                        <a:effectLst/>
                        <a:latin typeface="Times New Roman" panose="02020603050405020304" pitchFamily="18" charset="0"/>
                        <a:cs typeface="Times New Roman" panose="02020603050405020304" pitchFamily="18" charset="0"/>
                      </a:endParaRPr>
                    </a:p>
                    <a:p>
                      <a:pPr marL="0" indent="0">
                        <a:lnSpc>
                          <a:spcPct val="150000"/>
                        </a:lnSpc>
                      </a:pPr>
                      <a:r>
                        <a:rPr lang="da-DK" sz="800" b="1" cap="none" spc="0">
                          <a:solidFill>
                            <a:schemeClr val="tx1"/>
                          </a:solidFill>
                          <a:effectLst/>
                          <a:latin typeface="Times New Roman" panose="02020603050405020304" pitchFamily="18" charset="0"/>
                          <a:cs typeface="Times New Roman" panose="02020603050405020304" pitchFamily="18" charset="0"/>
                        </a:rPr>
                        <a:t>09.45-11.30:</a:t>
                      </a:r>
                    </a:p>
                    <a:p>
                      <a:pPr marL="171450" lvl="0" indent="-171450">
                        <a:lnSpc>
                          <a:spcPct val="150000"/>
                        </a:lnSpc>
                        <a:buFont typeface="Arial" panose="020B0604020202020204" pitchFamily="34" charset="0"/>
                        <a:buChar char="•"/>
                      </a:pPr>
                      <a:r>
                        <a:rPr lang="da-DK" sz="800" b="0" cap="none" spc="0">
                          <a:solidFill>
                            <a:schemeClr val="tx1"/>
                          </a:solidFill>
                          <a:effectLst/>
                          <a:latin typeface="Times New Roman" panose="02020603050405020304" pitchFamily="18" charset="0"/>
                          <a:cs typeface="Times New Roman" panose="02020603050405020304" pitchFamily="18" charset="0"/>
                        </a:rPr>
                        <a:t>Førlæsning – hvad anbefaler vi</a:t>
                      </a:r>
                    </a:p>
                    <a:p>
                      <a:pPr marL="444500" lvl="1" indent="-171450">
                        <a:lnSpc>
                          <a:spcPct val="150000"/>
                        </a:lnSpc>
                        <a:buFont typeface="Courier New" panose="02070309020205020404" pitchFamily="49" charset="0"/>
                        <a:buChar char="o"/>
                      </a:pPr>
                      <a:r>
                        <a:rPr lang="da-DK" sz="800" b="0" cap="none" spc="0">
                          <a:solidFill>
                            <a:schemeClr val="tx1"/>
                          </a:solidFill>
                          <a:effectLst/>
                          <a:latin typeface="Times New Roman" panose="02020603050405020304" pitchFamily="18" charset="0"/>
                          <a:cs typeface="Times New Roman" panose="02020603050405020304" pitchFamily="18" charset="0"/>
                        </a:rPr>
                        <a:t>Orientering, læseformål, baggrundsviden mm.</a:t>
                      </a:r>
                    </a:p>
                    <a:p>
                      <a:pPr marL="444500" lvl="1" indent="-171450">
                        <a:lnSpc>
                          <a:spcPct val="150000"/>
                        </a:lnSpc>
                        <a:buFont typeface="Courier New" panose="02070309020205020404" pitchFamily="49" charset="0"/>
                        <a:buChar char="o"/>
                      </a:pPr>
                      <a:r>
                        <a:rPr lang="da-DK" sz="800" b="0" cap="none" spc="0">
                          <a:solidFill>
                            <a:schemeClr val="tx1"/>
                          </a:solidFill>
                          <a:effectLst/>
                          <a:latin typeface="Times New Roman" panose="02020603050405020304" pitchFamily="18" charset="0"/>
                          <a:cs typeface="Times New Roman" panose="02020603050405020304" pitchFamily="18" charset="0"/>
                        </a:rPr>
                        <a:t>Ordmobiliseringsopgaver (eksempel med Triazzle)</a:t>
                      </a:r>
                    </a:p>
                    <a:p>
                      <a:pPr marL="171450" lvl="0" indent="-171450">
                        <a:lnSpc>
                          <a:spcPct val="150000"/>
                        </a:lnSpc>
                        <a:buFont typeface="Arial" panose="020B0604020202020204" pitchFamily="34" charset="0"/>
                        <a:buChar char="•"/>
                      </a:pPr>
                      <a:r>
                        <a:rPr lang="da-DK" sz="800" b="0" cap="none" spc="0">
                          <a:solidFill>
                            <a:schemeClr val="tx1"/>
                          </a:solidFill>
                          <a:effectLst/>
                          <a:latin typeface="Times New Roman" panose="02020603050405020304" pitchFamily="18" charset="0"/>
                          <a:cs typeface="Times New Roman" panose="02020603050405020304" pitchFamily="18" charset="0"/>
                        </a:rPr>
                        <a:t>OCR-behandling</a:t>
                      </a:r>
                    </a:p>
                    <a:p>
                      <a:pPr marL="171450" lvl="0" indent="-171450">
                        <a:lnSpc>
                          <a:spcPct val="150000"/>
                        </a:lnSpc>
                        <a:buFont typeface="Arial" panose="020B0604020202020204" pitchFamily="34" charset="0"/>
                        <a:buChar char="•"/>
                      </a:pPr>
                      <a:r>
                        <a:rPr lang="da-DK" sz="800" b="0" cap="none" spc="0">
                          <a:solidFill>
                            <a:schemeClr val="tx1"/>
                          </a:solidFill>
                          <a:effectLst/>
                          <a:latin typeface="Times New Roman" panose="02020603050405020304" pitchFamily="18" charset="0"/>
                          <a:cs typeface="Times New Roman" panose="02020603050405020304" pitchFamily="18" charset="0"/>
                        </a:rPr>
                        <a:t>Opsummering – 10 bud</a:t>
                      </a:r>
                    </a:p>
                    <a:p>
                      <a:pPr marL="0" lvl="0" indent="0">
                        <a:lnSpc>
                          <a:spcPct val="150000"/>
                        </a:lnSpc>
                        <a:buFont typeface="Arial" panose="020B0604020202020204" pitchFamily="34" charset="0"/>
                        <a:buNone/>
                      </a:pPr>
                      <a:endParaRPr lang="da-DK" sz="700" b="0" cap="none" spc="0">
                        <a:solidFill>
                          <a:schemeClr val="tx1"/>
                        </a:solidFill>
                        <a:effectLst/>
                        <a:latin typeface="Times New Roman" panose="02020603050405020304" pitchFamily="18" charset="0"/>
                        <a:cs typeface="Times New Roman" panose="02020603050405020304" pitchFamily="18" charset="0"/>
                      </a:endParaRPr>
                    </a:p>
                    <a:p>
                      <a:pPr marL="0" indent="0">
                        <a:lnSpc>
                          <a:spcPct val="150000"/>
                        </a:lnSpc>
                      </a:pPr>
                      <a:r>
                        <a:rPr lang="da-DK" sz="800" b="1" cap="none" spc="0">
                          <a:solidFill>
                            <a:schemeClr val="tx1"/>
                          </a:solidFill>
                          <a:effectLst/>
                          <a:latin typeface="Times New Roman" panose="02020603050405020304" pitchFamily="18" charset="0"/>
                          <a:cs typeface="Times New Roman" panose="02020603050405020304" pitchFamily="18" charset="0"/>
                        </a:rPr>
                        <a:t>11.30-12.00:</a:t>
                      </a:r>
                    </a:p>
                    <a:p>
                      <a:pPr marL="171450" indent="-171450">
                        <a:lnSpc>
                          <a:spcPct val="150000"/>
                        </a:lnSpc>
                        <a:buFont typeface="Arial" panose="020B0604020202020204" pitchFamily="34" charset="0"/>
                        <a:buChar char="•"/>
                      </a:pPr>
                      <a:r>
                        <a:rPr lang="da-DK" sz="800" b="0" cap="none" spc="0">
                          <a:solidFill>
                            <a:schemeClr val="tx1"/>
                          </a:solidFill>
                          <a:effectLst/>
                          <a:latin typeface="Times New Roman" panose="02020603050405020304" pitchFamily="18" charset="0"/>
                          <a:cs typeface="Times New Roman" panose="02020603050405020304" pitchFamily="18" charset="0"/>
                        </a:rPr>
                        <a:t>Frokost </a:t>
                      </a:r>
                    </a:p>
                    <a:p>
                      <a:pPr>
                        <a:lnSpc>
                          <a:spcPct val="150000"/>
                        </a:lnSpc>
                        <a:spcAft>
                          <a:spcPts val="800"/>
                        </a:spcAft>
                      </a:pPr>
                      <a:r>
                        <a:rPr lang="da-DK" sz="700" b="0" cap="none" spc="0">
                          <a:solidFill>
                            <a:schemeClr val="tx1"/>
                          </a:solidFill>
                          <a:effectLst/>
                          <a:latin typeface="Times New Roman" panose="02020603050405020304" pitchFamily="18" charset="0"/>
                          <a:cs typeface="Times New Roman" panose="02020603050405020304" pitchFamily="18" charset="0"/>
                        </a:rPr>
                        <a:t> </a:t>
                      </a:r>
                      <a:endParaRPr lang="da-DK" sz="700" b="0" cap="none" spc="0">
                        <a:solidFill>
                          <a:schemeClr val="tx1"/>
                        </a:solidFill>
                        <a:effectLst/>
                        <a:latin typeface="Times New Roman" panose="02020603050405020304" pitchFamily="18" charset="0"/>
                        <a:ea typeface="+mn-ea"/>
                        <a:cs typeface="Times New Roman" panose="02020603050405020304" pitchFamily="18" charset="0"/>
                      </a:endParaRPr>
                    </a:p>
                  </a:txBody>
                  <a:tcPr marL="53944" marR="16590" marT="41496" marB="41496">
                    <a:lnL w="19050" cap="flat" cmpd="sng" algn="ctr">
                      <a:solidFill>
                        <a:schemeClr val="tx1"/>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tc>
                  <a:txBody>
                    <a:bodyPr/>
                    <a:lstStyle/>
                    <a:p>
                      <a:pPr marL="0" indent="0">
                        <a:lnSpc>
                          <a:spcPct val="150000"/>
                        </a:lnSpc>
                      </a:pPr>
                      <a:r>
                        <a:rPr lang="da-DK" sz="800" b="1" kern="1200" cap="none" spc="0">
                          <a:solidFill>
                            <a:schemeClr val="tx1"/>
                          </a:solidFill>
                          <a:effectLst/>
                          <a:latin typeface="Times New Roman" panose="02020603050405020304" pitchFamily="18" charset="0"/>
                          <a:ea typeface="+mn-ea"/>
                          <a:cs typeface="Times New Roman" panose="02020603050405020304" pitchFamily="18" charset="0"/>
                        </a:rPr>
                        <a:t>08.00-09.40</a:t>
                      </a:r>
                    </a:p>
                    <a:p>
                      <a:pPr marL="171450" lvl="0" indent="-171450">
                        <a:lnSpc>
                          <a:spcPct val="150000"/>
                        </a:lnSpc>
                        <a:buFont typeface="Arial" panose="020B0604020202020204" pitchFamily="34" charset="0"/>
                        <a:buChar char="•"/>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Opsamling fra sidst</a:t>
                      </a:r>
                    </a:p>
                    <a:p>
                      <a:pPr marL="171450" lvl="0" indent="-171450">
                        <a:lnSpc>
                          <a:spcPct val="150000"/>
                        </a:lnSpc>
                        <a:buFont typeface="Arial" panose="020B0604020202020204" pitchFamily="34" charset="0"/>
                        <a:buChar char="•"/>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Ordforråd til grundfag</a:t>
                      </a:r>
                    </a:p>
                    <a:p>
                      <a:pPr marL="171450" lvl="0" indent="-171450">
                        <a:lnSpc>
                          <a:spcPct val="150000"/>
                        </a:lnSpc>
                        <a:buFont typeface="Arial" panose="020B0604020202020204" pitchFamily="34" charset="0"/>
                        <a:buChar char="•"/>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Skriveguide til opgaveformuleringer og udvidet læsbarhed</a:t>
                      </a:r>
                    </a:p>
                    <a:p>
                      <a:pPr marL="171450" lvl="0" indent="-171450">
                        <a:lnSpc>
                          <a:spcPct val="150000"/>
                        </a:lnSpc>
                        <a:buFont typeface="Arial" panose="020B0604020202020204" pitchFamily="34" charset="0"/>
                        <a:buChar char="•"/>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Kort om SPS</a:t>
                      </a:r>
                    </a:p>
                    <a:p>
                      <a:pPr marL="444500" lvl="1" indent="-184150">
                        <a:lnSpc>
                          <a:spcPct val="100000"/>
                        </a:lnSpc>
                        <a:buFont typeface="Courier New" panose="02070309020205020404" pitchFamily="49" charset="0"/>
                        <a:buChar char="o"/>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IT-instruktion</a:t>
                      </a:r>
                    </a:p>
                    <a:p>
                      <a:pPr marL="444500" lvl="1" indent="-184150">
                        <a:lnSpc>
                          <a:spcPct val="100000"/>
                        </a:lnSpc>
                        <a:buFont typeface="Courier New" panose="02070309020205020404" pitchFamily="49" charset="0"/>
                        <a:buChar char="o"/>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Støtte</a:t>
                      </a:r>
                    </a:p>
                    <a:p>
                      <a:pPr marL="444500" lvl="1" indent="-184150">
                        <a:lnSpc>
                          <a:spcPct val="100000"/>
                        </a:lnSpc>
                        <a:buFont typeface="Courier New" panose="02070309020205020404" pitchFamily="49" charset="0"/>
                        <a:buChar char="o"/>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Hvad gør vi?</a:t>
                      </a:r>
                    </a:p>
                    <a:p>
                      <a:pPr marL="444500" lvl="1" indent="-184150">
                        <a:lnSpc>
                          <a:spcPct val="100000"/>
                        </a:lnSpc>
                        <a:spcAft>
                          <a:spcPts val="800"/>
                        </a:spcAft>
                        <a:buFont typeface="Courier New" panose="02070309020205020404" pitchFamily="49" charset="0"/>
                        <a:buChar char="o"/>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Ordlab.dk</a:t>
                      </a:r>
                      <a:endParaRPr lang="da-DK" sz="600" cap="none" spc="0">
                        <a:solidFill>
                          <a:schemeClr val="tx1"/>
                        </a:solidFill>
                        <a:effectLst/>
                        <a:latin typeface="Times New Roman" panose="02020603050405020304" pitchFamily="18" charset="0"/>
                        <a:cs typeface="Times New Roman" panose="02020603050405020304" pitchFamily="18" charset="0"/>
                      </a:endParaRPr>
                    </a:p>
                    <a:p>
                      <a:pPr>
                        <a:lnSpc>
                          <a:spcPct val="150000"/>
                        </a:lnSpc>
                        <a:spcAft>
                          <a:spcPts val="800"/>
                        </a:spcAft>
                      </a:pPr>
                      <a:r>
                        <a:rPr lang="da-DK" sz="800" b="1" kern="1200" cap="none" spc="0">
                          <a:solidFill>
                            <a:schemeClr val="tx1"/>
                          </a:solidFill>
                          <a:effectLst/>
                          <a:latin typeface="Times New Roman" panose="02020603050405020304" pitchFamily="18" charset="0"/>
                          <a:ea typeface="+mn-ea"/>
                          <a:cs typeface="Times New Roman" panose="02020603050405020304" pitchFamily="18" charset="0"/>
                        </a:rPr>
                        <a:t>10.00-11.15</a:t>
                      </a:r>
                    </a:p>
                    <a:p>
                      <a:pPr marL="171450" lvl="0" indent="-171450" algn="l" defTabSz="914400" rtl="0" eaLnBrk="1" latinLnBrk="0" hangingPunct="1">
                        <a:lnSpc>
                          <a:spcPct val="150000"/>
                        </a:lnSpc>
                        <a:buFont typeface="Arial" panose="020B0604020202020204" pitchFamily="34" charset="0"/>
                        <a:buChar char="•"/>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Overfør til eget fag (forslag til tiltag)</a:t>
                      </a:r>
                    </a:p>
                    <a:p>
                      <a:pPr marL="171450" lvl="0" indent="-171450" algn="l" defTabSz="914400" rtl="0" eaLnBrk="1" latinLnBrk="0" hangingPunct="1">
                        <a:lnSpc>
                          <a:spcPct val="150000"/>
                        </a:lnSpc>
                        <a:buFont typeface="Arial" panose="020B0604020202020204" pitchFamily="34" charset="0"/>
                        <a:buChar char="•"/>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Bud 1: fra noget abstrakt til tre konkrete bud</a:t>
                      </a:r>
                    </a:p>
                    <a:p>
                      <a:pPr marL="444500" lvl="1" indent="-174625">
                        <a:lnSpc>
                          <a:spcPct val="100000"/>
                        </a:lnSpc>
                        <a:buFont typeface="Courier New" panose="02070309020205020404" pitchFamily="49" charset="0"/>
                        <a:buChar char="o"/>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Dagsorden </a:t>
                      </a:r>
                    </a:p>
                    <a:p>
                      <a:pPr marL="803275" lvl="2" indent="-228600">
                        <a:lnSpc>
                          <a:spcPct val="100000"/>
                        </a:lnSpc>
                        <a:buFont typeface="Wingdings" panose="05000000000000000000" pitchFamily="2" charset="2"/>
                        <a:buChar char=""/>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Lav en selv, hvor detaljeret skal den være</a:t>
                      </a:r>
                    </a:p>
                    <a:p>
                      <a:pPr marL="171450" lvl="0" indent="-171450" algn="l" defTabSz="914400" rtl="0" eaLnBrk="1" latinLnBrk="0" hangingPunct="1">
                        <a:lnSpc>
                          <a:spcPct val="150000"/>
                        </a:lnSpc>
                        <a:buFont typeface="Arial" panose="020B0604020202020204" pitchFamily="34" charset="0"/>
                        <a:buChar char="•"/>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Dagens fokusord (fælles eller individuelt)</a:t>
                      </a:r>
                    </a:p>
                    <a:p>
                      <a:pPr marL="171450" lvl="0" indent="-171450" algn="l" defTabSz="914400" rtl="0" eaLnBrk="1" latinLnBrk="0" hangingPunct="1">
                        <a:lnSpc>
                          <a:spcPct val="150000"/>
                        </a:lnSpc>
                        <a:buFont typeface="Arial" panose="020B0604020202020204" pitchFamily="34" charset="0"/>
                        <a:buChar char="•"/>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Skabe sammenhæng mellem hver gang (starte med opsamlende ud fra ord – kort førlæsning inden næste gang)</a:t>
                      </a:r>
                      <a:endParaRPr lang="da-DK" sz="600" b="0" kern="1200" cap="none" spc="0">
                        <a:solidFill>
                          <a:schemeClr val="tx1"/>
                        </a:solidFill>
                        <a:effectLst/>
                        <a:latin typeface="Times New Roman" panose="02020603050405020304" pitchFamily="18" charset="0"/>
                        <a:ea typeface="+mn-ea"/>
                        <a:cs typeface="Times New Roman" panose="02020603050405020304" pitchFamily="18" charset="0"/>
                      </a:endParaRPr>
                    </a:p>
                    <a:p>
                      <a:pPr marL="0" lvl="0" indent="0" algn="l" defTabSz="914400" rtl="0" eaLnBrk="1" latinLnBrk="0" hangingPunct="1">
                        <a:lnSpc>
                          <a:spcPct val="150000"/>
                        </a:lnSpc>
                        <a:buFont typeface="Arial" panose="020B0604020202020204" pitchFamily="34" charset="0"/>
                        <a:buNone/>
                      </a:pPr>
                      <a:endParaRPr lang="da-DK" sz="600" cap="none" spc="0">
                        <a:solidFill>
                          <a:schemeClr val="tx1"/>
                        </a:solidFill>
                        <a:effectLst/>
                        <a:latin typeface="Times New Roman" panose="02020603050405020304" pitchFamily="18" charset="0"/>
                        <a:cs typeface="Times New Roman" panose="02020603050405020304" pitchFamily="18" charset="0"/>
                      </a:endParaRPr>
                    </a:p>
                    <a:p>
                      <a:pPr>
                        <a:lnSpc>
                          <a:spcPct val="150000"/>
                        </a:lnSpc>
                        <a:spcAft>
                          <a:spcPts val="800"/>
                        </a:spcAft>
                      </a:pPr>
                      <a:r>
                        <a:rPr lang="da-DK" sz="800" b="1" kern="1200" cap="none" spc="0">
                          <a:solidFill>
                            <a:schemeClr val="tx1"/>
                          </a:solidFill>
                          <a:effectLst/>
                          <a:latin typeface="Times New Roman" panose="02020603050405020304" pitchFamily="18" charset="0"/>
                          <a:ea typeface="+mn-ea"/>
                          <a:cs typeface="Times New Roman" panose="02020603050405020304" pitchFamily="18" charset="0"/>
                        </a:rPr>
                        <a:t>11.15-11.30</a:t>
                      </a:r>
                    </a:p>
                    <a:p>
                      <a:pPr marL="171450" lvl="0" indent="-171450">
                        <a:lnSpc>
                          <a:spcPct val="150000"/>
                        </a:lnSpc>
                        <a:buFont typeface="Arial" panose="020B0604020202020204" pitchFamily="34" charset="0"/>
                        <a:buChar char="•"/>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Opsamling</a:t>
                      </a:r>
                    </a:p>
                    <a:p>
                      <a:pPr marL="444500" lvl="1" indent="-184150">
                        <a:lnSpc>
                          <a:spcPct val="100000"/>
                        </a:lnSpc>
                        <a:buFont typeface="Courier New" panose="02070309020205020404" pitchFamily="49" charset="0"/>
                        <a:buChar char="o"/>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Screeninger</a:t>
                      </a:r>
                    </a:p>
                    <a:p>
                      <a:pPr marL="444500" lvl="1" indent="-184150">
                        <a:lnSpc>
                          <a:spcPct val="100000"/>
                        </a:lnSpc>
                        <a:buFont typeface="Courier New" panose="02070309020205020404" pitchFamily="49" charset="0"/>
                        <a:buChar char="o"/>
                      </a:pPr>
                      <a:r>
                        <a:rPr lang="da-DK" sz="800" b="0" kern="1200" cap="none" spc="0">
                          <a:solidFill>
                            <a:schemeClr val="tx1"/>
                          </a:solidFill>
                          <a:effectLst/>
                          <a:latin typeface="Times New Roman" panose="02020603050405020304" pitchFamily="18" charset="0"/>
                          <a:ea typeface="+mn-ea"/>
                          <a:cs typeface="Times New Roman" panose="02020603050405020304" pitchFamily="18" charset="0"/>
                        </a:rPr>
                        <a:t>Vores roller</a:t>
                      </a:r>
                    </a:p>
                  </a:txBody>
                  <a:tcPr marL="53944" marR="16590" marT="41496" marB="41496">
                    <a:lnL w="19050" cap="flat" cmpd="sng" algn="ctr">
                      <a:solidFill>
                        <a:schemeClr val="tx1"/>
                      </a:solidFill>
                      <a:prstDash val="solid"/>
                    </a:lnL>
                    <a:lnR w="19050" cap="flat" cmpd="sng" algn="ctr">
                      <a:solidFill>
                        <a:schemeClr val="tx1"/>
                      </a:solidFill>
                      <a:prstDash val="solid"/>
                    </a:lnR>
                    <a:lnT w="38100" cmpd="sng">
                      <a:noFill/>
                    </a:lnT>
                    <a:lnB w="19050" cap="flat" cmpd="sng" algn="ctr">
                      <a:solidFill>
                        <a:schemeClr val="tx1"/>
                      </a:solidFill>
                      <a:prstDash val="solid"/>
                    </a:lnB>
                    <a:noFill/>
                  </a:tcPr>
                </a:tc>
                <a:extLst>
                  <a:ext uri="{0D108BD9-81ED-4DB2-BD59-A6C34878D82A}">
                    <a16:rowId xmlns:a16="http://schemas.microsoft.com/office/drawing/2014/main" val="549919079"/>
                  </a:ext>
                </a:extLst>
              </a:tr>
            </a:tbl>
          </a:graphicData>
        </a:graphic>
      </p:graphicFrame>
    </p:spTree>
    <p:extLst>
      <p:ext uri="{BB962C8B-B14F-4D97-AF65-F5344CB8AC3E}">
        <p14:creationId xmlns:p14="http://schemas.microsoft.com/office/powerpoint/2010/main" val="3447365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nSpc>
                <a:spcPct val="107000"/>
              </a:lnSpc>
              <a:spcBef>
                <a:spcPts val="1200"/>
              </a:spcBef>
            </a:pPr>
            <a:r>
              <a:rPr lang="da-DK" dirty="0">
                <a:solidFill>
                  <a:srgbClr val="002060"/>
                </a:solidFill>
                <a:latin typeface="Times New Roman" panose="02020603050405020304" pitchFamily="18" charset="0"/>
                <a:cs typeface="Times New Roman" panose="02020603050405020304" pitchFamily="18" charset="0"/>
              </a:rPr>
              <a:t>Eksempler på kursuspunkter</a:t>
            </a:r>
          </a:p>
        </p:txBody>
      </p:sp>
      <p:sp>
        <p:nvSpPr>
          <p:cNvPr id="3" name="Undertitel 2"/>
          <p:cNvSpPr>
            <a:spLocks noGrp="1"/>
          </p:cNvSpPr>
          <p:nvPr>
            <p:ph type="subTitle" idx="1"/>
          </p:nvPr>
        </p:nvSpPr>
        <p:spPr/>
        <p:txBody>
          <a:bodyPr/>
          <a:lstStyle/>
          <a:p>
            <a:endParaRPr lang="da-DK" dirty="0">
              <a:latin typeface="Times New Roman" panose="02020603050405020304" pitchFamily="18" charset="0"/>
              <a:cs typeface="Times New Roman" panose="02020603050405020304" pitchFamily="18" charset="0"/>
            </a:endParaRP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441" y="355539"/>
            <a:ext cx="1566066" cy="770708"/>
          </a:xfrm>
          <a:prstGeom prst="rect">
            <a:avLst/>
          </a:prstGeom>
        </p:spPr>
      </p:pic>
      <p:pic>
        <p:nvPicPr>
          <p:cNvPr id="5" name="Pladsholder til indho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97" y="3571740"/>
            <a:ext cx="3187514" cy="4351337"/>
          </a:xfrm>
          <a:prstGeom prst="rect">
            <a:avLst/>
          </a:prstGeom>
        </p:spPr>
      </p:pic>
    </p:spTree>
    <p:extLst>
      <p:ext uri="{BB962C8B-B14F-4D97-AF65-F5344CB8AC3E}">
        <p14:creationId xmlns:p14="http://schemas.microsoft.com/office/powerpoint/2010/main" val="15113196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1EB87E8-11AE-A2FA-9307-42D09FAF90A4}"/>
              </a:ext>
            </a:extLst>
          </p:cNvPr>
          <p:cNvSpPr>
            <a:spLocks noGrp="1"/>
          </p:cNvSpPr>
          <p:nvPr>
            <p:ph type="title"/>
          </p:nvPr>
        </p:nvSpPr>
        <p:spPr/>
        <p:txBody>
          <a:bodyPr/>
          <a:lstStyle/>
          <a:p>
            <a:r>
              <a:rPr lang="da-DK" dirty="0"/>
              <a:t>Hvad er ordblindhed?</a:t>
            </a:r>
          </a:p>
        </p:txBody>
      </p:sp>
      <p:sp>
        <p:nvSpPr>
          <p:cNvPr id="5" name="Pladsholder til tekst 4">
            <a:extLst>
              <a:ext uri="{FF2B5EF4-FFF2-40B4-BE49-F238E27FC236}">
                <a16:creationId xmlns:a16="http://schemas.microsoft.com/office/drawing/2014/main" id="{E7AF0051-5693-6087-5551-09389BBAE09D}"/>
              </a:ext>
            </a:extLst>
          </p:cNvPr>
          <p:cNvSpPr>
            <a:spLocks noGrp="1"/>
          </p:cNvSpPr>
          <p:nvPr>
            <p:ph type="body" idx="1"/>
          </p:nvPr>
        </p:nvSpPr>
        <p:spPr/>
        <p:txBody>
          <a:bodyPr/>
          <a:lstStyle/>
          <a:p>
            <a:endParaRPr lang="da-DK"/>
          </a:p>
        </p:txBody>
      </p:sp>
    </p:spTree>
    <p:extLst>
      <p:ext uri="{BB962C8B-B14F-4D97-AF65-F5344CB8AC3E}">
        <p14:creationId xmlns:p14="http://schemas.microsoft.com/office/powerpoint/2010/main" val="24652142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47BC7E13-5295-4A53-A149-C9F048B495C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1400" y="643466"/>
            <a:ext cx="10429200" cy="5571067"/>
          </a:xfrm>
          <a:prstGeom prst="rect">
            <a:avLst/>
          </a:prstGeom>
        </p:spPr>
      </p:pic>
      <p:sp>
        <p:nvSpPr>
          <p:cNvPr id="6" name="Pladsholder til sidefod 5">
            <a:extLst>
              <a:ext uri="{FF2B5EF4-FFF2-40B4-BE49-F238E27FC236}">
                <a16:creationId xmlns:a16="http://schemas.microsoft.com/office/drawing/2014/main" id="{0AC4ECA7-B0BB-4E30-9AB7-16A4F7073038}"/>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Den Lektiologiske Grundmodel, </a:t>
            </a:r>
            <a:r>
              <a:rPr lang="en-US" kern="1200">
                <a:solidFill>
                  <a:schemeClr val="tx1">
                    <a:tint val="75000"/>
                  </a:schemeClr>
                </a:solidFill>
                <a:latin typeface="+mn-lt"/>
                <a:ea typeface="+mn-ea"/>
                <a:cs typeface="+mn-cs"/>
                <a:hlinkClick r:id="rId4"/>
              </a:rPr>
              <a:t>Dysleksivenlig Skole</a:t>
            </a:r>
            <a:endParaRPr lang="en-US"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1745858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5C1380-424C-F0D8-B99B-BD0497697065}"/>
              </a:ext>
            </a:extLst>
          </p:cNvPr>
          <p:cNvSpPr>
            <a:spLocks noGrp="1"/>
          </p:cNvSpPr>
          <p:nvPr>
            <p:ph type="title"/>
          </p:nvPr>
        </p:nvSpPr>
        <p:spPr/>
        <p:txBody>
          <a:bodyPr/>
          <a:lstStyle/>
          <a:p>
            <a:r>
              <a:rPr lang="da-DK" dirty="0"/>
              <a:t>Den lektiologiske model – som tegneserie</a:t>
            </a:r>
          </a:p>
        </p:txBody>
      </p:sp>
      <p:pic>
        <p:nvPicPr>
          <p:cNvPr id="5" name="Pladsholder til indhold 4" descr="Et billede, der indeholder møbel, taburet, mur, gulv&#10;&#10;Indhold genereret af kunstig intelligens kan være forkert.">
            <a:extLst>
              <a:ext uri="{FF2B5EF4-FFF2-40B4-BE49-F238E27FC236}">
                <a16:creationId xmlns:a16="http://schemas.microsoft.com/office/drawing/2014/main" id="{81CFC82E-251D-A7E4-EABB-81948027FBD8}"/>
              </a:ext>
            </a:extLst>
          </p:cNvPr>
          <p:cNvPicPr>
            <a:picLocks noGrp="1" noChangeAspect="1"/>
          </p:cNvPicPr>
          <p:nvPr>
            <p:ph idx="1"/>
          </p:nvPr>
        </p:nvPicPr>
        <p:blipFill>
          <a:blip r:embed="rId3"/>
          <a:stretch>
            <a:fillRect/>
          </a:stretch>
        </p:blipFill>
        <p:spPr>
          <a:xfrm>
            <a:off x="2511510" y="1941365"/>
            <a:ext cx="6527007" cy="4351338"/>
          </a:xfrm>
        </p:spPr>
      </p:pic>
      <p:sp>
        <p:nvSpPr>
          <p:cNvPr id="6" name="Tekstfelt 5">
            <a:extLst>
              <a:ext uri="{FF2B5EF4-FFF2-40B4-BE49-F238E27FC236}">
                <a16:creationId xmlns:a16="http://schemas.microsoft.com/office/drawing/2014/main" id="{F84EF666-C692-054E-14B0-4E38AD6105AB}"/>
              </a:ext>
            </a:extLst>
          </p:cNvPr>
          <p:cNvSpPr txBox="1"/>
          <p:nvPr/>
        </p:nvSpPr>
        <p:spPr>
          <a:xfrm>
            <a:off x="147530" y="2478463"/>
            <a:ext cx="2363980" cy="954107"/>
          </a:xfrm>
          <a:prstGeom prst="rect">
            <a:avLst/>
          </a:prstGeom>
          <a:noFill/>
        </p:spPr>
        <p:txBody>
          <a:bodyPr wrap="none" rtlCol="0">
            <a:spAutoFit/>
          </a:bodyPr>
          <a:lstStyle/>
          <a:p>
            <a:r>
              <a:rPr lang="da-DK" sz="2800" dirty="0"/>
              <a:t>Skriftsprogs-</a:t>
            </a:r>
          </a:p>
          <a:p>
            <a:r>
              <a:rPr lang="da-DK" sz="2800" dirty="0"/>
              <a:t>vanskeligheder</a:t>
            </a:r>
            <a:endParaRPr lang="da-DK" dirty="0"/>
          </a:p>
        </p:txBody>
      </p:sp>
      <p:sp>
        <p:nvSpPr>
          <p:cNvPr id="7" name="Tekstfelt 6">
            <a:extLst>
              <a:ext uri="{FF2B5EF4-FFF2-40B4-BE49-F238E27FC236}">
                <a16:creationId xmlns:a16="http://schemas.microsoft.com/office/drawing/2014/main" id="{1A52B517-78BE-BA45-6F20-C0C0EE9C0978}"/>
              </a:ext>
            </a:extLst>
          </p:cNvPr>
          <p:cNvSpPr txBox="1"/>
          <p:nvPr/>
        </p:nvSpPr>
        <p:spPr>
          <a:xfrm>
            <a:off x="147530" y="3855424"/>
            <a:ext cx="1603196" cy="523220"/>
          </a:xfrm>
          <a:prstGeom prst="rect">
            <a:avLst/>
          </a:prstGeom>
          <a:noFill/>
        </p:spPr>
        <p:txBody>
          <a:bodyPr wrap="none" rtlCol="0">
            <a:spAutoFit/>
          </a:bodyPr>
          <a:lstStyle/>
          <a:p>
            <a:r>
              <a:rPr lang="da-DK" sz="2800" dirty="0"/>
              <a:t>Strategier</a:t>
            </a:r>
            <a:endParaRPr lang="da-DK" dirty="0"/>
          </a:p>
        </p:txBody>
      </p:sp>
      <p:sp>
        <p:nvSpPr>
          <p:cNvPr id="8" name="Tekstfelt 7">
            <a:extLst>
              <a:ext uri="{FF2B5EF4-FFF2-40B4-BE49-F238E27FC236}">
                <a16:creationId xmlns:a16="http://schemas.microsoft.com/office/drawing/2014/main" id="{16F00774-2357-9C5D-6BE4-B94D783799D5}"/>
              </a:ext>
            </a:extLst>
          </p:cNvPr>
          <p:cNvSpPr txBox="1"/>
          <p:nvPr/>
        </p:nvSpPr>
        <p:spPr>
          <a:xfrm>
            <a:off x="147530" y="4925108"/>
            <a:ext cx="2449710" cy="830997"/>
          </a:xfrm>
          <a:prstGeom prst="rect">
            <a:avLst/>
          </a:prstGeom>
          <a:noFill/>
        </p:spPr>
        <p:txBody>
          <a:bodyPr wrap="none" rtlCol="0">
            <a:spAutoFit/>
          </a:bodyPr>
          <a:lstStyle/>
          <a:p>
            <a:r>
              <a:rPr lang="da-DK" sz="2400" dirty="0"/>
              <a:t>Læse- </a:t>
            </a:r>
          </a:p>
          <a:p>
            <a:r>
              <a:rPr lang="da-DK" sz="2400" dirty="0"/>
              <a:t>og skriveteknologi</a:t>
            </a:r>
          </a:p>
        </p:txBody>
      </p:sp>
      <p:sp>
        <p:nvSpPr>
          <p:cNvPr id="10" name="Tekstfelt 9">
            <a:extLst>
              <a:ext uri="{FF2B5EF4-FFF2-40B4-BE49-F238E27FC236}">
                <a16:creationId xmlns:a16="http://schemas.microsoft.com/office/drawing/2014/main" id="{F77D10DF-E14D-F767-F10B-FF69B3E51AC2}"/>
              </a:ext>
            </a:extLst>
          </p:cNvPr>
          <p:cNvSpPr txBox="1"/>
          <p:nvPr/>
        </p:nvSpPr>
        <p:spPr>
          <a:xfrm>
            <a:off x="9454497" y="4215149"/>
            <a:ext cx="2528000" cy="523220"/>
          </a:xfrm>
          <a:prstGeom prst="rect">
            <a:avLst/>
          </a:prstGeom>
          <a:noFill/>
        </p:spPr>
        <p:txBody>
          <a:bodyPr wrap="none" rtlCol="0">
            <a:spAutoFit/>
          </a:bodyPr>
          <a:lstStyle/>
          <a:p>
            <a:r>
              <a:rPr lang="da-DK" sz="2800" dirty="0"/>
              <a:t>Skolens rammer</a:t>
            </a:r>
          </a:p>
        </p:txBody>
      </p:sp>
      <p:sp>
        <p:nvSpPr>
          <p:cNvPr id="11" name="Tekstfelt 10">
            <a:extLst>
              <a:ext uri="{FF2B5EF4-FFF2-40B4-BE49-F238E27FC236}">
                <a16:creationId xmlns:a16="http://schemas.microsoft.com/office/drawing/2014/main" id="{15C0F27A-0938-836D-CE96-66CDEBB153D4}"/>
              </a:ext>
            </a:extLst>
          </p:cNvPr>
          <p:cNvSpPr txBox="1"/>
          <p:nvPr/>
        </p:nvSpPr>
        <p:spPr>
          <a:xfrm>
            <a:off x="9359503" y="3339549"/>
            <a:ext cx="2717988" cy="461665"/>
          </a:xfrm>
          <a:prstGeom prst="rect">
            <a:avLst/>
          </a:prstGeom>
          <a:noFill/>
        </p:spPr>
        <p:txBody>
          <a:bodyPr wrap="none" rtlCol="0">
            <a:spAutoFit/>
          </a:bodyPr>
          <a:lstStyle/>
          <a:p>
            <a:r>
              <a:rPr lang="da-DK" sz="2400" dirty="0"/>
              <a:t>Relationer på skolen</a:t>
            </a:r>
          </a:p>
        </p:txBody>
      </p:sp>
      <p:sp>
        <p:nvSpPr>
          <p:cNvPr id="12" name="Tekstfelt 11">
            <a:extLst>
              <a:ext uri="{FF2B5EF4-FFF2-40B4-BE49-F238E27FC236}">
                <a16:creationId xmlns:a16="http://schemas.microsoft.com/office/drawing/2014/main" id="{4CCC638C-0BE4-46FF-19A7-B81FBE43074A}"/>
              </a:ext>
            </a:extLst>
          </p:cNvPr>
          <p:cNvSpPr txBox="1"/>
          <p:nvPr/>
        </p:nvSpPr>
        <p:spPr>
          <a:xfrm>
            <a:off x="9405059" y="2378060"/>
            <a:ext cx="2476384" cy="584775"/>
          </a:xfrm>
          <a:prstGeom prst="rect">
            <a:avLst/>
          </a:prstGeom>
          <a:noFill/>
        </p:spPr>
        <p:txBody>
          <a:bodyPr wrap="none" rtlCol="0">
            <a:spAutoFit/>
          </a:bodyPr>
          <a:lstStyle/>
          <a:p>
            <a:r>
              <a:rPr lang="da-DK" sz="3200" dirty="0"/>
              <a:t>Selvforståelse</a:t>
            </a:r>
            <a:endParaRPr lang="da-DK" dirty="0"/>
          </a:p>
        </p:txBody>
      </p:sp>
      <p:cxnSp>
        <p:nvCxnSpPr>
          <p:cNvPr id="14" name="Lige pilforbindelse 13">
            <a:extLst>
              <a:ext uri="{FF2B5EF4-FFF2-40B4-BE49-F238E27FC236}">
                <a16:creationId xmlns:a16="http://schemas.microsoft.com/office/drawing/2014/main" id="{1016D750-7EF0-0DBB-3841-EBD75568D3C5}"/>
              </a:ext>
            </a:extLst>
          </p:cNvPr>
          <p:cNvCxnSpPr/>
          <p:nvPr/>
        </p:nvCxnSpPr>
        <p:spPr>
          <a:xfrm>
            <a:off x="2508565" y="2903701"/>
            <a:ext cx="2153653" cy="5394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Lige pilforbindelse 14">
            <a:extLst>
              <a:ext uri="{FF2B5EF4-FFF2-40B4-BE49-F238E27FC236}">
                <a16:creationId xmlns:a16="http://schemas.microsoft.com/office/drawing/2014/main" id="{9D3BE578-C053-F7FA-9F5A-D18F5F50C947}"/>
              </a:ext>
            </a:extLst>
          </p:cNvPr>
          <p:cNvCxnSpPr>
            <a:cxnSpLocks/>
          </p:cNvCxnSpPr>
          <p:nvPr/>
        </p:nvCxnSpPr>
        <p:spPr>
          <a:xfrm>
            <a:off x="2190524" y="4087957"/>
            <a:ext cx="2801184" cy="290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Lige pilforbindelse 16">
            <a:extLst>
              <a:ext uri="{FF2B5EF4-FFF2-40B4-BE49-F238E27FC236}">
                <a16:creationId xmlns:a16="http://schemas.microsoft.com/office/drawing/2014/main" id="{8D6634C2-4BE1-AA4B-FE6C-EA02939EEC0F}"/>
              </a:ext>
            </a:extLst>
          </p:cNvPr>
          <p:cNvCxnSpPr>
            <a:cxnSpLocks/>
          </p:cNvCxnSpPr>
          <p:nvPr/>
        </p:nvCxnSpPr>
        <p:spPr>
          <a:xfrm flipH="1">
            <a:off x="6448926" y="4407113"/>
            <a:ext cx="2765255" cy="115264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ge pilforbindelse 17">
            <a:extLst>
              <a:ext uri="{FF2B5EF4-FFF2-40B4-BE49-F238E27FC236}">
                <a16:creationId xmlns:a16="http://schemas.microsoft.com/office/drawing/2014/main" id="{DB00A743-0C3F-256D-28AC-C847755BA701}"/>
              </a:ext>
            </a:extLst>
          </p:cNvPr>
          <p:cNvCxnSpPr>
            <a:cxnSpLocks/>
          </p:cNvCxnSpPr>
          <p:nvPr/>
        </p:nvCxnSpPr>
        <p:spPr>
          <a:xfrm flipH="1">
            <a:off x="6448926" y="3801214"/>
            <a:ext cx="2466477" cy="5191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Lige pilforbindelse 18">
            <a:extLst>
              <a:ext uri="{FF2B5EF4-FFF2-40B4-BE49-F238E27FC236}">
                <a16:creationId xmlns:a16="http://schemas.microsoft.com/office/drawing/2014/main" id="{3978BB83-8679-6EC1-973D-D2EBF3BD9CF1}"/>
              </a:ext>
            </a:extLst>
          </p:cNvPr>
          <p:cNvCxnSpPr>
            <a:cxnSpLocks/>
          </p:cNvCxnSpPr>
          <p:nvPr/>
        </p:nvCxnSpPr>
        <p:spPr>
          <a:xfrm flipH="1">
            <a:off x="7026442" y="2733650"/>
            <a:ext cx="2330116" cy="83673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Lige pilforbindelse 19">
            <a:extLst>
              <a:ext uri="{FF2B5EF4-FFF2-40B4-BE49-F238E27FC236}">
                <a16:creationId xmlns:a16="http://schemas.microsoft.com/office/drawing/2014/main" id="{57FB7698-5BFA-28F6-AF39-E5E4EB568B8B}"/>
              </a:ext>
            </a:extLst>
          </p:cNvPr>
          <p:cNvCxnSpPr>
            <a:cxnSpLocks/>
          </p:cNvCxnSpPr>
          <p:nvPr/>
        </p:nvCxnSpPr>
        <p:spPr>
          <a:xfrm flipV="1">
            <a:off x="2772904" y="4761872"/>
            <a:ext cx="2520991" cy="79788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415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7DD6D-63FC-2DA0-3F32-BBA6D1DE4B4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91D0E02-A3DC-26EA-A4E6-993CDBD4BF58}"/>
              </a:ext>
            </a:extLst>
          </p:cNvPr>
          <p:cNvSpPr>
            <a:spLocks noGrp="1"/>
          </p:cNvSpPr>
          <p:nvPr>
            <p:ph type="title"/>
          </p:nvPr>
        </p:nvSpPr>
        <p:spPr/>
        <p:txBody>
          <a:bodyPr/>
          <a:lstStyle/>
          <a:p>
            <a:r>
              <a:rPr lang="da-DK" dirty="0"/>
              <a:t>Den lektiologiske model – som tegneserie</a:t>
            </a:r>
          </a:p>
        </p:txBody>
      </p:sp>
      <p:sp>
        <p:nvSpPr>
          <p:cNvPr id="6" name="Tekstfelt 5">
            <a:extLst>
              <a:ext uri="{FF2B5EF4-FFF2-40B4-BE49-F238E27FC236}">
                <a16:creationId xmlns:a16="http://schemas.microsoft.com/office/drawing/2014/main" id="{C7F899C9-0281-9E26-CEF2-F4DC66691BB6}"/>
              </a:ext>
            </a:extLst>
          </p:cNvPr>
          <p:cNvSpPr txBox="1"/>
          <p:nvPr/>
        </p:nvSpPr>
        <p:spPr>
          <a:xfrm>
            <a:off x="147530" y="2478463"/>
            <a:ext cx="2363980" cy="954107"/>
          </a:xfrm>
          <a:prstGeom prst="rect">
            <a:avLst/>
          </a:prstGeom>
          <a:noFill/>
        </p:spPr>
        <p:txBody>
          <a:bodyPr wrap="none" rtlCol="0">
            <a:spAutoFit/>
          </a:bodyPr>
          <a:lstStyle/>
          <a:p>
            <a:r>
              <a:rPr lang="da-DK" sz="2800" dirty="0"/>
              <a:t>Skriftsprogs-</a:t>
            </a:r>
          </a:p>
          <a:p>
            <a:r>
              <a:rPr lang="da-DK" sz="2800" dirty="0"/>
              <a:t>vanskeligheder</a:t>
            </a:r>
            <a:endParaRPr lang="da-DK" dirty="0"/>
          </a:p>
        </p:txBody>
      </p:sp>
      <p:sp>
        <p:nvSpPr>
          <p:cNvPr id="7" name="Tekstfelt 6">
            <a:extLst>
              <a:ext uri="{FF2B5EF4-FFF2-40B4-BE49-F238E27FC236}">
                <a16:creationId xmlns:a16="http://schemas.microsoft.com/office/drawing/2014/main" id="{3336241A-CC27-8976-16AA-37DC07091010}"/>
              </a:ext>
            </a:extLst>
          </p:cNvPr>
          <p:cNvSpPr txBox="1"/>
          <p:nvPr/>
        </p:nvSpPr>
        <p:spPr>
          <a:xfrm>
            <a:off x="147530" y="3855424"/>
            <a:ext cx="1603196" cy="523220"/>
          </a:xfrm>
          <a:prstGeom prst="rect">
            <a:avLst/>
          </a:prstGeom>
          <a:noFill/>
        </p:spPr>
        <p:txBody>
          <a:bodyPr wrap="none" rtlCol="0">
            <a:spAutoFit/>
          </a:bodyPr>
          <a:lstStyle/>
          <a:p>
            <a:r>
              <a:rPr lang="da-DK" sz="2800" dirty="0"/>
              <a:t>Strategier</a:t>
            </a:r>
            <a:endParaRPr lang="da-DK" dirty="0"/>
          </a:p>
        </p:txBody>
      </p:sp>
      <p:sp>
        <p:nvSpPr>
          <p:cNvPr id="8" name="Tekstfelt 7">
            <a:extLst>
              <a:ext uri="{FF2B5EF4-FFF2-40B4-BE49-F238E27FC236}">
                <a16:creationId xmlns:a16="http://schemas.microsoft.com/office/drawing/2014/main" id="{14391354-0B71-7FE8-6EE6-DFC3DE33973D}"/>
              </a:ext>
            </a:extLst>
          </p:cNvPr>
          <p:cNvSpPr txBox="1"/>
          <p:nvPr/>
        </p:nvSpPr>
        <p:spPr>
          <a:xfrm>
            <a:off x="147530" y="4925108"/>
            <a:ext cx="2449710" cy="830997"/>
          </a:xfrm>
          <a:prstGeom prst="rect">
            <a:avLst/>
          </a:prstGeom>
          <a:noFill/>
        </p:spPr>
        <p:txBody>
          <a:bodyPr wrap="none" rtlCol="0">
            <a:spAutoFit/>
          </a:bodyPr>
          <a:lstStyle/>
          <a:p>
            <a:r>
              <a:rPr lang="da-DK" sz="2400" dirty="0"/>
              <a:t>Læse- </a:t>
            </a:r>
          </a:p>
          <a:p>
            <a:r>
              <a:rPr lang="da-DK" sz="2400" dirty="0"/>
              <a:t>og skriveteknologi</a:t>
            </a:r>
          </a:p>
        </p:txBody>
      </p:sp>
      <p:sp>
        <p:nvSpPr>
          <p:cNvPr id="10" name="Tekstfelt 9">
            <a:extLst>
              <a:ext uri="{FF2B5EF4-FFF2-40B4-BE49-F238E27FC236}">
                <a16:creationId xmlns:a16="http://schemas.microsoft.com/office/drawing/2014/main" id="{F3F2093C-0864-69AE-ADA6-B5E79F712329}"/>
              </a:ext>
            </a:extLst>
          </p:cNvPr>
          <p:cNvSpPr txBox="1"/>
          <p:nvPr/>
        </p:nvSpPr>
        <p:spPr>
          <a:xfrm>
            <a:off x="9454497" y="4215149"/>
            <a:ext cx="2528000" cy="523220"/>
          </a:xfrm>
          <a:prstGeom prst="rect">
            <a:avLst/>
          </a:prstGeom>
          <a:noFill/>
        </p:spPr>
        <p:txBody>
          <a:bodyPr wrap="none" rtlCol="0">
            <a:spAutoFit/>
          </a:bodyPr>
          <a:lstStyle/>
          <a:p>
            <a:r>
              <a:rPr lang="da-DK" sz="2800" dirty="0"/>
              <a:t>Skolens rammer</a:t>
            </a:r>
          </a:p>
        </p:txBody>
      </p:sp>
      <p:sp>
        <p:nvSpPr>
          <p:cNvPr id="11" name="Tekstfelt 10">
            <a:extLst>
              <a:ext uri="{FF2B5EF4-FFF2-40B4-BE49-F238E27FC236}">
                <a16:creationId xmlns:a16="http://schemas.microsoft.com/office/drawing/2014/main" id="{054C2A06-4A0C-CF4D-1466-A757022E1335}"/>
              </a:ext>
            </a:extLst>
          </p:cNvPr>
          <p:cNvSpPr txBox="1"/>
          <p:nvPr/>
        </p:nvSpPr>
        <p:spPr>
          <a:xfrm>
            <a:off x="9359503" y="3339549"/>
            <a:ext cx="2717988" cy="461665"/>
          </a:xfrm>
          <a:prstGeom prst="rect">
            <a:avLst/>
          </a:prstGeom>
          <a:noFill/>
        </p:spPr>
        <p:txBody>
          <a:bodyPr wrap="none" rtlCol="0">
            <a:spAutoFit/>
          </a:bodyPr>
          <a:lstStyle/>
          <a:p>
            <a:r>
              <a:rPr lang="da-DK" sz="2400" dirty="0"/>
              <a:t>Relationer på skolen</a:t>
            </a:r>
          </a:p>
        </p:txBody>
      </p:sp>
      <p:sp>
        <p:nvSpPr>
          <p:cNvPr id="12" name="Tekstfelt 11">
            <a:extLst>
              <a:ext uri="{FF2B5EF4-FFF2-40B4-BE49-F238E27FC236}">
                <a16:creationId xmlns:a16="http://schemas.microsoft.com/office/drawing/2014/main" id="{9E7101AF-CFFA-61E1-4EF0-F900E0A168F9}"/>
              </a:ext>
            </a:extLst>
          </p:cNvPr>
          <p:cNvSpPr txBox="1"/>
          <p:nvPr/>
        </p:nvSpPr>
        <p:spPr>
          <a:xfrm>
            <a:off x="9405059" y="2378060"/>
            <a:ext cx="2476384" cy="584775"/>
          </a:xfrm>
          <a:prstGeom prst="rect">
            <a:avLst/>
          </a:prstGeom>
          <a:noFill/>
        </p:spPr>
        <p:txBody>
          <a:bodyPr wrap="none" rtlCol="0">
            <a:spAutoFit/>
          </a:bodyPr>
          <a:lstStyle/>
          <a:p>
            <a:r>
              <a:rPr lang="da-DK" sz="3200" dirty="0"/>
              <a:t>Selvforståelse</a:t>
            </a:r>
            <a:endParaRPr lang="da-DK" dirty="0"/>
          </a:p>
        </p:txBody>
      </p:sp>
      <p:cxnSp>
        <p:nvCxnSpPr>
          <p:cNvPr id="14" name="Lige pilforbindelse 13">
            <a:extLst>
              <a:ext uri="{FF2B5EF4-FFF2-40B4-BE49-F238E27FC236}">
                <a16:creationId xmlns:a16="http://schemas.microsoft.com/office/drawing/2014/main" id="{77CE7AC1-48B8-C9F8-15D9-165A68F9579C}"/>
              </a:ext>
            </a:extLst>
          </p:cNvPr>
          <p:cNvCxnSpPr/>
          <p:nvPr/>
        </p:nvCxnSpPr>
        <p:spPr>
          <a:xfrm>
            <a:off x="2508565" y="2903701"/>
            <a:ext cx="2153653" cy="5394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Lige pilforbindelse 14">
            <a:extLst>
              <a:ext uri="{FF2B5EF4-FFF2-40B4-BE49-F238E27FC236}">
                <a16:creationId xmlns:a16="http://schemas.microsoft.com/office/drawing/2014/main" id="{55DD9272-D357-7F84-34DD-358E7D547282}"/>
              </a:ext>
            </a:extLst>
          </p:cNvPr>
          <p:cNvCxnSpPr>
            <a:cxnSpLocks/>
          </p:cNvCxnSpPr>
          <p:nvPr/>
        </p:nvCxnSpPr>
        <p:spPr>
          <a:xfrm>
            <a:off x="2190524" y="4087957"/>
            <a:ext cx="2801184" cy="290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Lige pilforbindelse 16">
            <a:extLst>
              <a:ext uri="{FF2B5EF4-FFF2-40B4-BE49-F238E27FC236}">
                <a16:creationId xmlns:a16="http://schemas.microsoft.com/office/drawing/2014/main" id="{8F63DE1E-6596-19D0-BD6B-87C0522892C9}"/>
              </a:ext>
            </a:extLst>
          </p:cNvPr>
          <p:cNvCxnSpPr>
            <a:cxnSpLocks/>
          </p:cNvCxnSpPr>
          <p:nvPr/>
        </p:nvCxnSpPr>
        <p:spPr>
          <a:xfrm flipH="1">
            <a:off x="6448926" y="4407113"/>
            <a:ext cx="2765255" cy="115264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ge pilforbindelse 17">
            <a:extLst>
              <a:ext uri="{FF2B5EF4-FFF2-40B4-BE49-F238E27FC236}">
                <a16:creationId xmlns:a16="http://schemas.microsoft.com/office/drawing/2014/main" id="{B29E83A9-D908-A61D-866F-664712E27616}"/>
              </a:ext>
            </a:extLst>
          </p:cNvPr>
          <p:cNvCxnSpPr>
            <a:cxnSpLocks/>
          </p:cNvCxnSpPr>
          <p:nvPr/>
        </p:nvCxnSpPr>
        <p:spPr>
          <a:xfrm flipH="1">
            <a:off x="6448926" y="3801214"/>
            <a:ext cx="2466477" cy="5191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Lige pilforbindelse 18">
            <a:extLst>
              <a:ext uri="{FF2B5EF4-FFF2-40B4-BE49-F238E27FC236}">
                <a16:creationId xmlns:a16="http://schemas.microsoft.com/office/drawing/2014/main" id="{9B91C286-3473-3E1C-EDD6-DD062035175F}"/>
              </a:ext>
            </a:extLst>
          </p:cNvPr>
          <p:cNvCxnSpPr>
            <a:cxnSpLocks/>
          </p:cNvCxnSpPr>
          <p:nvPr/>
        </p:nvCxnSpPr>
        <p:spPr>
          <a:xfrm flipH="1">
            <a:off x="7026442" y="2733650"/>
            <a:ext cx="2330116" cy="83673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Lige pilforbindelse 19">
            <a:extLst>
              <a:ext uri="{FF2B5EF4-FFF2-40B4-BE49-F238E27FC236}">
                <a16:creationId xmlns:a16="http://schemas.microsoft.com/office/drawing/2014/main" id="{ACD60D29-1C3A-86EF-B893-E05EED41E4C1}"/>
              </a:ext>
            </a:extLst>
          </p:cNvPr>
          <p:cNvCxnSpPr>
            <a:cxnSpLocks/>
          </p:cNvCxnSpPr>
          <p:nvPr/>
        </p:nvCxnSpPr>
        <p:spPr>
          <a:xfrm flipV="1">
            <a:off x="2772904" y="4761872"/>
            <a:ext cx="2520991" cy="79788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ladsholder til indhold 8">
            <a:extLst>
              <a:ext uri="{FF2B5EF4-FFF2-40B4-BE49-F238E27FC236}">
                <a16:creationId xmlns:a16="http://schemas.microsoft.com/office/drawing/2014/main" id="{C4CF704A-10B4-7236-97AE-E826530BA671}"/>
              </a:ext>
            </a:extLst>
          </p:cNvPr>
          <p:cNvPicPr>
            <a:picLocks noGrp="1" noChangeAspect="1"/>
          </p:cNvPicPr>
          <p:nvPr>
            <p:ph idx="1"/>
          </p:nvPr>
        </p:nvPicPr>
        <p:blipFill>
          <a:blip r:embed="rId3"/>
          <a:stretch>
            <a:fillRect/>
          </a:stretch>
        </p:blipFill>
        <p:spPr>
          <a:xfrm>
            <a:off x="2553745" y="1825625"/>
            <a:ext cx="6527007" cy="4351338"/>
          </a:xfrm>
        </p:spPr>
      </p:pic>
    </p:spTree>
    <p:extLst>
      <p:ext uri="{BB962C8B-B14F-4D97-AF65-F5344CB8AC3E}">
        <p14:creationId xmlns:p14="http://schemas.microsoft.com/office/powerpoint/2010/main" val="39419501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897A106F-4D23-49B0-BCEE-7B366951EE3D}"/>
              </a:ext>
            </a:extLst>
          </p:cNvPr>
          <p:cNvSpPr>
            <a:spLocks noGrp="1"/>
          </p:cNvSpPr>
          <p:nvPr>
            <p:ph type="title"/>
          </p:nvPr>
        </p:nvSpPr>
        <p:spPr>
          <a:xfrm>
            <a:off x="640080" y="325369"/>
            <a:ext cx="4368602" cy="1956841"/>
          </a:xfrm>
        </p:spPr>
        <p:txBody>
          <a:bodyPr anchor="b">
            <a:normAutofit/>
          </a:bodyPr>
          <a:lstStyle/>
          <a:p>
            <a:r>
              <a:rPr lang="da-DK" sz="5400">
                <a:latin typeface="Times New Roman" panose="02020603050405020304" pitchFamily="18" charset="0"/>
                <a:cs typeface="Times New Roman" panose="02020603050405020304" pitchFamily="18" charset="0"/>
              </a:rPr>
              <a:t>Struktur på oplæg</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dsholder til indhold 2">
            <a:extLst>
              <a:ext uri="{FF2B5EF4-FFF2-40B4-BE49-F238E27FC236}">
                <a16:creationId xmlns:a16="http://schemas.microsoft.com/office/drawing/2014/main" id="{6CFE02D2-8CD7-40B5-A7A5-74F9D6FA1A65}"/>
              </a:ext>
            </a:extLst>
          </p:cNvPr>
          <p:cNvSpPr>
            <a:spLocks noGrp="1"/>
          </p:cNvSpPr>
          <p:nvPr>
            <p:ph idx="1"/>
          </p:nvPr>
        </p:nvSpPr>
        <p:spPr>
          <a:xfrm>
            <a:off x="640080" y="2872899"/>
            <a:ext cx="4243589" cy="3320668"/>
          </a:xfrm>
        </p:spPr>
        <p:txBody>
          <a:bodyPr>
            <a:normAutofit fontScale="92500" lnSpcReduction="10000"/>
          </a:bodyPr>
          <a:lstStyle/>
          <a:p>
            <a:r>
              <a:rPr lang="da-DK" sz="2200" dirty="0">
                <a:latin typeface="Times New Roman" panose="02020603050405020304" pitchFamily="18" charset="0"/>
                <a:cs typeface="Times New Roman" panose="02020603050405020304" pitchFamily="18" charset="0"/>
              </a:rPr>
              <a:t>Præsentation</a:t>
            </a:r>
          </a:p>
          <a:p>
            <a:r>
              <a:rPr lang="da-DK" sz="2200" dirty="0">
                <a:latin typeface="Times New Roman" panose="02020603050405020304" pitchFamily="18" charset="0"/>
                <a:cs typeface="Times New Roman" panose="02020603050405020304" pitchFamily="18" charset="0"/>
              </a:rPr>
              <a:t>Baggrund for indsatsen</a:t>
            </a:r>
          </a:p>
          <a:p>
            <a:r>
              <a:rPr lang="da-DK" sz="2200" dirty="0">
                <a:latin typeface="Times New Roman" panose="02020603050405020304" pitchFamily="18" charset="0"/>
                <a:cs typeface="Times New Roman" panose="02020603050405020304" pitchFamily="18" charset="0"/>
              </a:rPr>
              <a:t>Teoretisk inspiration og tanker</a:t>
            </a:r>
          </a:p>
          <a:p>
            <a:r>
              <a:rPr lang="da-DK" sz="2200" dirty="0">
                <a:latin typeface="Times New Roman" panose="02020603050405020304" pitchFamily="18" charset="0"/>
                <a:cs typeface="Times New Roman" panose="02020603050405020304" pitchFamily="18" charset="0"/>
              </a:rPr>
              <a:t>Kursusaktiviteter</a:t>
            </a:r>
          </a:p>
          <a:p>
            <a:pPr lvl="2"/>
            <a:r>
              <a:rPr lang="da-DK" sz="2200" dirty="0">
                <a:latin typeface="Times New Roman" panose="02020603050405020304" pitchFamily="18" charset="0"/>
                <a:cs typeface="Times New Roman" panose="02020603050405020304" pitchFamily="18" charset="0"/>
              </a:rPr>
              <a:t>2 dages kursusforløb </a:t>
            </a:r>
          </a:p>
          <a:p>
            <a:pPr lvl="2"/>
            <a:r>
              <a:rPr lang="da-DK" sz="2200" dirty="0">
                <a:latin typeface="Times New Roman" panose="02020603050405020304" pitchFamily="18" charset="0"/>
                <a:cs typeface="Times New Roman" panose="02020603050405020304" pitchFamily="18" charset="0"/>
              </a:rPr>
              <a:t>Intro til nyansatte</a:t>
            </a:r>
          </a:p>
          <a:p>
            <a:pPr lvl="2"/>
            <a:r>
              <a:rPr lang="da-DK" sz="2200" dirty="0">
                <a:latin typeface="Times New Roman" panose="02020603050405020304" pitchFamily="18" charset="0"/>
                <a:cs typeface="Times New Roman" panose="02020603050405020304" pitchFamily="18" charset="0"/>
              </a:rPr>
              <a:t>Andre tilbud</a:t>
            </a:r>
          </a:p>
          <a:p>
            <a:r>
              <a:rPr lang="da-DK" sz="2200" dirty="0">
                <a:latin typeface="Times New Roman" panose="02020603050405020304" pitchFamily="18" charset="0"/>
                <a:cs typeface="Times New Roman" panose="02020603050405020304" pitchFamily="18" charset="0"/>
              </a:rPr>
              <a:t>Gymnasierne </a:t>
            </a:r>
          </a:p>
          <a:p>
            <a:r>
              <a:rPr lang="da-DK" sz="2200" dirty="0">
                <a:latin typeface="Times New Roman" panose="02020603050405020304" pitchFamily="18" charset="0"/>
                <a:cs typeface="Times New Roman" panose="02020603050405020304" pitchFamily="18" charset="0"/>
              </a:rPr>
              <a:t>EMU: Nye </a:t>
            </a:r>
            <a:r>
              <a:rPr lang="da-DK" sz="2200" dirty="0" err="1">
                <a:latin typeface="Times New Roman" panose="02020603050405020304" pitchFamily="18" charset="0"/>
                <a:cs typeface="Times New Roman" panose="02020603050405020304" pitchFamily="18" charset="0"/>
              </a:rPr>
              <a:t>videnspakker</a:t>
            </a:r>
            <a:endParaRPr lang="da-DK" sz="2200" dirty="0">
              <a:latin typeface="Times New Roman" panose="02020603050405020304" pitchFamily="18" charset="0"/>
              <a:cs typeface="Times New Roman" panose="02020603050405020304" pitchFamily="18" charset="0"/>
            </a:endParaRPr>
          </a:p>
          <a:p>
            <a:endParaRPr lang="da-DK" sz="2200" dirty="0">
              <a:latin typeface="Times New Roman" panose="02020603050405020304" pitchFamily="18" charset="0"/>
              <a:cs typeface="Times New Roman" panose="02020603050405020304" pitchFamily="18" charset="0"/>
            </a:endParaRPr>
          </a:p>
          <a:p>
            <a:pPr lvl="1"/>
            <a:endParaRPr lang="da-DK" sz="2200" dirty="0">
              <a:latin typeface="Times New Roman" panose="02020603050405020304" pitchFamily="18" charset="0"/>
              <a:cs typeface="Times New Roman" panose="02020603050405020304" pitchFamily="18" charset="0"/>
            </a:endParaRPr>
          </a:p>
        </p:txBody>
      </p:sp>
      <p:pic>
        <p:nvPicPr>
          <p:cNvPr id="4" name="Pladsholder til indhold 4">
            <a:extLst>
              <a:ext uri="{FF2B5EF4-FFF2-40B4-BE49-F238E27FC236}">
                <a16:creationId xmlns:a16="http://schemas.microsoft.com/office/drawing/2014/main" id="{B876A05B-BA4E-4E52-1985-CAE71621BCA5}"/>
              </a:ext>
            </a:extLst>
          </p:cNvPr>
          <p:cNvPicPr>
            <a:picLocks noChangeAspect="1"/>
          </p:cNvPicPr>
          <p:nvPr/>
        </p:nvPicPr>
        <p:blipFill>
          <a:blip r:embed="rId3" cstate="print">
            <a:extLst>
              <a:ext uri="{28A0092B-C50C-407E-A947-70E740481C1C}">
                <a14:useLocalDpi xmlns:a14="http://schemas.microsoft.com/office/drawing/2010/main" val="0"/>
              </a:ext>
            </a:extLst>
          </a:blip>
          <a:srcRect t="26971"/>
          <a:stretch>
            <a:fillRect/>
          </a:stretch>
        </p:blipFill>
        <p:spPr>
          <a:xfrm>
            <a:off x="6642100" y="1005932"/>
            <a:ext cx="4570477" cy="455666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511188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DA5CA-476C-B8C9-2440-4982A20CA9D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C935C8A-EEC9-B706-8190-4F58B1039C65}"/>
              </a:ext>
            </a:extLst>
          </p:cNvPr>
          <p:cNvSpPr>
            <a:spLocks noGrp="1"/>
          </p:cNvSpPr>
          <p:nvPr>
            <p:ph type="title"/>
          </p:nvPr>
        </p:nvSpPr>
        <p:spPr/>
        <p:txBody>
          <a:bodyPr/>
          <a:lstStyle/>
          <a:p>
            <a:r>
              <a:rPr lang="da-DK" dirty="0"/>
              <a:t>Den lektiologiske model – som tegneserie</a:t>
            </a:r>
          </a:p>
        </p:txBody>
      </p:sp>
      <p:sp>
        <p:nvSpPr>
          <p:cNvPr id="6" name="Tekstfelt 5">
            <a:extLst>
              <a:ext uri="{FF2B5EF4-FFF2-40B4-BE49-F238E27FC236}">
                <a16:creationId xmlns:a16="http://schemas.microsoft.com/office/drawing/2014/main" id="{42ECC4E7-68E2-C797-2AF4-245F00FA945B}"/>
              </a:ext>
            </a:extLst>
          </p:cNvPr>
          <p:cNvSpPr txBox="1"/>
          <p:nvPr/>
        </p:nvSpPr>
        <p:spPr>
          <a:xfrm>
            <a:off x="147530" y="2478463"/>
            <a:ext cx="2363980" cy="954107"/>
          </a:xfrm>
          <a:prstGeom prst="rect">
            <a:avLst/>
          </a:prstGeom>
          <a:noFill/>
        </p:spPr>
        <p:txBody>
          <a:bodyPr wrap="none" rtlCol="0">
            <a:spAutoFit/>
          </a:bodyPr>
          <a:lstStyle/>
          <a:p>
            <a:r>
              <a:rPr lang="da-DK" sz="2800" dirty="0"/>
              <a:t>Skriftsprogs-</a:t>
            </a:r>
          </a:p>
          <a:p>
            <a:r>
              <a:rPr lang="da-DK" sz="2800" dirty="0"/>
              <a:t>vanskeligheder</a:t>
            </a:r>
            <a:endParaRPr lang="da-DK" dirty="0"/>
          </a:p>
        </p:txBody>
      </p:sp>
      <p:sp>
        <p:nvSpPr>
          <p:cNvPr id="7" name="Tekstfelt 6">
            <a:extLst>
              <a:ext uri="{FF2B5EF4-FFF2-40B4-BE49-F238E27FC236}">
                <a16:creationId xmlns:a16="http://schemas.microsoft.com/office/drawing/2014/main" id="{CA606540-5B24-03FB-63CA-B4B56DA15AB9}"/>
              </a:ext>
            </a:extLst>
          </p:cNvPr>
          <p:cNvSpPr txBox="1"/>
          <p:nvPr/>
        </p:nvSpPr>
        <p:spPr>
          <a:xfrm>
            <a:off x="147530" y="3855424"/>
            <a:ext cx="1603196" cy="523220"/>
          </a:xfrm>
          <a:prstGeom prst="rect">
            <a:avLst/>
          </a:prstGeom>
          <a:noFill/>
        </p:spPr>
        <p:txBody>
          <a:bodyPr wrap="none" rtlCol="0">
            <a:spAutoFit/>
          </a:bodyPr>
          <a:lstStyle/>
          <a:p>
            <a:r>
              <a:rPr lang="da-DK" sz="2800" dirty="0"/>
              <a:t>Strategier</a:t>
            </a:r>
            <a:endParaRPr lang="da-DK" dirty="0"/>
          </a:p>
        </p:txBody>
      </p:sp>
      <p:sp>
        <p:nvSpPr>
          <p:cNvPr id="8" name="Tekstfelt 7">
            <a:extLst>
              <a:ext uri="{FF2B5EF4-FFF2-40B4-BE49-F238E27FC236}">
                <a16:creationId xmlns:a16="http://schemas.microsoft.com/office/drawing/2014/main" id="{A0F06193-15B6-6255-54CD-E45D31440DE5}"/>
              </a:ext>
            </a:extLst>
          </p:cNvPr>
          <p:cNvSpPr txBox="1"/>
          <p:nvPr/>
        </p:nvSpPr>
        <p:spPr>
          <a:xfrm>
            <a:off x="147530" y="4925108"/>
            <a:ext cx="2449710" cy="830997"/>
          </a:xfrm>
          <a:prstGeom prst="rect">
            <a:avLst/>
          </a:prstGeom>
          <a:noFill/>
        </p:spPr>
        <p:txBody>
          <a:bodyPr wrap="none" rtlCol="0">
            <a:spAutoFit/>
          </a:bodyPr>
          <a:lstStyle/>
          <a:p>
            <a:r>
              <a:rPr lang="da-DK" sz="2400" dirty="0"/>
              <a:t>Læse- </a:t>
            </a:r>
          </a:p>
          <a:p>
            <a:r>
              <a:rPr lang="da-DK" sz="2400" dirty="0"/>
              <a:t>og skriveteknologi</a:t>
            </a:r>
          </a:p>
        </p:txBody>
      </p:sp>
      <p:sp>
        <p:nvSpPr>
          <p:cNvPr id="10" name="Tekstfelt 9">
            <a:extLst>
              <a:ext uri="{FF2B5EF4-FFF2-40B4-BE49-F238E27FC236}">
                <a16:creationId xmlns:a16="http://schemas.microsoft.com/office/drawing/2014/main" id="{CB3DDB4D-CBD4-F2AC-E3BD-5078530B0794}"/>
              </a:ext>
            </a:extLst>
          </p:cNvPr>
          <p:cNvSpPr txBox="1"/>
          <p:nvPr/>
        </p:nvSpPr>
        <p:spPr>
          <a:xfrm>
            <a:off x="9454497" y="4215149"/>
            <a:ext cx="2528000" cy="523220"/>
          </a:xfrm>
          <a:prstGeom prst="rect">
            <a:avLst/>
          </a:prstGeom>
          <a:noFill/>
        </p:spPr>
        <p:txBody>
          <a:bodyPr wrap="none" rtlCol="0">
            <a:spAutoFit/>
          </a:bodyPr>
          <a:lstStyle/>
          <a:p>
            <a:r>
              <a:rPr lang="da-DK" sz="2800" dirty="0"/>
              <a:t>Skolens rammer</a:t>
            </a:r>
          </a:p>
        </p:txBody>
      </p:sp>
      <p:sp>
        <p:nvSpPr>
          <p:cNvPr id="11" name="Tekstfelt 10">
            <a:extLst>
              <a:ext uri="{FF2B5EF4-FFF2-40B4-BE49-F238E27FC236}">
                <a16:creationId xmlns:a16="http://schemas.microsoft.com/office/drawing/2014/main" id="{1BB25D3D-7F91-E9EB-C07C-68FCC6FD08AC}"/>
              </a:ext>
            </a:extLst>
          </p:cNvPr>
          <p:cNvSpPr txBox="1"/>
          <p:nvPr/>
        </p:nvSpPr>
        <p:spPr>
          <a:xfrm>
            <a:off x="9359503" y="3339549"/>
            <a:ext cx="2717988" cy="461665"/>
          </a:xfrm>
          <a:prstGeom prst="rect">
            <a:avLst/>
          </a:prstGeom>
          <a:noFill/>
        </p:spPr>
        <p:txBody>
          <a:bodyPr wrap="none" rtlCol="0">
            <a:spAutoFit/>
          </a:bodyPr>
          <a:lstStyle/>
          <a:p>
            <a:r>
              <a:rPr lang="da-DK" sz="2400" dirty="0"/>
              <a:t>Relationer på skolen</a:t>
            </a:r>
          </a:p>
        </p:txBody>
      </p:sp>
      <p:sp>
        <p:nvSpPr>
          <p:cNvPr id="12" name="Tekstfelt 11">
            <a:extLst>
              <a:ext uri="{FF2B5EF4-FFF2-40B4-BE49-F238E27FC236}">
                <a16:creationId xmlns:a16="http://schemas.microsoft.com/office/drawing/2014/main" id="{E1E0D893-98C4-FD66-E31C-A0EF8FCA87D8}"/>
              </a:ext>
            </a:extLst>
          </p:cNvPr>
          <p:cNvSpPr txBox="1"/>
          <p:nvPr/>
        </p:nvSpPr>
        <p:spPr>
          <a:xfrm>
            <a:off x="9405059" y="2378060"/>
            <a:ext cx="2476384" cy="584775"/>
          </a:xfrm>
          <a:prstGeom prst="rect">
            <a:avLst/>
          </a:prstGeom>
          <a:noFill/>
        </p:spPr>
        <p:txBody>
          <a:bodyPr wrap="none" rtlCol="0">
            <a:spAutoFit/>
          </a:bodyPr>
          <a:lstStyle/>
          <a:p>
            <a:r>
              <a:rPr lang="da-DK" sz="3200" dirty="0"/>
              <a:t>Selvforståelse</a:t>
            </a:r>
            <a:endParaRPr lang="da-DK" dirty="0"/>
          </a:p>
        </p:txBody>
      </p:sp>
      <p:cxnSp>
        <p:nvCxnSpPr>
          <p:cNvPr id="14" name="Lige pilforbindelse 13">
            <a:extLst>
              <a:ext uri="{FF2B5EF4-FFF2-40B4-BE49-F238E27FC236}">
                <a16:creationId xmlns:a16="http://schemas.microsoft.com/office/drawing/2014/main" id="{9178D9D4-6190-7E33-6547-08B667FCB9AD}"/>
              </a:ext>
            </a:extLst>
          </p:cNvPr>
          <p:cNvCxnSpPr/>
          <p:nvPr/>
        </p:nvCxnSpPr>
        <p:spPr>
          <a:xfrm>
            <a:off x="2508565" y="2903701"/>
            <a:ext cx="2153653" cy="539418"/>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Lige pilforbindelse 14">
            <a:extLst>
              <a:ext uri="{FF2B5EF4-FFF2-40B4-BE49-F238E27FC236}">
                <a16:creationId xmlns:a16="http://schemas.microsoft.com/office/drawing/2014/main" id="{37A9FF16-B9F6-AAC1-962F-2BEF92CE6CDC}"/>
              </a:ext>
            </a:extLst>
          </p:cNvPr>
          <p:cNvCxnSpPr>
            <a:cxnSpLocks/>
          </p:cNvCxnSpPr>
          <p:nvPr/>
        </p:nvCxnSpPr>
        <p:spPr>
          <a:xfrm>
            <a:off x="2190524" y="4087957"/>
            <a:ext cx="2801184" cy="290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Lige pilforbindelse 16">
            <a:extLst>
              <a:ext uri="{FF2B5EF4-FFF2-40B4-BE49-F238E27FC236}">
                <a16:creationId xmlns:a16="http://schemas.microsoft.com/office/drawing/2014/main" id="{D2C9825F-FF24-03CC-ED42-DBFCEC29AD07}"/>
              </a:ext>
            </a:extLst>
          </p:cNvPr>
          <p:cNvCxnSpPr>
            <a:cxnSpLocks/>
          </p:cNvCxnSpPr>
          <p:nvPr/>
        </p:nvCxnSpPr>
        <p:spPr>
          <a:xfrm flipH="1">
            <a:off x="6448926" y="4407113"/>
            <a:ext cx="2765255" cy="115264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Lige pilforbindelse 17">
            <a:extLst>
              <a:ext uri="{FF2B5EF4-FFF2-40B4-BE49-F238E27FC236}">
                <a16:creationId xmlns:a16="http://schemas.microsoft.com/office/drawing/2014/main" id="{DC63FFC1-DFCA-9A27-1FD0-8EE94B04BCFC}"/>
              </a:ext>
            </a:extLst>
          </p:cNvPr>
          <p:cNvCxnSpPr>
            <a:cxnSpLocks/>
          </p:cNvCxnSpPr>
          <p:nvPr/>
        </p:nvCxnSpPr>
        <p:spPr>
          <a:xfrm flipH="1">
            <a:off x="6448926" y="3801214"/>
            <a:ext cx="2466477" cy="5191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Lige pilforbindelse 18">
            <a:extLst>
              <a:ext uri="{FF2B5EF4-FFF2-40B4-BE49-F238E27FC236}">
                <a16:creationId xmlns:a16="http://schemas.microsoft.com/office/drawing/2014/main" id="{667BFA76-19F3-D474-BD17-BA14F488472A}"/>
              </a:ext>
            </a:extLst>
          </p:cNvPr>
          <p:cNvCxnSpPr>
            <a:cxnSpLocks/>
          </p:cNvCxnSpPr>
          <p:nvPr/>
        </p:nvCxnSpPr>
        <p:spPr>
          <a:xfrm flipH="1">
            <a:off x="7026442" y="2733650"/>
            <a:ext cx="2330116" cy="83673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Lige pilforbindelse 19">
            <a:extLst>
              <a:ext uri="{FF2B5EF4-FFF2-40B4-BE49-F238E27FC236}">
                <a16:creationId xmlns:a16="http://schemas.microsoft.com/office/drawing/2014/main" id="{D8F2D130-24E5-4D3E-9031-BBD01C9F13CB}"/>
              </a:ext>
            </a:extLst>
          </p:cNvPr>
          <p:cNvCxnSpPr>
            <a:cxnSpLocks/>
          </p:cNvCxnSpPr>
          <p:nvPr/>
        </p:nvCxnSpPr>
        <p:spPr>
          <a:xfrm flipV="1">
            <a:off x="2772904" y="4761872"/>
            <a:ext cx="2520991" cy="79788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9" name="Pladsholder til indhold 8" descr="Et billede, der indeholder mur, gulv, kunst, indendørs">
            <a:extLst>
              <a:ext uri="{FF2B5EF4-FFF2-40B4-BE49-F238E27FC236}">
                <a16:creationId xmlns:a16="http://schemas.microsoft.com/office/drawing/2014/main" id="{52DEEF3E-35A3-C2A1-553E-FA56BA790186}"/>
              </a:ext>
            </a:extLst>
          </p:cNvPr>
          <p:cNvPicPr>
            <a:picLocks noGrp="1" noChangeAspect="1"/>
          </p:cNvPicPr>
          <p:nvPr>
            <p:ph idx="1"/>
          </p:nvPr>
        </p:nvPicPr>
        <p:blipFill>
          <a:blip r:embed="rId3"/>
          <a:stretch>
            <a:fillRect/>
          </a:stretch>
        </p:blipFill>
        <p:spPr>
          <a:xfrm>
            <a:off x="2832496" y="1825625"/>
            <a:ext cx="6527007" cy="4351338"/>
          </a:xfrm>
        </p:spPr>
      </p:pic>
    </p:spTree>
    <p:extLst>
      <p:ext uri="{BB962C8B-B14F-4D97-AF65-F5344CB8AC3E}">
        <p14:creationId xmlns:p14="http://schemas.microsoft.com/office/powerpoint/2010/main" val="23217996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13E97-099A-1A61-663F-99E794A7A15C}"/>
            </a:ext>
          </a:extLst>
        </p:cNvPr>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593766D8-85EB-73EC-9C8F-76CC7E8407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1991" y="1428694"/>
            <a:ext cx="8729446" cy="4663093"/>
          </a:xfrm>
          <a:prstGeom prst="rect">
            <a:avLst/>
          </a:prstGeom>
        </p:spPr>
      </p:pic>
      <p:sp>
        <p:nvSpPr>
          <p:cNvPr id="3" name="Tekstfelt 2">
            <a:extLst>
              <a:ext uri="{FF2B5EF4-FFF2-40B4-BE49-F238E27FC236}">
                <a16:creationId xmlns:a16="http://schemas.microsoft.com/office/drawing/2014/main" id="{C99A875C-FCB2-7341-A6C3-B1EF03FB3C06}"/>
              </a:ext>
            </a:extLst>
          </p:cNvPr>
          <p:cNvSpPr txBox="1"/>
          <p:nvPr/>
        </p:nvSpPr>
        <p:spPr>
          <a:xfrm>
            <a:off x="381964" y="336087"/>
            <a:ext cx="5205464" cy="1446550"/>
          </a:xfrm>
          <a:prstGeom prst="rect">
            <a:avLst/>
          </a:prstGeom>
          <a:noFill/>
        </p:spPr>
        <p:txBody>
          <a:bodyPr wrap="none" rtlCol="0">
            <a:spAutoFit/>
          </a:bodyPr>
          <a:lstStyle/>
          <a:p>
            <a:r>
              <a:rPr lang="da-DK" sz="4400" dirty="0"/>
              <a:t>Den ordblindevenlige </a:t>
            </a:r>
          </a:p>
          <a:p>
            <a:r>
              <a:rPr lang="da-DK" sz="4400" dirty="0"/>
              <a:t>lærer</a:t>
            </a:r>
          </a:p>
        </p:txBody>
      </p:sp>
      <p:sp>
        <p:nvSpPr>
          <p:cNvPr id="4" name="Tekstfelt 3">
            <a:extLst>
              <a:ext uri="{FF2B5EF4-FFF2-40B4-BE49-F238E27FC236}">
                <a16:creationId xmlns:a16="http://schemas.microsoft.com/office/drawing/2014/main" id="{8D4A609A-C451-85B7-02CB-12C8EA93BE80}"/>
              </a:ext>
            </a:extLst>
          </p:cNvPr>
          <p:cNvSpPr txBox="1"/>
          <p:nvPr/>
        </p:nvSpPr>
        <p:spPr>
          <a:xfrm>
            <a:off x="6504972" y="782363"/>
            <a:ext cx="2704587" cy="646331"/>
          </a:xfrm>
          <a:prstGeom prst="rect">
            <a:avLst/>
          </a:prstGeom>
          <a:noFill/>
        </p:spPr>
        <p:txBody>
          <a:bodyPr wrap="none" rtlCol="0">
            <a:spAutoFit/>
          </a:bodyPr>
          <a:lstStyle/>
          <a:p>
            <a:r>
              <a:rPr lang="da-DK" dirty="0">
                <a:solidFill>
                  <a:schemeClr val="accent6">
                    <a:lumMod val="75000"/>
                  </a:schemeClr>
                </a:solidFill>
                <a:latin typeface="Cavolini" panose="03000502040302020204" pitchFamily="66" charset="0"/>
                <a:cs typeface="Cavolini" panose="03000502040302020204" pitchFamily="66" charset="0"/>
              </a:rPr>
              <a:t>Lærerens viden om </a:t>
            </a:r>
          </a:p>
          <a:p>
            <a:r>
              <a:rPr lang="da-DK" dirty="0">
                <a:solidFill>
                  <a:schemeClr val="accent6">
                    <a:lumMod val="75000"/>
                  </a:schemeClr>
                </a:solidFill>
                <a:latin typeface="Cavolini" panose="03000502040302020204" pitchFamily="66" charset="0"/>
                <a:cs typeface="Cavolini" panose="03000502040302020204" pitchFamily="66" charset="0"/>
              </a:rPr>
              <a:t>Ordblindhed</a:t>
            </a:r>
          </a:p>
        </p:txBody>
      </p:sp>
      <p:sp>
        <p:nvSpPr>
          <p:cNvPr id="8" name="Tekstfelt 7">
            <a:extLst>
              <a:ext uri="{FF2B5EF4-FFF2-40B4-BE49-F238E27FC236}">
                <a16:creationId xmlns:a16="http://schemas.microsoft.com/office/drawing/2014/main" id="{EC1FF588-7973-B055-7AC5-536D11DE724C}"/>
              </a:ext>
            </a:extLst>
          </p:cNvPr>
          <p:cNvSpPr txBox="1"/>
          <p:nvPr/>
        </p:nvSpPr>
        <p:spPr>
          <a:xfrm>
            <a:off x="8599143" y="4893305"/>
            <a:ext cx="2632452" cy="369332"/>
          </a:xfrm>
          <a:prstGeom prst="rect">
            <a:avLst/>
          </a:prstGeom>
          <a:noFill/>
        </p:spPr>
        <p:txBody>
          <a:bodyPr wrap="none" rtlCol="0">
            <a:spAutoFit/>
          </a:bodyPr>
          <a:lstStyle/>
          <a:p>
            <a:r>
              <a:rPr lang="da-DK" dirty="0">
                <a:solidFill>
                  <a:schemeClr val="accent6">
                    <a:lumMod val="75000"/>
                  </a:schemeClr>
                </a:solidFill>
                <a:latin typeface="Cavolini" panose="03000502040302020204" pitchFamily="66" charset="0"/>
                <a:cs typeface="Cavolini" panose="03000502040302020204" pitchFamily="66" charset="0"/>
              </a:rPr>
              <a:t>Lærer-læsevejleder</a:t>
            </a:r>
          </a:p>
        </p:txBody>
      </p:sp>
      <p:sp>
        <p:nvSpPr>
          <p:cNvPr id="10" name="Tekstfelt 9">
            <a:extLst>
              <a:ext uri="{FF2B5EF4-FFF2-40B4-BE49-F238E27FC236}">
                <a16:creationId xmlns:a16="http://schemas.microsoft.com/office/drawing/2014/main" id="{B6F7F90A-A366-6720-0A93-D855E8DD27F7}"/>
              </a:ext>
            </a:extLst>
          </p:cNvPr>
          <p:cNvSpPr txBox="1"/>
          <p:nvPr/>
        </p:nvSpPr>
        <p:spPr>
          <a:xfrm>
            <a:off x="280109" y="4893305"/>
            <a:ext cx="2483372" cy="646331"/>
          </a:xfrm>
          <a:prstGeom prst="rect">
            <a:avLst/>
          </a:prstGeom>
          <a:noFill/>
        </p:spPr>
        <p:txBody>
          <a:bodyPr wrap="none" rtlCol="0">
            <a:spAutoFit/>
          </a:bodyPr>
          <a:lstStyle/>
          <a:p>
            <a:r>
              <a:rPr lang="da-DK" dirty="0">
                <a:solidFill>
                  <a:schemeClr val="accent6">
                    <a:lumMod val="75000"/>
                  </a:schemeClr>
                </a:solidFill>
                <a:latin typeface="Cavolini" panose="03000502040302020204" pitchFamily="66" charset="0"/>
                <a:cs typeface="Cavolini" panose="03000502040302020204" pitchFamily="66" charset="0"/>
              </a:rPr>
              <a:t>Implementering</a:t>
            </a:r>
          </a:p>
          <a:p>
            <a:r>
              <a:rPr lang="da-DK" dirty="0">
                <a:solidFill>
                  <a:schemeClr val="accent6">
                    <a:lumMod val="75000"/>
                  </a:schemeClr>
                </a:solidFill>
                <a:latin typeface="Cavolini" panose="03000502040302020204" pitchFamily="66" charset="0"/>
                <a:cs typeface="Cavolini" panose="03000502040302020204" pitchFamily="66" charset="0"/>
              </a:rPr>
              <a:t>Og tilgængelighed</a:t>
            </a:r>
          </a:p>
        </p:txBody>
      </p:sp>
    </p:spTree>
    <p:extLst>
      <p:ext uri="{BB962C8B-B14F-4D97-AF65-F5344CB8AC3E}">
        <p14:creationId xmlns:p14="http://schemas.microsoft.com/office/powerpoint/2010/main" val="4698707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BE22D8-090F-C322-8F77-EADD8FAC3C12}"/>
              </a:ext>
            </a:extLst>
          </p:cNvPr>
          <p:cNvSpPr>
            <a:spLocks noGrp="1"/>
          </p:cNvSpPr>
          <p:nvPr>
            <p:ph type="title"/>
          </p:nvPr>
        </p:nvSpPr>
        <p:spPr/>
        <p:txBody>
          <a:bodyPr/>
          <a:lstStyle/>
          <a:p>
            <a:r>
              <a:rPr lang="da-DK" dirty="0">
                <a:latin typeface="Times New Roman" panose="02020603050405020304" pitchFamily="18" charset="0"/>
                <a:cs typeface="Times New Roman" panose="02020603050405020304" pitchFamily="18" charset="0"/>
              </a:rPr>
              <a:t>De 10 H’er</a:t>
            </a:r>
          </a:p>
        </p:txBody>
      </p:sp>
      <p:sp>
        <p:nvSpPr>
          <p:cNvPr id="3" name="Pladsholder til indhold 2">
            <a:extLst>
              <a:ext uri="{FF2B5EF4-FFF2-40B4-BE49-F238E27FC236}">
                <a16:creationId xmlns:a16="http://schemas.microsoft.com/office/drawing/2014/main" id="{3B36D17D-2AA6-06FF-C413-5F216B4F075E}"/>
              </a:ext>
            </a:extLst>
          </p:cNvPr>
          <p:cNvSpPr>
            <a:spLocks noGrp="1"/>
          </p:cNvSpPr>
          <p:nvPr>
            <p:ph idx="1"/>
          </p:nvPr>
        </p:nvSpPr>
        <p:spPr/>
        <p:txBody>
          <a:bodyPr>
            <a:normAutofit fontScale="92500" lnSpcReduction="20000"/>
          </a:bodyPr>
          <a:lstStyle/>
          <a:p>
            <a:pPr marL="514350" indent="-514350" algn="l">
              <a:buFont typeface="+mj-lt"/>
              <a:buAutoNum type="arabicPeriod"/>
            </a:pPr>
            <a:r>
              <a:rPr lang="da-DK" b="0" i="0" dirty="0">
                <a:effectLst/>
                <a:latin typeface="Times New Roman" panose="02020603050405020304" pitchFamily="18" charset="0"/>
                <a:cs typeface="Times New Roman" panose="02020603050405020304" pitchFamily="18" charset="0"/>
              </a:rPr>
              <a:t>Hvad skal jeg lave (indhold)?</a:t>
            </a:r>
          </a:p>
          <a:p>
            <a:pPr marL="514350" indent="-514350" algn="l">
              <a:buFont typeface="+mj-lt"/>
              <a:buAutoNum type="arabicPeriod"/>
            </a:pPr>
            <a:r>
              <a:rPr lang="da-DK" b="0" i="0" dirty="0">
                <a:effectLst/>
                <a:latin typeface="Times New Roman" panose="02020603050405020304" pitchFamily="18" charset="0"/>
                <a:cs typeface="Times New Roman" panose="02020603050405020304" pitchFamily="18" charset="0"/>
              </a:rPr>
              <a:t>Hvordan skal jeg lave det (metode)?</a:t>
            </a:r>
          </a:p>
          <a:p>
            <a:pPr marL="514350" indent="-514350" algn="l">
              <a:buFont typeface="+mj-lt"/>
              <a:buAutoNum type="arabicPeriod"/>
            </a:pPr>
            <a:r>
              <a:rPr lang="da-DK" b="0" i="0" dirty="0">
                <a:effectLst/>
                <a:latin typeface="Times New Roman" panose="02020603050405020304" pitchFamily="18" charset="0"/>
                <a:cs typeface="Times New Roman" panose="02020603050405020304" pitchFamily="18" charset="0"/>
              </a:rPr>
              <a:t>Hvorfor skal jeg lave det (mening)?</a:t>
            </a:r>
          </a:p>
          <a:p>
            <a:pPr marL="514350" indent="-514350" algn="l">
              <a:buFont typeface="+mj-lt"/>
              <a:buAutoNum type="arabicPeriod"/>
            </a:pPr>
            <a:r>
              <a:rPr lang="da-DK" b="0" i="0" dirty="0">
                <a:effectLst/>
                <a:latin typeface="Times New Roman" panose="02020603050405020304" pitchFamily="18" charset="0"/>
                <a:cs typeface="Times New Roman" panose="02020603050405020304" pitchFamily="18" charset="0"/>
              </a:rPr>
              <a:t>Hvor skal jeg lave det (placering)?</a:t>
            </a:r>
          </a:p>
          <a:p>
            <a:pPr marL="514350" indent="-514350" algn="l">
              <a:buFont typeface="+mj-lt"/>
              <a:buAutoNum type="arabicPeriod"/>
            </a:pPr>
            <a:r>
              <a:rPr lang="da-DK" b="0" i="0" dirty="0">
                <a:effectLst/>
                <a:latin typeface="Times New Roman" panose="02020603050405020304" pitchFamily="18" charset="0"/>
                <a:cs typeface="Times New Roman" panose="02020603050405020304" pitchFamily="18" charset="0"/>
              </a:rPr>
              <a:t>Hvornår skal jeg lave det (tidspunkt)?</a:t>
            </a:r>
          </a:p>
          <a:p>
            <a:pPr marL="514350" indent="-514350" algn="l">
              <a:buFont typeface="+mj-lt"/>
              <a:buAutoNum type="arabicPeriod"/>
            </a:pPr>
            <a:r>
              <a:rPr lang="da-DK" b="0" i="0" dirty="0">
                <a:effectLst/>
                <a:latin typeface="Times New Roman" panose="02020603050405020304" pitchFamily="18" charset="0"/>
                <a:cs typeface="Times New Roman" panose="02020603050405020304" pitchFamily="18" charset="0"/>
              </a:rPr>
              <a:t>Hvor længe skal jeg lave det (tidshorisont)?</a:t>
            </a:r>
          </a:p>
          <a:p>
            <a:pPr marL="514350" indent="-514350" algn="l">
              <a:buFont typeface="+mj-lt"/>
              <a:buAutoNum type="arabicPeriod"/>
            </a:pPr>
            <a:r>
              <a:rPr lang="da-DK" b="0" i="0" dirty="0">
                <a:effectLst/>
                <a:latin typeface="Times New Roman" panose="02020603050405020304" pitchFamily="18" charset="0"/>
                <a:cs typeface="Times New Roman" panose="02020603050405020304" pitchFamily="18" charset="0"/>
              </a:rPr>
              <a:t>Hvor meget skal jeg lave (mængde)?</a:t>
            </a:r>
          </a:p>
          <a:p>
            <a:pPr marL="514350" indent="-514350" algn="l">
              <a:buFont typeface="+mj-lt"/>
              <a:buAutoNum type="arabicPeriod"/>
            </a:pPr>
            <a:r>
              <a:rPr lang="da-DK" b="0" i="0" dirty="0">
                <a:effectLst/>
                <a:latin typeface="Times New Roman" panose="02020603050405020304" pitchFamily="18" charset="0"/>
                <a:cs typeface="Times New Roman" panose="02020603050405020304" pitchFamily="18" charset="0"/>
              </a:rPr>
              <a:t>Hvem skal jeg lave det med (personer)?</a:t>
            </a:r>
          </a:p>
          <a:p>
            <a:pPr marL="514350" indent="-514350" algn="l">
              <a:buFont typeface="+mj-lt"/>
              <a:buAutoNum type="arabicPeriod"/>
            </a:pPr>
            <a:r>
              <a:rPr lang="da-DK" b="0" i="0" dirty="0">
                <a:effectLst/>
                <a:latin typeface="Times New Roman" panose="02020603050405020304" pitchFamily="18" charset="0"/>
                <a:cs typeface="Times New Roman" panose="02020603050405020304" pitchFamily="18" charset="0"/>
              </a:rPr>
              <a:t>Hvad skal jeg bagefter (næste)?</a:t>
            </a:r>
          </a:p>
          <a:p>
            <a:pPr marL="514350" indent="-514350" algn="l">
              <a:buFont typeface="+mj-lt"/>
              <a:buAutoNum type="arabicPeriod"/>
            </a:pPr>
            <a:r>
              <a:rPr lang="da-DK" b="0" i="0" dirty="0">
                <a:effectLst/>
                <a:latin typeface="Times New Roman" panose="02020603050405020304" pitchFamily="18" charset="0"/>
                <a:cs typeface="Times New Roman" panose="02020603050405020304" pitchFamily="18" charset="0"/>
              </a:rPr>
              <a:t>Hvorhen skal jeg med det jeg gør (målet)?</a:t>
            </a:r>
          </a:p>
        </p:txBody>
      </p:sp>
    </p:spTree>
    <p:extLst>
      <p:ext uri="{BB962C8B-B14F-4D97-AF65-F5344CB8AC3E}">
        <p14:creationId xmlns:p14="http://schemas.microsoft.com/office/powerpoint/2010/main" val="35470775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4EF25B66-CC23-8EC8-F36E-F9A09566BE2F}"/>
              </a:ext>
            </a:extLst>
          </p:cNvPr>
          <p:cNvPicPr>
            <a:picLocks noChangeAspect="1"/>
          </p:cNvPicPr>
          <p:nvPr/>
        </p:nvPicPr>
        <p:blipFill>
          <a:blip r:embed="rId3"/>
          <a:stretch>
            <a:fillRect/>
          </a:stretch>
        </p:blipFill>
        <p:spPr>
          <a:xfrm>
            <a:off x="874294" y="1606093"/>
            <a:ext cx="3954463" cy="2193925"/>
          </a:xfrm>
          <a:prstGeom prst="rect">
            <a:avLst/>
          </a:prstGeom>
        </p:spPr>
      </p:pic>
      <p:pic>
        <p:nvPicPr>
          <p:cNvPr id="7" name="Billede 6">
            <a:extLst>
              <a:ext uri="{FF2B5EF4-FFF2-40B4-BE49-F238E27FC236}">
                <a16:creationId xmlns:a16="http://schemas.microsoft.com/office/drawing/2014/main" id="{04A87E6D-8DFB-85EB-F441-B03CFD8D3C4E}"/>
              </a:ext>
            </a:extLst>
          </p:cNvPr>
          <p:cNvPicPr>
            <a:picLocks noChangeAspect="1"/>
          </p:cNvPicPr>
          <p:nvPr/>
        </p:nvPicPr>
        <p:blipFill>
          <a:blip r:embed="rId4"/>
          <a:stretch>
            <a:fillRect/>
          </a:stretch>
        </p:blipFill>
        <p:spPr>
          <a:xfrm>
            <a:off x="5247857" y="1784161"/>
            <a:ext cx="6182559" cy="2091115"/>
          </a:xfrm>
          <a:prstGeom prst="rect">
            <a:avLst/>
          </a:prstGeom>
        </p:spPr>
      </p:pic>
      <p:pic>
        <p:nvPicPr>
          <p:cNvPr id="11" name="Billede 10">
            <a:extLst>
              <a:ext uri="{FF2B5EF4-FFF2-40B4-BE49-F238E27FC236}">
                <a16:creationId xmlns:a16="http://schemas.microsoft.com/office/drawing/2014/main" id="{ED91A82E-6EC7-3529-5DB2-7069E9184305}"/>
              </a:ext>
            </a:extLst>
          </p:cNvPr>
          <p:cNvPicPr>
            <a:picLocks noChangeAspect="1"/>
          </p:cNvPicPr>
          <p:nvPr/>
        </p:nvPicPr>
        <p:blipFill>
          <a:blip r:embed="rId5"/>
          <a:stretch>
            <a:fillRect/>
          </a:stretch>
        </p:blipFill>
        <p:spPr>
          <a:xfrm>
            <a:off x="454025" y="4202905"/>
            <a:ext cx="4222750" cy="2179638"/>
          </a:xfrm>
          <a:prstGeom prst="rect">
            <a:avLst/>
          </a:prstGeom>
        </p:spPr>
      </p:pic>
      <p:pic>
        <p:nvPicPr>
          <p:cNvPr id="9" name="Billede 8">
            <a:extLst>
              <a:ext uri="{FF2B5EF4-FFF2-40B4-BE49-F238E27FC236}">
                <a16:creationId xmlns:a16="http://schemas.microsoft.com/office/drawing/2014/main" id="{D78006B6-CF3D-4B16-3D28-5727E5CA835F}"/>
              </a:ext>
            </a:extLst>
          </p:cNvPr>
          <p:cNvPicPr>
            <a:picLocks noChangeAspect="1"/>
          </p:cNvPicPr>
          <p:nvPr/>
        </p:nvPicPr>
        <p:blipFill>
          <a:blip r:embed="rId6"/>
          <a:stretch>
            <a:fillRect/>
          </a:stretch>
        </p:blipFill>
        <p:spPr>
          <a:xfrm>
            <a:off x="5130800" y="4308866"/>
            <a:ext cx="6218238" cy="2179638"/>
          </a:xfrm>
          <a:prstGeom prst="rect">
            <a:avLst/>
          </a:prstGeom>
        </p:spPr>
      </p:pic>
      <p:sp>
        <p:nvSpPr>
          <p:cNvPr id="2" name="Titel 1">
            <a:extLst>
              <a:ext uri="{FF2B5EF4-FFF2-40B4-BE49-F238E27FC236}">
                <a16:creationId xmlns:a16="http://schemas.microsoft.com/office/drawing/2014/main" id="{6B35B337-051D-E8ED-B664-7215D5D33F1E}"/>
              </a:ext>
            </a:extLst>
          </p:cNvPr>
          <p:cNvSpPr>
            <a:spLocks noGrp="1"/>
          </p:cNvSpPr>
          <p:nvPr>
            <p:ph type="title"/>
          </p:nvPr>
        </p:nvSpPr>
        <p:spPr>
          <a:xfrm>
            <a:off x="838200" y="112616"/>
            <a:ext cx="10515600" cy="1505883"/>
          </a:xfrm>
        </p:spPr>
        <p:txBody>
          <a:bodyPr vert="horz" lIns="91440" tIns="45720" rIns="91440" bIns="45720" rtlCol="0" anchor="ctr">
            <a:normAutofit/>
          </a:bodyPr>
          <a:lstStyle/>
          <a:p>
            <a:r>
              <a:rPr lang="da-DK" sz="3600" kern="1200" dirty="0">
                <a:solidFill>
                  <a:schemeClr val="tx1"/>
                </a:solidFill>
                <a:latin typeface="Times New Roman" panose="02020603050405020304" pitchFamily="18" charset="0"/>
                <a:cs typeface="Times New Roman" panose="02020603050405020304" pitchFamily="18" charset="0"/>
              </a:rPr>
              <a:t>Ordblindevenlig “</a:t>
            </a:r>
            <a:r>
              <a:rPr lang="da-DK" sz="3600" dirty="0">
                <a:latin typeface="Times New Roman" panose="02020603050405020304" pitchFamily="18" charset="0"/>
                <a:cs typeface="Times New Roman" panose="02020603050405020304" pitchFamily="18" charset="0"/>
              </a:rPr>
              <a:t>ryste </a:t>
            </a:r>
            <a:r>
              <a:rPr lang="da-DK" sz="3600" dirty="0" err="1">
                <a:latin typeface="Times New Roman" panose="02020603050405020304" pitchFamily="18" charset="0"/>
                <a:cs typeface="Times New Roman" panose="02020603050405020304" pitchFamily="18" charset="0"/>
              </a:rPr>
              <a:t>sammen”-aktivitet</a:t>
            </a:r>
            <a:r>
              <a:rPr lang="da-DK" sz="3600" dirty="0">
                <a:latin typeface="Times New Roman" panose="02020603050405020304" pitchFamily="18" charset="0"/>
                <a:cs typeface="Times New Roman" panose="02020603050405020304" pitchFamily="18" charset="0"/>
              </a:rPr>
              <a:t> – </a:t>
            </a:r>
            <a:r>
              <a:rPr lang="da-DK" sz="3600" kern="1200" dirty="0">
                <a:solidFill>
                  <a:schemeClr val="tx1"/>
                </a:solidFill>
                <a:latin typeface="Times New Roman" panose="02020603050405020304" pitchFamily="18" charset="0"/>
                <a:cs typeface="Times New Roman" panose="02020603050405020304" pitchFamily="18" charset="0"/>
              </a:rPr>
              <a:t>Quiz og byt</a:t>
            </a:r>
          </a:p>
        </p:txBody>
      </p:sp>
      <p:sp>
        <p:nvSpPr>
          <p:cNvPr id="3" name="Rektangel: afrundede hjørner 2">
            <a:extLst>
              <a:ext uri="{FF2B5EF4-FFF2-40B4-BE49-F238E27FC236}">
                <a16:creationId xmlns:a16="http://schemas.microsoft.com/office/drawing/2014/main" id="{240EF1CF-1267-E145-7428-54D8E211BE04}"/>
              </a:ext>
            </a:extLst>
          </p:cNvPr>
          <p:cNvSpPr/>
          <p:nvPr/>
        </p:nvSpPr>
        <p:spPr>
          <a:xfrm>
            <a:off x="5130799" y="1624264"/>
            <a:ext cx="6375401" cy="23349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ktangel: afrundede hjørner 3">
            <a:extLst>
              <a:ext uri="{FF2B5EF4-FFF2-40B4-BE49-F238E27FC236}">
                <a16:creationId xmlns:a16="http://schemas.microsoft.com/office/drawing/2014/main" id="{AD80B0A7-ED8B-77E6-35AB-BBBC42A57C6C}"/>
              </a:ext>
            </a:extLst>
          </p:cNvPr>
          <p:cNvSpPr/>
          <p:nvPr/>
        </p:nvSpPr>
        <p:spPr>
          <a:xfrm>
            <a:off x="482600" y="4238625"/>
            <a:ext cx="4222750" cy="24209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ktangel: afrundede hjørner 5">
            <a:extLst>
              <a:ext uri="{FF2B5EF4-FFF2-40B4-BE49-F238E27FC236}">
                <a16:creationId xmlns:a16="http://schemas.microsoft.com/office/drawing/2014/main" id="{FDCB975C-D0CA-1921-FE3B-18A419FF0072}"/>
              </a:ext>
            </a:extLst>
          </p:cNvPr>
          <p:cNvSpPr/>
          <p:nvPr/>
        </p:nvSpPr>
        <p:spPr>
          <a:xfrm>
            <a:off x="482600" y="1619251"/>
            <a:ext cx="4222750" cy="24209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afrundede hjørner 7">
            <a:extLst>
              <a:ext uri="{FF2B5EF4-FFF2-40B4-BE49-F238E27FC236}">
                <a16:creationId xmlns:a16="http://schemas.microsoft.com/office/drawing/2014/main" id="{48665891-BC77-7D31-F605-98C7B4D616A2}"/>
              </a:ext>
            </a:extLst>
          </p:cNvPr>
          <p:cNvSpPr/>
          <p:nvPr/>
        </p:nvSpPr>
        <p:spPr>
          <a:xfrm>
            <a:off x="5130800" y="4217611"/>
            <a:ext cx="6416675" cy="242093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076229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felt 1">
            <a:extLst>
              <a:ext uri="{FF2B5EF4-FFF2-40B4-BE49-F238E27FC236}">
                <a16:creationId xmlns:a16="http://schemas.microsoft.com/office/drawing/2014/main" id="{3B9997BE-D836-E41A-1C36-AB460F0D8BB1}"/>
              </a:ext>
            </a:extLst>
          </p:cNvPr>
          <p:cNvSpPr txBox="1"/>
          <p:nvPr/>
        </p:nvSpPr>
        <p:spPr>
          <a:xfrm>
            <a:off x="838200" y="529679"/>
            <a:ext cx="7356143" cy="769441"/>
          </a:xfrm>
          <a:prstGeom prst="rect">
            <a:avLst/>
          </a:prstGeom>
          <a:noFill/>
        </p:spPr>
        <p:txBody>
          <a:bodyPr wrap="square" rtlCol="0">
            <a:spAutoFit/>
          </a:bodyPr>
          <a:lstStyle/>
          <a:p>
            <a:r>
              <a:rPr lang="da-DK" sz="4400" dirty="0">
                <a:latin typeface="Times New Roman" panose="02020603050405020304" pitchFamily="18" charset="0"/>
                <a:cs typeface="Times New Roman" panose="02020603050405020304" pitchFamily="18" charset="0"/>
              </a:rPr>
              <a:t>Ordforråd – Værkstedsord</a:t>
            </a:r>
          </a:p>
        </p:txBody>
      </p:sp>
      <p:pic>
        <p:nvPicPr>
          <p:cNvPr id="5" name="Billede 4">
            <a:extLst>
              <a:ext uri="{FF2B5EF4-FFF2-40B4-BE49-F238E27FC236}">
                <a16:creationId xmlns:a16="http://schemas.microsoft.com/office/drawing/2014/main" id="{C96A337B-2B67-C958-1154-D3D3C5D02685}"/>
              </a:ext>
            </a:extLst>
          </p:cNvPr>
          <p:cNvPicPr>
            <a:picLocks noChangeAspect="1"/>
          </p:cNvPicPr>
          <p:nvPr/>
        </p:nvPicPr>
        <p:blipFill>
          <a:blip r:embed="rId3"/>
          <a:stretch>
            <a:fillRect/>
          </a:stretch>
        </p:blipFill>
        <p:spPr>
          <a:xfrm>
            <a:off x="3055715" y="1580656"/>
            <a:ext cx="5340275" cy="5011126"/>
          </a:xfrm>
          <a:prstGeom prst="rect">
            <a:avLst/>
          </a:prstGeom>
        </p:spPr>
      </p:pic>
    </p:spTree>
    <p:extLst>
      <p:ext uri="{BB962C8B-B14F-4D97-AF65-F5344CB8AC3E}">
        <p14:creationId xmlns:p14="http://schemas.microsoft.com/office/powerpoint/2010/main" val="2233487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B475-72FD-8412-1365-BA64BAF0F60F}"/>
            </a:ext>
          </a:extLst>
        </p:cNvPr>
        <p:cNvGrpSpPr/>
        <p:nvPr/>
      </p:nvGrpSpPr>
      <p:grpSpPr>
        <a:xfrm>
          <a:off x="0" y="0"/>
          <a:ext cx="0" cy="0"/>
          <a:chOff x="0" y="0"/>
          <a:chExt cx="0" cy="0"/>
        </a:xfrm>
      </p:grpSpPr>
      <p:pic>
        <p:nvPicPr>
          <p:cNvPr id="4" name="Billede 3">
            <a:extLst>
              <a:ext uri="{FF2B5EF4-FFF2-40B4-BE49-F238E27FC236}">
                <a16:creationId xmlns:a16="http://schemas.microsoft.com/office/drawing/2014/main" id="{B901C3E9-6712-8F89-D08C-2FE6FDE8DC5D}"/>
              </a:ext>
            </a:extLst>
          </p:cNvPr>
          <p:cNvPicPr>
            <a:picLocks noChangeAspect="1"/>
          </p:cNvPicPr>
          <p:nvPr/>
        </p:nvPicPr>
        <p:blipFill rotWithShape="1">
          <a:blip r:embed="rId3"/>
          <a:srcRect l="3711" t="41651" r="66985" b="8041"/>
          <a:stretch/>
        </p:blipFill>
        <p:spPr>
          <a:xfrm>
            <a:off x="3374797" y="1499734"/>
            <a:ext cx="4819546" cy="4654233"/>
          </a:xfrm>
          <a:prstGeom prst="rect">
            <a:avLst/>
          </a:prstGeom>
        </p:spPr>
      </p:pic>
    </p:spTree>
    <p:extLst>
      <p:ext uri="{BB962C8B-B14F-4D97-AF65-F5344CB8AC3E}">
        <p14:creationId xmlns:p14="http://schemas.microsoft.com/office/powerpoint/2010/main" val="4042143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80AEB59-9362-4C97-96DE-93A36087AFB2}"/>
              </a:ext>
            </a:extLst>
          </p:cNvPr>
          <p:cNvSpPr>
            <a:spLocks noGrp="1"/>
          </p:cNvSpPr>
          <p:nvPr>
            <p:ph type="title"/>
          </p:nvPr>
        </p:nvSpPr>
        <p:spPr>
          <a:xfrm>
            <a:off x="838200" y="2766218"/>
            <a:ext cx="10515600" cy="1325563"/>
          </a:xfrm>
        </p:spPr>
        <p:txBody>
          <a:bodyPr>
            <a:normAutofit fontScale="90000"/>
          </a:bodyPr>
          <a:lstStyle/>
          <a:p>
            <a:pPr algn="ctr"/>
            <a:r>
              <a:rPr lang="da-DK" sz="11500" dirty="0"/>
              <a:t>Mukkert</a:t>
            </a:r>
          </a:p>
        </p:txBody>
      </p:sp>
    </p:spTree>
    <p:extLst>
      <p:ext uri="{BB962C8B-B14F-4D97-AF65-F5344CB8AC3E}">
        <p14:creationId xmlns:p14="http://schemas.microsoft.com/office/powerpoint/2010/main" val="1975621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C35C6271-A43D-4D52-86B8-7E4DFDBE4288}"/>
              </a:ext>
            </a:extLst>
          </p:cNvPr>
          <p:cNvPicPr>
            <a:picLocks noChangeAspect="1"/>
          </p:cNvPicPr>
          <p:nvPr/>
        </p:nvPicPr>
        <p:blipFill rotWithShape="1">
          <a:blip r:embed="rId3"/>
          <a:srcRect l="3016" t="29553" r="68685" b="24812"/>
          <a:stretch/>
        </p:blipFill>
        <p:spPr>
          <a:xfrm>
            <a:off x="2762053" y="1093509"/>
            <a:ext cx="5476974" cy="4968183"/>
          </a:xfrm>
          <a:prstGeom prst="rect">
            <a:avLst/>
          </a:prstGeom>
        </p:spPr>
      </p:pic>
    </p:spTree>
    <p:extLst>
      <p:ext uri="{BB962C8B-B14F-4D97-AF65-F5344CB8AC3E}">
        <p14:creationId xmlns:p14="http://schemas.microsoft.com/office/powerpoint/2010/main" val="102668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80AEB59-9362-4C97-96DE-93A36087AFB2}"/>
              </a:ext>
            </a:extLst>
          </p:cNvPr>
          <p:cNvSpPr>
            <a:spLocks noGrp="1"/>
          </p:cNvSpPr>
          <p:nvPr>
            <p:ph type="title"/>
          </p:nvPr>
        </p:nvSpPr>
        <p:spPr>
          <a:xfrm>
            <a:off x="838200" y="2766218"/>
            <a:ext cx="10515600" cy="1325563"/>
          </a:xfrm>
        </p:spPr>
        <p:txBody>
          <a:bodyPr>
            <a:normAutofit fontScale="90000"/>
          </a:bodyPr>
          <a:lstStyle/>
          <a:p>
            <a:pPr algn="ctr"/>
            <a:r>
              <a:rPr lang="da-DK" sz="11500" dirty="0"/>
              <a:t>Skydelære</a:t>
            </a:r>
          </a:p>
        </p:txBody>
      </p:sp>
    </p:spTree>
    <p:extLst>
      <p:ext uri="{BB962C8B-B14F-4D97-AF65-F5344CB8AC3E}">
        <p14:creationId xmlns:p14="http://schemas.microsoft.com/office/powerpoint/2010/main" val="3984420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F0E6CE-74F7-122C-B476-842537E1A115}"/>
              </a:ext>
            </a:extLst>
          </p:cNvPr>
          <p:cNvSpPr>
            <a:spLocks noGrp="1"/>
          </p:cNvSpPr>
          <p:nvPr>
            <p:ph type="title"/>
          </p:nvPr>
        </p:nvSpPr>
        <p:spPr/>
        <p:txBody>
          <a:bodyPr/>
          <a:lstStyle/>
          <a:p>
            <a:r>
              <a:rPr lang="da-DK" dirty="0">
                <a:latin typeface="Times New Roman" panose="02020603050405020304" pitchFamily="18" charset="0"/>
                <a:cs typeface="Times New Roman" panose="02020603050405020304" pitchFamily="18" charset="0"/>
              </a:rPr>
              <a:t>Læsbarhed</a:t>
            </a:r>
          </a:p>
        </p:txBody>
      </p:sp>
      <p:pic>
        <p:nvPicPr>
          <p:cNvPr id="4" name="Billede 3">
            <a:extLst>
              <a:ext uri="{FF2B5EF4-FFF2-40B4-BE49-F238E27FC236}">
                <a16:creationId xmlns:a16="http://schemas.microsoft.com/office/drawing/2014/main" id="{39068E5A-46C6-F53D-8C0F-780C30518CB0}"/>
              </a:ext>
            </a:extLst>
          </p:cNvPr>
          <p:cNvPicPr>
            <a:picLocks noChangeAspect="1"/>
          </p:cNvPicPr>
          <p:nvPr/>
        </p:nvPicPr>
        <p:blipFill>
          <a:blip r:embed="rId3"/>
          <a:stretch>
            <a:fillRect/>
          </a:stretch>
        </p:blipFill>
        <p:spPr>
          <a:xfrm>
            <a:off x="838200" y="3024846"/>
            <a:ext cx="3073224" cy="2045091"/>
          </a:xfrm>
          <a:prstGeom prst="rect">
            <a:avLst/>
          </a:prstGeom>
        </p:spPr>
      </p:pic>
      <p:sp>
        <p:nvSpPr>
          <p:cNvPr id="5" name="object 4">
            <a:extLst>
              <a:ext uri="{FF2B5EF4-FFF2-40B4-BE49-F238E27FC236}">
                <a16:creationId xmlns:a16="http://schemas.microsoft.com/office/drawing/2014/main" id="{E99E0EFF-2044-29A4-765B-B55F27B0E19C}"/>
              </a:ext>
            </a:extLst>
          </p:cNvPr>
          <p:cNvSpPr txBox="1"/>
          <p:nvPr/>
        </p:nvSpPr>
        <p:spPr>
          <a:xfrm>
            <a:off x="4533652" y="1285418"/>
            <a:ext cx="4111341" cy="4962856"/>
          </a:xfrm>
          <a:prstGeom prst="rect">
            <a:avLst/>
          </a:prstGeom>
        </p:spPr>
        <p:txBody>
          <a:bodyPr vert="horz" wrap="square" lIns="0" tIns="11516" rIns="0" bIns="0" rtlCol="0">
            <a:spAutoFit/>
          </a:bodyPr>
          <a:lstStyle/>
          <a:p>
            <a:pPr marL="11516" marR="4607">
              <a:spcBef>
                <a:spcPts val="91"/>
              </a:spcBef>
            </a:pPr>
            <a:r>
              <a:rPr lang="da-DK" sz="1814" dirty="0">
                <a:latin typeface="Times New Roman" panose="02020603050405020304" pitchFamily="18" charset="0"/>
                <a:cs typeface="Times New Roman" panose="02020603050405020304" pitchFamily="18" charset="0"/>
              </a:rPr>
              <a:t>Læsbarhed stiger, hvis teksten er: </a:t>
            </a:r>
          </a:p>
          <a:p>
            <a:pPr marL="11516" marR="4607">
              <a:spcBef>
                <a:spcPts val="91"/>
              </a:spcBef>
            </a:pPr>
            <a:endParaRPr lang="da-DK" sz="1814" dirty="0">
              <a:latin typeface="Times New Roman" panose="02020603050405020304" pitchFamily="18" charset="0"/>
              <a:cs typeface="Times New Roman" panose="02020603050405020304" pitchFamily="18" charset="0"/>
            </a:endParaRPr>
          </a:p>
          <a:p>
            <a:pPr marL="354416" marR="4607" indent="-342900">
              <a:spcBef>
                <a:spcPts val="91"/>
              </a:spcBef>
              <a:buFont typeface="Arial" panose="020B0604020202020204" pitchFamily="34" charset="0"/>
              <a:buChar char="•"/>
            </a:pPr>
            <a:r>
              <a:rPr lang="da-DK" sz="1814" dirty="0">
                <a:latin typeface="Times New Roman" panose="02020603050405020304" pitchFamily="18" charset="0"/>
                <a:cs typeface="Times New Roman" panose="02020603050405020304" pitchFamily="18" charset="0"/>
              </a:rPr>
              <a:t>Overskuelig</a:t>
            </a:r>
          </a:p>
          <a:p>
            <a:pPr marL="354416" marR="4607" indent="-342900">
              <a:spcBef>
                <a:spcPts val="91"/>
              </a:spcBef>
              <a:buFont typeface="Arial" panose="020B0604020202020204" pitchFamily="34" charset="0"/>
              <a:buChar char="•"/>
            </a:pPr>
            <a:r>
              <a:rPr lang="da-DK" sz="1814" dirty="0">
                <a:latin typeface="Times New Roman" panose="02020603050405020304" pitchFamily="18" charset="0"/>
                <a:cs typeface="Times New Roman" panose="02020603050405020304" pitchFamily="18" charset="0"/>
              </a:rPr>
              <a:t>Kortfattet</a:t>
            </a:r>
          </a:p>
          <a:p>
            <a:pPr marL="354416" marR="4607" indent="-342900">
              <a:spcBef>
                <a:spcPts val="91"/>
              </a:spcBef>
              <a:buFont typeface="Arial" panose="020B0604020202020204" pitchFamily="34" charset="0"/>
              <a:buChar char="•"/>
            </a:pPr>
            <a:r>
              <a:rPr lang="da-DK" sz="1814" dirty="0">
                <a:latin typeface="Times New Roman" panose="02020603050405020304" pitchFamily="18" charset="0"/>
                <a:cs typeface="Times New Roman" panose="02020603050405020304" pitchFamily="18" charset="0"/>
              </a:rPr>
              <a:t>Præcis</a:t>
            </a:r>
          </a:p>
          <a:p>
            <a:pPr marL="354416" marR="4607" indent="-342900">
              <a:spcBef>
                <a:spcPts val="91"/>
              </a:spcBef>
              <a:buFont typeface="Arial" panose="020B0604020202020204" pitchFamily="34" charset="0"/>
              <a:buChar char="•"/>
            </a:pPr>
            <a:r>
              <a:rPr lang="da-DK" sz="1814" dirty="0">
                <a:latin typeface="Times New Roman" panose="02020603050405020304" pitchFamily="18" charset="0"/>
                <a:cs typeface="Times New Roman" panose="02020603050405020304" pitchFamily="18" charset="0"/>
              </a:rPr>
              <a:t>Bruger ord, eleverne forstår</a:t>
            </a:r>
          </a:p>
          <a:p>
            <a:pPr marL="354416" marR="4607" indent="-342900">
              <a:spcBef>
                <a:spcPts val="91"/>
              </a:spcBef>
              <a:buFont typeface="Arial" panose="020B0604020202020204" pitchFamily="34" charset="0"/>
              <a:buChar char="•"/>
            </a:pPr>
            <a:r>
              <a:rPr lang="da-DK" sz="1814" dirty="0">
                <a:latin typeface="Times New Roman" panose="02020603050405020304" pitchFamily="18" charset="0"/>
                <a:cs typeface="Times New Roman" panose="02020603050405020304" pitchFamily="18" charset="0"/>
              </a:rPr>
              <a:t>Skriver aktivt</a:t>
            </a:r>
          </a:p>
          <a:p>
            <a:pPr marL="354416" marR="4607" indent="-342900">
              <a:spcBef>
                <a:spcPts val="91"/>
              </a:spcBef>
              <a:buFont typeface="Arial" panose="020B0604020202020204" pitchFamily="34" charset="0"/>
              <a:buChar char="•"/>
            </a:pPr>
            <a:r>
              <a:rPr lang="da-DK" sz="1814" dirty="0">
                <a:latin typeface="Times New Roman" panose="02020603050405020304" pitchFamily="18" charset="0"/>
                <a:cs typeface="Times New Roman" panose="02020603050405020304" pitchFamily="18" charset="0"/>
              </a:rPr>
              <a:t>Giver svar på de 10 H’er</a:t>
            </a:r>
          </a:p>
          <a:p>
            <a:pPr marL="322458" marR="4607" indent="-310942">
              <a:spcBef>
                <a:spcPts val="91"/>
              </a:spcBef>
              <a:buFontTx/>
              <a:buChar char="-"/>
            </a:pPr>
            <a:endParaRPr lang="da-DK" sz="1814" dirty="0">
              <a:latin typeface="Times New Roman" panose="02020603050405020304" pitchFamily="18" charset="0"/>
              <a:cs typeface="Times New Roman" panose="02020603050405020304" pitchFamily="18" charset="0"/>
            </a:endParaRPr>
          </a:p>
          <a:p>
            <a:pPr marL="354416" marR="4607" indent="-342900">
              <a:spcBef>
                <a:spcPts val="91"/>
              </a:spcBef>
              <a:buFont typeface="Arial" panose="020B0604020202020204" pitchFamily="34" charset="0"/>
              <a:buChar char="•"/>
            </a:pPr>
            <a:r>
              <a:rPr lang="da-DK" sz="1814" dirty="0">
                <a:latin typeface="Times New Roman" panose="02020603050405020304" pitchFamily="18" charset="0"/>
                <a:cs typeface="Times New Roman" panose="02020603050405020304" pitchFamily="18" charset="0"/>
              </a:rPr>
              <a:t>Layout, der understøtter</a:t>
            </a:r>
          </a:p>
          <a:p>
            <a:pPr marL="769005" marR="4607" lvl="1" indent="-342900">
              <a:spcBef>
                <a:spcPts val="91"/>
              </a:spcBef>
              <a:buFont typeface="Courier New" panose="02070309020205020404" pitchFamily="49" charset="0"/>
              <a:buChar char="o"/>
            </a:pPr>
            <a:r>
              <a:rPr lang="da-DK" sz="1814" dirty="0">
                <a:latin typeface="Times New Roman" panose="02020603050405020304" pitchFamily="18" charset="0"/>
                <a:cs typeface="Times New Roman" panose="02020603050405020304" pitchFamily="18" charset="0"/>
              </a:rPr>
              <a:t>Illustrationer</a:t>
            </a:r>
          </a:p>
          <a:p>
            <a:pPr marL="769005" marR="4607" lvl="1" indent="-342900">
              <a:spcBef>
                <a:spcPts val="91"/>
              </a:spcBef>
              <a:buFont typeface="Courier New" panose="02070309020205020404" pitchFamily="49" charset="0"/>
              <a:buChar char="o"/>
            </a:pPr>
            <a:r>
              <a:rPr lang="da-DK" sz="1814" dirty="0">
                <a:latin typeface="Times New Roman" panose="02020603050405020304" pitchFamily="18" charset="0"/>
                <a:cs typeface="Times New Roman" panose="02020603050405020304" pitchFamily="18" charset="0"/>
              </a:rPr>
              <a:t>Figurer</a:t>
            </a:r>
          </a:p>
          <a:p>
            <a:pPr marL="769005" marR="4607" lvl="1" indent="-342900">
              <a:spcBef>
                <a:spcPts val="91"/>
              </a:spcBef>
              <a:buFont typeface="Courier New" panose="02070309020205020404" pitchFamily="49" charset="0"/>
              <a:buChar char="o"/>
            </a:pPr>
            <a:r>
              <a:rPr lang="da-DK" sz="1814" dirty="0">
                <a:latin typeface="Times New Roman" panose="02020603050405020304" pitchFamily="18" charset="0"/>
                <a:cs typeface="Times New Roman" panose="02020603050405020304" pitchFamily="18" charset="0"/>
              </a:rPr>
              <a:t>Punktform med tal </a:t>
            </a:r>
          </a:p>
          <a:p>
            <a:pPr marL="769005" marR="4607" lvl="1" indent="-342900">
              <a:spcBef>
                <a:spcPts val="91"/>
              </a:spcBef>
              <a:buFont typeface="Courier New" panose="02070309020205020404" pitchFamily="49" charset="0"/>
              <a:buChar char="o"/>
            </a:pPr>
            <a:r>
              <a:rPr lang="da-DK" sz="1814" dirty="0">
                <a:latin typeface="Times New Roman" panose="02020603050405020304" pitchFamily="18" charset="0"/>
                <a:cs typeface="Times New Roman" panose="02020603050405020304" pitchFamily="18" charset="0"/>
              </a:rPr>
              <a:t>Bokse</a:t>
            </a:r>
          </a:p>
          <a:p>
            <a:pPr marL="769005" marR="4607" lvl="1" indent="-342900">
              <a:spcBef>
                <a:spcPts val="91"/>
              </a:spcBef>
              <a:buFont typeface="Courier New" panose="02070309020205020404" pitchFamily="49" charset="0"/>
              <a:buChar char="o"/>
            </a:pPr>
            <a:r>
              <a:rPr lang="da-DK" sz="1814" dirty="0">
                <a:latin typeface="Times New Roman" panose="02020603050405020304" pitchFamily="18" charset="0"/>
                <a:cs typeface="Times New Roman" panose="02020603050405020304" pitchFamily="18" charset="0"/>
              </a:rPr>
              <a:t>Brug af teksttyper</a:t>
            </a:r>
          </a:p>
          <a:p>
            <a:pPr marL="322458" marR="4607" indent="-310942">
              <a:spcBef>
                <a:spcPts val="91"/>
              </a:spcBef>
              <a:buFontTx/>
              <a:buChar char="-"/>
            </a:pPr>
            <a:endParaRPr lang="da-DK" sz="1814" dirty="0">
              <a:latin typeface="Franklin Gothic Book" panose="020B0503020102020204" pitchFamily="34" charset="0"/>
              <a:cs typeface="Roboto-Light"/>
            </a:endParaRPr>
          </a:p>
          <a:p>
            <a:pPr marL="322458" marR="4607" indent="-310942">
              <a:spcBef>
                <a:spcPts val="91"/>
              </a:spcBef>
              <a:buFontTx/>
              <a:buChar char="-"/>
            </a:pPr>
            <a:endParaRPr sz="1814" dirty="0">
              <a:latin typeface="Franklin Gothic Book" panose="020B0503020102020204" pitchFamily="34" charset="0"/>
              <a:cs typeface="Roboto-Light"/>
            </a:endParaRPr>
          </a:p>
        </p:txBody>
      </p:sp>
    </p:spTree>
    <p:extLst>
      <p:ext uri="{BB962C8B-B14F-4D97-AF65-F5344CB8AC3E}">
        <p14:creationId xmlns:p14="http://schemas.microsoft.com/office/powerpoint/2010/main" val="1852933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Pladsholder til indhold 2">
            <a:extLst>
              <a:ext uri="{FF2B5EF4-FFF2-40B4-BE49-F238E27FC236}">
                <a16:creationId xmlns:a16="http://schemas.microsoft.com/office/drawing/2014/main" id="{985D9A76-CA5B-E5EB-89CD-1DDF705F08DC}"/>
              </a:ext>
            </a:extLst>
          </p:cNvPr>
          <p:cNvSpPr>
            <a:spLocks noGrp="1"/>
          </p:cNvSpPr>
          <p:nvPr>
            <p:ph idx="1"/>
          </p:nvPr>
        </p:nvSpPr>
        <p:spPr>
          <a:xfrm>
            <a:off x="4447308" y="591344"/>
            <a:ext cx="6906491" cy="5585619"/>
          </a:xfrm>
        </p:spPr>
        <p:txBody>
          <a:bodyPr anchor="ctr">
            <a:normAutofit/>
          </a:bodyPr>
          <a:lstStyle/>
          <a:p>
            <a:pPr marL="0" indent="0">
              <a:buNone/>
            </a:pPr>
            <a:r>
              <a:rPr lang="da-DK" sz="5400" dirty="0"/>
              <a:t>Mener du, at lærerne på din skole udøver tilstrækkelig ordblindevenlig undervisning? </a:t>
            </a:r>
          </a:p>
          <a:p>
            <a:pPr marL="0" indent="0">
              <a:buNone/>
            </a:pPr>
            <a:r>
              <a:rPr lang="da-DK" sz="5400" dirty="0"/>
              <a:t>Hvordan? Hvordan ikke? </a:t>
            </a:r>
          </a:p>
        </p:txBody>
      </p:sp>
    </p:spTree>
    <p:extLst>
      <p:ext uri="{BB962C8B-B14F-4D97-AF65-F5344CB8AC3E}">
        <p14:creationId xmlns:p14="http://schemas.microsoft.com/office/powerpoint/2010/main" val="3721997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24931665-1F05-4FE7-9CFE-EB91D802E0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9684" y="1505282"/>
            <a:ext cx="5412630" cy="2663718"/>
          </a:xfrm>
          <a:prstGeom prst="rect">
            <a:avLst/>
          </a:prstGeom>
        </p:spPr>
      </p:pic>
      <p:sp>
        <p:nvSpPr>
          <p:cNvPr id="6" name="Tekstfelt 5">
            <a:extLst>
              <a:ext uri="{FF2B5EF4-FFF2-40B4-BE49-F238E27FC236}">
                <a16:creationId xmlns:a16="http://schemas.microsoft.com/office/drawing/2014/main" id="{E6AE985B-1B4B-427C-82B1-4FCCF27EFECE}"/>
              </a:ext>
            </a:extLst>
          </p:cNvPr>
          <p:cNvSpPr txBox="1"/>
          <p:nvPr/>
        </p:nvSpPr>
        <p:spPr>
          <a:xfrm>
            <a:off x="2951837" y="4767943"/>
            <a:ext cx="6288325" cy="584775"/>
          </a:xfrm>
          <a:prstGeom prst="rect">
            <a:avLst/>
          </a:prstGeom>
          <a:noFill/>
        </p:spPr>
        <p:txBody>
          <a:bodyPr wrap="none" rtlCol="0">
            <a:spAutoFit/>
          </a:bodyPr>
          <a:lstStyle/>
          <a:p>
            <a:r>
              <a:rPr lang="da-DK" sz="3200" dirty="0">
                <a:latin typeface="Times New Roman" panose="02020603050405020304" pitchFamily="18" charset="0"/>
                <a:cs typeface="Times New Roman" panose="02020603050405020304" pitchFamily="18" charset="0"/>
              </a:rPr>
              <a:t>Introduktion til Læse-skriveteknologi</a:t>
            </a:r>
          </a:p>
        </p:txBody>
      </p:sp>
    </p:spTree>
    <p:extLst>
      <p:ext uri="{BB962C8B-B14F-4D97-AF65-F5344CB8AC3E}">
        <p14:creationId xmlns:p14="http://schemas.microsoft.com/office/powerpoint/2010/main" val="4197873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F88D4-52B5-420B-031F-195134EDBE1C}"/>
              </a:ext>
            </a:extLst>
          </p:cNvPr>
          <p:cNvSpPr>
            <a:spLocks noGrp="1"/>
          </p:cNvSpPr>
          <p:nvPr>
            <p:ph type="title"/>
          </p:nvPr>
        </p:nvSpPr>
        <p:spPr/>
        <p:txBody>
          <a:bodyPr/>
          <a:lstStyle/>
          <a:p>
            <a:r>
              <a:rPr lang="da-DK" dirty="0">
                <a:latin typeface="Times New Roman" panose="02020603050405020304" pitchFamily="18" charset="0"/>
                <a:cs typeface="Times New Roman" panose="02020603050405020304" pitchFamily="18" charset="0"/>
              </a:rPr>
              <a:t>Programmerne</a:t>
            </a:r>
          </a:p>
        </p:txBody>
      </p:sp>
      <p:sp>
        <p:nvSpPr>
          <p:cNvPr id="3" name="Pladsholder til indhold 2">
            <a:extLst>
              <a:ext uri="{FF2B5EF4-FFF2-40B4-BE49-F238E27FC236}">
                <a16:creationId xmlns:a16="http://schemas.microsoft.com/office/drawing/2014/main" id="{223C2723-0DB7-AF56-BB36-35E83F148BF2}"/>
              </a:ext>
            </a:extLst>
          </p:cNvPr>
          <p:cNvSpPr>
            <a:spLocks noGrp="1"/>
          </p:cNvSpPr>
          <p:nvPr>
            <p:ph idx="1"/>
          </p:nvPr>
        </p:nvSpPr>
        <p:spPr/>
        <p:txBody>
          <a:bodyPr/>
          <a:lstStyle/>
          <a:p>
            <a:r>
              <a:rPr lang="da-DK" dirty="0">
                <a:latin typeface="Times New Roman" panose="02020603050405020304" pitchFamily="18" charset="0"/>
                <a:cs typeface="Times New Roman" panose="02020603050405020304" pitchFamily="18" charset="0"/>
              </a:rPr>
              <a:t>AppWriter</a:t>
            </a:r>
          </a:p>
          <a:p>
            <a:endParaRPr lang="da-DK" dirty="0">
              <a:latin typeface="Times New Roman" panose="02020603050405020304" pitchFamily="18" charset="0"/>
              <a:cs typeface="Times New Roman" panose="02020603050405020304" pitchFamily="18" charset="0"/>
            </a:endParaRPr>
          </a:p>
          <a:p>
            <a:endParaRPr lang="da-DK" dirty="0">
              <a:latin typeface="Times New Roman" panose="02020603050405020304" pitchFamily="18" charset="0"/>
              <a:cs typeface="Times New Roman" panose="02020603050405020304" pitchFamily="18" charset="0"/>
            </a:endParaRPr>
          </a:p>
          <a:p>
            <a:r>
              <a:rPr lang="da-DK" dirty="0">
                <a:latin typeface="Times New Roman" panose="02020603050405020304" pitchFamily="18" charset="0"/>
                <a:cs typeface="Times New Roman" panose="02020603050405020304" pitchFamily="18" charset="0"/>
              </a:rPr>
              <a:t>IntoWords</a:t>
            </a:r>
          </a:p>
          <a:p>
            <a:endParaRPr lang="da-DK" dirty="0">
              <a:latin typeface="Times New Roman" panose="02020603050405020304" pitchFamily="18" charset="0"/>
              <a:cs typeface="Times New Roman" panose="02020603050405020304" pitchFamily="18" charset="0"/>
            </a:endParaRPr>
          </a:p>
        </p:txBody>
      </p:sp>
      <p:pic>
        <p:nvPicPr>
          <p:cNvPr id="4" name="Picture 2" descr="Få overblikket over de bedste IT-hjælpemidler til ordblinde her">
            <a:extLst>
              <a:ext uri="{FF2B5EF4-FFF2-40B4-BE49-F238E27FC236}">
                <a16:creationId xmlns:a16="http://schemas.microsoft.com/office/drawing/2014/main" id="{093256C3-5827-83EC-3114-DF4B58FE546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19941" y="1688139"/>
            <a:ext cx="1357350" cy="731904"/>
          </a:xfrm>
          <a:prstGeom prst="rect">
            <a:avLst/>
          </a:prstGeom>
          <a:noFill/>
          <a:extLst>
            <a:ext uri="{909E8E84-426E-40DD-AFC4-6F175D3DCCD1}">
              <a14:hiddenFill xmlns:a14="http://schemas.microsoft.com/office/drawing/2010/main">
                <a:solidFill>
                  <a:srgbClr val="FFFFFF"/>
                </a:solidFill>
              </a14:hiddenFill>
            </a:ext>
          </a:extLst>
        </p:spPr>
      </p:pic>
      <p:pic>
        <p:nvPicPr>
          <p:cNvPr id="6" name="Billede 5">
            <a:extLst>
              <a:ext uri="{FF2B5EF4-FFF2-40B4-BE49-F238E27FC236}">
                <a16:creationId xmlns:a16="http://schemas.microsoft.com/office/drawing/2014/main" id="{0A18CF35-40F8-FD07-7CD7-8019F1AF2197}"/>
              </a:ext>
            </a:extLst>
          </p:cNvPr>
          <p:cNvPicPr>
            <a:picLocks noChangeAspect="1"/>
          </p:cNvPicPr>
          <p:nvPr/>
        </p:nvPicPr>
        <p:blipFill>
          <a:blip r:embed="rId4"/>
          <a:stretch>
            <a:fillRect/>
          </a:stretch>
        </p:blipFill>
        <p:spPr>
          <a:xfrm>
            <a:off x="2736924" y="3264415"/>
            <a:ext cx="1340367" cy="704774"/>
          </a:xfrm>
          <a:prstGeom prst="rect">
            <a:avLst/>
          </a:prstGeom>
        </p:spPr>
      </p:pic>
      <p:pic>
        <p:nvPicPr>
          <p:cNvPr id="7" name="Billede 6">
            <a:extLst>
              <a:ext uri="{FF2B5EF4-FFF2-40B4-BE49-F238E27FC236}">
                <a16:creationId xmlns:a16="http://schemas.microsoft.com/office/drawing/2014/main" id="{AAF2F4F6-3A15-CCD5-EFD1-580166314839}"/>
              </a:ext>
            </a:extLst>
          </p:cNvPr>
          <p:cNvPicPr>
            <a:picLocks noChangeAspect="1"/>
          </p:cNvPicPr>
          <p:nvPr/>
        </p:nvPicPr>
        <p:blipFill>
          <a:blip r:embed="rId5"/>
          <a:srcRect b="24831"/>
          <a:stretch/>
        </p:blipFill>
        <p:spPr>
          <a:xfrm>
            <a:off x="4045446" y="1853339"/>
            <a:ext cx="7974259" cy="2584619"/>
          </a:xfrm>
          <a:prstGeom prst="rect">
            <a:avLst/>
          </a:prstGeom>
        </p:spPr>
      </p:pic>
    </p:spTree>
    <p:extLst>
      <p:ext uri="{BB962C8B-B14F-4D97-AF65-F5344CB8AC3E}">
        <p14:creationId xmlns:p14="http://schemas.microsoft.com/office/powerpoint/2010/main" val="2518839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A4A6-130F-6AB9-82E1-11A15F174C2E}"/>
              </a:ext>
            </a:extLst>
          </p:cNvPr>
          <p:cNvSpPr>
            <a:spLocks noGrp="1"/>
          </p:cNvSpPr>
          <p:nvPr>
            <p:ph type="title"/>
          </p:nvPr>
        </p:nvSpPr>
        <p:spPr/>
        <p:txBody>
          <a:bodyPr/>
          <a:lstStyle/>
          <a:p>
            <a:r>
              <a:rPr lang="da-DK" dirty="0">
                <a:latin typeface="Times New Roman" panose="02020603050405020304" pitchFamily="18" charset="0"/>
                <a:cs typeface="Times New Roman" panose="02020603050405020304" pitchFamily="18" charset="0"/>
              </a:rPr>
              <a:t>Oplæsning + ordbog</a:t>
            </a:r>
          </a:p>
        </p:txBody>
      </p:sp>
      <p:pic>
        <p:nvPicPr>
          <p:cNvPr id="4" name="Billede 3" descr="Et billede, der indeholder tekst&#10;&#10;Automatisk genereret beskrivelse">
            <a:extLst>
              <a:ext uri="{FF2B5EF4-FFF2-40B4-BE49-F238E27FC236}">
                <a16:creationId xmlns:a16="http://schemas.microsoft.com/office/drawing/2014/main" id="{21EB7E31-C23C-8852-7C6A-A1AC67B3B2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690688"/>
            <a:ext cx="7220564" cy="4548018"/>
          </a:xfrm>
          <a:prstGeom prst="rect">
            <a:avLst/>
          </a:prstGeom>
        </p:spPr>
      </p:pic>
    </p:spTree>
    <p:extLst>
      <p:ext uri="{BB962C8B-B14F-4D97-AF65-F5344CB8AC3E}">
        <p14:creationId xmlns:p14="http://schemas.microsoft.com/office/powerpoint/2010/main" val="5186154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92CE44-62CA-7101-34DC-0E0982262B46}"/>
              </a:ext>
            </a:extLst>
          </p:cNvPr>
          <p:cNvSpPr>
            <a:spLocks noGrp="1"/>
          </p:cNvSpPr>
          <p:nvPr>
            <p:ph type="title"/>
          </p:nvPr>
        </p:nvSpPr>
        <p:spPr/>
        <p:txBody>
          <a:bodyPr/>
          <a:lstStyle/>
          <a:p>
            <a:r>
              <a:rPr lang="da-DK" dirty="0">
                <a:latin typeface="Times New Roman" panose="02020603050405020304" pitchFamily="18" charset="0"/>
                <a:cs typeface="Times New Roman" panose="02020603050405020304" pitchFamily="18" charset="0"/>
              </a:rPr>
              <a:t>Ordforslag + fagordlister</a:t>
            </a:r>
          </a:p>
        </p:txBody>
      </p:sp>
      <p:pic>
        <p:nvPicPr>
          <p:cNvPr id="6" name="Billede 5" descr="Et billede, der indeholder bord&#10;&#10;Automatisk genereret beskrivelse">
            <a:extLst>
              <a:ext uri="{FF2B5EF4-FFF2-40B4-BE49-F238E27FC236}">
                <a16:creationId xmlns:a16="http://schemas.microsoft.com/office/drawing/2014/main" id="{7EDDA2A2-8F98-EDA4-E0C1-4189D93050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3725" y="2189747"/>
            <a:ext cx="1619251" cy="3137299"/>
          </a:xfrm>
          <a:prstGeom prst="rect">
            <a:avLst/>
          </a:prstGeom>
        </p:spPr>
      </p:pic>
      <p:pic>
        <p:nvPicPr>
          <p:cNvPr id="7" name="Billede 6" descr="Et billede, der indeholder bord&#10;&#10;Automatisk genereret beskrivelse">
            <a:extLst>
              <a:ext uri="{FF2B5EF4-FFF2-40B4-BE49-F238E27FC236}">
                <a16:creationId xmlns:a16="http://schemas.microsoft.com/office/drawing/2014/main" id="{380BCE19-DCAB-4AE9-315F-B079A15AC8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205" y="2189747"/>
            <a:ext cx="3400900" cy="3019846"/>
          </a:xfrm>
          <a:prstGeom prst="rect">
            <a:avLst/>
          </a:prstGeom>
        </p:spPr>
      </p:pic>
    </p:spTree>
    <p:extLst>
      <p:ext uri="{BB962C8B-B14F-4D97-AF65-F5344CB8AC3E}">
        <p14:creationId xmlns:p14="http://schemas.microsoft.com/office/powerpoint/2010/main" val="4159255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57D41B-C8B6-190D-6F1B-F7C063228F79}"/>
              </a:ext>
            </a:extLst>
          </p:cNvPr>
          <p:cNvSpPr>
            <a:spLocks noGrp="1"/>
          </p:cNvSpPr>
          <p:nvPr>
            <p:ph type="title"/>
          </p:nvPr>
        </p:nvSpPr>
        <p:spPr/>
        <p:txBody>
          <a:bodyPr/>
          <a:lstStyle/>
          <a:p>
            <a:r>
              <a:rPr lang="da-DK" dirty="0">
                <a:latin typeface="Times New Roman" panose="02020603050405020304" pitchFamily="18" charset="0"/>
                <a:cs typeface="Times New Roman" panose="02020603050405020304" pitchFamily="18" charset="0"/>
              </a:rPr>
              <a:t>Mobilen som redskab</a:t>
            </a:r>
          </a:p>
        </p:txBody>
      </p:sp>
      <p:pic>
        <p:nvPicPr>
          <p:cNvPr id="10" name="Billede 9">
            <a:extLst>
              <a:ext uri="{FF2B5EF4-FFF2-40B4-BE49-F238E27FC236}">
                <a16:creationId xmlns:a16="http://schemas.microsoft.com/office/drawing/2014/main" id="{F8AEE845-C933-6A80-14AD-CCA67AE82F52}"/>
              </a:ext>
            </a:extLst>
          </p:cNvPr>
          <p:cNvPicPr>
            <a:picLocks noChangeAspect="1"/>
          </p:cNvPicPr>
          <p:nvPr/>
        </p:nvPicPr>
        <p:blipFill rotWithShape="1">
          <a:blip r:embed="rId3"/>
          <a:srcRect l="15159" t="25816" r="45266" b="43262"/>
          <a:stretch/>
        </p:blipFill>
        <p:spPr>
          <a:xfrm>
            <a:off x="6381436" y="1883337"/>
            <a:ext cx="3362616" cy="1477924"/>
          </a:xfrm>
          <a:prstGeom prst="rect">
            <a:avLst/>
          </a:prstGeom>
        </p:spPr>
      </p:pic>
      <p:sp>
        <p:nvSpPr>
          <p:cNvPr id="11" name="Tekstfelt 10">
            <a:extLst>
              <a:ext uri="{FF2B5EF4-FFF2-40B4-BE49-F238E27FC236}">
                <a16:creationId xmlns:a16="http://schemas.microsoft.com/office/drawing/2014/main" id="{0499BB63-5880-4D0E-5159-C2AFB585E7EB}"/>
              </a:ext>
            </a:extLst>
          </p:cNvPr>
          <p:cNvSpPr txBox="1"/>
          <p:nvPr/>
        </p:nvSpPr>
        <p:spPr>
          <a:xfrm>
            <a:off x="1277045" y="2315783"/>
            <a:ext cx="6467867" cy="3450613"/>
          </a:xfrm>
          <a:prstGeom prst="rect">
            <a:avLst/>
          </a:prstGeom>
        </p:spPr>
        <p:txBody>
          <a:bodyPr vert="horz" lIns="91440" tIns="45720" rIns="91440" bIns="45720" rtlCol="0" anchor="ctr">
            <a:normAutofit/>
          </a:bodyPr>
          <a:lstStyle/>
          <a:p>
            <a:pPr marL="57150">
              <a:lnSpc>
                <a:spcPct val="90000"/>
              </a:lnSpc>
              <a:spcAft>
                <a:spcPts val="600"/>
              </a:spcAft>
            </a:pPr>
            <a:br>
              <a:rPr lang="en-US" sz="1900" dirty="0"/>
            </a:br>
            <a:endParaRPr lang="en-US" sz="1900" dirty="0"/>
          </a:p>
          <a:p>
            <a:pPr marL="285750" indent="-228600">
              <a:lnSpc>
                <a:spcPct val="90000"/>
              </a:lnSpc>
              <a:spcAft>
                <a:spcPts val="600"/>
              </a:spcAft>
              <a:buFont typeface="Arial" panose="020B0604020202020204" pitchFamily="34" charset="0"/>
              <a:buChar char="•"/>
            </a:pPr>
            <a:endParaRPr lang="en-US" sz="1900" dirty="0"/>
          </a:p>
        </p:txBody>
      </p:sp>
      <p:sp>
        <p:nvSpPr>
          <p:cNvPr id="13" name="Tekstfelt 12">
            <a:extLst>
              <a:ext uri="{FF2B5EF4-FFF2-40B4-BE49-F238E27FC236}">
                <a16:creationId xmlns:a16="http://schemas.microsoft.com/office/drawing/2014/main" id="{28256C52-6732-8B97-644E-D123E970829A}"/>
              </a:ext>
            </a:extLst>
          </p:cNvPr>
          <p:cNvSpPr txBox="1"/>
          <p:nvPr/>
        </p:nvSpPr>
        <p:spPr>
          <a:xfrm>
            <a:off x="838200" y="2545140"/>
            <a:ext cx="3629319" cy="2246769"/>
          </a:xfrm>
          <a:prstGeom prst="rect">
            <a:avLst/>
          </a:prstGeom>
          <a:noFill/>
        </p:spPr>
        <p:txBody>
          <a:bodyPr wrap="square" rtlCol="0">
            <a:spAutoFit/>
          </a:bodyPr>
          <a:lstStyle/>
          <a:p>
            <a:r>
              <a:rPr lang="da-DK" sz="2800" dirty="0">
                <a:latin typeface="Times New Roman" panose="02020603050405020304" pitchFamily="18" charset="0"/>
                <a:cs typeface="Times New Roman" panose="02020603050405020304" pitchFamily="18" charset="0"/>
              </a:rPr>
              <a:t>iPhone: IntoWords – eller </a:t>
            </a:r>
            <a:r>
              <a:rPr lang="da-DK" sz="2800" dirty="0" err="1">
                <a:latin typeface="Times New Roman" panose="02020603050405020304" pitchFamily="18" charset="0"/>
                <a:cs typeface="Times New Roman" panose="02020603050405020304" pitchFamily="18" charset="0"/>
              </a:rPr>
              <a:t>Prizmo</a:t>
            </a:r>
            <a:r>
              <a:rPr lang="da-DK" sz="2800" dirty="0">
                <a:latin typeface="Times New Roman" panose="02020603050405020304" pitchFamily="18" charset="0"/>
                <a:cs typeface="Times New Roman" panose="02020603050405020304" pitchFamily="18" charset="0"/>
              </a:rPr>
              <a:t> Go</a:t>
            </a:r>
          </a:p>
          <a:p>
            <a:endParaRPr lang="da-DK" sz="2800" dirty="0">
              <a:latin typeface="Times New Roman" panose="02020603050405020304" pitchFamily="18" charset="0"/>
              <a:cs typeface="Times New Roman" panose="02020603050405020304" pitchFamily="18" charset="0"/>
            </a:endParaRPr>
          </a:p>
          <a:p>
            <a:endParaRPr lang="da-DK" sz="2800" dirty="0">
              <a:latin typeface="Times New Roman" panose="02020603050405020304" pitchFamily="18" charset="0"/>
              <a:cs typeface="Times New Roman" panose="02020603050405020304" pitchFamily="18" charset="0"/>
            </a:endParaRPr>
          </a:p>
          <a:p>
            <a:r>
              <a:rPr lang="da-DK" sz="2800" dirty="0">
                <a:latin typeface="Times New Roman" panose="02020603050405020304" pitchFamily="18" charset="0"/>
                <a:cs typeface="Times New Roman" panose="02020603050405020304" pitchFamily="18" charset="0"/>
              </a:rPr>
              <a:t>Android: </a:t>
            </a:r>
            <a:r>
              <a:rPr lang="da-DK" sz="2800" dirty="0" err="1">
                <a:latin typeface="Times New Roman" panose="02020603050405020304" pitchFamily="18" charset="0"/>
                <a:cs typeface="Times New Roman" panose="02020603050405020304" pitchFamily="18" charset="0"/>
              </a:rPr>
              <a:t>Text</a:t>
            </a:r>
            <a:r>
              <a:rPr lang="da-DK" sz="2800" dirty="0">
                <a:latin typeface="Times New Roman" panose="02020603050405020304" pitchFamily="18" charset="0"/>
                <a:cs typeface="Times New Roman" panose="02020603050405020304" pitchFamily="18" charset="0"/>
              </a:rPr>
              <a:t> Fairy</a:t>
            </a:r>
          </a:p>
        </p:txBody>
      </p:sp>
      <p:pic>
        <p:nvPicPr>
          <p:cNvPr id="14" name="Picture 2" descr="Text Fairy for PC - Windows 7, 8, 10 / Mac / Laptop Free Download">
            <a:extLst>
              <a:ext uri="{FF2B5EF4-FFF2-40B4-BE49-F238E27FC236}">
                <a16:creationId xmlns:a16="http://schemas.microsoft.com/office/drawing/2014/main" id="{1957D8BF-251A-9F57-C42D-C854E94183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1171" y="5082549"/>
            <a:ext cx="368617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15" name="Billede 14">
            <a:extLst>
              <a:ext uri="{FF2B5EF4-FFF2-40B4-BE49-F238E27FC236}">
                <a16:creationId xmlns:a16="http://schemas.microsoft.com/office/drawing/2014/main" id="{6D2801BD-2E4D-036F-29B4-93C3C83E167E}"/>
              </a:ext>
            </a:extLst>
          </p:cNvPr>
          <p:cNvPicPr>
            <a:picLocks noChangeAspect="1"/>
          </p:cNvPicPr>
          <p:nvPr/>
        </p:nvPicPr>
        <p:blipFill rotWithShape="1">
          <a:blip r:embed="rId5"/>
          <a:srcRect l="15559" t="26383" r="36196" b="42410"/>
          <a:stretch/>
        </p:blipFill>
        <p:spPr>
          <a:xfrm>
            <a:off x="4424908" y="3280352"/>
            <a:ext cx="3362615" cy="1223475"/>
          </a:xfrm>
          <a:prstGeom prst="rect">
            <a:avLst/>
          </a:prstGeom>
        </p:spPr>
      </p:pic>
      <p:sp>
        <p:nvSpPr>
          <p:cNvPr id="16" name="Tekstfelt 15">
            <a:extLst>
              <a:ext uri="{FF2B5EF4-FFF2-40B4-BE49-F238E27FC236}">
                <a16:creationId xmlns:a16="http://schemas.microsoft.com/office/drawing/2014/main" id="{1CBCA6A3-A97C-B905-75CF-615310D38F86}"/>
              </a:ext>
            </a:extLst>
          </p:cNvPr>
          <p:cNvSpPr txBox="1"/>
          <p:nvPr/>
        </p:nvSpPr>
        <p:spPr>
          <a:xfrm>
            <a:off x="4735359" y="1883337"/>
            <a:ext cx="2457716" cy="369332"/>
          </a:xfrm>
          <a:prstGeom prst="rect">
            <a:avLst/>
          </a:prstGeom>
          <a:noFill/>
        </p:spPr>
        <p:txBody>
          <a:bodyPr wrap="square" rtlCol="0">
            <a:spAutoFit/>
          </a:bodyPr>
          <a:lstStyle/>
          <a:p>
            <a:r>
              <a:rPr lang="da-DK" dirty="0">
                <a:latin typeface="Times New Roman" panose="02020603050405020304" pitchFamily="18" charset="0"/>
                <a:cs typeface="Times New Roman" panose="02020603050405020304" pitchFamily="18" charset="0"/>
              </a:rPr>
              <a:t>Kræver unilogin</a:t>
            </a:r>
          </a:p>
        </p:txBody>
      </p:sp>
      <p:cxnSp>
        <p:nvCxnSpPr>
          <p:cNvPr id="17" name="Lige pilforbindelse 16">
            <a:extLst>
              <a:ext uri="{FF2B5EF4-FFF2-40B4-BE49-F238E27FC236}">
                <a16:creationId xmlns:a16="http://schemas.microsoft.com/office/drawing/2014/main" id="{14C61A78-086E-7ED4-E0D5-669EA4B24855}"/>
              </a:ext>
            </a:extLst>
          </p:cNvPr>
          <p:cNvCxnSpPr>
            <a:cxnSpLocks/>
          </p:cNvCxnSpPr>
          <p:nvPr/>
        </p:nvCxnSpPr>
        <p:spPr>
          <a:xfrm>
            <a:off x="5570455" y="2281377"/>
            <a:ext cx="810981" cy="288082"/>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7669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AB820C-9907-B253-C744-4CD06D4FA8D3}"/>
              </a:ext>
            </a:extLst>
          </p:cNvPr>
          <p:cNvSpPr>
            <a:spLocks noGrp="1"/>
          </p:cNvSpPr>
          <p:nvPr>
            <p:ph type="title"/>
          </p:nvPr>
        </p:nvSpPr>
        <p:spPr/>
        <p:txBody>
          <a:bodyPr/>
          <a:lstStyle/>
          <a:p>
            <a:r>
              <a:rPr lang="da-DK" dirty="0"/>
              <a:t>Korte introkurser til nyansatte</a:t>
            </a:r>
          </a:p>
        </p:txBody>
      </p:sp>
      <p:sp>
        <p:nvSpPr>
          <p:cNvPr id="3" name="Pladsholder til indhold 2">
            <a:extLst>
              <a:ext uri="{FF2B5EF4-FFF2-40B4-BE49-F238E27FC236}">
                <a16:creationId xmlns:a16="http://schemas.microsoft.com/office/drawing/2014/main" id="{CC57ADC7-FCBB-0A5A-F5DC-27CFA8A4AB47}"/>
              </a:ext>
            </a:extLst>
          </p:cNvPr>
          <p:cNvSpPr>
            <a:spLocks noGrp="1"/>
          </p:cNvSpPr>
          <p:nvPr>
            <p:ph idx="1"/>
          </p:nvPr>
        </p:nvSpPr>
        <p:spPr/>
        <p:txBody>
          <a:bodyPr/>
          <a:lstStyle/>
          <a:p>
            <a:r>
              <a:rPr lang="da-DK" dirty="0"/>
              <a:t>1:1</a:t>
            </a:r>
          </a:p>
          <a:p>
            <a:r>
              <a:rPr lang="da-DK" dirty="0"/>
              <a:t>30-45 minutter</a:t>
            </a:r>
          </a:p>
          <a:p>
            <a:r>
              <a:rPr lang="da-DK" dirty="0"/>
              <a:t>Aftalt med ledelse – afsætte tid indenfor de første par måneder</a:t>
            </a:r>
          </a:p>
          <a:p>
            <a:pPr marL="0" indent="0">
              <a:buNone/>
            </a:pPr>
            <a:endParaRPr lang="da-DK" dirty="0"/>
          </a:p>
        </p:txBody>
      </p:sp>
    </p:spTree>
    <p:extLst>
      <p:ext uri="{BB962C8B-B14F-4D97-AF65-F5344CB8AC3E}">
        <p14:creationId xmlns:p14="http://schemas.microsoft.com/office/powerpoint/2010/main" val="31190520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8903F0A-F813-3B44-F8A5-BCE41263F6F0}"/>
              </a:ext>
            </a:extLst>
          </p:cNvPr>
          <p:cNvSpPr>
            <a:spLocks noGrp="1"/>
          </p:cNvSpPr>
          <p:nvPr>
            <p:ph type="title"/>
          </p:nvPr>
        </p:nvSpPr>
        <p:spPr>
          <a:xfrm>
            <a:off x="1075767" y="1188637"/>
            <a:ext cx="2988234" cy="4480726"/>
          </a:xfrm>
        </p:spPr>
        <p:txBody>
          <a:bodyPr>
            <a:normAutofit/>
          </a:bodyPr>
          <a:lstStyle/>
          <a:p>
            <a:pPr algn="r"/>
            <a:r>
              <a:rPr lang="da-DK" sz="5100"/>
              <a:t>Dagsorden</a:t>
            </a:r>
          </a:p>
        </p:txBody>
      </p:sp>
      <p:sp>
        <p:nvSpPr>
          <p:cNvPr id="5" name="Pladsholder til indhold 4">
            <a:extLst>
              <a:ext uri="{FF2B5EF4-FFF2-40B4-BE49-F238E27FC236}">
                <a16:creationId xmlns:a16="http://schemas.microsoft.com/office/drawing/2014/main" id="{89286967-3B74-A20A-8B4C-EA2FCBAB96DD}"/>
              </a:ext>
            </a:extLst>
          </p:cNvPr>
          <p:cNvSpPr>
            <a:spLocks noGrp="1"/>
          </p:cNvSpPr>
          <p:nvPr>
            <p:ph idx="1"/>
          </p:nvPr>
        </p:nvSpPr>
        <p:spPr>
          <a:xfrm>
            <a:off x="5255260" y="1648870"/>
            <a:ext cx="4702848" cy="3560260"/>
          </a:xfrm>
        </p:spPr>
        <p:txBody>
          <a:bodyPr anchor="ctr">
            <a:normAutofit/>
          </a:bodyPr>
          <a:lstStyle/>
          <a:p>
            <a:r>
              <a:rPr lang="da-DK" sz="2400" dirty="0"/>
              <a:t>Hvad er ordblindhed</a:t>
            </a:r>
          </a:p>
          <a:p>
            <a:r>
              <a:rPr lang="da-DK" sz="2400" dirty="0"/>
              <a:t>Hvad tilbyder Tradium ordblinde</a:t>
            </a:r>
          </a:p>
          <a:p>
            <a:r>
              <a:rPr lang="da-DK" sz="2400" dirty="0"/>
              <a:t>IT-hjælpemidler</a:t>
            </a:r>
          </a:p>
          <a:p>
            <a:r>
              <a:rPr lang="da-DK" sz="2400" dirty="0"/>
              <a:t>Ordblindevenlig undervisning</a:t>
            </a:r>
          </a:p>
        </p:txBody>
      </p:sp>
      <p:pic>
        <p:nvPicPr>
          <p:cNvPr id="2" name="Pladsholder til indhold 4">
            <a:extLst>
              <a:ext uri="{FF2B5EF4-FFF2-40B4-BE49-F238E27FC236}">
                <a16:creationId xmlns:a16="http://schemas.microsoft.com/office/drawing/2014/main" id="{AD6D744B-6170-9D9A-A862-B1010B2526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 y="3549921"/>
            <a:ext cx="3184615" cy="4351338"/>
          </a:xfrm>
          <a:prstGeom prst="rect">
            <a:avLst/>
          </a:prstGeom>
        </p:spPr>
      </p:pic>
      <p:pic>
        <p:nvPicPr>
          <p:cNvPr id="3" name="Billede 2">
            <a:extLst>
              <a:ext uri="{FF2B5EF4-FFF2-40B4-BE49-F238E27FC236}">
                <a16:creationId xmlns:a16="http://schemas.microsoft.com/office/drawing/2014/main" id="{AD76A301-1B57-F504-6377-6A09B5EEF5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0441" y="355539"/>
            <a:ext cx="1566066" cy="770708"/>
          </a:xfrm>
          <a:prstGeom prst="rect">
            <a:avLst/>
          </a:prstGeom>
        </p:spPr>
      </p:pic>
    </p:spTree>
    <p:extLst>
      <p:ext uri="{BB962C8B-B14F-4D97-AF65-F5344CB8AC3E}">
        <p14:creationId xmlns:p14="http://schemas.microsoft.com/office/powerpoint/2010/main" val="15216439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D34B50-019A-4DA3-A1CF-81EF2155385C}"/>
              </a:ext>
            </a:extLst>
          </p:cNvPr>
          <p:cNvSpPr>
            <a:spLocks noGrp="1"/>
          </p:cNvSpPr>
          <p:nvPr>
            <p:ph type="title"/>
          </p:nvPr>
        </p:nvSpPr>
        <p:spPr/>
        <p:txBody>
          <a:bodyPr/>
          <a:lstStyle/>
          <a:p>
            <a:r>
              <a:rPr lang="da-DK" dirty="0"/>
              <a:t>Ordblindhed kan skaleres:</a:t>
            </a:r>
          </a:p>
        </p:txBody>
      </p:sp>
      <p:sp>
        <p:nvSpPr>
          <p:cNvPr id="4" name="Pladsholder til tekst 3">
            <a:extLst>
              <a:ext uri="{FF2B5EF4-FFF2-40B4-BE49-F238E27FC236}">
                <a16:creationId xmlns:a16="http://schemas.microsoft.com/office/drawing/2014/main" id="{90D7807F-DF43-49F5-8829-4BD02DED4BCE}"/>
              </a:ext>
            </a:extLst>
          </p:cNvPr>
          <p:cNvSpPr>
            <a:spLocks noGrp="1"/>
          </p:cNvSpPr>
          <p:nvPr>
            <p:ph type="body" idx="1"/>
          </p:nvPr>
        </p:nvSpPr>
        <p:spPr/>
        <p:txBody>
          <a:bodyPr/>
          <a:lstStyle/>
          <a:p>
            <a:r>
              <a:rPr lang="da-DK" dirty="0"/>
              <a:t>‘Jens’ elektriker:</a:t>
            </a:r>
          </a:p>
        </p:txBody>
      </p:sp>
      <p:sp>
        <p:nvSpPr>
          <p:cNvPr id="5" name="Pladsholder til indhold 4">
            <a:extLst>
              <a:ext uri="{FF2B5EF4-FFF2-40B4-BE49-F238E27FC236}">
                <a16:creationId xmlns:a16="http://schemas.microsoft.com/office/drawing/2014/main" id="{93CB5A00-594B-413A-90B1-4849E26CBB05}"/>
              </a:ext>
            </a:extLst>
          </p:cNvPr>
          <p:cNvSpPr>
            <a:spLocks noGrp="1"/>
          </p:cNvSpPr>
          <p:nvPr>
            <p:ph sz="half" idx="2"/>
          </p:nvPr>
        </p:nvSpPr>
        <p:spPr/>
        <p:txBody>
          <a:bodyPr/>
          <a:lstStyle/>
          <a:p>
            <a:r>
              <a:rPr lang="da-DK" dirty="0"/>
              <a:t>Kan stave sit fornavn og efternavn</a:t>
            </a:r>
          </a:p>
          <a:p>
            <a:r>
              <a:rPr lang="da-DK" dirty="0"/>
              <a:t>Kan genkende få enkeltord som fx ”start”</a:t>
            </a:r>
          </a:p>
          <a:p>
            <a:r>
              <a:rPr lang="da-DK" dirty="0"/>
              <a:t>Helt afhængig af hjælpemidler</a:t>
            </a:r>
          </a:p>
        </p:txBody>
      </p:sp>
      <p:sp>
        <p:nvSpPr>
          <p:cNvPr id="6" name="Pladsholder til tekst 5">
            <a:extLst>
              <a:ext uri="{FF2B5EF4-FFF2-40B4-BE49-F238E27FC236}">
                <a16:creationId xmlns:a16="http://schemas.microsoft.com/office/drawing/2014/main" id="{E7A4E77D-F499-4F87-B19E-478FB366DF47}"/>
              </a:ext>
            </a:extLst>
          </p:cNvPr>
          <p:cNvSpPr>
            <a:spLocks noGrp="1"/>
          </p:cNvSpPr>
          <p:nvPr>
            <p:ph type="body" sz="quarter" idx="3"/>
          </p:nvPr>
        </p:nvSpPr>
        <p:spPr/>
        <p:txBody>
          <a:bodyPr/>
          <a:lstStyle/>
          <a:p>
            <a:r>
              <a:rPr lang="da-DK" dirty="0"/>
              <a:t>‘Hans’ elektriker:</a:t>
            </a:r>
          </a:p>
        </p:txBody>
      </p:sp>
      <p:sp>
        <p:nvSpPr>
          <p:cNvPr id="7" name="Pladsholder til indhold 6">
            <a:extLst>
              <a:ext uri="{FF2B5EF4-FFF2-40B4-BE49-F238E27FC236}">
                <a16:creationId xmlns:a16="http://schemas.microsoft.com/office/drawing/2014/main" id="{D5C39D67-7935-49A3-98D3-F2D3F32A4EE3}"/>
              </a:ext>
            </a:extLst>
          </p:cNvPr>
          <p:cNvSpPr>
            <a:spLocks noGrp="1"/>
          </p:cNvSpPr>
          <p:nvPr>
            <p:ph sz="quarter" idx="4"/>
          </p:nvPr>
        </p:nvSpPr>
        <p:spPr/>
        <p:txBody>
          <a:bodyPr/>
          <a:lstStyle/>
          <a:p>
            <a:r>
              <a:rPr lang="da-DK" dirty="0"/>
              <a:t>Staver nogenlunde fornuftigt</a:t>
            </a:r>
          </a:p>
          <a:p>
            <a:r>
              <a:rPr lang="da-DK" dirty="0"/>
              <a:t>Kan godt læse- men det går langsomt</a:t>
            </a:r>
          </a:p>
          <a:p>
            <a:r>
              <a:rPr lang="da-DK" dirty="0"/>
              <a:t>Gider ikke rigtigt bruge hjælpemidler</a:t>
            </a:r>
          </a:p>
        </p:txBody>
      </p:sp>
      <p:sp>
        <p:nvSpPr>
          <p:cNvPr id="8" name="Tekstfelt 7">
            <a:extLst>
              <a:ext uri="{FF2B5EF4-FFF2-40B4-BE49-F238E27FC236}">
                <a16:creationId xmlns:a16="http://schemas.microsoft.com/office/drawing/2014/main" id="{410FF872-4EC6-49AE-8C21-5A1A71340737}"/>
              </a:ext>
            </a:extLst>
          </p:cNvPr>
          <p:cNvSpPr txBox="1"/>
          <p:nvPr/>
        </p:nvSpPr>
        <p:spPr>
          <a:xfrm>
            <a:off x="1371600" y="1656323"/>
            <a:ext cx="10482146" cy="461665"/>
          </a:xfrm>
          <a:prstGeom prst="rect">
            <a:avLst/>
          </a:prstGeom>
          <a:noFill/>
        </p:spPr>
        <p:txBody>
          <a:bodyPr wrap="square" rtlCol="0">
            <a:spAutoFit/>
          </a:bodyPr>
          <a:lstStyle/>
          <a:p>
            <a:r>
              <a:rPr lang="da-DK" sz="2400" dirty="0"/>
              <a:t>Graden af handicappet afhænger af spændet mellem krav og funktionsniveau</a:t>
            </a:r>
          </a:p>
        </p:txBody>
      </p:sp>
    </p:spTree>
    <p:extLst>
      <p:ext uri="{BB962C8B-B14F-4D97-AF65-F5344CB8AC3E}">
        <p14:creationId xmlns:p14="http://schemas.microsoft.com/office/powerpoint/2010/main" val="3283328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75791F6C-5544-5F90-2361-15DE0F0CD7EE}"/>
              </a:ext>
            </a:extLst>
          </p:cNvPr>
          <p:cNvSpPr>
            <a:spLocks noGrp="1"/>
          </p:cNvSpPr>
          <p:nvPr>
            <p:ph type="title"/>
          </p:nvPr>
        </p:nvSpPr>
        <p:spPr>
          <a:xfrm>
            <a:off x="838200" y="365125"/>
            <a:ext cx="10515600" cy="1325563"/>
          </a:xfrm>
        </p:spPr>
        <p:txBody>
          <a:bodyPr anchor="ctr">
            <a:normAutofit/>
          </a:bodyPr>
          <a:lstStyle/>
          <a:p>
            <a:r>
              <a:rPr lang="da-DK" dirty="0"/>
              <a:t>Balance mellem krav og kompetencer</a:t>
            </a:r>
          </a:p>
        </p:txBody>
      </p:sp>
      <p:pic>
        <p:nvPicPr>
          <p:cNvPr id="1026" name="Picture 2" descr="Vurdér risikoen for medarbejderes helbred ved høje følelsesmæssige krav i  arbejdet med mennesker - Arbejdstilsynet">
            <a:extLst>
              <a:ext uri="{FF2B5EF4-FFF2-40B4-BE49-F238E27FC236}">
                <a16:creationId xmlns:a16="http://schemas.microsoft.com/office/drawing/2014/main" id="{289625A3-62EB-9BA3-1D53-7D5F7ADFA2A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70222" y="1788554"/>
            <a:ext cx="7344032" cy="4351338"/>
          </a:xfrm>
          <a:prstGeom prst="rect">
            <a:avLst/>
          </a:prstGeom>
          <a:solidFill>
            <a:srgbClr val="FFFFFF"/>
          </a:solidFill>
        </p:spPr>
      </p:pic>
    </p:spTree>
    <p:extLst>
      <p:ext uri="{BB962C8B-B14F-4D97-AF65-F5344CB8AC3E}">
        <p14:creationId xmlns:p14="http://schemas.microsoft.com/office/powerpoint/2010/main" val="2353984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7F3F6-90A6-4C0B-8737-3F99B612C9F4}"/>
              </a:ext>
            </a:extLst>
          </p:cNvPr>
          <p:cNvSpPr>
            <a:spLocks noGrp="1"/>
          </p:cNvSpPr>
          <p:nvPr>
            <p:ph type="title"/>
          </p:nvPr>
        </p:nvSpPr>
        <p:spPr/>
        <p:txBody>
          <a:bodyPr/>
          <a:lstStyle/>
          <a:p>
            <a:r>
              <a:rPr lang="da-DK" i="1" dirty="0">
                <a:latin typeface="Times New Roman" panose="02020603050405020304" pitchFamily="18" charset="0"/>
                <a:cs typeface="Times New Roman" panose="02020603050405020304" pitchFamily="18" charset="0"/>
              </a:rPr>
              <a:t>Mulige </a:t>
            </a:r>
            <a:r>
              <a:rPr lang="da-DK" dirty="0">
                <a:latin typeface="Times New Roman" panose="02020603050405020304" pitchFamily="18" charset="0"/>
                <a:cs typeface="Times New Roman" panose="02020603050405020304" pitchFamily="18" charset="0"/>
              </a:rPr>
              <a:t>vanskeligheder</a:t>
            </a:r>
            <a:endParaRPr lang="da-DK" i="1" dirty="0">
              <a:latin typeface="Times New Roman" panose="02020603050405020304" pitchFamily="18" charset="0"/>
              <a:cs typeface="Times New Roman" panose="02020603050405020304" pitchFamily="18" charset="0"/>
            </a:endParaRPr>
          </a:p>
        </p:txBody>
      </p:sp>
      <p:sp>
        <p:nvSpPr>
          <p:cNvPr id="3" name="Pladsholder til indhold 2">
            <a:extLst>
              <a:ext uri="{FF2B5EF4-FFF2-40B4-BE49-F238E27FC236}">
                <a16:creationId xmlns:a16="http://schemas.microsoft.com/office/drawing/2014/main" id="{F491466C-C7CA-4A87-A494-37F0DF8A7624}"/>
              </a:ext>
            </a:extLst>
          </p:cNvPr>
          <p:cNvSpPr>
            <a:spLocks noGrp="1"/>
          </p:cNvSpPr>
          <p:nvPr>
            <p:ph idx="1"/>
          </p:nvPr>
        </p:nvSpPr>
        <p:spPr>
          <a:xfrm>
            <a:off x="838200" y="1825625"/>
            <a:ext cx="2856722" cy="4351338"/>
          </a:xfrm>
        </p:spPr>
        <p:txBody>
          <a:bodyPr/>
          <a:lstStyle/>
          <a:p>
            <a:r>
              <a:rPr lang="da-DK" sz="2000" dirty="0">
                <a:latin typeface="Times New Roman" panose="02020603050405020304" pitchFamily="18" charset="0"/>
                <a:cs typeface="Times New Roman" panose="02020603050405020304" pitchFamily="18" charset="0"/>
              </a:rPr>
              <a:t>Læsning</a:t>
            </a:r>
          </a:p>
          <a:p>
            <a:r>
              <a:rPr lang="da-DK" sz="2000" dirty="0">
                <a:latin typeface="Times New Roman" panose="02020603050405020304" pitchFamily="18" charset="0"/>
                <a:cs typeface="Times New Roman" panose="02020603050405020304" pitchFamily="18" charset="0"/>
              </a:rPr>
              <a:t>Ordforråd</a:t>
            </a:r>
          </a:p>
          <a:p>
            <a:r>
              <a:rPr lang="da-DK" sz="2000" dirty="0">
                <a:latin typeface="Times New Roman" panose="02020603050405020304" pitchFamily="18" charset="0"/>
                <a:cs typeface="Times New Roman" panose="02020603050405020304" pitchFamily="18" charset="0"/>
              </a:rPr>
              <a:t>Stavning</a:t>
            </a:r>
          </a:p>
          <a:p>
            <a:r>
              <a:rPr lang="da-DK" sz="2000" dirty="0">
                <a:latin typeface="Times New Roman" panose="02020603050405020304" pitchFamily="18" charset="0"/>
                <a:cs typeface="Times New Roman" panose="02020603050405020304" pitchFamily="18" charset="0"/>
              </a:rPr>
              <a:t>Skrivning</a:t>
            </a:r>
          </a:p>
          <a:p>
            <a:r>
              <a:rPr lang="da-DK" sz="2000" dirty="0">
                <a:latin typeface="Times New Roman" panose="02020603050405020304" pitchFamily="18" charset="0"/>
                <a:cs typeface="Times New Roman" panose="02020603050405020304" pitchFamily="18" charset="0"/>
              </a:rPr>
              <a:t>Fremmedsprog</a:t>
            </a:r>
          </a:p>
          <a:p>
            <a:endParaRPr lang="da-DK" dirty="0"/>
          </a:p>
        </p:txBody>
      </p:sp>
      <p:pic>
        <p:nvPicPr>
          <p:cNvPr id="4" name="Pladsholder til indhold 6" descr="Et billede, der indeholder tekst&#10;&#10;Automatisk genereret beskrivelse">
            <a:extLst>
              <a:ext uri="{FF2B5EF4-FFF2-40B4-BE49-F238E27FC236}">
                <a16:creationId xmlns:a16="http://schemas.microsoft.com/office/drawing/2014/main" id="{B1EA0395-7CD6-4AF2-97A2-ABD272D5F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848" y="1834956"/>
            <a:ext cx="5438282" cy="4351338"/>
          </a:xfrm>
          <a:prstGeom prst="rect">
            <a:avLst/>
          </a:prstGeom>
        </p:spPr>
      </p:pic>
      <p:sp>
        <p:nvSpPr>
          <p:cNvPr id="5" name="Pladsholder til indhold 2">
            <a:extLst>
              <a:ext uri="{FF2B5EF4-FFF2-40B4-BE49-F238E27FC236}">
                <a16:creationId xmlns:a16="http://schemas.microsoft.com/office/drawing/2014/main" id="{2B05C92E-16F8-4489-A55A-DFFFC3003B80}"/>
              </a:ext>
            </a:extLst>
          </p:cNvPr>
          <p:cNvSpPr txBox="1">
            <a:spLocks/>
          </p:cNvSpPr>
          <p:nvPr/>
        </p:nvSpPr>
        <p:spPr>
          <a:xfrm>
            <a:off x="8305800" y="1825625"/>
            <a:ext cx="285672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da-DK" sz="2000" dirty="0">
                <a:latin typeface="Times New Roman" panose="02020603050405020304" pitchFamily="18" charset="0"/>
                <a:cs typeface="Times New Roman" panose="02020603050405020304" pitchFamily="18" charset="0"/>
              </a:rPr>
              <a:t>Struktur</a:t>
            </a:r>
          </a:p>
          <a:p>
            <a:pPr marL="285750" indent="-285750">
              <a:buFont typeface="Arial" panose="020B0604020202020204" pitchFamily="34" charset="0"/>
              <a:buChar char="•"/>
            </a:pPr>
            <a:r>
              <a:rPr lang="da-DK" sz="2000" dirty="0">
                <a:latin typeface="Times New Roman" panose="02020603050405020304" pitchFamily="18" charset="0"/>
                <a:cs typeface="Times New Roman" panose="02020603050405020304" pitchFamily="18" charset="0"/>
              </a:rPr>
              <a:t>Træt i hovedet</a:t>
            </a:r>
          </a:p>
          <a:p>
            <a:pPr marL="285750" indent="-285750">
              <a:buFont typeface="Arial" panose="020B0604020202020204" pitchFamily="34" charset="0"/>
              <a:buChar char="•"/>
            </a:pPr>
            <a:r>
              <a:rPr lang="da-DK" sz="2000" dirty="0">
                <a:latin typeface="Times New Roman" panose="02020603050405020304" pitchFamily="18" charset="0"/>
                <a:cs typeface="Times New Roman" panose="02020603050405020304" pitchFamily="18" charset="0"/>
              </a:rPr>
              <a:t>Rastløshed</a:t>
            </a:r>
          </a:p>
          <a:p>
            <a:pPr marL="285750" indent="-285750">
              <a:buFont typeface="Arial" panose="020B0604020202020204" pitchFamily="34" charset="0"/>
              <a:buChar char="•"/>
            </a:pPr>
            <a:r>
              <a:rPr lang="da-DK" sz="2000" dirty="0">
                <a:latin typeface="Times New Roman" panose="02020603050405020304" pitchFamily="18" charset="0"/>
                <a:cs typeface="Times New Roman" panose="02020603050405020304" pitchFamily="18" charset="0"/>
              </a:rPr>
              <a:t>Dårlig faglig selvtillid</a:t>
            </a:r>
          </a:p>
          <a:p>
            <a:pPr marL="285750" indent="-285750">
              <a:buFont typeface="Arial" panose="020B0604020202020204" pitchFamily="34" charset="0"/>
              <a:buChar char="•"/>
            </a:pPr>
            <a:r>
              <a:rPr lang="da-DK" sz="2000" dirty="0">
                <a:latin typeface="Times New Roman" panose="02020603050405020304" pitchFamily="18" charset="0"/>
                <a:cs typeface="Times New Roman" panose="02020603050405020304" pitchFamily="18" charset="0"/>
              </a:rPr>
              <a:t>Udadreagerende</a:t>
            </a:r>
          </a:p>
          <a:p>
            <a:pPr marL="285750" indent="-285750">
              <a:buFont typeface="Arial" panose="020B0604020202020204" pitchFamily="34" charset="0"/>
              <a:buChar char="•"/>
            </a:pPr>
            <a:r>
              <a:rPr lang="da-DK" sz="2000" dirty="0">
                <a:latin typeface="Times New Roman" panose="02020603050405020304" pitchFamily="18" charset="0"/>
                <a:cs typeface="Times New Roman" panose="02020603050405020304" pitchFamily="18" charset="0"/>
              </a:rPr>
              <a:t>Stort overlap med andre vanskeligheder</a:t>
            </a:r>
          </a:p>
        </p:txBody>
      </p:sp>
    </p:spTree>
    <p:extLst>
      <p:ext uri="{BB962C8B-B14F-4D97-AF65-F5344CB8AC3E}">
        <p14:creationId xmlns:p14="http://schemas.microsoft.com/office/powerpoint/2010/main" val="730905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latin typeface="Times New Roman" panose="02020603050405020304" pitchFamily="18" charset="0"/>
                <a:cs typeface="Times New Roman" panose="02020603050405020304" pitchFamily="18" charset="0"/>
              </a:rPr>
              <a:t>Præsentation</a:t>
            </a:r>
            <a:endParaRPr lang="da-DK" dirty="0">
              <a:solidFill>
                <a:srgbClr val="FF0000"/>
              </a:solidFill>
              <a:latin typeface="Times New Roman" panose="02020603050405020304" pitchFamily="18" charset="0"/>
              <a:cs typeface="Times New Roman" panose="02020603050405020304" pitchFamily="18" charset="0"/>
            </a:endParaRPr>
          </a:p>
        </p:txBody>
      </p:sp>
      <p:sp>
        <p:nvSpPr>
          <p:cNvPr id="3" name="Pladsholder til indhold 2"/>
          <p:cNvSpPr>
            <a:spLocks noGrp="1"/>
          </p:cNvSpPr>
          <p:nvPr>
            <p:ph idx="1"/>
          </p:nvPr>
        </p:nvSpPr>
        <p:spPr>
          <a:xfrm>
            <a:off x="3666929" y="1760609"/>
            <a:ext cx="6858831" cy="4010271"/>
          </a:xfrm>
        </p:spPr>
        <p:txBody>
          <a:bodyPr>
            <a:normAutofit/>
          </a:bodyPr>
          <a:lstStyle/>
          <a:p>
            <a:pPr marL="0" indent="0">
              <a:buNone/>
            </a:pPr>
            <a:endParaRPr lang="da-DK" sz="500" b="1" dirty="0">
              <a:latin typeface="Times New Roman" panose="02020603050405020304" pitchFamily="18" charset="0"/>
              <a:cs typeface="Times New Roman" panose="02020603050405020304" pitchFamily="18" charset="0"/>
            </a:endParaRPr>
          </a:p>
          <a:p>
            <a:pPr marL="0" indent="0">
              <a:buNone/>
            </a:pPr>
            <a:endParaRPr lang="da-DK" sz="500" b="1" dirty="0">
              <a:latin typeface="Times New Roman" panose="02020603050405020304" pitchFamily="18" charset="0"/>
              <a:cs typeface="Times New Roman" panose="02020603050405020304" pitchFamily="18" charset="0"/>
            </a:endParaRPr>
          </a:p>
          <a:p>
            <a:pPr marL="0" indent="0">
              <a:buNone/>
            </a:pPr>
            <a:r>
              <a:rPr lang="da-DK" sz="2400" b="1" dirty="0">
                <a:latin typeface="Times New Roman" panose="02020603050405020304" pitchFamily="18" charset="0"/>
                <a:cs typeface="Times New Roman" panose="02020603050405020304" pitchFamily="18" charset="0"/>
              </a:rPr>
              <a:t>Jette Kristine Olsen</a:t>
            </a:r>
          </a:p>
          <a:p>
            <a:r>
              <a:rPr lang="da-DK" sz="2400" dirty="0">
                <a:latin typeface="Times New Roman" panose="02020603050405020304" pitchFamily="18" charset="0"/>
                <a:cs typeface="Times New Roman" panose="02020603050405020304" pitchFamily="18" charset="0"/>
              </a:rPr>
              <a:t>Fuldtidslæsevejleder på EUD og AMU – tekniske uddannelser</a:t>
            </a:r>
          </a:p>
          <a:p>
            <a:r>
              <a:rPr lang="da-DK" sz="2400" dirty="0">
                <a:latin typeface="Times New Roman" panose="02020603050405020304" pitchFamily="18" charset="0"/>
                <a:cs typeface="Times New Roman" panose="02020603050405020304" pitchFamily="18" charset="0"/>
              </a:rPr>
              <a:t>Uddannet læsevejleder og ordblindelærer</a:t>
            </a:r>
          </a:p>
          <a:p>
            <a:r>
              <a:rPr lang="da-DK" sz="1800" dirty="0">
                <a:latin typeface="Times New Roman" panose="02020603050405020304" pitchFamily="18" charset="0"/>
                <a:cs typeface="Times New Roman" panose="02020603050405020304" pitchFamily="18" charset="0"/>
                <a:hlinkClick r:id="rId3"/>
              </a:rPr>
              <a:t>jet@tradium.dk</a:t>
            </a:r>
            <a:endParaRPr lang="da-DK" sz="1800" dirty="0">
              <a:latin typeface="Times New Roman" panose="02020603050405020304" pitchFamily="18" charset="0"/>
              <a:cs typeface="Times New Roman" panose="02020603050405020304" pitchFamily="18" charset="0"/>
            </a:endParaRPr>
          </a:p>
        </p:txBody>
      </p:sp>
      <p:pic>
        <p:nvPicPr>
          <p:cNvPr id="5" name="Billed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0441" y="355539"/>
            <a:ext cx="1566066" cy="770708"/>
          </a:xfrm>
          <a:prstGeom prst="rect">
            <a:avLst/>
          </a:prstGeom>
        </p:spPr>
      </p:pic>
      <p:pic>
        <p:nvPicPr>
          <p:cNvPr id="8" name="Billede 7" descr="Et billede, der indeholder person, væg, kvinde, indendørs&#10;&#10;Automatisk genereret beskrivelse">
            <a:extLst>
              <a:ext uri="{FF2B5EF4-FFF2-40B4-BE49-F238E27FC236}">
                <a16:creationId xmlns:a16="http://schemas.microsoft.com/office/drawing/2014/main" id="{AAB66157-AF23-6356-C9E4-1EB70C9AE634}"/>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838200" y="2363512"/>
            <a:ext cx="1479433" cy="1476968"/>
          </a:xfrm>
          <a:prstGeom prst="rect">
            <a:avLst/>
          </a:prstGeom>
        </p:spPr>
      </p:pic>
    </p:spTree>
    <p:extLst>
      <p:ext uri="{BB962C8B-B14F-4D97-AF65-F5344CB8AC3E}">
        <p14:creationId xmlns:p14="http://schemas.microsoft.com/office/powerpoint/2010/main" val="34819579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F8B1FC-54B2-D055-BF2B-FFEA6B85E926}"/>
              </a:ext>
            </a:extLst>
          </p:cNvPr>
          <p:cNvSpPr>
            <a:spLocks noGrp="1"/>
          </p:cNvSpPr>
          <p:nvPr>
            <p:ph type="title"/>
          </p:nvPr>
        </p:nvSpPr>
        <p:spPr/>
        <p:txBody>
          <a:bodyPr/>
          <a:lstStyle/>
          <a:p>
            <a:r>
              <a:rPr lang="da-DK" dirty="0">
                <a:latin typeface="Times New Roman" panose="02020603050405020304" pitchFamily="18" charset="0"/>
                <a:cs typeface="Times New Roman" panose="02020603050405020304" pitchFamily="18" charset="0"/>
              </a:rPr>
              <a:t>Når de skal læse </a:t>
            </a:r>
          </a:p>
        </p:txBody>
      </p:sp>
      <p:sp>
        <p:nvSpPr>
          <p:cNvPr id="3" name="Pladsholder til indhold 2">
            <a:extLst>
              <a:ext uri="{FF2B5EF4-FFF2-40B4-BE49-F238E27FC236}">
                <a16:creationId xmlns:a16="http://schemas.microsoft.com/office/drawing/2014/main" id="{88D7073B-43A8-F85B-A674-765E22964EE8}"/>
              </a:ext>
            </a:extLst>
          </p:cNvPr>
          <p:cNvSpPr>
            <a:spLocks noGrp="1"/>
          </p:cNvSpPr>
          <p:nvPr>
            <p:ph idx="1"/>
          </p:nvPr>
        </p:nvSpPr>
        <p:spPr/>
        <p:txBody>
          <a:bodyPr/>
          <a:lstStyle/>
          <a:p>
            <a:r>
              <a:rPr lang="da-DK" dirty="0">
                <a:latin typeface="Times New Roman" panose="02020603050405020304" pitchFamily="18" charset="0"/>
                <a:cs typeface="Times New Roman" panose="02020603050405020304" pitchFamily="18" charset="0"/>
              </a:rPr>
              <a:t>Giv tydeligt læseformål fx:  </a:t>
            </a:r>
          </a:p>
          <a:p>
            <a:pPr marL="0" indent="0">
              <a:buNone/>
            </a:pPr>
            <a:endParaRPr lang="da-DK" dirty="0">
              <a:latin typeface="Times New Roman" panose="02020603050405020304" pitchFamily="18" charset="0"/>
              <a:cs typeface="Times New Roman" panose="02020603050405020304" pitchFamily="18" charset="0"/>
            </a:endParaRPr>
          </a:p>
          <a:p>
            <a:pPr lvl="1"/>
            <a:r>
              <a:rPr lang="da-DK" dirty="0">
                <a:latin typeface="Times New Roman" panose="02020603050405020304" pitchFamily="18" charset="0"/>
                <a:cs typeface="Times New Roman" panose="02020603050405020304" pitchFamily="18" charset="0"/>
              </a:rPr>
              <a:t>Læs teksten og find de </a:t>
            </a:r>
            <a:r>
              <a:rPr lang="da-DK" b="1" dirty="0">
                <a:latin typeface="Times New Roman" panose="02020603050405020304" pitchFamily="18" charset="0"/>
                <a:cs typeface="Times New Roman" panose="02020603050405020304" pitchFamily="18" charset="0"/>
              </a:rPr>
              <a:t>fire vigtigste værnemidler </a:t>
            </a:r>
            <a:r>
              <a:rPr lang="da-DK" dirty="0">
                <a:latin typeface="Times New Roman" panose="02020603050405020304" pitchFamily="18" charset="0"/>
                <a:cs typeface="Times New Roman" panose="02020603050405020304" pitchFamily="18" charset="0"/>
              </a:rPr>
              <a:t>på værkstedet. Streg dem under i teksten / skriv dem ned. </a:t>
            </a:r>
          </a:p>
          <a:p>
            <a:pPr lvl="1"/>
            <a:r>
              <a:rPr lang="da-DK" dirty="0">
                <a:latin typeface="Times New Roman" panose="02020603050405020304" pitchFamily="18" charset="0"/>
                <a:cs typeface="Times New Roman" panose="02020603050405020304" pitchFamily="18" charset="0"/>
              </a:rPr>
              <a:t>Læs teksten, hav fokus på, hvad der </a:t>
            </a:r>
            <a:r>
              <a:rPr lang="da-DK" b="1" dirty="0">
                <a:latin typeface="Times New Roman" panose="02020603050405020304" pitchFamily="18" charset="0"/>
                <a:cs typeface="Times New Roman" panose="02020603050405020304" pitchFamily="18" charset="0"/>
              </a:rPr>
              <a:t>kendetegner en artikel</a:t>
            </a:r>
            <a:r>
              <a:rPr lang="da-DK" dirty="0">
                <a:latin typeface="Times New Roman" panose="02020603050405020304" pitchFamily="18" charset="0"/>
                <a:cs typeface="Times New Roman" panose="02020603050405020304" pitchFamily="18" charset="0"/>
              </a:rPr>
              <a:t>. Skriv 5 stikord ned. </a:t>
            </a:r>
          </a:p>
          <a:p>
            <a:pPr lvl="1"/>
            <a:r>
              <a:rPr lang="da-DK" dirty="0">
                <a:latin typeface="Times New Roman" panose="02020603050405020304" pitchFamily="18" charset="0"/>
                <a:cs typeface="Times New Roman" panose="02020603050405020304" pitchFamily="18" charset="0"/>
              </a:rPr>
              <a:t>Læs teksten – sæt streg under </a:t>
            </a:r>
            <a:r>
              <a:rPr lang="da-DK" b="1" dirty="0">
                <a:latin typeface="Times New Roman" panose="02020603050405020304" pitchFamily="18" charset="0"/>
                <a:cs typeface="Times New Roman" panose="02020603050405020304" pitchFamily="18" charset="0"/>
              </a:rPr>
              <a:t>alle typer værktøj</a:t>
            </a:r>
            <a:r>
              <a:rPr lang="da-DK" dirty="0">
                <a:latin typeface="Times New Roman" panose="02020603050405020304" pitchFamily="18" charset="0"/>
                <a:cs typeface="Times New Roman" panose="02020603050405020304" pitchFamily="18" charset="0"/>
              </a:rPr>
              <a:t>, der nævnes </a:t>
            </a:r>
          </a:p>
          <a:p>
            <a:pPr lvl="1"/>
            <a:r>
              <a:rPr lang="da-DK" dirty="0">
                <a:latin typeface="Times New Roman" panose="02020603050405020304" pitchFamily="18" charset="0"/>
                <a:cs typeface="Times New Roman" panose="02020603050405020304" pitchFamily="18" charset="0"/>
              </a:rPr>
              <a:t>Læs teksten – efter du har læst, skal du </a:t>
            </a:r>
            <a:r>
              <a:rPr lang="da-DK" b="1" dirty="0">
                <a:latin typeface="Times New Roman" panose="02020603050405020304" pitchFamily="18" charset="0"/>
                <a:cs typeface="Times New Roman" panose="02020603050405020304" pitchFamily="18" charset="0"/>
              </a:rPr>
              <a:t>svare på spørgsmålene </a:t>
            </a:r>
            <a:r>
              <a:rPr lang="da-DK" dirty="0">
                <a:latin typeface="Times New Roman" panose="02020603050405020304" pitchFamily="18" charset="0"/>
                <a:cs typeface="Times New Roman" panose="02020603050405020304" pitchFamily="18" charset="0"/>
              </a:rPr>
              <a:t>nedenunder. Læs dem igennem først. </a:t>
            </a:r>
          </a:p>
        </p:txBody>
      </p:sp>
    </p:spTree>
    <p:extLst>
      <p:ext uri="{BB962C8B-B14F-4D97-AF65-F5344CB8AC3E}">
        <p14:creationId xmlns:p14="http://schemas.microsoft.com/office/powerpoint/2010/main" val="25761757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0AAB59-2940-ED90-7972-9A49C3594B9C}"/>
              </a:ext>
            </a:extLst>
          </p:cNvPr>
          <p:cNvSpPr>
            <a:spLocks noGrp="1"/>
          </p:cNvSpPr>
          <p:nvPr>
            <p:ph type="title"/>
          </p:nvPr>
        </p:nvSpPr>
        <p:spPr/>
        <p:txBody>
          <a:bodyPr/>
          <a:lstStyle/>
          <a:p>
            <a:r>
              <a:rPr lang="da-DK" dirty="0">
                <a:latin typeface="Times New Roman" panose="02020603050405020304" pitchFamily="18" charset="0"/>
                <a:cs typeface="Times New Roman" panose="02020603050405020304" pitchFamily="18" charset="0"/>
              </a:rPr>
              <a:t>Når de skal skrive</a:t>
            </a:r>
          </a:p>
        </p:txBody>
      </p:sp>
      <p:sp>
        <p:nvSpPr>
          <p:cNvPr id="3" name="Pladsholder til indhold 2">
            <a:extLst>
              <a:ext uri="{FF2B5EF4-FFF2-40B4-BE49-F238E27FC236}">
                <a16:creationId xmlns:a16="http://schemas.microsoft.com/office/drawing/2014/main" id="{E5B1F8FF-47D6-E894-F188-A3D421D4854B}"/>
              </a:ext>
            </a:extLst>
          </p:cNvPr>
          <p:cNvSpPr>
            <a:spLocks noGrp="1"/>
          </p:cNvSpPr>
          <p:nvPr>
            <p:ph idx="1"/>
          </p:nvPr>
        </p:nvSpPr>
        <p:spPr/>
        <p:txBody>
          <a:bodyPr/>
          <a:lstStyle/>
          <a:p>
            <a:r>
              <a:rPr lang="da-DK" dirty="0">
                <a:latin typeface="Times New Roman" panose="02020603050405020304" pitchFamily="18" charset="0"/>
                <a:cs typeface="Times New Roman" panose="02020603050405020304" pitchFamily="18" charset="0"/>
              </a:rPr>
              <a:t>Tydelig stilladsering</a:t>
            </a:r>
          </a:p>
          <a:p>
            <a:pPr marL="0" indent="0">
              <a:buNone/>
            </a:pPr>
            <a:endParaRPr lang="da-DK" dirty="0">
              <a:latin typeface="Times New Roman" panose="02020603050405020304" pitchFamily="18" charset="0"/>
              <a:cs typeface="Times New Roman" panose="02020603050405020304" pitchFamily="18" charset="0"/>
            </a:endParaRPr>
          </a:p>
          <a:p>
            <a:pPr>
              <a:buFontTx/>
              <a:buChar char="-"/>
            </a:pPr>
            <a:r>
              <a:rPr lang="da-DK" dirty="0">
                <a:latin typeface="Times New Roman" panose="02020603050405020304" pitchFamily="18" charset="0"/>
                <a:cs typeface="Times New Roman" panose="02020603050405020304" pitchFamily="18" charset="0"/>
              </a:rPr>
              <a:t>Fx eksempelopgaver udleveres</a:t>
            </a:r>
          </a:p>
          <a:p>
            <a:pPr>
              <a:buFontTx/>
              <a:buChar char="-"/>
            </a:pPr>
            <a:r>
              <a:rPr lang="da-DK" dirty="0">
                <a:latin typeface="Times New Roman" panose="02020603050405020304" pitchFamily="18" charset="0"/>
                <a:cs typeface="Times New Roman" panose="02020603050405020304" pitchFamily="18" charset="0"/>
              </a:rPr>
              <a:t>Overskrifter er defineret på forhånd</a:t>
            </a:r>
          </a:p>
          <a:p>
            <a:pPr>
              <a:buFontTx/>
              <a:buChar char="-"/>
            </a:pPr>
            <a:r>
              <a:rPr lang="da-DK" dirty="0">
                <a:latin typeface="Times New Roman" panose="02020603050405020304" pitchFamily="18" charset="0"/>
                <a:cs typeface="Times New Roman" panose="02020603050405020304" pitchFamily="18" charset="0"/>
              </a:rPr>
              <a:t>Hjælpesætninger til at få dem i gang </a:t>
            </a:r>
          </a:p>
        </p:txBody>
      </p:sp>
    </p:spTree>
    <p:extLst>
      <p:ext uri="{BB962C8B-B14F-4D97-AF65-F5344CB8AC3E}">
        <p14:creationId xmlns:p14="http://schemas.microsoft.com/office/powerpoint/2010/main" val="39951850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81406" y="862279"/>
            <a:ext cx="7218143" cy="688737"/>
          </a:xfrm>
          <a:prstGeom prst="rect">
            <a:avLst/>
          </a:prstGeom>
        </p:spPr>
        <p:txBody>
          <a:bodyPr vert="horz" wrap="square" lIns="0" tIns="11516" rIns="0" bIns="0" rtlCol="0" anchor="ctr">
            <a:spAutoFit/>
          </a:bodyPr>
          <a:lstStyle/>
          <a:p>
            <a:pPr marL="11516">
              <a:lnSpc>
                <a:spcPct val="100000"/>
              </a:lnSpc>
              <a:spcBef>
                <a:spcPts val="91"/>
              </a:spcBef>
            </a:pPr>
            <a:r>
              <a:rPr lang="da-DK" spc="-5" dirty="0">
                <a:solidFill>
                  <a:srgbClr val="231F20"/>
                </a:solidFill>
                <a:latin typeface="Times New Roman" panose="02020603050405020304" pitchFamily="18" charset="0"/>
                <a:cs typeface="Times New Roman" panose="02020603050405020304" pitchFamily="18" charset="0"/>
              </a:rPr>
              <a:t>Når I laver opgaver til dem</a:t>
            </a:r>
            <a:endParaRPr spc="-5" dirty="0">
              <a:solidFill>
                <a:srgbClr val="231F20"/>
              </a:solidFill>
              <a:latin typeface="Times New Roman" panose="02020603050405020304" pitchFamily="18" charset="0"/>
              <a:cs typeface="Times New Roman" panose="02020603050405020304" pitchFamily="18" charset="0"/>
            </a:endParaRPr>
          </a:p>
        </p:txBody>
      </p:sp>
      <p:sp>
        <p:nvSpPr>
          <p:cNvPr id="4" name="object 4"/>
          <p:cNvSpPr txBox="1"/>
          <p:nvPr/>
        </p:nvSpPr>
        <p:spPr>
          <a:xfrm>
            <a:off x="5690478" y="1996251"/>
            <a:ext cx="4111341" cy="4962856"/>
          </a:xfrm>
          <a:prstGeom prst="rect">
            <a:avLst/>
          </a:prstGeom>
        </p:spPr>
        <p:txBody>
          <a:bodyPr vert="horz" wrap="square" lIns="0" tIns="11516" rIns="0" bIns="0" rtlCol="0">
            <a:spAutoFit/>
          </a:bodyPr>
          <a:lstStyle/>
          <a:p>
            <a:pPr marL="11516" marR="4607">
              <a:spcBef>
                <a:spcPts val="91"/>
              </a:spcBef>
            </a:pPr>
            <a:r>
              <a:rPr lang="da-DK" sz="1814" dirty="0">
                <a:latin typeface="Times New Roman" panose="02020603050405020304" pitchFamily="18" charset="0"/>
                <a:cs typeface="Times New Roman" panose="02020603050405020304" pitchFamily="18" charset="0"/>
              </a:rPr>
              <a:t>Læsbarhed stiger, hvis teksten er: </a:t>
            </a:r>
          </a:p>
          <a:p>
            <a:pPr marL="11516" marR="4607">
              <a:spcBef>
                <a:spcPts val="91"/>
              </a:spcBef>
            </a:pPr>
            <a:endParaRPr lang="da-DK" sz="1814" dirty="0">
              <a:latin typeface="Times New Roman" panose="02020603050405020304" pitchFamily="18" charset="0"/>
              <a:cs typeface="Times New Roman" panose="02020603050405020304" pitchFamily="18" charset="0"/>
            </a:endParaRPr>
          </a:p>
          <a:p>
            <a:pPr marL="322458" marR="4607" indent="-310942">
              <a:spcBef>
                <a:spcPts val="91"/>
              </a:spcBef>
              <a:buFontTx/>
              <a:buChar char="-"/>
            </a:pPr>
            <a:r>
              <a:rPr lang="da-DK" sz="1814" dirty="0">
                <a:latin typeface="Times New Roman" panose="02020603050405020304" pitchFamily="18" charset="0"/>
                <a:cs typeface="Times New Roman" panose="02020603050405020304" pitchFamily="18" charset="0"/>
              </a:rPr>
              <a:t>Overskuelig</a:t>
            </a:r>
          </a:p>
          <a:p>
            <a:pPr marL="322458" marR="4607" indent="-310942">
              <a:spcBef>
                <a:spcPts val="91"/>
              </a:spcBef>
              <a:buFontTx/>
              <a:buChar char="-"/>
            </a:pPr>
            <a:r>
              <a:rPr lang="da-DK" sz="1814" dirty="0">
                <a:latin typeface="Times New Roman" panose="02020603050405020304" pitchFamily="18" charset="0"/>
                <a:cs typeface="Times New Roman" panose="02020603050405020304" pitchFamily="18" charset="0"/>
              </a:rPr>
              <a:t>Kortfattet</a:t>
            </a:r>
          </a:p>
          <a:p>
            <a:pPr marL="322458" marR="4607" indent="-310942">
              <a:spcBef>
                <a:spcPts val="91"/>
              </a:spcBef>
              <a:buFontTx/>
              <a:buChar char="-"/>
            </a:pPr>
            <a:r>
              <a:rPr lang="da-DK" sz="1814" dirty="0">
                <a:latin typeface="Times New Roman" panose="02020603050405020304" pitchFamily="18" charset="0"/>
                <a:cs typeface="Times New Roman" panose="02020603050405020304" pitchFamily="18" charset="0"/>
              </a:rPr>
              <a:t>Præcis</a:t>
            </a:r>
          </a:p>
          <a:p>
            <a:pPr marL="322458" marR="4607" indent="-310942">
              <a:spcBef>
                <a:spcPts val="91"/>
              </a:spcBef>
              <a:buFontTx/>
              <a:buChar char="-"/>
            </a:pPr>
            <a:r>
              <a:rPr lang="da-DK" sz="1814" dirty="0">
                <a:latin typeface="Times New Roman" panose="02020603050405020304" pitchFamily="18" charset="0"/>
                <a:cs typeface="Times New Roman" panose="02020603050405020304" pitchFamily="18" charset="0"/>
              </a:rPr>
              <a:t>Skriv aktivt</a:t>
            </a:r>
          </a:p>
          <a:p>
            <a:pPr marL="322458" marR="4607" indent="-310942">
              <a:spcBef>
                <a:spcPts val="91"/>
              </a:spcBef>
              <a:buFontTx/>
              <a:buChar char="-"/>
            </a:pPr>
            <a:r>
              <a:rPr lang="da-DK" sz="1814" dirty="0">
                <a:latin typeface="Times New Roman" panose="02020603050405020304" pitchFamily="18" charset="0"/>
                <a:cs typeface="Times New Roman" panose="02020603050405020304" pitchFamily="18" charset="0"/>
              </a:rPr>
              <a:t>Bruger ord, eleverne forstår</a:t>
            </a:r>
          </a:p>
          <a:p>
            <a:pPr marL="322458" marR="4607" indent="-310942">
              <a:spcBef>
                <a:spcPts val="91"/>
              </a:spcBef>
              <a:buFontTx/>
              <a:buChar char="-"/>
            </a:pPr>
            <a:r>
              <a:rPr lang="da-DK" sz="1814" dirty="0">
                <a:latin typeface="Times New Roman" panose="02020603050405020304" pitchFamily="18" charset="0"/>
                <a:cs typeface="Times New Roman" panose="02020603050405020304" pitchFamily="18" charset="0"/>
              </a:rPr>
              <a:t>Giver svar på de 10 H’er</a:t>
            </a:r>
          </a:p>
          <a:p>
            <a:pPr marL="322458" marR="4607" indent="-310942">
              <a:spcBef>
                <a:spcPts val="91"/>
              </a:spcBef>
              <a:buFontTx/>
              <a:buChar char="-"/>
            </a:pPr>
            <a:endParaRPr lang="da-DK" sz="1814" dirty="0">
              <a:latin typeface="Times New Roman" panose="02020603050405020304" pitchFamily="18" charset="0"/>
              <a:cs typeface="Times New Roman" panose="02020603050405020304" pitchFamily="18" charset="0"/>
            </a:endParaRPr>
          </a:p>
          <a:p>
            <a:pPr marL="322458" marR="4607" indent="-310942">
              <a:spcBef>
                <a:spcPts val="91"/>
              </a:spcBef>
              <a:buFontTx/>
              <a:buChar char="-"/>
            </a:pPr>
            <a:r>
              <a:rPr lang="da-DK" sz="1814" dirty="0">
                <a:latin typeface="Times New Roman" panose="02020603050405020304" pitchFamily="18" charset="0"/>
                <a:cs typeface="Times New Roman" panose="02020603050405020304" pitchFamily="18" charset="0"/>
              </a:rPr>
              <a:t>Layout, der understøtter</a:t>
            </a:r>
          </a:p>
          <a:p>
            <a:pPr marL="737047" marR="4607" lvl="1" indent="-310942">
              <a:spcBef>
                <a:spcPts val="91"/>
              </a:spcBef>
              <a:buFontTx/>
              <a:buChar char="-"/>
            </a:pPr>
            <a:r>
              <a:rPr lang="da-DK" sz="1814" dirty="0">
                <a:latin typeface="Times New Roman" panose="02020603050405020304" pitchFamily="18" charset="0"/>
                <a:cs typeface="Times New Roman" panose="02020603050405020304" pitchFamily="18" charset="0"/>
              </a:rPr>
              <a:t>Illustrationer</a:t>
            </a:r>
          </a:p>
          <a:p>
            <a:pPr marL="737047" marR="4607" lvl="1" indent="-310942">
              <a:spcBef>
                <a:spcPts val="91"/>
              </a:spcBef>
              <a:buFontTx/>
              <a:buChar char="-"/>
            </a:pPr>
            <a:r>
              <a:rPr lang="da-DK" sz="1814" dirty="0">
                <a:latin typeface="Times New Roman" panose="02020603050405020304" pitchFamily="18" charset="0"/>
                <a:cs typeface="Times New Roman" panose="02020603050405020304" pitchFamily="18" charset="0"/>
              </a:rPr>
              <a:t>Figurer</a:t>
            </a:r>
          </a:p>
          <a:p>
            <a:pPr marL="737047" marR="4607" lvl="1" indent="-310942">
              <a:spcBef>
                <a:spcPts val="91"/>
              </a:spcBef>
              <a:buFontTx/>
              <a:buChar char="-"/>
            </a:pPr>
            <a:r>
              <a:rPr lang="da-DK" sz="1814" dirty="0">
                <a:latin typeface="Times New Roman" panose="02020603050405020304" pitchFamily="18" charset="0"/>
                <a:cs typeface="Times New Roman" panose="02020603050405020304" pitchFamily="18" charset="0"/>
              </a:rPr>
              <a:t>Punktform</a:t>
            </a:r>
          </a:p>
          <a:p>
            <a:pPr marL="737047" marR="4607" lvl="1" indent="-310942">
              <a:spcBef>
                <a:spcPts val="91"/>
              </a:spcBef>
              <a:buFontTx/>
              <a:buChar char="-"/>
            </a:pPr>
            <a:r>
              <a:rPr lang="da-DK" sz="1814" dirty="0">
                <a:latin typeface="Times New Roman" panose="02020603050405020304" pitchFamily="18" charset="0"/>
                <a:cs typeface="Times New Roman" panose="02020603050405020304" pitchFamily="18" charset="0"/>
              </a:rPr>
              <a:t>Bokse</a:t>
            </a:r>
          </a:p>
          <a:p>
            <a:pPr marL="737047" marR="4607" lvl="1" indent="-310942">
              <a:spcBef>
                <a:spcPts val="91"/>
              </a:spcBef>
              <a:buFontTx/>
              <a:buChar char="-"/>
            </a:pPr>
            <a:r>
              <a:rPr lang="da-DK" sz="1814" dirty="0">
                <a:latin typeface="Times New Roman" panose="02020603050405020304" pitchFamily="18" charset="0"/>
                <a:cs typeface="Times New Roman" panose="02020603050405020304" pitchFamily="18" charset="0"/>
              </a:rPr>
              <a:t>Brug af teksttyper</a:t>
            </a:r>
          </a:p>
          <a:p>
            <a:pPr marL="322458" marR="4607" indent="-310942">
              <a:spcBef>
                <a:spcPts val="91"/>
              </a:spcBef>
              <a:buFontTx/>
              <a:buChar char="-"/>
            </a:pPr>
            <a:endParaRPr lang="da-DK" sz="1814" dirty="0">
              <a:latin typeface="Franklin Gothic Book" panose="020B0503020102020204" pitchFamily="34" charset="0"/>
              <a:cs typeface="Roboto-Light"/>
            </a:endParaRPr>
          </a:p>
          <a:p>
            <a:pPr marL="322458" marR="4607" indent="-310942">
              <a:spcBef>
                <a:spcPts val="91"/>
              </a:spcBef>
              <a:buFontTx/>
              <a:buChar char="-"/>
            </a:pPr>
            <a:endParaRPr sz="1814" dirty="0">
              <a:latin typeface="Franklin Gothic Book" panose="020B0503020102020204" pitchFamily="34" charset="0"/>
              <a:cs typeface="Roboto-Light"/>
            </a:endParaRPr>
          </a:p>
        </p:txBody>
      </p:sp>
      <p:sp>
        <p:nvSpPr>
          <p:cNvPr id="5" name="object 5"/>
          <p:cNvSpPr/>
          <p:nvPr/>
        </p:nvSpPr>
        <p:spPr>
          <a:xfrm>
            <a:off x="9596803" y="414590"/>
            <a:ext cx="921614" cy="453677"/>
          </a:xfrm>
          <a:prstGeom prst="rect">
            <a:avLst/>
          </a:prstGeom>
          <a:blipFill>
            <a:blip r:embed="rId3" cstate="print"/>
            <a:stretch>
              <a:fillRect/>
            </a:stretch>
          </a:blipFill>
        </p:spPr>
        <p:txBody>
          <a:bodyPr wrap="square" lIns="0" tIns="0" rIns="0" bIns="0" rtlCol="0"/>
          <a:lstStyle/>
          <a:p>
            <a:endParaRPr sz="1632"/>
          </a:p>
        </p:txBody>
      </p:sp>
      <p:pic>
        <p:nvPicPr>
          <p:cNvPr id="8" name="Billede 7">
            <a:extLst>
              <a:ext uri="{FF2B5EF4-FFF2-40B4-BE49-F238E27FC236}">
                <a16:creationId xmlns:a16="http://schemas.microsoft.com/office/drawing/2014/main" id="{20D770F4-82FF-45F9-89F8-CB199E511AF8}"/>
              </a:ext>
            </a:extLst>
          </p:cNvPr>
          <p:cNvPicPr>
            <a:picLocks noChangeAspect="1"/>
          </p:cNvPicPr>
          <p:nvPr/>
        </p:nvPicPr>
        <p:blipFill>
          <a:blip r:embed="rId4"/>
          <a:stretch>
            <a:fillRect/>
          </a:stretch>
        </p:blipFill>
        <p:spPr>
          <a:xfrm>
            <a:off x="1916997" y="2776031"/>
            <a:ext cx="3073224" cy="204509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9CB947-8240-96E0-AD0E-F0846B2CDFCB}"/>
              </a:ext>
            </a:extLst>
          </p:cNvPr>
          <p:cNvSpPr>
            <a:spLocks noGrp="1"/>
          </p:cNvSpPr>
          <p:nvPr>
            <p:ph type="title"/>
          </p:nvPr>
        </p:nvSpPr>
        <p:spPr/>
        <p:txBody>
          <a:bodyPr/>
          <a:lstStyle/>
          <a:p>
            <a:r>
              <a:rPr lang="da-DK" dirty="0"/>
              <a:t>Erfaringer</a:t>
            </a:r>
          </a:p>
        </p:txBody>
      </p:sp>
      <p:sp>
        <p:nvSpPr>
          <p:cNvPr id="3" name="Pladsholder til indhold 2">
            <a:extLst>
              <a:ext uri="{FF2B5EF4-FFF2-40B4-BE49-F238E27FC236}">
                <a16:creationId xmlns:a16="http://schemas.microsoft.com/office/drawing/2014/main" id="{25338249-3774-5F44-EDC7-DEC3BEC055A1}"/>
              </a:ext>
            </a:extLst>
          </p:cNvPr>
          <p:cNvSpPr>
            <a:spLocks noGrp="1"/>
          </p:cNvSpPr>
          <p:nvPr>
            <p:ph idx="1"/>
          </p:nvPr>
        </p:nvSpPr>
        <p:spPr/>
        <p:txBody>
          <a:bodyPr/>
          <a:lstStyle/>
          <a:p>
            <a:r>
              <a:rPr lang="da-DK" dirty="0"/>
              <a:t>Det rette tidspunkt </a:t>
            </a:r>
          </a:p>
          <a:p>
            <a:r>
              <a:rPr lang="da-DK" dirty="0"/>
              <a:t>Ledelsesopbakning</a:t>
            </a:r>
          </a:p>
          <a:p>
            <a:r>
              <a:rPr lang="da-DK" dirty="0"/>
              <a:t>Godt for fremtidigt samarbejde med enkeltlærere</a:t>
            </a:r>
          </a:p>
          <a:p>
            <a:r>
              <a:rPr lang="da-DK" dirty="0"/>
              <a:t>Gode vaner for start</a:t>
            </a:r>
          </a:p>
          <a:p>
            <a:r>
              <a:rPr lang="da-DK" dirty="0"/>
              <a:t>Kan være tidskrævende for læsevejlederen </a:t>
            </a:r>
          </a:p>
        </p:txBody>
      </p:sp>
    </p:spTree>
    <p:extLst>
      <p:ext uri="{BB962C8B-B14F-4D97-AF65-F5344CB8AC3E}">
        <p14:creationId xmlns:p14="http://schemas.microsoft.com/office/powerpoint/2010/main" val="15375105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084FA6-AEAA-1C07-31A4-62F7CD960F6C}"/>
              </a:ext>
            </a:extLst>
          </p:cNvPr>
          <p:cNvSpPr>
            <a:spLocks noGrp="1"/>
          </p:cNvSpPr>
          <p:nvPr>
            <p:ph type="title"/>
          </p:nvPr>
        </p:nvSpPr>
        <p:spPr/>
        <p:txBody>
          <a:bodyPr/>
          <a:lstStyle/>
          <a:p>
            <a:r>
              <a:rPr lang="da-DK" dirty="0"/>
              <a:t>Andre mindre kursusforløb</a:t>
            </a:r>
          </a:p>
        </p:txBody>
      </p:sp>
      <p:sp>
        <p:nvSpPr>
          <p:cNvPr id="3" name="Pladsholder til indhold 2">
            <a:extLst>
              <a:ext uri="{FF2B5EF4-FFF2-40B4-BE49-F238E27FC236}">
                <a16:creationId xmlns:a16="http://schemas.microsoft.com/office/drawing/2014/main" id="{3A39B0AC-BD36-1444-5AC8-50B2303FFB2E}"/>
              </a:ext>
            </a:extLst>
          </p:cNvPr>
          <p:cNvSpPr>
            <a:spLocks noGrp="1"/>
          </p:cNvSpPr>
          <p:nvPr>
            <p:ph idx="1"/>
          </p:nvPr>
        </p:nvSpPr>
        <p:spPr/>
        <p:txBody>
          <a:bodyPr/>
          <a:lstStyle/>
          <a:p>
            <a:r>
              <a:rPr lang="da-DK" dirty="0"/>
              <a:t>3 timers version af det fulde kursus for afdelinger</a:t>
            </a:r>
          </a:p>
          <a:p>
            <a:r>
              <a:rPr lang="da-DK" dirty="0"/>
              <a:t>½ time på afdelingsmøder med forskellige temaer:</a:t>
            </a:r>
          </a:p>
          <a:p>
            <a:pPr lvl="1"/>
            <a:r>
              <a:rPr lang="da-DK" dirty="0"/>
              <a:t>Hjælpemidler på computeren</a:t>
            </a:r>
          </a:p>
          <a:p>
            <a:pPr lvl="1"/>
            <a:r>
              <a:rPr lang="da-DK" dirty="0"/>
              <a:t>Telefonen som redskab</a:t>
            </a:r>
          </a:p>
          <a:p>
            <a:pPr lvl="1"/>
            <a:r>
              <a:rPr lang="da-DK" dirty="0"/>
              <a:t>Tilrettelæggelse af undervisning</a:t>
            </a:r>
          </a:p>
          <a:p>
            <a:pPr lvl="1"/>
            <a:r>
              <a:rPr lang="da-DK" dirty="0"/>
              <a:t>AI som hjælper til de ordblinde</a:t>
            </a:r>
          </a:p>
          <a:p>
            <a:r>
              <a:rPr lang="da-DK" dirty="0"/>
              <a:t>Til studiestøttelærerne – hvordan støttes ordblinde? </a:t>
            </a:r>
          </a:p>
          <a:p>
            <a:pPr marL="0" indent="0">
              <a:buNone/>
            </a:pPr>
            <a:endParaRPr lang="da-DK" dirty="0"/>
          </a:p>
        </p:txBody>
      </p:sp>
    </p:spTree>
    <p:extLst>
      <p:ext uri="{BB962C8B-B14F-4D97-AF65-F5344CB8AC3E}">
        <p14:creationId xmlns:p14="http://schemas.microsoft.com/office/powerpoint/2010/main" val="734465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1307EA-3A22-7F19-6B83-7893A12EA06F}"/>
              </a:ext>
            </a:extLst>
          </p:cNvPr>
          <p:cNvSpPr>
            <a:spLocks noGrp="1"/>
          </p:cNvSpPr>
          <p:nvPr>
            <p:ph type="title"/>
          </p:nvPr>
        </p:nvSpPr>
        <p:spPr/>
        <p:txBody>
          <a:bodyPr/>
          <a:lstStyle/>
          <a:p>
            <a:r>
              <a:rPr lang="da-DK" dirty="0"/>
              <a:t>Gymnasierne</a:t>
            </a:r>
          </a:p>
        </p:txBody>
      </p:sp>
      <p:sp>
        <p:nvSpPr>
          <p:cNvPr id="3" name="Pladsholder til indhold 2">
            <a:extLst>
              <a:ext uri="{FF2B5EF4-FFF2-40B4-BE49-F238E27FC236}">
                <a16:creationId xmlns:a16="http://schemas.microsoft.com/office/drawing/2014/main" id="{BE208821-BAB1-C12A-990F-068DB843916D}"/>
              </a:ext>
            </a:extLst>
          </p:cNvPr>
          <p:cNvSpPr>
            <a:spLocks noGrp="1"/>
          </p:cNvSpPr>
          <p:nvPr>
            <p:ph idx="1"/>
          </p:nvPr>
        </p:nvSpPr>
        <p:spPr/>
        <p:txBody>
          <a:bodyPr/>
          <a:lstStyle/>
          <a:p>
            <a:r>
              <a:rPr lang="da-DK" dirty="0"/>
              <a:t>Pædagogiske dage – input</a:t>
            </a:r>
          </a:p>
          <a:p>
            <a:r>
              <a:rPr lang="da-DK" dirty="0"/>
              <a:t>OCR workshops</a:t>
            </a:r>
          </a:p>
          <a:p>
            <a:r>
              <a:rPr lang="da-DK" dirty="0"/>
              <a:t>Nyansatte</a:t>
            </a:r>
          </a:p>
          <a:p>
            <a:r>
              <a:rPr lang="da-DK" dirty="0"/>
              <a:t>Gymnasiekørekort for eleverne</a:t>
            </a:r>
          </a:p>
        </p:txBody>
      </p:sp>
    </p:spTree>
    <p:extLst>
      <p:ext uri="{BB962C8B-B14F-4D97-AF65-F5344CB8AC3E}">
        <p14:creationId xmlns:p14="http://schemas.microsoft.com/office/powerpoint/2010/main" val="1887649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Billede 3" descr="Et billede, der indeholder tekst, grafisk design, skærmbillede, design&#10;&#10;Indhold genereret af kunstig intelligens kan være forkert.">
            <a:extLst>
              <a:ext uri="{FF2B5EF4-FFF2-40B4-BE49-F238E27FC236}">
                <a16:creationId xmlns:a16="http://schemas.microsoft.com/office/drawing/2014/main" id="{3316741D-E518-3AB1-B8E7-E8584BB0D4BD}"/>
              </a:ext>
            </a:extLst>
          </p:cNvPr>
          <p:cNvPicPr>
            <a:picLocks noChangeAspect="1"/>
          </p:cNvPicPr>
          <p:nvPr/>
        </p:nvPicPr>
        <p:blipFill>
          <a:blip r:embed="rId3"/>
          <a:srcRect b="19"/>
          <a:stretch>
            <a:fillRect/>
          </a:stretch>
        </p:blipFill>
        <p:spPr>
          <a:xfrm>
            <a:off x="-1504" y="1282"/>
            <a:ext cx="12191980" cy="6856718"/>
          </a:xfrm>
          <a:prstGeom prst="rect">
            <a:avLst/>
          </a:prstGeom>
        </p:spPr>
      </p:pic>
    </p:spTree>
    <p:extLst>
      <p:ext uri="{BB962C8B-B14F-4D97-AF65-F5344CB8AC3E}">
        <p14:creationId xmlns:p14="http://schemas.microsoft.com/office/powerpoint/2010/main" val="13079886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45AC5D-CBDC-D778-F798-3FAE8749A4E3}"/>
              </a:ext>
            </a:extLst>
          </p:cNvPr>
          <p:cNvSpPr>
            <a:spLocks noGrp="1"/>
          </p:cNvSpPr>
          <p:nvPr>
            <p:ph type="title"/>
          </p:nvPr>
        </p:nvSpPr>
        <p:spPr/>
        <p:txBody>
          <a:bodyPr/>
          <a:lstStyle/>
          <a:p>
            <a:r>
              <a:rPr lang="da-DK" dirty="0"/>
              <a:t>EMU Viden om</a:t>
            </a:r>
          </a:p>
        </p:txBody>
      </p:sp>
      <p:sp>
        <p:nvSpPr>
          <p:cNvPr id="3" name="Pladsholder til indhold 2">
            <a:extLst>
              <a:ext uri="{FF2B5EF4-FFF2-40B4-BE49-F238E27FC236}">
                <a16:creationId xmlns:a16="http://schemas.microsoft.com/office/drawing/2014/main" id="{44F93852-809E-F2DA-5226-14A2D93B052D}"/>
              </a:ext>
            </a:extLst>
          </p:cNvPr>
          <p:cNvSpPr>
            <a:spLocks noGrp="1"/>
          </p:cNvSpPr>
          <p:nvPr>
            <p:ph idx="1"/>
          </p:nvPr>
        </p:nvSpPr>
        <p:spPr/>
        <p:txBody>
          <a:bodyPr/>
          <a:lstStyle/>
          <a:p>
            <a:r>
              <a:rPr lang="da-DK" dirty="0"/>
              <a:t>Læse- og ordblindevenlige læringsmiljøer på EUD</a:t>
            </a:r>
          </a:p>
          <a:p>
            <a:r>
              <a:rPr lang="da-DK" dirty="0"/>
              <a:t>Elever med skriftsprogsvanskeligheder i gymnasiet</a:t>
            </a:r>
          </a:p>
          <a:p>
            <a:endParaRPr lang="da-DK" dirty="0"/>
          </a:p>
          <a:p>
            <a:pPr lvl="1"/>
            <a:r>
              <a:rPr lang="da-DK" sz="3600" dirty="0"/>
              <a:t>Ni didaktiske greb går igen i alle materialer</a:t>
            </a:r>
          </a:p>
          <a:p>
            <a:endParaRPr lang="da-DK" dirty="0"/>
          </a:p>
          <a:p>
            <a:r>
              <a:rPr lang="da-DK" dirty="0" err="1"/>
              <a:t>Vidensoverblik</a:t>
            </a:r>
            <a:r>
              <a:rPr lang="da-DK" dirty="0"/>
              <a:t> til læsevejledere</a:t>
            </a:r>
          </a:p>
          <a:p>
            <a:r>
              <a:rPr lang="da-DK" dirty="0"/>
              <a:t>Kort fortalt til undervisere og læsevejledere (tekstfil)</a:t>
            </a:r>
          </a:p>
          <a:p>
            <a:r>
              <a:rPr lang="da-DK" dirty="0"/>
              <a:t>Slides til personalemødet (</a:t>
            </a:r>
            <a:r>
              <a:rPr lang="da-DK" dirty="0" err="1"/>
              <a:t>powerpoint</a:t>
            </a:r>
            <a:r>
              <a:rPr lang="da-DK" dirty="0"/>
              <a:t>)</a:t>
            </a:r>
          </a:p>
          <a:p>
            <a:endParaRPr lang="da-DK" dirty="0"/>
          </a:p>
          <a:p>
            <a:pPr marL="0" indent="0">
              <a:buNone/>
            </a:pPr>
            <a:endParaRPr lang="da-DK" dirty="0"/>
          </a:p>
        </p:txBody>
      </p:sp>
    </p:spTree>
    <p:extLst>
      <p:ext uri="{BB962C8B-B14F-4D97-AF65-F5344CB8AC3E}">
        <p14:creationId xmlns:p14="http://schemas.microsoft.com/office/powerpoint/2010/main" val="34304193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EE347-A4C8-D2A4-A635-7793564DD6EE}"/>
            </a:ext>
          </a:extLst>
        </p:cNvPr>
        <p:cNvGrpSpPr/>
        <p:nvPr/>
      </p:nvGrpSpPr>
      <p:grpSpPr>
        <a:xfrm>
          <a:off x="0" y="0"/>
          <a:ext cx="0" cy="0"/>
          <a:chOff x="0" y="0"/>
          <a:chExt cx="0" cy="0"/>
        </a:xfrm>
      </p:grpSpPr>
      <p:pic>
        <p:nvPicPr>
          <p:cNvPr id="4" name="Billede 3" descr="Et billede, der indeholder tekst, grafisk design, skærmbillede, design&#10;&#10;Indhold genereret af kunstig intelligens kan være forkert.">
            <a:extLst>
              <a:ext uri="{FF2B5EF4-FFF2-40B4-BE49-F238E27FC236}">
                <a16:creationId xmlns:a16="http://schemas.microsoft.com/office/drawing/2014/main" id="{39383CA7-2BB9-6393-9861-717BAAE849C3}"/>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0886144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Billede 1">
            <a:extLst>
              <a:ext uri="{FF2B5EF4-FFF2-40B4-BE49-F238E27FC236}">
                <a16:creationId xmlns:a16="http://schemas.microsoft.com/office/drawing/2014/main" id="{22880FBF-A944-9EB4-69B9-0FF449B1699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3324855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0EC48A-12D2-A0B6-2985-36E071130D8E}"/>
              </a:ext>
            </a:extLst>
          </p:cNvPr>
          <p:cNvSpPr>
            <a:spLocks noGrp="1"/>
          </p:cNvSpPr>
          <p:nvPr>
            <p:ph type="title"/>
          </p:nvPr>
        </p:nvSpPr>
        <p:spPr/>
        <p:txBody>
          <a:bodyPr>
            <a:normAutofit/>
          </a:bodyPr>
          <a:lstStyle/>
          <a:p>
            <a:r>
              <a:rPr lang="da-DK" dirty="0">
                <a:latin typeface="Times New Roman" panose="02020603050405020304" pitchFamily="18" charset="0"/>
                <a:cs typeface="Times New Roman" panose="02020603050405020304" pitchFamily="18" charset="0"/>
              </a:rPr>
              <a:t>Tradium</a:t>
            </a:r>
          </a:p>
        </p:txBody>
      </p:sp>
      <p:sp>
        <p:nvSpPr>
          <p:cNvPr id="3" name="Pladsholder til indhold 2">
            <a:extLst>
              <a:ext uri="{FF2B5EF4-FFF2-40B4-BE49-F238E27FC236}">
                <a16:creationId xmlns:a16="http://schemas.microsoft.com/office/drawing/2014/main" id="{806C9983-038A-4012-1910-2F64AA6C5583}"/>
              </a:ext>
            </a:extLst>
          </p:cNvPr>
          <p:cNvSpPr>
            <a:spLocks noGrp="1"/>
          </p:cNvSpPr>
          <p:nvPr>
            <p:ph idx="1"/>
          </p:nvPr>
        </p:nvSpPr>
        <p:spPr/>
        <p:txBody>
          <a:bodyPr/>
          <a:lstStyle/>
          <a:p>
            <a:r>
              <a:rPr lang="da-DK" dirty="0">
                <a:latin typeface="Times New Roman" panose="02020603050405020304" pitchFamily="18" charset="0"/>
                <a:cs typeface="Times New Roman" panose="02020603050405020304" pitchFamily="18" charset="0"/>
              </a:rPr>
              <a:t>Stor erhvervsskole i Randers med EUD, EUX, HHX, HTX og AMU</a:t>
            </a:r>
          </a:p>
          <a:p>
            <a:endParaRPr lang="da-DK" dirty="0">
              <a:latin typeface="Times New Roman" panose="02020603050405020304" pitchFamily="18" charset="0"/>
              <a:cs typeface="Times New Roman" panose="02020603050405020304" pitchFamily="18" charset="0"/>
            </a:endParaRPr>
          </a:p>
          <a:p>
            <a:r>
              <a:rPr lang="da-DK" dirty="0">
                <a:latin typeface="Times New Roman" panose="02020603050405020304" pitchFamily="18" charset="0"/>
                <a:cs typeface="Times New Roman" panose="02020603050405020304" pitchFamily="18" charset="0"/>
              </a:rPr>
              <a:t>Ca. 2.700 årselever</a:t>
            </a:r>
          </a:p>
          <a:p>
            <a:endParaRPr lang="da-DK" dirty="0">
              <a:latin typeface="Times New Roman" panose="02020603050405020304" pitchFamily="18" charset="0"/>
              <a:cs typeface="Times New Roman" panose="02020603050405020304" pitchFamily="18" charset="0"/>
            </a:endParaRPr>
          </a:p>
          <a:p>
            <a:r>
              <a:rPr lang="da-DK" dirty="0">
                <a:latin typeface="Times New Roman" panose="02020603050405020304" pitchFamily="18" charset="0"/>
                <a:cs typeface="Times New Roman" panose="02020603050405020304" pitchFamily="18" charset="0"/>
              </a:rPr>
              <a:t>Ca. 30% ordblinde på EUD</a:t>
            </a:r>
          </a:p>
          <a:p>
            <a:endParaRPr lang="da-DK" dirty="0">
              <a:latin typeface="Times New Roman" panose="02020603050405020304" pitchFamily="18" charset="0"/>
              <a:cs typeface="Times New Roman" panose="02020603050405020304" pitchFamily="18" charset="0"/>
            </a:endParaRPr>
          </a:p>
          <a:p>
            <a:r>
              <a:rPr lang="da-DK" dirty="0">
                <a:latin typeface="Times New Roman" panose="02020603050405020304" pitchFamily="18" charset="0"/>
                <a:cs typeface="Times New Roman" panose="02020603050405020304" pitchFamily="18" charset="0"/>
              </a:rPr>
              <a:t>Næsten halvdelen af EUD-elever med dokumenterede specialpædagogiske behov af forskellig art</a:t>
            </a:r>
          </a:p>
        </p:txBody>
      </p:sp>
    </p:spTree>
    <p:extLst>
      <p:ext uri="{BB962C8B-B14F-4D97-AF65-F5344CB8AC3E}">
        <p14:creationId xmlns:p14="http://schemas.microsoft.com/office/powerpoint/2010/main" val="3811146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3D5C332-57B5-9504-CB78-E47F12ADB5E0}"/>
              </a:ext>
            </a:extLst>
          </p:cNvPr>
          <p:cNvPicPr>
            <a:picLocks noChangeAspect="1"/>
          </p:cNvPicPr>
          <p:nvPr/>
        </p:nvPicPr>
        <p:blipFill>
          <a:blip r:embed="rId2"/>
          <a:stretch>
            <a:fillRect/>
          </a:stretch>
        </p:blipFill>
        <p:spPr>
          <a:xfrm>
            <a:off x="361149" y="271022"/>
            <a:ext cx="11469701" cy="6315956"/>
          </a:xfrm>
          <a:prstGeom prst="rect">
            <a:avLst/>
          </a:prstGeom>
        </p:spPr>
      </p:pic>
    </p:spTree>
    <p:extLst>
      <p:ext uri="{BB962C8B-B14F-4D97-AF65-F5344CB8AC3E}">
        <p14:creationId xmlns:p14="http://schemas.microsoft.com/office/powerpoint/2010/main" val="33119987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97CBDAE-CF66-02A8-2E00-418B30049E9C}"/>
              </a:ext>
            </a:extLst>
          </p:cNvPr>
          <p:cNvSpPr>
            <a:spLocks noGrp="1"/>
          </p:cNvSpPr>
          <p:nvPr>
            <p:ph type="title"/>
          </p:nvPr>
        </p:nvSpPr>
        <p:spPr/>
        <p:txBody>
          <a:bodyPr/>
          <a:lstStyle/>
          <a:p>
            <a:r>
              <a:rPr lang="da-DK" dirty="0"/>
              <a:t>Notater til oplægsholder:</a:t>
            </a:r>
          </a:p>
        </p:txBody>
      </p:sp>
      <p:sp>
        <p:nvSpPr>
          <p:cNvPr id="5" name="Pladsholder til indhold 4">
            <a:extLst>
              <a:ext uri="{FF2B5EF4-FFF2-40B4-BE49-F238E27FC236}">
                <a16:creationId xmlns:a16="http://schemas.microsoft.com/office/drawing/2014/main" id="{16FBE714-858C-68E7-7C50-CC0DBB456EAA}"/>
              </a:ext>
            </a:extLst>
          </p:cNvPr>
          <p:cNvSpPr>
            <a:spLocks noGrp="1"/>
          </p:cNvSpPr>
          <p:nvPr>
            <p:ph idx="1"/>
          </p:nvPr>
        </p:nvSpPr>
        <p:spPr/>
        <p:txBody>
          <a:bodyPr>
            <a:normAutofit fontScale="77500" lnSpcReduction="20000"/>
          </a:bodyPr>
          <a:lstStyle/>
          <a:p>
            <a:pPr marL="0" indent="0">
              <a:buNone/>
            </a:pPr>
            <a:r>
              <a:rPr lang="da-DK" b="1" dirty="0"/>
              <a:t>Elevers oplevelser</a:t>
            </a:r>
          </a:p>
          <a:p>
            <a:pPr marL="0" indent="0">
              <a:buNone/>
            </a:pPr>
            <a:r>
              <a:rPr lang="da-DK" dirty="0"/>
              <a:t>Undersøgelser om elever med ordblindhed viser, at flere elever med ordblindhed selv peger på, at det har stor betydning, at de møder lærere, der er åbne og lydhøre (Pino &amp; </a:t>
            </a:r>
            <a:r>
              <a:rPr lang="da-DK" dirty="0" err="1"/>
              <a:t>Mortari</a:t>
            </a:r>
            <a:r>
              <a:rPr lang="da-DK" dirty="0"/>
              <a:t> (2014), </a:t>
            </a:r>
            <a:r>
              <a:rPr lang="da-DK" dirty="0" err="1"/>
              <a:t>Hashey</a:t>
            </a:r>
            <a:r>
              <a:rPr lang="da-DK" dirty="0"/>
              <a:t> et al. (2020), VIVE (2023)). Det er lettere for eleverne, at bede om den rette hjælpe og støtte, hvis de oplever, at lærerne anerkender deres vanskeligheder. På denne baggrund er det derfor først og fremmest vigtigt, at lærerne har forståelse for elevernes udfordringer og udviser villighed til at tilpasse deres undervisning derefter. Samtidig er det også vigtigt, at lærerne husker at anerkende elevernes styrker og kompetencer. </a:t>
            </a:r>
          </a:p>
          <a:p>
            <a:endParaRPr lang="da-DK" dirty="0"/>
          </a:p>
          <a:p>
            <a:pPr marL="0" indent="0">
              <a:buNone/>
            </a:pPr>
            <a:r>
              <a:rPr lang="da-DK" dirty="0"/>
              <a:t>Nogle elever giver udtryk for, at de får en mere positiv oplevelse af deres uddannelsesforløb, hvis de oplever, at kulturen omkring ordblindhed faktisk er anderledes på </a:t>
            </a:r>
            <a:r>
              <a:rPr lang="da-DK" sz="2400" dirty="0"/>
              <a:t>erhvervsuddannelserne</a:t>
            </a:r>
            <a:r>
              <a:rPr lang="da-DK" dirty="0"/>
              <a:t>, end hvad de tidligere har oplevet i deres skolegang. Når eleverne får støtte og hjælp, øger det også deres motivation, ligesom det styrker deres faglige selvtillid og generelle selvværd, når de bliver taget alvorligt og har mulighed for at deltage i undervisningen (VIVE (2023)).</a:t>
            </a:r>
          </a:p>
          <a:p>
            <a:endParaRPr lang="da-DK" dirty="0"/>
          </a:p>
        </p:txBody>
      </p:sp>
    </p:spTree>
    <p:extLst>
      <p:ext uri="{BB962C8B-B14F-4D97-AF65-F5344CB8AC3E}">
        <p14:creationId xmlns:p14="http://schemas.microsoft.com/office/powerpoint/2010/main" val="93274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84E2-EF93-0A91-CABD-AF9F9A476018}"/>
              </a:ext>
            </a:extLst>
          </p:cNvPr>
          <p:cNvSpPr>
            <a:spLocks noGrp="1"/>
          </p:cNvSpPr>
          <p:nvPr>
            <p:ph type="title"/>
          </p:nvPr>
        </p:nvSpPr>
        <p:spPr>
          <a:xfrm>
            <a:off x="140368" y="-188328"/>
            <a:ext cx="10515600" cy="1325563"/>
          </a:xfrm>
        </p:spPr>
        <p:txBody>
          <a:bodyPr/>
          <a:lstStyle/>
          <a:p>
            <a:r>
              <a:rPr lang="da-DK" sz="2800" dirty="0"/>
              <a:t>Ni greb til et læse- og ordblindevenligt miljø</a:t>
            </a:r>
            <a:endParaRPr lang="da-DK" dirty="0"/>
          </a:p>
        </p:txBody>
      </p:sp>
      <p:pic>
        <p:nvPicPr>
          <p:cNvPr id="10" name="Billede 9">
            <a:extLst>
              <a:ext uri="{FF2B5EF4-FFF2-40B4-BE49-F238E27FC236}">
                <a16:creationId xmlns:a16="http://schemas.microsoft.com/office/drawing/2014/main" id="{00C5C8A0-ADC9-38B4-9648-A6BD13AC25B6}"/>
              </a:ext>
            </a:extLst>
          </p:cNvPr>
          <p:cNvPicPr>
            <a:picLocks noChangeAspect="1"/>
          </p:cNvPicPr>
          <p:nvPr/>
        </p:nvPicPr>
        <p:blipFill>
          <a:blip r:embed="rId3"/>
          <a:stretch>
            <a:fillRect/>
          </a:stretch>
        </p:blipFill>
        <p:spPr>
          <a:xfrm>
            <a:off x="655069" y="1510587"/>
            <a:ext cx="4743099" cy="4730906"/>
          </a:xfrm>
          <a:prstGeom prst="rect">
            <a:avLst/>
          </a:prstGeom>
        </p:spPr>
      </p:pic>
      <p:pic>
        <p:nvPicPr>
          <p:cNvPr id="12" name="Billede 11">
            <a:extLst>
              <a:ext uri="{FF2B5EF4-FFF2-40B4-BE49-F238E27FC236}">
                <a16:creationId xmlns:a16="http://schemas.microsoft.com/office/drawing/2014/main" id="{96F1151A-F947-8EC5-D812-CD5F3F43B658}"/>
              </a:ext>
            </a:extLst>
          </p:cNvPr>
          <p:cNvPicPr>
            <a:picLocks noChangeAspect="1"/>
          </p:cNvPicPr>
          <p:nvPr/>
        </p:nvPicPr>
        <p:blipFill>
          <a:blip r:embed="rId4"/>
          <a:stretch>
            <a:fillRect/>
          </a:stretch>
        </p:blipFill>
        <p:spPr>
          <a:xfrm>
            <a:off x="5684130" y="1510587"/>
            <a:ext cx="6346486" cy="4730906"/>
          </a:xfrm>
          <a:prstGeom prst="rect">
            <a:avLst/>
          </a:prstGeom>
        </p:spPr>
      </p:pic>
    </p:spTree>
    <p:extLst>
      <p:ext uri="{BB962C8B-B14F-4D97-AF65-F5344CB8AC3E}">
        <p14:creationId xmlns:p14="http://schemas.microsoft.com/office/powerpoint/2010/main" val="3703098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CA521CCF-448F-E3A1-6FBA-53B617B82081}"/>
              </a:ext>
            </a:extLst>
          </p:cNvPr>
          <p:cNvPicPr>
            <a:picLocks noChangeAspect="1"/>
          </p:cNvPicPr>
          <p:nvPr/>
        </p:nvPicPr>
        <p:blipFill>
          <a:blip r:embed="rId3"/>
          <a:stretch>
            <a:fillRect/>
          </a:stretch>
        </p:blipFill>
        <p:spPr>
          <a:xfrm>
            <a:off x="520861" y="331024"/>
            <a:ext cx="11048190" cy="6139224"/>
          </a:xfrm>
          <a:prstGeom prst="rect">
            <a:avLst/>
          </a:prstGeom>
        </p:spPr>
      </p:pic>
    </p:spTree>
    <p:extLst>
      <p:ext uri="{BB962C8B-B14F-4D97-AF65-F5344CB8AC3E}">
        <p14:creationId xmlns:p14="http://schemas.microsoft.com/office/powerpoint/2010/main" val="39827364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Billede 4" descr="Et billede, der indeholder tekst, menu, Font/skrifttype, skærmbillede&#10;&#10;Indhold genereret af kunstig intelligens kan være forkert.">
            <a:extLst>
              <a:ext uri="{FF2B5EF4-FFF2-40B4-BE49-F238E27FC236}">
                <a16:creationId xmlns:a16="http://schemas.microsoft.com/office/drawing/2014/main" id="{8209BB1B-BEE7-BBA5-766B-6BD73071EE8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031615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ladsholder til indhold 12" descr="Et billede, der indeholder møbel, taburet, gulv, mur">
            <a:extLst>
              <a:ext uri="{FF2B5EF4-FFF2-40B4-BE49-F238E27FC236}">
                <a16:creationId xmlns:a16="http://schemas.microsoft.com/office/drawing/2014/main" id="{60C62943-DE2E-1E04-EF6B-56C0E7D57402}"/>
              </a:ext>
            </a:extLst>
          </p:cNvPr>
          <p:cNvPicPr>
            <a:picLocks noChangeAspect="1"/>
          </p:cNvPicPr>
          <p:nvPr/>
        </p:nvPicPr>
        <p:blipFill>
          <a:blip r:embed="rId3"/>
          <a:srcRect t="889" r="23132" b="8005"/>
          <a:stretch>
            <a:fillRect/>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02C84EB8-4340-77EC-0E21-B7F8C46BB5C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Opsamling: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0875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7F4305-1A0C-685B-0704-8AD1A5089B48}"/>
              </a:ext>
            </a:extLst>
          </p:cNvPr>
          <p:cNvSpPr>
            <a:spLocks noGrp="1"/>
          </p:cNvSpPr>
          <p:nvPr>
            <p:ph type="title"/>
          </p:nvPr>
        </p:nvSpPr>
        <p:spPr/>
        <p:txBody>
          <a:bodyPr>
            <a:normAutofit/>
          </a:bodyPr>
          <a:lstStyle/>
          <a:p>
            <a:r>
              <a:rPr lang="da-DK" dirty="0">
                <a:latin typeface="Times New Roman" panose="02020603050405020304" pitchFamily="18" charset="0"/>
                <a:cs typeface="Times New Roman" panose="02020603050405020304" pitchFamily="18" charset="0"/>
              </a:rPr>
              <a:t>Elevprofil</a:t>
            </a:r>
          </a:p>
        </p:txBody>
      </p:sp>
      <p:sp>
        <p:nvSpPr>
          <p:cNvPr id="3" name="Pladsholder til indhold 2">
            <a:extLst>
              <a:ext uri="{FF2B5EF4-FFF2-40B4-BE49-F238E27FC236}">
                <a16:creationId xmlns:a16="http://schemas.microsoft.com/office/drawing/2014/main" id="{F373E6BD-E019-9C40-515F-E5FF83D0B76E}"/>
              </a:ext>
            </a:extLst>
          </p:cNvPr>
          <p:cNvSpPr>
            <a:spLocks noGrp="1"/>
          </p:cNvSpPr>
          <p:nvPr>
            <p:ph idx="1"/>
          </p:nvPr>
        </p:nvSpPr>
        <p:spPr/>
        <p:txBody>
          <a:bodyPr>
            <a:normAutofit/>
          </a:bodyPr>
          <a:lstStyle/>
          <a:p>
            <a:r>
              <a:rPr lang="da-DK" dirty="0">
                <a:latin typeface="Times New Roman" panose="02020603050405020304" pitchFamily="18" charset="0"/>
                <a:ea typeface="Calibri" panose="020F0502020204030204" pitchFamily="34" charset="0"/>
                <a:cs typeface="Times New Roman" panose="02020603050405020304" pitchFamily="18" charset="0"/>
              </a:rPr>
              <a:t>Mange elever med temmelig store læse-/skrivevanskeligheder</a:t>
            </a:r>
          </a:p>
          <a:p>
            <a:endParaRPr lang="da-DK" dirty="0">
              <a:latin typeface="Times New Roman" panose="02020603050405020304" pitchFamily="18" charset="0"/>
              <a:ea typeface="Calibri" panose="020F0502020204030204" pitchFamily="34" charset="0"/>
              <a:cs typeface="Times New Roman" panose="02020603050405020304" pitchFamily="18" charset="0"/>
            </a:endParaRPr>
          </a:p>
          <a:p>
            <a:r>
              <a:rPr lang="da-DK" dirty="0">
                <a:latin typeface="Times New Roman" panose="02020603050405020304" pitchFamily="18" charset="0"/>
                <a:ea typeface="Calibri" panose="020F0502020204030204" pitchFamily="34" charset="0"/>
                <a:cs typeface="Times New Roman" panose="02020603050405020304" pitchFamily="18" charset="0"/>
              </a:rPr>
              <a:t>Tendens til at bagatellisere nødvendigheden i at mestre læsning og skrivning på en erhvervsuddannelse eller senere som erhvervsaktiv</a:t>
            </a:r>
          </a:p>
          <a:p>
            <a:endParaRPr lang="da-DK" dirty="0">
              <a:effectLst/>
              <a:latin typeface="Times New Roman" panose="02020603050405020304" pitchFamily="18" charset="0"/>
              <a:ea typeface="Calibri" panose="020F0502020204030204" pitchFamily="34" charset="0"/>
              <a:cs typeface="Times New Roman" panose="02020603050405020304" pitchFamily="18" charset="0"/>
            </a:endParaRPr>
          </a:p>
          <a:p>
            <a:r>
              <a:rPr lang="da-DK" dirty="0">
                <a:effectLst/>
                <a:latin typeface="Times New Roman" panose="02020603050405020304" pitchFamily="18" charset="0"/>
                <a:ea typeface="Calibri" panose="020F0502020204030204" pitchFamily="34" charset="0"/>
                <a:cs typeface="Times New Roman" panose="02020603050405020304" pitchFamily="18" charset="0"/>
              </a:rPr>
              <a:t>Velvillighed til it-instruktion, men manglende reel anvendelse efterfølgende</a:t>
            </a:r>
            <a:endParaRPr lang="da-DK"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9595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3F5AE-D1EA-DA5A-0B4F-BE0940A93C5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D9F61AA-281D-3BC0-1D68-6EFCB8875FDD}"/>
              </a:ext>
            </a:extLst>
          </p:cNvPr>
          <p:cNvSpPr>
            <a:spLocks noGrp="1"/>
          </p:cNvSpPr>
          <p:nvPr>
            <p:ph type="title"/>
          </p:nvPr>
        </p:nvSpPr>
        <p:spPr/>
        <p:txBody>
          <a:bodyPr>
            <a:normAutofit/>
          </a:bodyPr>
          <a:lstStyle/>
          <a:p>
            <a:r>
              <a:rPr lang="da-DK" dirty="0">
                <a:latin typeface="Times New Roman" panose="02020603050405020304" pitchFamily="18" charset="0"/>
                <a:cs typeface="Times New Roman" panose="02020603050405020304" pitchFamily="18" charset="0"/>
              </a:rPr>
              <a:t>Lærerprofil</a:t>
            </a:r>
          </a:p>
        </p:txBody>
      </p:sp>
      <p:sp>
        <p:nvSpPr>
          <p:cNvPr id="3" name="Pladsholder til indhold 2">
            <a:extLst>
              <a:ext uri="{FF2B5EF4-FFF2-40B4-BE49-F238E27FC236}">
                <a16:creationId xmlns:a16="http://schemas.microsoft.com/office/drawing/2014/main" id="{50855859-2A05-D6FC-7431-65EE9CC059AB}"/>
              </a:ext>
            </a:extLst>
          </p:cNvPr>
          <p:cNvSpPr>
            <a:spLocks noGrp="1"/>
          </p:cNvSpPr>
          <p:nvPr>
            <p:ph idx="1"/>
          </p:nvPr>
        </p:nvSpPr>
        <p:spPr/>
        <p:txBody>
          <a:bodyPr>
            <a:normAutofit/>
          </a:bodyPr>
          <a:lstStyle/>
          <a:p>
            <a:r>
              <a:rPr lang="da-DK" dirty="0">
                <a:latin typeface="Times New Roman" panose="02020603050405020304" pitchFamily="18" charset="0"/>
                <a:ea typeface="Calibri" panose="020F0502020204030204" pitchFamily="34" charset="0"/>
                <a:cs typeface="Times New Roman" panose="02020603050405020304" pitchFamily="18" charset="0"/>
              </a:rPr>
              <a:t>Lærerne faguddannede indenfor uddannelserne</a:t>
            </a:r>
          </a:p>
          <a:p>
            <a:endParaRPr lang="da-DK" dirty="0">
              <a:latin typeface="Times New Roman" panose="02020603050405020304" pitchFamily="18" charset="0"/>
              <a:ea typeface="Calibri" panose="020F0502020204030204" pitchFamily="34" charset="0"/>
              <a:cs typeface="Times New Roman" panose="02020603050405020304" pitchFamily="18" charset="0"/>
            </a:endParaRPr>
          </a:p>
          <a:p>
            <a:r>
              <a:rPr lang="da-DK" dirty="0">
                <a:latin typeface="Times New Roman" panose="02020603050405020304" pitchFamily="18" charset="0"/>
                <a:ea typeface="Calibri" panose="020F0502020204030204" pitchFamily="34" charset="0"/>
                <a:cs typeface="Times New Roman" panose="02020603050405020304" pitchFamily="18" charset="0"/>
              </a:rPr>
              <a:t>Stor velvillighed til at hjælpe ordblinde – men lille viden</a:t>
            </a:r>
          </a:p>
          <a:p>
            <a:endParaRPr lang="da-DK" dirty="0">
              <a:latin typeface="Times New Roman" panose="02020603050405020304" pitchFamily="18" charset="0"/>
              <a:ea typeface="Calibri" panose="020F0502020204030204" pitchFamily="34" charset="0"/>
              <a:cs typeface="Times New Roman" panose="02020603050405020304" pitchFamily="18" charset="0"/>
            </a:endParaRPr>
          </a:p>
          <a:p>
            <a:r>
              <a:rPr lang="da-DK" dirty="0">
                <a:latin typeface="Times New Roman" panose="02020603050405020304" pitchFamily="18" charset="0"/>
                <a:ea typeface="Calibri" panose="020F0502020204030204" pitchFamily="34" charset="0"/>
                <a:cs typeface="Times New Roman" panose="02020603050405020304" pitchFamily="18" charset="0"/>
              </a:rPr>
              <a:t>Følger ofte kun eleverne på et enkelt skoleforløb – ned til 5 uger, så korte forløb</a:t>
            </a:r>
          </a:p>
          <a:p>
            <a:endParaRPr lang="da-DK"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36138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a-DK" sz="5800" dirty="0">
                <a:solidFill>
                  <a:srgbClr val="002060"/>
                </a:solidFill>
                <a:latin typeface="Times New Roman" panose="02020603050405020304" pitchFamily="18" charset="0"/>
                <a:cs typeface="Times New Roman" panose="02020603050405020304" pitchFamily="18" charset="0"/>
              </a:rPr>
              <a:t>Baggrund for indsatsen</a:t>
            </a:r>
          </a:p>
        </p:txBody>
      </p:sp>
      <p:sp>
        <p:nvSpPr>
          <p:cNvPr id="6" name="Pladsholder til indhold 5">
            <a:extLst>
              <a:ext uri="{FF2B5EF4-FFF2-40B4-BE49-F238E27FC236}">
                <a16:creationId xmlns:a16="http://schemas.microsoft.com/office/drawing/2014/main" id="{61905E4F-DFAF-9230-942B-D84571FD0990}"/>
              </a:ext>
            </a:extLst>
          </p:cNvPr>
          <p:cNvSpPr>
            <a:spLocks noGrp="1"/>
          </p:cNvSpPr>
          <p:nvPr>
            <p:ph idx="1"/>
          </p:nvPr>
        </p:nvSpPr>
        <p:spPr/>
        <p:txBody>
          <a:bodyPr>
            <a:normAutofit lnSpcReduction="10000"/>
          </a:bodyPr>
          <a:lstStyle/>
          <a:p>
            <a:r>
              <a:rPr lang="da-DK" dirty="0"/>
              <a:t>2022: Ordblindepakke III tilførte et større beløb til hver EUD</a:t>
            </a:r>
          </a:p>
          <a:p>
            <a:pPr lvl="1"/>
            <a:r>
              <a:rPr lang="da-DK" dirty="0"/>
              <a:t>Lokalt: ‘Projekt ordblindevenlig skole’ </a:t>
            </a:r>
          </a:p>
          <a:p>
            <a:pPr lvl="2"/>
            <a:r>
              <a:rPr lang="da-DK" dirty="0"/>
              <a:t>Kompetenceudvikling af lærere</a:t>
            </a:r>
          </a:p>
          <a:p>
            <a:pPr lvl="2"/>
            <a:r>
              <a:rPr lang="da-DK" dirty="0"/>
              <a:t>Øget læsevejlederindsats på grundforløb 1</a:t>
            </a:r>
          </a:p>
          <a:p>
            <a:pPr marL="914400" lvl="2" indent="0">
              <a:buNone/>
            </a:pPr>
            <a:endParaRPr lang="da-DK" dirty="0"/>
          </a:p>
          <a:p>
            <a:r>
              <a:rPr lang="da-DK" dirty="0"/>
              <a:t>Erfaringer herfra videreført og videreudviklet</a:t>
            </a:r>
          </a:p>
          <a:p>
            <a:endParaRPr lang="da-DK" dirty="0"/>
          </a:p>
          <a:p>
            <a:r>
              <a:rPr lang="da-DK" dirty="0"/>
              <a:t>Overordnet mål: </a:t>
            </a:r>
          </a:p>
          <a:p>
            <a:pPr lvl="1"/>
            <a:r>
              <a:rPr lang="da-DK" dirty="0"/>
              <a:t>Ordblindhed skal være den mindst </a:t>
            </a:r>
          </a:p>
          <a:p>
            <a:pPr marL="457200" lvl="1" indent="0">
              <a:buNone/>
            </a:pPr>
            <a:r>
              <a:rPr lang="da-DK" dirty="0"/>
              <a:t>mulige forhindring for eleverne på Tradium</a:t>
            </a:r>
          </a:p>
          <a:p>
            <a:pPr lvl="1"/>
            <a:r>
              <a:rPr lang="da-DK" dirty="0" err="1"/>
              <a:t>Ordbindhedsproblematikken</a:t>
            </a:r>
            <a:r>
              <a:rPr lang="da-DK" dirty="0"/>
              <a:t> skal flyttes </a:t>
            </a:r>
            <a:r>
              <a:rPr lang="da-DK" i="1" dirty="0"/>
              <a:t>ud i </a:t>
            </a:r>
            <a:r>
              <a:rPr lang="da-DK" dirty="0"/>
              <a:t>klasserummet</a:t>
            </a:r>
          </a:p>
          <a:p>
            <a:pPr marL="457200" lvl="1" indent="0">
              <a:buNone/>
            </a:pPr>
            <a:endParaRPr lang="da-DK" dirty="0"/>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441" y="355539"/>
            <a:ext cx="1566066" cy="770708"/>
          </a:xfrm>
          <a:prstGeom prst="rect">
            <a:avLst/>
          </a:prstGeom>
        </p:spPr>
      </p:pic>
      <p:pic>
        <p:nvPicPr>
          <p:cNvPr id="5" name="Pladsholder til indhold 4"/>
          <p:cNvPicPr>
            <a:picLocks noChangeAspect="1"/>
          </p:cNvPicPr>
          <p:nvPr/>
        </p:nvPicPr>
        <p:blipFill>
          <a:blip r:embed="rId4" cstate="print">
            <a:extLst>
              <a:ext uri="{28A0092B-C50C-407E-A947-70E740481C1C}">
                <a14:useLocalDpi xmlns:a14="http://schemas.microsoft.com/office/drawing/2010/main" val="0"/>
              </a:ext>
            </a:extLst>
          </a:blip>
          <a:srcRect b="25306"/>
          <a:stretch/>
        </p:blipFill>
        <p:spPr>
          <a:xfrm>
            <a:off x="9004486" y="3607833"/>
            <a:ext cx="3187514" cy="3250167"/>
          </a:xfrm>
          <a:prstGeom prst="rect">
            <a:avLst/>
          </a:prstGeom>
        </p:spPr>
      </p:pic>
    </p:spTree>
    <p:extLst>
      <p:ext uri="{BB962C8B-B14F-4D97-AF65-F5344CB8AC3E}">
        <p14:creationId xmlns:p14="http://schemas.microsoft.com/office/powerpoint/2010/main" val="3592858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pPr>
              <a:lnSpc>
                <a:spcPct val="107000"/>
              </a:lnSpc>
              <a:spcBef>
                <a:spcPts val="1200"/>
              </a:spcBef>
            </a:pPr>
            <a:r>
              <a:rPr lang="da-DK" dirty="0">
                <a:solidFill>
                  <a:srgbClr val="002060"/>
                </a:solidFill>
                <a:latin typeface="Times New Roman" panose="02020603050405020304" pitchFamily="18" charset="0"/>
                <a:cs typeface="Times New Roman" panose="02020603050405020304" pitchFamily="18" charset="0"/>
              </a:rPr>
              <a:t>Vores inspiration og teoretiske udgangspunkt</a:t>
            </a:r>
          </a:p>
        </p:txBody>
      </p:sp>
      <p:sp>
        <p:nvSpPr>
          <p:cNvPr id="3" name="Undertitel 2"/>
          <p:cNvSpPr>
            <a:spLocks noGrp="1"/>
          </p:cNvSpPr>
          <p:nvPr>
            <p:ph type="subTitle" idx="1"/>
          </p:nvPr>
        </p:nvSpPr>
        <p:spPr/>
        <p:txBody>
          <a:bodyPr/>
          <a:lstStyle/>
          <a:p>
            <a:endParaRPr lang="da-DK" dirty="0">
              <a:latin typeface="Times New Roman" panose="02020603050405020304" pitchFamily="18" charset="0"/>
              <a:cs typeface="Times New Roman" panose="02020603050405020304" pitchFamily="18" charset="0"/>
            </a:endParaRPr>
          </a:p>
        </p:txBody>
      </p:sp>
      <p:pic>
        <p:nvPicPr>
          <p:cNvPr id="4" name="Billed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441" y="355539"/>
            <a:ext cx="1566066" cy="770708"/>
          </a:xfrm>
          <a:prstGeom prst="rect">
            <a:avLst/>
          </a:prstGeom>
        </p:spPr>
      </p:pic>
      <p:pic>
        <p:nvPicPr>
          <p:cNvPr id="5" name="Pladsholder til indhold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1197" y="3571740"/>
            <a:ext cx="3187514" cy="4351337"/>
          </a:xfrm>
          <a:prstGeom prst="rect">
            <a:avLst/>
          </a:prstGeom>
        </p:spPr>
      </p:pic>
    </p:spTree>
    <p:extLst>
      <p:ext uri="{BB962C8B-B14F-4D97-AF65-F5344CB8AC3E}">
        <p14:creationId xmlns:p14="http://schemas.microsoft.com/office/powerpoint/2010/main" val="3091750829"/>
      </p:ext>
    </p:extLst>
  </p:cSld>
  <p:clrMapOvr>
    <a:masterClrMapping/>
  </p:clrMapOvr>
</p:sld>
</file>

<file path=ppt/theme/theme1.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6053</TotalTime>
  <Words>3167</Words>
  <Application>Microsoft Office PowerPoint</Application>
  <PresentationFormat>Widescreen</PresentationFormat>
  <Paragraphs>428</Paragraphs>
  <Slides>55</Slides>
  <Notes>47</Notes>
  <HiddenSlides>0</HiddenSlides>
  <MMClips>0</MMClips>
  <ScaleCrop>false</ScaleCrop>
  <HeadingPairs>
    <vt:vector size="6" baseType="variant">
      <vt:variant>
        <vt:lpstr>Benyttede skrifttyper</vt:lpstr>
      </vt:variant>
      <vt:variant>
        <vt:i4>8</vt:i4>
      </vt:variant>
      <vt:variant>
        <vt:lpstr>Tema</vt:lpstr>
      </vt:variant>
      <vt:variant>
        <vt:i4>1</vt:i4>
      </vt:variant>
      <vt:variant>
        <vt:lpstr>Slidetitler</vt:lpstr>
      </vt:variant>
      <vt:variant>
        <vt:i4>55</vt:i4>
      </vt:variant>
    </vt:vector>
  </HeadingPairs>
  <TitlesOfParts>
    <vt:vector size="64" baseType="lpstr">
      <vt:lpstr>Arial</vt:lpstr>
      <vt:lpstr>Calibri</vt:lpstr>
      <vt:lpstr>Calibri Light</vt:lpstr>
      <vt:lpstr>Cavolini</vt:lpstr>
      <vt:lpstr>Courier New</vt:lpstr>
      <vt:lpstr>Franklin Gothic Book</vt:lpstr>
      <vt:lpstr>Times New Roman</vt:lpstr>
      <vt:lpstr>Wingdings</vt:lpstr>
      <vt:lpstr>Office-tema</vt:lpstr>
      <vt:lpstr>Ordblindevenlig undervisning  – Intern uddannelse af lærerkollegaer  </vt:lpstr>
      <vt:lpstr>Struktur på oplæg</vt:lpstr>
      <vt:lpstr>PowerPoint-præsentation</vt:lpstr>
      <vt:lpstr>Præsentation</vt:lpstr>
      <vt:lpstr>Tradium</vt:lpstr>
      <vt:lpstr>Elevprofil</vt:lpstr>
      <vt:lpstr>Lærerprofil</vt:lpstr>
      <vt:lpstr>Baggrund for indsatsen</vt:lpstr>
      <vt:lpstr>Vores inspiration og teoretiske udgangspunkt</vt:lpstr>
      <vt:lpstr>PowerPoint-præsentation</vt:lpstr>
      <vt:lpstr>PowerPoint-præsentation</vt:lpstr>
      <vt:lpstr>Formål med kursusaktiviteterne</vt:lpstr>
      <vt:lpstr>PowerPoint-præsentation</vt:lpstr>
      <vt:lpstr>Indhold</vt:lpstr>
      <vt:lpstr>Eksempler på kursuspunkter</vt:lpstr>
      <vt:lpstr>Hvad er ordblindhed?</vt:lpstr>
      <vt:lpstr>PowerPoint-præsentation</vt:lpstr>
      <vt:lpstr>Den lektiologiske model – som tegneserie</vt:lpstr>
      <vt:lpstr>Den lektiologiske model – som tegneserie</vt:lpstr>
      <vt:lpstr>Den lektiologiske model – som tegneserie</vt:lpstr>
      <vt:lpstr>PowerPoint-præsentation</vt:lpstr>
      <vt:lpstr>De 10 H’er</vt:lpstr>
      <vt:lpstr>Ordblindevenlig “ryste sammen”-aktivitet – Quiz og byt</vt:lpstr>
      <vt:lpstr>PowerPoint-præsentation</vt:lpstr>
      <vt:lpstr>PowerPoint-præsentation</vt:lpstr>
      <vt:lpstr>Mukkert</vt:lpstr>
      <vt:lpstr>PowerPoint-præsentation</vt:lpstr>
      <vt:lpstr>Skydelære</vt:lpstr>
      <vt:lpstr>Læsbarhed</vt:lpstr>
      <vt:lpstr>PowerPoint-præsentation</vt:lpstr>
      <vt:lpstr>Programmerne</vt:lpstr>
      <vt:lpstr>Oplæsning + ordbog</vt:lpstr>
      <vt:lpstr>Ordforslag + fagordlister</vt:lpstr>
      <vt:lpstr>Mobilen som redskab</vt:lpstr>
      <vt:lpstr>Korte introkurser til nyansatte</vt:lpstr>
      <vt:lpstr>Dagsorden</vt:lpstr>
      <vt:lpstr>Ordblindhed kan skaleres:</vt:lpstr>
      <vt:lpstr>Balance mellem krav og kompetencer</vt:lpstr>
      <vt:lpstr>Mulige vanskeligheder</vt:lpstr>
      <vt:lpstr>Når de skal læse </vt:lpstr>
      <vt:lpstr>Når de skal skrive</vt:lpstr>
      <vt:lpstr>Når I laver opgaver til dem</vt:lpstr>
      <vt:lpstr>Erfaringer</vt:lpstr>
      <vt:lpstr>Andre mindre kursusforløb</vt:lpstr>
      <vt:lpstr>Gymnasierne</vt:lpstr>
      <vt:lpstr>PowerPoint-præsentation</vt:lpstr>
      <vt:lpstr>EMU Viden om</vt:lpstr>
      <vt:lpstr>PowerPoint-præsentation</vt:lpstr>
      <vt:lpstr>PowerPoint-præsentation</vt:lpstr>
      <vt:lpstr>PowerPoint-præsentation</vt:lpstr>
      <vt:lpstr>Notater til oplægsholder:</vt:lpstr>
      <vt:lpstr>Ni greb til et læse- og ordblindevenligt miljø</vt:lpstr>
      <vt:lpstr>PowerPoint-præsentation</vt:lpstr>
      <vt:lpstr>PowerPoint-præsentation</vt:lpstr>
      <vt:lpstr>Opsamling: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LST i klasserummet</dc:title>
  <dc:creator>Marie Ågård Bennike</dc:creator>
  <cp:lastModifiedBy>Jette Kristine Olsen</cp:lastModifiedBy>
  <cp:revision>213</cp:revision>
  <dcterms:created xsi:type="dcterms:W3CDTF">2019-12-06T09:32:42Z</dcterms:created>
  <dcterms:modified xsi:type="dcterms:W3CDTF">2025-12-08T12:01:58Z</dcterms:modified>
</cp:coreProperties>
</file>