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41" r:id="rId2"/>
    <p:sldId id="256" r:id="rId3"/>
    <p:sldId id="339" r:id="rId4"/>
    <p:sldId id="340" r:id="rId5"/>
    <p:sldId id="338" r:id="rId6"/>
    <p:sldId id="304" r:id="rId7"/>
    <p:sldId id="302" r:id="rId8"/>
    <p:sldId id="335" r:id="rId9"/>
    <p:sldId id="428" r:id="rId10"/>
    <p:sldId id="429" r:id="rId11"/>
    <p:sldId id="305" r:id="rId12"/>
    <p:sldId id="303" r:id="rId13"/>
    <p:sldId id="408" r:id="rId14"/>
    <p:sldId id="409" r:id="rId15"/>
    <p:sldId id="410" r:id="rId16"/>
    <p:sldId id="318" r:id="rId17"/>
    <p:sldId id="337" r:id="rId18"/>
    <p:sldId id="310" r:id="rId19"/>
    <p:sldId id="260" r:id="rId20"/>
    <p:sldId id="336" r:id="rId21"/>
    <p:sldId id="320" r:id="rId22"/>
    <p:sldId id="321" r:id="rId23"/>
    <p:sldId id="322" r:id="rId24"/>
    <p:sldId id="324" r:id="rId25"/>
    <p:sldId id="323" r:id="rId26"/>
    <p:sldId id="317" r:id="rId27"/>
    <p:sldId id="263" r:id="rId28"/>
    <p:sldId id="264" r:id="rId29"/>
    <p:sldId id="265" r:id="rId3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3953" autoAdjust="0"/>
  </p:normalViewPr>
  <p:slideViewPr>
    <p:cSldViewPr snapToGrid="0">
      <p:cViewPr varScale="1">
        <p:scale>
          <a:sx n="52" d="100"/>
          <a:sy n="52" d="100"/>
        </p:scale>
        <p:origin x="114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8A60D4-631F-4B49-962E-4DE1CA3027C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E875F4EB-BD0A-4609-8F36-2DA4F86B7D15}">
      <dgm:prSet phldrT="[Tekst]"/>
      <dgm:spPr/>
      <dgm:t>
        <a:bodyPr/>
        <a:lstStyle/>
        <a:p>
          <a:r>
            <a:rPr lang="da-DK" dirty="0"/>
            <a:t>1</a:t>
          </a:r>
        </a:p>
      </dgm:t>
    </dgm:pt>
    <dgm:pt modelId="{812C640B-242D-47DC-B5D7-85439506DD6D}" type="parTrans" cxnId="{D0762408-B0EB-4ADD-BEC9-ED0918A95AF1}">
      <dgm:prSet/>
      <dgm:spPr/>
      <dgm:t>
        <a:bodyPr/>
        <a:lstStyle/>
        <a:p>
          <a:endParaRPr lang="da-DK"/>
        </a:p>
      </dgm:t>
    </dgm:pt>
    <dgm:pt modelId="{46236CBB-4460-4AFD-95C3-72AB7BD9BDA8}" type="sibTrans" cxnId="{D0762408-B0EB-4ADD-BEC9-ED0918A95AF1}">
      <dgm:prSet/>
      <dgm:spPr/>
      <dgm:t>
        <a:bodyPr/>
        <a:lstStyle/>
        <a:p>
          <a:endParaRPr lang="da-DK"/>
        </a:p>
      </dgm:t>
    </dgm:pt>
    <dgm:pt modelId="{6CBFEA05-B7FC-49A0-AB7B-2C0113710244}">
      <dgm:prSet phldrT="[Tekst]"/>
      <dgm:spPr/>
      <dgm:t>
        <a:bodyPr/>
        <a:lstStyle/>
        <a:p>
          <a:r>
            <a:rPr lang="da-DK" dirty="0">
              <a:latin typeface="Times New Roman" panose="02020603050405020304" pitchFamily="18" charset="0"/>
              <a:cs typeface="Times New Roman" panose="02020603050405020304" pitchFamily="18" charset="0"/>
            </a:rPr>
            <a:t>Beskriv teksten</a:t>
          </a:r>
        </a:p>
      </dgm:t>
    </dgm:pt>
    <dgm:pt modelId="{B0F507A8-1316-4556-B565-1E0BA41466AA}" type="parTrans" cxnId="{9C74B631-110F-4DA1-906F-BB502B343D5D}">
      <dgm:prSet/>
      <dgm:spPr/>
      <dgm:t>
        <a:bodyPr/>
        <a:lstStyle/>
        <a:p>
          <a:endParaRPr lang="da-DK"/>
        </a:p>
      </dgm:t>
    </dgm:pt>
    <dgm:pt modelId="{B7B3A300-64CE-4D36-BE89-2039345415F3}" type="sibTrans" cxnId="{9C74B631-110F-4DA1-906F-BB502B343D5D}">
      <dgm:prSet/>
      <dgm:spPr/>
      <dgm:t>
        <a:bodyPr/>
        <a:lstStyle/>
        <a:p>
          <a:endParaRPr lang="da-DK"/>
        </a:p>
      </dgm:t>
    </dgm:pt>
    <dgm:pt modelId="{5CC0A969-80AD-441E-9805-4DDB016D1176}">
      <dgm:prSet phldrT="[Tekst]"/>
      <dgm:spPr/>
      <dgm:t>
        <a:bodyPr/>
        <a:lstStyle/>
        <a:p>
          <a:r>
            <a:rPr lang="da-DK" dirty="0"/>
            <a:t>2</a:t>
          </a:r>
        </a:p>
      </dgm:t>
    </dgm:pt>
    <dgm:pt modelId="{D71BECA9-C904-4B41-87D1-E2274C8E82D4}" type="parTrans" cxnId="{85B6CB1C-725A-4334-9DB4-D700A0450E37}">
      <dgm:prSet/>
      <dgm:spPr/>
      <dgm:t>
        <a:bodyPr/>
        <a:lstStyle/>
        <a:p>
          <a:endParaRPr lang="da-DK"/>
        </a:p>
      </dgm:t>
    </dgm:pt>
    <dgm:pt modelId="{51ED9669-75C5-4116-ABB7-1BE4666F12CA}" type="sibTrans" cxnId="{85B6CB1C-725A-4334-9DB4-D700A0450E37}">
      <dgm:prSet/>
      <dgm:spPr/>
      <dgm:t>
        <a:bodyPr/>
        <a:lstStyle/>
        <a:p>
          <a:endParaRPr lang="da-DK"/>
        </a:p>
      </dgm:t>
    </dgm:pt>
    <dgm:pt modelId="{9BF7BA34-0277-43F5-B702-31BD882CC61A}">
      <dgm:prSet phldrT="[Tekst]"/>
      <dgm:spPr/>
      <dgm:t>
        <a:bodyPr/>
        <a:lstStyle/>
        <a:p>
          <a:r>
            <a:rPr lang="da-DK" dirty="0">
              <a:latin typeface="Times New Roman" panose="02020603050405020304" pitchFamily="18" charset="0"/>
              <a:cs typeface="Times New Roman" panose="02020603050405020304" pitchFamily="18" charset="0"/>
            </a:rPr>
            <a:t>Analyser teksten</a:t>
          </a:r>
        </a:p>
      </dgm:t>
    </dgm:pt>
    <dgm:pt modelId="{D4F20AEF-6A21-4DA5-8F0A-0E0E4BFC023F}" type="parTrans" cxnId="{F1391CB1-8918-49C4-A84E-A52FA3D412E1}">
      <dgm:prSet/>
      <dgm:spPr/>
      <dgm:t>
        <a:bodyPr/>
        <a:lstStyle/>
        <a:p>
          <a:endParaRPr lang="da-DK"/>
        </a:p>
      </dgm:t>
    </dgm:pt>
    <dgm:pt modelId="{A496E64D-B068-4DDF-8A77-1B24038C6507}" type="sibTrans" cxnId="{F1391CB1-8918-49C4-A84E-A52FA3D412E1}">
      <dgm:prSet/>
      <dgm:spPr/>
      <dgm:t>
        <a:bodyPr/>
        <a:lstStyle/>
        <a:p>
          <a:endParaRPr lang="da-DK"/>
        </a:p>
      </dgm:t>
    </dgm:pt>
    <dgm:pt modelId="{70B60890-1E62-4E43-8A70-3F9AE089C3F9}">
      <dgm:prSet phldrT="[Tekst]"/>
      <dgm:spPr/>
      <dgm:t>
        <a:bodyPr/>
        <a:lstStyle/>
        <a:p>
          <a:r>
            <a:rPr lang="da-DK" dirty="0"/>
            <a:t>3</a:t>
          </a:r>
        </a:p>
      </dgm:t>
    </dgm:pt>
    <dgm:pt modelId="{DAFE6F20-9977-4ACF-B13F-36A1E8D6701B}" type="parTrans" cxnId="{166FCAC8-292F-4717-836A-B8C214F20A3C}">
      <dgm:prSet/>
      <dgm:spPr/>
      <dgm:t>
        <a:bodyPr/>
        <a:lstStyle/>
        <a:p>
          <a:endParaRPr lang="da-DK"/>
        </a:p>
      </dgm:t>
    </dgm:pt>
    <dgm:pt modelId="{D0FE628A-6984-4EC9-B767-AE5019B435F0}" type="sibTrans" cxnId="{166FCAC8-292F-4717-836A-B8C214F20A3C}">
      <dgm:prSet/>
      <dgm:spPr/>
      <dgm:t>
        <a:bodyPr/>
        <a:lstStyle/>
        <a:p>
          <a:endParaRPr lang="da-DK"/>
        </a:p>
      </dgm:t>
    </dgm:pt>
    <dgm:pt modelId="{11F6DE0C-3750-4130-B20D-A47D4DFF88D5}">
      <dgm:prSet phldrT="[Tekst]"/>
      <dgm:spPr/>
      <dgm:t>
        <a:bodyPr/>
        <a:lstStyle/>
        <a:p>
          <a:r>
            <a:rPr lang="da-DK" dirty="0">
              <a:latin typeface="Times New Roman" panose="02020603050405020304" pitchFamily="18" charset="0"/>
              <a:cs typeface="Times New Roman" panose="02020603050405020304" pitchFamily="18" charset="0"/>
            </a:rPr>
            <a:t>Vurder teksten</a:t>
          </a:r>
        </a:p>
      </dgm:t>
    </dgm:pt>
    <dgm:pt modelId="{EF852772-785F-44CF-9A45-F223DA826A66}" type="parTrans" cxnId="{F096DFE9-B8CE-4E7F-8AF4-954703D511F4}">
      <dgm:prSet/>
      <dgm:spPr/>
      <dgm:t>
        <a:bodyPr/>
        <a:lstStyle/>
        <a:p>
          <a:endParaRPr lang="da-DK"/>
        </a:p>
      </dgm:t>
    </dgm:pt>
    <dgm:pt modelId="{A34C410A-8887-438B-A470-A5E0855058C4}" type="sibTrans" cxnId="{F096DFE9-B8CE-4E7F-8AF4-954703D511F4}">
      <dgm:prSet/>
      <dgm:spPr/>
      <dgm:t>
        <a:bodyPr/>
        <a:lstStyle/>
        <a:p>
          <a:endParaRPr lang="da-DK"/>
        </a:p>
      </dgm:t>
    </dgm:pt>
    <dgm:pt modelId="{4B1B17FB-4252-4C45-9F1A-9F3732056C96}" type="pres">
      <dgm:prSet presAssocID="{E38A60D4-631F-4B49-962E-4DE1CA3027C1}" presName="linearFlow" presStyleCnt="0">
        <dgm:presLayoutVars>
          <dgm:dir/>
          <dgm:animLvl val="lvl"/>
          <dgm:resizeHandles val="exact"/>
        </dgm:presLayoutVars>
      </dgm:prSet>
      <dgm:spPr/>
    </dgm:pt>
    <dgm:pt modelId="{2CEFF47E-F285-4982-8C86-0B20F7314EDA}" type="pres">
      <dgm:prSet presAssocID="{E875F4EB-BD0A-4609-8F36-2DA4F86B7D15}" presName="composite" presStyleCnt="0"/>
      <dgm:spPr/>
    </dgm:pt>
    <dgm:pt modelId="{15E02AA9-21D8-43FE-932D-3AD8492DF0C7}" type="pres">
      <dgm:prSet presAssocID="{E875F4EB-BD0A-4609-8F36-2DA4F86B7D1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F953F19-18AB-4061-9FAA-6D92822FB0EC}" type="pres">
      <dgm:prSet presAssocID="{E875F4EB-BD0A-4609-8F36-2DA4F86B7D15}" presName="descendantText" presStyleLbl="alignAcc1" presStyleIdx="0" presStyleCnt="3" custLinFactNeighborX="-432" custLinFactNeighborY="-200">
        <dgm:presLayoutVars>
          <dgm:bulletEnabled val="1"/>
        </dgm:presLayoutVars>
      </dgm:prSet>
      <dgm:spPr/>
    </dgm:pt>
    <dgm:pt modelId="{236AFF55-A3C2-4831-BDFB-99088149D432}" type="pres">
      <dgm:prSet presAssocID="{46236CBB-4460-4AFD-95C3-72AB7BD9BDA8}" presName="sp" presStyleCnt="0"/>
      <dgm:spPr/>
    </dgm:pt>
    <dgm:pt modelId="{C72E9A4E-1A05-40EE-B7FD-010FD9B71B10}" type="pres">
      <dgm:prSet presAssocID="{5CC0A969-80AD-441E-9805-4DDB016D1176}" presName="composite" presStyleCnt="0"/>
      <dgm:spPr/>
    </dgm:pt>
    <dgm:pt modelId="{3E5F113C-8EA5-42AE-947B-45693A53DEA0}" type="pres">
      <dgm:prSet presAssocID="{5CC0A969-80AD-441E-9805-4DDB016D117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A12D45E-819C-4730-AA9E-3F18492FB2AB}" type="pres">
      <dgm:prSet presAssocID="{5CC0A969-80AD-441E-9805-4DDB016D1176}" presName="descendantText" presStyleLbl="alignAcc1" presStyleIdx="1" presStyleCnt="3" custLinFactNeighborY="0">
        <dgm:presLayoutVars>
          <dgm:bulletEnabled val="1"/>
        </dgm:presLayoutVars>
      </dgm:prSet>
      <dgm:spPr/>
    </dgm:pt>
    <dgm:pt modelId="{3495740D-A1BE-4ED4-827F-9C4688262DE8}" type="pres">
      <dgm:prSet presAssocID="{51ED9669-75C5-4116-ABB7-1BE4666F12CA}" presName="sp" presStyleCnt="0"/>
      <dgm:spPr/>
    </dgm:pt>
    <dgm:pt modelId="{51CEEF3F-4082-48A7-A7D0-9B49F03A83E1}" type="pres">
      <dgm:prSet presAssocID="{70B60890-1E62-4E43-8A70-3F9AE089C3F9}" presName="composite" presStyleCnt="0"/>
      <dgm:spPr/>
    </dgm:pt>
    <dgm:pt modelId="{D362489F-5521-44A9-8EFC-939952C8A34F}" type="pres">
      <dgm:prSet presAssocID="{70B60890-1E62-4E43-8A70-3F9AE089C3F9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46003469-2FAC-40D5-A129-5CB6D534C90B}" type="pres">
      <dgm:prSet presAssocID="{70B60890-1E62-4E43-8A70-3F9AE089C3F9}" presName="descendantText" presStyleLbl="alignAcc1" presStyleIdx="2" presStyleCnt="3" custLinFactNeighborY="0">
        <dgm:presLayoutVars>
          <dgm:bulletEnabled val="1"/>
        </dgm:presLayoutVars>
      </dgm:prSet>
      <dgm:spPr/>
    </dgm:pt>
  </dgm:ptLst>
  <dgm:cxnLst>
    <dgm:cxn modelId="{D0762408-B0EB-4ADD-BEC9-ED0918A95AF1}" srcId="{E38A60D4-631F-4B49-962E-4DE1CA3027C1}" destId="{E875F4EB-BD0A-4609-8F36-2DA4F86B7D15}" srcOrd="0" destOrd="0" parTransId="{812C640B-242D-47DC-B5D7-85439506DD6D}" sibTransId="{46236CBB-4460-4AFD-95C3-72AB7BD9BDA8}"/>
    <dgm:cxn modelId="{85B6CB1C-725A-4334-9DB4-D700A0450E37}" srcId="{E38A60D4-631F-4B49-962E-4DE1CA3027C1}" destId="{5CC0A969-80AD-441E-9805-4DDB016D1176}" srcOrd="1" destOrd="0" parTransId="{D71BECA9-C904-4B41-87D1-E2274C8E82D4}" sibTransId="{51ED9669-75C5-4116-ABB7-1BE4666F12CA}"/>
    <dgm:cxn modelId="{9C74B631-110F-4DA1-906F-BB502B343D5D}" srcId="{E875F4EB-BD0A-4609-8F36-2DA4F86B7D15}" destId="{6CBFEA05-B7FC-49A0-AB7B-2C0113710244}" srcOrd="0" destOrd="0" parTransId="{B0F507A8-1316-4556-B565-1E0BA41466AA}" sibTransId="{B7B3A300-64CE-4D36-BE89-2039345415F3}"/>
    <dgm:cxn modelId="{82DB855C-3CAE-4CEF-B07E-E1AFAF8519F9}" type="presOf" srcId="{9BF7BA34-0277-43F5-B702-31BD882CC61A}" destId="{7A12D45E-819C-4730-AA9E-3F18492FB2AB}" srcOrd="0" destOrd="0" presId="urn:microsoft.com/office/officeart/2005/8/layout/chevron2"/>
    <dgm:cxn modelId="{961F5D65-AC09-4961-AEB1-006983C5AF3F}" type="presOf" srcId="{6CBFEA05-B7FC-49A0-AB7B-2C0113710244}" destId="{4F953F19-18AB-4061-9FAA-6D92822FB0EC}" srcOrd="0" destOrd="0" presId="urn:microsoft.com/office/officeart/2005/8/layout/chevron2"/>
    <dgm:cxn modelId="{EA88AE56-F096-466D-AAC0-9A2BA429C511}" type="presOf" srcId="{E38A60D4-631F-4B49-962E-4DE1CA3027C1}" destId="{4B1B17FB-4252-4C45-9F1A-9F3732056C96}" srcOrd="0" destOrd="0" presId="urn:microsoft.com/office/officeart/2005/8/layout/chevron2"/>
    <dgm:cxn modelId="{02F8EC8E-9EE7-4E41-8D03-67F0E6BCB43F}" type="presOf" srcId="{70B60890-1E62-4E43-8A70-3F9AE089C3F9}" destId="{D362489F-5521-44A9-8EFC-939952C8A34F}" srcOrd="0" destOrd="0" presId="urn:microsoft.com/office/officeart/2005/8/layout/chevron2"/>
    <dgm:cxn modelId="{40CA55AE-D5A3-472D-9441-CD5EEA55A05B}" type="presOf" srcId="{5CC0A969-80AD-441E-9805-4DDB016D1176}" destId="{3E5F113C-8EA5-42AE-947B-45693A53DEA0}" srcOrd="0" destOrd="0" presId="urn:microsoft.com/office/officeart/2005/8/layout/chevron2"/>
    <dgm:cxn modelId="{F1391CB1-8918-49C4-A84E-A52FA3D412E1}" srcId="{5CC0A969-80AD-441E-9805-4DDB016D1176}" destId="{9BF7BA34-0277-43F5-B702-31BD882CC61A}" srcOrd="0" destOrd="0" parTransId="{D4F20AEF-6A21-4DA5-8F0A-0E0E4BFC023F}" sibTransId="{A496E64D-B068-4DDF-8A77-1B24038C6507}"/>
    <dgm:cxn modelId="{CCAC9ABF-C6CD-4920-8A92-861322AAC688}" type="presOf" srcId="{E875F4EB-BD0A-4609-8F36-2DA4F86B7D15}" destId="{15E02AA9-21D8-43FE-932D-3AD8492DF0C7}" srcOrd="0" destOrd="0" presId="urn:microsoft.com/office/officeart/2005/8/layout/chevron2"/>
    <dgm:cxn modelId="{1310DFC0-5D61-4142-906C-94751806C248}" type="presOf" srcId="{11F6DE0C-3750-4130-B20D-A47D4DFF88D5}" destId="{46003469-2FAC-40D5-A129-5CB6D534C90B}" srcOrd="0" destOrd="0" presId="urn:microsoft.com/office/officeart/2005/8/layout/chevron2"/>
    <dgm:cxn modelId="{166FCAC8-292F-4717-836A-B8C214F20A3C}" srcId="{E38A60D4-631F-4B49-962E-4DE1CA3027C1}" destId="{70B60890-1E62-4E43-8A70-3F9AE089C3F9}" srcOrd="2" destOrd="0" parTransId="{DAFE6F20-9977-4ACF-B13F-36A1E8D6701B}" sibTransId="{D0FE628A-6984-4EC9-B767-AE5019B435F0}"/>
    <dgm:cxn modelId="{F096DFE9-B8CE-4E7F-8AF4-954703D511F4}" srcId="{70B60890-1E62-4E43-8A70-3F9AE089C3F9}" destId="{11F6DE0C-3750-4130-B20D-A47D4DFF88D5}" srcOrd="0" destOrd="0" parTransId="{EF852772-785F-44CF-9A45-F223DA826A66}" sibTransId="{A34C410A-8887-438B-A470-A5E0855058C4}"/>
    <dgm:cxn modelId="{A71DD082-0F62-48DB-9ACF-D81841799D54}" type="presParOf" srcId="{4B1B17FB-4252-4C45-9F1A-9F3732056C96}" destId="{2CEFF47E-F285-4982-8C86-0B20F7314EDA}" srcOrd="0" destOrd="0" presId="urn:microsoft.com/office/officeart/2005/8/layout/chevron2"/>
    <dgm:cxn modelId="{9BF3FA8E-F0E0-443C-8145-4936FE7749FF}" type="presParOf" srcId="{2CEFF47E-F285-4982-8C86-0B20F7314EDA}" destId="{15E02AA9-21D8-43FE-932D-3AD8492DF0C7}" srcOrd="0" destOrd="0" presId="urn:microsoft.com/office/officeart/2005/8/layout/chevron2"/>
    <dgm:cxn modelId="{19BFF20B-5D57-4978-A306-A775DDA57E1E}" type="presParOf" srcId="{2CEFF47E-F285-4982-8C86-0B20F7314EDA}" destId="{4F953F19-18AB-4061-9FAA-6D92822FB0EC}" srcOrd="1" destOrd="0" presId="urn:microsoft.com/office/officeart/2005/8/layout/chevron2"/>
    <dgm:cxn modelId="{B61213A3-2398-4BE7-AAAA-0C5DD4D3D75B}" type="presParOf" srcId="{4B1B17FB-4252-4C45-9F1A-9F3732056C96}" destId="{236AFF55-A3C2-4831-BDFB-99088149D432}" srcOrd="1" destOrd="0" presId="urn:microsoft.com/office/officeart/2005/8/layout/chevron2"/>
    <dgm:cxn modelId="{4CFC4BBB-6920-4C0E-87AF-48EDCB06F1D2}" type="presParOf" srcId="{4B1B17FB-4252-4C45-9F1A-9F3732056C96}" destId="{C72E9A4E-1A05-40EE-B7FD-010FD9B71B10}" srcOrd="2" destOrd="0" presId="urn:microsoft.com/office/officeart/2005/8/layout/chevron2"/>
    <dgm:cxn modelId="{294C22C0-6BAA-4DB3-AE3A-23D3A20A5798}" type="presParOf" srcId="{C72E9A4E-1A05-40EE-B7FD-010FD9B71B10}" destId="{3E5F113C-8EA5-42AE-947B-45693A53DEA0}" srcOrd="0" destOrd="0" presId="urn:microsoft.com/office/officeart/2005/8/layout/chevron2"/>
    <dgm:cxn modelId="{4F9B1097-FD5F-4B9F-870F-ECA51C9CCC7D}" type="presParOf" srcId="{C72E9A4E-1A05-40EE-B7FD-010FD9B71B10}" destId="{7A12D45E-819C-4730-AA9E-3F18492FB2AB}" srcOrd="1" destOrd="0" presId="urn:microsoft.com/office/officeart/2005/8/layout/chevron2"/>
    <dgm:cxn modelId="{811FBDCB-46AC-4B35-AFBE-BB6BD4C01559}" type="presParOf" srcId="{4B1B17FB-4252-4C45-9F1A-9F3732056C96}" destId="{3495740D-A1BE-4ED4-827F-9C4688262DE8}" srcOrd="3" destOrd="0" presId="urn:microsoft.com/office/officeart/2005/8/layout/chevron2"/>
    <dgm:cxn modelId="{67676ABA-A08D-48D3-92AA-B2F099ABA6E7}" type="presParOf" srcId="{4B1B17FB-4252-4C45-9F1A-9F3732056C96}" destId="{51CEEF3F-4082-48A7-A7D0-9B49F03A83E1}" srcOrd="4" destOrd="0" presId="urn:microsoft.com/office/officeart/2005/8/layout/chevron2"/>
    <dgm:cxn modelId="{54EE14BA-5345-4226-81E6-BE1D9C2A2CCF}" type="presParOf" srcId="{51CEEF3F-4082-48A7-A7D0-9B49F03A83E1}" destId="{D362489F-5521-44A9-8EFC-939952C8A34F}" srcOrd="0" destOrd="0" presId="urn:microsoft.com/office/officeart/2005/8/layout/chevron2"/>
    <dgm:cxn modelId="{0B3EDBDA-FB11-4752-A750-25001C832851}" type="presParOf" srcId="{51CEEF3F-4082-48A7-A7D0-9B49F03A83E1}" destId="{46003469-2FAC-40D5-A129-5CB6D534C90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02AA9-21D8-43FE-932D-3AD8492DF0C7}">
      <dsp:nvSpPr>
        <dsp:cNvPr id="0" name=""/>
        <dsp:cNvSpPr/>
      </dsp:nvSpPr>
      <dsp:spPr>
        <a:xfrm rot="5400000">
          <a:off x="-83437" y="84160"/>
          <a:ext cx="556251" cy="3893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1</a:t>
          </a:r>
        </a:p>
      </dsp:txBody>
      <dsp:txXfrm rot="-5400000">
        <a:off x="1" y="195410"/>
        <a:ext cx="389376" cy="166875"/>
      </dsp:txXfrm>
    </dsp:sp>
    <dsp:sp modelId="{4F953F19-18AB-4061-9FAA-6D92822FB0EC}">
      <dsp:nvSpPr>
        <dsp:cNvPr id="0" name=""/>
        <dsp:cNvSpPr/>
      </dsp:nvSpPr>
      <dsp:spPr>
        <a:xfrm rot="5400000">
          <a:off x="1610438" y="-1233280"/>
          <a:ext cx="361563" cy="28281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Beskriv teksten</a:t>
          </a:r>
        </a:p>
      </dsp:txBody>
      <dsp:txXfrm rot="-5400000">
        <a:off x="377158" y="17650"/>
        <a:ext cx="2810473" cy="326263"/>
      </dsp:txXfrm>
    </dsp:sp>
    <dsp:sp modelId="{3E5F113C-8EA5-42AE-947B-45693A53DEA0}">
      <dsp:nvSpPr>
        <dsp:cNvPr id="0" name=""/>
        <dsp:cNvSpPr/>
      </dsp:nvSpPr>
      <dsp:spPr>
        <a:xfrm rot="5400000">
          <a:off x="-83437" y="523598"/>
          <a:ext cx="556251" cy="3893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2</a:t>
          </a:r>
        </a:p>
      </dsp:txBody>
      <dsp:txXfrm rot="-5400000">
        <a:off x="1" y="634848"/>
        <a:ext cx="389376" cy="166875"/>
      </dsp:txXfrm>
    </dsp:sp>
    <dsp:sp modelId="{7A12D45E-819C-4730-AA9E-3F18492FB2AB}">
      <dsp:nvSpPr>
        <dsp:cNvPr id="0" name=""/>
        <dsp:cNvSpPr/>
      </dsp:nvSpPr>
      <dsp:spPr>
        <a:xfrm rot="5400000">
          <a:off x="1622656" y="-793118"/>
          <a:ext cx="361563" cy="28281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Analyser teksten</a:t>
          </a:r>
        </a:p>
      </dsp:txBody>
      <dsp:txXfrm rot="-5400000">
        <a:off x="389376" y="457812"/>
        <a:ext cx="2810473" cy="326263"/>
      </dsp:txXfrm>
    </dsp:sp>
    <dsp:sp modelId="{D362489F-5521-44A9-8EFC-939952C8A34F}">
      <dsp:nvSpPr>
        <dsp:cNvPr id="0" name=""/>
        <dsp:cNvSpPr/>
      </dsp:nvSpPr>
      <dsp:spPr>
        <a:xfrm rot="5400000">
          <a:off x="-83437" y="963037"/>
          <a:ext cx="556251" cy="3893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/>
            <a:t>3</a:t>
          </a:r>
        </a:p>
      </dsp:txBody>
      <dsp:txXfrm rot="-5400000">
        <a:off x="1" y="1074287"/>
        <a:ext cx="389376" cy="166875"/>
      </dsp:txXfrm>
    </dsp:sp>
    <dsp:sp modelId="{46003469-2FAC-40D5-A129-5CB6D534C90B}">
      <dsp:nvSpPr>
        <dsp:cNvPr id="0" name=""/>
        <dsp:cNvSpPr/>
      </dsp:nvSpPr>
      <dsp:spPr>
        <a:xfrm rot="5400000">
          <a:off x="1622656" y="-353680"/>
          <a:ext cx="361563" cy="28281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Vurder teksten</a:t>
          </a:r>
        </a:p>
      </dsp:txBody>
      <dsp:txXfrm rot="-5400000">
        <a:off x="389376" y="897250"/>
        <a:ext cx="2810473" cy="326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A3DBA9AB-DED3-4F7E-935E-B314C73D86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41F435E-DFFD-40CD-A3E1-994698F39C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B9961-7A0D-486D-81CD-194F120FEC36}" type="datetimeFigureOut">
              <a:rPr lang="da-DK" smtClean="0"/>
              <a:t>27-11-2025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58C27C-792C-465E-B4FD-C25F77FC74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BEB6E9B-B1CB-48A4-9984-9499D1FF10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CCF6C-7CF0-4992-90B3-DBD2A6B4DB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5754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8CA6-2742-4C46-B895-1F2B41E81B76}" type="datetimeFigureOut">
              <a:rPr lang="da-DK" smtClean="0"/>
              <a:t>27-11-2025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29E42-4A26-4C0A-8665-D555F2D3B9C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1691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6321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52B58-89AD-51A5-DBE3-29E38BBEF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0965EC2-EDD4-5427-8C53-533CF63E2D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09B3B3C-6D45-52E3-05F2-ECEEB6176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Og det, vi skal sørge for at undgå er, at de ikke længere kan sidde på skamlen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72C75C8-2804-139E-58E2-8974BC252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240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4125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 fleste har AppWriter – som vi har skolelicens til – det er også den, I kan bruge – og som alle elever uanset udfordringer kan bruge. </a:t>
            </a:r>
            <a:r>
              <a:rPr lang="da-DK"/>
              <a:t>Vi ser lige på den sammen.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0A528-7DBA-4448-B088-45290D07BA84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4762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Test – autostartbog side 14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0A528-7DBA-4448-B088-45290D07BA84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295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2412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Helt lavpraktiske eksempler, der gerne skulle være lette at overføre til egen praksis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0947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Til punkter: Hvis opgaver er inddelt med tal/bogstaver, er det lettere for eleverne at finde rundt i dem. De kan nemmere referere til det ”hvor er I ? Nummer 5 – ok” – de ordblinde afkoder tallet lynhurtigt, og kommer ikke ‘bagefter’ fordi, de skal skimme. Det hjælper også os selv til at overveje, om opgaven er for kompleks.</a:t>
            </a:r>
          </a:p>
          <a:p>
            <a:r>
              <a:rPr lang="da-DK" dirty="0"/>
              <a:t>Til diagram: aflaster også arbejdshukommelse – tjener som tjekliste –</a:t>
            </a:r>
          </a:p>
          <a:p>
            <a:r>
              <a:rPr lang="da-DK" dirty="0"/>
              <a:t>Selv små billeder: Aktiverer hukommelsen – Det her billede har I fx lige set – det hjælper til at afkode ”positiv – </a:t>
            </a:r>
            <a:r>
              <a:rPr lang="da-DK" dirty="0" err="1"/>
              <a:t>vs</a:t>
            </a:r>
            <a:r>
              <a:rPr lang="da-DK" dirty="0"/>
              <a:t> negativ”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BDD902-277A-4ED3-A9EB-B2EE41805F81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0349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8119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Kun fonologisk kodning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3939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Mangelfuld skolegang, svag begavelse, dansk som andetsprog, andre vanskeligheder såsom opmærksomhedsforstyrrelser, etc.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7752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Pilen er afkodning</a:t>
            </a:r>
          </a:p>
          <a:p>
            <a:r>
              <a:rPr lang="da-DK" dirty="0"/>
              <a:t>Tre udfald: </a:t>
            </a:r>
          </a:p>
          <a:p>
            <a:pPr marL="171450" indent="-171450">
              <a:buFontTx/>
              <a:buChar char="-"/>
            </a:pPr>
            <a:r>
              <a:rPr lang="da-DK" dirty="0"/>
              <a:t>Langsom/besværet afkodning</a:t>
            </a:r>
          </a:p>
          <a:p>
            <a:pPr marL="171450" indent="-171450">
              <a:buFontTx/>
              <a:buChar char="-"/>
            </a:pPr>
            <a:r>
              <a:rPr lang="da-DK" dirty="0"/>
              <a:t>Forkert afkodning</a:t>
            </a:r>
          </a:p>
          <a:p>
            <a:pPr marL="171450" indent="-171450">
              <a:buFontTx/>
              <a:buChar char="-"/>
            </a:pPr>
            <a:r>
              <a:rPr lang="da-DK" dirty="0"/>
              <a:t>Give op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0A528-7DBA-4448-B088-45290D07BA84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046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Læsning (tilegne sig viden): Langsom, ukendte ord, manglende forståelse, misforståelser, glemmer hurtigt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Stavning (formidle viden): Forveksler ord, bytter rundt på bogstaver, børnestavning, ikke lydret, mange fejl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Skrivning: Rodede sætninger, svært ved opgavestruktur, ingen rød tråd, talesprog, svært ved at komme i gang/finde på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0893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Skriftsprogsvanskeligheder: Ordafkodning, læseforståelse, stavning, hukommelse. ”Den rene funktionsnedsættelse” kontra skolens forventninger (selvoplevet handicap)</a:t>
            </a:r>
          </a:p>
          <a:p>
            <a:r>
              <a:rPr lang="da-DK" dirty="0"/>
              <a:t>Strategier kan være hensigtsmæssige eller uhensigtsmæssige</a:t>
            </a:r>
          </a:p>
          <a:p>
            <a:r>
              <a:rPr lang="da-DK" dirty="0"/>
              <a:t>Selvforståelse kan være god eller dårlig, og den kan svinge fra fag til fag. Hænger sammen med motivation for at blive bedre. Påvirkes meget af tidligere skoleforløb.</a:t>
            </a:r>
          </a:p>
          <a:p>
            <a:r>
              <a:rPr lang="da-DK" dirty="0"/>
              <a:t>Læse- og skriveteknologi kan være meget påvirket af tidligere skoleforløb.</a:t>
            </a:r>
          </a:p>
          <a:p>
            <a:r>
              <a:rPr lang="da-DK" dirty="0"/>
              <a:t>Lærer-/elevrelationens betydning for motivation og forhold til fag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4481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Nogle elever er så heldige, at alle seks ben er mægtigt stabile, og derfor sidder de sikkert på skamlen i skolen.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4140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0DD39-A922-1324-F0F5-B59188B71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1CEA2E8-C310-BAEF-778F-F96AAED5C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2F64521-061A-9349-9636-EB892D4A8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nogle er der tre stabile ben fx – men et vakler, og et er helt håbløst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C9B85FB-5599-3BD3-48A3-ABAC42469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29E42-4A26-4C0A-8665-D555F2D3B9C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36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CD95-1FF5-495A-85D4-FDF27A2A59DD}" type="datetime1">
              <a:rPr lang="da-DK" smtClean="0"/>
              <a:t>27-11-2025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614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862B5-CB34-461C-B75A-D178176C61E1}" type="datetime1">
              <a:rPr lang="da-DK" smtClean="0"/>
              <a:t>27-11-2025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650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1D2F8-CE48-489C-99C6-251D19983900}" type="datetime1">
              <a:rPr lang="da-DK" smtClean="0"/>
              <a:t>27-11-2025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7091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20" b="0" i="0">
                <a:solidFill>
                  <a:schemeClr val="bg1"/>
                </a:solidFill>
                <a:latin typeface="Roboto-Light"/>
                <a:cs typeface="Roboto-Light"/>
              </a:defRPr>
            </a:lvl1pPr>
          </a:lstStyle>
          <a:p>
            <a:r>
              <a:rPr lang="da-DK"/>
              <a:t>Klik for at redigere titeltypografien i masteren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03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C3C6-5AA1-4E25-91F3-438A52FC4E49}" type="datetime1">
              <a:rPr lang="da-DK" smtClean="0"/>
              <a:t>27-11-2025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883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0B732-F32F-4CFD-971C-D8D5A4C477EE}" type="datetime1">
              <a:rPr lang="da-DK" smtClean="0"/>
              <a:t>27-11-2025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811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C860A-0FB0-4FE4-9974-C21FD4AFFC69}" type="datetime1">
              <a:rPr lang="da-DK" smtClean="0"/>
              <a:t>27-11-2025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909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048F-2CA1-4808-9753-B180B2D19FFD}" type="datetime1">
              <a:rPr lang="da-DK" smtClean="0"/>
              <a:t>27-11-2025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69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9217-6206-41FD-87DA-F26BB12AC778}" type="datetime1">
              <a:rPr lang="da-DK" smtClean="0"/>
              <a:t>27-11-2025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935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18F9-5D82-4953-B1C0-CA90998BC31C}" type="datetime1">
              <a:rPr lang="da-DK" smtClean="0"/>
              <a:t>27-11-2025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052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798E-C6CE-4FE8-BC63-A29399AF9571}" type="datetime1">
              <a:rPr lang="da-DK" smtClean="0"/>
              <a:t>27-11-2025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355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1078-BFAB-4A9B-BE29-4F98FE08794B}" type="datetime1">
              <a:rPr lang="da-DK" smtClean="0"/>
              <a:t>27-11-2025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Baggrund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5281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A378C-D895-41C8-8071-34C9DFC2DC94}" type="datetime1">
              <a:rPr lang="da-DK" smtClean="0"/>
              <a:t>27-11-2025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Baggrund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0E78C-A7B1-40A3-88FA-CC3C0717D5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63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ysleksivenligskole.dk/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5.png"/><Relationship Id="rId5" Type="http://schemas.openxmlformats.org/officeDocument/2006/relationships/image" Target="../media/image29.jpeg"/><Relationship Id="rId10" Type="http://schemas.microsoft.com/office/2007/relationships/diagramDrawing" Target="../diagrams/drawing1.xml"/><Relationship Id="rId4" Type="http://schemas.openxmlformats.org/officeDocument/2006/relationships/image" Target="../media/image28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8903F0A-F813-3B44-F8A5-BCE41263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da-DK" sz="5100"/>
              <a:t>Dagsorden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9286967-3B74-A20A-8B4C-EA2FCBAB9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da-DK" sz="2400" dirty="0"/>
              <a:t>Hvad tilbyder Tradium ordblinde</a:t>
            </a:r>
          </a:p>
          <a:p>
            <a:r>
              <a:rPr lang="da-DK" sz="2400" dirty="0"/>
              <a:t>Hvad er ordblindhed</a:t>
            </a:r>
          </a:p>
          <a:p>
            <a:r>
              <a:rPr lang="da-DK" sz="2400" dirty="0"/>
              <a:t>IT-hjælpemidler</a:t>
            </a:r>
          </a:p>
          <a:p>
            <a:r>
              <a:rPr lang="da-DK" sz="2400" dirty="0"/>
              <a:t>Ordblindevenlig undervisning</a:t>
            </a:r>
          </a:p>
        </p:txBody>
      </p:sp>
      <p:pic>
        <p:nvPicPr>
          <p:cNvPr id="2" name="Pladsholder til indhold 4">
            <a:extLst>
              <a:ext uri="{FF2B5EF4-FFF2-40B4-BE49-F238E27FC236}">
                <a16:creationId xmlns:a16="http://schemas.microsoft.com/office/drawing/2014/main" id="{AD6D744B-6170-9D9A-A862-B1010B252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3549921"/>
            <a:ext cx="3184615" cy="435133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D76A301-1B57-F504-6377-6A09B5EEF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43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5791F6C-5544-5F90-2361-15DE0F0C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 dirty="0"/>
              <a:t>Balance mellem krav og kompetencer</a:t>
            </a:r>
          </a:p>
        </p:txBody>
      </p:sp>
      <p:pic>
        <p:nvPicPr>
          <p:cNvPr id="1026" name="Picture 2" descr="Vurdér risikoen for medarbejderes helbred ved høje følelsesmæssige krav i  arbejdet med mennesker - Arbejdstilsynet">
            <a:extLst>
              <a:ext uri="{FF2B5EF4-FFF2-40B4-BE49-F238E27FC236}">
                <a16:creationId xmlns:a16="http://schemas.microsoft.com/office/drawing/2014/main" id="{289625A3-62EB-9BA3-1D53-7D5F7ADF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0222" y="1788554"/>
            <a:ext cx="7344032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353984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7F3F6-90A6-4C0B-8737-3F99B612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Mulige 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vanskeligheder</a:t>
            </a:r>
            <a:endParaRPr lang="da-DK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91466C-C7CA-4A87-A494-37F0DF8A7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856722" cy="4351338"/>
          </a:xfrm>
        </p:spPr>
        <p:txBody>
          <a:bodyPr/>
          <a:lstStyle/>
          <a:p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Læsning</a:t>
            </a:r>
          </a:p>
          <a:p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Ordforråd</a:t>
            </a:r>
          </a:p>
          <a:p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Stavning</a:t>
            </a:r>
          </a:p>
          <a:p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Skrivning</a:t>
            </a:r>
          </a:p>
          <a:p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Fremmedsprog</a:t>
            </a:r>
          </a:p>
          <a:p>
            <a:endParaRPr lang="da-DK" dirty="0"/>
          </a:p>
        </p:txBody>
      </p:sp>
      <p:pic>
        <p:nvPicPr>
          <p:cNvPr id="4" name="Pladsholder til indhold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1EA0395-7CD6-4AF2-97A2-ABD272D5F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48" y="1834956"/>
            <a:ext cx="5438282" cy="4351338"/>
          </a:xfrm>
          <a:prstGeom prst="rect">
            <a:avLst/>
          </a:prstGeom>
        </p:spPr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2B05C92E-16F8-4489-A55A-DFFFC3003B80}"/>
              </a:ext>
            </a:extLst>
          </p:cNvPr>
          <p:cNvSpPr txBox="1">
            <a:spLocks/>
          </p:cNvSpPr>
          <p:nvPr/>
        </p:nvSpPr>
        <p:spPr>
          <a:xfrm>
            <a:off x="8305800" y="1825625"/>
            <a:ext cx="28567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Træt i hovedet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Rastløshed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Dårlig faglig selvtillid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Udadreagerende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Stort overlap med andre vanskeligheder</a:t>
            </a:r>
          </a:p>
        </p:txBody>
      </p:sp>
    </p:spTree>
    <p:extLst>
      <p:ext uri="{BB962C8B-B14F-4D97-AF65-F5344CB8AC3E}">
        <p14:creationId xmlns:p14="http://schemas.microsoft.com/office/powerpoint/2010/main" val="730905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47BC7E13-5295-4A53-A149-C9F048B49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84" y="958359"/>
            <a:ext cx="8145832" cy="4351338"/>
          </a:xfrm>
        </p:spPr>
      </p:pic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AC4ECA7-B0BB-4E30-9AB7-16A4F707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718" y="6337689"/>
            <a:ext cx="4114800" cy="365125"/>
          </a:xfrm>
        </p:spPr>
        <p:txBody>
          <a:bodyPr/>
          <a:lstStyle/>
          <a:p>
            <a:pPr algn="l"/>
            <a:r>
              <a:rPr lang="da-DK" dirty="0"/>
              <a:t>Den </a:t>
            </a:r>
            <a:r>
              <a:rPr lang="da-DK" dirty="0" err="1"/>
              <a:t>Lektiologiske</a:t>
            </a:r>
            <a:r>
              <a:rPr lang="da-DK" dirty="0"/>
              <a:t> Grundmodel, </a:t>
            </a:r>
            <a:r>
              <a:rPr lang="da-DK" dirty="0">
                <a:hlinkClick r:id="rId4"/>
              </a:rPr>
              <a:t>Dysleksivenlig Skole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848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C1380-424C-F0D8-B99B-BD0497697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lektiologiske model – som tegneserie</a:t>
            </a:r>
          </a:p>
        </p:txBody>
      </p:sp>
      <p:pic>
        <p:nvPicPr>
          <p:cNvPr id="5" name="Pladsholder til indhold 4" descr="Et billede, der indeholder møbel, taburet, mur, gulv&#10;&#10;Indhold genereret af kunstig intelligens kan være forkert.">
            <a:extLst>
              <a:ext uri="{FF2B5EF4-FFF2-40B4-BE49-F238E27FC236}">
                <a16:creationId xmlns:a16="http://schemas.microsoft.com/office/drawing/2014/main" id="{81CFC82E-251D-A7E4-EABB-81948027F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1510" y="1941365"/>
            <a:ext cx="6527007" cy="4351338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84EF666-C692-054E-14B0-4E38AD6105AB}"/>
              </a:ext>
            </a:extLst>
          </p:cNvPr>
          <p:cNvSpPr txBox="1"/>
          <p:nvPr/>
        </p:nvSpPr>
        <p:spPr>
          <a:xfrm>
            <a:off x="147530" y="2478463"/>
            <a:ext cx="23639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Skriftsprogs-</a:t>
            </a:r>
          </a:p>
          <a:p>
            <a:r>
              <a:rPr lang="da-DK" sz="2800" dirty="0"/>
              <a:t>vanskeligheder</a:t>
            </a: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A52B517-78BE-BA45-6F20-C0C0EE9C0978}"/>
              </a:ext>
            </a:extLst>
          </p:cNvPr>
          <p:cNvSpPr txBox="1"/>
          <p:nvPr/>
        </p:nvSpPr>
        <p:spPr>
          <a:xfrm>
            <a:off x="147530" y="3855424"/>
            <a:ext cx="1603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Strategier</a:t>
            </a: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6F00774-2357-9C5D-6BE4-B94D783799D5}"/>
              </a:ext>
            </a:extLst>
          </p:cNvPr>
          <p:cNvSpPr txBox="1"/>
          <p:nvPr/>
        </p:nvSpPr>
        <p:spPr>
          <a:xfrm>
            <a:off x="147530" y="4925108"/>
            <a:ext cx="2449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Læse- </a:t>
            </a:r>
          </a:p>
          <a:p>
            <a:r>
              <a:rPr lang="da-DK" sz="2400" dirty="0"/>
              <a:t>og skriveteknologi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77D10DF-E14D-F767-F10B-FF69B3E51AC2}"/>
              </a:ext>
            </a:extLst>
          </p:cNvPr>
          <p:cNvSpPr txBox="1"/>
          <p:nvPr/>
        </p:nvSpPr>
        <p:spPr>
          <a:xfrm>
            <a:off x="9454497" y="4215149"/>
            <a:ext cx="252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Skolens rammer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15C0F27A-0938-836D-CE96-66CDEBB153D4}"/>
              </a:ext>
            </a:extLst>
          </p:cNvPr>
          <p:cNvSpPr txBox="1"/>
          <p:nvPr/>
        </p:nvSpPr>
        <p:spPr>
          <a:xfrm>
            <a:off x="9359503" y="3339549"/>
            <a:ext cx="2717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Relationer på skolen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CCC638C-0BE4-46FF-19A7-B81FBE43074A}"/>
              </a:ext>
            </a:extLst>
          </p:cNvPr>
          <p:cNvSpPr txBox="1"/>
          <p:nvPr/>
        </p:nvSpPr>
        <p:spPr>
          <a:xfrm>
            <a:off x="9405059" y="2378060"/>
            <a:ext cx="2476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/>
              <a:t>Selvforståelse</a:t>
            </a:r>
            <a:endParaRPr lang="da-DK" dirty="0"/>
          </a:p>
        </p:txBody>
      </p: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1016D750-7EF0-0DBB-3841-EBD75568D3C5}"/>
              </a:ext>
            </a:extLst>
          </p:cNvPr>
          <p:cNvCxnSpPr/>
          <p:nvPr/>
        </p:nvCxnSpPr>
        <p:spPr>
          <a:xfrm>
            <a:off x="2508565" y="2903701"/>
            <a:ext cx="2153653" cy="53941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9D3BE578-C053-F7FA-9F5A-D18F5F50C947}"/>
              </a:ext>
            </a:extLst>
          </p:cNvPr>
          <p:cNvCxnSpPr>
            <a:cxnSpLocks/>
          </p:cNvCxnSpPr>
          <p:nvPr/>
        </p:nvCxnSpPr>
        <p:spPr>
          <a:xfrm>
            <a:off x="2190524" y="4087957"/>
            <a:ext cx="2801184" cy="2907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8D6634C2-4BE1-AA4B-FE6C-EA02939EEC0F}"/>
              </a:ext>
            </a:extLst>
          </p:cNvPr>
          <p:cNvCxnSpPr>
            <a:cxnSpLocks/>
          </p:cNvCxnSpPr>
          <p:nvPr/>
        </p:nvCxnSpPr>
        <p:spPr>
          <a:xfrm flipH="1">
            <a:off x="6448926" y="4407113"/>
            <a:ext cx="2765255" cy="115264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DB00A743-0C3F-256D-28AC-C847755BA701}"/>
              </a:ext>
            </a:extLst>
          </p:cNvPr>
          <p:cNvCxnSpPr>
            <a:cxnSpLocks/>
          </p:cNvCxnSpPr>
          <p:nvPr/>
        </p:nvCxnSpPr>
        <p:spPr>
          <a:xfrm flipH="1">
            <a:off x="6448926" y="3801214"/>
            <a:ext cx="2466477" cy="5191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3978BB83-8679-6EC1-973D-D2EBF3BD9CF1}"/>
              </a:ext>
            </a:extLst>
          </p:cNvPr>
          <p:cNvCxnSpPr>
            <a:cxnSpLocks/>
          </p:cNvCxnSpPr>
          <p:nvPr/>
        </p:nvCxnSpPr>
        <p:spPr>
          <a:xfrm flipH="1">
            <a:off x="7026442" y="2733650"/>
            <a:ext cx="2330116" cy="83673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57FB7698-5BFA-28F6-AF39-E5E4EB568B8B}"/>
              </a:ext>
            </a:extLst>
          </p:cNvPr>
          <p:cNvCxnSpPr>
            <a:cxnSpLocks/>
          </p:cNvCxnSpPr>
          <p:nvPr/>
        </p:nvCxnSpPr>
        <p:spPr>
          <a:xfrm flipV="1">
            <a:off x="2772904" y="4761872"/>
            <a:ext cx="2520991" cy="79788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415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7DD6D-63FC-2DA0-3F32-BBA6D1DE4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1D0E02-A3DC-26EA-A4E6-993CDBD4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lektiologiske model – som tegneserie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F899C9-0281-9E26-CEF2-F4DC66691BB6}"/>
              </a:ext>
            </a:extLst>
          </p:cNvPr>
          <p:cNvSpPr txBox="1"/>
          <p:nvPr/>
        </p:nvSpPr>
        <p:spPr>
          <a:xfrm>
            <a:off x="147530" y="2478463"/>
            <a:ext cx="23639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Skriftsprogs-</a:t>
            </a:r>
          </a:p>
          <a:p>
            <a:r>
              <a:rPr lang="da-DK" sz="2800" dirty="0"/>
              <a:t>vanskeligheder</a:t>
            </a: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336241A-CC27-8976-16AA-37DC07091010}"/>
              </a:ext>
            </a:extLst>
          </p:cNvPr>
          <p:cNvSpPr txBox="1"/>
          <p:nvPr/>
        </p:nvSpPr>
        <p:spPr>
          <a:xfrm>
            <a:off x="147530" y="3855424"/>
            <a:ext cx="1603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Strategier</a:t>
            </a: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4391354-0B71-7FE8-6EE6-DFC3DE33973D}"/>
              </a:ext>
            </a:extLst>
          </p:cNvPr>
          <p:cNvSpPr txBox="1"/>
          <p:nvPr/>
        </p:nvSpPr>
        <p:spPr>
          <a:xfrm>
            <a:off x="147530" y="4925108"/>
            <a:ext cx="2449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Læse- </a:t>
            </a:r>
          </a:p>
          <a:p>
            <a:r>
              <a:rPr lang="da-DK" sz="2400" dirty="0"/>
              <a:t>og skriveteknologi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3F2093C-0864-69AE-ADA6-B5E79F712329}"/>
              </a:ext>
            </a:extLst>
          </p:cNvPr>
          <p:cNvSpPr txBox="1"/>
          <p:nvPr/>
        </p:nvSpPr>
        <p:spPr>
          <a:xfrm>
            <a:off x="9454497" y="4215149"/>
            <a:ext cx="252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Skolens rammer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54C2A06-4A0C-CF4D-1466-A757022E1335}"/>
              </a:ext>
            </a:extLst>
          </p:cNvPr>
          <p:cNvSpPr txBox="1"/>
          <p:nvPr/>
        </p:nvSpPr>
        <p:spPr>
          <a:xfrm>
            <a:off x="9359503" y="3339549"/>
            <a:ext cx="2717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Relationer på skolen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9E7101AF-CFFA-61E1-4EF0-F900E0A168F9}"/>
              </a:ext>
            </a:extLst>
          </p:cNvPr>
          <p:cNvSpPr txBox="1"/>
          <p:nvPr/>
        </p:nvSpPr>
        <p:spPr>
          <a:xfrm>
            <a:off x="9405059" y="2378060"/>
            <a:ext cx="2476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/>
              <a:t>Selvforståelse</a:t>
            </a:r>
            <a:endParaRPr lang="da-DK" dirty="0"/>
          </a:p>
        </p:txBody>
      </p: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77CE7AC1-48B8-C9F8-15D9-165A68F9579C}"/>
              </a:ext>
            </a:extLst>
          </p:cNvPr>
          <p:cNvCxnSpPr/>
          <p:nvPr/>
        </p:nvCxnSpPr>
        <p:spPr>
          <a:xfrm>
            <a:off x="2508565" y="2903701"/>
            <a:ext cx="2153653" cy="53941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55DD9272-D357-7F84-34DD-358E7D547282}"/>
              </a:ext>
            </a:extLst>
          </p:cNvPr>
          <p:cNvCxnSpPr>
            <a:cxnSpLocks/>
          </p:cNvCxnSpPr>
          <p:nvPr/>
        </p:nvCxnSpPr>
        <p:spPr>
          <a:xfrm>
            <a:off x="2190524" y="4087957"/>
            <a:ext cx="2801184" cy="2907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8F63DE1E-6596-19D0-BD6B-87C0522892C9}"/>
              </a:ext>
            </a:extLst>
          </p:cNvPr>
          <p:cNvCxnSpPr>
            <a:cxnSpLocks/>
          </p:cNvCxnSpPr>
          <p:nvPr/>
        </p:nvCxnSpPr>
        <p:spPr>
          <a:xfrm flipH="1">
            <a:off x="6448926" y="4407113"/>
            <a:ext cx="2765255" cy="115264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B29E83A9-D908-A61D-866F-664712E27616}"/>
              </a:ext>
            </a:extLst>
          </p:cNvPr>
          <p:cNvCxnSpPr>
            <a:cxnSpLocks/>
          </p:cNvCxnSpPr>
          <p:nvPr/>
        </p:nvCxnSpPr>
        <p:spPr>
          <a:xfrm flipH="1">
            <a:off x="6448926" y="3801214"/>
            <a:ext cx="2466477" cy="5191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9B91C286-3473-3E1C-EDD6-DD062035175F}"/>
              </a:ext>
            </a:extLst>
          </p:cNvPr>
          <p:cNvCxnSpPr>
            <a:cxnSpLocks/>
          </p:cNvCxnSpPr>
          <p:nvPr/>
        </p:nvCxnSpPr>
        <p:spPr>
          <a:xfrm flipH="1">
            <a:off x="7026442" y="2733650"/>
            <a:ext cx="2330116" cy="83673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ACD60D29-1C3A-86EF-B893-E05EED41E4C1}"/>
              </a:ext>
            </a:extLst>
          </p:cNvPr>
          <p:cNvCxnSpPr>
            <a:cxnSpLocks/>
          </p:cNvCxnSpPr>
          <p:nvPr/>
        </p:nvCxnSpPr>
        <p:spPr>
          <a:xfrm flipV="1">
            <a:off x="2772904" y="4761872"/>
            <a:ext cx="2520991" cy="79788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C4CF704A-10B4-7236-97AE-E826530BA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3745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941950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DA5CA-476C-B8C9-2440-4982A20CA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935C8A-EEC9-B706-8190-4F58B1039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lektiologiske model – som tegneserie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2ECC4E7-68E2-C797-2AF4-245F00FA945B}"/>
              </a:ext>
            </a:extLst>
          </p:cNvPr>
          <p:cNvSpPr txBox="1"/>
          <p:nvPr/>
        </p:nvSpPr>
        <p:spPr>
          <a:xfrm>
            <a:off x="147530" y="2478463"/>
            <a:ext cx="23639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Skriftsprogs-</a:t>
            </a:r>
          </a:p>
          <a:p>
            <a:r>
              <a:rPr lang="da-DK" sz="2800" dirty="0"/>
              <a:t>vanskeligheder</a:t>
            </a: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A606540-5B24-03FB-63CA-B4B56DA15AB9}"/>
              </a:ext>
            </a:extLst>
          </p:cNvPr>
          <p:cNvSpPr txBox="1"/>
          <p:nvPr/>
        </p:nvSpPr>
        <p:spPr>
          <a:xfrm>
            <a:off x="147530" y="3855424"/>
            <a:ext cx="1603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Strategier</a:t>
            </a: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0F06193-15B6-6255-54CD-E45D31440DE5}"/>
              </a:ext>
            </a:extLst>
          </p:cNvPr>
          <p:cNvSpPr txBox="1"/>
          <p:nvPr/>
        </p:nvSpPr>
        <p:spPr>
          <a:xfrm>
            <a:off x="147530" y="4925108"/>
            <a:ext cx="2449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Læse- </a:t>
            </a:r>
          </a:p>
          <a:p>
            <a:r>
              <a:rPr lang="da-DK" sz="2400" dirty="0"/>
              <a:t>og skriveteknologi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B3DDB4D-CBD4-F2AC-E3BD-5078530B0794}"/>
              </a:ext>
            </a:extLst>
          </p:cNvPr>
          <p:cNvSpPr txBox="1"/>
          <p:nvPr/>
        </p:nvSpPr>
        <p:spPr>
          <a:xfrm>
            <a:off x="9454497" y="4215149"/>
            <a:ext cx="252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Skolens rammer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1BB25D3D-7F91-E9EB-C07C-68FCC6FD08AC}"/>
              </a:ext>
            </a:extLst>
          </p:cNvPr>
          <p:cNvSpPr txBox="1"/>
          <p:nvPr/>
        </p:nvSpPr>
        <p:spPr>
          <a:xfrm>
            <a:off x="9359503" y="3339549"/>
            <a:ext cx="2717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Relationer på skolen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1E0D893-98C4-FD66-E31C-A0EF8FCA87D8}"/>
              </a:ext>
            </a:extLst>
          </p:cNvPr>
          <p:cNvSpPr txBox="1"/>
          <p:nvPr/>
        </p:nvSpPr>
        <p:spPr>
          <a:xfrm>
            <a:off x="9405059" y="2378060"/>
            <a:ext cx="2476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/>
              <a:t>Selvforståelse</a:t>
            </a:r>
            <a:endParaRPr lang="da-DK" dirty="0"/>
          </a:p>
        </p:txBody>
      </p: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9178D9D4-6190-7E33-6547-08B667FCB9AD}"/>
              </a:ext>
            </a:extLst>
          </p:cNvPr>
          <p:cNvCxnSpPr/>
          <p:nvPr/>
        </p:nvCxnSpPr>
        <p:spPr>
          <a:xfrm>
            <a:off x="2508565" y="2903701"/>
            <a:ext cx="2153653" cy="53941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37A9FF16-B9F6-AAC1-962F-2BEF92CE6CDC}"/>
              </a:ext>
            </a:extLst>
          </p:cNvPr>
          <p:cNvCxnSpPr>
            <a:cxnSpLocks/>
          </p:cNvCxnSpPr>
          <p:nvPr/>
        </p:nvCxnSpPr>
        <p:spPr>
          <a:xfrm>
            <a:off x="2190524" y="4087957"/>
            <a:ext cx="2801184" cy="2907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D2C9825F-FF24-03CC-ED42-DBFCEC29AD07}"/>
              </a:ext>
            </a:extLst>
          </p:cNvPr>
          <p:cNvCxnSpPr>
            <a:cxnSpLocks/>
          </p:cNvCxnSpPr>
          <p:nvPr/>
        </p:nvCxnSpPr>
        <p:spPr>
          <a:xfrm flipH="1">
            <a:off x="6448926" y="4407113"/>
            <a:ext cx="2765255" cy="115264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DC63FFC1-DFCA-9A27-1FD0-8EE94B04BCFC}"/>
              </a:ext>
            </a:extLst>
          </p:cNvPr>
          <p:cNvCxnSpPr>
            <a:cxnSpLocks/>
          </p:cNvCxnSpPr>
          <p:nvPr/>
        </p:nvCxnSpPr>
        <p:spPr>
          <a:xfrm flipH="1">
            <a:off x="6448926" y="3801214"/>
            <a:ext cx="2466477" cy="5191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667BFA76-19F3-D474-BD17-BA14F488472A}"/>
              </a:ext>
            </a:extLst>
          </p:cNvPr>
          <p:cNvCxnSpPr>
            <a:cxnSpLocks/>
          </p:cNvCxnSpPr>
          <p:nvPr/>
        </p:nvCxnSpPr>
        <p:spPr>
          <a:xfrm flipH="1">
            <a:off x="7026442" y="2733650"/>
            <a:ext cx="2330116" cy="83673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D8F2D130-24E5-4D3E-9031-BBD01C9F13CB}"/>
              </a:ext>
            </a:extLst>
          </p:cNvPr>
          <p:cNvCxnSpPr>
            <a:cxnSpLocks/>
          </p:cNvCxnSpPr>
          <p:nvPr/>
        </p:nvCxnSpPr>
        <p:spPr>
          <a:xfrm flipV="1">
            <a:off x="2772904" y="4761872"/>
            <a:ext cx="2520991" cy="79788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ladsholder til indhold 8" descr="Et billede, der indeholder mur, gulv, kunst, indendørs">
            <a:extLst>
              <a:ext uri="{FF2B5EF4-FFF2-40B4-BE49-F238E27FC236}">
                <a16:creationId xmlns:a16="http://schemas.microsoft.com/office/drawing/2014/main" id="{52DEEF3E-35A3-C2A1-553E-FA56BA790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321799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/>
          </a:bodyPr>
          <a:lstStyle/>
          <a:p>
            <a:r>
              <a:rPr lang="da-DK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It-hjælpemidler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AppWriter</a:t>
            </a:r>
            <a:r>
              <a:rPr lang="da-D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og </a:t>
            </a:r>
            <a:r>
              <a:rPr lang="da-DK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IntoWords</a:t>
            </a:r>
            <a:endParaRPr lang="da-D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3549921"/>
            <a:ext cx="31846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00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7EECF95F-5713-4DFF-8EDA-BFB8E2B448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442" y="3068961"/>
            <a:ext cx="1462088" cy="72007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11EADB5-34D7-4787-B590-BEEC4CD2B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Læse-/skriveteknologiens formål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AC7B6A1-7B3C-4DB6-8F91-E912A03535DD}"/>
              </a:ext>
            </a:extLst>
          </p:cNvPr>
          <p:cNvSpPr txBox="1"/>
          <p:nvPr/>
        </p:nvSpPr>
        <p:spPr>
          <a:xfrm>
            <a:off x="967409" y="1855304"/>
            <a:ext cx="78320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Giver elever med læse-/skrivevanskeligheder mulighed for at kompensere for deres skriftsproglige vanskeligheder</a:t>
            </a:r>
          </a:p>
          <a:p>
            <a:endParaRPr 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Skal gerne frigive energi til læringsindholdet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‘Work </a:t>
            </a:r>
            <a:r>
              <a:rPr lang="da-D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smarter</a:t>
            </a: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not </a:t>
            </a:r>
            <a:r>
              <a:rPr lang="da-D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harder</a:t>
            </a:r>
            <a:r>
              <a:rPr 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br>
              <a:rPr lang="da-DK" sz="2400" dirty="0"/>
            </a:b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4958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A49ADE6-962E-D1A9-9C0A-9BEF1A15A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02" y="1927384"/>
            <a:ext cx="3876675" cy="4381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C208B5-F717-41F3-9EAF-08CF8852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84" y="591367"/>
            <a:ext cx="7474172" cy="1325563"/>
          </a:xfrm>
        </p:spPr>
        <p:txBody>
          <a:bodyPr>
            <a:normAutofit/>
          </a:bodyPr>
          <a:lstStyle/>
          <a:p>
            <a:r>
              <a:rPr lang="da-D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IntoWords</a:t>
            </a:r>
            <a:endParaRPr lang="da-D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EECF95F-5713-4DFF-8EDA-BFB8E2B44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442" y="3068961"/>
            <a:ext cx="1462088" cy="720078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45109A4F-B3B4-4483-9F04-ABDC92BA7342}"/>
              </a:ext>
            </a:extLst>
          </p:cNvPr>
          <p:cNvSpPr/>
          <p:nvPr/>
        </p:nvSpPr>
        <p:spPr>
          <a:xfrm>
            <a:off x="3097572" y="1916930"/>
            <a:ext cx="388600" cy="4709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B03D2834-D759-4529-A7E2-20B494626C15}"/>
              </a:ext>
            </a:extLst>
          </p:cNvPr>
          <p:cNvSpPr/>
          <p:nvPr/>
        </p:nvSpPr>
        <p:spPr>
          <a:xfrm>
            <a:off x="3922145" y="1921223"/>
            <a:ext cx="452631" cy="466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BC95028-A790-43F9-B73D-683914AF2AF1}"/>
              </a:ext>
            </a:extLst>
          </p:cNvPr>
          <p:cNvSpPr/>
          <p:nvPr/>
        </p:nvSpPr>
        <p:spPr>
          <a:xfrm>
            <a:off x="2076694" y="1916930"/>
            <a:ext cx="388600" cy="4709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851BE804-82B4-4163-9B24-829DDFD810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56" t="-3302" r="27391" b="82361"/>
          <a:stretch/>
        </p:blipFill>
        <p:spPr>
          <a:xfrm>
            <a:off x="824284" y="5150060"/>
            <a:ext cx="4717049" cy="720078"/>
          </a:xfrm>
          <a:prstGeom prst="rect">
            <a:avLst/>
          </a:prstGeom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D384900A-7036-4C5C-A725-96603EF16F2F}"/>
              </a:ext>
            </a:extLst>
          </p:cNvPr>
          <p:cNvSpPr/>
          <p:nvPr/>
        </p:nvSpPr>
        <p:spPr>
          <a:xfrm>
            <a:off x="1010104" y="5297682"/>
            <a:ext cx="620132" cy="5724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E33C0E4F-C636-4513-B7DF-1F6DAE8D4109}"/>
              </a:ext>
            </a:extLst>
          </p:cNvPr>
          <p:cNvSpPr/>
          <p:nvPr/>
        </p:nvSpPr>
        <p:spPr>
          <a:xfrm>
            <a:off x="2154608" y="5261965"/>
            <a:ext cx="620132" cy="5724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03B7B76F-6353-4FC4-AA77-0F5640EF293B}"/>
              </a:ext>
            </a:extLst>
          </p:cNvPr>
          <p:cNvSpPr/>
          <p:nvPr/>
        </p:nvSpPr>
        <p:spPr>
          <a:xfrm>
            <a:off x="2774740" y="5266800"/>
            <a:ext cx="620132" cy="5724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8" name="Picture 2" descr="Få overblikket over de bedste IT-hjælpemidler til ordblinde her">
            <a:extLst>
              <a:ext uri="{FF2B5EF4-FFF2-40B4-BE49-F238E27FC236}">
                <a16:creationId xmlns:a16="http://schemas.microsoft.com/office/drawing/2014/main" id="{6F45D5B9-F6D5-4BD2-9259-6F6D599E0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171" y="3860761"/>
            <a:ext cx="1357350" cy="7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kstfelt 28">
            <a:extLst>
              <a:ext uri="{FF2B5EF4-FFF2-40B4-BE49-F238E27FC236}">
                <a16:creationId xmlns:a16="http://schemas.microsoft.com/office/drawing/2014/main" id="{9532BB81-356A-4F36-A30D-F20071EE109F}"/>
              </a:ext>
            </a:extLst>
          </p:cNvPr>
          <p:cNvSpPr txBox="1"/>
          <p:nvPr/>
        </p:nvSpPr>
        <p:spPr>
          <a:xfrm>
            <a:off x="746524" y="3789039"/>
            <a:ext cx="2660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AppWriter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4388B68-B604-530A-5CD1-F2D9C6FABC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7291" y="918484"/>
            <a:ext cx="780319" cy="7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8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12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208B5-F717-41F3-9EAF-08CF88522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Oplæsning</a:t>
            </a:r>
            <a:endParaRPr lang="en-US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D2AC1A-489F-F5A6-44CD-8F4941535F2B}"/>
              </a:ext>
            </a:extLst>
          </p:cNvPr>
          <p:cNvSpPr txBox="1"/>
          <p:nvPr/>
        </p:nvSpPr>
        <p:spPr>
          <a:xfrm>
            <a:off x="862366" y="2194102"/>
            <a:ext cx="3427001" cy="2723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 der kan </a:t>
            </a:r>
            <a:r>
              <a:rPr lang="da-D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markeres, </a:t>
            </a: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 læses højt af AppWriter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Fordel at åbne gennem PDF-læser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61C95C8-4F97-2F16-E979-E78426882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00" t="20444" r="16300" b="11111"/>
          <a:stretch/>
        </p:blipFill>
        <p:spPr>
          <a:xfrm>
            <a:off x="5445457" y="1317440"/>
            <a:ext cx="6155141" cy="424686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7EECF95F-5713-4DFF-8EDA-BFB8E2B44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704" y="401961"/>
            <a:ext cx="1462088" cy="7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53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/>
          </a:bodyPr>
          <a:lstStyle/>
          <a:p>
            <a:r>
              <a:rPr lang="da-DK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Hvad kan Tradium tilbyde ordblinde?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da-DK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3549921"/>
            <a:ext cx="31846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17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/>
          </a:bodyPr>
          <a:lstStyle/>
          <a:p>
            <a:r>
              <a:rPr lang="da-DK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Ordblindevenlig undervisning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Tilrettelæggelse der hjælper de ordblinde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3549921"/>
            <a:ext cx="31846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17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9372D-CE8F-7946-8D71-018072E1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Dagsorden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370D57-01C6-0F16-9938-ECE0126D8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Overbliksvanskeligheder er meget typisk for ordblinde </a:t>
            </a:r>
          </a:p>
          <a:p>
            <a:pPr marL="0" indent="0"/>
            <a:endParaRPr lang="da-D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Lav dagsorden, gerne med ca. tider</a:t>
            </a:r>
          </a:p>
        </p:txBody>
      </p:sp>
      <p:pic>
        <p:nvPicPr>
          <p:cNvPr id="1028" name="Picture 4" descr="Inspiration - Grafisk Facilitering - About Learning">
            <a:extLst>
              <a:ext uri="{FF2B5EF4-FFF2-40B4-BE49-F238E27FC236}">
                <a16:creationId xmlns:a16="http://schemas.microsoft.com/office/drawing/2014/main" id="{9C7F7703-9DC2-AD3B-E81D-1CFE006B5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3348" y="1825625"/>
            <a:ext cx="3259303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93503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C7BE8-FCF3-B8C0-AC27-4350BA77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Digitale tekster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BFE7163-728C-3BE7-882A-B2FFA554C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Gør tekster klar til deres programmer</a:t>
            </a:r>
          </a:p>
          <a:p>
            <a:pPr>
              <a:lnSpc>
                <a:spcPct val="200000"/>
              </a:lnSpc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 teksten markeres? Så kan den læses højt</a:t>
            </a:r>
          </a:p>
          <a:p>
            <a:pPr>
              <a:lnSpc>
                <a:spcPct val="200000"/>
              </a:lnSpc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Relevant, hvis I har scannet tekst på kopimaskine mest </a:t>
            </a:r>
          </a:p>
          <a:p>
            <a:pPr>
              <a:lnSpc>
                <a:spcPct val="200000"/>
              </a:lnSpc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Skal OCR-behandles (kan gøres selv, eller send til os)</a:t>
            </a:r>
          </a:p>
        </p:txBody>
      </p:sp>
    </p:spTree>
    <p:extLst>
      <p:ext uri="{BB962C8B-B14F-4D97-AF65-F5344CB8AC3E}">
        <p14:creationId xmlns:p14="http://schemas.microsoft.com/office/powerpoint/2010/main" val="2049337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8B1FC-54B2-D055-BF2B-FFEA6B85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Når de skal læse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8D7073B-43A8-F85B-A674-765E22964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 tydeligt læseformål fx:  </a:t>
            </a:r>
          </a:p>
          <a:p>
            <a:pPr marL="0" indent="0">
              <a:buNone/>
            </a:pPr>
            <a:endParaRPr lang="da-D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Læs teksten og find de </a:t>
            </a:r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vigtigste værnemidler 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på værkstedet. Streg dem under i teksten / skriv dem ned. </a:t>
            </a:r>
          </a:p>
          <a:p>
            <a:pPr lvl="1"/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Læs teksten, hav fokus på, hvad der </a:t>
            </a:r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kendetegner en artikel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Skriv 5 stikord ned. </a:t>
            </a:r>
          </a:p>
          <a:p>
            <a:pPr lvl="1"/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Læs teksten – sæt streg under </a:t>
            </a:r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 typer værktøj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der nævnes </a:t>
            </a:r>
          </a:p>
          <a:p>
            <a:pPr lvl="1"/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Læs teksten – efter du har læst, skal du </a:t>
            </a:r>
            <a:r>
              <a:rPr lang="da-DK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svare på spørgsmålene 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nedenunder. Læs dem igennem først. </a:t>
            </a:r>
          </a:p>
        </p:txBody>
      </p:sp>
    </p:spTree>
    <p:extLst>
      <p:ext uri="{BB962C8B-B14F-4D97-AF65-F5344CB8AC3E}">
        <p14:creationId xmlns:p14="http://schemas.microsoft.com/office/powerpoint/2010/main" val="2576175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6FE42-7A21-A9CA-204E-385D0E36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3301"/>
            <a:ext cx="10515600" cy="3274187"/>
          </a:xfrm>
        </p:spPr>
        <p:txBody>
          <a:bodyPr>
            <a:normAutofit/>
          </a:bodyPr>
          <a:lstStyle/>
          <a:p>
            <a:pPr algn="ctr"/>
            <a:r>
              <a:rPr lang="da-DK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Oplæsning for klassen </a:t>
            </a:r>
            <a:br>
              <a:rPr lang="da-DK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skal ALTID være frivilligt</a:t>
            </a:r>
          </a:p>
        </p:txBody>
      </p:sp>
    </p:spTree>
    <p:extLst>
      <p:ext uri="{BB962C8B-B14F-4D97-AF65-F5344CB8AC3E}">
        <p14:creationId xmlns:p14="http://schemas.microsoft.com/office/powerpoint/2010/main" val="111967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AAB59-2940-ED90-7972-9A49C3594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Når de skal skrive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B1F8FF-47D6-E894-F188-A3D421D48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Tydelig stilladsering</a:t>
            </a:r>
          </a:p>
          <a:p>
            <a:pPr marL="0" indent="0">
              <a:buNone/>
            </a:pPr>
            <a:endParaRPr lang="da-D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Fx eksempelopgaver udleveres</a:t>
            </a:r>
          </a:p>
          <a:p>
            <a:pPr>
              <a:buFontTx/>
              <a:buChar char="-"/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Overskrifter er defineret på forhånd</a:t>
            </a:r>
          </a:p>
          <a:p>
            <a:pPr>
              <a:buFontTx/>
              <a:buChar char="-"/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Hjælpesætninger til at få dem i gang </a:t>
            </a:r>
          </a:p>
        </p:txBody>
      </p:sp>
    </p:spTree>
    <p:extLst>
      <p:ext uri="{BB962C8B-B14F-4D97-AF65-F5344CB8AC3E}">
        <p14:creationId xmlns:p14="http://schemas.microsoft.com/office/powerpoint/2010/main" val="3995185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1406" y="862279"/>
            <a:ext cx="7218143" cy="688737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lang="da-DK" spc="-5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Når I laver opgaver til dem</a:t>
            </a:r>
            <a:endParaRPr spc="-5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90478" y="1996251"/>
            <a:ext cx="4111341" cy="496285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Læsbarhed stiger, hvis teksten er: </a:t>
            </a:r>
          </a:p>
          <a:p>
            <a:pPr marL="11516" marR="4607">
              <a:spcBef>
                <a:spcPts val="91"/>
              </a:spcBef>
            </a:pPr>
            <a:endParaRPr lang="da-DK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2458" marR="4607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Overskuelig</a:t>
            </a:r>
          </a:p>
          <a:p>
            <a:pPr marL="322458" marR="4607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Kortfattet</a:t>
            </a:r>
          </a:p>
          <a:p>
            <a:pPr marL="322458" marR="4607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Præcis</a:t>
            </a:r>
          </a:p>
          <a:p>
            <a:pPr marL="322458" marR="4607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Skriv aktivt</a:t>
            </a:r>
          </a:p>
          <a:p>
            <a:pPr marL="322458" marR="4607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Bruger ord, eleverne forstår</a:t>
            </a:r>
          </a:p>
          <a:p>
            <a:pPr marL="322458" marR="4607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Giver svar på de 9 H’er</a:t>
            </a:r>
          </a:p>
          <a:p>
            <a:pPr marL="322458" marR="4607" indent="-310942">
              <a:spcBef>
                <a:spcPts val="91"/>
              </a:spcBef>
              <a:buFontTx/>
              <a:buChar char="-"/>
            </a:pPr>
            <a:endParaRPr lang="da-DK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2458" marR="4607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Layout, der understøtter</a:t>
            </a:r>
          </a:p>
          <a:p>
            <a:pPr marL="737047" marR="4607" lvl="1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Illustrationer</a:t>
            </a:r>
          </a:p>
          <a:p>
            <a:pPr marL="737047" marR="4607" lvl="1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Figurer</a:t>
            </a:r>
          </a:p>
          <a:p>
            <a:pPr marL="737047" marR="4607" lvl="1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Punktform</a:t>
            </a:r>
          </a:p>
          <a:p>
            <a:pPr marL="737047" marR="4607" lvl="1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Bokse</a:t>
            </a:r>
          </a:p>
          <a:p>
            <a:pPr marL="737047" marR="4607" lvl="1" indent="-310942">
              <a:spcBef>
                <a:spcPts val="91"/>
              </a:spcBef>
              <a:buFontTx/>
              <a:buChar char="-"/>
            </a:pPr>
            <a:r>
              <a:rPr lang="da-DK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Brug af teksttyper</a:t>
            </a:r>
          </a:p>
          <a:p>
            <a:pPr marL="322458" marR="4607" indent="-310942">
              <a:spcBef>
                <a:spcPts val="91"/>
              </a:spcBef>
              <a:buFontTx/>
              <a:buChar char="-"/>
            </a:pPr>
            <a:endParaRPr lang="da-DK" sz="1814" dirty="0">
              <a:latin typeface="Franklin Gothic Book" panose="020B0503020102020204" pitchFamily="34" charset="0"/>
              <a:cs typeface="Roboto-Light"/>
            </a:endParaRPr>
          </a:p>
          <a:p>
            <a:pPr marL="322458" marR="4607" indent="-310942">
              <a:spcBef>
                <a:spcPts val="91"/>
              </a:spcBef>
              <a:buFontTx/>
              <a:buChar char="-"/>
            </a:pPr>
            <a:endParaRPr sz="1814" dirty="0">
              <a:latin typeface="Franklin Gothic Book" panose="020B0503020102020204" pitchFamily="34" charset="0"/>
              <a:cs typeface="Roboto-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96803" y="414590"/>
            <a:ext cx="921614" cy="453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0D770F4-82FF-45F9-89F8-CB199E511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97" y="2776031"/>
            <a:ext cx="3073224" cy="204509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035DC-512D-464D-A413-B869D115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661" y="1196557"/>
            <a:ext cx="7434679" cy="614002"/>
          </a:xfrm>
        </p:spPr>
        <p:txBody>
          <a:bodyPr/>
          <a:lstStyle/>
          <a:p>
            <a:pPr algn="ctr"/>
            <a:r>
              <a:rPr lang="da-DK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Skriv </a:t>
            </a:r>
            <a:r>
              <a:rPr lang="da-DK" sz="399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aktivt</a:t>
            </a:r>
            <a:endParaRPr lang="da-DK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D66516-FBE6-4CFC-B4BD-BE6F02017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33" y="1983441"/>
            <a:ext cx="4218102" cy="4680333"/>
          </a:xfrm>
          <a:solidFill>
            <a:srgbClr val="FFCCCC"/>
          </a:solidFill>
        </p:spPr>
        <p:txBody>
          <a:bodyPr/>
          <a:lstStyle/>
          <a:p>
            <a:endParaRPr lang="da-DK" dirty="0"/>
          </a:p>
          <a:p>
            <a:r>
              <a:rPr lang="da-DK" sz="2176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skal laves en model over huset</a:t>
            </a:r>
          </a:p>
          <a:p>
            <a:endParaRPr lang="da-DK" sz="2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2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2176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Opgaven løses som en </a:t>
            </a:r>
            <a:r>
              <a:rPr lang="da-DK" sz="217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walk’n’talk</a:t>
            </a:r>
            <a:endParaRPr lang="da-DK" sz="2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2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2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2176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Opgaven afleveres på T-Learn</a:t>
            </a:r>
          </a:p>
          <a:p>
            <a:endParaRPr lang="da-DK" sz="2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2176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argumentation for jeres sted som vinder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E14E0791-F6C9-45ED-B673-C00613A922EB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41452" y="1983440"/>
            <a:ext cx="4360036" cy="472873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da-DK" sz="2176" dirty="0"/>
          </a:p>
          <a:p>
            <a:r>
              <a:rPr lang="da-DK" sz="2176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skal i gruppen lave en model over huset</a:t>
            </a:r>
          </a:p>
          <a:p>
            <a:endParaRPr lang="da-DK" sz="2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2176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Snak om spørgsmålene, mens I går en tur</a:t>
            </a:r>
          </a:p>
          <a:p>
            <a:endParaRPr lang="da-DK" sz="2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2176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skal aflevere opgaven på T-Learn</a:t>
            </a:r>
          </a:p>
          <a:p>
            <a:endParaRPr lang="da-DK" sz="2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2176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skal fortælle hvorfor det netop er jeres sted som skal vinde</a:t>
            </a:r>
            <a:endParaRPr lang="da-DK" sz="217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80C73B43-6277-4191-BDE6-179F7A667C27}"/>
              </a:ext>
            </a:extLst>
          </p:cNvPr>
          <p:cNvSpPr/>
          <p:nvPr/>
        </p:nvSpPr>
        <p:spPr>
          <a:xfrm>
            <a:off x="9596803" y="414590"/>
            <a:ext cx="921614" cy="453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CE5C8AD-F3F8-406A-8350-9B4F6615B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261" y="5322611"/>
            <a:ext cx="970312" cy="134116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04E3687-AAE0-4835-95EF-E1EEA5222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57" t="18160" r="28008" b="427"/>
          <a:stretch/>
        </p:blipFill>
        <p:spPr>
          <a:xfrm>
            <a:off x="5175508" y="5376943"/>
            <a:ext cx="979454" cy="12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90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bcenter Køge 3. November 2011 Tine Hedegaard, ADHD-foreningen - ppt video  online download">
            <a:extLst>
              <a:ext uri="{FF2B5EF4-FFF2-40B4-BE49-F238E27FC236}">
                <a16:creationId xmlns:a16="http://schemas.microsoft.com/office/drawing/2014/main" id="{62FE6F13-729E-47E1-B7A9-465A93BC6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06" y="319580"/>
            <a:ext cx="8291788" cy="621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63D5C94F-173D-4F14-B09E-9CF666444A81}"/>
              </a:ext>
            </a:extLst>
          </p:cNvPr>
          <p:cNvSpPr/>
          <p:nvPr/>
        </p:nvSpPr>
        <p:spPr>
          <a:xfrm>
            <a:off x="9596803" y="414590"/>
            <a:ext cx="921614" cy="453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3941041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12698762-BA73-47D1-B3DA-181192AEE71E}"/>
              </a:ext>
            </a:extLst>
          </p:cNvPr>
          <p:cNvSpPr/>
          <p:nvPr/>
        </p:nvSpPr>
        <p:spPr>
          <a:xfrm>
            <a:off x="9596803" y="414590"/>
            <a:ext cx="921614" cy="453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382D798-E2F0-45CC-89AA-00CDDFB6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661" y="1196557"/>
            <a:ext cx="7434679" cy="418638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 der understøtter</a:t>
            </a:r>
          </a:p>
        </p:txBody>
      </p:sp>
      <p:pic>
        <p:nvPicPr>
          <p:cNvPr id="1026" name="Picture 2" descr="Bedre læsbarhed - 6 tips til hvordan skaber bedre læsbarhed på dit website">
            <a:extLst>
              <a:ext uri="{FF2B5EF4-FFF2-40B4-BE49-F238E27FC236}">
                <a16:creationId xmlns:a16="http://schemas.microsoft.com/office/drawing/2014/main" id="{0539ECFA-83B2-4C25-8D79-35B2DC6EB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97" y="2057765"/>
            <a:ext cx="3359902" cy="111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kaber dine punktopstillinger overblik eller forvirring? - BOLVIGKOM">
            <a:extLst>
              <a:ext uri="{FF2B5EF4-FFF2-40B4-BE49-F238E27FC236}">
                <a16:creationId xmlns:a16="http://schemas.microsoft.com/office/drawing/2014/main" id="{1792D565-2456-4B40-9F2A-54DE0F541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04" y="1931472"/>
            <a:ext cx="1680131" cy="132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9413B97-936A-4264-B2E3-2FB413FC4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7867"/>
              </p:ext>
            </p:extLst>
          </p:nvPr>
        </p:nvGraphicFramePr>
        <p:xfrm>
          <a:off x="1916997" y="4277860"/>
          <a:ext cx="3217500" cy="1436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Billede 9">
            <a:extLst>
              <a:ext uri="{FF2B5EF4-FFF2-40B4-BE49-F238E27FC236}">
                <a16:creationId xmlns:a16="http://schemas.microsoft.com/office/drawing/2014/main" id="{05C1C44A-3721-4B4C-9C82-29D5122C9E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4857" y="4252638"/>
            <a:ext cx="970312" cy="13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12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CA474-57EC-49AE-A38D-AAD0F73D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Hvad kan Tradium tilbyde ordblinde?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23D70C-7253-583D-D24F-978461A6C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Læse-/skriveteknologi på egen eller udlånt computer</a:t>
            </a:r>
          </a:p>
          <a:p>
            <a:pPr lvl="1"/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Oplæsning</a:t>
            </a:r>
          </a:p>
          <a:p>
            <a:pPr lvl="1"/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Stavehjælp</a:t>
            </a:r>
          </a:p>
          <a:p>
            <a:pPr lvl="1"/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Diktering</a:t>
            </a:r>
          </a:p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Timer til instruktion i læse-/skriveteknologi – med læsevejleder</a:t>
            </a:r>
          </a:p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Studiestøttetimer (op til 40 per semester) – med SPS-vejleder</a:t>
            </a:r>
          </a:p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Adgang til Nota (online lyd- og e-bogsbibliotek)</a:t>
            </a:r>
          </a:p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Dispensationer til prøver og eksamener</a:t>
            </a:r>
          </a:p>
          <a:p>
            <a:pPr lvl="1"/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Forlænget tid</a:t>
            </a:r>
          </a:p>
          <a:p>
            <a:pPr lvl="1"/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SPS-vejleder med til forberedelsen</a:t>
            </a:r>
          </a:p>
          <a:p>
            <a:pPr lvl="1"/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Brug af læse-/skriveteknologi</a:t>
            </a:r>
          </a:p>
        </p:txBody>
      </p:sp>
    </p:spTree>
    <p:extLst>
      <p:ext uri="{BB962C8B-B14F-4D97-AF65-F5344CB8AC3E}">
        <p14:creationId xmlns:p14="http://schemas.microsoft.com/office/powerpoint/2010/main" val="24235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0D8DEC-A8AA-B877-65F2-DA5A274F8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Hvad vælger eleverne?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3DF2CA-32D2-CABC-2D52-2C39F5CD2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Langt de fleste ordblinde elever har valgt at få læse-/skriveteknologi men bruger det i meget forskellig grad</a:t>
            </a:r>
          </a:p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fleste – men ikke alle – har valgt at få studiestøttetimer</a:t>
            </a:r>
          </a:p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Alle (+ –) vælger at få forlænget tid til prøver og eksamener</a:t>
            </a:r>
          </a:p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Mange vælger at gøre brug af SPS-vejleder/læse-/skriveteknologi til forberedelsen</a:t>
            </a:r>
          </a:p>
        </p:txBody>
      </p:sp>
    </p:spTree>
    <p:extLst>
      <p:ext uri="{BB962C8B-B14F-4D97-AF65-F5344CB8AC3E}">
        <p14:creationId xmlns:p14="http://schemas.microsoft.com/office/powerpoint/2010/main" val="3756016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/>
          </a:bodyPr>
          <a:lstStyle/>
          <a:p>
            <a:r>
              <a:rPr lang="da-DK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Hvad er ordblindhed?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Dysleksi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41" y="355539"/>
            <a:ext cx="1566066" cy="770708"/>
          </a:xfrm>
          <a:prstGeom prst="rect">
            <a:avLst/>
          </a:prstGeo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3549921"/>
            <a:ext cx="31846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79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3662B-2226-4C0F-9B14-28E0363EC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Ordblindetesten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10624A5-FB0E-402F-99CB-AF711D8B5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2371437"/>
            <a:ext cx="5138394" cy="286930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59A494F-562D-4758-91C4-F2C4426B1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407" y="2371437"/>
            <a:ext cx="5225248" cy="2879525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8A7E5A5-FC3C-263F-2321-16B31F0B727B}"/>
              </a:ext>
            </a:extLst>
          </p:cNvPr>
          <p:cNvSpPr txBox="1"/>
          <p:nvPr/>
        </p:nvSpPr>
        <p:spPr>
          <a:xfrm>
            <a:off x="838200" y="5809957"/>
            <a:ext cx="537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Opgaver med vrøvleord</a:t>
            </a:r>
          </a:p>
        </p:txBody>
      </p:sp>
    </p:spTree>
    <p:extLst>
      <p:ext uri="{BB962C8B-B14F-4D97-AF65-F5344CB8AC3E}">
        <p14:creationId xmlns:p14="http://schemas.microsoft.com/office/powerpoint/2010/main" val="1870807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C84DB-3563-41B1-9D57-FDFF6B83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0" i="0" u="none" strike="noStrike" baseline="0" dirty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”En specifik indlæringsvanskelighed af neurobiologisk oprindelse</a:t>
            </a:r>
            <a:r>
              <a:rPr lang="da-DK" dirty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da-D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3928FF-1048-48A9-93E5-E8859CCEB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74771" cy="4351338"/>
          </a:xfrm>
        </p:spPr>
        <p:txBody>
          <a:bodyPr>
            <a:normAutofit fontScale="92500"/>
          </a:bodyPr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Kobling af lyd og bogstaver</a:t>
            </a:r>
          </a:p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”Fonologisk bevidsthed” (opmærksomhed på lyde)</a:t>
            </a:r>
          </a:p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 ikke automatiseres</a:t>
            </a:r>
            <a:b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hjernen på overarbejde</a:t>
            </a:r>
          </a:p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 intet med intelligens at gøre</a:t>
            </a:r>
          </a:p>
          <a:p>
            <a:endParaRPr lang="da-D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 kan godt have svært ved læsning og skrivning uden at være ordblind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8CCC3D7-0662-4457-B13D-724320B1E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665" y="1825625"/>
            <a:ext cx="5981020" cy="398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4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49B1D-A68F-5265-E311-4F4760DA2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Læsning</a:t>
            </a:r>
          </a:p>
        </p:txBody>
      </p:sp>
      <p:pic>
        <p:nvPicPr>
          <p:cNvPr id="4" name="Pladsholder til indhold 3" descr="Brain stock vector. Illustration of mind, clip, mentality - 1087454">
            <a:extLst>
              <a:ext uri="{FF2B5EF4-FFF2-40B4-BE49-F238E27FC236}">
                <a16:creationId xmlns:a16="http://schemas.microsoft.com/office/drawing/2014/main" id="{F23C51AB-5A69-5E52-1449-CB62B3B70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" r="8736"/>
          <a:stretch/>
        </p:blipFill>
        <p:spPr bwMode="auto">
          <a:xfrm rot="5400000">
            <a:off x="4379674" y="2043512"/>
            <a:ext cx="3432651" cy="3915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A47CAAD-9C18-68D5-8083-BCD3630B1DEE}"/>
              </a:ext>
            </a:extLst>
          </p:cNvPr>
          <p:cNvSpPr txBox="1"/>
          <p:nvPr/>
        </p:nvSpPr>
        <p:spPr>
          <a:xfrm>
            <a:off x="9326880" y="3678128"/>
            <a:ext cx="1496630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‘ORD’</a:t>
            </a:r>
            <a:endParaRPr lang="da-D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7E62795-27F9-E387-C056-04DA81A110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154" y="3123089"/>
            <a:ext cx="1756410" cy="1756410"/>
          </a:xfrm>
          <a:prstGeom prst="rect">
            <a:avLst/>
          </a:prstGeom>
          <a:noFill/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5A32999-D64B-A766-BDAD-DCDC20A27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86" y="5283835"/>
            <a:ext cx="1407795" cy="1209040"/>
          </a:xfrm>
          <a:prstGeom prst="rect">
            <a:avLst/>
          </a:prstGeom>
          <a:noFill/>
        </p:spPr>
      </p:pic>
      <p:pic>
        <p:nvPicPr>
          <p:cNvPr id="1028" name="Picture 4" descr="What is Sound and How do we Hear it? | Let's Talk Science">
            <a:extLst>
              <a:ext uri="{FF2B5EF4-FFF2-40B4-BE49-F238E27FC236}">
                <a16:creationId xmlns:a16="http://schemas.microsoft.com/office/drawing/2014/main" id="{62638B22-5BD8-352F-CAC8-5ADB5098A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0" r="45866" b="20080"/>
          <a:stretch/>
        </p:blipFill>
        <p:spPr bwMode="auto">
          <a:xfrm>
            <a:off x="6389643" y="1005033"/>
            <a:ext cx="2111038" cy="16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AC081D6B-E1D2-F18C-2EEC-EDA341E15B1F}"/>
              </a:ext>
            </a:extLst>
          </p:cNvPr>
          <p:cNvCxnSpPr>
            <a:cxnSpLocks/>
          </p:cNvCxnSpPr>
          <p:nvPr/>
        </p:nvCxnSpPr>
        <p:spPr>
          <a:xfrm>
            <a:off x="3328986" y="5096392"/>
            <a:ext cx="3317001" cy="100885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704242FD-B8BA-5CA3-3C83-8D05FA2F5D15}"/>
              </a:ext>
            </a:extLst>
          </p:cNvPr>
          <p:cNvCxnSpPr>
            <a:cxnSpLocks/>
          </p:cNvCxnSpPr>
          <p:nvPr/>
        </p:nvCxnSpPr>
        <p:spPr>
          <a:xfrm>
            <a:off x="8053782" y="2284968"/>
            <a:ext cx="0" cy="283948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D91AC922-D22B-7265-F292-E1E4D741EBC0}"/>
              </a:ext>
            </a:extLst>
          </p:cNvPr>
          <p:cNvCxnSpPr>
            <a:cxnSpLocks/>
          </p:cNvCxnSpPr>
          <p:nvPr/>
        </p:nvCxnSpPr>
        <p:spPr>
          <a:xfrm flipV="1">
            <a:off x="8301432" y="2284968"/>
            <a:ext cx="0" cy="281142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9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34B50-019A-4DA3-A1CF-81EF21553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Ordblindhed kan skaleres: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0D7807F-DF43-49F5-8829-4BD02DED4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‘Jens’ elektriker: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93CB5A00-594B-413A-90B1-4849E26CBB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/>
              <a:t>Kan stave sit fornavn og efternavn</a:t>
            </a:r>
          </a:p>
          <a:p>
            <a:r>
              <a:rPr lang="da-DK" dirty="0"/>
              <a:t>Kan genkende få enkeltord som fx ”start”</a:t>
            </a:r>
          </a:p>
          <a:p>
            <a:r>
              <a:rPr lang="da-DK" dirty="0"/>
              <a:t>Helt afhængig af hjælpemidler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7A4E77D-F499-4F87-B19E-478FB366D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‘Hans’ elektriker: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D5C39D67-7935-49A3-98D3-F2D3F32A4EE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a-DK" dirty="0"/>
              <a:t>Staver nogenlunde fornuftigt</a:t>
            </a:r>
          </a:p>
          <a:p>
            <a:r>
              <a:rPr lang="da-DK" dirty="0"/>
              <a:t>Kan godt læse- men det går langsomt</a:t>
            </a:r>
          </a:p>
          <a:p>
            <a:r>
              <a:rPr lang="da-DK" dirty="0"/>
              <a:t>Gider ikke rigtigt bruge hjælpemidler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10FF872-4EC6-49AE-8C21-5A1A71340737}"/>
              </a:ext>
            </a:extLst>
          </p:cNvPr>
          <p:cNvSpPr txBox="1"/>
          <p:nvPr/>
        </p:nvSpPr>
        <p:spPr>
          <a:xfrm>
            <a:off x="1371600" y="1656323"/>
            <a:ext cx="10482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Graden af handicappet afhænger af spændet mellem krav og funktionsniveau</a:t>
            </a:r>
          </a:p>
        </p:txBody>
      </p:sp>
    </p:spTree>
    <p:extLst>
      <p:ext uri="{BB962C8B-B14F-4D97-AF65-F5344CB8AC3E}">
        <p14:creationId xmlns:p14="http://schemas.microsoft.com/office/powerpoint/2010/main" val="3283328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S til gule elever" id="{8FD71685-FA17-489A-848B-53F9371DFEAD}" vid="{008600BE-5DCA-49F1-8583-4D49E65245D5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PP-skabelon</Template>
  <TotalTime>745</TotalTime>
  <Words>1103</Words>
  <Application>Microsoft Office PowerPoint</Application>
  <PresentationFormat>Widescreen</PresentationFormat>
  <Paragraphs>210</Paragraphs>
  <Slides>29</Slides>
  <Notes>16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Franklin Gothic Book</vt:lpstr>
      <vt:lpstr>Roboto-Light</vt:lpstr>
      <vt:lpstr>Times New Roman</vt:lpstr>
      <vt:lpstr>Office-tema</vt:lpstr>
      <vt:lpstr>Dagsorden</vt:lpstr>
      <vt:lpstr>Hvad kan Tradium tilbyde ordblinde?</vt:lpstr>
      <vt:lpstr>Hvad kan Tradium tilbyde ordblinde?</vt:lpstr>
      <vt:lpstr>Hvad vælger eleverne?</vt:lpstr>
      <vt:lpstr>Hvad er ordblindhed?</vt:lpstr>
      <vt:lpstr>Ordblindetesten</vt:lpstr>
      <vt:lpstr>”En specifik indlæringsvanskelighed af neurobiologisk oprindelse”</vt:lpstr>
      <vt:lpstr>Læsning</vt:lpstr>
      <vt:lpstr>Ordblindhed kan skaleres:</vt:lpstr>
      <vt:lpstr>Balance mellem krav og kompetencer</vt:lpstr>
      <vt:lpstr>Mulige vanskeligheder</vt:lpstr>
      <vt:lpstr>PowerPoint-præsentation</vt:lpstr>
      <vt:lpstr>Den lektiologiske model – som tegneserie</vt:lpstr>
      <vt:lpstr>Den lektiologiske model – som tegneserie</vt:lpstr>
      <vt:lpstr>Den lektiologiske model – som tegneserie</vt:lpstr>
      <vt:lpstr>It-hjælpemidler</vt:lpstr>
      <vt:lpstr>Læse-/skriveteknologiens formål</vt:lpstr>
      <vt:lpstr>IntoWords</vt:lpstr>
      <vt:lpstr>Oplæsning</vt:lpstr>
      <vt:lpstr>Ordblindevenlig undervisning</vt:lpstr>
      <vt:lpstr>Dagsorden</vt:lpstr>
      <vt:lpstr>Digitale tekster</vt:lpstr>
      <vt:lpstr>Når de skal læse </vt:lpstr>
      <vt:lpstr>Oplæsning for klassen  skal ALTID være frivilligt</vt:lpstr>
      <vt:lpstr>Når de skal skrive</vt:lpstr>
      <vt:lpstr>Når I laver opgaver til dem</vt:lpstr>
      <vt:lpstr>Skriv aktivt</vt:lpstr>
      <vt:lpstr>PowerPoint-præsentation</vt:lpstr>
      <vt:lpstr>Layout der understøtter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Hvad er ordblindhed?</dc:title>
  <dc:creator>Marie Ågård Bennike</dc:creator>
  <cp:lastModifiedBy>Jette Kristine Olsen</cp:lastModifiedBy>
  <cp:revision>37</cp:revision>
  <dcterms:created xsi:type="dcterms:W3CDTF">2022-06-23T08:48:18Z</dcterms:created>
  <dcterms:modified xsi:type="dcterms:W3CDTF">2025-11-27T14:40:34Z</dcterms:modified>
</cp:coreProperties>
</file>