
<file path=[Content_Types].xml><?xml version="1.0" encoding="utf-8"?>
<Types xmlns="http://schemas.openxmlformats.org/package/2006/content-types">
  <Default Extension="bin" ContentType="image/x-emf"/>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3"/>
    <p:sldMasterId id="2147483693" r:id="rId4"/>
  </p:sldMasterIdLst>
  <p:notesMasterIdLst>
    <p:notesMasterId r:id="rId13"/>
  </p:notesMasterIdLst>
  <p:sldIdLst>
    <p:sldId id="327" r:id="rId5"/>
    <p:sldId id="329" r:id="rId6"/>
    <p:sldId id="338" r:id="rId7"/>
    <p:sldId id="339" r:id="rId8"/>
    <p:sldId id="340" r:id="rId9"/>
    <p:sldId id="320" r:id="rId10"/>
    <p:sldId id="337" r:id="rId11"/>
    <p:sldId id="33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20C2AE-E24C-421A-B6A1-FE22317E0FEE}" v="10" dt="2024-11-20T23:57:42.998"/>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2" autoAdjust="0"/>
  </p:normalViewPr>
  <p:slideViewPr>
    <p:cSldViewPr snapToGrid="0" showGuides="1">
      <p:cViewPr>
        <p:scale>
          <a:sx n="86" d="100"/>
          <a:sy n="86" d="100"/>
        </p:scale>
        <p:origin x="315"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Master" Target="slideMasters/slide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20/11/2024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1</a:t>
            </a:fld>
            <a:endParaRPr lang="en-GB" dirty="0"/>
          </a:p>
        </p:txBody>
      </p:sp>
    </p:spTree>
    <p:extLst>
      <p:ext uri="{BB962C8B-B14F-4D97-AF65-F5344CB8AC3E}">
        <p14:creationId xmlns:p14="http://schemas.microsoft.com/office/powerpoint/2010/main" val="345539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(Mads)</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2</a:t>
            </a:fld>
            <a:endParaRPr lang="en-GB" dirty="0"/>
          </a:p>
        </p:txBody>
      </p:sp>
    </p:spTree>
    <p:extLst>
      <p:ext uri="{BB962C8B-B14F-4D97-AF65-F5344CB8AC3E}">
        <p14:creationId xmlns:p14="http://schemas.microsoft.com/office/powerpoint/2010/main" val="2213666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(Mads)</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3</a:t>
            </a:fld>
            <a:endParaRPr lang="en-GB" dirty="0"/>
          </a:p>
        </p:txBody>
      </p:sp>
    </p:spTree>
    <p:extLst>
      <p:ext uri="{BB962C8B-B14F-4D97-AF65-F5344CB8AC3E}">
        <p14:creationId xmlns:p14="http://schemas.microsoft.com/office/powerpoint/2010/main" val="308018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(Mads)</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4</a:t>
            </a:fld>
            <a:endParaRPr lang="en-GB" dirty="0"/>
          </a:p>
        </p:txBody>
      </p:sp>
    </p:spTree>
    <p:extLst>
      <p:ext uri="{BB962C8B-B14F-4D97-AF65-F5344CB8AC3E}">
        <p14:creationId xmlns:p14="http://schemas.microsoft.com/office/powerpoint/2010/main" val="153784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(Mads)</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5</a:t>
            </a:fld>
            <a:endParaRPr lang="en-GB" dirty="0"/>
          </a:p>
        </p:txBody>
      </p:sp>
    </p:spTree>
    <p:extLst>
      <p:ext uri="{BB962C8B-B14F-4D97-AF65-F5344CB8AC3E}">
        <p14:creationId xmlns:p14="http://schemas.microsoft.com/office/powerpoint/2010/main" val="4085220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Mads</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6</a:t>
            </a:fld>
            <a:endParaRPr lang="en-GB" dirty="0"/>
          </a:p>
        </p:txBody>
      </p:sp>
    </p:spTree>
    <p:extLst>
      <p:ext uri="{BB962C8B-B14F-4D97-AF65-F5344CB8AC3E}">
        <p14:creationId xmlns:p14="http://schemas.microsoft.com/office/powerpoint/2010/main" val="2279418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Begge</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7</a:t>
            </a:fld>
            <a:endParaRPr lang="en-GB" dirty="0"/>
          </a:p>
        </p:txBody>
      </p:sp>
    </p:spTree>
    <p:extLst>
      <p:ext uri="{BB962C8B-B14F-4D97-AF65-F5344CB8AC3E}">
        <p14:creationId xmlns:p14="http://schemas.microsoft.com/office/powerpoint/2010/main" val="3339060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begge</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8</a:t>
            </a:fld>
            <a:endParaRPr lang="en-GB" dirty="0"/>
          </a:p>
        </p:txBody>
      </p:sp>
    </p:spTree>
    <p:extLst>
      <p:ext uri="{BB962C8B-B14F-4D97-AF65-F5344CB8AC3E}">
        <p14:creationId xmlns:p14="http://schemas.microsoft.com/office/powerpoint/2010/main" val="1855876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9" name="TextBox 19">
            <a:extLst>
              <a:ext uri="{FF2B5EF4-FFF2-40B4-BE49-F238E27FC236}">
                <a16:creationId xmlns:a16="http://schemas.microsoft.com/office/drawing/2014/main" id="{77BCC6E7-9279-FA89-A785-CF0077EE4743}"/>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TextBox 19">
            <a:extLst>
              <a:ext uri="{FF2B5EF4-FFF2-40B4-BE49-F238E27FC236}">
                <a16:creationId xmlns:a16="http://schemas.microsoft.com/office/drawing/2014/main" id="{84BAC96C-D3F0-4589-BA68-661284F36D77}"/>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20-11-2024</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Tree>
    <p:extLst>
      <p:ext uri="{BB962C8B-B14F-4D97-AF65-F5344CB8AC3E}">
        <p14:creationId xmlns:p14="http://schemas.microsoft.com/office/powerpoint/2010/main" val="1251286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63671913"/>
      </p:ext>
    </p:extLst>
  </p:cSld>
  <p:clrMapOvr>
    <a:masterClrMapping/>
  </p:clrMapOvr>
  <p:extLst>
    <p:ext uri="{DCECCB84-F9BA-43D5-87BE-67443E8EF086}">
      <p15:sldGuideLst xmlns:p15="http://schemas.microsoft.com/office/powerpoint/2012/main">
        <p15:guide id="1" orient="horz" pos="6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8" name="TextBox 19">
            <a:extLst>
              <a:ext uri="{FF2B5EF4-FFF2-40B4-BE49-F238E27FC236}">
                <a16:creationId xmlns:a16="http://schemas.microsoft.com/office/drawing/2014/main" id="{5C6B8E24-66E4-1DDA-ADCF-C1D6EB95214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16587546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reaker A">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7" name="TextBox 19">
            <a:extLst>
              <a:ext uri="{FF2B5EF4-FFF2-40B4-BE49-F238E27FC236}">
                <a16:creationId xmlns:a16="http://schemas.microsoft.com/office/drawing/2014/main" id="{69D838CB-E753-1CD5-AF9E-101E63EE700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33762545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Tree>
    <p:extLst>
      <p:ext uri="{BB962C8B-B14F-4D97-AF65-F5344CB8AC3E}">
        <p14:creationId xmlns:p14="http://schemas.microsoft.com/office/powerpoint/2010/main" val="27375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285004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438464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20-11-2024</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TextBox 19">
            <a:extLst>
              <a:ext uri="{FF2B5EF4-FFF2-40B4-BE49-F238E27FC236}">
                <a16:creationId xmlns:a16="http://schemas.microsoft.com/office/drawing/2014/main" id="{D1BE9BA7-ED5E-4943-A249-9704A0A8F736}"/>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4970097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20-11-2024</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40508283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9" name="TextBox 19">
            <a:extLst>
              <a:ext uri="{FF2B5EF4-FFF2-40B4-BE49-F238E27FC236}">
                <a16:creationId xmlns:a16="http://schemas.microsoft.com/office/drawing/2014/main" id="{77BCC6E7-9279-FA89-A785-CF0077EE4743}"/>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3381615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TextBox 19">
            <a:extLst>
              <a:ext uri="{FF2B5EF4-FFF2-40B4-BE49-F238E27FC236}">
                <a16:creationId xmlns:a16="http://schemas.microsoft.com/office/drawing/2014/main" id="{84BAC96C-D3F0-4589-BA68-661284F36D77}"/>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1169430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7682321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6025149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20-11-2024</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39600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8" name="TextBox 19">
            <a:extLst>
              <a:ext uri="{FF2B5EF4-FFF2-40B4-BE49-F238E27FC236}">
                <a16:creationId xmlns:a16="http://schemas.microsoft.com/office/drawing/2014/main" id="{5C6B8E24-66E4-1DDA-ADCF-C1D6EB95214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7" name="TextBox 19">
            <a:extLst>
              <a:ext uri="{FF2B5EF4-FFF2-40B4-BE49-F238E27FC236}">
                <a16:creationId xmlns:a16="http://schemas.microsoft.com/office/drawing/2014/main" id="{69D838CB-E753-1CD5-AF9E-101E63EE700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20-11-2024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20-11-2024</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TextBox 19">
            <a:extLst>
              <a:ext uri="{FF2B5EF4-FFF2-40B4-BE49-F238E27FC236}">
                <a16:creationId xmlns:a16="http://schemas.microsoft.com/office/drawing/2014/main" id="{D1BE9BA7-ED5E-4943-A249-9704A0A8F736}"/>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20-11-2024</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bin"/><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8" name="TextBox 19">
            <a:extLst>
              <a:ext uri="{FF2B5EF4-FFF2-40B4-BE49-F238E27FC236}">
                <a16:creationId xmlns:a16="http://schemas.microsoft.com/office/drawing/2014/main" id="{FEA46720-1AC7-3FC2-4AB2-8DA6DE7D6F8D}"/>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AEB86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20-11-2024</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20-11-2024</a:t>
            </a:fld>
            <a:endParaRPr lang="da-DK" dirty="0"/>
          </a:p>
        </p:txBody>
      </p:sp>
      <p:sp>
        <p:nvSpPr>
          <p:cNvPr id="8" name="TextBox 19">
            <a:extLst>
              <a:ext uri="{FF2B5EF4-FFF2-40B4-BE49-F238E27FC236}">
                <a16:creationId xmlns:a16="http://schemas.microsoft.com/office/drawing/2014/main" id="{FEA46720-1AC7-3FC2-4AB2-8DA6DE7D6F8D}"/>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378890621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p15:clr>
            <a:srgbClr val="F26B43"/>
          </p15:clr>
        </p15:guide>
        <p15:guide id="4" orient="horz" pos="1071">
          <p15:clr>
            <a:srgbClr val="F26B43"/>
          </p15:clr>
        </p15:guide>
        <p15:guide id="5" pos="259">
          <p15:clr>
            <a:srgbClr val="F26B43"/>
          </p15:clr>
        </p15:guide>
        <p15:guide id="6" pos="7421">
          <p15:clr>
            <a:srgbClr val="F26B43"/>
          </p15:clr>
        </p15:guide>
        <p15:guide id="7" orient="horz" pos="1253">
          <p15:clr>
            <a:srgbClr val="F26B43"/>
          </p15:clr>
        </p15:guide>
        <p15:guide id="8" orient="horz" pos="3680">
          <p15:clr>
            <a:srgbClr val="F26B43"/>
          </p15:clr>
        </p15:guide>
        <p15:guide id="9" orient="horz" pos="3916">
          <p15:clr>
            <a:srgbClr val="F26B43"/>
          </p15:clr>
        </p15:guide>
        <p15:guide id="10" orient="horz" pos="4094">
          <p15:clr>
            <a:srgbClr val="F26B43"/>
          </p15:clr>
        </p15:guide>
        <p15:guide id="11" pos="54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5.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9.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4.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E59F48CB-F421-34AD-F6E4-720D7A9DAAB3}"/>
              </a:ext>
            </a:extLst>
          </p:cNvPr>
          <p:cNvSpPr>
            <a:spLocks noGrp="1"/>
          </p:cNvSpPr>
          <p:nvPr>
            <p:ph type="ctrTitle"/>
          </p:nvPr>
        </p:nvSpPr>
        <p:spPr>
          <a:xfrm>
            <a:off x="1027658" y="974234"/>
            <a:ext cx="9446378" cy="4141787"/>
          </a:xfrm>
        </p:spPr>
        <p:txBody>
          <a:bodyPr anchor="t">
            <a:normAutofit/>
          </a:bodyPr>
          <a:lstStyle/>
          <a:p>
            <a:r>
              <a:rPr lang="en-US" b="1" i="0" dirty="0">
                <a:effectLst/>
                <a:latin typeface="Calibri" panose="020F0502020204030204" pitchFamily="34" charset="0"/>
              </a:rPr>
              <a:t>Dyskalkuli </a:t>
            </a:r>
            <a:r>
              <a:rPr lang="en-US" b="1" i="0" dirty="0" err="1">
                <a:effectLst/>
                <a:latin typeface="Calibri" panose="020F0502020204030204" pitchFamily="34" charset="0"/>
              </a:rPr>
              <a:t>på</a:t>
            </a:r>
            <a:r>
              <a:rPr lang="en-US" b="1" i="0" dirty="0">
                <a:effectLst/>
                <a:latin typeface="Calibri" panose="020F0502020204030204" pitchFamily="34" charset="0"/>
              </a:rPr>
              <a:t> </a:t>
            </a:r>
            <a:r>
              <a:rPr lang="en-US" b="1" i="0" dirty="0" err="1">
                <a:effectLst/>
                <a:latin typeface="Calibri" panose="020F0502020204030204" pitchFamily="34" charset="0"/>
              </a:rPr>
              <a:t>videregående</a:t>
            </a:r>
            <a:r>
              <a:rPr lang="en-US" b="1" i="0" dirty="0">
                <a:effectLst/>
                <a:latin typeface="Calibri" panose="020F0502020204030204" pitchFamily="34" charset="0"/>
              </a:rPr>
              <a:t> </a:t>
            </a:r>
            <a:r>
              <a:rPr lang="en-US" b="1" i="0" dirty="0" err="1">
                <a:effectLst/>
                <a:latin typeface="Calibri" panose="020F0502020204030204" pitchFamily="34" charset="0"/>
              </a:rPr>
              <a:t>uddannelser</a:t>
            </a:r>
            <a:br>
              <a:rPr lang="en-US" sz="4000" b="1" i="0" dirty="0">
                <a:effectLst/>
                <a:latin typeface="Calibri" panose="020F0502020204030204" pitchFamily="34" charset="0"/>
              </a:rPr>
            </a:br>
            <a:br>
              <a:rPr lang="en-US" sz="4000" b="1" i="0" dirty="0">
                <a:effectLst/>
                <a:latin typeface="Calibri" panose="020F0502020204030204" pitchFamily="34" charset="0"/>
              </a:rPr>
            </a:br>
            <a:r>
              <a:rPr lang="en-US" sz="3200" b="1" i="0" dirty="0">
                <a:effectLst/>
                <a:latin typeface="Calibri" panose="020F0502020204030204" pitchFamily="34" charset="0"/>
              </a:rPr>
              <a:t>Mads Snehøj Holm, dyskalkulivejleder </a:t>
            </a:r>
            <a:br>
              <a:rPr lang="da-DK" dirty="0"/>
            </a:br>
            <a:br>
              <a:rPr lang="da-DK" dirty="0"/>
            </a:br>
            <a:endParaRPr lang="da-DK" dirty="0"/>
          </a:p>
        </p:txBody>
      </p:sp>
    </p:spTree>
    <p:extLst>
      <p:ext uri="{BB962C8B-B14F-4D97-AF65-F5344CB8AC3E}">
        <p14:creationId xmlns:p14="http://schemas.microsoft.com/office/powerpoint/2010/main" val="2921783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13B9C43-986C-86EF-D54F-AC0263C7AAE2}"/>
              </a:ext>
            </a:extLst>
          </p:cNvPr>
          <p:cNvSpPr>
            <a:spLocks noGrp="1"/>
          </p:cNvSpPr>
          <p:nvPr>
            <p:ph type="title"/>
          </p:nvPr>
        </p:nvSpPr>
        <p:spPr>
          <a:xfrm>
            <a:off x="3618807" y="609600"/>
            <a:ext cx="7768662" cy="3757353"/>
          </a:xfrm>
        </p:spPr>
        <p:txBody>
          <a:bodyPr anchor="t">
            <a:normAutofit fontScale="90000"/>
          </a:bodyPr>
          <a:lstStyle/>
          <a:p>
            <a:pPr rtl="0" fontAlgn="ctr">
              <a:lnSpc>
                <a:spcPct val="150000"/>
              </a:lnSpc>
              <a:spcBef>
                <a:spcPts val="0"/>
              </a:spcBef>
              <a:spcAft>
                <a:spcPts val="0"/>
              </a:spcAft>
            </a:pPr>
            <a:r>
              <a:rPr lang="da-DK" sz="2200" dirty="0"/>
              <a:t>SDU har en samarbejdsaftale med STUK om levering af sps-ydelser til studerende med dyskalkuli i Region Syddanmark på videregående uddannelser.</a:t>
            </a:r>
            <a:br>
              <a:rPr lang="da-DK" sz="2200" dirty="0"/>
            </a:br>
            <a:br>
              <a:rPr lang="da-DK" sz="2000" dirty="0">
                <a:effectLst/>
              </a:rPr>
            </a:br>
            <a:r>
              <a:rPr lang="da-DK" sz="2000" dirty="0">
                <a:effectLst/>
              </a:rPr>
              <a:t>		</a:t>
            </a:r>
            <a:r>
              <a:rPr lang="da-DK" sz="2000" b="0" i="0" dirty="0">
                <a:effectLst/>
              </a:rPr>
              <a:t>Test og udredning</a:t>
            </a:r>
            <a:br>
              <a:rPr lang="da-DK" sz="2000" b="0" i="0" dirty="0">
                <a:effectLst/>
              </a:rPr>
            </a:br>
            <a:r>
              <a:rPr lang="da-DK" sz="2000" b="0" i="0" dirty="0">
                <a:effectLst/>
              </a:rPr>
              <a:t>		Udredning af støttebehov</a:t>
            </a:r>
            <a:br>
              <a:rPr lang="da-DK" sz="2000" b="0" i="0" dirty="0">
                <a:effectLst/>
              </a:rPr>
            </a:br>
            <a:r>
              <a:rPr lang="da-DK" sz="2000" b="0" i="0" dirty="0">
                <a:effectLst/>
              </a:rPr>
              <a:t>		Studiestøttetimer</a:t>
            </a:r>
            <a:br>
              <a:rPr lang="da-DK" sz="2000" b="0" i="0" dirty="0">
                <a:effectLst/>
              </a:rPr>
            </a:br>
            <a:r>
              <a:rPr lang="da-DK" sz="2000" b="0" i="0" dirty="0">
                <a:effectLst/>
              </a:rPr>
              <a:t>		Faglig støtte</a:t>
            </a:r>
            <a:br>
              <a:rPr lang="da-DK" sz="2000" b="0" i="0" dirty="0">
                <a:effectLst/>
              </a:rPr>
            </a:br>
            <a:endParaRPr lang="da-DK" sz="2000" dirty="0"/>
          </a:p>
        </p:txBody>
      </p:sp>
      <p:sp>
        <p:nvSpPr>
          <p:cNvPr id="20" name="Text Placeholder 2">
            <a:extLst>
              <a:ext uri="{FF2B5EF4-FFF2-40B4-BE49-F238E27FC236}">
                <a16:creationId xmlns:a16="http://schemas.microsoft.com/office/drawing/2014/main" id="{84441357-FDC0-5D90-BAD2-D07E59068369}"/>
              </a:ext>
            </a:extLst>
          </p:cNvPr>
          <p:cNvSpPr>
            <a:spLocks noGrp="1"/>
          </p:cNvSpPr>
          <p:nvPr>
            <p:ph type="body" sz="quarter" idx="19"/>
          </p:nvPr>
        </p:nvSpPr>
        <p:spPr>
          <a:xfrm>
            <a:off x="6692202" y="3387600"/>
            <a:ext cx="4680000" cy="2466000"/>
          </a:xfrm>
        </p:spPr>
        <p:txBody>
          <a:bodyPr/>
          <a:lstStyle/>
          <a:p>
            <a:endParaRPr lang="en-US" dirty="0"/>
          </a:p>
        </p:txBody>
      </p:sp>
      <p:sp>
        <p:nvSpPr>
          <p:cNvPr id="22" name="Text Placeholder 3">
            <a:extLst>
              <a:ext uri="{FF2B5EF4-FFF2-40B4-BE49-F238E27FC236}">
                <a16:creationId xmlns:a16="http://schemas.microsoft.com/office/drawing/2014/main" id="{6DED87C6-2B14-AF7D-8EB4-3266BD1CB881}"/>
              </a:ext>
            </a:extLst>
          </p:cNvPr>
          <p:cNvSpPr>
            <a:spLocks noGrp="1"/>
          </p:cNvSpPr>
          <p:nvPr>
            <p:ph type="body" sz="quarter" idx="18"/>
          </p:nvPr>
        </p:nvSpPr>
        <p:spPr>
          <a:xfrm>
            <a:off x="6710399" y="452437"/>
            <a:ext cx="4659277" cy="790493"/>
          </a:xfrm>
        </p:spPr>
        <p:txBody>
          <a:bodyPr/>
          <a:lstStyle/>
          <a:p>
            <a:endParaRPr lang="en-US"/>
          </a:p>
        </p:txBody>
      </p:sp>
      <p:pic>
        <p:nvPicPr>
          <p:cNvPr id="15" name="Grafik 14" descr="Kunstig intelligens med massiv udfyldning">
            <a:extLst>
              <a:ext uri="{FF2B5EF4-FFF2-40B4-BE49-F238E27FC236}">
                <a16:creationId xmlns:a16="http://schemas.microsoft.com/office/drawing/2014/main" id="{FDBFAC04-6D71-39EC-B457-37B061941A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1163" y="1396079"/>
            <a:ext cx="4043879" cy="4043879"/>
          </a:xfrm>
          <a:prstGeom prst="rect">
            <a:avLst/>
          </a:prstGeom>
        </p:spPr>
      </p:pic>
    </p:spTree>
    <p:extLst>
      <p:ext uri="{BB962C8B-B14F-4D97-AF65-F5344CB8AC3E}">
        <p14:creationId xmlns:p14="http://schemas.microsoft.com/office/powerpoint/2010/main" val="3035513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13B9C43-986C-86EF-D54F-AC0263C7AAE2}"/>
              </a:ext>
            </a:extLst>
          </p:cNvPr>
          <p:cNvSpPr>
            <a:spLocks noGrp="1"/>
          </p:cNvSpPr>
          <p:nvPr>
            <p:ph type="ctrTitle"/>
          </p:nvPr>
        </p:nvSpPr>
        <p:spPr>
          <a:xfrm>
            <a:off x="864523" y="443345"/>
            <a:ext cx="10828713" cy="5398655"/>
          </a:xfrm>
        </p:spPr>
        <p:txBody>
          <a:bodyPr anchor="t">
            <a:normAutofit fontScale="90000"/>
          </a:bodyPr>
          <a:lstStyle/>
          <a:p>
            <a:pPr fontAlgn="ctr">
              <a:lnSpc>
                <a:spcPct val="150000"/>
              </a:lnSpc>
              <a:spcBef>
                <a:spcPts val="0"/>
              </a:spcBef>
            </a:pPr>
            <a:r>
              <a:rPr lang="da-DK" sz="2400" b="0" dirty="0">
                <a:latin typeface="Calibri" panose="020F0502020204030204" pitchFamily="34" charset="0"/>
              </a:rPr>
              <a:t>Test og udredning</a:t>
            </a:r>
            <a:br>
              <a:rPr lang="da-DK" sz="2400" dirty="0"/>
            </a:br>
            <a:r>
              <a:rPr lang="da-DK" sz="2400" dirty="0"/>
              <a:t>Studerende kan søge om en test for dyskalkuli</a:t>
            </a:r>
            <a:br>
              <a:rPr lang="da-DK" sz="2400" dirty="0"/>
            </a:br>
            <a:r>
              <a:rPr lang="da-DK" sz="2400" dirty="0"/>
              <a:t>Vi tester med Hjørringmaterialet, Adler Evnen til hurtigt at afgøre Mængder, Adlers Matematikscreening III samt forskelligt supplerende materialer.</a:t>
            </a:r>
            <a:br>
              <a:rPr lang="da-DK" sz="2400" dirty="0"/>
            </a:br>
            <a:r>
              <a:rPr lang="da-DK" sz="2400" dirty="0"/>
              <a:t>Forud går en længere samtale om den studerendes studiesituation og udfordringer på studiet.</a:t>
            </a:r>
            <a:br>
              <a:rPr lang="da-DK" sz="2400" dirty="0"/>
            </a:br>
            <a:r>
              <a:rPr lang="da-DK" sz="2400" dirty="0"/>
              <a:t>Vi beskriver den studerendes talforståelse og intuitive talfornemmelse, evt. subtyper samt arbejdshukommelse.</a:t>
            </a:r>
            <a:br>
              <a:rPr lang="da-DK" sz="2400" dirty="0"/>
            </a:br>
            <a:r>
              <a:rPr lang="da-DK" sz="2400" dirty="0"/>
              <a:t>Vurderer om den studerende er støtteberettiget.</a:t>
            </a:r>
            <a:br>
              <a:rPr lang="da-DK" sz="2400" dirty="0"/>
            </a:br>
            <a:r>
              <a:rPr lang="da-DK" sz="2400" dirty="0"/>
              <a:t>Anbefaler at der søges Studiestøtte og faglige støtte</a:t>
            </a:r>
            <a:br>
              <a:rPr lang="da-DK" sz="2400" dirty="0"/>
            </a:br>
            <a:br>
              <a:rPr lang="da-DK" sz="2400" dirty="0"/>
            </a:br>
            <a:br>
              <a:rPr lang="da-DK" sz="3600" dirty="0">
                <a:solidFill>
                  <a:srgbClr val="000000"/>
                </a:solidFill>
                <a:effectLst/>
                <a:latin typeface="Calibri" panose="020F0502020204030204" pitchFamily="34" charset="0"/>
                <a:ea typeface="Times New Roman" panose="02020603050405020304" pitchFamily="18" charset="0"/>
              </a:rPr>
            </a:br>
            <a:r>
              <a:rPr lang="da-DK" sz="3600" dirty="0">
                <a:solidFill>
                  <a:srgbClr val="000000"/>
                </a:solidFill>
                <a:effectLst/>
                <a:latin typeface="Calibri" panose="020F0502020204030204" pitchFamily="34" charset="0"/>
                <a:ea typeface="Times New Roman" panose="02020603050405020304" pitchFamily="18" charset="0"/>
              </a:rPr>
              <a:t>		</a:t>
            </a:r>
            <a:br>
              <a:rPr lang="da-DK" sz="3600" b="0" i="0" dirty="0">
                <a:effectLst/>
                <a:latin typeface="Calibri" panose="020F0502020204030204" pitchFamily="34" charset="0"/>
              </a:rPr>
            </a:br>
            <a:r>
              <a:rPr lang="da-DK" sz="3600" b="0" i="0" dirty="0">
                <a:effectLst/>
                <a:latin typeface="Calibri" panose="020F0502020204030204" pitchFamily="34" charset="0"/>
              </a:rPr>
              <a:t>		</a:t>
            </a:r>
            <a:br>
              <a:rPr lang="da-DK" sz="3600" b="0" i="0" dirty="0">
                <a:effectLst/>
                <a:latin typeface="Calibri" panose="020F0502020204030204" pitchFamily="34" charset="0"/>
              </a:rPr>
            </a:br>
            <a:endParaRPr lang="da-DK" dirty="0"/>
          </a:p>
        </p:txBody>
      </p:sp>
    </p:spTree>
    <p:extLst>
      <p:ext uri="{BB962C8B-B14F-4D97-AF65-F5344CB8AC3E}">
        <p14:creationId xmlns:p14="http://schemas.microsoft.com/office/powerpoint/2010/main" val="3749952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13B9C43-986C-86EF-D54F-AC0263C7AAE2}"/>
              </a:ext>
            </a:extLst>
          </p:cNvPr>
          <p:cNvSpPr>
            <a:spLocks noGrp="1"/>
          </p:cNvSpPr>
          <p:nvPr>
            <p:ph type="ctrTitle"/>
          </p:nvPr>
        </p:nvSpPr>
        <p:spPr>
          <a:xfrm>
            <a:off x="414697" y="1700212"/>
            <a:ext cx="5367600" cy="4141787"/>
          </a:xfrm>
        </p:spPr>
        <p:txBody>
          <a:bodyPr anchor="b">
            <a:normAutofit fontScale="90000"/>
          </a:bodyPr>
          <a:lstStyle/>
          <a:p>
            <a:pPr fontAlgn="ctr">
              <a:lnSpc>
                <a:spcPct val="150000"/>
              </a:lnSpc>
              <a:spcBef>
                <a:spcPts val="0"/>
              </a:spcBef>
            </a:pPr>
            <a:r>
              <a:rPr lang="da-DK" sz="2400" b="0" i="0" dirty="0">
                <a:effectLst/>
              </a:rPr>
              <a:t>Udredning af støttebehov</a:t>
            </a:r>
            <a:br>
              <a:rPr lang="da-DK" sz="2400" dirty="0"/>
            </a:br>
            <a:r>
              <a:rPr lang="da-DK" sz="2200" dirty="0"/>
              <a:t>Er en studerende allerede testet talblind udredes støttebehovet</a:t>
            </a:r>
            <a:br>
              <a:rPr lang="da-DK" sz="2200" dirty="0"/>
            </a:br>
            <a:r>
              <a:rPr lang="da-DK" sz="2200" dirty="0"/>
              <a:t>Vurderer om den studerende har brug for faglig støtte og til hvad</a:t>
            </a:r>
            <a:br>
              <a:rPr lang="da-DK" sz="2200" dirty="0"/>
            </a:br>
            <a:r>
              <a:rPr lang="da-DK" sz="2200" dirty="0"/>
              <a:t>Anbefaler at der søges Studiestøtte og faglige støtte </a:t>
            </a:r>
            <a:br>
              <a:rPr lang="da-DK" sz="2400" dirty="0">
                <a:effectLst/>
              </a:rPr>
            </a:br>
            <a:r>
              <a:rPr lang="da-DK" sz="2400" dirty="0">
                <a:effectLst/>
              </a:rPr>
              <a:t>		</a:t>
            </a:r>
            <a:br>
              <a:rPr lang="da-DK" sz="2400" b="0" i="0" dirty="0">
                <a:effectLst/>
              </a:rPr>
            </a:br>
            <a:r>
              <a:rPr lang="da-DK" sz="2400" b="0" i="0" dirty="0">
                <a:effectLst/>
              </a:rPr>
              <a:t>		</a:t>
            </a:r>
            <a:br>
              <a:rPr lang="da-DK" sz="2400" b="0" i="0" dirty="0">
                <a:effectLst/>
              </a:rPr>
            </a:br>
            <a:r>
              <a:rPr lang="da-DK" sz="2400" b="0" i="0" dirty="0">
                <a:effectLst/>
              </a:rPr>
              <a:t>		</a:t>
            </a:r>
            <a:br>
              <a:rPr lang="da-DK" sz="2400" b="0" i="0" dirty="0">
                <a:effectLst/>
              </a:rPr>
            </a:br>
            <a:r>
              <a:rPr lang="da-DK" sz="2400" b="0" i="0" dirty="0">
                <a:effectLst/>
              </a:rPr>
              <a:t>		</a:t>
            </a:r>
            <a:br>
              <a:rPr lang="da-DK" sz="2400" b="0" i="0" dirty="0">
                <a:effectLst/>
              </a:rPr>
            </a:br>
            <a:endParaRPr lang="da-DK" sz="2400" dirty="0"/>
          </a:p>
        </p:txBody>
      </p:sp>
      <p:pic>
        <p:nvPicPr>
          <p:cNvPr id="8" name="Grafik 7" descr="Bestyrelseslokale kontur">
            <a:extLst>
              <a:ext uri="{FF2B5EF4-FFF2-40B4-BE49-F238E27FC236}">
                <a16:creationId xmlns:a16="http://schemas.microsoft.com/office/drawing/2014/main" id="{7CE3FC39-1339-FB9C-A853-9D35F3EDB57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70783" y="1000443"/>
            <a:ext cx="4841557" cy="4841557"/>
          </a:xfrm>
          <a:prstGeom prst="rect">
            <a:avLst/>
          </a:prstGeom>
        </p:spPr>
      </p:pic>
    </p:spTree>
    <p:extLst>
      <p:ext uri="{BB962C8B-B14F-4D97-AF65-F5344CB8AC3E}">
        <p14:creationId xmlns:p14="http://schemas.microsoft.com/office/powerpoint/2010/main" val="2012661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13B9C43-986C-86EF-D54F-AC0263C7AAE2}"/>
              </a:ext>
            </a:extLst>
          </p:cNvPr>
          <p:cNvSpPr>
            <a:spLocks noGrp="1"/>
          </p:cNvSpPr>
          <p:nvPr>
            <p:ph type="ctrTitle"/>
          </p:nvPr>
        </p:nvSpPr>
        <p:spPr>
          <a:xfrm>
            <a:off x="864523" y="443345"/>
            <a:ext cx="10828713" cy="5398655"/>
          </a:xfrm>
        </p:spPr>
        <p:txBody>
          <a:bodyPr anchor="t">
            <a:normAutofit fontScale="90000"/>
          </a:bodyPr>
          <a:lstStyle/>
          <a:p>
            <a:pPr fontAlgn="ctr">
              <a:lnSpc>
                <a:spcPct val="150000"/>
              </a:lnSpc>
              <a:spcBef>
                <a:spcPts val="0"/>
              </a:spcBef>
            </a:pPr>
            <a:r>
              <a:rPr lang="da-DK" sz="2400" b="0" dirty="0">
                <a:latin typeface="Calibri" panose="020F0502020204030204" pitchFamily="34" charset="0"/>
              </a:rPr>
              <a:t>Studiestøttetimer og faglig støtte</a:t>
            </a:r>
            <a:br>
              <a:rPr lang="da-DK" sz="2400" dirty="0"/>
            </a:br>
            <a:r>
              <a:rPr lang="da-DK" sz="2400" dirty="0"/>
              <a:t>Bevillingerne hænger sammen</a:t>
            </a:r>
            <a:r>
              <a:rPr lang="da-DK" sz="2400" dirty="0">
                <a:solidFill>
                  <a:srgbClr val="000000"/>
                </a:solidFill>
                <a:effectLst/>
                <a:latin typeface="Calibri" panose="020F0502020204030204" pitchFamily="34" charset="0"/>
                <a:ea typeface="Times New Roman" panose="02020603050405020304" pitchFamily="18" charset="0"/>
              </a:rPr>
              <a:t> </a:t>
            </a:r>
            <a:br>
              <a:rPr lang="da-DK" sz="2400" dirty="0">
                <a:solidFill>
                  <a:srgbClr val="000000"/>
                </a:solidFill>
                <a:effectLst/>
                <a:latin typeface="Calibri" panose="020F0502020204030204" pitchFamily="34" charset="0"/>
                <a:ea typeface="Times New Roman" panose="02020603050405020304" pitchFamily="18" charset="0"/>
              </a:rPr>
            </a:br>
            <a:r>
              <a:rPr lang="da-DK" sz="2400" dirty="0">
                <a:solidFill>
                  <a:srgbClr val="000000"/>
                </a:solidFill>
                <a:effectLst/>
                <a:latin typeface="Calibri" panose="020F0502020204030204" pitchFamily="34" charset="0"/>
                <a:ea typeface="Times New Roman" panose="02020603050405020304" pitchFamily="18" charset="0"/>
              </a:rPr>
              <a:t>10 studiestøttetimer</a:t>
            </a:r>
            <a:br>
              <a:rPr lang="da-DK" sz="2400" dirty="0">
                <a:solidFill>
                  <a:srgbClr val="000000"/>
                </a:solidFill>
                <a:effectLst/>
                <a:latin typeface="Calibri" panose="020F0502020204030204" pitchFamily="34" charset="0"/>
                <a:ea typeface="Times New Roman" panose="02020603050405020304" pitchFamily="18" charset="0"/>
              </a:rPr>
            </a:br>
            <a:r>
              <a:rPr lang="da-DK" sz="2400" dirty="0">
                <a:solidFill>
                  <a:srgbClr val="000000"/>
                </a:solidFill>
                <a:effectLst/>
                <a:latin typeface="Calibri" panose="020F0502020204030204" pitchFamily="34" charset="0"/>
                <a:ea typeface="Times New Roman" panose="02020603050405020304" pitchFamily="18" charset="0"/>
              </a:rPr>
              <a:t>20 studiementortimer eller 20 støttetimer ved faglige støttelærer afhængig af uddannelse </a:t>
            </a:r>
            <a:br>
              <a:rPr lang="da-DK" sz="2400" dirty="0">
                <a:solidFill>
                  <a:srgbClr val="000000"/>
                </a:solidFill>
                <a:effectLst/>
                <a:latin typeface="Calibri" panose="020F0502020204030204" pitchFamily="34" charset="0"/>
                <a:ea typeface="Times New Roman" panose="02020603050405020304" pitchFamily="18" charset="0"/>
              </a:rPr>
            </a:br>
            <a:br>
              <a:rPr lang="da-DK" sz="2400" dirty="0">
                <a:solidFill>
                  <a:srgbClr val="000000"/>
                </a:solidFill>
                <a:effectLst/>
                <a:latin typeface="Calibri" panose="020F0502020204030204" pitchFamily="34" charset="0"/>
                <a:ea typeface="Times New Roman" panose="02020603050405020304" pitchFamily="18" charset="0"/>
              </a:rPr>
            </a:br>
            <a:r>
              <a:rPr lang="da-DK" sz="2400" dirty="0">
                <a:solidFill>
                  <a:srgbClr val="000000"/>
                </a:solidFill>
                <a:effectLst/>
                <a:latin typeface="Calibri" panose="020F0502020204030204" pitchFamily="34" charset="0"/>
                <a:ea typeface="Times New Roman" panose="02020603050405020304" pitchFamily="18" charset="0"/>
              </a:rPr>
              <a:t>De 10 s</a:t>
            </a:r>
            <a:r>
              <a:rPr lang="da-DK" sz="2400" dirty="0"/>
              <a:t>tudiestøttetimer består af 3 timer til facilitering af det faglige støtteforløb og 7 timers dyskalkulivejledning</a:t>
            </a:r>
            <a:br>
              <a:rPr lang="da-DK" sz="2400" dirty="0">
                <a:solidFill>
                  <a:srgbClr val="000000"/>
                </a:solidFill>
                <a:effectLst/>
                <a:latin typeface="Calibri" panose="020F0502020204030204" pitchFamily="34" charset="0"/>
                <a:ea typeface="Times New Roman" panose="02020603050405020304" pitchFamily="18" charset="0"/>
              </a:rPr>
            </a:br>
            <a:br>
              <a:rPr lang="da-DK" sz="2400" dirty="0">
                <a:solidFill>
                  <a:srgbClr val="000000"/>
                </a:solidFill>
                <a:effectLst/>
                <a:latin typeface="Calibri" panose="020F0502020204030204" pitchFamily="34" charset="0"/>
                <a:ea typeface="Times New Roman" panose="02020603050405020304" pitchFamily="18" charset="0"/>
              </a:rPr>
            </a:br>
            <a:r>
              <a:rPr lang="da-DK" sz="3600" dirty="0">
                <a:solidFill>
                  <a:srgbClr val="000000"/>
                </a:solidFill>
                <a:effectLst/>
                <a:latin typeface="Calibri" panose="020F0502020204030204" pitchFamily="34" charset="0"/>
                <a:ea typeface="Times New Roman" panose="02020603050405020304" pitchFamily="18" charset="0"/>
              </a:rPr>
              <a:t>	</a:t>
            </a:r>
            <a:br>
              <a:rPr lang="da-DK" sz="3600" b="0" i="0" dirty="0">
                <a:effectLst/>
                <a:latin typeface="Calibri" panose="020F0502020204030204" pitchFamily="34" charset="0"/>
              </a:rPr>
            </a:br>
            <a:r>
              <a:rPr lang="da-DK" sz="3600" b="0" i="0" dirty="0">
                <a:effectLst/>
                <a:latin typeface="Calibri" panose="020F0502020204030204" pitchFamily="34" charset="0"/>
              </a:rPr>
              <a:t>		</a:t>
            </a:r>
            <a:br>
              <a:rPr lang="da-DK" sz="3600" b="0" i="0" dirty="0">
                <a:effectLst/>
                <a:latin typeface="Calibri" panose="020F0502020204030204" pitchFamily="34" charset="0"/>
              </a:rPr>
            </a:br>
            <a:r>
              <a:rPr lang="da-DK" sz="3600" b="0" i="0" dirty="0">
                <a:effectLst/>
                <a:latin typeface="Calibri" panose="020F0502020204030204" pitchFamily="34" charset="0"/>
              </a:rPr>
              <a:t>		</a:t>
            </a:r>
            <a:br>
              <a:rPr lang="da-DK" sz="3600" b="0" i="0" dirty="0">
                <a:effectLst/>
                <a:latin typeface="Calibri" panose="020F0502020204030204" pitchFamily="34" charset="0"/>
              </a:rPr>
            </a:br>
            <a:r>
              <a:rPr lang="da-DK" sz="3600" b="0" i="0" dirty="0">
                <a:effectLst/>
                <a:latin typeface="Calibri" panose="020F0502020204030204" pitchFamily="34" charset="0"/>
              </a:rPr>
              <a:t>		</a:t>
            </a:r>
            <a:br>
              <a:rPr lang="da-DK" sz="3600" b="0" i="0" dirty="0">
                <a:effectLst/>
                <a:latin typeface="Calibri" panose="020F0502020204030204" pitchFamily="34" charset="0"/>
              </a:rPr>
            </a:br>
            <a:endParaRPr lang="da-DK" dirty="0"/>
          </a:p>
        </p:txBody>
      </p:sp>
      <p:pic>
        <p:nvPicPr>
          <p:cNvPr id="2" name="Grafik 1" descr="Kunstig intelligens med massiv udfyldning">
            <a:extLst>
              <a:ext uri="{FF2B5EF4-FFF2-40B4-BE49-F238E27FC236}">
                <a16:creationId xmlns:a16="http://schemas.microsoft.com/office/drawing/2014/main" id="{F9539F07-8FC6-3C8B-5CBD-7DB1C12CE22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8779309" y="3922222"/>
            <a:ext cx="2597005" cy="2597005"/>
          </a:xfrm>
          <a:prstGeom prst="rect">
            <a:avLst/>
          </a:prstGeom>
        </p:spPr>
      </p:pic>
    </p:spTree>
    <p:extLst>
      <p:ext uri="{BB962C8B-B14F-4D97-AF65-F5344CB8AC3E}">
        <p14:creationId xmlns:p14="http://schemas.microsoft.com/office/powerpoint/2010/main" val="916747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descr="Kunstig intelligens kontur">
            <a:extLst>
              <a:ext uri="{FF2B5EF4-FFF2-40B4-BE49-F238E27FC236}">
                <a16:creationId xmlns:a16="http://schemas.microsoft.com/office/drawing/2014/main" id="{5932FC35-6744-2509-E6CB-56ADB92D3F2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379350"/>
            <a:ext cx="6099300" cy="6099300"/>
          </a:xfrm>
          <a:prstGeom prst="rect">
            <a:avLst/>
          </a:prstGeom>
        </p:spPr>
      </p:pic>
      <p:sp>
        <p:nvSpPr>
          <p:cNvPr id="2" name="Titel 1">
            <a:extLst>
              <a:ext uri="{FF2B5EF4-FFF2-40B4-BE49-F238E27FC236}">
                <a16:creationId xmlns:a16="http://schemas.microsoft.com/office/drawing/2014/main" id="{079A1067-89A4-3381-F6C6-2FCBC9B5DD36}"/>
              </a:ext>
            </a:extLst>
          </p:cNvPr>
          <p:cNvSpPr>
            <a:spLocks noGrp="1"/>
          </p:cNvSpPr>
          <p:nvPr>
            <p:ph type="title"/>
          </p:nvPr>
        </p:nvSpPr>
        <p:spPr>
          <a:xfrm>
            <a:off x="6792153" y="2929847"/>
            <a:ext cx="4680000" cy="1822734"/>
          </a:xfrm>
        </p:spPr>
        <p:txBody>
          <a:bodyPr anchor="t">
            <a:normAutofit/>
          </a:bodyPr>
          <a:lstStyle/>
          <a:p>
            <a:r>
              <a:rPr lang="da-DK" dirty="0"/>
              <a:t>Hvordan støtter vi dem bedst?</a:t>
            </a:r>
          </a:p>
        </p:txBody>
      </p:sp>
      <p:sp>
        <p:nvSpPr>
          <p:cNvPr id="4" name="Pladsholder til dato 3">
            <a:extLst>
              <a:ext uri="{FF2B5EF4-FFF2-40B4-BE49-F238E27FC236}">
                <a16:creationId xmlns:a16="http://schemas.microsoft.com/office/drawing/2014/main" id="{97DD8B0D-9320-8CE8-D09D-E0B8F9162034}"/>
              </a:ext>
            </a:extLst>
          </p:cNvPr>
          <p:cNvSpPr>
            <a:spLocks noGrp="1"/>
          </p:cNvSpPr>
          <p:nvPr>
            <p:ph type="dt" sz="half" idx="4294967295"/>
          </p:nvPr>
        </p:nvSpPr>
        <p:spPr>
          <a:xfrm>
            <a:off x="0" y="6912000"/>
            <a:ext cx="0" cy="0"/>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C46D8734-BE80-4C97-AA13-77818EC083E0}"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21-11-2024</a:t>
            </a:fld>
            <a:endParaRPr kumimoji="0" lang="da-DK" sz="100" b="0" i="0" u="none" strike="noStrike" kern="1200" cap="none" spc="0" normalizeH="0" baseline="0" noProof="0">
              <a:ln>
                <a:noFill/>
              </a:ln>
              <a:noFill/>
              <a:effectLst/>
              <a:uLnTx/>
              <a:uFillTx/>
              <a:latin typeface="Arial"/>
              <a:ea typeface="+mn-ea"/>
              <a:cs typeface="+mn-cs"/>
            </a:endParaRPr>
          </a:p>
        </p:txBody>
      </p:sp>
      <p:sp>
        <p:nvSpPr>
          <p:cNvPr id="5" name="Pladsholder til slidenummer 4">
            <a:extLst>
              <a:ext uri="{FF2B5EF4-FFF2-40B4-BE49-F238E27FC236}">
                <a16:creationId xmlns:a16="http://schemas.microsoft.com/office/drawing/2014/main" id="{3E30DD5B-210D-2058-B15C-3D5A90A00DC5}"/>
              </a:ext>
            </a:extLst>
          </p:cNvPr>
          <p:cNvSpPr>
            <a:spLocks noGrp="1"/>
          </p:cNvSpPr>
          <p:nvPr>
            <p:ph type="sldNum" sz="quarter" idx="4294967295"/>
          </p:nvPr>
        </p:nvSpPr>
        <p:spPr>
          <a:xfrm>
            <a:off x="0" y="6912000"/>
            <a:ext cx="0" cy="0"/>
          </a:xfrm>
        </p:spPr>
        <p: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600"/>
                </a:spcAft>
                <a:buClrTx/>
                <a:buSzTx/>
                <a:buFontTx/>
                <a:buNone/>
                <a:tabLst/>
                <a:defRPr/>
              </a:pPr>
              <a:t>6</a:t>
            </a:fld>
            <a:endParaRPr kumimoji="0" lang="da-DK" sz="100" b="0" i="0" u="none" strike="noStrike" kern="1200" cap="none" spc="0" normalizeH="0" baseline="0" noProof="0">
              <a:ln>
                <a:noFill/>
              </a:ln>
              <a:noFill/>
              <a:effectLst/>
              <a:uLnTx/>
              <a:uFillTx/>
              <a:latin typeface="Arial"/>
              <a:ea typeface="+mn-ea"/>
              <a:cs typeface="+mn-cs"/>
            </a:endParaRPr>
          </a:p>
        </p:txBody>
      </p:sp>
      <p:sp>
        <p:nvSpPr>
          <p:cNvPr id="9" name="Pladsholder til indhold 8">
            <a:extLst>
              <a:ext uri="{FF2B5EF4-FFF2-40B4-BE49-F238E27FC236}">
                <a16:creationId xmlns:a16="http://schemas.microsoft.com/office/drawing/2014/main" id="{963044AB-5315-7CE7-7A19-A931AE92D28E}"/>
              </a:ext>
            </a:extLst>
          </p:cNvPr>
          <p:cNvSpPr>
            <a:spLocks noGrp="1"/>
          </p:cNvSpPr>
          <p:nvPr>
            <p:ph sz="quarter" idx="19"/>
          </p:nvPr>
        </p:nvSpPr>
        <p:spPr/>
        <p:txBody>
          <a:bodyPr/>
          <a:lstStyle/>
          <a:p>
            <a:endParaRPr lang="da-DK" dirty="0"/>
          </a:p>
        </p:txBody>
      </p:sp>
      <p:sp>
        <p:nvSpPr>
          <p:cNvPr id="10" name="Titel 1">
            <a:extLst>
              <a:ext uri="{FF2B5EF4-FFF2-40B4-BE49-F238E27FC236}">
                <a16:creationId xmlns:a16="http://schemas.microsoft.com/office/drawing/2014/main" id="{71BEFF07-516A-1E6B-D88C-171CFA3086F3}"/>
              </a:ext>
            </a:extLst>
          </p:cNvPr>
          <p:cNvSpPr txBox="1">
            <a:spLocks/>
          </p:cNvSpPr>
          <p:nvPr/>
        </p:nvSpPr>
        <p:spPr>
          <a:xfrm>
            <a:off x="6844800" y="1258989"/>
            <a:ext cx="4680000" cy="1822734"/>
          </a:xfrm>
          <a:prstGeom prst="rect">
            <a:avLst/>
          </a:prstGeom>
        </p:spPr>
        <p:txBody>
          <a:bodyPr vert="horz" lIns="0" tIns="0" rIns="0" bIns="0" rtlCol="0" anchor="t" anchorCtr="0">
            <a:normAutofit/>
          </a:bodyPr>
          <a:lst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a:lstStyle>
          <a:p>
            <a:r>
              <a:rPr lang="da-DK" dirty="0"/>
              <a:t>Hvad har talblinde studerende brug for?</a:t>
            </a:r>
          </a:p>
        </p:txBody>
      </p:sp>
    </p:spTree>
    <p:extLst>
      <p:ext uri="{BB962C8B-B14F-4D97-AF65-F5344CB8AC3E}">
        <p14:creationId xmlns:p14="http://schemas.microsoft.com/office/powerpoint/2010/main" val="3629566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F2513861-1EAE-F18C-2C0E-FF35843A889C}"/>
              </a:ext>
            </a:extLst>
          </p:cNvPr>
          <p:cNvSpPr>
            <a:spLocks noGrp="1"/>
          </p:cNvSpPr>
          <p:nvPr>
            <p:ph type="title"/>
          </p:nvPr>
        </p:nvSpPr>
        <p:spPr>
          <a:xfrm>
            <a:off x="5719799" y="905556"/>
            <a:ext cx="4677070" cy="1436392"/>
          </a:xfrm>
        </p:spPr>
        <p:txBody>
          <a:bodyPr/>
          <a:lstStyle/>
          <a:p>
            <a:r>
              <a:rPr lang="da-DK" dirty="0"/>
              <a:t>Spørgsmål?</a:t>
            </a:r>
            <a:br>
              <a:rPr lang="da-DK" dirty="0"/>
            </a:br>
            <a:endParaRPr lang="en-US" dirty="0"/>
          </a:p>
        </p:txBody>
      </p:sp>
      <p:sp>
        <p:nvSpPr>
          <p:cNvPr id="7" name="Tekstfelt 6">
            <a:extLst>
              <a:ext uri="{FF2B5EF4-FFF2-40B4-BE49-F238E27FC236}">
                <a16:creationId xmlns:a16="http://schemas.microsoft.com/office/drawing/2014/main" id="{99F38846-442E-C3AE-5B1E-1A097BA1A1D7}"/>
              </a:ext>
            </a:extLst>
          </p:cNvPr>
          <p:cNvSpPr txBox="1"/>
          <p:nvPr/>
        </p:nvSpPr>
        <p:spPr>
          <a:xfrm>
            <a:off x="5481601" y="2133601"/>
            <a:ext cx="5698027" cy="3306358"/>
          </a:xfrm>
          <a:prstGeom prst="rect">
            <a:avLst/>
          </a:prstGeom>
        </p:spPr>
        <p:txBody>
          <a:bodyPr vert="horz" lIns="0" tIns="0" rIns="0" bIns="0" rtlCol="0">
            <a:normAutofit/>
          </a:bodyPr>
          <a:lstStyle/>
          <a:p>
            <a:pPr marL="252000" indent="-252000">
              <a:spcAft>
                <a:spcPts val="600"/>
              </a:spcAft>
              <a:buFont typeface="Wingdings" panose="05000000000000000000" pitchFamily="2" charset="2"/>
              <a:buChar char=""/>
            </a:pPr>
            <a:endParaRPr lang="da-DK" sz="1700" b="1" dirty="0"/>
          </a:p>
        </p:txBody>
      </p:sp>
      <p:pic>
        <p:nvPicPr>
          <p:cNvPr id="3" name="Grafik 2" descr="Badge Spørgsmålstegn med massiv udfyldning">
            <a:extLst>
              <a:ext uri="{FF2B5EF4-FFF2-40B4-BE49-F238E27FC236}">
                <a16:creationId xmlns:a16="http://schemas.microsoft.com/office/drawing/2014/main" id="{3B8B33B9-8DF9-1F35-00CC-680152C9C0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1163" y="1396079"/>
            <a:ext cx="4043879" cy="4043879"/>
          </a:xfrm>
          <a:prstGeom prst="rect">
            <a:avLst/>
          </a:prstGeom>
        </p:spPr>
      </p:pic>
      <p:sp>
        <p:nvSpPr>
          <p:cNvPr id="5" name="Pladsholder til dato 4">
            <a:extLst>
              <a:ext uri="{FF2B5EF4-FFF2-40B4-BE49-F238E27FC236}">
                <a16:creationId xmlns:a16="http://schemas.microsoft.com/office/drawing/2014/main" id="{D96A9AF4-2C23-1B11-92ED-CB2F75BC3428}"/>
              </a:ext>
            </a:extLst>
          </p:cNvPr>
          <p:cNvSpPr>
            <a:spLocks noGrp="1"/>
          </p:cNvSpPr>
          <p:nvPr>
            <p:ph type="dt" sz="half" idx="4294967295"/>
          </p:nvPr>
        </p:nvSpPr>
        <p:spPr>
          <a:xfrm>
            <a:off x="0" y="6912000"/>
            <a:ext cx="0" cy="0"/>
          </a:xfrm>
        </p:spPr>
        <p:txBody>
          <a:bodyPr/>
          <a:lstStyle/>
          <a:p>
            <a:pPr>
              <a:spcAft>
                <a:spcPts val="600"/>
              </a:spcAft>
            </a:pPr>
            <a:fld id="{624419BA-AC76-44FB-AA5C-9F7CE9FBFFC9}" type="datetime1">
              <a:rPr lang="da-DK" smtClean="0"/>
              <a:pPr>
                <a:spcAft>
                  <a:spcPts val="600"/>
                </a:spcAft>
              </a:pPr>
              <a:t>20-11-2024</a:t>
            </a:fld>
            <a:endParaRPr lang="da-DK"/>
          </a:p>
        </p:txBody>
      </p:sp>
      <p:sp>
        <p:nvSpPr>
          <p:cNvPr id="6" name="Pladsholder til slidenummer 5">
            <a:extLst>
              <a:ext uri="{FF2B5EF4-FFF2-40B4-BE49-F238E27FC236}">
                <a16:creationId xmlns:a16="http://schemas.microsoft.com/office/drawing/2014/main" id="{92863300-6161-A256-EF60-24BDE34ED784}"/>
              </a:ext>
            </a:extLst>
          </p:cNvPr>
          <p:cNvSpPr>
            <a:spLocks noGrp="1"/>
          </p:cNvSpPr>
          <p:nvPr>
            <p:ph type="sldNum" sz="quarter" idx="4294967295"/>
          </p:nvPr>
        </p:nvSpPr>
        <p:spPr>
          <a:xfrm>
            <a:off x="0" y="6912000"/>
            <a:ext cx="0" cy="0"/>
          </a:xfrm>
        </p:spPr>
        <p:txBody>
          <a:bodyPr/>
          <a:lstStyle/>
          <a:p>
            <a:pPr>
              <a:spcAft>
                <a:spcPts val="600"/>
              </a:spcAft>
            </a:pPr>
            <a:fld id="{45D37B1E-C366-494F-A587-962AD9AABC83}" type="slidenum">
              <a:rPr lang="da-DK" smtClean="0"/>
              <a:pPr>
                <a:spcAft>
                  <a:spcPts val="600"/>
                </a:spcAft>
              </a:pPr>
              <a:t>7</a:t>
            </a:fld>
            <a:endParaRPr lang="da-DK"/>
          </a:p>
        </p:txBody>
      </p:sp>
    </p:spTree>
    <p:extLst>
      <p:ext uri="{BB962C8B-B14F-4D97-AF65-F5344CB8AC3E}">
        <p14:creationId xmlns:p14="http://schemas.microsoft.com/office/powerpoint/2010/main" val="358100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id="{3795F02D-9966-B0E9-AE73-B2E54B36A52F}"/>
              </a:ext>
            </a:extLst>
          </p:cNvPr>
          <p:cNvPicPr>
            <a:picLocks noChangeAspect="1"/>
          </p:cNvPicPr>
          <p:nvPr/>
        </p:nvPicPr>
        <p:blipFill>
          <a:blip r:embed="rId3"/>
          <a:stretch>
            <a:fillRect/>
          </a:stretch>
        </p:blipFill>
        <p:spPr>
          <a:xfrm>
            <a:off x="6470783" y="782321"/>
            <a:ext cx="5059680" cy="5059680"/>
          </a:xfrm>
          <a:prstGeom prst="rect">
            <a:avLst/>
          </a:prstGeom>
          <a:noFill/>
        </p:spPr>
      </p:pic>
      <p:sp>
        <p:nvSpPr>
          <p:cNvPr id="4" name="Pladsholder til indhold 3">
            <a:extLst>
              <a:ext uri="{FF2B5EF4-FFF2-40B4-BE49-F238E27FC236}">
                <a16:creationId xmlns:a16="http://schemas.microsoft.com/office/drawing/2014/main" id="{76D99C73-122F-C090-F507-E35F82273B29}"/>
              </a:ext>
            </a:extLst>
          </p:cNvPr>
          <p:cNvSpPr>
            <a:spLocks noGrp="1"/>
          </p:cNvSpPr>
          <p:nvPr>
            <p:ph type="ctrTitle"/>
          </p:nvPr>
        </p:nvSpPr>
        <p:spPr>
          <a:xfrm>
            <a:off x="782319" y="782320"/>
            <a:ext cx="4999977" cy="5059679"/>
          </a:xfrm>
        </p:spPr>
        <p:txBody>
          <a:bodyPr anchor="t">
            <a:normAutofit/>
          </a:bodyPr>
          <a:lstStyle/>
          <a:p>
            <a:pPr marL="0" indent="0">
              <a:lnSpc>
                <a:spcPct val="90000"/>
              </a:lnSpc>
              <a:buNone/>
            </a:pPr>
            <a:r>
              <a:rPr lang="da-DK" sz="2400" dirty="0"/>
              <a:t>Tag med hjem:</a:t>
            </a:r>
          </a:p>
          <a:p>
            <a:pPr marL="342900" indent="-342900">
              <a:lnSpc>
                <a:spcPct val="90000"/>
              </a:lnSpc>
              <a:buFont typeface="Arial" panose="020B0604020202020204" pitchFamily="34" charset="0"/>
              <a:buChar char="•"/>
            </a:pPr>
            <a:endParaRPr lang="da-DK" sz="2400" dirty="0"/>
          </a:p>
          <a:p>
            <a:pPr marL="342900" indent="-342900">
              <a:lnSpc>
                <a:spcPct val="90000"/>
              </a:lnSpc>
              <a:buFont typeface="Arial" panose="020B0604020202020204" pitchFamily="34" charset="0"/>
              <a:buChar char="•"/>
            </a:pPr>
            <a:r>
              <a:rPr lang="da-DK" sz="2400" dirty="0"/>
              <a:t>Send eleverne videre med dokumentation for deres funktionsnedsættelse</a:t>
            </a:r>
          </a:p>
          <a:p>
            <a:pPr marL="342900" indent="-342900">
              <a:lnSpc>
                <a:spcPct val="90000"/>
              </a:lnSpc>
              <a:buFont typeface="Arial" panose="020B0604020202020204" pitchFamily="34" charset="0"/>
              <a:buChar char="•"/>
            </a:pPr>
            <a:endParaRPr lang="da-DK" sz="2400" dirty="0"/>
          </a:p>
          <a:p>
            <a:pPr marL="342900" indent="-342900">
              <a:lnSpc>
                <a:spcPct val="90000"/>
              </a:lnSpc>
              <a:buFont typeface="Arial" panose="020B0604020202020204" pitchFamily="34" charset="0"/>
              <a:buChar char="•"/>
            </a:pPr>
            <a:r>
              <a:rPr lang="da-DK" sz="2400" dirty="0"/>
              <a:t>Fortæl dem at der er støtte at få på videregående uddannelser; sig SPS!</a:t>
            </a:r>
          </a:p>
          <a:p>
            <a:pPr marL="342900" indent="-342900">
              <a:lnSpc>
                <a:spcPct val="90000"/>
              </a:lnSpc>
              <a:buFont typeface="Arial" panose="020B0604020202020204" pitchFamily="34" charset="0"/>
              <a:buChar char="•"/>
            </a:pPr>
            <a:endParaRPr lang="da-DK" sz="2400" dirty="0"/>
          </a:p>
          <a:p>
            <a:pPr marL="342900" indent="-342900">
              <a:lnSpc>
                <a:spcPct val="90000"/>
              </a:lnSpc>
              <a:buFont typeface="Arial" panose="020B0604020202020204" pitchFamily="34" charset="0"/>
              <a:buChar char="•"/>
            </a:pPr>
            <a:r>
              <a:rPr lang="da-DK" sz="2400" dirty="0"/>
              <a:t>Lær dem at beskrive deres udfordringer – de skal selv :)</a:t>
            </a:r>
          </a:p>
          <a:p>
            <a:pPr>
              <a:lnSpc>
                <a:spcPct val="90000"/>
              </a:lnSpc>
            </a:pPr>
            <a:endParaRPr lang="da-DK" sz="2400" dirty="0"/>
          </a:p>
        </p:txBody>
      </p:sp>
      <p:sp>
        <p:nvSpPr>
          <p:cNvPr id="5" name="Pladsholder til dato 4">
            <a:extLst>
              <a:ext uri="{FF2B5EF4-FFF2-40B4-BE49-F238E27FC236}">
                <a16:creationId xmlns:a16="http://schemas.microsoft.com/office/drawing/2014/main" id="{52D4BDBB-CDD4-50A7-5D13-B9C248B50D42}"/>
              </a:ext>
            </a:extLst>
          </p:cNvPr>
          <p:cNvSpPr>
            <a:spLocks noGrp="1"/>
          </p:cNvSpPr>
          <p:nvPr>
            <p:ph type="dt" sz="half" idx="4294967295"/>
          </p:nvPr>
        </p:nvSpPr>
        <p:spPr>
          <a:xfrm>
            <a:off x="0" y="6912000"/>
            <a:ext cx="0" cy="0"/>
          </a:xfrm>
        </p:spPr>
        <p:txBody>
          <a:bodyPr/>
          <a:lstStyle/>
          <a:p>
            <a:pPr>
              <a:spcAft>
                <a:spcPts val="600"/>
              </a:spcAft>
            </a:pPr>
            <a:fld id="{7D37E70D-4B26-4043-9976-7CBACACC13F8}" type="datetime1">
              <a:rPr lang="da-DK" smtClean="0"/>
              <a:pPr>
                <a:spcAft>
                  <a:spcPts val="600"/>
                </a:spcAft>
              </a:pPr>
              <a:t>20-11-2024</a:t>
            </a:fld>
            <a:endParaRPr lang="da-DK"/>
          </a:p>
        </p:txBody>
      </p:sp>
      <p:sp>
        <p:nvSpPr>
          <p:cNvPr id="6" name="Pladsholder til slidenummer 5">
            <a:extLst>
              <a:ext uri="{FF2B5EF4-FFF2-40B4-BE49-F238E27FC236}">
                <a16:creationId xmlns:a16="http://schemas.microsoft.com/office/drawing/2014/main" id="{9CEE6DE4-F6C6-DBE2-8F3A-F89D06645913}"/>
              </a:ext>
            </a:extLst>
          </p:cNvPr>
          <p:cNvSpPr>
            <a:spLocks noGrp="1"/>
          </p:cNvSpPr>
          <p:nvPr>
            <p:ph type="sldNum" sz="quarter" idx="4294967295"/>
          </p:nvPr>
        </p:nvSpPr>
        <p:spPr>
          <a:xfrm>
            <a:off x="0" y="6912000"/>
            <a:ext cx="0" cy="0"/>
          </a:xfrm>
        </p:spPr>
        <p:txBody>
          <a:bodyPr/>
          <a:lstStyle/>
          <a:p>
            <a:pPr>
              <a:spcAft>
                <a:spcPts val="600"/>
              </a:spcAft>
            </a:pPr>
            <a:fld id="{45D37B1E-C366-494F-A587-962AD9AABC83}" type="slidenum">
              <a:rPr lang="da-DK" smtClean="0"/>
              <a:pPr>
                <a:spcAft>
                  <a:spcPts val="600"/>
                </a:spcAft>
              </a:pPr>
              <a:t>8</a:t>
            </a:fld>
            <a:endParaRPr lang="da-DK"/>
          </a:p>
        </p:txBody>
      </p:sp>
    </p:spTree>
    <p:extLst>
      <p:ext uri="{BB962C8B-B14F-4D97-AF65-F5344CB8AC3E}">
        <p14:creationId xmlns:p14="http://schemas.microsoft.com/office/powerpoint/2010/main" val="4039613826"/>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1_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TemplafyFormConfiguration><![CDATA[{"formFields":[],"formDataEntries":[]}]]></TemplafyFormConfiguration>
</file>

<file path=customXml/item2.xml><?xml version="1.0" encoding="utf-8"?>
<TemplafyTemplateConfiguration><![CDATA[{"elementsMetadata":[],"transformationConfigurations":[],"templateName":"blank","templateDescription":"","enableDocumentContentUpdater":false,"version":"2.0"}]]></TemplafyTemplateConfiguration>
</file>

<file path=customXml/itemProps1.xml><?xml version="1.0" encoding="utf-8"?>
<ds:datastoreItem xmlns:ds="http://schemas.openxmlformats.org/officeDocument/2006/customXml" ds:itemID="{8A405656-6C4F-4C73-958C-1744EC0D04F1}">
  <ds:schemaRefs/>
</ds:datastoreItem>
</file>

<file path=customXml/itemProps2.xml><?xml version="1.0" encoding="utf-8"?>
<ds:datastoreItem xmlns:ds="http://schemas.openxmlformats.org/officeDocument/2006/customXml" ds:itemID="{E3874ABC-2065-4A7D-A58C-B9BA277BFB16}">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0</TotalTime>
  <Words>333</Words>
  <Application>Microsoft Office PowerPoint</Application>
  <PresentationFormat>Widescreen</PresentationFormat>
  <Paragraphs>36</Paragraphs>
  <Slides>8</Slides>
  <Notes>8</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8</vt:i4>
      </vt:variant>
    </vt:vector>
  </HeadingPairs>
  <TitlesOfParts>
    <vt:vector size="13" baseType="lpstr">
      <vt:lpstr>Arial</vt:lpstr>
      <vt:lpstr>Calibri</vt:lpstr>
      <vt:lpstr>Wingdings</vt:lpstr>
      <vt:lpstr>Blank</vt:lpstr>
      <vt:lpstr>1_Blank</vt:lpstr>
      <vt:lpstr>Dyskalkuli på videregående uddannelser  Mads Snehøj Holm, dyskalkulivejleder   </vt:lpstr>
      <vt:lpstr>SDU har en samarbejdsaftale med STUK om levering af sps-ydelser til studerende med dyskalkuli i Region Syddanmark på videregående uddannelser.    Test og udredning   Udredning af støttebehov   Studiestøttetimer   Faglig støtte </vt:lpstr>
      <vt:lpstr>Test og udredning Studerende kan søge om en test for dyskalkuli Vi tester med Hjørringmaterialet, Adler Evnen til hurtigt at afgøre Mængder, Adlers Matematikscreening III samt forskelligt supplerende materialer. Forud går en længere samtale om den studerendes studiesituation og udfordringer på studiet. Vi beskriver den studerendes talforståelse og intuitive talfornemmelse, evt. subtyper samt arbejdshukommelse. Vurderer om den studerende er støtteberettiget. Anbefaler at der søges Studiestøtte og faglige støtte         </vt:lpstr>
      <vt:lpstr>Udredning af støttebehov Er en studerende allerede testet talblind udredes støttebehovet Vurderer om den studerende har brug for faglig støtte og til hvad Anbefaler at der søges Studiestøtte og faglige støtte              </vt:lpstr>
      <vt:lpstr>Studiestøttetimer og faglig støtte Bevillingerne hænger sammen  10 studiestøttetimer 20 studiementortimer eller 20 støttetimer ved faglige støttelærer afhængig af uddannelse   De 10 studiestøttetimer består af 3 timer til facilitering af det faglige støtteforløb og 7 timers dyskalkulivejledning             </vt:lpstr>
      <vt:lpstr>Hvordan støtter vi dem bedst?</vt:lpstr>
      <vt:lpstr>Spørgsmål? </vt:lpstr>
      <vt:lpstr>Tag med hjem:  Send eleverne videre med dokumentation for deres funktionsnedsættelse  Fortæl dem at der er støtte at få på videregående uddannelser; sig SPS!  Lær dem at beskrive deres udfordringer – de skal selv :)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2024-10-02T13:21:27Z</dcterms:created>
  <dcterms:modified xsi:type="dcterms:W3CDTF">2024-11-21T00:00:33Z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2022-07-05T14:03:23</vt:lpwstr>
  </property>
  <property fmtid="{D5CDD505-2E9C-101B-9397-08002B2CF9AE}" pid="3" name="TemplafyTenantId">
    <vt:lpwstr>sdu</vt:lpwstr>
  </property>
  <property fmtid="{D5CDD505-2E9C-101B-9397-08002B2CF9AE}" pid="4" name="TemplafyTemplateId">
    <vt:lpwstr>637926266032732715</vt:lpwstr>
  </property>
  <property fmtid="{D5CDD505-2E9C-101B-9397-08002B2CF9AE}" pid="5" name="TemplafyUserProfileId">
    <vt:lpwstr>637830422180470136</vt:lpwstr>
  </property>
  <property fmtid="{D5CDD505-2E9C-101B-9397-08002B2CF9AE}" pid="6" name="TemplafyLanguageCode">
    <vt:lpwstr>da-DK</vt:lpwstr>
  </property>
  <property fmtid="{D5CDD505-2E9C-101B-9397-08002B2CF9AE}" pid="7" name="TemplafyFromBlank">
    <vt:bool>true</vt:bool>
  </property>
</Properties>
</file>