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3" r:id="rId2"/>
    <p:sldId id="258" r:id="rId3"/>
    <p:sldId id="269" r:id="rId4"/>
    <p:sldId id="276" r:id="rId5"/>
    <p:sldId id="282" r:id="rId6"/>
    <p:sldId id="281" r:id="rId7"/>
    <p:sldId id="270" r:id="rId8"/>
    <p:sldId id="283" r:id="rId9"/>
    <p:sldId id="284" r:id="rId10"/>
    <p:sldId id="277" r:id="rId11"/>
    <p:sldId id="279" r:id="rId12"/>
    <p:sldId id="280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1" autoAdjust="0"/>
    <p:restoredTop sz="94249" autoAdjust="0"/>
  </p:normalViewPr>
  <p:slideViewPr>
    <p:cSldViewPr snapToGrid="0">
      <p:cViewPr varScale="1">
        <p:scale>
          <a:sx n="67" d="100"/>
          <a:sy n="67" d="100"/>
        </p:scale>
        <p:origin x="5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B0BF8-704C-4BA3-B921-C209E0363F56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FB538-6133-4781-B732-2F6009B8B5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9199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FB538-6133-4781-B732-2F6009B8B539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6094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Samarbejde med NVOL mest i forhold til kontakt til vores medlemmer (overgangsprojekt, NVOL’s årlige temadag)</a:t>
            </a:r>
          </a:p>
          <a:p>
            <a:r>
              <a:rPr lang="da-DK" dirty="0"/>
              <a:t>Brug af lommeregner til talblinde elever – kontakt til fagkonsulent samt jurist fra STUK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FB538-6133-4781-B732-2F6009B8B539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7679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Status på følgegruppe er, at de er ved at ansøge om midler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FB538-6133-4781-B732-2F6009B8B53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104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B50FA9-01BF-FEA7-8813-C0AB7C8286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F516FE3-9028-7E7C-F369-DFEF40AAE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CDF03E-BAC1-EE91-F5DD-7CD09E315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579C93F-499C-7E6D-D834-FDB16F1D6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DC3C169-6FC6-644B-A75A-BF69E69A9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553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3633CE-6A77-13D6-594C-782D8E50F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791E37A-DE10-ECA0-62BB-5E3C5815B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C088D5B-5C0F-4937-818E-21C413203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01F3296-0738-524D-C387-C3B87D3F3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4C878C-597B-865F-679F-74381F8C7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775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42DAB31-86B6-4C5E-FF62-5E091FEEC9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283BEAA-8408-7D78-EE74-FF4E6F9FA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136D3D4-0DA8-2D61-872F-AB6BF72BD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A23A21F-4C1F-B48E-A92C-B1B7CEC01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139F7B1-BB73-D99F-B490-E810D2AAE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539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EBCF92-08EA-1C2E-F4E6-0E574F4FB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27A725-C69A-5701-A6AC-275087251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8BDAA6-4198-8F0F-338F-8A591C3E9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63276C-9A05-EAF7-5296-6EC7EF442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8298539-7D2B-7DF3-A1FB-4817819D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97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DA1F84-92CE-46F1-054A-02C68277C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79E2087-FB23-A1CB-A458-43B61EC3A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3A833F-ABE6-961A-EF03-C2AA19F52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86B484-F9C5-F4FE-256E-D31D4F9F0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CA3D6FA-48D9-2AE8-66A8-13A9847D4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515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54F87C-40E5-2A13-FFB0-6539B4B04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D8D2D0-00E7-25B3-3068-DF9D22AA3C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C8DA95A-E9A2-A649-CECF-7FE663EA8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2617279-1647-5AF1-E2BE-6AB3D81A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BB62C71-8FA6-BB46-0E52-4FD8B47ED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685CD39-BC6E-3C62-B077-B89615157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977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0C448E-CDEE-9101-5F4E-FFB802992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7D8A30E-C9DB-865A-A97D-405559FE5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D843EF9-406A-3541-97F2-38C772986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4EB244E-3172-8D97-7173-DE1A56AEF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AC4A87F-ADD6-D962-0742-3C002C0103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FED41B6-D695-6B8A-33A8-E13FC2FBA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39F6A0F-A686-F5DE-582D-DC53D398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D9B9A6D-8F31-DFD0-AE0A-97B3E7366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551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C71ABB-2E7E-9535-F121-1F938B064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A767F7E-105C-ED80-208D-06F3E0230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34A506D-7CCA-A8CC-7A08-93D71D470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32A32B-389B-256C-A8B4-76140C63D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1517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788E8DE-D8C5-E661-CB20-358D45F84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37FD1AC-2F07-8464-BC52-D41488562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CD5BD88-BEC0-2638-62E8-3324C5DC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692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1FCA4-0F40-07D4-99B0-86A5C1B84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BAF541-F56F-A8CC-660F-88EE8334E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FBEEC6C-3FAC-D889-C237-AD5A1D4A8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BE2C6DF-82DE-65A9-E6BF-EC8C03E75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479B2D4-2FE5-D308-F264-3EFE68E1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B99C072-F2AF-8677-E273-6BA09ED5F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12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C1AA18-FF3D-AE94-4AB9-1A3116D5A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81BC4EE-7D20-42B1-6A3E-BD87041C83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D5243FA-6A06-5CFB-C5FA-E8DBA9F78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DF0D48A-3E44-C1F2-9D07-5616491DC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7D5B644-FCE8-A9A7-048E-F973BEB02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5812623-A0F8-EF04-A00B-71F4456D2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175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5F7F735-C430-0652-77A1-7583AFD4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34D1FC7-8500-F920-E79C-CE05FBFDE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883078-53D1-73B1-BD86-80CE81646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72E78-C2F2-472E-96DB-4BE7F4B62402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AE7FD3-CF48-52C2-F41C-027E90146E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B973DCD-19DD-934C-131B-6683EF7278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7F53A-0F3D-4EE4-B38E-0F87BF072D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574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1F3B3-C4B3-CB49-B848-4DB718B6E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Dagsorden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3852DA-16B4-8D4E-808F-8E7DAA093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Valg af dirigent</a:t>
            </a:r>
            <a:endParaRPr lang="da-DK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Formandens beretning</a:t>
            </a:r>
            <a:endParaRPr lang="da-DK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Kassererens beretning </a:t>
            </a:r>
            <a:endParaRPr lang="da-DK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Fastsættelse af kontingent</a:t>
            </a:r>
            <a:endParaRPr lang="da-DK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Indkomne forslag</a:t>
            </a:r>
            <a:endParaRPr lang="da-DK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Forslag, som ønskes behandlet på generalforsamlingen, skal være formanden i hænde senest 14 dage før generalforsamlingens afholdelse.</a:t>
            </a:r>
            <a:endParaRPr lang="da-DK" sz="20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Valg til bestyrelsen</a:t>
            </a:r>
            <a:endParaRPr lang="da-DK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Valg af revisor </a:t>
            </a:r>
          </a:p>
          <a:p>
            <a:pPr lvl="0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Valg af suppleanter</a:t>
            </a:r>
            <a:endParaRPr lang="da-DK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Eventuelt</a:t>
            </a:r>
            <a:endParaRPr lang="da-DK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da-DK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21846C90-BD4A-3745-8C40-B3D2F5FDF3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311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9A613-2F2A-9843-86B4-BBC3334E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Bestyrelsesmedlemmer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10FE603-F9B4-9944-BCBF-B1804C184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FBDE371-A98A-FA02-53EC-680896C83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935101"/>
              </p:ext>
            </p:extLst>
          </p:nvPr>
        </p:nvGraphicFramePr>
        <p:xfrm>
          <a:off x="838200" y="2185389"/>
          <a:ext cx="9999688" cy="46078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9636">
                  <a:extLst>
                    <a:ext uri="{9D8B030D-6E8A-4147-A177-3AD203B41FA5}">
                      <a16:colId xmlns:a16="http://schemas.microsoft.com/office/drawing/2014/main" val="2979830781"/>
                    </a:ext>
                  </a:extLst>
                </a:gridCol>
                <a:gridCol w="5726243">
                  <a:extLst>
                    <a:ext uri="{9D8B030D-6E8A-4147-A177-3AD203B41FA5}">
                      <a16:colId xmlns:a16="http://schemas.microsoft.com/office/drawing/2014/main" val="1152102215"/>
                    </a:ext>
                  </a:extLst>
                </a:gridCol>
                <a:gridCol w="1813809">
                  <a:extLst>
                    <a:ext uri="{9D8B030D-6E8A-4147-A177-3AD203B41FA5}">
                      <a16:colId xmlns:a16="http://schemas.microsoft.com/office/drawing/2014/main" val="3338834141"/>
                    </a:ext>
                  </a:extLst>
                </a:gridCol>
              </a:tblGrid>
              <a:tr h="3758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600" b="1" dirty="0">
                          <a:effectLst/>
                          <a:latin typeface="Aptos" panose="020B0004020202020204" pitchFamily="34" charset="0"/>
                        </a:rPr>
                        <a:t>Område </a:t>
                      </a:r>
                      <a:endParaRPr lang="da-DK" sz="1600" b="1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600" b="1">
                          <a:effectLst/>
                          <a:latin typeface="Aptos" panose="020B0004020202020204" pitchFamily="34" charset="0"/>
                        </a:rPr>
                        <a:t>Navn og skole</a:t>
                      </a:r>
                      <a:endParaRPr lang="da-DK" sz="1600" b="1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600" b="1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På valg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809848"/>
                  </a:ext>
                </a:extLst>
              </a:tr>
              <a:tr h="36694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2 læsevejledere fra det gymnasiale område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Mette Lykshøj, SOSU Syd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På valg</a:t>
                      </a:r>
                    </a:p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Genopstiller</a:t>
                      </a:r>
                      <a:endParaRPr lang="da-DK" sz="15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607097"/>
                  </a:ext>
                </a:extLst>
              </a:tr>
              <a:tr h="618982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Kamilla Kej, Nyborg Gymnasium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Ikke på valg – </a:t>
                      </a:r>
                      <a:r>
                        <a:rPr lang="da-DK" sz="1500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Fratræder bestyrelsen</a:t>
                      </a: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042281"/>
                  </a:ext>
                </a:extLst>
              </a:tr>
              <a:tr h="61898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2 matematikvejledere fra det gymnasiale område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Maria Dalsgaard, Aalborg Handelsskole</a:t>
                      </a: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Ikke på valg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988409"/>
                  </a:ext>
                </a:extLst>
              </a:tr>
              <a:tr h="390885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Brit Eva Madsen, Mulernes Legatskole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På valg</a:t>
                      </a:r>
                    </a:p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Genopstiller</a:t>
                      </a:r>
                      <a:endParaRPr lang="da-DK" sz="15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520510"/>
                  </a:ext>
                </a:extLst>
              </a:tr>
              <a:tr h="43811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2 læse-/eller matematikvejledere fra erhvervsskoleområdet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Bodil Høg, Social- og sundhedsuddannelsen fra Diakonissestiftelsen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På valg</a:t>
                      </a:r>
                    </a:p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Genopstiller</a:t>
                      </a:r>
                      <a:endParaRPr lang="da-DK" sz="15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74332"/>
                  </a:ext>
                </a:extLst>
              </a:tr>
              <a:tr h="419724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Marie Ågård Bennike, Tradium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Ikke på valg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722695"/>
                  </a:ext>
                </a:extLst>
              </a:tr>
              <a:tr h="618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1 læsevejleder fra videregående uddannelser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Mads Holm, SDU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På valg</a:t>
                      </a:r>
                    </a:p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Genopstiller</a:t>
                      </a:r>
                      <a:endParaRPr lang="da-DK" sz="15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200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136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9A613-2F2A-9843-86B4-BBC3334E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Revisor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10FE603-F9B4-9944-BCBF-B1804C184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FBDE371-A98A-FA02-53EC-680896C83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629210"/>
              </p:ext>
            </p:extLst>
          </p:nvPr>
        </p:nvGraphicFramePr>
        <p:xfrm>
          <a:off x="838200" y="2185389"/>
          <a:ext cx="9999688" cy="994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9636">
                  <a:extLst>
                    <a:ext uri="{9D8B030D-6E8A-4147-A177-3AD203B41FA5}">
                      <a16:colId xmlns:a16="http://schemas.microsoft.com/office/drawing/2014/main" val="2979830781"/>
                    </a:ext>
                  </a:extLst>
                </a:gridCol>
                <a:gridCol w="5726243">
                  <a:extLst>
                    <a:ext uri="{9D8B030D-6E8A-4147-A177-3AD203B41FA5}">
                      <a16:colId xmlns:a16="http://schemas.microsoft.com/office/drawing/2014/main" val="1152102215"/>
                    </a:ext>
                  </a:extLst>
                </a:gridCol>
                <a:gridCol w="1813809">
                  <a:extLst>
                    <a:ext uri="{9D8B030D-6E8A-4147-A177-3AD203B41FA5}">
                      <a16:colId xmlns:a16="http://schemas.microsoft.com/office/drawing/2014/main" val="3338834141"/>
                    </a:ext>
                  </a:extLst>
                </a:gridCol>
              </a:tblGrid>
              <a:tr h="3758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600" b="1" dirty="0">
                          <a:effectLst/>
                          <a:latin typeface="Aptos" panose="020B0004020202020204" pitchFamily="34" charset="0"/>
                        </a:rPr>
                        <a:t>Område </a:t>
                      </a:r>
                      <a:endParaRPr lang="da-DK" sz="1600" b="1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600" b="1">
                          <a:effectLst/>
                          <a:latin typeface="Aptos" panose="020B0004020202020204" pitchFamily="34" charset="0"/>
                        </a:rPr>
                        <a:t>Navn og skole</a:t>
                      </a:r>
                      <a:endParaRPr lang="da-DK" sz="1600" b="1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600" b="1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På valg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809848"/>
                  </a:ext>
                </a:extLst>
              </a:tr>
              <a:tr h="618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5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Revisor</a:t>
                      </a: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Kasper Kjærsgaard fra JS Revision</a:t>
                      </a: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På valg hvert år</a:t>
                      </a:r>
                    </a:p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rgbClr val="2E74B5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Genopstiller</a:t>
                      </a:r>
                      <a:endParaRPr lang="da-DK" sz="15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200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122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9A613-2F2A-9843-86B4-BBC3334E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Suppleanter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10FE603-F9B4-9944-BCBF-B1804C184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FBDE371-A98A-FA02-53EC-680896C83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676162"/>
              </p:ext>
            </p:extLst>
          </p:nvPr>
        </p:nvGraphicFramePr>
        <p:xfrm>
          <a:off x="838200" y="2185389"/>
          <a:ext cx="9999688" cy="3235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9636">
                  <a:extLst>
                    <a:ext uri="{9D8B030D-6E8A-4147-A177-3AD203B41FA5}">
                      <a16:colId xmlns:a16="http://schemas.microsoft.com/office/drawing/2014/main" val="2979830781"/>
                    </a:ext>
                  </a:extLst>
                </a:gridCol>
                <a:gridCol w="5726243">
                  <a:extLst>
                    <a:ext uri="{9D8B030D-6E8A-4147-A177-3AD203B41FA5}">
                      <a16:colId xmlns:a16="http://schemas.microsoft.com/office/drawing/2014/main" val="1152102215"/>
                    </a:ext>
                  </a:extLst>
                </a:gridCol>
                <a:gridCol w="1813809">
                  <a:extLst>
                    <a:ext uri="{9D8B030D-6E8A-4147-A177-3AD203B41FA5}">
                      <a16:colId xmlns:a16="http://schemas.microsoft.com/office/drawing/2014/main" val="3338834141"/>
                    </a:ext>
                  </a:extLst>
                </a:gridCol>
              </a:tblGrid>
              <a:tr h="3758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600" b="1" dirty="0">
                          <a:effectLst/>
                          <a:latin typeface="Aptos" panose="020B0004020202020204" pitchFamily="34" charset="0"/>
                        </a:rPr>
                        <a:t>Område </a:t>
                      </a:r>
                      <a:endParaRPr lang="da-DK" sz="1600" b="1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600" b="1">
                          <a:effectLst/>
                          <a:latin typeface="Aptos" panose="020B0004020202020204" pitchFamily="34" charset="0"/>
                        </a:rPr>
                        <a:t>Navn og skole</a:t>
                      </a:r>
                      <a:endParaRPr lang="da-DK" sz="1600" b="1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600" b="1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På valg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809848"/>
                  </a:ext>
                </a:extLst>
              </a:tr>
              <a:tr h="5867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Suppleant for læsevejledere fra det gymnasiale område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Henriette Tryk, Aalborg Tekniske Gymnasium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På valg hvert år</a:t>
                      </a:r>
                    </a:p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Genopstiller</a:t>
                      </a:r>
                      <a:endParaRPr lang="da-DK" sz="15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607097"/>
                  </a:ext>
                </a:extLst>
              </a:tr>
              <a:tr h="77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Suppleant matematikvejledere fra det gymnasiale område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Signe Camilla Damgaard Pedersen, Campus Vejle</a:t>
                      </a: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På valg hvert år</a:t>
                      </a:r>
                    </a:p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Genopstiller</a:t>
                      </a:r>
                      <a:endParaRPr lang="da-DK" sz="15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988409"/>
                  </a:ext>
                </a:extLst>
              </a:tr>
              <a:tr h="6270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Suppleant læse-/eller matematikvejledere fra erhvervsskoleområdet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Tine Marie Niese, SOSU Syd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På valg hvert år</a:t>
                      </a:r>
                    </a:p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Genopstiller</a:t>
                      </a:r>
                      <a:endParaRPr lang="da-DK" sz="15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74332"/>
                  </a:ext>
                </a:extLst>
              </a:tr>
              <a:tr h="618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da-DK" sz="15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Suppleant læsevejleder fra videregående uddannelser</a:t>
                      </a:r>
                      <a:endParaRPr lang="da-DK" sz="15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Louise Saugbjerg, Rådgivnings- og støttecentret, AU</a:t>
                      </a:r>
                      <a:endParaRPr lang="da-DK" sz="15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På valg hvert år</a:t>
                      </a:r>
                    </a:p>
                    <a:p>
                      <a:pPr marL="34290">
                        <a:lnSpc>
                          <a:spcPct val="107000"/>
                        </a:lnSpc>
                      </a:pPr>
                      <a:r>
                        <a:rPr lang="da-DK" sz="15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Genopstiller ikke</a:t>
                      </a:r>
                      <a:endParaRPr lang="da-DK" sz="15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200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685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CDA2F0-4A4C-2547-A8F3-F7D853B0B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Formandens beretning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226D84A-FB20-874A-8667-728844BBA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608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Hvor mange medlemmer er vi nu?</a:t>
            </a:r>
          </a:p>
          <a:p>
            <a:pPr lvl="1">
              <a:lnSpc>
                <a:spcPct val="120000"/>
              </a:lnSpc>
            </a:pPr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Sidste år ved denne tid var vi 410 medlemmer</a:t>
            </a:r>
          </a:p>
          <a:p>
            <a:pPr lvl="1">
              <a:lnSpc>
                <a:spcPct val="120000"/>
              </a:lnSpc>
            </a:pPr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Nu er vi 419 medlemmer</a:t>
            </a:r>
          </a:p>
          <a:p>
            <a:pPr lvl="1">
              <a:lnSpc>
                <a:spcPct val="120000"/>
              </a:lnSpc>
            </a:pPr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Medlemskab er vigtigt for foreningens fortsatte virke – også selvom man ikke deltager i årskurset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2260DE9-B036-B147-BB94-4D66C6928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16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9A613-2F2A-9843-86B4-BBC3334E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Aktiviteter i 2024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F0A940-74A9-D74B-B17B-659B3C5BC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Årskursus 2024 – læs 166 + mat 60 (226) med generalforsamling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Opdatering af materialer på hjemmeside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Samarbejde med Nationalt Videncenter for Ordblindhed og andre Læsevanskeligheder (NVOL) – møde med Marie Wolter Bertelsen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Et bestyrelsesmedlem i Ordblindenetværkets referencegruppe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Netværksstøtte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Medlemskontakt/-orientering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Regionale medlemslister til brug ved netværksmøder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Bestyrelsesmøder (ca. fire stk.; første er i januar)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Opstart af ny matematikvejlederuddannelse i samarbejde med VIA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10FE603-F9B4-9944-BCBF-B1804C184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296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9A613-2F2A-9843-86B4-BBC3334E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Aktiviteter i 2025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F0A940-74A9-D74B-B17B-659B3C5BC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Årskursus 2025 – læs 171 + mat 63 (234) med generalforsamling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Ny kursus: Matematikvejledning i praksis – to hold à to hele dage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Deltagelse i PS-møder (Pædagogisk Samarbejdsudvalg – GL-møder for de faglige foreninger)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Et bestyrelsesmedlem i Ordblindenetværkets referencegruppe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Medlemskontakt/-orientering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Fortsat samarbejde med NVOL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Dialog med UVM om særlige vilkår til prøver og eksamener for elever med matematikvanskeligheder – brug af lommeregner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Møde med Bent Lindhardt om status på udvikling af </a:t>
            </a:r>
            <a:r>
              <a:rPr lang="da-DK" dirty="0" err="1">
                <a:latin typeface="Aptos" panose="020B0004020202020204" pitchFamily="34" charset="0"/>
                <a:cs typeface="Times New Roman" panose="02020603050405020304" pitchFamily="18" charset="0"/>
              </a:rPr>
              <a:t>dyskalkulitest</a:t>
            </a:r>
            <a:endParaRPr lang="da-DK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10FE603-F9B4-9944-BCBF-B1804C184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271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6A921-9DE2-9C1B-7A20-98D07EA71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A42BA8-C6AC-CEB6-99A0-280EAFE71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Aktiviteter i 2025, fortsat…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A88344-EFFA-C9E0-1E58-AF2106C6E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Deltagelse i ad hoc-gruppe under ROAL (Samrådet for ordblinde og andre læsevanskeligheder) om de forringede forhold for Nota-brugere på videregående uddannelser.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Møde med STUK vedr. nye procedurer for bevilling af støtte til elever, der er testet flere gange med Ordblindetesten – hovedpointer i nyhedsbrev fra februar.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Støttetilkendegivelse i åbent brev til STUK fra de faglige foreninger under GL vedrørende de nye begrænsninger af kontakt til fagkonsulenter – mere info følger i kommende nyhedsbrev.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Medunderskrivere på høringssvar til ”Lovforslag om ændring af gymnasieloven og folkeskoleloven” sammen med Læsekonsulenternes landsforening, NVOL, Ordblindeforeningen og ROAL – bekymring for at ordblinde elever og elever med andre vanskeligheder kommer til at stå uden et passende støttetilbud i overgangsperioden til EPX – afventer stadig svar, mere info i kommende nyhedsbrev.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Møde med STUK vedr. nye procedurer for bevilling af støtte til elever med sammensatte vanskeligheder eller en score i Ordblindetesten under 55 – god dialog med STUK, opsummering i kommende nyhedsbrev.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A6128A7-BFF2-6246-A8BD-2910A9063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9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31EF9-4A73-F6DA-F631-E43EEECA8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787D3F-E700-21A5-A576-AB9E71C04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Aktiviteter i 2026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C5A05C-9022-1B49-1688-F946FCF1A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Årskursus 2026 med generalforsamling – Nyborg Strand 19.-20. november (torsdag til fredag)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Fortsat udbud af kurser i matematikvejledning (21. april 2026 – tilmelding på hjemmeside)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PS-møder, Ordblindenetværkets referencegruppe, medlemskontakt/-orientering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Fortsat samarbejde med NVOL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Ønske om opstart af samarbejde med FOMAVA (Forum for matematikvanskeligheder) om afprøvning af talblindetest på ungdomsuddannelser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Fortsat dialog om særlige vilkår til prøver og eksamener for elever med matematikvanskeligheder – brug af lommeregner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Deltagelse i følgegruppe under NVOL og VIA som sparring på projekt om at afdække praksis på institutioner, som udbyder HF for elever med ordblindhed – mål om at undgå </a:t>
            </a:r>
            <a:r>
              <a:rPr lang="da-DK" dirty="0" err="1">
                <a:latin typeface="Aptos" panose="020B0004020202020204" pitchFamily="34" charset="0"/>
                <a:cs typeface="Times New Roman" panose="02020603050405020304" pitchFamily="18" charset="0"/>
              </a:rPr>
              <a:t>videntab</a:t>
            </a:r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 i overgang til EPX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Ønske om eksempler på læsehandleplaner på hjemmesiden – modtages gerne!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Fortsat deltagelse i ad hoc-gruppe om Nota-begrænsninger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Indsamling af viden om, hvordan læsevejledere på ungdoms- og videregående uddannelser kan samarbejde med kommunikationscentre om elever med DLD eller mistanke herom</a:t>
            </a:r>
            <a:endParaRPr lang="da-DK" dirty="0">
              <a:highlight>
                <a:srgbClr val="FFFF00"/>
              </a:highlight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8C69623-8DF8-93A3-04B1-9548049115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676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9A613-2F2A-9843-86B4-BBC3334E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Grunde til at være medlem!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F0A940-74A9-D74B-B17B-659B3C5BC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Bestyrelsesmedlemmer er frivillige og får som oftest ikke timer til opgaven af deres skole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Vi køber os derfor til de tidskrævende opgaver, der ligger udenfor vores almindelige kompetencer</a:t>
            </a:r>
          </a:p>
          <a:p>
            <a:pPr lvl="1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Medlemsadministration</a:t>
            </a:r>
          </a:p>
          <a:p>
            <a:pPr lvl="1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Betaling af regninger</a:t>
            </a:r>
          </a:p>
          <a:p>
            <a:pPr lvl="1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Vedligeholdelse af hjemmeside</a:t>
            </a:r>
          </a:p>
          <a:p>
            <a:pPr lvl="1"/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Mad/overnatning i forbindelse med bestyrelsesmøder samt forplejning på </a:t>
            </a:r>
            <a:r>
              <a:rPr lang="da-DK" dirty="0" err="1">
                <a:latin typeface="Aptos" panose="020B0004020202020204" pitchFamily="34" charset="0"/>
                <a:cs typeface="Times New Roman" panose="02020603050405020304" pitchFamily="18" charset="0"/>
              </a:rPr>
              <a:t>to-dages</a:t>
            </a:r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 internatmøde i januar til planlægning af årskursus</a:t>
            </a:r>
          </a:p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Vi tjener ikke penge på at holde årskursus – udgifterne til drift af foreningen skal dækkes af det årlige kontingent.</a:t>
            </a:r>
          </a:p>
          <a:p>
            <a:pPr marL="0" indent="0">
              <a:buNone/>
            </a:pPr>
            <a:endParaRPr lang="da-DK" dirty="0">
              <a:latin typeface="Aptos" panose="020B0004020202020204" pitchFamily="34" charset="0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10FE603-F9B4-9944-BCBF-B1804C184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995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DAC72-2220-4F02-B2D3-D7F5E2C17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B90919-C14F-9BED-1B63-B1519FB7F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ptos" panose="020B0004020202020204" pitchFamily="34" charset="0"/>
                <a:cs typeface="Times New Roman" panose="02020603050405020304" pitchFamily="18" charset="0"/>
              </a:rPr>
              <a:t>Matematikvejlederkursus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E2D7C0-8612-D6EC-68F2-59613E282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>
                <a:latin typeface="Aptos" panose="020B0004020202020204" pitchFamily="34" charset="0"/>
              </a:rPr>
              <a:t>Historik</a:t>
            </a:r>
          </a:p>
          <a:p>
            <a:pPr lvl="1"/>
            <a:r>
              <a:rPr lang="da-DK" dirty="0">
                <a:latin typeface="Aptos" panose="020B0004020202020204" pitchFamily="34" charset="0"/>
              </a:rPr>
              <a:t>Tidligere har der været efteruddannelse via Aarhus Universitet eller RUC</a:t>
            </a:r>
          </a:p>
          <a:p>
            <a:r>
              <a:rPr lang="da-DK" dirty="0">
                <a:latin typeface="Aptos" panose="020B0004020202020204" pitchFamily="34" charset="0"/>
              </a:rPr>
              <a:t>Stigende efterspørgsel efter lukning af begge muligheder</a:t>
            </a:r>
          </a:p>
          <a:p>
            <a:r>
              <a:rPr lang="da-DK" dirty="0">
                <a:latin typeface="Aptos" panose="020B0004020202020204" pitchFamily="34" charset="0"/>
              </a:rPr>
              <a:t>Foreningens arbejde</a:t>
            </a:r>
          </a:p>
          <a:p>
            <a:pPr lvl="1"/>
            <a:r>
              <a:rPr lang="da-DK" dirty="0">
                <a:latin typeface="Aptos" panose="020B0004020202020204" pitchFamily="34" charset="0"/>
              </a:rPr>
              <a:t>VIA</a:t>
            </a:r>
          </a:p>
          <a:p>
            <a:pPr lvl="2"/>
            <a:r>
              <a:rPr lang="da-DK" dirty="0">
                <a:latin typeface="Aptos" panose="020B0004020202020204" pitchFamily="34" charset="0"/>
              </a:rPr>
              <a:t>God intension</a:t>
            </a:r>
          </a:p>
          <a:p>
            <a:pPr lvl="2"/>
            <a:r>
              <a:rPr lang="da-DK" dirty="0">
                <a:latin typeface="Aptos" panose="020B0004020202020204" pitchFamily="34" charset="0"/>
              </a:rPr>
              <a:t>Mindre god eksekvering </a:t>
            </a:r>
          </a:p>
          <a:p>
            <a:pPr lvl="1"/>
            <a:r>
              <a:rPr lang="da-DK" dirty="0">
                <a:latin typeface="Aptos" panose="020B0004020202020204" pitchFamily="34" charset="0"/>
              </a:rPr>
              <a:t>MEN: Idéer skabes sammen med andet godtfolk(!) </a:t>
            </a:r>
            <a:r>
              <a:rPr lang="da-DK" dirty="0">
                <a:latin typeface="Aptos" panose="020B0004020202020204" pitchFamily="34" charset="0"/>
                <a:sym typeface="Wingdings" panose="05000000000000000000" pitchFamily="2" charset="2"/>
              </a:rPr>
              <a:t></a:t>
            </a:r>
            <a:r>
              <a:rPr lang="da-DK" dirty="0">
                <a:latin typeface="Aptos" panose="020B0004020202020204" pitchFamily="34" charset="0"/>
              </a:rPr>
              <a:t> Årskursus 2024 i de sene timer </a:t>
            </a:r>
            <a:r>
              <a:rPr lang="da-DK" dirty="0">
                <a:latin typeface="Aptos" panose="020B0004020202020204" pitchFamily="34" charset="0"/>
                <a:sym typeface="Wingdings" panose="05000000000000000000" pitchFamily="2" charset="2"/>
              </a:rPr>
              <a:t></a:t>
            </a:r>
            <a:endParaRPr lang="da-DK" dirty="0">
              <a:latin typeface="Aptos" panose="020B0004020202020204" pitchFamily="34" charset="0"/>
            </a:endParaRPr>
          </a:p>
          <a:p>
            <a:r>
              <a:rPr lang="da-DK" dirty="0">
                <a:latin typeface="Aptos" panose="020B0004020202020204" pitchFamily="34" charset="0"/>
              </a:rPr>
              <a:t>”Matematikvejledning i praksis”</a:t>
            </a:r>
          </a:p>
          <a:p>
            <a:pPr lvl="1"/>
            <a:r>
              <a:rPr lang="da-DK" dirty="0">
                <a:latin typeface="Aptos" panose="020B0004020202020204" pitchFamily="34" charset="0"/>
              </a:rPr>
              <a:t>Formålet med kurset:</a:t>
            </a:r>
          </a:p>
          <a:p>
            <a:pPr marL="714375" lvl="1" indent="0">
              <a:buNone/>
            </a:pPr>
            <a:r>
              <a:rPr lang="da-DK" sz="2300" dirty="0">
                <a:latin typeface="Aptos" panose="020B0004020202020204" pitchFamily="34" charset="0"/>
              </a:rPr>
              <a:t>Kurset vil give en introduktion til at genkende typiske træk hos elever med specifikke matematikvanskeligheder, hvordan disse kan testes, og hvorledes vejledningen i praksis kan foregå.</a:t>
            </a:r>
          </a:p>
          <a:p>
            <a:pPr marL="0" indent="0">
              <a:buNone/>
            </a:pPr>
            <a:endParaRPr lang="da-DK" dirty="0">
              <a:latin typeface="Aptos" panose="020B0004020202020204" pitchFamily="34" charset="0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D87C8AA-CBA4-FC7F-7C51-2418B0F81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048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6DA71-A509-3169-5AE6-66FCB94D9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53523-99F2-3EDB-88DB-3AB5E400E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800" dirty="0">
                <a:latin typeface="Aptos" panose="020B0004020202020204" pitchFamily="34" charset="0"/>
                <a:cs typeface="Times New Roman" panose="02020603050405020304" pitchFamily="18" charset="0"/>
              </a:rPr>
              <a:t>”Matematikvejledning i praksis” – indhold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72AE31-2A96-EC2A-AF6D-3726EF8D9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>
                <a:latin typeface="Aptos" panose="020B0004020202020204" pitchFamily="34" charset="0"/>
              </a:rPr>
              <a:t>Typiske træk</a:t>
            </a:r>
          </a:p>
          <a:p>
            <a:pPr lvl="1"/>
            <a:r>
              <a:rPr lang="da-DK" dirty="0">
                <a:latin typeface="Aptos" panose="020B0004020202020204" pitchFamily="34" charset="0"/>
              </a:rPr>
              <a:t>Ud fra erfaring fortælles der om, hvilke indikatorer vi kigger efter, og hvilke spørgsmål vi stiller for at afdække, om en elev skal testes</a:t>
            </a:r>
          </a:p>
          <a:p>
            <a:r>
              <a:rPr lang="da-DK" dirty="0">
                <a:latin typeface="Aptos" panose="020B0004020202020204" pitchFamily="34" charset="0"/>
              </a:rPr>
              <a:t>Testning og SPS</a:t>
            </a:r>
          </a:p>
          <a:p>
            <a:pPr lvl="1"/>
            <a:r>
              <a:rPr lang="da-DK" dirty="0">
                <a:latin typeface="Aptos" panose="020B0004020202020204" pitchFamily="34" charset="0"/>
              </a:rPr>
              <a:t>Forskellige opstartsscreeninger, talblindhedsscreeninger og SPS-ansøgninger</a:t>
            </a:r>
          </a:p>
          <a:p>
            <a:r>
              <a:rPr lang="da-DK" dirty="0">
                <a:latin typeface="Aptos" panose="020B0004020202020204" pitchFamily="34" charset="0"/>
              </a:rPr>
              <a:t>Vejledning i praksis</a:t>
            </a:r>
          </a:p>
          <a:p>
            <a:pPr lvl="1"/>
            <a:r>
              <a:rPr lang="da-DK" dirty="0">
                <a:latin typeface="Aptos" panose="020B0004020202020204" pitchFamily="34" charset="0"/>
              </a:rPr>
              <a:t>”Hvad stiller vi så op med eleverne?” – eksempler fra egen praksis </a:t>
            </a:r>
          </a:p>
          <a:p>
            <a:pPr marL="0" indent="0">
              <a:buNone/>
            </a:pPr>
            <a:endParaRPr lang="da-DK" dirty="0">
              <a:latin typeface="Aptos" panose="020B0004020202020204" pitchFamily="34" charset="0"/>
            </a:endParaRPr>
          </a:p>
          <a:p>
            <a:r>
              <a:rPr lang="da-DK" dirty="0">
                <a:latin typeface="Aptos" panose="020B0004020202020204" pitchFamily="34" charset="0"/>
              </a:rPr>
              <a:t>Fremtiden </a:t>
            </a:r>
            <a:r>
              <a:rPr lang="da-DK" dirty="0">
                <a:latin typeface="Aptos" panose="020B0004020202020204" pitchFamily="34" charset="0"/>
                <a:sym typeface="Wingdings" panose="05000000000000000000" pitchFamily="2" charset="2"/>
              </a:rPr>
              <a:t></a:t>
            </a:r>
            <a:endParaRPr lang="da-DK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da-DK" dirty="0">
              <a:latin typeface="Aptos" panose="020B0004020202020204" pitchFamily="34" charset="0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11B7B00-3B67-42A0-3AB0-882BCF6690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175" y="246275"/>
            <a:ext cx="2244724" cy="157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084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1039</Words>
  <Application>Microsoft Office PowerPoint</Application>
  <PresentationFormat>Widescreen</PresentationFormat>
  <Paragraphs>141</Paragraphs>
  <Slides>12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Office-tema</vt:lpstr>
      <vt:lpstr>Dagsorden</vt:lpstr>
      <vt:lpstr>Formandens beretning</vt:lpstr>
      <vt:lpstr>Aktiviteter i 2024</vt:lpstr>
      <vt:lpstr>Aktiviteter i 2025</vt:lpstr>
      <vt:lpstr>Aktiviteter i 2025, fortsat…</vt:lpstr>
      <vt:lpstr>Aktiviteter i 2026</vt:lpstr>
      <vt:lpstr>Grunde til at være medlem!</vt:lpstr>
      <vt:lpstr>Matematikvejlederkursus</vt:lpstr>
      <vt:lpstr>”Matematikvejledning i praksis” – indhold</vt:lpstr>
      <vt:lpstr>Bestyrelsesmedlemmer</vt:lpstr>
      <vt:lpstr>Revisor</vt:lpstr>
      <vt:lpstr>Suppleanter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Dagsorden</dc:title>
  <dc:creator>Marie Ågård Bennike</dc:creator>
  <cp:lastModifiedBy>Marie Ågård Bennike</cp:lastModifiedBy>
  <cp:revision>50</cp:revision>
  <dcterms:created xsi:type="dcterms:W3CDTF">2023-09-27T09:27:12Z</dcterms:created>
  <dcterms:modified xsi:type="dcterms:W3CDTF">2025-11-19T21:34:12Z</dcterms:modified>
</cp:coreProperties>
</file>