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4a" Extension="m4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arykate" charset="1" panose="00000000000000000000"/>
      <p:regular r:id="rId15"/>
    </p:embeddedFont>
    <p:embeddedFont>
      <p:font typeface="Glacial Indifference" charset="1" panose="00000000000000000000"/>
      <p:regular r:id="rId16"/>
    </p:embeddedFont>
    <p:embeddedFont>
      <p:font typeface="Glacial Indifference Bold" charset="1" panose="00000800000000000000"/>
      <p:regular r:id="rId17"/>
    </p:embeddedFont>
    <p:embeddedFont>
      <p:font typeface="Glacial Indifference Bold Italics" charset="1" panose="00000800000000000000"/>
      <p:regular r:id="rId18"/>
    </p:embeddedFont>
    <p:embeddedFont>
      <p:font typeface="Glacial Indifference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56.svg" Type="http://schemas.openxmlformats.org/officeDocument/2006/relationships/image"/><Relationship Id="rId26" Target="../media/aAG2bmDwg-Y.m4a" Type="http://schemas.microsoft.com/office/2007/relationships/media"/><Relationship Id="rId27" Target="../media/aAG2bmDwg-Y.m4a" Type="http://schemas.openxmlformats.org/officeDocument/2006/relationships/audio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slide3.xml" Type="http://schemas.openxmlformats.org/officeDocument/2006/relationships/slide"/><Relationship Id="rId15" Target="../media/image34.png" Type="http://schemas.openxmlformats.org/officeDocument/2006/relationships/image"/><Relationship Id="rId16" Target="../media/image35.svg" Type="http://schemas.openxmlformats.org/officeDocument/2006/relationships/image"/><Relationship Id="rId17" Target="../media/image36.png" Type="http://schemas.openxmlformats.org/officeDocument/2006/relationships/image"/><Relationship Id="rId18" Target="../media/image37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slide4.xml" Type="http://schemas.openxmlformats.org/officeDocument/2006/relationships/slide"/><Relationship Id="rId15" Target="../media/image40.png" Type="http://schemas.openxmlformats.org/officeDocument/2006/relationships/image"/><Relationship Id="rId16" Target="../media/image41.svg" Type="http://schemas.openxmlformats.org/officeDocument/2006/relationships/image"/><Relationship Id="rId17" Target="../media/image42.png" Type="http://schemas.openxmlformats.org/officeDocument/2006/relationships/image"/><Relationship Id="rId18" Target="../media/image43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slide5.xml" Type="http://schemas.openxmlformats.org/officeDocument/2006/relationships/slide"/><Relationship Id="rId15" Target="../media/image44.png" Type="http://schemas.openxmlformats.org/officeDocument/2006/relationships/image"/><Relationship Id="rId16" Target="../media/image45.svg" Type="http://schemas.openxmlformats.org/officeDocument/2006/relationships/image"/><Relationship Id="rId17" Target="../media/image46.png" Type="http://schemas.openxmlformats.org/officeDocument/2006/relationships/image"/><Relationship Id="rId18" Target="https://chromewebstore.google.com/detail/image-downloader-imageye/agionbommeaifngbhincahgmoflcikhm?pli=1" TargetMode="External" Type="http://schemas.openxmlformats.org/officeDocument/2006/relationships/hyperlink"/><Relationship Id="rId19" Target="https://chromewebstore.google.com/detail/media-downloader/aklijicmhlmfioogfbemefilfdffijcl" TargetMode="External" Type="http://schemas.openxmlformats.org/officeDocument/2006/relationships/hyperlink"/><Relationship Id="rId2" Target="../media/image24.png" Type="http://schemas.openxmlformats.org/officeDocument/2006/relationships/image"/><Relationship Id="rId20" Target="https://chromewebstore.google.com/detail/awesome-screen-recorder-s/nlipoenfbbikpbjkfpfillcgkoblgpmj" TargetMode="External" Type="http://schemas.openxmlformats.org/officeDocument/2006/relationships/hyperlink"/><Relationship Id="rId21" Target="https://chromewebstore.google.com/detail/eye-dropper/hmdcmlfkchdmnmnmheododdhjedfccka" TargetMode="External" Type="http://schemas.openxmlformats.org/officeDocument/2006/relationships/hyperlink"/><Relationship Id="rId22" Target="https://fonts.ninja/tools" TargetMode="External" Type="http://schemas.openxmlformats.org/officeDocument/2006/relationships/hyperlink"/><Relationship Id="rId23" Target="https://whatfonttool.com" TargetMode="External" Type="http://schemas.openxmlformats.org/officeDocument/2006/relationships/hyperlink"/><Relationship Id="rId24" Target="https://www.whatfontis.com" TargetMode="External" Type="http://schemas.openxmlformats.org/officeDocument/2006/relationships/hyperlink"/><Relationship Id="rId3" Target="../media/image25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slide6.xml" Type="http://schemas.openxmlformats.org/officeDocument/2006/relationships/slid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15" Target="../media/image49.pn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slide7.xml" Type="http://schemas.openxmlformats.org/officeDocument/2006/relationships/slid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50.png" Type="http://schemas.openxmlformats.org/officeDocument/2006/relationships/image"/><Relationship Id="rId16" Target="../media/image51.svg" Type="http://schemas.openxmlformats.org/officeDocument/2006/relationships/image"/><Relationship Id="rId17" Target="../media/image52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slide8.xml" Type="http://schemas.openxmlformats.org/officeDocument/2006/relationships/slid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50.png" Type="http://schemas.openxmlformats.org/officeDocument/2006/relationships/image"/><Relationship Id="rId16" Target="../media/image51.svg" Type="http://schemas.openxmlformats.org/officeDocument/2006/relationships/image"/><Relationship Id="rId17" Target="../media/image53.png" Type="http://schemas.openxmlformats.org/officeDocument/2006/relationships/image"/><Relationship Id="rId18" Target="https://www.canva.com/design/DAGmKkO_DB0/P-cmsDaX4-SFNxJ3MNi_Yg/edit" TargetMode="External" Type="http://schemas.openxmlformats.org/officeDocument/2006/relationships/hyperlink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slide9.xml" Type="http://schemas.openxmlformats.org/officeDocument/2006/relationships/slid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54.png" Type="http://schemas.openxmlformats.org/officeDocument/2006/relationships/image"/><Relationship Id="rId16" Target="../media/image5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22454">
            <a:off x="13342230" y="5676544"/>
            <a:ext cx="1592276" cy="1098671"/>
          </a:xfrm>
          <a:custGeom>
            <a:avLst/>
            <a:gdLst/>
            <a:ahLst/>
            <a:cxnLst/>
            <a:rect r="r" b="b" t="t" l="l"/>
            <a:pathLst>
              <a:path h="1098671" w="1592276">
                <a:moveTo>
                  <a:pt x="0" y="0"/>
                </a:moveTo>
                <a:lnTo>
                  <a:pt x="1592276" y="0"/>
                </a:lnTo>
                <a:lnTo>
                  <a:pt x="1592276" y="1098670"/>
                </a:lnTo>
                <a:lnTo>
                  <a:pt x="0" y="1098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80642">
            <a:off x="3503954" y="5723803"/>
            <a:ext cx="1726451" cy="1171828"/>
          </a:xfrm>
          <a:custGeom>
            <a:avLst/>
            <a:gdLst/>
            <a:ahLst/>
            <a:cxnLst/>
            <a:rect r="r" b="b" t="t" l="l"/>
            <a:pathLst>
              <a:path h="1171828" w="1726451">
                <a:moveTo>
                  <a:pt x="0" y="0"/>
                </a:moveTo>
                <a:lnTo>
                  <a:pt x="1726450" y="0"/>
                </a:lnTo>
                <a:lnTo>
                  <a:pt x="1726450" y="1171828"/>
                </a:lnTo>
                <a:lnTo>
                  <a:pt x="0" y="117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70553">
            <a:off x="14345140" y="8358930"/>
            <a:ext cx="956095" cy="1499756"/>
          </a:xfrm>
          <a:custGeom>
            <a:avLst/>
            <a:gdLst/>
            <a:ahLst/>
            <a:cxnLst/>
            <a:rect r="r" b="b" t="t" l="l"/>
            <a:pathLst>
              <a:path h="1499756" w="956095">
                <a:moveTo>
                  <a:pt x="0" y="0"/>
                </a:moveTo>
                <a:lnTo>
                  <a:pt x="956094" y="0"/>
                </a:lnTo>
                <a:lnTo>
                  <a:pt x="956094" y="1499756"/>
                </a:lnTo>
                <a:lnTo>
                  <a:pt x="0" y="1499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60485" y="7979493"/>
            <a:ext cx="1286319" cy="1834324"/>
          </a:xfrm>
          <a:custGeom>
            <a:avLst/>
            <a:gdLst/>
            <a:ahLst/>
            <a:cxnLst/>
            <a:rect r="r" b="b" t="t" l="l"/>
            <a:pathLst>
              <a:path h="1834324" w="1286319">
                <a:moveTo>
                  <a:pt x="0" y="0"/>
                </a:moveTo>
                <a:lnTo>
                  <a:pt x="1286320" y="0"/>
                </a:lnTo>
                <a:lnTo>
                  <a:pt x="1286320" y="1834324"/>
                </a:lnTo>
                <a:lnTo>
                  <a:pt x="0" y="183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37957" y="5467350"/>
            <a:ext cx="7712958" cy="5273735"/>
          </a:xfrm>
          <a:custGeom>
            <a:avLst/>
            <a:gdLst/>
            <a:ahLst/>
            <a:cxnLst/>
            <a:rect r="r" b="b" t="t" l="l"/>
            <a:pathLst>
              <a:path h="5273735" w="7712958">
                <a:moveTo>
                  <a:pt x="0" y="0"/>
                </a:moveTo>
                <a:lnTo>
                  <a:pt x="7712958" y="0"/>
                </a:lnTo>
                <a:lnTo>
                  <a:pt x="7712958" y="5273735"/>
                </a:lnTo>
                <a:lnTo>
                  <a:pt x="0" y="52737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70312" y="649451"/>
            <a:ext cx="13147377" cy="4355069"/>
          </a:xfrm>
          <a:custGeom>
            <a:avLst/>
            <a:gdLst/>
            <a:ahLst/>
            <a:cxnLst/>
            <a:rect r="r" b="b" t="t" l="l"/>
            <a:pathLst>
              <a:path h="4355069" w="13147377">
                <a:moveTo>
                  <a:pt x="0" y="0"/>
                </a:moveTo>
                <a:lnTo>
                  <a:pt x="13147376" y="0"/>
                </a:lnTo>
                <a:lnTo>
                  <a:pt x="13147376" y="4355069"/>
                </a:lnTo>
                <a:lnTo>
                  <a:pt x="0" y="43550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88128" y="1028700"/>
            <a:ext cx="5457966" cy="941499"/>
          </a:xfrm>
          <a:custGeom>
            <a:avLst/>
            <a:gdLst/>
            <a:ahLst/>
            <a:cxnLst/>
            <a:rect r="r" b="b" t="t" l="l"/>
            <a:pathLst>
              <a:path h="941499" w="5457966">
                <a:moveTo>
                  <a:pt x="0" y="0"/>
                </a:moveTo>
                <a:lnTo>
                  <a:pt x="5457966" y="0"/>
                </a:lnTo>
                <a:lnTo>
                  <a:pt x="5457966" y="941499"/>
                </a:lnTo>
                <a:lnTo>
                  <a:pt x="0" y="9414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153466">
            <a:off x="16372774" y="812812"/>
            <a:ext cx="2104197" cy="2112117"/>
          </a:xfrm>
          <a:custGeom>
            <a:avLst/>
            <a:gdLst/>
            <a:ahLst/>
            <a:cxnLst/>
            <a:rect r="r" b="b" t="t" l="l"/>
            <a:pathLst>
              <a:path h="2112117" w="2104197">
                <a:moveTo>
                  <a:pt x="0" y="0"/>
                </a:moveTo>
                <a:lnTo>
                  <a:pt x="2104197" y="0"/>
                </a:lnTo>
                <a:lnTo>
                  <a:pt x="2104197" y="2112117"/>
                </a:lnTo>
                <a:lnTo>
                  <a:pt x="0" y="21121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4768072">
            <a:off x="-266903" y="1395047"/>
            <a:ext cx="2177337" cy="2415907"/>
          </a:xfrm>
          <a:custGeom>
            <a:avLst/>
            <a:gdLst/>
            <a:ahLst/>
            <a:cxnLst/>
            <a:rect r="r" b="b" t="t" l="l"/>
            <a:pathLst>
              <a:path h="2415907" w="2177337">
                <a:moveTo>
                  <a:pt x="0" y="0"/>
                </a:moveTo>
                <a:lnTo>
                  <a:pt x="2177336" y="0"/>
                </a:lnTo>
                <a:lnTo>
                  <a:pt x="2177336" y="2415908"/>
                </a:lnTo>
                <a:lnTo>
                  <a:pt x="0" y="24159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677083" y="6729850"/>
            <a:ext cx="3806332" cy="951583"/>
          </a:xfrm>
          <a:custGeom>
            <a:avLst/>
            <a:gdLst/>
            <a:ahLst/>
            <a:cxnLst/>
            <a:rect r="r" b="b" t="t" l="l"/>
            <a:pathLst>
              <a:path h="951583" w="3806332">
                <a:moveTo>
                  <a:pt x="0" y="0"/>
                </a:moveTo>
                <a:lnTo>
                  <a:pt x="3806332" y="0"/>
                </a:lnTo>
                <a:lnTo>
                  <a:pt x="3806332" y="951583"/>
                </a:lnTo>
                <a:lnTo>
                  <a:pt x="0" y="9515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6113116" y="6486236"/>
            <a:ext cx="2391956" cy="597989"/>
          </a:xfrm>
          <a:custGeom>
            <a:avLst/>
            <a:gdLst/>
            <a:ahLst/>
            <a:cxnLst/>
            <a:rect r="r" b="b" t="t" l="l"/>
            <a:pathLst>
              <a:path h="597989" w="2391956">
                <a:moveTo>
                  <a:pt x="0" y="0"/>
                </a:moveTo>
                <a:lnTo>
                  <a:pt x="2391957" y="0"/>
                </a:lnTo>
                <a:lnTo>
                  <a:pt x="2391957" y="597989"/>
                </a:lnTo>
                <a:lnTo>
                  <a:pt x="0" y="5979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751049" y="802974"/>
            <a:ext cx="2785901" cy="1392951"/>
          </a:xfrm>
          <a:custGeom>
            <a:avLst/>
            <a:gdLst/>
            <a:ahLst/>
            <a:cxnLst/>
            <a:rect r="r" b="b" t="t" l="l"/>
            <a:pathLst>
              <a:path h="1392951" w="2785901">
                <a:moveTo>
                  <a:pt x="0" y="0"/>
                </a:moveTo>
                <a:lnTo>
                  <a:pt x="2785902" y="0"/>
                </a:lnTo>
                <a:lnTo>
                  <a:pt x="2785902" y="1392951"/>
                </a:lnTo>
                <a:lnTo>
                  <a:pt x="0" y="139295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695095" y="2055924"/>
            <a:ext cx="10897810" cy="26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64"/>
              </a:lnSpc>
            </a:pPr>
            <a:r>
              <a:rPr lang="en-US" sz="9600" spc="28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GUIDE TO BUILDING REPLICATE SITES</a:t>
            </a:r>
          </a:p>
        </p:txBody>
      </p:sp>
      <p:pic>
        <p:nvPicPr>
          <p:cNvPr name="Picture 15" id="15">
            <a:hlinkClick action="ppaction://media"/>
          </p:cNvPr>
          <p:cNvPicPr>
            <a:picLocks noChangeAspect="true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15"/>
                </p:tgtEl>
              </p:cBhvr>
            </p:cmd>
            <p:audio>
              <p:cMediaNode vol="100000" showWhenStopped="false">
                <p:cTn/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211691" y="4897305"/>
            <a:ext cx="3526804" cy="881701"/>
          </a:xfrm>
          <a:custGeom>
            <a:avLst/>
            <a:gdLst/>
            <a:ahLst/>
            <a:cxnLst/>
            <a:rect r="r" b="b" t="t" l="l"/>
            <a:pathLst>
              <a:path h="881701" w="3526804">
                <a:moveTo>
                  <a:pt x="0" y="0"/>
                </a:moveTo>
                <a:lnTo>
                  <a:pt x="3526804" y="0"/>
                </a:lnTo>
                <a:lnTo>
                  <a:pt x="3526804" y="881701"/>
                </a:lnTo>
                <a:lnTo>
                  <a:pt x="0" y="88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81427" y="4117086"/>
            <a:ext cx="4154582" cy="1038646"/>
          </a:xfrm>
          <a:custGeom>
            <a:avLst/>
            <a:gdLst/>
            <a:ahLst/>
            <a:cxnLst/>
            <a:rect r="r" b="b" t="t" l="l"/>
            <a:pathLst>
              <a:path h="1038646" w="4154582">
                <a:moveTo>
                  <a:pt x="0" y="0"/>
                </a:moveTo>
                <a:lnTo>
                  <a:pt x="4154582" y="0"/>
                </a:lnTo>
                <a:lnTo>
                  <a:pt x="4154582" y="1038645"/>
                </a:lnTo>
                <a:lnTo>
                  <a:pt x="0" y="1038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014563">
            <a:off x="228631" y="-509005"/>
            <a:ext cx="2893582" cy="2777839"/>
          </a:xfrm>
          <a:custGeom>
            <a:avLst/>
            <a:gdLst/>
            <a:ahLst/>
            <a:cxnLst/>
            <a:rect r="r" b="b" t="t" l="l"/>
            <a:pathLst>
              <a:path h="2777839" w="2893582">
                <a:moveTo>
                  <a:pt x="0" y="0"/>
                </a:moveTo>
                <a:lnTo>
                  <a:pt x="2893582" y="0"/>
                </a:lnTo>
                <a:lnTo>
                  <a:pt x="2893582" y="2777839"/>
                </a:lnTo>
                <a:lnTo>
                  <a:pt x="0" y="27778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660558">
            <a:off x="15317308" y="-483337"/>
            <a:ext cx="2789232" cy="2987130"/>
          </a:xfrm>
          <a:custGeom>
            <a:avLst/>
            <a:gdLst/>
            <a:ahLst/>
            <a:cxnLst/>
            <a:rect r="r" b="b" t="t" l="l"/>
            <a:pathLst>
              <a:path h="2987130" w="2789232">
                <a:moveTo>
                  <a:pt x="0" y="0"/>
                </a:moveTo>
                <a:lnTo>
                  <a:pt x="2789232" y="0"/>
                </a:lnTo>
                <a:lnTo>
                  <a:pt x="2789232" y="2987130"/>
                </a:lnTo>
                <a:lnTo>
                  <a:pt x="0" y="2987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14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9650" y="8150740"/>
            <a:ext cx="1071906" cy="1295710"/>
          </a:xfrm>
          <a:custGeom>
            <a:avLst/>
            <a:gdLst/>
            <a:ahLst/>
            <a:cxnLst/>
            <a:rect r="r" b="b" t="t" l="l"/>
            <a:pathLst>
              <a:path h="1295710" w="1071906">
                <a:moveTo>
                  <a:pt x="0" y="0"/>
                </a:moveTo>
                <a:lnTo>
                  <a:pt x="1071906" y="0"/>
                </a:lnTo>
                <a:lnTo>
                  <a:pt x="1071906" y="1295710"/>
                </a:lnTo>
                <a:lnTo>
                  <a:pt x="0" y="1295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15187" y="1028700"/>
            <a:ext cx="9819452" cy="5092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0"/>
              </a:lnSpc>
            </a:pPr>
            <a:r>
              <a:rPr lang="en-US" sz="1115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WHAT DOES A REPLICATE SITE BUILD ENTAIL</a:t>
            </a:r>
            <a:r>
              <a:rPr lang="en-US" sz="1115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46199" y="6647025"/>
            <a:ext cx="13068893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Essentially, a replicate site is an </a:t>
            </a:r>
            <a:r>
              <a:rPr lang="en-US" b="true" sz="3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“exact” copy of an already exisiting site, re-built in Duda</a:t>
            </a: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Clients request this when they like the design of their </a:t>
            </a:r>
            <a:r>
              <a:rPr lang="en-US" b="true" sz="3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“legacy,” or current site</a:t>
            </a: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but for whatever reason they need a new host/company to manage and update it.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169449" y="1456889"/>
            <a:ext cx="3261029" cy="2527297"/>
          </a:xfrm>
          <a:custGeom>
            <a:avLst/>
            <a:gdLst/>
            <a:ahLst/>
            <a:cxnLst/>
            <a:rect r="r" b="b" t="t" l="l"/>
            <a:pathLst>
              <a:path h="2527297" w="3261029">
                <a:moveTo>
                  <a:pt x="0" y="0"/>
                </a:moveTo>
                <a:lnTo>
                  <a:pt x="3261028" y="0"/>
                </a:lnTo>
                <a:lnTo>
                  <a:pt x="3261028" y="2527297"/>
                </a:lnTo>
                <a:lnTo>
                  <a:pt x="0" y="25272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2537519" y="3230000"/>
            <a:ext cx="3177573" cy="2462619"/>
          </a:xfrm>
          <a:custGeom>
            <a:avLst/>
            <a:gdLst/>
            <a:ahLst/>
            <a:cxnLst/>
            <a:rect r="r" b="b" t="t" l="l"/>
            <a:pathLst>
              <a:path h="2462619" w="3177573">
                <a:moveTo>
                  <a:pt x="0" y="0"/>
                </a:moveTo>
                <a:lnTo>
                  <a:pt x="3177573" y="0"/>
                </a:lnTo>
                <a:lnTo>
                  <a:pt x="3177573" y="2462619"/>
                </a:lnTo>
                <a:lnTo>
                  <a:pt x="0" y="246261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med">
    <p:cover dir="ru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728663" y="4755934"/>
            <a:ext cx="3100532" cy="775133"/>
          </a:xfrm>
          <a:custGeom>
            <a:avLst/>
            <a:gdLst/>
            <a:ahLst/>
            <a:cxnLst/>
            <a:rect r="r" b="b" t="t" l="l"/>
            <a:pathLst>
              <a:path h="775133" w="3100532">
                <a:moveTo>
                  <a:pt x="0" y="0"/>
                </a:moveTo>
                <a:lnTo>
                  <a:pt x="3100531" y="0"/>
                </a:lnTo>
                <a:lnTo>
                  <a:pt x="3100531" y="775132"/>
                </a:lnTo>
                <a:lnTo>
                  <a:pt x="0" y="775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848087" y="4324714"/>
            <a:ext cx="4143840" cy="1035960"/>
          </a:xfrm>
          <a:custGeom>
            <a:avLst/>
            <a:gdLst/>
            <a:ahLst/>
            <a:cxnLst/>
            <a:rect r="r" b="b" t="t" l="l"/>
            <a:pathLst>
              <a:path h="1035960" w="4143840">
                <a:moveTo>
                  <a:pt x="0" y="0"/>
                </a:moveTo>
                <a:lnTo>
                  <a:pt x="4143841" y="0"/>
                </a:lnTo>
                <a:lnTo>
                  <a:pt x="4143841" y="1035960"/>
                </a:lnTo>
                <a:lnTo>
                  <a:pt x="0" y="103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893644">
            <a:off x="488734" y="-579375"/>
            <a:ext cx="2663597" cy="2557053"/>
          </a:xfrm>
          <a:custGeom>
            <a:avLst/>
            <a:gdLst/>
            <a:ahLst/>
            <a:cxnLst/>
            <a:rect r="r" b="b" t="t" l="l"/>
            <a:pathLst>
              <a:path h="2557053" w="2663597">
                <a:moveTo>
                  <a:pt x="0" y="0"/>
                </a:moveTo>
                <a:lnTo>
                  <a:pt x="2663597" y="0"/>
                </a:lnTo>
                <a:lnTo>
                  <a:pt x="2663597" y="2557053"/>
                </a:lnTo>
                <a:lnTo>
                  <a:pt x="0" y="2557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196598">
            <a:off x="15183363" y="-737649"/>
            <a:ext cx="3050712" cy="3267161"/>
          </a:xfrm>
          <a:custGeom>
            <a:avLst/>
            <a:gdLst/>
            <a:ahLst/>
            <a:cxnLst/>
            <a:rect r="r" b="b" t="t" l="l"/>
            <a:pathLst>
              <a:path h="3267161" w="3050712">
                <a:moveTo>
                  <a:pt x="0" y="0"/>
                </a:moveTo>
                <a:lnTo>
                  <a:pt x="3050712" y="0"/>
                </a:lnTo>
                <a:lnTo>
                  <a:pt x="3050712" y="3267161"/>
                </a:lnTo>
                <a:lnTo>
                  <a:pt x="0" y="3267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14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12685" y="1335732"/>
            <a:ext cx="4580555" cy="4005903"/>
          </a:xfrm>
          <a:custGeom>
            <a:avLst/>
            <a:gdLst/>
            <a:ahLst/>
            <a:cxnLst/>
            <a:rect r="r" b="b" t="t" l="l"/>
            <a:pathLst>
              <a:path h="4005903" w="4580555">
                <a:moveTo>
                  <a:pt x="0" y="0"/>
                </a:moveTo>
                <a:lnTo>
                  <a:pt x="4580554" y="0"/>
                </a:lnTo>
                <a:lnTo>
                  <a:pt x="4580554" y="4005904"/>
                </a:lnTo>
                <a:lnTo>
                  <a:pt x="0" y="40059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9650" y="8194441"/>
            <a:ext cx="1020902" cy="1264631"/>
          </a:xfrm>
          <a:custGeom>
            <a:avLst/>
            <a:gdLst/>
            <a:ahLst/>
            <a:cxnLst/>
            <a:rect r="r" b="b" t="t" l="l"/>
            <a:pathLst>
              <a:path h="1264631" w="1020902">
                <a:moveTo>
                  <a:pt x="0" y="0"/>
                </a:moveTo>
                <a:lnTo>
                  <a:pt x="1020902" y="0"/>
                </a:lnTo>
                <a:lnTo>
                  <a:pt x="1020902" y="1264630"/>
                </a:lnTo>
                <a:lnTo>
                  <a:pt x="0" y="126463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30552" y="1028700"/>
            <a:ext cx="9107622" cy="461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73"/>
              </a:lnSpc>
            </a:pPr>
            <a:r>
              <a:rPr lang="en-US" sz="10144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ANALYZE THE LEGACY/ORIGINAL SITE’S CONTENT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46199" y="6289233"/>
            <a:ext cx="6327384" cy="256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REVIEW THE ENTIRE SITE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Focus on every page: </a:t>
            </a:r>
            <a:r>
              <a:rPr lang="en-US" b="true" sz="2800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Home, About, Contact,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etc.</a:t>
            </a:r>
          </a:p>
          <a:p>
            <a:pPr algn="l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Evaluate number of sections, general layout, and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key design aspects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6257546"/>
            <a:ext cx="6249239" cy="256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 CLIENT NOTES</a:t>
            </a:r>
          </a:p>
          <a:p>
            <a:pPr algn="l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FROM TIME TO TIME, CLIENTS MAY REQUEST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SOME ADJUSTMENTS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 THEIR ORIGINAL DESIGN, OR FOR SOME CONTENT TO BE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ADDED/EXCLUDED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</p:spTree>
  </p:cSld>
  <p:clrMapOvr>
    <a:masterClrMapping/>
  </p:clrMapOvr>
  <p:transition spd="med">
    <p:cover dir="r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068070" y="4543981"/>
            <a:ext cx="4020089" cy="1005022"/>
          </a:xfrm>
          <a:custGeom>
            <a:avLst/>
            <a:gdLst/>
            <a:ahLst/>
            <a:cxnLst/>
            <a:rect r="r" b="b" t="t" l="l"/>
            <a:pathLst>
              <a:path h="1005022" w="4020089">
                <a:moveTo>
                  <a:pt x="0" y="0"/>
                </a:moveTo>
                <a:lnTo>
                  <a:pt x="4020089" y="0"/>
                </a:lnTo>
                <a:lnTo>
                  <a:pt x="4020089" y="1005022"/>
                </a:lnTo>
                <a:lnTo>
                  <a:pt x="0" y="100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54877" y="5412992"/>
            <a:ext cx="2629671" cy="657418"/>
          </a:xfrm>
          <a:custGeom>
            <a:avLst/>
            <a:gdLst/>
            <a:ahLst/>
            <a:cxnLst/>
            <a:rect r="r" b="b" t="t" l="l"/>
            <a:pathLst>
              <a:path h="657418" w="2629671">
                <a:moveTo>
                  <a:pt x="0" y="0"/>
                </a:moveTo>
                <a:lnTo>
                  <a:pt x="2629671" y="0"/>
                </a:lnTo>
                <a:lnTo>
                  <a:pt x="2629671" y="657418"/>
                </a:lnTo>
                <a:lnTo>
                  <a:pt x="0" y="657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624440">
            <a:off x="273676" y="-1159841"/>
            <a:ext cx="3161753" cy="3035283"/>
          </a:xfrm>
          <a:custGeom>
            <a:avLst/>
            <a:gdLst/>
            <a:ahLst/>
            <a:cxnLst/>
            <a:rect r="r" b="b" t="t" l="l"/>
            <a:pathLst>
              <a:path h="3035283" w="3161753">
                <a:moveTo>
                  <a:pt x="0" y="0"/>
                </a:moveTo>
                <a:lnTo>
                  <a:pt x="3161753" y="0"/>
                </a:lnTo>
                <a:lnTo>
                  <a:pt x="3161753" y="3035283"/>
                </a:lnTo>
                <a:lnTo>
                  <a:pt x="0" y="3035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660558">
            <a:off x="15453248" y="-839266"/>
            <a:ext cx="2542694" cy="2723100"/>
          </a:xfrm>
          <a:custGeom>
            <a:avLst/>
            <a:gdLst/>
            <a:ahLst/>
            <a:cxnLst/>
            <a:rect r="r" b="b" t="t" l="l"/>
            <a:pathLst>
              <a:path h="2723100" w="2542694">
                <a:moveTo>
                  <a:pt x="0" y="0"/>
                </a:moveTo>
                <a:lnTo>
                  <a:pt x="2542694" y="0"/>
                </a:lnTo>
                <a:lnTo>
                  <a:pt x="2542694" y="2723100"/>
                </a:lnTo>
                <a:lnTo>
                  <a:pt x="0" y="2723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14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5187" y="8165317"/>
            <a:ext cx="1156867" cy="1392291"/>
          </a:xfrm>
          <a:custGeom>
            <a:avLst/>
            <a:gdLst/>
            <a:ahLst/>
            <a:cxnLst/>
            <a:rect r="r" b="b" t="t" l="l"/>
            <a:pathLst>
              <a:path h="1392291" w="1156867">
                <a:moveTo>
                  <a:pt x="0" y="0"/>
                </a:moveTo>
                <a:lnTo>
                  <a:pt x="1156867" y="0"/>
                </a:lnTo>
                <a:lnTo>
                  <a:pt x="1156867" y="1392291"/>
                </a:lnTo>
                <a:lnTo>
                  <a:pt x="0" y="13922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211041" y="970542"/>
            <a:ext cx="3045018" cy="3056479"/>
          </a:xfrm>
          <a:custGeom>
            <a:avLst/>
            <a:gdLst/>
            <a:ahLst/>
            <a:cxnLst/>
            <a:rect r="r" b="b" t="t" l="l"/>
            <a:pathLst>
              <a:path h="3056479" w="3045018">
                <a:moveTo>
                  <a:pt x="0" y="0"/>
                </a:moveTo>
                <a:lnTo>
                  <a:pt x="3045018" y="0"/>
                </a:lnTo>
                <a:lnTo>
                  <a:pt x="3045018" y="3056480"/>
                </a:lnTo>
                <a:lnTo>
                  <a:pt x="0" y="305648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13621" y="1028700"/>
            <a:ext cx="10483385" cy="3056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9"/>
              </a:lnSpc>
            </a:pPr>
            <a:r>
              <a:rPr lang="en-US" sz="10041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RE-CREATE THE ORIGINAL SITE DESIGN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88435" y="4560422"/>
            <a:ext cx="6394418" cy="360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REPLICATE EVERYTHING</a:t>
            </a:r>
          </a:p>
          <a:p>
            <a:pPr algn="l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 your new build’s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design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lay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out,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ont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images, and interactive elements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as closely as possible to the original site. Do not worry about following our design SOPs, </a:t>
            </a:r>
            <a:r>
              <a:rPr lang="en-US" b="true" sz="28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focus on accuracy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4560422"/>
            <a:ext cx="6730857" cy="360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USE THESE TOOLS: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b="true" sz="2800" u="sng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18" tooltip="https://chromewebstore.google.com/detail/image-downloader-imageye/agionbommeaifngbhincahgmoflcikhm?pli=1"/>
              </a:rPr>
              <a:t>IMAGEYE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IMAGES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b="true" sz="2800" u="sng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19" tooltip="https://chromewebstore.google.com/detail/media-downloader/aklijicmhlmfioogfbemefilfdffijcl"/>
              </a:rPr>
              <a:t>MEDIA DOWNLOADER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OR </a:t>
            </a:r>
            <a:r>
              <a:rPr lang="en-US" b="true" sz="2800" u="sng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0" tooltip="https://chromewebstore.google.com/detail/awesome-screen-recorder-s/nlipoenfbbikpbjkfpfillcgkoblgpmj"/>
              </a:rPr>
              <a:t>AWESOME SCREEN RECORDER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VIDEOS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b="true" sz="2800" u="sng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1" tooltip="https://chromewebstore.google.com/detail/eye-dropper/hmdcmlfkchdmnmnmheododdhjedfccka"/>
              </a:rPr>
              <a:t>EYE DROPPER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COLORS</a:t>
            </a:r>
          </a:p>
          <a:p>
            <a:pPr algn="l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800" u="sng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2" tooltip="https://fonts.ninja/tools"/>
              </a:rPr>
              <a:t>FONTS NINJA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WHAT FONT IS (</a:t>
            </a:r>
            <a:r>
              <a:rPr lang="en-US" b="true" sz="2800" u="sng">
                <a:solidFill>
                  <a:srgbClr val="DD6D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3" tooltip="https://whatfonttool.com"/>
              </a:rPr>
              <a:t>EXTENSION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</a:t>
            </a:r>
            <a:r>
              <a:rPr lang="en-US" b="true" sz="2800" u="sng">
                <a:solidFill>
                  <a:srgbClr val="DD6D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4" tooltip="https://www.whatfontis.com"/>
              </a:rPr>
              <a:t>WEBSITE</a:t>
            </a: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FOR FONTS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10516" y="8767033"/>
            <a:ext cx="10466968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b="true" sz="2599">
                <a:solidFill>
                  <a:srgbClr val="DD6D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*** NOTE:</a:t>
            </a:r>
            <a:r>
              <a:rPr lang="en-US" b="true" sz="25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b="true" sz="2599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MAKE SURE THE FONTS Y</a:t>
            </a:r>
            <a:r>
              <a:rPr lang="en-US" b="true" sz="2599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OU USE HAVE THE PROPER LICENSES. IF NOT, TRY TO FIND A SIMILAR FONT INSTEAD</a:t>
            </a:r>
            <a:r>
              <a:rPr lang="en-US" b="true" sz="25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</p:txBody>
      </p:sp>
    </p:spTree>
  </p:cSld>
  <p:clrMapOvr>
    <a:masterClrMapping/>
  </p:clrMapOvr>
  <p:transition spd="med">
    <p:cover dir="rd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242029" y="5152417"/>
            <a:ext cx="3298667" cy="824667"/>
          </a:xfrm>
          <a:custGeom>
            <a:avLst/>
            <a:gdLst/>
            <a:ahLst/>
            <a:cxnLst/>
            <a:rect r="r" b="b" t="t" l="l"/>
            <a:pathLst>
              <a:path h="824667" w="3298667">
                <a:moveTo>
                  <a:pt x="0" y="0"/>
                </a:moveTo>
                <a:lnTo>
                  <a:pt x="3298667" y="0"/>
                </a:lnTo>
                <a:lnTo>
                  <a:pt x="3298667" y="824667"/>
                </a:lnTo>
                <a:lnTo>
                  <a:pt x="0" y="824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836415" y="4516939"/>
            <a:ext cx="3760413" cy="940103"/>
          </a:xfrm>
          <a:custGeom>
            <a:avLst/>
            <a:gdLst/>
            <a:ahLst/>
            <a:cxnLst/>
            <a:rect r="r" b="b" t="t" l="l"/>
            <a:pathLst>
              <a:path h="940103" w="3760413">
                <a:moveTo>
                  <a:pt x="0" y="0"/>
                </a:moveTo>
                <a:lnTo>
                  <a:pt x="3760412" y="0"/>
                </a:lnTo>
                <a:lnTo>
                  <a:pt x="3760412" y="940103"/>
                </a:lnTo>
                <a:lnTo>
                  <a:pt x="0" y="940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717861">
            <a:off x="15559144" y="-540217"/>
            <a:ext cx="2343374" cy="2509638"/>
          </a:xfrm>
          <a:custGeom>
            <a:avLst/>
            <a:gdLst/>
            <a:ahLst/>
            <a:cxnLst/>
            <a:rect r="r" b="b" t="t" l="l"/>
            <a:pathLst>
              <a:path h="2509638" w="2343374">
                <a:moveTo>
                  <a:pt x="0" y="0"/>
                </a:moveTo>
                <a:lnTo>
                  <a:pt x="2343374" y="0"/>
                </a:lnTo>
                <a:lnTo>
                  <a:pt x="2343374" y="2509638"/>
                </a:lnTo>
                <a:lnTo>
                  <a:pt x="0" y="250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hlinkClick r:id="rId12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7031" y="8172804"/>
            <a:ext cx="1293624" cy="1322478"/>
          </a:xfrm>
          <a:custGeom>
            <a:avLst/>
            <a:gdLst/>
            <a:ahLst/>
            <a:cxnLst/>
            <a:rect r="r" b="b" t="t" l="l"/>
            <a:pathLst>
              <a:path h="1322478" w="1293624">
                <a:moveTo>
                  <a:pt x="0" y="0"/>
                </a:moveTo>
                <a:lnTo>
                  <a:pt x="1293624" y="0"/>
                </a:lnTo>
                <a:lnTo>
                  <a:pt x="1293624" y="1322478"/>
                </a:lnTo>
                <a:lnTo>
                  <a:pt x="0" y="13224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72789" y="1550286"/>
            <a:ext cx="4042304" cy="3112998"/>
          </a:xfrm>
          <a:custGeom>
            <a:avLst/>
            <a:gdLst/>
            <a:ahLst/>
            <a:cxnLst/>
            <a:rect r="r" b="b" t="t" l="l"/>
            <a:pathLst>
              <a:path h="3112998" w="4042304">
                <a:moveTo>
                  <a:pt x="0" y="0"/>
                </a:moveTo>
                <a:lnTo>
                  <a:pt x="4042303" y="0"/>
                </a:lnTo>
                <a:lnTo>
                  <a:pt x="4042303" y="3112997"/>
                </a:lnTo>
                <a:lnTo>
                  <a:pt x="0" y="311299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50145" y="1251149"/>
            <a:ext cx="10922638" cy="3711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83"/>
              </a:lnSpc>
            </a:pPr>
            <a:r>
              <a:rPr lang="en-US" sz="12236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TEST AND ENSURE FUNCTIONALITY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70357" y="5157189"/>
            <a:ext cx="12747285" cy="301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PRIORITIZE DESIGN </a:t>
            </a:r>
            <a:r>
              <a:rPr lang="en-US" sz="359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OVER FUNCTIONALITY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PRIORITIZE THE REPLICATION OF THE ORIGINAL SITE’S DESIGN ABOVE ALL ELSE.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there are elements (</a:t>
            </a:r>
            <a:r>
              <a:rPr lang="en-US" sz="2700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forms, portals, calendars, etc.</a:t>
            </a: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with functionality that </a:t>
            </a:r>
            <a:r>
              <a:rPr lang="en-US" b="true" sz="2700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can’t be replicated</a:t>
            </a: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in Duda or with our other tools, get the design as close as possible and leave relevant notes in the </a:t>
            </a:r>
            <a:r>
              <a:rPr lang="en-US" b="true" sz="2700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“PM Promises &amp; Expectations”</a:t>
            </a: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field in Bitrix.</a:t>
            </a:r>
          </a:p>
          <a:p>
            <a:pPr algn="l"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may also contact the PM, then a Dev Lead to seek guidance.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3028400">
            <a:off x="-421416" y="-691997"/>
            <a:ext cx="2930414" cy="2813198"/>
          </a:xfrm>
          <a:custGeom>
            <a:avLst/>
            <a:gdLst/>
            <a:ahLst/>
            <a:cxnLst/>
            <a:rect r="r" b="b" t="t" l="l"/>
            <a:pathLst>
              <a:path h="2813198" w="2930414">
                <a:moveTo>
                  <a:pt x="0" y="0"/>
                </a:moveTo>
                <a:lnTo>
                  <a:pt x="2930414" y="0"/>
                </a:lnTo>
                <a:lnTo>
                  <a:pt x="2930414" y="2813198"/>
                </a:lnTo>
                <a:lnTo>
                  <a:pt x="0" y="28131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78358" y="8734779"/>
            <a:ext cx="11804576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b="true" sz="2599">
                <a:solidFill>
                  <a:srgbClr val="DD6D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*** NOTE:</a:t>
            </a:r>
            <a:r>
              <a:rPr lang="en-US" b="true" sz="25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b="true" sz="2599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THERE IS NO NEED TO INCLUDE A FLOATING BUTTON AND COGNITO FORM ON A REPLICATE, UNLESS THE ORIGINAL SITE HAS SIMILAR FEATURES.</a:t>
            </a:r>
          </a:p>
        </p:txBody>
      </p:sp>
    </p:spTree>
  </p:cSld>
  <p:clrMapOvr>
    <a:masterClrMapping/>
  </p:clrMapOvr>
  <p:transition spd="med">
    <p:cover dir="r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062887" y="4647947"/>
            <a:ext cx="3964428" cy="991107"/>
          </a:xfrm>
          <a:custGeom>
            <a:avLst/>
            <a:gdLst/>
            <a:ahLst/>
            <a:cxnLst/>
            <a:rect r="r" b="b" t="t" l="l"/>
            <a:pathLst>
              <a:path h="991107" w="3964428">
                <a:moveTo>
                  <a:pt x="0" y="0"/>
                </a:moveTo>
                <a:lnTo>
                  <a:pt x="3964428" y="0"/>
                </a:lnTo>
                <a:lnTo>
                  <a:pt x="3964428" y="991106"/>
                </a:lnTo>
                <a:lnTo>
                  <a:pt x="0" y="991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299867" y="5069133"/>
            <a:ext cx="2873656" cy="718414"/>
          </a:xfrm>
          <a:custGeom>
            <a:avLst/>
            <a:gdLst/>
            <a:ahLst/>
            <a:cxnLst/>
            <a:rect r="r" b="b" t="t" l="l"/>
            <a:pathLst>
              <a:path h="718414" w="2873656">
                <a:moveTo>
                  <a:pt x="0" y="0"/>
                </a:moveTo>
                <a:lnTo>
                  <a:pt x="2873656" y="0"/>
                </a:lnTo>
                <a:lnTo>
                  <a:pt x="2873656" y="718414"/>
                </a:lnTo>
                <a:lnTo>
                  <a:pt x="0" y="718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660558">
            <a:off x="15864961" y="-214934"/>
            <a:ext cx="2217102" cy="2374406"/>
          </a:xfrm>
          <a:custGeom>
            <a:avLst/>
            <a:gdLst/>
            <a:ahLst/>
            <a:cxnLst/>
            <a:rect r="r" b="b" t="t" l="l"/>
            <a:pathLst>
              <a:path h="2374406" w="2217102">
                <a:moveTo>
                  <a:pt x="0" y="0"/>
                </a:moveTo>
                <a:lnTo>
                  <a:pt x="2217101" y="0"/>
                </a:lnTo>
                <a:lnTo>
                  <a:pt x="2217101" y="2374406"/>
                </a:lnTo>
                <a:lnTo>
                  <a:pt x="0" y="2374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hlinkClick r:id="rId12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69850" y="856469"/>
            <a:ext cx="9036885" cy="3398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53"/>
              </a:lnSpc>
            </a:pPr>
            <a:r>
              <a:rPr lang="en-US" sz="11211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SITE STRUCTURE AND BRANDING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647544">
            <a:off x="-986008" y="-97353"/>
            <a:ext cx="3117760" cy="2993049"/>
          </a:xfrm>
          <a:custGeom>
            <a:avLst/>
            <a:gdLst/>
            <a:ahLst/>
            <a:cxnLst/>
            <a:rect r="r" b="b" t="t" l="l"/>
            <a:pathLst>
              <a:path h="2993049" w="3117760">
                <a:moveTo>
                  <a:pt x="0" y="0"/>
                </a:moveTo>
                <a:lnTo>
                  <a:pt x="3117760" y="0"/>
                </a:lnTo>
                <a:lnTo>
                  <a:pt x="3117760" y="2993049"/>
                </a:lnTo>
                <a:lnTo>
                  <a:pt x="0" y="29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2841" y="8239467"/>
            <a:ext cx="1126654" cy="1377021"/>
          </a:xfrm>
          <a:custGeom>
            <a:avLst/>
            <a:gdLst/>
            <a:ahLst/>
            <a:cxnLst/>
            <a:rect r="r" b="b" t="t" l="l"/>
            <a:pathLst>
              <a:path h="1377021" w="1126654">
                <a:moveTo>
                  <a:pt x="0" y="0"/>
                </a:moveTo>
                <a:lnTo>
                  <a:pt x="1126654" y="0"/>
                </a:lnTo>
                <a:lnTo>
                  <a:pt x="1126654" y="1377021"/>
                </a:lnTo>
                <a:lnTo>
                  <a:pt x="0" y="13770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172860" y="1028700"/>
            <a:ext cx="4071383" cy="3226571"/>
          </a:xfrm>
          <a:custGeom>
            <a:avLst/>
            <a:gdLst/>
            <a:ahLst/>
            <a:cxnLst/>
            <a:rect r="r" b="b" t="t" l="l"/>
            <a:pathLst>
              <a:path h="3226571" w="4071383">
                <a:moveTo>
                  <a:pt x="0" y="0"/>
                </a:moveTo>
                <a:lnTo>
                  <a:pt x="4071383" y="0"/>
                </a:lnTo>
                <a:lnTo>
                  <a:pt x="4071383" y="3226571"/>
                </a:lnTo>
                <a:lnTo>
                  <a:pt x="0" y="322657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493627" y="4708482"/>
            <a:ext cx="12540385" cy="1897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93"/>
              </a:lnSpc>
            </a:pPr>
            <a:r>
              <a:rPr lang="en-US" sz="3352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REPLICATE THE STRUCTURE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 the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Head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er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 N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viga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ion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on the new build as accurately as possible.</a:t>
            </a:r>
          </a:p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Recreate all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Sections and Layouts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 the best of your ability, using Duda widgets and other tools (</a:t>
            </a:r>
            <a:r>
              <a:rPr lang="en-US" b="true" sz="2499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Elfsight, Cognito Forms,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etc.)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35870" y="7028393"/>
            <a:ext cx="12296039" cy="2773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0"/>
              </a:lnSpc>
            </a:pPr>
            <a:r>
              <a:rPr lang="en-US" sz="332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REPLICATE THE BRANDING</a:t>
            </a:r>
          </a:p>
          <a:p>
            <a:pPr algn="l" marL="539476" indent="-269738" lvl="1">
              <a:lnSpc>
                <a:spcPts val="3498"/>
              </a:lnSpc>
              <a:buFont typeface="Arial"/>
              <a:buChar char="•"/>
            </a:pP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EXTRACT </a:t>
            </a:r>
            <a:r>
              <a:rPr lang="en-US" b="true" sz="249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COLORS</a:t>
            </a: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</a:t>
            </a:r>
            <a:r>
              <a:rPr lang="en-US" b="true" sz="249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FONTS</a:t>
            </a: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USE IN NEW BUILD.</a:t>
            </a:r>
          </a:p>
          <a:p>
            <a:pPr algn="l" marL="539476" indent="-269738" lvl="1">
              <a:lnSpc>
                <a:spcPts val="3498"/>
              </a:lnSpc>
              <a:buFont typeface="Arial"/>
              <a:buChar char="•"/>
            </a:pP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Match formatting of the original site (</a:t>
            </a:r>
            <a:r>
              <a:rPr lang="en-US" sz="2498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padding, font sizing, image sizing,</a:t>
            </a: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etc.) as closely as possible.</a:t>
            </a:r>
          </a:p>
          <a:p>
            <a:pPr algn="l" marL="539476" indent="-269738" lvl="1">
              <a:lnSpc>
                <a:spcPts val="3498"/>
              </a:lnSpc>
              <a:buFont typeface="Arial"/>
              <a:buChar char="•"/>
            </a:pP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 THE SAME IMAGES IN THE NEW BUILD, </a:t>
            </a:r>
            <a:r>
              <a:rPr lang="en-US" sz="2498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REGARDLESS OF QUALITY</a:t>
            </a: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 marL="539476" indent="-269738" lvl="1">
              <a:lnSpc>
                <a:spcPts val="3498"/>
              </a:lnSpc>
              <a:spcBef>
                <a:spcPct val="0"/>
              </a:spcBef>
              <a:buFont typeface="Arial"/>
              <a:buChar char="•"/>
            </a:pP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Keep design </a:t>
            </a:r>
            <a:r>
              <a:rPr lang="en-US" b="true" sz="249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consistent</a:t>
            </a: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with original site throughout the new build.</a:t>
            </a:r>
          </a:p>
        </p:txBody>
      </p:sp>
    </p:spTree>
  </p:cSld>
  <p:clrMapOvr>
    <a:masterClrMapping/>
  </p:clrMapOvr>
  <p:transition spd="med">
    <p:cover dir="ru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895064" y="5124822"/>
            <a:ext cx="2821959" cy="705490"/>
          </a:xfrm>
          <a:custGeom>
            <a:avLst/>
            <a:gdLst/>
            <a:ahLst/>
            <a:cxnLst/>
            <a:rect r="r" b="b" t="t" l="l"/>
            <a:pathLst>
              <a:path h="705490" w="2821959">
                <a:moveTo>
                  <a:pt x="0" y="0"/>
                </a:moveTo>
                <a:lnTo>
                  <a:pt x="2821959" y="0"/>
                </a:lnTo>
                <a:lnTo>
                  <a:pt x="2821959" y="705490"/>
                </a:lnTo>
                <a:lnTo>
                  <a:pt x="0" y="705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041832" y="4021457"/>
            <a:ext cx="3740451" cy="935113"/>
          </a:xfrm>
          <a:custGeom>
            <a:avLst/>
            <a:gdLst/>
            <a:ahLst/>
            <a:cxnLst/>
            <a:rect r="r" b="b" t="t" l="l"/>
            <a:pathLst>
              <a:path h="935113" w="3740451">
                <a:moveTo>
                  <a:pt x="0" y="0"/>
                </a:moveTo>
                <a:lnTo>
                  <a:pt x="3740451" y="0"/>
                </a:lnTo>
                <a:lnTo>
                  <a:pt x="3740451" y="935113"/>
                </a:lnTo>
                <a:lnTo>
                  <a:pt x="0" y="93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437309">
            <a:off x="16251433" y="128143"/>
            <a:ext cx="2545447" cy="2726048"/>
          </a:xfrm>
          <a:custGeom>
            <a:avLst/>
            <a:gdLst/>
            <a:ahLst/>
            <a:cxnLst/>
            <a:rect r="r" b="b" t="t" l="l"/>
            <a:pathLst>
              <a:path h="2726048" w="2545447">
                <a:moveTo>
                  <a:pt x="0" y="0"/>
                </a:moveTo>
                <a:lnTo>
                  <a:pt x="2545447" y="0"/>
                </a:lnTo>
                <a:lnTo>
                  <a:pt x="2545447" y="2726048"/>
                </a:lnTo>
                <a:lnTo>
                  <a:pt x="0" y="2726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hlinkClick r:id="rId12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59495" y="1031895"/>
            <a:ext cx="9786805" cy="3202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3"/>
              </a:lnSpc>
            </a:pPr>
            <a:r>
              <a:rPr lang="en-US" sz="10494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 RESPONSIVENESS AND FINAL CHECKLIST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460674">
            <a:off x="298542" y="-256815"/>
            <a:ext cx="2374370" cy="2279395"/>
          </a:xfrm>
          <a:custGeom>
            <a:avLst/>
            <a:gdLst/>
            <a:ahLst/>
            <a:cxnLst/>
            <a:rect r="r" b="b" t="t" l="l"/>
            <a:pathLst>
              <a:path h="2279395" w="2374370">
                <a:moveTo>
                  <a:pt x="0" y="0"/>
                </a:moveTo>
                <a:lnTo>
                  <a:pt x="2374370" y="0"/>
                </a:lnTo>
                <a:lnTo>
                  <a:pt x="2374370" y="2279395"/>
                </a:lnTo>
                <a:lnTo>
                  <a:pt x="0" y="22793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2841" y="8239467"/>
            <a:ext cx="1126654" cy="1377021"/>
          </a:xfrm>
          <a:custGeom>
            <a:avLst/>
            <a:gdLst/>
            <a:ahLst/>
            <a:cxnLst/>
            <a:rect r="r" b="b" t="t" l="l"/>
            <a:pathLst>
              <a:path h="1377021" w="1126654">
                <a:moveTo>
                  <a:pt x="0" y="0"/>
                </a:moveTo>
                <a:lnTo>
                  <a:pt x="1126654" y="0"/>
                </a:lnTo>
                <a:lnTo>
                  <a:pt x="1126654" y="1377021"/>
                </a:lnTo>
                <a:lnTo>
                  <a:pt x="0" y="13770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70012" y="1252162"/>
            <a:ext cx="2981897" cy="2981897"/>
          </a:xfrm>
          <a:custGeom>
            <a:avLst/>
            <a:gdLst/>
            <a:ahLst/>
            <a:cxnLst/>
            <a:rect r="r" b="b" t="t" l="l"/>
            <a:pathLst>
              <a:path h="2981897" w="2981897">
                <a:moveTo>
                  <a:pt x="0" y="0"/>
                </a:moveTo>
                <a:lnTo>
                  <a:pt x="2981897" y="0"/>
                </a:lnTo>
                <a:lnTo>
                  <a:pt x="2981897" y="2981896"/>
                </a:lnTo>
                <a:lnTo>
                  <a:pt x="0" y="29818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59495" y="4719833"/>
            <a:ext cx="7185002" cy="268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TEST RESPONSIVENESS</a:t>
            </a:r>
          </a:p>
          <a:p>
            <a:pPr algn="l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 site responsiveness and display across </a:t>
            </a:r>
            <a:r>
              <a:rPr lang="en-US" b="true" sz="2400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mobile, tablet, and desktop.</a:t>
            </a:r>
          </a:p>
          <a:p>
            <a:pPr algn="l" marL="518165" indent="-259082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Prioritize desktop display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if mobile/tab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 o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ization isn't possible due to an legacy outdated site design.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41995" y="4719833"/>
            <a:ext cx="7228274" cy="268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 LINKS &amp; IMAGES</a:t>
            </a:r>
          </a:p>
          <a:p>
            <a:pPr algn="l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WAYBACK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Machine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reference or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onta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ct PM for brok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RESOU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ce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s.</a:t>
            </a:r>
          </a:p>
          <a:p>
            <a:pPr algn="l" marL="518165" indent="-259082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Make sure any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internal links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2400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links that connect to pages within the legacy sites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are updated and replaced as needed.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23325" y="7896799"/>
            <a:ext cx="11641351" cy="185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PERFORM FINAL CHECK WITH </a:t>
            </a:r>
            <a:r>
              <a:rPr lang="en-US" sz="33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DEVELOPER CHECKLIST</a:t>
            </a:r>
          </a:p>
          <a:p>
            <a:pPr algn="l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ll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 the </a:t>
            </a:r>
            <a:r>
              <a:rPr lang="en-US" b="true" sz="2400" u="sng">
                <a:solidFill>
                  <a:srgbClr val="1800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18" tooltip="https://www.canva.com/design/DAGmKkO_DB0/P-cmsDaX4-SFNxJ3MNi_Yg/edit"/>
              </a:rPr>
              <a:t>Development Checklist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(click to access) for technical aspects.</a:t>
            </a:r>
          </a:p>
          <a:p>
            <a:pPr algn="l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ure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functionality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and per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form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ance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checks are completed.</a:t>
            </a:r>
          </a:p>
          <a:p>
            <a:pPr algn="l" marL="518165" indent="-259082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Skip our design SOPs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in favor of preserving the original site’s formatting/content.</a:t>
            </a:r>
          </a:p>
        </p:txBody>
      </p:sp>
    </p:spTree>
  </p:cSld>
  <p:clrMapOvr>
    <a:masterClrMapping/>
  </p:clrMapOvr>
  <p:transition spd="med">
    <p:cover dir="rd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310269" y="4868516"/>
            <a:ext cx="3480705" cy="870176"/>
          </a:xfrm>
          <a:custGeom>
            <a:avLst/>
            <a:gdLst/>
            <a:ahLst/>
            <a:cxnLst/>
            <a:rect r="r" b="b" t="t" l="l"/>
            <a:pathLst>
              <a:path h="870176" w="3480705">
                <a:moveTo>
                  <a:pt x="0" y="0"/>
                </a:moveTo>
                <a:lnTo>
                  <a:pt x="3480705" y="0"/>
                </a:lnTo>
                <a:lnTo>
                  <a:pt x="3480705" y="870176"/>
                </a:lnTo>
                <a:lnTo>
                  <a:pt x="0" y="87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963133" y="4929086"/>
            <a:ext cx="3963161" cy="990790"/>
          </a:xfrm>
          <a:custGeom>
            <a:avLst/>
            <a:gdLst/>
            <a:ahLst/>
            <a:cxnLst/>
            <a:rect r="r" b="b" t="t" l="l"/>
            <a:pathLst>
              <a:path h="990790" w="3963161">
                <a:moveTo>
                  <a:pt x="0" y="0"/>
                </a:moveTo>
                <a:lnTo>
                  <a:pt x="3963161" y="0"/>
                </a:lnTo>
                <a:lnTo>
                  <a:pt x="3963161" y="990790"/>
                </a:lnTo>
                <a:lnTo>
                  <a:pt x="0" y="99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26028">
            <a:off x="15757983" y="-72207"/>
            <a:ext cx="2055944" cy="2201814"/>
          </a:xfrm>
          <a:custGeom>
            <a:avLst/>
            <a:gdLst/>
            <a:ahLst/>
            <a:cxnLst/>
            <a:rect r="r" b="b" t="t" l="l"/>
            <a:pathLst>
              <a:path h="2201814" w="2055944">
                <a:moveTo>
                  <a:pt x="0" y="0"/>
                </a:moveTo>
                <a:lnTo>
                  <a:pt x="2055943" y="0"/>
                </a:lnTo>
                <a:lnTo>
                  <a:pt x="2055943" y="2201814"/>
                </a:lnTo>
                <a:lnTo>
                  <a:pt x="0" y="220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hlinkClick r:id="rId12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7901" y="460487"/>
            <a:ext cx="13872197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51"/>
              </a:lnSpc>
            </a:pPr>
            <a:r>
              <a:rPr lang="en-US" sz="9126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IMPLEMENT STANDARD SEO PRACTICES AND DYNAMIC CONTENT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2926788">
            <a:off x="-423865" y="-373600"/>
            <a:ext cx="3083776" cy="2960425"/>
          </a:xfrm>
          <a:custGeom>
            <a:avLst/>
            <a:gdLst/>
            <a:ahLst/>
            <a:cxnLst/>
            <a:rect r="r" b="b" t="t" l="l"/>
            <a:pathLst>
              <a:path h="2960425" w="3083776">
                <a:moveTo>
                  <a:pt x="0" y="0"/>
                </a:moveTo>
                <a:lnTo>
                  <a:pt x="3083776" y="0"/>
                </a:lnTo>
                <a:lnTo>
                  <a:pt x="3083776" y="2960425"/>
                </a:lnTo>
                <a:lnTo>
                  <a:pt x="0" y="29604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5936" y="8050651"/>
            <a:ext cx="1155814" cy="1609361"/>
          </a:xfrm>
          <a:custGeom>
            <a:avLst/>
            <a:gdLst/>
            <a:ahLst/>
            <a:cxnLst/>
            <a:rect r="r" b="b" t="t" l="l"/>
            <a:pathLst>
              <a:path h="1609361" w="1155814">
                <a:moveTo>
                  <a:pt x="0" y="0"/>
                </a:moveTo>
                <a:lnTo>
                  <a:pt x="1155814" y="0"/>
                </a:lnTo>
                <a:lnTo>
                  <a:pt x="1155814" y="1609360"/>
                </a:lnTo>
                <a:lnTo>
                  <a:pt x="0" y="1609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46199" y="3496577"/>
            <a:ext cx="12835859" cy="259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ENSURE USE OF OUR </a:t>
            </a:r>
            <a:r>
              <a:rPr lang="en-US" sz="3399" b="true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STANDARD SEO OPTIMIZATION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 o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 our SEO-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 implementations and optimizations, including treatment of </a:t>
            </a:r>
            <a:r>
              <a:rPr lang="en-US" b="true" sz="2300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FAQ accordions, dynamic pages, SEO meta titles, H1-H6 labels,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etc.</a:t>
            </a:r>
          </a:p>
          <a:p>
            <a:pPr algn="l" marL="496571" indent="-248285" lvl="1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Ensure original/legacy site’s overall formatting and design elements (</a:t>
            </a:r>
            <a:r>
              <a:rPr lang="en-US" b="true" sz="2300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fonts, text sizing, use of and types of images,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etc.) are maintained with all additional sections (</a:t>
            </a:r>
            <a:r>
              <a:rPr lang="en-US" sz="2300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not found on the original/legacy site.</a:t>
            </a: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26071" y="6348362"/>
            <a:ext cx="12676116" cy="3220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***IMPORTANT NOTICE:</a:t>
            </a:r>
            <a:r>
              <a:rPr lang="en-US" sz="33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THINGS YOU SHOULD AVOID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DD6D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EXCESSIVE PADDING: 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AVOID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OVERUSE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OF ROW AND/OR COLUMN PADDING (</a:t>
            </a:r>
            <a:r>
              <a:rPr lang="en-US" b="true" sz="2499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200+ PX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). THIS WILL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NEGATIVELY IMPACT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MOBILE AND/OR TABLET VIEWS. USE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NON-FULL-BLEED ROWS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 MATCH LEGACY DESIGN, IF NEEDED.</a:t>
            </a:r>
          </a:p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99">
                <a:solidFill>
                  <a:srgbClr val="DD6D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INTERNAL LINKS/DONOR CONTENT: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Make sure all links are connected within the new build. Ensure any donor content/content leftover from previous host and/or builder is removed (</a:t>
            </a:r>
            <a:r>
              <a:rPr lang="en-US" b="true" sz="2499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Privacy Policy, Terms of Use,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etc.)</a:t>
            </a:r>
          </a:p>
        </p:txBody>
      </p:sp>
    </p:spTree>
  </p:cSld>
  <p:clrMapOvr>
    <a:masterClrMapping/>
  </p:clrMapOvr>
  <p:transition spd="med">
    <p:cover dir="ru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434202"/>
            <a:ext cx="18288000" cy="390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GOOD LUCK!</a:t>
            </a:r>
          </a:p>
          <a:p>
            <a:pPr algn="ctr">
              <a:lnSpc>
                <a:spcPts val="13560"/>
              </a:lnSpc>
            </a:pPr>
            <a:r>
              <a:rPr lang="en-US" sz="1130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HAPPY REPLICATE BUILDING!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872183" y="1635880"/>
            <a:ext cx="6543635" cy="3271817"/>
          </a:xfrm>
          <a:custGeom>
            <a:avLst/>
            <a:gdLst/>
            <a:ahLst/>
            <a:cxnLst/>
            <a:rect r="r" b="b" t="t" l="l"/>
            <a:pathLst>
              <a:path h="3271817" w="6543635">
                <a:moveTo>
                  <a:pt x="0" y="0"/>
                </a:moveTo>
                <a:lnTo>
                  <a:pt x="6543634" y="0"/>
                </a:lnTo>
                <a:lnTo>
                  <a:pt x="6543634" y="3271817"/>
                </a:lnTo>
                <a:lnTo>
                  <a:pt x="0" y="327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05121" y="1028700"/>
            <a:ext cx="667775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9"/>
              </a:lnSpc>
            </a:pPr>
            <a:r>
              <a:rPr lang="en-US" sz="5058">
                <a:solidFill>
                  <a:srgbClr val="F16E07"/>
                </a:solidFill>
                <a:latin typeface="Marykate"/>
                <a:ea typeface="Marykate"/>
                <a:cs typeface="Marykate"/>
                <a:sym typeface="Marykate"/>
              </a:rPr>
              <a:t>BROUGHT TO YOU BY: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811080">
            <a:off x="-333400" y="2029448"/>
            <a:ext cx="4711852" cy="4523377"/>
          </a:xfrm>
          <a:custGeom>
            <a:avLst/>
            <a:gdLst/>
            <a:ahLst/>
            <a:cxnLst/>
            <a:rect r="r" b="b" t="t" l="l"/>
            <a:pathLst>
              <a:path h="4523377" w="4711852">
                <a:moveTo>
                  <a:pt x="0" y="0"/>
                </a:moveTo>
                <a:lnTo>
                  <a:pt x="4711852" y="0"/>
                </a:lnTo>
                <a:lnTo>
                  <a:pt x="4711852" y="4523378"/>
                </a:lnTo>
                <a:lnTo>
                  <a:pt x="0" y="45233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382488">
            <a:off x="12937746" y="771992"/>
            <a:ext cx="4668369" cy="4999592"/>
          </a:xfrm>
          <a:custGeom>
            <a:avLst/>
            <a:gdLst/>
            <a:ahLst/>
            <a:cxnLst/>
            <a:rect r="r" b="b" t="t" l="l"/>
            <a:pathLst>
              <a:path h="4999592" w="4668369">
                <a:moveTo>
                  <a:pt x="0" y="0"/>
                </a:moveTo>
                <a:lnTo>
                  <a:pt x="4668369" y="0"/>
                </a:lnTo>
                <a:lnTo>
                  <a:pt x="4668369" y="4999592"/>
                </a:lnTo>
                <a:lnTo>
                  <a:pt x="0" y="4999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DAG2b8EqM4M</dc:identifier>
  <dcterms:modified xsi:type="dcterms:W3CDTF">2011-08-01T06:04:30Z</dcterms:modified>
  <cp:revision>1</cp:revision>
  <dc:title>GUIDE TO BUILDING REPLICATE SITES PPT</dc:title>
</cp:coreProperties>
</file>