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modernComment_102_0.xml" ContentType="application/vnd.ms-powerpoint.comments+xml"/>
  <Override PartName="/ppt/comments/modernComment_109_0.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56" r:id="rId5"/>
    <p:sldId id="257" r:id="rId6"/>
    <p:sldId id="258" r:id="rId7"/>
    <p:sldId id="259" r:id="rId8"/>
    <p:sldId id="300" r:id="rId9"/>
    <p:sldId id="261" r:id="rId10"/>
    <p:sldId id="262" r:id="rId11"/>
    <p:sldId id="263" r:id="rId12"/>
    <p:sldId id="264" r:id="rId13"/>
    <p:sldId id="265" r:id="rId14"/>
    <p:sldId id="267" r:id="rId15"/>
    <p:sldId id="266" r:id="rId16"/>
    <p:sldId id="268" r:id="rId17"/>
    <p:sldId id="269" r:id="rId18"/>
    <p:sldId id="272" r:id="rId19"/>
    <p:sldId id="298" r:id="rId20"/>
    <p:sldId id="270" r:id="rId21"/>
    <p:sldId id="303" r:id="rId22"/>
    <p:sldId id="271" r:id="rId23"/>
    <p:sldId id="273" r:id="rId24"/>
    <p:sldId id="274" r:id="rId25"/>
    <p:sldId id="295" r:id="rId26"/>
    <p:sldId id="278" r:id="rId27"/>
    <p:sldId id="279" r:id="rId28"/>
    <p:sldId id="280" r:id="rId29"/>
    <p:sldId id="281" r:id="rId30"/>
    <p:sldId id="282" r:id="rId31"/>
    <p:sldId id="283" r:id="rId32"/>
    <p:sldId id="275" r:id="rId33"/>
    <p:sldId id="276" r:id="rId34"/>
    <p:sldId id="277" r:id="rId35"/>
    <p:sldId id="284" r:id="rId36"/>
    <p:sldId id="285" r:id="rId37"/>
    <p:sldId id="286" r:id="rId38"/>
    <p:sldId id="287" r:id="rId39"/>
    <p:sldId id="288" r:id="rId40"/>
    <p:sldId id="289" r:id="rId41"/>
    <p:sldId id="290" r:id="rId42"/>
    <p:sldId id="291" r:id="rId43"/>
    <p:sldId id="292" r:id="rId44"/>
    <p:sldId id="293" r:id="rId45"/>
    <p:sldId id="294" r:id="rId46"/>
    <p:sldId id="296" r:id="rId47"/>
    <p:sldId id="302" r:id="rId48"/>
  </p:sldIdLst>
  <p:sldSz cx="18288000" cy="10287000"/>
  <p:notesSz cx="6858000" cy="9144000"/>
  <p:embeddedFontLst>
    <p:embeddedFont>
      <p:font typeface="Arimo" panose="020B0604020202020204" charset="0"/>
      <p:regular r:id="rId49"/>
    </p:embeddedFont>
    <p:embeddedFont>
      <p:font typeface="Canva Sans" panose="020B0604020202020204" charset="0"/>
      <p:regular r:id="rId50"/>
    </p:embeddedFont>
    <p:embeddedFont>
      <p:font typeface="Canva Sans Bold" panose="020B0604020202020204" charset="0"/>
      <p:regular r:id="rId51"/>
    </p:embeddedFont>
    <p:embeddedFont>
      <p:font typeface="Montserrat" panose="00000500000000000000" pitchFamily="2" charset="0"/>
      <p:regular r:id="rId52"/>
      <p:bold r:id="rId53"/>
      <p:italic r:id="rId54"/>
      <p:boldItalic r:id="rId55"/>
    </p:embeddedFont>
    <p:embeddedFont>
      <p:font typeface="Montserrat Bold" panose="00000800000000000000" charset="0"/>
      <p:regular r:id="rId56"/>
      <p:bold r:id="rId57"/>
    </p:embeddedFont>
    <p:embeddedFont>
      <p:font typeface="Montserrat Italics" panose="020B0604020202020204" charset="0"/>
      <p:regular r:id="rId58"/>
    </p:embeddedFont>
    <p:embeddedFont>
      <p:font typeface="Public Sans" panose="020B0604020202020204" charset="0"/>
      <p:regular r:id="rId59"/>
    </p:embeddedFont>
    <p:embeddedFont>
      <p:font typeface="Public Sans Bold" panose="020B0604020202020204" charset="0"/>
      <p:regular r:id="rId60"/>
    </p:embeddedFont>
    <p:embeddedFont>
      <p:font typeface="Public Sans Italics" panose="020B0604020202020204" charset="0"/>
      <p:regular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52B522A-9408-4769-FB4C-A1B436A24964}" name="Danielle Williams" initials="" userId="S::Danielle.Williams@cretepa.com::25cdb742-00a6-4abf-8c3b-3d4f1ba9223f" providerId="AD"/>
  <p188:author id="{E640FC52-C2A1-B3AB-F442-17BF7F6D0A11}" name="Danielle Williams" initials="DW" userId="S::danielle.williams@cretepa.com::25cdb742-00a6-4abf-8c3b-3d4f1ba9223f" providerId="AD"/>
  <p188:author id="{D3C00767-197A-FAC0-FB56-347DE1F42232}" name="Kelli Houdek" initials="KH" userId="S::kelli@cretepa.com::7e98f958-0ef6-4ec8-9e6b-e4c0f830033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45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774"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5.fntdata"/><Relationship Id="rId58" Type="http://schemas.openxmlformats.org/officeDocument/2006/relationships/font" Target="fonts/font10.fntdata"/><Relationship Id="rId66" Type="http://schemas.microsoft.com/office/2018/10/relationships/authors" Target="authors.xml"/><Relationship Id="rId5" Type="http://schemas.openxmlformats.org/officeDocument/2006/relationships/slide" Target="slides/slide1.xml"/><Relationship Id="rId61" Type="http://schemas.openxmlformats.org/officeDocument/2006/relationships/font" Target="fonts/font13.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8.fntdata"/><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3.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11.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6.fntdata"/><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omments/modernComment_102_0.xml><?xml version="1.0" encoding="utf-8"?>
<p188:cmLst xmlns:a="http://schemas.openxmlformats.org/drawingml/2006/main" xmlns:r="http://schemas.openxmlformats.org/officeDocument/2006/relationships" xmlns:p188="http://schemas.microsoft.com/office/powerpoint/2018/8/main">
  <p188:cm id="{BFA68887-7E95-4ED5-A2A6-9983A91C4F91}" authorId="{D3C00767-197A-FAC0-FB56-347DE1F42232}" status="resolved" created="2025-11-01T16:08:06.662" startDate="2025-11-01T16:08:06.662" dueDate="2025-11-01T16:08:06.662" assignedTo="{752B522A-9408-4769-FB4C-A1B436A24964}" complete="100000" title="@Danielle Williams removed John Kempe from this slide. Can you recenter?">
    <pc:sldMkLst xmlns:pc="http://schemas.microsoft.com/office/powerpoint/2013/main/command">
      <pc:docMk/>
      <pc:sldMk cId="0" sldId="258"/>
    </pc:sldMkLst>
    <p188:txBody>
      <a:bodyPr/>
      <a:lstStyle/>
      <a:p>
        <a:r>
          <a:rPr lang="en-US"/>
          <a:t>[@Danielle Williams] removed John Kempe  from this slide. Can you recenter?</a:t>
        </a:r>
      </a:p>
    </p188:txBody>
    <p188:extLst>
      <p:ext xmlns:p="http://schemas.openxmlformats.org/presentationml/2006/main" uri="{5BB2D875-25FF-4072-B9AC-8F64D62656EB}">
        <p228:taskDetails xmlns:p228="http://schemas.microsoft.com/office/powerpoint/2022/08/main">
          <p228:history>
            <p228:event time="2025-11-01T16:08:06.662" id="{33F5229D-C9AC-4CA6-B210-3B399681F245}">
              <p228:atrbtn authorId="{D3C00767-197A-FAC0-FB56-347DE1F42232}"/>
              <p228:anchr>
                <p228:comment id="{BFA68887-7E95-4ED5-A2A6-9983A91C4F91}"/>
              </p228:anchr>
              <p228:add/>
            </p228:event>
            <p228:event time="2025-11-01T16:08:06.662" id="{3D546AC5-AFF5-4585-8BBA-6B8D50765389}">
              <p228:atrbtn authorId="{D3C00767-197A-FAC0-FB56-347DE1F42232}"/>
              <p228:anchr>
                <p228:comment id="{BFA68887-7E95-4ED5-A2A6-9983A91C4F91}"/>
              </p228:anchr>
              <p228:asgn authorId="{752B522A-9408-4769-FB4C-A1B436A24964}"/>
            </p228:event>
            <p228:event time="2025-11-01T16:08:06.662" id="{B22D4234-02E5-4855-914C-410C914233AC}">
              <p228:atrbtn authorId="{D3C00767-197A-FAC0-FB56-347DE1F42232}"/>
              <p228:anchr>
                <p228:comment id="{BFA68887-7E95-4ED5-A2A6-9983A91C4F91}"/>
              </p228:anchr>
              <p228:title val="@Danielle Williams removed John Kempe from this slide. Can you recenter?"/>
            </p228:event>
            <p228:event time="2025-11-01T16:08:06.662" id="{871AAD53-D80F-4CAD-869A-28DE36C5B34F}">
              <p228:atrbtn authorId="{D3C00767-197A-FAC0-FB56-347DE1F42232}"/>
              <p228:anchr>
                <p228:comment id="{BFA68887-7E95-4ED5-A2A6-9983A91C4F91}"/>
              </p228:anchr>
              <p228:date stDt="2025-11-01T16:08:06.662" endDt="2025-11-01T16:08:06.662"/>
            </p228:event>
            <p228:event time="2025-11-03T14:05:53.326" id="{CB8CF68A-6F4E-4643-A453-431C4D3DE84E}">
              <p228:atrbtn authorId="{E640FC52-C2A1-B3AB-F442-17BF7F6D0A11}"/>
              <p228:anchr>
                <p228:comment id="{00000000-0000-0000-0000-000000000000}"/>
              </p228:anchr>
              <p228:pcntCmplt val="100000"/>
            </p228:event>
          </p228:history>
        </p228:taskDetails>
      </p:ext>
      <p:ext xmlns:p="http://schemas.openxmlformats.org/presentationml/2006/main" uri="{57CB4572-C831-44C2-8A1C-0ADB6CCDFE69}">
        <p223:reactions xmlns:p223="http://schemas.microsoft.com/office/powerpoint/2022/03/main">
          <p223:rxn type="👍">
            <p223:instance time="2025-11-03T14:05:50.873" authorId="{E640FC52-C2A1-B3AB-F442-17BF7F6D0A11}"/>
          </p223:rxn>
        </p223:reactions>
      </p:ext>
    </p188:extLst>
  </p188:cm>
</p188:cmLst>
</file>

<file path=ppt/comments/modernComment_109_0.xml><?xml version="1.0" encoding="utf-8"?>
<p188:cmLst xmlns:a="http://schemas.openxmlformats.org/drawingml/2006/main" xmlns:r="http://schemas.openxmlformats.org/officeDocument/2006/relationships" xmlns:p188="http://schemas.microsoft.com/office/powerpoint/2018/8/main">
  <p188:cm id="{F2B14F09-30DF-4B81-B717-EF0E20977E3D}" authorId="{D3C00767-197A-FAC0-FB56-347DE1F42232}" status="resolved" created="2025-11-01T16:08:42.574" startDate="2025-11-01T16:08:42.574" dueDate="2025-11-01T16:08:42.574" assignedTo="{752B522A-9408-4769-FB4C-A1B436A24964}" complete="100000" title="@Danielle Williams can you please fix this to be the same 3rd &amp; 30th?">
    <pc:sldMkLst xmlns:pc="http://schemas.microsoft.com/office/powerpoint/2013/main/command">
      <pc:docMk/>
      <pc:sldMk cId="0" sldId="265"/>
    </pc:sldMkLst>
    <p188:txBody>
      <a:bodyPr/>
      <a:lstStyle/>
      <a:p>
        <a:r>
          <a:rPr lang="en-US"/>
          <a:t>[@Danielle Williams] can you please fix this to be the same 3rd &amp; 30th?</a:t>
        </a:r>
      </a:p>
    </p188:txBody>
    <p188:extLst>
      <p:ext xmlns:p="http://schemas.openxmlformats.org/presentationml/2006/main" uri="{5BB2D875-25FF-4072-B9AC-8F64D62656EB}">
        <p228:taskDetails xmlns:p228="http://schemas.microsoft.com/office/powerpoint/2022/08/main">
          <p228:history>
            <p228:event time="2025-11-01T16:08:42.574" id="{213D003E-460D-4694-8017-F5FB3F95AFD9}">
              <p228:atrbtn authorId="{D3C00767-197A-FAC0-FB56-347DE1F42232}"/>
              <p228:anchr>
                <p228:comment id="{F2B14F09-30DF-4B81-B717-EF0E20977E3D}"/>
              </p228:anchr>
              <p228:add/>
            </p228:event>
            <p228:event time="2025-11-01T16:08:42.574" id="{A567E63E-6C55-4472-865C-DB74E70685E3}">
              <p228:atrbtn authorId="{D3C00767-197A-FAC0-FB56-347DE1F42232}"/>
              <p228:anchr>
                <p228:comment id="{F2B14F09-30DF-4B81-B717-EF0E20977E3D}"/>
              </p228:anchr>
              <p228:asgn authorId="{752B522A-9408-4769-FB4C-A1B436A24964}"/>
            </p228:event>
            <p228:event time="2025-11-01T16:08:42.574" id="{34944B33-B593-4BE1-AE25-ECAD081802B8}">
              <p228:atrbtn authorId="{D3C00767-197A-FAC0-FB56-347DE1F42232}"/>
              <p228:anchr>
                <p228:comment id="{F2B14F09-30DF-4B81-B717-EF0E20977E3D}"/>
              </p228:anchr>
              <p228:title val="@Danielle Williams can you please fix this to be the same 3rd &amp; 30th?"/>
            </p228:event>
            <p228:event time="2025-11-01T16:08:42.574" id="{C059C863-9B0E-4AB0-9F78-2D24CBC1BA28}">
              <p228:atrbtn authorId="{D3C00767-197A-FAC0-FB56-347DE1F42232}"/>
              <p228:anchr>
                <p228:comment id="{F2B14F09-30DF-4B81-B717-EF0E20977E3D}"/>
              </p228:anchr>
              <p228:date stDt="2025-11-01T16:08:42.574" endDt="2025-11-01T16:08:42.574"/>
            </p228:event>
            <p228:event time="2025-11-03T14:09:21.315" id="{AB26F1C6-FF6C-48FE-BB6E-4D016CA0B246}">
              <p228:atrbtn authorId="{E640FC52-C2A1-B3AB-F442-17BF7F6D0A11}"/>
              <p228:anchr>
                <p228:comment id="{00000000-0000-0000-0000-000000000000}"/>
              </p228:anchr>
              <p228:pcntCmplt val="100000"/>
            </p228:event>
          </p228:history>
        </p228:taskDetails>
      </p:ext>
    </p188:extLst>
  </p188:cm>
</p188: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microsoft.com/office/2018/10/relationships/comments" Target="../comments/modernComment_109_0.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49.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1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3.svg"/><Relationship Id="rId7" Type="http://schemas.openxmlformats.org/officeDocument/2006/relationships/image" Target="../media/image51.svg"/><Relationship Id="rId12" Type="http://schemas.openxmlformats.org/officeDocument/2006/relationships/image" Target="../media/image5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11.png"/><Relationship Id="rId10" Type="http://schemas.openxmlformats.org/officeDocument/2006/relationships/image" Target="../media/image54.png"/><Relationship Id="rId4" Type="http://schemas.openxmlformats.org/officeDocument/2006/relationships/image" Target="../media/image10.png"/><Relationship Id="rId9" Type="http://schemas.openxmlformats.org/officeDocument/2006/relationships/image" Target="../media/image53.svg"/></Relationships>
</file>

<file path=ppt/slides/_rels/slide18.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svg"/><Relationship Id="rId3" Type="http://schemas.openxmlformats.org/officeDocument/2006/relationships/image" Target="../media/image57.svg"/><Relationship Id="rId7" Type="http://schemas.openxmlformats.org/officeDocument/2006/relationships/image" Target="../media/image59.png"/><Relationship Id="rId12" Type="http://schemas.openxmlformats.org/officeDocument/2006/relationships/image" Target="../media/image64.png"/><Relationship Id="rId17" Type="http://schemas.openxmlformats.org/officeDocument/2006/relationships/image" Target="../media/image69.svg"/><Relationship Id="rId2" Type="http://schemas.openxmlformats.org/officeDocument/2006/relationships/image" Target="../media/image2.png"/><Relationship Id="rId16"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11.png"/><Relationship Id="rId15" Type="http://schemas.openxmlformats.org/officeDocument/2006/relationships/image" Target="../media/image67.svg"/><Relationship Id="rId10" Type="http://schemas.openxmlformats.org/officeDocument/2006/relationships/image" Target="../media/image62.png"/><Relationship Id="rId4" Type="http://schemas.openxmlformats.org/officeDocument/2006/relationships/image" Target="../media/image10.png"/><Relationship Id="rId9" Type="http://schemas.openxmlformats.org/officeDocument/2006/relationships/image" Target="../media/image61.png"/><Relationship Id="rId14" Type="http://schemas.openxmlformats.org/officeDocument/2006/relationships/image" Target="../media/image66.png"/></Relationships>
</file>

<file path=ppt/slides/_rels/slide19.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5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jpe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3.svg"/><Relationship Id="rId7" Type="http://schemas.openxmlformats.org/officeDocument/2006/relationships/image" Target="../media/image7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11.png"/><Relationship Id="rId10" Type="http://schemas.openxmlformats.org/officeDocument/2006/relationships/image" Target="../media/image74.svg"/><Relationship Id="rId4" Type="http://schemas.openxmlformats.org/officeDocument/2006/relationships/image" Target="../media/image10.png"/><Relationship Id="rId9" Type="http://schemas.openxmlformats.org/officeDocument/2006/relationships/image" Target="../media/image73.png"/></Relationships>
</file>

<file path=ppt/slides/_rels/slide22.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3.svg"/><Relationship Id="rId7" Type="http://schemas.openxmlformats.org/officeDocument/2006/relationships/image" Target="../media/image76.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78.svg"/></Relationships>
</file>

<file path=ppt/slides/_rels/slide2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3.svg"/><Relationship Id="rId7" Type="http://schemas.openxmlformats.org/officeDocument/2006/relationships/image" Target="../media/image8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11.png"/><Relationship Id="rId9" Type="http://schemas.openxmlformats.org/officeDocument/2006/relationships/image" Target="../media/image83.png"/></Relationships>
</file>

<file path=ppt/slides/_rels/slide2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3.svg"/><Relationship Id="rId7" Type="http://schemas.openxmlformats.org/officeDocument/2006/relationships/image" Target="../media/image86.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90.svg"/><Relationship Id="rId5" Type="http://schemas.openxmlformats.org/officeDocument/2006/relationships/image" Target="../media/image11.png"/><Relationship Id="rId10" Type="http://schemas.openxmlformats.org/officeDocument/2006/relationships/image" Target="../media/image89.png"/><Relationship Id="rId4" Type="http://schemas.openxmlformats.org/officeDocument/2006/relationships/image" Target="../media/image10.png"/><Relationship Id="rId9" Type="http://schemas.openxmlformats.org/officeDocument/2006/relationships/image" Target="../media/image88.sv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8.png"/><Relationship Id="rId3" Type="http://schemas.openxmlformats.org/officeDocument/2006/relationships/image" Target="../media/image2.png"/><Relationship Id="rId7" Type="http://schemas.openxmlformats.org/officeDocument/2006/relationships/image" Target="../media/image10.png"/><Relationship Id="rId12" Type="http://schemas.openxmlformats.org/officeDocument/2006/relationships/image" Target="../media/image17.png"/><Relationship Id="rId2" Type="http://schemas.microsoft.com/office/2018/10/relationships/comments" Target="../comments/modernComment_102_0.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6.png"/><Relationship Id="rId5" Type="http://schemas.openxmlformats.org/officeDocument/2006/relationships/image" Target="../media/image12.png"/><Relationship Id="rId10" Type="http://schemas.openxmlformats.org/officeDocument/2006/relationships/image" Target="../media/image15.png"/><Relationship Id="rId4" Type="http://schemas.openxmlformats.org/officeDocument/2006/relationships/image" Target="../media/image3.sv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3.svg"/><Relationship Id="rId7" Type="http://schemas.openxmlformats.org/officeDocument/2006/relationships/image" Target="../media/image9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11.png"/><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11.png"/><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11.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11.png"/><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8" Type="http://schemas.openxmlformats.org/officeDocument/2006/relationships/image" Target="../media/image96.svg"/><Relationship Id="rId13" Type="http://schemas.openxmlformats.org/officeDocument/2006/relationships/image" Target="../media/image101.png"/><Relationship Id="rId18" Type="http://schemas.openxmlformats.org/officeDocument/2006/relationships/image" Target="../media/image106.png"/><Relationship Id="rId3" Type="http://schemas.openxmlformats.org/officeDocument/2006/relationships/image" Target="../media/image3.svg"/><Relationship Id="rId7" Type="http://schemas.openxmlformats.org/officeDocument/2006/relationships/image" Target="../media/image95.png"/><Relationship Id="rId12" Type="http://schemas.openxmlformats.org/officeDocument/2006/relationships/image" Target="../media/image100.svg"/><Relationship Id="rId17" Type="http://schemas.openxmlformats.org/officeDocument/2006/relationships/image" Target="../media/image105.png"/><Relationship Id="rId2" Type="http://schemas.openxmlformats.org/officeDocument/2006/relationships/image" Target="../media/image2.png"/><Relationship Id="rId16" Type="http://schemas.openxmlformats.org/officeDocument/2006/relationships/image" Target="../media/image104.png"/><Relationship Id="rId1" Type="http://schemas.openxmlformats.org/officeDocument/2006/relationships/slideLayout" Target="../slideLayouts/slideLayout7.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11.png"/><Relationship Id="rId15" Type="http://schemas.openxmlformats.org/officeDocument/2006/relationships/image" Target="../media/image103.png"/><Relationship Id="rId10" Type="http://schemas.openxmlformats.org/officeDocument/2006/relationships/image" Target="../media/image98.svg"/><Relationship Id="rId4" Type="http://schemas.openxmlformats.org/officeDocument/2006/relationships/image" Target="../media/image10.png"/><Relationship Id="rId9" Type="http://schemas.openxmlformats.org/officeDocument/2006/relationships/image" Target="../media/image97.png"/><Relationship Id="rId14" Type="http://schemas.openxmlformats.org/officeDocument/2006/relationships/image" Target="../media/image102.svg"/></Relationships>
</file>

<file path=ppt/slides/_rels/slide36.xml.rels><?xml version="1.0" encoding="UTF-8" standalone="yes"?>
<Relationships xmlns="http://schemas.openxmlformats.org/package/2006/relationships"><Relationship Id="rId8" Type="http://schemas.openxmlformats.org/officeDocument/2006/relationships/image" Target="../media/image108.svg"/><Relationship Id="rId13" Type="http://schemas.openxmlformats.org/officeDocument/2006/relationships/image" Target="../media/image113.png"/><Relationship Id="rId3" Type="http://schemas.openxmlformats.org/officeDocument/2006/relationships/image" Target="../media/image3.svg"/><Relationship Id="rId7" Type="http://schemas.openxmlformats.org/officeDocument/2006/relationships/image" Target="../media/image64.png"/><Relationship Id="rId12" Type="http://schemas.openxmlformats.org/officeDocument/2006/relationships/image" Target="../media/image1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7.png"/><Relationship Id="rId11" Type="http://schemas.openxmlformats.org/officeDocument/2006/relationships/image" Target="../media/image111.png"/><Relationship Id="rId5" Type="http://schemas.openxmlformats.org/officeDocument/2006/relationships/image" Target="../media/image11.png"/><Relationship Id="rId15" Type="http://schemas.openxmlformats.org/officeDocument/2006/relationships/image" Target="../media/image115.png"/><Relationship Id="rId10" Type="http://schemas.openxmlformats.org/officeDocument/2006/relationships/image" Target="../media/image110.png"/><Relationship Id="rId4" Type="http://schemas.openxmlformats.org/officeDocument/2006/relationships/image" Target="../media/image10.png"/><Relationship Id="rId9" Type="http://schemas.openxmlformats.org/officeDocument/2006/relationships/image" Target="../media/image109.png"/><Relationship Id="rId14" Type="http://schemas.openxmlformats.org/officeDocument/2006/relationships/image" Target="../media/image114.png"/></Relationships>
</file>

<file path=ppt/slides/_rels/slide37.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8" Type="http://schemas.openxmlformats.org/officeDocument/2006/relationships/image" Target="../media/image118.svg"/><Relationship Id="rId3" Type="http://schemas.openxmlformats.org/officeDocument/2006/relationships/image" Target="../media/image3.svg"/><Relationship Id="rId7" Type="http://schemas.openxmlformats.org/officeDocument/2006/relationships/image" Target="../media/image11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image" Target="../media/image11.png"/><Relationship Id="rId4" Type="http://schemas.openxmlformats.org/officeDocument/2006/relationships/image" Target="../media/image10.png"/></Relationships>
</file>

<file path=ppt/slides/_rels/slide39.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3.svg"/><Relationship Id="rId7" Type="http://schemas.openxmlformats.org/officeDocument/2006/relationships/image" Target="../media/image12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19.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3.sv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21.jpeg"/></Relationships>
</file>

<file path=ppt/slides/_rels/slide40.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3.svg"/><Relationship Id="rId7" Type="http://schemas.openxmlformats.org/officeDocument/2006/relationships/image" Target="../media/image12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22.png"/><Relationship Id="rId11" Type="http://schemas.openxmlformats.org/officeDocument/2006/relationships/image" Target="../media/image127.svg"/><Relationship Id="rId5" Type="http://schemas.openxmlformats.org/officeDocument/2006/relationships/image" Target="../media/image11.png"/><Relationship Id="rId10" Type="http://schemas.openxmlformats.org/officeDocument/2006/relationships/image" Target="../media/image126.png"/><Relationship Id="rId4" Type="http://schemas.openxmlformats.org/officeDocument/2006/relationships/image" Target="../media/image10.png"/><Relationship Id="rId9" Type="http://schemas.openxmlformats.org/officeDocument/2006/relationships/image" Target="../media/image125.png"/></Relationships>
</file>

<file path=ppt/slides/_rels/slide4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42.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3.svg"/><Relationship Id="rId7" Type="http://schemas.openxmlformats.org/officeDocument/2006/relationships/image" Target="../media/image13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29.png"/><Relationship Id="rId4" Type="http://schemas.openxmlformats.org/officeDocument/2006/relationships/image" Target="../media/image128.png"/></Relationships>
</file>

<file path=ppt/slides/_rels/slide43.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0.png"/></Relationships>
</file>

<file path=ppt/slides/_rels/slide44.xml.rels><?xml version="1.0" encoding="UTF-8" standalone="yes"?>
<Relationships xmlns="http://schemas.openxmlformats.org/package/2006/relationships"><Relationship Id="rId8" Type="http://schemas.openxmlformats.org/officeDocument/2006/relationships/image" Target="../media/image137.svg"/><Relationship Id="rId3" Type="http://schemas.openxmlformats.org/officeDocument/2006/relationships/image" Target="../media/image23.svg"/><Relationship Id="rId7" Type="http://schemas.openxmlformats.org/officeDocument/2006/relationships/image" Target="../media/image13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35.svg"/><Relationship Id="rId5" Type="http://schemas.openxmlformats.org/officeDocument/2006/relationships/image" Target="../media/image134.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jpeg"/><Relationship Id="rId3" Type="http://schemas.openxmlformats.org/officeDocument/2006/relationships/image" Target="../media/image23.svg"/><Relationship Id="rId7" Type="http://schemas.openxmlformats.org/officeDocument/2006/relationships/image" Target="../media/image11.png"/><Relationship Id="rId12"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8.png"/><Relationship Id="rId5" Type="http://schemas.openxmlformats.org/officeDocument/2006/relationships/image" Target="../media/image8.png"/><Relationship Id="rId10" Type="http://schemas.openxmlformats.org/officeDocument/2006/relationships/image" Target="../media/image27.png"/><Relationship Id="rId4" Type="http://schemas.openxmlformats.org/officeDocument/2006/relationships/image" Target="../media/image24.png"/><Relationship Id="rId9" Type="http://schemas.openxmlformats.org/officeDocument/2006/relationships/image" Target="../media/image26.png"/><Relationship Id="rId14"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svg"/><Relationship Id="rId7"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35.png"/><Relationship Id="rId4" Type="http://schemas.openxmlformats.org/officeDocument/2006/relationships/image" Target="../media/image9.png"/><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svg"/><Relationship Id="rId7"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37.svg"/><Relationship Id="rId10" Type="http://schemas.openxmlformats.org/officeDocument/2006/relationships/image" Target="../media/image11.png"/><Relationship Id="rId4" Type="http://schemas.openxmlformats.org/officeDocument/2006/relationships/image" Target="../media/image36.png"/><Relationship Id="rId9"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svg"/><Relationship Id="rId7" Type="http://schemas.openxmlformats.org/officeDocument/2006/relationships/image" Target="../media/image4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FF1F1"/>
        </a:solidFill>
        <a:effectLst/>
      </p:bgPr>
    </p:bg>
    <p:spTree>
      <p:nvGrpSpPr>
        <p:cNvPr id="1" name=""/>
        <p:cNvGrpSpPr/>
        <p:nvPr/>
      </p:nvGrpSpPr>
      <p:grpSpPr>
        <a:xfrm>
          <a:off x="0" y="0"/>
          <a:ext cx="0" cy="0"/>
          <a:chOff x="0" y="0"/>
          <a:chExt cx="0" cy="0"/>
        </a:xfrm>
      </p:grpSpPr>
      <p:sp>
        <p:nvSpPr>
          <p:cNvPr id="2" name="Freeform 2"/>
          <p:cNvSpPr/>
          <p:nvPr/>
        </p:nvSpPr>
        <p:spPr>
          <a:xfrm>
            <a:off x="0" y="-132856"/>
            <a:ext cx="18288000" cy="14094948"/>
          </a:xfrm>
          <a:custGeom>
            <a:avLst/>
            <a:gdLst/>
            <a:ahLst/>
            <a:cxnLst/>
            <a:rect l="l" t="t" r="r" b="b"/>
            <a:pathLst>
              <a:path w="18288000" h="14094948">
                <a:moveTo>
                  <a:pt x="0" y="0"/>
                </a:moveTo>
                <a:lnTo>
                  <a:pt x="18288000" y="0"/>
                </a:lnTo>
                <a:lnTo>
                  <a:pt x="18288000" y="14094948"/>
                </a:lnTo>
                <a:lnTo>
                  <a:pt x="0" y="14094948"/>
                </a:lnTo>
                <a:lnTo>
                  <a:pt x="0" y="0"/>
                </a:lnTo>
                <a:close/>
              </a:path>
            </a:pathLst>
          </a:custGeom>
          <a:blipFill>
            <a:blip r:embed="rId2"/>
            <a:stretch>
              <a:fillRect t="-230"/>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7463E"/>
        </a:solidFill>
        <a:effectLst/>
      </p:bgPr>
    </p:bg>
    <p:spTree>
      <p:nvGrpSpPr>
        <p:cNvPr id="1" name=""/>
        <p:cNvGrpSpPr/>
        <p:nvPr/>
      </p:nvGrpSpPr>
      <p:grpSpPr>
        <a:xfrm>
          <a:off x="0" y="0"/>
          <a:ext cx="0" cy="0"/>
          <a:chOff x="0" y="0"/>
          <a:chExt cx="0" cy="0"/>
        </a:xfrm>
      </p:grpSpPr>
      <p:sp>
        <p:nvSpPr>
          <p:cNvPr id="2" name="Freeform 2"/>
          <p:cNvSpPr/>
          <p:nvPr/>
        </p:nvSpPr>
        <p:spPr>
          <a:xfrm>
            <a:off x="0" y="-419793"/>
            <a:ext cx="18439276" cy="10795358"/>
          </a:xfrm>
          <a:custGeom>
            <a:avLst/>
            <a:gdLst/>
            <a:ahLst/>
            <a:cxnLst/>
            <a:rect l="l" t="t" r="r" b="b"/>
            <a:pathLst>
              <a:path w="18439276" h="10795358">
                <a:moveTo>
                  <a:pt x="0" y="0"/>
                </a:moveTo>
                <a:lnTo>
                  <a:pt x="18439276" y="0"/>
                </a:lnTo>
                <a:lnTo>
                  <a:pt x="18439276" y="10795358"/>
                </a:lnTo>
                <a:lnTo>
                  <a:pt x="0" y="10795358"/>
                </a:lnTo>
                <a:lnTo>
                  <a:pt x="0" y="0"/>
                </a:lnTo>
                <a:close/>
              </a:path>
            </a:pathLst>
          </a:custGeom>
          <a:blipFill>
            <a:blip r:embed="rId3">
              <a:alphaModFix amt="15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6908881" y="385999"/>
            <a:ext cx="993809" cy="992829"/>
          </a:xfrm>
          <a:custGeom>
            <a:avLst/>
            <a:gdLst/>
            <a:ahLst/>
            <a:cxnLst/>
            <a:rect l="l" t="t" r="r" b="b"/>
            <a:pathLst>
              <a:path w="993809" h="992829">
                <a:moveTo>
                  <a:pt x="0" y="0"/>
                </a:moveTo>
                <a:lnTo>
                  <a:pt x="993809" y="0"/>
                </a:lnTo>
                <a:lnTo>
                  <a:pt x="993809" y="992830"/>
                </a:lnTo>
                <a:lnTo>
                  <a:pt x="0" y="992830"/>
                </a:lnTo>
                <a:lnTo>
                  <a:pt x="0" y="0"/>
                </a:lnTo>
                <a:close/>
              </a:path>
            </a:pathLst>
          </a:custGeom>
          <a:blipFill>
            <a:blip r:embed="rId5"/>
            <a:stretch>
              <a:fillRect/>
            </a:stretch>
          </a:blipFill>
        </p:spPr>
        <p:txBody>
          <a:bodyPr/>
          <a:lstStyle/>
          <a:p>
            <a:endParaRPr lang="en-US"/>
          </a:p>
        </p:txBody>
      </p:sp>
      <p:sp>
        <p:nvSpPr>
          <p:cNvPr id="4" name="Freeform 4"/>
          <p:cNvSpPr/>
          <p:nvPr/>
        </p:nvSpPr>
        <p:spPr>
          <a:xfrm>
            <a:off x="438371" y="9258300"/>
            <a:ext cx="2716247" cy="664614"/>
          </a:xfrm>
          <a:custGeom>
            <a:avLst/>
            <a:gdLst/>
            <a:ahLst/>
            <a:cxnLst/>
            <a:rect l="l" t="t" r="r" b="b"/>
            <a:pathLst>
              <a:path w="2716247" h="664614">
                <a:moveTo>
                  <a:pt x="0" y="0"/>
                </a:moveTo>
                <a:lnTo>
                  <a:pt x="2716247" y="0"/>
                </a:lnTo>
                <a:lnTo>
                  <a:pt x="2716247" y="664614"/>
                </a:lnTo>
                <a:lnTo>
                  <a:pt x="0" y="664614"/>
                </a:lnTo>
                <a:lnTo>
                  <a:pt x="0" y="0"/>
                </a:lnTo>
                <a:close/>
              </a:path>
            </a:pathLst>
          </a:custGeom>
          <a:blipFill>
            <a:blip r:embed="rId6"/>
            <a:stretch>
              <a:fillRect/>
            </a:stretch>
          </a:blipFill>
        </p:spPr>
        <p:txBody>
          <a:bodyPr/>
          <a:lstStyle/>
          <a:p>
            <a:endParaRPr lang="en-US"/>
          </a:p>
        </p:txBody>
      </p:sp>
      <p:sp>
        <p:nvSpPr>
          <p:cNvPr id="5" name="TextBox 5"/>
          <p:cNvSpPr txBox="1"/>
          <p:nvPr/>
        </p:nvSpPr>
        <p:spPr>
          <a:xfrm>
            <a:off x="2325108" y="1761107"/>
            <a:ext cx="13637783" cy="4019550"/>
          </a:xfrm>
          <a:prstGeom prst="rect">
            <a:avLst/>
          </a:prstGeom>
        </p:spPr>
        <p:txBody>
          <a:bodyPr lIns="0" tIns="0" rIns="0" bIns="0" rtlCol="0" anchor="t">
            <a:spAutoFit/>
          </a:bodyPr>
          <a:lstStyle/>
          <a:p>
            <a:pPr algn="ctr">
              <a:lnSpc>
                <a:spcPts val="15450"/>
              </a:lnSpc>
            </a:pPr>
            <a:r>
              <a:rPr lang="en-US" sz="15000" b="1" dirty="0">
                <a:solidFill>
                  <a:srgbClr val="6BA342"/>
                </a:solidFill>
                <a:latin typeface="Public Sans Bold"/>
                <a:ea typeface="Public Sans Bold"/>
                <a:cs typeface="Public Sans Bold"/>
                <a:sym typeface="Public Sans Bold"/>
              </a:rPr>
              <a:t>What is Open Enrollment?</a:t>
            </a:r>
          </a:p>
        </p:txBody>
      </p:sp>
      <p:sp>
        <p:nvSpPr>
          <p:cNvPr id="6" name="TextBox 5">
            <a:extLst>
              <a:ext uri="{FF2B5EF4-FFF2-40B4-BE49-F238E27FC236}">
                <a16:creationId xmlns:a16="http://schemas.microsoft.com/office/drawing/2014/main" id="{FF1BF4F7-98AA-739F-4C63-AE069C005750}"/>
              </a:ext>
            </a:extLst>
          </p:cNvPr>
          <p:cNvSpPr txBox="1"/>
          <p:nvPr/>
        </p:nvSpPr>
        <p:spPr>
          <a:xfrm>
            <a:off x="1162552" y="5398520"/>
            <a:ext cx="15962893" cy="3676006"/>
          </a:xfrm>
          <a:prstGeom prst="rect">
            <a:avLst/>
          </a:prstGeom>
        </p:spPr>
        <p:txBody>
          <a:bodyPr wrap="square" lIns="0" tIns="0" rIns="0" bIns="0" rtlCol="0" anchor="t">
            <a:spAutoFit/>
          </a:bodyPr>
          <a:lstStyle/>
          <a:p>
            <a:pPr algn="ctr">
              <a:lnSpc>
                <a:spcPts val="15450"/>
              </a:lnSpc>
            </a:pPr>
            <a:r>
              <a:rPr lang="en-US" sz="6600" b="1" dirty="0">
                <a:solidFill>
                  <a:srgbClr val="6BA342"/>
                </a:solidFill>
                <a:latin typeface="Public Sans Bold"/>
                <a:sym typeface="Public Sans Bold"/>
              </a:rPr>
              <a:t>November </a:t>
            </a:r>
            <a:r>
              <a:rPr lang="en-US" sz="6600" b="1">
                <a:solidFill>
                  <a:srgbClr val="6BA342"/>
                </a:solidFill>
                <a:latin typeface="Public Sans Bold"/>
                <a:sym typeface="Public Sans Bold"/>
              </a:rPr>
              <a:t>3</a:t>
            </a:r>
            <a:r>
              <a:rPr lang="en-US" sz="6600" b="1" baseline="30000">
                <a:solidFill>
                  <a:srgbClr val="6BA342"/>
                </a:solidFill>
                <a:latin typeface="Public Sans Bold"/>
                <a:sym typeface="Public Sans Bold"/>
              </a:rPr>
              <a:t>rd</a:t>
            </a:r>
            <a:r>
              <a:rPr lang="en-US" sz="6600" b="1">
                <a:solidFill>
                  <a:srgbClr val="6BA342"/>
                </a:solidFill>
                <a:latin typeface="Public Sans Bold"/>
                <a:sym typeface="Public Sans Bold"/>
              </a:rPr>
              <a:t> – 30</a:t>
            </a:r>
            <a:r>
              <a:rPr lang="en-US" sz="6600" b="1" baseline="30000">
                <a:solidFill>
                  <a:srgbClr val="6BA342"/>
                </a:solidFill>
                <a:latin typeface="Public Sans Bold"/>
                <a:sym typeface="Public Sans Bold"/>
              </a:rPr>
              <a:t>th</a:t>
            </a:r>
            <a:endParaRPr lang="en-US" sz="6600" b="1" baseline="30000">
              <a:solidFill>
                <a:srgbClr val="FF0000"/>
              </a:solidFill>
              <a:latin typeface="Public Sans Bold"/>
            </a:endParaRPr>
          </a:p>
          <a:p>
            <a:pPr algn="ctr">
              <a:lnSpc>
                <a:spcPts val="15450"/>
              </a:lnSpc>
            </a:pPr>
            <a:r>
              <a:rPr lang="en-US" sz="6000" b="1" dirty="0">
                <a:solidFill>
                  <a:srgbClr val="6BA342"/>
                </a:solidFill>
                <a:latin typeface="Public Sans Bold"/>
                <a:ea typeface="Calibri"/>
                <a:cs typeface="Calibri"/>
                <a:sym typeface="Public Sans Bold"/>
              </a:rPr>
              <a:t>Active Enrollment – You must enroll in UKG!</a:t>
            </a:r>
            <a:endParaRPr lang="en-US" sz="6000" dirty="0">
              <a:ea typeface="Calibri"/>
              <a:cs typeface="Calibri"/>
            </a:endParaRPr>
          </a:p>
        </p:txBody>
      </p:sp>
    </p:spTree>
  </p:cSld>
  <p:clrMapOvr>
    <a:masterClrMapping/>
  </p:clrMapOvr>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EF3E3"/>
        </a:solidFill>
        <a:effectLst/>
      </p:bgPr>
    </p:bg>
    <p:spTree>
      <p:nvGrpSpPr>
        <p:cNvPr id="1" name=""/>
        <p:cNvGrpSpPr/>
        <p:nvPr/>
      </p:nvGrpSpPr>
      <p:grpSpPr>
        <a:xfrm>
          <a:off x="0" y="0"/>
          <a:ext cx="0" cy="0"/>
          <a:chOff x="0" y="0"/>
          <a:chExt cx="0" cy="0"/>
        </a:xfrm>
      </p:grpSpPr>
      <p:sp>
        <p:nvSpPr>
          <p:cNvPr id="2" name="Freeform 2"/>
          <p:cNvSpPr/>
          <p:nvPr/>
        </p:nvSpPr>
        <p:spPr>
          <a:xfrm>
            <a:off x="0" y="-419793"/>
            <a:ext cx="18399948" cy="10772333"/>
          </a:xfrm>
          <a:custGeom>
            <a:avLst/>
            <a:gdLst/>
            <a:ahLst/>
            <a:cxnLst/>
            <a:rect l="l" t="t" r="r" b="b"/>
            <a:pathLst>
              <a:path w="18399948" h="10772333">
                <a:moveTo>
                  <a:pt x="0" y="0"/>
                </a:moveTo>
                <a:lnTo>
                  <a:pt x="18399948" y="0"/>
                </a:lnTo>
                <a:lnTo>
                  <a:pt x="18399948" y="10772334"/>
                </a:lnTo>
                <a:lnTo>
                  <a:pt x="0" y="10772334"/>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40451" y="9553378"/>
            <a:ext cx="2414894" cy="590878"/>
          </a:xfrm>
          <a:custGeom>
            <a:avLst/>
            <a:gdLst/>
            <a:ahLst/>
            <a:cxnLst/>
            <a:rect l="l" t="t" r="r" b="b"/>
            <a:pathLst>
              <a:path w="2414894" h="590878">
                <a:moveTo>
                  <a:pt x="0" y="0"/>
                </a:moveTo>
                <a:lnTo>
                  <a:pt x="2414894" y="0"/>
                </a:lnTo>
                <a:lnTo>
                  <a:pt x="2414894" y="590879"/>
                </a:lnTo>
                <a:lnTo>
                  <a:pt x="0" y="590879"/>
                </a:lnTo>
                <a:lnTo>
                  <a:pt x="0" y="0"/>
                </a:lnTo>
                <a:close/>
              </a:path>
            </a:pathLst>
          </a:custGeom>
          <a:blipFill>
            <a:blip r:embed="rId4"/>
            <a:stretch>
              <a:fillRect/>
            </a:stretch>
          </a:blipFill>
        </p:spPr>
        <p:txBody>
          <a:bodyPr/>
          <a:lstStyle/>
          <a:p>
            <a:endParaRPr lang="en-US"/>
          </a:p>
        </p:txBody>
      </p:sp>
      <p:sp>
        <p:nvSpPr>
          <p:cNvPr id="4" name="Freeform 4"/>
          <p:cNvSpPr/>
          <p:nvPr/>
        </p:nvSpPr>
        <p:spPr>
          <a:xfrm>
            <a:off x="16983792" y="201917"/>
            <a:ext cx="932477" cy="931558"/>
          </a:xfrm>
          <a:custGeom>
            <a:avLst/>
            <a:gdLst/>
            <a:ahLst/>
            <a:cxnLst/>
            <a:rect l="l" t="t" r="r" b="b"/>
            <a:pathLst>
              <a:path w="932477" h="931558">
                <a:moveTo>
                  <a:pt x="0" y="0"/>
                </a:moveTo>
                <a:lnTo>
                  <a:pt x="932477" y="0"/>
                </a:lnTo>
                <a:lnTo>
                  <a:pt x="932477" y="931558"/>
                </a:lnTo>
                <a:lnTo>
                  <a:pt x="0" y="931558"/>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660022" y="450652"/>
            <a:ext cx="11455778" cy="750077"/>
          </a:xfrm>
          <a:prstGeom prst="rect">
            <a:avLst/>
          </a:prstGeom>
        </p:spPr>
        <p:txBody>
          <a:bodyPr wrap="square" lIns="0" tIns="0" rIns="0" bIns="0" rtlCol="0" anchor="t">
            <a:spAutoFit/>
          </a:bodyPr>
          <a:lstStyle/>
          <a:p>
            <a:pPr algn="l">
              <a:lnSpc>
                <a:spcPts val="6391"/>
              </a:lnSpc>
            </a:pPr>
            <a:r>
              <a:rPr lang="en-US" sz="4565" b="1">
                <a:solidFill>
                  <a:srgbClr val="17463E"/>
                </a:solidFill>
                <a:latin typeface="Public Sans Bold"/>
                <a:ea typeface="Public Sans Bold"/>
                <a:cs typeface="Public Sans Bold"/>
                <a:sym typeface="Public Sans Bold"/>
              </a:rPr>
              <a:t>Making Changes to Your Benefits:</a:t>
            </a:r>
          </a:p>
        </p:txBody>
      </p:sp>
      <p:sp>
        <p:nvSpPr>
          <p:cNvPr id="6" name="TextBox 6"/>
          <p:cNvSpPr txBox="1"/>
          <p:nvPr/>
        </p:nvSpPr>
        <p:spPr>
          <a:xfrm>
            <a:off x="1947607" y="1384994"/>
            <a:ext cx="14447821" cy="6662621"/>
          </a:xfrm>
          <a:prstGeom prst="rect">
            <a:avLst/>
          </a:prstGeom>
        </p:spPr>
        <p:txBody>
          <a:bodyPr lIns="0" tIns="0" rIns="0" bIns="0" rtlCol="0" anchor="t">
            <a:spAutoFit/>
          </a:bodyPr>
          <a:lstStyle/>
          <a:p>
            <a:pPr algn="l">
              <a:lnSpc>
                <a:spcPts val="3943"/>
              </a:lnSpc>
            </a:pPr>
            <a:r>
              <a:rPr lang="en-US" sz="2817">
                <a:solidFill>
                  <a:srgbClr val="17463E"/>
                </a:solidFill>
                <a:latin typeface="Public Sans"/>
                <a:ea typeface="Public Sans"/>
                <a:cs typeface="Public Sans"/>
                <a:sym typeface="Public Sans"/>
              </a:rPr>
              <a:t>You may only change your elections during Open Enrollment each year or when you experience a qualifying life event. Qualifying life events include, but are not limited to:</a:t>
            </a:r>
          </a:p>
          <a:p>
            <a:pPr algn="l">
              <a:lnSpc>
                <a:spcPts val="1843"/>
              </a:lnSpc>
            </a:pPr>
            <a:endParaRPr lang="en-US" sz="2817">
              <a:solidFill>
                <a:srgbClr val="17463E"/>
              </a:solidFill>
              <a:latin typeface="Public Sans"/>
              <a:ea typeface="Public Sans"/>
              <a:cs typeface="Public Sans"/>
              <a:sym typeface="Public Sans"/>
            </a:endParaRPr>
          </a:p>
          <a:p>
            <a:pPr marL="608208" lvl="1" indent="-304104" algn="l">
              <a:lnSpc>
                <a:spcPts val="3943"/>
              </a:lnSpc>
              <a:buFont typeface="Arial"/>
              <a:buChar char="•"/>
            </a:pPr>
            <a:r>
              <a:rPr lang="en-US" sz="2817">
                <a:solidFill>
                  <a:srgbClr val="17463E"/>
                </a:solidFill>
                <a:latin typeface="Public Sans"/>
                <a:ea typeface="Public Sans"/>
                <a:cs typeface="Public Sans"/>
                <a:sym typeface="Public Sans"/>
              </a:rPr>
              <a:t>Birth, legal adoption, or placement for adoption</a:t>
            </a:r>
          </a:p>
          <a:p>
            <a:pPr marL="608208" lvl="1" indent="-304104" algn="l">
              <a:lnSpc>
                <a:spcPts val="3943"/>
              </a:lnSpc>
              <a:buFont typeface="Arial"/>
              <a:buChar char="•"/>
            </a:pPr>
            <a:r>
              <a:rPr lang="en-US" sz="2817">
                <a:solidFill>
                  <a:srgbClr val="17463E"/>
                </a:solidFill>
                <a:latin typeface="Public Sans"/>
                <a:ea typeface="Public Sans"/>
                <a:cs typeface="Public Sans"/>
                <a:sym typeface="Public Sans"/>
              </a:rPr>
              <a:t>Marital status</a:t>
            </a:r>
          </a:p>
          <a:p>
            <a:pPr marL="608208" lvl="1" indent="-304104" algn="l">
              <a:lnSpc>
                <a:spcPts val="3943"/>
              </a:lnSpc>
              <a:buFont typeface="Arial"/>
              <a:buChar char="•"/>
            </a:pPr>
            <a:r>
              <a:rPr lang="en-US" sz="2817">
                <a:solidFill>
                  <a:srgbClr val="17463E"/>
                </a:solidFill>
                <a:latin typeface="Public Sans"/>
                <a:ea typeface="Public Sans"/>
                <a:cs typeface="Public Sans"/>
                <a:sym typeface="Public Sans"/>
              </a:rPr>
              <a:t>Dependent child reaches age 26</a:t>
            </a:r>
          </a:p>
          <a:p>
            <a:pPr marL="608208" lvl="1" indent="-304104" algn="l">
              <a:lnSpc>
                <a:spcPts val="3943"/>
              </a:lnSpc>
              <a:buFont typeface="Arial"/>
              <a:buChar char="•"/>
            </a:pPr>
            <a:r>
              <a:rPr lang="en-US" sz="2817">
                <a:solidFill>
                  <a:srgbClr val="17463E"/>
                </a:solidFill>
                <a:latin typeface="Public Sans"/>
                <a:ea typeface="Public Sans"/>
                <a:cs typeface="Public Sans"/>
                <a:sym typeface="Public Sans"/>
              </a:rPr>
              <a:t>Spouse gains or loses employment or eligibility with current employer</a:t>
            </a:r>
          </a:p>
          <a:p>
            <a:pPr marL="608208" lvl="1" indent="-304104" algn="l">
              <a:lnSpc>
                <a:spcPts val="3943"/>
              </a:lnSpc>
              <a:buFont typeface="Arial"/>
              <a:buChar char="•"/>
            </a:pPr>
            <a:r>
              <a:rPr lang="en-US" sz="2817">
                <a:solidFill>
                  <a:srgbClr val="17463E"/>
                </a:solidFill>
                <a:latin typeface="Public Sans"/>
                <a:ea typeface="Public Sans"/>
                <a:cs typeface="Public Sans"/>
                <a:sym typeface="Public Sans"/>
              </a:rPr>
              <a:t>Death of a covered dependent</a:t>
            </a:r>
          </a:p>
          <a:p>
            <a:pPr marL="608208" lvl="1" indent="-304104" algn="l">
              <a:lnSpc>
                <a:spcPts val="3943"/>
              </a:lnSpc>
              <a:buFont typeface="Arial"/>
              <a:buChar char="•"/>
            </a:pPr>
            <a:r>
              <a:rPr lang="en-US" sz="2817">
                <a:solidFill>
                  <a:srgbClr val="17463E"/>
                </a:solidFill>
                <a:latin typeface="Public Sans"/>
                <a:ea typeface="Public Sans"/>
                <a:cs typeface="Public Sans"/>
                <a:sym typeface="Public Sans"/>
              </a:rPr>
              <a:t>Spouse or dependent becomes eligible or ineligible for coverage</a:t>
            </a:r>
          </a:p>
          <a:p>
            <a:pPr marL="608208" lvl="1" indent="-304104" algn="l">
              <a:lnSpc>
                <a:spcPts val="3943"/>
              </a:lnSpc>
              <a:buFont typeface="Arial"/>
              <a:buChar char="•"/>
            </a:pPr>
            <a:r>
              <a:rPr lang="en-US" sz="2817">
                <a:solidFill>
                  <a:srgbClr val="17463E"/>
                </a:solidFill>
                <a:latin typeface="Public Sans"/>
                <a:ea typeface="Public Sans"/>
                <a:cs typeface="Public Sans"/>
                <a:sym typeface="Public Sans"/>
              </a:rPr>
              <a:t>Court ordered change.</a:t>
            </a:r>
          </a:p>
          <a:p>
            <a:pPr algn="l">
              <a:lnSpc>
                <a:spcPts val="3943"/>
              </a:lnSpc>
            </a:pPr>
            <a:endParaRPr lang="en-US" sz="2817">
              <a:solidFill>
                <a:srgbClr val="17463E"/>
              </a:solidFill>
              <a:latin typeface="Public Sans"/>
              <a:ea typeface="Public Sans"/>
              <a:cs typeface="Public Sans"/>
              <a:sym typeface="Public Sans"/>
            </a:endParaRPr>
          </a:p>
          <a:p>
            <a:pPr algn="l">
              <a:lnSpc>
                <a:spcPts val="3943"/>
              </a:lnSpc>
            </a:pPr>
            <a:r>
              <a:rPr lang="en-US" sz="2817">
                <a:solidFill>
                  <a:srgbClr val="17463E"/>
                </a:solidFill>
                <a:latin typeface="Public Sans"/>
                <a:ea typeface="Public Sans"/>
                <a:cs typeface="Public Sans"/>
                <a:sym typeface="Public Sans"/>
              </a:rPr>
              <a:t>Changes to your coverage due to a qualifying life event must be made within 30 days of that life event. Proof of the qualifying life event is required (marriage certificate, divorce decree, birth certificate, or loss of coverage letter).</a:t>
            </a:r>
          </a:p>
        </p:txBody>
      </p:sp>
      <p:sp>
        <p:nvSpPr>
          <p:cNvPr id="7" name="TextBox 7"/>
          <p:cNvSpPr txBox="1"/>
          <p:nvPr/>
        </p:nvSpPr>
        <p:spPr>
          <a:xfrm>
            <a:off x="1947607" y="8542916"/>
            <a:ext cx="14447821" cy="358774"/>
          </a:xfrm>
          <a:prstGeom prst="rect">
            <a:avLst/>
          </a:prstGeom>
        </p:spPr>
        <p:txBody>
          <a:bodyPr lIns="0" tIns="0" rIns="0" bIns="0" rtlCol="0" anchor="t">
            <a:spAutoFit/>
          </a:bodyPr>
          <a:lstStyle/>
          <a:p>
            <a:pPr algn="l">
              <a:lnSpc>
                <a:spcPts val="2800"/>
              </a:lnSpc>
            </a:pPr>
            <a:r>
              <a:rPr lang="en-US" sz="2000">
                <a:solidFill>
                  <a:srgbClr val="17463E"/>
                </a:solidFill>
                <a:latin typeface="Public Sans"/>
                <a:ea typeface="Public Sans"/>
                <a:cs typeface="Public Sans"/>
                <a:sym typeface="Public Sans"/>
              </a:rPr>
              <a:t>**Note: Any change you make to your coverage must be consistent with the change in status.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7463E"/>
        </a:solidFill>
        <a:effectLst/>
      </p:bgPr>
    </p:bg>
    <p:spTree>
      <p:nvGrpSpPr>
        <p:cNvPr id="1" name=""/>
        <p:cNvGrpSpPr/>
        <p:nvPr/>
      </p:nvGrpSpPr>
      <p:grpSpPr>
        <a:xfrm>
          <a:off x="0" y="0"/>
          <a:ext cx="0" cy="0"/>
          <a:chOff x="0" y="0"/>
          <a:chExt cx="0" cy="0"/>
        </a:xfrm>
      </p:grpSpPr>
      <p:sp>
        <p:nvSpPr>
          <p:cNvPr id="2" name="Freeform 2"/>
          <p:cNvSpPr/>
          <p:nvPr/>
        </p:nvSpPr>
        <p:spPr>
          <a:xfrm>
            <a:off x="0" y="-419793"/>
            <a:ext cx="18439276" cy="10795358"/>
          </a:xfrm>
          <a:custGeom>
            <a:avLst/>
            <a:gdLst/>
            <a:ahLst/>
            <a:cxnLst/>
            <a:rect l="l" t="t" r="r" b="b"/>
            <a:pathLst>
              <a:path w="18439276" h="10795358">
                <a:moveTo>
                  <a:pt x="0" y="0"/>
                </a:moveTo>
                <a:lnTo>
                  <a:pt x="18439276" y="0"/>
                </a:lnTo>
                <a:lnTo>
                  <a:pt x="18439276" y="10795358"/>
                </a:lnTo>
                <a:lnTo>
                  <a:pt x="0" y="10795358"/>
                </a:lnTo>
                <a:lnTo>
                  <a:pt x="0" y="0"/>
                </a:lnTo>
                <a:close/>
              </a:path>
            </a:pathLst>
          </a:custGeom>
          <a:blipFill>
            <a:blip r:embed="rId2">
              <a:alphaModFix amt="1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6908881" y="385999"/>
            <a:ext cx="993809" cy="992829"/>
          </a:xfrm>
          <a:custGeom>
            <a:avLst/>
            <a:gdLst/>
            <a:ahLst/>
            <a:cxnLst/>
            <a:rect l="l" t="t" r="r" b="b"/>
            <a:pathLst>
              <a:path w="993809" h="992829">
                <a:moveTo>
                  <a:pt x="0" y="0"/>
                </a:moveTo>
                <a:lnTo>
                  <a:pt x="993809" y="0"/>
                </a:lnTo>
                <a:lnTo>
                  <a:pt x="993809" y="992830"/>
                </a:lnTo>
                <a:lnTo>
                  <a:pt x="0" y="992830"/>
                </a:lnTo>
                <a:lnTo>
                  <a:pt x="0" y="0"/>
                </a:lnTo>
                <a:close/>
              </a:path>
            </a:pathLst>
          </a:custGeom>
          <a:blipFill>
            <a:blip r:embed="rId4"/>
            <a:stretch>
              <a:fillRect/>
            </a:stretch>
          </a:blipFill>
        </p:spPr>
        <p:txBody>
          <a:bodyPr/>
          <a:lstStyle/>
          <a:p>
            <a:endParaRPr lang="en-US"/>
          </a:p>
        </p:txBody>
      </p:sp>
      <p:sp>
        <p:nvSpPr>
          <p:cNvPr id="4" name="Freeform 4"/>
          <p:cNvSpPr/>
          <p:nvPr/>
        </p:nvSpPr>
        <p:spPr>
          <a:xfrm>
            <a:off x="438371" y="9258300"/>
            <a:ext cx="2716247" cy="664614"/>
          </a:xfrm>
          <a:custGeom>
            <a:avLst/>
            <a:gdLst/>
            <a:ahLst/>
            <a:cxnLst/>
            <a:rect l="l" t="t" r="r" b="b"/>
            <a:pathLst>
              <a:path w="2716247" h="664614">
                <a:moveTo>
                  <a:pt x="0" y="0"/>
                </a:moveTo>
                <a:lnTo>
                  <a:pt x="2716247" y="0"/>
                </a:lnTo>
                <a:lnTo>
                  <a:pt x="2716247" y="664614"/>
                </a:lnTo>
                <a:lnTo>
                  <a:pt x="0" y="664614"/>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1750460" y="1749513"/>
            <a:ext cx="14787081" cy="2057400"/>
          </a:xfrm>
          <a:prstGeom prst="rect">
            <a:avLst/>
          </a:prstGeom>
        </p:spPr>
        <p:txBody>
          <a:bodyPr lIns="0" tIns="0" rIns="0" bIns="0" rtlCol="0" anchor="t">
            <a:spAutoFit/>
          </a:bodyPr>
          <a:lstStyle/>
          <a:p>
            <a:pPr algn="ctr">
              <a:lnSpc>
                <a:spcPts val="15450"/>
              </a:lnSpc>
            </a:pPr>
            <a:r>
              <a:rPr lang="en-US" sz="15000" b="1">
                <a:solidFill>
                  <a:srgbClr val="6BA342"/>
                </a:solidFill>
                <a:latin typeface="Public Sans Bold"/>
                <a:ea typeface="Public Sans Bold"/>
                <a:cs typeface="Public Sans Bold"/>
                <a:sym typeface="Public Sans Bold"/>
              </a:rPr>
              <a:t>Who is eligible?</a:t>
            </a:r>
          </a:p>
        </p:txBody>
      </p:sp>
      <p:sp>
        <p:nvSpPr>
          <p:cNvPr id="6" name="TextBox 6"/>
          <p:cNvSpPr txBox="1"/>
          <p:nvPr/>
        </p:nvSpPr>
        <p:spPr>
          <a:xfrm>
            <a:off x="2673668" y="4275737"/>
            <a:ext cx="12940664" cy="5033645"/>
          </a:xfrm>
          <a:prstGeom prst="rect">
            <a:avLst/>
          </a:prstGeom>
        </p:spPr>
        <p:txBody>
          <a:bodyPr lIns="0" tIns="0" rIns="0" bIns="0" rtlCol="0" anchor="t">
            <a:spAutoFit/>
          </a:bodyPr>
          <a:lstStyle/>
          <a:p>
            <a:pPr marL="1187449" lvl="1" indent="-593725" algn="l">
              <a:lnSpc>
                <a:spcPts val="5664"/>
              </a:lnSpc>
              <a:buFont typeface="Arial"/>
              <a:buChar char="•"/>
            </a:pPr>
            <a:r>
              <a:rPr lang="en-US" sz="5499" dirty="0">
                <a:solidFill>
                  <a:srgbClr val="6BA342"/>
                </a:solidFill>
                <a:latin typeface="Public Sans"/>
                <a:ea typeface="Public Sans"/>
                <a:cs typeface="Public Sans"/>
                <a:sym typeface="Public Sans"/>
              </a:rPr>
              <a:t>Regular, Full-Time Employees Working an Avg. of 30+ hours/weekly</a:t>
            </a:r>
          </a:p>
          <a:p>
            <a:pPr marL="2374899" lvl="2" indent="-791633" algn="l">
              <a:lnSpc>
                <a:spcPts val="5664"/>
              </a:lnSpc>
              <a:buFont typeface="Arial"/>
              <a:buChar char="⚬"/>
            </a:pPr>
            <a:r>
              <a:rPr lang="en-US" sz="5499" dirty="0">
                <a:solidFill>
                  <a:srgbClr val="6BA342"/>
                </a:solidFill>
                <a:latin typeface="Public Sans"/>
                <a:ea typeface="Public Sans"/>
                <a:cs typeface="Public Sans"/>
                <a:sym typeface="Public Sans"/>
              </a:rPr>
              <a:t>Their spouses/domestic partners</a:t>
            </a:r>
          </a:p>
          <a:p>
            <a:pPr marL="2374899" lvl="2" indent="-791633" algn="l">
              <a:lnSpc>
                <a:spcPts val="5664"/>
              </a:lnSpc>
              <a:buFont typeface="Arial"/>
              <a:buChar char="⚬"/>
            </a:pPr>
            <a:r>
              <a:rPr lang="en-US" sz="5499" dirty="0">
                <a:solidFill>
                  <a:srgbClr val="6BA342"/>
                </a:solidFill>
                <a:latin typeface="Public Sans"/>
                <a:ea typeface="Public Sans"/>
                <a:cs typeface="Public Sans"/>
                <a:sym typeface="Public Sans"/>
              </a:rPr>
              <a:t>Their dependent children through age 26</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7463E"/>
        </a:solidFill>
        <a:effectLst/>
      </p:bgPr>
    </p:bg>
    <p:spTree>
      <p:nvGrpSpPr>
        <p:cNvPr id="1" name=""/>
        <p:cNvGrpSpPr/>
        <p:nvPr/>
      </p:nvGrpSpPr>
      <p:grpSpPr>
        <a:xfrm>
          <a:off x="0" y="0"/>
          <a:ext cx="0" cy="0"/>
          <a:chOff x="0" y="0"/>
          <a:chExt cx="0" cy="0"/>
        </a:xfrm>
      </p:grpSpPr>
      <p:sp>
        <p:nvSpPr>
          <p:cNvPr id="2" name="Freeform 2"/>
          <p:cNvSpPr/>
          <p:nvPr/>
        </p:nvSpPr>
        <p:spPr>
          <a:xfrm>
            <a:off x="0" y="-419793"/>
            <a:ext cx="18439276" cy="10795358"/>
          </a:xfrm>
          <a:custGeom>
            <a:avLst/>
            <a:gdLst/>
            <a:ahLst/>
            <a:cxnLst/>
            <a:rect l="l" t="t" r="r" b="b"/>
            <a:pathLst>
              <a:path w="18439276" h="10795358">
                <a:moveTo>
                  <a:pt x="0" y="0"/>
                </a:moveTo>
                <a:lnTo>
                  <a:pt x="18439276" y="0"/>
                </a:lnTo>
                <a:lnTo>
                  <a:pt x="18439276" y="10795358"/>
                </a:lnTo>
                <a:lnTo>
                  <a:pt x="0" y="10795358"/>
                </a:lnTo>
                <a:lnTo>
                  <a:pt x="0" y="0"/>
                </a:lnTo>
                <a:close/>
              </a:path>
            </a:pathLst>
          </a:custGeom>
          <a:blipFill>
            <a:blip r:embed="rId2">
              <a:alphaModFix amt="1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6908881" y="385999"/>
            <a:ext cx="993809" cy="992829"/>
          </a:xfrm>
          <a:custGeom>
            <a:avLst/>
            <a:gdLst/>
            <a:ahLst/>
            <a:cxnLst/>
            <a:rect l="l" t="t" r="r" b="b"/>
            <a:pathLst>
              <a:path w="993809" h="992829">
                <a:moveTo>
                  <a:pt x="0" y="0"/>
                </a:moveTo>
                <a:lnTo>
                  <a:pt x="993809" y="0"/>
                </a:lnTo>
                <a:lnTo>
                  <a:pt x="993809" y="992830"/>
                </a:lnTo>
                <a:lnTo>
                  <a:pt x="0" y="992830"/>
                </a:lnTo>
                <a:lnTo>
                  <a:pt x="0" y="0"/>
                </a:lnTo>
                <a:close/>
              </a:path>
            </a:pathLst>
          </a:custGeom>
          <a:blipFill>
            <a:blip r:embed="rId4"/>
            <a:stretch>
              <a:fillRect/>
            </a:stretch>
          </a:blipFill>
        </p:spPr>
        <p:txBody>
          <a:bodyPr/>
          <a:lstStyle/>
          <a:p>
            <a:endParaRPr lang="en-US"/>
          </a:p>
        </p:txBody>
      </p:sp>
      <p:sp>
        <p:nvSpPr>
          <p:cNvPr id="4" name="Freeform 4"/>
          <p:cNvSpPr/>
          <p:nvPr/>
        </p:nvSpPr>
        <p:spPr>
          <a:xfrm>
            <a:off x="438371" y="9258300"/>
            <a:ext cx="2716247" cy="664614"/>
          </a:xfrm>
          <a:custGeom>
            <a:avLst/>
            <a:gdLst/>
            <a:ahLst/>
            <a:cxnLst/>
            <a:rect l="l" t="t" r="r" b="b"/>
            <a:pathLst>
              <a:path w="2716247" h="664614">
                <a:moveTo>
                  <a:pt x="0" y="0"/>
                </a:moveTo>
                <a:lnTo>
                  <a:pt x="2716247" y="0"/>
                </a:lnTo>
                <a:lnTo>
                  <a:pt x="2716247" y="664614"/>
                </a:lnTo>
                <a:lnTo>
                  <a:pt x="0" y="664614"/>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2325108" y="2878732"/>
            <a:ext cx="13637783" cy="4019550"/>
          </a:xfrm>
          <a:prstGeom prst="rect">
            <a:avLst/>
          </a:prstGeom>
        </p:spPr>
        <p:txBody>
          <a:bodyPr lIns="0" tIns="0" rIns="0" bIns="0" rtlCol="0" anchor="t">
            <a:spAutoFit/>
          </a:bodyPr>
          <a:lstStyle/>
          <a:p>
            <a:pPr algn="ctr">
              <a:lnSpc>
                <a:spcPts val="15450"/>
              </a:lnSpc>
            </a:pPr>
            <a:r>
              <a:rPr lang="en-US" sz="15000" b="1">
                <a:solidFill>
                  <a:srgbClr val="6BA342"/>
                </a:solidFill>
                <a:latin typeface="Public Sans Bold"/>
                <a:ea typeface="Public Sans Bold"/>
                <a:cs typeface="Public Sans Bold"/>
                <a:sym typeface="Public Sans Bold"/>
              </a:rPr>
              <a:t>Medical Plan</a:t>
            </a:r>
          </a:p>
          <a:p>
            <a:pPr algn="ctr">
              <a:lnSpc>
                <a:spcPts val="15450"/>
              </a:lnSpc>
            </a:pPr>
            <a:r>
              <a:rPr lang="en-US" sz="15000" b="1">
                <a:solidFill>
                  <a:srgbClr val="6BA342"/>
                </a:solidFill>
                <a:latin typeface="Public Sans Bold"/>
                <a:ea typeface="Public Sans Bold"/>
                <a:cs typeface="Public Sans Bold"/>
                <a:sym typeface="Public Sans Bold"/>
              </a:rPr>
              <a:t>Options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EF3E3"/>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234808" y="857250"/>
          <a:ext cx="17818388" cy="8505827"/>
        </p:xfrm>
        <a:graphic>
          <a:graphicData uri="http://schemas.openxmlformats.org/drawingml/2006/table">
            <a:tbl>
              <a:tblPr/>
              <a:tblGrid>
                <a:gridCol w="3746852">
                  <a:extLst>
                    <a:ext uri="{9D8B030D-6E8A-4147-A177-3AD203B41FA5}">
                      <a16:colId xmlns:a16="http://schemas.microsoft.com/office/drawing/2014/main" val="20000"/>
                    </a:ext>
                  </a:extLst>
                </a:gridCol>
                <a:gridCol w="1758942">
                  <a:extLst>
                    <a:ext uri="{9D8B030D-6E8A-4147-A177-3AD203B41FA5}">
                      <a16:colId xmlns:a16="http://schemas.microsoft.com/office/drawing/2014/main" val="20001"/>
                    </a:ext>
                  </a:extLst>
                </a:gridCol>
                <a:gridCol w="1758942">
                  <a:extLst>
                    <a:ext uri="{9D8B030D-6E8A-4147-A177-3AD203B41FA5}">
                      <a16:colId xmlns:a16="http://schemas.microsoft.com/office/drawing/2014/main" val="20002"/>
                    </a:ext>
                  </a:extLst>
                </a:gridCol>
                <a:gridCol w="1758942">
                  <a:extLst>
                    <a:ext uri="{9D8B030D-6E8A-4147-A177-3AD203B41FA5}">
                      <a16:colId xmlns:a16="http://schemas.microsoft.com/office/drawing/2014/main" val="20003"/>
                    </a:ext>
                  </a:extLst>
                </a:gridCol>
                <a:gridCol w="1758942">
                  <a:extLst>
                    <a:ext uri="{9D8B030D-6E8A-4147-A177-3AD203B41FA5}">
                      <a16:colId xmlns:a16="http://schemas.microsoft.com/office/drawing/2014/main" val="20004"/>
                    </a:ext>
                  </a:extLst>
                </a:gridCol>
                <a:gridCol w="1758942">
                  <a:extLst>
                    <a:ext uri="{9D8B030D-6E8A-4147-A177-3AD203B41FA5}">
                      <a16:colId xmlns:a16="http://schemas.microsoft.com/office/drawing/2014/main" val="20005"/>
                    </a:ext>
                  </a:extLst>
                </a:gridCol>
                <a:gridCol w="1758942">
                  <a:extLst>
                    <a:ext uri="{9D8B030D-6E8A-4147-A177-3AD203B41FA5}">
                      <a16:colId xmlns:a16="http://schemas.microsoft.com/office/drawing/2014/main" val="20006"/>
                    </a:ext>
                  </a:extLst>
                </a:gridCol>
                <a:gridCol w="1758942">
                  <a:extLst>
                    <a:ext uri="{9D8B030D-6E8A-4147-A177-3AD203B41FA5}">
                      <a16:colId xmlns:a16="http://schemas.microsoft.com/office/drawing/2014/main" val="20007"/>
                    </a:ext>
                  </a:extLst>
                </a:gridCol>
                <a:gridCol w="1758942">
                  <a:extLst>
                    <a:ext uri="{9D8B030D-6E8A-4147-A177-3AD203B41FA5}">
                      <a16:colId xmlns:a16="http://schemas.microsoft.com/office/drawing/2014/main" val="20008"/>
                    </a:ext>
                  </a:extLst>
                </a:gridCol>
              </a:tblGrid>
              <a:tr h="1023761">
                <a:tc>
                  <a:txBody>
                    <a:bodyPr/>
                    <a:lstStyle/>
                    <a:p>
                      <a:pPr algn="ctr">
                        <a:lnSpc>
                          <a:spcPts val="2239"/>
                        </a:lnSpc>
                        <a:defRPr/>
                      </a:pPr>
                      <a:r>
                        <a:rPr lang="en-US" sz="1599" b="1">
                          <a:solidFill>
                            <a:srgbClr val="17463E"/>
                          </a:solidFill>
                          <a:latin typeface="Public Sans Bold"/>
                          <a:ea typeface="Public Sans Bold"/>
                          <a:cs typeface="Public Sans Bold"/>
                          <a:sym typeface="Public Sans Bold"/>
                        </a:rPr>
                        <a:t>Annual deductible (Individual/Family) </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solidFill>
                      <a:srgbClr val="6BA342"/>
                    </a:solidFill>
                  </a:tcPr>
                </a:tc>
                <a:tc>
                  <a:txBody>
                    <a:bodyPr/>
                    <a:lstStyle/>
                    <a:p>
                      <a:pPr algn="ctr">
                        <a:lnSpc>
                          <a:spcPts val="1820"/>
                        </a:lnSpc>
                        <a:defRPr/>
                      </a:pPr>
                      <a:r>
                        <a:rPr lang="en-US" sz="1300">
                          <a:solidFill>
                            <a:srgbClr val="17463E"/>
                          </a:solidFill>
                          <a:latin typeface="Public Sans"/>
                          <a:ea typeface="Public Sans"/>
                          <a:cs typeface="Public Sans"/>
                          <a:sym typeface="Public Sans"/>
                        </a:rPr>
                        <a:t>$1,000/</a:t>
                      </a:r>
                      <a:endParaRPr lang="en-US" sz="1100"/>
                    </a:p>
                    <a:p>
                      <a:pPr algn="ctr">
                        <a:lnSpc>
                          <a:spcPts val="1820"/>
                        </a:lnSpc>
                      </a:pPr>
                      <a:r>
                        <a:rPr lang="en-US" sz="1300">
                          <a:solidFill>
                            <a:srgbClr val="17463E"/>
                          </a:solidFill>
                          <a:latin typeface="Public Sans"/>
                          <a:ea typeface="Public Sans"/>
                          <a:cs typeface="Public Sans"/>
                          <a:sym typeface="Public Sans"/>
                        </a:rPr>
                        <a:t>$2,000</a:t>
                      </a:r>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1820"/>
                        </a:lnSpc>
                        <a:defRPr/>
                      </a:pPr>
                      <a:r>
                        <a:rPr lang="en-US" sz="1300">
                          <a:solidFill>
                            <a:srgbClr val="17463E"/>
                          </a:solidFill>
                          <a:latin typeface="Public Sans"/>
                          <a:ea typeface="Public Sans"/>
                          <a:cs typeface="Public Sans"/>
                          <a:sym typeface="Public Sans"/>
                        </a:rPr>
                        <a:t>$10,000/</a:t>
                      </a:r>
                      <a:endParaRPr lang="en-US" sz="1100"/>
                    </a:p>
                    <a:p>
                      <a:pPr algn="ctr">
                        <a:lnSpc>
                          <a:spcPts val="1820"/>
                        </a:lnSpc>
                      </a:pPr>
                      <a:r>
                        <a:rPr lang="en-US" sz="1300">
                          <a:solidFill>
                            <a:srgbClr val="17463E"/>
                          </a:solidFill>
                          <a:latin typeface="Public Sans"/>
                          <a:ea typeface="Public Sans"/>
                          <a:cs typeface="Public Sans"/>
                          <a:sym typeface="Public Sans"/>
                        </a:rPr>
                        <a:t>$16,000</a:t>
                      </a:r>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1960"/>
                        </a:lnSpc>
                        <a:defRPr/>
                      </a:pPr>
                      <a:r>
                        <a:rPr lang="en-US" sz="1400">
                          <a:solidFill>
                            <a:srgbClr val="17463E"/>
                          </a:solidFill>
                          <a:latin typeface="Public Sans"/>
                          <a:ea typeface="Public Sans"/>
                          <a:cs typeface="Public Sans"/>
                          <a:sym typeface="Public Sans"/>
                        </a:rPr>
                        <a:t>$2,000/</a:t>
                      </a:r>
                      <a:endParaRPr lang="en-US" sz="1100"/>
                    </a:p>
                    <a:p>
                      <a:pPr algn="ctr">
                        <a:lnSpc>
                          <a:spcPts val="1960"/>
                        </a:lnSpc>
                      </a:pPr>
                      <a:r>
                        <a:rPr lang="en-US" sz="1400">
                          <a:solidFill>
                            <a:srgbClr val="17463E"/>
                          </a:solidFill>
                          <a:latin typeface="Public Sans"/>
                          <a:ea typeface="Public Sans"/>
                          <a:cs typeface="Public Sans"/>
                          <a:sym typeface="Public Sans"/>
                        </a:rPr>
                        <a:t>$4,000</a:t>
                      </a:r>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1960"/>
                        </a:lnSpc>
                        <a:defRPr/>
                      </a:pPr>
                      <a:r>
                        <a:rPr lang="en-US" sz="1400">
                          <a:solidFill>
                            <a:srgbClr val="17463E"/>
                          </a:solidFill>
                          <a:latin typeface="Public Sans"/>
                          <a:ea typeface="Public Sans"/>
                          <a:cs typeface="Public Sans"/>
                          <a:sym typeface="Public Sans"/>
                        </a:rPr>
                        <a:t>$10,000/</a:t>
                      </a:r>
                      <a:endParaRPr lang="en-US" sz="1100"/>
                    </a:p>
                    <a:p>
                      <a:pPr algn="ctr">
                        <a:lnSpc>
                          <a:spcPts val="1960"/>
                        </a:lnSpc>
                      </a:pPr>
                      <a:r>
                        <a:rPr lang="en-US" sz="1400">
                          <a:solidFill>
                            <a:srgbClr val="17463E"/>
                          </a:solidFill>
                          <a:latin typeface="Public Sans"/>
                          <a:ea typeface="Public Sans"/>
                          <a:cs typeface="Public Sans"/>
                          <a:sym typeface="Public Sans"/>
                        </a:rPr>
                        <a:t>$16,000</a:t>
                      </a:r>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1960"/>
                        </a:lnSpc>
                        <a:defRPr/>
                      </a:pPr>
                      <a:r>
                        <a:rPr lang="en-US" sz="1400">
                          <a:solidFill>
                            <a:srgbClr val="17463E"/>
                          </a:solidFill>
                          <a:latin typeface="Public Sans"/>
                          <a:ea typeface="Public Sans"/>
                          <a:cs typeface="Public Sans"/>
                          <a:sym typeface="Public Sans"/>
                        </a:rPr>
                        <a:t>$4,000/</a:t>
                      </a:r>
                      <a:endParaRPr lang="en-US" sz="1100"/>
                    </a:p>
                    <a:p>
                      <a:pPr algn="ctr">
                        <a:lnSpc>
                          <a:spcPts val="1960"/>
                        </a:lnSpc>
                      </a:pPr>
                      <a:r>
                        <a:rPr lang="en-US" sz="1400">
                          <a:solidFill>
                            <a:srgbClr val="17463E"/>
                          </a:solidFill>
                          <a:latin typeface="Public Sans"/>
                          <a:ea typeface="Public Sans"/>
                          <a:cs typeface="Public Sans"/>
                          <a:sym typeface="Public Sans"/>
                        </a:rPr>
                        <a:t>$8,000</a:t>
                      </a:r>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1960"/>
                        </a:lnSpc>
                        <a:defRPr/>
                      </a:pPr>
                      <a:r>
                        <a:rPr lang="en-US" sz="1400">
                          <a:solidFill>
                            <a:srgbClr val="17463E"/>
                          </a:solidFill>
                          <a:latin typeface="Public Sans"/>
                          <a:ea typeface="Public Sans"/>
                          <a:cs typeface="Public Sans"/>
                          <a:sym typeface="Public Sans"/>
                        </a:rPr>
                        <a:t>$10,000/</a:t>
                      </a:r>
                      <a:endParaRPr lang="en-US" sz="1100"/>
                    </a:p>
                    <a:p>
                      <a:pPr algn="ctr">
                        <a:lnSpc>
                          <a:spcPts val="1960"/>
                        </a:lnSpc>
                      </a:pPr>
                      <a:r>
                        <a:rPr lang="en-US" sz="1400">
                          <a:solidFill>
                            <a:srgbClr val="17463E"/>
                          </a:solidFill>
                          <a:latin typeface="Public Sans"/>
                          <a:ea typeface="Public Sans"/>
                          <a:cs typeface="Public Sans"/>
                          <a:sym typeface="Public Sans"/>
                        </a:rPr>
                        <a:t>$16,000</a:t>
                      </a:r>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1960"/>
                        </a:lnSpc>
                        <a:defRPr/>
                      </a:pPr>
                      <a:r>
                        <a:rPr lang="en-US" sz="1400">
                          <a:solidFill>
                            <a:srgbClr val="17463E"/>
                          </a:solidFill>
                          <a:latin typeface="Public Sans"/>
                          <a:ea typeface="Public Sans"/>
                          <a:cs typeface="Public Sans"/>
                          <a:sym typeface="Public Sans"/>
                        </a:rPr>
                        <a:t>$3,200/</a:t>
                      </a:r>
                      <a:endParaRPr lang="en-US" sz="1100"/>
                    </a:p>
                    <a:p>
                      <a:pPr algn="ctr">
                        <a:lnSpc>
                          <a:spcPts val="1960"/>
                        </a:lnSpc>
                      </a:pPr>
                      <a:r>
                        <a:rPr lang="en-US" sz="1400">
                          <a:solidFill>
                            <a:srgbClr val="17463E"/>
                          </a:solidFill>
                          <a:latin typeface="Public Sans"/>
                          <a:ea typeface="Public Sans"/>
                          <a:cs typeface="Public Sans"/>
                          <a:sym typeface="Public Sans"/>
                        </a:rPr>
                        <a:t>$6,400</a:t>
                      </a:r>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1960"/>
                        </a:lnSpc>
                        <a:defRPr/>
                      </a:pPr>
                      <a:r>
                        <a:rPr lang="en-US" sz="1400">
                          <a:solidFill>
                            <a:srgbClr val="17463E"/>
                          </a:solidFill>
                          <a:latin typeface="Public Sans"/>
                          <a:ea typeface="Public Sans"/>
                          <a:cs typeface="Public Sans"/>
                          <a:sym typeface="Public Sans"/>
                        </a:rPr>
                        <a:t>$10,000/</a:t>
                      </a:r>
                      <a:endParaRPr lang="en-US" sz="1100"/>
                    </a:p>
                    <a:p>
                      <a:pPr algn="ctr">
                        <a:lnSpc>
                          <a:spcPts val="1960"/>
                        </a:lnSpc>
                      </a:pPr>
                      <a:r>
                        <a:rPr lang="en-US" sz="1400">
                          <a:solidFill>
                            <a:srgbClr val="17463E"/>
                          </a:solidFill>
                          <a:latin typeface="Public Sans"/>
                          <a:ea typeface="Public Sans"/>
                          <a:cs typeface="Public Sans"/>
                          <a:sym typeface="Public Sans"/>
                        </a:rPr>
                        <a:t>$16,000</a:t>
                      </a:r>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extLst>
                  <a:ext uri="{0D108BD9-81ED-4DB2-BD59-A6C34878D82A}">
                    <a16:rowId xmlns:a16="http://schemas.microsoft.com/office/drawing/2014/main" val="10000"/>
                  </a:ext>
                </a:extLst>
              </a:tr>
              <a:tr h="1023761">
                <a:tc>
                  <a:txBody>
                    <a:bodyPr/>
                    <a:lstStyle/>
                    <a:p>
                      <a:pPr algn="ctr">
                        <a:lnSpc>
                          <a:spcPts val="2239"/>
                        </a:lnSpc>
                        <a:defRPr/>
                      </a:pPr>
                      <a:r>
                        <a:rPr lang="en-US" sz="1599" b="1">
                          <a:solidFill>
                            <a:srgbClr val="17463E"/>
                          </a:solidFill>
                          <a:latin typeface="Public Sans Bold"/>
                          <a:ea typeface="Public Sans Bold"/>
                          <a:cs typeface="Public Sans Bold"/>
                          <a:sym typeface="Public Sans Bold"/>
                        </a:rPr>
                        <a:t>Out-of-pocket maximum (Individual/Family)</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solidFill>
                      <a:srgbClr val="6BA342"/>
                    </a:solidFill>
                  </a:tcPr>
                </a:tc>
                <a:tc>
                  <a:txBody>
                    <a:bodyPr/>
                    <a:lstStyle/>
                    <a:p>
                      <a:pPr algn="ctr">
                        <a:lnSpc>
                          <a:spcPts val="1959"/>
                        </a:lnSpc>
                        <a:defRPr/>
                      </a:pPr>
                      <a:r>
                        <a:rPr lang="en-US" sz="1399">
                          <a:solidFill>
                            <a:srgbClr val="17463E"/>
                          </a:solidFill>
                          <a:latin typeface="Public Sans"/>
                          <a:ea typeface="Public Sans"/>
                          <a:cs typeface="Public Sans"/>
                          <a:sym typeface="Public Sans"/>
                        </a:rPr>
                        <a:t>$4,000/</a:t>
                      </a:r>
                      <a:endParaRPr lang="en-US" sz="1100"/>
                    </a:p>
                    <a:p>
                      <a:pPr algn="ctr">
                        <a:lnSpc>
                          <a:spcPts val="1959"/>
                        </a:lnSpc>
                      </a:pPr>
                      <a:r>
                        <a:rPr lang="en-US" sz="1399">
                          <a:solidFill>
                            <a:srgbClr val="17463E"/>
                          </a:solidFill>
                          <a:latin typeface="Public Sans"/>
                          <a:ea typeface="Public Sans"/>
                          <a:cs typeface="Public Sans"/>
                          <a:sym typeface="Public Sans"/>
                        </a:rPr>
                        <a:t>$8,000</a:t>
                      </a:r>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1959"/>
                        </a:lnSpc>
                        <a:defRPr/>
                      </a:pPr>
                      <a:r>
                        <a:rPr lang="en-US" sz="1399">
                          <a:solidFill>
                            <a:srgbClr val="17463E"/>
                          </a:solidFill>
                          <a:latin typeface="Public Sans"/>
                          <a:ea typeface="Public Sans"/>
                          <a:cs typeface="Public Sans"/>
                          <a:sym typeface="Public Sans"/>
                        </a:rPr>
                        <a:t>$15,000/</a:t>
                      </a:r>
                      <a:endParaRPr lang="en-US" sz="1100"/>
                    </a:p>
                    <a:p>
                      <a:pPr algn="ctr">
                        <a:lnSpc>
                          <a:spcPts val="1959"/>
                        </a:lnSpc>
                      </a:pPr>
                      <a:r>
                        <a:rPr lang="en-US" sz="1399">
                          <a:solidFill>
                            <a:srgbClr val="17463E"/>
                          </a:solidFill>
                          <a:latin typeface="Public Sans"/>
                          <a:ea typeface="Public Sans"/>
                          <a:cs typeface="Public Sans"/>
                          <a:sym typeface="Public Sans"/>
                        </a:rPr>
                        <a:t>$30,000</a:t>
                      </a:r>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1959"/>
                        </a:lnSpc>
                        <a:defRPr/>
                      </a:pPr>
                      <a:r>
                        <a:rPr lang="en-US" sz="1399">
                          <a:solidFill>
                            <a:srgbClr val="17463E"/>
                          </a:solidFill>
                          <a:latin typeface="Public Sans"/>
                          <a:ea typeface="Public Sans"/>
                          <a:cs typeface="Public Sans"/>
                          <a:sym typeface="Public Sans"/>
                        </a:rPr>
                        <a:t>$5,000/</a:t>
                      </a:r>
                      <a:endParaRPr lang="en-US" sz="1100"/>
                    </a:p>
                    <a:p>
                      <a:pPr algn="ctr">
                        <a:lnSpc>
                          <a:spcPts val="1959"/>
                        </a:lnSpc>
                      </a:pPr>
                      <a:r>
                        <a:rPr lang="en-US" sz="1399">
                          <a:solidFill>
                            <a:srgbClr val="17463E"/>
                          </a:solidFill>
                          <a:latin typeface="Public Sans"/>
                          <a:ea typeface="Public Sans"/>
                          <a:cs typeface="Public Sans"/>
                          <a:sym typeface="Public Sans"/>
                        </a:rPr>
                        <a:t>$10,000</a:t>
                      </a:r>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1959"/>
                        </a:lnSpc>
                        <a:defRPr/>
                      </a:pPr>
                      <a:r>
                        <a:rPr lang="en-US" sz="1399">
                          <a:solidFill>
                            <a:srgbClr val="17463E"/>
                          </a:solidFill>
                          <a:latin typeface="Public Sans"/>
                          <a:ea typeface="Public Sans"/>
                          <a:cs typeface="Public Sans"/>
                          <a:sym typeface="Public Sans"/>
                        </a:rPr>
                        <a:t>$15,000/</a:t>
                      </a:r>
                      <a:endParaRPr lang="en-US" sz="1100"/>
                    </a:p>
                    <a:p>
                      <a:pPr algn="ctr">
                        <a:lnSpc>
                          <a:spcPts val="1959"/>
                        </a:lnSpc>
                      </a:pPr>
                      <a:r>
                        <a:rPr lang="en-US" sz="1399">
                          <a:solidFill>
                            <a:srgbClr val="17463E"/>
                          </a:solidFill>
                          <a:latin typeface="Public Sans"/>
                          <a:ea typeface="Public Sans"/>
                          <a:cs typeface="Public Sans"/>
                          <a:sym typeface="Public Sans"/>
                        </a:rPr>
                        <a:t>$30,000</a:t>
                      </a:r>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1959"/>
                        </a:lnSpc>
                        <a:defRPr/>
                      </a:pPr>
                      <a:r>
                        <a:rPr lang="en-US" sz="1399">
                          <a:solidFill>
                            <a:srgbClr val="17463E"/>
                          </a:solidFill>
                          <a:latin typeface="Public Sans"/>
                          <a:ea typeface="Public Sans"/>
                          <a:cs typeface="Public Sans"/>
                          <a:sym typeface="Public Sans"/>
                        </a:rPr>
                        <a:t>$6,000/</a:t>
                      </a:r>
                      <a:endParaRPr lang="en-US" sz="1100"/>
                    </a:p>
                    <a:p>
                      <a:pPr algn="ctr">
                        <a:lnSpc>
                          <a:spcPts val="1959"/>
                        </a:lnSpc>
                      </a:pPr>
                      <a:r>
                        <a:rPr lang="en-US" sz="1399">
                          <a:solidFill>
                            <a:srgbClr val="17463E"/>
                          </a:solidFill>
                          <a:latin typeface="Public Sans"/>
                          <a:ea typeface="Public Sans"/>
                          <a:cs typeface="Public Sans"/>
                          <a:sym typeface="Public Sans"/>
                        </a:rPr>
                        <a:t>$12,000</a:t>
                      </a:r>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1959"/>
                        </a:lnSpc>
                        <a:defRPr/>
                      </a:pPr>
                      <a:r>
                        <a:rPr lang="en-US" sz="1399">
                          <a:solidFill>
                            <a:srgbClr val="17463E"/>
                          </a:solidFill>
                          <a:latin typeface="Public Sans"/>
                          <a:ea typeface="Public Sans"/>
                          <a:cs typeface="Public Sans"/>
                          <a:sym typeface="Public Sans"/>
                        </a:rPr>
                        <a:t>$15,000/</a:t>
                      </a:r>
                      <a:endParaRPr lang="en-US" sz="1100"/>
                    </a:p>
                    <a:p>
                      <a:pPr algn="ctr">
                        <a:lnSpc>
                          <a:spcPts val="1959"/>
                        </a:lnSpc>
                      </a:pPr>
                      <a:r>
                        <a:rPr lang="en-US" sz="1399">
                          <a:solidFill>
                            <a:srgbClr val="17463E"/>
                          </a:solidFill>
                          <a:latin typeface="Public Sans"/>
                          <a:ea typeface="Public Sans"/>
                          <a:cs typeface="Public Sans"/>
                          <a:sym typeface="Public Sans"/>
                        </a:rPr>
                        <a:t>$30,000</a:t>
                      </a:r>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1959"/>
                        </a:lnSpc>
                        <a:defRPr/>
                      </a:pPr>
                      <a:r>
                        <a:rPr lang="en-US" sz="1399">
                          <a:solidFill>
                            <a:srgbClr val="17463E"/>
                          </a:solidFill>
                          <a:latin typeface="Public Sans"/>
                          <a:ea typeface="Public Sans"/>
                          <a:cs typeface="Public Sans"/>
                          <a:sym typeface="Public Sans"/>
                        </a:rPr>
                        <a:t>$5,000/</a:t>
                      </a:r>
                      <a:endParaRPr lang="en-US" sz="1100"/>
                    </a:p>
                    <a:p>
                      <a:pPr algn="ctr">
                        <a:lnSpc>
                          <a:spcPts val="1959"/>
                        </a:lnSpc>
                      </a:pPr>
                      <a:r>
                        <a:rPr lang="en-US" sz="1399">
                          <a:solidFill>
                            <a:srgbClr val="17463E"/>
                          </a:solidFill>
                          <a:latin typeface="Public Sans"/>
                          <a:ea typeface="Public Sans"/>
                          <a:cs typeface="Public Sans"/>
                          <a:sym typeface="Public Sans"/>
                        </a:rPr>
                        <a:t>$10,000</a:t>
                      </a:r>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1959"/>
                        </a:lnSpc>
                        <a:defRPr/>
                      </a:pPr>
                      <a:r>
                        <a:rPr lang="en-US" sz="1399">
                          <a:solidFill>
                            <a:srgbClr val="17463E"/>
                          </a:solidFill>
                          <a:latin typeface="Public Sans"/>
                          <a:ea typeface="Public Sans"/>
                          <a:cs typeface="Public Sans"/>
                          <a:sym typeface="Public Sans"/>
                        </a:rPr>
                        <a:t>$15,000/</a:t>
                      </a:r>
                      <a:endParaRPr lang="en-US" sz="1100"/>
                    </a:p>
                    <a:p>
                      <a:pPr algn="ctr">
                        <a:lnSpc>
                          <a:spcPts val="1959"/>
                        </a:lnSpc>
                      </a:pPr>
                      <a:r>
                        <a:rPr lang="en-US" sz="1399">
                          <a:solidFill>
                            <a:srgbClr val="17463E"/>
                          </a:solidFill>
                          <a:latin typeface="Public Sans"/>
                          <a:ea typeface="Public Sans"/>
                          <a:cs typeface="Public Sans"/>
                          <a:sym typeface="Public Sans"/>
                        </a:rPr>
                        <a:t>$30,000</a:t>
                      </a:r>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extLst>
                  <a:ext uri="{0D108BD9-81ED-4DB2-BD59-A6C34878D82A}">
                    <a16:rowId xmlns:a16="http://schemas.microsoft.com/office/drawing/2014/main" val="10001"/>
                  </a:ext>
                </a:extLst>
              </a:tr>
              <a:tr h="956786">
                <a:tc>
                  <a:txBody>
                    <a:bodyPr/>
                    <a:lstStyle/>
                    <a:p>
                      <a:pPr algn="ctr">
                        <a:lnSpc>
                          <a:spcPts val="2239"/>
                        </a:lnSpc>
                        <a:defRPr/>
                      </a:pPr>
                      <a:r>
                        <a:rPr lang="en-US" sz="1599" b="1">
                          <a:solidFill>
                            <a:srgbClr val="17463E"/>
                          </a:solidFill>
                          <a:latin typeface="Public Sans Bold"/>
                          <a:ea typeface="Public Sans Bold"/>
                          <a:cs typeface="Public Sans Bold"/>
                          <a:sym typeface="Public Sans Bold"/>
                        </a:rPr>
                        <a:t>Preventive care</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solidFill>
                      <a:srgbClr val="6BA342"/>
                    </a:solidFill>
                  </a:tcPr>
                </a:tc>
                <a:tc>
                  <a:txBody>
                    <a:bodyPr/>
                    <a:lstStyle/>
                    <a:p>
                      <a:pPr algn="ctr">
                        <a:lnSpc>
                          <a:spcPts val="1959"/>
                        </a:lnSpc>
                        <a:defRPr/>
                      </a:pPr>
                      <a:r>
                        <a:rPr lang="en-US" sz="1399">
                          <a:solidFill>
                            <a:srgbClr val="17463E"/>
                          </a:solidFill>
                          <a:latin typeface="Public Sans"/>
                          <a:ea typeface="Public Sans"/>
                          <a:cs typeface="Public Sans"/>
                          <a:sym typeface="Public Sans"/>
                        </a:rPr>
                        <a:t>Covered at 100%</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1959"/>
                        </a:lnSpc>
                        <a:defRPr/>
                      </a:pPr>
                      <a:r>
                        <a:rPr lang="en-US" sz="1399">
                          <a:solidFill>
                            <a:srgbClr val="17463E"/>
                          </a:solidFill>
                          <a:latin typeface="Public Sans"/>
                          <a:ea typeface="Public Sans"/>
                          <a:cs typeface="Public Sans"/>
                          <a:sym typeface="Public Sans"/>
                        </a:rPr>
                        <a:t>Not Covered</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1959"/>
                        </a:lnSpc>
                        <a:defRPr/>
                      </a:pPr>
                      <a:r>
                        <a:rPr lang="en-US" sz="1399">
                          <a:solidFill>
                            <a:srgbClr val="17463E"/>
                          </a:solidFill>
                          <a:latin typeface="Public Sans"/>
                          <a:ea typeface="Public Sans"/>
                          <a:cs typeface="Public Sans"/>
                          <a:sym typeface="Public Sans"/>
                        </a:rPr>
                        <a:t>Covered at 100%</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1959"/>
                        </a:lnSpc>
                        <a:defRPr/>
                      </a:pPr>
                      <a:r>
                        <a:rPr lang="en-US" sz="1399">
                          <a:solidFill>
                            <a:srgbClr val="17463E"/>
                          </a:solidFill>
                          <a:latin typeface="Public Sans"/>
                          <a:ea typeface="Public Sans"/>
                          <a:cs typeface="Public Sans"/>
                          <a:sym typeface="Public Sans"/>
                        </a:rPr>
                        <a:t>Not Covered</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1959"/>
                        </a:lnSpc>
                        <a:defRPr/>
                      </a:pPr>
                      <a:r>
                        <a:rPr lang="en-US" sz="1399">
                          <a:solidFill>
                            <a:srgbClr val="17463E"/>
                          </a:solidFill>
                          <a:latin typeface="Public Sans"/>
                          <a:ea typeface="Public Sans"/>
                          <a:cs typeface="Public Sans"/>
                          <a:sym typeface="Public Sans"/>
                        </a:rPr>
                        <a:t>Covered at 100%</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1959"/>
                        </a:lnSpc>
                        <a:defRPr/>
                      </a:pPr>
                      <a:r>
                        <a:rPr lang="en-US" sz="1399">
                          <a:solidFill>
                            <a:srgbClr val="17463E"/>
                          </a:solidFill>
                          <a:latin typeface="Public Sans"/>
                          <a:ea typeface="Public Sans"/>
                          <a:cs typeface="Public Sans"/>
                          <a:sym typeface="Public Sans"/>
                        </a:rPr>
                        <a:t>Not Covered</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1959"/>
                        </a:lnSpc>
                        <a:defRPr/>
                      </a:pPr>
                      <a:r>
                        <a:rPr lang="en-US" sz="1399">
                          <a:solidFill>
                            <a:srgbClr val="17463E"/>
                          </a:solidFill>
                          <a:latin typeface="Public Sans"/>
                          <a:ea typeface="Public Sans"/>
                          <a:cs typeface="Public Sans"/>
                          <a:sym typeface="Public Sans"/>
                        </a:rPr>
                        <a:t>Covered at 100%</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1959"/>
                        </a:lnSpc>
                        <a:defRPr/>
                      </a:pPr>
                      <a:r>
                        <a:rPr lang="en-US" sz="1399">
                          <a:solidFill>
                            <a:srgbClr val="17463E"/>
                          </a:solidFill>
                          <a:latin typeface="Public Sans"/>
                          <a:ea typeface="Public Sans"/>
                          <a:cs typeface="Public Sans"/>
                          <a:sym typeface="Public Sans"/>
                        </a:rPr>
                        <a:t>50% Coinsurance</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extLst>
                  <a:ext uri="{0D108BD9-81ED-4DB2-BD59-A6C34878D82A}">
                    <a16:rowId xmlns:a16="http://schemas.microsoft.com/office/drawing/2014/main" val="10002"/>
                  </a:ext>
                </a:extLst>
              </a:tr>
              <a:tr h="746293">
                <a:tc>
                  <a:txBody>
                    <a:bodyPr/>
                    <a:lstStyle/>
                    <a:p>
                      <a:pPr algn="ctr">
                        <a:lnSpc>
                          <a:spcPts val="2239"/>
                        </a:lnSpc>
                        <a:defRPr/>
                      </a:pPr>
                      <a:r>
                        <a:rPr lang="en-US" sz="1599" b="1">
                          <a:solidFill>
                            <a:srgbClr val="17463E"/>
                          </a:solidFill>
                          <a:latin typeface="Public Sans Bold"/>
                          <a:ea typeface="Public Sans Bold"/>
                          <a:cs typeface="Public Sans Bold"/>
                          <a:sym typeface="Public Sans Bold"/>
                        </a:rPr>
                        <a:t>Primary physician office visit</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solidFill>
                      <a:srgbClr val="6BA342"/>
                    </a:solidFill>
                  </a:tcPr>
                </a:tc>
                <a:tc>
                  <a:txBody>
                    <a:bodyPr/>
                    <a:lstStyle/>
                    <a:p>
                      <a:pPr algn="ctr">
                        <a:lnSpc>
                          <a:spcPts val="1959"/>
                        </a:lnSpc>
                        <a:defRPr/>
                      </a:pPr>
                      <a:r>
                        <a:rPr lang="en-US" sz="1399">
                          <a:solidFill>
                            <a:srgbClr val="17463E"/>
                          </a:solidFill>
                          <a:latin typeface="Public Sans"/>
                          <a:ea typeface="Public Sans"/>
                          <a:cs typeface="Public Sans"/>
                          <a:sym typeface="Public Sans"/>
                        </a:rPr>
                        <a:t>$25</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1959"/>
                        </a:lnSpc>
                        <a:defRPr/>
                      </a:pPr>
                      <a:r>
                        <a:rPr lang="en-US" sz="1399">
                          <a:solidFill>
                            <a:srgbClr val="17463E"/>
                          </a:solidFill>
                          <a:latin typeface="Public Sans"/>
                          <a:ea typeface="Public Sans"/>
                          <a:cs typeface="Public Sans"/>
                          <a:sym typeface="Public Sans"/>
                        </a:rPr>
                        <a:t>50% after Ded.</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1959"/>
                        </a:lnSpc>
                        <a:defRPr/>
                      </a:pPr>
                      <a:r>
                        <a:rPr lang="en-US" sz="1399">
                          <a:solidFill>
                            <a:srgbClr val="17463E"/>
                          </a:solidFill>
                          <a:latin typeface="Public Sans"/>
                          <a:ea typeface="Public Sans"/>
                          <a:cs typeface="Public Sans"/>
                          <a:sym typeface="Public Sans"/>
                        </a:rPr>
                        <a:t>$30</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1959"/>
                        </a:lnSpc>
                        <a:defRPr/>
                      </a:pPr>
                      <a:r>
                        <a:rPr lang="en-US" sz="1399">
                          <a:solidFill>
                            <a:srgbClr val="17463E"/>
                          </a:solidFill>
                          <a:latin typeface="Public Sans"/>
                          <a:ea typeface="Public Sans"/>
                          <a:cs typeface="Public Sans"/>
                          <a:sym typeface="Public Sans"/>
                        </a:rPr>
                        <a:t>50% after Ded.</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1959"/>
                        </a:lnSpc>
                        <a:defRPr/>
                      </a:pPr>
                      <a:r>
                        <a:rPr lang="en-US" sz="1399">
                          <a:solidFill>
                            <a:srgbClr val="17463E"/>
                          </a:solidFill>
                          <a:latin typeface="Public Sans"/>
                          <a:ea typeface="Public Sans"/>
                          <a:cs typeface="Public Sans"/>
                          <a:sym typeface="Public Sans"/>
                        </a:rPr>
                        <a:t>$40</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1959"/>
                        </a:lnSpc>
                        <a:defRPr/>
                      </a:pPr>
                      <a:r>
                        <a:rPr lang="en-US" sz="1399">
                          <a:solidFill>
                            <a:srgbClr val="17463E"/>
                          </a:solidFill>
                          <a:latin typeface="Public Sans"/>
                          <a:ea typeface="Public Sans"/>
                          <a:cs typeface="Public Sans"/>
                          <a:sym typeface="Public Sans"/>
                        </a:rPr>
                        <a:t>50% after Ded.</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1959"/>
                        </a:lnSpc>
                        <a:defRPr/>
                      </a:pPr>
                      <a:r>
                        <a:rPr lang="en-US" sz="1399">
                          <a:solidFill>
                            <a:srgbClr val="17463E"/>
                          </a:solidFill>
                          <a:latin typeface="Public Sans"/>
                          <a:ea typeface="Public Sans"/>
                          <a:cs typeface="Public Sans"/>
                          <a:sym typeface="Public Sans"/>
                        </a:rPr>
                        <a:t>20% after Ded.</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1959"/>
                        </a:lnSpc>
                        <a:defRPr/>
                      </a:pPr>
                      <a:r>
                        <a:rPr lang="en-US" sz="1399">
                          <a:solidFill>
                            <a:srgbClr val="17463E"/>
                          </a:solidFill>
                          <a:latin typeface="Public Sans"/>
                          <a:ea typeface="Public Sans"/>
                          <a:cs typeface="Public Sans"/>
                          <a:sym typeface="Public Sans"/>
                        </a:rPr>
                        <a:t>50% after Ded.</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extLst>
                  <a:ext uri="{0D108BD9-81ED-4DB2-BD59-A6C34878D82A}">
                    <a16:rowId xmlns:a16="http://schemas.microsoft.com/office/drawing/2014/main" val="10003"/>
                  </a:ext>
                </a:extLst>
              </a:tr>
              <a:tr h="746293">
                <a:tc>
                  <a:txBody>
                    <a:bodyPr/>
                    <a:lstStyle/>
                    <a:p>
                      <a:pPr algn="ctr">
                        <a:lnSpc>
                          <a:spcPts val="2239"/>
                        </a:lnSpc>
                        <a:defRPr/>
                      </a:pPr>
                      <a:r>
                        <a:rPr lang="en-US" sz="1599" b="1">
                          <a:solidFill>
                            <a:srgbClr val="17463E"/>
                          </a:solidFill>
                          <a:latin typeface="Public Sans Bold"/>
                          <a:ea typeface="Public Sans Bold"/>
                          <a:cs typeface="Public Sans Bold"/>
                          <a:sym typeface="Public Sans Bold"/>
                        </a:rPr>
                        <a:t>Specialist office visit</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solidFill>
                      <a:srgbClr val="6BA342"/>
                    </a:solidFill>
                  </a:tcPr>
                </a:tc>
                <a:tc>
                  <a:txBody>
                    <a:bodyPr/>
                    <a:lstStyle/>
                    <a:p>
                      <a:pPr algn="ctr">
                        <a:lnSpc>
                          <a:spcPts val="1959"/>
                        </a:lnSpc>
                        <a:defRPr/>
                      </a:pPr>
                      <a:r>
                        <a:rPr lang="en-US" sz="1399">
                          <a:solidFill>
                            <a:srgbClr val="17463E"/>
                          </a:solidFill>
                          <a:latin typeface="Public Sans"/>
                          <a:ea typeface="Public Sans"/>
                          <a:cs typeface="Public Sans"/>
                          <a:sym typeface="Public Sans"/>
                        </a:rPr>
                        <a:t>$40</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1959"/>
                        </a:lnSpc>
                        <a:defRPr/>
                      </a:pPr>
                      <a:r>
                        <a:rPr lang="en-US" sz="1399">
                          <a:solidFill>
                            <a:srgbClr val="17463E"/>
                          </a:solidFill>
                          <a:latin typeface="Public Sans"/>
                          <a:ea typeface="Public Sans"/>
                          <a:cs typeface="Public Sans"/>
                          <a:sym typeface="Public Sans"/>
                        </a:rPr>
                        <a:t>50% after Ded.</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1959"/>
                        </a:lnSpc>
                        <a:defRPr/>
                      </a:pPr>
                      <a:r>
                        <a:rPr lang="en-US" sz="1399">
                          <a:solidFill>
                            <a:srgbClr val="17463E"/>
                          </a:solidFill>
                          <a:latin typeface="Public Sans"/>
                          <a:ea typeface="Public Sans"/>
                          <a:cs typeface="Public Sans"/>
                          <a:sym typeface="Public Sans"/>
                        </a:rPr>
                        <a:t>$55</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1959"/>
                        </a:lnSpc>
                        <a:defRPr/>
                      </a:pPr>
                      <a:r>
                        <a:rPr lang="en-US" sz="1399">
                          <a:solidFill>
                            <a:srgbClr val="17463E"/>
                          </a:solidFill>
                          <a:latin typeface="Public Sans"/>
                          <a:ea typeface="Public Sans"/>
                          <a:cs typeface="Public Sans"/>
                          <a:sym typeface="Public Sans"/>
                        </a:rPr>
                        <a:t>50% after Ded.</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1959"/>
                        </a:lnSpc>
                        <a:defRPr/>
                      </a:pPr>
                      <a:r>
                        <a:rPr lang="en-US" sz="1399">
                          <a:solidFill>
                            <a:srgbClr val="17463E"/>
                          </a:solidFill>
                          <a:latin typeface="Public Sans"/>
                          <a:ea typeface="Public Sans"/>
                          <a:cs typeface="Public Sans"/>
                          <a:sym typeface="Public Sans"/>
                        </a:rPr>
                        <a:t>$65</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1959"/>
                        </a:lnSpc>
                        <a:defRPr/>
                      </a:pPr>
                      <a:r>
                        <a:rPr lang="en-US" sz="1399">
                          <a:solidFill>
                            <a:srgbClr val="17463E"/>
                          </a:solidFill>
                          <a:latin typeface="Public Sans"/>
                          <a:ea typeface="Public Sans"/>
                          <a:cs typeface="Public Sans"/>
                          <a:sym typeface="Public Sans"/>
                        </a:rPr>
                        <a:t>50% after Ded.</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1959"/>
                        </a:lnSpc>
                        <a:defRPr/>
                      </a:pPr>
                      <a:r>
                        <a:rPr lang="en-US" sz="1399">
                          <a:solidFill>
                            <a:srgbClr val="17463E"/>
                          </a:solidFill>
                          <a:latin typeface="Public Sans"/>
                          <a:ea typeface="Public Sans"/>
                          <a:cs typeface="Public Sans"/>
                          <a:sym typeface="Public Sans"/>
                        </a:rPr>
                        <a:t>20% after Ded.</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1959"/>
                        </a:lnSpc>
                        <a:defRPr/>
                      </a:pPr>
                      <a:r>
                        <a:rPr lang="en-US" sz="1399">
                          <a:solidFill>
                            <a:srgbClr val="17463E"/>
                          </a:solidFill>
                          <a:latin typeface="Public Sans"/>
                          <a:ea typeface="Public Sans"/>
                          <a:cs typeface="Public Sans"/>
                          <a:sym typeface="Public Sans"/>
                        </a:rPr>
                        <a:t>50% after Ded.</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extLst>
                  <a:ext uri="{0D108BD9-81ED-4DB2-BD59-A6C34878D82A}">
                    <a16:rowId xmlns:a16="http://schemas.microsoft.com/office/drawing/2014/main" val="10004"/>
                  </a:ext>
                </a:extLst>
              </a:tr>
              <a:tr h="746293">
                <a:tc>
                  <a:txBody>
                    <a:bodyPr/>
                    <a:lstStyle/>
                    <a:p>
                      <a:pPr algn="ctr">
                        <a:lnSpc>
                          <a:spcPts val="2239"/>
                        </a:lnSpc>
                        <a:defRPr/>
                      </a:pPr>
                      <a:r>
                        <a:rPr lang="en-US" sz="1599" b="1">
                          <a:solidFill>
                            <a:srgbClr val="17463E"/>
                          </a:solidFill>
                          <a:latin typeface="Public Sans Bold"/>
                          <a:ea typeface="Public Sans Bold"/>
                          <a:cs typeface="Public Sans Bold"/>
                          <a:sym typeface="Public Sans Bold"/>
                        </a:rPr>
                        <a:t>Inpatient hospital services</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solidFill>
                      <a:srgbClr val="6BA342"/>
                    </a:solidFill>
                  </a:tcPr>
                </a:tc>
                <a:tc>
                  <a:txBody>
                    <a:bodyPr/>
                    <a:lstStyle/>
                    <a:p>
                      <a:pPr algn="ctr">
                        <a:lnSpc>
                          <a:spcPts val="1959"/>
                        </a:lnSpc>
                        <a:defRPr/>
                      </a:pPr>
                      <a:r>
                        <a:rPr lang="en-US" sz="1399">
                          <a:solidFill>
                            <a:srgbClr val="17463E"/>
                          </a:solidFill>
                          <a:latin typeface="Public Sans"/>
                          <a:ea typeface="Public Sans"/>
                          <a:cs typeface="Public Sans"/>
                          <a:sym typeface="Public Sans"/>
                        </a:rPr>
                        <a:t>10% after Ded.</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1959"/>
                        </a:lnSpc>
                        <a:defRPr/>
                      </a:pPr>
                      <a:r>
                        <a:rPr lang="en-US" sz="1399">
                          <a:solidFill>
                            <a:srgbClr val="17463E"/>
                          </a:solidFill>
                          <a:latin typeface="Public Sans"/>
                          <a:ea typeface="Public Sans"/>
                          <a:cs typeface="Public Sans"/>
                          <a:sym typeface="Public Sans"/>
                        </a:rPr>
                        <a:t>50% after Ded.</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1959"/>
                        </a:lnSpc>
                        <a:defRPr/>
                      </a:pPr>
                      <a:r>
                        <a:rPr lang="en-US" sz="1399">
                          <a:solidFill>
                            <a:srgbClr val="17463E"/>
                          </a:solidFill>
                          <a:latin typeface="Public Sans"/>
                          <a:ea typeface="Public Sans"/>
                          <a:cs typeface="Public Sans"/>
                          <a:sym typeface="Public Sans"/>
                        </a:rPr>
                        <a:t>20% after Ded.</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1959"/>
                        </a:lnSpc>
                        <a:defRPr/>
                      </a:pPr>
                      <a:r>
                        <a:rPr lang="en-US" sz="1399">
                          <a:solidFill>
                            <a:srgbClr val="17463E"/>
                          </a:solidFill>
                          <a:latin typeface="Public Sans"/>
                          <a:ea typeface="Public Sans"/>
                          <a:cs typeface="Public Sans"/>
                          <a:sym typeface="Public Sans"/>
                        </a:rPr>
                        <a:t>50% after Ded.</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1959"/>
                        </a:lnSpc>
                        <a:defRPr/>
                      </a:pPr>
                      <a:r>
                        <a:rPr lang="en-US" sz="1399">
                          <a:solidFill>
                            <a:srgbClr val="17463E"/>
                          </a:solidFill>
                          <a:latin typeface="Public Sans"/>
                          <a:ea typeface="Public Sans"/>
                          <a:cs typeface="Public Sans"/>
                          <a:sym typeface="Public Sans"/>
                        </a:rPr>
                        <a:t>20% after Ded.</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1959"/>
                        </a:lnSpc>
                        <a:defRPr/>
                      </a:pPr>
                      <a:r>
                        <a:rPr lang="en-US" sz="1399">
                          <a:solidFill>
                            <a:srgbClr val="17463E"/>
                          </a:solidFill>
                          <a:latin typeface="Public Sans"/>
                          <a:ea typeface="Public Sans"/>
                          <a:cs typeface="Public Sans"/>
                          <a:sym typeface="Public Sans"/>
                        </a:rPr>
                        <a:t>50% after Ded.</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1959"/>
                        </a:lnSpc>
                        <a:defRPr/>
                      </a:pPr>
                      <a:r>
                        <a:rPr lang="en-US" sz="1399">
                          <a:solidFill>
                            <a:srgbClr val="17463E"/>
                          </a:solidFill>
                          <a:latin typeface="Public Sans"/>
                          <a:ea typeface="Public Sans"/>
                          <a:cs typeface="Public Sans"/>
                          <a:sym typeface="Public Sans"/>
                        </a:rPr>
                        <a:t>20% after Ded.</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1959"/>
                        </a:lnSpc>
                        <a:defRPr/>
                      </a:pPr>
                      <a:r>
                        <a:rPr lang="en-US" sz="1399">
                          <a:solidFill>
                            <a:srgbClr val="17463E"/>
                          </a:solidFill>
                          <a:latin typeface="Public Sans"/>
                          <a:ea typeface="Public Sans"/>
                          <a:cs typeface="Public Sans"/>
                          <a:sym typeface="Public Sans"/>
                        </a:rPr>
                        <a:t>50% after Ded.</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extLst>
                  <a:ext uri="{0D108BD9-81ED-4DB2-BD59-A6C34878D82A}">
                    <a16:rowId xmlns:a16="http://schemas.microsoft.com/office/drawing/2014/main" val="10005"/>
                  </a:ext>
                </a:extLst>
              </a:tr>
              <a:tr h="1023761">
                <a:tc>
                  <a:txBody>
                    <a:bodyPr/>
                    <a:lstStyle/>
                    <a:p>
                      <a:pPr algn="ctr">
                        <a:lnSpc>
                          <a:spcPts val="2239"/>
                        </a:lnSpc>
                        <a:defRPr/>
                      </a:pPr>
                      <a:r>
                        <a:rPr lang="en-US" sz="1599" b="1">
                          <a:solidFill>
                            <a:srgbClr val="17463E"/>
                          </a:solidFill>
                          <a:latin typeface="Public Sans Bold"/>
                          <a:ea typeface="Public Sans Bold"/>
                          <a:cs typeface="Public Sans Bold"/>
                          <a:sym typeface="Public Sans Bold"/>
                        </a:rPr>
                        <a:t>Outpatient hospital services (lab, x-ray, diagnostic)</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solidFill>
                      <a:srgbClr val="6BA342"/>
                    </a:solidFill>
                  </a:tcPr>
                </a:tc>
                <a:tc>
                  <a:txBody>
                    <a:bodyPr/>
                    <a:lstStyle/>
                    <a:p>
                      <a:pPr algn="ctr">
                        <a:lnSpc>
                          <a:spcPts val="1959"/>
                        </a:lnSpc>
                        <a:defRPr/>
                      </a:pPr>
                      <a:r>
                        <a:rPr lang="en-US" sz="1399">
                          <a:solidFill>
                            <a:srgbClr val="17463E"/>
                          </a:solidFill>
                          <a:latin typeface="Public Sans"/>
                          <a:ea typeface="Public Sans"/>
                          <a:cs typeface="Public Sans"/>
                          <a:sym typeface="Public Sans"/>
                        </a:rPr>
                        <a:t>10% after Ded.</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1959"/>
                        </a:lnSpc>
                        <a:defRPr/>
                      </a:pPr>
                      <a:r>
                        <a:rPr lang="en-US" sz="1399">
                          <a:solidFill>
                            <a:srgbClr val="17463E"/>
                          </a:solidFill>
                          <a:latin typeface="Public Sans"/>
                          <a:ea typeface="Public Sans"/>
                          <a:cs typeface="Public Sans"/>
                          <a:sym typeface="Public Sans"/>
                        </a:rPr>
                        <a:t>50% after Ded.</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1959"/>
                        </a:lnSpc>
                        <a:defRPr/>
                      </a:pPr>
                      <a:r>
                        <a:rPr lang="en-US" sz="1399">
                          <a:solidFill>
                            <a:srgbClr val="17463E"/>
                          </a:solidFill>
                          <a:latin typeface="Public Sans"/>
                          <a:ea typeface="Public Sans"/>
                          <a:cs typeface="Public Sans"/>
                          <a:sym typeface="Public Sans"/>
                        </a:rPr>
                        <a:t>20% after Ded.</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1959"/>
                        </a:lnSpc>
                        <a:defRPr/>
                      </a:pPr>
                      <a:r>
                        <a:rPr lang="en-US" sz="1399">
                          <a:solidFill>
                            <a:srgbClr val="17463E"/>
                          </a:solidFill>
                          <a:latin typeface="Public Sans"/>
                          <a:ea typeface="Public Sans"/>
                          <a:cs typeface="Public Sans"/>
                          <a:sym typeface="Public Sans"/>
                        </a:rPr>
                        <a:t>50% after Ded.</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1959"/>
                        </a:lnSpc>
                        <a:defRPr/>
                      </a:pPr>
                      <a:r>
                        <a:rPr lang="en-US" sz="1399">
                          <a:solidFill>
                            <a:srgbClr val="17463E"/>
                          </a:solidFill>
                          <a:latin typeface="Public Sans"/>
                          <a:ea typeface="Public Sans"/>
                          <a:cs typeface="Public Sans"/>
                          <a:sym typeface="Public Sans"/>
                        </a:rPr>
                        <a:t>20% after Ded.</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1959"/>
                        </a:lnSpc>
                        <a:defRPr/>
                      </a:pPr>
                      <a:r>
                        <a:rPr lang="en-US" sz="1399">
                          <a:solidFill>
                            <a:srgbClr val="17463E"/>
                          </a:solidFill>
                          <a:latin typeface="Public Sans"/>
                          <a:ea typeface="Public Sans"/>
                          <a:cs typeface="Public Sans"/>
                          <a:sym typeface="Public Sans"/>
                        </a:rPr>
                        <a:t>50% after Ded.</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1959"/>
                        </a:lnSpc>
                        <a:defRPr/>
                      </a:pPr>
                      <a:r>
                        <a:rPr lang="en-US" sz="1399">
                          <a:solidFill>
                            <a:srgbClr val="17463E"/>
                          </a:solidFill>
                          <a:latin typeface="Public Sans"/>
                          <a:ea typeface="Public Sans"/>
                          <a:cs typeface="Public Sans"/>
                          <a:sym typeface="Public Sans"/>
                        </a:rPr>
                        <a:t>20% after Ded.</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1959"/>
                        </a:lnSpc>
                        <a:defRPr/>
                      </a:pPr>
                      <a:r>
                        <a:rPr lang="en-US" sz="1399">
                          <a:solidFill>
                            <a:srgbClr val="17463E"/>
                          </a:solidFill>
                          <a:latin typeface="Public Sans"/>
                          <a:ea typeface="Public Sans"/>
                          <a:cs typeface="Public Sans"/>
                          <a:sym typeface="Public Sans"/>
                        </a:rPr>
                        <a:t>50% after Ded.</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extLst>
                  <a:ext uri="{0D108BD9-81ED-4DB2-BD59-A6C34878D82A}">
                    <a16:rowId xmlns:a16="http://schemas.microsoft.com/office/drawing/2014/main" val="10006"/>
                  </a:ext>
                </a:extLst>
              </a:tr>
              <a:tr h="746293">
                <a:tc>
                  <a:txBody>
                    <a:bodyPr/>
                    <a:lstStyle/>
                    <a:p>
                      <a:pPr algn="ctr">
                        <a:lnSpc>
                          <a:spcPts val="2239"/>
                        </a:lnSpc>
                        <a:defRPr/>
                      </a:pPr>
                      <a:r>
                        <a:rPr lang="en-US" sz="1599" b="1">
                          <a:solidFill>
                            <a:srgbClr val="17463E"/>
                          </a:solidFill>
                          <a:latin typeface="Public Sans Bold"/>
                          <a:ea typeface="Public Sans Bold"/>
                          <a:cs typeface="Public Sans Bold"/>
                          <a:sym typeface="Public Sans Bold"/>
                        </a:rPr>
                        <a:t>Advanced diagnostics</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solidFill>
                      <a:srgbClr val="6BA342"/>
                    </a:solidFill>
                  </a:tcPr>
                </a:tc>
                <a:tc>
                  <a:txBody>
                    <a:bodyPr/>
                    <a:lstStyle/>
                    <a:p>
                      <a:pPr algn="ctr">
                        <a:lnSpc>
                          <a:spcPts val="1959"/>
                        </a:lnSpc>
                        <a:defRPr/>
                      </a:pPr>
                      <a:r>
                        <a:rPr lang="en-US" sz="1399">
                          <a:solidFill>
                            <a:srgbClr val="17463E"/>
                          </a:solidFill>
                          <a:latin typeface="Public Sans"/>
                          <a:ea typeface="Public Sans"/>
                          <a:cs typeface="Public Sans"/>
                          <a:sym typeface="Public Sans"/>
                        </a:rPr>
                        <a:t>10% after Ded.</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1959"/>
                        </a:lnSpc>
                        <a:defRPr/>
                      </a:pPr>
                      <a:r>
                        <a:rPr lang="en-US" sz="1399">
                          <a:solidFill>
                            <a:srgbClr val="17463E"/>
                          </a:solidFill>
                          <a:latin typeface="Public Sans"/>
                          <a:ea typeface="Public Sans"/>
                          <a:cs typeface="Public Sans"/>
                          <a:sym typeface="Public Sans"/>
                        </a:rPr>
                        <a:t>50% after Ded.</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1959"/>
                        </a:lnSpc>
                        <a:defRPr/>
                      </a:pPr>
                      <a:r>
                        <a:rPr lang="en-US" sz="1399">
                          <a:solidFill>
                            <a:srgbClr val="17463E"/>
                          </a:solidFill>
                          <a:latin typeface="Public Sans"/>
                          <a:ea typeface="Public Sans"/>
                          <a:cs typeface="Public Sans"/>
                          <a:sym typeface="Public Sans"/>
                        </a:rPr>
                        <a:t>20% after Ded.</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1959"/>
                        </a:lnSpc>
                        <a:defRPr/>
                      </a:pPr>
                      <a:r>
                        <a:rPr lang="en-US" sz="1399">
                          <a:solidFill>
                            <a:srgbClr val="17463E"/>
                          </a:solidFill>
                          <a:latin typeface="Public Sans"/>
                          <a:ea typeface="Public Sans"/>
                          <a:cs typeface="Public Sans"/>
                          <a:sym typeface="Public Sans"/>
                        </a:rPr>
                        <a:t>50% after Ded.</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1959"/>
                        </a:lnSpc>
                        <a:defRPr/>
                      </a:pPr>
                      <a:r>
                        <a:rPr lang="en-US" sz="1399">
                          <a:solidFill>
                            <a:srgbClr val="17463E"/>
                          </a:solidFill>
                          <a:latin typeface="Public Sans"/>
                          <a:ea typeface="Public Sans"/>
                          <a:cs typeface="Public Sans"/>
                          <a:sym typeface="Public Sans"/>
                        </a:rPr>
                        <a:t>20% after Ded.</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1959"/>
                        </a:lnSpc>
                        <a:defRPr/>
                      </a:pPr>
                      <a:r>
                        <a:rPr lang="en-US" sz="1399">
                          <a:solidFill>
                            <a:srgbClr val="17463E"/>
                          </a:solidFill>
                          <a:latin typeface="Public Sans"/>
                          <a:ea typeface="Public Sans"/>
                          <a:cs typeface="Public Sans"/>
                          <a:sym typeface="Public Sans"/>
                        </a:rPr>
                        <a:t>50% after Ded.</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1959"/>
                        </a:lnSpc>
                        <a:defRPr/>
                      </a:pPr>
                      <a:r>
                        <a:rPr lang="en-US" sz="1399">
                          <a:solidFill>
                            <a:srgbClr val="17463E"/>
                          </a:solidFill>
                          <a:latin typeface="Public Sans"/>
                          <a:ea typeface="Public Sans"/>
                          <a:cs typeface="Public Sans"/>
                          <a:sym typeface="Public Sans"/>
                        </a:rPr>
                        <a:t>20% after Ded.</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1959"/>
                        </a:lnSpc>
                        <a:defRPr/>
                      </a:pPr>
                      <a:r>
                        <a:rPr lang="en-US" sz="1399">
                          <a:solidFill>
                            <a:srgbClr val="17463E"/>
                          </a:solidFill>
                          <a:latin typeface="Public Sans"/>
                          <a:ea typeface="Public Sans"/>
                          <a:cs typeface="Public Sans"/>
                          <a:sym typeface="Public Sans"/>
                        </a:rPr>
                        <a:t>50% after Ded.</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extLst>
                  <a:ext uri="{0D108BD9-81ED-4DB2-BD59-A6C34878D82A}">
                    <a16:rowId xmlns:a16="http://schemas.microsoft.com/office/drawing/2014/main" val="10007"/>
                  </a:ext>
                </a:extLst>
              </a:tr>
              <a:tr h="746293">
                <a:tc>
                  <a:txBody>
                    <a:bodyPr/>
                    <a:lstStyle/>
                    <a:p>
                      <a:pPr algn="ctr">
                        <a:lnSpc>
                          <a:spcPts val="2239"/>
                        </a:lnSpc>
                        <a:defRPr/>
                      </a:pPr>
                      <a:r>
                        <a:rPr lang="en-US" sz="1599" b="1">
                          <a:solidFill>
                            <a:srgbClr val="17463E"/>
                          </a:solidFill>
                          <a:latin typeface="Public Sans Bold"/>
                          <a:ea typeface="Public Sans Bold"/>
                          <a:cs typeface="Public Sans Bold"/>
                          <a:sym typeface="Public Sans Bold"/>
                        </a:rPr>
                        <a:t>Urgent Care</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solidFill>
                      <a:srgbClr val="6BA342"/>
                    </a:solidFill>
                  </a:tcPr>
                </a:tc>
                <a:tc>
                  <a:txBody>
                    <a:bodyPr/>
                    <a:lstStyle/>
                    <a:p>
                      <a:pPr algn="ctr">
                        <a:lnSpc>
                          <a:spcPts val="1959"/>
                        </a:lnSpc>
                        <a:defRPr/>
                      </a:pPr>
                      <a:r>
                        <a:rPr lang="en-US" sz="1399">
                          <a:solidFill>
                            <a:srgbClr val="17463E"/>
                          </a:solidFill>
                          <a:latin typeface="Public Sans"/>
                          <a:ea typeface="Public Sans"/>
                          <a:cs typeface="Public Sans"/>
                          <a:sym typeface="Public Sans"/>
                        </a:rPr>
                        <a:t>$75</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1959"/>
                        </a:lnSpc>
                        <a:defRPr/>
                      </a:pPr>
                      <a:r>
                        <a:rPr lang="en-US" sz="1399">
                          <a:solidFill>
                            <a:srgbClr val="17463E"/>
                          </a:solidFill>
                          <a:latin typeface="Public Sans"/>
                          <a:ea typeface="Public Sans"/>
                          <a:cs typeface="Public Sans"/>
                          <a:sym typeface="Public Sans"/>
                        </a:rPr>
                        <a:t>50% after Ded.</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1959"/>
                        </a:lnSpc>
                        <a:defRPr/>
                      </a:pPr>
                      <a:r>
                        <a:rPr lang="en-US" sz="1399">
                          <a:solidFill>
                            <a:srgbClr val="17463E"/>
                          </a:solidFill>
                          <a:latin typeface="Public Sans"/>
                          <a:ea typeface="Public Sans"/>
                          <a:cs typeface="Public Sans"/>
                          <a:sym typeface="Public Sans"/>
                        </a:rPr>
                        <a:t>$75</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1959"/>
                        </a:lnSpc>
                        <a:defRPr/>
                      </a:pPr>
                      <a:r>
                        <a:rPr lang="en-US" sz="1399">
                          <a:solidFill>
                            <a:srgbClr val="17463E"/>
                          </a:solidFill>
                          <a:latin typeface="Public Sans"/>
                          <a:ea typeface="Public Sans"/>
                          <a:cs typeface="Public Sans"/>
                          <a:sym typeface="Public Sans"/>
                        </a:rPr>
                        <a:t>50% after Ded.</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1959"/>
                        </a:lnSpc>
                        <a:defRPr/>
                      </a:pPr>
                      <a:r>
                        <a:rPr lang="en-US" sz="1399">
                          <a:solidFill>
                            <a:srgbClr val="17463E"/>
                          </a:solidFill>
                          <a:latin typeface="Public Sans"/>
                          <a:ea typeface="Public Sans"/>
                          <a:cs typeface="Public Sans"/>
                          <a:sym typeface="Public Sans"/>
                        </a:rPr>
                        <a:t>20% after Ded.</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1959"/>
                        </a:lnSpc>
                        <a:defRPr/>
                      </a:pPr>
                      <a:r>
                        <a:rPr lang="en-US" sz="1399">
                          <a:solidFill>
                            <a:srgbClr val="17463E"/>
                          </a:solidFill>
                          <a:latin typeface="Public Sans"/>
                          <a:ea typeface="Public Sans"/>
                          <a:cs typeface="Public Sans"/>
                          <a:sym typeface="Public Sans"/>
                        </a:rPr>
                        <a:t>20% after Ded.</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1959"/>
                        </a:lnSpc>
                        <a:defRPr/>
                      </a:pPr>
                      <a:r>
                        <a:rPr lang="en-US" sz="1399">
                          <a:solidFill>
                            <a:srgbClr val="17463E"/>
                          </a:solidFill>
                          <a:latin typeface="Public Sans"/>
                          <a:ea typeface="Public Sans"/>
                          <a:cs typeface="Public Sans"/>
                          <a:sym typeface="Public Sans"/>
                        </a:rPr>
                        <a:t>20% after Ded.</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1959"/>
                        </a:lnSpc>
                        <a:defRPr/>
                      </a:pPr>
                      <a:r>
                        <a:rPr lang="en-US" sz="1399">
                          <a:solidFill>
                            <a:srgbClr val="17463E"/>
                          </a:solidFill>
                          <a:latin typeface="Public Sans"/>
                          <a:ea typeface="Public Sans"/>
                          <a:cs typeface="Public Sans"/>
                          <a:sym typeface="Public Sans"/>
                        </a:rPr>
                        <a:t>20% after Ded.</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extLst>
                  <a:ext uri="{0D108BD9-81ED-4DB2-BD59-A6C34878D82A}">
                    <a16:rowId xmlns:a16="http://schemas.microsoft.com/office/drawing/2014/main" val="10008"/>
                  </a:ext>
                </a:extLst>
              </a:tr>
              <a:tr h="746293">
                <a:tc>
                  <a:txBody>
                    <a:bodyPr/>
                    <a:lstStyle/>
                    <a:p>
                      <a:pPr algn="ctr">
                        <a:lnSpc>
                          <a:spcPts val="2239"/>
                        </a:lnSpc>
                        <a:defRPr/>
                      </a:pPr>
                      <a:r>
                        <a:rPr lang="en-US" sz="1599" b="1">
                          <a:solidFill>
                            <a:srgbClr val="17463E"/>
                          </a:solidFill>
                          <a:latin typeface="Public Sans Bold"/>
                          <a:ea typeface="Public Sans Bold"/>
                          <a:cs typeface="Public Sans Bold"/>
                          <a:sym typeface="Public Sans Bold"/>
                        </a:rPr>
                        <a:t>Emergency room care</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solidFill>
                      <a:srgbClr val="6BA342"/>
                    </a:solidFill>
                  </a:tcPr>
                </a:tc>
                <a:tc>
                  <a:txBody>
                    <a:bodyPr/>
                    <a:lstStyle/>
                    <a:p>
                      <a:pPr algn="ctr">
                        <a:lnSpc>
                          <a:spcPts val="1959"/>
                        </a:lnSpc>
                        <a:defRPr/>
                      </a:pPr>
                      <a:r>
                        <a:rPr lang="en-US" sz="1399">
                          <a:solidFill>
                            <a:srgbClr val="17463E"/>
                          </a:solidFill>
                          <a:latin typeface="Public Sans"/>
                          <a:ea typeface="Public Sans"/>
                          <a:cs typeface="Public Sans"/>
                          <a:sym typeface="Public Sans"/>
                        </a:rPr>
                        <a:t>20% after Ded.</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1959"/>
                        </a:lnSpc>
                        <a:defRPr/>
                      </a:pPr>
                      <a:r>
                        <a:rPr lang="en-US" sz="1399">
                          <a:solidFill>
                            <a:srgbClr val="17463E"/>
                          </a:solidFill>
                          <a:latin typeface="Public Sans"/>
                          <a:ea typeface="Public Sans"/>
                          <a:cs typeface="Public Sans"/>
                          <a:sym typeface="Public Sans"/>
                        </a:rPr>
                        <a:t>20% after Ded.</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1959"/>
                        </a:lnSpc>
                        <a:defRPr/>
                      </a:pPr>
                      <a:r>
                        <a:rPr lang="en-US" sz="1399">
                          <a:solidFill>
                            <a:srgbClr val="17463E"/>
                          </a:solidFill>
                          <a:latin typeface="Public Sans"/>
                          <a:ea typeface="Public Sans"/>
                          <a:cs typeface="Public Sans"/>
                          <a:sym typeface="Public Sans"/>
                        </a:rPr>
                        <a:t>20% after Ded.</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1959"/>
                        </a:lnSpc>
                        <a:defRPr/>
                      </a:pPr>
                      <a:r>
                        <a:rPr lang="en-US" sz="1399">
                          <a:solidFill>
                            <a:srgbClr val="17463E"/>
                          </a:solidFill>
                          <a:latin typeface="Public Sans"/>
                          <a:ea typeface="Public Sans"/>
                          <a:cs typeface="Public Sans"/>
                          <a:sym typeface="Public Sans"/>
                        </a:rPr>
                        <a:t>20% after Ded.</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1959"/>
                        </a:lnSpc>
                        <a:defRPr/>
                      </a:pPr>
                      <a:r>
                        <a:rPr lang="en-US" sz="1399">
                          <a:solidFill>
                            <a:srgbClr val="17463E"/>
                          </a:solidFill>
                          <a:latin typeface="Public Sans"/>
                          <a:ea typeface="Public Sans"/>
                          <a:cs typeface="Public Sans"/>
                          <a:sym typeface="Public Sans"/>
                        </a:rPr>
                        <a:t>20% after Ded.</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1959"/>
                        </a:lnSpc>
                        <a:defRPr/>
                      </a:pPr>
                      <a:r>
                        <a:rPr lang="en-US" sz="1399">
                          <a:solidFill>
                            <a:srgbClr val="17463E"/>
                          </a:solidFill>
                          <a:latin typeface="Public Sans"/>
                          <a:ea typeface="Public Sans"/>
                          <a:cs typeface="Public Sans"/>
                          <a:sym typeface="Public Sans"/>
                        </a:rPr>
                        <a:t>20% after Ded.</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1959"/>
                        </a:lnSpc>
                        <a:defRPr/>
                      </a:pPr>
                      <a:r>
                        <a:rPr lang="en-US" sz="1399">
                          <a:solidFill>
                            <a:srgbClr val="17463E"/>
                          </a:solidFill>
                          <a:latin typeface="Public Sans"/>
                          <a:ea typeface="Public Sans"/>
                          <a:cs typeface="Public Sans"/>
                          <a:sym typeface="Public Sans"/>
                        </a:rPr>
                        <a:t>20% after Ded.</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1959"/>
                        </a:lnSpc>
                        <a:defRPr/>
                      </a:pPr>
                      <a:r>
                        <a:rPr lang="en-US" sz="1399">
                          <a:solidFill>
                            <a:srgbClr val="17463E"/>
                          </a:solidFill>
                          <a:latin typeface="Public Sans"/>
                          <a:ea typeface="Public Sans"/>
                          <a:cs typeface="Public Sans"/>
                          <a:sym typeface="Public Sans"/>
                        </a:rPr>
                        <a:t>20% after Ded.</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grpSp>
        <p:nvGrpSpPr>
          <p:cNvPr id="3" name="Group 3"/>
          <p:cNvGrpSpPr/>
          <p:nvPr/>
        </p:nvGrpSpPr>
        <p:grpSpPr>
          <a:xfrm>
            <a:off x="234811" y="23352"/>
            <a:ext cx="17818385" cy="829338"/>
            <a:chOff x="0" y="0"/>
            <a:chExt cx="4692908" cy="218426"/>
          </a:xfrm>
        </p:grpSpPr>
        <p:sp>
          <p:nvSpPr>
            <p:cNvPr id="4" name="Freeform 4"/>
            <p:cNvSpPr/>
            <p:nvPr/>
          </p:nvSpPr>
          <p:spPr>
            <a:xfrm>
              <a:off x="0" y="0"/>
              <a:ext cx="4692908" cy="218426"/>
            </a:xfrm>
            <a:custGeom>
              <a:avLst/>
              <a:gdLst/>
              <a:ahLst/>
              <a:cxnLst/>
              <a:rect l="l" t="t" r="r" b="b"/>
              <a:pathLst>
                <a:path w="4692908" h="218426">
                  <a:moveTo>
                    <a:pt x="0" y="0"/>
                  </a:moveTo>
                  <a:lnTo>
                    <a:pt x="4692908" y="0"/>
                  </a:lnTo>
                  <a:lnTo>
                    <a:pt x="4692908" y="218426"/>
                  </a:lnTo>
                  <a:lnTo>
                    <a:pt x="0" y="218426"/>
                  </a:lnTo>
                  <a:close/>
                </a:path>
              </a:pathLst>
            </a:custGeom>
            <a:solidFill>
              <a:srgbClr val="17463E"/>
            </a:solidFill>
          </p:spPr>
          <p:txBody>
            <a:bodyPr/>
            <a:lstStyle/>
            <a:p>
              <a:endParaRPr lang="en-US"/>
            </a:p>
          </p:txBody>
        </p:sp>
        <p:sp>
          <p:nvSpPr>
            <p:cNvPr id="5" name="TextBox 5"/>
            <p:cNvSpPr txBox="1"/>
            <p:nvPr/>
          </p:nvSpPr>
          <p:spPr>
            <a:xfrm>
              <a:off x="0" y="9525"/>
              <a:ext cx="4692908" cy="208901"/>
            </a:xfrm>
            <a:prstGeom prst="rect">
              <a:avLst/>
            </a:prstGeom>
          </p:spPr>
          <p:txBody>
            <a:bodyPr lIns="50800" tIns="50800" rIns="50800" bIns="50800" rtlCol="0" anchor="ctr"/>
            <a:lstStyle/>
            <a:p>
              <a:pPr algn="ctr">
                <a:lnSpc>
                  <a:spcPts val="1664"/>
                </a:lnSpc>
              </a:pPr>
              <a:endParaRPr/>
            </a:p>
          </p:txBody>
        </p:sp>
      </p:grpSp>
      <p:sp>
        <p:nvSpPr>
          <p:cNvPr id="6" name="TextBox 6"/>
          <p:cNvSpPr txBox="1"/>
          <p:nvPr/>
        </p:nvSpPr>
        <p:spPr>
          <a:xfrm>
            <a:off x="356379" y="210834"/>
            <a:ext cx="2946731" cy="691215"/>
          </a:xfrm>
          <a:prstGeom prst="rect">
            <a:avLst/>
          </a:prstGeom>
        </p:spPr>
        <p:txBody>
          <a:bodyPr wrap="square" lIns="0" tIns="0" rIns="0" bIns="0" rtlCol="0" anchor="t">
            <a:spAutoFit/>
          </a:bodyPr>
          <a:lstStyle/>
          <a:p>
            <a:pPr algn="ctr">
              <a:lnSpc>
                <a:spcPts val="5880"/>
              </a:lnSpc>
            </a:pPr>
            <a:r>
              <a:rPr lang="en-US" sz="4200" b="1">
                <a:solidFill>
                  <a:srgbClr val="EEF3E3"/>
                </a:solidFill>
                <a:latin typeface="Public Sans Bold"/>
                <a:ea typeface="Public Sans Bold"/>
                <a:cs typeface="Public Sans Bold"/>
                <a:sym typeface="Public Sans Bold"/>
              </a:rPr>
              <a:t>Medical</a:t>
            </a:r>
          </a:p>
        </p:txBody>
      </p:sp>
      <p:sp>
        <p:nvSpPr>
          <p:cNvPr id="7" name="TextBox 7"/>
          <p:cNvSpPr txBox="1"/>
          <p:nvPr/>
        </p:nvSpPr>
        <p:spPr>
          <a:xfrm>
            <a:off x="5153928" y="113666"/>
            <a:ext cx="1474291" cy="457834"/>
          </a:xfrm>
          <a:prstGeom prst="rect">
            <a:avLst/>
          </a:prstGeom>
        </p:spPr>
        <p:txBody>
          <a:bodyPr lIns="0" tIns="0" rIns="0" bIns="0" rtlCol="0" anchor="t">
            <a:spAutoFit/>
          </a:bodyPr>
          <a:lstStyle/>
          <a:p>
            <a:pPr algn="ctr">
              <a:lnSpc>
                <a:spcPts val="3640"/>
              </a:lnSpc>
            </a:pPr>
            <a:r>
              <a:rPr lang="en-US" sz="2600">
                <a:solidFill>
                  <a:srgbClr val="EEF3E3"/>
                </a:solidFill>
                <a:latin typeface="Public Sans"/>
                <a:ea typeface="Public Sans"/>
                <a:cs typeface="Public Sans"/>
                <a:sym typeface="Public Sans"/>
              </a:rPr>
              <a:t>High PPO</a:t>
            </a:r>
          </a:p>
        </p:txBody>
      </p:sp>
      <p:sp>
        <p:nvSpPr>
          <p:cNvPr id="8" name="TextBox 8"/>
          <p:cNvSpPr txBox="1"/>
          <p:nvPr/>
        </p:nvSpPr>
        <p:spPr>
          <a:xfrm>
            <a:off x="8754294" y="114300"/>
            <a:ext cx="1315343" cy="457834"/>
          </a:xfrm>
          <a:prstGeom prst="rect">
            <a:avLst/>
          </a:prstGeom>
        </p:spPr>
        <p:txBody>
          <a:bodyPr lIns="0" tIns="0" rIns="0" bIns="0" rtlCol="0" anchor="t">
            <a:spAutoFit/>
          </a:bodyPr>
          <a:lstStyle/>
          <a:p>
            <a:pPr algn="ctr">
              <a:lnSpc>
                <a:spcPts val="3640"/>
              </a:lnSpc>
            </a:pPr>
            <a:r>
              <a:rPr lang="en-US" sz="2600">
                <a:solidFill>
                  <a:srgbClr val="EEF3E3"/>
                </a:solidFill>
                <a:latin typeface="Public Sans"/>
                <a:ea typeface="Public Sans"/>
                <a:cs typeface="Public Sans"/>
                <a:sym typeface="Public Sans"/>
              </a:rPr>
              <a:t>Mid PPO</a:t>
            </a:r>
          </a:p>
        </p:txBody>
      </p:sp>
      <p:sp>
        <p:nvSpPr>
          <p:cNvPr id="9" name="TextBox 9"/>
          <p:cNvSpPr txBox="1"/>
          <p:nvPr/>
        </p:nvSpPr>
        <p:spPr>
          <a:xfrm>
            <a:off x="11769293" y="113666"/>
            <a:ext cx="1943711" cy="422873"/>
          </a:xfrm>
          <a:prstGeom prst="rect">
            <a:avLst/>
          </a:prstGeom>
        </p:spPr>
        <p:txBody>
          <a:bodyPr wrap="square" lIns="0" tIns="0" rIns="0" bIns="0" rtlCol="0" anchor="t">
            <a:spAutoFit/>
          </a:bodyPr>
          <a:lstStyle/>
          <a:p>
            <a:pPr algn="ctr">
              <a:lnSpc>
                <a:spcPts val="3640"/>
              </a:lnSpc>
            </a:pPr>
            <a:r>
              <a:rPr lang="en-US" sz="2600">
                <a:solidFill>
                  <a:srgbClr val="EEF3E3"/>
                </a:solidFill>
                <a:latin typeface="Public Sans"/>
                <a:ea typeface="Public Sans"/>
                <a:cs typeface="Public Sans"/>
                <a:sym typeface="Public Sans"/>
              </a:rPr>
              <a:t>Base PPO</a:t>
            </a:r>
          </a:p>
        </p:txBody>
      </p:sp>
      <p:sp>
        <p:nvSpPr>
          <p:cNvPr id="10" name="TextBox 10"/>
          <p:cNvSpPr txBox="1"/>
          <p:nvPr/>
        </p:nvSpPr>
        <p:spPr>
          <a:xfrm>
            <a:off x="14580050" y="54957"/>
            <a:ext cx="3314700" cy="422873"/>
          </a:xfrm>
          <a:prstGeom prst="rect">
            <a:avLst/>
          </a:prstGeom>
        </p:spPr>
        <p:txBody>
          <a:bodyPr wrap="square" lIns="0" tIns="0" rIns="0" bIns="0" rtlCol="0" anchor="t">
            <a:spAutoFit/>
          </a:bodyPr>
          <a:lstStyle/>
          <a:p>
            <a:pPr algn="ctr">
              <a:lnSpc>
                <a:spcPts val="3640"/>
              </a:lnSpc>
            </a:pPr>
            <a:r>
              <a:rPr lang="en-US" sz="2600">
                <a:solidFill>
                  <a:srgbClr val="EEF3E3"/>
                </a:solidFill>
                <a:latin typeface="Public Sans"/>
                <a:ea typeface="Public Sans"/>
                <a:cs typeface="Public Sans"/>
                <a:sym typeface="Public Sans"/>
              </a:rPr>
              <a:t>HDHP with HSA</a:t>
            </a:r>
          </a:p>
        </p:txBody>
      </p:sp>
      <p:sp>
        <p:nvSpPr>
          <p:cNvPr id="11" name="TextBox 11"/>
          <p:cNvSpPr txBox="1"/>
          <p:nvPr/>
        </p:nvSpPr>
        <p:spPr>
          <a:xfrm>
            <a:off x="4200311" y="630142"/>
            <a:ext cx="1369219" cy="246158"/>
          </a:xfrm>
          <a:prstGeom prst="rect">
            <a:avLst/>
          </a:prstGeom>
        </p:spPr>
        <p:txBody>
          <a:bodyPr wrap="square" lIns="0" tIns="0" rIns="0" bIns="0" rtlCol="0" anchor="t">
            <a:spAutoFit/>
          </a:bodyPr>
          <a:lstStyle/>
          <a:p>
            <a:pPr algn="ctr">
              <a:lnSpc>
                <a:spcPts val="2100"/>
              </a:lnSpc>
            </a:pPr>
            <a:r>
              <a:rPr lang="en-US" sz="1500">
                <a:solidFill>
                  <a:srgbClr val="EEF3E3"/>
                </a:solidFill>
                <a:latin typeface="Public Sans"/>
                <a:ea typeface="Public Sans"/>
                <a:cs typeface="Public Sans"/>
                <a:sym typeface="Public Sans"/>
              </a:rPr>
              <a:t>In-network</a:t>
            </a:r>
          </a:p>
        </p:txBody>
      </p:sp>
      <p:sp>
        <p:nvSpPr>
          <p:cNvPr id="12" name="TextBox 12"/>
          <p:cNvSpPr txBox="1"/>
          <p:nvPr/>
        </p:nvSpPr>
        <p:spPr>
          <a:xfrm>
            <a:off x="5860935" y="630142"/>
            <a:ext cx="1553468" cy="246158"/>
          </a:xfrm>
          <a:prstGeom prst="rect">
            <a:avLst/>
          </a:prstGeom>
        </p:spPr>
        <p:txBody>
          <a:bodyPr wrap="square" lIns="0" tIns="0" rIns="0" bIns="0" rtlCol="0" anchor="t">
            <a:spAutoFit/>
          </a:bodyPr>
          <a:lstStyle/>
          <a:p>
            <a:pPr algn="ctr">
              <a:lnSpc>
                <a:spcPts val="2100"/>
              </a:lnSpc>
            </a:pPr>
            <a:r>
              <a:rPr lang="en-US" sz="1500">
                <a:solidFill>
                  <a:srgbClr val="EEF3E3"/>
                </a:solidFill>
                <a:latin typeface="Public Sans"/>
                <a:ea typeface="Public Sans"/>
                <a:cs typeface="Public Sans"/>
                <a:sym typeface="Public Sans"/>
              </a:rPr>
              <a:t>Out-of-network</a:t>
            </a:r>
          </a:p>
        </p:txBody>
      </p:sp>
      <p:sp>
        <p:nvSpPr>
          <p:cNvPr id="19" name="Freeform 19"/>
          <p:cNvSpPr/>
          <p:nvPr/>
        </p:nvSpPr>
        <p:spPr>
          <a:xfrm>
            <a:off x="140451" y="9553378"/>
            <a:ext cx="2414894" cy="590878"/>
          </a:xfrm>
          <a:custGeom>
            <a:avLst/>
            <a:gdLst/>
            <a:ahLst/>
            <a:cxnLst/>
            <a:rect l="l" t="t" r="r" b="b"/>
            <a:pathLst>
              <a:path w="2414894" h="590878">
                <a:moveTo>
                  <a:pt x="0" y="0"/>
                </a:moveTo>
                <a:lnTo>
                  <a:pt x="2414894" y="0"/>
                </a:lnTo>
                <a:lnTo>
                  <a:pt x="2414894" y="590879"/>
                </a:lnTo>
                <a:lnTo>
                  <a:pt x="0" y="590879"/>
                </a:lnTo>
                <a:lnTo>
                  <a:pt x="0" y="0"/>
                </a:lnTo>
                <a:close/>
              </a:path>
            </a:pathLst>
          </a:custGeom>
          <a:blipFill>
            <a:blip r:embed="rId2"/>
            <a:stretch>
              <a:fillRect/>
            </a:stretch>
          </a:blipFill>
        </p:spPr>
        <p:txBody>
          <a:bodyPr/>
          <a:lstStyle/>
          <a:p>
            <a:endParaRPr lang="en-US"/>
          </a:p>
        </p:txBody>
      </p:sp>
      <p:sp>
        <p:nvSpPr>
          <p:cNvPr id="20" name="TextBox 11">
            <a:extLst>
              <a:ext uri="{FF2B5EF4-FFF2-40B4-BE49-F238E27FC236}">
                <a16:creationId xmlns:a16="http://schemas.microsoft.com/office/drawing/2014/main" id="{C46A2F5E-9313-06C2-EDDE-C1488C21504F}"/>
              </a:ext>
            </a:extLst>
          </p:cNvPr>
          <p:cNvSpPr txBox="1"/>
          <p:nvPr/>
        </p:nvSpPr>
        <p:spPr>
          <a:xfrm>
            <a:off x="7698434" y="606532"/>
            <a:ext cx="1369219" cy="246158"/>
          </a:xfrm>
          <a:prstGeom prst="rect">
            <a:avLst/>
          </a:prstGeom>
        </p:spPr>
        <p:txBody>
          <a:bodyPr wrap="square" lIns="0" tIns="0" rIns="0" bIns="0" rtlCol="0" anchor="t">
            <a:spAutoFit/>
          </a:bodyPr>
          <a:lstStyle/>
          <a:p>
            <a:pPr algn="ctr">
              <a:lnSpc>
                <a:spcPts val="2100"/>
              </a:lnSpc>
            </a:pPr>
            <a:r>
              <a:rPr lang="en-US" sz="1500">
                <a:solidFill>
                  <a:srgbClr val="EEF3E3"/>
                </a:solidFill>
                <a:latin typeface="Public Sans"/>
                <a:ea typeface="Public Sans"/>
                <a:cs typeface="Public Sans"/>
                <a:sym typeface="Public Sans"/>
              </a:rPr>
              <a:t>In-network</a:t>
            </a:r>
          </a:p>
        </p:txBody>
      </p:sp>
      <p:sp>
        <p:nvSpPr>
          <p:cNvPr id="21" name="TextBox 12">
            <a:extLst>
              <a:ext uri="{FF2B5EF4-FFF2-40B4-BE49-F238E27FC236}">
                <a16:creationId xmlns:a16="http://schemas.microsoft.com/office/drawing/2014/main" id="{77857552-7309-D67F-4280-7D2826F52E8B}"/>
              </a:ext>
            </a:extLst>
          </p:cNvPr>
          <p:cNvSpPr txBox="1"/>
          <p:nvPr/>
        </p:nvSpPr>
        <p:spPr>
          <a:xfrm>
            <a:off x="9359058" y="606532"/>
            <a:ext cx="1553468" cy="246158"/>
          </a:xfrm>
          <a:prstGeom prst="rect">
            <a:avLst/>
          </a:prstGeom>
        </p:spPr>
        <p:txBody>
          <a:bodyPr wrap="square" lIns="0" tIns="0" rIns="0" bIns="0" rtlCol="0" anchor="t">
            <a:spAutoFit/>
          </a:bodyPr>
          <a:lstStyle/>
          <a:p>
            <a:pPr algn="ctr">
              <a:lnSpc>
                <a:spcPts val="2100"/>
              </a:lnSpc>
            </a:pPr>
            <a:r>
              <a:rPr lang="en-US" sz="1500">
                <a:solidFill>
                  <a:srgbClr val="EEF3E3"/>
                </a:solidFill>
                <a:latin typeface="Public Sans"/>
                <a:ea typeface="Public Sans"/>
                <a:cs typeface="Public Sans"/>
                <a:sym typeface="Public Sans"/>
              </a:rPr>
              <a:t>Out-of-network</a:t>
            </a:r>
          </a:p>
        </p:txBody>
      </p:sp>
      <p:sp>
        <p:nvSpPr>
          <p:cNvPr id="22" name="TextBox 11">
            <a:extLst>
              <a:ext uri="{FF2B5EF4-FFF2-40B4-BE49-F238E27FC236}">
                <a16:creationId xmlns:a16="http://schemas.microsoft.com/office/drawing/2014/main" id="{875A1040-2AA2-2C85-C6D1-5DC92DBDCF99}"/>
              </a:ext>
            </a:extLst>
          </p:cNvPr>
          <p:cNvSpPr txBox="1"/>
          <p:nvPr/>
        </p:nvSpPr>
        <p:spPr>
          <a:xfrm>
            <a:off x="11215191" y="621539"/>
            <a:ext cx="1369219" cy="246158"/>
          </a:xfrm>
          <a:prstGeom prst="rect">
            <a:avLst/>
          </a:prstGeom>
        </p:spPr>
        <p:txBody>
          <a:bodyPr wrap="square" lIns="0" tIns="0" rIns="0" bIns="0" rtlCol="0" anchor="t">
            <a:spAutoFit/>
          </a:bodyPr>
          <a:lstStyle/>
          <a:p>
            <a:pPr algn="ctr">
              <a:lnSpc>
                <a:spcPts val="2100"/>
              </a:lnSpc>
            </a:pPr>
            <a:r>
              <a:rPr lang="en-US" sz="1500">
                <a:solidFill>
                  <a:srgbClr val="EEF3E3"/>
                </a:solidFill>
                <a:latin typeface="Public Sans"/>
                <a:ea typeface="Public Sans"/>
                <a:cs typeface="Public Sans"/>
                <a:sym typeface="Public Sans"/>
              </a:rPr>
              <a:t>In-network</a:t>
            </a:r>
          </a:p>
        </p:txBody>
      </p:sp>
      <p:sp>
        <p:nvSpPr>
          <p:cNvPr id="23" name="TextBox 12">
            <a:extLst>
              <a:ext uri="{FF2B5EF4-FFF2-40B4-BE49-F238E27FC236}">
                <a16:creationId xmlns:a16="http://schemas.microsoft.com/office/drawing/2014/main" id="{012D205A-5E6F-6214-B912-886F4A54B2F3}"/>
              </a:ext>
            </a:extLst>
          </p:cNvPr>
          <p:cNvSpPr txBox="1"/>
          <p:nvPr/>
        </p:nvSpPr>
        <p:spPr>
          <a:xfrm>
            <a:off x="12875815" y="621539"/>
            <a:ext cx="1553468" cy="246158"/>
          </a:xfrm>
          <a:prstGeom prst="rect">
            <a:avLst/>
          </a:prstGeom>
        </p:spPr>
        <p:txBody>
          <a:bodyPr wrap="square" lIns="0" tIns="0" rIns="0" bIns="0" rtlCol="0" anchor="t">
            <a:spAutoFit/>
          </a:bodyPr>
          <a:lstStyle/>
          <a:p>
            <a:pPr algn="ctr">
              <a:lnSpc>
                <a:spcPts val="2100"/>
              </a:lnSpc>
            </a:pPr>
            <a:r>
              <a:rPr lang="en-US" sz="1500">
                <a:solidFill>
                  <a:srgbClr val="EEF3E3"/>
                </a:solidFill>
                <a:latin typeface="Public Sans"/>
                <a:ea typeface="Public Sans"/>
                <a:cs typeface="Public Sans"/>
                <a:sym typeface="Public Sans"/>
              </a:rPr>
              <a:t>Out-of-network</a:t>
            </a:r>
          </a:p>
        </p:txBody>
      </p:sp>
      <p:sp>
        <p:nvSpPr>
          <p:cNvPr id="24" name="TextBox 11">
            <a:extLst>
              <a:ext uri="{FF2B5EF4-FFF2-40B4-BE49-F238E27FC236}">
                <a16:creationId xmlns:a16="http://schemas.microsoft.com/office/drawing/2014/main" id="{77D0E251-392F-9F21-65A0-881C22496048}"/>
              </a:ext>
            </a:extLst>
          </p:cNvPr>
          <p:cNvSpPr txBox="1"/>
          <p:nvPr/>
        </p:nvSpPr>
        <p:spPr>
          <a:xfrm>
            <a:off x="14709825" y="621539"/>
            <a:ext cx="1369219" cy="246158"/>
          </a:xfrm>
          <a:prstGeom prst="rect">
            <a:avLst/>
          </a:prstGeom>
        </p:spPr>
        <p:txBody>
          <a:bodyPr wrap="square" lIns="0" tIns="0" rIns="0" bIns="0" rtlCol="0" anchor="t">
            <a:spAutoFit/>
          </a:bodyPr>
          <a:lstStyle/>
          <a:p>
            <a:pPr algn="ctr">
              <a:lnSpc>
                <a:spcPts val="2100"/>
              </a:lnSpc>
            </a:pPr>
            <a:r>
              <a:rPr lang="en-US" sz="1500">
                <a:solidFill>
                  <a:srgbClr val="EEF3E3"/>
                </a:solidFill>
                <a:latin typeface="Public Sans"/>
                <a:ea typeface="Public Sans"/>
                <a:cs typeface="Public Sans"/>
                <a:sym typeface="Public Sans"/>
              </a:rPr>
              <a:t>In-network</a:t>
            </a:r>
          </a:p>
        </p:txBody>
      </p:sp>
      <p:sp>
        <p:nvSpPr>
          <p:cNvPr id="25" name="TextBox 12">
            <a:extLst>
              <a:ext uri="{FF2B5EF4-FFF2-40B4-BE49-F238E27FC236}">
                <a16:creationId xmlns:a16="http://schemas.microsoft.com/office/drawing/2014/main" id="{74D2649B-CF8F-10A2-8A19-35CBC7236DA4}"/>
              </a:ext>
            </a:extLst>
          </p:cNvPr>
          <p:cNvSpPr txBox="1"/>
          <p:nvPr/>
        </p:nvSpPr>
        <p:spPr>
          <a:xfrm>
            <a:off x="16370449" y="621539"/>
            <a:ext cx="1553468" cy="246158"/>
          </a:xfrm>
          <a:prstGeom prst="rect">
            <a:avLst/>
          </a:prstGeom>
        </p:spPr>
        <p:txBody>
          <a:bodyPr wrap="square" lIns="0" tIns="0" rIns="0" bIns="0" rtlCol="0" anchor="t">
            <a:spAutoFit/>
          </a:bodyPr>
          <a:lstStyle/>
          <a:p>
            <a:pPr algn="ctr">
              <a:lnSpc>
                <a:spcPts val="2100"/>
              </a:lnSpc>
            </a:pPr>
            <a:r>
              <a:rPr lang="en-US" sz="1500">
                <a:solidFill>
                  <a:srgbClr val="EEF3E3"/>
                </a:solidFill>
                <a:latin typeface="Public Sans"/>
                <a:ea typeface="Public Sans"/>
                <a:cs typeface="Public Sans"/>
                <a:sym typeface="Public Sans"/>
              </a:rPr>
              <a:t>Out-of-network</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EF3E3"/>
        </a:solidFill>
        <a:effectLst/>
      </p:bgPr>
    </p:bg>
    <p:spTree>
      <p:nvGrpSpPr>
        <p:cNvPr id="1" name=""/>
        <p:cNvGrpSpPr/>
        <p:nvPr/>
      </p:nvGrpSpPr>
      <p:grpSpPr>
        <a:xfrm>
          <a:off x="0" y="0"/>
          <a:ext cx="0" cy="0"/>
          <a:chOff x="0" y="0"/>
          <a:chExt cx="0" cy="0"/>
        </a:xfrm>
      </p:grpSpPr>
      <p:sp>
        <p:nvSpPr>
          <p:cNvPr id="2" name="Freeform 2"/>
          <p:cNvSpPr/>
          <p:nvPr/>
        </p:nvSpPr>
        <p:spPr>
          <a:xfrm>
            <a:off x="0" y="-419793"/>
            <a:ext cx="18399948" cy="10772333"/>
          </a:xfrm>
          <a:custGeom>
            <a:avLst/>
            <a:gdLst/>
            <a:ahLst/>
            <a:cxnLst/>
            <a:rect l="l" t="t" r="r" b="b"/>
            <a:pathLst>
              <a:path w="18399948" h="10772333">
                <a:moveTo>
                  <a:pt x="0" y="0"/>
                </a:moveTo>
                <a:lnTo>
                  <a:pt x="18399948" y="0"/>
                </a:lnTo>
                <a:lnTo>
                  <a:pt x="18399948" y="10772334"/>
                </a:lnTo>
                <a:lnTo>
                  <a:pt x="0" y="10772334"/>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40451" y="9553378"/>
            <a:ext cx="2414894" cy="590878"/>
          </a:xfrm>
          <a:custGeom>
            <a:avLst/>
            <a:gdLst/>
            <a:ahLst/>
            <a:cxnLst/>
            <a:rect l="l" t="t" r="r" b="b"/>
            <a:pathLst>
              <a:path w="2414894" h="590878">
                <a:moveTo>
                  <a:pt x="0" y="0"/>
                </a:moveTo>
                <a:lnTo>
                  <a:pt x="2414894" y="0"/>
                </a:lnTo>
                <a:lnTo>
                  <a:pt x="2414894" y="590879"/>
                </a:lnTo>
                <a:lnTo>
                  <a:pt x="0" y="590879"/>
                </a:lnTo>
                <a:lnTo>
                  <a:pt x="0" y="0"/>
                </a:lnTo>
                <a:close/>
              </a:path>
            </a:pathLst>
          </a:custGeom>
          <a:blipFill>
            <a:blip r:embed="rId4"/>
            <a:stretch>
              <a:fillRect/>
            </a:stretch>
          </a:blipFill>
        </p:spPr>
        <p:txBody>
          <a:bodyPr/>
          <a:lstStyle/>
          <a:p>
            <a:endParaRPr lang="en-US"/>
          </a:p>
        </p:txBody>
      </p:sp>
      <p:sp>
        <p:nvSpPr>
          <p:cNvPr id="4" name="Freeform 4"/>
          <p:cNvSpPr/>
          <p:nvPr/>
        </p:nvSpPr>
        <p:spPr>
          <a:xfrm>
            <a:off x="16983792" y="201917"/>
            <a:ext cx="932477" cy="931558"/>
          </a:xfrm>
          <a:custGeom>
            <a:avLst/>
            <a:gdLst/>
            <a:ahLst/>
            <a:cxnLst/>
            <a:rect l="l" t="t" r="r" b="b"/>
            <a:pathLst>
              <a:path w="932477" h="931558">
                <a:moveTo>
                  <a:pt x="0" y="0"/>
                </a:moveTo>
                <a:lnTo>
                  <a:pt x="932477" y="0"/>
                </a:lnTo>
                <a:lnTo>
                  <a:pt x="932477" y="931558"/>
                </a:lnTo>
                <a:lnTo>
                  <a:pt x="0" y="931558"/>
                </a:lnTo>
                <a:lnTo>
                  <a:pt x="0" y="0"/>
                </a:lnTo>
                <a:close/>
              </a:path>
            </a:pathLst>
          </a:custGeom>
          <a:blipFill>
            <a:blip r:embed="rId5"/>
            <a:stretch>
              <a:fillRect/>
            </a:stretch>
          </a:blipFill>
        </p:spPr>
        <p:txBody>
          <a:bodyPr/>
          <a:lstStyle/>
          <a:p>
            <a:endParaRPr lang="en-US"/>
          </a:p>
        </p:txBody>
      </p:sp>
      <p:sp>
        <p:nvSpPr>
          <p:cNvPr id="5" name="Freeform 5"/>
          <p:cNvSpPr/>
          <p:nvPr/>
        </p:nvSpPr>
        <p:spPr>
          <a:xfrm>
            <a:off x="6963711" y="3086100"/>
            <a:ext cx="4360578" cy="4114800"/>
          </a:xfrm>
          <a:custGeom>
            <a:avLst/>
            <a:gdLst/>
            <a:ahLst/>
            <a:cxnLst/>
            <a:rect l="l" t="t" r="r" b="b"/>
            <a:pathLst>
              <a:path w="4360578" h="4114800">
                <a:moveTo>
                  <a:pt x="0" y="0"/>
                </a:moveTo>
                <a:lnTo>
                  <a:pt x="4360578" y="0"/>
                </a:lnTo>
                <a:lnTo>
                  <a:pt x="436057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TextBox 6"/>
          <p:cNvSpPr txBox="1"/>
          <p:nvPr/>
        </p:nvSpPr>
        <p:spPr>
          <a:xfrm>
            <a:off x="642902" y="637365"/>
            <a:ext cx="15282897" cy="1699869"/>
          </a:xfrm>
          <a:prstGeom prst="rect">
            <a:avLst/>
          </a:prstGeom>
        </p:spPr>
        <p:txBody>
          <a:bodyPr wrap="square" lIns="0" tIns="0" rIns="0" bIns="0" rtlCol="0" anchor="t">
            <a:spAutoFit/>
          </a:bodyPr>
          <a:lstStyle/>
          <a:p>
            <a:pPr algn="l">
              <a:lnSpc>
                <a:spcPts val="6563"/>
              </a:lnSpc>
            </a:pPr>
            <a:r>
              <a:rPr lang="en-US" sz="6311" b="1">
                <a:solidFill>
                  <a:srgbClr val="17463E"/>
                </a:solidFill>
                <a:latin typeface="Public Sans Bold"/>
                <a:ea typeface="Public Sans Bold"/>
                <a:cs typeface="Public Sans Bold"/>
                <a:sym typeface="Public Sans Bold"/>
              </a:rPr>
              <a:t>Preventative Healthcare &amp;</a:t>
            </a:r>
          </a:p>
          <a:p>
            <a:pPr algn="l">
              <a:lnSpc>
                <a:spcPts val="6563"/>
              </a:lnSpc>
            </a:pPr>
            <a:r>
              <a:rPr lang="en-US" sz="6311" b="1">
                <a:solidFill>
                  <a:srgbClr val="17463E"/>
                </a:solidFill>
                <a:latin typeface="Public Sans Bold"/>
                <a:ea typeface="Public Sans Bold"/>
                <a:cs typeface="Public Sans Bold"/>
                <a:sym typeface="Public Sans Bold"/>
              </a:rPr>
              <a:t>Diagnostic Screenings</a:t>
            </a:r>
          </a:p>
        </p:txBody>
      </p:sp>
      <p:sp>
        <p:nvSpPr>
          <p:cNvPr id="7" name="TextBox 7"/>
          <p:cNvSpPr txBox="1"/>
          <p:nvPr/>
        </p:nvSpPr>
        <p:spPr>
          <a:xfrm>
            <a:off x="642903" y="3285211"/>
            <a:ext cx="6464794" cy="525785"/>
          </a:xfrm>
          <a:prstGeom prst="rect">
            <a:avLst/>
          </a:prstGeom>
        </p:spPr>
        <p:txBody>
          <a:bodyPr wrap="square" lIns="0" tIns="0" rIns="0" bIns="0" rtlCol="0" anchor="t">
            <a:spAutoFit/>
          </a:bodyPr>
          <a:lstStyle/>
          <a:p>
            <a:pPr algn="l">
              <a:lnSpc>
                <a:spcPts val="4112"/>
              </a:lnSpc>
            </a:pPr>
            <a:r>
              <a:rPr lang="en-US" sz="3954" b="1" u="sng">
                <a:solidFill>
                  <a:srgbClr val="17463E"/>
                </a:solidFill>
                <a:latin typeface="Public Sans Bold"/>
                <a:ea typeface="Public Sans Bold"/>
                <a:cs typeface="Public Sans Bold"/>
                <a:sym typeface="Public Sans Bold"/>
              </a:rPr>
              <a:t>Go. Know. Take Control.</a:t>
            </a:r>
          </a:p>
        </p:txBody>
      </p:sp>
      <p:sp>
        <p:nvSpPr>
          <p:cNvPr id="8" name="TextBox 8"/>
          <p:cNvSpPr txBox="1"/>
          <p:nvPr/>
        </p:nvSpPr>
        <p:spPr>
          <a:xfrm>
            <a:off x="642903" y="3825688"/>
            <a:ext cx="5716779" cy="3957956"/>
          </a:xfrm>
          <a:prstGeom prst="rect">
            <a:avLst/>
          </a:prstGeom>
        </p:spPr>
        <p:txBody>
          <a:bodyPr lIns="0" tIns="0" rIns="0" bIns="0" rtlCol="0" anchor="t">
            <a:spAutoFit/>
          </a:bodyPr>
          <a:lstStyle/>
          <a:p>
            <a:pPr algn="l">
              <a:lnSpc>
                <a:spcPts val="3919"/>
              </a:lnSpc>
            </a:pPr>
            <a:r>
              <a:rPr lang="en-US" sz="2799">
                <a:solidFill>
                  <a:srgbClr val="17463E"/>
                </a:solidFill>
                <a:latin typeface="Public Sans"/>
                <a:ea typeface="Public Sans"/>
                <a:cs typeface="Public Sans"/>
                <a:sym typeface="Public Sans"/>
              </a:rPr>
              <a:t>Cigna wants to help you get more out of life. Keeping you healthy is a great place to start. </a:t>
            </a:r>
          </a:p>
          <a:p>
            <a:pPr algn="l">
              <a:lnSpc>
                <a:spcPts val="3919"/>
              </a:lnSpc>
            </a:pPr>
            <a:endParaRPr lang="en-US" sz="2799">
              <a:solidFill>
                <a:srgbClr val="17463E"/>
              </a:solidFill>
              <a:latin typeface="Public Sans"/>
              <a:ea typeface="Public Sans"/>
              <a:cs typeface="Public Sans"/>
              <a:sym typeface="Public Sans"/>
            </a:endParaRPr>
          </a:p>
          <a:p>
            <a:pPr algn="l">
              <a:lnSpc>
                <a:spcPts val="3919"/>
              </a:lnSpc>
            </a:pPr>
            <a:r>
              <a:rPr lang="en-US" sz="2799">
                <a:solidFill>
                  <a:srgbClr val="17463E"/>
                </a:solidFill>
                <a:latin typeface="Public Sans"/>
                <a:ea typeface="Public Sans"/>
                <a:cs typeface="Public Sans"/>
                <a:sym typeface="Public Sans"/>
              </a:rPr>
              <a:t>Go to </a:t>
            </a:r>
            <a:r>
              <a:rPr lang="en-US" sz="2799" b="1">
                <a:solidFill>
                  <a:srgbClr val="17463E"/>
                </a:solidFill>
                <a:latin typeface="Public Sans Bold"/>
                <a:ea typeface="Public Sans Bold"/>
                <a:cs typeface="Public Sans Bold"/>
                <a:sym typeface="Public Sans Bold"/>
              </a:rPr>
              <a:t>Cigna.com/takecontrol</a:t>
            </a:r>
            <a:r>
              <a:rPr lang="en-US" sz="2799">
                <a:solidFill>
                  <a:srgbClr val="17463E"/>
                </a:solidFill>
                <a:latin typeface="Public Sans"/>
                <a:ea typeface="Public Sans"/>
                <a:cs typeface="Public Sans"/>
                <a:sym typeface="Public Sans"/>
              </a:rPr>
              <a:t> to find out what basic services you qualify for, and what additional benefits your plan offers</a:t>
            </a:r>
          </a:p>
        </p:txBody>
      </p:sp>
      <p:sp>
        <p:nvSpPr>
          <p:cNvPr id="9" name="TextBox 9"/>
          <p:cNvSpPr txBox="1"/>
          <p:nvPr/>
        </p:nvSpPr>
        <p:spPr>
          <a:xfrm>
            <a:off x="12072304" y="3285211"/>
            <a:ext cx="5987096" cy="525785"/>
          </a:xfrm>
          <a:prstGeom prst="rect">
            <a:avLst/>
          </a:prstGeom>
        </p:spPr>
        <p:txBody>
          <a:bodyPr wrap="square" lIns="0" tIns="0" rIns="0" bIns="0" rtlCol="0" anchor="t">
            <a:spAutoFit/>
          </a:bodyPr>
          <a:lstStyle/>
          <a:p>
            <a:pPr algn="l">
              <a:lnSpc>
                <a:spcPts val="4112"/>
              </a:lnSpc>
            </a:pPr>
            <a:r>
              <a:rPr lang="en-US" sz="3954" b="1" u="sng">
                <a:solidFill>
                  <a:srgbClr val="17463E"/>
                </a:solidFill>
                <a:latin typeface="Public Sans Bold"/>
                <a:ea typeface="Public Sans Bold"/>
                <a:cs typeface="Public Sans Bold"/>
                <a:sym typeface="Public Sans Bold"/>
              </a:rPr>
              <a:t>Diagnostic Screenings</a:t>
            </a:r>
          </a:p>
        </p:txBody>
      </p:sp>
      <p:sp>
        <p:nvSpPr>
          <p:cNvPr id="10" name="TextBox 10"/>
          <p:cNvSpPr txBox="1"/>
          <p:nvPr/>
        </p:nvSpPr>
        <p:spPr>
          <a:xfrm>
            <a:off x="12072304" y="3825688"/>
            <a:ext cx="5716779" cy="4453256"/>
          </a:xfrm>
          <a:prstGeom prst="rect">
            <a:avLst/>
          </a:prstGeom>
        </p:spPr>
        <p:txBody>
          <a:bodyPr lIns="0" tIns="0" rIns="0" bIns="0" rtlCol="0" anchor="t">
            <a:spAutoFit/>
          </a:bodyPr>
          <a:lstStyle/>
          <a:p>
            <a:pPr algn="l">
              <a:lnSpc>
                <a:spcPts val="3919"/>
              </a:lnSpc>
            </a:pPr>
            <a:r>
              <a:rPr lang="en-US" sz="2799">
                <a:solidFill>
                  <a:srgbClr val="17463E"/>
                </a:solidFill>
                <a:latin typeface="Public Sans"/>
                <a:ea typeface="Public Sans"/>
                <a:cs typeface="Public Sans"/>
                <a:sym typeface="Public Sans"/>
              </a:rPr>
              <a:t>Crete will cover the cost of certain diagnostic screenings at 100%. (mammogram and colonoscopy included)</a:t>
            </a:r>
          </a:p>
          <a:p>
            <a:pPr algn="l">
              <a:lnSpc>
                <a:spcPts val="3919"/>
              </a:lnSpc>
            </a:pPr>
            <a:endParaRPr lang="en-US" sz="2799">
              <a:solidFill>
                <a:srgbClr val="17463E"/>
              </a:solidFill>
              <a:latin typeface="Public Sans"/>
              <a:ea typeface="Public Sans"/>
              <a:cs typeface="Public Sans"/>
              <a:sym typeface="Public Sans"/>
            </a:endParaRPr>
          </a:p>
          <a:p>
            <a:pPr algn="l">
              <a:lnSpc>
                <a:spcPts val="3919"/>
              </a:lnSpc>
            </a:pPr>
            <a:r>
              <a:rPr lang="en-US" sz="2799">
                <a:solidFill>
                  <a:srgbClr val="17463E"/>
                </a:solidFill>
                <a:latin typeface="Public Sans"/>
                <a:ea typeface="Public Sans"/>
                <a:cs typeface="Public Sans"/>
                <a:sym typeface="Public Sans"/>
              </a:rPr>
              <a:t>Common preventative screenings: </a:t>
            </a:r>
          </a:p>
          <a:p>
            <a:pPr marL="604515" lvl="1" indent="-302257" algn="l">
              <a:lnSpc>
                <a:spcPts val="3919"/>
              </a:lnSpc>
              <a:buFont typeface="Arial"/>
              <a:buChar char="•"/>
            </a:pPr>
            <a:r>
              <a:rPr lang="en-US" sz="2799">
                <a:solidFill>
                  <a:srgbClr val="17463E"/>
                </a:solidFill>
                <a:latin typeface="Public Sans"/>
                <a:ea typeface="Public Sans"/>
                <a:cs typeface="Public Sans"/>
                <a:sym typeface="Public Sans"/>
              </a:rPr>
              <a:t>Blood Pressure</a:t>
            </a:r>
          </a:p>
          <a:p>
            <a:pPr marL="604515" lvl="1" indent="-302257" algn="l">
              <a:lnSpc>
                <a:spcPts val="3919"/>
              </a:lnSpc>
              <a:buFont typeface="Arial"/>
              <a:buChar char="•"/>
            </a:pPr>
            <a:r>
              <a:rPr lang="en-US" sz="2799">
                <a:solidFill>
                  <a:srgbClr val="17463E"/>
                </a:solidFill>
                <a:latin typeface="Public Sans"/>
                <a:ea typeface="Public Sans"/>
                <a:cs typeface="Public Sans"/>
                <a:sym typeface="Public Sans"/>
              </a:rPr>
              <a:t>Cholesterol</a:t>
            </a:r>
          </a:p>
          <a:p>
            <a:pPr marL="604515" lvl="1" indent="-302257" algn="l">
              <a:lnSpc>
                <a:spcPts val="3919"/>
              </a:lnSpc>
              <a:buFont typeface="Arial"/>
              <a:buChar char="•"/>
            </a:pPr>
            <a:r>
              <a:rPr lang="en-US" sz="2799">
                <a:solidFill>
                  <a:srgbClr val="17463E"/>
                </a:solidFill>
                <a:latin typeface="Public Sans"/>
                <a:ea typeface="Public Sans"/>
                <a:cs typeface="Public Sans"/>
                <a:sym typeface="Public Sans"/>
              </a:rPr>
              <a:t>Blood Glucose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EF3E3"/>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421676" y="1351860"/>
          <a:ext cx="6351284" cy="8639176"/>
        </p:xfrm>
        <a:graphic>
          <a:graphicData uri="http://schemas.openxmlformats.org/drawingml/2006/table">
            <a:tbl>
              <a:tblPr/>
              <a:tblGrid>
                <a:gridCol w="4455373">
                  <a:extLst>
                    <a:ext uri="{9D8B030D-6E8A-4147-A177-3AD203B41FA5}">
                      <a16:colId xmlns:a16="http://schemas.microsoft.com/office/drawing/2014/main" val="20000"/>
                    </a:ext>
                  </a:extLst>
                </a:gridCol>
                <a:gridCol w="1895911">
                  <a:extLst>
                    <a:ext uri="{9D8B030D-6E8A-4147-A177-3AD203B41FA5}">
                      <a16:colId xmlns:a16="http://schemas.microsoft.com/office/drawing/2014/main" val="20001"/>
                    </a:ext>
                  </a:extLst>
                </a:gridCol>
              </a:tblGrid>
              <a:tr h="1004555">
                <a:tc>
                  <a:txBody>
                    <a:bodyPr/>
                    <a:lstStyle/>
                    <a:p>
                      <a:pPr algn="ctr">
                        <a:lnSpc>
                          <a:spcPts val="3640"/>
                        </a:lnSpc>
                        <a:defRPr/>
                      </a:pPr>
                      <a:r>
                        <a:rPr lang="en-US" sz="2600" b="1">
                          <a:solidFill>
                            <a:srgbClr val="EEF3E3"/>
                          </a:solidFill>
                          <a:latin typeface="Public Sans Bold"/>
                          <a:ea typeface="Public Sans Bold"/>
                          <a:cs typeface="Public Sans Bold"/>
                          <a:sym typeface="Public Sans Bold"/>
                        </a:rPr>
                        <a:t>Medical</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solidFill>
                      <a:srgbClr val="17473E"/>
                    </a:solidFill>
                  </a:tcPr>
                </a:tc>
                <a:tc>
                  <a:txBody>
                    <a:bodyPr/>
                    <a:lstStyle/>
                    <a:p>
                      <a:pPr algn="ctr">
                        <a:lnSpc>
                          <a:spcPts val="2100"/>
                        </a:lnSpc>
                        <a:defRPr/>
                      </a:pPr>
                      <a:r>
                        <a:rPr lang="en-US" sz="1500" b="1">
                          <a:solidFill>
                            <a:srgbClr val="EEF3E3"/>
                          </a:solidFill>
                          <a:latin typeface="Public Sans Bold"/>
                          <a:ea typeface="Public Sans Bold"/>
                          <a:cs typeface="Public Sans Bold"/>
                          <a:sym typeface="Public Sans Bold"/>
                        </a:rPr>
                        <a:t>Kaiser HMO</a:t>
                      </a:r>
                      <a:endParaRPr lang="en-US" sz="1100"/>
                    </a:p>
                    <a:p>
                      <a:pPr algn="ctr">
                        <a:lnSpc>
                          <a:spcPts val="2100"/>
                        </a:lnSpc>
                      </a:pPr>
                      <a:r>
                        <a:rPr lang="en-US" sz="1500" b="1">
                          <a:solidFill>
                            <a:srgbClr val="EEF3E3"/>
                          </a:solidFill>
                          <a:latin typeface="Public Sans Bold"/>
                          <a:ea typeface="Public Sans Bold"/>
                          <a:cs typeface="Public Sans Bold"/>
                          <a:sym typeface="Public Sans Bold"/>
                        </a:rPr>
                        <a:t>(In-network)</a:t>
                      </a:r>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solidFill>
                      <a:srgbClr val="17473E"/>
                    </a:solidFill>
                  </a:tcPr>
                </a:tc>
                <a:extLst>
                  <a:ext uri="{0D108BD9-81ED-4DB2-BD59-A6C34878D82A}">
                    <a16:rowId xmlns:a16="http://schemas.microsoft.com/office/drawing/2014/main" val="10000"/>
                  </a:ext>
                </a:extLst>
              </a:tr>
              <a:tr h="736674">
                <a:tc>
                  <a:txBody>
                    <a:bodyPr/>
                    <a:lstStyle/>
                    <a:p>
                      <a:pPr algn="ctr">
                        <a:lnSpc>
                          <a:spcPts val="2100"/>
                        </a:lnSpc>
                        <a:defRPr/>
                      </a:pPr>
                      <a:r>
                        <a:rPr lang="en-US" sz="1500">
                          <a:solidFill>
                            <a:srgbClr val="17473E"/>
                          </a:solidFill>
                          <a:latin typeface="Public Sans"/>
                          <a:ea typeface="Public Sans"/>
                          <a:cs typeface="Public Sans"/>
                          <a:sym typeface="Public Sans"/>
                        </a:rPr>
                        <a:t>Annual deductible (Individual/Family)</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100"/>
                        </a:lnSpc>
                        <a:defRPr/>
                      </a:pPr>
                      <a:r>
                        <a:rPr lang="en-US" sz="1500">
                          <a:solidFill>
                            <a:srgbClr val="17473E"/>
                          </a:solidFill>
                          <a:latin typeface="Public Sans"/>
                          <a:ea typeface="Public Sans"/>
                          <a:cs typeface="Public Sans"/>
                          <a:sym typeface="Public Sans"/>
                        </a:rPr>
                        <a:t>$1,000 / $2,000</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extLst>
                  <a:ext uri="{0D108BD9-81ED-4DB2-BD59-A6C34878D82A}">
                    <a16:rowId xmlns:a16="http://schemas.microsoft.com/office/drawing/2014/main" val="10001"/>
                  </a:ext>
                </a:extLst>
              </a:tr>
              <a:tr h="736674">
                <a:tc>
                  <a:txBody>
                    <a:bodyPr/>
                    <a:lstStyle/>
                    <a:p>
                      <a:pPr algn="ctr">
                        <a:lnSpc>
                          <a:spcPts val="2100"/>
                        </a:lnSpc>
                        <a:defRPr/>
                      </a:pPr>
                      <a:r>
                        <a:rPr lang="en-US" sz="1500">
                          <a:solidFill>
                            <a:srgbClr val="17473E"/>
                          </a:solidFill>
                          <a:latin typeface="Public Sans"/>
                          <a:ea typeface="Public Sans"/>
                          <a:cs typeface="Public Sans"/>
                          <a:sym typeface="Public Sans"/>
                        </a:rPr>
                        <a:t>Out-of-pocket maximum (Individual/Family)*</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100"/>
                        </a:lnSpc>
                        <a:defRPr/>
                      </a:pPr>
                      <a:r>
                        <a:rPr lang="en-US" sz="1500">
                          <a:solidFill>
                            <a:srgbClr val="17473E"/>
                          </a:solidFill>
                          <a:latin typeface="Public Sans"/>
                          <a:ea typeface="Public Sans"/>
                          <a:cs typeface="Public Sans"/>
                          <a:sym typeface="Public Sans"/>
                        </a:rPr>
                        <a:t>$3,000 / $6,000</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extLst>
                  <a:ext uri="{0D108BD9-81ED-4DB2-BD59-A6C34878D82A}">
                    <a16:rowId xmlns:a16="http://schemas.microsoft.com/office/drawing/2014/main" val="10002"/>
                  </a:ext>
                </a:extLst>
              </a:tr>
              <a:tr h="736674">
                <a:tc>
                  <a:txBody>
                    <a:bodyPr/>
                    <a:lstStyle/>
                    <a:p>
                      <a:pPr algn="ctr">
                        <a:lnSpc>
                          <a:spcPts val="2100"/>
                        </a:lnSpc>
                        <a:defRPr/>
                      </a:pPr>
                      <a:r>
                        <a:rPr lang="en-US" sz="1500">
                          <a:solidFill>
                            <a:srgbClr val="17473E"/>
                          </a:solidFill>
                          <a:latin typeface="Public Sans"/>
                          <a:ea typeface="Public Sans"/>
                          <a:cs typeface="Public Sans"/>
                          <a:sym typeface="Public Sans"/>
                        </a:rPr>
                        <a:t>Preventive care</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100"/>
                        </a:lnSpc>
                        <a:defRPr/>
                      </a:pPr>
                      <a:r>
                        <a:rPr lang="en-US" sz="1500">
                          <a:solidFill>
                            <a:srgbClr val="17473E"/>
                          </a:solidFill>
                          <a:latin typeface="Public Sans"/>
                          <a:ea typeface="Public Sans"/>
                          <a:cs typeface="Public Sans"/>
                          <a:sym typeface="Public Sans"/>
                        </a:rPr>
                        <a:t>100% Covered</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extLst>
                  <a:ext uri="{0D108BD9-81ED-4DB2-BD59-A6C34878D82A}">
                    <a16:rowId xmlns:a16="http://schemas.microsoft.com/office/drawing/2014/main" val="10003"/>
                  </a:ext>
                </a:extLst>
              </a:tr>
              <a:tr h="736674">
                <a:tc>
                  <a:txBody>
                    <a:bodyPr/>
                    <a:lstStyle/>
                    <a:p>
                      <a:pPr algn="ctr">
                        <a:lnSpc>
                          <a:spcPts val="2100"/>
                        </a:lnSpc>
                        <a:defRPr/>
                      </a:pPr>
                      <a:r>
                        <a:rPr lang="en-US" sz="1500">
                          <a:solidFill>
                            <a:srgbClr val="17473E"/>
                          </a:solidFill>
                          <a:latin typeface="Public Sans"/>
                          <a:ea typeface="Public Sans"/>
                          <a:cs typeface="Public Sans"/>
                          <a:sym typeface="Public Sans"/>
                        </a:rPr>
                        <a:t>Primary physician office visit</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100"/>
                        </a:lnSpc>
                        <a:defRPr/>
                      </a:pPr>
                      <a:r>
                        <a:rPr lang="en-US" sz="1500">
                          <a:solidFill>
                            <a:srgbClr val="17473E"/>
                          </a:solidFill>
                          <a:latin typeface="Public Sans"/>
                          <a:ea typeface="Public Sans"/>
                          <a:cs typeface="Public Sans"/>
                          <a:sym typeface="Public Sans"/>
                        </a:rPr>
                        <a:t>$30</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extLst>
                  <a:ext uri="{0D108BD9-81ED-4DB2-BD59-A6C34878D82A}">
                    <a16:rowId xmlns:a16="http://schemas.microsoft.com/office/drawing/2014/main" val="10004"/>
                  </a:ext>
                </a:extLst>
              </a:tr>
              <a:tr h="736674">
                <a:tc>
                  <a:txBody>
                    <a:bodyPr/>
                    <a:lstStyle/>
                    <a:p>
                      <a:pPr algn="ctr">
                        <a:lnSpc>
                          <a:spcPts val="2100"/>
                        </a:lnSpc>
                        <a:defRPr/>
                      </a:pPr>
                      <a:r>
                        <a:rPr lang="en-US" sz="1500">
                          <a:solidFill>
                            <a:srgbClr val="17473E"/>
                          </a:solidFill>
                          <a:latin typeface="Public Sans"/>
                          <a:ea typeface="Public Sans"/>
                          <a:cs typeface="Public Sans"/>
                          <a:sym typeface="Public Sans"/>
                        </a:rPr>
                        <a:t>Specialist office visit</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100"/>
                        </a:lnSpc>
                        <a:defRPr/>
                      </a:pPr>
                      <a:r>
                        <a:rPr lang="en-US" sz="1500">
                          <a:solidFill>
                            <a:srgbClr val="17473E"/>
                          </a:solidFill>
                          <a:latin typeface="Public Sans"/>
                          <a:ea typeface="Public Sans"/>
                          <a:cs typeface="Public Sans"/>
                          <a:sym typeface="Public Sans"/>
                        </a:rPr>
                        <a:t>$30</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extLst>
                  <a:ext uri="{0D108BD9-81ED-4DB2-BD59-A6C34878D82A}">
                    <a16:rowId xmlns:a16="http://schemas.microsoft.com/office/drawing/2014/main" val="10005"/>
                  </a:ext>
                </a:extLst>
              </a:tr>
              <a:tr h="736674">
                <a:tc>
                  <a:txBody>
                    <a:bodyPr/>
                    <a:lstStyle/>
                    <a:p>
                      <a:pPr algn="ctr">
                        <a:lnSpc>
                          <a:spcPts val="2100"/>
                        </a:lnSpc>
                        <a:defRPr/>
                      </a:pPr>
                      <a:r>
                        <a:rPr lang="en-US" sz="1500">
                          <a:solidFill>
                            <a:srgbClr val="17473E"/>
                          </a:solidFill>
                          <a:latin typeface="Public Sans"/>
                          <a:ea typeface="Public Sans"/>
                          <a:cs typeface="Public Sans"/>
                          <a:sym typeface="Public Sans"/>
                        </a:rPr>
                        <a:t>Inpatient hospital services</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100"/>
                        </a:lnSpc>
                        <a:defRPr/>
                      </a:pPr>
                      <a:r>
                        <a:rPr lang="en-US" sz="1500">
                          <a:solidFill>
                            <a:srgbClr val="17473E"/>
                          </a:solidFill>
                          <a:latin typeface="Public Sans"/>
                          <a:ea typeface="Public Sans"/>
                          <a:cs typeface="Public Sans"/>
                          <a:sym typeface="Public Sans"/>
                        </a:rPr>
                        <a:t>$400</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extLst>
                  <a:ext uri="{0D108BD9-81ED-4DB2-BD59-A6C34878D82A}">
                    <a16:rowId xmlns:a16="http://schemas.microsoft.com/office/drawing/2014/main" val="10006"/>
                  </a:ext>
                </a:extLst>
              </a:tr>
              <a:tr h="1004555">
                <a:tc>
                  <a:txBody>
                    <a:bodyPr/>
                    <a:lstStyle/>
                    <a:p>
                      <a:pPr algn="ctr">
                        <a:lnSpc>
                          <a:spcPts val="2100"/>
                        </a:lnSpc>
                        <a:defRPr/>
                      </a:pPr>
                      <a:r>
                        <a:rPr lang="en-US" sz="1500">
                          <a:solidFill>
                            <a:srgbClr val="17473E"/>
                          </a:solidFill>
                          <a:latin typeface="Public Sans"/>
                          <a:ea typeface="Public Sans"/>
                          <a:cs typeface="Public Sans"/>
                          <a:sym typeface="Public Sans"/>
                        </a:rPr>
                        <a:t>Outpatient hospital services</a:t>
                      </a:r>
                      <a:endParaRPr lang="en-US" sz="1100"/>
                    </a:p>
                    <a:p>
                      <a:pPr algn="ctr">
                        <a:lnSpc>
                          <a:spcPts val="2100"/>
                        </a:lnSpc>
                      </a:pPr>
                      <a:r>
                        <a:rPr lang="en-US" sz="1500">
                          <a:solidFill>
                            <a:srgbClr val="17473E"/>
                          </a:solidFill>
                          <a:latin typeface="Public Sans"/>
                          <a:ea typeface="Public Sans"/>
                          <a:cs typeface="Public Sans"/>
                          <a:sym typeface="Public Sans"/>
                        </a:rPr>
                        <a:t>(lab, x-ray, diagnostic)</a:t>
                      </a:r>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100"/>
                        </a:lnSpc>
                        <a:defRPr/>
                      </a:pPr>
                      <a:r>
                        <a:rPr lang="en-US" sz="1500">
                          <a:solidFill>
                            <a:srgbClr val="17473E"/>
                          </a:solidFill>
                          <a:latin typeface="Public Sans"/>
                          <a:ea typeface="Public Sans"/>
                          <a:cs typeface="Public Sans"/>
                          <a:sym typeface="Public Sans"/>
                        </a:rPr>
                        <a:t>$10</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extLst>
                  <a:ext uri="{0D108BD9-81ED-4DB2-BD59-A6C34878D82A}">
                    <a16:rowId xmlns:a16="http://schemas.microsoft.com/office/drawing/2014/main" val="10007"/>
                  </a:ext>
                </a:extLst>
              </a:tr>
              <a:tr h="736674">
                <a:tc>
                  <a:txBody>
                    <a:bodyPr/>
                    <a:lstStyle/>
                    <a:p>
                      <a:pPr algn="ctr">
                        <a:lnSpc>
                          <a:spcPts val="2100"/>
                        </a:lnSpc>
                        <a:defRPr/>
                      </a:pPr>
                      <a:r>
                        <a:rPr lang="en-US" sz="1500">
                          <a:solidFill>
                            <a:srgbClr val="17473E"/>
                          </a:solidFill>
                          <a:latin typeface="Public Sans"/>
                          <a:ea typeface="Public Sans"/>
                          <a:cs typeface="Public Sans"/>
                          <a:sym typeface="Public Sans"/>
                        </a:rPr>
                        <a:t>Advanced diagnostics</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100"/>
                        </a:lnSpc>
                        <a:defRPr/>
                      </a:pPr>
                      <a:r>
                        <a:rPr lang="en-US" sz="1500">
                          <a:solidFill>
                            <a:srgbClr val="17473E"/>
                          </a:solidFill>
                          <a:latin typeface="Public Sans"/>
                          <a:ea typeface="Public Sans"/>
                          <a:cs typeface="Public Sans"/>
                          <a:sym typeface="Public Sans"/>
                        </a:rPr>
                        <a:t>$50</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extLst>
                  <a:ext uri="{0D108BD9-81ED-4DB2-BD59-A6C34878D82A}">
                    <a16:rowId xmlns:a16="http://schemas.microsoft.com/office/drawing/2014/main" val="10008"/>
                  </a:ext>
                </a:extLst>
              </a:tr>
              <a:tr h="736674">
                <a:tc>
                  <a:txBody>
                    <a:bodyPr/>
                    <a:lstStyle/>
                    <a:p>
                      <a:pPr algn="ctr">
                        <a:lnSpc>
                          <a:spcPts val="2100"/>
                        </a:lnSpc>
                        <a:defRPr/>
                      </a:pPr>
                      <a:r>
                        <a:rPr lang="en-US" sz="1500">
                          <a:solidFill>
                            <a:srgbClr val="17473E"/>
                          </a:solidFill>
                          <a:latin typeface="Public Sans"/>
                          <a:ea typeface="Public Sans"/>
                          <a:cs typeface="Public Sans"/>
                          <a:sym typeface="Public Sans"/>
                        </a:rPr>
                        <a:t>Urgent care</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100"/>
                        </a:lnSpc>
                        <a:defRPr/>
                      </a:pPr>
                      <a:r>
                        <a:rPr lang="en-US" sz="1500">
                          <a:solidFill>
                            <a:srgbClr val="17473E"/>
                          </a:solidFill>
                          <a:latin typeface="Public Sans"/>
                          <a:ea typeface="Public Sans"/>
                          <a:cs typeface="Public Sans"/>
                          <a:sym typeface="Public Sans"/>
                        </a:rPr>
                        <a:t>$30</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extLst>
                  <a:ext uri="{0D108BD9-81ED-4DB2-BD59-A6C34878D82A}">
                    <a16:rowId xmlns:a16="http://schemas.microsoft.com/office/drawing/2014/main" val="10009"/>
                  </a:ext>
                </a:extLst>
              </a:tr>
              <a:tr h="736674">
                <a:tc>
                  <a:txBody>
                    <a:bodyPr/>
                    <a:lstStyle/>
                    <a:p>
                      <a:pPr algn="ctr">
                        <a:lnSpc>
                          <a:spcPts val="2100"/>
                        </a:lnSpc>
                        <a:defRPr/>
                      </a:pPr>
                      <a:r>
                        <a:rPr lang="en-US" sz="1500">
                          <a:solidFill>
                            <a:srgbClr val="17473E"/>
                          </a:solidFill>
                          <a:latin typeface="Public Sans"/>
                          <a:ea typeface="Public Sans"/>
                          <a:cs typeface="Public Sans"/>
                          <a:sym typeface="Public Sans"/>
                        </a:rPr>
                        <a:t>Emergency Room Care</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100"/>
                        </a:lnSpc>
                        <a:defRPr/>
                      </a:pPr>
                      <a:r>
                        <a:rPr lang="en-US" sz="1500">
                          <a:solidFill>
                            <a:srgbClr val="17473E"/>
                          </a:solidFill>
                          <a:latin typeface="Public Sans"/>
                          <a:ea typeface="Public Sans"/>
                          <a:cs typeface="Public Sans"/>
                          <a:sym typeface="Public Sans"/>
                        </a:rPr>
                        <a:t>$100</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graphicFrame>
        <p:nvGraphicFramePr>
          <p:cNvPr id="3" name="Table 3"/>
          <p:cNvGraphicFramePr>
            <a:graphicFrameLocks noGrp="1"/>
          </p:cNvGraphicFramePr>
          <p:nvPr/>
        </p:nvGraphicFramePr>
        <p:xfrm>
          <a:off x="7387898" y="1351860"/>
          <a:ext cx="4834300" cy="8439151"/>
        </p:xfrm>
        <a:graphic>
          <a:graphicData uri="http://schemas.openxmlformats.org/drawingml/2006/table">
            <a:tbl>
              <a:tblPr/>
              <a:tblGrid>
                <a:gridCol w="2786208">
                  <a:extLst>
                    <a:ext uri="{9D8B030D-6E8A-4147-A177-3AD203B41FA5}">
                      <a16:colId xmlns:a16="http://schemas.microsoft.com/office/drawing/2014/main" val="20000"/>
                    </a:ext>
                  </a:extLst>
                </a:gridCol>
                <a:gridCol w="2048092">
                  <a:extLst>
                    <a:ext uri="{9D8B030D-6E8A-4147-A177-3AD203B41FA5}">
                      <a16:colId xmlns:a16="http://schemas.microsoft.com/office/drawing/2014/main" val="20001"/>
                    </a:ext>
                  </a:extLst>
                </a:gridCol>
              </a:tblGrid>
              <a:tr h="1416093">
                <a:tc>
                  <a:txBody>
                    <a:bodyPr/>
                    <a:lstStyle/>
                    <a:p>
                      <a:pPr algn="ctr">
                        <a:lnSpc>
                          <a:spcPts val="3640"/>
                        </a:lnSpc>
                        <a:defRPr/>
                      </a:pPr>
                      <a:r>
                        <a:rPr lang="en-US" sz="2600" b="1">
                          <a:solidFill>
                            <a:srgbClr val="EEF3E3"/>
                          </a:solidFill>
                          <a:latin typeface="Public Sans Bold"/>
                          <a:ea typeface="Public Sans Bold"/>
                          <a:cs typeface="Public Sans Bold"/>
                          <a:sym typeface="Public Sans Bold"/>
                        </a:rPr>
                        <a:t>Prescription Drugs</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solidFill>
                      <a:srgbClr val="17463E"/>
                    </a:solidFill>
                  </a:tcPr>
                </a:tc>
                <a:tc>
                  <a:txBody>
                    <a:bodyPr/>
                    <a:lstStyle/>
                    <a:p>
                      <a:pPr algn="ctr">
                        <a:lnSpc>
                          <a:spcPts val="2100"/>
                        </a:lnSpc>
                        <a:defRPr/>
                      </a:pPr>
                      <a:r>
                        <a:rPr lang="en-US" sz="1500" b="1">
                          <a:solidFill>
                            <a:srgbClr val="EEF3E3"/>
                          </a:solidFill>
                          <a:latin typeface="Public Sans Bold"/>
                          <a:ea typeface="Public Sans Bold"/>
                          <a:cs typeface="Public Sans Bold"/>
                          <a:sym typeface="Public Sans Bold"/>
                        </a:rPr>
                        <a:t>Kaiser HMO</a:t>
                      </a:r>
                      <a:endParaRPr lang="en-US" sz="1100"/>
                    </a:p>
                    <a:p>
                      <a:pPr algn="ctr">
                        <a:lnSpc>
                          <a:spcPts val="2100"/>
                        </a:lnSpc>
                      </a:pPr>
                      <a:r>
                        <a:rPr lang="en-US" sz="1500" b="1">
                          <a:solidFill>
                            <a:srgbClr val="EEF3E3"/>
                          </a:solidFill>
                          <a:latin typeface="Public Sans Bold"/>
                          <a:ea typeface="Public Sans Bold"/>
                          <a:cs typeface="Public Sans Bold"/>
                          <a:sym typeface="Public Sans Bold"/>
                        </a:rPr>
                        <a:t>(In-network)</a:t>
                      </a:r>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solidFill>
                      <a:srgbClr val="17463E"/>
                    </a:solidFill>
                  </a:tcPr>
                </a:tc>
                <a:extLst>
                  <a:ext uri="{0D108BD9-81ED-4DB2-BD59-A6C34878D82A}">
                    <a16:rowId xmlns:a16="http://schemas.microsoft.com/office/drawing/2014/main" val="10000"/>
                  </a:ext>
                </a:extLst>
              </a:tr>
              <a:tr h="765456">
                <a:tc gridSpan="2">
                  <a:txBody>
                    <a:bodyPr/>
                    <a:lstStyle/>
                    <a:p>
                      <a:pPr algn="l">
                        <a:lnSpc>
                          <a:spcPts val="2380"/>
                        </a:lnSpc>
                        <a:defRPr/>
                      </a:pPr>
                      <a:r>
                        <a:rPr lang="en-US" sz="1700">
                          <a:solidFill>
                            <a:srgbClr val="EEF3E3"/>
                          </a:solidFill>
                          <a:latin typeface="Public Sans"/>
                          <a:ea typeface="Public Sans"/>
                          <a:cs typeface="Public Sans"/>
                          <a:sym typeface="Public Sans"/>
                        </a:rPr>
                        <a:t>Retail (30-day supply)</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solidFill>
                      <a:srgbClr val="6BA342"/>
                    </a:solidFill>
                  </a:tcPr>
                </a:tc>
                <a:tc hMerge="1">
                  <a:txBody>
                    <a:bodyPr/>
                    <a:lstStyle/>
                    <a:p>
                      <a:pPr algn="l">
                        <a:lnSpc>
                          <a:spcPts val="2380"/>
                        </a:lnSpc>
                        <a:defRPr/>
                      </a:pPr>
                      <a:r>
                        <a:rPr lang="en-US" sz="1700">
                          <a:solidFill>
                            <a:srgbClr val="EEF3E3"/>
                          </a:solidFill>
                          <a:latin typeface="Public Sans"/>
                          <a:ea typeface="Public Sans"/>
                          <a:cs typeface="Public Sans"/>
                          <a:sym typeface="Public Sans"/>
                        </a:rPr>
                        <a:t>Retail (30-day supply)</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solidFill>
                      <a:srgbClr val="6BA342"/>
                    </a:solidFill>
                  </a:tcPr>
                </a:tc>
                <a:extLst>
                  <a:ext uri="{0D108BD9-81ED-4DB2-BD59-A6C34878D82A}">
                    <a16:rowId xmlns:a16="http://schemas.microsoft.com/office/drawing/2014/main" val="10001"/>
                  </a:ext>
                </a:extLst>
              </a:tr>
              <a:tr h="736751">
                <a:tc>
                  <a:txBody>
                    <a:bodyPr/>
                    <a:lstStyle/>
                    <a:p>
                      <a:pPr algn="ctr">
                        <a:lnSpc>
                          <a:spcPts val="2100"/>
                        </a:lnSpc>
                        <a:defRPr/>
                      </a:pPr>
                      <a:r>
                        <a:rPr lang="en-US" sz="1500">
                          <a:solidFill>
                            <a:srgbClr val="17473E"/>
                          </a:solidFill>
                          <a:latin typeface="Public Sans"/>
                          <a:ea typeface="Public Sans"/>
                          <a:cs typeface="Public Sans"/>
                          <a:sym typeface="Public Sans"/>
                        </a:rPr>
                        <a:t>Generic</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100"/>
                        </a:lnSpc>
                        <a:defRPr/>
                      </a:pPr>
                      <a:r>
                        <a:rPr lang="en-US" sz="1500">
                          <a:solidFill>
                            <a:srgbClr val="17473E"/>
                          </a:solidFill>
                          <a:latin typeface="Public Sans"/>
                          <a:ea typeface="Public Sans"/>
                          <a:cs typeface="Public Sans"/>
                          <a:sym typeface="Public Sans"/>
                        </a:rPr>
                        <a:t>$10</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extLst>
                  <a:ext uri="{0D108BD9-81ED-4DB2-BD59-A6C34878D82A}">
                    <a16:rowId xmlns:a16="http://schemas.microsoft.com/office/drawing/2014/main" val="10002"/>
                  </a:ext>
                </a:extLst>
              </a:tr>
              <a:tr h="1004661">
                <a:tc>
                  <a:txBody>
                    <a:bodyPr/>
                    <a:lstStyle/>
                    <a:p>
                      <a:pPr algn="ctr">
                        <a:lnSpc>
                          <a:spcPts val="2100"/>
                        </a:lnSpc>
                        <a:defRPr/>
                      </a:pPr>
                      <a:r>
                        <a:rPr lang="en-US" sz="1500">
                          <a:solidFill>
                            <a:srgbClr val="17473E"/>
                          </a:solidFill>
                          <a:latin typeface="Public Sans"/>
                          <a:ea typeface="Public Sans"/>
                          <a:cs typeface="Public Sans"/>
                          <a:sym typeface="Public Sans"/>
                        </a:rPr>
                        <a:t>Brand Preferred</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100"/>
                        </a:lnSpc>
                        <a:defRPr/>
                      </a:pPr>
                      <a:r>
                        <a:rPr lang="en-US" sz="1500">
                          <a:solidFill>
                            <a:srgbClr val="17473E"/>
                          </a:solidFill>
                          <a:latin typeface="Public Sans"/>
                          <a:ea typeface="Public Sans"/>
                          <a:cs typeface="Public Sans"/>
                          <a:sym typeface="Public Sans"/>
                        </a:rPr>
                        <a:t>$35 after drug deductible is met</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extLst>
                  <a:ext uri="{0D108BD9-81ED-4DB2-BD59-A6C34878D82A}">
                    <a16:rowId xmlns:a16="http://schemas.microsoft.com/office/drawing/2014/main" val="10003"/>
                  </a:ext>
                </a:extLst>
              </a:tr>
              <a:tr h="1004661">
                <a:tc>
                  <a:txBody>
                    <a:bodyPr/>
                    <a:lstStyle/>
                    <a:p>
                      <a:pPr algn="ctr">
                        <a:lnSpc>
                          <a:spcPts val="2100"/>
                        </a:lnSpc>
                        <a:defRPr/>
                      </a:pPr>
                      <a:r>
                        <a:rPr lang="en-US" sz="1500">
                          <a:solidFill>
                            <a:srgbClr val="17473E"/>
                          </a:solidFill>
                          <a:latin typeface="Public Sans"/>
                          <a:ea typeface="Public Sans"/>
                          <a:cs typeface="Public Sans"/>
                          <a:sym typeface="Public Sans"/>
                        </a:rPr>
                        <a:t>Brand non-preferred</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100"/>
                        </a:lnSpc>
                        <a:defRPr/>
                      </a:pPr>
                      <a:r>
                        <a:rPr lang="en-US" sz="1500">
                          <a:solidFill>
                            <a:srgbClr val="17473E"/>
                          </a:solidFill>
                          <a:latin typeface="Public Sans"/>
                          <a:ea typeface="Public Sans"/>
                          <a:cs typeface="Public Sans"/>
                          <a:sym typeface="Public Sans"/>
                        </a:rPr>
                        <a:t>$35 after drug deductible is met</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extLst>
                  <a:ext uri="{0D108BD9-81ED-4DB2-BD59-A6C34878D82A}">
                    <a16:rowId xmlns:a16="http://schemas.microsoft.com/office/drawing/2014/main" val="10004"/>
                  </a:ext>
                </a:extLst>
              </a:tr>
              <a:tr h="765456">
                <a:tc gridSpan="2">
                  <a:txBody>
                    <a:bodyPr/>
                    <a:lstStyle/>
                    <a:p>
                      <a:pPr algn="l">
                        <a:lnSpc>
                          <a:spcPts val="2380"/>
                        </a:lnSpc>
                        <a:defRPr/>
                      </a:pPr>
                      <a:r>
                        <a:rPr lang="en-US" sz="1700">
                          <a:solidFill>
                            <a:srgbClr val="EEF3E3"/>
                          </a:solidFill>
                          <a:latin typeface="Public Sans"/>
                          <a:ea typeface="Public Sans"/>
                          <a:cs typeface="Public Sans"/>
                          <a:sym typeface="Public Sans"/>
                        </a:rPr>
                        <a:t>Mail Order (90-day supply)</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solidFill>
                      <a:srgbClr val="6BA342"/>
                    </a:solidFill>
                  </a:tcPr>
                </a:tc>
                <a:tc hMerge="1">
                  <a:txBody>
                    <a:bodyPr/>
                    <a:lstStyle/>
                    <a:p>
                      <a:pPr algn="l">
                        <a:lnSpc>
                          <a:spcPts val="2380"/>
                        </a:lnSpc>
                        <a:defRPr/>
                      </a:pPr>
                      <a:r>
                        <a:rPr lang="en-US" sz="1700">
                          <a:solidFill>
                            <a:srgbClr val="EEF3E3"/>
                          </a:solidFill>
                          <a:latin typeface="Public Sans"/>
                          <a:ea typeface="Public Sans"/>
                          <a:cs typeface="Public Sans"/>
                          <a:sym typeface="Public Sans"/>
                        </a:rPr>
                        <a:t>Mail Order (90-day supply)</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solidFill>
                      <a:srgbClr val="6BA342"/>
                    </a:solidFill>
                  </a:tcPr>
                </a:tc>
                <a:extLst>
                  <a:ext uri="{0D108BD9-81ED-4DB2-BD59-A6C34878D82A}">
                    <a16:rowId xmlns:a16="http://schemas.microsoft.com/office/drawing/2014/main" val="10005"/>
                  </a:ext>
                </a:extLst>
              </a:tr>
              <a:tr h="736751">
                <a:tc>
                  <a:txBody>
                    <a:bodyPr/>
                    <a:lstStyle/>
                    <a:p>
                      <a:pPr algn="ctr">
                        <a:lnSpc>
                          <a:spcPts val="2100"/>
                        </a:lnSpc>
                        <a:defRPr/>
                      </a:pPr>
                      <a:r>
                        <a:rPr lang="en-US" sz="1500">
                          <a:solidFill>
                            <a:srgbClr val="17473E"/>
                          </a:solidFill>
                          <a:latin typeface="Public Sans"/>
                          <a:ea typeface="Public Sans"/>
                          <a:cs typeface="Public Sans"/>
                          <a:sym typeface="Public Sans"/>
                        </a:rPr>
                        <a:t>Generic</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100"/>
                        </a:lnSpc>
                        <a:defRPr/>
                      </a:pPr>
                      <a:r>
                        <a:rPr lang="en-US" sz="1500">
                          <a:solidFill>
                            <a:srgbClr val="17473E"/>
                          </a:solidFill>
                          <a:latin typeface="Public Sans"/>
                          <a:ea typeface="Public Sans"/>
                          <a:cs typeface="Public Sans"/>
                          <a:sym typeface="Public Sans"/>
                        </a:rPr>
                        <a:t>$10</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extLst>
                  <a:ext uri="{0D108BD9-81ED-4DB2-BD59-A6C34878D82A}">
                    <a16:rowId xmlns:a16="http://schemas.microsoft.com/office/drawing/2014/main" val="10006"/>
                  </a:ext>
                </a:extLst>
              </a:tr>
              <a:tr h="1004661">
                <a:tc>
                  <a:txBody>
                    <a:bodyPr/>
                    <a:lstStyle/>
                    <a:p>
                      <a:pPr algn="ctr">
                        <a:lnSpc>
                          <a:spcPts val="2100"/>
                        </a:lnSpc>
                        <a:defRPr/>
                      </a:pPr>
                      <a:r>
                        <a:rPr lang="en-US" sz="1500">
                          <a:solidFill>
                            <a:srgbClr val="17473E"/>
                          </a:solidFill>
                          <a:latin typeface="Public Sans"/>
                          <a:ea typeface="Public Sans"/>
                          <a:cs typeface="Public Sans"/>
                          <a:sym typeface="Public Sans"/>
                        </a:rPr>
                        <a:t>Brand Preferred</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100"/>
                        </a:lnSpc>
                        <a:defRPr/>
                      </a:pPr>
                      <a:r>
                        <a:rPr lang="en-US" sz="1500">
                          <a:solidFill>
                            <a:srgbClr val="17473E"/>
                          </a:solidFill>
                          <a:latin typeface="Public Sans"/>
                          <a:ea typeface="Public Sans"/>
                          <a:cs typeface="Public Sans"/>
                          <a:sym typeface="Public Sans"/>
                        </a:rPr>
                        <a:t>$35 after drug deductible is met</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extLst>
                  <a:ext uri="{0D108BD9-81ED-4DB2-BD59-A6C34878D82A}">
                    <a16:rowId xmlns:a16="http://schemas.microsoft.com/office/drawing/2014/main" val="10007"/>
                  </a:ext>
                </a:extLst>
              </a:tr>
              <a:tr h="1004661">
                <a:tc>
                  <a:txBody>
                    <a:bodyPr/>
                    <a:lstStyle/>
                    <a:p>
                      <a:pPr algn="ctr">
                        <a:lnSpc>
                          <a:spcPts val="2100"/>
                        </a:lnSpc>
                        <a:defRPr/>
                      </a:pPr>
                      <a:r>
                        <a:rPr lang="en-US" sz="1500">
                          <a:solidFill>
                            <a:srgbClr val="17473E"/>
                          </a:solidFill>
                          <a:latin typeface="Public Sans"/>
                          <a:ea typeface="Public Sans"/>
                          <a:cs typeface="Public Sans"/>
                          <a:sym typeface="Public Sans"/>
                        </a:rPr>
                        <a:t>Brand non-preferred</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100"/>
                        </a:lnSpc>
                        <a:defRPr/>
                      </a:pPr>
                      <a:r>
                        <a:rPr lang="en-US" sz="1500">
                          <a:solidFill>
                            <a:srgbClr val="17473E"/>
                          </a:solidFill>
                          <a:latin typeface="Public Sans"/>
                          <a:ea typeface="Public Sans"/>
                          <a:cs typeface="Public Sans"/>
                          <a:sym typeface="Public Sans"/>
                        </a:rPr>
                        <a:t>$35 after drug deductible is met</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4" name="TextBox 4"/>
          <p:cNvSpPr txBox="1"/>
          <p:nvPr/>
        </p:nvSpPr>
        <p:spPr>
          <a:xfrm>
            <a:off x="421676" y="350116"/>
            <a:ext cx="17249759" cy="830293"/>
          </a:xfrm>
          <a:prstGeom prst="rect">
            <a:avLst/>
          </a:prstGeom>
        </p:spPr>
        <p:txBody>
          <a:bodyPr lIns="0" tIns="0" rIns="0" bIns="0" rtlCol="0" anchor="t">
            <a:spAutoFit/>
          </a:bodyPr>
          <a:lstStyle/>
          <a:p>
            <a:pPr algn="l">
              <a:lnSpc>
                <a:spcPts val="6735"/>
              </a:lnSpc>
            </a:pPr>
            <a:r>
              <a:rPr lang="en-US" sz="4811" b="1">
                <a:solidFill>
                  <a:srgbClr val="17463E"/>
                </a:solidFill>
                <a:latin typeface="Public Sans Bold"/>
                <a:ea typeface="Public Sans Bold"/>
                <a:cs typeface="Public Sans Bold"/>
                <a:sym typeface="Public Sans Bold"/>
              </a:rPr>
              <a:t>KAISER PERMANENTE (FOR CA EMPLOYEES ONLY) </a:t>
            </a:r>
          </a:p>
        </p:txBody>
      </p:sp>
      <p:graphicFrame>
        <p:nvGraphicFramePr>
          <p:cNvPr id="5" name="Table 5"/>
          <p:cNvGraphicFramePr>
            <a:graphicFrameLocks noGrp="1"/>
          </p:cNvGraphicFramePr>
          <p:nvPr/>
        </p:nvGraphicFramePr>
        <p:xfrm>
          <a:off x="12837136" y="1351860"/>
          <a:ext cx="4834300" cy="6898007"/>
        </p:xfrm>
        <a:graphic>
          <a:graphicData uri="http://schemas.openxmlformats.org/drawingml/2006/table">
            <a:tbl>
              <a:tblPr/>
              <a:tblGrid>
                <a:gridCol w="2786208">
                  <a:extLst>
                    <a:ext uri="{9D8B030D-6E8A-4147-A177-3AD203B41FA5}">
                      <a16:colId xmlns:a16="http://schemas.microsoft.com/office/drawing/2014/main" val="20000"/>
                    </a:ext>
                  </a:extLst>
                </a:gridCol>
                <a:gridCol w="2048092">
                  <a:extLst>
                    <a:ext uri="{9D8B030D-6E8A-4147-A177-3AD203B41FA5}">
                      <a16:colId xmlns:a16="http://schemas.microsoft.com/office/drawing/2014/main" val="20001"/>
                    </a:ext>
                  </a:extLst>
                </a:gridCol>
              </a:tblGrid>
              <a:tr h="1417529">
                <a:tc gridSpan="2">
                  <a:txBody>
                    <a:bodyPr/>
                    <a:lstStyle/>
                    <a:p>
                      <a:pPr algn="ctr">
                        <a:lnSpc>
                          <a:spcPts val="3640"/>
                        </a:lnSpc>
                        <a:defRPr/>
                      </a:pPr>
                      <a:r>
                        <a:rPr lang="en-US" sz="2600" b="1">
                          <a:solidFill>
                            <a:srgbClr val="EEF3E3"/>
                          </a:solidFill>
                          <a:latin typeface="Public Sans Bold"/>
                          <a:ea typeface="Public Sans Bold"/>
                          <a:cs typeface="Public Sans Bold"/>
                          <a:sym typeface="Public Sans Bold"/>
                        </a:rPr>
                        <a:t>Payroll Contributions:</a:t>
                      </a:r>
                      <a:endParaRPr lang="en-US" sz="1100"/>
                    </a:p>
                    <a:p>
                      <a:pPr algn="ctr">
                        <a:lnSpc>
                          <a:spcPts val="3640"/>
                        </a:lnSpc>
                      </a:pPr>
                      <a:r>
                        <a:rPr lang="en-US" sz="2600" b="1">
                          <a:solidFill>
                            <a:srgbClr val="EEF3E3"/>
                          </a:solidFill>
                          <a:latin typeface="Public Sans Bold"/>
                          <a:ea typeface="Public Sans Bold"/>
                          <a:cs typeface="Public Sans Bold"/>
                          <a:sym typeface="Public Sans Bold"/>
                        </a:rPr>
                        <a:t>Bi-Weekly</a:t>
                      </a:r>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solidFill>
                      <a:srgbClr val="17463E"/>
                    </a:solidFill>
                  </a:tcPr>
                </a:tc>
                <a:tc hMerge="1">
                  <a:txBody>
                    <a:bodyPr/>
                    <a:lstStyle/>
                    <a:p>
                      <a:pPr algn="ctr">
                        <a:lnSpc>
                          <a:spcPts val="3640"/>
                        </a:lnSpc>
                        <a:defRPr/>
                      </a:pPr>
                      <a:r>
                        <a:rPr lang="en-US" sz="2600" b="1">
                          <a:solidFill>
                            <a:srgbClr val="EEF3E3"/>
                          </a:solidFill>
                          <a:latin typeface="Public Sans Bold"/>
                          <a:ea typeface="Public Sans Bold"/>
                          <a:cs typeface="Public Sans Bold"/>
                          <a:sym typeface="Public Sans Bold"/>
                        </a:rPr>
                        <a:t>Payroll Contributions:</a:t>
                      </a:r>
                      <a:endParaRPr lang="en-US" sz="1100"/>
                    </a:p>
                    <a:p>
                      <a:pPr algn="ctr">
                        <a:lnSpc>
                          <a:spcPts val="3640"/>
                        </a:lnSpc>
                      </a:pPr>
                      <a:r>
                        <a:rPr lang="en-US" sz="2600" b="1">
                          <a:solidFill>
                            <a:srgbClr val="EEF3E3"/>
                          </a:solidFill>
                          <a:latin typeface="Public Sans Bold"/>
                          <a:ea typeface="Public Sans Bold"/>
                          <a:cs typeface="Public Sans Bold"/>
                          <a:sym typeface="Public Sans Bold"/>
                        </a:rPr>
                        <a:t>Bi-Weekly</a:t>
                      </a:r>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solidFill>
                      <a:srgbClr val="17463E"/>
                    </a:solidFill>
                  </a:tcPr>
                </a:tc>
                <a:extLst>
                  <a:ext uri="{0D108BD9-81ED-4DB2-BD59-A6C34878D82A}">
                    <a16:rowId xmlns:a16="http://schemas.microsoft.com/office/drawing/2014/main" val="10000"/>
                  </a:ext>
                </a:extLst>
              </a:tr>
              <a:tr h="737498">
                <a:tc>
                  <a:txBody>
                    <a:bodyPr/>
                    <a:lstStyle/>
                    <a:p>
                      <a:pPr algn="ctr">
                        <a:lnSpc>
                          <a:spcPts val="2100"/>
                        </a:lnSpc>
                        <a:defRPr/>
                      </a:pPr>
                      <a:r>
                        <a:rPr lang="en-US" sz="1500">
                          <a:solidFill>
                            <a:srgbClr val="17473E"/>
                          </a:solidFill>
                          <a:latin typeface="Public Sans"/>
                          <a:ea typeface="Public Sans"/>
                          <a:cs typeface="Public Sans"/>
                          <a:sym typeface="Public Sans"/>
                        </a:rPr>
                        <a:t>Employee Only</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100"/>
                        </a:lnSpc>
                        <a:defRPr/>
                      </a:pPr>
                      <a:r>
                        <a:rPr lang="en-US" sz="1500">
                          <a:solidFill>
                            <a:srgbClr val="17473E"/>
                          </a:solidFill>
                          <a:latin typeface="Public Sans"/>
                          <a:ea typeface="Public Sans"/>
                          <a:cs typeface="Public Sans"/>
                          <a:sym typeface="Public Sans"/>
                        </a:rPr>
                        <a:t>$-</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extLst>
                  <a:ext uri="{0D108BD9-81ED-4DB2-BD59-A6C34878D82A}">
                    <a16:rowId xmlns:a16="http://schemas.microsoft.com/office/drawing/2014/main" val="10001"/>
                  </a:ext>
                </a:extLst>
              </a:tr>
              <a:tr h="997061">
                <a:tc>
                  <a:txBody>
                    <a:bodyPr/>
                    <a:lstStyle/>
                    <a:p>
                      <a:pPr algn="ctr">
                        <a:lnSpc>
                          <a:spcPts val="2100"/>
                        </a:lnSpc>
                        <a:defRPr/>
                      </a:pPr>
                      <a:r>
                        <a:rPr lang="en-US" sz="1500">
                          <a:solidFill>
                            <a:srgbClr val="17473E"/>
                          </a:solidFill>
                          <a:latin typeface="Public Sans"/>
                          <a:ea typeface="Public Sans"/>
                          <a:cs typeface="Public Sans"/>
                          <a:sym typeface="Public Sans"/>
                        </a:rPr>
                        <a:t>Employee + Spouse</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100"/>
                        </a:lnSpc>
                        <a:defRPr/>
                      </a:pPr>
                      <a:r>
                        <a:rPr lang="en-US" sz="1500">
                          <a:solidFill>
                            <a:srgbClr val="17473E"/>
                          </a:solidFill>
                          <a:latin typeface="Public Sans"/>
                          <a:ea typeface="Public Sans"/>
                          <a:cs typeface="Public Sans"/>
                          <a:sym typeface="Public Sans"/>
                        </a:rPr>
                        <a:t>$202.87</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extLst>
                  <a:ext uri="{0D108BD9-81ED-4DB2-BD59-A6C34878D82A}">
                    <a16:rowId xmlns:a16="http://schemas.microsoft.com/office/drawing/2014/main" val="10002"/>
                  </a:ext>
                </a:extLst>
              </a:tr>
              <a:tr h="997061">
                <a:tc>
                  <a:txBody>
                    <a:bodyPr/>
                    <a:lstStyle/>
                    <a:p>
                      <a:pPr algn="ctr">
                        <a:lnSpc>
                          <a:spcPts val="2100"/>
                        </a:lnSpc>
                        <a:defRPr/>
                      </a:pPr>
                      <a:r>
                        <a:rPr lang="en-US" sz="1500">
                          <a:solidFill>
                            <a:srgbClr val="17473E"/>
                          </a:solidFill>
                          <a:latin typeface="Public Sans"/>
                          <a:ea typeface="Public Sans"/>
                          <a:cs typeface="Public Sans"/>
                          <a:sym typeface="Public Sans"/>
                        </a:rPr>
                        <a:t>Employee + Child(ren)</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100"/>
                        </a:lnSpc>
                        <a:defRPr/>
                      </a:pPr>
                      <a:r>
                        <a:rPr lang="en-US" sz="1500">
                          <a:solidFill>
                            <a:srgbClr val="17473E"/>
                          </a:solidFill>
                          <a:latin typeface="Public Sans"/>
                          <a:ea typeface="Public Sans"/>
                          <a:cs typeface="Public Sans"/>
                          <a:sym typeface="Public Sans"/>
                        </a:rPr>
                        <a:t>159.39</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extLst>
                  <a:ext uri="{0D108BD9-81ED-4DB2-BD59-A6C34878D82A}">
                    <a16:rowId xmlns:a16="http://schemas.microsoft.com/office/drawing/2014/main" val="10003"/>
                  </a:ext>
                </a:extLst>
              </a:tr>
              <a:tr h="737498">
                <a:tc>
                  <a:txBody>
                    <a:bodyPr/>
                    <a:lstStyle/>
                    <a:p>
                      <a:pPr algn="ctr">
                        <a:lnSpc>
                          <a:spcPts val="2100"/>
                        </a:lnSpc>
                        <a:defRPr/>
                      </a:pPr>
                      <a:r>
                        <a:rPr lang="en-US" sz="1500">
                          <a:solidFill>
                            <a:srgbClr val="17473E"/>
                          </a:solidFill>
                          <a:latin typeface="Public Sans"/>
                          <a:ea typeface="Public Sans"/>
                          <a:cs typeface="Public Sans"/>
                          <a:sym typeface="Public Sans"/>
                        </a:rPr>
                        <a:t>Family</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100"/>
                        </a:lnSpc>
                        <a:defRPr/>
                      </a:pPr>
                      <a:r>
                        <a:rPr lang="en-US" sz="1500">
                          <a:solidFill>
                            <a:srgbClr val="17473E"/>
                          </a:solidFill>
                          <a:latin typeface="Public Sans"/>
                          <a:ea typeface="Public Sans"/>
                          <a:cs typeface="Public Sans"/>
                          <a:sym typeface="Public Sans"/>
                        </a:rPr>
                        <a:t>461.85</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extLst>
                  <a:ext uri="{0D108BD9-81ED-4DB2-BD59-A6C34878D82A}">
                    <a16:rowId xmlns:a16="http://schemas.microsoft.com/office/drawing/2014/main" val="10004"/>
                  </a:ext>
                </a:extLst>
              </a:tr>
              <a:tr h="1005680">
                <a:tc>
                  <a:txBody>
                    <a:bodyPr/>
                    <a:lstStyle/>
                    <a:p>
                      <a:pPr algn="ctr">
                        <a:lnSpc>
                          <a:spcPts val="2100"/>
                        </a:lnSpc>
                        <a:defRPr/>
                      </a:pPr>
                      <a:r>
                        <a:rPr lang="en-US" sz="1500">
                          <a:solidFill>
                            <a:srgbClr val="17473E"/>
                          </a:solidFill>
                          <a:latin typeface="Public Sans"/>
                          <a:ea typeface="Public Sans"/>
                          <a:cs typeface="Public Sans"/>
                          <a:sym typeface="Public Sans"/>
                        </a:rPr>
                        <a:t>Brand Preferred</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100"/>
                        </a:lnSpc>
                        <a:defRPr/>
                      </a:pPr>
                      <a:r>
                        <a:rPr lang="en-US" sz="1500">
                          <a:solidFill>
                            <a:srgbClr val="17473E"/>
                          </a:solidFill>
                          <a:latin typeface="Public Sans"/>
                          <a:ea typeface="Public Sans"/>
                          <a:cs typeface="Public Sans"/>
                          <a:sym typeface="Public Sans"/>
                        </a:rPr>
                        <a:t>$35 after drug deductible is met</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extLst>
                  <a:ext uri="{0D108BD9-81ED-4DB2-BD59-A6C34878D82A}">
                    <a16:rowId xmlns:a16="http://schemas.microsoft.com/office/drawing/2014/main" val="10005"/>
                  </a:ext>
                </a:extLst>
              </a:tr>
              <a:tr h="1005680">
                <a:tc>
                  <a:txBody>
                    <a:bodyPr/>
                    <a:lstStyle/>
                    <a:p>
                      <a:pPr algn="ctr">
                        <a:lnSpc>
                          <a:spcPts val="2100"/>
                        </a:lnSpc>
                        <a:defRPr/>
                      </a:pPr>
                      <a:r>
                        <a:rPr lang="en-US" sz="1500">
                          <a:solidFill>
                            <a:srgbClr val="17473E"/>
                          </a:solidFill>
                          <a:latin typeface="Public Sans"/>
                          <a:ea typeface="Public Sans"/>
                          <a:cs typeface="Public Sans"/>
                          <a:sym typeface="Public Sans"/>
                        </a:rPr>
                        <a:t>Brand non-preferred</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100"/>
                        </a:lnSpc>
                        <a:defRPr/>
                      </a:pPr>
                      <a:r>
                        <a:rPr lang="en-US" sz="1500">
                          <a:solidFill>
                            <a:srgbClr val="17473E"/>
                          </a:solidFill>
                          <a:latin typeface="Public Sans"/>
                          <a:ea typeface="Public Sans"/>
                          <a:cs typeface="Public Sans"/>
                          <a:sym typeface="Public Sans"/>
                        </a:rPr>
                        <a:t>$35 after drug deductible is met</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6" name="Freeform 6"/>
          <p:cNvSpPr/>
          <p:nvPr/>
        </p:nvSpPr>
        <p:spPr>
          <a:xfrm>
            <a:off x="15256542" y="9495571"/>
            <a:ext cx="2414894" cy="590878"/>
          </a:xfrm>
          <a:custGeom>
            <a:avLst/>
            <a:gdLst/>
            <a:ahLst/>
            <a:cxnLst/>
            <a:rect l="l" t="t" r="r" b="b"/>
            <a:pathLst>
              <a:path w="2414894" h="590878">
                <a:moveTo>
                  <a:pt x="0" y="0"/>
                </a:moveTo>
                <a:lnTo>
                  <a:pt x="2414894" y="0"/>
                </a:lnTo>
                <a:lnTo>
                  <a:pt x="2414894" y="590878"/>
                </a:lnTo>
                <a:lnTo>
                  <a:pt x="0" y="590878"/>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18564271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EF3E3"/>
        </a:solidFill>
        <a:effectLst/>
      </p:bgPr>
    </p:bg>
    <p:spTree>
      <p:nvGrpSpPr>
        <p:cNvPr id="1" name=""/>
        <p:cNvGrpSpPr/>
        <p:nvPr/>
      </p:nvGrpSpPr>
      <p:grpSpPr>
        <a:xfrm>
          <a:off x="0" y="0"/>
          <a:ext cx="0" cy="0"/>
          <a:chOff x="0" y="0"/>
          <a:chExt cx="0" cy="0"/>
        </a:xfrm>
      </p:grpSpPr>
      <p:sp>
        <p:nvSpPr>
          <p:cNvPr id="2" name="Freeform 2"/>
          <p:cNvSpPr/>
          <p:nvPr/>
        </p:nvSpPr>
        <p:spPr>
          <a:xfrm>
            <a:off x="0" y="-419793"/>
            <a:ext cx="18399948" cy="10772333"/>
          </a:xfrm>
          <a:custGeom>
            <a:avLst/>
            <a:gdLst/>
            <a:ahLst/>
            <a:cxnLst/>
            <a:rect l="l" t="t" r="r" b="b"/>
            <a:pathLst>
              <a:path w="18399948" h="10772333">
                <a:moveTo>
                  <a:pt x="0" y="0"/>
                </a:moveTo>
                <a:lnTo>
                  <a:pt x="18399948" y="0"/>
                </a:lnTo>
                <a:lnTo>
                  <a:pt x="18399948" y="10772334"/>
                </a:lnTo>
                <a:lnTo>
                  <a:pt x="0" y="10772334"/>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40451" y="9553378"/>
            <a:ext cx="2414894" cy="590878"/>
          </a:xfrm>
          <a:custGeom>
            <a:avLst/>
            <a:gdLst/>
            <a:ahLst/>
            <a:cxnLst/>
            <a:rect l="l" t="t" r="r" b="b"/>
            <a:pathLst>
              <a:path w="2414894" h="590878">
                <a:moveTo>
                  <a:pt x="0" y="0"/>
                </a:moveTo>
                <a:lnTo>
                  <a:pt x="2414894" y="0"/>
                </a:lnTo>
                <a:lnTo>
                  <a:pt x="2414894" y="590879"/>
                </a:lnTo>
                <a:lnTo>
                  <a:pt x="0" y="590879"/>
                </a:lnTo>
                <a:lnTo>
                  <a:pt x="0" y="0"/>
                </a:lnTo>
                <a:close/>
              </a:path>
            </a:pathLst>
          </a:custGeom>
          <a:blipFill>
            <a:blip r:embed="rId4"/>
            <a:stretch>
              <a:fillRect/>
            </a:stretch>
          </a:blipFill>
        </p:spPr>
        <p:txBody>
          <a:bodyPr/>
          <a:lstStyle/>
          <a:p>
            <a:endParaRPr lang="en-US"/>
          </a:p>
        </p:txBody>
      </p:sp>
      <p:sp>
        <p:nvSpPr>
          <p:cNvPr id="4" name="Freeform 4"/>
          <p:cNvSpPr/>
          <p:nvPr/>
        </p:nvSpPr>
        <p:spPr>
          <a:xfrm>
            <a:off x="16983792" y="201917"/>
            <a:ext cx="932477" cy="931558"/>
          </a:xfrm>
          <a:custGeom>
            <a:avLst/>
            <a:gdLst/>
            <a:ahLst/>
            <a:cxnLst/>
            <a:rect l="l" t="t" r="r" b="b"/>
            <a:pathLst>
              <a:path w="932477" h="931558">
                <a:moveTo>
                  <a:pt x="0" y="0"/>
                </a:moveTo>
                <a:lnTo>
                  <a:pt x="932477" y="0"/>
                </a:lnTo>
                <a:lnTo>
                  <a:pt x="932477" y="931558"/>
                </a:lnTo>
                <a:lnTo>
                  <a:pt x="0" y="931558"/>
                </a:lnTo>
                <a:lnTo>
                  <a:pt x="0" y="0"/>
                </a:lnTo>
                <a:close/>
              </a:path>
            </a:pathLst>
          </a:custGeom>
          <a:blipFill>
            <a:blip r:embed="rId5"/>
            <a:stretch>
              <a:fillRect/>
            </a:stretch>
          </a:blipFill>
        </p:spPr>
        <p:txBody>
          <a:bodyPr/>
          <a:lstStyle/>
          <a:p>
            <a:endParaRPr lang="en-US"/>
          </a:p>
        </p:txBody>
      </p:sp>
      <p:sp>
        <p:nvSpPr>
          <p:cNvPr id="5" name="Freeform 5"/>
          <p:cNvSpPr/>
          <p:nvPr/>
        </p:nvSpPr>
        <p:spPr>
          <a:xfrm>
            <a:off x="2082116" y="7722418"/>
            <a:ext cx="1035441" cy="1123259"/>
          </a:xfrm>
          <a:custGeom>
            <a:avLst/>
            <a:gdLst/>
            <a:ahLst/>
            <a:cxnLst/>
            <a:rect l="l" t="t" r="r" b="b"/>
            <a:pathLst>
              <a:path w="1035441" h="1123259">
                <a:moveTo>
                  <a:pt x="0" y="0"/>
                </a:moveTo>
                <a:lnTo>
                  <a:pt x="1035441" y="0"/>
                </a:lnTo>
                <a:lnTo>
                  <a:pt x="1035441" y="1123259"/>
                </a:lnTo>
                <a:lnTo>
                  <a:pt x="0" y="112325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6" name="Group 6"/>
          <p:cNvGrpSpPr/>
          <p:nvPr/>
        </p:nvGrpSpPr>
        <p:grpSpPr>
          <a:xfrm>
            <a:off x="13766182" y="3125865"/>
            <a:ext cx="4128642" cy="3703240"/>
            <a:chOff x="0" y="0"/>
            <a:chExt cx="1410675" cy="1265324"/>
          </a:xfrm>
        </p:grpSpPr>
        <p:sp>
          <p:nvSpPr>
            <p:cNvPr id="7" name="Freeform 7"/>
            <p:cNvSpPr/>
            <p:nvPr/>
          </p:nvSpPr>
          <p:spPr>
            <a:xfrm>
              <a:off x="0" y="0"/>
              <a:ext cx="1410676" cy="1265324"/>
            </a:xfrm>
            <a:custGeom>
              <a:avLst/>
              <a:gdLst/>
              <a:ahLst/>
              <a:cxnLst/>
              <a:rect l="l" t="t" r="r" b="b"/>
              <a:pathLst>
                <a:path w="1410676" h="1265324">
                  <a:moveTo>
                    <a:pt x="95634" y="0"/>
                  </a:moveTo>
                  <a:lnTo>
                    <a:pt x="1315042" y="0"/>
                  </a:lnTo>
                  <a:cubicBezTo>
                    <a:pt x="1367859" y="0"/>
                    <a:pt x="1410676" y="42817"/>
                    <a:pt x="1410676" y="95634"/>
                  </a:cubicBezTo>
                  <a:lnTo>
                    <a:pt x="1410676" y="1169690"/>
                  </a:lnTo>
                  <a:cubicBezTo>
                    <a:pt x="1410676" y="1222507"/>
                    <a:pt x="1367859" y="1265324"/>
                    <a:pt x="1315042" y="1265324"/>
                  </a:cubicBezTo>
                  <a:lnTo>
                    <a:pt x="95634" y="1265324"/>
                  </a:lnTo>
                  <a:cubicBezTo>
                    <a:pt x="42817" y="1265324"/>
                    <a:pt x="0" y="1222507"/>
                    <a:pt x="0" y="1169690"/>
                  </a:cubicBezTo>
                  <a:lnTo>
                    <a:pt x="0" y="95634"/>
                  </a:lnTo>
                  <a:cubicBezTo>
                    <a:pt x="0" y="42817"/>
                    <a:pt x="42817" y="0"/>
                    <a:pt x="95634" y="0"/>
                  </a:cubicBezTo>
                  <a:close/>
                </a:path>
              </a:pathLst>
            </a:custGeom>
            <a:solidFill>
              <a:srgbClr val="6BA342"/>
            </a:solidFill>
          </p:spPr>
          <p:txBody>
            <a:bodyPr/>
            <a:lstStyle/>
            <a:p>
              <a:endParaRPr lang="en-US"/>
            </a:p>
          </p:txBody>
        </p:sp>
        <p:sp>
          <p:nvSpPr>
            <p:cNvPr id="8" name="TextBox 8"/>
            <p:cNvSpPr txBox="1"/>
            <p:nvPr/>
          </p:nvSpPr>
          <p:spPr>
            <a:xfrm>
              <a:off x="0" y="-85725"/>
              <a:ext cx="1410675" cy="1351049"/>
            </a:xfrm>
            <a:prstGeom prst="rect">
              <a:avLst/>
            </a:prstGeom>
          </p:spPr>
          <p:txBody>
            <a:bodyPr lIns="50800" tIns="50800" rIns="50800" bIns="50800" rtlCol="0" anchor="ctr"/>
            <a:lstStyle/>
            <a:p>
              <a:pPr algn="ctr">
                <a:lnSpc>
                  <a:spcPts val="4900"/>
                </a:lnSpc>
              </a:pPr>
              <a:endParaRPr/>
            </a:p>
          </p:txBody>
        </p:sp>
      </p:grpSp>
      <p:grpSp>
        <p:nvGrpSpPr>
          <p:cNvPr id="9" name="Group 9"/>
          <p:cNvGrpSpPr/>
          <p:nvPr/>
        </p:nvGrpSpPr>
        <p:grpSpPr>
          <a:xfrm>
            <a:off x="505124" y="3103642"/>
            <a:ext cx="3894167" cy="3703240"/>
            <a:chOff x="0" y="0"/>
            <a:chExt cx="1330560" cy="1265324"/>
          </a:xfrm>
        </p:grpSpPr>
        <p:sp>
          <p:nvSpPr>
            <p:cNvPr id="10" name="Freeform 10"/>
            <p:cNvSpPr/>
            <p:nvPr/>
          </p:nvSpPr>
          <p:spPr>
            <a:xfrm>
              <a:off x="0" y="0"/>
              <a:ext cx="1330560" cy="1265324"/>
            </a:xfrm>
            <a:custGeom>
              <a:avLst/>
              <a:gdLst/>
              <a:ahLst/>
              <a:cxnLst/>
              <a:rect l="l" t="t" r="r" b="b"/>
              <a:pathLst>
                <a:path w="1330560" h="1265324">
                  <a:moveTo>
                    <a:pt x="101392" y="0"/>
                  </a:moveTo>
                  <a:lnTo>
                    <a:pt x="1229168" y="0"/>
                  </a:lnTo>
                  <a:cubicBezTo>
                    <a:pt x="1285165" y="0"/>
                    <a:pt x="1330560" y="45395"/>
                    <a:pt x="1330560" y="101392"/>
                  </a:cubicBezTo>
                  <a:lnTo>
                    <a:pt x="1330560" y="1163932"/>
                  </a:lnTo>
                  <a:cubicBezTo>
                    <a:pt x="1330560" y="1190823"/>
                    <a:pt x="1319878" y="1216612"/>
                    <a:pt x="1300863" y="1235627"/>
                  </a:cubicBezTo>
                  <a:cubicBezTo>
                    <a:pt x="1281848" y="1254642"/>
                    <a:pt x="1256059" y="1265324"/>
                    <a:pt x="1229168" y="1265324"/>
                  </a:cubicBezTo>
                  <a:lnTo>
                    <a:pt x="101392" y="1265324"/>
                  </a:lnTo>
                  <a:cubicBezTo>
                    <a:pt x="45395" y="1265324"/>
                    <a:pt x="0" y="1219929"/>
                    <a:pt x="0" y="1163932"/>
                  </a:cubicBezTo>
                  <a:lnTo>
                    <a:pt x="0" y="101392"/>
                  </a:lnTo>
                  <a:cubicBezTo>
                    <a:pt x="0" y="45395"/>
                    <a:pt x="45395" y="0"/>
                    <a:pt x="101392" y="0"/>
                  </a:cubicBezTo>
                  <a:close/>
                </a:path>
              </a:pathLst>
            </a:custGeom>
            <a:solidFill>
              <a:srgbClr val="6BA342"/>
            </a:solidFill>
          </p:spPr>
          <p:txBody>
            <a:bodyPr/>
            <a:lstStyle/>
            <a:p>
              <a:endParaRPr lang="en-US"/>
            </a:p>
          </p:txBody>
        </p:sp>
        <p:sp>
          <p:nvSpPr>
            <p:cNvPr id="11" name="TextBox 11"/>
            <p:cNvSpPr txBox="1"/>
            <p:nvPr/>
          </p:nvSpPr>
          <p:spPr>
            <a:xfrm>
              <a:off x="0" y="-85725"/>
              <a:ext cx="1330560" cy="1351049"/>
            </a:xfrm>
            <a:prstGeom prst="rect">
              <a:avLst/>
            </a:prstGeom>
          </p:spPr>
          <p:txBody>
            <a:bodyPr lIns="50800" tIns="50800" rIns="50800" bIns="50800" rtlCol="0" anchor="ctr"/>
            <a:lstStyle/>
            <a:p>
              <a:pPr algn="ctr">
                <a:lnSpc>
                  <a:spcPts val="4900"/>
                </a:lnSpc>
              </a:pPr>
              <a:endParaRPr/>
            </a:p>
          </p:txBody>
        </p:sp>
      </p:grpSp>
      <p:sp>
        <p:nvSpPr>
          <p:cNvPr id="12" name="Freeform 12"/>
          <p:cNvSpPr/>
          <p:nvPr/>
        </p:nvSpPr>
        <p:spPr>
          <a:xfrm>
            <a:off x="793560" y="3575240"/>
            <a:ext cx="3317296" cy="2475532"/>
          </a:xfrm>
          <a:custGeom>
            <a:avLst/>
            <a:gdLst/>
            <a:ahLst/>
            <a:cxnLst/>
            <a:rect l="l" t="t" r="r" b="b"/>
            <a:pathLst>
              <a:path w="3317296" h="2475532">
                <a:moveTo>
                  <a:pt x="0" y="0"/>
                </a:moveTo>
                <a:lnTo>
                  <a:pt x="3317296" y="0"/>
                </a:lnTo>
                <a:lnTo>
                  <a:pt x="3317296" y="2475532"/>
                </a:lnTo>
                <a:lnTo>
                  <a:pt x="0" y="247553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Freeform 13"/>
          <p:cNvSpPr/>
          <p:nvPr/>
        </p:nvSpPr>
        <p:spPr>
          <a:xfrm>
            <a:off x="13921160" y="3301796"/>
            <a:ext cx="3818686" cy="2771199"/>
          </a:xfrm>
          <a:custGeom>
            <a:avLst/>
            <a:gdLst/>
            <a:ahLst/>
            <a:cxnLst/>
            <a:rect l="l" t="t" r="r" b="b"/>
            <a:pathLst>
              <a:path w="3818686" h="2771199">
                <a:moveTo>
                  <a:pt x="0" y="0"/>
                </a:moveTo>
                <a:lnTo>
                  <a:pt x="3818686" y="0"/>
                </a:lnTo>
                <a:lnTo>
                  <a:pt x="3818686" y="2771198"/>
                </a:lnTo>
                <a:lnTo>
                  <a:pt x="0" y="2771198"/>
                </a:lnTo>
                <a:lnTo>
                  <a:pt x="0" y="0"/>
                </a:lnTo>
                <a:close/>
              </a:path>
            </a:pathLst>
          </a:custGeom>
          <a:blipFill>
            <a:blip r:embed="rId10"/>
            <a:stretch>
              <a:fillRect l="-25816" t="-17911" r="-23333" b="-21121"/>
            </a:stretch>
          </a:blipFill>
        </p:spPr>
        <p:txBody>
          <a:bodyPr/>
          <a:lstStyle/>
          <a:p>
            <a:endParaRPr lang="en-US"/>
          </a:p>
        </p:txBody>
      </p:sp>
      <p:grpSp>
        <p:nvGrpSpPr>
          <p:cNvPr id="14" name="Group 14"/>
          <p:cNvGrpSpPr/>
          <p:nvPr/>
        </p:nvGrpSpPr>
        <p:grpSpPr>
          <a:xfrm>
            <a:off x="9322017" y="3125865"/>
            <a:ext cx="3929815" cy="3703240"/>
            <a:chOff x="0" y="0"/>
            <a:chExt cx="1342740" cy="1265324"/>
          </a:xfrm>
        </p:grpSpPr>
        <p:sp>
          <p:nvSpPr>
            <p:cNvPr id="15" name="Freeform 15"/>
            <p:cNvSpPr/>
            <p:nvPr/>
          </p:nvSpPr>
          <p:spPr>
            <a:xfrm>
              <a:off x="0" y="0"/>
              <a:ext cx="1342740" cy="1265324"/>
            </a:xfrm>
            <a:custGeom>
              <a:avLst/>
              <a:gdLst/>
              <a:ahLst/>
              <a:cxnLst/>
              <a:rect l="l" t="t" r="r" b="b"/>
              <a:pathLst>
                <a:path w="1342740" h="1265324">
                  <a:moveTo>
                    <a:pt x="100472" y="0"/>
                  </a:moveTo>
                  <a:lnTo>
                    <a:pt x="1242268" y="0"/>
                  </a:lnTo>
                  <a:cubicBezTo>
                    <a:pt x="1268915" y="0"/>
                    <a:pt x="1294470" y="10585"/>
                    <a:pt x="1313313" y="29428"/>
                  </a:cubicBezTo>
                  <a:cubicBezTo>
                    <a:pt x="1332155" y="48270"/>
                    <a:pt x="1342740" y="73825"/>
                    <a:pt x="1342740" y="100472"/>
                  </a:cubicBezTo>
                  <a:lnTo>
                    <a:pt x="1342740" y="1164852"/>
                  </a:lnTo>
                  <a:cubicBezTo>
                    <a:pt x="1342740" y="1191499"/>
                    <a:pt x="1332155" y="1217054"/>
                    <a:pt x="1313313" y="1235897"/>
                  </a:cubicBezTo>
                  <a:cubicBezTo>
                    <a:pt x="1294470" y="1254739"/>
                    <a:pt x="1268915" y="1265324"/>
                    <a:pt x="1242268" y="1265324"/>
                  </a:cubicBezTo>
                  <a:lnTo>
                    <a:pt x="100472" y="1265324"/>
                  </a:lnTo>
                  <a:cubicBezTo>
                    <a:pt x="44983" y="1265324"/>
                    <a:pt x="0" y="1220341"/>
                    <a:pt x="0" y="1164852"/>
                  </a:cubicBezTo>
                  <a:lnTo>
                    <a:pt x="0" y="100472"/>
                  </a:lnTo>
                  <a:cubicBezTo>
                    <a:pt x="0" y="73825"/>
                    <a:pt x="10585" y="48270"/>
                    <a:pt x="29428" y="29428"/>
                  </a:cubicBezTo>
                  <a:cubicBezTo>
                    <a:pt x="48270" y="10585"/>
                    <a:pt x="73825" y="0"/>
                    <a:pt x="100472" y="0"/>
                  </a:cubicBezTo>
                  <a:close/>
                </a:path>
              </a:pathLst>
            </a:custGeom>
            <a:solidFill>
              <a:srgbClr val="6BA342"/>
            </a:solidFill>
          </p:spPr>
          <p:txBody>
            <a:bodyPr/>
            <a:lstStyle/>
            <a:p>
              <a:endParaRPr lang="en-US"/>
            </a:p>
          </p:txBody>
        </p:sp>
        <p:sp>
          <p:nvSpPr>
            <p:cNvPr id="16" name="TextBox 16"/>
            <p:cNvSpPr txBox="1"/>
            <p:nvPr/>
          </p:nvSpPr>
          <p:spPr>
            <a:xfrm>
              <a:off x="0" y="-85725"/>
              <a:ext cx="1342740" cy="1351049"/>
            </a:xfrm>
            <a:prstGeom prst="rect">
              <a:avLst/>
            </a:prstGeom>
          </p:spPr>
          <p:txBody>
            <a:bodyPr lIns="50800" tIns="50800" rIns="50800" bIns="50800" rtlCol="0" anchor="ctr"/>
            <a:lstStyle/>
            <a:p>
              <a:pPr algn="ctr">
                <a:lnSpc>
                  <a:spcPts val="4900"/>
                </a:lnSpc>
              </a:pPr>
              <a:endParaRPr/>
            </a:p>
          </p:txBody>
        </p:sp>
      </p:grpSp>
      <p:sp>
        <p:nvSpPr>
          <p:cNvPr id="17" name="Freeform 17"/>
          <p:cNvSpPr/>
          <p:nvPr/>
        </p:nvSpPr>
        <p:spPr>
          <a:xfrm>
            <a:off x="9393734" y="3597462"/>
            <a:ext cx="3786381" cy="2280363"/>
          </a:xfrm>
          <a:custGeom>
            <a:avLst/>
            <a:gdLst/>
            <a:ahLst/>
            <a:cxnLst/>
            <a:rect l="l" t="t" r="r" b="b"/>
            <a:pathLst>
              <a:path w="3786381" h="2280363">
                <a:moveTo>
                  <a:pt x="0" y="0"/>
                </a:moveTo>
                <a:lnTo>
                  <a:pt x="3786381" y="0"/>
                </a:lnTo>
                <a:lnTo>
                  <a:pt x="3786381" y="2280363"/>
                </a:lnTo>
                <a:lnTo>
                  <a:pt x="0" y="2280363"/>
                </a:lnTo>
                <a:lnTo>
                  <a:pt x="0" y="0"/>
                </a:lnTo>
                <a:close/>
              </a:path>
            </a:pathLst>
          </a:custGeom>
          <a:blipFill>
            <a:blip r:embed="rId11"/>
            <a:stretch>
              <a:fillRect l="-18494" t="-19726" r="-13946" b="-8147"/>
            </a:stretch>
          </a:blipFill>
        </p:spPr>
        <p:txBody>
          <a:bodyPr/>
          <a:lstStyle/>
          <a:p>
            <a:endParaRPr lang="en-US"/>
          </a:p>
        </p:txBody>
      </p:sp>
      <p:grpSp>
        <p:nvGrpSpPr>
          <p:cNvPr id="18" name="Group 18"/>
          <p:cNvGrpSpPr/>
          <p:nvPr/>
        </p:nvGrpSpPr>
        <p:grpSpPr>
          <a:xfrm>
            <a:off x="4913641" y="3125865"/>
            <a:ext cx="3894167" cy="3703240"/>
            <a:chOff x="0" y="0"/>
            <a:chExt cx="1330560" cy="1265324"/>
          </a:xfrm>
        </p:grpSpPr>
        <p:sp>
          <p:nvSpPr>
            <p:cNvPr id="19" name="Freeform 19"/>
            <p:cNvSpPr/>
            <p:nvPr/>
          </p:nvSpPr>
          <p:spPr>
            <a:xfrm>
              <a:off x="0" y="0"/>
              <a:ext cx="1330560" cy="1265324"/>
            </a:xfrm>
            <a:custGeom>
              <a:avLst/>
              <a:gdLst/>
              <a:ahLst/>
              <a:cxnLst/>
              <a:rect l="l" t="t" r="r" b="b"/>
              <a:pathLst>
                <a:path w="1330560" h="1265324">
                  <a:moveTo>
                    <a:pt x="101392" y="0"/>
                  </a:moveTo>
                  <a:lnTo>
                    <a:pt x="1229168" y="0"/>
                  </a:lnTo>
                  <a:cubicBezTo>
                    <a:pt x="1285165" y="0"/>
                    <a:pt x="1330560" y="45395"/>
                    <a:pt x="1330560" y="101392"/>
                  </a:cubicBezTo>
                  <a:lnTo>
                    <a:pt x="1330560" y="1163932"/>
                  </a:lnTo>
                  <a:cubicBezTo>
                    <a:pt x="1330560" y="1190823"/>
                    <a:pt x="1319878" y="1216612"/>
                    <a:pt x="1300863" y="1235627"/>
                  </a:cubicBezTo>
                  <a:cubicBezTo>
                    <a:pt x="1281848" y="1254642"/>
                    <a:pt x="1256059" y="1265324"/>
                    <a:pt x="1229168" y="1265324"/>
                  </a:cubicBezTo>
                  <a:lnTo>
                    <a:pt x="101392" y="1265324"/>
                  </a:lnTo>
                  <a:cubicBezTo>
                    <a:pt x="45395" y="1265324"/>
                    <a:pt x="0" y="1219929"/>
                    <a:pt x="0" y="1163932"/>
                  </a:cubicBezTo>
                  <a:lnTo>
                    <a:pt x="0" y="101392"/>
                  </a:lnTo>
                  <a:cubicBezTo>
                    <a:pt x="0" y="45395"/>
                    <a:pt x="45395" y="0"/>
                    <a:pt x="101392" y="0"/>
                  </a:cubicBezTo>
                  <a:close/>
                </a:path>
              </a:pathLst>
            </a:custGeom>
            <a:solidFill>
              <a:srgbClr val="6BA342"/>
            </a:solidFill>
          </p:spPr>
          <p:txBody>
            <a:bodyPr/>
            <a:lstStyle/>
            <a:p>
              <a:endParaRPr lang="en-US"/>
            </a:p>
          </p:txBody>
        </p:sp>
        <p:sp>
          <p:nvSpPr>
            <p:cNvPr id="20" name="TextBox 20"/>
            <p:cNvSpPr txBox="1"/>
            <p:nvPr/>
          </p:nvSpPr>
          <p:spPr>
            <a:xfrm>
              <a:off x="0" y="-85725"/>
              <a:ext cx="1330560" cy="1351049"/>
            </a:xfrm>
            <a:prstGeom prst="rect">
              <a:avLst/>
            </a:prstGeom>
          </p:spPr>
          <p:txBody>
            <a:bodyPr lIns="50800" tIns="50800" rIns="50800" bIns="50800" rtlCol="0" anchor="ctr"/>
            <a:lstStyle/>
            <a:p>
              <a:pPr algn="ctr">
                <a:lnSpc>
                  <a:spcPts val="4900"/>
                </a:lnSpc>
              </a:pPr>
              <a:endParaRPr/>
            </a:p>
          </p:txBody>
        </p:sp>
      </p:grpSp>
      <p:sp>
        <p:nvSpPr>
          <p:cNvPr id="21" name="Freeform 21"/>
          <p:cNvSpPr/>
          <p:nvPr/>
        </p:nvSpPr>
        <p:spPr>
          <a:xfrm>
            <a:off x="5090770" y="3659543"/>
            <a:ext cx="3539910" cy="2391229"/>
          </a:xfrm>
          <a:custGeom>
            <a:avLst/>
            <a:gdLst/>
            <a:ahLst/>
            <a:cxnLst/>
            <a:rect l="l" t="t" r="r" b="b"/>
            <a:pathLst>
              <a:path w="3539910" h="2391229">
                <a:moveTo>
                  <a:pt x="0" y="0"/>
                </a:moveTo>
                <a:lnTo>
                  <a:pt x="3539909" y="0"/>
                </a:lnTo>
                <a:lnTo>
                  <a:pt x="3539909" y="2391229"/>
                </a:lnTo>
                <a:lnTo>
                  <a:pt x="0" y="2391229"/>
                </a:lnTo>
                <a:lnTo>
                  <a:pt x="0" y="0"/>
                </a:lnTo>
                <a:close/>
              </a:path>
            </a:pathLst>
          </a:custGeom>
          <a:blipFill>
            <a:blip r:embed="rId12"/>
            <a:stretch>
              <a:fillRect l="-45132" t="-41261" r="-31771" b="-46164"/>
            </a:stretch>
          </a:blipFill>
        </p:spPr>
        <p:txBody>
          <a:bodyPr/>
          <a:lstStyle/>
          <a:p>
            <a:endParaRPr lang="en-US"/>
          </a:p>
        </p:txBody>
      </p:sp>
      <p:sp>
        <p:nvSpPr>
          <p:cNvPr id="22" name="TextBox 22"/>
          <p:cNvSpPr txBox="1"/>
          <p:nvPr/>
        </p:nvSpPr>
        <p:spPr>
          <a:xfrm>
            <a:off x="642902" y="418290"/>
            <a:ext cx="13123279" cy="1032334"/>
          </a:xfrm>
          <a:prstGeom prst="rect">
            <a:avLst/>
          </a:prstGeom>
        </p:spPr>
        <p:txBody>
          <a:bodyPr wrap="square" lIns="0" tIns="0" rIns="0" bIns="0" rtlCol="0" anchor="t">
            <a:spAutoFit/>
          </a:bodyPr>
          <a:lstStyle/>
          <a:p>
            <a:pPr algn="l">
              <a:lnSpc>
                <a:spcPts val="8835"/>
              </a:lnSpc>
            </a:pPr>
            <a:r>
              <a:rPr lang="en-US" sz="6311" b="1">
                <a:solidFill>
                  <a:srgbClr val="17463E"/>
                </a:solidFill>
                <a:latin typeface="Public Sans Bold"/>
                <a:ea typeface="Public Sans Bold"/>
                <a:cs typeface="Public Sans Bold"/>
                <a:sym typeface="Public Sans Bold"/>
              </a:rPr>
              <a:t>Time, Energy, Effort, Money</a:t>
            </a:r>
          </a:p>
        </p:txBody>
      </p:sp>
      <p:sp>
        <p:nvSpPr>
          <p:cNvPr id="23" name="TextBox 23"/>
          <p:cNvSpPr txBox="1"/>
          <p:nvPr/>
        </p:nvSpPr>
        <p:spPr>
          <a:xfrm>
            <a:off x="3273815" y="7674793"/>
            <a:ext cx="12932069" cy="1170884"/>
          </a:xfrm>
          <a:prstGeom prst="rect">
            <a:avLst/>
          </a:prstGeom>
        </p:spPr>
        <p:txBody>
          <a:bodyPr lIns="0" tIns="0" rIns="0" bIns="0" rtlCol="0" anchor="t">
            <a:spAutoFit/>
          </a:bodyPr>
          <a:lstStyle/>
          <a:p>
            <a:pPr algn="ctr">
              <a:lnSpc>
                <a:spcPts val="3124"/>
              </a:lnSpc>
            </a:pPr>
            <a:r>
              <a:rPr lang="en-US" sz="2232">
                <a:solidFill>
                  <a:srgbClr val="17463E"/>
                </a:solidFill>
                <a:latin typeface="Public Sans"/>
                <a:ea typeface="Public Sans"/>
                <a:cs typeface="Public Sans"/>
                <a:sym typeface="Public Sans"/>
              </a:rPr>
              <a:t>Forward Thinking: Every time we use our insurance, it impacts costs for all of us. Choosing the right level of care (ex: virtual visit vs. urgent care vs. the ER for issues) helps protect both our health and our wallets. This will help keep premiums from rising year after year.</a:t>
            </a:r>
          </a:p>
        </p:txBody>
      </p:sp>
      <p:sp>
        <p:nvSpPr>
          <p:cNvPr id="24" name="TextBox 24"/>
          <p:cNvSpPr txBox="1"/>
          <p:nvPr/>
        </p:nvSpPr>
        <p:spPr>
          <a:xfrm>
            <a:off x="9541558" y="5996794"/>
            <a:ext cx="3490734" cy="568369"/>
          </a:xfrm>
          <a:prstGeom prst="rect">
            <a:avLst/>
          </a:prstGeom>
        </p:spPr>
        <p:txBody>
          <a:bodyPr lIns="0" tIns="0" rIns="0" bIns="0" rtlCol="0" anchor="t">
            <a:spAutoFit/>
          </a:bodyPr>
          <a:lstStyle/>
          <a:p>
            <a:pPr algn="ctr">
              <a:lnSpc>
                <a:spcPts val="4526"/>
              </a:lnSpc>
            </a:pPr>
            <a:r>
              <a:rPr lang="en-US" sz="3233" b="1">
                <a:solidFill>
                  <a:srgbClr val="EEF3E3"/>
                </a:solidFill>
                <a:latin typeface="Public Sans Bold"/>
                <a:ea typeface="Public Sans Bold"/>
                <a:cs typeface="Public Sans Bold"/>
                <a:sym typeface="Public Sans Bold"/>
              </a:rPr>
              <a:t>Urgent Care</a:t>
            </a:r>
          </a:p>
        </p:txBody>
      </p:sp>
      <p:sp>
        <p:nvSpPr>
          <p:cNvPr id="25" name="TextBox 25"/>
          <p:cNvSpPr txBox="1"/>
          <p:nvPr/>
        </p:nvSpPr>
        <p:spPr>
          <a:xfrm>
            <a:off x="706841" y="5974572"/>
            <a:ext cx="3490734" cy="568369"/>
          </a:xfrm>
          <a:prstGeom prst="rect">
            <a:avLst/>
          </a:prstGeom>
        </p:spPr>
        <p:txBody>
          <a:bodyPr lIns="0" tIns="0" rIns="0" bIns="0" rtlCol="0" anchor="t">
            <a:spAutoFit/>
          </a:bodyPr>
          <a:lstStyle/>
          <a:p>
            <a:pPr algn="ctr">
              <a:lnSpc>
                <a:spcPts val="4526"/>
              </a:lnSpc>
            </a:pPr>
            <a:r>
              <a:rPr lang="en-US" sz="3233" b="1">
                <a:solidFill>
                  <a:srgbClr val="EEF3E3"/>
                </a:solidFill>
                <a:latin typeface="Public Sans Bold"/>
                <a:ea typeface="Public Sans Bold"/>
                <a:cs typeface="Public Sans Bold"/>
                <a:sym typeface="Public Sans Bold"/>
              </a:rPr>
              <a:t>Virtual</a:t>
            </a:r>
          </a:p>
        </p:txBody>
      </p:sp>
      <p:sp>
        <p:nvSpPr>
          <p:cNvPr id="26" name="TextBox 26"/>
          <p:cNvSpPr txBox="1"/>
          <p:nvPr/>
        </p:nvSpPr>
        <p:spPr>
          <a:xfrm>
            <a:off x="14085136" y="5996794"/>
            <a:ext cx="3490734" cy="568369"/>
          </a:xfrm>
          <a:prstGeom prst="rect">
            <a:avLst/>
          </a:prstGeom>
        </p:spPr>
        <p:txBody>
          <a:bodyPr lIns="0" tIns="0" rIns="0" bIns="0" rtlCol="0" anchor="t">
            <a:spAutoFit/>
          </a:bodyPr>
          <a:lstStyle/>
          <a:p>
            <a:pPr algn="ctr">
              <a:lnSpc>
                <a:spcPts val="4526"/>
              </a:lnSpc>
            </a:pPr>
            <a:r>
              <a:rPr lang="en-US" sz="3233" b="1">
                <a:solidFill>
                  <a:srgbClr val="EEF3E3"/>
                </a:solidFill>
                <a:latin typeface="Public Sans Bold"/>
                <a:ea typeface="Public Sans Bold"/>
                <a:cs typeface="Public Sans Bold"/>
                <a:sym typeface="Public Sans Bold"/>
              </a:rPr>
              <a:t>Emergency Room</a:t>
            </a:r>
          </a:p>
        </p:txBody>
      </p:sp>
      <p:sp>
        <p:nvSpPr>
          <p:cNvPr id="27" name="TextBox 27"/>
          <p:cNvSpPr txBox="1"/>
          <p:nvPr/>
        </p:nvSpPr>
        <p:spPr>
          <a:xfrm>
            <a:off x="10921075" y="6512939"/>
            <a:ext cx="731699" cy="282706"/>
          </a:xfrm>
          <a:prstGeom prst="rect">
            <a:avLst/>
          </a:prstGeom>
        </p:spPr>
        <p:txBody>
          <a:bodyPr lIns="0" tIns="0" rIns="0" bIns="0" rtlCol="0" anchor="t">
            <a:spAutoFit/>
          </a:bodyPr>
          <a:lstStyle/>
          <a:p>
            <a:pPr algn="ctr">
              <a:lnSpc>
                <a:spcPts val="2267"/>
              </a:lnSpc>
            </a:pPr>
            <a:r>
              <a:rPr lang="en-US" sz="1619">
                <a:solidFill>
                  <a:srgbClr val="EEF3E3"/>
                </a:solidFill>
                <a:latin typeface="Public Sans"/>
                <a:ea typeface="Public Sans"/>
                <a:cs typeface="Public Sans"/>
                <a:sym typeface="Public Sans"/>
              </a:rPr>
              <a:t>$$</a:t>
            </a:r>
          </a:p>
        </p:txBody>
      </p:sp>
      <p:sp>
        <p:nvSpPr>
          <p:cNvPr id="28" name="TextBox 28"/>
          <p:cNvSpPr txBox="1"/>
          <p:nvPr/>
        </p:nvSpPr>
        <p:spPr>
          <a:xfrm>
            <a:off x="15480756" y="6512939"/>
            <a:ext cx="731699" cy="282706"/>
          </a:xfrm>
          <a:prstGeom prst="rect">
            <a:avLst/>
          </a:prstGeom>
        </p:spPr>
        <p:txBody>
          <a:bodyPr lIns="0" tIns="0" rIns="0" bIns="0" rtlCol="0" anchor="t">
            <a:spAutoFit/>
          </a:bodyPr>
          <a:lstStyle/>
          <a:p>
            <a:pPr algn="ctr">
              <a:lnSpc>
                <a:spcPts val="2267"/>
              </a:lnSpc>
            </a:pPr>
            <a:r>
              <a:rPr lang="en-US" sz="1619">
                <a:solidFill>
                  <a:srgbClr val="EEF3E3"/>
                </a:solidFill>
                <a:latin typeface="Public Sans"/>
                <a:ea typeface="Public Sans"/>
                <a:cs typeface="Public Sans"/>
                <a:sym typeface="Public Sans"/>
              </a:rPr>
              <a:t>$$$</a:t>
            </a:r>
          </a:p>
        </p:txBody>
      </p:sp>
      <p:sp>
        <p:nvSpPr>
          <p:cNvPr id="29" name="TextBox 29"/>
          <p:cNvSpPr txBox="1"/>
          <p:nvPr/>
        </p:nvSpPr>
        <p:spPr>
          <a:xfrm>
            <a:off x="5115358" y="5996794"/>
            <a:ext cx="3490734" cy="568369"/>
          </a:xfrm>
          <a:prstGeom prst="rect">
            <a:avLst/>
          </a:prstGeom>
        </p:spPr>
        <p:txBody>
          <a:bodyPr lIns="0" tIns="0" rIns="0" bIns="0" rtlCol="0" anchor="t">
            <a:spAutoFit/>
          </a:bodyPr>
          <a:lstStyle/>
          <a:p>
            <a:pPr algn="ctr">
              <a:lnSpc>
                <a:spcPts val="4526"/>
              </a:lnSpc>
            </a:pPr>
            <a:r>
              <a:rPr lang="en-US" sz="3233" b="1">
                <a:solidFill>
                  <a:srgbClr val="EEF3E3"/>
                </a:solidFill>
                <a:latin typeface="Public Sans Bold"/>
                <a:ea typeface="Public Sans Bold"/>
                <a:cs typeface="Public Sans Bold"/>
                <a:sym typeface="Public Sans Bold"/>
              </a:rPr>
              <a:t>Conv. Care Clinic</a:t>
            </a:r>
          </a:p>
        </p:txBody>
      </p:sp>
      <p:sp>
        <p:nvSpPr>
          <p:cNvPr id="30" name="TextBox 30"/>
          <p:cNvSpPr txBox="1"/>
          <p:nvPr/>
        </p:nvSpPr>
        <p:spPr>
          <a:xfrm>
            <a:off x="6494875" y="6527063"/>
            <a:ext cx="731699" cy="282706"/>
          </a:xfrm>
          <a:prstGeom prst="rect">
            <a:avLst/>
          </a:prstGeom>
        </p:spPr>
        <p:txBody>
          <a:bodyPr lIns="0" tIns="0" rIns="0" bIns="0" rtlCol="0" anchor="t">
            <a:spAutoFit/>
          </a:bodyPr>
          <a:lstStyle/>
          <a:p>
            <a:pPr algn="ctr">
              <a:lnSpc>
                <a:spcPts val="2267"/>
              </a:lnSpc>
            </a:pPr>
            <a:r>
              <a:rPr lang="en-US" sz="1619">
                <a:solidFill>
                  <a:srgbClr val="EEF3E3"/>
                </a:solidFill>
                <a:latin typeface="Public Sans"/>
                <a:ea typeface="Public Sans"/>
                <a:cs typeface="Public Sans"/>
                <a:sym typeface="Public Sans"/>
              </a:rPr>
              <a:t>$</a:t>
            </a:r>
          </a:p>
        </p:txBody>
      </p:sp>
      <p:sp>
        <p:nvSpPr>
          <p:cNvPr id="31" name="TextBox 31"/>
          <p:cNvSpPr txBox="1"/>
          <p:nvPr/>
        </p:nvSpPr>
        <p:spPr>
          <a:xfrm>
            <a:off x="1994397" y="6504840"/>
            <a:ext cx="915622" cy="282706"/>
          </a:xfrm>
          <a:prstGeom prst="rect">
            <a:avLst/>
          </a:prstGeom>
        </p:spPr>
        <p:txBody>
          <a:bodyPr lIns="0" tIns="0" rIns="0" bIns="0" rtlCol="0" anchor="t">
            <a:spAutoFit/>
          </a:bodyPr>
          <a:lstStyle/>
          <a:p>
            <a:pPr algn="ctr">
              <a:lnSpc>
                <a:spcPts val="2267"/>
              </a:lnSpc>
            </a:pPr>
            <a:r>
              <a:rPr lang="en-US" sz="1619">
                <a:solidFill>
                  <a:srgbClr val="EEF3E3"/>
                </a:solidFill>
                <a:latin typeface="Public Sans"/>
                <a:ea typeface="Public Sans"/>
                <a:cs typeface="Public Sans"/>
                <a:sym typeface="Public Sans"/>
              </a:rPr>
              <a:t>Included</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EF3E3"/>
        </a:solidFill>
        <a:effectLst/>
      </p:bgPr>
    </p:bg>
    <p:spTree>
      <p:nvGrpSpPr>
        <p:cNvPr id="1" name=""/>
        <p:cNvGrpSpPr/>
        <p:nvPr/>
      </p:nvGrpSpPr>
      <p:grpSpPr>
        <a:xfrm>
          <a:off x="0" y="0"/>
          <a:ext cx="0" cy="0"/>
          <a:chOff x="0" y="0"/>
          <a:chExt cx="0" cy="0"/>
        </a:xfrm>
      </p:grpSpPr>
      <p:sp>
        <p:nvSpPr>
          <p:cNvPr id="2" name="Freeform 2"/>
          <p:cNvSpPr/>
          <p:nvPr/>
        </p:nvSpPr>
        <p:spPr>
          <a:xfrm>
            <a:off x="0" y="-419793"/>
            <a:ext cx="18399948" cy="10772333"/>
          </a:xfrm>
          <a:custGeom>
            <a:avLst/>
            <a:gdLst/>
            <a:ahLst/>
            <a:cxnLst/>
            <a:rect l="l" t="t" r="r" b="b"/>
            <a:pathLst>
              <a:path w="18399948" h="10772333">
                <a:moveTo>
                  <a:pt x="0" y="0"/>
                </a:moveTo>
                <a:lnTo>
                  <a:pt x="18399948" y="0"/>
                </a:lnTo>
                <a:lnTo>
                  <a:pt x="18399948" y="10772334"/>
                </a:lnTo>
                <a:lnTo>
                  <a:pt x="0" y="10772334"/>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40451" y="9553378"/>
            <a:ext cx="2414894" cy="590878"/>
          </a:xfrm>
          <a:custGeom>
            <a:avLst/>
            <a:gdLst/>
            <a:ahLst/>
            <a:cxnLst/>
            <a:rect l="l" t="t" r="r" b="b"/>
            <a:pathLst>
              <a:path w="2414894" h="590878">
                <a:moveTo>
                  <a:pt x="0" y="0"/>
                </a:moveTo>
                <a:lnTo>
                  <a:pt x="2414894" y="0"/>
                </a:lnTo>
                <a:lnTo>
                  <a:pt x="2414894" y="590879"/>
                </a:lnTo>
                <a:lnTo>
                  <a:pt x="0" y="590879"/>
                </a:lnTo>
                <a:lnTo>
                  <a:pt x="0" y="0"/>
                </a:lnTo>
                <a:close/>
              </a:path>
            </a:pathLst>
          </a:custGeom>
          <a:blipFill>
            <a:blip r:embed="rId4"/>
            <a:stretch>
              <a:fillRect/>
            </a:stretch>
          </a:blipFill>
        </p:spPr>
        <p:txBody>
          <a:bodyPr/>
          <a:lstStyle/>
          <a:p>
            <a:endParaRPr lang="en-US"/>
          </a:p>
        </p:txBody>
      </p:sp>
      <p:sp>
        <p:nvSpPr>
          <p:cNvPr id="4" name="Freeform 4"/>
          <p:cNvSpPr/>
          <p:nvPr/>
        </p:nvSpPr>
        <p:spPr>
          <a:xfrm>
            <a:off x="16983792" y="201917"/>
            <a:ext cx="932477" cy="931558"/>
          </a:xfrm>
          <a:custGeom>
            <a:avLst/>
            <a:gdLst/>
            <a:ahLst/>
            <a:cxnLst/>
            <a:rect l="l" t="t" r="r" b="b"/>
            <a:pathLst>
              <a:path w="932477" h="931558">
                <a:moveTo>
                  <a:pt x="0" y="0"/>
                </a:moveTo>
                <a:lnTo>
                  <a:pt x="932477" y="0"/>
                </a:lnTo>
                <a:lnTo>
                  <a:pt x="932477" y="931558"/>
                </a:lnTo>
                <a:lnTo>
                  <a:pt x="0" y="931558"/>
                </a:lnTo>
                <a:lnTo>
                  <a:pt x="0" y="0"/>
                </a:lnTo>
                <a:close/>
              </a:path>
            </a:pathLst>
          </a:custGeom>
          <a:blipFill>
            <a:blip r:embed="rId5"/>
            <a:stretch>
              <a:fillRect/>
            </a:stretch>
          </a:blipFill>
        </p:spPr>
        <p:txBody>
          <a:bodyPr/>
          <a:lstStyle/>
          <a:p>
            <a:endParaRPr lang="en-US"/>
          </a:p>
        </p:txBody>
      </p:sp>
      <p:pic>
        <p:nvPicPr>
          <p:cNvPr id="5" name="Picture 5"/>
          <p:cNvPicPr>
            <a:picLocks noChangeAspect="1"/>
          </p:cNvPicPr>
          <p:nvPr/>
        </p:nvPicPr>
        <p:blipFill>
          <a:blip r:embed="rId6"/>
          <a:stretch>
            <a:fillRect/>
          </a:stretch>
        </p:blipFill>
        <p:spPr>
          <a:xfrm>
            <a:off x="15335991" y="7443098"/>
            <a:ext cx="2946719" cy="2946719"/>
          </a:xfrm>
          <a:prstGeom prst="rect">
            <a:avLst/>
          </a:prstGeom>
        </p:spPr>
      </p:pic>
      <p:sp>
        <p:nvSpPr>
          <p:cNvPr id="6" name="Freeform 6"/>
          <p:cNvSpPr/>
          <p:nvPr/>
        </p:nvSpPr>
        <p:spPr>
          <a:xfrm>
            <a:off x="642903" y="3247219"/>
            <a:ext cx="2803979" cy="1623932"/>
          </a:xfrm>
          <a:custGeom>
            <a:avLst/>
            <a:gdLst/>
            <a:ahLst/>
            <a:cxnLst/>
            <a:rect l="l" t="t" r="r" b="b"/>
            <a:pathLst>
              <a:path w="2803979" h="1623932">
                <a:moveTo>
                  <a:pt x="0" y="0"/>
                </a:moveTo>
                <a:lnTo>
                  <a:pt x="2803979" y="0"/>
                </a:lnTo>
                <a:lnTo>
                  <a:pt x="2803979" y="1623932"/>
                </a:lnTo>
                <a:lnTo>
                  <a:pt x="0" y="1623932"/>
                </a:lnTo>
                <a:lnTo>
                  <a:pt x="0" y="0"/>
                </a:lnTo>
                <a:close/>
              </a:path>
            </a:pathLst>
          </a:custGeom>
          <a:blipFill>
            <a:blip r:embed="rId7"/>
            <a:stretch>
              <a:fillRect l="-6053" t="-6620"/>
            </a:stretch>
          </a:blipFill>
        </p:spPr>
        <p:txBody>
          <a:bodyPr/>
          <a:lstStyle/>
          <a:p>
            <a:endParaRPr lang="en-US"/>
          </a:p>
        </p:txBody>
      </p:sp>
      <p:sp>
        <p:nvSpPr>
          <p:cNvPr id="7" name="Freeform 7"/>
          <p:cNvSpPr/>
          <p:nvPr/>
        </p:nvSpPr>
        <p:spPr>
          <a:xfrm>
            <a:off x="4747131" y="3272136"/>
            <a:ext cx="7615150" cy="1675333"/>
          </a:xfrm>
          <a:custGeom>
            <a:avLst/>
            <a:gdLst/>
            <a:ahLst/>
            <a:cxnLst/>
            <a:rect l="l" t="t" r="r" b="b"/>
            <a:pathLst>
              <a:path w="7615150" h="1675333">
                <a:moveTo>
                  <a:pt x="0" y="0"/>
                </a:moveTo>
                <a:lnTo>
                  <a:pt x="7615150" y="0"/>
                </a:lnTo>
                <a:lnTo>
                  <a:pt x="7615150" y="1675333"/>
                </a:lnTo>
                <a:lnTo>
                  <a:pt x="0" y="1675333"/>
                </a:lnTo>
                <a:lnTo>
                  <a:pt x="0" y="0"/>
                </a:lnTo>
                <a:close/>
              </a:path>
            </a:pathLst>
          </a:custGeom>
          <a:blipFill>
            <a:blip r:embed="rId8"/>
            <a:stretch>
              <a:fillRect/>
            </a:stretch>
          </a:blipFill>
        </p:spPr>
        <p:txBody>
          <a:bodyPr/>
          <a:lstStyle/>
          <a:p>
            <a:endParaRPr lang="en-US"/>
          </a:p>
        </p:txBody>
      </p:sp>
      <p:sp>
        <p:nvSpPr>
          <p:cNvPr id="8" name="Freeform 8"/>
          <p:cNvSpPr/>
          <p:nvPr/>
        </p:nvSpPr>
        <p:spPr>
          <a:xfrm>
            <a:off x="13599299" y="3338594"/>
            <a:ext cx="4587186" cy="1542416"/>
          </a:xfrm>
          <a:custGeom>
            <a:avLst/>
            <a:gdLst/>
            <a:ahLst/>
            <a:cxnLst/>
            <a:rect l="l" t="t" r="r" b="b"/>
            <a:pathLst>
              <a:path w="4587186" h="1542416">
                <a:moveTo>
                  <a:pt x="0" y="0"/>
                </a:moveTo>
                <a:lnTo>
                  <a:pt x="4587187" y="0"/>
                </a:lnTo>
                <a:lnTo>
                  <a:pt x="4587187" y="1542416"/>
                </a:lnTo>
                <a:lnTo>
                  <a:pt x="0" y="1542416"/>
                </a:lnTo>
                <a:lnTo>
                  <a:pt x="0" y="0"/>
                </a:lnTo>
                <a:close/>
              </a:path>
            </a:pathLst>
          </a:custGeom>
          <a:blipFill>
            <a:blip r:embed="rId9"/>
            <a:stretch>
              <a:fillRect/>
            </a:stretch>
          </a:blipFill>
        </p:spPr>
        <p:txBody>
          <a:bodyPr/>
          <a:lstStyle/>
          <a:p>
            <a:endParaRPr lang="en-US"/>
          </a:p>
        </p:txBody>
      </p:sp>
      <p:sp>
        <p:nvSpPr>
          <p:cNvPr id="9" name="Freeform 9"/>
          <p:cNvSpPr/>
          <p:nvPr/>
        </p:nvSpPr>
        <p:spPr>
          <a:xfrm>
            <a:off x="2983081" y="5143500"/>
            <a:ext cx="6351207" cy="3391421"/>
          </a:xfrm>
          <a:custGeom>
            <a:avLst/>
            <a:gdLst/>
            <a:ahLst/>
            <a:cxnLst/>
            <a:rect l="l" t="t" r="r" b="b"/>
            <a:pathLst>
              <a:path w="6351207" h="3391421">
                <a:moveTo>
                  <a:pt x="0" y="0"/>
                </a:moveTo>
                <a:lnTo>
                  <a:pt x="6351207" y="0"/>
                </a:lnTo>
                <a:lnTo>
                  <a:pt x="6351207" y="3391421"/>
                </a:lnTo>
                <a:lnTo>
                  <a:pt x="0" y="3391421"/>
                </a:lnTo>
                <a:lnTo>
                  <a:pt x="0" y="0"/>
                </a:lnTo>
                <a:close/>
              </a:path>
            </a:pathLst>
          </a:custGeom>
          <a:blipFill>
            <a:blip r:embed="rId10"/>
            <a:stretch>
              <a:fillRect/>
            </a:stretch>
          </a:blipFill>
        </p:spPr>
        <p:txBody>
          <a:bodyPr/>
          <a:lstStyle/>
          <a:p>
            <a:endParaRPr lang="en-US"/>
          </a:p>
        </p:txBody>
      </p:sp>
      <p:sp>
        <p:nvSpPr>
          <p:cNvPr id="10" name="Freeform 10"/>
          <p:cNvSpPr/>
          <p:nvPr/>
        </p:nvSpPr>
        <p:spPr>
          <a:xfrm>
            <a:off x="9696238" y="5143500"/>
            <a:ext cx="5720629" cy="4080840"/>
          </a:xfrm>
          <a:custGeom>
            <a:avLst/>
            <a:gdLst/>
            <a:ahLst/>
            <a:cxnLst/>
            <a:rect l="l" t="t" r="r" b="b"/>
            <a:pathLst>
              <a:path w="5720629" h="4080840">
                <a:moveTo>
                  <a:pt x="0" y="0"/>
                </a:moveTo>
                <a:lnTo>
                  <a:pt x="5720629" y="0"/>
                </a:lnTo>
                <a:lnTo>
                  <a:pt x="5720629" y="4080840"/>
                </a:lnTo>
                <a:lnTo>
                  <a:pt x="0" y="4080840"/>
                </a:lnTo>
                <a:lnTo>
                  <a:pt x="0" y="0"/>
                </a:lnTo>
                <a:close/>
              </a:path>
            </a:pathLst>
          </a:custGeom>
          <a:blipFill>
            <a:blip r:embed="rId11"/>
            <a:stretch>
              <a:fillRect/>
            </a:stretch>
          </a:blipFill>
        </p:spPr>
        <p:txBody>
          <a:bodyPr/>
          <a:lstStyle/>
          <a:p>
            <a:endParaRPr lang="en-US"/>
          </a:p>
        </p:txBody>
      </p:sp>
      <p:grpSp>
        <p:nvGrpSpPr>
          <p:cNvPr id="11" name="Group 11"/>
          <p:cNvGrpSpPr/>
          <p:nvPr/>
        </p:nvGrpSpPr>
        <p:grpSpPr>
          <a:xfrm>
            <a:off x="1515394" y="4059185"/>
            <a:ext cx="2065265" cy="908305"/>
            <a:chOff x="0" y="0"/>
            <a:chExt cx="2137918" cy="940258"/>
          </a:xfrm>
        </p:grpSpPr>
        <p:sp>
          <p:nvSpPr>
            <p:cNvPr id="12" name="Freeform 12"/>
            <p:cNvSpPr/>
            <p:nvPr/>
          </p:nvSpPr>
          <p:spPr>
            <a:xfrm>
              <a:off x="0" y="0"/>
              <a:ext cx="2137918" cy="940258"/>
            </a:xfrm>
            <a:custGeom>
              <a:avLst/>
              <a:gdLst/>
              <a:ahLst/>
              <a:cxnLst/>
              <a:rect l="l" t="t" r="r" b="b"/>
              <a:pathLst>
                <a:path w="2137918" h="940258">
                  <a:moveTo>
                    <a:pt x="1068959" y="0"/>
                  </a:moveTo>
                  <a:cubicBezTo>
                    <a:pt x="478589" y="0"/>
                    <a:pt x="0" y="210484"/>
                    <a:pt x="0" y="470129"/>
                  </a:cubicBezTo>
                  <a:cubicBezTo>
                    <a:pt x="0" y="729774"/>
                    <a:pt x="478589" y="940258"/>
                    <a:pt x="1068959" y="940258"/>
                  </a:cubicBezTo>
                  <a:cubicBezTo>
                    <a:pt x="1659329" y="940258"/>
                    <a:pt x="2137918" y="729774"/>
                    <a:pt x="2137918" y="470129"/>
                  </a:cubicBezTo>
                  <a:cubicBezTo>
                    <a:pt x="2137918" y="210484"/>
                    <a:pt x="1659329" y="0"/>
                    <a:pt x="1068959" y="0"/>
                  </a:cubicBezTo>
                  <a:close/>
                </a:path>
              </a:pathLst>
            </a:custGeom>
            <a:solidFill>
              <a:srgbClr val="000000">
                <a:alpha val="0"/>
              </a:srgbClr>
            </a:solidFill>
            <a:ln w="85725" cap="sq">
              <a:solidFill>
                <a:srgbClr val="6BA342"/>
              </a:solidFill>
              <a:prstDash val="solid"/>
              <a:miter/>
            </a:ln>
          </p:spPr>
          <p:txBody>
            <a:bodyPr/>
            <a:lstStyle/>
            <a:p>
              <a:endParaRPr lang="en-US"/>
            </a:p>
          </p:txBody>
        </p:sp>
        <p:sp>
          <p:nvSpPr>
            <p:cNvPr id="13" name="TextBox 13"/>
            <p:cNvSpPr txBox="1"/>
            <p:nvPr/>
          </p:nvSpPr>
          <p:spPr>
            <a:xfrm>
              <a:off x="200430" y="30999"/>
              <a:ext cx="1737058" cy="821109"/>
            </a:xfrm>
            <a:prstGeom prst="rect">
              <a:avLst/>
            </a:prstGeom>
          </p:spPr>
          <p:txBody>
            <a:bodyPr lIns="50800" tIns="50800" rIns="50800" bIns="50800" rtlCol="0" anchor="ctr"/>
            <a:lstStyle/>
            <a:p>
              <a:pPr algn="ctr">
                <a:lnSpc>
                  <a:spcPts val="3079"/>
                </a:lnSpc>
              </a:pPr>
              <a:endParaRPr/>
            </a:p>
          </p:txBody>
        </p:sp>
      </p:grpSp>
      <p:sp>
        <p:nvSpPr>
          <p:cNvPr id="14" name="Freeform 14"/>
          <p:cNvSpPr/>
          <p:nvPr/>
        </p:nvSpPr>
        <p:spPr>
          <a:xfrm rot="-385988">
            <a:off x="2503582" y="3045888"/>
            <a:ext cx="742249" cy="1025560"/>
          </a:xfrm>
          <a:custGeom>
            <a:avLst/>
            <a:gdLst/>
            <a:ahLst/>
            <a:cxnLst/>
            <a:rect l="l" t="t" r="r" b="b"/>
            <a:pathLst>
              <a:path w="742249" h="1025560">
                <a:moveTo>
                  <a:pt x="0" y="0"/>
                </a:moveTo>
                <a:lnTo>
                  <a:pt x="742250" y="0"/>
                </a:lnTo>
                <a:lnTo>
                  <a:pt x="742250" y="1025561"/>
                </a:lnTo>
                <a:lnTo>
                  <a:pt x="0" y="102556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nvGrpSpPr>
          <p:cNvPr id="15" name="Group 15"/>
          <p:cNvGrpSpPr/>
          <p:nvPr/>
        </p:nvGrpSpPr>
        <p:grpSpPr>
          <a:xfrm>
            <a:off x="3691841" y="3659675"/>
            <a:ext cx="1008418" cy="706191"/>
            <a:chOff x="0" y="0"/>
            <a:chExt cx="962966" cy="674361"/>
          </a:xfrm>
        </p:grpSpPr>
        <p:sp>
          <p:nvSpPr>
            <p:cNvPr id="16" name="Freeform 16"/>
            <p:cNvSpPr/>
            <p:nvPr/>
          </p:nvSpPr>
          <p:spPr>
            <a:xfrm>
              <a:off x="0" y="0"/>
              <a:ext cx="962966" cy="674361"/>
            </a:xfrm>
            <a:custGeom>
              <a:avLst/>
              <a:gdLst/>
              <a:ahLst/>
              <a:cxnLst/>
              <a:rect l="l" t="t" r="r" b="b"/>
              <a:pathLst>
                <a:path w="962966" h="674361">
                  <a:moveTo>
                    <a:pt x="962966" y="337181"/>
                  </a:moveTo>
                  <a:lnTo>
                    <a:pt x="556566" y="0"/>
                  </a:lnTo>
                  <a:lnTo>
                    <a:pt x="556566" y="203200"/>
                  </a:lnTo>
                  <a:lnTo>
                    <a:pt x="0" y="203200"/>
                  </a:lnTo>
                  <a:lnTo>
                    <a:pt x="0" y="471161"/>
                  </a:lnTo>
                  <a:lnTo>
                    <a:pt x="556566" y="471161"/>
                  </a:lnTo>
                  <a:lnTo>
                    <a:pt x="556566" y="674361"/>
                  </a:lnTo>
                  <a:lnTo>
                    <a:pt x="962966" y="337181"/>
                  </a:lnTo>
                  <a:close/>
                </a:path>
              </a:pathLst>
            </a:custGeom>
            <a:solidFill>
              <a:srgbClr val="6BA343"/>
            </a:solidFill>
          </p:spPr>
          <p:txBody>
            <a:bodyPr/>
            <a:lstStyle/>
            <a:p>
              <a:endParaRPr lang="en-US"/>
            </a:p>
          </p:txBody>
        </p:sp>
        <p:sp>
          <p:nvSpPr>
            <p:cNvPr id="17" name="TextBox 17"/>
            <p:cNvSpPr txBox="1"/>
            <p:nvPr/>
          </p:nvSpPr>
          <p:spPr>
            <a:xfrm>
              <a:off x="0" y="146050"/>
              <a:ext cx="861366" cy="325111"/>
            </a:xfrm>
            <a:prstGeom prst="rect">
              <a:avLst/>
            </a:prstGeom>
          </p:spPr>
          <p:txBody>
            <a:bodyPr lIns="50800" tIns="50800" rIns="50800" bIns="50800" rtlCol="0" anchor="ctr"/>
            <a:lstStyle/>
            <a:p>
              <a:pPr algn="ctr">
                <a:lnSpc>
                  <a:spcPts val="3079"/>
                </a:lnSpc>
              </a:pPr>
              <a:endParaRPr/>
            </a:p>
          </p:txBody>
        </p:sp>
      </p:grpSp>
      <p:grpSp>
        <p:nvGrpSpPr>
          <p:cNvPr id="18" name="Group 18"/>
          <p:cNvGrpSpPr/>
          <p:nvPr/>
        </p:nvGrpSpPr>
        <p:grpSpPr>
          <a:xfrm>
            <a:off x="12476581" y="3706090"/>
            <a:ext cx="1008418" cy="706191"/>
            <a:chOff x="0" y="0"/>
            <a:chExt cx="962966" cy="674361"/>
          </a:xfrm>
        </p:grpSpPr>
        <p:sp>
          <p:nvSpPr>
            <p:cNvPr id="19" name="Freeform 19"/>
            <p:cNvSpPr/>
            <p:nvPr/>
          </p:nvSpPr>
          <p:spPr>
            <a:xfrm>
              <a:off x="0" y="0"/>
              <a:ext cx="962966" cy="674361"/>
            </a:xfrm>
            <a:custGeom>
              <a:avLst/>
              <a:gdLst/>
              <a:ahLst/>
              <a:cxnLst/>
              <a:rect l="l" t="t" r="r" b="b"/>
              <a:pathLst>
                <a:path w="962966" h="674361">
                  <a:moveTo>
                    <a:pt x="962966" y="337181"/>
                  </a:moveTo>
                  <a:lnTo>
                    <a:pt x="556566" y="0"/>
                  </a:lnTo>
                  <a:lnTo>
                    <a:pt x="556566" y="203200"/>
                  </a:lnTo>
                  <a:lnTo>
                    <a:pt x="0" y="203200"/>
                  </a:lnTo>
                  <a:lnTo>
                    <a:pt x="0" y="471161"/>
                  </a:lnTo>
                  <a:lnTo>
                    <a:pt x="556566" y="471161"/>
                  </a:lnTo>
                  <a:lnTo>
                    <a:pt x="556566" y="674361"/>
                  </a:lnTo>
                  <a:lnTo>
                    <a:pt x="962966" y="337181"/>
                  </a:lnTo>
                  <a:close/>
                </a:path>
              </a:pathLst>
            </a:custGeom>
            <a:solidFill>
              <a:srgbClr val="6BA343"/>
            </a:solidFill>
          </p:spPr>
          <p:txBody>
            <a:bodyPr/>
            <a:lstStyle/>
            <a:p>
              <a:endParaRPr lang="en-US"/>
            </a:p>
          </p:txBody>
        </p:sp>
        <p:sp>
          <p:nvSpPr>
            <p:cNvPr id="20" name="TextBox 20"/>
            <p:cNvSpPr txBox="1"/>
            <p:nvPr/>
          </p:nvSpPr>
          <p:spPr>
            <a:xfrm>
              <a:off x="0" y="146050"/>
              <a:ext cx="861366" cy="325111"/>
            </a:xfrm>
            <a:prstGeom prst="rect">
              <a:avLst/>
            </a:prstGeom>
          </p:spPr>
          <p:txBody>
            <a:bodyPr lIns="50800" tIns="50800" rIns="50800" bIns="50800" rtlCol="0" anchor="ctr"/>
            <a:lstStyle/>
            <a:p>
              <a:pPr algn="ctr">
                <a:lnSpc>
                  <a:spcPts val="3079"/>
                </a:lnSpc>
              </a:pPr>
              <a:endParaRPr/>
            </a:p>
          </p:txBody>
        </p:sp>
      </p:grpSp>
      <p:grpSp>
        <p:nvGrpSpPr>
          <p:cNvPr id="21" name="Group 21"/>
          <p:cNvGrpSpPr/>
          <p:nvPr/>
        </p:nvGrpSpPr>
        <p:grpSpPr>
          <a:xfrm>
            <a:off x="4196050" y="7183920"/>
            <a:ext cx="1601837" cy="704489"/>
            <a:chOff x="0" y="0"/>
            <a:chExt cx="2137918" cy="940258"/>
          </a:xfrm>
        </p:grpSpPr>
        <p:sp>
          <p:nvSpPr>
            <p:cNvPr id="22" name="Freeform 22"/>
            <p:cNvSpPr/>
            <p:nvPr/>
          </p:nvSpPr>
          <p:spPr>
            <a:xfrm>
              <a:off x="0" y="0"/>
              <a:ext cx="2137918" cy="940258"/>
            </a:xfrm>
            <a:custGeom>
              <a:avLst/>
              <a:gdLst/>
              <a:ahLst/>
              <a:cxnLst/>
              <a:rect l="l" t="t" r="r" b="b"/>
              <a:pathLst>
                <a:path w="2137918" h="940258">
                  <a:moveTo>
                    <a:pt x="1068959" y="0"/>
                  </a:moveTo>
                  <a:cubicBezTo>
                    <a:pt x="478589" y="0"/>
                    <a:pt x="0" y="210484"/>
                    <a:pt x="0" y="470129"/>
                  </a:cubicBezTo>
                  <a:cubicBezTo>
                    <a:pt x="0" y="729774"/>
                    <a:pt x="478589" y="940258"/>
                    <a:pt x="1068959" y="940258"/>
                  </a:cubicBezTo>
                  <a:cubicBezTo>
                    <a:pt x="1659329" y="940258"/>
                    <a:pt x="2137918" y="729774"/>
                    <a:pt x="2137918" y="470129"/>
                  </a:cubicBezTo>
                  <a:cubicBezTo>
                    <a:pt x="2137918" y="210484"/>
                    <a:pt x="1659329" y="0"/>
                    <a:pt x="1068959" y="0"/>
                  </a:cubicBezTo>
                  <a:close/>
                </a:path>
              </a:pathLst>
            </a:custGeom>
            <a:solidFill>
              <a:srgbClr val="000000">
                <a:alpha val="0"/>
              </a:srgbClr>
            </a:solidFill>
            <a:ln w="85725" cap="sq">
              <a:solidFill>
                <a:srgbClr val="6BA342"/>
              </a:solidFill>
              <a:prstDash val="solid"/>
              <a:miter/>
            </a:ln>
          </p:spPr>
          <p:txBody>
            <a:bodyPr/>
            <a:lstStyle/>
            <a:p>
              <a:endParaRPr lang="en-US"/>
            </a:p>
          </p:txBody>
        </p:sp>
        <p:sp>
          <p:nvSpPr>
            <p:cNvPr id="23" name="TextBox 23"/>
            <p:cNvSpPr txBox="1"/>
            <p:nvPr/>
          </p:nvSpPr>
          <p:spPr>
            <a:xfrm>
              <a:off x="200430" y="30999"/>
              <a:ext cx="1737058" cy="821109"/>
            </a:xfrm>
            <a:prstGeom prst="rect">
              <a:avLst/>
            </a:prstGeom>
          </p:spPr>
          <p:txBody>
            <a:bodyPr lIns="50800" tIns="50800" rIns="50800" bIns="50800" rtlCol="0" anchor="ctr"/>
            <a:lstStyle/>
            <a:p>
              <a:pPr algn="ctr">
                <a:lnSpc>
                  <a:spcPts val="3079"/>
                </a:lnSpc>
              </a:pPr>
              <a:endParaRPr/>
            </a:p>
          </p:txBody>
        </p:sp>
      </p:grpSp>
      <p:grpSp>
        <p:nvGrpSpPr>
          <p:cNvPr id="24" name="Group 24"/>
          <p:cNvGrpSpPr/>
          <p:nvPr/>
        </p:nvGrpSpPr>
        <p:grpSpPr>
          <a:xfrm>
            <a:off x="10637612" y="8047406"/>
            <a:ext cx="1601837" cy="704489"/>
            <a:chOff x="0" y="0"/>
            <a:chExt cx="2137918" cy="940258"/>
          </a:xfrm>
        </p:grpSpPr>
        <p:sp>
          <p:nvSpPr>
            <p:cNvPr id="25" name="Freeform 25"/>
            <p:cNvSpPr/>
            <p:nvPr/>
          </p:nvSpPr>
          <p:spPr>
            <a:xfrm>
              <a:off x="0" y="0"/>
              <a:ext cx="2137918" cy="940258"/>
            </a:xfrm>
            <a:custGeom>
              <a:avLst/>
              <a:gdLst/>
              <a:ahLst/>
              <a:cxnLst/>
              <a:rect l="l" t="t" r="r" b="b"/>
              <a:pathLst>
                <a:path w="2137918" h="940258">
                  <a:moveTo>
                    <a:pt x="1068959" y="0"/>
                  </a:moveTo>
                  <a:cubicBezTo>
                    <a:pt x="478589" y="0"/>
                    <a:pt x="0" y="210484"/>
                    <a:pt x="0" y="470129"/>
                  </a:cubicBezTo>
                  <a:cubicBezTo>
                    <a:pt x="0" y="729774"/>
                    <a:pt x="478589" y="940258"/>
                    <a:pt x="1068959" y="940258"/>
                  </a:cubicBezTo>
                  <a:cubicBezTo>
                    <a:pt x="1659329" y="940258"/>
                    <a:pt x="2137918" y="729774"/>
                    <a:pt x="2137918" y="470129"/>
                  </a:cubicBezTo>
                  <a:cubicBezTo>
                    <a:pt x="2137918" y="210484"/>
                    <a:pt x="1659329" y="0"/>
                    <a:pt x="1068959" y="0"/>
                  </a:cubicBezTo>
                  <a:close/>
                </a:path>
              </a:pathLst>
            </a:custGeom>
            <a:solidFill>
              <a:srgbClr val="000000">
                <a:alpha val="0"/>
              </a:srgbClr>
            </a:solidFill>
            <a:ln w="85725" cap="sq">
              <a:solidFill>
                <a:srgbClr val="6BA342"/>
              </a:solidFill>
              <a:prstDash val="solid"/>
              <a:miter/>
            </a:ln>
          </p:spPr>
          <p:txBody>
            <a:bodyPr/>
            <a:lstStyle/>
            <a:p>
              <a:endParaRPr lang="en-US"/>
            </a:p>
          </p:txBody>
        </p:sp>
        <p:sp>
          <p:nvSpPr>
            <p:cNvPr id="26" name="TextBox 26"/>
            <p:cNvSpPr txBox="1"/>
            <p:nvPr/>
          </p:nvSpPr>
          <p:spPr>
            <a:xfrm>
              <a:off x="200430" y="30999"/>
              <a:ext cx="1737058" cy="821109"/>
            </a:xfrm>
            <a:prstGeom prst="rect">
              <a:avLst/>
            </a:prstGeom>
          </p:spPr>
          <p:txBody>
            <a:bodyPr lIns="50800" tIns="50800" rIns="50800" bIns="50800" rtlCol="0" anchor="ctr"/>
            <a:lstStyle/>
            <a:p>
              <a:pPr algn="ctr">
                <a:lnSpc>
                  <a:spcPts val="3079"/>
                </a:lnSpc>
              </a:pPr>
              <a:endParaRPr/>
            </a:p>
          </p:txBody>
        </p:sp>
      </p:grpSp>
      <p:sp>
        <p:nvSpPr>
          <p:cNvPr id="27" name="Freeform 27"/>
          <p:cNvSpPr/>
          <p:nvPr/>
        </p:nvSpPr>
        <p:spPr>
          <a:xfrm>
            <a:off x="5920977" y="6608037"/>
            <a:ext cx="679750" cy="694508"/>
          </a:xfrm>
          <a:custGeom>
            <a:avLst/>
            <a:gdLst/>
            <a:ahLst/>
            <a:cxnLst/>
            <a:rect l="l" t="t" r="r" b="b"/>
            <a:pathLst>
              <a:path w="679750" h="694508">
                <a:moveTo>
                  <a:pt x="0" y="0"/>
                </a:moveTo>
                <a:lnTo>
                  <a:pt x="679750" y="0"/>
                </a:lnTo>
                <a:lnTo>
                  <a:pt x="679750" y="694509"/>
                </a:lnTo>
                <a:lnTo>
                  <a:pt x="0" y="69450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8" name="TextBox 28"/>
          <p:cNvSpPr txBox="1"/>
          <p:nvPr/>
        </p:nvSpPr>
        <p:spPr>
          <a:xfrm>
            <a:off x="0" y="1746528"/>
            <a:ext cx="18288000" cy="804881"/>
          </a:xfrm>
          <a:prstGeom prst="rect">
            <a:avLst/>
          </a:prstGeom>
        </p:spPr>
        <p:txBody>
          <a:bodyPr lIns="0" tIns="0" rIns="0" bIns="0" rtlCol="0" anchor="t">
            <a:spAutoFit/>
          </a:bodyPr>
          <a:lstStyle/>
          <a:p>
            <a:pPr algn="ctr">
              <a:lnSpc>
                <a:spcPts val="6561"/>
              </a:lnSpc>
            </a:pPr>
            <a:r>
              <a:rPr lang="en-US" sz="4686" b="1">
                <a:solidFill>
                  <a:srgbClr val="6BA342"/>
                </a:solidFill>
                <a:latin typeface="Public Sans Bold"/>
                <a:ea typeface="Public Sans Bold"/>
                <a:cs typeface="Public Sans Bold"/>
                <a:sym typeface="Public Sans Bold"/>
              </a:rPr>
              <a:t>my.cigna.com/web/secure/consumer/home​</a:t>
            </a:r>
          </a:p>
        </p:txBody>
      </p:sp>
      <p:sp>
        <p:nvSpPr>
          <p:cNvPr id="29" name="TextBox 29"/>
          <p:cNvSpPr txBox="1"/>
          <p:nvPr/>
        </p:nvSpPr>
        <p:spPr>
          <a:xfrm>
            <a:off x="642903" y="418290"/>
            <a:ext cx="15331893" cy="1035348"/>
          </a:xfrm>
          <a:prstGeom prst="rect">
            <a:avLst/>
          </a:prstGeom>
        </p:spPr>
        <p:txBody>
          <a:bodyPr wrap="square" lIns="0" tIns="0" rIns="0" bIns="0" rtlCol="0" anchor="t">
            <a:spAutoFit/>
          </a:bodyPr>
          <a:lstStyle/>
          <a:p>
            <a:pPr algn="l">
              <a:lnSpc>
                <a:spcPts val="8835"/>
              </a:lnSpc>
            </a:pPr>
            <a:r>
              <a:rPr lang="en-US" sz="6311" b="1">
                <a:solidFill>
                  <a:srgbClr val="17463E"/>
                </a:solidFill>
                <a:latin typeface="Public Sans Bold"/>
                <a:ea typeface="Public Sans Bold"/>
                <a:cs typeface="Public Sans Bold"/>
                <a:sym typeface="Public Sans Bold"/>
              </a:rPr>
              <a:t>Shop Around For The Same Services​</a:t>
            </a:r>
          </a:p>
        </p:txBody>
      </p:sp>
      <p:sp>
        <p:nvSpPr>
          <p:cNvPr id="30" name="Freeform 30"/>
          <p:cNvSpPr/>
          <p:nvPr/>
        </p:nvSpPr>
        <p:spPr>
          <a:xfrm rot="-10800000">
            <a:off x="12556552" y="7536164"/>
            <a:ext cx="679750" cy="694508"/>
          </a:xfrm>
          <a:custGeom>
            <a:avLst/>
            <a:gdLst/>
            <a:ahLst/>
            <a:cxnLst/>
            <a:rect l="l" t="t" r="r" b="b"/>
            <a:pathLst>
              <a:path w="679750" h="694508">
                <a:moveTo>
                  <a:pt x="0" y="0"/>
                </a:moveTo>
                <a:lnTo>
                  <a:pt x="679750" y="0"/>
                </a:lnTo>
                <a:lnTo>
                  <a:pt x="679750" y="694509"/>
                </a:lnTo>
                <a:lnTo>
                  <a:pt x="0" y="69450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Tree>
    <p:extLst>
      <p:ext uri="{BB962C8B-B14F-4D97-AF65-F5344CB8AC3E}">
        <p14:creationId xmlns:p14="http://schemas.microsoft.com/office/powerpoint/2010/main" val="1385043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EF3E3"/>
        </a:solidFill>
        <a:effectLst/>
      </p:bgPr>
    </p:bg>
    <p:spTree>
      <p:nvGrpSpPr>
        <p:cNvPr id="1" name=""/>
        <p:cNvGrpSpPr/>
        <p:nvPr/>
      </p:nvGrpSpPr>
      <p:grpSpPr>
        <a:xfrm>
          <a:off x="0" y="0"/>
          <a:ext cx="0" cy="0"/>
          <a:chOff x="0" y="0"/>
          <a:chExt cx="0" cy="0"/>
        </a:xfrm>
      </p:grpSpPr>
      <p:sp>
        <p:nvSpPr>
          <p:cNvPr id="2" name="Freeform 2"/>
          <p:cNvSpPr/>
          <p:nvPr/>
        </p:nvSpPr>
        <p:spPr>
          <a:xfrm>
            <a:off x="0" y="-419793"/>
            <a:ext cx="18399948" cy="10772333"/>
          </a:xfrm>
          <a:custGeom>
            <a:avLst/>
            <a:gdLst/>
            <a:ahLst/>
            <a:cxnLst/>
            <a:rect l="l" t="t" r="r" b="b"/>
            <a:pathLst>
              <a:path w="18399948" h="10772333">
                <a:moveTo>
                  <a:pt x="0" y="0"/>
                </a:moveTo>
                <a:lnTo>
                  <a:pt x="18399948" y="0"/>
                </a:lnTo>
                <a:lnTo>
                  <a:pt x="18399948" y="10772334"/>
                </a:lnTo>
                <a:lnTo>
                  <a:pt x="0" y="10772334"/>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40451" y="9553378"/>
            <a:ext cx="2414894" cy="590878"/>
          </a:xfrm>
          <a:custGeom>
            <a:avLst/>
            <a:gdLst/>
            <a:ahLst/>
            <a:cxnLst/>
            <a:rect l="l" t="t" r="r" b="b"/>
            <a:pathLst>
              <a:path w="2414894" h="590878">
                <a:moveTo>
                  <a:pt x="0" y="0"/>
                </a:moveTo>
                <a:lnTo>
                  <a:pt x="2414894" y="0"/>
                </a:lnTo>
                <a:lnTo>
                  <a:pt x="2414894" y="590879"/>
                </a:lnTo>
                <a:lnTo>
                  <a:pt x="0" y="590879"/>
                </a:lnTo>
                <a:lnTo>
                  <a:pt x="0" y="0"/>
                </a:lnTo>
                <a:close/>
              </a:path>
            </a:pathLst>
          </a:custGeom>
          <a:blipFill>
            <a:blip r:embed="rId4"/>
            <a:stretch>
              <a:fillRect/>
            </a:stretch>
          </a:blipFill>
        </p:spPr>
        <p:txBody>
          <a:bodyPr/>
          <a:lstStyle/>
          <a:p>
            <a:endParaRPr lang="en-US"/>
          </a:p>
        </p:txBody>
      </p:sp>
      <p:sp>
        <p:nvSpPr>
          <p:cNvPr id="4" name="Freeform 4"/>
          <p:cNvSpPr/>
          <p:nvPr/>
        </p:nvSpPr>
        <p:spPr>
          <a:xfrm>
            <a:off x="16983792" y="201917"/>
            <a:ext cx="932477" cy="931558"/>
          </a:xfrm>
          <a:custGeom>
            <a:avLst/>
            <a:gdLst/>
            <a:ahLst/>
            <a:cxnLst/>
            <a:rect l="l" t="t" r="r" b="b"/>
            <a:pathLst>
              <a:path w="932477" h="931558">
                <a:moveTo>
                  <a:pt x="0" y="0"/>
                </a:moveTo>
                <a:lnTo>
                  <a:pt x="932477" y="0"/>
                </a:lnTo>
                <a:lnTo>
                  <a:pt x="932477" y="931558"/>
                </a:lnTo>
                <a:lnTo>
                  <a:pt x="0" y="931558"/>
                </a:lnTo>
                <a:lnTo>
                  <a:pt x="0" y="0"/>
                </a:lnTo>
                <a:close/>
              </a:path>
            </a:pathLst>
          </a:custGeom>
          <a:blipFill>
            <a:blip r:embed="rId5"/>
            <a:stretch>
              <a:fillRect/>
            </a:stretch>
          </a:blipFill>
        </p:spPr>
        <p:txBody>
          <a:bodyPr/>
          <a:lstStyle/>
          <a:p>
            <a:endParaRPr lang="en-US"/>
          </a:p>
        </p:txBody>
      </p:sp>
      <p:grpSp>
        <p:nvGrpSpPr>
          <p:cNvPr id="5" name="Group 5"/>
          <p:cNvGrpSpPr/>
          <p:nvPr/>
        </p:nvGrpSpPr>
        <p:grpSpPr>
          <a:xfrm>
            <a:off x="642903" y="1792801"/>
            <a:ext cx="3894167" cy="3703240"/>
            <a:chOff x="0" y="0"/>
            <a:chExt cx="1330560" cy="1265324"/>
          </a:xfrm>
        </p:grpSpPr>
        <p:sp>
          <p:nvSpPr>
            <p:cNvPr id="6" name="Freeform 6"/>
            <p:cNvSpPr/>
            <p:nvPr/>
          </p:nvSpPr>
          <p:spPr>
            <a:xfrm>
              <a:off x="0" y="0"/>
              <a:ext cx="1330560" cy="1265324"/>
            </a:xfrm>
            <a:custGeom>
              <a:avLst/>
              <a:gdLst/>
              <a:ahLst/>
              <a:cxnLst/>
              <a:rect l="l" t="t" r="r" b="b"/>
              <a:pathLst>
                <a:path w="1330560" h="1265324">
                  <a:moveTo>
                    <a:pt x="101392" y="0"/>
                  </a:moveTo>
                  <a:lnTo>
                    <a:pt x="1229168" y="0"/>
                  </a:lnTo>
                  <a:cubicBezTo>
                    <a:pt x="1285165" y="0"/>
                    <a:pt x="1330560" y="45395"/>
                    <a:pt x="1330560" y="101392"/>
                  </a:cubicBezTo>
                  <a:lnTo>
                    <a:pt x="1330560" y="1163932"/>
                  </a:lnTo>
                  <a:cubicBezTo>
                    <a:pt x="1330560" y="1190823"/>
                    <a:pt x="1319878" y="1216612"/>
                    <a:pt x="1300863" y="1235627"/>
                  </a:cubicBezTo>
                  <a:cubicBezTo>
                    <a:pt x="1281848" y="1254642"/>
                    <a:pt x="1256059" y="1265324"/>
                    <a:pt x="1229168" y="1265324"/>
                  </a:cubicBezTo>
                  <a:lnTo>
                    <a:pt x="101392" y="1265324"/>
                  </a:lnTo>
                  <a:cubicBezTo>
                    <a:pt x="45395" y="1265324"/>
                    <a:pt x="0" y="1219929"/>
                    <a:pt x="0" y="1163932"/>
                  </a:cubicBezTo>
                  <a:lnTo>
                    <a:pt x="0" y="101392"/>
                  </a:lnTo>
                  <a:cubicBezTo>
                    <a:pt x="0" y="45395"/>
                    <a:pt x="45395" y="0"/>
                    <a:pt x="101392" y="0"/>
                  </a:cubicBezTo>
                  <a:close/>
                </a:path>
              </a:pathLst>
            </a:custGeom>
            <a:solidFill>
              <a:srgbClr val="6BA342"/>
            </a:solidFill>
          </p:spPr>
          <p:txBody>
            <a:bodyPr/>
            <a:lstStyle/>
            <a:p>
              <a:endParaRPr lang="en-US"/>
            </a:p>
          </p:txBody>
        </p:sp>
        <p:sp>
          <p:nvSpPr>
            <p:cNvPr id="7" name="TextBox 7"/>
            <p:cNvSpPr txBox="1"/>
            <p:nvPr/>
          </p:nvSpPr>
          <p:spPr>
            <a:xfrm>
              <a:off x="0" y="-85725"/>
              <a:ext cx="1330560" cy="1351049"/>
            </a:xfrm>
            <a:prstGeom prst="rect">
              <a:avLst/>
            </a:prstGeom>
          </p:spPr>
          <p:txBody>
            <a:bodyPr lIns="50800" tIns="50800" rIns="50800" bIns="50800" rtlCol="0" anchor="ctr"/>
            <a:lstStyle/>
            <a:p>
              <a:pPr algn="ctr">
                <a:lnSpc>
                  <a:spcPts val="4900"/>
                </a:lnSpc>
              </a:pPr>
              <a:endParaRPr/>
            </a:p>
          </p:txBody>
        </p:sp>
      </p:grpSp>
      <p:sp>
        <p:nvSpPr>
          <p:cNvPr id="8" name="Freeform 8"/>
          <p:cNvSpPr/>
          <p:nvPr/>
        </p:nvSpPr>
        <p:spPr>
          <a:xfrm>
            <a:off x="931338" y="2264398"/>
            <a:ext cx="3317296" cy="2475532"/>
          </a:xfrm>
          <a:custGeom>
            <a:avLst/>
            <a:gdLst/>
            <a:ahLst/>
            <a:cxnLst/>
            <a:rect l="l" t="t" r="r" b="b"/>
            <a:pathLst>
              <a:path w="3317296" h="2475532">
                <a:moveTo>
                  <a:pt x="0" y="0"/>
                </a:moveTo>
                <a:lnTo>
                  <a:pt x="3317297" y="0"/>
                </a:lnTo>
                <a:lnTo>
                  <a:pt x="3317297" y="2475532"/>
                </a:lnTo>
                <a:lnTo>
                  <a:pt x="0" y="24755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TextBox 9"/>
          <p:cNvSpPr txBox="1"/>
          <p:nvPr/>
        </p:nvSpPr>
        <p:spPr>
          <a:xfrm>
            <a:off x="642902" y="418290"/>
            <a:ext cx="10329897" cy="1032334"/>
          </a:xfrm>
          <a:prstGeom prst="rect">
            <a:avLst/>
          </a:prstGeom>
        </p:spPr>
        <p:txBody>
          <a:bodyPr wrap="square" lIns="0" tIns="0" rIns="0" bIns="0" rtlCol="0" anchor="t">
            <a:spAutoFit/>
          </a:bodyPr>
          <a:lstStyle/>
          <a:p>
            <a:pPr algn="l">
              <a:lnSpc>
                <a:spcPts val="8835"/>
              </a:lnSpc>
            </a:pPr>
            <a:r>
              <a:rPr lang="en-US" sz="6311" b="1">
                <a:solidFill>
                  <a:srgbClr val="17463E"/>
                </a:solidFill>
                <a:latin typeface="Public Sans Bold"/>
                <a:ea typeface="Public Sans Bold"/>
                <a:cs typeface="Public Sans Bold"/>
                <a:sym typeface="Public Sans Bold"/>
              </a:rPr>
              <a:t>Virtual Healthcare</a:t>
            </a:r>
          </a:p>
        </p:txBody>
      </p:sp>
      <p:sp>
        <p:nvSpPr>
          <p:cNvPr id="10" name="TextBox 10"/>
          <p:cNvSpPr txBox="1"/>
          <p:nvPr/>
        </p:nvSpPr>
        <p:spPr>
          <a:xfrm>
            <a:off x="844620" y="4663730"/>
            <a:ext cx="3490734" cy="568369"/>
          </a:xfrm>
          <a:prstGeom prst="rect">
            <a:avLst/>
          </a:prstGeom>
        </p:spPr>
        <p:txBody>
          <a:bodyPr lIns="0" tIns="0" rIns="0" bIns="0" rtlCol="0" anchor="t">
            <a:spAutoFit/>
          </a:bodyPr>
          <a:lstStyle/>
          <a:p>
            <a:pPr algn="ctr">
              <a:lnSpc>
                <a:spcPts val="4526"/>
              </a:lnSpc>
            </a:pPr>
            <a:r>
              <a:rPr lang="en-US" sz="3233" b="1">
                <a:solidFill>
                  <a:srgbClr val="EEF3E3"/>
                </a:solidFill>
                <a:latin typeface="Public Sans Bold"/>
                <a:ea typeface="Public Sans Bold"/>
                <a:cs typeface="Public Sans Bold"/>
                <a:sym typeface="Public Sans Bold"/>
              </a:rPr>
              <a:t>Virtual</a:t>
            </a:r>
          </a:p>
        </p:txBody>
      </p:sp>
      <p:sp>
        <p:nvSpPr>
          <p:cNvPr id="11" name="TextBox 11"/>
          <p:cNvSpPr txBox="1"/>
          <p:nvPr/>
        </p:nvSpPr>
        <p:spPr>
          <a:xfrm>
            <a:off x="1707438" y="5193999"/>
            <a:ext cx="1780753" cy="273858"/>
          </a:xfrm>
          <a:prstGeom prst="rect">
            <a:avLst/>
          </a:prstGeom>
        </p:spPr>
        <p:txBody>
          <a:bodyPr wrap="square" lIns="0" tIns="0" rIns="0" bIns="0" rtlCol="0" anchor="t">
            <a:spAutoFit/>
          </a:bodyPr>
          <a:lstStyle/>
          <a:p>
            <a:pPr algn="ctr">
              <a:lnSpc>
                <a:spcPts val="2267"/>
              </a:lnSpc>
            </a:pPr>
            <a:r>
              <a:rPr lang="en-US" sz="1600">
                <a:solidFill>
                  <a:srgbClr val="EEF3E3"/>
                </a:solidFill>
                <a:latin typeface="Public Sans"/>
                <a:sym typeface="Public Sans"/>
              </a:rPr>
              <a:t>Included</a:t>
            </a:r>
            <a:endParaRPr lang="en-US"/>
          </a:p>
        </p:txBody>
      </p:sp>
      <p:sp>
        <p:nvSpPr>
          <p:cNvPr id="12" name="TextBox 12"/>
          <p:cNvSpPr txBox="1"/>
          <p:nvPr/>
        </p:nvSpPr>
        <p:spPr>
          <a:xfrm>
            <a:off x="4884186" y="1935001"/>
            <a:ext cx="12565845" cy="3342640"/>
          </a:xfrm>
          <a:prstGeom prst="rect">
            <a:avLst/>
          </a:prstGeom>
        </p:spPr>
        <p:txBody>
          <a:bodyPr lIns="0" tIns="0" rIns="0" bIns="0" rtlCol="0" anchor="t">
            <a:spAutoFit/>
          </a:bodyPr>
          <a:lstStyle/>
          <a:p>
            <a:pPr algn="l">
              <a:lnSpc>
                <a:spcPts val="4200"/>
              </a:lnSpc>
            </a:pPr>
            <a:r>
              <a:rPr lang="en-US" sz="3000" b="1" u="sng">
                <a:solidFill>
                  <a:srgbClr val="17463E"/>
                </a:solidFill>
                <a:latin typeface="Public Sans Bold"/>
                <a:ea typeface="Public Sans Bold"/>
                <a:cs typeface="Public Sans Bold"/>
                <a:sym typeface="Public Sans Bold"/>
              </a:rPr>
              <a:t>To schedule an appointment:</a:t>
            </a:r>
          </a:p>
          <a:p>
            <a:pPr marL="496571" lvl="1" indent="-248285" algn="l">
              <a:lnSpc>
                <a:spcPts val="3220"/>
              </a:lnSpc>
              <a:buFont typeface="Arial"/>
              <a:buChar char="•"/>
            </a:pPr>
            <a:r>
              <a:rPr lang="en-US" sz="2300">
                <a:solidFill>
                  <a:srgbClr val="17463E"/>
                </a:solidFill>
                <a:latin typeface="Public Sans"/>
                <a:ea typeface="Public Sans"/>
                <a:cs typeface="Public Sans"/>
                <a:sym typeface="Public Sans"/>
              </a:rPr>
              <a:t>Access MDLIVE by logging into </a:t>
            </a:r>
            <a:r>
              <a:rPr lang="en-US" sz="2300" b="1">
                <a:solidFill>
                  <a:srgbClr val="17463E"/>
                </a:solidFill>
                <a:latin typeface="Public Sans Bold"/>
                <a:ea typeface="Public Sans Bold"/>
                <a:cs typeface="Public Sans Bold"/>
                <a:sym typeface="Public Sans Bold"/>
              </a:rPr>
              <a:t>myCigna.com</a:t>
            </a:r>
            <a:r>
              <a:rPr lang="en-US" sz="2300">
                <a:solidFill>
                  <a:srgbClr val="17463E"/>
                </a:solidFill>
                <a:latin typeface="Public Sans"/>
                <a:ea typeface="Public Sans"/>
                <a:cs typeface="Public Sans"/>
                <a:sym typeface="Public Sans"/>
              </a:rPr>
              <a:t> and clicking on </a:t>
            </a:r>
            <a:r>
              <a:rPr lang="en-US" sz="2300" b="1">
                <a:solidFill>
                  <a:srgbClr val="17463E"/>
                </a:solidFill>
                <a:latin typeface="Public Sans Bold"/>
                <a:ea typeface="Public Sans Bold"/>
                <a:cs typeface="Public Sans Bold"/>
                <a:sym typeface="Public Sans Bold"/>
              </a:rPr>
              <a:t>“Talk to a doctor.”</a:t>
            </a:r>
            <a:r>
              <a:rPr lang="en-US" sz="2300">
                <a:solidFill>
                  <a:srgbClr val="17463E"/>
                </a:solidFill>
                <a:latin typeface="Public Sans"/>
                <a:ea typeface="Public Sans"/>
                <a:cs typeface="Public Sans"/>
                <a:sym typeface="Public Sans"/>
              </a:rPr>
              <a:t> </a:t>
            </a:r>
          </a:p>
          <a:p>
            <a:pPr marL="993141" lvl="2" indent="-331047" algn="l">
              <a:lnSpc>
                <a:spcPts val="3220"/>
              </a:lnSpc>
              <a:buFont typeface="Arial"/>
              <a:buChar char="⚬"/>
            </a:pPr>
            <a:r>
              <a:rPr lang="en-US" sz="2300">
                <a:solidFill>
                  <a:srgbClr val="17463E"/>
                </a:solidFill>
                <a:latin typeface="Public Sans"/>
                <a:ea typeface="Public Sans"/>
                <a:cs typeface="Public Sans"/>
                <a:sym typeface="Public Sans"/>
              </a:rPr>
              <a:t>You can also call MDLIVE at 888.726.3171</a:t>
            </a:r>
          </a:p>
          <a:p>
            <a:pPr marL="496571" lvl="1" indent="-248285" algn="l">
              <a:lnSpc>
                <a:spcPts val="3220"/>
              </a:lnSpc>
              <a:buFont typeface="Arial"/>
              <a:buChar char="•"/>
            </a:pPr>
            <a:r>
              <a:rPr lang="en-US" sz="2300">
                <a:solidFill>
                  <a:srgbClr val="17463E"/>
                </a:solidFill>
                <a:latin typeface="Public Sans"/>
                <a:ea typeface="Public Sans"/>
                <a:cs typeface="Public Sans"/>
                <a:sym typeface="Public Sans"/>
              </a:rPr>
              <a:t>Select the type of care you need: </a:t>
            </a:r>
          </a:p>
          <a:p>
            <a:pPr marL="993141" lvl="2" indent="-331047" algn="l">
              <a:lnSpc>
                <a:spcPts val="3220"/>
              </a:lnSpc>
              <a:buFont typeface="Arial"/>
              <a:buChar char="⚬"/>
            </a:pPr>
            <a:r>
              <a:rPr lang="en-US" sz="2300">
                <a:solidFill>
                  <a:srgbClr val="17463E"/>
                </a:solidFill>
                <a:latin typeface="Public Sans"/>
                <a:ea typeface="Public Sans"/>
                <a:cs typeface="Public Sans"/>
                <a:sym typeface="Public Sans"/>
              </a:rPr>
              <a:t>Medical care or counseling</a:t>
            </a:r>
          </a:p>
          <a:p>
            <a:pPr marL="993141" lvl="2" indent="-331047" algn="l">
              <a:lnSpc>
                <a:spcPts val="3220"/>
              </a:lnSpc>
              <a:buFont typeface="Arial"/>
              <a:buChar char="⚬"/>
            </a:pPr>
            <a:r>
              <a:rPr lang="en-US" sz="2300">
                <a:solidFill>
                  <a:srgbClr val="17463E"/>
                </a:solidFill>
                <a:latin typeface="Public Sans"/>
                <a:ea typeface="Public Sans"/>
                <a:cs typeface="Public Sans"/>
                <a:sym typeface="Public Sans"/>
              </a:rPr>
              <a:t>Cost will be displayed on both myCigna.com and MDLIVE. </a:t>
            </a:r>
          </a:p>
          <a:p>
            <a:pPr marL="496571" lvl="1" indent="-248285" algn="l">
              <a:lnSpc>
                <a:spcPts val="3220"/>
              </a:lnSpc>
              <a:buFont typeface="Arial"/>
              <a:buChar char="•"/>
            </a:pPr>
            <a:r>
              <a:rPr lang="en-US" sz="2300">
                <a:solidFill>
                  <a:srgbClr val="17463E"/>
                </a:solidFill>
                <a:latin typeface="Public Sans"/>
                <a:ea typeface="Public Sans"/>
                <a:cs typeface="Public Sans"/>
                <a:sym typeface="Public Sans"/>
              </a:rPr>
              <a:t>Follow the prompts for an on-demand urgent care visit, to make an appointment for primary or behavioral care, or to upload photos for dermatology care.</a:t>
            </a:r>
          </a:p>
        </p:txBody>
      </p:sp>
      <p:sp>
        <p:nvSpPr>
          <p:cNvPr id="13" name="TextBox 13"/>
          <p:cNvSpPr txBox="1"/>
          <p:nvPr/>
        </p:nvSpPr>
        <p:spPr>
          <a:xfrm>
            <a:off x="844620" y="5705592"/>
            <a:ext cx="12565845" cy="1342390"/>
          </a:xfrm>
          <a:prstGeom prst="rect">
            <a:avLst/>
          </a:prstGeom>
        </p:spPr>
        <p:txBody>
          <a:bodyPr lIns="0" tIns="0" rIns="0" bIns="0" rtlCol="0" anchor="t">
            <a:spAutoFit/>
          </a:bodyPr>
          <a:lstStyle/>
          <a:p>
            <a:pPr algn="l">
              <a:lnSpc>
                <a:spcPts val="4200"/>
              </a:lnSpc>
            </a:pPr>
            <a:r>
              <a:rPr lang="en-US" sz="3000" b="1" u="sng">
                <a:solidFill>
                  <a:srgbClr val="17463E"/>
                </a:solidFill>
                <a:latin typeface="Public Sans Bold"/>
                <a:ea typeface="Public Sans Bold"/>
                <a:cs typeface="Public Sans Bold"/>
                <a:sym typeface="Public Sans Bold"/>
              </a:rPr>
              <a:t>Behavioral Health</a:t>
            </a:r>
          </a:p>
          <a:p>
            <a:pPr algn="l">
              <a:lnSpc>
                <a:spcPts val="3220"/>
              </a:lnSpc>
            </a:pPr>
            <a:r>
              <a:rPr lang="en-US" sz="2300">
                <a:solidFill>
                  <a:srgbClr val="17463E"/>
                </a:solidFill>
                <a:latin typeface="Public Sans"/>
                <a:ea typeface="Public Sans"/>
                <a:cs typeface="Public Sans"/>
                <a:sym typeface="Public Sans"/>
              </a:rPr>
              <a:t>Schedule appointments online with licensed counselors or psychiatrists through our virtual only provider groups without leaving your home</a:t>
            </a:r>
          </a:p>
        </p:txBody>
      </p:sp>
      <p:sp>
        <p:nvSpPr>
          <p:cNvPr id="14" name="TextBox 14"/>
          <p:cNvSpPr txBox="1"/>
          <p:nvPr/>
        </p:nvSpPr>
        <p:spPr>
          <a:xfrm>
            <a:off x="844620" y="7103979"/>
            <a:ext cx="4364538" cy="1998980"/>
          </a:xfrm>
          <a:prstGeom prst="rect">
            <a:avLst/>
          </a:prstGeom>
        </p:spPr>
        <p:txBody>
          <a:bodyPr lIns="0" tIns="0" rIns="0" bIns="0" rtlCol="0" anchor="t">
            <a:spAutoFit/>
          </a:bodyPr>
          <a:lstStyle/>
          <a:p>
            <a:pPr marL="496571" lvl="1" indent="-248285" algn="l">
              <a:lnSpc>
                <a:spcPts val="3220"/>
              </a:lnSpc>
              <a:buFont typeface="Arial"/>
              <a:buChar char="•"/>
            </a:pPr>
            <a:r>
              <a:rPr lang="en-US" sz="2300">
                <a:solidFill>
                  <a:srgbClr val="17463E"/>
                </a:solidFill>
                <a:latin typeface="Public Sans"/>
                <a:ea typeface="Public Sans"/>
                <a:cs typeface="Public Sans"/>
                <a:sym typeface="Public Sans"/>
              </a:rPr>
              <a:t>Autism</a:t>
            </a:r>
          </a:p>
          <a:p>
            <a:pPr marL="496571" lvl="1" indent="-248285" algn="l">
              <a:lnSpc>
                <a:spcPts val="3220"/>
              </a:lnSpc>
              <a:buFont typeface="Arial"/>
              <a:buChar char="•"/>
            </a:pPr>
            <a:r>
              <a:rPr lang="en-US" sz="2300">
                <a:solidFill>
                  <a:srgbClr val="17463E"/>
                </a:solidFill>
                <a:latin typeface="Public Sans"/>
                <a:ea typeface="Public Sans"/>
                <a:cs typeface="Public Sans"/>
                <a:sym typeface="Public Sans"/>
              </a:rPr>
              <a:t>Substance Use</a:t>
            </a:r>
          </a:p>
          <a:p>
            <a:pPr marL="496571" lvl="1" indent="-248285" algn="l">
              <a:lnSpc>
                <a:spcPts val="3220"/>
              </a:lnSpc>
              <a:buFont typeface="Arial"/>
              <a:buChar char="•"/>
            </a:pPr>
            <a:r>
              <a:rPr lang="en-US" sz="2300">
                <a:solidFill>
                  <a:srgbClr val="17463E"/>
                </a:solidFill>
                <a:latin typeface="Public Sans"/>
                <a:ea typeface="Public Sans"/>
                <a:cs typeface="Public Sans"/>
                <a:sym typeface="Public Sans"/>
              </a:rPr>
              <a:t>Stress, anxiety, &amp; burnout</a:t>
            </a:r>
          </a:p>
          <a:p>
            <a:pPr marL="496571" lvl="1" indent="-248285" algn="l">
              <a:lnSpc>
                <a:spcPts val="3220"/>
              </a:lnSpc>
              <a:buFont typeface="Arial"/>
              <a:buChar char="•"/>
            </a:pPr>
            <a:r>
              <a:rPr lang="en-US" sz="2300">
                <a:solidFill>
                  <a:srgbClr val="17463E"/>
                </a:solidFill>
                <a:latin typeface="Public Sans"/>
                <a:ea typeface="Public Sans"/>
                <a:cs typeface="Public Sans"/>
                <a:sym typeface="Public Sans"/>
              </a:rPr>
              <a:t>Talkspace for private text therapy</a:t>
            </a:r>
          </a:p>
        </p:txBody>
      </p:sp>
      <p:sp>
        <p:nvSpPr>
          <p:cNvPr id="15" name="TextBox 15"/>
          <p:cNvSpPr txBox="1"/>
          <p:nvPr/>
        </p:nvSpPr>
        <p:spPr>
          <a:xfrm>
            <a:off x="5768990" y="7103979"/>
            <a:ext cx="4192955" cy="2399030"/>
          </a:xfrm>
          <a:prstGeom prst="rect">
            <a:avLst/>
          </a:prstGeom>
        </p:spPr>
        <p:txBody>
          <a:bodyPr lIns="0" tIns="0" rIns="0" bIns="0" rtlCol="0" anchor="t">
            <a:spAutoFit/>
          </a:bodyPr>
          <a:lstStyle/>
          <a:p>
            <a:pPr marL="496571" lvl="1" indent="-248285" algn="l">
              <a:lnSpc>
                <a:spcPts val="3220"/>
              </a:lnSpc>
              <a:buFont typeface="Arial"/>
              <a:buChar char="•"/>
            </a:pPr>
            <a:r>
              <a:rPr lang="en-US" sz="2300">
                <a:solidFill>
                  <a:srgbClr val="17463E"/>
                </a:solidFill>
                <a:latin typeface="Public Sans"/>
                <a:ea typeface="Public Sans"/>
                <a:cs typeface="Public Sans"/>
                <a:sym typeface="Public Sans"/>
              </a:rPr>
              <a:t>Headspace Care for text based behavioral health coaching, self-guided learning activities and if needed video-based therapy and psychiatry</a:t>
            </a:r>
          </a:p>
        </p:txBody>
      </p:sp>
      <p:sp>
        <p:nvSpPr>
          <p:cNvPr id="16" name="TextBox 16"/>
          <p:cNvSpPr txBox="1"/>
          <p:nvPr/>
        </p:nvSpPr>
        <p:spPr>
          <a:xfrm>
            <a:off x="10521776" y="7103979"/>
            <a:ext cx="6737524" cy="1998980"/>
          </a:xfrm>
          <a:prstGeom prst="rect">
            <a:avLst/>
          </a:prstGeom>
        </p:spPr>
        <p:txBody>
          <a:bodyPr lIns="0" tIns="0" rIns="0" bIns="0" rtlCol="0" anchor="t">
            <a:spAutoFit/>
          </a:bodyPr>
          <a:lstStyle/>
          <a:p>
            <a:pPr marL="496571" lvl="1" indent="-248285" algn="l">
              <a:lnSpc>
                <a:spcPts val="3220"/>
              </a:lnSpc>
              <a:buFont typeface="Arial"/>
              <a:buChar char="•"/>
            </a:pPr>
            <a:r>
              <a:rPr lang="en-US" sz="2300">
                <a:solidFill>
                  <a:srgbClr val="17463E"/>
                </a:solidFill>
                <a:latin typeface="Public Sans"/>
                <a:ea typeface="Public Sans"/>
                <a:cs typeface="Public Sans"/>
                <a:sym typeface="Public Sans"/>
              </a:rPr>
              <a:t>Meru Health for app-based virtual counseling for anxiety, depression or burnout</a:t>
            </a:r>
          </a:p>
          <a:p>
            <a:pPr marL="496571" lvl="1" indent="-248285" algn="l">
              <a:lnSpc>
                <a:spcPts val="3220"/>
              </a:lnSpc>
              <a:buFont typeface="Arial"/>
              <a:buChar char="•"/>
            </a:pPr>
            <a:r>
              <a:rPr lang="en-US" sz="2300">
                <a:solidFill>
                  <a:srgbClr val="17463E"/>
                </a:solidFill>
                <a:latin typeface="Public Sans"/>
                <a:ea typeface="Public Sans"/>
                <a:cs typeface="Public Sans"/>
                <a:sym typeface="Public Sans"/>
              </a:rPr>
              <a:t>Brightline for virtual behavioral health coaching for families and children ages 18 months through 17 years old</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EF3E3"/>
        </a:solidFill>
        <a:effectLst/>
      </p:bgPr>
    </p:bg>
    <p:spTree>
      <p:nvGrpSpPr>
        <p:cNvPr id="1" name=""/>
        <p:cNvGrpSpPr/>
        <p:nvPr/>
      </p:nvGrpSpPr>
      <p:grpSpPr>
        <a:xfrm>
          <a:off x="0" y="0"/>
          <a:ext cx="0" cy="0"/>
          <a:chOff x="0" y="0"/>
          <a:chExt cx="0" cy="0"/>
        </a:xfrm>
      </p:grpSpPr>
      <p:sp>
        <p:nvSpPr>
          <p:cNvPr id="2" name="Freeform 2"/>
          <p:cNvSpPr/>
          <p:nvPr/>
        </p:nvSpPr>
        <p:spPr>
          <a:xfrm>
            <a:off x="0" y="-419793"/>
            <a:ext cx="18399948" cy="10772333"/>
          </a:xfrm>
          <a:custGeom>
            <a:avLst/>
            <a:gdLst/>
            <a:ahLst/>
            <a:cxnLst/>
            <a:rect l="l" t="t" r="r" b="b"/>
            <a:pathLst>
              <a:path w="18399948" h="10772333">
                <a:moveTo>
                  <a:pt x="0" y="0"/>
                </a:moveTo>
                <a:lnTo>
                  <a:pt x="18399948" y="0"/>
                </a:lnTo>
                <a:lnTo>
                  <a:pt x="18399948" y="10772334"/>
                </a:lnTo>
                <a:lnTo>
                  <a:pt x="0" y="10772334"/>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7850038" y="4458584"/>
            <a:ext cx="2587925" cy="941728"/>
            <a:chOff x="0" y="0"/>
            <a:chExt cx="388499" cy="141372"/>
          </a:xfrm>
        </p:grpSpPr>
        <p:sp>
          <p:nvSpPr>
            <p:cNvPr id="4" name="Freeform 4"/>
            <p:cNvSpPr/>
            <p:nvPr/>
          </p:nvSpPr>
          <p:spPr>
            <a:xfrm>
              <a:off x="0" y="0"/>
              <a:ext cx="388499" cy="141372"/>
            </a:xfrm>
            <a:custGeom>
              <a:avLst/>
              <a:gdLst/>
              <a:ahLst/>
              <a:cxnLst/>
              <a:rect l="l" t="t" r="r" b="b"/>
              <a:pathLst>
                <a:path w="388499" h="141372">
                  <a:moveTo>
                    <a:pt x="0" y="0"/>
                  </a:moveTo>
                  <a:lnTo>
                    <a:pt x="388499" y="0"/>
                  </a:lnTo>
                  <a:lnTo>
                    <a:pt x="388499" y="141372"/>
                  </a:lnTo>
                  <a:lnTo>
                    <a:pt x="0" y="141372"/>
                  </a:lnTo>
                  <a:close/>
                </a:path>
              </a:pathLst>
            </a:custGeom>
            <a:solidFill>
              <a:srgbClr val="17463E"/>
            </a:solidFill>
            <a:ln w="28575" cap="sq">
              <a:solidFill>
                <a:srgbClr val="6BA342"/>
              </a:solidFill>
              <a:prstDash val="solid"/>
              <a:miter/>
            </a:ln>
          </p:spPr>
          <p:txBody>
            <a:bodyPr/>
            <a:lstStyle/>
            <a:p>
              <a:endParaRPr lang="en-US"/>
            </a:p>
          </p:txBody>
        </p:sp>
        <p:sp>
          <p:nvSpPr>
            <p:cNvPr id="5" name="TextBox 5"/>
            <p:cNvSpPr txBox="1"/>
            <p:nvPr/>
          </p:nvSpPr>
          <p:spPr>
            <a:xfrm>
              <a:off x="0" y="0"/>
              <a:ext cx="388499" cy="141372"/>
            </a:xfrm>
            <a:prstGeom prst="rect">
              <a:avLst/>
            </a:prstGeom>
          </p:spPr>
          <p:txBody>
            <a:bodyPr lIns="50800" tIns="50800" rIns="50800" bIns="50800" rtlCol="0" anchor="ctr"/>
            <a:lstStyle/>
            <a:p>
              <a:pPr algn="ctr">
                <a:lnSpc>
                  <a:spcPts val="2219"/>
                </a:lnSpc>
              </a:pPr>
              <a:r>
                <a:rPr lang="en-US" sz="1999" b="1">
                  <a:solidFill>
                    <a:srgbClr val="FFFFFF"/>
                  </a:solidFill>
                  <a:latin typeface="Public Sans Bold"/>
                  <a:ea typeface="Public Sans Bold"/>
                  <a:cs typeface="Public Sans Bold"/>
                  <a:sym typeface="Public Sans Bold"/>
                </a:rPr>
                <a:t>Kelli Houdek</a:t>
              </a:r>
            </a:p>
            <a:p>
              <a:pPr algn="ctr">
                <a:lnSpc>
                  <a:spcPts val="2219"/>
                </a:lnSpc>
              </a:pPr>
              <a:r>
                <a:rPr lang="en-US" sz="1999">
                  <a:solidFill>
                    <a:srgbClr val="FFFFFF"/>
                  </a:solidFill>
                  <a:latin typeface="Public Sans"/>
                  <a:ea typeface="Public Sans"/>
                  <a:cs typeface="Public Sans"/>
                  <a:sym typeface="Public Sans"/>
                </a:rPr>
                <a:t>VP Human Capital</a:t>
              </a:r>
            </a:p>
          </p:txBody>
        </p:sp>
      </p:grpSp>
      <p:grpSp>
        <p:nvGrpSpPr>
          <p:cNvPr id="6" name="Group 6"/>
          <p:cNvGrpSpPr/>
          <p:nvPr/>
        </p:nvGrpSpPr>
        <p:grpSpPr>
          <a:xfrm>
            <a:off x="704917" y="8256994"/>
            <a:ext cx="2168804" cy="769171"/>
            <a:chOff x="0" y="0"/>
            <a:chExt cx="402498" cy="142747"/>
          </a:xfrm>
        </p:grpSpPr>
        <p:sp>
          <p:nvSpPr>
            <p:cNvPr id="7" name="Freeform 7"/>
            <p:cNvSpPr/>
            <p:nvPr/>
          </p:nvSpPr>
          <p:spPr>
            <a:xfrm>
              <a:off x="0" y="0"/>
              <a:ext cx="402498" cy="142747"/>
            </a:xfrm>
            <a:custGeom>
              <a:avLst/>
              <a:gdLst/>
              <a:ahLst/>
              <a:cxnLst/>
              <a:rect l="l" t="t" r="r" b="b"/>
              <a:pathLst>
                <a:path w="402498" h="142747">
                  <a:moveTo>
                    <a:pt x="0" y="0"/>
                  </a:moveTo>
                  <a:lnTo>
                    <a:pt x="402498" y="0"/>
                  </a:lnTo>
                  <a:lnTo>
                    <a:pt x="402498" y="142747"/>
                  </a:lnTo>
                  <a:lnTo>
                    <a:pt x="0" y="142747"/>
                  </a:lnTo>
                  <a:close/>
                </a:path>
              </a:pathLst>
            </a:custGeom>
            <a:solidFill>
              <a:srgbClr val="17463E"/>
            </a:solidFill>
            <a:ln w="28575" cap="sq">
              <a:solidFill>
                <a:srgbClr val="6BA342"/>
              </a:solidFill>
              <a:prstDash val="solid"/>
              <a:miter/>
            </a:ln>
          </p:spPr>
          <p:txBody>
            <a:bodyPr/>
            <a:lstStyle/>
            <a:p>
              <a:endParaRPr lang="en-US"/>
            </a:p>
          </p:txBody>
        </p:sp>
        <p:sp>
          <p:nvSpPr>
            <p:cNvPr id="8" name="TextBox 8"/>
            <p:cNvSpPr txBox="1"/>
            <p:nvPr/>
          </p:nvSpPr>
          <p:spPr>
            <a:xfrm>
              <a:off x="0" y="9525"/>
              <a:ext cx="402498" cy="133222"/>
            </a:xfrm>
            <a:prstGeom prst="rect">
              <a:avLst/>
            </a:prstGeom>
          </p:spPr>
          <p:txBody>
            <a:bodyPr lIns="68376" tIns="68376" rIns="68376" bIns="68376" rtlCol="0" anchor="ctr"/>
            <a:lstStyle/>
            <a:p>
              <a:pPr algn="ctr">
                <a:lnSpc>
                  <a:spcPts val="1664"/>
                </a:lnSpc>
              </a:pPr>
              <a:r>
                <a:rPr lang="en-US" sz="1499" b="1">
                  <a:solidFill>
                    <a:srgbClr val="FFFFFF"/>
                  </a:solidFill>
                  <a:latin typeface="Public Sans Bold"/>
                  <a:ea typeface="Public Sans Bold"/>
                  <a:cs typeface="Public Sans Bold"/>
                  <a:sym typeface="Public Sans Bold"/>
                </a:rPr>
                <a:t>Mindy Porter</a:t>
              </a:r>
            </a:p>
            <a:p>
              <a:pPr algn="ctr">
                <a:lnSpc>
                  <a:spcPts val="1664"/>
                </a:lnSpc>
              </a:pPr>
              <a:r>
                <a:rPr lang="en-US" sz="1499">
                  <a:solidFill>
                    <a:srgbClr val="FFFFFF"/>
                  </a:solidFill>
                  <a:latin typeface="Public Sans"/>
                  <a:ea typeface="Public Sans"/>
                  <a:cs typeface="Public Sans"/>
                  <a:sym typeface="Public Sans"/>
                </a:rPr>
                <a:t>Sr. Dir. Talent</a:t>
              </a:r>
            </a:p>
          </p:txBody>
        </p:sp>
      </p:grpSp>
      <p:grpSp>
        <p:nvGrpSpPr>
          <p:cNvPr id="9" name="Group 9"/>
          <p:cNvGrpSpPr>
            <a:grpSpLocks noChangeAspect="1"/>
          </p:cNvGrpSpPr>
          <p:nvPr/>
        </p:nvGrpSpPr>
        <p:grpSpPr>
          <a:xfrm>
            <a:off x="909672" y="5927526"/>
            <a:ext cx="1759294" cy="2329468"/>
            <a:chOff x="0" y="0"/>
            <a:chExt cx="6734175" cy="8916670"/>
          </a:xfrm>
        </p:grpSpPr>
        <p:sp>
          <p:nvSpPr>
            <p:cNvPr id="10" name="Freeform 10"/>
            <p:cNvSpPr/>
            <p:nvPr/>
          </p:nvSpPr>
          <p:spPr>
            <a:xfrm>
              <a:off x="6350" y="6350"/>
              <a:ext cx="6721475" cy="8903970"/>
            </a:xfrm>
            <a:custGeom>
              <a:avLst/>
              <a:gdLst/>
              <a:ahLst/>
              <a:cxnLst/>
              <a:rect l="l" t="t" r="r" b="b"/>
              <a:pathLst>
                <a:path w="6721475" h="8903970">
                  <a:moveTo>
                    <a:pt x="6328283" y="8903970"/>
                  </a:moveTo>
                  <a:lnTo>
                    <a:pt x="395986" y="8903970"/>
                  </a:lnTo>
                  <a:lnTo>
                    <a:pt x="0" y="8509254"/>
                  </a:lnTo>
                  <a:lnTo>
                    <a:pt x="0" y="394716"/>
                  </a:lnTo>
                  <a:lnTo>
                    <a:pt x="395986" y="0"/>
                  </a:lnTo>
                  <a:lnTo>
                    <a:pt x="6328283" y="0"/>
                  </a:lnTo>
                  <a:lnTo>
                    <a:pt x="6721475" y="394716"/>
                  </a:lnTo>
                  <a:lnTo>
                    <a:pt x="6721475" y="8510270"/>
                  </a:lnTo>
                  <a:lnTo>
                    <a:pt x="6328283" y="8903970"/>
                  </a:lnTo>
                  <a:close/>
                  <a:moveTo>
                    <a:pt x="403860" y="8884920"/>
                  </a:moveTo>
                  <a:lnTo>
                    <a:pt x="6320282" y="8884920"/>
                  </a:lnTo>
                  <a:lnTo>
                    <a:pt x="6702298" y="8502396"/>
                  </a:lnTo>
                  <a:lnTo>
                    <a:pt x="6702298" y="402590"/>
                  </a:lnTo>
                  <a:lnTo>
                    <a:pt x="6320282" y="19050"/>
                  </a:lnTo>
                  <a:lnTo>
                    <a:pt x="403860" y="19050"/>
                  </a:lnTo>
                  <a:lnTo>
                    <a:pt x="19050" y="402590"/>
                  </a:lnTo>
                  <a:lnTo>
                    <a:pt x="19050" y="8501380"/>
                  </a:lnTo>
                  <a:lnTo>
                    <a:pt x="403860" y="8884920"/>
                  </a:lnTo>
                  <a:close/>
                </a:path>
              </a:pathLst>
            </a:custGeom>
            <a:solidFill>
              <a:srgbClr val="17463E"/>
            </a:solidFill>
          </p:spPr>
          <p:txBody>
            <a:bodyPr/>
            <a:lstStyle/>
            <a:p>
              <a:endParaRPr lang="en-US"/>
            </a:p>
          </p:txBody>
        </p:sp>
        <p:sp>
          <p:nvSpPr>
            <p:cNvPr id="11" name="Freeform 11"/>
            <p:cNvSpPr/>
            <p:nvPr/>
          </p:nvSpPr>
          <p:spPr>
            <a:xfrm>
              <a:off x="155575" y="155575"/>
              <a:ext cx="6422898" cy="8605520"/>
            </a:xfrm>
            <a:custGeom>
              <a:avLst/>
              <a:gdLst/>
              <a:ahLst/>
              <a:cxnLst/>
              <a:rect l="l" t="t" r="r" b="b"/>
              <a:pathLst>
                <a:path w="6422898" h="8605520">
                  <a:moveTo>
                    <a:pt x="308483" y="8605520"/>
                  </a:moveTo>
                  <a:lnTo>
                    <a:pt x="0" y="8298053"/>
                  </a:lnTo>
                  <a:lnTo>
                    <a:pt x="0" y="307467"/>
                  </a:lnTo>
                  <a:lnTo>
                    <a:pt x="308483" y="0"/>
                  </a:lnTo>
                  <a:lnTo>
                    <a:pt x="6117082" y="0"/>
                  </a:lnTo>
                  <a:lnTo>
                    <a:pt x="6422898" y="307213"/>
                  </a:lnTo>
                  <a:lnTo>
                    <a:pt x="6422898" y="8299323"/>
                  </a:lnTo>
                  <a:lnTo>
                    <a:pt x="6117082" y="8605520"/>
                  </a:lnTo>
                  <a:close/>
                </a:path>
              </a:pathLst>
            </a:custGeom>
            <a:blipFill>
              <a:blip r:embed="rId4"/>
              <a:stretch>
                <a:fillRect l="-16990" r="-16990"/>
              </a:stretch>
            </a:blipFill>
          </p:spPr>
          <p:txBody>
            <a:bodyPr/>
            <a:lstStyle/>
            <a:p>
              <a:endParaRPr lang="en-US"/>
            </a:p>
          </p:txBody>
        </p:sp>
      </p:grpSp>
      <p:grpSp>
        <p:nvGrpSpPr>
          <p:cNvPr id="12" name="Group 12"/>
          <p:cNvGrpSpPr>
            <a:grpSpLocks noChangeAspect="1"/>
          </p:cNvGrpSpPr>
          <p:nvPr/>
        </p:nvGrpSpPr>
        <p:grpSpPr>
          <a:xfrm>
            <a:off x="7986851" y="1394241"/>
            <a:ext cx="2314297" cy="3064343"/>
            <a:chOff x="0" y="0"/>
            <a:chExt cx="6734175" cy="8916670"/>
          </a:xfrm>
        </p:grpSpPr>
        <p:sp>
          <p:nvSpPr>
            <p:cNvPr id="13" name="Freeform 13"/>
            <p:cNvSpPr/>
            <p:nvPr/>
          </p:nvSpPr>
          <p:spPr>
            <a:xfrm>
              <a:off x="6350" y="6350"/>
              <a:ext cx="6721475" cy="8903970"/>
            </a:xfrm>
            <a:custGeom>
              <a:avLst/>
              <a:gdLst/>
              <a:ahLst/>
              <a:cxnLst/>
              <a:rect l="l" t="t" r="r" b="b"/>
              <a:pathLst>
                <a:path w="6721475" h="8903970">
                  <a:moveTo>
                    <a:pt x="6328283" y="8903970"/>
                  </a:moveTo>
                  <a:lnTo>
                    <a:pt x="395986" y="8903970"/>
                  </a:lnTo>
                  <a:lnTo>
                    <a:pt x="0" y="8509254"/>
                  </a:lnTo>
                  <a:lnTo>
                    <a:pt x="0" y="394716"/>
                  </a:lnTo>
                  <a:lnTo>
                    <a:pt x="395986" y="0"/>
                  </a:lnTo>
                  <a:lnTo>
                    <a:pt x="6328283" y="0"/>
                  </a:lnTo>
                  <a:lnTo>
                    <a:pt x="6721475" y="394716"/>
                  </a:lnTo>
                  <a:lnTo>
                    <a:pt x="6721475" y="8510270"/>
                  </a:lnTo>
                  <a:lnTo>
                    <a:pt x="6328283" y="8903970"/>
                  </a:lnTo>
                  <a:close/>
                  <a:moveTo>
                    <a:pt x="403860" y="8884920"/>
                  </a:moveTo>
                  <a:lnTo>
                    <a:pt x="6320282" y="8884920"/>
                  </a:lnTo>
                  <a:lnTo>
                    <a:pt x="6702298" y="8502396"/>
                  </a:lnTo>
                  <a:lnTo>
                    <a:pt x="6702298" y="402590"/>
                  </a:lnTo>
                  <a:lnTo>
                    <a:pt x="6320282" y="19050"/>
                  </a:lnTo>
                  <a:lnTo>
                    <a:pt x="403860" y="19050"/>
                  </a:lnTo>
                  <a:lnTo>
                    <a:pt x="19050" y="402590"/>
                  </a:lnTo>
                  <a:lnTo>
                    <a:pt x="19050" y="8501380"/>
                  </a:lnTo>
                  <a:lnTo>
                    <a:pt x="403860" y="8884920"/>
                  </a:lnTo>
                  <a:close/>
                </a:path>
              </a:pathLst>
            </a:custGeom>
            <a:solidFill>
              <a:srgbClr val="17463E"/>
            </a:solidFill>
          </p:spPr>
          <p:txBody>
            <a:bodyPr/>
            <a:lstStyle/>
            <a:p>
              <a:endParaRPr lang="en-US"/>
            </a:p>
          </p:txBody>
        </p:sp>
        <p:sp>
          <p:nvSpPr>
            <p:cNvPr id="14" name="Freeform 14"/>
            <p:cNvSpPr/>
            <p:nvPr/>
          </p:nvSpPr>
          <p:spPr>
            <a:xfrm>
              <a:off x="155575" y="155575"/>
              <a:ext cx="6422898" cy="8605520"/>
            </a:xfrm>
            <a:custGeom>
              <a:avLst/>
              <a:gdLst/>
              <a:ahLst/>
              <a:cxnLst/>
              <a:rect l="l" t="t" r="r" b="b"/>
              <a:pathLst>
                <a:path w="6422898" h="8605520">
                  <a:moveTo>
                    <a:pt x="308483" y="8605520"/>
                  </a:moveTo>
                  <a:lnTo>
                    <a:pt x="0" y="8298053"/>
                  </a:lnTo>
                  <a:lnTo>
                    <a:pt x="0" y="307467"/>
                  </a:lnTo>
                  <a:lnTo>
                    <a:pt x="308483" y="0"/>
                  </a:lnTo>
                  <a:lnTo>
                    <a:pt x="6117082" y="0"/>
                  </a:lnTo>
                  <a:lnTo>
                    <a:pt x="6422898" y="307213"/>
                  </a:lnTo>
                  <a:lnTo>
                    <a:pt x="6422898" y="8299323"/>
                  </a:lnTo>
                  <a:lnTo>
                    <a:pt x="6117082" y="8605520"/>
                  </a:lnTo>
                  <a:close/>
                </a:path>
              </a:pathLst>
            </a:custGeom>
            <a:blipFill>
              <a:blip r:embed="rId5"/>
              <a:stretch>
                <a:fillRect t="-143" b="-11882"/>
              </a:stretch>
            </a:blipFill>
          </p:spPr>
          <p:txBody>
            <a:bodyPr/>
            <a:lstStyle/>
            <a:p>
              <a:endParaRPr lang="en-US"/>
            </a:p>
          </p:txBody>
        </p:sp>
      </p:grpSp>
      <p:grpSp>
        <p:nvGrpSpPr>
          <p:cNvPr id="15" name="Group 15"/>
          <p:cNvGrpSpPr>
            <a:grpSpLocks noChangeAspect="1"/>
          </p:cNvGrpSpPr>
          <p:nvPr/>
        </p:nvGrpSpPr>
        <p:grpSpPr>
          <a:xfrm>
            <a:off x="4550848" y="5927526"/>
            <a:ext cx="1759294" cy="2329468"/>
            <a:chOff x="0" y="0"/>
            <a:chExt cx="6734175" cy="8916670"/>
          </a:xfrm>
        </p:grpSpPr>
        <p:sp>
          <p:nvSpPr>
            <p:cNvPr id="16" name="Freeform 16"/>
            <p:cNvSpPr/>
            <p:nvPr/>
          </p:nvSpPr>
          <p:spPr>
            <a:xfrm>
              <a:off x="6350" y="6350"/>
              <a:ext cx="6721475" cy="8903970"/>
            </a:xfrm>
            <a:custGeom>
              <a:avLst/>
              <a:gdLst/>
              <a:ahLst/>
              <a:cxnLst/>
              <a:rect l="l" t="t" r="r" b="b"/>
              <a:pathLst>
                <a:path w="6721475" h="8903970">
                  <a:moveTo>
                    <a:pt x="6328283" y="8903970"/>
                  </a:moveTo>
                  <a:lnTo>
                    <a:pt x="395986" y="8903970"/>
                  </a:lnTo>
                  <a:lnTo>
                    <a:pt x="0" y="8509254"/>
                  </a:lnTo>
                  <a:lnTo>
                    <a:pt x="0" y="394716"/>
                  </a:lnTo>
                  <a:lnTo>
                    <a:pt x="395986" y="0"/>
                  </a:lnTo>
                  <a:lnTo>
                    <a:pt x="6328283" y="0"/>
                  </a:lnTo>
                  <a:lnTo>
                    <a:pt x="6721475" y="394716"/>
                  </a:lnTo>
                  <a:lnTo>
                    <a:pt x="6721475" y="8510270"/>
                  </a:lnTo>
                  <a:lnTo>
                    <a:pt x="6328283" y="8903970"/>
                  </a:lnTo>
                  <a:close/>
                  <a:moveTo>
                    <a:pt x="403860" y="8884920"/>
                  </a:moveTo>
                  <a:lnTo>
                    <a:pt x="6320282" y="8884920"/>
                  </a:lnTo>
                  <a:lnTo>
                    <a:pt x="6702298" y="8502396"/>
                  </a:lnTo>
                  <a:lnTo>
                    <a:pt x="6702298" y="402590"/>
                  </a:lnTo>
                  <a:lnTo>
                    <a:pt x="6320282" y="19050"/>
                  </a:lnTo>
                  <a:lnTo>
                    <a:pt x="403860" y="19050"/>
                  </a:lnTo>
                  <a:lnTo>
                    <a:pt x="19050" y="402590"/>
                  </a:lnTo>
                  <a:lnTo>
                    <a:pt x="19050" y="8501380"/>
                  </a:lnTo>
                  <a:lnTo>
                    <a:pt x="403860" y="8884920"/>
                  </a:lnTo>
                  <a:close/>
                </a:path>
              </a:pathLst>
            </a:custGeom>
            <a:solidFill>
              <a:srgbClr val="17463E"/>
            </a:solidFill>
          </p:spPr>
          <p:txBody>
            <a:bodyPr/>
            <a:lstStyle/>
            <a:p>
              <a:endParaRPr lang="en-US"/>
            </a:p>
          </p:txBody>
        </p:sp>
        <p:sp>
          <p:nvSpPr>
            <p:cNvPr id="17" name="Freeform 17"/>
            <p:cNvSpPr/>
            <p:nvPr/>
          </p:nvSpPr>
          <p:spPr>
            <a:xfrm>
              <a:off x="155575" y="155575"/>
              <a:ext cx="6422898" cy="8605520"/>
            </a:xfrm>
            <a:custGeom>
              <a:avLst/>
              <a:gdLst/>
              <a:ahLst/>
              <a:cxnLst/>
              <a:rect l="l" t="t" r="r" b="b"/>
              <a:pathLst>
                <a:path w="6422898" h="8605520">
                  <a:moveTo>
                    <a:pt x="308483" y="8605520"/>
                  </a:moveTo>
                  <a:lnTo>
                    <a:pt x="0" y="8298053"/>
                  </a:lnTo>
                  <a:lnTo>
                    <a:pt x="0" y="307467"/>
                  </a:lnTo>
                  <a:lnTo>
                    <a:pt x="308483" y="0"/>
                  </a:lnTo>
                  <a:lnTo>
                    <a:pt x="6117082" y="0"/>
                  </a:lnTo>
                  <a:lnTo>
                    <a:pt x="6422898" y="307213"/>
                  </a:lnTo>
                  <a:lnTo>
                    <a:pt x="6422898" y="8299323"/>
                  </a:lnTo>
                  <a:lnTo>
                    <a:pt x="6117082" y="8605520"/>
                  </a:lnTo>
                  <a:close/>
                </a:path>
              </a:pathLst>
            </a:custGeom>
            <a:blipFill>
              <a:blip r:embed="rId6"/>
              <a:stretch>
                <a:fillRect l="-20793" t="-8987" r="-25230"/>
              </a:stretch>
            </a:blipFill>
          </p:spPr>
          <p:txBody>
            <a:bodyPr/>
            <a:lstStyle/>
            <a:p>
              <a:endParaRPr lang="en-US"/>
            </a:p>
          </p:txBody>
        </p:sp>
      </p:grpSp>
      <p:grpSp>
        <p:nvGrpSpPr>
          <p:cNvPr id="18" name="Group 18"/>
          <p:cNvGrpSpPr>
            <a:grpSpLocks noChangeAspect="1"/>
          </p:cNvGrpSpPr>
          <p:nvPr/>
        </p:nvGrpSpPr>
        <p:grpSpPr>
          <a:xfrm>
            <a:off x="8264353" y="5927526"/>
            <a:ext cx="1759294" cy="2329468"/>
            <a:chOff x="0" y="0"/>
            <a:chExt cx="6734175" cy="8916670"/>
          </a:xfrm>
        </p:grpSpPr>
        <p:sp>
          <p:nvSpPr>
            <p:cNvPr id="19" name="Freeform 19"/>
            <p:cNvSpPr/>
            <p:nvPr/>
          </p:nvSpPr>
          <p:spPr>
            <a:xfrm>
              <a:off x="6350" y="6350"/>
              <a:ext cx="6721475" cy="8903970"/>
            </a:xfrm>
            <a:custGeom>
              <a:avLst/>
              <a:gdLst/>
              <a:ahLst/>
              <a:cxnLst/>
              <a:rect l="l" t="t" r="r" b="b"/>
              <a:pathLst>
                <a:path w="6721475" h="8903970">
                  <a:moveTo>
                    <a:pt x="6328283" y="8903970"/>
                  </a:moveTo>
                  <a:lnTo>
                    <a:pt x="395986" y="8903970"/>
                  </a:lnTo>
                  <a:lnTo>
                    <a:pt x="0" y="8509254"/>
                  </a:lnTo>
                  <a:lnTo>
                    <a:pt x="0" y="394716"/>
                  </a:lnTo>
                  <a:lnTo>
                    <a:pt x="395986" y="0"/>
                  </a:lnTo>
                  <a:lnTo>
                    <a:pt x="6328283" y="0"/>
                  </a:lnTo>
                  <a:lnTo>
                    <a:pt x="6721475" y="394716"/>
                  </a:lnTo>
                  <a:lnTo>
                    <a:pt x="6721475" y="8510270"/>
                  </a:lnTo>
                  <a:lnTo>
                    <a:pt x="6328283" y="8903970"/>
                  </a:lnTo>
                  <a:close/>
                  <a:moveTo>
                    <a:pt x="403860" y="8884920"/>
                  </a:moveTo>
                  <a:lnTo>
                    <a:pt x="6320282" y="8884920"/>
                  </a:lnTo>
                  <a:lnTo>
                    <a:pt x="6702298" y="8502396"/>
                  </a:lnTo>
                  <a:lnTo>
                    <a:pt x="6702298" y="402590"/>
                  </a:lnTo>
                  <a:lnTo>
                    <a:pt x="6320282" y="19050"/>
                  </a:lnTo>
                  <a:lnTo>
                    <a:pt x="403860" y="19050"/>
                  </a:lnTo>
                  <a:lnTo>
                    <a:pt x="19050" y="402590"/>
                  </a:lnTo>
                  <a:lnTo>
                    <a:pt x="19050" y="8501380"/>
                  </a:lnTo>
                  <a:lnTo>
                    <a:pt x="403860" y="8884920"/>
                  </a:lnTo>
                  <a:close/>
                </a:path>
              </a:pathLst>
            </a:custGeom>
            <a:solidFill>
              <a:srgbClr val="17463E"/>
            </a:solidFill>
          </p:spPr>
          <p:txBody>
            <a:bodyPr/>
            <a:lstStyle/>
            <a:p>
              <a:endParaRPr lang="en-US"/>
            </a:p>
          </p:txBody>
        </p:sp>
        <p:sp>
          <p:nvSpPr>
            <p:cNvPr id="20" name="Freeform 20"/>
            <p:cNvSpPr/>
            <p:nvPr/>
          </p:nvSpPr>
          <p:spPr>
            <a:xfrm>
              <a:off x="155575" y="155575"/>
              <a:ext cx="6422898" cy="8605520"/>
            </a:xfrm>
            <a:custGeom>
              <a:avLst/>
              <a:gdLst/>
              <a:ahLst/>
              <a:cxnLst/>
              <a:rect l="l" t="t" r="r" b="b"/>
              <a:pathLst>
                <a:path w="6422898" h="8605520">
                  <a:moveTo>
                    <a:pt x="308483" y="8605520"/>
                  </a:moveTo>
                  <a:lnTo>
                    <a:pt x="0" y="8298053"/>
                  </a:lnTo>
                  <a:lnTo>
                    <a:pt x="0" y="307467"/>
                  </a:lnTo>
                  <a:lnTo>
                    <a:pt x="308483" y="0"/>
                  </a:lnTo>
                  <a:lnTo>
                    <a:pt x="6117082" y="0"/>
                  </a:lnTo>
                  <a:lnTo>
                    <a:pt x="6422898" y="307213"/>
                  </a:lnTo>
                  <a:lnTo>
                    <a:pt x="6422898" y="8299323"/>
                  </a:lnTo>
                  <a:lnTo>
                    <a:pt x="6117082" y="8605520"/>
                  </a:lnTo>
                  <a:close/>
                </a:path>
              </a:pathLst>
            </a:custGeom>
            <a:blipFill>
              <a:blip r:embed="rId7"/>
              <a:stretch>
                <a:fillRect l="-16990" r="-16990"/>
              </a:stretch>
            </a:blipFill>
          </p:spPr>
          <p:txBody>
            <a:bodyPr/>
            <a:lstStyle/>
            <a:p>
              <a:endParaRPr lang="en-US"/>
            </a:p>
          </p:txBody>
        </p:sp>
      </p:grpSp>
      <p:grpSp>
        <p:nvGrpSpPr>
          <p:cNvPr id="21" name="Group 21"/>
          <p:cNvGrpSpPr>
            <a:grpSpLocks noChangeAspect="1"/>
          </p:cNvGrpSpPr>
          <p:nvPr/>
        </p:nvGrpSpPr>
        <p:grpSpPr>
          <a:xfrm>
            <a:off x="11833200" y="5927526"/>
            <a:ext cx="1759294" cy="2329468"/>
            <a:chOff x="0" y="0"/>
            <a:chExt cx="6734175" cy="8916670"/>
          </a:xfrm>
        </p:grpSpPr>
        <p:sp>
          <p:nvSpPr>
            <p:cNvPr id="22" name="Freeform 22"/>
            <p:cNvSpPr/>
            <p:nvPr/>
          </p:nvSpPr>
          <p:spPr>
            <a:xfrm>
              <a:off x="6350" y="6350"/>
              <a:ext cx="6721475" cy="8903970"/>
            </a:xfrm>
            <a:custGeom>
              <a:avLst/>
              <a:gdLst/>
              <a:ahLst/>
              <a:cxnLst/>
              <a:rect l="l" t="t" r="r" b="b"/>
              <a:pathLst>
                <a:path w="6721475" h="8903970">
                  <a:moveTo>
                    <a:pt x="6328283" y="8903970"/>
                  </a:moveTo>
                  <a:lnTo>
                    <a:pt x="395986" y="8903970"/>
                  </a:lnTo>
                  <a:lnTo>
                    <a:pt x="0" y="8509254"/>
                  </a:lnTo>
                  <a:lnTo>
                    <a:pt x="0" y="394716"/>
                  </a:lnTo>
                  <a:lnTo>
                    <a:pt x="395986" y="0"/>
                  </a:lnTo>
                  <a:lnTo>
                    <a:pt x="6328283" y="0"/>
                  </a:lnTo>
                  <a:lnTo>
                    <a:pt x="6721475" y="394716"/>
                  </a:lnTo>
                  <a:lnTo>
                    <a:pt x="6721475" y="8510270"/>
                  </a:lnTo>
                  <a:lnTo>
                    <a:pt x="6328283" y="8903970"/>
                  </a:lnTo>
                  <a:close/>
                  <a:moveTo>
                    <a:pt x="403860" y="8884920"/>
                  </a:moveTo>
                  <a:lnTo>
                    <a:pt x="6320282" y="8884920"/>
                  </a:lnTo>
                  <a:lnTo>
                    <a:pt x="6702298" y="8502396"/>
                  </a:lnTo>
                  <a:lnTo>
                    <a:pt x="6702298" y="402590"/>
                  </a:lnTo>
                  <a:lnTo>
                    <a:pt x="6320282" y="19050"/>
                  </a:lnTo>
                  <a:lnTo>
                    <a:pt x="403860" y="19050"/>
                  </a:lnTo>
                  <a:lnTo>
                    <a:pt x="19050" y="402590"/>
                  </a:lnTo>
                  <a:lnTo>
                    <a:pt x="19050" y="8501380"/>
                  </a:lnTo>
                  <a:lnTo>
                    <a:pt x="403860" y="8884920"/>
                  </a:lnTo>
                  <a:close/>
                </a:path>
              </a:pathLst>
            </a:custGeom>
            <a:solidFill>
              <a:srgbClr val="17463E"/>
            </a:solidFill>
          </p:spPr>
          <p:txBody>
            <a:bodyPr/>
            <a:lstStyle/>
            <a:p>
              <a:endParaRPr lang="en-US"/>
            </a:p>
          </p:txBody>
        </p:sp>
        <p:sp>
          <p:nvSpPr>
            <p:cNvPr id="23" name="Freeform 23"/>
            <p:cNvSpPr/>
            <p:nvPr/>
          </p:nvSpPr>
          <p:spPr>
            <a:xfrm>
              <a:off x="155575" y="155575"/>
              <a:ext cx="6422898" cy="8605520"/>
            </a:xfrm>
            <a:custGeom>
              <a:avLst/>
              <a:gdLst/>
              <a:ahLst/>
              <a:cxnLst/>
              <a:rect l="l" t="t" r="r" b="b"/>
              <a:pathLst>
                <a:path w="6422898" h="8605520">
                  <a:moveTo>
                    <a:pt x="308483" y="8605520"/>
                  </a:moveTo>
                  <a:lnTo>
                    <a:pt x="0" y="8298053"/>
                  </a:lnTo>
                  <a:lnTo>
                    <a:pt x="0" y="307467"/>
                  </a:lnTo>
                  <a:lnTo>
                    <a:pt x="308483" y="0"/>
                  </a:lnTo>
                  <a:lnTo>
                    <a:pt x="6117082" y="0"/>
                  </a:lnTo>
                  <a:lnTo>
                    <a:pt x="6422898" y="307213"/>
                  </a:lnTo>
                  <a:lnTo>
                    <a:pt x="6422898" y="8299323"/>
                  </a:lnTo>
                  <a:lnTo>
                    <a:pt x="6117082" y="8605520"/>
                  </a:lnTo>
                  <a:close/>
                </a:path>
              </a:pathLst>
            </a:custGeom>
            <a:blipFill>
              <a:blip r:embed="rId8"/>
              <a:stretch>
                <a:fillRect t="-6012" b="-6012"/>
              </a:stretch>
            </a:blipFill>
          </p:spPr>
          <p:txBody>
            <a:bodyPr/>
            <a:lstStyle/>
            <a:p>
              <a:endParaRPr lang="en-US"/>
            </a:p>
          </p:txBody>
        </p:sp>
      </p:grpSp>
      <p:grpSp>
        <p:nvGrpSpPr>
          <p:cNvPr id="24" name="Group 24"/>
          <p:cNvGrpSpPr>
            <a:grpSpLocks noChangeAspect="1"/>
          </p:cNvGrpSpPr>
          <p:nvPr/>
        </p:nvGrpSpPr>
        <p:grpSpPr>
          <a:xfrm>
            <a:off x="15474376" y="5927526"/>
            <a:ext cx="1759294" cy="2329468"/>
            <a:chOff x="0" y="0"/>
            <a:chExt cx="6734175" cy="8916670"/>
          </a:xfrm>
        </p:grpSpPr>
        <p:sp>
          <p:nvSpPr>
            <p:cNvPr id="25" name="Freeform 25"/>
            <p:cNvSpPr/>
            <p:nvPr/>
          </p:nvSpPr>
          <p:spPr>
            <a:xfrm>
              <a:off x="6350" y="6350"/>
              <a:ext cx="6721475" cy="8903970"/>
            </a:xfrm>
            <a:custGeom>
              <a:avLst/>
              <a:gdLst/>
              <a:ahLst/>
              <a:cxnLst/>
              <a:rect l="l" t="t" r="r" b="b"/>
              <a:pathLst>
                <a:path w="6721475" h="8903970">
                  <a:moveTo>
                    <a:pt x="6328283" y="8903970"/>
                  </a:moveTo>
                  <a:lnTo>
                    <a:pt x="395986" y="8903970"/>
                  </a:lnTo>
                  <a:lnTo>
                    <a:pt x="0" y="8509254"/>
                  </a:lnTo>
                  <a:lnTo>
                    <a:pt x="0" y="394716"/>
                  </a:lnTo>
                  <a:lnTo>
                    <a:pt x="395986" y="0"/>
                  </a:lnTo>
                  <a:lnTo>
                    <a:pt x="6328283" y="0"/>
                  </a:lnTo>
                  <a:lnTo>
                    <a:pt x="6721475" y="394716"/>
                  </a:lnTo>
                  <a:lnTo>
                    <a:pt x="6721475" y="8510270"/>
                  </a:lnTo>
                  <a:lnTo>
                    <a:pt x="6328283" y="8903970"/>
                  </a:lnTo>
                  <a:close/>
                  <a:moveTo>
                    <a:pt x="403860" y="8884920"/>
                  </a:moveTo>
                  <a:lnTo>
                    <a:pt x="6320282" y="8884920"/>
                  </a:lnTo>
                  <a:lnTo>
                    <a:pt x="6702298" y="8502396"/>
                  </a:lnTo>
                  <a:lnTo>
                    <a:pt x="6702298" y="402590"/>
                  </a:lnTo>
                  <a:lnTo>
                    <a:pt x="6320282" y="19050"/>
                  </a:lnTo>
                  <a:lnTo>
                    <a:pt x="403860" y="19050"/>
                  </a:lnTo>
                  <a:lnTo>
                    <a:pt x="19050" y="402590"/>
                  </a:lnTo>
                  <a:lnTo>
                    <a:pt x="19050" y="8501380"/>
                  </a:lnTo>
                  <a:lnTo>
                    <a:pt x="403860" y="8884920"/>
                  </a:lnTo>
                  <a:close/>
                </a:path>
              </a:pathLst>
            </a:custGeom>
            <a:solidFill>
              <a:srgbClr val="17463E"/>
            </a:solidFill>
          </p:spPr>
          <p:txBody>
            <a:bodyPr/>
            <a:lstStyle/>
            <a:p>
              <a:endParaRPr lang="en-US"/>
            </a:p>
          </p:txBody>
        </p:sp>
        <p:sp>
          <p:nvSpPr>
            <p:cNvPr id="26" name="Freeform 26"/>
            <p:cNvSpPr/>
            <p:nvPr/>
          </p:nvSpPr>
          <p:spPr>
            <a:xfrm>
              <a:off x="155575" y="155575"/>
              <a:ext cx="6422898" cy="8605520"/>
            </a:xfrm>
            <a:custGeom>
              <a:avLst/>
              <a:gdLst/>
              <a:ahLst/>
              <a:cxnLst/>
              <a:rect l="l" t="t" r="r" b="b"/>
              <a:pathLst>
                <a:path w="6422898" h="8605520">
                  <a:moveTo>
                    <a:pt x="308483" y="8605520"/>
                  </a:moveTo>
                  <a:lnTo>
                    <a:pt x="0" y="8298053"/>
                  </a:lnTo>
                  <a:lnTo>
                    <a:pt x="0" y="307467"/>
                  </a:lnTo>
                  <a:lnTo>
                    <a:pt x="308483" y="0"/>
                  </a:lnTo>
                  <a:lnTo>
                    <a:pt x="6117082" y="0"/>
                  </a:lnTo>
                  <a:lnTo>
                    <a:pt x="6422898" y="307213"/>
                  </a:lnTo>
                  <a:lnTo>
                    <a:pt x="6422898" y="8299323"/>
                  </a:lnTo>
                  <a:lnTo>
                    <a:pt x="6117082" y="8605520"/>
                  </a:lnTo>
                  <a:close/>
                </a:path>
              </a:pathLst>
            </a:custGeom>
            <a:blipFill>
              <a:blip r:embed="rId9"/>
              <a:stretch>
                <a:fillRect b="-12025"/>
              </a:stretch>
            </a:blipFill>
          </p:spPr>
          <p:txBody>
            <a:bodyPr/>
            <a:lstStyle/>
            <a:p>
              <a:endParaRPr lang="en-US"/>
            </a:p>
          </p:txBody>
        </p:sp>
      </p:grpSp>
      <p:sp>
        <p:nvSpPr>
          <p:cNvPr id="27" name="Freeform 27"/>
          <p:cNvSpPr/>
          <p:nvPr/>
        </p:nvSpPr>
        <p:spPr>
          <a:xfrm>
            <a:off x="140451" y="9553378"/>
            <a:ext cx="2414894" cy="590878"/>
          </a:xfrm>
          <a:custGeom>
            <a:avLst/>
            <a:gdLst/>
            <a:ahLst/>
            <a:cxnLst/>
            <a:rect l="l" t="t" r="r" b="b"/>
            <a:pathLst>
              <a:path w="2414894" h="590878">
                <a:moveTo>
                  <a:pt x="0" y="0"/>
                </a:moveTo>
                <a:lnTo>
                  <a:pt x="2414894" y="0"/>
                </a:lnTo>
                <a:lnTo>
                  <a:pt x="2414894" y="590879"/>
                </a:lnTo>
                <a:lnTo>
                  <a:pt x="0" y="590879"/>
                </a:lnTo>
                <a:lnTo>
                  <a:pt x="0" y="0"/>
                </a:lnTo>
                <a:close/>
              </a:path>
            </a:pathLst>
          </a:custGeom>
          <a:blipFill>
            <a:blip r:embed="rId10"/>
            <a:stretch>
              <a:fillRect/>
            </a:stretch>
          </a:blipFill>
        </p:spPr>
        <p:txBody>
          <a:bodyPr/>
          <a:lstStyle/>
          <a:p>
            <a:endParaRPr lang="en-US"/>
          </a:p>
        </p:txBody>
      </p:sp>
      <p:sp>
        <p:nvSpPr>
          <p:cNvPr id="28" name="Freeform 28"/>
          <p:cNvSpPr/>
          <p:nvPr/>
        </p:nvSpPr>
        <p:spPr>
          <a:xfrm>
            <a:off x="16983792" y="201917"/>
            <a:ext cx="932477" cy="931558"/>
          </a:xfrm>
          <a:custGeom>
            <a:avLst/>
            <a:gdLst/>
            <a:ahLst/>
            <a:cxnLst/>
            <a:rect l="l" t="t" r="r" b="b"/>
            <a:pathLst>
              <a:path w="932477" h="931558">
                <a:moveTo>
                  <a:pt x="0" y="0"/>
                </a:moveTo>
                <a:lnTo>
                  <a:pt x="932477" y="0"/>
                </a:lnTo>
                <a:lnTo>
                  <a:pt x="932477" y="931558"/>
                </a:lnTo>
                <a:lnTo>
                  <a:pt x="0" y="931558"/>
                </a:lnTo>
                <a:lnTo>
                  <a:pt x="0" y="0"/>
                </a:lnTo>
                <a:close/>
              </a:path>
            </a:pathLst>
          </a:custGeom>
          <a:blipFill>
            <a:blip r:embed="rId11"/>
            <a:stretch>
              <a:fillRect/>
            </a:stretch>
          </a:blipFill>
        </p:spPr>
        <p:txBody>
          <a:bodyPr/>
          <a:lstStyle/>
          <a:p>
            <a:endParaRPr lang="en-US"/>
          </a:p>
        </p:txBody>
      </p:sp>
      <p:grpSp>
        <p:nvGrpSpPr>
          <p:cNvPr id="29" name="Group 29"/>
          <p:cNvGrpSpPr/>
          <p:nvPr/>
        </p:nvGrpSpPr>
        <p:grpSpPr>
          <a:xfrm>
            <a:off x="4346093" y="8256994"/>
            <a:ext cx="2168804" cy="882661"/>
            <a:chOff x="0" y="0"/>
            <a:chExt cx="402498" cy="163809"/>
          </a:xfrm>
        </p:grpSpPr>
        <p:sp>
          <p:nvSpPr>
            <p:cNvPr id="30" name="Freeform 30"/>
            <p:cNvSpPr/>
            <p:nvPr/>
          </p:nvSpPr>
          <p:spPr>
            <a:xfrm>
              <a:off x="0" y="0"/>
              <a:ext cx="402498" cy="163809"/>
            </a:xfrm>
            <a:custGeom>
              <a:avLst/>
              <a:gdLst/>
              <a:ahLst/>
              <a:cxnLst/>
              <a:rect l="l" t="t" r="r" b="b"/>
              <a:pathLst>
                <a:path w="402498" h="163809">
                  <a:moveTo>
                    <a:pt x="0" y="0"/>
                  </a:moveTo>
                  <a:lnTo>
                    <a:pt x="402498" y="0"/>
                  </a:lnTo>
                  <a:lnTo>
                    <a:pt x="402498" y="163809"/>
                  </a:lnTo>
                  <a:lnTo>
                    <a:pt x="0" y="163809"/>
                  </a:lnTo>
                  <a:close/>
                </a:path>
              </a:pathLst>
            </a:custGeom>
            <a:solidFill>
              <a:srgbClr val="17463E"/>
            </a:solidFill>
            <a:ln w="28575" cap="sq">
              <a:solidFill>
                <a:srgbClr val="6BA342"/>
              </a:solidFill>
              <a:prstDash val="solid"/>
              <a:miter/>
            </a:ln>
          </p:spPr>
          <p:txBody>
            <a:bodyPr/>
            <a:lstStyle/>
            <a:p>
              <a:endParaRPr lang="en-US"/>
            </a:p>
          </p:txBody>
        </p:sp>
        <p:sp>
          <p:nvSpPr>
            <p:cNvPr id="31" name="TextBox 31"/>
            <p:cNvSpPr txBox="1"/>
            <p:nvPr/>
          </p:nvSpPr>
          <p:spPr>
            <a:xfrm>
              <a:off x="0" y="9525"/>
              <a:ext cx="402498" cy="154284"/>
            </a:xfrm>
            <a:prstGeom prst="rect">
              <a:avLst/>
            </a:prstGeom>
          </p:spPr>
          <p:txBody>
            <a:bodyPr lIns="68376" tIns="68376" rIns="68376" bIns="68376" rtlCol="0" anchor="ctr"/>
            <a:lstStyle/>
            <a:p>
              <a:pPr algn="ctr">
                <a:lnSpc>
                  <a:spcPts val="1664"/>
                </a:lnSpc>
              </a:pPr>
              <a:r>
                <a:rPr lang="en-US" sz="1499" b="1" dirty="0">
                  <a:solidFill>
                    <a:srgbClr val="FFFFFF"/>
                  </a:solidFill>
                  <a:latin typeface="Public Sans Bold"/>
                  <a:ea typeface="Public Sans Bold"/>
                  <a:cs typeface="Public Sans Bold"/>
                  <a:sym typeface="Public Sans Bold"/>
                </a:rPr>
                <a:t>John Kempe</a:t>
              </a:r>
            </a:p>
            <a:p>
              <a:pPr algn="ctr">
                <a:lnSpc>
                  <a:spcPts val="1664"/>
                </a:lnSpc>
              </a:pPr>
              <a:r>
                <a:rPr lang="en-US" sz="1499" dirty="0">
                  <a:solidFill>
                    <a:srgbClr val="FFFFFF"/>
                  </a:solidFill>
                  <a:latin typeface="Public Sans"/>
                  <a:ea typeface="Public Sans"/>
                  <a:cs typeface="Public Sans"/>
                  <a:sym typeface="Public Sans"/>
                </a:rPr>
                <a:t>Sr. Dir. Exec. Recruiting</a:t>
              </a:r>
            </a:p>
          </p:txBody>
        </p:sp>
      </p:grpSp>
      <p:grpSp>
        <p:nvGrpSpPr>
          <p:cNvPr id="32" name="Group 32"/>
          <p:cNvGrpSpPr/>
          <p:nvPr/>
        </p:nvGrpSpPr>
        <p:grpSpPr>
          <a:xfrm>
            <a:off x="8059598" y="8256994"/>
            <a:ext cx="2168804" cy="769171"/>
            <a:chOff x="0" y="0"/>
            <a:chExt cx="402498" cy="142747"/>
          </a:xfrm>
        </p:grpSpPr>
        <p:sp>
          <p:nvSpPr>
            <p:cNvPr id="33" name="Freeform 33"/>
            <p:cNvSpPr/>
            <p:nvPr/>
          </p:nvSpPr>
          <p:spPr>
            <a:xfrm>
              <a:off x="0" y="0"/>
              <a:ext cx="402498" cy="142747"/>
            </a:xfrm>
            <a:custGeom>
              <a:avLst/>
              <a:gdLst/>
              <a:ahLst/>
              <a:cxnLst/>
              <a:rect l="l" t="t" r="r" b="b"/>
              <a:pathLst>
                <a:path w="402498" h="142747">
                  <a:moveTo>
                    <a:pt x="0" y="0"/>
                  </a:moveTo>
                  <a:lnTo>
                    <a:pt x="402498" y="0"/>
                  </a:lnTo>
                  <a:lnTo>
                    <a:pt x="402498" y="142747"/>
                  </a:lnTo>
                  <a:lnTo>
                    <a:pt x="0" y="142747"/>
                  </a:lnTo>
                  <a:close/>
                </a:path>
              </a:pathLst>
            </a:custGeom>
            <a:solidFill>
              <a:srgbClr val="17463E"/>
            </a:solidFill>
            <a:ln w="28575" cap="sq">
              <a:solidFill>
                <a:srgbClr val="6BA342"/>
              </a:solidFill>
              <a:prstDash val="solid"/>
              <a:miter/>
            </a:ln>
          </p:spPr>
          <p:txBody>
            <a:bodyPr/>
            <a:lstStyle/>
            <a:p>
              <a:endParaRPr lang="en-US"/>
            </a:p>
          </p:txBody>
        </p:sp>
        <p:sp>
          <p:nvSpPr>
            <p:cNvPr id="34" name="TextBox 34"/>
            <p:cNvSpPr txBox="1"/>
            <p:nvPr/>
          </p:nvSpPr>
          <p:spPr>
            <a:xfrm>
              <a:off x="0" y="9525"/>
              <a:ext cx="402498" cy="133222"/>
            </a:xfrm>
            <a:prstGeom prst="rect">
              <a:avLst/>
            </a:prstGeom>
          </p:spPr>
          <p:txBody>
            <a:bodyPr lIns="68376" tIns="68376" rIns="68376" bIns="68376" rtlCol="0" anchor="ctr"/>
            <a:lstStyle/>
            <a:p>
              <a:pPr algn="ctr">
                <a:lnSpc>
                  <a:spcPts val="1664"/>
                </a:lnSpc>
              </a:pPr>
              <a:r>
                <a:rPr lang="en-US" sz="1499" b="1">
                  <a:solidFill>
                    <a:srgbClr val="FFFFFF"/>
                  </a:solidFill>
                  <a:latin typeface="Public Sans Bold"/>
                  <a:ea typeface="Public Sans Bold"/>
                  <a:cs typeface="Public Sans Bold"/>
                  <a:sym typeface="Public Sans Bold"/>
                </a:rPr>
                <a:t>Laura Peterson</a:t>
              </a:r>
            </a:p>
            <a:p>
              <a:pPr algn="ctr">
                <a:lnSpc>
                  <a:spcPts val="1664"/>
                </a:lnSpc>
              </a:pPr>
              <a:r>
                <a:rPr lang="en-US" sz="1499">
                  <a:solidFill>
                    <a:srgbClr val="FFFFFF"/>
                  </a:solidFill>
                  <a:latin typeface="Public Sans"/>
                  <a:ea typeface="Public Sans"/>
                  <a:cs typeface="Public Sans"/>
                  <a:sym typeface="Public Sans"/>
                </a:rPr>
                <a:t>Sr. Dir. HC Strategy</a:t>
              </a:r>
            </a:p>
          </p:txBody>
        </p:sp>
      </p:grpSp>
      <p:grpSp>
        <p:nvGrpSpPr>
          <p:cNvPr id="35" name="Group 35"/>
          <p:cNvGrpSpPr/>
          <p:nvPr/>
        </p:nvGrpSpPr>
        <p:grpSpPr>
          <a:xfrm>
            <a:off x="11628445" y="8256994"/>
            <a:ext cx="2168804" cy="769171"/>
            <a:chOff x="0" y="0"/>
            <a:chExt cx="402498" cy="142747"/>
          </a:xfrm>
        </p:grpSpPr>
        <p:sp>
          <p:nvSpPr>
            <p:cNvPr id="36" name="Freeform 36"/>
            <p:cNvSpPr/>
            <p:nvPr/>
          </p:nvSpPr>
          <p:spPr>
            <a:xfrm>
              <a:off x="0" y="0"/>
              <a:ext cx="402498" cy="142747"/>
            </a:xfrm>
            <a:custGeom>
              <a:avLst/>
              <a:gdLst/>
              <a:ahLst/>
              <a:cxnLst/>
              <a:rect l="l" t="t" r="r" b="b"/>
              <a:pathLst>
                <a:path w="402498" h="142747">
                  <a:moveTo>
                    <a:pt x="0" y="0"/>
                  </a:moveTo>
                  <a:lnTo>
                    <a:pt x="402498" y="0"/>
                  </a:lnTo>
                  <a:lnTo>
                    <a:pt x="402498" y="142747"/>
                  </a:lnTo>
                  <a:lnTo>
                    <a:pt x="0" y="142747"/>
                  </a:lnTo>
                  <a:close/>
                </a:path>
              </a:pathLst>
            </a:custGeom>
            <a:solidFill>
              <a:srgbClr val="17463E"/>
            </a:solidFill>
            <a:ln w="28575" cap="sq">
              <a:solidFill>
                <a:srgbClr val="6BA342"/>
              </a:solidFill>
              <a:prstDash val="solid"/>
              <a:miter/>
            </a:ln>
          </p:spPr>
          <p:txBody>
            <a:bodyPr/>
            <a:lstStyle/>
            <a:p>
              <a:endParaRPr lang="en-US"/>
            </a:p>
          </p:txBody>
        </p:sp>
        <p:sp>
          <p:nvSpPr>
            <p:cNvPr id="37" name="TextBox 37"/>
            <p:cNvSpPr txBox="1"/>
            <p:nvPr/>
          </p:nvSpPr>
          <p:spPr>
            <a:xfrm>
              <a:off x="0" y="9525"/>
              <a:ext cx="402498" cy="133222"/>
            </a:xfrm>
            <a:prstGeom prst="rect">
              <a:avLst/>
            </a:prstGeom>
          </p:spPr>
          <p:txBody>
            <a:bodyPr lIns="68376" tIns="68376" rIns="68376" bIns="68376" rtlCol="0" anchor="ctr"/>
            <a:lstStyle/>
            <a:p>
              <a:pPr algn="ctr">
                <a:lnSpc>
                  <a:spcPts val="1664"/>
                </a:lnSpc>
              </a:pPr>
              <a:r>
                <a:rPr lang="en-US" sz="1499" b="1">
                  <a:solidFill>
                    <a:srgbClr val="FFFFFF"/>
                  </a:solidFill>
                  <a:latin typeface="Public Sans Bold"/>
                  <a:ea typeface="Public Sans Bold"/>
                  <a:cs typeface="Public Sans Bold"/>
                  <a:sym typeface="Public Sans Bold"/>
                </a:rPr>
                <a:t>Bren Moore</a:t>
              </a:r>
            </a:p>
            <a:p>
              <a:pPr algn="ctr">
                <a:lnSpc>
                  <a:spcPts val="1664"/>
                </a:lnSpc>
              </a:pPr>
              <a:r>
                <a:rPr lang="en-US" sz="1499">
                  <a:solidFill>
                    <a:srgbClr val="FFFFFF"/>
                  </a:solidFill>
                  <a:latin typeface="Public Sans"/>
                  <a:ea typeface="Public Sans"/>
                  <a:cs typeface="Public Sans"/>
                  <a:sym typeface="Public Sans"/>
                </a:rPr>
                <a:t>Dir. Total Rewards</a:t>
              </a:r>
            </a:p>
          </p:txBody>
        </p:sp>
      </p:grpSp>
      <p:grpSp>
        <p:nvGrpSpPr>
          <p:cNvPr id="38" name="Group 38"/>
          <p:cNvGrpSpPr/>
          <p:nvPr/>
        </p:nvGrpSpPr>
        <p:grpSpPr>
          <a:xfrm>
            <a:off x="15269621" y="8256994"/>
            <a:ext cx="2168804" cy="769171"/>
            <a:chOff x="0" y="0"/>
            <a:chExt cx="402498" cy="142747"/>
          </a:xfrm>
        </p:grpSpPr>
        <p:sp>
          <p:nvSpPr>
            <p:cNvPr id="39" name="Freeform 39"/>
            <p:cNvSpPr/>
            <p:nvPr/>
          </p:nvSpPr>
          <p:spPr>
            <a:xfrm>
              <a:off x="0" y="0"/>
              <a:ext cx="402498" cy="142747"/>
            </a:xfrm>
            <a:custGeom>
              <a:avLst/>
              <a:gdLst/>
              <a:ahLst/>
              <a:cxnLst/>
              <a:rect l="l" t="t" r="r" b="b"/>
              <a:pathLst>
                <a:path w="402498" h="142747">
                  <a:moveTo>
                    <a:pt x="0" y="0"/>
                  </a:moveTo>
                  <a:lnTo>
                    <a:pt x="402498" y="0"/>
                  </a:lnTo>
                  <a:lnTo>
                    <a:pt x="402498" y="142747"/>
                  </a:lnTo>
                  <a:lnTo>
                    <a:pt x="0" y="142747"/>
                  </a:lnTo>
                  <a:close/>
                </a:path>
              </a:pathLst>
            </a:custGeom>
            <a:solidFill>
              <a:srgbClr val="17463E"/>
            </a:solidFill>
            <a:ln w="28575" cap="sq">
              <a:solidFill>
                <a:srgbClr val="6BA342"/>
              </a:solidFill>
              <a:prstDash val="solid"/>
              <a:miter/>
            </a:ln>
          </p:spPr>
          <p:txBody>
            <a:bodyPr/>
            <a:lstStyle/>
            <a:p>
              <a:endParaRPr lang="en-US"/>
            </a:p>
          </p:txBody>
        </p:sp>
        <p:sp>
          <p:nvSpPr>
            <p:cNvPr id="40" name="TextBox 40"/>
            <p:cNvSpPr txBox="1"/>
            <p:nvPr/>
          </p:nvSpPr>
          <p:spPr>
            <a:xfrm>
              <a:off x="0" y="9525"/>
              <a:ext cx="402498" cy="133222"/>
            </a:xfrm>
            <a:prstGeom prst="rect">
              <a:avLst/>
            </a:prstGeom>
          </p:spPr>
          <p:txBody>
            <a:bodyPr lIns="68376" tIns="68376" rIns="68376" bIns="68376" rtlCol="0" anchor="ctr"/>
            <a:lstStyle/>
            <a:p>
              <a:pPr algn="ctr">
                <a:lnSpc>
                  <a:spcPts val="1664"/>
                </a:lnSpc>
              </a:pPr>
              <a:r>
                <a:rPr lang="en-US" sz="1499" b="1">
                  <a:solidFill>
                    <a:srgbClr val="FFFFFF"/>
                  </a:solidFill>
                  <a:latin typeface="Public Sans Bold"/>
                  <a:ea typeface="Public Sans Bold"/>
                  <a:cs typeface="Public Sans Bold"/>
                  <a:sym typeface="Public Sans Bold"/>
                </a:rPr>
                <a:t>Megan Solko</a:t>
              </a:r>
            </a:p>
            <a:p>
              <a:pPr algn="ctr">
                <a:lnSpc>
                  <a:spcPts val="1664"/>
                </a:lnSpc>
              </a:pPr>
              <a:r>
                <a:rPr lang="en-US" sz="1499">
                  <a:solidFill>
                    <a:srgbClr val="FFFFFF"/>
                  </a:solidFill>
                  <a:latin typeface="Public Sans"/>
                  <a:ea typeface="Public Sans"/>
                  <a:cs typeface="Public Sans"/>
                  <a:sym typeface="Public Sans"/>
                </a:rPr>
                <a:t>Dir. L&amp;D</a:t>
              </a:r>
            </a:p>
          </p:txBody>
        </p:sp>
      </p:grpSp>
      <p:sp>
        <p:nvSpPr>
          <p:cNvPr id="41" name="TextBox 41"/>
          <p:cNvSpPr txBox="1"/>
          <p:nvPr/>
        </p:nvSpPr>
        <p:spPr>
          <a:xfrm>
            <a:off x="748990" y="581446"/>
            <a:ext cx="4127810" cy="3843355"/>
          </a:xfrm>
          <a:prstGeom prst="rect">
            <a:avLst/>
          </a:prstGeom>
        </p:spPr>
        <p:txBody>
          <a:bodyPr wrap="square" lIns="0" tIns="0" rIns="0" bIns="0" rtlCol="0" anchor="t">
            <a:spAutoFit/>
          </a:bodyPr>
          <a:lstStyle/>
          <a:p>
            <a:pPr algn="ctr">
              <a:lnSpc>
                <a:spcPts val="9956"/>
              </a:lnSpc>
            </a:pPr>
            <a:r>
              <a:rPr lang="en-US" sz="10480" b="1">
                <a:solidFill>
                  <a:srgbClr val="17463E"/>
                </a:solidFill>
                <a:latin typeface="Public Sans Bold"/>
                <a:ea typeface="Public Sans Bold"/>
                <a:cs typeface="Public Sans Bold"/>
                <a:sym typeface="Public Sans Bold"/>
              </a:rPr>
              <a:t>Meet</a:t>
            </a:r>
          </a:p>
          <a:p>
            <a:pPr algn="ctr">
              <a:lnSpc>
                <a:spcPts val="9956"/>
              </a:lnSpc>
            </a:pPr>
            <a:r>
              <a:rPr lang="en-US" sz="10480" b="1">
                <a:solidFill>
                  <a:srgbClr val="17463E"/>
                </a:solidFill>
                <a:latin typeface="Public Sans Bold"/>
                <a:ea typeface="Public Sans Bold"/>
                <a:cs typeface="Public Sans Bold"/>
                <a:sym typeface="Public Sans Bold"/>
              </a:rPr>
              <a:t>the</a:t>
            </a:r>
          </a:p>
          <a:p>
            <a:pPr algn="ctr">
              <a:lnSpc>
                <a:spcPts val="9956"/>
              </a:lnSpc>
            </a:pPr>
            <a:r>
              <a:rPr lang="en-US" sz="10480" b="1">
                <a:solidFill>
                  <a:srgbClr val="17463E"/>
                </a:solidFill>
                <a:latin typeface="Public Sans Bold"/>
                <a:ea typeface="Public Sans Bold"/>
                <a:cs typeface="Public Sans Bold"/>
                <a:sym typeface="Public Sans Bold"/>
              </a:rPr>
              <a:t>Team!</a:t>
            </a:r>
          </a:p>
        </p:txBody>
      </p:sp>
      <p:sp>
        <p:nvSpPr>
          <p:cNvPr id="42" name="TextBox 42"/>
          <p:cNvSpPr txBox="1"/>
          <p:nvPr/>
        </p:nvSpPr>
        <p:spPr>
          <a:xfrm>
            <a:off x="6940642" y="201917"/>
            <a:ext cx="4406671" cy="1032334"/>
          </a:xfrm>
          <a:prstGeom prst="rect">
            <a:avLst/>
          </a:prstGeom>
        </p:spPr>
        <p:txBody>
          <a:bodyPr wrap="square" lIns="0" tIns="0" rIns="0" bIns="0" rtlCol="0" anchor="t">
            <a:spAutoFit/>
          </a:bodyPr>
          <a:lstStyle/>
          <a:p>
            <a:pPr algn="ctr">
              <a:lnSpc>
                <a:spcPts val="8835"/>
              </a:lnSpc>
            </a:pPr>
            <a:r>
              <a:rPr lang="en-US" sz="6311" b="1">
                <a:solidFill>
                  <a:srgbClr val="17463E"/>
                </a:solidFill>
                <a:latin typeface="Public Sans Bold"/>
                <a:ea typeface="Public Sans Bold"/>
                <a:cs typeface="Public Sans Bold"/>
                <a:sym typeface="Public Sans Bold"/>
              </a:rPr>
              <a:t>Leadership</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EF3E3"/>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234808" y="1543050"/>
          <a:ext cx="17818388" cy="7715250"/>
        </p:xfrm>
        <a:graphic>
          <a:graphicData uri="http://schemas.openxmlformats.org/drawingml/2006/table">
            <a:tbl>
              <a:tblPr/>
              <a:tblGrid>
                <a:gridCol w="3746852">
                  <a:extLst>
                    <a:ext uri="{9D8B030D-6E8A-4147-A177-3AD203B41FA5}">
                      <a16:colId xmlns:a16="http://schemas.microsoft.com/office/drawing/2014/main" val="20000"/>
                    </a:ext>
                  </a:extLst>
                </a:gridCol>
                <a:gridCol w="1758942">
                  <a:extLst>
                    <a:ext uri="{9D8B030D-6E8A-4147-A177-3AD203B41FA5}">
                      <a16:colId xmlns:a16="http://schemas.microsoft.com/office/drawing/2014/main" val="20001"/>
                    </a:ext>
                  </a:extLst>
                </a:gridCol>
                <a:gridCol w="1758942">
                  <a:extLst>
                    <a:ext uri="{9D8B030D-6E8A-4147-A177-3AD203B41FA5}">
                      <a16:colId xmlns:a16="http://schemas.microsoft.com/office/drawing/2014/main" val="20002"/>
                    </a:ext>
                  </a:extLst>
                </a:gridCol>
                <a:gridCol w="1758942">
                  <a:extLst>
                    <a:ext uri="{9D8B030D-6E8A-4147-A177-3AD203B41FA5}">
                      <a16:colId xmlns:a16="http://schemas.microsoft.com/office/drawing/2014/main" val="20003"/>
                    </a:ext>
                  </a:extLst>
                </a:gridCol>
                <a:gridCol w="1758942">
                  <a:extLst>
                    <a:ext uri="{9D8B030D-6E8A-4147-A177-3AD203B41FA5}">
                      <a16:colId xmlns:a16="http://schemas.microsoft.com/office/drawing/2014/main" val="20004"/>
                    </a:ext>
                  </a:extLst>
                </a:gridCol>
                <a:gridCol w="1758942">
                  <a:extLst>
                    <a:ext uri="{9D8B030D-6E8A-4147-A177-3AD203B41FA5}">
                      <a16:colId xmlns:a16="http://schemas.microsoft.com/office/drawing/2014/main" val="20005"/>
                    </a:ext>
                  </a:extLst>
                </a:gridCol>
                <a:gridCol w="1758942">
                  <a:extLst>
                    <a:ext uri="{9D8B030D-6E8A-4147-A177-3AD203B41FA5}">
                      <a16:colId xmlns:a16="http://schemas.microsoft.com/office/drawing/2014/main" val="20006"/>
                    </a:ext>
                  </a:extLst>
                </a:gridCol>
                <a:gridCol w="1758942">
                  <a:extLst>
                    <a:ext uri="{9D8B030D-6E8A-4147-A177-3AD203B41FA5}">
                      <a16:colId xmlns:a16="http://schemas.microsoft.com/office/drawing/2014/main" val="20007"/>
                    </a:ext>
                  </a:extLst>
                </a:gridCol>
                <a:gridCol w="1758942">
                  <a:extLst>
                    <a:ext uri="{9D8B030D-6E8A-4147-A177-3AD203B41FA5}">
                      <a16:colId xmlns:a16="http://schemas.microsoft.com/office/drawing/2014/main" val="20008"/>
                    </a:ext>
                  </a:extLst>
                </a:gridCol>
              </a:tblGrid>
              <a:tr h="784926">
                <a:tc gridSpan="9">
                  <a:txBody>
                    <a:bodyPr/>
                    <a:lstStyle/>
                    <a:p>
                      <a:pPr algn="l">
                        <a:lnSpc>
                          <a:spcPts val="2519"/>
                        </a:lnSpc>
                        <a:defRPr/>
                      </a:pPr>
                      <a:r>
                        <a:rPr lang="en-US" sz="1799" b="1">
                          <a:solidFill>
                            <a:srgbClr val="17463E"/>
                          </a:solidFill>
                          <a:latin typeface="Public Sans Bold"/>
                          <a:ea typeface="Public Sans Bold"/>
                          <a:cs typeface="Public Sans Bold"/>
                          <a:sym typeface="Public Sans Bold"/>
                        </a:rPr>
                        <a:t>Retail (30 Day Supply)</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solidFill>
                      <a:srgbClr val="EEF3E3"/>
                    </a:solidFill>
                  </a:tcPr>
                </a:tc>
                <a:tc hMerge="1">
                  <a:txBody>
                    <a:bodyPr/>
                    <a:lstStyle/>
                    <a:p>
                      <a:pPr algn="l">
                        <a:lnSpc>
                          <a:spcPts val="2519"/>
                        </a:lnSpc>
                        <a:defRPr/>
                      </a:pPr>
                      <a:r>
                        <a:rPr lang="en-US" sz="1799" b="1">
                          <a:solidFill>
                            <a:srgbClr val="17463E"/>
                          </a:solidFill>
                          <a:latin typeface="Public Sans Bold"/>
                          <a:ea typeface="Public Sans Bold"/>
                          <a:cs typeface="Public Sans Bold"/>
                          <a:sym typeface="Public Sans Bold"/>
                        </a:rPr>
                        <a:t>Retail (30 Day Supply)</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solidFill>
                      <a:srgbClr val="EEF3E3"/>
                    </a:solidFill>
                  </a:tcPr>
                </a:tc>
                <a:tc hMerge="1">
                  <a:txBody>
                    <a:bodyPr/>
                    <a:lstStyle/>
                    <a:p>
                      <a:pPr algn="l">
                        <a:lnSpc>
                          <a:spcPts val="2519"/>
                        </a:lnSpc>
                        <a:defRPr/>
                      </a:pPr>
                      <a:r>
                        <a:rPr lang="en-US" sz="1799" b="1">
                          <a:solidFill>
                            <a:srgbClr val="17463E"/>
                          </a:solidFill>
                          <a:latin typeface="Public Sans Bold"/>
                          <a:ea typeface="Public Sans Bold"/>
                          <a:cs typeface="Public Sans Bold"/>
                          <a:sym typeface="Public Sans Bold"/>
                        </a:rPr>
                        <a:t>Retail (30 Day Supply)</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solidFill>
                      <a:srgbClr val="EEF3E3"/>
                    </a:solidFill>
                  </a:tcPr>
                </a:tc>
                <a:tc hMerge="1">
                  <a:txBody>
                    <a:bodyPr/>
                    <a:lstStyle/>
                    <a:p>
                      <a:pPr algn="l">
                        <a:lnSpc>
                          <a:spcPts val="2519"/>
                        </a:lnSpc>
                        <a:defRPr/>
                      </a:pPr>
                      <a:r>
                        <a:rPr lang="en-US" sz="1799" b="1">
                          <a:solidFill>
                            <a:srgbClr val="17463E"/>
                          </a:solidFill>
                          <a:latin typeface="Public Sans Bold"/>
                          <a:ea typeface="Public Sans Bold"/>
                          <a:cs typeface="Public Sans Bold"/>
                          <a:sym typeface="Public Sans Bold"/>
                        </a:rPr>
                        <a:t>Retail (30 Day Supply)</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solidFill>
                      <a:srgbClr val="EEF3E3"/>
                    </a:solidFill>
                  </a:tcPr>
                </a:tc>
                <a:tc hMerge="1">
                  <a:txBody>
                    <a:bodyPr/>
                    <a:lstStyle/>
                    <a:p>
                      <a:pPr algn="l">
                        <a:lnSpc>
                          <a:spcPts val="2519"/>
                        </a:lnSpc>
                        <a:defRPr/>
                      </a:pPr>
                      <a:r>
                        <a:rPr lang="en-US" sz="1799" b="1">
                          <a:solidFill>
                            <a:srgbClr val="17463E"/>
                          </a:solidFill>
                          <a:latin typeface="Public Sans Bold"/>
                          <a:ea typeface="Public Sans Bold"/>
                          <a:cs typeface="Public Sans Bold"/>
                          <a:sym typeface="Public Sans Bold"/>
                        </a:rPr>
                        <a:t>Retail (30 Day Supply)</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solidFill>
                      <a:srgbClr val="EEF3E3"/>
                    </a:solidFill>
                  </a:tcPr>
                </a:tc>
                <a:tc hMerge="1">
                  <a:txBody>
                    <a:bodyPr/>
                    <a:lstStyle/>
                    <a:p>
                      <a:pPr algn="l">
                        <a:lnSpc>
                          <a:spcPts val="2519"/>
                        </a:lnSpc>
                        <a:defRPr/>
                      </a:pPr>
                      <a:r>
                        <a:rPr lang="en-US" sz="1799" b="1">
                          <a:solidFill>
                            <a:srgbClr val="17463E"/>
                          </a:solidFill>
                          <a:latin typeface="Public Sans Bold"/>
                          <a:ea typeface="Public Sans Bold"/>
                          <a:cs typeface="Public Sans Bold"/>
                          <a:sym typeface="Public Sans Bold"/>
                        </a:rPr>
                        <a:t>Retail (30 Day Supply)</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solidFill>
                      <a:srgbClr val="EEF3E3"/>
                    </a:solidFill>
                  </a:tcPr>
                </a:tc>
                <a:tc hMerge="1">
                  <a:txBody>
                    <a:bodyPr/>
                    <a:lstStyle/>
                    <a:p>
                      <a:pPr algn="l">
                        <a:lnSpc>
                          <a:spcPts val="2519"/>
                        </a:lnSpc>
                        <a:defRPr/>
                      </a:pPr>
                      <a:r>
                        <a:rPr lang="en-US" sz="1799" b="1">
                          <a:solidFill>
                            <a:srgbClr val="17463E"/>
                          </a:solidFill>
                          <a:latin typeface="Public Sans Bold"/>
                          <a:ea typeface="Public Sans Bold"/>
                          <a:cs typeface="Public Sans Bold"/>
                          <a:sym typeface="Public Sans Bold"/>
                        </a:rPr>
                        <a:t>Retail (30 Day Supply)</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solidFill>
                      <a:srgbClr val="EEF3E3"/>
                    </a:solidFill>
                  </a:tcPr>
                </a:tc>
                <a:tc hMerge="1">
                  <a:txBody>
                    <a:bodyPr/>
                    <a:lstStyle/>
                    <a:p>
                      <a:pPr algn="l">
                        <a:lnSpc>
                          <a:spcPts val="2519"/>
                        </a:lnSpc>
                        <a:defRPr/>
                      </a:pPr>
                      <a:r>
                        <a:rPr lang="en-US" sz="1799" b="1">
                          <a:solidFill>
                            <a:srgbClr val="17463E"/>
                          </a:solidFill>
                          <a:latin typeface="Public Sans Bold"/>
                          <a:ea typeface="Public Sans Bold"/>
                          <a:cs typeface="Public Sans Bold"/>
                          <a:sym typeface="Public Sans Bold"/>
                        </a:rPr>
                        <a:t>Retail (30 Day Supply)</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solidFill>
                      <a:srgbClr val="EEF3E3"/>
                    </a:solidFill>
                  </a:tcPr>
                </a:tc>
                <a:tc hMerge="1">
                  <a:txBody>
                    <a:bodyPr/>
                    <a:lstStyle/>
                    <a:p>
                      <a:pPr algn="l">
                        <a:lnSpc>
                          <a:spcPts val="2519"/>
                        </a:lnSpc>
                        <a:defRPr/>
                      </a:pPr>
                      <a:r>
                        <a:rPr lang="en-US" sz="1799" b="1">
                          <a:solidFill>
                            <a:srgbClr val="17463E"/>
                          </a:solidFill>
                          <a:latin typeface="Public Sans Bold"/>
                          <a:ea typeface="Public Sans Bold"/>
                          <a:cs typeface="Public Sans Bold"/>
                          <a:sym typeface="Public Sans Bold"/>
                        </a:rPr>
                        <a:t>Retail (30 Day Supply)</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solidFill>
                      <a:srgbClr val="EEF3E3"/>
                    </a:solidFill>
                  </a:tcPr>
                </a:tc>
                <a:extLst>
                  <a:ext uri="{0D108BD9-81ED-4DB2-BD59-A6C34878D82A}">
                    <a16:rowId xmlns:a16="http://schemas.microsoft.com/office/drawing/2014/main" val="10000"/>
                  </a:ext>
                </a:extLst>
              </a:tr>
              <a:tr h="1024233">
                <a:tc>
                  <a:txBody>
                    <a:bodyPr/>
                    <a:lstStyle/>
                    <a:p>
                      <a:pPr algn="ctr">
                        <a:lnSpc>
                          <a:spcPts val="2519"/>
                        </a:lnSpc>
                        <a:defRPr/>
                      </a:pPr>
                      <a:r>
                        <a:rPr lang="en-US" sz="1799" b="1">
                          <a:solidFill>
                            <a:srgbClr val="17463E"/>
                          </a:solidFill>
                          <a:latin typeface="Public Sans Bold"/>
                          <a:ea typeface="Public Sans Bold"/>
                          <a:cs typeface="Public Sans Bold"/>
                          <a:sym typeface="Public Sans Bold"/>
                        </a:rPr>
                        <a:t>Generic</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solidFill>
                      <a:srgbClr val="6BA342"/>
                    </a:solidFill>
                  </a:tcPr>
                </a:tc>
                <a:tc>
                  <a:txBody>
                    <a:bodyPr/>
                    <a:lstStyle/>
                    <a:p>
                      <a:pPr algn="ctr">
                        <a:lnSpc>
                          <a:spcPts val="2239"/>
                        </a:lnSpc>
                        <a:defRPr/>
                      </a:pPr>
                      <a:r>
                        <a:rPr lang="en-US" sz="1599">
                          <a:solidFill>
                            <a:srgbClr val="17463E"/>
                          </a:solidFill>
                          <a:latin typeface="Public Sans"/>
                          <a:ea typeface="Public Sans"/>
                          <a:cs typeface="Public Sans"/>
                          <a:sym typeface="Public Sans"/>
                        </a:rPr>
                        <a:t>$10</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239"/>
                        </a:lnSpc>
                        <a:defRPr/>
                      </a:pPr>
                      <a:r>
                        <a:rPr lang="en-US" sz="1599">
                          <a:solidFill>
                            <a:srgbClr val="17463E"/>
                          </a:solidFill>
                          <a:latin typeface="Public Sans"/>
                          <a:ea typeface="Public Sans"/>
                          <a:cs typeface="Public Sans"/>
                          <a:sym typeface="Public Sans"/>
                        </a:rPr>
                        <a:t>50% Coinsurance</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239"/>
                        </a:lnSpc>
                        <a:defRPr/>
                      </a:pPr>
                      <a:r>
                        <a:rPr lang="en-US" sz="1599">
                          <a:solidFill>
                            <a:srgbClr val="17463E"/>
                          </a:solidFill>
                          <a:latin typeface="Public Sans"/>
                          <a:ea typeface="Public Sans"/>
                          <a:cs typeface="Public Sans"/>
                          <a:sym typeface="Public Sans"/>
                        </a:rPr>
                        <a:t>$10</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239"/>
                        </a:lnSpc>
                        <a:defRPr/>
                      </a:pPr>
                      <a:r>
                        <a:rPr lang="en-US" sz="1599">
                          <a:solidFill>
                            <a:srgbClr val="17463E"/>
                          </a:solidFill>
                          <a:latin typeface="Public Sans"/>
                          <a:ea typeface="Public Sans"/>
                          <a:cs typeface="Public Sans"/>
                          <a:sym typeface="Public Sans"/>
                        </a:rPr>
                        <a:t>50% Coinsurance</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239"/>
                        </a:lnSpc>
                        <a:defRPr/>
                      </a:pPr>
                      <a:r>
                        <a:rPr lang="en-US" sz="1599">
                          <a:solidFill>
                            <a:srgbClr val="17463E"/>
                          </a:solidFill>
                          <a:latin typeface="Public Sans"/>
                          <a:ea typeface="Public Sans"/>
                          <a:cs typeface="Public Sans"/>
                          <a:sym typeface="Public Sans"/>
                        </a:rPr>
                        <a:t>$15</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239"/>
                        </a:lnSpc>
                        <a:defRPr/>
                      </a:pPr>
                      <a:r>
                        <a:rPr lang="en-US" sz="1599">
                          <a:solidFill>
                            <a:srgbClr val="17463E"/>
                          </a:solidFill>
                          <a:latin typeface="Public Sans"/>
                          <a:ea typeface="Public Sans"/>
                          <a:cs typeface="Public Sans"/>
                          <a:sym typeface="Public Sans"/>
                        </a:rPr>
                        <a:t>50% Coinsurance</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239"/>
                        </a:lnSpc>
                        <a:defRPr/>
                      </a:pPr>
                      <a:r>
                        <a:rPr lang="en-US" sz="1599">
                          <a:solidFill>
                            <a:srgbClr val="17463E"/>
                          </a:solidFill>
                          <a:latin typeface="Public Sans"/>
                          <a:ea typeface="Public Sans"/>
                          <a:cs typeface="Public Sans"/>
                          <a:sym typeface="Public Sans"/>
                        </a:rPr>
                        <a:t>20% Coinsurance</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239"/>
                        </a:lnSpc>
                        <a:defRPr/>
                      </a:pPr>
                      <a:r>
                        <a:rPr lang="en-US" sz="1599">
                          <a:solidFill>
                            <a:srgbClr val="17463E"/>
                          </a:solidFill>
                          <a:latin typeface="Public Sans"/>
                          <a:ea typeface="Public Sans"/>
                          <a:cs typeface="Public Sans"/>
                          <a:sym typeface="Public Sans"/>
                        </a:rPr>
                        <a:t>50% Coinsurance</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extLst>
                  <a:ext uri="{0D108BD9-81ED-4DB2-BD59-A6C34878D82A}">
                    <a16:rowId xmlns:a16="http://schemas.microsoft.com/office/drawing/2014/main" val="10001"/>
                  </a:ext>
                </a:extLst>
              </a:tr>
              <a:tr h="1024233">
                <a:tc>
                  <a:txBody>
                    <a:bodyPr/>
                    <a:lstStyle/>
                    <a:p>
                      <a:pPr algn="ctr">
                        <a:lnSpc>
                          <a:spcPts val="2519"/>
                        </a:lnSpc>
                        <a:defRPr/>
                      </a:pPr>
                      <a:r>
                        <a:rPr lang="en-US" sz="1799" b="1">
                          <a:solidFill>
                            <a:srgbClr val="17463E"/>
                          </a:solidFill>
                          <a:latin typeface="Public Sans Bold"/>
                          <a:ea typeface="Public Sans Bold"/>
                          <a:cs typeface="Public Sans Bold"/>
                          <a:sym typeface="Public Sans Bold"/>
                        </a:rPr>
                        <a:t>Brand Preferred</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solidFill>
                      <a:srgbClr val="6BA342"/>
                    </a:solidFill>
                  </a:tcPr>
                </a:tc>
                <a:tc>
                  <a:txBody>
                    <a:bodyPr/>
                    <a:lstStyle/>
                    <a:p>
                      <a:pPr algn="ctr">
                        <a:lnSpc>
                          <a:spcPts val="2239"/>
                        </a:lnSpc>
                        <a:defRPr/>
                      </a:pPr>
                      <a:r>
                        <a:rPr lang="en-US" sz="1599">
                          <a:solidFill>
                            <a:srgbClr val="17463E"/>
                          </a:solidFill>
                          <a:latin typeface="Public Sans"/>
                          <a:ea typeface="Public Sans"/>
                          <a:cs typeface="Public Sans"/>
                          <a:sym typeface="Public Sans"/>
                        </a:rPr>
                        <a:t>$30</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239"/>
                        </a:lnSpc>
                        <a:defRPr/>
                      </a:pPr>
                      <a:r>
                        <a:rPr lang="en-US" sz="1599">
                          <a:solidFill>
                            <a:srgbClr val="17463E"/>
                          </a:solidFill>
                          <a:latin typeface="Public Sans"/>
                          <a:ea typeface="Public Sans"/>
                          <a:cs typeface="Public Sans"/>
                          <a:sym typeface="Public Sans"/>
                        </a:rPr>
                        <a:t>50% Coinsurance</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239"/>
                        </a:lnSpc>
                        <a:defRPr/>
                      </a:pPr>
                      <a:r>
                        <a:rPr lang="en-US" sz="1599">
                          <a:solidFill>
                            <a:srgbClr val="17463E"/>
                          </a:solidFill>
                          <a:latin typeface="Public Sans"/>
                          <a:ea typeface="Public Sans"/>
                          <a:cs typeface="Public Sans"/>
                          <a:sym typeface="Public Sans"/>
                        </a:rPr>
                        <a:t>$30</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239"/>
                        </a:lnSpc>
                        <a:defRPr/>
                      </a:pPr>
                      <a:r>
                        <a:rPr lang="en-US" sz="1599">
                          <a:solidFill>
                            <a:srgbClr val="17463E"/>
                          </a:solidFill>
                          <a:latin typeface="Public Sans"/>
                          <a:ea typeface="Public Sans"/>
                          <a:cs typeface="Public Sans"/>
                          <a:sym typeface="Public Sans"/>
                        </a:rPr>
                        <a:t>50% Coinsurance</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239"/>
                        </a:lnSpc>
                        <a:defRPr/>
                      </a:pPr>
                      <a:r>
                        <a:rPr lang="en-US" sz="1599">
                          <a:solidFill>
                            <a:srgbClr val="17463E"/>
                          </a:solidFill>
                          <a:latin typeface="Public Sans"/>
                          <a:ea typeface="Public Sans"/>
                          <a:cs typeface="Public Sans"/>
                          <a:sym typeface="Public Sans"/>
                        </a:rPr>
                        <a:t>$40</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239"/>
                        </a:lnSpc>
                        <a:defRPr/>
                      </a:pPr>
                      <a:r>
                        <a:rPr lang="en-US" sz="1599">
                          <a:solidFill>
                            <a:srgbClr val="17463E"/>
                          </a:solidFill>
                          <a:latin typeface="Public Sans"/>
                          <a:ea typeface="Public Sans"/>
                          <a:cs typeface="Public Sans"/>
                          <a:sym typeface="Public Sans"/>
                        </a:rPr>
                        <a:t>50% Coinsurance</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239"/>
                        </a:lnSpc>
                        <a:defRPr/>
                      </a:pPr>
                      <a:r>
                        <a:rPr lang="en-US" sz="1599">
                          <a:solidFill>
                            <a:srgbClr val="17463E"/>
                          </a:solidFill>
                          <a:latin typeface="Public Sans"/>
                          <a:ea typeface="Public Sans"/>
                          <a:cs typeface="Public Sans"/>
                          <a:sym typeface="Public Sans"/>
                        </a:rPr>
                        <a:t>20% Coinsurance</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239"/>
                        </a:lnSpc>
                        <a:defRPr/>
                      </a:pPr>
                      <a:r>
                        <a:rPr lang="en-US" sz="1599">
                          <a:solidFill>
                            <a:srgbClr val="17463E"/>
                          </a:solidFill>
                          <a:latin typeface="Public Sans"/>
                          <a:ea typeface="Public Sans"/>
                          <a:cs typeface="Public Sans"/>
                          <a:sym typeface="Public Sans"/>
                        </a:rPr>
                        <a:t>50% Coinsurance</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extLst>
                  <a:ext uri="{0D108BD9-81ED-4DB2-BD59-A6C34878D82A}">
                    <a16:rowId xmlns:a16="http://schemas.microsoft.com/office/drawing/2014/main" val="10002"/>
                  </a:ext>
                </a:extLst>
              </a:tr>
              <a:tr h="1024233">
                <a:tc>
                  <a:txBody>
                    <a:bodyPr/>
                    <a:lstStyle/>
                    <a:p>
                      <a:pPr algn="ctr">
                        <a:lnSpc>
                          <a:spcPts val="2519"/>
                        </a:lnSpc>
                        <a:defRPr/>
                      </a:pPr>
                      <a:r>
                        <a:rPr lang="en-US" sz="1799" b="1">
                          <a:solidFill>
                            <a:srgbClr val="17463E"/>
                          </a:solidFill>
                          <a:latin typeface="Public Sans Bold"/>
                          <a:ea typeface="Public Sans Bold"/>
                          <a:cs typeface="Public Sans Bold"/>
                          <a:sym typeface="Public Sans Bold"/>
                        </a:rPr>
                        <a:t>Brand Non-Preferred</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solidFill>
                      <a:srgbClr val="6BA342"/>
                    </a:solidFill>
                  </a:tcPr>
                </a:tc>
                <a:tc>
                  <a:txBody>
                    <a:bodyPr/>
                    <a:lstStyle/>
                    <a:p>
                      <a:pPr algn="ctr">
                        <a:lnSpc>
                          <a:spcPts val="2239"/>
                        </a:lnSpc>
                        <a:defRPr/>
                      </a:pPr>
                      <a:r>
                        <a:rPr lang="en-US" sz="1599">
                          <a:solidFill>
                            <a:srgbClr val="17463E"/>
                          </a:solidFill>
                          <a:latin typeface="Public Sans"/>
                          <a:ea typeface="Public Sans"/>
                          <a:cs typeface="Public Sans"/>
                          <a:sym typeface="Public Sans"/>
                        </a:rPr>
                        <a:t>$50</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239"/>
                        </a:lnSpc>
                        <a:defRPr/>
                      </a:pPr>
                      <a:r>
                        <a:rPr lang="en-US" sz="1599">
                          <a:solidFill>
                            <a:srgbClr val="17463E"/>
                          </a:solidFill>
                          <a:latin typeface="Public Sans"/>
                          <a:ea typeface="Public Sans"/>
                          <a:cs typeface="Public Sans"/>
                          <a:sym typeface="Public Sans"/>
                        </a:rPr>
                        <a:t>50% Coinsurance</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239"/>
                        </a:lnSpc>
                        <a:defRPr/>
                      </a:pPr>
                      <a:r>
                        <a:rPr lang="en-US" sz="1599">
                          <a:solidFill>
                            <a:srgbClr val="17463E"/>
                          </a:solidFill>
                          <a:latin typeface="Public Sans"/>
                          <a:ea typeface="Public Sans"/>
                          <a:cs typeface="Public Sans"/>
                          <a:sym typeface="Public Sans"/>
                        </a:rPr>
                        <a:t>$50</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239"/>
                        </a:lnSpc>
                        <a:defRPr/>
                      </a:pPr>
                      <a:r>
                        <a:rPr lang="en-US" sz="1599">
                          <a:solidFill>
                            <a:srgbClr val="17463E"/>
                          </a:solidFill>
                          <a:latin typeface="Public Sans"/>
                          <a:ea typeface="Public Sans"/>
                          <a:cs typeface="Public Sans"/>
                          <a:sym typeface="Public Sans"/>
                        </a:rPr>
                        <a:t>50% Coinsurance</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239"/>
                        </a:lnSpc>
                        <a:defRPr/>
                      </a:pPr>
                      <a:r>
                        <a:rPr lang="en-US" sz="1599">
                          <a:solidFill>
                            <a:srgbClr val="17463E"/>
                          </a:solidFill>
                          <a:latin typeface="Public Sans"/>
                          <a:ea typeface="Public Sans"/>
                          <a:cs typeface="Public Sans"/>
                          <a:sym typeface="Public Sans"/>
                        </a:rPr>
                        <a:t>$65</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239"/>
                        </a:lnSpc>
                        <a:defRPr/>
                      </a:pPr>
                      <a:r>
                        <a:rPr lang="en-US" sz="1599">
                          <a:solidFill>
                            <a:srgbClr val="17463E"/>
                          </a:solidFill>
                          <a:latin typeface="Public Sans"/>
                          <a:ea typeface="Public Sans"/>
                          <a:cs typeface="Public Sans"/>
                          <a:sym typeface="Public Sans"/>
                        </a:rPr>
                        <a:t>50% Coinsurance</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239"/>
                        </a:lnSpc>
                        <a:defRPr/>
                      </a:pPr>
                      <a:r>
                        <a:rPr lang="en-US" sz="1599">
                          <a:solidFill>
                            <a:srgbClr val="17463E"/>
                          </a:solidFill>
                          <a:latin typeface="Public Sans"/>
                          <a:ea typeface="Public Sans"/>
                          <a:cs typeface="Public Sans"/>
                          <a:sym typeface="Public Sans"/>
                        </a:rPr>
                        <a:t>20% Coinsurance</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239"/>
                        </a:lnSpc>
                        <a:defRPr/>
                      </a:pPr>
                      <a:r>
                        <a:rPr lang="en-US" sz="1599">
                          <a:solidFill>
                            <a:srgbClr val="17463E"/>
                          </a:solidFill>
                          <a:latin typeface="Public Sans"/>
                          <a:ea typeface="Public Sans"/>
                          <a:cs typeface="Public Sans"/>
                          <a:sym typeface="Public Sans"/>
                        </a:rPr>
                        <a:t>50% Coinsurance</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extLst>
                  <a:ext uri="{0D108BD9-81ED-4DB2-BD59-A6C34878D82A}">
                    <a16:rowId xmlns:a16="http://schemas.microsoft.com/office/drawing/2014/main" val="10003"/>
                  </a:ext>
                </a:extLst>
              </a:tr>
              <a:tr h="784926">
                <a:tc gridSpan="9">
                  <a:txBody>
                    <a:bodyPr/>
                    <a:lstStyle/>
                    <a:p>
                      <a:pPr algn="l">
                        <a:lnSpc>
                          <a:spcPts val="2519"/>
                        </a:lnSpc>
                        <a:defRPr/>
                      </a:pPr>
                      <a:r>
                        <a:rPr lang="en-US" sz="1799" b="1">
                          <a:solidFill>
                            <a:srgbClr val="17463E"/>
                          </a:solidFill>
                          <a:latin typeface="Public Sans Bold"/>
                          <a:ea typeface="Public Sans Bold"/>
                          <a:cs typeface="Public Sans Bold"/>
                          <a:sym typeface="Public Sans Bold"/>
                        </a:rPr>
                        <a:t>Mail Order (90 Day Supply)</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solidFill>
                      <a:srgbClr val="EEF3E3"/>
                    </a:solidFill>
                  </a:tcPr>
                </a:tc>
                <a:tc hMerge="1">
                  <a:txBody>
                    <a:bodyPr/>
                    <a:lstStyle/>
                    <a:p>
                      <a:pPr algn="l">
                        <a:lnSpc>
                          <a:spcPts val="2519"/>
                        </a:lnSpc>
                        <a:defRPr/>
                      </a:pPr>
                      <a:r>
                        <a:rPr lang="en-US" sz="1799" b="1">
                          <a:solidFill>
                            <a:srgbClr val="17463E"/>
                          </a:solidFill>
                          <a:latin typeface="Public Sans Bold"/>
                          <a:ea typeface="Public Sans Bold"/>
                          <a:cs typeface="Public Sans Bold"/>
                          <a:sym typeface="Public Sans Bold"/>
                        </a:rPr>
                        <a:t>Mail Order (90 Day Supply)</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solidFill>
                      <a:srgbClr val="EEF3E3"/>
                    </a:solidFill>
                  </a:tcPr>
                </a:tc>
                <a:tc hMerge="1">
                  <a:txBody>
                    <a:bodyPr/>
                    <a:lstStyle/>
                    <a:p>
                      <a:pPr algn="l">
                        <a:lnSpc>
                          <a:spcPts val="2519"/>
                        </a:lnSpc>
                        <a:defRPr/>
                      </a:pPr>
                      <a:r>
                        <a:rPr lang="en-US" sz="1799" b="1">
                          <a:solidFill>
                            <a:srgbClr val="17463E"/>
                          </a:solidFill>
                          <a:latin typeface="Public Sans Bold"/>
                          <a:ea typeface="Public Sans Bold"/>
                          <a:cs typeface="Public Sans Bold"/>
                          <a:sym typeface="Public Sans Bold"/>
                        </a:rPr>
                        <a:t>Mail Order (90 Day Supply)</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solidFill>
                      <a:srgbClr val="EEF3E3"/>
                    </a:solidFill>
                  </a:tcPr>
                </a:tc>
                <a:tc hMerge="1">
                  <a:txBody>
                    <a:bodyPr/>
                    <a:lstStyle/>
                    <a:p>
                      <a:pPr algn="l">
                        <a:lnSpc>
                          <a:spcPts val="2519"/>
                        </a:lnSpc>
                        <a:defRPr/>
                      </a:pPr>
                      <a:r>
                        <a:rPr lang="en-US" sz="1799" b="1">
                          <a:solidFill>
                            <a:srgbClr val="17463E"/>
                          </a:solidFill>
                          <a:latin typeface="Public Sans Bold"/>
                          <a:ea typeface="Public Sans Bold"/>
                          <a:cs typeface="Public Sans Bold"/>
                          <a:sym typeface="Public Sans Bold"/>
                        </a:rPr>
                        <a:t>Mail Order (90 Day Supply)</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solidFill>
                      <a:srgbClr val="EEF3E3"/>
                    </a:solidFill>
                  </a:tcPr>
                </a:tc>
                <a:tc hMerge="1">
                  <a:txBody>
                    <a:bodyPr/>
                    <a:lstStyle/>
                    <a:p>
                      <a:pPr algn="l">
                        <a:lnSpc>
                          <a:spcPts val="2519"/>
                        </a:lnSpc>
                        <a:defRPr/>
                      </a:pPr>
                      <a:r>
                        <a:rPr lang="en-US" sz="1799" b="1">
                          <a:solidFill>
                            <a:srgbClr val="17463E"/>
                          </a:solidFill>
                          <a:latin typeface="Public Sans Bold"/>
                          <a:ea typeface="Public Sans Bold"/>
                          <a:cs typeface="Public Sans Bold"/>
                          <a:sym typeface="Public Sans Bold"/>
                        </a:rPr>
                        <a:t>Mail Order (90 Day Supply)</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solidFill>
                      <a:srgbClr val="EEF3E3"/>
                    </a:solidFill>
                  </a:tcPr>
                </a:tc>
                <a:tc hMerge="1">
                  <a:txBody>
                    <a:bodyPr/>
                    <a:lstStyle/>
                    <a:p>
                      <a:pPr algn="l">
                        <a:lnSpc>
                          <a:spcPts val="2519"/>
                        </a:lnSpc>
                        <a:defRPr/>
                      </a:pPr>
                      <a:r>
                        <a:rPr lang="en-US" sz="1799" b="1">
                          <a:solidFill>
                            <a:srgbClr val="17463E"/>
                          </a:solidFill>
                          <a:latin typeface="Public Sans Bold"/>
                          <a:ea typeface="Public Sans Bold"/>
                          <a:cs typeface="Public Sans Bold"/>
                          <a:sym typeface="Public Sans Bold"/>
                        </a:rPr>
                        <a:t>Mail Order (90 Day Supply)</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solidFill>
                      <a:srgbClr val="EEF3E3"/>
                    </a:solidFill>
                  </a:tcPr>
                </a:tc>
                <a:tc hMerge="1">
                  <a:txBody>
                    <a:bodyPr/>
                    <a:lstStyle/>
                    <a:p>
                      <a:pPr algn="l">
                        <a:lnSpc>
                          <a:spcPts val="2519"/>
                        </a:lnSpc>
                        <a:defRPr/>
                      </a:pPr>
                      <a:r>
                        <a:rPr lang="en-US" sz="1799" b="1">
                          <a:solidFill>
                            <a:srgbClr val="17463E"/>
                          </a:solidFill>
                          <a:latin typeface="Public Sans Bold"/>
                          <a:ea typeface="Public Sans Bold"/>
                          <a:cs typeface="Public Sans Bold"/>
                          <a:sym typeface="Public Sans Bold"/>
                        </a:rPr>
                        <a:t>Mail Order (90 Day Supply)</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solidFill>
                      <a:srgbClr val="EEF3E3"/>
                    </a:solidFill>
                  </a:tcPr>
                </a:tc>
                <a:tc hMerge="1">
                  <a:txBody>
                    <a:bodyPr/>
                    <a:lstStyle/>
                    <a:p>
                      <a:pPr algn="l">
                        <a:lnSpc>
                          <a:spcPts val="2519"/>
                        </a:lnSpc>
                        <a:defRPr/>
                      </a:pPr>
                      <a:r>
                        <a:rPr lang="en-US" sz="1799" b="1">
                          <a:solidFill>
                            <a:srgbClr val="17463E"/>
                          </a:solidFill>
                          <a:latin typeface="Public Sans Bold"/>
                          <a:ea typeface="Public Sans Bold"/>
                          <a:cs typeface="Public Sans Bold"/>
                          <a:sym typeface="Public Sans Bold"/>
                        </a:rPr>
                        <a:t>Mail Order (90 Day Supply)</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solidFill>
                      <a:srgbClr val="EEF3E3"/>
                    </a:solidFill>
                  </a:tcPr>
                </a:tc>
                <a:tc hMerge="1">
                  <a:txBody>
                    <a:bodyPr/>
                    <a:lstStyle/>
                    <a:p>
                      <a:pPr algn="l">
                        <a:lnSpc>
                          <a:spcPts val="2519"/>
                        </a:lnSpc>
                        <a:defRPr/>
                      </a:pPr>
                      <a:r>
                        <a:rPr lang="en-US" sz="1799" b="1">
                          <a:solidFill>
                            <a:srgbClr val="17463E"/>
                          </a:solidFill>
                          <a:latin typeface="Public Sans Bold"/>
                          <a:ea typeface="Public Sans Bold"/>
                          <a:cs typeface="Public Sans Bold"/>
                          <a:sym typeface="Public Sans Bold"/>
                        </a:rPr>
                        <a:t>Mail Order (90 Day Supply)</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solidFill>
                      <a:srgbClr val="EEF3E3"/>
                    </a:solidFill>
                  </a:tcPr>
                </a:tc>
                <a:extLst>
                  <a:ext uri="{0D108BD9-81ED-4DB2-BD59-A6C34878D82A}">
                    <a16:rowId xmlns:a16="http://schemas.microsoft.com/office/drawing/2014/main" val="10004"/>
                  </a:ext>
                </a:extLst>
              </a:tr>
              <a:tr h="1024233">
                <a:tc>
                  <a:txBody>
                    <a:bodyPr/>
                    <a:lstStyle/>
                    <a:p>
                      <a:pPr algn="ctr">
                        <a:lnSpc>
                          <a:spcPts val="2519"/>
                        </a:lnSpc>
                        <a:defRPr/>
                      </a:pPr>
                      <a:r>
                        <a:rPr lang="en-US" sz="1799" b="1">
                          <a:solidFill>
                            <a:srgbClr val="17463E"/>
                          </a:solidFill>
                          <a:latin typeface="Public Sans Bold"/>
                          <a:ea typeface="Public Sans Bold"/>
                          <a:cs typeface="Public Sans Bold"/>
                          <a:sym typeface="Public Sans Bold"/>
                        </a:rPr>
                        <a:t>Generic</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solidFill>
                      <a:srgbClr val="6BA342"/>
                    </a:solidFill>
                  </a:tcPr>
                </a:tc>
                <a:tc>
                  <a:txBody>
                    <a:bodyPr/>
                    <a:lstStyle/>
                    <a:p>
                      <a:pPr algn="ctr">
                        <a:lnSpc>
                          <a:spcPts val="2239"/>
                        </a:lnSpc>
                        <a:defRPr/>
                      </a:pPr>
                      <a:r>
                        <a:rPr lang="en-US" sz="1599">
                          <a:solidFill>
                            <a:srgbClr val="17463E"/>
                          </a:solidFill>
                          <a:latin typeface="Public Sans"/>
                          <a:ea typeface="Public Sans"/>
                          <a:cs typeface="Public Sans"/>
                          <a:sym typeface="Public Sans"/>
                        </a:rPr>
                        <a:t>$25</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239"/>
                        </a:lnSpc>
                        <a:defRPr/>
                      </a:pPr>
                      <a:r>
                        <a:rPr lang="en-US" sz="1599">
                          <a:solidFill>
                            <a:srgbClr val="17463E"/>
                          </a:solidFill>
                          <a:latin typeface="Public Sans"/>
                          <a:ea typeface="Public Sans"/>
                          <a:cs typeface="Public Sans"/>
                          <a:sym typeface="Public Sans"/>
                        </a:rPr>
                        <a:t>50% Coinsurance</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239"/>
                        </a:lnSpc>
                        <a:defRPr/>
                      </a:pPr>
                      <a:r>
                        <a:rPr lang="en-US" sz="1599">
                          <a:solidFill>
                            <a:srgbClr val="17463E"/>
                          </a:solidFill>
                          <a:latin typeface="Public Sans"/>
                          <a:ea typeface="Public Sans"/>
                          <a:cs typeface="Public Sans"/>
                          <a:sym typeface="Public Sans"/>
                        </a:rPr>
                        <a:t>$25</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239"/>
                        </a:lnSpc>
                        <a:defRPr/>
                      </a:pPr>
                      <a:r>
                        <a:rPr lang="en-US" sz="1599">
                          <a:solidFill>
                            <a:srgbClr val="17463E"/>
                          </a:solidFill>
                          <a:latin typeface="Public Sans"/>
                          <a:ea typeface="Public Sans"/>
                          <a:cs typeface="Public Sans"/>
                          <a:sym typeface="Public Sans"/>
                        </a:rPr>
                        <a:t>50% Coinsurance</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239"/>
                        </a:lnSpc>
                        <a:defRPr/>
                      </a:pPr>
                      <a:r>
                        <a:rPr lang="en-US" sz="1599">
                          <a:solidFill>
                            <a:srgbClr val="17463E"/>
                          </a:solidFill>
                          <a:latin typeface="Public Sans"/>
                          <a:ea typeface="Public Sans"/>
                          <a:cs typeface="Public Sans"/>
                          <a:sym typeface="Public Sans"/>
                        </a:rPr>
                        <a:t>$38</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239"/>
                        </a:lnSpc>
                        <a:defRPr/>
                      </a:pPr>
                      <a:r>
                        <a:rPr lang="en-US" sz="1599">
                          <a:solidFill>
                            <a:srgbClr val="17463E"/>
                          </a:solidFill>
                          <a:latin typeface="Public Sans"/>
                          <a:ea typeface="Public Sans"/>
                          <a:cs typeface="Public Sans"/>
                          <a:sym typeface="Public Sans"/>
                        </a:rPr>
                        <a:t>50% Coinsurance</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239"/>
                        </a:lnSpc>
                        <a:defRPr/>
                      </a:pPr>
                      <a:r>
                        <a:rPr lang="en-US" sz="1599">
                          <a:solidFill>
                            <a:srgbClr val="17463E"/>
                          </a:solidFill>
                          <a:latin typeface="Public Sans"/>
                          <a:ea typeface="Public Sans"/>
                          <a:cs typeface="Public Sans"/>
                          <a:sym typeface="Public Sans"/>
                        </a:rPr>
                        <a:t>20% Coinsurance</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239"/>
                        </a:lnSpc>
                        <a:defRPr/>
                      </a:pPr>
                      <a:r>
                        <a:rPr lang="en-US" sz="1599">
                          <a:solidFill>
                            <a:srgbClr val="17463E"/>
                          </a:solidFill>
                          <a:latin typeface="Public Sans"/>
                          <a:ea typeface="Public Sans"/>
                          <a:cs typeface="Public Sans"/>
                          <a:sym typeface="Public Sans"/>
                        </a:rPr>
                        <a:t>50% Coinsurance</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extLst>
                  <a:ext uri="{0D108BD9-81ED-4DB2-BD59-A6C34878D82A}">
                    <a16:rowId xmlns:a16="http://schemas.microsoft.com/office/drawing/2014/main" val="10005"/>
                  </a:ext>
                </a:extLst>
              </a:tr>
              <a:tr h="1024233">
                <a:tc>
                  <a:txBody>
                    <a:bodyPr/>
                    <a:lstStyle/>
                    <a:p>
                      <a:pPr algn="ctr">
                        <a:lnSpc>
                          <a:spcPts val="2519"/>
                        </a:lnSpc>
                        <a:defRPr/>
                      </a:pPr>
                      <a:r>
                        <a:rPr lang="en-US" sz="1799" b="1">
                          <a:solidFill>
                            <a:srgbClr val="17463E"/>
                          </a:solidFill>
                          <a:latin typeface="Public Sans Bold"/>
                          <a:ea typeface="Public Sans Bold"/>
                          <a:cs typeface="Public Sans Bold"/>
                          <a:sym typeface="Public Sans Bold"/>
                        </a:rPr>
                        <a:t>Brand Preferred</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solidFill>
                      <a:srgbClr val="6BA342"/>
                    </a:solidFill>
                  </a:tcPr>
                </a:tc>
                <a:tc>
                  <a:txBody>
                    <a:bodyPr/>
                    <a:lstStyle/>
                    <a:p>
                      <a:pPr algn="ctr">
                        <a:lnSpc>
                          <a:spcPts val="2239"/>
                        </a:lnSpc>
                        <a:defRPr/>
                      </a:pPr>
                      <a:r>
                        <a:rPr lang="en-US" sz="1599">
                          <a:solidFill>
                            <a:srgbClr val="17463E"/>
                          </a:solidFill>
                          <a:latin typeface="Public Sans"/>
                          <a:ea typeface="Public Sans"/>
                          <a:cs typeface="Public Sans"/>
                          <a:sym typeface="Public Sans"/>
                        </a:rPr>
                        <a:t>$75</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239"/>
                        </a:lnSpc>
                        <a:defRPr/>
                      </a:pPr>
                      <a:r>
                        <a:rPr lang="en-US" sz="1599">
                          <a:solidFill>
                            <a:srgbClr val="17463E"/>
                          </a:solidFill>
                          <a:latin typeface="Public Sans"/>
                          <a:ea typeface="Public Sans"/>
                          <a:cs typeface="Public Sans"/>
                          <a:sym typeface="Public Sans"/>
                        </a:rPr>
                        <a:t>50% Coinsurance</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239"/>
                        </a:lnSpc>
                        <a:defRPr/>
                      </a:pPr>
                      <a:r>
                        <a:rPr lang="en-US" sz="1599">
                          <a:solidFill>
                            <a:srgbClr val="17463E"/>
                          </a:solidFill>
                          <a:latin typeface="Public Sans"/>
                          <a:ea typeface="Public Sans"/>
                          <a:cs typeface="Public Sans"/>
                          <a:sym typeface="Public Sans"/>
                        </a:rPr>
                        <a:t>$75</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239"/>
                        </a:lnSpc>
                        <a:defRPr/>
                      </a:pPr>
                      <a:r>
                        <a:rPr lang="en-US" sz="1599">
                          <a:solidFill>
                            <a:srgbClr val="17463E"/>
                          </a:solidFill>
                          <a:latin typeface="Public Sans"/>
                          <a:ea typeface="Public Sans"/>
                          <a:cs typeface="Public Sans"/>
                          <a:sym typeface="Public Sans"/>
                        </a:rPr>
                        <a:t>50% Coinsurance</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239"/>
                        </a:lnSpc>
                        <a:defRPr/>
                      </a:pPr>
                      <a:r>
                        <a:rPr lang="en-US" sz="1599">
                          <a:solidFill>
                            <a:srgbClr val="17463E"/>
                          </a:solidFill>
                          <a:latin typeface="Public Sans"/>
                          <a:ea typeface="Public Sans"/>
                          <a:cs typeface="Public Sans"/>
                          <a:sym typeface="Public Sans"/>
                        </a:rPr>
                        <a:t>$100</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239"/>
                        </a:lnSpc>
                        <a:defRPr/>
                      </a:pPr>
                      <a:r>
                        <a:rPr lang="en-US" sz="1599">
                          <a:solidFill>
                            <a:srgbClr val="17463E"/>
                          </a:solidFill>
                          <a:latin typeface="Public Sans"/>
                          <a:ea typeface="Public Sans"/>
                          <a:cs typeface="Public Sans"/>
                          <a:sym typeface="Public Sans"/>
                        </a:rPr>
                        <a:t>50% Coinsurance</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239"/>
                        </a:lnSpc>
                        <a:defRPr/>
                      </a:pPr>
                      <a:r>
                        <a:rPr lang="en-US" sz="1599">
                          <a:solidFill>
                            <a:srgbClr val="17463E"/>
                          </a:solidFill>
                          <a:latin typeface="Public Sans"/>
                          <a:ea typeface="Public Sans"/>
                          <a:cs typeface="Public Sans"/>
                          <a:sym typeface="Public Sans"/>
                        </a:rPr>
                        <a:t>20% Coinsurance</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239"/>
                        </a:lnSpc>
                        <a:defRPr/>
                      </a:pPr>
                      <a:r>
                        <a:rPr lang="en-US" sz="1599">
                          <a:solidFill>
                            <a:srgbClr val="17463E"/>
                          </a:solidFill>
                          <a:latin typeface="Public Sans"/>
                          <a:ea typeface="Public Sans"/>
                          <a:cs typeface="Public Sans"/>
                          <a:sym typeface="Public Sans"/>
                        </a:rPr>
                        <a:t>50% Coinsurance</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extLst>
                  <a:ext uri="{0D108BD9-81ED-4DB2-BD59-A6C34878D82A}">
                    <a16:rowId xmlns:a16="http://schemas.microsoft.com/office/drawing/2014/main" val="10006"/>
                  </a:ext>
                </a:extLst>
              </a:tr>
              <a:tr h="1024233">
                <a:tc>
                  <a:txBody>
                    <a:bodyPr/>
                    <a:lstStyle/>
                    <a:p>
                      <a:pPr algn="ctr">
                        <a:lnSpc>
                          <a:spcPts val="2519"/>
                        </a:lnSpc>
                        <a:defRPr/>
                      </a:pPr>
                      <a:r>
                        <a:rPr lang="en-US" sz="1799" b="1">
                          <a:solidFill>
                            <a:srgbClr val="17463E"/>
                          </a:solidFill>
                          <a:latin typeface="Public Sans Bold"/>
                          <a:ea typeface="Public Sans Bold"/>
                          <a:cs typeface="Public Sans Bold"/>
                          <a:sym typeface="Public Sans Bold"/>
                        </a:rPr>
                        <a:t>Brand Non-Preferred</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solidFill>
                      <a:srgbClr val="6BA342"/>
                    </a:solidFill>
                  </a:tcPr>
                </a:tc>
                <a:tc>
                  <a:txBody>
                    <a:bodyPr/>
                    <a:lstStyle/>
                    <a:p>
                      <a:pPr algn="ctr">
                        <a:lnSpc>
                          <a:spcPts val="2239"/>
                        </a:lnSpc>
                        <a:defRPr/>
                      </a:pPr>
                      <a:r>
                        <a:rPr lang="en-US" sz="1599">
                          <a:solidFill>
                            <a:srgbClr val="17463E"/>
                          </a:solidFill>
                          <a:latin typeface="Public Sans"/>
                          <a:ea typeface="Public Sans"/>
                          <a:cs typeface="Public Sans"/>
                          <a:sym typeface="Public Sans"/>
                        </a:rPr>
                        <a:t>$125</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239"/>
                        </a:lnSpc>
                        <a:defRPr/>
                      </a:pPr>
                      <a:r>
                        <a:rPr lang="en-US" sz="1599">
                          <a:solidFill>
                            <a:srgbClr val="17463E"/>
                          </a:solidFill>
                          <a:latin typeface="Public Sans"/>
                          <a:ea typeface="Public Sans"/>
                          <a:cs typeface="Public Sans"/>
                          <a:sym typeface="Public Sans"/>
                        </a:rPr>
                        <a:t>50% Coinsurance</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239"/>
                        </a:lnSpc>
                        <a:defRPr/>
                      </a:pPr>
                      <a:r>
                        <a:rPr lang="en-US" sz="1599">
                          <a:solidFill>
                            <a:srgbClr val="17463E"/>
                          </a:solidFill>
                          <a:latin typeface="Public Sans"/>
                          <a:ea typeface="Public Sans"/>
                          <a:cs typeface="Public Sans"/>
                          <a:sym typeface="Public Sans"/>
                        </a:rPr>
                        <a:t>$125</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239"/>
                        </a:lnSpc>
                        <a:defRPr/>
                      </a:pPr>
                      <a:r>
                        <a:rPr lang="en-US" sz="1599">
                          <a:solidFill>
                            <a:srgbClr val="17463E"/>
                          </a:solidFill>
                          <a:latin typeface="Public Sans"/>
                          <a:ea typeface="Public Sans"/>
                          <a:cs typeface="Public Sans"/>
                          <a:sym typeface="Public Sans"/>
                        </a:rPr>
                        <a:t>50% Coinsurance</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239"/>
                        </a:lnSpc>
                        <a:defRPr/>
                      </a:pPr>
                      <a:r>
                        <a:rPr lang="en-US" sz="1599">
                          <a:solidFill>
                            <a:srgbClr val="17463E"/>
                          </a:solidFill>
                          <a:latin typeface="Public Sans"/>
                          <a:ea typeface="Public Sans"/>
                          <a:cs typeface="Public Sans"/>
                          <a:sym typeface="Public Sans"/>
                        </a:rPr>
                        <a:t>$163</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239"/>
                        </a:lnSpc>
                        <a:defRPr/>
                      </a:pPr>
                      <a:r>
                        <a:rPr lang="en-US" sz="1599">
                          <a:solidFill>
                            <a:srgbClr val="17463E"/>
                          </a:solidFill>
                          <a:latin typeface="Public Sans"/>
                          <a:ea typeface="Public Sans"/>
                          <a:cs typeface="Public Sans"/>
                          <a:sym typeface="Public Sans"/>
                        </a:rPr>
                        <a:t>50% Coinsurance</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239"/>
                        </a:lnSpc>
                        <a:defRPr/>
                      </a:pPr>
                      <a:r>
                        <a:rPr lang="en-US" sz="1599">
                          <a:solidFill>
                            <a:srgbClr val="17463E"/>
                          </a:solidFill>
                          <a:latin typeface="Public Sans"/>
                          <a:ea typeface="Public Sans"/>
                          <a:cs typeface="Public Sans"/>
                          <a:sym typeface="Public Sans"/>
                        </a:rPr>
                        <a:t>20% Coinsurance</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239"/>
                        </a:lnSpc>
                        <a:defRPr/>
                      </a:pPr>
                      <a:r>
                        <a:rPr lang="en-US" sz="1599">
                          <a:solidFill>
                            <a:srgbClr val="17463E"/>
                          </a:solidFill>
                          <a:latin typeface="Public Sans"/>
                          <a:ea typeface="Public Sans"/>
                          <a:cs typeface="Public Sans"/>
                          <a:sym typeface="Public Sans"/>
                        </a:rPr>
                        <a:t>50% Coinsurance</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grpSp>
        <p:nvGrpSpPr>
          <p:cNvPr id="3" name="Group 3"/>
          <p:cNvGrpSpPr/>
          <p:nvPr/>
        </p:nvGrpSpPr>
        <p:grpSpPr>
          <a:xfrm>
            <a:off x="234808" y="244658"/>
            <a:ext cx="17818385" cy="1298392"/>
            <a:chOff x="0" y="0"/>
            <a:chExt cx="4692908" cy="341963"/>
          </a:xfrm>
        </p:grpSpPr>
        <p:sp>
          <p:nvSpPr>
            <p:cNvPr id="4" name="Freeform 4"/>
            <p:cNvSpPr/>
            <p:nvPr/>
          </p:nvSpPr>
          <p:spPr>
            <a:xfrm>
              <a:off x="0" y="0"/>
              <a:ext cx="4692908" cy="341963"/>
            </a:xfrm>
            <a:custGeom>
              <a:avLst/>
              <a:gdLst/>
              <a:ahLst/>
              <a:cxnLst/>
              <a:rect l="l" t="t" r="r" b="b"/>
              <a:pathLst>
                <a:path w="4692908" h="341963">
                  <a:moveTo>
                    <a:pt x="0" y="0"/>
                  </a:moveTo>
                  <a:lnTo>
                    <a:pt x="4692908" y="0"/>
                  </a:lnTo>
                  <a:lnTo>
                    <a:pt x="4692908" y="341963"/>
                  </a:lnTo>
                  <a:lnTo>
                    <a:pt x="0" y="341963"/>
                  </a:lnTo>
                  <a:close/>
                </a:path>
              </a:pathLst>
            </a:custGeom>
            <a:solidFill>
              <a:srgbClr val="17463E"/>
            </a:solidFill>
          </p:spPr>
          <p:txBody>
            <a:bodyPr/>
            <a:lstStyle/>
            <a:p>
              <a:endParaRPr lang="en-US"/>
            </a:p>
          </p:txBody>
        </p:sp>
        <p:sp>
          <p:nvSpPr>
            <p:cNvPr id="5" name="TextBox 5"/>
            <p:cNvSpPr txBox="1"/>
            <p:nvPr/>
          </p:nvSpPr>
          <p:spPr>
            <a:xfrm>
              <a:off x="0" y="9525"/>
              <a:ext cx="4692908" cy="332438"/>
            </a:xfrm>
            <a:prstGeom prst="rect">
              <a:avLst/>
            </a:prstGeom>
          </p:spPr>
          <p:txBody>
            <a:bodyPr lIns="50800" tIns="50800" rIns="50800" bIns="50800" rtlCol="0" anchor="ctr"/>
            <a:lstStyle/>
            <a:p>
              <a:pPr algn="ctr">
                <a:lnSpc>
                  <a:spcPts val="1664"/>
                </a:lnSpc>
              </a:pPr>
              <a:endParaRPr/>
            </a:p>
          </p:txBody>
        </p:sp>
      </p:grpSp>
      <p:sp>
        <p:nvSpPr>
          <p:cNvPr id="6" name="TextBox 6"/>
          <p:cNvSpPr txBox="1"/>
          <p:nvPr/>
        </p:nvSpPr>
        <p:spPr>
          <a:xfrm>
            <a:off x="234808" y="307975"/>
            <a:ext cx="3755210" cy="1235075"/>
          </a:xfrm>
          <a:prstGeom prst="rect">
            <a:avLst/>
          </a:prstGeom>
        </p:spPr>
        <p:txBody>
          <a:bodyPr lIns="0" tIns="0" rIns="0" bIns="0" rtlCol="0" anchor="t">
            <a:spAutoFit/>
          </a:bodyPr>
          <a:lstStyle/>
          <a:p>
            <a:pPr algn="ctr">
              <a:lnSpc>
                <a:spcPts val="4900"/>
              </a:lnSpc>
            </a:pPr>
            <a:r>
              <a:rPr lang="en-US" sz="3500" b="1">
                <a:solidFill>
                  <a:srgbClr val="EEF3E3"/>
                </a:solidFill>
                <a:latin typeface="Public Sans Bold"/>
                <a:ea typeface="Public Sans Bold"/>
                <a:cs typeface="Public Sans Bold"/>
                <a:sym typeface="Public Sans Bold"/>
              </a:rPr>
              <a:t>Prescription Drugs</a:t>
            </a:r>
          </a:p>
        </p:txBody>
      </p:sp>
      <p:sp>
        <p:nvSpPr>
          <p:cNvPr id="7" name="TextBox 7"/>
          <p:cNvSpPr txBox="1"/>
          <p:nvPr/>
        </p:nvSpPr>
        <p:spPr>
          <a:xfrm>
            <a:off x="5072933" y="454103"/>
            <a:ext cx="1474291" cy="457834"/>
          </a:xfrm>
          <a:prstGeom prst="rect">
            <a:avLst/>
          </a:prstGeom>
        </p:spPr>
        <p:txBody>
          <a:bodyPr lIns="0" tIns="0" rIns="0" bIns="0" rtlCol="0" anchor="t">
            <a:spAutoFit/>
          </a:bodyPr>
          <a:lstStyle/>
          <a:p>
            <a:pPr algn="ctr">
              <a:lnSpc>
                <a:spcPts val="3640"/>
              </a:lnSpc>
            </a:pPr>
            <a:r>
              <a:rPr lang="en-US" sz="2600">
                <a:solidFill>
                  <a:srgbClr val="EEF3E3"/>
                </a:solidFill>
                <a:latin typeface="Public Sans"/>
                <a:ea typeface="Public Sans"/>
                <a:cs typeface="Public Sans"/>
                <a:sym typeface="Public Sans"/>
              </a:rPr>
              <a:t>High PPO</a:t>
            </a:r>
          </a:p>
        </p:txBody>
      </p:sp>
      <p:sp>
        <p:nvSpPr>
          <p:cNvPr id="8" name="TextBox 8"/>
          <p:cNvSpPr txBox="1"/>
          <p:nvPr/>
        </p:nvSpPr>
        <p:spPr>
          <a:xfrm>
            <a:off x="8763000" y="436020"/>
            <a:ext cx="1315343" cy="457834"/>
          </a:xfrm>
          <a:prstGeom prst="rect">
            <a:avLst/>
          </a:prstGeom>
        </p:spPr>
        <p:txBody>
          <a:bodyPr lIns="0" tIns="0" rIns="0" bIns="0" rtlCol="0" anchor="t">
            <a:spAutoFit/>
          </a:bodyPr>
          <a:lstStyle/>
          <a:p>
            <a:pPr algn="ctr">
              <a:lnSpc>
                <a:spcPts val="3640"/>
              </a:lnSpc>
            </a:pPr>
            <a:r>
              <a:rPr lang="en-US" sz="2600">
                <a:solidFill>
                  <a:srgbClr val="EEF3E3"/>
                </a:solidFill>
                <a:latin typeface="Public Sans"/>
                <a:ea typeface="Public Sans"/>
                <a:cs typeface="Public Sans"/>
                <a:sym typeface="Public Sans"/>
              </a:rPr>
              <a:t>Mid PPO</a:t>
            </a:r>
          </a:p>
        </p:txBody>
      </p:sp>
      <p:sp>
        <p:nvSpPr>
          <p:cNvPr id="9" name="TextBox 9"/>
          <p:cNvSpPr txBox="1"/>
          <p:nvPr/>
        </p:nvSpPr>
        <p:spPr>
          <a:xfrm>
            <a:off x="11593101" y="446885"/>
            <a:ext cx="2468314" cy="422873"/>
          </a:xfrm>
          <a:prstGeom prst="rect">
            <a:avLst/>
          </a:prstGeom>
        </p:spPr>
        <p:txBody>
          <a:bodyPr wrap="square" lIns="0" tIns="0" rIns="0" bIns="0" rtlCol="0" anchor="t">
            <a:spAutoFit/>
          </a:bodyPr>
          <a:lstStyle/>
          <a:p>
            <a:pPr algn="ctr">
              <a:lnSpc>
                <a:spcPts val="3640"/>
              </a:lnSpc>
            </a:pPr>
            <a:r>
              <a:rPr lang="en-US" sz="2600">
                <a:solidFill>
                  <a:srgbClr val="EEF3E3"/>
                </a:solidFill>
                <a:latin typeface="Public Sans"/>
                <a:ea typeface="Public Sans"/>
                <a:cs typeface="Public Sans"/>
                <a:sym typeface="Public Sans"/>
              </a:rPr>
              <a:t>Base PPO</a:t>
            </a:r>
          </a:p>
        </p:txBody>
      </p:sp>
      <p:sp>
        <p:nvSpPr>
          <p:cNvPr id="10" name="TextBox 10"/>
          <p:cNvSpPr txBox="1"/>
          <p:nvPr/>
        </p:nvSpPr>
        <p:spPr>
          <a:xfrm>
            <a:off x="14509895" y="446886"/>
            <a:ext cx="3543300" cy="422873"/>
          </a:xfrm>
          <a:prstGeom prst="rect">
            <a:avLst/>
          </a:prstGeom>
        </p:spPr>
        <p:txBody>
          <a:bodyPr wrap="square" lIns="0" tIns="0" rIns="0" bIns="0" rtlCol="0" anchor="t">
            <a:spAutoFit/>
          </a:bodyPr>
          <a:lstStyle/>
          <a:p>
            <a:pPr algn="ctr">
              <a:lnSpc>
                <a:spcPts val="3640"/>
              </a:lnSpc>
            </a:pPr>
            <a:r>
              <a:rPr lang="en-US" sz="2600">
                <a:solidFill>
                  <a:srgbClr val="EEF3E3"/>
                </a:solidFill>
                <a:latin typeface="Public Sans"/>
                <a:ea typeface="Public Sans"/>
                <a:cs typeface="Public Sans"/>
                <a:sym typeface="Public Sans"/>
              </a:rPr>
              <a:t>HDHP with HSA</a:t>
            </a:r>
          </a:p>
        </p:txBody>
      </p:sp>
      <p:sp>
        <p:nvSpPr>
          <p:cNvPr id="19" name="TextBox 19"/>
          <p:cNvSpPr txBox="1"/>
          <p:nvPr/>
        </p:nvSpPr>
        <p:spPr>
          <a:xfrm>
            <a:off x="3990017" y="9353550"/>
            <a:ext cx="14063175" cy="735965"/>
          </a:xfrm>
          <a:prstGeom prst="rect">
            <a:avLst/>
          </a:prstGeom>
        </p:spPr>
        <p:txBody>
          <a:bodyPr lIns="0" tIns="0" rIns="0" bIns="0" rtlCol="0" anchor="t">
            <a:spAutoFit/>
          </a:bodyPr>
          <a:lstStyle/>
          <a:p>
            <a:pPr algn="ctr">
              <a:lnSpc>
                <a:spcPts val="1960"/>
              </a:lnSpc>
            </a:pPr>
            <a:r>
              <a:rPr lang="en-US" sz="1400">
                <a:solidFill>
                  <a:srgbClr val="17463E"/>
                </a:solidFill>
                <a:latin typeface="Public Sans"/>
                <a:ea typeface="Public Sans"/>
                <a:cs typeface="Public Sans"/>
                <a:sym typeface="Public Sans"/>
              </a:rPr>
              <a:t>This is a summary of coverage; please refer to your summary plan description for the full scope of coverage. In-network services are based on negotiated charges; Out-of-network services are based on a percentage of Medicare charges. </a:t>
            </a:r>
          </a:p>
          <a:p>
            <a:pPr algn="ctr">
              <a:lnSpc>
                <a:spcPts val="1960"/>
              </a:lnSpc>
            </a:pPr>
            <a:r>
              <a:rPr lang="en-US" sz="1400">
                <a:solidFill>
                  <a:srgbClr val="17463E"/>
                </a:solidFill>
                <a:latin typeface="Public Sans"/>
                <a:ea typeface="Public Sans"/>
                <a:cs typeface="Public Sans"/>
                <a:sym typeface="Public Sans"/>
              </a:rPr>
              <a:t>* Includes Deductible and Copayments</a:t>
            </a:r>
          </a:p>
        </p:txBody>
      </p:sp>
      <p:sp>
        <p:nvSpPr>
          <p:cNvPr id="20" name="Freeform 20"/>
          <p:cNvSpPr/>
          <p:nvPr/>
        </p:nvSpPr>
        <p:spPr>
          <a:xfrm>
            <a:off x="140451" y="9553378"/>
            <a:ext cx="2414894" cy="590878"/>
          </a:xfrm>
          <a:custGeom>
            <a:avLst/>
            <a:gdLst/>
            <a:ahLst/>
            <a:cxnLst/>
            <a:rect l="l" t="t" r="r" b="b"/>
            <a:pathLst>
              <a:path w="2414894" h="590878">
                <a:moveTo>
                  <a:pt x="0" y="0"/>
                </a:moveTo>
                <a:lnTo>
                  <a:pt x="2414894" y="0"/>
                </a:lnTo>
                <a:lnTo>
                  <a:pt x="2414894" y="590879"/>
                </a:lnTo>
                <a:lnTo>
                  <a:pt x="0" y="590879"/>
                </a:lnTo>
                <a:lnTo>
                  <a:pt x="0" y="0"/>
                </a:lnTo>
                <a:close/>
              </a:path>
            </a:pathLst>
          </a:custGeom>
          <a:blipFill>
            <a:blip r:embed="rId2"/>
            <a:stretch>
              <a:fillRect/>
            </a:stretch>
          </a:blipFill>
        </p:spPr>
        <p:txBody>
          <a:bodyPr/>
          <a:lstStyle/>
          <a:p>
            <a:endParaRPr lang="en-US"/>
          </a:p>
        </p:txBody>
      </p:sp>
      <p:sp>
        <p:nvSpPr>
          <p:cNvPr id="21" name="TextBox 11">
            <a:extLst>
              <a:ext uri="{FF2B5EF4-FFF2-40B4-BE49-F238E27FC236}">
                <a16:creationId xmlns:a16="http://schemas.microsoft.com/office/drawing/2014/main" id="{3AD42F24-2267-2D04-2E0C-B033BB86AC3B}"/>
              </a:ext>
            </a:extLst>
          </p:cNvPr>
          <p:cNvSpPr txBox="1"/>
          <p:nvPr/>
        </p:nvSpPr>
        <p:spPr>
          <a:xfrm>
            <a:off x="4206776" y="1195844"/>
            <a:ext cx="1369219" cy="246158"/>
          </a:xfrm>
          <a:prstGeom prst="rect">
            <a:avLst/>
          </a:prstGeom>
        </p:spPr>
        <p:txBody>
          <a:bodyPr wrap="square" lIns="0" tIns="0" rIns="0" bIns="0" rtlCol="0" anchor="t">
            <a:spAutoFit/>
          </a:bodyPr>
          <a:lstStyle/>
          <a:p>
            <a:pPr algn="ctr">
              <a:lnSpc>
                <a:spcPts val="2100"/>
              </a:lnSpc>
            </a:pPr>
            <a:r>
              <a:rPr lang="en-US" sz="1500">
                <a:solidFill>
                  <a:srgbClr val="EEF3E3"/>
                </a:solidFill>
                <a:latin typeface="Public Sans"/>
                <a:ea typeface="Public Sans"/>
                <a:cs typeface="Public Sans"/>
                <a:sym typeface="Public Sans"/>
              </a:rPr>
              <a:t>In-network</a:t>
            </a:r>
          </a:p>
        </p:txBody>
      </p:sp>
      <p:sp>
        <p:nvSpPr>
          <p:cNvPr id="22" name="TextBox 12">
            <a:extLst>
              <a:ext uri="{FF2B5EF4-FFF2-40B4-BE49-F238E27FC236}">
                <a16:creationId xmlns:a16="http://schemas.microsoft.com/office/drawing/2014/main" id="{448F49CF-14D1-A704-7B48-D01AB287F767}"/>
              </a:ext>
            </a:extLst>
          </p:cNvPr>
          <p:cNvSpPr txBox="1"/>
          <p:nvPr/>
        </p:nvSpPr>
        <p:spPr>
          <a:xfrm>
            <a:off x="5867400" y="1195844"/>
            <a:ext cx="1553468" cy="246158"/>
          </a:xfrm>
          <a:prstGeom prst="rect">
            <a:avLst/>
          </a:prstGeom>
        </p:spPr>
        <p:txBody>
          <a:bodyPr wrap="square" lIns="0" tIns="0" rIns="0" bIns="0" rtlCol="0" anchor="t">
            <a:spAutoFit/>
          </a:bodyPr>
          <a:lstStyle/>
          <a:p>
            <a:pPr algn="ctr">
              <a:lnSpc>
                <a:spcPts val="2100"/>
              </a:lnSpc>
            </a:pPr>
            <a:r>
              <a:rPr lang="en-US" sz="1500">
                <a:solidFill>
                  <a:srgbClr val="EEF3E3"/>
                </a:solidFill>
                <a:latin typeface="Public Sans"/>
                <a:ea typeface="Public Sans"/>
                <a:cs typeface="Public Sans"/>
                <a:sym typeface="Public Sans"/>
              </a:rPr>
              <a:t>Out-of-network</a:t>
            </a:r>
          </a:p>
        </p:txBody>
      </p:sp>
      <p:sp>
        <p:nvSpPr>
          <p:cNvPr id="23" name="TextBox 11">
            <a:extLst>
              <a:ext uri="{FF2B5EF4-FFF2-40B4-BE49-F238E27FC236}">
                <a16:creationId xmlns:a16="http://schemas.microsoft.com/office/drawing/2014/main" id="{8E3ABCB1-9959-40A9-3B4E-44E38FA8972C}"/>
              </a:ext>
            </a:extLst>
          </p:cNvPr>
          <p:cNvSpPr txBox="1"/>
          <p:nvPr/>
        </p:nvSpPr>
        <p:spPr>
          <a:xfrm>
            <a:off x="7640985" y="1195844"/>
            <a:ext cx="1369219" cy="246158"/>
          </a:xfrm>
          <a:prstGeom prst="rect">
            <a:avLst/>
          </a:prstGeom>
        </p:spPr>
        <p:txBody>
          <a:bodyPr wrap="square" lIns="0" tIns="0" rIns="0" bIns="0" rtlCol="0" anchor="t">
            <a:spAutoFit/>
          </a:bodyPr>
          <a:lstStyle/>
          <a:p>
            <a:pPr algn="ctr">
              <a:lnSpc>
                <a:spcPts val="2100"/>
              </a:lnSpc>
            </a:pPr>
            <a:r>
              <a:rPr lang="en-US" sz="1500">
                <a:solidFill>
                  <a:srgbClr val="EEF3E3"/>
                </a:solidFill>
                <a:latin typeface="Public Sans"/>
                <a:ea typeface="Public Sans"/>
                <a:cs typeface="Public Sans"/>
                <a:sym typeface="Public Sans"/>
              </a:rPr>
              <a:t>In-network</a:t>
            </a:r>
          </a:p>
        </p:txBody>
      </p:sp>
      <p:sp>
        <p:nvSpPr>
          <p:cNvPr id="24" name="TextBox 12">
            <a:extLst>
              <a:ext uri="{FF2B5EF4-FFF2-40B4-BE49-F238E27FC236}">
                <a16:creationId xmlns:a16="http://schemas.microsoft.com/office/drawing/2014/main" id="{0B613BE3-1376-5526-1C6A-248053C5B833}"/>
              </a:ext>
            </a:extLst>
          </p:cNvPr>
          <p:cNvSpPr txBox="1"/>
          <p:nvPr/>
        </p:nvSpPr>
        <p:spPr>
          <a:xfrm>
            <a:off x="9301609" y="1195844"/>
            <a:ext cx="1553468" cy="246158"/>
          </a:xfrm>
          <a:prstGeom prst="rect">
            <a:avLst/>
          </a:prstGeom>
        </p:spPr>
        <p:txBody>
          <a:bodyPr wrap="square" lIns="0" tIns="0" rIns="0" bIns="0" rtlCol="0" anchor="t">
            <a:spAutoFit/>
          </a:bodyPr>
          <a:lstStyle/>
          <a:p>
            <a:pPr algn="ctr">
              <a:lnSpc>
                <a:spcPts val="2100"/>
              </a:lnSpc>
            </a:pPr>
            <a:r>
              <a:rPr lang="en-US" sz="1500">
                <a:solidFill>
                  <a:srgbClr val="EEF3E3"/>
                </a:solidFill>
                <a:latin typeface="Public Sans"/>
                <a:ea typeface="Public Sans"/>
                <a:cs typeface="Public Sans"/>
                <a:sym typeface="Public Sans"/>
              </a:rPr>
              <a:t>Out-of-network</a:t>
            </a:r>
          </a:p>
        </p:txBody>
      </p:sp>
      <p:sp>
        <p:nvSpPr>
          <p:cNvPr id="25" name="TextBox 11">
            <a:extLst>
              <a:ext uri="{FF2B5EF4-FFF2-40B4-BE49-F238E27FC236}">
                <a16:creationId xmlns:a16="http://schemas.microsoft.com/office/drawing/2014/main" id="{2C1ECA18-AFEC-DD25-744A-72FA34577D37}"/>
              </a:ext>
            </a:extLst>
          </p:cNvPr>
          <p:cNvSpPr txBox="1"/>
          <p:nvPr/>
        </p:nvSpPr>
        <p:spPr>
          <a:xfrm>
            <a:off x="11186465" y="1195844"/>
            <a:ext cx="1369219" cy="246158"/>
          </a:xfrm>
          <a:prstGeom prst="rect">
            <a:avLst/>
          </a:prstGeom>
        </p:spPr>
        <p:txBody>
          <a:bodyPr wrap="square" lIns="0" tIns="0" rIns="0" bIns="0" rtlCol="0" anchor="t">
            <a:spAutoFit/>
          </a:bodyPr>
          <a:lstStyle/>
          <a:p>
            <a:pPr algn="ctr">
              <a:lnSpc>
                <a:spcPts val="2100"/>
              </a:lnSpc>
            </a:pPr>
            <a:r>
              <a:rPr lang="en-US" sz="1500">
                <a:solidFill>
                  <a:srgbClr val="EEF3E3"/>
                </a:solidFill>
                <a:latin typeface="Public Sans"/>
                <a:ea typeface="Public Sans"/>
                <a:cs typeface="Public Sans"/>
                <a:sym typeface="Public Sans"/>
              </a:rPr>
              <a:t>In-network</a:t>
            </a:r>
          </a:p>
        </p:txBody>
      </p:sp>
      <p:sp>
        <p:nvSpPr>
          <p:cNvPr id="26" name="TextBox 12">
            <a:extLst>
              <a:ext uri="{FF2B5EF4-FFF2-40B4-BE49-F238E27FC236}">
                <a16:creationId xmlns:a16="http://schemas.microsoft.com/office/drawing/2014/main" id="{D06A2809-789C-8034-2C6F-33732B52E9A3}"/>
              </a:ext>
            </a:extLst>
          </p:cNvPr>
          <p:cNvSpPr txBox="1"/>
          <p:nvPr/>
        </p:nvSpPr>
        <p:spPr>
          <a:xfrm>
            <a:off x="12847089" y="1195844"/>
            <a:ext cx="1553468" cy="246158"/>
          </a:xfrm>
          <a:prstGeom prst="rect">
            <a:avLst/>
          </a:prstGeom>
        </p:spPr>
        <p:txBody>
          <a:bodyPr wrap="square" lIns="0" tIns="0" rIns="0" bIns="0" rtlCol="0" anchor="t">
            <a:spAutoFit/>
          </a:bodyPr>
          <a:lstStyle/>
          <a:p>
            <a:pPr algn="ctr">
              <a:lnSpc>
                <a:spcPts val="2100"/>
              </a:lnSpc>
            </a:pPr>
            <a:r>
              <a:rPr lang="en-US" sz="1500">
                <a:solidFill>
                  <a:srgbClr val="EEF3E3"/>
                </a:solidFill>
                <a:latin typeface="Public Sans"/>
                <a:ea typeface="Public Sans"/>
                <a:cs typeface="Public Sans"/>
                <a:sym typeface="Public Sans"/>
              </a:rPr>
              <a:t>Out-of-network</a:t>
            </a:r>
          </a:p>
        </p:txBody>
      </p:sp>
      <p:sp>
        <p:nvSpPr>
          <p:cNvPr id="27" name="TextBox 11">
            <a:extLst>
              <a:ext uri="{FF2B5EF4-FFF2-40B4-BE49-F238E27FC236}">
                <a16:creationId xmlns:a16="http://schemas.microsoft.com/office/drawing/2014/main" id="{E057A979-3FDD-68F0-9233-9962275C7400}"/>
              </a:ext>
            </a:extLst>
          </p:cNvPr>
          <p:cNvSpPr txBox="1"/>
          <p:nvPr/>
        </p:nvSpPr>
        <p:spPr>
          <a:xfrm>
            <a:off x="14691962" y="1212945"/>
            <a:ext cx="1369219" cy="246158"/>
          </a:xfrm>
          <a:prstGeom prst="rect">
            <a:avLst/>
          </a:prstGeom>
        </p:spPr>
        <p:txBody>
          <a:bodyPr wrap="square" lIns="0" tIns="0" rIns="0" bIns="0" rtlCol="0" anchor="t">
            <a:spAutoFit/>
          </a:bodyPr>
          <a:lstStyle/>
          <a:p>
            <a:pPr algn="ctr">
              <a:lnSpc>
                <a:spcPts val="2100"/>
              </a:lnSpc>
            </a:pPr>
            <a:r>
              <a:rPr lang="en-US" sz="1500">
                <a:solidFill>
                  <a:srgbClr val="EEF3E3"/>
                </a:solidFill>
                <a:latin typeface="Public Sans"/>
                <a:ea typeface="Public Sans"/>
                <a:cs typeface="Public Sans"/>
                <a:sym typeface="Public Sans"/>
              </a:rPr>
              <a:t>In-network</a:t>
            </a:r>
          </a:p>
        </p:txBody>
      </p:sp>
      <p:sp>
        <p:nvSpPr>
          <p:cNvPr id="28" name="TextBox 12">
            <a:extLst>
              <a:ext uri="{FF2B5EF4-FFF2-40B4-BE49-F238E27FC236}">
                <a16:creationId xmlns:a16="http://schemas.microsoft.com/office/drawing/2014/main" id="{1C8B8F1C-229E-BF31-1E8B-D88CF3D1569D}"/>
              </a:ext>
            </a:extLst>
          </p:cNvPr>
          <p:cNvSpPr txBox="1"/>
          <p:nvPr/>
        </p:nvSpPr>
        <p:spPr>
          <a:xfrm>
            <a:off x="16352586" y="1212945"/>
            <a:ext cx="1553468" cy="246158"/>
          </a:xfrm>
          <a:prstGeom prst="rect">
            <a:avLst/>
          </a:prstGeom>
        </p:spPr>
        <p:txBody>
          <a:bodyPr wrap="square" lIns="0" tIns="0" rIns="0" bIns="0" rtlCol="0" anchor="t">
            <a:spAutoFit/>
          </a:bodyPr>
          <a:lstStyle/>
          <a:p>
            <a:pPr algn="ctr">
              <a:lnSpc>
                <a:spcPts val="2100"/>
              </a:lnSpc>
            </a:pPr>
            <a:r>
              <a:rPr lang="en-US" sz="1500">
                <a:solidFill>
                  <a:srgbClr val="EEF3E3"/>
                </a:solidFill>
                <a:latin typeface="Public Sans"/>
                <a:ea typeface="Public Sans"/>
                <a:cs typeface="Public Sans"/>
                <a:sym typeface="Public Sans"/>
              </a:rPr>
              <a:t>Out-of-network</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EF3E3"/>
        </a:solidFill>
        <a:effectLst/>
      </p:bgPr>
    </p:bg>
    <p:spTree>
      <p:nvGrpSpPr>
        <p:cNvPr id="1" name=""/>
        <p:cNvGrpSpPr/>
        <p:nvPr/>
      </p:nvGrpSpPr>
      <p:grpSpPr>
        <a:xfrm>
          <a:off x="0" y="0"/>
          <a:ext cx="0" cy="0"/>
          <a:chOff x="0" y="0"/>
          <a:chExt cx="0" cy="0"/>
        </a:xfrm>
      </p:grpSpPr>
      <p:sp>
        <p:nvSpPr>
          <p:cNvPr id="2" name="Freeform 2"/>
          <p:cNvSpPr/>
          <p:nvPr/>
        </p:nvSpPr>
        <p:spPr>
          <a:xfrm>
            <a:off x="0" y="-419793"/>
            <a:ext cx="18399948" cy="10772333"/>
          </a:xfrm>
          <a:custGeom>
            <a:avLst/>
            <a:gdLst/>
            <a:ahLst/>
            <a:cxnLst/>
            <a:rect l="l" t="t" r="r" b="b"/>
            <a:pathLst>
              <a:path w="18399948" h="10772333">
                <a:moveTo>
                  <a:pt x="0" y="0"/>
                </a:moveTo>
                <a:lnTo>
                  <a:pt x="18399948" y="0"/>
                </a:lnTo>
                <a:lnTo>
                  <a:pt x="18399948" y="10772334"/>
                </a:lnTo>
                <a:lnTo>
                  <a:pt x="0" y="10772334"/>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40451" y="9553378"/>
            <a:ext cx="2414894" cy="590878"/>
          </a:xfrm>
          <a:custGeom>
            <a:avLst/>
            <a:gdLst/>
            <a:ahLst/>
            <a:cxnLst/>
            <a:rect l="l" t="t" r="r" b="b"/>
            <a:pathLst>
              <a:path w="2414894" h="590878">
                <a:moveTo>
                  <a:pt x="0" y="0"/>
                </a:moveTo>
                <a:lnTo>
                  <a:pt x="2414894" y="0"/>
                </a:lnTo>
                <a:lnTo>
                  <a:pt x="2414894" y="590879"/>
                </a:lnTo>
                <a:lnTo>
                  <a:pt x="0" y="590879"/>
                </a:lnTo>
                <a:lnTo>
                  <a:pt x="0" y="0"/>
                </a:lnTo>
                <a:close/>
              </a:path>
            </a:pathLst>
          </a:custGeom>
          <a:blipFill>
            <a:blip r:embed="rId4"/>
            <a:stretch>
              <a:fillRect/>
            </a:stretch>
          </a:blipFill>
        </p:spPr>
        <p:txBody>
          <a:bodyPr/>
          <a:lstStyle/>
          <a:p>
            <a:endParaRPr lang="en-US"/>
          </a:p>
        </p:txBody>
      </p:sp>
      <p:sp>
        <p:nvSpPr>
          <p:cNvPr id="4" name="Freeform 4"/>
          <p:cNvSpPr/>
          <p:nvPr/>
        </p:nvSpPr>
        <p:spPr>
          <a:xfrm>
            <a:off x="16983792" y="201917"/>
            <a:ext cx="932477" cy="931558"/>
          </a:xfrm>
          <a:custGeom>
            <a:avLst/>
            <a:gdLst/>
            <a:ahLst/>
            <a:cxnLst/>
            <a:rect l="l" t="t" r="r" b="b"/>
            <a:pathLst>
              <a:path w="932477" h="931558">
                <a:moveTo>
                  <a:pt x="0" y="0"/>
                </a:moveTo>
                <a:lnTo>
                  <a:pt x="932477" y="0"/>
                </a:lnTo>
                <a:lnTo>
                  <a:pt x="932477" y="931558"/>
                </a:lnTo>
                <a:lnTo>
                  <a:pt x="0" y="931558"/>
                </a:lnTo>
                <a:lnTo>
                  <a:pt x="0" y="0"/>
                </a:lnTo>
                <a:close/>
              </a:path>
            </a:pathLst>
          </a:custGeom>
          <a:blipFill>
            <a:blip r:embed="rId5"/>
            <a:stretch>
              <a:fillRect/>
            </a:stretch>
          </a:blipFill>
        </p:spPr>
        <p:txBody>
          <a:bodyPr/>
          <a:lstStyle/>
          <a:p>
            <a:endParaRPr lang="en-US"/>
          </a:p>
        </p:txBody>
      </p:sp>
      <p:grpSp>
        <p:nvGrpSpPr>
          <p:cNvPr id="5" name="Group 5"/>
          <p:cNvGrpSpPr/>
          <p:nvPr/>
        </p:nvGrpSpPr>
        <p:grpSpPr>
          <a:xfrm>
            <a:off x="6644494" y="2878498"/>
            <a:ext cx="4719432" cy="4530004"/>
            <a:chOff x="0" y="0"/>
            <a:chExt cx="1451135" cy="1392890"/>
          </a:xfrm>
        </p:grpSpPr>
        <p:sp>
          <p:nvSpPr>
            <p:cNvPr id="6" name="Freeform 6"/>
            <p:cNvSpPr/>
            <p:nvPr/>
          </p:nvSpPr>
          <p:spPr>
            <a:xfrm>
              <a:off x="0" y="0"/>
              <a:ext cx="1451135" cy="1392890"/>
            </a:xfrm>
            <a:custGeom>
              <a:avLst/>
              <a:gdLst/>
              <a:ahLst/>
              <a:cxnLst/>
              <a:rect l="l" t="t" r="r" b="b"/>
              <a:pathLst>
                <a:path w="1451135" h="1392890">
                  <a:moveTo>
                    <a:pt x="83662" y="0"/>
                  </a:moveTo>
                  <a:lnTo>
                    <a:pt x="1367473" y="0"/>
                  </a:lnTo>
                  <a:cubicBezTo>
                    <a:pt x="1413678" y="0"/>
                    <a:pt x="1451135" y="37457"/>
                    <a:pt x="1451135" y="83662"/>
                  </a:cubicBezTo>
                  <a:lnTo>
                    <a:pt x="1451135" y="1309228"/>
                  </a:lnTo>
                  <a:cubicBezTo>
                    <a:pt x="1451135" y="1355433"/>
                    <a:pt x="1413678" y="1392890"/>
                    <a:pt x="1367473" y="1392890"/>
                  </a:cubicBezTo>
                  <a:lnTo>
                    <a:pt x="83662" y="1392890"/>
                  </a:lnTo>
                  <a:cubicBezTo>
                    <a:pt x="37457" y="1392890"/>
                    <a:pt x="0" y="1355433"/>
                    <a:pt x="0" y="1309228"/>
                  </a:cubicBezTo>
                  <a:lnTo>
                    <a:pt x="0" y="83662"/>
                  </a:lnTo>
                  <a:cubicBezTo>
                    <a:pt x="0" y="37457"/>
                    <a:pt x="37457" y="0"/>
                    <a:pt x="83662" y="0"/>
                  </a:cubicBezTo>
                  <a:close/>
                </a:path>
              </a:pathLst>
            </a:custGeom>
            <a:solidFill>
              <a:srgbClr val="6BA342"/>
            </a:solidFill>
          </p:spPr>
          <p:txBody>
            <a:bodyPr/>
            <a:lstStyle/>
            <a:p>
              <a:endParaRPr lang="en-US"/>
            </a:p>
          </p:txBody>
        </p:sp>
        <p:sp>
          <p:nvSpPr>
            <p:cNvPr id="7" name="TextBox 7"/>
            <p:cNvSpPr txBox="1"/>
            <p:nvPr/>
          </p:nvSpPr>
          <p:spPr>
            <a:xfrm>
              <a:off x="0" y="-85725"/>
              <a:ext cx="1451135" cy="1478615"/>
            </a:xfrm>
            <a:prstGeom prst="rect">
              <a:avLst/>
            </a:prstGeom>
          </p:spPr>
          <p:txBody>
            <a:bodyPr lIns="50800" tIns="50800" rIns="50800" bIns="50800" rtlCol="0" anchor="ctr"/>
            <a:lstStyle/>
            <a:p>
              <a:pPr algn="ctr">
                <a:lnSpc>
                  <a:spcPts val="4900"/>
                </a:lnSpc>
              </a:pPr>
              <a:endParaRPr/>
            </a:p>
          </p:txBody>
        </p:sp>
      </p:grpSp>
      <p:grpSp>
        <p:nvGrpSpPr>
          <p:cNvPr id="8" name="Group 8"/>
          <p:cNvGrpSpPr/>
          <p:nvPr/>
        </p:nvGrpSpPr>
        <p:grpSpPr>
          <a:xfrm>
            <a:off x="11885793" y="2878498"/>
            <a:ext cx="4958210" cy="4530004"/>
            <a:chOff x="0" y="0"/>
            <a:chExt cx="1524555" cy="1392890"/>
          </a:xfrm>
        </p:grpSpPr>
        <p:sp>
          <p:nvSpPr>
            <p:cNvPr id="9" name="Freeform 9"/>
            <p:cNvSpPr/>
            <p:nvPr/>
          </p:nvSpPr>
          <p:spPr>
            <a:xfrm>
              <a:off x="0" y="0"/>
              <a:ext cx="1524555" cy="1392890"/>
            </a:xfrm>
            <a:custGeom>
              <a:avLst/>
              <a:gdLst/>
              <a:ahLst/>
              <a:cxnLst/>
              <a:rect l="l" t="t" r="r" b="b"/>
              <a:pathLst>
                <a:path w="1524555" h="1392890">
                  <a:moveTo>
                    <a:pt x="79633" y="0"/>
                  </a:moveTo>
                  <a:lnTo>
                    <a:pt x="1444922" y="0"/>
                  </a:lnTo>
                  <a:cubicBezTo>
                    <a:pt x="1488902" y="0"/>
                    <a:pt x="1524555" y="35653"/>
                    <a:pt x="1524555" y="79633"/>
                  </a:cubicBezTo>
                  <a:lnTo>
                    <a:pt x="1524555" y="1313257"/>
                  </a:lnTo>
                  <a:cubicBezTo>
                    <a:pt x="1524555" y="1357237"/>
                    <a:pt x="1488902" y="1392890"/>
                    <a:pt x="1444922" y="1392890"/>
                  </a:cubicBezTo>
                  <a:lnTo>
                    <a:pt x="79633" y="1392890"/>
                  </a:lnTo>
                  <a:cubicBezTo>
                    <a:pt x="35653" y="1392890"/>
                    <a:pt x="0" y="1357237"/>
                    <a:pt x="0" y="1313257"/>
                  </a:cubicBezTo>
                  <a:lnTo>
                    <a:pt x="0" y="79633"/>
                  </a:lnTo>
                  <a:cubicBezTo>
                    <a:pt x="0" y="35653"/>
                    <a:pt x="35653" y="0"/>
                    <a:pt x="79633" y="0"/>
                  </a:cubicBezTo>
                  <a:close/>
                </a:path>
              </a:pathLst>
            </a:custGeom>
            <a:solidFill>
              <a:srgbClr val="6BA342"/>
            </a:solidFill>
          </p:spPr>
          <p:txBody>
            <a:bodyPr/>
            <a:lstStyle/>
            <a:p>
              <a:endParaRPr lang="en-US"/>
            </a:p>
          </p:txBody>
        </p:sp>
        <p:sp>
          <p:nvSpPr>
            <p:cNvPr id="10" name="TextBox 10"/>
            <p:cNvSpPr txBox="1"/>
            <p:nvPr/>
          </p:nvSpPr>
          <p:spPr>
            <a:xfrm>
              <a:off x="0" y="-85725"/>
              <a:ext cx="1524555" cy="1478615"/>
            </a:xfrm>
            <a:prstGeom prst="rect">
              <a:avLst/>
            </a:prstGeom>
          </p:spPr>
          <p:txBody>
            <a:bodyPr lIns="50800" tIns="50800" rIns="50800" bIns="50800" rtlCol="0" anchor="ctr"/>
            <a:lstStyle/>
            <a:p>
              <a:pPr algn="ctr">
                <a:lnSpc>
                  <a:spcPts val="4900"/>
                </a:lnSpc>
              </a:pPr>
              <a:endParaRPr/>
            </a:p>
          </p:txBody>
        </p:sp>
      </p:grpSp>
      <p:pic>
        <p:nvPicPr>
          <p:cNvPr id="11" name="Picture 11"/>
          <p:cNvPicPr>
            <a:picLocks noChangeAspect="1"/>
          </p:cNvPicPr>
          <p:nvPr/>
        </p:nvPicPr>
        <p:blipFill>
          <a:blip r:embed="rId6"/>
          <a:stretch>
            <a:fillRect/>
          </a:stretch>
        </p:blipFill>
        <p:spPr>
          <a:xfrm>
            <a:off x="12461753" y="3649060"/>
            <a:ext cx="3806288" cy="3806288"/>
          </a:xfrm>
          <a:prstGeom prst="rect">
            <a:avLst/>
          </a:prstGeom>
        </p:spPr>
      </p:pic>
      <p:sp>
        <p:nvSpPr>
          <p:cNvPr id="12" name="Freeform 12"/>
          <p:cNvSpPr/>
          <p:nvPr/>
        </p:nvSpPr>
        <p:spPr>
          <a:xfrm>
            <a:off x="7419832" y="3041035"/>
            <a:ext cx="3168756" cy="2598380"/>
          </a:xfrm>
          <a:custGeom>
            <a:avLst/>
            <a:gdLst/>
            <a:ahLst/>
            <a:cxnLst/>
            <a:rect l="l" t="t" r="r" b="b"/>
            <a:pathLst>
              <a:path w="3168756" h="2598380">
                <a:moveTo>
                  <a:pt x="0" y="0"/>
                </a:moveTo>
                <a:lnTo>
                  <a:pt x="3168756" y="0"/>
                </a:lnTo>
                <a:lnTo>
                  <a:pt x="3168756" y="2598380"/>
                </a:lnTo>
                <a:lnTo>
                  <a:pt x="0" y="259838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3" name="Group 13"/>
          <p:cNvGrpSpPr/>
          <p:nvPr/>
        </p:nvGrpSpPr>
        <p:grpSpPr>
          <a:xfrm>
            <a:off x="1443998" y="2878498"/>
            <a:ext cx="4676621" cy="4530004"/>
            <a:chOff x="0" y="0"/>
            <a:chExt cx="6235495" cy="6040005"/>
          </a:xfrm>
        </p:grpSpPr>
        <p:grpSp>
          <p:nvGrpSpPr>
            <p:cNvPr id="14" name="Group 14"/>
            <p:cNvGrpSpPr/>
            <p:nvPr/>
          </p:nvGrpSpPr>
          <p:grpSpPr>
            <a:xfrm>
              <a:off x="0" y="0"/>
              <a:ext cx="6235495" cy="6040005"/>
              <a:chOff x="0" y="0"/>
              <a:chExt cx="1437972" cy="1392890"/>
            </a:xfrm>
          </p:grpSpPr>
          <p:sp>
            <p:nvSpPr>
              <p:cNvPr id="15" name="Freeform 15"/>
              <p:cNvSpPr/>
              <p:nvPr/>
            </p:nvSpPr>
            <p:spPr>
              <a:xfrm>
                <a:off x="0" y="0"/>
                <a:ext cx="1437972" cy="1392890"/>
              </a:xfrm>
              <a:custGeom>
                <a:avLst/>
                <a:gdLst/>
                <a:ahLst/>
                <a:cxnLst/>
                <a:rect l="l" t="t" r="r" b="b"/>
                <a:pathLst>
                  <a:path w="1437972" h="1392890">
                    <a:moveTo>
                      <a:pt x="84428" y="0"/>
                    </a:moveTo>
                    <a:lnTo>
                      <a:pt x="1353544" y="0"/>
                    </a:lnTo>
                    <a:cubicBezTo>
                      <a:pt x="1375935" y="0"/>
                      <a:pt x="1397410" y="8895"/>
                      <a:pt x="1413243" y="24728"/>
                    </a:cubicBezTo>
                    <a:cubicBezTo>
                      <a:pt x="1429077" y="40562"/>
                      <a:pt x="1437972" y="62036"/>
                      <a:pt x="1437972" y="84428"/>
                    </a:cubicBezTo>
                    <a:lnTo>
                      <a:pt x="1437972" y="1308462"/>
                    </a:lnTo>
                    <a:cubicBezTo>
                      <a:pt x="1437972" y="1355090"/>
                      <a:pt x="1400172" y="1392890"/>
                      <a:pt x="1353544" y="1392890"/>
                    </a:cubicBezTo>
                    <a:lnTo>
                      <a:pt x="84428" y="1392890"/>
                    </a:lnTo>
                    <a:cubicBezTo>
                      <a:pt x="37800" y="1392890"/>
                      <a:pt x="0" y="1355090"/>
                      <a:pt x="0" y="1308462"/>
                    </a:cubicBezTo>
                    <a:lnTo>
                      <a:pt x="0" y="84428"/>
                    </a:lnTo>
                    <a:cubicBezTo>
                      <a:pt x="0" y="37800"/>
                      <a:pt x="37800" y="0"/>
                      <a:pt x="84428" y="0"/>
                    </a:cubicBezTo>
                    <a:close/>
                  </a:path>
                </a:pathLst>
              </a:custGeom>
              <a:solidFill>
                <a:srgbClr val="6BA342"/>
              </a:solidFill>
            </p:spPr>
            <p:txBody>
              <a:bodyPr/>
              <a:lstStyle/>
              <a:p>
                <a:endParaRPr lang="en-US"/>
              </a:p>
            </p:txBody>
          </p:sp>
          <p:sp>
            <p:nvSpPr>
              <p:cNvPr id="16" name="TextBox 16"/>
              <p:cNvSpPr txBox="1"/>
              <p:nvPr/>
            </p:nvSpPr>
            <p:spPr>
              <a:xfrm>
                <a:off x="0" y="-95250"/>
                <a:ext cx="1437972" cy="1488140"/>
              </a:xfrm>
              <a:prstGeom prst="rect">
                <a:avLst/>
              </a:prstGeom>
            </p:spPr>
            <p:txBody>
              <a:bodyPr lIns="50800" tIns="50800" rIns="50800" bIns="50800" rtlCol="0" anchor="ctr"/>
              <a:lstStyle/>
              <a:p>
                <a:pPr algn="ctr">
                  <a:lnSpc>
                    <a:spcPts val="4900"/>
                  </a:lnSpc>
                </a:pPr>
                <a:endParaRPr/>
              </a:p>
            </p:txBody>
          </p:sp>
        </p:grpSp>
        <p:sp>
          <p:nvSpPr>
            <p:cNvPr id="17" name="Freeform 17"/>
            <p:cNvSpPr/>
            <p:nvPr/>
          </p:nvSpPr>
          <p:spPr>
            <a:xfrm>
              <a:off x="1834158" y="463202"/>
              <a:ext cx="2406352" cy="2831003"/>
            </a:xfrm>
            <a:custGeom>
              <a:avLst/>
              <a:gdLst/>
              <a:ahLst/>
              <a:cxnLst/>
              <a:rect l="l" t="t" r="r" b="b"/>
              <a:pathLst>
                <a:path w="2406352" h="2831003">
                  <a:moveTo>
                    <a:pt x="0" y="0"/>
                  </a:moveTo>
                  <a:lnTo>
                    <a:pt x="2406352" y="0"/>
                  </a:lnTo>
                  <a:lnTo>
                    <a:pt x="2406352" y="2831003"/>
                  </a:lnTo>
                  <a:lnTo>
                    <a:pt x="0" y="283100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8" name="TextBox 18"/>
            <p:cNvSpPr txBox="1"/>
            <p:nvPr/>
          </p:nvSpPr>
          <p:spPr>
            <a:xfrm>
              <a:off x="229474" y="3507792"/>
              <a:ext cx="5808035" cy="2230487"/>
            </a:xfrm>
            <a:prstGeom prst="rect">
              <a:avLst/>
            </a:prstGeom>
          </p:spPr>
          <p:txBody>
            <a:bodyPr lIns="0" tIns="0" rIns="0" bIns="0" rtlCol="0" anchor="t">
              <a:spAutoFit/>
            </a:bodyPr>
            <a:lstStyle/>
            <a:p>
              <a:pPr algn="ctr">
                <a:lnSpc>
                  <a:spcPts val="3361"/>
                </a:lnSpc>
              </a:pPr>
              <a:r>
                <a:rPr lang="en-US" sz="2400">
                  <a:solidFill>
                    <a:srgbClr val="EEF3E3"/>
                  </a:solidFill>
                  <a:latin typeface="Public Sans"/>
                  <a:ea typeface="Public Sans"/>
                  <a:cs typeface="Public Sans"/>
                  <a:sym typeface="Public Sans"/>
                </a:rPr>
                <a:t>Ask the pharmacy, “My copay is $xx with insurance for this prescription — can you tell me the cash price?”</a:t>
              </a:r>
            </a:p>
          </p:txBody>
        </p:sp>
      </p:grpSp>
      <p:sp>
        <p:nvSpPr>
          <p:cNvPr id="19" name="TextBox 19"/>
          <p:cNvSpPr txBox="1"/>
          <p:nvPr/>
        </p:nvSpPr>
        <p:spPr>
          <a:xfrm>
            <a:off x="642903" y="418290"/>
            <a:ext cx="6977097" cy="1032334"/>
          </a:xfrm>
          <a:prstGeom prst="rect">
            <a:avLst/>
          </a:prstGeom>
        </p:spPr>
        <p:txBody>
          <a:bodyPr wrap="square" lIns="0" tIns="0" rIns="0" bIns="0" rtlCol="0" anchor="t">
            <a:spAutoFit/>
          </a:bodyPr>
          <a:lstStyle/>
          <a:p>
            <a:pPr algn="l">
              <a:lnSpc>
                <a:spcPts val="8835"/>
              </a:lnSpc>
            </a:pPr>
            <a:r>
              <a:rPr lang="en-US" sz="6311" b="1">
                <a:solidFill>
                  <a:srgbClr val="17463E"/>
                </a:solidFill>
                <a:latin typeface="Public Sans Bold"/>
                <a:ea typeface="Public Sans Bold"/>
                <a:cs typeface="Public Sans Bold"/>
                <a:sym typeface="Public Sans Bold"/>
              </a:rPr>
              <a:t>Pharmacy</a:t>
            </a:r>
          </a:p>
        </p:txBody>
      </p:sp>
      <p:sp>
        <p:nvSpPr>
          <p:cNvPr id="20" name="TextBox 20"/>
          <p:cNvSpPr txBox="1"/>
          <p:nvPr/>
        </p:nvSpPr>
        <p:spPr>
          <a:xfrm>
            <a:off x="7030291" y="5629457"/>
            <a:ext cx="3878989" cy="1552750"/>
          </a:xfrm>
          <a:prstGeom prst="rect">
            <a:avLst/>
          </a:prstGeom>
        </p:spPr>
        <p:txBody>
          <a:bodyPr lIns="0" tIns="0" rIns="0" bIns="0" rtlCol="0" anchor="t">
            <a:spAutoFit/>
          </a:bodyPr>
          <a:lstStyle/>
          <a:p>
            <a:pPr algn="ctr">
              <a:lnSpc>
                <a:spcPts val="6290"/>
              </a:lnSpc>
            </a:pPr>
            <a:r>
              <a:rPr lang="en-US" sz="4450" b="1">
                <a:solidFill>
                  <a:srgbClr val="EEF3E3"/>
                </a:solidFill>
                <a:latin typeface="Public Sans Bold"/>
                <a:sym typeface="Public Sans Bold"/>
              </a:rPr>
              <a:t>LOCATION</a:t>
            </a:r>
            <a:endParaRPr lang="en-US">
              <a:sym typeface="Public Sans Bold"/>
            </a:endParaRPr>
          </a:p>
          <a:p>
            <a:pPr algn="ctr">
              <a:lnSpc>
                <a:spcPts val="6290"/>
              </a:lnSpc>
            </a:pPr>
            <a:r>
              <a:rPr lang="en-US" sz="4450" b="1">
                <a:solidFill>
                  <a:srgbClr val="EEF3E3"/>
                </a:solidFill>
                <a:latin typeface="Public Sans Bold"/>
                <a:ea typeface="Public Sans Bold"/>
                <a:cs typeface="Public Sans Bold"/>
                <a:sym typeface="Public Sans Bold"/>
              </a:rPr>
              <a:t>MATTERS!</a:t>
            </a:r>
            <a:endParaRPr lang="en-US"/>
          </a:p>
        </p:txBody>
      </p:sp>
      <p:sp>
        <p:nvSpPr>
          <p:cNvPr id="21" name="TextBox 21"/>
          <p:cNvSpPr txBox="1"/>
          <p:nvPr/>
        </p:nvSpPr>
        <p:spPr>
          <a:xfrm>
            <a:off x="4986874" y="1400985"/>
            <a:ext cx="8426201" cy="936625"/>
          </a:xfrm>
          <a:prstGeom prst="rect">
            <a:avLst/>
          </a:prstGeom>
        </p:spPr>
        <p:txBody>
          <a:bodyPr lIns="0" tIns="0" rIns="0" bIns="0" rtlCol="0" anchor="t">
            <a:spAutoFit/>
          </a:bodyPr>
          <a:lstStyle/>
          <a:p>
            <a:pPr algn="ctr">
              <a:lnSpc>
                <a:spcPts val="7699"/>
              </a:lnSpc>
            </a:pPr>
            <a:r>
              <a:rPr lang="en-US" sz="5499" b="1">
                <a:solidFill>
                  <a:srgbClr val="17463E"/>
                </a:solidFill>
                <a:latin typeface="Public Sans Bold"/>
                <a:ea typeface="Public Sans Bold"/>
                <a:cs typeface="Public Sans Bold"/>
                <a:sym typeface="Public Sans Bold"/>
              </a:rPr>
              <a:t>Helpful Tips &amp; Tricks</a:t>
            </a:r>
          </a:p>
        </p:txBody>
      </p:sp>
      <p:sp>
        <p:nvSpPr>
          <p:cNvPr id="22" name="TextBox 22"/>
          <p:cNvSpPr txBox="1"/>
          <p:nvPr/>
        </p:nvSpPr>
        <p:spPr>
          <a:xfrm>
            <a:off x="12425403" y="2955310"/>
            <a:ext cx="3878989" cy="762175"/>
          </a:xfrm>
          <a:prstGeom prst="rect">
            <a:avLst/>
          </a:prstGeom>
        </p:spPr>
        <p:txBody>
          <a:bodyPr lIns="0" tIns="0" rIns="0" bIns="0" rtlCol="0" anchor="t">
            <a:spAutoFit/>
          </a:bodyPr>
          <a:lstStyle/>
          <a:p>
            <a:pPr algn="ctr">
              <a:lnSpc>
                <a:spcPts val="6290"/>
              </a:lnSpc>
            </a:pPr>
            <a:r>
              <a:rPr lang="en-US" sz="4493" b="1">
                <a:solidFill>
                  <a:srgbClr val="EEF3E3"/>
                </a:solidFill>
                <a:latin typeface="Public Sans Bold"/>
                <a:ea typeface="Public Sans Bold"/>
                <a:cs typeface="Public Sans Bold"/>
                <a:sym typeface="Public Sans Bold"/>
              </a:rPr>
              <a:t>GoodRX</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EF3E3"/>
        </a:solidFill>
        <a:effectLst/>
      </p:bgPr>
    </p:bg>
    <p:spTree>
      <p:nvGrpSpPr>
        <p:cNvPr id="1" name=""/>
        <p:cNvGrpSpPr/>
        <p:nvPr/>
      </p:nvGrpSpPr>
      <p:grpSpPr>
        <a:xfrm>
          <a:off x="0" y="0"/>
          <a:ext cx="0" cy="0"/>
          <a:chOff x="0" y="0"/>
          <a:chExt cx="0" cy="0"/>
        </a:xfrm>
      </p:grpSpPr>
      <p:sp>
        <p:nvSpPr>
          <p:cNvPr id="2" name="Freeform 2"/>
          <p:cNvSpPr/>
          <p:nvPr/>
        </p:nvSpPr>
        <p:spPr>
          <a:xfrm>
            <a:off x="0" y="-419793"/>
            <a:ext cx="18399948" cy="10772333"/>
          </a:xfrm>
          <a:custGeom>
            <a:avLst/>
            <a:gdLst/>
            <a:ahLst/>
            <a:cxnLst/>
            <a:rect l="l" t="t" r="r" b="b"/>
            <a:pathLst>
              <a:path w="18399948" h="10772333">
                <a:moveTo>
                  <a:pt x="0" y="0"/>
                </a:moveTo>
                <a:lnTo>
                  <a:pt x="18399948" y="0"/>
                </a:lnTo>
                <a:lnTo>
                  <a:pt x="18399948" y="10772334"/>
                </a:lnTo>
                <a:lnTo>
                  <a:pt x="0" y="10772334"/>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40451" y="9553378"/>
            <a:ext cx="2414894" cy="590878"/>
          </a:xfrm>
          <a:custGeom>
            <a:avLst/>
            <a:gdLst/>
            <a:ahLst/>
            <a:cxnLst/>
            <a:rect l="l" t="t" r="r" b="b"/>
            <a:pathLst>
              <a:path w="2414894" h="590878">
                <a:moveTo>
                  <a:pt x="0" y="0"/>
                </a:moveTo>
                <a:lnTo>
                  <a:pt x="2414894" y="0"/>
                </a:lnTo>
                <a:lnTo>
                  <a:pt x="2414894" y="590879"/>
                </a:lnTo>
                <a:lnTo>
                  <a:pt x="0" y="590879"/>
                </a:lnTo>
                <a:lnTo>
                  <a:pt x="0" y="0"/>
                </a:lnTo>
                <a:close/>
              </a:path>
            </a:pathLst>
          </a:custGeom>
          <a:blipFill>
            <a:blip r:embed="rId4"/>
            <a:stretch>
              <a:fillRect/>
            </a:stretch>
          </a:blipFill>
        </p:spPr>
        <p:txBody>
          <a:bodyPr/>
          <a:lstStyle/>
          <a:p>
            <a:endParaRPr lang="en-US"/>
          </a:p>
        </p:txBody>
      </p:sp>
      <p:sp>
        <p:nvSpPr>
          <p:cNvPr id="4" name="Freeform 4"/>
          <p:cNvSpPr/>
          <p:nvPr/>
        </p:nvSpPr>
        <p:spPr>
          <a:xfrm>
            <a:off x="16983792" y="201917"/>
            <a:ext cx="932477" cy="931558"/>
          </a:xfrm>
          <a:custGeom>
            <a:avLst/>
            <a:gdLst/>
            <a:ahLst/>
            <a:cxnLst/>
            <a:rect l="l" t="t" r="r" b="b"/>
            <a:pathLst>
              <a:path w="932477" h="931558">
                <a:moveTo>
                  <a:pt x="0" y="0"/>
                </a:moveTo>
                <a:lnTo>
                  <a:pt x="932477" y="0"/>
                </a:lnTo>
                <a:lnTo>
                  <a:pt x="932477" y="931558"/>
                </a:lnTo>
                <a:lnTo>
                  <a:pt x="0" y="931558"/>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642903" y="418290"/>
            <a:ext cx="4919697" cy="1032334"/>
          </a:xfrm>
          <a:prstGeom prst="rect">
            <a:avLst/>
          </a:prstGeom>
        </p:spPr>
        <p:txBody>
          <a:bodyPr wrap="square" lIns="0" tIns="0" rIns="0" bIns="0" rtlCol="0" anchor="t">
            <a:spAutoFit/>
          </a:bodyPr>
          <a:lstStyle/>
          <a:p>
            <a:pPr algn="l">
              <a:lnSpc>
                <a:spcPts val="8835"/>
              </a:lnSpc>
            </a:pPr>
            <a:r>
              <a:rPr lang="en-US" sz="6311" b="1">
                <a:solidFill>
                  <a:srgbClr val="17463E"/>
                </a:solidFill>
                <a:latin typeface="Public Sans Bold"/>
                <a:ea typeface="Public Sans Bold"/>
                <a:cs typeface="Public Sans Bold"/>
                <a:sym typeface="Public Sans Bold"/>
              </a:rPr>
              <a:t>Pharmacy</a:t>
            </a:r>
          </a:p>
        </p:txBody>
      </p:sp>
      <p:grpSp>
        <p:nvGrpSpPr>
          <p:cNvPr id="6" name="Group 6"/>
          <p:cNvGrpSpPr/>
          <p:nvPr/>
        </p:nvGrpSpPr>
        <p:grpSpPr>
          <a:xfrm>
            <a:off x="740436" y="2554586"/>
            <a:ext cx="10978124" cy="5261799"/>
            <a:chOff x="-7772006" y="-85725"/>
            <a:chExt cx="14637497" cy="7015732"/>
          </a:xfrm>
        </p:grpSpPr>
        <p:sp>
          <p:nvSpPr>
            <p:cNvPr id="7" name="TextBox 7"/>
            <p:cNvSpPr txBox="1"/>
            <p:nvPr/>
          </p:nvSpPr>
          <p:spPr>
            <a:xfrm>
              <a:off x="0" y="-85725"/>
              <a:ext cx="6865491" cy="858561"/>
            </a:xfrm>
            <a:prstGeom prst="rect">
              <a:avLst/>
            </a:prstGeom>
          </p:spPr>
          <p:txBody>
            <a:bodyPr lIns="0" tIns="0" rIns="0" bIns="0" rtlCol="0" anchor="t">
              <a:spAutoFit/>
            </a:bodyPr>
            <a:lstStyle/>
            <a:p>
              <a:pPr algn="ctr">
                <a:lnSpc>
                  <a:spcPts val="5327"/>
                </a:lnSpc>
              </a:pPr>
              <a:r>
                <a:rPr lang="en-US" sz="3805" b="1">
                  <a:solidFill>
                    <a:srgbClr val="17463E"/>
                  </a:solidFill>
                  <a:latin typeface="Public Sans Bold"/>
                  <a:ea typeface="Public Sans Bold"/>
                  <a:cs typeface="Public Sans Bold"/>
                  <a:sym typeface="Public Sans Bold"/>
                </a:rPr>
                <a:t>SaveOnSP</a:t>
              </a:r>
            </a:p>
          </p:txBody>
        </p:sp>
        <p:sp>
          <p:nvSpPr>
            <p:cNvPr id="8" name="TextBox 8"/>
            <p:cNvSpPr txBox="1"/>
            <p:nvPr/>
          </p:nvSpPr>
          <p:spPr>
            <a:xfrm>
              <a:off x="0" y="725561"/>
              <a:ext cx="6865491" cy="5293882"/>
            </a:xfrm>
            <a:prstGeom prst="rect">
              <a:avLst/>
            </a:prstGeom>
          </p:spPr>
          <p:txBody>
            <a:bodyPr lIns="0" tIns="0" rIns="0" bIns="0" rtlCol="0" anchor="t">
              <a:spAutoFit/>
            </a:bodyPr>
            <a:lstStyle/>
            <a:p>
              <a:pPr algn="l">
                <a:lnSpc>
                  <a:spcPts val="2868"/>
                </a:lnSpc>
              </a:pPr>
              <a:r>
                <a:rPr lang="en-US" sz="2049">
                  <a:solidFill>
                    <a:srgbClr val="17463E"/>
                  </a:solidFill>
                  <a:latin typeface="Public Sans"/>
                  <a:ea typeface="Public Sans"/>
                  <a:cs typeface="Public Sans"/>
                  <a:sym typeface="Public Sans"/>
                </a:rPr>
                <a:t>A specialty medication savings program through your pharmacy benefit.</a:t>
              </a:r>
            </a:p>
            <a:p>
              <a:pPr marL="442415" lvl="1" indent="-221207" algn="l">
                <a:lnSpc>
                  <a:spcPts val="2868"/>
                </a:lnSpc>
                <a:buFont typeface="Arial"/>
                <a:buChar char="•"/>
              </a:pPr>
              <a:r>
                <a:rPr lang="en-US" sz="2049">
                  <a:solidFill>
                    <a:srgbClr val="17463E"/>
                  </a:solidFill>
                  <a:latin typeface="Public Sans"/>
                  <a:ea typeface="Public Sans"/>
                  <a:cs typeface="Public Sans"/>
                  <a:sym typeface="Public Sans"/>
                </a:rPr>
                <a:t>Pay $0 out-of-pocket for eligible medications (covered by manufacturer copay assistance).</a:t>
              </a:r>
            </a:p>
            <a:p>
              <a:pPr marL="442415" lvl="1" indent="-221207" algn="l">
                <a:lnSpc>
                  <a:spcPts val="2868"/>
                </a:lnSpc>
                <a:buFont typeface="Arial"/>
                <a:buChar char="•"/>
              </a:pPr>
              <a:r>
                <a:rPr lang="en-US" sz="2049">
                  <a:solidFill>
                    <a:srgbClr val="17463E"/>
                  </a:solidFill>
                  <a:latin typeface="Public Sans"/>
                  <a:ea typeface="Public Sans"/>
                  <a:cs typeface="Public Sans"/>
                  <a:sym typeface="Public Sans"/>
                </a:rPr>
                <a:t>No extra cost to participate — available when filling through Accredo.</a:t>
              </a:r>
            </a:p>
            <a:p>
              <a:pPr marL="442415" lvl="1" indent="-221207" algn="l">
                <a:lnSpc>
                  <a:spcPts val="2868"/>
                </a:lnSpc>
                <a:buFont typeface="Arial"/>
                <a:buChar char="•"/>
              </a:pPr>
              <a:r>
                <a:rPr lang="en-US" sz="2049">
                  <a:solidFill>
                    <a:srgbClr val="17463E"/>
                  </a:solidFill>
                  <a:latin typeface="Public Sans"/>
                  <a:ea typeface="Public Sans"/>
                  <a:cs typeface="Public Sans"/>
                  <a:sym typeface="Public Sans"/>
                </a:rPr>
                <a:t>Without SaveOnSP, you’ll pay 30% coinsurance.</a:t>
              </a:r>
            </a:p>
            <a:p>
              <a:pPr marL="442415" lvl="1" indent="-221207" algn="l">
                <a:lnSpc>
                  <a:spcPts val="2868"/>
                </a:lnSpc>
                <a:buFont typeface="Arial"/>
                <a:buChar char="•"/>
              </a:pPr>
              <a:r>
                <a:rPr lang="en-US" sz="2049">
                  <a:solidFill>
                    <a:srgbClr val="17463E"/>
                  </a:solidFill>
                  <a:latin typeface="Public Sans"/>
                  <a:ea typeface="Public Sans"/>
                  <a:cs typeface="Public Sans"/>
                  <a:sym typeface="Public Sans"/>
                </a:rPr>
                <a:t>Use the myCigna app or myCigna.com to check medication pricing.</a:t>
              </a:r>
            </a:p>
          </p:txBody>
        </p:sp>
        <p:sp>
          <p:nvSpPr>
            <p:cNvPr id="9" name="TextBox 9"/>
            <p:cNvSpPr txBox="1"/>
            <p:nvPr/>
          </p:nvSpPr>
          <p:spPr>
            <a:xfrm>
              <a:off x="-7772006" y="6625760"/>
              <a:ext cx="6865491" cy="304247"/>
            </a:xfrm>
            <a:prstGeom prst="rect">
              <a:avLst/>
            </a:prstGeom>
          </p:spPr>
          <p:txBody>
            <a:bodyPr lIns="0" tIns="0" rIns="0" bIns="0" rtlCol="0" anchor="t">
              <a:spAutoFit/>
            </a:bodyPr>
            <a:lstStyle/>
            <a:p>
              <a:pPr algn="l">
                <a:lnSpc>
                  <a:spcPts val="1921"/>
                </a:lnSpc>
              </a:pPr>
              <a:r>
                <a:rPr lang="en-US" sz="1372" i="1">
                  <a:solidFill>
                    <a:srgbClr val="17463E"/>
                  </a:solidFill>
                  <a:latin typeface="Public Sans Italics"/>
                  <a:ea typeface="Public Sans Italics"/>
                  <a:cs typeface="Public Sans Italics"/>
                  <a:sym typeface="Public Sans Italics"/>
                </a:rPr>
                <a:t>Note: Not available to those enrolled in the HDHP with HSA plan. </a:t>
              </a:r>
            </a:p>
          </p:txBody>
        </p:sp>
      </p:grpSp>
      <p:grpSp>
        <p:nvGrpSpPr>
          <p:cNvPr id="10" name="Group 10"/>
          <p:cNvGrpSpPr/>
          <p:nvPr/>
        </p:nvGrpSpPr>
        <p:grpSpPr>
          <a:xfrm>
            <a:off x="740436" y="2152407"/>
            <a:ext cx="5149119" cy="5323645"/>
            <a:chOff x="0" y="0"/>
            <a:chExt cx="6865491" cy="7098194"/>
          </a:xfrm>
        </p:grpSpPr>
        <p:sp>
          <p:nvSpPr>
            <p:cNvPr id="11" name="TextBox 11"/>
            <p:cNvSpPr txBox="1"/>
            <p:nvPr/>
          </p:nvSpPr>
          <p:spPr>
            <a:xfrm>
              <a:off x="0" y="76200"/>
              <a:ext cx="6865491" cy="1304080"/>
            </a:xfrm>
            <a:prstGeom prst="rect">
              <a:avLst/>
            </a:prstGeom>
          </p:spPr>
          <p:txBody>
            <a:bodyPr lIns="0" tIns="0" rIns="0" bIns="0" rtlCol="0" anchor="t">
              <a:spAutoFit/>
            </a:bodyPr>
            <a:lstStyle/>
            <a:p>
              <a:pPr algn="ctr">
                <a:lnSpc>
                  <a:spcPts val="3614"/>
                </a:lnSpc>
              </a:pPr>
              <a:r>
                <a:rPr lang="en-US" sz="3805" b="1">
                  <a:solidFill>
                    <a:srgbClr val="17463E"/>
                  </a:solidFill>
                  <a:latin typeface="Public Sans Bold"/>
                  <a:ea typeface="Public Sans Bold"/>
                  <a:cs typeface="Public Sans Bold"/>
                  <a:sym typeface="Public Sans Bold"/>
                </a:rPr>
                <a:t>Accredo Specialty Pharmacy</a:t>
              </a:r>
            </a:p>
          </p:txBody>
        </p:sp>
        <p:sp>
          <p:nvSpPr>
            <p:cNvPr id="12" name="TextBox 12"/>
            <p:cNvSpPr txBox="1"/>
            <p:nvPr/>
          </p:nvSpPr>
          <p:spPr>
            <a:xfrm>
              <a:off x="0" y="1321070"/>
              <a:ext cx="6865491" cy="5777123"/>
            </a:xfrm>
            <a:prstGeom prst="rect">
              <a:avLst/>
            </a:prstGeom>
          </p:spPr>
          <p:txBody>
            <a:bodyPr lIns="0" tIns="0" rIns="0" bIns="0" rtlCol="0" anchor="t">
              <a:spAutoFit/>
            </a:bodyPr>
            <a:lstStyle/>
            <a:p>
              <a:pPr algn="l">
                <a:lnSpc>
                  <a:spcPts val="2868"/>
                </a:lnSpc>
              </a:pPr>
              <a:r>
                <a:rPr lang="en-US" sz="2049">
                  <a:solidFill>
                    <a:srgbClr val="17463E"/>
                  </a:solidFill>
                  <a:latin typeface="Public Sans"/>
                  <a:ea typeface="Public Sans"/>
                  <a:cs typeface="Public Sans"/>
                  <a:sym typeface="Public Sans"/>
                </a:rPr>
                <a:t>Required for certain specialty medications. </a:t>
              </a:r>
            </a:p>
            <a:p>
              <a:pPr marL="442415" lvl="1" indent="-221207" algn="l">
                <a:lnSpc>
                  <a:spcPts val="2868"/>
                </a:lnSpc>
                <a:buFont typeface="Arial"/>
                <a:buChar char="•"/>
              </a:pPr>
              <a:r>
                <a:rPr lang="en-US" sz="2049">
                  <a:solidFill>
                    <a:srgbClr val="17463E"/>
                  </a:solidFill>
                  <a:latin typeface="Public Sans"/>
                  <a:ea typeface="Public Sans"/>
                  <a:cs typeface="Public Sans"/>
                  <a:sym typeface="Public Sans"/>
                </a:rPr>
                <a:t>Focused on complex medical conditions and personalized support.</a:t>
              </a:r>
            </a:p>
            <a:p>
              <a:pPr marL="442415" lvl="1" indent="-221207" algn="l">
                <a:lnSpc>
                  <a:spcPts val="2868"/>
                </a:lnSpc>
                <a:buFont typeface="Arial"/>
                <a:buChar char="•"/>
              </a:pPr>
              <a:r>
                <a:rPr lang="en-US" sz="2049">
                  <a:solidFill>
                    <a:srgbClr val="17463E"/>
                  </a:solidFill>
                  <a:latin typeface="Public Sans"/>
                  <a:ea typeface="Public Sans"/>
                  <a:cs typeface="Public Sans"/>
                  <a:sym typeface="Public Sans"/>
                </a:rPr>
                <a:t>Delivers medication to your home, work, doctor’s office, or even vacation spot.</a:t>
              </a:r>
            </a:p>
            <a:p>
              <a:pPr marL="442415" lvl="1" indent="-221207" algn="l">
                <a:lnSpc>
                  <a:spcPts val="2868"/>
                </a:lnSpc>
                <a:buFont typeface="Arial"/>
                <a:buChar char="•"/>
              </a:pPr>
              <a:r>
                <a:rPr lang="en-US" sz="2049">
                  <a:solidFill>
                    <a:srgbClr val="17463E"/>
                  </a:solidFill>
                  <a:latin typeface="Public Sans"/>
                  <a:ea typeface="Public Sans"/>
                  <a:cs typeface="Public Sans"/>
                  <a:sym typeface="Public Sans"/>
                </a:rPr>
                <a:t>Access 24/7 pharmacists and nurses for help with side effects or questions.</a:t>
              </a:r>
            </a:p>
            <a:p>
              <a:pPr marL="442415" lvl="1" indent="-221207" algn="l">
                <a:lnSpc>
                  <a:spcPts val="2868"/>
                </a:lnSpc>
                <a:buFont typeface="Arial"/>
                <a:buChar char="•"/>
              </a:pPr>
              <a:r>
                <a:rPr lang="en-US" sz="2049">
                  <a:solidFill>
                    <a:srgbClr val="17463E"/>
                  </a:solidFill>
                  <a:latin typeface="Public Sans"/>
                  <a:ea typeface="Public Sans"/>
                  <a:cs typeface="Public Sans"/>
                  <a:sym typeface="Public Sans"/>
                </a:rPr>
                <a:t>Offers refill reminders, standard shipping at no cost, and financial assistance options.</a:t>
              </a:r>
            </a:p>
          </p:txBody>
        </p:sp>
      </p:grpSp>
      <p:grpSp>
        <p:nvGrpSpPr>
          <p:cNvPr id="13" name="Group 13"/>
          <p:cNvGrpSpPr/>
          <p:nvPr/>
        </p:nvGrpSpPr>
        <p:grpSpPr>
          <a:xfrm>
            <a:off x="12398445" y="1985154"/>
            <a:ext cx="5149119" cy="6708523"/>
            <a:chOff x="0" y="535488"/>
            <a:chExt cx="6865491" cy="8944697"/>
          </a:xfrm>
        </p:grpSpPr>
        <p:sp>
          <p:nvSpPr>
            <p:cNvPr id="14" name="TextBox 14"/>
            <p:cNvSpPr txBox="1"/>
            <p:nvPr/>
          </p:nvSpPr>
          <p:spPr>
            <a:xfrm>
              <a:off x="0" y="535488"/>
              <a:ext cx="6865491" cy="1304080"/>
            </a:xfrm>
            <a:prstGeom prst="rect">
              <a:avLst/>
            </a:prstGeom>
          </p:spPr>
          <p:txBody>
            <a:bodyPr lIns="0" tIns="0" rIns="0" bIns="0" rtlCol="0" anchor="t">
              <a:spAutoFit/>
            </a:bodyPr>
            <a:lstStyle/>
            <a:p>
              <a:pPr algn="ctr">
                <a:lnSpc>
                  <a:spcPts val="3614"/>
                </a:lnSpc>
              </a:pPr>
              <a:r>
                <a:rPr lang="en-US" sz="3805" b="1">
                  <a:solidFill>
                    <a:srgbClr val="17463E"/>
                  </a:solidFill>
                  <a:latin typeface="Public Sans Bold"/>
                  <a:ea typeface="Public Sans Bold"/>
                  <a:cs typeface="Public Sans Bold"/>
                  <a:sym typeface="Public Sans Bold"/>
                </a:rPr>
                <a:t>Express Scripts Pharmacy</a:t>
              </a:r>
            </a:p>
          </p:txBody>
        </p:sp>
        <p:sp>
          <p:nvSpPr>
            <p:cNvPr id="15" name="TextBox 15"/>
            <p:cNvSpPr txBox="1"/>
            <p:nvPr/>
          </p:nvSpPr>
          <p:spPr>
            <a:xfrm>
              <a:off x="0" y="1780359"/>
              <a:ext cx="6865491" cy="7699826"/>
            </a:xfrm>
            <a:prstGeom prst="rect">
              <a:avLst/>
            </a:prstGeom>
          </p:spPr>
          <p:txBody>
            <a:bodyPr lIns="0" tIns="0" rIns="0" bIns="0" rtlCol="0" anchor="t">
              <a:spAutoFit/>
            </a:bodyPr>
            <a:lstStyle/>
            <a:p>
              <a:pPr algn="l">
                <a:lnSpc>
                  <a:spcPts val="2868"/>
                </a:lnSpc>
              </a:pPr>
              <a:r>
                <a:rPr lang="en-US" sz="2049">
                  <a:solidFill>
                    <a:srgbClr val="17463E"/>
                  </a:solidFill>
                  <a:latin typeface="Public Sans"/>
                  <a:ea typeface="Public Sans"/>
                  <a:cs typeface="Public Sans"/>
                  <a:sym typeface="Public Sans"/>
                </a:rPr>
                <a:t>Make fills easier. Have your medication sent to your home.</a:t>
              </a:r>
            </a:p>
            <a:p>
              <a:pPr marL="442415" lvl="1" indent="-221207" algn="l">
                <a:lnSpc>
                  <a:spcPts val="2868"/>
                </a:lnSpc>
                <a:buFont typeface="Arial"/>
                <a:buChar char="•"/>
              </a:pPr>
              <a:r>
                <a:rPr lang="en-US" sz="2049">
                  <a:solidFill>
                    <a:srgbClr val="17463E"/>
                  </a:solidFill>
                  <a:latin typeface="Public Sans"/>
                  <a:ea typeface="Public Sans"/>
                  <a:cs typeface="Public Sans"/>
                  <a:sym typeface="Public Sans"/>
                </a:rPr>
                <a:t>Easily order, manage, track and pay for your medications on your phone or online</a:t>
              </a:r>
            </a:p>
            <a:p>
              <a:pPr marL="442415" lvl="1" indent="-221207" algn="l">
                <a:lnSpc>
                  <a:spcPts val="2868"/>
                </a:lnSpc>
                <a:buFont typeface="Arial"/>
                <a:buChar char="•"/>
              </a:pPr>
              <a:r>
                <a:rPr lang="en-US" sz="2049">
                  <a:solidFill>
                    <a:srgbClr val="17463E"/>
                  </a:solidFill>
                  <a:latin typeface="Public Sans"/>
                  <a:ea typeface="Public Sans"/>
                  <a:cs typeface="Public Sans"/>
                  <a:sym typeface="Public Sans"/>
                </a:rPr>
                <a:t>Standard shipping at no extra cost</a:t>
              </a:r>
            </a:p>
            <a:p>
              <a:pPr marL="442415" lvl="1" indent="-221207" algn="l">
                <a:lnSpc>
                  <a:spcPts val="2868"/>
                </a:lnSpc>
                <a:buFont typeface="Arial"/>
                <a:buChar char="•"/>
              </a:pPr>
              <a:r>
                <a:rPr lang="en-US" sz="2049">
                  <a:solidFill>
                    <a:srgbClr val="17463E"/>
                  </a:solidFill>
                  <a:latin typeface="Public Sans"/>
                  <a:ea typeface="Public Sans"/>
                  <a:cs typeface="Public Sans"/>
                  <a:sym typeface="Public Sans"/>
                </a:rPr>
                <a:t>Fill up to a 90-day supply at one time</a:t>
              </a:r>
            </a:p>
            <a:p>
              <a:pPr marL="442415" lvl="1" indent="-221207" algn="l">
                <a:lnSpc>
                  <a:spcPts val="2868"/>
                </a:lnSpc>
                <a:buFont typeface="Arial"/>
                <a:buChar char="•"/>
              </a:pPr>
              <a:r>
                <a:rPr lang="en-US" sz="2049">
                  <a:solidFill>
                    <a:srgbClr val="17463E"/>
                  </a:solidFill>
                  <a:latin typeface="Public Sans"/>
                  <a:ea typeface="Public Sans"/>
                  <a:cs typeface="Public Sans"/>
                  <a:sym typeface="Public Sans"/>
                </a:rPr>
                <a:t>Helpful pharmacists available 24/7</a:t>
              </a:r>
            </a:p>
            <a:p>
              <a:pPr marL="442415" lvl="1" indent="-221207" algn="l">
                <a:lnSpc>
                  <a:spcPts val="2868"/>
                </a:lnSpc>
                <a:buFont typeface="Arial"/>
                <a:buChar char="•"/>
              </a:pPr>
              <a:r>
                <a:rPr lang="en-US" sz="2049">
                  <a:solidFill>
                    <a:srgbClr val="17463E"/>
                  </a:solidFill>
                  <a:latin typeface="Public Sans"/>
                  <a:ea typeface="Public Sans"/>
                  <a:cs typeface="Public Sans"/>
                  <a:sym typeface="Public Sans"/>
                </a:rPr>
                <a:t>Automatic refills4 or refill reminders so you don’t miss a dose</a:t>
              </a:r>
            </a:p>
            <a:p>
              <a:pPr marL="442415" lvl="1" indent="-221207" algn="l">
                <a:lnSpc>
                  <a:spcPts val="2868"/>
                </a:lnSpc>
                <a:buFont typeface="Arial"/>
                <a:buChar char="•"/>
              </a:pPr>
              <a:r>
                <a:rPr lang="en-US" sz="2049">
                  <a:solidFill>
                    <a:srgbClr val="17463E"/>
                  </a:solidFill>
                  <a:latin typeface="Public Sans"/>
                  <a:ea typeface="Public Sans"/>
                  <a:cs typeface="Public Sans"/>
                  <a:sym typeface="Public Sans"/>
                </a:rPr>
                <a:t>Flexible payment op</a:t>
              </a:r>
            </a:p>
            <a:p>
              <a:pPr algn="l">
                <a:lnSpc>
                  <a:spcPts val="2868"/>
                </a:lnSpc>
              </a:pPr>
              <a:endParaRPr lang="en-US" sz="2049">
                <a:solidFill>
                  <a:srgbClr val="17463E"/>
                </a:solidFill>
                <a:latin typeface="Public Sans"/>
                <a:ea typeface="Public Sans"/>
                <a:cs typeface="Public Sans"/>
                <a:sym typeface="Public Sans"/>
              </a:endParaRPr>
            </a:p>
            <a:p>
              <a:pPr algn="l">
                <a:lnSpc>
                  <a:spcPts val="2868"/>
                </a:lnSpc>
              </a:pPr>
              <a:r>
                <a:rPr lang="en-US" sz="2049">
                  <a:solidFill>
                    <a:srgbClr val="17463E"/>
                  </a:solidFill>
                  <a:latin typeface="Public Sans"/>
                  <a:ea typeface="Public Sans"/>
                  <a:cs typeface="Public Sans"/>
                  <a:sym typeface="Public Sans"/>
                </a:rPr>
                <a:t>Move your prescriptions electronically by logging into </a:t>
              </a:r>
              <a:r>
                <a:rPr lang="en-US" sz="2049" b="1">
                  <a:solidFill>
                    <a:srgbClr val="17463E"/>
                  </a:solidFill>
                  <a:latin typeface="Public Sans Bold"/>
                  <a:ea typeface="Public Sans Bold"/>
                  <a:cs typeface="Public Sans Bold"/>
                  <a:sym typeface="Public Sans Bold"/>
                </a:rPr>
                <a:t>myCigna.com</a:t>
              </a:r>
              <a:r>
                <a:rPr lang="en-US" sz="2049">
                  <a:solidFill>
                    <a:srgbClr val="17463E"/>
                  </a:solidFill>
                  <a:latin typeface="Public Sans"/>
                  <a:ea typeface="Public Sans"/>
                  <a:cs typeface="Public Sans"/>
                  <a:sym typeface="Public Sans"/>
                </a:rPr>
                <a:t>, calling your doctor’s office, or call Express Scripts Pharmacy at 800.835.3784</a:t>
              </a:r>
            </a:p>
          </p:txBody>
        </p:sp>
      </p:grpSp>
      <p:sp>
        <p:nvSpPr>
          <p:cNvPr id="16" name="TextBox 15">
            <a:extLst>
              <a:ext uri="{FF2B5EF4-FFF2-40B4-BE49-F238E27FC236}">
                <a16:creationId xmlns:a16="http://schemas.microsoft.com/office/drawing/2014/main" id="{138008B2-4AD6-D6F6-C5EA-5AA565CE01F4}"/>
              </a:ext>
            </a:extLst>
          </p:cNvPr>
          <p:cNvSpPr txBox="1"/>
          <p:nvPr/>
        </p:nvSpPr>
        <p:spPr>
          <a:xfrm>
            <a:off x="939088" y="8730519"/>
            <a:ext cx="7415813" cy="400110"/>
          </a:xfrm>
          <a:prstGeom prst="rect">
            <a:avLst/>
          </a:prstGeom>
          <a:noFill/>
        </p:spPr>
        <p:txBody>
          <a:bodyPr wrap="none" lIns="91440" tIns="45720" rIns="91440" bIns="45720" rtlCol="0" anchor="t">
            <a:spAutoFit/>
          </a:bodyPr>
          <a:lstStyle/>
          <a:p>
            <a:r>
              <a:rPr lang="en-US" sz="2000" i="1">
                <a:solidFill>
                  <a:srgbClr val="1E453E"/>
                </a:solidFill>
                <a:latin typeface="Public Sans"/>
              </a:rPr>
              <a:t>You can find the Formulary list in the benefit resource center</a:t>
            </a:r>
            <a:endParaRPr lang="en-US" sz="2000" i="1">
              <a:solidFill>
                <a:srgbClr val="1E453E"/>
              </a:solidFill>
              <a:latin typeface="Public Sans"/>
              <a:ea typeface="Calibri"/>
              <a:cs typeface="Calibri"/>
            </a:endParaRPr>
          </a:p>
        </p:txBody>
      </p:sp>
    </p:spTree>
    <p:extLst>
      <p:ext uri="{BB962C8B-B14F-4D97-AF65-F5344CB8AC3E}">
        <p14:creationId xmlns:p14="http://schemas.microsoft.com/office/powerpoint/2010/main" val="16621694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EF3E3"/>
        </a:solidFill>
        <a:effectLst/>
      </p:bgPr>
    </p:bg>
    <p:spTree>
      <p:nvGrpSpPr>
        <p:cNvPr id="1" name=""/>
        <p:cNvGrpSpPr/>
        <p:nvPr/>
      </p:nvGrpSpPr>
      <p:grpSpPr>
        <a:xfrm>
          <a:off x="0" y="0"/>
          <a:ext cx="0" cy="0"/>
          <a:chOff x="0" y="0"/>
          <a:chExt cx="0" cy="0"/>
        </a:xfrm>
      </p:grpSpPr>
      <p:sp>
        <p:nvSpPr>
          <p:cNvPr id="2" name="Freeform 2"/>
          <p:cNvSpPr/>
          <p:nvPr/>
        </p:nvSpPr>
        <p:spPr>
          <a:xfrm>
            <a:off x="0" y="-419793"/>
            <a:ext cx="18399948" cy="10772333"/>
          </a:xfrm>
          <a:custGeom>
            <a:avLst/>
            <a:gdLst/>
            <a:ahLst/>
            <a:cxnLst/>
            <a:rect l="l" t="t" r="r" b="b"/>
            <a:pathLst>
              <a:path w="18399948" h="10772333">
                <a:moveTo>
                  <a:pt x="0" y="0"/>
                </a:moveTo>
                <a:lnTo>
                  <a:pt x="18399948" y="0"/>
                </a:lnTo>
                <a:lnTo>
                  <a:pt x="18399948" y="10772334"/>
                </a:lnTo>
                <a:lnTo>
                  <a:pt x="0" y="10772334"/>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40451" y="9553378"/>
            <a:ext cx="2414894" cy="590878"/>
          </a:xfrm>
          <a:custGeom>
            <a:avLst/>
            <a:gdLst/>
            <a:ahLst/>
            <a:cxnLst/>
            <a:rect l="l" t="t" r="r" b="b"/>
            <a:pathLst>
              <a:path w="2414894" h="590878">
                <a:moveTo>
                  <a:pt x="0" y="0"/>
                </a:moveTo>
                <a:lnTo>
                  <a:pt x="2414894" y="0"/>
                </a:lnTo>
                <a:lnTo>
                  <a:pt x="2414894" y="590879"/>
                </a:lnTo>
                <a:lnTo>
                  <a:pt x="0" y="590879"/>
                </a:lnTo>
                <a:lnTo>
                  <a:pt x="0" y="0"/>
                </a:lnTo>
                <a:close/>
              </a:path>
            </a:pathLst>
          </a:custGeom>
          <a:blipFill>
            <a:blip r:embed="rId4"/>
            <a:stretch>
              <a:fillRect/>
            </a:stretch>
          </a:blipFill>
        </p:spPr>
        <p:txBody>
          <a:bodyPr/>
          <a:lstStyle/>
          <a:p>
            <a:endParaRPr lang="en-US"/>
          </a:p>
        </p:txBody>
      </p:sp>
      <p:sp>
        <p:nvSpPr>
          <p:cNvPr id="4" name="Freeform 4"/>
          <p:cNvSpPr/>
          <p:nvPr/>
        </p:nvSpPr>
        <p:spPr>
          <a:xfrm>
            <a:off x="16983792" y="201917"/>
            <a:ext cx="932477" cy="931558"/>
          </a:xfrm>
          <a:custGeom>
            <a:avLst/>
            <a:gdLst/>
            <a:ahLst/>
            <a:cxnLst/>
            <a:rect l="l" t="t" r="r" b="b"/>
            <a:pathLst>
              <a:path w="932477" h="931558">
                <a:moveTo>
                  <a:pt x="0" y="0"/>
                </a:moveTo>
                <a:lnTo>
                  <a:pt x="932477" y="0"/>
                </a:lnTo>
                <a:lnTo>
                  <a:pt x="932477" y="931558"/>
                </a:lnTo>
                <a:lnTo>
                  <a:pt x="0" y="931558"/>
                </a:lnTo>
                <a:lnTo>
                  <a:pt x="0" y="0"/>
                </a:lnTo>
                <a:close/>
              </a:path>
            </a:pathLst>
          </a:custGeom>
          <a:blipFill>
            <a:blip r:embed="rId5"/>
            <a:stretch>
              <a:fillRect/>
            </a:stretch>
          </a:blipFill>
        </p:spPr>
        <p:txBody>
          <a:bodyPr/>
          <a:lstStyle/>
          <a:p>
            <a:endParaRPr lang="en-US"/>
          </a:p>
        </p:txBody>
      </p:sp>
      <p:graphicFrame>
        <p:nvGraphicFramePr>
          <p:cNvPr id="5" name="Table 5"/>
          <p:cNvGraphicFramePr>
            <a:graphicFrameLocks noGrp="1"/>
          </p:cNvGraphicFramePr>
          <p:nvPr>
            <p:extLst>
              <p:ext uri="{D42A27DB-BD31-4B8C-83A1-F6EECF244321}">
                <p14:modId xmlns:p14="http://schemas.microsoft.com/office/powerpoint/2010/main" val="399760762"/>
              </p:ext>
            </p:extLst>
          </p:nvPr>
        </p:nvGraphicFramePr>
        <p:xfrm>
          <a:off x="973555" y="2338719"/>
          <a:ext cx="16340889" cy="6543674"/>
        </p:xfrm>
        <a:graphic>
          <a:graphicData uri="http://schemas.openxmlformats.org/drawingml/2006/table">
            <a:tbl>
              <a:tblPr/>
              <a:tblGrid>
                <a:gridCol w="10580745">
                  <a:extLst>
                    <a:ext uri="{9D8B030D-6E8A-4147-A177-3AD203B41FA5}">
                      <a16:colId xmlns:a16="http://schemas.microsoft.com/office/drawing/2014/main" val="20000"/>
                    </a:ext>
                  </a:extLst>
                </a:gridCol>
                <a:gridCol w="3071688">
                  <a:extLst>
                    <a:ext uri="{9D8B030D-6E8A-4147-A177-3AD203B41FA5}">
                      <a16:colId xmlns:a16="http://schemas.microsoft.com/office/drawing/2014/main" val="20001"/>
                    </a:ext>
                  </a:extLst>
                </a:gridCol>
                <a:gridCol w="2688456">
                  <a:extLst>
                    <a:ext uri="{9D8B030D-6E8A-4147-A177-3AD203B41FA5}">
                      <a16:colId xmlns:a16="http://schemas.microsoft.com/office/drawing/2014/main" val="20002"/>
                    </a:ext>
                  </a:extLst>
                </a:gridCol>
              </a:tblGrid>
              <a:tr h="833528">
                <a:tc>
                  <a:txBody>
                    <a:bodyPr/>
                    <a:lstStyle/>
                    <a:p>
                      <a:pPr algn="l">
                        <a:lnSpc>
                          <a:spcPts val="2800"/>
                        </a:lnSpc>
                        <a:defRPr/>
                      </a:pPr>
                      <a:r>
                        <a:rPr lang="en-US" sz="2000">
                          <a:solidFill>
                            <a:srgbClr val="17463E"/>
                          </a:solidFill>
                          <a:latin typeface="Public Sans"/>
                          <a:ea typeface="Public Sans"/>
                          <a:cs typeface="Public Sans"/>
                          <a:sym typeface="Public Sans"/>
                        </a:rPr>
                        <a:t>Annual deductible (Individual/Family)</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800"/>
                        </a:lnSpc>
                        <a:defRPr/>
                      </a:pPr>
                      <a:r>
                        <a:rPr lang="en-US" sz="2000">
                          <a:solidFill>
                            <a:srgbClr val="17463E"/>
                          </a:solidFill>
                          <a:latin typeface="Public Sans"/>
                          <a:ea typeface="Public Sans"/>
                          <a:cs typeface="Public Sans"/>
                          <a:sym typeface="Public Sans"/>
                        </a:rPr>
                        <a:t>$50/$150</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800"/>
                        </a:lnSpc>
                        <a:defRPr/>
                      </a:pPr>
                      <a:r>
                        <a:rPr lang="en-US" sz="2000">
                          <a:solidFill>
                            <a:srgbClr val="17463E"/>
                          </a:solidFill>
                          <a:latin typeface="Public Sans"/>
                          <a:ea typeface="Public Sans"/>
                          <a:cs typeface="Public Sans"/>
                          <a:sym typeface="Public Sans"/>
                        </a:rPr>
                        <a:t>$50/$150</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extLst>
                  <a:ext uri="{0D108BD9-81ED-4DB2-BD59-A6C34878D82A}">
                    <a16:rowId xmlns:a16="http://schemas.microsoft.com/office/drawing/2014/main" val="10000"/>
                  </a:ext>
                </a:extLst>
              </a:tr>
              <a:tr h="833528">
                <a:tc>
                  <a:txBody>
                    <a:bodyPr/>
                    <a:lstStyle/>
                    <a:p>
                      <a:pPr algn="l">
                        <a:lnSpc>
                          <a:spcPts val="2800"/>
                        </a:lnSpc>
                        <a:defRPr/>
                      </a:pPr>
                      <a:r>
                        <a:rPr lang="en-US" sz="2000">
                          <a:solidFill>
                            <a:srgbClr val="17463E"/>
                          </a:solidFill>
                          <a:latin typeface="Public Sans"/>
                          <a:ea typeface="Public Sans"/>
                          <a:cs typeface="Public Sans"/>
                          <a:sym typeface="Public Sans"/>
                        </a:rPr>
                        <a:t>Annual maximum (per person)</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800"/>
                        </a:lnSpc>
                        <a:defRPr/>
                      </a:pPr>
                      <a:r>
                        <a:rPr lang="en-US" sz="2000">
                          <a:solidFill>
                            <a:srgbClr val="17463E"/>
                          </a:solidFill>
                          <a:latin typeface="Public Sans"/>
                          <a:ea typeface="Public Sans"/>
                          <a:cs typeface="Public Sans"/>
                          <a:sym typeface="Public Sans"/>
                        </a:rPr>
                        <a:t>$1,000</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800"/>
                        </a:lnSpc>
                        <a:defRPr/>
                      </a:pPr>
                      <a:r>
                        <a:rPr lang="en-US" sz="2000">
                          <a:solidFill>
                            <a:srgbClr val="17463E"/>
                          </a:solidFill>
                          <a:latin typeface="Public Sans"/>
                          <a:ea typeface="Public Sans"/>
                          <a:cs typeface="Public Sans"/>
                          <a:sym typeface="Public Sans"/>
                        </a:rPr>
                        <a:t>$1,500</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extLst>
                  <a:ext uri="{0D108BD9-81ED-4DB2-BD59-A6C34878D82A}">
                    <a16:rowId xmlns:a16="http://schemas.microsoft.com/office/drawing/2014/main" val="10001"/>
                  </a:ext>
                </a:extLst>
              </a:tr>
              <a:tr h="1188017">
                <a:tc>
                  <a:txBody>
                    <a:bodyPr/>
                    <a:lstStyle/>
                    <a:p>
                      <a:pPr algn="l">
                        <a:lnSpc>
                          <a:spcPts val="2800"/>
                        </a:lnSpc>
                        <a:defRPr/>
                      </a:pPr>
                      <a:r>
                        <a:rPr lang="en-US" sz="2000">
                          <a:solidFill>
                            <a:srgbClr val="17463E"/>
                          </a:solidFill>
                          <a:latin typeface="Public Sans"/>
                          <a:ea typeface="Public Sans"/>
                          <a:cs typeface="Public Sans"/>
                          <a:sym typeface="Public Sans"/>
                        </a:rPr>
                        <a:t>Diagnostic and preventive care (includes cleanings, fluoride treatments, sealants, and x-rays)</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800"/>
                        </a:lnSpc>
                        <a:defRPr/>
                      </a:pPr>
                      <a:r>
                        <a:rPr lang="en-US" sz="2000">
                          <a:solidFill>
                            <a:srgbClr val="17463E"/>
                          </a:solidFill>
                          <a:latin typeface="Public Sans"/>
                          <a:ea typeface="Public Sans"/>
                          <a:cs typeface="Public Sans"/>
                          <a:sym typeface="Public Sans"/>
                        </a:rPr>
                        <a:t>Covered at 100%</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800"/>
                        </a:lnSpc>
                        <a:defRPr/>
                      </a:pPr>
                      <a:r>
                        <a:rPr lang="en-US" sz="2000">
                          <a:solidFill>
                            <a:srgbClr val="17463E"/>
                          </a:solidFill>
                          <a:latin typeface="Public Sans"/>
                          <a:ea typeface="Public Sans"/>
                          <a:cs typeface="Public Sans"/>
                          <a:sym typeface="Public Sans"/>
                        </a:rPr>
                        <a:t>Covered at 100%</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extLst>
                  <a:ext uri="{0D108BD9-81ED-4DB2-BD59-A6C34878D82A}">
                    <a16:rowId xmlns:a16="http://schemas.microsoft.com/office/drawing/2014/main" val="10002"/>
                  </a:ext>
                </a:extLst>
              </a:tr>
              <a:tr h="1188017">
                <a:tc>
                  <a:txBody>
                    <a:bodyPr/>
                    <a:lstStyle/>
                    <a:p>
                      <a:pPr algn="l">
                        <a:lnSpc>
                          <a:spcPts val="2800"/>
                        </a:lnSpc>
                        <a:defRPr/>
                      </a:pPr>
                      <a:r>
                        <a:rPr lang="en-US" sz="2000">
                          <a:solidFill>
                            <a:srgbClr val="17463E"/>
                          </a:solidFill>
                          <a:latin typeface="Public Sans"/>
                          <a:ea typeface="Public Sans"/>
                          <a:cs typeface="Public Sans"/>
                          <a:sym typeface="Public Sans"/>
                        </a:rPr>
                        <a:t>Basic services (includes fillings, periodontics, scaling, and root planning, and oral surgery)</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800"/>
                        </a:lnSpc>
                        <a:defRPr/>
                      </a:pPr>
                      <a:r>
                        <a:rPr lang="en-US" sz="2000">
                          <a:solidFill>
                            <a:srgbClr val="17463E"/>
                          </a:solidFill>
                          <a:latin typeface="Public Sans"/>
                          <a:ea typeface="Public Sans"/>
                          <a:cs typeface="Public Sans"/>
                          <a:sym typeface="Public Sans"/>
                        </a:rPr>
                        <a:t>Covered at 80%</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800"/>
                        </a:lnSpc>
                        <a:defRPr/>
                      </a:pPr>
                      <a:r>
                        <a:rPr lang="en-US" sz="2000">
                          <a:solidFill>
                            <a:srgbClr val="17463E"/>
                          </a:solidFill>
                          <a:latin typeface="Public Sans"/>
                          <a:ea typeface="Public Sans"/>
                          <a:cs typeface="Public Sans"/>
                          <a:sym typeface="Public Sans"/>
                        </a:rPr>
                        <a:t>Covered at 80%</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extLst>
                  <a:ext uri="{0D108BD9-81ED-4DB2-BD59-A6C34878D82A}">
                    <a16:rowId xmlns:a16="http://schemas.microsoft.com/office/drawing/2014/main" val="10003"/>
                  </a:ext>
                </a:extLst>
              </a:tr>
              <a:tr h="833528">
                <a:tc>
                  <a:txBody>
                    <a:bodyPr/>
                    <a:lstStyle/>
                    <a:p>
                      <a:pPr algn="l">
                        <a:lnSpc>
                          <a:spcPts val="2800"/>
                        </a:lnSpc>
                        <a:defRPr/>
                      </a:pPr>
                      <a:r>
                        <a:rPr lang="en-US" sz="2000">
                          <a:solidFill>
                            <a:srgbClr val="17463E"/>
                          </a:solidFill>
                          <a:latin typeface="Public Sans"/>
                          <a:ea typeface="Public Sans"/>
                          <a:cs typeface="Public Sans"/>
                          <a:sym typeface="Public Sans"/>
                        </a:rPr>
                        <a:t>Major services (includes crowns, bridges, and full and partial dentures)</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800"/>
                        </a:lnSpc>
                        <a:defRPr/>
                      </a:pPr>
                      <a:r>
                        <a:rPr lang="en-US" sz="2000">
                          <a:solidFill>
                            <a:srgbClr val="17463E"/>
                          </a:solidFill>
                          <a:latin typeface="Public Sans"/>
                          <a:ea typeface="Public Sans"/>
                          <a:cs typeface="Public Sans"/>
                          <a:sym typeface="Public Sans"/>
                        </a:rPr>
                        <a:t>Covered at 50%</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800"/>
                        </a:lnSpc>
                        <a:defRPr/>
                      </a:pPr>
                      <a:r>
                        <a:rPr lang="en-US" sz="2000">
                          <a:solidFill>
                            <a:srgbClr val="17463E"/>
                          </a:solidFill>
                          <a:latin typeface="Public Sans"/>
                          <a:ea typeface="Public Sans"/>
                          <a:cs typeface="Public Sans"/>
                          <a:sym typeface="Public Sans"/>
                        </a:rPr>
                        <a:t>Covered at 50%</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extLst>
                  <a:ext uri="{0D108BD9-81ED-4DB2-BD59-A6C34878D82A}">
                    <a16:rowId xmlns:a16="http://schemas.microsoft.com/office/drawing/2014/main" val="10004"/>
                  </a:ext>
                </a:extLst>
              </a:tr>
              <a:tr h="833528">
                <a:tc>
                  <a:txBody>
                    <a:bodyPr/>
                    <a:lstStyle/>
                    <a:p>
                      <a:pPr algn="l">
                        <a:lnSpc>
                          <a:spcPts val="2800"/>
                        </a:lnSpc>
                      </a:pPr>
                      <a:r>
                        <a:rPr lang="en-US" sz="2000" dirty="0">
                          <a:solidFill>
                            <a:srgbClr val="17463E"/>
                          </a:solidFill>
                          <a:latin typeface="Public Sans"/>
                          <a:ea typeface="Public Sans"/>
                          <a:cs typeface="Public Sans"/>
                          <a:sym typeface="Public Sans"/>
                        </a:rPr>
                        <a:t>Orthodontia</a:t>
                      </a:r>
                      <a:r>
                        <a:rPr lang="en-US" sz="2000" dirty="0">
                          <a:solidFill>
                            <a:srgbClr val="17463E"/>
                          </a:solidFill>
                          <a:latin typeface="Public Sans"/>
                          <a:ea typeface="Public Sans"/>
                          <a:cs typeface="Public Sans"/>
                        </a:rPr>
                        <a:t> *for </a:t>
                      </a:r>
                      <a:r>
                        <a:rPr lang="en-US" sz="2000" b="0" i="0" u="none" strike="noStrike" noProof="0" dirty="0">
                          <a:solidFill>
                            <a:srgbClr val="17463E"/>
                          </a:solidFill>
                        </a:rPr>
                        <a:t>dependents </a:t>
                      </a:r>
                      <a:r>
                        <a:rPr lang="en-US" sz="2000" dirty="0">
                          <a:solidFill>
                            <a:srgbClr val="17463E"/>
                          </a:solidFill>
                          <a:latin typeface="Public Sans"/>
                          <a:ea typeface="Public Sans"/>
                          <a:cs typeface="Public Sans"/>
                        </a:rPr>
                        <a:t>age &lt;19*</a:t>
                      </a:r>
                      <a:endParaRPr lang="en-US" sz="1100" dirty="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800"/>
                        </a:lnSpc>
                        <a:defRPr/>
                      </a:pPr>
                      <a:r>
                        <a:rPr lang="en-US" sz="2000">
                          <a:solidFill>
                            <a:srgbClr val="17463E"/>
                          </a:solidFill>
                          <a:latin typeface="Public Sans"/>
                          <a:ea typeface="Public Sans"/>
                          <a:cs typeface="Public Sans"/>
                          <a:sym typeface="Public Sans"/>
                        </a:rPr>
                        <a:t>Not Covered</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800"/>
                        </a:lnSpc>
                        <a:defRPr/>
                      </a:pPr>
                      <a:r>
                        <a:rPr lang="en-US" sz="2000">
                          <a:solidFill>
                            <a:srgbClr val="17463E"/>
                          </a:solidFill>
                          <a:latin typeface="Public Sans"/>
                          <a:ea typeface="Public Sans"/>
                          <a:cs typeface="Public Sans"/>
                          <a:sym typeface="Public Sans"/>
                        </a:rPr>
                        <a:t>Covered at 50%</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extLst>
                  <a:ext uri="{0D108BD9-81ED-4DB2-BD59-A6C34878D82A}">
                    <a16:rowId xmlns:a16="http://schemas.microsoft.com/office/drawing/2014/main" val="10005"/>
                  </a:ext>
                </a:extLst>
              </a:tr>
              <a:tr h="833528">
                <a:tc>
                  <a:txBody>
                    <a:bodyPr/>
                    <a:lstStyle/>
                    <a:p>
                      <a:pPr algn="l">
                        <a:lnSpc>
                          <a:spcPts val="2800"/>
                        </a:lnSpc>
                      </a:pPr>
                      <a:r>
                        <a:rPr lang="en-US" sz="2000">
                          <a:solidFill>
                            <a:srgbClr val="17463E"/>
                          </a:solidFill>
                          <a:latin typeface="Public Sans"/>
                          <a:ea typeface="Public Sans"/>
                          <a:cs typeface="Public Sans"/>
                          <a:sym typeface="Public Sans"/>
                        </a:rPr>
                        <a:t>Lifetime maximum</a:t>
                      </a:r>
                      <a:r>
                        <a:rPr lang="en-US" sz="2000">
                          <a:solidFill>
                            <a:srgbClr val="17463E"/>
                          </a:solidFill>
                          <a:latin typeface="Public Sans"/>
                          <a:ea typeface="Public Sans"/>
                          <a:cs typeface="Public Sans"/>
                        </a:rPr>
                        <a:t> for Orthodontia</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800"/>
                        </a:lnSpc>
                        <a:defRPr/>
                      </a:pPr>
                      <a:r>
                        <a:rPr lang="en-US" sz="2000">
                          <a:solidFill>
                            <a:srgbClr val="17463E"/>
                          </a:solidFill>
                          <a:latin typeface="Public Sans"/>
                          <a:ea typeface="Public Sans"/>
                          <a:cs typeface="Public Sans"/>
                          <a:sym typeface="Public Sans"/>
                        </a:rPr>
                        <a:t>N/A</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800"/>
                        </a:lnSpc>
                        <a:defRPr/>
                      </a:pPr>
                      <a:r>
                        <a:rPr lang="en-US" sz="2000" dirty="0">
                          <a:solidFill>
                            <a:srgbClr val="17463E"/>
                          </a:solidFill>
                          <a:latin typeface="Public Sans"/>
                          <a:ea typeface="Public Sans"/>
                          <a:cs typeface="Public Sans"/>
                          <a:sym typeface="Public Sans"/>
                        </a:rPr>
                        <a:t>$1,000</a:t>
                      </a:r>
                      <a:endParaRPr lang="en-US" sz="1100" dirty="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6" name="TextBox 6"/>
          <p:cNvSpPr txBox="1"/>
          <p:nvPr/>
        </p:nvSpPr>
        <p:spPr>
          <a:xfrm>
            <a:off x="642902" y="637365"/>
            <a:ext cx="8348697" cy="871194"/>
          </a:xfrm>
          <a:prstGeom prst="rect">
            <a:avLst/>
          </a:prstGeom>
        </p:spPr>
        <p:txBody>
          <a:bodyPr wrap="square" lIns="0" tIns="0" rIns="0" bIns="0" rtlCol="0" anchor="t">
            <a:spAutoFit/>
          </a:bodyPr>
          <a:lstStyle/>
          <a:p>
            <a:pPr algn="l">
              <a:lnSpc>
                <a:spcPts val="6563"/>
              </a:lnSpc>
            </a:pPr>
            <a:r>
              <a:rPr lang="en-US" sz="6311" b="1">
                <a:solidFill>
                  <a:srgbClr val="17463E"/>
                </a:solidFill>
                <a:latin typeface="Public Sans Bold"/>
                <a:ea typeface="Public Sans Bold"/>
                <a:cs typeface="Public Sans Bold"/>
                <a:sym typeface="Public Sans Bold"/>
              </a:rPr>
              <a:t>Dental Insurance</a:t>
            </a:r>
          </a:p>
        </p:txBody>
      </p:sp>
      <p:grpSp>
        <p:nvGrpSpPr>
          <p:cNvPr id="7" name="Group 7"/>
          <p:cNvGrpSpPr/>
          <p:nvPr/>
        </p:nvGrpSpPr>
        <p:grpSpPr>
          <a:xfrm>
            <a:off x="973555" y="1509381"/>
            <a:ext cx="16340889" cy="829338"/>
            <a:chOff x="0" y="0"/>
            <a:chExt cx="4303773" cy="218426"/>
          </a:xfrm>
        </p:grpSpPr>
        <p:sp>
          <p:nvSpPr>
            <p:cNvPr id="8" name="Freeform 8"/>
            <p:cNvSpPr/>
            <p:nvPr/>
          </p:nvSpPr>
          <p:spPr>
            <a:xfrm>
              <a:off x="0" y="0"/>
              <a:ext cx="4303773" cy="218426"/>
            </a:xfrm>
            <a:custGeom>
              <a:avLst/>
              <a:gdLst/>
              <a:ahLst/>
              <a:cxnLst/>
              <a:rect l="l" t="t" r="r" b="b"/>
              <a:pathLst>
                <a:path w="4303773" h="218426">
                  <a:moveTo>
                    <a:pt x="0" y="0"/>
                  </a:moveTo>
                  <a:lnTo>
                    <a:pt x="4303773" y="0"/>
                  </a:lnTo>
                  <a:lnTo>
                    <a:pt x="4303773" y="218426"/>
                  </a:lnTo>
                  <a:lnTo>
                    <a:pt x="0" y="218426"/>
                  </a:lnTo>
                  <a:close/>
                </a:path>
              </a:pathLst>
            </a:custGeom>
            <a:solidFill>
              <a:srgbClr val="17463E"/>
            </a:solidFill>
          </p:spPr>
          <p:txBody>
            <a:bodyPr/>
            <a:lstStyle/>
            <a:p>
              <a:endParaRPr lang="en-US"/>
            </a:p>
          </p:txBody>
        </p:sp>
        <p:sp>
          <p:nvSpPr>
            <p:cNvPr id="9" name="TextBox 9"/>
            <p:cNvSpPr txBox="1"/>
            <p:nvPr/>
          </p:nvSpPr>
          <p:spPr>
            <a:xfrm>
              <a:off x="0" y="9525"/>
              <a:ext cx="4303773" cy="208901"/>
            </a:xfrm>
            <a:prstGeom prst="rect">
              <a:avLst/>
            </a:prstGeom>
          </p:spPr>
          <p:txBody>
            <a:bodyPr lIns="50800" tIns="50800" rIns="50800" bIns="50800" rtlCol="0" anchor="ctr"/>
            <a:lstStyle/>
            <a:p>
              <a:pPr algn="ctr">
                <a:lnSpc>
                  <a:spcPts val="1664"/>
                </a:lnSpc>
              </a:pPr>
              <a:endParaRPr/>
            </a:p>
          </p:txBody>
        </p:sp>
      </p:grpSp>
      <p:sp>
        <p:nvSpPr>
          <p:cNvPr id="10" name="TextBox 10"/>
          <p:cNvSpPr txBox="1"/>
          <p:nvPr/>
        </p:nvSpPr>
        <p:spPr>
          <a:xfrm>
            <a:off x="2099836" y="1563805"/>
            <a:ext cx="2542448" cy="691215"/>
          </a:xfrm>
          <a:prstGeom prst="rect">
            <a:avLst/>
          </a:prstGeom>
        </p:spPr>
        <p:txBody>
          <a:bodyPr wrap="square" lIns="0" tIns="0" rIns="0" bIns="0" rtlCol="0" anchor="t">
            <a:spAutoFit/>
          </a:bodyPr>
          <a:lstStyle/>
          <a:p>
            <a:pPr algn="ctr">
              <a:lnSpc>
                <a:spcPts val="5880"/>
              </a:lnSpc>
            </a:pPr>
            <a:r>
              <a:rPr lang="en-US" sz="4200" b="1">
                <a:solidFill>
                  <a:srgbClr val="EEF3E3"/>
                </a:solidFill>
                <a:latin typeface="Public Sans Bold"/>
                <a:ea typeface="Public Sans Bold"/>
                <a:cs typeface="Public Sans Bold"/>
                <a:sym typeface="Public Sans Bold"/>
              </a:rPr>
              <a:t>Dental</a:t>
            </a:r>
          </a:p>
        </p:txBody>
      </p:sp>
      <p:sp>
        <p:nvSpPr>
          <p:cNvPr id="11" name="TextBox 11"/>
          <p:cNvSpPr txBox="1"/>
          <p:nvPr/>
        </p:nvSpPr>
        <p:spPr>
          <a:xfrm>
            <a:off x="11899474" y="1551667"/>
            <a:ext cx="2226909" cy="422873"/>
          </a:xfrm>
          <a:prstGeom prst="rect">
            <a:avLst/>
          </a:prstGeom>
        </p:spPr>
        <p:txBody>
          <a:bodyPr wrap="square" lIns="0" tIns="0" rIns="0" bIns="0" rtlCol="0" anchor="t">
            <a:spAutoFit/>
          </a:bodyPr>
          <a:lstStyle/>
          <a:p>
            <a:pPr algn="ctr">
              <a:lnSpc>
                <a:spcPts val="3640"/>
              </a:lnSpc>
            </a:pPr>
            <a:r>
              <a:rPr lang="en-US" sz="2600">
                <a:solidFill>
                  <a:srgbClr val="EEF3E3"/>
                </a:solidFill>
                <a:latin typeface="Public Sans"/>
                <a:ea typeface="Public Sans"/>
                <a:cs typeface="Public Sans"/>
                <a:sym typeface="Public Sans"/>
              </a:rPr>
              <a:t>Low DPPO</a:t>
            </a:r>
          </a:p>
        </p:txBody>
      </p:sp>
      <p:sp>
        <p:nvSpPr>
          <p:cNvPr id="12" name="TextBox 12"/>
          <p:cNvSpPr txBox="1"/>
          <p:nvPr/>
        </p:nvSpPr>
        <p:spPr>
          <a:xfrm>
            <a:off x="12387526" y="2077942"/>
            <a:ext cx="1377323" cy="246158"/>
          </a:xfrm>
          <a:prstGeom prst="rect">
            <a:avLst/>
          </a:prstGeom>
        </p:spPr>
        <p:txBody>
          <a:bodyPr wrap="square" lIns="0" tIns="0" rIns="0" bIns="0" rtlCol="0" anchor="t">
            <a:spAutoFit/>
          </a:bodyPr>
          <a:lstStyle/>
          <a:p>
            <a:pPr algn="ctr">
              <a:lnSpc>
                <a:spcPts val="2100"/>
              </a:lnSpc>
            </a:pPr>
            <a:r>
              <a:rPr lang="en-US" sz="1500">
                <a:solidFill>
                  <a:srgbClr val="EEF3E3"/>
                </a:solidFill>
                <a:latin typeface="Public Sans"/>
                <a:ea typeface="Public Sans"/>
                <a:cs typeface="Public Sans"/>
                <a:sym typeface="Public Sans"/>
              </a:rPr>
              <a:t>In-network</a:t>
            </a:r>
          </a:p>
        </p:txBody>
      </p:sp>
      <p:sp>
        <p:nvSpPr>
          <p:cNvPr id="13" name="TextBox 13"/>
          <p:cNvSpPr txBox="1"/>
          <p:nvPr/>
        </p:nvSpPr>
        <p:spPr>
          <a:xfrm>
            <a:off x="15487935" y="2035800"/>
            <a:ext cx="1170631" cy="246158"/>
          </a:xfrm>
          <a:prstGeom prst="rect">
            <a:avLst/>
          </a:prstGeom>
        </p:spPr>
        <p:txBody>
          <a:bodyPr wrap="square" lIns="0" tIns="0" rIns="0" bIns="0" rtlCol="0" anchor="t">
            <a:spAutoFit/>
          </a:bodyPr>
          <a:lstStyle/>
          <a:p>
            <a:pPr algn="ctr">
              <a:lnSpc>
                <a:spcPts val="2100"/>
              </a:lnSpc>
            </a:pPr>
            <a:r>
              <a:rPr lang="en-US" sz="1500">
                <a:solidFill>
                  <a:srgbClr val="EEF3E3"/>
                </a:solidFill>
                <a:latin typeface="Public Sans"/>
                <a:ea typeface="Public Sans"/>
                <a:cs typeface="Public Sans"/>
                <a:sym typeface="Public Sans"/>
              </a:rPr>
              <a:t>In-network</a:t>
            </a:r>
          </a:p>
        </p:txBody>
      </p:sp>
      <p:sp>
        <p:nvSpPr>
          <p:cNvPr id="14" name="TextBox 14"/>
          <p:cNvSpPr txBox="1"/>
          <p:nvPr/>
        </p:nvSpPr>
        <p:spPr>
          <a:xfrm>
            <a:off x="15129918" y="1561466"/>
            <a:ext cx="1703189" cy="457834"/>
          </a:xfrm>
          <a:prstGeom prst="rect">
            <a:avLst/>
          </a:prstGeom>
        </p:spPr>
        <p:txBody>
          <a:bodyPr lIns="0" tIns="0" rIns="0" bIns="0" rtlCol="0" anchor="t">
            <a:spAutoFit/>
          </a:bodyPr>
          <a:lstStyle/>
          <a:p>
            <a:pPr algn="ctr">
              <a:lnSpc>
                <a:spcPts val="3640"/>
              </a:lnSpc>
            </a:pPr>
            <a:r>
              <a:rPr lang="en-US" sz="2600">
                <a:solidFill>
                  <a:srgbClr val="EEF3E3"/>
                </a:solidFill>
                <a:latin typeface="Public Sans"/>
                <a:ea typeface="Public Sans"/>
                <a:cs typeface="Public Sans"/>
                <a:sym typeface="Public Sans"/>
              </a:rPr>
              <a:t>High DPPO</a:t>
            </a:r>
          </a:p>
        </p:txBody>
      </p:sp>
      <p:sp>
        <p:nvSpPr>
          <p:cNvPr id="15" name="TextBox 15"/>
          <p:cNvSpPr txBox="1"/>
          <p:nvPr/>
        </p:nvSpPr>
        <p:spPr>
          <a:xfrm>
            <a:off x="3281268" y="9024620"/>
            <a:ext cx="14033177" cy="1148080"/>
          </a:xfrm>
          <a:prstGeom prst="rect">
            <a:avLst/>
          </a:prstGeom>
        </p:spPr>
        <p:txBody>
          <a:bodyPr lIns="0" tIns="0" rIns="0" bIns="0" rtlCol="0" anchor="t">
            <a:spAutoFit/>
          </a:bodyPr>
          <a:lstStyle/>
          <a:p>
            <a:pPr algn="l">
              <a:lnSpc>
                <a:spcPts val="1820"/>
              </a:lnSpc>
            </a:pPr>
            <a:r>
              <a:rPr lang="en-US" sz="1300">
                <a:solidFill>
                  <a:srgbClr val="000000"/>
                </a:solidFill>
                <a:latin typeface="Public Sans"/>
                <a:ea typeface="Public Sans"/>
                <a:cs typeface="Public Sans"/>
                <a:sym typeface="Public Sans"/>
              </a:rPr>
              <a:t>Plan includes out-of-network benefits; see plan summary for additional details. </a:t>
            </a:r>
          </a:p>
          <a:p>
            <a:pPr algn="l">
              <a:lnSpc>
                <a:spcPts val="1820"/>
              </a:lnSpc>
            </a:pPr>
            <a:r>
              <a:rPr lang="en-US" sz="1300">
                <a:solidFill>
                  <a:srgbClr val="000000"/>
                </a:solidFill>
                <a:latin typeface="Public Sans"/>
                <a:ea typeface="Public Sans"/>
                <a:cs typeface="Public Sans"/>
                <a:sym typeface="Public Sans"/>
              </a:rPr>
              <a:t>Note: The Low DPPO operates on a MAC pricing model while the High DPPO operates on a UCR pricing model. UCR stands for “Usual, Customary, and Reasonable,” and it refers to the average fee charged by dentists in a specific geographic area for a given procedure. If your dentist’s fee exceeds the UCR amount, you may be responsible for paying the difference. MAC, or “Maximum Allowable Charge,” is a fixed fee set by the insurance company for each procedure. If your dentist charges more than the MAC, you’ll also pay the difference. The High DPPO will offer a better out-of-network reimbursement than the Low DPPO.</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EF3E3"/>
        </a:solidFill>
        <a:effectLst/>
      </p:bgPr>
    </p:bg>
    <p:spTree>
      <p:nvGrpSpPr>
        <p:cNvPr id="1" name=""/>
        <p:cNvGrpSpPr/>
        <p:nvPr/>
      </p:nvGrpSpPr>
      <p:grpSpPr>
        <a:xfrm>
          <a:off x="0" y="0"/>
          <a:ext cx="0" cy="0"/>
          <a:chOff x="0" y="0"/>
          <a:chExt cx="0" cy="0"/>
        </a:xfrm>
      </p:grpSpPr>
      <p:sp>
        <p:nvSpPr>
          <p:cNvPr id="2" name="Freeform 2"/>
          <p:cNvSpPr/>
          <p:nvPr/>
        </p:nvSpPr>
        <p:spPr>
          <a:xfrm>
            <a:off x="0" y="-419793"/>
            <a:ext cx="18399948" cy="10772333"/>
          </a:xfrm>
          <a:custGeom>
            <a:avLst/>
            <a:gdLst/>
            <a:ahLst/>
            <a:cxnLst/>
            <a:rect l="l" t="t" r="r" b="b"/>
            <a:pathLst>
              <a:path w="18399948" h="10772333">
                <a:moveTo>
                  <a:pt x="0" y="0"/>
                </a:moveTo>
                <a:lnTo>
                  <a:pt x="18399948" y="0"/>
                </a:lnTo>
                <a:lnTo>
                  <a:pt x="18399948" y="10772334"/>
                </a:lnTo>
                <a:lnTo>
                  <a:pt x="0" y="10772334"/>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40451" y="9553378"/>
            <a:ext cx="2414894" cy="590878"/>
          </a:xfrm>
          <a:custGeom>
            <a:avLst/>
            <a:gdLst/>
            <a:ahLst/>
            <a:cxnLst/>
            <a:rect l="l" t="t" r="r" b="b"/>
            <a:pathLst>
              <a:path w="2414894" h="590878">
                <a:moveTo>
                  <a:pt x="0" y="0"/>
                </a:moveTo>
                <a:lnTo>
                  <a:pt x="2414894" y="0"/>
                </a:lnTo>
                <a:lnTo>
                  <a:pt x="2414894" y="590879"/>
                </a:lnTo>
                <a:lnTo>
                  <a:pt x="0" y="590879"/>
                </a:lnTo>
                <a:lnTo>
                  <a:pt x="0" y="0"/>
                </a:lnTo>
                <a:close/>
              </a:path>
            </a:pathLst>
          </a:custGeom>
          <a:blipFill>
            <a:blip r:embed="rId4"/>
            <a:stretch>
              <a:fillRect/>
            </a:stretch>
          </a:blipFill>
        </p:spPr>
        <p:txBody>
          <a:bodyPr/>
          <a:lstStyle/>
          <a:p>
            <a:endParaRPr lang="en-US"/>
          </a:p>
        </p:txBody>
      </p:sp>
      <p:sp>
        <p:nvSpPr>
          <p:cNvPr id="4" name="Freeform 4"/>
          <p:cNvSpPr/>
          <p:nvPr/>
        </p:nvSpPr>
        <p:spPr>
          <a:xfrm>
            <a:off x="16983792" y="201917"/>
            <a:ext cx="932477" cy="931558"/>
          </a:xfrm>
          <a:custGeom>
            <a:avLst/>
            <a:gdLst/>
            <a:ahLst/>
            <a:cxnLst/>
            <a:rect l="l" t="t" r="r" b="b"/>
            <a:pathLst>
              <a:path w="932477" h="931558">
                <a:moveTo>
                  <a:pt x="0" y="0"/>
                </a:moveTo>
                <a:lnTo>
                  <a:pt x="932477" y="0"/>
                </a:lnTo>
                <a:lnTo>
                  <a:pt x="932477" y="931558"/>
                </a:lnTo>
                <a:lnTo>
                  <a:pt x="0" y="931558"/>
                </a:lnTo>
                <a:lnTo>
                  <a:pt x="0" y="0"/>
                </a:lnTo>
                <a:close/>
              </a:path>
            </a:pathLst>
          </a:custGeom>
          <a:blipFill>
            <a:blip r:embed="rId5"/>
            <a:stretch>
              <a:fillRect/>
            </a:stretch>
          </a:blipFill>
        </p:spPr>
        <p:txBody>
          <a:bodyPr/>
          <a:lstStyle/>
          <a:p>
            <a:endParaRPr lang="en-US"/>
          </a:p>
        </p:txBody>
      </p:sp>
      <p:sp>
        <p:nvSpPr>
          <p:cNvPr id="5" name="Freeform 5"/>
          <p:cNvSpPr/>
          <p:nvPr/>
        </p:nvSpPr>
        <p:spPr>
          <a:xfrm>
            <a:off x="12352802" y="4966374"/>
            <a:ext cx="4480954" cy="3500745"/>
          </a:xfrm>
          <a:custGeom>
            <a:avLst/>
            <a:gdLst/>
            <a:ahLst/>
            <a:cxnLst/>
            <a:rect l="l" t="t" r="r" b="b"/>
            <a:pathLst>
              <a:path w="4480954" h="3500745">
                <a:moveTo>
                  <a:pt x="0" y="0"/>
                </a:moveTo>
                <a:lnTo>
                  <a:pt x="4480954" y="0"/>
                </a:lnTo>
                <a:lnTo>
                  <a:pt x="4480954" y="3500745"/>
                </a:lnTo>
                <a:lnTo>
                  <a:pt x="0" y="35007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TextBox 6"/>
          <p:cNvSpPr txBox="1"/>
          <p:nvPr/>
        </p:nvSpPr>
        <p:spPr>
          <a:xfrm>
            <a:off x="3239971" y="2001044"/>
            <a:ext cx="9112832" cy="5333092"/>
          </a:xfrm>
          <a:prstGeom prst="rect">
            <a:avLst/>
          </a:prstGeom>
        </p:spPr>
        <p:txBody>
          <a:bodyPr lIns="0" tIns="0" rIns="0" bIns="0" rtlCol="0" anchor="t">
            <a:spAutoFit/>
          </a:bodyPr>
          <a:lstStyle/>
          <a:p>
            <a:pPr algn="l">
              <a:lnSpc>
                <a:spcPts val="4250"/>
              </a:lnSpc>
            </a:pPr>
            <a:r>
              <a:rPr lang="en-US" sz="3035" b="1">
                <a:solidFill>
                  <a:srgbClr val="17463E"/>
                </a:solidFill>
                <a:latin typeface="Public Sans Bold"/>
                <a:ea typeface="Public Sans Bold"/>
                <a:cs typeface="Public Sans Bold"/>
                <a:sym typeface="Public Sans Bold"/>
              </a:rPr>
              <a:t>Balance Billing Explained</a:t>
            </a:r>
          </a:p>
          <a:p>
            <a:pPr marL="655421" lvl="1" indent="-327710" algn="l">
              <a:lnSpc>
                <a:spcPts val="4250"/>
              </a:lnSpc>
              <a:buFont typeface="Arial"/>
              <a:buChar char="•"/>
            </a:pPr>
            <a:r>
              <a:rPr lang="en-US" sz="3035">
                <a:solidFill>
                  <a:srgbClr val="17463E"/>
                </a:solidFill>
                <a:latin typeface="Public Sans"/>
                <a:ea typeface="Public Sans"/>
                <a:cs typeface="Public Sans"/>
                <a:sym typeface="Public Sans"/>
              </a:rPr>
              <a:t>When you go out-of-network, your provider does not have a contract with your insurance company.</a:t>
            </a:r>
          </a:p>
          <a:p>
            <a:pPr marL="655421" lvl="1" indent="-327710" algn="l">
              <a:lnSpc>
                <a:spcPts val="4250"/>
              </a:lnSpc>
              <a:buFont typeface="Arial"/>
              <a:buChar char="•"/>
            </a:pPr>
            <a:r>
              <a:rPr lang="en-US" sz="3035">
                <a:solidFill>
                  <a:srgbClr val="17463E"/>
                </a:solidFill>
                <a:latin typeface="Public Sans"/>
                <a:ea typeface="Public Sans"/>
                <a:cs typeface="Public Sans"/>
                <a:sym typeface="Public Sans"/>
              </a:rPr>
              <a:t>Insurance will pay only up to what they consider the “allowed amount” or “reasonable and customary charge.”</a:t>
            </a:r>
          </a:p>
          <a:p>
            <a:pPr marL="655421" lvl="1" indent="-327710" algn="l">
              <a:lnSpc>
                <a:spcPts val="4250"/>
              </a:lnSpc>
              <a:buFont typeface="Arial"/>
              <a:buChar char="•"/>
            </a:pPr>
            <a:r>
              <a:rPr lang="en-US" sz="3035">
                <a:solidFill>
                  <a:srgbClr val="17463E"/>
                </a:solidFill>
                <a:latin typeface="Public Sans"/>
                <a:ea typeface="Public Sans"/>
                <a:cs typeface="Public Sans"/>
                <a:sym typeface="Public Sans"/>
              </a:rPr>
              <a:t>If the provider charges more than that, they can send you a bill for the difference.</a:t>
            </a:r>
          </a:p>
          <a:p>
            <a:pPr marL="655421" lvl="1" indent="-327710" algn="l">
              <a:lnSpc>
                <a:spcPts val="4250"/>
              </a:lnSpc>
              <a:buFont typeface="Arial"/>
              <a:buChar char="•"/>
            </a:pPr>
            <a:r>
              <a:rPr lang="en-US" sz="3035">
                <a:solidFill>
                  <a:srgbClr val="17463E"/>
                </a:solidFill>
                <a:latin typeface="Public Sans"/>
                <a:ea typeface="Public Sans"/>
                <a:cs typeface="Public Sans"/>
                <a:sym typeface="Public Sans"/>
              </a:rPr>
              <a:t>That extra amount = balance billing.</a:t>
            </a:r>
          </a:p>
        </p:txBody>
      </p:sp>
      <p:sp>
        <p:nvSpPr>
          <p:cNvPr id="7" name="Freeform 7"/>
          <p:cNvSpPr/>
          <p:nvPr/>
        </p:nvSpPr>
        <p:spPr>
          <a:xfrm>
            <a:off x="245401" y="2902846"/>
            <a:ext cx="2880270" cy="3072288"/>
          </a:xfrm>
          <a:custGeom>
            <a:avLst/>
            <a:gdLst/>
            <a:ahLst/>
            <a:cxnLst/>
            <a:rect l="l" t="t" r="r" b="b"/>
            <a:pathLst>
              <a:path w="2880270" h="3072288">
                <a:moveTo>
                  <a:pt x="0" y="0"/>
                </a:moveTo>
                <a:lnTo>
                  <a:pt x="2880270" y="0"/>
                </a:lnTo>
                <a:lnTo>
                  <a:pt x="2880270" y="3072288"/>
                </a:lnTo>
                <a:lnTo>
                  <a:pt x="0" y="30722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TextBox 8"/>
          <p:cNvSpPr txBox="1"/>
          <p:nvPr/>
        </p:nvSpPr>
        <p:spPr>
          <a:xfrm>
            <a:off x="642903" y="637365"/>
            <a:ext cx="11246197" cy="871194"/>
          </a:xfrm>
          <a:prstGeom prst="rect">
            <a:avLst/>
          </a:prstGeom>
        </p:spPr>
        <p:txBody>
          <a:bodyPr lIns="0" tIns="0" rIns="0" bIns="0" rtlCol="0" anchor="t">
            <a:spAutoFit/>
          </a:bodyPr>
          <a:lstStyle/>
          <a:p>
            <a:pPr algn="l">
              <a:lnSpc>
                <a:spcPts val="6563"/>
              </a:lnSpc>
            </a:pPr>
            <a:r>
              <a:rPr lang="en-US" sz="6311" b="1">
                <a:solidFill>
                  <a:srgbClr val="17463E"/>
                </a:solidFill>
                <a:latin typeface="Public Sans Bold"/>
                <a:ea typeface="Public Sans Bold"/>
                <a:cs typeface="Public Sans Bold"/>
                <a:sym typeface="Public Sans Bold"/>
              </a:rPr>
              <a:t>Out-of-Network Dental Costs</a:t>
            </a:r>
          </a:p>
        </p:txBody>
      </p:sp>
      <p:sp>
        <p:nvSpPr>
          <p:cNvPr id="9" name="TextBox 9"/>
          <p:cNvSpPr txBox="1"/>
          <p:nvPr/>
        </p:nvSpPr>
        <p:spPr>
          <a:xfrm>
            <a:off x="11270289" y="8492449"/>
            <a:ext cx="6645980" cy="1492473"/>
          </a:xfrm>
          <a:prstGeom prst="rect">
            <a:avLst/>
          </a:prstGeom>
        </p:spPr>
        <p:txBody>
          <a:bodyPr lIns="0" tIns="0" rIns="0" bIns="0" rtlCol="0" anchor="t">
            <a:spAutoFit/>
          </a:bodyPr>
          <a:lstStyle/>
          <a:p>
            <a:pPr algn="ctr">
              <a:lnSpc>
                <a:spcPts val="3973"/>
              </a:lnSpc>
            </a:pPr>
            <a:r>
              <a:rPr lang="en-US" sz="2838" b="1">
                <a:solidFill>
                  <a:srgbClr val="17463E"/>
                </a:solidFill>
                <a:latin typeface="Public Sans Bold"/>
                <a:ea typeface="Public Sans Bold"/>
                <a:cs typeface="Public Sans Bold"/>
                <a:sym typeface="Public Sans Bold"/>
              </a:rPr>
              <a:t>ASK THE RIGHT QUESTIONS!</a:t>
            </a:r>
          </a:p>
          <a:p>
            <a:pPr algn="ctr">
              <a:lnSpc>
                <a:spcPts val="3973"/>
              </a:lnSpc>
            </a:pPr>
            <a:r>
              <a:rPr lang="en-US" sz="2838">
                <a:solidFill>
                  <a:srgbClr val="17463E"/>
                </a:solidFill>
                <a:latin typeface="Public Sans"/>
                <a:ea typeface="Public Sans"/>
                <a:cs typeface="Public Sans"/>
                <a:sym typeface="Public Sans"/>
              </a:rPr>
              <a:t>Do you take my insurance </a:t>
            </a:r>
            <a:r>
              <a:rPr lang="en-US" sz="2838" b="1">
                <a:solidFill>
                  <a:srgbClr val="17463E"/>
                </a:solidFill>
                <a:latin typeface="Public Sans Bold"/>
                <a:ea typeface="Public Sans Bold"/>
                <a:cs typeface="Public Sans Bold"/>
                <a:sym typeface="Public Sans Bold"/>
              </a:rPr>
              <a:t>in network?</a:t>
            </a:r>
            <a:r>
              <a:rPr lang="en-US" sz="2838">
                <a:solidFill>
                  <a:srgbClr val="17463E"/>
                </a:solidFill>
                <a:latin typeface="Public Sans"/>
                <a:ea typeface="Public Sans"/>
                <a:cs typeface="Public Sans"/>
                <a:sym typeface="Public Sans"/>
              </a:rPr>
              <a:t> </a:t>
            </a:r>
          </a:p>
          <a:p>
            <a:pPr algn="ctr">
              <a:lnSpc>
                <a:spcPts val="3973"/>
              </a:lnSpc>
            </a:pPr>
            <a:r>
              <a:rPr lang="en-US" sz="2838">
                <a:solidFill>
                  <a:srgbClr val="17463E"/>
                </a:solidFill>
                <a:latin typeface="Public Sans"/>
                <a:ea typeface="Public Sans"/>
                <a:cs typeface="Public Sans"/>
                <a:sym typeface="Public Sans"/>
              </a:rPr>
              <a:t>Get a quote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EF3E3"/>
        </a:solidFill>
        <a:effectLst/>
      </p:bgPr>
    </p:bg>
    <p:spTree>
      <p:nvGrpSpPr>
        <p:cNvPr id="1" name=""/>
        <p:cNvGrpSpPr/>
        <p:nvPr/>
      </p:nvGrpSpPr>
      <p:grpSpPr>
        <a:xfrm>
          <a:off x="0" y="0"/>
          <a:ext cx="0" cy="0"/>
          <a:chOff x="0" y="0"/>
          <a:chExt cx="0" cy="0"/>
        </a:xfrm>
      </p:grpSpPr>
      <p:sp>
        <p:nvSpPr>
          <p:cNvPr id="2" name="Freeform 2"/>
          <p:cNvSpPr/>
          <p:nvPr/>
        </p:nvSpPr>
        <p:spPr>
          <a:xfrm>
            <a:off x="0" y="-419793"/>
            <a:ext cx="18399948" cy="10772333"/>
          </a:xfrm>
          <a:custGeom>
            <a:avLst/>
            <a:gdLst/>
            <a:ahLst/>
            <a:cxnLst/>
            <a:rect l="l" t="t" r="r" b="b"/>
            <a:pathLst>
              <a:path w="18399948" h="10772333">
                <a:moveTo>
                  <a:pt x="0" y="0"/>
                </a:moveTo>
                <a:lnTo>
                  <a:pt x="18399948" y="0"/>
                </a:lnTo>
                <a:lnTo>
                  <a:pt x="18399948" y="10772334"/>
                </a:lnTo>
                <a:lnTo>
                  <a:pt x="0" y="10772334"/>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40451" y="9553378"/>
            <a:ext cx="2414894" cy="590878"/>
          </a:xfrm>
          <a:custGeom>
            <a:avLst/>
            <a:gdLst/>
            <a:ahLst/>
            <a:cxnLst/>
            <a:rect l="l" t="t" r="r" b="b"/>
            <a:pathLst>
              <a:path w="2414894" h="590878">
                <a:moveTo>
                  <a:pt x="0" y="0"/>
                </a:moveTo>
                <a:lnTo>
                  <a:pt x="2414894" y="0"/>
                </a:lnTo>
                <a:lnTo>
                  <a:pt x="2414894" y="590879"/>
                </a:lnTo>
                <a:lnTo>
                  <a:pt x="0" y="590879"/>
                </a:lnTo>
                <a:lnTo>
                  <a:pt x="0" y="0"/>
                </a:lnTo>
                <a:close/>
              </a:path>
            </a:pathLst>
          </a:custGeom>
          <a:blipFill>
            <a:blip r:embed="rId4"/>
            <a:stretch>
              <a:fillRect/>
            </a:stretch>
          </a:blipFill>
        </p:spPr>
        <p:txBody>
          <a:bodyPr/>
          <a:lstStyle/>
          <a:p>
            <a:endParaRPr lang="en-US"/>
          </a:p>
        </p:txBody>
      </p:sp>
      <p:sp>
        <p:nvSpPr>
          <p:cNvPr id="4" name="Freeform 4"/>
          <p:cNvSpPr/>
          <p:nvPr/>
        </p:nvSpPr>
        <p:spPr>
          <a:xfrm>
            <a:off x="16983792" y="201917"/>
            <a:ext cx="932477" cy="931558"/>
          </a:xfrm>
          <a:custGeom>
            <a:avLst/>
            <a:gdLst/>
            <a:ahLst/>
            <a:cxnLst/>
            <a:rect l="l" t="t" r="r" b="b"/>
            <a:pathLst>
              <a:path w="932477" h="931558">
                <a:moveTo>
                  <a:pt x="0" y="0"/>
                </a:moveTo>
                <a:lnTo>
                  <a:pt x="932477" y="0"/>
                </a:lnTo>
                <a:lnTo>
                  <a:pt x="932477" y="931558"/>
                </a:lnTo>
                <a:lnTo>
                  <a:pt x="0" y="931558"/>
                </a:lnTo>
                <a:lnTo>
                  <a:pt x="0" y="0"/>
                </a:lnTo>
                <a:close/>
              </a:path>
            </a:pathLst>
          </a:custGeom>
          <a:blipFill>
            <a:blip r:embed="rId5"/>
            <a:stretch>
              <a:fillRect/>
            </a:stretch>
          </a:blipFill>
        </p:spPr>
        <p:txBody>
          <a:bodyPr/>
          <a:lstStyle/>
          <a:p>
            <a:endParaRPr lang="en-US"/>
          </a:p>
        </p:txBody>
      </p:sp>
      <p:graphicFrame>
        <p:nvGraphicFramePr>
          <p:cNvPr id="5" name="Table 5"/>
          <p:cNvGraphicFramePr>
            <a:graphicFrameLocks noGrp="1"/>
          </p:cNvGraphicFramePr>
          <p:nvPr/>
        </p:nvGraphicFramePr>
        <p:xfrm>
          <a:off x="5611990" y="1508560"/>
          <a:ext cx="8533735" cy="8635693"/>
        </p:xfrm>
        <a:graphic>
          <a:graphicData uri="http://schemas.openxmlformats.org/drawingml/2006/table">
            <a:tbl>
              <a:tblPr/>
              <a:tblGrid>
                <a:gridCol w="4092971">
                  <a:extLst>
                    <a:ext uri="{9D8B030D-6E8A-4147-A177-3AD203B41FA5}">
                      <a16:colId xmlns:a16="http://schemas.microsoft.com/office/drawing/2014/main" val="20000"/>
                    </a:ext>
                  </a:extLst>
                </a:gridCol>
                <a:gridCol w="4440764">
                  <a:extLst>
                    <a:ext uri="{9D8B030D-6E8A-4147-A177-3AD203B41FA5}">
                      <a16:colId xmlns:a16="http://schemas.microsoft.com/office/drawing/2014/main" val="20001"/>
                    </a:ext>
                  </a:extLst>
                </a:gridCol>
              </a:tblGrid>
              <a:tr h="785063">
                <a:tc>
                  <a:txBody>
                    <a:bodyPr/>
                    <a:lstStyle/>
                    <a:p>
                      <a:pPr algn="l">
                        <a:lnSpc>
                          <a:spcPts val="2520"/>
                        </a:lnSpc>
                        <a:defRPr/>
                      </a:pPr>
                      <a:r>
                        <a:rPr lang="en-US" sz="1800" b="1">
                          <a:solidFill>
                            <a:srgbClr val="17463E"/>
                          </a:solidFill>
                          <a:latin typeface="Public Sans Bold"/>
                          <a:ea typeface="Public Sans Bold"/>
                          <a:cs typeface="Public Sans Bold"/>
                          <a:sym typeface="Public Sans Bold"/>
                        </a:rPr>
                        <a:t>Examination (every 12 months)</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520"/>
                        </a:lnSpc>
                        <a:defRPr/>
                      </a:pPr>
                      <a:r>
                        <a:rPr lang="en-US" sz="1800">
                          <a:solidFill>
                            <a:srgbClr val="17463E"/>
                          </a:solidFill>
                          <a:latin typeface="Public Sans"/>
                          <a:ea typeface="Public Sans"/>
                          <a:cs typeface="Public Sans"/>
                          <a:sym typeface="Public Sans"/>
                        </a:rPr>
                        <a:t>$10</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extLst>
                  <a:ext uri="{0D108BD9-81ED-4DB2-BD59-A6C34878D82A}">
                    <a16:rowId xmlns:a16="http://schemas.microsoft.com/office/drawing/2014/main" val="10000"/>
                  </a:ext>
                </a:extLst>
              </a:tr>
              <a:tr h="785063">
                <a:tc>
                  <a:txBody>
                    <a:bodyPr/>
                    <a:lstStyle/>
                    <a:p>
                      <a:pPr algn="l">
                        <a:lnSpc>
                          <a:spcPts val="2520"/>
                        </a:lnSpc>
                        <a:defRPr/>
                      </a:pPr>
                      <a:r>
                        <a:rPr lang="en-US" sz="1800" b="1">
                          <a:solidFill>
                            <a:srgbClr val="17463E"/>
                          </a:solidFill>
                          <a:latin typeface="Public Sans Bold"/>
                          <a:ea typeface="Public Sans Bold"/>
                          <a:cs typeface="Public Sans Bold"/>
                          <a:sym typeface="Public Sans Bold"/>
                        </a:rPr>
                        <a:t>Material</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520"/>
                        </a:lnSpc>
                        <a:defRPr/>
                      </a:pPr>
                      <a:r>
                        <a:rPr lang="en-US" sz="1800">
                          <a:solidFill>
                            <a:srgbClr val="17463E"/>
                          </a:solidFill>
                          <a:latin typeface="Public Sans"/>
                          <a:ea typeface="Public Sans"/>
                          <a:cs typeface="Public Sans"/>
                          <a:sym typeface="Public Sans"/>
                        </a:rPr>
                        <a:t>$25</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extLst>
                  <a:ext uri="{0D108BD9-81ED-4DB2-BD59-A6C34878D82A}">
                    <a16:rowId xmlns:a16="http://schemas.microsoft.com/office/drawing/2014/main" val="10001"/>
                  </a:ext>
                </a:extLst>
              </a:tr>
              <a:tr h="785063">
                <a:tc gridSpan="2">
                  <a:txBody>
                    <a:bodyPr/>
                    <a:lstStyle/>
                    <a:p>
                      <a:pPr algn="l">
                        <a:lnSpc>
                          <a:spcPts val="2520"/>
                        </a:lnSpc>
                        <a:defRPr/>
                      </a:pPr>
                      <a:r>
                        <a:rPr lang="en-US" sz="1800" b="1">
                          <a:solidFill>
                            <a:srgbClr val="EEF3E3"/>
                          </a:solidFill>
                          <a:latin typeface="Public Sans Bold"/>
                          <a:ea typeface="Public Sans Bold"/>
                          <a:cs typeface="Public Sans Bold"/>
                          <a:sym typeface="Public Sans Bold"/>
                        </a:rPr>
                        <a:t>Lenses (every 12 months) </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solidFill>
                      <a:srgbClr val="6BA342"/>
                    </a:solidFill>
                  </a:tcPr>
                </a:tc>
                <a:tc hMerge="1">
                  <a:txBody>
                    <a:bodyPr/>
                    <a:lstStyle/>
                    <a:p>
                      <a:pPr algn="l">
                        <a:lnSpc>
                          <a:spcPts val="2520"/>
                        </a:lnSpc>
                        <a:defRPr/>
                      </a:pPr>
                      <a:r>
                        <a:rPr lang="en-US" sz="1800" b="1">
                          <a:solidFill>
                            <a:srgbClr val="EEF3E3"/>
                          </a:solidFill>
                          <a:latin typeface="Public Sans Bold"/>
                          <a:ea typeface="Public Sans Bold"/>
                          <a:cs typeface="Public Sans Bold"/>
                          <a:sym typeface="Public Sans Bold"/>
                        </a:rPr>
                        <a:t>Lenses (every 12 months) </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solidFill>
                      <a:srgbClr val="6BA342"/>
                    </a:solidFill>
                  </a:tcPr>
                </a:tc>
                <a:extLst>
                  <a:ext uri="{0D108BD9-81ED-4DB2-BD59-A6C34878D82A}">
                    <a16:rowId xmlns:a16="http://schemas.microsoft.com/office/drawing/2014/main" val="10002"/>
                  </a:ext>
                </a:extLst>
              </a:tr>
              <a:tr h="785063">
                <a:tc>
                  <a:txBody>
                    <a:bodyPr/>
                    <a:lstStyle/>
                    <a:p>
                      <a:pPr algn="l">
                        <a:lnSpc>
                          <a:spcPts val="2520"/>
                        </a:lnSpc>
                        <a:defRPr/>
                      </a:pPr>
                      <a:r>
                        <a:rPr lang="en-US" sz="1800" b="1">
                          <a:solidFill>
                            <a:srgbClr val="17463E"/>
                          </a:solidFill>
                          <a:latin typeface="Public Sans Bold"/>
                          <a:ea typeface="Public Sans Bold"/>
                          <a:cs typeface="Public Sans Bold"/>
                          <a:sym typeface="Public Sans Bold"/>
                        </a:rPr>
                        <a:t>Single</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520"/>
                        </a:lnSpc>
                        <a:defRPr/>
                      </a:pPr>
                      <a:r>
                        <a:rPr lang="en-US" sz="1800">
                          <a:solidFill>
                            <a:srgbClr val="17463E"/>
                          </a:solidFill>
                          <a:latin typeface="Public Sans"/>
                          <a:ea typeface="Public Sans"/>
                          <a:cs typeface="Public Sans"/>
                          <a:sym typeface="Public Sans"/>
                        </a:rPr>
                        <a:t>$25 copay</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extLst>
                  <a:ext uri="{0D108BD9-81ED-4DB2-BD59-A6C34878D82A}">
                    <a16:rowId xmlns:a16="http://schemas.microsoft.com/office/drawing/2014/main" val="10003"/>
                  </a:ext>
                </a:extLst>
              </a:tr>
              <a:tr h="785063">
                <a:tc>
                  <a:txBody>
                    <a:bodyPr/>
                    <a:lstStyle/>
                    <a:p>
                      <a:pPr algn="l">
                        <a:lnSpc>
                          <a:spcPts val="2520"/>
                        </a:lnSpc>
                        <a:defRPr/>
                      </a:pPr>
                      <a:r>
                        <a:rPr lang="en-US" sz="1800" b="1">
                          <a:solidFill>
                            <a:srgbClr val="17463E"/>
                          </a:solidFill>
                          <a:latin typeface="Public Sans Bold"/>
                          <a:ea typeface="Public Sans Bold"/>
                          <a:cs typeface="Public Sans Bold"/>
                          <a:sym typeface="Public Sans Bold"/>
                        </a:rPr>
                        <a:t>Bifocal</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520"/>
                        </a:lnSpc>
                        <a:defRPr/>
                      </a:pPr>
                      <a:r>
                        <a:rPr lang="en-US" sz="1800">
                          <a:solidFill>
                            <a:srgbClr val="17463E"/>
                          </a:solidFill>
                          <a:latin typeface="Public Sans"/>
                          <a:ea typeface="Public Sans"/>
                          <a:cs typeface="Public Sans"/>
                          <a:sym typeface="Public Sans"/>
                        </a:rPr>
                        <a:t>$25 copay</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extLst>
                  <a:ext uri="{0D108BD9-81ED-4DB2-BD59-A6C34878D82A}">
                    <a16:rowId xmlns:a16="http://schemas.microsoft.com/office/drawing/2014/main" val="10004"/>
                  </a:ext>
                </a:extLst>
              </a:tr>
              <a:tr h="785063">
                <a:tc>
                  <a:txBody>
                    <a:bodyPr/>
                    <a:lstStyle/>
                    <a:p>
                      <a:pPr algn="l">
                        <a:lnSpc>
                          <a:spcPts val="2520"/>
                        </a:lnSpc>
                        <a:defRPr/>
                      </a:pPr>
                      <a:r>
                        <a:rPr lang="en-US" sz="1800" b="1">
                          <a:solidFill>
                            <a:srgbClr val="17463E"/>
                          </a:solidFill>
                          <a:latin typeface="Public Sans Bold"/>
                          <a:ea typeface="Public Sans Bold"/>
                          <a:cs typeface="Public Sans Bold"/>
                          <a:sym typeface="Public Sans Bold"/>
                        </a:rPr>
                        <a:t>Trifocal</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520"/>
                        </a:lnSpc>
                        <a:defRPr/>
                      </a:pPr>
                      <a:r>
                        <a:rPr lang="en-US" sz="1800">
                          <a:solidFill>
                            <a:srgbClr val="17463E"/>
                          </a:solidFill>
                          <a:latin typeface="Public Sans"/>
                          <a:ea typeface="Public Sans"/>
                          <a:cs typeface="Public Sans"/>
                          <a:sym typeface="Public Sans"/>
                        </a:rPr>
                        <a:t>$25 copay</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extLst>
                  <a:ext uri="{0D108BD9-81ED-4DB2-BD59-A6C34878D82A}">
                    <a16:rowId xmlns:a16="http://schemas.microsoft.com/office/drawing/2014/main" val="10005"/>
                  </a:ext>
                </a:extLst>
              </a:tr>
              <a:tr h="785063">
                <a:tc gridSpan="2">
                  <a:txBody>
                    <a:bodyPr/>
                    <a:lstStyle/>
                    <a:p>
                      <a:pPr algn="l">
                        <a:lnSpc>
                          <a:spcPts val="2520"/>
                        </a:lnSpc>
                        <a:defRPr/>
                      </a:pPr>
                      <a:r>
                        <a:rPr lang="en-US" sz="1800" b="1">
                          <a:solidFill>
                            <a:srgbClr val="EEF3E3"/>
                          </a:solidFill>
                          <a:latin typeface="Public Sans Bold"/>
                          <a:ea typeface="Public Sans Bold"/>
                          <a:cs typeface="Public Sans Bold"/>
                          <a:sym typeface="Public Sans Bold"/>
                        </a:rPr>
                        <a:t>Frames (every 24 months) </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solidFill>
                      <a:srgbClr val="6BA342"/>
                    </a:solidFill>
                  </a:tcPr>
                </a:tc>
                <a:tc hMerge="1">
                  <a:txBody>
                    <a:bodyPr/>
                    <a:lstStyle/>
                    <a:p>
                      <a:pPr algn="l">
                        <a:lnSpc>
                          <a:spcPts val="2520"/>
                        </a:lnSpc>
                        <a:defRPr/>
                      </a:pPr>
                      <a:r>
                        <a:rPr lang="en-US" sz="1800" b="1">
                          <a:solidFill>
                            <a:srgbClr val="EEF3E3"/>
                          </a:solidFill>
                          <a:latin typeface="Public Sans Bold"/>
                          <a:ea typeface="Public Sans Bold"/>
                          <a:cs typeface="Public Sans Bold"/>
                          <a:sym typeface="Public Sans Bold"/>
                        </a:rPr>
                        <a:t>Frames (every 24 months) </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solidFill>
                      <a:srgbClr val="6BA342"/>
                    </a:solidFill>
                  </a:tcPr>
                </a:tc>
                <a:extLst>
                  <a:ext uri="{0D108BD9-81ED-4DB2-BD59-A6C34878D82A}">
                    <a16:rowId xmlns:a16="http://schemas.microsoft.com/office/drawing/2014/main" val="10006"/>
                  </a:ext>
                </a:extLst>
              </a:tr>
              <a:tr h="785063">
                <a:tc>
                  <a:txBody>
                    <a:bodyPr/>
                    <a:lstStyle/>
                    <a:p>
                      <a:pPr algn="l">
                        <a:lnSpc>
                          <a:spcPts val="2520"/>
                        </a:lnSpc>
                        <a:defRPr/>
                      </a:pPr>
                      <a:r>
                        <a:rPr lang="en-US" sz="1800" b="1">
                          <a:solidFill>
                            <a:srgbClr val="17463E"/>
                          </a:solidFill>
                          <a:latin typeface="Public Sans Bold"/>
                          <a:ea typeface="Public Sans Bold"/>
                          <a:cs typeface="Public Sans Bold"/>
                          <a:sym typeface="Public Sans Bold"/>
                        </a:rPr>
                        <a:t>New Frames</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520"/>
                        </a:lnSpc>
                        <a:defRPr/>
                      </a:pPr>
                      <a:r>
                        <a:rPr lang="en-US" sz="1800">
                          <a:solidFill>
                            <a:srgbClr val="17463E"/>
                          </a:solidFill>
                          <a:latin typeface="Public Sans"/>
                          <a:ea typeface="Public Sans"/>
                          <a:cs typeface="Public Sans"/>
                          <a:sym typeface="Public Sans"/>
                        </a:rPr>
                        <a:t>$130 allowance + 20% off coverage</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extLst>
                  <a:ext uri="{0D108BD9-81ED-4DB2-BD59-A6C34878D82A}">
                    <a16:rowId xmlns:a16="http://schemas.microsoft.com/office/drawing/2014/main" val="10007"/>
                  </a:ext>
                </a:extLst>
              </a:tr>
              <a:tr h="785063">
                <a:tc gridSpan="2">
                  <a:txBody>
                    <a:bodyPr/>
                    <a:lstStyle/>
                    <a:p>
                      <a:pPr algn="l">
                        <a:lnSpc>
                          <a:spcPts val="2520"/>
                        </a:lnSpc>
                        <a:defRPr/>
                      </a:pPr>
                      <a:r>
                        <a:rPr lang="en-US" sz="1800" b="1">
                          <a:solidFill>
                            <a:srgbClr val="EEF3E3"/>
                          </a:solidFill>
                          <a:latin typeface="Public Sans Bold"/>
                          <a:ea typeface="Public Sans Bold"/>
                          <a:cs typeface="Public Sans Bold"/>
                          <a:sym typeface="Public Sans Bold"/>
                        </a:rPr>
                        <a:t>Contact lenses (every 12 months) </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solidFill>
                      <a:srgbClr val="6BA342"/>
                    </a:solidFill>
                  </a:tcPr>
                </a:tc>
                <a:tc hMerge="1">
                  <a:txBody>
                    <a:bodyPr/>
                    <a:lstStyle/>
                    <a:p>
                      <a:pPr algn="l">
                        <a:lnSpc>
                          <a:spcPts val="2520"/>
                        </a:lnSpc>
                        <a:defRPr/>
                      </a:pPr>
                      <a:r>
                        <a:rPr lang="en-US" sz="1800" b="1">
                          <a:solidFill>
                            <a:srgbClr val="EEF3E3"/>
                          </a:solidFill>
                          <a:latin typeface="Public Sans Bold"/>
                          <a:ea typeface="Public Sans Bold"/>
                          <a:cs typeface="Public Sans Bold"/>
                          <a:sym typeface="Public Sans Bold"/>
                        </a:rPr>
                        <a:t>Contact lenses (every 12 months) </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solidFill>
                      <a:srgbClr val="6BA342"/>
                    </a:solidFill>
                  </a:tcPr>
                </a:tc>
                <a:extLst>
                  <a:ext uri="{0D108BD9-81ED-4DB2-BD59-A6C34878D82A}">
                    <a16:rowId xmlns:a16="http://schemas.microsoft.com/office/drawing/2014/main" val="10008"/>
                  </a:ext>
                </a:extLst>
              </a:tr>
              <a:tr h="785063">
                <a:tc>
                  <a:txBody>
                    <a:bodyPr/>
                    <a:lstStyle/>
                    <a:p>
                      <a:pPr algn="l">
                        <a:lnSpc>
                          <a:spcPts val="2520"/>
                        </a:lnSpc>
                        <a:defRPr/>
                      </a:pPr>
                      <a:r>
                        <a:rPr lang="en-US" sz="1800" b="1">
                          <a:solidFill>
                            <a:srgbClr val="17463E"/>
                          </a:solidFill>
                          <a:latin typeface="Public Sans Bold"/>
                          <a:ea typeface="Public Sans Bold"/>
                          <a:cs typeface="Public Sans Bold"/>
                          <a:sym typeface="Public Sans Bold"/>
                        </a:rPr>
                        <a:t>Elective</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520"/>
                        </a:lnSpc>
                        <a:defRPr/>
                      </a:pPr>
                      <a:r>
                        <a:rPr lang="en-US" sz="1800">
                          <a:solidFill>
                            <a:srgbClr val="17463E"/>
                          </a:solidFill>
                          <a:latin typeface="Public Sans"/>
                          <a:ea typeface="Public Sans"/>
                          <a:cs typeface="Public Sans"/>
                          <a:sym typeface="Public Sans"/>
                        </a:rPr>
                        <a:t>Up to $130 allowance</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extLst>
                  <a:ext uri="{0D108BD9-81ED-4DB2-BD59-A6C34878D82A}">
                    <a16:rowId xmlns:a16="http://schemas.microsoft.com/office/drawing/2014/main" val="10009"/>
                  </a:ext>
                </a:extLst>
              </a:tr>
              <a:tr h="785063">
                <a:tc>
                  <a:txBody>
                    <a:bodyPr/>
                    <a:lstStyle/>
                    <a:p>
                      <a:pPr algn="l">
                        <a:lnSpc>
                          <a:spcPts val="2520"/>
                        </a:lnSpc>
                        <a:defRPr/>
                      </a:pPr>
                      <a:r>
                        <a:rPr lang="en-US" sz="1800" b="1">
                          <a:solidFill>
                            <a:srgbClr val="17463E"/>
                          </a:solidFill>
                          <a:latin typeface="Public Sans Bold"/>
                          <a:ea typeface="Public Sans Bold"/>
                          <a:cs typeface="Public Sans Bold"/>
                          <a:sym typeface="Public Sans Bold"/>
                        </a:rPr>
                        <a:t>Medically Necessary</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520"/>
                        </a:lnSpc>
                        <a:defRPr/>
                      </a:pPr>
                      <a:r>
                        <a:rPr lang="en-US" sz="1800">
                          <a:solidFill>
                            <a:srgbClr val="17463E"/>
                          </a:solidFill>
                          <a:latin typeface="Public Sans"/>
                          <a:ea typeface="Public Sans"/>
                          <a:cs typeface="Public Sans"/>
                          <a:sym typeface="Public Sans"/>
                        </a:rPr>
                        <a:t>Covered at 100%</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6" name="TextBox 6"/>
          <p:cNvSpPr txBox="1"/>
          <p:nvPr/>
        </p:nvSpPr>
        <p:spPr>
          <a:xfrm>
            <a:off x="642903" y="637365"/>
            <a:ext cx="6292900" cy="871194"/>
          </a:xfrm>
          <a:prstGeom prst="rect">
            <a:avLst/>
          </a:prstGeom>
        </p:spPr>
        <p:txBody>
          <a:bodyPr lIns="0" tIns="0" rIns="0" bIns="0" rtlCol="0" anchor="t">
            <a:spAutoFit/>
          </a:bodyPr>
          <a:lstStyle/>
          <a:p>
            <a:pPr algn="l">
              <a:lnSpc>
                <a:spcPts val="6563"/>
              </a:lnSpc>
            </a:pPr>
            <a:r>
              <a:rPr lang="en-US" sz="6311" b="1">
                <a:solidFill>
                  <a:srgbClr val="17463E"/>
                </a:solidFill>
                <a:latin typeface="Public Sans Bold"/>
                <a:ea typeface="Public Sans Bold"/>
                <a:cs typeface="Public Sans Bold"/>
                <a:sym typeface="Public Sans Bold"/>
              </a:rPr>
              <a:t>Vision Insurance</a:t>
            </a:r>
          </a:p>
        </p:txBody>
      </p:sp>
      <p:sp>
        <p:nvSpPr>
          <p:cNvPr id="7" name="TextBox 7"/>
          <p:cNvSpPr txBox="1"/>
          <p:nvPr/>
        </p:nvSpPr>
        <p:spPr>
          <a:xfrm>
            <a:off x="12532735" y="2258019"/>
            <a:ext cx="960388" cy="266698"/>
          </a:xfrm>
          <a:prstGeom prst="rect">
            <a:avLst/>
          </a:prstGeom>
        </p:spPr>
        <p:txBody>
          <a:bodyPr lIns="0" tIns="0" rIns="0" bIns="0" rtlCol="0" anchor="t">
            <a:spAutoFit/>
          </a:bodyPr>
          <a:lstStyle/>
          <a:p>
            <a:pPr algn="ctr">
              <a:lnSpc>
                <a:spcPts val="2100"/>
              </a:lnSpc>
            </a:pPr>
            <a:r>
              <a:rPr lang="en-US" sz="1500">
                <a:solidFill>
                  <a:srgbClr val="EEF3E3"/>
                </a:solidFill>
                <a:latin typeface="Public Sans"/>
                <a:ea typeface="Public Sans"/>
                <a:cs typeface="Public Sans"/>
                <a:sym typeface="Public Sans"/>
              </a:rPr>
              <a:t>In-network</a:t>
            </a:r>
          </a:p>
        </p:txBody>
      </p:sp>
      <p:sp>
        <p:nvSpPr>
          <p:cNvPr id="8" name="TextBox 8"/>
          <p:cNvSpPr txBox="1"/>
          <p:nvPr/>
        </p:nvSpPr>
        <p:spPr>
          <a:xfrm>
            <a:off x="15501318" y="2229755"/>
            <a:ext cx="960388" cy="266698"/>
          </a:xfrm>
          <a:prstGeom prst="rect">
            <a:avLst/>
          </a:prstGeom>
        </p:spPr>
        <p:txBody>
          <a:bodyPr lIns="0" tIns="0" rIns="0" bIns="0" rtlCol="0" anchor="t">
            <a:spAutoFit/>
          </a:bodyPr>
          <a:lstStyle/>
          <a:p>
            <a:pPr algn="ctr">
              <a:lnSpc>
                <a:spcPts val="2100"/>
              </a:lnSpc>
            </a:pPr>
            <a:r>
              <a:rPr lang="en-US" sz="1500">
                <a:solidFill>
                  <a:srgbClr val="EEF3E3"/>
                </a:solidFill>
                <a:latin typeface="Public Sans"/>
                <a:ea typeface="Public Sans"/>
                <a:cs typeface="Public Sans"/>
                <a:sym typeface="Public Sans"/>
              </a:rPr>
              <a:t>In-network</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EF3E3"/>
        </a:solidFill>
        <a:effectLst/>
      </p:bgPr>
    </p:bg>
    <p:spTree>
      <p:nvGrpSpPr>
        <p:cNvPr id="1" name=""/>
        <p:cNvGrpSpPr/>
        <p:nvPr/>
      </p:nvGrpSpPr>
      <p:grpSpPr>
        <a:xfrm>
          <a:off x="0" y="0"/>
          <a:ext cx="0" cy="0"/>
          <a:chOff x="0" y="0"/>
          <a:chExt cx="0" cy="0"/>
        </a:xfrm>
      </p:grpSpPr>
      <p:sp>
        <p:nvSpPr>
          <p:cNvPr id="2" name="Freeform 2"/>
          <p:cNvSpPr/>
          <p:nvPr/>
        </p:nvSpPr>
        <p:spPr>
          <a:xfrm>
            <a:off x="0" y="-419793"/>
            <a:ext cx="18399948" cy="10772333"/>
          </a:xfrm>
          <a:custGeom>
            <a:avLst/>
            <a:gdLst/>
            <a:ahLst/>
            <a:cxnLst/>
            <a:rect l="l" t="t" r="r" b="b"/>
            <a:pathLst>
              <a:path w="18399948" h="10772333">
                <a:moveTo>
                  <a:pt x="0" y="0"/>
                </a:moveTo>
                <a:lnTo>
                  <a:pt x="18399948" y="0"/>
                </a:lnTo>
                <a:lnTo>
                  <a:pt x="18399948" y="10772334"/>
                </a:lnTo>
                <a:lnTo>
                  <a:pt x="0" y="10772334"/>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6983792" y="201917"/>
            <a:ext cx="932477" cy="931558"/>
          </a:xfrm>
          <a:custGeom>
            <a:avLst/>
            <a:gdLst/>
            <a:ahLst/>
            <a:cxnLst/>
            <a:rect l="l" t="t" r="r" b="b"/>
            <a:pathLst>
              <a:path w="932477" h="931558">
                <a:moveTo>
                  <a:pt x="0" y="0"/>
                </a:moveTo>
                <a:lnTo>
                  <a:pt x="932477" y="0"/>
                </a:lnTo>
                <a:lnTo>
                  <a:pt x="932477" y="931558"/>
                </a:lnTo>
                <a:lnTo>
                  <a:pt x="0" y="931558"/>
                </a:lnTo>
                <a:lnTo>
                  <a:pt x="0" y="0"/>
                </a:lnTo>
                <a:close/>
              </a:path>
            </a:pathLst>
          </a:custGeom>
          <a:blipFill>
            <a:blip r:embed="rId4"/>
            <a:stretch>
              <a:fillRect/>
            </a:stretch>
          </a:blipFill>
        </p:spPr>
        <p:txBody>
          <a:bodyPr/>
          <a:lstStyle/>
          <a:p>
            <a:endParaRPr lang="en-US"/>
          </a:p>
        </p:txBody>
      </p:sp>
      <p:sp>
        <p:nvSpPr>
          <p:cNvPr id="4" name="Freeform 4"/>
          <p:cNvSpPr/>
          <p:nvPr/>
        </p:nvSpPr>
        <p:spPr>
          <a:xfrm>
            <a:off x="2184684" y="1786494"/>
            <a:ext cx="3357006" cy="3357006"/>
          </a:xfrm>
          <a:custGeom>
            <a:avLst/>
            <a:gdLst/>
            <a:ahLst/>
            <a:cxnLst/>
            <a:rect l="l" t="t" r="r" b="b"/>
            <a:pathLst>
              <a:path w="3357006" h="3357006">
                <a:moveTo>
                  <a:pt x="0" y="0"/>
                </a:moveTo>
                <a:lnTo>
                  <a:pt x="3357006" y="0"/>
                </a:lnTo>
                <a:lnTo>
                  <a:pt x="3357006" y="3357006"/>
                </a:lnTo>
                <a:lnTo>
                  <a:pt x="0" y="3357006"/>
                </a:lnTo>
                <a:lnTo>
                  <a:pt x="0" y="0"/>
                </a:lnTo>
                <a:close/>
              </a:path>
            </a:pathLst>
          </a:custGeom>
          <a:blipFill>
            <a:blip r:embed="rId5"/>
            <a:stretch>
              <a:fillRect/>
            </a:stretch>
          </a:blipFill>
        </p:spPr>
        <p:txBody>
          <a:bodyPr/>
          <a:lstStyle/>
          <a:p>
            <a:endParaRPr lang="en-US"/>
          </a:p>
        </p:txBody>
      </p:sp>
      <p:sp>
        <p:nvSpPr>
          <p:cNvPr id="5" name="Freeform 5"/>
          <p:cNvSpPr/>
          <p:nvPr/>
        </p:nvSpPr>
        <p:spPr>
          <a:xfrm>
            <a:off x="2184684" y="6546527"/>
            <a:ext cx="4576203" cy="2711773"/>
          </a:xfrm>
          <a:custGeom>
            <a:avLst/>
            <a:gdLst/>
            <a:ahLst/>
            <a:cxnLst/>
            <a:rect l="l" t="t" r="r" b="b"/>
            <a:pathLst>
              <a:path w="4576203" h="2711773">
                <a:moveTo>
                  <a:pt x="0" y="0"/>
                </a:moveTo>
                <a:lnTo>
                  <a:pt x="4576203" y="0"/>
                </a:lnTo>
                <a:lnTo>
                  <a:pt x="4576203" y="2711773"/>
                </a:lnTo>
                <a:lnTo>
                  <a:pt x="0" y="2711773"/>
                </a:lnTo>
                <a:lnTo>
                  <a:pt x="0" y="0"/>
                </a:lnTo>
                <a:close/>
              </a:path>
            </a:pathLst>
          </a:custGeom>
          <a:blipFill>
            <a:blip r:embed="rId6"/>
            <a:stretch>
              <a:fillRect l="-15071" r="-17224" b="-11626"/>
            </a:stretch>
          </a:blipFill>
        </p:spPr>
        <p:txBody>
          <a:bodyPr/>
          <a:lstStyle/>
          <a:p>
            <a:endParaRPr lang="en-US"/>
          </a:p>
        </p:txBody>
      </p:sp>
      <p:sp>
        <p:nvSpPr>
          <p:cNvPr id="6" name="Freeform 6"/>
          <p:cNvSpPr/>
          <p:nvPr/>
        </p:nvSpPr>
        <p:spPr>
          <a:xfrm>
            <a:off x="7484790" y="1786494"/>
            <a:ext cx="3338592" cy="3357006"/>
          </a:xfrm>
          <a:custGeom>
            <a:avLst/>
            <a:gdLst/>
            <a:ahLst/>
            <a:cxnLst/>
            <a:rect l="l" t="t" r="r" b="b"/>
            <a:pathLst>
              <a:path w="3338592" h="3357006">
                <a:moveTo>
                  <a:pt x="0" y="0"/>
                </a:moveTo>
                <a:lnTo>
                  <a:pt x="3338592" y="0"/>
                </a:lnTo>
                <a:lnTo>
                  <a:pt x="3338592" y="3357006"/>
                </a:lnTo>
                <a:lnTo>
                  <a:pt x="0" y="3357006"/>
                </a:lnTo>
                <a:lnTo>
                  <a:pt x="0" y="0"/>
                </a:lnTo>
                <a:close/>
              </a:path>
            </a:pathLst>
          </a:custGeom>
          <a:blipFill>
            <a:blip r:embed="rId7"/>
            <a:stretch>
              <a:fillRect l="-28204" r="-27689"/>
            </a:stretch>
          </a:blipFill>
        </p:spPr>
        <p:txBody>
          <a:bodyPr/>
          <a:lstStyle/>
          <a:p>
            <a:endParaRPr lang="en-US"/>
          </a:p>
        </p:txBody>
      </p:sp>
      <p:grpSp>
        <p:nvGrpSpPr>
          <p:cNvPr id="7" name="Group 7"/>
          <p:cNvGrpSpPr/>
          <p:nvPr/>
        </p:nvGrpSpPr>
        <p:grpSpPr>
          <a:xfrm>
            <a:off x="12767757" y="1786494"/>
            <a:ext cx="3338592" cy="3357006"/>
            <a:chOff x="0" y="0"/>
            <a:chExt cx="4451456" cy="4476008"/>
          </a:xfrm>
        </p:grpSpPr>
        <p:sp>
          <p:nvSpPr>
            <p:cNvPr id="8" name="Freeform 8"/>
            <p:cNvSpPr/>
            <p:nvPr/>
          </p:nvSpPr>
          <p:spPr>
            <a:xfrm>
              <a:off x="0" y="0"/>
              <a:ext cx="4451456" cy="4476008"/>
            </a:xfrm>
            <a:custGeom>
              <a:avLst/>
              <a:gdLst/>
              <a:ahLst/>
              <a:cxnLst/>
              <a:rect l="l" t="t" r="r" b="b"/>
              <a:pathLst>
                <a:path w="4451456" h="4476008">
                  <a:moveTo>
                    <a:pt x="0" y="0"/>
                  </a:moveTo>
                  <a:lnTo>
                    <a:pt x="4451456" y="0"/>
                  </a:lnTo>
                  <a:lnTo>
                    <a:pt x="4451456" y="4476008"/>
                  </a:lnTo>
                  <a:lnTo>
                    <a:pt x="0" y="4476008"/>
                  </a:lnTo>
                  <a:lnTo>
                    <a:pt x="0" y="0"/>
                  </a:lnTo>
                  <a:close/>
                </a:path>
              </a:pathLst>
            </a:custGeom>
            <a:blipFill>
              <a:blip r:embed="rId8"/>
              <a:stretch>
                <a:fillRect l="-11498" t="-21447" r="-10618"/>
              </a:stretch>
            </a:blipFill>
          </p:spPr>
          <p:txBody>
            <a:bodyPr/>
            <a:lstStyle/>
            <a:p>
              <a:endParaRPr lang="en-US"/>
            </a:p>
          </p:txBody>
        </p:sp>
        <p:sp>
          <p:nvSpPr>
            <p:cNvPr id="9" name="Freeform 9"/>
            <p:cNvSpPr/>
            <p:nvPr/>
          </p:nvSpPr>
          <p:spPr>
            <a:xfrm>
              <a:off x="0" y="3118587"/>
              <a:ext cx="4451456" cy="712804"/>
            </a:xfrm>
            <a:custGeom>
              <a:avLst/>
              <a:gdLst/>
              <a:ahLst/>
              <a:cxnLst/>
              <a:rect l="l" t="t" r="r" b="b"/>
              <a:pathLst>
                <a:path w="4451456" h="712804">
                  <a:moveTo>
                    <a:pt x="0" y="0"/>
                  </a:moveTo>
                  <a:lnTo>
                    <a:pt x="4451456" y="0"/>
                  </a:lnTo>
                  <a:lnTo>
                    <a:pt x="4451456" y="712803"/>
                  </a:lnTo>
                  <a:lnTo>
                    <a:pt x="0" y="712803"/>
                  </a:lnTo>
                  <a:lnTo>
                    <a:pt x="0" y="0"/>
                  </a:lnTo>
                  <a:close/>
                </a:path>
              </a:pathLst>
            </a:custGeom>
            <a:blipFill>
              <a:blip r:embed="rId9"/>
              <a:stretch>
                <a:fillRect l="-26834"/>
              </a:stretch>
            </a:blipFill>
          </p:spPr>
          <p:txBody>
            <a:bodyPr/>
            <a:lstStyle/>
            <a:p>
              <a:endParaRPr lang="en-US"/>
            </a:p>
          </p:txBody>
        </p:sp>
      </p:grpSp>
      <p:sp>
        <p:nvSpPr>
          <p:cNvPr id="10" name="Freeform 10"/>
          <p:cNvSpPr/>
          <p:nvPr/>
        </p:nvSpPr>
        <p:spPr>
          <a:xfrm>
            <a:off x="10515752" y="6546527"/>
            <a:ext cx="5734530" cy="2711773"/>
          </a:xfrm>
          <a:custGeom>
            <a:avLst/>
            <a:gdLst/>
            <a:ahLst/>
            <a:cxnLst/>
            <a:rect l="l" t="t" r="r" b="b"/>
            <a:pathLst>
              <a:path w="5734530" h="2711773">
                <a:moveTo>
                  <a:pt x="0" y="0"/>
                </a:moveTo>
                <a:lnTo>
                  <a:pt x="5734529" y="0"/>
                </a:lnTo>
                <a:lnTo>
                  <a:pt x="5734529" y="2711773"/>
                </a:lnTo>
                <a:lnTo>
                  <a:pt x="0" y="2711773"/>
                </a:lnTo>
                <a:lnTo>
                  <a:pt x="0" y="0"/>
                </a:lnTo>
                <a:close/>
              </a:path>
            </a:pathLst>
          </a:custGeom>
          <a:blipFill>
            <a:blip r:embed="rId10"/>
            <a:stretch>
              <a:fillRect/>
            </a:stretch>
          </a:blipFill>
        </p:spPr>
        <p:txBody>
          <a:bodyPr/>
          <a:lstStyle/>
          <a:p>
            <a:endParaRPr lang="en-US"/>
          </a:p>
        </p:txBody>
      </p:sp>
      <p:sp>
        <p:nvSpPr>
          <p:cNvPr id="11" name="TextBox 11"/>
          <p:cNvSpPr txBox="1"/>
          <p:nvPr/>
        </p:nvSpPr>
        <p:spPr>
          <a:xfrm>
            <a:off x="642903" y="637365"/>
            <a:ext cx="2360811" cy="871194"/>
          </a:xfrm>
          <a:prstGeom prst="rect">
            <a:avLst/>
          </a:prstGeom>
        </p:spPr>
        <p:txBody>
          <a:bodyPr lIns="0" tIns="0" rIns="0" bIns="0" rtlCol="0" anchor="t">
            <a:spAutoFit/>
          </a:bodyPr>
          <a:lstStyle/>
          <a:p>
            <a:pPr algn="l">
              <a:lnSpc>
                <a:spcPts val="6563"/>
              </a:lnSpc>
            </a:pPr>
            <a:r>
              <a:rPr lang="en-US" sz="6311" b="1">
                <a:solidFill>
                  <a:srgbClr val="17463E"/>
                </a:solidFill>
                <a:latin typeface="Public Sans Bold"/>
                <a:ea typeface="Public Sans Bold"/>
                <a:cs typeface="Public Sans Bold"/>
                <a:sym typeface="Public Sans Bold"/>
              </a:rPr>
              <a:t>Vision</a:t>
            </a:r>
          </a:p>
        </p:txBody>
      </p:sp>
      <p:sp>
        <p:nvSpPr>
          <p:cNvPr id="12" name="TextBox 12"/>
          <p:cNvSpPr txBox="1"/>
          <p:nvPr/>
        </p:nvSpPr>
        <p:spPr>
          <a:xfrm>
            <a:off x="2184684" y="5095875"/>
            <a:ext cx="3357006" cy="471804"/>
          </a:xfrm>
          <a:prstGeom prst="rect">
            <a:avLst/>
          </a:prstGeom>
        </p:spPr>
        <p:txBody>
          <a:bodyPr lIns="0" tIns="0" rIns="0" bIns="0" rtlCol="0" anchor="t">
            <a:spAutoFit/>
          </a:bodyPr>
          <a:lstStyle/>
          <a:p>
            <a:pPr algn="ctr">
              <a:lnSpc>
                <a:spcPts val="3920"/>
              </a:lnSpc>
            </a:pPr>
            <a:r>
              <a:rPr lang="en-US" sz="2800">
                <a:solidFill>
                  <a:srgbClr val="17463E"/>
                </a:solidFill>
                <a:latin typeface="Montserrat"/>
                <a:ea typeface="Montserrat"/>
                <a:cs typeface="Montserrat"/>
                <a:sym typeface="Montserrat"/>
              </a:rPr>
              <a:t>warbyparker.com</a:t>
            </a:r>
          </a:p>
        </p:txBody>
      </p:sp>
      <p:sp>
        <p:nvSpPr>
          <p:cNvPr id="13" name="TextBox 13"/>
          <p:cNvSpPr txBox="1"/>
          <p:nvPr/>
        </p:nvSpPr>
        <p:spPr>
          <a:xfrm>
            <a:off x="7521471" y="5095875"/>
            <a:ext cx="3357006" cy="471804"/>
          </a:xfrm>
          <a:prstGeom prst="rect">
            <a:avLst/>
          </a:prstGeom>
        </p:spPr>
        <p:txBody>
          <a:bodyPr lIns="0" tIns="0" rIns="0" bIns="0" rtlCol="0" anchor="t">
            <a:spAutoFit/>
          </a:bodyPr>
          <a:lstStyle/>
          <a:p>
            <a:pPr algn="ctr">
              <a:lnSpc>
                <a:spcPts val="3920"/>
              </a:lnSpc>
            </a:pPr>
            <a:r>
              <a:rPr lang="en-US" sz="2800">
                <a:solidFill>
                  <a:srgbClr val="17463E"/>
                </a:solidFill>
                <a:latin typeface="Montserrat"/>
                <a:ea typeface="Montserrat"/>
                <a:cs typeface="Montserrat"/>
                <a:sym typeface="Montserrat"/>
              </a:rPr>
              <a:t>paireyewear.com</a:t>
            </a:r>
          </a:p>
        </p:txBody>
      </p:sp>
      <p:sp>
        <p:nvSpPr>
          <p:cNvPr id="14" name="TextBox 14"/>
          <p:cNvSpPr txBox="1"/>
          <p:nvPr/>
        </p:nvSpPr>
        <p:spPr>
          <a:xfrm>
            <a:off x="12749343" y="5095875"/>
            <a:ext cx="3357006" cy="471804"/>
          </a:xfrm>
          <a:prstGeom prst="rect">
            <a:avLst/>
          </a:prstGeom>
        </p:spPr>
        <p:txBody>
          <a:bodyPr lIns="0" tIns="0" rIns="0" bIns="0" rtlCol="0" anchor="t">
            <a:spAutoFit/>
          </a:bodyPr>
          <a:lstStyle/>
          <a:p>
            <a:pPr algn="ctr">
              <a:lnSpc>
                <a:spcPts val="3920"/>
              </a:lnSpc>
            </a:pPr>
            <a:r>
              <a:rPr lang="en-US" sz="2800">
                <a:solidFill>
                  <a:srgbClr val="17463E"/>
                </a:solidFill>
                <a:latin typeface="Montserrat"/>
                <a:ea typeface="Montserrat"/>
                <a:cs typeface="Montserrat"/>
                <a:sym typeface="Montserrat"/>
              </a:rPr>
              <a:t>eyebuydirect.com</a:t>
            </a:r>
          </a:p>
        </p:txBody>
      </p:sp>
      <p:sp>
        <p:nvSpPr>
          <p:cNvPr id="15" name="TextBox 15"/>
          <p:cNvSpPr txBox="1"/>
          <p:nvPr/>
        </p:nvSpPr>
        <p:spPr>
          <a:xfrm>
            <a:off x="2184684" y="9210675"/>
            <a:ext cx="4576203" cy="471804"/>
          </a:xfrm>
          <a:prstGeom prst="rect">
            <a:avLst/>
          </a:prstGeom>
        </p:spPr>
        <p:txBody>
          <a:bodyPr lIns="0" tIns="0" rIns="0" bIns="0" rtlCol="0" anchor="t">
            <a:spAutoFit/>
          </a:bodyPr>
          <a:lstStyle/>
          <a:p>
            <a:pPr algn="ctr">
              <a:lnSpc>
                <a:spcPts val="3920"/>
              </a:lnSpc>
            </a:pPr>
            <a:r>
              <a:rPr lang="en-US" sz="2800">
                <a:solidFill>
                  <a:srgbClr val="17463E"/>
                </a:solidFill>
                <a:latin typeface="Montserrat"/>
                <a:ea typeface="Montserrat"/>
                <a:cs typeface="Montserrat"/>
                <a:sym typeface="Montserrat"/>
              </a:rPr>
              <a:t>zennioptical.com</a:t>
            </a:r>
          </a:p>
        </p:txBody>
      </p:sp>
      <p:sp>
        <p:nvSpPr>
          <p:cNvPr id="16" name="TextBox 16"/>
          <p:cNvSpPr txBox="1"/>
          <p:nvPr/>
        </p:nvSpPr>
        <p:spPr>
          <a:xfrm>
            <a:off x="10515752" y="9210675"/>
            <a:ext cx="5734530" cy="471804"/>
          </a:xfrm>
          <a:prstGeom prst="rect">
            <a:avLst/>
          </a:prstGeom>
        </p:spPr>
        <p:txBody>
          <a:bodyPr lIns="0" tIns="0" rIns="0" bIns="0" rtlCol="0" anchor="t">
            <a:spAutoFit/>
          </a:bodyPr>
          <a:lstStyle/>
          <a:p>
            <a:pPr algn="ctr">
              <a:lnSpc>
                <a:spcPts val="3920"/>
              </a:lnSpc>
            </a:pPr>
            <a:r>
              <a:rPr lang="en-US" sz="2800">
                <a:solidFill>
                  <a:srgbClr val="17463E"/>
                </a:solidFill>
                <a:latin typeface="Montserrat"/>
                <a:ea typeface="Montserrat"/>
                <a:cs typeface="Montserrat"/>
                <a:sym typeface="Montserrat"/>
              </a:rPr>
              <a:t>glasses.com</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EF3E3"/>
        </a:solidFill>
        <a:effectLst/>
      </p:bgPr>
    </p:bg>
    <p:spTree>
      <p:nvGrpSpPr>
        <p:cNvPr id="1" name=""/>
        <p:cNvGrpSpPr/>
        <p:nvPr/>
      </p:nvGrpSpPr>
      <p:grpSpPr>
        <a:xfrm>
          <a:off x="0" y="0"/>
          <a:ext cx="0" cy="0"/>
          <a:chOff x="0" y="0"/>
          <a:chExt cx="0" cy="0"/>
        </a:xfrm>
      </p:grpSpPr>
      <p:sp>
        <p:nvSpPr>
          <p:cNvPr id="2" name="Freeform 2"/>
          <p:cNvSpPr/>
          <p:nvPr/>
        </p:nvSpPr>
        <p:spPr>
          <a:xfrm>
            <a:off x="0" y="-419793"/>
            <a:ext cx="18399948" cy="10772333"/>
          </a:xfrm>
          <a:custGeom>
            <a:avLst/>
            <a:gdLst/>
            <a:ahLst/>
            <a:cxnLst/>
            <a:rect l="l" t="t" r="r" b="b"/>
            <a:pathLst>
              <a:path w="18399948" h="10772333">
                <a:moveTo>
                  <a:pt x="0" y="0"/>
                </a:moveTo>
                <a:lnTo>
                  <a:pt x="18399948" y="0"/>
                </a:lnTo>
                <a:lnTo>
                  <a:pt x="18399948" y="10772334"/>
                </a:lnTo>
                <a:lnTo>
                  <a:pt x="0" y="10772334"/>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6983792" y="201917"/>
            <a:ext cx="932477" cy="931558"/>
          </a:xfrm>
          <a:custGeom>
            <a:avLst/>
            <a:gdLst/>
            <a:ahLst/>
            <a:cxnLst/>
            <a:rect l="l" t="t" r="r" b="b"/>
            <a:pathLst>
              <a:path w="932477" h="931558">
                <a:moveTo>
                  <a:pt x="0" y="0"/>
                </a:moveTo>
                <a:lnTo>
                  <a:pt x="932477" y="0"/>
                </a:lnTo>
                <a:lnTo>
                  <a:pt x="932477" y="931558"/>
                </a:lnTo>
                <a:lnTo>
                  <a:pt x="0" y="931558"/>
                </a:lnTo>
                <a:lnTo>
                  <a:pt x="0" y="0"/>
                </a:lnTo>
                <a:close/>
              </a:path>
            </a:pathLst>
          </a:custGeom>
          <a:blipFill>
            <a:blip r:embed="rId4"/>
            <a:stretch>
              <a:fillRect/>
            </a:stretch>
          </a:blipFill>
        </p:spPr>
        <p:txBody>
          <a:bodyPr/>
          <a:lstStyle/>
          <a:p>
            <a:endParaRPr lang="en-US"/>
          </a:p>
        </p:txBody>
      </p:sp>
      <p:graphicFrame>
        <p:nvGraphicFramePr>
          <p:cNvPr id="4" name="Table 4"/>
          <p:cNvGraphicFramePr>
            <a:graphicFrameLocks noGrp="1"/>
          </p:cNvGraphicFramePr>
          <p:nvPr/>
        </p:nvGraphicFramePr>
        <p:xfrm>
          <a:off x="1028700" y="1760997"/>
          <a:ext cx="16230600" cy="3971924"/>
        </p:xfrm>
        <a:graphic>
          <a:graphicData uri="http://schemas.openxmlformats.org/drawingml/2006/table">
            <a:tbl>
              <a:tblPr/>
              <a:tblGrid>
                <a:gridCol w="3246120">
                  <a:extLst>
                    <a:ext uri="{9D8B030D-6E8A-4147-A177-3AD203B41FA5}">
                      <a16:colId xmlns:a16="http://schemas.microsoft.com/office/drawing/2014/main" val="20000"/>
                    </a:ext>
                  </a:extLst>
                </a:gridCol>
                <a:gridCol w="3246120">
                  <a:extLst>
                    <a:ext uri="{9D8B030D-6E8A-4147-A177-3AD203B41FA5}">
                      <a16:colId xmlns:a16="http://schemas.microsoft.com/office/drawing/2014/main" val="20001"/>
                    </a:ext>
                  </a:extLst>
                </a:gridCol>
                <a:gridCol w="3246120">
                  <a:extLst>
                    <a:ext uri="{9D8B030D-6E8A-4147-A177-3AD203B41FA5}">
                      <a16:colId xmlns:a16="http://schemas.microsoft.com/office/drawing/2014/main" val="20002"/>
                    </a:ext>
                  </a:extLst>
                </a:gridCol>
                <a:gridCol w="3246120">
                  <a:extLst>
                    <a:ext uri="{9D8B030D-6E8A-4147-A177-3AD203B41FA5}">
                      <a16:colId xmlns:a16="http://schemas.microsoft.com/office/drawing/2014/main" val="20003"/>
                    </a:ext>
                  </a:extLst>
                </a:gridCol>
                <a:gridCol w="3246120">
                  <a:extLst>
                    <a:ext uri="{9D8B030D-6E8A-4147-A177-3AD203B41FA5}">
                      <a16:colId xmlns:a16="http://schemas.microsoft.com/office/drawing/2014/main" val="20004"/>
                    </a:ext>
                  </a:extLst>
                </a:gridCol>
              </a:tblGrid>
              <a:tr h="894404">
                <a:tc>
                  <a:txBody>
                    <a:bodyPr/>
                    <a:lstStyle/>
                    <a:p>
                      <a:pPr algn="l">
                        <a:lnSpc>
                          <a:spcPts val="3220"/>
                        </a:lnSpc>
                        <a:defRPr/>
                      </a:pPr>
                      <a:r>
                        <a:rPr lang="en-US" sz="2300" b="1">
                          <a:solidFill>
                            <a:srgbClr val="EEF3E3"/>
                          </a:solidFill>
                          <a:latin typeface="Public Sans Bold"/>
                          <a:ea typeface="Public Sans Bold"/>
                          <a:cs typeface="Public Sans Bold"/>
                          <a:sym typeface="Public Sans Bold"/>
                        </a:rPr>
                        <a:t>Medical</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solidFill>
                      <a:srgbClr val="17463E"/>
                    </a:solidFill>
                  </a:tcPr>
                </a:tc>
                <a:tc>
                  <a:txBody>
                    <a:bodyPr/>
                    <a:lstStyle/>
                    <a:p>
                      <a:pPr algn="ctr">
                        <a:lnSpc>
                          <a:spcPts val="2800"/>
                        </a:lnSpc>
                        <a:defRPr/>
                      </a:pPr>
                      <a:r>
                        <a:rPr lang="en-US" sz="2000" b="1">
                          <a:solidFill>
                            <a:srgbClr val="EEF3E3"/>
                          </a:solidFill>
                          <a:latin typeface="Public Sans Bold"/>
                          <a:ea typeface="Public Sans Bold"/>
                          <a:cs typeface="Public Sans Bold"/>
                          <a:sym typeface="Public Sans Bold"/>
                        </a:rPr>
                        <a:t>High PPO</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solidFill>
                      <a:srgbClr val="17463E"/>
                    </a:solidFill>
                  </a:tcPr>
                </a:tc>
                <a:tc>
                  <a:txBody>
                    <a:bodyPr/>
                    <a:lstStyle/>
                    <a:p>
                      <a:pPr algn="ctr">
                        <a:lnSpc>
                          <a:spcPts val="2800"/>
                        </a:lnSpc>
                        <a:defRPr/>
                      </a:pPr>
                      <a:r>
                        <a:rPr lang="en-US" sz="2000" b="1">
                          <a:solidFill>
                            <a:srgbClr val="EEF3E3"/>
                          </a:solidFill>
                          <a:latin typeface="Public Sans Bold"/>
                          <a:ea typeface="Public Sans Bold"/>
                          <a:cs typeface="Public Sans Bold"/>
                          <a:sym typeface="Public Sans Bold"/>
                        </a:rPr>
                        <a:t>Mid PPO</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solidFill>
                      <a:srgbClr val="17463E"/>
                    </a:solidFill>
                  </a:tcPr>
                </a:tc>
                <a:tc>
                  <a:txBody>
                    <a:bodyPr/>
                    <a:lstStyle/>
                    <a:p>
                      <a:pPr algn="ctr">
                        <a:lnSpc>
                          <a:spcPts val="2800"/>
                        </a:lnSpc>
                        <a:defRPr/>
                      </a:pPr>
                      <a:r>
                        <a:rPr lang="en-US" sz="2000" b="1">
                          <a:solidFill>
                            <a:srgbClr val="EEF3E3"/>
                          </a:solidFill>
                          <a:latin typeface="Public Sans Bold"/>
                          <a:ea typeface="Public Sans Bold"/>
                          <a:cs typeface="Public Sans Bold"/>
                          <a:sym typeface="Public Sans Bold"/>
                        </a:rPr>
                        <a:t>Base PPO</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solidFill>
                      <a:srgbClr val="17463E"/>
                    </a:solidFill>
                  </a:tcPr>
                </a:tc>
                <a:tc>
                  <a:txBody>
                    <a:bodyPr/>
                    <a:lstStyle/>
                    <a:p>
                      <a:pPr algn="ctr">
                        <a:lnSpc>
                          <a:spcPts val="2800"/>
                        </a:lnSpc>
                        <a:defRPr/>
                      </a:pPr>
                      <a:r>
                        <a:rPr lang="en-US" sz="2000" b="1">
                          <a:solidFill>
                            <a:srgbClr val="EEF3E3"/>
                          </a:solidFill>
                          <a:latin typeface="Public Sans Bold"/>
                          <a:ea typeface="Public Sans Bold"/>
                          <a:cs typeface="Public Sans Bold"/>
                          <a:sym typeface="Public Sans Bold"/>
                        </a:rPr>
                        <a:t>HDHP with HSA</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solidFill>
                      <a:srgbClr val="17463E"/>
                    </a:solidFill>
                  </a:tcPr>
                </a:tc>
                <a:extLst>
                  <a:ext uri="{0D108BD9-81ED-4DB2-BD59-A6C34878D82A}">
                    <a16:rowId xmlns:a16="http://schemas.microsoft.com/office/drawing/2014/main" val="10000"/>
                  </a:ext>
                </a:extLst>
              </a:tr>
              <a:tr h="769380">
                <a:tc>
                  <a:txBody>
                    <a:bodyPr/>
                    <a:lstStyle/>
                    <a:p>
                      <a:pPr algn="l">
                        <a:lnSpc>
                          <a:spcPts val="2380"/>
                        </a:lnSpc>
                        <a:defRPr/>
                      </a:pPr>
                      <a:r>
                        <a:rPr lang="en-US" sz="1700">
                          <a:solidFill>
                            <a:srgbClr val="000000"/>
                          </a:solidFill>
                          <a:latin typeface="Public Sans"/>
                          <a:ea typeface="Public Sans"/>
                          <a:cs typeface="Public Sans"/>
                          <a:sym typeface="Public Sans"/>
                        </a:rPr>
                        <a:t>Employee</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380"/>
                        </a:lnSpc>
                        <a:defRPr/>
                      </a:pPr>
                      <a:r>
                        <a:rPr lang="en-US" sz="1700">
                          <a:solidFill>
                            <a:srgbClr val="000000"/>
                          </a:solidFill>
                          <a:latin typeface="Public Sans"/>
                          <a:ea typeface="Public Sans"/>
                          <a:cs typeface="Public Sans"/>
                          <a:sym typeface="Public Sans"/>
                        </a:rPr>
                        <a:t>$124.51</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380"/>
                        </a:lnSpc>
                        <a:defRPr/>
                      </a:pPr>
                      <a:r>
                        <a:rPr lang="en-US" sz="1700">
                          <a:solidFill>
                            <a:srgbClr val="000000"/>
                          </a:solidFill>
                          <a:latin typeface="Public Sans"/>
                          <a:ea typeface="Public Sans"/>
                          <a:cs typeface="Public Sans"/>
                          <a:sym typeface="Public Sans"/>
                        </a:rPr>
                        <a:t>$83.95</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380"/>
                        </a:lnSpc>
                        <a:defRPr/>
                      </a:pPr>
                      <a:r>
                        <a:rPr lang="en-US" sz="1700">
                          <a:solidFill>
                            <a:srgbClr val="000000"/>
                          </a:solidFill>
                          <a:latin typeface="Public Sans"/>
                          <a:ea typeface="Public Sans"/>
                          <a:cs typeface="Public Sans"/>
                          <a:sym typeface="Public Sans"/>
                        </a:rPr>
                        <a:t>$54.58</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380"/>
                        </a:lnSpc>
                        <a:defRPr/>
                      </a:pPr>
                      <a:r>
                        <a:rPr lang="en-US" sz="1700">
                          <a:solidFill>
                            <a:srgbClr val="000000"/>
                          </a:solidFill>
                          <a:latin typeface="Public Sans"/>
                          <a:ea typeface="Public Sans"/>
                          <a:cs typeface="Public Sans"/>
                          <a:sym typeface="Public Sans"/>
                        </a:rPr>
                        <a:t>$0.00</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extLst>
                  <a:ext uri="{0D108BD9-81ED-4DB2-BD59-A6C34878D82A}">
                    <a16:rowId xmlns:a16="http://schemas.microsoft.com/office/drawing/2014/main" val="10001"/>
                  </a:ext>
                </a:extLst>
              </a:tr>
              <a:tr h="769380">
                <a:tc>
                  <a:txBody>
                    <a:bodyPr/>
                    <a:lstStyle/>
                    <a:p>
                      <a:pPr algn="l">
                        <a:lnSpc>
                          <a:spcPts val="2380"/>
                        </a:lnSpc>
                        <a:defRPr/>
                      </a:pPr>
                      <a:r>
                        <a:rPr lang="en-US" sz="1700">
                          <a:solidFill>
                            <a:srgbClr val="000000"/>
                          </a:solidFill>
                          <a:latin typeface="Public Sans"/>
                          <a:ea typeface="Public Sans"/>
                          <a:cs typeface="Public Sans"/>
                          <a:sym typeface="Public Sans"/>
                        </a:rPr>
                        <a:t>Employee + Spouse</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380"/>
                        </a:lnSpc>
                        <a:defRPr/>
                      </a:pPr>
                      <a:r>
                        <a:rPr lang="en-US" sz="1700">
                          <a:solidFill>
                            <a:srgbClr val="000000"/>
                          </a:solidFill>
                          <a:latin typeface="Public Sans"/>
                          <a:ea typeface="Public Sans"/>
                          <a:cs typeface="Public Sans"/>
                          <a:sym typeface="Public Sans"/>
                        </a:rPr>
                        <a:t>$473.73</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380"/>
                        </a:lnSpc>
                        <a:defRPr/>
                      </a:pPr>
                      <a:r>
                        <a:rPr lang="en-US" sz="1700">
                          <a:solidFill>
                            <a:srgbClr val="000000"/>
                          </a:solidFill>
                          <a:latin typeface="Public Sans"/>
                          <a:ea typeface="Public Sans"/>
                          <a:cs typeface="Public Sans"/>
                          <a:sym typeface="Public Sans"/>
                        </a:rPr>
                        <a:t>$388.57</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380"/>
                        </a:lnSpc>
                        <a:defRPr/>
                      </a:pPr>
                      <a:r>
                        <a:rPr lang="en-US" sz="1700">
                          <a:solidFill>
                            <a:srgbClr val="000000"/>
                          </a:solidFill>
                          <a:latin typeface="Public Sans"/>
                          <a:ea typeface="Public Sans"/>
                          <a:cs typeface="Public Sans"/>
                          <a:sym typeface="Public Sans"/>
                        </a:rPr>
                        <a:t>$326.87</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380"/>
                        </a:lnSpc>
                        <a:defRPr/>
                      </a:pPr>
                      <a:r>
                        <a:rPr lang="en-US" sz="1700">
                          <a:solidFill>
                            <a:srgbClr val="000000"/>
                          </a:solidFill>
                          <a:latin typeface="Public Sans"/>
                          <a:ea typeface="Public Sans"/>
                          <a:cs typeface="Public Sans"/>
                          <a:sym typeface="Public Sans"/>
                        </a:rPr>
                        <a:t>$212.28</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extLst>
                  <a:ext uri="{0D108BD9-81ED-4DB2-BD59-A6C34878D82A}">
                    <a16:rowId xmlns:a16="http://schemas.microsoft.com/office/drawing/2014/main" val="10002"/>
                  </a:ext>
                </a:extLst>
              </a:tr>
              <a:tr h="769380">
                <a:tc>
                  <a:txBody>
                    <a:bodyPr/>
                    <a:lstStyle/>
                    <a:p>
                      <a:pPr algn="l">
                        <a:lnSpc>
                          <a:spcPts val="2380"/>
                        </a:lnSpc>
                        <a:defRPr/>
                      </a:pPr>
                      <a:r>
                        <a:rPr lang="en-US" sz="1700">
                          <a:solidFill>
                            <a:srgbClr val="000000"/>
                          </a:solidFill>
                          <a:latin typeface="Public Sans"/>
                          <a:ea typeface="Public Sans"/>
                          <a:cs typeface="Public Sans"/>
                          <a:sym typeface="Public Sans"/>
                        </a:rPr>
                        <a:t>Employee + Child(ren)</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380"/>
                        </a:lnSpc>
                        <a:defRPr/>
                      </a:pPr>
                      <a:r>
                        <a:rPr lang="en-US" sz="1700">
                          <a:solidFill>
                            <a:srgbClr val="000000"/>
                          </a:solidFill>
                          <a:latin typeface="Public Sans"/>
                          <a:ea typeface="Public Sans"/>
                          <a:cs typeface="Public Sans"/>
                          <a:sym typeface="Public Sans"/>
                        </a:rPr>
                        <a:t>$428.82</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380"/>
                        </a:lnSpc>
                        <a:defRPr/>
                      </a:pPr>
                      <a:r>
                        <a:rPr lang="en-US" sz="1700">
                          <a:solidFill>
                            <a:srgbClr val="000000"/>
                          </a:solidFill>
                          <a:latin typeface="Public Sans"/>
                          <a:ea typeface="Public Sans"/>
                          <a:cs typeface="Public Sans"/>
                          <a:sym typeface="Public Sans"/>
                        </a:rPr>
                        <a:t>$351.75</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380"/>
                        </a:lnSpc>
                        <a:defRPr/>
                      </a:pPr>
                      <a:r>
                        <a:rPr lang="en-US" sz="1700">
                          <a:solidFill>
                            <a:srgbClr val="000000"/>
                          </a:solidFill>
                          <a:latin typeface="Public Sans"/>
                          <a:ea typeface="Public Sans"/>
                          <a:cs typeface="Public Sans"/>
                          <a:sym typeface="Public Sans"/>
                        </a:rPr>
                        <a:t>$295.93</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380"/>
                        </a:lnSpc>
                        <a:defRPr/>
                      </a:pPr>
                      <a:r>
                        <a:rPr lang="en-US" sz="1700">
                          <a:solidFill>
                            <a:srgbClr val="000000"/>
                          </a:solidFill>
                          <a:latin typeface="Public Sans"/>
                          <a:ea typeface="Public Sans"/>
                          <a:cs typeface="Public Sans"/>
                          <a:sym typeface="Public Sans"/>
                        </a:rPr>
                        <a:t>$192.26</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extLst>
                  <a:ext uri="{0D108BD9-81ED-4DB2-BD59-A6C34878D82A}">
                    <a16:rowId xmlns:a16="http://schemas.microsoft.com/office/drawing/2014/main" val="10003"/>
                  </a:ext>
                </a:extLst>
              </a:tr>
              <a:tr h="769380">
                <a:tc>
                  <a:txBody>
                    <a:bodyPr/>
                    <a:lstStyle/>
                    <a:p>
                      <a:pPr algn="l">
                        <a:lnSpc>
                          <a:spcPts val="2380"/>
                        </a:lnSpc>
                        <a:defRPr/>
                      </a:pPr>
                      <a:r>
                        <a:rPr lang="en-US" sz="1700">
                          <a:solidFill>
                            <a:srgbClr val="000000"/>
                          </a:solidFill>
                          <a:latin typeface="Public Sans"/>
                          <a:ea typeface="Public Sans"/>
                          <a:cs typeface="Public Sans"/>
                          <a:sym typeface="Public Sans"/>
                        </a:rPr>
                        <a:t>Family</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380"/>
                        </a:lnSpc>
                        <a:defRPr/>
                      </a:pPr>
                      <a:r>
                        <a:rPr lang="en-US" sz="1700">
                          <a:solidFill>
                            <a:srgbClr val="000000"/>
                          </a:solidFill>
                          <a:latin typeface="Public Sans"/>
                          <a:ea typeface="Public Sans"/>
                          <a:cs typeface="Public Sans"/>
                          <a:sym typeface="Public Sans"/>
                        </a:rPr>
                        <a:t>$777.69</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380"/>
                        </a:lnSpc>
                        <a:defRPr/>
                      </a:pPr>
                      <a:r>
                        <a:rPr lang="en-US" sz="1700">
                          <a:solidFill>
                            <a:srgbClr val="000000"/>
                          </a:solidFill>
                          <a:latin typeface="Public Sans"/>
                          <a:ea typeface="Public Sans"/>
                          <a:cs typeface="Public Sans"/>
                          <a:sym typeface="Public Sans"/>
                        </a:rPr>
                        <a:t>$656.03</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380"/>
                        </a:lnSpc>
                        <a:defRPr/>
                      </a:pPr>
                      <a:r>
                        <a:rPr lang="en-US" sz="1700">
                          <a:solidFill>
                            <a:srgbClr val="000000"/>
                          </a:solidFill>
                          <a:latin typeface="Public Sans"/>
                          <a:ea typeface="Public Sans"/>
                          <a:cs typeface="Public Sans"/>
                          <a:sym typeface="Public Sans"/>
                        </a:rPr>
                        <a:t>$567.90</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380"/>
                        </a:lnSpc>
                        <a:defRPr/>
                      </a:pPr>
                      <a:r>
                        <a:rPr lang="en-US" sz="1700">
                          <a:solidFill>
                            <a:srgbClr val="000000"/>
                          </a:solidFill>
                          <a:latin typeface="Public Sans"/>
                          <a:ea typeface="Public Sans"/>
                          <a:cs typeface="Public Sans"/>
                          <a:sym typeface="Public Sans"/>
                        </a:rPr>
                        <a:t>$404.20</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5" name="TextBox 5"/>
          <p:cNvSpPr txBox="1"/>
          <p:nvPr/>
        </p:nvSpPr>
        <p:spPr>
          <a:xfrm>
            <a:off x="642903" y="637365"/>
            <a:ext cx="12510195" cy="871194"/>
          </a:xfrm>
          <a:prstGeom prst="rect">
            <a:avLst/>
          </a:prstGeom>
        </p:spPr>
        <p:txBody>
          <a:bodyPr lIns="0" tIns="0" rIns="0" bIns="0" rtlCol="0" anchor="t">
            <a:spAutoFit/>
          </a:bodyPr>
          <a:lstStyle/>
          <a:p>
            <a:pPr algn="l">
              <a:lnSpc>
                <a:spcPts val="6563"/>
              </a:lnSpc>
            </a:pPr>
            <a:r>
              <a:rPr lang="en-US" sz="6311" b="1">
                <a:solidFill>
                  <a:srgbClr val="17463E"/>
                </a:solidFill>
                <a:latin typeface="Public Sans Bold"/>
                <a:ea typeface="Public Sans Bold"/>
                <a:cs typeface="Public Sans Bold"/>
                <a:sym typeface="Public Sans Bold"/>
              </a:rPr>
              <a:t>Payroll Contributions: Bi-Weekly</a:t>
            </a:r>
          </a:p>
        </p:txBody>
      </p:sp>
      <p:graphicFrame>
        <p:nvGraphicFramePr>
          <p:cNvPr id="6" name="Table 6"/>
          <p:cNvGraphicFramePr>
            <a:graphicFrameLocks noGrp="1"/>
          </p:cNvGraphicFramePr>
          <p:nvPr/>
        </p:nvGraphicFramePr>
        <p:xfrm>
          <a:off x="1028700" y="5927315"/>
          <a:ext cx="8354061" cy="4216943"/>
        </p:xfrm>
        <a:graphic>
          <a:graphicData uri="http://schemas.openxmlformats.org/drawingml/2006/table">
            <a:tbl>
              <a:tblPr/>
              <a:tblGrid>
                <a:gridCol w="2784687">
                  <a:extLst>
                    <a:ext uri="{9D8B030D-6E8A-4147-A177-3AD203B41FA5}">
                      <a16:colId xmlns:a16="http://schemas.microsoft.com/office/drawing/2014/main" val="20000"/>
                    </a:ext>
                  </a:extLst>
                </a:gridCol>
                <a:gridCol w="2784687">
                  <a:extLst>
                    <a:ext uri="{9D8B030D-6E8A-4147-A177-3AD203B41FA5}">
                      <a16:colId xmlns:a16="http://schemas.microsoft.com/office/drawing/2014/main" val="20001"/>
                    </a:ext>
                  </a:extLst>
                </a:gridCol>
                <a:gridCol w="2784687">
                  <a:extLst>
                    <a:ext uri="{9D8B030D-6E8A-4147-A177-3AD203B41FA5}">
                      <a16:colId xmlns:a16="http://schemas.microsoft.com/office/drawing/2014/main" val="20002"/>
                    </a:ext>
                  </a:extLst>
                </a:gridCol>
              </a:tblGrid>
              <a:tr h="899849">
                <a:tc>
                  <a:txBody>
                    <a:bodyPr/>
                    <a:lstStyle/>
                    <a:p>
                      <a:pPr algn="l">
                        <a:lnSpc>
                          <a:spcPts val="3220"/>
                        </a:lnSpc>
                        <a:defRPr/>
                      </a:pPr>
                      <a:r>
                        <a:rPr lang="en-US" sz="2300" b="1">
                          <a:solidFill>
                            <a:srgbClr val="EEF3E3"/>
                          </a:solidFill>
                          <a:latin typeface="Public Sans Bold"/>
                          <a:ea typeface="Public Sans Bold"/>
                          <a:cs typeface="Public Sans Bold"/>
                          <a:sym typeface="Public Sans Bold"/>
                        </a:rPr>
                        <a:t>Dental</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solidFill>
                      <a:srgbClr val="6BA342"/>
                    </a:solidFill>
                  </a:tcPr>
                </a:tc>
                <a:tc>
                  <a:txBody>
                    <a:bodyPr/>
                    <a:lstStyle/>
                    <a:p>
                      <a:pPr algn="ctr">
                        <a:lnSpc>
                          <a:spcPts val="2800"/>
                        </a:lnSpc>
                        <a:defRPr/>
                      </a:pPr>
                      <a:r>
                        <a:rPr lang="en-US" sz="2000" b="1">
                          <a:solidFill>
                            <a:srgbClr val="EEF3E3"/>
                          </a:solidFill>
                          <a:latin typeface="Public Sans Bold"/>
                          <a:ea typeface="Public Sans Bold"/>
                          <a:cs typeface="Public Sans Bold"/>
                          <a:sym typeface="Public Sans Bold"/>
                        </a:rPr>
                        <a:t>Low DPPO</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solidFill>
                      <a:srgbClr val="6BA342"/>
                    </a:solidFill>
                  </a:tcPr>
                </a:tc>
                <a:tc>
                  <a:txBody>
                    <a:bodyPr/>
                    <a:lstStyle/>
                    <a:p>
                      <a:pPr algn="ctr">
                        <a:lnSpc>
                          <a:spcPts val="2800"/>
                        </a:lnSpc>
                        <a:defRPr/>
                      </a:pPr>
                      <a:r>
                        <a:rPr lang="en-US" sz="2000" b="1">
                          <a:solidFill>
                            <a:srgbClr val="EEF3E3"/>
                          </a:solidFill>
                          <a:latin typeface="Public Sans Bold"/>
                          <a:ea typeface="Public Sans Bold"/>
                          <a:cs typeface="Public Sans Bold"/>
                          <a:sym typeface="Public Sans Bold"/>
                        </a:rPr>
                        <a:t>High DPPO</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solidFill>
                      <a:srgbClr val="6BA342"/>
                    </a:solidFill>
                  </a:tcPr>
                </a:tc>
                <a:extLst>
                  <a:ext uri="{0D108BD9-81ED-4DB2-BD59-A6C34878D82A}">
                    <a16:rowId xmlns:a16="http://schemas.microsoft.com/office/drawing/2014/main" val="10000"/>
                  </a:ext>
                </a:extLst>
              </a:tr>
              <a:tr h="827447">
                <a:tc>
                  <a:txBody>
                    <a:bodyPr/>
                    <a:lstStyle/>
                    <a:p>
                      <a:pPr algn="l">
                        <a:lnSpc>
                          <a:spcPts val="2380"/>
                        </a:lnSpc>
                        <a:defRPr/>
                      </a:pPr>
                      <a:r>
                        <a:rPr lang="en-US" sz="1700">
                          <a:solidFill>
                            <a:srgbClr val="000000"/>
                          </a:solidFill>
                          <a:latin typeface="Public Sans"/>
                          <a:ea typeface="Public Sans"/>
                          <a:cs typeface="Public Sans"/>
                          <a:sym typeface="Public Sans"/>
                        </a:rPr>
                        <a:t>Employee</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380"/>
                        </a:lnSpc>
                        <a:defRPr/>
                      </a:pPr>
                      <a:r>
                        <a:rPr lang="en-US" sz="1700">
                          <a:solidFill>
                            <a:srgbClr val="000000"/>
                          </a:solidFill>
                          <a:latin typeface="Public Sans"/>
                          <a:ea typeface="Public Sans"/>
                          <a:cs typeface="Public Sans"/>
                          <a:sym typeface="Public Sans"/>
                        </a:rPr>
                        <a:t>$0.00</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380"/>
                        </a:lnSpc>
                        <a:defRPr/>
                      </a:pPr>
                      <a:r>
                        <a:rPr lang="en-US" sz="1700">
                          <a:solidFill>
                            <a:srgbClr val="000000"/>
                          </a:solidFill>
                          <a:latin typeface="Public Sans"/>
                          <a:ea typeface="Public Sans"/>
                          <a:cs typeface="Public Sans"/>
                          <a:sym typeface="Public Sans"/>
                        </a:rPr>
                        <a:t>$6.83</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extLst>
                  <a:ext uri="{0D108BD9-81ED-4DB2-BD59-A6C34878D82A}">
                    <a16:rowId xmlns:a16="http://schemas.microsoft.com/office/drawing/2014/main" val="10001"/>
                  </a:ext>
                </a:extLst>
              </a:tr>
              <a:tr h="834753">
                <a:tc>
                  <a:txBody>
                    <a:bodyPr/>
                    <a:lstStyle/>
                    <a:p>
                      <a:pPr algn="l">
                        <a:lnSpc>
                          <a:spcPts val="2380"/>
                        </a:lnSpc>
                        <a:defRPr/>
                      </a:pPr>
                      <a:r>
                        <a:rPr lang="en-US" sz="1700">
                          <a:solidFill>
                            <a:srgbClr val="000000"/>
                          </a:solidFill>
                          <a:latin typeface="Public Sans"/>
                          <a:ea typeface="Public Sans"/>
                          <a:cs typeface="Public Sans"/>
                          <a:sym typeface="Public Sans"/>
                        </a:rPr>
                        <a:t>Employee + Spouse</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380"/>
                        </a:lnSpc>
                        <a:defRPr/>
                      </a:pPr>
                      <a:r>
                        <a:rPr lang="en-US" sz="1700">
                          <a:solidFill>
                            <a:srgbClr val="000000"/>
                          </a:solidFill>
                          <a:latin typeface="Public Sans"/>
                          <a:ea typeface="Public Sans"/>
                          <a:cs typeface="Public Sans"/>
                          <a:sym typeface="Public Sans"/>
                        </a:rPr>
                        <a:t>$17.29</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380"/>
                        </a:lnSpc>
                        <a:defRPr/>
                      </a:pPr>
                      <a:r>
                        <a:rPr lang="en-US" sz="1700">
                          <a:solidFill>
                            <a:srgbClr val="000000"/>
                          </a:solidFill>
                          <a:latin typeface="Public Sans"/>
                          <a:ea typeface="Public Sans"/>
                          <a:cs typeface="Public Sans"/>
                          <a:sym typeface="Public Sans"/>
                        </a:rPr>
                        <a:t>$30.79</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extLst>
                  <a:ext uri="{0D108BD9-81ED-4DB2-BD59-A6C34878D82A}">
                    <a16:rowId xmlns:a16="http://schemas.microsoft.com/office/drawing/2014/main" val="10002"/>
                  </a:ext>
                </a:extLst>
              </a:tr>
              <a:tr h="827447">
                <a:tc>
                  <a:txBody>
                    <a:bodyPr/>
                    <a:lstStyle/>
                    <a:p>
                      <a:pPr algn="l">
                        <a:lnSpc>
                          <a:spcPts val="2380"/>
                        </a:lnSpc>
                        <a:defRPr/>
                      </a:pPr>
                      <a:r>
                        <a:rPr lang="en-US" sz="1700">
                          <a:solidFill>
                            <a:srgbClr val="000000"/>
                          </a:solidFill>
                          <a:latin typeface="Public Sans"/>
                          <a:ea typeface="Public Sans"/>
                          <a:cs typeface="Public Sans"/>
                          <a:sym typeface="Public Sans"/>
                        </a:rPr>
                        <a:t>Employee + Child(ren)</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380"/>
                        </a:lnSpc>
                        <a:defRPr/>
                      </a:pPr>
                      <a:r>
                        <a:rPr lang="en-US" sz="1700">
                          <a:solidFill>
                            <a:srgbClr val="000000"/>
                          </a:solidFill>
                          <a:latin typeface="Public Sans"/>
                          <a:ea typeface="Public Sans"/>
                          <a:cs typeface="Public Sans"/>
                          <a:sym typeface="Public Sans"/>
                        </a:rPr>
                        <a:t>$29.10</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380"/>
                        </a:lnSpc>
                        <a:defRPr/>
                      </a:pPr>
                      <a:r>
                        <a:rPr lang="en-US" sz="1700">
                          <a:solidFill>
                            <a:srgbClr val="000000"/>
                          </a:solidFill>
                          <a:latin typeface="Public Sans"/>
                          <a:ea typeface="Public Sans"/>
                          <a:cs typeface="Public Sans"/>
                          <a:sym typeface="Public Sans"/>
                        </a:rPr>
                        <a:t>$47.18</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extLst>
                  <a:ext uri="{0D108BD9-81ED-4DB2-BD59-A6C34878D82A}">
                    <a16:rowId xmlns:a16="http://schemas.microsoft.com/office/drawing/2014/main" val="10003"/>
                  </a:ext>
                </a:extLst>
              </a:tr>
              <a:tr h="827447">
                <a:tc>
                  <a:txBody>
                    <a:bodyPr/>
                    <a:lstStyle/>
                    <a:p>
                      <a:pPr algn="l">
                        <a:lnSpc>
                          <a:spcPts val="2380"/>
                        </a:lnSpc>
                        <a:defRPr/>
                      </a:pPr>
                      <a:r>
                        <a:rPr lang="en-US" sz="1700">
                          <a:solidFill>
                            <a:srgbClr val="000000"/>
                          </a:solidFill>
                          <a:latin typeface="Public Sans"/>
                          <a:ea typeface="Public Sans"/>
                          <a:cs typeface="Public Sans"/>
                          <a:sym typeface="Public Sans"/>
                        </a:rPr>
                        <a:t>Family</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380"/>
                        </a:lnSpc>
                        <a:defRPr/>
                      </a:pPr>
                      <a:r>
                        <a:rPr lang="en-US" sz="1700">
                          <a:solidFill>
                            <a:srgbClr val="000000"/>
                          </a:solidFill>
                          <a:latin typeface="Public Sans"/>
                          <a:ea typeface="Public Sans"/>
                          <a:cs typeface="Public Sans"/>
                          <a:sym typeface="Public Sans"/>
                        </a:rPr>
                        <a:t>$52.96</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380"/>
                        </a:lnSpc>
                        <a:defRPr/>
                      </a:pPr>
                      <a:r>
                        <a:rPr lang="en-US" sz="1700">
                          <a:solidFill>
                            <a:srgbClr val="000000"/>
                          </a:solidFill>
                          <a:latin typeface="Public Sans"/>
                          <a:ea typeface="Public Sans"/>
                          <a:cs typeface="Public Sans"/>
                          <a:sym typeface="Public Sans"/>
                        </a:rPr>
                        <a:t>$80.18</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graphicFrame>
        <p:nvGraphicFramePr>
          <p:cNvPr id="7" name="Table 7"/>
          <p:cNvGraphicFramePr>
            <a:graphicFrameLocks noGrp="1"/>
          </p:cNvGraphicFramePr>
          <p:nvPr/>
        </p:nvGraphicFramePr>
        <p:xfrm>
          <a:off x="9562209" y="5927315"/>
          <a:ext cx="7697091" cy="4216943"/>
        </p:xfrm>
        <a:graphic>
          <a:graphicData uri="http://schemas.openxmlformats.org/drawingml/2006/table">
            <a:tbl>
              <a:tblPr/>
              <a:tblGrid>
                <a:gridCol w="4462939">
                  <a:extLst>
                    <a:ext uri="{9D8B030D-6E8A-4147-A177-3AD203B41FA5}">
                      <a16:colId xmlns:a16="http://schemas.microsoft.com/office/drawing/2014/main" val="20000"/>
                    </a:ext>
                  </a:extLst>
                </a:gridCol>
                <a:gridCol w="3234152">
                  <a:extLst>
                    <a:ext uri="{9D8B030D-6E8A-4147-A177-3AD203B41FA5}">
                      <a16:colId xmlns:a16="http://schemas.microsoft.com/office/drawing/2014/main" val="20001"/>
                    </a:ext>
                  </a:extLst>
                </a:gridCol>
              </a:tblGrid>
              <a:tr h="899849">
                <a:tc>
                  <a:txBody>
                    <a:bodyPr/>
                    <a:lstStyle/>
                    <a:p>
                      <a:pPr algn="l">
                        <a:lnSpc>
                          <a:spcPts val="3220"/>
                        </a:lnSpc>
                        <a:defRPr/>
                      </a:pPr>
                      <a:r>
                        <a:rPr lang="en-US" sz="2300" b="1">
                          <a:solidFill>
                            <a:srgbClr val="EEF3E3"/>
                          </a:solidFill>
                          <a:latin typeface="Public Sans Bold"/>
                          <a:ea typeface="Public Sans Bold"/>
                          <a:cs typeface="Public Sans Bold"/>
                          <a:sym typeface="Public Sans Bold"/>
                        </a:rPr>
                        <a:t>Vision</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solidFill>
                      <a:srgbClr val="6BA342"/>
                    </a:solidFill>
                  </a:tcPr>
                </a:tc>
                <a:tc>
                  <a:txBody>
                    <a:bodyPr/>
                    <a:lstStyle/>
                    <a:p>
                      <a:pPr algn="ctr">
                        <a:lnSpc>
                          <a:spcPts val="2800"/>
                        </a:lnSpc>
                        <a:defRPr/>
                      </a:pP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solidFill>
                      <a:srgbClr val="6BA342"/>
                    </a:solidFill>
                  </a:tcPr>
                </a:tc>
                <a:extLst>
                  <a:ext uri="{0D108BD9-81ED-4DB2-BD59-A6C34878D82A}">
                    <a16:rowId xmlns:a16="http://schemas.microsoft.com/office/drawing/2014/main" val="10000"/>
                  </a:ext>
                </a:extLst>
              </a:tr>
              <a:tr h="827447">
                <a:tc>
                  <a:txBody>
                    <a:bodyPr/>
                    <a:lstStyle/>
                    <a:p>
                      <a:pPr algn="l">
                        <a:lnSpc>
                          <a:spcPts val="2380"/>
                        </a:lnSpc>
                        <a:defRPr/>
                      </a:pPr>
                      <a:r>
                        <a:rPr lang="en-US" sz="1700">
                          <a:solidFill>
                            <a:srgbClr val="000000"/>
                          </a:solidFill>
                          <a:latin typeface="Public Sans"/>
                          <a:ea typeface="Public Sans"/>
                          <a:cs typeface="Public Sans"/>
                          <a:sym typeface="Public Sans"/>
                        </a:rPr>
                        <a:t>Employee</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380"/>
                        </a:lnSpc>
                        <a:defRPr/>
                      </a:pPr>
                      <a:r>
                        <a:rPr lang="en-US" sz="1700">
                          <a:solidFill>
                            <a:srgbClr val="000000"/>
                          </a:solidFill>
                          <a:latin typeface="Public Sans"/>
                          <a:ea typeface="Public Sans"/>
                          <a:cs typeface="Public Sans"/>
                          <a:sym typeface="Public Sans"/>
                        </a:rPr>
                        <a:t>$3.13</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extLst>
                  <a:ext uri="{0D108BD9-81ED-4DB2-BD59-A6C34878D82A}">
                    <a16:rowId xmlns:a16="http://schemas.microsoft.com/office/drawing/2014/main" val="10001"/>
                  </a:ext>
                </a:extLst>
              </a:tr>
              <a:tr h="834753">
                <a:tc>
                  <a:txBody>
                    <a:bodyPr/>
                    <a:lstStyle/>
                    <a:p>
                      <a:pPr algn="l">
                        <a:lnSpc>
                          <a:spcPts val="2380"/>
                        </a:lnSpc>
                        <a:defRPr/>
                      </a:pPr>
                      <a:r>
                        <a:rPr lang="en-US" sz="1700">
                          <a:solidFill>
                            <a:srgbClr val="000000"/>
                          </a:solidFill>
                          <a:latin typeface="Public Sans"/>
                          <a:ea typeface="Public Sans"/>
                          <a:cs typeface="Public Sans"/>
                          <a:sym typeface="Public Sans"/>
                        </a:rPr>
                        <a:t>Employee + Spouse</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380"/>
                        </a:lnSpc>
                        <a:defRPr/>
                      </a:pPr>
                      <a:r>
                        <a:rPr lang="en-US" sz="1700">
                          <a:solidFill>
                            <a:srgbClr val="000000"/>
                          </a:solidFill>
                          <a:latin typeface="Public Sans"/>
                          <a:ea typeface="Public Sans"/>
                          <a:cs typeface="Public Sans"/>
                          <a:sym typeface="Public Sans"/>
                        </a:rPr>
                        <a:t>$6.26</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extLst>
                  <a:ext uri="{0D108BD9-81ED-4DB2-BD59-A6C34878D82A}">
                    <a16:rowId xmlns:a16="http://schemas.microsoft.com/office/drawing/2014/main" val="10002"/>
                  </a:ext>
                </a:extLst>
              </a:tr>
              <a:tr h="827447">
                <a:tc>
                  <a:txBody>
                    <a:bodyPr/>
                    <a:lstStyle/>
                    <a:p>
                      <a:pPr algn="l">
                        <a:lnSpc>
                          <a:spcPts val="2380"/>
                        </a:lnSpc>
                        <a:defRPr/>
                      </a:pPr>
                      <a:r>
                        <a:rPr lang="en-US" sz="1700">
                          <a:solidFill>
                            <a:srgbClr val="000000"/>
                          </a:solidFill>
                          <a:latin typeface="Public Sans"/>
                          <a:ea typeface="Public Sans"/>
                          <a:cs typeface="Public Sans"/>
                          <a:sym typeface="Public Sans"/>
                        </a:rPr>
                        <a:t>Employee + Child(ren)</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380"/>
                        </a:lnSpc>
                        <a:defRPr/>
                      </a:pPr>
                      <a:r>
                        <a:rPr lang="en-US" sz="1700">
                          <a:solidFill>
                            <a:srgbClr val="000000"/>
                          </a:solidFill>
                          <a:latin typeface="Public Sans"/>
                          <a:ea typeface="Public Sans"/>
                          <a:cs typeface="Public Sans"/>
                          <a:sym typeface="Public Sans"/>
                        </a:rPr>
                        <a:t>$6.32</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extLst>
                  <a:ext uri="{0D108BD9-81ED-4DB2-BD59-A6C34878D82A}">
                    <a16:rowId xmlns:a16="http://schemas.microsoft.com/office/drawing/2014/main" val="10003"/>
                  </a:ext>
                </a:extLst>
              </a:tr>
              <a:tr h="827447">
                <a:tc>
                  <a:txBody>
                    <a:bodyPr/>
                    <a:lstStyle/>
                    <a:p>
                      <a:pPr algn="l">
                        <a:lnSpc>
                          <a:spcPts val="2380"/>
                        </a:lnSpc>
                        <a:defRPr/>
                      </a:pPr>
                      <a:r>
                        <a:rPr lang="en-US" sz="1700">
                          <a:solidFill>
                            <a:srgbClr val="000000"/>
                          </a:solidFill>
                          <a:latin typeface="Public Sans"/>
                          <a:ea typeface="Public Sans"/>
                          <a:cs typeface="Public Sans"/>
                          <a:sym typeface="Public Sans"/>
                        </a:rPr>
                        <a:t>Family</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ctr">
                        <a:lnSpc>
                          <a:spcPts val="2380"/>
                        </a:lnSpc>
                        <a:defRPr/>
                      </a:pPr>
                      <a:r>
                        <a:rPr lang="en-US" sz="1700">
                          <a:solidFill>
                            <a:srgbClr val="000000"/>
                          </a:solidFill>
                          <a:latin typeface="Public Sans"/>
                          <a:ea typeface="Public Sans"/>
                          <a:cs typeface="Public Sans"/>
                          <a:sym typeface="Public Sans"/>
                        </a:rPr>
                        <a:t>$10.09</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EF3E3"/>
        </a:solidFill>
        <a:effectLst/>
      </p:bgPr>
    </p:bg>
    <p:spTree>
      <p:nvGrpSpPr>
        <p:cNvPr id="1" name=""/>
        <p:cNvGrpSpPr/>
        <p:nvPr/>
      </p:nvGrpSpPr>
      <p:grpSpPr>
        <a:xfrm>
          <a:off x="0" y="0"/>
          <a:ext cx="0" cy="0"/>
          <a:chOff x="0" y="0"/>
          <a:chExt cx="0" cy="0"/>
        </a:xfrm>
      </p:grpSpPr>
      <p:sp>
        <p:nvSpPr>
          <p:cNvPr id="2" name="Freeform 2"/>
          <p:cNvSpPr/>
          <p:nvPr/>
        </p:nvSpPr>
        <p:spPr>
          <a:xfrm>
            <a:off x="0" y="-419793"/>
            <a:ext cx="18399948" cy="10772333"/>
          </a:xfrm>
          <a:custGeom>
            <a:avLst/>
            <a:gdLst/>
            <a:ahLst/>
            <a:cxnLst/>
            <a:rect l="l" t="t" r="r" b="b"/>
            <a:pathLst>
              <a:path w="18399948" h="10772333">
                <a:moveTo>
                  <a:pt x="0" y="0"/>
                </a:moveTo>
                <a:lnTo>
                  <a:pt x="18399948" y="0"/>
                </a:lnTo>
                <a:lnTo>
                  <a:pt x="18399948" y="10772334"/>
                </a:lnTo>
                <a:lnTo>
                  <a:pt x="0" y="10772334"/>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6983792" y="201917"/>
            <a:ext cx="932477" cy="931558"/>
          </a:xfrm>
          <a:custGeom>
            <a:avLst/>
            <a:gdLst/>
            <a:ahLst/>
            <a:cxnLst/>
            <a:rect l="l" t="t" r="r" b="b"/>
            <a:pathLst>
              <a:path w="932477" h="931558">
                <a:moveTo>
                  <a:pt x="0" y="0"/>
                </a:moveTo>
                <a:lnTo>
                  <a:pt x="932477" y="0"/>
                </a:lnTo>
                <a:lnTo>
                  <a:pt x="932477" y="931558"/>
                </a:lnTo>
                <a:lnTo>
                  <a:pt x="0" y="931558"/>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322320" y="287642"/>
            <a:ext cx="14308080" cy="871194"/>
          </a:xfrm>
          <a:prstGeom prst="rect">
            <a:avLst/>
          </a:prstGeom>
        </p:spPr>
        <p:txBody>
          <a:bodyPr wrap="square" lIns="0" tIns="0" rIns="0" bIns="0" rtlCol="0" anchor="t">
            <a:spAutoFit/>
          </a:bodyPr>
          <a:lstStyle/>
          <a:p>
            <a:pPr algn="l">
              <a:lnSpc>
                <a:spcPts val="6563"/>
              </a:lnSpc>
            </a:pPr>
            <a:r>
              <a:rPr lang="en-US" sz="6311" b="1">
                <a:solidFill>
                  <a:srgbClr val="17463E"/>
                </a:solidFill>
                <a:latin typeface="Public Sans Bold"/>
                <a:ea typeface="Public Sans Bold"/>
                <a:cs typeface="Public Sans Bold"/>
                <a:sym typeface="Public Sans Bold"/>
              </a:rPr>
              <a:t>Best Case/Worst Case Scenario</a:t>
            </a:r>
          </a:p>
        </p:txBody>
      </p:sp>
      <p:graphicFrame>
        <p:nvGraphicFramePr>
          <p:cNvPr id="5" name="Table 5"/>
          <p:cNvGraphicFramePr>
            <a:graphicFrameLocks noGrp="1"/>
          </p:cNvGraphicFramePr>
          <p:nvPr>
            <p:extLst>
              <p:ext uri="{D42A27DB-BD31-4B8C-83A1-F6EECF244321}">
                <p14:modId xmlns:p14="http://schemas.microsoft.com/office/powerpoint/2010/main" val="3791924235"/>
              </p:ext>
            </p:extLst>
          </p:nvPr>
        </p:nvGraphicFramePr>
        <p:xfrm>
          <a:off x="528679" y="1397475"/>
          <a:ext cx="17230642" cy="7492049"/>
        </p:xfrm>
        <a:graphic>
          <a:graphicData uri="http://schemas.openxmlformats.org/drawingml/2006/table">
            <a:tbl>
              <a:tblPr/>
              <a:tblGrid>
                <a:gridCol w="842963">
                  <a:extLst>
                    <a:ext uri="{9D8B030D-6E8A-4147-A177-3AD203B41FA5}">
                      <a16:colId xmlns:a16="http://schemas.microsoft.com/office/drawing/2014/main" val="20000"/>
                    </a:ext>
                  </a:extLst>
                </a:gridCol>
                <a:gridCol w="1308100">
                  <a:extLst>
                    <a:ext uri="{9D8B030D-6E8A-4147-A177-3AD203B41FA5}">
                      <a16:colId xmlns:a16="http://schemas.microsoft.com/office/drawing/2014/main" val="20001"/>
                    </a:ext>
                  </a:extLst>
                </a:gridCol>
                <a:gridCol w="1300163">
                  <a:extLst>
                    <a:ext uri="{9D8B030D-6E8A-4147-A177-3AD203B41FA5}">
                      <a16:colId xmlns:a16="http://schemas.microsoft.com/office/drawing/2014/main" val="20002"/>
                    </a:ext>
                  </a:extLst>
                </a:gridCol>
                <a:gridCol w="1420813">
                  <a:extLst>
                    <a:ext uri="{9D8B030D-6E8A-4147-A177-3AD203B41FA5}">
                      <a16:colId xmlns:a16="http://schemas.microsoft.com/office/drawing/2014/main" val="20003"/>
                    </a:ext>
                  </a:extLst>
                </a:gridCol>
                <a:gridCol w="407902">
                  <a:extLst>
                    <a:ext uri="{9D8B030D-6E8A-4147-A177-3AD203B41FA5}">
                      <a16:colId xmlns:a16="http://schemas.microsoft.com/office/drawing/2014/main" val="20004"/>
                    </a:ext>
                  </a:extLst>
                </a:gridCol>
                <a:gridCol w="215900">
                  <a:extLst>
                    <a:ext uri="{9D8B030D-6E8A-4147-A177-3AD203B41FA5}">
                      <a16:colId xmlns:a16="http://schemas.microsoft.com/office/drawing/2014/main" val="689217055"/>
                    </a:ext>
                  </a:extLst>
                </a:gridCol>
                <a:gridCol w="1489075">
                  <a:extLst>
                    <a:ext uri="{9D8B030D-6E8A-4147-A177-3AD203B41FA5}">
                      <a16:colId xmlns:a16="http://schemas.microsoft.com/office/drawing/2014/main" val="20005"/>
                    </a:ext>
                  </a:extLst>
                </a:gridCol>
                <a:gridCol w="1303337">
                  <a:extLst>
                    <a:ext uri="{9D8B030D-6E8A-4147-A177-3AD203B41FA5}">
                      <a16:colId xmlns:a16="http://schemas.microsoft.com/office/drawing/2014/main" val="20006"/>
                    </a:ext>
                  </a:extLst>
                </a:gridCol>
                <a:gridCol w="788988">
                  <a:extLst>
                    <a:ext uri="{9D8B030D-6E8A-4147-A177-3AD203B41FA5}">
                      <a16:colId xmlns:a16="http://schemas.microsoft.com/office/drawing/2014/main" val="20007"/>
                    </a:ext>
                  </a:extLst>
                </a:gridCol>
                <a:gridCol w="1358900">
                  <a:extLst>
                    <a:ext uri="{9D8B030D-6E8A-4147-A177-3AD203B41FA5}">
                      <a16:colId xmlns:a16="http://schemas.microsoft.com/office/drawing/2014/main" val="20008"/>
                    </a:ext>
                  </a:extLst>
                </a:gridCol>
                <a:gridCol w="1420813">
                  <a:extLst>
                    <a:ext uri="{9D8B030D-6E8A-4147-A177-3AD203B41FA5}">
                      <a16:colId xmlns:a16="http://schemas.microsoft.com/office/drawing/2014/main" val="20009"/>
                    </a:ext>
                  </a:extLst>
                </a:gridCol>
                <a:gridCol w="1497013">
                  <a:extLst>
                    <a:ext uri="{9D8B030D-6E8A-4147-A177-3AD203B41FA5}">
                      <a16:colId xmlns:a16="http://schemas.microsoft.com/office/drawing/2014/main" val="20010"/>
                    </a:ext>
                  </a:extLst>
                </a:gridCol>
                <a:gridCol w="3876675">
                  <a:extLst>
                    <a:ext uri="{9D8B030D-6E8A-4147-A177-3AD203B41FA5}">
                      <a16:colId xmlns:a16="http://schemas.microsoft.com/office/drawing/2014/main" val="4185402842"/>
                    </a:ext>
                  </a:extLst>
                </a:gridCol>
              </a:tblGrid>
              <a:tr h="0">
                <a:tc>
                  <a:txBody>
                    <a:bodyPr/>
                    <a:lstStyle/>
                    <a:p>
                      <a:pPr algn="l">
                        <a:lnSpc>
                          <a:spcPts val="2066"/>
                        </a:lnSpc>
                        <a:defRPr/>
                      </a:pPr>
                      <a:r>
                        <a:rPr lang="en-US" sz="1475" b="1">
                          <a:solidFill>
                            <a:srgbClr val="FFFFFF"/>
                          </a:solidFill>
                          <a:latin typeface="Canva Sans Bold"/>
                          <a:ea typeface="Canva Sans Bold"/>
                          <a:cs typeface="Canva Sans Bold"/>
                          <a:sym typeface="Canva Sans Bold"/>
                        </a:rPr>
                        <a:t>​</a:t>
                      </a:r>
                      <a:endParaRPr lang="en-US" sz="1100"/>
                    </a:p>
                  </a:txBody>
                  <a:tcPr marL="190500" marR="190500" marT="190500" marB="190500" anchor="ctr">
                    <a:lnL w="4233" cap="flat" cmpd="sng" algn="ctr">
                      <a:solidFill>
                        <a:srgbClr val="17463E"/>
                      </a:solidFill>
                      <a:prstDash val="solid"/>
                      <a:round/>
                      <a:headEnd type="none" w="med" len="med"/>
                      <a:tailEnd type="none" w="med" len="med"/>
                    </a:lnL>
                    <a:lnR w="4233" cap="flat" cmpd="sng" algn="ctr">
                      <a:solidFill>
                        <a:srgbClr val="17463E"/>
                      </a:solidFill>
                      <a:prstDash val="solid"/>
                      <a:round/>
                      <a:headEnd type="none" w="med" len="med"/>
                      <a:tailEnd type="none" w="med" len="med"/>
                    </a:lnR>
                    <a:lnT w="4233" cap="flat" cmpd="sng" algn="ctr">
                      <a:solidFill>
                        <a:srgbClr val="17463E"/>
                      </a:solidFill>
                      <a:prstDash val="solid"/>
                      <a:round/>
                      <a:headEnd type="none" w="med" len="med"/>
                      <a:tailEnd type="none" w="med" len="med"/>
                    </a:lnT>
                    <a:lnB w="4233" cap="flat" cmpd="sng" algn="ctr">
                      <a:solidFill>
                        <a:srgbClr val="17463E"/>
                      </a:solidFill>
                      <a:prstDash val="solid"/>
                      <a:round/>
                      <a:headEnd type="none" w="med" len="med"/>
                      <a:tailEnd type="none" w="med" len="med"/>
                    </a:lnB>
                    <a:solidFill>
                      <a:srgbClr val="6BA342"/>
                    </a:solidFill>
                  </a:tcPr>
                </a:tc>
                <a:tc>
                  <a:txBody>
                    <a:bodyPr/>
                    <a:lstStyle/>
                    <a:p>
                      <a:pPr algn="ctr">
                        <a:lnSpc>
                          <a:spcPts val="2206"/>
                        </a:lnSpc>
                        <a:defRPr/>
                      </a:pPr>
                      <a:r>
                        <a:rPr lang="en-US" sz="1575" b="1" u="sng">
                          <a:solidFill>
                            <a:srgbClr val="FFFFFF"/>
                          </a:solidFill>
                          <a:latin typeface="Canva Sans Bold"/>
                          <a:ea typeface="Canva Sans Bold"/>
                          <a:cs typeface="Canva Sans Bold"/>
                          <a:sym typeface="Canva Sans Bold"/>
                        </a:rPr>
                        <a:t>Mid PPO ​</a:t>
                      </a:r>
                      <a:endParaRPr lang="en-US" sz="1100"/>
                    </a:p>
                  </a:txBody>
                  <a:tcPr marL="190500" marR="190500" marT="190500" marB="190500" anchor="ctr">
                    <a:lnL w="4233" cap="flat" cmpd="sng" algn="ctr">
                      <a:solidFill>
                        <a:srgbClr val="17463E"/>
                      </a:solidFill>
                      <a:prstDash val="solid"/>
                      <a:round/>
                      <a:headEnd type="none" w="med" len="med"/>
                      <a:tailEnd type="none" w="med" len="med"/>
                    </a:lnL>
                    <a:lnR w="4233" cap="flat" cmpd="sng" algn="ctr">
                      <a:solidFill>
                        <a:srgbClr val="17463E"/>
                      </a:solidFill>
                      <a:prstDash val="solid"/>
                      <a:round/>
                      <a:headEnd type="none" w="med" len="med"/>
                      <a:tailEnd type="none" w="med" len="med"/>
                    </a:lnR>
                    <a:lnT w="4233" cap="flat" cmpd="sng" algn="ctr">
                      <a:solidFill>
                        <a:srgbClr val="17463E"/>
                      </a:solidFill>
                      <a:prstDash val="solid"/>
                      <a:round/>
                      <a:headEnd type="none" w="med" len="med"/>
                      <a:tailEnd type="none" w="med" len="med"/>
                    </a:lnT>
                    <a:lnB w="4233" cap="flat" cmpd="sng" algn="ctr">
                      <a:solidFill>
                        <a:srgbClr val="17463E"/>
                      </a:solidFill>
                      <a:prstDash val="solid"/>
                      <a:round/>
                      <a:headEnd type="none" w="med" len="med"/>
                      <a:tailEnd type="none" w="med" len="med"/>
                    </a:lnB>
                    <a:solidFill>
                      <a:srgbClr val="6BA342"/>
                    </a:solidFill>
                  </a:tcPr>
                </a:tc>
                <a:tc>
                  <a:txBody>
                    <a:bodyPr/>
                    <a:lstStyle/>
                    <a:p>
                      <a:pPr algn="ctr">
                        <a:lnSpc>
                          <a:spcPts val="2066"/>
                        </a:lnSpc>
                        <a:defRPr/>
                      </a:pPr>
                      <a:r>
                        <a:rPr lang="en-US" sz="1475" b="1">
                          <a:solidFill>
                            <a:srgbClr val="FFFFFF"/>
                          </a:solidFill>
                          <a:latin typeface="Canva Sans Bold"/>
                          <a:ea typeface="Canva Sans Bold"/>
                          <a:cs typeface="Canva Sans Bold"/>
                          <a:sym typeface="Canva Sans Bold"/>
                        </a:rPr>
                        <a:t>Monthly ​</a:t>
                      </a:r>
                      <a:endParaRPr lang="en-US" sz="1100"/>
                    </a:p>
                  </a:txBody>
                  <a:tcPr marL="190500" marR="190500" marT="190500" marB="190500" anchor="ctr">
                    <a:lnL w="4233" cap="flat" cmpd="sng" algn="ctr">
                      <a:solidFill>
                        <a:srgbClr val="17463E"/>
                      </a:solidFill>
                      <a:prstDash val="solid"/>
                      <a:round/>
                      <a:headEnd type="none" w="med" len="med"/>
                      <a:tailEnd type="none" w="med" len="med"/>
                    </a:lnL>
                    <a:lnR w="4233" cap="flat" cmpd="sng" algn="ctr">
                      <a:solidFill>
                        <a:srgbClr val="17463E"/>
                      </a:solidFill>
                      <a:prstDash val="solid"/>
                      <a:round/>
                      <a:headEnd type="none" w="med" len="med"/>
                      <a:tailEnd type="none" w="med" len="med"/>
                    </a:lnR>
                    <a:lnT w="4233" cap="flat" cmpd="sng" algn="ctr">
                      <a:solidFill>
                        <a:srgbClr val="17463E"/>
                      </a:solidFill>
                      <a:prstDash val="solid"/>
                      <a:round/>
                      <a:headEnd type="none" w="med" len="med"/>
                      <a:tailEnd type="none" w="med" len="med"/>
                    </a:lnT>
                    <a:lnB w="4233" cap="flat" cmpd="sng" algn="ctr">
                      <a:solidFill>
                        <a:srgbClr val="17463E"/>
                      </a:solidFill>
                      <a:prstDash val="solid"/>
                      <a:round/>
                      <a:headEnd type="none" w="med" len="med"/>
                      <a:tailEnd type="none" w="med" len="med"/>
                    </a:lnB>
                    <a:solidFill>
                      <a:srgbClr val="6BA342"/>
                    </a:solidFill>
                  </a:tcPr>
                </a:tc>
                <a:tc>
                  <a:txBody>
                    <a:bodyPr/>
                    <a:lstStyle/>
                    <a:p>
                      <a:pPr algn="ctr">
                        <a:lnSpc>
                          <a:spcPts val="2066"/>
                        </a:lnSpc>
                        <a:defRPr/>
                      </a:pPr>
                      <a:r>
                        <a:rPr lang="en-US" sz="1475" b="1">
                          <a:solidFill>
                            <a:srgbClr val="FFFFFF"/>
                          </a:solidFill>
                          <a:latin typeface="Canva Sans Bold"/>
                          <a:ea typeface="Canva Sans Bold"/>
                          <a:cs typeface="Canva Sans Bold"/>
                          <a:sym typeface="Canva Sans Bold"/>
                        </a:rPr>
                        <a:t>Annually ​</a:t>
                      </a:r>
                      <a:endParaRPr lang="en-US" sz="1100"/>
                    </a:p>
                  </a:txBody>
                  <a:tcPr marL="190500" marR="190500" marT="190500" marB="190500" anchor="ctr">
                    <a:lnL w="4233" cap="flat" cmpd="sng" algn="ctr">
                      <a:solidFill>
                        <a:srgbClr val="17463E"/>
                      </a:solidFill>
                      <a:prstDash val="solid"/>
                      <a:round/>
                      <a:headEnd type="none" w="med" len="med"/>
                      <a:tailEnd type="none" w="med" len="med"/>
                    </a:lnL>
                    <a:lnR w="4233" cap="flat" cmpd="sng" algn="ctr">
                      <a:solidFill>
                        <a:srgbClr val="17463E"/>
                      </a:solidFill>
                      <a:prstDash val="solid"/>
                      <a:round/>
                      <a:headEnd type="none" w="med" len="med"/>
                      <a:tailEnd type="none" w="med" len="med"/>
                    </a:lnR>
                    <a:lnT w="4233" cap="flat" cmpd="sng" algn="ctr">
                      <a:solidFill>
                        <a:srgbClr val="17463E"/>
                      </a:solidFill>
                      <a:prstDash val="solid"/>
                      <a:round/>
                      <a:headEnd type="none" w="med" len="med"/>
                      <a:tailEnd type="none" w="med" len="med"/>
                    </a:lnT>
                    <a:lnB w="4233" cap="flat" cmpd="sng" algn="ctr">
                      <a:solidFill>
                        <a:srgbClr val="17463E"/>
                      </a:solidFill>
                      <a:prstDash val="solid"/>
                      <a:round/>
                      <a:headEnd type="none" w="med" len="med"/>
                      <a:tailEnd type="none" w="med" len="med"/>
                    </a:lnB>
                    <a:solidFill>
                      <a:srgbClr val="6BA342"/>
                    </a:solidFill>
                  </a:tcPr>
                </a:tc>
                <a:tc>
                  <a:txBody>
                    <a:bodyPr/>
                    <a:lstStyle/>
                    <a:p>
                      <a:pPr algn="ctr">
                        <a:lnSpc>
                          <a:spcPts val="2066"/>
                        </a:lnSpc>
                        <a:defRPr/>
                      </a:pPr>
                      <a:r>
                        <a:rPr lang="en-US" sz="1475" b="1">
                          <a:solidFill>
                            <a:srgbClr val="FFFFFF"/>
                          </a:solidFill>
                          <a:latin typeface="Canva Sans Bold"/>
                          <a:ea typeface="Canva Sans Bold"/>
                          <a:cs typeface="Canva Sans Bold"/>
                          <a:sym typeface="Canva Sans Bold"/>
                        </a:rPr>
                        <a:t>​</a:t>
                      </a:r>
                      <a:endParaRPr lang="en-US" sz="1100"/>
                    </a:p>
                  </a:txBody>
                  <a:tcPr marL="190500" marR="190500" marT="190500" marB="190500" anchor="ctr">
                    <a:lnL w="4233" cap="flat" cmpd="sng" algn="ctr">
                      <a:solidFill>
                        <a:srgbClr val="17463E"/>
                      </a:solidFill>
                      <a:prstDash val="solid"/>
                      <a:round/>
                      <a:headEnd type="none" w="med" len="med"/>
                      <a:tailEnd type="none" w="med" len="med"/>
                    </a:lnL>
                    <a:lnR w="4233" cap="flat" cmpd="sng" algn="ctr">
                      <a:solidFill>
                        <a:srgbClr val="17463E"/>
                      </a:solidFill>
                      <a:prstDash val="solid"/>
                      <a:round/>
                      <a:headEnd type="none" w="med" len="med"/>
                      <a:tailEnd type="none" w="med" len="med"/>
                    </a:lnR>
                    <a:lnT w="4233" cap="flat" cmpd="sng" algn="ctr">
                      <a:solidFill>
                        <a:srgbClr val="17463E"/>
                      </a:solidFill>
                      <a:prstDash val="solid"/>
                      <a:round/>
                      <a:headEnd type="none" w="med" len="med"/>
                      <a:tailEnd type="none" w="med" len="med"/>
                    </a:lnT>
                    <a:lnB w="4233" cap="flat" cmpd="sng" algn="ctr">
                      <a:solidFill>
                        <a:srgbClr val="17463E"/>
                      </a:solidFill>
                      <a:prstDash val="solid"/>
                      <a:round/>
                      <a:headEnd type="none" w="med" len="med"/>
                      <a:tailEnd type="none" w="med" len="med"/>
                    </a:lnB>
                    <a:solidFill>
                      <a:srgbClr val="6BA342"/>
                    </a:solidFill>
                  </a:tcPr>
                </a:tc>
                <a:tc gridSpan="2">
                  <a:txBody>
                    <a:bodyPr/>
                    <a:lstStyle/>
                    <a:p>
                      <a:pPr algn="ctr">
                        <a:lnSpc>
                          <a:spcPts val="2066"/>
                        </a:lnSpc>
                        <a:defRPr/>
                      </a:pPr>
                      <a:r>
                        <a:rPr lang="en-US" sz="1475" b="1">
                          <a:solidFill>
                            <a:srgbClr val="FFFFFF"/>
                          </a:solidFill>
                          <a:latin typeface="Canva Sans Bold"/>
                          <a:ea typeface="Canva Sans Bold"/>
                          <a:cs typeface="Canva Sans Bold"/>
                          <a:sym typeface="Canva Sans Bold"/>
                        </a:rPr>
                        <a:t>Deductible ​</a:t>
                      </a:r>
                      <a:endParaRPr lang="en-US" sz="1100"/>
                    </a:p>
                  </a:txBody>
                  <a:tcPr marL="190500" marR="190500" marT="190500" marB="190500" anchor="ctr">
                    <a:lnL w="4233" cap="flat" cmpd="sng" algn="ctr">
                      <a:solidFill>
                        <a:srgbClr val="17463E"/>
                      </a:solidFill>
                      <a:prstDash val="solid"/>
                      <a:round/>
                      <a:headEnd type="none" w="med" len="med"/>
                      <a:tailEnd type="none" w="med" len="med"/>
                    </a:lnL>
                    <a:lnR w="4233" cap="flat" cmpd="sng" algn="ctr">
                      <a:solidFill>
                        <a:srgbClr val="17463E"/>
                      </a:solidFill>
                      <a:prstDash val="solid"/>
                      <a:round/>
                      <a:headEnd type="none" w="med" len="med"/>
                      <a:tailEnd type="none" w="med" len="med"/>
                    </a:lnR>
                    <a:lnT w="4233" cap="flat" cmpd="sng" algn="ctr">
                      <a:solidFill>
                        <a:srgbClr val="17463E"/>
                      </a:solidFill>
                      <a:prstDash val="solid"/>
                      <a:round/>
                      <a:headEnd type="none" w="med" len="med"/>
                      <a:tailEnd type="none" w="med" len="med"/>
                    </a:lnT>
                    <a:lnB w="4233" cap="flat" cmpd="sng" algn="ctr">
                      <a:solidFill>
                        <a:srgbClr val="17463E"/>
                      </a:solidFill>
                      <a:prstDash val="solid"/>
                      <a:round/>
                      <a:headEnd type="none" w="med" len="med"/>
                      <a:tailEnd type="none" w="med" len="med"/>
                    </a:lnB>
                    <a:solidFill>
                      <a:srgbClr val="6BA342"/>
                    </a:solidFill>
                  </a:tcPr>
                </a:tc>
                <a:tc hMerge="1">
                  <a:txBody>
                    <a:bodyPr/>
                    <a:lstStyle/>
                    <a:p>
                      <a:pPr algn="ctr">
                        <a:lnSpc>
                          <a:spcPts val="2066"/>
                        </a:lnSpc>
                        <a:defRPr/>
                      </a:pPr>
                      <a:r>
                        <a:rPr lang="en-US" sz="1475" b="1">
                          <a:solidFill>
                            <a:srgbClr val="FFFFFF"/>
                          </a:solidFill>
                          <a:latin typeface="Canva Sans Bold"/>
                          <a:ea typeface="Canva Sans Bold"/>
                          <a:cs typeface="Canva Sans Bold"/>
                          <a:sym typeface="Canva Sans Bold"/>
                        </a:rPr>
                        <a:t>Deductible ​</a:t>
                      </a:r>
                      <a:endParaRPr lang="en-US" sz="1100"/>
                    </a:p>
                  </a:txBody>
                  <a:tcPr marL="190500" marR="190500" marT="190500" marB="190500" anchor="ctr">
                    <a:lnL w="4233" cap="flat" cmpd="sng" algn="ctr">
                      <a:solidFill>
                        <a:srgbClr val="17463E"/>
                      </a:solidFill>
                      <a:prstDash val="solid"/>
                      <a:round/>
                      <a:headEnd type="none" w="med" len="med"/>
                      <a:tailEnd type="none" w="med" len="med"/>
                    </a:lnL>
                    <a:lnR w="4233" cap="flat" cmpd="sng" algn="ctr">
                      <a:solidFill>
                        <a:srgbClr val="17463E"/>
                      </a:solidFill>
                      <a:prstDash val="solid"/>
                      <a:round/>
                      <a:headEnd type="none" w="med" len="med"/>
                      <a:tailEnd type="none" w="med" len="med"/>
                    </a:lnR>
                    <a:lnT w="4233" cap="flat" cmpd="sng" algn="ctr">
                      <a:solidFill>
                        <a:srgbClr val="17463E"/>
                      </a:solidFill>
                      <a:prstDash val="solid"/>
                      <a:round/>
                      <a:headEnd type="none" w="med" len="med"/>
                      <a:tailEnd type="none" w="med" len="med"/>
                    </a:lnT>
                    <a:lnB w="4233" cap="flat" cmpd="sng" algn="ctr">
                      <a:solidFill>
                        <a:srgbClr val="17463E"/>
                      </a:solidFill>
                      <a:prstDash val="solid"/>
                      <a:round/>
                      <a:headEnd type="none" w="med" len="med"/>
                      <a:tailEnd type="none" w="med" len="med"/>
                    </a:lnB>
                    <a:solidFill>
                      <a:srgbClr val="6BA342"/>
                    </a:solidFill>
                  </a:tcPr>
                </a:tc>
                <a:tc>
                  <a:txBody>
                    <a:bodyPr/>
                    <a:lstStyle/>
                    <a:p>
                      <a:pPr algn="ctr">
                        <a:lnSpc>
                          <a:spcPts val="2066"/>
                        </a:lnSpc>
                        <a:defRPr/>
                      </a:pPr>
                      <a:r>
                        <a:rPr lang="en-US" sz="1475" b="1">
                          <a:solidFill>
                            <a:srgbClr val="FFFFFF"/>
                          </a:solidFill>
                          <a:latin typeface="Canva Sans Bold"/>
                          <a:ea typeface="Canva Sans Bold"/>
                          <a:cs typeface="Canva Sans Bold"/>
                          <a:sym typeface="Canva Sans Bold"/>
                        </a:rPr>
                        <a:t>OOP Max ​</a:t>
                      </a:r>
                      <a:endParaRPr lang="en-US" sz="1100"/>
                    </a:p>
                  </a:txBody>
                  <a:tcPr marL="190500" marR="190500" marT="190500" marB="190500" anchor="ctr">
                    <a:lnL w="4233" cap="flat" cmpd="sng" algn="ctr">
                      <a:solidFill>
                        <a:srgbClr val="17463E"/>
                      </a:solidFill>
                      <a:prstDash val="solid"/>
                      <a:round/>
                      <a:headEnd type="none" w="med" len="med"/>
                      <a:tailEnd type="none" w="med" len="med"/>
                    </a:lnL>
                    <a:lnR w="4233" cap="flat" cmpd="sng" algn="ctr">
                      <a:solidFill>
                        <a:srgbClr val="17463E"/>
                      </a:solidFill>
                      <a:prstDash val="solid"/>
                      <a:round/>
                      <a:headEnd type="none" w="med" len="med"/>
                      <a:tailEnd type="none" w="med" len="med"/>
                    </a:lnR>
                    <a:lnT w="4233" cap="flat" cmpd="sng" algn="ctr">
                      <a:solidFill>
                        <a:srgbClr val="17463E"/>
                      </a:solidFill>
                      <a:prstDash val="solid"/>
                      <a:round/>
                      <a:headEnd type="none" w="med" len="med"/>
                      <a:tailEnd type="none" w="med" len="med"/>
                    </a:lnT>
                    <a:lnB w="4233" cap="flat" cmpd="sng" algn="ctr">
                      <a:solidFill>
                        <a:srgbClr val="17463E"/>
                      </a:solidFill>
                      <a:prstDash val="solid"/>
                      <a:round/>
                      <a:headEnd type="none" w="med" len="med"/>
                      <a:tailEnd type="none" w="med" len="med"/>
                    </a:lnB>
                    <a:solidFill>
                      <a:srgbClr val="6BA342"/>
                    </a:solidFill>
                  </a:tcPr>
                </a:tc>
                <a:tc>
                  <a:txBody>
                    <a:bodyPr/>
                    <a:lstStyle/>
                    <a:p>
                      <a:pPr algn="ctr">
                        <a:lnSpc>
                          <a:spcPts val="2066"/>
                        </a:lnSpc>
                        <a:defRPr/>
                      </a:pPr>
                      <a:r>
                        <a:rPr lang="en-US" sz="1475" b="1">
                          <a:solidFill>
                            <a:srgbClr val="FFFFFF"/>
                          </a:solidFill>
                          <a:latin typeface="Canva Sans Bold"/>
                          <a:ea typeface="Canva Sans Bold"/>
                          <a:cs typeface="Canva Sans Bold"/>
                          <a:sym typeface="Canva Sans Bold"/>
                        </a:rPr>
                        <a:t>​</a:t>
                      </a:r>
                      <a:endParaRPr lang="en-US" sz="1100"/>
                    </a:p>
                  </a:txBody>
                  <a:tcPr marL="190500" marR="190500" marT="190500" marB="190500" anchor="ctr">
                    <a:lnL w="4233" cap="flat" cmpd="sng" algn="ctr">
                      <a:solidFill>
                        <a:srgbClr val="17463E"/>
                      </a:solidFill>
                      <a:prstDash val="solid"/>
                      <a:round/>
                      <a:headEnd type="none" w="med" len="med"/>
                      <a:tailEnd type="none" w="med" len="med"/>
                    </a:lnL>
                    <a:lnR w="4233" cap="flat" cmpd="sng" algn="ctr">
                      <a:solidFill>
                        <a:srgbClr val="17463E"/>
                      </a:solidFill>
                      <a:prstDash val="solid"/>
                      <a:round/>
                      <a:headEnd type="none" w="med" len="med"/>
                      <a:tailEnd type="none" w="med" len="med"/>
                    </a:lnR>
                    <a:lnT w="4233" cap="flat" cmpd="sng" algn="ctr">
                      <a:solidFill>
                        <a:srgbClr val="17463E"/>
                      </a:solidFill>
                      <a:prstDash val="solid"/>
                      <a:round/>
                      <a:headEnd type="none" w="med" len="med"/>
                      <a:tailEnd type="none" w="med" len="med"/>
                    </a:lnT>
                    <a:lnB w="4233" cap="flat" cmpd="sng" algn="ctr">
                      <a:solidFill>
                        <a:srgbClr val="17463E"/>
                      </a:solidFill>
                      <a:prstDash val="solid"/>
                      <a:round/>
                      <a:headEnd type="none" w="med" len="med"/>
                      <a:tailEnd type="none" w="med" len="med"/>
                    </a:lnB>
                    <a:solidFill>
                      <a:srgbClr val="6BA342"/>
                    </a:solidFill>
                  </a:tcPr>
                </a:tc>
                <a:tc>
                  <a:txBody>
                    <a:bodyPr/>
                    <a:lstStyle/>
                    <a:p>
                      <a:pPr algn="ctr">
                        <a:lnSpc>
                          <a:spcPts val="2066"/>
                        </a:lnSpc>
                        <a:defRPr/>
                      </a:pPr>
                      <a:r>
                        <a:rPr lang="en-US" sz="1475" b="1">
                          <a:solidFill>
                            <a:srgbClr val="FFFFFF"/>
                          </a:solidFill>
                          <a:latin typeface="Canva Sans Bold"/>
                          <a:ea typeface="Canva Sans Bold"/>
                          <a:cs typeface="Canva Sans Bold"/>
                          <a:sym typeface="Canva Sans Bold"/>
                        </a:rPr>
                        <a:t>​</a:t>
                      </a:r>
                      <a:endParaRPr lang="en-US" sz="1100"/>
                    </a:p>
                  </a:txBody>
                  <a:tcPr marL="190500" marR="190500" marT="190500" marB="190500" anchor="ctr">
                    <a:lnL w="4233" cap="flat" cmpd="sng" algn="ctr">
                      <a:solidFill>
                        <a:srgbClr val="17463E"/>
                      </a:solidFill>
                      <a:prstDash val="solid"/>
                      <a:round/>
                      <a:headEnd type="none" w="med" len="med"/>
                      <a:tailEnd type="none" w="med" len="med"/>
                    </a:lnL>
                    <a:lnR w="4233" cap="flat" cmpd="sng" algn="ctr">
                      <a:solidFill>
                        <a:srgbClr val="17463E"/>
                      </a:solidFill>
                      <a:prstDash val="solid"/>
                      <a:round/>
                      <a:headEnd type="none" w="med" len="med"/>
                      <a:tailEnd type="none" w="med" len="med"/>
                    </a:lnR>
                    <a:lnT w="4233" cap="flat" cmpd="sng" algn="ctr">
                      <a:solidFill>
                        <a:srgbClr val="17463E"/>
                      </a:solidFill>
                      <a:prstDash val="solid"/>
                      <a:round/>
                      <a:headEnd type="none" w="med" len="med"/>
                      <a:tailEnd type="none" w="med" len="med"/>
                    </a:lnT>
                    <a:lnB w="4233" cap="flat" cmpd="sng" algn="ctr">
                      <a:solidFill>
                        <a:srgbClr val="17463E"/>
                      </a:solidFill>
                      <a:prstDash val="solid"/>
                      <a:round/>
                      <a:headEnd type="none" w="med" len="med"/>
                      <a:tailEnd type="none" w="med" len="med"/>
                    </a:lnB>
                    <a:solidFill>
                      <a:srgbClr val="6BA342"/>
                    </a:solidFill>
                  </a:tcPr>
                </a:tc>
                <a:tc>
                  <a:txBody>
                    <a:bodyPr/>
                    <a:lstStyle/>
                    <a:p>
                      <a:pPr algn="ctr">
                        <a:lnSpc>
                          <a:spcPts val="2066"/>
                        </a:lnSpc>
                        <a:defRPr/>
                      </a:pPr>
                      <a:r>
                        <a:rPr lang="en-US" sz="1475" b="1">
                          <a:solidFill>
                            <a:srgbClr val="FFFFFF"/>
                          </a:solidFill>
                          <a:latin typeface="Canva Sans Bold"/>
                          <a:ea typeface="Canva Sans Bold"/>
                          <a:cs typeface="Canva Sans Bold"/>
                          <a:sym typeface="Canva Sans Bold"/>
                        </a:rPr>
                        <a:t>Best Case ​</a:t>
                      </a:r>
                      <a:endParaRPr lang="en-US" sz="1100"/>
                    </a:p>
                  </a:txBody>
                  <a:tcPr marL="190500" marR="190500" marT="190500" marB="190500" anchor="ctr">
                    <a:lnL w="4233" cap="flat" cmpd="sng" algn="ctr">
                      <a:solidFill>
                        <a:srgbClr val="17463E"/>
                      </a:solidFill>
                      <a:prstDash val="solid"/>
                      <a:round/>
                      <a:headEnd type="none" w="med" len="med"/>
                      <a:tailEnd type="none" w="med" len="med"/>
                    </a:lnL>
                    <a:lnR w="4233" cap="flat" cmpd="sng" algn="ctr">
                      <a:solidFill>
                        <a:srgbClr val="17463E"/>
                      </a:solidFill>
                      <a:prstDash val="solid"/>
                      <a:round/>
                      <a:headEnd type="none" w="med" len="med"/>
                      <a:tailEnd type="none" w="med" len="med"/>
                    </a:lnR>
                    <a:lnT w="4233" cap="flat" cmpd="sng" algn="ctr">
                      <a:solidFill>
                        <a:srgbClr val="17463E"/>
                      </a:solidFill>
                      <a:prstDash val="solid"/>
                      <a:round/>
                      <a:headEnd type="none" w="med" len="med"/>
                      <a:tailEnd type="none" w="med" len="med"/>
                    </a:lnT>
                    <a:lnB w="4233" cap="flat" cmpd="sng" algn="ctr">
                      <a:solidFill>
                        <a:srgbClr val="17463E"/>
                      </a:solidFill>
                      <a:prstDash val="solid"/>
                      <a:round/>
                      <a:headEnd type="none" w="med" len="med"/>
                      <a:tailEnd type="none" w="med" len="med"/>
                    </a:lnB>
                    <a:solidFill>
                      <a:srgbClr val="6BA342"/>
                    </a:solidFill>
                  </a:tcPr>
                </a:tc>
                <a:tc>
                  <a:txBody>
                    <a:bodyPr/>
                    <a:lstStyle/>
                    <a:p>
                      <a:pPr algn="ctr">
                        <a:lnSpc>
                          <a:spcPts val="2066"/>
                        </a:lnSpc>
                        <a:defRPr/>
                      </a:pPr>
                      <a:r>
                        <a:rPr lang="en-US" sz="1475" b="1">
                          <a:solidFill>
                            <a:srgbClr val="FFFFFF"/>
                          </a:solidFill>
                          <a:latin typeface="Canva Sans Bold"/>
                          <a:ea typeface="Canva Sans Bold"/>
                          <a:cs typeface="Canva Sans Bold"/>
                          <a:sym typeface="Canva Sans Bold"/>
                        </a:rPr>
                        <a:t>Worst Case ​</a:t>
                      </a:r>
                      <a:endParaRPr lang="en-US" sz="1100"/>
                    </a:p>
                  </a:txBody>
                  <a:tcPr marL="190500" marR="190500" marT="190500" marB="190500" anchor="ctr">
                    <a:lnL w="4233" cap="flat" cmpd="sng" algn="ctr">
                      <a:solidFill>
                        <a:srgbClr val="17463E"/>
                      </a:solidFill>
                      <a:prstDash val="solid"/>
                      <a:round/>
                      <a:headEnd type="none" w="med" len="med"/>
                      <a:tailEnd type="none" w="med" len="med"/>
                    </a:lnL>
                    <a:lnR w="4233" cap="flat" cmpd="sng" algn="ctr">
                      <a:solidFill>
                        <a:srgbClr val="17463E"/>
                      </a:solidFill>
                      <a:prstDash val="solid"/>
                      <a:round/>
                      <a:headEnd type="none" w="med" len="med"/>
                      <a:tailEnd type="none" w="med" len="med"/>
                    </a:lnR>
                    <a:lnT w="4233" cap="flat" cmpd="sng" algn="ctr">
                      <a:solidFill>
                        <a:srgbClr val="17463E"/>
                      </a:solidFill>
                      <a:prstDash val="solid"/>
                      <a:round/>
                      <a:headEnd type="none" w="med" len="med"/>
                      <a:tailEnd type="none" w="med" len="med"/>
                    </a:lnT>
                    <a:lnB w="4233" cap="flat" cmpd="sng" algn="ctr">
                      <a:solidFill>
                        <a:srgbClr val="17463E"/>
                      </a:solidFill>
                      <a:prstDash val="solid"/>
                      <a:round/>
                      <a:headEnd type="none" w="med" len="med"/>
                      <a:tailEnd type="none" w="med" len="med"/>
                    </a:lnB>
                    <a:solidFill>
                      <a:srgbClr val="6BA342"/>
                    </a:solidFill>
                  </a:tcPr>
                </a:tc>
                <a:tc>
                  <a:txBody>
                    <a:bodyPr/>
                    <a:lstStyle/>
                    <a:p>
                      <a:pPr algn="ctr">
                        <a:lnSpc>
                          <a:spcPts val="2066"/>
                        </a:lnSpc>
                        <a:defRPr/>
                      </a:pPr>
                      <a:r>
                        <a:rPr lang="en-US" sz="1475" b="1">
                          <a:solidFill>
                            <a:srgbClr val="FFFFFF"/>
                          </a:solidFill>
                          <a:latin typeface="Canva Sans Bold"/>
                          <a:ea typeface="Canva Sans Bold"/>
                          <a:cs typeface="Canva Sans Bold"/>
                          <a:sym typeface="Canva Sans Bold"/>
                        </a:rPr>
                        <a:t>​</a:t>
                      </a:r>
                      <a:endParaRPr lang="en-US" sz="1100"/>
                    </a:p>
                  </a:txBody>
                  <a:tcPr marL="190500" marR="190500" marT="190500" marB="190500" anchor="ctr">
                    <a:lnL w="4233" cap="flat" cmpd="sng" algn="ctr">
                      <a:solidFill>
                        <a:srgbClr val="17463E"/>
                      </a:solidFill>
                      <a:prstDash val="solid"/>
                      <a:round/>
                      <a:headEnd type="none" w="med" len="med"/>
                      <a:tailEnd type="none" w="med" len="med"/>
                    </a:lnL>
                    <a:lnR w="4233" cap="flat" cmpd="sng" algn="ctr">
                      <a:solidFill>
                        <a:srgbClr val="17463E"/>
                      </a:solidFill>
                      <a:prstDash val="solid"/>
                      <a:round/>
                      <a:headEnd type="none" w="med" len="med"/>
                      <a:tailEnd type="none" w="med" len="med"/>
                    </a:lnR>
                    <a:lnT w="4233" cap="flat" cmpd="sng" algn="ctr">
                      <a:solidFill>
                        <a:srgbClr val="17463E"/>
                      </a:solidFill>
                      <a:prstDash val="solid"/>
                      <a:round/>
                      <a:headEnd type="none" w="med" len="med"/>
                      <a:tailEnd type="none" w="med" len="med"/>
                    </a:lnT>
                    <a:lnB w="4233" cap="flat" cmpd="sng" algn="ctr">
                      <a:solidFill>
                        <a:srgbClr val="17463E"/>
                      </a:solidFill>
                      <a:prstDash val="solid"/>
                      <a:round/>
                      <a:headEnd type="none" w="med" len="med"/>
                      <a:tailEnd type="none" w="med" len="med"/>
                    </a:lnB>
                    <a:solidFill>
                      <a:srgbClr val="6BA342"/>
                    </a:solidFill>
                  </a:tcPr>
                </a:tc>
                <a:extLst>
                  <a:ext uri="{0D108BD9-81ED-4DB2-BD59-A6C34878D82A}">
                    <a16:rowId xmlns:a16="http://schemas.microsoft.com/office/drawing/2014/main" val="10000"/>
                  </a:ext>
                </a:extLst>
              </a:tr>
              <a:tr h="0">
                <a:tc>
                  <a:txBody>
                    <a:bodyPr/>
                    <a:lstStyle/>
                    <a:p>
                      <a:pPr algn="l">
                        <a:lnSpc>
                          <a:spcPts val="2066"/>
                        </a:lnSpc>
                        <a:defRPr/>
                      </a:pPr>
                      <a:r>
                        <a:rPr lang="en-US" sz="1475" b="1">
                          <a:solidFill>
                            <a:srgbClr val="FFFFFF"/>
                          </a:solidFill>
                          <a:latin typeface="Canva Sans Bold"/>
                          <a:ea typeface="Canva Sans Bold"/>
                          <a:cs typeface="Canva Sans Bold"/>
                          <a:sym typeface="Canva Sans Bold"/>
                        </a:rPr>
                        <a:t>EEO ​</a:t>
                      </a:r>
                      <a:endParaRPr lang="en-US" sz="1100"/>
                    </a:p>
                  </a:txBody>
                  <a:tcPr marL="190500" marR="190500" marT="190500" marB="190500" anchor="ctr">
                    <a:lnL w="4233" cap="flat" cmpd="sng" algn="ctr">
                      <a:solidFill>
                        <a:srgbClr val="17463E"/>
                      </a:solidFill>
                      <a:prstDash val="solid"/>
                      <a:round/>
                      <a:headEnd type="none" w="med" len="med"/>
                      <a:tailEnd type="none" w="med" len="med"/>
                    </a:lnL>
                    <a:lnR w="4233" cap="flat" cmpd="sng" algn="ctr">
                      <a:solidFill>
                        <a:srgbClr val="17463E"/>
                      </a:solidFill>
                      <a:prstDash val="solid"/>
                      <a:round/>
                      <a:headEnd type="none" w="med" len="med"/>
                      <a:tailEnd type="none" w="med" len="med"/>
                    </a:lnR>
                    <a:lnT w="4233" cap="flat" cmpd="sng" algn="ctr">
                      <a:solidFill>
                        <a:srgbClr val="17463E"/>
                      </a:solidFill>
                      <a:prstDash val="solid"/>
                      <a:round/>
                      <a:headEnd type="none" w="med" len="med"/>
                      <a:tailEnd type="none" w="med" len="med"/>
                    </a:lnT>
                    <a:lnB w="4233" cap="flat" cmpd="sng" algn="ctr">
                      <a:solidFill>
                        <a:srgbClr val="17463E"/>
                      </a:solidFill>
                      <a:prstDash val="solid"/>
                      <a:round/>
                      <a:headEnd type="none" w="med" len="med"/>
                      <a:tailEnd type="none" w="med" len="med"/>
                    </a:lnB>
                    <a:solidFill>
                      <a:srgbClr val="6BA342"/>
                    </a:solidFill>
                  </a:tcPr>
                </a:tc>
                <a:tc>
                  <a:txBody>
                    <a:bodyPr/>
                    <a:lstStyle/>
                    <a:p>
                      <a:pPr algn="ctr">
                        <a:lnSpc>
                          <a:spcPts val="2066"/>
                        </a:lnSpc>
                        <a:defRPr/>
                      </a:pPr>
                      <a:r>
                        <a:rPr lang="en-US" sz="1475">
                          <a:solidFill>
                            <a:srgbClr val="FFFFFF"/>
                          </a:solidFill>
                          <a:latin typeface="Canva Sans"/>
                          <a:ea typeface="Canva Sans"/>
                          <a:cs typeface="Canva Sans"/>
                          <a:sym typeface="Canva Sans"/>
                        </a:rPr>
                        <a:t>$83.95</a:t>
                      </a:r>
                      <a:endParaRPr lang="en-US" sz="1100"/>
                    </a:p>
                  </a:txBody>
                  <a:tcPr marL="190500" marR="190500" marT="190500" marB="190500" anchor="ctr">
                    <a:lnL w="4233" cap="flat" cmpd="sng" algn="ctr">
                      <a:solidFill>
                        <a:srgbClr val="17463E"/>
                      </a:solidFill>
                      <a:prstDash val="solid"/>
                      <a:round/>
                      <a:headEnd type="none" w="med" len="med"/>
                      <a:tailEnd type="none" w="med" len="med"/>
                    </a:lnL>
                    <a:lnR w="4233" cap="flat" cmpd="sng" algn="ctr">
                      <a:solidFill>
                        <a:srgbClr val="17463E"/>
                      </a:solidFill>
                      <a:prstDash val="solid"/>
                      <a:round/>
                      <a:headEnd type="none" w="med" len="med"/>
                      <a:tailEnd type="none" w="med" len="med"/>
                    </a:lnR>
                    <a:lnT w="4233" cap="flat" cmpd="sng" algn="ctr">
                      <a:solidFill>
                        <a:srgbClr val="17463E"/>
                      </a:solidFill>
                      <a:prstDash val="solid"/>
                      <a:round/>
                      <a:headEnd type="none" w="med" len="med"/>
                      <a:tailEnd type="none" w="med" len="med"/>
                    </a:lnT>
                    <a:lnB w="4233" cap="flat" cmpd="sng" algn="ctr">
                      <a:solidFill>
                        <a:srgbClr val="17463E"/>
                      </a:solidFill>
                      <a:prstDash val="solid"/>
                      <a:round/>
                      <a:headEnd type="none" w="med" len="med"/>
                      <a:tailEnd type="none" w="med" len="med"/>
                    </a:lnB>
                    <a:solidFill>
                      <a:srgbClr val="6BA342"/>
                    </a:solidFill>
                  </a:tcPr>
                </a:tc>
                <a:tc>
                  <a:txBody>
                    <a:bodyPr/>
                    <a:lstStyle/>
                    <a:p>
                      <a:pPr algn="ctr">
                        <a:lnSpc>
                          <a:spcPts val="2066"/>
                        </a:lnSpc>
                        <a:defRPr/>
                      </a:pPr>
                      <a:r>
                        <a:rPr lang="en-US" sz="1475">
                          <a:solidFill>
                            <a:srgbClr val="FFFFFF"/>
                          </a:solidFill>
                          <a:latin typeface="Canva Sans"/>
                          <a:ea typeface="Canva Sans"/>
                          <a:cs typeface="Canva Sans"/>
                          <a:sym typeface="Canva Sans"/>
                        </a:rPr>
                        <a:t>$ 167.90</a:t>
                      </a:r>
                      <a:endParaRPr lang="en-US" sz="1100"/>
                    </a:p>
                  </a:txBody>
                  <a:tcPr marL="190500" marR="190500" marT="190500" marB="190500" anchor="ctr">
                    <a:lnL w="4233" cap="flat" cmpd="sng" algn="ctr">
                      <a:solidFill>
                        <a:srgbClr val="17463E"/>
                      </a:solidFill>
                      <a:prstDash val="solid"/>
                      <a:round/>
                      <a:headEnd type="none" w="med" len="med"/>
                      <a:tailEnd type="none" w="med" len="med"/>
                    </a:lnL>
                    <a:lnR w="4233" cap="flat" cmpd="sng" algn="ctr">
                      <a:solidFill>
                        <a:srgbClr val="17463E"/>
                      </a:solidFill>
                      <a:prstDash val="solid"/>
                      <a:round/>
                      <a:headEnd type="none" w="med" len="med"/>
                      <a:tailEnd type="none" w="med" len="med"/>
                    </a:lnR>
                    <a:lnT w="4233" cap="flat" cmpd="sng" algn="ctr">
                      <a:solidFill>
                        <a:srgbClr val="17463E"/>
                      </a:solidFill>
                      <a:prstDash val="solid"/>
                      <a:round/>
                      <a:headEnd type="none" w="med" len="med"/>
                      <a:tailEnd type="none" w="med" len="med"/>
                    </a:lnT>
                    <a:lnB w="4233" cap="flat" cmpd="sng" algn="ctr">
                      <a:solidFill>
                        <a:srgbClr val="17463E"/>
                      </a:solidFill>
                      <a:prstDash val="solid"/>
                      <a:round/>
                      <a:headEnd type="none" w="med" len="med"/>
                      <a:tailEnd type="none" w="med" len="med"/>
                    </a:lnB>
                    <a:solidFill>
                      <a:srgbClr val="6BA342"/>
                    </a:solidFill>
                  </a:tcPr>
                </a:tc>
                <a:tc>
                  <a:txBody>
                    <a:bodyPr/>
                    <a:lstStyle/>
                    <a:p>
                      <a:pPr algn="ctr">
                        <a:lnSpc>
                          <a:spcPts val="2066"/>
                        </a:lnSpc>
                        <a:defRPr/>
                      </a:pPr>
                      <a:r>
                        <a:rPr lang="en-US" sz="1475">
                          <a:solidFill>
                            <a:srgbClr val="FFFFFF"/>
                          </a:solidFill>
                          <a:latin typeface="Canva Sans"/>
                          <a:ea typeface="Canva Sans"/>
                          <a:cs typeface="Canva Sans"/>
                          <a:sym typeface="Canva Sans"/>
                        </a:rPr>
                        <a:t>$ 2,014.80 ​</a:t>
                      </a:r>
                      <a:endParaRPr lang="en-US" sz="1100"/>
                    </a:p>
                  </a:txBody>
                  <a:tcPr marL="190500" marR="190500" marT="190500" marB="190500" anchor="ctr">
                    <a:lnL w="4233" cap="flat" cmpd="sng" algn="ctr">
                      <a:solidFill>
                        <a:srgbClr val="17463E"/>
                      </a:solidFill>
                      <a:prstDash val="solid"/>
                      <a:round/>
                      <a:headEnd type="none" w="med" len="med"/>
                      <a:tailEnd type="none" w="med" len="med"/>
                    </a:lnL>
                    <a:lnR w="4233" cap="flat" cmpd="sng" algn="ctr">
                      <a:solidFill>
                        <a:srgbClr val="17463E"/>
                      </a:solidFill>
                      <a:prstDash val="solid"/>
                      <a:round/>
                      <a:headEnd type="none" w="med" len="med"/>
                      <a:tailEnd type="none" w="med" len="med"/>
                    </a:lnR>
                    <a:lnT w="4233" cap="flat" cmpd="sng" algn="ctr">
                      <a:solidFill>
                        <a:srgbClr val="17463E"/>
                      </a:solidFill>
                      <a:prstDash val="solid"/>
                      <a:round/>
                      <a:headEnd type="none" w="med" len="med"/>
                      <a:tailEnd type="none" w="med" len="med"/>
                    </a:lnT>
                    <a:lnB w="4233" cap="flat" cmpd="sng" algn="ctr">
                      <a:solidFill>
                        <a:srgbClr val="17463E"/>
                      </a:solidFill>
                      <a:prstDash val="solid"/>
                      <a:round/>
                      <a:headEnd type="none" w="med" len="med"/>
                      <a:tailEnd type="none" w="med" len="med"/>
                    </a:lnB>
                    <a:solidFill>
                      <a:srgbClr val="6BA342"/>
                    </a:solidFill>
                  </a:tcPr>
                </a:tc>
                <a:tc>
                  <a:txBody>
                    <a:bodyPr/>
                    <a:lstStyle/>
                    <a:p>
                      <a:pPr algn="ctr">
                        <a:lnSpc>
                          <a:spcPts val="2066"/>
                        </a:lnSpc>
                        <a:defRPr/>
                      </a:pPr>
                      <a:r>
                        <a:rPr lang="en-US" sz="1475">
                          <a:solidFill>
                            <a:srgbClr val="FFFFFF"/>
                          </a:solidFill>
                          <a:latin typeface="Canva Sans"/>
                          <a:ea typeface="Canva Sans"/>
                          <a:cs typeface="Canva Sans"/>
                          <a:sym typeface="Canva Sans"/>
                        </a:rPr>
                        <a:t>​</a:t>
                      </a:r>
                      <a:endParaRPr lang="en-US" sz="1100"/>
                    </a:p>
                  </a:txBody>
                  <a:tcPr marL="190500" marR="190500" marT="190500" marB="190500" anchor="ctr">
                    <a:lnL w="4233" cap="flat" cmpd="sng" algn="ctr">
                      <a:solidFill>
                        <a:srgbClr val="17463E"/>
                      </a:solidFill>
                      <a:prstDash val="solid"/>
                      <a:round/>
                      <a:headEnd type="none" w="med" len="med"/>
                      <a:tailEnd type="none" w="med" len="med"/>
                    </a:lnL>
                    <a:lnR w="4233" cap="flat" cmpd="sng" algn="ctr">
                      <a:solidFill>
                        <a:srgbClr val="17463E"/>
                      </a:solidFill>
                      <a:prstDash val="solid"/>
                      <a:round/>
                      <a:headEnd type="none" w="med" len="med"/>
                      <a:tailEnd type="none" w="med" len="med"/>
                    </a:lnR>
                    <a:lnT w="4233" cap="flat" cmpd="sng" algn="ctr">
                      <a:solidFill>
                        <a:srgbClr val="17463E"/>
                      </a:solidFill>
                      <a:prstDash val="solid"/>
                      <a:round/>
                      <a:headEnd type="none" w="med" len="med"/>
                      <a:tailEnd type="none" w="med" len="med"/>
                    </a:lnT>
                    <a:lnB w="4233" cap="flat" cmpd="sng" algn="ctr">
                      <a:solidFill>
                        <a:srgbClr val="17463E"/>
                      </a:solidFill>
                      <a:prstDash val="solid"/>
                      <a:round/>
                      <a:headEnd type="none" w="med" len="med"/>
                      <a:tailEnd type="none" w="med" len="med"/>
                    </a:lnB>
                    <a:solidFill>
                      <a:srgbClr val="6BA342"/>
                    </a:solidFill>
                  </a:tcPr>
                </a:tc>
                <a:tc gridSpan="2">
                  <a:txBody>
                    <a:bodyPr/>
                    <a:lstStyle/>
                    <a:p>
                      <a:pPr algn="ctr">
                        <a:lnSpc>
                          <a:spcPts val="2066"/>
                        </a:lnSpc>
                        <a:defRPr/>
                      </a:pPr>
                      <a:r>
                        <a:rPr lang="en-US" sz="1475">
                          <a:solidFill>
                            <a:srgbClr val="FFFFFF"/>
                          </a:solidFill>
                          <a:latin typeface="Canva Sans"/>
                          <a:ea typeface="Canva Sans"/>
                          <a:cs typeface="Canva Sans"/>
                          <a:sym typeface="Canva Sans"/>
                        </a:rPr>
                        <a:t>$2,000</a:t>
                      </a:r>
                      <a:endParaRPr lang="en-US" sz="1100"/>
                    </a:p>
                  </a:txBody>
                  <a:tcPr marL="190500" marR="190500" marT="190500" marB="190500" anchor="ctr">
                    <a:lnL w="4233" cap="flat" cmpd="sng" algn="ctr">
                      <a:solidFill>
                        <a:srgbClr val="17463E"/>
                      </a:solidFill>
                      <a:prstDash val="solid"/>
                      <a:round/>
                      <a:headEnd type="none" w="med" len="med"/>
                      <a:tailEnd type="none" w="med" len="med"/>
                    </a:lnL>
                    <a:lnR w="4233" cap="flat" cmpd="sng" algn="ctr">
                      <a:solidFill>
                        <a:srgbClr val="17463E"/>
                      </a:solidFill>
                      <a:prstDash val="solid"/>
                      <a:round/>
                      <a:headEnd type="none" w="med" len="med"/>
                      <a:tailEnd type="none" w="med" len="med"/>
                    </a:lnR>
                    <a:lnT w="4233" cap="flat" cmpd="sng" algn="ctr">
                      <a:solidFill>
                        <a:srgbClr val="17463E"/>
                      </a:solidFill>
                      <a:prstDash val="solid"/>
                      <a:round/>
                      <a:headEnd type="none" w="med" len="med"/>
                      <a:tailEnd type="none" w="med" len="med"/>
                    </a:lnT>
                    <a:lnB w="4233" cap="flat" cmpd="sng" algn="ctr">
                      <a:solidFill>
                        <a:srgbClr val="17463E"/>
                      </a:solidFill>
                      <a:prstDash val="solid"/>
                      <a:round/>
                      <a:headEnd type="none" w="med" len="med"/>
                      <a:tailEnd type="none" w="med" len="med"/>
                    </a:lnB>
                    <a:solidFill>
                      <a:srgbClr val="6BA342"/>
                    </a:solidFill>
                  </a:tcPr>
                </a:tc>
                <a:tc hMerge="1">
                  <a:txBody>
                    <a:bodyPr/>
                    <a:lstStyle/>
                    <a:p>
                      <a:pPr algn="ctr">
                        <a:lnSpc>
                          <a:spcPts val="2066"/>
                        </a:lnSpc>
                        <a:defRPr/>
                      </a:pPr>
                      <a:r>
                        <a:rPr lang="en-US" sz="1475">
                          <a:solidFill>
                            <a:srgbClr val="FFFFFF"/>
                          </a:solidFill>
                          <a:latin typeface="Canva Sans"/>
                          <a:ea typeface="Canva Sans"/>
                          <a:cs typeface="Canva Sans"/>
                          <a:sym typeface="Canva Sans"/>
                        </a:rPr>
                        <a:t>$2,000</a:t>
                      </a:r>
                      <a:endParaRPr lang="en-US" sz="1100"/>
                    </a:p>
                  </a:txBody>
                  <a:tcPr marL="190500" marR="190500" marT="190500" marB="190500" anchor="ctr">
                    <a:lnL w="4233" cap="flat" cmpd="sng" algn="ctr">
                      <a:solidFill>
                        <a:srgbClr val="17463E"/>
                      </a:solidFill>
                      <a:prstDash val="solid"/>
                      <a:round/>
                      <a:headEnd type="none" w="med" len="med"/>
                      <a:tailEnd type="none" w="med" len="med"/>
                    </a:lnL>
                    <a:lnR w="4233" cap="flat" cmpd="sng" algn="ctr">
                      <a:solidFill>
                        <a:srgbClr val="17463E"/>
                      </a:solidFill>
                      <a:prstDash val="solid"/>
                      <a:round/>
                      <a:headEnd type="none" w="med" len="med"/>
                      <a:tailEnd type="none" w="med" len="med"/>
                    </a:lnR>
                    <a:lnT w="4233" cap="flat" cmpd="sng" algn="ctr">
                      <a:solidFill>
                        <a:srgbClr val="17463E"/>
                      </a:solidFill>
                      <a:prstDash val="solid"/>
                      <a:round/>
                      <a:headEnd type="none" w="med" len="med"/>
                      <a:tailEnd type="none" w="med" len="med"/>
                    </a:lnT>
                    <a:lnB w="4233" cap="flat" cmpd="sng" algn="ctr">
                      <a:solidFill>
                        <a:srgbClr val="17463E"/>
                      </a:solidFill>
                      <a:prstDash val="solid"/>
                      <a:round/>
                      <a:headEnd type="none" w="med" len="med"/>
                      <a:tailEnd type="none" w="med" len="med"/>
                    </a:lnB>
                    <a:solidFill>
                      <a:srgbClr val="6BA342"/>
                    </a:solidFill>
                  </a:tcPr>
                </a:tc>
                <a:tc>
                  <a:txBody>
                    <a:bodyPr/>
                    <a:lstStyle/>
                    <a:p>
                      <a:pPr algn="ctr">
                        <a:lnSpc>
                          <a:spcPts val="2066"/>
                        </a:lnSpc>
                        <a:defRPr/>
                      </a:pPr>
                      <a:r>
                        <a:rPr lang="en-US" sz="1475">
                          <a:solidFill>
                            <a:srgbClr val="FFFFFF"/>
                          </a:solidFill>
                          <a:latin typeface="Canva Sans"/>
                          <a:ea typeface="Canva Sans"/>
                          <a:cs typeface="Canva Sans"/>
                          <a:sym typeface="Canva Sans"/>
                        </a:rPr>
                        <a:t>$5,000</a:t>
                      </a:r>
                      <a:endParaRPr lang="en-US" sz="1100"/>
                    </a:p>
                  </a:txBody>
                  <a:tcPr marL="190500" marR="190500" marT="190500" marB="190500" anchor="ctr">
                    <a:lnL w="4233" cap="flat" cmpd="sng" algn="ctr">
                      <a:solidFill>
                        <a:srgbClr val="17463E"/>
                      </a:solidFill>
                      <a:prstDash val="solid"/>
                      <a:round/>
                      <a:headEnd type="none" w="med" len="med"/>
                      <a:tailEnd type="none" w="med" len="med"/>
                    </a:lnL>
                    <a:lnR w="4233" cap="flat" cmpd="sng" algn="ctr">
                      <a:solidFill>
                        <a:srgbClr val="17463E"/>
                      </a:solidFill>
                      <a:prstDash val="solid"/>
                      <a:round/>
                      <a:headEnd type="none" w="med" len="med"/>
                      <a:tailEnd type="none" w="med" len="med"/>
                    </a:lnR>
                    <a:lnT w="4233" cap="flat" cmpd="sng" algn="ctr">
                      <a:solidFill>
                        <a:srgbClr val="17463E"/>
                      </a:solidFill>
                      <a:prstDash val="solid"/>
                      <a:round/>
                      <a:headEnd type="none" w="med" len="med"/>
                      <a:tailEnd type="none" w="med" len="med"/>
                    </a:lnT>
                    <a:lnB w="4233" cap="flat" cmpd="sng" algn="ctr">
                      <a:solidFill>
                        <a:srgbClr val="17463E"/>
                      </a:solidFill>
                      <a:prstDash val="solid"/>
                      <a:round/>
                      <a:headEnd type="none" w="med" len="med"/>
                      <a:tailEnd type="none" w="med" len="med"/>
                    </a:lnB>
                    <a:solidFill>
                      <a:srgbClr val="6BA342"/>
                    </a:solidFill>
                  </a:tcPr>
                </a:tc>
                <a:tc>
                  <a:txBody>
                    <a:bodyPr/>
                    <a:lstStyle/>
                    <a:p>
                      <a:pPr algn="ctr">
                        <a:lnSpc>
                          <a:spcPts val="2066"/>
                        </a:lnSpc>
                        <a:defRPr/>
                      </a:pPr>
                      <a:r>
                        <a:rPr lang="en-US" sz="1475">
                          <a:solidFill>
                            <a:srgbClr val="FFFFFF"/>
                          </a:solidFill>
                          <a:latin typeface="Canva Sans"/>
                          <a:ea typeface="Canva Sans"/>
                          <a:cs typeface="Canva Sans"/>
                          <a:sym typeface="Canva Sans"/>
                        </a:rPr>
                        <a:t>​</a:t>
                      </a:r>
                      <a:endParaRPr lang="en-US" sz="1100"/>
                    </a:p>
                  </a:txBody>
                  <a:tcPr marL="190500" marR="190500" marT="190500" marB="190500" anchor="ctr">
                    <a:lnL w="4233" cap="flat" cmpd="sng" algn="ctr">
                      <a:solidFill>
                        <a:srgbClr val="17463E"/>
                      </a:solidFill>
                      <a:prstDash val="solid"/>
                      <a:round/>
                      <a:headEnd type="none" w="med" len="med"/>
                      <a:tailEnd type="none" w="med" len="med"/>
                    </a:lnL>
                    <a:lnR w="4233" cap="flat" cmpd="sng" algn="ctr">
                      <a:solidFill>
                        <a:srgbClr val="17463E"/>
                      </a:solidFill>
                      <a:prstDash val="solid"/>
                      <a:round/>
                      <a:headEnd type="none" w="med" len="med"/>
                      <a:tailEnd type="none" w="med" len="med"/>
                    </a:lnR>
                    <a:lnT w="4233" cap="flat" cmpd="sng" algn="ctr">
                      <a:solidFill>
                        <a:srgbClr val="17463E"/>
                      </a:solidFill>
                      <a:prstDash val="solid"/>
                      <a:round/>
                      <a:headEnd type="none" w="med" len="med"/>
                      <a:tailEnd type="none" w="med" len="med"/>
                    </a:lnT>
                    <a:lnB w="4233" cap="flat" cmpd="sng" algn="ctr">
                      <a:solidFill>
                        <a:srgbClr val="17463E"/>
                      </a:solidFill>
                      <a:prstDash val="solid"/>
                      <a:round/>
                      <a:headEnd type="none" w="med" len="med"/>
                      <a:tailEnd type="none" w="med" len="med"/>
                    </a:lnB>
                    <a:solidFill>
                      <a:srgbClr val="6BA342"/>
                    </a:solidFill>
                  </a:tcPr>
                </a:tc>
                <a:tc>
                  <a:txBody>
                    <a:bodyPr/>
                    <a:lstStyle/>
                    <a:p>
                      <a:pPr algn="ctr">
                        <a:lnSpc>
                          <a:spcPts val="2066"/>
                        </a:lnSpc>
                        <a:defRPr/>
                      </a:pPr>
                      <a:r>
                        <a:rPr lang="en-US" sz="1475">
                          <a:solidFill>
                            <a:srgbClr val="FFFFFF"/>
                          </a:solidFill>
                          <a:latin typeface="Canva Sans"/>
                          <a:ea typeface="Canva Sans"/>
                          <a:cs typeface="Canva Sans"/>
                          <a:sym typeface="Canva Sans"/>
                        </a:rPr>
                        <a:t>​</a:t>
                      </a:r>
                      <a:endParaRPr lang="en-US" sz="1100"/>
                    </a:p>
                  </a:txBody>
                  <a:tcPr marL="190500" marR="190500" marT="190500" marB="190500" anchor="ctr">
                    <a:lnL w="4233" cap="flat" cmpd="sng" algn="ctr">
                      <a:solidFill>
                        <a:srgbClr val="17463E"/>
                      </a:solidFill>
                      <a:prstDash val="solid"/>
                      <a:round/>
                      <a:headEnd type="none" w="med" len="med"/>
                      <a:tailEnd type="none" w="med" len="med"/>
                    </a:lnL>
                    <a:lnR w="4233" cap="flat" cmpd="sng" algn="ctr">
                      <a:solidFill>
                        <a:srgbClr val="17463E"/>
                      </a:solidFill>
                      <a:prstDash val="solid"/>
                      <a:round/>
                      <a:headEnd type="none" w="med" len="med"/>
                      <a:tailEnd type="none" w="med" len="med"/>
                    </a:lnR>
                    <a:lnT w="4233" cap="flat" cmpd="sng" algn="ctr">
                      <a:solidFill>
                        <a:srgbClr val="17463E"/>
                      </a:solidFill>
                      <a:prstDash val="solid"/>
                      <a:round/>
                      <a:headEnd type="none" w="med" len="med"/>
                      <a:tailEnd type="none" w="med" len="med"/>
                    </a:lnT>
                    <a:lnB w="4233" cap="flat" cmpd="sng" algn="ctr">
                      <a:solidFill>
                        <a:srgbClr val="17463E"/>
                      </a:solidFill>
                      <a:prstDash val="solid"/>
                      <a:round/>
                      <a:headEnd type="none" w="med" len="med"/>
                      <a:tailEnd type="none" w="med" len="med"/>
                    </a:lnB>
                    <a:solidFill>
                      <a:srgbClr val="6BA342"/>
                    </a:solidFill>
                  </a:tcPr>
                </a:tc>
                <a:tc>
                  <a:txBody>
                    <a:bodyPr/>
                    <a:lstStyle/>
                    <a:p>
                      <a:pPr algn="ctr">
                        <a:lnSpc>
                          <a:spcPts val="2066"/>
                        </a:lnSpc>
                        <a:defRPr/>
                      </a:pPr>
                      <a:r>
                        <a:rPr lang="en-US" sz="1475">
                          <a:solidFill>
                            <a:srgbClr val="FFFFFF"/>
                          </a:solidFill>
                          <a:latin typeface="Canva Sans"/>
                          <a:ea typeface="Canva Sans"/>
                          <a:cs typeface="Canva Sans"/>
                          <a:sym typeface="Canva Sans"/>
                        </a:rPr>
                        <a:t>$ 2,014.80 ​</a:t>
                      </a:r>
                      <a:endParaRPr lang="en-US" sz="1100"/>
                    </a:p>
                  </a:txBody>
                  <a:tcPr marL="190500" marR="190500" marT="190500" marB="190500" anchor="ctr">
                    <a:lnL w="4233" cap="flat" cmpd="sng" algn="ctr">
                      <a:solidFill>
                        <a:srgbClr val="17463E"/>
                      </a:solidFill>
                      <a:prstDash val="solid"/>
                      <a:round/>
                      <a:headEnd type="none" w="med" len="med"/>
                      <a:tailEnd type="none" w="med" len="med"/>
                    </a:lnL>
                    <a:lnR w="4233" cap="flat" cmpd="sng" algn="ctr">
                      <a:solidFill>
                        <a:srgbClr val="17463E"/>
                      </a:solidFill>
                      <a:prstDash val="solid"/>
                      <a:round/>
                      <a:headEnd type="none" w="med" len="med"/>
                      <a:tailEnd type="none" w="med" len="med"/>
                    </a:lnR>
                    <a:lnT w="4233" cap="flat" cmpd="sng" algn="ctr">
                      <a:solidFill>
                        <a:srgbClr val="17463E"/>
                      </a:solidFill>
                      <a:prstDash val="solid"/>
                      <a:round/>
                      <a:headEnd type="none" w="med" len="med"/>
                      <a:tailEnd type="none" w="med" len="med"/>
                    </a:lnT>
                    <a:lnB w="4233" cap="flat" cmpd="sng" algn="ctr">
                      <a:solidFill>
                        <a:srgbClr val="17463E"/>
                      </a:solidFill>
                      <a:prstDash val="solid"/>
                      <a:round/>
                      <a:headEnd type="none" w="med" len="med"/>
                      <a:tailEnd type="none" w="med" len="med"/>
                    </a:lnB>
                    <a:solidFill>
                      <a:srgbClr val="6BA342"/>
                    </a:solidFill>
                  </a:tcPr>
                </a:tc>
                <a:tc>
                  <a:txBody>
                    <a:bodyPr/>
                    <a:lstStyle/>
                    <a:p>
                      <a:pPr algn="ctr">
                        <a:lnSpc>
                          <a:spcPts val="2066"/>
                        </a:lnSpc>
                        <a:defRPr/>
                      </a:pPr>
                      <a:r>
                        <a:rPr lang="en-US" sz="1475">
                          <a:solidFill>
                            <a:srgbClr val="FFFFFF"/>
                          </a:solidFill>
                          <a:latin typeface="Canva Sans"/>
                          <a:ea typeface="Canva Sans"/>
                          <a:cs typeface="Canva Sans"/>
                          <a:sym typeface="Canva Sans"/>
                        </a:rPr>
                        <a:t>$7,014.80</a:t>
                      </a:r>
                      <a:endParaRPr lang="en-US" sz="1100"/>
                    </a:p>
                  </a:txBody>
                  <a:tcPr marL="190500" marR="190500" marT="190500" marB="190500" anchor="ctr">
                    <a:lnL w="4233" cap="flat" cmpd="sng" algn="ctr">
                      <a:solidFill>
                        <a:srgbClr val="17463E"/>
                      </a:solidFill>
                      <a:prstDash val="solid"/>
                      <a:round/>
                      <a:headEnd type="none" w="med" len="med"/>
                      <a:tailEnd type="none" w="med" len="med"/>
                    </a:lnL>
                    <a:lnR w="4233" cap="flat" cmpd="sng" algn="ctr">
                      <a:solidFill>
                        <a:srgbClr val="17463E"/>
                      </a:solidFill>
                      <a:prstDash val="solid"/>
                      <a:round/>
                      <a:headEnd type="none" w="med" len="med"/>
                      <a:tailEnd type="none" w="med" len="med"/>
                    </a:lnR>
                    <a:lnT w="4233" cap="flat" cmpd="sng" algn="ctr">
                      <a:solidFill>
                        <a:srgbClr val="17463E"/>
                      </a:solidFill>
                      <a:prstDash val="solid"/>
                      <a:round/>
                      <a:headEnd type="none" w="med" len="med"/>
                      <a:tailEnd type="none" w="med" len="med"/>
                    </a:lnT>
                    <a:lnB w="4233" cap="flat" cmpd="sng" algn="ctr">
                      <a:solidFill>
                        <a:srgbClr val="17463E"/>
                      </a:solidFill>
                      <a:prstDash val="solid"/>
                      <a:round/>
                      <a:headEnd type="none" w="med" len="med"/>
                      <a:tailEnd type="none" w="med" len="med"/>
                    </a:lnB>
                    <a:solidFill>
                      <a:srgbClr val="6BA342"/>
                    </a:solidFill>
                  </a:tcPr>
                </a:tc>
                <a:tc>
                  <a:txBody>
                    <a:bodyPr/>
                    <a:lstStyle/>
                    <a:p>
                      <a:pPr algn="ctr">
                        <a:lnSpc>
                          <a:spcPts val="2066"/>
                        </a:lnSpc>
                        <a:defRPr/>
                      </a:pPr>
                      <a:r>
                        <a:rPr lang="en-US" sz="1475">
                          <a:solidFill>
                            <a:srgbClr val="FFFFFF"/>
                          </a:solidFill>
                          <a:latin typeface="Canva Sans"/>
                          <a:ea typeface="Canva Sans"/>
                          <a:cs typeface="Canva Sans"/>
                          <a:sym typeface="Canva Sans"/>
                        </a:rPr>
                        <a:t>​</a:t>
                      </a:r>
                      <a:endParaRPr lang="en-US" sz="1100"/>
                    </a:p>
                  </a:txBody>
                  <a:tcPr marL="190500" marR="190500" marT="190500" marB="190500" anchor="ctr">
                    <a:lnL w="4233" cap="flat" cmpd="sng" algn="ctr">
                      <a:solidFill>
                        <a:srgbClr val="17463E"/>
                      </a:solidFill>
                      <a:prstDash val="solid"/>
                      <a:round/>
                      <a:headEnd type="none" w="med" len="med"/>
                      <a:tailEnd type="none" w="med" len="med"/>
                    </a:lnL>
                    <a:lnR w="4233" cap="flat" cmpd="sng" algn="ctr">
                      <a:solidFill>
                        <a:srgbClr val="17463E"/>
                      </a:solidFill>
                      <a:prstDash val="solid"/>
                      <a:round/>
                      <a:headEnd type="none" w="med" len="med"/>
                      <a:tailEnd type="none" w="med" len="med"/>
                    </a:lnR>
                    <a:lnT w="4233" cap="flat" cmpd="sng" algn="ctr">
                      <a:solidFill>
                        <a:srgbClr val="17463E"/>
                      </a:solidFill>
                      <a:prstDash val="solid"/>
                      <a:round/>
                      <a:headEnd type="none" w="med" len="med"/>
                      <a:tailEnd type="none" w="med" len="med"/>
                    </a:lnT>
                    <a:lnB w="4233" cap="flat" cmpd="sng" algn="ctr">
                      <a:solidFill>
                        <a:srgbClr val="17463E"/>
                      </a:solidFill>
                      <a:prstDash val="solid"/>
                      <a:round/>
                      <a:headEnd type="none" w="med" len="med"/>
                      <a:tailEnd type="none" w="med" len="med"/>
                    </a:lnB>
                    <a:solidFill>
                      <a:srgbClr val="6BA342"/>
                    </a:solidFill>
                  </a:tcPr>
                </a:tc>
                <a:extLst>
                  <a:ext uri="{0D108BD9-81ED-4DB2-BD59-A6C34878D82A}">
                    <a16:rowId xmlns:a16="http://schemas.microsoft.com/office/drawing/2014/main" val="10001"/>
                  </a:ext>
                </a:extLst>
              </a:tr>
              <a:tr h="0">
                <a:tc>
                  <a:txBody>
                    <a:bodyPr/>
                    <a:lstStyle/>
                    <a:p>
                      <a:pPr algn="l">
                        <a:lnSpc>
                          <a:spcPts val="2066"/>
                        </a:lnSpc>
                        <a:defRPr/>
                      </a:pPr>
                      <a:r>
                        <a:rPr lang="en-US" sz="1475" b="1">
                          <a:solidFill>
                            <a:srgbClr val="FFFFFF"/>
                          </a:solidFill>
                          <a:latin typeface="Canva Sans Bold"/>
                          <a:ea typeface="Canva Sans Bold"/>
                          <a:cs typeface="Canva Sans Bold"/>
                          <a:sym typeface="Canva Sans Bold"/>
                        </a:rPr>
                        <a:t>EES ​</a:t>
                      </a:r>
                      <a:endParaRPr lang="en-US" sz="1100"/>
                    </a:p>
                  </a:txBody>
                  <a:tcPr marL="190500" marR="190500" marT="190500" marB="190500" anchor="ctr">
                    <a:lnL w="4233" cap="flat" cmpd="sng" algn="ctr">
                      <a:solidFill>
                        <a:srgbClr val="17463E"/>
                      </a:solidFill>
                      <a:prstDash val="solid"/>
                      <a:round/>
                      <a:headEnd type="none" w="med" len="med"/>
                      <a:tailEnd type="none" w="med" len="med"/>
                    </a:lnL>
                    <a:lnR w="4233" cap="flat" cmpd="sng" algn="ctr">
                      <a:solidFill>
                        <a:srgbClr val="17463E"/>
                      </a:solidFill>
                      <a:prstDash val="solid"/>
                      <a:round/>
                      <a:headEnd type="none" w="med" len="med"/>
                      <a:tailEnd type="none" w="med" len="med"/>
                    </a:lnR>
                    <a:lnT w="4233" cap="flat" cmpd="sng" algn="ctr">
                      <a:solidFill>
                        <a:srgbClr val="17463E"/>
                      </a:solidFill>
                      <a:prstDash val="solid"/>
                      <a:round/>
                      <a:headEnd type="none" w="med" len="med"/>
                      <a:tailEnd type="none" w="med" len="med"/>
                    </a:lnT>
                    <a:lnB w="4233" cap="flat" cmpd="sng" algn="ctr">
                      <a:solidFill>
                        <a:srgbClr val="17463E"/>
                      </a:solidFill>
                      <a:prstDash val="solid"/>
                      <a:round/>
                      <a:headEnd type="none" w="med" len="med"/>
                      <a:tailEnd type="none" w="med" len="med"/>
                    </a:lnB>
                    <a:solidFill>
                      <a:srgbClr val="6BA342"/>
                    </a:solidFill>
                  </a:tcPr>
                </a:tc>
                <a:tc>
                  <a:txBody>
                    <a:bodyPr/>
                    <a:lstStyle/>
                    <a:p>
                      <a:pPr algn="ctr">
                        <a:lnSpc>
                          <a:spcPts val="2066"/>
                        </a:lnSpc>
                        <a:defRPr/>
                      </a:pPr>
                      <a:r>
                        <a:rPr lang="en-US" sz="1475">
                          <a:solidFill>
                            <a:srgbClr val="FFFFFF"/>
                          </a:solidFill>
                          <a:latin typeface="Canva Sans"/>
                          <a:ea typeface="Canva Sans"/>
                          <a:cs typeface="Canva Sans"/>
                          <a:sym typeface="Canva Sans"/>
                        </a:rPr>
                        <a:t>$388.57</a:t>
                      </a:r>
                      <a:endParaRPr lang="en-US" sz="1100"/>
                    </a:p>
                  </a:txBody>
                  <a:tcPr marL="190500" marR="190500" marT="190500" marB="190500" anchor="ctr">
                    <a:lnL w="4233" cap="flat" cmpd="sng" algn="ctr">
                      <a:solidFill>
                        <a:srgbClr val="17463E"/>
                      </a:solidFill>
                      <a:prstDash val="solid"/>
                      <a:round/>
                      <a:headEnd type="none" w="med" len="med"/>
                      <a:tailEnd type="none" w="med" len="med"/>
                    </a:lnL>
                    <a:lnR w="4233" cap="flat" cmpd="sng" algn="ctr">
                      <a:solidFill>
                        <a:srgbClr val="17463E"/>
                      </a:solidFill>
                      <a:prstDash val="solid"/>
                      <a:round/>
                      <a:headEnd type="none" w="med" len="med"/>
                      <a:tailEnd type="none" w="med" len="med"/>
                    </a:lnR>
                    <a:lnT w="4233" cap="flat" cmpd="sng" algn="ctr">
                      <a:solidFill>
                        <a:srgbClr val="17463E"/>
                      </a:solidFill>
                      <a:prstDash val="solid"/>
                      <a:round/>
                      <a:headEnd type="none" w="med" len="med"/>
                      <a:tailEnd type="none" w="med" len="med"/>
                    </a:lnT>
                    <a:lnB w="4233" cap="flat" cmpd="sng" algn="ctr">
                      <a:solidFill>
                        <a:srgbClr val="17463E"/>
                      </a:solidFill>
                      <a:prstDash val="solid"/>
                      <a:round/>
                      <a:headEnd type="none" w="med" len="med"/>
                      <a:tailEnd type="none" w="med" len="med"/>
                    </a:lnB>
                    <a:solidFill>
                      <a:srgbClr val="6BA342"/>
                    </a:solidFill>
                  </a:tcPr>
                </a:tc>
                <a:tc>
                  <a:txBody>
                    <a:bodyPr/>
                    <a:lstStyle/>
                    <a:p>
                      <a:pPr algn="ctr">
                        <a:lnSpc>
                          <a:spcPts val="2066"/>
                        </a:lnSpc>
                        <a:defRPr/>
                      </a:pPr>
                      <a:r>
                        <a:rPr lang="en-US" sz="1475">
                          <a:solidFill>
                            <a:srgbClr val="FFFFFF"/>
                          </a:solidFill>
                          <a:latin typeface="Canva Sans"/>
                          <a:ea typeface="Canva Sans"/>
                          <a:cs typeface="Canva Sans"/>
                          <a:sym typeface="Canva Sans"/>
                        </a:rPr>
                        <a:t>$ 777.14 ​</a:t>
                      </a:r>
                      <a:endParaRPr lang="en-US" sz="1100"/>
                    </a:p>
                  </a:txBody>
                  <a:tcPr marL="190500" marR="190500" marT="190500" marB="190500" anchor="ctr">
                    <a:lnL w="4233" cap="flat" cmpd="sng" algn="ctr">
                      <a:solidFill>
                        <a:srgbClr val="17463E"/>
                      </a:solidFill>
                      <a:prstDash val="solid"/>
                      <a:round/>
                      <a:headEnd type="none" w="med" len="med"/>
                      <a:tailEnd type="none" w="med" len="med"/>
                    </a:lnL>
                    <a:lnR w="4233" cap="flat" cmpd="sng" algn="ctr">
                      <a:solidFill>
                        <a:srgbClr val="17463E"/>
                      </a:solidFill>
                      <a:prstDash val="solid"/>
                      <a:round/>
                      <a:headEnd type="none" w="med" len="med"/>
                      <a:tailEnd type="none" w="med" len="med"/>
                    </a:lnR>
                    <a:lnT w="4233" cap="flat" cmpd="sng" algn="ctr">
                      <a:solidFill>
                        <a:srgbClr val="17463E"/>
                      </a:solidFill>
                      <a:prstDash val="solid"/>
                      <a:round/>
                      <a:headEnd type="none" w="med" len="med"/>
                      <a:tailEnd type="none" w="med" len="med"/>
                    </a:lnT>
                    <a:lnB w="4233" cap="flat" cmpd="sng" algn="ctr">
                      <a:solidFill>
                        <a:srgbClr val="17463E"/>
                      </a:solidFill>
                      <a:prstDash val="solid"/>
                      <a:round/>
                      <a:headEnd type="none" w="med" len="med"/>
                      <a:tailEnd type="none" w="med" len="med"/>
                    </a:lnB>
                    <a:solidFill>
                      <a:srgbClr val="6BA342"/>
                    </a:solidFill>
                  </a:tcPr>
                </a:tc>
                <a:tc>
                  <a:txBody>
                    <a:bodyPr/>
                    <a:lstStyle/>
                    <a:p>
                      <a:pPr algn="ctr">
                        <a:lnSpc>
                          <a:spcPts val="2066"/>
                        </a:lnSpc>
                        <a:defRPr/>
                      </a:pPr>
                      <a:r>
                        <a:rPr lang="en-US" sz="1475">
                          <a:solidFill>
                            <a:srgbClr val="FFFFFF"/>
                          </a:solidFill>
                          <a:latin typeface="Canva Sans"/>
                          <a:ea typeface="Canva Sans"/>
                          <a:cs typeface="Canva Sans"/>
                          <a:sym typeface="Canva Sans"/>
                        </a:rPr>
                        <a:t>$ 9,325.68​</a:t>
                      </a:r>
                      <a:endParaRPr lang="en-US" sz="1100"/>
                    </a:p>
                  </a:txBody>
                  <a:tcPr marL="190500" marR="190500" marT="190500" marB="190500" anchor="ctr">
                    <a:lnL w="4233" cap="flat" cmpd="sng" algn="ctr">
                      <a:solidFill>
                        <a:srgbClr val="17463E"/>
                      </a:solidFill>
                      <a:prstDash val="solid"/>
                      <a:round/>
                      <a:headEnd type="none" w="med" len="med"/>
                      <a:tailEnd type="none" w="med" len="med"/>
                    </a:lnL>
                    <a:lnR w="4233" cap="flat" cmpd="sng" algn="ctr">
                      <a:solidFill>
                        <a:srgbClr val="17463E"/>
                      </a:solidFill>
                      <a:prstDash val="solid"/>
                      <a:round/>
                      <a:headEnd type="none" w="med" len="med"/>
                      <a:tailEnd type="none" w="med" len="med"/>
                    </a:lnR>
                    <a:lnT w="4233" cap="flat" cmpd="sng" algn="ctr">
                      <a:solidFill>
                        <a:srgbClr val="17463E"/>
                      </a:solidFill>
                      <a:prstDash val="solid"/>
                      <a:round/>
                      <a:headEnd type="none" w="med" len="med"/>
                      <a:tailEnd type="none" w="med" len="med"/>
                    </a:lnT>
                    <a:lnB w="4233" cap="flat" cmpd="sng" algn="ctr">
                      <a:solidFill>
                        <a:srgbClr val="17463E"/>
                      </a:solidFill>
                      <a:prstDash val="solid"/>
                      <a:round/>
                      <a:headEnd type="none" w="med" len="med"/>
                      <a:tailEnd type="none" w="med" len="med"/>
                    </a:lnB>
                    <a:solidFill>
                      <a:srgbClr val="6BA342"/>
                    </a:solidFill>
                  </a:tcPr>
                </a:tc>
                <a:tc>
                  <a:txBody>
                    <a:bodyPr/>
                    <a:lstStyle/>
                    <a:p>
                      <a:pPr algn="ctr">
                        <a:lnSpc>
                          <a:spcPts val="2066"/>
                        </a:lnSpc>
                        <a:defRPr/>
                      </a:pPr>
                      <a:r>
                        <a:rPr lang="en-US" sz="1475">
                          <a:solidFill>
                            <a:srgbClr val="FFFFFF"/>
                          </a:solidFill>
                          <a:latin typeface="Canva Sans"/>
                          <a:ea typeface="Canva Sans"/>
                          <a:cs typeface="Canva Sans"/>
                          <a:sym typeface="Canva Sans"/>
                        </a:rPr>
                        <a:t>​</a:t>
                      </a:r>
                      <a:endParaRPr lang="en-US" sz="1100"/>
                    </a:p>
                  </a:txBody>
                  <a:tcPr marL="190500" marR="190500" marT="190500" marB="190500" anchor="ctr">
                    <a:lnL w="4233" cap="flat" cmpd="sng" algn="ctr">
                      <a:solidFill>
                        <a:srgbClr val="17463E"/>
                      </a:solidFill>
                      <a:prstDash val="solid"/>
                      <a:round/>
                      <a:headEnd type="none" w="med" len="med"/>
                      <a:tailEnd type="none" w="med" len="med"/>
                    </a:lnL>
                    <a:lnR w="4233" cap="flat" cmpd="sng" algn="ctr">
                      <a:solidFill>
                        <a:srgbClr val="17463E"/>
                      </a:solidFill>
                      <a:prstDash val="solid"/>
                      <a:round/>
                      <a:headEnd type="none" w="med" len="med"/>
                      <a:tailEnd type="none" w="med" len="med"/>
                    </a:lnR>
                    <a:lnT w="4233" cap="flat" cmpd="sng" algn="ctr">
                      <a:solidFill>
                        <a:srgbClr val="17463E"/>
                      </a:solidFill>
                      <a:prstDash val="solid"/>
                      <a:round/>
                      <a:headEnd type="none" w="med" len="med"/>
                      <a:tailEnd type="none" w="med" len="med"/>
                    </a:lnT>
                    <a:lnB w="4233" cap="flat" cmpd="sng" algn="ctr">
                      <a:solidFill>
                        <a:srgbClr val="17463E"/>
                      </a:solidFill>
                      <a:prstDash val="solid"/>
                      <a:round/>
                      <a:headEnd type="none" w="med" len="med"/>
                      <a:tailEnd type="none" w="med" len="med"/>
                    </a:lnB>
                    <a:solidFill>
                      <a:srgbClr val="6BA342"/>
                    </a:solidFill>
                  </a:tcPr>
                </a:tc>
                <a:tc gridSpan="2">
                  <a:txBody>
                    <a:bodyPr/>
                    <a:lstStyle/>
                    <a:p>
                      <a:pPr algn="ctr">
                        <a:lnSpc>
                          <a:spcPts val="2066"/>
                        </a:lnSpc>
                        <a:defRPr/>
                      </a:pPr>
                      <a:r>
                        <a:rPr lang="en-US" sz="1475">
                          <a:solidFill>
                            <a:srgbClr val="FFFFFF"/>
                          </a:solidFill>
                          <a:latin typeface="Canva Sans"/>
                          <a:ea typeface="Canva Sans"/>
                          <a:cs typeface="Canva Sans"/>
                          <a:sym typeface="Canva Sans"/>
                        </a:rPr>
                        <a:t>$4,000</a:t>
                      </a:r>
                      <a:endParaRPr lang="en-US" sz="1100"/>
                    </a:p>
                  </a:txBody>
                  <a:tcPr marL="190500" marR="190500" marT="190500" marB="190500" anchor="ctr">
                    <a:lnL w="4233" cap="flat" cmpd="sng" algn="ctr">
                      <a:solidFill>
                        <a:srgbClr val="17463E"/>
                      </a:solidFill>
                      <a:prstDash val="solid"/>
                      <a:round/>
                      <a:headEnd type="none" w="med" len="med"/>
                      <a:tailEnd type="none" w="med" len="med"/>
                    </a:lnL>
                    <a:lnR w="4233" cap="flat" cmpd="sng" algn="ctr">
                      <a:solidFill>
                        <a:srgbClr val="17463E"/>
                      </a:solidFill>
                      <a:prstDash val="solid"/>
                      <a:round/>
                      <a:headEnd type="none" w="med" len="med"/>
                      <a:tailEnd type="none" w="med" len="med"/>
                    </a:lnR>
                    <a:lnT w="4233" cap="flat" cmpd="sng" algn="ctr">
                      <a:solidFill>
                        <a:srgbClr val="17463E"/>
                      </a:solidFill>
                      <a:prstDash val="solid"/>
                      <a:round/>
                      <a:headEnd type="none" w="med" len="med"/>
                      <a:tailEnd type="none" w="med" len="med"/>
                    </a:lnT>
                    <a:lnB w="4233" cap="flat" cmpd="sng" algn="ctr">
                      <a:solidFill>
                        <a:srgbClr val="17463E"/>
                      </a:solidFill>
                      <a:prstDash val="solid"/>
                      <a:round/>
                      <a:headEnd type="none" w="med" len="med"/>
                      <a:tailEnd type="none" w="med" len="med"/>
                    </a:lnB>
                    <a:solidFill>
                      <a:srgbClr val="6BA342"/>
                    </a:solidFill>
                  </a:tcPr>
                </a:tc>
                <a:tc hMerge="1">
                  <a:txBody>
                    <a:bodyPr/>
                    <a:lstStyle/>
                    <a:p>
                      <a:pPr algn="ctr">
                        <a:lnSpc>
                          <a:spcPts val="2066"/>
                        </a:lnSpc>
                        <a:defRPr/>
                      </a:pPr>
                      <a:r>
                        <a:rPr lang="en-US" sz="1475">
                          <a:solidFill>
                            <a:srgbClr val="FFFFFF"/>
                          </a:solidFill>
                          <a:latin typeface="Canva Sans"/>
                          <a:ea typeface="Canva Sans"/>
                          <a:cs typeface="Canva Sans"/>
                          <a:sym typeface="Canva Sans"/>
                        </a:rPr>
                        <a:t>$4,000</a:t>
                      </a:r>
                      <a:endParaRPr lang="en-US" sz="1100"/>
                    </a:p>
                  </a:txBody>
                  <a:tcPr marL="190500" marR="190500" marT="190500" marB="190500" anchor="ctr">
                    <a:lnL w="4233" cap="flat" cmpd="sng" algn="ctr">
                      <a:solidFill>
                        <a:srgbClr val="17463E"/>
                      </a:solidFill>
                      <a:prstDash val="solid"/>
                      <a:round/>
                      <a:headEnd type="none" w="med" len="med"/>
                      <a:tailEnd type="none" w="med" len="med"/>
                    </a:lnL>
                    <a:lnR w="4233" cap="flat" cmpd="sng" algn="ctr">
                      <a:solidFill>
                        <a:srgbClr val="17463E"/>
                      </a:solidFill>
                      <a:prstDash val="solid"/>
                      <a:round/>
                      <a:headEnd type="none" w="med" len="med"/>
                      <a:tailEnd type="none" w="med" len="med"/>
                    </a:lnR>
                    <a:lnT w="4233" cap="flat" cmpd="sng" algn="ctr">
                      <a:solidFill>
                        <a:srgbClr val="17463E"/>
                      </a:solidFill>
                      <a:prstDash val="solid"/>
                      <a:round/>
                      <a:headEnd type="none" w="med" len="med"/>
                      <a:tailEnd type="none" w="med" len="med"/>
                    </a:lnT>
                    <a:lnB w="4233" cap="flat" cmpd="sng" algn="ctr">
                      <a:solidFill>
                        <a:srgbClr val="17463E"/>
                      </a:solidFill>
                      <a:prstDash val="solid"/>
                      <a:round/>
                      <a:headEnd type="none" w="med" len="med"/>
                      <a:tailEnd type="none" w="med" len="med"/>
                    </a:lnB>
                    <a:solidFill>
                      <a:srgbClr val="6BA342"/>
                    </a:solidFill>
                  </a:tcPr>
                </a:tc>
                <a:tc>
                  <a:txBody>
                    <a:bodyPr/>
                    <a:lstStyle/>
                    <a:p>
                      <a:pPr algn="ctr">
                        <a:lnSpc>
                          <a:spcPts val="2066"/>
                        </a:lnSpc>
                        <a:defRPr/>
                      </a:pPr>
                      <a:r>
                        <a:rPr lang="en-US" sz="1475">
                          <a:solidFill>
                            <a:srgbClr val="FFFFFF"/>
                          </a:solidFill>
                          <a:latin typeface="Canva Sans"/>
                          <a:ea typeface="Canva Sans"/>
                          <a:cs typeface="Canva Sans"/>
                          <a:sym typeface="Canva Sans"/>
                        </a:rPr>
                        <a:t>$10,000</a:t>
                      </a:r>
                      <a:endParaRPr lang="en-US" sz="1100"/>
                    </a:p>
                  </a:txBody>
                  <a:tcPr marL="190500" marR="190500" marT="190500" marB="190500" anchor="ctr">
                    <a:lnL w="4233" cap="flat" cmpd="sng" algn="ctr">
                      <a:solidFill>
                        <a:srgbClr val="17463E"/>
                      </a:solidFill>
                      <a:prstDash val="solid"/>
                      <a:round/>
                      <a:headEnd type="none" w="med" len="med"/>
                      <a:tailEnd type="none" w="med" len="med"/>
                    </a:lnL>
                    <a:lnR w="4233" cap="flat" cmpd="sng" algn="ctr">
                      <a:solidFill>
                        <a:srgbClr val="17463E"/>
                      </a:solidFill>
                      <a:prstDash val="solid"/>
                      <a:round/>
                      <a:headEnd type="none" w="med" len="med"/>
                      <a:tailEnd type="none" w="med" len="med"/>
                    </a:lnR>
                    <a:lnT w="4233" cap="flat" cmpd="sng" algn="ctr">
                      <a:solidFill>
                        <a:srgbClr val="17463E"/>
                      </a:solidFill>
                      <a:prstDash val="solid"/>
                      <a:round/>
                      <a:headEnd type="none" w="med" len="med"/>
                      <a:tailEnd type="none" w="med" len="med"/>
                    </a:lnT>
                    <a:lnB w="4233" cap="flat" cmpd="sng" algn="ctr">
                      <a:solidFill>
                        <a:srgbClr val="17463E"/>
                      </a:solidFill>
                      <a:prstDash val="solid"/>
                      <a:round/>
                      <a:headEnd type="none" w="med" len="med"/>
                      <a:tailEnd type="none" w="med" len="med"/>
                    </a:lnB>
                    <a:solidFill>
                      <a:srgbClr val="6BA342"/>
                    </a:solidFill>
                  </a:tcPr>
                </a:tc>
                <a:tc>
                  <a:txBody>
                    <a:bodyPr/>
                    <a:lstStyle/>
                    <a:p>
                      <a:pPr algn="ctr">
                        <a:lnSpc>
                          <a:spcPts val="2066"/>
                        </a:lnSpc>
                        <a:defRPr/>
                      </a:pPr>
                      <a:r>
                        <a:rPr lang="en-US" sz="1475">
                          <a:solidFill>
                            <a:srgbClr val="FFFFFF"/>
                          </a:solidFill>
                          <a:latin typeface="Canva Sans"/>
                          <a:ea typeface="Canva Sans"/>
                          <a:cs typeface="Canva Sans"/>
                          <a:sym typeface="Canva Sans"/>
                        </a:rPr>
                        <a:t>​</a:t>
                      </a:r>
                      <a:endParaRPr lang="en-US" sz="1100"/>
                    </a:p>
                  </a:txBody>
                  <a:tcPr marL="190500" marR="190500" marT="190500" marB="190500" anchor="ctr">
                    <a:lnL w="4233" cap="flat" cmpd="sng" algn="ctr">
                      <a:solidFill>
                        <a:srgbClr val="17463E"/>
                      </a:solidFill>
                      <a:prstDash val="solid"/>
                      <a:round/>
                      <a:headEnd type="none" w="med" len="med"/>
                      <a:tailEnd type="none" w="med" len="med"/>
                    </a:lnL>
                    <a:lnR w="4233" cap="flat" cmpd="sng" algn="ctr">
                      <a:solidFill>
                        <a:srgbClr val="17463E"/>
                      </a:solidFill>
                      <a:prstDash val="solid"/>
                      <a:round/>
                      <a:headEnd type="none" w="med" len="med"/>
                      <a:tailEnd type="none" w="med" len="med"/>
                    </a:lnR>
                    <a:lnT w="4233" cap="flat" cmpd="sng" algn="ctr">
                      <a:solidFill>
                        <a:srgbClr val="17463E"/>
                      </a:solidFill>
                      <a:prstDash val="solid"/>
                      <a:round/>
                      <a:headEnd type="none" w="med" len="med"/>
                      <a:tailEnd type="none" w="med" len="med"/>
                    </a:lnT>
                    <a:lnB w="4233" cap="flat" cmpd="sng" algn="ctr">
                      <a:solidFill>
                        <a:srgbClr val="17463E"/>
                      </a:solidFill>
                      <a:prstDash val="solid"/>
                      <a:round/>
                      <a:headEnd type="none" w="med" len="med"/>
                      <a:tailEnd type="none" w="med" len="med"/>
                    </a:lnB>
                    <a:solidFill>
                      <a:srgbClr val="6BA342"/>
                    </a:solidFill>
                  </a:tcPr>
                </a:tc>
                <a:tc>
                  <a:txBody>
                    <a:bodyPr/>
                    <a:lstStyle/>
                    <a:p>
                      <a:pPr algn="ctr">
                        <a:lnSpc>
                          <a:spcPts val="2066"/>
                        </a:lnSpc>
                        <a:defRPr/>
                      </a:pPr>
                      <a:r>
                        <a:rPr lang="en-US" sz="1475">
                          <a:solidFill>
                            <a:srgbClr val="FFFFFF"/>
                          </a:solidFill>
                          <a:latin typeface="Canva Sans"/>
                          <a:ea typeface="Canva Sans"/>
                          <a:cs typeface="Canva Sans"/>
                          <a:sym typeface="Canva Sans"/>
                        </a:rPr>
                        <a:t>​</a:t>
                      </a:r>
                      <a:endParaRPr lang="en-US" sz="1100"/>
                    </a:p>
                  </a:txBody>
                  <a:tcPr marL="190500" marR="190500" marT="190500" marB="190500" anchor="ctr">
                    <a:lnL w="4233" cap="flat" cmpd="sng" algn="ctr">
                      <a:solidFill>
                        <a:srgbClr val="17463E"/>
                      </a:solidFill>
                      <a:prstDash val="solid"/>
                      <a:round/>
                      <a:headEnd type="none" w="med" len="med"/>
                      <a:tailEnd type="none" w="med" len="med"/>
                    </a:lnL>
                    <a:lnR w="4233" cap="flat" cmpd="sng" algn="ctr">
                      <a:solidFill>
                        <a:srgbClr val="17463E"/>
                      </a:solidFill>
                      <a:prstDash val="solid"/>
                      <a:round/>
                      <a:headEnd type="none" w="med" len="med"/>
                      <a:tailEnd type="none" w="med" len="med"/>
                    </a:lnR>
                    <a:lnT w="4233" cap="flat" cmpd="sng" algn="ctr">
                      <a:solidFill>
                        <a:srgbClr val="17463E"/>
                      </a:solidFill>
                      <a:prstDash val="solid"/>
                      <a:round/>
                      <a:headEnd type="none" w="med" len="med"/>
                      <a:tailEnd type="none" w="med" len="med"/>
                    </a:lnT>
                    <a:lnB w="4233" cap="flat" cmpd="sng" algn="ctr">
                      <a:solidFill>
                        <a:srgbClr val="17463E"/>
                      </a:solidFill>
                      <a:prstDash val="solid"/>
                      <a:round/>
                      <a:headEnd type="none" w="med" len="med"/>
                      <a:tailEnd type="none" w="med" len="med"/>
                    </a:lnB>
                    <a:solidFill>
                      <a:srgbClr val="6BA342"/>
                    </a:solidFill>
                  </a:tcPr>
                </a:tc>
                <a:tc>
                  <a:txBody>
                    <a:bodyPr/>
                    <a:lstStyle/>
                    <a:p>
                      <a:pPr algn="ctr">
                        <a:lnSpc>
                          <a:spcPts val="2066"/>
                        </a:lnSpc>
                        <a:defRPr/>
                      </a:pPr>
                      <a:r>
                        <a:rPr lang="en-US" sz="1475">
                          <a:solidFill>
                            <a:srgbClr val="FFFFFF"/>
                          </a:solidFill>
                          <a:latin typeface="Canva Sans"/>
                          <a:ea typeface="Canva Sans"/>
                          <a:cs typeface="Canva Sans"/>
                          <a:sym typeface="Canva Sans"/>
                        </a:rPr>
                        <a:t>$ 9,325.68​</a:t>
                      </a:r>
                      <a:endParaRPr lang="en-US" sz="1100"/>
                    </a:p>
                  </a:txBody>
                  <a:tcPr marL="190500" marR="190500" marT="190500" marB="190500" anchor="ctr">
                    <a:lnL w="4233" cap="flat" cmpd="sng" algn="ctr">
                      <a:solidFill>
                        <a:srgbClr val="17463E"/>
                      </a:solidFill>
                      <a:prstDash val="solid"/>
                      <a:round/>
                      <a:headEnd type="none" w="med" len="med"/>
                      <a:tailEnd type="none" w="med" len="med"/>
                    </a:lnL>
                    <a:lnR w="4233" cap="flat" cmpd="sng" algn="ctr">
                      <a:solidFill>
                        <a:srgbClr val="17463E"/>
                      </a:solidFill>
                      <a:prstDash val="solid"/>
                      <a:round/>
                      <a:headEnd type="none" w="med" len="med"/>
                      <a:tailEnd type="none" w="med" len="med"/>
                    </a:lnR>
                    <a:lnT w="4233" cap="flat" cmpd="sng" algn="ctr">
                      <a:solidFill>
                        <a:srgbClr val="17463E"/>
                      </a:solidFill>
                      <a:prstDash val="solid"/>
                      <a:round/>
                      <a:headEnd type="none" w="med" len="med"/>
                      <a:tailEnd type="none" w="med" len="med"/>
                    </a:lnT>
                    <a:lnB w="4233" cap="flat" cmpd="sng" algn="ctr">
                      <a:solidFill>
                        <a:srgbClr val="17463E"/>
                      </a:solidFill>
                      <a:prstDash val="solid"/>
                      <a:round/>
                      <a:headEnd type="none" w="med" len="med"/>
                      <a:tailEnd type="none" w="med" len="med"/>
                    </a:lnB>
                    <a:solidFill>
                      <a:srgbClr val="6BA342"/>
                    </a:solidFill>
                  </a:tcPr>
                </a:tc>
                <a:tc>
                  <a:txBody>
                    <a:bodyPr/>
                    <a:lstStyle/>
                    <a:p>
                      <a:pPr algn="ctr">
                        <a:lnSpc>
                          <a:spcPts val="2066"/>
                        </a:lnSpc>
                        <a:defRPr/>
                      </a:pPr>
                      <a:r>
                        <a:rPr lang="en-US" sz="1475">
                          <a:solidFill>
                            <a:srgbClr val="FFFFFF"/>
                          </a:solidFill>
                          <a:latin typeface="Canva Sans"/>
                          <a:ea typeface="Canva Sans"/>
                          <a:cs typeface="Canva Sans"/>
                          <a:sym typeface="Canva Sans"/>
                        </a:rPr>
                        <a:t>$ 19,325.68</a:t>
                      </a:r>
                      <a:endParaRPr lang="en-US" sz="1100"/>
                    </a:p>
                  </a:txBody>
                  <a:tcPr marL="190500" marR="190500" marT="190500" marB="190500" anchor="ctr">
                    <a:lnL w="4233" cap="flat" cmpd="sng" algn="ctr">
                      <a:solidFill>
                        <a:srgbClr val="17463E"/>
                      </a:solidFill>
                      <a:prstDash val="solid"/>
                      <a:round/>
                      <a:headEnd type="none" w="med" len="med"/>
                      <a:tailEnd type="none" w="med" len="med"/>
                    </a:lnL>
                    <a:lnR w="4233" cap="flat" cmpd="sng" algn="ctr">
                      <a:solidFill>
                        <a:srgbClr val="17463E"/>
                      </a:solidFill>
                      <a:prstDash val="solid"/>
                      <a:round/>
                      <a:headEnd type="none" w="med" len="med"/>
                      <a:tailEnd type="none" w="med" len="med"/>
                    </a:lnR>
                    <a:lnT w="4233" cap="flat" cmpd="sng" algn="ctr">
                      <a:solidFill>
                        <a:srgbClr val="17463E"/>
                      </a:solidFill>
                      <a:prstDash val="solid"/>
                      <a:round/>
                      <a:headEnd type="none" w="med" len="med"/>
                      <a:tailEnd type="none" w="med" len="med"/>
                    </a:lnT>
                    <a:lnB w="4233" cap="flat" cmpd="sng" algn="ctr">
                      <a:solidFill>
                        <a:srgbClr val="17463E"/>
                      </a:solidFill>
                      <a:prstDash val="solid"/>
                      <a:round/>
                      <a:headEnd type="none" w="med" len="med"/>
                      <a:tailEnd type="none" w="med" len="med"/>
                    </a:lnB>
                    <a:solidFill>
                      <a:srgbClr val="6BA342"/>
                    </a:solidFill>
                  </a:tcPr>
                </a:tc>
                <a:tc>
                  <a:txBody>
                    <a:bodyPr/>
                    <a:lstStyle/>
                    <a:p>
                      <a:pPr algn="ctr">
                        <a:lnSpc>
                          <a:spcPts val="2066"/>
                        </a:lnSpc>
                        <a:defRPr/>
                      </a:pPr>
                      <a:r>
                        <a:rPr lang="en-US" sz="1475">
                          <a:solidFill>
                            <a:srgbClr val="FFFFFF"/>
                          </a:solidFill>
                          <a:latin typeface="Canva Sans"/>
                          <a:ea typeface="Canva Sans"/>
                          <a:cs typeface="Canva Sans"/>
                          <a:sym typeface="Canva Sans"/>
                        </a:rPr>
                        <a:t>​</a:t>
                      </a:r>
                      <a:endParaRPr lang="en-US" sz="1100"/>
                    </a:p>
                  </a:txBody>
                  <a:tcPr marL="190500" marR="190500" marT="190500" marB="190500" anchor="ctr">
                    <a:lnL w="4233" cap="flat" cmpd="sng" algn="ctr">
                      <a:solidFill>
                        <a:srgbClr val="17463E"/>
                      </a:solidFill>
                      <a:prstDash val="solid"/>
                      <a:round/>
                      <a:headEnd type="none" w="med" len="med"/>
                      <a:tailEnd type="none" w="med" len="med"/>
                    </a:lnL>
                    <a:lnR w="4233" cap="flat" cmpd="sng" algn="ctr">
                      <a:solidFill>
                        <a:srgbClr val="17463E"/>
                      </a:solidFill>
                      <a:prstDash val="solid"/>
                      <a:round/>
                      <a:headEnd type="none" w="med" len="med"/>
                      <a:tailEnd type="none" w="med" len="med"/>
                    </a:lnR>
                    <a:lnT w="4233" cap="flat" cmpd="sng" algn="ctr">
                      <a:solidFill>
                        <a:srgbClr val="17463E"/>
                      </a:solidFill>
                      <a:prstDash val="solid"/>
                      <a:round/>
                      <a:headEnd type="none" w="med" len="med"/>
                      <a:tailEnd type="none" w="med" len="med"/>
                    </a:lnT>
                    <a:lnB w="4233" cap="flat" cmpd="sng" algn="ctr">
                      <a:solidFill>
                        <a:srgbClr val="17463E"/>
                      </a:solidFill>
                      <a:prstDash val="solid"/>
                      <a:round/>
                      <a:headEnd type="none" w="med" len="med"/>
                      <a:tailEnd type="none" w="med" len="med"/>
                    </a:lnB>
                    <a:solidFill>
                      <a:srgbClr val="6BA342"/>
                    </a:solidFill>
                  </a:tcPr>
                </a:tc>
                <a:extLst>
                  <a:ext uri="{0D108BD9-81ED-4DB2-BD59-A6C34878D82A}">
                    <a16:rowId xmlns:a16="http://schemas.microsoft.com/office/drawing/2014/main" val="10002"/>
                  </a:ext>
                </a:extLst>
              </a:tr>
              <a:tr h="0">
                <a:tc>
                  <a:txBody>
                    <a:bodyPr/>
                    <a:lstStyle/>
                    <a:p>
                      <a:pPr algn="l">
                        <a:lnSpc>
                          <a:spcPts val="2066"/>
                        </a:lnSpc>
                        <a:defRPr/>
                      </a:pPr>
                      <a:r>
                        <a:rPr lang="en-US" sz="1475" b="1">
                          <a:solidFill>
                            <a:srgbClr val="FFFFFF"/>
                          </a:solidFill>
                          <a:latin typeface="Canva Sans Bold"/>
                          <a:ea typeface="Canva Sans Bold"/>
                          <a:cs typeface="Canva Sans Bold"/>
                          <a:sym typeface="Canva Sans Bold"/>
                        </a:rPr>
                        <a:t>EEC ​</a:t>
                      </a:r>
                      <a:endParaRPr lang="en-US" sz="1100"/>
                    </a:p>
                  </a:txBody>
                  <a:tcPr marL="190500" marR="190500" marT="190500" marB="190500" anchor="ctr">
                    <a:lnL w="4233" cap="flat" cmpd="sng" algn="ctr">
                      <a:solidFill>
                        <a:srgbClr val="17463E"/>
                      </a:solidFill>
                      <a:prstDash val="solid"/>
                      <a:round/>
                      <a:headEnd type="none" w="med" len="med"/>
                      <a:tailEnd type="none" w="med" len="med"/>
                    </a:lnL>
                    <a:lnR w="4233" cap="flat" cmpd="sng" algn="ctr">
                      <a:solidFill>
                        <a:srgbClr val="17463E"/>
                      </a:solidFill>
                      <a:prstDash val="solid"/>
                      <a:round/>
                      <a:headEnd type="none" w="med" len="med"/>
                      <a:tailEnd type="none" w="med" len="med"/>
                    </a:lnR>
                    <a:lnT w="4233" cap="flat" cmpd="sng" algn="ctr">
                      <a:solidFill>
                        <a:srgbClr val="17463E"/>
                      </a:solidFill>
                      <a:prstDash val="solid"/>
                      <a:round/>
                      <a:headEnd type="none" w="med" len="med"/>
                      <a:tailEnd type="none" w="med" len="med"/>
                    </a:lnT>
                    <a:lnB w="4233" cap="flat" cmpd="sng" algn="ctr">
                      <a:solidFill>
                        <a:srgbClr val="17463E"/>
                      </a:solidFill>
                      <a:prstDash val="solid"/>
                      <a:round/>
                      <a:headEnd type="none" w="med" len="med"/>
                      <a:tailEnd type="none" w="med" len="med"/>
                    </a:lnB>
                    <a:solidFill>
                      <a:srgbClr val="6BA342"/>
                    </a:solidFill>
                  </a:tcPr>
                </a:tc>
                <a:tc>
                  <a:txBody>
                    <a:bodyPr/>
                    <a:lstStyle/>
                    <a:p>
                      <a:pPr algn="ctr">
                        <a:lnSpc>
                          <a:spcPts val="2066"/>
                        </a:lnSpc>
                        <a:defRPr/>
                      </a:pPr>
                      <a:r>
                        <a:rPr lang="en-US" sz="1475">
                          <a:solidFill>
                            <a:srgbClr val="FFFFFF"/>
                          </a:solidFill>
                          <a:latin typeface="Canva Sans"/>
                          <a:ea typeface="Canva Sans"/>
                          <a:cs typeface="Canva Sans"/>
                          <a:sym typeface="Canva Sans"/>
                        </a:rPr>
                        <a:t>$351.75</a:t>
                      </a:r>
                      <a:endParaRPr lang="en-US" sz="1100"/>
                    </a:p>
                  </a:txBody>
                  <a:tcPr marL="190500" marR="190500" marT="190500" marB="190500" anchor="ctr">
                    <a:lnL w="4233" cap="flat" cmpd="sng" algn="ctr">
                      <a:solidFill>
                        <a:srgbClr val="17463E"/>
                      </a:solidFill>
                      <a:prstDash val="solid"/>
                      <a:round/>
                      <a:headEnd type="none" w="med" len="med"/>
                      <a:tailEnd type="none" w="med" len="med"/>
                    </a:lnL>
                    <a:lnR w="4233" cap="flat" cmpd="sng" algn="ctr">
                      <a:solidFill>
                        <a:srgbClr val="17463E"/>
                      </a:solidFill>
                      <a:prstDash val="solid"/>
                      <a:round/>
                      <a:headEnd type="none" w="med" len="med"/>
                      <a:tailEnd type="none" w="med" len="med"/>
                    </a:lnR>
                    <a:lnT w="4233" cap="flat" cmpd="sng" algn="ctr">
                      <a:solidFill>
                        <a:srgbClr val="17463E"/>
                      </a:solidFill>
                      <a:prstDash val="solid"/>
                      <a:round/>
                      <a:headEnd type="none" w="med" len="med"/>
                      <a:tailEnd type="none" w="med" len="med"/>
                    </a:lnT>
                    <a:lnB w="4233" cap="flat" cmpd="sng" algn="ctr">
                      <a:solidFill>
                        <a:srgbClr val="17463E"/>
                      </a:solidFill>
                      <a:prstDash val="solid"/>
                      <a:round/>
                      <a:headEnd type="none" w="med" len="med"/>
                      <a:tailEnd type="none" w="med" len="med"/>
                    </a:lnB>
                    <a:solidFill>
                      <a:srgbClr val="6BA342"/>
                    </a:solidFill>
                  </a:tcPr>
                </a:tc>
                <a:tc>
                  <a:txBody>
                    <a:bodyPr/>
                    <a:lstStyle/>
                    <a:p>
                      <a:pPr algn="ctr">
                        <a:lnSpc>
                          <a:spcPts val="2066"/>
                        </a:lnSpc>
                        <a:defRPr/>
                      </a:pPr>
                      <a:r>
                        <a:rPr lang="en-US" sz="1475">
                          <a:solidFill>
                            <a:srgbClr val="FFFFFF"/>
                          </a:solidFill>
                          <a:latin typeface="Canva Sans"/>
                          <a:ea typeface="Canva Sans"/>
                          <a:cs typeface="Canva Sans"/>
                          <a:sym typeface="Canva Sans"/>
                        </a:rPr>
                        <a:t>$ 703.50 ​</a:t>
                      </a:r>
                      <a:endParaRPr lang="en-US" sz="1100"/>
                    </a:p>
                  </a:txBody>
                  <a:tcPr marL="190500" marR="190500" marT="190500" marB="190500" anchor="ctr">
                    <a:lnL w="4233" cap="flat" cmpd="sng" algn="ctr">
                      <a:solidFill>
                        <a:srgbClr val="17463E"/>
                      </a:solidFill>
                      <a:prstDash val="solid"/>
                      <a:round/>
                      <a:headEnd type="none" w="med" len="med"/>
                      <a:tailEnd type="none" w="med" len="med"/>
                    </a:lnL>
                    <a:lnR w="4233" cap="flat" cmpd="sng" algn="ctr">
                      <a:solidFill>
                        <a:srgbClr val="17463E"/>
                      </a:solidFill>
                      <a:prstDash val="solid"/>
                      <a:round/>
                      <a:headEnd type="none" w="med" len="med"/>
                      <a:tailEnd type="none" w="med" len="med"/>
                    </a:lnR>
                    <a:lnT w="4233" cap="flat" cmpd="sng" algn="ctr">
                      <a:solidFill>
                        <a:srgbClr val="17463E"/>
                      </a:solidFill>
                      <a:prstDash val="solid"/>
                      <a:round/>
                      <a:headEnd type="none" w="med" len="med"/>
                      <a:tailEnd type="none" w="med" len="med"/>
                    </a:lnT>
                    <a:lnB w="4233" cap="flat" cmpd="sng" algn="ctr">
                      <a:solidFill>
                        <a:srgbClr val="17463E"/>
                      </a:solidFill>
                      <a:prstDash val="solid"/>
                      <a:round/>
                      <a:headEnd type="none" w="med" len="med"/>
                      <a:tailEnd type="none" w="med" len="med"/>
                    </a:lnB>
                    <a:solidFill>
                      <a:srgbClr val="6BA342"/>
                    </a:solidFill>
                  </a:tcPr>
                </a:tc>
                <a:tc>
                  <a:txBody>
                    <a:bodyPr/>
                    <a:lstStyle/>
                    <a:p>
                      <a:pPr algn="ctr">
                        <a:lnSpc>
                          <a:spcPts val="2066"/>
                        </a:lnSpc>
                        <a:defRPr/>
                      </a:pPr>
                      <a:r>
                        <a:rPr lang="en-US" sz="1475">
                          <a:solidFill>
                            <a:srgbClr val="FFFFFF"/>
                          </a:solidFill>
                          <a:latin typeface="Canva Sans"/>
                          <a:ea typeface="Canva Sans"/>
                          <a:cs typeface="Canva Sans"/>
                          <a:sym typeface="Canva Sans"/>
                        </a:rPr>
                        <a:t>$8,442 ​</a:t>
                      </a:r>
                      <a:endParaRPr lang="en-US" sz="1100"/>
                    </a:p>
                  </a:txBody>
                  <a:tcPr marL="190500" marR="190500" marT="190500" marB="190500" anchor="ctr">
                    <a:lnL w="4233" cap="flat" cmpd="sng" algn="ctr">
                      <a:solidFill>
                        <a:srgbClr val="17463E"/>
                      </a:solidFill>
                      <a:prstDash val="solid"/>
                      <a:round/>
                      <a:headEnd type="none" w="med" len="med"/>
                      <a:tailEnd type="none" w="med" len="med"/>
                    </a:lnL>
                    <a:lnR w="4233" cap="flat" cmpd="sng" algn="ctr">
                      <a:solidFill>
                        <a:srgbClr val="17463E"/>
                      </a:solidFill>
                      <a:prstDash val="solid"/>
                      <a:round/>
                      <a:headEnd type="none" w="med" len="med"/>
                      <a:tailEnd type="none" w="med" len="med"/>
                    </a:lnR>
                    <a:lnT w="4233" cap="flat" cmpd="sng" algn="ctr">
                      <a:solidFill>
                        <a:srgbClr val="17463E"/>
                      </a:solidFill>
                      <a:prstDash val="solid"/>
                      <a:round/>
                      <a:headEnd type="none" w="med" len="med"/>
                      <a:tailEnd type="none" w="med" len="med"/>
                    </a:lnT>
                    <a:lnB w="4233" cap="flat" cmpd="sng" algn="ctr">
                      <a:solidFill>
                        <a:srgbClr val="17463E"/>
                      </a:solidFill>
                      <a:prstDash val="solid"/>
                      <a:round/>
                      <a:headEnd type="none" w="med" len="med"/>
                      <a:tailEnd type="none" w="med" len="med"/>
                    </a:lnB>
                    <a:solidFill>
                      <a:srgbClr val="6BA342"/>
                    </a:solidFill>
                  </a:tcPr>
                </a:tc>
                <a:tc>
                  <a:txBody>
                    <a:bodyPr/>
                    <a:lstStyle/>
                    <a:p>
                      <a:pPr algn="ctr">
                        <a:lnSpc>
                          <a:spcPts val="2066"/>
                        </a:lnSpc>
                        <a:defRPr/>
                      </a:pPr>
                      <a:r>
                        <a:rPr lang="en-US" sz="1475">
                          <a:solidFill>
                            <a:srgbClr val="FFFFFF"/>
                          </a:solidFill>
                          <a:latin typeface="Canva Sans"/>
                          <a:ea typeface="Canva Sans"/>
                          <a:cs typeface="Canva Sans"/>
                          <a:sym typeface="Canva Sans"/>
                        </a:rPr>
                        <a:t>​</a:t>
                      </a:r>
                      <a:endParaRPr lang="en-US" sz="1100"/>
                    </a:p>
                  </a:txBody>
                  <a:tcPr marL="190500" marR="190500" marT="190500" marB="190500" anchor="ctr">
                    <a:lnL w="4233" cap="flat" cmpd="sng" algn="ctr">
                      <a:solidFill>
                        <a:srgbClr val="17463E"/>
                      </a:solidFill>
                      <a:prstDash val="solid"/>
                      <a:round/>
                      <a:headEnd type="none" w="med" len="med"/>
                      <a:tailEnd type="none" w="med" len="med"/>
                    </a:lnL>
                    <a:lnR w="4233" cap="flat" cmpd="sng" algn="ctr">
                      <a:solidFill>
                        <a:srgbClr val="17463E"/>
                      </a:solidFill>
                      <a:prstDash val="solid"/>
                      <a:round/>
                      <a:headEnd type="none" w="med" len="med"/>
                      <a:tailEnd type="none" w="med" len="med"/>
                    </a:lnR>
                    <a:lnT w="4233" cap="flat" cmpd="sng" algn="ctr">
                      <a:solidFill>
                        <a:srgbClr val="17463E"/>
                      </a:solidFill>
                      <a:prstDash val="solid"/>
                      <a:round/>
                      <a:headEnd type="none" w="med" len="med"/>
                      <a:tailEnd type="none" w="med" len="med"/>
                    </a:lnT>
                    <a:lnB w="4233" cap="flat" cmpd="sng" algn="ctr">
                      <a:solidFill>
                        <a:srgbClr val="17463E"/>
                      </a:solidFill>
                      <a:prstDash val="solid"/>
                      <a:round/>
                      <a:headEnd type="none" w="med" len="med"/>
                      <a:tailEnd type="none" w="med" len="med"/>
                    </a:lnB>
                    <a:solidFill>
                      <a:srgbClr val="6BA342"/>
                    </a:solidFill>
                  </a:tcPr>
                </a:tc>
                <a:tc gridSpan="2">
                  <a:txBody>
                    <a:bodyPr/>
                    <a:lstStyle/>
                    <a:p>
                      <a:pPr algn="ctr">
                        <a:lnSpc>
                          <a:spcPts val="2066"/>
                        </a:lnSpc>
                        <a:defRPr/>
                      </a:pPr>
                      <a:r>
                        <a:rPr lang="en-US" sz="1475">
                          <a:solidFill>
                            <a:srgbClr val="FFFFFF"/>
                          </a:solidFill>
                          <a:latin typeface="Canva Sans"/>
                          <a:ea typeface="Canva Sans"/>
                          <a:cs typeface="Canva Sans"/>
                          <a:sym typeface="Canva Sans"/>
                        </a:rPr>
                        <a:t>$4,000</a:t>
                      </a:r>
                      <a:endParaRPr lang="en-US" sz="1100"/>
                    </a:p>
                  </a:txBody>
                  <a:tcPr marL="190500" marR="190500" marT="190500" marB="190500" anchor="ctr">
                    <a:lnL w="4233" cap="flat" cmpd="sng" algn="ctr">
                      <a:solidFill>
                        <a:srgbClr val="17463E"/>
                      </a:solidFill>
                      <a:prstDash val="solid"/>
                      <a:round/>
                      <a:headEnd type="none" w="med" len="med"/>
                      <a:tailEnd type="none" w="med" len="med"/>
                    </a:lnL>
                    <a:lnR w="4233" cap="flat" cmpd="sng" algn="ctr">
                      <a:solidFill>
                        <a:srgbClr val="17463E"/>
                      </a:solidFill>
                      <a:prstDash val="solid"/>
                      <a:round/>
                      <a:headEnd type="none" w="med" len="med"/>
                      <a:tailEnd type="none" w="med" len="med"/>
                    </a:lnR>
                    <a:lnT w="4233" cap="flat" cmpd="sng" algn="ctr">
                      <a:solidFill>
                        <a:srgbClr val="17463E"/>
                      </a:solidFill>
                      <a:prstDash val="solid"/>
                      <a:round/>
                      <a:headEnd type="none" w="med" len="med"/>
                      <a:tailEnd type="none" w="med" len="med"/>
                    </a:lnT>
                    <a:lnB w="4233" cap="flat" cmpd="sng" algn="ctr">
                      <a:solidFill>
                        <a:srgbClr val="17463E"/>
                      </a:solidFill>
                      <a:prstDash val="solid"/>
                      <a:round/>
                      <a:headEnd type="none" w="med" len="med"/>
                      <a:tailEnd type="none" w="med" len="med"/>
                    </a:lnB>
                    <a:solidFill>
                      <a:srgbClr val="6BA342"/>
                    </a:solidFill>
                  </a:tcPr>
                </a:tc>
                <a:tc hMerge="1">
                  <a:txBody>
                    <a:bodyPr/>
                    <a:lstStyle/>
                    <a:p>
                      <a:pPr algn="ctr">
                        <a:lnSpc>
                          <a:spcPts val="2066"/>
                        </a:lnSpc>
                        <a:defRPr/>
                      </a:pPr>
                      <a:r>
                        <a:rPr lang="en-US" sz="1475">
                          <a:solidFill>
                            <a:srgbClr val="FFFFFF"/>
                          </a:solidFill>
                          <a:latin typeface="Canva Sans"/>
                          <a:ea typeface="Canva Sans"/>
                          <a:cs typeface="Canva Sans"/>
                          <a:sym typeface="Canva Sans"/>
                        </a:rPr>
                        <a:t>$4,000</a:t>
                      </a:r>
                      <a:endParaRPr lang="en-US" sz="1100"/>
                    </a:p>
                  </a:txBody>
                  <a:tcPr marL="190500" marR="190500" marT="190500" marB="190500" anchor="ctr">
                    <a:lnL w="4233" cap="flat" cmpd="sng" algn="ctr">
                      <a:solidFill>
                        <a:srgbClr val="17463E"/>
                      </a:solidFill>
                      <a:prstDash val="solid"/>
                      <a:round/>
                      <a:headEnd type="none" w="med" len="med"/>
                      <a:tailEnd type="none" w="med" len="med"/>
                    </a:lnL>
                    <a:lnR w="4233" cap="flat" cmpd="sng" algn="ctr">
                      <a:solidFill>
                        <a:srgbClr val="17463E"/>
                      </a:solidFill>
                      <a:prstDash val="solid"/>
                      <a:round/>
                      <a:headEnd type="none" w="med" len="med"/>
                      <a:tailEnd type="none" w="med" len="med"/>
                    </a:lnR>
                    <a:lnT w="4233" cap="flat" cmpd="sng" algn="ctr">
                      <a:solidFill>
                        <a:srgbClr val="17463E"/>
                      </a:solidFill>
                      <a:prstDash val="solid"/>
                      <a:round/>
                      <a:headEnd type="none" w="med" len="med"/>
                      <a:tailEnd type="none" w="med" len="med"/>
                    </a:lnT>
                    <a:lnB w="4233" cap="flat" cmpd="sng" algn="ctr">
                      <a:solidFill>
                        <a:srgbClr val="17463E"/>
                      </a:solidFill>
                      <a:prstDash val="solid"/>
                      <a:round/>
                      <a:headEnd type="none" w="med" len="med"/>
                      <a:tailEnd type="none" w="med" len="med"/>
                    </a:lnB>
                    <a:solidFill>
                      <a:srgbClr val="6BA342"/>
                    </a:solidFill>
                  </a:tcPr>
                </a:tc>
                <a:tc>
                  <a:txBody>
                    <a:bodyPr/>
                    <a:lstStyle/>
                    <a:p>
                      <a:pPr algn="ctr">
                        <a:lnSpc>
                          <a:spcPts val="2066"/>
                        </a:lnSpc>
                        <a:defRPr/>
                      </a:pPr>
                      <a:r>
                        <a:rPr lang="en-US" sz="1475">
                          <a:solidFill>
                            <a:srgbClr val="FFFFFF"/>
                          </a:solidFill>
                          <a:latin typeface="Canva Sans"/>
                          <a:ea typeface="Canva Sans"/>
                          <a:cs typeface="Canva Sans"/>
                          <a:sym typeface="Canva Sans"/>
                        </a:rPr>
                        <a:t>$10,000</a:t>
                      </a:r>
                      <a:endParaRPr lang="en-US" sz="1100"/>
                    </a:p>
                  </a:txBody>
                  <a:tcPr marL="190500" marR="190500" marT="190500" marB="190500" anchor="ctr">
                    <a:lnL w="4233" cap="flat" cmpd="sng" algn="ctr">
                      <a:solidFill>
                        <a:srgbClr val="17463E"/>
                      </a:solidFill>
                      <a:prstDash val="solid"/>
                      <a:round/>
                      <a:headEnd type="none" w="med" len="med"/>
                      <a:tailEnd type="none" w="med" len="med"/>
                    </a:lnL>
                    <a:lnR w="4233" cap="flat" cmpd="sng" algn="ctr">
                      <a:solidFill>
                        <a:srgbClr val="17463E"/>
                      </a:solidFill>
                      <a:prstDash val="solid"/>
                      <a:round/>
                      <a:headEnd type="none" w="med" len="med"/>
                      <a:tailEnd type="none" w="med" len="med"/>
                    </a:lnR>
                    <a:lnT w="4233" cap="flat" cmpd="sng" algn="ctr">
                      <a:solidFill>
                        <a:srgbClr val="17463E"/>
                      </a:solidFill>
                      <a:prstDash val="solid"/>
                      <a:round/>
                      <a:headEnd type="none" w="med" len="med"/>
                      <a:tailEnd type="none" w="med" len="med"/>
                    </a:lnT>
                    <a:lnB w="4233" cap="flat" cmpd="sng" algn="ctr">
                      <a:solidFill>
                        <a:srgbClr val="17463E"/>
                      </a:solidFill>
                      <a:prstDash val="solid"/>
                      <a:round/>
                      <a:headEnd type="none" w="med" len="med"/>
                      <a:tailEnd type="none" w="med" len="med"/>
                    </a:lnB>
                    <a:solidFill>
                      <a:srgbClr val="6BA342"/>
                    </a:solidFill>
                  </a:tcPr>
                </a:tc>
                <a:tc>
                  <a:txBody>
                    <a:bodyPr/>
                    <a:lstStyle/>
                    <a:p>
                      <a:pPr algn="ctr">
                        <a:lnSpc>
                          <a:spcPts val="2066"/>
                        </a:lnSpc>
                        <a:defRPr/>
                      </a:pPr>
                      <a:r>
                        <a:rPr lang="en-US" sz="1475">
                          <a:solidFill>
                            <a:srgbClr val="FFFFFF"/>
                          </a:solidFill>
                          <a:latin typeface="Canva Sans"/>
                          <a:ea typeface="Canva Sans"/>
                          <a:cs typeface="Canva Sans"/>
                          <a:sym typeface="Canva Sans"/>
                        </a:rPr>
                        <a:t>​</a:t>
                      </a:r>
                      <a:endParaRPr lang="en-US" sz="1100"/>
                    </a:p>
                  </a:txBody>
                  <a:tcPr marL="190500" marR="190500" marT="190500" marB="190500" anchor="ctr">
                    <a:lnL w="4233" cap="flat" cmpd="sng" algn="ctr">
                      <a:solidFill>
                        <a:srgbClr val="17463E"/>
                      </a:solidFill>
                      <a:prstDash val="solid"/>
                      <a:round/>
                      <a:headEnd type="none" w="med" len="med"/>
                      <a:tailEnd type="none" w="med" len="med"/>
                    </a:lnL>
                    <a:lnR w="4233" cap="flat" cmpd="sng" algn="ctr">
                      <a:solidFill>
                        <a:srgbClr val="17463E"/>
                      </a:solidFill>
                      <a:prstDash val="solid"/>
                      <a:round/>
                      <a:headEnd type="none" w="med" len="med"/>
                      <a:tailEnd type="none" w="med" len="med"/>
                    </a:lnR>
                    <a:lnT w="4233" cap="flat" cmpd="sng" algn="ctr">
                      <a:solidFill>
                        <a:srgbClr val="17463E"/>
                      </a:solidFill>
                      <a:prstDash val="solid"/>
                      <a:round/>
                      <a:headEnd type="none" w="med" len="med"/>
                      <a:tailEnd type="none" w="med" len="med"/>
                    </a:lnT>
                    <a:lnB w="4233" cap="flat" cmpd="sng" algn="ctr">
                      <a:solidFill>
                        <a:srgbClr val="17463E"/>
                      </a:solidFill>
                      <a:prstDash val="solid"/>
                      <a:round/>
                      <a:headEnd type="none" w="med" len="med"/>
                      <a:tailEnd type="none" w="med" len="med"/>
                    </a:lnB>
                    <a:solidFill>
                      <a:srgbClr val="6BA342"/>
                    </a:solidFill>
                  </a:tcPr>
                </a:tc>
                <a:tc>
                  <a:txBody>
                    <a:bodyPr/>
                    <a:lstStyle/>
                    <a:p>
                      <a:pPr algn="ctr">
                        <a:lnSpc>
                          <a:spcPts val="2066"/>
                        </a:lnSpc>
                        <a:defRPr/>
                      </a:pPr>
                      <a:r>
                        <a:rPr lang="en-US" sz="1475">
                          <a:solidFill>
                            <a:srgbClr val="FFFFFF"/>
                          </a:solidFill>
                          <a:latin typeface="Canva Sans"/>
                          <a:ea typeface="Canva Sans"/>
                          <a:cs typeface="Canva Sans"/>
                          <a:sym typeface="Canva Sans"/>
                        </a:rPr>
                        <a:t>​</a:t>
                      </a:r>
                      <a:endParaRPr lang="en-US" sz="1100"/>
                    </a:p>
                  </a:txBody>
                  <a:tcPr marL="190500" marR="190500" marT="190500" marB="190500" anchor="ctr">
                    <a:lnL w="4233" cap="flat" cmpd="sng" algn="ctr">
                      <a:solidFill>
                        <a:srgbClr val="17463E"/>
                      </a:solidFill>
                      <a:prstDash val="solid"/>
                      <a:round/>
                      <a:headEnd type="none" w="med" len="med"/>
                      <a:tailEnd type="none" w="med" len="med"/>
                    </a:lnL>
                    <a:lnR w="4233" cap="flat" cmpd="sng" algn="ctr">
                      <a:solidFill>
                        <a:srgbClr val="17463E"/>
                      </a:solidFill>
                      <a:prstDash val="solid"/>
                      <a:round/>
                      <a:headEnd type="none" w="med" len="med"/>
                      <a:tailEnd type="none" w="med" len="med"/>
                    </a:lnR>
                    <a:lnT w="4233" cap="flat" cmpd="sng" algn="ctr">
                      <a:solidFill>
                        <a:srgbClr val="17463E"/>
                      </a:solidFill>
                      <a:prstDash val="solid"/>
                      <a:round/>
                      <a:headEnd type="none" w="med" len="med"/>
                      <a:tailEnd type="none" w="med" len="med"/>
                    </a:lnT>
                    <a:lnB w="4233" cap="flat" cmpd="sng" algn="ctr">
                      <a:solidFill>
                        <a:srgbClr val="17463E"/>
                      </a:solidFill>
                      <a:prstDash val="solid"/>
                      <a:round/>
                      <a:headEnd type="none" w="med" len="med"/>
                      <a:tailEnd type="none" w="med" len="med"/>
                    </a:lnB>
                    <a:solidFill>
                      <a:srgbClr val="6BA342"/>
                    </a:solidFill>
                  </a:tcPr>
                </a:tc>
                <a:tc>
                  <a:txBody>
                    <a:bodyPr/>
                    <a:lstStyle/>
                    <a:p>
                      <a:pPr algn="ctr">
                        <a:lnSpc>
                          <a:spcPts val="2066"/>
                        </a:lnSpc>
                        <a:defRPr/>
                      </a:pPr>
                      <a:r>
                        <a:rPr lang="en-US" sz="1475">
                          <a:solidFill>
                            <a:srgbClr val="FFFFFF"/>
                          </a:solidFill>
                          <a:latin typeface="Canva Sans"/>
                          <a:ea typeface="Canva Sans"/>
                          <a:cs typeface="Canva Sans"/>
                          <a:sym typeface="Canva Sans"/>
                        </a:rPr>
                        <a:t>$8,442 ​</a:t>
                      </a:r>
                      <a:endParaRPr lang="en-US" sz="1100"/>
                    </a:p>
                  </a:txBody>
                  <a:tcPr marL="190500" marR="190500" marT="190500" marB="190500" anchor="ctr">
                    <a:lnL w="4233" cap="flat" cmpd="sng" algn="ctr">
                      <a:solidFill>
                        <a:srgbClr val="17463E"/>
                      </a:solidFill>
                      <a:prstDash val="solid"/>
                      <a:round/>
                      <a:headEnd type="none" w="med" len="med"/>
                      <a:tailEnd type="none" w="med" len="med"/>
                    </a:lnL>
                    <a:lnR w="4233" cap="flat" cmpd="sng" algn="ctr">
                      <a:solidFill>
                        <a:srgbClr val="17463E"/>
                      </a:solidFill>
                      <a:prstDash val="solid"/>
                      <a:round/>
                      <a:headEnd type="none" w="med" len="med"/>
                      <a:tailEnd type="none" w="med" len="med"/>
                    </a:lnR>
                    <a:lnT w="4233" cap="flat" cmpd="sng" algn="ctr">
                      <a:solidFill>
                        <a:srgbClr val="17463E"/>
                      </a:solidFill>
                      <a:prstDash val="solid"/>
                      <a:round/>
                      <a:headEnd type="none" w="med" len="med"/>
                      <a:tailEnd type="none" w="med" len="med"/>
                    </a:lnT>
                    <a:lnB w="4233" cap="flat" cmpd="sng" algn="ctr">
                      <a:solidFill>
                        <a:srgbClr val="17463E"/>
                      </a:solidFill>
                      <a:prstDash val="solid"/>
                      <a:round/>
                      <a:headEnd type="none" w="med" len="med"/>
                      <a:tailEnd type="none" w="med" len="med"/>
                    </a:lnB>
                    <a:solidFill>
                      <a:srgbClr val="6BA342"/>
                    </a:solidFill>
                  </a:tcPr>
                </a:tc>
                <a:tc>
                  <a:txBody>
                    <a:bodyPr/>
                    <a:lstStyle/>
                    <a:p>
                      <a:pPr algn="ctr">
                        <a:lnSpc>
                          <a:spcPts val="2066"/>
                        </a:lnSpc>
                        <a:defRPr/>
                      </a:pPr>
                      <a:r>
                        <a:rPr lang="en-US" sz="1475">
                          <a:solidFill>
                            <a:srgbClr val="FFFFFF"/>
                          </a:solidFill>
                          <a:latin typeface="Canva Sans"/>
                          <a:ea typeface="Canva Sans"/>
                          <a:cs typeface="Canva Sans"/>
                          <a:sym typeface="Canva Sans"/>
                        </a:rPr>
                        <a:t>$18,442.00</a:t>
                      </a:r>
                      <a:endParaRPr lang="en-US" sz="1100"/>
                    </a:p>
                  </a:txBody>
                  <a:tcPr marL="190500" marR="190500" marT="190500" marB="190500" anchor="ctr">
                    <a:lnL w="4233" cap="flat" cmpd="sng" algn="ctr">
                      <a:solidFill>
                        <a:srgbClr val="17463E"/>
                      </a:solidFill>
                      <a:prstDash val="solid"/>
                      <a:round/>
                      <a:headEnd type="none" w="med" len="med"/>
                      <a:tailEnd type="none" w="med" len="med"/>
                    </a:lnL>
                    <a:lnR w="4233" cap="flat" cmpd="sng" algn="ctr">
                      <a:solidFill>
                        <a:srgbClr val="17463E"/>
                      </a:solidFill>
                      <a:prstDash val="solid"/>
                      <a:round/>
                      <a:headEnd type="none" w="med" len="med"/>
                      <a:tailEnd type="none" w="med" len="med"/>
                    </a:lnR>
                    <a:lnT w="4233" cap="flat" cmpd="sng" algn="ctr">
                      <a:solidFill>
                        <a:srgbClr val="17463E"/>
                      </a:solidFill>
                      <a:prstDash val="solid"/>
                      <a:round/>
                      <a:headEnd type="none" w="med" len="med"/>
                      <a:tailEnd type="none" w="med" len="med"/>
                    </a:lnT>
                    <a:lnB w="4233" cap="flat" cmpd="sng" algn="ctr">
                      <a:solidFill>
                        <a:srgbClr val="17463E"/>
                      </a:solidFill>
                      <a:prstDash val="solid"/>
                      <a:round/>
                      <a:headEnd type="none" w="med" len="med"/>
                      <a:tailEnd type="none" w="med" len="med"/>
                    </a:lnB>
                    <a:solidFill>
                      <a:srgbClr val="6BA342"/>
                    </a:solidFill>
                  </a:tcPr>
                </a:tc>
                <a:tc>
                  <a:txBody>
                    <a:bodyPr/>
                    <a:lstStyle/>
                    <a:p>
                      <a:pPr algn="ctr">
                        <a:lnSpc>
                          <a:spcPts val="2066"/>
                        </a:lnSpc>
                        <a:defRPr/>
                      </a:pPr>
                      <a:r>
                        <a:rPr lang="en-US" sz="1475">
                          <a:solidFill>
                            <a:srgbClr val="FFFFFF"/>
                          </a:solidFill>
                          <a:latin typeface="Canva Sans"/>
                          <a:ea typeface="Canva Sans"/>
                          <a:cs typeface="Canva Sans"/>
                          <a:sym typeface="Canva Sans"/>
                        </a:rPr>
                        <a:t>​</a:t>
                      </a:r>
                      <a:endParaRPr lang="en-US" sz="1100"/>
                    </a:p>
                  </a:txBody>
                  <a:tcPr marL="190500" marR="190500" marT="190500" marB="190500" anchor="ctr">
                    <a:lnL w="4233" cap="flat" cmpd="sng" algn="ctr">
                      <a:solidFill>
                        <a:srgbClr val="17463E"/>
                      </a:solidFill>
                      <a:prstDash val="solid"/>
                      <a:round/>
                      <a:headEnd type="none" w="med" len="med"/>
                      <a:tailEnd type="none" w="med" len="med"/>
                    </a:lnL>
                    <a:lnR w="4233" cap="flat" cmpd="sng" algn="ctr">
                      <a:solidFill>
                        <a:srgbClr val="17463E"/>
                      </a:solidFill>
                      <a:prstDash val="solid"/>
                      <a:round/>
                      <a:headEnd type="none" w="med" len="med"/>
                      <a:tailEnd type="none" w="med" len="med"/>
                    </a:lnR>
                    <a:lnT w="4233" cap="flat" cmpd="sng" algn="ctr">
                      <a:solidFill>
                        <a:srgbClr val="17463E"/>
                      </a:solidFill>
                      <a:prstDash val="solid"/>
                      <a:round/>
                      <a:headEnd type="none" w="med" len="med"/>
                      <a:tailEnd type="none" w="med" len="med"/>
                    </a:lnT>
                    <a:lnB w="4233" cap="flat" cmpd="sng" algn="ctr">
                      <a:solidFill>
                        <a:srgbClr val="17463E"/>
                      </a:solidFill>
                      <a:prstDash val="solid"/>
                      <a:round/>
                      <a:headEnd type="none" w="med" len="med"/>
                      <a:tailEnd type="none" w="med" len="med"/>
                    </a:lnB>
                    <a:solidFill>
                      <a:srgbClr val="6BA342"/>
                    </a:solidFill>
                  </a:tcPr>
                </a:tc>
                <a:extLst>
                  <a:ext uri="{0D108BD9-81ED-4DB2-BD59-A6C34878D82A}">
                    <a16:rowId xmlns:a16="http://schemas.microsoft.com/office/drawing/2014/main" val="10003"/>
                  </a:ext>
                </a:extLst>
              </a:tr>
              <a:tr h="0">
                <a:tc>
                  <a:txBody>
                    <a:bodyPr/>
                    <a:lstStyle/>
                    <a:p>
                      <a:pPr algn="l">
                        <a:lnSpc>
                          <a:spcPts val="2066"/>
                        </a:lnSpc>
                        <a:defRPr/>
                      </a:pPr>
                      <a:r>
                        <a:rPr lang="en-US" sz="1475" b="1">
                          <a:solidFill>
                            <a:srgbClr val="FFFFFF"/>
                          </a:solidFill>
                          <a:latin typeface="Canva Sans Bold"/>
                          <a:ea typeface="Canva Sans Bold"/>
                          <a:cs typeface="Canva Sans Bold"/>
                          <a:sym typeface="Canva Sans Bold"/>
                        </a:rPr>
                        <a:t>EEF ​</a:t>
                      </a:r>
                      <a:endParaRPr lang="en-US" sz="1100"/>
                    </a:p>
                  </a:txBody>
                  <a:tcPr marL="190500" marR="190500" marT="190500" marB="190500" anchor="ctr">
                    <a:lnL w="4233" cap="flat" cmpd="sng" algn="ctr">
                      <a:solidFill>
                        <a:srgbClr val="17463E"/>
                      </a:solidFill>
                      <a:prstDash val="solid"/>
                      <a:round/>
                      <a:headEnd type="none" w="med" len="med"/>
                      <a:tailEnd type="none" w="med" len="med"/>
                    </a:lnL>
                    <a:lnR w="4233" cap="flat" cmpd="sng" algn="ctr">
                      <a:solidFill>
                        <a:srgbClr val="17463E"/>
                      </a:solidFill>
                      <a:prstDash val="solid"/>
                      <a:round/>
                      <a:headEnd type="none" w="med" len="med"/>
                      <a:tailEnd type="none" w="med" len="med"/>
                    </a:lnR>
                    <a:lnT w="4233" cap="flat" cmpd="sng" algn="ctr">
                      <a:solidFill>
                        <a:srgbClr val="17463E"/>
                      </a:solidFill>
                      <a:prstDash val="solid"/>
                      <a:round/>
                      <a:headEnd type="none" w="med" len="med"/>
                      <a:tailEnd type="none" w="med" len="med"/>
                    </a:lnT>
                    <a:lnB w="4233" cap="flat" cmpd="sng" algn="ctr">
                      <a:solidFill>
                        <a:srgbClr val="17463E"/>
                      </a:solidFill>
                      <a:prstDash val="solid"/>
                      <a:round/>
                      <a:headEnd type="none" w="med" len="med"/>
                      <a:tailEnd type="none" w="med" len="med"/>
                    </a:lnB>
                    <a:solidFill>
                      <a:srgbClr val="6BA342"/>
                    </a:solidFill>
                  </a:tcPr>
                </a:tc>
                <a:tc>
                  <a:txBody>
                    <a:bodyPr/>
                    <a:lstStyle/>
                    <a:p>
                      <a:pPr algn="ctr">
                        <a:lnSpc>
                          <a:spcPts val="2066"/>
                        </a:lnSpc>
                        <a:defRPr/>
                      </a:pPr>
                      <a:r>
                        <a:rPr lang="en-US" sz="1475">
                          <a:solidFill>
                            <a:srgbClr val="FFFFFF"/>
                          </a:solidFill>
                          <a:latin typeface="Canva Sans"/>
                          <a:ea typeface="Canva Sans"/>
                          <a:cs typeface="Canva Sans"/>
                          <a:sym typeface="Canva Sans"/>
                        </a:rPr>
                        <a:t>$656.03</a:t>
                      </a:r>
                      <a:endParaRPr lang="en-US" sz="1100"/>
                    </a:p>
                  </a:txBody>
                  <a:tcPr marL="190500" marR="190500" marT="190500" marB="190500" anchor="ctr">
                    <a:lnL w="4233" cap="flat" cmpd="sng" algn="ctr">
                      <a:solidFill>
                        <a:srgbClr val="17463E"/>
                      </a:solidFill>
                      <a:prstDash val="solid"/>
                      <a:round/>
                      <a:headEnd type="none" w="med" len="med"/>
                      <a:tailEnd type="none" w="med" len="med"/>
                    </a:lnL>
                    <a:lnR w="4233" cap="flat" cmpd="sng" algn="ctr">
                      <a:solidFill>
                        <a:srgbClr val="17463E"/>
                      </a:solidFill>
                      <a:prstDash val="solid"/>
                      <a:round/>
                      <a:headEnd type="none" w="med" len="med"/>
                      <a:tailEnd type="none" w="med" len="med"/>
                    </a:lnR>
                    <a:lnT w="4233" cap="flat" cmpd="sng" algn="ctr">
                      <a:solidFill>
                        <a:srgbClr val="17463E"/>
                      </a:solidFill>
                      <a:prstDash val="solid"/>
                      <a:round/>
                      <a:headEnd type="none" w="med" len="med"/>
                      <a:tailEnd type="none" w="med" len="med"/>
                    </a:lnT>
                    <a:lnB w="4233" cap="flat" cmpd="sng" algn="ctr">
                      <a:solidFill>
                        <a:srgbClr val="17463E"/>
                      </a:solidFill>
                      <a:prstDash val="solid"/>
                      <a:round/>
                      <a:headEnd type="none" w="med" len="med"/>
                      <a:tailEnd type="none" w="med" len="med"/>
                    </a:lnB>
                    <a:solidFill>
                      <a:srgbClr val="6BA342"/>
                    </a:solidFill>
                  </a:tcPr>
                </a:tc>
                <a:tc>
                  <a:txBody>
                    <a:bodyPr/>
                    <a:lstStyle/>
                    <a:p>
                      <a:pPr algn="ctr">
                        <a:lnSpc>
                          <a:spcPts val="2066"/>
                        </a:lnSpc>
                        <a:defRPr/>
                      </a:pPr>
                      <a:r>
                        <a:rPr lang="en-US" sz="1475">
                          <a:solidFill>
                            <a:srgbClr val="FFFFFF"/>
                          </a:solidFill>
                          <a:latin typeface="Canva Sans"/>
                          <a:ea typeface="Canva Sans"/>
                          <a:cs typeface="Canva Sans"/>
                          <a:sym typeface="Canva Sans"/>
                        </a:rPr>
                        <a:t>$1,312.06​</a:t>
                      </a:r>
                      <a:endParaRPr lang="en-US" sz="1100"/>
                    </a:p>
                  </a:txBody>
                  <a:tcPr marL="190500" marR="190500" marT="190500" marB="190500" anchor="ctr">
                    <a:lnL w="4233" cap="flat" cmpd="sng" algn="ctr">
                      <a:solidFill>
                        <a:srgbClr val="17463E"/>
                      </a:solidFill>
                      <a:prstDash val="solid"/>
                      <a:round/>
                      <a:headEnd type="none" w="med" len="med"/>
                      <a:tailEnd type="none" w="med" len="med"/>
                    </a:lnL>
                    <a:lnR w="4233" cap="flat" cmpd="sng" algn="ctr">
                      <a:solidFill>
                        <a:srgbClr val="17463E"/>
                      </a:solidFill>
                      <a:prstDash val="solid"/>
                      <a:round/>
                      <a:headEnd type="none" w="med" len="med"/>
                      <a:tailEnd type="none" w="med" len="med"/>
                    </a:lnR>
                    <a:lnT w="4233" cap="flat" cmpd="sng" algn="ctr">
                      <a:solidFill>
                        <a:srgbClr val="17463E"/>
                      </a:solidFill>
                      <a:prstDash val="solid"/>
                      <a:round/>
                      <a:headEnd type="none" w="med" len="med"/>
                      <a:tailEnd type="none" w="med" len="med"/>
                    </a:lnT>
                    <a:lnB w="4233" cap="flat" cmpd="sng" algn="ctr">
                      <a:solidFill>
                        <a:srgbClr val="17463E"/>
                      </a:solidFill>
                      <a:prstDash val="solid"/>
                      <a:round/>
                      <a:headEnd type="none" w="med" len="med"/>
                      <a:tailEnd type="none" w="med" len="med"/>
                    </a:lnB>
                    <a:solidFill>
                      <a:srgbClr val="6BA342"/>
                    </a:solidFill>
                  </a:tcPr>
                </a:tc>
                <a:tc>
                  <a:txBody>
                    <a:bodyPr/>
                    <a:lstStyle/>
                    <a:p>
                      <a:pPr algn="ctr">
                        <a:lnSpc>
                          <a:spcPts val="2066"/>
                        </a:lnSpc>
                        <a:defRPr/>
                      </a:pPr>
                      <a:r>
                        <a:rPr lang="en-US" sz="1475">
                          <a:solidFill>
                            <a:srgbClr val="FFFFFF"/>
                          </a:solidFill>
                          <a:latin typeface="Canva Sans"/>
                          <a:ea typeface="Canva Sans"/>
                          <a:cs typeface="Canva Sans"/>
                          <a:sym typeface="Canva Sans"/>
                        </a:rPr>
                        <a:t>$15,744.72</a:t>
                      </a:r>
                      <a:endParaRPr lang="en-US" sz="1100"/>
                    </a:p>
                  </a:txBody>
                  <a:tcPr marL="190500" marR="190500" marT="190500" marB="190500" anchor="ctr">
                    <a:lnL w="4233" cap="flat" cmpd="sng" algn="ctr">
                      <a:solidFill>
                        <a:srgbClr val="17463E"/>
                      </a:solidFill>
                      <a:prstDash val="solid"/>
                      <a:round/>
                      <a:headEnd type="none" w="med" len="med"/>
                      <a:tailEnd type="none" w="med" len="med"/>
                    </a:lnL>
                    <a:lnR w="4233" cap="flat" cmpd="sng" algn="ctr">
                      <a:solidFill>
                        <a:srgbClr val="17463E"/>
                      </a:solidFill>
                      <a:prstDash val="solid"/>
                      <a:round/>
                      <a:headEnd type="none" w="med" len="med"/>
                      <a:tailEnd type="none" w="med" len="med"/>
                    </a:lnR>
                    <a:lnT w="4233" cap="flat" cmpd="sng" algn="ctr">
                      <a:solidFill>
                        <a:srgbClr val="17463E"/>
                      </a:solidFill>
                      <a:prstDash val="solid"/>
                      <a:round/>
                      <a:headEnd type="none" w="med" len="med"/>
                      <a:tailEnd type="none" w="med" len="med"/>
                    </a:lnT>
                    <a:lnB w="4233" cap="flat" cmpd="sng" algn="ctr">
                      <a:solidFill>
                        <a:srgbClr val="17463E"/>
                      </a:solidFill>
                      <a:prstDash val="solid"/>
                      <a:round/>
                      <a:headEnd type="none" w="med" len="med"/>
                      <a:tailEnd type="none" w="med" len="med"/>
                    </a:lnB>
                    <a:solidFill>
                      <a:srgbClr val="6BA342"/>
                    </a:solidFill>
                  </a:tcPr>
                </a:tc>
                <a:tc>
                  <a:txBody>
                    <a:bodyPr/>
                    <a:lstStyle/>
                    <a:p>
                      <a:pPr algn="ctr">
                        <a:lnSpc>
                          <a:spcPts val="2066"/>
                        </a:lnSpc>
                        <a:defRPr/>
                      </a:pPr>
                      <a:r>
                        <a:rPr lang="en-US" sz="1475">
                          <a:solidFill>
                            <a:srgbClr val="FFFFFF"/>
                          </a:solidFill>
                          <a:latin typeface="Canva Sans"/>
                          <a:ea typeface="Canva Sans"/>
                          <a:cs typeface="Canva Sans"/>
                          <a:sym typeface="Canva Sans"/>
                        </a:rPr>
                        <a:t>​</a:t>
                      </a:r>
                      <a:endParaRPr lang="en-US" sz="1100"/>
                    </a:p>
                  </a:txBody>
                  <a:tcPr marL="190500" marR="190500" marT="190500" marB="190500" anchor="ctr">
                    <a:lnL w="4233" cap="flat" cmpd="sng" algn="ctr">
                      <a:solidFill>
                        <a:srgbClr val="17463E"/>
                      </a:solidFill>
                      <a:prstDash val="solid"/>
                      <a:round/>
                      <a:headEnd type="none" w="med" len="med"/>
                      <a:tailEnd type="none" w="med" len="med"/>
                    </a:lnL>
                    <a:lnR w="4233" cap="flat" cmpd="sng" algn="ctr">
                      <a:solidFill>
                        <a:srgbClr val="17463E"/>
                      </a:solidFill>
                      <a:prstDash val="solid"/>
                      <a:round/>
                      <a:headEnd type="none" w="med" len="med"/>
                      <a:tailEnd type="none" w="med" len="med"/>
                    </a:lnR>
                    <a:lnT w="4233" cap="flat" cmpd="sng" algn="ctr">
                      <a:solidFill>
                        <a:srgbClr val="17463E"/>
                      </a:solidFill>
                      <a:prstDash val="solid"/>
                      <a:round/>
                      <a:headEnd type="none" w="med" len="med"/>
                      <a:tailEnd type="none" w="med" len="med"/>
                    </a:lnT>
                    <a:lnB w="4233" cap="flat" cmpd="sng" algn="ctr">
                      <a:solidFill>
                        <a:srgbClr val="17463E"/>
                      </a:solidFill>
                      <a:prstDash val="solid"/>
                      <a:round/>
                      <a:headEnd type="none" w="med" len="med"/>
                      <a:tailEnd type="none" w="med" len="med"/>
                    </a:lnB>
                    <a:solidFill>
                      <a:srgbClr val="6BA342"/>
                    </a:solidFill>
                  </a:tcPr>
                </a:tc>
                <a:tc gridSpan="2">
                  <a:txBody>
                    <a:bodyPr/>
                    <a:lstStyle/>
                    <a:p>
                      <a:pPr algn="ctr">
                        <a:lnSpc>
                          <a:spcPts val="2066"/>
                        </a:lnSpc>
                        <a:defRPr/>
                      </a:pPr>
                      <a:r>
                        <a:rPr lang="en-US" sz="1475">
                          <a:solidFill>
                            <a:srgbClr val="FFFFFF"/>
                          </a:solidFill>
                          <a:latin typeface="Canva Sans"/>
                          <a:ea typeface="Canva Sans"/>
                          <a:cs typeface="Canva Sans"/>
                          <a:sym typeface="Canva Sans"/>
                        </a:rPr>
                        <a:t>$4,000</a:t>
                      </a:r>
                      <a:endParaRPr lang="en-US" sz="1100"/>
                    </a:p>
                  </a:txBody>
                  <a:tcPr marL="190500" marR="190500" marT="190500" marB="190500" anchor="ctr">
                    <a:lnL w="4233" cap="flat" cmpd="sng" algn="ctr">
                      <a:solidFill>
                        <a:srgbClr val="17463E"/>
                      </a:solidFill>
                      <a:prstDash val="solid"/>
                      <a:round/>
                      <a:headEnd type="none" w="med" len="med"/>
                      <a:tailEnd type="none" w="med" len="med"/>
                    </a:lnL>
                    <a:lnR w="4233" cap="flat" cmpd="sng" algn="ctr">
                      <a:solidFill>
                        <a:srgbClr val="17463E"/>
                      </a:solidFill>
                      <a:prstDash val="solid"/>
                      <a:round/>
                      <a:headEnd type="none" w="med" len="med"/>
                      <a:tailEnd type="none" w="med" len="med"/>
                    </a:lnR>
                    <a:lnT w="4233" cap="flat" cmpd="sng" algn="ctr">
                      <a:solidFill>
                        <a:srgbClr val="17463E"/>
                      </a:solidFill>
                      <a:prstDash val="solid"/>
                      <a:round/>
                      <a:headEnd type="none" w="med" len="med"/>
                      <a:tailEnd type="none" w="med" len="med"/>
                    </a:lnT>
                    <a:lnB w="4233" cap="flat" cmpd="sng" algn="ctr">
                      <a:solidFill>
                        <a:srgbClr val="17463E"/>
                      </a:solidFill>
                      <a:prstDash val="solid"/>
                      <a:round/>
                      <a:headEnd type="none" w="med" len="med"/>
                      <a:tailEnd type="none" w="med" len="med"/>
                    </a:lnB>
                    <a:solidFill>
                      <a:srgbClr val="6BA342"/>
                    </a:solidFill>
                  </a:tcPr>
                </a:tc>
                <a:tc hMerge="1">
                  <a:txBody>
                    <a:bodyPr/>
                    <a:lstStyle/>
                    <a:p>
                      <a:pPr algn="ctr">
                        <a:lnSpc>
                          <a:spcPts val="2066"/>
                        </a:lnSpc>
                        <a:defRPr/>
                      </a:pPr>
                      <a:r>
                        <a:rPr lang="en-US" sz="1475">
                          <a:solidFill>
                            <a:srgbClr val="FFFFFF"/>
                          </a:solidFill>
                          <a:latin typeface="Canva Sans"/>
                          <a:ea typeface="Canva Sans"/>
                          <a:cs typeface="Canva Sans"/>
                          <a:sym typeface="Canva Sans"/>
                        </a:rPr>
                        <a:t>$4,000</a:t>
                      </a:r>
                      <a:endParaRPr lang="en-US" sz="1100"/>
                    </a:p>
                  </a:txBody>
                  <a:tcPr marL="190500" marR="190500" marT="190500" marB="190500" anchor="ctr">
                    <a:lnL w="4233" cap="flat" cmpd="sng" algn="ctr">
                      <a:solidFill>
                        <a:srgbClr val="17463E"/>
                      </a:solidFill>
                      <a:prstDash val="solid"/>
                      <a:round/>
                      <a:headEnd type="none" w="med" len="med"/>
                      <a:tailEnd type="none" w="med" len="med"/>
                    </a:lnL>
                    <a:lnR w="4233" cap="flat" cmpd="sng" algn="ctr">
                      <a:solidFill>
                        <a:srgbClr val="17463E"/>
                      </a:solidFill>
                      <a:prstDash val="solid"/>
                      <a:round/>
                      <a:headEnd type="none" w="med" len="med"/>
                      <a:tailEnd type="none" w="med" len="med"/>
                    </a:lnR>
                    <a:lnT w="4233" cap="flat" cmpd="sng" algn="ctr">
                      <a:solidFill>
                        <a:srgbClr val="17463E"/>
                      </a:solidFill>
                      <a:prstDash val="solid"/>
                      <a:round/>
                      <a:headEnd type="none" w="med" len="med"/>
                      <a:tailEnd type="none" w="med" len="med"/>
                    </a:lnT>
                    <a:lnB w="4233" cap="flat" cmpd="sng" algn="ctr">
                      <a:solidFill>
                        <a:srgbClr val="17463E"/>
                      </a:solidFill>
                      <a:prstDash val="solid"/>
                      <a:round/>
                      <a:headEnd type="none" w="med" len="med"/>
                      <a:tailEnd type="none" w="med" len="med"/>
                    </a:lnB>
                    <a:solidFill>
                      <a:srgbClr val="6BA342"/>
                    </a:solidFill>
                  </a:tcPr>
                </a:tc>
                <a:tc>
                  <a:txBody>
                    <a:bodyPr/>
                    <a:lstStyle/>
                    <a:p>
                      <a:pPr algn="ctr">
                        <a:lnSpc>
                          <a:spcPts val="2066"/>
                        </a:lnSpc>
                        <a:defRPr/>
                      </a:pPr>
                      <a:r>
                        <a:rPr lang="en-US" sz="1475">
                          <a:solidFill>
                            <a:srgbClr val="FFFFFF"/>
                          </a:solidFill>
                          <a:latin typeface="Canva Sans"/>
                          <a:ea typeface="Canva Sans"/>
                          <a:cs typeface="Canva Sans"/>
                          <a:sym typeface="Canva Sans"/>
                        </a:rPr>
                        <a:t>$10,000</a:t>
                      </a:r>
                      <a:endParaRPr lang="en-US" sz="1100"/>
                    </a:p>
                  </a:txBody>
                  <a:tcPr marL="190500" marR="190500" marT="190500" marB="190500" anchor="ctr">
                    <a:lnL w="4233" cap="flat" cmpd="sng" algn="ctr">
                      <a:solidFill>
                        <a:srgbClr val="17463E"/>
                      </a:solidFill>
                      <a:prstDash val="solid"/>
                      <a:round/>
                      <a:headEnd type="none" w="med" len="med"/>
                      <a:tailEnd type="none" w="med" len="med"/>
                    </a:lnL>
                    <a:lnR w="4233" cap="flat" cmpd="sng" algn="ctr">
                      <a:solidFill>
                        <a:srgbClr val="17463E"/>
                      </a:solidFill>
                      <a:prstDash val="solid"/>
                      <a:round/>
                      <a:headEnd type="none" w="med" len="med"/>
                      <a:tailEnd type="none" w="med" len="med"/>
                    </a:lnR>
                    <a:lnT w="4233" cap="flat" cmpd="sng" algn="ctr">
                      <a:solidFill>
                        <a:srgbClr val="17463E"/>
                      </a:solidFill>
                      <a:prstDash val="solid"/>
                      <a:round/>
                      <a:headEnd type="none" w="med" len="med"/>
                      <a:tailEnd type="none" w="med" len="med"/>
                    </a:lnT>
                    <a:lnB w="4233" cap="flat" cmpd="sng" algn="ctr">
                      <a:solidFill>
                        <a:srgbClr val="17463E"/>
                      </a:solidFill>
                      <a:prstDash val="solid"/>
                      <a:round/>
                      <a:headEnd type="none" w="med" len="med"/>
                      <a:tailEnd type="none" w="med" len="med"/>
                    </a:lnB>
                    <a:solidFill>
                      <a:srgbClr val="6BA342"/>
                    </a:solidFill>
                  </a:tcPr>
                </a:tc>
                <a:tc>
                  <a:txBody>
                    <a:bodyPr/>
                    <a:lstStyle/>
                    <a:p>
                      <a:pPr algn="ctr">
                        <a:lnSpc>
                          <a:spcPts val="2066"/>
                        </a:lnSpc>
                        <a:defRPr/>
                      </a:pPr>
                      <a:r>
                        <a:rPr lang="en-US" sz="1475">
                          <a:solidFill>
                            <a:srgbClr val="FFFFFF"/>
                          </a:solidFill>
                          <a:latin typeface="Canva Sans"/>
                          <a:ea typeface="Canva Sans"/>
                          <a:cs typeface="Canva Sans"/>
                          <a:sym typeface="Canva Sans"/>
                        </a:rPr>
                        <a:t>​</a:t>
                      </a:r>
                      <a:endParaRPr lang="en-US" sz="1100"/>
                    </a:p>
                  </a:txBody>
                  <a:tcPr marL="190500" marR="190500" marT="190500" marB="190500" anchor="ctr">
                    <a:lnL w="4233" cap="flat" cmpd="sng" algn="ctr">
                      <a:solidFill>
                        <a:srgbClr val="17463E"/>
                      </a:solidFill>
                      <a:prstDash val="solid"/>
                      <a:round/>
                      <a:headEnd type="none" w="med" len="med"/>
                      <a:tailEnd type="none" w="med" len="med"/>
                    </a:lnL>
                    <a:lnR w="4233" cap="flat" cmpd="sng" algn="ctr">
                      <a:solidFill>
                        <a:srgbClr val="17463E"/>
                      </a:solidFill>
                      <a:prstDash val="solid"/>
                      <a:round/>
                      <a:headEnd type="none" w="med" len="med"/>
                      <a:tailEnd type="none" w="med" len="med"/>
                    </a:lnR>
                    <a:lnT w="4233" cap="flat" cmpd="sng" algn="ctr">
                      <a:solidFill>
                        <a:srgbClr val="17463E"/>
                      </a:solidFill>
                      <a:prstDash val="solid"/>
                      <a:round/>
                      <a:headEnd type="none" w="med" len="med"/>
                      <a:tailEnd type="none" w="med" len="med"/>
                    </a:lnT>
                    <a:lnB w="4233" cap="flat" cmpd="sng" algn="ctr">
                      <a:solidFill>
                        <a:srgbClr val="17463E"/>
                      </a:solidFill>
                      <a:prstDash val="solid"/>
                      <a:round/>
                      <a:headEnd type="none" w="med" len="med"/>
                      <a:tailEnd type="none" w="med" len="med"/>
                    </a:lnB>
                    <a:solidFill>
                      <a:srgbClr val="6BA342"/>
                    </a:solidFill>
                  </a:tcPr>
                </a:tc>
                <a:tc>
                  <a:txBody>
                    <a:bodyPr/>
                    <a:lstStyle/>
                    <a:p>
                      <a:pPr algn="ctr">
                        <a:lnSpc>
                          <a:spcPts val="2066"/>
                        </a:lnSpc>
                        <a:defRPr/>
                      </a:pPr>
                      <a:r>
                        <a:rPr lang="en-US" sz="1475">
                          <a:solidFill>
                            <a:srgbClr val="FFFFFF"/>
                          </a:solidFill>
                          <a:latin typeface="Canva Sans"/>
                          <a:ea typeface="Canva Sans"/>
                          <a:cs typeface="Canva Sans"/>
                          <a:sym typeface="Canva Sans"/>
                        </a:rPr>
                        <a:t>​</a:t>
                      </a:r>
                      <a:endParaRPr lang="en-US" sz="1100"/>
                    </a:p>
                  </a:txBody>
                  <a:tcPr marL="190500" marR="190500" marT="190500" marB="190500" anchor="ctr">
                    <a:lnL w="4233" cap="flat" cmpd="sng" algn="ctr">
                      <a:solidFill>
                        <a:srgbClr val="17463E"/>
                      </a:solidFill>
                      <a:prstDash val="solid"/>
                      <a:round/>
                      <a:headEnd type="none" w="med" len="med"/>
                      <a:tailEnd type="none" w="med" len="med"/>
                    </a:lnL>
                    <a:lnR w="4233" cap="flat" cmpd="sng" algn="ctr">
                      <a:solidFill>
                        <a:srgbClr val="17463E"/>
                      </a:solidFill>
                      <a:prstDash val="solid"/>
                      <a:round/>
                      <a:headEnd type="none" w="med" len="med"/>
                      <a:tailEnd type="none" w="med" len="med"/>
                    </a:lnR>
                    <a:lnT w="4233" cap="flat" cmpd="sng" algn="ctr">
                      <a:solidFill>
                        <a:srgbClr val="17463E"/>
                      </a:solidFill>
                      <a:prstDash val="solid"/>
                      <a:round/>
                      <a:headEnd type="none" w="med" len="med"/>
                      <a:tailEnd type="none" w="med" len="med"/>
                    </a:lnT>
                    <a:lnB w="4233" cap="flat" cmpd="sng" algn="ctr">
                      <a:solidFill>
                        <a:srgbClr val="17463E"/>
                      </a:solidFill>
                      <a:prstDash val="solid"/>
                      <a:round/>
                      <a:headEnd type="none" w="med" len="med"/>
                      <a:tailEnd type="none" w="med" len="med"/>
                    </a:lnB>
                    <a:solidFill>
                      <a:srgbClr val="6BA342"/>
                    </a:solidFill>
                  </a:tcPr>
                </a:tc>
                <a:tc>
                  <a:txBody>
                    <a:bodyPr/>
                    <a:lstStyle/>
                    <a:p>
                      <a:pPr algn="ctr">
                        <a:lnSpc>
                          <a:spcPts val="2066"/>
                        </a:lnSpc>
                        <a:defRPr/>
                      </a:pPr>
                      <a:r>
                        <a:rPr lang="en-US" sz="1475">
                          <a:solidFill>
                            <a:srgbClr val="FFFFFF"/>
                          </a:solidFill>
                          <a:latin typeface="Canva Sans"/>
                          <a:ea typeface="Canva Sans"/>
                          <a:cs typeface="Canva Sans"/>
                          <a:sym typeface="Canva Sans"/>
                        </a:rPr>
                        <a:t>$15,744.72</a:t>
                      </a:r>
                      <a:endParaRPr lang="en-US" sz="1100"/>
                    </a:p>
                  </a:txBody>
                  <a:tcPr marL="190500" marR="190500" marT="190500" marB="190500" anchor="ctr">
                    <a:lnL w="4233" cap="flat" cmpd="sng" algn="ctr">
                      <a:solidFill>
                        <a:srgbClr val="17463E"/>
                      </a:solidFill>
                      <a:prstDash val="solid"/>
                      <a:round/>
                      <a:headEnd type="none" w="med" len="med"/>
                      <a:tailEnd type="none" w="med" len="med"/>
                    </a:lnL>
                    <a:lnR w="4233" cap="flat" cmpd="sng" algn="ctr">
                      <a:solidFill>
                        <a:srgbClr val="17463E"/>
                      </a:solidFill>
                      <a:prstDash val="solid"/>
                      <a:round/>
                      <a:headEnd type="none" w="med" len="med"/>
                      <a:tailEnd type="none" w="med" len="med"/>
                    </a:lnR>
                    <a:lnT w="4233" cap="flat" cmpd="sng" algn="ctr">
                      <a:solidFill>
                        <a:srgbClr val="17463E"/>
                      </a:solidFill>
                      <a:prstDash val="solid"/>
                      <a:round/>
                      <a:headEnd type="none" w="med" len="med"/>
                      <a:tailEnd type="none" w="med" len="med"/>
                    </a:lnT>
                    <a:lnB w="4233" cap="flat" cmpd="sng" algn="ctr">
                      <a:solidFill>
                        <a:srgbClr val="17463E"/>
                      </a:solidFill>
                      <a:prstDash val="solid"/>
                      <a:round/>
                      <a:headEnd type="none" w="med" len="med"/>
                      <a:tailEnd type="none" w="med" len="med"/>
                    </a:lnB>
                    <a:solidFill>
                      <a:srgbClr val="6BA342"/>
                    </a:solidFill>
                  </a:tcPr>
                </a:tc>
                <a:tc>
                  <a:txBody>
                    <a:bodyPr/>
                    <a:lstStyle/>
                    <a:p>
                      <a:pPr algn="ctr">
                        <a:lnSpc>
                          <a:spcPts val="2066"/>
                        </a:lnSpc>
                        <a:defRPr/>
                      </a:pPr>
                      <a:r>
                        <a:rPr lang="en-US" sz="1475">
                          <a:solidFill>
                            <a:srgbClr val="FFFFFF"/>
                          </a:solidFill>
                          <a:latin typeface="Canva Sans"/>
                          <a:ea typeface="Canva Sans"/>
                          <a:cs typeface="Canva Sans"/>
                          <a:sym typeface="Canva Sans"/>
                        </a:rPr>
                        <a:t>$25,744.72</a:t>
                      </a:r>
                      <a:endParaRPr lang="en-US" sz="1100"/>
                    </a:p>
                  </a:txBody>
                  <a:tcPr marL="190500" marR="190500" marT="190500" marB="190500" anchor="ctr">
                    <a:lnL w="4233" cap="flat" cmpd="sng" algn="ctr">
                      <a:solidFill>
                        <a:srgbClr val="17463E"/>
                      </a:solidFill>
                      <a:prstDash val="solid"/>
                      <a:round/>
                      <a:headEnd type="none" w="med" len="med"/>
                      <a:tailEnd type="none" w="med" len="med"/>
                    </a:lnL>
                    <a:lnR w="4233" cap="flat" cmpd="sng" algn="ctr">
                      <a:solidFill>
                        <a:srgbClr val="17463E"/>
                      </a:solidFill>
                      <a:prstDash val="solid"/>
                      <a:round/>
                      <a:headEnd type="none" w="med" len="med"/>
                      <a:tailEnd type="none" w="med" len="med"/>
                    </a:lnR>
                    <a:lnT w="4233" cap="flat" cmpd="sng" algn="ctr">
                      <a:solidFill>
                        <a:srgbClr val="17463E"/>
                      </a:solidFill>
                      <a:prstDash val="solid"/>
                      <a:round/>
                      <a:headEnd type="none" w="med" len="med"/>
                      <a:tailEnd type="none" w="med" len="med"/>
                    </a:lnT>
                    <a:lnB w="4233" cap="flat" cmpd="sng" algn="ctr">
                      <a:solidFill>
                        <a:srgbClr val="17463E"/>
                      </a:solidFill>
                      <a:prstDash val="solid"/>
                      <a:round/>
                      <a:headEnd type="none" w="med" len="med"/>
                      <a:tailEnd type="none" w="med" len="med"/>
                    </a:lnB>
                    <a:solidFill>
                      <a:srgbClr val="6BA342"/>
                    </a:solidFill>
                  </a:tcPr>
                </a:tc>
                <a:tc>
                  <a:txBody>
                    <a:bodyPr/>
                    <a:lstStyle/>
                    <a:p>
                      <a:pPr algn="ctr">
                        <a:lnSpc>
                          <a:spcPts val="2066"/>
                        </a:lnSpc>
                        <a:defRPr/>
                      </a:pPr>
                      <a:r>
                        <a:rPr lang="en-US" sz="1475">
                          <a:solidFill>
                            <a:srgbClr val="FFFFFF"/>
                          </a:solidFill>
                          <a:latin typeface="Canva Sans"/>
                          <a:ea typeface="Canva Sans"/>
                          <a:cs typeface="Canva Sans"/>
                          <a:sym typeface="Canva Sans"/>
                        </a:rPr>
                        <a:t>​</a:t>
                      </a:r>
                      <a:endParaRPr lang="en-US" sz="1100"/>
                    </a:p>
                  </a:txBody>
                  <a:tcPr marL="190500" marR="190500" marT="190500" marB="190500" anchor="ctr">
                    <a:lnL w="4233" cap="flat" cmpd="sng" algn="ctr">
                      <a:solidFill>
                        <a:srgbClr val="17463E"/>
                      </a:solidFill>
                      <a:prstDash val="solid"/>
                      <a:round/>
                      <a:headEnd type="none" w="med" len="med"/>
                      <a:tailEnd type="none" w="med" len="med"/>
                    </a:lnL>
                    <a:lnR w="4233" cap="flat" cmpd="sng" algn="ctr">
                      <a:solidFill>
                        <a:srgbClr val="17463E"/>
                      </a:solidFill>
                      <a:prstDash val="solid"/>
                      <a:round/>
                      <a:headEnd type="none" w="med" len="med"/>
                      <a:tailEnd type="none" w="med" len="med"/>
                    </a:lnR>
                    <a:lnT w="4233" cap="flat" cmpd="sng" algn="ctr">
                      <a:solidFill>
                        <a:srgbClr val="17463E"/>
                      </a:solidFill>
                      <a:prstDash val="solid"/>
                      <a:round/>
                      <a:headEnd type="none" w="med" len="med"/>
                      <a:tailEnd type="none" w="med" len="med"/>
                    </a:lnT>
                    <a:lnB w="4233" cap="flat" cmpd="sng" algn="ctr">
                      <a:solidFill>
                        <a:srgbClr val="17463E"/>
                      </a:solidFill>
                      <a:prstDash val="solid"/>
                      <a:round/>
                      <a:headEnd type="none" w="med" len="med"/>
                      <a:tailEnd type="none" w="med" len="med"/>
                    </a:lnB>
                    <a:solidFill>
                      <a:srgbClr val="6BA342"/>
                    </a:solidFill>
                  </a:tcPr>
                </a:tc>
                <a:extLst>
                  <a:ext uri="{0D108BD9-81ED-4DB2-BD59-A6C34878D82A}">
                    <a16:rowId xmlns:a16="http://schemas.microsoft.com/office/drawing/2014/main" val="10004"/>
                  </a:ext>
                </a:extLst>
              </a:tr>
              <a:tr h="0">
                <a:tc gridSpan="13">
                  <a:txBody>
                    <a:bodyPr/>
                    <a:lstStyle/>
                    <a:p>
                      <a:pPr algn="l">
                        <a:lnSpc>
                          <a:spcPts val="139"/>
                        </a:lnSpc>
                        <a:defRPr/>
                      </a:pPr>
                      <a:endParaRPr lang="en-US" sz="1100"/>
                    </a:p>
                  </a:txBody>
                  <a:tcPr marL="190500" marR="190500" marT="190500" marB="190500" anchor="ctr">
                    <a:lnL w="4233" cap="flat" cmpd="sng" algn="ctr">
                      <a:solidFill>
                        <a:srgbClr val="17463E"/>
                      </a:solidFill>
                      <a:prstDash val="solid"/>
                      <a:round/>
                      <a:headEnd type="none" w="med" len="med"/>
                      <a:tailEnd type="none" w="med" len="med"/>
                    </a:lnL>
                    <a:lnR w="4233" cap="flat" cmpd="sng" algn="ctr">
                      <a:solidFill>
                        <a:srgbClr val="17463E"/>
                      </a:solidFill>
                      <a:prstDash val="solid"/>
                      <a:round/>
                      <a:headEnd type="none" w="med" len="med"/>
                      <a:tailEnd type="none" w="med" len="med"/>
                    </a:lnR>
                    <a:lnT w="4233" cap="flat" cmpd="sng" algn="ctr">
                      <a:solidFill>
                        <a:srgbClr val="17463E"/>
                      </a:solidFill>
                      <a:prstDash val="solid"/>
                      <a:round/>
                      <a:headEnd type="none" w="med" len="med"/>
                      <a:tailEnd type="none" w="med" len="med"/>
                    </a:lnT>
                    <a:lnB w="4233" cap="flat" cmpd="sng" algn="ctr">
                      <a:solidFill>
                        <a:srgbClr val="6BA342"/>
                      </a:solidFill>
                      <a:prstDash val="solid"/>
                      <a:round/>
                      <a:headEnd type="none" w="med" len="med"/>
                      <a:tailEnd type="none" w="med" len="med"/>
                    </a:lnB>
                  </a:tcPr>
                </a:tc>
                <a:tc hMerge="1">
                  <a:txBody>
                    <a:bodyPr/>
                    <a:lstStyle/>
                    <a:p>
                      <a:pPr algn="l">
                        <a:lnSpc>
                          <a:spcPts val="139"/>
                        </a:lnSpc>
                        <a:defRPr/>
                      </a:pPr>
                      <a:endParaRPr lang="en-US" sz="1100"/>
                    </a:p>
                  </a:txBody>
                  <a:tcPr marL="190500" marR="190500" marT="190500" marB="190500" anchor="ctr">
                    <a:lnL w="4233" cap="flat" cmpd="sng" algn="ctr">
                      <a:solidFill>
                        <a:srgbClr val="17463E"/>
                      </a:solidFill>
                      <a:prstDash val="solid"/>
                      <a:round/>
                      <a:headEnd type="none" w="med" len="med"/>
                      <a:tailEnd type="none" w="med" len="med"/>
                    </a:lnL>
                    <a:lnR w="4233" cap="flat" cmpd="sng" algn="ctr">
                      <a:solidFill>
                        <a:srgbClr val="17463E"/>
                      </a:solidFill>
                      <a:prstDash val="solid"/>
                      <a:round/>
                      <a:headEnd type="none" w="med" len="med"/>
                      <a:tailEnd type="none" w="med" len="med"/>
                    </a:lnR>
                    <a:lnT w="4233" cap="flat" cmpd="sng" algn="ctr">
                      <a:solidFill>
                        <a:srgbClr val="17463E"/>
                      </a:solidFill>
                      <a:prstDash val="solid"/>
                      <a:round/>
                      <a:headEnd type="none" w="med" len="med"/>
                      <a:tailEnd type="none" w="med" len="med"/>
                    </a:lnT>
                    <a:lnB w="4233" cap="flat" cmpd="sng" algn="ctr">
                      <a:solidFill>
                        <a:srgbClr val="6BA342"/>
                      </a:solidFill>
                      <a:prstDash val="solid"/>
                      <a:round/>
                      <a:headEnd type="none" w="med" len="med"/>
                      <a:tailEnd type="none" w="med" len="med"/>
                    </a:lnB>
                  </a:tcPr>
                </a:tc>
                <a:tc hMerge="1">
                  <a:txBody>
                    <a:bodyPr/>
                    <a:lstStyle/>
                    <a:p>
                      <a:pPr algn="l">
                        <a:lnSpc>
                          <a:spcPts val="139"/>
                        </a:lnSpc>
                        <a:defRPr/>
                      </a:pPr>
                      <a:endParaRPr lang="en-US" sz="1100"/>
                    </a:p>
                  </a:txBody>
                  <a:tcPr marL="190500" marR="190500" marT="190500" marB="190500" anchor="ctr">
                    <a:lnL w="4233" cap="flat" cmpd="sng" algn="ctr">
                      <a:solidFill>
                        <a:srgbClr val="17463E"/>
                      </a:solidFill>
                      <a:prstDash val="solid"/>
                      <a:round/>
                      <a:headEnd type="none" w="med" len="med"/>
                      <a:tailEnd type="none" w="med" len="med"/>
                    </a:lnL>
                    <a:lnR w="4233" cap="flat" cmpd="sng" algn="ctr">
                      <a:solidFill>
                        <a:srgbClr val="17463E"/>
                      </a:solidFill>
                      <a:prstDash val="solid"/>
                      <a:round/>
                      <a:headEnd type="none" w="med" len="med"/>
                      <a:tailEnd type="none" w="med" len="med"/>
                    </a:lnR>
                    <a:lnT w="4233" cap="flat" cmpd="sng" algn="ctr">
                      <a:solidFill>
                        <a:srgbClr val="17463E"/>
                      </a:solidFill>
                      <a:prstDash val="solid"/>
                      <a:round/>
                      <a:headEnd type="none" w="med" len="med"/>
                      <a:tailEnd type="none" w="med" len="med"/>
                    </a:lnT>
                    <a:lnB w="4233" cap="flat" cmpd="sng" algn="ctr">
                      <a:solidFill>
                        <a:srgbClr val="6BA342"/>
                      </a:solidFill>
                      <a:prstDash val="solid"/>
                      <a:round/>
                      <a:headEnd type="none" w="med" len="med"/>
                      <a:tailEnd type="none" w="med" len="med"/>
                    </a:lnB>
                  </a:tcPr>
                </a:tc>
                <a:tc hMerge="1">
                  <a:txBody>
                    <a:bodyPr/>
                    <a:lstStyle/>
                    <a:p>
                      <a:pPr algn="l">
                        <a:lnSpc>
                          <a:spcPts val="139"/>
                        </a:lnSpc>
                        <a:defRPr/>
                      </a:pPr>
                      <a:endParaRPr lang="en-US" sz="1100"/>
                    </a:p>
                  </a:txBody>
                  <a:tcPr marL="190500" marR="190500" marT="190500" marB="190500" anchor="ctr">
                    <a:lnL w="4233" cap="flat" cmpd="sng" algn="ctr">
                      <a:solidFill>
                        <a:srgbClr val="17463E"/>
                      </a:solidFill>
                      <a:prstDash val="solid"/>
                      <a:round/>
                      <a:headEnd type="none" w="med" len="med"/>
                      <a:tailEnd type="none" w="med" len="med"/>
                    </a:lnL>
                    <a:lnR w="4233" cap="flat" cmpd="sng" algn="ctr">
                      <a:solidFill>
                        <a:srgbClr val="17463E"/>
                      </a:solidFill>
                      <a:prstDash val="solid"/>
                      <a:round/>
                      <a:headEnd type="none" w="med" len="med"/>
                      <a:tailEnd type="none" w="med" len="med"/>
                    </a:lnR>
                    <a:lnT w="4233" cap="flat" cmpd="sng" algn="ctr">
                      <a:solidFill>
                        <a:srgbClr val="17463E"/>
                      </a:solidFill>
                      <a:prstDash val="solid"/>
                      <a:round/>
                      <a:headEnd type="none" w="med" len="med"/>
                      <a:tailEnd type="none" w="med" len="med"/>
                    </a:lnT>
                    <a:lnB w="4233" cap="flat" cmpd="sng" algn="ctr">
                      <a:solidFill>
                        <a:srgbClr val="6BA342"/>
                      </a:solidFill>
                      <a:prstDash val="solid"/>
                      <a:round/>
                      <a:headEnd type="none" w="med" len="med"/>
                      <a:tailEnd type="none" w="med" len="med"/>
                    </a:lnB>
                  </a:tcPr>
                </a:tc>
                <a:tc hMerge="1">
                  <a:txBody>
                    <a:bodyPr/>
                    <a:lstStyle/>
                    <a:p>
                      <a:pPr algn="l">
                        <a:lnSpc>
                          <a:spcPts val="139"/>
                        </a:lnSpc>
                        <a:defRPr/>
                      </a:pPr>
                      <a:endParaRPr lang="en-US" sz="1100"/>
                    </a:p>
                  </a:txBody>
                  <a:tcPr marL="190500" marR="190500" marT="190500" marB="190500" anchor="ctr">
                    <a:lnL w="4233" cap="flat" cmpd="sng" algn="ctr">
                      <a:solidFill>
                        <a:srgbClr val="17463E"/>
                      </a:solidFill>
                      <a:prstDash val="solid"/>
                      <a:round/>
                      <a:headEnd type="none" w="med" len="med"/>
                      <a:tailEnd type="none" w="med" len="med"/>
                    </a:lnL>
                    <a:lnR w="4233" cap="flat" cmpd="sng" algn="ctr">
                      <a:solidFill>
                        <a:srgbClr val="17463E"/>
                      </a:solidFill>
                      <a:prstDash val="solid"/>
                      <a:round/>
                      <a:headEnd type="none" w="med" len="med"/>
                      <a:tailEnd type="none" w="med" len="med"/>
                    </a:lnR>
                    <a:lnT w="4233" cap="flat" cmpd="sng" algn="ctr">
                      <a:solidFill>
                        <a:srgbClr val="17463E"/>
                      </a:solidFill>
                      <a:prstDash val="solid"/>
                      <a:round/>
                      <a:headEnd type="none" w="med" len="med"/>
                      <a:tailEnd type="none" w="med" len="med"/>
                    </a:lnT>
                    <a:lnB w="4233" cap="flat" cmpd="sng" algn="ctr">
                      <a:solidFill>
                        <a:srgbClr val="6BA342"/>
                      </a:solidFill>
                      <a:prstDash val="solid"/>
                      <a:round/>
                      <a:headEnd type="none" w="med" len="med"/>
                      <a:tailEnd type="none" w="med" len="med"/>
                    </a:lnB>
                  </a:tcPr>
                </a:tc>
                <a:tc hMerge="1">
                  <a:txBody>
                    <a:bodyPr/>
                    <a:lstStyle/>
                    <a:p>
                      <a:endParaRPr lang="en-US"/>
                    </a:p>
                  </a:txBody>
                  <a:tcPr/>
                </a:tc>
                <a:tc hMerge="1">
                  <a:txBody>
                    <a:bodyPr/>
                    <a:lstStyle/>
                    <a:p>
                      <a:pPr algn="l">
                        <a:lnSpc>
                          <a:spcPts val="139"/>
                        </a:lnSpc>
                        <a:defRPr/>
                      </a:pPr>
                      <a:endParaRPr lang="en-US" sz="1100"/>
                    </a:p>
                  </a:txBody>
                  <a:tcPr marL="190500" marR="190500" marT="190500" marB="190500" anchor="ctr">
                    <a:lnL w="4233" cap="flat" cmpd="sng" algn="ctr">
                      <a:solidFill>
                        <a:srgbClr val="17463E"/>
                      </a:solidFill>
                      <a:prstDash val="solid"/>
                      <a:round/>
                      <a:headEnd type="none" w="med" len="med"/>
                      <a:tailEnd type="none" w="med" len="med"/>
                    </a:lnL>
                    <a:lnR w="4233" cap="flat" cmpd="sng" algn="ctr">
                      <a:solidFill>
                        <a:srgbClr val="17463E"/>
                      </a:solidFill>
                      <a:prstDash val="solid"/>
                      <a:round/>
                      <a:headEnd type="none" w="med" len="med"/>
                      <a:tailEnd type="none" w="med" len="med"/>
                    </a:lnR>
                    <a:lnT w="4233" cap="flat" cmpd="sng" algn="ctr">
                      <a:solidFill>
                        <a:srgbClr val="17463E"/>
                      </a:solidFill>
                      <a:prstDash val="solid"/>
                      <a:round/>
                      <a:headEnd type="none" w="med" len="med"/>
                      <a:tailEnd type="none" w="med" len="med"/>
                    </a:lnT>
                    <a:lnB w="4233" cap="flat" cmpd="sng" algn="ctr">
                      <a:solidFill>
                        <a:srgbClr val="6BA342"/>
                      </a:solidFill>
                      <a:prstDash val="solid"/>
                      <a:round/>
                      <a:headEnd type="none" w="med" len="med"/>
                      <a:tailEnd type="none" w="med" len="med"/>
                    </a:lnB>
                  </a:tcPr>
                </a:tc>
                <a:tc hMerge="1">
                  <a:txBody>
                    <a:bodyPr/>
                    <a:lstStyle/>
                    <a:p>
                      <a:pPr algn="l">
                        <a:lnSpc>
                          <a:spcPts val="139"/>
                        </a:lnSpc>
                        <a:defRPr/>
                      </a:pPr>
                      <a:endParaRPr lang="en-US" sz="1100"/>
                    </a:p>
                  </a:txBody>
                  <a:tcPr marL="190500" marR="190500" marT="190500" marB="190500" anchor="ctr">
                    <a:lnL w="4233" cap="flat" cmpd="sng" algn="ctr">
                      <a:solidFill>
                        <a:srgbClr val="17463E"/>
                      </a:solidFill>
                      <a:prstDash val="solid"/>
                      <a:round/>
                      <a:headEnd type="none" w="med" len="med"/>
                      <a:tailEnd type="none" w="med" len="med"/>
                    </a:lnL>
                    <a:lnR w="4233" cap="flat" cmpd="sng" algn="ctr">
                      <a:solidFill>
                        <a:srgbClr val="17463E"/>
                      </a:solidFill>
                      <a:prstDash val="solid"/>
                      <a:round/>
                      <a:headEnd type="none" w="med" len="med"/>
                      <a:tailEnd type="none" w="med" len="med"/>
                    </a:lnR>
                    <a:lnT w="4233" cap="flat" cmpd="sng" algn="ctr">
                      <a:solidFill>
                        <a:srgbClr val="17463E"/>
                      </a:solidFill>
                      <a:prstDash val="solid"/>
                      <a:round/>
                      <a:headEnd type="none" w="med" len="med"/>
                      <a:tailEnd type="none" w="med" len="med"/>
                    </a:lnT>
                    <a:lnB w="4233" cap="flat" cmpd="sng" algn="ctr">
                      <a:solidFill>
                        <a:srgbClr val="6BA342"/>
                      </a:solidFill>
                      <a:prstDash val="solid"/>
                      <a:round/>
                      <a:headEnd type="none" w="med" len="med"/>
                      <a:tailEnd type="none" w="med" len="med"/>
                    </a:lnB>
                  </a:tcPr>
                </a:tc>
                <a:tc hMerge="1">
                  <a:txBody>
                    <a:bodyPr/>
                    <a:lstStyle/>
                    <a:p>
                      <a:pPr algn="l">
                        <a:lnSpc>
                          <a:spcPts val="139"/>
                        </a:lnSpc>
                        <a:defRPr/>
                      </a:pPr>
                      <a:endParaRPr lang="en-US" sz="1100"/>
                    </a:p>
                  </a:txBody>
                  <a:tcPr marL="190500" marR="190500" marT="190500" marB="190500" anchor="ctr">
                    <a:lnL w="4233" cap="flat" cmpd="sng" algn="ctr">
                      <a:solidFill>
                        <a:srgbClr val="17463E"/>
                      </a:solidFill>
                      <a:prstDash val="solid"/>
                      <a:round/>
                      <a:headEnd type="none" w="med" len="med"/>
                      <a:tailEnd type="none" w="med" len="med"/>
                    </a:lnL>
                    <a:lnR w="4233" cap="flat" cmpd="sng" algn="ctr">
                      <a:solidFill>
                        <a:srgbClr val="17463E"/>
                      </a:solidFill>
                      <a:prstDash val="solid"/>
                      <a:round/>
                      <a:headEnd type="none" w="med" len="med"/>
                      <a:tailEnd type="none" w="med" len="med"/>
                    </a:lnR>
                    <a:lnT w="4233" cap="flat" cmpd="sng" algn="ctr">
                      <a:solidFill>
                        <a:srgbClr val="17463E"/>
                      </a:solidFill>
                      <a:prstDash val="solid"/>
                      <a:round/>
                      <a:headEnd type="none" w="med" len="med"/>
                      <a:tailEnd type="none" w="med" len="med"/>
                    </a:lnT>
                    <a:lnB w="4233" cap="flat" cmpd="sng" algn="ctr">
                      <a:solidFill>
                        <a:srgbClr val="6BA342"/>
                      </a:solidFill>
                      <a:prstDash val="solid"/>
                      <a:round/>
                      <a:headEnd type="none" w="med" len="med"/>
                      <a:tailEnd type="none" w="med" len="med"/>
                    </a:lnB>
                  </a:tcPr>
                </a:tc>
                <a:tc hMerge="1">
                  <a:txBody>
                    <a:bodyPr/>
                    <a:lstStyle/>
                    <a:p>
                      <a:pPr algn="l">
                        <a:lnSpc>
                          <a:spcPts val="139"/>
                        </a:lnSpc>
                        <a:defRPr/>
                      </a:pPr>
                      <a:endParaRPr lang="en-US" sz="1100"/>
                    </a:p>
                  </a:txBody>
                  <a:tcPr marL="190500" marR="190500" marT="190500" marB="190500" anchor="ctr">
                    <a:lnL w="4233" cap="flat" cmpd="sng" algn="ctr">
                      <a:solidFill>
                        <a:srgbClr val="17463E"/>
                      </a:solidFill>
                      <a:prstDash val="solid"/>
                      <a:round/>
                      <a:headEnd type="none" w="med" len="med"/>
                      <a:tailEnd type="none" w="med" len="med"/>
                    </a:lnL>
                    <a:lnR w="4233" cap="flat" cmpd="sng" algn="ctr">
                      <a:solidFill>
                        <a:srgbClr val="17463E"/>
                      </a:solidFill>
                      <a:prstDash val="solid"/>
                      <a:round/>
                      <a:headEnd type="none" w="med" len="med"/>
                      <a:tailEnd type="none" w="med" len="med"/>
                    </a:lnR>
                    <a:lnT w="4233" cap="flat" cmpd="sng" algn="ctr">
                      <a:solidFill>
                        <a:srgbClr val="17463E"/>
                      </a:solidFill>
                      <a:prstDash val="solid"/>
                      <a:round/>
                      <a:headEnd type="none" w="med" len="med"/>
                      <a:tailEnd type="none" w="med" len="med"/>
                    </a:lnT>
                    <a:lnB w="4233" cap="flat" cmpd="sng" algn="ctr">
                      <a:solidFill>
                        <a:srgbClr val="6BA342"/>
                      </a:solidFill>
                      <a:prstDash val="solid"/>
                      <a:round/>
                      <a:headEnd type="none" w="med" len="med"/>
                      <a:tailEnd type="none" w="med" len="med"/>
                    </a:lnB>
                  </a:tcPr>
                </a:tc>
                <a:tc hMerge="1">
                  <a:txBody>
                    <a:bodyPr/>
                    <a:lstStyle/>
                    <a:p>
                      <a:pPr algn="l">
                        <a:lnSpc>
                          <a:spcPts val="139"/>
                        </a:lnSpc>
                        <a:defRPr/>
                      </a:pPr>
                      <a:endParaRPr lang="en-US" sz="1100"/>
                    </a:p>
                  </a:txBody>
                  <a:tcPr marL="190500" marR="190500" marT="190500" marB="190500" anchor="ctr">
                    <a:lnL w="4233" cap="flat" cmpd="sng" algn="ctr">
                      <a:solidFill>
                        <a:srgbClr val="17463E"/>
                      </a:solidFill>
                      <a:prstDash val="solid"/>
                      <a:round/>
                      <a:headEnd type="none" w="med" len="med"/>
                      <a:tailEnd type="none" w="med" len="med"/>
                    </a:lnL>
                    <a:lnR w="4233" cap="flat" cmpd="sng" algn="ctr">
                      <a:solidFill>
                        <a:srgbClr val="17463E"/>
                      </a:solidFill>
                      <a:prstDash val="solid"/>
                      <a:round/>
                      <a:headEnd type="none" w="med" len="med"/>
                      <a:tailEnd type="none" w="med" len="med"/>
                    </a:lnR>
                    <a:lnT w="4233" cap="flat" cmpd="sng" algn="ctr">
                      <a:solidFill>
                        <a:srgbClr val="17463E"/>
                      </a:solidFill>
                      <a:prstDash val="solid"/>
                      <a:round/>
                      <a:headEnd type="none" w="med" len="med"/>
                      <a:tailEnd type="none" w="med" len="med"/>
                    </a:lnT>
                    <a:lnB w="4233" cap="flat" cmpd="sng" algn="ctr">
                      <a:solidFill>
                        <a:srgbClr val="6BA342"/>
                      </a:solidFill>
                      <a:prstDash val="solid"/>
                      <a:round/>
                      <a:headEnd type="none" w="med" len="med"/>
                      <a:tailEnd type="none" w="med" len="med"/>
                    </a:lnB>
                  </a:tcPr>
                </a:tc>
                <a:tc hMerge="1">
                  <a:txBody>
                    <a:bodyPr/>
                    <a:lstStyle/>
                    <a:p>
                      <a:pPr algn="l">
                        <a:lnSpc>
                          <a:spcPts val="139"/>
                        </a:lnSpc>
                        <a:defRPr/>
                      </a:pPr>
                      <a:endParaRPr lang="en-US" sz="1100"/>
                    </a:p>
                  </a:txBody>
                  <a:tcPr marL="190500" marR="190500" marT="190500" marB="190500" anchor="ctr">
                    <a:lnL w="4233" cap="flat" cmpd="sng" algn="ctr">
                      <a:solidFill>
                        <a:srgbClr val="17463E"/>
                      </a:solidFill>
                      <a:prstDash val="solid"/>
                      <a:round/>
                      <a:headEnd type="none" w="med" len="med"/>
                      <a:tailEnd type="none" w="med" len="med"/>
                    </a:lnL>
                    <a:lnR w="4233" cap="flat" cmpd="sng" algn="ctr">
                      <a:solidFill>
                        <a:srgbClr val="17463E"/>
                      </a:solidFill>
                      <a:prstDash val="solid"/>
                      <a:round/>
                      <a:headEnd type="none" w="med" len="med"/>
                      <a:tailEnd type="none" w="med" len="med"/>
                    </a:lnR>
                    <a:lnT w="4233" cap="flat" cmpd="sng" algn="ctr">
                      <a:solidFill>
                        <a:srgbClr val="17463E"/>
                      </a:solidFill>
                      <a:prstDash val="solid"/>
                      <a:round/>
                      <a:headEnd type="none" w="med" len="med"/>
                      <a:tailEnd type="none" w="med" len="med"/>
                    </a:lnT>
                    <a:lnB w="4233" cap="flat" cmpd="sng" algn="ctr">
                      <a:solidFill>
                        <a:srgbClr val="6BA342"/>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5"/>
                  </a:ext>
                </a:extLst>
              </a:tr>
              <a:tr h="0">
                <a:tc>
                  <a:txBody>
                    <a:bodyPr/>
                    <a:lstStyle/>
                    <a:p>
                      <a:pPr algn="l">
                        <a:lnSpc>
                          <a:spcPts val="2066"/>
                        </a:lnSpc>
                        <a:defRPr/>
                      </a:pPr>
                      <a:r>
                        <a:rPr lang="en-US" sz="1475" b="1">
                          <a:solidFill>
                            <a:srgbClr val="FFFFFF"/>
                          </a:solidFill>
                          <a:latin typeface="Canva Sans Bold"/>
                          <a:ea typeface="Canva Sans Bold"/>
                          <a:cs typeface="Canva Sans Bold"/>
                          <a:sym typeface="Canva Sans Bold"/>
                        </a:rPr>
                        <a:t>​</a:t>
                      </a:r>
                      <a:endParaRPr lang="en-US" sz="1100"/>
                    </a:p>
                  </a:txBody>
                  <a:tcPr marL="190500" marR="190500" marT="190500" marB="190500" anchor="ctr">
                    <a:lnL w="4233" cap="flat" cmpd="sng" algn="ctr">
                      <a:solidFill>
                        <a:srgbClr val="6BA342"/>
                      </a:solidFill>
                      <a:prstDash val="solid"/>
                      <a:round/>
                      <a:headEnd type="none" w="med" len="med"/>
                      <a:tailEnd type="none" w="med" len="med"/>
                    </a:lnL>
                    <a:lnR w="4233" cap="flat" cmpd="sng" algn="ctr">
                      <a:solidFill>
                        <a:srgbClr val="6BA342"/>
                      </a:solidFill>
                      <a:prstDash val="solid"/>
                      <a:round/>
                      <a:headEnd type="none" w="med" len="med"/>
                      <a:tailEnd type="none" w="med" len="med"/>
                    </a:lnR>
                    <a:lnT w="4233" cap="flat" cmpd="sng" algn="ctr">
                      <a:solidFill>
                        <a:srgbClr val="6BA342"/>
                      </a:solidFill>
                      <a:prstDash val="solid"/>
                      <a:round/>
                      <a:headEnd type="none" w="med" len="med"/>
                      <a:tailEnd type="none" w="med" len="med"/>
                    </a:lnT>
                    <a:lnB w="4233" cap="flat" cmpd="sng" algn="ctr">
                      <a:solidFill>
                        <a:srgbClr val="6BA342"/>
                      </a:solidFill>
                      <a:prstDash val="solid"/>
                      <a:round/>
                      <a:headEnd type="none" w="med" len="med"/>
                      <a:tailEnd type="none" w="med" len="med"/>
                    </a:lnB>
                    <a:solidFill>
                      <a:srgbClr val="17463E"/>
                    </a:solidFill>
                  </a:tcPr>
                </a:tc>
                <a:tc>
                  <a:txBody>
                    <a:bodyPr/>
                    <a:lstStyle/>
                    <a:p>
                      <a:pPr algn="ctr">
                        <a:lnSpc>
                          <a:spcPts val="2066"/>
                        </a:lnSpc>
                        <a:defRPr/>
                      </a:pPr>
                      <a:r>
                        <a:rPr lang="en-US" sz="1475" b="1" u="sng">
                          <a:solidFill>
                            <a:srgbClr val="FFFFFF"/>
                          </a:solidFill>
                          <a:latin typeface="Canva Sans Bold"/>
                          <a:ea typeface="Canva Sans Bold"/>
                          <a:cs typeface="Canva Sans Bold"/>
                          <a:sym typeface="Canva Sans Bold"/>
                        </a:rPr>
                        <a:t>HDHP ​</a:t>
                      </a:r>
                      <a:endParaRPr lang="en-US" sz="1100"/>
                    </a:p>
                  </a:txBody>
                  <a:tcPr marL="190500" marR="190500" marT="190500" marB="190500" anchor="ctr">
                    <a:lnL w="4233" cap="flat" cmpd="sng" algn="ctr">
                      <a:solidFill>
                        <a:srgbClr val="6BA342"/>
                      </a:solidFill>
                      <a:prstDash val="solid"/>
                      <a:round/>
                      <a:headEnd type="none" w="med" len="med"/>
                      <a:tailEnd type="none" w="med" len="med"/>
                    </a:lnL>
                    <a:lnR w="4233" cap="flat" cmpd="sng" algn="ctr">
                      <a:solidFill>
                        <a:srgbClr val="6BA342"/>
                      </a:solidFill>
                      <a:prstDash val="solid"/>
                      <a:round/>
                      <a:headEnd type="none" w="med" len="med"/>
                      <a:tailEnd type="none" w="med" len="med"/>
                    </a:lnR>
                    <a:lnT w="4233" cap="flat" cmpd="sng" algn="ctr">
                      <a:solidFill>
                        <a:srgbClr val="6BA342"/>
                      </a:solidFill>
                      <a:prstDash val="solid"/>
                      <a:round/>
                      <a:headEnd type="none" w="med" len="med"/>
                      <a:tailEnd type="none" w="med" len="med"/>
                    </a:lnT>
                    <a:lnB w="4233" cap="flat" cmpd="sng" algn="ctr">
                      <a:solidFill>
                        <a:srgbClr val="6BA342"/>
                      </a:solidFill>
                      <a:prstDash val="solid"/>
                      <a:round/>
                      <a:headEnd type="none" w="med" len="med"/>
                      <a:tailEnd type="none" w="med" len="med"/>
                    </a:lnB>
                    <a:solidFill>
                      <a:srgbClr val="17463E"/>
                    </a:solidFill>
                  </a:tcPr>
                </a:tc>
                <a:tc>
                  <a:txBody>
                    <a:bodyPr/>
                    <a:lstStyle/>
                    <a:p>
                      <a:pPr algn="ctr">
                        <a:lnSpc>
                          <a:spcPts val="2066"/>
                        </a:lnSpc>
                        <a:defRPr/>
                      </a:pPr>
                      <a:r>
                        <a:rPr lang="en-US" sz="1475" b="1">
                          <a:solidFill>
                            <a:srgbClr val="FFFFFF"/>
                          </a:solidFill>
                          <a:latin typeface="Canva Sans Bold"/>
                          <a:ea typeface="Canva Sans Bold"/>
                          <a:cs typeface="Canva Sans Bold"/>
                          <a:sym typeface="Canva Sans Bold"/>
                        </a:rPr>
                        <a:t>Monthly ​</a:t>
                      </a:r>
                      <a:endParaRPr lang="en-US" sz="1100"/>
                    </a:p>
                  </a:txBody>
                  <a:tcPr marL="190500" marR="190500" marT="190500" marB="190500" anchor="ctr">
                    <a:lnL w="4233" cap="flat" cmpd="sng" algn="ctr">
                      <a:solidFill>
                        <a:srgbClr val="6BA342"/>
                      </a:solidFill>
                      <a:prstDash val="solid"/>
                      <a:round/>
                      <a:headEnd type="none" w="med" len="med"/>
                      <a:tailEnd type="none" w="med" len="med"/>
                    </a:lnL>
                    <a:lnR w="4233" cap="flat" cmpd="sng" algn="ctr">
                      <a:solidFill>
                        <a:srgbClr val="6BA342"/>
                      </a:solidFill>
                      <a:prstDash val="solid"/>
                      <a:round/>
                      <a:headEnd type="none" w="med" len="med"/>
                      <a:tailEnd type="none" w="med" len="med"/>
                    </a:lnR>
                    <a:lnT w="4233" cap="flat" cmpd="sng" algn="ctr">
                      <a:solidFill>
                        <a:srgbClr val="6BA342"/>
                      </a:solidFill>
                      <a:prstDash val="solid"/>
                      <a:round/>
                      <a:headEnd type="none" w="med" len="med"/>
                      <a:tailEnd type="none" w="med" len="med"/>
                    </a:lnT>
                    <a:lnB w="4233" cap="flat" cmpd="sng" algn="ctr">
                      <a:solidFill>
                        <a:srgbClr val="6BA342"/>
                      </a:solidFill>
                      <a:prstDash val="solid"/>
                      <a:round/>
                      <a:headEnd type="none" w="med" len="med"/>
                      <a:tailEnd type="none" w="med" len="med"/>
                    </a:lnB>
                    <a:solidFill>
                      <a:srgbClr val="17463E"/>
                    </a:solidFill>
                  </a:tcPr>
                </a:tc>
                <a:tc>
                  <a:txBody>
                    <a:bodyPr/>
                    <a:lstStyle/>
                    <a:p>
                      <a:pPr algn="ctr">
                        <a:lnSpc>
                          <a:spcPts val="2066"/>
                        </a:lnSpc>
                        <a:defRPr/>
                      </a:pPr>
                      <a:r>
                        <a:rPr lang="en-US" sz="1475" b="1">
                          <a:solidFill>
                            <a:srgbClr val="FFFFFF"/>
                          </a:solidFill>
                          <a:latin typeface="Canva Sans Bold"/>
                          <a:ea typeface="Canva Sans Bold"/>
                          <a:cs typeface="Canva Sans Bold"/>
                          <a:sym typeface="Canva Sans Bold"/>
                        </a:rPr>
                        <a:t>Annually ​</a:t>
                      </a:r>
                      <a:endParaRPr lang="en-US" sz="1100"/>
                    </a:p>
                  </a:txBody>
                  <a:tcPr marL="190500" marR="190500" marT="190500" marB="190500" anchor="ctr">
                    <a:lnL w="4233" cap="flat" cmpd="sng" algn="ctr">
                      <a:solidFill>
                        <a:srgbClr val="6BA342"/>
                      </a:solidFill>
                      <a:prstDash val="solid"/>
                      <a:round/>
                      <a:headEnd type="none" w="med" len="med"/>
                      <a:tailEnd type="none" w="med" len="med"/>
                    </a:lnL>
                    <a:lnR w="4233" cap="flat" cmpd="sng" algn="ctr">
                      <a:solidFill>
                        <a:srgbClr val="6BA342"/>
                      </a:solidFill>
                      <a:prstDash val="solid"/>
                      <a:round/>
                      <a:headEnd type="none" w="med" len="med"/>
                      <a:tailEnd type="none" w="med" len="med"/>
                    </a:lnR>
                    <a:lnT w="4233" cap="flat" cmpd="sng" algn="ctr">
                      <a:solidFill>
                        <a:srgbClr val="6BA342"/>
                      </a:solidFill>
                      <a:prstDash val="solid"/>
                      <a:round/>
                      <a:headEnd type="none" w="med" len="med"/>
                      <a:tailEnd type="none" w="med" len="med"/>
                    </a:lnT>
                    <a:lnB w="4233" cap="flat" cmpd="sng" algn="ctr">
                      <a:solidFill>
                        <a:srgbClr val="6BA342"/>
                      </a:solidFill>
                      <a:prstDash val="solid"/>
                      <a:round/>
                      <a:headEnd type="none" w="med" len="med"/>
                      <a:tailEnd type="none" w="med" len="med"/>
                    </a:lnB>
                    <a:solidFill>
                      <a:srgbClr val="17463E"/>
                    </a:solidFill>
                  </a:tcPr>
                </a:tc>
                <a:tc gridSpan="2">
                  <a:txBody>
                    <a:bodyPr/>
                    <a:lstStyle/>
                    <a:p>
                      <a:pPr algn="ctr">
                        <a:lnSpc>
                          <a:spcPts val="2066"/>
                        </a:lnSpc>
                        <a:defRPr/>
                      </a:pPr>
                      <a:r>
                        <a:rPr lang="en-US" sz="1475" b="1">
                          <a:solidFill>
                            <a:srgbClr val="FFFFFF"/>
                          </a:solidFill>
                          <a:latin typeface="Canva Sans Bold"/>
                          <a:ea typeface="Canva Sans Bold"/>
                          <a:cs typeface="Canva Sans Bold"/>
                          <a:sym typeface="Canva Sans Bold"/>
                        </a:rPr>
                        <a:t>​</a:t>
                      </a:r>
                      <a:endParaRPr lang="en-US" sz="1100"/>
                    </a:p>
                  </a:txBody>
                  <a:tcPr marL="190500" marR="190500" marT="190500" marB="190500" anchor="ctr">
                    <a:lnL w="4233" cap="flat" cmpd="sng" algn="ctr">
                      <a:solidFill>
                        <a:srgbClr val="6BA342"/>
                      </a:solidFill>
                      <a:prstDash val="solid"/>
                      <a:round/>
                      <a:headEnd type="none" w="med" len="med"/>
                      <a:tailEnd type="none" w="med" len="med"/>
                    </a:lnL>
                    <a:lnR w="4233" cap="flat" cmpd="sng" algn="ctr">
                      <a:solidFill>
                        <a:srgbClr val="6BA342"/>
                      </a:solidFill>
                      <a:prstDash val="solid"/>
                      <a:round/>
                      <a:headEnd type="none" w="med" len="med"/>
                      <a:tailEnd type="none" w="med" len="med"/>
                    </a:lnR>
                    <a:lnT w="4233" cap="flat" cmpd="sng" algn="ctr">
                      <a:solidFill>
                        <a:srgbClr val="6BA342"/>
                      </a:solidFill>
                      <a:prstDash val="solid"/>
                      <a:round/>
                      <a:headEnd type="none" w="med" len="med"/>
                      <a:tailEnd type="none" w="med" len="med"/>
                    </a:lnT>
                    <a:lnB w="4233" cap="flat" cmpd="sng" algn="ctr">
                      <a:solidFill>
                        <a:srgbClr val="6BA342"/>
                      </a:solidFill>
                      <a:prstDash val="solid"/>
                      <a:round/>
                      <a:headEnd type="none" w="med" len="med"/>
                      <a:tailEnd type="none" w="med" len="med"/>
                    </a:lnB>
                    <a:solidFill>
                      <a:srgbClr val="17463E"/>
                    </a:solidFill>
                  </a:tcPr>
                </a:tc>
                <a:tc hMerge="1">
                  <a:txBody>
                    <a:bodyPr/>
                    <a:lstStyle/>
                    <a:p>
                      <a:pPr algn="ctr">
                        <a:lnSpc>
                          <a:spcPts val="2066"/>
                        </a:lnSpc>
                        <a:defRPr/>
                      </a:pPr>
                      <a:endParaRPr lang="en-US" sz="1100"/>
                    </a:p>
                  </a:txBody>
                  <a:tcPr marL="190500" marR="190500" marT="190500" marB="190500" anchor="ctr">
                    <a:lnL w="4233" cap="flat" cmpd="sng" algn="ctr">
                      <a:solidFill>
                        <a:srgbClr val="6BA342"/>
                      </a:solidFill>
                      <a:prstDash val="solid"/>
                      <a:round/>
                      <a:headEnd type="none" w="med" len="med"/>
                      <a:tailEnd type="none" w="med" len="med"/>
                    </a:lnL>
                    <a:lnR w="4233" cap="flat" cmpd="sng" algn="ctr">
                      <a:solidFill>
                        <a:srgbClr val="6BA342"/>
                      </a:solidFill>
                      <a:prstDash val="solid"/>
                      <a:round/>
                      <a:headEnd type="none" w="med" len="med"/>
                      <a:tailEnd type="none" w="med" len="med"/>
                    </a:lnR>
                    <a:lnT w="4233" cap="flat" cmpd="sng" algn="ctr">
                      <a:solidFill>
                        <a:srgbClr val="6BA342"/>
                      </a:solidFill>
                      <a:prstDash val="solid"/>
                      <a:round/>
                      <a:headEnd type="none" w="med" len="med"/>
                      <a:tailEnd type="none" w="med" len="med"/>
                    </a:lnT>
                    <a:lnB w="4233" cap="flat" cmpd="sng" algn="ctr">
                      <a:solidFill>
                        <a:srgbClr val="6BA342"/>
                      </a:solidFill>
                      <a:prstDash val="solid"/>
                      <a:round/>
                      <a:headEnd type="none" w="med" len="med"/>
                      <a:tailEnd type="none" w="med" len="med"/>
                    </a:lnB>
                    <a:solidFill>
                      <a:srgbClr val="17463E"/>
                    </a:solidFill>
                  </a:tcPr>
                </a:tc>
                <a:tc>
                  <a:txBody>
                    <a:bodyPr/>
                    <a:lstStyle/>
                    <a:p>
                      <a:pPr algn="ctr">
                        <a:lnSpc>
                          <a:spcPts val="2066"/>
                        </a:lnSpc>
                        <a:defRPr/>
                      </a:pPr>
                      <a:r>
                        <a:rPr lang="en-US" sz="1475" b="1">
                          <a:solidFill>
                            <a:srgbClr val="FFFFFF"/>
                          </a:solidFill>
                          <a:latin typeface="Canva Sans Bold"/>
                          <a:ea typeface="Canva Sans Bold"/>
                          <a:cs typeface="Canva Sans Bold"/>
                          <a:sym typeface="Canva Sans Bold"/>
                        </a:rPr>
                        <a:t>Deductible ​</a:t>
                      </a:r>
                      <a:endParaRPr lang="en-US" sz="1100"/>
                    </a:p>
                  </a:txBody>
                  <a:tcPr marL="190500" marR="190500" marT="190500" marB="190500" anchor="ctr">
                    <a:lnL w="4233" cap="flat" cmpd="sng" algn="ctr">
                      <a:solidFill>
                        <a:srgbClr val="6BA342"/>
                      </a:solidFill>
                      <a:prstDash val="solid"/>
                      <a:round/>
                      <a:headEnd type="none" w="med" len="med"/>
                      <a:tailEnd type="none" w="med" len="med"/>
                    </a:lnL>
                    <a:lnR w="4233" cap="flat" cmpd="sng" algn="ctr">
                      <a:solidFill>
                        <a:srgbClr val="6BA342"/>
                      </a:solidFill>
                      <a:prstDash val="solid"/>
                      <a:round/>
                      <a:headEnd type="none" w="med" len="med"/>
                      <a:tailEnd type="none" w="med" len="med"/>
                    </a:lnR>
                    <a:lnT w="4233" cap="flat" cmpd="sng" algn="ctr">
                      <a:solidFill>
                        <a:srgbClr val="6BA342"/>
                      </a:solidFill>
                      <a:prstDash val="solid"/>
                      <a:round/>
                      <a:headEnd type="none" w="med" len="med"/>
                      <a:tailEnd type="none" w="med" len="med"/>
                    </a:lnT>
                    <a:lnB w="4233" cap="flat" cmpd="sng" algn="ctr">
                      <a:solidFill>
                        <a:srgbClr val="6BA342"/>
                      </a:solidFill>
                      <a:prstDash val="solid"/>
                      <a:round/>
                      <a:headEnd type="none" w="med" len="med"/>
                      <a:tailEnd type="none" w="med" len="med"/>
                    </a:lnB>
                    <a:solidFill>
                      <a:srgbClr val="17463E"/>
                    </a:solidFill>
                  </a:tcPr>
                </a:tc>
                <a:tc>
                  <a:txBody>
                    <a:bodyPr/>
                    <a:lstStyle/>
                    <a:p>
                      <a:pPr algn="ctr">
                        <a:lnSpc>
                          <a:spcPts val="2066"/>
                        </a:lnSpc>
                        <a:defRPr/>
                      </a:pPr>
                      <a:r>
                        <a:rPr lang="en-US" sz="1475" b="1">
                          <a:solidFill>
                            <a:srgbClr val="FFFFFF"/>
                          </a:solidFill>
                          <a:latin typeface="Canva Sans Bold"/>
                          <a:ea typeface="Canva Sans Bold"/>
                          <a:cs typeface="Canva Sans Bold"/>
                          <a:sym typeface="Canva Sans Bold"/>
                        </a:rPr>
                        <a:t>OOP Max ​</a:t>
                      </a:r>
                      <a:endParaRPr lang="en-US" sz="1100"/>
                    </a:p>
                  </a:txBody>
                  <a:tcPr marL="190500" marR="190500" marT="190500" marB="190500" anchor="ctr">
                    <a:lnL w="4233" cap="flat" cmpd="sng" algn="ctr">
                      <a:solidFill>
                        <a:srgbClr val="6BA342"/>
                      </a:solidFill>
                      <a:prstDash val="solid"/>
                      <a:round/>
                      <a:headEnd type="none" w="med" len="med"/>
                      <a:tailEnd type="none" w="med" len="med"/>
                    </a:lnL>
                    <a:lnR w="4233" cap="flat" cmpd="sng" algn="ctr">
                      <a:solidFill>
                        <a:srgbClr val="6BA342"/>
                      </a:solidFill>
                      <a:prstDash val="solid"/>
                      <a:round/>
                      <a:headEnd type="none" w="med" len="med"/>
                      <a:tailEnd type="none" w="med" len="med"/>
                    </a:lnR>
                    <a:lnT w="4233" cap="flat" cmpd="sng" algn="ctr">
                      <a:solidFill>
                        <a:srgbClr val="6BA342"/>
                      </a:solidFill>
                      <a:prstDash val="solid"/>
                      <a:round/>
                      <a:headEnd type="none" w="med" len="med"/>
                      <a:tailEnd type="none" w="med" len="med"/>
                    </a:lnT>
                    <a:lnB w="4233" cap="flat" cmpd="sng" algn="ctr">
                      <a:solidFill>
                        <a:srgbClr val="6BA342"/>
                      </a:solidFill>
                      <a:prstDash val="solid"/>
                      <a:round/>
                      <a:headEnd type="none" w="med" len="med"/>
                      <a:tailEnd type="none" w="med" len="med"/>
                    </a:lnB>
                    <a:solidFill>
                      <a:srgbClr val="17463E"/>
                    </a:solidFill>
                  </a:tcPr>
                </a:tc>
                <a:tc>
                  <a:txBody>
                    <a:bodyPr/>
                    <a:lstStyle/>
                    <a:p>
                      <a:pPr algn="ctr">
                        <a:lnSpc>
                          <a:spcPts val="2066"/>
                        </a:lnSpc>
                        <a:defRPr/>
                      </a:pPr>
                      <a:r>
                        <a:rPr lang="en-US" sz="1475" b="1">
                          <a:solidFill>
                            <a:srgbClr val="FFFFFF"/>
                          </a:solidFill>
                          <a:latin typeface="Canva Sans Bold"/>
                          <a:ea typeface="Canva Sans Bold"/>
                          <a:cs typeface="Canva Sans Bold"/>
                          <a:sym typeface="Canva Sans Bold"/>
                        </a:rPr>
                        <a:t>​</a:t>
                      </a:r>
                      <a:endParaRPr lang="en-US" sz="1100"/>
                    </a:p>
                  </a:txBody>
                  <a:tcPr marL="190500" marR="190500" marT="190500" marB="190500" anchor="ctr">
                    <a:lnL w="4233" cap="flat" cmpd="sng" algn="ctr">
                      <a:solidFill>
                        <a:srgbClr val="6BA342"/>
                      </a:solidFill>
                      <a:prstDash val="solid"/>
                      <a:round/>
                      <a:headEnd type="none" w="med" len="med"/>
                      <a:tailEnd type="none" w="med" len="med"/>
                    </a:lnL>
                    <a:lnR w="4233" cap="flat" cmpd="sng" algn="ctr">
                      <a:solidFill>
                        <a:srgbClr val="6BA342"/>
                      </a:solidFill>
                      <a:prstDash val="solid"/>
                      <a:round/>
                      <a:headEnd type="none" w="med" len="med"/>
                      <a:tailEnd type="none" w="med" len="med"/>
                    </a:lnR>
                    <a:lnT w="4233" cap="flat" cmpd="sng" algn="ctr">
                      <a:solidFill>
                        <a:srgbClr val="6BA342"/>
                      </a:solidFill>
                      <a:prstDash val="solid"/>
                      <a:round/>
                      <a:headEnd type="none" w="med" len="med"/>
                      <a:tailEnd type="none" w="med" len="med"/>
                    </a:lnT>
                    <a:lnB w="4233" cap="flat" cmpd="sng" algn="ctr">
                      <a:solidFill>
                        <a:srgbClr val="6BA342"/>
                      </a:solidFill>
                      <a:prstDash val="solid"/>
                      <a:round/>
                      <a:headEnd type="none" w="med" len="med"/>
                      <a:tailEnd type="none" w="med" len="med"/>
                    </a:lnB>
                    <a:solidFill>
                      <a:srgbClr val="17463E"/>
                    </a:solidFill>
                  </a:tcPr>
                </a:tc>
                <a:tc>
                  <a:txBody>
                    <a:bodyPr/>
                    <a:lstStyle/>
                    <a:p>
                      <a:pPr algn="ctr">
                        <a:lnSpc>
                          <a:spcPts val="2066"/>
                        </a:lnSpc>
                        <a:defRPr/>
                      </a:pPr>
                      <a:r>
                        <a:rPr lang="en-US" sz="1475" b="1">
                          <a:solidFill>
                            <a:srgbClr val="FFFFFF"/>
                          </a:solidFill>
                          <a:latin typeface="Canva Sans Bold"/>
                          <a:ea typeface="Canva Sans Bold"/>
                          <a:cs typeface="Canva Sans Bold"/>
                          <a:sym typeface="Canva Sans Bold"/>
                        </a:rPr>
                        <a:t>HSA Seed ​</a:t>
                      </a:r>
                      <a:endParaRPr lang="en-US" sz="1100"/>
                    </a:p>
                  </a:txBody>
                  <a:tcPr marL="190500" marR="190500" marT="190500" marB="190500" anchor="ctr">
                    <a:lnL w="4233" cap="flat" cmpd="sng" algn="ctr">
                      <a:solidFill>
                        <a:srgbClr val="6BA342"/>
                      </a:solidFill>
                      <a:prstDash val="solid"/>
                      <a:round/>
                      <a:headEnd type="none" w="med" len="med"/>
                      <a:tailEnd type="none" w="med" len="med"/>
                    </a:lnL>
                    <a:lnR w="4233" cap="flat" cmpd="sng" algn="ctr">
                      <a:solidFill>
                        <a:srgbClr val="6BA342"/>
                      </a:solidFill>
                      <a:prstDash val="solid"/>
                      <a:round/>
                      <a:headEnd type="none" w="med" len="med"/>
                      <a:tailEnd type="none" w="med" len="med"/>
                    </a:lnR>
                    <a:lnT w="4233" cap="flat" cmpd="sng" algn="ctr">
                      <a:solidFill>
                        <a:srgbClr val="6BA342"/>
                      </a:solidFill>
                      <a:prstDash val="solid"/>
                      <a:round/>
                      <a:headEnd type="none" w="med" len="med"/>
                      <a:tailEnd type="none" w="med" len="med"/>
                    </a:lnT>
                    <a:lnB w="4233" cap="flat" cmpd="sng" algn="ctr">
                      <a:solidFill>
                        <a:srgbClr val="6BA342"/>
                      </a:solidFill>
                      <a:prstDash val="solid"/>
                      <a:round/>
                      <a:headEnd type="none" w="med" len="med"/>
                      <a:tailEnd type="none" w="med" len="med"/>
                    </a:lnB>
                    <a:solidFill>
                      <a:srgbClr val="17463E"/>
                    </a:solidFill>
                  </a:tcPr>
                </a:tc>
                <a:tc>
                  <a:txBody>
                    <a:bodyPr/>
                    <a:lstStyle/>
                    <a:p>
                      <a:pPr algn="ctr">
                        <a:lnSpc>
                          <a:spcPts val="2066"/>
                        </a:lnSpc>
                        <a:defRPr/>
                      </a:pPr>
                      <a:r>
                        <a:rPr lang="en-US" sz="1475" b="1">
                          <a:solidFill>
                            <a:srgbClr val="FFFFFF"/>
                          </a:solidFill>
                          <a:latin typeface="Canva Sans Bold"/>
                          <a:ea typeface="Canva Sans Bold"/>
                          <a:cs typeface="Canva Sans Bold"/>
                          <a:sym typeface="Canva Sans Bold"/>
                        </a:rPr>
                        <a:t>Best Case ​</a:t>
                      </a:r>
                      <a:endParaRPr lang="en-US" sz="1100"/>
                    </a:p>
                  </a:txBody>
                  <a:tcPr marL="190500" marR="190500" marT="190500" marB="190500" anchor="ctr">
                    <a:lnL w="4233" cap="flat" cmpd="sng" algn="ctr">
                      <a:solidFill>
                        <a:srgbClr val="6BA342"/>
                      </a:solidFill>
                      <a:prstDash val="solid"/>
                      <a:round/>
                      <a:headEnd type="none" w="med" len="med"/>
                      <a:tailEnd type="none" w="med" len="med"/>
                    </a:lnL>
                    <a:lnR w="4233" cap="flat" cmpd="sng" algn="ctr">
                      <a:solidFill>
                        <a:srgbClr val="6BA342"/>
                      </a:solidFill>
                      <a:prstDash val="solid"/>
                      <a:round/>
                      <a:headEnd type="none" w="med" len="med"/>
                      <a:tailEnd type="none" w="med" len="med"/>
                    </a:lnR>
                    <a:lnT w="4233" cap="flat" cmpd="sng" algn="ctr">
                      <a:solidFill>
                        <a:srgbClr val="6BA342"/>
                      </a:solidFill>
                      <a:prstDash val="solid"/>
                      <a:round/>
                      <a:headEnd type="none" w="med" len="med"/>
                      <a:tailEnd type="none" w="med" len="med"/>
                    </a:lnT>
                    <a:lnB w="4233" cap="flat" cmpd="sng" algn="ctr">
                      <a:solidFill>
                        <a:srgbClr val="6BA342"/>
                      </a:solidFill>
                      <a:prstDash val="solid"/>
                      <a:round/>
                      <a:headEnd type="none" w="med" len="med"/>
                      <a:tailEnd type="none" w="med" len="med"/>
                    </a:lnB>
                    <a:solidFill>
                      <a:srgbClr val="17463E"/>
                    </a:solidFill>
                  </a:tcPr>
                </a:tc>
                <a:tc>
                  <a:txBody>
                    <a:bodyPr/>
                    <a:lstStyle/>
                    <a:p>
                      <a:pPr algn="ctr">
                        <a:lnSpc>
                          <a:spcPts val="2066"/>
                        </a:lnSpc>
                        <a:defRPr/>
                      </a:pPr>
                      <a:r>
                        <a:rPr lang="en-US" sz="1475" b="1">
                          <a:solidFill>
                            <a:srgbClr val="FFFFFF"/>
                          </a:solidFill>
                          <a:latin typeface="Canva Sans Bold"/>
                          <a:ea typeface="Canva Sans Bold"/>
                          <a:cs typeface="Canva Sans Bold"/>
                          <a:sym typeface="Canva Sans Bold"/>
                        </a:rPr>
                        <a:t>Worst Case ​</a:t>
                      </a:r>
                      <a:endParaRPr lang="en-US" sz="1100"/>
                    </a:p>
                  </a:txBody>
                  <a:tcPr marL="190500" marR="190500" marT="190500" marB="190500" anchor="ctr">
                    <a:lnL w="4233" cap="flat" cmpd="sng" algn="ctr">
                      <a:solidFill>
                        <a:srgbClr val="6BA342"/>
                      </a:solidFill>
                      <a:prstDash val="solid"/>
                      <a:round/>
                      <a:headEnd type="none" w="med" len="med"/>
                      <a:tailEnd type="none" w="med" len="med"/>
                    </a:lnL>
                    <a:lnR w="4233" cap="flat" cmpd="sng" algn="ctr">
                      <a:solidFill>
                        <a:srgbClr val="6BA342"/>
                      </a:solidFill>
                      <a:prstDash val="solid"/>
                      <a:round/>
                      <a:headEnd type="none" w="med" len="med"/>
                      <a:tailEnd type="none" w="med" len="med"/>
                    </a:lnR>
                    <a:lnT w="4233" cap="flat" cmpd="sng" algn="ctr">
                      <a:solidFill>
                        <a:srgbClr val="6BA342"/>
                      </a:solidFill>
                      <a:prstDash val="solid"/>
                      <a:round/>
                      <a:headEnd type="none" w="med" len="med"/>
                      <a:tailEnd type="none" w="med" len="med"/>
                    </a:lnT>
                    <a:lnB w="4233" cap="flat" cmpd="sng" algn="ctr">
                      <a:solidFill>
                        <a:srgbClr val="6BA342"/>
                      </a:solidFill>
                      <a:prstDash val="solid"/>
                      <a:round/>
                      <a:headEnd type="none" w="med" len="med"/>
                      <a:tailEnd type="none" w="med" len="med"/>
                    </a:lnB>
                    <a:solidFill>
                      <a:srgbClr val="17463E"/>
                    </a:solidFill>
                  </a:tcPr>
                </a:tc>
                <a:tc>
                  <a:txBody>
                    <a:bodyPr/>
                    <a:lstStyle/>
                    <a:p>
                      <a:pPr algn="ctr">
                        <a:lnSpc>
                          <a:spcPts val="2066"/>
                        </a:lnSpc>
                        <a:defRPr/>
                      </a:pPr>
                      <a:r>
                        <a:rPr lang="en-US" sz="2475" b="1">
                          <a:solidFill>
                            <a:srgbClr val="6BA342"/>
                          </a:solidFill>
                          <a:latin typeface="Canva Sans Bold"/>
                          <a:ea typeface="Canva Sans Bold"/>
                          <a:cs typeface="Canva Sans Bold"/>
                          <a:sym typeface="Canva Sans Bold"/>
                        </a:rPr>
                        <a:t>Savings on worst case ​</a:t>
                      </a:r>
                      <a:endParaRPr lang="en-US" sz="1100"/>
                    </a:p>
                  </a:txBody>
                  <a:tcPr marL="190500" marR="190500" marT="190500" marB="190500" anchor="ctr">
                    <a:lnL w="4233" cap="flat" cmpd="sng" algn="ctr">
                      <a:solidFill>
                        <a:srgbClr val="6BA342"/>
                      </a:solidFill>
                      <a:prstDash val="solid"/>
                      <a:round/>
                      <a:headEnd type="none" w="med" len="med"/>
                      <a:tailEnd type="none" w="med" len="med"/>
                    </a:lnL>
                    <a:lnR w="4233" cap="flat" cmpd="sng" algn="ctr">
                      <a:solidFill>
                        <a:srgbClr val="6BA342"/>
                      </a:solidFill>
                      <a:prstDash val="solid"/>
                      <a:round/>
                      <a:headEnd type="none" w="med" len="med"/>
                      <a:tailEnd type="none" w="med" len="med"/>
                    </a:lnR>
                    <a:lnT w="4233" cap="flat" cmpd="sng" algn="ctr">
                      <a:solidFill>
                        <a:srgbClr val="6BA342"/>
                      </a:solidFill>
                      <a:prstDash val="solid"/>
                      <a:round/>
                      <a:headEnd type="none" w="med" len="med"/>
                      <a:tailEnd type="none" w="med" len="med"/>
                    </a:lnT>
                    <a:lnB w="4233" cap="flat" cmpd="sng" algn="ctr">
                      <a:solidFill>
                        <a:srgbClr val="6BA342"/>
                      </a:solidFill>
                      <a:prstDash val="solid"/>
                      <a:round/>
                      <a:headEnd type="none" w="med" len="med"/>
                      <a:tailEnd type="none" w="med" len="med"/>
                    </a:lnB>
                    <a:solidFill>
                      <a:srgbClr val="17463E"/>
                    </a:solidFill>
                  </a:tcPr>
                </a:tc>
                <a:extLst>
                  <a:ext uri="{0D108BD9-81ED-4DB2-BD59-A6C34878D82A}">
                    <a16:rowId xmlns:a16="http://schemas.microsoft.com/office/drawing/2014/main" val="10006"/>
                  </a:ext>
                </a:extLst>
              </a:tr>
              <a:tr h="810069">
                <a:tc>
                  <a:txBody>
                    <a:bodyPr/>
                    <a:lstStyle/>
                    <a:p>
                      <a:pPr algn="l">
                        <a:lnSpc>
                          <a:spcPts val="2066"/>
                        </a:lnSpc>
                        <a:defRPr/>
                      </a:pPr>
                      <a:r>
                        <a:rPr lang="en-US" sz="1475" b="1">
                          <a:solidFill>
                            <a:srgbClr val="FFFFFF"/>
                          </a:solidFill>
                          <a:latin typeface="Canva Sans Bold"/>
                          <a:ea typeface="Canva Sans Bold"/>
                          <a:cs typeface="Canva Sans Bold"/>
                          <a:sym typeface="Canva Sans Bold"/>
                        </a:rPr>
                        <a:t>EEO ​</a:t>
                      </a:r>
                      <a:endParaRPr lang="en-US" sz="1100"/>
                    </a:p>
                  </a:txBody>
                  <a:tcPr marL="190500" marR="190500" marT="190500" marB="190500" anchor="ctr">
                    <a:lnL w="4233" cap="flat" cmpd="sng" algn="ctr">
                      <a:solidFill>
                        <a:srgbClr val="6BA342"/>
                      </a:solidFill>
                      <a:prstDash val="solid"/>
                      <a:round/>
                      <a:headEnd type="none" w="med" len="med"/>
                      <a:tailEnd type="none" w="med" len="med"/>
                    </a:lnL>
                    <a:lnR w="4233" cap="flat" cmpd="sng" algn="ctr">
                      <a:solidFill>
                        <a:srgbClr val="6BA342"/>
                      </a:solidFill>
                      <a:prstDash val="solid"/>
                      <a:round/>
                      <a:headEnd type="none" w="med" len="med"/>
                      <a:tailEnd type="none" w="med" len="med"/>
                    </a:lnR>
                    <a:lnT w="4233" cap="flat" cmpd="sng" algn="ctr">
                      <a:solidFill>
                        <a:srgbClr val="6BA342"/>
                      </a:solidFill>
                      <a:prstDash val="solid"/>
                      <a:round/>
                      <a:headEnd type="none" w="med" len="med"/>
                      <a:tailEnd type="none" w="med" len="med"/>
                    </a:lnT>
                    <a:lnB w="4233" cap="flat" cmpd="sng" algn="ctr">
                      <a:solidFill>
                        <a:srgbClr val="6BA342"/>
                      </a:solidFill>
                      <a:prstDash val="solid"/>
                      <a:round/>
                      <a:headEnd type="none" w="med" len="med"/>
                      <a:tailEnd type="none" w="med" len="med"/>
                    </a:lnB>
                    <a:solidFill>
                      <a:srgbClr val="17463E"/>
                    </a:solidFill>
                  </a:tcPr>
                </a:tc>
                <a:tc>
                  <a:txBody>
                    <a:bodyPr/>
                    <a:lstStyle/>
                    <a:p>
                      <a:pPr algn="ctr">
                        <a:lnSpc>
                          <a:spcPts val="2066"/>
                        </a:lnSpc>
                        <a:defRPr/>
                      </a:pPr>
                      <a:r>
                        <a:rPr lang="en-US" sz="1475">
                          <a:solidFill>
                            <a:srgbClr val="FFFFFF"/>
                          </a:solidFill>
                          <a:latin typeface="Canva Sans"/>
                          <a:ea typeface="Canva Sans"/>
                          <a:cs typeface="Canva Sans"/>
                          <a:sym typeface="Canva Sans"/>
                        </a:rPr>
                        <a:t>$ - ​</a:t>
                      </a:r>
                      <a:endParaRPr lang="en-US" sz="1100"/>
                    </a:p>
                  </a:txBody>
                  <a:tcPr marL="190500" marR="190500" marT="190500" marB="190500" anchor="ctr">
                    <a:lnL w="4233" cap="flat" cmpd="sng" algn="ctr">
                      <a:solidFill>
                        <a:srgbClr val="6BA342"/>
                      </a:solidFill>
                      <a:prstDash val="solid"/>
                      <a:round/>
                      <a:headEnd type="none" w="med" len="med"/>
                      <a:tailEnd type="none" w="med" len="med"/>
                    </a:lnL>
                    <a:lnR w="4233" cap="flat" cmpd="sng" algn="ctr">
                      <a:solidFill>
                        <a:srgbClr val="6BA342"/>
                      </a:solidFill>
                      <a:prstDash val="solid"/>
                      <a:round/>
                      <a:headEnd type="none" w="med" len="med"/>
                      <a:tailEnd type="none" w="med" len="med"/>
                    </a:lnR>
                    <a:lnT w="4233" cap="flat" cmpd="sng" algn="ctr">
                      <a:solidFill>
                        <a:srgbClr val="6BA342"/>
                      </a:solidFill>
                      <a:prstDash val="solid"/>
                      <a:round/>
                      <a:headEnd type="none" w="med" len="med"/>
                      <a:tailEnd type="none" w="med" len="med"/>
                    </a:lnT>
                    <a:lnB w="4233" cap="flat" cmpd="sng" algn="ctr">
                      <a:solidFill>
                        <a:srgbClr val="6BA342"/>
                      </a:solidFill>
                      <a:prstDash val="solid"/>
                      <a:round/>
                      <a:headEnd type="none" w="med" len="med"/>
                      <a:tailEnd type="none" w="med" len="med"/>
                    </a:lnB>
                    <a:solidFill>
                      <a:srgbClr val="17463E"/>
                    </a:solidFill>
                  </a:tcPr>
                </a:tc>
                <a:tc>
                  <a:txBody>
                    <a:bodyPr/>
                    <a:lstStyle/>
                    <a:p>
                      <a:pPr algn="ctr">
                        <a:lnSpc>
                          <a:spcPts val="2066"/>
                        </a:lnSpc>
                        <a:defRPr/>
                      </a:pPr>
                      <a:r>
                        <a:rPr lang="en-US" sz="1475">
                          <a:solidFill>
                            <a:srgbClr val="FFFFFF"/>
                          </a:solidFill>
                          <a:latin typeface="Canva Sans"/>
                          <a:ea typeface="Canva Sans"/>
                          <a:cs typeface="Canva Sans"/>
                          <a:sym typeface="Canva Sans"/>
                        </a:rPr>
                        <a:t>$ - ​</a:t>
                      </a:r>
                      <a:endParaRPr lang="en-US" sz="1100"/>
                    </a:p>
                  </a:txBody>
                  <a:tcPr marL="190500" marR="190500" marT="190500" marB="190500" anchor="ctr">
                    <a:lnL w="4233" cap="flat" cmpd="sng" algn="ctr">
                      <a:solidFill>
                        <a:srgbClr val="6BA342"/>
                      </a:solidFill>
                      <a:prstDash val="solid"/>
                      <a:round/>
                      <a:headEnd type="none" w="med" len="med"/>
                      <a:tailEnd type="none" w="med" len="med"/>
                    </a:lnL>
                    <a:lnR w="4233" cap="flat" cmpd="sng" algn="ctr">
                      <a:solidFill>
                        <a:srgbClr val="6BA342"/>
                      </a:solidFill>
                      <a:prstDash val="solid"/>
                      <a:round/>
                      <a:headEnd type="none" w="med" len="med"/>
                      <a:tailEnd type="none" w="med" len="med"/>
                    </a:lnR>
                    <a:lnT w="4233" cap="flat" cmpd="sng" algn="ctr">
                      <a:solidFill>
                        <a:srgbClr val="6BA342"/>
                      </a:solidFill>
                      <a:prstDash val="solid"/>
                      <a:round/>
                      <a:headEnd type="none" w="med" len="med"/>
                      <a:tailEnd type="none" w="med" len="med"/>
                    </a:lnT>
                    <a:lnB w="4233" cap="flat" cmpd="sng" algn="ctr">
                      <a:solidFill>
                        <a:srgbClr val="6BA342"/>
                      </a:solidFill>
                      <a:prstDash val="solid"/>
                      <a:round/>
                      <a:headEnd type="none" w="med" len="med"/>
                      <a:tailEnd type="none" w="med" len="med"/>
                    </a:lnB>
                    <a:solidFill>
                      <a:srgbClr val="17463E"/>
                    </a:solidFill>
                  </a:tcPr>
                </a:tc>
                <a:tc>
                  <a:txBody>
                    <a:bodyPr/>
                    <a:lstStyle/>
                    <a:p>
                      <a:pPr algn="ctr">
                        <a:lnSpc>
                          <a:spcPts val="2066"/>
                        </a:lnSpc>
                        <a:defRPr/>
                      </a:pPr>
                      <a:r>
                        <a:rPr lang="en-US" sz="1475">
                          <a:solidFill>
                            <a:srgbClr val="FFFFFF"/>
                          </a:solidFill>
                          <a:latin typeface="Canva Sans"/>
                          <a:ea typeface="Canva Sans"/>
                          <a:cs typeface="Canva Sans"/>
                          <a:sym typeface="Canva Sans"/>
                        </a:rPr>
                        <a:t>$ - ​</a:t>
                      </a:r>
                      <a:endParaRPr lang="en-US" sz="1100"/>
                    </a:p>
                  </a:txBody>
                  <a:tcPr marL="190500" marR="190500" marT="190500" marB="190500" anchor="ctr">
                    <a:lnL w="4233" cap="flat" cmpd="sng" algn="ctr">
                      <a:solidFill>
                        <a:srgbClr val="6BA342"/>
                      </a:solidFill>
                      <a:prstDash val="solid"/>
                      <a:round/>
                      <a:headEnd type="none" w="med" len="med"/>
                      <a:tailEnd type="none" w="med" len="med"/>
                    </a:lnL>
                    <a:lnR w="4233" cap="flat" cmpd="sng" algn="ctr">
                      <a:solidFill>
                        <a:srgbClr val="6BA342"/>
                      </a:solidFill>
                      <a:prstDash val="solid"/>
                      <a:round/>
                      <a:headEnd type="none" w="med" len="med"/>
                      <a:tailEnd type="none" w="med" len="med"/>
                    </a:lnR>
                    <a:lnT w="4233" cap="flat" cmpd="sng" algn="ctr">
                      <a:solidFill>
                        <a:srgbClr val="6BA342"/>
                      </a:solidFill>
                      <a:prstDash val="solid"/>
                      <a:round/>
                      <a:headEnd type="none" w="med" len="med"/>
                      <a:tailEnd type="none" w="med" len="med"/>
                    </a:lnT>
                    <a:lnB w="4233" cap="flat" cmpd="sng" algn="ctr">
                      <a:solidFill>
                        <a:srgbClr val="6BA342"/>
                      </a:solidFill>
                      <a:prstDash val="solid"/>
                      <a:round/>
                      <a:headEnd type="none" w="med" len="med"/>
                      <a:tailEnd type="none" w="med" len="med"/>
                    </a:lnB>
                    <a:solidFill>
                      <a:srgbClr val="17463E"/>
                    </a:solidFill>
                  </a:tcPr>
                </a:tc>
                <a:tc gridSpan="2">
                  <a:txBody>
                    <a:bodyPr/>
                    <a:lstStyle/>
                    <a:p>
                      <a:pPr algn="ctr">
                        <a:lnSpc>
                          <a:spcPts val="2066"/>
                        </a:lnSpc>
                        <a:defRPr/>
                      </a:pPr>
                      <a:r>
                        <a:rPr lang="en-US" sz="1475">
                          <a:solidFill>
                            <a:srgbClr val="FFFFFF"/>
                          </a:solidFill>
                          <a:latin typeface="Canva Sans"/>
                          <a:ea typeface="Canva Sans"/>
                          <a:cs typeface="Canva Sans"/>
                          <a:sym typeface="Canva Sans"/>
                        </a:rPr>
                        <a:t>​</a:t>
                      </a:r>
                      <a:endParaRPr lang="en-US" sz="1100"/>
                    </a:p>
                  </a:txBody>
                  <a:tcPr marL="190500" marR="190500" marT="190500" marB="190500" anchor="ctr">
                    <a:lnL w="4233" cap="flat" cmpd="sng" algn="ctr">
                      <a:solidFill>
                        <a:srgbClr val="6BA342"/>
                      </a:solidFill>
                      <a:prstDash val="solid"/>
                      <a:round/>
                      <a:headEnd type="none" w="med" len="med"/>
                      <a:tailEnd type="none" w="med" len="med"/>
                    </a:lnL>
                    <a:lnR w="4233" cap="flat" cmpd="sng" algn="ctr">
                      <a:solidFill>
                        <a:srgbClr val="6BA342"/>
                      </a:solidFill>
                      <a:prstDash val="solid"/>
                      <a:round/>
                      <a:headEnd type="none" w="med" len="med"/>
                      <a:tailEnd type="none" w="med" len="med"/>
                    </a:lnR>
                    <a:lnT w="4233" cap="flat" cmpd="sng" algn="ctr">
                      <a:solidFill>
                        <a:srgbClr val="6BA342"/>
                      </a:solidFill>
                      <a:prstDash val="solid"/>
                      <a:round/>
                      <a:headEnd type="none" w="med" len="med"/>
                      <a:tailEnd type="none" w="med" len="med"/>
                    </a:lnT>
                    <a:lnB w="4233" cap="flat" cmpd="sng" algn="ctr">
                      <a:solidFill>
                        <a:srgbClr val="6BA342"/>
                      </a:solidFill>
                      <a:prstDash val="solid"/>
                      <a:round/>
                      <a:headEnd type="none" w="med" len="med"/>
                      <a:tailEnd type="none" w="med" len="med"/>
                    </a:lnB>
                    <a:solidFill>
                      <a:srgbClr val="17463E"/>
                    </a:solidFill>
                  </a:tcPr>
                </a:tc>
                <a:tc hMerge="1">
                  <a:txBody>
                    <a:bodyPr/>
                    <a:lstStyle/>
                    <a:p>
                      <a:pPr algn="ctr">
                        <a:lnSpc>
                          <a:spcPts val="2066"/>
                        </a:lnSpc>
                        <a:defRPr/>
                      </a:pPr>
                      <a:endParaRPr lang="en-US" sz="1100"/>
                    </a:p>
                  </a:txBody>
                  <a:tcPr marL="190500" marR="190500" marT="190500" marB="190500" anchor="ctr">
                    <a:lnL w="4233" cap="flat" cmpd="sng" algn="ctr">
                      <a:solidFill>
                        <a:srgbClr val="6BA342"/>
                      </a:solidFill>
                      <a:prstDash val="solid"/>
                      <a:round/>
                      <a:headEnd type="none" w="med" len="med"/>
                      <a:tailEnd type="none" w="med" len="med"/>
                    </a:lnL>
                    <a:lnR w="4233" cap="flat" cmpd="sng" algn="ctr">
                      <a:solidFill>
                        <a:srgbClr val="6BA342"/>
                      </a:solidFill>
                      <a:prstDash val="solid"/>
                      <a:round/>
                      <a:headEnd type="none" w="med" len="med"/>
                      <a:tailEnd type="none" w="med" len="med"/>
                    </a:lnR>
                    <a:lnT w="4233" cap="flat" cmpd="sng" algn="ctr">
                      <a:solidFill>
                        <a:srgbClr val="6BA342"/>
                      </a:solidFill>
                      <a:prstDash val="solid"/>
                      <a:round/>
                      <a:headEnd type="none" w="med" len="med"/>
                      <a:tailEnd type="none" w="med" len="med"/>
                    </a:lnT>
                    <a:lnB w="4233" cap="flat" cmpd="sng" algn="ctr">
                      <a:solidFill>
                        <a:srgbClr val="6BA342"/>
                      </a:solidFill>
                      <a:prstDash val="solid"/>
                      <a:round/>
                      <a:headEnd type="none" w="med" len="med"/>
                      <a:tailEnd type="none" w="med" len="med"/>
                    </a:lnB>
                    <a:solidFill>
                      <a:srgbClr val="17463E"/>
                    </a:solidFill>
                  </a:tcPr>
                </a:tc>
                <a:tc>
                  <a:txBody>
                    <a:bodyPr/>
                    <a:lstStyle/>
                    <a:p>
                      <a:pPr algn="ctr">
                        <a:lnSpc>
                          <a:spcPts val="2066"/>
                        </a:lnSpc>
                        <a:defRPr/>
                      </a:pPr>
                      <a:r>
                        <a:rPr lang="en-US" sz="1475">
                          <a:solidFill>
                            <a:srgbClr val="FFFFFF"/>
                          </a:solidFill>
                          <a:latin typeface="Canva Sans"/>
                          <a:ea typeface="Canva Sans"/>
                          <a:cs typeface="Canva Sans"/>
                          <a:sym typeface="Canva Sans"/>
                        </a:rPr>
                        <a:t>$ 3,200.00 ​</a:t>
                      </a:r>
                      <a:endParaRPr lang="en-US" sz="1100"/>
                    </a:p>
                  </a:txBody>
                  <a:tcPr marL="190500" marR="190500" marT="190500" marB="190500" anchor="ctr">
                    <a:lnL w="4233" cap="flat" cmpd="sng" algn="ctr">
                      <a:solidFill>
                        <a:srgbClr val="6BA342"/>
                      </a:solidFill>
                      <a:prstDash val="solid"/>
                      <a:round/>
                      <a:headEnd type="none" w="med" len="med"/>
                      <a:tailEnd type="none" w="med" len="med"/>
                    </a:lnL>
                    <a:lnR w="4233" cap="flat" cmpd="sng" algn="ctr">
                      <a:solidFill>
                        <a:srgbClr val="6BA342"/>
                      </a:solidFill>
                      <a:prstDash val="solid"/>
                      <a:round/>
                      <a:headEnd type="none" w="med" len="med"/>
                      <a:tailEnd type="none" w="med" len="med"/>
                    </a:lnR>
                    <a:lnT w="4233" cap="flat" cmpd="sng" algn="ctr">
                      <a:solidFill>
                        <a:srgbClr val="6BA342"/>
                      </a:solidFill>
                      <a:prstDash val="solid"/>
                      <a:round/>
                      <a:headEnd type="none" w="med" len="med"/>
                      <a:tailEnd type="none" w="med" len="med"/>
                    </a:lnT>
                    <a:lnB w="4233" cap="flat" cmpd="sng" algn="ctr">
                      <a:solidFill>
                        <a:srgbClr val="6BA342"/>
                      </a:solidFill>
                      <a:prstDash val="solid"/>
                      <a:round/>
                      <a:headEnd type="none" w="med" len="med"/>
                      <a:tailEnd type="none" w="med" len="med"/>
                    </a:lnB>
                    <a:solidFill>
                      <a:srgbClr val="17463E"/>
                    </a:solidFill>
                  </a:tcPr>
                </a:tc>
                <a:tc>
                  <a:txBody>
                    <a:bodyPr/>
                    <a:lstStyle/>
                    <a:p>
                      <a:pPr algn="ctr">
                        <a:lnSpc>
                          <a:spcPts val="2066"/>
                        </a:lnSpc>
                        <a:defRPr/>
                      </a:pPr>
                      <a:r>
                        <a:rPr lang="en-US" sz="1475">
                          <a:solidFill>
                            <a:srgbClr val="FFFFFF"/>
                          </a:solidFill>
                          <a:latin typeface="Canva Sans"/>
                          <a:ea typeface="Canva Sans"/>
                          <a:cs typeface="Canva Sans"/>
                          <a:sym typeface="Canva Sans"/>
                        </a:rPr>
                        <a:t>$5,000</a:t>
                      </a:r>
                      <a:endParaRPr lang="en-US" sz="1100"/>
                    </a:p>
                  </a:txBody>
                  <a:tcPr marL="190500" marR="190500" marT="190500" marB="190500" anchor="ctr">
                    <a:lnL w="4233" cap="flat" cmpd="sng" algn="ctr">
                      <a:solidFill>
                        <a:srgbClr val="6BA342"/>
                      </a:solidFill>
                      <a:prstDash val="solid"/>
                      <a:round/>
                      <a:headEnd type="none" w="med" len="med"/>
                      <a:tailEnd type="none" w="med" len="med"/>
                    </a:lnL>
                    <a:lnR w="4233" cap="flat" cmpd="sng" algn="ctr">
                      <a:solidFill>
                        <a:srgbClr val="6BA342"/>
                      </a:solidFill>
                      <a:prstDash val="solid"/>
                      <a:round/>
                      <a:headEnd type="none" w="med" len="med"/>
                      <a:tailEnd type="none" w="med" len="med"/>
                    </a:lnR>
                    <a:lnT w="4233" cap="flat" cmpd="sng" algn="ctr">
                      <a:solidFill>
                        <a:srgbClr val="6BA342"/>
                      </a:solidFill>
                      <a:prstDash val="solid"/>
                      <a:round/>
                      <a:headEnd type="none" w="med" len="med"/>
                      <a:tailEnd type="none" w="med" len="med"/>
                    </a:lnT>
                    <a:lnB w="4233" cap="flat" cmpd="sng" algn="ctr">
                      <a:solidFill>
                        <a:srgbClr val="6BA342"/>
                      </a:solidFill>
                      <a:prstDash val="solid"/>
                      <a:round/>
                      <a:headEnd type="none" w="med" len="med"/>
                      <a:tailEnd type="none" w="med" len="med"/>
                    </a:lnB>
                    <a:solidFill>
                      <a:srgbClr val="17463E"/>
                    </a:solidFill>
                  </a:tcPr>
                </a:tc>
                <a:tc>
                  <a:txBody>
                    <a:bodyPr/>
                    <a:lstStyle/>
                    <a:p>
                      <a:pPr algn="ctr">
                        <a:lnSpc>
                          <a:spcPts val="2066"/>
                        </a:lnSpc>
                        <a:defRPr/>
                      </a:pPr>
                      <a:r>
                        <a:rPr lang="en-US" sz="1475">
                          <a:solidFill>
                            <a:srgbClr val="FFFFFF"/>
                          </a:solidFill>
                          <a:latin typeface="Canva Sans"/>
                          <a:ea typeface="Canva Sans"/>
                          <a:cs typeface="Canva Sans"/>
                          <a:sym typeface="Canva Sans"/>
                        </a:rPr>
                        <a:t>​</a:t>
                      </a:r>
                      <a:endParaRPr lang="en-US" sz="1100"/>
                    </a:p>
                  </a:txBody>
                  <a:tcPr marL="190500" marR="190500" marT="190500" marB="190500" anchor="ctr">
                    <a:lnL w="4233" cap="flat" cmpd="sng" algn="ctr">
                      <a:solidFill>
                        <a:srgbClr val="6BA342"/>
                      </a:solidFill>
                      <a:prstDash val="solid"/>
                      <a:round/>
                      <a:headEnd type="none" w="med" len="med"/>
                      <a:tailEnd type="none" w="med" len="med"/>
                    </a:lnL>
                    <a:lnR w="4233" cap="flat" cmpd="sng" algn="ctr">
                      <a:solidFill>
                        <a:srgbClr val="6BA342"/>
                      </a:solidFill>
                      <a:prstDash val="solid"/>
                      <a:round/>
                      <a:headEnd type="none" w="med" len="med"/>
                      <a:tailEnd type="none" w="med" len="med"/>
                    </a:lnR>
                    <a:lnT w="4233" cap="flat" cmpd="sng" algn="ctr">
                      <a:solidFill>
                        <a:srgbClr val="6BA342"/>
                      </a:solidFill>
                      <a:prstDash val="solid"/>
                      <a:round/>
                      <a:headEnd type="none" w="med" len="med"/>
                      <a:tailEnd type="none" w="med" len="med"/>
                    </a:lnT>
                    <a:lnB w="4233" cap="flat" cmpd="sng" algn="ctr">
                      <a:solidFill>
                        <a:srgbClr val="6BA342"/>
                      </a:solidFill>
                      <a:prstDash val="solid"/>
                      <a:round/>
                      <a:headEnd type="none" w="med" len="med"/>
                      <a:tailEnd type="none" w="med" len="med"/>
                    </a:lnB>
                    <a:solidFill>
                      <a:srgbClr val="17463E"/>
                    </a:solidFill>
                  </a:tcPr>
                </a:tc>
                <a:tc>
                  <a:txBody>
                    <a:bodyPr/>
                    <a:lstStyle/>
                    <a:p>
                      <a:pPr algn="ctr">
                        <a:lnSpc>
                          <a:spcPts val="2066"/>
                        </a:lnSpc>
                        <a:defRPr/>
                      </a:pPr>
                      <a:r>
                        <a:rPr lang="en-US" sz="1475">
                          <a:solidFill>
                            <a:srgbClr val="FFFFFF"/>
                          </a:solidFill>
                          <a:latin typeface="Canva Sans"/>
                          <a:ea typeface="Canva Sans"/>
                          <a:cs typeface="Canva Sans"/>
                          <a:sym typeface="Canva Sans"/>
                        </a:rPr>
                        <a:t>$500</a:t>
                      </a:r>
                      <a:endParaRPr lang="en-US" sz="1100"/>
                    </a:p>
                  </a:txBody>
                  <a:tcPr marL="190500" marR="190500" marT="190500" marB="190500" anchor="ctr">
                    <a:lnL w="4233" cap="flat" cmpd="sng" algn="ctr">
                      <a:solidFill>
                        <a:srgbClr val="6BA342"/>
                      </a:solidFill>
                      <a:prstDash val="solid"/>
                      <a:round/>
                      <a:headEnd type="none" w="med" len="med"/>
                      <a:tailEnd type="none" w="med" len="med"/>
                    </a:lnL>
                    <a:lnR w="4233" cap="flat" cmpd="sng" algn="ctr">
                      <a:solidFill>
                        <a:srgbClr val="6BA342"/>
                      </a:solidFill>
                      <a:prstDash val="solid"/>
                      <a:round/>
                      <a:headEnd type="none" w="med" len="med"/>
                      <a:tailEnd type="none" w="med" len="med"/>
                    </a:lnR>
                    <a:lnT w="4233" cap="flat" cmpd="sng" algn="ctr">
                      <a:solidFill>
                        <a:srgbClr val="6BA342"/>
                      </a:solidFill>
                      <a:prstDash val="solid"/>
                      <a:round/>
                      <a:headEnd type="none" w="med" len="med"/>
                      <a:tailEnd type="none" w="med" len="med"/>
                    </a:lnT>
                    <a:lnB w="4233" cap="flat" cmpd="sng" algn="ctr">
                      <a:solidFill>
                        <a:srgbClr val="6BA342"/>
                      </a:solidFill>
                      <a:prstDash val="solid"/>
                      <a:round/>
                      <a:headEnd type="none" w="med" len="med"/>
                      <a:tailEnd type="none" w="med" len="med"/>
                    </a:lnB>
                    <a:solidFill>
                      <a:srgbClr val="17463E"/>
                    </a:solidFill>
                  </a:tcPr>
                </a:tc>
                <a:tc>
                  <a:txBody>
                    <a:bodyPr/>
                    <a:lstStyle/>
                    <a:p>
                      <a:pPr algn="ctr">
                        <a:lnSpc>
                          <a:spcPts val="2066"/>
                        </a:lnSpc>
                        <a:defRPr/>
                      </a:pPr>
                      <a:r>
                        <a:rPr lang="en-US" sz="1475">
                          <a:solidFill>
                            <a:srgbClr val="FFFFFF"/>
                          </a:solidFill>
                          <a:latin typeface="Canva Sans"/>
                          <a:ea typeface="Canva Sans"/>
                          <a:cs typeface="Canva Sans"/>
                          <a:sym typeface="Canva Sans"/>
                        </a:rPr>
                        <a:t>$ (500)​</a:t>
                      </a:r>
                      <a:endParaRPr lang="en-US" sz="1100"/>
                    </a:p>
                  </a:txBody>
                  <a:tcPr marL="190500" marR="190500" marT="190500" marB="190500" anchor="ctr">
                    <a:lnL w="4233" cap="flat" cmpd="sng" algn="ctr">
                      <a:solidFill>
                        <a:srgbClr val="6BA342"/>
                      </a:solidFill>
                      <a:prstDash val="solid"/>
                      <a:round/>
                      <a:headEnd type="none" w="med" len="med"/>
                      <a:tailEnd type="none" w="med" len="med"/>
                    </a:lnL>
                    <a:lnR w="4233" cap="flat" cmpd="sng" algn="ctr">
                      <a:solidFill>
                        <a:srgbClr val="6BA342"/>
                      </a:solidFill>
                      <a:prstDash val="solid"/>
                      <a:round/>
                      <a:headEnd type="none" w="med" len="med"/>
                      <a:tailEnd type="none" w="med" len="med"/>
                    </a:lnR>
                    <a:lnT w="4233" cap="flat" cmpd="sng" algn="ctr">
                      <a:solidFill>
                        <a:srgbClr val="6BA342"/>
                      </a:solidFill>
                      <a:prstDash val="solid"/>
                      <a:round/>
                      <a:headEnd type="none" w="med" len="med"/>
                      <a:tailEnd type="none" w="med" len="med"/>
                    </a:lnT>
                    <a:lnB w="4233" cap="flat" cmpd="sng" algn="ctr">
                      <a:solidFill>
                        <a:srgbClr val="6BA342"/>
                      </a:solidFill>
                      <a:prstDash val="solid"/>
                      <a:round/>
                      <a:headEnd type="none" w="med" len="med"/>
                      <a:tailEnd type="none" w="med" len="med"/>
                    </a:lnB>
                    <a:solidFill>
                      <a:srgbClr val="17463E"/>
                    </a:solidFill>
                  </a:tcPr>
                </a:tc>
                <a:tc>
                  <a:txBody>
                    <a:bodyPr/>
                    <a:lstStyle/>
                    <a:p>
                      <a:pPr algn="ctr">
                        <a:lnSpc>
                          <a:spcPts val="2066"/>
                        </a:lnSpc>
                        <a:defRPr/>
                      </a:pPr>
                      <a:r>
                        <a:rPr lang="en-US" sz="1475">
                          <a:solidFill>
                            <a:srgbClr val="FFFFFF"/>
                          </a:solidFill>
                          <a:latin typeface="Canva Sans"/>
                          <a:ea typeface="Canva Sans"/>
                          <a:cs typeface="Canva Sans"/>
                          <a:sym typeface="Canva Sans"/>
                        </a:rPr>
                        <a:t>$4,500</a:t>
                      </a:r>
                      <a:endParaRPr lang="en-US" sz="1100"/>
                    </a:p>
                  </a:txBody>
                  <a:tcPr marL="190500" marR="190500" marT="190500" marB="190500" anchor="ctr">
                    <a:lnL w="4233" cap="flat" cmpd="sng" algn="ctr">
                      <a:solidFill>
                        <a:srgbClr val="6BA342"/>
                      </a:solidFill>
                      <a:prstDash val="solid"/>
                      <a:round/>
                      <a:headEnd type="none" w="med" len="med"/>
                      <a:tailEnd type="none" w="med" len="med"/>
                    </a:lnL>
                    <a:lnR w="4233" cap="flat" cmpd="sng" algn="ctr">
                      <a:solidFill>
                        <a:srgbClr val="6BA342"/>
                      </a:solidFill>
                      <a:prstDash val="solid"/>
                      <a:round/>
                      <a:headEnd type="none" w="med" len="med"/>
                      <a:tailEnd type="none" w="med" len="med"/>
                    </a:lnR>
                    <a:lnT w="4233" cap="flat" cmpd="sng" algn="ctr">
                      <a:solidFill>
                        <a:srgbClr val="6BA342"/>
                      </a:solidFill>
                      <a:prstDash val="solid"/>
                      <a:round/>
                      <a:headEnd type="none" w="med" len="med"/>
                      <a:tailEnd type="none" w="med" len="med"/>
                    </a:lnT>
                    <a:lnB w="4233" cap="flat" cmpd="sng" algn="ctr">
                      <a:solidFill>
                        <a:srgbClr val="6BA342"/>
                      </a:solidFill>
                      <a:prstDash val="solid"/>
                      <a:round/>
                      <a:headEnd type="none" w="med" len="med"/>
                      <a:tailEnd type="none" w="med" len="med"/>
                    </a:lnB>
                    <a:solidFill>
                      <a:srgbClr val="17463E"/>
                    </a:solidFill>
                  </a:tcPr>
                </a:tc>
                <a:tc>
                  <a:txBody>
                    <a:bodyPr/>
                    <a:lstStyle/>
                    <a:p>
                      <a:pPr algn="ctr">
                        <a:lnSpc>
                          <a:spcPts val="2066"/>
                        </a:lnSpc>
                        <a:defRPr/>
                      </a:pPr>
                      <a:r>
                        <a:rPr lang="en-US" sz="2475" b="1">
                          <a:solidFill>
                            <a:srgbClr val="6BA342"/>
                          </a:solidFill>
                          <a:latin typeface="Canva Sans Bold"/>
                          <a:ea typeface="Canva Sans Bold"/>
                          <a:cs typeface="Canva Sans Bold"/>
                          <a:sym typeface="Canva Sans Bold"/>
                        </a:rPr>
                        <a:t>$ (2,514.80)​</a:t>
                      </a:r>
                      <a:endParaRPr lang="en-US" sz="1100"/>
                    </a:p>
                  </a:txBody>
                  <a:tcPr marL="190500" marR="190500" marT="190500" marB="190500" anchor="ctr">
                    <a:lnL w="4233" cap="flat" cmpd="sng" algn="ctr">
                      <a:solidFill>
                        <a:srgbClr val="6BA342"/>
                      </a:solidFill>
                      <a:prstDash val="solid"/>
                      <a:round/>
                      <a:headEnd type="none" w="med" len="med"/>
                      <a:tailEnd type="none" w="med" len="med"/>
                    </a:lnL>
                    <a:lnR w="4233" cap="flat" cmpd="sng" algn="ctr">
                      <a:solidFill>
                        <a:srgbClr val="6BA342"/>
                      </a:solidFill>
                      <a:prstDash val="solid"/>
                      <a:round/>
                      <a:headEnd type="none" w="med" len="med"/>
                      <a:tailEnd type="none" w="med" len="med"/>
                    </a:lnR>
                    <a:lnT w="4233" cap="flat" cmpd="sng" algn="ctr">
                      <a:solidFill>
                        <a:srgbClr val="6BA342"/>
                      </a:solidFill>
                      <a:prstDash val="solid"/>
                      <a:round/>
                      <a:headEnd type="none" w="med" len="med"/>
                      <a:tailEnd type="none" w="med" len="med"/>
                    </a:lnT>
                    <a:lnB w="4233" cap="flat" cmpd="sng" algn="ctr">
                      <a:solidFill>
                        <a:srgbClr val="6BA342"/>
                      </a:solidFill>
                      <a:prstDash val="solid"/>
                      <a:round/>
                      <a:headEnd type="none" w="med" len="med"/>
                      <a:tailEnd type="none" w="med" len="med"/>
                    </a:lnB>
                    <a:solidFill>
                      <a:srgbClr val="17463E"/>
                    </a:solidFill>
                  </a:tcPr>
                </a:tc>
                <a:extLst>
                  <a:ext uri="{0D108BD9-81ED-4DB2-BD59-A6C34878D82A}">
                    <a16:rowId xmlns:a16="http://schemas.microsoft.com/office/drawing/2014/main" val="10007"/>
                  </a:ext>
                </a:extLst>
              </a:tr>
              <a:tr h="810069">
                <a:tc>
                  <a:txBody>
                    <a:bodyPr/>
                    <a:lstStyle/>
                    <a:p>
                      <a:pPr algn="l">
                        <a:lnSpc>
                          <a:spcPts val="2066"/>
                        </a:lnSpc>
                        <a:defRPr/>
                      </a:pPr>
                      <a:r>
                        <a:rPr lang="en-US" sz="1475" b="1">
                          <a:solidFill>
                            <a:srgbClr val="FFFFFF"/>
                          </a:solidFill>
                          <a:latin typeface="Canva Sans Bold"/>
                          <a:ea typeface="Canva Sans Bold"/>
                          <a:cs typeface="Canva Sans Bold"/>
                          <a:sym typeface="Canva Sans Bold"/>
                        </a:rPr>
                        <a:t>EES ​</a:t>
                      </a:r>
                      <a:endParaRPr lang="en-US" sz="1100"/>
                    </a:p>
                  </a:txBody>
                  <a:tcPr marL="190500" marR="190500" marT="190500" marB="190500" anchor="ctr">
                    <a:lnL w="4233" cap="flat" cmpd="sng" algn="ctr">
                      <a:solidFill>
                        <a:srgbClr val="6BA342"/>
                      </a:solidFill>
                      <a:prstDash val="solid"/>
                      <a:round/>
                      <a:headEnd type="none" w="med" len="med"/>
                      <a:tailEnd type="none" w="med" len="med"/>
                    </a:lnL>
                    <a:lnR w="4233" cap="flat" cmpd="sng" algn="ctr">
                      <a:solidFill>
                        <a:srgbClr val="6BA342"/>
                      </a:solidFill>
                      <a:prstDash val="solid"/>
                      <a:round/>
                      <a:headEnd type="none" w="med" len="med"/>
                      <a:tailEnd type="none" w="med" len="med"/>
                    </a:lnR>
                    <a:lnT w="4233" cap="flat" cmpd="sng" algn="ctr">
                      <a:solidFill>
                        <a:srgbClr val="6BA342"/>
                      </a:solidFill>
                      <a:prstDash val="solid"/>
                      <a:round/>
                      <a:headEnd type="none" w="med" len="med"/>
                      <a:tailEnd type="none" w="med" len="med"/>
                    </a:lnT>
                    <a:lnB w="4233" cap="flat" cmpd="sng" algn="ctr">
                      <a:solidFill>
                        <a:srgbClr val="6BA342"/>
                      </a:solidFill>
                      <a:prstDash val="solid"/>
                      <a:round/>
                      <a:headEnd type="none" w="med" len="med"/>
                      <a:tailEnd type="none" w="med" len="med"/>
                    </a:lnB>
                    <a:solidFill>
                      <a:srgbClr val="17463E"/>
                    </a:solidFill>
                  </a:tcPr>
                </a:tc>
                <a:tc>
                  <a:txBody>
                    <a:bodyPr/>
                    <a:lstStyle/>
                    <a:p>
                      <a:pPr algn="ctr">
                        <a:lnSpc>
                          <a:spcPts val="2066"/>
                        </a:lnSpc>
                        <a:defRPr/>
                      </a:pPr>
                      <a:r>
                        <a:rPr lang="en-US" sz="1475">
                          <a:solidFill>
                            <a:srgbClr val="FFFFFF"/>
                          </a:solidFill>
                          <a:latin typeface="Canva Sans"/>
                          <a:ea typeface="Canva Sans"/>
                          <a:cs typeface="Canva Sans"/>
                          <a:sym typeface="Canva Sans"/>
                        </a:rPr>
                        <a:t>$212.28</a:t>
                      </a:r>
                      <a:endParaRPr lang="en-US" sz="1100"/>
                    </a:p>
                  </a:txBody>
                  <a:tcPr marL="190500" marR="190500" marT="190500" marB="190500" anchor="ctr">
                    <a:lnL w="4233" cap="flat" cmpd="sng" algn="ctr">
                      <a:solidFill>
                        <a:srgbClr val="6BA342"/>
                      </a:solidFill>
                      <a:prstDash val="solid"/>
                      <a:round/>
                      <a:headEnd type="none" w="med" len="med"/>
                      <a:tailEnd type="none" w="med" len="med"/>
                    </a:lnL>
                    <a:lnR w="4233" cap="flat" cmpd="sng" algn="ctr">
                      <a:solidFill>
                        <a:srgbClr val="6BA342"/>
                      </a:solidFill>
                      <a:prstDash val="solid"/>
                      <a:round/>
                      <a:headEnd type="none" w="med" len="med"/>
                      <a:tailEnd type="none" w="med" len="med"/>
                    </a:lnR>
                    <a:lnT w="4233" cap="flat" cmpd="sng" algn="ctr">
                      <a:solidFill>
                        <a:srgbClr val="6BA342"/>
                      </a:solidFill>
                      <a:prstDash val="solid"/>
                      <a:round/>
                      <a:headEnd type="none" w="med" len="med"/>
                      <a:tailEnd type="none" w="med" len="med"/>
                    </a:lnT>
                    <a:lnB w="4233" cap="flat" cmpd="sng" algn="ctr">
                      <a:solidFill>
                        <a:srgbClr val="6BA342"/>
                      </a:solidFill>
                      <a:prstDash val="solid"/>
                      <a:round/>
                      <a:headEnd type="none" w="med" len="med"/>
                      <a:tailEnd type="none" w="med" len="med"/>
                    </a:lnB>
                    <a:solidFill>
                      <a:srgbClr val="17463E"/>
                    </a:solidFill>
                  </a:tcPr>
                </a:tc>
                <a:tc>
                  <a:txBody>
                    <a:bodyPr/>
                    <a:lstStyle/>
                    <a:p>
                      <a:pPr algn="ctr">
                        <a:lnSpc>
                          <a:spcPts val="2066"/>
                        </a:lnSpc>
                        <a:defRPr/>
                      </a:pPr>
                      <a:r>
                        <a:rPr lang="en-US" sz="1475">
                          <a:solidFill>
                            <a:srgbClr val="FFFFFF"/>
                          </a:solidFill>
                          <a:latin typeface="Canva Sans"/>
                          <a:ea typeface="Canva Sans"/>
                          <a:cs typeface="Canva Sans"/>
                          <a:sym typeface="Canva Sans"/>
                        </a:rPr>
                        <a:t>$424.56</a:t>
                      </a:r>
                      <a:endParaRPr lang="en-US" sz="1100"/>
                    </a:p>
                  </a:txBody>
                  <a:tcPr marL="190500" marR="190500" marT="190500" marB="190500" anchor="ctr">
                    <a:lnL w="4233" cap="flat" cmpd="sng" algn="ctr">
                      <a:solidFill>
                        <a:srgbClr val="6BA342"/>
                      </a:solidFill>
                      <a:prstDash val="solid"/>
                      <a:round/>
                      <a:headEnd type="none" w="med" len="med"/>
                      <a:tailEnd type="none" w="med" len="med"/>
                    </a:lnL>
                    <a:lnR w="4233" cap="flat" cmpd="sng" algn="ctr">
                      <a:solidFill>
                        <a:srgbClr val="6BA342"/>
                      </a:solidFill>
                      <a:prstDash val="solid"/>
                      <a:round/>
                      <a:headEnd type="none" w="med" len="med"/>
                      <a:tailEnd type="none" w="med" len="med"/>
                    </a:lnR>
                    <a:lnT w="4233" cap="flat" cmpd="sng" algn="ctr">
                      <a:solidFill>
                        <a:srgbClr val="6BA342"/>
                      </a:solidFill>
                      <a:prstDash val="solid"/>
                      <a:round/>
                      <a:headEnd type="none" w="med" len="med"/>
                      <a:tailEnd type="none" w="med" len="med"/>
                    </a:lnT>
                    <a:lnB w="4233" cap="flat" cmpd="sng" algn="ctr">
                      <a:solidFill>
                        <a:srgbClr val="6BA342"/>
                      </a:solidFill>
                      <a:prstDash val="solid"/>
                      <a:round/>
                      <a:headEnd type="none" w="med" len="med"/>
                      <a:tailEnd type="none" w="med" len="med"/>
                    </a:lnB>
                    <a:solidFill>
                      <a:srgbClr val="17463E"/>
                    </a:solidFill>
                  </a:tcPr>
                </a:tc>
                <a:tc>
                  <a:txBody>
                    <a:bodyPr/>
                    <a:lstStyle/>
                    <a:p>
                      <a:pPr algn="ctr">
                        <a:lnSpc>
                          <a:spcPts val="2066"/>
                        </a:lnSpc>
                        <a:defRPr/>
                      </a:pPr>
                      <a:r>
                        <a:rPr lang="en-US" sz="1475">
                          <a:solidFill>
                            <a:srgbClr val="FFFFFF"/>
                          </a:solidFill>
                          <a:latin typeface="Canva Sans"/>
                          <a:ea typeface="Canva Sans"/>
                          <a:cs typeface="Canva Sans"/>
                          <a:sym typeface="Canva Sans"/>
                        </a:rPr>
                        <a:t>$5,094.72</a:t>
                      </a:r>
                      <a:endParaRPr lang="en-US" sz="1100"/>
                    </a:p>
                  </a:txBody>
                  <a:tcPr marL="190500" marR="190500" marT="190500" marB="190500" anchor="ctr">
                    <a:lnL w="4233" cap="flat" cmpd="sng" algn="ctr">
                      <a:solidFill>
                        <a:srgbClr val="6BA342"/>
                      </a:solidFill>
                      <a:prstDash val="solid"/>
                      <a:round/>
                      <a:headEnd type="none" w="med" len="med"/>
                      <a:tailEnd type="none" w="med" len="med"/>
                    </a:lnL>
                    <a:lnR w="4233" cap="flat" cmpd="sng" algn="ctr">
                      <a:solidFill>
                        <a:srgbClr val="6BA342"/>
                      </a:solidFill>
                      <a:prstDash val="solid"/>
                      <a:round/>
                      <a:headEnd type="none" w="med" len="med"/>
                      <a:tailEnd type="none" w="med" len="med"/>
                    </a:lnR>
                    <a:lnT w="4233" cap="flat" cmpd="sng" algn="ctr">
                      <a:solidFill>
                        <a:srgbClr val="6BA342"/>
                      </a:solidFill>
                      <a:prstDash val="solid"/>
                      <a:round/>
                      <a:headEnd type="none" w="med" len="med"/>
                      <a:tailEnd type="none" w="med" len="med"/>
                    </a:lnT>
                    <a:lnB w="4233" cap="flat" cmpd="sng" algn="ctr">
                      <a:solidFill>
                        <a:srgbClr val="6BA342"/>
                      </a:solidFill>
                      <a:prstDash val="solid"/>
                      <a:round/>
                      <a:headEnd type="none" w="med" len="med"/>
                      <a:tailEnd type="none" w="med" len="med"/>
                    </a:lnB>
                    <a:solidFill>
                      <a:srgbClr val="17463E"/>
                    </a:solidFill>
                  </a:tcPr>
                </a:tc>
                <a:tc gridSpan="2">
                  <a:txBody>
                    <a:bodyPr/>
                    <a:lstStyle/>
                    <a:p>
                      <a:pPr algn="ctr">
                        <a:lnSpc>
                          <a:spcPts val="2066"/>
                        </a:lnSpc>
                        <a:defRPr/>
                      </a:pPr>
                      <a:r>
                        <a:rPr lang="en-US" sz="1475">
                          <a:solidFill>
                            <a:srgbClr val="FFFFFF"/>
                          </a:solidFill>
                          <a:latin typeface="Canva Sans"/>
                          <a:ea typeface="Canva Sans"/>
                          <a:cs typeface="Canva Sans"/>
                          <a:sym typeface="Canva Sans"/>
                        </a:rPr>
                        <a:t>​</a:t>
                      </a:r>
                      <a:endParaRPr lang="en-US" sz="1100"/>
                    </a:p>
                  </a:txBody>
                  <a:tcPr marL="190500" marR="190500" marT="190500" marB="190500" anchor="ctr">
                    <a:lnL w="4233" cap="flat" cmpd="sng" algn="ctr">
                      <a:solidFill>
                        <a:srgbClr val="6BA342"/>
                      </a:solidFill>
                      <a:prstDash val="solid"/>
                      <a:round/>
                      <a:headEnd type="none" w="med" len="med"/>
                      <a:tailEnd type="none" w="med" len="med"/>
                    </a:lnL>
                    <a:lnR w="4233" cap="flat" cmpd="sng" algn="ctr">
                      <a:solidFill>
                        <a:srgbClr val="6BA342"/>
                      </a:solidFill>
                      <a:prstDash val="solid"/>
                      <a:round/>
                      <a:headEnd type="none" w="med" len="med"/>
                      <a:tailEnd type="none" w="med" len="med"/>
                    </a:lnR>
                    <a:lnT w="4233" cap="flat" cmpd="sng" algn="ctr">
                      <a:solidFill>
                        <a:srgbClr val="6BA342"/>
                      </a:solidFill>
                      <a:prstDash val="solid"/>
                      <a:round/>
                      <a:headEnd type="none" w="med" len="med"/>
                      <a:tailEnd type="none" w="med" len="med"/>
                    </a:lnT>
                    <a:lnB w="4233" cap="flat" cmpd="sng" algn="ctr">
                      <a:solidFill>
                        <a:srgbClr val="6BA342"/>
                      </a:solidFill>
                      <a:prstDash val="solid"/>
                      <a:round/>
                      <a:headEnd type="none" w="med" len="med"/>
                      <a:tailEnd type="none" w="med" len="med"/>
                    </a:lnB>
                    <a:solidFill>
                      <a:srgbClr val="17463E"/>
                    </a:solidFill>
                  </a:tcPr>
                </a:tc>
                <a:tc hMerge="1">
                  <a:txBody>
                    <a:bodyPr/>
                    <a:lstStyle/>
                    <a:p>
                      <a:pPr algn="ctr">
                        <a:lnSpc>
                          <a:spcPts val="2066"/>
                        </a:lnSpc>
                        <a:defRPr/>
                      </a:pPr>
                      <a:endParaRPr lang="en-US" sz="1100"/>
                    </a:p>
                  </a:txBody>
                  <a:tcPr marL="190500" marR="190500" marT="190500" marB="190500" anchor="ctr">
                    <a:lnL w="4233" cap="flat" cmpd="sng" algn="ctr">
                      <a:solidFill>
                        <a:srgbClr val="6BA342"/>
                      </a:solidFill>
                      <a:prstDash val="solid"/>
                      <a:round/>
                      <a:headEnd type="none" w="med" len="med"/>
                      <a:tailEnd type="none" w="med" len="med"/>
                    </a:lnL>
                    <a:lnR w="4233" cap="flat" cmpd="sng" algn="ctr">
                      <a:solidFill>
                        <a:srgbClr val="6BA342"/>
                      </a:solidFill>
                      <a:prstDash val="solid"/>
                      <a:round/>
                      <a:headEnd type="none" w="med" len="med"/>
                      <a:tailEnd type="none" w="med" len="med"/>
                    </a:lnR>
                    <a:lnT w="4233" cap="flat" cmpd="sng" algn="ctr">
                      <a:solidFill>
                        <a:srgbClr val="6BA342"/>
                      </a:solidFill>
                      <a:prstDash val="solid"/>
                      <a:round/>
                      <a:headEnd type="none" w="med" len="med"/>
                      <a:tailEnd type="none" w="med" len="med"/>
                    </a:lnT>
                    <a:lnB w="4233" cap="flat" cmpd="sng" algn="ctr">
                      <a:solidFill>
                        <a:srgbClr val="6BA342"/>
                      </a:solidFill>
                      <a:prstDash val="solid"/>
                      <a:round/>
                      <a:headEnd type="none" w="med" len="med"/>
                      <a:tailEnd type="none" w="med" len="med"/>
                    </a:lnB>
                    <a:solidFill>
                      <a:srgbClr val="17463E"/>
                    </a:solidFill>
                  </a:tcPr>
                </a:tc>
                <a:tc>
                  <a:txBody>
                    <a:bodyPr/>
                    <a:lstStyle/>
                    <a:p>
                      <a:pPr algn="ctr">
                        <a:lnSpc>
                          <a:spcPts val="2066"/>
                        </a:lnSpc>
                        <a:defRPr/>
                      </a:pPr>
                      <a:r>
                        <a:rPr lang="en-US" sz="1475">
                          <a:solidFill>
                            <a:srgbClr val="FFFFFF"/>
                          </a:solidFill>
                          <a:latin typeface="Canva Sans"/>
                          <a:ea typeface="Canva Sans"/>
                          <a:cs typeface="Canva Sans"/>
                          <a:sym typeface="Canva Sans"/>
                        </a:rPr>
                        <a:t>$ 6,400.00 ​</a:t>
                      </a:r>
                      <a:endParaRPr lang="en-US" sz="1100"/>
                    </a:p>
                  </a:txBody>
                  <a:tcPr marL="190500" marR="190500" marT="190500" marB="190500" anchor="ctr">
                    <a:lnL w="4233" cap="flat" cmpd="sng" algn="ctr">
                      <a:solidFill>
                        <a:srgbClr val="6BA342"/>
                      </a:solidFill>
                      <a:prstDash val="solid"/>
                      <a:round/>
                      <a:headEnd type="none" w="med" len="med"/>
                      <a:tailEnd type="none" w="med" len="med"/>
                    </a:lnL>
                    <a:lnR w="4233" cap="flat" cmpd="sng" algn="ctr">
                      <a:solidFill>
                        <a:srgbClr val="6BA342"/>
                      </a:solidFill>
                      <a:prstDash val="solid"/>
                      <a:round/>
                      <a:headEnd type="none" w="med" len="med"/>
                      <a:tailEnd type="none" w="med" len="med"/>
                    </a:lnR>
                    <a:lnT w="4233" cap="flat" cmpd="sng" algn="ctr">
                      <a:solidFill>
                        <a:srgbClr val="6BA342"/>
                      </a:solidFill>
                      <a:prstDash val="solid"/>
                      <a:round/>
                      <a:headEnd type="none" w="med" len="med"/>
                      <a:tailEnd type="none" w="med" len="med"/>
                    </a:lnT>
                    <a:lnB w="4233" cap="flat" cmpd="sng" algn="ctr">
                      <a:solidFill>
                        <a:srgbClr val="6BA342"/>
                      </a:solidFill>
                      <a:prstDash val="solid"/>
                      <a:round/>
                      <a:headEnd type="none" w="med" len="med"/>
                      <a:tailEnd type="none" w="med" len="med"/>
                    </a:lnB>
                    <a:solidFill>
                      <a:srgbClr val="17463E"/>
                    </a:solidFill>
                  </a:tcPr>
                </a:tc>
                <a:tc>
                  <a:txBody>
                    <a:bodyPr/>
                    <a:lstStyle/>
                    <a:p>
                      <a:pPr algn="ctr">
                        <a:lnSpc>
                          <a:spcPts val="2066"/>
                        </a:lnSpc>
                        <a:defRPr/>
                      </a:pPr>
                      <a:r>
                        <a:rPr lang="en-US" sz="1475">
                          <a:solidFill>
                            <a:srgbClr val="FFFFFF"/>
                          </a:solidFill>
                          <a:latin typeface="Canva Sans"/>
                          <a:ea typeface="Canva Sans"/>
                          <a:cs typeface="Canva Sans"/>
                          <a:sym typeface="Canva Sans"/>
                        </a:rPr>
                        <a:t>$ 10,000​</a:t>
                      </a:r>
                      <a:endParaRPr lang="en-US" sz="1100"/>
                    </a:p>
                  </a:txBody>
                  <a:tcPr marL="190500" marR="190500" marT="190500" marB="190500" anchor="ctr">
                    <a:lnL w="4233" cap="flat" cmpd="sng" algn="ctr">
                      <a:solidFill>
                        <a:srgbClr val="6BA342"/>
                      </a:solidFill>
                      <a:prstDash val="solid"/>
                      <a:round/>
                      <a:headEnd type="none" w="med" len="med"/>
                      <a:tailEnd type="none" w="med" len="med"/>
                    </a:lnL>
                    <a:lnR w="4233" cap="flat" cmpd="sng" algn="ctr">
                      <a:solidFill>
                        <a:srgbClr val="6BA342"/>
                      </a:solidFill>
                      <a:prstDash val="solid"/>
                      <a:round/>
                      <a:headEnd type="none" w="med" len="med"/>
                      <a:tailEnd type="none" w="med" len="med"/>
                    </a:lnR>
                    <a:lnT w="4233" cap="flat" cmpd="sng" algn="ctr">
                      <a:solidFill>
                        <a:srgbClr val="6BA342"/>
                      </a:solidFill>
                      <a:prstDash val="solid"/>
                      <a:round/>
                      <a:headEnd type="none" w="med" len="med"/>
                      <a:tailEnd type="none" w="med" len="med"/>
                    </a:lnT>
                    <a:lnB w="4233" cap="flat" cmpd="sng" algn="ctr">
                      <a:solidFill>
                        <a:srgbClr val="6BA342"/>
                      </a:solidFill>
                      <a:prstDash val="solid"/>
                      <a:round/>
                      <a:headEnd type="none" w="med" len="med"/>
                      <a:tailEnd type="none" w="med" len="med"/>
                    </a:lnB>
                    <a:solidFill>
                      <a:srgbClr val="17463E"/>
                    </a:solidFill>
                  </a:tcPr>
                </a:tc>
                <a:tc>
                  <a:txBody>
                    <a:bodyPr/>
                    <a:lstStyle/>
                    <a:p>
                      <a:pPr algn="ctr">
                        <a:lnSpc>
                          <a:spcPts val="2066"/>
                        </a:lnSpc>
                        <a:defRPr/>
                      </a:pPr>
                      <a:r>
                        <a:rPr lang="en-US" sz="1475">
                          <a:solidFill>
                            <a:srgbClr val="FFFFFF"/>
                          </a:solidFill>
                          <a:latin typeface="Canva Sans"/>
                          <a:ea typeface="Canva Sans"/>
                          <a:cs typeface="Canva Sans"/>
                          <a:sym typeface="Canva Sans"/>
                        </a:rPr>
                        <a:t>​</a:t>
                      </a:r>
                      <a:endParaRPr lang="en-US" sz="1100"/>
                    </a:p>
                  </a:txBody>
                  <a:tcPr marL="190500" marR="190500" marT="190500" marB="190500" anchor="ctr">
                    <a:lnL w="4233" cap="flat" cmpd="sng" algn="ctr">
                      <a:solidFill>
                        <a:srgbClr val="6BA342"/>
                      </a:solidFill>
                      <a:prstDash val="solid"/>
                      <a:round/>
                      <a:headEnd type="none" w="med" len="med"/>
                      <a:tailEnd type="none" w="med" len="med"/>
                    </a:lnL>
                    <a:lnR w="4233" cap="flat" cmpd="sng" algn="ctr">
                      <a:solidFill>
                        <a:srgbClr val="6BA342"/>
                      </a:solidFill>
                      <a:prstDash val="solid"/>
                      <a:round/>
                      <a:headEnd type="none" w="med" len="med"/>
                      <a:tailEnd type="none" w="med" len="med"/>
                    </a:lnR>
                    <a:lnT w="4233" cap="flat" cmpd="sng" algn="ctr">
                      <a:solidFill>
                        <a:srgbClr val="6BA342"/>
                      </a:solidFill>
                      <a:prstDash val="solid"/>
                      <a:round/>
                      <a:headEnd type="none" w="med" len="med"/>
                      <a:tailEnd type="none" w="med" len="med"/>
                    </a:lnT>
                    <a:lnB w="4233" cap="flat" cmpd="sng" algn="ctr">
                      <a:solidFill>
                        <a:srgbClr val="6BA342"/>
                      </a:solidFill>
                      <a:prstDash val="solid"/>
                      <a:round/>
                      <a:headEnd type="none" w="med" len="med"/>
                      <a:tailEnd type="none" w="med" len="med"/>
                    </a:lnB>
                    <a:solidFill>
                      <a:srgbClr val="17463E"/>
                    </a:solidFill>
                  </a:tcPr>
                </a:tc>
                <a:tc>
                  <a:txBody>
                    <a:bodyPr/>
                    <a:lstStyle/>
                    <a:p>
                      <a:pPr algn="ctr">
                        <a:lnSpc>
                          <a:spcPts val="2066"/>
                        </a:lnSpc>
                        <a:defRPr/>
                      </a:pPr>
                      <a:r>
                        <a:rPr lang="en-US" sz="1475">
                          <a:solidFill>
                            <a:srgbClr val="FFFFFF"/>
                          </a:solidFill>
                          <a:latin typeface="Canva Sans"/>
                          <a:ea typeface="Canva Sans"/>
                          <a:cs typeface="Canva Sans"/>
                          <a:sym typeface="Canva Sans"/>
                        </a:rPr>
                        <a:t>$1,000</a:t>
                      </a:r>
                      <a:endParaRPr lang="en-US" sz="1100"/>
                    </a:p>
                  </a:txBody>
                  <a:tcPr marL="190500" marR="190500" marT="190500" marB="190500" anchor="ctr">
                    <a:lnL w="4233" cap="flat" cmpd="sng" algn="ctr">
                      <a:solidFill>
                        <a:srgbClr val="6BA342"/>
                      </a:solidFill>
                      <a:prstDash val="solid"/>
                      <a:round/>
                      <a:headEnd type="none" w="med" len="med"/>
                      <a:tailEnd type="none" w="med" len="med"/>
                    </a:lnL>
                    <a:lnR w="4233" cap="flat" cmpd="sng" algn="ctr">
                      <a:solidFill>
                        <a:srgbClr val="6BA342"/>
                      </a:solidFill>
                      <a:prstDash val="solid"/>
                      <a:round/>
                      <a:headEnd type="none" w="med" len="med"/>
                      <a:tailEnd type="none" w="med" len="med"/>
                    </a:lnR>
                    <a:lnT w="4233" cap="flat" cmpd="sng" algn="ctr">
                      <a:solidFill>
                        <a:srgbClr val="6BA342"/>
                      </a:solidFill>
                      <a:prstDash val="solid"/>
                      <a:round/>
                      <a:headEnd type="none" w="med" len="med"/>
                      <a:tailEnd type="none" w="med" len="med"/>
                    </a:lnT>
                    <a:lnB w="4233" cap="flat" cmpd="sng" algn="ctr">
                      <a:solidFill>
                        <a:srgbClr val="6BA342"/>
                      </a:solidFill>
                      <a:prstDash val="solid"/>
                      <a:round/>
                      <a:headEnd type="none" w="med" len="med"/>
                      <a:tailEnd type="none" w="med" len="med"/>
                    </a:lnB>
                    <a:solidFill>
                      <a:srgbClr val="17463E"/>
                    </a:solidFill>
                  </a:tcPr>
                </a:tc>
                <a:tc>
                  <a:txBody>
                    <a:bodyPr/>
                    <a:lstStyle/>
                    <a:p>
                      <a:pPr algn="ctr">
                        <a:lnSpc>
                          <a:spcPts val="2066"/>
                        </a:lnSpc>
                        <a:defRPr/>
                      </a:pPr>
                      <a:r>
                        <a:rPr lang="en-US" sz="1475">
                          <a:solidFill>
                            <a:srgbClr val="FFFFFF"/>
                          </a:solidFill>
                          <a:latin typeface="Canva Sans"/>
                          <a:ea typeface="Canva Sans"/>
                          <a:cs typeface="Canva Sans"/>
                          <a:sym typeface="Canva Sans"/>
                        </a:rPr>
                        <a:t>$4,094.72</a:t>
                      </a:r>
                      <a:endParaRPr lang="en-US" sz="1100"/>
                    </a:p>
                  </a:txBody>
                  <a:tcPr marL="190500" marR="190500" marT="190500" marB="190500" anchor="ctr">
                    <a:lnL w="4233" cap="flat" cmpd="sng" algn="ctr">
                      <a:solidFill>
                        <a:srgbClr val="6BA342"/>
                      </a:solidFill>
                      <a:prstDash val="solid"/>
                      <a:round/>
                      <a:headEnd type="none" w="med" len="med"/>
                      <a:tailEnd type="none" w="med" len="med"/>
                    </a:lnL>
                    <a:lnR w="4233" cap="flat" cmpd="sng" algn="ctr">
                      <a:solidFill>
                        <a:srgbClr val="6BA342"/>
                      </a:solidFill>
                      <a:prstDash val="solid"/>
                      <a:round/>
                      <a:headEnd type="none" w="med" len="med"/>
                      <a:tailEnd type="none" w="med" len="med"/>
                    </a:lnR>
                    <a:lnT w="4233" cap="flat" cmpd="sng" algn="ctr">
                      <a:solidFill>
                        <a:srgbClr val="6BA342"/>
                      </a:solidFill>
                      <a:prstDash val="solid"/>
                      <a:round/>
                      <a:headEnd type="none" w="med" len="med"/>
                      <a:tailEnd type="none" w="med" len="med"/>
                    </a:lnT>
                    <a:lnB w="4233" cap="flat" cmpd="sng" algn="ctr">
                      <a:solidFill>
                        <a:srgbClr val="6BA342"/>
                      </a:solidFill>
                      <a:prstDash val="solid"/>
                      <a:round/>
                      <a:headEnd type="none" w="med" len="med"/>
                      <a:tailEnd type="none" w="med" len="med"/>
                    </a:lnB>
                    <a:solidFill>
                      <a:srgbClr val="17463E"/>
                    </a:solidFill>
                  </a:tcPr>
                </a:tc>
                <a:tc>
                  <a:txBody>
                    <a:bodyPr/>
                    <a:lstStyle/>
                    <a:p>
                      <a:pPr algn="ctr">
                        <a:lnSpc>
                          <a:spcPts val="2066"/>
                        </a:lnSpc>
                        <a:defRPr/>
                      </a:pPr>
                      <a:r>
                        <a:rPr lang="en-US" sz="1475">
                          <a:solidFill>
                            <a:srgbClr val="FFFFFF"/>
                          </a:solidFill>
                          <a:latin typeface="Canva Sans"/>
                          <a:ea typeface="Canva Sans"/>
                          <a:cs typeface="Canva Sans"/>
                          <a:sym typeface="Canva Sans"/>
                        </a:rPr>
                        <a:t>$14,094.72</a:t>
                      </a:r>
                      <a:endParaRPr lang="en-US" sz="1100"/>
                    </a:p>
                  </a:txBody>
                  <a:tcPr marL="190500" marR="190500" marT="190500" marB="190500" anchor="ctr">
                    <a:lnL w="4233" cap="flat" cmpd="sng" algn="ctr">
                      <a:solidFill>
                        <a:srgbClr val="6BA342"/>
                      </a:solidFill>
                      <a:prstDash val="solid"/>
                      <a:round/>
                      <a:headEnd type="none" w="med" len="med"/>
                      <a:tailEnd type="none" w="med" len="med"/>
                    </a:lnL>
                    <a:lnR w="4233" cap="flat" cmpd="sng" algn="ctr">
                      <a:solidFill>
                        <a:srgbClr val="6BA342"/>
                      </a:solidFill>
                      <a:prstDash val="solid"/>
                      <a:round/>
                      <a:headEnd type="none" w="med" len="med"/>
                      <a:tailEnd type="none" w="med" len="med"/>
                    </a:lnR>
                    <a:lnT w="4233" cap="flat" cmpd="sng" algn="ctr">
                      <a:solidFill>
                        <a:srgbClr val="6BA342"/>
                      </a:solidFill>
                      <a:prstDash val="solid"/>
                      <a:round/>
                      <a:headEnd type="none" w="med" len="med"/>
                      <a:tailEnd type="none" w="med" len="med"/>
                    </a:lnT>
                    <a:lnB w="4233" cap="flat" cmpd="sng" algn="ctr">
                      <a:solidFill>
                        <a:srgbClr val="6BA342"/>
                      </a:solidFill>
                      <a:prstDash val="solid"/>
                      <a:round/>
                      <a:headEnd type="none" w="med" len="med"/>
                      <a:tailEnd type="none" w="med" len="med"/>
                    </a:lnB>
                    <a:solidFill>
                      <a:srgbClr val="17463E"/>
                    </a:solidFill>
                  </a:tcPr>
                </a:tc>
                <a:tc>
                  <a:txBody>
                    <a:bodyPr/>
                    <a:lstStyle/>
                    <a:p>
                      <a:pPr algn="ctr">
                        <a:lnSpc>
                          <a:spcPts val="2066"/>
                        </a:lnSpc>
                        <a:defRPr/>
                      </a:pPr>
                      <a:r>
                        <a:rPr lang="en-US" sz="2475" b="1">
                          <a:solidFill>
                            <a:srgbClr val="6BA342"/>
                          </a:solidFill>
                          <a:latin typeface="Canva Sans Bold"/>
                          <a:ea typeface="Canva Sans Bold"/>
                          <a:cs typeface="Canva Sans Bold"/>
                          <a:sym typeface="Canva Sans Bold"/>
                        </a:rPr>
                        <a:t>$ (5,230.00)​</a:t>
                      </a:r>
                      <a:endParaRPr lang="en-US" sz="1100"/>
                    </a:p>
                  </a:txBody>
                  <a:tcPr marL="190500" marR="190500" marT="190500" marB="190500" anchor="ctr">
                    <a:lnL w="4233" cap="flat" cmpd="sng" algn="ctr">
                      <a:solidFill>
                        <a:srgbClr val="6BA342"/>
                      </a:solidFill>
                      <a:prstDash val="solid"/>
                      <a:round/>
                      <a:headEnd type="none" w="med" len="med"/>
                      <a:tailEnd type="none" w="med" len="med"/>
                    </a:lnL>
                    <a:lnR w="4233" cap="flat" cmpd="sng" algn="ctr">
                      <a:solidFill>
                        <a:srgbClr val="6BA342"/>
                      </a:solidFill>
                      <a:prstDash val="solid"/>
                      <a:round/>
                      <a:headEnd type="none" w="med" len="med"/>
                      <a:tailEnd type="none" w="med" len="med"/>
                    </a:lnR>
                    <a:lnT w="4233" cap="flat" cmpd="sng" algn="ctr">
                      <a:solidFill>
                        <a:srgbClr val="6BA342"/>
                      </a:solidFill>
                      <a:prstDash val="solid"/>
                      <a:round/>
                      <a:headEnd type="none" w="med" len="med"/>
                      <a:tailEnd type="none" w="med" len="med"/>
                    </a:lnT>
                    <a:lnB w="4233" cap="flat" cmpd="sng" algn="ctr">
                      <a:solidFill>
                        <a:srgbClr val="6BA342"/>
                      </a:solidFill>
                      <a:prstDash val="solid"/>
                      <a:round/>
                      <a:headEnd type="none" w="med" len="med"/>
                      <a:tailEnd type="none" w="med" len="med"/>
                    </a:lnB>
                    <a:solidFill>
                      <a:srgbClr val="17463E"/>
                    </a:solidFill>
                  </a:tcPr>
                </a:tc>
                <a:extLst>
                  <a:ext uri="{0D108BD9-81ED-4DB2-BD59-A6C34878D82A}">
                    <a16:rowId xmlns:a16="http://schemas.microsoft.com/office/drawing/2014/main" val="10008"/>
                  </a:ext>
                </a:extLst>
              </a:tr>
              <a:tr h="810069">
                <a:tc>
                  <a:txBody>
                    <a:bodyPr/>
                    <a:lstStyle/>
                    <a:p>
                      <a:pPr algn="l">
                        <a:lnSpc>
                          <a:spcPts val="2066"/>
                        </a:lnSpc>
                        <a:defRPr/>
                      </a:pPr>
                      <a:r>
                        <a:rPr lang="en-US" sz="1475" b="1">
                          <a:solidFill>
                            <a:srgbClr val="FFFFFF"/>
                          </a:solidFill>
                          <a:latin typeface="Canva Sans Bold"/>
                          <a:ea typeface="Canva Sans Bold"/>
                          <a:cs typeface="Canva Sans Bold"/>
                          <a:sym typeface="Canva Sans Bold"/>
                        </a:rPr>
                        <a:t>EEC ​</a:t>
                      </a:r>
                      <a:endParaRPr lang="en-US" sz="1100"/>
                    </a:p>
                  </a:txBody>
                  <a:tcPr marL="190500" marR="190500" marT="190500" marB="190500" anchor="ctr">
                    <a:lnL w="4233" cap="flat" cmpd="sng" algn="ctr">
                      <a:solidFill>
                        <a:srgbClr val="6BA342"/>
                      </a:solidFill>
                      <a:prstDash val="solid"/>
                      <a:round/>
                      <a:headEnd type="none" w="med" len="med"/>
                      <a:tailEnd type="none" w="med" len="med"/>
                    </a:lnL>
                    <a:lnR w="4233" cap="flat" cmpd="sng" algn="ctr">
                      <a:solidFill>
                        <a:srgbClr val="6BA342"/>
                      </a:solidFill>
                      <a:prstDash val="solid"/>
                      <a:round/>
                      <a:headEnd type="none" w="med" len="med"/>
                      <a:tailEnd type="none" w="med" len="med"/>
                    </a:lnR>
                    <a:lnT w="4233" cap="flat" cmpd="sng" algn="ctr">
                      <a:solidFill>
                        <a:srgbClr val="6BA342"/>
                      </a:solidFill>
                      <a:prstDash val="solid"/>
                      <a:round/>
                      <a:headEnd type="none" w="med" len="med"/>
                      <a:tailEnd type="none" w="med" len="med"/>
                    </a:lnT>
                    <a:lnB w="4233" cap="flat" cmpd="sng" algn="ctr">
                      <a:solidFill>
                        <a:srgbClr val="6BA342"/>
                      </a:solidFill>
                      <a:prstDash val="solid"/>
                      <a:round/>
                      <a:headEnd type="none" w="med" len="med"/>
                      <a:tailEnd type="none" w="med" len="med"/>
                    </a:lnB>
                    <a:solidFill>
                      <a:srgbClr val="17463E"/>
                    </a:solidFill>
                  </a:tcPr>
                </a:tc>
                <a:tc>
                  <a:txBody>
                    <a:bodyPr/>
                    <a:lstStyle/>
                    <a:p>
                      <a:pPr algn="ctr">
                        <a:lnSpc>
                          <a:spcPts val="2066"/>
                        </a:lnSpc>
                        <a:defRPr/>
                      </a:pPr>
                      <a:r>
                        <a:rPr lang="en-US" sz="1475">
                          <a:solidFill>
                            <a:srgbClr val="FFFFFF"/>
                          </a:solidFill>
                          <a:latin typeface="Canva Sans"/>
                          <a:ea typeface="Canva Sans"/>
                          <a:cs typeface="Canva Sans"/>
                          <a:sym typeface="Canva Sans"/>
                        </a:rPr>
                        <a:t>$192.26</a:t>
                      </a:r>
                      <a:endParaRPr lang="en-US" sz="1100"/>
                    </a:p>
                  </a:txBody>
                  <a:tcPr marL="190500" marR="190500" marT="190500" marB="190500" anchor="ctr">
                    <a:lnL w="4233" cap="flat" cmpd="sng" algn="ctr">
                      <a:solidFill>
                        <a:srgbClr val="6BA342"/>
                      </a:solidFill>
                      <a:prstDash val="solid"/>
                      <a:round/>
                      <a:headEnd type="none" w="med" len="med"/>
                      <a:tailEnd type="none" w="med" len="med"/>
                    </a:lnL>
                    <a:lnR w="4233" cap="flat" cmpd="sng" algn="ctr">
                      <a:solidFill>
                        <a:srgbClr val="6BA342"/>
                      </a:solidFill>
                      <a:prstDash val="solid"/>
                      <a:round/>
                      <a:headEnd type="none" w="med" len="med"/>
                      <a:tailEnd type="none" w="med" len="med"/>
                    </a:lnR>
                    <a:lnT w="4233" cap="flat" cmpd="sng" algn="ctr">
                      <a:solidFill>
                        <a:srgbClr val="6BA342"/>
                      </a:solidFill>
                      <a:prstDash val="solid"/>
                      <a:round/>
                      <a:headEnd type="none" w="med" len="med"/>
                      <a:tailEnd type="none" w="med" len="med"/>
                    </a:lnT>
                    <a:lnB w="4233" cap="flat" cmpd="sng" algn="ctr">
                      <a:solidFill>
                        <a:srgbClr val="6BA342"/>
                      </a:solidFill>
                      <a:prstDash val="solid"/>
                      <a:round/>
                      <a:headEnd type="none" w="med" len="med"/>
                      <a:tailEnd type="none" w="med" len="med"/>
                    </a:lnB>
                    <a:solidFill>
                      <a:srgbClr val="17463E"/>
                    </a:solidFill>
                  </a:tcPr>
                </a:tc>
                <a:tc>
                  <a:txBody>
                    <a:bodyPr/>
                    <a:lstStyle/>
                    <a:p>
                      <a:pPr algn="ctr">
                        <a:lnSpc>
                          <a:spcPts val="2066"/>
                        </a:lnSpc>
                        <a:defRPr/>
                      </a:pPr>
                      <a:r>
                        <a:rPr lang="en-US" sz="1475">
                          <a:solidFill>
                            <a:srgbClr val="FFFFFF"/>
                          </a:solidFill>
                          <a:latin typeface="Canva Sans"/>
                          <a:ea typeface="Canva Sans"/>
                          <a:cs typeface="Canva Sans"/>
                          <a:sym typeface="Canva Sans"/>
                        </a:rPr>
                        <a:t>$384.52 ​</a:t>
                      </a:r>
                      <a:endParaRPr lang="en-US" sz="1100"/>
                    </a:p>
                  </a:txBody>
                  <a:tcPr marL="190500" marR="190500" marT="190500" marB="190500" anchor="ctr">
                    <a:lnL w="4233" cap="flat" cmpd="sng" algn="ctr">
                      <a:solidFill>
                        <a:srgbClr val="6BA342"/>
                      </a:solidFill>
                      <a:prstDash val="solid"/>
                      <a:round/>
                      <a:headEnd type="none" w="med" len="med"/>
                      <a:tailEnd type="none" w="med" len="med"/>
                    </a:lnL>
                    <a:lnR w="4233" cap="flat" cmpd="sng" algn="ctr">
                      <a:solidFill>
                        <a:srgbClr val="6BA342"/>
                      </a:solidFill>
                      <a:prstDash val="solid"/>
                      <a:round/>
                      <a:headEnd type="none" w="med" len="med"/>
                      <a:tailEnd type="none" w="med" len="med"/>
                    </a:lnR>
                    <a:lnT w="4233" cap="flat" cmpd="sng" algn="ctr">
                      <a:solidFill>
                        <a:srgbClr val="6BA342"/>
                      </a:solidFill>
                      <a:prstDash val="solid"/>
                      <a:round/>
                      <a:headEnd type="none" w="med" len="med"/>
                      <a:tailEnd type="none" w="med" len="med"/>
                    </a:lnT>
                    <a:lnB w="4233" cap="flat" cmpd="sng" algn="ctr">
                      <a:solidFill>
                        <a:srgbClr val="6BA342"/>
                      </a:solidFill>
                      <a:prstDash val="solid"/>
                      <a:round/>
                      <a:headEnd type="none" w="med" len="med"/>
                      <a:tailEnd type="none" w="med" len="med"/>
                    </a:lnB>
                    <a:solidFill>
                      <a:srgbClr val="17463E"/>
                    </a:solidFill>
                  </a:tcPr>
                </a:tc>
                <a:tc>
                  <a:txBody>
                    <a:bodyPr/>
                    <a:lstStyle/>
                    <a:p>
                      <a:pPr algn="ctr">
                        <a:lnSpc>
                          <a:spcPts val="2066"/>
                        </a:lnSpc>
                        <a:defRPr/>
                      </a:pPr>
                      <a:r>
                        <a:rPr lang="en-US" sz="1475">
                          <a:solidFill>
                            <a:srgbClr val="FFFFFF"/>
                          </a:solidFill>
                          <a:latin typeface="Canva Sans"/>
                          <a:ea typeface="Canva Sans"/>
                          <a:cs typeface="Canva Sans"/>
                          <a:sym typeface="Canva Sans"/>
                        </a:rPr>
                        <a:t>$ 4,614.24 ​</a:t>
                      </a:r>
                      <a:endParaRPr lang="en-US" sz="1100"/>
                    </a:p>
                  </a:txBody>
                  <a:tcPr marL="190500" marR="190500" marT="190500" marB="190500" anchor="ctr">
                    <a:lnL w="4233" cap="flat" cmpd="sng" algn="ctr">
                      <a:solidFill>
                        <a:srgbClr val="6BA342"/>
                      </a:solidFill>
                      <a:prstDash val="solid"/>
                      <a:round/>
                      <a:headEnd type="none" w="med" len="med"/>
                      <a:tailEnd type="none" w="med" len="med"/>
                    </a:lnL>
                    <a:lnR w="4233" cap="flat" cmpd="sng" algn="ctr">
                      <a:solidFill>
                        <a:srgbClr val="6BA342"/>
                      </a:solidFill>
                      <a:prstDash val="solid"/>
                      <a:round/>
                      <a:headEnd type="none" w="med" len="med"/>
                      <a:tailEnd type="none" w="med" len="med"/>
                    </a:lnR>
                    <a:lnT w="4233" cap="flat" cmpd="sng" algn="ctr">
                      <a:solidFill>
                        <a:srgbClr val="6BA342"/>
                      </a:solidFill>
                      <a:prstDash val="solid"/>
                      <a:round/>
                      <a:headEnd type="none" w="med" len="med"/>
                      <a:tailEnd type="none" w="med" len="med"/>
                    </a:lnT>
                    <a:lnB w="4233" cap="flat" cmpd="sng" algn="ctr">
                      <a:solidFill>
                        <a:srgbClr val="6BA342"/>
                      </a:solidFill>
                      <a:prstDash val="solid"/>
                      <a:round/>
                      <a:headEnd type="none" w="med" len="med"/>
                      <a:tailEnd type="none" w="med" len="med"/>
                    </a:lnB>
                    <a:solidFill>
                      <a:srgbClr val="17463E"/>
                    </a:solidFill>
                  </a:tcPr>
                </a:tc>
                <a:tc gridSpan="2">
                  <a:txBody>
                    <a:bodyPr/>
                    <a:lstStyle/>
                    <a:p>
                      <a:pPr algn="ctr">
                        <a:lnSpc>
                          <a:spcPts val="2066"/>
                        </a:lnSpc>
                        <a:defRPr/>
                      </a:pPr>
                      <a:r>
                        <a:rPr lang="en-US" sz="1475">
                          <a:solidFill>
                            <a:srgbClr val="FFFFFF"/>
                          </a:solidFill>
                          <a:latin typeface="Canva Sans"/>
                          <a:ea typeface="Canva Sans"/>
                          <a:cs typeface="Canva Sans"/>
                          <a:sym typeface="Canva Sans"/>
                        </a:rPr>
                        <a:t>​</a:t>
                      </a:r>
                      <a:endParaRPr lang="en-US" sz="1100"/>
                    </a:p>
                  </a:txBody>
                  <a:tcPr marL="190500" marR="190500" marT="190500" marB="190500" anchor="ctr">
                    <a:lnL w="4233" cap="flat" cmpd="sng" algn="ctr">
                      <a:solidFill>
                        <a:srgbClr val="6BA342"/>
                      </a:solidFill>
                      <a:prstDash val="solid"/>
                      <a:round/>
                      <a:headEnd type="none" w="med" len="med"/>
                      <a:tailEnd type="none" w="med" len="med"/>
                    </a:lnL>
                    <a:lnR w="4233" cap="flat" cmpd="sng" algn="ctr">
                      <a:solidFill>
                        <a:srgbClr val="6BA342"/>
                      </a:solidFill>
                      <a:prstDash val="solid"/>
                      <a:round/>
                      <a:headEnd type="none" w="med" len="med"/>
                      <a:tailEnd type="none" w="med" len="med"/>
                    </a:lnR>
                    <a:lnT w="4233" cap="flat" cmpd="sng" algn="ctr">
                      <a:solidFill>
                        <a:srgbClr val="6BA342"/>
                      </a:solidFill>
                      <a:prstDash val="solid"/>
                      <a:round/>
                      <a:headEnd type="none" w="med" len="med"/>
                      <a:tailEnd type="none" w="med" len="med"/>
                    </a:lnT>
                    <a:lnB w="4233" cap="flat" cmpd="sng" algn="ctr">
                      <a:solidFill>
                        <a:srgbClr val="6BA342"/>
                      </a:solidFill>
                      <a:prstDash val="solid"/>
                      <a:round/>
                      <a:headEnd type="none" w="med" len="med"/>
                      <a:tailEnd type="none" w="med" len="med"/>
                    </a:lnB>
                    <a:solidFill>
                      <a:srgbClr val="17463E"/>
                    </a:solidFill>
                  </a:tcPr>
                </a:tc>
                <a:tc hMerge="1">
                  <a:txBody>
                    <a:bodyPr/>
                    <a:lstStyle/>
                    <a:p>
                      <a:pPr algn="ctr">
                        <a:lnSpc>
                          <a:spcPts val="2066"/>
                        </a:lnSpc>
                        <a:defRPr/>
                      </a:pPr>
                      <a:endParaRPr lang="en-US" sz="1100"/>
                    </a:p>
                  </a:txBody>
                  <a:tcPr marL="190500" marR="190500" marT="190500" marB="190500" anchor="ctr">
                    <a:lnL w="4233" cap="flat" cmpd="sng" algn="ctr">
                      <a:solidFill>
                        <a:srgbClr val="6BA342"/>
                      </a:solidFill>
                      <a:prstDash val="solid"/>
                      <a:round/>
                      <a:headEnd type="none" w="med" len="med"/>
                      <a:tailEnd type="none" w="med" len="med"/>
                    </a:lnL>
                    <a:lnR w="4233" cap="flat" cmpd="sng" algn="ctr">
                      <a:solidFill>
                        <a:srgbClr val="6BA342"/>
                      </a:solidFill>
                      <a:prstDash val="solid"/>
                      <a:round/>
                      <a:headEnd type="none" w="med" len="med"/>
                      <a:tailEnd type="none" w="med" len="med"/>
                    </a:lnR>
                    <a:lnT w="4233" cap="flat" cmpd="sng" algn="ctr">
                      <a:solidFill>
                        <a:srgbClr val="6BA342"/>
                      </a:solidFill>
                      <a:prstDash val="solid"/>
                      <a:round/>
                      <a:headEnd type="none" w="med" len="med"/>
                      <a:tailEnd type="none" w="med" len="med"/>
                    </a:lnT>
                    <a:lnB w="4233" cap="flat" cmpd="sng" algn="ctr">
                      <a:solidFill>
                        <a:srgbClr val="6BA342"/>
                      </a:solidFill>
                      <a:prstDash val="solid"/>
                      <a:round/>
                      <a:headEnd type="none" w="med" len="med"/>
                      <a:tailEnd type="none" w="med" len="med"/>
                    </a:lnB>
                    <a:solidFill>
                      <a:srgbClr val="17463E"/>
                    </a:solidFill>
                  </a:tcPr>
                </a:tc>
                <a:tc>
                  <a:txBody>
                    <a:bodyPr/>
                    <a:lstStyle/>
                    <a:p>
                      <a:pPr algn="ctr">
                        <a:lnSpc>
                          <a:spcPts val="2066"/>
                        </a:lnSpc>
                        <a:defRPr/>
                      </a:pPr>
                      <a:r>
                        <a:rPr lang="en-US" sz="1475">
                          <a:solidFill>
                            <a:srgbClr val="FFFFFF"/>
                          </a:solidFill>
                          <a:latin typeface="Canva Sans"/>
                          <a:ea typeface="Canva Sans"/>
                          <a:cs typeface="Canva Sans"/>
                          <a:sym typeface="Canva Sans"/>
                        </a:rPr>
                        <a:t>$ 6,400.00 ​</a:t>
                      </a:r>
                      <a:endParaRPr lang="en-US" sz="1100"/>
                    </a:p>
                  </a:txBody>
                  <a:tcPr marL="190500" marR="190500" marT="190500" marB="190500" anchor="ctr">
                    <a:lnL w="4233" cap="flat" cmpd="sng" algn="ctr">
                      <a:solidFill>
                        <a:srgbClr val="6BA342"/>
                      </a:solidFill>
                      <a:prstDash val="solid"/>
                      <a:round/>
                      <a:headEnd type="none" w="med" len="med"/>
                      <a:tailEnd type="none" w="med" len="med"/>
                    </a:lnL>
                    <a:lnR w="4233" cap="flat" cmpd="sng" algn="ctr">
                      <a:solidFill>
                        <a:srgbClr val="6BA342"/>
                      </a:solidFill>
                      <a:prstDash val="solid"/>
                      <a:round/>
                      <a:headEnd type="none" w="med" len="med"/>
                      <a:tailEnd type="none" w="med" len="med"/>
                    </a:lnR>
                    <a:lnT w="4233" cap="flat" cmpd="sng" algn="ctr">
                      <a:solidFill>
                        <a:srgbClr val="6BA342"/>
                      </a:solidFill>
                      <a:prstDash val="solid"/>
                      <a:round/>
                      <a:headEnd type="none" w="med" len="med"/>
                      <a:tailEnd type="none" w="med" len="med"/>
                    </a:lnT>
                    <a:lnB w="4233" cap="flat" cmpd="sng" algn="ctr">
                      <a:solidFill>
                        <a:srgbClr val="6BA342"/>
                      </a:solidFill>
                      <a:prstDash val="solid"/>
                      <a:round/>
                      <a:headEnd type="none" w="med" len="med"/>
                      <a:tailEnd type="none" w="med" len="med"/>
                    </a:lnB>
                    <a:solidFill>
                      <a:srgbClr val="17463E"/>
                    </a:solidFill>
                  </a:tcPr>
                </a:tc>
                <a:tc>
                  <a:txBody>
                    <a:bodyPr/>
                    <a:lstStyle/>
                    <a:p>
                      <a:pPr algn="ctr">
                        <a:lnSpc>
                          <a:spcPts val="2066"/>
                        </a:lnSpc>
                        <a:defRPr/>
                      </a:pPr>
                      <a:r>
                        <a:rPr lang="en-US" sz="1475">
                          <a:solidFill>
                            <a:srgbClr val="FFFFFF"/>
                          </a:solidFill>
                          <a:latin typeface="Canva Sans"/>
                          <a:ea typeface="Canva Sans"/>
                          <a:cs typeface="Canva Sans"/>
                          <a:sym typeface="Canva Sans"/>
                        </a:rPr>
                        <a:t>$10,000</a:t>
                      </a:r>
                      <a:endParaRPr lang="en-US" sz="1100"/>
                    </a:p>
                  </a:txBody>
                  <a:tcPr marL="190500" marR="190500" marT="190500" marB="190500" anchor="ctr">
                    <a:lnL w="4233" cap="flat" cmpd="sng" algn="ctr">
                      <a:solidFill>
                        <a:srgbClr val="6BA342"/>
                      </a:solidFill>
                      <a:prstDash val="solid"/>
                      <a:round/>
                      <a:headEnd type="none" w="med" len="med"/>
                      <a:tailEnd type="none" w="med" len="med"/>
                    </a:lnL>
                    <a:lnR w="4233" cap="flat" cmpd="sng" algn="ctr">
                      <a:solidFill>
                        <a:srgbClr val="6BA342"/>
                      </a:solidFill>
                      <a:prstDash val="solid"/>
                      <a:round/>
                      <a:headEnd type="none" w="med" len="med"/>
                      <a:tailEnd type="none" w="med" len="med"/>
                    </a:lnR>
                    <a:lnT w="4233" cap="flat" cmpd="sng" algn="ctr">
                      <a:solidFill>
                        <a:srgbClr val="6BA342"/>
                      </a:solidFill>
                      <a:prstDash val="solid"/>
                      <a:round/>
                      <a:headEnd type="none" w="med" len="med"/>
                      <a:tailEnd type="none" w="med" len="med"/>
                    </a:lnT>
                    <a:lnB w="4233" cap="flat" cmpd="sng" algn="ctr">
                      <a:solidFill>
                        <a:srgbClr val="6BA342"/>
                      </a:solidFill>
                      <a:prstDash val="solid"/>
                      <a:round/>
                      <a:headEnd type="none" w="med" len="med"/>
                      <a:tailEnd type="none" w="med" len="med"/>
                    </a:lnB>
                    <a:solidFill>
                      <a:srgbClr val="17463E"/>
                    </a:solidFill>
                  </a:tcPr>
                </a:tc>
                <a:tc>
                  <a:txBody>
                    <a:bodyPr/>
                    <a:lstStyle/>
                    <a:p>
                      <a:pPr algn="ctr">
                        <a:lnSpc>
                          <a:spcPts val="2066"/>
                        </a:lnSpc>
                        <a:defRPr/>
                      </a:pPr>
                      <a:r>
                        <a:rPr lang="en-US" sz="1475">
                          <a:solidFill>
                            <a:srgbClr val="FFFFFF"/>
                          </a:solidFill>
                          <a:latin typeface="Canva Sans"/>
                          <a:ea typeface="Canva Sans"/>
                          <a:cs typeface="Canva Sans"/>
                          <a:sym typeface="Canva Sans"/>
                        </a:rPr>
                        <a:t>​</a:t>
                      </a:r>
                      <a:endParaRPr lang="en-US" sz="1100"/>
                    </a:p>
                  </a:txBody>
                  <a:tcPr marL="190500" marR="190500" marT="190500" marB="190500" anchor="ctr">
                    <a:lnL w="4233" cap="flat" cmpd="sng" algn="ctr">
                      <a:solidFill>
                        <a:srgbClr val="6BA342"/>
                      </a:solidFill>
                      <a:prstDash val="solid"/>
                      <a:round/>
                      <a:headEnd type="none" w="med" len="med"/>
                      <a:tailEnd type="none" w="med" len="med"/>
                    </a:lnL>
                    <a:lnR w="4233" cap="flat" cmpd="sng" algn="ctr">
                      <a:solidFill>
                        <a:srgbClr val="6BA342"/>
                      </a:solidFill>
                      <a:prstDash val="solid"/>
                      <a:round/>
                      <a:headEnd type="none" w="med" len="med"/>
                      <a:tailEnd type="none" w="med" len="med"/>
                    </a:lnR>
                    <a:lnT w="4233" cap="flat" cmpd="sng" algn="ctr">
                      <a:solidFill>
                        <a:srgbClr val="6BA342"/>
                      </a:solidFill>
                      <a:prstDash val="solid"/>
                      <a:round/>
                      <a:headEnd type="none" w="med" len="med"/>
                      <a:tailEnd type="none" w="med" len="med"/>
                    </a:lnT>
                    <a:lnB w="4233" cap="flat" cmpd="sng" algn="ctr">
                      <a:solidFill>
                        <a:srgbClr val="6BA342"/>
                      </a:solidFill>
                      <a:prstDash val="solid"/>
                      <a:round/>
                      <a:headEnd type="none" w="med" len="med"/>
                      <a:tailEnd type="none" w="med" len="med"/>
                    </a:lnB>
                    <a:solidFill>
                      <a:srgbClr val="17463E"/>
                    </a:solidFill>
                  </a:tcPr>
                </a:tc>
                <a:tc>
                  <a:txBody>
                    <a:bodyPr/>
                    <a:lstStyle/>
                    <a:p>
                      <a:pPr algn="ctr">
                        <a:lnSpc>
                          <a:spcPts val="2066"/>
                        </a:lnSpc>
                        <a:defRPr/>
                      </a:pPr>
                      <a:r>
                        <a:rPr lang="en-US" sz="1475">
                          <a:solidFill>
                            <a:srgbClr val="FFFFFF"/>
                          </a:solidFill>
                          <a:latin typeface="Canva Sans"/>
                          <a:ea typeface="Canva Sans"/>
                          <a:cs typeface="Canva Sans"/>
                          <a:sym typeface="Canva Sans"/>
                        </a:rPr>
                        <a:t>$1,000</a:t>
                      </a:r>
                      <a:endParaRPr lang="en-US" sz="1100"/>
                    </a:p>
                  </a:txBody>
                  <a:tcPr marL="190500" marR="190500" marT="190500" marB="190500" anchor="ctr">
                    <a:lnL w="4233" cap="flat" cmpd="sng" algn="ctr">
                      <a:solidFill>
                        <a:srgbClr val="6BA342"/>
                      </a:solidFill>
                      <a:prstDash val="solid"/>
                      <a:round/>
                      <a:headEnd type="none" w="med" len="med"/>
                      <a:tailEnd type="none" w="med" len="med"/>
                    </a:lnL>
                    <a:lnR w="4233" cap="flat" cmpd="sng" algn="ctr">
                      <a:solidFill>
                        <a:srgbClr val="6BA342"/>
                      </a:solidFill>
                      <a:prstDash val="solid"/>
                      <a:round/>
                      <a:headEnd type="none" w="med" len="med"/>
                      <a:tailEnd type="none" w="med" len="med"/>
                    </a:lnR>
                    <a:lnT w="4233" cap="flat" cmpd="sng" algn="ctr">
                      <a:solidFill>
                        <a:srgbClr val="6BA342"/>
                      </a:solidFill>
                      <a:prstDash val="solid"/>
                      <a:round/>
                      <a:headEnd type="none" w="med" len="med"/>
                      <a:tailEnd type="none" w="med" len="med"/>
                    </a:lnT>
                    <a:lnB w="4233" cap="flat" cmpd="sng" algn="ctr">
                      <a:solidFill>
                        <a:srgbClr val="6BA342"/>
                      </a:solidFill>
                      <a:prstDash val="solid"/>
                      <a:round/>
                      <a:headEnd type="none" w="med" len="med"/>
                      <a:tailEnd type="none" w="med" len="med"/>
                    </a:lnB>
                    <a:solidFill>
                      <a:srgbClr val="17463E"/>
                    </a:solidFill>
                  </a:tcPr>
                </a:tc>
                <a:tc>
                  <a:txBody>
                    <a:bodyPr/>
                    <a:lstStyle/>
                    <a:p>
                      <a:pPr algn="ctr">
                        <a:lnSpc>
                          <a:spcPts val="2066"/>
                        </a:lnSpc>
                        <a:defRPr/>
                      </a:pPr>
                      <a:r>
                        <a:rPr lang="en-US" sz="1475">
                          <a:solidFill>
                            <a:srgbClr val="FFFFFF"/>
                          </a:solidFill>
                          <a:latin typeface="Canva Sans"/>
                          <a:ea typeface="Canva Sans"/>
                          <a:cs typeface="Canva Sans"/>
                          <a:sym typeface="Canva Sans"/>
                        </a:rPr>
                        <a:t>$ 3,614.24 ​</a:t>
                      </a:r>
                      <a:endParaRPr lang="en-US" sz="1100"/>
                    </a:p>
                  </a:txBody>
                  <a:tcPr marL="190500" marR="190500" marT="190500" marB="190500" anchor="ctr">
                    <a:lnL w="4233" cap="flat" cmpd="sng" algn="ctr">
                      <a:solidFill>
                        <a:srgbClr val="6BA342"/>
                      </a:solidFill>
                      <a:prstDash val="solid"/>
                      <a:round/>
                      <a:headEnd type="none" w="med" len="med"/>
                      <a:tailEnd type="none" w="med" len="med"/>
                    </a:lnL>
                    <a:lnR w="4233" cap="flat" cmpd="sng" algn="ctr">
                      <a:solidFill>
                        <a:srgbClr val="6BA342"/>
                      </a:solidFill>
                      <a:prstDash val="solid"/>
                      <a:round/>
                      <a:headEnd type="none" w="med" len="med"/>
                      <a:tailEnd type="none" w="med" len="med"/>
                    </a:lnR>
                    <a:lnT w="4233" cap="flat" cmpd="sng" algn="ctr">
                      <a:solidFill>
                        <a:srgbClr val="6BA342"/>
                      </a:solidFill>
                      <a:prstDash val="solid"/>
                      <a:round/>
                      <a:headEnd type="none" w="med" len="med"/>
                      <a:tailEnd type="none" w="med" len="med"/>
                    </a:lnT>
                    <a:lnB w="4233" cap="flat" cmpd="sng" algn="ctr">
                      <a:solidFill>
                        <a:srgbClr val="6BA342"/>
                      </a:solidFill>
                      <a:prstDash val="solid"/>
                      <a:round/>
                      <a:headEnd type="none" w="med" len="med"/>
                      <a:tailEnd type="none" w="med" len="med"/>
                    </a:lnB>
                    <a:solidFill>
                      <a:srgbClr val="17463E"/>
                    </a:solidFill>
                  </a:tcPr>
                </a:tc>
                <a:tc>
                  <a:txBody>
                    <a:bodyPr/>
                    <a:lstStyle/>
                    <a:p>
                      <a:pPr algn="ctr">
                        <a:lnSpc>
                          <a:spcPts val="2066"/>
                        </a:lnSpc>
                        <a:defRPr/>
                      </a:pPr>
                      <a:r>
                        <a:rPr lang="en-US" sz="1475">
                          <a:solidFill>
                            <a:srgbClr val="FFFFFF"/>
                          </a:solidFill>
                          <a:latin typeface="Canva Sans"/>
                          <a:ea typeface="Canva Sans"/>
                          <a:cs typeface="Canva Sans"/>
                          <a:sym typeface="Canva Sans"/>
                        </a:rPr>
                        <a:t>$ 13,614.24 ​</a:t>
                      </a:r>
                      <a:endParaRPr lang="en-US" sz="1100"/>
                    </a:p>
                  </a:txBody>
                  <a:tcPr marL="190500" marR="190500" marT="190500" marB="190500" anchor="ctr">
                    <a:lnL w="4233" cap="flat" cmpd="sng" algn="ctr">
                      <a:solidFill>
                        <a:srgbClr val="6BA342"/>
                      </a:solidFill>
                      <a:prstDash val="solid"/>
                      <a:round/>
                      <a:headEnd type="none" w="med" len="med"/>
                      <a:tailEnd type="none" w="med" len="med"/>
                    </a:lnL>
                    <a:lnR w="4233" cap="flat" cmpd="sng" algn="ctr">
                      <a:solidFill>
                        <a:srgbClr val="6BA342"/>
                      </a:solidFill>
                      <a:prstDash val="solid"/>
                      <a:round/>
                      <a:headEnd type="none" w="med" len="med"/>
                      <a:tailEnd type="none" w="med" len="med"/>
                    </a:lnR>
                    <a:lnT w="4233" cap="flat" cmpd="sng" algn="ctr">
                      <a:solidFill>
                        <a:srgbClr val="6BA342"/>
                      </a:solidFill>
                      <a:prstDash val="solid"/>
                      <a:round/>
                      <a:headEnd type="none" w="med" len="med"/>
                      <a:tailEnd type="none" w="med" len="med"/>
                    </a:lnT>
                    <a:lnB w="4233" cap="flat" cmpd="sng" algn="ctr">
                      <a:solidFill>
                        <a:srgbClr val="6BA342"/>
                      </a:solidFill>
                      <a:prstDash val="solid"/>
                      <a:round/>
                      <a:headEnd type="none" w="med" len="med"/>
                      <a:tailEnd type="none" w="med" len="med"/>
                    </a:lnB>
                    <a:solidFill>
                      <a:srgbClr val="17463E"/>
                    </a:solidFill>
                  </a:tcPr>
                </a:tc>
                <a:tc>
                  <a:txBody>
                    <a:bodyPr/>
                    <a:lstStyle/>
                    <a:p>
                      <a:pPr algn="ctr">
                        <a:lnSpc>
                          <a:spcPts val="2066"/>
                        </a:lnSpc>
                        <a:defRPr/>
                      </a:pPr>
                      <a:r>
                        <a:rPr lang="en-US" sz="2475" b="1">
                          <a:solidFill>
                            <a:srgbClr val="6BA342"/>
                          </a:solidFill>
                          <a:latin typeface="Canva Sans Bold"/>
                          <a:ea typeface="Canva Sans Bold"/>
                          <a:cs typeface="Canva Sans Bold"/>
                          <a:sym typeface="Canva Sans Bold"/>
                        </a:rPr>
                        <a:t>$ (4,827.76)​</a:t>
                      </a:r>
                      <a:endParaRPr lang="en-US" sz="1100"/>
                    </a:p>
                  </a:txBody>
                  <a:tcPr marL="190500" marR="190500" marT="190500" marB="190500" anchor="ctr">
                    <a:lnL w="4233" cap="flat" cmpd="sng" algn="ctr">
                      <a:solidFill>
                        <a:srgbClr val="6BA342"/>
                      </a:solidFill>
                      <a:prstDash val="solid"/>
                      <a:round/>
                      <a:headEnd type="none" w="med" len="med"/>
                      <a:tailEnd type="none" w="med" len="med"/>
                    </a:lnL>
                    <a:lnR w="4233" cap="flat" cmpd="sng" algn="ctr">
                      <a:solidFill>
                        <a:srgbClr val="6BA342"/>
                      </a:solidFill>
                      <a:prstDash val="solid"/>
                      <a:round/>
                      <a:headEnd type="none" w="med" len="med"/>
                      <a:tailEnd type="none" w="med" len="med"/>
                    </a:lnR>
                    <a:lnT w="4233" cap="flat" cmpd="sng" algn="ctr">
                      <a:solidFill>
                        <a:srgbClr val="6BA342"/>
                      </a:solidFill>
                      <a:prstDash val="solid"/>
                      <a:round/>
                      <a:headEnd type="none" w="med" len="med"/>
                      <a:tailEnd type="none" w="med" len="med"/>
                    </a:lnT>
                    <a:lnB w="4233" cap="flat" cmpd="sng" algn="ctr">
                      <a:solidFill>
                        <a:srgbClr val="6BA342"/>
                      </a:solidFill>
                      <a:prstDash val="solid"/>
                      <a:round/>
                      <a:headEnd type="none" w="med" len="med"/>
                      <a:tailEnd type="none" w="med" len="med"/>
                    </a:lnB>
                    <a:solidFill>
                      <a:srgbClr val="17463E"/>
                    </a:solidFill>
                  </a:tcPr>
                </a:tc>
                <a:extLst>
                  <a:ext uri="{0D108BD9-81ED-4DB2-BD59-A6C34878D82A}">
                    <a16:rowId xmlns:a16="http://schemas.microsoft.com/office/drawing/2014/main" val="10009"/>
                  </a:ext>
                </a:extLst>
              </a:tr>
              <a:tr h="810069">
                <a:tc>
                  <a:txBody>
                    <a:bodyPr/>
                    <a:lstStyle/>
                    <a:p>
                      <a:pPr algn="l">
                        <a:lnSpc>
                          <a:spcPts val="2066"/>
                        </a:lnSpc>
                        <a:defRPr/>
                      </a:pPr>
                      <a:r>
                        <a:rPr lang="en-US" sz="1475" b="1">
                          <a:solidFill>
                            <a:srgbClr val="FFFFFF"/>
                          </a:solidFill>
                          <a:latin typeface="Canva Sans Bold"/>
                          <a:ea typeface="Canva Sans Bold"/>
                          <a:cs typeface="Canva Sans Bold"/>
                          <a:sym typeface="Canva Sans Bold"/>
                        </a:rPr>
                        <a:t>EEF ​</a:t>
                      </a:r>
                      <a:endParaRPr lang="en-US" sz="1100"/>
                    </a:p>
                  </a:txBody>
                  <a:tcPr marL="190500" marR="190500" marT="190500" marB="190500" anchor="ctr">
                    <a:lnL w="4233" cap="flat" cmpd="sng" algn="ctr">
                      <a:solidFill>
                        <a:srgbClr val="6BA342"/>
                      </a:solidFill>
                      <a:prstDash val="solid"/>
                      <a:round/>
                      <a:headEnd type="none" w="med" len="med"/>
                      <a:tailEnd type="none" w="med" len="med"/>
                    </a:lnL>
                    <a:lnR w="4233" cap="flat" cmpd="sng" algn="ctr">
                      <a:solidFill>
                        <a:srgbClr val="6BA342"/>
                      </a:solidFill>
                      <a:prstDash val="solid"/>
                      <a:round/>
                      <a:headEnd type="none" w="med" len="med"/>
                      <a:tailEnd type="none" w="med" len="med"/>
                    </a:lnR>
                    <a:lnT w="4233" cap="flat" cmpd="sng" algn="ctr">
                      <a:solidFill>
                        <a:srgbClr val="6BA342"/>
                      </a:solidFill>
                      <a:prstDash val="solid"/>
                      <a:round/>
                      <a:headEnd type="none" w="med" len="med"/>
                      <a:tailEnd type="none" w="med" len="med"/>
                    </a:lnT>
                    <a:lnB w="4233" cap="flat" cmpd="sng" algn="ctr">
                      <a:solidFill>
                        <a:srgbClr val="6BA342"/>
                      </a:solidFill>
                      <a:prstDash val="solid"/>
                      <a:round/>
                      <a:headEnd type="none" w="med" len="med"/>
                      <a:tailEnd type="none" w="med" len="med"/>
                    </a:lnB>
                    <a:solidFill>
                      <a:srgbClr val="17463E"/>
                    </a:solidFill>
                  </a:tcPr>
                </a:tc>
                <a:tc>
                  <a:txBody>
                    <a:bodyPr/>
                    <a:lstStyle/>
                    <a:p>
                      <a:pPr algn="ctr">
                        <a:lnSpc>
                          <a:spcPts val="2066"/>
                        </a:lnSpc>
                        <a:defRPr/>
                      </a:pPr>
                      <a:r>
                        <a:rPr lang="en-US" sz="1475">
                          <a:solidFill>
                            <a:srgbClr val="FFFFFF"/>
                          </a:solidFill>
                          <a:latin typeface="Canva Sans"/>
                          <a:ea typeface="Canva Sans"/>
                          <a:cs typeface="Canva Sans"/>
                          <a:sym typeface="Canva Sans"/>
                        </a:rPr>
                        <a:t>$404.20</a:t>
                      </a:r>
                      <a:endParaRPr lang="en-US" sz="1100"/>
                    </a:p>
                  </a:txBody>
                  <a:tcPr marL="190500" marR="190500" marT="190500" marB="190500" anchor="ctr">
                    <a:lnL w="4233" cap="flat" cmpd="sng" algn="ctr">
                      <a:solidFill>
                        <a:srgbClr val="6BA342"/>
                      </a:solidFill>
                      <a:prstDash val="solid"/>
                      <a:round/>
                      <a:headEnd type="none" w="med" len="med"/>
                      <a:tailEnd type="none" w="med" len="med"/>
                    </a:lnL>
                    <a:lnR w="4233" cap="flat" cmpd="sng" algn="ctr">
                      <a:solidFill>
                        <a:srgbClr val="6BA342"/>
                      </a:solidFill>
                      <a:prstDash val="solid"/>
                      <a:round/>
                      <a:headEnd type="none" w="med" len="med"/>
                      <a:tailEnd type="none" w="med" len="med"/>
                    </a:lnR>
                    <a:lnT w="4233" cap="flat" cmpd="sng" algn="ctr">
                      <a:solidFill>
                        <a:srgbClr val="6BA342"/>
                      </a:solidFill>
                      <a:prstDash val="solid"/>
                      <a:round/>
                      <a:headEnd type="none" w="med" len="med"/>
                      <a:tailEnd type="none" w="med" len="med"/>
                    </a:lnT>
                    <a:lnB w="4233" cap="flat" cmpd="sng" algn="ctr">
                      <a:solidFill>
                        <a:srgbClr val="6BA342"/>
                      </a:solidFill>
                      <a:prstDash val="solid"/>
                      <a:round/>
                      <a:headEnd type="none" w="med" len="med"/>
                      <a:tailEnd type="none" w="med" len="med"/>
                    </a:lnB>
                    <a:solidFill>
                      <a:srgbClr val="17463E"/>
                    </a:solidFill>
                  </a:tcPr>
                </a:tc>
                <a:tc>
                  <a:txBody>
                    <a:bodyPr/>
                    <a:lstStyle/>
                    <a:p>
                      <a:pPr algn="ctr">
                        <a:lnSpc>
                          <a:spcPts val="2066"/>
                        </a:lnSpc>
                        <a:defRPr/>
                      </a:pPr>
                      <a:r>
                        <a:rPr lang="en-US" sz="1475">
                          <a:solidFill>
                            <a:srgbClr val="FFFFFF"/>
                          </a:solidFill>
                          <a:latin typeface="Canva Sans"/>
                          <a:ea typeface="Canva Sans"/>
                          <a:cs typeface="Canva Sans"/>
                          <a:sym typeface="Canva Sans"/>
                        </a:rPr>
                        <a:t>$808.40</a:t>
                      </a:r>
                      <a:endParaRPr lang="en-US" sz="1100"/>
                    </a:p>
                  </a:txBody>
                  <a:tcPr marL="190500" marR="190500" marT="190500" marB="190500" anchor="ctr">
                    <a:lnL w="4233" cap="flat" cmpd="sng" algn="ctr">
                      <a:solidFill>
                        <a:srgbClr val="6BA342"/>
                      </a:solidFill>
                      <a:prstDash val="solid"/>
                      <a:round/>
                      <a:headEnd type="none" w="med" len="med"/>
                      <a:tailEnd type="none" w="med" len="med"/>
                    </a:lnL>
                    <a:lnR w="4233" cap="flat" cmpd="sng" algn="ctr">
                      <a:solidFill>
                        <a:srgbClr val="6BA342"/>
                      </a:solidFill>
                      <a:prstDash val="solid"/>
                      <a:round/>
                      <a:headEnd type="none" w="med" len="med"/>
                      <a:tailEnd type="none" w="med" len="med"/>
                    </a:lnR>
                    <a:lnT w="4233" cap="flat" cmpd="sng" algn="ctr">
                      <a:solidFill>
                        <a:srgbClr val="6BA342"/>
                      </a:solidFill>
                      <a:prstDash val="solid"/>
                      <a:round/>
                      <a:headEnd type="none" w="med" len="med"/>
                      <a:tailEnd type="none" w="med" len="med"/>
                    </a:lnT>
                    <a:lnB w="4233" cap="flat" cmpd="sng" algn="ctr">
                      <a:solidFill>
                        <a:srgbClr val="6BA342"/>
                      </a:solidFill>
                      <a:prstDash val="solid"/>
                      <a:round/>
                      <a:headEnd type="none" w="med" len="med"/>
                      <a:tailEnd type="none" w="med" len="med"/>
                    </a:lnB>
                    <a:solidFill>
                      <a:srgbClr val="17463E"/>
                    </a:solidFill>
                  </a:tcPr>
                </a:tc>
                <a:tc>
                  <a:txBody>
                    <a:bodyPr/>
                    <a:lstStyle/>
                    <a:p>
                      <a:pPr algn="ctr">
                        <a:lnSpc>
                          <a:spcPts val="2066"/>
                        </a:lnSpc>
                        <a:defRPr/>
                      </a:pPr>
                      <a:r>
                        <a:rPr lang="en-US" sz="1475">
                          <a:solidFill>
                            <a:srgbClr val="FFFFFF"/>
                          </a:solidFill>
                          <a:latin typeface="Canva Sans"/>
                          <a:ea typeface="Canva Sans"/>
                          <a:cs typeface="Canva Sans"/>
                          <a:sym typeface="Canva Sans"/>
                        </a:rPr>
                        <a:t>$9,700.80 ​</a:t>
                      </a:r>
                      <a:endParaRPr lang="en-US" sz="1100"/>
                    </a:p>
                  </a:txBody>
                  <a:tcPr marL="190500" marR="190500" marT="190500" marB="190500" anchor="ctr">
                    <a:lnL w="4233" cap="flat" cmpd="sng" algn="ctr">
                      <a:solidFill>
                        <a:srgbClr val="6BA342"/>
                      </a:solidFill>
                      <a:prstDash val="solid"/>
                      <a:round/>
                      <a:headEnd type="none" w="med" len="med"/>
                      <a:tailEnd type="none" w="med" len="med"/>
                    </a:lnL>
                    <a:lnR w="4233" cap="flat" cmpd="sng" algn="ctr">
                      <a:solidFill>
                        <a:srgbClr val="6BA342"/>
                      </a:solidFill>
                      <a:prstDash val="solid"/>
                      <a:round/>
                      <a:headEnd type="none" w="med" len="med"/>
                      <a:tailEnd type="none" w="med" len="med"/>
                    </a:lnR>
                    <a:lnT w="4233" cap="flat" cmpd="sng" algn="ctr">
                      <a:solidFill>
                        <a:srgbClr val="6BA342"/>
                      </a:solidFill>
                      <a:prstDash val="solid"/>
                      <a:round/>
                      <a:headEnd type="none" w="med" len="med"/>
                      <a:tailEnd type="none" w="med" len="med"/>
                    </a:lnT>
                    <a:lnB w="4233" cap="flat" cmpd="sng" algn="ctr">
                      <a:solidFill>
                        <a:srgbClr val="6BA342"/>
                      </a:solidFill>
                      <a:prstDash val="solid"/>
                      <a:round/>
                      <a:headEnd type="none" w="med" len="med"/>
                      <a:tailEnd type="none" w="med" len="med"/>
                    </a:lnB>
                    <a:solidFill>
                      <a:srgbClr val="17463E"/>
                    </a:solidFill>
                  </a:tcPr>
                </a:tc>
                <a:tc gridSpan="2">
                  <a:txBody>
                    <a:bodyPr/>
                    <a:lstStyle/>
                    <a:p>
                      <a:pPr algn="ctr">
                        <a:lnSpc>
                          <a:spcPts val="2066"/>
                        </a:lnSpc>
                        <a:defRPr/>
                      </a:pPr>
                      <a:r>
                        <a:rPr lang="en-US" sz="1475">
                          <a:solidFill>
                            <a:srgbClr val="FFFFFF"/>
                          </a:solidFill>
                          <a:latin typeface="Canva Sans"/>
                          <a:ea typeface="Canva Sans"/>
                          <a:cs typeface="Canva Sans"/>
                          <a:sym typeface="Canva Sans"/>
                        </a:rPr>
                        <a:t>​</a:t>
                      </a:r>
                      <a:endParaRPr lang="en-US" sz="1100"/>
                    </a:p>
                  </a:txBody>
                  <a:tcPr marL="190500" marR="190500" marT="190500" marB="190500" anchor="ctr">
                    <a:lnL w="4233" cap="flat" cmpd="sng" algn="ctr">
                      <a:solidFill>
                        <a:srgbClr val="6BA342"/>
                      </a:solidFill>
                      <a:prstDash val="solid"/>
                      <a:round/>
                      <a:headEnd type="none" w="med" len="med"/>
                      <a:tailEnd type="none" w="med" len="med"/>
                    </a:lnL>
                    <a:lnR w="4233" cap="flat" cmpd="sng" algn="ctr">
                      <a:solidFill>
                        <a:srgbClr val="6BA342"/>
                      </a:solidFill>
                      <a:prstDash val="solid"/>
                      <a:round/>
                      <a:headEnd type="none" w="med" len="med"/>
                      <a:tailEnd type="none" w="med" len="med"/>
                    </a:lnR>
                    <a:lnT w="4233" cap="flat" cmpd="sng" algn="ctr">
                      <a:solidFill>
                        <a:srgbClr val="6BA342"/>
                      </a:solidFill>
                      <a:prstDash val="solid"/>
                      <a:round/>
                      <a:headEnd type="none" w="med" len="med"/>
                      <a:tailEnd type="none" w="med" len="med"/>
                    </a:lnT>
                    <a:lnB w="4233" cap="flat" cmpd="sng" algn="ctr">
                      <a:solidFill>
                        <a:srgbClr val="6BA342"/>
                      </a:solidFill>
                      <a:prstDash val="solid"/>
                      <a:round/>
                      <a:headEnd type="none" w="med" len="med"/>
                      <a:tailEnd type="none" w="med" len="med"/>
                    </a:lnB>
                    <a:solidFill>
                      <a:srgbClr val="17463E"/>
                    </a:solidFill>
                  </a:tcPr>
                </a:tc>
                <a:tc hMerge="1">
                  <a:txBody>
                    <a:bodyPr/>
                    <a:lstStyle/>
                    <a:p>
                      <a:pPr algn="ctr">
                        <a:lnSpc>
                          <a:spcPts val="2066"/>
                        </a:lnSpc>
                        <a:defRPr/>
                      </a:pPr>
                      <a:endParaRPr lang="en-US" sz="1100"/>
                    </a:p>
                  </a:txBody>
                  <a:tcPr marL="190500" marR="190500" marT="190500" marB="190500" anchor="ctr">
                    <a:lnL w="4233" cap="flat" cmpd="sng" algn="ctr">
                      <a:solidFill>
                        <a:srgbClr val="6BA342"/>
                      </a:solidFill>
                      <a:prstDash val="solid"/>
                      <a:round/>
                      <a:headEnd type="none" w="med" len="med"/>
                      <a:tailEnd type="none" w="med" len="med"/>
                    </a:lnL>
                    <a:lnR w="4233" cap="flat" cmpd="sng" algn="ctr">
                      <a:solidFill>
                        <a:srgbClr val="6BA342"/>
                      </a:solidFill>
                      <a:prstDash val="solid"/>
                      <a:round/>
                      <a:headEnd type="none" w="med" len="med"/>
                      <a:tailEnd type="none" w="med" len="med"/>
                    </a:lnR>
                    <a:lnT w="4233" cap="flat" cmpd="sng" algn="ctr">
                      <a:solidFill>
                        <a:srgbClr val="6BA342"/>
                      </a:solidFill>
                      <a:prstDash val="solid"/>
                      <a:round/>
                      <a:headEnd type="none" w="med" len="med"/>
                      <a:tailEnd type="none" w="med" len="med"/>
                    </a:lnT>
                    <a:lnB w="4233" cap="flat" cmpd="sng" algn="ctr">
                      <a:solidFill>
                        <a:srgbClr val="6BA342"/>
                      </a:solidFill>
                      <a:prstDash val="solid"/>
                      <a:round/>
                      <a:headEnd type="none" w="med" len="med"/>
                      <a:tailEnd type="none" w="med" len="med"/>
                    </a:lnB>
                    <a:solidFill>
                      <a:srgbClr val="17463E"/>
                    </a:solidFill>
                  </a:tcPr>
                </a:tc>
                <a:tc>
                  <a:txBody>
                    <a:bodyPr/>
                    <a:lstStyle/>
                    <a:p>
                      <a:pPr algn="ctr">
                        <a:lnSpc>
                          <a:spcPts val="2066"/>
                        </a:lnSpc>
                        <a:defRPr/>
                      </a:pPr>
                      <a:r>
                        <a:rPr lang="en-US" sz="1475">
                          <a:solidFill>
                            <a:srgbClr val="FFFFFF"/>
                          </a:solidFill>
                          <a:latin typeface="Canva Sans"/>
                          <a:ea typeface="Canva Sans"/>
                          <a:cs typeface="Canva Sans"/>
                          <a:sym typeface="Canva Sans"/>
                        </a:rPr>
                        <a:t>$ 6,400.00 ​</a:t>
                      </a:r>
                      <a:endParaRPr lang="en-US" sz="1100"/>
                    </a:p>
                  </a:txBody>
                  <a:tcPr marL="190500" marR="190500" marT="190500" marB="190500" anchor="ctr">
                    <a:lnL w="4233" cap="flat" cmpd="sng" algn="ctr">
                      <a:solidFill>
                        <a:srgbClr val="6BA342"/>
                      </a:solidFill>
                      <a:prstDash val="solid"/>
                      <a:round/>
                      <a:headEnd type="none" w="med" len="med"/>
                      <a:tailEnd type="none" w="med" len="med"/>
                    </a:lnL>
                    <a:lnR w="4233" cap="flat" cmpd="sng" algn="ctr">
                      <a:solidFill>
                        <a:srgbClr val="6BA342"/>
                      </a:solidFill>
                      <a:prstDash val="solid"/>
                      <a:round/>
                      <a:headEnd type="none" w="med" len="med"/>
                      <a:tailEnd type="none" w="med" len="med"/>
                    </a:lnR>
                    <a:lnT w="4233" cap="flat" cmpd="sng" algn="ctr">
                      <a:solidFill>
                        <a:srgbClr val="6BA342"/>
                      </a:solidFill>
                      <a:prstDash val="solid"/>
                      <a:round/>
                      <a:headEnd type="none" w="med" len="med"/>
                      <a:tailEnd type="none" w="med" len="med"/>
                    </a:lnT>
                    <a:lnB w="4233" cap="flat" cmpd="sng" algn="ctr">
                      <a:solidFill>
                        <a:srgbClr val="6BA342"/>
                      </a:solidFill>
                      <a:prstDash val="solid"/>
                      <a:round/>
                      <a:headEnd type="none" w="med" len="med"/>
                      <a:tailEnd type="none" w="med" len="med"/>
                    </a:lnB>
                    <a:solidFill>
                      <a:srgbClr val="17463E"/>
                    </a:solidFill>
                  </a:tcPr>
                </a:tc>
                <a:tc>
                  <a:txBody>
                    <a:bodyPr/>
                    <a:lstStyle/>
                    <a:p>
                      <a:pPr algn="ctr">
                        <a:lnSpc>
                          <a:spcPts val="2066"/>
                        </a:lnSpc>
                        <a:defRPr/>
                      </a:pPr>
                      <a:r>
                        <a:rPr lang="en-US" sz="1475">
                          <a:solidFill>
                            <a:srgbClr val="FFFFFF"/>
                          </a:solidFill>
                          <a:latin typeface="Canva Sans"/>
                          <a:ea typeface="Canva Sans"/>
                          <a:cs typeface="Canva Sans"/>
                          <a:sym typeface="Canva Sans"/>
                        </a:rPr>
                        <a:t>$10,000</a:t>
                      </a:r>
                      <a:endParaRPr lang="en-US" sz="1100"/>
                    </a:p>
                  </a:txBody>
                  <a:tcPr marL="190500" marR="190500" marT="190500" marB="190500" anchor="ctr">
                    <a:lnL w="4233" cap="flat" cmpd="sng" algn="ctr">
                      <a:solidFill>
                        <a:srgbClr val="6BA342"/>
                      </a:solidFill>
                      <a:prstDash val="solid"/>
                      <a:round/>
                      <a:headEnd type="none" w="med" len="med"/>
                      <a:tailEnd type="none" w="med" len="med"/>
                    </a:lnL>
                    <a:lnR w="4233" cap="flat" cmpd="sng" algn="ctr">
                      <a:solidFill>
                        <a:srgbClr val="6BA342"/>
                      </a:solidFill>
                      <a:prstDash val="solid"/>
                      <a:round/>
                      <a:headEnd type="none" w="med" len="med"/>
                      <a:tailEnd type="none" w="med" len="med"/>
                    </a:lnR>
                    <a:lnT w="4233" cap="flat" cmpd="sng" algn="ctr">
                      <a:solidFill>
                        <a:srgbClr val="6BA342"/>
                      </a:solidFill>
                      <a:prstDash val="solid"/>
                      <a:round/>
                      <a:headEnd type="none" w="med" len="med"/>
                      <a:tailEnd type="none" w="med" len="med"/>
                    </a:lnT>
                    <a:lnB w="4233" cap="flat" cmpd="sng" algn="ctr">
                      <a:solidFill>
                        <a:srgbClr val="6BA342"/>
                      </a:solidFill>
                      <a:prstDash val="solid"/>
                      <a:round/>
                      <a:headEnd type="none" w="med" len="med"/>
                      <a:tailEnd type="none" w="med" len="med"/>
                    </a:lnB>
                    <a:solidFill>
                      <a:srgbClr val="17463E"/>
                    </a:solidFill>
                  </a:tcPr>
                </a:tc>
                <a:tc>
                  <a:txBody>
                    <a:bodyPr/>
                    <a:lstStyle/>
                    <a:p>
                      <a:pPr algn="ctr">
                        <a:lnSpc>
                          <a:spcPts val="2066"/>
                        </a:lnSpc>
                        <a:defRPr/>
                      </a:pPr>
                      <a:r>
                        <a:rPr lang="en-US" sz="1475">
                          <a:solidFill>
                            <a:srgbClr val="FFFFFF"/>
                          </a:solidFill>
                          <a:latin typeface="Canva Sans"/>
                          <a:ea typeface="Canva Sans"/>
                          <a:cs typeface="Canva Sans"/>
                          <a:sym typeface="Canva Sans"/>
                        </a:rPr>
                        <a:t>​</a:t>
                      </a:r>
                      <a:endParaRPr lang="en-US" sz="1100"/>
                    </a:p>
                  </a:txBody>
                  <a:tcPr marL="190500" marR="190500" marT="190500" marB="190500" anchor="ctr">
                    <a:lnL w="4233" cap="flat" cmpd="sng" algn="ctr">
                      <a:solidFill>
                        <a:srgbClr val="6BA342"/>
                      </a:solidFill>
                      <a:prstDash val="solid"/>
                      <a:round/>
                      <a:headEnd type="none" w="med" len="med"/>
                      <a:tailEnd type="none" w="med" len="med"/>
                    </a:lnL>
                    <a:lnR w="4233" cap="flat" cmpd="sng" algn="ctr">
                      <a:solidFill>
                        <a:srgbClr val="6BA342"/>
                      </a:solidFill>
                      <a:prstDash val="solid"/>
                      <a:round/>
                      <a:headEnd type="none" w="med" len="med"/>
                      <a:tailEnd type="none" w="med" len="med"/>
                    </a:lnR>
                    <a:lnT w="4233" cap="flat" cmpd="sng" algn="ctr">
                      <a:solidFill>
                        <a:srgbClr val="6BA342"/>
                      </a:solidFill>
                      <a:prstDash val="solid"/>
                      <a:round/>
                      <a:headEnd type="none" w="med" len="med"/>
                      <a:tailEnd type="none" w="med" len="med"/>
                    </a:lnT>
                    <a:lnB w="4233" cap="flat" cmpd="sng" algn="ctr">
                      <a:solidFill>
                        <a:srgbClr val="6BA342"/>
                      </a:solidFill>
                      <a:prstDash val="solid"/>
                      <a:round/>
                      <a:headEnd type="none" w="med" len="med"/>
                      <a:tailEnd type="none" w="med" len="med"/>
                    </a:lnB>
                    <a:solidFill>
                      <a:srgbClr val="17463E"/>
                    </a:solidFill>
                  </a:tcPr>
                </a:tc>
                <a:tc>
                  <a:txBody>
                    <a:bodyPr/>
                    <a:lstStyle/>
                    <a:p>
                      <a:pPr algn="ctr">
                        <a:lnSpc>
                          <a:spcPts val="2066"/>
                        </a:lnSpc>
                        <a:defRPr/>
                      </a:pPr>
                      <a:r>
                        <a:rPr lang="en-US" sz="1475">
                          <a:solidFill>
                            <a:srgbClr val="FFFFFF"/>
                          </a:solidFill>
                          <a:latin typeface="Canva Sans"/>
                          <a:ea typeface="Canva Sans"/>
                          <a:cs typeface="Canva Sans"/>
                          <a:sym typeface="Canva Sans"/>
                        </a:rPr>
                        <a:t>$1,000</a:t>
                      </a:r>
                      <a:endParaRPr lang="en-US" sz="1100"/>
                    </a:p>
                  </a:txBody>
                  <a:tcPr marL="190500" marR="190500" marT="190500" marB="190500" anchor="ctr">
                    <a:lnL w="4233" cap="flat" cmpd="sng" algn="ctr">
                      <a:solidFill>
                        <a:srgbClr val="6BA342"/>
                      </a:solidFill>
                      <a:prstDash val="solid"/>
                      <a:round/>
                      <a:headEnd type="none" w="med" len="med"/>
                      <a:tailEnd type="none" w="med" len="med"/>
                    </a:lnL>
                    <a:lnR w="4233" cap="flat" cmpd="sng" algn="ctr">
                      <a:solidFill>
                        <a:srgbClr val="6BA342"/>
                      </a:solidFill>
                      <a:prstDash val="solid"/>
                      <a:round/>
                      <a:headEnd type="none" w="med" len="med"/>
                      <a:tailEnd type="none" w="med" len="med"/>
                    </a:lnR>
                    <a:lnT w="4233" cap="flat" cmpd="sng" algn="ctr">
                      <a:solidFill>
                        <a:srgbClr val="6BA342"/>
                      </a:solidFill>
                      <a:prstDash val="solid"/>
                      <a:round/>
                      <a:headEnd type="none" w="med" len="med"/>
                      <a:tailEnd type="none" w="med" len="med"/>
                    </a:lnT>
                    <a:lnB w="4233" cap="flat" cmpd="sng" algn="ctr">
                      <a:solidFill>
                        <a:srgbClr val="6BA342"/>
                      </a:solidFill>
                      <a:prstDash val="solid"/>
                      <a:round/>
                      <a:headEnd type="none" w="med" len="med"/>
                      <a:tailEnd type="none" w="med" len="med"/>
                    </a:lnB>
                    <a:solidFill>
                      <a:srgbClr val="17463E"/>
                    </a:solidFill>
                  </a:tcPr>
                </a:tc>
                <a:tc>
                  <a:txBody>
                    <a:bodyPr/>
                    <a:lstStyle/>
                    <a:p>
                      <a:pPr algn="ctr">
                        <a:lnSpc>
                          <a:spcPts val="2066"/>
                        </a:lnSpc>
                        <a:defRPr/>
                      </a:pPr>
                      <a:r>
                        <a:rPr lang="en-US" sz="1475">
                          <a:solidFill>
                            <a:srgbClr val="FFFFFF"/>
                          </a:solidFill>
                          <a:latin typeface="Canva Sans"/>
                          <a:ea typeface="Canva Sans"/>
                          <a:cs typeface="Canva Sans"/>
                          <a:sym typeface="Canva Sans"/>
                        </a:rPr>
                        <a:t>$8,700.80 ​</a:t>
                      </a:r>
                      <a:endParaRPr lang="en-US" sz="1100"/>
                    </a:p>
                  </a:txBody>
                  <a:tcPr marL="190500" marR="190500" marT="190500" marB="190500" anchor="ctr">
                    <a:lnL w="4233" cap="flat" cmpd="sng" algn="ctr">
                      <a:solidFill>
                        <a:srgbClr val="6BA342"/>
                      </a:solidFill>
                      <a:prstDash val="solid"/>
                      <a:round/>
                      <a:headEnd type="none" w="med" len="med"/>
                      <a:tailEnd type="none" w="med" len="med"/>
                    </a:lnL>
                    <a:lnR w="4233" cap="flat" cmpd="sng" algn="ctr">
                      <a:solidFill>
                        <a:srgbClr val="6BA342"/>
                      </a:solidFill>
                      <a:prstDash val="solid"/>
                      <a:round/>
                      <a:headEnd type="none" w="med" len="med"/>
                      <a:tailEnd type="none" w="med" len="med"/>
                    </a:lnR>
                    <a:lnT w="4233" cap="flat" cmpd="sng" algn="ctr">
                      <a:solidFill>
                        <a:srgbClr val="6BA342"/>
                      </a:solidFill>
                      <a:prstDash val="solid"/>
                      <a:round/>
                      <a:headEnd type="none" w="med" len="med"/>
                      <a:tailEnd type="none" w="med" len="med"/>
                    </a:lnT>
                    <a:lnB w="4233" cap="flat" cmpd="sng" algn="ctr">
                      <a:solidFill>
                        <a:srgbClr val="6BA342"/>
                      </a:solidFill>
                      <a:prstDash val="solid"/>
                      <a:round/>
                      <a:headEnd type="none" w="med" len="med"/>
                      <a:tailEnd type="none" w="med" len="med"/>
                    </a:lnB>
                    <a:solidFill>
                      <a:srgbClr val="17463E"/>
                    </a:solidFill>
                  </a:tcPr>
                </a:tc>
                <a:tc>
                  <a:txBody>
                    <a:bodyPr/>
                    <a:lstStyle/>
                    <a:p>
                      <a:pPr algn="ctr">
                        <a:lnSpc>
                          <a:spcPts val="2066"/>
                        </a:lnSpc>
                        <a:defRPr/>
                      </a:pPr>
                      <a:r>
                        <a:rPr lang="en-US" sz="1475">
                          <a:solidFill>
                            <a:srgbClr val="FFFFFF"/>
                          </a:solidFill>
                          <a:latin typeface="Canva Sans"/>
                          <a:ea typeface="Canva Sans"/>
                          <a:cs typeface="Canva Sans"/>
                          <a:sym typeface="Canva Sans"/>
                        </a:rPr>
                        <a:t>$18,700.80 ​</a:t>
                      </a:r>
                      <a:endParaRPr lang="en-US" sz="1100"/>
                    </a:p>
                  </a:txBody>
                  <a:tcPr marL="190500" marR="190500" marT="190500" marB="190500" anchor="ctr">
                    <a:lnL w="4233" cap="flat" cmpd="sng" algn="ctr">
                      <a:solidFill>
                        <a:srgbClr val="6BA342"/>
                      </a:solidFill>
                      <a:prstDash val="solid"/>
                      <a:round/>
                      <a:headEnd type="none" w="med" len="med"/>
                      <a:tailEnd type="none" w="med" len="med"/>
                    </a:lnL>
                    <a:lnR w="4233" cap="flat" cmpd="sng" algn="ctr">
                      <a:solidFill>
                        <a:srgbClr val="6BA342"/>
                      </a:solidFill>
                      <a:prstDash val="solid"/>
                      <a:round/>
                      <a:headEnd type="none" w="med" len="med"/>
                      <a:tailEnd type="none" w="med" len="med"/>
                    </a:lnR>
                    <a:lnT w="4233" cap="flat" cmpd="sng" algn="ctr">
                      <a:solidFill>
                        <a:srgbClr val="6BA342"/>
                      </a:solidFill>
                      <a:prstDash val="solid"/>
                      <a:round/>
                      <a:headEnd type="none" w="med" len="med"/>
                      <a:tailEnd type="none" w="med" len="med"/>
                    </a:lnT>
                    <a:lnB w="4233" cap="flat" cmpd="sng" algn="ctr">
                      <a:solidFill>
                        <a:srgbClr val="6BA342"/>
                      </a:solidFill>
                      <a:prstDash val="solid"/>
                      <a:round/>
                      <a:headEnd type="none" w="med" len="med"/>
                      <a:tailEnd type="none" w="med" len="med"/>
                    </a:lnB>
                    <a:solidFill>
                      <a:srgbClr val="17463E"/>
                    </a:solidFill>
                  </a:tcPr>
                </a:tc>
                <a:tc>
                  <a:txBody>
                    <a:bodyPr/>
                    <a:lstStyle/>
                    <a:p>
                      <a:pPr algn="ctr">
                        <a:lnSpc>
                          <a:spcPts val="2066"/>
                        </a:lnSpc>
                        <a:defRPr/>
                      </a:pPr>
                      <a:r>
                        <a:rPr lang="en-US" sz="2475" b="1">
                          <a:solidFill>
                            <a:srgbClr val="6BA342"/>
                          </a:solidFill>
                          <a:latin typeface="Canva Sans Bold"/>
                          <a:ea typeface="Canva Sans Bold"/>
                          <a:cs typeface="Canva Sans Bold"/>
                          <a:sym typeface="Canva Sans Bold"/>
                        </a:rPr>
                        <a:t>$ (7,043.92)​</a:t>
                      </a:r>
                      <a:endParaRPr lang="en-US" sz="1100"/>
                    </a:p>
                  </a:txBody>
                  <a:tcPr marL="190500" marR="190500" marT="190500" marB="190500" anchor="ctr">
                    <a:lnL w="4233" cap="flat" cmpd="sng" algn="ctr">
                      <a:solidFill>
                        <a:srgbClr val="6BA342"/>
                      </a:solidFill>
                      <a:prstDash val="solid"/>
                      <a:round/>
                      <a:headEnd type="none" w="med" len="med"/>
                      <a:tailEnd type="none" w="med" len="med"/>
                    </a:lnL>
                    <a:lnR w="4233" cap="flat" cmpd="sng" algn="ctr">
                      <a:solidFill>
                        <a:srgbClr val="6BA342"/>
                      </a:solidFill>
                      <a:prstDash val="solid"/>
                      <a:round/>
                      <a:headEnd type="none" w="med" len="med"/>
                      <a:tailEnd type="none" w="med" len="med"/>
                    </a:lnR>
                    <a:lnT w="4233" cap="flat" cmpd="sng" algn="ctr">
                      <a:solidFill>
                        <a:srgbClr val="6BA342"/>
                      </a:solidFill>
                      <a:prstDash val="solid"/>
                      <a:round/>
                      <a:headEnd type="none" w="med" len="med"/>
                      <a:tailEnd type="none" w="med" len="med"/>
                    </a:lnT>
                    <a:lnB w="4233" cap="flat" cmpd="sng" algn="ctr">
                      <a:solidFill>
                        <a:srgbClr val="6BA342"/>
                      </a:solidFill>
                      <a:prstDash val="solid"/>
                      <a:round/>
                      <a:headEnd type="none" w="med" len="med"/>
                      <a:tailEnd type="none" w="med" len="med"/>
                    </a:lnB>
                    <a:solidFill>
                      <a:srgbClr val="17463E"/>
                    </a:solidFill>
                  </a:tcPr>
                </a:tc>
                <a:extLst>
                  <a:ext uri="{0D108BD9-81ED-4DB2-BD59-A6C34878D82A}">
                    <a16:rowId xmlns:a16="http://schemas.microsoft.com/office/drawing/2014/main" val="10010"/>
                  </a:ext>
                </a:extLst>
              </a:tr>
            </a:tbl>
          </a:graphicData>
        </a:graphic>
      </p:graphicFrame>
      <p:sp>
        <p:nvSpPr>
          <p:cNvPr id="6" name="Freeform 3">
            <a:extLst>
              <a:ext uri="{FF2B5EF4-FFF2-40B4-BE49-F238E27FC236}">
                <a16:creationId xmlns:a16="http://schemas.microsoft.com/office/drawing/2014/main" id="{48B3A6B1-B1D6-772C-52C9-61ED7A117671}"/>
              </a:ext>
            </a:extLst>
          </p:cNvPr>
          <p:cNvSpPr/>
          <p:nvPr/>
        </p:nvSpPr>
        <p:spPr>
          <a:xfrm>
            <a:off x="140451" y="9553378"/>
            <a:ext cx="2414894" cy="590878"/>
          </a:xfrm>
          <a:custGeom>
            <a:avLst/>
            <a:gdLst/>
            <a:ahLst/>
            <a:cxnLst/>
            <a:rect l="l" t="t" r="r" b="b"/>
            <a:pathLst>
              <a:path w="2414894" h="590878">
                <a:moveTo>
                  <a:pt x="0" y="0"/>
                </a:moveTo>
                <a:lnTo>
                  <a:pt x="2414894" y="0"/>
                </a:lnTo>
                <a:lnTo>
                  <a:pt x="2414894" y="590879"/>
                </a:lnTo>
                <a:lnTo>
                  <a:pt x="0" y="590879"/>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EF3E3"/>
        </a:solidFill>
        <a:effectLst/>
      </p:bgPr>
    </p:bg>
    <p:spTree>
      <p:nvGrpSpPr>
        <p:cNvPr id="1" name=""/>
        <p:cNvGrpSpPr/>
        <p:nvPr/>
      </p:nvGrpSpPr>
      <p:grpSpPr>
        <a:xfrm>
          <a:off x="0" y="0"/>
          <a:ext cx="0" cy="0"/>
          <a:chOff x="0" y="0"/>
          <a:chExt cx="0" cy="0"/>
        </a:xfrm>
      </p:grpSpPr>
      <p:sp>
        <p:nvSpPr>
          <p:cNvPr id="2" name="Freeform 2"/>
          <p:cNvSpPr/>
          <p:nvPr/>
        </p:nvSpPr>
        <p:spPr>
          <a:xfrm>
            <a:off x="0" y="-419793"/>
            <a:ext cx="18399948" cy="10772333"/>
          </a:xfrm>
          <a:custGeom>
            <a:avLst/>
            <a:gdLst/>
            <a:ahLst/>
            <a:cxnLst/>
            <a:rect l="l" t="t" r="r" b="b"/>
            <a:pathLst>
              <a:path w="18399948" h="10772333">
                <a:moveTo>
                  <a:pt x="0" y="0"/>
                </a:moveTo>
                <a:lnTo>
                  <a:pt x="18399948" y="0"/>
                </a:lnTo>
                <a:lnTo>
                  <a:pt x="18399948" y="10772334"/>
                </a:lnTo>
                <a:lnTo>
                  <a:pt x="0" y="10772334"/>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40451" y="9553378"/>
            <a:ext cx="2414894" cy="590878"/>
          </a:xfrm>
          <a:custGeom>
            <a:avLst/>
            <a:gdLst/>
            <a:ahLst/>
            <a:cxnLst/>
            <a:rect l="l" t="t" r="r" b="b"/>
            <a:pathLst>
              <a:path w="2414894" h="590878">
                <a:moveTo>
                  <a:pt x="0" y="0"/>
                </a:moveTo>
                <a:lnTo>
                  <a:pt x="2414894" y="0"/>
                </a:lnTo>
                <a:lnTo>
                  <a:pt x="2414894" y="590879"/>
                </a:lnTo>
                <a:lnTo>
                  <a:pt x="0" y="590879"/>
                </a:lnTo>
                <a:lnTo>
                  <a:pt x="0" y="0"/>
                </a:lnTo>
                <a:close/>
              </a:path>
            </a:pathLst>
          </a:custGeom>
          <a:blipFill>
            <a:blip r:embed="rId4"/>
            <a:stretch>
              <a:fillRect/>
            </a:stretch>
          </a:blipFill>
        </p:spPr>
        <p:txBody>
          <a:bodyPr/>
          <a:lstStyle/>
          <a:p>
            <a:endParaRPr lang="en-US"/>
          </a:p>
        </p:txBody>
      </p:sp>
      <p:sp>
        <p:nvSpPr>
          <p:cNvPr id="4" name="Freeform 4"/>
          <p:cNvSpPr/>
          <p:nvPr/>
        </p:nvSpPr>
        <p:spPr>
          <a:xfrm>
            <a:off x="16983792" y="201917"/>
            <a:ext cx="932477" cy="931558"/>
          </a:xfrm>
          <a:custGeom>
            <a:avLst/>
            <a:gdLst/>
            <a:ahLst/>
            <a:cxnLst/>
            <a:rect l="l" t="t" r="r" b="b"/>
            <a:pathLst>
              <a:path w="932477" h="931558">
                <a:moveTo>
                  <a:pt x="0" y="0"/>
                </a:moveTo>
                <a:lnTo>
                  <a:pt x="932477" y="0"/>
                </a:lnTo>
                <a:lnTo>
                  <a:pt x="932477" y="931558"/>
                </a:lnTo>
                <a:lnTo>
                  <a:pt x="0" y="931558"/>
                </a:lnTo>
                <a:lnTo>
                  <a:pt x="0" y="0"/>
                </a:lnTo>
                <a:close/>
              </a:path>
            </a:pathLst>
          </a:custGeom>
          <a:blipFill>
            <a:blip r:embed="rId5"/>
            <a:stretch>
              <a:fillRect/>
            </a:stretch>
          </a:blipFill>
        </p:spPr>
        <p:txBody>
          <a:bodyPr/>
          <a:lstStyle/>
          <a:p>
            <a:endParaRPr lang="en-US"/>
          </a:p>
        </p:txBody>
      </p:sp>
      <p:grpSp>
        <p:nvGrpSpPr>
          <p:cNvPr id="5" name="Group 5"/>
          <p:cNvGrpSpPr/>
          <p:nvPr/>
        </p:nvGrpSpPr>
        <p:grpSpPr>
          <a:xfrm>
            <a:off x="9080526" y="4721746"/>
            <a:ext cx="1223191" cy="1041984"/>
            <a:chOff x="0" y="0"/>
            <a:chExt cx="341675" cy="291058"/>
          </a:xfrm>
        </p:grpSpPr>
        <p:sp>
          <p:nvSpPr>
            <p:cNvPr id="6" name="Freeform 6"/>
            <p:cNvSpPr/>
            <p:nvPr/>
          </p:nvSpPr>
          <p:spPr>
            <a:xfrm>
              <a:off x="0" y="0"/>
              <a:ext cx="341675" cy="291058"/>
            </a:xfrm>
            <a:custGeom>
              <a:avLst/>
              <a:gdLst/>
              <a:ahLst/>
              <a:cxnLst/>
              <a:rect l="l" t="t" r="r" b="b"/>
              <a:pathLst>
                <a:path w="341675" h="291058">
                  <a:moveTo>
                    <a:pt x="0" y="0"/>
                  </a:moveTo>
                  <a:lnTo>
                    <a:pt x="341675" y="0"/>
                  </a:lnTo>
                  <a:lnTo>
                    <a:pt x="341675" y="291058"/>
                  </a:lnTo>
                  <a:lnTo>
                    <a:pt x="0" y="291058"/>
                  </a:lnTo>
                  <a:close/>
                </a:path>
              </a:pathLst>
            </a:custGeom>
            <a:solidFill>
              <a:srgbClr val="6BA342"/>
            </a:solidFill>
          </p:spPr>
          <p:txBody>
            <a:bodyPr/>
            <a:lstStyle/>
            <a:p>
              <a:endParaRPr lang="en-US"/>
            </a:p>
          </p:txBody>
        </p:sp>
        <p:sp>
          <p:nvSpPr>
            <p:cNvPr id="7" name="TextBox 7"/>
            <p:cNvSpPr txBox="1"/>
            <p:nvPr/>
          </p:nvSpPr>
          <p:spPr>
            <a:xfrm>
              <a:off x="0" y="-38100"/>
              <a:ext cx="341675" cy="329158"/>
            </a:xfrm>
            <a:prstGeom prst="rect">
              <a:avLst/>
            </a:prstGeom>
          </p:spPr>
          <p:txBody>
            <a:bodyPr lIns="50800" tIns="50800" rIns="50800" bIns="50800" rtlCol="0" anchor="ctr"/>
            <a:lstStyle/>
            <a:p>
              <a:pPr algn="ctr">
                <a:lnSpc>
                  <a:spcPts val="2100"/>
                </a:lnSpc>
              </a:pPr>
              <a:endParaRPr/>
            </a:p>
          </p:txBody>
        </p:sp>
      </p:grpSp>
      <p:grpSp>
        <p:nvGrpSpPr>
          <p:cNvPr id="8" name="Group 8"/>
          <p:cNvGrpSpPr/>
          <p:nvPr/>
        </p:nvGrpSpPr>
        <p:grpSpPr>
          <a:xfrm>
            <a:off x="9080526" y="5921778"/>
            <a:ext cx="1223191" cy="1041984"/>
            <a:chOff x="0" y="0"/>
            <a:chExt cx="341675" cy="291058"/>
          </a:xfrm>
        </p:grpSpPr>
        <p:sp>
          <p:nvSpPr>
            <p:cNvPr id="9" name="Freeform 9"/>
            <p:cNvSpPr/>
            <p:nvPr/>
          </p:nvSpPr>
          <p:spPr>
            <a:xfrm>
              <a:off x="0" y="0"/>
              <a:ext cx="341675" cy="291058"/>
            </a:xfrm>
            <a:custGeom>
              <a:avLst/>
              <a:gdLst/>
              <a:ahLst/>
              <a:cxnLst/>
              <a:rect l="l" t="t" r="r" b="b"/>
              <a:pathLst>
                <a:path w="341675" h="291058">
                  <a:moveTo>
                    <a:pt x="0" y="0"/>
                  </a:moveTo>
                  <a:lnTo>
                    <a:pt x="341675" y="0"/>
                  </a:lnTo>
                  <a:lnTo>
                    <a:pt x="341675" y="291058"/>
                  </a:lnTo>
                  <a:lnTo>
                    <a:pt x="0" y="291058"/>
                  </a:lnTo>
                  <a:close/>
                </a:path>
              </a:pathLst>
            </a:custGeom>
            <a:solidFill>
              <a:srgbClr val="6BA342"/>
            </a:solidFill>
          </p:spPr>
          <p:txBody>
            <a:bodyPr/>
            <a:lstStyle/>
            <a:p>
              <a:endParaRPr lang="en-US"/>
            </a:p>
          </p:txBody>
        </p:sp>
        <p:sp>
          <p:nvSpPr>
            <p:cNvPr id="10" name="TextBox 10"/>
            <p:cNvSpPr txBox="1"/>
            <p:nvPr/>
          </p:nvSpPr>
          <p:spPr>
            <a:xfrm>
              <a:off x="0" y="-38100"/>
              <a:ext cx="341675" cy="329158"/>
            </a:xfrm>
            <a:prstGeom prst="rect">
              <a:avLst/>
            </a:prstGeom>
          </p:spPr>
          <p:txBody>
            <a:bodyPr lIns="50800" tIns="50800" rIns="50800" bIns="50800" rtlCol="0" anchor="ctr"/>
            <a:lstStyle/>
            <a:p>
              <a:pPr algn="ctr">
                <a:lnSpc>
                  <a:spcPts val="2100"/>
                </a:lnSpc>
              </a:pPr>
              <a:endParaRPr/>
            </a:p>
          </p:txBody>
        </p:sp>
      </p:grpSp>
      <p:grpSp>
        <p:nvGrpSpPr>
          <p:cNvPr id="11" name="Group 11"/>
          <p:cNvGrpSpPr/>
          <p:nvPr/>
        </p:nvGrpSpPr>
        <p:grpSpPr>
          <a:xfrm>
            <a:off x="9080526" y="7125418"/>
            <a:ext cx="1223191" cy="1041984"/>
            <a:chOff x="0" y="0"/>
            <a:chExt cx="341675" cy="291058"/>
          </a:xfrm>
        </p:grpSpPr>
        <p:sp>
          <p:nvSpPr>
            <p:cNvPr id="12" name="Freeform 12"/>
            <p:cNvSpPr/>
            <p:nvPr/>
          </p:nvSpPr>
          <p:spPr>
            <a:xfrm>
              <a:off x="0" y="0"/>
              <a:ext cx="341675" cy="291058"/>
            </a:xfrm>
            <a:custGeom>
              <a:avLst/>
              <a:gdLst/>
              <a:ahLst/>
              <a:cxnLst/>
              <a:rect l="l" t="t" r="r" b="b"/>
              <a:pathLst>
                <a:path w="341675" h="291058">
                  <a:moveTo>
                    <a:pt x="0" y="0"/>
                  </a:moveTo>
                  <a:lnTo>
                    <a:pt x="341675" y="0"/>
                  </a:lnTo>
                  <a:lnTo>
                    <a:pt x="341675" y="291058"/>
                  </a:lnTo>
                  <a:lnTo>
                    <a:pt x="0" y="291058"/>
                  </a:lnTo>
                  <a:close/>
                </a:path>
              </a:pathLst>
            </a:custGeom>
            <a:solidFill>
              <a:srgbClr val="6BA342"/>
            </a:solidFill>
          </p:spPr>
          <p:txBody>
            <a:bodyPr/>
            <a:lstStyle/>
            <a:p>
              <a:endParaRPr lang="en-US"/>
            </a:p>
          </p:txBody>
        </p:sp>
        <p:sp>
          <p:nvSpPr>
            <p:cNvPr id="13" name="TextBox 13"/>
            <p:cNvSpPr txBox="1"/>
            <p:nvPr/>
          </p:nvSpPr>
          <p:spPr>
            <a:xfrm>
              <a:off x="0" y="-38100"/>
              <a:ext cx="341675" cy="329158"/>
            </a:xfrm>
            <a:prstGeom prst="rect">
              <a:avLst/>
            </a:prstGeom>
          </p:spPr>
          <p:txBody>
            <a:bodyPr lIns="50800" tIns="50800" rIns="50800" bIns="50800" rtlCol="0" anchor="ctr"/>
            <a:lstStyle/>
            <a:p>
              <a:pPr algn="ctr">
                <a:lnSpc>
                  <a:spcPts val="2100"/>
                </a:lnSpc>
              </a:pPr>
              <a:endParaRPr/>
            </a:p>
          </p:txBody>
        </p:sp>
      </p:grpSp>
      <p:sp>
        <p:nvSpPr>
          <p:cNvPr id="14" name="Freeform 14"/>
          <p:cNvSpPr/>
          <p:nvPr/>
        </p:nvSpPr>
        <p:spPr>
          <a:xfrm>
            <a:off x="9268764" y="4802260"/>
            <a:ext cx="846716" cy="909558"/>
          </a:xfrm>
          <a:custGeom>
            <a:avLst/>
            <a:gdLst/>
            <a:ahLst/>
            <a:cxnLst/>
            <a:rect l="l" t="t" r="r" b="b"/>
            <a:pathLst>
              <a:path w="846716" h="909558">
                <a:moveTo>
                  <a:pt x="0" y="0"/>
                </a:moveTo>
                <a:lnTo>
                  <a:pt x="846716" y="0"/>
                </a:lnTo>
                <a:lnTo>
                  <a:pt x="846716" y="909558"/>
                </a:lnTo>
                <a:lnTo>
                  <a:pt x="0" y="9095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Freeform 15"/>
          <p:cNvSpPr/>
          <p:nvPr/>
        </p:nvSpPr>
        <p:spPr>
          <a:xfrm>
            <a:off x="9227987" y="5980439"/>
            <a:ext cx="928270" cy="928270"/>
          </a:xfrm>
          <a:custGeom>
            <a:avLst/>
            <a:gdLst/>
            <a:ahLst/>
            <a:cxnLst/>
            <a:rect l="l" t="t" r="r" b="b"/>
            <a:pathLst>
              <a:path w="928270" h="928270">
                <a:moveTo>
                  <a:pt x="0" y="0"/>
                </a:moveTo>
                <a:lnTo>
                  <a:pt x="928270" y="0"/>
                </a:lnTo>
                <a:lnTo>
                  <a:pt x="928270" y="928269"/>
                </a:lnTo>
                <a:lnTo>
                  <a:pt x="0" y="9282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6" name="Freeform 16"/>
          <p:cNvSpPr/>
          <p:nvPr/>
        </p:nvSpPr>
        <p:spPr>
          <a:xfrm>
            <a:off x="9229379" y="7228222"/>
            <a:ext cx="925486" cy="905819"/>
          </a:xfrm>
          <a:custGeom>
            <a:avLst/>
            <a:gdLst/>
            <a:ahLst/>
            <a:cxnLst/>
            <a:rect l="l" t="t" r="r" b="b"/>
            <a:pathLst>
              <a:path w="925486" h="905819">
                <a:moveTo>
                  <a:pt x="0" y="0"/>
                </a:moveTo>
                <a:lnTo>
                  <a:pt x="925486" y="0"/>
                </a:lnTo>
                <a:lnTo>
                  <a:pt x="925486" y="905819"/>
                </a:lnTo>
                <a:lnTo>
                  <a:pt x="0" y="90581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7" name="TextBox 17"/>
          <p:cNvSpPr txBox="1"/>
          <p:nvPr/>
        </p:nvSpPr>
        <p:spPr>
          <a:xfrm>
            <a:off x="642903" y="418290"/>
            <a:ext cx="13911297" cy="1032334"/>
          </a:xfrm>
          <a:prstGeom prst="rect">
            <a:avLst/>
          </a:prstGeom>
        </p:spPr>
        <p:txBody>
          <a:bodyPr wrap="square" lIns="0" tIns="0" rIns="0" bIns="0" rtlCol="0" anchor="t">
            <a:spAutoFit/>
          </a:bodyPr>
          <a:lstStyle/>
          <a:p>
            <a:pPr algn="l">
              <a:lnSpc>
                <a:spcPts val="8835"/>
              </a:lnSpc>
            </a:pPr>
            <a:r>
              <a:rPr lang="en-US" sz="6311" b="1">
                <a:solidFill>
                  <a:srgbClr val="17463E"/>
                </a:solidFill>
                <a:latin typeface="Public Sans Bold"/>
                <a:ea typeface="Public Sans Bold"/>
                <a:cs typeface="Public Sans Bold"/>
                <a:sym typeface="Public Sans Bold"/>
              </a:rPr>
              <a:t>Health Savings Account (HSA)</a:t>
            </a:r>
          </a:p>
        </p:txBody>
      </p:sp>
      <p:sp>
        <p:nvSpPr>
          <p:cNvPr id="18" name="TextBox 18"/>
          <p:cNvSpPr txBox="1"/>
          <p:nvPr/>
        </p:nvSpPr>
        <p:spPr>
          <a:xfrm>
            <a:off x="642903" y="1857396"/>
            <a:ext cx="16340889" cy="1917700"/>
          </a:xfrm>
          <a:prstGeom prst="rect">
            <a:avLst/>
          </a:prstGeom>
        </p:spPr>
        <p:txBody>
          <a:bodyPr lIns="0" tIns="0" rIns="0" bIns="0" rtlCol="0" anchor="t">
            <a:spAutoFit/>
          </a:bodyPr>
          <a:lstStyle/>
          <a:p>
            <a:pPr algn="l">
              <a:lnSpc>
                <a:spcPts val="3499"/>
              </a:lnSpc>
            </a:pPr>
            <a:r>
              <a:rPr lang="en-US" sz="2499">
                <a:solidFill>
                  <a:srgbClr val="17463E"/>
                </a:solidFill>
                <a:latin typeface="Public Sans"/>
                <a:ea typeface="Public Sans"/>
                <a:cs typeface="Public Sans"/>
                <a:sym typeface="Public Sans"/>
              </a:rPr>
              <a:t>A health savings account (HSA) is a tax-advantaged savings account that can be used for qualified healthcare expenses. You own your HSA and can contribute to the account with pre-tax payroll deductions.</a:t>
            </a:r>
          </a:p>
          <a:p>
            <a:pPr algn="l">
              <a:lnSpc>
                <a:spcPts val="1400"/>
              </a:lnSpc>
            </a:pPr>
            <a:endParaRPr lang="en-US" sz="2499">
              <a:solidFill>
                <a:srgbClr val="17463E"/>
              </a:solidFill>
              <a:latin typeface="Public Sans"/>
              <a:ea typeface="Public Sans"/>
              <a:cs typeface="Public Sans"/>
              <a:sym typeface="Public Sans"/>
            </a:endParaRPr>
          </a:p>
          <a:p>
            <a:pPr algn="l">
              <a:lnSpc>
                <a:spcPts val="3499"/>
              </a:lnSpc>
            </a:pPr>
            <a:r>
              <a:rPr lang="en-US" sz="2499">
                <a:solidFill>
                  <a:srgbClr val="17463E"/>
                </a:solidFill>
                <a:latin typeface="Public Sans"/>
                <a:ea typeface="Public Sans"/>
                <a:cs typeface="Public Sans"/>
                <a:sym typeface="Public Sans"/>
              </a:rPr>
              <a:t>Manage your HSA at www.ebcflex.com. You’ll set up your payroll contributions during your enrollment period. You can change the contribution amount at any time.</a:t>
            </a:r>
          </a:p>
        </p:txBody>
      </p:sp>
      <p:sp>
        <p:nvSpPr>
          <p:cNvPr id="19" name="TextBox 19"/>
          <p:cNvSpPr txBox="1"/>
          <p:nvPr/>
        </p:nvSpPr>
        <p:spPr>
          <a:xfrm>
            <a:off x="9080526" y="4154329"/>
            <a:ext cx="8369505" cy="565449"/>
          </a:xfrm>
          <a:prstGeom prst="rect">
            <a:avLst/>
          </a:prstGeom>
        </p:spPr>
        <p:txBody>
          <a:bodyPr lIns="0" tIns="0" rIns="0" bIns="0" rtlCol="0" anchor="t">
            <a:spAutoFit/>
          </a:bodyPr>
          <a:lstStyle/>
          <a:p>
            <a:pPr algn="l">
              <a:lnSpc>
                <a:spcPts val="4518"/>
              </a:lnSpc>
            </a:pPr>
            <a:r>
              <a:rPr lang="en-US" sz="3227" b="1">
                <a:solidFill>
                  <a:srgbClr val="17463E"/>
                </a:solidFill>
                <a:latin typeface="Public Sans Bold"/>
                <a:ea typeface="Public Sans Bold"/>
                <a:cs typeface="Public Sans Bold"/>
                <a:sym typeface="Public Sans Bold"/>
              </a:rPr>
              <a:t>HSA Advantages </a:t>
            </a:r>
          </a:p>
        </p:txBody>
      </p:sp>
      <p:sp>
        <p:nvSpPr>
          <p:cNvPr id="20" name="TextBox 20"/>
          <p:cNvSpPr txBox="1"/>
          <p:nvPr/>
        </p:nvSpPr>
        <p:spPr>
          <a:xfrm>
            <a:off x="10620764" y="4763072"/>
            <a:ext cx="6829267" cy="3302245"/>
          </a:xfrm>
          <a:prstGeom prst="rect">
            <a:avLst/>
          </a:prstGeom>
        </p:spPr>
        <p:txBody>
          <a:bodyPr lIns="0" tIns="0" rIns="0" bIns="0" rtlCol="0" anchor="t">
            <a:spAutoFit/>
          </a:bodyPr>
          <a:lstStyle/>
          <a:p>
            <a:pPr algn="l">
              <a:lnSpc>
                <a:spcPts val="3300"/>
              </a:lnSpc>
            </a:pPr>
            <a:r>
              <a:rPr lang="en-US" sz="2357">
                <a:solidFill>
                  <a:srgbClr val="17463E"/>
                </a:solidFill>
                <a:latin typeface="Public Sans"/>
                <a:ea typeface="Public Sans"/>
                <a:cs typeface="Public Sans"/>
                <a:sym typeface="Public Sans"/>
              </a:rPr>
              <a:t>You can use the account to pay for qualified healthcare expenses. </a:t>
            </a:r>
          </a:p>
          <a:p>
            <a:pPr algn="l">
              <a:lnSpc>
                <a:spcPts val="3300"/>
              </a:lnSpc>
            </a:pPr>
            <a:endParaRPr lang="en-US" sz="2357">
              <a:solidFill>
                <a:srgbClr val="17463E"/>
              </a:solidFill>
              <a:latin typeface="Public Sans"/>
              <a:ea typeface="Public Sans"/>
              <a:cs typeface="Public Sans"/>
              <a:sym typeface="Public Sans"/>
            </a:endParaRPr>
          </a:p>
          <a:p>
            <a:pPr algn="l">
              <a:lnSpc>
                <a:spcPts val="3300"/>
              </a:lnSpc>
            </a:pPr>
            <a:r>
              <a:rPr lang="en-US" sz="2357">
                <a:solidFill>
                  <a:srgbClr val="17463E"/>
                </a:solidFill>
                <a:latin typeface="Public Sans"/>
                <a:ea typeface="Public Sans"/>
                <a:cs typeface="Public Sans"/>
                <a:sym typeface="Public Sans"/>
              </a:rPr>
              <a:t>Unspent dollars roll over each year and are yours to keep, even if you retire or leave the company.</a:t>
            </a:r>
          </a:p>
          <a:p>
            <a:pPr algn="l">
              <a:lnSpc>
                <a:spcPts val="3300"/>
              </a:lnSpc>
            </a:pPr>
            <a:endParaRPr lang="en-US" sz="2357">
              <a:solidFill>
                <a:srgbClr val="17463E"/>
              </a:solidFill>
              <a:latin typeface="Public Sans"/>
              <a:ea typeface="Public Sans"/>
              <a:cs typeface="Public Sans"/>
              <a:sym typeface="Public Sans"/>
            </a:endParaRPr>
          </a:p>
          <a:p>
            <a:pPr algn="l">
              <a:lnSpc>
                <a:spcPts val="3300"/>
              </a:lnSpc>
            </a:pPr>
            <a:r>
              <a:rPr lang="en-US" sz="2357">
                <a:solidFill>
                  <a:srgbClr val="17463E"/>
                </a:solidFill>
                <a:latin typeface="Public Sans"/>
                <a:ea typeface="Public Sans"/>
                <a:cs typeface="Public Sans"/>
                <a:sym typeface="Public Sans"/>
              </a:rPr>
              <a:t>You can invest your HSA funds, so your available healthcare dollars can grow over time.</a:t>
            </a:r>
          </a:p>
        </p:txBody>
      </p:sp>
      <p:grpSp>
        <p:nvGrpSpPr>
          <p:cNvPr id="21" name="Group 21"/>
          <p:cNvGrpSpPr/>
          <p:nvPr/>
        </p:nvGrpSpPr>
        <p:grpSpPr>
          <a:xfrm>
            <a:off x="642903" y="4721746"/>
            <a:ext cx="1223191" cy="1041984"/>
            <a:chOff x="0" y="0"/>
            <a:chExt cx="341675" cy="291058"/>
          </a:xfrm>
        </p:grpSpPr>
        <p:sp>
          <p:nvSpPr>
            <p:cNvPr id="22" name="Freeform 22"/>
            <p:cNvSpPr/>
            <p:nvPr/>
          </p:nvSpPr>
          <p:spPr>
            <a:xfrm>
              <a:off x="0" y="0"/>
              <a:ext cx="341675" cy="291058"/>
            </a:xfrm>
            <a:custGeom>
              <a:avLst/>
              <a:gdLst/>
              <a:ahLst/>
              <a:cxnLst/>
              <a:rect l="l" t="t" r="r" b="b"/>
              <a:pathLst>
                <a:path w="341675" h="291058">
                  <a:moveTo>
                    <a:pt x="0" y="0"/>
                  </a:moveTo>
                  <a:lnTo>
                    <a:pt x="341675" y="0"/>
                  </a:lnTo>
                  <a:lnTo>
                    <a:pt x="341675" y="291058"/>
                  </a:lnTo>
                  <a:lnTo>
                    <a:pt x="0" y="291058"/>
                  </a:lnTo>
                  <a:close/>
                </a:path>
              </a:pathLst>
            </a:custGeom>
            <a:solidFill>
              <a:srgbClr val="6BA342"/>
            </a:solidFill>
          </p:spPr>
          <p:txBody>
            <a:bodyPr/>
            <a:lstStyle/>
            <a:p>
              <a:endParaRPr lang="en-US"/>
            </a:p>
          </p:txBody>
        </p:sp>
        <p:sp>
          <p:nvSpPr>
            <p:cNvPr id="23" name="TextBox 23"/>
            <p:cNvSpPr txBox="1"/>
            <p:nvPr/>
          </p:nvSpPr>
          <p:spPr>
            <a:xfrm>
              <a:off x="0" y="-57150"/>
              <a:ext cx="341675" cy="348208"/>
            </a:xfrm>
            <a:prstGeom prst="rect">
              <a:avLst/>
            </a:prstGeom>
          </p:spPr>
          <p:txBody>
            <a:bodyPr lIns="50800" tIns="50800" rIns="50800" bIns="50800" rtlCol="0" anchor="ctr"/>
            <a:lstStyle/>
            <a:p>
              <a:pPr algn="ctr">
                <a:lnSpc>
                  <a:spcPts val="3780"/>
                </a:lnSpc>
              </a:pPr>
              <a:r>
                <a:rPr lang="en-US" sz="2700" b="1">
                  <a:solidFill>
                    <a:srgbClr val="17463E"/>
                  </a:solidFill>
                  <a:latin typeface="Public Sans Bold"/>
                  <a:ea typeface="Public Sans Bold"/>
                  <a:cs typeface="Public Sans Bold"/>
                  <a:sym typeface="Public Sans Bold"/>
                </a:rPr>
                <a:t>&lt;55*</a:t>
              </a:r>
            </a:p>
          </p:txBody>
        </p:sp>
      </p:grpSp>
      <p:grpSp>
        <p:nvGrpSpPr>
          <p:cNvPr id="24" name="Group 24"/>
          <p:cNvGrpSpPr/>
          <p:nvPr/>
        </p:nvGrpSpPr>
        <p:grpSpPr>
          <a:xfrm>
            <a:off x="642903" y="5921778"/>
            <a:ext cx="1223191" cy="1041984"/>
            <a:chOff x="0" y="0"/>
            <a:chExt cx="341675" cy="291058"/>
          </a:xfrm>
        </p:grpSpPr>
        <p:sp>
          <p:nvSpPr>
            <p:cNvPr id="25" name="Freeform 25"/>
            <p:cNvSpPr/>
            <p:nvPr/>
          </p:nvSpPr>
          <p:spPr>
            <a:xfrm>
              <a:off x="0" y="0"/>
              <a:ext cx="341675" cy="291058"/>
            </a:xfrm>
            <a:custGeom>
              <a:avLst/>
              <a:gdLst/>
              <a:ahLst/>
              <a:cxnLst/>
              <a:rect l="l" t="t" r="r" b="b"/>
              <a:pathLst>
                <a:path w="341675" h="291058">
                  <a:moveTo>
                    <a:pt x="0" y="0"/>
                  </a:moveTo>
                  <a:lnTo>
                    <a:pt x="341675" y="0"/>
                  </a:lnTo>
                  <a:lnTo>
                    <a:pt x="341675" y="291058"/>
                  </a:lnTo>
                  <a:lnTo>
                    <a:pt x="0" y="291058"/>
                  </a:lnTo>
                  <a:close/>
                </a:path>
              </a:pathLst>
            </a:custGeom>
            <a:solidFill>
              <a:srgbClr val="6BA342"/>
            </a:solidFill>
          </p:spPr>
          <p:txBody>
            <a:bodyPr/>
            <a:lstStyle/>
            <a:p>
              <a:endParaRPr lang="en-US"/>
            </a:p>
          </p:txBody>
        </p:sp>
        <p:sp>
          <p:nvSpPr>
            <p:cNvPr id="26" name="TextBox 26"/>
            <p:cNvSpPr txBox="1"/>
            <p:nvPr/>
          </p:nvSpPr>
          <p:spPr>
            <a:xfrm>
              <a:off x="0" y="-57150"/>
              <a:ext cx="341675" cy="348208"/>
            </a:xfrm>
            <a:prstGeom prst="rect">
              <a:avLst/>
            </a:prstGeom>
          </p:spPr>
          <p:txBody>
            <a:bodyPr lIns="50800" tIns="50800" rIns="50800" bIns="50800" rtlCol="0" anchor="ctr"/>
            <a:lstStyle/>
            <a:p>
              <a:pPr algn="ctr">
                <a:lnSpc>
                  <a:spcPts val="3779"/>
                </a:lnSpc>
              </a:pPr>
              <a:r>
                <a:rPr lang="en-US" sz="2700" b="1">
                  <a:solidFill>
                    <a:srgbClr val="17463E"/>
                  </a:solidFill>
                  <a:latin typeface="Public Sans Bold"/>
                  <a:ea typeface="Public Sans Bold"/>
                  <a:cs typeface="Public Sans Bold"/>
                  <a:sym typeface="Public Sans Bold"/>
                </a:rPr>
                <a:t>55+*</a:t>
              </a:r>
            </a:p>
          </p:txBody>
        </p:sp>
      </p:grpSp>
      <p:sp>
        <p:nvSpPr>
          <p:cNvPr id="27" name="TextBox 27"/>
          <p:cNvSpPr txBox="1"/>
          <p:nvPr/>
        </p:nvSpPr>
        <p:spPr>
          <a:xfrm>
            <a:off x="2183141" y="4815964"/>
            <a:ext cx="5807945" cy="2131127"/>
          </a:xfrm>
          <a:prstGeom prst="rect">
            <a:avLst/>
          </a:prstGeom>
        </p:spPr>
        <p:txBody>
          <a:bodyPr lIns="0" tIns="0" rIns="0" bIns="0" rtlCol="0" anchor="t">
            <a:spAutoFit/>
          </a:bodyPr>
          <a:lstStyle/>
          <a:p>
            <a:pPr marL="508917" lvl="1" indent="-254459" algn="l">
              <a:lnSpc>
                <a:spcPts val="3300"/>
              </a:lnSpc>
              <a:buFont typeface="Arial"/>
              <a:buChar char="•"/>
            </a:pPr>
            <a:r>
              <a:rPr lang="en-US" sz="2357">
                <a:solidFill>
                  <a:srgbClr val="17463E"/>
                </a:solidFill>
                <a:latin typeface="Public Sans"/>
                <a:ea typeface="Public Sans"/>
                <a:cs typeface="Public Sans"/>
                <a:sym typeface="Public Sans"/>
              </a:rPr>
              <a:t>Up to $4,400 for individual</a:t>
            </a:r>
          </a:p>
          <a:p>
            <a:pPr marL="508917" lvl="1" indent="-254459" algn="l">
              <a:lnSpc>
                <a:spcPts val="3300"/>
              </a:lnSpc>
              <a:buFont typeface="Arial"/>
              <a:buChar char="•"/>
            </a:pPr>
            <a:r>
              <a:rPr lang="en-US" sz="2357">
                <a:solidFill>
                  <a:srgbClr val="17463E"/>
                </a:solidFill>
                <a:latin typeface="Public Sans"/>
                <a:ea typeface="Public Sans"/>
                <a:cs typeface="Public Sans"/>
                <a:sym typeface="Public Sans"/>
              </a:rPr>
              <a:t>Up to $8,750 for family</a:t>
            </a:r>
          </a:p>
          <a:p>
            <a:pPr algn="l">
              <a:lnSpc>
                <a:spcPts val="640"/>
              </a:lnSpc>
            </a:pPr>
            <a:r>
              <a:rPr lang="en-US" sz="457" i="1">
                <a:solidFill>
                  <a:srgbClr val="17463E"/>
                </a:solidFill>
                <a:latin typeface="Public Sans Italics"/>
                <a:ea typeface="Public Sans Italics"/>
                <a:cs typeface="Public Sans Italics"/>
                <a:sym typeface="Public Sans Italics"/>
              </a:rPr>
              <a:t>*</a:t>
            </a:r>
          </a:p>
          <a:p>
            <a:pPr algn="l">
              <a:lnSpc>
                <a:spcPts val="2180"/>
              </a:lnSpc>
            </a:pPr>
            <a:r>
              <a:rPr lang="en-US" sz="1557" i="1">
                <a:solidFill>
                  <a:srgbClr val="17463E"/>
                </a:solidFill>
                <a:latin typeface="Public Sans Italics"/>
                <a:ea typeface="Public Sans Italics"/>
                <a:cs typeface="Public Sans Italics"/>
                <a:sym typeface="Public Sans Italics"/>
              </a:rPr>
              <a:t>*Not enrolled in Medicare</a:t>
            </a:r>
          </a:p>
          <a:p>
            <a:pPr algn="l">
              <a:lnSpc>
                <a:spcPts val="920"/>
              </a:lnSpc>
            </a:pPr>
            <a:endParaRPr lang="en-US" sz="1557" i="1">
              <a:solidFill>
                <a:srgbClr val="17463E"/>
              </a:solidFill>
              <a:latin typeface="Public Sans Italics"/>
              <a:ea typeface="Public Sans Italics"/>
              <a:cs typeface="Public Sans Italics"/>
              <a:sym typeface="Public Sans Italics"/>
            </a:endParaRPr>
          </a:p>
          <a:p>
            <a:pPr marL="508917" lvl="1" indent="-254459" algn="l">
              <a:lnSpc>
                <a:spcPts val="3300"/>
              </a:lnSpc>
              <a:buFont typeface="Arial"/>
              <a:buChar char="•"/>
            </a:pPr>
            <a:r>
              <a:rPr lang="en-US" sz="2357">
                <a:solidFill>
                  <a:srgbClr val="17463E"/>
                </a:solidFill>
                <a:latin typeface="Public Sans"/>
                <a:ea typeface="Public Sans"/>
                <a:cs typeface="Public Sans"/>
                <a:sym typeface="Public Sans"/>
              </a:rPr>
              <a:t>Up to $5,400 for individual</a:t>
            </a:r>
          </a:p>
          <a:p>
            <a:pPr marL="508917" lvl="1" indent="-254459" algn="l">
              <a:lnSpc>
                <a:spcPts val="3300"/>
              </a:lnSpc>
              <a:buFont typeface="Arial"/>
              <a:buChar char="•"/>
            </a:pPr>
            <a:r>
              <a:rPr lang="en-US" sz="2357">
                <a:solidFill>
                  <a:srgbClr val="17463E"/>
                </a:solidFill>
                <a:latin typeface="Public Sans"/>
                <a:ea typeface="Public Sans"/>
                <a:cs typeface="Public Sans"/>
                <a:sym typeface="Public Sans"/>
              </a:rPr>
              <a:t>Up to $9,750 for family</a:t>
            </a:r>
          </a:p>
        </p:txBody>
      </p:sp>
      <p:sp>
        <p:nvSpPr>
          <p:cNvPr id="28" name="TextBox 28"/>
          <p:cNvSpPr txBox="1"/>
          <p:nvPr/>
        </p:nvSpPr>
        <p:spPr>
          <a:xfrm>
            <a:off x="642903" y="4154329"/>
            <a:ext cx="7348182" cy="567417"/>
          </a:xfrm>
          <a:prstGeom prst="rect">
            <a:avLst/>
          </a:prstGeom>
        </p:spPr>
        <p:txBody>
          <a:bodyPr lIns="0" tIns="0" rIns="0" bIns="0" rtlCol="0" anchor="t">
            <a:spAutoFit/>
          </a:bodyPr>
          <a:lstStyle/>
          <a:p>
            <a:pPr algn="ctr">
              <a:lnSpc>
                <a:spcPts val="4518"/>
              </a:lnSpc>
            </a:pPr>
            <a:r>
              <a:rPr lang="en-US" sz="3227" b="1">
                <a:solidFill>
                  <a:srgbClr val="17463E"/>
                </a:solidFill>
                <a:latin typeface="Public Sans Bold"/>
                <a:ea typeface="Public Sans Bold"/>
                <a:cs typeface="Public Sans Bold"/>
                <a:sym typeface="Public Sans Bold"/>
              </a:rPr>
              <a:t>How Much Can I Deposit into an HSA?</a:t>
            </a:r>
          </a:p>
        </p:txBody>
      </p:sp>
      <p:sp>
        <p:nvSpPr>
          <p:cNvPr id="29" name="TextBox 29"/>
          <p:cNvSpPr txBox="1"/>
          <p:nvPr/>
        </p:nvSpPr>
        <p:spPr>
          <a:xfrm>
            <a:off x="642903" y="7171072"/>
            <a:ext cx="7348182" cy="1145357"/>
          </a:xfrm>
          <a:prstGeom prst="rect">
            <a:avLst/>
          </a:prstGeom>
        </p:spPr>
        <p:txBody>
          <a:bodyPr lIns="0" tIns="0" rIns="0" bIns="0" rtlCol="0" anchor="t">
            <a:spAutoFit/>
          </a:bodyPr>
          <a:lstStyle/>
          <a:p>
            <a:pPr algn="l">
              <a:lnSpc>
                <a:spcPts val="3020"/>
              </a:lnSpc>
            </a:pPr>
            <a:r>
              <a:rPr lang="en-US" sz="2157">
                <a:solidFill>
                  <a:srgbClr val="17463E"/>
                </a:solidFill>
                <a:latin typeface="Public Sans"/>
                <a:ea typeface="Public Sans"/>
                <a:cs typeface="Public Sans"/>
                <a:sym typeface="Public Sans"/>
              </a:rPr>
              <a:t>As an added benefit, Crete Professionals Alliance will contribute </a:t>
            </a:r>
            <a:r>
              <a:rPr lang="en-US" sz="2157" b="1">
                <a:solidFill>
                  <a:srgbClr val="17463E"/>
                </a:solidFill>
                <a:latin typeface="Public Sans Bold"/>
                <a:ea typeface="Public Sans Bold"/>
                <a:cs typeface="Public Sans Bold"/>
                <a:sym typeface="Public Sans Bold"/>
              </a:rPr>
              <a:t>$500 for individual coverage</a:t>
            </a:r>
            <a:r>
              <a:rPr lang="en-US" sz="2157">
                <a:solidFill>
                  <a:srgbClr val="17463E"/>
                </a:solidFill>
                <a:latin typeface="Public Sans"/>
                <a:ea typeface="Public Sans"/>
                <a:cs typeface="Public Sans"/>
                <a:sym typeface="Public Sans"/>
              </a:rPr>
              <a:t> and </a:t>
            </a:r>
            <a:r>
              <a:rPr lang="en-US" sz="2157" b="1">
                <a:solidFill>
                  <a:srgbClr val="17463E"/>
                </a:solidFill>
                <a:latin typeface="Public Sans Bold"/>
                <a:ea typeface="Public Sans Bold"/>
                <a:cs typeface="Public Sans Bold"/>
                <a:sym typeface="Public Sans Bold"/>
              </a:rPr>
              <a:t>$1,000 for family coverage</a:t>
            </a:r>
            <a:r>
              <a:rPr lang="en-US" sz="2157">
                <a:solidFill>
                  <a:srgbClr val="17463E"/>
                </a:solidFill>
                <a:latin typeface="Public Sans"/>
                <a:ea typeface="Public Sans"/>
                <a:cs typeface="Public Sans"/>
                <a:sym typeface="Public Sans"/>
              </a:rPr>
              <a:t> to your account yearly</a:t>
            </a:r>
          </a:p>
        </p:txBody>
      </p:sp>
      <p:sp>
        <p:nvSpPr>
          <p:cNvPr id="30" name="TextBox 30"/>
          <p:cNvSpPr txBox="1"/>
          <p:nvPr/>
        </p:nvSpPr>
        <p:spPr>
          <a:xfrm>
            <a:off x="642903" y="8421205"/>
            <a:ext cx="7348182" cy="618696"/>
          </a:xfrm>
          <a:prstGeom prst="rect">
            <a:avLst/>
          </a:prstGeom>
        </p:spPr>
        <p:txBody>
          <a:bodyPr lIns="0" tIns="0" rIns="0" bIns="0" rtlCol="0" anchor="t">
            <a:spAutoFit/>
          </a:bodyPr>
          <a:lstStyle/>
          <a:p>
            <a:pPr algn="l">
              <a:lnSpc>
                <a:spcPts val="2460"/>
              </a:lnSpc>
            </a:pPr>
            <a:r>
              <a:rPr lang="en-US" sz="1750" i="1" dirty="0">
                <a:solidFill>
                  <a:srgbClr val="17463E"/>
                </a:solidFill>
                <a:latin typeface="Public Sans Italics"/>
                <a:ea typeface="Public Sans Italics"/>
                <a:cs typeface="Public Sans Italics"/>
                <a:sym typeface="Public Sans Italics"/>
              </a:rPr>
              <a:t>Above limits are a combination of your deferral and the company contributions.</a:t>
            </a:r>
            <a:endParaRPr lang="en-US" sz="17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EF3E3"/>
        </a:solidFill>
        <a:effectLst/>
      </p:bgPr>
    </p:bg>
    <p:spTree>
      <p:nvGrpSpPr>
        <p:cNvPr id="1" name=""/>
        <p:cNvGrpSpPr/>
        <p:nvPr/>
      </p:nvGrpSpPr>
      <p:grpSpPr>
        <a:xfrm>
          <a:off x="0" y="0"/>
          <a:ext cx="0" cy="0"/>
          <a:chOff x="0" y="0"/>
          <a:chExt cx="0" cy="0"/>
        </a:xfrm>
      </p:grpSpPr>
      <p:sp>
        <p:nvSpPr>
          <p:cNvPr id="2" name="Freeform 2"/>
          <p:cNvSpPr/>
          <p:nvPr/>
        </p:nvSpPr>
        <p:spPr>
          <a:xfrm>
            <a:off x="0" y="-419793"/>
            <a:ext cx="18399948" cy="10772333"/>
          </a:xfrm>
          <a:custGeom>
            <a:avLst/>
            <a:gdLst/>
            <a:ahLst/>
            <a:cxnLst/>
            <a:rect l="l" t="t" r="r" b="b"/>
            <a:pathLst>
              <a:path w="18399948" h="10772333">
                <a:moveTo>
                  <a:pt x="0" y="0"/>
                </a:moveTo>
                <a:lnTo>
                  <a:pt x="18399948" y="0"/>
                </a:lnTo>
                <a:lnTo>
                  <a:pt x="18399948" y="10772334"/>
                </a:lnTo>
                <a:lnTo>
                  <a:pt x="0" y="10772334"/>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a:off x="7850038" y="4458584"/>
            <a:ext cx="2587925" cy="941728"/>
            <a:chOff x="0" y="0"/>
            <a:chExt cx="388499" cy="141372"/>
          </a:xfrm>
        </p:grpSpPr>
        <p:sp>
          <p:nvSpPr>
            <p:cNvPr id="4" name="Freeform 4"/>
            <p:cNvSpPr/>
            <p:nvPr/>
          </p:nvSpPr>
          <p:spPr>
            <a:xfrm>
              <a:off x="0" y="0"/>
              <a:ext cx="388499" cy="141372"/>
            </a:xfrm>
            <a:custGeom>
              <a:avLst/>
              <a:gdLst/>
              <a:ahLst/>
              <a:cxnLst/>
              <a:rect l="l" t="t" r="r" b="b"/>
              <a:pathLst>
                <a:path w="388499" h="141372">
                  <a:moveTo>
                    <a:pt x="0" y="0"/>
                  </a:moveTo>
                  <a:lnTo>
                    <a:pt x="388499" y="0"/>
                  </a:lnTo>
                  <a:lnTo>
                    <a:pt x="388499" y="141372"/>
                  </a:lnTo>
                  <a:lnTo>
                    <a:pt x="0" y="141372"/>
                  </a:lnTo>
                  <a:close/>
                </a:path>
              </a:pathLst>
            </a:custGeom>
            <a:solidFill>
              <a:srgbClr val="17463E"/>
            </a:solidFill>
            <a:ln w="28575" cap="sq">
              <a:solidFill>
                <a:srgbClr val="6BA342"/>
              </a:solidFill>
              <a:prstDash val="solid"/>
              <a:miter/>
            </a:ln>
          </p:spPr>
          <p:txBody>
            <a:bodyPr/>
            <a:lstStyle/>
            <a:p>
              <a:endParaRPr lang="en-US"/>
            </a:p>
          </p:txBody>
        </p:sp>
        <p:sp>
          <p:nvSpPr>
            <p:cNvPr id="5" name="TextBox 5"/>
            <p:cNvSpPr txBox="1"/>
            <p:nvPr/>
          </p:nvSpPr>
          <p:spPr>
            <a:xfrm>
              <a:off x="0" y="0"/>
              <a:ext cx="388499" cy="141372"/>
            </a:xfrm>
            <a:prstGeom prst="rect">
              <a:avLst/>
            </a:prstGeom>
          </p:spPr>
          <p:txBody>
            <a:bodyPr lIns="50800" tIns="50800" rIns="50800" bIns="50800" rtlCol="0" anchor="ctr"/>
            <a:lstStyle/>
            <a:p>
              <a:pPr algn="ctr">
                <a:lnSpc>
                  <a:spcPts val="2219"/>
                </a:lnSpc>
              </a:pPr>
              <a:r>
                <a:rPr lang="en-US" sz="1999" b="1">
                  <a:solidFill>
                    <a:srgbClr val="FFFFFF"/>
                  </a:solidFill>
                  <a:latin typeface="Public Sans Bold"/>
                  <a:ea typeface="Public Sans Bold"/>
                  <a:cs typeface="Public Sans Bold"/>
                  <a:sym typeface="Public Sans Bold"/>
                </a:rPr>
                <a:t>Mindy Porter</a:t>
              </a:r>
            </a:p>
            <a:p>
              <a:pPr algn="ctr">
                <a:lnSpc>
                  <a:spcPts val="2219"/>
                </a:lnSpc>
              </a:pPr>
              <a:r>
                <a:rPr lang="en-US" sz="1999">
                  <a:solidFill>
                    <a:srgbClr val="FFFFFF"/>
                  </a:solidFill>
                  <a:latin typeface="Public Sans"/>
                  <a:ea typeface="Public Sans"/>
                  <a:cs typeface="Public Sans"/>
                  <a:sym typeface="Public Sans"/>
                </a:rPr>
                <a:t>Sr. Dir. Talent</a:t>
              </a:r>
            </a:p>
          </p:txBody>
        </p:sp>
      </p:grpSp>
      <p:grpSp>
        <p:nvGrpSpPr>
          <p:cNvPr id="6" name="Group 6"/>
          <p:cNvGrpSpPr/>
          <p:nvPr/>
        </p:nvGrpSpPr>
        <p:grpSpPr>
          <a:xfrm>
            <a:off x="1394669" y="5823370"/>
            <a:ext cx="2168804" cy="3096981"/>
            <a:chOff x="0" y="2212"/>
            <a:chExt cx="2891739" cy="4129307"/>
          </a:xfrm>
        </p:grpSpPr>
        <p:grpSp>
          <p:nvGrpSpPr>
            <p:cNvPr id="7" name="Group 7"/>
            <p:cNvGrpSpPr/>
            <p:nvPr/>
          </p:nvGrpSpPr>
          <p:grpSpPr>
            <a:xfrm>
              <a:off x="0" y="3105958"/>
              <a:ext cx="2891739" cy="1025561"/>
              <a:chOff x="0" y="0"/>
              <a:chExt cx="402498" cy="142747"/>
            </a:xfrm>
          </p:grpSpPr>
          <p:sp>
            <p:nvSpPr>
              <p:cNvPr id="8" name="Freeform 8"/>
              <p:cNvSpPr/>
              <p:nvPr/>
            </p:nvSpPr>
            <p:spPr>
              <a:xfrm>
                <a:off x="0" y="0"/>
                <a:ext cx="402498" cy="142747"/>
              </a:xfrm>
              <a:custGeom>
                <a:avLst/>
                <a:gdLst/>
                <a:ahLst/>
                <a:cxnLst/>
                <a:rect l="l" t="t" r="r" b="b"/>
                <a:pathLst>
                  <a:path w="402498" h="142747">
                    <a:moveTo>
                      <a:pt x="0" y="0"/>
                    </a:moveTo>
                    <a:lnTo>
                      <a:pt x="402498" y="0"/>
                    </a:lnTo>
                    <a:lnTo>
                      <a:pt x="402498" y="142747"/>
                    </a:lnTo>
                    <a:lnTo>
                      <a:pt x="0" y="142747"/>
                    </a:lnTo>
                    <a:close/>
                  </a:path>
                </a:pathLst>
              </a:custGeom>
              <a:solidFill>
                <a:srgbClr val="17463E"/>
              </a:solidFill>
              <a:ln w="28575" cap="sq">
                <a:solidFill>
                  <a:srgbClr val="6BA342"/>
                </a:solidFill>
                <a:prstDash val="solid"/>
                <a:miter/>
              </a:ln>
            </p:spPr>
            <p:txBody>
              <a:bodyPr/>
              <a:lstStyle/>
              <a:p>
                <a:endParaRPr lang="en-US"/>
              </a:p>
            </p:txBody>
          </p:sp>
          <p:sp>
            <p:nvSpPr>
              <p:cNvPr id="9" name="TextBox 9"/>
              <p:cNvSpPr txBox="1"/>
              <p:nvPr/>
            </p:nvSpPr>
            <p:spPr>
              <a:xfrm>
                <a:off x="0" y="9525"/>
                <a:ext cx="402498" cy="133222"/>
              </a:xfrm>
              <a:prstGeom prst="rect">
                <a:avLst/>
              </a:prstGeom>
            </p:spPr>
            <p:txBody>
              <a:bodyPr lIns="68376" tIns="68376" rIns="68376" bIns="68376" rtlCol="0" anchor="ctr"/>
              <a:lstStyle/>
              <a:p>
                <a:pPr algn="ctr">
                  <a:lnSpc>
                    <a:spcPts val="1664"/>
                  </a:lnSpc>
                </a:pPr>
                <a:r>
                  <a:rPr lang="en-US" sz="1499" b="1">
                    <a:solidFill>
                      <a:srgbClr val="FFFFFF"/>
                    </a:solidFill>
                    <a:latin typeface="Public Sans Bold"/>
                    <a:ea typeface="Public Sans Bold"/>
                    <a:cs typeface="Public Sans Bold"/>
                    <a:sym typeface="Public Sans Bold"/>
                  </a:rPr>
                  <a:t>Jason Libes</a:t>
                </a:r>
              </a:p>
              <a:p>
                <a:pPr algn="ctr">
                  <a:lnSpc>
                    <a:spcPts val="1664"/>
                  </a:lnSpc>
                </a:pPr>
                <a:r>
                  <a:rPr lang="en-US" sz="1499">
                    <a:solidFill>
                      <a:srgbClr val="FFFFFF"/>
                    </a:solidFill>
                    <a:latin typeface="Public Sans"/>
                    <a:ea typeface="Public Sans"/>
                    <a:cs typeface="Public Sans"/>
                    <a:sym typeface="Public Sans"/>
                  </a:rPr>
                  <a:t>Reg. Dir. Recruiting</a:t>
                </a:r>
              </a:p>
            </p:txBody>
          </p:sp>
        </p:grpSp>
        <p:grpSp>
          <p:nvGrpSpPr>
            <p:cNvPr id="10" name="Group 10"/>
            <p:cNvGrpSpPr>
              <a:grpSpLocks noChangeAspect="1"/>
            </p:cNvGrpSpPr>
            <p:nvPr/>
          </p:nvGrpSpPr>
          <p:grpSpPr>
            <a:xfrm>
              <a:off x="275219" y="2212"/>
              <a:ext cx="2341302" cy="3101534"/>
              <a:chOff x="6350" y="6350"/>
              <a:chExt cx="6721475" cy="8903970"/>
            </a:xfrm>
          </p:grpSpPr>
          <p:sp>
            <p:nvSpPr>
              <p:cNvPr id="11" name="Freeform 11"/>
              <p:cNvSpPr/>
              <p:nvPr/>
            </p:nvSpPr>
            <p:spPr>
              <a:xfrm>
                <a:off x="6350" y="6350"/>
                <a:ext cx="6721475" cy="8903970"/>
              </a:xfrm>
              <a:custGeom>
                <a:avLst/>
                <a:gdLst/>
                <a:ahLst/>
                <a:cxnLst/>
                <a:rect l="l" t="t" r="r" b="b"/>
                <a:pathLst>
                  <a:path w="6721475" h="8903970">
                    <a:moveTo>
                      <a:pt x="6328283" y="8903970"/>
                    </a:moveTo>
                    <a:lnTo>
                      <a:pt x="395986" y="8903970"/>
                    </a:lnTo>
                    <a:lnTo>
                      <a:pt x="0" y="8509254"/>
                    </a:lnTo>
                    <a:lnTo>
                      <a:pt x="0" y="394716"/>
                    </a:lnTo>
                    <a:lnTo>
                      <a:pt x="395986" y="0"/>
                    </a:lnTo>
                    <a:lnTo>
                      <a:pt x="6328283" y="0"/>
                    </a:lnTo>
                    <a:lnTo>
                      <a:pt x="6721475" y="394716"/>
                    </a:lnTo>
                    <a:lnTo>
                      <a:pt x="6721475" y="8510270"/>
                    </a:lnTo>
                    <a:lnTo>
                      <a:pt x="6328283" y="8903970"/>
                    </a:lnTo>
                    <a:close/>
                    <a:moveTo>
                      <a:pt x="403860" y="8884920"/>
                    </a:moveTo>
                    <a:lnTo>
                      <a:pt x="6320282" y="8884920"/>
                    </a:lnTo>
                    <a:lnTo>
                      <a:pt x="6702298" y="8502396"/>
                    </a:lnTo>
                    <a:lnTo>
                      <a:pt x="6702298" y="402590"/>
                    </a:lnTo>
                    <a:lnTo>
                      <a:pt x="6320282" y="19050"/>
                    </a:lnTo>
                    <a:lnTo>
                      <a:pt x="403860" y="19050"/>
                    </a:lnTo>
                    <a:lnTo>
                      <a:pt x="19050" y="402590"/>
                    </a:lnTo>
                    <a:lnTo>
                      <a:pt x="19050" y="8501380"/>
                    </a:lnTo>
                    <a:lnTo>
                      <a:pt x="403860" y="8884920"/>
                    </a:lnTo>
                    <a:close/>
                  </a:path>
                </a:pathLst>
              </a:custGeom>
              <a:solidFill>
                <a:srgbClr val="17463E"/>
              </a:solidFill>
            </p:spPr>
            <p:txBody>
              <a:bodyPr/>
              <a:lstStyle/>
              <a:p>
                <a:endParaRPr lang="en-US"/>
              </a:p>
            </p:txBody>
          </p:sp>
          <p:sp>
            <p:nvSpPr>
              <p:cNvPr id="12" name="Freeform 12"/>
              <p:cNvSpPr/>
              <p:nvPr/>
            </p:nvSpPr>
            <p:spPr>
              <a:xfrm>
                <a:off x="155575" y="155575"/>
                <a:ext cx="6422898" cy="8605520"/>
              </a:xfrm>
              <a:custGeom>
                <a:avLst/>
                <a:gdLst/>
                <a:ahLst/>
                <a:cxnLst/>
                <a:rect l="l" t="t" r="r" b="b"/>
                <a:pathLst>
                  <a:path w="6422898" h="8605520">
                    <a:moveTo>
                      <a:pt x="308483" y="8605520"/>
                    </a:moveTo>
                    <a:lnTo>
                      <a:pt x="0" y="8298053"/>
                    </a:lnTo>
                    <a:lnTo>
                      <a:pt x="0" y="307467"/>
                    </a:lnTo>
                    <a:lnTo>
                      <a:pt x="308483" y="0"/>
                    </a:lnTo>
                    <a:lnTo>
                      <a:pt x="6117082" y="0"/>
                    </a:lnTo>
                    <a:lnTo>
                      <a:pt x="6422898" y="307213"/>
                    </a:lnTo>
                    <a:lnTo>
                      <a:pt x="6422898" y="8299323"/>
                    </a:lnTo>
                    <a:lnTo>
                      <a:pt x="6117082" y="8605520"/>
                    </a:lnTo>
                    <a:close/>
                  </a:path>
                </a:pathLst>
              </a:custGeom>
              <a:blipFill>
                <a:blip r:embed="rId5"/>
                <a:stretch>
                  <a:fillRect l="-42417" r="-39592" b="-35846"/>
                </a:stretch>
              </a:blipFill>
            </p:spPr>
            <p:txBody>
              <a:bodyPr/>
              <a:lstStyle/>
              <a:p>
                <a:endParaRPr lang="en-US"/>
              </a:p>
            </p:txBody>
          </p:sp>
        </p:grpSp>
      </p:grpSp>
      <p:grpSp>
        <p:nvGrpSpPr>
          <p:cNvPr id="13" name="Group 13"/>
          <p:cNvGrpSpPr>
            <a:grpSpLocks noChangeAspect="1"/>
          </p:cNvGrpSpPr>
          <p:nvPr/>
        </p:nvGrpSpPr>
        <p:grpSpPr>
          <a:xfrm>
            <a:off x="7986851" y="1394241"/>
            <a:ext cx="2314297" cy="3064343"/>
            <a:chOff x="0" y="0"/>
            <a:chExt cx="6734175" cy="8916670"/>
          </a:xfrm>
        </p:grpSpPr>
        <p:sp>
          <p:nvSpPr>
            <p:cNvPr id="14" name="Freeform 14"/>
            <p:cNvSpPr/>
            <p:nvPr/>
          </p:nvSpPr>
          <p:spPr>
            <a:xfrm>
              <a:off x="6350" y="6350"/>
              <a:ext cx="6721475" cy="8903970"/>
            </a:xfrm>
            <a:custGeom>
              <a:avLst/>
              <a:gdLst/>
              <a:ahLst/>
              <a:cxnLst/>
              <a:rect l="l" t="t" r="r" b="b"/>
              <a:pathLst>
                <a:path w="6721475" h="8903970">
                  <a:moveTo>
                    <a:pt x="6328283" y="8903970"/>
                  </a:moveTo>
                  <a:lnTo>
                    <a:pt x="395986" y="8903970"/>
                  </a:lnTo>
                  <a:lnTo>
                    <a:pt x="0" y="8509254"/>
                  </a:lnTo>
                  <a:lnTo>
                    <a:pt x="0" y="394716"/>
                  </a:lnTo>
                  <a:lnTo>
                    <a:pt x="395986" y="0"/>
                  </a:lnTo>
                  <a:lnTo>
                    <a:pt x="6328283" y="0"/>
                  </a:lnTo>
                  <a:lnTo>
                    <a:pt x="6721475" y="394716"/>
                  </a:lnTo>
                  <a:lnTo>
                    <a:pt x="6721475" y="8510270"/>
                  </a:lnTo>
                  <a:lnTo>
                    <a:pt x="6328283" y="8903970"/>
                  </a:lnTo>
                  <a:close/>
                  <a:moveTo>
                    <a:pt x="403860" y="8884920"/>
                  </a:moveTo>
                  <a:lnTo>
                    <a:pt x="6320282" y="8884920"/>
                  </a:lnTo>
                  <a:lnTo>
                    <a:pt x="6702298" y="8502396"/>
                  </a:lnTo>
                  <a:lnTo>
                    <a:pt x="6702298" y="402590"/>
                  </a:lnTo>
                  <a:lnTo>
                    <a:pt x="6320282" y="19050"/>
                  </a:lnTo>
                  <a:lnTo>
                    <a:pt x="403860" y="19050"/>
                  </a:lnTo>
                  <a:lnTo>
                    <a:pt x="19050" y="402590"/>
                  </a:lnTo>
                  <a:lnTo>
                    <a:pt x="19050" y="8501380"/>
                  </a:lnTo>
                  <a:lnTo>
                    <a:pt x="403860" y="8884920"/>
                  </a:lnTo>
                  <a:close/>
                </a:path>
              </a:pathLst>
            </a:custGeom>
            <a:solidFill>
              <a:srgbClr val="17463E"/>
            </a:solidFill>
          </p:spPr>
          <p:txBody>
            <a:bodyPr/>
            <a:lstStyle/>
            <a:p>
              <a:endParaRPr lang="en-US"/>
            </a:p>
          </p:txBody>
        </p:sp>
        <p:sp>
          <p:nvSpPr>
            <p:cNvPr id="15" name="Freeform 15"/>
            <p:cNvSpPr/>
            <p:nvPr/>
          </p:nvSpPr>
          <p:spPr>
            <a:xfrm>
              <a:off x="155575" y="155575"/>
              <a:ext cx="6422898" cy="8605520"/>
            </a:xfrm>
            <a:custGeom>
              <a:avLst/>
              <a:gdLst/>
              <a:ahLst/>
              <a:cxnLst/>
              <a:rect l="l" t="t" r="r" b="b"/>
              <a:pathLst>
                <a:path w="6422898" h="8605520">
                  <a:moveTo>
                    <a:pt x="308483" y="8605520"/>
                  </a:moveTo>
                  <a:lnTo>
                    <a:pt x="0" y="8298053"/>
                  </a:lnTo>
                  <a:lnTo>
                    <a:pt x="0" y="307467"/>
                  </a:lnTo>
                  <a:lnTo>
                    <a:pt x="308483" y="0"/>
                  </a:lnTo>
                  <a:lnTo>
                    <a:pt x="6117082" y="0"/>
                  </a:lnTo>
                  <a:lnTo>
                    <a:pt x="6422898" y="307213"/>
                  </a:lnTo>
                  <a:lnTo>
                    <a:pt x="6422898" y="8299323"/>
                  </a:lnTo>
                  <a:lnTo>
                    <a:pt x="6117082" y="8605520"/>
                  </a:lnTo>
                  <a:close/>
                </a:path>
              </a:pathLst>
            </a:custGeom>
            <a:blipFill>
              <a:blip r:embed="rId6"/>
              <a:stretch>
                <a:fillRect l="-16990" r="-16990"/>
              </a:stretch>
            </a:blipFill>
          </p:spPr>
          <p:txBody>
            <a:bodyPr/>
            <a:lstStyle/>
            <a:p>
              <a:endParaRPr lang="en-US"/>
            </a:p>
          </p:txBody>
        </p:sp>
      </p:grpSp>
      <p:sp>
        <p:nvSpPr>
          <p:cNvPr id="16" name="Freeform 16"/>
          <p:cNvSpPr/>
          <p:nvPr/>
        </p:nvSpPr>
        <p:spPr>
          <a:xfrm>
            <a:off x="140451" y="9553378"/>
            <a:ext cx="2414894" cy="590878"/>
          </a:xfrm>
          <a:custGeom>
            <a:avLst/>
            <a:gdLst/>
            <a:ahLst/>
            <a:cxnLst/>
            <a:rect l="l" t="t" r="r" b="b"/>
            <a:pathLst>
              <a:path w="2414894" h="590878">
                <a:moveTo>
                  <a:pt x="0" y="0"/>
                </a:moveTo>
                <a:lnTo>
                  <a:pt x="2414894" y="0"/>
                </a:lnTo>
                <a:lnTo>
                  <a:pt x="2414894" y="590879"/>
                </a:lnTo>
                <a:lnTo>
                  <a:pt x="0" y="590879"/>
                </a:lnTo>
                <a:lnTo>
                  <a:pt x="0" y="0"/>
                </a:lnTo>
                <a:close/>
              </a:path>
            </a:pathLst>
          </a:custGeom>
          <a:blipFill>
            <a:blip r:embed="rId7"/>
            <a:stretch>
              <a:fillRect/>
            </a:stretch>
          </a:blipFill>
        </p:spPr>
        <p:txBody>
          <a:bodyPr/>
          <a:lstStyle/>
          <a:p>
            <a:endParaRPr lang="en-US"/>
          </a:p>
        </p:txBody>
      </p:sp>
      <p:sp>
        <p:nvSpPr>
          <p:cNvPr id="17" name="Freeform 17"/>
          <p:cNvSpPr/>
          <p:nvPr/>
        </p:nvSpPr>
        <p:spPr>
          <a:xfrm>
            <a:off x="16983792" y="201917"/>
            <a:ext cx="932477" cy="931558"/>
          </a:xfrm>
          <a:custGeom>
            <a:avLst/>
            <a:gdLst/>
            <a:ahLst/>
            <a:cxnLst/>
            <a:rect l="l" t="t" r="r" b="b"/>
            <a:pathLst>
              <a:path w="932477" h="931558">
                <a:moveTo>
                  <a:pt x="0" y="0"/>
                </a:moveTo>
                <a:lnTo>
                  <a:pt x="932477" y="0"/>
                </a:lnTo>
                <a:lnTo>
                  <a:pt x="932477" y="931558"/>
                </a:lnTo>
                <a:lnTo>
                  <a:pt x="0" y="931558"/>
                </a:lnTo>
                <a:lnTo>
                  <a:pt x="0" y="0"/>
                </a:lnTo>
                <a:close/>
              </a:path>
            </a:pathLst>
          </a:custGeom>
          <a:blipFill>
            <a:blip r:embed="rId8"/>
            <a:stretch>
              <a:fillRect/>
            </a:stretch>
          </a:blipFill>
        </p:spPr>
        <p:txBody>
          <a:bodyPr/>
          <a:lstStyle/>
          <a:p>
            <a:endParaRPr lang="en-US"/>
          </a:p>
        </p:txBody>
      </p:sp>
      <p:grpSp>
        <p:nvGrpSpPr>
          <p:cNvPr id="25" name="Group 25"/>
          <p:cNvGrpSpPr/>
          <p:nvPr/>
        </p:nvGrpSpPr>
        <p:grpSpPr>
          <a:xfrm>
            <a:off x="4039886" y="5823370"/>
            <a:ext cx="2168804" cy="3096980"/>
            <a:chOff x="0" y="2212"/>
            <a:chExt cx="2891739" cy="4129307"/>
          </a:xfrm>
        </p:grpSpPr>
        <p:grpSp>
          <p:nvGrpSpPr>
            <p:cNvPr id="26" name="Group 26"/>
            <p:cNvGrpSpPr>
              <a:grpSpLocks noChangeAspect="1"/>
            </p:cNvGrpSpPr>
            <p:nvPr/>
          </p:nvGrpSpPr>
          <p:grpSpPr>
            <a:xfrm>
              <a:off x="275219" y="2212"/>
              <a:ext cx="2341302" cy="3101534"/>
              <a:chOff x="6350" y="6350"/>
              <a:chExt cx="6721475" cy="8903970"/>
            </a:xfrm>
          </p:grpSpPr>
          <p:sp>
            <p:nvSpPr>
              <p:cNvPr id="27" name="Freeform 27"/>
              <p:cNvSpPr/>
              <p:nvPr/>
            </p:nvSpPr>
            <p:spPr>
              <a:xfrm>
                <a:off x="6350" y="6350"/>
                <a:ext cx="6721475" cy="8903970"/>
              </a:xfrm>
              <a:custGeom>
                <a:avLst/>
                <a:gdLst/>
                <a:ahLst/>
                <a:cxnLst/>
                <a:rect l="l" t="t" r="r" b="b"/>
                <a:pathLst>
                  <a:path w="6721475" h="8903970">
                    <a:moveTo>
                      <a:pt x="6328283" y="8903970"/>
                    </a:moveTo>
                    <a:lnTo>
                      <a:pt x="395986" y="8903970"/>
                    </a:lnTo>
                    <a:lnTo>
                      <a:pt x="0" y="8509254"/>
                    </a:lnTo>
                    <a:lnTo>
                      <a:pt x="0" y="394716"/>
                    </a:lnTo>
                    <a:lnTo>
                      <a:pt x="395986" y="0"/>
                    </a:lnTo>
                    <a:lnTo>
                      <a:pt x="6328283" y="0"/>
                    </a:lnTo>
                    <a:lnTo>
                      <a:pt x="6721475" y="394716"/>
                    </a:lnTo>
                    <a:lnTo>
                      <a:pt x="6721475" y="8510270"/>
                    </a:lnTo>
                    <a:lnTo>
                      <a:pt x="6328283" y="8903970"/>
                    </a:lnTo>
                    <a:close/>
                    <a:moveTo>
                      <a:pt x="403860" y="8884920"/>
                    </a:moveTo>
                    <a:lnTo>
                      <a:pt x="6320282" y="8884920"/>
                    </a:lnTo>
                    <a:lnTo>
                      <a:pt x="6702298" y="8502396"/>
                    </a:lnTo>
                    <a:lnTo>
                      <a:pt x="6702298" y="402590"/>
                    </a:lnTo>
                    <a:lnTo>
                      <a:pt x="6320282" y="19050"/>
                    </a:lnTo>
                    <a:lnTo>
                      <a:pt x="403860" y="19050"/>
                    </a:lnTo>
                    <a:lnTo>
                      <a:pt x="19050" y="402590"/>
                    </a:lnTo>
                    <a:lnTo>
                      <a:pt x="19050" y="8501380"/>
                    </a:lnTo>
                    <a:lnTo>
                      <a:pt x="403860" y="8884920"/>
                    </a:lnTo>
                    <a:close/>
                  </a:path>
                </a:pathLst>
              </a:custGeom>
              <a:solidFill>
                <a:srgbClr val="17463E"/>
              </a:solidFill>
            </p:spPr>
            <p:txBody>
              <a:bodyPr/>
              <a:lstStyle/>
              <a:p>
                <a:endParaRPr lang="en-US"/>
              </a:p>
            </p:txBody>
          </p:sp>
          <p:sp>
            <p:nvSpPr>
              <p:cNvPr id="28" name="Freeform 28"/>
              <p:cNvSpPr/>
              <p:nvPr/>
            </p:nvSpPr>
            <p:spPr>
              <a:xfrm>
                <a:off x="155575" y="155575"/>
                <a:ext cx="6422898" cy="8605520"/>
              </a:xfrm>
              <a:custGeom>
                <a:avLst/>
                <a:gdLst/>
                <a:ahLst/>
                <a:cxnLst/>
                <a:rect l="l" t="t" r="r" b="b"/>
                <a:pathLst>
                  <a:path w="6422898" h="8605520">
                    <a:moveTo>
                      <a:pt x="308483" y="8605520"/>
                    </a:moveTo>
                    <a:lnTo>
                      <a:pt x="0" y="8298053"/>
                    </a:lnTo>
                    <a:lnTo>
                      <a:pt x="0" y="307467"/>
                    </a:lnTo>
                    <a:lnTo>
                      <a:pt x="308483" y="0"/>
                    </a:lnTo>
                    <a:lnTo>
                      <a:pt x="6117082" y="0"/>
                    </a:lnTo>
                    <a:lnTo>
                      <a:pt x="6422898" y="307213"/>
                    </a:lnTo>
                    <a:lnTo>
                      <a:pt x="6422898" y="8299323"/>
                    </a:lnTo>
                    <a:lnTo>
                      <a:pt x="6117082" y="8605520"/>
                    </a:lnTo>
                    <a:close/>
                  </a:path>
                </a:pathLst>
              </a:custGeom>
              <a:blipFill>
                <a:blip r:embed="rId9"/>
                <a:stretch>
                  <a:fillRect l="-16990" r="-16990"/>
                </a:stretch>
              </a:blipFill>
            </p:spPr>
            <p:txBody>
              <a:bodyPr/>
              <a:lstStyle/>
              <a:p>
                <a:endParaRPr lang="en-US"/>
              </a:p>
            </p:txBody>
          </p:sp>
        </p:grpSp>
        <p:grpSp>
          <p:nvGrpSpPr>
            <p:cNvPr id="29" name="Group 29"/>
            <p:cNvGrpSpPr/>
            <p:nvPr/>
          </p:nvGrpSpPr>
          <p:grpSpPr>
            <a:xfrm>
              <a:off x="0" y="3105958"/>
              <a:ext cx="2891739" cy="1025561"/>
              <a:chOff x="0" y="0"/>
              <a:chExt cx="402498" cy="142747"/>
            </a:xfrm>
          </p:grpSpPr>
          <p:sp>
            <p:nvSpPr>
              <p:cNvPr id="30" name="Freeform 30"/>
              <p:cNvSpPr/>
              <p:nvPr/>
            </p:nvSpPr>
            <p:spPr>
              <a:xfrm>
                <a:off x="0" y="0"/>
                <a:ext cx="402498" cy="142747"/>
              </a:xfrm>
              <a:custGeom>
                <a:avLst/>
                <a:gdLst/>
                <a:ahLst/>
                <a:cxnLst/>
                <a:rect l="l" t="t" r="r" b="b"/>
                <a:pathLst>
                  <a:path w="402498" h="142747">
                    <a:moveTo>
                      <a:pt x="0" y="0"/>
                    </a:moveTo>
                    <a:lnTo>
                      <a:pt x="402498" y="0"/>
                    </a:lnTo>
                    <a:lnTo>
                      <a:pt x="402498" y="142747"/>
                    </a:lnTo>
                    <a:lnTo>
                      <a:pt x="0" y="142747"/>
                    </a:lnTo>
                    <a:close/>
                  </a:path>
                </a:pathLst>
              </a:custGeom>
              <a:solidFill>
                <a:srgbClr val="17463E"/>
              </a:solidFill>
              <a:ln w="28575" cap="sq">
                <a:solidFill>
                  <a:srgbClr val="6BA342"/>
                </a:solidFill>
                <a:prstDash val="solid"/>
                <a:miter/>
              </a:ln>
            </p:spPr>
            <p:txBody>
              <a:bodyPr/>
              <a:lstStyle/>
              <a:p>
                <a:endParaRPr lang="en-US"/>
              </a:p>
            </p:txBody>
          </p:sp>
          <p:sp>
            <p:nvSpPr>
              <p:cNvPr id="31" name="TextBox 31"/>
              <p:cNvSpPr txBox="1"/>
              <p:nvPr/>
            </p:nvSpPr>
            <p:spPr>
              <a:xfrm>
                <a:off x="0" y="9525"/>
                <a:ext cx="402498" cy="133222"/>
              </a:xfrm>
              <a:prstGeom prst="rect">
                <a:avLst/>
              </a:prstGeom>
            </p:spPr>
            <p:txBody>
              <a:bodyPr lIns="68376" tIns="68376" rIns="68376" bIns="68376" rtlCol="0" anchor="ctr"/>
              <a:lstStyle/>
              <a:p>
                <a:pPr algn="ctr">
                  <a:lnSpc>
                    <a:spcPts val="1664"/>
                  </a:lnSpc>
                </a:pPr>
                <a:r>
                  <a:rPr lang="en-US" sz="1499" b="1">
                    <a:solidFill>
                      <a:srgbClr val="FFFFFF"/>
                    </a:solidFill>
                    <a:latin typeface="Public Sans Bold"/>
                    <a:ea typeface="Public Sans Bold"/>
                    <a:cs typeface="Public Sans Bold"/>
                    <a:sym typeface="Public Sans Bold"/>
                  </a:rPr>
                  <a:t>Bernard Panopio</a:t>
                </a:r>
              </a:p>
              <a:p>
                <a:pPr algn="ctr">
                  <a:lnSpc>
                    <a:spcPts val="1664"/>
                  </a:lnSpc>
                </a:pPr>
                <a:r>
                  <a:rPr lang="en-US" sz="1499">
                    <a:solidFill>
                      <a:srgbClr val="FFFFFF"/>
                    </a:solidFill>
                    <a:latin typeface="Public Sans"/>
                    <a:ea typeface="Public Sans"/>
                    <a:cs typeface="Public Sans"/>
                    <a:sym typeface="Public Sans"/>
                  </a:rPr>
                  <a:t>Reg. Dir. Recruiting</a:t>
                </a:r>
              </a:p>
            </p:txBody>
          </p:sp>
        </p:grpSp>
      </p:grpSp>
      <p:grpSp>
        <p:nvGrpSpPr>
          <p:cNvPr id="32" name="Group 32"/>
          <p:cNvGrpSpPr/>
          <p:nvPr/>
        </p:nvGrpSpPr>
        <p:grpSpPr>
          <a:xfrm>
            <a:off x="6685104" y="5823370"/>
            <a:ext cx="2168804" cy="3096980"/>
            <a:chOff x="0" y="2212"/>
            <a:chExt cx="2891739" cy="4129307"/>
          </a:xfrm>
        </p:grpSpPr>
        <p:grpSp>
          <p:nvGrpSpPr>
            <p:cNvPr id="33" name="Group 33"/>
            <p:cNvGrpSpPr>
              <a:grpSpLocks noChangeAspect="1"/>
            </p:cNvGrpSpPr>
            <p:nvPr/>
          </p:nvGrpSpPr>
          <p:grpSpPr>
            <a:xfrm>
              <a:off x="275219" y="2212"/>
              <a:ext cx="2341302" cy="3101534"/>
              <a:chOff x="6350" y="6350"/>
              <a:chExt cx="6721475" cy="8903970"/>
            </a:xfrm>
          </p:grpSpPr>
          <p:sp>
            <p:nvSpPr>
              <p:cNvPr id="34" name="Freeform 34"/>
              <p:cNvSpPr/>
              <p:nvPr/>
            </p:nvSpPr>
            <p:spPr>
              <a:xfrm>
                <a:off x="6350" y="6350"/>
                <a:ext cx="6721475" cy="8903970"/>
              </a:xfrm>
              <a:custGeom>
                <a:avLst/>
                <a:gdLst/>
                <a:ahLst/>
                <a:cxnLst/>
                <a:rect l="l" t="t" r="r" b="b"/>
                <a:pathLst>
                  <a:path w="6721475" h="8903970">
                    <a:moveTo>
                      <a:pt x="6328283" y="8903970"/>
                    </a:moveTo>
                    <a:lnTo>
                      <a:pt x="395986" y="8903970"/>
                    </a:lnTo>
                    <a:lnTo>
                      <a:pt x="0" y="8509254"/>
                    </a:lnTo>
                    <a:lnTo>
                      <a:pt x="0" y="394716"/>
                    </a:lnTo>
                    <a:lnTo>
                      <a:pt x="395986" y="0"/>
                    </a:lnTo>
                    <a:lnTo>
                      <a:pt x="6328283" y="0"/>
                    </a:lnTo>
                    <a:lnTo>
                      <a:pt x="6721475" y="394716"/>
                    </a:lnTo>
                    <a:lnTo>
                      <a:pt x="6721475" y="8510270"/>
                    </a:lnTo>
                    <a:lnTo>
                      <a:pt x="6328283" y="8903970"/>
                    </a:lnTo>
                    <a:close/>
                    <a:moveTo>
                      <a:pt x="403860" y="8884920"/>
                    </a:moveTo>
                    <a:lnTo>
                      <a:pt x="6320282" y="8884920"/>
                    </a:lnTo>
                    <a:lnTo>
                      <a:pt x="6702298" y="8502396"/>
                    </a:lnTo>
                    <a:lnTo>
                      <a:pt x="6702298" y="402590"/>
                    </a:lnTo>
                    <a:lnTo>
                      <a:pt x="6320282" y="19050"/>
                    </a:lnTo>
                    <a:lnTo>
                      <a:pt x="403860" y="19050"/>
                    </a:lnTo>
                    <a:lnTo>
                      <a:pt x="19050" y="402590"/>
                    </a:lnTo>
                    <a:lnTo>
                      <a:pt x="19050" y="8501380"/>
                    </a:lnTo>
                    <a:lnTo>
                      <a:pt x="403860" y="8884920"/>
                    </a:lnTo>
                    <a:close/>
                  </a:path>
                </a:pathLst>
              </a:custGeom>
              <a:solidFill>
                <a:srgbClr val="17463E"/>
              </a:solidFill>
            </p:spPr>
            <p:txBody>
              <a:bodyPr/>
              <a:lstStyle/>
              <a:p>
                <a:endParaRPr lang="en-US"/>
              </a:p>
            </p:txBody>
          </p:sp>
          <p:sp>
            <p:nvSpPr>
              <p:cNvPr id="35" name="Freeform 35"/>
              <p:cNvSpPr/>
              <p:nvPr/>
            </p:nvSpPr>
            <p:spPr>
              <a:xfrm>
                <a:off x="155575" y="155575"/>
                <a:ext cx="6422898" cy="8605520"/>
              </a:xfrm>
              <a:custGeom>
                <a:avLst/>
                <a:gdLst/>
                <a:ahLst/>
                <a:cxnLst/>
                <a:rect l="l" t="t" r="r" b="b"/>
                <a:pathLst>
                  <a:path w="6422898" h="8605520">
                    <a:moveTo>
                      <a:pt x="308483" y="8605520"/>
                    </a:moveTo>
                    <a:lnTo>
                      <a:pt x="0" y="8298053"/>
                    </a:lnTo>
                    <a:lnTo>
                      <a:pt x="0" y="307467"/>
                    </a:lnTo>
                    <a:lnTo>
                      <a:pt x="308483" y="0"/>
                    </a:lnTo>
                    <a:lnTo>
                      <a:pt x="6117082" y="0"/>
                    </a:lnTo>
                    <a:lnTo>
                      <a:pt x="6422898" y="307213"/>
                    </a:lnTo>
                    <a:lnTo>
                      <a:pt x="6422898" y="8299323"/>
                    </a:lnTo>
                    <a:lnTo>
                      <a:pt x="6117082" y="8605520"/>
                    </a:lnTo>
                    <a:close/>
                  </a:path>
                </a:pathLst>
              </a:custGeom>
              <a:blipFill>
                <a:blip r:embed="rId10"/>
                <a:stretch>
                  <a:fillRect l="-37238" r="-39592" b="-31980"/>
                </a:stretch>
              </a:blipFill>
            </p:spPr>
            <p:txBody>
              <a:bodyPr/>
              <a:lstStyle/>
              <a:p>
                <a:endParaRPr lang="en-US"/>
              </a:p>
            </p:txBody>
          </p:sp>
        </p:grpSp>
        <p:grpSp>
          <p:nvGrpSpPr>
            <p:cNvPr id="36" name="Group 36"/>
            <p:cNvGrpSpPr/>
            <p:nvPr/>
          </p:nvGrpSpPr>
          <p:grpSpPr>
            <a:xfrm>
              <a:off x="0" y="3105958"/>
              <a:ext cx="2891739" cy="1025561"/>
              <a:chOff x="0" y="0"/>
              <a:chExt cx="402498" cy="142747"/>
            </a:xfrm>
          </p:grpSpPr>
          <p:sp>
            <p:nvSpPr>
              <p:cNvPr id="37" name="Freeform 37"/>
              <p:cNvSpPr/>
              <p:nvPr/>
            </p:nvSpPr>
            <p:spPr>
              <a:xfrm>
                <a:off x="0" y="0"/>
                <a:ext cx="402498" cy="142747"/>
              </a:xfrm>
              <a:custGeom>
                <a:avLst/>
                <a:gdLst/>
                <a:ahLst/>
                <a:cxnLst/>
                <a:rect l="l" t="t" r="r" b="b"/>
                <a:pathLst>
                  <a:path w="402498" h="142747">
                    <a:moveTo>
                      <a:pt x="0" y="0"/>
                    </a:moveTo>
                    <a:lnTo>
                      <a:pt x="402498" y="0"/>
                    </a:lnTo>
                    <a:lnTo>
                      <a:pt x="402498" y="142747"/>
                    </a:lnTo>
                    <a:lnTo>
                      <a:pt x="0" y="142747"/>
                    </a:lnTo>
                    <a:close/>
                  </a:path>
                </a:pathLst>
              </a:custGeom>
              <a:solidFill>
                <a:srgbClr val="17463E"/>
              </a:solidFill>
              <a:ln w="28575" cap="sq">
                <a:solidFill>
                  <a:srgbClr val="6BA342"/>
                </a:solidFill>
                <a:prstDash val="solid"/>
                <a:miter/>
              </a:ln>
            </p:spPr>
            <p:txBody>
              <a:bodyPr/>
              <a:lstStyle/>
              <a:p>
                <a:endParaRPr lang="en-US"/>
              </a:p>
            </p:txBody>
          </p:sp>
          <p:sp>
            <p:nvSpPr>
              <p:cNvPr id="38" name="TextBox 38"/>
              <p:cNvSpPr txBox="1"/>
              <p:nvPr/>
            </p:nvSpPr>
            <p:spPr>
              <a:xfrm>
                <a:off x="0" y="9525"/>
                <a:ext cx="402498" cy="133222"/>
              </a:xfrm>
              <a:prstGeom prst="rect">
                <a:avLst/>
              </a:prstGeom>
            </p:spPr>
            <p:txBody>
              <a:bodyPr lIns="68376" tIns="68376" rIns="68376" bIns="68376" rtlCol="0" anchor="ctr"/>
              <a:lstStyle/>
              <a:p>
                <a:pPr algn="ctr">
                  <a:lnSpc>
                    <a:spcPts val="1664"/>
                  </a:lnSpc>
                </a:pPr>
                <a:r>
                  <a:rPr lang="en-US" sz="1499" b="1">
                    <a:solidFill>
                      <a:srgbClr val="FFFFFF"/>
                    </a:solidFill>
                    <a:latin typeface="Public Sans Bold"/>
                    <a:ea typeface="Public Sans Bold"/>
                    <a:cs typeface="Public Sans Bold"/>
                    <a:sym typeface="Public Sans Bold"/>
                  </a:rPr>
                  <a:t>Lindsey Cathey</a:t>
                </a:r>
              </a:p>
              <a:p>
                <a:pPr algn="ctr">
                  <a:lnSpc>
                    <a:spcPts val="1664"/>
                  </a:lnSpc>
                </a:pPr>
                <a:r>
                  <a:rPr lang="en-US" sz="1499">
                    <a:solidFill>
                      <a:srgbClr val="FFFFFF"/>
                    </a:solidFill>
                    <a:latin typeface="Public Sans"/>
                    <a:ea typeface="Public Sans"/>
                    <a:cs typeface="Public Sans"/>
                    <a:sym typeface="Public Sans"/>
                  </a:rPr>
                  <a:t>Sr. Recruiter</a:t>
                </a:r>
              </a:p>
            </p:txBody>
          </p:sp>
        </p:grpSp>
      </p:grpSp>
      <p:grpSp>
        <p:nvGrpSpPr>
          <p:cNvPr id="39" name="Group 39"/>
          <p:cNvGrpSpPr/>
          <p:nvPr/>
        </p:nvGrpSpPr>
        <p:grpSpPr>
          <a:xfrm>
            <a:off x="9330321" y="5823370"/>
            <a:ext cx="2168804" cy="3096980"/>
            <a:chOff x="0" y="2212"/>
            <a:chExt cx="2891739" cy="4129307"/>
          </a:xfrm>
        </p:grpSpPr>
        <p:grpSp>
          <p:nvGrpSpPr>
            <p:cNvPr id="40" name="Group 40"/>
            <p:cNvGrpSpPr>
              <a:grpSpLocks noChangeAspect="1"/>
            </p:cNvGrpSpPr>
            <p:nvPr/>
          </p:nvGrpSpPr>
          <p:grpSpPr>
            <a:xfrm>
              <a:off x="275219" y="2212"/>
              <a:ext cx="2341302" cy="3101534"/>
              <a:chOff x="6350" y="6350"/>
              <a:chExt cx="6721475" cy="8903970"/>
            </a:xfrm>
          </p:grpSpPr>
          <p:sp>
            <p:nvSpPr>
              <p:cNvPr id="41" name="Freeform 41"/>
              <p:cNvSpPr/>
              <p:nvPr/>
            </p:nvSpPr>
            <p:spPr>
              <a:xfrm>
                <a:off x="6350" y="6350"/>
                <a:ext cx="6721475" cy="8903970"/>
              </a:xfrm>
              <a:custGeom>
                <a:avLst/>
                <a:gdLst/>
                <a:ahLst/>
                <a:cxnLst/>
                <a:rect l="l" t="t" r="r" b="b"/>
                <a:pathLst>
                  <a:path w="6721475" h="8903970">
                    <a:moveTo>
                      <a:pt x="6328283" y="8903970"/>
                    </a:moveTo>
                    <a:lnTo>
                      <a:pt x="395986" y="8903970"/>
                    </a:lnTo>
                    <a:lnTo>
                      <a:pt x="0" y="8509254"/>
                    </a:lnTo>
                    <a:lnTo>
                      <a:pt x="0" y="394716"/>
                    </a:lnTo>
                    <a:lnTo>
                      <a:pt x="395986" y="0"/>
                    </a:lnTo>
                    <a:lnTo>
                      <a:pt x="6328283" y="0"/>
                    </a:lnTo>
                    <a:lnTo>
                      <a:pt x="6721475" y="394716"/>
                    </a:lnTo>
                    <a:lnTo>
                      <a:pt x="6721475" y="8510270"/>
                    </a:lnTo>
                    <a:lnTo>
                      <a:pt x="6328283" y="8903970"/>
                    </a:lnTo>
                    <a:close/>
                    <a:moveTo>
                      <a:pt x="403860" y="8884920"/>
                    </a:moveTo>
                    <a:lnTo>
                      <a:pt x="6320282" y="8884920"/>
                    </a:lnTo>
                    <a:lnTo>
                      <a:pt x="6702298" y="8502396"/>
                    </a:lnTo>
                    <a:lnTo>
                      <a:pt x="6702298" y="402590"/>
                    </a:lnTo>
                    <a:lnTo>
                      <a:pt x="6320282" y="19050"/>
                    </a:lnTo>
                    <a:lnTo>
                      <a:pt x="403860" y="19050"/>
                    </a:lnTo>
                    <a:lnTo>
                      <a:pt x="19050" y="402590"/>
                    </a:lnTo>
                    <a:lnTo>
                      <a:pt x="19050" y="8501380"/>
                    </a:lnTo>
                    <a:lnTo>
                      <a:pt x="403860" y="8884920"/>
                    </a:lnTo>
                    <a:close/>
                  </a:path>
                </a:pathLst>
              </a:custGeom>
              <a:solidFill>
                <a:srgbClr val="17463E"/>
              </a:solidFill>
            </p:spPr>
            <p:txBody>
              <a:bodyPr/>
              <a:lstStyle/>
              <a:p>
                <a:endParaRPr lang="en-US"/>
              </a:p>
            </p:txBody>
          </p:sp>
          <p:sp>
            <p:nvSpPr>
              <p:cNvPr id="42" name="Freeform 42"/>
              <p:cNvSpPr/>
              <p:nvPr/>
            </p:nvSpPr>
            <p:spPr>
              <a:xfrm>
                <a:off x="155575" y="155575"/>
                <a:ext cx="6422898" cy="8605520"/>
              </a:xfrm>
              <a:custGeom>
                <a:avLst/>
                <a:gdLst/>
                <a:ahLst/>
                <a:cxnLst/>
                <a:rect l="l" t="t" r="r" b="b"/>
                <a:pathLst>
                  <a:path w="6422898" h="8605520">
                    <a:moveTo>
                      <a:pt x="308483" y="8605520"/>
                    </a:moveTo>
                    <a:lnTo>
                      <a:pt x="0" y="8298053"/>
                    </a:lnTo>
                    <a:lnTo>
                      <a:pt x="0" y="307467"/>
                    </a:lnTo>
                    <a:lnTo>
                      <a:pt x="308483" y="0"/>
                    </a:lnTo>
                    <a:lnTo>
                      <a:pt x="6117082" y="0"/>
                    </a:lnTo>
                    <a:lnTo>
                      <a:pt x="6422898" y="307213"/>
                    </a:lnTo>
                    <a:lnTo>
                      <a:pt x="6422898" y="8299323"/>
                    </a:lnTo>
                    <a:lnTo>
                      <a:pt x="6117082" y="8605520"/>
                    </a:lnTo>
                    <a:close/>
                  </a:path>
                </a:pathLst>
              </a:custGeom>
              <a:blipFill>
                <a:blip r:embed="rId11"/>
                <a:stretch>
                  <a:fillRect l="-16990" r="-16990"/>
                </a:stretch>
              </a:blipFill>
            </p:spPr>
            <p:txBody>
              <a:bodyPr/>
              <a:lstStyle/>
              <a:p>
                <a:endParaRPr lang="en-US"/>
              </a:p>
            </p:txBody>
          </p:sp>
        </p:grpSp>
        <p:grpSp>
          <p:nvGrpSpPr>
            <p:cNvPr id="43" name="Group 43"/>
            <p:cNvGrpSpPr/>
            <p:nvPr/>
          </p:nvGrpSpPr>
          <p:grpSpPr>
            <a:xfrm>
              <a:off x="0" y="3105958"/>
              <a:ext cx="2891739" cy="1025561"/>
              <a:chOff x="0" y="0"/>
              <a:chExt cx="402498" cy="142747"/>
            </a:xfrm>
          </p:grpSpPr>
          <p:sp>
            <p:nvSpPr>
              <p:cNvPr id="44" name="Freeform 44"/>
              <p:cNvSpPr/>
              <p:nvPr/>
            </p:nvSpPr>
            <p:spPr>
              <a:xfrm>
                <a:off x="0" y="0"/>
                <a:ext cx="402498" cy="142747"/>
              </a:xfrm>
              <a:custGeom>
                <a:avLst/>
                <a:gdLst/>
                <a:ahLst/>
                <a:cxnLst/>
                <a:rect l="l" t="t" r="r" b="b"/>
                <a:pathLst>
                  <a:path w="402498" h="142747">
                    <a:moveTo>
                      <a:pt x="0" y="0"/>
                    </a:moveTo>
                    <a:lnTo>
                      <a:pt x="402498" y="0"/>
                    </a:lnTo>
                    <a:lnTo>
                      <a:pt x="402498" y="142747"/>
                    </a:lnTo>
                    <a:lnTo>
                      <a:pt x="0" y="142747"/>
                    </a:lnTo>
                    <a:close/>
                  </a:path>
                </a:pathLst>
              </a:custGeom>
              <a:solidFill>
                <a:srgbClr val="17463E"/>
              </a:solidFill>
              <a:ln w="28575" cap="sq">
                <a:solidFill>
                  <a:srgbClr val="6BA342"/>
                </a:solidFill>
                <a:prstDash val="solid"/>
                <a:miter/>
              </a:ln>
            </p:spPr>
            <p:txBody>
              <a:bodyPr/>
              <a:lstStyle/>
              <a:p>
                <a:endParaRPr lang="en-US"/>
              </a:p>
            </p:txBody>
          </p:sp>
          <p:sp>
            <p:nvSpPr>
              <p:cNvPr id="45" name="TextBox 45"/>
              <p:cNvSpPr txBox="1"/>
              <p:nvPr/>
            </p:nvSpPr>
            <p:spPr>
              <a:xfrm>
                <a:off x="0" y="9525"/>
                <a:ext cx="402498" cy="133222"/>
              </a:xfrm>
              <a:prstGeom prst="rect">
                <a:avLst/>
              </a:prstGeom>
            </p:spPr>
            <p:txBody>
              <a:bodyPr lIns="68376" tIns="68376" rIns="68376" bIns="68376" rtlCol="0" anchor="ctr"/>
              <a:lstStyle/>
              <a:p>
                <a:pPr algn="ctr">
                  <a:lnSpc>
                    <a:spcPts val="1664"/>
                  </a:lnSpc>
                </a:pPr>
                <a:r>
                  <a:rPr lang="en-US" sz="1499" b="1">
                    <a:solidFill>
                      <a:srgbClr val="FFFFFF"/>
                    </a:solidFill>
                    <a:latin typeface="Public Sans Bold"/>
                    <a:ea typeface="Public Sans Bold"/>
                    <a:cs typeface="Public Sans Bold"/>
                    <a:sym typeface="Public Sans Bold"/>
                  </a:rPr>
                  <a:t>Sabrina Bik</a:t>
                </a:r>
              </a:p>
              <a:p>
                <a:pPr algn="ctr">
                  <a:lnSpc>
                    <a:spcPts val="1664"/>
                  </a:lnSpc>
                </a:pPr>
                <a:r>
                  <a:rPr lang="en-US" sz="1499">
                    <a:solidFill>
                      <a:srgbClr val="FFFFFF"/>
                    </a:solidFill>
                    <a:latin typeface="Public Sans"/>
                    <a:ea typeface="Public Sans"/>
                    <a:cs typeface="Public Sans"/>
                    <a:sym typeface="Public Sans"/>
                  </a:rPr>
                  <a:t>Reg. Dir. Recruiting</a:t>
                </a:r>
              </a:p>
            </p:txBody>
          </p:sp>
        </p:grpSp>
      </p:grpSp>
      <p:grpSp>
        <p:nvGrpSpPr>
          <p:cNvPr id="46" name="Group 46"/>
          <p:cNvGrpSpPr/>
          <p:nvPr/>
        </p:nvGrpSpPr>
        <p:grpSpPr>
          <a:xfrm>
            <a:off x="11975539" y="5823370"/>
            <a:ext cx="2168804" cy="3096980"/>
            <a:chOff x="0" y="2212"/>
            <a:chExt cx="2891739" cy="4129307"/>
          </a:xfrm>
        </p:grpSpPr>
        <p:grpSp>
          <p:nvGrpSpPr>
            <p:cNvPr id="47" name="Group 47"/>
            <p:cNvGrpSpPr>
              <a:grpSpLocks noChangeAspect="1"/>
            </p:cNvGrpSpPr>
            <p:nvPr/>
          </p:nvGrpSpPr>
          <p:grpSpPr>
            <a:xfrm>
              <a:off x="275219" y="2212"/>
              <a:ext cx="2341302" cy="3101534"/>
              <a:chOff x="6350" y="6350"/>
              <a:chExt cx="6721475" cy="8903970"/>
            </a:xfrm>
          </p:grpSpPr>
          <p:sp>
            <p:nvSpPr>
              <p:cNvPr id="48" name="Freeform 48"/>
              <p:cNvSpPr/>
              <p:nvPr/>
            </p:nvSpPr>
            <p:spPr>
              <a:xfrm>
                <a:off x="6350" y="6350"/>
                <a:ext cx="6721475" cy="8903970"/>
              </a:xfrm>
              <a:custGeom>
                <a:avLst/>
                <a:gdLst/>
                <a:ahLst/>
                <a:cxnLst/>
                <a:rect l="l" t="t" r="r" b="b"/>
                <a:pathLst>
                  <a:path w="6721475" h="8903970">
                    <a:moveTo>
                      <a:pt x="6328283" y="8903970"/>
                    </a:moveTo>
                    <a:lnTo>
                      <a:pt x="395986" y="8903970"/>
                    </a:lnTo>
                    <a:lnTo>
                      <a:pt x="0" y="8509254"/>
                    </a:lnTo>
                    <a:lnTo>
                      <a:pt x="0" y="394716"/>
                    </a:lnTo>
                    <a:lnTo>
                      <a:pt x="395986" y="0"/>
                    </a:lnTo>
                    <a:lnTo>
                      <a:pt x="6328283" y="0"/>
                    </a:lnTo>
                    <a:lnTo>
                      <a:pt x="6721475" y="394716"/>
                    </a:lnTo>
                    <a:lnTo>
                      <a:pt x="6721475" y="8510270"/>
                    </a:lnTo>
                    <a:lnTo>
                      <a:pt x="6328283" y="8903970"/>
                    </a:lnTo>
                    <a:close/>
                    <a:moveTo>
                      <a:pt x="403860" y="8884920"/>
                    </a:moveTo>
                    <a:lnTo>
                      <a:pt x="6320282" y="8884920"/>
                    </a:lnTo>
                    <a:lnTo>
                      <a:pt x="6702298" y="8502396"/>
                    </a:lnTo>
                    <a:lnTo>
                      <a:pt x="6702298" y="402590"/>
                    </a:lnTo>
                    <a:lnTo>
                      <a:pt x="6320282" y="19050"/>
                    </a:lnTo>
                    <a:lnTo>
                      <a:pt x="403860" y="19050"/>
                    </a:lnTo>
                    <a:lnTo>
                      <a:pt x="19050" y="402590"/>
                    </a:lnTo>
                    <a:lnTo>
                      <a:pt x="19050" y="8501380"/>
                    </a:lnTo>
                    <a:lnTo>
                      <a:pt x="403860" y="8884920"/>
                    </a:lnTo>
                    <a:close/>
                  </a:path>
                </a:pathLst>
              </a:custGeom>
              <a:solidFill>
                <a:srgbClr val="17463E"/>
              </a:solidFill>
            </p:spPr>
            <p:txBody>
              <a:bodyPr/>
              <a:lstStyle/>
              <a:p>
                <a:endParaRPr lang="en-US"/>
              </a:p>
            </p:txBody>
          </p:sp>
          <p:sp>
            <p:nvSpPr>
              <p:cNvPr id="49" name="Freeform 49"/>
              <p:cNvSpPr/>
              <p:nvPr/>
            </p:nvSpPr>
            <p:spPr>
              <a:xfrm>
                <a:off x="155575" y="155575"/>
                <a:ext cx="6422898" cy="8605520"/>
              </a:xfrm>
              <a:custGeom>
                <a:avLst/>
                <a:gdLst/>
                <a:ahLst/>
                <a:cxnLst/>
                <a:rect l="l" t="t" r="r" b="b"/>
                <a:pathLst>
                  <a:path w="6422898" h="8605520">
                    <a:moveTo>
                      <a:pt x="308483" y="8605520"/>
                    </a:moveTo>
                    <a:lnTo>
                      <a:pt x="0" y="8298053"/>
                    </a:lnTo>
                    <a:lnTo>
                      <a:pt x="0" y="307467"/>
                    </a:lnTo>
                    <a:lnTo>
                      <a:pt x="308483" y="0"/>
                    </a:lnTo>
                    <a:lnTo>
                      <a:pt x="6117082" y="0"/>
                    </a:lnTo>
                    <a:lnTo>
                      <a:pt x="6422898" y="307213"/>
                    </a:lnTo>
                    <a:lnTo>
                      <a:pt x="6422898" y="8299323"/>
                    </a:lnTo>
                    <a:lnTo>
                      <a:pt x="6117082" y="8605520"/>
                    </a:lnTo>
                    <a:close/>
                  </a:path>
                </a:pathLst>
              </a:custGeom>
              <a:blipFill>
                <a:blip r:embed="rId12"/>
                <a:stretch>
                  <a:fillRect l="-28291" t="-8434" r="-16990"/>
                </a:stretch>
              </a:blipFill>
            </p:spPr>
            <p:txBody>
              <a:bodyPr/>
              <a:lstStyle/>
              <a:p>
                <a:endParaRPr lang="en-US"/>
              </a:p>
            </p:txBody>
          </p:sp>
        </p:grpSp>
        <p:grpSp>
          <p:nvGrpSpPr>
            <p:cNvPr id="50" name="Group 50"/>
            <p:cNvGrpSpPr/>
            <p:nvPr/>
          </p:nvGrpSpPr>
          <p:grpSpPr>
            <a:xfrm>
              <a:off x="0" y="3105958"/>
              <a:ext cx="2891739" cy="1025561"/>
              <a:chOff x="0" y="0"/>
              <a:chExt cx="402498" cy="142747"/>
            </a:xfrm>
          </p:grpSpPr>
          <p:sp>
            <p:nvSpPr>
              <p:cNvPr id="51" name="Freeform 51"/>
              <p:cNvSpPr/>
              <p:nvPr/>
            </p:nvSpPr>
            <p:spPr>
              <a:xfrm>
                <a:off x="0" y="0"/>
                <a:ext cx="402498" cy="142747"/>
              </a:xfrm>
              <a:custGeom>
                <a:avLst/>
                <a:gdLst/>
                <a:ahLst/>
                <a:cxnLst/>
                <a:rect l="l" t="t" r="r" b="b"/>
                <a:pathLst>
                  <a:path w="402498" h="142747">
                    <a:moveTo>
                      <a:pt x="0" y="0"/>
                    </a:moveTo>
                    <a:lnTo>
                      <a:pt x="402498" y="0"/>
                    </a:lnTo>
                    <a:lnTo>
                      <a:pt x="402498" y="142747"/>
                    </a:lnTo>
                    <a:lnTo>
                      <a:pt x="0" y="142747"/>
                    </a:lnTo>
                    <a:close/>
                  </a:path>
                </a:pathLst>
              </a:custGeom>
              <a:solidFill>
                <a:srgbClr val="17463E"/>
              </a:solidFill>
              <a:ln w="28575" cap="sq">
                <a:solidFill>
                  <a:srgbClr val="6BA342"/>
                </a:solidFill>
                <a:prstDash val="solid"/>
                <a:miter/>
              </a:ln>
            </p:spPr>
            <p:txBody>
              <a:bodyPr/>
              <a:lstStyle/>
              <a:p>
                <a:endParaRPr lang="en-US"/>
              </a:p>
            </p:txBody>
          </p:sp>
          <p:sp>
            <p:nvSpPr>
              <p:cNvPr id="52" name="TextBox 52"/>
              <p:cNvSpPr txBox="1"/>
              <p:nvPr/>
            </p:nvSpPr>
            <p:spPr>
              <a:xfrm>
                <a:off x="0" y="9525"/>
                <a:ext cx="402498" cy="133222"/>
              </a:xfrm>
              <a:prstGeom prst="rect">
                <a:avLst/>
              </a:prstGeom>
            </p:spPr>
            <p:txBody>
              <a:bodyPr lIns="68376" tIns="68376" rIns="68376" bIns="68376" rtlCol="0" anchor="ctr"/>
              <a:lstStyle/>
              <a:p>
                <a:pPr algn="ctr">
                  <a:lnSpc>
                    <a:spcPts val="1664"/>
                  </a:lnSpc>
                </a:pPr>
                <a:r>
                  <a:rPr lang="en-US" sz="1499" b="1">
                    <a:solidFill>
                      <a:srgbClr val="FFFFFF"/>
                    </a:solidFill>
                    <a:latin typeface="Public Sans Bold"/>
                    <a:ea typeface="Public Sans Bold"/>
                    <a:cs typeface="Public Sans Bold"/>
                    <a:sym typeface="Public Sans Bold"/>
                  </a:rPr>
                  <a:t>Kayte Cherry</a:t>
                </a:r>
              </a:p>
              <a:p>
                <a:pPr algn="ctr">
                  <a:lnSpc>
                    <a:spcPts val="1664"/>
                  </a:lnSpc>
                </a:pPr>
                <a:r>
                  <a:rPr lang="en-US" sz="1499">
                    <a:solidFill>
                      <a:srgbClr val="FFFFFF"/>
                    </a:solidFill>
                    <a:latin typeface="Public Sans"/>
                    <a:ea typeface="Public Sans"/>
                    <a:cs typeface="Public Sans"/>
                    <a:sym typeface="Public Sans"/>
                  </a:rPr>
                  <a:t>Recruiter</a:t>
                </a:r>
              </a:p>
            </p:txBody>
          </p:sp>
        </p:grpSp>
      </p:grpSp>
      <p:grpSp>
        <p:nvGrpSpPr>
          <p:cNvPr id="53" name="Group 53"/>
          <p:cNvGrpSpPr>
            <a:grpSpLocks noChangeAspect="1"/>
          </p:cNvGrpSpPr>
          <p:nvPr/>
        </p:nvGrpSpPr>
        <p:grpSpPr>
          <a:xfrm>
            <a:off x="14827170" y="5823370"/>
            <a:ext cx="1755976" cy="2326150"/>
            <a:chOff x="6350" y="6350"/>
            <a:chExt cx="6721475" cy="8903970"/>
          </a:xfrm>
        </p:grpSpPr>
        <p:sp>
          <p:nvSpPr>
            <p:cNvPr id="54" name="Freeform 54"/>
            <p:cNvSpPr/>
            <p:nvPr/>
          </p:nvSpPr>
          <p:spPr>
            <a:xfrm>
              <a:off x="6350" y="6350"/>
              <a:ext cx="6721475" cy="8903970"/>
            </a:xfrm>
            <a:custGeom>
              <a:avLst/>
              <a:gdLst/>
              <a:ahLst/>
              <a:cxnLst/>
              <a:rect l="l" t="t" r="r" b="b"/>
              <a:pathLst>
                <a:path w="6721475" h="8903970">
                  <a:moveTo>
                    <a:pt x="6328283" y="8903970"/>
                  </a:moveTo>
                  <a:lnTo>
                    <a:pt x="395986" y="8903970"/>
                  </a:lnTo>
                  <a:lnTo>
                    <a:pt x="0" y="8509254"/>
                  </a:lnTo>
                  <a:lnTo>
                    <a:pt x="0" y="394716"/>
                  </a:lnTo>
                  <a:lnTo>
                    <a:pt x="395986" y="0"/>
                  </a:lnTo>
                  <a:lnTo>
                    <a:pt x="6328283" y="0"/>
                  </a:lnTo>
                  <a:lnTo>
                    <a:pt x="6721475" y="394716"/>
                  </a:lnTo>
                  <a:lnTo>
                    <a:pt x="6721475" y="8510270"/>
                  </a:lnTo>
                  <a:lnTo>
                    <a:pt x="6328283" y="8903970"/>
                  </a:lnTo>
                  <a:close/>
                  <a:moveTo>
                    <a:pt x="403860" y="8884920"/>
                  </a:moveTo>
                  <a:lnTo>
                    <a:pt x="6320282" y="8884920"/>
                  </a:lnTo>
                  <a:lnTo>
                    <a:pt x="6702298" y="8502396"/>
                  </a:lnTo>
                  <a:lnTo>
                    <a:pt x="6702298" y="402590"/>
                  </a:lnTo>
                  <a:lnTo>
                    <a:pt x="6320282" y="19050"/>
                  </a:lnTo>
                  <a:lnTo>
                    <a:pt x="403860" y="19050"/>
                  </a:lnTo>
                  <a:lnTo>
                    <a:pt x="19050" y="402590"/>
                  </a:lnTo>
                  <a:lnTo>
                    <a:pt x="19050" y="8501380"/>
                  </a:lnTo>
                  <a:lnTo>
                    <a:pt x="403860" y="8884920"/>
                  </a:lnTo>
                  <a:close/>
                </a:path>
              </a:pathLst>
            </a:custGeom>
            <a:solidFill>
              <a:srgbClr val="17463E"/>
            </a:solidFill>
          </p:spPr>
          <p:txBody>
            <a:bodyPr/>
            <a:lstStyle/>
            <a:p>
              <a:endParaRPr lang="en-US"/>
            </a:p>
          </p:txBody>
        </p:sp>
        <p:sp>
          <p:nvSpPr>
            <p:cNvPr id="55" name="Freeform 55"/>
            <p:cNvSpPr/>
            <p:nvPr/>
          </p:nvSpPr>
          <p:spPr>
            <a:xfrm>
              <a:off x="155575" y="155575"/>
              <a:ext cx="6422898" cy="8605520"/>
            </a:xfrm>
            <a:custGeom>
              <a:avLst/>
              <a:gdLst/>
              <a:ahLst/>
              <a:cxnLst/>
              <a:rect l="l" t="t" r="r" b="b"/>
              <a:pathLst>
                <a:path w="6422898" h="8605520">
                  <a:moveTo>
                    <a:pt x="308483" y="8605520"/>
                  </a:moveTo>
                  <a:lnTo>
                    <a:pt x="0" y="8298053"/>
                  </a:lnTo>
                  <a:lnTo>
                    <a:pt x="0" y="307467"/>
                  </a:lnTo>
                  <a:lnTo>
                    <a:pt x="308483" y="0"/>
                  </a:lnTo>
                  <a:lnTo>
                    <a:pt x="6117082" y="0"/>
                  </a:lnTo>
                  <a:lnTo>
                    <a:pt x="6422898" y="307213"/>
                  </a:lnTo>
                  <a:lnTo>
                    <a:pt x="6422898" y="8299323"/>
                  </a:lnTo>
                  <a:lnTo>
                    <a:pt x="6117082" y="8605520"/>
                  </a:lnTo>
                  <a:close/>
                </a:path>
              </a:pathLst>
            </a:custGeom>
            <a:blipFill>
              <a:blip r:embed="rId13"/>
              <a:stretch>
                <a:fillRect l="-16990" r="-16990"/>
              </a:stretch>
            </a:blipFill>
          </p:spPr>
          <p:txBody>
            <a:bodyPr/>
            <a:lstStyle/>
            <a:p>
              <a:endParaRPr lang="en-US"/>
            </a:p>
          </p:txBody>
        </p:sp>
      </p:grpSp>
      <p:grpSp>
        <p:nvGrpSpPr>
          <p:cNvPr id="56" name="Group 56"/>
          <p:cNvGrpSpPr/>
          <p:nvPr/>
        </p:nvGrpSpPr>
        <p:grpSpPr>
          <a:xfrm>
            <a:off x="14620756" y="8151179"/>
            <a:ext cx="2168804" cy="769171"/>
            <a:chOff x="0" y="0"/>
            <a:chExt cx="402498" cy="142747"/>
          </a:xfrm>
        </p:grpSpPr>
        <p:sp>
          <p:nvSpPr>
            <p:cNvPr id="57" name="Freeform 57"/>
            <p:cNvSpPr/>
            <p:nvPr/>
          </p:nvSpPr>
          <p:spPr>
            <a:xfrm>
              <a:off x="0" y="0"/>
              <a:ext cx="402498" cy="142747"/>
            </a:xfrm>
            <a:custGeom>
              <a:avLst/>
              <a:gdLst/>
              <a:ahLst/>
              <a:cxnLst/>
              <a:rect l="l" t="t" r="r" b="b"/>
              <a:pathLst>
                <a:path w="402498" h="142747">
                  <a:moveTo>
                    <a:pt x="0" y="0"/>
                  </a:moveTo>
                  <a:lnTo>
                    <a:pt x="402498" y="0"/>
                  </a:lnTo>
                  <a:lnTo>
                    <a:pt x="402498" y="142747"/>
                  </a:lnTo>
                  <a:lnTo>
                    <a:pt x="0" y="142747"/>
                  </a:lnTo>
                  <a:close/>
                </a:path>
              </a:pathLst>
            </a:custGeom>
            <a:solidFill>
              <a:srgbClr val="17463E"/>
            </a:solidFill>
            <a:ln w="28575" cap="sq">
              <a:solidFill>
                <a:srgbClr val="6BA342"/>
              </a:solidFill>
              <a:prstDash val="solid"/>
              <a:miter/>
            </a:ln>
          </p:spPr>
          <p:txBody>
            <a:bodyPr/>
            <a:lstStyle/>
            <a:p>
              <a:endParaRPr lang="en-US"/>
            </a:p>
          </p:txBody>
        </p:sp>
        <p:sp>
          <p:nvSpPr>
            <p:cNvPr id="58" name="TextBox 58"/>
            <p:cNvSpPr txBox="1"/>
            <p:nvPr/>
          </p:nvSpPr>
          <p:spPr>
            <a:xfrm>
              <a:off x="0" y="9525"/>
              <a:ext cx="402498" cy="133222"/>
            </a:xfrm>
            <a:prstGeom prst="rect">
              <a:avLst/>
            </a:prstGeom>
          </p:spPr>
          <p:txBody>
            <a:bodyPr lIns="68376" tIns="68376" rIns="68376" bIns="68376" rtlCol="0" anchor="ctr"/>
            <a:lstStyle/>
            <a:p>
              <a:pPr algn="ctr">
                <a:lnSpc>
                  <a:spcPts val="1664"/>
                </a:lnSpc>
              </a:pPr>
              <a:r>
                <a:rPr lang="en-US" sz="1499" b="1">
                  <a:solidFill>
                    <a:srgbClr val="FFFFFF"/>
                  </a:solidFill>
                  <a:latin typeface="Public Sans Bold"/>
                  <a:ea typeface="Public Sans Bold"/>
                  <a:cs typeface="Public Sans Bold"/>
                  <a:sym typeface="Public Sans Bold"/>
                </a:rPr>
                <a:t>Paige Puilliam</a:t>
              </a:r>
            </a:p>
            <a:p>
              <a:pPr algn="ctr">
                <a:lnSpc>
                  <a:spcPts val="1664"/>
                </a:lnSpc>
              </a:pPr>
              <a:r>
                <a:rPr lang="en-US" sz="1499">
                  <a:solidFill>
                    <a:srgbClr val="FFFFFF"/>
                  </a:solidFill>
                  <a:latin typeface="Public Sans"/>
                  <a:ea typeface="Public Sans"/>
                  <a:cs typeface="Public Sans"/>
                  <a:sym typeface="Public Sans"/>
                </a:rPr>
                <a:t>Recruiter</a:t>
              </a:r>
            </a:p>
          </p:txBody>
        </p:sp>
      </p:grpSp>
      <p:sp>
        <p:nvSpPr>
          <p:cNvPr id="59" name="TextBox 59"/>
          <p:cNvSpPr txBox="1"/>
          <p:nvPr/>
        </p:nvSpPr>
        <p:spPr>
          <a:xfrm>
            <a:off x="3459870" y="201917"/>
            <a:ext cx="11368215" cy="1032334"/>
          </a:xfrm>
          <a:prstGeom prst="rect">
            <a:avLst/>
          </a:prstGeom>
        </p:spPr>
        <p:txBody>
          <a:bodyPr wrap="square" lIns="0" tIns="0" rIns="0" bIns="0" rtlCol="0" anchor="t">
            <a:spAutoFit/>
          </a:bodyPr>
          <a:lstStyle/>
          <a:p>
            <a:pPr algn="ctr">
              <a:lnSpc>
                <a:spcPts val="8835"/>
              </a:lnSpc>
            </a:pPr>
            <a:r>
              <a:rPr lang="en-US" sz="6311" b="1">
                <a:solidFill>
                  <a:srgbClr val="17463E"/>
                </a:solidFill>
                <a:latin typeface="Public Sans Bold"/>
                <a:ea typeface="Public Sans Bold"/>
                <a:cs typeface="Public Sans Bold"/>
                <a:sym typeface="Public Sans Bold"/>
              </a:rPr>
              <a:t>Talent Optimization</a:t>
            </a:r>
          </a:p>
        </p:txBody>
      </p:sp>
    </p:spTree>
  </p:cSld>
  <p:clrMapOvr>
    <a:masterClrMapping/>
  </p:clrMapOvr>
  <p:extLst>
    <p:ext uri="{6950BFC3-D8DA-4A85-94F7-54DA5524770B}">
      <p188:commentRel xmlns:p188="http://schemas.microsoft.com/office/powerpoint/2018/8/main" r:id="rId2"/>
    </p:ext>
  </p:extLs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EF3E3"/>
        </a:solidFill>
        <a:effectLst/>
      </p:bgPr>
    </p:bg>
    <p:spTree>
      <p:nvGrpSpPr>
        <p:cNvPr id="1" name=""/>
        <p:cNvGrpSpPr/>
        <p:nvPr/>
      </p:nvGrpSpPr>
      <p:grpSpPr>
        <a:xfrm>
          <a:off x="0" y="0"/>
          <a:ext cx="0" cy="0"/>
          <a:chOff x="0" y="0"/>
          <a:chExt cx="0" cy="0"/>
        </a:xfrm>
      </p:grpSpPr>
      <p:sp>
        <p:nvSpPr>
          <p:cNvPr id="2" name="Freeform 2"/>
          <p:cNvSpPr/>
          <p:nvPr/>
        </p:nvSpPr>
        <p:spPr>
          <a:xfrm>
            <a:off x="0" y="-419793"/>
            <a:ext cx="18399948" cy="10772333"/>
          </a:xfrm>
          <a:custGeom>
            <a:avLst/>
            <a:gdLst/>
            <a:ahLst/>
            <a:cxnLst/>
            <a:rect l="l" t="t" r="r" b="b"/>
            <a:pathLst>
              <a:path w="18399948" h="10772333">
                <a:moveTo>
                  <a:pt x="0" y="0"/>
                </a:moveTo>
                <a:lnTo>
                  <a:pt x="18399948" y="0"/>
                </a:lnTo>
                <a:lnTo>
                  <a:pt x="18399948" y="10772334"/>
                </a:lnTo>
                <a:lnTo>
                  <a:pt x="0" y="10772334"/>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40451" y="9553378"/>
            <a:ext cx="2414894" cy="590878"/>
          </a:xfrm>
          <a:custGeom>
            <a:avLst/>
            <a:gdLst/>
            <a:ahLst/>
            <a:cxnLst/>
            <a:rect l="l" t="t" r="r" b="b"/>
            <a:pathLst>
              <a:path w="2414894" h="590878">
                <a:moveTo>
                  <a:pt x="0" y="0"/>
                </a:moveTo>
                <a:lnTo>
                  <a:pt x="2414894" y="0"/>
                </a:lnTo>
                <a:lnTo>
                  <a:pt x="2414894" y="590879"/>
                </a:lnTo>
                <a:lnTo>
                  <a:pt x="0" y="590879"/>
                </a:lnTo>
                <a:lnTo>
                  <a:pt x="0" y="0"/>
                </a:lnTo>
                <a:close/>
              </a:path>
            </a:pathLst>
          </a:custGeom>
          <a:blipFill>
            <a:blip r:embed="rId4"/>
            <a:stretch>
              <a:fillRect/>
            </a:stretch>
          </a:blipFill>
        </p:spPr>
        <p:txBody>
          <a:bodyPr/>
          <a:lstStyle/>
          <a:p>
            <a:endParaRPr lang="en-US"/>
          </a:p>
        </p:txBody>
      </p:sp>
      <p:sp>
        <p:nvSpPr>
          <p:cNvPr id="4" name="Freeform 4"/>
          <p:cNvSpPr/>
          <p:nvPr/>
        </p:nvSpPr>
        <p:spPr>
          <a:xfrm>
            <a:off x="16983792" y="201917"/>
            <a:ext cx="932477" cy="931558"/>
          </a:xfrm>
          <a:custGeom>
            <a:avLst/>
            <a:gdLst/>
            <a:ahLst/>
            <a:cxnLst/>
            <a:rect l="l" t="t" r="r" b="b"/>
            <a:pathLst>
              <a:path w="932477" h="931558">
                <a:moveTo>
                  <a:pt x="0" y="0"/>
                </a:moveTo>
                <a:lnTo>
                  <a:pt x="932477" y="0"/>
                </a:lnTo>
                <a:lnTo>
                  <a:pt x="932477" y="931558"/>
                </a:lnTo>
                <a:lnTo>
                  <a:pt x="0" y="931558"/>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642902" y="418290"/>
            <a:ext cx="14139897" cy="1032334"/>
          </a:xfrm>
          <a:prstGeom prst="rect">
            <a:avLst/>
          </a:prstGeom>
        </p:spPr>
        <p:txBody>
          <a:bodyPr wrap="square" lIns="0" tIns="0" rIns="0" bIns="0" rtlCol="0" anchor="t">
            <a:spAutoFit/>
          </a:bodyPr>
          <a:lstStyle/>
          <a:p>
            <a:pPr algn="l">
              <a:lnSpc>
                <a:spcPts val="8835"/>
              </a:lnSpc>
            </a:pPr>
            <a:r>
              <a:rPr lang="en-US" sz="6311" b="1">
                <a:solidFill>
                  <a:srgbClr val="17463E"/>
                </a:solidFill>
                <a:latin typeface="Public Sans Bold"/>
                <a:ea typeface="Public Sans Bold"/>
                <a:cs typeface="Public Sans Bold"/>
                <a:sym typeface="Public Sans Bold"/>
              </a:rPr>
              <a:t>Flexible Spending Account (FSA)</a:t>
            </a:r>
          </a:p>
        </p:txBody>
      </p:sp>
      <p:sp>
        <p:nvSpPr>
          <p:cNvPr id="6" name="TextBox 6"/>
          <p:cNvSpPr txBox="1"/>
          <p:nvPr/>
        </p:nvSpPr>
        <p:spPr>
          <a:xfrm>
            <a:off x="642903" y="1857396"/>
            <a:ext cx="16340889" cy="3403600"/>
          </a:xfrm>
          <a:prstGeom prst="rect">
            <a:avLst/>
          </a:prstGeom>
        </p:spPr>
        <p:txBody>
          <a:bodyPr lIns="0" tIns="0" rIns="0" bIns="0" rtlCol="0" anchor="t">
            <a:spAutoFit/>
          </a:bodyPr>
          <a:lstStyle/>
          <a:p>
            <a:pPr algn="l">
              <a:lnSpc>
                <a:spcPts val="3499"/>
              </a:lnSpc>
            </a:pPr>
            <a:r>
              <a:rPr lang="en-US" sz="2499">
                <a:solidFill>
                  <a:srgbClr val="17463E"/>
                </a:solidFill>
                <a:latin typeface="Public Sans"/>
                <a:ea typeface="Public Sans"/>
                <a:cs typeface="Public Sans"/>
                <a:sym typeface="Public Sans"/>
              </a:rPr>
              <a:t>A Flexible Spending Account (FSA) is a tax-advantaged account that can reimburse you for qualified healthcare or dependent care expenses. You can fund qualified expenses with pre-tax dollars deducted from your paycheck.</a:t>
            </a:r>
          </a:p>
          <a:p>
            <a:pPr algn="l">
              <a:lnSpc>
                <a:spcPts val="1400"/>
              </a:lnSpc>
            </a:pPr>
            <a:endParaRPr lang="en-US" sz="2499">
              <a:solidFill>
                <a:srgbClr val="17463E"/>
              </a:solidFill>
              <a:latin typeface="Public Sans"/>
              <a:ea typeface="Public Sans"/>
              <a:cs typeface="Public Sans"/>
              <a:sym typeface="Public Sans"/>
            </a:endParaRPr>
          </a:p>
          <a:p>
            <a:pPr algn="l">
              <a:lnSpc>
                <a:spcPts val="3499"/>
              </a:lnSpc>
            </a:pPr>
            <a:r>
              <a:rPr lang="en-US" sz="2499">
                <a:solidFill>
                  <a:srgbClr val="17463E"/>
                </a:solidFill>
                <a:latin typeface="Public Sans"/>
                <a:ea typeface="Public Sans"/>
                <a:cs typeface="Public Sans"/>
                <a:sym typeface="Public Sans"/>
              </a:rPr>
              <a:t>When electing an FSA, you will set an annual contribution amount. </a:t>
            </a:r>
            <a:r>
              <a:rPr lang="en-US" sz="2499" b="1">
                <a:solidFill>
                  <a:srgbClr val="17463E"/>
                </a:solidFill>
                <a:latin typeface="Public Sans Bold"/>
                <a:ea typeface="Public Sans Bold"/>
                <a:cs typeface="Public Sans Bold"/>
                <a:sym typeface="Public Sans Bold"/>
              </a:rPr>
              <a:t>Any unused funds over the maximum of $680 will be forfeited if not used by December 31st, 2026.</a:t>
            </a:r>
          </a:p>
          <a:p>
            <a:pPr algn="l">
              <a:lnSpc>
                <a:spcPts val="1399"/>
              </a:lnSpc>
            </a:pPr>
            <a:endParaRPr lang="en-US" sz="2499" b="1">
              <a:solidFill>
                <a:srgbClr val="17463E"/>
              </a:solidFill>
              <a:latin typeface="Public Sans Bold"/>
              <a:ea typeface="Public Sans Bold"/>
              <a:cs typeface="Public Sans Bold"/>
              <a:sym typeface="Public Sans Bold"/>
            </a:endParaRPr>
          </a:p>
          <a:p>
            <a:pPr algn="l">
              <a:lnSpc>
                <a:spcPts val="3499"/>
              </a:lnSpc>
            </a:pPr>
            <a:r>
              <a:rPr lang="en-US" sz="2499">
                <a:solidFill>
                  <a:srgbClr val="17463E"/>
                </a:solidFill>
                <a:latin typeface="Public Sans"/>
                <a:ea typeface="Public Sans"/>
                <a:cs typeface="Public Sans"/>
                <a:sym typeface="Public Sans"/>
              </a:rPr>
              <a:t>You can choose to participate in either the Healthcare FSA, the Dependent Care FSA or both, and it’s unnecessary to “sign up” specific family members for these account</a:t>
            </a:r>
          </a:p>
        </p:txBody>
      </p:sp>
      <p:grpSp>
        <p:nvGrpSpPr>
          <p:cNvPr id="7" name="Group 7"/>
          <p:cNvGrpSpPr/>
          <p:nvPr/>
        </p:nvGrpSpPr>
        <p:grpSpPr>
          <a:xfrm>
            <a:off x="6988652" y="5723680"/>
            <a:ext cx="3649021" cy="3534620"/>
            <a:chOff x="0" y="0"/>
            <a:chExt cx="4865362" cy="4712827"/>
          </a:xfrm>
        </p:grpSpPr>
        <p:grpSp>
          <p:nvGrpSpPr>
            <p:cNvPr id="8" name="Group 8"/>
            <p:cNvGrpSpPr/>
            <p:nvPr/>
          </p:nvGrpSpPr>
          <p:grpSpPr>
            <a:xfrm>
              <a:off x="0" y="0"/>
              <a:ext cx="4865362" cy="4712827"/>
              <a:chOff x="0" y="0"/>
              <a:chExt cx="1437972" cy="1392890"/>
            </a:xfrm>
          </p:grpSpPr>
          <p:sp>
            <p:nvSpPr>
              <p:cNvPr id="9" name="Freeform 9"/>
              <p:cNvSpPr/>
              <p:nvPr/>
            </p:nvSpPr>
            <p:spPr>
              <a:xfrm>
                <a:off x="0" y="0"/>
                <a:ext cx="1437972" cy="1392890"/>
              </a:xfrm>
              <a:custGeom>
                <a:avLst/>
                <a:gdLst/>
                <a:ahLst/>
                <a:cxnLst/>
                <a:rect l="l" t="t" r="r" b="b"/>
                <a:pathLst>
                  <a:path w="1437972" h="1392890">
                    <a:moveTo>
                      <a:pt x="108204" y="0"/>
                    </a:moveTo>
                    <a:lnTo>
                      <a:pt x="1329768" y="0"/>
                    </a:lnTo>
                    <a:cubicBezTo>
                      <a:pt x="1358465" y="0"/>
                      <a:pt x="1385987" y="11400"/>
                      <a:pt x="1406280" y="31692"/>
                    </a:cubicBezTo>
                    <a:cubicBezTo>
                      <a:pt x="1426572" y="51984"/>
                      <a:pt x="1437972" y="79506"/>
                      <a:pt x="1437972" y="108204"/>
                    </a:cubicBezTo>
                    <a:lnTo>
                      <a:pt x="1437972" y="1284686"/>
                    </a:lnTo>
                    <a:cubicBezTo>
                      <a:pt x="1437972" y="1344445"/>
                      <a:pt x="1389527" y="1392890"/>
                      <a:pt x="1329768" y="1392890"/>
                    </a:cubicBezTo>
                    <a:lnTo>
                      <a:pt x="108204" y="1392890"/>
                    </a:lnTo>
                    <a:cubicBezTo>
                      <a:pt x="48444" y="1392890"/>
                      <a:pt x="0" y="1344445"/>
                      <a:pt x="0" y="1284686"/>
                    </a:cubicBezTo>
                    <a:lnTo>
                      <a:pt x="0" y="108204"/>
                    </a:lnTo>
                    <a:cubicBezTo>
                      <a:pt x="0" y="48444"/>
                      <a:pt x="48444" y="0"/>
                      <a:pt x="108204" y="0"/>
                    </a:cubicBezTo>
                    <a:close/>
                  </a:path>
                </a:pathLst>
              </a:custGeom>
              <a:solidFill>
                <a:srgbClr val="6BA342"/>
              </a:solidFill>
            </p:spPr>
            <p:txBody>
              <a:bodyPr/>
              <a:lstStyle/>
              <a:p>
                <a:endParaRPr lang="en-US"/>
              </a:p>
            </p:txBody>
          </p:sp>
          <p:sp>
            <p:nvSpPr>
              <p:cNvPr id="10" name="TextBox 10"/>
              <p:cNvSpPr txBox="1"/>
              <p:nvPr/>
            </p:nvSpPr>
            <p:spPr>
              <a:xfrm>
                <a:off x="0" y="-85725"/>
                <a:ext cx="1437972" cy="1478615"/>
              </a:xfrm>
              <a:prstGeom prst="rect">
                <a:avLst/>
              </a:prstGeom>
            </p:spPr>
            <p:txBody>
              <a:bodyPr lIns="39638" tIns="39638" rIns="39638" bIns="39638" rtlCol="0" anchor="ctr"/>
              <a:lstStyle/>
              <a:p>
                <a:pPr algn="ctr">
                  <a:lnSpc>
                    <a:spcPts val="4899"/>
                  </a:lnSpc>
                </a:pPr>
                <a:endParaRPr/>
              </a:p>
            </p:txBody>
          </p:sp>
        </p:grpSp>
        <p:sp>
          <p:nvSpPr>
            <p:cNvPr id="11" name="TextBox 11"/>
            <p:cNvSpPr txBox="1"/>
            <p:nvPr/>
          </p:nvSpPr>
          <p:spPr>
            <a:xfrm>
              <a:off x="166767" y="191020"/>
              <a:ext cx="4531827" cy="696016"/>
            </a:xfrm>
            <a:prstGeom prst="rect">
              <a:avLst/>
            </a:prstGeom>
          </p:spPr>
          <p:txBody>
            <a:bodyPr lIns="0" tIns="0" rIns="0" bIns="0" rtlCol="0" anchor="t">
              <a:spAutoFit/>
            </a:bodyPr>
            <a:lstStyle/>
            <a:p>
              <a:pPr algn="ctr">
                <a:lnSpc>
                  <a:spcPts val="4302"/>
                </a:lnSpc>
              </a:pPr>
              <a:r>
                <a:rPr lang="en-US" sz="3073" b="1">
                  <a:solidFill>
                    <a:srgbClr val="EEF3E3"/>
                  </a:solidFill>
                  <a:latin typeface="Public Sans Bold"/>
                  <a:ea typeface="Public Sans Bold"/>
                  <a:cs typeface="Public Sans Bold"/>
                  <a:sym typeface="Public Sans Bold"/>
                </a:rPr>
                <a:t>Healthcare FSA:</a:t>
              </a:r>
            </a:p>
          </p:txBody>
        </p:sp>
        <p:sp>
          <p:nvSpPr>
            <p:cNvPr id="12" name="TextBox 12"/>
            <p:cNvSpPr txBox="1"/>
            <p:nvPr/>
          </p:nvSpPr>
          <p:spPr>
            <a:xfrm>
              <a:off x="166767" y="1405419"/>
              <a:ext cx="4531827" cy="3106843"/>
            </a:xfrm>
            <a:prstGeom prst="rect">
              <a:avLst/>
            </a:prstGeom>
          </p:spPr>
          <p:txBody>
            <a:bodyPr lIns="0" tIns="0" rIns="0" bIns="0" rtlCol="0" anchor="t">
              <a:spAutoFit/>
            </a:bodyPr>
            <a:lstStyle/>
            <a:p>
              <a:pPr algn="ctr">
                <a:lnSpc>
                  <a:spcPts val="3080"/>
                </a:lnSpc>
              </a:pPr>
              <a:r>
                <a:rPr lang="en-US" sz="2200">
                  <a:solidFill>
                    <a:srgbClr val="EEF3E3"/>
                  </a:solidFill>
                  <a:latin typeface="Public Sans"/>
                  <a:ea typeface="Public Sans"/>
                  <a:cs typeface="Public Sans"/>
                  <a:sym typeface="Public Sans"/>
                </a:rPr>
                <a:t>Contribute up to $3,400 pre-tax each year to cover eligible out-of-pocket medical expenses like copays, prescriptions, and treatments.</a:t>
              </a:r>
            </a:p>
          </p:txBody>
        </p:sp>
      </p:grpSp>
      <p:grpSp>
        <p:nvGrpSpPr>
          <p:cNvPr id="13" name="Group 13"/>
          <p:cNvGrpSpPr/>
          <p:nvPr/>
        </p:nvGrpSpPr>
        <p:grpSpPr>
          <a:xfrm>
            <a:off x="2397026" y="5723680"/>
            <a:ext cx="3649021" cy="3534620"/>
            <a:chOff x="0" y="0"/>
            <a:chExt cx="4865362" cy="4712827"/>
          </a:xfrm>
        </p:grpSpPr>
        <p:grpSp>
          <p:nvGrpSpPr>
            <p:cNvPr id="14" name="Group 14"/>
            <p:cNvGrpSpPr/>
            <p:nvPr/>
          </p:nvGrpSpPr>
          <p:grpSpPr>
            <a:xfrm>
              <a:off x="0" y="0"/>
              <a:ext cx="4865362" cy="4712827"/>
              <a:chOff x="0" y="0"/>
              <a:chExt cx="1437972" cy="1392890"/>
            </a:xfrm>
          </p:grpSpPr>
          <p:sp>
            <p:nvSpPr>
              <p:cNvPr id="15" name="Freeform 15"/>
              <p:cNvSpPr/>
              <p:nvPr/>
            </p:nvSpPr>
            <p:spPr>
              <a:xfrm>
                <a:off x="0" y="0"/>
                <a:ext cx="1437972" cy="1392890"/>
              </a:xfrm>
              <a:custGeom>
                <a:avLst/>
                <a:gdLst/>
                <a:ahLst/>
                <a:cxnLst/>
                <a:rect l="l" t="t" r="r" b="b"/>
                <a:pathLst>
                  <a:path w="1437972" h="1392890">
                    <a:moveTo>
                      <a:pt x="108204" y="0"/>
                    </a:moveTo>
                    <a:lnTo>
                      <a:pt x="1329768" y="0"/>
                    </a:lnTo>
                    <a:cubicBezTo>
                      <a:pt x="1358465" y="0"/>
                      <a:pt x="1385987" y="11400"/>
                      <a:pt x="1406280" y="31692"/>
                    </a:cubicBezTo>
                    <a:cubicBezTo>
                      <a:pt x="1426572" y="51984"/>
                      <a:pt x="1437972" y="79506"/>
                      <a:pt x="1437972" y="108204"/>
                    </a:cubicBezTo>
                    <a:lnTo>
                      <a:pt x="1437972" y="1284686"/>
                    </a:lnTo>
                    <a:cubicBezTo>
                      <a:pt x="1437972" y="1344445"/>
                      <a:pt x="1389527" y="1392890"/>
                      <a:pt x="1329768" y="1392890"/>
                    </a:cubicBezTo>
                    <a:lnTo>
                      <a:pt x="108204" y="1392890"/>
                    </a:lnTo>
                    <a:cubicBezTo>
                      <a:pt x="48444" y="1392890"/>
                      <a:pt x="0" y="1344445"/>
                      <a:pt x="0" y="1284686"/>
                    </a:cubicBezTo>
                    <a:lnTo>
                      <a:pt x="0" y="108204"/>
                    </a:lnTo>
                    <a:cubicBezTo>
                      <a:pt x="0" y="48444"/>
                      <a:pt x="48444" y="0"/>
                      <a:pt x="108204" y="0"/>
                    </a:cubicBezTo>
                    <a:close/>
                  </a:path>
                </a:pathLst>
              </a:custGeom>
              <a:solidFill>
                <a:srgbClr val="6BA342"/>
              </a:solidFill>
            </p:spPr>
            <p:txBody>
              <a:bodyPr/>
              <a:lstStyle/>
              <a:p>
                <a:endParaRPr lang="en-US"/>
              </a:p>
            </p:txBody>
          </p:sp>
          <p:sp>
            <p:nvSpPr>
              <p:cNvPr id="16" name="TextBox 16"/>
              <p:cNvSpPr txBox="1"/>
              <p:nvPr/>
            </p:nvSpPr>
            <p:spPr>
              <a:xfrm>
                <a:off x="0" y="-85725"/>
                <a:ext cx="1437972" cy="1478615"/>
              </a:xfrm>
              <a:prstGeom prst="rect">
                <a:avLst/>
              </a:prstGeom>
            </p:spPr>
            <p:txBody>
              <a:bodyPr lIns="39638" tIns="39638" rIns="39638" bIns="39638" rtlCol="0" anchor="ctr"/>
              <a:lstStyle/>
              <a:p>
                <a:pPr algn="ctr">
                  <a:lnSpc>
                    <a:spcPts val="4899"/>
                  </a:lnSpc>
                </a:pPr>
                <a:endParaRPr/>
              </a:p>
            </p:txBody>
          </p:sp>
        </p:grpSp>
        <p:sp>
          <p:nvSpPr>
            <p:cNvPr id="17" name="TextBox 17"/>
            <p:cNvSpPr txBox="1"/>
            <p:nvPr/>
          </p:nvSpPr>
          <p:spPr>
            <a:xfrm>
              <a:off x="166767" y="191020"/>
              <a:ext cx="4531827" cy="1419916"/>
            </a:xfrm>
            <a:prstGeom prst="rect">
              <a:avLst/>
            </a:prstGeom>
          </p:spPr>
          <p:txBody>
            <a:bodyPr lIns="0" tIns="0" rIns="0" bIns="0" rtlCol="0" anchor="t">
              <a:spAutoFit/>
            </a:bodyPr>
            <a:lstStyle/>
            <a:p>
              <a:pPr algn="ctr">
                <a:lnSpc>
                  <a:spcPts val="4302"/>
                </a:lnSpc>
              </a:pPr>
              <a:r>
                <a:rPr lang="en-US" sz="3073" b="1">
                  <a:solidFill>
                    <a:srgbClr val="EEF3E3"/>
                  </a:solidFill>
                  <a:latin typeface="Public Sans Bold"/>
                  <a:ea typeface="Public Sans Bold"/>
                  <a:cs typeface="Public Sans Bold"/>
                  <a:sym typeface="Public Sans Bold"/>
                </a:rPr>
                <a:t>Limited Purpose FSA: </a:t>
              </a:r>
            </a:p>
          </p:txBody>
        </p:sp>
        <p:sp>
          <p:nvSpPr>
            <p:cNvPr id="18" name="TextBox 18"/>
            <p:cNvSpPr txBox="1"/>
            <p:nvPr/>
          </p:nvSpPr>
          <p:spPr>
            <a:xfrm>
              <a:off x="166767" y="1926119"/>
              <a:ext cx="4531827" cy="2586143"/>
            </a:xfrm>
            <a:prstGeom prst="rect">
              <a:avLst/>
            </a:prstGeom>
          </p:spPr>
          <p:txBody>
            <a:bodyPr lIns="0" tIns="0" rIns="0" bIns="0" rtlCol="0" anchor="t">
              <a:spAutoFit/>
            </a:bodyPr>
            <a:lstStyle/>
            <a:p>
              <a:pPr algn="ctr">
                <a:lnSpc>
                  <a:spcPts val="3080"/>
                </a:lnSpc>
              </a:pPr>
              <a:r>
                <a:rPr lang="en-US" sz="2200">
                  <a:solidFill>
                    <a:srgbClr val="EEF3E3"/>
                  </a:solidFill>
                  <a:latin typeface="Public Sans"/>
                  <a:ea typeface="Public Sans"/>
                  <a:cs typeface="Public Sans"/>
                  <a:sym typeface="Public Sans"/>
                </a:rPr>
                <a:t>If you have an HSA, you can set aside up to $3,400 pre-tax for dental and vision expenses only (not medical).</a:t>
              </a:r>
            </a:p>
          </p:txBody>
        </p:sp>
      </p:grpSp>
      <p:grpSp>
        <p:nvGrpSpPr>
          <p:cNvPr id="19" name="Group 19"/>
          <p:cNvGrpSpPr/>
          <p:nvPr/>
        </p:nvGrpSpPr>
        <p:grpSpPr>
          <a:xfrm>
            <a:off x="11580648" y="5723680"/>
            <a:ext cx="3649021" cy="3534620"/>
            <a:chOff x="0" y="0"/>
            <a:chExt cx="4865362" cy="4712827"/>
          </a:xfrm>
        </p:grpSpPr>
        <p:grpSp>
          <p:nvGrpSpPr>
            <p:cNvPr id="20" name="Group 20"/>
            <p:cNvGrpSpPr/>
            <p:nvPr/>
          </p:nvGrpSpPr>
          <p:grpSpPr>
            <a:xfrm>
              <a:off x="0" y="0"/>
              <a:ext cx="4865362" cy="4712827"/>
              <a:chOff x="0" y="0"/>
              <a:chExt cx="1437972" cy="1392890"/>
            </a:xfrm>
          </p:grpSpPr>
          <p:sp>
            <p:nvSpPr>
              <p:cNvPr id="21" name="Freeform 21"/>
              <p:cNvSpPr/>
              <p:nvPr/>
            </p:nvSpPr>
            <p:spPr>
              <a:xfrm>
                <a:off x="0" y="0"/>
                <a:ext cx="1437972" cy="1392890"/>
              </a:xfrm>
              <a:custGeom>
                <a:avLst/>
                <a:gdLst/>
                <a:ahLst/>
                <a:cxnLst/>
                <a:rect l="l" t="t" r="r" b="b"/>
                <a:pathLst>
                  <a:path w="1437972" h="1392890">
                    <a:moveTo>
                      <a:pt x="108204" y="0"/>
                    </a:moveTo>
                    <a:lnTo>
                      <a:pt x="1329768" y="0"/>
                    </a:lnTo>
                    <a:cubicBezTo>
                      <a:pt x="1358465" y="0"/>
                      <a:pt x="1385987" y="11400"/>
                      <a:pt x="1406280" y="31692"/>
                    </a:cubicBezTo>
                    <a:cubicBezTo>
                      <a:pt x="1426572" y="51984"/>
                      <a:pt x="1437972" y="79506"/>
                      <a:pt x="1437972" y="108204"/>
                    </a:cubicBezTo>
                    <a:lnTo>
                      <a:pt x="1437972" y="1284686"/>
                    </a:lnTo>
                    <a:cubicBezTo>
                      <a:pt x="1437972" y="1344445"/>
                      <a:pt x="1389527" y="1392890"/>
                      <a:pt x="1329768" y="1392890"/>
                    </a:cubicBezTo>
                    <a:lnTo>
                      <a:pt x="108204" y="1392890"/>
                    </a:lnTo>
                    <a:cubicBezTo>
                      <a:pt x="48444" y="1392890"/>
                      <a:pt x="0" y="1344445"/>
                      <a:pt x="0" y="1284686"/>
                    </a:cubicBezTo>
                    <a:lnTo>
                      <a:pt x="0" y="108204"/>
                    </a:lnTo>
                    <a:cubicBezTo>
                      <a:pt x="0" y="48444"/>
                      <a:pt x="48444" y="0"/>
                      <a:pt x="108204" y="0"/>
                    </a:cubicBezTo>
                    <a:close/>
                  </a:path>
                </a:pathLst>
              </a:custGeom>
              <a:solidFill>
                <a:srgbClr val="6BA342"/>
              </a:solidFill>
            </p:spPr>
            <p:txBody>
              <a:bodyPr/>
              <a:lstStyle/>
              <a:p>
                <a:endParaRPr lang="en-US"/>
              </a:p>
            </p:txBody>
          </p:sp>
          <p:sp>
            <p:nvSpPr>
              <p:cNvPr id="22" name="TextBox 22"/>
              <p:cNvSpPr txBox="1"/>
              <p:nvPr/>
            </p:nvSpPr>
            <p:spPr>
              <a:xfrm>
                <a:off x="0" y="-85725"/>
                <a:ext cx="1437972" cy="1478615"/>
              </a:xfrm>
              <a:prstGeom prst="rect">
                <a:avLst/>
              </a:prstGeom>
            </p:spPr>
            <p:txBody>
              <a:bodyPr lIns="39638" tIns="39638" rIns="39638" bIns="39638" rtlCol="0" anchor="ctr"/>
              <a:lstStyle/>
              <a:p>
                <a:pPr algn="ctr">
                  <a:lnSpc>
                    <a:spcPts val="4899"/>
                  </a:lnSpc>
                </a:pPr>
                <a:endParaRPr/>
              </a:p>
            </p:txBody>
          </p:sp>
        </p:grpSp>
        <p:sp>
          <p:nvSpPr>
            <p:cNvPr id="23" name="TextBox 23"/>
            <p:cNvSpPr txBox="1"/>
            <p:nvPr/>
          </p:nvSpPr>
          <p:spPr>
            <a:xfrm>
              <a:off x="166767" y="191020"/>
              <a:ext cx="4531827" cy="1419916"/>
            </a:xfrm>
            <a:prstGeom prst="rect">
              <a:avLst/>
            </a:prstGeom>
          </p:spPr>
          <p:txBody>
            <a:bodyPr lIns="0" tIns="0" rIns="0" bIns="0" rtlCol="0" anchor="t">
              <a:spAutoFit/>
            </a:bodyPr>
            <a:lstStyle/>
            <a:p>
              <a:pPr algn="ctr">
                <a:lnSpc>
                  <a:spcPts val="4302"/>
                </a:lnSpc>
              </a:pPr>
              <a:r>
                <a:rPr lang="en-US" sz="3073" b="1">
                  <a:solidFill>
                    <a:srgbClr val="EEF3E3"/>
                  </a:solidFill>
                  <a:latin typeface="Public Sans Bold"/>
                  <a:ea typeface="Public Sans Bold"/>
                  <a:cs typeface="Public Sans Bold"/>
                  <a:sym typeface="Public Sans Bold"/>
                </a:rPr>
                <a:t>Dependent Care FSA:</a:t>
              </a:r>
            </a:p>
          </p:txBody>
        </p:sp>
        <p:sp>
          <p:nvSpPr>
            <p:cNvPr id="24" name="TextBox 24"/>
            <p:cNvSpPr txBox="1"/>
            <p:nvPr/>
          </p:nvSpPr>
          <p:spPr>
            <a:xfrm>
              <a:off x="166767" y="1926119"/>
              <a:ext cx="4531827" cy="2586143"/>
            </a:xfrm>
            <a:prstGeom prst="rect">
              <a:avLst/>
            </a:prstGeom>
          </p:spPr>
          <p:txBody>
            <a:bodyPr lIns="0" tIns="0" rIns="0" bIns="0" rtlCol="0" anchor="t">
              <a:spAutoFit/>
            </a:bodyPr>
            <a:lstStyle/>
            <a:p>
              <a:pPr algn="ctr">
                <a:lnSpc>
                  <a:spcPts val="3080"/>
                </a:lnSpc>
              </a:pPr>
              <a:r>
                <a:rPr lang="en-US" sz="2200">
                  <a:solidFill>
                    <a:srgbClr val="EEF3E3"/>
                  </a:solidFill>
                  <a:latin typeface="Public Sans"/>
                  <a:ea typeface="Public Sans"/>
                  <a:cs typeface="Public Sans"/>
                  <a:sym typeface="Public Sans"/>
                </a:rPr>
                <a:t>Use up to $7,500 pre-tax for dependent care costs such as daycare, babysitters, nursery school, or elder care.</a:t>
              </a: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EF3E3"/>
        </a:solidFill>
        <a:effectLst/>
      </p:bgPr>
    </p:bg>
    <p:spTree>
      <p:nvGrpSpPr>
        <p:cNvPr id="1" name=""/>
        <p:cNvGrpSpPr/>
        <p:nvPr/>
      </p:nvGrpSpPr>
      <p:grpSpPr>
        <a:xfrm>
          <a:off x="0" y="0"/>
          <a:ext cx="0" cy="0"/>
          <a:chOff x="0" y="0"/>
          <a:chExt cx="0" cy="0"/>
        </a:xfrm>
      </p:grpSpPr>
      <p:sp>
        <p:nvSpPr>
          <p:cNvPr id="2" name="Freeform 2"/>
          <p:cNvSpPr/>
          <p:nvPr/>
        </p:nvSpPr>
        <p:spPr>
          <a:xfrm>
            <a:off x="0" y="-419793"/>
            <a:ext cx="18399948" cy="10772333"/>
          </a:xfrm>
          <a:custGeom>
            <a:avLst/>
            <a:gdLst/>
            <a:ahLst/>
            <a:cxnLst/>
            <a:rect l="l" t="t" r="r" b="b"/>
            <a:pathLst>
              <a:path w="18399948" h="10772333">
                <a:moveTo>
                  <a:pt x="0" y="0"/>
                </a:moveTo>
                <a:lnTo>
                  <a:pt x="18399948" y="0"/>
                </a:lnTo>
                <a:lnTo>
                  <a:pt x="18399948" y="10772334"/>
                </a:lnTo>
                <a:lnTo>
                  <a:pt x="0" y="10772334"/>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7936553" y="9553378"/>
            <a:ext cx="2414894" cy="590878"/>
          </a:xfrm>
          <a:custGeom>
            <a:avLst/>
            <a:gdLst/>
            <a:ahLst/>
            <a:cxnLst/>
            <a:rect l="l" t="t" r="r" b="b"/>
            <a:pathLst>
              <a:path w="2414894" h="590878">
                <a:moveTo>
                  <a:pt x="0" y="0"/>
                </a:moveTo>
                <a:lnTo>
                  <a:pt x="2414894" y="0"/>
                </a:lnTo>
                <a:lnTo>
                  <a:pt x="2414894" y="590879"/>
                </a:lnTo>
                <a:lnTo>
                  <a:pt x="0" y="590879"/>
                </a:lnTo>
                <a:lnTo>
                  <a:pt x="0" y="0"/>
                </a:lnTo>
                <a:close/>
              </a:path>
            </a:pathLst>
          </a:custGeom>
          <a:blipFill>
            <a:blip r:embed="rId4"/>
            <a:stretch>
              <a:fillRect/>
            </a:stretch>
          </a:blipFill>
        </p:spPr>
        <p:txBody>
          <a:bodyPr/>
          <a:lstStyle/>
          <a:p>
            <a:endParaRPr lang="en-US"/>
          </a:p>
        </p:txBody>
      </p:sp>
      <p:sp>
        <p:nvSpPr>
          <p:cNvPr id="4" name="Freeform 4"/>
          <p:cNvSpPr/>
          <p:nvPr/>
        </p:nvSpPr>
        <p:spPr>
          <a:xfrm>
            <a:off x="16983792" y="201917"/>
            <a:ext cx="932477" cy="931558"/>
          </a:xfrm>
          <a:custGeom>
            <a:avLst/>
            <a:gdLst/>
            <a:ahLst/>
            <a:cxnLst/>
            <a:rect l="l" t="t" r="r" b="b"/>
            <a:pathLst>
              <a:path w="932477" h="931558">
                <a:moveTo>
                  <a:pt x="0" y="0"/>
                </a:moveTo>
                <a:lnTo>
                  <a:pt x="932477" y="0"/>
                </a:lnTo>
                <a:lnTo>
                  <a:pt x="932477" y="931558"/>
                </a:lnTo>
                <a:lnTo>
                  <a:pt x="0" y="931558"/>
                </a:lnTo>
                <a:lnTo>
                  <a:pt x="0" y="0"/>
                </a:lnTo>
                <a:close/>
              </a:path>
            </a:pathLst>
          </a:custGeom>
          <a:blipFill>
            <a:blip r:embed="rId5"/>
            <a:stretch>
              <a:fillRect/>
            </a:stretch>
          </a:blipFill>
        </p:spPr>
        <p:txBody>
          <a:bodyPr/>
          <a:lstStyle/>
          <a:p>
            <a:endParaRPr lang="en-US"/>
          </a:p>
        </p:txBody>
      </p:sp>
      <p:sp>
        <p:nvSpPr>
          <p:cNvPr id="5" name="Freeform 5"/>
          <p:cNvSpPr/>
          <p:nvPr/>
        </p:nvSpPr>
        <p:spPr>
          <a:xfrm>
            <a:off x="4548749" y="3758970"/>
            <a:ext cx="9190501" cy="5054493"/>
          </a:xfrm>
          <a:custGeom>
            <a:avLst/>
            <a:gdLst/>
            <a:ahLst/>
            <a:cxnLst/>
            <a:rect l="l" t="t" r="r" b="b"/>
            <a:pathLst>
              <a:path w="9190501" h="5054493">
                <a:moveTo>
                  <a:pt x="0" y="0"/>
                </a:moveTo>
                <a:lnTo>
                  <a:pt x="9190502" y="0"/>
                </a:lnTo>
                <a:lnTo>
                  <a:pt x="9190502" y="5054492"/>
                </a:lnTo>
                <a:lnTo>
                  <a:pt x="0" y="5054492"/>
                </a:lnTo>
                <a:lnTo>
                  <a:pt x="0" y="0"/>
                </a:lnTo>
                <a:close/>
              </a:path>
            </a:pathLst>
          </a:custGeom>
          <a:blipFill>
            <a:blip r:embed="rId6"/>
            <a:stretch>
              <a:fillRect b="-9097"/>
            </a:stretch>
          </a:blipFill>
        </p:spPr>
        <p:txBody>
          <a:bodyPr/>
          <a:lstStyle/>
          <a:p>
            <a:endParaRPr lang="en-US"/>
          </a:p>
        </p:txBody>
      </p:sp>
      <p:sp>
        <p:nvSpPr>
          <p:cNvPr id="6" name="Freeform 6"/>
          <p:cNvSpPr/>
          <p:nvPr/>
        </p:nvSpPr>
        <p:spPr>
          <a:xfrm>
            <a:off x="1028700" y="2028976"/>
            <a:ext cx="5712551" cy="1206776"/>
          </a:xfrm>
          <a:custGeom>
            <a:avLst/>
            <a:gdLst/>
            <a:ahLst/>
            <a:cxnLst/>
            <a:rect l="l" t="t" r="r" b="b"/>
            <a:pathLst>
              <a:path w="5712551" h="1206776">
                <a:moveTo>
                  <a:pt x="0" y="0"/>
                </a:moveTo>
                <a:lnTo>
                  <a:pt x="5712551" y="0"/>
                </a:lnTo>
                <a:lnTo>
                  <a:pt x="5712551" y="1206777"/>
                </a:lnTo>
                <a:lnTo>
                  <a:pt x="0" y="1206777"/>
                </a:lnTo>
                <a:lnTo>
                  <a:pt x="0" y="0"/>
                </a:lnTo>
                <a:close/>
              </a:path>
            </a:pathLst>
          </a:custGeom>
          <a:blipFill>
            <a:blip r:embed="rId7"/>
            <a:stretch>
              <a:fillRect/>
            </a:stretch>
          </a:blipFill>
        </p:spPr>
        <p:txBody>
          <a:bodyPr/>
          <a:lstStyle/>
          <a:p>
            <a:endParaRPr lang="en-US"/>
          </a:p>
        </p:txBody>
      </p:sp>
      <p:sp>
        <p:nvSpPr>
          <p:cNvPr id="7" name="Freeform 7"/>
          <p:cNvSpPr/>
          <p:nvPr/>
        </p:nvSpPr>
        <p:spPr>
          <a:xfrm>
            <a:off x="12229866" y="2028976"/>
            <a:ext cx="4648016" cy="1206776"/>
          </a:xfrm>
          <a:custGeom>
            <a:avLst/>
            <a:gdLst/>
            <a:ahLst/>
            <a:cxnLst/>
            <a:rect l="l" t="t" r="r" b="b"/>
            <a:pathLst>
              <a:path w="4648016" h="1206776">
                <a:moveTo>
                  <a:pt x="0" y="0"/>
                </a:moveTo>
                <a:lnTo>
                  <a:pt x="4648017" y="0"/>
                </a:lnTo>
                <a:lnTo>
                  <a:pt x="4648017" y="1206777"/>
                </a:lnTo>
                <a:lnTo>
                  <a:pt x="0" y="1206777"/>
                </a:lnTo>
                <a:lnTo>
                  <a:pt x="0" y="0"/>
                </a:lnTo>
                <a:close/>
              </a:path>
            </a:pathLst>
          </a:custGeom>
          <a:blipFill>
            <a:blip r:embed="rId8"/>
            <a:stretch>
              <a:fillRect l="-5171" t="-58277" r="-5362" b="-54588"/>
            </a:stretch>
          </a:blipFill>
        </p:spPr>
        <p:txBody>
          <a:bodyPr/>
          <a:lstStyle/>
          <a:p>
            <a:endParaRPr lang="en-US"/>
          </a:p>
        </p:txBody>
      </p:sp>
      <p:sp>
        <p:nvSpPr>
          <p:cNvPr id="8" name="TextBox 8"/>
          <p:cNvSpPr txBox="1"/>
          <p:nvPr/>
        </p:nvSpPr>
        <p:spPr>
          <a:xfrm>
            <a:off x="642903" y="418290"/>
            <a:ext cx="16234979" cy="1032334"/>
          </a:xfrm>
          <a:prstGeom prst="rect">
            <a:avLst/>
          </a:prstGeom>
        </p:spPr>
        <p:txBody>
          <a:bodyPr wrap="square" lIns="0" tIns="0" rIns="0" bIns="0" rtlCol="0" anchor="t">
            <a:spAutoFit/>
          </a:bodyPr>
          <a:lstStyle/>
          <a:p>
            <a:pPr algn="l">
              <a:lnSpc>
                <a:spcPts val="8835"/>
              </a:lnSpc>
            </a:pPr>
            <a:r>
              <a:rPr lang="en-US" sz="6311" b="1">
                <a:solidFill>
                  <a:srgbClr val="17463E"/>
                </a:solidFill>
                <a:latin typeface="Public Sans Bold"/>
                <a:ea typeface="Public Sans Bold"/>
                <a:cs typeface="Public Sans Bold"/>
                <a:sym typeface="Public Sans Bold"/>
              </a:rPr>
              <a:t>Goodies Available to You via HSA/FSA</a:t>
            </a:r>
          </a:p>
        </p:txBody>
      </p:sp>
      <p:sp>
        <p:nvSpPr>
          <p:cNvPr id="9" name="TextBox 9"/>
          <p:cNvSpPr txBox="1"/>
          <p:nvPr/>
        </p:nvSpPr>
        <p:spPr>
          <a:xfrm>
            <a:off x="197975" y="8877599"/>
            <a:ext cx="5683154" cy="855683"/>
          </a:xfrm>
          <a:prstGeom prst="rect">
            <a:avLst/>
          </a:prstGeom>
        </p:spPr>
        <p:txBody>
          <a:bodyPr wrap="square" lIns="0" tIns="0" rIns="0" bIns="0" rtlCol="0" anchor="t">
            <a:spAutoFit/>
          </a:bodyPr>
          <a:lstStyle/>
          <a:p>
            <a:pPr algn="ctr">
              <a:lnSpc>
                <a:spcPts val="7295"/>
              </a:lnSpc>
            </a:pPr>
            <a:r>
              <a:rPr lang="en-US" sz="5211" b="1">
                <a:solidFill>
                  <a:srgbClr val="17463E"/>
                </a:solidFill>
                <a:latin typeface="Public Sans Bold"/>
                <a:ea typeface="Public Sans Bold"/>
                <a:cs typeface="Public Sans Bold"/>
                <a:sym typeface="Public Sans Bold"/>
              </a:rPr>
              <a:t>FSAstore.com</a:t>
            </a:r>
          </a:p>
        </p:txBody>
      </p:sp>
      <p:sp>
        <p:nvSpPr>
          <p:cNvPr id="10" name="TextBox 10"/>
          <p:cNvSpPr txBox="1"/>
          <p:nvPr/>
        </p:nvSpPr>
        <p:spPr>
          <a:xfrm>
            <a:off x="12229866" y="8971544"/>
            <a:ext cx="5604075" cy="896334"/>
          </a:xfrm>
          <a:prstGeom prst="rect">
            <a:avLst/>
          </a:prstGeom>
        </p:spPr>
        <p:txBody>
          <a:bodyPr lIns="0" tIns="0" rIns="0" bIns="0" rtlCol="0" anchor="t">
            <a:spAutoFit/>
          </a:bodyPr>
          <a:lstStyle/>
          <a:p>
            <a:pPr algn="r">
              <a:lnSpc>
                <a:spcPts val="7295"/>
              </a:lnSpc>
            </a:pPr>
            <a:r>
              <a:rPr lang="en-US" sz="5211" b="1">
                <a:solidFill>
                  <a:srgbClr val="17463E"/>
                </a:solidFill>
                <a:latin typeface="Public Sans Bold"/>
                <a:ea typeface="Public Sans Bold"/>
                <a:cs typeface="Public Sans Bold"/>
                <a:sym typeface="Public Sans Bold"/>
              </a:rPr>
              <a:t>HSAstore.com</a:t>
            </a:r>
          </a:p>
        </p:txBody>
      </p:sp>
      <p:sp>
        <p:nvSpPr>
          <p:cNvPr id="11" name="TextBox 11"/>
          <p:cNvSpPr txBox="1"/>
          <p:nvPr/>
        </p:nvSpPr>
        <p:spPr>
          <a:xfrm>
            <a:off x="173350" y="4104549"/>
            <a:ext cx="4712002" cy="4115434"/>
          </a:xfrm>
          <a:prstGeom prst="rect">
            <a:avLst/>
          </a:prstGeom>
        </p:spPr>
        <p:txBody>
          <a:bodyPr lIns="0" tIns="0" rIns="0" bIns="0" rtlCol="0" anchor="t">
            <a:spAutoFit/>
          </a:bodyPr>
          <a:lstStyle/>
          <a:p>
            <a:pPr algn="l">
              <a:lnSpc>
                <a:spcPts val="3640"/>
              </a:lnSpc>
            </a:pPr>
            <a:r>
              <a:rPr lang="en-US" sz="2600" b="1">
                <a:solidFill>
                  <a:srgbClr val="17463E"/>
                </a:solidFill>
                <a:latin typeface="Public Sans Bold"/>
                <a:ea typeface="Public Sans Bold"/>
                <a:cs typeface="Public Sans Bold"/>
                <a:sym typeface="Public Sans Bold"/>
              </a:rPr>
              <a:t>Best Sellers:</a:t>
            </a:r>
          </a:p>
          <a:p>
            <a:pPr marL="561345" lvl="1" indent="-280673" algn="l">
              <a:lnSpc>
                <a:spcPts val="3640"/>
              </a:lnSpc>
              <a:buFont typeface="Arial"/>
              <a:buChar char="•"/>
            </a:pPr>
            <a:r>
              <a:rPr lang="en-US" sz="2600">
                <a:solidFill>
                  <a:srgbClr val="17463E"/>
                </a:solidFill>
                <a:latin typeface="Public Sans"/>
                <a:ea typeface="Public Sans"/>
                <a:cs typeface="Public Sans"/>
                <a:sym typeface="Public Sans"/>
              </a:rPr>
              <a:t>Full Body Analysis Scale</a:t>
            </a:r>
          </a:p>
          <a:p>
            <a:pPr marL="561345" lvl="1" indent="-280673" algn="l">
              <a:lnSpc>
                <a:spcPts val="3640"/>
              </a:lnSpc>
              <a:buFont typeface="Arial"/>
              <a:buChar char="•"/>
            </a:pPr>
            <a:r>
              <a:rPr lang="en-US" sz="2600">
                <a:solidFill>
                  <a:srgbClr val="17463E"/>
                </a:solidFill>
                <a:latin typeface="Public Sans"/>
                <a:ea typeface="Public Sans"/>
                <a:cs typeface="Public Sans"/>
                <a:sym typeface="Public Sans"/>
              </a:rPr>
              <a:t>Red Light Therapy Face Mask</a:t>
            </a:r>
          </a:p>
          <a:p>
            <a:pPr marL="561345" lvl="1" indent="-280673" algn="l">
              <a:lnSpc>
                <a:spcPts val="3640"/>
              </a:lnSpc>
              <a:buFont typeface="Arial"/>
              <a:buChar char="•"/>
            </a:pPr>
            <a:r>
              <a:rPr lang="en-US" sz="2600">
                <a:solidFill>
                  <a:srgbClr val="17463E"/>
                </a:solidFill>
                <a:latin typeface="Public Sans"/>
                <a:ea typeface="Public Sans"/>
                <a:cs typeface="Public Sans"/>
                <a:sym typeface="Public Sans"/>
              </a:rPr>
              <a:t>Cosmetic Solutions</a:t>
            </a:r>
          </a:p>
          <a:p>
            <a:pPr marL="561345" lvl="1" indent="-280673" algn="l">
              <a:lnSpc>
                <a:spcPts val="3640"/>
              </a:lnSpc>
              <a:buFont typeface="Arial"/>
              <a:buChar char="•"/>
            </a:pPr>
            <a:r>
              <a:rPr lang="en-US" sz="2600">
                <a:solidFill>
                  <a:srgbClr val="17463E"/>
                </a:solidFill>
                <a:latin typeface="Public Sans"/>
                <a:ea typeface="Public Sans"/>
                <a:cs typeface="Public Sans"/>
                <a:sym typeface="Public Sans"/>
              </a:rPr>
              <a:t>Oura Rings</a:t>
            </a:r>
          </a:p>
          <a:p>
            <a:pPr marL="561345" lvl="1" indent="-280673" algn="l">
              <a:lnSpc>
                <a:spcPts val="3640"/>
              </a:lnSpc>
              <a:buFont typeface="Arial"/>
              <a:buChar char="•"/>
            </a:pPr>
            <a:r>
              <a:rPr lang="en-US" sz="2600">
                <a:solidFill>
                  <a:srgbClr val="17463E"/>
                </a:solidFill>
                <a:latin typeface="Public Sans"/>
                <a:ea typeface="Public Sans"/>
                <a:cs typeface="Public Sans"/>
                <a:sym typeface="Public Sans"/>
              </a:rPr>
              <a:t>Foot Massager</a:t>
            </a:r>
          </a:p>
          <a:p>
            <a:pPr marL="561345" lvl="1" indent="-280673" algn="l">
              <a:lnSpc>
                <a:spcPts val="3640"/>
              </a:lnSpc>
              <a:buFont typeface="Arial"/>
              <a:buChar char="•"/>
            </a:pPr>
            <a:r>
              <a:rPr lang="en-US" sz="2600">
                <a:solidFill>
                  <a:srgbClr val="17463E"/>
                </a:solidFill>
                <a:latin typeface="Public Sans"/>
                <a:ea typeface="Public Sans"/>
                <a:cs typeface="Public Sans"/>
                <a:sym typeface="Public Sans"/>
              </a:rPr>
              <a:t>Massage Gun</a:t>
            </a:r>
          </a:p>
          <a:p>
            <a:pPr marL="561345" lvl="1" indent="-280673" algn="l">
              <a:lnSpc>
                <a:spcPts val="3640"/>
              </a:lnSpc>
              <a:buFont typeface="Arial"/>
              <a:buChar char="•"/>
            </a:pPr>
            <a:r>
              <a:rPr lang="en-US" sz="2600">
                <a:solidFill>
                  <a:srgbClr val="17463E"/>
                </a:solidFill>
                <a:latin typeface="Public Sans"/>
                <a:ea typeface="Public Sans"/>
                <a:cs typeface="Public Sans"/>
                <a:sym typeface="Public Sans"/>
              </a:rPr>
              <a:t>Pain Relief Ice Roller</a:t>
            </a:r>
          </a:p>
        </p:txBody>
      </p:sp>
      <p:sp>
        <p:nvSpPr>
          <p:cNvPr id="12" name="TextBox 12"/>
          <p:cNvSpPr txBox="1"/>
          <p:nvPr/>
        </p:nvSpPr>
        <p:spPr>
          <a:xfrm>
            <a:off x="13575998" y="4064428"/>
            <a:ext cx="4712002" cy="4115434"/>
          </a:xfrm>
          <a:prstGeom prst="rect">
            <a:avLst/>
          </a:prstGeom>
        </p:spPr>
        <p:txBody>
          <a:bodyPr lIns="0" tIns="0" rIns="0" bIns="0" rtlCol="0" anchor="t">
            <a:spAutoFit/>
          </a:bodyPr>
          <a:lstStyle/>
          <a:p>
            <a:pPr algn="l">
              <a:lnSpc>
                <a:spcPts val="3640"/>
              </a:lnSpc>
            </a:pPr>
            <a:r>
              <a:rPr lang="en-US" sz="2600" b="1">
                <a:solidFill>
                  <a:srgbClr val="17463E"/>
                </a:solidFill>
                <a:latin typeface="Public Sans Bold"/>
                <a:ea typeface="Public Sans Bold"/>
                <a:cs typeface="Public Sans Bold"/>
                <a:sym typeface="Public Sans Bold"/>
              </a:rPr>
              <a:t>Best Sellers:</a:t>
            </a:r>
          </a:p>
          <a:p>
            <a:pPr marL="561345" lvl="1" indent="-280673" algn="l">
              <a:lnSpc>
                <a:spcPts val="3640"/>
              </a:lnSpc>
              <a:buFont typeface="Arial"/>
              <a:buChar char="•"/>
            </a:pPr>
            <a:r>
              <a:rPr lang="en-US" sz="2600">
                <a:solidFill>
                  <a:srgbClr val="17463E"/>
                </a:solidFill>
                <a:latin typeface="Public Sans"/>
                <a:ea typeface="Public Sans"/>
                <a:cs typeface="Public Sans"/>
                <a:sym typeface="Public Sans"/>
              </a:rPr>
              <a:t>Headache/Migraine   Relief Hat</a:t>
            </a:r>
          </a:p>
          <a:p>
            <a:pPr marL="561345" lvl="1" indent="-280673" algn="l">
              <a:lnSpc>
                <a:spcPts val="3640"/>
              </a:lnSpc>
              <a:buFont typeface="Arial"/>
              <a:buChar char="•"/>
            </a:pPr>
            <a:r>
              <a:rPr lang="en-US" sz="2600">
                <a:solidFill>
                  <a:srgbClr val="17463E"/>
                </a:solidFill>
                <a:latin typeface="Public Sans"/>
                <a:ea typeface="Public Sans"/>
                <a:cs typeface="Public Sans"/>
                <a:sym typeface="Public Sans"/>
              </a:rPr>
              <a:t>Ibuprofen</a:t>
            </a:r>
          </a:p>
          <a:p>
            <a:pPr marL="561345" lvl="1" indent="-280673" algn="l">
              <a:lnSpc>
                <a:spcPts val="3640"/>
              </a:lnSpc>
              <a:buFont typeface="Arial"/>
              <a:buChar char="•"/>
            </a:pPr>
            <a:r>
              <a:rPr lang="en-US" sz="2600">
                <a:solidFill>
                  <a:srgbClr val="17463E"/>
                </a:solidFill>
                <a:latin typeface="Public Sans"/>
                <a:ea typeface="Public Sans"/>
                <a:cs typeface="Public Sans"/>
                <a:sym typeface="Public Sans"/>
              </a:rPr>
              <a:t>Forehead Digital Thermometer</a:t>
            </a:r>
          </a:p>
          <a:p>
            <a:pPr marL="561345" lvl="1" indent="-280673" algn="l">
              <a:lnSpc>
                <a:spcPts val="3640"/>
              </a:lnSpc>
              <a:buFont typeface="Arial"/>
              <a:buChar char="•"/>
            </a:pPr>
            <a:r>
              <a:rPr lang="en-US" sz="2600">
                <a:solidFill>
                  <a:srgbClr val="17463E"/>
                </a:solidFill>
                <a:latin typeface="Public Sans"/>
                <a:ea typeface="Public Sans"/>
                <a:cs typeface="Public Sans"/>
                <a:sym typeface="Public Sans"/>
              </a:rPr>
              <a:t>Allergy Relief</a:t>
            </a:r>
          </a:p>
          <a:p>
            <a:pPr marL="561345" lvl="1" indent="-280673" algn="l">
              <a:lnSpc>
                <a:spcPts val="3640"/>
              </a:lnSpc>
              <a:buFont typeface="Arial"/>
              <a:buChar char="•"/>
            </a:pPr>
            <a:r>
              <a:rPr lang="en-US" sz="2600">
                <a:solidFill>
                  <a:srgbClr val="17463E"/>
                </a:solidFill>
                <a:latin typeface="Public Sans"/>
                <a:ea typeface="Public Sans"/>
                <a:cs typeface="Public Sans"/>
                <a:sym typeface="Public Sans"/>
              </a:rPr>
              <a:t>Electrolyte Drink Mix Pouches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EF3E3"/>
        </a:solidFill>
        <a:effectLst/>
      </p:bgPr>
    </p:bg>
    <p:spTree>
      <p:nvGrpSpPr>
        <p:cNvPr id="1" name=""/>
        <p:cNvGrpSpPr/>
        <p:nvPr/>
      </p:nvGrpSpPr>
      <p:grpSpPr>
        <a:xfrm>
          <a:off x="0" y="0"/>
          <a:ext cx="0" cy="0"/>
          <a:chOff x="0" y="0"/>
          <a:chExt cx="0" cy="0"/>
        </a:xfrm>
      </p:grpSpPr>
      <p:sp>
        <p:nvSpPr>
          <p:cNvPr id="2" name="Freeform 2"/>
          <p:cNvSpPr/>
          <p:nvPr/>
        </p:nvSpPr>
        <p:spPr>
          <a:xfrm>
            <a:off x="0" y="-419793"/>
            <a:ext cx="18399948" cy="10772333"/>
          </a:xfrm>
          <a:custGeom>
            <a:avLst/>
            <a:gdLst/>
            <a:ahLst/>
            <a:cxnLst/>
            <a:rect l="l" t="t" r="r" b="b"/>
            <a:pathLst>
              <a:path w="18399948" h="10772333">
                <a:moveTo>
                  <a:pt x="0" y="0"/>
                </a:moveTo>
                <a:lnTo>
                  <a:pt x="18399948" y="0"/>
                </a:lnTo>
                <a:lnTo>
                  <a:pt x="18399948" y="10772334"/>
                </a:lnTo>
                <a:lnTo>
                  <a:pt x="0" y="10772334"/>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40451" y="9553378"/>
            <a:ext cx="2414894" cy="590878"/>
          </a:xfrm>
          <a:custGeom>
            <a:avLst/>
            <a:gdLst/>
            <a:ahLst/>
            <a:cxnLst/>
            <a:rect l="l" t="t" r="r" b="b"/>
            <a:pathLst>
              <a:path w="2414894" h="590878">
                <a:moveTo>
                  <a:pt x="0" y="0"/>
                </a:moveTo>
                <a:lnTo>
                  <a:pt x="2414894" y="0"/>
                </a:lnTo>
                <a:lnTo>
                  <a:pt x="2414894" y="590879"/>
                </a:lnTo>
                <a:lnTo>
                  <a:pt x="0" y="590879"/>
                </a:lnTo>
                <a:lnTo>
                  <a:pt x="0" y="0"/>
                </a:lnTo>
                <a:close/>
              </a:path>
            </a:pathLst>
          </a:custGeom>
          <a:blipFill>
            <a:blip r:embed="rId4"/>
            <a:stretch>
              <a:fillRect/>
            </a:stretch>
          </a:blipFill>
        </p:spPr>
        <p:txBody>
          <a:bodyPr/>
          <a:lstStyle/>
          <a:p>
            <a:endParaRPr lang="en-US"/>
          </a:p>
        </p:txBody>
      </p:sp>
      <p:sp>
        <p:nvSpPr>
          <p:cNvPr id="4" name="Freeform 4"/>
          <p:cNvSpPr/>
          <p:nvPr/>
        </p:nvSpPr>
        <p:spPr>
          <a:xfrm>
            <a:off x="16983792" y="201917"/>
            <a:ext cx="932477" cy="931558"/>
          </a:xfrm>
          <a:custGeom>
            <a:avLst/>
            <a:gdLst/>
            <a:ahLst/>
            <a:cxnLst/>
            <a:rect l="l" t="t" r="r" b="b"/>
            <a:pathLst>
              <a:path w="932477" h="931558">
                <a:moveTo>
                  <a:pt x="0" y="0"/>
                </a:moveTo>
                <a:lnTo>
                  <a:pt x="932477" y="0"/>
                </a:lnTo>
                <a:lnTo>
                  <a:pt x="932477" y="931558"/>
                </a:lnTo>
                <a:lnTo>
                  <a:pt x="0" y="931558"/>
                </a:lnTo>
                <a:lnTo>
                  <a:pt x="0" y="0"/>
                </a:lnTo>
                <a:close/>
              </a:path>
            </a:pathLst>
          </a:custGeom>
          <a:blipFill>
            <a:blip r:embed="rId5"/>
            <a:stretch>
              <a:fillRect/>
            </a:stretch>
          </a:blipFill>
        </p:spPr>
        <p:txBody>
          <a:bodyPr/>
          <a:lstStyle/>
          <a:p>
            <a:endParaRPr lang="en-US"/>
          </a:p>
        </p:txBody>
      </p:sp>
      <p:sp>
        <p:nvSpPr>
          <p:cNvPr id="5" name="Freeform 5"/>
          <p:cNvSpPr/>
          <p:nvPr/>
        </p:nvSpPr>
        <p:spPr>
          <a:xfrm>
            <a:off x="10868001" y="298764"/>
            <a:ext cx="3762132" cy="1459872"/>
          </a:xfrm>
          <a:custGeom>
            <a:avLst/>
            <a:gdLst/>
            <a:ahLst/>
            <a:cxnLst/>
            <a:rect l="l" t="t" r="r" b="b"/>
            <a:pathLst>
              <a:path w="3762132" h="1459872">
                <a:moveTo>
                  <a:pt x="0" y="0"/>
                </a:moveTo>
                <a:lnTo>
                  <a:pt x="3762132" y="0"/>
                </a:lnTo>
                <a:lnTo>
                  <a:pt x="3762132" y="1459872"/>
                </a:lnTo>
                <a:lnTo>
                  <a:pt x="0" y="1459872"/>
                </a:lnTo>
                <a:lnTo>
                  <a:pt x="0" y="0"/>
                </a:lnTo>
                <a:close/>
              </a:path>
            </a:pathLst>
          </a:custGeom>
          <a:blipFill>
            <a:blip r:embed="rId6"/>
            <a:stretch>
              <a:fillRect t="-81602" b="-76100"/>
            </a:stretch>
          </a:blipFill>
        </p:spPr>
        <p:txBody>
          <a:bodyPr/>
          <a:lstStyle/>
          <a:p>
            <a:endParaRPr lang="en-US"/>
          </a:p>
        </p:txBody>
      </p:sp>
      <p:graphicFrame>
        <p:nvGraphicFramePr>
          <p:cNvPr id="6" name="Table 6"/>
          <p:cNvGraphicFramePr>
            <a:graphicFrameLocks noGrp="1"/>
          </p:cNvGraphicFramePr>
          <p:nvPr>
            <p:extLst>
              <p:ext uri="{D42A27DB-BD31-4B8C-83A1-F6EECF244321}">
                <p14:modId xmlns:p14="http://schemas.microsoft.com/office/powerpoint/2010/main" val="525340329"/>
              </p:ext>
            </p:extLst>
          </p:nvPr>
        </p:nvGraphicFramePr>
        <p:xfrm>
          <a:off x="1081156" y="2385424"/>
          <a:ext cx="16237635" cy="6819900"/>
        </p:xfrm>
        <a:graphic>
          <a:graphicData uri="http://schemas.openxmlformats.org/drawingml/2006/table">
            <a:tbl>
              <a:tblPr/>
              <a:tblGrid>
                <a:gridCol w="4040972">
                  <a:extLst>
                    <a:ext uri="{9D8B030D-6E8A-4147-A177-3AD203B41FA5}">
                      <a16:colId xmlns:a16="http://schemas.microsoft.com/office/drawing/2014/main" val="20000"/>
                    </a:ext>
                  </a:extLst>
                </a:gridCol>
                <a:gridCol w="12196663">
                  <a:extLst>
                    <a:ext uri="{9D8B030D-6E8A-4147-A177-3AD203B41FA5}">
                      <a16:colId xmlns:a16="http://schemas.microsoft.com/office/drawing/2014/main" val="20001"/>
                    </a:ext>
                  </a:extLst>
                </a:gridCol>
              </a:tblGrid>
              <a:tr h="862066">
                <a:tc>
                  <a:txBody>
                    <a:bodyPr/>
                    <a:lstStyle/>
                    <a:p>
                      <a:pPr algn="ctr">
                        <a:lnSpc>
                          <a:spcPts val="3063"/>
                        </a:lnSpc>
                        <a:defRPr/>
                      </a:pPr>
                      <a:r>
                        <a:rPr lang="en-US" sz="2150" b="1">
                          <a:solidFill>
                            <a:srgbClr val="EEF3E3"/>
                          </a:solidFill>
                          <a:latin typeface="Public Sans Bold"/>
                          <a:ea typeface="Public Sans Bold"/>
                          <a:cs typeface="Public Sans Bold"/>
                          <a:sym typeface="Public Sans Bold"/>
                        </a:rPr>
                        <a:t>Insurance Coverage</a:t>
                      </a:r>
                      <a:endParaRPr lang="en-US" sz="215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solidFill>
                      <a:srgbClr val="17463E"/>
                    </a:solidFill>
                  </a:tcPr>
                </a:tc>
                <a:tc>
                  <a:txBody>
                    <a:bodyPr/>
                    <a:lstStyle/>
                    <a:p>
                      <a:pPr algn="ctr">
                        <a:lnSpc>
                          <a:spcPts val="3063"/>
                        </a:lnSpc>
                        <a:defRPr/>
                      </a:pPr>
                      <a:r>
                        <a:rPr lang="en-US" sz="2150" b="1">
                          <a:solidFill>
                            <a:srgbClr val="EEF3E3"/>
                          </a:solidFill>
                          <a:latin typeface="Public Sans Bold"/>
                          <a:ea typeface="Public Sans Bold"/>
                          <a:cs typeface="Public Sans Bold"/>
                          <a:sym typeface="Public Sans Bold"/>
                        </a:rPr>
                        <a:t>Benefit</a:t>
                      </a:r>
                      <a:endParaRPr lang="en-US" sz="215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solidFill>
                      <a:srgbClr val="17463E"/>
                    </a:solidFill>
                  </a:tcPr>
                </a:tc>
                <a:extLst>
                  <a:ext uri="{0D108BD9-81ED-4DB2-BD59-A6C34878D82A}">
                    <a16:rowId xmlns:a16="http://schemas.microsoft.com/office/drawing/2014/main" val="10000"/>
                  </a:ext>
                </a:extLst>
              </a:tr>
              <a:tr h="1417620">
                <a:tc>
                  <a:txBody>
                    <a:bodyPr/>
                    <a:lstStyle/>
                    <a:p>
                      <a:pPr algn="ctr">
                        <a:lnSpc>
                          <a:spcPts val="2785"/>
                        </a:lnSpc>
                        <a:defRPr/>
                      </a:pPr>
                      <a:r>
                        <a:rPr lang="en-US" sz="1950" b="1">
                          <a:solidFill>
                            <a:srgbClr val="EEF3E3"/>
                          </a:solidFill>
                          <a:latin typeface="Public Sans Bold"/>
                          <a:ea typeface="Public Sans Bold"/>
                          <a:cs typeface="Public Sans Bold"/>
                          <a:sym typeface="Public Sans Bold"/>
                        </a:rPr>
                        <a:t>Employer Paid:</a:t>
                      </a:r>
                      <a:endParaRPr lang="en-US" sz="1950"/>
                    </a:p>
                    <a:p>
                      <a:pPr algn="ctr">
                        <a:lnSpc>
                          <a:spcPts val="2785"/>
                        </a:lnSpc>
                      </a:pPr>
                      <a:r>
                        <a:rPr lang="en-US" sz="1950">
                          <a:solidFill>
                            <a:srgbClr val="EEF3E3"/>
                          </a:solidFill>
                          <a:latin typeface="Public Sans"/>
                          <a:ea typeface="Public Sans"/>
                          <a:cs typeface="Public Sans"/>
                          <a:sym typeface="Public Sans"/>
                        </a:rPr>
                        <a:t>Basic Life and AD&amp;D</a:t>
                      </a:r>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solidFill>
                      <a:srgbClr val="6BA342"/>
                    </a:solidFill>
                  </a:tcPr>
                </a:tc>
                <a:tc>
                  <a:txBody>
                    <a:bodyPr/>
                    <a:lstStyle/>
                    <a:p>
                      <a:pPr algn="ctr">
                        <a:lnSpc>
                          <a:spcPts val="2506"/>
                        </a:lnSpc>
                        <a:defRPr/>
                      </a:pPr>
                      <a:r>
                        <a:rPr lang="en-US" sz="1750">
                          <a:solidFill>
                            <a:srgbClr val="17463E"/>
                          </a:solidFill>
                          <a:latin typeface="Public Sans"/>
                          <a:ea typeface="Public Sans"/>
                          <a:cs typeface="Public Sans"/>
                          <a:sym typeface="Public Sans"/>
                        </a:rPr>
                        <a:t>1x your earnings up to $150,000</a:t>
                      </a:r>
                      <a:endParaRPr lang="en-US" sz="1750"/>
                    </a:p>
                    <a:p>
                      <a:pPr algn="ctr">
                        <a:lnSpc>
                          <a:spcPts val="2506"/>
                        </a:lnSpc>
                      </a:pPr>
                      <a:endParaRPr lang="en-US" sz="1100"/>
                    </a:p>
                    <a:p>
                      <a:pPr algn="ctr">
                        <a:lnSpc>
                          <a:spcPts val="2506"/>
                        </a:lnSpc>
                      </a:pPr>
                      <a:r>
                        <a:rPr lang="en-US" sz="1750">
                          <a:solidFill>
                            <a:srgbClr val="17463E"/>
                          </a:solidFill>
                          <a:latin typeface="Public Sans"/>
                          <a:ea typeface="Public Sans"/>
                          <a:cs typeface="Public Sans"/>
                          <a:sym typeface="Public Sans"/>
                        </a:rPr>
                        <a:t>Basic Life and Accidental Death &amp; Dismemberment (AD&amp;D) insurance is provided </a:t>
                      </a:r>
                      <a:r>
                        <a:rPr lang="en-US" sz="1750">
                          <a:solidFill>
                            <a:srgbClr val="17463E"/>
                          </a:solidFill>
                          <a:latin typeface="Public Sans"/>
                          <a:ea typeface="Public Sans"/>
                          <a:cs typeface="Public Sans"/>
                        </a:rPr>
                        <a:t>to you at</a:t>
                      </a:r>
                      <a:r>
                        <a:rPr lang="en-US" sz="1750">
                          <a:solidFill>
                            <a:srgbClr val="17463E"/>
                          </a:solidFill>
                          <a:latin typeface="Public Sans"/>
                          <a:ea typeface="Public Sans"/>
                          <a:cs typeface="Public Sans"/>
                          <a:sym typeface="Public Sans"/>
                        </a:rPr>
                        <a:t> no cost!</a:t>
                      </a:r>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extLst>
                  <a:ext uri="{0D108BD9-81ED-4DB2-BD59-A6C34878D82A}">
                    <a16:rowId xmlns:a16="http://schemas.microsoft.com/office/drawing/2014/main" val="10001"/>
                  </a:ext>
                </a:extLst>
              </a:tr>
              <a:tr h="747124">
                <a:tc gridSpan="2">
                  <a:txBody>
                    <a:bodyPr/>
                    <a:lstStyle/>
                    <a:p>
                      <a:pPr algn="ctr">
                        <a:lnSpc>
                          <a:spcPts val="2223"/>
                        </a:lnSpc>
                        <a:defRPr/>
                      </a:pP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hMerge="1">
                  <a:txBody>
                    <a:bodyPr/>
                    <a:lstStyle/>
                    <a:p>
                      <a:pPr algn="ctr">
                        <a:lnSpc>
                          <a:spcPts val="2223"/>
                        </a:lnSpc>
                        <a:defRPr/>
                      </a:pP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extLst>
                  <a:ext uri="{0D108BD9-81ED-4DB2-BD59-A6C34878D82A}">
                    <a16:rowId xmlns:a16="http://schemas.microsoft.com/office/drawing/2014/main" val="10002"/>
                  </a:ext>
                </a:extLst>
              </a:tr>
              <a:tr h="1187735">
                <a:tc>
                  <a:txBody>
                    <a:bodyPr/>
                    <a:lstStyle/>
                    <a:p>
                      <a:pPr algn="ctr">
                        <a:lnSpc>
                          <a:spcPts val="2783"/>
                        </a:lnSpc>
                        <a:defRPr/>
                      </a:pPr>
                      <a:r>
                        <a:rPr lang="en-US" sz="1950" b="1">
                          <a:solidFill>
                            <a:srgbClr val="EEF3E3"/>
                          </a:solidFill>
                          <a:latin typeface="Public Sans Bold"/>
                          <a:ea typeface="Public Sans Bold"/>
                          <a:cs typeface="Public Sans Bold"/>
                          <a:sym typeface="Public Sans Bold"/>
                        </a:rPr>
                        <a:t>Voluntary:</a:t>
                      </a:r>
                      <a:endParaRPr lang="en-US" sz="1950"/>
                    </a:p>
                    <a:p>
                      <a:pPr algn="ctr">
                        <a:lnSpc>
                          <a:spcPts val="2783"/>
                        </a:lnSpc>
                      </a:pPr>
                      <a:r>
                        <a:rPr lang="en-US" sz="1950">
                          <a:solidFill>
                            <a:srgbClr val="EEF3E3"/>
                          </a:solidFill>
                          <a:latin typeface="Public Sans"/>
                          <a:ea typeface="Public Sans"/>
                          <a:cs typeface="Public Sans"/>
                          <a:sym typeface="Public Sans"/>
                        </a:rPr>
                        <a:t>Employee Life</a:t>
                      </a:r>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solidFill>
                      <a:srgbClr val="6BA342"/>
                    </a:solidFill>
                  </a:tcPr>
                </a:tc>
                <a:tc>
                  <a:txBody>
                    <a:bodyPr/>
                    <a:lstStyle/>
                    <a:p>
                      <a:pPr algn="ctr">
                        <a:lnSpc>
                          <a:spcPts val="2503"/>
                        </a:lnSpc>
                        <a:defRPr/>
                      </a:pPr>
                      <a:r>
                        <a:rPr lang="en-US" sz="1750">
                          <a:solidFill>
                            <a:srgbClr val="17463E"/>
                          </a:solidFill>
                          <a:latin typeface="Public Sans"/>
                          <a:ea typeface="Public Sans"/>
                          <a:cs typeface="Public Sans"/>
                          <a:sym typeface="Public Sans"/>
                        </a:rPr>
                        <a:t>Choose from $10,000 to $500,000 in $10,000 increments, up to 5 times your earnings.</a:t>
                      </a:r>
                      <a:endParaRPr lang="en-US" sz="1750"/>
                    </a:p>
                    <a:p>
                      <a:pPr algn="ctr">
                        <a:lnSpc>
                          <a:spcPts val="2503"/>
                        </a:lnSpc>
                      </a:pPr>
                      <a:r>
                        <a:rPr lang="en-US" sz="1750">
                          <a:solidFill>
                            <a:srgbClr val="17463E"/>
                          </a:solidFill>
                          <a:latin typeface="Public Sans"/>
                          <a:ea typeface="Public Sans"/>
                          <a:cs typeface="Public Sans"/>
                          <a:sym typeface="Public Sans"/>
                        </a:rPr>
                        <a:t>You can get up to $300,000 with no medical underwriting.</a:t>
                      </a:r>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extLst>
                  <a:ext uri="{0D108BD9-81ED-4DB2-BD59-A6C34878D82A}">
                    <a16:rowId xmlns:a16="http://schemas.microsoft.com/office/drawing/2014/main" val="10003"/>
                  </a:ext>
                </a:extLst>
              </a:tr>
              <a:tr h="1417620">
                <a:tc>
                  <a:txBody>
                    <a:bodyPr/>
                    <a:lstStyle/>
                    <a:p>
                      <a:pPr algn="ctr">
                        <a:lnSpc>
                          <a:spcPts val="2783"/>
                        </a:lnSpc>
                        <a:defRPr/>
                      </a:pPr>
                      <a:r>
                        <a:rPr lang="en-US" sz="1950" b="1">
                          <a:solidFill>
                            <a:srgbClr val="EEF3E3"/>
                          </a:solidFill>
                          <a:latin typeface="Public Sans Bold"/>
                          <a:ea typeface="Public Sans Bold"/>
                          <a:cs typeface="Public Sans Bold"/>
                          <a:sym typeface="Public Sans Bold"/>
                        </a:rPr>
                        <a:t>Voluntary:</a:t>
                      </a:r>
                      <a:endParaRPr lang="en-US" sz="1950"/>
                    </a:p>
                    <a:p>
                      <a:pPr algn="ctr">
                        <a:lnSpc>
                          <a:spcPts val="2783"/>
                        </a:lnSpc>
                      </a:pPr>
                      <a:r>
                        <a:rPr lang="en-US" sz="1950">
                          <a:solidFill>
                            <a:srgbClr val="EEF3E3"/>
                          </a:solidFill>
                          <a:latin typeface="Public Sans"/>
                          <a:ea typeface="Public Sans"/>
                          <a:cs typeface="Public Sans"/>
                          <a:sym typeface="Public Sans"/>
                        </a:rPr>
                        <a:t>Spouse Life</a:t>
                      </a:r>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solidFill>
                      <a:srgbClr val="6BA342"/>
                    </a:solidFill>
                  </a:tcPr>
                </a:tc>
                <a:tc>
                  <a:txBody>
                    <a:bodyPr/>
                    <a:lstStyle/>
                    <a:p>
                      <a:pPr algn="ctr">
                        <a:lnSpc>
                          <a:spcPts val="2503"/>
                        </a:lnSpc>
                        <a:defRPr/>
                      </a:pPr>
                      <a:r>
                        <a:rPr lang="en-US" sz="1750">
                          <a:solidFill>
                            <a:srgbClr val="17463E"/>
                          </a:solidFill>
                          <a:latin typeface="Public Sans"/>
                          <a:ea typeface="Public Sans"/>
                          <a:cs typeface="Public Sans"/>
                          <a:sym typeface="Public Sans"/>
                        </a:rPr>
                        <a:t>Get up to $100,000 in increments of $5,000.</a:t>
                      </a:r>
                      <a:endParaRPr lang="en-US" sz="1750"/>
                    </a:p>
                    <a:p>
                      <a:pPr algn="ctr">
                        <a:lnSpc>
                          <a:spcPts val="2503"/>
                        </a:lnSpc>
                      </a:pPr>
                      <a:r>
                        <a:rPr lang="en-US" sz="1750">
                          <a:solidFill>
                            <a:srgbClr val="17463E"/>
                          </a:solidFill>
                          <a:latin typeface="Public Sans"/>
                          <a:ea typeface="Public Sans"/>
                          <a:cs typeface="Public Sans"/>
                          <a:sym typeface="Public Sans"/>
                        </a:rPr>
                        <a:t>Spouse coverage cannot exceed 100% of the Employee amount.</a:t>
                      </a:r>
                    </a:p>
                    <a:p>
                      <a:pPr algn="ctr">
                        <a:lnSpc>
                          <a:spcPts val="2503"/>
                        </a:lnSpc>
                      </a:pPr>
                      <a:r>
                        <a:rPr lang="en-US" sz="1750">
                          <a:solidFill>
                            <a:srgbClr val="17463E"/>
                          </a:solidFill>
                          <a:latin typeface="Public Sans"/>
                          <a:ea typeface="Public Sans"/>
                          <a:cs typeface="Public Sans"/>
                          <a:sym typeface="Public Sans"/>
                        </a:rPr>
                        <a:t>Spouses can get up to $50,000 with no medical underwriting.</a:t>
                      </a:r>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extLst>
                  <a:ext uri="{0D108BD9-81ED-4DB2-BD59-A6C34878D82A}">
                    <a16:rowId xmlns:a16="http://schemas.microsoft.com/office/drawing/2014/main" val="10004"/>
                  </a:ext>
                </a:extLst>
              </a:tr>
              <a:tr h="1187735">
                <a:tc>
                  <a:txBody>
                    <a:bodyPr/>
                    <a:lstStyle/>
                    <a:p>
                      <a:pPr algn="ctr">
                        <a:lnSpc>
                          <a:spcPts val="2783"/>
                        </a:lnSpc>
                        <a:defRPr/>
                      </a:pPr>
                      <a:r>
                        <a:rPr lang="en-US" sz="1950" b="1">
                          <a:solidFill>
                            <a:srgbClr val="EEF3E3"/>
                          </a:solidFill>
                          <a:latin typeface="Public Sans Bold"/>
                          <a:ea typeface="Public Sans Bold"/>
                          <a:cs typeface="Public Sans Bold"/>
                          <a:sym typeface="Public Sans Bold"/>
                        </a:rPr>
                        <a:t>Voluntary:</a:t>
                      </a:r>
                      <a:endParaRPr lang="en-US" sz="1950"/>
                    </a:p>
                    <a:p>
                      <a:pPr algn="ctr">
                        <a:lnSpc>
                          <a:spcPts val="2783"/>
                        </a:lnSpc>
                      </a:pPr>
                      <a:r>
                        <a:rPr lang="en-US" sz="1950">
                          <a:solidFill>
                            <a:srgbClr val="EEF3E3"/>
                          </a:solidFill>
                          <a:latin typeface="Public Sans"/>
                          <a:ea typeface="Public Sans"/>
                          <a:cs typeface="Public Sans"/>
                          <a:sym typeface="Public Sans"/>
                        </a:rPr>
                        <a:t>Child Life</a:t>
                      </a:r>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solidFill>
                      <a:srgbClr val="6BA342"/>
                    </a:solidFill>
                  </a:tcPr>
                </a:tc>
                <a:tc>
                  <a:txBody>
                    <a:bodyPr/>
                    <a:lstStyle/>
                    <a:p>
                      <a:pPr algn="ctr">
                        <a:lnSpc>
                          <a:spcPts val="2503"/>
                        </a:lnSpc>
                        <a:defRPr/>
                      </a:pPr>
                      <a:r>
                        <a:rPr lang="en-US" sz="1750">
                          <a:solidFill>
                            <a:srgbClr val="17463E"/>
                          </a:solidFill>
                          <a:latin typeface="Public Sans"/>
                          <a:ea typeface="Public Sans"/>
                          <a:cs typeface="Public Sans"/>
                          <a:sym typeface="Public Sans"/>
                        </a:rPr>
                        <a:t>Birth to 6 months: $1,000</a:t>
                      </a:r>
                      <a:endParaRPr lang="en-US" sz="1750"/>
                    </a:p>
                    <a:p>
                      <a:pPr algn="ctr">
                        <a:lnSpc>
                          <a:spcPts val="2503"/>
                        </a:lnSpc>
                      </a:pPr>
                      <a:r>
                        <a:rPr lang="en-US" sz="1750">
                          <a:solidFill>
                            <a:srgbClr val="17463E"/>
                          </a:solidFill>
                          <a:latin typeface="Public Sans"/>
                          <a:ea typeface="Public Sans"/>
                          <a:cs typeface="Public Sans"/>
                          <a:sym typeface="Public Sans"/>
                        </a:rPr>
                        <a:t>6 months to 26 years: Up to $10,000 in increments of $2,000</a:t>
                      </a:r>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7" name="TextBox 7"/>
          <p:cNvSpPr txBox="1"/>
          <p:nvPr/>
        </p:nvSpPr>
        <p:spPr>
          <a:xfrm>
            <a:off x="642903" y="637365"/>
            <a:ext cx="8826996" cy="871194"/>
          </a:xfrm>
          <a:prstGeom prst="rect">
            <a:avLst/>
          </a:prstGeom>
        </p:spPr>
        <p:txBody>
          <a:bodyPr lIns="0" tIns="0" rIns="0" bIns="0" rtlCol="0" anchor="t">
            <a:spAutoFit/>
          </a:bodyPr>
          <a:lstStyle/>
          <a:p>
            <a:pPr algn="l">
              <a:lnSpc>
                <a:spcPts val="6563"/>
              </a:lnSpc>
            </a:pPr>
            <a:r>
              <a:rPr lang="en-US" sz="6311" b="1">
                <a:solidFill>
                  <a:srgbClr val="17463E"/>
                </a:solidFill>
                <a:latin typeface="Public Sans Bold"/>
                <a:ea typeface="Public Sans Bold"/>
                <a:cs typeface="Public Sans Bold"/>
                <a:sym typeface="Public Sans Bold"/>
              </a:rPr>
              <a:t>Supplemental Benefits</a:t>
            </a:r>
          </a:p>
        </p:txBody>
      </p:sp>
      <p:sp>
        <p:nvSpPr>
          <p:cNvPr id="8" name="TextBox 8"/>
          <p:cNvSpPr txBox="1"/>
          <p:nvPr/>
        </p:nvSpPr>
        <p:spPr>
          <a:xfrm>
            <a:off x="738153" y="1522373"/>
            <a:ext cx="9876106" cy="539202"/>
          </a:xfrm>
          <a:prstGeom prst="rect">
            <a:avLst/>
          </a:prstGeom>
        </p:spPr>
        <p:txBody>
          <a:bodyPr lIns="0" tIns="0" rIns="0" bIns="0" rtlCol="0" anchor="t">
            <a:spAutoFit/>
          </a:bodyPr>
          <a:lstStyle/>
          <a:p>
            <a:pPr algn="l">
              <a:lnSpc>
                <a:spcPts val="4196"/>
              </a:lnSpc>
            </a:pPr>
            <a:r>
              <a:rPr lang="en-US" sz="4035" b="1">
                <a:solidFill>
                  <a:srgbClr val="17463E"/>
                </a:solidFill>
                <a:latin typeface="Public Sans Bold"/>
                <a:ea typeface="Public Sans Bold"/>
                <a:cs typeface="Public Sans Bold"/>
                <a:sym typeface="Public Sans Bold"/>
              </a:rPr>
              <a:t>Life Insurance</a:t>
            </a:r>
          </a:p>
        </p:txBody>
      </p:sp>
      <p:sp>
        <p:nvSpPr>
          <p:cNvPr id="9" name="TextBox 9"/>
          <p:cNvSpPr txBox="1"/>
          <p:nvPr/>
        </p:nvSpPr>
        <p:spPr>
          <a:xfrm>
            <a:off x="4618973" y="9668972"/>
            <a:ext cx="13289666" cy="370551"/>
          </a:xfrm>
          <a:prstGeom prst="rect">
            <a:avLst/>
          </a:prstGeom>
        </p:spPr>
        <p:txBody>
          <a:bodyPr wrap="square" lIns="0" tIns="0" rIns="0" bIns="0" rtlCol="0" anchor="t">
            <a:spAutoFit/>
          </a:bodyPr>
          <a:lstStyle/>
          <a:p>
            <a:pPr algn="r">
              <a:lnSpc>
                <a:spcPts val="3079"/>
              </a:lnSpc>
            </a:pPr>
            <a:r>
              <a:rPr lang="en-US" sz="2199">
                <a:solidFill>
                  <a:srgbClr val="17463E"/>
                </a:solidFill>
                <a:latin typeface="Public Sans"/>
                <a:ea typeface="Public Sans"/>
                <a:cs typeface="Public Sans"/>
                <a:sym typeface="Public Sans"/>
              </a:rPr>
              <a:t>You can find additional information on</a:t>
            </a:r>
            <a:r>
              <a:rPr lang="en-US" sz="2199" b="1">
                <a:solidFill>
                  <a:srgbClr val="17463E"/>
                </a:solidFill>
                <a:latin typeface="Public Sans Bold"/>
                <a:ea typeface="Public Sans Bold"/>
                <a:cs typeface="Public Sans Bold"/>
                <a:sym typeface="Public Sans Bold"/>
              </a:rPr>
              <a:t> https://cretepa.benefitsinfo.com</a:t>
            </a:r>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EF3E3"/>
        </a:solidFill>
        <a:effectLst/>
      </p:bgPr>
    </p:bg>
    <p:spTree>
      <p:nvGrpSpPr>
        <p:cNvPr id="1" name=""/>
        <p:cNvGrpSpPr/>
        <p:nvPr/>
      </p:nvGrpSpPr>
      <p:grpSpPr>
        <a:xfrm>
          <a:off x="0" y="0"/>
          <a:ext cx="0" cy="0"/>
          <a:chOff x="0" y="0"/>
          <a:chExt cx="0" cy="0"/>
        </a:xfrm>
      </p:grpSpPr>
      <p:sp>
        <p:nvSpPr>
          <p:cNvPr id="2" name="Freeform 2"/>
          <p:cNvSpPr/>
          <p:nvPr/>
        </p:nvSpPr>
        <p:spPr>
          <a:xfrm>
            <a:off x="0" y="-419793"/>
            <a:ext cx="18399948" cy="10772333"/>
          </a:xfrm>
          <a:custGeom>
            <a:avLst/>
            <a:gdLst/>
            <a:ahLst/>
            <a:cxnLst/>
            <a:rect l="l" t="t" r="r" b="b"/>
            <a:pathLst>
              <a:path w="18399948" h="10772333">
                <a:moveTo>
                  <a:pt x="0" y="0"/>
                </a:moveTo>
                <a:lnTo>
                  <a:pt x="18399948" y="0"/>
                </a:lnTo>
                <a:lnTo>
                  <a:pt x="18399948" y="10772334"/>
                </a:lnTo>
                <a:lnTo>
                  <a:pt x="0" y="10772334"/>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40451" y="9553378"/>
            <a:ext cx="2414894" cy="590878"/>
          </a:xfrm>
          <a:custGeom>
            <a:avLst/>
            <a:gdLst/>
            <a:ahLst/>
            <a:cxnLst/>
            <a:rect l="l" t="t" r="r" b="b"/>
            <a:pathLst>
              <a:path w="2414894" h="590878">
                <a:moveTo>
                  <a:pt x="0" y="0"/>
                </a:moveTo>
                <a:lnTo>
                  <a:pt x="2414894" y="0"/>
                </a:lnTo>
                <a:lnTo>
                  <a:pt x="2414894" y="590879"/>
                </a:lnTo>
                <a:lnTo>
                  <a:pt x="0" y="590879"/>
                </a:lnTo>
                <a:lnTo>
                  <a:pt x="0" y="0"/>
                </a:lnTo>
                <a:close/>
              </a:path>
            </a:pathLst>
          </a:custGeom>
          <a:blipFill>
            <a:blip r:embed="rId4"/>
            <a:stretch>
              <a:fillRect/>
            </a:stretch>
          </a:blipFill>
        </p:spPr>
        <p:txBody>
          <a:bodyPr/>
          <a:lstStyle/>
          <a:p>
            <a:endParaRPr lang="en-US"/>
          </a:p>
        </p:txBody>
      </p:sp>
      <p:sp>
        <p:nvSpPr>
          <p:cNvPr id="4" name="Freeform 4"/>
          <p:cNvSpPr/>
          <p:nvPr/>
        </p:nvSpPr>
        <p:spPr>
          <a:xfrm>
            <a:off x="16983792" y="201917"/>
            <a:ext cx="932477" cy="931558"/>
          </a:xfrm>
          <a:custGeom>
            <a:avLst/>
            <a:gdLst/>
            <a:ahLst/>
            <a:cxnLst/>
            <a:rect l="l" t="t" r="r" b="b"/>
            <a:pathLst>
              <a:path w="932477" h="931558">
                <a:moveTo>
                  <a:pt x="0" y="0"/>
                </a:moveTo>
                <a:lnTo>
                  <a:pt x="932477" y="0"/>
                </a:lnTo>
                <a:lnTo>
                  <a:pt x="932477" y="931558"/>
                </a:lnTo>
                <a:lnTo>
                  <a:pt x="0" y="931558"/>
                </a:lnTo>
                <a:lnTo>
                  <a:pt x="0" y="0"/>
                </a:lnTo>
                <a:close/>
              </a:path>
            </a:pathLst>
          </a:custGeom>
          <a:blipFill>
            <a:blip r:embed="rId5"/>
            <a:stretch>
              <a:fillRect/>
            </a:stretch>
          </a:blipFill>
        </p:spPr>
        <p:txBody>
          <a:bodyPr/>
          <a:lstStyle/>
          <a:p>
            <a:endParaRPr lang="en-US"/>
          </a:p>
        </p:txBody>
      </p:sp>
      <p:sp>
        <p:nvSpPr>
          <p:cNvPr id="5" name="Freeform 5"/>
          <p:cNvSpPr/>
          <p:nvPr/>
        </p:nvSpPr>
        <p:spPr>
          <a:xfrm>
            <a:off x="10868001" y="298764"/>
            <a:ext cx="3762132" cy="1459872"/>
          </a:xfrm>
          <a:custGeom>
            <a:avLst/>
            <a:gdLst/>
            <a:ahLst/>
            <a:cxnLst/>
            <a:rect l="l" t="t" r="r" b="b"/>
            <a:pathLst>
              <a:path w="3762132" h="1459872">
                <a:moveTo>
                  <a:pt x="0" y="0"/>
                </a:moveTo>
                <a:lnTo>
                  <a:pt x="3762132" y="0"/>
                </a:lnTo>
                <a:lnTo>
                  <a:pt x="3762132" y="1459872"/>
                </a:lnTo>
                <a:lnTo>
                  <a:pt x="0" y="1459872"/>
                </a:lnTo>
                <a:lnTo>
                  <a:pt x="0" y="0"/>
                </a:lnTo>
                <a:close/>
              </a:path>
            </a:pathLst>
          </a:custGeom>
          <a:blipFill>
            <a:blip r:embed="rId6"/>
            <a:stretch>
              <a:fillRect t="-81602" b="-76100"/>
            </a:stretch>
          </a:blipFill>
        </p:spPr>
        <p:txBody>
          <a:bodyPr/>
          <a:lstStyle/>
          <a:p>
            <a:endParaRPr lang="en-US"/>
          </a:p>
        </p:txBody>
      </p:sp>
      <p:sp>
        <p:nvSpPr>
          <p:cNvPr id="6" name="TextBox 6"/>
          <p:cNvSpPr txBox="1"/>
          <p:nvPr/>
        </p:nvSpPr>
        <p:spPr>
          <a:xfrm>
            <a:off x="642903" y="637365"/>
            <a:ext cx="8826996" cy="871194"/>
          </a:xfrm>
          <a:prstGeom prst="rect">
            <a:avLst/>
          </a:prstGeom>
        </p:spPr>
        <p:txBody>
          <a:bodyPr lIns="0" tIns="0" rIns="0" bIns="0" rtlCol="0" anchor="t">
            <a:spAutoFit/>
          </a:bodyPr>
          <a:lstStyle/>
          <a:p>
            <a:pPr algn="l">
              <a:lnSpc>
                <a:spcPts val="6563"/>
              </a:lnSpc>
            </a:pPr>
            <a:r>
              <a:rPr lang="en-US" sz="6311" b="1">
                <a:solidFill>
                  <a:srgbClr val="17463E"/>
                </a:solidFill>
                <a:latin typeface="Public Sans Bold"/>
                <a:ea typeface="Public Sans Bold"/>
                <a:cs typeface="Public Sans Bold"/>
                <a:sym typeface="Public Sans Bold"/>
              </a:rPr>
              <a:t>Supplemental Benefits</a:t>
            </a:r>
          </a:p>
        </p:txBody>
      </p:sp>
      <p:sp>
        <p:nvSpPr>
          <p:cNvPr id="7" name="TextBox 7"/>
          <p:cNvSpPr txBox="1"/>
          <p:nvPr/>
        </p:nvSpPr>
        <p:spPr>
          <a:xfrm>
            <a:off x="642903" y="2462595"/>
            <a:ext cx="4855003" cy="1063077"/>
          </a:xfrm>
          <a:prstGeom prst="rect">
            <a:avLst/>
          </a:prstGeom>
        </p:spPr>
        <p:txBody>
          <a:bodyPr lIns="0" tIns="0" rIns="0" bIns="0" rtlCol="0" anchor="t">
            <a:spAutoFit/>
          </a:bodyPr>
          <a:lstStyle/>
          <a:p>
            <a:pPr algn="ctr">
              <a:lnSpc>
                <a:spcPts val="4196"/>
              </a:lnSpc>
            </a:pPr>
            <a:r>
              <a:rPr lang="en-US" sz="4035" b="1">
                <a:solidFill>
                  <a:srgbClr val="17463E"/>
                </a:solidFill>
                <a:latin typeface="Public Sans Bold"/>
                <a:ea typeface="Public Sans Bold"/>
                <a:cs typeface="Public Sans Bold"/>
                <a:sym typeface="Public Sans Bold"/>
              </a:rPr>
              <a:t>Voluntary Accident Insurance</a:t>
            </a:r>
          </a:p>
        </p:txBody>
      </p:sp>
      <p:sp>
        <p:nvSpPr>
          <p:cNvPr id="9" name="TextBox 9"/>
          <p:cNvSpPr txBox="1"/>
          <p:nvPr/>
        </p:nvSpPr>
        <p:spPr>
          <a:xfrm>
            <a:off x="6505823" y="2462595"/>
            <a:ext cx="4855003" cy="1063077"/>
          </a:xfrm>
          <a:prstGeom prst="rect">
            <a:avLst/>
          </a:prstGeom>
        </p:spPr>
        <p:txBody>
          <a:bodyPr lIns="0" tIns="0" rIns="0" bIns="0" rtlCol="0" anchor="t">
            <a:spAutoFit/>
          </a:bodyPr>
          <a:lstStyle/>
          <a:p>
            <a:pPr algn="ctr">
              <a:lnSpc>
                <a:spcPts val="4196"/>
              </a:lnSpc>
            </a:pPr>
            <a:r>
              <a:rPr lang="en-US" sz="4035" b="1">
                <a:solidFill>
                  <a:srgbClr val="17463E"/>
                </a:solidFill>
                <a:latin typeface="Public Sans Bold"/>
                <a:ea typeface="Public Sans Bold"/>
                <a:cs typeface="Public Sans Bold"/>
                <a:sym typeface="Public Sans Bold"/>
              </a:rPr>
              <a:t>Voluntary Critical Illness Insurance</a:t>
            </a:r>
          </a:p>
        </p:txBody>
      </p:sp>
      <p:sp>
        <p:nvSpPr>
          <p:cNvPr id="10" name="TextBox 10"/>
          <p:cNvSpPr txBox="1"/>
          <p:nvPr/>
        </p:nvSpPr>
        <p:spPr>
          <a:xfrm>
            <a:off x="12370476" y="2462595"/>
            <a:ext cx="5388303" cy="1063077"/>
          </a:xfrm>
          <a:prstGeom prst="rect">
            <a:avLst/>
          </a:prstGeom>
        </p:spPr>
        <p:txBody>
          <a:bodyPr lIns="0" tIns="0" rIns="0" bIns="0" rtlCol="0" anchor="t">
            <a:spAutoFit/>
          </a:bodyPr>
          <a:lstStyle/>
          <a:p>
            <a:pPr algn="ctr">
              <a:lnSpc>
                <a:spcPts val="4196"/>
              </a:lnSpc>
            </a:pPr>
            <a:r>
              <a:rPr lang="en-US" sz="4035" b="1">
                <a:solidFill>
                  <a:srgbClr val="17463E"/>
                </a:solidFill>
                <a:latin typeface="Public Sans Bold"/>
                <a:ea typeface="Public Sans Bold"/>
                <a:cs typeface="Public Sans Bold"/>
                <a:sym typeface="Public Sans Bold"/>
              </a:rPr>
              <a:t>Voluntary Hospital Indemnity Insurance</a:t>
            </a:r>
          </a:p>
        </p:txBody>
      </p:sp>
      <p:sp>
        <p:nvSpPr>
          <p:cNvPr id="11" name="TextBox 11"/>
          <p:cNvSpPr txBox="1"/>
          <p:nvPr/>
        </p:nvSpPr>
        <p:spPr>
          <a:xfrm>
            <a:off x="642903" y="3710678"/>
            <a:ext cx="4855003" cy="3189605"/>
          </a:xfrm>
          <a:prstGeom prst="rect">
            <a:avLst/>
          </a:prstGeom>
        </p:spPr>
        <p:txBody>
          <a:bodyPr lIns="0" tIns="0" rIns="0" bIns="0" rtlCol="0" anchor="t">
            <a:spAutoFit/>
          </a:bodyPr>
          <a:lstStyle/>
          <a:p>
            <a:pPr marL="496569" lvl="1" indent="-248284" algn="l">
              <a:lnSpc>
                <a:spcPts val="3219"/>
              </a:lnSpc>
              <a:buFont typeface="Arial"/>
              <a:buChar char="•"/>
            </a:pPr>
            <a:r>
              <a:rPr lang="en-US" sz="2299">
                <a:solidFill>
                  <a:srgbClr val="17463E"/>
                </a:solidFill>
                <a:latin typeface="Montserrat"/>
                <a:ea typeface="Montserrat"/>
                <a:cs typeface="Montserrat"/>
                <a:sym typeface="Montserrat"/>
              </a:rPr>
              <a:t>Pays cash benefits directly to you after a covered accident</a:t>
            </a:r>
          </a:p>
          <a:p>
            <a:pPr marL="496569" lvl="1" indent="-248284" algn="l">
              <a:lnSpc>
                <a:spcPts val="3219"/>
              </a:lnSpc>
              <a:buFont typeface="Arial"/>
              <a:buChar char="•"/>
            </a:pPr>
            <a:r>
              <a:rPr lang="en-US" sz="2299">
                <a:solidFill>
                  <a:srgbClr val="17463E"/>
                </a:solidFill>
                <a:latin typeface="Montserrat"/>
                <a:ea typeface="Montserrat"/>
                <a:cs typeface="Montserrat"/>
                <a:sym typeface="Montserrat"/>
              </a:rPr>
              <a:t>Helps cover costs your health plan may not fully pay</a:t>
            </a:r>
          </a:p>
          <a:p>
            <a:pPr marL="496569" lvl="1" indent="-248284" algn="l">
              <a:lnSpc>
                <a:spcPts val="3219"/>
              </a:lnSpc>
              <a:buFont typeface="Arial"/>
              <a:buChar char="•"/>
            </a:pPr>
            <a:r>
              <a:rPr lang="en-US" sz="2299">
                <a:solidFill>
                  <a:srgbClr val="17463E"/>
                </a:solidFill>
                <a:latin typeface="Montserrat"/>
                <a:ea typeface="Montserrat"/>
                <a:cs typeface="Montserrat"/>
                <a:sym typeface="Montserrat"/>
              </a:rPr>
              <a:t>Includes up to $50 wellness benefit for completing a health screening</a:t>
            </a:r>
          </a:p>
          <a:p>
            <a:pPr algn="l">
              <a:lnSpc>
                <a:spcPts val="3219"/>
              </a:lnSpc>
            </a:pPr>
            <a:endParaRPr lang="en-US" sz="2299">
              <a:solidFill>
                <a:srgbClr val="17463E"/>
              </a:solidFill>
              <a:latin typeface="Montserrat"/>
              <a:ea typeface="Montserrat"/>
              <a:cs typeface="Montserrat"/>
              <a:sym typeface="Montserrat"/>
            </a:endParaRPr>
          </a:p>
        </p:txBody>
      </p:sp>
      <p:sp>
        <p:nvSpPr>
          <p:cNvPr id="12" name="TextBox 12"/>
          <p:cNvSpPr txBox="1"/>
          <p:nvPr/>
        </p:nvSpPr>
        <p:spPr>
          <a:xfrm>
            <a:off x="6505823" y="3710678"/>
            <a:ext cx="4855003" cy="4789805"/>
          </a:xfrm>
          <a:prstGeom prst="rect">
            <a:avLst/>
          </a:prstGeom>
        </p:spPr>
        <p:txBody>
          <a:bodyPr lIns="0" tIns="0" rIns="0" bIns="0" rtlCol="0" anchor="t">
            <a:spAutoFit/>
          </a:bodyPr>
          <a:lstStyle/>
          <a:p>
            <a:pPr marL="496569" lvl="1" indent="-248284" algn="l">
              <a:lnSpc>
                <a:spcPts val="3219"/>
              </a:lnSpc>
              <a:buFont typeface="Arial"/>
              <a:buChar char="•"/>
            </a:pPr>
            <a:r>
              <a:rPr lang="en-US" sz="2299">
                <a:solidFill>
                  <a:srgbClr val="17463E"/>
                </a:solidFill>
                <a:latin typeface="Montserrat"/>
                <a:ea typeface="Montserrat"/>
                <a:cs typeface="Montserrat"/>
                <a:sym typeface="Montserrat"/>
              </a:rPr>
              <a:t>Provides financial protection if diagnosed with a serious illness (e.g., heart attack, stroke, cancer, renal failure)</a:t>
            </a:r>
          </a:p>
          <a:p>
            <a:pPr marL="496569" lvl="1" indent="-248284" algn="l">
              <a:lnSpc>
                <a:spcPts val="3219"/>
              </a:lnSpc>
              <a:buFont typeface="Arial"/>
              <a:buChar char="•"/>
            </a:pPr>
            <a:r>
              <a:rPr lang="en-US" sz="2299">
                <a:solidFill>
                  <a:srgbClr val="17463E"/>
                </a:solidFill>
                <a:latin typeface="Montserrat"/>
                <a:ea typeface="Montserrat"/>
                <a:cs typeface="Montserrat"/>
                <a:sym typeface="Montserrat"/>
              </a:rPr>
              <a:t>Choose coverage of $10,000, $20,000, or $30,000 during open enrollment (no medical underwriting required)</a:t>
            </a:r>
          </a:p>
          <a:p>
            <a:pPr marL="496569" lvl="1" indent="-248284" algn="l">
              <a:lnSpc>
                <a:spcPts val="3219"/>
              </a:lnSpc>
              <a:buFont typeface="Arial"/>
              <a:buChar char="•"/>
            </a:pPr>
            <a:r>
              <a:rPr lang="en-US" sz="2299">
                <a:solidFill>
                  <a:srgbClr val="17463E"/>
                </a:solidFill>
                <a:latin typeface="Montserrat"/>
                <a:ea typeface="Montserrat"/>
                <a:cs typeface="Montserrat"/>
                <a:sym typeface="Montserrat"/>
              </a:rPr>
              <a:t>Includes $50–$100 wellness benefit, depending on coverage level</a:t>
            </a:r>
          </a:p>
          <a:p>
            <a:pPr algn="l">
              <a:lnSpc>
                <a:spcPts val="3219"/>
              </a:lnSpc>
            </a:pPr>
            <a:endParaRPr lang="en-US" sz="2299">
              <a:solidFill>
                <a:srgbClr val="17463E"/>
              </a:solidFill>
              <a:latin typeface="Montserrat"/>
              <a:ea typeface="Montserrat"/>
              <a:cs typeface="Montserrat"/>
              <a:sym typeface="Montserrat"/>
            </a:endParaRPr>
          </a:p>
        </p:txBody>
      </p:sp>
      <p:sp>
        <p:nvSpPr>
          <p:cNvPr id="13" name="TextBox 13"/>
          <p:cNvSpPr txBox="1"/>
          <p:nvPr/>
        </p:nvSpPr>
        <p:spPr>
          <a:xfrm>
            <a:off x="12637126" y="3710678"/>
            <a:ext cx="4855003" cy="3989705"/>
          </a:xfrm>
          <a:prstGeom prst="rect">
            <a:avLst/>
          </a:prstGeom>
        </p:spPr>
        <p:txBody>
          <a:bodyPr lIns="0" tIns="0" rIns="0" bIns="0" rtlCol="0" anchor="t">
            <a:spAutoFit/>
          </a:bodyPr>
          <a:lstStyle/>
          <a:p>
            <a:pPr marL="496569" lvl="1" indent="-248284" algn="l">
              <a:lnSpc>
                <a:spcPts val="3219"/>
              </a:lnSpc>
              <a:buFont typeface="Arial"/>
              <a:buChar char="•"/>
            </a:pPr>
            <a:r>
              <a:rPr lang="en-US" sz="2299">
                <a:solidFill>
                  <a:srgbClr val="17463E"/>
                </a:solidFill>
                <a:latin typeface="Montserrat"/>
                <a:ea typeface="Montserrat"/>
                <a:cs typeface="Montserrat"/>
                <a:sym typeface="Montserrat"/>
              </a:rPr>
              <a:t>Pays lump-sum cash benefits for hospital stays and confinements</a:t>
            </a:r>
          </a:p>
          <a:p>
            <a:pPr marL="496569" lvl="1" indent="-248284" algn="l">
              <a:lnSpc>
                <a:spcPts val="3219"/>
              </a:lnSpc>
              <a:buFont typeface="Arial"/>
              <a:buChar char="•"/>
            </a:pPr>
            <a:r>
              <a:rPr lang="en-US" sz="2299">
                <a:solidFill>
                  <a:srgbClr val="17463E"/>
                </a:solidFill>
                <a:latin typeface="Montserrat"/>
                <a:ea typeface="Montserrat"/>
                <a:cs typeface="Montserrat"/>
                <a:sym typeface="Montserrat"/>
              </a:rPr>
              <a:t>Helps cover extra out-of-pocket expenses even with insurance</a:t>
            </a:r>
          </a:p>
          <a:p>
            <a:pPr marL="496569" lvl="1" indent="-248284" algn="l">
              <a:lnSpc>
                <a:spcPts val="3219"/>
              </a:lnSpc>
              <a:buFont typeface="Arial"/>
              <a:buChar char="•"/>
            </a:pPr>
            <a:r>
              <a:rPr lang="en-US" sz="2299">
                <a:solidFill>
                  <a:srgbClr val="17463E"/>
                </a:solidFill>
                <a:latin typeface="Montserrat"/>
                <a:ea typeface="Montserrat"/>
                <a:cs typeface="Montserrat"/>
                <a:sym typeface="Montserrat"/>
              </a:rPr>
              <a:t>Includes up to $50 wellness benefit for completing a health screening</a:t>
            </a:r>
          </a:p>
          <a:p>
            <a:pPr algn="l">
              <a:lnSpc>
                <a:spcPts val="3219"/>
              </a:lnSpc>
            </a:pPr>
            <a:endParaRPr lang="en-US" sz="2299">
              <a:solidFill>
                <a:srgbClr val="17463E"/>
              </a:solidFill>
              <a:latin typeface="Montserrat"/>
              <a:ea typeface="Montserrat"/>
              <a:cs typeface="Montserrat"/>
              <a:sym typeface="Montserrat"/>
            </a:endParaRPr>
          </a:p>
        </p:txBody>
      </p:sp>
      <p:sp>
        <p:nvSpPr>
          <p:cNvPr id="15" name="TextBox 9">
            <a:extLst>
              <a:ext uri="{FF2B5EF4-FFF2-40B4-BE49-F238E27FC236}">
                <a16:creationId xmlns:a16="http://schemas.microsoft.com/office/drawing/2014/main" id="{6492690F-B128-4172-B369-2C67E724CEAF}"/>
              </a:ext>
            </a:extLst>
          </p:cNvPr>
          <p:cNvSpPr txBox="1"/>
          <p:nvPr/>
        </p:nvSpPr>
        <p:spPr>
          <a:xfrm>
            <a:off x="4618973" y="9668972"/>
            <a:ext cx="13289666" cy="370551"/>
          </a:xfrm>
          <a:prstGeom prst="rect">
            <a:avLst/>
          </a:prstGeom>
        </p:spPr>
        <p:txBody>
          <a:bodyPr wrap="square" lIns="0" tIns="0" rIns="0" bIns="0" rtlCol="0" anchor="t">
            <a:spAutoFit/>
          </a:bodyPr>
          <a:lstStyle/>
          <a:p>
            <a:pPr algn="r">
              <a:lnSpc>
                <a:spcPts val="3079"/>
              </a:lnSpc>
            </a:pPr>
            <a:r>
              <a:rPr lang="en-US" sz="2199">
                <a:solidFill>
                  <a:srgbClr val="17463E"/>
                </a:solidFill>
                <a:latin typeface="Public Sans"/>
                <a:ea typeface="Public Sans"/>
                <a:cs typeface="Public Sans"/>
                <a:sym typeface="Public Sans"/>
              </a:rPr>
              <a:t>You can find additional information on</a:t>
            </a:r>
            <a:r>
              <a:rPr lang="en-US" sz="2199" b="1">
                <a:solidFill>
                  <a:srgbClr val="17463E"/>
                </a:solidFill>
                <a:latin typeface="Public Sans Bold"/>
                <a:ea typeface="Public Sans Bold"/>
                <a:cs typeface="Public Sans Bold"/>
                <a:sym typeface="Public Sans Bold"/>
              </a:rPr>
              <a:t> https://cretepa.benefitsinfo.com</a:t>
            </a:r>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EF3E3"/>
        </a:solidFill>
        <a:effectLst/>
      </p:bgPr>
    </p:bg>
    <p:spTree>
      <p:nvGrpSpPr>
        <p:cNvPr id="1" name=""/>
        <p:cNvGrpSpPr/>
        <p:nvPr/>
      </p:nvGrpSpPr>
      <p:grpSpPr>
        <a:xfrm>
          <a:off x="0" y="0"/>
          <a:ext cx="0" cy="0"/>
          <a:chOff x="0" y="0"/>
          <a:chExt cx="0" cy="0"/>
        </a:xfrm>
      </p:grpSpPr>
      <p:sp>
        <p:nvSpPr>
          <p:cNvPr id="2" name="Freeform 2"/>
          <p:cNvSpPr/>
          <p:nvPr/>
        </p:nvSpPr>
        <p:spPr>
          <a:xfrm>
            <a:off x="0" y="-419793"/>
            <a:ext cx="18399948" cy="10772333"/>
          </a:xfrm>
          <a:custGeom>
            <a:avLst/>
            <a:gdLst/>
            <a:ahLst/>
            <a:cxnLst/>
            <a:rect l="l" t="t" r="r" b="b"/>
            <a:pathLst>
              <a:path w="18399948" h="10772333">
                <a:moveTo>
                  <a:pt x="0" y="0"/>
                </a:moveTo>
                <a:lnTo>
                  <a:pt x="18399948" y="0"/>
                </a:lnTo>
                <a:lnTo>
                  <a:pt x="18399948" y="10772334"/>
                </a:lnTo>
                <a:lnTo>
                  <a:pt x="0" y="10772334"/>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40451" y="9553378"/>
            <a:ext cx="2414894" cy="590878"/>
          </a:xfrm>
          <a:custGeom>
            <a:avLst/>
            <a:gdLst/>
            <a:ahLst/>
            <a:cxnLst/>
            <a:rect l="l" t="t" r="r" b="b"/>
            <a:pathLst>
              <a:path w="2414894" h="590878">
                <a:moveTo>
                  <a:pt x="0" y="0"/>
                </a:moveTo>
                <a:lnTo>
                  <a:pt x="2414894" y="0"/>
                </a:lnTo>
                <a:lnTo>
                  <a:pt x="2414894" y="590879"/>
                </a:lnTo>
                <a:lnTo>
                  <a:pt x="0" y="590879"/>
                </a:lnTo>
                <a:lnTo>
                  <a:pt x="0" y="0"/>
                </a:lnTo>
                <a:close/>
              </a:path>
            </a:pathLst>
          </a:custGeom>
          <a:blipFill>
            <a:blip r:embed="rId4"/>
            <a:stretch>
              <a:fillRect/>
            </a:stretch>
          </a:blipFill>
        </p:spPr>
        <p:txBody>
          <a:bodyPr/>
          <a:lstStyle/>
          <a:p>
            <a:endParaRPr lang="en-US"/>
          </a:p>
        </p:txBody>
      </p:sp>
      <p:sp>
        <p:nvSpPr>
          <p:cNvPr id="4" name="Freeform 4"/>
          <p:cNvSpPr/>
          <p:nvPr/>
        </p:nvSpPr>
        <p:spPr>
          <a:xfrm>
            <a:off x="16983792" y="201917"/>
            <a:ext cx="932477" cy="931558"/>
          </a:xfrm>
          <a:custGeom>
            <a:avLst/>
            <a:gdLst/>
            <a:ahLst/>
            <a:cxnLst/>
            <a:rect l="l" t="t" r="r" b="b"/>
            <a:pathLst>
              <a:path w="932477" h="931558">
                <a:moveTo>
                  <a:pt x="0" y="0"/>
                </a:moveTo>
                <a:lnTo>
                  <a:pt x="932477" y="0"/>
                </a:lnTo>
                <a:lnTo>
                  <a:pt x="932477" y="931558"/>
                </a:lnTo>
                <a:lnTo>
                  <a:pt x="0" y="931558"/>
                </a:lnTo>
                <a:lnTo>
                  <a:pt x="0" y="0"/>
                </a:lnTo>
                <a:close/>
              </a:path>
            </a:pathLst>
          </a:custGeom>
          <a:blipFill>
            <a:blip r:embed="rId5"/>
            <a:stretch>
              <a:fillRect/>
            </a:stretch>
          </a:blipFill>
        </p:spPr>
        <p:txBody>
          <a:bodyPr/>
          <a:lstStyle/>
          <a:p>
            <a:endParaRPr lang="en-US"/>
          </a:p>
        </p:txBody>
      </p:sp>
      <p:sp>
        <p:nvSpPr>
          <p:cNvPr id="5" name="Freeform 5"/>
          <p:cNvSpPr/>
          <p:nvPr/>
        </p:nvSpPr>
        <p:spPr>
          <a:xfrm>
            <a:off x="10868001" y="298764"/>
            <a:ext cx="3762132" cy="1459872"/>
          </a:xfrm>
          <a:custGeom>
            <a:avLst/>
            <a:gdLst/>
            <a:ahLst/>
            <a:cxnLst/>
            <a:rect l="l" t="t" r="r" b="b"/>
            <a:pathLst>
              <a:path w="3762132" h="1459872">
                <a:moveTo>
                  <a:pt x="0" y="0"/>
                </a:moveTo>
                <a:lnTo>
                  <a:pt x="3762132" y="0"/>
                </a:lnTo>
                <a:lnTo>
                  <a:pt x="3762132" y="1459872"/>
                </a:lnTo>
                <a:lnTo>
                  <a:pt x="0" y="1459872"/>
                </a:lnTo>
                <a:lnTo>
                  <a:pt x="0" y="0"/>
                </a:lnTo>
                <a:close/>
              </a:path>
            </a:pathLst>
          </a:custGeom>
          <a:blipFill>
            <a:blip r:embed="rId6"/>
            <a:stretch>
              <a:fillRect t="-81602" b="-76100"/>
            </a:stretch>
          </a:blipFill>
        </p:spPr>
        <p:txBody>
          <a:bodyPr/>
          <a:lstStyle/>
          <a:p>
            <a:endParaRPr lang="en-US"/>
          </a:p>
        </p:txBody>
      </p:sp>
      <p:graphicFrame>
        <p:nvGraphicFramePr>
          <p:cNvPr id="6" name="Table 6"/>
          <p:cNvGraphicFramePr>
            <a:graphicFrameLocks noGrp="1"/>
          </p:cNvGraphicFramePr>
          <p:nvPr/>
        </p:nvGraphicFramePr>
        <p:xfrm>
          <a:off x="710053" y="3569101"/>
          <a:ext cx="16273740" cy="4476749"/>
        </p:xfrm>
        <a:graphic>
          <a:graphicData uri="http://schemas.openxmlformats.org/drawingml/2006/table">
            <a:tbl>
              <a:tblPr/>
              <a:tblGrid>
                <a:gridCol w="3496935">
                  <a:extLst>
                    <a:ext uri="{9D8B030D-6E8A-4147-A177-3AD203B41FA5}">
                      <a16:colId xmlns:a16="http://schemas.microsoft.com/office/drawing/2014/main" val="20000"/>
                    </a:ext>
                  </a:extLst>
                </a:gridCol>
                <a:gridCol w="4639935">
                  <a:extLst>
                    <a:ext uri="{9D8B030D-6E8A-4147-A177-3AD203B41FA5}">
                      <a16:colId xmlns:a16="http://schemas.microsoft.com/office/drawing/2014/main" val="20001"/>
                    </a:ext>
                  </a:extLst>
                </a:gridCol>
                <a:gridCol w="4068435">
                  <a:extLst>
                    <a:ext uri="{9D8B030D-6E8A-4147-A177-3AD203B41FA5}">
                      <a16:colId xmlns:a16="http://schemas.microsoft.com/office/drawing/2014/main" val="20002"/>
                    </a:ext>
                  </a:extLst>
                </a:gridCol>
                <a:gridCol w="4068435">
                  <a:extLst>
                    <a:ext uri="{9D8B030D-6E8A-4147-A177-3AD203B41FA5}">
                      <a16:colId xmlns:a16="http://schemas.microsoft.com/office/drawing/2014/main" val="20003"/>
                    </a:ext>
                  </a:extLst>
                </a:gridCol>
              </a:tblGrid>
              <a:tr h="864608">
                <a:tc gridSpan="2">
                  <a:txBody>
                    <a:bodyPr/>
                    <a:lstStyle/>
                    <a:p>
                      <a:pPr algn="l">
                        <a:lnSpc>
                          <a:spcPts val="3063"/>
                        </a:lnSpc>
                        <a:defRPr/>
                      </a:pPr>
                      <a:r>
                        <a:rPr lang="en-US" sz="2188" b="1">
                          <a:solidFill>
                            <a:srgbClr val="EEF3E3"/>
                          </a:solidFill>
                          <a:latin typeface="Public Sans Bold"/>
                          <a:ea typeface="Public Sans Bold"/>
                          <a:cs typeface="Public Sans Bold"/>
                          <a:sym typeface="Public Sans Bold"/>
                        </a:rPr>
                        <a:t>Employer-Paid Short-term Disability Benefits</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solidFill>
                      <a:srgbClr val="17463E"/>
                    </a:solidFill>
                  </a:tcPr>
                </a:tc>
                <a:tc hMerge="1">
                  <a:txBody>
                    <a:bodyPr/>
                    <a:lstStyle/>
                    <a:p>
                      <a:pPr algn="l">
                        <a:lnSpc>
                          <a:spcPts val="3063"/>
                        </a:lnSpc>
                        <a:defRPr/>
                      </a:pPr>
                      <a:r>
                        <a:rPr lang="en-US" sz="2188" b="1">
                          <a:solidFill>
                            <a:srgbClr val="EEF3E3"/>
                          </a:solidFill>
                          <a:latin typeface="Public Sans Bold"/>
                          <a:ea typeface="Public Sans Bold"/>
                          <a:cs typeface="Public Sans Bold"/>
                          <a:sym typeface="Public Sans Bold"/>
                        </a:rPr>
                        <a:t>Employer-Paid Short-term Disability Benefits</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solidFill>
                      <a:srgbClr val="17463E"/>
                    </a:solidFill>
                  </a:tcPr>
                </a:tc>
                <a:tc gridSpan="2">
                  <a:txBody>
                    <a:bodyPr/>
                    <a:lstStyle/>
                    <a:p>
                      <a:pPr algn="l">
                        <a:lnSpc>
                          <a:spcPts val="3063"/>
                        </a:lnSpc>
                        <a:defRPr/>
                      </a:pPr>
                      <a:r>
                        <a:rPr lang="en-US" sz="2188" b="1">
                          <a:solidFill>
                            <a:srgbClr val="EEF3E3"/>
                          </a:solidFill>
                          <a:latin typeface="Public Sans Bold"/>
                          <a:ea typeface="Public Sans Bold"/>
                          <a:cs typeface="Public Sans Bold"/>
                          <a:sym typeface="Public Sans Bold"/>
                        </a:rPr>
                        <a:t>Employer-Paid Long-term Disability Benefits</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solidFill>
                      <a:srgbClr val="17463E"/>
                    </a:solidFill>
                  </a:tcPr>
                </a:tc>
                <a:tc hMerge="1">
                  <a:txBody>
                    <a:bodyPr/>
                    <a:lstStyle/>
                    <a:p>
                      <a:pPr algn="l">
                        <a:lnSpc>
                          <a:spcPts val="3063"/>
                        </a:lnSpc>
                        <a:defRPr/>
                      </a:pPr>
                      <a:r>
                        <a:rPr lang="en-US" sz="2188" b="1">
                          <a:solidFill>
                            <a:srgbClr val="EEF3E3"/>
                          </a:solidFill>
                          <a:latin typeface="Public Sans Bold"/>
                          <a:ea typeface="Public Sans Bold"/>
                          <a:cs typeface="Public Sans Bold"/>
                          <a:sym typeface="Public Sans Bold"/>
                        </a:rPr>
                        <a:t>Employer-Paid Long-term Disability Benefits</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solidFill>
                      <a:srgbClr val="17463E"/>
                    </a:solidFill>
                  </a:tcPr>
                </a:tc>
                <a:extLst>
                  <a:ext uri="{0D108BD9-81ED-4DB2-BD59-A6C34878D82A}">
                    <a16:rowId xmlns:a16="http://schemas.microsoft.com/office/drawing/2014/main" val="10000"/>
                  </a:ext>
                </a:extLst>
              </a:tr>
              <a:tr h="835788">
                <a:tc>
                  <a:txBody>
                    <a:bodyPr/>
                    <a:lstStyle/>
                    <a:p>
                      <a:pPr algn="just">
                        <a:lnSpc>
                          <a:spcPts val="2799"/>
                        </a:lnSpc>
                        <a:defRPr/>
                      </a:pPr>
                      <a:r>
                        <a:rPr lang="en-US" sz="1999">
                          <a:solidFill>
                            <a:srgbClr val="EEF3E3"/>
                          </a:solidFill>
                          <a:latin typeface="Arimo"/>
                          <a:ea typeface="Arimo"/>
                          <a:cs typeface="Arimo"/>
                          <a:sym typeface="Arimo"/>
                        </a:rPr>
                        <a:t>Elimination period</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solidFill>
                      <a:srgbClr val="6BA342"/>
                    </a:solidFill>
                  </a:tcPr>
                </a:tc>
                <a:tc>
                  <a:txBody>
                    <a:bodyPr/>
                    <a:lstStyle/>
                    <a:p>
                      <a:pPr algn="just">
                        <a:lnSpc>
                          <a:spcPts val="2519"/>
                        </a:lnSpc>
                        <a:defRPr/>
                      </a:pPr>
                      <a:r>
                        <a:rPr lang="en-US" sz="1799">
                          <a:solidFill>
                            <a:srgbClr val="17463E"/>
                          </a:solidFill>
                          <a:latin typeface="Public Sans"/>
                          <a:ea typeface="Public Sans"/>
                          <a:cs typeface="Public Sans"/>
                          <a:sym typeface="Public Sans"/>
                        </a:rPr>
                        <a:t>7 days (for both accident and illness)</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just">
                        <a:lnSpc>
                          <a:spcPts val="2799"/>
                        </a:lnSpc>
                        <a:defRPr/>
                      </a:pPr>
                      <a:r>
                        <a:rPr lang="en-US" sz="1999">
                          <a:solidFill>
                            <a:srgbClr val="EEF3E3"/>
                          </a:solidFill>
                          <a:latin typeface="Arimo"/>
                          <a:ea typeface="Arimo"/>
                          <a:cs typeface="Arimo"/>
                          <a:sym typeface="Arimo"/>
                        </a:rPr>
                        <a:t>Elimination period</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solidFill>
                      <a:srgbClr val="6BA342"/>
                    </a:solidFill>
                  </a:tcPr>
                </a:tc>
                <a:tc>
                  <a:txBody>
                    <a:bodyPr/>
                    <a:lstStyle/>
                    <a:p>
                      <a:pPr algn="just">
                        <a:lnSpc>
                          <a:spcPts val="2519"/>
                        </a:lnSpc>
                        <a:defRPr/>
                      </a:pPr>
                      <a:r>
                        <a:rPr lang="en-US" sz="1799">
                          <a:solidFill>
                            <a:srgbClr val="17463E"/>
                          </a:solidFill>
                          <a:latin typeface="Public Sans"/>
                          <a:ea typeface="Public Sans"/>
                          <a:cs typeface="Public Sans"/>
                          <a:sym typeface="Public Sans"/>
                        </a:rPr>
                        <a:t>90 days</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extLst>
                  <a:ext uri="{0D108BD9-81ED-4DB2-BD59-A6C34878D82A}">
                    <a16:rowId xmlns:a16="http://schemas.microsoft.com/office/drawing/2014/main" val="10001"/>
                  </a:ext>
                </a:extLst>
              </a:tr>
              <a:tr h="835788">
                <a:tc>
                  <a:txBody>
                    <a:bodyPr/>
                    <a:lstStyle/>
                    <a:p>
                      <a:pPr algn="just">
                        <a:lnSpc>
                          <a:spcPts val="2799"/>
                        </a:lnSpc>
                        <a:defRPr/>
                      </a:pPr>
                      <a:r>
                        <a:rPr lang="en-US" sz="1999">
                          <a:solidFill>
                            <a:srgbClr val="EEF3E3"/>
                          </a:solidFill>
                          <a:latin typeface="Public Sans"/>
                          <a:ea typeface="Public Sans"/>
                          <a:cs typeface="Public Sans"/>
                          <a:sym typeface="Public Sans"/>
                        </a:rPr>
                        <a:t>Weekly benefit</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solidFill>
                      <a:srgbClr val="6BA342"/>
                    </a:solidFill>
                  </a:tcPr>
                </a:tc>
                <a:tc>
                  <a:txBody>
                    <a:bodyPr/>
                    <a:lstStyle/>
                    <a:p>
                      <a:pPr algn="just">
                        <a:lnSpc>
                          <a:spcPts val="2519"/>
                        </a:lnSpc>
                        <a:defRPr/>
                      </a:pPr>
                      <a:r>
                        <a:rPr lang="en-US" sz="1799">
                          <a:solidFill>
                            <a:srgbClr val="17463E"/>
                          </a:solidFill>
                          <a:latin typeface="Public Sans"/>
                          <a:ea typeface="Public Sans"/>
                          <a:cs typeface="Public Sans"/>
                          <a:sym typeface="Public Sans"/>
                        </a:rPr>
                        <a:t>60% of weekly earnings</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just">
                        <a:lnSpc>
                          <a:spcPts val="2799"/>
                        </a:lnSpc>
                        <a:defRPr/>
                      </a:pPr>
                      <a:r>
                        <a:rPr lang="en-US" sz="1999">
                          <a:solidFill>
                            <a:srgbClr val="EEF3E3"/>
                          </a:solidFill>
                          <a:latin typeface="Public Sans"/>
                          <a:ea typeface="Public Sans"/>
                          <a:cs typeface="Public Sans"/>
                          <a:sym typeface="Public Sans"/>
                        </a:rPr>
                        <a:t>Weekly benefit</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solidFill>
                      <a:srgbClr val="6BA342"/>
                    </a:solidFill>
                  </a:tcPr>
                </a:tc>
                <a:tc>
                  <a:txBody>
                    <a:bodyPr/>
                    <a:lstStyle/>
                    <a:p>
                      <a:pPr algn="just">
                        <a:lnSpc>
                          <a:spcPts val="2519"/>
                        </a:lnSpc>
                        <a:defRPr/>
                      </a:pPr>
                      <a:r>
                        <a:rPr lang="en-US" sz="1799">
                          <a:solidFill>
                            <a:srgbClr val="17463E"/>
                          </a:solidFill>
                          <a:latin typeface="Public Sans"/>
                          <a:ea typeface="Public Sans"/>
                          <a:cs typeface="Public Sans"/>
                          <a:sym typeface="Public Sans"/>
                        </a:rPr>
                        <a:t>60% of monthly earnings</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extLst>
                  <a:ext uri="{0D108BD9-81ED-4DB2-BD59-A6C34878D82A}">
                    <a16:rowId xmlns:a16="http://schemas.microsoft.com/office/drawing/2014/main" val="10002"/>
                  </a:ext>
                </a:extLst>
              </a:tr>
              <a:tr h="835788">
                <a:tc>
                  <a:txBody>
                    <a:bodyPr/>
                    <a:lstStyle/>
                    <a:p>
                      <a:pPr algn="just">
                        <a:lnSpc>
                          <a:spcPts val="2799"/>
                        </a:lnSpc>
                        <a:defRPr/>
                      </a:pPr>
                      <a:r>
                        <a:rPr lang="en-US" sz="1999">
                          <a:solidFill>
                            <a:srgbClr val="EEF3E3"/>
                          </a:solidFill>
                          <a:latin typeface="Public Sans"/>
                          <a:ea typeface="Public Sans"/>
                          <a:cs typeface="Public Sans"/>
                          <a:sym typeface="Public Sans"/>
                        </a:rPr>
                        <a:t>Maximum weekly benefit</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solidFill>
                      <a:srgbClr val="6BA342"/>
                    </a:solidFill>
                  </a:tcPr>
                </a:tc>
                <a:tc>
                  <a:txBody>
                    <a:bodyPr/>
                    <a:lstStyle/>
                    <a:p>
                      <a:pPr algn="just">
                        <a:lnSpc>
                          <a:spcPts val="2519"/>
                        </a:lnSpc>
                        <a:defRPr/>
                      </a:pPr>
                      <a:r>
                        <a:rPr lang="en-US" sz="1799">
                          <a:solidFill>
                            <a:srgbClr val="17463E"/>
                          </a:solidFill>
                          <a:latin typeface="Public Sans"/>
                          <a:ea typeface="Public Sans"/>
                          <a:cs typeface="Public Sans"/>
                          <a:sym typeface="Public Sans"/>
                        </a:rPr>
                        <a:t>$2,500 weekly benefit</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just">
                        <a:lnSpc>
                          <a:spcPts val="2799"/>
                        </a:lnSpc>
                        <a:defRPr/>
                      </a:pPr>
                      <a:r>
                        <a:rPr lang="en-US" sz="1999">
                          <a:solidFill>
                            <a:srgbClr val="EEF3E3"/>
                          </a:solidFill>
                          <a:latin typeface="Public Sans"/>
                          <a:ea typeface="Public Sans"/>
                          <a:cs typeface="Public Sans"/>
                          <a:sym typeface="Public Sans"/>
                        </a:rPr>
                        <a:t>Maximum weekly benefit</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solidFill>
                      <a:srgbClr val="6BA342"/>
                    </a:solidFill>
                  </a:tcPr>
                </a:tc>
                <a:tc>
                  <a:txBody>
                    <a:bodyPr/>
                    <a:lstStyle/>
                    <a:p>
                      <a:pPr algn="just">
                        <a:lnSpc>
                          <a:spcPts val="2519"/>
                        </a:lnSpc>
                        <a:defRPr/>
                      </a:pPr>
                      <a:r>
                        <a:rPr lang="en-US" sz="1799">
                          <a:solidFill>
                            <a:srgbClr val="17463E"/>
                          </a:solidFill>
                          <a:latin typeface="Public Sans"/>
                          <a:ea typeface="Public Sans"/>
                          <a:cs typeface="Public Sans"/>
                          <a:sym typeface="Public Sans"/>
                        </a:rPr>
                        <a:t>$10,000 monthly benefit</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extLst>
                  <a:ext uri="{0D108BD9-81ED-4DB2-BD59-A6C34878D82A}">
                    <a16:rowId xmlns:a16="http://schemas.microsoft.com/office/drawing/2014/main" val="10003"/>
                  </a:ext>
                </a:extLst>
              </a:tr>
              <a:tr h="1104777">
                <a:tc>
                  <a:txBody>
                    <a:bodyPr/>
                    <a:lstStyle/>
                    <a:p>
                      <a:pPr algn="just">
                        <a:lnSpc>
                          <a:spcPts val="2799"/>
                        </a:lnSpc>
                        <a:defRPr/>
                      </a:pPr>
                      <a:r>
                        <a:rPr lang="en-US" sz="1999">
                          <a:solidFill>
                            <a:srgbClr val="EEF3E3"/>
                          </a:solidFill>
                          <a:latin typeface="Public Sans"/>
                          <a:ea typeface="Public Sans"/>
                          <a:cs typeface="Public Sans"/>
                          <a:sym typeface="Public Sans"/>
                        </a:rPr>
                        <a:t>Maximum benefit period</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solidFill>
                      <a:srgbClr val="6BA342"/>
                    </a:solidFill>
                  </a:tcPr>
                </a:tc>
                <a:tc>
                  <a:txBody>
                    <a:bodyPr/>
                    <a:lstStyle/>
                    <a:p>
                      <a:pPr algn="just">
                        <a:lnSpc>
                          <a:spcPts val="2519"/>
                        </a:lnSpc>
                        <a:defRPr/>
                      </a:pPr>
                      <a:r>
                        <a:rPr lang="en-US" sz="1799">
                          <a:solidFill>
                            <a:srgbClr val="17463E"/>
                          </a:solidFill>
                          <a:latin typeface="Public Sans"/>
                          <a:ea typeface="Public Sans"/>
                          <a:cs typeface="Public Sans"/>
                          <a:sym typeface="Public Sans"/>
                        </a:rPr>
                        <a:t>12 weeks</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tc>
                  <a:txBody>
                    <a:bodyPr/>
                    <a:lstStyle/>
                    <a:p>
                      <a:pPr algn="just">
                        <a:lnSpc>
                          <a:spcPts val="2799"/>
                        </a:lnSpc>
                        <a:defRPr/>
                      </a:pPr>
                      <a:r>
                        <a:rPr lang="en-US" sz="1999">
                          <a:solidFill>
                            <a:srgbClr val="EEF3E3"/>
                          </a:solidFill>
                          <a:latin typeface="Public Sans"/>
                          <a:ea typeface="Public Sans"/>
                          <a:cs typeface="Public Sans"/>
                          <a:sym typeface="Public Sans"/>
                        </a:rPr>
                        <a:t>Maximum benefit period</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solidFill>
                      <a:srgbClr val="6BA342"/>
                    </a:solidFill>
                  </a:tcPr>
                </a:tc>
                <a:tc>
                  <a:txBody>
                    <a:bodyPr/>
                    <a:lstStyle/>
                    <a:p>
                      <a:pPr algn="l">
                        <a:lnSpc>
                          <a:spcPts val="2519"/>
                        </a:lnSpc>
                        <a:defRPr/>
                      </a:pPr>
                      <a:r>
                        <a:rPr lang="en-US" sz="1799">
                          <a:solidFill>
                            <a:srgbClr val="17463E"/>
                          </a:solidFill>
                          <a:latin typeface="Public Sans"/>
                          <a:ea typeface="Public Sans"/>
                          <a:cs typeface="Public Sans"/>
                          <a:sym typeface="Public Sans"/>
                        </a:rPr>
                        <a:t>SSNRA (Social Security Normal Retirement Age)</a:t>
                      </a:r>
                      <a:endParaRPr lang="en-US" sz="1100"/>
                    </a:p>
                  </a:txBody>
                  <a:tcPr marL="190500" marR="190500" marT="190500" marB="190500" anchor="ctr">
                    <a:lnL w="38100" cap="flat" cmpd="sng" algn="ctr">
                      <a:solidFill>
                        <a:srgbClr val="17463E"/>
                      </a:solidFill>
                      <a:prstDash val="solid"/>
                      <a:round/>
                      <a:headEnd type="none" w="med" len="med"/>
                      <a:tailEnd type="none" w="med" len="med"/>
                    </a:lnL>
                    <a:lnR w="38100" cap="flat" cmpd="sng" algn="ctr">
                      <a:solidFill>
                        <a:srgbClr val="17463E"/>
                      </a:solidFill>
                      <a:prstDash val="solid"/>
                      <a:round/>
                      <a:headEnd type="none" w="med" len="med"/>
                      <a:tailEnd type="none" w="med" len="med"/>
                    </a:lnR>
                    <a:lnT w="38100" cap="flat" cmpd="sng" algn="ctr">
                      <a:solidFill>
                        <a:srgbClr val="17463E"/>
                      </a:solidFill>
                      <a:prstDash val="solid"/>
                      <a:round/>
                      <a:headEnd type="none" w="med" len="med"/>
                      <a:tailEnd type="none" w="med" len="med"/>
                    </a:lnT>
                    <a:lnB w="38100" cap="flat" cmpd="sng" algn="ctr">
                      <a:solidFill>
                        <a:srgbClr val="17463E"/>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7" name="TextBox 7"/>
          <p:cNvSpPr txBox="1"/>
          <p:nvPr/>
        </p:nvSpPr>
        <p:spPr>
          <a:xfrm>
            <a:off x="642903" y="637365"/>
            <a:ext cx="8826996" cy="871194"/>
          </a:xfrm>
          <a:prstGeom prst="rect">
            <a:avLst/>
          </a:prstGeom>
        </p:spPr>
        <p:txBody>
          <a:bodyPr lIns="0" tIns="0" rIns="0" bIns="0" rtlCol="0" anchor="t">
            <a:spAutoFit/>
          </a:bodyPr>
          <a:lstStyle/>
          <a:p>
            <a:pPr algn="l">
              <a:lnSpc>
                <a:spcPts val="6563"/>
              </a:lnSpc>
            </a:pPr>
            <a:r>
              <a:rPr lang="en-US" sz="6311" b="1">
                <a:solidFill>
                  <a:srgbClr val="17463E"/>
                </a:solidFill>
                <a:latin typeface="Public Sans Bold"/>
                <a:ea typeface="Public Sans Bold"/>
                <a:cs typeface="Public Sans Bold"/>
                <a:sym typeface="Public Sans Bold"/>
              </a:rPr>
              <a:t>Supplemental Benefits</a:t>
            </a:r>
          </a:p>
        </p:txBody>
      </p:sp>
      <p:sp>
        <p:nvSpPr>
          <p:cNvPr id="8" name="TextBox 8"/>
          <p:cNvSpPr txBox="1"/>
          <p:nvPr/>
        </p:nvSpPr>
        <p:spPr>
          <a:xfrm>
            <a:off x="738153" y="1522373"/>
            <a:ext cx="9876106" cy="539202"/>
          </a:xfrm>
          <a:prstGeom prst="rect">
            <a:avLst/>
          </a:prstGeom>
        </p:spPr>
        <p:txBody>
          <a:bodyPr lIns="0" tIns="0" rIns="0" bIns="0" rtlCol="0" anchor="t">
            <a:spAutoFit/>
          </a:bodyPr>
          <a:lstStyle/>
          <a:p>
            <a:pPr algn="l">
              <a:lnSpc>
                <a:spcPts val="4196"/>
              </a:lnSpc>
            </a:pPr>
            <a:r>
              <a:rPr lang="en-US" sz="4035" b="1">
                <a:solidFill>
                  <a:srgbClr val="17463E"/>
                </a:solidFill>
                <a:latin typeface="Public Sans Bold"/>
                <a:ea typeface="Public Sans Bold"/>
                <a:cs typeface="Public Sans Bold"/>
                <a:sym typeface="Public Sans Bold"/>
              </a:rPr>
              <a:t>Short-Term &amp; Long-Term Disability</a:t>
            </a:r>
          </a:p>
        </p:txBody>
      </p:sp>
      <p:sp>
        <p:nvSpPr>
          <p:cNvPr id="10" name="TextBox 10"/>
          <p:cNvSpPr txBox="1"/>
          <p:nvPr/>
        </p:nvSpPr>
        <p:spPr>
          <a:xfrm>
            <a:off x="738153" y="2554988"/>
            <a:ext cx="16245639" cy="692150"/>
          </a:xfrm>
          <a:prstGeom prst="rect">
            <a:avLst/>
          </a:prstGeom>
        </p:spPr>
        <p:txBody>
          <a:bodyPr lIns="0" tIns="0" rIns="0" bIns="0" rtlCol="0" anchor="t">
            <a:spAutoFit/>
          </a:bodyPr>
          <a:lstStyle/>
          <a:p>
            <a:pPr algn="ctr">
              <a:lnSpc>
                <a:spcPts val="2800"/>
              </a:lnSpc>
            </a:pPr>
            <a:r>
              <a:rPr lang="en-US" sz="2000">
                <a:solidFill>
                  <a:srgbClr val="17463E"/>
                </a:solidFill>
                <a:latin typeface="Montserrat"/>
                <a:ea typeface="Montserrat"/>
                <a:cs typeface="Montserrat"/>
                <a:sym typeface="Montserrat"/>
              </a:rPr>
              <a:t>Short-term and Long-term Disability benefits are provided at no cost to you! </a:t>
            </a:r>
          </a:p>
          <a:p>
            <a:pPr algn="ctr">
              <a:lnSpc>
                <a:spcPts val="2800"/>
              </a:lnSpc>
            </a:pPr>
            <a:r>
              <a:rPr lang="en-US" sz="2000">
                <a:solidFill>
                  <a:srgbClr val="17463E"/>
                </a:solidFill>
                <a:latin typeface="Montserrat"/>
                <a:ea typeface="Montserrat"/>
                <a:cs typeface="Montserrat"/>
                <a:sym typeface="Montserrat"/>
              </a:rPr>
              <a:t>These plans give you income protection in the event you are ill, suffer a non-work-related injury, and can’t work.</a:t>
            </a:r>
          </a:p>
        </p:txBody>
      </p:sp>
      <p:sp>
        <p:nvSpPr>
          <p:cNvPr id="12" name="TextBox 9">
            <a:extLst>
              <a:ext uri="{FF2B5EF4-FFF2-40B4-BE49-F238E27FC236}">
                <a16:creationId xmlns:a16="http://schemas.microsoft.com/office/drawing/2014/main" id="{21B2C302-7B07-67CC-4536-33D8D9CA614E}"/>
              </a:ext>
            </a:extLst>
          </p:cNvPr>
          <p:cNvSpPr txBox="1"/>
          <p:nvPr/>
        </p:nvSpPr>
        <p:spPr>
          <a:xfrm>
            <a:off x="4618973" y="9668972"/>
            <a:ext cx="13289666" cy="370551"/>
          </a:xfrm>
          <a:prstGeom prst="rect">
            <a:avLst/>
          </a:prstGeom>
        </p:spPr>
        <p:txBody>
          <a:bodyPr wrap="square" lIns="0" tIns="0" rIns="0" bIns="0" rtlCol="0" anchor="t">
            <a:spAutoFit/>
          </a:bodyPr>
          <a:lstStyle/>
          <a:p>
            <a:pPr algn="r">
              <a:lnSpc>
                <a:spcPts val="3079"/>
              </a:lnSpc>
            </a:pPr>
            <a:r>
              <a:rPr lang="en-US" sz="2199">
                <a:solidFill>
                  <a:srgbClr val="17463E"/>
                </a:solidFill>
                <a:latin typeface="Public Sans"/>
                <a:ea typeface="Public Sans"/>
                <a:cs typeface="Public Sans"/>
                <a:sym typeface="Public Sans"/>
              </a:rPr>
              <a:t>You can find additional information on</a:t>
            </a:r>
            <a:r>
              <a:rPr lang="en-US" sz="2199" b="1">
                <a:solidFill>
                  <a:srgbClr val="17463E"/>
                </a:solidFill>
                <a:latin typeface="Public Sans Bold"/>
                <a:ea typeface="Public Sans Bold"/>
                <a:cs typeface="Public Sans Bold"/>
                <a:sym typeface="Public Sans Bold"/>
              </a:rPr>
              <a:t> https://cretepa.benefitsinfo.com</a:t>
            </a:r>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EF3E3"/>
        </a:solidFill>
        <a:effectLst/>
      </p:bgPr>
    </p:bg>
    <p:spTree>
      <p:nvGrpSpPr>
        <p:cNvPr id="1" name=""/>
        <p:cNvGrpSpPr/>
        <p:nvPr/>
      </p:nvGrpSpPr>
      <p:grpSpPr>
        <a:xfrm>
          <a:off x="0" y="0"/>
          <a:ext cx="0" cy="0"/>
          <a:chOff x="0" y="0"/>
          <a:chExt cx="0" cy="0"/>
        </a:xfrm>
      </p:grpSpPr>
      <p:sp>
        <p:nvSpPr>
          <p:cNvPr id="2" name="Freeform 2"/>
          <p:cNvSpPr/>
          <p:nvPr/>
        </p:nvSpPr>
        <p:spPr>
          <a:xfrm>
            <a:off x="0" y="-419793"/>
            <a:ext cx="18399948" cy="10772333"/>
          </a:xfrm>
          <a:custGeom>
            <a:avLst/>
            <a:gdLst/>
            <a:ahLst/>
            <a:cxnLst/>
            <a:rect l="l" t="t" r="r" b="b"/>
            <a:pathLst>
              <a:path w="18399948" h="10772333">
                <a:moveTo>
                  <a:pt x="0" y="0"/>
                </a:moveTo>
                <a:lnTo>
                  <a:pt x="18399948" y="0"/>
                </a:lnTo>
                <a:lnTo>
                  <a:pt x="18399948" y="10772334"/>
                </a:lnTo>
                <a:lnTo>
                  <a:pt x="0" y="10772334"/>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3" name="Freeform 3"/>
          <p:cNvSpPr/>
          <p:nvPr/>
        </p:nvSpPr>
        <p:spPr>
          <a:xfrm>
            <a:off x="140451" y="9553378"/>
            <a:ext cx="2414894" cy="590878"/>
          </a:xfrm>
          <a:custGeom>
            <a:avLst/>
            <a:gdLst/>
            <a:ahLst/>
            <a:cxnLst/>
            <a:rect l="l" t="t" r="r" b="b"/>
            <a:pathLst>
              <a:path w="2414894" h="590878">
                <a:moveTo>
                  <a:pt x="0" y="0"/>
                </a:moveTo>
                <a:lnTo>
                  <a:pt x="2414894" y="0"/>
                </a:lnTo>
                <a:lnTo>
                  <a:pt x="2414894" y="590879"/>
                </a:lnTo>
                <a:lnTo>
                  <a:pt x="0" y="590879"/>
                </a:lnTo>
                <a:lnTo>
                  <a:pt x="0" y="0"/>
                </a:lnTo>
                <a:close/>
              </a:path>
            </a:pathLst>
          </a:custGeom>
          <a:blipFill>
            <a:blip r:embed="rId4"/>
            <a:stretch>
              <a:fillRect/>
            </a:stretch>
          </a:blipFill>
        </p:spPr>
        <p:txBody>
          <a:bodyPr/>
          <a:lstStyle/>
          <a:p>
            <a:endParaRPr lang="en-US"/>
          </a:p>
        </p:txBody>
      </p:sp>
      <p:sp>
        <p:nvSpPr>
          <p:cNvPr id="4" name="Freeform 4"/>
          <p:cNvSpPr/>
          <p:nvPr/>
        </p:nvSpPr>
        <p:spPr>
          <a:xfrm>
            <a:off x="16983792" y="201917"/>
            <a:ext cx="932477" cy="931558"/>
          </a:xfrm>
          <a:custGeom>
            <a:avLst/>
            <a:gdLst/>
            <a:ahLst/>
            <a:cxnLst/>
            <a:rect l="l" t="t" r="r" b="b"/>
            <a:pathLst>
              <a:path w="932477" h="931558">
                <a:moveTo>
                  <a:pt x="0" y="0"/>
                </a:moveTo>
                <a:lnTo>
                  <a:pt x="932477" y="0"/>
                </a:lnTo>
                <a:lnTo>
                  <a:pt x="932477" y="931558"/>
                </a:lnTo>
                <a:lnTo>
                  <a:pt x="0" y="931558"/>
                </a:lnTo>
                <a:lnTo>
                  <a:pt x="0" y="0"/>
                </a:lnTo>
                <a:close/>
              </a:path>
            </a:pathLst>
          </a:custGeom>
          <a:blipFill>
            <a:blip r:embed="rId5"/>
            <a:stretch>
              <a:fillRect/>
            </a:stretch>
          </a:blipFill>
        </p:spPr>
        <p:txBody>
          <a:bodyPr/>
          <a:lstStyle/>
          <a:p>
            <a:endParaRPr lang="en-US"/>
          </a:p>
        </p:txBody>
      </p:sp>
      <p:grpSp>
        <p:nvGrpSpPr>
          <p:cNvPr id="5" name="Group 5"/>
          <p:cNvGrpSpPr/>
          <p:nvPr/>
        </p:nvGrpSpPr>
        <p:grpSpPr>
          <a:xfrm>
            <a:off x="9068753" y="2638209"/>
            <a:ext cx="8256179" cy="3024098"/>
            <a:chOff x="0" y="-76200"/>
            <a:chExt cx="11008239" cy="4032131"/>
          </a:xfrm>
        </p:grpSpPr>
        <p:sp>
          <p:nvSpPr>
            <p:cNvPr id="6" name="TextBox 6"/>
            <p:cNvSpPr txBox="1"/>
            <p:nvPr/>
          </p:nvSpPr>
          <p:spPr>
            <a:xfrm>
              <a:off x="0" y="-76200"/>
              <a:ext cx="10041998" cy="4032131"/>
            </a:xfrm>
            <a:prstGeom prst="rect">
              <a:avLst/>
            </a:prstGeom>
          </p:spPr>
          <p:txBody>
            <a:bodyPr lIns="0" tIns="0" rIns="0" bIns="0" rtlCol="0" anchor="t">
              <a:spAutoFit/>
            </a:bodyPr>
            <a:lstStyle/>
            <a:p>
              <a:pPr marL="737235" lvl="1" indent="-368300" algn="l">
                <a:lnSpc>
                  <a:spcPts val="4782"/>
                </a:lnSpc>
                <a:buFont typeface="Arial"/>
                <a:buChar char="•"/>
              </a:pPr>
              <a:r>
                <a:rPr lang="en-US" sz="3400">
                  <a:solidFill>
                    <a:srgbClr val="17463E"/>
                  </a:solidFill>
                  <a:latin typeface="Public Sans"/>
                  <a:ea typeface="Public Sans"/>
                  <a:cs typeface="Public Sans"/>
                  <a:sym typeface="Public Sans"/>
                </a:rPr>
                <a:t>Identity Theft Protection​</a:t>
              </a:r>
              <a:endParaRPr lang="en-US" sz="3400"/>
            </a:p>
            <a:p>
              <a:pPr marL="737235" lvl="1" indent="-368300">
                <a:lnSpc>
                  <a:spcPts val="4782"/>
                </a:lnSpc>
                <a:buFont typeface="Arial"/>
                <a:buChar char="•"/>
              </a:pPr>
              <a:r>
                <a:rPr lang="en-US" sz="3400">
                  <a:solidFill>
                    <a:srgbClr val="17463E"/>
                  </a:solidFill>
                  <a:latin typeface="Public Sans"/>
                  <a:ea typeface="Public Sans"/>
                  <a:cs typeface="Public Sans"/>
                </a:rPr>
                <a:t> </a:t>
              </a:r>
            </a:p>
            <a:p>
              <a:pPr marL="737235" lvl="1" indent="-368300" algn="l">
                <a:lnSpc>
                  <a:spcPts val="4782"/>
                </a:lnSpc>
                <a:buFont typeface="Arial"/>
                <a:buChar char="•"/>
              </a:pPr>
              <a:r>
                <a:rPr lang="en-US" sz="3400">
                  <a:solidFill>
                    <a:srgbClr val="17463E"/>
                  </a:solidFill>
                  <a:latin typeface="Public Sans"/>
                  <a:ea typeface="Public Sans"/>
                  <a:cs typeface="Public Sans"/>
                  <a:sym typeface="Public Sans"/>
                </a:rPr>
                <a:t>Employee Assistance Program</a:t>
              </a:r>
              <a:endParaRPr lang="en-US" sz="3400">
                <a:solidFill>
                  <a:srgbClr val="17463E"/>
                </a:solidFill>
                <a:latin typeface="Public Sans"/>
                <a:ea typeface="Public Sans"/>
                <a:cs typeface="Public Sans"/>
              </a:endParaRPr>
            </a:p>
            <a:p>
              <a:pPr marL="737235" lvl="1" indent="-368300" algn="l">
                <a:lnSpc>
                  <a:spcPts val="4782"/>
                </a:lnSpc>
                <a:buFont typeface="Arial"/>
                <a:buChar char="•"/>
              </a:pPr>
              <a:r>
                <a:rPr lang="en-US" sz="3400">
                  <a:solidFill>
                    <a:srgbClr val="17463E"/>
                  </a:solidFill>
                  <a:latin typeface="Public Sans"/>
                  <a:ea typeface="Public Sans"/>
                  <a:cs typeface="Public Sans"/>
                  <a:sym typeface="Public Sans"/>
                </a:rPr>
                <a:t>Travel Assist</a:t>
              </a:r>
              <a:endParaRPr lang="en-US" sz="3400">
                <a:solidFill>
                  <a:srgbClr val="17463E"/>
                </a:solidFill>
                <a:latin typeface="Public Sans"/>
                <a:ea typeface="Public Sans"/>
                <a:cs typeface="Public Sans"/>
              </a:endParaRPr>
            </a:p>
            <a:p>
              <a:pPr marL="737235" lvl="1" indent="-368300" algn="l">
                <a:lnSpc>
                  <a:spcPts val="4782"/>
                </a:lnSpc>
                <a:buFont typeface="Arial"/>
                <a:buChar char="•"/>
              </a:pPr>
              <a:r>
                <a:rPr lang="en-US" sz="3400">
                  <a:solidFill>
                    <a:srgbClr val="17463E"/>
                  </a:solidFill>
                  <a:latin typeface="Public Sans"/>
                  <a:ea typeface="Public Sans"/>
                  <a:cs typeface="Public Sans"/>
                  <a:sym typeface="Public Sans"/>
                </a:rPr>
                <a:t>Life Planning Resources</a:t>
              </a:r>
              <a:endParaRPr lang="en-US" sz="3400">
                <a:solidFill>
                  <a:srgbClr val="17463E"/>
                </a:solidFill>
                <a:latin typeface="Public Sans"/>
                <a:ea typeface="Public Sans"/>
                <a:cs typeface="Public Sans"/>
              </a:endParaRPr>
            </a:p>
          </p:txBody>
        </p:sp>
        <p:sp>
          <p:nvSpPr>
            <p:cNvPr id="7" name="Freeform 7"/>
            <p:cNvSpPr/>
            <p:nvPr/>
          </p:nvSpPr>
          <p:spPr>
            <a:xfrm>
              <a:off x="7619631" y="3207838"/>
              <a:ext cx="1694304" cy="657464"/>
            </a:xfrm>
            <a:custGeom>
              <a:avLst/>
              <a:gdLst/>
              <a:ahLst/>
              <a:cxnLst/>
              <a:rect l="l" t="t" r="r" b="b"/>
              <a:pathLst>
                <a:path w="1694304" h="657464">
                  <a:moveTo>
                    <a:pt x="0" y="0"/>
                  </a:moveTo>
                  <a:lnTo>
                    <a:pt x="1694304" y="0"/>
                  </a:lnTo>
                  <a:lnTo>
                    <a:pt x="1694304" y="657464"/>
                  </a:lnTo>
                  <a:lnTo>
                    <a:pt x="0" y="657464"/>
                  </a:lnTo>
                  <a:lnTo>
                    <a:pt x="0" y="0"/>
                  </a:lnTo>
                  <a:close/>
                </a:path>
              </a:pathLst>
            </a:custGeom>
            <a:blipFill>
              <a:blip r:embed="rId6"/>
              <a:stretch>
                <a:fillRect t="-81602" b="-76100"/>
              </a:stretch>
            </a:blipFill>
          </p:spPr>
          <p:txBody>
            <a:bodyPr/>
            <a:lstStyle/>
            <a:p>
              <a:endParaRPr lang="en-US"/>
            </a:p>
          </p:txBody>
        </p:sp>
        <p:sp>
          <p:nvSpPr>
            <p:cNvPr id="8" name="Freeform 8"/>
            <p:cNvSpPr/>
            <p:nvPr/>
          </p:nvSpPr>
          <p:spPr>
            <a:xfrm>
              <a:off x="4613393" y="2421637"/>
              <a:ext cx="1694304" cy="657464"/>
            </a:xfrm>
            <a:custGeom>
              <a:avLst/>
              <a:gdLst/>
              <a:ahLst/>
              <a:cxnLst/>
              <a:rect l="l" t="t" r="r" b="b"/>
              <a:pathLst>
                <a:path w="1694304" h="657464">
                  <a:moveTo>
                    <a:pt x="0" y="0"/>
                  </a:moveTo>
                  <a:lnTo>
                    <a:pt x="1694304" y="0"/>
                  </a:lnTo>
                  <a:lnTo>
                    <a:pt x="1694304" y="657464"/>
                  </a:lnTo>
                  <a:lnTo>
                    <a:pt x="0" y="657464"/>
                  </a:lnTo>
                  <a:lnTo>
                    <a:pt x="0" y="0"/>
                  </a:lnTo>
                  <a:close/>
                </a:path>
              </a:pathLst>
            </a:custGeom>
            <a:blipFill>
              <a:blip r:embed="rId6"/>
              <a:stretch>
                <a:fillRect t="-81602" b="-76100"/>
              </a:stretch>
            </a:blipFill>
          </p:spPr>
          <p:txBody>
            <a:bodyPr/>
            <a:lstStyle/>
            <a:p>
              <a:endParaRPr lang="en-US"/>
            </a:p>
          </p:txBody>
        </p:sp>
        <p:sp>
          <p:nvSpPr>
            <p:cNvPr id="9" name="Freeform 9"/>
            <p:cNvSpPr/>
            <p:nvPr/>
          </p:nvSpPr>
          <p:spPr>
            <a:xfrm>
              <a:off x="9313935" y="1600329"/>
              <a:ext cx="1694304" cy="657464"/>
            </a:xfrm>
            <a:custGeom>
              <a:avLst/>
              <a:gdLst/>
              <a:ahLst/>
              <a:cxnLst/>
              <a:rect l="l" t="t" r="r" b="b"/>
              <a:pathLst>
                <a:path w="1694304" h="657464">
                  <a:moveTo>
                    <a:pt x="0" y="0"/>
                  </a:moveTo>
                  <a:lnTo>
                    <a:pt x="1694304" y="0"/>
                  </a:lnTo>
                  <a:lnTo>
                    <a:pt x="1694304" y="657465"/>
                  </a:lnTo>
                  <a:lnTo>
                    <a:pt x="0" y="657465"/>
                  </a:lnTo>
                  <a:lnTo>
                    <a:pt x="0" y="0"/>
                  </a:lnTo>
                  <a:close/>
                </a:path>
              </a:pathLst>
            </a:custGeom>
            <a:blipFill>
              <a:blip r:embed="rId6"/>
              <a:stretch>
                <a:fillRect t="-81602" b="-76100"/>
              </a:stretch>
            </a:blipFill>
          </p:spPr>
          <p:txBody>
            <a:bodyPr/>
            <a:lstStyle/>
            <a:p>
              <a:endParaRPr lang="en-US"/>
            </a:p>
          </p:txBody>
        </p:sp>
      </p:grpSp>
      <p:sp>
        <p:nvSpPr>
          <p:cNvPr id="10" name="Freeform 10"/>
          <p:cNvSpPr/>
          <p:nvPr/>
        </p:nvSpPr>
        <p:spPr>
          <a:xfrm>
            <a:off x="1028700" y="1962328"/>
            <a:ext cx="2379015" cy="2379015"/>
          </a:xfrm>
          <a:custGeom>
            <a:avLst/>
            <a:gdLst/>
            <a:ahLst/>
            <a:cxnLst/>
            <a:rect l="l" t="t" r="r" b="b"/>
            <a:pathLst>
              <a:path w="2379015" h="2379015">
                <a:moveTo>
                  <a:pt x="0" y="0"/>
                </a:moveTo>
                <a:lnTo>
                  <a:pt x="2379015" y="0"/>
                </a:lnTo>
                <a:lnTo>
                  <a:pt x="2379015" y="2379015"/>
                </a:lnTo>
                <a:lnTo>
                  <a:pt x="0" y="23790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1" name="Group 11"/>
          <p:cNvGrpSpPr/>
          <p:nvPr/>
        </p:nvGrpSpPr>
        <p:grpSpPr>
          <a:xfrm>
            <a:off x="4342324" y="3373235"/>
            <a:ext cx="2379015" cy="2379015"/>
            <a:chOff x="0" y="0"/>
            <a:chExt cx="3172020" cy="3172020"/>
          </a:xfrm>
        </p:grpSpPr>
        <p:grpSp>
          <p:nvGrpSpPr>
            <p:cNvPr id="12" name="Group 12"/>
            <p:cNvGrpSpPr/>
            <p:nvPr/>
          </p:nvGrpSpPr>
          <p:grpSpPr>
            <a:xfrm>
              <a:off x="0" y="0"/>
              <a:ext cx="3172020" cy="3172020"/>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463E"/>
              </a:solidFill>
            </p:spPr>
            <p:txBody>
              <a:bodyPr/>
              <a:lstStyle/>
              <a:p>
                <a:endParaRPr lang="en-US"/>
              </a:p>
            </p:txBody>
          </p:sp>
          <p:sp>
            <p:nvSpPr>
              <p:cNvPr id="14" name="TextBox 14"/>
              <p:cNvSpPr txBox="1"/>
              <p:nvPr/>
            </p:nvSpPr>
            <p:spPr>
              <a:xfrm>
                <a:off x="76200" y="19050"/>
                <a:ext cx="660400" cy="717550"/>
              </a:xfrm>
              <a:prstGeom prst="rect">
                <a:avLst/>
              </a:prstGeom>
            </p:spPr>
            <p:txBody>
              <a:bodyPr lIns="50800" tIns="50800" rIns="50800" bIns="50800" rtlCol="0" anchor="ctr"/>
              <a:lstStyle/>
              <a:p>
                <a:pPr algn="ctr">
                  <a:lnSpc>
                    <a:spcPts val="3079"/>
                  </a:lnSpc>
                </a:pPr>
                <a:endParaRPr/>
              </a:p>
            </p:txBody>
          </p:sp>
        </p:grpSp>
        <p:sp>
          <p:nvSpPr>
            <p:cNvPr id="15" name="Freeform 15"/>
            <p:cNvSpPr/>
            <p:nvPr/>
          </p:nvSpPr>
          <p:spPr>
            <a:xfrm>
              <a:off x="233424" y="492106"/>
              <a:ext cx="2705171" cy="2187807"/>
            </a:xfrm>
            <a:custGeom>
              <a:avLst/>
              <a:gdLst/>
              <a:ahLst/>
              <a:cxnLst/>
              <a:rect l="l" t="t" r="r" b="b"/>
              <a:pathLst>
                <a:path w="2705171" h="2187807">
                  <a:moveTo>
                    <a:pt x="0" y="0"/>
                  </a:moveTo>
                  <a:lnTo>
                    <a:pt x="2705171" y="0"/>
                  </a:lnTo>
                  <a:lnTo>
                    <a:pt x="2705171" y="2187807"/>
                  </a:lnTo>
                  <a:lnTo>
                    <a:pt x="0" y="218780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grpSp>
        <p:nvGrpSpPr>
          <p:cNvPr id="16" name="Group 16"/>
          <p:cNvGrpSpPr/>
          <p:nvPr/>
        </p:nvGrpSpPr>
        <p:grpSpPr>
          <a:xfrm>
            <a:off x="1963309" y="6112973"/>
            <a:ext cx="2379015" cy="2379015"/>
            <a:chOff x="0" y="0"/>
            <a:chExt cx="3172020" cy="3172020"/>
          </a:xfrm>
        </p:grpSpPr>
        <p:grpSp>
          <p:nvGrpSpPr>
            <p:cNvPr id="17" name="Group 17"/>
            <p:cNvGrpSpPr/>
            <p:nvPr/>
          </p:nvGrpSpPr>
          <p:grpSpPr>
            <a:xfrm>
              <a:off x="0" y="0"/>
              <a:ext cx="3172020" cy="3172020"/>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463E"/>
              </a:solidFill>
            </p:spPr>
            <p:txBody>
              <a:bodyPr/>
              <a:lstStyle/>
              <a:p>
                <a:endParaRPr lang="en-US"/>
              </a:p>
            </p:txBody>
          </p:sp>
          <p:sp>
            <p:nvSpPr>
              <p:cNvPr id="19" name="TextBox 19"/>
              <p:cNvSpPr txBox="1"/>
              <p:nvPr/>
            </p:nvSpPr>
            <p:spPr>
              <a:xfrm>
                <a:off x="76200" y="19050"/>
                <a:ext cx="660400" cy="717550"/>
              </a:xfrm>
              <a:prstGeom prst="rect">
                <a:avLst/>
              </a:prstGeom>
            </p:spPr>
            <p:txBody>
              <a:bodyPr lIns="50800" tIns="50800" rIns="50800" bIns="50800" rtlCol="0" anchor="ctr"/>
              <a:lstStyle/>
              <a:p>
                <a:pPr algn="ctr">
                  <a:lnSpc>
                    <a:spcPts val="3079"/>
                  </a:lnSpc>
                </a:pPr>
                <a:endParaRPr/>
              </a:p>
            </p:txBody>
          </p:sp>
        </p:grpSp>
        <p:sp>
          <p:nvSpPr>
            <p:cNvPr id="20" name="Freeform 20"/>
            <p:cNvSpPr/>
            <p:nvPr/>
          </p:nvSpPr>
          <p:spPr>
            <a:xfrm>
              <a:off x="704981" y="403275"/>
              <a:ext cx="2185254" cy="2242332"/>
            </a:xfrm>
            <a:custGeom>
              <a:avLst/>
              <a:gdLst/>
              <a:ahLst/>
              <a:cxnLst/>
              <a:rect l="l" t="t" r="r" b="b"/>
              <a:pathLst>
                <a:path w="2185254" h="2242332">
                  <a:moveTo>
                    <a:pt x="0" y="0"/>
                  </a:moveTo>
                  <a:lnTo>
                    <a:pt x="2185254" y="0"/>
                  </a:lnTo>
                  <a:lnTo>
                    <a:pt x="2185254" y="2242332"/>
                  </a:lnTo>
                  <a:lnTo>
                    <a:pt x="0" y="22423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grpSp>
        <p:nvGrpSpPr>
          <p:cNvPr id="21" name="Group 21"/>
          <p:cNvGrpSpPr/>
          <p:nvPr/>
        </p:nvGrpSpPr>
        <p:grpSpPr>
          <a:xfrm>
            <a:off x="6057244" y="7302480"/>
            <a:ext cx="2379015" cy="2379015"/>
            <a:chOff x="0" y="0"/>
            <a:chExt cx="3172020" cy="3172020"/>
          </a:xfrm>
        </p:grpSpPr>
        <p:grpSp>
          <p:nvGrpSpPr>
            <p:cNvPr id="22" name="Group 22"/>
            <p:cNvGrpSpPr/>
            <p:nvPr/>
          </p:nvGrpSpPr>
          <p:grpSpPr>
            <a:xfrm>
              <a:off x="0" y="0"/>
              <a:ext cx="3172020" cy="3172020"/>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463E"/>
              </a:solidFill>
            </p:spPr>
            <p:txBody>
              <a:bodyPr/>
              <a:lstStyle/>
              <a:p>
                <a:endParaRPr lang="en-US"/>
              </a:p>
            </p:txBody>
          </p:sp>
          <p:sp>
            <p:nvSpPr>
              <p:cNvPr id="24" name="TextBox 24"/>
              <p:cNvSpPr txBox="1"/>
              <p:nvPr/>
            </p:nvSpPr>
            <p:spPr>
              <a:xfrm>
                <a:off x="76200" y="19050"/>
                <a:ext cx="660400" cy="717550"/>
              </a:xfrm>
              <a:prstGeom prst="rect">
                <a:avLst/>
              </a:prstGeom>
            </p:spPr>
            <p:txBody>
              <a:bodyPr lIns="50800" tIns="50800" rIns="50800" bIns="50800" rtlCol="0" anchor="ctr"/>
              <a:lstStyle/>
              <a:p>
                <a:pPr algn="ctr">
                  <a:lnSpc>
                    <a:spcPts val="3079"/>
                  </a:lnSpc>
                </a:pPr>
                <a:endParaRPr/>
              </a:p>
            </p:txBody>
          </p:sp>
        </p:grpSp>
        <p:sp>
          <p:nvSpPr>
            <p:cNvPr id="25" name="Freeform 25"/>
            <p:cNvSpPr/>
            <p:nvPr/>
          </p:nvSpPr>
          <p:spPr>
            <a:xfrm>
              <a:off x="320961" y="320961"/>
              <a:ext cx="2530098" cy="2530098"/>
            </a:xfrm>
            <a:custGeom>
              <a:avLst/>
              <a:gdLst/>
              <a:ahLst/>
              <a:cxnLst/>
              <a:rect l="l" t="t" r="r" b="b"/>
              <a:pathLst>
                <a:path w="2530098" h="2530098">
                  <a:moveTo>
                    <a:pt x="0" y="0"/>
                  </a:moveTo>
                  <a:lnTo>
                    <a:pt x="2530098" y="0"/>
                  </a:lnTo>
                  <a:lnTo>
                    <a:pt x="2530098" y="2530098"/>
                  </a:lnTo>
                  <a:lnTo>
                    <a:pt x="0" y="253009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sp>
        <p:nvSpPr>
          <p:cNvPr id="26" name="Freeform 26"/>
          <p:cNvSpPr/>
          <p:nvPr/>
        </p:nvSpPr>
        <p:spPr>
          <a:xfrm>
            <a:off x="12600042" y="7485237"/>
            <a:ext cx="1762780" cy="399461"/>
          </a:xfrm>
          <a:custGeom>
            <a:avLst/>
            <a:gdLst/>
            <a:ahLst/>
            <a:cxnLst/>
            <a:rect l="l" t="t" r="r" b="b"/>
            <a:pathLst>
              <a:path w="1762780" h="399461">
                <a:moveTo>
                  <a:pt x="0" y="0"/>
                </a:moveTo>
                <a:lnTo>
                  <a:pt x="1762780" y="0"/>
                </a:lnTo>
                <a:lnTo>
                  <a:pt x="1762780" y="399461"/>
                </a:lnTo>
                <a:lnTo>
                  <a:pt x="0" y="399461"/>
                </a:lnTo>
                <a:lnTo>
                  <a:pt x="0" y="0"/>
                </a:lnTo>
                <a:close/>
              </a:path>
            </a:pathLst>
          </a:custGeom>
          <a:blipFill>
            <a:blip r:embed="rId15"/>
            <a:stretch>
              <a:fillRect l="-15616" t="-24443" r="-15830" b="-24922"/>
            </a:stretch>
          </a:blipFill>
        </p:spPr>
        <p:txBody>
          <a:bodyPr/>
          <a:lstStyle/>
          <a:p>
            <a:endParaRPr lang="en-US"/>
          </a:p>
        </p:txBody>
      </p:sp>
      <p:sp>
        <p:nvSpPr>
          <p:cNvPr id="27" name="Freeform 27"/>
          <p:cNvSpPr/>
          <p:nvPr/>
        </p:nvSpPr>
        <p:spPr>
          <a:xfrm>
            <a:off x="13816577" y="7969168"/>
            <a:ext cx="1054388" cy="988489"/>
          </a:xfrm>
          <a:custGeom>
            <a:avLst/>
            <a:gdLst/>
            <a:ahLst/>
            <a:cxnLst/>
            <a:rect l="l" t="t" r="r" b="b"/>
            <a:pathLst>
              <a:path w="1054388" h="988489">
                <a:moveTo>
                  <a:pt x="0" y="0"/>
                </a:moveTo>
                <a:lnTo>
                  <a:pt x="1054389" y="0"/>
                </a:lnTo>
                <a:lnTo>
                  <a:pt x="1054389" y="988489"/>
                </a:lnTo>
                <a:lnTo>
                  <a:pt x="0" y="988489"/>
                </a:lnTo>
                <a:lnTo>
                  <a:pt x="0" y="0"/>
                </a:lnTo>
                <a:close/>
              </a:path>
            </a:pathLst>
          </a:custGeom>
          <a:blipFill>
            <a:blip r:embed="rId16"/>
            <a:stretch>
              <a:fillRect/>
            </a:stretch>
          </a:blipFill>
        </p:spPr>
        <p:txBody>
          <a:bodyPr/>
          <a:lstStyle/>
          <a:p>
            <a:endParaRPr lang="en-US"/>
          </a:p>
        </p:txBody>
      </p:sp>
      <p:sp>
        <p:nvSpPr>
          <p:cNvPr id="28" name="Freeform 28"/>
          <p:cNvSpPr/>
          <p:nvPr/>
        </p:nvSpPr>
        <p:spPr>
          <a:xfrm>
            <a:off x="9808441" y="3287510"/>
            <a:ext cx="1757559" cy="537252"/>
          </a:xfrm>
          <a:custGeom>
            <a:avLst/>
            <a:gdLst/>
            <a:ahLst/>
            <a:cxnLst/>
            <a:rect l="l" t="t" r="r" b="b"/>
            <a:pathLst>
              <a:path w="1757559" h="537252">
                <a:moveTo>
                  <a:pt x="0" y="0"/>
                </a:moveTo>
                <a:lnTo>
                  <a:pt x="1757559" y="0"/>
                </a:lnTo>
                <a:lnTo>
                  <a:pt x="1757559" y="537252"/>
                </a:lnTo>
                <a:lnTo>
                  <a:pt x="0" y="537252"/>
                </a:lnTo>
                <a:lnTo>
                  <a:pt x="0" y="0"/>
                </a:lnTo>
                <a:close/>
              </a:path>
            </a:pathLst>
          </a:custGeom>
          <a:blipFill>
            <a:blip r:embed="rId17"/>
            <a:stretch>
              <a:fillRect l="-5491" t="-61979" r="-5436" b="-79944"/>
            </a:stretch>
          </a:blipFill>
        </p:spPr>
        <p:txBody>
          <a:bodyPr/>
          <a:lstStyle/>
          <a:p>
            <a:endParaRPr lang="en-US"/>
          </a:p>
        </p:txBody>
      </p:sp>
      <p:sp>
        <p:nvSpPr>
          <p:cNvPr id="29" name="Freeform 29"/>
          <p:cNvSpPr/>
          <p:nvPr/>
        </p:nvSpPr>
        <p:spPr>
          <a:xfrm>
            <a:off x="14792793" y="2505048"/>
            <a:ext cx="1220704" cy="657202"/>
          </a:xfrm>
          <a:custGeom>
            <a:avLst/>
            <a:gdLst/>
            <a:ahLst/>
            <a:cxnLst/>
            <a:rect l="l" t="t" r="r" b="b"/>
            <a:pathLst>
              <a:path w="1220704" h="657202">
                <a:moveTo>
                  <a:pt x="0" y="0"/>
                </a:moveTo>
                <a:lnTo>
                  <a:pt x="1220704" y="0"/>
                </a:lnTo>
                <a:lnTo>
                  <a:pt x="1220704" y="657202"/>
                </a:lnTo>
                <a:lnTo>
                  <a:pt x="0" y="657202"/>
                </a:lnTo>
                <a:lnTo>
                  <a:pt x="0" y="0"/>
                </a:lnTo>
                <a:close/>
              </a:path>
            </a:pathLst>
          </a:custGeom>
          <a:blipFill>
            <a:blip r:embed="rId18"/>
            <a:stretch>
              <a:fillRect t="-5303" b="-7954"/>
            </a:stretch>
          </a:blipFill>
        </p:spPr>
        <p:txBody>
          <a:bodyPr/>
          <a:lstStyle/>
          <a:p>
            <a:endParaRPr lang="en-US"/>
          </a:p>
        </p:txBody>
      </p:sp>
      <p:sp>
        <p:nvSpPr>
          <p:cNvPr id="30" name="TextBox 30"/>
          <p:cNvSpPr txBox="1"/>
          <p:nvPr/>
        </p:nvSpPr>
        <p:spPr>
          <a:xfrm>
            <a:off x="642903" y="637365"/>
            <a:ext cx="7398841" cy="871194"/>
          </a:xfrm>
          <a:prstGeom prst="rect">
            <a:avLst/>
          </a:prstGeom>
        </p:spPr>
        <p:txBody>
          <a:bodyPr lIns="0" tIns="0" rIns="0" bIns="0" rtlCol="0" anchor="t">
            <a:spAutoFit/>
          </a:bodyPr>
          <a:lstStyle/>
          <a:p>
            <a:pPr algn="l">
              <a:lnSpc>
                <a:spcPts val="6563"/>
              </a:lnSpc>
            </a:pPr>
            <a:r>
              <a:rPr lang="en-US" sz="6311" b="1">
                <a:solidFill>
                  <a:srgbClr val="17463E"/>
                </a:solidFill>
                <a:latin typeface="Public Sans Bold"/>
                <a:ea typeface="Public Sans Bold"/>
                <a:cs typeface="Public Sans Bold"/>
                <a:sym typeface="Public Sans Bold"/>
              </a:rPr>
              <a:t>Additional Benefits</a:t>
            </a:r>
          </a:p>
        </p:txBody>
      </p:sp>
      <p:sp>
        <p:nvSpPr>
          <p:cNvPr id="31" name="TextBox 31"/>
          <p:cNvSpPr txBox="1"/>
          <p:nvPr/>
        </p:nvSpPr>
        <p:spPr>
          <a:xfrm>
            <a:off x="9068753" y="6809357"/>
            <a:ext cx="7531498" cy="675785"/>
          </a:xfrm>
          <a:prstGeom prst="rect">
            <a:avLst/>
          </a:prstGeom>
        </p:spPr>
        <p:txBody>
          <a:bodyPr lIns="0" tIns="0" rIns="0" bIns="0" rtlCol="0" anchor="t">
            <a:spAutoFit/>
          </a:bodyPr>
          <a:lstStyle/>
          <a:p>
            <a:pPr algn="l">
              <a:lnSpc>
                <a:spcPts val="5020"/>
              </a:lnSpc>
            </a:pPr>
            <a:r>
              <a:rPr lang="en-US" sz="4827" b="1" u="sng">
                <a:solidFill>
                  <a:srgbClr val="17463E"/>
                </a:solidFill>
                <a:latin typeface="Public Sans Bold"/>
                <a:ea typeface="Public Sans Bold"/>
                <a:cs typeface="Public Sans Bold"/>
                <a:sym typeface="Public Sans Bold"/>
              </a:rPr>
              <a:t>Voluntary</a:t>
            </a:r>
          </a:p>
        </p:txBody>
      </p:sp>
      <p:sp>
        <p:nvSpPr>
          <p:cNvPr id="32" name="TextBox 32"/>
          <p:cNvSpPr txBox="1"/>
          <p:nvPr/>
        </p:nvSpPr>
        <p:spPr>
          <a:xfrm>
            <a:off x="9068753" y="7409037"/>
            <a:ext cx="5491520" cy="1177438"/>
          </a:xfrm>
          <a:prstGeom prst="rect">
            <a:avLst/>
          </a:prstGeom>
        </p:spPr>
        <p:txBody>
          <a:bodyPr lIns="0" tIns="0" rIns="0" bIns="0" rtlCol="0" anchor="t">
            <a:spAutoFit/>
          </a:bodyPr>
          <a:lstStyle/>
          <a:p>
            <a:pPr marL="737870" lvl="1" indent="-368935" algn="l">
              <a:lnSpc>
                <a:spcPts val="4785"/>
              </a:lnSpc>
              <a:buFont typeface="Arial"/>
              <a:buChar char="•"/>
            </a:pPr>
            <a:r>
              <a:rPr lang="en-US" sz="3400">
                <a:solidFill>
                  <a:srgbClr val="17463E"/>
                </a:solidFill>
                <a:latin typeface="Public Sans"/>
                <a:ea typeface="Public Sans"/>
                <a:cs typeface="Public Sans"/>
                <a:sym typeface="Public Sans"/>
              </a:rPr>
              <a:t>Pet Insurance</a:t>
            </a:r>
            <a:endParaRPr lang="en-US" sz="3400"/>
          </a:p>
          <a:p>
            <a:pPr marL="737870" lvl="1" indent="-368935">
              <a:lnSpc>
                <a:spcPts val="4785"/>
              </a:lnSpc>
              <a:buFont typeface="Arial"/>
              <a:buChar char="•"/>
            </a:pPr>
            <a:r>
              <a:rPr lang="en-US" sz="3400">
                <a:solidFill>
                  <a:srgbClr val="17463E"/>
                </a:solidFill>
                <a:latin typeface="Public Sans"/>
                <a:ea typeface="Public Sans"/>
                <a:cs typeface="Public Sans"/>
                <a:sym typeface="Public Sans"/>
              </a:rPr>
              <a:t>Commuter Benefits</a:t>
            </a:r>
            <a:endParaRPr lang="en-US" sz="2000">
              <a:solidFill>
                <a:srgbClr val="1E453E"/>
              </a:solidFill>
              <a:latin typeface="Public Sans"/>
              <a:ea typeface="Public Sans"/>
              <a:cs typeface="Public Sans"/>
            </a:endParaRPr>
          </a:p>
        </p:txBody>
      </p:sp>
      <p:sp>
        <p:nvSpPr>
          <p:cNvPr id="33" name="TextBox 33"/>
          <p:cNvSpPr txBox="1"/>
          <p:nvPr/>
        </p:nvSpPr>
        <p:spPr>
          <a:xfrm>
            <a:off x="9068753" y="2019478"/>
            <a:ext cx="7531498" cy="675880"/>
          </a:xfrm>
          <a:prstGeom prst="rect">
            <a:avLst/>
          </a:prstGeom>
        </p:spPr>
        <p:txBody>
          <a:bodyPr lIns="0" tIns="0" rIns="0" bIns="0" rtlCol="0" anchor="t">
            <a:spAutoFit/>
          </a:bodyPr>
          <a:lstStyle/>
          <a:p>
            <a:pPr algn="l">
              <a:lnSpc>
                <a:spcPts val="5025"/>
              </a:lnSpc>
            </a:pPr>
            <a:r>
              <a:rPr lang="en-US" sz="4832" b="1" u="sng">
                <a:solidFill>
                  <a:srgbClr val="17463E"/>
                </a:solidFill>
                <a:latin typeface="Public Sans Bold"/>
                <a:ea typeface="Public Sans Bold"/>
                <a:cs typeface="Public Sans Bold"/>
                <a:sym typeface="Public Sans Bold"/>
              </a:rPr>
              <a:t>Employer Paid</a:t>
            </a:r>
          </a:p>
        </p:txBody>
      </p:sp>
      <p:sp>
        <p:nvSpPr>
          <p:cNvPr id="36" name="TextBox 9">
            <a:extLst>
              <a:ext uri="{FF2B5EF4-FFF2-40B4-BE49-F238E27FC236}">
                <a16:creationId xmlns:a16="http://schemas.microsoft.com/office/drawing/2014/main" id="{E4F5CCFA-500A-4BD1-EBB0-BFA3A615C679}"/>
              </a:ext>
            </a:extLst>
          </p:cNvPr>
          <p:cNvSpPr txBox="1"/>
          <p:nvPr/>
        </p:nvSpPr>
        <p:spPr>
          <a:xfrm>
            <a:off x="4618973" y="9668972"/>
            <a:ext cx="13289666" cy="370551"/>
          </a:xfrm>
          <a:prstGeom prst="rect">
            <a:avLst/>
          </a:prstGeom>
        </p:spPr>
        <p:txBody>
          <a:bodyPr wrap="square" lIns="0" tIns="0" rIns="0" bIns="0" rtlCol="0" anchor="t">
            <a:spAutoFit/>
          </a:bodyPr>
          <a:lstStyle/>
          <a:p>
            <a:pPr algn="r">
              <a:lnSpc>
                <a:spcPts val="3079"/>
              </a:lnSpc>
            </a:pPr>
            <a:r>
              <a:rPr lang="en-US" sz="2199">
                <a:solidFill>
                  <a:srgbClr val="17463E"/>
                </a:solidFill>
                <a:latin typeface="Public Sans"/>
                <a:ea typeface="Public Sans"/>
                <a:cs typeface="Public Sans"/>
                <a:sym typeface="Public Sans"/>
              </a:rPr>
              <a:t>You can find additional information on</a:t>
            </a:r>
            <a:r>
              <a:rPr lang="en-US" sz="2199" b="1">
                <a:solidFill>
                  <a:srgbClr val="17463E"/>
                </a:solidFill>
                <a:latin typeface="Public Sans Bold"/>
                <a:ea typeface="Public Sans Bold"/>
                <a:cs typeface="Public Sans Bold"/>
                <a:sym typeface="Public Sans Bold"/>
              </a:rPr>
              <a:t> https://cretepa.benefitsinfo.com</a:t>
            </a:r>
            <a:endParaRPr lang="en-US"/>
          </a:p>
        </p:txBody>
      </p:sp>
      <p:sp>
        <p:nvSpPr>
          <p:cNvPr id="34" name="TextBox 32">
            <a:extLst>
              <a:ext uri="{FF2B5EF4-FFF2-40B4-BE49-F238E27FC236}">
                <a16:creationId xmlns:a16="http://schemas.microsoft.com/office/drawing/2014/main" id="{A1E048BA-FE2D-AB39-CC1C-BE855C56CDE5}"/>
              </a:ext>
            </a:extLst>
          </p:cNvPr>
          <p:cNvSpPr txBox="1"/>
          <p:nvPr/>
        </p:nvSpPr>
        <p:spPr>
          <a:xfrm>
            <a:off x="9400590" y="8552036"/>
            <a:ext cx="5491520" cy="276999"/>
          </a:xfrm>
          <a:prstGeom prst="rect">
            <a:avLst/>
          </a:prstGeom>
        </p:spPr>
        <p:txBody>
          <a:bodyPr lIns="0" tIns="0" rIns="0" bIns="0" rtlCol="0" anchor="t">
            <a:spAutoFit/>
          </a:bodyPr>
          <a:lstStyle/>
          <a:p>
            <a:pPr marL="368935" lvl="1"/>
            <a:r>
              <a:rPr lang="en-US" i="1">
                <a:solidFill>
                  <a:srgbClr val="1E453E"/>
                </a:solidFill>
                <a:latin typeface="Public Sans"/>
                <a:ea typeface="Public Sans"/>
                <a:cs typeface="Public Sans"/>
                <a:sym typeface="Public Sans"/>
              </a:rPr>
              <a:t>Must actively enroll on ebcflex.com​</a:t>
            </a:r>
            <a:endParaRPr lang="en-US" i="1">
              <a:solidFill>
                <a:srgbClr val="1E453E"/>
              </a:solidFill>
              <a:latin typeface="Public Sans"/>
              <a:ea typeface="Public Sans"/>
              <a:cs typeface="Public San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EF3E3"/>
        </a:solidFill>
        <a:effectLst/>
      </p:bgPr>
    </p:bg>
    <p:spTree>
      <p:nvGrpSpPr>
        <p:cNvPr id="1" name=""/>
        <p:cNvGrpSpPr/>
        <p:nvPr/>
      </p:nvGrpSpPr>
      <p:grpSpPr>
        <a:xfrm>
          <a:off x="0" y="0"/>
          <a:ext cx="0" cy="0"/>
          <a:chOff x="0" y="0"/>
          <a:chExt cx="0" cy="0"/>
        </a:xfrm>
      </p:grpSpPr>
      <p:sp>
        <p:nvSpPr>
          <p:cNvPr id="2" name="Freeform 2"/>
          <p:cNvSpPr/>
          <p:nvPr/>
        </p:nvSpPr>
        <p:spPr>
          <a:xfrm>
            <a:off x="0" y="-419793"/>
            <a:ext cx="18399948" cy="10772333"/>
          </a:xfrm>
          <a:custGeom>
            <a:avLst/>
            <a:gdLst/>
            <a:ahLst/>
            <a:cxnLst/>
            <a:rect l="l" t="t" r="r" b="b"/>
            <a:pathLst>
              <a:path w="18399948" h="10772333">
                <a:moveTo>
                  <a:pt x="0" y="0"/>
                </a:moveTo>
                <a:lnTo>
                  <a:pt x="18399948" y="0"/>
                </a:lnTo>
                <a:lnTo>
                  <a:pt x="18399948" y="10772334"/>
                </a:lnTo>
                <a:lnTo>
                  <a:pt x="0" y="10772334"/>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40451" y="9553378"/>
            <a:ext cx="2414894" cy="590878"/>
          </a:xfrm>
          <a:custGeom>
            <a:avLst/>
            <a:gdLst/>
            <a:ahLst/>
            <a:cxnLst/>
            <a:rect l="l" t="t" r="r" b="b"/>
            <a:pathLst>
              <a:path w="2414894" h="590878">
                <a:moveTo>
                  <a:pt x="0" y="0"/>
                </a:moveTo>
                <a:lnTo>
                  <a:pt x="2414894" y="0"/>
                </a:lnTo>
                <a:lnTo>
                  <a:pt x="2414894" y="590879"/>
                </a:lnTo>
                <a:lnTo>
                  <a:pt x="0" y="590879"/>
                </a:lnTo>
                <a:lnTo>
                  <a:pt x="0" y="0"/>
                </a:lnTo>
                <a:close/>
              </a:path>
            </a:pathLst>
          </a:custGeom>
          <a:blipFill>
            <a:blip r:embed="rId4"/>
            <a:stretch>
              <a:fillRect/>
            </a:stretch>
          </a:blipFill>
        </p:spPr>
        <p:txBody>
          <a:bodyPr/>
          <a:lstStyle/>
          <a:p>
            <a:endParaRPr lang="en-US"/>
          </a:p>
        </p:txBody>
      </p:sp>
      <p:sp>
        <p:nvSpPr>
          <p:cNvPr id="4" name="Freeform 4"/>
          <p:cNvSpPr/>
          <p:nvPr/>
        </p:nvSpPr>
        <p:spPr>
          <a:xfrm>
            <a:off x="16983792" y="201917"/>
            <a:ext cx="932477" cy="931558"/>
          </a:xfrm>
          <a:custGeom>
            <a:avLst/>
            <a:gdLst/>
            <a:ahLst/>
            <a:cxnLst/>
            <a:rect l="l" t="t" r="r" b="b"/>
            <a:pathLst>
              <a:path w="932477" h="931558">
                <a:moveTo>
                  <a:pt x="0" y="0"/>
                </a:moveTo>
                <a:lnTo>
                  <a:pt x="932477" y="0"/>
                </a:lnTo>
                <a:lnTo>
                  <a:pt x="932477" y="931558"/>
                </a:lnTo>
                <a:lnTo>
                  <a:pt x="0" y="931558"/>
                </a:lnTo>
                <a:lnTo>
                  <a:pt x="0" y="0"/>
                </a:lnTo>
                <a:close/>
              </a:path>
            </a:pathLst>
          </a:custGeom>
          <a:blipFill>
            <a:blip r:embed="rId5"/>
            <a:stretch>
              <a:fillRect/>
            </a:stretch>
          </a:blipFill>
        </p:spPr>
        <p:txBody>
          <a:bodyPr/>
          <a:lstStyle/>
          <a:p>
            <a:endParaRPr lang="en-US"/>
          </a:p>
        </p:txBody>
      </p:sp>
      <p:sp>
        <p:nvSpPr>
          <p:cNvPr id="5" name="Freeform 5"/>
          <p:cNvSpPr/>
          <p:nvPr/>
        </p:nvSpPr>
        <p:spPr>
          <a:xfrm>
            <a:off x="2742953" y="3407885"/>
            <a:ext cx="6258545" cy="1916679"/>
          </a:xfrm>
          <a:custGeom>
            <a:avLst/>
            <a:gdLst/>
            <a:ahLst/>
            <a:cxnLst/>
            <a:rect l="l" t="t" r="r" b="b"/>
            <a:pathLst>
              <a:path w="6258545" h="1916679">
                <a:moveTo>
                  <a:pt x="0" y="0"/>
                </a:moveTo>
                <a:lnTo>
                  <a:pt x="6258545" y="0"/>
                </a:lnTo>
                <a:lnTo>
                  <a:pt x="6258545" y="1916680"/>
                </a:lnTo>
                <a:lnTo>
                  <a:pt x="0" y="1916680"/>
                </a:lnTo>
                <a:lnTo>
                  <a:pt x="0" y="0"/>
                </a:lnTo>
                <a:close/>
              </a:path>
            </a:pathLst>
          </a:custGeom>
          <a:blipFill>
            <a:blip r:embed="rId6"/>
            <a:stretch>
              <a:fillRect/>
            </a:stretch>
          </a:blipFill>
        </p:spPr>
        <p:txBody>
          <a:bodyPr/>
          <a:lstStyle/>
          <a:p>
            <a:endParaRPr lang="en-US"/>
          </a:p>
        </p:txBody>
      </p:sp>
      <p:grpSp>
        <p:nvGrpSpPr>
          <p:cNvPr id="6" name="Group 6"/>
          <p:cNvGrpSpPr/>
          <p:nvPr/>
        </p:nvGrpSpPr>
        <p:grpSpPr>
          <a:xfrm>
            <a:off x="2918863" y="4061210"/>
            <a:ext cx="1924448" cy="1263355"/>
            <a:chOff x="0" y="0"/>
            <a:chExt cx="1432279" cy="940258"/>
          </a:xfrm>
        </p:grpSpPr>
        <p:sp>
          <p:nvSpPr>
            <p:cNvPr id="7" name="Freeform 7"/>
            <p:cNvSpPr/>
            <p:nvPr/>
          </p:nvSpPr>
          <p:spPr>
            <a:xfrm>
              <a:off x="0" y="0"/>
              <a:ext cx="1432279" cy="940258"/>
            </a:xfrm>
            <a:custGeom>
              <a:avLst/>
              <a:gdLst/>
              <a:ahLst/>
              <a:cxnLst/>
              <a:rect l="l" t="t" r="r" b="b"/>
              <a:pathLst>
                <a:path w="1432279" h="940258">
                  <a:moveTo>
                    <a:pt x="716139" y="0"/>
                  </a:moveTo>
                  <a:cubicBezTo>
                    <a:pt x="320627" y="0"/>
                    <a:pt x="0" y="210484"/>
                    <a:pt x="0" y="470129"/>
                  </a:cubicBezTo>
                  <a:cubicBezTo>
                    <a:pt x="0" y="729774"/>
                    <a:pt x="320627" y="940258"/>
                    <a:pt x="716139" y="940258"/>
                  </a:cubicBezTo>
                  <a:cubicBezTo>
                    <a:pt x="1111652" y="940258"/>
                    <a:pt x="1432279" y="729774"/>
                    <a:pt x="1432279" y="470129"/>
                  </a:cubicBezTo>
                  <a:cubicBezTo>
                    <a:pt x="1432279" y="210484"/>
                    <a:pt x="1111652" y="0"/>
                    <a:pt x="716139" y="0"/>
                  </a:cubicBezTo>
                  <a:close/>
                </a:path>
              </a:pathLst>
            </a:custGeom>
            <a:solidFill>
              <a:srgbClr val="000000">
                <a:alpha val="0"/>
              </a:srgbClr>
            </a:solidFill>
            <a:ln w="85725" cap="sq">
              <a:solidFill>
                <a:srgbClr val="6BA342"/>
              </a:solidFill>
              <a:prstDash val="solid"/>
              <a:miter/>
            </a:ln>
          </p:spPr>
          <p:txBody>
            <a:bodyPr/>
            <a:lstStyle/>
            <a:p>
              <a:endParaRPr lang="en-US"/>
            </a:p>
          </p:txBody>
        </p:sp>
        <p:sp>
          <p:nvSpPr>
            <p:cNvPr id="8" name="TextBox 8"/>
            <p:cNvSpPr txBox="1"/>
            <p:nvPr/>
          </p:nvSpPr>
          <p:spPr>
            <a:xfrm>
              <a:off x="134276" y="30999"/>
              <a:ext cx="1163727" cy="821109"/>
            </a:xfrm>
            <a:prstGeom prst="rect">
              <a:avLst/>
            </a:prstGeom>
          </p:spPr>
          <p:txBody>
            <a:bodyPr lIns="50800" tIns="50800" rIns="50800" bIns="50800" rtlCol="0" anchor="ctr"/>
            <a:lstStyle/>
            <a:p>
              <a:pPr algn="ctr">
                <a:lnSpc>
                  <a:spcPts val="3079"/>
                </a:lnSpc>
              </a:pPr>
              <a:endParaRPr/>
            </a:p>
          </p:txBody>
        </p:sp>
      </p:grpSp>
      <p:sp>
        <p:nvSpPr>
          <p:cNvPr id="9" name="Freeform 9"/>
          <p:cNvSpPr/>
          <p:nvPr/>
        </p:nvSpPr>
        <p:spPr>
          <a:xfrm rot="1073095">
            <a:off x="4360790" y="2827758"/>
            <a:ext cx="1032389" cy="1426445"/>
          </a:xfrm>
          <a:custGeom>
            <a:avLst/>
            <a:gdLst/>
            <a:ahLst/>
            <a:cxnLst/>
            <a:rect l="l" t="t" r="r" b="b"/>
            <a:pathLst>
              <a:path w="1032389" h="1426445">
                <a:moveTo>
                  <a:pt x="0" y="0"/>
                </a:moveTo>
                <a:lnTo>
                  <a:pt x="1032389" y="0"/>
                </a:lnTo>
                <a:lnTo>
                  <a:pt x="1032389" y="1426445"/>
                </a:lnTo>
                <a:lnTo>
                  <a:pt x="0" y="142644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0" name="Group 10"/>
          <p:cNvGrpSpPr/>
          <p:nvPr/>
        </p:nvGrpSpPr>
        <p:grpSpPr>
          <a:xfrm>
            <a:off x="9321785" y="4089525"/>
            <a:ext cx="1008418" cy="706191"/>
            <a:chOff x="0" y="0"/>
            <a:chExt cx="962966" cy="674361"/>
          </a:xfrm>
        </p:grpSpPr>
        <p:sp>
          <p:nvSpPr>
            <p:cNvPr id="11" name="Freeform 11"/>
            <p:cNvSpPr/>
            <p:nvPr/>
          </p:nvSpPr>
          <p:spPr>
            <a:xfrm>
              <a:off x="0" y="0"/>
              <a:ext cx="962966" cy="674361"/>
            </a:xfrm>
            <a:custGeom>
              <a:avLst/>
              <a:gdLst/>
              <a:ahLst/>
              <a:cxnLst/>
              <a:rect l="l" t="t" r="r" b="b"/>
              <a:pathLst>
                <a:path w="962966" h="674361">
                  <a:moveTo>
                    <a:pt x="962966" y="337181"/>
                  </a:moveTo>
                  <a:lnTo>
                    <a:pt x="556566" y="0"/>
                  </a:lnTo>
                  <a:lnTo>
                    <a:pt x="556566" y="203200"/>
                  </a:lnTo>
                  <a:lnTo>
                    <a:pt x="0" y="203200"/>
                  </a:lnTo>
                  <a:lnTo>
                    <a:pt x="0" y="471161"/>
                  </a:lnTo>
                  <a:lnTo>
                    <a:pt x="556566" y="471161"/>
                  </a:lnTo>
                  <a:lnTo>
                    <a:pt x="556566" y="674361"/>
                  </a:lnTo>
                  <a:lnTo>
                    <a:pt x="962966" y="337181"/>
                  </a:lnTo>
                  <a:close/>
                </a:path>
              </a:pathLst>
            </a:custGeom>
            <a:solidFill>
              <a:srgbClr val="6BA343"/>
            </a:solidFill>
          </p:spPr>
          <p:txBody>
            <a:bodyPr/>
            <a:lstStyle/>
            <a:p>
              <a:endParaRPr lang="en-US"/>
            </a:p>
          </p:txBody>
        </p:sp>
        <p:sp>
          <p:nvSpPr>
            <p:cNvPr id="12" name="TextBox 12"/>
            <p:cNvSpPr txBox="1"/>
            <p:nvPr/>
          </p:nvSpPr>
          <p:spPr>
            <a:xfrm>
              <a:off x="0" y="146050"/>
              <a:ext cx="861366" cy="325111"/>
            </a:xfrm>
            <a:prstGeom prst="rect">
              <a:avLst/>
            </a:prstGeom>
          </p:spPr>
          <p:txBody>
            <a:bodyPr lIns="50800" tIns="50800" rIns="50800" bIns="50800" rtlCol="0" anchor="ctr"/>
            <a:lstStyle/>
            <a:p>
              <a:pPr algn="ctr">
                <a:lnSpc>
                  <a:spcPts val="3079"/>
                </a:lnSpc>
              </a:pPr>
              <a:endParaRPr/>
            </a:p>
          </p:txBody>
        </p:sp>
      </p:grpSp>
      <p:sp>
        <p:nvSpPr>
          <p:cNvPr id="13" name="Freeform 13"/>
          <p:cNvSpPr/>
          <p:nvPr/>
        </p:nvSpPr>
        <p:spPr>
          <a:xfrm>
            <a:off x="10563193" y="3407885"/>
            <a:ext cx="4180390" cy="1916679"/>
          </a:xfrm>
          <a:custGeom>
            <a:avLst/>
            <a:gdLst/>
            <a:ahLst/>
            <a:cxnLst/>
            <a:rect l="l" t="t" r="r" b="b"/>
            <a:pathLst>
              <a:path w="4180390" h="1916679">
                <a:moveTo>
                  <a:pt x="0" y="0"/>
                </a:moveTo>
                <a:lnTo>
                  <a:pt x="4180389" y="0"/>
                </a:lnTo>
                <a:lnTo>
                  <a:pt x="4180389" y="1916680"/>
                </a:lnTo>
                <a:lnTo>
                  <a:pt x="0" y="1916680"/>
                </a:lnTo>
                <a:lnTo>
                  <a:pt x="0" y="0"/>
                </a:lnTo>
                <a:close/>
              </a:path>
            </a:pathLst>
          </a:custGeom>
          <a:blipFill>
            <a:blip r:embed="rId9"/>
            <a:stretch>
              <a:fillRect/>
            </a:stretch>
          </a:blipFill>
        </p:spPr>
        <p:txBody>
          <a:bodyPr/>
          <a:lstStyle/>
          <a:p>
            <a:endParaRPr lang="en-US"/>
          </a:p>
        </p:txBody>
      </p:sp>
      <p:grpSp>
        <p:nvGrpSpPr>
          <p:cNvPr id="14" name="Group 14"/>
          <p:cNvGrpSpPr/>
          <p:nvPr/>
        </p:nvGrpSpPr>
        <p:grpSpPr>
          <a:xfrm>
            <a:off x="1200901" y="5515065"/>
            <a:ext cx="4386369" cy="4001855"/>
            <a:chOff x="0" y="0"/>
            <a:chExt cx="5848491" cy="5335806"/>
          </a:xfrm>
        </p:grpSpPr>
        <p:sp>
          <p:nvSpPr>
            <p:cNvPr id="15" name="Freeform 15"/>
            <p:cNvSpPr/>
            <p:nvPr/>
          </p:nvSpPr>
          <p:spPr>
            <a:xfrm>
              <a:off x="1476898" y="0"/>
              <a:ext cx="2396990" cy="1888537"/>
            </a:xfrm>
            <a:custGeom>
              <a:avLst/>
              <a:gdLst/>
              <a:ahLst/>
              <a:cxnLst/>
              <a:rect l="l" t="t" r="r" b="b"/>
              <a:pathLst>
                <a:path w="2396990" h="1888537">
                  <a:moveTo>
                    <a:pt x="0" y="0"/>
                  </a:moveTo>
                  <a:lnTo>
                    <a:pt x="2396990" y="0"/>
                  </a:lnTo>
                  <a:lnTo>
                    <a:pt x="2396990" y="1888537"/>
                  </a:lnTo>
                  <a:lnTo>
                    <a:pt x="0" y="1888537"/>
                  </a:lnTo>
                  <a:lnTo>
                    <a:pt x="0" y="0"/>
                  </a:lnTo>
                  <a:close/>
                </a:path>
              </a:pathLst>
            </a:custGeom>
            <a:blipFill>
              <a:blip r:embed="rId10"/>
              <a:stretch>
                <a:fillRect/>
              </a:stretch>
            </a:blipFill>
          </p:spPr>
          <p:txBody>
            <a:bodyPr/>
            <a:lstStyle/>
            <a:p>
              <a:endParaRPr lang="en-US"/>
            </a:p>
          </p:txBody>
        </p:sp>
        <p:sp>
          <p:nvSpPr>
            <p:cNvPr id="16" name="Freeform 16"/>
            <p:cNvSpPr/>
            <p:nvPr/>
          </p:nvSpPr>
          <p:spPr>
            <a:xfrm>
              <a:off x="0" y="1915416"/>
              <a:ext cx="5848491" cy="3420390"/>
            </a:xfrm>
            <a:custGeom>
              <a:avLst/>
              <a:gdLst/>
              <a:ahLst/>
              <a:cxnLst/>
              <a:rect l="l" t="t" r="r" b="b"/>
              <a:pathLst>
                <a:path w="5848491" h="3420390">
                  <a:moveTo>
                    <a:pt x="0" y="0"/>
                  </a:moveTo>
                  <a:lnTo>
                    <a:pt x="5848491" y="0"/>
                  </a:lnTo>
                  <a:lnTo>
                    <a:pt x="5848491" y="3420390"/>
                  </a:lnTo>
                  <a:lnTo>
                    <a:pt x="0" y="3420390"/>
                  </a:lnTo>
                  <a:lnTo>
                    <a:pt x="0" y="0"/>
                  </a:lnTo>
                  <a:close/>
                </a:path>
              </a:pathLst>
            </a:custGeom>
            <a:blipFill>
              <a:blip r:embed="rId11"/>
              <a:stretch>
                <a:fillRect/>
              </a:stretch>
            </a:blipFill>
          </p:spPr>
          <p:txBody>
            <a:bodyPr/>
            <a:lstStyle/>
            <a:p>
              <a:endParaRPr lang="en-US"/>
            </a:p>
          </p:txBody>
        </p:sp>
      </p:grpSp>
      <p:grpSp>
        <p:nvGrpSpPr>
          <p:cNvPr id="17" name="Group 17"/>
          <p:cNvGrpSpPr/>
          <p:nvPr/>
        </p:nvGrpSpPr>
        <p:grpSpPr>
          <a:xfrm>
            <a:off x="6885540" y="5515065"/>
            <a:ext cx="4574255" cy="2171710"/>
            <a:chOff x="0" y="0"/>
            <a:chExt cx="6099007" cy="2895613"/>
          </a:xfrm>
        </p:grpSpPr>
        <p:sp>
          <p:nvSpPr>
            <p:cNvPr id="18" name="Freeform 18"/>
            <p:cNvSpPr/>
            <p:nvPr/>
          </p:nvSpPr>
          <p:spPr>
            <a:xfrm>
              <a:off x="1855905" y="0"/>
              <a:ext cx="2387196" cy="1888537"/>
            </a:xfrm>
            <a:custGeom>
              <a:avLst/>
              <a:gdLst/>
              <a:ahLst/>
              <a:cxnLst/>
              <a:rect l="l" t="t" r="r" b="b"/>
              <a:pathLst>
                <a:path w="2387196" h="1888537">
                  <a:moveTo>
                    <a:pt x="0" y="0"/>
                  </a:moveTo>
                  <a:lnTo>
                    <a:pt x="2387196" y="0"/>
                  </a:lnTo>
                  <a:lnTo>
                    <a:pt x="2387196" y="1888537"/>
                  </a:lnTo>
                  <a:lnTo>
                    <a:pt x="0" y="1888537"/>
                  </a:lnTo>
                  <a:lnTo>
                    <a:pt x="0" y="0"/>
                  </a:lnTo>
                  <a:close/>
                </a:path>
              </a:pathLst>
            </a:custGeom>
            <a:blipFill>
              <a:blip r:embed="rId12"/>
              <a:stretch>
                <a:fillRect/>
              </a:stretch>
            </a:blipFill>
          </p:spPr>
          <p:txBody>
            <a:bodyPr/>
            <a:lstStyle/>
            <a:p>
              <a:endParaRPr lang="en-US"/>
            </a:p>
          </p:txBody>
        </p:sp>
        <p:sp>
          <p:nvSpPr>
            <p:cNvPr id="19" name="Freeform 19"/>
            <p:cNvSpPr/>
            <p:nvPr/>
          </p:nvSpPr>
          <p:spPr>
            <a:xfrm>
              <a:off x="0" y="1915416"/>
              <a:ext cx="6099007" cy="980197"/>
            </a:xfrm>
            <a:custGeom>
              <a:avLst/>
              <a:gdLst/>
              <a:ahLst/>
              <a:cxnLst/>
              <a:rect l="l" t="t" r="r" b="b"/>
              <a:pathLst>
                <a:path w="6099007" h="980197">
                  <a:moveTo>
                    <a:pt x="0" y="0"/>
                  </a:moveTo>
                  <a:lnTo>
                    <a:pt x="6099007" y="0"/>
                  </a:lnTo>
                  <a:lnTo>
                    <a:pt x="6099007" y="980197"/>
                  </a:lnTo>
                  <a:lnTo>
                    <a:pt x="0" y="980197"/>
                  </a:lnTo>
                  <a:lnTo>
                    <a:pt x="0" y="0"/>
                  </a:lnTo>
                  <a:close/>
                </a:path>
              </a:pathLst>
            </a:custGeom>
            <a:blipFill>
              <a:blip r:embed="rId13"/>
              <a:stretch>
                <a:fillRect/>
              </a:stretch>
            </a:blipFill>
          </p:spPr>
          <p:txBody>
            <a:bodyPr/>
            <a:lstStyle/>
            <a:p>
              <a:endParaRPr lang="en-US"/>
            </a:p>
          </p:txBody>
        </p:sp>
      </p:grpSp>
      <p:grpSp>
        <p:nvGrpSpPr>
          <p:cNvPr id="20" name="Group 20"/>
          <p:cNvGrpSpPr/>
          <p:nvPr/>
        </p:nvGrpSpPr>
        <p:grpSpPr>
          <a:xfrm>
            <a:off x="12980545" y="5515065"/>
            <a:ext cx="4469486" cy="3981696"/>
            <a:chOff x="0" y="0"/>
            <a:chExt cx="5959314" cy="5308928"/>
          </a:xfrm>
        </p:grpSpPr>
        <p:sp>
          <p:nvSpPr>
            <p:cNvPr id="21" name="Freeform 21"/>
            <p:cNvSpPr/>
            <p:nvPr/>
          </p:nvSpPr>
          <p:spPr>
            <a:xfrm>
              <a:off x="1795320" y="0"/>
              <a:ext cx="2368674" cy="1888537"/>
            </a:xfrm>
            <a:custGeom>
              <a:avLst/>
              <a:gdLst/>
              <a:ahLst/>
              <a:cxnLst/>
              <a:rect l="l" t="t" r="r" b="b"/>
              <a:pathLst>
                <a:path w="2368674" h="1888537">
                  <a:moveTo>
                    <a:pt x="0" y="0"/>
                  </a:moveTo>
                  <a:lnTo>
                    <a:pt x="2368674" y="0"/>
                  </a:lnTo>
                  <a:lnTo>
                    <a:pt x="2368674" y="1888537"/>
                  </a:lnTo>
                  <a:lnTo>
                    <a:pt x="0" y="1888537"/>
                  </a:lnTo>
                  <a:lnTo>
                    <a:pt x="0" y="0"/>
                  </a:lnTo>
                  <a:close/>
                </a:path>
              </a:pathLst>
            </a:custGeom>
            <a:blipFill>
              <a:blip r:embed="rId14"/>
              <a:stretch>
                <a:fillRect/>
              </a:stretch>
            </a:blipFill>
          </p:spPr>
          <p:txBody>
            <a:bodyPr/>
            <a:lstStyle/>
            <a:p>
              <a:endParaRPr lang="en-US"/>
            </a:p>
          </p:txBody>
        </p:sp>
        <p:sp>
          <p:nvSpPr>
            <p:cNvPr id="22" name="Freeform 22"/>
            <p:cNvSpPr/>
            <p:nvPr/>
          </p:nvSpPr>
          <p:spPr>
            <a:xfrm>
              <a:off x="0" y="1888537"/>
              <a:ext cx="5959314" cy="3420390"/>
            </a:xfrm>
            <a:custGeom>
              <a:avLst/>
              <a:gdLst/>
              <a:ahLst/>
              <a:cxnLst/>
              <a:rect l="l" t="t" r="r" b="b"/>
              <a:pathLst>
                <a:path w="5959314" h="3420390">
                  <a:moveTo>
                    <a:pt x="0" y="0"/>
                  </a:moveTo>
                  <a:lnTo>
                    <a:pt x="5959314" y="0"/>
                  </a:lnTo>
                  <a:lnTo>
                    <a:pt x="5959314" y="3420391"/>
                  </a:lnTo>
                  <a:lnTo>
                    <a:pt x="0" y="3420391"/>
                  </a:lnTo>
                  <a:lnTo>
                    <a:pt x="0" y="0"/>
                  </a:lnTo>
                  <a:close/>
                </a:path>
              </a:pathLst>
            </a:custGeom>
            <a:blipFill>
              <a:blip r:embed="rId15"/>
              <a:stretch>
                <a:fillRect/>
              </a:stretch>
            </a:blipFill>
          </p:spPr>
          <p:txBody>
            <a:bodyPr/>
            <a:lstStyle/>
            <a:p>
              <a:endParaRPr lang="en-US"/>
            </a:p>
          </p:txBody>
        </p:sp>
      </p:grpSp>
      <p:sp>
        <p:nvSpPr>
          <p:cNvPr id="23" name="TextBox 23"/>
          <p:cNvSpPr txBox="1"/>
          <p:nvPr/>
        </p:nvSpPr>
        <p:spPr>
          <a:xfrm>
            <a:off x="642903" y="637365"/>
            <a:ext cx="11282362" cy="1699869"/>
          </a:xfrm>
          <a:prstGeom prst="rect">
            <a:avLst/>
          </a:prstGeom>
        </p:spPr>
        <p:txBody>
          <a:bodyPr lIns="0" tIns="0" rIns="0" bIns="0" rtlCol="0" anchor="t">
            <a:spAutoFit/>
          </a:bodyPr>
          <a:lstStyle/>
          <a:p>
            <a:pPr algn="l">
              <a:lnSpc>
                <a:spcPts val="6563"/>
              </a:lnSpc>
            </a:pPr>
            <a:r>
              <a:rPr lang="en-US" sz="6311" b="1">
                <a:solidFill>
                  <a:srgbClr val="17463E"/>
                </a:solidFill>
                <a:latin typeface="Public Sans Bold"/>
                <a:ea typeface="Public Sans Bold"/>
                <a:cs typeface="Public Sans Bold"/>
                <a:sym typeface="Public Sans Bold"/>
              </a:rPr>
              <a:t>How Do I Know If My Provider </a:t>
            </a:r>
          </a:p>
          <a:p>
            <a:pPr algn="l">
              <a:lnSpc>
                <a:spcPts val="6563"/>
              </a:lnSpc>
            </a:pPr>
            <a:r>
              <a:rPr lang="en-US" sz="6311" b="1">
                <a:solidFill>
                  <a:srgbClr val="17463E"/>
                </a:solidFill>
                <a:latin typeface="Public Sans Bold"/>
                <a:ea typeface="Public Sans Bold"/>
                <a:cs typeface="Public Sans Bold"/>
                <a:sym typeface="Public Sans Bold"/>
              </a:rPr>
              <a:t>Accepts My Insurance?</a:t>
            </a:r>
          </a:p>
        </p:txBody>
      </p:sp>
      <p:sp>
        <p:nvSpPr>
          <p:cNvPr id="24" name="TextBox 24"/>
          <p:cNvSpPr txBox="1"/>
          <p:nvPr/>
        </p:nvSpPr>
        <p:spPr>
          <a:xfrm>
            <a:off x="0" y="2570236"/>
            <a:ext cx="18288000" cy="692379"/>
          </a:xfrm>
          <a:prstGeom prst="rect">
            <a:avLst/>
          </a:prstGeom>
        </p:spPr>
        <p:txBody>
          <a:bodyPr lIns="0" tIns="0" rIns="0" bIns="0" rtlCol="0" anchor="t">
            <a:spAutoFit/>
          </a:bodyPr>
          <a:lstStyle/>
          <a:p>
            <a:pPr algn="ctr">
              <a:lnSpc>
                <a:spcPts val="5211"/>
              </a:lnSpc>
            </a:pPr>
            <a:r>
              <a:rPr lang="en-US" sz="5011" b="1">
                <a:solidFill>
                  <a:srgbClr val="6BA342"/>
                </a:solidFill>
                <a:latin typeface="Public Sans Bold"/>
                <a:ea typeface="Public Sans Bold"/>
                <a:cs typeface="Public Sans Bold"/>
                <a:sym typeface="Public Sans Bold"/>
              </a:rPr>
              <a:t>hcpdirectory.cigna.com</a:t>
            </a:r>
          </a:p>
        </p:txBody>
      </p:sp>
      <p:sp>
        <p:nvSpPr>
          <p:cNvPr id="25" name="TextBox 25"/>
          <p:cNvSpPr txBox="1"/>
          <p:nvPr/>
        </p:nvSpPr>
        <p:spPr>
          <a:xfrm>
            <a:off x="6158540" y="8584182"/>
            <a:ext cx="1687015" cy="710902"/>
          </a:xfrm>
          <a:prstGeom prst="rect">
            <a:avLst/>
          </a:prstGeom>
        </p:spPr>
        <p:txBody>
          <a:bodyPr lIns="0" tIns="0" rIns="0" bIns="0" rtlCol="0" anchor="t">
            <a:spAutoFit/>
          </a:bodyPr>
          <a:lstStyle/>
          <a:p>
            <a:pPr algn="ctr">
              <a:lnSpc>
                <a:spcPts val="5934"/>
              </a:lnSpc>
            </a:pPr>
            <a:r>
              <a:rPr lang="en-US" sz="4238" b="1">
                <a:solidFill>
                  <a:srgbClr val="6BA342"/>
                </a:solidFill>
                <a:latin typeface="Montserrat Bold"/>
                <a:ea typeface="Montserrat Bold"/>
                <a:cs typeface="Montserrat Bold"/>
                <a:sym typeface="Montserrat Bold"/>
              </a:rPr>
              <a:t>Plans:</a:t>
            </a:r>
          </a:p>
        </p:txBody>
      </p:sp>
      <p:sp>
        <p:nvSpPr>
          <p:cNvPr id="26" name="TextBox 26"/>
          <p:cNvSpPr txBox="1"/>
          <p:nvPr/>
        </p:nvSpPr>
        <p:spPr>
          <a:xfrm>
            <a:off x="8000487" y="8282402"/>
            <a:ext cx="4484542" cy="1510926"/>
          </a:xfrm>
          <a:prstGeom prst="rect">
            <a:avLst/>
          </a:prstGeom>
        </p:spPr>
        <p:txBody>
          <a:bodyPr lIns="0" tIns="0" rIns="0" bIns="0" rtlCol="0" anchor="t">
            <a:spAutoFit/>
          </a:bodyPr>
          <a:lstStyle/>
          <a:p>
            <a:pPr algn="l">
              <a:lnSpc>
                <a:spcPts val="3014"/>
              </a:lnSpc>
            </a:pPr>
            <a:r>
              <a:rPr lang="en-US" sz="2150">
                <a:solidFill>
                  <a:srgbClr val="17463E"/>
                </a:solidFill>
                <a:latin typeface="Montserrat"/>
                <a:ea typeface="Montserrat"/>
                <a:cs typeface="Montserrat"/>
                <a:sym typeface="Montserrat"/>
              </a:rPr>
              <a:t>Dental: Total</a:t>
            </a:r>
          </a:p>
          <a:p>
            <a:pPr algn="l">
              <a:lnSpc>
                <a:spcPts val="3014"/>
              </a:lnSpc>
            </a:pPr>
            <a:r>
              <a:rPr lang="en-US" sz="2150">
                <a:solidFill>
                  <a:srgbClr val="17463E"/>
                </a:solidFill>
                <a:latin typeface="Montserrat"/>
                <a:ea typeface="Montserrat"/>
                <a:cs typeface="Montserrat"/>
                <a:sym typeface="Montserrat"/>
              </a:rPr>
              <a:t>Vision: </a:t>
            </a:r>
            <a:r>
              <a:rPr lang="en-US" sz="2150" err="1">
                <a:solidFill>
                  <a:srgbClr val="17463E"/>
                </a:solidFill>
                <a:latin typeface="Montserrat"/>
                <a:ea typeface="Montserrat"/>
                <a:cs typeface="Montserrat"/>
                <a:sym typeface="Montserrat"/>
              </a:rPr>
              <a:t>Eyemed</a:t>
            </a:r>
            <a:endParaRPr lang="en-US" sz="2150" err="1">
              <a:solidFill>
                <a:srgbClr val="17463E"/>
              </a:solidFill>
              <a:latin typeface="Montserrat"/>
              <a:ea typeface="Montserrat"/>
              <a:cs typeface="Montserrat"/>
            </a:endParaRPr>
          </a:p>
          <a:p>
            <a:pPr algn="l">
              <a:lnSpc>
                <a:spcPts val="3014"/>
              </a:lnSpc>
            </a:pPr>
            <a:r>
              <a:rPr lang="en-US" sz="2150">
                <a:solidFill>
                  <a:srgbClr val="17463E"/>
                </a:solidFill>
                <a:latin typeface="Montserrat"/>
                <a:ea typeface="Montserrat"/>
                <a:cs typeface="Montserrat"/>
                <a:sym typeface="Montserrat"/>
              </a:rPr>
              <a:t>Medical: OAP(Open Access Plus)</a:t>
            </a:r>
            <a:endParaRPr lang="en-US" sz="2150">
              <a:solidFill>
                <a:srgbClr val="17463E"/>
              </a:solidFill>
              <a:latin typeface="Montserrat"/>
              <a:ea typeface="Montserrat"/>
              <a:cs typeface="Montserrat"/>
            </a:endParaRPr>
          </a:p>
          <a:p>
            <a:pPr algn="l">
              <a:lnSpc>
                <a:spcPts val="3014"/>
              </a:lnSpc>
            </a:pPr>
            <a:r>
              <a:rPr lang="en-US" sz="2150" i="1">
                <a:solidFill>
                  <a:srgbClr val="17463E"/>
                </a:solidFill>
                <a:latin typeface="Montserrat Italics"/>
                <a:ea typeface="Montserrat Italics"/>
                <a:cs typeface="Montserrat Italics"/>
                <a:sym typeface="Montserrat Italics"/>
              </a:rPr>
              <a:t>Syracuse Area - Mohawk Valley</a:t>
            </a:r>
            <a:endParaRPr lang="en-US" sz="2150" i="1">
              <a:solidFill>
                <a:srgbClr val="17463E"/>
              </a:solidFill>
              <a:latin typeface="Montserrat Italics"/>
              <a:ea typeface="Montserrat Italics"/>
              <a:cs typeface="Montserrat Italic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17463E"/>
        </a:solidFill>
        <a:effectLst/>
      </p:bgPr>
    </p:bg>
    <p:spTree>
      <p:nvGrpSpPr>
        <p:cNvPr id="1" name=""/>
        <p:cNvGrpSpPr/>
        <p:nvPr/>
      </p:nvGrpSpPr>
      <p:grpSpPr>
        <a:xfrm>
          <a:off x="0" y="0"/>
          <a:ext cx="0" cy="0"/>
          <a:chOff x="0" y="0"/>
          <a:chExt cx="0" cy="0"/>
        </a:xfrm>
      </p:grpSpPr>
      <p:sp>
        <p:nvSpPr>
          <p:cNvPr id="2" name="Freeform 2"/>
          <p:cNvSpPr/>
          <p:nvPr/>
        </p:nvSpPr>
        <p:spPr>
          <a:xfrm>
            <a:off x="0" y="-419793"/>
            <a:ext cx="18439276" cy="10795358"/>
          </a:xfrm>
          <a:custGeom>
            <a:avLst/>
            <a:gdLst/>
            <a:ahLst/>
            <a:cxnLst/>
            <a:rect l="l" t="t" r="r" b="b"/>
            <a:pathLst>
              <a:path w="18439276" h="10795358">
                <a:moveTo>
                  <a:pt x="0" y="0"/>
                </a:moveTo>
                <a:lnTo>
                  <a:pt x="18439276" y="0"/>
                </a:lnTo>
                <a:lnTo>
                  <a:pt x="18439276" y="10795358"/>
                </a:lnTo>
                <a:lnTo>
                  <a:pt x="0" y="10795358"/>
                </a:lnTo>
                <a:lnTo>
                  <a:pt x="0" y="0"/>
                </a:lnTo>
                <a:close/>
              </a:path>
            </a:pathLst>
          </a:custGeom>
          <a:blipFill>
            <a:blip r:embed="rId2">
              <a:alphaModFix amt="1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6908881" y="385999"/>
            <a:ext cx="993809" cy="992829"/>
          </a:xfrm>
          <a:custGeom>
            <a:avLst/>
            <a:gdLst/>
            <a:ahLst/>
            <a:cxnLst/>
            <a:rect l="l" t="t" r="r" b="b"/>
            <a:pathLst>
              <a:path w="993809" h="992829">
                <a:moveTo>
                  <a:pt x="0" y="0"/>
                </a:moveTo>
                <a:lnTo>
                  <a:pt x="993809" y="0"/>
                </a:lnTo>
                <a:lnTo>
                  <a:pt x="993809" y="992830"/>
                </a:lnTo>
                <a:lnTo>
                  <a:pt x="0" y="992830"/>
                </a:lnTo>
                <a:lnTo>
                  <a:pt x="0" y="0"/>
                </a:lnTo>
                <a:close/>
              </a:path>
            </a:pathLst>
          </a:custGeom>
          <a:blipFill>
            <a:blip r:embed="rId4"/>
            <a:stretch>
              <a:fillRect/>
            </a:stretch>
          </a:blipFill>
        </p:spPr>
        <p:txBody>
          <a:bodyPr/>
          <a:lstStyle/>
          <a:p>
            <a:endParaRPr lang="en-US"/>
          </a:p>
        </p:txBody>
      </p:sp>
      <p:sp>
        <p:nvSpPr>
          <p:cNvPr id="4" name="Freeform 4"/>
          <p:cNvSpPr/>
          <p:nvPr/>
        </p:nvSpPr>
        <p:spPr>
          <a:xfrm>
            <a:off x="438371" y="9258300"/>
            <a:ext cx="2716247" cy="664614"/>
          </a:xfrm>
          <a:custGeom>
            <a:avLst/>
            <a:gdLst/>
            <a:ahLst/>
            <a:cxnLst/>
            <a:rect l="l" t="t" r="r" b="b"/>
            <a:pathLst>
              <a:path w="2716247" h="664614">
                <a:moveTo>
                  <a:pt x="0" y="0"/>
                </a:moveTo>
                <a:lnTo>
                  <a:pt x="2716247" y="0"/>
                </a:lnTo>
                <a:lnTo>
                  <a:pt x="2716247" y="664614"/>
                </a:lnTo>
                <a:lnTo>
                  <a:pt x="0" y="664614"/>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2325108" y="3445236"/>
            <a:ext cx="13637783" cy="2736851"/>
          </a:xfrm>
          <a:prstGeom prst="rect">
            <a:avLst/>
          </a:prstGeom>
        </p:spPr>
        <p:txBody>
          <a:bodyPr lIns="0" tIns="0" rIns="0" bIns="0" rtlCol="0" anchor="t">
            <a:spAutoFit/>
          </a:bodyPr>
          <a:lstStyle/>
          <a:p>
            <a:pPr algn="ctr">
              <a:lnSpc>
                <a:spcPts val="20600"/>
              </a:lnSpc>
            </a:pPr>
            <a:r>
              <a:rPr lang="en-US" sz="20000" b="1">
                <a:solidFill>
                  <a:srgbClr val="6BA342"/>
                </a:solidFill>
                <a:latin typeface="Public Sans Bold"/>
                <a:ea typeface="Public Sans Bold"/>
                <a:cs typeface="Public Sans Bold"/>
                <a:sym typeface="Public Sans Bold"/>
              </a:rPr>
              <a:t>401 (k)</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EF3E3"/>
        </a:solidFill>
        <a:effectLst/>
      </p:bgPr>
    </p:bg>
    <p:spTree>
      <p:nvGrpSpPr>
        <p:cNvPr id="1" name=""/>
        <p:cNvGrpSpPr/>
        <p:nvPr/>
      </p:nvGrpSpPr>
      <p:grpSpPr>
        <a:xfrm>
          <a:off x="0" y="0"/>
          <a:ext cx="0" cy="0"/>
          <a:chOff x="0" y="0"/>
          <a:chExt cx="0" cy="0"/>
        </a:xfrm>
      </p:grpSpPr>
      <p:sp>
        <p:nvSpPr>
          <p:cNvPr id="2" name="Freeform 2"/>
          <p:cNvSpPr/>
          <p:nvPr/>
        </p:nvSpPr>
        <p:spPr>
          <a:xfrm>
            <a:off x="0" y="-419793"/>
            <a:ext cx="18399948" cy="10772333"/>
          </a:xfrm>
          <a:custGeom>
            <a:avLst/>
            <a:gdLst/>
            <a:ahLst/>
            <a:cxnLst/>
            <a:rect l="l" t="t" r="r" b="b"/>
            <a:pathLst>
              <a:path w="18399948" h="10772333">
                <a:moveTo>
                  <a:pt x="0" y="0"/>
                </a:moveTo>
                <a:lnTo>
                  <a:pt x="18399948" y="0"/>
                </a:lnTo>
                <a:lnTo>
                  <a:pt x="18399948" y="10772334"/>
                </a:lnTo>
                <a:lnTo>
                  <a:pt x="0" y="10772334"/>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40451" y="9553378"/>
            <a:ext cx="2414894" cy="590878"/>
          </a:xfrm>
          <a:custGeom>
            <a:avLst/>
            <a:gdLst/>
            <a:ahLst/>
            <a:cxnLst/>
            <a:rect l="l" t="t" r="r" b="b"/>
            <a:pathLst>
              <a:path w="2414894" h="590878">
                <a:moveTo>
                  <a:pt x="0" y="0"/>
                </a:moveTo>
                <a:lnTo>
                  <a:pt x="2414894" y="0"/>
                </a:lnTo>
                <a:lnTo>
                  <a:pt x="2414894" y="590879"/>
                </a:lnTo>
                <a:lnTo>
                  <a:pt x="0" y="590879"/>
                </a:lnTo>
                <a:lnTo>
                  <a:pt x="0" y="0"/>
                </a:lnTo>
                <a:close/>
              </a:path>
            </a:pathLst>
          </a:custGeom>
          <a:blipFill>
            <a:blip r:embed="rId4"/>
            <a:stretch>
              <a:fillRect/>
            </a:stretch>
          </a:blipFill>
        </p:spPr>
        <p:txBody>
          <a:bodyPr/>
          <a:lstStyle/>
          <a:p>
            <a:endParaRPr lang="en-US"/>
          </a:p>
        </p:txBody>
      </p:sp>
      <p:sp>
        <p:nvSpPr>
          <p:cNvPr id="4" name="Freeform 4"/>
          <p:cNvSpPr/>
          <p:nvPr/>
        </p:nvSpPr>
        <p:spPr>
          <a:xfrm>
            <a:off x="16983792" y="201917"/>
            <a:ext cx="932477" cy="931558"/>
          </a:xfrm>
          <a:custGeom>
            <a:avLst/>
            <a:gdLst/>
            <a:ahLst/>
            <a:cxnLst/>
            <a:rect l="l" t="t" r="r" b="b"/>
            <a:pathLst>
              <a:path w="932477" h="931558">
                <a:moveTo>
                  <a:pt x="0" y="0"/>
                </a:moveTo>
                <a:lnTo>
                  <a:pt x="932477" y="0"/>
                </a:lnTo>
                <a:lnTo>
                  <a:pt x="932477" y="931558"/>
                </a:lnTo>
                <a:lnTo>
                  <a:pt x="0" y="931558"/>
                </a:lnTo>
                <a:lnTo>
                  <a:pt x="0" y="0"/>
                </a:lnTo>
                <a:close/>
              </a:path>
            </a:pathLst>
          </a:custGeom>
          <a:blipFill>
            <a:blip r:embed="rId5"/>
            <a:stretch>
              <a:fillRect/>
            </a:stretch>
          </a:blipFill>
        </p:spPr>
        <p:txBody>
          <a:bodyPr/>
          <a:lstStyle/>
          <a:p>
            <a:endParaRPr lang="en-US"/>
          </a:p>
        </p:txBody>
      </p:sp>
      <p:sp>
        <p:nvSpPr>
          <p:cNvPr id="5" name="Freeform 5"/>
          <p:cNvSpPr/>
          <p:nvPr/>
        </p:nvSpPr>
        <p:spPr>
          <a:xfrm>
            <a:off x="11141830" y="551640"/>
            <a:ext cx="5176705" cy="1785594"/>
          </a:xfrm>
          <a:custGeom>
            <a:avLst/>
            <a:gdLst/>
            <a:ahLst/>
            <a:cxnLst/>
            <a:rect l="l" t="t" r="r" b="b"/>
            <a:pathLst>
              <a:path w="5176705" h="1785594">
                <a:moveTo>
                  <a:pt x="0" y="0"/>
                </a:moveTo>
                <a:lnTo>
                  <a:pt x="5176705" y="0"/>
                </a:lnTo>
                <a:lnTo>
                  <a:pt x="5176705" y="1785595"/>
                </a:lnTo>
                <a:lnTo>
                  <a:pt x="0" y="1785595"/>
                </a:lnTo>
                <a:lnTo>
                  <a:pt x="0" y="0"/>
                </a:lnTo>
                <a:close/>
              </a:path>
            </a:pathLst>
          </a:custGeom>
          <a:blipFill>
            <a:blip r:embed="rId6"/>
            <a:stretch>
              <a:fillRect t="-13351" r="-2217"/>
            </a:stretch>
          </a:blipFill>
        </p:spPr>
        <p:txBody>
          <a:bodyPr/>
          <a:lstStyle/>
          <a:p>
            <a:endParaRPr lang="en-US"/>
          </a:p>
        </p:txBody>
      </p:sp>
      <p:sp>
        <p:nvSpPr>
          <p:cNvPr id="6" name="TextBox 6"/>
          <p:cNvSpPr txBox="1"/>
          <p:nvPr/>
        </p:nvSpPr>
        <p:spPr>
          <a:xfrm>
            <a:off x="642903" y="637365"/>
            <a:ext cx="9833670" cy="846386"/>
          </a:xfrm>
          <a:prstGeom prst="rect">
            <a:avLst/>
          </a:prstGeom>
        </p:spPr>
        <p:txBody>
          <a:bodyPr lIns="0" tIns="0" rIns="0" bIns="0" rtlCol="0" anchor="t">
            <a:spAutoFit/>
          </a:bodyPr>
          <a:lstStyle/>
          <a:p>
            <a:pPr algn="l">
              <a:lnSpc>
                <a:spcPts val="6563"/>
              </a:lnSpc>
            </a:pPr>
            <a:r>
              <a:rPr lang="en-US" sz="6311" b="1" dirty="0">
                <a:solidFill>
                  <a:srgbClr val="17463E"/>
                </a:solidFill>
                <a:latin typeface="Public Sans Bold"/>
                <a:ea typeface="Public Sans Bold"/>
                <a:cs typeface="Public Sans Bold"/>
                <a:sym typeface="Public Sans Bold"/>
              </a:rPr>
              <a:t>The Catalyst 401 (k) </a:t>
            </a:r>
          </a:p>
        </p:txBody>
      </p:sp>
      <p:sp>
        <p:nvSpPr>
          <p:cNvPr id="7" name="Freeform 7"/>
          <p:cNvSpPr/>
          <p:nvPr/>
        </p:nvSpPr>
        <p:spPr>
          <a:xfrm>
            <a:off x="7652578" y="4782798"/>
            <a:ext cx="3064828" cy="2497835"/>
          </a:xfrm>
          <a:custGeom>
            <a:avLst/>
            <a:gdLst/>
            <a:ahLst/>
            <a:cxnLst/>
            <a:rect l="l" t="t" r="r" b="b"/>
            <a:pathLst>
              <a:path w="3064828" h="2497835">
                <a:moveTo>
                  <a:pt x="0" y="0"/>
                </a:moveTo>
                <a:lnTo>
                  <a:pt x="3064828" y="0"/>
                </a:lnTo>
                <a:lnTo>
                  <a:pt x="3064828" y="2497834"/>
                </a:lnTo>
                <a:lnTo>
                  <a:pt x="0" y="24978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8" name="Group 8"/>
          <p:cNvGrpSpPr/>
          <p:nvPr/>
        </p:nvGrpSpPr>
        <p:grpSpPr>
          <a:xfrm>
            <a:off x="7974004" y="2295071"/>
            <a:ext cx="2303606" cy="2022404"/>
            <a:chOff x="0" y="0"/>
            <a:chExt cx="1550738" cy="1361439"/>
          </a:xfrm>
        </p:grpSpPr>
        <p:sp>
          <p:nvSpPr>
            <p:cNvPr id="9" name="Freeform 9"/>
            <p:cNvSpPr/>
            <p:nvPr/>
          </p:nvSpPr>
          <p:spPr>
            <a:xfrm>
              <a:off x="0" y="0"/>
              <a:ext cx="1550738" cy="1361439"/>
            </a:xfrm>
            <a:custGeom>
              <a:avLst/>
              <a:gdLst/>
              <a:ahLst/>
              <a:cxnLst/>
              <a:rect l="l" t="t" r="r" b="b"/>
              <a:pathLst>
                <a:path w="1550738" h="1361439">
                  <a:moveTo>
                    <a:pt x="171400" y="0"/>
                  </a:moveTo>
                  <a:lnTo>
                    <a:pt x="1379338" y="0"/>
                  </a:lnTo>
                  <a:cubicBezTo>
                    <a:pt x="1474000" y="0"/>
                    <a:pt x="1550738" y="76738"/>
                    <a:pt x="1550738" y="171400"/>
                  </a:cubicBezTo>
                  <a:lnTo>
                    <a:pt x="1550738" y="1190039"/>
                  </a:lnTo>
                  <a:cubicBezTo>
                    <a:pt x="1550738" y="1284701"/>
                    <a:pt x="1474000" y="1361439"/>
                    <a:pt x="1379338" y="1361439"/>
                  </a:cubicBezTo>
                  <a:lnTo>
                    <a:pt x="171400" y="1361439"/>
                  </a:lnTo>
                  <a:cubicBezTo>
                    <a:pt x="76738" y="1361439"/>
                    <a:pt x="0" y="1284701"/>
                    <a:pt x="0" y="1190039"/>
                  </a:cubicBezTo>
                  <a:lnTo>
                    <a:pt x="0" y="171400"/>
                  </a:lnTo>
                  <a:cubicBezTo>
                    <a:pt x="0" y="76738"/>
                    <a:pt x="76738" y="0"/>
                    <a:pt x="171400" y="0"/>
                  </a:cubicBezTo>
                  <a:close/>
                </a:path>
              </a:pathLst>
            </a:custGeom>
            <a:solidFill>
              <a:srgbClr val="6BA342"/>
            </a:solidFill>
          </p:spPr>
          <p:txBody>
            <a:bodyPr/>
            <a:lstStyle/>
            <a:p>
              <a:endParaRPr lang="en-US"/>
            </a:p>
          </p:txBody>
        </p:sp>
        <p:sp>
          <p:nvSpPr>
            <p:cNvPr id="10" name="TextBox 10"/>
            <p:cNvSpPr txBox="1"/>
            <p:nvPr/>
          </p:nvSpPr>
          <p:spPr>
            <a:xfrm>
              <a:off x="0" y="-85725"/>
              <a:ext cx="1550738" cy="1447164"/>
            </a:xfrm>
            <a:prstGeom prst="rect">
              <a:avLst/>
            </a:prstGeom>
          </p:spPr>
          <p:txBody>
            <a:bodyPr lIns="50800" tIns="50800" rIns="50800" bIns="50800" rtlCol="0" anchor="ctr"/>
            <a:lstStyle/>
            <a:p>
              <a:pPr algn="ctr">
                <a:lnSpc>
                  <a:spcPts val="4900"/>
                </a:lnSpc>
              </a:pPr>
              <a:endParaRPr/>
            </a:p>
          </p:txBody>
        </p:sp>
      </p:grpSp>
      <p:sp>
        <p:nvSpPr>
          <p:cNvPr id="11" name="TextBox 11"/>
          <p:cNvSpPr txBox="1"/>
          <p:nvPr/>
        </p:nvSpPr>
        <p:spPr>
          <a:xfrm>
            <a:off x="8053732" y="2571108"/>
            <a:ext cx="2144151" cy="1156466"/>
          </a:xfrm>
          <a:prstGeom prst="rect">
            <a:avLst/>
          </a:prstGeom>
        </p:spPr>
        <p:txBody>
          <a:bodyPr lIns="0" tIns="0" rIns="0" bIns="0" rtlCol="0" anchor="t">
            <a:spAutoFit/>
          </a:bodyPr>
          <a:lstStyle/>
          <a:p>
            <a:pPr algn="ctr">
              <a:lnSpc>
                <a:spcPts val="2661"/>
              </a:lnSpc>
            </a:pPr>
            <a:r>
              <a:rPr lang="en-US" sz="1901" b="1">
                <a:solidFill>
                  <a:srgbClr val="EEF3E3"/>
                </a:solidFill>
                <a:latin typeface="Public Sans Bold"/>
                <a:ea typeface="Public Sans Bold"/>
                <a:cs typeface="Public Sans Bold"/>
                <a:sym typeface="Public Sans Bold"/>
              </a:rPr>
              <a:t>Eligibility:</a:t>
            </a:r>
          </a:p>
          <a:p>
            <a:pPr algn="ctr">
              <a:lnSpc>
                <a:spcPts val="2223"/>
              </a:lnSpc>
            </a:pPr>
            <a:r>
              <a:rPr lang="en-US" sz="1588">
                <a:solidFill>
                  <a:srgbClr val="EEF3E3"/>
                </a:solidFill>
                <a:latin typeface="Public Sans"/>
                <a:ea typeface="Public Sans"/>
                <a:cs typeface="Public Sans"/>
                <a:sym typeface="Public Sans"/>
              </a:rPr>
              <a:t>You’re eligible the first of the month after 60 days of employment.</a:t>
            </a:r>
          </a:p>
        </p:txBody>
      </p:sp>
      <p:grpSp>
        <p:nvGrpSpPr>
          <p:cNvPr id="12" name="Group 12"/>
          <p:cNvGrpSpPr/>
          <p:nvPr/>
        </p:nvGrpSpPr>
        <p:grpSpPr>
          <a:xfrm>
            <a:off x="10978523" y="3850352"/>
            <a:ext cx="2303606" cy="2022404"/>
            <a:chOff x="0" y="0"/>
            <a:chExt cx="1550738" cy="1361439"/>
          </a:xfrm>
        </p:grpSpPr>
        <p:sp>
          <p:nvSpPr>
            <p:cNvPr id="13" name="Freeform 13"/>
            <p:cNvSpPr/>
            <p:nvPr/>
          </p:nvSpPr>
          <p:spPr>
            <a:xfrm>
              <a:off x="0" y="0"/>
              <a:ext cx="1550738" cy="1361439"/>
            </a:xfrm>
            <a:custGeom>
              <a:avLst/>
              <a:gdLst/>
              <a:ahLst/>
              <a:cxnLst/>
              <a:rect l="l" t="t" r="r" b="b"/>
              <a:pathLst>
                <a:path w="1550738" h="1361439">
                  <a:moveTo>
                    <a:pt x="171400" y="0"/>
                  </a:moveTo>
                  <a:lnTo>
                    <a:pt x="1379338" y="0"/>
                  </a:lnTo>
                  <a:cubicBezTo>
                    <a:pt x="1474000" y="0"/>
                    <a:pt x="1550738" y="76738"/>
                    <a:pt x="1550738" y="171400"/>
                  </a:cubicBezTo>
                  <a:lnTo>
                    <a:pt x="1550738" y="1190039"/>
                  </a:lnTo>
                  <a:cubicBezTo>
                    <a:pt x="1550738" y="1284701"/>
                    <a:pt x="1474000" y="1361439"/>
                    <a:pt x="1379338" y="1361439"/>
                  </a:cubicBezTo>
                  <a:lnTo>
                    <a:pt x="171400" y="1361439"/>
                  </a:lnTo>
                  <a:cubicBezTo>
                    <a:pt x="76738" y="1361439"/>
                    <a:pt x="0" y="1284701"/>
                    <a:pt x="0" y="1190039"/>
                  </a:cubicBezTo>
                  <a:lnTo>
                    <a:pt x="0" y="171400"/>
                  </a:lnTo>
                  <a:cubicBezTo>
                    <a:pt x="0" y="76738"/>
                    <a:pt x="76738" y="0"/>
                    <a:pt x="171400" y="0"/>
                  </a:cubicBezTo>
                  <a:close/>
                </a:path>
              </a:pathLst>
            </a:custGeom>
            <a:solidFill>
              <a:srgbClr val="6BA342"/>
            </a:solidFill>
          </p:spPr>
          <p:txBody>
            <a:bodyPr/>
            <a:lstStyle/>
            <a:p>
              <a:endParaRPr lang="en-US"/>
            </a:p>
          </p:txBody>
        </p:sp>
        <p:sp>
          <p:nvSpPr>
            <p:cNvPr id="14" name="TextBox 14"/>
            <p:cNvSpPr txBox="1"/>
            <p:nvPr/>
          </p:nvSpPr>
          <p:spPr>
            <a:xfrm>
              <a:off x="0" y="-85725"/>
              <a:ext cx="1550738" cy="1447164"/>
            </a:xfrm>
            <a:prstGeom prst="rect">
              <a:avLst/>
            </a:prstGeom>
          </p:spPr>
          <p:txBody>
            <a:bodyPr lIns="50800" tIns="50800" rIns="50800" bIns="50800" rtlCol="0" anchor="ctr"/>
            <a:lstStyle/>
            <a:p>
              <a:pPr algn="ctr">
                <a:lnSpc>
                  <a:spcPts val="4900"/>
                </a:lnSpc>
              </a:pPr>
              <a:endParaRPr/>
            </a:p>
          </p:txBody>
        </p:sp>
      </p:grpSp>
      <p:sp>
        <p:nvSpPr>
          <p:cNvPr id="15" name="TextBox 15"/>
          <p:cNvSpPr txBox="1"/>
          <p:nvPr/>
        </p:nvSpPr>
        <p:spPr>
          <a:xfrm>
            <a:off x="11058250" y="3988505"/>
            <a:ext cx="2144151" cy="1707997"/>
          </a:xfrm>
          <a:prstGeom prst="rect">
            <a:avLst/>
          </a:prstGeom>
        </p:spPr>
        <p:txBody>
          <a:bodyPr lIns="0" tIns="0" rIns="0" bIns="0" rtlCol="0" anchor="t">
            <a:spAutoFit/>
          </a:bodyPr>
          <a:lstStyle/>
          <a:p>
            <a:pPr algn="ctr">
              <a:lnSpc>
                <a:spcPts val="2661"/>
              </a:lnSpc>
            </a:pPr>
            <a:r>
              <a:rPr lang="en-US" sz="1901" b="1">
                <a:solidFill>
                  <a:srgbClr val="EEF3E3"/>
                </a:solidFill>
                <a:latin typeface="Public Sans Bold"/>
                <a:ea typeface="Public Sans Bold"/>
                <a:cs typeface="Public Sans Bold"/>
                <a:sym typeface="Public Sans Bold"/>
              </a:rPr>
              <a:t>Enrollment:</a:t>
            </a:r>
          </a:p>
          <a:p>
            <a:pPr algn="ctr">
              <a:lnSpc>
                <a:spcPts val="2223"/>
              </a:lnSpc>
            </a:pPr>
            <a:r>
              <a:rPr lang="en-US" sz="1588">
                <a:solidFill>
                  <a:srgbClr val="EEF3E3"/>
                </a:solidFill>
                <a:latin typeface="Public Sans"/>
                <a:ea typeface="Public Sans"/>
                <a:cs typeface="Public Sans"/>
                <a:sym typeface="Public Sans"/>
              </a:rPr>
              <a:t>A Shell account is created in ~10–15 business days; enroll online with SSN + personal email.</a:t>
            </a:r>
          </a:p>
        </p:txBody>
      </p:sp>
      <p:grpSp>
        <p:nvGrpSpPr>
          <p:cNvPr id="16" name="Group 16"/>
          <p:cNvGrpSpPr/>
          <p:nvPr/>
        </p:nvGrpSpPr>
        <p:grpSpPr>
          <a:xfrm>
            <a:off x="10717406" y="6563080"/>
            <a:ext cx="2303606" cy="2022404"/>
            <a:chOff x="0" y="0"/>
            <a:chExt cx="1550738" cy="1361439"/>
          </a:xfrm>
        </p:grpSpPr>
        <p:sp>
          <p:nvSpPr>
            <p:cNvPr id="17" name="Freeform 17"/>
            <p:cNvSpPr/>
            <p:nvPr/>
          </p:nvSpPr>
          <p:spPr>
            <a:xfrm>
              <a:off x="0" y="0"/>
              <a:ext cx="1550738" cy="1361439"/>
            </a:xfrm>
            <a:custGeom>
              <a:avLst/>
              <a:gdLst/>
              <a:ahLst/>
              <a:cxnLst/>
              <a:rect l="l" t="t" r="r" b="b"/>
              <a:pathLst>
                <a:path w="1550738" h="1361439">
                  <a:moveTo>
                    <a:pt x="171400" y="0"/>
                  </a:moveTo>
                  <a:lnTo>
                    <a:pt x="1379338" y="0"/>
                  </a:lnTo>
                  <a:cubicBezTo>
                    <a:pt x="1474000" y="0"/>
                    <a:pt x="1550738" y="76738"/>
                    <a:pt x="1550738" y="171400"/>
                  </a:cubicBezTo>
                  <a:lnTo>
                    <a:pt x="1550738" y="1190039"/>
                  </a:lnTo>
                  <a:cubicBezTo>
                    <a:pt x="1550738" y="1284701"/>
                    <a:pt x="1474000" y="1361439"/>
                    <a:pt x="1379338" y="1361439"/>
                  </a:cubicBezTo>
                  <a:lnTo>
                    <a:pt x="171400" y="1361439"/>
                  </a:lnTo>
                  <a:cubicBezTo>
                    <a:pt x="76738" y="1361439"/>
                    <a:pt x="0" y="1284701"/>
                    <a:pt x="0" y="1190039"/>
                  </a:cubicBezTo>
                  <a:lnTo>
                    <a:pt x="0" y="171400"/>
                  </a:lnTo>
                  <a:cubicBezTo>
                    <a:pt x="0" y="76738"/>
                    <a:pt x="76738" y="0"/>
                    <a:pt x="171400" y="0"/>
                  </a:cubicBezTo>
                  <a:close/>
                </a:path>
              </a:pathLst>
            </a:custGeom>
            <a:solidFill>
              <a:srgbClr val="6BA342"/>
            </a:solidFill>
          </p:spPr>
          <p:txBody>
            <a:bodyPr/>
            <a:lstStyle/>
            <a:p>
              <a:endParaRPr lang="en-US"/>
            </a:p>
          </p:txBody>
        </p:sp>
        <p:sp>
          <p:nvSpPr>
            <p:cNvPr id="18" name="TextBox 18"/>
            <p:cNvSpPr txBox="1"/>
            <p:nvPr/>
          </p:nvSpPr>
          <p:spPr>
            <a:xfrm>
              <a:off x="0" y="-85725"/>
              <a:ext cx="1550738" cy="1447164"/>
            </a:xfrm>
            <a:prstGeom prst="rect">
              <a:avLst/>
            </a:prstGeom>
          </p:spPr>
          <p:txBody>
            <a:bodyPr lIns="50800" tIns="50800" rIns="50800" bIns="50800" rtlCol="0" anchor="ctr"/>
            <a:lstStyle/>
            <a:p>
              <a:pPr algn="ctr">
                <a:lnSpc>
                  <a:spcPts val="4900"/>
                </a:lnSpc>
              </a:pPr>
              <a:endParaRPr/>
            </a:p>
          </p:txBody>
        </p:sp>
      </p:grpSp>
      <p:sp>
        <p:nvSpPr>
          <p:cNvPr id="19" name="TextBox 19"/>
          <p:cNvSpPr txBox="1"/>
          <p:nvPr/>
        </p:nvSpPr>
        <p:spPr>
          <a:xfrm>
            <a:off x="10797133" y="6563351"/>
            <a:ext cx="2144151" cy="2015295"/>
          </a:xfrm>
          <a:prstGeom prst="rect">
            <a:avLst/>
          </a:prstGeom>
        </p:spPr>
        <p:txBody>
          <a:bodyPr lIns="0" tIns="0" rIns="0" bIns="0" rtlCol="0" anchor="t">
            <a:spAutoFit/>
          </a:bodyPr>
          <a:lstStyle/>
          <a:p>
            <a:pPr algn="ctr">
              <a:lnSpc>
                <a:spcPts val="2661"/>
              </a:lnSpc>
            </a:pPr>
            <a:r>
              <a:rPr lang="en-US" sz="1901" b="1" dirty="0">
                <a:solidFill>
                  <a:srgbClr val="EEF3E3"/>
                </a:solidFill>
                <a:latin typeface="Public Sans Bold"/>
                <a:ea typeface="Public Sans Bold"/>
                <a:cs typeface="Public Sans Bold"/>
                <a:sym typeface="Public Sans Bold"/>
              </a:rPr>
              <a:t>Contributions:</a:t>
            </a:r>
          </a:p>
          <a:p>
            <a:pPr algn="ctr">
              <a:lnSpc>
                <a:spcPts val="2223"/>
              </a:lnSpc>
            </a:pPr>
            <a:r>
              <a:rPr lang="en-US" sz="1588" dirty="0">
                <a:solidFill>
                  <a:srgbClr val="EEF3E3"/>
                </a:solidFill>
                <a:latin typeface="Public Sans"/>
                <a:ea typeface="Public Sans"/>
                <a:cs typeface="Public Sans"/>
                <a:sym typeface="Public Sans"/>
              </a:rPr>
              <a:t>We will match 100% of contributions up to 3%. We will match 50% of contributions between 4-5%.​</a:t>
            </a:r>
          </a:p>
          <a:p>
            <a:pPr algn="ctr">
              <a:lnSpc>
                <a:spcPts val="2223"/>
              </a:lnSpc>
            </a:pPr>
            <a:r>
              <a:rPr lang="en-US" sz="1588" b="1" dirty="0">
                <a:solidFill>
                  <a:srgbClr val="EEF3E3"/>
                </a:solidFill>
                <a:latin typeface="Public Sans Bold"/>
                <a:ea typeface="Public Sans Bold"/>
                <a:cs typeface="Public Sans Bold"/>
                <a:sym typeface="Public Sans Bold"/>
              </a:rPr>
              <a:t>MAX:  $23,500</a:t>
            </a:r>
          </a:p>
        </p:txBody>
      </p:sp>
      <p:grpSp>
        <p:nvGrpSpPr>
          <p:cNvPr id="20" name="Group 20"/>
          <p:cNvGrpSpPr/>
          <p:nvPr/>
        </p:nvGrpSpPr>
        <p:grpSpPr>
          <a:xfrm>
            <a:off x="8033189" y="7749107"/>
            <a:ext cx="2303606" cy="2022404"/>
            <a:chOff x="0" y="0"/>
            <a:chExt cx="1550738" cy="1361439"/>
          </a:xfrm>
        </p:grpSpPr>
        <p:sp>
          <p:nvSpPr>
            <p:cNvPr id="21" name="Freeform 21"/>
            <p:cNvSpPr/>
            <p:nvPr/>
          </p:nvSpPr>
          <p:spPr>
            <a:xfrm>
              <a:off x="0" y="0"/>
              <a:ext cx="1550738" cy="1361439"/>
            </a:xfrm>
            <a:custGeom>
              <a:avLst/>
              <a:gdLst/>
              <a:ahLst/>
              <a:cxnLst/>
              <a:rect l="l" t="t" r="r" b="b"/>
              <a:pathLst>
                <a:path w="1550738" h="1361439">
                  <a:moveTo>
                    <a:pt x="171400" y="0"/>
                  </a:moveTo>
                  <a:lnTo>
                    <a:pt x="1379338" y="0"/>
                  </a:lnTo>
                  <a:cubicBezTo>
                    <a:pt x="1474000" y="0"/>
                    <a:pt x="1550738" y="76738"/>
                    <a:pt x="1550738" y="171400"/>
                  </a:cubicBezTo>
                  <a:lnTo>
                    <a:pt x="1550738" y="1190039"/>
                  </a:lnTo>
                  <a:cubicBezTo>
                    <a:pt x="1550738" y="1284701"/>
                    <a:pt x="1474000" y="1361439"/>
                    <a:pt x="1379338" y="1361439"/>
                  </a:cubicBezTo>
                  <a:lnTo>
                    <a:pt x="171400" y="1361439"/>
                  </a:lnTo>
                  <a:cubicBezTo>
                    <a:pt x="76738" y="1361439"/>
                    <a:pt x="0" y="1284701"/>
                    <a:pt x="0" y="1190039"/>
                  </a:cubicBezTo>
                  <a:lnTo>
                    <a:pt x="0" y="171400"/>
                  </a:lnTo>
                  <a:cubicBezTo>
                    <a:pt x="0" y="76738"/>
                    <a:pt x="76738" y="0"/>
                    <a:pt x="171400" y="0"/>
                  </a:cubicBezTo>
                  <a:close/>
                </a:path>
              </a:pathLst>
            </a:custGeom>
            <a:solidFill>
              <a:srgbClr val="6BA342"/>
            </a:solidFill>
          </p:spPr>
          <p:txBody>
            <a:bodyPr/>
            <a:lstStyle/>
            <a:p>
              <a:endParaRPr lang="en-US"/>
            </a:p>
          </p:txBody>
        </p:sp>
        <p:sp>
          <p:nvSpPr>
            <p:cNvPr id="22" name="TextBox 22"/>
            <p:cNvSpPr txBox="1"/>
            <p:nvPr/>
          </p:nvSpPr>
          <p:spPr>
            <a:xfrm>
              <a:off x="0" y="-85725"/>
              <a:ext cx="1550738" cy="1447164"/>
            </a:xfrm>
            <a:prstGeom prst="rect">
              <a:avLst/>
            </a:prstGeom>
          </p:spPr>
          <p:txBody>
            <a:bodyPr lIns="50800" tIns="50800" rIns="50800" bIns="50800" rtlCol="0" anchor="ctr"/>
            <a:lstStyle/>
            <a:p>
              <a:pPr algn="ctr">
                <a:lnSpc>
                  <a:spcPts val="4900"/>
                </a:lnSpc>
              </a:pPr>
              <a:endParaRPr/>
            </a:p>
          </p:txBody>
        </p:sp>
      </p:grpSp>
      <p:sp>
        <p:nvSpPr>
          <p:cNvPr id="23" name="TextBox 23"/>
          <p:cNvSpPr txBox="1"/>
          <p:nvPr/>
        </p:nvSpPr>
        <p:spPr>
          <a:xfrm>
            <a:off x="8112917" y="7749378"/>
            <a:ext cx="2144151" cy="1707997"/>
          </a:xfrm>
          <a:prstGeom prst="rect">
            <a:avLst/>
          </a:prstGeom>
        </p:spPr>
        <p:txBody>
          <a:bodyPr lIns="0" tIns="0" rIns="0" bIns="0" rtlCol="0" anchor="t">
            <a:spAutoFit/>
          </a:bodyPr>
          <a:lstStyle/>
          <a:p>
            <a:pPr algn="ctr">
              <a:lnSpc>
                <a:spcPts val="2661"/>
              </a:lnSpc>
            </a:pPr>
            <a:r>
              <a:rPr lang="en-US" sz="1901" b="1">
                <a:solidFill>
                  <a:srgbClr val="EEF3E3"/>
                </a:solidFill>
                <a:latin typeface="Public Sans Bold"/>
                <a:ea typeface="Public Sans Bold"/>
                <a:cs typeface="Public Sans Bold"/>
                <a:sym typeface="Public Sans Bold"/>
              </a:rPr>
              <a:t>Investments:</a:t>
            </a:r>
          </a:p>
          <a:p>
            <a:pPr algn="ctr">
              <a:lnSpc>
                <a:spcPts val="2223"/>
              </a:lnSpc>
            </a:pPr>
            <a:r>
              <a:rPr lang="en-US" sz="1588">
                <a:solidFill>
                  <a:srgbClr val="EEF3E3"/>
                </a:solidFill>
                <a:latin typeface="Public Sans"/>
                <a:ea typeface="Public Sans"/>
                <a:cs typeface="Public Sans"/>
                <a:sym typeface="Public Sans"/>
              </a:rPr>
              <a:t>Wide menu of mutual funds plus target-date funds designed for “set it and forget it” retirement savings.</a:t>
            </a:r>
          </a:p>
        </p:txBody>
      </p:sp>
      <p:grpSp>
        <p:nvGrpSpPr>
          <p:cNvPr id="24" name="Group 24"/>
          <p:cNvGrpSpPr/>
          <p:nvPr/>
        </p:nvGrpSpPr>
        <p:grpSpPr>
          <a:xfrm>
            <a:off x="5252339" y="6563080"/>
            <a:ext cx="2303606" cy="2022404"/>
            <a:chOff x="0" y="0"/>
            <a:chExt cx="1550738" cy="1361439"/>
          </a:xfrm>
        </p:grpSpPr>
        <p:sp>
          <p:nvSpPr>
            <p:cNvPr id="25" name="Freeform 25"/>
            <p:cNvSpPr/>
            <p:nvPr/>
          </p:nvSpPr>
          <p:spPr>
            <a:xfrm>
              <a:off x="0" y="0"/>
              <a:ext cx="1550738" cy="1361439"/>
            </a:xfrm>
            <a:custGeom>
              <a:avLst/>
              <a:gdLst/>
              <a:ahLst/>
              <a:cxnLst/>
              <a:rect l="l" t="t" r="r" b="b"/>
              <a:pathLst>
                <a:path w="1550738" h="1361439">
                  <a:moveTo>
                    <a:pt x="171400" y="0"/>
                  </a:moveTo>
                  <a:lnTo>
                    <a:pt x="1379338" y="0"/>
                  </a:lnTo>
                  <a:cubicBezTo>
                    <a:pt x="1474000" y="0"/>
                    <a:pt x="1550738" y="76738"/>
                    <a:pt x="1550738" y="171400"/>
                  </a:cubicBezTo>
                  <a:lnTo>
                    <a:pt x="1550738" y="1190039"/>
                  </a:lnTo>
                  <a:cubicBezTo>
                    <a:pt x="1550738" y="1284701"/>
                    <a:pt x="1474000" y="1361439"/>
                    <a:pt x="1379338" y="1361439"/>
                  </a:cubicBezTo>
                  <a:lnTo>
                    <a:pt x="171400" y="1361439"/>
                  </a:lnTo>
                  <a:cubicBezTo>
                    <a:pt x="76738" y="1361439"/>
                    <a:pt x="0" y="1284701"/>
                    <a:pt x="0" y="1190039"/>
                  </a:cubicBezTo>
                  <a:lnTo>
                    <a:pt x="0" y="171400"/>
                  </a:lnTo>
                  <a:cubicBezTo>
                    <a:pt x="0" y="76738"/>
                    <a:pt x="76738" y="0"/>
                    <a:pt x="171400" y="0"/>
                  </a:cubicBezTo>
                  <a:close/>
                </a:path>
              </a:pathLst>
            </a:custGeom>
            <a:solidFill>
              <a:srgbClr val="6BA342"/>
            </a:solidFill>
          </p:spPr>
          <p:txBody>
            <a:bodyPr/>
            <a:lstStyle/>
            <a:p>
              <a:endParaRPr lang="en-US"/>
            </a:p>
          </p:txBody>
        </p:sp>
        <p:sp>
          <p:nvSpPr>
            <p:cNvPr id="26" name="TextBox 26"/>
            <p:cNvSpPr txBox="1"/>
            <p:nvPr/>
          </p:nvSpPr>
          <p:spPr>
            <a:xfrm>
              <a:off x="0" y="-85725"/>
              <a:ext cx="1550738" cy="1447164"/>
            </a:xfrm>
            <a:prstGeom prst="rect">
              <a:avLst/>
            </a:prstGeom>
          </p:spPr>
          <p:txBody>
            <a:bodyPr lIns="50800" tIns="50800" rIns="50800" bIns="50800" rtlCol="0" anchor="ctr"/>
            <a:lstStyle/>
            <a:p>
              <a:pPr algn="ctr">
                <a:lnSpc>
                  <a:spcPts val="4900"/>
                </a:lnSpc>
              </a:pPr>
              <a:endParaRPr/>
            </a:p>
          </p:txBody>
        </p:sp>
      </p:grpSp>
      <p:sp>
        <p:nvSpPr>
          <p:cNvPr id="27" name="TextBox 27"/>
          <p:cNvSpPr txBox="1"/>
          <p:nvPr/>
        </p:nvSpPr>
        <p:spPr>
          <a:xfrm>
            <a:off x="5332067" y="6839117"/>
            <a:ext cx="2144151" cy="1156466"/>
          </a:xfrm>
          <a:prstGeom prst="rect">
            <a:avLst/>
          </a:prstGeom>
        </p:spPr>
        <p:txBody>
          <a:bodyPr lIns="0" tIns="0" rIns="0" bIns="0" rtlCol="0" anchor="t">
            <a:spAutoFit/>
          </a:bodyPr>
          <a:lstStyle/>
          <a:p>
            <a:pPr algn="ctr">
              <a:lnSpc>
                <a:spcPts val="2661"/>
              </a:lnSpc>
            </a:pPr>
            <a:r>
              <a:rPr lang="en-US" sz="1901" b="1">
                <a:solidFill>
                  <a:srgbClr val="EEF3E3"/>
                </a:solidFill>
                <a:latin typeface="Public Sans Bold"/>
                <a:ea typeface="Public Sans Bold"/>
                <a:cs typeface="Public Sans Bold"/>
                <a:sym typeface="Public Sans Bold"/>
              </a:rPr>
              <a:t>Flexibility:</a:t>
            </a:r>
          </a:p>
          <a:p>
            <a:pPr algn="ctr">
              <a:lnSpc>
                <a:spcPts val="2223"/>
              </a:lnSpc>
            </a:pPr>
            <a:r>
              <a:rPr lang="en-US" sz="1588">
                <a:solidFill>
                  <a:srgbClr val="EEF3E3"/>
                </a:solidFill>
                <a:latin typeface="Public Sans"/>
                <a:ea typeface="Public Sans"/>
                <a:cs typeface="Public Sans"/>
                <a:sym typeface="Public Sans"/>
              </a:rPr>
              <a:t>You can change contribution rates or investments anytime.</a:t>
            </a:r>
          </a:p>
        </p:txBody>
      </p:sp>
      <p:grpSp>
        <p:nvGrpSpPr>
          <p:cNvPr id="28" name="Group 28"/>
          <p:cNvGrpSpPr/>
          <p:nvPr/>
        </p:nvGrpSpPr>
        <p:grpSpPr>
          <a:xfrm>
            <a:off x="5005872" y="3879721"/>
            <a:ext cx="2303606" cy="2022404"/>
            <a:chOff x="0" y="0"/>
            <a:chExt cx="1550738" cy="1361439"/>
          </a:xfrm>
        </p:grpSpPr>
        <p:sp>
          <p:nvSpPr>
            <p:cNvPr id="29" name="Freeform 29"/>
            <p:cNvSpPr/>
            <p:nvPr/>
          </p:nvSpPr>
          <p:spPr>
            <a:xfrm>
              <a:off x="0" y="0"/>
              <a:ext cx="1550738" cy="1361439"/>
            </a:xfrm>
            <a:custGeom>
              <a:avLst/>
              <a:gdLst/>
              <a:ahLst/>
              <a:cxnLst/>
              <a:rect l="l" t="t" r="r" b="b"/>
              <a:pathLst>
                <a:path w="1550738" h="1361439">
                  <a:moveTo>
                    <a:pt x="171400" y="0"/>
                  </a:moveTo>
                  <a:lnTo>
                    <a:pt x="1379338" y="0"/>
                  </a:lnTo>
                  <a:cubicBezTo>
                    <a:pt x="1474000" y="0"/>
                    <a:pt x="1550738" y="76738"/>
                    <a:pt x="1550738" y="171400"/>
                  </a:cubicBezTo>
                  <a:lnTo>
                    <a:pt x="1550738" y="1190039"/>
                  </a:lnTo>
                  <a:cubicBezTo>
                    <a:pt x="1550738" y="1284701"/>
                    <a:pt x="1474000" y="1361439"/>
                    <a:pt x="1379338" y="1361439"/>
                  </a:cubicBezTo>
                  <a:lnTo>
                    <a:pt x="171400" y="1361439"/>
                  </a:lnTo>
                  <a:cubicBezTo>
                    <a:pt x="76738" y="1361439"/>
                    <a:pt x="0" y="1284701"/>
                    <a:pt x="0" y="1190039"/>
                  </a:cubicBezTo>
                  <a:lnTo>
                    <a:pt x="0" y="171400"/>
                  </a:lnTo>
                  <a:cubicBezTo>
                    <a:pt x="0" y="76738"/>
                    <a:pt x="76738" y="0"/>
                    <a:pt x="171400" y="0"/>
                  </a:cubicBezTo>
                  <a:close/>
                </a:path>
              </a:pathLst>
            </a:custGeom>
            <a:solidFill>
              <a:srgbClr val="6BA342"/>
            </a:solidFill>
          </p:spPr>
          <p:txBody>
            <a:bodyPr/>
            <a:lstStyle/>
            <a:p>
              <a:endParaRPr lang="en-US"/>
            </a:p>
          </p:txBody>
        </p:sp>
        <p:sp>
          <p:nvSpPr>
            <p:cNvPr id="30" name="TextBox 30"/>
            <p:cNvSpPr txBox="1"/>
            <p:nvPr/>
          </p:nvSpPr>
          <p:spPr>
            <a:xfrm>
              <a:off x="0" y="-85725"/>
              <a:ext cx="1550738" cy="1447164"/>
            </a:xfrm>
            <a:prstGeom prst="rect">
              <a:avLst/>
            </a:prstGeom>
          </p:spPr>
          <p:txBody>
            <a:bodyPr lIns="50800" tIns="50800" rIns="50800" bIns="50800" rtlCol="0" anchor="ctr"/>
            <a:lstStyle/>
            <a:p>
              <a:pPr algn="ctr">
                <a:lnSpc>
                  <a:spcPts val="4900"/>
                </a:lnSpc>
              </a:pPr>
              <a:endParaRPr/>
            </a:p>
          </p:txBody>
        </p:sp>
      </p:grpSp>
      <p:sp>
        <p:nvSpPr>
          <p:cNvPr id="31" name="TextBox 31"/>
          <p:cNvSpPr txBox="1"/>
          <p:nvPr/>
        </p:nvSpPr>
        <p:spPr>
          <a:xfrm>
            <a:off x="5085599" y="4293640"/>
            <a:ext cx="2144151" cy="880701"/>
          </a:xfrm>
          <a:prstGeom prst="rect">
            <a:avLst/>
          </a:prstGeom>
        </p:spPr>
        <p:txBody>
          <a:bodyPr lIns="0" tIns="0" rIns="0" bIns="0" rtlCol="0" anchor="t">
            <a:spAutoFit/>
          </a:bodyPr>
          <a:lstStyle/>
          <a:p>
            <a:pPr algn="ctr">
              <a:lnSpc>
                <a:spcPts val="2661"/>
              </a:lnSpc>
            </a:pPr>
            <a:r>
              <a:rPr lang="en-US" sz="1901" b="1">
                <a:solidFill>
                  <a:srgbClr val="EEF3E3"/>
                </a:solidFill>
                <a:latin typeface="Public Sans Bold"/>
                <a:ea typeface="Public Sans Bold"/>
                <a:cs typeface="Public Sans Bold"/>
                <a:sym typeface="Public Sans Bold"/>
              </a:rPr>
              <a:t>Portability:</a:t>
            </a:r>
          </a:p>
          <a:p>
            <a:pPr algn="ctr">
              <a:lnSpc>
                <a:spcPts val="2223"/>
              </a:lnSpc>
            </a:pPr>
            <a:r>
              <a:rPr lang="en-US" sz="1588">
                <a:solidFill>
                  <a:srgbClr val="EEF3E3"/>
                </a:solidFill>
                <a:latin typeface="Public Sans"/>
                <a:ea typeface="Public Sans"/>
                <a:cs typeface="Public Sans"/>
                <a:sym typeface="Public Sans"/>
              </a:rPr>
              <a:t>The account is yours, even if you leave Crete.</a:t>
            </a:r>
          </a:p>
        </p:txBody>
      </p:sp>
      <p:sp>
        <p:nvSpPr>
          <p:cNvPr id="32" name="TextBox 32"/>
          <p:cNvSpPr txBox="1"/>
          <p:nvPr/>
        </p:nvSpPr>
        <p:spPr>
          <a:xfrm>
            <a:off x="10181554" y="9474333"/>
            <a:ext cx="7716441" cy="760529"/>
          </a:xfrm>
          <a:prstGeom prst="rect">
            <a:avLst/>
          </a:prstGeom>
        </p:spPr>
        <p:txBody>
          <a:bodyPr lIns="0" tIns="0" rIns="0" bIns="0" rtlCol="0" anchor="t">
            <a:spAutoFit/>
          </a:bodyPr>
          <a:lstStyle/>
          <a:p>
            <a:pPr algn="ctr">
              <a:lnSpc>
                <a:spcPts val="3079"/>
              </a:lnSpc>
            </a:pPr>
            <a:r>
              <a:rPr lang="en-US" sz="2199" dirty="0">
                <a:solidFill>
                  <a:srgbClr val="17463E"/>
                </a:solidFill>
                <a:latin typeface="Public Sans"/>
                <a:ea typeface="Public Sans"/>
                <a:cs typeface="Public Sans"/>
                <a:sym typeface="Public Sans"/>
              </a:rPr>
              <a:t>You can find additional information  on your </a:t>
            </a:r>
          </a:p>
          <a:p>
            <a:pPr algn="ctr">
              <a:lnSpc>
                <a:spcPts val="3079"/>
              </a:lnSpc>
            </a:pPr>
            <a:r>
              <a:rPr lang="en-US" sz="2199" dirty="0">
                <a:solidFill>
                  <a:srgbClr val="17463E"/>
                </a:solidFill>
                <a:latin typeface="Public Sans"/>
                <a:ea typeface="Public Sans"/>
                <a:cs typeface="Public Sans"/>
                <a:sym typeface="Public Sans"/>
              </a:rPr>
              <a:t>UKG Dashboard</a:t>
            </a:r>
          </a:p>
        </p:txBody>
      </p:sp>
      <p:sp>
        <p:nvSpPr>
          <p:cNvPr id="33" name="TextBox 33"/>
          <p:cNvSpPr txBox="1"/>
          <p:nvPr/>
        </p:nvSpPr>
        <p:spPr>
          <a:xfrm>
            <a:off x="11204227" y="9128232"/>
            <a:ext cx="5671096" cy="391795"/>
          </a:xfrm>
          <a:prstGeom prst="rect">
            <a:avLst/>
          </a:prstGeom>
        </p:spPr>
        <p:txBody>
          <a:bodyPr lIns="0" tIns="0" rIns="0" bIns="0" rtlCol="0" anchor="t">
            <a:spAutoFit/>
          </a:bodyPr>
          <a:lstStyle/>
          <a:p>
            <a:pPr algn="ctr">
              <a:lnSpc>
                <a:spcPts val="3079"/>
              </a:lnSpc>
            </a:pPr>
            <a:r>
              <a:rPr lang="en-US" sz="2199" b="1">
                <a:solidFill>
                  <a:srgbClr val="17463E"/>
                </a:solidFill>
                <a:latin typeface="Public Sans Bold"/>
                <a:ea typeface="Public Sans Bold"/>
                <a:cs typeface="Public Sans Bold"/>
                <a:sym typeface="Public Sans Bold"/>
              </a:rPr>
              <a:t>Enroll directly at Transamerica.com/portal</a:t>
            </a:r>
          </a:p>
        </p:txBody>
      </p:sp>
      <p:sp>
        <p:nvSpPr>
          <p:cNvPr id="34" name="TextBox 33">
            <a:extLst>
              <a:ext uri="{FF2B5EF4-FFF2-40B4-BE49-F238E27FC236}">
                <a16:creationId xmlns:a16="http://schemas.microsoft.com/office/drawing/2014/main" id="{3EE73754-F77C-E7B2-09EB-2FA0602C6134}"/>
              </a:ext>
            </a:extLst>
          </p:cNvPr>
          <p:cNvSpPr txBox="1"/>
          <p:nvPr/>
        </p:nvSpPr>
        <p:spPr>
          <a:xfrm>
            <a:off x="776308" y="2301546"/>
            <a:ext cx="5498863" cy="1160959"/>
          </a:xfrm>
          <a:prstGeom prst="rect">
            <a:avLst/>
          </a:prstGeom>
        </p:spPr>
        <p:txBody>
          <a:bodyPr wrap="square" lIns="0" tIns="0" rIns="0" bIns="0" rtlCol="0" anchor="t">
            <a:spAutoFit/>
          </a:bodyPr>
          <a:lstStyle/>
          <a:p>
            <a:pPr algn="just">
              <a:lnSpc>
                <a:spcPts val="3079"/>
              </a:lnSpc>
            </a:pPr>
            <a:r>
              <a:rPr lang="en-US" sz="2000" b="1">
                <a:solidFill>
                  <a:srgbClr val="17463E"/>
                </a:solidFill>
                <a:ea typeface="+mn-lt"/>
                <a:cs typeface="+mn-lt"/>
                <a:sym typeface="Public Sans Bold"/>
              </a:rPr>
              <a:t>2026: </a:t>
            </a:r>
            <a:r>
              <a:rPr lang="en-US" sz="2000">
                <a:solidFill>
                  <a:srgbClr val="17463E"/>
                </a:solidFill>
                <a:ea typeface="+mn-lt"/>
                <a:cs typeface="+mn-lt"/>
                <a:sym typeface="Public Sans Bold"/>
              </a:rPr>
              <a:t>The 401(k) plan will include an annual </a:t>
            </a:r>
            <a:r>
              <a:rPr lang="en-US" sz="2000" b="1">
                <a:solidFill>
                  <a:srgbClr val="17463E"/>
                </a:solidFill>
                <a:ea typeface="+mn-lt"/>
                <a:cs typeface="+mn-lt"/>
                <a:sym typeface="Public Sans Bold"/>
              </a:rPr>
              <a:t>true-up</a:t>
            </a:r>
            <a:r>
              <a:rPr lang="en-US" sz="2000">
                <a:solidFill>
                  <a:srgbClr val="17463E"/>
                </a:solidFill>
                <a:ea typeface="+mn-lt"/>
                <a:cs typeface="+mn-lt"/>
                <a:sym typeface="Public Sans Bold"/>
              </a:rPr>
              <a:t> to ensure you receive the full employer match, even if your contributions vary throughout the year.</a:t>
            </a:r>
            <a:endParaRPr lang="en-US">
              <a:ea typeface="+mn-lt"/>
              <a:cs typeface="+mn-lt"/>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EF3E3"/>
        </a:solidFill>
        <a:effectLst/>
      </p:bgPr>
    </p:bg>
    <p:spTree>
      <p:nvGrpSpPr>
        <p:cNvPr id="1" name=""/>
        <p:cNvGrpSpPr/>
        <p:nvPr/>
      </p:nvGrpSpPr>
      <p:grpSpPr>
        <a:xfrm>
          <a:off x="0" y="0"/>
          <a:ext cx="0" cy="0"/>
          <a:chOff x="0" y="0"/>
          <a:chExt cx="0" cy="0"/>
        </a:xfrm>
      </p:grpSpPr>
      <p:sp>
        <p:nvSpPr>
          <p:cNvPr id="2" name="Freeform 2"/>
          <p:cNvSpPr/>
          <p:nvPr/>
        </p:nvSpPr>
        <p:spPr>
          <a:xfrm>
            <a:off x="0" y="-419793"/>
            <a:ext cx="18399948" cy="10772333"/>
          </a:xfrm>
          <a:custGeom>
            <a:avLst/>
            <a:gdLst/>
            <a:ahLst/>
            <a:cxnLst/>
            <a:rect l="l" t="t" r="r" b="b"/>
            <a:pathLst>
              <a:path w="18399948" h="10772333">
                <a:moveTo>
                  <a:pt x="0" y="0"/>
                </a:moveTo>
                <a:lnTo>
                  <a:pt x="18399948" y="0"/>
                </a:lnTo>
                <a:lnTo>
                  <a:pt x="18399948" y="10772334"/>
                </a:lnTo>
                <a:lnTo>
                  <a:pt x="0" y="10772334"/>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40451" y="9553378"/>
            <a:ext cx="2414894" cy="590878"/>
          </a:xfrm>
          <a:custGeom>
            <a:avLst/>
            <a:gdLst/>
            <a:ahLst/>
            <a:cxnLst/>
            <a:rect l="l" t="t" r="r" b="b"/>
            <a:pathLst>
              <a:path w="2414894" h="590878">
                <a:moveTo>
                  <a:pt x="0" y="0"/>
                </a:moveTo>
                <a:lnTo>
                  <a:pt x="2414894" y="0"/>
                </a:lnTo>
                <a:lnTo>
                  <a:pt x="2414894" y="590879"/>
                </a:lnTo>
                <a:lnTo>
                  <a:pt x="0" y="590879"/>
                </a:lnTo>
                <a:lnTo>
                  <a:pt x="0" y="0"/>
                </a:lnTo>
                <a:close/>
              </a:path>
            </a:pathLst>
          </a:custGeom>
          <a:blipFill>
            <a:blip r:embed="rId4"/>
            <a:stretch>
              <a:fillRect/>
            </a:stretch>
          </a:blipFill>
        </p:spPr>
        <p:txBody>
          <a:bodyPr/>
          <a:lstStyle/>
          <a:p>
            <a:endParaRPr lang="en-US"/>
          </a:p>
        </p:txBody>
      </p:sp>
      <p:sp>
        <p:nvSpPr>
          <p:cNvPr id="4" name="Freeform 4"/>
          <p:cNvSpPr/>
          <p:nvPr/>
        </p:nvSpPr>
        <p:spPr>
          <a:xfrm>
            <a:off x="16983792" y="201917"/>
            <a:ext cx="932477" cy="931558"/>
          </a:xfrm>
          <a:custGeom>
            <a:avLst/>
            <a:gdLst/>
            <a:ahLst/>
            <a:cxnLst/>
            <a:rect l="l" t="t" r="r" b="b"/>
            <a:pathLst>
              <a:path w="932477" h="931558">
                <a:moveTo>
                  <a:pt x="0" y="0"/>
                </a:moveTo>
                <a:lnTo>
                  <a:pt x="932477" y="0"/>
                </a:lnTo>
                <a:lnTo>
                  <a:pt x="932477" y="931558"/>
                </a:lnTo>
                <a:lnTo>
                  <a:pt x="0" y="931558"/>
                </a:lnTo>
                <a:lnTo>
                  <a:pt x="0" y="0"/>
                </a:lnTo>
                <a:close/>
              </a:path>
            </a:pathLst>
          </a:custGeom>
          <a:blipFill>
            <a:blip r:embed="rId5"/>
            <a:stretch>
              <a:fillRect/>
            </a:stretch>
          </a:blipFill>
        </p:spPr>
        <p:txBody>
          <a:bodyPr/>
          <a:lstStyle/>
          <a:p>
            <a:endParaRPr lang="en-US"/>
          </a:p>
        </p:txBody>
      </p:sp>
      <p:sp>
        <p:nvSpPr>
          <p:cNvPr id="5" name="Freeform 5"/>
          <p:cNvSpPr/>
          <p:nvPr/>
        </p:nvSpPr>
        <p:spPr>
          <a:xfrm>
            <a:off x="500038" y="1787436"/>
            <a:ext cx="9181048" cy="6357876"/>
          </a:xfrm>
          <a:custGeom>
            <a:avLst/>
            <a:gdLst/>
            <a:ahLst/>
            <a:cxnLst/>
            <a:rect l="l" t="t" r="r" b="b"/>
            <a:pathLst>
              <a:path w="9181048" h="6357876">
                <a:moveTo>
                  <a:pt x="0" y="0"/>
                </a:moveTo>
                <a:lnTo>
                  <a:pt x="9181048" y="0"/>
                </a:lnTo>
                <a:lnTo>
                  <a:pt x="9181048" y="6357876"/>
                </a:lnTo>
                <a:lnTo>
                  <a:pt x="0" y="6357876"/>
                </a:lnTo>
                <a:lnTo>
                  <a:pt x="0" y="0"/>
                </a:lnTo>
                <a:close/>
              </a:path>
            </a:pathLst>
          </a:custGeom>
          <a:blipFill>
            <a:blip r:embed="rId6"/>
            <a:stretch>
              <a:fillRect/>
            </a:stretch>
          </a:blipFill>
        </p:spPr>
        <p:txBody>
          <a:bodyPr/>
          <a:lstStyle/>
          <a:p>
            <a:endParaRPr lang="en-US"/>
          </a:p>
        </p:txBody>
      </p:sp>
      <p:sp>
        <p:nvSpPr>
          <p:cNvPr id="6" name="Freeform 6"/>
          <p:cNvSpPr/>
          <p:nvPr/>
        </p:nvSpPr>
        <p:spPr>
          <a:xfrm>
            <a:off x="9901794" y="3791357"/>
            <a:ext cx="7916385" cy="6352899"/>
          </a:xfrm>
          <a:custGeom>
            <a:avLst/>
            <a:gdLst/>
            <a:ahLst/>
            <a:cxnLst/>
            <a:rect l="l" t="t" r="r" b="b"/>
            <a:pathLst>
              <a:path w="7916385" h="6352899">
                <a:moveTo>
                  <a:pt x="0" y="0"/>
                </a:moveTo>
                <a:lnTo>
                  <a:pt x="7916385" y="0"/>
                </a:lnTo>
                <a:lnTo>
                  <a:pt x="7916385" y="6352900"/>
                </a:lnTo>
                <a:lnTo>
                  <a:pt x="0" y="6352900"/>
                </a:lnTo>
                <a:lnTo>
                  <a:pt x="0" y="0"/>
                </a:lnTo>
                <a:close/>
              </a:path>
            </a:pathLst>
          </a:custGeom>
          <a:blipFill>
            <a:blip r:embed="rId7"/>
            <a:stretch>
              <a:fillRect/>
            </a:stretch>
          </a:blipFill>
        </p:spPr>
        <p:txBody>
          <a:bodyPr/>
          <a:lstStyle/>
          <a:p>
            <a:endParaRPr lang="en-US"/>
          </a:p>
        </p:txBody>
      </p:sp>
      <p:sp>
        <p:nvSpPr>
          <p:cNvPr id="7" name="TextBox 7"/>
          <p:cNvSpPr txBox="1"/>
          <p:nvPr/>
        </p:nvSpPr>
        <p:spPr>
          <a:xfrm>
            <a:off x="642903" y="637365"/>
            <a:ext cx="3069288" cy="871194"/>
          </a:xfrm>
          <a:prstGeom prst="rect">
            <a:avLst/>
          </a:prstGeom>
        </p:spPr>
        <p:txBody>
          <a:bodyPr wrap="square" lIns="0" tIns="0" rIns="0" bIns="0" rtlCol="0" anchor="t">
            <a:spAutoFit/>
          </a:bodyPr>
          <a:lstStyle/>
          <a:p>
            <a:pPr algn="l">
              <a:lnSpc>
                <a:spcPts val="6563"/>
              </a:lnSpc>
            </a:pPr>
            <a:r>
              <a:rPr lang="en-US" sz="6311" b="1" dirty="0">
                <a:solidFill>
                  <a:srgbClr val="17463E"/>
                </a:solidFill>
                <a:latin typeface="Public Sans Bold"/>
                <a:ea typeface="Public Sans Bold"/>
                <a:cs typeface="Public Sans Bold"/>
                <a:sym typeface="Public Sans Bold"/>
              </a:rPr>
              <a:t>UKG</a:t>
            </a:r>
          </a:p>
        </p:txBody>
      </p:sp>
      <p:grpSp>
        <p:nvGrpSpPr>
          <p:cNvPr id="8" name="Group 8"/>
          <p:cNvGrpSpPr/>
          <p:nvPr/>
        </p:nvGrpSpPr>
        <p:grpSpPr>
          <a:xfrm>
            <a:off x="6422715" y="667696"/>
            <a:ext cx="5554518" cy="2951202"/>
            <a:chOff x="0" y="0"/>
            <a:chExt cx="7406024" cy="3934936"/>
          </a:xfrm>
        </p:grpSpPr>
        <p:grpSp>
          <p:nvGrpSpPr>
            <p:cNvPr id="9" name="Group 9"/>
            <p:cNvGrpSpPr/>
            <p:nvPr/>
          </p:nvGrpSpPr>
          <p:grpSpPr>
            <a:xfrm>
              <a:off x="0" y="0"/>
              <a:ext cx="7406024" cy="3934936"/>
              <a:chOff x="0" y="0"/>
              <a:chExt cx="2331348" cy="1238682"/>
            </a:xfrm>
          </p:grpSpPr>
          <p:sp>
            <p:nvSpPr>
              <p:cNvPr id="10" name="Freeform 10"/>
              <p:cNvSpPr/>
              <p:nvPr/>
            </p:nvSpPr>
            <p:spPr>
              <a:xfrm>
                <a:off x="0" y="0"/>
                <a:ext cx="2331348" cy="1238682"/>
              </a:xfrm>
              <a:custGeom>
                <a:avLst/>
                <a:gdLst/>
                <a:ahLst/>
                <a:cxnLst/>
                <a:rect l="l" t="t" r="r" b="b"/>
                <a:pathLst>
                  <a:path w="2331348" h="1238682">
                    <a:moveTo>
                      <a:pt x="73779" y="0"/>
                    </a:moveTo>
                    <a:lnTo>
                      <a:pt x="2257569" y="0"/>
                    </a:lnTo>
                    <a:cubicBezTo>
                      <a:pt x="2277137" y="0"/>
                      <a:pt x="2295903" y="7773"/>
                      <a:pt x="2309739" y="21609"/>
                    </a:cubicBezTo>
                    <a:cubicBezTo>
                      <a:pt x="2323575" y="35446"/>
                      <a:pt x="2331348" y="54212"/>
                      <a:pt x="2331348" y="73779"/>
                    </a:cubicBezTo>
                    <a:lnTo>
                      <a:pt x="2331348" y="1164903"/>
                    </a:lnTo>
                    <a:cubicBezTo>
                      <a:pt x="2331348" y="1205650"/>
                      <a:pt x="2298316" y="1238682"/>
                      <a:pt x="2257569" y="1238682"/>
                    </a:cubicBezTo>
                    <a:lnTo>
                      <a:pt x="73779" y="1238682"/>
                    </a:lnTo>
                    <a:cubicBezTo>
                      <a:pt x="33032" y="1238682"/>
                      <a:pt x="0" y="1205650"/>
                      <a:pt x="0" y="1164903"/>
                    </a:cubicBezTo>
                    <a:lnTo>
                      <a:pt x="0" y="73779"/>
                    </a:lnTo>
                    <a:cubicBezTo>
                      <a:pt x="0" y="33032"/>
                      <a:pt x="33032" y="0"/>
                      <a:pt x="73779" y="0"/>
                    </a:cubicBezTo>
                    <a:close/>
                  </a:path>
                </a:pathLst>
              </a:custGeom>
              <a:solidFill>
                <a:srgbClr val="17463E"/>
              </a:solidFill>
              <a:ln w="85725" cap="rnd">
                <a:solidFill>
                  <a:srgbClr val="6BA342"/>
                </a:solidFill>
                <a:prstDash val="solid"/>
                <a:round/>
              </a:ln>
            </p:spPr>
            <p:txBody>
              <a:bodyPr/>
              <a:lstStyle/>
              <a:p>
                <a:endParaRPr lang="en-US"/>
              </a:p>
            </p:txBody>
          </p:sp>
          <p:sp>
            <p:nvSpPr>
              <p:cNvPr id="11" name="TextBox 11"/>
              <p:cNvSpPr txBox="1"/>
              <p:nvPr/>
            </p:nvSpPr>
            <p:spPr>
              <a:xfrm>
                <a:off x="0" y="-85725"/>
                <a:ext cx="2331348" cy="1324407"/>
              </a:xfrm>
              <a:prstGeom prst="rect">
                <a:avLst/>
              </a:prstGeom>
            </p:spPr>
            <p:txBody>
              <a:bodyPr lIns="50800" tIns="50800" rIns="50800" bIns="50800" rtlCol="0" anchor="ctr"/>
              <a:lstStyle/>
              <a:p>
                <a:pPr algn="ctr">
                  <a:lnSpc>
                    <a:spcPts val="4900"/>
                  </a:lnSpc>
                </a:pPr>
                <a:endParaRPr/>
              </a:p>
            </p:txBody>
          </p:sp>
        </p:grpSp>
        <p:sp>
          <p:nvSpPr>
            <p:cNvPr id="12" name="TextBox 12"/>
            <p:cNvSpPr txBox="1"/>
            <p:nvPr/>
          </p:nvSpPr>
          <p:spPr>
            <a:xfrm>
              <a:off x="299804" y="147484"/>
              <a:ext cx="6806415" cy="3371023"/>
            </a:xfrm>
            <a:prstGeom prst="rect">
              <a:avLst/>
            </a:prstGeom>
          </p:spPr>
          <p:txBody>
            <a:bodyPr lIns="0" tIns="0" rIns="0" bIns="0" rtlCol="0" anchor="t">
              <a:spAutoFit/>
            </a:bodyPr>
            <a:lstStyle/>
            <a:p>
              <a:pPr algn="ctr">
                <a:lnSpc>
                  <a:spcPts val="4169"/>
                </a:lnSpc>
              </a:pPr>
              <a:r>
                <a:rPr lang="en-US" sz="2978" b="1">
                  <a:solidFill>
                    <a:srgbClr val="EEF3E3"/>
                  </a:solidFill>
                  <a:latin typeface="Public Sans Bold"/>
                  <a:ea typeface="Public Sans Bold"/>
                  <a:cs typeface="Public Sans Bold"/>
                  <a:sym typeface="Public Sans Bold"/>
                </a:rPr>
                <a:t>In UKG, you can...</a:t>
              </a:r>
            </a:p>
            <a:p>
              <a:pPr marL="418939" lvl="1" indent="-209470" algn="l">
                <a:lnSpc>
                  <a:spcPts val="2716"/>
                </a:lnSpc>
                <a:buFont typeface="Arial"/>
                <a:buChar char="•"/>
              </a:pPr>
              <a:r>
                <a:rPr lang="en-US" sz="1940">
                  <a:solidFill>
                    <a:srgbClr val="EEF3E3"/>
                  </a:solidFill>
                  <a:latin typeface="Public Sans"/>
                  <a:ea typeface="Public Sans"/>
                  <a:cs typeface="Public Sans"/>
                  <a:sym typeface="Public Sans"/>
                </a:rPr>
                <a:t>Enroll in Health Benefits</a:t>
              </a:r>
            </a:p>
            <a:p>
              <a:pPr marL="418939" lvl="1" indent="-209470" algn="l">
                <a:lnSpc>
                  <a:spcPts val="2716"/>
                </a:lnSpc>
                <a:buFont typeface="Arial"/>
                <a:buChar char="•"/>
              </a:pPr>
              <a:r>
                <a:rPr lang="en-US" sz="1940">
                  <a:solidFill>
                    <a:srgbClr val="EEF3E3"/>
                  </a:solidFill>
                  <a:latin typeface="Public Sans"/>
                  <a:ea typeface="Public Sans"/>
                  <a:cs typeface="Public Sans"/>
                  <a:sym typeface="Public Sans"/>
                </a:rPr>
                <a:t>Update your contact info</a:t>
              </a:r>
            </a:p>
            <a:p>
              <a:pPr marL="418939" lvl="1" indent="-209470" algn="l">
                <a:lnSpc>
                  <a:spcPts val="2716"/>
                </a:lnSpc>
                <a:buFont typeface="Arial"/>
                <a:buChar char="•"/>
              </a:pPr>
              <a:r>
                <a:rPr lang="en-US" sz="1940">
                  <a:solidFill>
                    <a:srgbClr val="EEF3E3"/>
                  </a:solidFill>
                  <a:latin typeface="Public Sans"/>
                  <a:ea typeface="Public Sans"/>
                  <a:cs typeface="Public Sans"/>
                  <a:sym typeface="Public Sans"/>
                </a:rPr>
                <a:t>Look up Pay Info:</a:t>
              </a:r>
            </a:p>
            <a:p>
              <a:pPr marL="837879" lvl="2" indent="-279293" algn="l">
                <a:lnSpc>
                  <a:spcPts val="2716"/>
                </a:lnSpc>
                <a:buFont typeface="Arial"/>
                <a:buChar char="⚬"/>
              </a:pPr>
              <a:r>
                <a:rPr lang="en-US" sz="1940">
                  <a:solidFill>
                    <a:srgbClr val="EEF3E3"/>
                  </a:solidFill>
                  <a:latin typeface="Public Sans"/>
                  <a:ea typeface="Public Sans"/>
                  <a:cs typeface="Public Sans"/>
                  <a:sym typeface="Public Sans"/>
                </a:rPr>
                <a:t>Pay History</a:t>
              </a:r>
            </a:p>
            <a:p>
              <a:pPr marL="837879" lvl="2" indent="-279293" algn="l">
                <a:lnSpc>
                  <a:spcPts val="2716"/>
                </a:lnSpc>
                <a:buFont typeface="Arial"/>
                <a:buChar char="⚬"/>
              </a:pPr>
              <a:r>
                <a:rPr lang="en-US" sz="1940">
                  <a:solidFill>
                    <a:srgbClr val="EEF3E3"/>
                  </a:solidFill>
                  <a:latin typeface="Public Sans"/>
                  <a:ea typeface="Public Sans"/>
                  <a:cs typeface="Public Sans"/>
                  <a:sym typeface="Public Sans"/>
                </a:rPr>
                <a:t>YTD Summary</a:t>
              </a:r>
            </a:p>
            <a:p>
              <a:pPr marL="837879" lvl="2" indent="-279293" algn="l">
                <a:lnSpc>
                  <a:spcPts val="2716"/>
                </a:lnSpc>
                <a:buFont typeface="Arial"/>
                <a:buChar char="⚬"/>
              </a:pPr>
              <a:r>
                <a:rPr lang="en-US" sz="1940">
                  <a:solidFill>
                    <a:srgbClr val="EEF3E3"/>
                  </a:solidFill>
                  <a:latin typeface="Public Sans"/>
                  <a:ea typeface="Public Sans"/>
                  <a:cs typeface="Public Sans"/>
                  <a:sym typeface="Public Sans"/>
                </a:rPr>
                <a:t>Change Direct Deposit Info</a:t>
              </a:r>
            </a:p>
          </p:txBody>
        </p:sp>
      </p:grpSp>
      <p:pic>
        <p:nvPicPr>
          <p:cNvPr id="13" name="Picture 13"/>
          <p:cNvPicPr>
            <a:picLocks noChangeAspect="1"/>
          </p:cNvPicPr>
          <p:nvPr/>
        </p:nvPicPr>
        <p:blipFill>
          <a:blip r:embed="rId8"/>
          <a:stretch>
            <a:fillRect/>
          </a:stretch>
        </p:blipFill>
        <p:spPr>
          <a:xfrm>
            <a:off x="13085710" y="599036"/>
            <a:ext cx="3424650" cy="342465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EF3E3"/>
        </a:solidFill>
        <a:effectLst/>
      </p:bgPr>
    </p:bg>
    <p:spTree>
      <p:nvGrpSpPr>
        <p:cNvPr id="1" name=""/>
        <p:cNvGrpSpPr/>
        <p:nvPr/>
      </p:nvGrpSpPr>
      <p:grpSpPr>
        <a:xfrm>
          <a:off x="0" y="0"/>
          <a:ext cx="0" cy="0"/>
          <a:chOff x="0" y="0"/>
          <a:chExt cx="0" cy="0"/>
        </a:xfrm>
      </p:grpSpPr>
      <p:sp>
        <p:nvSpPr>
          <p:cNvPr id="2" name="Freeform 2"/>
          <p:cNvSpPr/>
          <p:nvPr/>
        </p:nvSpPr>
        <p:spPr>
          <a:xfrm>
            <a:off x="0" y="-419793"/>
            <a:ext cx="18399948" cy="10772333"/>
          </a:xfrm>
          <a:custGeom>
            <a:avLst/>
            <a:gdLst/>
            <a:ahLst/>
            <a:cxnLst/>
            <a:rect l="l" t="t" r="r" b="b"/>
            <a:pathLst>
              <a:path w="18399948" h="10772333">
                <a:moveTo>
                  <a:pt x="0" y="0"/>
                </a:moveTo>
                <a:lnTo>
                  <a:pt x="18399948" y="0"/>
                </a:lnTo>
                <a:lnTo>
                  <a:pt x="18399948" y="10772334"/>
                </a:lnTo>
                <a:lnTo>
                  <a:pt x="0" y="10772334"/>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7850038" y="4458584"/>
            <a:ext cx="2587925" cy="941728"/>
            <a:chOff x="0" y="0"/>
            <a:chExt cx="388499" cy="141372"/>
          </a:xfrm>
        </p:grpSpPr>
        <p:sp>
          <p:nvSpPr>
            <p:cNvPr id="4" name="Freeform 4"/>
            <p:cNvSpPr/>
            <p:nvPr/>
          </p:nvSpPr>
          <p:spPr>
            <a:xfrm>
              <a:off x="0" y="0"/>
              <a:ext cx="388499" cy="141372"/>
            </a:xfrm>
            <a:custGeom>
              <a:avLst/>
              <a:gdLst/>
              <a:ahLst/>
              <a:cxnLst/>
              <a:rect l="l" t="t" r="r" b="b"/>
              <a:pathLst>
                <a:path w="388499" h="141372">
                  <a:moveTo>
                    <a:pt x="0" y="0"/>
                  </a:moveTo>
                  <a:lnTo>
                    <a:pt x="388499" y="0"/>
                  </a:lnTo>
                  <a:lnTo>
                    <a:pt x="388499" y="141372"/>
                  </a:lnTo>
                  <a:lnTo>
                    <a:pt x="0" y="141372"/>
                  </a:lnTo>
                  <a:close/>
                </a:path>
              </a:pathLst>
            </a:custGeom>
            <a:solidFill>
              <a:srgbClr val="17463E"/>
            </a:solidFill>
            <a:ln w="28575" cap="sq">
              <a:solidFill>
                <a:srgbClr val="6BA342"/>
              </a:solidFill>
              <a:prstDash val="solid"/>
              <a:miter/>
            </a:ln>
          </p:spPr>
          <p:txBody>
            <a:bodyPr/>
            <a:lstStyle/>
            <a:p>
              <a:endParaRPr lang="en-US"/>
            </a:p>
          </p:txBody>
        </p:sp>
        <p:sp>
          <p:nvSpPr>
            <p:cNvPr id="5" name="TextBox 5"/>
            <p:cNvSpPr txBox="1"/>
            <p:nvPr/>
          </p:nvSpPr>
          <p:spPr>
            <a:xfrm>
              <a:off x="0" y="0"/>
              <a:ext cx="388499" cy="141372"/>
            </a:xfrm>
            <a:prstGeom prst="rect">
              <a:avLst/>
            </a:prstGeom>
          </p:spPr>
          <p:txBody>
            <a:bodyPr lIns="50800" tIns="50800" rIns="50800" bIns="50800" rtlCol="0" anchor="ctr"/>
            <a:lstStyle/>
            <a:p>
              <a:pPr algn="ctr">
                <a:lnSpc>
                  <a:spcPts val="2219"/>
                </a:lnSpc>
              </a:pPr>
              <a:r>
                <a:rPr lang="en-US" sz="1999" b="1">
                  <a:solidFill>
                    <a:srgbClr val="FFFFFF"/>
                  </a:solidFill>
                  <a:latin typeface="Public Sans Bold"/>
                  <a:ea typeface="Public Sans Bold"/>
                  <a:cs typeface="Public Sans Bold"/>
                  <a:sym typeface="Public Sans Bold"/>
                </a:rPr>
                <a:t>Laura Peterson</a:t>
              </a:r>
            </a:p>
            <a:p>
              <a:pPr algn="ctr">
                <a:lnSpc>
                  <a:spcPts val="2219"/>
                </a:lnSpc>
              </a:pPr>
              <a:r>
                <a:rPr lang="en-US" sz="1999">
                  <a:solidFill>
                    <a:srgbClr val="FFFFFF"/>
                  </a:solidFill>
                  <a:latin typeface="Public Sans"/>
                  <a:ea typeface="Public Sans"/>
                  <a:cs typeface="Public Sans"/>
                  <a:sym typeface="Public Sans"/>
                </a:rPr>
                <a:t>Sr. Dir. HC Strategy</a:t>
              </a:r>
            </a:p>
          </p:txBody>
        </p:sp>
      </p:grpSp>
      <p:grpSp>
        <p:nvGrpSpPr>
          <p:cNvPr id="6" name="Group 6"/>
          <p:cNvGrpSpPr/>
          <p:nvPr/>
        </p:nvGrpSpPr>
        <p:grpSpPr>
          <a:xfrm>
            <a:off x="5982231" y="8256994"/>
            <a:ext cx="2168804" cy="769171"/>
            <a:chOff x="0" y="0"/>
            <a:chExt cx="402498" cy="142747"/>
          </a:xfrm>
        </p:grpSpPr>
        <p:sp>
          <p:nvSpPr>
            <p:cNvPr id="7" name="Freeform 7"/>
            <p:cNvSpPr/>
            <p:nvPr/>
          </p:nvSpPr>
          <p:spPr>
            <a:xfrm>
              <a:off x="0" y="0"/>
              <a:ext cx="402498" cy="142747"/>
            </a:xfrm>
            <a:custGeom>
              <a:avLst/>
              <a:gdLst/>
              <a:ahLst/>
              <a:cxnLst/>
              <a:rect l="l" t="t" r="r" b="b"/>
              <a:pathLst>
                <a:path w="402498" h="142747">
                  <a:moveTo>
                    <a:pt x="0" y="0"/>
                  </a:moveTo>
                  <a:lnTo>
                    <a:pt x="402498" y="0"/>
                  </a:lnTo>
                  <a:lnTo>
                    <a:pt x="402498" y="142747"/>
                  </a:lnTo>
                  <a:lnTo>
                    <a:pt x="0" y="142747"/>
                  </a:lnTo>
                  <a:close/>
                </a:path>
              </a:pathLst>
            </a:custGeom>
            <a:solidFill>
              <a:srgbClr val="17463E"/>
            </a:solidFill>
            <a:ln w="28575" cap="sq">
              <a:solidFill>
                <a:srgbClr val="6BA342"/>
              </a:solidFill>
              <a:prstDash val="solid"/>
              <a:miter/>
            </a:ln>
          </p:spPr>
          <p:txBody>
            <a:bodyPr/>
            <a:lstStyle/>
            <a:p>
              <a:endParaRPr lang="en-US"/>
            </a:p>
          </p:txBody>
        </p:sp>
        <p:sp>
          <p:nvSpPr>
            <p:cNvPr id="8" name="TextBox 8"/>
            <p:cNvSpPr txBox="1"/>
            <p:nvPr/>
          </p:nvSpPr>
          <p:spPr>
            <a:xfrm>
              <a:off x="0" y="9525"/>
              <a:ext cx="402498" cy="133222"/>
            </a:xfrm>
            <a:prstGeom prst="rect">
              <a:avLst/>
            </a:prstGeom>
          </p:spPr>
          <p:txBody>
            <a:bodyPr lIns="68376" tIns="68376" rIns="68376" bIns="68376" rtlCol="0" anchor="ctr"/>
            <a:lstStyle/>
            <a:p>
              <a:pPr algn="ctr">
                <a:lnSpc>
                  <a:spcPts val="1664"/>
                </a:lnSpc>
              </a:pPr>
              <a:r>
                <a:rPr lang="en-US" sz="1499" b="1">
                  <a:solidFill>
                    <a:srgbClr val="FFFFFF"/>
                  </a:solidFill>
                  <a:latin typeface="Public Sans Bold"/>
                  <a:ea typeface="Public Sans Bold"/>
                  <a:cs typeface="Public Sans Bold"/>
                  <a:sym typeface="Public Sans Bold"/>
                </a:rPr>
                <a:t>Amanda Neyer</a:t>
              </a:r>
            </a:p>
            <a:p>
              <a:pPr algn="ctr">
                <a:lnSpc>
                  <a:spcPts val="1664"/>
                </a:lnSpc>
              </a:pPr>
              <a:r>
                <a:rPr lang="en-US" sz="1499">
                  <a:solidFill>
                    <a:srgbClr val="FFFFFF"/>
                  </a:solidFill>
                  <a:latin typeface="Public Sans"/>
                  <a:ea typeface="Public Sans"/>
                  <a:cs typeface="Public Sans"/>
                  <a:sym typeface="Public Sans"/>
                </a:rPr>
                <a:t>Mgr. HR Compliance</a:t>
              </a:r>
            </a:p>
          </p:txBody>
        </p:sp>
      </p:grpSp>
      <p:grpSp>
        <p:nvGrpSpPr>
          <p:cNvPr id="9" name="Group 9"/>
          <p:cNvGrpSpPr>
            <a:grpSpLocks noChangeAspect="1"/>
          </p:cNvGrpSpPr>
          <p:nvPr/>
        </p:nvGrpSpPr>
        <p:grpSpPr>
          <a:xfrm>
            <a:off x="6186986" y="5927526"/>
            <a:ext cx="1759294" cy="2329468"/>
            <a:chOff x="0" y="0"/>
            <a:chExt cx="6734175" cy="8916670"/>
          </a:xfrm>
        </p:grpSpPr>
        <p:sp>
          <p:nvSpPr>
            <p:cNvPr id="10" name="Freeform 10"/>
            <p:cNvSpPr/>
            <p:nvPr/>
          </p:nvSpPr>
          <p:spPr>
            <a:xfrm>
              <a:off x="6350" y="6350"/>
              <a:ext cx="6721475" cy="8903970"/>
            </a:xfrm>
            <a:custGeom>
              <a:avLst/>
              <a:gdLst/>
              <a:ahLst/>
              <a:cxnLst/>
              <a:rect l="l" t="t" r="r" b="b"/>
              <a:pathLst>
                <a:path w="6721475" h="8903970">
                  <a:moveTo>
                    <a:pt x="6328283" y="8903970"/>
                  </a:moveTo>
                  <a:lnTo>
                    <a:pt x="395986" y="8903970"/>
                  </a:lnTo>
                  <a:lnTo>
                    <a:pt x="0" y="8509254"/>
                  </a:lnTo>
                  <a:lnTo>
                    <a:pt x="0" y="394716"/>
                  </a:lnTo>
                  <a:lnTo>
                    <a:pt x="395986" y="0"/>
                  </a:lnTo>
                  <a:lnTo>
                    <a:pt x="6328283" y="0"/>
                  </a:lnTo>
                  <a:lnTo>
                    <a:pt x="6721475" y="394716"/>
                  </a:lnTo>
                  <a:lnTo>
                    <a:pt x="6721475" y="8510270"/>
                  </a:lnTo>
                  <a:lnTo>
                    <a:pt x="6328283" y="8903970"/>
                  </a:lnTo>
                  <a:close/>
                  <a:moveTo>
                    <a:pt x="403860" y="8884920"/>
                  </a:moveTo>
                  <a:lnTo>
                    <a:pt x="6320282" y="8884920"/>
                  </a:lnTo>
                  <a:lnTo>
                    <a:pt x="6702298" y="8502396"/>
                  </a:lnTo>
                  <a:lnTo>
                    <a:pt x="6702298" y="402590"/>
                  </a:lnTo>
                  <a:lnTo>
                    <a:pt x="6320282" y="19050"/>
                  </a:lnTo>
                  <a:lnTo>
                    <a:pt x="403860" y="19050"/>
                  </a:lnTo>
                  <a:lnTo>
                    <a:pt x="19050" y="402590"/>
                  </a:lnTo>
                  <a:lnTo>
                    <a:pt x="19050" y="8501380"/>
                  </a:lnTo>
                  <a:lnTo>
                    <a:pt x="403860" y="8884920"/>
                  </a:lnTo>
                  <a:close/>
                </a:path>
              </a:pathLst>
            </a:custGeom>
            <a:solidFill>
              <a:srgbClr val="17463E"/>
            </a:solidFill>
          </p:spPr>
          <p:txBody>
            <a:bodyPr/>
            <a:lstStyle/>
            <a:p>
              <a:endParaRPr lang="en-US"/>
            </a:p>
          </p:txBody>
        </p:sp>
        <p:sp>
          <p:nvSpPr>
            <p:cNvPr id="11" name="Freeform 11"/>
            <p:cNvSpPr/>
            <p:nvPr/>
          </p:nvSpPr>
          <p:spPr>
            <a:xfrm>
              <a:off x="155575" y="155575"/>
              <a:ext cx="6422898" cy="8605520"/>
            </a:xfrm>
            <a:custGeom>
              <a:avLst/>
              <a:gdLst/>
              <a:ahLst/>
              <a:cxnLst/>
              <a:rect l="l" t="t" r="r" b="b"/>
              <a:pathLst>
                <a:path w="6422898" h="8605520">
                  <a:moveTo>
                    <a:pt x="308483" y="8605520"/>
                  </a:moveTo>
                  <a:lnTo>
                    <a:pt x="0" y="8298053"/>
                  </a:lnTo>
                  <a:lnTo>
                    <a:pt x="0" y="307467"/>
                  </a:lnTo>
                  <a:lnTo>
                    <a:pt x="308483" y="0"/>
                  </a:lnTo>
                  <a:lnTo>
                    <a:pt x="6117082" y="0"/>
                  </a:lnTo>
                  <a:lnTo>
                    <a:pt x="6422898" y="307213"/>
                  </a:lnTo>
                  <a:lnTo>
                    <a:pt x="6422898" y="8299323"/>
                  </a:lnTo>
                  <a:lnTo>
                    <a:pt x="6117082" y="8605520"/>
                  </a:lnTo>
                  <a:close/>
                </a:path>
              </a:pathLst>
            </a:custGeom>
            <a:blipFill>
              <a:blip r:embed="rId4"/>
              <a:stretch>
                <a:fillRect l="-16990" r="-16990"/>
              </a:stretch>
            </a:blipFill>
          </p:spPr>
          <p:txBody>
            <a:bodyPr/>
            <a:lstStyle/>
            <a:p>
              <a:endParaRPr lang="en-US"/>
            </a:p>
          </p:txBody>
        </p:sp>
      </p:grpSp>
      <p:grpSp>
        <p:nvGrpSpPr>
          <p:cNvPr id="12" name="Group 12"/>
          <p:cNvGrpSpPr>
            <a:grpSpLocks noChangeAspect="1"/>
          </p:cNvGrpSpPr>
          <p:nvPr/>
        </p:nvGrpSpPr>
        <p:grpSpPr>
          <a:xfrm>
            <a:off x="7986851" y="1394241"/>
            <a:ext cx="2314297" cy="3064343"/>
            <a:chOff x="0" y="0"/>
            <a:chExt cx="6734175" cy="8916670"/>
          </a:xfrm>
        </p:grpSpPr>
        <p:sp>
          <p:nvSpPr>
            <p:cNvPr id="13" name="Freeform 13"/>
            <p:cNvSpPr/>
            <p:nvPr/>
          </p:nvSpPr>
          <p:spPr>
            <a:xfrm>
              <a:off x="6350" y="6350"/>
              <a:ext cx="6721475" cy="8903970"/>
            </a:xfrm>
            <a:custGeom>
              <a:avLst/>
              <a:gdLst/>
              <a:ahLst/>
              <a:cxnLst/>
              <a:rect l="l" t="t" r="r" b="b"/>
              <a:pathLst>
                <a:path w="6721475" h="8903970">
                  <a:moveTo>
                    <a:pt x="6328283" y="8903970"/>
                  </a:moveTo>
                  <a:lnTo>
                    <a:pt x="395986" y="8903970"/>
                  </a:lnTo>
                  <a:lnTo>
                    <a:pt x="0" y="8509254"/>
                  </a:lnTo>
                  <a:lnTo>
                    <a:pt x="0" y="394716"/>
                  </a:lnTo>
                  <a:lnTo>
                    <a:pt x="395986" y="0"/>
                  </a:lnTo>
                  <a:lnTo>
                    <a:pt x="6328283" y="0"/>
                  </a:lnTo>
                  <a:lnTo>
                    <a:pt x="6721475" y="394716"/>
                  </a:lnTo>
                  <a:lnTo>
                    <a:pt x="6721475" y="8510270"/>
                  </a:lnTo>
                  <a:lnTo>
                    <a:pt x="6328283" y="8903970"/>
                  </a:lnTo>
                  <a:close/>
                  <a:moveTo>
                    <a:pt x="403860" y="8884920"/>
                  </a:moveTo>
                  <a:lnTo>
                    <a:pt x="6320282" y="8884920"/>
                  </a:lnTo>
                  <a:lnTo>
                    <a:pt x="6702298" y="8502396"/>
                  </a:lnTo>
                  <a:lnTo>
                    <a:pt x="6702298" y="402590"/>
                  </a:lnTo>
                  <a:lnTo>
                    <a:pt x="6320282" y="19050"/>
                  </a:lnTo>
                  <a:lnTo>
                    <a:pt x="403860" y="19050"/>
                  </a:lnTo>
                  <a:lnTo>
                    <a:pt x="19050" y="402590"/>
                  </a:lnTo>
                  <a:lnTo>
                    <a:pt x="19050" y="8501380"/>
                  </a:lnTo>
                  <a:lnTo>
                    <a:pt x="403860" y="8884920"/>
                  </a:lnTo>
                  <a:close/>
                </a:path>
              </a:pathLst>
            </a:custGeom>
            <a:solidFill>
              <a:srgbClr val="17463E"/>
            </a:solidFill>
          </p:spPr>
          <p:txBody>
            <a:bodyPr/>
            <a:lstStyle/>
            <a:p>
              <a:endParaRPr lang="en-US"/>
            </a:p>
          </p:txBody>
        </p:sp>
        <p:sp>
          <p:nvSpPr>
            <p:cNvPr id="14" name="Freeform 14"/>
            <p:cNvSpPr/>
            <p:nvPr/>
          </p:nvSpPr>
          <p:spPr>
            <a:xfrm>
              <a:off x="155575" y="155575"/>
              <a:ext cx="6422898" cy="8605520"/>
            </a:xfrm>
            <a:custGeom>
              <a:avLst/>
              <a:gdLst/>
              <a:ahLst/>
              <a:cxnLst/>
              <a:rect l="l" t="t" r="r" b="b"/>
              <a:pathLst>
                <a:path w="6422898" h="8605520">
                  <a:moveTo>
                    <a:pt x="308483" y="8605520"/>
                  </a:moveTo>
                  <a:lnTo>
                    <a:pt x="0" y="8298053"/>
                  </a:lnTo>
                  <a:lnTo>
                    <a:pt x="0" y="307467"/>
                  </a:lnTo>
                  <a:lnTo>
                    <a:pt x="308483" y="0"/>
                  </a:lnTo>
                  <a:lnTo>
                    <a:pt x="6117082" y="0"/>
                  </a:lnTo>
                  <a:lnTo>
                    <a:pt x="6422898" y="307213"/>
                  </a:lnTo>
                  <a:lnTo>
                    <a:pt x="6422898" y="8299323"/>
                  </a:lnTo>
                  <a:lnTo>
                    <a:pt x="6117082" y="8605520"/>
                  </a:lnTo>
                  <a:close/>
                </a:path>
              </a:pathLst>
            </a:custGeom>
            <a:blipFill>
              <a:blip r:embed="rId5"/>
              <a:stretch>
                <a:fillRect l="-16990" r="-16990"/>
              </a:stretch>
            </a:blipFill>
          </p:spPr>
          <p:txBody>
            <a:bodyPr/>
            <a:lstStyle/>
            <a:p>
              <a:endParaRPr lang="en-US"/>
            </a:p>
          </p:txBody>
        </p:sp>
      </p:grpSp>
      <p:sp>
        <p:nvSpPr>
          <p:cNvPr id="15" name="Freeform 15"/>
          <p:cNvSpPr/>
          <p:nvPr/>
        </p:nvSpPr>
        <p:spPr>
          <a:xfrm>
            <a:off x="140451" y="9553378"/>
            <a:ext cx="2414894" cy="590878"/>
          </a:xfrm>
          <a:custGeom>
            <a:avLst/>
            <a:gdLst/>
            <a:ahLst/>
            <a:cxnLst/>
            <a:rect l="l" t="t" r="r" b="b"/>
            <a:pathLst>
              <a:path w="2414894" h="590878">
                <a:moveTo>
                  <a:pt x="0" y="0"/>
                </a:moveTo>
                <a:lnTo>
                  <a:pt x="2414894" y="0"/>
                </a:lnTo>
                <a:lnTo>
                  <a:pt x="2414894" y="590879"/>
                </a:lnTo>
                <a:lnTo>
                  <a:pt x="0" y="590879"/>
                </a:lnTo>
                <a:lnTo>
                  <a:pt x="0" y="0"/>
                </a:lnTo>
                <a:close/>
              </a:path>
            </a:pathLst>
          </a:custGeom>
          <a:blipFill>
            <a:blip r:embed="rId6"/>
            <a:stretch>
              <a:fillRect/>
            </a:stretch>
          </a:blipFill>
        </p:spPr>
        <p:txBody>
          <a:bodyPr/>
          <a:lstStyle/>
          <a:p>
            <a:endParaRPr lang="en-US"/>
          </a:p>
        </p:txBody>
      </p:sp>
      <p:sp>
        <p:nvSpPr>
          <p:cNvPr id="16" name="Freeform 16"/>
          <p:cNvSpPr/>
          <p:nvPr/>
        </p:nvSpPr>
        <p:spPr>
          <a:xfrm>
            <a:off x="16983792" y="201917"/>
            <a:ext cx="932477" cy="931558"/>
          </a:xfrm>
          <a:custGeom>
            <a:avLst/>
            <a:gdLst/>
            <a:ahLst/>
            <a:cxnLst/>
            <a:rect l="l" t="t" r="r" b="b"/>
            <a:pathLst>
              <a:path w="932477" h="931558">
                <a:moveTo>
                  <a:pt x="0" y="0"/>
                </a:moveTo>
                <a:lnTo>
                  <a:pt x="932477" y="0"/>
                </a:lnTo>
                <a:lnTo>
                  <a:pt x="932477" y="931558"/>
                </a:lnTo>
                <a:lnTo>
                  <a:pt x="0" y="931558"/>
                </a:lnTo>
                <a:lnTo>
                  <a:pt x="0" y="0"/>
                </a:lnTo>
                <a:close/>
              </a:path>
            </a:pathLst>
          </a:custGeom>
          <a:blipFill>
            <a:blip r:embed="rId7"/>
            <a:stretch>
              <a:fillRect/>
            </a:stretch>
          </a:blipFill>
        </p:spPr>
        <p:txBody>
          <a:bodyPr/>
          <a:lstStyle/>
          <a:p>
            <a:endParaRPr lang="en-US"/>
          </a:p>
        </p:txBody>
      </p:sp>
      <p:grpSp>
        <p:nvGrpSpPr>
          <p:cNvPr id="17" name="Group 17"/>
          <p:cNvGrpSpPr>
            <a:grpSpLocks noChangeAspect="1"/>
          </p:cNvGrpSpPr>
          <p:nvPr/>
        </p:nvGrpSpPr>
        <p:grpSpPr>
          <a:xfrm>
            <a:off x="2444432" y="5927526"/>
            <a:ext cx="1759294" cy="2329468"/>
            <a:chOff x="0" y="0"/>
            <a:chExt cx="6734175" cy="8916670"/>
          </a:xfrm>
        </p:grpSpPr>
        <p:sp>
          <p:nvSpPr>
            <p:cNvPr id="18" name="Freeform 18"/>
            <p:cNvSpPr/>
            <p:nvPr/>
          </p:nvSpPr>
          <p:spPr>
            <a:xfrm>
              <a:off x="6350" y="6350"/>
              <a:ext cx="6721475" cy="8903970"/>
            </a:xfrm>
            <a:custGeom>
              <a:avLst/>
              <a:gdLst/>
              <a:ahLst/>
              <a:cxnLst/>
              <a:rect l="l" t="t" r="r" b="b"/>
              <a:pathLst>
                <a:path w="6721475" h="8903970">
                  <a:moveTo>
                    <a:pt x="6328283" y="8903970"/>
                  </a:moveTo>
                  <a:lnTo>
                    <a:pt x="395986" y="8903970"/>
                  </a:lnTo>
                  <a:lnTo>
                    <a:pt x="0" y="8509254"/>
                  </a:lnTo>
                  <a:lnTo>
                    <a:pt x="0" y="394716"/>
                  </a:lnTo>
                  <a:lnTo>
                    <a:pt x="395986" y="0"/>
                  </a:lnTo>
                  <a:lnTo>
                    <a:pt x="6328283" y="0"/>
                  </a:lnTo>
                  <a:lnTo>
                    <a:pt x="6721475" y="394716"/>
                  </a:lnTo>
                  <a:lnTo>
                    <a:pt x="6721475" y="8510270"/>
                  </a:lnTo>
                  <a:lnTo>
                    <a:pt x="6328283" y="8903970"/>
                  </a:lnTo>
                  <a:close/>
                  <a:moveTo>
                    <a:pt x="403860" y="8884920"/>
                  </a:moveTo>
                  <a:lnTo>
                    <a:pt x="6320282" y="8884920"/>
                  </a:lnTo>
                  <a:lnTo>
                    <a:pt x="6702298" y="8502396"/>
                  </a:lnTo>
                  <a:lnTo>
                    <a:pt x="6702298" y="402590"/>
                  </a:lnTo>
                  <a:lnTo>
                    <a:pt x="6320282" y="19050"/>
                  </a:lnTo>
                  <a:lnTo>
                    <a:pt x="403860" y="19050"/>
                  </a:lnTo>
                  <a:lnTo>
                    <a:pt x="19050" y="402590"/>
                  </a:lnTo>
                  <a:lnTo>
                    <a:pt x="19050" y="8501380"/>
                  </a:lnTo>
                  <a:lnTo>
                    <a:pt x="403860" y="8884920"/>
                  </a:lnTo>
                  <a:close/>
                </a:path>
              </a:pathLst>
            </a:custGeom>
            <a:solidFill>
              <a:srgbClr val="17463E"/>
            </a:solidFill>
          </p:spPr>
          <p:txBody>
            <a:bodyPr/>
            <a:lstStyle/>
            <a:p>
              <a:endParaRPr lang="en-US"/>
            </a:p>
          </p:txBody>
        </p:sp>
        <p:sp>
          <p:nvSpPr>
            <p:cNvPr id="19" name="Freeform 19"/>
            <p:cNvSpPr/>
            <p:nvPr/>
          </p:nvSpPr>
          <p:spPr>
            <a:xfrm>
              <a:off x="155575" y="155575"/>
              <a:ext cx="6422898" cy="8605520"/>
            </a:xfrm>
            <a:custGeom>
              <a:avLst/>
              <a:gdLst/>
              <a:ahLst/>
              <a:cxnLst/>
              <a:rect l="l" t="t" r="r" b="b"/>
              <a:pathLst>
                <a:path w="6422898" h="8605520">
                  <a:moveTo>
                    <a:pt x="308483" y="8605520"/>
                  </a:moveTo>
                  <a:lnTo>
                    <a:pt x="0" y="8298053"/>
                  </a:lnTo>
                  <a:lnTo>
                    <a:pt x="0" y="307467"/>
                  </a:lnTo>
                  <a:lnTo>
                    <a:pt x="308483" y="0"/>
                  </a:lnTo>
                  <a:lnTo>
                    <a:pt x="6117082" y="0"/>
                  </a:lnTo>
                  <a:lnTo>
                    <a:pt x="6422898" y="307213"/>
                  </a:lnTo>
                  <a:lnTo>
                    <a:pt x="6422898" y="8299323"/>
                  </a:lnTo>
                  <a:lnTo>
                    <a:pt x="6117082" y="8605520"/>
                  </a:lnTo>
                  <a:close/>
                </a:path>
              </a:pathLst>
            </a:custGeom>
            <a:blipFill>
              <a:blip r:embed="rId8"/>
              <a:stretch>
                <a:fillRect l="-16990" r="-16990"/>
              </a:stretch>
            </a:blipFill>
          </p:spPr>
          <p:txBody>
            <a:bodyPr/>
            <a:lstStyle/>
            <a:p>
              <a:endParaRPr lang="en-US"/>
            </a:p>
          </p:txBody>
        </p:sp>
      </p:grpSp>
      <p:grpSp>
        <p:nvGrpSpPr>
          <p:cNvPr id="20" name="Group 20"/>
          <p:cNvGrpSpPr/>
          <p:nvPr/>
        </p:nvGrpSpPr>
        <p:grpSpPr>
          <a:xfrm>
            <a:off x="2239677" y="8256994"/>
            <a:ext cx="2168804" cy="769171"/>
            <a:chOff x="0" y="0"/>
            <a:chExt cx="402498" cy="142747"/>
          </a:xfrm>
        </p:grpSpPr>
        <p:sp>
          <p:nvSpPr>
            <p:cNvPr id="21" name="Freeform 21"/>
            <p:cNvSpPr/>
            <p:nvPr/>
          </p:nvSpPr>
          <p:spPr>
            <a:xfrm>
              <a:off x="0" y="0"/>
              <a:ext cx="402498" cy="142747"/>
            </a:xfrm>
            <a:custGeom>
              <a:avLst/>
              <a:gdLst/>
              <a:ahLst/>
              <a:cxnLst/>
              <a:rect l="l" t="t" r="r" b="b"/>
              <a:pathLst>
                <a:path w="402498" h="142747">
                  <a:moveTo>
                    <a:pt x="0" y="0"/>
                  </a:moveTo>
                  <a:lnTo>
                    <a:pt x="402498" y="0"/>
                  </a:lnTo>
                  <a:lnTo>
                    <a:pt x="402498" y="142747"/>
                  </a:lnTo>
                  <a:lnTo>
                    <a:pt x="0" y="142747"/>
                  </a:lnTo>
                  <a:close/>
                </a:path>
              </a:pathLst>
            </a:custGeom>
            <a:solidFill>
              <a:srgbClr val="17463E"/>
            </a:solidFill>
            <a:ln w="28575" cap="sq">
              <a:solidFill>
                <a:srgbClr val="6BA342"/>
              </a:solidFill>
              <a:prstDash val="solid"/>
              <a:miter/>
            </a:ln>
          </p:spPr>
          <p:txBody>
            <a:bodyPr/>
            <a:lstStyle/>
            <a:p>
              <a:endParaRPr lang="en-US"/>
            </a:p>
          </p:txBody>
        </p:sp>
        <p:sp>
          <p:nvSpPr>
            <p:cNvPr id="22" name="TextBox 22"/>
            <p:cNvSpPr txBox="1"/>
            <p:nvPr/>
          </p:nvSpPr>
          <p:spPr>
            <a:xfrm>
              <a:off x="0" y="9525"/>
              <a:ext cx="402498" cy="133222"/>
            </a:xfrm>
            <a:prstGeom prst="rect">
              <a:avLst/>
            </a:prstGeom>
          </p:spPr>
          <p:txBody>
            <a:bodyPr lIns="68376" tIns="68376" rIns="68376" bIns="68376" rtlCol="0" anchor="ctr"/>
            <a:lstStyle/>
            <a:p>
              <a:pPr algn="ctr">
                <a:lnSpc>
                  <a:spcPts val="1664"/>
                </a:lnSpc>
              </a:pPr>
              <a:r>
                <a:rPr lang="en-US" sz="1499" b="1">
                  <a:solidFill>
                    <a:srgbClr val="FFFFFF"/>
                  </a:solidFill>
                  <a:latin typeface="Public Sans Bold"/>
                  <a:ea typeface="Public Sans Bold"/>
                  <a:cs typeface="Public Sans Bold"/>
                  <a:sym typeface="Public Sans Bold"/>
                </a:rPr>
                <a:t>Dorian Velastegui</a:t>
              </a:r>
            </a:p>
            <a:p>
              <a:pPr algn="ctr">
                <a:lnSpc>
                  <a:spcPts val="1664"/>
                </a:lnSpc>
              </a:pPr>
              <a:r>
                <a:rPr lang="en-US" sz="1499">
                  <a:solidFill>
                    <a:srgbClr val="FFFFFF"/>
                  </a:solidFill>
                  <a:latin typeface="Public Sans"/>
                  <a:ea typeface="Public Sans"/>
                  <a:cs typeface="Public Sans"/>
                  <a:sym typeface="Public Sans"/>
                </a:rPr>
                <a:t>Reg. HRBP-NE</a:t>
              </a:r>
            </a:p>
          </p:txBody>
        </p:sp>
      </p:grpSp>
      <p:grpSp>
        <p:nvGrpSpPr>
          <p:cNvPr id="23" name="Group 23"/>
          <p:cNvGrpSpPr>
            <a:grpSpLocks noChangeAspect="1"/>
          </p:cNvGrpSpPr>
          <p:nvPr/>
        </p:nvGrpSpPr>
        <p:grpSpPr>
          <a:xfrm>
            <a:off x="10134295" y="5927526"/>
            <a:ext cx="1759294" cy="2329468"/>
            <a:chOff x="0" y="0"/>
            <a:chExt cx="6734175" cy="8916670"/>
          </a:xfrm>
        </p:grpSpPr>
        <p:sp>
          <p:nvSpPr>
            <p:cNvPr id="24" name="Freeform 24"/>
            <p:cNvSpPr/>
            <p:nvPr/>
          </p:nvSpPr>
          <p:spPr>
            <a:xfrm>
              <a:off x="6350" y="6350"/>
              <a:ext cx="6721475" cy="8903970"/>
            </a:xfrm>
            <a:custGeom>
              <a:avLst/>
              <a:gdLst/>
              <a:ahLst/>
              <a:cxnLst/>
              <a:rect l="l" t="t" r="r" b="b"/>
              <a:pathLst>
                <a:path w="6721475" h="8903970">
                  <a:moveTo>
                    <a:pt x="6328283" y="8903970"/>
                  </a:moveTo>
                  <a:lnTo>
                    <a:pt x="395986" y="8903970"/>
                  </a:lnTo>
                  <a:lnTo>
                    <a:pt x="0" y="8509254"/>
                  </a:lnTo>
                  <a:lnTo>
                    <a:pt x="0" y="394716"/>
                  </a:lnTo>
                  <a:lnTo>
                    <a:pt x="395986" y="0"/>
                  </a:lnTo>
                  <a:lnTo>
                    <a:pt x="6328283" y="0"/>
                  </a:lnTo>
                  <a:lnTo>
                    <a:pt x="6721475" y="394716"/>
                  </a:lnTo>
                  <a:lnTo>
                    <a:pt x="6721475" y="8510270"/>
                  </a:lnTo>
                  <a:lnTo>
                    <a:pt x="6328283" y="8903970"/>
                  </a:lnTo>
                  <a:close/>
                  <a:moveTo>
                    <a:pt x="403860" y="8884920"/>
                  </a:moveTo>
                  <a:lnTo>
                    <a:pt x="6320282" y="8884920"/>
                  </a:lnTo>
                  <a:lnTo>
                    <a:pt x="6702298" y="8502396"/>
                  </a:lnTo>
                  <a:lnTo>
                    <a:pt x="6702298" y="402590"/>
                  </a:lnTo>
                  <a:lnTo>
                    <a:pt x="6320282" y="19050"/>
                  </a:lnTo>
                  <a:lnTo>
                    <a:pt x="403860" y="19050"/>
                  </a:lnTo>
                  <a:lnTo>
                    <a:pt x="19050" y="402590"/>
                  </a:lnTo>
                  <a:lnTo>
                    <a:pt x="19050" y="8501380"/>
                  </a:lnTo>
                  <a:lnTo>
                    <a:pt x="403860" y="8884920"/>
                  </a:lnTo>
                  <a:close/>
                </a:path>
              </a:pathLst>
            </a:custGeom>
            <a:solidFill>
              <a:srgbClr val="17463E"/>
            </a:solidFill>
          </p:spPr>
          <p:txBody>
            <a:bodyPr/>
            <a:lstStyle/>
            <a:p>
              <a:endParaRPr lang="en-US"/>
            </a:p>
          </p:txBody>
        </p:sp>
        <p:sp>
          <p:nvSpPr>
            <p:cNvPr id="25" name="Freeform 25"/>
            <p:cNvSpPr/>
            <p:nvPr/>
          </p:nvSpPr>
          <p:spPr>
            <a:xfrm>
              <a:off x="155575" y="155575"/>
              <a:ext cx="6422898" cy="8605520"/>
            </a:xfrm>
            <a:custGeom>
              <a:avLst/>
              <a:gdLst/>
              <a:ahLst/>
              <a:cxnLst/>
              <a:rect l="l" t="t" r="r" b="b"/>
              <a:pathLst>
                <a:path w="6422898" h="8605520">
                  <a:moveTo>
                    <a:pt x="308483" y="8605520"/>
                  </a:moveTo>
                  <a:lnTo>
                    <a:pt x="0" y="8298053"/>
                  </a:lnTo>
                  <a:lnTo>
                    <a:pt x="0" y="307467"/>
                  </a:lnTo>
                  <a:lnTo>
                    <a:pt x="308483" y="0"/>
                  </a:lnTo>
                  <a:lnTo>
                    <a:pt x="6117082" y="0"/>
                  </a:lnTo>
                  <a:lnTo>
                    <a:pt x="6422898" y="307213"/>
                  </a:lnTo>
                  <a:lnTo>
                    <a:pt x="6422898" y="8299323"/>
                  </a:lnTo>
                  <a:lnTo>
                    <a:pt x="6117082" y="8605520"/>
                  </a:lnTo>
                  <a:close/>
                </a:path>
              </a:pathLst>
            </a:custGeom>
            <a:blipFill>
              <a:blip r:embed="rId9"/>
              <a:stretch>
                <a:fillRect l="-50549" r="-50549"/>
              </a:stretch>
            </a:blipFill>
          </p:spPr>
          <p:txBody>
            <a:bodyPr/>
            <a:lstStyle/>
            <a:p>
              <a:endParaRPr lang="en-US"/>
            </a:p>
          </p:txBody>
        </p:sp>
      </p:grpSp>
      <p:grpSp>
        <p:nvGrpSpPr>
          <p:cNvPr id="26" name="Group 26"/>
          <p:cNvGrpSpPr/>
          <p:nvPr/>
        </p:nvGrpSpPr>
        <p:grpSpPr>
          <a:xfrm>
            <a:off x="9929540" y="8256994"/>
            <a:ext cx="2168804" cy="769171"/>
            <a:chOff x="0" y="0"/>
            <a:chExt cx="402498" cy="142747"/>
          </a:xfrm>
        </p:grpSpPr>
        <p:sp>
          <p:nvSpPr>
            <p:cNvPr id="27" name="Freeform 27"/>
            <p:cNvSpPr/>
            <p:nvPr/>
          </p:nvSpPr>
          <p:spPr>
            <a:xfrm>
              <a:off x="0" y="0"/>
              <a:ext cx="402498" cy="142747"/>
            </a:xfrm>
            <a:custGeom>
              <a:avLst/>
              <a:gdLst/>
              <a:ahLst/>
              <a:cxnLst/>
              <a:rect l="l" t="t" r="r" b="b"/>
              <a:pathLst>
                <a:path w="402498" h="142747">
                  <a:moveTo>
                    <a:pt x="0" y="0"/>
                  </a:moveTo>
                  <a:lnTo>
                    <a:pt x="402498" y="0"/>
                  </a:lnTo>
                  <a:lnTo>
                    <a:pt x="402498" y="142747"/>
                  </a:lnTo>
                  <a:lnTo>
                    <a:pt x="0" y="142747"/>
                  </a:lnTo>
                  <a:close/>
                </a:path>
              </a:pathLst>
            </a:custGeom>
            <a:solidFill>
              <a:srgbClr val="17463E"/>
            </a:solidFill>
            <a:ln w="28575" cap="sq">
              <a:solidFill>
                <a:srgbClr val="6BA342"/>
              </a:solidFill>
              <a:prstDash val="solid"/>
              <a:miter/>
            </a:ln>
          </p:spPr>
          <p:txBody>
            <a:bodyPr/>
            <a:lstStyle/>
            <a:p>
              <a:endParaRPr lang="en-US"/>
            </a:p>
          </p:txBody>
        </p:sp>
        <p:sp>
          <p:nvSpPr>
            <p:cNvPr id="28" name="TextBox 28"/>
            <p:cNvSpPr txBox="1"/>
            <p:nvPr/>
          </p:nvSpPr>
          <p:spPr>
            <a:xfrm>
              <a:off x="0" y="9525"/>
              <a:ext cx="402498" cy="133222"/>
            </a:xfrm>
            <a:prstGeom prst="rect">
              <a:avLst/>
            </a:prstGeom>
          </p:spPr>
          <p:txBody>
            <a:bodyPr lIns="68376" tIns="68376" rIns="68376" bIns="68376" rtlCol="0" anchor="ctr"/>
            <a:lstStyle/>
            <a:p>
              <a:pPr algn="ctr">
                <a:lnSpc>
                  <a:spcPts val="1664"/>
                </a:lnSpc>
              </a:pPr>
              <a:r>
                <a:rPr lang="en-US" sz="1499" b="1">
                  <a:solidFill>
                    <a:srgbClr val="FFFFFF"/>
                  </a:solidFill>
                  <a:latin typeface="Public Sans Bold"/>
                  <a:ea typeface="Public Sans Bold"/>
                  <a:cs typeface="Public Sans Bold"/>
                  <a:sym typeface="Public Sans Bold"/>
                </a:rPr>
                <a:t>Carrie Francisco</a:t>
              </a:r>
            </a:p>
            <a:p>
              <a:pPr algn="ctr">
                <a:lnSpc>
                  <a:spcPts val="1664"/>
                </a:lnSpc>
              </a:pPr>
              <a:r>
                <a:rPr lang="en-US" sz="1499">
                  <a:solidFill>
                    <a:srgbClr val="FFFFFF"/>
                  </a:solidFill>
                  <a:latin typeface="Public Sans"/>
                  <a:ea typeface="Public Sans"/>
                  <a:cs typeface="Public Sans"/>
                  <a:sym typeface="Public Sans"/>
                </a:rPr>
                <a:t>Sr. HR Generalist</a:t>
              </a:r>
            </a:p>
          </p:txBody>
        </p:sp>
      </p:grpSp>
      <p:grpSp>
        <p:nvGrpSpPr>
          <p:cNvPr id="29" name="Group 29"/>
          <p:cNvGrpSpPr>
            <a:grpSpLocks noChangeAspect="1"/>
          </p:cNvGrpSpPr>
          <p:nvPr/>
        </p:nvGrpSpPr>
        <p:grpSpPr>
          <a:xfrm>
            <a:off x="14084274" y="5927526"/>
            <a:ext cx="1759294" cy="2329468"/>
            <a:chOff x="0" y="0"/>
            <a:chExt cx="6734175" cy="8916670"/>
          </a:xfrm>
        </p:grpSpPr>
        <p:sp>
          <p:nvSpPr>
            <p:cNvPr id="30" name="Freeform 30"/>
            <p:cNvSpPr/>
            <p:nvPr/>
          </p:nvSpPr>
          <p:spPr>
            <a:xfrm>
              <a:off x="6350" y="6350"/>
              <a:ext cx="6721475" cy="8903970"/>
            </a:xfrm>
            <a:custGeom>
              <a:avLst/>
              <a:gdLst/>
              <a:ahLst/>
              <a:cxnLst/>
              <a:rect l="l" t="t" r="r" b="b"/>
              <a:pathLst>
                <a:path w="6721475" h="8903970">
                  <a:moveTo>
                    <a:pt x="6328283" y="8903970"/>
                  </a:moveTo>
                  <a:lnTo>
                    <a:pt x="395986" y="8903970"/>
                  </a:lnTo>
                  <a:lnTo>
                    <a:pt x="0" y="8509254"/>
                  </a:lnTo>
                  <a:lnTo>
                    <a:pt x="0" y="394716"/>
                  </a:lnTo>
                  <a:lnTo>
                    <a:pt x="395986" y="0"/>
                  </a:lnTo>
                  <a:lnTo>
                    <a:pt x="6328283" y="0"/>
                  </a:lnTo>
                  <a:lnTo>
                    <a:pt x="6721475" y="394716"/>
                  </a:lnTo>
                  <a:lnTo>
                    <a:pt x="6721475" y="8510270"/>
                  </a:lnTo>
                  <a:lnTo>
                    <a:pt x="6328283" y="8903970"/>
                  </a:lnTo>
                  <a:close/>
                  <a:moveTo>
                    <a:pt x="403860" y="8884920"/>
                  </a:moveTo>
                  <a:lnTo>
                    <a:pt x="6320282" y="8884920"/>
                  </a:lnTo>
                  <a:lnTo>
                    <a:pt x="6702298" y="8502396"/>
                  </a:lnTo>
                  <a:lnTo>
                    <a:pt x="6702298" y="402590"/>
                  </a:lnTo>
                  <a:lnTo>
                    <a:pt x="6320282" y="19050"/>
                  </a:lnTo>
                  <a:lnTo>
                    <a:pt x="403860" y="19050"/>
                  </a:lnTo>
                  <a:lnTo>
                    <a:pt x="19050" y="402590"/>
                  </a:lnTo>
                  <a:lnTo>
                    <a:pt x="19050" y="8501380"/>
                  </a:lnTo>
                  <a:lnTo>
                    <a:pt x="403860" y="8884920"/>
                  </a:lnTo>
                  <a:close/>
                </a:path>
              </a:pathLst>
            </a:custGeom>
            <a:solidFill>
              <a:srgbClr val="17463E"/>
            </a:solidFill>
          </p:spPr>
          <p:txBody>
            <a:bodyPr/>
            <a:lstStyle/>
            <a:p>
              <a:endParaRPr lang="en-US"/>
            </a:p>
          </p:txBody>
        </p:sp>
        <p:sp>
          <p:nvSpPr>
            <p:cNvPr id="31" name="Freeform 31"/>
            <p:cNvSpPr/>
            <p:nvPr/>
          </p:nvSpPr>
          <p:spPr>
            <a:xfrm>
              <a:off x="155575" y="155575"/>
              <a:ext cx="6422898" cy="8605520"/>
            </a:xfrm>
            <a:custGeom>
              <a:avLst/>
              <a:gdLst/>
              <a:ahLst/>
              <a:cxnLst/>
              <a:rect l="l" t="t" r="r" b="b"/>
              <a:pathLst>
                <a:path w="6422898" h="8605520">
                  <a:moveTo>
                    <a:pt x="308483" y="8605520"/>
                  </a:moveTo>
                  <a:lnTo>
                    <a:pt x="0" y="8298053"/>
                  </a:lnTo>
                  <a:lnTo>
                    <a:pt x="0" y="307467"/>
                  </a:lnTo>
                  <a:lnTo>
                    <a:pt x="308483" y="0"/>
                  </a:lnTo>
                  <a:lnTo>
                    <a:pt x="6117082" y="0"/>
                  </a:lnTo>
                  <a:lnTo>
                    <a:pt x="6422898" y="307213"/>
                  </a:lnTo>
                  <a:lnTo>
                    <a:pt x="6422898" y="8299323"/>
                  </a:lnTo>
                  <a:lnTo>
                    <a:pt x="6117082" y="8605520"/>
                  </a:lnTo>
                  <a:close/>
                </a:path>
              </a:pathLst>
            </a:custGeom>
            <a:blipFill>
              <a:blip r:embed="rId10"/>
              <a:stretch>
                <a:fillRect l="-16990" r="-16990"/>
              </a:stretch>
            </a:blipFill>
          </p:spPr>
          <p:txBody>
            <a:bodyPr/>
            <a:lstStyle/>
            <a:p>
              <a:endParaRPr lang="en-US"/>
            </a:p>
          </p:txBody>
        </p:sp>
      </p:grpSp>
      <p:grpSp>
        <p:nvGrpSpPr>
          <p:cNvPr id="32" name="Group 32"/>
          <p:cNvGrpSpPr/>
          <p:nvPr/>
        </p:nvGrpSpPr>
        <p:grpSpPr>
          <a:xfrm>
            <a:off x="13879519" y="8256994"/>
            <a:ext cx="2168804" cy="769171"/>
            <a:chOff x="0" y="0"/>
            <a:chExt cx="402498" cy="142747"/>
          </a:xfrm>
        </p:grpSpPr>
        <p:sp>
          <p:nvSpPr>
            <p:cNvPr id="33" name="Freeform 33"/>
            <p:cNvSpPr/>
            <p:nvPr/>
          </p:nvSpPr>
          <p:spPr>
            <a:xfrm>
              <a:off x="0" y="0"/>
              <a:ext cx="402498" cy="142747"/>
            </a:xfrm>
            <a:custGeom>
              <a:avLst/>
              <a:gdLst/>
              <a:ahLst/>
              <a:cxnLst/>
              <a:rect l="l" t="t" r="r" b="b"/>
              <a:pathLst>
                <a:path w="402498" h="142747">
                  <a:moveTo>
                    <a:pt x="0" y="0"/>
                  </a:moveTo>
                  <a:lnTo>
                    <a:pt x="402498" y="0"/>
                  </a:lnTo>
                  <a:lnTo>
                    <a:pt x="402498" y="142747"/>
                  </a:lnTo>
                  <a:lnTo>
                    <a:pt x="0" y="142747"/>
                  </a:lnTo>
                  <a:close/>
                </a:path>
              </a:pathLst>
            </a:custGeom>
            <a:solidFill>
              <a:srgbClr val="17463E"/>
            </a:solidFill>
            <a:ln w="28575" cap="sq">
              <a:solidFill>
                <a:srgbClr val="6BA342"/>
              </a:solidFill>
              <a:prstDash val="solid"/>
              <a:miter/>
            </a:ln>
          </p:spPr>
          <p:txBody>
            <a:bodyPr/>
            <a:lstStyle/>
            <a:p>
              <a:endParaRPr lang="en-US"/>
            </a:p>
          </p:txBody>
        </p:sp>
        <p:sp>
          <p:nvSpPr>
            <p:cNvPr id="34" name="TextBox 34"/>
            <p:cNvSpPr txBox="1"/>
            <p:nvPr/>
          </p:nvSpPr>
          <p:spPr>
            <a:xfrm>
              <a:off x="0" y="9525"/>
              <a:ext cx="402498" cy="133222"/>
            </a:xfrm>
            <a:prstGeom prst="rect">
              <a:avLst/>
            </a:prstGeom>
          </p:spPr>
          <p:txBody>
            <a:bodyPr lIns="68376" tIns="68376" rIns="68376" bIns="68376" rtlCol="0" anchor="ctr"/>
            <a:lstStyle/>
            <a:p>
              <a:pPr algn="ctr">
                <a:lnSpc>
                  <a:spcPts val="1664"/>
                </a:lnSpc>
              </a:pPr>
              <a:r>
                <a:rPr lang="en-US" sz="1499" b="1">
                  <a:solidFill>
                    <a:srgbClr val="FFFFFF"/>
                  </a:solidFill>
                  <a:latin typeface="Public Sans Bold"/>
                  <a:ea typeface="Public Sans Bold"/>
                  <a:cs typeface="Public Sans Bold"/>
                  <a:sym typeface="Public Sans Bold"/>
                </a:rPr>
                <a:t>Danielle Williams</a:t>
              </a:r>
            </a:p>
            <a:p>
              <a:pPr algn="ctr">
                <a:lnSpc>
                  <a:spcPts val="1664"/>
                </a:lnSpc>
              </a:pPr>
              <a:r>
                <a:rPr lang="en-US" sz="1499">
                  <a:solidFill>
                    <a:srgbClr val="FFFFFF"/>
                  </a:solidFill>
                  <a:latin typeface="Public Sans"/>
                  <a:ea typeface="Public Sans"/>
                  <a:cs typeface="Public Sans"/>
                  <a:sym typeface="Public Sans"/>
                </a:rPr>
                <a:t>HR Associate</a:t>
              </a:r>
            </a:p>
          </p:txBody>
        </p:sp>
      </p:grpSp>
      <p:sp>
        <p:nvSpPr>
          <p:cNvPr id="35" name="TextBox 35"/>
          <p:cNvSpPr txBox="1"/>
          <p:nvPr/>
        </p:nvSpPr>
        <p:spPr>
          <a:xfrm>
            <a:off x="3151719" y="222166"/>
            <a:ext cx="12096510" cy="1032334"/>
          </a:xfrm>
          <a:prstGeom prst="rect">
            <a:avLst/>
          </a:prstGeom>
        </p:spPr>
        <p:txBody>
          <a:bodyPr wrap="square" lIns="0" tIns="0" rIns="0" bIns="0" rtlCol="0" anchor="t">
            <a:spAutoFit/>
          </a:bodyPr>
          <a:lstStyle/>
          <a:p>
            <a:pPr algn="ctr">
              <a:lnSpc>
                <a:spcPts val="8835"/>
              </a:lnSpc>
            </a:pPr>
            <a:r>
              <a:rPr lang="en-US" sz="6311" b="1">
                <a:solidFill>
                  <a:srgbClr val="17463E"/>
                </a:solidFill>
                <a:latin typeface="Public Sans Bold"/>
                <a:ea typeface="Public Sans Bold"/>
                <a:cs typeface="Public Sans Bold"/>
                <a:sym typeface="Public Sans Bold"/>
              </a:rPr>
              <a:t>Human Capital Strategy</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EF3E3"/>
        </a:solidFill>
        <a:effectLst/>
      </p:bgPr>
    </p:bg>
    <p:spTree>
      <p:nvGrpSpPr>
        <p:cNvPr id="1" name=""/>
        <p:cNvGrpSpPr/>
        <p:nvPr/>
      </p:nvGrpSpPr>
      <p:grpSpPr>
        <a:xfrm>
          <a:off x="0" y="0"/>
          <a:ext cx="0" cy="0"/>
          <a:chOff x="0" y="0"/>
          <a:chExt cx="0" cy="0"/>
        </a:xfrm>
      </p:grpSpPr>
      <p:sp>
        <p:nvSpPr>
          <p:cNvPr id="2" name="Freeform 2"/>
          <p:cNvSpPr/>
          <p:nvPr/>
        </p:nvSpPr>
        <p:spPr>
          <a:xfrm>
            <a:off x="0" y="-419793"/>
            <a:ext cx="18399948" cy="10772333"/>
          </a:xfrm>
          <a:custGeom>
            <a:avLst/>
            <a:gdLst/>
            <a:ahLst/>
            <a:cxnLst/>
            <a:rect l="l" t="t" r="r" b="b"/>
            <a:pathLst>
              <a:path w="18399948" h="10772333">
                <a:moveTo>
                  <a:pt x="0" y="0"/>
                </a:moveTo>
                <a:lnTo>
                  <a:pt x="18399948" y="0"/>
                </a:lnTo>
                <a:lnTo>
                  <a:pt x="18399948" y="10772334"/>
                </a:lnTo>
                <a:lnTo>
                  <a:pt x="0" y="10772334"/>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40451" y="9553378"/>
            <a:ext cx="2414894" cy="590878"/>
          </a:xfrm>
          <a:custGeom>
            <a:avLst/>
            <a:gdLst/>
            <a:ahLst/>
            <a:cxnLst/>
            <a:rect l="l" t="t" r="r" b="b"/>
            <a:pathLst>
              <a:path w="2414894" h="590878">
                <a:moveTo>
                  <a:pt x="0" y="0"/>
                </a:moveTo>
                <a:lnTo>
                  <a:pt x="2414894" y="0"/>
                </a:lnTo>
                <a:lnTo>
                  <a:pt x="2414894" y="590879"/>
                </a:lnTo>
                <a:lnTo>
                  <a:pt x="0" y="590879"/>
                </a:lnTo>
                <a:lnTo>
                  <a:pt x="0" y="0"/>
                </a:lnTo>
                <a:close/>
              </a:path>
            </a:pathLst>
          </a:custGeom>
          <a:blipFill>
            <a:blip r:embed="rId4"/>
            <a:stretch>
              <a:fillRect/>
            </a:stretch>
          </a:blipFill>
        </p:spPr>
        <p:txBody>
          <a:bodyPr/>
          <a:lstStyle/>
          <a:p>
            <a:endParaRPr lang="en-US"/>
          </a:p>
        </p:txBody>
      </p:sp>
      <p:sp>
        <p:nvSpPr>
          <p:cNvPr id="4" name="Freeform 4"/>
          <p:cNvSpPr/>
          <p:nvPr/>
        </p:nvSpPr>
        <p:spPr>
          <a:xfrm>
            <a:off x="16983792" y="201917"/>
            <a:ext cx="932477" cy="931558"/>
          </a:xfrm>
          <a:custGeom>
            <a:avLst/>
            <a:gdLst/>
            <a:ahLst/>
            <a:cxnLst/>
            <a:rect l="l" t="t" r="r" b="b"/>
            <a:pathLst>
              <a:path w="932477" h="931558">
                <a:moveTo>
                  <a:pt x="0" y="0"/>
                </a:moveTo>
                <a:lnTo>
                  <a:pt x="932477" y="0"/>
                </a:lnTo>
                <a:lnTo>
                  <a:pt x="932477" y="931558"/>
                </a:lnTo>
                <a:lnTo>
                  <a:pt x="0" y="931558"/>
                </a:lnTo>
                <a:lnTo>
                  <a:pt x="0" y="0"/>
                </a:lnTo>
                <a:close/>
              </a:path>
            </a:pathLst>
          </a:custGeom>
          <a:blipFill>
            <a:blip r:embed="rId5"/>
            <a:stretch>
              <a:fillRect/>
            </a:stretch>
          </a:blipFill>
        </p:spPr>
        <p:txBody>
          <a:bodyPr/>
          <a:lstStyle/>
          <a:p>
            <a:endParaRPr lang="en-US"/>
          </a:p>
        </p:txBody>
      </p:sp>
      <p:sp>
        <p:nvSpPr>
          <p:cNvPr id="5" name="Freeform 5"/>
          <p:cNvSpPr/>
          <p:nvPr/>
        </p:nvSpPr>
        <p:spPr>
          <a:xfrm>
            <a:off x="1067011" y="1853370"/>
            <a:ext cx="3420391" cy="6580260"/>
          </a:xfrm>
          <a:custGeom>
            <a:avLst/>
            <a:gdLst/>
            <a:ahLst/>
            <a:cxnLst/>
            <a:rect l="l" t="t" r="r" b="b"/>
            <a:pathLst>
              <a:path w="3420391" h="6580260">
                <a:moveTo>
                  <a:pt x="0" y="0"/>
                </a:moveTo>
                <a:lnTo>
                  <a:pt x="3420391" y="0"/>
                </a:lnTo>
                <a:lnTo>
                  <a:pt x="3420391" y="6580260"/>
                </a:lnTo>
                <a:lnTo>
                  <a:pt x="0" y="6580260"/>
                </a:lnTo>
                <a:lnTo>
                  <a:pt x="0" y="0"/>
                </a:lnTo>
                <a:close/>
              </a:path>
            </a:pathLst>
          </a:custGeom>
          <a:blipFill>
            <a:blip r:embed="rId6"/>
            <a:stretch>
              <a:fillRect/>
            </a:stretch>
          </a:blipFill>
        </p:spPr>
        <p:txBody>
          <a:bodyPr/>
          <a:lstStyle/>
          <a:p>
            <a:endParaRPr lang="en-US"/>
          </a:p>
        </p:txBody>
      </p:sp>
      <p:grpSp>
        <p:nvGrpSpPr>
          <p:cNvPr id="6" name="Group 6"/>
          <p:cNvGrpSpPr/>
          <p:nvPr/>
        </p:nvGrpSpPr>
        <p:grpSpPr>
          <a:xfrm>
            <a:off x="983301" y="6858669"/>
            <a:ext cx="2416906" cy="754838"/>
            <a:chOff x="0" y="0"/>
            <a:chExt cx="582845" cy="182032"/>
          </a:xfrm>
        </p:grpSpPr>
        <p:sp>
          <p:nvSpPr>
            <p:cNvPr id="7" name="Freeform 7"/>
            <p:cNvSpPr/>
            <p:nvPr/>
          </p:nvSpPr>
          <p:spPr>
            <a:xfrm>
              <a:off x="0" y="0"/>
              <a:ext cx="582845" cy="182032"/>
            </a:xfrm>
            <a:custGeom>
              <a:avLst/>
              <a:gdLst/>
              <a:ahLst/>
              <a:cxnLst/>
              <a:rect l="l" t="t" r="r" b="b"/>
              <a:pathLst>
                <a:path w="582845" h="182032">
                  <a:moveTo>
                    <a:pt x="291422" y="0"/>
                  </a:moveTo>
                  <a:cubicBezTo>
                    <a:pt x="130474" y="0"/>
                    <a:pt x="0" y="40749"/>
                    <a:pt x="0" y="91016"/>
                  </a:cubicBezTo>
                  <a:cubicBezTo>
                    <a:pt x="0" y="141283"/>
                    <a:pt x="130474" y="182032"/>
                    <a:pt x="291422" y="182032"/>
                  </a:cubicBezTo>
                  <a:cubicBezTo>
                    <a:pt x="452370" y="182032"/>
                    <a:pt x="582845" y="141283"/>
                    <a:pt x="582845" y="91016"/>
                  </a:cubicBezTo>
                  <a:cubicBezTo>
                    <a:pt x="582845" y="40749"/>
                    <a:pt x="452370" y="0"/>
                    <a:pt x="291422" y="0"/>
                  </a:cubicBezTo>
                  <a:close/>
                </a:path>
              </a:pathLst>
            </a:custGeom>
            <a:solidFill>
              <a:srgbClr val="000000">
                <a:alpha val="0"/>
              </a:srgbClr>
            </a:solidFill>
            <a:ln w="66675" cap="sq">
              <a:solidFill>
                <a:srgbClr val="6BA342"/>
              </a:solidFill>
              <a:prstDash val="solid"/>
              <a:miter/>
            </a:ln>
          </p:spPr>
          <p:txBody>
            <a:bodyPr/>
            <a:lstStyle/>
            <a:p>
              <a:endParaRPr lang="en-US"/>
            </a:p>
          </p:txBody>
        </p:sp>
        <p:sp>
          <p:nvSpPr>
            <p:cNvPr id="8" name="TextBox 8"/>
            <p:cNvSpPr txBox="1"/>
            <p:nvPr/>
          </p:nvSpPr>
          <p:spPr>
            <a:xfrm>
              <a:off x="54642" y="-21035"/>
              <a:ext cx="473561" cy="186001"/>
            </a:xfrm>
            <a:prstGeom prst="rect">
              <a:avLst/>
            </a:prstGeom>
          </p:spPr>
          <p:txBody>
            <a:bodyPr lIns="42612" tIns="42612" rIns="42612" bIns="42612" rtlCol="0" anchor="ctr"/>
            <a:lstStyle/>
            <a:p>
              <a:pPr algn="ctr">
                <a:lnSpc>
                  <a:spcPts val="2267"/>
                </a:lnSpc>
              </a:pPr>
              <a:endParaRPr/>
            </a:p>
          </p:txBody>
        </p:sp>
      </p:grpSp>
      <p:sp>
        <p:nvSpPr>
          <p:cNvPr id="9" name="Freeform 9"/>
          <p:cNvSpPr/>
          <p:nvPr/>
        </p:nvSpPr>
        <p:spPr>
          <a:xfrm>
            <a:off x="8079453" y="3000811"/>
            <a:ext cx="9765457" cy="2258262"/>
          </a:xfrm>
          <a:custGeom>
            <a:avLst/>
            <a:gdLst/>
            <a:ahLst/>
            <a:cxnLst/>
            <a:rect l="l" t="t" r="r" b="b"/>
            <a:pathLst>
              <a:path w="9765457" h="2258262">
                <a:moveTo>
                  <a:pt x="0" y="0"/>
                </a:moveTo>
                <a:lnTo>
                  <a:pt x="9765458" y="0"/>
                </a:lnTo>
                <a:lnTo>
                  <a:pt x="9765458" y="2258262"/>
                </a:lnTo>
                <a:lnTo>
                  <a:pt x="0" y="2258262"/>
                </a:lnTo>
                <a:lnTo>
                  <a:pt x="0" y="0"/>
                </a:lnTo>
                <a:close/>
              </a:path>
            </a:pathLst>
          </a:custGeom>
          <a:blipFill>
            <a:blip r:embed="rId7"/>
            <a:stretch>
              <a:fillRect/>
            </a:stretch>
          </a:blipFill>
        </p:spPr>
        <p:txBody>
          <a:bodyPr/>
          <a:lstStyle/>
          <a:p>
            <a:endParaRPr lang="en-US"/>
          </a:p>
        </p:txBody>
      </p:sp>
      <p:sp>
        <p:nvSpPr>
          <p:cNvPr id="10" name="Freeform 10"/>
          <p:cNvSpPr/>
          <p:nvPr/>
        </p:nvSpPr>
        <p:spPr>
          <a:xfrm>
            <a:off x="8079453" y="1853370"/>
            <a:ext cx="9765457" cy="1147441"/>
          </a:xfrm>
          <a:custGeom>
            <a:avLst/>
            <a:gdLst/>
            <a:ahLst/>
            <a:cxnLst/>
            <a:rect l="l" t="t" r="r" b="b"/>
            <a:pathLst>
              <a:path w="9765457" h="1147441">
                <a:moveTo>
                  <a:pt x="0" y="0"/>
                </a:moveTo>
                <a:lnTo>
                  <a:pt x="9765458" y="0"/>
                </a:lnTo>
                <a:lnTo>
                  <a:pt x="9765458" y="1147441"/>
                </a:lnTo>
                <a:lnTo>
                  <a:pt x="0" y="1147441"/>
                </a:lnTo>
                <a:lnTo>
                  <a:pt x="0" y="0"/>
                </a:lnTo>
                <a:close/>
              </a:path>
            </a:pathLst>
          </a:custGeom>
          <a:blipFill>
            <a:blip r:embed="rId8"/>
            <a:stretch>
              <a:fillRect/>
            </a:stretch>
          </a:blipFill>
        </p:spPr>
        <p:txBody>
          <a:bodyPr/>
          <a:lstStyle/>
          <a:p>
            <a:endParaRPr lang="en-US"/>
          </a:p>
        </p:txBody>
      </p:sp>
      <p:sp>
        <p:nvSpPr>
          <p:cNvPr id="11" name="Freeform 11"/>
          <p:cNvSpPr/>
          <p:nvPr/>
        </p:nvSpPr>
        <p:spPr>
          <a:xfrm>
            <a:off x="4801727" y="1853370"/>
            <a:ext cx="3306581" cy="6580260"/>
          </a:xfrm>
          <a:custGeom>
            <a:avLst/>
            <a:gdLst/>
            <a:ahLst/>
            <a:cxnLst/>
            <a:rect l="l" t="t" r="r" b="b"/>
            <a:pathLst>
              <a:path w="3306581" h="6580260">
                <a:moveTo>
                  <a:pt x="0" y="0"/>
                </a:moveTo>
                <a:lnTo>
                  <a:pt x="3306581" y="0"/>
                </a:lnTo>
                <a:lnTo>
                  <a:pt x="3306581" y="6580260"/>
                </a:lnTo>
                <a:lnTo>
                  <a:pt x="0" y="6580260"/>
                </a:lnTo>
                <a:lnTo>
                  <a:pt x="0" y="0"/>
                </a:lnTo>
                <a:close/>
              </a:path>
            </a:pathLst>
          </a:custGeom>
          <a:blipFill>
            <a:blip r:embed="rId9"/>
            <a:stretch>
              <a:fillRect/>
            </a:stretch>
          </a:blipFill>
        </p:spPr>
        <p:txBody>
          <a:bodyPr/>
          <a:lstStyle/>
          <a:p>
            <a:endParaRPr lang="en-US"/>
          </a:p>
        </p:txBody>
      </p:sp>
      <p:sp>
        <p:nvSpPr>
          <p:cNvPr id="12" name="Freeform 12"/>
          <p:cNvSpPr/>
          <p:nvPr/>
        </p:nvSpPr>
        <p:spPr>
          <a:xfrm flipH="1">
            <a:off x="9199974" y="6665772"/>
            <a:ext cx="2116151" cy="2592528"/>
          </a:xfrm>
          <a:custGeom>
            <a:avLst/>
            <a:gdLst/>
            <a:ahLst/>
            <a:cxnLst/>
            <a:rect l="l" t="t" r="r" b="b"/>
            <a:pathLst>
              <a:path w="2116151" h="2592528">
                <a:moveTo>
                  <a:pt x="2116151" y="0"/>
                </a:moveTo>
                <a:lnTo>
                  <a:pt x="0" y="0"/>
                </a:lnTo>
                <a:lnTo>
                  <a:pt x="0" y="2592528"/>
                </a:lnTo>
                <a:lnTo>
                  <a:pt x="2116151" y="2592528"/>
                </a:lnTo>
                <a:lnTo>
                  <a:pt x="2116151"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3" name="TextBox 13"/>
          <p:cNvSpPr txBox="1"/>
          <p:nvPr/>
        </p:nvSpPr>
        <p:spPr>
          <a:xfrm>
            <a:off x="642903" y="655800"/>
            <a:ext cx="4159779" cy="852759"/>
          </a:xfrm>
          <a:prstGeom prst="rect">
            <a:avLst/>
          </a:prstGeom>
        </p:spPr>
        <p:txBody>
          <a:bodyPr wrap="square" lIns="0" tIns="0" rIns="0" bIns="0" rtlCol="0" anchor="t">
            <a:spAutoFit/>
          </a:bodyPr>
          <a:lstStyle/>
          <a:p>
            <a:pPr algn="l">
              <a:lnSpc>
                <a:spcPts val="6563"/>
              </a:lnSpc>
            </a:pPr>
            <a:r>
              <a:rPr lang="en-US" sz="6311" b="1">
                <a:solidFill>
                  <a:srgbClr val="17463E"/>
                </a:solidFill>
                <a:latin typeface="Public Sans Bold"/>
                <a:ea typeface="Public Sans Bold"/>
                <a:cs typeface="Public Sans Bold"/>
                <a:sym typeface="Public Sans Bold"/>
              </a:rPr>
              <a:t>UKG</a:t>
            </a:r>
          </a:p>
        </p:txBody>
      </p:sp>
      <p:sp>
        <p:nvSpPr>
          <p:cNvPr id="14" name="TextBox 14"/>
          <p:cNvSpPr txBox="1"/>
          <p:nvPr/>
        </p:nvSpPr>
        <p:spPr>
          <a:xfrm>
            <a:off x="11630450" y="6599097"/>
            <a:ext cx="5457543" cy="2527935"/>
          </a:xfrm>
          <a:prstGeom prst="rect">
            <a:avLst/>
          </a:prstGeom>
        </p:spPr>
        <p:txBody>
          <a:bodyPr lIns="0" tIns="0" rIns="0" bIns="0" rtlCol="0" anchor="t">
            <a:spAutoFit/>
          </a:bodyPr>
          <a:lstStyle/>
          <a:p>
            <a:pPr algn="l">
              <a:lnSpc>
                <a:spcPts val="5040"/>
              </a:lnSpc>
            </a:pPr>
            <a:r>
              <a:rPr lang="en-US" sz="3600">
                <a:solidFill>
                  <a:srgbClr val="17463E"/>
                </a:solidFill>
                <a:latin typeface="Montserrat"/>
                <a:ea typeface="Montserrat"/>
                <a:cs typeface="Montserrat"/>
                <a:sym typeface="Montserrat"/>
              </a:rPr>
              <a:t>List clear beneficiary details (full name, DOB, relationship) to avoid confusion or fraud.</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EEF3E3"/>
        </a:solidFill>
        <a:effectLst/>
      </p:bgPr>
    </p:bg>
    <p:spTree>
      <p:nvGrpSpPr>
        <p:cNvPr id="1" name=""/>
        <p:cNvGrpSpPr/>
        <p:nvPr/>
      </p:nvGrpSpPr>
      <p:grpSpPr>
        <a:xfrm>
          <a:off x="0" y="0"/>
          <a:ext cx="0" cy="0"/>
          <a:chOff x="0" y="0"/>
          <a:chExt cx="0" cy="0"/>
        </a:xfrm>
      </p:grpSpPr>
      <p:sp>
        <p:nvSpPr>
          <p:cNvPr id="2" name="Freeform 2"/>
          <p:cNvSpPr/>
          <p:nvPr/>
        </p:nvSpPr>
        <p:spPr>
          <a:xfrm>
            <a:off x="0" y="-419793"/>
            <a:ext cx="18399948" cy="10772333"/>
          </a:xfrm>
          <a:custGeom>
            <a:avLst/>
            <a:gdLst/>
            <a:ahLst/>
            <a:cxnLst/>
            <a:rect l="l" t="t" r="r" b="b"/>
            <a:pathLst>
              <a:path w="18399948" h="10772333">
                <a:moveTo>
                  <a:pt x="0" y="0"/>
                </a:moveTo>
                <a:lnTo>
                  <a:pt x="18399948" y="0"/>
                </a:lnTo>
                <a:lnTo>
                  <a:pt x="18399948" y="10772334"/>
                </a:lnTo>
                <a:lnTo>
                  <a:pt x="0" y="10772334"/>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40451" y="9553378"/>
            <a:ext cx="2414894" cy="590878"/>
          </a:xfrm>
          <a:custGeom>
            <a:avLst/>
            <a:gdLst/>
            <a:ahLst/>
            <a:cxnLst/>
            <a:rect l="l" t="t" r="r" b="b"/>
            <a:pathLst>
              <a:path w="2414894" h="590878">
                <a:moveTo>
                  <a:pt x="0" y="0"/>
                </a:moveTo>
                <a:lnTo>
                  <a:pt x="2414894" y="0"/>
                </a:lnTo>
                <a:lnTo>
                  <a:pt x="2414894" y="590879"/>
                </a:lnTo>
                <a:lnTo>
                  <a:pt x="0" y="590879"/>
                </a:lnTo>
                <a:lnTo>
                  <a:pt x="0" y="0"/>
                </a:lnTo>
                <a:close/>
              </a:path>
            </a:pathLst>
          </a:custGeom>
          <a:blipFill>
            <a:blip r:embed="rId4"/>
            <a:stretch>
              <a:fillRect/>
            </a:stretch>
          </a:blipFill>
        </p:spPr>
        <p:txBody>
          <a:bodyPr/>
          <a:lstStyle/>
          <a:p>
            <a:endParaRPr lang="en-US"/>
          </a:p>
        </p:txBody>
      </p:sp>
      <p:sp>
        <p:nvSpPr>
          <p:cNvPr id="4" name="Freeform 4"/>
          <p:cNvSpPr/>
          <p:nvPr/>
        </p:nvSpPr>
        <p:spPr>
          <a:xfrm>
            <a:off x="16983792" y="201917"/>
            <a:ext cx="932477" cy="931558"/>
          </a:xfrm>
          <a:custGeom>
            <a:avLst/>
            <a:gdLst/>
            <a:ahLst/>
            <a:cxnLst/>
            <a:rect l="l" t="t" r="r" b="b"/>
            <a:pathLst>
              <a:path w="932477" h="931558">
                <a:moveTo>
                  <a:pt x="0" y="0"/>
                </a:moveTo>
                <a:lnTo>
                  <a:pt x="932477" y="0"/>
                </a:lnTo>
                <a:lnTo>
                  <a:pt x="932477" y="931558"/>
                </a:lnTo>
                <a:lnTo>
                  <a:pt x="0" y="931558"/>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642902" y="637365"/>
            <a:ext cx="4691097" cy="871194"/>
          </a:xfrm>
          <a:prstGeom prst="rect">
            <a:avLst/>
          </a:prstGeom>
        </p:spPr>
        <p:txBody>
          <a:bodyPr wrap="square" lIns="0" tIns="0" rIns="0" bIns="0" rtlCol="0" anchor="t">
            <a:spAutoFit/>
          </a:bodyPr>
          <a:lstStyle/>
          <a:p>
            <a:pPr algn="l">
              <a:lnSpc>
                <a:spcPts val="6563"/>
              </a:lnSpc>
            </a:pPr>
            <a:r>
              <a:rPr lang="en-US" sz="6311" b="1">
                <a:solidFill>
                  <a:srgbClr val="17463E"/>
                </a:solidFill>
                <a:latin typeface="Public Sans Bold"/>
                <a:ea typeface="Public Sans Bold"/>
                <a:cs typeface="Public Sans Bold"/>
                <a:sym typeface="Public Sans Bold"/>
              </a:rPr>
              <a:t>Contacts</a:t>
            </a:r>
          </a:p>
        </p:txBody>
      </p:sp>
      <p:sp>
        <p:nvSpPr>
          <p:cNvPr id="6" name="TextBox 6"/>
          <p:cNvSpPr txBox="1"/>
          <p:nvPr/>
        </p:nvSpPr>
        <p:spPr>
          <a:xfrm>
            <a:off x="840456" y="2459851"/>
            <a:ext cx="4868906" cy="2164397"/>
          </a:xfrm>
          <a:prstGeom prst="rect">
            <a:avLst/>
          </a:prstGeom>
        </p:spPr>
        <p:txBody>
          <a:bodyPr lIns="0" tIns="0" rIns="0" bIns="0" rtlCol="0" anchor="t">
            <a:spAutoFit/>
          </a:bodyPr>
          <a:lstStyle/>
          <a:p>
            <a:pPr algn="ctr">
              <a:lnSpc>
                <a:spcPts val="3090"/>
              </a:lnSpc>
            </a:pPr>
            <a:r>
              <a:rPr lang="en-US" sz="3000" b="1">
                <a:solidFill>
                  <a:srgbClr val="6BA342"/>
                </a:solidFill>
                <a:latin typeface="Public Sans Bold"/>
                <a:ea typeface="Public Sans Bold"/>
                <a:cs typeface="Public Sans Bold"/>
                <a:sym typeface="Public Sans Bold"/>
              </a:rPr>
              <a:t>Medical/Rx: Cigna</a:t>
            </a:r>
          </a:p>
          <a:p>
            <a:pPr algn="ctr">
              <a:lnSpc>
                <a:spcPts val="3090"/>
              </a:lnSpc>
            </a:pPr>
            <a:r>
              <a:rPr lang="en-US" sz="3000" b="1">
                <a:solidFill>
                  <a:srgbClr val="6BA342"/>
                </a:solidFill>
                <a:latin typeface="Public Sans Bold"/>
                <a:ea typeface="Public Sans Bold"/>
                <a:cs typeface="Public Sans Bold"/>
                <a:sym typeface="Public Sans Bold"/>
              </a:rPr>
              <a:t>Dental: Cigna</a:t>
            </a:r>
          </a:p>
          <a:p>
            <a:pPr algn="ctr">
              <a:lnSpc>
                <a:spcPts val="3090"/>
              </a:lnSpc>
            </a:pPr>
            <a:r>
              <a:rPr lang="en-US" sz="3000" b="1">
                <a:solidFill>
                  <a:srgbClr val="6BA342"/>
                </a:solidFill>
                <a:latin typeface="Public Sans Bold"/>
                <a:ea typeface="Public Sans Bold"/>
                <a:cs typeface="Public Sans Bold"/>
                <a:sym typeface="Public Sans Bold"/>
              </a:rPr>
              <a:t>Vision: Cigna</a:t>
            </a:r>
          </a:p>
          <a:p>
            <a:pPr algn="ctr">
              <a:lnSpc>
                <a:spcPts val="2574"/>
              </a:lnSpc>
            </a:pPr>
            <a:r>
              <a:rPr lang="en-US" sz="2499" b="1">
                <a:solidFill>
                  <a:srgbClr val="6BA342"/>
                </a:solidFill>
                <a:latin typeface="Public Sans Bold"/>
                <a:ea typeface="Public Sans Bold"/>
                <a:cs typeface="Public Sans Bold"/>
                <a:sym typeface="Public Sans Bold"/>
              </a:rPr>
              <a:t> </a:t>
            </a:r>
          </a:p>
          <a:p>
            <a:pPr algn="ctr">
              <a:lnSpc>
                <a:spcPts val="2574"/>
              </a:lnSpc>
            </a:pPr>
            <a:r>
              <a:rPr lang="en-US" sz="2499">
                <a:solidFill>
                  <a:srgbClr val="17463E"/>
                </a:solidFill>
                <a:latin typeface="Public Sans"/>
                <a:ea typeface="Public Sans"/>
                <a:cs typeface="Public Sans"/>
                <a:sym typeface="Public Sans"/>
              </a:rPr>
              <a:t>800.997.1654 </a:t>
            </a:r>
          </a:p>
          <a:p>
            <a:pPr algn="ctr">
              <a:lnSpc>
                <a:spcPts val="2574"/>
              </a:lnSpc>
            </a:pPr>
            <a:r>
              <a:rPr lang="en-US" sz="2499">
                <a:solidFill>
                  <a:srgbClr val="17463E"/>
                </a:solidFill>
                <a:latin typeface="Public Sans"/>
                <a:ea typeface="Public Sans"/>
                <a:cs typeface="Public Sans"/>
                <a:sym typeface="Public Sans"/>
              </a:rPr>
              <a:t>www.cigna.com</a:t>
            </a:r>
            <a:r>
              <a:rPr lang="en-US" sz="2499">
                <a:solidFill>
                  <a:srgbClr val="6BA342"/>
                </a:solidFill>
                <a:latin typeface="Public Sans"/>
                <a:ea typeface="Public Sans"/>
                <a:cs typeface="Public Sans"/>
                <a:sym typeface="Public Sans"/>
              </a:rPr>
              <a:t> </a:t>
            </a:r>
          </a:p>
        </p:txBody>
      </p:sp>
      <p:sp>
        <p:nvSpPr>
          <p:cNvPr id="7" name="TextBox 7"/>
          <p:cNvSpPr txBox="1"/>
          <p:nvPr/>
        </p:nvSpPr>
        <p:spPr>
          <a:xfrm>
            <a:off x="840456" y="6091376"/>
            <a:ext cx="4868906" cy="1383347"/>
          </a:xfrm>
          <a:prstGeom prst="rect">
            <a:avLst/>
          </a:prstGeom>
        </p:spPr>
        <p:txBody>
          <a:bodyPr lIns="0" tIns="0" rIns="0" bIns="0" rtlCol="0" anchor="t">
            <a:spAutoFit/>
          </a:bodyPr>
          <a:lstStyle/>
          <a:p>
            <a:pPr algn="ctr">
              <a:lnSpc>
                <a:spcPts val="3090"/>
              </a:lnSpc>
            </a:pPr>
            <a:r>
              <a:rPr lang="en-US" sz="3000" b="1">
                <a:solidFill>
                  <a:srgbClr val="6BA342"/>
                </a:solidFill>
                <a:latin typeface="Public Sans Bold"/>
                <a:ea typeface="Public Sans Bold"/>
                <a:cs typeface="Public Sans Bold"/>
                <a:sym typeface="Public Sans Bold"/>
              </a:rPr>
              <a:t>Telemedicine</a:t>
            </a:r>
          </a:p>
          <a:p>
            <a:pPr algn="ctr">
              <a:lnSpc>
                <a:spcPts val="2574"/>
              </a:lnSpc>
            </a:pPr>
            <a:endParaRPr lang="en-US" sz="3000" b="1">
              <a:solidFill>
                <a:srgbClr val="6BA342"/>
              </a:solidFill>
              <a:latin typeface="Public Sans Bold"/>
              <a:ea typeface="Public Sans Bold"/>
              <a:cs typeface="Public Sans Bold"/>
              <a:sym typeface="Public Sans Bold"/>
            </a:endParaRPr>
          </a:p>
          <a:p>
            <a:pPr algn="ctr">
              <a:lnSpc>
                <a:spcPts val="2574"/>
              </a:lnSpc>
            </a:pPr>
            <a:r>
              <a:rPr lang="en-US" sz="2499">
                <a:solidFill>
                  <a:srgbClr val="17463E"/>
                </a:solidFill>
                <a:latin typeface="Public Sans"/>
                <a:ea typeface="Public Sans"/>
                <a:cs typeface="Public Sans"/>
                <a:sym typeface="Public Sans"/>
              </a:rPr>
              <a:t>866.494.2111 www.MDLIVEforCigna.com </a:t>
            </a:r>
          </a:p>
        </p:txBody>
      </p:sp>
      <p:sp>
        <p:nvSpPr>
          <p:cNvPr id="8" name="TextBox 8"/>
          <p:cNvSpPr txBox="1"/>
          <p:nvPr/>
        </p:nvSpPr>
        <p:spPr>
          <a:xfrm>
            <a:off x="6709547" y="2459851"/>
            <a:ext cx="4868906" cy="2554922"/>
          </a:xfrm>
          <a:prstGeom prst="rect">
            <a:avLst/>
          </a:prstGeom>
        </p:spPr>
        <p:txBody>
          <a:bodyPr lIns="0" tIns="0" rIns="0" bIns="0" rtlCol="0" anchor="t">
            <a:spAutoFit/>
          </a:bodyPr>
          <a:lstStyle/>
          <a:p>
            <a:pPr algn="ctr">
              <a:lnSpc>
                <a:spcPts val="3090"/>
              </a:lnSpc>
            </a:pPr>
            <a:r>
              <a:rPr lang="en-US" sz="3000" b="1">
                <a:solidFill>
                  <a:srgbClr val="6BA342"/>
                </a:solidFill>
                <a:latin typeface="Public Sans Bold"/>
                <a:ea typeface="Public Sans Bold"/>
                <a:cs typeface="Public Sans Bold"/>
                <a:sym typeface="Public Sans Bold"/>
              </a:rPr>
              <a:t>Savings Accounts (HSA, FSA, DCFSA, LPFSA) and Commuter Benefits: EBC Flex</a:t>
            </a:r>
          </a:p>
          <a:p>
            <a:pPr algn="ctr">
              <a:lnSpc>
                <a:spcPts val="2574"/>
              </a:lnSpc>
            </a:pPr>
            <a:endParaRPr lang="en-US" sz="3000" b="1">
              <a:solidFill>
                <a:srgbClr val="6BA342"/>
              </a:solidFill>
              <a:latin typeface="Public Sans Bold"/>
              <a:ea typeface="Public Sans Bold"/>
              <a:cs typeface="Public Sans Bold"/>
              <a:sym typeface="Public Sans Bold"/>
            </a:endParaRPr>
          </a:p>
          <a:p>
            <a:pPr algn="ctr">
              <a:lnSpc>
                <a:spcPts val="2574"/>
              </a:lnSpc>
            </a:pPr>
            <a:r>
              <a:rPr lang="en-US" sz="2499">
                <a:solidFill>
                  <a:srgbClr val="17463E"/>
                </a:solidFill>
                <a:latin typeface="Public Sans"/>
                <a:ea typeface="Public Sans"/>
                <a:cs typeface="Public Sans"/>
                <a:sym typeface="Public Sans"/>
              </a:rPr>
              <a:t>800.346.2126, Option 1 www.ebcflex.com </a:t>
            </a:r>
          </a:p>
        </p:txBody>
      </p:sp>
      <p:sp>
        <p:nvSpPr>
          <p:cNvPr id="9" name="TextBox 9"/>
          <p:cNvSpPr txBox="1"/>
          <p:nvPr/>
        </p:nvSpPr>
        <p:spPr>
          <a:xfrm>
            <a:off x="12578638" y="2459851"/>
            <a:ext cx="4868906" cy="2554922"/>
          </a:xfrm>
          <a:prstGeom prst="rect">
            <a:avLst/>
          </a:prstGeom>
        </p:spPr>
        <p:txBody>
          <a:bodyPr lIns="0" tIns="0" rIns="0" bIns="0" rtlCol="0" anchor="t">
            <a:spAutoFit/>
          </a:bodyPr>
          <a:lstStyle/>
          <a:p>
            <a:pPr algn="ctr">
              <a:lnSpc>
                <a:spcPts val="3090"/>
              </a:lnSpc>
            </a:pPr>
            <a:r>
              <a:rPr lang="en-US" sz="3000" b="1">
                <a:solidFill>
                  <a:srgbClr val="6BA342"/>
                </a:solidFill>
                <a:latin typeface="Public Sans Bold"/>
                <a:ea typeface="Public Sans Bold"/>
                <a:cs typeface="Public Sans Bold"/>
                <a:sym typeface="Public Sans Bold"/>
              </a:rPr>
              <a:t>Life &amp; Disability,</a:t>
            </a:r>
          </a:p>
          <a:p>
            <a:pPr algn="ctr">
              <a:lnSpc>
                <a:spcPts val="3090"/>
              </a:lnSpc>
            </a:pPr>
            <a:r>
              <a:rPr lang="en-US" sz="3000" b="1">
                <a:solidFill>
                  <a:srgbClr val="6BA342"/>
                </a:solidFill>
                <a:latin typeface="Public Sans Bold"/>
                <a:ea typeface="Public Sans Bold"/>
                <a:cs typeface="Public Sans Bold"/>
                <a:sym typeface="Public Sans Bold"/>
              </a:rPr>
              <a:t>Supplemental Health (Accident, Critical Illness, Hospital Indemnity): Unum </a:t>
            </a:r>
          </a:p>
          <a:p>
            <a:pPr algn="ctr">
              <a:lnSpc>
                <a:spcPts val="2574"/>
              </a:lnSpc>
            </a:pPr>
            <a:endParaRPr lang="en-US" sz="3000" b="1">
              <a:solidFill>
                <a:srgbClr val="6BA342"/>
              </a:solidFill>
              <a:latin typeface="Public Sans Bold"/>
              <a:ea typeface="Public Sans Bold"/>
              <a:cs typeface="Public Sans Bold"/>
              <a:sym typeface="Public Sans Bold"/>
            </a:endParaRPr>
          </a:p>
          <a:p>
            <a:pPr algn="ctr">
              <a:lnSpc>
                <a:spcPts val="2574"/>
              </a:lnSpc>
            </a:pPr>
            <a:r>
              <a:rPr lang="en-US" sz="2499">
                <a:solidFill>
                  <a:srgbClr val="17463E"/>
                </a:solidFill>
                <a:latin typeface="Public Sans"/>
                <a:ea typeface="Public Sans"/>
                <a:cs typeface="Public Sans"/>
                <a:sym typeface="Public Sans"/>
              </a:rPr>
              <a:t>866.779.1054 services.unum.com</a:t>
            </a:r>
          </a:p>
        </p:txBody>
      </p:sp>
      <p:sp>
        <p:nvSpPr>
          <p:cNvPr id="10" name="TextBox 10"/>
          <p:cNvSpPr txBox="1"/>
          <p:nvPr/>
        </p:nvSpPr>
        <p:spPr>
          <a:xfrm>
            <a:off x="6709547" y="6091376"/>
            <a:ext cx="4868906" cy="1773872"/>
          </a:xfrm>
          <a:prstGeom prst="rect">
            <a:avLst/>
          </a:prstGeom>
        </p:spPr>
        <p:txBody>
          <a:bodyPr lIns="0" tIns="0" rIns="0" bIns="0" rtlCol="0" anchor="t">
            <a:spAutoFit/>
          </a:bodyPr>
          <a:lstStyle/>
          <a:p>
            <a:pPr algn="ctr">
              <a:lnSpc>
                <a:spcPts val="3090"/>
              </a:lnSpc>
            </a:pPr>
            <a:r>
              <a:rPr lang="en-US" sz="3000" b="1">
                <a:solidFill>
                  <a:srgbClr val="6BA342"/>
                </a:solidFill>
                <a:latin typeface="Public Sans Bold"/>
                <a:ea typeface="Public Sans Bold"/>
                <a:cs typeface="Public Sans Bold"/>
                <a:sym typeface="Public Sans Bold"/>
              </a:rPr>
              <a:t>Cigna One Guide Service (Health Concierge) </a:t>
            </a:r>
          </a:p>
          <a:p>
            <a:pPr algn="ctr">
              <a:lnSpc>
                <a:spcPts val="2574"/>
              </a:lnSpc>
            </a:pPr>
            <a:endParaRPr lang="en-US" sz="3000" b="1">
              <a:solidFill>
                <a:srgbClr val="6BA342"/>
              </a:solidFill>
              <a:latin typeface="Public Sans Bold"/>
              <a:ea typeface="Public Sans Bold"/>
              <a:cs typeface="Public Sans Bold"/>
              <a:sym typeface="Public Sans Bold"/>
            </a:endParaRPr>
          </a:p>
          <a:p>
            <a:pPr algn="ctr">
              <a:lnSpc>
                <a:spcPts val="2574"/>
              </a:lnSpc>
            </a:pPr>
            <a:r>
              <a:rPr lang="en-US" sz="2499">
                <a:solidFill>
                  <a:srgbClr val="17463E"/>
                </a:solidFill>
                <a:latin typeface="Public Sans"/>
                <a:ea typeface="Public Sans"/>
                <a:cs typeface="Public Sans"/>
                <a:sym typeface="Public Sans"/>
              </a:rPr>
              <a:t>888.806.5094 </a:t>
            </a:r>
          </a:p>
          <a:p>
            <a:pPr algn="ctr">
              <a:lnSpc>
                <a:spcPts val="2574"/>
              </a:lnSpc>
            </a:pPr>
            <a:r>
              <a:rPr lang="en-US" sz="2499">
                <a:solidFill>
                  <a:srgbClr val="17463E"/>
                </a:solidFill>
                <a:latin typeface="Public Sans"/>
                <a:ea typeface="Public Sans"/>
                <a:cs typeface="Public Sans"/>
                <a:sym typeface="Public Sans"/>
              </a:rPr>
              <a:t>www.mycigna.com</a:t>
            </a:r>
          </a:p>
        </p:txBody>
      </p:sp>
      <p:sp>
        <p:nvSpPr>
          <p:cNvPr id="11" name="TextBox 11"/>
          <p:cNvSpPr txBox="1"/>
          <p:nvPr/>
        </p:nvSpPr>
        <p:spPr>
          <a:xfrm>
            <a:off x="12578638" y="6139001"/>
            <a:ext cx="4868906" cy="1625662"/>
          </a:xfrm>
          <a:prstGeom prst="rect">
            <a:avLst/>
          </a:prstGeom>
        </p:spPr>
        <p:txBody>
          <a:bodyPr lIns="0" tIns="0" rIns="0" bIns="0" rtlCol="0" anchor="t">
            <a:spAutoFit/>
          </a:bodyPr>
          <a:lstStyle/>
          <a:p>
            <a:pPr algn="ctr">
              <a:lnSpc>
                <a:spcPts val="5561"/>
              </a:lnSpc>
            </a:pPr>
            <a:r>
              <a:rPr lang="en-US" sz="5399" b="1">
                <a:solidFill>
                  <a:srgbClr val="6BA342"/>
                </a:solidFill>
                <a:latin typeface="Public Sans Bold"/>
                <a:ea typeface="Public Sans Bold"/>
                <a:cs typeface="Public Sans Bold"/>
                <a:sym typeface="Public Sans Bold"/>
              </a:rPr>
              <a:t>Support Line</a:t>
            </a:r>
          </a:p>
          <a:p>
            <a:pPr algn="ctr">
              <a:lnSpc>
                <a:spcPts val="2060"/>
              </a:lnSpc>
            </a:pPr>
            <a:endParaRPr lang="en-US" sz="5399" b="1">
              <a:solidFill>
                <a:srgbClr val="6BA342"/>
              </a:solidFill>
              <a:latin typeface="Public Sans Bold"/>
              <a:ea typeface="Public Sans Bold"/>
              <a:cs typeface="Public Sans Bold"/>
              <a:sym typeface="Public Sans Bold"/>
            </a:endParaRPr>
          </a:p>
          <a:p>
            <a:pPr algn="ctr">
              <a:lnSpc>
                <a:spcPts val="5046"/>
              </a:lnSpc>
            </a:pPr>
            <a:r>
              <a:rPr lang="en-US" sz="4899">
                <a:solidFill>
                  <a:srgbClr val="17463E"/>
                </a:solidFill>
                <a:latin typeface="Public Sans"/>
                <a:ea typeface="Public Sans"/>
                <a:cs typeface="Public Sans"/>
                <a:sym typeface="Public Sans"/>
              </a:rPr>
              <a:t>hr@cretepa.com</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EEF3E3"/>
        </a:solidFill>
        <a:effectLst/>
      </p:bgPr>
    </p:bg>
    <p:spTree>
      <p:nvGrpSpPr>
        <p:cNvPr id="1" name=""/>
        <p:cNvGrpSpPr/>
        <p:nvPr/>
      </p:nvGrpSpPr>
      <p:grpSpPr>
        <a:xfrm>
          <a:off x="0" y="0"/>
          <a:ext cx="0" cy="0"/>
          <a:chOff x="0" y="0"/>
          <a:chExt cx="0" cy="0"/>
        </a:xfrm>
      </p:grpSpPr>
      <p:sp>
        <p:nvSpPr>
          <p:cNvPr id="2" name="Freeform 2"/>
          <p:cNvSpPr/>
          <p:nvPr/>
        </p:nvSpPr>
        <p:spPr>
          <a:xfrm>
            <a:off x="0" y="-419793"/>
            <a:ext cx="18399948" cy="10772333"/>
          </a:xfrm>
          <a:custGeom>
            <a:avLst/>
            <a:gdLst/>
            <a:ahLst/>
            <a:cxnLst/>
            <a:rect l="l" t="t" r="r" b="b"/>
            <a:pathLst>
              <a:path w="18399948" h="10772333">
                <a:moveTo>
                  <a:pt x="0" y="0"/>
                </a:moveTo>
                <a:lnTo>
                  <a:pt x="18399948" y="0"/>
                </a:lnTo>
                <a:lnTo>
                  <a:pt x="18399948" y="10772334"/>
                </a:lnTo>
                <a:lnTo>
                  <a:pt x="0" y="10772334"/>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3189288" y="919030"/>
            <a:ext cx="11301259" cy="3164353"/>
          </a:xfrm>
          <a:custGeom>
            <a:avLst/>
            <a:gdLst/>
            <a:ahLst/>
            <a:cxnLst/>
            <a:rect l="l" t="t" r="r" b="b"/>
            <a:pathLst>
              <a:path w="11301259" h="3164353">
                <a:moveTo>
                  <a:pt x="0" y="0"/>
                </a:moveTo>
                <a:lnTo>
                  <a:pt x="11301259" y="0"/>
                </a:lnTo>
                <a:lnTo>
                  <a:pt x="11301259" y="3164353"/>
                </a:lnTo>
                <a:lnTo>
                  <a:pt x="0" y="3164353"/>
                </a:lnTo>
                <a:lnTo>
                  <a:pt x="0" y="0"/>
                </a:lnTo>
                <a:close/>
              </a:path>
            </a:pathLst>
          </a:custGeom>
          <a:blipFill>
            <a:blip r:embed="rId4"/>
            <a:stretch>
              <a:fillRect/>
            </a:stretch>
          </a:blipFill>
        </p:spPr>
        <p:txBody>
          <a:bodyPr/>
          <a:lstStyle/>
          <a:p>
            <a:endParaRPr lang="en-US"/>
          </a:p>
        </p:txBody>
      </p:sp>
      <p:sp>
        <p:nvSpPr>
          <p:cNvPr id="4" name="Freeform 4"/>
          <p:cNvSpPr/>
          <p:nvPr/>
        </p:nvSpPr>
        <p:spPr>
          <a:xfrm>
            <a:off x="550098" y="919030"/>
            <a:ext cx="2639190" cy="5595400"/>
          </a:xfrm>
          <a:custGeom>
            <a:avLst/>
            <a:gdLst/>
            <a:ahLst/>
            <a:cxnLst/>
            <a:rect l="l" t="t" r="r" b="b"/>
            <a:pathLst>
              <a:path w="2639190" h="5595400">
                <a:moveTo>
                  <a:pt x="0" y="0"/>
                </a:moveTo>
                <a:lnTo>
                  <a:pt x="2639190" y="0"/>
                </a:lnTo>
                <a:lnTo>
                  <a:pt x="2639190" y="5595400"/>
                </a:lnTo>
                <a:lnTo>
                  <a:pt x="0" y="5595400"/>
                </a:lnTo>
                <a:lnTo>
                  <a:pt x="0" y="0"/>
                </a:lnTo>
                <a:close/>
              </a:path>
            </a:pathLst>
          </a:custGeom>
          <a:blipFill>
            <a:blip r:embed="rId5"/>
            <a:stretch>
              <a:fillRect/>
            </a:stretch>
          </a:blipFill>
        </p:spPr>
        <p:txBody>
          <a:bodyPr/>
          <a:lstStyle/>
          <a:p>
            <a:endParaRPr lang="en-US"/>
          </a:p>
        </p:txBody>
      </p:sp>
      <p:sp>
        <p:nvSpPr>
          <p:cNvPr id="5" name="Freeform 5"/>
          <p:cNvSpPr/>
          <p:nvPr/>
        </p:nvSpPr>
        <p:spPr>
          <a:xfrm>
            <a:off x="140451" y="9553378"/>
            <a:ext cx="2414894" cy="590878"/>
          </a:xfrm>
          <a:custGeom>
            <a:avLst/>
            <a:gdLst/>
            <a:ahLst/>
            <a:cxnLst/>
            <a:rect l="l" t="t" r="r" b="b"/>
            <a:pathLst>
              <a:path w="2414894" h="590878">
                <a:moveTo>
                  <a:pt x="0" y="0"/>
                </a:moveTo>
                <a:lnTo>
                  <a:pt x="2414894" y="0"/>
                </a:lnTo>
                <a:lnTo>
                  <a:pt x="2414894" y="590879"/>
                </a:lnTo>
                <a:lnTo>
                  <a:pt x="0" y="590879"/>
                </a:lnTo>
                <a:lnTo>
                  <a:pt x="0" y="0"/>
                </a:lnTo>
                <a:close/>
              </a:path>
            </a:pathLst>
          </a:custGeom>
          <a:blipFill>
            <a:blip r:embed="rId6"/>
            <a:stretch>
              <a:fillRect/>
            </a:stretch>
          </a:blipFill>
        </p:spPr>
        <p:txBody>
          <a:bodyPr/>
          <a:lstStyle/>
          <a:p>
            <a:endParaRPr lang="en-US"/>
          </a:p>
        </p:txBody>
      </p:sp>
      <p:pic>
        <p:nvPicPr>
          <p:cNvPr id="6" name="Picture 6"/>
          <p:cNvPicPr>
            <a:picLocks noChangeAspect="1"/>
          </p:cNvPicPr>
          <p:nvPr/>
        </p:nvPicPr>
        <p:blipFill>
          <a:blip r:embed="rId7"/>
          <a:stretch>
            <a:fillRect/>
          </a:stretch>
        </p:blipFill>
        <p:spPr>
          <a:xfrm>
            <a:off x="14369063" y="602595"/>
            <a:ext cx="3797224" cy="3797224"/>
          </a:xfrm>
          <a:prstGeom prst="rect">
            <a:avLst/>
          </a:prstGeom>
        </p:spPr>
      </p:pic>
      <p:sp>
        <p:nvSpPr>
          <p:cNvPr id="7" name="Freeform 7"/>
          <p:cNvSpPr/>
          <p:nvPr/>
        </p:nvSpPr>
        <p:spPr>
          <a:xfrm>
            <a:off x="3189288" y="4092908"/>
            <a:ext cx="11301259" cy="5509364"/>
          </a:xfrm>
          <a:custGeom>
            <a:avLst/>
            <a:gdLst/>
            <a:ahLst/>
            <a:cxnLst/>
            <a:rect l="l" t="t" r="r" b="b"/>
            <a:pathLst>
              <a:path w="11301259" h="5509364">
                <a:moveTo>
                  <a:pt x="0" y="0"/>
                </a:moveTo>
                <a:lnTo>
                  <a:pt x="11301259" y="0"/>
                </a:lnTo>
                <a:lnTo>
                  <a:pt x="11301259" y="5509364"/>
                </a:lnTo>
                <a:lnTo>
                  <a:pt x="0" y="5509364"/>
                </a:lnTo>
                <a:lnTo>
                  <a:pt x="0" y="0"/>
                </a:lnTo>
                <a:close/>
              </a:path>
            </a:pathLst>
          </a:custGeom>
          <a:blipFill>
            <a:blip r:embed="rId8"/>
            <a:stretch>
              <a:fillRect/>
            </a:stretch>
          </a:blipFill>
        </p:spPr>
        <p:txBody>
          <a:bodyPr/>
          <a:lstStyle/>
          <a:p>
            <a:endParaRPr lang="en-US"/>
          </a:p>
        </p:txBody>
      </p:sp>
      <p:sp>
        <p:nvSpPr>
          <p:cNvPr id="8" name="TextBox 8"/>
          <p:cNvSpPr txBox="1"/>
          <p:nvPr/>
        </p:nvSpPr>
        <p:spPr>
          <a:xfrm>
            <a:off x="3189288" y="378101"/>
            <a:ext cx="11052230" cy="529717"/>
          </a:xfrm>
          <a:prstGeom prst="rect">
            <a:avLst/>
          </a:prstGeom>
        </p:spPr>
        <p:txBody>
          <a:bodyPr lIns="0" tIns="0" rIns="0" bIns="0" rtlCol="0" anchor="t">
            <a:spAutoFit/>
          </a:bodyPr>
          <a:lstStyle/>
          <a:p>
            <a:pPr algn="ctr">
              <a:lnSpc>
                <a:spcPts val="3913"/>
              </a:lnSpc>
            </a:pPr>
            <a:r>
              <a:rPr lang="en-US" sz="3799" b="1" dirty="0">
                <a:solidFill>
                  <a:srgbClr val="6BA342"/>
                </a:solidFill>
                <a:latin typeface="Public Sans Bold"/>
                <a:ea typeface="Public Sans Bold"/>
                <a:cs typeface="Public Sans Bold"/>
                <a:sym typeface="Public Sans Bold"/>
              </a:rPr>
              <a:t>cretepa.benefitsinfo.com</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EEF3E3"/>
        </a:solidFill>
        <a:effectLst/>
      </p:bgPr>
    </p:bg>
    <p:spTree>
      <p:nvGrpSpPr>
        <p:cNvPr id="1" name=""/>
        <p:cNvGrpSpPr/>
        <p:nvPr/>
      </p:nvGrpSpPr>
      <p:grpSpPr>
        <a:xfrm>
          <a:off x="0" y="0"/>
          <a:ext cx="0" cy="0"/>
          <a:chOff x="0" y="0"/>
          <a:chExt cx="0" cy="0"/>
        </a:xfrm>
      </p:grpSpPr>
      <p:sp>
        <p:nvSpPr>
          <p:cNvPr id="2" name="Freeform 2"/>
          <p:cNvSpPr/>
          <p:nvPr/>
        </p:nvSpPr>
        <p:spPr>
          <a:xfrm>
            <a:off x="0" y="-419793"/>
            <a:ext cx="18399948" cy="10772333"/>
          </a:xfrm>
          <a:custGeom>
            <a:avLst/>
            <a:gdLst/>
            <a:ahLst/>
            <a:cxnLst/>
            <a:rect l="l" t="t" r="r" b="b"/>
            <a:pathLst>
              <a:path w="18399948" h="10772333">
                <a:moveTo>
                  <a:pt x="0" y="0"/>
                </a:moveTo>
                <a:lnTo>
                  <a:pt x="18399948" y="0"/>
                </a:lnTo>
                <a:lnTo>
                  <a:pt x="18399948" y="10772334"/>
                </a:lnTo>
                <a:lnTo>
                  <a:pt x="0" y="10772334"/>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40451" y="9553378"/>
            <a:ext cx="2414894" cy="590878"/>
          </a:xfrm>
          <a:custGeom>
            <a:avLst/>
            <a:gdLst/>
            <a:ahLst/>
            <a:cxnLst/>
            <a:rect l="l" t="t" r="r" b="b"/>
            <a:pathLst>
              <a:path w="2414894" h="590878">
                <a:moveTo>
                  <a:pt x="0" y="0"/>
                </a:moveTo>
                <a:lnTo>
                  <a:pt x="2414894" y="0"/>
                </a:lnTo>
                <a:lnTo>
                  <a:pt x="2414894" y="590879"/>
                </a:lnTo>
                <a:lnTo>
                  <a:pt x="0" y="590879"/>
                </a:lnTo>
                <a:lnTo>
                  <a:pt x="0" y="0"/>
                </a:lnTo>
                <a:close/>
              </a:path>
            </a:pathLst>
          </a:custGeom>
          <a:blipFill>
            <a:blip r:embed="rId4"/>
            <a:stretch>
              <a:fillRect/>
            </a:stretch>
          </a:blipFill>
        </p:spPr>
        <p:txBody>
          <a:bodyPr/>
          <a:lstStyle/>
          <a:p>
            <a:endParaRPr lang="en-US"/>
          </a:p>
        </p:txBody>
      </p:sp>
      <p:grpSp>
        <p:nvGrpSpPr>
          <p:cNvPr id="4" name="Group 4"/>
          <p:cNvGrpSpPr/>
          <p:nvPr/>
        </p:nvGrpSpPr>
        <p:grpSpPr>
          <a:xfrm>
            <a:off x="12857782" y="6291366"/>
            <a:ext cx="3955103" cy="3742803"/>
            <a:chOff x="0" y="0"/>
            <a:chExt cx="1041673" cy="985759"/>
          </a:xfrm>
        </p:grpSpPr>
        <p:sp>
          <p:nvSpPr>
            <p:cNvPr id="5" name="Freeform 5"/>
            <p:cNvSpPr/>
            <p:nvPr/>
          </p:nvSpPr>
          <p:spPr>
            <a:xfrm>
              <a:off x="0" y="0"/>
              <a:ext cx="1041673" cy="985759"/>
            </a:xfrm>
            <a:custGeom>
              <a:avLst/>
              <a:gdLst/>
              <a:ahLst/>
              <a:cxnLst/>
              <a:rect l="l" t="t" r="r" b="b"/>
              <a:pathLst>
                <a:path w="1041673" h="985759">
                  <a:moveTo>
                    <a:pt x="0" y="0"/>
                  </a:moveTo>
                  <a:lnTo>
                    <a:pt x="1041673" y="0"/>
                  </a:lnTo>
                  <a:lnTo>
                    <a:pt x="1041673" y="985759"/>
                  </a:lnTo>
                  <a:lnTo>
                    <a:pt x="0" y="985759"/>
                  </a:lnTo>
                  <a:close/>
                </a:path>
              </a:pathLst>
            </a:custGeom>
            <a:solidFill>
              <a:srgbClr val="264B48"/>
            </a:solidFill>
          </p:spPr>
          <p:txBody>
            <a:bodyPr/>
            <a:lstStyle/>
            <a:p>
              <a:endParaRPr lang="en-US"/>
            </a:p>
          </p:txBody>
        </p:sp>
        <p:sp>
          <p:nvSpPr>
            <p:cNvPr id="6" name="TextBox 6"/>
            <p:cNvSpPr txBox="1"/>
            <p:nvPr/>
          </p:nvSpPr>
          <p:spPr>
            <a:xfrm>
              <a:off x="0" y="-38100"/>
              <a:ext cx="1041673" cy="1023859"/>
            </a:xfrm>
            <a:prstGeom prst="rect">
              <a:avLst/>
            </a:prstGeom>
          </p:spPr>
          <p:txBody>
            <a:bodyPr lIns="50800" tIns="50800" rIns="50800" bIns="50800" rtlCol="0" anchor="ctr"/>
            <a:lstStyle/>
            <a:p>
              <a:pPr algn="ctr">
                <a:lnSpc>
                  <a:spcPts val="2661"/>
                </a:lnSpc>
              </a:pPr>
              <a:endParaRPr/>
            </a:p>
          </p:txBody>
        </p:sp>
      </p:grpSp>
      <p:sp>
        <p:nvSpPr>
          <p:cNvPr id="7" name="Freeform 7"/>
          <p:cNvSpPr/>
          <p:nvPr/>
        </p:nvSpPr>
        <p:spPr>
          <a:xfrm>
            <a:off x="12857782" y="3047519"/>
            <a:ext cx="3955103" cy="3417669"/>
          </a:xfrm>
          <a:custGeom>
            <a:avLst/>
            <a:gdLst/>
            <a:ahLst/>
            <a:cxnLst/>
            <a:rect l="l" t="t" r="r" b="b"/>
            <a:pathLst>
              <a:path w="3955103" h="3417669">
                <a:moveTo>
                  <a:pt x="0" y="0"/>
                </a:moveTo>
                <a:lnTo>
                  <a:pt x="3955104" y="0"/>
                </a:lnTo>
                <a:lnTo>
                  <a:pt x="3955104" y="3417669"/>
                </a:lnTo>
                <a:lnTo>
                  <a:pt x="0" y="3417669"/>
                </a:lnTo>
                <a:lnTo>
                  <a:pt x="0" y="0"/>
                </a:lnTo>
                <a:close/>
              </a:path>
            </a:pathLst>
          </a:custGeom>
          <a:blipFill>
            <a:blip r:embed="rId5"/>
            <a:stretch>
              <a:fillRect b="-98244"/>
            </a:stretch>
          </a:blipFill>
        </p:spPr>
        <p:txBody>
          <a:bodyPr/>
          <a:lstStyle/>
          <a:p>
            <a:endParaRPr lang="en-US"/>
          </a:p>
        </p:txBody>
      </p:sp>
      <p:sp>
        <p:nvSpPr>
          <p:cNvPr id="8" name="TextBox 8"/>
          <p:cNvSpPr txBox="1"/>
          <p:nvPr/>
        </p:nvSpPr>
        <p:spPr>
          <a:xfrm>
            <a:off x="1347898" y="4005145"/>
            <a:ext cx="10415495" cy="4269246"/>
          </a:xfrm>
          <a:prstGeom prst="rect">
            <a:avLst/>
          </a:prstGeom>
        </p:spPr>
        <p:txBody>
          <a:bodyPr lIns="0" tIns="0" rIns="0" bIns="0" rtlCol="0" anchor="t">
            <a:spAutoFit/>
          </a:bodyPr>
          <a:lstStyle/>
          <a:p>
            <a:pPr marL="647065" lvl="1" indent="-323215" algn="l">
              <a:lnSpc>
                <a:spcPts val="4199"/>
              </a:lnSpc>
              <a:buFont typeface="Arial"/>
              <a:buChar char="•"/>
            </a:pPr>
            <a:r>
              <a:rPr lang="en-US" sz="2950" b="1">
                <a:solidFill>
                  <a:srgbClr val="17473E"/>
                </a:solidFill>
                <a:latin typeface="Montserrat Bold"/>
                <a:ea typeface="Montserrat Bold"/>
                <a:cs typeface="Montserrat Bold"/>
                <a:sym typeface="Montserrat Bold"/>
              </a:rPr>
              <a:t>Schedule your personalized appointment</a:t>
            </a:r>
            <a:r>
              <a:rPr lang="en-US" sz="2950">
                <a:solidFill>
                  <a:srgbClr val="17473E"/>
                </a:solidFill>
                <a:latin typeface="Montserrat"/>
                <a:ea typeface="Montserrat"/>
                <a:cs typeface="Montserrat"/>
                <a:sym typeface="Montserrat"/>
              </a:rPr>
              <a:t> with a Benefits Counselor to learn more about your benefit options</a:t>
            </a:r>
            <a:endParaRPr lang="en-US" sz="2950"/>
          </a:p>
          <a:p>
            <a:pPr marL="647065" lvl="1" indent="-323215" algn="l">
              <a:lnSpc>
                <a:spcPts val="4199"/>
              </a:lnSpc>
              <a:buFont typeface="Arial"/>
              <a:buChar char="•"/>
            </a:pPr>
            <a:r>
              <a:rPr lang="en-US" sz="2950" b="1">
                <a:solidFill>
                  <a:srgbClr val="17473E"/>
                </a:solidFill>
                <a:latin typeface="Montserrat Bold"/>
                <a:ea typeface="Montserrat Bold"/>
                <a:cs typeface="Montserrat Bold"/>
                <a:sym typeface="Montserrat Bold"/>
              </a:rPr>
              <a:t>Review the Benefits Guide</a:t>
            </a:r>
            <a:r>
              <a:rPr lang="en-US" sz="2950">
                <a:solidFill>
                  <a:srgbClr val="17473E"/>
                </a:solidFill>
                <a:latin typeface="Montserrat"/>
                <a:ea typeface="Montserrat"/>
                <a:cs typeface="Montserrat"/>
                <a:sym typeface="Montserrat"/>
              </a:rPr>
              <a:t> and other educational tools to learn more about your benefit offerings</a:t>
            </a:r>
            <a:endParaRPr lang="en-US" sz="2950">
              <a:solidFill>
                <a:srgbClr val="17473E"/>
              </a:solidFill>
              <a:latin typeface="Montserrat"/>
              <a:ea typeface="Montserrat"/>
              <a:cs typeface="Montserrat"/>
            </a:endParaRPr>
          </a:p>
          <a:p>
            <a:pPr marL="647065" lvl="1" indent="-323215" algn="l">
              <a:lnSpc>
                <a:spcPts val="4199"/>
              </a:lnSpc>
              <a:buFont typeface="Arial"/>
              <a:buChar char="•"/>
            </a:pPr>
            <a:r>
              <a:rPr lang="en-US" sz="2999" b="1">
                <a:solidFill>
                  <a:srgbClr val="17473E"/>
                </a:solidFill>
                <a:latin typeface="Montserrat Bold"/>
                <a:ea typeface="Montserrat Bold"/>
                <a:cs typeface="Montserrat Bold"/>
                <a:sym typeface="Montserrat Bold"/>
              </a:rPr>
              <a:t>Enroll in Benefits!</a:t>
            </a:r>
            <a:r>
              <a:rPr lang="en-US" sz="2999">
                <a:solidFill>
                  <a:srgbClr val="17473E"/>
                </a:solidFill>
                <a:latin typeface="Montserrat"/>
                <a:ea typeface="Montserrat"/>
                <a:cs typeface="Montserrat"/>
                <a:sym typeface="Montserrat"/>
              </a:rPr>
              <a:t> Be sure to have new dependent and beneficiary SS# and DOB available to complete your enrollment!</a:t>
            </a:r>
            <a:endParaRPr lang="en-US" sz="2999">
              <a:solidFill>
                <a:srgbClr val="17473E"/>
              </a:solidFill>
              <a:latin typeface="Montserrat"/>
              <a:ea typeface="Montserrat"/>
              <a:cs typeface="Montserrat"/>
            </a:endParaRPr>
          </a:p>
        </p:txBody>
      </p:sp>
      <p:sp>
        <p:nvSpPr>
          <p:cNvPr id="9" name="TextBox 9"/>
          <p:cNvSpPr txBox="1"/>
          <p:nvPr/>
        </p:nvSpPr>
        <p:spPr>
          <a:xfrm>
            <a:off x="642903" y="637365"/>
            <a:ext cx="16169983" cy="871194"/>
          </a:xfrm>
          <a:prstGeom prst="rect">
            <a:avLst/>
          </a:prstGeom>
        </p:spPr>
        <p:txBody>
          <a:bodyPr lIns="0" tIns="0" rIns="0" bIns="0" rtlCol="0" anchor="t">
            <a:spAutoFit/>
          </a:bodyPr>
          <a:lstStyle/>
          <a:p>
            <a:pPr algn="l">
              <a:lnSpc>
                <a:spcPts val="6563"/>
              </a:lnSpc>
            </a:pPr>
            <a:r>
              <a:rPr lang="en-US" sz="6311" b="1">
                <a:solidFill>
                  <a:srgbClr val="17463E"/>
                </a:solidFill>
                <a:latin typeface="Public Sans Bold"/>
                <a:ea typeface="Public Sans Bold"/>
                <a:cs typeface="Public Sans Bold"/>
                <a:sym typeface="Public Sans Bold"/>
              </a:rPr>
              <a:t>Open Enrollment Assistance</a:t>
            </a:r>
          </a:p>
        </p:txBody>
      </p:sp>
      <p:sp>
        <p:nvSpPr>
          <p:cNvPr id="10" name="TextBox 10"/>
          <p:cNvSpPr txBox="1"/>
          <p:nvPr/>
        </p:nvSpPr>
        <p:spPr>
          <a:xfrm>
            <a:off x="1028700" y="1877656"/>
            <a:ext cx="16230600" cy="789305"/>
          </a:xfrm>
          <a:prstGeom prst="rect">
            <a:avLst/>
          </a:prstGeom>
        </p:spPr>
        <p:txBody>
          <a:bodyPr lIns="0" tIns="0" rIns="0" bIns="0" rtlCol="0" anchor="t">
            <a:spAutoFit/>
          </a:bodyPr>
          <a:lstStyle/>
          <a:p>
            <a:pPr algn="ctr">
              <a:lnSpc>
                <a:spcPts val="3219"/>
              </a:lnSpc>
            </a:pPr>
            <a:r>
              <a:rPr lang="en-US" sz="2299">
                <a:solidFill>
                  <a:srgbClr val="17463E"/>
                </a:solidFill>
                <a:latin typeface="Montserrat"/>
                <a:ea typeface="Montserrat"/>
                <a:cs typeface="Montserrat"/>
                <a:sym typeface="Montserrat"/>
              </a:rPr>
              <a:t>This year’s enrollment is an ACTIVE Enrollment. </a:t>
            </a:r>
            <a:r>
              <a:rPr lang="en-US" sz="2299" b="1">
                <a:solidFill>
                  <a:srgbClr val="17463E"/>
                </a:solidFill>
                <a:latin typeface="Montserrat Bold"/>
                <a:ea typeface="Montserrat Bold"/>
                <a:cs typeface="Montserrat Bold"/>
                <a:sym typeface="Montserrat Bold"/>
              </a:rPr>
              <a:t>ALL EMPLOYEES</a:t>
            </a:r>
            <a:r>
              <a:rPr lang="en-US" sz="2299">
                <a:solidFill>
                  <a:srgbClr val="17463E"/>
                </a:solidFill>
                <a:latin typeface="Montserrat"/>
                <a:ea typeface="Montserrat"/>
                <a:cs typeface="Montserrat"/>
                <a:sym typeface="Montserrat"/>
              </a:rPr>
              <a:t> must go into the system and </a:t>
            </a:r>
          </a:p>
          <a:p>
            <a:pPr algn="ctr">
              <a:lnSpc>
                <a:spcPts val="3219"/>
              </a:lnSpc>
            </a:pPr>
            <a:r>
              <a:rPr lang="en-US" sz="2299">
                <a:solidFill>
                  <a:srgbClr val="17463E"/>
                </a:solidFill>
                <a:latin typeface="Montserrat"/>
                <a:ea typeface="Montserrat"/>
                <a:cs typeface="Montserrat"/>
                <a:sym typeface="Montserrat"/>
              </a:rPr>
              <a:t>make their elections. Benefits will not carry over to the next year</a:t>
            </a:r>
          </a:p>
        </p:txBody>
      </p:sp>
      <p:pic>
        <p:nvPicPr>
          <p:cNvPr id="11" name="Picture 11"/>
          <p:cNvPicPr>
            <a:picLocks noChangeAspect="1"/>
          </p:cNvPicPr>
          <p:nvPr/>
        </p:nvPicPr>
        <p:blipFill>
          <a:blip r:embed="rId6"/>
          <a:stretch>
            <a:fillRect/>
          </a:stretch>
        </p:blipFill>
        <p:spPr>
          <a:xfrm>
            <a:off x="13380936" y="7235534"/>
            <a:ext cx="2908794" cy="2908794"/>
          </a:xfrm>
          <a:prstGeom prst="rect">
            <a:avLst/>
          </a:prstGeom>
        </p:spPr>
      </p:pic>
      <p:sp>
        <p:nvSpPr>
          <p:cNvPr id="12" name="TextBox 12"/>
          <p:cNvSpPr txBox="1"/>
          <p:nvPr/>
        </p:nvSpPr>
        <p:spPr>
          <a:xfrm>
            <a:off x="12956061" y="6507871"/>
            <a:ext cx="3751748" cy="898802"/>
          </a:xfrm>
          <a:prstGeom prst="rect">
            <a:avLst/>
          </a:prstGeom>
        </p:spPr>
        <p:txBody>
          <a:bodyPr lIns="0" tIns="0" rIns="0" bIns="0" rtlCol="0" anchor="t">
            <a:spAutoFit/>
          </a:bodyPr>
          <a:lstStyle/>
          <a:p>
            <a:pPr algn="ctr">
              <a:lnSpc>
                <a:spcPts val="2434"/>
              </a:lnSpc>
            </a:pPr>
            <a:r>
              <a:rPr lang="en-US" sz="1739" b="1">
                <a:solidFill>
                  <a:srgbClr val="EEF3E3"/>
                </a:solidFill>
                <a:latin typeface="Canva Sans Bold"/>
                <a:ea typeface="Canva Sans Bold"/>
                <a:cs typeface="Canva Sans Bold"/>
                <a:sym typeface="Canva Sans Bold"/>
              </a:rPr>
              <a:t>Scan the QR Code to Schedule your personalized appointment with a Benefits Counselor</a:t>
            </a:r>
          </a:p>
        </p:txBody>
      </p:sp>
    </p:spTree>
    <p:extLst>
      <p:ext uri="{BB962C8B-B14F-4D97-AF65-F5344CB8AC3E}">
        <p14:creationId xmlns:p14="http://schemas.microsoft.com/office/powerpoint/2010/main" val="367241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EEF3E3"/>
        </a:solidFill>
        <a:effectLst/>
      </p:bgPr>
    </p:bg>
    <p:spTree>
      <p:nvGrpSpPr>
        <p:cNvPr id="1" name=""/>
        <p:cNvGrpSpPr/>
        <p:nvPr/>
      </p:nvGrpSpPr>
      <p:grpSpPr>
        <a:xfrm>
          <a:off x="0" y="0"/>
          <a:ext cx="0" cy="0"/>
          <a:chOff x="0" y="0"/>
          <a:chExt cx="0" cy="0"/>
        </a:xfrm>
      </p:grpSpPr>
      <p:sp>
        <p:nvSpPr>
          <p:cNvPr id="2" name="Freeform 2"/>
          <p:cNvSpPr/>
          <p:nvPr/>
        </p:nvSpPr>
        <p:spPr>
          <a:xfrm>
            <a:off x="0" y="-419793"/>
            <a:ext cx="18399948" cy="10772333"/>
          </a:xfrm>
          <a:custGeom>
            <a:avLst/>
            <a:gdLst/>
            <a:ahLst/>
            <a:cxnLst/>
            <a:rect l="l" t="t" r="r" b="b"/>
            <a:pathLst>
              <a:path w="18399948" h="10772333">
                <a:moveTo>
                  <a:pt x="0" y="0"/>
                </a:moveTo>
                <a:lnTo>
                  <a:pt x="18399948" y="0"/>
                </a:lnTo>
                <a:lnTo>
                  <a:pt x="18399948" y="10772334"/>
                </a:lnTo>
                <a:lnTo>
                  <a:pt x="0" y="10772334"/>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40451" y="9553378"/>
            <a:ext cx="2414894" cy="590878"/>
          </a:xfrm>
          <a:custGeom>
            <a:avLst/>
            <a:gdLst/>
            <a:ahLst/>
            <a:cxnLst/>
            <a:rect l="l" t="t" r="r" b="b"/>
            <a:pathLst>
              <a:path w="2414894" h="590878">
                <a:moveTo>
                  <a:pt x="0" y="0"/>
                </a:moveTo>
                <a:lnTo>
                  <a:pt x="2414894" y="0"/>
                </a:lnTo>
                <a:lnTo>
                  <a:pt x="2414894" y="590879"/>
                </a:lnTo>
                <a:lnTo>
                  <a:pt x="0" y="590879"/>
                </a:lnTo>
                <a:lnTo>
                  <a:pt x="0" y="0"/>
                </a:lnTo>
                <a:close/>
              </a:path>
            </a:pathLst>
          </a:custGeom>
          <a:blipFill>
            <a:blip r:embed="rId4"/>
            <a:stretch>
              <a:fillRect/>
            </a:stretch>
          </a:blipFill>
        </p:spPr>
        <p:txBody>
          <a:bodyPr/>
          <a:lstStyle/>
          <a:p>
            <a:endParaRPr lang="en-US"/>
          </a:p>
        </p:txBody>
      </p:sp>
      <p:sp>
        <p:nvSpPr>
          <p:cNvPr id="4" name="Freeform 4"/>
          <p:cNvSpPr/>
          <p:nvPr/>
        </p:nvSpPr>
        <p:spPr>
          <a:xfrm>
            <a:off x="2738014" y="4966374"/>
            <a:ext cx="4919714" cy="4218654"/>
          </a:xfrm>
          <a:custGeom>
            <a:avLst/>
            <a:gdLst/>
            <a:ahLst/>
            <a:cxnLst/>
            <a:rect l="l" t="t" r="r" b="b"/>
            <a:pathLst>
              <a:path w="4919714" h="4218654">
                <a:moveTo>
                  <a:pt x="0" y="0"/>
                </a:moveTo>
                <a:lnTo>
                  <a:pt x="4919713" y="0"/>
                </a:lnTo>
                <a:lnTo>
                  <a:pt x="4919713" y="4218654"/>
                </a:lnTo>
                <a:lnTo>
                  <a:pt x="0" y="42186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9853825" y="7176224"/>
            <a:ext cx="653390" cy="1013008"/>
          </a:xfrm>
          <a:custGeom>
            <a:avLst/>
            <a:gdLst/>
            <a:ahLst/>
            <a:cxnLst/>
            <a:rect l="l" t="t" r="r" b="b"/>
            <a:pathLst>
              <a:path w="653390" h="1013008">
                <a:moveTo>
                  <a:pt x="0" y="0"/>
                </a:moveTo>
                <a:lnTo>
                  <a:pt x="653390" y="0"/>
                </a:lnTo>
                <a:lnTo>
                  <a:pt x="653390" y="1013008"/>
                </a:lnTo>
                <a:lnTo>
                  <a:pt x="0" y="10130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TextBox 6"/>
          <p:cNvSpPr txBox="1"/>
          <p:nvPr/>
        </p:nvSpPr>
        <p:spPr>
          <a:xfrm>
            <a:off x="642903" y="637365"/>
            <a:ext cx="17645097" cy="1699869"/>
          </a:xfrm>
          <a:prstGeom prst="rect">
            <a:avLst/>
          </a:prstGeom>
        </p:spPr>
        <p:txBody>
          <a:bodyPr lIns="0" tIns="0" rIns="0" bIns="0" rtlCol="0" anchor="t">
            <a:spAutoFit/>
          </a:bodyPr>
          <a:lstStyle/>
          <a:p>
            <a:pPr algn="l">
              <a:lnSpc>
                <a:spcPts val="6563"/>
              </a:lnSpc>
            </a:pPr>
            <a:r>
              <a:rPr lang="en-US" sz="6311" b="1">
                <a:solidFill>
                  <a:srgbClr val="17463E"/>
                </a:solidFill>
                <a:latin typeface="Public Sans Bold"/>
                <a:ea typeface="Public Sans Bold"/>
                <a:cs typeface="Public Sans Bold"/>
                <a:sym typeface="Public Sans Bold"/>
              </a:rPr>
              <a:t>Important Update: Transition to Biweekly </a:t>
            </a:r>
          </a:p>
          <a:p>
            <a:pPr algn="l">
              <a:lnSpc>
                <a:spcPts val="6563"/>
              </a:lnSpc>
            </a:pPr>
            <a:r>
              <a:rPr lang="en-US" sz="6311" b="1">
                <a:solidFill>
                  <a:srgbClr val="17463E"/>
                </a:solidFill>
                <a:latin typeface="Public Sans Bold"/>
                <a:ea typeface="Public Sans Bold"/>
                <a:cs typeface="Public Sans Bold"/>
                <a:sym typeface="Public Sans Bold"/>
              </a:rPr>
              <a:t>Pay Schedule Beginning January 2026</a:t>
            </a:r>
          </a:p>
        </p:txBody>
      </p:sp>
      <p:sp>
        <p:nvSpPr>
          <p:cNvPr id="7" name="TextBox 7"/>
          <p:cNvSpPr txBox="1"/>
          <p:nvPr/>
        </p:nvSpPr>
        <p:spPr>
          <a:xfrm>
            <a:off x="539538" y="3043296"/>
            <a:ext cx="5160117" cy="1755774"/>
          </a:xfrm>
          <a:prstGeom prst="rect">
            <a:avLst/>
          </a:prstGeom>
        </p:spPr>
        <p:txBody>
          <a:bodyPr lIns="0" tIns="0" rIns="0" bIns="0" rtlCol="0" anchor="t">
            <a:spAutoFit/>
          </a:bodyPr>
          <a:lstStyle/>
          <a:p>
            <a:pPr algn="l">
              <a:lnSpc>
                <a:spcPts val="3500"/>
              </a:lnSpc>
            </a:pPr>
            <a:r>
              <a:rPr lang="en-US" sz="2500" b="1">
                <a:solidFill>
                  <a:srgbClr val="17463E"/>
                </a:solidFill>
                <a:latin typeface="Public Sans Bold"/>
                <a:ea typeface="Public Sans Bold"/>
                <a:cs typeface="Public Sans Bold"/>
                <a:sym typeface="Public Sans Bold"/>
              </a:rPr>
              <a:t>Final Semi-Monthly Paycheck: </a:t>
            </a:r>
          </a:p>
          <a:p>
            <a:pPr algn="l">
              <a:lnSpc>
                <a:spcPts val="3500"/>
              </a:lnSpc>
            </a:pPr>
            <a:r>
              <a:rPr lang="en-US" sz="2500">
                <a:solidFill>
                  <a:srgbClr val="17463E"/>
                </a:solidFill>
                <a:latin typeface="Public Sans"/>
                <a:ea typeface="Public Sans"/>
                <a:cs typeface="Public Sans"/>
                <a:sym typeface="Public Sans"/>
              </a:rPr>
              <a:t>December 31, 2025, covers work from December 16 through December 31, 2025</a:t>
            </a:r>
          </a:p>
        </p:txBody>
      </p:sp>
      <p:sp>
        <p:nvSpPr>
          <p:cNvPr id="8" name="TextBox 8"/>
          <p:cNvSpPr txBox="1"/>
          <p:nvPr/>
        </p:nvSpPr>
        <p:spPr>
          <a:xfrm>
            <a:off x="6051087" y="3043296"/>
            <a:ext cx="3939862" cy="1317624"/>
          </a:xfrm>
          <a:prstGeom prst="rect">
            <a:avLst/>
          </a:prstGeom>
        </p:spPr>
        <p:txBody>
          <a:bodyPr lIns="0" tIns="0" rIns="0" bIns="0" rtlCol="0" anchor="t">
            <a:spAutoFit/>
          </a:bodyPr>
          <a:lstStyle/>
          <a:p>
            <a:pPr algn="l">
              <a:lnSpc>
                <a:spcPts val="3500"/>
              </a:lnSpc>
            </a:pPr>
            <a:r>
              <a:rPr lang="en-US" sz="2500" b="1">
                <a:solidFill>
                  <a:srgbClr val="17463E"/>
                </a:solidFill>
                <a:latin typeface="Public Sans Bold"/>
                <a:ea typeface="Public Sans Bold"/>
                <a:cs typeface="Public Sans Bold"/>
                <a:sym typeface="Public Sans Bold"/>
              </a:rPr>
              <a:t>First Biweekly Pay Period: </a:t>
            </a:r>
          </a:p>
          <a:p>
            <a:pPr algn="l">
              <a:lnSpc>
                <a:spcPts val="3500"/>
              </a:lnSpc>
            </a:pPr>
            <a:r>
              <a:rPr lang="en-US" sz="2500">
                <a:solidFill>
                  <a:srgbClr val="17463E"/>
                </a:solidFill>
                <a:latin typeface="Public Sans"/>
                <a:ea typeface="Public Sans"/>
                <a:cs typeface="Public Sans"/>
                <a:sym typeface="Public Sans"/>
              </a:rPr>
              <a:t>December 21, 2025 – January 3, 2026</a:t>
            </a:r>
          </a:p>
        </p:txBody>
      </p:sp>
      <p:sp>
        <p:nvSpPr>
          <p:cNvPr id="9" name="TextBox 9"/>
          <p:cNvSpPr txBox="1"/>
          <p:nvPr/>
        </p:nvSpPr>
        <p:spPr>
          <a:xfrm>
            <a:off x="10475732" y="3074157"/>
            <a:ext cx="7384679" cy="2193924"/>
          </a:xfrm>
          <a:prstGeom prst="rect">
            <a:avLst/>
          </a:prstGeom>
        </p:spPr>
        <p:txBody>
          <a:bodyPr lIns="0" tIns="0" rIns="0" bIns="0" rtlCol="0" anchor="t">
            <a:spAutoFit/>
          </a:bodyPr>
          <a:lstStyle/>
          <a:p>
            <a:pPr algn="l">
              <a:lnSpc>
                <a:spcPts val="3500"/>
              </a:lnSpc>
            </a:pPr>
            <a:r>
              <a:rPr lang="en-US" sz="2500" b="1">
                <a:solidFill>
                  <a:srgbClr val="17463E"/>
                </a:solidFill>
                <a:latin typeface="Public Sans Bold"/>
                <a:ea typeface="Public Sans Bold"/>
                <a:cs typeface="Public Sans Bold"/>
                <a:sym typeface="Public Sans Bold"/>
              </a:rPr>
              <a:t>First Biweekly Paycheck: January 9, 2026</a:t>
            </a:r>
            <a:r>
              <a:rPr lang="en-US" sz="2500">
                <a:solidFill>
                  <a:srgbClr val="17463E"/>
                </a:solidFill>
                <a:latin typeface="Public Sans"/>
                <a:ea typeface="Public Sans"/>
                <a:cs typeface="Public Sans"/>
                <a:sym typeface="Public Sans"/>
              </a:rPr>
              <a:t> </a:t>
            </a:r>
          </a:p>
          <a:p>
            <a:pPr algn="l">
              <a:lnSpc>
                <a:spcPts val="3500"/>
              </a:lnSpc>
            </a:pPr>
            <a:r>
              <a:rPr lang="en-US" sz="2500">
                <a:solidFill>
                  <a:srgbClr val="17463E"/>
                </a:solidFill>
                <a:latin typeface="Public Sans"/>
                <a:ea typeface="Public Sans"/>
                <a:cs typeface="Public Sans"/>
                <a:sym typeface="Public Sans"/>
              </a:rPr>
              <a:t>To ensure no gap in pay, Crete will advance five (5) days of pay (January 1–5) as part of the transition to the new schedule. After this, you’ll receive your regular pay every other Friday going forward.*</a:t>
            </a:r>
          </a:p>
        </p:txBody>
      </p:sp>
      <p:sp>
        <p:nvSpPr>
          <p:cNvPr id="10" name="TextBox 10"/>
          <p:cNvSpPr txBox="1"/>
          <p:nvPr/>
        </p:nvSpPr>
        <p:spPr>
          <a:xfrm>
            <a:off x="10613842" y="7128599"/>
            <a:ext cx="7246568" cy="2943178"/>
          </a:xfrm>
          <a:prstGeom prst="rect">
            <a:avLst/>
          </a:prstGeom>
        </p:spPr>
        <p:txBody>
          <a:bodyPr lIns="0" tIns="0" rIns="0" bIns="0" rtlCol="0" anchor="t">
            <a:spAutoFit/>
          </a:bodyPr>
          <a:lstStyle/>
          <a:p>
            <a:pPr algn="l">
              <a:lnSpc>
                <a:spcPts val="2895"/>
              </a:lnSpc>
            </a:pPr>
            <a:r>
              <a:rPr lang="en-US" sz="2050" b="1" dirty="0">
                <a:solidFill>
                  <a:srgbClr val="17463E"/>
                </a:solidFill>
                <a:latin typeface="Public Sans Bold"/>
                <a:ea typeface="Public Sans Bold"/>
                <a:cs typeface="Public Sans Bold"/>
                <a:sym typeface="Public Sans Bold"/>
              </a:rPr>
              <a:t>Key Details</a:t>
            </a:r>
          </a:p>
          <a:p>
            <a:pPr marL="446405" lvl="1" indent="-222885" algn="l">
              <a:lnSpc>
                <a:spcPts val="2895"/>
              </a:lnSpc>
              <a:buFont typeface="Arial"/>
              <a:buChar char="•"/>
            </a:pPr>
            <a:r>
              <a:rPr lang="en-US" sz="2050" dirty="0">
                <a:solidFill>
                  <a:srgbClr val="17463E"/>
                </a:solidFill>
                <a:latin typeface="Public Sans"/>
                <a:ea typeface="Public Sans"/>
                <a:cs typeface="Public Sans"/>
                <a:sym typeface="Public Sans"/>
              </a:rPr>
              <a:t>The total number of pay periods per year will increase from 24 to 26.</a:t>
            </a:r>
            <a:endParaRPr lang="en-US" sz="2050" dirty="0">
              <a:solidFill>
                <a:srgbClr val="17463E"/>
              </a:solidFill>
              <a:latin typeface="Public Sans"/>
              <a:ea typeface="Public Sans"/>
              <a:cs typeface="Public Sans"/>
            </a:endParaRPr>
          </a:p>
          <a:p>
            <a:pPr marL="446405" lvl="1" indent="-222885" algn="l">
              <a:lnSpc>
                <a:spcPts val="2895"/>
              </a:lnSpc>
              <a:buFont typeface="Arial"/>
              <a:buChar char="•"/>
            </a:pPr>
            <a:r>
              <a:rPr lang="en-US" sz="2050" dirty="0">
                <a:solidFill>
                  <a:srgbClr val="17463E"/>
                </a:solidFill>
                <a:latin typeface="Public Sans"/>
                <a:ea typeface="Public Sans"/>
                <a:cs typeface="Public Sans"/>
                <a:sym typeface="Public Sans"/>
              </a:rPr>
              <a:t>Benefit deductions will continue on 24 pay periods per year, which means two paychecks each year will not have benefit deductions on 05/26/2026, and 10/30/2026</a:t>
            </a:r>
            <a:endParaRPr lang="en-US" sz="2050" dirty="0">
              <a:solidFill>
                <a:srgbClr val="17463E"/>
              </a:solidFill>
              <a:latin typeface="Public Sans"/>
              <a:ea typeface="Public Sans"/>
              <a:cs typeface="Public Sans"/>
            </a:endParaRPr>
          </a:p>
          <a:p>
            <a:pPr algn="l">
              <a:lnSpc>
                <a:spcPts val="2895"/>
              </a:lnSpc>
            </a:pPr>
            <a:endParaRPr lang="en-US" sz="2068">
              <a:solidFill>
                <a:srgbClr val="17463E"/>
              </a:solidFill>
              <a:latin typeface="Public Sans"/>
              <a:ea typeface="Public Sans"/>
              <a:cs typeface="Public Sans"/>
              <a:sym typeface="Public Sans"/>
            </a:endParaRPr>
          </a:p>
        </p:txBody>
      </p:sp>
      <p:sp>
        <p:nvSpPr>
          <p:cNvPr id="11" name="TextBox 11"/>
          <p:cNvSpPr txBox="1"/>
          <p:nvPr/>
        </p:nvSpPr>
        <p:spPr>
          <a:xfrm>
            <a:off x="10475732" y="5721906"/>
            <a:ext cx="7384679" cy="444719"/>
          </a:xfrm>
          <a:prstGeom prst="rect">
            <a:avLst/>
          </a:prstGeom>
        </p:spPr>
        <p:txBody>
          <a:bodyPr lIns="0" tIns="0" rIns="0" bIns="0" rtlCol="0" anchor="t">
            <a:spAutoFit/>
          </a:bodyPr>
          <a:lstStyle/>
          <a:p>
            <a:pPr algn="l">
              <a:lnSpc>
                <a:spcPts val="1737"/>
              </a:lnSpc>
            </a:pPr>
            <a:r>
              <a:rPr lang="en-US" sz="1241" i="1">
                <a:solidFill>
                  <a:srgbClr val="17463E"/>
                </a:solidFill>
                <a:latin typeface="Public Sans Italics"/>
                <a:ea typeface="Public Sans Italics"/>
                <a:cs typeface="Public Sans Italics"/>
                <a:sym typeface="Public Sans Italics"/>
              </a:rPr>
              <a:t>*If any employee terminates employment before the end of 2026, those advanced funds will be collected from their final paycheck.</a:t>
            </a:r>
          </a:p>
        </p:txBody>
      </p:sp>
    </p:spTree>
    <p:extLst>
      <p:ext uri="{BB962C8B-B14F-4D97-AF65-F5344CB8AC3E}">
        <p14:creationId xmlns:p14="http://schemas.microsoft.com/office/powerpoint/2010/main" val="18368429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EF3E3"/>
        </a:solidFill>
        <a:effectLst/>
      </p:bgPr>
    </p:bg>
    <p:spTree>
      <p:nvGrpSpPr>
        <p:cNvPr id="1" name=""/>
        <p:cNvGrpSpPr/>
        <p:nvPr/>
      </p:nvGrpSpPr>
      <p:grpSpPr>
        <a:xfrm>
          <a:off x="0" y="0"/>
          <a:ext cx="0" cy="0"/>
          <a:chOff x="0" y="0"/>
          <a:chExt cx="0" cy="0"/>
        </a:xfrm>
      </p:grpSpPr>
      <p:sp>
        <p:nvSpPr>
          <p:cNvPr id="2" name="Freeform 2"/>
          <p:cNvSpPr/>
          <p:nvPr/>
        </p:nvSpPr>
        <p:spPr>
          <a:xfrm>
            <a:off x="0" y="-419793"/>
            <a:ext cx="18399948" cy="10772333"/>
          </a:xfrm>
          <a:custGeom>
            <a:avLst/>
            <a:gdLst/>
            <a:ahLst/>
            <a:cxnLst/>
            <a:rect l="l" t="t" r="r" b="b"/>
            <a:pathLst>
              <a:path w="18399948" h="10772333">
                <a:moveTo>
                  <a:pt x="0" y="0"/>
                </a:moveTo>
                <a:lnTo>
                  <a:pt x="18399948" y="0"/>
                </a:lnTo>
                <a:lnTo>
                  <a:pt x="18399948" y="10772334"/>
                </a:lnTo>
                <a:lnTo>
                  <a:pt x="0" y="10772334"/>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7850038" y="4458584"/>
            <a:ext cx="2587925" cy="941728"/>
            <a:chOff x="0" y="0"/>
            <a:chExt cx="388499" cy="141372"/>
          </a:xfrm>
        </p:grpSpPr>
        <p:sp>
          <p:nvSpPr>
            <p:cNvPr id="4" name="Freeform 4"/>
            <p:cNvSpPr/>
            <p:nvPr/>
          </p:nvSpPr>
          <p:spPr>
            <a:xfrm>
              <a:off x="0" y="0"/>
              <a:ext cx="388499" cy="141372"/>
            </a:xfrm>
            <a:custGeom>
              <a:avLst/>
              <a:gdLst/>
              <a:ahLst/>
              <a:cxnLst/>
              <a:rect l="l" t="t" r="r" b="b"/>
              <a:pathLst>
                <a:path w="388499" h="141372">
                  <a:moveTo>
                    <a:pt x="0" y="0"/>
                  </a:moveTo>
                  <a:lnTo>
                    <a:pt x="388499" y="0"/>
                  </a:lnTo>
                  <a:lnTo>
                    <a:pt x="388499" y="141372"/>
                  </a:lnTo>
                  <a:lnTo>
                    <a:pt x="0" y="141372"/>
                  </a:lnTo>
                  <a:close/>
                </a:path>
              </a:pathLst>
            </a:custGeom>
            <a:solidFill>
              <a:srgbClr val="17463E"/>
            </a:solidFill>
            <a:ln w="28575" cap="sq">
              <a:solidFill>
                <a:srgbClr val="6BA342"/>
              </a:solidFill>
              <a:prstDash val="solid"/>
              <a:miter/>
            </a:ln>
          </p:spPr>
          <p:txBody>
            <a:bodyPr/>
            <a:lstStyle/>
            <a:p>
              <a:endParaRPr lang="en-US"/>
            </a:p>
          </p:txBody>
        </p:sp>
        <p:sp>
          <p:nvSpPr>
            <p:cNvPr id="5" name="TextBox 5"/>
            <p:cNvSpPr txBox="1"/>
            <p:nvPr/>
          </p:nvSpPr>
          <p:spPr>
            <a:xfrm>
              <a:off x="0" y="0"/>
              <a:ext cx="388499" cy="141372"/>
            </a:xfrm>
            <a:prstGeom prst="rect">
              <a:avLst/>
            </a:prstGeom>
          </p:spPr>
          <p:txBody>
            <a:bodyPr lIns="50800" tIns="50800" rIns="50800" bIns="50800" rtlCol="0" anchor="ctr"/>
            <a:lstStyle/>
            <a:p>
              <a:pPr algn="ctr">
                <a:lnSpc>
                  <a:spcPts val="2219"/>
                </a:lnSpc>
              </a:pPr>
              <a:r>
                <a:rPr lang="en-US" sz="1999" b="1">
                  <a:solidFill>
                    <a:srgbClr val="FFFFFF"/>
                  </a:solidFill>
                  <a:latin typeface="Public Sans Bold"/>
                  <a:ea typeface="Public Sans Bold"/>
                  <a:cs typeface="Public Sans Bold"/>
                  <a:sym typeface="Public Sans Bold"/>
                </a:rPr>
                <a:t>Bren Moore</a:t>
              </a:r>
            </a:p>
            <a:p>
              <a:pPr algn="ctr">
                <a:lnSpc>
                  <a:spcPts val="2219"/>
                </a:lnSpc>
              </a:pPr>
              <a:r>
                <a:rPr lang="en-US" sz="1999">
                  <a:solidFill>
                    <a:srgbClr val="FFFFFF"/>
                  </a:solidFill>
                  <a:latin typeface="Public Sans"/>
                  <a:ea typeface="Public Sans"/>
                  <a:cs typeface="Public Sans"/>
                  <a:sym typeface="Public Sans"/>
                </a:rPr>
                <a:t>Dir. Total Rewards</a:t>
              </a:r>
            </a:p>
          </p:txBody>
        </p:sp>
      </p:grpSp>
      <p:grpSp>
        <p:nvGrpSpPr>
          <p:cNvPr id="6" name="Group 6"/>
          <p:cNvGrpSpPr/>
          <p:nvPr/>
        </p:nvGrpSpPr>
        <p:grpSpPr>
          <a:xfrm>
            <a:off x="4620654" y="8256994"/>
            <a:ext cx="2168804" cy="769171"/>
            <a:chOff x="0" y="0"/>
            <a:chExt cx="402498" cy="142747"/>
          </a:xfrm>
        </p:grpSpPr>
        <p:sp>
          <p:nvSpPr>
            <p:cNvPr id="7" name="Freeform 7"/>
            <p:cNvSpPr/>
            <p:nvPr/>
          </p:nvSpPr>
          <p:spPr>
            <a:xfrm>
              <a:off x="0" y="0"/>
              <a:ext cx="402498" cy="142747"/>
            </a:xfrm>
            <a:custGeom>
              <a:avLst/>
              <a:gdLst/>
              <a:ahLst/>
              <a:cxnLst/>
              <a:rect l="l" t="t" r="r" b="b"/>
              <a:pathLst>
                <a:path w="402498" h="142747">
                  <a:moveTo>
                    <a:pt x="0" y="0"/>
                  </a:moveTo>
                  <a:lnTo>
                    <a:pt x="402498" y="0"/>
                  </a:lnTo>
                  <a:lnTo>
                    <a:pt x="402498" y="142747"/>
                  </a:lnTo>
                  <a:lnTo>
                    <a:pt x="0" y="142747"/>
                  </a:lnTo>
                  <a:close/>
                </a:path>
              </a:pathLst>
            </a:custGeom>
            <a:solidFill>
              <a:srgbClr val="17463E"/>
            </a:solidFill>
            <a:ln w="28575" cap="sq">
              <a:solidFill>
                <a:srgbClr val="6BA342"/>
              </a:solidFill>
              <a:prstDash val="solid"/>
              <a:miter/>
            </a:ln>
          </p:spPr>
          <p:txBody>
            <a:bodyPr/>
            <a:lstStyle/>
            <a:p>
              <a:endParaRPr lang="en-US"/>
            </a:p>
          </p:txBody>
        </p:sp>
        <p:sp>
          <p:nvSpPr>
            <p:cNvPr id="8" name="TextBox 8"/>
            <p:cNvSpPr txBox="1"/>
            <p:nvPr/>
          </p:nvSpPr>
          <p:spPr>
            <a:xfrm>
              <a:off x="0" y="9525"/>
              <a:ext cx="402498" cy="133222"/>
            </a:xfrm>
            <a:prstGeom prst="rect">
              <a:avLst/>
            </a:prstGeom>
          </p:spPr>
          <p:txBody>
            <a:bodyPr lIns="68376" tIns="68376" rIns="68376" bIns="68376" rtlCol="0" anchor="ctr"/>
            <a:lstStyle/>
            <a:p>
              <a:pPr algn="ctr">
                <a:lnSpc>
                  <a:spcPts val="1664"/>
                </a:lnSpc>
              </a:pPr>
              <a:r>
                <a:rPr lang="en-US" sz="1499" b="1">
                  <a:solidFill>
                    <a:srgbClr val="FFFFFF"/>
                  </a:solidFill>
                  <a:latin typeface="Public Sans Bold"/>
                  <a:ea typeface="Public Sans Bold"/>
                  <a:cs typeface="Public Sans Bold"/>
                  <a:sym typeface="Public Sans Bold"/>
                </a:rPr>
                <a:t>Prabal Shukla</a:t>
              </a:r>
            </a:p>
            <a:p>
              <a:pPr algn="ctr">
                <a:lnSpc>
                  <a:spcPts val="1664"/>
                </a:lnSpc>
              </a:pPr>
              <a:r>
                <a:rPr lang="en-US" sz="1499">
                  <a:solidFill>
                    <a:srgbClr val="FFFFFF"/>
                  </a:solidFill>
                  <a:latin typeface="Public Sans"/>
                  <a:ea typeface="Public Sans"/>
                  <a:cs typeface="Public Sans"/>
                  <a:sym typeface="Public Sans"/>
                </a:rPr>
                <a:t>Payroll Admin</a:t>
              </a:r>
            </a:p>
          </p:txBody>
        </p:sp>
      </p:grpSp>
      <p:grpSp>
        <p:nvGrpSpPr>
          <p:cNvPr id="9" name="Group 9"/>
          <p:cNvGrpSpPr>
            <a:grpSpLocks noChangeAspect="1"/>
          </p:cNvGrpSpPr>
          <p:nvPr/>
        </p:nvGrpSpPr>
        <p:grpSpPr>
          <a:xfrm>
            <a:off x="4825409" y="5927526"/>
            <a:ext cx="1759294" cy="2329468"/>
            <a:chOff x="0" y="0"/>
            <a:chExt cx="6734175" cy="8916670"/>
          </a:xfrm>
        </p:grpSpPr>
        <p:sp>
          <p:nvSpPr>
            <p:cNvPr id="10" name="Freeform 10"/>
            <p:cNvSpPr/>
            <p:nvPr/>
          </p:nvSpPr>
          <p:spPr>
            <a:xfrm>
              <a:off x="6350" y="6350"/>
              <a:ext cx="6721475" cy="8903970"/>
            </a:xfrm>
            <a:custGeom>
              <a:avLst/>
              <a:gdLst/>
              <a:ahLst/>
              <a:cxnLst/>
              <a:rect l="l" t="t" r="r" b="b"/>
              <a:pathLst>
                <a:path w="6721475" h="8903970">
                  <a:moveTo>
                    <a:pt x="6328283" y="8903970"/>
                  </a:moveTo>
                  <a:lnTo>
                    <a:pt x="395986" y="8903970"/>
                  </a:lnTo>
                  <a:lnTo>
                    <a:pt x="0" y="8509254"/>
                  </a:lnTo>
                  <a:lnTo>
                    <a:pt x="0" y="394716"/>
                  </a:lnTo>
                  <a:lnTo>
                    <a:pt x="395986" y="0"/>
                  </a:lnTo>
                  <a:lnTo>
                    <a:pt x="6328283" y="0"/>
                  </a:lnTo>
                  <a:lnTo>
                    <a:pt x="6721475" y="394716"/>
                  </a:lnTo>
                  <a:lnTo>
                    <a:pt x="6721475" y="8510270"/>
                  </a:lnTo>
                  <a:lnTo>
                    <a:pt x="6328283" y="8903970"/>
                  </a:lnTo>
                  <a:close/>
                  <a:moveTo>
                    <a:pt x="403860" y="8884920"/>
                  </a:moveTo>
                  <a:lnTo>
                    <a:pt x="6320282" y="8884920"/>
                  </a:lnTo>
                  <a:lnTo>
                    <a:pt x="6702298" y="8502396"/>
                  </a:lnTo>
                  <a:lnTo>
                    <a:pt x="6702298" y="402590"/>
                  </a:lnTo>
                  <a:lnTo>
                    <a:pt x="6320282" y="19050"/>
                  </a:lnTo>
                  <a:lnTo>
                    <a:pt x="403860" y="19050"/>
                  </a:lnTo>
                  <a:lnTo>
                    <a:pt x="19050" y="402590"/>
                  </a:lnTo>
                  <a:lnTo>
                    <a:pt x="19050" y="8501380"/>
                  </a:lnTo>
                  <a:lnTo>
                    <a:pt x="403860" y="8884920"/>
                  </a:lnTo>
                  <a:close/>
                </a:path>
              </a:pathLst>
            </a:custGeom>
            <a:solidFill>
              <a:srgbClr val="17463E"/>
            </a:solidFill>
          </p:spPr>
          <p:txBody>
            <a:bodyPr/>
            <a:lstStyle/>
            <a:p>
              <a:endParaRPr lang="en-US"/>
            </a:p>
          </p:txBody>
        </p:sp>
        <p:sp>
          <p:nvSpPr>
            <p:cNvPr id="11" name="Freeform 11"/>
            <p:cNvSpPr/>
            <p:nvPr/>
          </p:nvSpPr>
          <p:spPr>
            <a:xfrm>
              <a:off x="155575" y="155575"/>
              <a:ext cx="6422898" cy="8605520"/>
            </a:xfrm>
            <a:custGeom>
              <a:avLst/>
              <a:gdLst/>
              <a:ahLst/>
              <a:cxnLst/>
              <a:rect l="l" t="t" r="r" b="b"/>
              <a:pathLst>
                <a:path w="6422898" h="8605520">
                  <a:moveTo>
                    <a:pt x="308483" y="8605520"/>
                  </a:moveTo>
                  <a:lnTo>
                    <a:pt x="0" y="8298053"/>
                  </a:lnTo>
                  <a:lnTo>
                    <a:pt x="0" y="307467"/>
                  </a:lnTo>
                  <a:lnTo>
                    <a:pt x="308483" y="0"/>
                  </a:lnTo>
                  <a:lnTo>
                    <a:pt x="6117082" y="0"/>
                  </a:lnTo>
                  <a:lnTo>
                    <a:pt x="6422898" y="307213"/>
                  </a:lnTo>
                  <a:lnTo>
                    <a:pt x="6422898" y="8299323"/>
                  </a:lnTo>
                  <a:lnTo>
                    <a:pt x="6117082" y="8605520"/>
                  </a:lnTo>
                  <a:close/>
                </a:path>
              </a:pathLst>
            </a:custGeom>
            <a:blipFill>
              <a:blip r:embed="rId4"/>
              <a:stretch>
                <a:fillRect l="-16990" r="-16990"/>
              </a:stretch>
            </a:blipFill>
          </p:spPr>
          <p:txBody>
            <a:bodyPr/>
            <a:lstStyle/>
            <a:p>
              <a:endParaRPr lang="en-US"/>
            </a:p>
          </p:txBody>
        </p:sp>
      </p:grpSp>
      <p:grpSp>
        <p:nvGrpSpPr>
          <p:cNvPr id="12" name="Group 12"/>
          <p:cNvGrpSpPr>
            <a:grpSpLocks noChangeAspect="1"/>
          </p:cNvGrpSpPr>
          <p:nvPr/>
        </p:nvGrpSpPr>
        <p:grpSpPr>
          <a:xfrm>
            <a:off x="7986851" y="1394241"/>
            <a:ext cx="2314297" cy="3064343"/>
            <a:chOff x="0" y="0"/>
            <a:chExt cx="6734175" cy="8916670"/>
          </a:xfrm>
        </p:grpSpPr>
        <p:sp>
          <p:nvSpPr>
            <p:cNvPr id="13" name="Freeform 13"/>
            <p:cNvSpPr/>
            <p:nvPr/>
          </p:nvSpPr>
          <p:spPr>
            <a:xfrm>
              <a:off x="6350" y="6350"/>
              <a:ext cx="6721475" cy="8903970"/>
            </a:xfrm>
            <a:custGeom>
              <a:avLst/>
              <a:gdLst/>
              <a:ahLst/>
              <a:cxnLst/>
              <a:rect l="l" t="t" r="r" b="b"/>
              <a:pathLst>
                <a:path w="6721475" h="8903970">
                  <a:moveTo>
                    <a:pt x="6328283" y="8903970"/>
                  </a:moveTo>
                  <a:lnTo>
                    <a:pt x="395986" y="8903970"/>
                  </a:lnTo>
                  <a:lnTo>
                    <a:pt x="0" y="8509254"/>
                  </a:lnTo>
                  <a:lnTo>
                    <a:pt x="0" y="394716"/>
                  </a:lnTo>
                  <a:lnTo>
                    <a:pt x="395986" y="0"/>
                  </a:lnTo>
                  <a:lnTo>
                    <a:pt x="6328283" y="0"/>
                  </a:lnTo>
                  <a:lnTo>
                    <a:pt x="6721475" y="394716"/>
                  </a:lnTo>
                  <a:lnTo>
                    <a:pt x="6721475" y="8510270"/>
                  </a:lnTo>
                  <a:lnTo>
                    <a:pt x="6328283" y="8903970"/>
                  </a:lnTo>
                  <a:close/>
                  <a:moveTo>
                    <a:pt x="403860" y="8884920"/>
                  </a:moveTo>
                  <a:lnTo>
                    <a:pt x="6320282" y="8884920"/>
                  </a:lnTo>
                  <a:lnTo>
                    <a:pt x="6702298" y="8502396"/>
                  </a:lnTo>
                  <a:lnTo>
                    <a:pt x="6702298" y="402590"/>
                  </a:lnTo>
                  <a:lnTo>
                    <a:pt x="6320282" y="19050"/>
                  </a:lnTo>
                  <a:lnTo>
                    <a:pt x="403860" y="19050"/>
                  </a:lnTo>
                  <a:lnTo>
                    <a:pt x="19050" y="402590"/>
                  </a:lnTo>
                  <a:lnTo>
                    <a:pt x="19050" y="8501380"/>
                  </a:lnTo>
                  <a:lnTo>
                    <a:pt x="403860" y="8884920"/>
                  </a:lnTo>
                  <a:close/>
                </a:path>
              </a:pathLst>
            </a:custGeom>
            <a:solidFill>
              <a:srgbClr val="17463E"/>
            </a:solidFill>
          </p:spPr>
          <p:txBody>
            <a:bodyPr/>
            <a:lstStyle/>
            <a:p>
              <a:endParaRPr lang="en-US"/>
            </a:p>
          </p:txBody>
        </p:sp>
        <p:sp>
          <p:nvSpPr>
            <p:cNvPr id="14" name="Freeform 14"/>
            <p:cNvSpPr/>
            <p:nvPr/>
          </p:nvSpPr>
          <p:spPr>
            <a:xfrm>
              <a:off x="155575" y="155575"/>
              <a:ext cx="6422898" cy="8605520"/>
            </a:xfrm>
            <a:custGeom>
              <a:avLst/>
              <a:gdLst/>
              <a:ahLst/>
              <a:cxnLst/>
              <a:rect l="l" t="t" r="r" b="b"/>
              <a:pathLst>
                <a:path w="6422898" h="8605520">
                  <a:moveTo>
                    <a:pt x="308483" y="8605520"/>
                  </a:moveTo>
                  <a:lnTo>
                    <a:pt x="0" y="8298053"/>
                  </a:lnTo>
                  <a:lnTo>
                    <a:pt x="0" y="307467"/>
                  </a:lnTo>
                  <a:lnTo>
                    <a:pt x="308483" y="0"/>
                  </a:lnTo>
                  <a:lnTo>
                    <a:pt x="6117082" y="0"/>
                  </a:lnTo>
                  <a:lnTo>
                    <a:pt x="6422898" y="307213"/>
                  </a:lnTo>
                  <a:lnTo>
                    <a:pt x="6422898" y="8299323"/>
                  </a:lnTo>
                  <a:lnTo>
                    <a:pt x="6117082" y="8605520"/>
                  </a:lnTo>
                  <a:close/>
                </a:path>
              </a:pathLst>
            </a:custGeom>
            <a:blipFill>
              <a:blip r:embed="rId5"/>
              <a:stretch>
                <a:fillRect t="-6012" b="-6012"/>
              </a:stretch>
            </a:blipFill>
          </p:spPr>
          <p:txBody>
            <a:bodyPr/>
            <a:lstStyle/>
            <a:p>
              <a:endParaRPr lang="en-US"/>
            </a:p>
          </p:txBody>
        </p:sp>
      </p:grpSp>
      <p:sp>
        <p:nvSpPr>
          <p:cNvPr id="15" name="Freeform 15"/>
          <p:cNvSpPr/>
          <p:nvPr/>
        </p:nvSpPr>
        <p:spPr>
          <a:xfrm>
            <a:off x="140451" y="9553378"/>
            <a:ext cx="2414894" cy="590878"/>
          </a:xfrm>
          <a:custGeom>
            <a:avLst/>
            <a:gdLst/>
            <a:ahLst/>
            <a:cxnLst/>
            <a:rect l="l" t="t" r="r" b="b"/>
            <a:pathLst>
              <a:path w="2414894" h="590878">
                <a:moveTo>
                  <a:pt x="0" y="0"/>
                </a:moveTo>
                <a:lnTo>
                  <a:pt x="2414894" y="0"/>
                </a:lnTo>
                <a:lnTo>
                  <a:pt x="2414894" y="590879"/>
                </a:lnTo>
                <a:lnTo>
                  <a:pt x="0" y="590879"/>
                </a:lnTo>
                <a:lnTo>
                  <a:pt x="0" y="0"/>
                </a:lnTo>
                <a:close/>
              </a:path>
            </a:pathLst>
          </a:custGeom>
          <a:blipFill>
            <a:blip r:embed="rId6"/>
            <a:stretch>
              <a:fillRect/>
            </a:stretch>
          </a:blipFill>
        </p:spPr>
        <p:txBody>
          <a:bodyPr/>
          <a:lstStyle/>
          <a:p>
            <a:endParaRPr lang="en-US"/>
          </a:p>
        </p:txBody>
      </p:sp>
      <p:sp>
        <p:nvSpPr>
          <p:cNvPr id="16" name="Freeform 16"/>
          <p:cNvSpPr/>
          <p:nvPr/>
        </p:nvSpPr>
        <p:spPr>
          <a:xfrm>
            <a:off x="16983792" y="201917"/>
            <a:ext cx="932477" cy="931558"/>
          </a:xfrm>
          <a:custGeom>
            <a:avLst/>
            <a:gdLst/>
            <a:ahLst/>
            <a:cxnLst/>
            <a:rect l="l" t="t" r="r" b="b"/>
            <a:pathLst>
              <a:path w="932477" h="931558">
                <a:moveTo>
                  <a:pt x="0" y="0"/>
                </a:moveTo>
                <a:lnTo>
                  <a:pt x="932477" y="0"/>
                </a:lnTo>
                <a:lnTo>
                  <a:pt x="932477" y="931558"/>
                </a:lnTo>
                <a:lnTo>
                  <a:pt x="0" y="931558"/>
                </a:lnTo>
                <a:lnTo>
                  <a:pt x="0" y="0"/>
                </a:lnTo>
                <a:close/>
              </a:path>
            </a:pathLst>
          </a:custGeom>
          <a:blipFill>
            <a:blip r:embed="rId7"/>
            <a:stretch>
              <a:fillRect/>
            </a:stretch>
          </a:blipFill>
        </p:spPr>
        <p:txBody>
          <a:bodyPr/>
          <a:lstStyle/>
          <a:p>
            <a:endParaRPr lang="en-US"/>
          </a:p>
        </p:txBody>
      </p:sp>
      <p:grpSp>
        <p:nvGrpSpPr>
          <p:cNvPr id="17" name="Group 17"/>
          <p:cNvGrpSpPr>
            <a:grpSpLocks noChangeAspect="1"/>
          </p:cNvGrpSpPr>
          <p:nvPr/>
        </p:nvGrpSpPr>
        <p:grpSpPr>
          <a:xfrm>
            <a:off x="240150" y="5927526"/>
            <a:ext cx="1759294" cy="2329468"/>
            <a:chOff x="0" y="0"/>
            <a:chExt cx="6734175" cy="8916670"/>
          </a:xfrm>
        </p:grpSpPr>
        <p:sp>
          <p:nvSpPr>
            <p:cNvPr id="18" name="Freeform 18"/>
            <p:cNvSpPr/>
            <p:nvPr/>
          </p:nvSpPr>
          <p:spPr>
            <a:xfrm>
              <a:off x="6350" y="6350"/>
              <a:ext cx="6721475" cy="8903970"/>
            </a:xfrm>
            <a:custGeom>
              <a:avLst/>
              <a:gdLst/>
              <a:ahLst/>
              <a:cxnLst/>
              <a:rect l="l" t="t" r="r" b="b"/>
              <a:pathLst>
                <a:path w="6721475" h="8903970">
                  <a:moveTo>
                    <a:pt x="6328283" y="8903970"/>
                  </a:moveTo>
                  <a:lnTo>
                    <a:pt x="395986" y="8903970"/>
                  </a:lnTo>
                  <a:lnTo>
                    <a:pt x="0" y="8509254"/>
                  </a:lnTo>
                  <a:lnTo>
                    <a:pt x="0" y="394716"/>
                  </a:lnTo>
                  <a:lnTo>
                    <a:pt x="395986" y="0"/>
                  </a:lnTo>
                  <a:lnTo>
                    <a:pt x="6328283" y="0"/>
                  </a:lnTo>
                  <a:lnTo>
                    <a:pt x="6721475" y="394716"/>
                  </a:lnTo>
                  <a:lnTo>
                    <a:pt x="6721475" y="8510270"/>
                  </a:lnTo>
                  <a:lnTo>
                    <a:pt x="6328283" y="8903970"/>
                  </a:lnTo>
                  <a:close/>
                  <a:moveTo>
                    <a:pt x="403860" y="8884920"/>
                  </a:moveTo>
                  <a:lnTo>
                    <a:pt x="6320282" y="8884920"/>
                  </a:lnTo>
                  <a:lnTo>
                    <a:pt x="6702298" y="8502396"/>
                  </a:lnTo>
                  <a:lnTo>
                    <a:pt x="6702298" y="402590"/>
                  </a:lnTo>
                  <a:lnTo>
                    <a:pt x="6320282" y="19050"/>
                  </a:lnTo>
                  <a:lnTo>
                    <a:pt x="403860" y="19050"/>
                  </a:lnTo>
                  <a:lnTo>
                    <a:pt x="19050" y="402590"/>
                  </a:lnTo>
                  <a:lnTo>
                    <a:pt x="19050" y="8501380"/>
                  </a:lnTo>
                  <a:lnTo>
                    <a:pt x="403860" y="8884920"/>
                  </a:lnTo>
                  <a:close/>
                </a:path>
              </a:pathLst>
            </a:custGeom>
            <a:solidFill>
              <a:srgbClr val="17463E"/>
            </a:solidFill>
          </p:spPr>
          <p:txBody>
            <a:bodyPr/>
            <a:lstStyle/>
            <a:p>
              <a:endParaRPr lang="en-US"/>
            </a:p>
          </p:txBody>
        </p:sp>
        <p:sp>
          <p:nvSpPr>
            <p:cNvPr id="19" name="Freeform 19"/>
            <p:cNvSpPr/>
            <p:nvPr/>
          </p:nvSpPr>
          <p:spPr>
            <a:xfrm>
              <a:off x="155575" y="155575"/>
              <a:ext cx="6422898" cy="8605520"/>
            </a:xfrm>
            <a:custGeom>
              <a:avLst/>
              <a:gdLst/>
              <a:ahLst/>
              <a:cxnLst/>
              <a:rect l="l" t="t" r="r" b="b"/>
              <a:pathLst>
                <a:path w="6422898" h="8605520">
                  <a:moveTo>
                    <a:pt x="308483" y="8605520"/>
                  </a:moveTo>
                  <a:lnTo>
                    <a:pt x="0" y="8298053"/>
                  </a:lnTo>
                  <a:lnTo>
                    <a:pt x="0" y="307467"/>
                  </a:lnTo>
                  <a:lnTo>
                    <a:pt x="308483" y="0"/>
                  </a:lnTo>
                  <a:lnTo>
                    <a:pt x="6117082" y="0"/>
                  </a:lnTo>
                  <a:lnTo>
                    <a:pt x="6422898" y="307213"/>
                  </a:lnTo>
                  <a:lnTo>
                    <a:pt x="6422898" y="8299323"/>
                  </a:lnTo>
                  <a:lnTo>
                    <a:pt x="6117082" y="8605520"/>
                  </a:lnTo>
                  <a:close/>
                </a:path>
              </a:pathLst>
            </a:custGeom>
            <a:blipFill>
              <a:blip r:embed="rId8"/>
              <a:stretch>
                <a:fillRect b="-12025"/>
              </a:stretch>
            </a:blipFill>
          </p:spPr>
          <p:txBody>
            <a:bodyPr/>
            <a:lstStyle/>
            <a:p>
              <a:endParaRPr lang="en-US"/>
            </a:p>
          </p:txBody>
        </p:sp>
      </p:grpSp>
      <p:grpSp>
        <p:nvGrpSpPr>
          <p:cNvPr id="20" name="Group 20"/>
          <p:cNvGrpSpPr/>
          <p:nvPr/>
        </p:nvGrpSpPr>
        <p:grpSpPr>
          <a:xfrm>
            <a:off x="35395" y="8256994"/>
            <a:ext cx="2168804" cy="769171"/>
            <a:chOff x="0" y="0"/>
            <a:chExt cx="402498" cy="142747"/>
          </a:xfrm>
        </p:grpSpPr>
        <p:sp>
          <p:nvSpPr>
            <p:cNvPr id="21" name="Freeform 21"/>
            <p:cNvSpPr/>
            <p:nvPr/>
          </p:nvSpPr>
          <p:spPr>
            <a:xfrm>
              <a:off x="0" y="0"/>
              <a:ext cx="402498" cy="142747"/>
            </a:xfrm>
            <a:custGeom>
              <a:avLst/>
              <a:gdLst/>
              <a:ahLst/>
              <a:cxnLst/>
              <a:rect l="l" t="t" r="r" b="b"/>
              <a:pathLst>
                <a:path w="402498" h="142747">
                  <a:moveTo>
                    <a:pt x="0" y="0"/>
                  </a:moveTo>
                  <a:lnTo>
                    <a:pt x="402498" y="0"/>
                  </a:lnTo>
                  <a:lnTo>
                    <a:pt x="402498" y="142747"/>
                  </a:lnTo>
                  <a:lnTo>
                    <a:pt x="0" y="142747"/>
                  </a:lnTo>
                  <a:close/>
                </a:path>
              </a:pathLst>
            </a:custGeom>
            <a:solidFill>
              <a:srgbClr val="17463E"/>
            </a:solidFill>
            <a:ln w="28575" cap="sq">
              <a:solidFill>
                <a:srgbClr val="6BA342"/>
              </a:solidFill>
              <a:prstDash val="solid"/>
              <a:miter/>
            </a:ln>
          </p:spPr>
          <p:txBody>
            <a:bodyPr/>
            <a:lstStyle/>
            <a:p>
              <a:endParaRPr lang="en-US"/>
            </a:p>
          </p:txBody>
        </p:sp>
        <p:sp>
          <p:nvSpPr>
            <p:cNvPr id="22" name="TextBox 22"/>
            <p:cNvSpPr txBox="1"/>
            <p:nvPr/>
          </p:nvSpPr>
          <p:spPr>
            <a:xfrm>
              <a:off x="0" y="9525"/>
              <a:ext cx="402498" cy="133222"/>
            </a:xfrm>
            <a:prstGeom prst="rect">
              <a:avLst/>
            </a:prstGeom>
          </p:spPr>
          <p:txBody>
            <a:bodyPr lIns="68376" tIns="68376" rIns="68376" bIns="68376" rtlCol="0" anchor="ctr"/>
            <a:lstStyle/>
            <a:p>
              <a:pPr algn="ctr">
                <a:lnSpc>
                  <a:spcPts val="1664"/>
                </a:lnSpc>
              </a:pPr>
              <a:r>
                <a:rPr lang="en-US" sz="1499" b="1">
                  <a:solidFill>
                    <a:srgbClr val="FFFFFF"/>
                  </a:solidFill>
                  <a:latin typeface="Public Sans Bold"/>
                  <a:ea typeface="Public Sans Bold"/>
                  <a:cs typeface="Public Sans Bold"/>
                  <a:sym typeface="Public Sans Bold"/>
                </a:rPr>
                <a:t>Rena’ Henry</a:t>
              </a:r>
            </a:p>
            <a:p>
              <a:pPr algn="ctr">
                <a:lnSpc>
                  <a:spcPts val="1664"/>
                </a:lnSpc>
              </a:pPr>
              <a:r>
                <a:rPr lang="en-US" sz="1499">
                  <a:solidFill>
                    <a:srgbClr val="FFFFFF"/>
                  </a:solidFill>
                  <a:latin typeface="Public Sans"/>
                  <a:ea typeface="Public Sans"/>
                  <a:cs typeface="Public Sans"/>
                  <a:sym typeface="Public Sans"/>
                </a:rPr>
                <a:t>Manager Payroll</a:t>
              </a:r>
            </a:p>
          </p:txBody>
        </p:sp>
      </p:grpSp>
      <p:grpSp>
        <p:nvGrpSpPr>
          <p:cNvPr id="23" name="Group 23"/>
          <p:cNvGrpSpPr>
            <a:grpSpLocks noChangeAspect="1"/>
          </p:cNvGrpSpPr>
          <p:nvPr/>
        </p:nvGrpSpPr>
        <p:grpSpPr>
          <a:xfrm>
            <a:off x="7118038" y="5927526"/>
            <a:ext cx="1759294" cy="2329468"/>
            <a:chOff x="0" y="0"/>
            <a:chExt cx="6734175" cy="8916670"/>
          </a:xfrm>
        </p:grpSpPr>
        <p:sp>
          <p:nvSpPr>
            <p:cNvPr id="24" name="Freeform 24"/>
            <p:cNvSpPr/>
            <p:nvPr/>
          </p:nvSpPr>
          <p:spPr>
            <a:xfrm>
              <a:off x="6350" y="6350"/>
              <a:ext cx="6721475" cy="8903970"/>
            </a:xfrm>
            <a:custGeom>
              <a:avLst/>
              <a:gdLst/>
              <a:ahLst/>
              <a:cxnLst/>
              <a:rect l="l" t="t" r="r" b="b"/>
              <a:pathLst>
                <a:path w="6721475" h="8903970">
                  <a:moveTo>
                    <a:pt x="6328283" y="8903970"/>
                  </a:moveTo>
                  <a:lnTo>
                    <a:pt x="395986" y="8903970"/>
                  </a:lnTo>
                  <a:lnTo>
                    <a:pt x="0" y="8509254"/>
                  </a:lnTo>
                  <a:lnTo>
                    <a:pt x="0" y="394716"/>
                  </a:lnTo>
                  <a:lnTo>
                    <a:pt x="395986" y="0"/>
                  </a:lnTo>
                  <a:lnTo>
                    <a:pt x="6328283" y="0"/>
                  </a:lnTo>
                  <a:lnTo>
                    <a:pt x="6721475" y="394716"/>
                  </a:lnTo>
                  <a:lnTo>
                    <a:pt x="6721475" y="8510270"/>
                  </a:lnTo>
                  <a:lnTo>
                    <a:pt x="6328283" y="8903970"/>
                  </a:lnTo>
                  <a:close/>
                  <a:moveTo>
                    <a:pt x="403860" y="8884920"/>
                  </a:moveTo>
                  <a:lnTo>
                    <a:pt x="6320282" y="8884920"/>
                  </a:lnTo>
                  <a:lnTo>
                    <a:pt x="6702298" y="8502396"/>
                  </a:lnTo>
                  <a:lnTo>
                    <a:pt x="6702298" y="402590"/>
                  </a:lnTo>
                  <a:lnTo>
                    <a:pt x="6320282" y="19050"/>
                  </a:lnTo>
                  <a:lnTo>
                    <a:pt x="403860" y="19050"/>
                  </a:lnTo>
                  <a:lnTo>
                    <a:pt x="19050" y="402590"/>
                  </a:lnTo>
                  <a:lnTo>
                    <a:pt x="19050" y="8501380"/>
                  </a:lnTo>
                  <a:lnTo>
                    <a:pt x="403860" y="8884920"/>
                  </a:lnTo>
                  <a:close/>
                </a:path>
              </a:pathLst>
            </a:custGeom>
            <a:solidFill>
              <a:srgbClr val="17463E"/>
            </a:solidFill>
          </p:spPr>
          <p:txBody>
            <a:bodyPr/>
            <a:lstStyle/>
            <a:p>
              <a:endParaRPr lang="en-US"/>
            </a:p>
          </p:txBody>
        </p:sp>
        <p:sp>
          <p:nvSpPr>
            <p:cNvPr id="25" name="Freeform 25"/>
            <p:cNvSpPr/>
            <p:nvPr/>
          </p:nvSpPr>
          <p:spPr>
            <a:xfrm>
              <a:off x="155575" y="155575"/>
              <a:ext cx="6422898" cy="8605520"/>
            </a:xfrm>
            <a:custGeom>
              <a:avLst/>
              <a:gdLst/>
              <a:ahLst/>
              <a:cxnLst/>
              <a:rect l="l" t="t" r="r" b="b"/>
              <a:pathLst>
                <a:path w="6422898" h="8605520">
                  <a:moveTo>
                    <a:pt x="308483" y="8605520"/>
                  </a:moveTo>
                  <a:lnTo>
                    <a:pt x="0" y="8298053"/>
                  </a:lnTo>
                  <a:lnTo>
                    <a:pt x="0" y="307467"/>
                  </a:lnTo>
                  <a:lnTo>
                    <a:pt x="308483" y="0"/>
                  </a:lnTo>
                  <a:lnTo>
                    <a:pt x="6117082" y="0"/>
                  </a:lnTo>
                  <a:lnTo>
                    <a:pt x="6422898" y="307213"/>
                  </a:lnTo>
                  <a:lnTo>
                    <a:pt x="6422898" y="8299323"/>
                  </a:lnTo>
                  <a:lnTo>
                    <a:pt x="6117082" y="8605520"/>
                  </a:lnTo>
                  <a:close/>
                </a:path>
              </a:pathLst>
            </a:custGeom>
            <a:blipFill>
              <a:blip r:embed="rId9"/>
              <a:stretch>
                <a:fillRect l="-60287" r="-54806" b="-60539"/>
              </a:stretch>
            </a:blipFill>
          </p:spPr>
          <p:txBody>
            <a:bodyPr/>
            <a:lstStyle/>
            <a:p>
              <a:endParaRPr lang="en-US"/>
            </a:p>
          </p:txBody>
        </p:sp>
      </p:grpSp>
      <p:grpSp>
        <p:nvGrpSpPr>
          <p:cNvPr id="26" name="Group 26"/>
          <p:cNvGrpSpPr/>
          <p:nvPr/>
        </p:nvGrpSpPr>
        <p:grpSpPr>
          <a:xfrm>
            <a:off x="6913283" y="8256994"/>
            <a:ext cx="2168804" cy="769171"/>
            <a:chOff x="0" y="0"/>
            <a:chExt cx="402498" cy="142747"/>
          </a:xfrm>
        </p:grpSpPr>
        <p:sp>
          <p:nvSpPr>
            <p:cNvPr id="27" name="Freeform 27"/>
            <p:cNvSpPr/>
            <p:nvPr/>
          </p:nvSpPr>
          <p:spPr>
            <a:xfrm>
              <a:off x="0" y="0"/>
              <a:ext cx="402498" cy="142747"/>
            </a:xfrm>
            <a:custGeom>
              <a:avLst/>
              <a:gdLst/>
              <a:ahLst/>
              <a:cxnLst/>
              <a:rect l="l" t="t" r="r" b="b"/>
              <a:pathLst>
                <a:path w="402498" h="142747">
                  <a:moveTo>
                    <a:pt x="0" y="0"/>
                  </a:moveTo>
                  <a:lnTo>
                    <a:pt x="402498" y="0"/>
                  </a:lnTo>
                  <a:lnTo>
                    <a:pt x="402498" y="142747"/>
                  </a:lnTo>
                  <a:lnTo>
                    <a:pt x="0" y="142747"/>
                  </a:lnTo>
                  <a:close/>
                </a:path>
              </a:pathLst>
            </a:custGeom>
            <a:solidFill>
              <a:srgbClr val="17463E"/>
            </a:solidFill>
            <a:ln w="28575" cap="sq">
              <a:solidFill>
                <a:srgbClr val="6BA342"/>
              </a:solidFill>
              <a:prstDash val="solid"/>
              <a:miter/>
            </a:ln>
          </p:spPr>
          <p:txBody>
            <a:bodyPr/>
            <a:lstStyle/>
            <a:p>
              <a:endParaRPr lang="en-US"/>
            </a:p>
          </p:txBody>
        </p:sp>
        <p:sp>
          <p:nvSpPr>
            <p:cNvPr id="28" name="TextBox 28"/>
            <p:cNvSpPr txBox="1"/>
            <p:nvPr/>
          </p:nvSpPr>
          <p:spPr>
            <a:xfrm>
              <a:off x="0" y="9525"/>
              <a:ext cx="402498" cy="133222"/>
            </a:xfrm>
            <a:prstGeom prst="rect">
              <a:avLst/>
            </a:prstGeom>
          </p:spPr>
          <p:txBody>
            <a:bodyPr lIns="68376" tIns="68376" rIns="68376" bIns="68376" rtlCol="0" anchor="ctr"/>
            <a:lstStyle/>
            <a:p>
              <a:pPr algn="ctr">
                <a:lnSpc>
                  <a:spcPts val="1664"/>
                </a:lnSpc>
              </a:pPr>
              <a:r>
                <a:rPr lang="en-US" sz="1499" b="1">
                  <a:solidFill>
                    <a:srgbClr val="FFFFFF"/>
                  </a:solidFill>
                  <a:latin typeface="Public Sans Bold"/>
                  <a:ea typeface="Public Sans Bold"/>
                  <a:cs typeface="Public Sans Bold"/>
                  <a:sym typeface="Public Sans Bold"/>
                </a:rPr>
                <a:t>Kuldeep Gera</a:t>
              </a:r>
            </a:p>
            <a:p>
              <a:pPr algn="ctr">
                <a:lnSpc>
                  <a:spcPts val="1664"/>
                </a:lnSpc>
              </a:pPr>
              <a:r>
                <a:rPr lang="en-US" sz="1499">
                  <a:solidFill>
                    <a:srgbClr val="FFFFFF"/>
                  </a:solidFill>
                  <a:latin typeface="Public Sans"/>
                  <a:ea typeface="Public Sans"/>
                  <a:cs typeface="Public Sans"/>
                  <a:sym typeface="Public Sans"/>
                </a:rPr>
                <a:t>Payroll Admin</a:t>
              </a:r>
            </a:p>
          </p:txBody>
        </p:sp>
      </p:grpSp>
      <p:grpSp>
        <p:nvGrpSpPr>
          <p:cNvPr id="29" name="Group 29"/>
          <p:cNvGrpSpPr>
            <a:grpSpLocks noChangeAspect="1"/>
          </p:cNvGrpSpPr>
          <p:nvPr/>
        </p:nvGrpSpPr>
        <p:grpSpPr>
          <a:xfrm>
            <a:off x="9410668" y="5927526"/>
            <a:ext cx="1759294" cy="2329468"/>
            <a:chOff x="0" y="0"/>
            <a:chExt cx="6734175" cy="8916670"/>
          </a:xfrm>
        </p:grpSpPr>
        <p:sp>
          <p:nvSpPr>
            <p:cNvPr id="30" name="Freeform 30"/>
            <p:cNvSpPr/>
            <p:nvPr/>
          </p:nvSpPr>
          <p:spPr>
            <a:xfrm>
              <a:off x="6350" y="6350"/>
              <a:ext cx="6721475" cy="8903970"/>
            </a:xfrm>
            <a:custGeom>
              <a:avLst/>
              <a:gdLst/>
              <a:ahLst/>
              <a:cxnLst/>
              <a:rect l="l" t="t" r="r" b="b"/>
              <a:pathLst>
                <a:path w="6721475" h="8903970">
                  <a:moveTo>
                    <a:pt x="6328283" y="8903970"/>
                  </a:moveTo>
                  <a:lnTo>
                    <a:pt x="395986" y="8903970"/>
                  </a:lnTo>
                  <a:lnTo>
                    <a:pt x="0" y="8509254"/>
                  </a:lnTo>
                  <a:lnTo>
                    <a:pt x="0" y="394716"/>
                  </a:lnTo>
                  <a:lnTo>
                    <a:pt x="395986" y="0"/>
                  </a:lnTo>
                  <a:lnTo>
                    <a:pt x="6328283" y="0"/>
                  </a:lnTo>
                  <a:lnTo>
                    <a:pt x="6721475" y="394716"/>
                  </a:lnTo>
                  <a:lnTo>
                    <a:pt x="6721475" y="8510270"/>
                  </a:lnTo>
                  <a:lnTo>
                    <a:pt x="6328283" y="8903970"/>
                  </a:lnTo>
                  <a:close/>
                  <a:moveTo>
                    <a:pt x="403860" y="8884920"/>
                  </a:moveTo>
                  <a:lnTo>
                    <a:pt x="6320282" y="8884920"/>
                  </a:lnTo>
                  <a:lnTo>
                    <a:pt x="6702298" y="8502396"/>
                  </a:lnTo>
                  <a:lnTo>
                    <a:pt x="6702298" y="402590"/>
                  </a:lnTo>
                  <a:lnTo>
                    <a:pt x="6320282" y="19050"/>
                  </a:lnTo>
                  <a:lnTo>
                    <a:pt x="403860" y="19050"/>
                  </a:lnTo>
                  <a:lnTo>
                    <a:pt x="19050" y="402590"/>
                  </a:lnTo>
                  <a:lnTo>
                    <a:pt x="19050" y="8501380"/>
                  </a:lnTo>
                  <a:lnTo>
                    <a:pt x="403860" y="8884920"/>
                  </a:lnTo>
                  <a:close/>
                </a:path>
              </a:pathLst>
            </a:custGeom>
            <a:solidFill>
              <a:srgbClr val="17463E"/>
            </a:solidFill>
          </p:spPr>
          <p:txBody>
            <a:bodyPr/>
            <a:lstStyle/>
            <a:p>
              <a:endParaRPr lang="en-US"/>
            </a:p>
          </p:txBody>
        </p:sp>
        <p:sp>
          <p:nvSpPr>
            <p:cNvPr id="31" name="Freeform 31"/>
            <p:cNvSpPr/>
            <p:nvPr/>
          </p:nvSpPr>
          <p:spPr>
            <a:xfrm>
              <a:off x="155575" y="155575"/>
              <a:ext cx="6422898" cy="8605520"/>
            </a:xfrm>
            <a:custGeom>
              <a:avLst/>
              <a:gdLst/>
              <a:ahLst/>
              <a:cxnLst/>
              <a:rect l="l" t="t" r="r" b="b"/>
              <a:pathLst>
                <a:path w="6422898" h="8605520">
                  <a:moveTo>
                    <a:pt x="308483" y="8605520"/>
                  </a:moveTo>
                  <a:lnTo>
                    <a:pt x="0" y="8298053"/>
                  </a:lnTo>
                  <a:lnTo>
                    <a:pt x="0" y="307467"/>
                  </a:lnTo>
                  <a:lnTo>
                    <a:pt x="308483" y="0"/>
                  </a:lnTo>
                  <a:lnTo>
                    <a:pt x="6117082" y="0"/>
                  </a:lnTo>
                  <a:lnTo>
                    <a:pt x="6422898" y="307213"/>
                  </a:lnTo>
                  <a:lnTo>
                    <a:pt x="6422898" y="8299323"/>
                  </a:lnTo>
                  <a:lnTo>
                    <a:pt x="6117082" y="8605520"/>
                  </a:lnTo>
                  <a:close/>
                </a:path>
              </a:pathLst>
            </a:custGeom>
            <a:blipFill>
              <a:blip r:embed="rId10"/>
              <a:stretch>
                <a:fillRect l="-49874" t="-9817" r="-42201" b="-33542"/>
              </a:stretch>
            </a:blipFill>
          </p:spPr>
          <p:txBody>
            <a:bodyPr/>
            <a:lstStyle/>
            <a:p>
              <a:endParaRPr lang="en-US"/>
            </a:p>
          </p:txBody>
        </p:sp>
      </p:grpSp>
      <p:grpSp>
        <p:nvGrpSpPr>
          <p:cNvPr id="32" name="Group 32"/>
          <p:cNvGrpSpPr/>
          <p:nvPr/>
        </p:nvGrpSpPr>
        <p:grpSpPr>
          <a:xfrm>
            <a:off x="9205912" y="8256994"/>
            <a:ext cx="2168804" cy="769171"/>
            <a:chOff x="0" y="0"/>
            <a:chExt cx="402498" cy="142747"/>
          </a:xfrm>
        </p:grpSpPr>
        <p:sp>
          <p:nvSpPr>
            <p:cNvPr id="33" name="Freeform 33"/>
            <p:cNvSpPr/>
            <p:nvPr/>
          </p:nvSpPr>
          <p:spPr>
            <a:xfrm>
              <a:off x="0" y="0"/>
              <a:ext cx="402498" cy="142747"/>
            </a:xfrm>
            <a:custGeom>
              <a:avLst/>
              <a:gdLst/>
              <a:ahLst/>
              <a:cxnLst/>
              <a:rect l="l" t="t" r="r" b="b"/>
              <a:pathLst>
                <a:path w="402498" h="142747">
                  <a:moveTo>
                    <a:pt x="0" y="0"/>
                  </a:moveTo>
                  <a:lnTo>
                    <a:pt x="402498" y="0"/>
                  </a:lnTo>
                  <a:lnTo>
                    <a:pt x="402498" y="142747"/>
                  </a:lnTo>
                  <a:lnTo>
                    <a:pt x="0" y="142747"/>
                  </a:lnTo>
                  <a:close/>
                </a:path>
              </a:pathLst>
            </a:custGeom>
            <a:solidFill>
              <a:srgbClr val="17463E"/>
            </a:solidFill>
            <a:ln w="28575" cap="sq">
              <a:solidFill>
                <a:srgbClr val="6BA342"/>
              </a:solidFill>
              <a:prstDash val="solid"/>
              <a:miter/>
            </a:ln>
          </p:spPr>
          <p:txBody>
            <a:bodyPr/>
            <a:lstStyle/>
            <a:p>
              <a:endParaRPr lang="en-US"/>
            </a:p>
          </p:txBody>
        </p:sp>
        <p:sp>
          <p:nvSpPr>
            <p:cNvPr id="34" name="TextBox 34"/>
            <p:cNvSpPr txBox="1"/>
            <p:nvPr/>
          </p:nvSpPr>
          <p:spPr>
            <a:xfrm>
              <a:off x="0" y="9525"/>
              <a:ext cx="402498" cy="133222"/>
            </a:xfrm>
            <a:prstGeom prst="rect">
              <a:avLst/>
            </a:prstGeom>
          </p:spPr>
          <p:txBody>
            <a:bodyPr lIns="68376" tIns="68376" rIns="68376" bIns="68376" rtlCol="0" anchor="ctr"/>
            <a:lstStyle/>
            <a:p>
              <a:pPr algn="ctr">
                <a:lnSpc>
                  <a:spcPts val="1664"/>
                </a:lnSpc>
              </a:pPr>
              <a:r>
                <a:rPr lang="en-US" sz="1499" b="1">
                  <a:solidFill>
                    <a:srgbClr val="FFFFFF"/>
                  </a:solidFill>
                  <a:latin typeface="Public Sans Bold"/>
                  <a:ea typeface="Public Sans Bold"/>
                  <a:cs typeface="Public Sans Bold"/>
                  <a:sym typeface="Public Sans Bold"/>
                </a:rPr>
                <a:t>Kasia Anderson</a:t>
              </a:r>
            </a:p>
            <a:p>
              <a:pPr algn="ctr">
                <a:lnSpc>
                  <a:spcPts val="1664"/>
                </a:lnSpc>
              </a:pPr>
              <a:r>
                <a:rPr lang="en-US" sz="1499">
                  <a:solidFill>
                    <a:srgbClr val="FFFFFF"/>
                  </a:solidFill>
                  <a:latin typeface="Public Sans"/>
                  <a:ea typeface="Public Sans"/>
                  <a:cs typeface="Public Sans"/>
                  <a:sym typeface="Public Sans"/>
                </a:rPr>
                <a:t>Dir. HR Integration</a:t>
              </a:r>
            </a:p>
          </p:txBody>
        </p:sp>
      </p:grpSp>
      <p:grpSp>
        <p:nvGrpSpPr>
          <p:cNvPr id="35" name="Group 35"/>
          <p:cNvGrpSpPr>
            <a:grpSpLocks noChangeAspect="1"/>
          </p:cNvGrpSpPr>
          <p:nvPr/>
        </p:nvGrpSpPr>
        <p:grpSpPr>
          <a:xfrm>
            <a:off x="11703297" y="5927526"/>
            <a:ext cx="1759294" cy="2329468"/>
            <a:chOff x="0" y="0"/>
            <a:chExt cx="6734175" cy="8916670"/>
          </a:xfrm>
        </p:grpSpPr>
        <p:sp>
          <p:nvSpPr>
            <p:cNvPr id="36" name="Freeform 36"/>
            <p:cNvSpPr/>
            <p:nvPr/>
          </p:nvSpPr>
          <p:spPr>
            <a:xfrm>
              <a:off x="6350" y="6350"/>
              <a:ext cx="6721475" cy="8903970"/>
            </a:xfrm>
            <a:custGeom>
              <a:avLst/>
              <a:gdLst/>
              <a:ahLst/>
              <a:cxnLst/>
              <a:rect l="l" t="t" r="r" b="b"/>
              <a:pathLst>
                <a:path w="6721475" h="8903970">
                  <a:moveTo>
                    <a:pt x="6328283" y="8903970"/>
                  </a:moveTo>
                  <a:lnTo>
                    <a:pt x="395986" y="8903970"/>
                  </a:lnTo>
                  <a:lnTo>
                    <a:pt x="0" y="8509254"/>
                  </a:lnTo>
                  <a:lnTo>
                    <a:pt x="0" y="394716"/>
                  </a:lnTo>
                  <a:lnTo>
                    <a:pt x="395986" y="0"/>
                  </a:lnTo>
                  <a:lnTo>
                    <a:pt x="6328283" y="0"/>
                  </a:lnTo>
                  <a:lnTo>
                    <a:pt x="6721475" y="394716"/>
                  </a:lnTo>
                  <a:lnTo>
                    <a:pt x="6721475" y="8510270"/>
                  </a:lnTo>
                  <a:lnTo>
                    <a:pt x="6328283" y="8903970"/>
                  </a:lnTo>
                  <a:close/>
                  <a:moveTo>
                    <a:pt x="403860" y="8884920"/>
                  </a:moveTo>
                  <a:lnTo>
                    <a:pt x="6320282" y="8884920"/>
                  </a:lnTo>
                  <a:lnTo>
                    <a:pt x="6702298" y="8502396"/>
                  </a:lnTo>
                  <a:lnTo>
                    <a:pt x="6702298" y="402590"/>
                  </a:lnTo>
                  <a:lnTo>
                    <a:pt x="6320282" y="19050"/>
                  </a:lnTo>
                  <a:lnTo>
                    <a:pt x="403860" y="19050"/>
                  </a:lnTo>
                  <a:lnTo>
                    <a:pt x="19050" y="402590"/>
                  </a:lnTo>
                  <a:lnTo>
                    <a:pt x="19050" y="8501380"/>
                  </a:lnTo>
                  <a:lnTo>
                    <a:pt x="403860" y="8884920"/>
                  </a:lnTo>
                  <a:close/>
                </a:path>
              </a:pathLst>
            </a:custGeom>
            <a:solidFill>
              <a:srgbClr val="17463E"/>
            </a:solidFill>
          </p:spPr>
          <p:txBody>
            <a:bodyPr/>
            <a:lstStyle/>
            <a:p>
              <a:endParaRPr lang="en-US"/>
            </a:p>
          </p:txBody>
        </p:sp>
        <p:sp>
          <p:nvSpPr>
            <p:cNvPr id="37" name="Freeform 37"/>
            <p:cNvSpPr/>
            <p:nvPr/>
          </p:nvSpPr>
          <p:spPr>
            <a:xfrm>
              <a:off x="155575" y="155575"/>
              <a:ext cx="6422898" cy="8605520"/>
            </a:xfrm>
            <a:custGeom>
              <a:avLst/>
              <a:gdLst/>
              <a:ahLst/>
              <a:cxnLst/>
              <a:rect l="l" t="t" r="r" b="b"/>
              <a:pathLst>
                <a:path w="6422898" h="8605520">
                  <a:moveTo>
                    <a:pt x="308483" y="8605520"/>
                  </a:moveTo>
                  <a:lnTo>
                    <a:pt x="0" y="8298053"/>
                  </a:lnTo>
                  <a:lnTo>
                    <a:pt x="0" y="307467"/>
                  </a:lnTo>
                  <a:lnTo>
                    <a:pt x="308483" y="0"/>
                  </a:lnTo>
                  <a:lnTo>
                    <a:pt x="6117082" y="0"/>
                  </a:lnTo>
                  <a:lnTo>
                    <a:pt x="6422898" y="307213"/>
                  </a:lnTo>
                  <a:lnTo>
                    <a:pt x="6422898" y="8299323"/>
                  </a:lnTo>
                  <a:lnTo>
                    <a:pt x="6117082" y="8605520"/>
                  </a:lnTo>
                  <a:close/>
                </a:path>
              </a:pathLst>
            </a:custGeom>
            <a:blipFill>
              <a:blip r:embed="rId11"/>
              <a:stretch>
                <a:fillRect l="-16990" r="-16990"/>
              </a:stretch>
            </a:blipFill>
          </p:spPr>
          <p:txBody>
            <a:bodyPr/>
            <a:lstStyle/>
            <a:p>
              <a:endParaRPr lang="en-US"/>
            </a:p>
          </p:txBody>
        </p:sp>
      </p:grpSp>
      <p:grpSp>
        <p:nvGrpSpPr>
          <p:cNvPr id="38" name="Group 38"/>
          <p:cNvGrpSpPr/>
          <p:nvPr/>
        </p:nvGrpSpPr>
        <p:grpSpPr>
          <a:xfrm>
            <a:off x="11498542" y="8256994"/>
            <a:ext cx="2168804" cy="769171"/>
            <a:chOff x="0" y="0"/>
            <a:chExt cx="402498" cy="142747"/>
          </a:xfrm>
        </p:grpSpPr>
        <p:sp>
          <p:nvSpPr>
            <p:cNvPr id="39" name="Freeform 39"/>
            <p:cNvSpPr/>
            <p:nvPr/>
          </p:nvSpPr>
          <p:spPr>
            <a:xfrm>
              <a:off x="0" y="0"/>
              <a:ext cx="402498" cy="142747"/>
            </a:xfrm>
            <a:custGeom>
              <a:avLst/>
              <a:gdLst/>
              <a:ahLst/>
              <a:cxnLst/>
              <a:rect l="l" t="t" r="r" b="b"/>
              <a:pathLst>
                <a:path w="402498" h="142747">
                  <a:moveTo>
                    <a:pt x="0" y="0"/>
                  </a:moveTo>
                  <a:lnTo>
                    <a:pt x="402498" y="0"/>
                  </a:lnTo>
                  <a:lnTo>
                    <a:pt x="402498" y="142747"/>
                  </a:lnTo>
                  <a:lnTo>
                    <a:pt x="0" y="142747"/>
                  </a:lnTo>
                  <a:close/>
                </a:path>
              </a:pathLst>
            </a:custGeom>
            <a:solidFill>
              <a:srgbClr val="17463E"/>
            </a:solidFill>
            <a:ln w="28575" cap="sq">
              <a:solidFill>
                <a:srgbClr val="6BA342"/>
              </a:solidFill>
              <a:prstDash val="solid"/>
              <a:miter/>
            </a:ln>
          </p:spPr>
          <p:txBody>
            <a:bodyPr/>
            <a:lstStyle/>
            <a:p>
              <a:endParaRPr lang="en-US"/>
            </a:p>
          </p:txBody>
        </p:sp>
        <p:sp>
          <p:nvSpPr>
            <p:cNvPr id="40" name="TextBox 40"/>
            <p:cNvSpPr txBox="1"/>
            <p:nvPr/>
          </p:nvSpPr>
          <p:spPr>
            <a:xfrm>
              <a:off x="0" y="9525"/>
              <a:ext cx="402498" cy="133222"/>
            </a:xfrm>
            <a:prstGeom prst="rect">
              <a:avLst/>
            </a:prstGeom>
          </p:spPr>
          <p:txBody>
            <a:bodyPr lIns="68376" tIns="68376" rIns="68376" bIns="68376" rtlCol="0" anchor="ctr"/>
            <a:lstStyle/>
            <a:p>
              <a:pPr algn="ctr">
                <a:lnSpc>
                  <a:spcPts val="1664"/>
                </a:lnSpc>
              </a:pPr>
              <a:r>
                <a:rPr lang="en-US" sz="1499" b="1">
                  <a:solidFill>
                    <a:srgbClr val="FFFFFF"/>
                  </a:solidFill>
                  <a:latin typeface="Public Sans Bold"/>
                  <a:ea typeface="Public Sans Bold"/>
                  <a:cs typeface="Public Sans Bold"/>
                  <a:sym typeface="Public Sans Bold"/>
                </a:rPr>
                <a:t>Alexis Rounseville</a:t>
              </a:r>
            </a:p>
            <a:p>
              <a:pPr algn="ctr">
                <a:lnSpc>
                  <a:spcPts val="1664"/>
                </a:lnSpc>
              </a:pPr>
              <a:r>
                <a:rPr lang="en-US" sz="1499">
                  <a:solidFill>
                    <a:srgbClr val="FFFFFF"/>
                  </a:solidFill>
                  <a:latin typeface="Public Sans"/>
                  <a:ea typeface="Public Sans"/>
                  <a:cs typeface="Public Sans"/>
                  <a:sym typeface="Public Sans"/>
                </a:rPr>
                <a:t>Mgr. HR Integration</a:t>
              </a:r>
            </a:p>
          </p:txBody>
        </p:sp>
      </p:grpSp>
      <p:grpSp>
        <p:nvGrpSpPr>
          <p:cNvPr id="41" name="Group 41"/>
          <p:cNvGrpSpPr>
            <a:grpSpLocks noChangeAspect="1"/>
          </p:cNvGrpSpPr>
          <p:nvPr/>
        </p:nvGrpSpPr>
        <p:grpSpPr>
          <a:xfrm>
            <a:off x="16288556" y="5927526"/>
            <a:ext cx="1759294" cy="2329468"/>
            <a:chOff x="0" y="0"/>
            <a:chExt cx="6734175" cy="8916670"/>
          </a:xfrm>
        </p:grpSpPr>
        <p:sp>
          <p:nvSpPr>
            <p:cNvPr id="42" name="Freeform 42"/>
            <p:cNvSpPr/>
            <p:nvPr/>
          </p:nvSpPr>
          <p:spPr>
            <a:xfrm>
              <a:off x="6350" y="6350"/>
              <a:ext cx="6721475" cy="8903970"/>
            </a:xfrm>
            <a:custGeom>
              <a:avLst/>
              <a:gdLst/>
              <a:ahLst/>
              <a:cxnLst/>
              <a:rect l="l" t="t" r="r" b="b"/>
              <a:pathLst>
                <a:path w="6721475" h="8903970">
                  <a:moveTo>
                    <a:pt x="6328283" y="8903970"/>
                  </a:moveTo>
                  <a:lnTo>
                    <a:pt x="395986" y="8903970"/>
                  </a:lnTo>
                  <a:lnTo>
                    <a:pt x="0" y="8509254"/>
                  </a:lnTo>
                  <a:lnTo>
                    <a:pt x="0" y="394716"/>
                  </a:lnTo>
                  <a:lnTo>
                    <a:pt x="395986" y="0"/>
                  </a:lnTo>
                  <a:lnTo>
                    <a:pt x="6328283" y="0"/>
                  </a:lnTo>
                  <a:lnTo>
                    <a:pt x="6721475" y="394716"/>
                  </a:lnTo>
                  <a:lnTo>
                    <a:pt x="6721475" y="8510270"/>
                  </a:lnTo>
                  <a:lnTo>
                    <a:pt x="6328283" y="8903970"/>
                  </a:lnTo>
                  <a:close/>
                  <a:moveTo>
                    <a:pt x="403860" y="8884920"/>
                  </a:moveTo>
                  <a:lnTo>
                    <a:pt x="6320282" y="8884920"/>
                  </a:lnTo>
                  <a:lnTo>
                    <a:pt x="6702298" y="8502396"/>
                  </a:lnTo>
                  <a:lnTo>
                    <a:pt x="6702298" y="402590"/>
                  </a:lnTo>
                  <a:lnTo>
                    <a:pt x="6320282" y="19050"/>
                  </a:lnTo>
                  <a:lnTo>
                    <a:pt x="403860" y="19050"/>
                  </a:lnTo>
                  <a:lnTo>
                    <a:pt x="19050" y="402590"/>
                  </a:lnTo>
                  <a:lnTo>
                    <a:pt x="19050" y="8501380"/>
                  </a:lnTo>
                  <a:lnTo>
                    <a:pt x="403860" y="8884920"/>
                  </a:lnTo>
                  <a:close/>
                </a:path>
              </a:pathLst>
            </a:custGeom>
            <a:solidFill>
              <a:srgbClr val="17463E"/>
            </a:solidFill>
          </p:spPr>
          <p:txBody>
            <a:bodyPr/>
            <a:lstStyle/>
            <a:p>
              <a:endParaRPr lang="en-US"/>
            </a:p>
          </p:txBody>
        </p:sp>
        <p:sp>
          <p:nvSpPr>
            <p:cNvPr id="43" name="Freeform 43"/>
            <p:cNvSpPr/>
            <p:nvPr/>
          </p:nvSpPr>
          <p:spPr>
            <a:xfrm>
              <a:off x="155575" y="155575"/>
              <a:ext cx="6422898" cy="8605520"/>
            </a:xfrm>
            <a:custGeom>
              <a:avLst/>
              <a:gdLst/>
              <a:ahLst/>
              <a:cxnLst/>
              <a:rect l="l" t="t" r="r" b="b"/>
              <a:pathLst>
                <a:path w="6422898" h="8605520">
                  <a:moveTo>
                    <a:pt x="308483" y="8605520"/>
                  </a:moveTo>
                  <a:lnTo>
                    <a:pt x="0" y="8298053"/>
                  </a:lnTo>
                  <a:lnTo>
                    <a:pt x="0" y="307467"/>
                  </a:lnTo>
                  <a:lnTo>
                    <a:pt x="308483" y="0"/>
                  </a:lnTo>
                  <a:lnTo>
                    <a:pt x="6117082" y="0"/>
                  </a:lnTo>
                  <a:lnTo>
                    <a:pt x="6422898" y="307213"/>
                  </a:lnTo>
                  <a:lnTo>
                    <a:pt x="6422898" y="8299323"/>
                  </a:lnTo>
                  <a:lnTo>
                    <a:pt x="6117082" y="8605520"/>
                  </a:lnTo>
                  <a:close/>
                </a:path>
              </a:pathLst>
            </a:custGeom>
            <a:blipFill>
              <a:blip r:embed="rId12"/>
              <a:stretch>
                <a:fillRect t="-6012" b="-6012"/>
              </a:stretch>
            </a:blipFill>
          </p:spPr>
          <p:txBody>
            <a:bodyPr/>
            <a:lstStyle/>
            <a:p>
              <a:endParaRPr lang="en-US"/>
            </a:p>
          </p:txBody>
        </p:sp>
      </p:grpSp>
      <p:grpSp>
        <p:nvGrpSpPr>
          <p:cNvPr id="44" name="Group 44"/>
          <p:cNvGrpSpPr/>
          <p:nvPr/>
        </p:nvGrpSpPr>
        <p:grpSpPr>
          <a:xfrm>
            <a:off x="16083801" y="8256994"/>
            <a:ext cx="2168804" cy="769171"/>
            <a:chOff x="0" y="0"/>
            <a:chExt cx="402498" cy="142747"/>
          </a:xfrm>
        </p:grpSpPr>
        <p:sp>
          <p:nvSpPr>
            <p:cNvPr id="45" name="Freeform 45"/>
            <p:cNvSpPr/>
            <p:nvPr/>
          </p:nvSpPr>
          <p:spPr>
            <a:xfrm>
              <a:off x="0" y="0"/>
              <a:ext cx="402498" cy="142747"/>
            </a:xfrm>
            <a:custGeom>
              <a:avLst/>
              <a:gdLst/>
              <a:ahLst/>
              <a:cxnLst/>
              <a:rect l="l" t="t" r="r" b="b"/>
              <a:pathLst>
                <a:path w="402498" h="142747">
                  <a:moveTo>
                    <a:pt x="0" y="0"/>
                  </a:moveTo>
                  <a:lnTo>
                    <a:pt x="402498" y="0"/>
                  </a:lnTo>
                  <a:lnTo>
                    <a:pt x="402498" y="142747"/>
                  </a:lnTo>
                  <a:lnTo>
                    <a:pt x="0" y="142747"/>
                  </a:lnTo>
                  <a:close/>
                </a:path>
              </a:pathLst>
            </a:custGeom>
            <a:solidFill>
              <a:srgbClr val="17463E"/>
            </a:solidFill>
            <a:ln w="28575" cap="sq">
              <a:solidFill>
                <a:srgbClr val="6BA342"/>
              </a:solidFill>
              <a:prstDash val="solid"/>
              <a:miter/>
            </a:ln>
          </p:spPr>
          <p:txBody>
            <a:bodyPr/>
            <a:lstStyle/>
            <a:p>
              <a:endParaRPr lang="en-US"/>
            </a:p>
          </p:txBody>
        </p:sp>
        <p:sp>
          <p:nvSpPr>
            <p:cNvPr id="46" name="TextBox 46"/>
            <p:cNvSpPr txBox="1"/>
            <p:nvPr/>
          </p:nvSpPr>
          <p:spPr>
            <a:xfrm>
              <a:off x="0" y="9525"/>
              <a:ext cx="402498" cy="133222"/>
            </a:xfrm>
            <a:prstGeom prst="rect">
              <a:avLst/>
            </a:prstGeom>
          </p:spPr>
          <p:txBody>
            <a:bodyPr lIns="68376" tIns="68376" rIns="68376" bIns="68376" rtlCol="0" anchor="ctr"/>
            <a:lstStyle/>
            <a:p>
              <a:pPr algn="ctr">
                <a:lnSpc>
                  <a:spcPts val="1664"/>
                </a:lnSpc>
              </a:pPr>
              <a:r>
                <a:rPr lang="en-US" sz="1499" b="1">
                  <a:solidFill>
                    <a:srgbClr val="FFFFFF"/>
                  </a:solidFill>
                  <a:latin typeface="Public Sans Bold"/>
                  <a:ea typeface="Public Sans Bold"/>
                  <a:cs typeface="Public Sans Bold"/>
                  <a:sym typeface="Public Sans Bold"/>
                </a:rPr>
                <a:t>Brant Folken</a:t>
              </a:r>
            </a:p>
            <a:p>
              <a:pPr algn="ctr">
                <a:lnSpc>
                  <a:spcPts val="1664"/>
                </a:lnSpc>
              </a:pPr>
              <a:r>
                <a:rPr lang="en-US" sz="1499">
                  <a:solidFill>
                    <a:srgbClr val="FFFFFF"/>
                  </a:solidFill>
                  <a:latin typeface="Public Sans"/>
                  <a:ea typeface="Public Sans"/>
                  <a:cs typeface="Public Sans"/>
                  <a:sym typeface="Public Sans"/>
                </a:rPr>
                <a:t>Sr. Analyst HRIS</a:t>
              </a:r>
            </a:p>
          </p:txBody>
        </p:sp>
      </p:grpSp>
      <p:grpSp>
        <p:nvGrpSpPr>
          <p:cNvPr id="47" name="Group 47"/>
          <p:cNvGrpSpPr>
            <a:grpSpLocks noChangeAspect="1"/>
          </p:cNvGrpSpPr>
          <p:nvPr/>
        </p:nvGrpSpPr>
        <p:grpSpPr>
          <a:xfrm>
            <a:off x="13995926" y="5927526"/>
            <a:ext cx="1759294" cy="2329468"/>
            <a:chOff x="0" y="0"/>
            <a:chExt cx="6734175" cy="8916670"/>
          </a:xfrm>
        </p:grpSpPr>
        <p:sp>
          <p:nvSpPr>
            <p:cNvPr id="48" name="Freeform 48"/>
            <p:cNvSpPr/>
            <p:nvPr/>
          </p:nvSpPr>
          <p:spPr>
            <a:xfrm>
              <a:off x="6350" y="6350"/>
              <a:ext cx="6721475" cy="8903970"/>
            </a:xfrm>
            <a:custGeom>
              <a:avLst/>
              <a:gdLst/>
              <a:ahLst/>
              <a:cxnLst/>
              <a:rect l="l" t="t" r="r" b="b"/>
              <a:pathLst>
                <a:path w="6721475" h="8903970">
                  <a:moveTo>
                    <a:pt x="6328283" y="8903970"/>
                  </a:moveTo>
                  <a:lnTo>
                    <a:pt x="395986" y="8903970"/>
                  </a:lnTo>
                  <a:lnTo>
                    <a:pt x="0" y="8509254"/>
                  </a:lnTo>
                  <a:lnTo>
                    <a:pt x="0" y="394716"/>
                  </a:lnTo>
                  <a:lnTo>
                    <a:pt x="395986" y="0"/>
                  </a:lnTo>
                  <a:lnTo>
                    <a:pt x="6328283" y="0"/>
                  </a:lnTo>
                  <a:lnTo>
                    <a:pt x="6721475" y="394716"/>
                  </a:lnTo>
                  <a:lnTo>
                    <a:pt x="6721475" y="8510270"/>
                  </a:lnTo>
                  <a:lnTo>
                    <a:pt x="6328283" y="8903970"/>
                  </a:lnTo>
                  <a:close/>
                  <a:moveTo>
                    <a:pt x="403860" y="8884920"/>
                  </a:moveTo>
                  <a:lnTo>
                    <a:pt x="6320282" y="8884920"/>
                  </a:lnTo>
                  <a:lnTo>
                    <a:pt x="6702298" y="8502396"/>
                  </a:lnTo>
                  <a:lnTo>
                    <a:pt x="6702298" y="402590"/>
                  </a:lnTo>
                  <a:lnTo>
                    <a:pt x="6320282" y="19050"/>
                  </a:lnTo>
                  <a:lnTo>
                    <a:pt x="403860" y="19050"/>
                  </a:lnTo>
                  <a:lnTo>
                    <a:pt x="19050" y="402590"/>
                  </a:lnTo>
                  <a:lnTo>
                    <a:pt x="19050" y="8501380"/>
                  </a:lnTo>
                  <a:lnTo>
                    <a:pt x="403860" y="8884920"/>
                  </a:lnTo>
                  <a:close/>
                </a:path>
              </a:pathLst>
            </a:custGeom>
            <a:solidFill>
              <a:srgbClr val="17463E"/>
            </a:solidFill>
          </p:spPr>
          <p:txBody>
            <a:bodyPr/>
            <a:lstStyle/>
            <a:p>
              <a:endParaRPr lang="en-US"/>
            </a:p>
          </p:txBody>
        </p:sp>
        <p:sp>
          <p:nvSpPr>
            <p:cNvPr id="49" name="Freeform 49"/>
            <p:cNvSpPr/>
            <p:nvPr/>
          </p:nvSpPr>
          <p:spPr>
            <a:xfrm>
              <a:off x="155575" y="155575"/>
              <a:ext cx="6422898" cy="8605520"/>
            </a:xfrm>
            <a:custGeom>
              <a:avLst/>
              <a:gdLst/>
              <a:ahLst/>
              <a:cxnLst/>
              <a:rect l="l" t="t" r="r" b="b"/>
              <a:pathLst>
                <a:path w="6422898" h="8605520">
                  <a:moveTo>
                    <a:pt x="308483" y="8605520"/>
                  </a:moveTo>
                  <a:lnTo>
                    <a:pt x="0" y="8298053"/>
                  </a:lnTo>
                  <a:lnTo>
                    <a:pt x="0" y="307467"/>
                  </a:lnTo>
                  <a:lnTo>
                    <a:pt x="308483" y="0"/>
                  </a:lnTo>
                  <a:lnTo>
                    <a:pt x="6117082" y="0"/>
                  </a:lnTo>
                  <a:lnTo>
                    <a:pt x="6422898" y="307213"/>
                  </a:lnTo>
                  <a:lnTo>
                    <a:pt x="6422898" y="8299323"/>
                  </a:lnTo>
                  <a:lnTo>
                    <a:pt x="6117082" y="8605520"/>
                  </a:lnTo>
                  <a:close/>
                </a:path>
              </a:pathLst>
            </a:custGeom>
            <a:blipFill>
              <a:blip r:embed="rId13"/>
              <a:stretch>
                <a:fillRect l="-16990" r="-16990"/>
              </a:stretch>
            </a:blipFill>
          </p:spPr>
          <p:txBody>
            <a:bodyPr/>
            <a:lstStyle/>
            <a:p>
              <a:endParaRPr lang="en-US"/>
            </a:p>
          </p:txBody>
        </p:sp>
      </p:grpSp>
      <p:grpSp>
        <p:nvGrpSpPr>
          <p:cNvPr id="50" name="Group 50"/>
          <p:cNvGrpSpPr/>
          <p:nvPr/>
        </p:nvGrpSpPr>
        <p:grpSpPr>
          <a:xfrm>
            <a:off x="13791171" y="8256994"/>
            <a:ext cx="2168804" cy="769171"/>
            <a:chOff x="0" y="0"/>
            <a:chExt cx="402498" cy="142747"/>
          </a:xfrm>
        </p:grpSpPr>
        <p:sp>
          <p:nvSpPr>
            <p:cNvPr id="51" name="Freeform 51"/>
            <p:cNvSpPr/>
            <p:nvPr/>
          </p:nvSpPr>
          <p:spPr>
            <a:xfrm>
              <a:off x="0" y="0"/>
              <a:ext cx="402498" cy="142747"/>
            </a:xfrm>
            <a:custGeom>
              <a:avLst/>
              <a:gdLst/>
              <a:ahLst/>
              <a:cxnLst/>
              <a:rect l="l" t="t" r="r" b="b"/>
              <a:pathLst>
                <a:path w="402498" h="142747">
                  <a:moveTo>
                    <a:pt x="0" y="0"/>
                  </a:moveTo>
                  <a:lnTo>
                    <a:pt x="402498" y="0"/>
                  </a:lnTo>
                  <a:lnTo>
                    <a:pt x="402498" y="142747"/>
                  </a:lnTo>
                  <a:lnTo>
                    <a:pt x="0" y="142747"/>
                  </a:lnTo>
                  <a:close/>
                </a:path>
              </a:pathLst>
            </a:custGeom>
            <a:solidFill>
              <a:srgbClr val="17463E"/>
            </a:solidFill>
            <a:ln w="28575" cap="sq">
              <a:solidFill>
                <a:srgbClr val="6BA342"/>
              </a:solidFill>
              <a:prstDash val="solid"/>
              <a:miter/>
            </a:ln>
          </p:spPr>
          <p:txBody>
            <a:bodyPr/>
            <a:lstStyle/>
            <a:p>
              <a:endParaRPr lang="en-US"/>
            </a:p>
          </p:txBody>
        </p:sp>
        <p:sp>
          <p:nvSpPr>
            <p:cNvPr id="52" name="TextBox 52"/>
            <p:cNvSpPr txBox="1"/>
            <p:nvPr/>
          </p:nvSpPr>
          <p:spPr>
            <a:xfrm>
              <a:off x="0" y="9525"/>
              <a:ext cx="402498" cy="133222"/>
            </a:xfrm>
            <a:prstGeom prst="rect">
              <a:avLst/>
            </a:prstGeom>
          </p:spPr>
          <p:txBody>
            <a:bodyPr lIns="68376" tIns="68376" rIns="68376" bIns="68376" rtlCol="0" anchor="ctr"/>
            <a:lstStyle/>
            <a:p>
              <a:pPr algn="ctr">
                <a:lnSpc>
                  <a:spcPts val="1664"/>
                </a:lnSpc>
              </a:pPr>
              <a:r>
                <a:rPr lang="en-US" sz="1499" b="1">
                  <a:solidFill>
                    <a:srgbClr val="FFFFFF"/>
                  </a:solidFill>
                  <a:latin typeface="Public Sans Bold"/>
                  <a:ea typeface="Public Sans Bold"/>
                  <a:cs typeface="Public Sans Bold"/>
                  <a:sym typeface="Public Sans Bold"/>
                </a:rPr>
                <a:t>Bianca Snow</a:t>
              </a:r>
            </a:p>
            <a:p>
              <a:pPr algn="ctr">
                <a:lnSpc>
                  <a:spcPts val="1664"/>
                </a:lnSpc>
              </a:pPr>
              <a:r>
                <a:rPr lang="en-US" sz="1499">
                  <a:solidFill>
                    <a:srgbClr val="FFFFFF"/>
                  </a:solidFill>
                  <a:latin typeface="Public Sans"/>
                  <a:ea typeface="Public Sans"/>
                  <a:cs typeface="Public Sans"/>
                  <a:sym typeface="Public Sans"/>
                </a:rPr>
                <a:t>HR Generalist</a:t>
              </a:r>
            </a:p>
          </p:txBody>
        </p:sp>
      </p:grpSp>
      <p:sp>
        <p:nvSpPr>
          <p:cNvPr id="53" name="TextBox 53"/>
          <p:cNvSpPr txBox="1"/>
          <p:nvPr/>
        </p:nvSpPr>
        <p:spPr>
          <a:xfrm>
            <a:off x="35395" y="209971"/>
            <a:ext cx="18217210" cy="1089458"/>
          </a:xfrm>
          <a:prstGeom prst="rect">
            <a:avLst/>
          </a:prstGeom>
        </p:spPr>
        <p:txBody>
          <a:bodyPr lIns="0" tIns="0" rIns="0" bIns="0" rtlCol="0" anchor="t">
            <a:spAutoFit/>
          </a:bodyPr>
          <a:lstStyle/>
          <a:p>
            <a:pPr algn="ctr">
              <a:lnSpc>
                <a:spcPts val="8835"/>
              </a:lnSpc>
            </a:pPr>
            <a:r>
              <a:rPr lang="en-US" sz="6311" b="1">
                <a:solidFill>
                  <a:srgbClr val="17463E"/>
                </a:solidFill>
                <a:latin typeface="Public Sans Bold"/>
                <a:ea typeface="Public Sans Bold"/>
                <a:cs typeface="Public Sans Bold"/>
                <a:sym typeface="Public Sans Bold"/>
              </a:rPr>
              <a:t>Total Rewards</a:t>
            </a:r>
          </a:p>
        </p:txBody>
      </p:sp>
      <p:grpSp>
        <p:nvGrpSpPr>
          <p:cNvPr id="54" name="Group 54"/>
          <p:cNvGrpSpPr>
            <a:grpSpLocks noChangeAspect="1"/>
          </p:cNvGrpSpPr>
          <p:nvPr/>
        </p:nvGrpSpPr>
        <p:grpSpPr>
          <a:xfrm>
            <a:off x="2532779" y="5927526"/>
            <a:ext cx="1759294" cy="2329468"/>
            <a:chOff x="0" y="0"/>
            <a:chExt cx="6734175" cy="8916670"/>
          </a:xfrm>
        </p:grpSpPr>
        <p:sp>
          <p:nvSpPr>
            <p:cNvPr id="55" name="Freeform 55"/>
            <p:cNvSpPr/>
            <p:nvPr/>
          </p:nvSpPr>
          <p:spPr>
            <a:xfrm>
              <a:off x="6350" y="6350"/>
              <a:ext cx="6721475" cy="8903970"/>
            </a:xfrm>
            <a:custGeom>
              <a:avLst/>
              <a:gdLst/>
              <a:ahLst/>
              <a:cxnLst/>
              <a:rect l="l" t="t" r="r" b="b"/>
              <a:pathLst>
                <a:path w="6721475" h="8903970">
                  <a:moveTo>
                    <a:pt x="6328283" y="8903970"/>
                  </a:moveTo>
                  <a:lnTo>
                    <a:pt x="395986" y="8903970"/>
                  </a:lnTo>
                  <a:lnTo>
                    <a:pt x="0" y="8509254"/>
                  </a:lnTo>
                  <a:lnTo>
                    <a:pt x="0" y="394716"/>
                  </a:lnTo>
                  <a:lnTo>
                    <a:pt x="395986" y="0"/>
                  </a:lnTo>
                  <a:lnTo>
                    <a:pt x="6328283" y="0"/>
                  </a:lnTo>
                  <a:lnTo>
                    <a:pt x="6721475" y="394716"/>
                  </a:lnTo>
                  <a:lnTo>
                    <a:pt x="6721475" y="8510270"/>
                  </a:lnTo>
                  <a:lnTo>
                    <a:pt x="6328283" y="8903970"/>
                  </a:lnTo>
                  <a:close/>
                  <a:moveTo>
                    <a:pt x="403860" y="8884920"/>
                  </a:moveTo>
                  <a:lnTo>
                    <a:pt x="6320282" y="8884920"/>
                  </a:lnTo>
                  <a:lnTo>
                    <a:pt x="6702298" y="8502396"/>
                  </a:lnTo>
                  <a:lnTo>
                    <a:pt x="6702298" y="402590"/>
                  </a:lnTo>
                  <a:lnTo>
                    <a:pt x="6320282" y="19050"/>
                  </a:lnTo>
                  <a:lnTo>
                    <a:pt x="403860" y="19050"/>
                  </a:lnTo>
                  <a:lnTo>
                    <a:pt x="19050" y="402590"/>
                  </a:lnTo>
                  <a:lnTo>
                    <a:pt x="19050" y="8501380"/>
                  </a:lnTo>
                  <a:lnTo>
                    <a:pt x="403860" y="8884920"/>
                  </a:lnTo>
                  <a:close/>
                </a:path>
              </a:pathLst>
            </a:custGeom>
            <a:solidFill>
              <a:srgbClr val="17463E"/>
            </a:solidFill>
          </p:spPr>
          <p:txBody>
            <a:bodyPr/>
            <a:lstStyle/>
            <a:p>
              <a:endParaRPr lang="en-US"/>
            </a:p>
          </p:txBody>
        </p:sp>
        <p:sp>
          <p:nvSpPr>
            <p:cNvPr id="56" name="Freeform 56"/>
            <p:cNvSpPr/>
            <p:nvPr/>
          </p:nvSpPr>
          <p:spPr>
            <a:xfrm>
              <a:off x="155575" y="155575"/>
              <a:ext cx="6422898" cy="8605520"/>
            </a:xfrm>
            <a:custGeom>
              <a:avLst/>
              <a:gdLst/>
              <a:ahLst/>
              <a:cxnLst/>
              <a:rect l="l" t="t" r="r" b="b"/>
              <a:pathLst>
                <a:path w="6422898" h="8605520">
                  <a:moveTo>
                    <a:pt x="308483" y="8605520"/>
                  </a:moveTo>
                  <a:lnTo>
                    <a:pt x="0" y="8298053"/>
                  </a:lnTo>
                  <a:lnTo>
                    <a:pt x="0" y="307467"/>
                  </a:lnTo>
                  <a:lnTo>
                    <a:pt x="308483" y="0"/>
                  </a:lnTo>
                  <a:lnTo>
                    <a:pt x="6117082" y="0"/>
                  </a:lnTo>
                  <a:lnTo>
                    <a:pt x="6422898" y="307213"/>
                  </a:lnTo>
                  <a:lnTo>
                    <a:pt x="6422898" y="8299323"/>
                  </a:lnTo>
                  <a:lnTo>
                    <a:pt x="6117082" y="8605520"/>
                  </a:lnTo>
                  <a:close/>
                </a:path>
              </a:pathLst>
            </a:custGeom>
            <a:blipFill>
              <a:blip r:embed="rId14"/>
              <a:stretch>
                <a:fillRect l="-16990" r="-16990"/>
              </a:stretch>
            </a:blipFill>
          </p:spPr>
          <p:txBody>
            <a:bodyPr/>
            <a:lstStyle/>
            <a:p>
              <a:endParaRPr lang="en-US"/>
            </a:p>
          </p:txBody>
        </p:sp>
      </p:grpSp>
      <p:grpSp>
        <p:nvGrpSpPr>
          <p:cNvPr id="57" name="Group 57"/>
          <p:cNvGrpSpPr/>
          <p:nvPr/>
        </p:nvGrpSpPr>
        <p:grpSpPr>
          <a:xfrm>
            <a:off x="2328024" y="8256994"/>
            <a:ext cx="2168804" cy="769171"/>
            <a:chOff x="0" y="0"/>
            <a:chExt cx="402498" cy="142747"/>
          </a:xfrm>
        </p:grpSpPr>
        <p:sp>
          <p:nvSpPr>
            <p:cNvPr id="58" name="Freeform 58"/>
            <p:cNvSpPr/>
            <p:nvPr/>
          </p:nvSpPr>
          <p:spPr>
            <a:xfrm>
              <a:off x="0" y="0"/>
              <a:ext cx="402498" cy="142747"/>
            </a:xfrm>
            <a:custGeom>
              <a:avLst/>
              <a:gdLst/>
              <a:ahLst/>
              <a:cxnLst/>
              <a:rect l="l" t="t" r="r" b="b"/>
              <a:pathLst>
                <a:path w="402498" h="142747">
                  <a:moveTo>
                    <a:pt x="0" y="0"/>
                  </a:moveTo>
                  <a:lnTo>
                    <a:pt x="402498" y="0"/>
                  </a:lnTo>
                  <a:lnTo>
                    <a:pt x="402498" y="142747"/>
                  </a:lnTo>
                  <a:lnTo>
                    <a:pt x="0" y="142747"/>
                  </a:lnTo>
                  <a:close/>
                </a:path>
              </a:pathLst>
            </a:custGeom>
            <a:solidFill>
              <a:srgbClr val="17463E"/>
            </a:solidFill>
            <a:ln w="28575" cap="sq">
              <a:solidFill>
                <a:srgbClr val="6BA342"/>
              </a:solidFill>
              <a:prstDash val="solid"/>
              <a:miter/>
            </a:ln>
          </p:spPr>
          <p:txBody>
            <a:bodyPr/>
            <a:lstStyle/>
            <a:p>
              <a:endParaRPr lang="en-US"/>
            </a:p>
          </p:txBody>
        </p:sp>
        <p:sp>
          <p:nvSpPr>
            <p:cNvPr id="59" name="TextBox 59"/>
            <p:cNvSpPr txBox="1"/>
            <p:nvPr/>
          </p:nvSpPr>
          <p:spPr>
            <a:xfrm>
              <a:off x="0" y="9525"/>
              <a:ext cx="402498" cy="133222"/>
            </a:xfrm>
            <a:prstGeom prst="rect">
              <a:avLst/>
            </a:prstGeom>
          </p:spPr>
          <p:txBody>
            <a:bodyPr lIns="68376" tIns="68376" rIns="68376" bIns="68376" rtlCol="0" anchor="ctr"/>
            <a:lstStyle/>
            <a:p>
              <a:pPr algn="ctr">
                <a:lnSpc>
                  <a:spcPts val="1664"/>
                </a:lnSpc>
              </a:pPr>
              <a:r>
                <a:rPr lang="en-US" sz="1499" b="1">
                  <a:solidFill>
                    <a:srgbClr val="FFFFFF"/>
                  </a:solidFill>
                  <a:latin typeface="Public Sans Bold"/>
                  <a:ea typeface="Public Sans Bold"/>
                  <a:cs typeface="Public Sans Bold"/>
                  <a:sym typeface="Public Sans Bold"/>
                </a:rPr>
                <a:t>Jamie Root</a:t>
              </a:r>
            </a:p>
            <a:p>
              <a:pPr algn="ctr">
                <a:lnSpc>
                  <a:spcPts val="1664"/>
                </a:lnSpc>
              </a:pPr>
              <a:r>
                <a:rPr lang="en-US" sz="1499">
                  <a:solidFill>
                    <a:srgbClr val="FFFFFF"/>
                  </a:solidFill>
                  <a:latin typeface="Public Sans"/>
                  <a:ea typeface="Public Sans"/>
                  <a:cs typeface="Public Sans"/>
                  <a:sym typeface="Public Sans"/>
                </a:rPr>
                <a:t>Payroll Manager</a:t>
              </a:r>
            </a:p>
          </p:txBody>
        </p:sp>
      </p:grpSp>
    </p:spTree>
    <p:extLst>
      <p:ext uri="{BB962C8B-B14F-4D97-AF65-F5344CB8AC3E}">
        <p14:creationId xmlns:p14="http://schemas.microsoft.com/office/powerpoint/2010/main" val="4545415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EF3E3"/>
        </a:solidFill>
        <a:effectLst/>
      </p:bgPr>
    </p:bg>
    <p:spTree>
      <p:nvGrpSpPr>
        <p:cNvPr id="1" name=""/>
        <p:cNvGrpSpPr/>
        <p:nvPr/>
      </p:nvGrpSpPr>
      <p:grpSpPr>
        <a:xfrm>
          <a:off x="0" y="0"/>
          <a:ext cx="0" cy="0"/>
          <a:chOff x="0" y="0"/>
          <a:chExt cx="0" cy="0"/>
        </a:xfrm>
      </p:grpSpPr>
      <p:sp>
        <p:nvSpPr>
          <p:cNvPr id="2" name="Freeform 2"/>
          <p:cNvSpPr/>
          <p:nvPr/>
        </p:nvSpPr>
        <p:spPr>
          <a:xfrm>
            <a:off x="0" y="-419793"/>
            <a:ext cx="18399948" cy="10772333"/>
          </a:xfrm>
          <a:custGeom>
            <a:avLst/>
            <a:gdLst/>
            <a:ahLst/>
            <a:cxnLst/>
            <a:rect l="l" t="t" r="r" b="b"/>
            <a:pathLst>
              <a:path w="18399948" h="10772333">
                <a:moveTo>
                  <a:pt x="0" y="0"/>
                </a:moveTo>
                <a:lnTo>
                  <a:pt x="18399948" y="0"/>
                </a:lnTo>
                <a:lnTo>
                  <a:pt x="18399948" y="10772334"/>
                </a:lnTo>
                <a:lnTo>
                  <a:pt x="0" y="10772334"/>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7850038" y="4458584"/>
            <a:ext cx="2587925" cy="941728"/>
            <a:chOff x="0" y="0"/>
            <a:chExt cx="388499" cy="141372"/>
          </a:xfrm>
        </p:grpSpPr>
        <p:sp>
          <p:nvSpPr>
            <p:cNvPr id="4" name="Freeform 4"/>
            <p:cNvSpPr/>
            <p:nvPr/>
          </p:nvSpPr>
          <p:spPr>
            <a:xfrm>
              <a:off x="0" y="0"/>
              <a:ext cx="388499" cy="141372"/>
            </a:xfrm>
            <a:custGeom>
              <a:avLst/>
              <a:gdLst/>
              <a:ahLst/>
              <a:cxnLst/>
              <a:rect l="l" t="t" r="r" b="b"/>
              <a:pathLst>
                <a:path w="388499" h="141372">
                  <a:moveTo>
                    <a:pt x="0" y="0"/>
                  </a:moveTo>
                  <a:lnTo>
                    <a:pt x="388499" y="0"/>
                  </a:lnTo>
                  <a:lnTo>
                    <a:pt x="388499" y="141372"/>
                  </a:lnTo>
                  <a:lnTo>
                    <a:pt x="0" y="141372"/>
                  </a:lnTo>
                  <a:close/>
                </a:path>
              </a:pathLst>
            </a:custGeom>
            <a:solidFill>
              <a:srgbClr val="17463E"/>
            </a:solidFill>
            <a:ln w="28575" cap="sq">
              <a:solidFill>
                <a:srgbClr val="6BA342"/>
              </a:solidFill>
              <a:prstDash val="solid"/>
              <a:miter/>
            </a:ln>
          </p:spPr>
          <p:txBody>
            <a:bodyPr/>
            <a:lstStyle/>
            <a:p>
              <a:endParaRPr lang="en-US"/>
            </a:p>
          </p:txBody>
        </p:sp>
        <p:sp>
          <p:nvSpPr>
            <p:cNvPr id="5" name="TextBox 5"/>
            <p:cNvSpPr txBox="1"/>
            <p:nvPr/>
          </p:nvSpPr>
          <p:spPr>
            <a:xfrm>
              <a:off x="0" y="0"/>
              <a:ext cx="388499" cy="141372"/>
            </a:xfrm>
            <a:prstGeom prst="rect">
              <a:avLst/>
            </a:prstGeom>
          </p:spPr>
          <p:txBody>
            <a:bodyPr lIns="50800" tIns="50800" rIns="50800" bIns="50800" rtlCol="0" anchor="ctr"/>
            <a:lstStyle/>
            <a:p>
              <a:pPr algn="ctr">
                <a:lnSpc>
                  <a:spcPts val="2219"/>
                </a:lnSpc>
              </a:pPr>
              <a:r>
                <a:rPr lang="en-US" sz="1999" b="1">
                  <a:solidFill>
                    <a:srgbClr val="FFFFFF"/>
                  </a:solidFill>
                  <a:latin typeface="Public Sans Bold"/>
                  <a:ea typeface="Public Sans Bold"/>
                  <a:cs typeface="Public Sans Bold"/>
                  <a:sym typeface="Public Sans Bold"/>
                </a:rPr>
                <a:t>Megan Solko</a:t>
              </a:r>
            </a:p>
            <a:p>
              <a:pPr algn="ctr">
                <a:lnSpc>
                  <a:spcPts val="2219"/>
                </a:lnSpc>
              </a:pPr>
              <a:r>
                <a:rPr lang="en-US" sz="1999">
                  <a:solidFill>
                    <a:srgbClr val="FFFFFF"/>
                  </a:solidFill>
                  <a:latin typeface="Public Sans"/>
                  <a:ea typeface="Public Sans"/>
                  <a:cs typeface="Public Sans"/>
                  <a:sym typeface="Public Sans"/>
                </a:rPr>
                <a:t>Dir. L&amp;D</a:t>
              </a:r>
            </a:p>
          </p:txBody>
        </p:sp>
      </p:grpSp>
      <p:grpSp>
        <p:nvGrpSpPr>
          <p:cNvPr id="6" name="Group 6"/>
          <p:cNvGrpSpPr>
            <a:grpSpLocks noChangeAspect="1"/>
          </p:cNvGrpSpPr>
          <p:nvPr/>
        </p:nvGrpSpPr>
        <p:grpSpPr>
          <a:xfrm>
            <a:off x="7986851" y="1394241"/>
            <a:ext cx="2314297" cy="3064343"/>
            <a:chOff x="0" y="0"/>
            <a:chExt cx="6734175" cy="8916670"/>
          </a:xfrm>
        </p:grpSpPr>
        <p:sp>
          <p:nvSpPr>
            <p:cNvPr id="7" name="Freeform 7"/>
            <p:cNvSpPr/>
            <p:nvPr/>
          </p:nvSpPr>
          <p:spPr>
            <a:xfrm>
              <a:off x="6350" y="6350"/>
              <a:ext cx="6721475" cy="8903970"/>
            </a:xfrm>
            <a:custGeom>
              <a:avLst/>
              <a:gdLst/>
              <a:ahLst/>
              <a:cxnLst/>
              <a:rect l="l" t="t" r="r" b="b"/>
              <a:pathLst>
                <a:path w="6721475" h="8903970">
                  <a:moveTo>
                    <a:pt x="6328283" y="8903970"/>
                  </a:moveTo>
                  <a:lnTo>
                    <a:pt x="395986" y="8903970"/>
                  </a:lnTo>
                  <a:lnTo>
                    <a:pt x="0" y="8509254"/>
                  </a:lnTo>
                  <a:lnTo>
                    <a:pt x="0" y="394716"/>
                  </a:lnTo>
                  <a:lnTo>
                    <a:pt x="395986" y="0"/>
                  </a:lnTo>
                  <a:lnTo>
                    <a:pt x="6328283" y="0"/>
                  </a:lnTo>
                  <a:lnTo>
                    <a:pt x="6721475" y="394716"/>
                  </a:lnTo>
                  <a:lnTo>
                    <a:pt x="6721475" y="8510270"/>
                  </a:lnTo>
                  <a:lnTo>
                    <a:pt x="6328283" y="8903970"/>
                  </a:lnTo>
                  <a:close/>
                  <a:moveTo>
                    <a:pt x="403860" y="8884920"/>
                  </a:moveTo>
                  <a:lnTo>
                    <a:pt x="6320282" y="8884920"/>
                  </a:lnTo>
                  <a:lnTo>
                    <a:pt x="6702298" y="8502396"/>
                  </a:lnTo>
                  <a:lnTo>
                    <a:pt x="6702298" y="402590"/>
                  </a:lnTo>
                  <a:lnTo>
                    <a:pt x="6320282" y="19050"/>
                  </a:lnTo>
                  <a:lnTo>
                    <a:pt x="403860" y="19050"/>
                  </a:lnTo>
                  <a:lnTo>
                    <a:pt x="19050" y="402590"/>
                  </a:lnTo>
                  <a:lnTo>
                    <a:pt x="19050" y="8501380"/>
                  </a:lnTo>
                  <a:lnTo>
                    <a:pt x="403860" y="8884920"/>
                  </a:lnTo>
                  <a:close/>
                </a:path>
              </a:pathLst>
            </a:custGeom>
            <a:solidFill>
              <a:srgbClr val="17463E"/>
            </a:solidFill>
          </p:spPr>
          <p:txBody>
            <a:bodyPr/>
            <a:lstStyle/>
            <a:p>
              <a:endParaRPr lang="en-US"/>
            </a:p>
          </p:txBody>
        </p:sp>
        <p:sp>
          <p:nvSpPr>
            <p:cNvPr id="8" name="Freeform 8"/>
            <p:cNvSpPr/>
            <p:nvPr/>
          </p:nvSpPr>
          <p:spPr>
            <a:xfrm>
              <a:off x="155575" y="155575"/>
              <a:ext cx="6422898" cy="8605520"/>
            </a:xfrm>
            <a:custGeom>
              <a:avLst/>
              <a:gdLst/>
              <a:ahLst/>
              <a:cxnLst/>
              <a:rect l="l" t="t" r="r" b="b"/>
              <a:pathLst>
                <a:path w="6422898" h="8605520">
                  <a:moveTo>
                    <a:pt x="308483" y="8605520"/>
                  </a:moveTo>
                  <a:lnTo>
                    <a:pt x="0" y="8298053"/>
                  </a:lnTo>
                  <a:lnTo>
                    <a:pt x="0" y="307467"/>
                  </a:lnTo>
                  <a:lnTo>
                    <a:pt x="308483" y="0"/>
                  </a:lnTo>
                  <a:lnTo>
                    <a:pt x="6117082" y="0"/>
                  </a:lnTo>
                  <a:lnTo>
                    <a:pt x="6422898" y="307213"/>
                  </a:lnTo>
                  <a:lnTo>
                    <a:pt x="6422898" y="8299323"/>
                  </a:lnTo>
                  <a:lnTo>
                    <a:pt x="6117082" y="8605520"/>
                  </a:lnTo>
                  <a:close/>
                </a:path>
              </a:pathLst>
            </a:custGeom>
            <a:blipFill>
              <a:blip r:embed="rId4"/>
              <a:stretch>
                <a:fillRect b="-12025"/>
              </a:stretch>
            </a:blipFill>
          </p:spPr>
          <p:txBody>
            <a:bodyPr/>
            <a:lstStyle/>
            <a:p>
              <a:endParaRPr lang="en-US"/>
            </a:p>
          </p:txBody>
        </p:sp>
      </p:grpSp>
      <p:sp>
        <p:nvSpPr>
          <p:cNvPr id="9" name="Freeform 9"/>
          <p:cNvSpPr/>
          <p:nvPr/>
        </p:nvSpPr>
        <p:spPr>
          <a:xfrm>
            <a:off x="140451" y="9553378"/>
            <a:ext cx="2414894" cy="590878"/>
          </a:xfrm>
          <a:custGeom>
            <a:avLst/>
            <a:gdLst/>
            <a:ahLst/>
            <a:cxnLst/>
            <a:rect l="l" t="t" r="r" b="b"/>
            <a:pathLst>
              <a:path w="2414894" h="590878">
                <a:moveTo>
                  <a:pt x="0" y="0"/>
                </a:moveTo>
                <a:lnTo>
                  <a:pt x="2414894" y="0"/>
                </a:lnTo>
                <a:lnTo>
                  <a:pt x="2414894" y="590879"/>
                </a:lnTo>
                <a:lnTo>
                  <a:pt x="0" y="590879"/>
                </a:lnTo>
                <a:lnTo>
                  <a:pt x="0" y="0"/>
                </a:lnTo>
                <a:close/>
              </a:path>
            </a:pathLst>
          </a:custGeom>
          <a:blipFill>
            <a:blip r:embed="rId5"/>
            <a:stretch>
              <a:fillRect/>
            </a:stretch>
          </a:blipFill>
        </p:spPr>
        <p:txBody>
          <a:bodyPr/>
          <a:lstStyle/>
          <a:p>
            <a:endParaRPr lang="en-US"/>
          </a:p>
        </p:txBody>
      </p:sp>
      <p:sp>
        <p:nvSpPr>
          <p:cNvPr id="10" name="Freeform 10"/>
          <p:cNvSpPr/>
          <p:nvPr/>
        </p:nvSpPr>
        <p:spPr>
          <a:xfrm>
            <a:off x="16983792" y="201917"/>
            <a:ext cx="932477" cy="931558"/>
          </a:xfrm>
          <a:custGeom>
            <a:avLst/>
            <a:gdLst/>
            <a:ahLst/>
            <a:cxnLst/>
            <a:rect l="l" t="t" r="r" b="b"/>
            <a:pathLst>
              <a:path w="932477" h="931558">
                <a:moveTo>
                  <a:pt x="0" y="0"/>
                </a:moveTo>
                <a:lnTo>
                  <a:pt x="932477" y="0"/>
                </a:lnTo>
                <a:lnTo>
                  <a:pt x="932477" y="931558"/>
                </a:lnTo>
                <a:lnTo>
                  <a:pt x="0" y="931558"/>
                </a:lnTo>
                <a:lnTo>
                  <a:pt x="0" y="0"/>
                </a:lnTo>
                <a:close/>
              </a:path>
            </a:pathLst>
          </a:custGeom>
          <a:blipFill>
            <a:blip r:embed="rId6"/>
            <a:stretch>
              <a:fillRect/>
            </a:stretch>
          </a:blipFill>
        </p:spPr>
        <p:txBody>
          <a:bodyPr/>
          <a:lstStyle/>
          <a:p>
            <a:endParaRPr lang="en-US"/>
          </a:p>
        </p:txBody>
      </p:sp>
      <p:grpSp>
        <p:nvGrpSpPr>
          <p:cNvPr id="11" name="Group 11"/>
          <p:cNvGrpSpPr/>
          <p:nvPr/>
        </p:nvGrpSpPr>
        <p:grpSpPr>
          <a:xfrm>
            <a:off x="2597834" y="8183424"/>
            <a:ext cx="2168804" cy="769171"/>
            <a:chOff x="0" y="0"/>
            <a:chExt cx="402498" cy="142747"/>
          </a:xfrm>
        </p:grpSpPr>
        <p:sp>
          <p:nvSpPr>
            <p:cNvPr id="12" name="Freeform 12"/>
            <p:cNvSpPr/>
            <p:nvPr/>
          </p:nvSpPr>
          <p:spPr>
            <a:xfrm>
              <a:off x="0" y="0"/>
              <a:ext cx="402498" cy="142747"/>
            </a:xfrm>
            <a:custGeom>
              <a:avLst/>
              <a:gdLst/>
              <a:ahLst/>
              <a:cxnLst/>
              <a:rect l="l" t="t" r="r" b="b"/>
              <a:pathLst>
                <a:path w="402498" h="142747">
                  <a:moveTo>
                    <a:pt x="0" y="0"/>
                  </a:moveTo>
                  <a:lnTo>
                    <a:pt x="402498" y="0"/>
                  </a:lnTo>
                  <a:lnTo>
                    <a:pt x="402498" y="142747"/>
                  </a:lnTo>
                  <a:lnTo>
                    <a:pt x="0" y="142747"/>
                  </a:lnTo>
                  <a:close/>
                </a:path>
              </a:pathLst>
            </a:custGeom>
            <a:solidFill>
              <a:srgbClr val="17463E"/>
            </a:solidFill>
            <a:ln w="28575" cap="sq">
              <a:solidFill>
                <a:srgbClr val="6BA342"/>
              </a:solidFill>
              <a:prstDash val="solid"/>
              <a:miter/>
            </a:ln>
          </p:spPr>
          <p:txBody>
            <a:bodyPr/>
            <a:lstStyle/>
            <a:p>
              <a:endParaRPr lang="en-US"/>
            </a:p>
          </p:txBody>
        </p:sp>
        <p:sp>
          <p:nvSpPr>
            <p:cNvPr id="13" name="TextBox 13"/>
            <p:cNvSpPr txBox="1"/>
            <p:nvPr/>
          </p:nvSpPr>
          <p:spPr>
            <a:xfrm>
              <a:off x="0" y="9525"/>
              <a:ext cx="402498" cy="133222"/>
            </a:xfrm>
            <a:prstGeom prst="rect">
              <a:avLst/>
            </a:prstGeom>
          </p:spPr>
          <p:txBody>
            <a:bodyPr lIns="68376" tIns="68376" rIns="68376" bIns="68376" rtlCol="0" anchor="ctr"/>
            <a:lstStyle/>
            <a:p>
              <a:pPr algn="ctr">
                <a:lnSpc>
                  <a:spcPts val="1664"/>
                </a:lnSpc>
              </a:pPr>
              <a:r>
                <a:rPr lang="en-US" sz="1499" b="1">
                  <a:solidFill>
                    <a:srgbClr val="FFFFFF"/>
                  </a:solidFill>
                  <a:latin typeface="Public Sans Bold"/>
                  <a:ea typeface="Public Sans Bold"/>
                  <a:cs typeface="Public Sans Bold"/>
                  <a:sym typeface="Public Sans Bold"/>
                </a:rPr>
                <a:t>Tim Rigby</a:t>
              </a:r>
            </a:p>
            <a:p>
              <a:pPr algn="ctr">
                <a:lnSpc>
                  <a:spcPts val="1664"/>
                </a:lnSpc>
              </a:pPr>
              <a:r>
                <a:rPr lang="en-US" sz="1499">
                  <a:solidFill>
                    <a:srgbClr val="FFFFFF"/>
                  </a:solidFill>
                  <a:latin typeface="Public Sans"/>
                  <a:ea typeface="Public Sans"/>
                  <a:cs typeface="Public Sans"/>
                  <a:sym typeface="Public Sans"/>
                </a:rPr>
                <a:t>Mgr. L&amp;D</a:t>
              </a:r>
            </a:p>
          </p:txBody>
        </p:sp>
      </p:grpSp>
      <p:grpSp>
        <p:nvGrpSpPr>
          <p:cNvPr id="14" name="Group 14"/>
          <p:cNvGrpSpPr>
            <a:grpSpLocks noChangeAspect="1"/>
          </p:cNvGrpSpPr>
          <p:nvPr/>
        </p:nvGrpSpPr>
        <p:grpSpPr>
          <a:xfrm>
            <a:off x="2802589" y="5853956"/>
            <a:ext cx="1759294" cy="2329468"/>
            <a:chOff x="0" y="0"/>
            <a:chExt cx="6734175" cy="8916670"/>
          </a:xfrm>
        </p:grpSpPr>
        <p:sp>
          <p:nvSpPr>
            <p:cNvPr id="15" name="Freeform 15"/>
            <p:cNvSpPr/>
            <p:nvPr/>
          </p:nvSpPr>
          <p:spPr>
            <a:xfrm>
              <a:off x="6350" y="6350"/>
              <a:ext cx="6721475" cy="8903970"/>
            </a:xfrm>
            <a:custGeom>
              <a:avLst/>
              <a:gdLst/>
              <a:ahLst/>
              <a:cxnLst/>
              <a:rect l="l" t="t" r="r" b="b"/>
              <a:pathLst>
                <a:path w="6721475" h="8903970">
                  <a:moveTo>
                    <a:pt x="6328283" y="8903970"/>
                  </a:moveTo>
                  <a:lnTo>
                    <a:pt x="395986" y="8903970"/>
                  </a:lnTo>
                  <a:lnTo>
                    <a:pt x="0" y="8509254"/>
                  </a:lnTo>
                  <a:lnTo>
                    <a:pt x="0" y="394716"/>
                  </a:lnTo>
                  <a:lnTo>
                    <a:pt x="395986" y="0"/>
                  </a:lnTo>
                  <a:lnTo>
                    <a:pt x="6328283" y="0"/>
                  </a:lnTo>
                  <a:lnTo>
                    <a:pt x="6721475" y="394716"/>
                  </a:lnTo>
                  <a:lnTo>
                    <a:pt x="6721475" y="8510270"/>
                  </a:lnTo>
                  <a:lnTo>
                    <a:pt x="6328283" y="8903970"/>
                  </a:lnTo>
                  <a:close/>
                  <a:moveTo>
                    <a:pt x="403860" y="8884920"/>
                  </a:moveTo>
                  <a:lnTo>
                    <a:pt x="6320282" y="8884920"/>
                  </a:lnTo>
                  <a:lnTo>
                    <a:pt x="6702298" y="8502396"/>
                  </a:lnTo>
                  <a:lnTo>
                    <a:pt x="6702298" y="402590"/>
                  </a:lnTo>
                  <a:lnTo>
                    <a:pt x="6320282" y="19050"/>
                  </a:lnTo>
                  <a:lnTo>
                    <a:pt x="403860" y="19050"/>
                  </a:lnTo>
                  <a:lnTo>
                    <a:pt x="19050" y="402590"/>
                  </a:lnTo>
                  <a:lnTo>
                    <a:pt x="19050" y="8501380"/>
                  </a:lnTo>
                  <a:lnTo>
                    <a:pt x="403860" y="8884920"/>
                  </a:lnTo>
                  <a:close/>
                </a:path>
              </a:pathLst>
            </a:custGeom>
            <a:solidFill>
              <a:srgbClr val="17463E"/>
            </a:solidFill>
          </p:spPr>
          <p:txBody>
            <a:bodyPr/>
            <a:lstStyle/>
            <a:p>
              <a:endParaRPr lang="en-US"/>
            </a:p>
          </p:txBody>
        </p:sp>
        <p:sp>
          <p:nvSpPr>
            <p:cNvPr id="16" name="Freeform 16"/>
            <p:cNvSpPr/>
            <p:nvPr/>
          </p:nvSpPr>
          <p:spPr>
            <a:xfrm>
              <a:off x="155575" y="155575"/>
              <a:ext cx="6422898" cy="8605520"/>
            </a:xfrm>
            <a:custGeom>
              <a:avLst/>
              <a:gdLst/>
              <a:ahLst/>
              <a:cxnLst/>
              <a:rect l="l" t="t" r="r" b="b"/>
              <a:pathLst>
                <a:path w="6422898" h="8605520">
                  <a:moveTo>
                    <a:pt x="308483" y="8605520"/>
                  </a:moveTo>
                  <a:lnTo>
                    <a:pt x="0" y="8298053"/>
                  </a:lnTo>
                  <a:lnTo>
                    <a:pt x="0" y="307467"/>
                  </a:lnTo>
                  <a:lnTo>
                    <a:pt x="308483" y="0"/>
                  </a:lnTo>
                  <a:lnTo>
                    <a:pt x="6117082" y="0"/>
                  </a:lnTo>
                  <a:lnTo>
                    <a:pt x="6422898" y="307213"/>
                  </a:lnTo>
                  <a:lnTo>
                    <a:pt x="6422898" y="8299323"/>
                  </a:lnTo>
                  <a:lnTo>
                    <a:pt x="6117082" y="8605520"/>
                  </a:lnTo>
                  <a:close/>
                </a:path>
              </a:pathLst>
            </a:custGeom>
            <a:blipFill>
              <a:blip r:embed="rId7"/>
              <a:stretch>
                <a:fillRect t="-1636" b="-1759"/>
              </a:stretch>
            </a:blipFill>
          </p:spPr>
          <p:txBody>
            <a:bodyPr/>
            <a:lstStyle/>
            <a:p>
              <a:endParaRPr lang="en-US"/>
            </a:p>
          </p:txBody>
        </p:sp>
      </p:grpSp>
      <p:grpSp>
        <p:nvGrpSpPr>
          <p:cNvPr id="17" name="Group 17"/>
          <p:cNvGrpSpPr>
            <a:grpSpLocks noChangeAspect="1"/>
          </p:cNvGrpSpPr>
          <p:nvPr/>
        </p:nvGrpSpPr>
        <p:grpSpPr>
          <a:xfrm>
            <a:off x="6443765" y="5853956"/>
            <a:ext cx="1759294" cy="2329468"/>
            <a:chOff x="0" y="0"/>
            <a:chExt cx="6734175" cy="8916670"/>
          </a:xfrm>
        </p:grpSpPr>
        <p:sp>
          <p:nvSpPr>
            <p:cNvPr id="18" name="Freeform 18"/>
            <p:cNvSpPr/>
            <p:nvPr/>
          </p:nvSpPr>
          <p:spPr>
            <a:xfrm>
              <a:off x="6350" y="6350"/>
              <a:ext cx="6721475" cy="8903970"/>
            </a:xfrm>
            <a:custGeom>
              <a:avLst/>
              <a:gdLst/>
              <a:ahLst/>
              <a:cxnLst/>
              <a:rect l="l" t="t" r="r" b="b"/>
              <a:pathLst>
                <a:path w="6721475" h="8903970">
                  <a:moveTo>
                    <a:pt x="6328283" y="8903970"/>
                  </a:moveTo>
                  <a:lnTo>
                    <a:pt x="395986" y="8903970"/>
                  </a:lnTo>
                  <a:lnTo>
                    <a:pt x="0" y="8509254"/>
                  </a:lnTo>
                  <a:lnTo>
                    <a:pt x="0" y="394716"/>
                  </a:lnTo>
                  <a:lnTo>
                    <a:pt x="395986" y="0"/>
                  </a:lnTo>
                  <a:lnTo>
                    <a:pt x="6328283" y="0"/>
                  </a:lnTo>
                  <a:lnTo>
                    <a:pt x="6721475" y="394716"/>
                  </a:lnTo>
                  <a:lnTo>
                    <a:pt x="6721475" y="8510270"/>
                  </a:lnTo>
                  <a:lnTo>
                    <a:pt x="6328283" y="8903970"/>
                  </a:lnTo>
                  <a:close/>
                  <a:moveTo>
                    <a:pt x="403860" y="8884920"/>
                  </a:moveTo>
                  <a:lnTo>
                    <a:pt x="6320282" y="8884920"/>
                  </a:lnTo>
                  <a:lnTo>
                    <a:pt x="6702298" y="8502396"/>
                  </a:lnTo>
                  <a:lnTo>
                    <a:pt x="6702298" y="402590"/>
                  </a:lnTo>
                  <a:lnTo>
                    <a:pt x="6320282" y="19050"/>
                  </a:lnTo>
                  <a:lnTo>
                    <a:pt x="403860" y="19050"/>
                  </a:lnTo>
                  <a:lnTo>
                    <a:pt x="19050" y="402590"/>
                  </a:lnTo>
                  <a:lnTo>
                    <a:pt x="19050" y="8501380"/>
                  </a:lnTo>
                  <a:lnTo>
                    <a:pt x="403860" y="8884920"/>
                  </a:lnTo>
                  <a:close/>
                </a:path>
              </a:pathLst>
            </a:custGeom>
            <a:solidFill>
              <a:srgbClr val="17463E"/>
            </a:solidFill>
          </p:spPr>
          <p:txBody>
            <a:bodyPr/>
            <a:lstStyle/>
            <a:p>
              <a:endParaRPr lang="en-US"/>
            </a:p>
          </p:txBody>
        </p:sp>
        <p:sp>
          <p:nvSpPr>
            <p:cNvPr id="19" name="Freeform 19"/>
            <p:cNvSpPr/>
            <p:nvPr/>
          </p:nvSpPr>
          <p:spPr>
            <a:xfrm>
              <a:off x="155575" y="155575"/>
              <a:ext cx="6422898" cy="8605520"/>
            </a:xfrm>
            <a:custGeom>
              <a:avLst/>
              <a:gdLst/>
              <a:ahLst/>
              <a:cxnLst/>
              <a:rect l="l" t="t" r="r" b="b"/>
              <a:pathLst>
                <a:path w="6422898" h="8605520">
                  <a:moveTo>
                    <a:pt x="308483" y="8605520"/>
                  </a:moveTo>
                  <a:lnTo>
                    <a:pt x="0" y="8298053"/>
                  </a:lnTo>
                  <a:lnTo>
                    <a:pt x="0" y="307467"/>
                  </a:lnTo>
                  <a:lnTo>
                    <a:pt x="308483" y="0"/>
                  </a:lnTo>
                  <a:lnTo>
                    <a:pt x="6117082" y="0"/>
                  </a:lnTo>
                  <a:lnTo>
                    <a:pt x="6422898" y="307213"/>
                  </a:lnTo>
                  <a:lnTo>
                    <a:pt x="6422898" y="8299323"/>
                  </a:lnTo>
                  <a:lnTo>
                    <a:pt x="6117082" y="8605520"/>
                  </a:lnTo>
                  <a:close/>
                </a:path>
              </a:pathLst>
            </a:custGeom>
            <a:blipFill>
              <a:blip r:embed="rId8"/>
              <a:stretch>
                <a:fillRect l="-16990" r="-16990"/>
              </a:stretch>
            </a:blipFill>
          </p:spPr>
          <p:txBody>
            <a:bodyPr/>
            <a:lstStyle/>
            <a:p>
              <a:endParaRPr lang="en-US"/>
            </a:p>
          </p:txBody>
        </p:sp>
      </p:grpSp>
      <p:grpSp>
        <p:nvGrpSpPr>
          <p:cNvPr id="20" name="Group 20"/>
          <p:cNvGrpSpPr>
            <a:grpSpLocks noChangeAspect="1"/>
          </p:cNvGrpSpPr>
          <p:nvPr/>
        </p:nvGrpSpPr>
        <p:grpSpPr>
          <a:xfrm>
            <a:off x="10157269" y="5853956"/>
            <a:ext cx="1759294" cy="2329468"/>
            <a:chOff x="0" y="0"/>
            <a:chExt cx="6734175" cy="8916670"/>
          </a:xfrm>
        </p:grpSpPr>
        <p:sp>
          <p:nvSpPr>
            <p:cNvPr id="21" name="Freeform 21"/>
            <p:cNvSpPr/>
            <p:nvPr/>
          </p:nvSpPr>
          <p:spPr>
            <a:xfrm>
              <a:off x="6350" y="6350"/>
              <a:ext cx="6721475" cy="8903970"/>
            </a:xfrm>
            <a:custGeom>
              <a:avLst/>
              <a:gdLst/>
              <a:ahLst/>
              <a:cxnLst/>
              <a:rect l="l" t="t" r="r" b="b"/>
              <a:pathLst>
                <a:path w="6721475" h="8903970">
                  <a:moveTo>
                    <a:pt x="6328283" y="8903970"/>
                  </a:moveTo>
                  <a:lnTo>
                    <a:pt x="395986" y="8903970"/>
                  </a:lnTo>
                  <a:lnTo>
                    <a:pt x="0" y="8509254"/>
                  </a:lnTo>
                  <a:lnTo>
                    <a:pt x="0" y="394716"/>
                  </a:lnTo>
                  <a:lnTo>
                    <a:pt x="395986" y="0"/>
                  </a:lnTo>
                  <a:lnTo>
                    <a:pt x="6328283" y="0"/>
                  </a:lnTo>
                  <a:lnTo>
                    <a:pt x="6721475" y="394716"/>
                  </a:lnTo>
                  <a:lnTo>
                    <a:pt x="6721475" y="8510270"/>
                  </a:lnTo>
                  <a:lnTo>
                    <a:pt x="6328283" y="8903970"/>
                  </a:lnTo>
                  <a:close/>
                  <a:moveTo>
                    <a:pt x="403860" y="8884920"/>
                  </a:moveTo>
                  <a:lnTo>
                    <a:pt x="6320282" y="8884920"/>
                  </a:lnTo>
                  <a:lnTo>
                    <a:pt x="6702298" y="8502396"/>
                  </a:lnTo>
                  <a:lnTo>
                    <a:pt x="6702298" y="402590"/>
                  </a:lnTo>
                  <a:lnTo>
                    <a:pt x="6320282" y="19050"/>
                  </a:lnTo>
                  <a:lnTo>
                    <a:pt x="403860" y="19050"/>
                  </a:lnTo>
                  <a:lnTo>
                    <a:pt x="19050" y="402590"/>
                  </a:lnTo>
                  <a:lnTo>
                    <a:pt x="19050" y="8501380"/>
                  </a:lnTo>
                  <a:lnTo>
                    <a:pt x="403860" y="8884920"/>
                  </a:lnTo>
                  <a:close/>
                </a:path>
              </a:pathLst>
            </a:custGeom>
            <a:solidFill>
              <a:srgbClr val="17463E"/>
            </a:solidFill>
          </p:spPr>
          <p:txBody>
            <a:bodyPr/>
            <a:lstStyle/>
            <a:p>
              <a:endParaRPr lang="en-US"/>
            </a:p>
          </p:txBody>
        </p:sp>
        <p:sp>
          <p:nvSpPr>
            <p:cNvPr id="22" name="Freeform 22"/>
            <p:cNvSpPr/>
            <p:nvPr/>
          </p:nvSpPr>
          <p:spPr>
            <a:xfrm>
              <a:off x="155575" y="155575"/>
              <a:ext cx="6422898" cy="8605520"/>
            </a:xfrm>
            <a:custGeom>
              <a:avLst/>
              <a:gdLst/>
              <a:ahLst/>
              <a:cxnLst/>
              <a:rect l="l" t="t" r="r" b="b"/>
              <a:pathLst>
                <a:path w="6422898" h="8605520">
                  <a:moveTo>
                    <a:pt x="308483" y="8605520"/>
                  </a:moveTo>
                  <a:lnTo>
                    <a:pt x="0" y="8298053"/>
                  </a:lnTo>
                  <a:lnTo>
                    <a:pt x="0" y="307467"/>
                  </a:lnTo>
                  <a:lnTo>
                    <a:pt x="308483" y="0"/>
                  </a:lnTo>
                  <a:lnTo>
                    <a:pt x="6117082" y="0"/>
                  </a:lnTo>
                  <a:lnTo>
                    <a:pt x="6422898" y="307213"/>
                  </a:lnTo>
                  <a:lnTo>
                    <a:pt x="6422898" y="8299323"/>
                  </a:lnTo>
                  <a:lnTo>
                    <a:pt x="6117082" y="8605520"/>
                  </a:lnTo>
                  <a:close/>
                </a:path>
              </a:pathLst>
            </a:custGeom>
            <a:blipFill>
              <a:blip r:embed="rId9"/>
              <a:stretch>
                <a:fillRect l="-30128" t="-18434" r="-28552"/>
              </a:stretch>
            </a:blipFill>
          </p:spPr>
          <p:txBody>
            <a:bodyPr/>
            <a:lstStyle/>
            <a:p>
              <a:endParaRPr lang="en-US"/>
            </a:p>
          </p:txBody>
        </p:sp>
      </p:grpSp>
      <p:grpSp>
        <p:nvGrpSpPr>
          <p:cNvPr id="23" name="Group 23"/>
          <p:cNvGrpSpPr>
            <a:grpSpLocks noChangeAspect="1"/>
          </p:cNvGrpSpPr>
          <p:nvPr/>
        </p:nvGrpSpPr>
        <p:grpSpPr>
          <a:xfrm>
            <a:off x="13726117" y="5853956"/>
            <a:ext cx="1759294" cy="2329468"/>
            <a:chOff x="0" y="0"/>
            <a:chExt cx="6734175" cy="8916670"/>
          </a:xfrm>
        </p:grpSpPr>
        <p:sp>
          <p:nvSpPr>
            <p:cNvPr id="24" name="Freeform 24"/>
            <p:cNvSpPr/>
            <p:nvPr/>
          </p:nvSpPr>
          <p:spPr>
            <a:xfrm>
              <a:off x="6350" y="6350"/>
              <a:ext cx="6721475" cy="8903970"/>
            </a:xfrm>
            <a:custGeom>
              <a:avLst/>
              <a:gdLst/>
              <a:ahLst/>
              <a:cxnLst/>
              <a:rect l="l" t="t" r="r" b="b"/>
              <a:pathLst>
                <a:path w="6721475" h="8903970">
                  <a:moveTo>
                    <a:pt x="6328283" y="8903970"/>
                  </a:moveTo>
                  <a:lnTo>
                    <a:pt x="395986" y="8903970"/>
                  </a:lnTo>
                  <a:lnTo>
                    <a:pt x="0" y="8509254"/>
                  </a:lnTo>
                  <a:lnTo>
                    <a:pt x="0" y="394716"/>
                  </a:lnTo>
                  <a:lnTo>
                    <a:pt x="395986" y="0"/>
                  </a:lnTo>
                  <a:lnTo>
                    <a:pt x="6328283" y="0"/>
                  </a:lnTo>
                  <a:lnTo>
                    <a:pt x="6721475" y="394716"/>
                  </a:lnTo>
                  <a:lnTo>
                    <a:pt x="6721475" y="8510270"/>
                  </a:lnTo>
                  <a:lnTo>
                    <a:pt x="6328283" y="8903970"/>
                  </a:lnTo>
                  <a:close/>
                  <a:moveTo>
                    <a:pt x="403860" y="8884920"/>
                  </a:moveTo>
                  <a:lnTo>
                    <a:pt x="6320282" y="8884920"/>
                  </a:lnTo>
                  <a:lnTo>
                    <a:pt x="6702298" y="8502396"/>
                  </a:lnTo>
                  <a:lnTo>
                    <a:pt x="6702298" y="402590"/>
                  </a:lnTo>
                  <a:lnTo>
                    <a:pt x="6320282" y="19050"/>
                  </a:lnTo>
                  <a:lnTo>
                    <a:pt x="403860" y="19050"/>
                  </a:lnTo>
                  <a:lnTo>
                    <a:pt x="19050" y="402590"/>
                  </a:lnTo>
                  <a:lnTo>
                    <a:pt x="19050" y="8501380"/>
                  </a:lnTo>
                  <a:lnTo>
                    <a:pt x="403860" y="8884920"/>
                  </a:lnTo>
                  <a:close/>
                </a:path>
              </a:pathLst>
            </a:custGeom>
            <a:solidFill>
              <a:srgbClr val="17463E"/>
            </a:solidFill>
          </p:spPr>
          <p:txBody>
            <a:bodyPr/>
            <a:lstStyle/>
            <a:p>
              <a:endParaRPr lang="en-US"/>
            </a:p>
          </p:txBody>
        </p:sp>
        <p:sp>
          <p:nvSpPr>
            <p:cNvPr id="25" name="Freeform 25"/>
            <p:cNvSpPr/>
            <p:nvPr/>
          </p:nvSpPr>
          <p:spPr>
            <a:xfrm>
              <a:off x="155575" y="155575"/>
              <a:ext cx="6422898" cy="8605520"/>
            </a:xfrm>
            <a:custGeom>
              <a:avLst/>
              <a:gdLst/>
              <a:ahLst/>
              <a:cxnLst/>
              <a:rect l="l" t="t" r="r" b="b"/>
              <a:pathLst>
                <a:path w="6422898" h="8605520">
                  <a:moveTo>
                    <a:pt x="308483" y="8605520"/>
                  </a:moveTo>
                  <a:lnTo>
                    <a:pt x="0" y="8298053"/>
                  </a:lnTo>
                  <a:lnTo>
                    <a:pt x="0" y="307467"/>
                  </a:lnTo>
                  <a:lnTo>
                    <a:pt x="308483" y="0"/>
                  </a:lnTo>
                  <a:lnTo>
                    <a:pt x="6117082" y="0"/>
                  </a:lnTo>
                  <a:lnTo>
                    <a:pt x="6422898" y="307213"/>
                  </a:lnTo>
                  <a:lnTo>
                    <a:pt x="6422898" y="8299323"/>
                  </a:lnTo>
                  <a:lnTo>
                    <a:pt x="6117082" y="8605520"/>
                  </a:lnTo>
                  <a:close/>
                </a:path>
              </a:pathLst>
            </a:custGeom>
            <a:blipFill>
              <a:blip r:embed="rId10"/>
              <a:stretch>
                <a:fillRect l="-16990" r="-16990"/>
              </a:stretch>
            </a:blipFill>
          </p:spPr>
          <p:txBody>
            <a:bodyPr/>
            <a:lstStyle/>
            <a:p>
              <a:endParaRPr lang="en-US"/>
            </a:p>
          </p:txBody>
        </p:sp>
      </p:grpSp>
      <p:grpSp>
        <p:nvGrpSpPr>
          <p:cNvPr id="26" name="Group 26"/>
          <p:cNvGrpSpPr/>
          <p:nvPr/>
        </p:nvGrpSpPr>
        <p:grpSpPr>
          <a:xfrm>
            <a:off x="6239010" y="8183424"/>
            <a:ext cx="2168804" cy="769171"/>
            <a:chOff x="0" y="0"/>
            <a:chExt cx="402498" cy="142747"/>
          </a:xfrm>
        </p:grpSpPr>
        <p:sp>
          <p:nvSpPr>
            <p:cNvPr id="27" name="Freeform 27"/>
            <p:cNvSpPr/>
            <p:nvPr/>
          </p:nvSpPr>
          <p:spPr>
            <a:xfrm>
              <a:off x="0" y="0"/>
              <a:ext cx="402498" cy="142747"/>
            </a:xfrm>
            <a:custGeom>
              <a:avLst/>
              <a:gdLst/>
              <a:ahLst/>
              <a:cxnLst/>
              <a:rect l="l" t="t" r="r" b="b"/>
              <a:pathLst>
                <a:path w="402498" h="142747">
                  <a:moveTo>
                    <a:pt x="0" y="0"/>
                  </a:moveTo>
                  <a:lnTo>
                    <a:pt x="402498" y="0"/>
                  </a:lnTo>
                  <a:lnTo>
                    <a:pt x="402498" y="142747"/>
                  </a:lnTo>
                  <a:lnTo>
                    <a:pt x="0" y="142747"/>
                  </a:lnTo>
                  <a:close/>
                </a:path>
              </a:pathLst>
            </a:custGeom>
            <a:solidFill>
              <a:srgbClr val="17463E"/>
            </a:solidFill>
            <a:ln w="28575" cap="sq">
              <a:solidFill>
                <a:srgbClr val="6BA342"/>
              </a:solidFill>
              <a:prstDash val="solid"/>
              <a:miter/>
            </a:ln>
          </p:spPr>
          <p:txBody>
            <a:bodyPr/>
            <a:lstStyle/>
            <a:p>
              <a:endParaRPr lang="en-US"/>
            </a:p>
          </p:txBody>
        </p:sp>
        <p:sp>
          <p:nvSpPr>
            <p:cNvPr id="28" name="TextBox 28"/>
            <p:cNvSpPr txBox="1"/>
            <p:nvPr/>
          </p:nvSpPr>
          <p:spPr>
            <a:xfrm>
              <a:off x="0" y="9525"/>
              <a:ext cx="402498" cy="133222"/>
            </a:xfrm>
            <a:prstGeom prst="rect">
              <a:avLst/>
            </a:prstGeom>
          </p:spPr>
          <p:txBody>
            <a:bodyPr lIns="68376" tIns="68376" rIns="68376" bIns="68376" rtlCol="0" anchor="ctr"/>
            <a:lstStyle/>
            <a:p>
              <a:pPr algn="ctr">
                <a:lnSpc>
                  <a:spcPts val="1664"/>
                </a:lnSpc>
              </a:pPr>
              <a:r>
                <a:rPr lang="en-US" sz="1499" b="1">
                  <a:solidFill>
                    <a:srgbClr val="FFFFFF"/>
                  </a:solidFill>
                  <a:latin typeface="Public Sans Bold"/>
                  <a:ea typeface="Public Sans Bold"/>
                  <a:cs typeface="Public Sans Bold"/>
                  <a:sym typeface="Public Sans Bold"/>
                </a:rPr>
                <a:t>Genoa Occhipinti</a:t>
              </a:r>
            </a:p>
            <a:p>
              <a:pPr algn="ctr">
                <a:lnSpc>
                  <a:spcPts val="1664"/>
                </a:lnSpc>
              </a:pPr>
              <a:r>
                <a:rPr lang="en-US" sz="1499">
                  <a:solidFill>
                    <a:srgbClr val="FFFFFF"/>
                  </a:solidFill>
                  <a:latin typeface="Public Sans"/>
                  <a:ea typeface="Public Sans"/>
                  <a:cs typeface="Public Sans"/>
                  <a:sym typeface="Public Sans"/>
                </a:rPr>
                <a:t>Analyst, LMS</a:t>
              </a:r>
            </a:p>
          </p:txBody>
        </p:sp>
      </p:grpSp>
      <p:grpSp>
        <p:nvGrpSpPr>
          <p:cNvPr id="29" name="Group 29"/>
          <p:cNvGrpSpPr/>
          <p:nvPr/>
        </p:nvGrpSpPr>
        <p:grpSpPr>
          <a:xfrm>
            <a:off x="9952514" y="8183424"/>
            <a:ext cx="2168804" cy="769171"/>
            <a:chOff x="0" y="0"/>
            <a:chExt cx="402498" cy="142747"/>
          </a:xfrm>
        </p:grpSpPr>
        <p:sp>
          <p:nvSpPr>
            <p:cNvPr id="30" name="Freeform 30"/>
            <p:cNvSpPr/>
            <p:nvPr/>
          </p:nvSpPr>
          <p:spPr>
            <a:xfrm>
              <a:off x="0" y="0"/>
              <a:ext cx="402498" cy="142747"/>
            </a:xfrm>
            <a:custGeom>
              <a:avLst/>
              <a:gdLst/>
              <a:ahLst/>
              <a:cxnLst/>
              <a:rect l="l" t="t" r="r" b="b"/>
              <a:pathLst>
                <a:path w="402498" h="142747">
                  <a:moveTo>
                    <a:pt x="0" y="0"/>
                  </a:moveTo>
                  <a:lnTo>
                    <a:pt x="402498" y="0"/>
                  </a:lnTo>
                  <a:lnTo>
                    <a:pt x="402498" y="142747"/>
                  </a:lnTo>
                  <a:lnTo>
                    <a:pt x="0" y="142747"/>
                  </a:lnTo>
                  <a:close/>
                </a:path>
              </a:pathLst>
            </a:custGeom>
            <a:solidFill>
              <a:srgbClr val="17463E"/>
            </a:solidFill>
            <a:ln w="28575" cap="sq">
              <a:solidFill>
                <a:srgbClr val="6BA342"/>
              </a:solidFill>
              <a:prstDash val="solid"/>
              <a:miter/>
            </a:ln>
          </p:spPr>
          <p:txBody>
            <a:bodyPr/>
            <a:lstStyle/>
            <a:p>
              <a:endParaRPr lang="en-US"/>
            </a:p>
          </p:txBody>
        </p:sp>
        <p:sp>
          <p:nvSpPr>
            <p:cNvPr id="31" name="TextBox 31"/>
            <p:cNvSpPr txBox="1"/>
            <p:nvPr/>
          </p:nvSpPr>
          <p:spPr>
            <a:xfrm>
              <a:off x="0" y="9525"/>
              <a:ext cx="402498" cy="133222"/>
            </a:xfrm>
            <a:prstGeom prst="rect">
              <a:avLst/>
            </a:prstGeom>
          </p:spPr>
          <p:txBody>
            <a:bodyPr lIns="68376" tIns="68376" rIns="68376" bIns="68376" rtlCol="0" anchor="ctr"/>
            <a:lstStyle/>
            <a:p>
              <a:pPr algn="ctr">
                <a:lnSpc>
                  <a:spcPts val="1664"/>
                </a:lnSpc>
              </a:pPr>
              <a:r>
                <a:rPr lang="en-US" sz="1499" b="1">
                  <a:solidFill>
                    <a:srgbClr val="FFFFFF"/>
                  </a:solidFill>
                  <a:latin typeface="Public Sans Bold"/>
                  <a:ea typeface="Public Sans Bold"/>
                  <a:cs typeface="Public Sans Bold"/>
                  <a:sym typeface="Public Sans Bold"/>
                </a:rPr>
                <a:t>Hayley Simmerson</a:t>
              </a:r>
            </a:p>
            <a:p>
              <a:pPr algn="ctr">
                <a:lnSpc>
                  <a:spcPts val="1664"/>
                </a:lnSpc>
              </a:pPr>
              <a:r>
                <a:rPr lang="en-US" sz="1499">
                  <a:solidFill>
                    <a:srgbClr val="FFFFFF"/>
                  </a:solidFill>
                  <a:latin typeface="Public Sans"/>
                  <a:ea typeface="Public Sans"/>
                  <a:cs typeface="Public Sans"/>
                  <a:sym typeface="Public Sans"/>
                </a:rPr>
                <a:t>Manager, Talent Integ.</a:t>
              </a:r>
            </a:p>
          </p:txBody>
        </p:sp>
      </p:grpSp>
      <p:grpSp>
        <p:nvGrpSpPr>
          <p:cNvPr id="32" name="Group 32"/>
          <p:cNvGrpSpPr/>
          <p:nvPr/>
        </p:nvGrpSpPr>
        <p:grpSpPr>
          <a:xfrm>
            <a:off x="13521362" y="8183424"/>
            <a:ext cx="2168804" cy="769171"/>
            <a:chOff x="0" y="0"/>
            <a:chExt cx="402498" cy="142747"/>
          </a:xfrm>
        </p:grpSpPr>
        <p:sp>
          <p:nvSpPr>
            <p:cNvPr id="33" name="Freeform 33"/>
            <p:cNvSpPr/>
            <p:nvPr/>
          </p:nvSpPr>
          <p:spPr>
            <a:xfrm>
              <a:off x="0" y="0"/>
              <a:ext cx="402498" cy="142747"/>
            </a:xfrm>
            <a:custGeom>
              <a:avLst/>
              <a:gdLst/>
              <a:ahLst/>
              <a:cxnLst/>
              <a:rect l="l" t="t" r="r" b="b"/>
              <a:pathLst>
                <a:path w="402498" h="142747">
                  <a:moveTo>
                    <a:pt x="0" y="0"/>
                  </a:moveTo>
                  <a:lnTo>
                    <a:pt x="402498" y="0"/>
                  </a:lnTo>
                  <a:lnTo>
                    <a:pt x="402498" y="142747"/>
                  </a:lnTo>
                  <a:lnTo>
                    <a:pt x="0" y="142747"/>
                  </a:lnTo>
                  <a:close/>
                </a:path>
              </a:pathLst>
            </a:custGeom>
            <a:solidFill>
              <a:srgbClr val="17463E"/>
            </a:solidFill>
            <a:ln w="28575" cap="sq">
              <a:solidFill>
                <a:srgbClr val="6BA342"/>
              </a:solidFill>
              <a:prstDash val="solid"/>
              <a:miter/>
            </a:ln>
          </p:spPr>
          <p:txBody>
            <a:bodyPr/>
            <a:lstStyle/>
            <a:p>
              <a:endParaRPr lang="en-US"/>
            </a:p>
          </p:txBody>
        </p:sp>
        <p:sp>
          <p:nvSpPr>
            <p:cNvPr id="34" name="TextBox 34"/>
            <p:cNvSpPr txBox="1"/>
            <p:nvPr/>
          </p:nvSpPr>
          <p:spPr>
            <a:xfrm>
              <a:off x="0" y="9525"/>
              <a:ext cx="402498" cy="133222"/>
            </a:xfrm>
            <a:prstGeom prst="rect">
              <a:avLst/>
            </a:prstGeom>
          </p:spPr>
          <p:txBody>
            <a:bodyPr lIns="68376" tIns="68376" rIns="68376" bIns="68376" rtlCol="0" anchor="ctr"/>
            <a:lstStyle/>
            <a:p>
              <a:pPr algn="ctr">
                <a:lnSpc>
                  <a:spcPts val="1664"/>
                </a:lnSpc>
              </a:pPr>
              <a:r>
                <a:rPr lang="en-US" sz="1499" b="1">
                  <a:solidFill>
                    <a:srgbClr val="FFFFFF"/>
                  </a:solidFill>
                  <a:latin typeface="Public Sans Bold"/>
                  <a:ea typeface="Public Sans Bold"/>
                  <a:cs typeface="Public Sans Bold"/>
                  <a:sym typeface="Public Sans Bold"/>
                </a:rPr>
                <a:t>Devin Swidecki</a:t>
              </a:r>
            </a:p>
            <a:p>
              <a:pPr algn="ctr">
                <a:lnSpc>
                  <a:spcPts val="1664"/>
                </a:lnSpc>
              </a:pPr>
              <a:r>
                <a:rPr lang="en-US" sz="1499">
                  <a:solidFill>
                    <a:srgbClr val="FFFFFF"/>
                  </a:solidFill>
                  <a:latin typeface="Public Sans"/>
                  <a:ea typeface="Public Sans"/>
                  <a:cs typeface="Public Sans"/>
                  <a:sym typeface="Public Sans"/>
                </a:rPr>
                <a:t>Analyst Perf. Sys.</a:t>
              </a:r>
            </a:p>
          </p:txBody>
        </p:sp>
      </p:grpSp>
      <p:sp>
        <p:nvSpPr>
          <p:cNvPr id="35" name="TextBox 35"/>
          <p:cNvSpPr txBox="1"/>
          <p:nvPr/>
        </p:nvSpPr>
        <p:spPr>
          <a:xfrm>
            <a:off x="2816280" y="211430"/>
            <a:ext cx="12767388" cy="1032334"/>
          </a:xfrm>
          <a:prstGeom prst="rect">
            <a:avLst/>
          </a:prstGeom>
        </p:spPr>
        <p:txBody>
          <a:bodyPr wrap="square" lIns="0" tIns="0" rIns="0" bIns="0" rtlCol="0" anchor="t">
            <a:spAutoFit/>
          </a:bodyPr>
          <a:lstStyle/>
          <a:p>
            <a:pPr algn="ctr">
              <a:lnSpc>
                <a:spcPts val="8835"/>
              </a:lnSpc>
            </a:pPr>
            <a:r>
              <a:rPr lang="en-US" sz="6311" b="1">
                <a:solidFill>
                  <a:srgbClr val="17463E"/>
                </a:solidFill>
                <a:latin typeface="Public Sans Bold"/>
                <a:ea typeface="Public Sans Bold"/>
                <a:cs typeface="Public Sans Bold"/>
                <a:sym typeface="Public Sans Bold"/>
              </a:rPr>
              <a:t>Learning &amp; Development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EF3E3"/>
        </a:solidFill>
        <a:effectLst/>
      </p:bgPr>
    </p:bg>
    <p:spTree>
      <p:nvGrpSpPr>
        <p:cNvPr id="1" name=""/>
        <p:cNvGrpSpPr/>
        <p:nvPr/>
      </p:nvGrpSpPr>
      <p:grpSpPr>
        <a:xfrm>
          <a:off x="0" y="0"/>
          <a:ext cx="0" cy="0"/>
          <a:chOff x="0" y="0"/>
          <a:chExt cx="0" cy="0"/>
        </a:xfrm>
      </p:grpSpPr>
      <p:sp>
        <p:nvSpPr>
          <p:cNvPr id="2" name="Freeform 2"/>
          <p:cNvSpPr/>
          <p:nvPr/>
        </p:nvSpPr>
        <p:spPr>
          <a:xfrm>
            <a:off x="0" y="-419793"/>
            <a:ext cx="18399948" cy="10772333"/>
          </a:xfrm>
          <a:custGeom>
            <a:avLst/>
            <a:gdLst/>
            <a:ahLst/>
            <a:cxnLst/>
            <a:rect l="l" t="t" r="r" b="b"/>
            <a:pathLst>
              <a:path w="18399948" h="10772333">
                <a:moveTo>
                  <a:pt x="0" y="0"/>
                </a:moveTo>
                <a:lnTo>
                  <a:pt x="18399948" y="0"/>
                </a:lnTo>
                <a:lnTo>
                  <a:pt x="18399948" y="10772334"/>
                </a:lnTo>
                <a:lnTo>
                  <a:pt x="0" y="10772334"/>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5236429" y="1850400"/>
            <a:ext cx="7899337" cy="2696941"/>
            <a:chOff x="0" y="0"/>
            <a:chExt cx="2080484" cy="710305"/>
          </a:xfrm>
        </p:grpSpPr>
        <p:sp>
          <p:nvSpPr>
            <p:cNvPr id="4" name="Freeform 4"/>
            <p:cNvSpPr/>
            <p:nvPr/>
          </p:nvSpPr>
          <p:spPr>
            <a:xfrm>
              <a:off x="0" y="0"/>
              <a:ext cx="2080484" cy="710305"/>
            </a:xfrm>
            <a:custGeom>
              <a:avLst/>
              <a:gdLst/>
              <a:ahLst/>
              <a:cxnLst/>
              <a:rect l="l" t="t" r="r" b="b"/>
              <a:pathLst>
                <a:path w="2080484" h="710305">
                  <a:moveTo>
                    <a:pt x="49984" y="0"/>
                  </a:moveTo>
                  <a:lnTo>
                    <a:pt x="2030500" y="0"/>
                  </a:lnTo>
                  <a:cubicBezTo>
                    <a:pt x="2058105" y="0"/>
                    <a:pt x="2080484" y="22378"/>
                    <a:pt x="2080484" y="49984"/>
                  </a:cubicBezTo>
                  <a:lnTo>
                    <a:pt x="2080484" y="660322"/>
                  </a:lnTo>
                  <a:cubicBezTo>
                    <a:pt x="2080484" y="687927"/>
                    <a:pt x="2058105" y="710305"/>
                    <a:pt x="2030500" y="710305"/>
                  </a:cubicBezTo>
                  <a:lnTo>
                    <a:pt x="49984" y="710305"/>
                  </a:lnTo>
                  <a:cubicBezTo>
                    <a:pt x="22378" y="710305"/>
                    <a:pt x="0" y="687927"/>
                    <a:pt x="0" y="660322"/>
                  </a:cubicBezTo>
                  <a:lnTo>
                    <a:pt x="0" y="49984"/>
                  </a:lnTo>
                  <a:cubicBezTo>
                    <a:pt x="0" y="22378"/>
                    <a:pt x="22378" y="0"/>
                    <a:pt x="49984" y="0"/>
                  </a:cubicBezTo>
                  <a:close/>
                </a:path>
              </a:pathLst>
            </a:custGeom>
            <a:solidFill>
              <a:srgbClr val="6BA342"/>
            </a:solidFill>
          </p:spPr>
          <p:txBody>
            <a:bodyPr/>
            <a:lstStyle/>
            <a:p>
              <a:endParaRPr lang="en-US"/>
            </a:p>
          </p:txBody>
        </p:sp>
        <p:sp>
          <p:nvSpPr>
            <p:cNvPr id="5" name="TextBox 5"/>
            <p:cNvSpPr txBox="1"/>
            <p:nvPr/>
          </p:nvSpPr>
          <p:spPr>
            <a:xfrm>
              <a:off x="0" y="-85725"/>
              <a:ext cx="2080484" cy="796030"/>
            </a:xfrm>
            <a:prstGeom prst="rect">
              <a:avLst/>
            </a:prstGeom>
          </p:spPr>
          <p:txBody>
            <a:bodyPr lIns="50800" tIns="50800" rIns="50800" bIns="50800" rtlCol="0" anchor="ctr"/>
            <a:lstStyle/>
            <a:p>
              <a:pPr algn="ctr">
                <a:lnSpc>
                  <a:spcPts val="4900"/>
                </a:lnSpc>
              </a:pPr>
              <a:endParaRPr/>
            </a:p>
          </p:txBody>
        </p:sp>
      </p:grpSp>
      <p:grpSp>
        <p:nvGrpSpPr>
          <p:cNvPr id="6" name="Group 6"/>
          <p:cNvGrpSpPr/>
          <p:nvPr/>
        </p:nvGrpSpPr>
        <p:grpSpPr>
          <a:xfrm>
            <a:off x="3152700" y="5614252"/>
            <a:ext cx="4167459" cy="4530004"/>
            <a:chOff x="0" y="0"/>
            <a:chExt cx="1281414" cy="1392890"/>
          </a:xfrm>
        </p:grpSpPr>
        <p:sp>
          <p:nvSpPr>
            <p:cNvPr id="7" name="Freeform 7"/>
            <p:cNvSpPr/>
            <p:nvPr/>
          </p:nvSpPr>
          <p:spPr>
            <a:xfrm>
              <a:off x="0" y="0"/>
              <a:ext cx="1281414" cy="1392890"/>
            </a:xfrm>
            <a:custGeom>
              <a:avLst/>
              <a:gdLst/>
              <a:ahLst/>
              <a:cxnLst/>
              <a:rect l="l" t="t" r="r" b="b"/>
              <a:pathLst>
                <a:path w="1281414" h="1392890">
                  <a:moveTo>
                    <a:pt x="94743" y="0"/>
                  </a:moveTo>
                  <a:lnTo>
                    <a:pt x="1186671" y="0"/>
                  </a:lnTo>
                  <a:cubicBezTo>
                    <a:pt x="1211798" y="0"/>
                    <a:pt x="1235897" y="9982"/>
                    <a:pt x="1253664" y="27750"/>
                  </a:cubicBezTo>
                  <a:cubicBezTo>
                    <a:pt x="1271432" y="45517"/>
                    <a:pt x="1281414" y="69616"/>
                    <a:pt x="1281414" y="94743"/>
                  </a:cubicBezTo>
                  <a:lnTo>
                    <a:pt x="1281414" y="1298147"/>
                  </a:lnTo>
                  <a:cubicBezTo>
                    <a:pt x="1281414" y="1350472"/>
                    <a:pt x="1238996" y="1392890"/>
                    <a:pt x="1186671" y="1392890"/>
                  </a:cubicBezTo>
                  <a:lnTo>
                    <a:pt x="94743" y="1392890"/>
                  </a:lnTo>
                  <a:cubicBezTo>
                    <a:pt x="69616" y="1392890"/>
                    <a:pt x="45517" y="1382908"/>
                    <a:pt x="27750" y="1365140"/>
                  </a:cubicBezTo>
                  <a:cubicBezTo>
                    <a:pt x="9982" y="1347372"/>
                    <a:pt x="0" y="1323274"/>
                    <a:pt x="0" y="1298147"/>
                  </a:cubicBezTo>
                  <a:lnTo>
                    <a:pt x="0" y="94743"/>
                  </a:lnTo>
                  <a:cubicBezTo>
                    <a:pt x="0" y="42418"/>
                    <a:pt x="42418" y="0"/>
                    <a:pt x="94743" y="0"/>
                  </a:cubicBezTo>
                  <a:close/>
                </a:path>
              </a:pathLst>
            </a:custGeom>
            <a:solidFill>
              <a:srgbClr val="6BA342"/>
            </a:solidFill>
          </p:spPr>
          <p:txBody>
            <a:bodyPr/>
            <a:lstStyle/>
            <a:p>
              <a:endParaRPr lang="en-US"/>
            </a:p>
          </p:txBody>
        </p:sp>
        <p:sp>
          <p:nvSpPr>
            <p:cNvPr id="8" name="TextBox 8"/>
            <p:cNvSpPr txBox="1"/>
            <p:nvPr/>
          </p:nvSpPr>
          <p:spPr>
            <a:xfrm>
              <a:off x="0" y="-85725"/>
              <a:ext cx="1281414" cy="1478615"/>
            </a:xfrm>
            <a:prstGeom prst="rect">
              <a:avLst/>
            </a:prstGeom>
          </p:spPr>
          <p:txBody>
            <a:bodyPr lIns="50800" tIns="50800" rIns="50800" bIns="50800" rtlCol="0" anchor="ctr"/>
            <a:lstStyle/>
            <a:p>
              <a:pPr algn="ctr">
                <a:lnSpc>
                  <a:spcPts val="4900"/>
                </a:lnSpc>
              </a:pPr>
              <a:endParaRPr/>
            </a:p>
          </p:txBody>
        </p:sp>
      </p:grpSp>
      <p:sp>
        <p:nvSpPr>
          <p:cNvPr id="9" name="Freeform 9"/>
          <p:cNvSpPr/>
          <p:nvPr/>
        </p:nvSpPr>
        <p:spPr>
          <a:xfrm>
            <a:off x="7608452" y="4736963"/>
            <a:ext cx="3267239" cy="4243168"/>
          </a:xfrm>
          <a:custGeom>
            <a:avLst/>
            <a:gdLst/>
            <a:ahLst/>
            <a:cxnLst/>
            <a:rect l="l" t="t" r="r" b="b"/>
            <a:pathLst>
              <a:path w="3267239" h="4243168">
                <a:moveTo>
                  <a:pt x="0" y="0"/>
                </a:moveTo>
                <a:lnTo>
                  <a:pt x="3267239" y="0"/>
                </a:lnTo>
                <a:lnTo>
                  <a:pt x="3267239" y="4243168"/>
                </a:lnTo>
                <a:lnTo>
                  <a:pt x="0" y="42431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0" name="Group 10"/>
          <p:cNvGrpSpPr/>
          <p:nvPr/>
        </p:nvGrpSpPr>
        <p:grpSpPr>
          <a:xfrm>
            <a:off x="10967841" y="5614252"/>
            <a:ext cx="4167459" cy="4530004"/>
            <a:chOff x="0" y="0"/>
            <a:chExt cx="1281414" cy="1392890"/>
          </a:xfrm>
        </p:grpSpPr>
        <p:sp>
          <p:nvSpPr>
            <p:cNvPr id="11" name="Freeform 11"/>
            <p:cNvSpPr/>
            <p:nvPr/>
          </p:nvSpPr>
          <p:spPr>
            <a:xfrm>
              <a:off x="0" y="0"/>
              <a:ext cx="1281414" cy="1392890"/>
            </a:xfrm>
            <a:custGeom>
              <a:avLst/>
              <a:gdLst/>
              <a:ahLst/>
              <a:cxnLst/>
              <a:rect l="l" t="t" r="r" b="b"/>
              <a:pathLst>
                <a:path w="1281414" h="1392890">
                  <a:moveTo>
                    <a:pt x="94743" y="0"/>
                  </a:moveTo>
                  <a:lnTo>
                    <a:pt x="1186671" y="0"/>
                  </a:lnTo>
                  <a:cubicBezTo>
                    <a:pt x="1211798" y="0"/>
                    <a:pt x="1235897" y="9982"/>
                    <a:pt x="1253664" y="27750"/>
                  </a:cubicBezTo>
                  <a:cubicBezTo>
                    <a:pt x="1271432" y="45517"/>
                    <a:pt x="1281414" y="69616"/>
                    <a:pt x="1281414" y="94743"/>
                  </a:cubicBezTo>
                  <a:lnTo>
                    <a:pt x="1281414" y="1298147"/>
                  </a:lnTo>
                  <a:cubicBezTo>
                    <a:pt x="1281414" y="1350472"/>
                    <a:pt x="1238996" y="1392890"/>
                    <a:pt x="1186671" y="1392890"/>
                  </a:cubicBezTo>
                  <a:lnTo>
                    <a:pt x="94743" y="1392890"/>
                  </a:lnTo>
                  <a:cubicBezTo>
                    <a:pt x="69616" y="1392890"/>
                    <a:pt x="45517" y="1382908"/>
                    <a:pt x="27750" y="1365140"/>
                  </a:cubicBezTo>
                  <a:cubicBezTo>
                    <a:pt x="9982" y="1347372"/>
                    <a:pt x="0" y="1323274"/>
                    <a:pt x="0" y="1298147"/>
                  </a:cubicBezTo>
                  <a:lnTo>
                    <a:pt x="0" y="94743"/>
                  </a:lnTo>
                  <a:cubicBezTo>
                    <a:pt x="0" y="42418"/>
                    <a:pt x="42418" y="0"/>
                    <a:pt x="94743" y="0"/>
                  </a:cubicBezTo>
                  <a:close/>
                </a:path>
              </a:pathLst>
            </a:custGeom>
            <a:solidFill>
              <a:srgbClr val="6BA342"/>
            </a:solidFill>
          </p:spPr>
          <p:txBody>
            <a:bodyPr/>
            <a:lstStyle/>
            <a:p>
              <a:endParaRPr lang="en-US"/>
            </a:p>
          </p:txBody>
        </p:sp>
        <p:sp>
          <p:nvSpPr>
            <p:cNvPr id="12" name="TextBox 12"/>
            <p:cNvSpPr txBox="1"/>
            <p:nvPr/>
          </p:nvSpPr>
          <p:spPr>
            <a:xfrm>
              <a:off x="0" y="-85725"/>
              <a:ext cx="1281414" cy="1478615"/>
            </a:xfrm>
            <a:prstGeom prst="rect">
              <a:avLst/>
            </a:prstGeom>
          </p:spPr>
          <p:txBody>
            <a:bodyPr lIns="50800" tIns="50800" rIns="50800" bIns="50800" rtlCol="0" anchor="ctr"/>
            <a:lstStyle/>
            <a:p>
              <a:pPr algn="ctr">
                <a:lnSpc>
                  <a:spcPts val="4900"/>
                </a:lnSpc>
              </a:pPr>
              <a:endParaRPr/>
            </a:p>
          </p:txBody>
        </p:sp>
      </p:grpSp>
      <p:sp>
        <p:nvSpPr>
          <p:cNvPr id="13" name="Freeform 13"/>
          <p:cNvSpPr/>
          <p:nvPr/>
        </p:nvSpPr>
        <p:spPr>
          <a:xfrm>
            <a:off x="140451" y="9553378"/>
            <a:ext cx="2414894" cy="590878"/>
          </a:xfrm>
          <a:custGeom>
            <a:avLst/>
            <a:gdLst/>
            <a:ahLst/>
            <a:cxnLst/>
            <a:rect l="l" t="t" r="r" b="b"/>
            <a:pathLst>
              <a:path w="2414894" h="590878">
                <a:moveTo>
                  <a:pt x="0" y="0"/>
                </a:moveTo>
                <a:lnTo>
                  <a:pt x="2414894" y="0"/>
                </a:lnTo>
                <a:lnTo>
                  <a:pt x="2414894" y="590879"/>
                </a:lnTo>
                <a:lnTo>
                  <a:pt x="0" y="590879"/>
                </a:lnTo>
                <a:lnTo>
                  <a:pt x="0" y="0"/>
                </a:lnTo>
                <a:close/>
              </a:path>
            </a:pathLst>
          </a:custGeom>
          <a:blipFill>
            <a:blip r:embed="rId6"/>
            <a:stretch>
              <a:fillRect/>
            </a:stretch>
          </a:blipFill>
        </p:spPr>
        <p:txBody>
          <a:bodyPr/>
          <a:lstStyle/>
          <a:p>
            <a:endParaRPr lang="en-US"/>
          </a:p>
        </p:txBody>
      </p:sp>
      <p:sp>
        <p:nvSpPr>
          <p:cNvPr id="14" name="Freeform 14"/>
          <p:cNvSpPr/>
          <p:nvPr/>
        </p:nvSpPr>
        <p:spPr>
          <a:xfrm>
            <a:off x="5396936" y="2056892"/>
            <a:ext cx="1778988" cy="2294060"/>
          </a:xfrm>
          <a:custGeom>
            <a:avLst/>
            <a:gdLst/>
            <a:ahLst/>
            <a:cxnLst/>
            <a:rect l="l" t="t" r="r" b="b"/>
            <a:pathLst>
              <a:path w="1778988" h="2294060">
                <a:moveTo>
                  <a:pt x="0" y="0"/>
                </a:moveTo>
                <a:lnTo>
                  <a:pt x="1778988" y="0"/>
                </a:lnTo>
                <a:lnTo>
                  <a:pt x="1778988" y="2294059"/>
                </a:lnTo>
                <a:lnTo>
                  <a:pt x="0" y="2294059"/>
                </a:lnTo>
                <a:lnTo>
                  <a:pt x="0" y="0"/>
                </a:lnTo>
                <a:close/>
              </a:path>
            </a:pathLst>
          </a:custGeom>
          <a:blipFill>
            <a:blip r:embed="rId7"/>
            <a:stretch>
              <a:fillRect l="-32089" t="-10624" r="-29712" b="-14848"/>
            </a:stretch>
          </a:blipFill>
        </p:spPr>
        <p:txBody>
          <a:bodyPr/>
          <a:lstStyle/>
          <a:p>
            <a:endParaRPr lang="en-US"/>
          </a:p>
        </p:txBody>
      </p:sp>
      <p:sp>
        <p:nvSpPr>
          <p:cNvPr id="15" name="Freeform 15"/>
          <p:cNvSpPr/>
          <p:nvPr/>
        </p:nvSpPr>
        <p:spPr>
          <a:xfrm>
            <a:off x="3174836" y="5794387"/>
            <a:ext cx="4123186" cy="804524"/>
          </a:xfrm>
          <a:custGeom>
            <a:avLst/>
            <a:gdLst/>
            <a:ahLst/>
            <a:cxnLst/>
            <a:rect l="l" t="t" r="r" b="b"/>
            <a:pathLst>
              <a:path w="4123186" h="804524">
                <a:moveTo>
                  <a:pt x="0" y="0"/>
                </a:moveTo>
                <a:lnTo>
                  <a:pt x="4123186" y="0"/>
                </a:lnTo>
                <a:lnTo>
                  <a:pt x="4123186" y="804524"/>
                </a:lnTo>
                <a:lnTo>
                  <a:pt x="0" y="804524"/>
                </a:lnTo>
                <a:lnTo>
                  <a:pt x="0" y="0"/>
                </a:lnTo>
                <a:close/>
              </a:path>
            </a:pathLst>
          </a:custGeom>
          <a:blipFill>
            <a:blip r:embed="rId8"/>
            <a:stretch>
              <a:fillRect/>
            </a:stretch>
          </a:blipFill>
        </p:spPr>
        <p:txBody>
          <a:bodyPr/>
          <a:lstStyle/>
          <a:p>
            <a:endParaRPr lang="en-US"/>
          </a:p>
        </p:txBody>
      </p:sp>
      <p:sp>
        <p:nvSpPr>
          <p:cNvPr id="16" name="Freeform 16"/>
          <p:cNvSpPr/>
          <p:nvPr/>
        </p:nvSpPr>
        <p:spPr>
          <a:xfrm>
            <a:off x="11472841" y="5794387"/>
            <a:ext cx="3214609" cy="835566"/>
          </a:xfrm>
          <a:custGeom>
            <a:avLst/>
            <a:gdLst/>
            <a:ahLst/>
            <a:cxnLst/>
            <a:rect l="l" t="t" r="r" b="b"/>
            <a:pathLst>
              <a:path w="3214609" h="835566">
                <a:moveTo>
                  <a:pt x="0" y="0"/>
                </a:moveTo>
                <a:lnTo>
                  <a:pt x="3214610" y="0"/>
                </a:lnTo>
                <a:lnTo>
                  <a:pt x="3214610" y="835566"/>
                </a:lnTo>
                <a:lnTo>
                  <a:pt x="0" y="835566"/>
                </a:lnTo>
                <a:lnTo>
                  <a:pt x="0" y="0"/>
                </a:lnTo>
                <a:close/>
              </a:path>
            </a:pathLst>
          </a:custGeom>
          <a:blipFill>
            <a:blip r:embed="rId9"/>
            <a:stretch>
              <a:fillRect/>
            </a:stretch>
          </a:blipFill>
        </p:spPr>
        <p:txBody>
          <a:bodyPr/>
          <a:lstStyle/>
          <a:p>
            <a:endParaRPr lang="en-US"/>
          </a:p>
        </p:txBody>
      </p:sp>
      <p:sp>
        <p:nvSpPr>
          <p:cNvPr id="17" name="TextBox 17"/>
          <p:cNvSpPr txBox="1"/>
          <p:nvPr/>
        </p:nvSpPr>
        <p:spPr>
          <a:xfrm>
            <a:off x="0" y="209971"/>
            <a:ext cx="18287999" cy="1032334"/>
          </a:xfrm>
          <a:prstGeom prst="rect">
            <a:avLst/>
          </a:prstGeom>
        </p:spPr>
        <p:txBody>
          <a:bodyPr wrap="square" lIns="0" tIns="0" rIns="0" bIns="0" rtlCol="0" anchor="t">
            <a:spAutoFit/>
          </a:bodyPr>
          <a:lstStyle/>
          <a:p>
            <a:pPr algn="ctr">
              <a:lnSpc>
                <a:spcPts val="8835"/>
              </a:lnSpc>
            </a:pPr>
            <a:r>
              <a:rPr lang="en-US" sz="6311" b="1">
                <a:solidFill>
                  <a:srgbClr val="17463E"/>
                </a:solidFill>
                <a:latin typeface="Public Sans Bold"/>
                <a:ea typeface="Public Sans Bold"/>
                <a:cs typeface="Public Sans Bold"/>
                <a:sym typeface="Public Sans Bold"/>
              </a:rPr>
              <a:t>Employee Learning &amp; Development</a:t>
            </a:r>
          </a:p>
        </p:txBody>
      </p:sp>
      <p:sp>
        <p:nvSpPr>
          <p:cNvPr id="18" name="TextBox 18"/>
          <p:cNvSpPr txBox="1"/>
          <p:nvPr/>
        </p:nvSpPr>
        <p:spPr>
          <a:xfrm>
            <a:off x="7320159" y="2053902"/>
            <a:ext cx="5621917" cy="2287524"/>
          </a:xfrm>
          <a:prstGeom prst="rect">
            <a:avLst/>
          </a:prstGeom>
        </p:spPr>
        <p:txBody>
          <a:bodyPr lIns="0" tIns="0" rIns="0" bIns="0" rtlCol="0" anchor="t">
            <a:spAutoFit/>
          </a:bodyPr>
          <a:lstStyle/>
          <a:p>
            <a:pPr algn="ctr">
              <a:lnSpc>
                <a:spcPts val="3065"/>
              </a:lnSpc>
            </a:pPr>
            <a:r>
              <a:rPr lang="en-US" sz="2189">
                <a:solidFill>
                  <a:srgbClr val="EEF3E3"/>
                </a:solidFill>
                <a:latin typeface="Public Sans"/>
                <a:ea typeface="Public Sans"/>
                <a:cs typeface="Public Sans"/>
                <a:sym typeface="Public Sans"/>
              </a:rPr>
              <a:t>LCvista is a learning and compliance platform designed for professional services firms. It helps us stay compliant, track Jurisdictions and CPEs, and expands learning opportunities—from technical training to leadership and soft skills. </a:t>
            </a:r>
          </a:p>
        </p:txBody>
      </p:sp>
      <p:sp>
        <p:nvSpPr>
          <p:cNvPr id="19" name="TextBox 19"/>
          <p:cNvSpPr txBox="1"/>
          <p:nvPr/>
        </p:nvSpPr>
        <p:spPr>
          <a:xfrm>
            <a:off x="3296935" y="6484611"/>
            <a:ext cx="3878989" cy="3430444"/>
          </a:xfrm>
          <a:prstGeom prst="rect">
            <a:avLst/>
          </a:prstGeom>
        </p:spPr>
        <p:txBody>
          <a:bodyPr lIns="0" tIns="0" rIns="0" bIns="0" rtlCol="0" anchor="t">
            <a:spAutoFit/>
          </a:bodyPr>
          <a:lstStyle/>
          <a:p>
            <a:pPr algn="ctr">
              <a:lnSpc>
                <a:spcPts val="3070"/>
              </a:lnSpc>
            </a:pPr>
            <a:r>
              <a:rPr lang="en-US" sz="2193">
                <a:solidFill>
                  <a:srgbClr val="EEF3E3"/>
                </a:solidFill>
                <a:latin typeface="Public Sans"/>
                <a:ea typeface="Public Sans"/>
                <a:cs typeface="Public Sans"/>
                <a:sym typeface="Public Sans"/>
              </a:rPr>
              <a:t>Leverage LinkedIn Learning as a core part of our development programs, giving our employees on-demand access to thousands of courses that support professional growth, technical skills, and leadership development.</a:t>
            </a:r>
          </a:p>
        </p:txBody>
      </p:sp>
      <p:sp>
        <p:nvSpPr>
          <p:cNvPr id="20" name="TextBox 20"/>
          <p:cNvSpPr txBox="1"/>
          <p:nvPr/>
        </p:nvSpPr>
        <p:spPr>
          <a:xfrm>
            <a:off x="11112076" y="6727455"/>
            <a:ext cx="3878989" cy="3049444"/>
          </a:xfrm>
          <a:prstGeom prst="rect">
            <a:avLst/>
          </a:prstGeom>
        </p:spPr>
        <p:txBody>
          <a:bodyPr lIns="0" tIns="0" rIns="0" bIns="0" rtlCol="0" anchor="t">
            <a:spAutoFit/>
          </a:bodyPr>
          <a:lstStyle/>
          <a:p>
            <a:pPr algn="ctr">
              <a:lnSpc>
                <a:spcPts val="3070"/>
              </a:lnSpc>
            </a:pPr>
            <a:r>
              <a:rPr lang="en-US" sz="2193">
                <a:solidFill>
                  <a:srgbClr val="EEF3E3"/>
                </a:solidFill>
                <a:latin typeface="Public Sans"/>
                <a:ea typeface="Public Sans"/>
                <a:cs typeface="Public Sans"/>
                <a:sym typeface="Public Sans"/>
              </a:rPr>
              <a:t>Provides industry-leading review courses with expert instruction, customizable study planners, and practice exams to help employees prepare for professional certifications and advance their careers </a:t>
            </a:r>
          </a:p>
        </p:txBody>
      </p:sp>
      <p:sp>
        <p:nvSpPr>
          <p:cNvPr id="21" name="Freeform 21"/>
          <p:cNvSpPr/>
          <p:nvPr/>
        </p:nvSpPr>
        <p:spPr>
          <a:xfrm>
            <a:off x="16983792" y="201917"/>
            <a:ext cx="932477" cy="931558"/>
          </a:xfrm>
          <a:custGeom>
            <a:avLst/>
            <a:gdLst/>
            <a:ahLst/>
            <a:cxnLst/>
            <a:rect l="l" t="t" r="r" b="b"/>
            <a:pathLst>
              <a:path w="932477" h="931558">
                <a:moveTo>
                  <a:pt x="0" y="0"/>
                </a:moveTo>
                <a:lnTo>
                  <a:pt x="932477" y="0"/>
                </a:lnTo>
                <a:lnTo>
                  <a:pt x="932477" y="931558"/>
                </a:lnTo>
                <a:lnTo>
                  <a:pt x="0" y="931558"/>
                </a:lnTo>
                <a:lnTo>
                  <a:pt x="0" y="0"/>
                </a:lnTo>
                <a:close/>
              </a:path>
            </a:pathLst>
          </a:custGeom>
          <a:blipFill>
            <a:blip r:embed="rId10"/>
            <a:stretch>
              <a:fillRect/>
            </a:stretch>
          </a:blipFill>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EF3E3"/>
        </a:solidFill>
        <a:effectLst/>
      </p:bgPr>
    </p:bg>
    <p:spTree>
      <p:nvGrpSpPr>
        <p:cNvPr id="1" name=""/>
        <p:cNvGrpSpPr/>
        <p:nvPr/>
      </p:nvGrpSpPr>
      <p:grpSpPr>
        <a:xfrm>
          <a:off x="0" y="0"/>
          <a:ext cx="0" cy="0"/>
          <a:chOff x="0" y="0"/>
          <a:chExt cx="0" cy="0"/>
        </a:xfrm>
      </p:grpSpPr>
      <p:sp>
        <p:nvSpPr>
          <p:cNvPr id="2" name="Freeform 2"/>
          <p:cNvSpPr/>
          <p:nvPr/>
        </p:nvSpPr>
        <p:spPr>
          <a:xfrm>
            <a:off x="0" y="-419793"/>
            <a:ext cx="18399948" cy="10772333"/>
          </a:xfrm>
          <a:custGeom>
            <a:avLst/>
            <a:gdLst/>
            <a:ahLst/>
            <a:cxnLst/>
            <a:rect l="l" t="t" r="r" b="b"/>
            <a:pathLst>
              <a:path w="18399948" h="10772333">
                <a:moveTo>
                  <a:pt x="0" y="0"/>
                </a:moveTo>
                <a:lnTo>
                  <a:pt x="18399948" y="0"/>
                </a:lnTo>
                <a:lnTo>
                  <a:pt x="18399948" y="10772334"/>
                </a:lnTo>
                <a:lnTo>
                  <a:pt x="0" y="10772334"/>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5621554" y="1884141"/>
            <a:ext cx="7044893" cy="994892"/>
          </a:xfrm>
          <a:custGeom>
            <a:avLst/>
            <a:gdLst/>
            <a:ahLst/>
            <a:cxnLst/>
            <a:rect l="l" t="t" r="r" b="b"/>
            <a:pathLst>
              <a:path w="7044893" h="994892">
                <a:moveTo>
                  <a:pt x="0" y="0"/>
                </a:moveTo>
                <a:lnTo>
                  <a:pt x="7044892" y="0"/>
                </a:lnTo>
                <a:lnTo>
                  <a:pt x="7044892" y="994891"/>
                </a:lnTo>
                <a:lnTo>
                  <a:pt x="0" y="994891"/>
                </a:lnTo>
                <a:lnTo>
                  <a:pt x="0" y="0"/>
                </a:lnTo>
                <a:close/>
              </a:path>
            </a:pathLst>
          </a:custGeom>
          <a:blipFill>
            <a:blip r:embed="rId4"/>
            <a:stretch>
              <a:fillRect t="-140203" b="-113849"/>
            </a:stretch>
          </a:blipFill>
        </p:spPr>
        <p:txBody>
          <a:bodyPr/>
          <a:lstStyle/>
          <a:p>
            <a:endParaRPr lang="en-US"/>
          </a:p>
        </p:txBody>
      </p:sp>
      <p:grpSp>
        <p:nvGrpSpPr>
          <p:cNvPr id="4" name="Group 4"/>
          <p:cNvGrpSpPr/>
          <p:nvPr/>
        </p:nvGrpSpPr>
        <p:grpSpPr>
          <a:xfrm rot="5400000">
            <a:off x="10087259" y="3538310"/>
            <a:ext cx="2539046" cy="2539046"/>
            <a:chOff x="0" y="0"/>
            <a:chExt cx="558800" cy="558800"/>
          </a:xfrm>
        </p:grpSpPr>
        <p:sp>
          <p:nvSpPr>
            <p:cNvPr id="5" name="Freeform 5"/>
            <p:cNvSpPr/>
            <p:nvPr/>
          </p:nvSpPr>
          <p:spPr>
            <a:xfrm>
              <a:off x="0" y="0"/>
              <a:ext cx="558800" cy="558800"/>
            </a:xfrm>
            <a:custGeom>
              <a:avLst/>
              <a:gdLst/>
              <a:ahLst/>
              <a:cxnLst/>
              <a:rect l="l" t="t" r="r" b="b"/>
              <a:pathLst>
                <a:path w="558800" h="558800">
                  <a:moveTo>
                    <a:pt x="0" y="558800"/>
                  </a:moveTo>
                  <a:cubicBezTo>
                    <a:pt x="0" y="411634"/>
                    <a:pt x="59606" y="267731"/>
                    <a:pt x="163669" y="163669"/>
                  </a:cubicBezTo>
                  <a:cubicBezTo>
                    <a:pt x="267731" y="59606"/>
                    <a:pt x="411634" y="0"/>
                    <a:pt x="558800" y="0"/>
                  </a:cubicBezTo>
                  <a:lnTo>
                    <a:pt x="558800" y="285081"/>
                  </a:lnTo>
                  <a:cubicBezTo>
                    <a:pt x="486712" y="285081"/>
                    <a:pt x="416225" y="314278"/>
                    <a:pt x="365251" y="365251"/>
                  </a:cubicBezTo>
                  <a:cubicBezTo>
                    <a:pt x="314278" y="416225"/>
                    <a:pt x="285081" y="486712"/>
                    <a:pt x="285081" y="558800"/>
                  </a:cubicBezTo>
                  <a:lnTo>
                    <a:pt x="0" y="558800"/>
                  </a:lnTo>
                  <a:close/>
                </a:path>
              </a:pathLst>
            </a:custGeom>
            <a:solidFill>
              <a:srgbClr val="6BA342"/>
            </a:solidFill>
          </p:spPr>
          <p:txBody>
            <a:bodyPr/>
            <a:lstStyle/>
            <a:p>
              <a:endParaRPr lang="en-US"/>
            </a:p>
          </p:txBody>
        </p:sp>
        <p:sp>
          <p:nvSpPr>
            <p:cNvPr id="6" name="TextBox 6"/>
            <p:cNvSpPr txBox="1"/>
            <p:nvPr/>
          </p:nvSpPr>
          <p:spPr>
            <a:xfrm>
              <a:off x="127000" y="136525"/>
              <a:ext cx="304800" cy="295275"/>
            </a:xfrm>
            <a:prstGeom prst="rect">
              <a:avLst/>
            </a:prstGeom>
          </p:spPr>
          <p:txBody>
            <a:bodyPr lIns="50800" tIns="50800" rIns="50800" bIns="50800" rtlCol="0" anchor="ctr"/>
            <a:lstStyle/>
            <a:p>
              <a:pPr algn="ctr">
                <a:lnSpc>
                  <a:spcPts val="1664"/>
                </a:lnSpc>
              </a:pPr>
              <a:endParaRPr/>
            </a:p>
          </p:txBody>
        </p:sp>
      </p:grpSp>
      <p:grpSp>
        <p:nvGrpSpPr>
          <p:cNvPr id="7" name="Group 7"/>
          <p:cNvGrpSpPr/>
          <p:nvPr/>
        </p:nvGrpSpPr>
        <p:grpSpPr>
          <a:xfrm rot="-10800000">
            <a:off x="10039669" y="7499564"/>
            <a:ext cx="2539046" cy="2539046"/>
            <a:chOff x="0" y="0"/>
            <a:chExt cx="558800" cy="558800"/>
          </a:xfrm>
        </p:grpSpPr>
        <p:sp>
          <p:nvSpPr>
            <p:cNvPr id="8" name="Freeform 8"/>
            <p:cNvSpPr/>
            <p:nvPr/>
          </p:nvSpPr>
          <p:spPr>
            <a:xfrm>
              <a:off x="0" y="0"/>
              <a:ext cx="558800" cy="558800"/>
            </a:xfrm>
            <a:custGeom>
              <a:avLst/>
              <a:gdLst/>
              <a:ahLst/>
              <a:cxnLst/>
              <a:rect l="l" t="t" r="r" b="b"/>
              <a:pathLst>
                <a:path w="558800" h="558800">
                  <a:moveTo>
                    <a:pt x="0" y="558800"/>
                  </a:moveTo>
                  <a:cubicBezTo>
                    <a:pt x="0" y="411634"/>
                    <a:pt x="59606" y="267731"/>
                    <a:pt x="163669" y="163669"/>
                  </a:cubicBezTo>
                  <a:cubicBezTo>
                    <a:pt x="267731" y="59606"/>
                    <a:pt x="411634" y="0"/>
                    <a:pt x="558800" y="0"/>
                  </a:cubicBezTo>
                  <a:lnTo>
                    <a:pt x="558800" y="285081"/>
                  </a:lnTo>
                  <a:cubicBezTo>
                    <a:pt x="486712" y="285081"/>
                    <a:pt x="416225" y="314278"/>
                    <a:pt x="365251" y="365251"/>
                  </a:cubicBezTo>
                  <a:cubicBezTo>
                    <a:pt x="314278" y="416225"/>
                    <a:pt x="285081" y="486712"/>
                    <a:pt x="285081" y="558800"/>
                  </a:cubicBezTo>
                  <a:lnTo>
                    <a:pt x="0" y="558800"/>
                  </a:lnTo>
                  <a:close/>
                </a:path>
              </a:pathLst>
            </a:custGeom>
            <a:solidFill>
              <a:srgbClr val="6BA342"/>
            </a:solidFill>
          </p:spPr>
          <p:txBody>
            <a:bodyPr/>
            <a:lstStyle/>
            <a:p>
              <a:endParaRPr lang="en-US"/>
            </a:p>
          </p:txBody>
        </p:sp>
        <p:sp>
          <p:nvSpPr>
            <p:cNvPr id="9" name="TextBox 9"/>
            <p:cNvSpPr txBox="1"/>
            <p:nvPr/>
          </p:nvSpPr>
          <p:spPr>
            <a:xfrm>
              <a:off x="127000" y="136525"/>
              <a:ext cx="304800" cy="295275"/>
            </a:xfrm>
            <a:prstGeom prst="rect">
              <a:avLst/>
            </a:prstGeom>
          </p:spPr>
          <p:txBody>
            <a:bodyPr lIns="50800" tIns="50800" rIns="50800" bIns="50800" rtlCol="0" anchor="ctr"/>
            <a:lstStyle/>
            <a:p>
              <a:pPr algn="ctr">
                <a:lnSpc>
                  <a:spcPts val="1664"/>
                </a:lnSpc>
              </a:pPr>
              <a:endParaRPr/>
            </a:p>
          </p:txBody>
        </p:sp>
      </p:grpSp>
      <p:grpSp>
        <p:nvGrpSpPr>
          <p:cNvPr id="10" name="Group 10"/>
          <p:cNvGrpSpPr/>
          <p:nvPr/>
        </p:nvGrpSpPr>
        <p:grpSpPr>
          <a:xfrm rot="-5400000">
            <a:off x="5814953" y="7437468"/>
            <a:ext cx="2539046" cy="2539046"/>
            <a:chOff x="0" y="0"/>
            <a:chExt cx="558800" cy="558800"/>
          </a:xfrm>
        </p:grpSpPr>
        <p:sp>
          <p:nvSpPr>
            <p:cNvPr id="11" name="Freeform 11"/>
            <p:cNvSpPr/>
            <p:nvPr/>
          </p:nvSpPr>
          <p:spPr>
            <a:xfrm>
              <a:off x="0" y="0"/>
              <a:ext cx="558800" cy="558800"/>
            </a:xfrm>
            <a:custGeom>
              <a:avLst/>
              <a:gdLst/>
              <a:ahLst/>
              <a:cxnLst/>
              <a:rect l="l" t="t" r="r" b="b"/>
              <a:pathLst>
                <a:path w="558800" h="558800">
                  <a:moveTo>
                    <a:pt x="0" y="558800"/>
                  </a:moveTo>
                  <a:cubicBezTo>
                    <a:pt x="0" y="411634"/>
                    <a:pt x="59606" y="267731"/>
                    <a:pt x="163669" y="163669"/>
                  </a:cubicBezTo>
                  <a:cubicBezTo>
                    <a:pt x="267731" y="59606"/>
                    <a:pt x="411634" y="0"/>
                    <a:pt x="558800" y="0"/>
                  </a:cubicBezTo>
                  <a:lnTo>
                    <a:pt x="558800" y="285081"/>
                  </a:lnTo>
                  <a:cubicBezTo>
                    <a:pt x="486712" y="285081"/>
                    <a:pt x="416225" y="314278"/>
                    <a:pt x="365251" y="365251"/>
                  </a:cubicBezTo>
                  <a:cubicBezTo>
                    <a:pt x="314278" y="416225"/>
                    <a:pt x="285081" y="486712"/>
                    <a:pt x="285081" y="558800"/>
                  </a:cubicBezTo>
                  <a:lnTo>
                    <a:pt x="0" y="558800"/>
                  </a:lnTo>
                  <a:close/>
                </a:path>
              </a:pathLst>
            </a:custGeom>
            <a:solidFill>
              <a:srgbClr val="6BA342"/>
            </a:solidFill>
          </p:spPr>
          <p:txBody>
            <a:bodyPr/>
            <a:lstStyle/>
            <a:p>
              <a:endParaRPr lang="en-US"/>
            </a:p>
          </p:txBody>
        </p:sp>
        <p:sp>
          <p:nvSpPr>
            <p:cNvPr id="12" name="TextBox 12"/>
            <p:cNvSpPr txBox="1"/>
            <p:nvPr/>
          </p:nvSpPr>
          <p:spPr>
            <a:xfrm>
              <a:off x="127000" y="136525"/>
              <a:ext cx="304800" cy="295275"/>
            </a:xfrm>
            <a:prstGeom prst="rect">
              <a:avLst/>
            </a:prstGeom>
          </p:spPr>
          <p:txBody>
            <a:bodyPr lIns="50800" tIns="50800" rIns="50800" bIns="50800" rtlCol="0" anchor="ctr"/>
            <a:lstStyle/>
            <a:p>
              <a:pPr algn="ctr">
                <a:lnSpc>
                  <a:spcPts val="1664"/>
                </a:lnSpc>
              </a:pPr>
              <a:endParaRPr/>
            </a:p>
          </p:txBody>
        </p:sp>
      </p:grpSp>
      <p:grpSp>
        <p:nvGrpSpPr>
          <p:cNvPr id="13" name="Group 13"/>
          <p:cNvGrpSpPr/>
          <p:nvPr/>
        </p:nvGrpSpPr>
        <p:grpSpPr>
          <a:xfrm>
            <a:off x="5734834" y="3461992"/>
            <a:ext cx="2539046" cy="2539046"/>
            <a:chOff x="0" y="0"/>
            <a:chExt cx="558800" cy="558800"/>
          </a:xfrm>
        </p:grpSpPr>
        <p:sp>
          <p:nvSpPr>
            <p:cNvPr id="14" name="Freeform 14"/>
            <p:cNvSpPr/>
            <p:nvPr/>
          </p:nvSpPr>
          <p:spPr>
            <a:xfrm>
              <a:off x="0" y="0"/>
              <a:ext cx="558800" cy="558800"/>
            </a:xfrm>
            <a:custGeom>
              <a:avLst/>
              <a:gdLst/>
              <a:ahLst/>
              <a:cxnLst/>
              <a:rect l="l" t="t" r="r" b="b"/>
              <a:pathLst>
                <a:path w="558800" h="558800">
                  <a:moveTo>
                    <a:pt x="0" y="558800"/>
                  </a:moveTo>
                  <a:cubicBezTo>
                    <a:pt x="0" y="411634"/>
                    <a:pt x="59606" y="267731"/>
                    <a:pt x="163669" y="163669"/>
                  </a:cubicBezTo>
                  <a:cubicBezTo>
                    <a:pt x="267731" y="59606"/>
                    <a:pt x="411634" y="0"/>
                    <a:pt x="558800" y="0"/>
                  </a:cubicBezTo>
                  <a:lnTo>
                    <a:pt x="558800" y="285081"/>
                  </a:lnTo>
                  <a:cubicBezTo>
                    <a:pt x="486712" y="285081"/>
                    <a:pt x="416225" y="314278"/>
                    <a:pt x="365251" y="365251"/>
                  </a:cubicBezTo>
                  <a:cubicBezTo>
                    <a:pt x="314278" y="416225"/>
                    <a:pt x="285081" y="486712"/>
                    <a:pt x="285081" y="558800"/>
                  </a:cubicBezTo>
                  <a:lnTo>
                    <a:pt x="0" y="558800"/>
                  </a:lnTo>
                  <a:close/>
                </a:path>
              </a:pathLst>
            </a:custGeom>
            <a:solidFill>
              <a:srgbClr val="6BA342"/>
            </a:solidFill>
          </p:spPr>
          <p:txBody>
            <a:bodyPr/>
            <a:lstStyle/>
            <a:p>
              <a:endParaRPr lang="en-US"/>
            </a:p>
          </p:txBody>
        </p:sp>
        <p:sp>
          <p:nvSpPr>
            <p:cNvPr id="15" name="TextBox 15"/>
            <p:cNvSpPr txBox="1"/>
            <p:nvPr/>
          </p:nvSpPr>
          <p:spPr>
            <a:xfrm>
              <a:off x="127000" y="136525"/>
              <a:ext cx="304800" cy="295275"/>
            </a:xfrm>
            <a:prstGeom prst="rect">
              <a:avLst/>
            </a:prstGeom>
          </p:spPr>
          <p:txBody>
            <a:bodyPr lIns="50800" tIns="50800" rIns="50800" bIns="50800" rtlCol="0" anchor="ctr"/>
            <a:lstStyle/>
            <a:p>
              <a:pPr algn="ctr">
                <a:lnSpc>
                  <a:spcPts val="1664"/>
                </a:lnSpc>
              </a:pPr>
              <a:endParaRPr/>
            </a:p>
          </p:txBody>
        </p:sp>
      </p:grpSp>
      <p:grpSp>
        <p:nvGrpSpPr>
          <p:cNvPr id="16" name="Group 16"/>
          <p:cNvGrpSpPr/>
          <p:nvPr/>
        </p:nvGrpSpPr>
        <p:grpSpPr>
          <a:xfrm rot="5400000">
            <a:off x="7961921" y="3553292"/>
            <a:ext cx="1668396" cy="1139727"/>
            <a:chOff x="0" y="0"/>
            <a:chExt cx="1008091" cy="688654"/>
          </a:xfrm>
        </p:grpSpPr>
        <p:sp>
          <p:nvSpPr>
            <p:cNvPr id="17" name="Freeform 17"/>
            <p:cNvSpPr/>
            <p:nvPr/>
          </p:nvSpPr>
          <p:spPr>
            <a:xfrm>
              <a:off x="0" y="0"/>
              <a:ext cx="1008091" cy="688654"/>
            </a:xfrm>
            <a:custGeom>
              <a:avLst/>
              <a:gdLst/>
              <a:ahLst/>
              <a:cxnLst/>
              <a:rect l="l" t="t" r="r" b="b"/>
              <a:pathLst>
                <a:path w="1008091" h="688654">
                  <a:moveTo>
                    <a:pt x="504045" y="0"/>
                  </a:moveTo>
                  <a:lnTo>
                    <a:pt x="1008091" y="688654"/>
                  </a:lnTo>
                  <a:lnTo>
                    <a:pt x="0" y="688654"/>
                  </a:lnTo>
                  <a:lnTo>
                    <a:pt x="504045" y="0"/>
                  </a:lnTo>
                  <a:close/>
                </a:path>
              </a:pathLst>
            </a:custGeom>
            <a:solidFill>
              <a:srgbClr val="6BA342"/>
            </a:solidFill>
          </p:spPr>
          <p:txBody>
            <a:bodyPr/>
            <a:lstStyle/>
            <a:p>
              <a:endParaRPr lang="en-US"/>
            </a:p>
          </p:txBody>
        </p:sp>
        <p:sp>
          <p:nvSpPr>
            <p:cNvPr id="18" name="TextBox 18"/>
            <p:cNvSpPr txBox="1"/>
            <p:nvPr/>
          </p:nvSpPr>
          <p:spPr>
            <a:xfrm>
              <a:off x="157514" y="329257"/>
              <a:ext cx="693062" cy="310207"/>
            </a:xfrm>
            <a:prstGeom prst="rect">
              <a:avLst/>
            </a:prstGeom>
          </p:spPr>
          <p:txBody>
            <a:bodyPr lIns="50800" tIns="50800" rIns="50800" bIns="50800" rtlCol="0" anchor="ctr"/>
            <a:lstStyle/>
            <a:p>
              <a:pPr algn="ctr">
                <a:lnSpc>
                  <a:spcPts val="1664"/>
                </a:lnSpc>
              </a:pPr>
              <a:endParaRPr/>
            </a:p>
          </p:txBody>
        </p:sp>
      </p:grpSp>
      <p:grpSp>
        <p:nvGrpSpPr>
          <p:cNvPr id="19" name="Group 19"/>
          <p:cNvGrpSpPr/>
          <p:nvPr/>
        </p:nvGrpSpPr>
        <p:grpSpPr>
          <a:xfrm rot="-10800000">
            <a:off x="11130060" y="6029731"/>
            <a:ext cx="1668396" cy="1139727"/>
            <a:chOff x="0" y="0"/>
            <a:chExt cx="1008091" cy="688654"/>
          </a:xfrm>
        </p:grpSpPr>
        <p:sp>
          <p:nvSpPr>
            <p:cNvPr id="20" name="Freeform 20"/>
            <p:cNvSpPr/>
            <p:nvPr/>
          </p:nvSpPr>
          <p:spPr>
            <a:xfrm>
              <a:off x="0" y="0"/>
              <a:ext cx="1008091" cy="688654"/>
            </a:xfrm>
            <a:custGeom>
              <a:avLst/>
              <a:gdLst/>
              <a:ahLst/>
              <a:cxnLst/>
              <a:rect l="l" t="t" r="r" b="b"/>
              <a:pathLst>
                <a:path w="1008091" h="688654">
                  <a:moveTo>
                    <a:pt x="504045" y="0"/>
                  </a:moveTo>
                  <a:lnTo>
                    <a:pt x="1008091" y="688654"/>
                  </a:lnTo>
                  <a:lnTo>
                    <a:pt x="0" y="688654"/>
                  </a:lnTo>
                  <a:lnTo>
                    <a:pt x="504045" y="0"/>
                  </a:lnTo>
                  <a:close/>
                </a:path>
              </a:pathLst>
            </a:custGeom>
            <a:solidFill>
              <a:srgbClr val="6BA342"/>
            </a:solidFill>
          </p:spPr>
          <p:txBody>
            <a:bodyPr/>
            <a:lstStyle/>
            <a:p>
              <a:endParaRPr lang="en-US"/>
            </a:p>
          </p:txBody>
        </p:sp>
        <p:sp>
          <p:nvSpPr>
            <p:cNvPr id="21" name="TextBox 21"/>
            <p:cNvSpPr txBox="1"/>
            <p:nvPr/>
          </p:nvSpPr>
          <p:spPr>
            <a:xfrm>
              <a:off x="157514" y="329257"/>
              <a:ext cx="693062" cy="310207"/>
            </a:xfrm>
            <a:prstGeom prst="rect">
              <a:avLst/>
            </a:prstGeom>
          </p:spPr>
          <p:txBody>
            <a:bodyPr lIns="50800" tIns="50800" rIns="50800" bIns="50800" rtlCol="0" anchor="ctr"/>
            <a:lstStyle/>
            <a:p>
              <a:pPr algn="ctr">
                <a:lnSpc>
                  <a:spcPts val="1664"/>
                </a:lnSpc>
              </a:pPr>
              <a:endParaRPr/>
            </a:p>
          </p:txBody>
        </p:sp>
      </p:grpSp>
      <p:grpSp>
        <p:nvGrpSpPr>
          <p:cNvPr id="22" name="Group 22"/>
          <p:cNvGrpSpPr/>
          <p:nvPr/>
        </p:nvGrpSpPr>
        <p:grpSpPr>
          <a:xfrm rot="-5400000">
            <a:off x="8664182" y="8766288"/>
            <a:ext cx="1668396" cy="1139727"/>
            <a:chOff x="0" y="0"/>
            <a:chExt cx="1008091" cy="688654"/>
          </a:xfrm>
        </p:grpSpPr>
        <p:sp>
          <p:nvSpPr>
            <p:cNvPr id="23" name="Freeform 23"/>
            <p:cNvSpPr/>
            <p:nvPr/>
          </p:nvSpPr>
          <p:spPr>
            <a:xfrm>
              <a:off x="0" y="0"/>
              <a:ext cx="1008091" cy="688654"/>
            </a:xfrm>
            <a:custGeom>
              <a:avLst/>
              <a:gdLst/>
              <a:ahLst/>
              <a:cxnLst/>
              <a:rect l="l" t="t" r="r" b="b"/>
              <a:pathLst>
                <a:path w="1008091" h="688654">
                  <a:moveTo>
                    <a:pt x="504045" y="0"/>
                  </a:moveTo>
                  <a:lnTo>
                    <a:pt x="1008091" y="688654"/>
                  </a:lnTo>
                  <a:lnTo>
                    <a:pt x="0" y="688654"/>
                  </a:lnTo>
                  <a:lnTo>
                    <a:pt x="504045" y="0"/>
                  </a:lnTo>
                  <a:close/>
                </a:path>
              </a:pathLst>
            </a:custGeom>
            <a:solidFill>
              <a:srgbClr val="6BA342"/>
            </a:solidFill>
          </p:spPr>
          <p:txBody>
            <a:bodyPr/>
            <a:lstStyle/>
            <a:p>
              <a:endParaRPr lang="en-US"/>
            </a:p>
          </p:txBody>
        </p:sp>
        <p:sp>
          <p:nvSpPr>
            <p:cNvPr id="24" name="TextBox 24"/>
            <p:cNvSpPr txBox="1"/>
            <p:nvPr/>
          </p:nvSpPr>
          <p:spPr>
            <a:xfrm>
              <a:off x="157514" y="329257"/>
              <a:ext cx="693062" cy="310207"/>
            </a:xfrm>
            <a:prstGeom prst="rect">
              <a:avLst/>
            </a:prstGeom>
          </p:spPr>
          <p:txBody>
            <a:bodyPr lIns="50800" tIns="50800" rIns="50800" bIns="50800" rtlCol="0" anchor="ctr"/>
            <a:lstStyle/>
            <a:p>
              <a:pPr algn="ctr">
                <a:lnSpc>
                  <a:spcPts val="1664"/>
                </a:lnSpc>
              </a:pPr>
              <a:endParaRPr/>
            </a:p>
          </p:txBody>
        </p:sp>
      </p:grpSp>
      <p:grpSp>
        <p:nvGrpSpPr>
          <p:cNvPr id="25" name="Group 25"/>
          <p:cNvGrpSpPr/>
          <p:nvPr/>
        </p:nvGrpSpPr>
        <p:grpSpPr>
          <a:xfrm>
            <a:off x="5621554" y="6394599"/>
            <a:ext cx="1668396" cy="1139727"/>
            <a:chOff x="0" y="0"/>
            <a:chExt cx="1008091" cy="688654"/>
          </a:xfrm>
        </p:grpSpPr>
        <p:sp>
          <p:nvSpPr>
            <p:cNvPr id="26" name="Freeform 26"/>
            <p:cNvSpPr/>
            <p:nvPr/>
          </p:nvSpPr>
          <p:spPr>
            <a:xfrm>
              <a:off x="0" y="0"/>
              <a:ext cx="1008091" cy="688654"/>
            </a:xfrm>
            <a:custGeom>
              <a:avLst/>
              <a:gdLst/>
              <a:ahLst/>
              <a:cxnLst/>
              <a:rect l="l" t="t" r="r" b="b"/>
              <a:pathLst>
                <a:path w="1008091" h="688654">
                  <a:moveTo>
                    <a:pt x="504045" y="0"/>
                  </a:moveTo>
                  <a:lnTo>
                    <a:pt x="1008091" y="688654"/>
                  </a:lnTo>
                  <a:lnTo>
                    <a:pt x="0" y="688654"/>
                  </a:lnTo>
                  <a:lnTo>
                    <a:pt x="504045" y="0"/>
                  </a:lnTo>
                  <a:close/>
                </a:path>
              </a:pathLst>
            </a:custGeom>
            <a:solidFill>
              <a:srgbClr val="6BA342"/>
            </a:solidFill>
          </p:spPr>
          <p:txBody>
            <a:bodyPr/>
            <a:lstStyle/>
            <a:p>
              <a:endParaRPr lang="en-US"/>
            </a:p>
          </p:txBody>
        </p:sp>
        <p:sp>
          <p:nvSpPr>
            <p:cNvPr id="27" name="TextBox 27"/>
            <p:cNvSpPr txBox="1"/>
            <p:nvPr/>
          </p:nvSpPr>
          <p:spPr>
            <a:xfrm>
              <a:off x="157514" y="329257"/>
              <a:ext cx="693062" cy="310207"/>
            </a:xfrm>
            <a:prstGeom prst="rect">
              <a:avLst/>
            </a:prstGeom>
          </p:spPr>
          <p:txBody>
            <a:bodyPr lIns="50800" tIns="50800" rIns="50800" bIns="50800" rtlCol="0" anchor="ctr"/>
            <a:lstStyle/>
            <a:p>
              <a:pPr algn="ctr">
                <a:lnSpc>
                  <a:spcPts val="1664"/>
                </a:lnSpc>
              </a:pPr>
              <a:endParaRPr/>
            </a:p>
          </p:txBody>
        </p:sp>
      </p:grpSp>
      <p:grpSp>
        <p:nvGrpSpPr>
          <p:cNvPr id="28" name="Group 28"/>
          <p:cNvGrpSpPr/>
          <p:nvPr/>
        </p:nvGrpSpPr>
        <p:grpSpPr>
          <a:xfrm>
            <a:off x="7577847" y="5107526"/>
            <a:ext cx="3244255" cy="3244255"/>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7150" cap="sq">
              <a:solidFill>
                <a:srgbClr val="6BA342"/>
              </a:solidFill>
              <a:prstDash val="solid"/>
              <a:miter/>
            </a:ln>
          </p:spPr>
          <p:txBody>
            <a:bodyPr/>
            <a:lstStyle/>
            <a:p>
              <a:endParaRPr lang="en-US"/>
            </a:p>
          </p:txBody>
        </p:sp>
        <p:sp>
          <p:nvSpPr>
            <p:cNvPr id="30" name="TextBox 30"/>
            <p:cNvSpPr txBox="1"/>
            <p:nvPr/>
          </p:nvSpPr>
          <p:spPr>
            <a:xfrm>
              <a:off x="76200" y="85725"/>
              <a:ext cx="660400" cy="650875"/>
            </a:xfrm>
            <a:prstGeom prst="rect">
              <a:avLst/>
            </a:prstGeom>
          </p:spPr>
          <p:txBody>
            <a:bodyPr lIns="50800" tIns="50800" rIns="50800" bIns="50800" rtlCol="0" anchor="ctr"/>
            <a:lstStyle/>
            <a:p>
              <a:pPr algn="ctr">
                <a:lnSpc>
                  <a:spcPts val="3218"/>
                </a:lnSpc>
              </a:pPr>
              <a:r>
                <a:rPr lang="en-US" sz="2899" b="1">
                  <a:solidFill>
                    <a:srgbClr val="17463E"/>
                  </a:solidFill>
                  <a:latin typeface="Public Sans Bold"/>
                  <a:ea typeface="Public Sans Bold"/>
                  <a:cs typeface="Public Sans Bold"/>
                  <a:sym typeface="Public Sans Bold"/>
                </a:rPr>
                <a:t>Performance</a:t>
              </a:r>
            </a:p>
            <a:p>
              <a:pPr algn="ctr">
                <a:lnSpc>
                  <a:spcPts val="3218"/>
                </a:lnSpc>
              </a:pPr>
              <a:r>
                <a:rPr lang="en-US" sz="2899" b="1">
                  <a:solidFill>
                    <a:srgbClr val="17463E"/>
                  </a:solidFill>
                  <a:latin typeface="Public Sans Bold"/>
                  <a:ea typeface="Public Sans Bold"/>
                  <a:cs typeface="Public Sans Bold"/>
                  <a:sym typeface="Public Sans Bold"/>
                </a:rPr>
                <a:t>Management</a:t>
              </a:r>
            </a:p>
          </p:txBody>
        </p:sp>
      </p:grpSp>
      <p:sp>
        <p:nvSpPr>
          <p:cNvPr id="31" name="TextBox 31"/>
          <p:cNvSpPr txBox="1"/>
          <p:nvPr/>
        </p:nvSpPr>
        <p:spPr>
          <a:xfrm>
            <a:off x="140451" y="299383"/>
            <a:ext cx="11861207" cy="1032334"/>
          </a:xfrm>
          <a:prstGeom prst="rect">
            <a:avLst/>
          </a:prstGeom>
        </p:spPr>
        <p:txBody>
          <a:bodyPr wrap="square" lIns="0" tIns="0" rIns="0" bIns="0" rtlCol="0" anchor="t">
            <a:spAutoFit/>
          </a:bodyPr>
          <a:lstStyle/>
          <a:p>
            <a:pPr>
              <a:lnSpc>
                <a:spcPts val="8835"/>
              </a:lnSpc>
            </a:pPr>
            <a:r>
              <a:rPr lang="en-US" sz="6311" b="1">
                <a:solidFill>
                  <a:srgbClr val="17463E"/>
                </a:solidFill>
                <a:latin typeface="Public Sans Bold"/>
                <a:ea typeface="Public Sans Bold"/>
                <a:cs typeface="Public Sans Bold"/>
                <a:sym typeface="Public Sans Bold"/>
              </a:rPr>
              <a:t>Performance Management</a:t>
            </a:r>
          </a:p>
        </p:txBody>
      </p:sp>
      <p:sp>
        <p:nvSpPr>
          <p:cNvPr id="32" name="TextBox 32"/>
          <p:cNvSpPr txBox="1"/>
          <p:nvPr/>
        </p:nvSpPr>
        <p:spPr>
          <a:xfrm rot="-2595211">
            <a:off x="5857989" y="4234252"/>
            <a:ext cx="2763813" cy="1289135"/>
          </a:xfrm>
          <a:prstGeom prst="rect">
            <a:avLst/>
          </a:prstGeom>
        </p:spPr>
        <p:txBody>
          <a:bodyPr lIns="0" tIns="0" rIns="0" bIns="0" rtlCol="0" anchor="t">
            <a:spAutoFit/>
          </a:bodyPr>
          <a:lstStyle/>
          <a:p>
            <a:pPr algn="ctr">
              <a:lnSpc>
                <a:spcPts val="6719"/>
              </a:lnSpc>
            </a:pPr>
            <a:r>
              <a:rPr lang="en-US" sz="4799" b="1">
                <a:solidFill>
                  <a:srgbClr val="17463E"/>
                </a:solidFill>
                <a:latin typeface="Public Sans Bold"/>
                <a:ea typeface="Public Sans Bold"/>
                <a:cs typeface="Public Sans Bold"/>
                <a:sym typeface="Public Sans Bold"/>
              </a:rPr>
              <a:t>Planning</a:t>
            </a:r>
          </a:p>
        </p:txBody>
      </p:sp>
      <p:sp>
        <p:nvSpPr>
          <p:cNvPr id="33" name="TextBox 33"/>
          <p:cNvSpPr txBox="1"/>
          <p:nvPr/>
        </p:nvSpPr>
        <p:spPr>
          <a:xfrm rot="3369018">
            <a:off x="9799148" y="4724881"/>
            <a:ext cx="3433465" cy="785856"/>
          </a:xfrm>
          <a:prstGeom prst="rect">
            <a:avLst/>
          </a:prstGeom>
        </p:spPr>
        <p:txBody>
          <a:bodyPr wrap="square" lIns="0" tIns="0" rIns="0" bIns="0" rtlCol="0" anchor="t">
            <a:spAutoFit/>
          </a:bodyPr>
          <a:lstStyle/>
          <a:p>
            <a:pPr algn="ctr">
              <a:lnSpc>
                <a:spcPts val="6719"/>
              </a:lnSpc>
            </a:pPr>
            <a:r>
              <a:rPr lang="en-US" sz="4799" b="1">
                <a:solidFill>
                  <a:srgbClr val="17463E"/>
                </a:solidFill>
                <a:latin typeface="Public Sans Bold"/>
                <a:ea typeface="Public Sans Bold"/>
                <a:cs typeface="Public Sans Bold"/>
                <a:sym typeface="Public Sans Bold"/>
              </a:rPr>
              <a:t>Monitoring</a:t>
            </a:r>
          </a:p>
        </p:txBody>
      </p:sp>
      <p:sp>
        <p:nvSpPr>
          <p:cNvPr id="34" name="TextBox 34"/>
          <p:cNvSpPr txBox="1"/>
          <p:nvPr/>
        </p:nvSpPr>
        <p:spPr>
          <a:xfrm rot="-2002573">
            <a:off x="9537520" y="8382338"/>
            <a:ext cx="3147231" cy="1356877"/>
          </a:xfrm>
          <a:prstGeom prst="rect">
            <a:avLst/>
          </a:prstGeom>
        </p:spPr>
        <p:txBody>
          <a:bodyPr lIns="0" tIns="0" rIns="0" bIns="0" rtlCol="0" anchor="t">
            <a:spAutoFit/>
          </a:bodyPr>
          <a:lstStyle/>
          <a:p>
            <a:pPr algn="ctr">
              <a:lnSpc>
                <a:spcPts val="6719"/>
              </a:lnSpc>
            </a:pPr>
            <a:r>
              <a:rPr lang="en-US" sz="4799" b="1">
                <a:solidFill>
                  <a:srgbClr val="17463E"/>
                </a:solidFill>
                <a:latin typeface="Public Sans Bold"/>
                <a:ea typeface="Public Sans Bold"/>
                <a:cs typeface="Public Sans Bold"/>
                <a:sym typeface="Public Sans Bold"/>
              </a:rPr>
              <a:t>Reviewing</a:t>
            </a:r>
          </a:p>
        </p:txBody>
      </p:sp>
      <p:sp>
        <p:nvSpPr>
          <p:cNvPr id="35" name="TextBox 35"/>
          <p:cNvSpPr txBox="1"/>
          <p:nvPr/>
        </p:nvSpPr>
        <p:spPr>
          <a:xfrm rot="2988294">
            <a:off x="5826134" y="8044730"/>
            <a:ext cx="2174304" cy="1064931"/>
          </a:xfrm>
          <a:prstGeom prst="rect">
            <a:avLst/>
          </a:prstGeom>
        </p:spPr>
        <p:txBody>
          <a:bodyPr lIns="0" tIns="0" rIns="0" bIns="0" rtlCol="0" anchor="t">
            <a:spAutoFit/>
          </a:bodyPr>
          <a:lstStyle/>
          <a:p>
            <a:pPr algn="ctr">
              <a:lnSpc>
                <a:spcPts val="6719"/>
              </a:lnSpc>
            </a:pPr>
            <a:r>
              <a:rPr lang="en-US" sz="4799" b="1">
                <a:solidFill>
                  <a:srgbClr val="17463E"/>
                </a:solidFill>
                <a:latin typeface="Public Sans Bold"/>
                <a:ea typeface="Public Sans Bold"/>
                <a:cs typeface="Public Sans Bold"/>
                <a:sym typeface="Public Sans Bold"/>
              </a:rPr>
              <a:t>Rating</a:t>
            </a:r>
          </a:p>
        </p:txBody>
      </p:sp>
      <p:sp>
        <p:nvSpPr>
          <p:cNvPr id="36" name="TextBox 36"/>
          <p:cNvSpPr txBox="1"/>
          <p:nvPr/>
        </p:nvSpPr>
        <p:spPr>
          <a:xfrm>
            <a:off x="994636" y="3936578"/>
            <a:ext cx="5015728" cy="1109345"/>
          </a:xfrm>
          <a:prstGeom prst="rect">
            <a:avLst/>
          </a:prstGeom>
        </p:spPr>
        <p:txBody>
          <a:bodyPr lIns="0" tIns="0" rIns="0" bIns="0" rtlCol="0" anchor="t">
            <a:spAutoFit/>
          </a:bodyPr>
          <a:lstStyle/>
          <a:p>
            <a:pPr algn="ctr">
              <a:lnSpc>
                <a:spcPts val="4480"/>
              </a:lnSpc>
            </a:pPr>
            <a:r>
              <a:rPr lang="en-US" sz="3200">
                <a:solidFill>
                  <a:srgbClr val="17463E"/>
                </a:solidFill>
                <a:latin typeface="Public Sans"/>
                <a:ea typeface="Public Sans"/>
                <a:cs typeface="Public Sans"/>
                <a:sym typeface="Public Sans"/>
              </a:rPr>
              <a:t>Setting SMART goals and acting on them</a:t>
            </a:r>
          </a:p>
        </p:txBody>
      </p:sp>
      <p:sp>
        <p:nvSpPr>
          <p:cNvPr id="37" name="Freeform 37"/>
          <p:cNvSpPr/>
          <p:nvPr/>
        </p:nvSpPr>
        <p:spPr>
          <a:xfrm>
            <a:off x="140451" y="9553378"/>
            <a:ext cx="2414894" cy="590878"/>
          </a:xfrm>
          <a:custGeom>
            <a:avLst/>
            <a:gdLst/>
            <a:ahLst/>
            <a:cxnLst/>
            <a:rect l="l" t="t" r="r" b="b"/>
            <a:pathLst>
              <a:path w="2414894" h="590878">
                <a:moveTo>
                  <a:pt x="0" y="0"/>
                </a:moveTo>
                <a:lnTo>
                  <a:pt x="2414894" y="0"/>
                </a:lnTo>
                <a:lnTo>
                  <a:pt x="2414894" y="590879"/>
                </a:lnTo>
                <a:lnTo>
                  <a:pt x="0" y="590879"/>
                </a:lnTo>
                <a:lnTo>
                  <a:pt x="0" y="0"/>
                </a:lnTo>
                <a:close/>
              </a:path>
            </a:pathLst>
          </a:custGeom>
          <a:blipFill>
            <a:blip r:embed="rId5"/>
            <a:stretch>
              <a:fillRect/>
            </a:stretch>
          </a:blipFill>
        </p:spPr>
        <p:txBody>
          <a:bodyPr/>
          <a:lstStyle/>
          <a:p>
            <a:endParaRPr lang="en-US"/>
          </a:p>
        </p:txBody>
      </p:sp>
      <p:sp>
        <p:nvSpPr>
          <p:cNvPr id="38" name="TextBox 38"/>
          <p:cNvSpPr txBox="1"/>
          <p:nvPr/>
        </p:nvSpPr>
        <p:spPr>
          <a:xfrm>
            <a:off x="12296241" y="3936578"/>
            <a:ext cx="5015728" cy="1109345"/>
          </a:xfrm>
          <a:prstGeom prst="rect">
            <a:avLst/>
          </a:prstGeom>
        </p:spPr>
        <p:txBody>
          <a:bodyPr lIns="0" tIns="0" rIns="0" bIns="0" rtlCol="0" anchor="t">
            <a:spAutoFit/>
          </a:bodyPr>
          <a:lstStyle/>
          <a:p>
            <a:pPr algn="ctr">
              <a:lnSpc>
                <a:spcPts val="4480"/>
              </a:lnSpc>
            </a:pPr>
            <a:r>
              <a:rPr lang="en-US" sz="3200">
                <a:solidFill>
                  <a:srgbClr val="17463E"/>
                </a:solidFill>
                <a:latin typeface="Public Sans"/>
                <a:ea typeface="Public Sans"/>
                <a:cs typeface="Public Sans"/>
                <a:sym typeface="Public Sans"/>
              </a:rPr>
              <a:t>Monitoring through check-ins and feedback</a:t>
            </a:r>
          </a:p>
        </p:txBody>
      </p:sp>
      <p:sp>
        <p:nvSpPr>
          <p:cNvPr id="39" name="TextBox 39"/>
          <p:cNvSpPr txBox="1"/>
          <p:nvPr/>
        </p:nvSpPr>
        <p:spPr>
          <a:xfrm>
            <a:off x="794354" y="7763617"/>
            <a:ext cx="5015728" cy="1109345"/>
          </a:xfrm>
          <a:prstGeom prst="rect">
            <a:avLst/>
          </a:prstGeom>
        </p:spPr>
        <p:txBody>
          <a:bodyPr lIns="0" tIns="0" rIns="0" bIns="0" rtlCol="0" anchor="t">
            <a:spAutoFit/>
          </a:bodyPr>
          <a:lstStyle/>
          <a:p>
            <a:pPr algn="ctr">
              <a:lnSpc>
                <a:spcPts val="4480"/>
              </a:lnSpc>
            </a:pPr>
            <a:r>
              <a:rPr lang="en-US" sz="3200">
                <a:solidFill>
                  <a:srgbClr val="17463E"/>
                </a:solidFill>
                <a:latin typeface="Public Sans"/>
                <a:ea typeface="Public Sans"/>
                <a:cs typeface="Public Sans"/>
                <a:sym typeface="Public Sans"/>
              </a:rPr>
              <a:t>Rating employees and rewarding them</a:t>
            </a:r>
          </a:p>
        </p:txBody>
      </p:sp>
      <p:sp>
        <p:nvSpPr>
          <p:cNvPr id="40" name="TextBox 40"/>
          <p:cNvSpPr txBox="1"/>
          <p:nvPr/>
        </p:nvSpPr>
        <p:spPr>
          <a:xfrm>
            <a:off x="12791928" y="7763617"/>
            <a:ext cx="5015728" cy="1109345"/>
          </a:xfrm>
          <a:prstGeom prst="rect">
            <a:avLst/>
          </a:prstGeom>
        </p:spPr>
        <p:txBody>
          <a:bodyPr lIns="0" tIns="0" rIns="0" bIns="0" rtlCol="0" anchor="t">
            <a:spAutoFit/>
          </a:bodyPr>
          <a:lstStyle/>
          <a:p>
            <a:pPr algn="ctr">
              <a:lnSpc>
                <a:spcPts val="4480"/>
              </a:lnSpc>
            </a:pPr>
            <a:r>
              <a:rPr lang="en-US" sz="3200">
                <a:solidFill>
                  <a:srgbClr val="17463E"/>
                </a:solidFill>
                <a:latin typeface="Public Sans"/>
                <a:ea typeface="Public Sans"/>
                <a:cs typeface="Public Sans"/>
                <a:sym typeface="Public Sans"/>
              </a:rPr>
              <a:t>Review goal completion at the end of the cycle</a:t>
            </a:r>
          </a:p>
        </p:txBody>
      </p:sp>
      <p:sp>
        <p:nvSpPr>
          <p:cNvPr id="41" name="Freeform 41"/>
          <p:cNvSpPr/>
          <p:nvPr/>
        </p:nvSpPr>
        <p:spPr>
          <a:xfrm>
            <a:off x="16983792" y="201917"/>
            <a:ext cx="932477" cy="931558"/>
          </a:xfrm>
          <a:custGeom>
            <a:avLst/>
            <a:gdLst/>
            <a:ahLst/>
            <a:cxnLst/>
            <a:rect l="l" t="t" r="r" b="b"/>
            <a:pathLst>
              <a:path w="932477" h="931558">
                <a:moveTo>
                  <a:pt x="0" y="0"/>
                </a:moveTo>
                <a:lnTo>
                  <a:pt x="932477" y="0"/>
                </a:lnTo>
                <a:lnTo>
                  <a:pt x="932477" y="931558"/>
                </a:lnTo>
                <a:lnTo>
                  <a:pt x="0" y="931558"/>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EF3E3"/>
        </a:solidFill>
        <a:effectLst/>
      </p:bgPr>
    </p:bg>
    <p:spTree>
      <p:nvGrpSpPr>
        <p:cNvPr id="1" name=""/>
        <p:cNvGrpSpPr/>
        <p:nvPr/>
      </p:nvGrpSpPr>
      <p:grpSpPr>
        <a:xfrm>
          <a:off x="0" y="0"/>
          <a:ext cx="0" cy="0"/>
          <a:chOff x="0" y="0"/>
          <a:chExt cx="0" cy="0"/>
        </a:xfrm>
      </p:grpSpPr>
      <p:sp>
        <p:nvSpPr>
          <p:cNvPr id="2" name="Freeform 2"/>
          <p:cNvSpPr/>
          <p:nvPr/>
        </p:nvSpPr>
        <p:spPr>
          <a:xfrm>
            <a:off x="0" y="-419793"/>
            <a:ext cx="18399948" cy="10772333"/>
          </a:xfrm>
          <a:custGeom>
            <a:avLst/>
            <a:gdLst/>
            <a:ahLst/>
            <a:cxnLst/>
            <a:rect l="l" t="t" r="r" b="b"/>
            <a:pathLst>
              <a:path w="18399948" h="10772333">
                <a:moveTo>
                  <a:pt x="0" y="0"/>
                </a:moveTo>
                <a:lnTo>
                  <a:pt x="18399948" y="0"/>
                </a:lnTo>
                <a:lnTo>
                  <a:pt x="18399948" y="10772334"/>
                </a:lnTo>
                <a:lnTo>
                  <a:pt x="0" y="10772334"/>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40451" y="9553378"/>
            <a:ext cx="2414894" cy="590878"/>
          </a:xfrm>
          <a:custGeom>
            <a:avLst/>
            <a:gdLst/>
            <a:ahLst/>
            <a:cxnLst/>
            <a:rect l="l" t="t" r="r" b="b"/>
            <a:pathLst>
              <a:path w="2414894" h="590878">
                <a:moveTo>
                  <a:pt x="0" y="0"/>
                </a:moveTo>
                <a:lnTo>
                  <a:pt x="2414894" y="0"/>
                </a:lnTo>
                <a:lnTo>
                  <a:pt x="2414894" y="590879"/>
                </a:lnTo>
                <a:lnTo>
                  <a:pt x="0" y="590879"/>
                </a:lnTo>
                <a:lnTo>
                  <a:pt x="0" y="0"/>
                </a:lnTo>
                <a:close/>
              </a:path>
            </a:pathLst>
          </a:custGeom>
          <a:blipFill>
            <a:blip r:embed="rId4"/>
            <a:stretch>
              <a:fillRect/>
            </a:stretch>
          </a:blipFill>
        </p:spPr>
        <p:txBody>
          <a:bodyPr/>
          <a:lstStyle/>
          <a:p>
            <a:endParaRPr lang="en-US"/>
          </a:p>
        </p:txBody>
      </p:sp>
      <p:sp>
        <p:nvSpPr>
          <p:cNvPr id="4" name="Freeform 4"/>
          <p:cNvSpPr/>
          <p:nvPr/>
        </p:nvSpPr>
        <p:spPr>
          <a:xfrm>
            <a:off x="1397581" y="2946384"/>
            <a:ext cx="6158936" cy="2197116"/>
          </a:xfrm>
          <a:custGeom>
            <a:avLst/>
            <a:gdLst/>
            <a:ahLst/>
            <a:cxnLst/>
            <a:rect l="l" t="t" r="r" b="b"/>
            <a:pathLst>
              <a:path w="6158936" h="2197116">
                <a:moveTo>
                  <a:pt x="0" y="0"/>
                </a:moveTo>
                <a:lnTo>
                  <a:pt x="6158935" y="0"/>
                </a:lnTo>
                <a:lnTo>
                  <a:pt x="6158935" y="2197116"/>
                </a:lnTo>
                <a:lnTo>
                  <a:pt x="0" y="2197116"/>
                </a:lnTo>
                <a:lnTo>
                  <a:pt x="0" y="0"/>
                </a:lnTo>
                <a:close/>
              </a:path>
            </a:pathLst>
          </a:custGeom>
          <a:blipFill>
            <a:blip r:embed="rId5"/>
            <a:stretch>
              <a:fillRect/>
            </a:stretch>
          </a:blipFill>
        </p:spPr>
        <p:txBody>
          <a:bodyPr/>
          <a:lstStyle/>
          <a:p>
            <a:endParaRPr lang="en-US"/>
          </a:p>
        </p:txBody>
      </p:sp>
      <p:sp>
        <p:nvSpPr>
          <p:cNvPr id="5" name="Freeform 5"/>
          <p:cNvSpPr/>
          <p:nvPr/>
        </p:nvSpPr>
        <p:spPr>
          <a:xfrm>
            <a:off x="9990852" y="2946384"/>
            <a:ext cx="6899568" cy="2197116"/>
          </a:xfrm>
          <a:custGeom>
            <a:avLst/>
            <a:gdLst/>
            <a:ahLst/>
            <a:cxnLst/>
            <a:rect l="l" t="t" r="r" b="b"/>
            <a:pathLst>
              <a:path w="6899568" h="2197116">
                <a:moveTo>
                  <a:pt x="0" y="0"/>
                </a:moveTo>
                <a:lnTo>
                  <a:pt x="6899567" y="0"/>
                </a:lnTo>
                <a:lnTo>
                  <a:pt x="6899567" y="2197116"/>
                </a:lnTo>
                <a:lnTo>
                  <a:pt x="0" y="2197116"/>
                </a:lnTo>
                <a:lnTo>
                  <a:pt x="0" y="0"/>
                </a:lnTo>
                <a:close/>
              </a:path>
            </a:pathLst>
          </a:custGeom>
          <a:blipFill>
            <a:blip r:embed="rId6"/>
            <a:stretch>
              <a:fillRect t="-30006" b="-34858"/>
            </a:stretch>
          </a:blipFill>
        </p:spPr>
        <p:txBody>
          <a:bodyPr/>
          <a:lstStyle/>
          <a:p>
            <a:endParaRPr lang="en-US"/>
          </a:p>
        </p:txBody>
      </p:sp>
      <p:sp>
        <p:nvSpPr>
          <p:cNvPr id="6" name="TextBox 6"/>
          <p:cNvSpPr txBox="1"/>
          <p:nvPr/>
        </p:nvSpPr>
        <p:spPr>
          <a:xfrm>
            <a:off x="1089448" y="470833"/>
            <a:ext cx="12352579" cy="1032334"/>
          </a:xfrm>
          <a:prstGeom prst="rect">
            <a:avLst/>
          </a:prstGeom>
        </p:spPr>
        <p:txBody>
          <a:bodyPr wrap="square" lIns="0" tIns="0" rIns="0" bIns="0" rtlCol="0" anchor="t">
            <a:spAutoFit/>
          </a:bodyPr>
          <a:lstStyle/>
          <a:p>
            <a:pPr>
              <a:lnSpc>
                <a:spcPts val="8835"/>
              </a:lnSpc>
            </a:pPr>
            <a:r>
              <a:rPr lang="en-US" sz="6311" b="1">
                <a:solidFill>
                  <a:srgbClr val="17463E"/>
                </a:solidFill>
                <a:latin typeface="Public Sans Bold"/>
                <a:ea typeface="Public Sans Bold"/>
                <a:cs typeface="Public Sans Bold"/>
                <a:sym typeface="Public Sans Bold"/>
              </a:rPr>
              <a:t>HR Technology</a:t>
            </a:r>
          </a:p>
        </p:txBody>
      </p:sp>
      <p:grpSp>
        <p:nvGrpSpPr>
          <p:cNvPr id="7" name="Group 7"/>
          <p:cNvGrpSpPr/>
          <p:nvPr/>
        </p:nvGrpSpPr>
        <p:grpSpPr>
          <a:xfrm>
            <a:off x="5496979" y="6083568"/>
            <a:ext cx="7294042" cy="2197116"/>
            <a:chOff x="0" y="0"/>
            <a:chExt cx="9725389" cy="2929487"/>
          </a:xfrm>
        </p:grpSpPr>
        <p:sp>
          <p:nvSpPr>
            <p:cNvPr id="8" name="Freeform 8"/>
            <p:cNvSpPr/>
            <p:nvPr/>
          </p:nvSpPr>
          <p:spPr>
            <a:xfrm>
              <a:off x="0" y="0"/>
              <a:ext cx="9725389" cy="2329330"/>
            </a:xfrm>
            <a:custGeom>
              <a:avLst/>
              <a:gdLst/>
              <a:ahLst/>
              <a:cxnLst/>
              <a:rect l="l" t="t" r="r" b="b"/>
              <a:pathLst>
                <a:path w="9725389" h="2329330">
                  <a:moveTo>
                    <a:pt x="0" y="0"/>
                  </a:moveTo>
                  <a:lnTo>
                    <a:pt x="9725389" y="0"/>
                  </a:lnTo>
                  <a:lnTo>
                    <a:pt x="9725389" y="2329330"/>
                  </a:lnTo>
                  <a:lnTo>
                    <a:pt x="0" y="2329330"/>
                  </a:lnTo>
                  <a:lnTo>
                    <a:pt x="0" y="0"/>
                  </a:lnTo>
                  <a:close/>
                </a:path>
              </a:pathLst>
            </a:custGeom>
            <a:blipFill>
              <a:blip r:embed="rId7"/>
              <a:stretch>
                <a:fillRect b="-49034"/>
              </a:stretch>
            </a:blipFill>
          </p:spPr>
          <p:txBody>
            <a:bodyPr/>
            <a:lstStyle/>
            <a:p>
              <a:endParaRPr lang="en-US"/>
            </a:p>
          </p:txBody>
        </p:sp>
        <p:sp>
          <p:nvSpPr>
            <p:cNvPr id="9" name="Freeform 9"/>
            <p:cNvSpPr/>
            <p:nvPr/>
          </p:nvSpPr>
          <p:spPr>
            <a:xfrm>
              <a:off x="0" y="2143625"/>
              <a:ext cx="9725389" cy="785862"/>
            </a:xfrm>
            <a:custGeom>
              <a:avLst/>
              <a:gdLst/>
              <a:ahLst/>
              <a:cxnLst/>
              <a:rect l="l" t="t" r="r" b="b"/>
              <a:pathLst>
                <a:path w="9725389" h="785862">
                  <a:moveTo>
                    <a:pt x="0" y="0"/>
                  </a:moveTo>
                  <a:lnTo>
                    <a:pt x="9725389" y="0"/>
                  </a:lnTo>
                  <a:lnTo>
                    <a:pt x="9725389" y="785862"/>
                  </a:lnTo>
                  <a:lnTo>
                    <a:pt x="0" y="785862"/>
                  </a:lnTo>
                  <a:lnTo>
                    <a:pt x="0" y="0"/>
                  </a:lnTo>
                  <a:close/>
                </a:path>
              </a:pathLst>
            </a:custGeom>
            <a:blipFill>
              <a:blip r:embed="rId7"/>
              <a:stretch>
                <a:fillRect t="-341743"/>
              </a:stretch>
            </a:blipFill>
          </p:spPr>
          <p:txBody>
            <a:bodyPr/>
            <a:lstStyle/>
            <a:p>
              <a:endParaRPr lang="en-US"/>
            </a:p>
          </p:txBody>
        </p:sp>
      </p:grpSp>
      <p:sp>
        <p:nvSpPr>
          <p:cNvPr id="10" name="Freeform 10"/>
          <p:cNvSpPr/>
          <p:nvPr/>
        </p:nvSpPr>
        <p:spPr>
          <a:xfrm>
            <a:off x="16983792" y="201917"/>
            <a:ext cx="932477" cy="931558"/>
          </a:xfrm>
          <a:custGeom>
            <a:avLst/>
            <a:gdLst/>
            <a:ahLst/>
            <a:cxnLst/>
            <a:rect l="l" t="t" r="r" b="b"/>
            <a:pathLst>
              <a:path w="932477" h="931558">
                <a:moveTo>
                  <a:pt x="0" y="0"/>
                </a:moveTo>
                <a:lnTo>
                  <a:pt x="932477" y="0"/>
                </a:lnTo>
                <a:lnTo>
                  <a:pt x="932477" y="931558"/>
                </a:lnTo>
                <a:lnTo>
                  <a:pt x="0" y="931558"/>
                </a:lnTo>
                <a:lnTo>
                  <a:pt x="0" y="0"/>
                </a:lnTo>
                <a:close/>
              </a:path>
            </a:pathLst>
          </a:custGeom>
          <a:blipFill>
            <a:blip r:embed="rId8"/>
            <a:stretch>
              <a:fillRect/>
            </a:stretch>
          </a:blipFill>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03966CEA5E38245B3A9C9E47EBD05C7" ma:contentTypeVersion="16" ma:contentTypeDescription="Create a new document." ma:contentTypeScope="" ma:versionID="bcc5e876a043342166a22fe477ead14b">
  <xsd:schema xmlns:xsd="http://www.w3.org/2001/XMLSchema" xmlns:xs="http://www.w3.org/2001/XMLSchema" xmlns:p="http://schemas.microsoft.com/office/2006/metadata/properties" xmlns:ns2="4570009b-3aef-468f-8d93-5c9f92c18a22" xmlns:ns3="1f4fdbfd-37b9-48cc-a7e0-3a6774c1272f" targetNamespace="http://schemas.microsoft.com/office/2006/metadata/properties" ma:root="true" ma:fieldsID="2ae09423e65e3b1cf1edadecdf513721" ns2:_="" ns3:_="">
    <xsd:import namespace="4570009b-3aef-468f-8d93-5c9f92c18a22"/>
    <xsd:import namespace="1f4fdbfd-37b9-48cc-a7e0-3a6774c1272f"/>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70009b-3aef-468f-8d93-5c9f92c18a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44a08b99-d8df-4319-b02b-e9bed8ac1fee"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f4fdbfd-37b9-48cc-a7e0-3a6774c1272f"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e28bb130-bd4d-407d-8527-e565ed67bd82}" ma:internalName="TaxCatchAll" ma:showField="CatchAllData" ma:web="1f4fdbfd-37b9-48cc-a7e0-3a6774c1272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f4fdbfd-37b9-48cc-a7e0-3a6774c1272f" xsi:nil="true"/>
    <lcf76f155ced4ddcb4097134ff3c332f xmlns="4570009b-3aef-468f-8d93-5c9f92c18a2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1977B16-43F0-4B1C-A9AF-025DB84D1E8F}">
  <ds:schemaRefs>
    <ds:schemaRef ds:uri="1f4fdbfd-37b9-48cc-a7e0-3a6774c1272f"/>
    <ds:schemaRef ds:uri="4570009b-3aef-468f-8d93-5c9f92c18a2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6097176-EF6F-4AB7-BA2A-55248FDF5DF8}">
  <ds:schemaRefs>
    <ds:schemaRef ds:uri="http://schemas.microsoft.com/sharepoint/v3/contenttype/forms"/>
  </ds:schemaRefs>
</ds:datastoreItem>
</file>

<file path=customXml/itemProps3.xml><?xml version="1.0" encoding="utf-8"?>
<ds:datastoreItem xmlns:ds="http://schemas.openxmlformats.org/officeDocument/2006/customXml" ds:itemID="{3211107F-8E64-49AD-BFAC-275F53A56E06}">
  <ds:schemaRefs>
    <ds:schemaRef ds:uri="1f4fdbfd-37b9-48cc-a7e0-3a6774c1272f"/>
    <ds:schemaRef ds:uri="4570009b-3aef-468f-8d93-5c9f92c18a22"/>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1784</TotalTime>
  <Words>4307</Words>
  <Application>Microsoft Office PowerPoint</Application>
  <PresentationFormat>Custom</PresentationFormat>
  <Paragraphs>872</Paragraphs>
  <Slides>44</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44</vt:i4>
      </vt:variant>
    </vt:vector>
  </HeadingPairs>
  <TitlesOfParts>
    <vt:vector size="56" baseType="lpstr">
      <vt:lpstr>Calibri</vt:lpstr>
      <vt:lpstr>Arial</vt:lpstr>
      <vt:lpstr>Public Sans Italics</vt:lpstr>
      <vt:lpstr>Canva Sans</vt:lpstr>
      <vt:lpstr>Montserrat</vt:lpstr>
      <vt:lpstr>Canva Sans Bold</vt:lpstr>
      <vt:lpstr>Public Sans</vt:lpstr>
      <vt:lpstr>Montserrat Italics</vt:lpstr>
      <vt:lpstr>Montserrat Bold</vt:lpstr>
      <vt:lpstr>Arimo</vt:lpstr>
      <vt:lpstr>Public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2026 Open Enrollment</dc:title>
  <dc:creator>Bren Moore</dc:creator>
  <cp:lastModifiedBy>Bren Moore</cp:lastModifiedBy>
  <cp:revision>8</cp:revision>
  <dcterms:created xsi:type="dcterms:W3CDTF">2006-08-16T00:00:00Z</dcterms:created>
  <dcterms:modified xsi:type="dcterms:W3CDTF">2025-11-07T22:34:13Z</dcterms:modified>
  <dc:identifier>DAG3L9jK-Eo</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0x010100B03966CEA5E38245B3A9C9E47EBD05C7</vt:lpwstr>
  </property>
  <property fmtid="{D5CDD505-2E9C-101B-9397-08002B2CF9AE}" pid="3" name="MediaServiceImageTags">
    <vt:lpwstr/>
  </property>
</Properties>
</file>