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5143500" cy="9144000"/>
  <p:embeddedFontLst>
    <p:embeddedFont>
      <p:font typeface="Noto Sans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hqYlVbb5nwvAElYmlupMDRS3Wg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NotoSans-bold.fntdata"/><Relationship Id="rId16" Type="http://schemas.openxmlformats.org/officeDocument/2006/relationships/font" Target="fonts/NotoSans-regular.fntdata"/><Relationship Id="rId5" Type="http://schemas.openxmlformats.org/officeDocument/2006/relationships/slide" Target="slides/slide1.xml"/><Relationship Id="rId19" Type="http://schemas.openxmlformats.org/officeDocument/2006/relationships/font" Target="fonts/NotoSans-boldItalic.fntdata"/><Relationship Id="rId6" Type="http://schemas.openxmlformats.org/officeDocument/2006/relationships/slide" Target="slides/slide2.xml"/><Relationship Id="rId18" Type="http://schemas.openxmlformats.org/officeDocument/2006/relationships/font" Target="fonts/NotoSans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857400" y="685800"/>
            <a:ext cx="34291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Google Shape;9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" name="Google Shape;21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" name="Google Shape;47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" name="Google Shape;64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4" name="Google Shape;144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7c4f88e22b_0_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g37c4f88e22b_0_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37c4f88e22b_0_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5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9.png"/><Relationship Id="rId5" Type="http://schemas.openxmlformats.org/officeDocument/2006/relationships/image" Target="../media/image38.png"/><Relationship Id="rId6" Type="http://schemas.openxmlformats.org/officeDocument/2006/relationships/image" Target="../media/image48.png"/><Relationship Id="rId7" Type="http://schemas.openxmlformats.org/officeDocument/2006/relationships/image" Target="../media/image57.png"/><Relationship Id="rId8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Relationship Id="rId4" Type="http://schemas.openxmlformats.org/officeDocument/2006/relationships/image" Target="../media/image53.png"/><Relationship Id="rId5" Type="http://schemas.openxmlformats.org/officeDocument/2006/relationships/image" Target="../media/image52.png"/><Relationship Id="rId6" Type="http://schemas.openxmlformats.org/officeDocument/2006/relationships/image" Target="../media/image44.png"/><Relationship Id="rId7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8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13.png"/><Relationship Id="rId7" Type="http://schemas.openxmlformats.org/officeDocument/2006/relationships/image" Target="../media/image10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15.png"/><Relationship Id="rId7" Type="http://schemas.openxmlformats.org/officeDocument/2006/relationships/image" Target="../media/image9.png"/><Relationship Id="rId8" Type="http://schemas.openxmlformats.org/officeDocument/2006/relationships/image" Target="../media/image4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54.png"/><Relationship Id="rId6" Type="http://schemas.openxmlformats.org/officeDocument/2006/relationships/image" Target="../media/image43.png"/><Relationship Id="rId7" Type="http://schemas.openxmlformats.org/officeDocument/2006/relationships/image" Target="../media/image42.png"/><Relationship Id="rId8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33.png"/><Relationship Id="rId8" Type="http://schemas.openxmlformats.org/officeDocument/2006/relationships/image" Target="../media/image5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png"/><Relationship Id="rId4" Type="http://schemas.openxmlformats.org/officeDocument/2006/relationships/image" Target="../media/image30.png"/><Relationship Id="rId5" Type="http://schemas.openxmlformats.org/officeDocument/2006/relationships/image" Target="../media/image41.png"/><Relationship Id="rId6" Type="http://schemas.openxmlformats.org/officeDocument/2006/relationships/image" Target="../media/image46.png"/><Relationship Id="rId7" Type="http://schemas.openxmlformats.org/officeDocument/2006/relationships/image" Target="../media/image40.png"/><Relationship Id="rId8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" name="Google Shape;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336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" name="Google Shape;13;p1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428625" y="428625"/>
            <a:ext cx="828675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/>
          <p:nvPr/>
        </p:nvSpPr>
        <p:spPr>
          <a:xfrm>
            <a:off x="428625" y="428625"/>
            <a:ext cx="8286900" cy="21432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1040811" y="2786063"/>
            <a:ext cx="7062378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Noto Sans"/>
              <a:buNone/>
            </a:pPr>
            <a:r>
              <a:rPr b="1" lang="en-US" sz="27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Advanced Silicone Roof Coating Solutions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3103597" y="3443288"/>
            <a:ext cx="2936779" cy="300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75"/>
              <a:buFont typeface="Noto Sans"/>
              <a:buNone/>
            </a:pPr>
            <a:r>
              <a:rPr lang="en-US" sz="1575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Extending Roof Life by 20 Years</a:t>
            </a:r>
            <a:endParaRPr sz="15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3654140" y="4314825"/>
            <a:ext cx="1835721" cy="257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Noto Sans"/>
              <a:buNone/>
            </a:pPr>
            <a:r>
              <a:rPr lang="en-US" sz="135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NL Roofing of Houston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4004407" y="4714875"/>
            <a:ext cx="1135187" cy="192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September 4, 2025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26" name="Google Shape;22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40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9"/>
          <p:cNvSpPr/>
          <p:nvPr/>
        </p:nvSpPr>
        <p:spPr>
          <a:xfrm>
            <a:off x="428625" y="285750"/>
            <a:ext cx="8286750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2025"/>
              <a:buFont typeface="Noto Sans"/>
              <a:buNone/>
            </a:pPr>
            <a:r>
              <a:rPr b="1" lang="en-US" sz="2025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Backed by a 20-Year NDL Manufacturer's Warranty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9"/>
          <p:cNvSpPr/>
          <p:nvPr/>
        </p:nvSpPr>
        <p:spPr>
          <a:xfrm>
            <a:off x="428625" y="957263"/>
            <a:ext cx="40005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For your complete peace of mind, our 100% silicone roof coating is backed by a comprehensive warranty that underscores the product's superior quality and long-term performance.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428625" y="2085975"/>
            <a:ext cx="357188" cy="35718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30" name="Google Shape;23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494" y="2178844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9"/>
          <p:cNvSpPr/>
          <p:nvPr/>
        </p:nvSpPr>
        <p:spPr>
          <a:xfrm>
            <a:off x="928688" y="2085975"/>
            <a:ext cx="3500438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No Dollar Limit (NDL) Coverage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928688" y="2336006"/>
            <a:ext cx="3500438" cy="360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Our warranty has no financial cap on covered repairs, providing maximum protection for your investment.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9"/>
          <p:cNvSpPr/>
          <p:nvPr/>
        </p:nvSpPr>
        <p:spPr>
          <a:xfrm>
            <a:off x="428625" y="2874634"/>
            <a:ext cx="357188" cy="35718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34" name="Google Shape;23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2209" y="2967503"/>
            <a:ext cx="150019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9"/>
          <p:cNvSpPr/>
          <p:nvPr/>
        </p:nvSpPr>
        <p:spPr>
          <a:xfrm>
            <a:off x="928688" y="2874634"/>
            <a:ext cx="3500438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20-Year Duration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928688" y="3124665"/>
            <a:ext cx="3500438" cy="540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Two decades of coverage demonstrates the manufacturer's confidence in the product's longevity and durability.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428625" y="3843310"/>
            <a:ext cx="357188" cy="35718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38" name="Google Shape;23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1494" y="3936178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9"/>
          <p:cNvSpPr/>
          <p:nvPr/>
        </p:nvSpPr>
        <p:spPr>
          <a:xfrm>
            <a:off x="928688" y="3843310"/>
            <a:ext cx="3500438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Manufacturer Backed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9"/>
          <p:cNvSpPr/>
          <p:nvPr/>
        </p:nvSpPr>
        <p:spPr>
          <a:xfrm>
            <a:off x="928688" y="4093341"/>
            <a:ext cx="3500438" cy="360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Direct manufacturer support ensures reliable coverage and responsive service throughout the warranty period.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9"/>
          <p:cNvSpPr/>
          <p:nvPr/>
        </p:nvSpPr>
        <p:spPr>
          <a:xfrm>
            <a:off x="428625" y="4667687"/>
            <a:ext cx="4000500" cy="450056"/>
          </a:xfrm>
          <a:prstGeom prst="rect">
            <a:avLst/>
          </a:prstGeom>
          <a:solidFill>
            <a:srgbClr val="0056B3">
              <a:alpha val="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42" name="Google Shape;24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5738" y="4815920"/>
            <a:ext cx="176808" cy="15716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9"/>
          <p:cNvSpPr/>
          <p:nvPr/>
        </p:nvSpPr>
        <p:spPr>
          <a:xfrm>
            <a:off x="1319696" y="4785559"/>
            <a:ext cx="2218358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238"/>
              <a:buFont typeface="Noto Sans"/>
              <a:buNone/>
            </a:pPr>
            <a:r>
              <a:rPr b="1" lang="en-US" sz="1238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 Superior Quality Assurance </a:t>
            </a:r>
            <a:endParaRPr sz="123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44" name="Google Shape;244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95204" y="4815920"/>
            <a:ext cx="176808" cy="157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45" name="Google Shape;245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29188" y="1787333"/>
            <a:ext cx="3571875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51" name="Google Shape;25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77354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1"/>
          <p:cNvSpPr/>
          <p:nvPr/>
        </p:nvSpPr>
        <p:spPr>
          <a:xfrm>
            <a:off x="428625" y="285750"/>
            <a:ext cx="8286750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2025"/>
              <a:buFont typeface="Noto Sans"/>
              <a:buNone/>
            </a:pPr>
            <a:r>
              <a:rPr b="1" lang="en-US" sz="2025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Contact NL Roofing of Houston Today!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1"/>
          <p:cNvSpPr/>
          <p:nvPr/>
        </p:nvSpPr>
        <p:spPr>
          <a:xfrm>
            <a:off x="428625" y="957263"/>
            <a:ext cx="40005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Ready to transform your aging roof into a durable, energy-efficient, and long-lasting asset? Our team is here to help you every step of the way.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54" name="Google Shape;25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056" y="1864519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1"/>
          <p:cNvSpPr/>
          <p:nvPr/>
        </p:nvSpPr>
        <p:spPr>
          <a:xfrm>
            <a:off x="750094" y="1843088"/>
            <a:ext cx="909265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936-260-7100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56" name="Google Shape;25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0056" y="2228850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1"/>
          <p:cNvSpPr/>
          <p:nvPr/>
        </p:nvSpPr>
        <p:spPr>
          <a:xfrm>
            <a:off x="750094" y="2207419"/>
            <a:ext cx="1785938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john@nlimprovements.net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1"/>
          <p:cNvSpPr/>
          <p:nvPr/>
        </p:nvSpPr>
        <p:spPr>
          <a:xfrm>
            <a:off x="428625" y="2871788"/>
            <a:ext cx="4000500" cy="235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238"/>
              <a:buFont typeface="Noto Sans"/>
              <a:buNone/>
            </a:pPr>
            <a:r>
              <a:rPr b="1" lang="en-US" sz="1238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Next Steps</a:t>
            </a:r>
            <a:endParaRPr sz="123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1"/>
          <p:cNvSpPr/>
          <p:nvPr/>
        </p:nvSpPr>
        <p:spPr>
          <a:xfrm>
            <a:off x="428625" y="3214688"/>
            <a:ext cx="200025" cy="2000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1"/>
          <p:cNvSpPr/>
          <p:nvPr/>
        </p:nvSpPr>
        <p:spPr>
          <a:xfrm>
            <a:off x="428625" y="3214688"/>
            <a:ext cx="200025" cy="20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7"/>
              <a:buFont typeface="Noto Sans"/>
              <a:buNone/>
            </a:pPr>
            <a:r>
              <a:rPr b="1" lang="en-US" sz="8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</a:t>
            </a:r>
            <a:endParaRPr sz="83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1"/>
          <p:cNvSpPr/>
          <p:nvPr/>
        </p:nvSpPr>
        <p:spPr>
          <a:xfrm>
            <a:off x="735806" y="3216473"/>
            <a:ext cx="1329742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b="1"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On-Site Consultation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1"/>
          <p:cNvSpPr/>
          <p:nvPr/>
        </p:nvSpPr>
        <p:spPr>
          <a:xfrm>
            <a:off x="2065548" y="3216473"/>
            <a:ext cx="2182527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- Schedule a detailed assessment of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1"/>
          <p:cNvSpPr/>
          <p:nvPr/>
        </p:nvSpPr>
        <p:spPr>
          <a:xfrm>
            <a:off x="735806" y="3396490"/>
            <a:ext cx="2697910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your roof for a precise, customized proposal.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1"/>
          <p:cNvSpPr/>
          <p:nvPr/>
        </p:nvSpPr>
        <p:spPr>
          <a:xfrm>
            <a:off x="428625" y="3660446"/>
            <a:ext cx="200025" cy="2000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1"/>
          <p:cNvSpPr/>
          <p:nvPr/>
        </p:nvSpPr>
        <p:spPr>
          <a:xfrm>
            <a:off x="428625" y="3660446"/>
            <a:ext cx="200025" cy="20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7"/>
              <a:buFont typeface="Noto Sans"/>
              <a:buNone/>
            </a:pPr>
            <a:r>
              <a:rPr b="1" lang="en-US" sz="8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</a:t>
            </a:r>
            <a:endParaRPr sz="83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1"/>
          <p:cNvSpPr/>
          <p:nvPr/>
        </p:nvSpPr>
        <p:spPr>
          <a:xfrm>
            <a:off x="735806" y="3662232"/>
            <a:ext cx="1131838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b="1"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Detailed Proposal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1867644" y="3662232"/>
            <a:ext cx="2489206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- Receive a comprehensive proposal with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1"/>
          <p:cNvSpPr/>
          <p:nvPr/>
        </p:nvSpPr>
        <p:spPr>
          <a:xfrm>
            <a:off x="735806" y="3842249"/>
            <a:ext cx="2109499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exact pricing and project timelines.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428625" y="4106205"/>
            <a:ext cx="200025" cy="2000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1"/>
          <p:cNvSpPr/>
          <p:nvPr/>
        </p:nvSpPr>
        <p:spPr>
          <a:xfrm>
            <a:off x="428625" y="4106205"/>
            <a:ext cx="200025" cy="20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7"/>
              <a:buFont typeface="Noto Sans"/>
              <a:buNone/>
            </a:pPr>
            <a:r>
              <a:rPr b="1" lang="en-US" sz="8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3</a:t>
            </a:r>
            <a:endParaRPr sz="83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1"/>
          <p:cNvSpPr/>
          <p:nvPr/>
        </p:nvSpPr>
        <p:spPr>
          <a:xfrm>
            <a:off x="735806" y="4107991"/>
            <a:ext cx="1428108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b="1"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Contract &amp; Scheduling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1"/>
          <p:cNvSpPr/>
          <p:nvPr/>
        </p:nvSpPr>
        <p:spPr>
          <a:xfrm>
            <a:off x="2163914" y="4107991"/>
            <a:ext cx="2157719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- Finalize the contract and schedule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1"/>
          <p:cNvSpPr/>
          <p:nvPr/>
        </p:nvSpPr>
        <p:spPr>
          <a:xfrm>
            <a:off x="735806" y="4288008"/>
            <a:ext cx="1938077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the project at your convenience.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1"/>
          <p:cNvSpPr/>
          <p:nvPr/>
        </p:nvSpPr>
        <p:spPr>
          <a:xfrm>
            <a:off x="428625" y="4694839"/>
            <a:ext cx="4000500" cy="792956"/>
          </a:xfrm>
          <a:prstGeom prst="rect">
            <a:avLst/>
          </a:prstGeom>
          <a:solidFill>
            <a:srgbClr val="0056B3">
              <a:alpha val="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428625" y="4694839"/>
            <a:ext cx="28575" cy="792956"/>
          </a:xfrm>
          <a:prstGeom prst="rect">
            <a:avLst/>
          </a:prstGeom>
          <a:solidFill>
            <a:srgbClr val="0056B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76" name="Google Shape;276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781" y="4834142"/>
            <a:ext cx="96441" cy="12858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1"/>
          <p:cNvSpPr/>
          <p:nvPr/>
        </p:nvSpPr>
        <p:spPr>
          <a:xfrm>
            <a:off x="689372" y="4810925"/>
            <a:ext cx="3540035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942"/>
              <a:buFont typeface="Noto Sans"/>
              <a:buNone/>
            </a:pPr>
            <a:r>
              <a:rPr i="1" lang="en-US" sz="942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 Experience the benefits firsthand! Let us bring a demo to your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535781" y="5003806"/>
            <a:ext cx="3735232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942"/>
              <a:buFont typeface="Noto Sans"/>
              <a:buNone/>
            </a:pPr>
            <a:r>
              <a:rPr i="1" lang="en-US" sz="942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building to demonstrate the product's properties and discuss how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535781" y="5196687"/>
            <a:ext cx="1511936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942"/>
              <a:buFont typeface="Noto Sans"/>
              <a:buNone/>
            </a:pPr>
            <a:r>
              <a:rPr i="1" lang="en-US" sz="942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it can transform your roof.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80" name="Google Shape;280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29188" y="1972373"/>
            <a:ext cx="3571875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4" name="Google Shape;2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/>
          <p:nvPr/>
        </p:nvSpPr>
        <p:spPr>
          <a:xfrm>
            <a:off x="428625" y="285750"/>
            <a:ext cx="8286750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2025"/>
              <a:buFont typeface="Noto Sans"/>
              <a:buNone/>
            </a:pPr>
            <a:r>
              <a:rPr b="1" lang="en-US" sz="2025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The Challenge: Aging Commercial Roofs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6" name="Google Shape;2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625" y="1607344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"/>
          <p:cNvSpPr/>
          <p:nvPr/>
        </p:nvSpPr>
        <p:spPr>
          <a:xfrm>
            <a:off x="707231" y="1487686"/>
            <a:ext cx="1010422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Deterioration: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789091" y="1487686"/>
            <a:ext cx="2595051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Existing roofs face wear and tear from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707231" y="1701998"/>
            <a:ext cx="2109276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weather, UV exposure, and age.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0" name="Google Shape;3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625" y="2321719"/>
            <a:ext cx="107156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"/>
          <p:cNvSpPr/>
          <p:nvPr/>
        </p:nvSpPr>
        <p:spPr>
          <a:xfrm>
            <a:off x="642938" y="2094905"/>
            <a:ext cx="798537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High Costs: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512912" y="2094905"/>
            <a:ext cx="2270429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Traditional roof replacements are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642938" y="2309217"/>
            <a:ext cx="3686315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expensive, disruptive, and often require extensive tear-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642938" y="2523530"/>
            <a:ext cx="291471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offs.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5" name="Google Shape;3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625" y="3143250"/>
            <a:ext cx="128588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"/>
          <p:cNvSpPr/>
          <p:nvPr/>
        </p:nvSpPr>
        <p:spPr>
          <a:xfrm>
            <a:off x="664369" y="2916436"/>
            <a:ext cx="1409467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Energy Inefficiency: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2145274" y="2916436"/>
            <a:ext cx="2049838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Dark, older roofs absorb heat,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664369" y="3130748"/>
            <a:ext cx="3388286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leading to higher cooling costs and uncomfortable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664369" y="3345061"/>
            <a:ext cx="1452051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indoor environments.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0" name="Google Shape;4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8625" y="3857625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"/>
          <p:cNvSpPr/>
          <p:nvPr/>
        </p:nvSpPr>
        <p:spPr>
          <a:xfrm>
            <a:off x="707231" y="3737967"/>
            <a:ext cx="1600507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Business Interruption: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2379176" y="3737967"/>
            <a:ext cx="2034685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Lengthy construction projects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707231" y="3952280"/>
            <a:ext cx="3471863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can halt or significantly impact business operations.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4" name="Google Shape;44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29188" y="1657350"/>
            <a:ext cx="3571875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0" name="Google Shape;5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"/>
          <p:cNvSpPr/>
          <p:nvPr/>
        </p:nvSpPr>
        <p:spPr>
          <a:xfrm>
            <a:off x="428625" y="285750"/>
            <a:ext cx="8286750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2025"/>
              <a:buFont typeface="Noto Sans"/>
              <a:buNone/>
            </a:pPr>
            <a:r>
              <a:rPr b="1" lang="en-US" sz="2025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Our Solution: Fluid Applied 100% Silicone Roof Coating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2" name="Google Shape;5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38" y="1657350"/>
            <a:ext cx="3571875" cy="25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"/>
          <p:cNvSpPr/>
          <p:nvPr/>
        </p:nvSpPr>
        <p:spPr>
          <a:xfrm>
            <a:off x="4714875" y="1414463"/>
            <a:ext cx="400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NL Roofing of Houston offers an advanced, sustainable, and cost-effective alternative to traditional roof replacement. Our 100% Fluid Applied Silicone Roof Coating system revitalizes your existing roof, extending its life and enhancing your building's performance.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4" name="Google Shape;5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4875" y="2900363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/>
          <p:nvPr/>
        </p:nvSpPr>
        <p:spPr>
          <a:xfrm>
            <a:off x="4993481" y="2771775"/>
            <a:ext cx="3721894" cy="428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Advanced roofing solution designed for optimal performance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6" name="Google Shape;5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4875" y="3386138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"/>
          <p:cNvSpPr/>
          <p:nvPr/>
        </p:nvSpPr>
        <p:spPr>
          <a:xfrm>
            <a:off x="4993481" y="3364706"/>
            <a:ext cx="3635332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Sustainable alternative to traditional roof replacement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8" name="Google Shape;5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4875" y="3786188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3"/>
          <p:cNvSpPr/>
          <p:nvPr/>
        </p:nvSpPr>
        <p:spPr>
          <a:xfrm>
            <a:off x="4993481" y="3764756"/>
            <a:ext cx="3490447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Cost-effective solution that adds 20 years of roof life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0" name="Google Shape;6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4875" y="4186238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"/>
          <p:cNvSpPr/>
          <p:nvPr/>
        </p:nvSpPr>
        <p:spPr>
          <a:xfrm>
            <a:off x="4993481" y="4164806"/>
            <a:ext cx="3668316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Seamless application with minimal business disruption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7" name="Google Shape;6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"/>
          <p:cNvSpPr/>
          <p:nvPr/>
        </p:nvSpPr>
        <p:spPr>
          <a:xfrm>
            <a:off x="428625" y="285750"/>
            <a:ext cx="8286750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2025"/>
              <a:buFont typeface="Noto Sans"/>
              <a:buNone/>
            </a:pPr>
            <a:r>
              <a:rPr b="1" lang="en-US" sz="2025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Key Features &amp; Benefits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9" name="Google Shape;6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625" y="1261597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"/>
          <p:cNvSpPr/>
          <p:nvPr/>
        </p:nvSpPr>
        <p:spPr>
          <a:xfrm>
            <a:off x="707231" y="1197304"/>
            <a:ext cx="3721894" cy="235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0E9"/>
              </a:buClr>
              <a:buSzPts val="1238"/>
              <a:buFont typeface="Noto Sans"/>
              <a:buNone/>
            </a:pPr>
            <a:r>
              <a:rPr b="1" lang="en-US" sz="1238">
                <a:solidFill>
                  <a:srgbClr val="00A0E9"/>
                </a:solidFill>
                <a:latin typeface="Noto Sans"/>
                <a:ea typeface="Noto Sans"/>
                <a:cs typeface="Noto Sans"/>
                <a:sym typeface="Noto Sans"/>
              </a:rPr>
              <a:t>20-Year Life Extension</a:t>
            </a:r>
            <a:endParaRPr sz="123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4"/>
          <p:cNvSpPr/>
          <p:nvPr/>
        </p:nvSpPr>
        <p:spPr>
          <a:xfrm>
            <a:off x="707231" y="1468766"/>
            <a:ext cx="3721894" cy="360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Adds an impressive 20 years of life to low and no-slope roofs with comprehensive NDL manufacturer's warranty.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2" name="Google Shape;7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625" y="2071688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4"/>
          <p:cNvSpPr/>
          <p:nvPr/>
        </p:nvSpPr>
        <p:spPr>
          <a:xfrm>
            <a:off x="707231" y="2007394"/>
            <a:ext cx="3721894" cy="235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0E9"/>
              </a:buClr>
              <a:buSzPts val="1238"/>
              <a:buFont typeface="Noto Sans"/>
              <a:buNone/>
            </a:pPr>
            <a:r>
              <a:rPr b="1" lang="en-US" sz="1238">
                <a:solidFill>
                  <a:srgbClr val="00A0E9"/>
                </a:solidFill>
                <a:latin typeface="Noto Sans"/>
                <a:ea typeface="Noto Sans"/>
                <a:cs typeface="Noto Sans"/>
                <a:sym typeface="Noto Sans"/>
              </a:rPr>
              <a:t>Energy Efficiency</a:t>
            </a:r>
            <a:endParaRPr sz="123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4"/>
          <p:cNvSpPr/>
          <p:nvPr/>
        </p:nvSpPr>
        <p:spPr>
          <a:xfrm>
            <a:off x="707231" y="2278856"/>
            <a:ext cx="3721894" cy="360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"Super cool" &amp; "ultra-reflective" coating significantly reduces roof surface temperature, lowering cooling costs.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5" name="Google Shape;7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625" y="2881778"/>
            <a:ext cx="214313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4"/>
          <p:cNvSpPr/>
          <p:nvPr/>
        </p:nvSpPr>
        <p:spPr>
          <a:xfrm>
            <a:off x="750094" y="2817484"/>
            <a:ext cx="3679031" cy="235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0E9"/>
              </a:buClr>
              <a:buSzPts val="1238"/>
              <a:buFont typeface="Noto Sans"/>
              <a:buNone/>
            </a:pPr>
            <a:r>
              <a:rPr b="1" lang="en-US" sz="1238">
                <a:solidFill>
                  <a:srgbClr val="00A0E9"/>
                </a:solidFill>
                <a:latin typeface="Noto Sans"/>
                <a:ea typeface="Noto Sans"/>
                <a:cs typeface="Noto Sans"/>
                <a:sym typeface="Noto Sans"/>
              </a:rPr>
              <a:t>Minimal Disruption</a:t>
            </a:r>
            <a:endParaRPr sz="123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4"/>
          <p:cNvSpPr/>
          <p:nvPr/>
        </p:nvSpPr>
        <p:spPr>
          <a:xfrm>
            <a:off x="750094" y="3088946"/>
            <a:ext cx="3679031" cy="540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Swift, non-intrusive application allows operations to continue without significant downtime or business interruption.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8" name="Google Shape;7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8625" y="3871885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"/>
          <p:cNvSpPr/>
          <p:nvPr/>
        </p:nvSpPr>
        <p:spPr>
          <a:xfrm>
            <a:off x="707231" y="3807591"/>
            <a:ext cx="3721894" cy="235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0E9"/>
              </a:buClr>
              <a:buSzPts val="1238"/>
              <a:buFont typeface="Noto Sans"/>
              <a:buNone/>
            </a:pPr>
            <a:r>
              <a:rPr b="1" lang="en-US" sz="1238">
                <a:solidFill>
                  <a:srgbClr val="00A0E9"/>
                </a:solidFill>
                <a:latin typeface="Noto Sans"/>
                <a:ea typeface="Noto Sans"/>
                <a:cs typeface="Noto Sans"/>
                <a:sym typeface="Noto Sans"/>
              </a:rPr>
              <a:t>Environmental Benefits</a:t>
            </a:r>
            <a:endParaRPr sz="123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707231" y="4079053"/>
            <a:ext cx="3721894" cy="360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No solvents, low VOC product with minimal environmental impact. Eliminates waste from roof tear-offs.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1" name="Google Shape;81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29188" y="1657350"/>
            <a:ext cx="3571875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7" name="Google Shape;8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"/>
          <p:cNvSpPr/>
          <p:nvPr/>
        </p:nvSpPr>
        <p:spPr>
          <a:xfrm>
            <a:off x="428625" y="285750"/>
            <a:ext cx="8286750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2025"/>
              <a:buFont typeface="Noto Sans"/>
              <a:buNone/>
            </a:pPr>
            <a:r>
              <a:rPr b="1" lang="en-US" sz="2025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Unmatched Versatility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5"/>
          <p:cNvSpPr/>
          <p:nvPr/>
        </p:nvSpPr>
        <p:spPr>
          <a:xfrm>
            <a:off x="428625" y="957263"/>
            <a:ext cx="40005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Our silicone coating is engineered specifically for optimal performance across a wide range of commercial and industrial roofing applications.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90" name="Google Shape;9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625" y="1914525"/>
            <a:ext cx="128588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"/>
          <p:cNvSpPr/>
          <p:nvPr/>
        </p:nvSpPr>
        <p:spPr>
          <a:xfrm>
            <a:off x="664369" y="1857375"/>
            <a:ext cx="3764756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Perfect for Low to No Slope Roofs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5"/>
          <p:cNvSpPr/>
          <p:nvPr/>
        </p:nvSpPr>
        <p:spPr>
          <a:xfrm>
            <a:off x="664369" y="2116336"/>
            <a:ext cx="3505600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Specifically engineered to provide a superior roofing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5"/>
          <p:cNvSpPr/>
          <p:nvPr/>
        </p:nvSpPr>
        <p:spPr>
          <a:xfrm>
            <a:off x="664369" y="2330648"/>
            <a:ext cx="3542156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solution for buildings with low-slope to no-slope roof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5"/>
          <p:cNvSpPr/>
          <p:nvPr/>
        </p:nvSpPr>
        <p:spPr>
          <a:xfrm>
            <a:off x="664369" y="2544961"/>
            <a:ext cx="556654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designs.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95" name="Google Shape;9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625" y="2950369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/>
          <p:nvPr/>
        </p:nvSpPr>
        <p:spPr>
          <a:xfrm>
            <a:off x="707231" y="2893219"/>
            <a:ext cx="3721894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Compatible with Existing Roof Types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5"/>
          <p:cNvSpPr/>
          <p:nvPr/>
        </p:nvSpPr>
        <p:spPr>
          <a:xfrm>
            <a:off x="707231" y="3152180"/>
            <a:ext cx="3263717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Can be applied directly over metal roofs, built-up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"/>
          <p:cNvSpPr/>
          <p:nvPr/>
        </p:nvSpPr>
        <p:spPr>
          <a:xfrm>
            <a:off x="707231" y="3366492"/>
            <a:ext cx="3427158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ballasted roofs, modified bitumen, TPO, EPDM, and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707231" y="3580805"/>
            <a:ext cx="299340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PVC.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00" name="Google Shape;10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625" y="3986213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5"/>
          <p:cNvSpPr/>
          <p:nvPr/>
        </p:nvSpPr>
        <p:spPr>
          <a:xfrm>
            <a:off x="707231" y="3929063"/>
            <a:ext cx="3721894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No Tear-Offs Required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5"/>
          <p:cNvSpPr/>
          <p:nvPr/>
        </p:nvSpPr>
        <p:spPr>
          <a:xfrm>
            <a:off x="707231" y="4188023"/>
            <a:ext cx="3186419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Eliminates costly and time-consuming tear-offs,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707231" y="4402336"/>
            <a:ext cx="3543746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reducing project expenses and environmental waste.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04" name="Google Shape;10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8625" y="4807744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5"/>
          <p:cNvSpPr/>
          <p:nvPr/>
        </p:nvSpPr>
        <p:spPr>
          <a:xfrm>
            <a:off x="707231" y="4750594"/>
            <a:ext cx="3721894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Seamless Application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5"/>
          <p:cNvSpPr/>
          <p:nvPr/>
        </p:nvSpPr>
        <p:spPr>
          <a:xfrm>
            <a:off x="707231" y="5009555"/>
            <a:ext cx="3024680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Provides a seamless, durable application that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5"/>
          <p:cNvSpPr/>
          <p:nvPr/>
        </p:nvSpPr>
        <p:spPr>
          <a:xfrm>
            <a:off x="707231" y="5223867"/>
            <a:ext cx="3252276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addresses common issues on these roof pitches.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08" name="Google Shape;10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29188" y="1943100"/>
            <a:ext cx="3571875" cy="25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/>
          <p:nvPr/>
        </p:nvSpPr>
        <p:spPr>
          <a:xfrm>
            <a:off x="5000625" y="2014538"/>
            <a:ext cx="576886" cy="242888"/>
          </a:xfrm>
          <a:prstGeom prst="rect">
            <a:avLst/>
          </a:prstGeom>
          <a:solidFill>
            <a:srgbClr val="0056B3">
              <a:alpha val="8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5"/>
          <p:cNvSpPr/>
          <p:nvPr/>
        </p:nvSpPr>
        <p:spPr>
          <a:xfrm>
            <a:off x="5000625" y="2014538"/>
            <a:ext cx="576886" cy="242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2525" lIns="85075" spcFirstLastPara="1" rIns="85075" wrap="square" tIns="425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7"/>
              <a:buFont typeface="Noto Sans"/>
              <a:buNone/>
            </a:pPr>
            <a:r>
              <a:rPr b="1" lang="en-US" sz="8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BEFORE</a:t>
            </a:r>
            <a:endParaRPr sz="83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7939497" y="2014538"/>
            <a:ext cx="490128" cy="242888"/>
          </a:xfrm>
          <a:prstGeom prst="rect">
            <a:avLst/>
          </a:prstGeom>
          <a:solidFill>
            <a:srgbClr val="0056B3">
              <a:alpha val="8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5"/>
          <p:cNvSpPr/>
          <p:nvPr/>
        </p:nvSpPr>
        <p:spPr>
          <a:xfrm>
            <a:off x="7939497" y="2014538"/>
            <a:ext cx="490128" cy="242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2525" lIns="85075" spcFirstLastPara="1" rIns="85075" wrap="square" tIns="425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7"/>
              <a:buFont typeface="Noto Sans"/>
              <a:buNone/>
            </a:pPr>
            <a:r>
              <a:rPr b="1" lang="en-US" sz="8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AFTER</a:t>
            </a:r>
            <a:endParaRPr sz="83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8" name="Google Shape;1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4149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"/>
          <p:cNvSpPr/>
          <p:nvPr/>
        </p:nvSpPr>
        <p:spPr>
          <a:xfrm>
            <a:off x="428625" y="285750"/>
            <a:ext cx="8286750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2025"/>
              <a:buFont typeface="Noto Sans"/>
              <a:buNone/>
            </a:pPr>
            <a:r>
              <a:rPr b="1" lang="en-US" sz="2025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Environmental &amp; Energy Benefits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20" name="Google Shape;12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38" y="1793081"/>
            <a:ext cx="3571875" cy="25003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1" name="Google Shape;12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4875" y="1014413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6"/>
          <p:cNvSpPr/>
          <p:nvPr/>
        </p:nvSpPr>
        <p:spPr>
          <a:xfrm>
            <a:off x="4993481" y="957263"/>
            <a:ext cx="3721894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Environmentally Conscious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>
            <a:off x="4993481" y="1216223"/>
            <a:ext cx="3198977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No solvents, low VOC product ensuring minimal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4993481" y="1430536"/>
            <a:ext cx="3183127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environmental impact and improved air quality.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25" name="Google Shape;12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4875" y="1871663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/>
          <p:nvPr/>
        </p:nvSpPr>
        <p:spPr>
          <a:xfrm>
            <a:off x="4993481" y="1814513"/>
            <a:ext cx="3721894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"Super Cool" &amp; "Ultra-Reflective"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6"/>
          <p:cNvSpPr/>
          <p:nvPr/>
        </p:nvSpPr>
        <p:spPr>
          <a:xfrm>
            <a:off x="4993481" y="2073473"/>
            <a:ext cx="3306273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Significantly reduces roof surface temperature by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6"/>
          <p:cNvSpPr/>
          <p:nvPr/>
        </p:nvSpPr>
        <p:spPr>
          <a:xfrm>
            <a:off x="4993481" y="2287786"/>
            <a:ext cx="3233551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reflecting solar radiation instead of absorbing it.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29" name="Google Shape;12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14875" y="2728913"/>
            <a:ext cx="128588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/>
          <p:nvPr/>
        </p:nvSpPr>
        <p:spPr>
          <a:xfrm>
            <a:off x="4950619" y="2671763"/>
            <a:ext cx="3764756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Exceeds Cool Roof Standards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4950619" y="2930723"/>
            <a:ext cx="3570898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Our silicone coating surpasses industry standards for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4950619" y="3145036"/>
            <a:ext cx="2302157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reflectivity and thermal emittance.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33" name="Google Shape;133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14875" y="3586163"/>
            <a:ext cx="128588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/>
          <p:nvPr/>
        </p:nvSpPr>
        <p:spPr>
          <a:xfrm>
            <a:off x="4950619" y="3529013"/>
            <a:ext cx="3764756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Significant Energy Savings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4950619" y="3787973"/>
            <a:ext cx="3292990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Lower cooling costs contribute to a more energy-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4950619" y="4002286"/>
            <a:ext cx="3166969" cy="194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efficient and comfortable interior environment.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4714875" y="4529138"/>
            <a:ext cx="4000500" cy="600075"/>
          </a:xfrm>
          <a:prstGeom prst="rect">
            <a:avLst/>
          </a:prstGeom>
          <a:solidFill>
            <a:srgbClr val="F0F9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4714875" y="4529138"/>
            <a:ext cx="28575" cy="600075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39" name="Google Shape;139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22031" y="4668441"/>
            <a:ext cx="80367" cy="128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/>
          <p:nvPr/>
        </p:nvSpPr>
        <p:spPr>
          <a:xfrm>
            <a:off x="4959548" y="4645223"/>
            <a:ext cx="3351005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 Can reduce roof surface temperatures by up to 50-60°F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6"/>
          <p:cNvSpPr/>
          <p:nvPr/>
        </p:nvSpPr>
        <p:spPr>
          <a:xfrm>
            <a:off x="4822031" y="4838105"/>
            <a:ext cx="2842068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compared to traditional dark roofing materials.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7" name="Google Shape;14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7"/>
          <p:cNvSpPr/>
          <p:nvPr/>
        </p:nvSpPr>
        <p:spPr>
          <a:xfrm>
            <a:off x="428625" y="285750"/>
            <a:ext cx="8286750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2025"/>
              <a:buFont typeface="Noto Sans"/>
              <a:buNone/>
            </a:pPr>
            <a:r>
              <a:rPr b="1" lang="en-US" sz="2025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Hassle-Free Application &amp; Minimal Disruption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428625" y="969429"/>
            <a:ext cx="40005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One of the most compelling advantages of our silicone roof coating is its ease of application and minimal impact on your business operations.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428625" y="1869542"/>
            <a:ext cx="357188" cy="357188"/>
          </a:xfrm>
          <a:prstGeom prst="ellipse">
            <a:avLst/>
          </a:prstGeom>
          <a:solidFill>
            <a:srgbClr val="00A0E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51" name="Google Shape;15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494" y="1962410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"/>
          <p:cNvSpPr/>
          <p:nvPr/>
        </p:nvSpPr>
        <p:spPr>
          <a:xfrm>
            <a:off x="928688" y="1869542"/>
            <a:ext cx="3500438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Considered a Repair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928688" y="2119573"/>
            <a:ext cx="3500438" cy="360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In most jurisdictions, applying this coating is considered a repair rather than a new roof installation.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428625" y="2658201"/>
            <a:ext cx="357188" cy="357188"/>
          </a:xfrm>
          <a:prstGeom prst="ellipse">
            <a:avLst/>
          </a:prstGeom>
          <a:solidFill>
            <a:srgbClr val="00A0E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55" name="Google Shape;15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925" y="2751069"/>
            <a:ext cx="128588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/>
          <p:nvPr/>
        </p:nvSpPr>
        <p:spPr>
          <a:xfrm>
            <a:off x="928688" y="2658201"/>
            <a:ext cx="3500438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No Permits Required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"/>
          <p:cNvSpPr/>
          <p:nvPr/>
        </p:nvSpPr>
        <p:spPr>
          <a:xfrm>
            <a:off x="928688" y="2908232"/>
            <a:ext cx="3500438" cy="360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Streamlined project timeline and reduced administrative burdens with no permit requirements.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7"/>
          <p:cNvSpPr/>
          <p:nvPr/>
        </p:nvSpPr>
        <p:spPr>
          <a:xfrm>
            <a:off x="428625" y="3446859"/>
            <a:ext cx="357188" cy="357188"/>
          </a:xfrm>
          <a:prstGeom prst="ellipse">
            <a:avLst/>
          </a:prstGeom>
          <a:solidFill>
            <a:srgbClr val="00A0E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59" name="Google Shape;15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063" y="3539728"/>
            <a:ext cx="214313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/>
          <p:nvPr/>
        </p:nvSpPr>
        <p:spPr>
          <a:xfrm>
            <a:off x="928688" y="3446859"/>
            <a:ext cx="3500438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No Business Interruption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928688" y="3696891"/>
            <a:ext cx="3500438" cy="360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Your operations continue without significant downtime or disruption to business activities.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428625" y="4235518"/>
            <a:ext cx="357188" cy="357188"/>
          </a:xfrm>
          <a:prstGeom prst="ellipse">
            <a:avLst/>
          </a:prstGeom>
          <a:solidFill>
            <a:srgbClr val="00A0E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63" name="Google Shape;163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0778" y="4328387"/>
            <a:ext cx="192881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/>
          <p:nvPr/>
        </p:nvSpPr>
        <p:spPr>
          <a:xfrm>
            <a:off x="928688" y="4235518"/>
            <a:ext cx="3500438" cy="214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Swift Application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928688" y="4485549"/>
            <a:ext cx="3500438" cy="360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The application process is quick and non-intrusive, minimizing any impact on your facility.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66" name="Google Shape;166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29188" y="1657350"/>
            <a:ext cx="3571875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2" name="Google Shape;17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8"/>
          <p:cNvSpPr/>
          <p:nvPr/>
        </p:nvSpPr>
        <p:spPr>
          <a:xfrm>
            <a:off x="428625" y="285750"/>
            <a:ext cx="8286750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2025"/>
              <a:buFont typeface="Noto Sans"/>
              <a:buNone/>
            </a:pPr>
            <a:r>
              <a:rPr b="1" lang="en-US" sz="2025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Applicable Over Most Existing Roof Types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428625" y="1218009"/>
            <a:ext cx="40005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Our versatile silicone coating can be applied directly over a wide variety of existing roofing substrates, providing exceptional protection without the need for complete replacement.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75" name="Google Shape;17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625" y="2353866"/>
            <a:ext cx="214313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/>
          <p:nvPr/>
        </p:nvSpPr>
        <p:spPr>
          <a:xfrm>
            <a:off x="750094" y="2343150"/>
            <a:ext cx="686274" cy="192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Metal roofs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77" name="Google Shape;17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0313" y="2353866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/>
          <p:nvPr/>
        </p:nvSpPr>
        <p:spPr>
          <a:xfrm>
            <a:off x="2778919" y="2343150"/>
            <a:ext cx="1403942" cy="192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Built-up ballasted roofs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79" name="Google Shape;17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625" y="2818209"/>
            <a:ext cx="150019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/>
          <p:nvPr/>
        </p:nvSpPr>
        <p:spPr>
          <a:xfrm>
            <a:off x="707231" y="2807494"/>
            <a:ext cx="1424899" cy="192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Modified bitumen roofs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81" name="Google Shape;181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00313" y="2818209"/>
            <a:ext cx="150019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/>
          <p:nvPr/>
        </p:nvSpPr>
        <p:spPr>
          <a:xfrm>
            <a:off x="2778919" y="2711053"/>
            <a:ext cx="165020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TPO (Thermoplastic Polyolefin)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83" name="Google Shape;183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8625" y="3346847"/>
            <a:ext cx="150019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"/>
          <p:cNvSpPr/>
          <p:nvPr/>
        </p:nvSpPr>
        <p:spPr>
          <a:xfrm>
            <a:off x="707231" y="3239691"/>
            <a:ext cx="165020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EPDM (Ethylene Propylene Diene Monomer)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85" name="Google Shape;185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00313" y="3346847"/>
            <a:ext cx="150019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8"/>
          <p:cNvSpPr/>
          <p:nvPr/>
        </p:nvSpPr>
        <p:spPr>
          <a:xfrm>
            <a:off x="2778919" y="3336131"/>
            <a:ext cx="1472868" cy="192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PVC (Poly-Vinyl Chloride)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/>
          <p:nvPr/>
        </p:nvSpPr>
        <p:spPr>
          <a:xfrm>
            <a:off x="428625" y="3804047"/>
            <a:ext cx="4000500" cy="792956"/>
          </a:xfrm>
          <a:prstGeom prst="rect">
            <a:avLst/>
          </a:prstGeom>
          <a:solidFill>
            <a:srgbClr val="00A0E9">
              <a:alpha val="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428625" y="3804047"/>
            <a:ext cx="28575" cy="79295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535781" y="3920133"/>
            <a:ext cx="1287187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b="1"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Cost-Saving Benefit: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/>
          <p:nvPr/>
        </p:nvSpPr>
        <p:spPr>
          <a:xfrm>
            <a:off x="1822968" y="3920133"/>
            <a:ext cx="2320491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This compatibility eliminates the need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535781" y="4113014"/>
            <a:ext cx="3449762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for costly and time-consuming tear-offs, further reducing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535781" y="4305895"/>
            <a:ext cx="2620891" cy="175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project expenses and environmental waste. 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93" name="Google Shape;193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29188" y="1657350"/>
            <a:ext cx="3571875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7c4f88e22b_0_5"/>
          <p:cNvSpPr/>
          <p:nvPr/>
        </p:nvSpPr>
        <p:spPr>
          <a:xfrm>
            <a:off x="428625" y="285750"/>
            <a:ext cx="82869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2025"/>
              <a:buFont typeface="Noto Sans"/>
              <a:buNone/>
            </a:pPr>
            <a:r>
              <a:rPr b="1" lang="en-US" sz="2025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The NL Roofing of Houston Advantage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00" name="Google Shape;200;g37c4f88e22b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463" y="1502153"/>
            <a:ext cx="3571875" cy="25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37c4f88e22b_0_5"/>
          <p:cNvSpPr/>
          <p:nvPr/>
        </p:nvSpPr>
        <p:spPr>
          <a:xfrm>
            <a:off x="4714875" y="957263"/>
            <a:ext cx="40005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6"/>
              <a:buFont typeface="Noto Sans"/>
              <a:buNone/>
            </a:pPr>
            <a:r>
              <a:rPr lang="en-US" sz="1046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 When you choose NL Roofing of Houston for your silicone roof coating project, you're partnering with a team dedicated to excellence and customer satisfaction.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37c4f88e22b_0_5"/>
          <p:cNvSpPr/>
          <p:nvPr/>
        </p:nvSpPr>
        <p:spPr>
          <a:xfrm>
            <a:off x="4714875" y="1857375"/>
            <a:ext cx="357300" cy="357300"/>
          </a:xfrm>
          <a:prstGeom prst="ellipse">
            <a:avLst/>
          </a:prstGeom>
          <a:solidFill>
            <a:srgbClr val="0056B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03" name="Google Shape;203;g37c4f88e22b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7744" y="1950244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7c4f88e22b_0_5"/>
          <p:cNvSpPr/>
          <p:nvPr/>
        </p:nvSpPr>
        <p:spPr>
          <a:xfrm>
            <a:off x="5214938" y="1857375"/>
            <a:ext cx="35004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Proven Expertise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37c4f88e22b_0_5"/>
          <p:cNvSpPr/>
          <p:nvPr/>
        </p:nvSpPr>
        <p:spPr>
          <a:xfrm>
            <a:off x="5214938" y="2107406"/>
            <a:ext cx="3500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We specialize in advanced roofing solutions designed for optimal performance and longevity.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37c4f88e22b_0_5"/>
          <p:cNvSpPr/>
          <p:nvPr/>
        </p:nvSpPr>
        <p:spPr>
          <a:xfrm>
            <a:off x="4714875" y="2646034"/>
            <a:ext cx="357300" cy="357300"/>
          </a:xfrm>
          <a:prstGeom prst="ellipse">
            <a:avLst/>
          </a:prstGeom>
          <a:solidFill>
            <a:srgbClr val="0056B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07" name="Google Shape;207;g37c4f88e22b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7744" y="2738903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7c4f88e22b_0_5"/>
          <p:cNvSpPr/>
          <p:nvPr/>
        </p:nvSpPr>
        <p:spPr>
          <a:xfrm>
            <a:off x="5214938" y="2654964"/>
            <a:ext cx="15081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Certified Application 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37c4f88e22b_0_5"/>
          <p:cNvSpPr/>
          <p:nvPr/>
        </p:nvSpPr>
        <p:spPr>
          <a:xfrm>
            <a:off x="6794571" y="2671316"/>
            <a:ext cx="620700" cy="192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37c4f88e22b_0_5"/>
          <p:cNvSpPr/>
          <p:nvPr/>
        </p:nvSpPr>
        <p:spPr>
          <a:xfrm>
            <a:off x="6794571" y="2671316"/>
            <a:ext cx="6207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525" lIns="68050" spcFirstLastPara="1" rIns="68050" wrap="square" tIns="255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2"/>
              <a:buFont typeface="Noto Sans"/>
              <a:buNone/>
            </a:pPr>
            <a:r>
              <a:rPr b="1" lang="en-US" sz="73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CERTIFIED</a:t>
            </a:r>
            <a:endParaRPr sz="7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37c4f88e22b_0_5"/>
          <p:cNvSpPr/>
          <p:nvPr/>
        </p:nvSpPr>
        <p:spPr>
          <a:xfrm>
            <a:off x="5214938" y="2899916"/>
            <a:ext cx="35004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John Wilson, our certified applicator, ensures the highest level of professionalism and adherence to manufacturer specifications.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37c4f88e22b_0_5"/>
          <p:cNvSpPr/>
          <p:nvPr/>
        </p:nvSpPr>
        <p:spPr>
          <a:xfrm>
            <a:off x="4714875" y="3618561"/>
            <a:ext cx="357300" cy="357300"/>
          </a:xfrm>
          <a:prstGeom prst="ellipse">
            <a:avLst/>
          </a:prstGeom>
          <a:solidFill>
            <a:srgbClr val="0056B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13" name="Google Shape;213;g37c4f88e22b_0_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6313" y="3711429"/>
            <a:ext cx="214313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7c4f88e22b_0_5"/>
          <p:cNvSpPr/>
          <p:nvPr/>
        </p:nvSpPr>
        <p:spPr>
          <a:xfrm>
            <a:off x="5214938" y="3618561"/>
            <a:ext cx="35004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Customer-Centric Approach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37c4f88e22b_0_5"/>
          <p:cNvSpPr/>
          <p:nvPr/>
        </p:nvSpPr>
        <p:spPr>
          <a:xfrm>
            <a:off x="5214938" y="3868592"/>
            <a:ext cx="3500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We prioritize minimal disruption and maximum value for your business throughout the entire process.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37c4f88e22b_0_5"/>
          <p:cNvSpPr/>
          <p:nvPr/>
        </p:nvSpPr>
        <p:spPr>
          <a:xfrm>
            <a:off x="4714875" y="4407219"/>
            <a:ext cx="357300" cy="357300"/>
          </a:xfrm>
          <a:prstGeom prst="ellipse">
            <a:avLst/>
          </a:prstGeom>
          <a:solidFill>
            <a:srgbClr val="0056B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17" name="Google Shape;217;g37c4f88e22b_0_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29175" y="4500088"/>
            <a:ext cx="128588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37c4f88e22b_0_5"/>
          <p:cNvSpPr/>
          <p:nvPr/>
        </p:nvSpPr>
        <p:spPr>
          <a:xfrm>
            <a:off x="5214938" y="4407219"/>
            <a:ext cx="35004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6B3"/>
              </a:buClr>
              <a:buSzPts val="1046"/>
              <a:buFont typeface="Noto Sans"/>
              <a:buNone/>
            </a:pPr>
            <a:r>
              <a:rPr b="1" lang="en-US" sz="1046">
                <a:solidFill>
                  <a:srgbClr val="0056B3"/>
                </a:solidFill>
                <a:latin typeface="Noto Sans"/>
                <a:ea typeface="Noto Sans"/>
                <a:cs typeface="Noto Sans"/>
                <a:sym typeface="Noto Sans"/>
              </a:rPr>
              <a:t>Quality Assurance</a:t>
            </a:r>
            <a:endParaRPr sz="104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37c4f88e22b_0_5"/>
          <p:cNvSpPr/>
          <p:nvPr/>
        </p:nvSpPr>
        <p:spPr>
          <a:xfrm>
            <a:off x="5214938" y="4657251"/>
            <a:ext cx="3500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42"/>
              <a:buFont typeface="Noto Sans"/>
              <a:buNone/>
            </a:pPr>
            <a:r>
              <a:rPr lang="en-US" sz="942">
                <a:solidFill>
                  <a:srgbClr val="333333"/>
                </a:solidFill>
                <a:latin typeface="Noto Sans"/>
                <a:ea typeface="Noto Sans"/>
                <a:cs typeface="Noto Sans"/>
                <a:sym typeface="Noto Sans"/>
              </a:rPr>
              <a:t>Comprehensive post-application inspection to verify thickness, coverage, and overall quality of installation.</a:t>
            </a:r>
            <a:endParaRPr sz="9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g37c4f88e22b_0_5" title="Next Level 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435" y="2200477"/>
            <a:ext cx="4472664" cy="166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2025-09-05T18:51:53Z</dcterms:created>
  <dc:creator>Chris Thodos</dc:creator>
</cp:coreProperties>
</file>