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8" r:id="rId7"/>
    <p:sldId id="259" r:id="rId8"/>
    <p:sldId id="260" r:id="rId9"/>
    <p:sldId id="261" r:id="rId10"/>
    <p:sldId id="26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FE5525-96B5-4022-BBF5-6B7608ABC6A7}" v="2" dt="2026-09-27T21:22:49.8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79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extBox 1"/>
          <p:cNvSpPr txBox="1"/>
          <p:nvPr/>
        </p:nvSpPr>
        <p:spPr>
          <a:xfrm>
            <a:off x="255639" y="874611"/>
            <a:ext cx="11662040" cy="2800767"/>
          </a:xfrm>
          <a:prstGeom prst="rect">
            <a:avLst/>
          </a:prstGeom>
          <a:noFill/>
        </p:spPr>
        <p:txBody>
          <a:bodyPr wrap="square">
            <a:spAutoFit/>
          </a:bodyPr>
          <a:lstStyle/>
          <a:p>
            <a:pPr algn="ctr">
              <a:defRPr sz="1800">
                <a:latin typeface="Segoe Print"/>
              </a:defRPr>
            </a:pPr>
            <a:r>
              <a:rPr lang="en-GB" sz="4400" u="sng" dirty="0">
                <a:solidFill>
                  <a:schemeClr val="bg1"/>
                </a:solidFill>
                <a:latin typeface="Segoe Print" panose="02000600000000000000" pitchFamily="2" charset="0"/>
                <a:cs typeface="Arial" panose="020B0604020202020204" pitchFamily="34" charset="0"/>
              </a:rPr>
              <a:t>Relationships, Sex and Health Education (RSHE)</a:t>
            </a:r>
          </a:p>
          <a:p>
            <a:pPr algn="ctr">
              <a:defRPr sz="1800">
                <a:latin typeface="Segoe Print"/>
              </a:defRPr>
            </a:pPr>
            <a:r>
              <a:rPr lang="en-GB" sz="4400" u="sng" dirty="0">
                <a:solidFill>
                  <a:schemeClr val="bg1"/>
                </a:solidFill>
                <a:latin typeface="Segoe Print" panose="02000600000000000000" pitchFamily="2" charset="0"/>
                <a:cs typeface="Arial" panose="020B0604020202020204" pitchFamily="34" charset="0"/>
              </a:rPr>
              <a:t>Parent Meeting</a:t>
            </a:r>
            <a:br>
              <a:rPr lang="en-GB" sz="4400" u="sng" dirty="0">
                <a:solidFill>
                  <a:schemeClr val="bg1"/>
                </a:solidFill>
                <a:latin typeface="Segoe Print" panose="02000600000000000000" pitchFamily="2" charset="0"/>
                <a:cs typeface="Arial" panose="020B0604020202020204" pitchFamily="34" charset="0"/>
              </a:rPr>
            </a:br>
            <a:endParaRPr lang="en-GB" sz="4400" u="sng" dirty="0">
              <a:solidFill>
                <a:schemeClr val="bg1"/>
              </a:solidFill>
              <a:latin typeface="Segoe Print" panose="02000600000000000000" pitchFamily="2" charset="0"/>
              <a:cs typeface="Arial" panose="020B0604020202020204" pitchFamily="34" charset="0"/>
            </a:endParaRPr>
          </a:p>
        </p:txBody>
      </p:sp>
      <p:sp>
        <p:nvSpPr>
          <p:cNvPr id="3" name="TextBox 2"/>
          <p:cNvSpPr txBox="1"/>
          <p:nvPr/>
        </p:nvSpPr>
        <p:spPr>
          <a:xfrm>
            <a:off x="11460479" y="6537960"/>
            <a:ext cx="457200" cy="182880"/>
          </a:xfrm>
          <a:prstGeom prst="rect">
            <a:avLst/>
          </a:prstGeom>
          <a:noFill/>
        </p:spPr>
        <p:txBody>
          <a:bodyPr wrap="none">
            <a:spAutoFit/>
          </a:bodyPr>
          <a:lstStyle/>
          <a:p>
            <a:pPr algn="r">
              <a:defRPr sz="900"/>
            </a:pPr>
            <a:r>
              <a:rPr lang="en-GB"/>
              <a:t>1</a:t>
            </a:r>
          </a:p>
        </p:txBody>
      </p:sp>
      <p:pic>
        <p:nvPicPr>
          <p:cNvPr id="5" name="Picture 4">
            <a:extLst>
              <a:ext uri="{FF2B5EF4-FFF2-40B4-BE49-F238E27FC236}">
                <a16:creationId xmlns:a16="http://schemas.microsoft.com/office/drawing/2014/main" id="{76FAECE4-4054-6C81-0E6F-C404C6F137AC}"/>
              </a:ext>
            </a:extLst>
          </p:cNvPr>
          <p:cNvPicPr>
            <a:picLocks noChangeAspect="1"/>
          </p:cNvPicPr>
          <p:nvPr/>
        </p:nvPicPr>
        <p:blipFill>
          <a:blip r:embed="rId2"/>
          <a:stretch>
            <a:fillRect/>
          </a:stretch>
        </p:blipFill>
        <p:spPr>
          <a:xfrm>
            <a:off x="4785083" y="3676117"/>
            <a:ext cx="2621833" cy="262183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TextBox 2"/>
          <p:cNvSpPr txBox="1"/>
          <p:nvPr/>
        </p:nvSpPr>
        <p:spPr>
          <a:xfrm>
            <a:off x="895807" y="2113483"/>
            <a:ext cx="10481267" cy="1323439"/>
          </a:xfrm>
          <a:prstGeom prst="rect">
            <a:avLst/>
          </a:prstGeom>
          <a:noFill/>
        </p:spPr>
        <p:txBody>
          <a:bodyPr wrap="square">
            <a:spAutoFit/>
          </a:bodyPr>
          <a:lstStyle/>
          <a:p>
            <a:pPr marL="285750" indent="-285750">
              <a:buFont typeface="Arial" panose="020B0604020202020204" pitchFamily="34" charset="0"/>
              <a:buChar char="•"/>
              <a:defRPr sz="1800">
                <a:latin typeface="Segoe Print"/>
              </a:defRPr>
            </a:pPr>
            <a:r>
              <a:rPr lang="en-GB" sz="2000" dirty="0">
                <a:solidFill>
                  <a:schemeClr val="bg1"/>
                </a:solidFill>
              </a:rPr>
              <a:t>Relationship, Sex and Health Education is about the </a:t>
            </a:r>
            <a:r>
              <a:rPr sz="2000" b="1" dirty="0">
                <a:solidFill>
                  <a:schemeClr val="bg1"/>
                </a:solidFill>
              </a:rPr>
              <a:t>emotional, social and cultural development of pupils,</a:t>
            </a:r>
            <a:r>
              <a:rPr sz="2000" dirty="0">
                <a:solidFill>
                  <a:schemeClr val="bg1"/>
                </a:solidFill>
              </a:rPr>
              <a:t> and involves learning about </a:t>
            </a:r>
            <a:r>
              <a:rPr sz="2000" b="1" u="sng" dirty="0">
                <a:solidFill>
                  <a:schemeClr val="bg1"/>
                </a:solidFill>
              </a:rPr>
              <a:t>personal relationships, sexual health, sexuality, healthy lifestyles, diversity and personal identity.</a:t>
            </a:r>
          </a:p>
        </p:txBody>
      </p:sp>
      <p:sp>
        <p:nvSpPr>
          <p:cNvPr id="5" name="TextBox 4"/>
          <p:cNvSpPr txBox="1"/>
          <p:nvPr/>
        </p:nvSpPr>
        <p:spPr>
          <a:xfrm>
            <a:off x="882248" y="3655988"/>
            <a:ext cx="10312849" cy="707886"/>
          </a:xfrm>
          <a:prstGeom prst="rect">
            <a:avLst/>
          </a:prstGeom>
          <a:noFill/>
        </p:spPr>
        <p:txBody>
          <a:bodyPr wrap="square">
            <a:spAutoFit/>
          </a:bodyPr>
          <a:lstStyle/>
          <a:p>
            <a:pPr marL="285750" indent="-285750">
              <a:buFont typeface="Arial" panose="020B0604020202020204" pitchFamily="34" charset="0"/>
              <a:buChar char="•"/>
              <a:defRPr sz="1800">
                <a:latin typeface="Segoe Print"/>
              </a:defRPr>
            </a:pPr>
            <a:r>
              <a:rPr lang="en-GB" sz="2000" dirty="0">
                <a:solidFill>
                  <a:schemeClr val="bg1"/>
                </a:solidFill>
              </a:rPr>
              <a:t>It is the understanding of the importance of marriage for </a:t>
            </a:r>
            <a:r>
              <a:rPr sz="2000" dirty="0">
                <a:solidFill>
                  <a:schemeClr val="bg1"/>
                </a:solidFill>
              </a:rPr>
              <a:t>family life, stable and loving relationships, respect, love and care.</a:t>
            </a:r>
          </a:p>
        </p:txBody>
      </p:sp>
      <p:sp>
        <p:nvSpPr>
          <p:cNvPr id="6" name="TextBox 5"/>
          <p:cNvSpPr txBox="1"/>
          <p:nvPr/>
        </p:nvSpPr>
        <p:spPr>
          <a:xfrm>
            <a:off x="946146" y="4611342"/>
            <a:ext cx="10971533" cy="400110"/>
          </a:xfrm>
          <a:prstGeom prst="rect">
            <a:avLst/>
          </a:prstGeom>
          <a:noFill/>
        </p:spPr>
        <p:txBody>
          <a:bodyPr wrap="square">
            <a:spAutoFit/>
          </a:bodyPr>
          <a:lstStyle/>
          <a:p>
            <a:pPr>
              <a:defRPr sz="1800">
                <a:latin typeface="Segoe Print"/>
              </a:defRPr>
            </a:pPr>
            <a:r>
              <a:rPr dirty="0">
                <a:solidFill>
                  <a:schemeClr val="bg1"/>
                </a:solidFill>
              </a:rPr>
              <a:t>• </a:t>
            </a:r>
            <a:r>
              <a:rPr sz="2000" dirty="0">
                <a:solidFill>
                  <a:schemeClr val="bg1"/>
                </a:solidFill>
              </a:rPr>
              <a:t>Since September 2020 it has been a </a:t>
            </a:r>
            <a:r>
              <a:rPr sz="2000" b="1" u="sng" dirty="0">
                <a:solidFill>
                  <a:schemeClr val="bg1"/>
                </a:solidFill>
              </a:rPr>
              <a:t>compulsory</a:t>
            </a:r>
            <a:r>
              <a:rPr sz="2000" dirty="0">
                <a:solidFill>
                  <a:schemeClr val="bg1"/>
                </a:solidFill>
              </a:rPr>
              <a:t> subject for all</a:t>
            </a:r>
            <a:r>
              <a:rPr lang="en-GB" sz="2000" dirty="0">
                <a:solidFill>
                  <a:schemeClr val="bg1"/>
                </a:solidFill>
              </a:rPr>
              <a:t> schools</a:t>
            </a:r>
            <a:r>
              <a:rPr lang="en-GB" sz="2000" dirty="0"/>
              <a:t>. </a:t>
            </a:r>
            <a:endParaRPr sz="2000" dirty="0"/>
          </a:p>
        </p:txBody>
      </p:sp>
      <p:sp>
        <p:nvSpPr>
          <p:cNvPr id="8" name="TextBox 7"/>
          <p:cNvSpPr txBox="1"/>
          <p:nvPr/>
        </p:nvSpPr>
        <p:spPr>
          <a:xfrm>
            <a:off x="3268581" y="652880"/>
            <a:ext cx="5958078" cy="584775"/>
          </a:xfrm>
          <a:prstGeom prst="rect">
            <a:avLst/>
          </a:prstGeom>
          <a:noFill/>
        </p:spPr>
        <p:txBody>
          <a:bodyPr wrap="square">
            <a:spAutoFit/>
          </a:bodyPr>
          <a:lstStyle/>
          <a:p>
            <a:pPr>
              <a:defRPr sz="1800">
                <a:latin typeface="Segoe Print"/>
              </a:defRPr>
            </a:pPr>
            <a:r>
              <a:rPr sz="3200" b="1" u="sng" dirty="0">
                <a:solidFill>
                  <a:schemeClr val="bg1"/>
                </a:solidFill>
              </a:rPr>
              <a:t>What is RSHE?</a:t>
            </a:r>
          </a:p>
        </p:txBody>
      </p:sp>
      <p:sp>
        <p:nvSpPr>
          <p:cNvPr id="9" name="TextBox 8"/>
          <p:cNvSpPr txBox="1"/>
          <p:nvPr/>
        </p:nvSpPr>
        <p:spPr>
          <a:xfrm>
            <a:off x="11460479" y="6537960"/>
            <a:ext cx="457200" cy="182880"/>
          </a:xfrm>
          <a:prstGeom prst="rect">
            <a:avLst/>
          </a:prstGeom>
          <a:noFill/>
        </p:spPr>
        <p:txBody>
          <a:bodyPr wrap="none">
            <a:spAutoFit/>
          </a:bodyPr>
          <a:lstStyle/>
          <a:p>
            <a:pPr algn="r">
              <a:defRPr sz="900"/>
            </a:pPr>
            <a: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extBox 1"/>
          <p:cNvSpPr txBox="1"/>
          <p:nvPr/>
        </p:nvSpPr>
        <p:spPr>
          <a:xfrm>
            <a:off x="3415721" y="510475"/>
            <a:ext cx="5752321" cy="461665"/>
          </a:xfrm>
          <a:prstGeom prst="rect">
            <a:avLst/>
          </a:prstGeom>
          <a:noFill/>
        </p:spPr>
        <p:txBody>
          <a:bodyPr wrap="square">
            <a:spAutoFit/>
          </a:bodyPr>
          <a:lstStyle/>
          <a:p>
            <a:pPr>
              <a:defRPr sz="1800">
                <a:latin typeface="Segoe Print"/>
              </a:defRPr>
            </a:pPr>
            <a:r>
              <a:rPr sz="2400" u="sng" dirty="0">
                <a:solidFill>
                  <a:schemeClr val="bg1"/>
                </a:solidFill>
              </a:rPr>
              <a:t>The Purpose of RSHE</a:t>
            </a:r>
          </a:p>
        </p:txBody>
      </p:sp>
      <p:sp>
        <p:nvSpPr>
          <p:cNvPr id="3" name="TextBox 2"/>
          <p:cNvSpPr txBox="1"/>
          <p:nvPr/>
        </p:nvSpPr>
        <p:spPr>
          <a:xfrm>
            <a:off x="1174110" y="1692654"/>
            <a:ext cx="10514969" cy="1015663"/>
          </a:xfrm>
          <a:prstGeom prst="rect">
            <a:avLst/>
          </a:prstGeom>
          <a:noFill/>
        </p:spPr>
        <p:txBody>
          <a:bodyPr wrap="square">
            <a:spAutoFit/>
          </a:bodyPr>
          <a:lstStyle/>
          <a:p>
            <a:pPr>
              <a:defRPr sz="1800">
                <a:latin typeface="Segoe Print"/>
              </a:defRPr>
            </a:pPr>
            <a:r>
              <a:rPr dirty="0">
                <a:solidFill>
                  <a:schemeClr val="bg1"/>
                </a:solidFill>
              </a:rPr>
              <a:t>• </a:t>
            </a:r>
            <a:r>
              <a:rPr sz="2000" dirty="0">
                <a:solidFill>
                  <a:schemeClr val="bg1"/>
                </a:solidFill>
              </a:rPr>
              <a:t>The Department for Education ‘continues to recommend that all primary</a:t>
            </a:r>
            <a:r>
              <a:rPr lang="en-GB" sz="2000" dirty="0">
                <a:solidFill>
                  <a:schemeClr val="bg1"/>
                </a:solidFill>
              </a:rPr>
              <a:t> schools should have a sex education programme tailored to the </a:t>
            </a:r>
            <a:r>
              <a:rPr lang="en-GB" sz="2000" b="1" u="sng" dirty="0">
                <a:solidFill>
                  <a:schemeClr val="bg1"/>
                </a:solidFill>
              </a:rPr>
              <a:t>age and the physical and emotional maturity of the pupils’</a:t>
            </a:r>
            <a:endParaRPr sz="2000" b="1" u="sng" dirty="0">
              <a:solidFill>
                <a:schemeClr val="bg1"/>
              </a:solidFill>
            </a:endParaRPr>
          </a:p>
        </p:txBody>
      </p:sp>
      <p:sp>
        <p:nvSpPr>
          <p:cNvPr id="7" name="TextBox 6"/>
          <p:cNvSpPr txBox="1"/>
          <p:nvPr/>
        </p:nvSpPr>
        <p:spPr>
          <a:xfrm>
            <a:off x="1092506" y="3334076"/>
            <a:ext cx="10006988" cy="1631216"/>
          </a:xfrm>
          <a:prstGeom prst="rect">
            <a:avLst/>
          </a:prstGeom>
          <a:noFill/>
        </p:spPr>
        <p:txBody>
          <a:bodyPr wrap="square">
            <a:spAutoFit/>
          </a:bodyPr>
          <a:lstStyle/>
          <a:p>
            <a:pPr>
              <a:defRPr sz="1800">
                <a:latin typeface="Segoe Print"/>
              </a:defRPr>
            </a:pPr>
            <a:r>
              <a:rPr lang="en-GB" dirty="0">
                <a:solidFill>
                  <a:schemeClr val="bg1"/>
                </a:solidFill>
              </a:rPr>
              <a:t>• </a:t>
            </a:r>
            <a:r>
              <a:rPr lang="en-GB" sz="2000" dirty="0">
                <a:solidFill>
                  <a:schemeClr val="bg1"/>
                </a:solidFill>
              </a:rPr>
              <a:t>All Relationship, Sex and Health Education (RSHE) will be in accordance </a:t>
            </a:r>
            <a:r>
              <a:rPr sz="2000" dirty="0">
                <a:solidFill>
                  <a:schemeClr val="bg1"/>
                </a:solidFill>
              </a:rPr>
              <a:t>with the Church’s moral teaching. It will </a:t>
            </a:r>
            <a:r>
              <a:rPr sz="2000" dirty="0" err="1">
                <a:solidFill>
                  <a:schemeClr val="bg1"/>
                </a:solidFill>
              </a:rPr>
              <a:t>emphasise</a:t>
            </a:r>
            <a:r>
              <a:rPr sz="2000" dirty="0">
                <a:solidFill>
                  <a:schemeClr val="bg1"/>
                </a:solidFill>
              </a:rPr>
              <a:t> the central importance of marriage and the family whilst acknowledging that all pupils have a fundamental right to have their life respected whatever household they come from. It will also prepare pupils for life in modern</a:t>
            </a:r>
            <a:r>
              <a:rPr lang="en-GB" sz="2000" dirty="0">
                <a:solidFill>
                  <a:schemeClr val="bg1"/>
                </a:solidFill>
              </a:rPr>
              <a:t> Britain. </a:t>
            </a:r>
            <a:endParaRPr sz="2000" dirty="0">
              <a:solidFill>
                <a:schemeClr val="bg1"/>
              </a:solidFill>
            </a:endParaRPr>
          </a:p>
        </p:txBody>
      </p:sp>
      <p:sp>
        <p:nvSpPr>
          <p:cNvPr id="9" name="TextBox 8"/>
          <p:cNvSpPr txBox="1"/>
          <p:nvPr/>
        </p:nvSpPr>
        <p:spPr>
          <a:xfrm>
            <a:off x="11460479" y="6537960"/>
            <a:ext cx="457200" cy="182880"/>
          </a:xfrm>
          <a:prstGeom prst="rect">
            <a:avLst/>
          </a:prstGeom>
          <a:noFill/>
        </p:spPr>
        <p:txBody>
          <a:bodyPr wrap="none">
            <a:spAutoFit/>
          </a:bodyPr>
          <a:lstStyle/>
          <a:p>
            <a:pPr algn="r">
              <a:defRPr sz="900"/>
            </a:pPr>
            <a: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extBox 1"/>
          <p:cNvSpPr txBox="1"/>
          <p:nvPr/>
        </p:nvSpPr>
        <p:spPr>
          <a:xfrm>
            <a:off x="672693" y="2187502"/>
            <a:ext cx="10787786" cy="2308324"/>
          </a:xfrm>
          <a:prstGeom prst="rect">
            <a:avLst/>
          </a:prstGeom>
          <a:noFill/>
        </p:spPr>
        <p:txBody>
          <a:bodyPr wrap="square">
            <a:spAutoFit/>
          </a:bodyPr>
          <a:lstStyle/>
          <a:p>
            <a:pPr>
              <a:defRPr sz="1800">
                <a:latin typeface="Segoe Print"/>
              </a:defRPr>
            </a:pPr>
            <a:r>
              <a:rPr sz="2400" dirty="0">
                <a:solidFill>
                  <a:schemeClr val="bg1"/>
                </a:solidFill>
              </a:rPr>
              <a:t>To embrace the challenges of creating a happy and successful adult life, pupils need knowledge that will enable them to make informed decisions about their wellbeing, health and relationships and to build their self-efficacy. Pupils can also put this knowledge into practice as they develop the capacity to make sound decisions when facing risks, challenges and complex context (DFE).</a:t>
            </a:r>
          </a:p>
        </p:txBody>
      </p:sp>
      <p:sp>
        <p:nvSpPr>
          <p:cNvPr id="3" name="TextBox 2"/>
          <p:cNvSpPr txBox="1"/>
          <p:nvPr/>
        </p:nvSpPr>
        <p:spPr>
          <a:xfrm>
            <a:off x="11460479" y="6537960"/>
            <a:ext cx="457200" cy="182880"/>
          </a:xfrm>
          <a:prstGeom prst="rect">
            <a:avLst/>
          </a:prstGeom>
          <a:noFill/>
        </p:spPr>
        <p:txBody>
          <a:bodyPr wrap="none">
            <a:spAutoFit/>
          </a:bodyPr>
          <a:lstStyle/>
          <a:p>
            <a:pPr algn="r">
              <a:defRPr sz="900"/>
            </a:pPr>
            <a: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TextBox 2"/>
          <p:cNvSpPr txBox="1"/>
          <p:nvPr/>
        </p:nvSpPr>
        <p:spPr>
          <a:xfrm>
            <a:off x="763523" y="1678944"/>
            <a:ext cx="10553406" cy="1015663"/>
          </a:xfrm>
          <a:prstGeom prst="rect">
            <a:avLst/>
          </a:prstGeom>
          <a:noFill/>
        </p:spPr>
        <p:txBody>
          <a:bodyPr wrap="square">
            <a:spAutoFit/>
          </a:bodyPr>
          <a:lstStyle/>
          <a:p>
            <a:pPr marL="285750" indent="-285750">
              <a:buFont typeface="Arial" panose="020B0604020202020204" pitchFamily="34" charset="0"/>
              <a:buChar char="•"/>
              <a:defRPr sz="1800">
                <a:latin typeface="Segoe Print"/>
              </a:defRPr>
            </a:pPr>
            <a:r>
              <a:rPr lang="en-GB" sz="2000" dirty="0">
                <a:solidFill>
                  <a:schemeClr val="bg1"/>
                </a:solidFill>
              </a:rPr>
              <a:t>To deliver RSHE, we follow the scheme ‘A </a:t>
            </a:r>
            <a:r>
              <a:rPr sz="2000" dirty="0">
                <a:solidFill>
                  <a:schemeClr val="bg1"/>
                </a:solidFill>
              </a:rPr>
              <a:t>Journey in Love’. </a:t>
            </a:r>
            <a:endParaRPr lang="en-GB" sz="2000" dirty="0">
              <a:solidFill>
                <a:schemeClr val="bg1"/>
              </a:solidFill>
            </a:endParaRPr>
          </a:p>
          <a:p>
            <a:pPr>
              <a:defRPr sz="1800">
                <a:latin typeface="Segoe Print"/>
              </a:defRPr>
            </a:pPr>
            <a:r>
              <a:rPr lang="en-GB" sz="2000" dirty="0">
                <a:solidFill>
                  <a:schemeClr val="bg1"/>
                </a:solidFill>
              </a:rPr>
              <a:t>  I</a:t>
            </a:r>
            <a:r>
              <a:rPr sz="2000" dirty="0">
                <a:solidFill>
                  <a:schemeClr val="bg1"/>
                </a:solidFill>
              </a:rPr>
              <a:t>t is the recommended </a:t>
            </a:r>
            <a:r>
              <a:rPr sz="2000" dirty="0" err="1">
                <a:solidFill>
                  <a:schemeClr val="bg1"/>
                </a:solidFill>
              </a:rPr>
              <a:t>programme</a:t>
            </a:r>
            <a:r>
              <a:rPr sz="2000" dirty="0">
                <a:solidFill>
                  <a:schemeClr val="bg1"/>
                </a:solidFill>
              </a:rPr>
              <a:t> of study for Catholic schools for Relationship and Sex Education. It is rooted in the Catholic Church’s teaching.</a:t>
            </a:r>
          </a:p>
        </p:txBody>
      </p:sp>
      <p:sp>
        <p:nvSpPr>
          <p:cNvPr id="5" name="TextBox 4"/>
          <p:cNvSpPr txBox="1"/>
          <p:nvPr/>
        </p:nvSpPr>
        <p:spPr>
          <a:xfrm>
            <a:off x="763523" y="3329817"/>
            <a:ext cx="10317432" cy="1015663"/>
          </a:xfrm>
          <a:prstGeom prst="rect">
            <a:avLst/>
          </a:prstGeom>
          <a:noFill/>
        </p:spPr>
        <p:txBody>
          <a:bodyPr wrap="square">
            <a:spAutoFit/>
          </a:bodyPr>
          <a:lstStyle/>
          <a:p>
            <a:pPr marL="285750" indent="-285750">
              <a:buFont typeface="Arial" panose="020B0604020202020204" pitchFamily="34" charset="0"/>
              <a:buChar char="•"/>
              <a:defRPr sz="1800">
                <a:latin typeface="Segoe Print"/>
              </a:defRPr>
            </a:pPr>
            <a:r>
              <a:rPr lang="en-GB" sz="2000" dirty="0">
                <a:solidFill>
                  <a:schemeClr val="bg1"/>
                </a:solidFill>
              </a:rPr>
              <a:t>A Journey in Love offers opportunities to teach </a:t>
            </a:r>
            <a:r>
              <a:rPr sz="2000" dirty="0">
                <a:solidFill>
                  <a:schemeClr val="bg1"/>
                </a:solidFill>
              </a:rPr>
              <a:t>DFE guidance on Relationships Education and Relationships Sex Education in age-appropriate ways.</a:t>
            </a:r>
          </a:p>
        </p:txBody>
      </p:sp>
      <p:sp>
        <p:nvSpPr>
          <p:cNvPr id="7" name="TextBox 6"/>
          <p:cNvSpPr txBox="1"/>
          <p:nvPr/>
        </p:nvSpPr>
        <p:spPr>
          <a:xfrm>
            <a:off x="763523" y="4679831"/>
            <a:ext cx="10484580" cy="1323439"/>
          </a:xfrm>
          <a:prstGeom prst="rect">
            <a:avLst/>
          </a:prstGeom>
          <a:noFill/>
        </p:spPr>
        <p:txBody>
          <a:bodyPr wrap="square">
            <a:spAutoFit/>
          </a:bodyPr>
          <a:lstStyle/>
          <a:p>
            <a:pPr marL="285750" indent="-285750">
              <a:buFont typeface="Arial" panose="020B0604020202020204" pitchFamily="34" charset="0"/>
              <a:buChar char="•"/>
              <a:defRPr sz="1800">
                <a:latin typeface="Segoe Print"/>
              </a:defRPr>
            </a:pPr>
            <a:r>
              <a:rPr lang="en-GB" sz="2000" dirty="0">
                <a:solidFill>
                  <a:schemeClr val="bg1"/>
                </a:solidFill>
              </a:rPr>
              <a:t>In Autumn Term, the children will </a:t>
            </a:r>
            <a:r>
              <a:rPr sz="2000" dirty="0">
                <a:solidFill>
                  <a:schemeClr val="bg1"/>
                </a:solidFill>
              </a:rPr>
              <a:t>experience the </a:t>
            </a:r>
            <a:r>
              <a:rPr lang="en-GB" sz="2000" dirty="0">
                <a:solidFill>
                  <a:schemeClr val="bg1"/>
                </a:solidFill>
              </a:rPr>
              <a:t>‘Social and Emotional’ </a:t>
            </a:r>
            <a:r>
              <a:rPr sz="2000" dirty="0">
                <a:solidFill>
                  <a:schemeClr val="bg1"/>
                </a:solidFill>
              </a:rPr>
              <a:t>content; </a:t>
            </a:r>
            <a:br>
              <a:rPr sz="2000" dirty="0">
                <a:solidFill>
                  <a:schemeClr val="bg1"/>
                </a:solidFill>
              </a:rPr>
            </a:br>
            <a:r>
              <a:rPr sz="2000" dirty="0">
                <a:solidFill>
                  <a:schemeClr val="bg1"/>
                </a:solidFill>
              </a:rPr>
              <a:t>In the Spring Term, the children will experience the </a:t>
            </a:r>
            <a:r>
              <a:rPr lang="en-GB" sz="2000" dirty="0">
                <a:solidFill>
                  <a:schemeClr val="bg1"/>
                </a:solidFill>
              </a:rPr>
              <a:t>‘Physical’ </a:t>
            </a:r>
            <a:r>
              <a:rPr sz="2000" dirty="0">
                <a:solidFill>
                  <a:schemeClr val="bg1"/>
                </a:solidFill>
              </a:rPr>
              <a:t>content; </a:t>
            </a:r>
            <a:endParaRPr lang="en-GB" sz="2000" dirty="0">
              <a:solidFill>
                <a:schemeClr val="bg1"/>
              </a:solidFill>
            </a:endParaRPr>
          </a:p>
          <a:p>
            <a:pPr>
              <a:defRPr sz="1800">
                <a:latin typeface="Segoe Print"/>
              </a:defRPr>
            </a:pPr>
            <a:r>
              <a:rPr lang="en-GB" sz="2000" dirty="0">
                <a:solidFill>
                  <a:schemeClr val="bg1"/>
                </a:solidFill>
              </a:rPr>
              <a:t>   </a:t>
            </a:r>
            <a:r>
              <a:rPr sz="2000" dirty="0">
                <a:solidFill>
                  <a:schemeClr val="bg1"/>
                </a:solidFill>
              </a:rPr>
              <a:t>In the Summer Term, the children will experience the ‘Spiritual’ content.</a:t>
            </a:r>
          </a:p>
        </p:txBody>
      </p:sp>
      <p:sp>
        <p:nvSpPr>
          <p:cNvPr id="8" name="TextBox 7"/>
          <p:cNvSpPr txBox="1"/>
          <p:nvPr/>
        </p:nvSpPr>
        <p:spPr>
          <a:xfrm>
            <a:off x="2609341" y="282752"/>
            <a:ext cx="6168541" cy="523220"/>
          </a:xfrm>
          <a:prstGeom prst="rect">
            <a:avLst/>
          </a:prstGeom>
          <a:noFill/>
        </p:spPr>
        <p:txBody>
          <a:bodyPr wrap="square">
            <a:spAutoFit/>
          </a:bodyPr>
          <a:lstStyle/>
          <a:p>
            <a:pPr>
              <a:defRPr sz="1800">
                <a:latin typeface="Segoe Print"/>
              </a:defRPr>
            </a:pPr>
            <a:r>
              <a:rPr sz="2800" u="sng" dirty="0">
                <a:solidFill>
                  <a:schemeClr val="bg1"/>
                </a:solidFill>
              </a:rPr>
              <a:t>How do we deliver RSHE?</a:t>
            </a:r>
          </a:p>
        </p:txBody>
      </p:sp>
      <p:sp>
        <p:nvSpPr>
          <p:cNvPr id="9" name="TextBox 8"/>
          <p:cNvSpPr txBox="1"/>
          <p:nvPr/>
        </p:nvSpPr>
        <p:spPr>
          <a:xfrm>
            <a:off x="11460479" y="6537960"/>
            <a:ext cx="457200" cy="182880"/>
          </a:xfrm>
          <a:prstGeom prst="rect">
            <a:avLst/>
          </a:prstGeom>
          <a:noFill/>
        </p:spPr>
        <p:txBody>
          <a:bodyPr wrap="none">
            <a:spAutoFit/>
          </a:bodyPr>
          <a:lstStyle/>
          <a:p>
            <a:pPr algn="r">
              <a:defRPr sz="900"/>
            </a:pPr>
            <a:r>
              <a:t>5</a:t>
            </a:r>
          </a:p>
        </p:txBody>
      </p:sp>
      <p:pic>
        <p:nvPicPr>
          <p:cNvPr id="10" name="Picture 9" descr="RSHE – St Leo's and Southmead">
            <a:extLst>
              <a:ext uri="{FF2B5EF4-FFF2-40B4-BE49-F238E27FC236}">
                <a16:creationId xmlns:a16="http://schemas.microsoft.com/office/drawing/2014/main" id="{2B603E08-FAD4-F94E-41CA-EE6F60A3C1BF}"/>
              </a:ext>
            </a:extLst>
          </p:cNvPr>
          <p:cNvPicPr>
            <a:picLocks noChangeAspect="1"/>
          </p:cNvPicPr>
          <p:nvPr/>
        </p:nvPicPr>
        <p:blipFill>
          <a:blip r:embed="rId2"/>
          <a:stretch>
            <a:fillRect/>
          </a:stretch>
        </p:blipFill>
        <p:spPr>
          <a:xfrm>
            <a:off x="9345929" y="137160"/>
            <a:ext cx="2343150" cy="18192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extBox 1"/>
          <p:cNvSpPr txBox="1"/>
          <p:nvPr/>
        </p:nvSpPr>
        <p:spPr>
          <a:xfrm>
            <a:off x="11460479" y="6537960"/>
            <a:ext cx="457200" cy="182880"/>
          </a:xfrm>
          <a:prstGeom prst="rect">
            <a:avLst/>
          </a:prstGeom>
          <a:noFill/>
        </p:spPr>
        <p:txBody>
          <a:bodyPr wrap="none">
            <a:spAutoFit/>
          </a:bodyPr>
          <a:lstStyle/>
          <a:p>
            <a:pPr algn="r">
              <a:defRPr sz="900"/>
            </a:pPr>
            <a:r>
              <a:t>6</a:t>
            </a:r>
          </a:p>
        </p:txBody>
      </p:sp>
      <p:pic>
        <p:nvPicPr>
          <p:cNvPr id="4" name="Picture 3">
            <a:extLst>
              <a:ext uri="{FF2B5EF4-FFF2-40B4-BE49-F238E27FC236}">
                <a16:creationId xmlns:a16="http://schemas.microsoft.com/office/drawing/2014/main" id="{38E9CB5C-13D4-CEA4-D064-CC8F203016C4}"/>
              </a:ext>
            </a:extLst>
          </p:cNvPr>
          <p:cNvPicPr>
            <a:picLocks noChangeAspect="1"/>
          </p:cNvPicPr>
          <p:nvPr/>
        </p:nvPicPr>
        <p:blipFill>
          <a:blip r:embed="rId2"/>
          <a:srcRect l="28548" t="26524" r="11452" b="8961"/>
          <a:stretch>
            <a:fillRect/>
          </a:stretch>
        </p:blipFill>
        <p:spPr>
          <a:xfrm>
            <a:off x="418851" y="137160"/>
            <a:ext cx="11041628" cy="667840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extBox 1"/>
          <p:cNvSpPr txBox="1"/>
          <p:nvPr/>
        </p:nvSpPr>
        <p:spPr>
          <a:xfrm>
            <a:off x="3573042" y="936704"/>
            <a:ext cx="6396207" cy="461665"/>
          </a:xfrm>
          <a:prstGeom prst="rect">
            <a:avLst/>
          </a:prstGeom>
          <a:noFill/>
        </p:spPr>
        <p:txBody>
          <a:bodyPr wrap="square">
            <a:spAutoFit/>
          </a:bodyPr>
          <a:lstStyle/>
          <a:p>
            <a:pPr>
              <a:defRPr sz="1800">
                <a:latin typeface="Segoe Print"/>
              </a:defRPr>
            </a:pPr>
            <a:r>
              <a:rPr sz="2400" u="sng" dirty="0">
                <a:solidFill>
                  <a:schemeClr val="bg1"/>
                </a:solidFill>
              </a:rPr>
              <a:t>The Right to Withdraw</a:t>
            </a:r>
          </a:p>
        </p:txBody>
      </p:sp>
      <p:sp>
        <p:nvSpPr>
          <p:cNvPr id="4" name="TextBox 3"/>
          <p:cNvSpPr txBox="1"/>
          <p:nvPr/>
        </p:nvSpPr>
        <p:spPr>
          <a:xfrm>
            <a:off x="863983" y="2334860"/>
            <a:ext cx="10464033" cy="2462213"/>
          </a:xfrm>
          <a:prstGeom prst="rect">
            <a:avLst/>
          </a:prstGeom>
          <a:noFill/>
        </p:spPr>
        <p:txBody>
          <a:bodyPr wrap="square">
            <a:spAutoFit/>
          </a:bodyPr>
          <a:lstStyle/>
          <a:p>
            <a:pPr marL="285750" indent="-285750">
              <a:buFont typeface="Arial" panose="020B0604020202020204" pitchFamily="34" charset="0"/>
              <a:buChar char="•"/>
              <a:defRPr sz="1800">
                <a:latin typeface="Segoe Print"/>
              </a:defRPr>
            </a:pPr>
            <a:r>
              <a:rPr lang="en-GB" sz="2200" dirty="0">
                <a:solidFill>
                  <a:schemeClr val="bg1"/>
                </a:solidFill>
              </a:rPr>
              <a:t>Parents have the right to withdraw their children from the </a:t>
            </a:r>
            <a:r>
              <a:rPr sz="2200" dirty="0">
                <a:solidFill>
                  <a:schemeClr val="bg1"/>
                </a:solidFill>
              </a:rPr>
              <a:t>non-statutory component of sex education in Year 6.  This is where sexual intercourse is taught discretely as part of the physical aspect within Journey In Love, the Archdiocesan recommended resource. Requests for withdrawal should be made in writing and addressed to </a:t>
            </a:r>
            <a:r>
              <a:rPr lang="en-GB" sz="2200" dirty="0">
                <a:solidFill>
                  <a:schemeClr val="bg1"/>
                </a:solidFill>
              </a:rPr>
              <a:t>Mr Mainwaring</a:t>
            </a:r>
            <a:r>
              <a:rPr sz="2200" dirty="0">
                <a:solidFill>
                  <a:schemeClr val="bg1"/>
                </a:solidFill>
              </a:rPr>
              <a:t>.  </a:t>
            </a:r>
            <a:r>
              <a:rPr lang="en-GB" sz="2200">
                <a:solidFill>
                  <a:schemeClr val="bg1"/>
                </a:solidFill>
              </a:rPr>
              <a:t>He </a:t>
            </a:r>
            <a:r>
              <a:rPr sz="2200">
                <a:solidFill>
                  <a:schemeClr val="bg1"/>
                </a:solidFill>
              </a:rPr>
              <a:t>will </a:t>
            </a:r>
            <a:r>
              <a:rPr sz="2200" dirty="0">
                <a:solidFill>
                  <a:schemeClr val="bg1"/>
                </a:solidFill>
              </a:rPr>
              <a:t>discuss the request with parents and take appropriate action.</a:t>
            </a:r>
          </a:p>
        </p:txBody>
      </p:sp>
      <p:sp>
        <p:nvSpPr>
          <p:cNvPr id="5" name="TextBox 4"/>
          <p:cNvSpPr txBox="1"/>
          <p:nvPr/>
        </p:nvSpPr>
        <p:spPr>
          <a:xfrm>
            <a:off x="11460479" y="6537960"/>
            <a:ext cx="457200" cy="182880"/>
          </a:xfrm>
          <a:prstGeom prst="rect">
            <a:avLst/>
          </a:prstGeom>
          <a:noFill/>
        </p:spPr>
        <p:txBody>
          <a:bodyPr wrap="none">
            <a:spAutoFit/>
          </a:bodyPr>
          <a:lstStyle/>
          <a:p>
            <a:pPr algn="r">
              <a:defRPr sz="900"/>
            </a:pPr>
            <a:r>
              <a:t>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extBox 1"/>
          <p:cNvSpPr txBox="1"/>
          <p:nvPr/>
        </p:nvSpPr>
        <p:spPr>
          <a:xfrm>
            <a:off x="1095313" y="911790"/>
            <a:ext cx="2347036" cy="584775"/>
          </a:xfrm>
          <a:prstGeom prst="rect">
            <a:avLst/>
          </a:prstGeom>
          <a:noFill/>
        </p:spPr>
        <p:txBody>
          <a:bodyPr wrap="square">
            <a:spAutoFit/>
          </a:bodyPr>
          <a:lstStyle/>
          <a:p>
            <a:pPr>
              <a:defRPr sz="1800">
                <a:latin typeface="Segoe Print"/>
              </a:defRPr>
            </a:pPr>
            <a:r>
              <a:rPr sz="3200" dirty="0">
                <a:solidFill>
                  <a:schemeClr val="bg1"/>
                </a:solidFill>
              </a:rPr>
              <a:t>Finally…</a:t>
            </a:r>
          </a:p>
        </p:txBody>
      </p:sp>
      <p:sp>
        <p:nvSpPr>
          <p:cNvPr id="3" name="TextBox 2"/>
          <p:cNvSpPr txBox="1"/>
          <p:nvPr/>
        </p:nvSpPr>
        <p:spPr>
          <a:xfrm>
            <a:off x="731519" y="2715191"/>
            <a:ext cx="10667291" cy="1107996"/>
          </a:xfrm>
          <a:prstGeom prst="rect">
            <a:avLst/>
          </a:prstGeom>
          <a:noFill/>
        </p:spPr>
        <p:txBody>
          <a:bodyPr wrap="square">
            <a:spAutoFit/>
          </a:bodyPr>
          <a:lstStyle/>
          <a:p>
            <a:pPr>
              <a:defRPr sz="1800">
                <a:latin typeface="Segoe Print"/>
              </a:defRPr>
            </a:pPr>
            <a:r>
              <a:rPr sz="2200" dirty="0">
                <a:solidFill>
                  <a:schemeClr val="bg1"/>
                </a:solidFill>
              </a:rPr>
              <a:t>We have an open-door policy so if you have any worries or concerns regarding the RSHE curriculum, please come in and see the staff – preferably after school -and we will do our best to help you.</a:t>
            </a:r>
          </a:p>
        </p:txBody>
      </p:sp>
      <p:sp>
        <p:nvSpPr>
          <p:cNvPr id="4" name="TextBox 3"/>
          <p:cNvSpPr txBox="1"/>
          <p:nvPr/>
        </p:nvSpPr>
        <p:spPr>
          <a:xfrm>
            <a:off x="11460479" y="6537960"/>
            <a:ext cx="457200" cy="182880"/>
          </a:xfrm>
          <a:prstGeom prst="rect">
            <a:avLst/>
          </a:prstGeom>
          <a:noFill/>
        </p:spPr>
        <p:txBody>
          <a:bodyPr wrap="none">
            <a:spAutoFit/>
          </a:bodyPr>
          <a:lstStyle/>
          <a:p>
            <a:pPr algn="r">
              <a:defRPr sz="900"/>
            </a:pPr>
            <a:r>
              <a:t>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76b8be1-9cc8-4cf1-80eb-a8ed21d0baef" xsi:nil="true"/>
    <lcf76f155ced4ddcb4097134ff3c332f xmlns="0ad3f196-e631-4625-9429-12950e2e23b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A7EAEC7ABEDF94384E8BBB428AE39BB" ma:contentTypeVersion="16" ma:contentTypeDescription="Create a new document." ma:contentTypeScope="" ma:versionID="39f4d7493db0f2ec9a940213559ed903">
  <xsd:schema xmlns:xsd="http://www.w3.org/2001/XMLSchema" xmlns:xs="http://www.w3.org/2001/XMLSchema" xmlns:p="http://schemas.microsoft.com/office/2006/metadata/properties" xmlns:ns2="0ad3f196-e631-4625-9429-12950e2e23b1" xmlns:ns3="976b8be1-9cc8-4cf1-80eb-a8ed21d0baef" targetNamespace="http://schemas.microsoft.com/office/2006/metadata/properties" ma:root="true" ma:fieldsID="e26e95a033918c4eeef9c27548aa592f" ns2:_="" ns3:_="">
    <xsd:import namespace="0ad3f196-e631-4625-9429-12950e2e23b1"/>
    <xsd:import namespace="976b8be1-9cc8-4cf1-80eb-a8ed21d0bae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d3f196-e631-4625-9429-12950e2e23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e03970a-e55d-4629-b0e7-91e18418f62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76b8be1-9cc8-4cf1-80eb-a8ed21d0bae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c230c7b-fbf4-4fe6-a0ff-480e57b5022d}" ma:internalName="TaxCatchAll" ma:showField="CatchAllData" ma:web="976b8be1-9cc8-4cf1-80eb-a8ed21d0bae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CDDF82-CD7F-43D6-BDE6-BD44544C9C66}">
  <ds:schemaRefs>
    <ds:schemaRef ds:uri="http://schemas.microsoft.com/office/2006/metadata/properties"/>
    <ds:schemaRef ds:uri="http://schemas.microsoft.com/office/infopath/2007/PartnerControls"/>
    <ds:schemaRef ds:uri="976b8be1-9cc8-4cf1-80eb-a8ed21d0baef"/>
    <ds:schemaRef ds:uri="0ad3f196-e631-4625-9429-12950e2e23b1"/>
  </ds:schemaRefs>
</ds:datastoreItem>
</file>

<file path=customXml/itemProps2.xml><?xml version="1.0" encoding="utf-8"?>
<ds:datastoreItem xmlns:ds="http://schemas.openxmlformats.org/officeDocument/2006/customXml" ds:itemID="{F6AAC2AF-572C-4CFC-9565-E619DE65FE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d3f196-e631-4625-9429-12950e2e23b1"/>
    <ds:schemaRef ds:uri="976b8be1-9cc8-4cf1-80eb-a8ed21d0ba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A9E34B3-2419-4B11-B607-E96E8A808C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102</TotalTime>
  <Words>496</Words>
  <Application>Microsoft Office PowerPoint</Application>
  <PresentationFormat>Widescreen</PresentationFormat>
  <Paragraphs>28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Segoe Print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Clare Chippendale</dc:creator>
  <cp:keywords/>
  <dc:description>generated using python-pptx</dc:description>
  <cp:lastModifiedBy>Michael Mainwaring</cp:lastModifiedBy>
  <cp:revision>3</cp:revision>
  <dcterms:created xsi:type="dcterms:W3CDTF">2013-01-27T09:14:16Z</dcterms:created>
  <dcterms:modified xsi:type="dcterms:W3CDTF">2026-10-01T12:52:09Z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0x0101006A7EAEC7ABEDF94384E8BBB428AE39BB</vt:lpwstr>
  </property>
  <property fmtid="{D5CDD505-2E9C-101B-9397-08002B2CF9AE}" pid="3" name="MediaServiceImageTags">
    <vt:lpwstr/>
  </property>
</Properties>
</file>