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85" r:id="rId4"/>
    <p:sldId id="259" r:id="rId5"/>
    <p:sldId id="260" r:id="rId6"/>
    <p:sldId id="262" r:id="rId7"/>
    <p:sldId id="278" r:id="rId8"/>
    <p:sldId id="276" r:id="rId9"/>
    <p:sldId id="2147478830" r:id="rId10"/>
    <p:sldId id="269" r:id="rId11"/>
    <p:sldId id="277" r:id="rId12"/>
    <p:sldId id="271" r:id="rId13"/>
    <p:sldId id="272" r:id="rId14"/>
    <p:sldId id="273" r:id="rId15"/>
  </p:sldIdLst>
  <p:sldSz cx="18288000" cy="10287000"/>
  <p:notesSz cx="6858000" cy="9144000"/>
  <p:embeddedFontLst>
    <p:embeddedFont>
      <p:font typeface="Anton" pitchFamily="2" charset="0"/>
      <p:regular r:id="rId17"/>
    </p:embeddedFont>
    <p:embeddedFont>
      <p:font typeface="Arial Narrow" panose="020B0606020202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entury Gothic Paneuropean" panose="020B0604020202020204" charset="0"/>
      <p:regular r:id="rId26"/>
      <p:bold r:id="rId27"/>
      <p:italic r:id="rId28"/>
      <p:boldItalic r:id="rId29"/>
    </p:embeddedFont>
    <p:embeddedFont>
      <p:font typeface="Century Gothic Paneuropean Bold" panose="020B0604020202020204" charset="0"/>
      <p:regular r:id="rId30"/>
      <p:bold r:id="rId31"/>
      <p:italic r:id="rId32"/>
      <p:boldItalic r:id="rId33"/>
    </p:embeddedFont>
    <p:embeddedFont>
      <p:font typeface="Century Gothic Paneuropean Bold Italics" panose="020B0604020202020204" charset="0"/>
      <p:regular r:id="rId34"/>
      <p:bold r:id="rId35"/>
      <p:italic r:id="rId36"/>
      <p:boldItalic r:id="rId37"/>
    </p:embeddedFont>
    <p:embeddedFont>
      <p:font typeface="Century Gothic Paneuropean Italics" panose="020B0604020202020204" charset="0"/>
      <p:regular r:id="rId38"/>
      <p:italic r:id="rId39"/>
    </p:embeddedFont>
    <p:embeddedFont>
      <p:font typeface="Helvetica Neue"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1EA"/>
    <a:srgbClr val="8471F2"/>
    <a:srgbClr val="4E92D5"/>
    <a:srgbClr val="12599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EB78B-A7EF-4016-A51E-97007D84966D}" v="3" dt="2026-01-31T01:48:52.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9" autoAdjust="0"/>
    <p:restoredTop sz="94569" autoAdjust="0"/>
  </p:normalViewPr>
  <p:slideViewPr>
    <p:cSldViewPr>
      <p:cViewPr varScale="1">
        <p:scale>
          <a:sx n="32" d="100"/>
          <a:sy n="32" d="100"/>
        </p:scale>
        <p:origin x="53" y="5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if by the end of this week you had your own business—no inventory, no shipping, no office lease. Just your phone, a link, and the ability to earn from services people are already using. That’s what we’re talking about today.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33A4C-E5CB-B54C-A189-0488B0E0FAD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101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F028-10AC-8330-77E9-136CC5420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CDE2B-E9EA-4AC2-2653-0D1DE64C59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B1901A-1BDB-925E-BD7C-60FD0B454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Uber or Lyft. They didn’t invent driving—they made it easier, faster, more profitable for the driver. Now imagine that instead of rides, you connect people to things they already pay for every single month—like mobile, energy, and healthcare. And you get paid… every time they pay their bill.</a:t>
            </a:r>
            <a:endParaRPr lang="en-US" b="1" dirty="0"/>
          </a:p>
          <a:p>
            <a:endParaRPr lang="en-US" dirty="0"/>
          </a:p>
        </p:txBody>
      </p:sp>
      <p:sp>
        <p:nvSpPr>
          <p:cNvPr id="4" name="Slide Number Placeholder 3">
            <a:extLst>
              <a:ext uri="{FF2B5EF4-FFF2-40B4-BE49-F238E27FC236}">
                <a16:creationId xmlns:a16="http://schemas.microsoft.com/office/drawing/2014/main" id="{788DCA83-44A1-D1C8-8913-A81367FDFD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33A4C-E5CB-B54C-A189-0488B0E0FAD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151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829E2-262E-ED16-7F3A-6D0BA389E32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12E60-3253-39BF-CE00-DBF32082EE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FEAEBBF-9743-1BBB-3FE0-1A7594F1322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4B1063-CBC5-A787-36AA-E718C4D7D1B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253BFEA-8B05-44E2-FB1D-AD7E61AD599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979B848-C16D-13FA-6646-147BDDCD2A0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0787A06-98CC-4118-C216-5F1857B51A5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750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A0A79-A1A1-A48A-D9CF-9E9A3C58136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3111D8-E71A-CD12-6593-F910F113457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189AF97-4365-FC77-B138-DC7A7F41BAB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4DF62A8-7789-D83A-8454-F7613BD84B8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EFCE405-E391-D442-B0FE-B49F3646EB0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DF786B0-A094-500E-F989-F5A993DEEB6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A9C18E9-127D-A4BD-B3C5-EA0815D129A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369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EBD76-F83D-D7DD-EA3D-28AFD51900F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380BFE-3B0D-1FC3-E800-BAE0E366228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E232533-5689-BD1E-099B-2AD038325D4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A197DC1-01A4-6C78-07EB-238D073A847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B8A0E5F-9594-FCE6-500B-5DFA525FF7B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376DF925-1F4D-DEB4-9EFB-3C5840D8185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4A9F9D3-4FFE-A72D-C95A-F4A8A2D81B4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9484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ACD1-B060-7A40-F9A1-3B32BCC64E7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9750F7-823F-FCE2-DE42-B2F8660EBC7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8DEAED7-E22A-DC4A-1860-F5060771DA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6437E5D-B473-3247-7674-E2B549254CD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D02A4CD-2005-DD36-60A7-11777224036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50D891E-9030-8009-8926-84E9E99D417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4BB34C9-9F35-51B6-98CF-CD83EC6BB5D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682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5.png"/><Relationship Id="rId7"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21.svg"/><Relationship Id="rId4" Type="http://schemas.openxmlformats.org/officeDocument/2006/relationships/image" Target="../media/image14.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18" Type="http://schemas.openxmlformats.org/officeDocument/2006/relationships/image" Target="../media/image35.svg"/><Relationship Id="rId26" Type="http://schemas.openxmlformats.org/officeDocument/2006/relationships/image" Target="../media/image43.svg"/><Relationship Id="rId3" Type="http://schemas.openxmlformats.org/officeDocument/2006/relationships/image" Target="../media/image23.png"/><Relationship Id="rId21" Type="http://schemas.openxmlformats.org/officeDocument/2006/relationships/image" Target="../media/image38.png"/><Relationship Id="rId7" Type="http://schemas.openxmlformats.org/officeDocument/2006/relationships/image" Target="../media/image27.png"/><Relationship Id="rId12" Type="http://schemas.openxmlformats.org/officeDocument/2006/relationships/image" Target="../media/image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22.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svg"/><Relationship Id="rId24" Type="http://schemas.openxmlformats.org/officeDocument/2006/relationships/image" Target="../media/image41.sv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0.png"/><Relationship Id="rId19"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68.png"/><Relationship Id="rId3" Type="http://schemas.openxmlformats.org/officeDocument/2006/relationships/image" Target="../media/image57.jpe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56.svg"/><Relationship Id="rId2" Type="http://schemas.openxmlformats.org/officeDocument/2006/relationships/notesSlide" Target="../notesSlides/notesSlide4.xml"/><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svg"/><Relationship Id="rId15" Type="http://schemas.openxmlformats.org/officeDocument/2006/relationships/image" Target="../media/image21.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group of people laughing  AI-generated content may be incorrec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descr="A flag on a ball  Description automatically generated"/>
          <p:cNvSpPr/>
          <p:nvPr/>
        </p:nvSpPr>
        <p:spPr>
          <a:xfrm>
            <a:off x="16448961" y="8571957"/>
            <a:ext cx="1359427" cy="1359427"/>
          </a:xfrm>
          <a:custGeom>
            <a:avLst/>
            <a:gdLst/>
            <a:ahLst/>
            <a:cxnLst/>
            <a:rect l="l" t="t" r="r" b="b"/>
            <a:pathLst>
              <a:path w="1359427" h="1359427">
                <a:moveTo>
                  <a:pt x="0" y="0"/>
                </a:moveTo>
                <a:lnTo>
                  <a:pt x="1359427" y="0"/>
                </a:lnTo>
                <a:lnTo>
                  <a:pt x="1359427" y="1359427"/>
                </a:lnTo>
                <a:lnTo>
                  <a:pt x="0" y="1359427"/>
                </a:lnTo>
                <a:lnTo>
                  <a:pt x="0" y="0"/>
                </a:lnTo>
                <a:close/>
              </a:path>
            </a:pathLst>
          </a:custGeom>
          <a:blipFill>
            <a:blip r:embed="rId4"/>
            <a:stretch>
              <a:fillRect/>
            </a:stretch>
          </a:blipFill>
        </p:spPr>
        <p:txBody>
          <a:bodyPr/>
          <a:lstStyle/>
          <a:p>
            <a:endParaRPr lang="en-US"/>
          </a:p>
        </p:txBody>
      </p:sp>
      <p:sp>
        <p:nvSpPr>
          <p:cNvPr id="4" name="Freeform 4" descr="A white letters on a black background  Description automatically generated"/>
          <p:cNvSpPr/>
          <p:nvPr/>
        </p:nvSpPr>
        <p:spPr>
          <a:xfrm>
            <a:off x="4897193" y="4229100"/>
            <a:ext cx="8493614" cy="3198886"/>
          </a:xfrm>
          <a:custGeom>
            <a:avLst/>
            <a:gdLst/>
            <a:ahLst/>
            <a:cxnLst/>
            <a:rect l="l" t="t" r="r" b="b"/>
            <a:pathLst>
              <a:path w="8493614" h="3198886">
                <a:moveTo>
                  <a:pt x="0" y="0"/>
                </a:moveTo>
                <a:lnTo>
                  <a:pt x="8493614" y="0"/>
                </a:lnTo>
                <a:lnTo>
                  <a:pt x="8493614" y="3198885"/>
                </a:lnTo>
                <a:lnTo>
                  <a:pt x="0" y="3198885"/>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7848600" y="9188244"/>
            <a:ext cx="3733800" cy="743140"/>
          </a:xfrm>
          <a:prstGeom prst="rect">
            <a:avLst/>
          </a:prstGeom>
        </p:spPr>
        <p:txBody>
          <a:bodyPr lIns="0" tIns="0" rIns="0" bIns="0" rtlCol="0" anchor="ctr"/>
          <a:lstStyle/>
          <a:p>
            <a:pPr algn="ctr">
              <a:lnSpc>
                <a:spcPts val="5184"/>
              </a:lnSpc>
            </a:pPr>
            <a:r>
              <a:rPr lang="en-US" sz="4400" dirty="0">
                <a:solidFill>
                  <a:srgbClr val="FFFFFF"/>
                </a:solidFill>
                <a:latin typeface="Century Gothic" panose="020B0502020202020204" pitchFamily="34" charset="0"/>
                <a:ea typeface="Helvetica"/>
                <a:cs typeface="Helvetica"/>
                <a:sym typeface="Helvetica"/>
              </a:rPr>
              <a:t>acn.com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9FC1287-1016-2637-B162-838C10C6F94D}"/>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3" descr="A group of people with a person in the middle  AI-generated content may be incorrect."/>
          <p:cNvSpPr/>
          <p:nvPr/>
        </p:nvSpPr>
        <p:spPr>
          <a:xfrm>
            <a:off x="543058" y="3467767"/>
            <a:ext cx="6025086" cy="2363857"/>
          </a:xfrm>
          <a:custGeom>
            <a:avLst/>
            <a:gdLst/>
            <a:ahLst/>
            <a:cxnLst/>
            <a:rect l="l" t="t" r="r" b="b"/>
            <a:pathLst>
              <a:path w="6025086" h="2363857">
                <a:moveTo>
                  <a:pt x="0" y="0"/>
                </a:moveTo>
                <a:lnTo>
                  <a:pt x="6025087" y="0"/>
                </a:lnTo>
                <a:lnTo>
                  <a:pt x="6025087" y="2363857"/>
                </a:lnTo>
                <a:lnTo>
                  <a:pt x="0" y="2363857"/>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2147564" y="2266340"/>
            <a:ext cx="13992873" cy="1046146"/>
            <a:chOff x="0" y="0"/>
            <a:chExt cx="18657164" cy="1394861"/>
          </a:xfrm>
        </p:grpSpPr>
        <p:sp>
          <p:nvSpPr>
            <p:cNvPr id="5" name="Freeform 5"/>
            <p:cNvSpPr/>
            <p:nvPr/>
          </p:nvSpPr>
          <p:spPr>
            <a:xfrm>
              <a:off x="0" y="0"/>
              <a:ext cx="18657159" cy="1394862"/>
            </a:xfrm>
            <a:custGeom>
              <a:avLst/>
              <a:gdLst/>
              <a:ahLst/>
              <a:cxnLst/>
              <a:rect l="l" t="t" r="r" b="b"/>
              <a:pathLst>
                <a:path w="18657159" h="1394862">
                  <a:moveTo>
                    <a:pt x="0" y="0"/>
                  </a:moveTo>
                  <a:lnTo>
                    <a:pt x="18657159" y="0"/>
                  </a:lnTo>
                  <a:lnTo>
                    <a:pt x="18657159" y="1394862"/>
                  </a:lnTo>
                  <a:lnTo>
                    <a:pt x="0" y="1394862"/>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333375"/>
              <a:ext cx="18657164" cy="1061486"/>
            </a:xfrm>
            <a:prstGeom prst="rect">
              <a:avLst/>
            </a:prstGeom>
            <a:ln>
              <a:noFill/>
            </a:ln>
          </p:spPr>
          <p:txBody>
            <a:bodyPr lIns="0" tIns="0" rIns="0" bIns="0" rtlCol="0" anchor="ctr"/>
            <a:lstStyle/>
            <a:p>
              <a:pPr algn="ctr">
                <a:lnSpc>
                  <a:spcPts val="2620"/>
                </a:lnSpc>
              </a:pPr>
              <a:r>
                <a:rPr lang="en-US" sz="5100" b="1" dirty="0">
                  <a:solidFill>
                    <a:srgbClr val="404040"/>
                  </a:solidFill>
                  <a:latin typeface="Century Gothic Paneuropean Bold"/>
                  <a:ea typeface="Century Gothic Paneuropean Bold"/>
                  <a:cs typeface="Century Gothic Paneuropean Bold"/>
                  <a:sym typeface="Century Gothic Paneuropean Bold"/>
                </a:rPr>
                <a:t>Overriding Residual Income</a:t>
              </a:r>
            </a:p>
          </p:txBody>
        </p:sp>
      </p:grpSp>
      <p:grpSp>
        <p:nvGrpSpPr>
          <p:cNvPr id="7" name="Group 7"/>
          <p:cNvGrpSpPr/>
          <p:nvPr/>
        </p:nvGrpSpPr>
        <p:grpSpPr>
          <a:xfrm>
            <a:off x="2571261" y="3090476"/>
            <a:ext cx="13261705" cy="620668"/>
            <a:chOff x="0" y="0"/>
            <a:chExt cx="17682273" cy="827557"/>
          </a:xfrm>
        </p:grpSpPr>
        <p:sp>
          <p:nvSpPr>
            <p:cNvPr id="8" name="Freeform 8"/>
            <p:cNvSpPr/>
            <p:nvPr/>
          </p:nvSpPr>
          <p:spPr>
            <a:xfrm>
              <a:off x="0" y="0"/>
              <a:ext cx="17682277" cy="827558"/>
            </a:xfrm>
            <a:custGeom>
              <a:avLst/>
              <a:gdLst/>
              <a:ahLst/>
              <a:cxnLst/>
              <a:rect l="l" t="t" r="r" b="b"/>
              <a:pathLst>
                <a:path w="17682277" h="827558">
                  <a:moveTo>
                    <a:pt x="0" y="0"/>
                  </a:moveTo>
                  <a:lnTo>
                    <a:pt x="17682277" y="0"/>
                  </a:lnTo>
                  <a:lnTo>
                    <a:pt x="17682277" y="827558"/>
                  </a:lnTo>
                  <a:lnTo>
                    <a:pt x="0" y="827558"/>
                  </a:lnTo>
                  <a:close/>
                </a:path>
              </a:pathLst>
            </a:custGeom>
            <a:solidFill>
              <a:srgbClr val="000000">
                <a:alpha val="0"/>
              </a:srgbClr>
            </a:solidFill>
            <a:ln w="12700">
              <a:noFill/>
            </a:ln>
          </p:spPr>
          <p:txBody>
            <a:bodyPr/>
            <a:lstStyle/>
            <a:p>
              <a:endParaRPr lang="en-US"/>
            </a:p>
          </p:txBody>
        </p:sp>
        <p:sp>
          <p:nvSpPr>
            <p:cNvPr id="9" name="TextBox 9"/>
            <p:cNvSpPr txBox="1"/>
            <p:nvPr/>
          </p:nvSpPr>
          <p:spPr>
            <a:xfrm>
              <a:off x="0" y="85725"/>
              <a:ext cx="17682273" cy="741832"/>
            </a:xfrm>
            <a:prstGeom prst="rect">
              <a:avLst/>
            </a:prstGeom>
            <a:ln>
              <a:noFill/>
            </a:ln>
          </p:spPr>
          <p:txBody>
            <a:bodyPr lIns="0" tIns="0" rIns="0" bIns="0" rtlCol="0" anchor="ctr"/>
            <a:lstStyle/>
            <a:p>
              <a:pPr algn="ctr">
                <a:lnSpc>
                  <a:spcPts val="2775"/>
                </a:lnSpc>
              </a:pPr>
              <a:r>
                <a:rPr lang="en-US" sz="3000">
                  <a:solidFill>
                    <a:srgbClr val="4B8DCE"/>
                  </a:solidFill>
                  <a:latin typeface="Century Gothic Paneuropean"/>
                  <a:ea typeface="Century Gothic Paneuropean"/>
                  <a:cs typeface="Century Gothic Paneuropean"/>
                  <a:sym typeface="Century Gothic Paneuropean"/>
                </a:rPr>
                <a:t>Paid monthly on customers your team enrolls</a:t>
              </a:r>
            </a:p>
          </p:txBody>
        </p:sp>
      </p:grpSp>
      <p:sp>
        <p:nvSpPr>
          <p:cNvPr id="13" name="Freeform 13"/>
          <p:cNvSpPr/>
          <p:nvPr/>
        </p:nvSpPr>
        <p:spPr>
          <a:xfrm>
            <a:off x="16114620" y="9410329"/>
            <a:ext cx="1835610" cy="687857"/>
          </a:xfrm>
          <a:custGeom>
            <a:avLst/>
            <a:gdLst/>
            <a:ahLst/>
            <a:cxnLst/>
            <a:rect l="l" t="t" r="r" b="b"/>
            <a:pathLst>
              <a:path w="1835610" h="687857">
                <a:moveTo>
                  <a:pt x="0" y="0"/>
                </a:moveTo>
                <a:lnTo>
                  <a:pt x="1835611" y="0"/>
                </a:lnTo>
                <a:lnTo>
                  <a:pt x="1835611" y="687857"/>
                </a:lnTo>
                <a:lnTo>
                  <a:pt x="0" y="687857"/>
                </a:lnTo>
                <a:lnTo>
                  <a:pt x="0" y="0"/>
                </a:lnTo>
                <a:close/>
              </a:path>
            </a:pathLst>
          </a:custGeom>
          <a:blipFill>
            <a:blip r:embed="rId4">
              <a:extLst>
                <a:ext uri="{96DAC541-7B7A-43D3-8B79-37D633B846F1}">
                  <asvg:svgBlip xmlns:asvg="http://schemas.microsoft.com/office/drawing/2016/SVG/main" r:embed="rId5"/>
                </a:ext>
              </a:extLst>
            </a:blip>
            <a:stretch>
              <a:fillRect t="-468" b="-468"/>
            </a:stretch>
          </a:blipFill>
        </p:spPr>
        <p:txBody>
          <a:bodyPr/>
          <a:lstStyle/>
          <a:p>
            <a:endParaRPr lang="en-US"/>
          </a:p>
        </p:txBody>
      </p:sp>
      <p:grpSp>
        <p:nvGrpSpPr>
          <p:cNvPr id="14" name="Group 14"/>
          <p:cNvGrpSpPr/>
          <p:nvPr/>
        </p:nvGrpSpPr>
        <p:grpSpPr>
          <a:xfrm>
            <a:off x="1031272" y="621564"/>
            <a:ext cx="6957336" cy="1578102"/>
            <a:chOff x="0" y="0"/>
            <a:chExt cx="9276448" cy="2104135"/>
          </a:xfrm>
        </p:grpSpPr>
        <p:sp>
          <p:nvSpPr>
            <p:cNvPr id="15" name="Freeform 15"/>
            <p:cNvSpPr/>
            <p:nvPr/>
          </p:nvSpPr>
          <p:spPr>
            <a:xfrm>
              <a:off x="0" y="0"/>
              <a:ext cx="9276453" cy="2104131"/>
            </a:xfrm>
            <a:custGeom>
              <a:avLst/>
              <a:gdLst/>
              <a:ahLst/>
              <a:cxnLst/>
              <a:rect l="l" t="t" r="r" b="b"/>
              <a:pathLst>
                <a:path w="9276453" h="2104131">
                  <a:moveTo>
                    <a:pt x="0" y="0"/>
                  </a:moveTo>
                  <a:lnTo>
                    <a:pt x="9276453" y="0"/>
                  </a:lnTo>
                  <a:lnTo>
                    <a:pt x="9276453" y="2104131"/>
                  </a:lnTo>
                  <a:lnTo>
                    <a:pt x="0" y="2104131"/>
                  </a:lnTo>
                  <a:close/>
                </a:path>
              </a:pathLst>
            </a:custGeom>
            <a:solidFill>
              <a:srgbClr val="000000">
                <a:alpha val="0"/>
              </a:srgbClr>
            </a:solidFill>
            <a:ln w="12700">
              <a:noFill/>
            </a:ln>
          </p:spPr>
          <p:txBody>
            <a:bodyPr/>
            <a:lstStyle/>
            <a:p>
              <a:endParaRPr lang="en-US"/>
            </a:p>
          </p:txBody>
        </p:sp>
        <p:sp>
          <p:nvSpPr>
            <p:cNvPr id="16" name="TextBox 16"/>
            <p:cNvSpPr txBox="1"/>
            <p:nvPr/>
          </p:nvSpPr>
          <p:spPr>
            <a:xfrm>
              <a:off x="0" y="152400"/>
              <a:ext cx="9276448" cy="1951735"/>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Overriding Income</a:t>
              </a:r>
            </a:p>
          </p:txBody>
        </p:sp>
      </p:grpSp>
      <p:grpSp>
        <p:nvGrpSpPr>
          <p:cNvPr id="17" name="Group 17"/>
          <p:cNvGrpSpPr/>
          <p:nvPr/>
        </p:nvGrpSpPr>
        <p:grpSpPr>
          <a:xfrm>
            <a:off x="9457573" y="942108"/>
            <a:ext cx="7902311" cy="930259"/>
            <a:chOff x="0" y="0"/>
            <a:chExt cx="10536415" cy="1240346"/>
          </a:xfrm>
        </p:grpSpPr>
        <p:sp>
          <p:nvSpPr>
            <p:cNvPr id="18" name="Freeform 18"/>
            <p:cNvSpPr/>
            <p:nvPr/>
          </p:nvSpPr>
          <p:spPr>
            <a:xfrm>
              <a:off x="0" y="0"/>
              <a:ext cx="10536414" cy="1240343"/>
            </a:xfrm>
            <a:custGeom>
              <a:avLst/>
              <a:gdLst/>
              <a:ahLst/>
              <a:cxnLst/>
              <a:rect l="l" t="t" r="r" b="b"/>
              <a:pathLst>
                <a:path w="10536414" h="1240343">
                  <a:moveTo>
                    <a:pt x="0" y="0"/>
                  </a:moveTo>
                  <a:lnTo>
                    <a:pt x="10536414" y="0"/>
                  </a:lnTo>
                  <a:lnTo>
                    <a:pt x="10536414" y="1240343"/>
                  </a:lnTo>
                  <a:lnTo>
                    <a:pt x="0" y="1240343"/>
                  </a:lnTo>
                  <a:close/>
                </a:path>
              </a:pathLst>
            </a:custGeom>
            <a:solidFill>
              <a:srgbClr val="000000">
                <a:alpha val="0"/>
              </a:srgbClr>
            </a:solidFill>
            <a:ln w="12700">
              <a:noFill/>
            </a:ln>
          </p:spPr>
          <p:txBody>
            <a:bodyPr/>
            <a:lstStyle/>
            <a:p>
              <a:endParaRPr lang="en-US"/>
            </a:p>
          </p:txBody>
        </p:sp>
        <p:sp>
          <p:nvSpPr>
            <p:cNvPr id="19" name="TextBox 19"/>
            <p:cNvSpPr txBox="1"/>
            <p:nvPr/>
          </p:nvSpPr>
          <p:spPr>
            <a:xfrm>
              <a:off x="0" y="152400"/>
              <a:ext cx="10536415" cy="1087946"/>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Your</a:t>
              </a:r>
              <a:r>
                <a:rPr lang="en-US" sz="6450" dirty="0">
                  <a:solidFill>
                    <a:srgbClr val="125994"/>
                  </a:solidFill>
                  <a:latin typeface="Anton"/>
                  <a:ea typeface="Anton"/>
                  <a:cs typeface="Anton"/>
                  <a:sym typeface="Anton"/>
                </a:rPr>
                <a:t> </a:t>
              </a:r>
              <a:r>
                <a:rPr lang="en-US" sz="6450" dirty="0">
                  <a:solidFill>
                    <a:srgbClr val="404040"/>
                  </a:solidFill>
                  <a:latin typeface="Anton"/>
                  <a:ea typeface="Anton"/>
                  <a:cs typeface="Anton"/>
                  <a:sym typeface="Anton"/>
                </a:rPr>
                <a:t>Team’s</a:t>
              </a:r>
              <a:r>
                <a:rPr lang="en-US" sz="6450" dirty="0">
                  <a:solidFill>
                    <a:srgbClr val="125994"/>
                  </a:solidFill>
                  <a:latin typeface="Anton"/>
                  <a:ea typeface="Anton"/>
                  <a:cs typeface="Anton"/>
                  <a:sym typeface="Anton"/>
                </a:rPr>
                <a:t> </a:t>
              </a:r>
              <a:r>
                <a:rPr lang="en-US" sz="6450" dirty="0">
                  <a:solidFill>
                    <a:srgbClr val="4E92D4"/>
                  </a:solidFill>
                  <a:latin typeface="Anton"/>
                  <a:ea typeface="Anton"/>
                  <a:cs typeface="Anton"/>
                  <a:sym typeface="Anton"/>
                </a:rPr>
                <a:t>Customers</a:t>
              </a:r>
            </a:p>
          </p:txBody>
        </p:sp>
      </p:grpSp>
      <p:grpSp>
        <p:nvGrpSpPr>
          <p:cNvPr id="20" name="Group 20"/>
          <p:cNvGrpSpPr/>
          <p:nvPr/>
        </p:nvGrpSpPr>
        <p:grpSpPr>
          <a:xfrm>
            <a:off x="1031272" y="1938471"/>
            <a:ext cx="16225456" cy="9525"/>
            <a:chOff x="0" y="0"/>
            <a:chExt cx="21633942" cy="12700"/>
          </a:xfrm>
        </p:grpSpPr>
        <p:sp>
          <p:nvSpPr>
            <p:cNvPr id="21" name="Freeform 21"/>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sp>
        <p:nvSpPr>
          <p:cNvPr id="22" name="Freeform 22"/>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6">
              <a:extLst>
                <a:ext uri="{96DAC541-7B7A-43D3-8B79-37D633B846F1}">
                  <asvg:svgBlip xmlns:asvg="http://schemas.microsoft.com/office/drawing/2016/SVG/main" r:embed="rId7"/>
                </a:ext>
              </a:extLst>
            </a:blip>
            <a:stretch>
              <a:fillRect t="-468" b="-468"/>
            </a:stretch>
          </a:blipFill>
        </p:spPr>
        <p:txBody>
          <a:bodyPr/>
          <a:lstStyle/>
          <a:p>
            <a:endParaRPr lang="en-US"/>
          </a:p>
        </p:txBody>
      </p:sp>
      <p:sp>
        <p:nvSpPr>
          <p:cNvPr id="24" name="Freeform 24"/>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grpSp>
        <p:nvGrpSpPr>
          <p:cNvPr id="29" name="Group 29"/>
          <p:cNvGrpSpPr/>
          <p:nvPr/>
        </p:nvGrpSpPr>
        <p:grpSpPr>
          <a:xfrm>
            <a:off x="9565443" y="6094876"/>
            <a:ext cx="7686570" cy="2656387"/>
            <a:chOff x="0" y="0"/>
            <a:chExt cx="10248760" cy="3541849"/>
          </a:xfrm>
        </p:grpSpPr>
        <p:sp>
          <p:nvSpPr>
            <p:cNvPr id="30" name="Freeform 30"/>
            <p:cNvSpPr/>
            <p:nvPr/>
          </p:nvSpPr>
          <p:spPr>
            <a:xfrm>
              <a:off x="0" y="0"/>
              <a:ext cx="10248758" cy="3541847"/>
            </a:xfrm>
            <a:custGeom>
              <a:avLst/>
              <a:gdLst/>
              <a:ahLst/>
              <a:cxnLst/>
              <a:rect l="l" t="t" r="r" b="b"/>
              <a:pathLst>
                <a:path w="10248758" h="3541847">
                  <a:moveTo>
                    <a:pt x="0" y="0"/>
                  </a:moveTo>
                  <a:lnTo>
                    <a:pt x="10248758" y="0"/>
                  </a:lnTo>
                  <a:lnTo>
                    <a:pt x="10248758" y="3541847"/>
                  </a:lnTo>
                  <a:lnTo>
                    <a:pt x="0" y="3541847"/>
                  </a:lnTo>
                  <a:close/>
                </a:path>
              </a:pathLst>
            </a:custGeom>
            <a:solidFill>
              <a:srgbClr val="000000">
                <a:alpha val="0"/>
              </a:srgbClr>
            </a:solidFill>
            <a:ln w="12700">
              <a:noFill/>
            </a:ln>
          </p:spPr>
          <p:txBody>
            <a:bodyPr/>
            <a:lstStyle/>
            <a:p>
              <a:endParaRPr lang="en-US"/>
            </a:p>
          </p:txBody>
        </p:sp>
        <p:sp>
          <p:nvSpPr>
            <p:cNvPr id="31" name="TextBox 31"/>
            <p:cNvSpPr txBox="1"/>
            <p:nvPr/>
          </p:nvSpPr>
          <p:spPr>
            <a:xfrm>
              <a:off x="0" y="-9525"/>
              <a:ext cx="10248760" cy="3551374"/>
            </a:xfrm>
            <a:prstGeom prst="rect">
              <a:avLst/>
            </a:prstGeom>
            <a:ln>
              <a:noFill/>
            </a:ln>
          </p:spPr>
          <p:txBody>
            <a:bodyPr lIns="0" tIns="0" rIns="0" bIns="0" rtlCol="0" anchor="ctr"/>
            <a:lstStyle/>
            <a:p>
              <a:pPr algn="ctr">
                <a:lnSpc>
                  <a:spcPts val="3840"/>
                </a:lnSpc>
              </a:pPr>
              <a:r>
                <a:rPr lang="en-US" sz="3200" dirty="0">
                  <a:solidFill>
                    <a:srgbClr val="404040"/>
                  </a:solidFill>
                  <a:latin typeface="Century Gothic Paneuropean"/>
                  <a:ea typeface="Century Gothic Paneuropean"/>
                  <a:cs typeface="Century Gothic Paneuropean"/>
                  <a:sym typeface="Century Gothic Paneuropean"/>
                </a:rPr>
                <a:t>Earn </a:t>
              </a:r>
              <a:r>
                <a:rPr lang="en-US" sz="3200" b="1" dirty="0">
                  <a:solidFill>
                    <a:srgbClr val="FF671F"/>
                  </a:solidFill>
                  <a:latin typeface="Century Gothic Paneuropean Bold"/>
                  <a:ea typeface="Century Gothic Paneuropean Bold"/>
                  <a:cs typeface="Century Gothic Paneuropean Bold"/>
                  <a:sym typeface="Century Gothic Paneuropean Bold"/>
                </a:rPr>
                <a:t>4% Overriding Residual Income</a:t>
              </a:r>
              <a:r>
                <a:rPr lang="en-US" sz="3200" dirty="0">
                  <a:solidFill>
                    <a:srgbClr val="FF671F"/>
                  </a:solidFill>
                  <a:latin typeface="Century Gothic Paneuropean"/>
                  <a:ea typeface="Century Gothic Paneuropean"/>
                  <a:cs typeface="Century Gothic Paneuropean"/>
                  <a:sym typeface="Century Gothic Paneuropean"/>
                </a:rPr>
                <a:t> </a:t>
              </a:r>
              <a:r>
                <a:rPr lang="en-US" sz="3200" dirty="0">
                  <a:solidFill>
                    <a:srgbClr val="404040"/>
                  </a:solidFill>
                  <a:latin typeface="Century Gothic Paneuropean"/>
                  <a:ea typeface="Century Gothic Paneuropean"/>
                  <a:cs typeface="Century Gothic Paneuropean"/>
                  <a:sym typeface="Century Gothic Paneuropean"/>
                </a:rPr>
                <a:t>on all </a:t>
              </a:r>
              <a:r>
                <a:rPr lang="en-US" sz="3200" b="1" dirty="0">
                  <a:solidFill>
                    <a:srgbClr val="404040"/>
                  </a:solidFill>
                  <a:latin typeface="Century Gothic Paneuropean Bold"/>
                  <a:ea typeface="Century Gothic Paneuropean Bold"/>
                  <a:cs typeface="Century Gothic Paneuropean Bold"/>
                  <a:sym typeface="Century Gothic Paneuropean Bold"/>
                </a:rPr>
                <a:t>“Commissionable Revenue”</a:t>
              </a:r>
              <a:r>
                <a:rPr lang="en-US" sz="3200" dirty="0">
                  <a:solidFill>
                    <a:srgbClr val="404040"/>
                  </a:solidFill>
                  <a:latin typeface="Century Gothic Paneuropean"/>
                  <a:ea typeface="Century Gothic Paneuropean"/>
                  <a:cs typeface="Century Gothic Paneuropean"/>
                  <a:sym typeface="Century Gothic Paneuropean"/>
                </a:rPr>
                <a:t> generated by </a:t>
              </a:r>
              <a:r>
                <a:rPr lang="en-US" sz="3200" b="1" dirty="0">
                  <a:solidFill>
                    <a:srgbClr val="3A7AC8"/>
                  </a:solidFill>
                  <a:latin typeface="Century Gothic Paneuropean Bold"/>
                  <a:ea typeface="Century Gothic Paneuropean Bold"/>
                  <a:cs typeface="Century Gothic Paneuropean Bold"/>
                  <a:sym typeface="Century Gothic Paneuropean Bold"/>
                </a:rPr>
                <a:t>your Team’s Customers</a:t>
              </a:r>
              <a:r>
                <a:rPr lang="en-US" sz="3200" dirty="0">
                  <a:solidFill>
                    <a:srgbClr val="3A7AC8"/>
                  </a:solidFill>
                  <a:latin typeface="Century Gothic Paneuropean"/>
                  <a:ea typeface="Century Gothic Paneuropean"/>
                  <a:cs typeface="Century Gothic Paneuropean"/>
                  <a:sym typeface="Century Gothic Paneuropean"/>
                </a:rPr>
                <a:t> </a:t>
              </a:r>
              <a:r>
                <a:rPr lang="en-US" sz="3200" dirty="0">
                  <a:solidFill>
                    <a:srgbClr val="404040"/>
                  </a:solidFill>
                  <a:latin typeface="Century Gothic Paneuropean"/>
                  <a:ea typeface="Century Gothic Paneuropean"/>
                  <a:cs typeface="Century Gothic Paneuropean"/>
                  <a:sym typeface="Century Gothic Paneuropean"/>
                </a:rPr>
                <a:t>through 5 Levels  </a:t>
              </a:r>
            </a:p>
            <a:p>
              <a:pPr algn="ctr">
                <a:lnSpc>
                  <a:spcPts val="3840"/>
                </a:lnSpc>
              </a:pPr>
              <a:endParaRPr lang="en-US" sz="3200" dirty="0">
                <a:solidFill>
                  <a:srgbClr val="404040"/>
                </a:solidFill>
                <a:latin typeface="Century Gothic Paneuropean"/>
                <a:ea typeface="Century Gothic Paneuropean"/>
                <a:cs typeface="Century Gothic Paneuropean"/>
                <a:sym typeface="Century Gothic Paneuropean"/>
              </a:endParaRPr>
            </a:p>
          </p:txBody>
        </p:sp>
      </p:grpSp>
      <p:grpSp>
        <p:nvGrpSpPr>
          <p:cNvPr id="32" name="Group 32"/>
          <p:cNvGrpSpPr/>
          <p:nvPr/>
        </p:nvGrpSpPr>
        <p:grpSpPr>
          <a:xfrm>
            <a:off x="9695907" y="3992185"/>
            <a:ext cx="7537075" cy="1839449"/>
            <a:chOff x="0" y="0"/>
            <a:chExt cx="10049434" cy="2452599"/>
          </a:xfrm>
        </p:grpSpPr>
        <p:sp>
          <p:nvSpPr>
            <p:cNvPr id="33" name="Freeform 33"/>
            <p:cNvSpPr/>
            <p:nvPr/>
          </p:nvSpPr>
          <p:spPr>
            <a:xfrm>
              <a:off x="0" y="0"/>
              <a:ext cx="10049383" cy="2452624"/>
            </a:xfrm>
            <a:custGeom>
              <a:avLst/>
              <a:gdLst/>
              <a:ahLst/>
              <a:cxnLst/>
              <a:rect l="l" t="t" r="r" b="b"/>
              <a:pathLst>
                <a:path w="10049383" h="2452624">
                  <a:moveTo>
                    <a:pt x="0" y="0"/>
                  </a:moveTo>
                  <a:lnTo>
                    <a:pt x="10049383" y="0"/>
                  </a:lnTo>
                  <a:lnTo>
                    <a:pt x="10049383" y="2452624"/>
                  </a:lnTo>
                  <a:lnTo>
                    <a:pt x="0" y="2452624"/>
                  </a:lnTo>
                  <a:close/>
                </a:path>
              </a:pathLst>
            </a:custGeom>
            <a:solidFill>
              <a:srgbClr val="00437E"/>
            </a:solidFill>
            <a:ln w="12700">
              <a:noFill/>
            </a:ln>
          </p:spPr>
          <p:txBody>
            <a:bodyPr/>
            <a:lstStyle/>
            <a:p>
              <a:endParaRPr lang="en-US">
                <a:solidFill>
                  <a:srgbClr val="4E92D5"/>
                </a:solidFill>
              </a:endParaRPr>
            </a:p>
          </p:txBody>
        </p:sp>
      </p:grpSp>
      <p:grpSp>
        <p:nvGrpSpPr>
          <p:cNvPr id="34" name="Group 34"/>
          <p:cNvGrpSpPr/>
          <p:nvPr/>
        </p:nvGrpSpPr>
        <p:grpSpPr>
          <a:xfrm>
            <a:off x="8573376" y="4061553"/>
            <a:ext cx="5303349" cy="1489539"/>
            <a:chOff x="0" y="0"/>
            <a:chExt cx="7071131" cy="1986052"/>
          </a:xfrm>
        </p:grpSpPr>
        <p:sp>
          <p:nvSpPr>
            <p:cNvPr id="35" name="Freeform 35"/>
            <p:cNvSpPr/>
            <p:nvPr/>
          </p:nvSpPr>
          <p:spPr>
            <a:xfrm>
              <a:off x="0" y="0"/>
              <a:ext cx="7071133" cy="1986053"/>
            </a:xfrm>
            <a:custGeom>
              <a:avLst/>
              <a:gdLst/>
              <a:ahLst/>
              <a:cxnLst/>
              <a:rect l="l" t="t" r="r" b="b"/>
              <a:pathLst>
                <a:path w="7071133" h="1986053">
                  <a:moveTo>
                    <a:pt x="0" y="0"/>
                  </a:moveTo>
                  <a:lnTo>
                    <a:pt x="7071133" y="0"/>
                  </a:lnTo>
                  <a:lnTo>
                    <a:pt x="7071133" y="1986053"/>
                  </a:lnTo>
                  <a:lnTo>
                    <a:pt x="0" y="1986053"/>
                  </a:lnTo>
                  <a:close/>
                </a:path>
              </a:pathLst>
            </a:custGeom>
            <a:solidFill>
              <a:srgbClr val="000000">
                <a:alpha val="0"/>
              </a:srgbClr>
            </a:solidFill>
            <a:ln w="12700">
              <a:noFill/>
            </a:ln>
          </p:spPr>
          <p:txBody>
            <a:bodyPr/>
            <a:lstStyle/>
            <a:p>
              <a:endParaRPr lang="en-US"/>
            </a:p>
          </p:txBody>
        </p:sp>
        <p:sp>
          <p:nvSpPr>
            <p:cNvPr id="36" name="TextBox 36"/>
            <p:cNvSpPr txBox="1"/>
            <p:nvPr/>
          </p:nvSpPr>
          <p:spPr>
            <a:xfrm>
              <a:off x="0" y="476250"/>
              <a:ext cx="7071131" cy="1509802"/>
            </a:xfrm>
            <a:prstGeom prst="rect">
              <a:avLst/>
            </a:prstGeom>
            <a:ln>
              <a:noFill/>
            </a:ln>
          </p:spPr>
          <p:txBody>
            <a:bodyPr lIns="0" tIns="0" rIns="0" bIns="0" rtlCol="0" anchor="ctr"/>
            <a:lstStyle/>
            <a:p>
              <a:pPr algn="ctr">
                <a:lnSpc>
                  <a:spcPts val="3600"/>
                </a:lnSpc>
              </a:pPr>
              <a:r>
                <a:rPr lang="en-US" sz="7200" b="1">
                  <a:solidFill>
                    <a:srgbClr val="FFFFFF"/>
                  </a:solidFill>
                  <a:latin typeface="Century Gothic Paneuropean Bold"/>
                  <a:ea typeface="Century Gothic Paneuropean Bold"/>
                  <a:cs typeface="Century Gothic Paneuropean Bold"/>
                  <a:sym typeface="Century Gothic Paneuropean Bold"/>
                </a:rPr>
                <a:t>4%</a:t>
              </a:r>
            </a:p>
          </p:txBody>
        </p:sp>
      </p:grpSp>
      <p:sp>
        <p:nvSpPr>
          <p:cNvPr id="39" name="TextBox 39"/>
          <p:cNvSpPr txBox="1"/>
          <p:nvPr/>
        </p:nvSpPr>
        <p:spPr>
          <a:xfrm>
            <a:off x="12455843" y="4282643"/>
            <a:ext cx="3913099" cy="1212655"/>
          </a:xfrm>
          <a:prstGeom prst="rect">
            <a:avLst/>
          </a:prstGeom>
          <a:ln>
            <a:noFill/>
          </a:ln>
        </p:spPr>
        <p:txBody>
          <a:bodyPr lIns="0" tIns="0" rIns="0" bIns="0" rtlCol="0" anchor="ctr"/>
          <a:lstStyle/>
          <a:p>
            <a:pPr algn="ctr">
              <a:lnSpc>
                <a:spcPts val="4050"/>
              </a:lnSpc>
            </a:pPr>
            <a:r>
              <a:rPr lang="en-US" sz="3375" dirty="0">
                <a:solidFill>
                  <a:srgbClr val="FFFFFF"/>
                </a:solidFill>
                <a:latin typeface="Century Gothic Paneuropean"/>
                <a:ea typeface="Century Gothic Paneuropean"/>
                <a:cs typeface="Century Gothic Paneuropean"/>
                <a:sym typeface="Century Gothic Paneuropean"/>
              </a:rPr>
              <a:t>Commissionable </a:t>
            </a:r>
          </a:p>
          <a:p>
            <a:pPr algn="ctr">
              <a:lnSpc>
                <a:spcPts val="4050"/>
              </a:lnSpc>
            </a:pPr>
            <a:r>
              <a:rPr lang="en-US" sz="3375" dirty="0">
                <a:solidFill>
                  <a:srgbClr val="FFFFFF"/>
                </a:solidFill>
                <a:latin typeface="Century Gothic Paneuropean"/>
                <a:ea typeface="Century Gothic Paneuropean"/>
                <a:cs typeface="Century Gothic Paneuropean"/>
                <a:sym typeface="Century Gothic Paneuropean"/>
              </a:rPr>
              <a:t>Revenue</a:t>
            </a:r>
          </a:p>
        </p:txBody>
      </p:sp>
      <p:grpSp>
        <p:nvGrpSpPr>
          <p:cNvPr id="40" name="Group 40"/>
          <p:cNvGrpSpPr/>
          <p:nvPr/>
        </p:nvGrpSpPr>
        <p:grpSpPr>
          <a:xfrm>
            <a:off x="5233426" y="5056432"/>
            <a:ext cx="3772367" cy="4204811"/>
            <a:chOff x="0" y="0"/>
            <a:chExt cx="5029822" cy="5606415"/>
          </a:xfrm>
        </p:grpSpPr>
        <p:sp>
          <p:nvSpPr>
            <p:cNvPr id="41" name="Freeform 41"/>
            <p:cNvSpPr/>
            <p:nvPr/>
          </p:nvSpPr>
          <p:spPr>
            <a:xfrm>
              <a:off x="14224" y="14351"/>
              <a:ext cx="5001260" cy="5577713"/>
            </a:xfrm>
            <a:custGeom>
              <a:avLst/>
              <a:gdLst/>
              <a:ahLst/>
              <a:cxnLst/>
              <a:rect l="l" t="t" r="r" b="b"/>
              <a:pathLst>
                <a:path w="5001260" h="5577713">
                  <a:moveTo>
                    <a:pt x="0" y="834009"/>
                  </a:moveTo>
                  <a:cubicBezTo>
                    <a:pt x="0" y="373380"/>
                    <a:pt x="373253" y="0"/>
                    <a:pt x="833501" y="0"/>
                  </a:cubicBezTo>
                  <a:lnTo>
                    <a:pt x="4167759" y="0"/>
                  </a:lnTo>
                  <a:cubicBezTo>
                    <a:pt x="4628134" y="0"/>
                    <a:pt x="5001260" y="373380"/>
                    <a:pt x="5001260" y="834009"/>
                  </a:cubicBezTo>
                  <a:lnTo>
                    <a:pt x="5001260" y="4743704"/>
                  </a:lnTo>
                  <a:cubicBezTo>
                    <a:pt x="5001260" y="5204333"/>
                    <a:pt x="4628007" y="5577713"/>
                    <a:pt x="4167759" y="5577713"/>
                  </a:cubicBezTo>
                  <a:lnTo>
                    <a:pt x="833628" y="5577713"/>
                  </a:lnTo>
                  <a:cubicBezTo>
                    <a:pt x="373253" y="5577713"/>
                    <a:pt x="127" y="5204333"/>
                    <a:pt x="127" y="4743704"/>
                  </a:cubicBezTo>
                  <a:close/>
                </a:path>
              </a:pathLst>
            </a:custGeom>
            <a:solidFill>
              <a:srgbClr val="FFFFFF"/>
            </a:solidFill>
            <a:ln w="38100">
              <a:noFill/>
            </a:ln>
          </p:spPr>
          <p:txBody>
            <a:bodyPr/>
            <a:lstStyle/>
            <a:p>
              <a:endParaRPr lang="en-US"/>
            </a:p>
          </p:txBody>
        </p:sp>
        <p:sp>
          <p:nvSpPr>
            <p:cNvPr id="42" name="Freeform 42"/>
            <p:cNvSpPr/>
            <p:nvPr/>
          </p:nvSpPr>
          <p:spPr>
            <a:xfrm>
              <a:off x="0" y="0"/>
              <a:ext cx="5029835" cy="5606415"/>
            </a:xfrm>
            <a:custGeom>
              <a:avLst/>
              <a:gdLst/>
              <a:ahLst/>
              <a:cxnLst/>
              <a:rect l="l" t="t" r="r" b="b"/>
              <a:pathLst>
                <a:path w="5029835" h="5606415">
                  <a:moveTo>
                    <a:pt x="0" y="848360"/>
                  </a:moveTo>
                  <a:cubicBezTo>
                    <a:pt x="0" y="379857"/>
                    <a:pt x="379603" y="0"/>
                    <a:pt x="847852" y="0"/>
                  </a:cubicBezTo>
                  <a:lnTo>
                    <a:pt x="4181983" y="0"/>
                  </a:lnTo>
                  <a:lnTo>
                    <a:pt x="4181983" y="14224"/>
                  </a:lnTo>
                  <a:lnTo>
                    <a:pt x="4181983" y="0"/>
                  </a:lnTo>
                  <a:lnTo>
                    <a:pt x="4181983" y="14224"/>
                  </a:lnTo>
                  <a:lnTo>
                    <a:pt x="4181983" y="0"/>
                  </a:lnTo>
                  <a:cubicBezTo>
                    <a:pt x="4650232" y="0"/>
                    <a:pt x="5029835" y="379857"/>
                    <a:pt x="5029835" y="848360"/>
                  </a:cubicBezTo>
                  <a:lnTo>
                    <a:pt x="5029835" y="4758055"/>
                  </a:lnTo>
                  <a:lnTo>
                    <a:pt x="5015611" y="4758055"/>
                  </a:lnTo>
                  <a:lnTo>
                    <a:pt x="5029835" y="4758055"/>
                  </a:lnTo>
                  <a:cubicBezTo>
                    <a:pt x="5029835" y="5226558"/>
                    <a:pt x="4650232" y="5606415"/>
                    <a:pt x="4181983" y="5606415"/>
                  </a:cubicBezTo>
                  <a:lnTo>
                    <a:pt x="4181983" y="5592191"/>
                  </a:lnTo>
                  <a:lnTo>
                    <a:pt x="4181983" y="5606415"/>
                  </a:lnTo>
                  <a:lnTo>
                    <a:pt x="847852" y="5606415"/>
                  </a:lnTo>
                  <a:lnTo>
                    <a:pt x="847852" y="5592191"/>
                  </a:lnTo>
                  <a:lnTo>
                    <a:pt x="847852" y="5606415"/>
                  </a:lnTo>
                  <a:cubicBezTo>
                    <a:pt x="379603" y="5606415"/>
                    <a:pt x="0" y="5226558"/>
                    <a:pt x="0" y="4758055"/>
                  </a:cubicBezTo>
                  <a:lnTo>
                    <a:pt x="0" y="848360"/>
                  </a:lnTo>
                  <a:lnTo>
                    <a:pt x="14224" y="848360"/>
                  </a:lnTo>
                  <a:lnTo>
                    <a:pt x="0" y="848360"/>
                  </a:lnTo>
                  <a:moveTo>
                    <a:pt x="28575" y="848360"/>
                  </a:moveTo>
                  <a:lnTo>
                    <a:pt x="28575" y="4758055"/>
                  </a:lnTo>
                  <a:lnTo>
                    <a:pt x="14224" y="4758055"/>
                  </a:lnTo>
                  <a:lnTo>
                    <a:pt x="28575" y="4758055"/>
                  </a:lnTo>
                  <a:cubicBezTo>
                    <a:pt x="28575" y="5210810"/>
                    <a:pt x="395351" y="5577840"/>
                    <a:pt x="847852" y="5577840"/>
                  </a:cubicBezTo>
                  <a:lnTo>
                    <a:pt x="4181983" y="5577840"/>
                  </a:lnTo>
                  <a:cubicBezTo>
                    <a:pt x="4634484" y="5577840"/>
                    <a:pt x="5001260" y="5210810"/>
                    <a:pt x="5001260" y="4758055"/>
                  </a:cubicBezTo>
                  <a:lnTo>
                    <a:pt x="5001260" y="848360"/>
                  </a:lnTo>
                  <a:lnTo>
                    <a:pt x="5015484" y="848360"/>
                  </a:lnTo>
                  <a:lnTo>
                    <a:pt x="5001260" y="848360"/>
                  </a:lnTo>
                  <a:cubicBezTo>
                    <a:pt x="5001260" y="395605"/>
                    <a:pt x="4634484" y="28575"/>
                    <a:pt x="4181983" y="28575"/>
                  </a:cubicBezTo>
                  <a:lnTo>
                    <a:pt x="847852" y="28575"/>
                  </a:lnTo>
                  <a:lnTo>
                    <a:pt x="847852" y="14224"/>
                  </a:lnTo>
                  <a:lnTo>
                    <a:pt x="847852" y="28575"/>
                  </a:lnTo>
                  <a:cubicBezTo>
                    <a:pt x="395351" y="28575"/>
                    <a:pt x="28575" y="395605"/>
                    <a:pt x="28575" y="848360"/>
                  </a:cubicBezTo>
                  <a:close/>
                </a:path>
              </a:pathLst>
            </a:custGeom>
            <a:solidFill>
              <a:srgbClr val="4B8DCD"/>
            </a:solidFill>
            <a:ln w="12700">
              <a:noFill/>
            </a:ln>
          </p:spPr>
          <p:txBody>
            <a:bodyPr/>
            <a:lstStyle/>
            <a:p>
              <a:endParaRPr lang="en-US"/>
            </a:p>
          </p:txBody>
        </p:sp>
      </p:grpSp>
      <p:grpSp>
        <p:nvGrpSpPr>
          <p:cNvPr id="43" name="Group 43"/>
          <p:cNvGrpSpPr/>
          <p:nvPr/>
        </p:nvGrpSpPr>
        <p:grpSpPr>
          <a:xfrm>
            <a:off x="5474046" y="5266887"/>
            <a:ext cx="3291135" cy="869949"/>
            <a:chOff x="0" y="0"/>
            <a:chExt cx="4388180" cy="1159932"/>
          </a:xfrm>
        </p:grpSpPr>
        <p:sp>
          <p:nvSpPr>
            <p:cNvPr id="44" name="Freeform 44"/>
            <p:cNvSpPr/>
            <p:nvPr/>
          </p:nvSpPr>
          <p:spPr>
            <a:xfrm>
              <a:off x="0" y="0"/>
              <a:ext cx="4388180" cy="1159935"/>
            </a:xfrm>
            <a:custGeom>
              <a:avLst/>
              <a:gdLst/>
              <a:ahLst/>
              <a:cxnLst/>
              <a:rect l="l" t="t" r="r" b="b"/>
              <a:pathLst>
                <a:path w="4388180" h="1159935">
                  <a:moveTo>
                    <a:pt x="0" y="0"/>
                  </a:moveTo>
                  <a:lnTo>
                    <a:pt x="4388180" y="0"/>
                  </a:lnTo>
                  <a:lnTo>
                    <a:pt x="4388180" y="1159935"/>
                  </a:lnTo>
                  <a:lnTo>
                    <a:pt x="0" y="1159935"/>
                  </a:lnTo>
                  <a:close/>
                </a:path>
              </a:pathLst>
            </a:custGeom>
            <a:solidFill>
              <a:srgbClr val="000000">
                <a:alpha val="0"/>
              </a:srgbClr>
            </a:solidFill>
            <a:ln w="12700">
              <a:noFill/>
            </a:ln>
          </p:spPr>
          <p:txBody>
            <a:bodyPr/>
            <a:lstStyle/>
            <a:p>
              <a:endParaRPr lang="en-US"/>
            </a:p>
          </p:txBody>
        </p:sp>
        <p:sp>
          <p:nvSpPr>
            <p:cNvPr id="45" name="TextBox 45"/>
            <p:cNvSpPr txBox="1"/>
            <p:nvPr/>
          </p:nvSpPr>
          <p:spPr>
            <a:xfrm>
              <a:off x="0" y="-190500"/>
              <a:ext cx="4388180" cy="1350432"/>
            </a:xfrm>
            <a:prstGeom prst="rect">
              <a:avLst/>
            </a:prstGeom>
            <a:ln>
              <a:noFill/>
            </a:ln>
          </p:spPr>
          <p:txBody>
            <a:bodyPr lIns="0" tIns="0" rIns="0" bIns="0" rtlCol="0" anchor="ctr"/>
            <a:lstStyle/>
            <a:p>
              <a:pPr algn="ctr">
                <a:lnSpc>
                  <a:spcPts val="6119"/>
                </a:lnSpc>
              </a:pPr>
              <a:r>
                <a:rPr lang="en-US" sz="3399" b="1">
                  <a:solidFill>
                    <a:srgbClr val="202326"/>
                  </a:solidFill>
                  <a:latin typeface="Century Gothic Paneuropean Bold"/>
                  <a:ea typeface="Century Gothic Paneuropean Bold"/>
                  <a:cs typeface="Century Gothic Paneuropean Bold"/>
                  <a:sym typeface="Century Gothic Paneuropean Bold"/>
                </a:rPr>
                <a:t>You  3% - 20%</a:t>
              </a:r>
            </a:p>
          </p:txBody>
        </p:sp>
      </p:grpSp>
      <p:grpSp>
        <p:nvGrpSpPr>
          <p:cNvPr id="46" name="Group 46"/>
          <p:cNvGrpSpPr/>
          <p:nvPr/>
        </p:nvGrpSpPr>
        <p:grpSpPr>
          <a:xfrm>
            <a:off x="6032069" y="6047949"/>
            <a:ext cx="2218291" cy="3413102"/>
            <a:chOff x="-106945" y="-66380"/>
            <a:chExt cx="2957722" cy="4550802"/>
          </a:xfrm>
        </p:grpSpPr>
        <p:sp>
          <p:nvSpPr>
            <p:cNvPr id="47" name="Freeform 47"/>
            <p:cNvSpPr/>
            <p:nvPr/>
          </p:nvSpPr>
          <p:spPr>
            <a:xfrm>
              <a:off x="0" y="0"/>
              <a:ext cx="2850777" cy="4484422"/>
            </a:xfrm>
            <a:custGeom>
              <a:avLst/>
              <a:gdLst/>
              <a:ahLst/>
              <a:cxnLst/>
              <a:rect l="l" t="t" r="r" b="b"/>
              <a:pathLst>
                <a:path w="2850777" h="4484422">
                  <a:moveTo>
                    <a:pt x="0" y="0"/>
                  </a:moveTo>
                  <a:lnTo>
                    <a:pt x="2850777" y="0"/>
                  </a:lnTo>
                  <a:lnTo>
                    <a:pt x="2850777" y="4484422"/>
                  </a:lnTo>
                  <a:lnTo>
                    <a:pt x="0" y="4484422"/>
                  </a:lnTo>
                  <a:close/>
                </a:path>
              </a:pathLst>
            </a:custGeom>
            <a:solidFill>
              <a:srgbClr val="000000">
                <a:alpha val="0"/>
              </a:srgbClr>
            </a:solidFill>
            <a:ln w="12700">
              <a:noFill/>
            </a:ln>
          </p:spPr>
          <p:txBody>
            <a:bodyPr/>
            <a:lstStyle/>
            <a:p>
              <a:endParaRPr lang="en-US"/>
            </a:p>
          </p:txBody>
        </p:sp>
        <p:sp>
          <p:nvSpPr>
            <p:cNvPr id="48" name="TextBox 48"/>
            <p:cNvSpPr txBox="1"/>
            <p:nvPr/>
          </p:nvSpPr>
          <p:spPr>
            <a:xfrm>
              <a:off x="-106945" y="-66380"/>
              <a:ext cx="2850782" cy="4474892"/>
            </a:xfrm>
            <a:prstGeom prst="rect">
              <a:avLst/>
            </a:prstGeom>
            <a:ln>
              <a:noFill/>
            </a:ln>
          </p:spPr>
          <p:txBody>
            <a:bodyPr lIns="0" tIns="0" rIns="0" bIns="0" rtlCol="0" anchor="ctr"/>
            <a:lstStyle/>
            <a:p>
              <a:pPr marL="325755" lvl="1" indent="-162878" algn="ctr">
                <a:lnSpc>
                  <a:spcPts val="4290"/>
                </a:lnSpc>
                <a:buAutoNum type="arabicPeriod"/>
              </a:pPr>
              <a:r>
                <a:rPr lang="en-US" sz="3600" dirty="0">
                  <a:solidFill>
                    <a:srgbClr val="202326"/>
                  </a:solidFill>
                  <a:latin typeface="Century Gothic Paneuropean"/>
                  <a:ea typeface="Century Gothic Paneuropean"/>
                  <a:cs typeface="Century Gothic Paneuropean"/>
                  <a:sym typeface="Century Gothic Paneuropean"/>
                </a:rPr>
                <a:t>4%</a:t>
              </a:r>
            </a:p>
            <a:p>
              <a:pPr marL="325755" lvl="1" indent="-162878" algn="ctr">
                <a:lnSpc>
                  <a:spcPts val="4290"/>
                </a:lnSpc>
                <a:buAutoNum type="arabicPeriod"/>
              </a:pPr>
              <a:r>
                <a:rPr lang="en-US" sz="3600" dirty="0">
                  <a:solidFill>
                    <a:srgbClr val="202326"/>
                  </a:solidFill>
                  <a:latin typeface="Century Gothic Paneuropean"/>
                  <a:ea typeface="Century Gothic Paneuropean"/>
                  <a:cs typeface="Century Gothic Paneuropean"/>
                  <a:sym typeface="Century Gothic Paneuropean"/>
                </a:rPr>
                <a:t>4%</a:t>
              </a:r>
            </a:p>
            <a:p>
              <a:pPr marL="325755" lvl="1" indent="-162878" algn="ctr">
                <a:lnSpc>
                  <a:spcPts val="4290"/>
                </a:lnSpc>
                <a:buAutoNum type="arabicPeriod"/>
              </a:pPr>
              <a:r>
                <a:rPr lang="en-US" sz="3600" dirty="0">
                  <a:solidFill>
                    <a:srgbClr val="202326"/>
                  </a:solidFill>
                  <a:latin typeface="Century Gothic Paneuropean"/>
                  <a:ea typeface="Century Gothic Paneuropean"/>
                  <a:cs typeface="Century Gothic Paneuropean"/>
                  <a:sym typeface="Century Gothic Paneuropean"/>
                </a:rPr>
                <a:t>4%</a:t>
              </a:r>
            </a:p>
            <a:p>
              <a:pPr marL="325755" lvl="1" indent="-162878" algn="ctr">
                <a:lnSpc>
                  <a:spcPts val="4290"/>
                </a:lnSpc>
                <a:buAutoNum type="arabicPeriod"/>
              </a:pPr>
              <a:r>
                <a:rPr lang="en-US" sz="3600" dirty="0">
                  <a:solidFill>
                    <a:srgbClr val="202326"/>
                  </a:solidFill>
                  <a:latin typeface="Century Gothic Paneuropean"/>
                  <a:ea typeface="Century Gothic Paneuropean"/>
                  <a:cs typeface="Century Gothic Paneuropean"/>
                  <a:sym typeface="Century Gothic Paneuropean"/>
                </a:rPr>
                <a:t>4%</a:t>
              </a:r>
            </a:p>
            <a:p>
              <a:pPr marL="325755" lvl="1" indent="-162878" algn="ctr">
                <a:lnSpc>
                  <a:spcPts val="4290"/>
                </a:lnSpc>
                <a:buAutoNum type="arabicPeriod"/>
              </a:pPr>
              <a:r>
                <a:rPr lang="en-US" sz="3600" dirty="0">
                  <a:solidFill>
                    <a:srgbClr val="202326"/>
                  </a:solidFill>
                  <a:latin typeface="Century Gothic Paneuropean"/>
                  <a:ea typeface="Century Gothic Paneuropean"/>
                  <a:cs typeface="Century Gothic Paneuropean"/>
                  <a:sym typeface="Century Gothic Paneuropean"/>
                </a:rPr>
                <a:t>4%</a:t>
              </a:r>
            </a:p>
            <a:p>
              <a:pPr marL="325755" lvl="1" indent="-162878" algn="ctr">
                <a:lnSpc>
                  <a:spcPts val="2775"/>
                </a:lnSpc>
              </a:pPr>
              <a:endParaRPr lang="en-US" sz="3600" dirty="0">
                <a:solidFill>
                  <a:srgbClr val="202326"/>
                </a:solidFill>
                <a:latin typeface="Century Gothic Paneuropean"/>
                <a:ea typeface="Century Gothic Paneuropean"/>
                <a:cs typeface="Century Gothic Paneuropean"/>
                <a:sym typeface="Century Gothic Paneuropean"/>
              </a:endParaRPr>
            </a:p>
          </p:txBody>
        </p:sp>
      </p:grpSp>
      <p:sp>
        <p:nvSpPr>
          <p:cNvPr id="2" name="TextBox 47">
            <a:extLst>
              <a:ext uri="{FF2B5EF4-FFF2-40B4-BE49-F238E27FC236}">
                <a16:creationId xmlns:a16="http://schemas.microsoft.com/office/drawing/2014/main" id="{7FA1A6F7-BDC7-9CF9-DA55-D6A9C63C87D9}"/>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
        <p:nvSpPr>
          <p:cNvPr id="11" name="TextBox 26">
            <a:extLst>
              <a:ext uri="{FF2B5EF4-FFF2-40B4-BE49-F238E27FC236}">
                <a16:creationId xmlns:a16="http://schemas.microsoft.com/office/drawing/2014/main" id="{529BAAD0-E628-F400-FEFB-1B491B01CFC1}"/>
              </a:ext>
            </a:extLst>
          </p:cNvPr>
          <p:cNvSpPr txBox="1"/>
          <p:nvPr/>
        </p:nvSpPr>
        <p:spPr>
          <a:xfrm>
            <a:off x="1046326" y="9526072"/>
            <a:ext cx="8989724" cy="456832"/>
          </a:xfrm>
          <a:prstGeom prst="rect">
            <a:avLst/>
          </a:prstGeom>
          <a:ln>
            <a:noFill/>
          </a:ln>
        </p:spPr>
        <p:txBody>
          <a:bodyPr lIns="0" tIns="0" rIns="0" bIns="0" rtlCol="0" anchor="ctr"/>
          <a:lstStyle/>
          <a:p>
            <a:pPr>
              <a:lnSpc>
                <a:spcPts val="2460"/>
              </a:lnSpc>
            </a:pPr>
            <a:r>
              <a:rPr lang="en-US" sz="2000" dirty="0">
                <a:solidFill>
                  <a:srgbClr val="4E92D5"/>
                </a:solidFill>
                <a:latin typeface="Century Gothic" panose="020B0502020202020204" pitchFamily="34" charset="0"/>
                <a:ea typeface="Century Gothic Paneuropean Italics"/>
                <a:cs typeface="Century Gothic Paneuropean Italics"/>
                <a:sym typeface="Century Gothic Paneuropean Italics"/>
              </a:rPr>
              <a:t>*</a:t>
            </a:r>
            <a:r>
              <a:rPr lang="en-US" sz="2000" b="1" dirty="0">
                <a:solidFill>
                  <a:srgbClr val="4E92D5"/>
                </a:solidFill>
                <a:latin typeface="Century Gothic" panose="020B0502020202020204" pitchFamily="34" charset="0"/>
                <a:ea typeface="Century Gothic Paneuropean Italics"/>
                <a:cs typeface="Century Gothic Paneuropean Italics"/>
                <a:sym typeface="Century Gothic Paneuropean Italics"/>
              </a:rPr>
              <a:t>Refer to the ACN Compensation Plan for complete details!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9C7E-799D-3519-6C5F-3759A5D30C1B}"/>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FFBEFFB2-AAA9-707D-29C3-B3E499F3C097}"/>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
            <a:extLst>
              <a:ext uri="{FF2B5EF4-FFF2-40B4-BE49-F238E27FC236}">
                <a16:creationId xmlns:a16="http://schemas.microsoft.com/office/drawing/2014/main" id="{B7745438-2E16-EEA7-8ADF-8D8137B07738}"/>
              </a:ext>
            </a:extLst>
          </p:cNvPr>
          <p:cNvGrpSpPr/>
          <p:nvPr/>
        </p:nvGrpSpPr>
        <p:grpSpPr>
          <a:xfrm>
            <a:off x="2147564" y="2266340"/>
            <a:ext cx="13992873" cy="1046146"/>
            <a:chOff x="0" y="0"/>
            <a:chExt cx="18657164" cy="1394861"/>
          </a:xfrm>
        </p:grpSpPr>
        <p:sp>
          <p:nvSpPr>
            <p:cNvPr id="4" name="Freeform 4">
              <a:extLst>
                <a:ext uri="{FF2B5EF4-FFF2-40B4-BE49-F238E27FC236}">
                  <a16:creationId xmlns:a16="http://schemas.microsoft.com/office/drawing/2014/main" id="{EEF6BCB9-B836-64BF-5362-5BDE94B2D16A}"/>
                </a:ext>
              </a:extLst>
            </p:cNvPr>
            <p:cNvSpPr/>
            <p:nvPr/>
          </p:nvSpPr>
          <p:spPr>
            <a:xfrm>
              <a:off x="0" y="0"/>
              <a:ext cx="18657159" cy="1394862"/>
            </a:xfrm>
            <a:custGeom>
              <a:avLst/>
              <a:gdLst/>
              <a:ahLst/>
              <a:cxnLst/>
              <a:rect l="l" t="t" r="r" b="b"/>
              <a:pathLst>
                <a:path w="18657159" h="1394862">
                  <a:moveTo>
                    <a:pt x="0" y="0"/>
                  </a:moveTo>
                  <a:lnTo>
                    <a:pt x="18657159" y="0"/>
                  </a:lnTo>
                  <a:lnTo>
                    <a:pt x="18657159" y="1394862"/>
                  </a:lnTo>
                  <a:lnTo>
                    <a:pt x="0" y="1394862"/>
                  </a:lnTo>
                  <a:close/>
                </a:path>
              </a:pathLst>
            </a:custGeom>
            <a:solidFill>
              <a:srgbClr val="000000">
                <a:alpha val="0"/>
              </a:srgbClr>
            </a:solidFill>
            <a:ln w="12700">
              <a:noFill/>
            </a:ln>
          </p:spPr>
          <p:txBody>
            <a:bodyPr/>
            <a:lstStyle/>
            <a:p>
              <a:endParaRPr lang="en-US"/>
            </a:p>
          </p:txBody>
        </p:sp>
        <p:sp>
          <p:nvSpPr>
            <p:cNvPr id="5" name="TextBox 5">
              <a:extLst>
                <a:ext uri="{FF2B5EF4-FFF2-40B4-BE49-F238E27FC236}">
                  <a16:creationId xmlns:a16="http://schemas.microsoft.com/office/drawing/2014/main" id="{FDA9C70B-3BC4-8FD5-110F-A76297DCA4D9}"/>
                </a:ext>
              </a:extLst>
            </p:cNvPr>
            <p:cNvSpPr txBox="1"/>
            <p:nvPr/>
          </p:nvSpPr>
          <p:spPr>
            <a:xfrm>
              <a:off x="0" y="333375"/>
              <a:ext cx="18657164" cy="1061486"/>
            </a:xfrm>
            <a:prstGeom prst="rect">
              <a:avLst/>
            </a:prstGeom>
            <a:ln>
              <a:noFill/>
            </a:ln>
          </p:spPr>
          <p:txBody>
            <a:bodyPr lIns="0" tIns="0" rIns="0" bIns="0" rtlCol="0" anchor="ctr"/>
            <a:lstStyle/>
            <a:p>
              <a:pPr algn="ctr">
                <a:lnSpc>
                  <a:spcPts val="2620"/>
                </a:lnSpc>
              </a:pPr>
              <a:r>
                <a:rPr lang="en-US" sz="5100" b="1" dirty="0">
                  <a:solidFill>
                    <a:srgbClr val="404040"/>
                  </a:solidFill>
                  <a:latin typeface="Century Gothic Paneuropean Bold"/>
                  <a:ea typeface="Century Gothic Paneuropean Bold"/>
                  <a:cs typeface="Century Gothic Paneuropean Bold"/>
                  <a:sym typeface="Century Gothic Paneuropean Bold"/>
                </a:rPr>
                <a:t>Overriding Customer Acquisition Bonuses</a:t>
              </a:r>
            </a:p>
          </p:txBody>
        </p:sp>
      </p:grpSp>
      <p:grpSp>
        <p:nvGrpSpPr>
          <p:cNvPr id="6" name="Group 6">
            <a:extLst>
              <a:ext uri="{FF2B5EF4-FFF2-40B4-BE49-F238E27FC236}">
                <a16:creationId xmlns:a16="http://schemas.microsoft.com/office/drawing/2014/main" id="{B4F8FD99-E5AA-3088-2AD3-2CBA3E13B072}"/>
              </a:ext>
            </a:extLst>
          </p:cNvPr>
          <p:cNvGrpSpPr/>
          <p:nvPr/>
        </p:nvGrpSpPr>
        <p:grpSpPr>
          <a:xfrm>
            <a:off x="2571261" y="3090476"/>
            <a:ext cx="13261705" cy="620668"/>
            <a:chOff x="0" y="0"/>
            <a:chExt cx="17682273" cy="827557"/>
          </a:xfrm>
        </p:grpSpPr>
        <p:sp>
          <p:nvSpPr>
            <p:cNvPr id="7" name="Freeform 7">
              <a:extLst>
                <a:ext uri="{FF2B5EF4-FFF2-40B4-BE49-F238E27FC236}">
                  <a16:creationId xmlns:a16="http://schemas.microsoft.com/office/drawing/2014/main" id="{30E1EE0F-8517-B2D5-96DA-91AB951C63D3}"/>
                </a:ext>
              </a:extLst>
            </p:cNvPr>
            <p:cNvSpPr/>
            <p:nvPr/>
          </p:nvSpPr>
          <p:spPr>
            <a:xfrm>
              <a:off x="0" y="0"/>
              <a:ext cx="17682277" cy="827558"/>
            </a:xfrm>
            <a:custGeom>
              <a:avLst/>
              <a:gdLst/>
              <a:ahLst/>
              <a:cxnLst/>
              <a:rect l="l" t="t" r="r" b="b"/>
              <a:pathLst>
                <a:path w="17682277" h="827558">
                  <a:moveTo>
                    <a:pt x="0" y="0"/>
                  </a:moveTo>
                  <a:lnTo>
                    <a:pt x="17682277" y="0"/>
                  </a:lnTo>
                  <a:lnTo>
                    <a:pt x="17682277" y="827558"/>
                  </a:lnTo>
                  <a:lnTo>
                    <a:pt x="0" y="827558"/>
                  </a:lnTo>
                  <a:close/>
                </a:path>
              </a:pathLst>
            </a:custGeom>
            <a:solidFill>
              <a:srgbClr val="000000">
                <a:alpha val="0"/>
              </a:srgbClr>
            </a:solidFill>
            <a:ln w="12700">
              <a:noFill/>
            </a:ln>
          </p:spPr>
          <p:txBody>
            <a:bodyPr/>
            <a:lstStyle/>
            <a:p>
              <a:endParaRPr lang="en-US"/>
            </a:p>
          </p:txBody>
        </p:sp>
        <p:sp>
          <p:nvSpPr>
            <p:cNvPr id="8" name="TextBox 8">
              <a:extLst>
                <a:ext uri="{FF2B5EF4-FFF2-40B4-BE49-F238E27FC236}">
                  <a16:creationId xmlns:a16="http://schemas.microsoft.com/office/drawing/2014/main" id="{61BA7766-810E-88DC-BE88-141D1E9F0744}"/>
                </a:ext>
              </a:extLst>
            </p:cNvPr>
            <p:cNvSpPr txBox="1"/>
            <p:nvPr/>
          </p:nvSpPr>
          <p:spPr>
            <a:xfrm>
              <a:off x="0" y="85725"/>
              <a:ext cx="17682273" cy="741832"/>
            </a:xfrm>
            <a:prstGeom prst="rect">
              <a:avLst/>
            </a:prstGeom>
            <a:ln>
              <a:noFill/>
            </a:ln>
          </p:spPr>
          <p:txBody>
            <a:bodyPr lIns="0" tIns="0" rIns="0" bIns="0" rtlCol="0" anchor="ctr"/>
            <a:lstStyle/>
            <a:p>
              <a:pPr algn="ctr">
                <a:lnSpc>
                  <a:spcPts val="2775"/>
                </a:lnSpc>
              </a:pPr>
              <a:r>
                <a:rPr lang="en-US" sz="3000" dirty="0">
                  <a:solidFill>
                    <a:srgbClr val="4B8DCE"/>
                  </a:solidFill>
                  <a:latin typeface="Century Gothic Paneuropean"/>
                  <a:ea typeface="Century Gothic Paneuropean"/>
                  <a:cs typeface="Century Gothic Paneuropean"/>
                  <a:sym typeface="Century Gothic Paneuropean"/>
                </a:rPr>
                <a:t>Earned once, when every team member becomes customer qualified</a:t>
              </a:r>
            </a:p>
          </p:txBody>
        </p:sp>
      </p:grpSp>
      <p:sp>
        <p:nvSpPr>
          <p:cNvPr id="12" name="Freeform 12">
            <a:extLst>
              <a:ext uri="{FF2B5EF4-FFF2-40B4-BE49-F238E27FC236}">
                <a16:creationId xmlns:a16="http://schemas.microsoft.com/office/drawing/2014/main" id="{3AEAD65C-823C-1280-EFF6-9A5ACA3709AB}"/>
              </a:ext>
            </a:extLst>
          </p:cNvPr>
          <p:cNvSpPr/>
          <p:nvPr/>
        </p:nvSpPr>
        <p:spPr>
          <a:xfrm>
            <a:off x="16114620" y="9410329"/>
            <a:ext cx="1835610" cy="687857"/>
          </a:xfrm>
          <a:custGeom>
            <a:avLst/>
            <a:gdLst/>
            <a:ahLst/>
            <a:cxnLst/>
            <a:rect l="l" t="t" r="r" b="b"/>
            <a:pathLst>
              <a:path w="1835610" h="687857">
                <a:moveTo>
                  <a:pt x="0" y="0"/>
                </a:moveTo>
                <a:lnTo>
                  <a:pt x="1835611" y="0"/>
                </a:lnTo>
                <a:lnTo>
                  <a:pt x="1835611" y="687857"/>
                </a:lnTo>
                <a:lnTo>
                  <a:pt x="0" y="687857"/>
                </a:lnTo>
                <a:lnTo>
                  <a:pt x="0" y="0"/>
                </a:lnTo>
                <a:close/>
              </a:path>
            </a:pathLst>
          </a:custGeom>
          <a:blipFill>
            <a:blip r:embed="rId3">
              <a:extLst>
                <a:ext uri="{96DAC541-7B7A-43D3-8B79-37D633B846F1}">
                  <asvg:svgBlip xmlns:asvg="http://schemas.microsoft.com/office/drawing/2016/SVG/main" r:embed="rId4"/>
                </a:ext>
              </a:extLst>
            </a:blip>
            <a:stretch>
              <a:fillRect t="-468" b="-468"/>
            </a:stretch>
          </a:blipFill>
        </p:spPr>
        <p:txBody>
          <a:bodyPr/>
          <a:lstStyle/>
          <a:p>
            <a:endParaRPr lang="en-US"/>
          </a:p>
        </p:txBody>
      </p:sp>
      <p:grpSp>
        <p:nvGrpSpPr>
          <p:cNvPr id="13" name="Group 13">
            <a:extLst>
              <a:ext uri="{FF2B5EF4-FFF2-40B4-BE49-F238E27FC236}">
                <a16:creationId xmlns:a16="http://schemas.microsoft.com/office/drawing/2014/main" id="{6F177C47-5A03-08E4-3965-6B6430041087}"/>
              </a:ext>
            </a:extLst>
          </p:cNvPr>
          <p:cNvGrpSpPr/>
          <p:nvPr/>
        </p:nvGrpSpPr>
        <p:grpSpPr>
          <a:xfrm>
            <a:off x="1031272" y="621564"/>
            <a:ext cx="6957336" cy="1578102"/>
            <a:chOff x="0" y="0"/>
            <a:chExt cx="9276448" cy="2104135"/>
          </a:xfrm>
        </p:grpSpPr>
        <p:sp>
          <p:nvSpPr>
            <p:cNvPr id="14" name="Freeform 14">
              <a:extLst>
                <a:ext uri="{FF2B5EF4-FFF2-40B4-BE49-F238E27FC236}">
                  <a16:creationId xmlns:a16="http://schemas.microsoft.com/office/drawing/2014/main" id="{51731603-955A-F71C-93DC-1A92CD9535C1}"/>
                </a:ext>
              </a:extLst>
            </p:cNvPr>
            <p:cNvSpPr/>
            <p:nvPr/>
          </p:nvSpPr>
          <p:spPr>
            <a:xfrm>
              <a:off x="0" y="0"/>
              <a:ext cx="9276453" cy="2104131"/>
            </a:xfrm>
            <a:custGeom>
              <a:avLst/>
              <a:gdLst/>
              <a:ahLst/>
              <a:cxnLst/>
              <a:rect l="l" t="t" r="r" b="b"/>
              <a:pathLst>
                <a:path w="9276453" h="2104131">
                  <a:moveTo>
                    <a:pt x="0" y="0"/>
                  </a:moveTo>
                  <a:lnTo>
                    <a:pt x="9276453" y="0"/>
                  </a:lnTo>
                  <a:lnTo>
                    <a:pt x="9276453" y="2104131"/>
                  </a:lnTo>
                  <a:lnTo>
                    <a:pt x="0" y="2104131"/>
                  </a:lnTo>
                  <a:close/>
                </a:path>
              </a:pathLst>
            </a:custGeom>
            <a:solidFill>
              <a:srgbClr val="000000">
                <a:alpha val="0"/>
              </a:srgbClr>
            </a:solidFill>
            <a:ln w="12700">
              <a:noFill/>
            </a:ln>
          </p:spPr>
          <p:txBody>
            <a:bodyPr/>
            <a:lstStyle/>
            <a:p>
              <a:endParaRPr lang="en-US"/>
            </a:p>
          </p:txBody>
        </p:sp>
        <p:sp>
          <p:nvSpPr>
            <p:cNvPr id="15" name="TextBox 15">
              <a:extLst>
                <a:ext uri="{FF2B5EF4-FFF2-40B4-BE49-F238E27FC236}">
                  <a16:creationId xmlns:a16="http://schemas.microsoft.com/office/drawing/2014/main" id="{B56F377D-48E8-6F10-8721-A9496BE6E884}"/>
                </a:ext>
              </a:extLst>
            </p:cNvPr>
            <p:cNvSpPr txBox="1"/>
            <p:nvPr/>
          </p:nvSpPr>
          <p:spPr>
            <a:xfrm>
              <a:off x="0" y="152400"/>
              <a:ext cx="9276448" cy="1951735"/>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Overriding Income</a:t>
              </a:r>
            </a:p>
          </p:txBody>
        </p:sp>
      </p:grpSp>
      <p:grpSp>
        <p:nvGrpSpPr>
          <p:cNvPr id="16" name="Group 16">
            <a:extLst>
              <a:ext uri="{FF2B5EF4-FFF2-40B4-BE49-F238E27FC236}">
                <a16:creationId xmlns:a16="http://schemas.microsoft.com/office/drawing/2014/main" id="{2B8D8F18-0F51-D61D-0431-454241F7D932}"/>
              </a:ext>
            </a:extLst>
          </p:cNvPr>
          <p:cNvGrpSpPr/>
          <p:nvPr/>
        </p:nvGrpSpPr>
        <p:grpSpPr>
          <a:xfrm>
            <a:off x="9457573" y="942108"/>
            <a:ext cx="7902311" cy="930259"/>
            <a:chOff x="0" y="0"/>
            <a:chExt cx="10536415" cy="1240346"/>
          </a:xfrm>
        </p:grpSpPr>
        <p:sp>
          <p:nvSpPr>
            <p:cNvPr id="17" name="Freeform 17">
              <a:extLst>
                <a:ext uri="{FF2B5EF4-FFF2-40B4-BE49-F238E27FC236}">
                  <a16:creationId xmlns:a16="http://schemas.microsoft.com/office/drawing/2014/main" id="{1EABFCB7-14D0-C56D-496D-62EA91D4A648}"/>
                </a:ext>
              </a:extLst>
            </p:cNvPr>
            <p:cNvSpPr/>
            <p:nvPr/>
          </p:nvSpPr>
          <p:spPr>
            <a:xfrm>
              <a:off x="0" y="0"/>
              <a:ext cx="10536414" cy="1240343"/>
            </a:xfrm>
            <a:custGeom>
              <a:avLst/>
              <a:gdLst/>
              <a:ahLst/>
              <a:cxnLst/>
              <a:rect l="l" t="t" r="r" b="b"/>
              <a:pathLst>
                <a:path w="10536414" h="1240343">
                  <a:moveTo>
                    <a:pt x="0" y="0"/>
                  </a:moveTo>
                  <a:lnTo>
                    <a:pt x="10536414" y="0"/>
                  </a:lnTo>
                  <a:lnTo>
                    <a:pt x="10536414" y="1240343"/>
                  </a:lnTo>
                  <a:lnTo>
                    <a:pt x="0" y="1240343"/>
                  </a:lnTo>
                  <a:close/>
                </a:path>
              </a:pathLst>
            </a:custGeom>
            <a:solidFill>
              <a:srgbClr val="000000">
                <a:alpha val="0"/>
              </a:srgbClr>
            </a:solidFill>
            <a:ln w="12700">
              <a:noFill/>
            </a:ln>
          </p:spPr>
          <p:txBody>
            <a:bodyPr/>
            <a:lstStyle/>
            <a:p>
              <a:endParaRPr lang="en-US"/>
            </a:p>
          </p:txBody>
        </p:sp>
        <p:sp>
          <p:nvSpPr>
            <p:cNvPr id="18" name="TextBox 18">
              <a:extLst>
                <a:ext uri="{FF2B5EF4-FFF2-40B4-BE49-F238E27FC236}">
                  <a16:creationId xmlns:a16="http://schemas.microsoft.com/office/drawing/2014/main" id="{3F96C115-2AB1-D5A1-32BC-C5913C1AAD67}"/>
                </a:ext>
              </a:extLst>
            </p:cNvPr>
            <p:cNvSpPr txBox="1"/>
            <p:nvPr/>
          </p:nvSpPr>
          <p:spPr>
            <a:xfrm>
              <a:off x="0" y="152400"/>
              <a:ext cx="10536415" cy="1087946"/>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Your</a:t>
              </a:r>
              <a:r>
                <a:rPr lang="en-US" sz="6450" dirty="0">
                  <a:solidFill>
                    <a:srgbClr val="125994"/>
                  </a:solidFill>
                  <a:latin typeface="Anton"/>
                  <a:ea typeface="Anton"/>
                  <a:cs typeface="Anton"/>
                  <a:sym typeface="Anton"/>
                </a:rPr>
                <a:t> </a:t>
              </a:r>
              <a:r>
                <a:rPr lang="en-US" sz="6450" dirty="0">
                  <a:solidFill>
                    <a:srgbClr val="404040"/>
                  </a:solidFill>
                  <a:latin typeface="Anton"/>
                  <a:ea typeface="Anton"/>
                  <a:cs typeface="Anton"/>
                  <a:sym typeface="Anton"/>
                </a:rPr>
                <a:t>Team’s</a:t>
              </a:r>
              <a:r>
                <a:rPr lang="en-US" sz="6450" dirty="0">
                  <a:solidFill>
                    <a:srgbClr val="125994"/>
                  </a:solidFill>
                  <a:latin typeface="Anton"/>
                  <a:ea typeface="Anton"/>
                  <a:cs typeface="Anton"/>
                  <a:sym typeface="Anton"/>
                </a:rPr>
                <a:t> </a:t>
              </a:r>
              <a:r>
                <a:rPr lang="en-US" sz="6450" dirty="0">
                  <a:solidFill>
                    <a:srgbClr val="4E92D4"/>
                  </a:solidFill>
                  <a:latin typeface="Anton"/>
                  <a:ea typeface="Anton"/>
                  <a:cs typeface="Anton"/>
                  <a:sym typeface="Anton"/>
                </a:rPr>
                <a:t>Customers</a:t>
              </a:r>
            </a:p>
          </p:txBody>
        </p:sp>
      </p:grpSp>
      <p:grpSp>
        <p:nvGrpSpPr>
          <p:cNvPr id="19" name="Group 19">
            <a:extLst>
              <a:ext uri="{FF2B5EF4-FFF2-40B4-BE49-F238E27FC236}">
                <a16:creationId xmlns:a16="http://schemas.microsoft.com/office/drawing/2014/main" id="{6B18FA0F-8C91-4FF2-0F7F-979932AA68F3}"/>
              </a:ext>
            </a:extLst>
          </p:cNvPr>
          <p:cNvGrpSpPr/>
          <p:nvPr/>
        </p:nvGrpSpPr>
        <p:grpSpPr>
          <a:xfrm>
            <a:off x="1031272" y="1938471"/>
            <a:ext cx="16225456" cy="9525"/>
            <a:chOff x="0" y="0"/>
            <a:chExt cx="21633942" cy="12700"/>
          </a:xfrm>
        </p:grpSpPr>
        <p:sp>
          <p:nvSpPr>
            <p:cNvPr id="20" name="Freeform 20">
              <a:extLst>
                <a:ext uri="{FF2B5EF4-FFF2-40B4-BE49-F238E27FC236}">
                  <a16:creationId xmlns:a16="http://schemas.microsoft.com/office/drawing/2014/main" id="{B0FAF35D-D3A6-9F4E-49DE-6867F4A2B587}"/>
                </a:ext>
              </a:extLst>
            </p:cNvPr>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grpSp>
        <p:nvGrpSpPr>
          <p:cNvPr id="21" name="Group 21">
            <a:extLst>
              <a:ext uri="{FF2B5EF4-FFF2-40B4-BE49-F238E27FC236}">
                <a16:creationId xmlns:a16="http://schemas.microsoft.com/office/drawing/2014/main" id="{B6E765C3-948B-FEF4-428D-A73DF0E0E261}"/>
              </a:ext>
            </a:extLst>
          </p:cNvPr>
          <p:cNvGrpSpPr/>
          <p:nvPr/>
        </p:nvGrpSpPr>
        <p:grpSpPr>
          <a:xfrm>
            <a:off x="2428453" y="4515891"/>
            <a:ext cx="13404513" cy="3141944"/>
            <a:chOff x="0" y="0"/>
            <a:chExt cx="17872684" cy="4189258"/>
          </a:xfrm>
        </p:grpSpPr>
        <p:sp>
          <p:nvSpPr>
            <p:cNvPr id="22" name="Freeform 22">
              <a:extLst>
                <a:ext uri="{FF2B5EF4-FFF2-40B4-BE49-F238E27FC236}">
                  <a16:creationId xmlns:a16="http://schemas.microsoft.com/office/drawing/2014/main" id="{72796984-100B-E581-3F51-E4598FBB3B93}"/>
                </a:ext>
              </a:extLst>
            </p:cNvPr>
            <p:cNvSpPr/>
            <p:nvPr/>
          </p:nvSpPr>
          <p:spPr>
            <a:xfrm>
              <a:off x="0" y="0"/>
              <a:ext cx="8491740" cy="4189258"/>
            </a:xfrm>
            <a:custGeom>
              <a:avLst/>
              <a:gdLst/>
              <a:ahLst/>
              <a:cxnLst/>
              <a:rect l="l" t="t" r="r" b="b"/>
              <a:pathLst>
                <a:path w="8491740" h="4189258">
                  <a:moveTo>
                    <a:pt x="0" y="0"/>
                  </a:moveTo>
                  <a:lnTo>
                    <a:pt x="8491740" y="0"/>
                  </a:lnTo>
                  <a:lnTo>
                    <a:pt x="8491740" y="4189258"/>
                  </a:lnTo>
                  <a:lnTo>
                    <a:pt x="0" y="4189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a:extLst>
                <a:ext uri="{FF2B5EF4-FFF2-40B4-BE49-F238E27FC236}">
                  <a16:creationId xmlns:a16="http://schemas.microsoft.com/office/drawing/2014/main" id="{F52B8218-A552-800B-53BC-7061020CE205}"/>
                </a:ext>
              </a:extLst>
            </p:cNvPr>
            <p:cNvSpPr/>
            <p:nvPr/>
          </p:nvSpPr>
          <p:spPr>
            <a:xfrm>
              <a:off x="9380944" y="0"/>
              <a:ext cx="8491740" cy="4189258"/>
            </a:xfrm>
            <a:custGeom>
              <a:avLst/>
              <a:gdLst/>
              <a:ahLst/>
              <a:cxnLst/>
              <a:rect l="l" t="t" r="r" b="b"/>
              <a:pathLst>
                <a:path w="8491740" h="4189258">
                  <a:moveTo>
                    <a:pt x="0" y="0"/>
                  </a:moveTo>
                  <a:lnTo>
                    <a:pt x="8491740" y="0"/>
                  </a:lnTo>
                  <a:lnTo>
                    <a:pt x="8491740" y="4189258"/>
                  </a:lnTo>
                  <a:lnTo>
                    <a:pt x="0" y="4189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a:extLst>
                <a:ext uri="{FF2B5EF4-FFF2-40B4-BE49-F238E27FC236}">
                  <a16:creationId xmlns:a16="http://schemas.microsoft.com/office/drawing/2014/main" id="{951AADBD-EC18-230E-4B60-CF515C7F556D}"/>
                </a:ext>
              </a:extLst>
            </p:cNvPr>
            <p:cNvSpPr/>
            <p:nvPr/>
          </p:nvSpPr>
          <p:spPr>
            <a:xfrm>
              <a:off x="7749469" y="2759930"/>
              <a:ext cx="2528565" cy="1429329"/>
            </a:xfrm>
            <a:custGeom>
              <a:avLst/>
              <a:gdLst/>
              <a:ahLst/>
              <a:cxnLst/>
              <a:rect l="l" t="t" r="r" b="b"/>
              <a:pathLst>
                <a:path w="2528565" h="1429329">
                  <a:moveTo>
                    <a:pt x="0" y="0"/>
                  </a:moveTo>
                  <a:lnTo>
                    <a:pt x="2528565" y="0"/>
                  </a:lnTo>
                  <a:lnTo>
                    <a:pt x="2528565" y="1429328"/>
                  </a:lnTo>
                  <a:lnTo>
                    <a:pt x="0" y="1429328"/>
                  </a:lnTo>
                  <a:lnTo>
                    <a:pt x="0" y="0"/>
                  </a:lnTo>
                  <a:close/>
                </a:path>
              </a:pathLst>
            </a:custGeom>
            <a:blipFill>
              <a:blip r:embed="rId7">
                <a:extLst>
                  <a:ext uri="{96DAC541-7B7A-43D3-8B79-37D633B846F1}">
                    <asvg:svgBlip xmlns:asvg="http://schemas.microsoft.com/office/drawing/2016/SVG/main" r:embed="rId8"/>
                  </a:ext>
                </a:extLst>
              </a:blip>
              <a:stretch>
                <a:fillRect l="-57282" t="-193092" r="-178549"/>
              </a:stretch>
            </a:blipFill>
          </p:spPr>
          <p:txBody>
            <a:bodyPr/>
            <a:lstStyle/>
            <a:p>
              <a:endParaRPr lang="en-US"/>
            </a:p>
          </p:txBody>
        </p:sp>
      </p:grpSp>
      <p:grpSp>
        <p:nvGrpSpPr>
          <p:cNvPr id="25" name="Group 25">
            <a:extLst>
              <a:ext uri="{FF2B5EF4-FFF2-40B4-BE49-F238E27FC236}">
                <a16:creationId xmlns:a16="http://schemas.microsoft.com/office/drawing/2014/main" id="{856F9878-D0BA-3202-AA62-3BE5DA5D29E8}"/>
              </a:ext>
            </a:extLst>
          </p:cNvPr>
          <p:cNvGrpSpPr/>
          <p:nvPr/>
        </p:nvGrpSpPr>
        <p:grpSpPr>
          <a:xfrm>
            <a:off x="2981645" y="7051070"/>
            <a:ext cx="541750" cy="1213530"/>
            <a:chOff x="0" y="0"/>
            <a:chExt cx="142683" cy="319613"/>
          </a:xfrm>
        </p:grpSpPr>
        <p:sp>
          <p:nvSpPr>
            <p:cNvPr id="26" name="Freeform 26">
              <a:extLst>
                <a:ext uri="{FF2B5EF4-FFF2-40B4-BE49-F238E27FC236}">
                  <a16:creationId xmlns:a16="http://schemas.microsoft.com/office/drawing/2014/main" id="{00A99F91-572E-19BF-1415-6C0D1F7FF785}"/>
                </a:ext>
              </a:extLst>
            </p:cNvPr>
            <p:cNvSpPr/>
            <p:nvPr/>
          </p:nvSpPr>
          <p:spPr>
            <a:xfrm>
              <a:off x="0" y="0"/>
              <a:ext cx="142683" cy="319613"/>
            </a:xfrm>
            <a:custGeom>
              <a:avLst/>
              <a:gdLst/>
              <a:ahLst/>
              <a:cxnLst/>
              <a:rect l="l" t="t" r="r" b="b"/>
              <a:pathLst>
                <a:path w="142683" h="319613">
                  <a:moveTo>
                    <a:pt x="0" y="0"/>
                  </a:moveTo>
                  <a:lnTo>
                    <a:pt x="142683" y="0"/>
                  </a:lnTo>
                  <a:lnTo>
                    <a:pt x="142683" y="319613"/>
                  </a:lnTo>
                  <a:lnTo>
                    <a:pt x="0" y="319613"/>
                  </a:lnTo>
                  <a:close/>
                </a:path>
              </a:pathLst>
            </a:custGeom>
            <a:solidFill>
              <a:srgbClr val="FFFFFF"/>
            </a:solidFill>
          </p:spPr>
          <p:txBody>
            <a:bodyPr/>
            <a:lstStyle/>
            <a:p>
              <a:endParaRPr lang="en-US"/>
            </a:p>
          </p:txBody>
        </p:sp>
        <p:sp>
          <p:nvSpPr>
            <p:cNvPr id="27" name="TextBox 27">
              <a:extLst>
                <a:ext uri="{FF2B5EF4-FFF2-40B4-BE49-F238E27FC236}">
                  <a16:creationId xmlns:a16="http://schemas.microsoft.com/office/drawing/2014/main" id="{A55E1ED8-CE64-47A9-AD1E-90FBB7707E82}"/>
                </a:ext>
              </a:extLst>
            </p:cNvPr>
            <p:cNvSpPr txBox="1"/>
            <p:nvPr/>
          </p:nvSpPr>
          <p:spPr>
            <a:xfrm>
              <a:off x="0" y="-133350"/>
              <a:ext cx="142683" cy="452963"/>
            </a:xfrm>
            <a:prstGeom prst="rect">
              <a:avLst/>
            </a:prstGeom>
          </p:spPr>
          <p:txBody>
            <a:bodyPr lIns="50800" tIns="50800" rIns="50800" bIns="50800" rtlCol="0" anchor="ctr"/>
            <a:lstStyle/>
            <a:p>
              <a:pPr algn="ctr">
                <a:lnSpc>
                  <a:spcPts val="2775"/>
                </a:lnSpc>
              </a:pPr>
              <a:endParaRPr/>
            </a:p>
          </p:txBody>
        </p:sp>
      </p:grpSp>
      <p:sp>
        <p:nvSpPr>
          <p:cNvPr id="28" name="TextBox 28">
            <a:extLst>
              <a:ext uri="{FF2B5EF4-FFF2-40B4-BE49-F238E27FC236}">
                <a16:creationId xmlns:a16="http://schemas.microsoft.com/office/drawing/2014/main" id="{11C9D178-ED40-E5CD-3DA5-A2DD68820BE2}"/>
              </a:ext>
            </a:extLst>
          </p:cNvPr>
          <p:cNvSpPr txBox="1"/>
          <p:nvPr/>
        </p:nvSpPr>
        <p:spPr>
          <a:xfrm>
            <a:off x="5193984" y="7770365"/>
            <a:ext cx="821252" cy="609637"/>
          </a:xfrm>
          <a:prstGeom prst="rect">
            <a:avLst/>
          </a:prstGeom>
        </p:spPr>
        <p:txBody>
          <a:bodyPr lIns="0" tIns="0" rIns="0" bIns="0" rtlCol="0" anchor="t">
            <a:spAutoFit/>
          </a:bodyPr>
          <a:lstStyle/>
          <a:p>
            <a:pPr algn="ctr">
              <a:lnSpc>
                <a:spcPts val="4860"/>
              </a:lnSpc>
            </a:pPr>
            <a:r>
              <a:rPr lang="en-US" sz="4050" b="1" spc="-112">
                <a:solidFill>
                  <a:srgbClr val="202326"/>
                </a:solidFill>
                <a:latin typeface="Century Gothic Paneuropean Bold"/>
                <a:ea typeface="Century Gothic Paneuropean Bold"/>
                <a:cs typeface="Century Gothic Paneuropean Bold"/>
                <a:sym typeface="Century Gothic Paneuropean Bold"/>
              </a:rPr>
              <a:t>$50</a:t>
            </a:r>
          </a:p>
        </p:txBody>
      </p:sp>
      <p:sp>
        <p:nvSpPr>
          <p:cNvPr id="29" name="TextBox 29">
            <a:extLst>
              <a:ext uri="{FF2B5EF4-FFF2-40B4-BE49-F238E27FC236}">
                <a16:creationId xmlns:a16="http://schemas.microsoft.com/office/drawing/2014/main" id="{EAF7CA99-838D-4F6A-CA6B-6AA381FB1E0C}"/>
              </a:ext>
            </a:extLst>
          </p:cNvPr>
          <p:cNvSpPr txBox="1"/>
          <p:nvPr/>
        </p:nvSpPr>
        <p:spPr>
          <a:xfrm>
            <a:off x="7016383" y="7734035"/>
            <a:ext cx="1884855" cy="1095431"/>
          </a:xfrm>
          <a:prstGeom prst="rect">
            <a:avLst/>
          </a:prstGeom>
        </p:spPr>
        <p:txBody>
          <a:bodyPr lIns="0" tIns="0" rIns="0" bIns="0" rtlCol="0" anchor="t">
            <a:spAutoFit/>
          </a:bodyPr>
          <a:lstStyle/>
          <a:p>
            <a:pPr algn="ctr">
              <a:lnSpc>
                <a:spcPts val="3960"/>
              </a:lnSpc>
            </a:pPr>
            <a:r>
              <a:rPr lang="en-US" sz="3300" spc="-112">
                <a:solidFill>
                  <a:srgbClr val="202326"/>
                </a:solidFill>
                <a:latin typeface="Century Gothic Paneuropean"/>
                <a:ea typeface="Century Gothic Paneuropean"/>
                <a:cs typeface="Century Gothic Paneuropean"/>
                <a:sym typeface="Century Gothic Paneuropean"/>
              </a:rPr>
              <a:t>Up to</a:t>
            </a:r>
          </a:p>
          <a:p>
            <a:pPr algn="ctr">
              <a:lnSpc>
                <a:spcPts val="4860"/>
              </a:lnSpc>
            </a:pPr>
            <a:r>
              <a:rPr lang="en-US" sz="4050" b="1" spc="-112">
                <a:solidFill>
                  <a:srgbClr val="202326"/>
                </a:solidFill>
                <a:latin typeface="Century Gothic Paneuropean Bold"/>
                <a:ea typeface="Century Gothic Paneuropean Bold"/>
                <a:cs typeface="Century Gothic Paneuropean Bold"/>
                <a:sym typeface="Century Gothic Paneuropean Bold"/>
              </a:rPr>
              <a:t>$150</a:t>
            </a:r>
          </a:p>
        </p:txBody>
      </p:sp>
      <p:sp>
        <p:nvSpPr>
          <p:cNvPr id="30" name="TextBox 30">
            <a:extLst>
              <a:ext uri="{FF2B5EF4-FFF2-40B4-BE49-F238E27FC236}">
                <a16:creationId xmlns:a16="http://schemas.microsoft.com/office/drawing/2014/main" id="{9F10C54B-7C09-8223-5529-870434A9963F}"/>
              </a:ext>
            </a:extLst>
          </p:cNvPr>
          <p:cNvSpPr txBox="1"/>
          <p:nvPr/>
        </p:nvSpPr>
        <p:spPr>
          <a:xfrm>
            <a:off x="9629645" y="7734035"/>
            <a:ext cx="1446724" cy="1095431"/>
          </a:xfrm>
          <a:prstGeom prst="rect">
            <a:avLst/>
          </a:prstGeom>
        </p:spPr>
        <p:txBody>
          <a:bodyPr lIns="0" tIns="0" rIns="0" bIns="0" rtlCol="0" anchor="t">
            <a:spAutoFit/>
          </a:bodyPr>
          <a:lstStyle/>
          <a:p>
            <a:pPr algn="ctr">
              <a:lnSpc>
                <a:spcPts val="3960"/>
              </a:lnSpc>
            </a:pPr>
            <a:r>
              <a:rPr lang="en-US" sz="3300" spc="-112">
                <a:solidFill>
                  <a:srgbClr val="202326"/>
                </a:solidFill>
                <a:latin typeface="Century Gothic Paneuropean"/>
                <a:ea typeface="Century Gothic Paneuropean"/>
                <a:cs typeface="Century Gothic Paneuropean"/>
                <a:sym typeface="Century Gothic Paneuropean"/>
              </a:rPr>
              <a:t>Up to</a:t>
            </a:r>
          </a:p>
          <a:p>
            <a:pPr algn="ctr">
              <a:lnSpc>
                <a:spcPts val="4860"/>
              </a:lnSpc>
            </a:pPr>
            <a:r>
              <a:rPr lang="en-US" sz="4050" b="1" spc="-112">
                <a:solidFill>
                  <a:srgbClr val="202326"/>
                </a:solidFill>
                <a:latin typeface="Century Gothic Paneuropean Bold"/>
                <a:ea typeface="Century Gothic Paneuropean Bold"/>
                <a:cs typeface="Century Gothic Paneuropean Bold"/>
                <a:sym typeface="Century Gothic Paneuropean Bold"/>
              </a:rPr>
              <a:t>$250</a:t>
            </a:r>
          </a:p>
        </p:txBody>
      </p:sp>
      <p:sp>
        <p:nvSpPr>
          <p:cNvPr id="31" name="TextBox 31">
            <a:extLst>
              <a:ext uri="{FF2B5EF4-FFF2-40B4-BE49-F238E27FC236}">
                <a16:creationId xmlns:a16="http://schemas.microsoft.com/office/drawing/2014/main" id="{D7911A22-BADF-9EDC-D640-7CFBED6CD328}"/>
              </a:ext>
            </a:extLst>
          </p:cNvPr>
          <p:cNvSpPr txBox="1"/>
          <p:nvPr/>
        </p:nvSpPr>
        <p:spPr>
          <a:xfrm>
            <a:off x="10467056" y="7734035"/>
            <a:ext cx="4347943" cy="1095431"/>
          </a:xfrm>
          <a:prstGeom prst="rect">
            <a:avLst/>
          </a:prstGeom>
        </p:spPr>
        <p:txBody>
          <a:bodyPr lIns="0" tIns="0" rIns="0" bIns="0" rtlCol="0" anchor="t">
            <a:spAutoFit/>
          </a:bodyPr>
          <a:lstStyle/>
          <a:p>
            <a:pPr algn="ctr">
              <a:lnSpc>
                <a:spcPts val="3960"/>
              </a:lnSpc>
            </a:pPr>
            <a:r>
              <a:rPr lang="en-US" sz="3300" spc="-112">
                <a:solidFill>
                  <a:srgbClr val="202326"/>
                </a:solidFill>
                <a:latin typeface="Century Gothic Paneuropean"/>
                <a:ea typeface="Century Gothic Paneuropean"/>
                <a:cs typeface="Century Gothic Paneuropean"/>
                <a:sym typeface="Century Gothic Paneuropean"/>
              </a:rPr>
              <a:t>Up to</a:t>
            </a:r>
          </a:p>
          <a:p>
            <a:pPr algn="ctr">
              <a:lnSpc>
                <a:spcPts val="4860"/>
              </a:lnSpc>
            </a:pPr>
            <a:r>
              <a:rPr lang="en-US" sz="4050" b="1" spc="-112">
                <a:solidFill>
                  <a:srgbClr val="202326"/>
                </a:solidFill>
                <a:latin typeface="Century Gothic Paneuropean Bold"/>
                <a:ea typeface="Century Gothic Paneuropean Bold"/>
                <a:cs typeface="Century Gothic Paneuropean Bold"/>
                <a:sym typeface="Century Gothic Paneuropean Bold"/>
              </a:rPr>
              <a:t>$350</a:t>
            </a:r>
          </a:p>
        </p:txBody>
      </p:sp>
      <p:sp>
        <p:nvSpPr>
          <p:cNvPr id="32" name="TextBox 32">
            <a:extLst>
              <a:ext uri="{FF2B5EF4-FFF2-40B4-BE49-F238E27FC236}">
                <a16:creationId xmlns:a16="http://schemas.microsoft.com/office/drawing/2014/main" id="{B94646D3-CBCD-BF92-AE0E-6721FD2D394A}"/>
              </a:ext>
            </a:extLst>
          </p:cNvPr>
          <p:cNvSpPr txBox="1"/>
          <p:nvPr/>
        </p:nvSpPr>
        <p:spPr>
          <a:xfrm>
            <a:off x="14257469" y="7734035"/>
            <a:ext cx="1446724" cy="1095431"/>
          </a:xfrm>
          <a:prstGeom prst="rect">
            <a:avLst/>
          </a:prstGeom>
        </p:spPr>
        <p:txBody>
          <a:bodyPr lIns="0" tIns="0" rIns="0" bIns="0" rtlCol="0" anchor="t">
            <a:spAutoFit/>
          </a:bodyPr>
          <a:lstStyle/>
          <a:p>
            <a:pPr algn="ctr">
              <a:lnSpc>
                <a:spcPts val="3960"/>
              </a:lnSpc>
            </a:pPr>
            <a:r>
              <a:rPr lang="en-US" sz="3300" spc="-112">
                <a:solidFill>
                  <a:srgbClr val="202326"/>
                </a:solidFill>
                <a:latin typeface="Century Gothic Paneuropean"/>
                <a:ea typeface="Century Gothic Paneuropean"/>
                <a:cs typeface="Century Gothic Paneuropean"/>
                <a:sym typeface="Century Gothic Paneuropean"/>
              </a:rPr>
              <a:t>Up to</a:t>
            </a:r>
          </a:p>
          <a:p>
            <a:pPr algn="ctr">
              <a:lnSpc>
                <a:spcPts val="4860"/>
              </a:lnSpc>
            </a:pPr>
            <a:r>
              <a:rPr lang="en-US" sz="4050" b="1" spc="-112">
                <a:solidFill>
                  <a:srgbClr val="202326"/>
                </a:solidFill>
                <a:latin typeface="Century Gothic Paneuropean Bold"/>
                <a:ea typeface="Century Gothic Paneuropean Bold"/>
                <a:cs typeface="Century Gothic Paneuropean Bold"/>
                <a:sym typeface="Century Gothic Paneuropean Bold"/>
              </a:rPr>
              <a:t>$400</a:t>
            </a:r>
          </a:p>
        </p:txBody>
      </p:sp>
      <p:sp>
        <p:nvSpPr>
          <p:cNvPr id="33" name="TextBox 33">
            <a:extLst>
              <a:ext uri="{FF2B5EF4-FFF2-40B4-BE49-F238E27FC236}">
                <a16:creationId xmlns:a16="http://schemas.microsoft.com/office/drawing/2014/main" id="{AFDC8EDB-44CB-20D0-CCA0-6315A7AB6F73}"/>
              </a:ext>
            </a:extLst>
          </p:cNvPr>
          <p:cNvSpPr txBox="1"/>
          <p:nvPr/>
        </p:nvSpPr>
        <p:spPr>
          <a:xfrm>
            <a:off x="2892030" y="5240987"/>
            <a:ext cx="720979" cy="384066"/>
          </a:xfrm>
          <a:prstGeom prst="rect">
            <a:avLst/>
          </a:prstGeom>
        </p:spPr>
        <p:txBody>
          <a:bodyPr lIns="0" tIns="0" rIns="0" bIns="0" rtlCol="0" anchor="t">
            <a:spAutoFit/>
          </a:bodyPr>
          <a:lstStyle/>
          <a:p>
            <a:pPr algn="ctr">
              <a:lnSpc>
                <a:spcPts val="2510"/>
              </a:lnSpc>
            </a:pPr>
            <a:r>
              <a:rPr lang="en-US" sz="3800" b="1" spc="-239">
                <a:solidFill>
                  <a:srgbClr val="404040"/>
                </a:solidFill>
                <a:latin typeface="Century Gothic Paneuropean Bold"/>
                <a:ea typeface="Century Gothic Paneuropean Bold"/>
                <a:cs typeface="Century Gothic Paneuropean Bold"/>
                <a:sym typeface="Century Gothic Paneuropean Bold"/>
              </a:rPr>
              <a:t>CQ</a:t>
            </a:r>
          </a:p>
        </p:txBody>
      </p:sp>
      <p:sp>
        <p:nvSpPr>
          <p:cNvPr id="34" name="TextBox 34">
            <a:extLst>
              <a:ext uri="{FF2B5EF4-FFF2-40B4-BE49-F238E27FC236}">
                <a16:creationId xmlns:a16="http://schemas.microsoft.com/office/drawing/2014/main" id="{35E2AD06-0F42-CBFB-903F-5AC7DD7F6935}"/>
              </a:ext>
            </a:extLst>
          </p:cNvPr>
          <p:cNvSpPr txBox="1"/>
          <p:nvPr/>
        </p:nvSpPr>
        <p:spPr>
          <a:xfrm>
            <a:off x="5222621" y="5240987"/>
            <a:ext cx="720979" cy="366062"/>
          </a:xfrm>
          <a:prstGeom prst="rect">
            <a:avLst/>
          </a:prstGeom>
        </p:spPr>
        <p:txBody>
          <a:bodyPr wrap="square" lIns="0" tIns="0" rIns="0" bIns="0" rtlCol="0" anchor="t">
            <a:spAutoFit/>
          </a:bodyPr>
          <a:lstStyle/>
          <a:p>
            <a:pPr algn="ctr">
              <a:lnSpc>
                <a:spcPts val="2510"/>
              </a:lnSpc>
            </a:pPr>
            <a:r>
              <a:rPr lang="en-US" sz="3800" b="1" dirty="0">
                <a:solidFill>
                  <a:srgbClr val="404040"/>
                </a:solidFill>
                <a:latin typeface="Century Gothic Paneuropean Bold"/>
                <a:ea typeface="Century Gothic Paneuropean Bold"/>
                <a:cs typeface="Century Gothic Paneuropean Bold"/>
                <a:sym typeface="Century Gothic Paneuropean Bold"/>
              </a:rPr>
              <a:t>ETL</a:t>
            </a:r>
          </a:p>
        </p:txBody>
      </p:sp>
      <p:sp>
        <p:nvSpPr>
          <p:cNvPr id="35" name="TextBox 35">
            <a:extLst>
              <a:ext uri="{FF2B5EF4-FFF2-40B4-BE49-F238E27FC236}">
                <a16:creationId xmlns:a16="http://schemas.microsoft.com/office/drawing/2014/main" id="{B0DF0628-DA08-F59E-AB73-5CA9D07804BD}"/>
              </a:ext>
            </a:extLst>
          </p:cNvPr>
          <p:cNvSpPr txBox="1"/>
          <p:nvPr/>
        </p:nvSpPr>
        <p:spPr>
          <a:xfrm>
            <a:off x="7532715" y="5258991"/>
            <a:ext cx="844671" cy="366062"/>
          </a:xfrm>
          <a:prstGeom prst="rect">
            <a:avLst/>
          </a:prstGeom>
        </p:spPr>
        <p:txBody>
          <a:bodyPr wrap="square" lIns="0" tIns="0" rIns="0" bIns="0" rtlCol="0" anchor="t">
            <a:spAutoFit/>
          </a:bodyPr>
          <a:lstStyle/>
          <a:p>
            <a:pPr algn="ctr">
              <a:lnSpc>
                <a:spcPts val="2510"/>
              </a:lnSpc>
            </a:pPr>
            <a:r>
              <a:rPr lang="en-US" sz="3800" b="1" spc="-239" dirty="0">
                <a:solidFill>
                  <a:srgbClr val="404040"/>
                </a:solidFill>
                <a:latin typeface="Century Gothic Paneuropean Bold"/>
                <a:ea typeface="Century Gothic Paneuropean Bold"/>
                <a:cs typeface="Century Gothic Paneuropean Bold"/>
                <a:sym typeface="Century Gothic Paneuropean Bold"/>
              </a:rPr>
              <a:t>RC</a:t>
            </a:r>
          </a:p>
        </p:txBody>
      </p:sp>
      <p:sp>
        <p:nvSpPr>
          <p:cNvPr id="36" name="TextBox 36">
            <a:extLst>
              <a:ext uri="{FF2B5EF4-FFF2-40B4-BE49-F238E27FC236}">
                <a16:creationId xmlns:a16="http://schemas.microsoft.com/office/drawing/2014/main" id="{9A35C785-2BB8-EB60-61F1-5AC7B7B6468B}"/>
              </a:ext>
            </a:extLst>
          </p:cNvPr>
          <p:cNvSpPr txBox="1"/>
          <p:nvPr/>
        </p:nvSpPr>
        <p:spPr>
          <a:xfrm>
            <a:off x="9818604" y="5240987"/>
            <a:ext cx="989695" cy="366062"/>
          </a:xfrm>
          <a:prstGeom prst="rect">
            <a:avLst/>
          </a:prstGeom>
        </p:spPr>
        <p:txBody>
          <a:bodyPr wrap="square" lIns="0" tIns="0" rIns="0" bIns="0" rtlCol="0" anchor="t">
            <a:spAutoFit/>
          </a:bodyPr>
          <a:lstStyle/>
          <a:p>
            <a:pPr algn="ctr">
              <a:lnSpc>
                <a:spcPts val="2510"/>
              </a:lnSpc>
            </a:pPr>
            <a:r>
              <a:rPr lang="en-US" sz="3800" b="1" spc="-239" dirty="0">
                <a:solidFill>
                  <a:srgbClr val="404040"/>
                </a:solidFill>
                <a:latin typeface="Century Gothic Paneuropean Bold"/>
                <a:ea typeface="Century Gothic Paneuropean Bold"/>
                <a:cs typeface="Century Gothic Paneuropean Bold"/>
                <a:sym typeface="Century Gothic Paneuropean Bold"/>
              </a:rPr>
              <a:t>RD</a:t>
            </a:r>
          </a:p>
        </p:txBody>
      </p:sp>
      <p:sp>
        <p:nvSpPr>
          <p:cNvPr id="37" name="TextBox 37">
            <a:extLst>
              <a:ext uri="{FF2B5EF4-FFF2-40B4-BE49-F238E27FC236}">
                <a16:creationId xmlns:a16="http://schemas.microsoft.com/office/drawing/2014/main" id="{4977A9DF-54A7-C9FE-418C-FDBF45C98EAE}"/>
              </a:ext>
            </a:extLst>
          </p:cNvPr>
          <p:cNvSpPr txBox="1"/>
          <p:nvPr/>
        </p:nvSpPr>
        <p:spPr>
          <a:xfrm>
            <a:off x="12146179" y="5258991"/>
            <a:ext cx="989695" cy="366062"/>
          </a:xfrm>
          <a:prstGeom prst="rect">
            <a:avLst/>
          </a:prstGeom>
        </p:spPr>
        <p:txBody>
          <a:bodyPr wrap="square" lIns="0" tIns="0" rIns="0" bIns="0" rtlCol="0" anchor="t">
            <a:spAutoFit/>
          </a:bodyPr>
          <a:lstStyle/>
          <a:p>
            <a:pPr algn="ctr">
              <a:lnSpc>
                <a:spcPts val="2510"/>
              </a:lnSpc>
            </a:pPr>
            <a:r>
              <a:rPr lang="en-US" sz="3800" b="1" spc="-239" dirty="0">
                <a:solidFill>
                  <a:srgbClr val="404040"/>
                </a:solidFill>
                <a:latin typeface="Century Gothic Paneuropean Bold"/>
                <a:ea typeface="Century Gothic Paneuropean Bold"/>
                <a:cs typeface="Century Gothic Paneuropean Bold"/>
                <a:sym typeface="Century Gothic Paneuropean Bold"/>
              </a:rPr>
              <a:t>RVP</a:t>
            </a:r>
          </a:p>
        </p:txBody>
      </p:sp>
      <p:sp>
        <p:nvSpPr>
          <p:cNvPr id="38" name="TextBox 38">
            <a:extLst>
              <a:ext uri="{FF2B5EF4-FFF2-40B4-BE49-F238E27FC236}">
                <a16:creationId xmlns:a16="http://schemas.microsoft.com/office/drawing/2014/main" id="{E0FA7103-1E8F-36CB-EFBB-FD4ADB98D6D0}"/>
              </a:ext>
            </a:extLst>
          </p:cNvPr>
          <p:cNvSpPr txBox="1"/>
          <p:nvPr/>
        </p:nvSpPr>
        <p:spPr>
          <a:xfrm>
            <a:off x="14473754" y="5273870"/>
            <a:ext cx="1092991" cy="366062"/>
          </a:xfrm>
          <a:prstGeom prst="rect">
            <a:avLst/>
          </a:prstGeom>
        </p:spPr>
        <p:txBody>
          <a:bodyPr wrap="square" lIns="0" tIns="0" rIns="0" bIns="0" rtlCol="0" anchor="t">
            <a:spAutoFit/>
          </a:bodyPr>
          <a:lstStyle/>
          <a:p>
            <a:pPr algn="ctr">
              <a:lnSpc>
                <a:spcPts val="2510"/>
              </a:lnSpc>
            </a:pPr>
            <a:r>
              <a:rPr lang="en-US" sz="3800" b="1" spc="-239" dirty="0">
                <a:solidFill>
                  <a:srgbClr val="404040"/>
                </a:solidFill>
                <a:latin typeface="Century Gothic Paneuropean Bold"/>
                <a:ea typeface="Century Gothic Paneuropean Bold"/>
                <a:cs typeface="Century Gothic Paneuropean Bold"/>
                <a:sym typeface="Century Gothic Paneuropean Bold"/>
              </a:rPr>
              <a:t>SVP</a:t>
            </a:r>
          </a:p>
        </p:txBody>
      </p:sp>
      <p:sp>
        <p:nvSpPr>
          <p:cNvPr id="39" name="Freeform 39">
            <a:extLst>
              <a:ext uri="{FF2B5EF4-FFF2-40B4-BE49-F238E27FC236}">
                <a16:creationId xmlns:a16="http://schemas.microsoft.com/office/drawing/2014/main" id="{0E011FB4-B00C-7029-BB71-80C8377517E1}"/>
              </a:ext>
            </a:extLst>
          </p:cNvPr>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9">
              <a:extLst>
                <a:ext uri="{96DAC541-7B7A-43D3-8B79-37D633B846F1}">
                  <asvg:svgBlip xmlns:asvg="http://schemas.microsoft.com/office/drawing/2016/SVG/main" r:embed="rId10"/>
                </a:ext>
              </a:extLst>
            </a:blip>
            <a:stretch>
              <a:fillRect t="-468" b="-468"/>
            </a:stretch>
          </a:blipFill>
        </p:spPr>
        <p:txBody>
          <a:bodyPr/>
          <a:lstStyle/>
          <a:p>
            <a:endParaRPr lang="en-US"/>
          </a:p>
        </p:txBody>
      </p:sp>
      <p:sp>
        <p:nvSpPr>
          <p:cNvPr id="41" name="Freeform 41">
            <a:extLst>
              <a:ext uri="{FF2B5EF4-FFF2-40B4-BE49-F238E27FC236}">
                <a16:creationId xmlns:a16="http://schemas.microsoft.com/office/drawing/2014/main" id="{04161286-5533-82B9-A99D-8BB85E0CD46C}"/>
              </a:ext>
            </a:extLst>
          </p:cNvPr>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sp>
        <p:nvSpPr>
          <p:cNvPr id="2" name="TextBox 47">
            <a:extLst>
              <a:ext uri="{FF2B5EF4-FFF2-40B4-BE49-F238E27FC236}">
                <a16:creationId xmlns:a16="http://schemas.microsoft.com/office/drawing/2014/main" id="{02CFF8D8-4E9F-56BA-B936-0F4E98B197F1}"/>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
        <p:nvSpPr>
          <p:cNvPr id="45" name="TextBox 26">
            <a:extLst>
              <a:ext uri="{FF2B5EF4-FFF2-40B4-BE49-F238E27FC236}">
                <a16:creationId xmlns:a16="http://schemas.microsoft.com/office/drawing/2014/main" id="{95D72EC4-CFDF-6447-6B56-9991078C85A7}"/>
              </a:ext>
            </a:extLst>
          </p:cNvPr>
          <p:cNvSpPr txBox="1"/>
          <p:nvPr/>
        </p:nvSpPr>
        <p:spPr>
          <a:xfrm>
            <a:off x="1046326" y="9526072"/>
            <a:ext cx="8989724" cy="456832"/>
          </a:xfrm>
          <a:prstGeom prst="rect">
            <a:avLst/>
          </a:prstGeom>
          <a:ln>
            <a:noFill/>
          </a:ln>
        </p:spPr>
        <p:txBody>
          <a:bodyPr lIns="0" tIns="0" rIns="0" bIns="0" rtlCol="0" anchor="ctr"/>
          <a:lstStyle/>
          <a:p>
            <a:pPr>
              <a:lnSpc>
                <a:spcPts val="2460"/>
              </a:lnSpc>
            </a:pPr>
            <a:r>
              <a:rPr lang="en-US" sz="2000" dirty="0">
                <a:solidFill>
                  <a:srgbClr val="4E92D5"/>
                </a:solidFill>
                <a:latin typeface="Century Gothic" panose="020B0502020202020204" pitchFamily="34" charset="0"/>
                <a:ea typeface="Century Gothic Paneuropean Italics"/>
                <a:cs typeface="Century Gothic Paneuropean Italics"/>
                <a:sym typeface="Century Gothic Paneuropean Italics"/>
              </a:rPr>
              <a:t>*</a:t>
            </a:r>
            <a:r>
              <a:rPr lang="en-US" sz="2000" b="1" dirty="0">
                <a:solidFill>
                  <a:srgbClr val="4E92D5"/>
                </a:solidFill>
                <a:latin typeface="Century Gothic" panose="020B0502020202020204" pitchFamily="34" charset="0"/>
                <a:ea typeface="Century Gothic Paneuropean Italics"/>
                <a:cs typeface="Century Gothic Paneuropean Italics"/>
                <a:sym typeface="Century Gothic Paneuropean Italics"/>
              </a:rPr>
              <a:t>Refer to the ACN Compensation Plan for complete details! </a:t>
            </a:r>
          </a:p>
        </p:txBody>
      </p:sp>
    </p:spTree>
    <p:extLst>
      <p:ext uri="{BB962C8B-B14F-4D97-AF65-F5344CB8AC3E}">
        <p14:creationId xmlns:p14="http://schemas.microsoft.com/office/powerpoint/2010/main" val="9734819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BFE6A42-5447-DADB-6B56-CE64F8254EB8}"/>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
          <p:cNvGrpSpPr/>
          <p:nvPr/>
        </p:nvGrpSpPr>
        <p:grpSpPr>
          <a:xfrm>
            <a:off x="2147564" y="2266340"/>
            <a:ext cx="13992873" cy="1046147"/>
            <a:chOff x="0" y="0"/>
            <a:chExt cx="18657164" cy="1394862"/>
          </a:xfrm>
        </p:grpSpPr>
        <p:sp>
          <p:nvSpPr>
            <p:cNvPr id="4" name="Freeform 4"/>
            <p:cNvSpPr/>
            <p:nvPr/>
          </p:nvSpPr>
          <p:spPr>
            <a:xfrm>
              <a:off x="0" y="0"/>
              <a:ext cx="18657159" cy="1394862"/>
            </a:xfrm>
            <a:custGeom>
              <a:avLst/>
              <a:gdLst/>
              <a:ahLst/>
              <a:cxnLst/>
              <a:rect l="l" t="t" r="r" b="b"/>
              <a:pathLst>
                <a:path w="18657159" h="1394862">
                  <a:moveTo>
                    <a:pt x="0" y="0"/>
                  </a:moveTo>
                  <a:lnTo>
                    <a:pt x="18657159" y="0"/>
                  </a:lnTo>
                  <a:lnTo>
                    <a:pt x="18657159" y="1394862"/>
                  </a:lnTo>
                  <a:lnTo>
                    <a:pt x="0" y="1394862"/>
                  </a:lnTo>
                  <a:close/>
                </a:path>
              </a:pathLst>
            </a:custGeom>
            <a:solidFill>
              <a:srgbClr val="000000">
                <a:alpha val="0"/>
              </a:srgbClr>
            </a:solidFill>
            <a:ln w="12700">
              <a:noFill/>
            </a:ln>
          </p:spPr>
          <p:txBody>
            <a:bodyPr/>
            <a:lstStyle/>
            <a:p>
              <a:endParaRPr lang="en-US"/>
            </a:p>
          </p:txBody>
        </p:sp>
        <p:sp>
          <p:nvSpPr>
            <p:cNvPr id="5" name="TextBox 5"/>
            <p:cNvSpPr txBox="1"/>
            <p:nvPr/>
          </p:nvSpPr>
          <p:spPr>
            <a:xfrm>
              <a:off x="0" y="333375"/>
              <a:ext cx="18657164" cy="1061486"/>
            </a:xfrm>
            <a:prstGeom prst="rect">
              <a:avLst/>
            </a:prstGeom>
            <a:ln>
              <a:noFill/>
            </a:ln>
          </p:spPr>
          <p:txBody>
            <a:bodyPr lIns="0" tIns="0" rIns="0" bIns="0" rtlCol="0" anchor="ctr"/>
            <a:lstStyle/>
            <a:p>
              <a:pPr algn="ctr">
                <a:lnSpc>
                  <a:spcPts val="2620"/>
                </a:lnSpc>
              </a:pPr>
              <a:r>
                <a:rPr lang="en-US" sz="5100" dirty="0">
                  <a:solidFill>
                    <a:srgbClr val="404040"/>
                  </a:solidFill>
                  <a:latin typeface="Century Gothic Paneuropean Bold"/>
                  <a:ea typeface="Century Gothic Paneuropean Bold"/>
                  <a:cs typeface="Century Gothic Paneuropean Bold"/>
                  <a:sym typeface="Century Gothic Paneuropean Bold"/>
                </a:rPr>
                <a:t>Fast Start Bonuses</a:t>
              </a:r>
            </a:p>
          </p:txBody>
        </p:sp>
      </p:grpSp>
      <p:sp>
        <p:nvSpPr>
          <p:cNvPr id="12" name="Freeform 12"/>
          <p:cNvSpPr/>
          <p:nvPr/>
        </p:nvSpPr>
        <p:spPr>
          <a:xfrm>
            <a:off x="16114620" y="9410329"/>
            <a:ext cx="1835610" cy="687857"/>
          </a:xfrm>
          <a:custGeom>
            <a:avLst/>
            <a:gdLst/>
            <a:ahLst/>
            <a:cxnLst/>
            <a:rect l="l" t="t" r="r" b="b"/>
            <a:pathLst>
              <a:path w="1835610" h="687857">
                <a:moveTo>
                  <a:pt x="0" y="0"/>
                </a:moveTo>
                <a:lnTo>
                  <a:pt x="1835611" y="0"/>
                </a:lnTo>
                <a:lnTo>
                  <a:pt x="1835611" y="687857"/>
                </a:lnTo>
                <a:lnTo>
                  <a:pt x="0" y="687857"/>
                </a:lnTo>
                <a:lnTo>
                  <a:pt x="0" y="0"/>
                </a:lnTo>
                <a:close/>
              </a:path>
            </a:pathLst>
          </a:custGeom>
          <a:blipFill>
            <a:blip r:embed="rId3">
              <a:extLst>
                <a:ext uri="{96DAC541-7B7A-43D3-8B79-37D633B846F1}">
                  <asvg:svgBlip xmlns:asvg="http://schemas.microsoft.com/office/drawing/2016/SVG/main" r:embed="rId4"/>
                </a:ext>
              </a:extLst>
            </a:blip>
            <a:stretch>
              <a:fillRect t="-468" b="-468"/>
            </a:stretch>
          </a:blipFill>
        </p:spPr>
        <p:txBody>
          <a:bodyPr/>
          <a:lstStyle/>
          <a:p>
            <a:endParaRPr lang="en-US"/>
          </a:p>
        </p:txBody>
      </p:sp>
      <p:grpSp>
        <p:nvGrpSpPr>
          <p:cNvPr id="13" name="Group 13"/>
          <p:cNvGrpSpPr/>
          <p:nvPr/>
        </p:nvGrpSpPr>
        <p:grpSpPr>
          <a:xfrm>
            <a:off x="1031272" y="621564"/>
            <a:ext cx="6957336" cy="1578102"/>
            <a:chOff x="0" y="0"/>
            <a:chExt cx="9276448" cy="2104135"/>
          </a:xfrm>
        </p:grpSpPr>
        <p:sp>
          <p:nvSpPr>
            <p:cNvPr id="14" name="Freeform 14"/>
            <p:cNvSpPr/>
            <p:nvPr/>
          </p:nvSpPr>
          <p:spPr>
            <a:xfrm>
              <a:off x="0" y="0"/>
              <a:ext cx="9276453" cy="2104131"/>
            </a:xfrm>
            <a:custGeom>
              <a:avLst/>
              <a:gdLst/>
              <a:ahLst/>
              <a:cxnLst/>
              <a:rect l="l" t="t" r="r" b="b"/>
              <a:pathLst>
                <a:path w="9276453" h="2104131">
                  <a:moveTo>
                    <a:pt x="0" y="0"/>
                  </a:moveTo>
                  <a:lnTo>
                    <a:pt x="9276453" y="0"/>
                  </a:lnTo>
                  <a:lnTo>
                    <a:pt x="9276453" y="2104131"/>
                  </a:lnTo>
                  <a:lnTo>
                    <a:pt x="0" y="2104131"/>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152400"/>
              <a:ext cx="9276448" cy="1951735"/>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Overriding Income</a:t>
              </a:r>
            </a:p>
          </p:txBody>
        </p:sp>
      </p:grpSp>
      <p:grpSp>
        <p:nvGrpSpPr>
          <p:cNvPr id="16" name="Group 16"/>
          <p:cNvGrpSpPr/>
          <p:nvPr/>
        </p:nvGrpSpPr>
        <p:grpSpPr>
          <a:xfrm>
            <a:off x="9457573" y="942108"/>
            <a:ext cx="7902311" cy="930259"/>
            <a:chOff x="0" y="0"/>
            <a:chExt cx="10536415" cy="1240346"/>
          </a:xfrm>
        </p:grpSpPr>
        <p:sp>
          <p:nvSpPr>
            <p:cNvPr id="17" name="Freeform 17"/>
            <p:cNvSpPr/>
            <p:nvPr/>
          </p:nvSpPr>
          <p:spPr>
            <a:xfrm>
              <a:off x="0" y="0"/>
              <a:ext cx="10536414" cy="1240343"/>
            </a:xfrm>
            <a:custGeom>
              <a:avLst/>
              <a:gdLst/>
              <a:ahLst/>
              <a:cxnLst/>
              <a:rect l="l" t="t" r="r" b="b"/>
              <a:pathLst>
                <a:path w="10536414" h="1240343">
                  <a:moveTo>
                    <a:pt x="0" y="0"/>
                  </a:moveTo>
                  <a:lnTo>
                    <a:pt x="10536414" y="0"/>
                  </a:lnTo>
                  <a:lnTo>
                    <a:pt x="10536414" y="1240343"/>
                  </a:lnTo>
                  <a:lnTo>
                    <a:pt x="0" y="1240343"/>
                  </a:lnTo>
                  <a:close/>
                </a:path>
              </a:pathLst>
            </a:custGeom>
            <a:solidFill>
              <a:srgbClr val="000000">
                <a:alpha val="0"/>
              </a:srgbClr>
            </a:solidFill>
            <a:ln w="12700">
              <a:noFill/>
            </a:ln>
          </p:spPr>
          <p:txBody>
            <a:bodyPr/>
            <a:lstStyle/>
            <a:p>
              <a:endParaRPr lang="en-US"/>
            </a:p>
          </p:txBody>
        </p:sp>
        <p:sp>
          <p:nvSpPr>
            <p:cNvPr id="18" name="TextBox 18"/>
            <p:cNvSpPr txBox="1"/>
            <p:nvPr/>
          </p:nvSpPr>
          <p:spPr>
            <a:xfrm>
              <a:off x="0" y="152400"/>
              <a:ext cx="10536415" cy="1087946"/>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Your</a:t>
              </a:r>
              <a:r>
                <a:rPr lang="en-US" sz="6450" dirty="0">
                  <a:solidFill>
                    <a:srgbClr val="125994"/>
                  </a:solidFill>
                  <a:latin typeface="Anton"/>
                  <a:ea typeface="Anton"/>
                  <a:cs typeface="Anton"/>
                  <a:sym typeface="Anton"/>
                </a:rPr>
                <a:t> </a:t>
              </a:r>
              <a:r>
                <a:rPr lang="en-US" sz="6450" dirty="0">
                  <a:solidFill>
                    <a:srgbClr val="404040"/>
                  </a:solidFill>
                  <a:latin typeface="Anton"/>
                  <a:ea typeface="Anton"/>
                  <a:cs typeface="Anton"/>
                  <a:sym typeface="Anton"/>
                </a:rPr>
                <a:t>Team’s</a:t>
              </a:r>
              <a:r>
                <a:rPr lang="en-US" sz="6450" dirty="0">
                  <a:solidFill>
                    <a:srgbClr val="125994"/>
                  </a:solidFill>
                  <a:latin typeface="Anton"/>
                  <a:ea typeface="Anton"/>
                  <a:cs typeface="Anton"/>
                  <a:sym typeface="Anton"/>
                </a:rPr>
                <a:t> </a:t>
              </a:r>
              <a:r>
                <a:rPr lang="en-US" sz="6450" dirty="0">
                  <a:solidFill>
                    <a:srgbClr val="4E92D4"/>
                  </a:solidFill>
                  <a:latin typeface="Anton"/>
                  <a:ea typeface="Anton"/>
                  <a:cs typeface="Anton"/>
                  <a:sym typeface="Anton"/>
                </a:rPr>
                <a:t>Customers</a:t>
              </a:r>
            </a:p>
          </p:txBody>
        </p:sp>
      </p:grpSp>
      <p:grpSp>
        <p:nvGrpSpPr>
          <p:cNvPr id="19" name="Group 19"/>
          <p:cNvGrpSpPr/>
          <p:nvPr/>
        </p:nvGrpSpPr>
        <p:grpSpPr>
          <a:xfrm>
            <a:off x="1031272" y="1938471"/>
            <a:ext cx="16225456" cy="9525"/>
            <a:chOff x="0" y="0"/>
            <a:chExt cx="21633942" cy="12700"/>
          </a:xfrm>
        </p:grpSpPr>
        <p:sp>
          <p:nvSpPr>
            <p:cNvPr id="20" name="Freeform 20"/>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sp>
        <p:nvSpPr>
          <p:cNvPr id="39" name="Freeform 39"/>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5">
              <a:extLst>
                <a:ext uri="{96DAC541-7B7A-43D3-8B79-37D633B846F1}">
                  <asvg:svgBlip xmlns:asvg="http://schemas.microsoft.com/office/drawing/2016/SVG/main" r:embed="rId6"/>
                </a:ext>
              </a:extLst>
            </a:blip>
            <a:stretch>
              <a:fillRect t="-468" b="-468"/>
            </a:stretch>
          </a:blipFill>
        </p:spPr>
        <p:txBody>
          <a:bodyPr/>
          <a:lstStyle/>
          <a:p>
            <a:endParaRPr lang="en-US"/>
          </a:p>
        </p:txBody>
      </p:sp>
      <p:sp>
        <p:nvSpPr>
          <p:cNvPr id="41" name="Freeform 41"/>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grpSp>
        <p:nvGrpSpPr>
          <p:cNvPr id="44" name="Group 21">
            <a:extLst>
              <a:ext uri="{FF2B5EF4-FFF2-40B4-BE49-F238E27FC236}">
                <a16:creationId xmlns:a16="http://schemas.microsoft.com/office/drawing/2014/main" id="{DF4C72DB-296C-7723-26E1-C4E72EA2662D}"/>
              </a:ext>
            </a:extLst>
          </p:cNvPr>
          <p:cNvGrpSpPr/>
          <p:nvPr/>
        </p:nvGrpSpPr>
        <p:grpSpPr>
          <a:xfrm>
            <a:off x="3657600" y="3624815"/>
            <a:ext cx="6487888" cy="3250300"/>
            <a:chOff x="0" y="0"/>
            <a:chExt cx="8650519" cy="4333734"/>
          </a:xfrm>
        </p:grpSpPr>
        <p:sp>
          <p:nvSpPr>
            <p:cNvPr id="45" name="Freeform 22">
              <a:extLst>
                <a:ext uri="{FF2B5EF4-FFF2-40B4-BE49-F238E27FC236}">
                  <a16:creationId xmlns:a16="http://schemas.microsoft.com/office/drawing/2014/main" id="{06B69627-82CA-A96D-D72E-D2B9B5D356F0}"/>
                </a:ext>
              </a:extLst>
            </p:cNvPr>
            <p:cNvSpPr/>
            <p:nvPr/>
          </p:nvSpPr>
          <p:spPr>
            <a:xfrm>
              <a:off x="0" y="0"/>
              <a:ext cx="8650519" cy="4333734"/>
            </a:xfrm>
            <a:custGeom>
              <a:avLst/>
              <a:gdLst/>
              <a:ahLst/>
              <a:cxnLst/>
              <a:rect l="l" t="t" r="r" b="b"/>
              <a:pathLst>
                <a:path w="8650518" h="4333734">
                  <a:moveTo>
                    <a:pt x="0" y="0"/>
                  </a:moveTo>
                  <a:lnTo>
                    <a:pt x="8650518" y="0"/>
                  </a:lnTo>
                  <a:lnTo>
                    <a:pt x="8650518" y="4333734"/>
                  </a:lnTo>
                  <a:lnTo>
                    <a:pt x="0" y="4333734"/>
                  </a:lnTo>
                  <a:lnTo>
                    <a:pt x="0" y="0"/>
                  </a:lnTo>
                  <a:close/>
                </a:path>
              </a:pathLst>
            </a:custGeom>
            <a:blipFill>
              <a:blip r:embed="rId7">
                <a:extLst>
                  <a:ext uri="{96DAC541-7B7A-43D3-8B79-37D633B846F1}">
                    <asvg:svgBlip xmlns:asvg="http://schemas.microsoft.com/office/drawing/2016/SVG/main" r:embed="rId8"/>
                  </a:ext>
                </a:extLst>
              </a:blip>
              <a:stretch>
                <a:fillRect l="-55782" b="-53405"/>
              </a:stretch>
            </a:blipFill>
          </p:spPr>
          <p:txBody>
            <a:bodyPr/>
            <a:lstStyle/>
            <a:p>
              <a:endParaRPr lang="en-US" dirty="0"/>
            </a:p>
          </p:txBody>
        </p:sp>
        <p:sp>
          <p:nvSpPr>
            <p:cNvPr id="46" name="TextBox 23">
              <a:extLst>
                <a:ext uri="{FF2B5EF4-FFF2-40B4-BE49-F238E27FC236}">
                  <a16:creationId xmlns:a16="http://schemas.microsoft.com/office/drawing/2014/main" id="{6A9E8195-AF90-156D-13A3-CEE054485B70}"/>
                </a:ext>
              </a:extLst>
            </p:cNvPr>
            <p:cNvSpPr txBox="1"/>
            <p:nvPr/>
          </p:nvSpPr>
          <p:spPr>
            <a:xfrm>
              <a:off x="773749" y="1640703"/>
              <a:ext cx="2148205" cy="778761"/>
            </a:xfrm>
            <a:prstGeom prst="rect">
              <a:avLst/>
            </a:prstGeom>
          </p:spPr>
          <p:txBody>
            <a:bodyPr wrap="square" lIns="0" tIns="0" rIns="0" bIns="0" rtlCol="0" anchor="t">
              <a:spAutoFit/>
            </a:bodyPr>
            <a:lstStyle/>
            <a:p>
              <a:pPr algn="ctr">
                <a:lnSpc>
                  <a:spcPts val="3984"/>
                </a:lnSpc>
              </a:pPr>
              <a:r>
                <a:rPr lang="en-US" sz="6030" b="1" dirty="0">
                  <a:solidFill>
                    <a:srgbClr val="404040"/>
                  </a:solidFill>
                  <a:latin typeface="Century Gothic Paneuropean Bold"/>
                  <a:ea typeface="Century Gothic Paneuropean Bold"/>
                  <a:cs typeface="Century Gothic Paneuropean Bold"/>
                  <a:sym typeface="Century Gothic Paneuropean Bold"/>
                </a:rPr>
                <a:t>ETL</a:t>
              </a:r>
            </a:p>
          </p:txBody>
        </p:sp>
        <p:sp>
          <p:nvSpPr>
            <p:cNvPr id="47" name="TextBox 24">
              <a:extLst>
                <a:ext uri="{FF2B5EF4-FFF2-40B4-BE49-F238E27FC236}">
                  <a16:creationId xmlns:a16="http://schemas.microsoft.com/office/drawing/2014/main" id="{C2172673-0EDE-4742-D7A1-DF6ABA59028A}"/>
                </a:ext>
              </a:extLst>
            </p:cNvPr>
            <p:cNvSpPr txBox="1"/>
            <p:nvPr/>
          </p:nvSpPr>
          <p:spPr>
            <a:xfrm>
              <a:off x="6218815" y="1645174"/>
              <a:ext cx="1250986" cy="901423"/>
            </a:xfrm>
            <a:prstGeom prst="rect">
              <a:avLst/>
            </a:prstGeom>
          </p:spPr>
          <p:txBody>
            <a:bodyPr lIns="0" tIns="0" rIns="0" bIns="0" rtlCol="0" anchor="t">
              <a:spAutoFit/>
            </a:bodyPr>
            <a:lstStyle/>
            <a:p>
              <a:pPr algn="ctr">
                <a:lnSpc>
                  <a:spcPts val="3984"/>
                </a:lnSpc>
              </a:pPr>
              <a:r>
                <a:rPr lang="en-US" sz="6030" b="1" spc="-379" dirty="0">
                  <a:solidFill>
                    <a:srgbClr val="404040"/>
                  </a:solidFill>
                  <a:latin typeface="Century Gothic Paneuropean Bold"/>
                  <a:ea typeface="Century Gothic Paneuropean Bold"/>
                  <a:cs typeface="Century Gothic Paneuropean Bold"/>
                  <a:sym typeface="Century Gothic Paneuropean Bold"/>
                </a:rPr>
                <a:t>RC</a:t>
              </a:r>
            </a:p>
          </p:txBody>
        </p:sp>
      </p:grpSp>
      <p:grpSp>
        <p:nvGrpSpPr>
          <p:cNvPr id="48" name="Group 29">
            <a:extLst>
              <a:ext uri="{FF2B5EF4-FFF2-40B4-BE49-F238E27FC236}">
                <a16:creationId xmlns:a16="http://schemas.microsoft.com/office/drawing/2014/main" id="{B142EDB5-2A5D-918A-0843-B82391F5356F}"/>
              </a:ext>
            </a:extLst>
          </p:cNvPr>
          <p:cNvGrpSpPr/>
          <p:nvPr/>
        </p:nvGrpSpPr>
        <p:grpSpPr>
          <a:xfrm>
            <a:off x="4037586" y="7613577"/>
            <a:ext cx="2400300" cy="891540"/>
            <a:chOff x="0" y="0"/>
            <a:chExt cx="3200400" cy="1188720"/>
          </a:xfrm>
        </p:grpSpPr>
        <p:sp>
          <p:nvSpPr>
            <p:cNvPr id="49" name="Freeform 30">
              <a:extLst>
                <a:ext uri="{FF2B5EF4-FFF2-40B4-BE49-F238E27FC236}">
                  <a16:creationId xmlns:a16="http://schemas.microsoft.com/office/drawing/2014/main" id="{F863A93C-75ED-94E8-6F7A-48BDDB330202}"/>
                </a:ext>
              </a:extLst>
            </p:cNvPr>
            <p:cNvSpPr/>
            <p:nvPr/>
          </p:nvSpPr>
          <p:spPr>
            <a:xfrm>
              <a:off x="0" y="0"/>
              <a:ext cx="3200400" cy="1188720"/>
            </a:xfrm>
            <a:custGeom>
              <a:avLst/>
              <a:gdLst/>
              <a:ahLst/>
              <a:cxnLst/>
              <a:rect l="l" t="t" r="r" b="b"/>
              <a:pathLst>
                <a:path w="3200400" h="1188720">
                  <a:moveTo>
                    <a:pt x="0" y="0"/>
                  </a:moveTo>
                  <a:lnTo>
                    <a:pt x="3200400" y="0"/>
                  </a:lnTo>
                  <a:lnTo>
                    <a:pt x="3200400" y="1188720"/>
                  </a:lnTo>
                  <a:lnTo>
                    <a:pt x="0" y="1188720"/>
                  </a:lnTo>
                  <a:close/>
                </a:path>
              </a:pathLst>
            </a:custGeom>
            <a:solidFill>
              <a:srgbClr val="FF671F"/>
            </a:solidFill>
            <a:ln w="12700">
              <a:noFill/>
            </a:ln>
          </p:spPr>
          <p:txBody>
            <a:bodyPr/>
            <a:lstStyle/>
            <a:p>
              <a:endParaRPr lang="en-US"/>
            </a:p>
          </p:txBody>
        </p:sp>
      </p:grpSp>
      <p:grpSp>
        <p:nvGrpSpPr>
          <p:cNvPr id="50" name="Group 31">
            <a:extLst>
              <a:ext uri="{FF2B5EF4-FFF2-40B4-BE49-F238E27FC236}">
                <a16:creationId xmlns:a16="http://schemas.microsoft.com/office/drawing/2014/main" id="{CFE55547-1537-3893-843D-42665E3B3C16}"/>
              </a:ext>
            </a:extLst>
          </p:cNvPr>
          <p:cNvGrpSpPr/>
          <p:nvPr/>
        </p:nvGrpSpPr>
        <p:grpSpPr>
          <a:xfrm>
            <a:off x="3812120" y="6759301"/>
            <a:ext cx="2824420" cy="921411"/>
            <a:chOff x="0" y="0"/>
            <a:chExt cx="3765893" cy="1228548"/>
          </a:xfrm>
        </p:grpSpPr>
        <p:sp>
          <p:nvSpPr>
            <p:cNvPr id="51" name="Freeform 32">
              <a:extLst>
                <a:ext uri="{FF2B5EF4-FFF2-40B4-BE49-F238E27FC236}">
                  <a16:creationId xmlns:a16="http://schemas.microsoft.com/office/drawing/2014/main" id="{99C9DE87-51A9-636A-EAB1-0E776DA73B7E}"/>
                </a:ext>
              </a:extLst>
            </p:cNvPr>
            <p:cNvSpPr/>
            <p:nvPr/>
          </p:nvSpPr>
          <p:spPr>
            <a:xfrm>
              <a:off x="0" y="0"/>
              <a:ext cx="3765887" cy="1228550"/>
            </a:xfrm>
            <a:custGeom>
              <a:avLst/>
              <a:gdLst/>
              <a:ahLst/>
              <a:cxnLst/>
              <a:rect l="l" t="t" r="r" b="b"/>
              <a:pathLst>
                <a:path w="3765887" h="1228550">
                  <a:moveTo>
                    <a:pt x="0" y="0"/>
                  </a:moveTo>
                  <a:lnTo>
                    <a:pt x="3765887" y="0"/>
                  </a:lnTo>
                  <a:lnTo>
                    <a:pt x="3765887" y="1228550"/>
                  </a:lnTo>
                  <a:lnTo>
                    <a:pt x="0" y="1228550"/>
                  </a:lnTo>
                  <a:close/>
                </a:path>
              </a:pathLst>
            </a:custGeom>
            <a:solidFill>
              <a:srgbClr val="000000">
                <a:alpha val="0"/>
              </a:srgbClr>
            </a:solidFill>
            <a:ln w="12700">
              <a:noFill/>
            </a:ln>
          </p:spPr>
          <p:txBody>
            <a:bodyPr/>
            <a:lstStyle/>
            <a:p>
              <a:endParaRPr lang="en-US"/>
            </a:p>
          </p:txBody>
        </p:sp>
        <p:sp>
          <p:nvSpPr>
            <p:cNvPr id="52" name="TextBox 33">
              <a:extLst>
                <a:ext uri="{FF2B5EF4-FFF2-40B4-BE49-F238E27FC236}">
                  <a16:creationId xmlns:a16="http://schemas.microsoft.com/office/drawing/2014/main" id="{33A615D0-3085-B329-C527-A5E8D30ADC88}"/>
                </a:ext>
              </a:extLst>
            </p:cNvPr>
            <p:cNvSpPr txBox="1"/>
            <p:nvPr/>
          </p:nvSpPr>
          <p:spPr>
            <a:xfrm>
              <a:off x="0" y="247650"/>
              <a:ext cx="3765893" cy="980898"/>
            </a:xfrm>
            <a:prstGeom prst="rect">
              <a:avLst/>
            </a:prstGeom>
            <a:ln>
              <a:noFill/>
            </a:ln>
          </p:spPr>
          <p:txBody>
            <a:bodyPr lIns="0" tIns="0" rIns="0" bIns="0" rtlCol="0" anchor="ctr"/>
            <a:lstStyle/>
            <a:p>
              <a:pPr algn="ctr">
                <a:lnSpc>
                  <a:spcPts val="2774"/>
                </a:lnSpc>
              </a:pPr>
              <a:r>
                <a:rPr lang="en-US" sz="4500" b="1">
                  <a:solidFill>
                    <a:srgbClr val="00467F"/>
                  </a:solidFill>
                  <a:latin typeface="Century Gothic Paneuropean Bold"/>
                  <a:ea typeface="Century Gothic Paneuropean Bold"/>
                  <a:cs typeface="Century Gothic Paneuropean Bold"/>
                  <a:sym typeface="Century Gothic Paneuropean Bold"/>
                </a:rPr>
                <a:t>30 Days</a:t>
              </a:r>
            </a:p>
          </p:txBody>
        </p:sp>
      </p:grpSp>
      <p:grpSp>
        <p:nvGrpSpPr>
          <p:cNvPr id="53" name="Group 34">
            <a:extLst>
              <a:ext uri="{FF2B5EF4-FFF2-40B4-BE49-F238E27FC236}">
                <a16:creationId xmlns:a16="http://schemas.microsoft.com/office/drawing/2014/main" id="{BC6C7B4F-D72E-DE97-9E23-5683CAF98347}"/>
              </a:ext>
            </a:extLst>
          </p:cNvPr>
          <p:cNvGrpSpPr/>
          <p:nvPr/>
        </p:nvGrpSpPr>
        <p:grpSpPr>
          <a:xfrm>
            <a:off x="4155609" y="7568775"/>
            <a:ext cx="2194191" cy="1117189"/>
            <a:chOff x="101467" y="105821"/>
            <a:chExt cx="2925587" cy="1489585"/>
          </a:xfrm>
        </p:grpSpPr>
        <p:sp>
          <p:nvSpPr>
            <p:cNvPr id="54" name="Freeform 35">
              <a:extLst>
                <a:ext uri="{FF2B5EF4-FFF2-40B4-BE49-F238E27FC236}">
                  <a16:creationId xmlns:a16="http://schemas.microsoft.com/office/drawing/2014/main" id="{8F6449E3-A8CF-6B4E-CA6B-2EF324A40B5C}"/>
                </a:ext>
              </a:extLst>
            </p:cNvPr>
            <p:cNvSpPr/>
            <p:nvPr/>
          </p:nvSpPr>
          <p:spPr>
            <a:xfrm>
              <a:off x="101467" y="105821"/>
              <a:ext cx="2893167" cy="1489585"/>
            </a:xfrm>
            <a:custGeom>
              <a:avLst/>
              <a:gdLst/>
              <a:ahLst/>
              <a:cxnLst/>
              <a:rect l="l" t="t" r="r" b="b"/>
              <a:pathLst>
                <a:path w="2893168" h="1489584">
                  <a:moveTo>
                    <a:pt x="0" y="0"/>
                  </a:moveTo>
                  <a:lnTo>
                    <a:pt x="2893168" y="0"/>
                  </a:lnTo>
                  <a:lnTo>
                    <a:pt x="2893168" y="1489584"/>
                  </a:lnTo>
                  <a:lnTo>
                    <a:pt x="0" y="1489584"/>
                  </a:lnTo>
                  <a:close/>
                </a:path>
              </a:pathLst>
            </a:custGeom>
            <a:solidFill>
              <a:srgbClr val="000000">
                <a:alpha val="0"/>
              </a:srgbClr>
            </a:solidFill>
            <a:ln w="12700">
              <a:noFill/>
            </a:ln>
          </p:spPr>
          <p:txBody>
            <a:bodyPr/>
            <a:lstStyle/>
            <a:p>
              <a:endParaRPr lang="en-US"/>
            </a:p>
          </p:txBody>
        </p:sp>
        <p:sp>
          <p:nvSpPr>
            <p:cNvPr id="55" name="TextBox 36">
              <a:extLst>
                <a:ext uri="{FF2B5EF4-FFF2-40B4-BE49-F238E27FC236}">
                  <a16:creationId xmlns:a16="http://schemas.microsoft.com/office/drawing/2014/main" id="{674D1C4E-67B3-BBFC-353A-4948D03905B1}"/>
                </a:ext>
              </a:extLst>
            </p:cNvPr>
            <p:cNvSpPr txBox="1"/>
            <p:nvPr/>
          </p:nvSpPr>
          <p:spPr>
            <a:xfrm>
              <a:off x="133880" y="429449"/>
              <a:ext cx="2893174" cy="1137157"/>
            </a:xfrm>
            <a:prstGeom prst="rect">
              <a:avLst/>
            </a:prstGeom>
            <a:ln>
              <a:noFill/>
            </a:ln>
          </p:spPr>
          <p:txBody>
            <a:bodyPr lIns="0" tIns="0" rIns="0" bIns="0" rtlCol="0" anchor="ctr"/>
            <a:lstStyle/>
            <a:p>
              <a:pPr algn="ctr">
                <a:lnSpc>
                  <a:spcPts val="2775"/>
                </a:lnSpc>
              </a:pPr>
              <a:r>
                <a:rPr lang="en-US" sz="5400" dirty="0">
                  <a:solidFill>
                    <a:srgbClr val="FFFFFF"/>
                  </a:solidFill>
                  <a:latin typeface="Century Gothic Paneuropean"/>
                  <a:ea typeface="Century Gothic Paneuropean"/>
                  <a:cs typeface="Century Gothic Paneuropean"/>
                  <a:sym typeface="Century Gothic Paneuropean"/>
                </a:rPr>
                <a:t>$400</a:t>
              </a:r>
            </a:p>
          </p:txBody>
        </p:sp>
      </p:grpSp>
      <p:grpSp>
        <p:nvGrpSpPr>
          <p:cNvPr id="56" name="Group 37">
            <a:extLst>
              <a:ext uri="{FF2B5EF4-FFF2-40B4-BE49-F238E27FC236}">
                <a16:creationId xmlns:a16="http://schemas.microsoft.com/office/drawing/2014/main" id="{1F3E5A14-8512-7970-0931-520A00F2ACD4}"/>
              </a:ext>
            </a:extLst>
          </p:cNvPr>
          <p:cNvGrpSpPr/>
          <p:nvPr/>
        </p:nvGrpSpPr>
        <p:grpSpPr>
          <a:xfrm>
            <a:off x="7525512" y="6759301"/>
            <a:ext cx="2640073" cy="921411"/>
            <a:chOff x="0" y="0"/>
            <a:chExt cx="3520097" cy="1228548"/>
          </a:xfrm>
        </p:grpSpPr>
        <p:sp>
          <p:nvSpPr>
            <p:cNvPr id="57" name="Freeform 38">
              <a:extLst>
                <a:ext uri="{FF2B5EF4-FFF2-40B4-BE49-F238E27FC236}">
                  <a16:creationId xmlns:a16="http://schemas.microsoft.com/office/drawing/2014/main" id="{2B8CEE7D-ED86-4781-1FCA-3A09CD4DC4DF}"/>
                </a:ext>
              </a:extLst>
            </p:cNvPr>
            <p:cNvSpPr/>
            <p:nvPr/>
          </p:nvSpPr>
          <p:spPr>
            <a:xfrm>
              <a:off x="0" y="0"/>
              <a:ext cx="3520103" cy="1228550"/>
            </a:xfrm>
            <a:custGeom>
              <a:avLst/>
              <a:gdLst/>
              <a:ahLst/>
              <a:cxnLst/>
              <a:rect l="l" t="t" r="r" b="b"/>
              <a:pathLst>
                <a:path w="3520103" h="1228550">
                  <a:moveTo>
                    <a:pt x="0" y="0"/>
                  </a:moveTo>
                  <a:lnTo>
                    <a:pt x="3520103" y="0"/>
                  </a:lnTo>
                  <a:lnTo>
                    <a:pt x="3520103" y="1228550"/>
                  </a:lnTo>
                  <a:lnTo>
                    <a:pt x="0" y="1228550"/>
                  </a:lnTo>
                  <a:close/>
                </a:path>
              </a:pathLst>
            </a:custGeom>
            <a:solidFill>
              <a:srgbClr val="000000">
                <a:alpha val="0"/>
              </a:srgbClr>
            </a:solidFill>
            <a:ln w="12700">
              <a:noFill/>
            </a:ln>
          </p:spPr>
          <p:txBody>
            <a:bodyPr/>
            <a:lstStyle/>
            <a:p>
              <a:endParaRPr lang="en-US"/>
            </a:p>
          </p:txBody>
        </p:sp>
        <p:sp>
          <p:nvSpPr>
            <p:cNvPr id="58" name="TextBox 39">
              <a:extLst>
                <a:ext uri="{FF2B5EF4-FFF2-40B4-BE49-F238E27FC236}">
                  <a16:creationId xmlns:a16="http://schemas.microsoft.com/office/drawing/2014/main" id="{AAA4FDA0-01A4-E265-7A6A-74297CD20E9B}"/>
                </a:ext>
              </a:extLst>
            </p:cNvPr>
            <p:cNvSpPr txBox="1"/>
            <p:nvPr/>
          </p:nvSpPr>
          <p:spPr>
            <a:xfrm>
              <a:off x="0" y="247650"/>
              <a:ext cx="3520097" cy="980898"/>
            </a:xfrm>
            <a:prstGeom prst="rect">
              <a:avLst/>
            </a:prstGeom>
            <a:ln>
              <a:noFill/>
            </a:ln>
          </p:spPr>
          <p:txBody>
            <a:bodyPr lIns="0" tIns="0" rIns="0" bIns="0" rtlCol="0" anchor="ctr"/>
            <a:lstStyle/>
            <a:p>
              <a:pPr algn="ctr">
                <a:lnSpc>
                  <a:spcPts val="2774"/>
                </a:lnSpc>
              </a:pPr>
              <a:r>
                <a:rPr lang="en-US" sz="4500" b="1">
                  <a:solidFill>
                    <a:srgbClr val="00467F"/>
                  </a:solidFill>
                  <a:latin typeface="Century Gothic Paneuropean Bold"/>
                  <a:ea typeface="Century Gothic Paneuropean Bold"/>
                  <a:cs typeface="Century Gothic Paneuropean Bold"/>
                  <a:sym typeface="Century Gothic Paneuropean Bold"/>
                </a:rPr>
                <a:t>90 Days</a:t>
              </a:r>
            </a:p>
          </p:txBody>
        </p:sp>
      </p:grpSp>
      <p:grpSp>
        <p:nvGrpSpPr>
          <p:cNvPr id="59" name="Group 40">
            <a:extLst>
              <a:ext uri="{FF2B5EF4-FFF2-40B4-BE49-F238E27FC236}">
                <a16:creationId xmlns:a16="http://schemas.microsoft.com/office/drawing/2014/main" id="{87286F63-1A8E-D215-0289-8AEF3ADD3954}"/>
              </a:ext>
            </a:extLst>
          </p:cNvPr>
          <p:cNvGrpSpPr/>
          <p:nvPr/>
        </p:nvGrpSpPr>
        <p:grpSpPr>
          <a:xfrm>
            <a:off x="7467600" y="7613577"/>
            <a:ext cx="2697985" cy="891540"/>
            <a:chOff x="0" y="0"/>
            <a:chExt cx="3597313" cy="1188720"/>
          </a:xfrm>
        </p:grpSpPr>
        <p:sp>
          <p:nvSpPr>
            <p:cNvPr id="60" name="Freeform 41">
              <a:extLst>
                <a:ext uri="{FF2B5EF4-FFF2-40B4-BE49-F238E27FC236}">
                  <a16:creationId xmlns:a16="http://schemas.microsoft.com/office/drawing/2014/main" id="{A581337A-51D7-9511-C7EF-B4A27563FDDB}"/>
                </a:ext>
              </a:extLst>
            </p:cNvPr>
            <p:cNvSpPr/>
            <p:nvPr/>
          </p:nvSpPr>
          <p:spPr>
            <a:xfrm>
              <a:off x="0" y="0"/>
              <a:ext cx="3597275" cy="1188720"/>
            </a:xfrm>
            <a:custGeom>
              <a:avLst/>
              <a:gdLst/>
              <a:ahLst/>
              <a:cxnLst/>
              <a:rect l="l" t="t" r="r" b="b"/>
              <a:pathLst>
                <a:path w="3597275" h="1188720">
                  <a:moveTo>
                    <a:pt x="0" y="0"/>
                  </a:moveTo>
                  <a:lnTo>
                    <a:pt x="3597275" y="0"/>
                  </a:lnTo>
                  <a:lnTo>
                    <a:pt x="3597275" y="1188720"/>
                  </a:lnTo>
                  <a:lnTo>
                    <a:pt x="0" y="1188720"/>
                  </a:lnTo>
                  <a:close/>
                </a:path>
              </a:pathLst>
            </a:custGeom>
            <a:solidFill>
              <a:srgbClr val="FF671F"/>
            </a:solidFill>
            <a:ln w="12700">
              <a:noFill/>
            </a:ln>
          </p:spPr>
          <p:txBody>
            <a:bodyPr/>
            <a:lstStyle/>
            <a:p>
              <a:endParaRPr lang="en-US"/>
            </a:p>
          </p:txBody>
        </p:sp>
      </p:grpSp>
      <p:grpSp>
        <p:nvGrpSpPr>
          <p:cNvPr id="61" name="Group 42">
            <a:extLst>
              <a:ext uri="{FF2B5EF4-FFF2-40B4-BE49-F238E27FC236}">
                <a16:creationId xmlns:a16="http://schemas.microsoft.com/office/drawing/2014/main" id="{900A8E2C-B9E6-F825-934C-A31B5E06D503}"/>
              </a:ext>
            </a:extLst>
          </p:cNvPr>
          <p:cNvGrpSpPr/>
          <p:nvPr/>
        </p:nvGrpSpPr>
        <p:grpSpPr>
          <a:xfrm>
            <a:off x="7648106" y="7500753"/>
            <a:ext cx="2314023" cy="1181100"/>
            <a:chOff x="-38099" y="0"/>
            <a:chExt cx="3085363" cy="1574799"/>
          </a:xfrm>
        </p:grpSpPr>
        <p:sp>
          <p:nvSpPr>
            <p:cNvPr id="62" name="Freeform 43">
              <a:extLst>
                <a:ext uri="{FF2B5EF4-FFF2-40B4-BE49-F238E27FC236}">
                  <a16:creationId xmlns:a16="http://schemas.microsoft.com/office/drawing/2014/main" id="{E831D0B8-6933-60EC-2D8D-F63F9C5B9BD5}"/>
                </a:ext>
              </a:extLst>
            </p:cNvPr>
            <p:cNvSpPr/>
            <p:nvPr/>
          </p:nvSpPr>
          <p:spPr>
            <a:xfrm>
              <a:off x="0" y="0"/>
              <a:ext cx="3047264" cy="1489584"/>
            </a:xfrm>
            <a:custGeom>
              <a:avLst/>
              <a:gdLst/>
              <a:ahLst/>
              <a:cxnLst/>
              <a:rect l="l" t="t" r="r" b="b"/>
              <a:pathLst>
                <a:path w="3047264" h="1489584">
                  <a:moveTo>
                    <a:pt x="0" y="0"/>
                  </a:moveTo>
                  <a:lnTo>
                    <a:pt x="3047264" y="0"/>
                  </a:lnTo>
                  <a:lnTo>
                    <a:pt x="3047264" y="1489584"/>
                  </a:lnTo>
                  <a:lnTo>
                    <a:pt x="0" y="1489584"/>
                  </a:lnTo>
                  <a:close/>
                </a:path>
              </a:pathLst>
            </a:custGeom>
            <a:solidFill>
              <a:srgbClr val="000000">
                <a:alpha val="0"/>
              </a:srgbClr>
            </a:solidFill>
            <a:ln w="12700">
              <a:noFill/>
            </a:ln>
          </p:spPr>
          <p:txBody>
            <a:bodyPr/>
            <a:lstStyle/>
            <a:p>
              <a:endParaRPr lang="en-US"/>
            </a:p>
          </p:txBody>
        </p:sp>
        <p:sp>
          <p:nvSpPr>
            <p:cNvPr id="63" name="TextBox 44">
              <a:extLst>
                <a:ext uri="{FF2B5EF4-FFF2-40B4-BE49-F238E27FC236}">
                  <a16:creationId xmlns:a16="http://schemas.microsoft.com/office/drawing/2014/main" id="{A6936348-B7FB-C2A7-C7CC-84312CCB4FD3}"/>
                </a:ext>
              </a:extLst>
            </p:cNvPr>
            <p:cNvSpPr txBox="1"/>
            <p:nvPr/>
          </p:nvSpPr>
          <p:spPr>
            <a:xfrm>
              <a:off x="-38099" y="437642"/>
              <a:ext cx="3047263" cy="1137157"/>
            </a:xfrm>
            <a:prstGeom prst="rect">
              <a:avLst/>
            </a:prstGeom>
            <a:ln>
              <a:noFill/>
            </a:ln>
          </p:spPr>
          <p:txBody>
            <a:bodyPr lIns="0" tIns="0" rIns="0" bIns="0" rtlCol="0" anchor="ctr"/>
            <a:lstStyle/>
            <a:p>
              <a:pPr algn="ctr">
                <a:lnSpc>
                  <a:spcPts val="2775"/>
                </a:lnSpc>
              </a:pPr>
              <a:r>
                <a:rPr lang="en-US" sz="5400" dirty="0">
                  <a:solidFill>
                    <a:srgbClr val="FFFFFF"/>
                  </a:solidFill>
                  <a:latin typeface="Century Gothic Paneuropean"/>
                  <a:ea typeface="Century Gothic Paneuropean"/>
                  <a:cs typeface="Century Gothic Paneuropean"/>
                  <a:sym typeface="Century Gothic Paneuropean"/>
                </a:rPr>
                <a:t>$1,600</a:t>
              </a:r>
            </a:p>
          </p:txBody>
        </p:sp>
      </p:grpSp>
      <p:grpSp>
        <p:nvGrpSpPr>
          <p:cNvPr id="64" name="Group 45">
            <a:extLst>
              <a:ext uri="{FF2B5EF4-FFF2-40B4-BE49-F238E27FC236}">
                <a16:creationId xmlns:a16="http://schemas.microsoft.com/office/drawing/2014/main" id="{0A912F1E-49E5-CA4A-AA6A-98491E3D2CDD}"/>
              </a:ext>
            </a:extLst>
          </p:cNvPr>
          <p:cNvGrpSpPr/>
          <p:nvPr/>
        </p:nvGrpSpPr>
        <p:grpSpPr>
          <a:xfrm>
            <a:off x="10493150" y="7613577"/>
            <a:ext cx="4412077" cy="891540"/>
            <a:chOff x="0" y="0"/>
            <a:chExt cx="5882769" cy="1188720"/>
          </a:xfrm>
        </p:grpSpPr>
        <p:sp>
          <p:nvSpPr>
            <p:cNvPr id="65" name="Freeform 46">
              <a:extLst>
                <a:ext uri="{FF2B5EF4-FFF2-40B4-BE49-F238E27FC236}">
                  <a16:creationId xmlns:a16="http://schemas.microsoft.com/office/drawing/2014/main" id="{9B5899F6-09F6-D1EE-F0F6-2580203AB7B7}"/>
                </a:ext>
              </a:extLst>
            </p:cNvPr>
            <p:cNvSpPr/>
            <p:nvPr/>
          </p:nvSpPr>
          <p:spPr>
            <a:xfrm>
              <a:off x="0" y="0"/>
              <a:ext cx="5882782" cy="1188720"/>
            </a:xfrm>
            <a:custGeom>
              <a:avLst/>
              <a:gdLst/>
              <a:ahLst/>
              <a:cxnLst/>
              <a:rect l="l" t="t" r="r" b="b"/>
              <a:pathLst>
                <a:path w="5882782" h="1188720">
                  <a:moveTo>
                    <a:pt x="0" y="0"/>
                  </a:moveTo>
                  <a:lnTo>
                    <a:pt x="5882782" y="0"/>
                  </a:lnTo>
                  <a:lnTo>
                    <a:pt x="5882782" y="1188720"/>
                  </a:lnTo>
                  <a:lnTo>
                    <a:pt x="0" y="1188720"/>
                  </a:lnTo>
                  <a:close/>
                </a:path>
              </a:pathLst>
            </a:custGeom>
            <a:solidFill>
              <a:srgbClr val="D64D2E"/>
            </a:solidFill>
            <a:ln w="12700">
              <a:noFill/>
            </a:ln>
          </p:spPr>
          <p:txBody>
            <a:bodyPr/>
            <a:lstStyle/>
            <a:p>
              <a:endParaRPr lang="en-US"/>
            </a:p>
          </p:txBody>
        </p:sp>
      </p:grpSp>
      <p:sp>
        <p:nvSpPr>
          <p:cNvPr id="68" name="TextBox 49">
            <a:extLst>
              <a:ext uri="{FF2B5EF4-FFF2-40B4-BE49-F238E27FC236}">
                <a16:creationId xmlns:a16="http://schemas.microsoft.com/office/drawing/2014/main" id="{6EC1D86A-A9A2-ABD7-C0A2-0ABBD8C45DFD}"/>
              </a:ext>
            </a:extLst>
          </p:cNvPr>
          <p:cNvSpPr txBox="1"/>
          <p:nvPr/>
        </p:nvSpPr>
        <p:spPr>
          <a:xfrm>
            <a:off x="10478220" y="7833094"/>
            <a:ext cx="4441946" cy="852868"/>
          </a:xfrm>
          <a:prstGeom prst="rect">
            <a:avLst/>
          </a:prstGeom>
          <a:ln>
            <a:noFill/>
          </a:ln>
        </p:spPr>
        <p:txBody>
          <a:bodyPr lIns="0" tIns="0" rIns="0" bIns="0" rtlCol="0" anchor="ctr"/>
          <a:lstStyle/>
          <a:p>
            <a:pPr algn="ctr">
              <a:lnSpc>
                <a:spcPts val="2775"/>
              </a:lnSpc>
            </a:pPr>
            <a:r>
              <a:rPr lang="en-US" sz="5400" b="1">
                <a:solidFill>
                  <a:srgbClr val="FFFFFF"/>
                </a:solidFill>
                <a:latin typeface="Century Gothic Paneuropean Bold"/>
                <a:ea typeface="Century Gothic Paneuropean Bold"/>
                <a:cs typeface="Century Gothic Paneuropean Bold"/>
                <a:sym typeface="Century Gothic Paneuropean Bold"/>
              </a:rPr>
              <a:t>Total $2,000</a:t>
            </a:r>
          </a:p>
        </p:txBody>
      </p:sp>
      <p:sp>
        <p:nvSpPr>
          <p:cNvPr id="69" name="TextBox 50">
            <a:extLst>
              <a:ext uri="{FF2B5EF4-FFF2-40B4-BE49-F238E27FC236}">
                <a16:creationId xmlns:a16="http://schemas.microsoft.com/office/drawing/2014/main" id="{13FF8FC7-65A7-03C0-BEB3-6C97209509FA}"/>
              </a:ext>
            </a:extLst>
          </p:cNvPr>
          <p:cNvSpPr txBox="1"/>
          <p:nvPr/>
        </p:nvSpPr>
        <p:spPr>
          <a:xfrm>
            <a:off x="6729524" y="7590821"/>
            <a:ext cx="433276" cy="914363"/>
          </a:xfrm>
          <a:prstGeom prst="rect">
            <a:avLst/>
          </a:prstGeom>
        </p:spPr>
        <p:txBody>
          <a:bodyPr lIns="0" tIns="0" rIns="0" bIns="0" rtlCol="0" anchor="t">
            <a:spAutoFit/>
          </a:bodyPr>
          <a:lstStyle/>
          <a:p>
            <a:pPr algn="ctr">
              <a:lnSpc>
                <a:spcPts val="7200"/>
              </a:lnSpc>
            </a:pPr>
            <a:r>
              <a:rPr lang="en-US" sz="6000" spc="-225" dirty="0">
                <a:solidFill>
                  <a:srgbClr val="00467F"/>
                </a:solidFill>
                <a:latin typeface="Century Gothic Paneuropean"/>
                <a:ea typeface="Century Gothic Paneuropean"/>
                <a:cs typeface="Century Gothic Paneuropean"/>
                <a:sym typeface="Century Gothic Paneuropean"/>
              </a:rPr>
              <a:t>+</a:t>
            </a:r>
          </a:p>
        </p:txBody>
      </p:sp>
      <p:sp>
        <p:nvSpPr>
          <p:cNvPr id="2" name="TextBox 47">
            <a:extLst>
              <a:ext uri="{FF2B5EF4-FFF2-40B4-BE49-F238E27FC236}">
                <a16:creationId xmlns:a16="http://schemas.microsoft.com/office/drawing/2014/main" id="{AE09471B-7540-0F0B-8503-AF31F4981FEE}"/>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
        <p:nvSpPr>
          <p:cNvPr id="6" name="TextBox 26">
            <a:extLst>
              <a:ext uri="{FF2B5EF4-FFF2-40B4-BE49-F238E27FC236}">
                <a16:creationId xmlns:a16="http://schemas.microsoft.com/office/drawing/2014/main" id="{C10B6C39-3641-DF9B-A64C-68334A527B1D}"/>
              </a:ext>
            </a:extLst>
          </p:cNvPr>
          <p:cNvSpPr txBox="1"/>
          <p:nvPr/>
        </p:nvSpPr>
        <p:spPr>
          <a:xfrm>
            <a:off x="1046326" y="9526072"/>
            <a:ext cx="8989724" cy="456832"/>
          </a:xfrm>
          <a:prstGeom prst="rect">
            <a:avLst/>
          </a:prstGeom>
          <a:ln>
            <a:noFill/>
          </a:ln>
        </p:spPr>
        <p:txBody>
          <a:bodyPr lIns="0" tIns="0" rIns="0" bIns="0" rtlCol="0" anchor="ctr"/>
          <a:lstStyle/>
          <a:p>
            <a:pPr>
              <a:lnSpc>
                <a:spcPts val="2460"/>
              </a:lnSpc>
            </a:pPr>
            <a:r>
              <a:rPr lang="en-US" sz="2000" dirty="0">
                <a:solidFill>
                  <a:srgbClr val="4E92D5"/>
                </a:solidFill>
                <a:latin typeface="Century Gothic" panose="020B0502020202020204" pitchFamily="34" charset="0"/>
                <a:ea typeface="Century Gothic Paneuropean Italics"/>
                <a:cs typeface="Century Gothic Paneuropean Italics"/>
                <a:sym typeface="Century Gothic Paneuropean Italics"/>
              </a:rPr>
              <a:t>*</a:t>
            </a:r>
            <a:r>
              <a:rPr lang="en-US" sz="2000" b="1" dirty="0">
                <a:solidFill>
                  <a:srgbClr val="4E92D5"/>
                </a:solidFill>
                <a:latin typeface="Century Gothic" panose="020B0502020202020204" pitchFamily="34" charset="0"/>
                <a:ea typeface="Century Gothic Paneuropean Italics"/>
                <a:cs typeface="Century Gothic Paneuropean Italics"/>
                <a:sym typeface="Century Gothic Paneuropean Italics"/>
              </a:rPr>
              <a:t>Refer to the ACN Compensation Plan for complete details!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B22F7B2-06A9-C8FA-0D80-7936D979521E}"/>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p:cNvGrpSpPr/>
          <p:nvPr/>
        </p:nvGrpSpPr>
        <p:grpSpPr>
          <a:xfrm>
            <a:off x="0" y="2574017"/>
            <a:ext cx="18310860" cy="4949190"/>
            <a:chOff x="0" y="0"/>
            <a:chExt cx="24414480" cy="6598920"/>
          </a:xfrm>
        </p:grpSpPr>
        <p:sp>
          <p:nvSpPr>
            <p:cNvPr id="3" name="Freeform 3"/>
            <p:cNvSpPr/>
            <p:nvPr/>
          </p:nvSpPr>
          <p:spPr>
            <a:xfrm>
              <a:off x="0" y="0"/>
              <a:ext cx="24414480" cy="6598920"/>
            </a:xfrm>
            <a:custGeom>
              <a:avLst/>
              <a:gdLst/>
              <a:ahLst/>
              <a:cxnLst/>
              <a:rect l="l" t="t" r="r" b="b"/>
              <a:pathLst>
                <a:path w="24414480" h="6598920">
                  <a:moveTo>
                    <a:pt x="0" y="0"/>
                  </a:moveTo>
                  <a:lnTo>
                    <a:pt x="24414480" y="0"/>
                  </a:lnTo>
                  <a:lnTo>
                    <a:pt x="24414480" y="6598920"/>
                  </a:lnTo>
                  <a:lnTo>
                    <a:pt x="0" y="6598920"/>
                  </a:lnTo>
                  <a:close/>
                </a:path>
              </a:pathLst>
            </a:custGeom>
            <a:gradFill rotWithShape="1">
              <a:gsLst>
                <a:gs pos="0">
                  <a:srgbClr val="82CAE9">
                    <a:alpha val="100000"/>
                  </a:srgbClr>
                </a:gs>
                <a:gs pos="56000">
                  <a:srgbClr val="8471F2">
                    <a:alpha val="100000"/>
                  </a:srgbClr>
                </a:gs>
              </a:gsLst>
              <a:lin ang="2700000"/>
            </a:gradFill>
            <a:ln w="12700">
              <a:noFill/>
            </a:ln>
          </p:spPr>
          <p:txBody>
            <a:bodyPr/>
            <a:lstStyle/>
            <a:p>
              <a:endParaRPr lang="en-US"/>
            </a:p>
          </p:txBody>
        </p:sp>
      </p:grpSp>
      <p:grpSp>
        <p:nvGrpSpPr>
          <p:cNvPr id="4" name="Group 4"/>
          <p:cNvGrpSpPr/>
          <p:nvPr/>
        </p:nvGrpSpPr>
        <p:grpSpPr>
          <a:xfrm>
            <a:off x="1031272" y="1938471"/>
            <a:ext cx="16225456" cy="9525"/>
            <a:chOff x="0" y="0"/>
            <a:chExt cx="21633942" cy="12700"/>
          </a:xfrm>
        </p:grpSpPr>
        <p:sp>
          <p:nvSpPr>
            <p:cNvPr id="5" name="Freeform 5"/>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grpSp>
        <p:nvGrpSpPr>
          <p:cNvPr id="6" name="Group 6"/>
          <p:cNvGrpSpPr/>
          <p:nvPr/>
        </p:nvGrpSpPr>
        <p:grpSpPr>
          <a:xfrm>
            <a:off x="216884" y="446818"/>
            <a:ext cx="9474803" cy="1841145"/>
            <a:chOff x="0" y="0"/>
            <a:chExt cx="12633071" cy="2454860"/>
          </a:xfrm>
        </p:grpSpPr>
        <p:sp>
          <p:nvSpPr>
            <p:cNvPr id="7" name="Freeform 7"/>
            <p:cNvSpPr/>
            <p:nvPr/>
          </p:nvSpPr>
          <p:spPr>
            <a:xfrm>
              <a:off x="0" y="0"/>
              <a:ext cx="12633070" cy="2454863"/>
            </a:xfrm>
            <a:custGeom>
              <a:avLst/>
              <a:gdLst/>
              <a:ahLst/>
              <a:cxnLst/>
              <a:rect l="l" t="t" r="r" b="b"/>
              <a:pathLst>
                <a:path w="12633070" h="2454863">
                  <a:moveTo>
                    <a:pt x="0" y="0"/>
                  </a:moveTo>
                  <a:lnTo>
                    <a:pt x="12633070" y="0"/>
                  </a:lnTo>
                  <a:lnTo>
                    <a:pt x="12633070" y="2454863"/>
                  </a:lnTo>
                  <a:lnTo>
                    <a:pt x="0" y="2454863"/>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161925"/>
              <a:ext cx="12633071" cy="2292935"/>
            </a:xfrm>
            <a:prstGeom prst="rect">
              <a:avLst/>
            </a:prstGeom>
            <a:ln>
              <a:noFill/>
            </a:ln>
          </p:spPr>
          <p:txBody>
            <a:bodyPr lIns="0" tIns="0" rIns="0" bIns="0" rtlCol="0" anchor="ctr"/>
            <a:lstStyle/>
            <a:p>
              <a:pPr algn="ctr">
                <a:lnSpc>
                  <a:spcPts val="7200"/>
                </a:lnSpc>
              </a:pPr>
              <a:r>
                <a:rPr lang="en-US" sz="7500" dirty="0">
                  <a:solidFill>
                    <a:srgbClr val="4E92D4"/>
                  </a:solidFill>
                  <a:latin typeface="Anton"/>
                  <a:ea typeface="Anton"/>
                  <a:cs typeface="Anton"/>
                  <a:sym typeface="Anton"/>
                </a:rPr>
                <a:t>Training &amp; Support</a:t>
              </a:r>
            </a:p>
          </p:txBody>
        </p:sp>
      </p:grpSp>
      <p:sp>
        <p:nvSpPr>
          <p:cNvPr id="9" name="TextBox 9"/>
          <p:cNvSpPr txBox="1"/>
          <p:nvPr/>
        </p:nvSpPr>
        <p:spPr>
          <a:xfrm>
            <a:off x="2954951" y="8477279"/>
            <a:ext cx="12378097" cy="383054"/>
          </a:xfrm>
          <a:prstGeom prst="rect">
            <a:avLst/>
          </a:prstGeom>
        </p:spPr>
        <p:txBody>
          <a:bodyPr wrap="square" lIns="0" tIns="0" rIns="0" bIns="0" rtlCol="0" anchor="t">
            <a:spAutoFit/>
          </a:bodyPr>
          <a:lstStyle/>
          <a:p>
            <a:pPr algn="ctr">
              <a:lnSpc>
                <a:spcPts val="2775"/>
              </a:lnSpc>
            </a:pPr>
            <a:r>
              <a:rPr lang="en-US" sz="4000" dirty="0">
                <a:solidFill>
                  <a:srgbClr val="404040"/>
                </a:solidFill>
                <a:latin typeface="Century Gothic" panose="020B0502020202020204" pitchFamily="34" charset="0"/>
                <a:ea typeface="Anton"/>
                <a:cs typeface="Anton"/>
                <a:sym typeface="Anton"/>
              </a:rPr>
              <a:t>IN BUSINESS FOR YOURSELF, </a:t>
            </a:r>
            <a:r>
              <a:rPr lang="en-US" sz="4000" b="1" u="sng" dirty="0">
                <a:solidFill>
                  <a:srgbClr val="4B8DCD"/>
                </a:solidFill>
                <a:latin typeface="Century Gothic" panose="020B0502020202020204" pitchFamily="34" charset="0"/>
                <a:ea typeface="Anton"/>
                <a:cs typeface="Anton"/>
                <a:sym typeface="Anton"/>
              </a:rPr>
              <a:t>NEVER</a:t>
            </a:r>
            <a:r>
              <a:rPr lang="en-US" sz="4000" dirty="0">
                <a:solidFill>
                  <a:srgbClr val="4B8DCD"/>
                </a:solidFill>
                <a:latin typeface="Century Gothic" panose="020B0502020202020204" pitchFamily="34" charset="0"/>
                <a:ea typeface="Anton"/>
                <a:cs typeface="Anton"/>
                <a:sym typeface="Anton"/>
              </a:rPr>
              <a:t> </a:t>
            </a:r>
            <a:r>
              <a:rPr lang="en-US" sz="4000" dirty="0">
                <a:solidFill>
                  <a:srgbClr val="404040"/>
                </a:solidFill>
                <a:latin typeface="Century Gothic" panose="020B0502020202020204" pitchFamily="34" charset="0"/>
                <a:ea typeface="Anton"/>
                <a:cs typeface="Anton"/>
                <a:sym typeface="Anton"/>
              </a:rPr>
              <a:t>BY YOURSELF</a:t>
            </a:r>
          </a:p>
        </p:txBody>
      </p:sp>
      <p:grpSp>
        <p:nvGrpSpPr>
          <p:cNvPr id="10" name="Group 10"/>
          <p:cNvGrpSpPr/>
          <p:nvPr/>
        </p:nvGrpSpPr>
        <p:grpSpPr>
          <a:xfrm rot="-10800000">
            <a:off x="1202426" y="3287030"/>
            <a:ext cx="4893574" cy="3242310"/>
            <a:chOff x="0" y="0"/>
            <a:chExt cx="6524765" cy="4323080"/>
          </a:xfrm>
        </p:grpSpPr>
        <p:sp>
          <p:nvSpPr>
            <p:cNvPr id="11" name="Freeform 11"/>
            <p:cNvSpPr/>
            <p:nvPr/>
          </p:nvSpPr>
          <p:spPr>
            <a:xfrm>
              <a:off x="12700" y="12700"/>
              <a:ext cx="6499352" cy="4297680"/>
            </a:xfrm>
            <a:custGeom>
              <a:avLst/>
              <a:gdLst/>
              <a:ahLst/>
              <a:cxnLst/>
              <a:rect l="l" t="t" r="r" b="b"/>
              <a:pathLst>
                <a:path w="6499352" h="4297680">
                  <a:moveTo>
                    <a:pt x="0" y="716280"/>
                  </a:moveTo>
                  <a:cubicBezTo>
                    <a:pt x="0" y="320675"/>
                    <a:pt x="321310" y="0"/>
                    <a:pt x="717677" y="0"/>
                  </a:cubicBezTo>
                  <a:lnTo>
                    <a:pt x="5781675" y="0"/>
                  </a:lnTo>
                  <a:cubicBezTo>
                    <a:pt x="6178042" y="0"/>
                    <a:pt x="6499352" y="320675"/>
                    <a:pt x="6499352" y="716280"/>
                  </a:cubicBezTo>
                  <a:lnTo>
                    <a:pt x="6499352" y="3581400"/>
                  </a:lnTo>
                  <a:cubicBezTo>
                    <a:pt x="6499352" y="3977005"/>
                    <a:pt x="6178042" y="4297680"/>
                    <a:pt x="5781675" y="4297680"/>
                  </a:cubicBezTo>
                  <a:lnTo>
                    <a:pt x="717677" y="4297680"/>
                  </a:lnTo>
                  <a:cubicBezTo>
                    <a:pt x="321310" y="4297680"/>
                    <a:pt x="0" y="3977005"/>
                    <a:pt x="0" y="3581400"/>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2" name="Freeform 12"/>
            <p:cNvSpPr/>
            <p:nvPr/>
          </p:nvSpPr>
          <p:spPr>
            <a:xfrm>
              <a:off x="0" y="0"/>
              <a:ext cx="6524752" cy="4323080"/>
            </a:xfrm>
            <a:custGeom>
              <a:avLst/>
              <a:gdLst/>
              <a:ahLst/>
              <a:cxnLst/>
              <a:rect l="l" t="t" r="r" b="b"/>
              <a:pathLst>
                <a:path w="6524752" h="4323080">
                  <a:moveTo>
                    <a:pt x="0" y="728980"/>
                  </a:moveTo>
                  <a:cubicBezTo>
                    <a:pt x="0" y="326390"/>
                    <a:pt x="327025" y="0"/>
                    <a:pt x="730377" y="0"/>
                  </a:cubicBezTo>
                  <a:lnTo>
                    <a:pt x="5794375" y="0"/>
                  </a:lnTo>
                  <a:lnTo>
                    <a:pt x="5794375" y="12700"/>
                  </a:lnTo>
                  <a:lnTo>
                    <a:pt x="5794375" y="0"/>
                  </a:lnTo>
                  <a:cubicBezTo>
                    <a:pt x="6197727" y="0"/>
                    <a:pt x="6524752" y="326390"/>
                    <a:pt x="6524752" y="728980"/>
                  </a:cubicBezTo>
                  <a:lnTo>
                    <a:pt x="6512052" y="728980"/>
                  </a:lnTo>
                  <a:lnTo>
                    <a:pt x="6524752" y="728980"/>
                  </a:lnTo>
                  <a:lnTo>
                    <a:pt x="6524752" y="3594100"/>
                  </a:lnTo>
                  <a:lnTo>
                    <a:pt x="6512052" y="3594100"/>
                  </a:lnTo>
                  <a:lnTo>
                    <a:pt x="6524752" y="3594100"/>
                  </a:lnTo>
                  <a:cubicBezTo>
                    <a:pt x="6524752" y="3996690"/>
                    <a:pt x="6197727" y="4323080"/>
                    <a:pt x="5794375" y="4323080"/>
                  </a:cubicBezTo>
                  <a:lnTo>
                    <a:pt x="5794375" y="4310380"/>
                  </a:lnTo>
                  <a:lnTo>
                    <a:pt x="5794375" y="4323080"/>
                  </a:lnTo>
                  <a:lnTo>
                    <a:pt x="730377" y="4323080"/>
                  </a:lnTo>
                  <a:lnTo>
                    <a:pt x="730377" y="4310380"/>
                  </a:lnTo>
                  <a:lnTo>
                    <a:pt x="730377" y="4323080"/>
                  </a:lnTo>
                  <a:cubicBezTo>
                    <a:pt x="327025" y="4323080"/>
                    <a:pt x="0" y="3996690"/>
                    <a:pt x="0" y="3594100"/>
                  </a:cubicBezTo>
                  <a:lnTo>
                    <a:pt x="0" y="728980"/>
                  </a:lnTo>
                  <a:lnTo>
                    <a:pt x="12700" y="728980"/>
                  </a:lnTo>
                  <a:lnTo>
                    <a:pt x="0" y="728980"/>
                  </a:lnTo>
                  <a:moveTo>
                    <a:pt x="25400" y="728980"/>
                  </a:moveTo>
                  <a:lnTo>
                    <a:pt x="25400" y="3594100"/>
                  </a:lnTo>
                  <a:lnTo>
                    <a:pt x="12700" y="3594100"/>
                  </a:lnTo>
                  <a:lnTo>
                    <a:pt x="25400" y="3594100"/>
                  </a:lnTo>
                  <a:cubicBezTo>
                    <a:pt x="25400" y="3982720"/>
                    <a:pt x="340995" y="4297680"/>
                    <a:pt x="730377" y="4297680"/>
                  </a:cubicBezTo>
                  <a:lnTo>
                    <a:pt x="5794375" y="4297680"/>
                  </a:lnTo>
                  <a:cubicBezTo>
                    <a:pt x="6183757" y="4297680"/>
                    <a:pt x="6499352" y="3982593"/>
                    <a:pt x="6499352" y="3594100"/>
                  </a:cubicBezTo>
                  <a:lnTo>
                    <a:pt x="6499352" y="728980"/>
                  </a:lnTo>
                  <a:cubicBezTo>
                    <a:pt x="6499352" y="340360"/>
                    <a:pt x="6183757" y="25400"/>
                    <a:pt x="5794375" y="25400"/>
                  </a:cubicBezTo>
                  <a:lnTo>
                    <a:pt x="730377" y="25400"/>
                  </a:lnTo>
                  <a:lnTo>
                    <a:pt x="730377" y="12700"/>
                  </a:lnTo>
                  <a:lnTo>
                    <a:pt x="730377" y="25400"/>
                  </a:lnTo>
                  <a:cubicBezTo>
                    <a:pt x="340995" y="25400"/>
                    <a:pt x="25400" y="340487"/>
                    <a:pt x="25400" y="728980"/>
                  </a:cubicBezTo>
                  <a:close/>
                </a:path>
              </a:pathLst>
            </a:custGeom>
            <a:solidFill>
              <a:srgbClr val="4E92D4"/>
            </a:solidFill>
            <a:ln w="12700">
              <a:noFill/>
            </a:ln>
          </p:spPr>
          <p:txBody>
            <a:bodyPr/>
            <a:lstStyle/>
            <a:p>
              <a:endParaRPr lang="en-US"/>
            </a:p>
          </p:txBody>
        </p:sp>
      </p:grpSp>
      <p:grpSp>
        <p:nvGrpSpPr>
          <p:cNvPr id="13" name="Group 13"/>
          <p:cNvGrpSpPr/>
          <p:nvPr/>
        </p:nvGrpSpPr>
        <p:grpSpPr>
          <a:xfrm>
            <a:off x="604838" y="3897821"/>
            <a:ext cx="6088751" cy="2015377"/>
            <a:chOff x="0" y="0"/>
            <a:chExt cx="8118335" cy="2687170"/>
          </a:xfrm>
        </p:grpSpPr>
        <p:sp>
          <p:nvSpPr>
            <p:cNvPr id="14" name="Freeform 14"/>
            <p:cNvSpPr/>
            <p:nvPr/>
          </p:nvSpPr>
          <p:spPr>
            <a:xfrm>
              <a:off x="0" y="0"/>
              <a:ext cx="8118336" cy="2687175"/>
            </a:xfrm>
            <a:custGeom>
              <a:avLst/>
              <a:gdLst/>
              <a:ahLst/>
              <a:cxnLst/>
              <a:rect l="l" t="t" r="r" b="b"/>
              <a:pathLst>
                <a:path w="8118336" h="2687175">
                  <a:moveTo>
                    <a:pt x="0" y="0"/>
                  </a:moveTo>
                  <a:lnTo>
                    <a:pt x="8118336" y="0"/>
                  </a:lnTo>
                  <a:lnTo>
                    <a:pt x="8118336" y="2687175"/>
                  </a:lnTo>
                  <a:lnTo>
                    <a:pt x="0" y="2687175"/>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0"/>
              <a:ext cx="8118335" cy="2687170"/>
            </a:xfrm>
            <a:prstGeom prst="rect">
              <a:avLst/>
            </a:prstGeom>
            <a:ln>
              <a:noFill/>
            </a:ln>
          </p:spPr>
          <p:txBody>
            <a:bodyPr lIns="0" tIns="0" rIns="0" bIns="0" rtlCol="0" anchor="ctr"/>
            <a:lstStyle/>
            <a:p>
              <a:pPr algn="ctr">
                <a:lnSpc>
                  <a:spcPts val="4740"/>
                </a:lnSpc>
              </a:pPr>
              <a:r>
                <a:rPr lang="en-US" sz="3950" b="1">
                  <a:solidFill>
                    <a:srgbClr val="404040"/>
                  </a:solidFill>
                  <a:latin typeface="Century Gothic Paneuropean Bold"/>
                  <a:ea typeface="Century Gothic Paneuropean Bold"/>
                  <a:cs typeface="Century Gothic Paneuropean Bold"/>
                  <a:sym typeface="Century Gothic Paneuropean Bold"/>
                </a:rPr>
                <a:t>Online</a:t>
              </a:r>
            </a:p>
            <a:p>
              <a:pPr algn="ctr">
                <a:lnSpc>
                  <a:spcPts val="4740"/>
                </a:lnSpc>
              </a:pPr>
              <a:r>
                <a:rPr lang="en-US" sz="3950">
                  <a:solidFill>
                    <a:srgbClr val="404040"/>
                  </a:solidFill>
                  <a:latin typeface="Century Gothic Paneuropean"/>
                  <a:ea typeface="Century Gothic Paneuropean"/>
                  <a:cs typeface="Century Gothic Paneuropean"/>
                  <a:sym typeface="Century Gothic Paneuropean"/>
                </a:rPr>
                <a:t>Presentations</a:t>
              </a:r>
            </a:p>
            <a:p>
              <a:pPr algn="ctr">
                <a:lnSpc>
                  <a:spcPts val="4740"/>
                </a:lnSpc>
              </a:pPr>
              <a:r>
                <a:rPr lang="en-US" sz="3950">
                  <a:solidFill>
                    <a:srgbClr val="404040"/>
                  </a:solidFill>
                  <a:latin typeface="Century Gothic Paneuropean"/>
                  <a:ea typeface="Century Gothic Paneuropean"/>
                  <a:cs typeface="Century Gothic Paneuropean"/>
                  <a:sym typeface="Century Gothic Paneuropean"/>
                </a:rPr>
                <a:t>&amp; Trainings</a:t>
              </a:r>
            </a:p>
          </p:txBody>
        </p:sp>
      </p:grpSp>
      <p:grpSp>
        <p:nvGrpSpPr>
          <p:cNvPr id="16" name="Group 16"/>
          <p:cNvGrpSpPr/>
          <p:nvPr/>
        </p:nvGrpSpPr>
        <p:grpSpPr>
          <a:xfrm rot="-10800000">
            <a:off x="6668872" y="3287039"/>
            <a:ext cx="4893574" cy="3242310"/>
            <a:chOff x="0" y="0"/>
            <a:chExt cx="6524765" cy="4323080"/>
          </a:xfrm>
        </p:grpSpPr>
        <p:sp>
          <p:nvSpPr>
            <p:cNvPr id="17" name="Freeform 17"/>
            <p:cNvSpPr/>
            <p:nvPr/>
          </p:nvSpPr>
          <p:spPr>
            <a:xfrm>
              <a:off x="12700" y="12700"/>
              <a:ext cx="6499352" cy="4297680"/>
            </a:xfrm>
            <a:custGeom>
              <a:avLst/>
              <a:gdLst/>
              <a:ahLst/>
              <a:cxnLst/>
              <a:rect l="l" t="t" r="r" b="b"/>
              <a:pathLst>
                <a:path w="6499352" h="4297680">
                  <a:moveTo>
                    <a:pt x="0" y="716280"/>
                  </a:moveTo>
                  <a:cubicBezTo>
                    <a:pt x="0" y="320675"/>
                    <a:pt x="321310" y="0"/>
                    <a:pt x="717677" y="0"/>
                  </a:cubicBezTo>
                  <a:lnTo>
                    <a:pt x="5781675" y="0"/>
                  </a:lnTo>
                  <a:cubicBezTo>
                    <a:pt x="6178042" y="0"/>
                    <a:pt x="6499352" y="320675"/>
                    <a:pt x="6499352" y="716280"/>
                  </a:cubicBezTo>
                  <a:lnTo>
                    <a:pt x="6499352" y="3581400"/>
                  </a:lnTo>
                  <a:cubicBezTo>
                    <a:pt x="6499352" y="3977005"/>
                    <a:pt x="6178042" y="4297680"/>
                    <a:pt x="5781675" y="4297680"/>
                  </a:cubicBezTo>
                  <a:lnTo>
                    <a:pt x="717677" y="4297680"/>
                  </a:lnTo>
                  <a:cubicBezTo>
                    <a:pt x="321310" y="4297680"/>
                    <a:pt x="0" y="3977005"/>
                    <a:pt x="0" y="3581400"/>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8" name="Freeform 18"/>
            <p:cNvSpPr/>
            <p:nvPr/>
          </p:nvSpPr>
          <p:spPr>
            <a:xfrm>
              <a:off x="0" y="0"/>
              <a:ext cx="6524752" cy="4323080"/>
            </a:xfrm>
            <a:custGeom>
              <a:avLst/>
              <a:gdLst/>
              <a:ahLst/>
              <a:cxnLst/>
              <a:rect l="l" t="t" r="r" b="b"/>
              <a:pathLst>
                <a:path w="6524752" h="4323080">
                  <a:moveTo>
                    <a:pt x="0" y="728980"/>
                  </a:moveTo>
                  <a:cubicBezTo>
                    <a:pt x="0" y="326390"/>
                    <a:pt x="327025" y="0"/>
                    <a:pt x="730377" y="0"/>
                  </a:cubicBezTo>
                  <a:lnTo>
                    <a:pt x="5794375" y="0"/>
                  </a:lnTo>
                  <a:lnTo>
                    <a:pt x="5794375" y="12700"/>
                  </a:lnTo>
                  <a:lnTo>
                    <a:pt x="5794375" y="0"/>
                  </a:lnTo>
                  <a:cubicBezTo>
                    <a:pt x="6197727" y="0"/>
                    <a:pt x="6524752" y="326390"/>
                    <a:pt x="6524752" y="728980"/>
                  </a:cubicBezTo>
                  <a:lnTo>
                    <a:pt x="6512052" y="728980"/>
                  </a:lnTo>
                  <a:lnTo>
                    <a:pt x="6524752" y="728980"/>
                  </a:lnTo>
                  <a:lnTo>
                    <a:pt x="6524752" y="3594100"/>
                  </a:lnTo>
                  <a:lnTo>
                    <a:pt x="6512052" y="3594100"/>
                  </a:lnTo>
                  <a:lnTo>
                    <a:pt x="6524752" y="3594100"/>
                  </a:lnTo>
                  <a:cubicBezTo>
                    <a:pt x="6524752" y="3996690"/>
                    <a:pt x="6197727" y="4323080"/>
                    <a:pt x="5794375" y="4323080"/>
                  </a:cubicBezTo>
                  <a:lnTo>
                    <a:pt x="5794375" y="4310380"/>
                  </a:lnTo>
                  <a:lnTo>
                    <a:pt x="5794375" y="4323080"/>
                  </a:lnTo>
                  <a:lnTo>
                    <a:pt x="730377" y="4323080"/>
                  </a:lnTo>
                  <a:lnTo>
                    <a:pt x="730377" y="4310380"/>
                  </a:lnTo>
                  <a:lnTo>
                    <a:pt x="730377" y="4323080"/>
                  </a:lnTo>
                  <a:cubicBezTo>
                    <a:pt x="327025" y="4323080"/>
                    <a:pt x="0" y="3996690"/>
                    <a:pt x="0" y="3594100"/>
                  </a:cubicBezTo>
                  <a:lnTo>
                    <a:pt x="0" y="728980"/>
                  </a:lnTo>
                  <a:lnTo>
                    <a:pt x="12700" y="728980"/>
                  </a:lnTo>
                  <a:lnTo>
                    <a:pt x="0" y="728980"/>
                  </a:lnTo>
                  <a:moveTo>
                    <a:pt x="25400" y="728980"/>
                  </a:moveTo>
                  <a:lnTo>
                    <a:pt x="25400" y="3594100"/>
                  </a:lnTo>
                  <a:lnTo>
                    <a:pt x="12700" y="3594100"/>
                  </a:lnTo>
                  <a:lnTo>
                    <a:pt x="25400" y="3594100"/>
                  </a:lnTo>
                  <a:cubicBezTo>
                    <a:pt x="25400" y="3982720"/>
                    <a:pt x="340995" y="4297680"/>
                    <a:pt x="730377" y="4297680"/>
                  </a:cubicBezTo>
                  <a:lnTo>
                    <a:pt x="5794375" y="4297680"/>
                  </a:lnTo>
                  <a:cubicBezTo>
                    <a:pt x="6183757" y="4297680"/>
                    <a:pt x="6499352" y="3982593"/>
                    <a:pt x="6499352" y="3594100"/>
                  </a:cubicBezTo>
                  <a:lnTo>
                    <a:pt x="6499352" y="728980"/>
                  </a:lnTo>
                  <a:cubicBezTo>
                    <a:pt x="6499352" y="340360"/>
                    <a:pt x="6183757" y="25400"/>
                    <a:pt x="5794375" y="25400"/>
                  </a:cubicBezTo>
                  <a:lnTo>
                    <a:pt x="730377" y="25400"/>
                  </a:lnTo>
                  <a:lnTo>
                    <a:pt x="730377" y="12700"/>
                  </a:lnTo>
                  <a:lnTo>
                    <a:pt x="730377" y="25400"/>
                  </a:lnTo>
                  <a:cubicBezTo>
                    <a:pt x="340995" y="25400"/>
                    <a:pt x="25400" y="340487"/>
                    <a:pt x="25400" y="728980"/>
                  </a:cubicBezTo>
                  <a:close/>
                </a:path>
              </a:pathLst>
            </a:custGeom>
            <a:solidFill>
              <a:srgbClr val="4E92D4"/>
            </a:solidFill>
            <a:ln w="12700">
              <a:noFill/>
            </a:ln>
          </p:spPr>
          <p:txBody>
            <a:bodyPr/>
            <a:lstStyle/>
            <a:p>
              <a:endParaRPr lang="en-US"/>
            </a:p>
          </p:txBody>
        </p:sp>
      </p:grpSp>
      <p:grpSp>
        <p:nvGrpSpPr>
          <p:cNvPr id="19" name="Group 19"/>
          <p:cNvGrpSpPr/>
          <p:nvPr/>
        </p:nvGrpSpPr>
        <p:grpSpPr>
          <a:xfrm>
            <a:off x="6071292" y="3897821"/>
            <a:ext cx="6088751" cy="2015377"/>
            <a:chOff x="0" y="0"/>
            <a:chExt cx="8118335" cy="2687170"/>
          </a:xfrm>
        </p:grpSpPr>
        <p:sp>
          <p:nvSpPr>
            <p:cNvPr id="20" name="Freeform 20"/>
            <p:cNvSpPr/>
            <p:nvPr/>
          </p:nvSpPr>
          <p:spPr>
            <a:xfrm>
              <a:off x="0" y="0"/>
              <a:ext cx="8118336" cy="2687175"/>
            </a:xfrm>
            <a:custGeom>
              <a:avLst/>
              <a:gdLst/>
              <a:ahLst/>
              <a:cxnLst/>
              <a:rect l="l" t="t" r="r" b="b"/>
              <a:pathLst>
                <a:path w="8118336" h="2687175">
                  <a:moveTo>
                    <a:pt x="0" y="0"/>
                  </a:moveTo>
                  <a:lnTo>
                    <a:pt x="8118336" y="0"/>
                  </a:lnTo>
                  <a:lnTo>
                    <a:pt x="8118336" y="2687175"/>
                  </a:lnTo>
                  <a:lnTo>
                    <a:pt x="0" y="2687175"/>
                  </a:lnTo>
                  <a:close/>
                </a:path>
              </a:pathLst>
            </a:custGeom>
            <a:solidFill>
              <a:srgbClr val="000000">
                <a:alpha val="0"/>
              </a:srgbClr>
            </a:solidFill>
            <a:ln w="12700">
              <a:noFill/>
            </a:ln>
          </p:spPr>
          <p:txBody>
            <a:bodyPr/>
            <a:lstStyle/>
            <a:p>
              <a:endParaRPr lang="en-US"/>
            </a:p>
          </p:txBody>
        </p:sp>
        <p:sp>
          <p:nvSpPr>
            <p:cNvPr id="21" name="TextBox 21"/>
            <p:cNvSpPr txBox="1"/>
            <p:nvPr/>
          </p:nvSpPr>
          <p:spPr>
            <a:xfrm>
              <a:off x="0" y="0"/>
              <a:ext cx="8118335" cy="2687170"/>
            </a:xfrm>
            <a:prstGeom prst="rect">
              <a:avLst/>
            </a:prstGeom>
            <a:ln>
              <a:noFill/>
            </a:ln>
          </p:spPr>
          <p:txBody>
            <a:bodyPr lIns="0" tIns="0" rIns="0" bIns="0" rtlCol="0" anchor="ctr"/>
            <a:lstStyle/>
            <a:p>
              <a:pPr algn="ctr">
                <a:lnSpc>
                  <a:spcPts val="4740"/>
                </a:lnSpc>
              </a:pPr>
              <a:r>
                <a:rPr lang="en-US" sz="3950" b="1">
                  <a:solidFill>
                    <a:srgbClr val="404040"/>
                  </a:solidFill>
                  <a:latin typeface="Century Gothic Paneuropean Bold"/>
                  <a:ea typeface="Century Gothic Paneuropean Bold"/>
                  <a:cs typeface="Century Gothic Paneuropean Bold"/>
                  <a:sym typeface="Century Gothic Paneuropean Bold"/>
                </a:rPr>
                <a:t>Your Team’s</a:t>
              </a:r>
            </a:p>
            <a:p>
              <a:pPr algn="ctr">
                <a:lnSpc>
                  <a:spcPts val="4740"/>
                </a:lnSpc>
              </a:pPr>
              <a:r>
                <a:rPr lang="en-US" sz="3950">
                  <a:solidFill>
                    <a:srgbClr val="404040"/>
                  </a:solidFill>
                  <a:latin typeface="Century Gothic Paneuropean"/>
                  <a:ea typeface="Century Gothic Paneuropean"/>
                  <a:cs typeface="Century Gothic Paneuropean"/>
                  <a:sym typeface="Century Gothic Paneuropean"/>
                </a:rPr>
                <a:t>In-Person</a:t>
              </a:r>
            </a:p>
            <a:p>
              <a:pPr algn="ctr">
                <a:lnSpc>
                  <a:spcPts val="4740"/>
                </a:lnSpc>
              </a:pPr>
              <a:r>
                <a:rPr lang="en-US" sz="3950">
                  <a:solidFill>
                    <a:srgbClr val="404040"/>
                  </a:solidFill>
                  <a:latin typeface="Century Gothic Paneuropean"/>
                  <a:ea typeface="Century Gothic Paneuropean"/>
                  <a:cs typeface="Century Gothic Paneuropean"/>
                  <a:sym typeface="Century Gothic Paneuropean"/>
                </a:rPr>
                <a:t>&amp; Virtual Events </a:t>
              </a:r>
            </a:p>
          </p:txBody>
        </p:sp>
      </p:grpSp>
      <p:grpSp>
        <p:nvGrpSpPr>
          <p:cNvPr id="22" name="Group 22"/>
          <p:cNvGrpSpPr/>
          <p:nvPr/>
        </p:nvGrpSpPr>
        <p:grpSpPr>
          <a:xfrm rot="-10800000">
            <a:off x="12089902" y="3230813"/>
            <a:ext cx="4893574" cy="3242310"/>
            <a:chOff x="0" y="0"/>
            <a:chExt cx="6524765" cy="4323080"/>
          </a:xfrm>
        </p:grpSpPr>
        <p:sp>
          <p:nvSpPr>
            <p:cNvPr id="23" name="Freeform 23"/>
            <p:cNvSpPr/>
            <p:nvPr/>
          </p:nvSpPr>
          <p:spPr>
            <a:xfrm>
              <a:off x="12700" y="12700"/>
              <a:ext cx="6499352" cy="4297680"/>
            </a:xfrm>
            <a:custGeom>
              <a:avLst/>
              <a:gdLst/>
              <a:ahLst/>
              <a:cxnLst/>
              <a:rect l="l" t="t" r="r" b="b"/>
              <a:pathLst>
                <a:path w="6499352" h="4297680">
                  <a:moveTo>
                    <a:pt x="0" y="716280"/>
                  </a:moveTo>
                  <a:cubicBezTo>
                    <a:pt x="0" y="320675"/>
                    <a:pt x="321310" y="0"/>
                    <a:pt x="717677" y="0"/>
                  </a:cubicBezTo>
                  <a:lnTo>
                    <a:pt x="5781675" y="0"/>
                  </a:lnTo>
                  <a:cubicBezTo>
                    <a:pt x="6178042" y="0"/>
                    <a:pt x="6499352" y="320675"/>
                    <a:pt x="6499352" y="716280"/>
                  </a:cubicBezTo>
                  <a:lnTo>
                    <a:pt x="6499352" y="3581400"/>
                  </a:lnTo>
                  <a:cubicBezTo>
                    <a:pt x="6499352" y="3977005"/>
                    <a:pt x="6178042" y="4297680"/>
                    <a:pt x="5781675" y="4297680"/>
                  </a:cubicBezTo>
                  <a:lnTo>
                    <a:pt x="717677" y="4297680"/>
                  </a:lnTo>
                  <a:cubicBezTo>
                    <a:pt x="321310" y="4297680"/>
                    <a:pt x="0" y="3977005"/>
                    <a:pt x="0" y="3581400"/>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24" name="Freeform 24"/>
            <p:cNvSpPr/>
            <p:nvPr/>
          </p:nvSpPr>
          <p:spPr>
            <a:xfrm>
              <a:off x="0" y="0"/>
              <a:ext cx="6524752" cy="4323080"/>
            </a:xfrm>
            <a:custGeom>
              <a:avLst/>
              <a:gdLst/>
              <a:ahLst/>
              <a:cxnLst/>
              <a:rect l="l" t="t" r="r" b="b"/>
              <a:pathLst>
                <a:path w="6524752" h="4323080">
                  <a:moveTo>
                    <a:pt x="0" y="728980"/>
                  </a:moveTo>
                  <a:cubicBezTo>
                    <a:pt x="0" y="326390"/>
                    <a:pt x="327025" y="0"/>
                    <a:pt x="730377" y="0"/>
                  </a:cubicBezTo>
                  <a:lnTo>
                    <a:pt x="5794375" y="0"/>
                  </a:lnTo>
                  <a:lnTo>
                    <a:pt x="5794375" y="12700"/>
                  </a:lnTo>
                  <a:lnTo>
                    <a:pt x="5794375" y="0"/>
                  </a:lnTo>
                  <a:cubicBezTo>
                    <a:pt x="6197727" y="0"/>
                    <a:pt x="6524752" y="326390"/>
                    <a:pt x="6524752" y="728980"/>
                  </a:cubicBezTo>
                  <a:lnTo>
                    <a:pt x="6512052" y="728980"/>
                  </a:lnTo>
                  <a:lnTo>
                    <a:pt x="6524752" y="728980"/>
                  </a:lnTo>
                  <a:lnTo>
                    <a:pt x="6524752" y="3594100"/>
                  </a:lnTo>
                  <a:lnTo>
                    <a:pt x="6512052" y="3594100"/>
                  </a:lnTo>
                  <a:lnTo>
                    <a:pt x="6524752" y="3594100"/>
                  </a:lnTo>
                  <a:cubicBezTo>
                    <a:pt x="6524752" y="3996690"/>
                    <a:pt x="6197727" y="4323080"/>
                    <a:pt x="5794375" y="4323080"/>
                  </a:cubicBezTo>
                  <a:lnTo>
                    <a:pt x="5794375" y="4310380"/>
                  </a:lnTo>
                  <a:lnTo>
                    <a:pt x="5794375" y="4323080"/>
                  </a:lnTo>
                  <a:lnTo>
                    <a:pt x="730377" y="4323080"/>
                  </a:lnTo>
                  <a:lnTo>
                    <a:pt x="730377" y="4310380"/>
                  </a:lnTo>
                  <a:lnTo>
                    <a:pt x="730377" y="4323080"/>
                  </a:lnTo>
                  <a:cubicBezTo>
                    <a:pt x="327025" y="4323080"/>
                    <a:pt x="0" y="3996690"/>
                    <a:pt x="0" y="3594100"/>
                  </a:cubicBezTo>
                  <a:lnTo>
                    <a:pt x="0" y="728980"/>
                  </a:lnTo>
                  <a:lnTo>
                    <a:pt x="12700" y="728980"/>
                  </a:lnTo>
                  <a:lnTo>
                    <a:pt x="0" y="728980"/>
                  </a:lnTo>
                  <a:moveTo>
                    <a:pt x="25400" y="728980"/>
                  </a:moveTo>
                  <a:lnTo>
                    <a:pt x="25400" y="3594100"/>
                  </a:lnTo>
                  <a:lnTo>
                    <a:pt x="12700" y="3594100"/>
                  </a:lnTo>
                  <a:lnTo>
                    <a:pt x="25400" y="3594100"/>
                  </a:lnTo>
                  <a:cubicBezTo>
                    <a:pt x="25400" y="3982720"/>
                    <a:pt x="340995" y="4297680"/>
                    <a:pt x="730377" y="4297680"/>
                  </a:cubicBezTo>
                  <a:lnTo>
                    <a:pt x="5794375" y="4297680"/>
                  </a:lnTo>
                  <a:cubicBezTo>
                    <a:pt x="6183757" y="4297680"/>
                    <a:pt x="6499352" y="3982593"/>
                    <a:pt x="6499352" y="3594100"/>
                  </a:cubicBezTo>
                  <a:lnTo>
                    <a:pt x="6499352" y="728980"/>
                  </a:lnTo>
                  <a:cubicBezTo>
                    <a:pt x="6499352" y="340360"/>
                    <a:pt x="6183757" y="25400"/>
                    <a:pt x="5794375" y="25400"/>
                  </a:cubicBezTo>
                  <a:lnTo>
                    <a:pt x="730377" y="25400"/>
                  </a:lnTo>
                  <a:lnTo>
                    <a:pt x="730377" y="12700"/>
                  </a:lnTo>
                  <a:lnTo>
                    <a:pt x="730377" y="25400"/>
                  </a:lnTo>
                  <a:cubicBezTo>
                    <a:pt x="340995" y="25400"/>
                    <a:pt x="25400" y="340487"/>
                    <a:pt x="25400" y="728980"/>
                  </a:cubicBezTo>
                  <a:close/>
                </a:path>
              </a:pathLst>
            </a:custGeom>
            <a:solidFill>
              <a:srgbClr val="4E92D4"/>
            </a:solidFill>
            <a:ln w="12700">
              <a:noFill/>
            </a:ln>
          </p:spPr>
          <p:txBody>
            <a:bodyPr/>
            <a:lstStyle/>
            <a:p>
              <a:endParaRPr lang="en-US"/>
            </a:p>
          </p:txBody>
        </p:sp>
      </p:grpSp>
      <p:sp>
        <p:nvSpPr>
          <p:cNvPr id="25" name="Freeform 25" descr="A blue and purple arrow with black text  AI-generated content may be incorrect."/>
          <p:cNvSpPr/>
          <p:nvPr/>
        </p:nvSpPr>
        <p:spPr>
          <a:xfrm>
            <a:off x="12790065" y="4389720"/>
            <a:ext cx="3362277" cy="925763"/>
          </a:xfrm>
          <a:custGeom>
            <a:avLst/>
            <a:gdLst/>
            <a:ahLst/>
            <a:cxnLst/>
            <a:rect l="l" t="t" r="r" b="b"/>
            <a:pathLst>
              <a:path w="3362277" h="925763">
                <a:moveTo>
                  <a:pt x="0" y="0"/>
                </a:moveTo>
                <a:lnTo>
                  <a:pt x="3362278" y="0"/>
                </a:lnTo>
                <a:lnTo>
                  <a:pt x="3362278" y="925763"/>
                </a:lnTo>
                <a:lnTo>
                  <a:pt x="0" y="925763"/>
                </a:lnTo>
                <a:lnTo>
                  <a:pt x="0" y="0"/>
                </a:lnTo>
                <a:close/>
              </a:path>
            </a:pathLst>
          </a:custGeom>
          <a:blipFill>
            <a:blip r:embed="rId3"/>
            <a:stretch>
              <a:fillRect t="-265" b="-265"/>
            </a:stretch>
          </a:blipFill>
        </p:spPr>
        <p:txBody>
          <a:bodyPr/>
          <a:lstStyle/>
          <a:p>
            <a:endParaRPr lang="en-US"/>
          </a:p>
        </p:txBody>
      </p:sp>
      <p:grpSp>
        <p:nvGrpSpPr>
          <p:cNvPr id="26" name="Group 26"/>
          <p:cNvGrpSpPr/>
          <p:nvPr/>
        </p:nvGrpSpPr>
        <p:grpSpPr>
          <a:xfrm>
            <a:off x="12790065" y="4529900"/>
            <a:ext cx="941280" cy="268414"/>
            <a:chOff x="0" y="0"/>
            <a:chExt cx="1255039" cy="357886"/>
          </a:xfrm>
        </p:grpSpPr>
        <p:sp>
          <p:nvSpPr>
            <p:cNvPr id="27" name="Freeform 27"/>
            <p:cNvSpPr/>
            <p:nvPr/>
          </p:nvSpPr>
          <p:spPr>
            <a:xfrm>
              <a:off x="0" y="0"/>
              <a:ext cx="1255014" cy="357886"/>
            </a:xfrm>
            <a:custGeom>
              <a:avLst/>
              <a:gdLst/>
              <a:ahLst/>
              <a:cxnLst/>
              <a:rect l="l" t="t" r="r" b="b"/>
              <a:pathLst>
                <a:path w="1255014" h="357886">
                  <a:moveTo>
                    <a:pt x="0" y="0"/>
                  </a:moveTo>
                  <a:lnTo>
                    <a:pt x="1255014" y="0"/>
                  </a:lnTo>
                  <a:lnTo>
                    <a:pt x="1255014" y="357886"/>
                  </a:lnTo>
                  <a:lnTo>
                    <a:pt x="0" y="357886"/>
                  </a:lnTo>
                  <a:close/>
                </a:path>
              </a:pathLst>
            </a:custGeom>
            <a:solidFill>
              <a:srgbClr val="F2F5FC"/>
            </a:solidFill>
            <a:ln w="12700">
              <a:noFill/>
            </a:ln>
          </p:spPr>
          <p:txBody>
            <a:bodyPr/>
            <a:lstStyle/>
            <a:p>
              <a:endParaRPr lang="en-US"/>
            </a:p>
          </p:txBody>
        </p:sp>
      </p:grpSp>
      <p:grpSp>
        <p:nvGrpSpPr>
          <p:cNvPr id="28" name="Group 28"/>
          <p:cNvGrpSpPr/>
          <p:nvPr/>
        </p:nvGrpSpPr>
        <p:grpSpPr>
          <a:xfrm>
            <a:off x="11426828" y="4795285"/>
            <a:ext cx="6088751" cy="1907766"/>
            <a:chOff x="0" y="0"/>
            <a:chExt cx="8118335" cy="2543688"/>
          </a:xfrm>
          <a:noFill/>
        </p:grpSpPr>
        <p:sp>
          <p:nvSpPr>
            <p:cNvPr id="29" name="Freeform 29"/>
            <p:cNvSpPr/>
            <p:nvPr/>
          </p:nvSpPr>
          <p:spPr>
            <a:xfrm>
              <a:off x="0" y="0"/>
              <a:ext cx="8118336" cy="2543693"/>
            </a:xfrm>
            <a:custGeom>
              <a:avLst/>
              <a:gdLst/>
              <a:ahLst/>
              <a:cxnLst/>
              <a:rect l="l" t="t" r="r" b="b"/>
              <a:pathLst>
                <a:path w="8118336" h="2543693">
                  <a:moveTo>
                    <a:pt x="0" y="0"/>
                  </a:moveTo>
                  <a:lnTo>
                    <a:pt x="8118336" y="0"/>
                  </a:lnTo>
                  <a:lnTo>
                    <a:pt x="8118336" y="2543693"/>
                  </a:lnTo>
                  <a:lnTo>
                    <a:pt x="0" y="2543693"/>
                  </a:lnTo>
                  <a:close/>
                </a:path>
              </a:pathLst>
            </a:custGeom>
            <a:grpFill/>
            <a:ln w="12700">
              <a:noFill/>
            </a:ln>
          </p:spPr>
          <p:txBody>
            <a:bodyPr/>
            <a:lstStyle/>
            <a:p>
              <a:endParaRPr lang="en-US"/>
            </a:p>
          </p:txBody>
        </p:sp>
        <p:sp>
          <p:nvSpPr>
            <p:cNvPr id="30" name="TextBox 30"/>
            <p:cNvSpPr txBox="1"/>
            <p:nvPr/>
          </p:nvSpPr>
          <p:spPr>
            <a:xfrm>
              <a:off x="0" y="0"/>
              <a:ext cx="8118335" cy="2543688"/>
            </a:xfrm>
            <a:prstGeom prst="rect">
              <a:avLst/>
            </a:prstGeom>
            <a:grpFill/>
            <a:ln>
              <a:noFill/>
            </a:ln>
          </p:spPr>
          <p:txBody>
            <a:bodyPr lIns="0" tIns="0" rIns="0" bIns="0" rtlCol="0" anchor="ctr"/>
            <a:lstStyle/>
            <a:p>
              <a:pPr algn="ctr">
                <a:lnSpc>
                  <a:spcPts val="4470"/>
                </a:lnSpc>
              </a:pPr>
              <a:r>
                <a:rPr lang="en-US" sz="3725">
                  <a:solidFill>
                    <a:srgbClr val="404040"/>
                  </a:solidFill>
                  <a:latin typeface="Century Gothic Paneuropean"/>
                  <a:ea typeface="Century Gothic Paneuropean"/>
                  <a:cs typeface="Century Gothic Paneuropean"/>
                  <a:sym typeface="Century Gothic Paneuropean"/>
                </a:rPr>
                <a:t>Training Events</a:t>
              </a:r>
            </a:p>
          </p:txBody>
        </p:sp>
      </p:grpSp>
      <p:grpSp>
        <p:nvGrpSpPr>
          <p:cNvPr id="31" name="Group 31"/>
          <p:cNvGrpSpPr/>
          <p:nvPr/>
        </p:nvGrpSpPr>
        <p:grpSpPr>
          <a:xfrm>
            <a:off x="11492313" y="2481946"/>
            <a:ext cx="7183445" cy="2564482"/>
            <a:chOff x="0" y="-875623"/>
            <a:chExt cx="9577927" cy="3419311"/>
          </a:xfrm>
        </p:grpSpPr>
        <p:sp>
          <p:nvSpPr>
            <p:cNvPr id="32" name="Freeform 32"/>
            <p:cNvSpPr/>
            <p:nvPr/>
          </p:nvSpPr>
          <p:spPr>
            <a:xfrm>
              <a:off x="1459591" y="-875623"/>
              <a:ext cx="8118336" cy="2543694"/>
            </a:xfrm>
            <a:custGeom>
              <a:avLst/>
              <a:gdLst/>
              <a:ahLst/>
              <a:cxnLst/>
              <a:rect l="l" t="t" r="r" b="b"/>
              <a:pathLst>
                <a:path w="8118336" h="2543693">
                  <a:moveTo>
                    <a:pt x="0" y="0"/>
                  </a:moveTo>
                  <a:lnTo>
                    <a:pt x="8118336" y="0"/>
                  </a:lnTo>
                  <a:lnTo>
                    <a:pt x="8118336" y="2543693"/>
                  </a:lnTo>
                  <a:lnTo>
                    <a:pt x="0" y="2543693"/>
                  </a:lnTo>
                  <a:close/>
                </a:path>
              </a:pathLst>
            </a:custGeom>
            <a:solidFill>
              <a:srgbClr val="000000">
                <a:alpha val="0"/>
              </a:srgbClr>
            </a:solidFill>
            <a:ln w="12700">
              <a:noFill/>
            </a:ln>
          </p:spPr>
          <p:txBody>
            <a:bodyPr/>
            <a:lstStyle/>
            <a:p>
              <a:endParaRPr lang="en-US"/>
            </a:p>
          </p:txBody>
        </p:sp>
        <p:sp>
          <p:nvSpPr>
            <p:cNvPr id="33" name="TextBox 33"/>
            <p:cNvSpPr txBox="1"/>
            <p:nvPr/>
          </p:nvSpPr>
          <p:spPr>
            <a:xfrm>
              <a:off x="0" y="-485775"/>
              <a:ext cx="8118335" cy="3029463"/>
            </a:xfrm>
            <a:prstGeom prst="rect">
              <a:avLst/>
            </a:prstGeom>
            <a:ln>
              <a:noFill/>
            </a:ln>
          </p:spPr>
          <p:txBody>
            <a:bodyPr lIns="0" tIns="0" rIns="0" bIns="0" rtlCol="0" anchor="ctr"/>
            <a:lstStyle/>
            <a:p>
              <a:pPr algn="ctr">
                <a:lnSpc>
                  <a:spcPts val="9875"/>
                </a:lnSpc>
              </a:pPr>
              <a:r>
                <a:rPr lang="en-US" sz="3950" b="1">
                  <a:solidFill>
                    <a:srgbClr val="404040"/>
                  </a:solidFill>
                  <a:latin typeface="Century Gothic Paneuropean Bold"/>
                  <a:ea typeface="Century Gothic Paneuropean Bold"/>
                  <a:cs typeface="Century Gothic Paneuropean Bold"/>
                  <a:sym typeface="Century Gothic Paneuropean Bold"/>
                </a:rPr>
                <a:t>ACN In-Person</a:t>
              </a:r>
            </a:p>
          </p:txBody>
        </p:sp>
      </p:grpSp>
      <p:sp>
        <p:nvSpPr>
          <p:cNvPr id="34" name="Freeform 34"/>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4">
              <a:extLst>
                <a:ext uri="{96DAC541-7B7A-43D3-8B79-37D633B846F1}">
                  <asvg:svgBlip xmlns:asvg="http://schemas.microsoft.com/office/drawing/2016/SVG/main" r:embed="rId5"/>
                </a:ext>
              </a:extLst>
            </a:blip>
            <a:stretch>
              <a:fillRect t="-468" b="-468"/>
            </a:stretch>
          </a:blipFill>
        </p:spPr>
        <p:txBody>
          <a:bodyPr/>
          <a:lstStyle/>
          <a:p>
            <a:endParaRPr lang="en-US"/>
          </a:p>
        </p:txBody>
      </p:sp>
      <p:sp>
        <p:nvSpPr>
          <p:cNvPr id="38" name="TextBox 47">
            <a:extLst>
              <a:ext uri="{FF2B5EF4-FFF2-40B4-BE49-F238E27FC236}">
                <a16:creationId xmlns:a16="http://schemas.microsoft.com/office/drawing/2014/main" id="{53A47F6F-58D2-94BC-1A77-ABA454869E8F}"/>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39929B-6CD5-A50F-514E-4A446090D114}"/>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p:nvPr/>
        </p:nvGrpSpPr>
        <p:grpSpPr>
          <a:xfrm>
            <a:off x="1752600" y="1218761"/>
            <a:ext cx="7863923" cy="8039540"/>
            <a:chOff x="0" y="0"/>
            <a:chExt cx="2071157" cy="2117410"/>
          </a:xfrm>
        </p:grpSpPr>
        <p:sp>
          <p:nvSpPr>
            <p:cNvPr id="6" name="Freeform 6"/>
            <p:cNvSpPr/>
            <p:nvPr/>
          </p:nvSpPr>
          <p:spPr>
            <a:xfrm>
              <a:off x="0" y="0"/>
              <a:ext cx="2071157" cy="2117410"/>
            </a:xfrm>
            <a:custGeom>
              <a:avLst/>
              <a:gdLst/>
              <a:ahLst/>
              <a:cxnLst/>
              <a:rect l="l" t="t" r="r" b="b"/>
              <a:pathLst>
                <a:path w="2071157" h="2117410">
                  <a:moveTo>
                    <a:pt x="29535" y="0"/>
                  </a:moveTo>
                  <a:lnTo>
                    <a:pt x="2041622" y="0"/>
                  </a:lnTo>
                  <a:cubicBezTo>
                    <a:pt x="2049455" y="0"/>
                    <a:pt x="2056967" y="3112"/>
                    <a:pt x="2062506" y="8650"/>
                  </a:cubicBezTo>
                  <a:cubicBezTo>
                    <a:pt x="2068045" y="14189"/>
                    <a:pt x="2071157" y="21702"/>
                    <a:pt x="2071157" y="29535"/>
                  </a:cubicBezTo>
                  <a:lnTo>
                    <a:pt x="2071157" y="2087875"/>
                  </a:lnTo>
                  <a:cubicBezTo>
                    <a:pt x="2071157" y="2104187"/>
                    <a:pt x="2057934" y="2117410"/>
                    <a:pt x="2041622" y="2117410"/>
                  </a:cubicBezTo>
                  <a:lnTo>
                    <a:pt x="29535" y="2117410"/>
                  </a:lnTo>
                  <a:cubicBezTo>
                    <a:pt x="13223" y="2117410"/>
                    <a:pt x="0" y="2104187"/>
                    <a:pt x="0" y="2087875"/>
                  </a:cubicBezTo>
                  <a:lnTo>
                    <a:pt x="0" y="29535"/>
                  </a:lnTo>
                  <a:cubicBezTo>
                    <a:pt x="0" y="13223"/>
                    <a:pt x="13223" y="0"/>
                    <a:pt x="29535" y="0"/>
                  </a:cubicBezTo>
                  <a:close/>
                </a:path>
              </a:pathLst>
            </a:custGeom>
            <a:gradFill rotWithShape="1">
              <a:gsLst>
                <a:gs pos="0">
                  <a:srgbClr val="82CAE9">
                    <a:alpha val="100000"/>
                  </a:srgbClr>
                </a:gs>
                <a:gs pos="56000">
                  <a:srgbClr val="8471F2">
                    <a:alpha val="100000"/>
                  </a:srgbClr>
                </a:gs>
              </a:gsLst>
              <a:lin ang="2700000"/>
            </a:gradFill>
            <a:ln>
              <a:noFill/>
            </a:ln>
          </p:spPr>
          <p:txBody>
            <a:bodyPr/>
            <a:lstStyle/>
            <a:p>
              <a:endParaRPr lang="en-US"/>
            </a:p>
          </p:txBody>
        </p:sp>
        <p:sp>
          <p:nvSpPr>
            <p:cNvPr id="7" name="TextBox 7"/>
            <p:cNvSpPr txBox="1"/>
            <p:nvPr/>
          </p:nvSpPr>
          <p:spPr>
            <a:xfrm>
              <a:off x="0" y="-38100"/>
              <a:ext cx="2071157" cy="2155510"/>
            </a:xfrm>
            <a:prstGeom prst="rect">
              <a:avLst/>
            </a:prstGeom>
            <a:ln>
              <a:noFill/>
            </a:ln>
          </p:spPr>
          <p:txBody>
            <a:bodyPr lIns="50800" tIns="50800" rIns="50800" bIns="50800" rtlCol="0" anchor="ctr"/>
            <a:lstStyle/>
            <a:p>
              <a:pPr algn="ctr">
                <a:lnSpc>
                  <a:spcPts val="2659"/>
                </a:lnSpc>
              </a:pPr>
              <a:endParaRPr/>
            </a:p>
          </p:txBody>
        </p:sp>
      </p:grpSp>
      <p:grpSp>
        <p:nvGrpSpPr>
          <p:cNvPr id="8" name="Group 8"/>
          <p:cNvGrpSpPr/>
          <p:nvPr/>
        </p:nvGrpSpPr>
        <p:grpSpPr>
          <a:xfrm>
            <a:off x="-902274" y="3628286"/>
            <a:ext cx="8244147" cy="1117189"/>
            <a:chOff x="-4026615" y="93833"/>
            <a:chExt cx="10992197" cy="1489584"/>
          </a:xfrm>
        </p:grpSpPr>
        <p:sp>
          <p:nvSpPr>
            <p:cNvPr id="9" name="Freeform 9"/>
            <p:cNvSpPr/>
            <p:nvPr/>
          </p:nvSpPr>
          <p:spPr>
            <a:xfrm>
              <a:off x="-4026615" y="93833"/>
              <a:ext cx="6965577" cy="1489584"/>
            </a:xfrm>
            <a:custGeom>
              <a:avLst/>
              <a:gdLst/>
              <a:ahLst/>
              <a:cxnLst/>
              <a:rect l="l" t="t" r="r" b="b"/>
              <a:pathLst>
                <a:path w="6965576" h="1489584">
                  <a:moveTo>
                    <a:pt x="0" y="0"/>
                  </a:moveTo>
                  <a:lnTo>
                    <a:pt x="6965576" y="0"/>
                  </a:lnTo>
                  <a:lnTo>
                    <a:pt x="6965576" y="1489584"/>
                  </a:lnTo>
                  <a:lnTo>
                    <a:pt x="0" y="1489584"/>
                  </a:lnTo>
                  <a:close/>
                </a:path>
              </a:pathLst>
            </a:custGeom>
            <a:solidFill>
              <a:srgbClr val="000000">
                <a:alpha val="0"/>
              </a:srgbClr>
            </a:solidFill>
            <a:ln w="12700">
              <a:noFill/>
            </a:ln>
          </p:spPr>
          <p:txBody>
            <a:bodyPr/>
            <a:lstStyle/>
            <a:p>
              <a:endParaRPr lang="en-US"/>
            </a:p>
          </p:txBody>
        </p:sp>
        <p:sp>
          <p:nvSpPr>
            <p:cNvPr id="10" name="TextBox 10"/>
            <p:cNvSpPr txBox="1"/>
            <p:nvPr/>
          </p:nvSpPr>
          <p:spPr>
            <a:xfrm>
              <a:off x="0" y="342899"/>
              <a:ext cx="6965582" cy="1146682"/>
            </a:xfrm>
            <a:prstGeom prst="rect">
              <a:avLst/>
            </a:prstGeom>
            <a:ln>
              <a:noFill/>
            </a:ln>
          </p:spPr>
          <p:txBody>
            <a:bodyPr lIns="0" tIns="0" rIns="0" bIns="0" rtlCol="0" anchor="ctr"/>
            <a:lstStyle/>
            <a:p>
              <a:pPr marL="561340" lvl="1" algn="l">
                <a:lnSpc>
                  <a:spcPts val="2672"/>
                </a:lnSpc>
              </a:pPr>
              <a:r>
                <a:rPr lang="en-US" sz="5200" spc="-171" dirty="0">
                  <a:solidFill>
                    <a:srgbClr val="FFFFFF"/>
                  </a:solidFill>
                  <a:latin typeface="Century Gothic Paneuropean"/>
                  <a:ea typeface="Century Gothic Paneuropean"/>
                  <a:cs typeface="Century Gothic Paneuropean"/>
                  <a:sym typeface="Century Gothic Paneuropean"/>
                </a:rPr>
                <a:t> 1. Not for You</a:t>
              </a:r>
            </a:p>
          </p:txBody>
        </p:sp>
      </p:grpSp>
      <p:sp>
        <p:nvSpPr>
          <p:cNvPr id="13" name="TextBox 13"/>
          <p:cNvSpPr txBox="1"/>
          <p:nvPr/>
        </p:nvSpPr>
        <p:spPr>
          <a:xfrm>
            <a:off x="2117687" y="5120064"/>
            <a:ext cx="7209072" cy="860012"/>
          </a:xfrm>
          <a:prstGeom prst="rect">
            <a:avLst/>
          </a:prstGeom>
          <a:ln>
            <a:noFill/>
          </a:ln>
        </p:spPr>
        <p:txBody>
          <a:bodyPr lIns="0" tIns="0" rIns="0" bIns="0" rtlCol="0" anchor="ctr"/>
          <a:lstStyle/>
          <a:p>
            <a:pPr marL="561340" lvl="1" algn="l">
              <a:lnSpc>
                <a:spcPts val="2672"/>
              </a:lnSpc>
            </a:pPr>
            <a:r>
              <a:rPr lang="en-US" sz="5200" spc="-171" dirty="0">
                <a:solidFill>
                  <a:srgbClr val="FFFFFF"/>
                </a:solidFill>
                <a:latin typeface="Century Gothic Paneuropean"/>
                <a:ea typeface="Century Gothic Paneuropean"/>
                <a:cs typeface="Century Gothic Paneuropean"/>
                <a:sym typeface="Century Gothic Paneuropean"/>
              </a:rPr>
              <a:t> </a:t>
            </a:r>
            <a:r>
              <a:rPr lang="en-US" sz="5200" b="1" spc="-171" dirty="0">
                <a:solidFill>
                  <a:srgbClr val="FFFFFF"/>
                </a:solidFill>
                <a:latin typeface="Century Gothic Paneuropean"/>
                <a:ea typeface="Century Gothic Paneuropean"/>
                <a:cs typeface="Century Gothic Paneuropean"/>
                <a:sym typeface="Century Gothic Paneuropean"/>
              </a:rPr>
              <a:t>2. </a:t>
            </a:r>
            <a:r>
              <a:rPr lang="en-US" sz="5200" spc="-171" dirty="0">
                <a:solidFill>
                  <a:srgbClr val="FFFFFF"/>
                </a:solidFill>
                <a:latin typeface="Century Gothic Paneuropean"/>
                <a:ea typeface="Century Gothic Paneuropean"/>
                <a:cs typeface="Century Gothic Paneuropean"/>
                <a:sym typeface="Century Gothic Paneuropean"/>
              </a:rPr>
              <a:t>Have Questions?</a:t>
            </a:r>
          </a:p>
        </p:txBody>
      </p:sp>
      <p:grpSp>
        <p:nvGrpSpPr>
          <p:cNvPr id="14" name="Group 14"/>
          <p:cNvGrpSpPr/>
          <p:nvPr/>
        </p:nvGrpSpPr>
        <p:grpSpPr>
          <a:xfrm>
            <a:off x="2117687" y="6170575"/>
            <a:ext cx="7209072" cy="1117187"/>
            <a:chOff x="0" y="0"/>
            <a:chExt cx="9612097" cy="1489582"/>
          </a:xfrm>
        </p:grpSpPr>
        <p:sp>
          <p:nvSpPr>
            <p:cNvPr id="15" name="Freeform 15"/>
            <p:cNvSpPr/>
            <p:nvPr/>
          </p:nvSpPr>
          <p:spPr>
            <a:xfrm>
              <a:off x="0" y="0"/>
              <a:ext cx="9612103" cy="1489584"/>
            </a:xfrm>
            <a:custGeom>
              <a:avLst/>
              <a:gdLst/>
              <a:ahLst/>
              <a:cxnLst/>
              <a:rect l="l" t="t" r="r" b="b"/>
              <a:pathLst>
                <a:path w="9612103" h="1489584">
                  <a:moveTo>
                    <a:pt x="0" y="0"/>
                  </a:moveTo>
                  <a:lnTo>
                    <a:pt x="9612103" y="0"/>
                  </a:lnTo>
                  <a:lnTo>
                    <a:pt x="9612103" y="1489584"/>
                  </a:lnTo>
                  <a:lnTo>
                    <a:pt x="0" y="1489584"/>
                  </a:lnTo>
                  <a:close/>
                </a:path>
              </a:pathLst>
            </a:custGeom>
            <a:solidFill>
              <a:srgbClr val="000000">
                <a:alpha val="0"/>
              </a:srgbClr>
            </a:solidFill>
            <a:ln w="12700">
              <a:noFill/>
            </a:ln>
          </p:spPr>
          <p:txBody>
            <a:bodyPr/>
            <a:lstStyle/>
            <a:p>
              <a:endParaRPr lang="en-US"/>
            </a:p>
          </p:txBody>
        </p:sp>
        <p:sp>
          <p:nvSpPr>
            <p:cNvPr id="16" name="TextBox 16"/>
            <p:cNvSpPr txBox="1"/>
            <p:nvPr/>
          </p:nvSpPr>
          <p:spPr>
            <a:xfrm>
              <a:off x="0" y="342900"/>
              <a:ext cx="9612097" cy="1146682"/>
            </a:xfrm>
            <a:prstGeom prst="rect">
              <a:avLst/>
            </a:prstGeom>
            <a:ln>
              <a:noFill/>
            </a:ln>
          </p:spPr>
          <p:txBody>
            <a:bodyPr lIns="0" tIns="0" rIns="0" bIns="0" rtlCol="0" anchor="ctr"/>
            <a:lstStyle/>
            <a:p>
              <a:pPr marL="561340" lvl="1" algn="l">
                <a:lnSpc>
                  <a:spcPts val="2672"/>
                </a:lnSpc>
              </a:pPr>
              <a:r>
                <a:rPr lang="en-US" sz="5200" b="1" spc="-171" dirty="0">
                  <a:solidFill>
                    <a:srgbClr val="FFFFFF"/>
                  </a:solidFill>
                  <a:latin typeface="Century Gothic Paneuropean"/>
                  <a:ea typeface="Century Gothic Paneuropean"/>
                  <a:cs typeface="Century Gothic Paneuropean"/>
                  <a:sym typeface="Century Gothic Paneuropean"/>
                </a:rPr>
                <a:t> 3. </a:t>
              </a:r>
              <a:r>
                <a:rPr lang="en-US" sz="5200" spc="-171" dirty="0">
                  <a:solidFill>
                    <a:srgbClr val="FFFFFF"/>
                  </a:solidFill>
                  <a:latin typeface="Century Gothic Paneuropean"/>
                  <a:ea typeface="Century Gothic Paneuropean"/>
                  <a:cs typeface="Century Gothic Paneuropean"/>
                  <a:sym typeface="Century Gothic Paneuropean"/>
                </a:rPr>
                <a:t>Ready to Start</a:t>
              </a:r>
            </a:p>
          </p:txBody>
        </p:sp>
      </p:grpSp>
      <p:sp>
        <p:nvSpPr>
          <p:cNvPr id="17" name="TextBox 17"/>
          <p:cNvSpPr txBox="1"/>
          <p:nvPr/>
        </p:nvSpPr>
        <p:spPr>
          <a:xfrm>
            <a:off x="2868657" y="2917471"/>
            <a:ext cx="5684790" cy="486928"/>
          </a:xfrm>
          <a:prstGeom prst="rect">
            <a:avLst/>
          </a:prstGeom>
        </p:spPr>
        <p:txBody>
          <a:bodyPr wrap="square" lIns="0" tIns="0" rIns="0" bIns="0" rtlCol="0" anchor="t">
            <a:spAutoFit/>
          </a:bodyPr>
          <a:lstStyle/>
          <a:p>
            <a:pPr algn="l">
              <a:lnSpc>
                <a:spcPts val="3000"/>
              </a:lnSpc>
            </a:pPr>
            <a:r>
              <a:rPr lang="en-US" sz="6000" b="1" u="sng" spc="225" dirty="0">
                <a:solidFill>
                  <a:srgbClr val="FFFFFF"/>
                </a:solidFill>
                <a:latin typeface="Century Gothic Paneuropean Bold"/>
                <a:ea typeface="Century Gothic Paneuropean Bold"/>
                <a:cs typeface="Century Gothic Paneuropean Bold"/>
                <a:sym typeface="Century Gothic Paneuropean Bold"/>
              </a:rPr>
              <a:t>NEXT STEPS</a:t>
            </a:r>
          </a:p>
        </p:txBody>
      </p:sp>
      <p:sp>
        <p:nvSpPr>
          <p:cNvPr id="18" name="Freeform 18"/>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3">
              <a:extLst>
                <a:ext uri="{96DAC541-7B7A-43D3-8B79-37D633B846F1}">
                  <asvg:svgBlip xmlns:asvg="http://schemas.microsoft.com/office/drawing/2016/SVG/main" r:embed="rId4"/>
                </a:ext>
              </a:extLst>
            </a:blip>
            <a:stretch>
              <a:fillRect t="-468" b="-468"/>
            </a:stretch>
          </a:blipFill>
        </p:spPr>
        <p:txBody>
          <a:bodyPr/>
          <a:lstStyle/>
          <a:p>
            <a:endParaRPr lang="en-US"/>
          </a:p>
        </p:txBody>
      </p:sp>
      <p:sp>
        <p:nvSpPr>
          <p:cNvPr id="2" name="TextBox 47">
            <a:extLst>
              <a:ext uri="{FF2B5EF4-FFF2-40B4-BE49-F238E27FC236}">
                <a16:creationId xmlns:a16="http://schemas.microsoft.com/office/drawing/2014/main" id="{B065F5DD-69B1-2707-CB8C-54CA48678403}"/>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grpSp>
        <p:nvGrpSpPr>
          <p:cNvPr id="11" name="Group 5">
            <a:extLst>
              <a:ext uri="{FF2B5EF4-FFF2-40B4-BE49-F238E27FC236}">
                <a16:creationId xmlns:a16="http://schemas.microsoft.com/office/drawing/2014/main" id="{DBAEC5A2-86FE-BBF4-8313-6B1F9F55A3EA}"/>
              </a:ext>
            </a:extLst>
          </p:cNvPr>
          <p:cNvGrpSpPr/>
          <p:nvPr/>
        </p:nvGrpSpPr>
        <p:grpSpPr>
          <a:xfrm>
            <a:off x="10069781" y="1183458"/>
            <a:ext cx="7893740" cy="8184201"/>
            <a:chOff x="-7853" y="-38100"/>
            <a:chExt cx="2079010" cy="2155510"/>
          </a:xfrm>
        </p:grpSpPr>
        <p:sp>
          <p:nvSpPr>
            <p:cNvPr id="12" name="Freeform 6">
              <a:extLst>
                <a:ext uri="{FF2B5EF4-FFF2-40B4-BE49-F238E27FC236}">
                  <a16:creationId xmlns:a16="http://schemas.microsoft.com/office/drawing/2014/main" id="{09DF802E-F27A-9B09-0A57-5EE68498C6D3}"/>
                </a:ext>
              </a:extLst>
            </p:cNvPr>
            <p:cNvSpPr/>
            <p:nvPr/>
          </p:nvSpPr>
          <p:spPr>
            <a:xfrm>
              <a:off x="-7853" y="-28802"/>
              <a:ext cx="2071157" cy="2117410"/>
            </a:xfrm>
            <a:custGeom>
              <a:avLst/>
              <a:gdLst/>
              <a:ahLst/>
              <a:cxnLst/>
              <a:rect l="l" t="t" r="r" b="b"/>
              <a:pathLst>
                <a:path w="2071157" h="2117410">
                  <a:moveTo>
                    <a:pt x="29535" y="0"/>
                  </a:moveTo>
                  <a:lnTo>
                    <a:pt x="2041622" y="0"/>
                  </a:lnTo>
                  <a:cubicBezTo>
                    <a:pt x="2049455" y="0"/>
                    <a:pt x="2056967" y="3112"/>
                    <a:pt x="2062506" y="8650"/>
                  </a:cubicBezTo>
                  <a:cubicBezTo>
                    <a:pt x="2068045" y="14189"/>
                    <a:pt x="2071157" y="21702"/>
                    <a:pt x="2071157" y="29535"/>
                  </a:cubicBezTo>
                  <a:lnTo>
                    <a:pt x="2071157" y="2087875"/>
                  </a:lnTo>
                  <a:cubicBezTo>
                    <a:pt x="2071157" y="2104187"/>
                    <a:pt x="2057934" y="2117410"/>
                    <a:pt x="2041622" y="2117410"/>
                  </a:cubicBezTo>
                  <a:lnTo>
                    <a:pt x="29535" y="2117410"/>
                  </a:lnTo>
                  <a:cubicBezTo>
                    <a:pt x="13223" y="2117410"/>
                    <a:pt x="0" y="2104187"/>
                    <a:pt x="0" y="2087875"/>
                  </a:cubicBezTo>
                  <a:lnTo>
                    <a:pt x="0" y="29535"/>
                  </a:lnTo>
                  <a:cubicBezTo>
                    <a:pt x="0" y="13223"/>
                    <a:pt x="13223" y="0"/>
                    <a:pt x="29535" y="0"/>
                  </a:cubicBezTo>
                  <a:close/>
                </a:path>
              </a:pathLst>
            </a:custGeom>
            <a:gradFill rotWithShape="1">
              <a:gsLst>
                <a:gs pos="0">
                  <a:srgbClr val="82CAE9">
                    <a:alpha val="100000"/>
                  </a:srgbClr>
                </a:gs>
                <a:gs pos="56000">
                  <a:srgbClr val="8471F2">
                    <a:alpha val="100000"/>
                  </a:srgbClr>
                </a:gs>
              </a:gsLst>
              <a:lin ang="2700000"/>
            </a:gradFill>
            <a:ln>
              <a:noFill/>
            </a:ln>
          </p:spPr>
          <p:txBody>
            <a:bodyPr/>
            <a:lstStyle/>
            <a:p>
              <a:pPr algn="ctr"/>
              <a:endParaRPr lang="en-US" sz="4400" dirty="0">
                <a:solidFill>
                  <a:schemeClr val="bg1"/>
                </a:solidFill>
              </a:endParaRPr>
            </a:p>
            <a:p>
              <a:pPr algn="ctr"/>
              <a:r>
                <a:rPr lang="en-US" sz="4400" dirty="0">
                  <a:solidFill>
                    <a:schemeClr val="bg1"/>
                  </a:solidFill>
                </a:rPr>
                <a:t>1) Get Started  </a:t>
              </a:r>
            </a:p>
            <a:p>
              <a:pPr algn="ctr"/>
              <a:r>
                <a:rPr lang="en-US" sz="4400" dirty="0">
                  <a:solidFill>
                    <a:schemeClr val="bg1"/>
                  </a:solidFill>
                </a:rPr>
                <a:t>Have your Sponsor ID ready   </a:t>
              </a:r>
            </a:p>
            <a:p>
              <a:pPr algn="ctr"/>
              <a:r>
                <a:rPr lang="en-US" sz="4800" dirty="0">
                  <a:solidFill>
                    <a:schemeClr val="bg1"/>
                  </a:solidFill>
                </a:rPr>
                <a:t>www.acninc.com</a:t>
              </a:r>
            </a:p>
            <a:p>
              <a:pPr algn="ctr"/>
              <a:endParaRPr lang="en-US" sz="4400" dirty="0">
                <a:solidFill>
                  <a:schemeClr val="bg1"/>
                </a:solidFill>
              </a:endParaRPr>
            </a:p>
            <a:p>
              <a:pPr algn="ctr"/>
              <a:r>
                <a:rPr lang="en-US" sz="4400" dirty="0">
                  <a:solidFill>
                    <a:schemeClr val="bg1"/>
                  </a:solidFill>
                </a:rPr>
                <a:t>2) Register for the Elevate National Orlando, FL  </a:t>
              </a:r>
            </a:p>
            <a:p>
              <a:pPr algn="ctr"/>
              <a:r>
                <a:rPr lang="en-US" sz="4400" dirty="0">
                  <a:solidFill>
                    <a:schemeClr val="bg1"/>
                  </a:solidFill>
                </a:rPr>
                <a:t>March 13-15</a:t>
              </a:r>
              <a:r>
                <a:rPr lang="en-US" sz="4400" baseline="30000" dirty="0">
                  <a:solidFill>
                    <a:schemeClr val="bg1"/>
                  </a:solidFill>
                </a:rPr>
                <a:t>th</a:t>
              </a:r>
              <a:r>
                <a:rPr lang="en-US" sz="4400" dirty="0">
                  <a:solidFill>
                    <a:schemeClr val="bg1"/>
                  </a:solidFill>
                </a:rPr>
                <a:t>, 2026  </a:t>
              </a:r>
            </a:p>
            <a:p>
              <a:pPr algn="ctr"/>
              <a:endParaRPr lang="en-US" sz="4400" dirty="0">
                <a:solidFill>
                  <a:schemeClr val="bg1"/>
                </a:solidFill>
              </a:endParaRPr>
            </a:p>
            <a:p>
              <a:pPr algn="ctr"/>
              <a:r>
                <a:rPr lang="en-US" sz="4400" dirty="0">
                  <a:solidFill>
                    <a:schemeClr val="bg1"/>
                  </a:solidFill>
                </a:rPr>
                <a:t>https://acn.swoogo.com/</a:t>
              </a:r>
            </a:p>
            <a:p>
              <a:pPr algn="ctr"/>
              <a:r>
                <a:rPr lang="en-US" sz="4400" dirty="0">
                  <a:solidFill>
                    <a:schemeClr val="bg1"/>
                  </a:solidFill>
                </a:rPr>
                <a:t>elevateorlando2026/begin</a:t>
              </a:r>
            </a:p>
          </p:txBody>
        </p:sp>
        <p:sp>
          <p:nvSpPr>
            <p:cNvPr id="19" name="TextBox 7">
              <a:extLst>
                <a:ext uri="{FF2B5EF4-FFF2-40B4-BE49-F238E27FC236}">
                  <a16:creationId xmlns:a16="http://schemas.microsoft.com/office/drawing/2014/main" id="{C4F86167-2253-9BA3-7990-AACDE9E7D549}"/>
                </a:ext>
              </a:extLst>
            </p:cNvPr>
            <p:cNvSpPr txBox="1"/>
            <p:nvPr/>
          </p:nvSpPr>
          <p:spPr>
            <a:xfrm>
              <a:off x="0" y="-38100"/>
              <a:ext cx="2071157" cy="2155510"/>
            </a:xfrm>
            <a:prstGeom prst="rect">
              <a:avLst/>
            </a:prstGeom>
            <a:ln>
              <a:noFill/>
            </a:ln>
          </p:spPr>
          <p:txBody>
            <a:bodyPr lIns="50800" tIns="50800" rIns="50800" bIns="50800" rtlCol="0" anchor="ctr"/>
            <a:lstStyle/>
            <a:p>
              <a:pPr algn="ctr">
                <a:lnSpc>
                  <a:spcPts val="2659"/>
                </a:lnSpc>
              </a:pP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with glasses and a microphone&#10;&#10;AI-generated content may be incorrect.">
            <a:extLst>
              <a:ext uri="{FF2B5EF4-FFF2-40B4-BE49-F238E27FC236}">
                <a16:creationId xmlns:a16="http://schemas.microsoft.com/office/drawing/2014/main" id="{EA6DB733-D48B-D996-876D-ECC0B6EB2DA8}"/>
              </a:ext>
            </a:extLst>
          </p:cNvPr>
          <p:cNvPicPr>
            <a:picLocks noChangeAspect="1"/>
          </p:cNvPicPr>
          <p:nvPr/>
        </p:nvPicPr>
        <p:blipFill>
          <a:blip r:embed="rId3" cstate="email">
            <a:extLst>
              <a:ext uri="{28A0092B-C50C-407E-A947-70E740481C1C}">
                <a14:useLocalDpi xmlns:a14="http://schemas.microsoft.com/office/drawing/2010/main"/>
              </a:ext>
            </a:extLst>
          </a:blip>
          <a:srcRect r="8960" b="10665"/>
          <a:stretch>
            <a:fillRect/>
          </a:stretch>
        </p:blipFill>
        <p:spPr>
          <a:xfrm>
            <a:off x="0" y="0"/>
            <a:ext cx="18288000" cy="10287001"/>
          </a:xfrm>
          <a:prstGeom prst="rect">
            <a:avLst/>
          </a:prstGeom>
        </p:spPr>
      </p:pic>
      <p:sp>
        <p:nvSpPr>
          <p:cNvPr id="9" name="Rectangle 8">
            <a:extLst>
              <a:ext uri="{FF2B5EF4-FFF2-40B4-BE49-F238E27FC236}">
                <a16:creationId xmlns:a16="http://schemas.microsoft.com/office/drawing/2014/main" id="{4365E2E9-CECB-4ED9-B875-F32F912AE082}"/>
              </a:ext>
            </a:extLst>
          </p:cNvPr>
          <p:cNvSpPr/>
          <p:nvPr/>
        </p:nvSpPr>
        <p:spPr>
          <a:xfrm>
            <a:off x="-60585" y="8743950"/>
            <a:ext cx="18348585" cy="1543050"/>
          </a:xfrm>
          <a:prstGeom prst="rect">
            <a:avLst/>
          </a:prstGeom>
          <a:gradFill>
            <a:gsLst>
              <a:gs pos="99000">
                <a:srgbClr val="4C5B98"/>
              </a:gs>
              <a:gs pos="0">
                <a:srgbClr val="8669FB">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B6169C2A-6848-0242-98A4-F867FD2DBE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27909" y="9252184"/>
            <a:ext cx="1835607" cy="687853"/>
          </a:xfrm>
          <a:prstGeom prst="rect">
            <a:avLst/>
          </a:prstGeom>
        </p:spPr>
      </p:pic>
      <p:sp>
        <p:nvSpPr>
          <p:cNvPr id="2" name="TextBox 13">
            <a:extLst>
              <a:ext uri="{FF2B5EF4-FFF2-40B4-BE49-F238E27FC236}">
                <a16:creationId xmlns:a16="http://schemas.microsoft.com/office/drawing/2014/main" id="{045BC518-53AE-2677-A5B0-D1C1BBDB78CB}"/>
              </a:ext>
            </a:extLst>
          </p:cNvPr>
          <p:cNvSpPr txBox="1"/>
          <p:nvPr/>
        </p:nvSpPr>
        <p:spPr>
          <a:xfrm>
            <a:off x="9298025" y="5071727"/>
            <a:ext cx="7334852" cy="3192156"/>
          </a:xfrm>
          <a:prstGeom prst="rect">
            <a:avLst/>
          </a:prstGeom>
        </p:spPr>
        <p:txBody>
          <a:bodyPr wrap="square" lIns="0" tIns="0" rIns="0" bIns="0" rtlCol="0" anchor="t">
            <a:spAutoFit/>
          </a:bodyPr>
          <a:lstStyle/>
          <a:p>
            <a:pPr defTabSz="914378">
              <a:lnSpc>
                <a:spcPts val="6260"/>
              </a:lnSpc>
              <a:spcBef>
                <a:spcPct val="0"/>
              </a:spcBef>
            </a:pPr>
            <a:r>
              <a:rPr lang="en-US" sz="4800" spc="-150" dirty="0">
                <a:solidFill>
                  <a:srgbClr val="202327"/>
                </a:solidFill>
                <a:latin typeface="Antonio Light" pitchFamily="2" charset="77"/>
                <a:ea typeface="Arimo Bold"/>
                <a:cs typeface="Poppins Light" pitchFamily="2" charset="77"/>
                <a:sym typeface="Arimo Bold"/>
              </a:rPr>
              <a:t>How about an opportunity</a:t>
            </a:r>
          </a:p>
          <a:p>
            <a:pPr defTabSz="914378">
              <a:lnSpc>
                <a:spcPts val="6260"/>
              </a:lnSpc>
              <a:spcBef>
                <a:spcPct val="0"/>
              </a:spcBef>
            </a:pPr>
            <a:r>
              <a:rPr lang="en-US" sz="4800" b="1" spc="-150" dirty="0">
                <a:solidFill>
                  <a:srgbClr val="202327"/>
                </a:solidFill>
                <a:latin typeface="Antonio" pitchFamily="2" charset="77"/>
                <a:ea typeface="Arimo Bold"/>
                <a:cs typeface="Poppins" pitchFamily="2" charset="77"/>
                <a:sym typeface="Arimo Bold"/>
              </a:rPr>
              <a:t>POWERED BY ESSENTIAL SERVICES</a:t>
            </a:r>
          </a:p>
          <a:p>
            <a:pPr defTabSz="914378">
              <a:lnSpc>
                <a:spcPts val="6260"/>
              </a:lnSpc>
              <a:spcBef>
                <a:spcPct val="0"/>
              </a:spcBef>
            </a:pPr>
            <a:r>
              <a:rPr lang="en-US" sz="4800" b="1" spc="-150" dirty="0">
                <a:solidFill>
                  <a:srgbClr val="202327"/>
                </a:solidFill>
                <a:latin typeface="Antonio" pitchFamily="2" charset="77"/>
                <a:ea typeface="Arimo Bold"/>
                <a:cs typeface="Poppins" pitchFamily="2" charset="77"/>
                <a:sym typeface="Arimo Bold"/>
              </a:rPr>
              <a:t>FOR HOME AND LIFE.</a:t>
            </a:r>
            <a:endParaRPr lang="en-US" sz="4800" b="1" spc="-150" dirty="0">
              <a:solidFill>
                <a:srgbClr val="202327"/>
              </a:solidFill>
              <a:latin typeface="Antonio" pitchFamily="2" charset="77"/>
              <a:ea typeface="Arimo"/>
              <a:cs typeface="Poppins" pitchFamily="2" charset="77"/>
              <a:sym typeface="Arimo"/>
            </a:endParaRPr>
          </a:p>
        </p:txBody>
      </p:sp>
      <p:sp>
        <p:nvSpPr>
          <p:cNvPr id="3" name="TextBox 24">
            <a:extLst>
              <a:ext uri="{FF2B5EF4-FFF2-40B4-BE49-F238E27FC236}">
                <a16:creationId xmlns:a16="http://schemas.microsoft.com/office/drawing/2014/main" id="{23F6C9AA-FDFA-007D-4BC9-6CB82261D171}"/>
              </a:ext>
            </a:extLst>
          </p:cNvPr>
          <p:cNvSpPr txBox="1"/>
          <p:nvPr/>
        </p:nvSpPr>
        <p:spPr>
          <a:xfrm>
            <a:off x="8820539" y="2566555"/>
            <a:ext cx="8289825" cy="2278444"/>
          </a:xfrm>
          <a:prstGeom prst="rect">
            <a:avLst/>
          </a:prstGeom>
        </p:spPr>
        <p:txBody>
          <a:bodyPr wrap="square" lIns="0" tIns="0" rIns="0" bIns="0" rtlCol="0" anchor="t">
            <a:spAutoFit/>
          </a:bodyPr>
          <a:lstStyle/>
          <a:p>
            <a:pPr defTabSz="914378">
              <a:lnSpc>
                <a:spcPts val="6030"/>
              </a:lnSpc>
            </a:pPr>
            <a:r>
              <a:rPr lang="en-US" sz="4800" b="1" spc="-150" dirty="0">
                <a:solidFill>
                  <a:srgbClr val="623791"/>
                </a:solidFill>
                <a:latin typeface="Antonio" pitchFamily="2" charset="77"/>
                <a:ea typeface="Antonio"/>
                <a:cs typeface="Poppins Black" pitchFamily="2" charset="77"/>
                <a:sym typeface="Antonio"/>
              </a:rPr>
              <a:t>What if the right business opportunity was right in front of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D223-AC53-742E-D9E6-49520DE7B184}"/>
            </a:ext>
          </a:extLst>
        </p:cNvPr>
        <p:cNvGrpSpPr/>
        <p:nvPr/>
      </p:nvGrpSpPr>
      <p:grpSpPr>
        <a:xfrm>
          <a:off x="0" y="0"/>
          <a:ext cx="0" cy="0"/>
          <a:chOff x="0" y="0"/>
          <a:chExt cx="0" cy="0"/>
        </a:xfrm>
      </p:grpSpPr>
      <p:pic>
        <p:nvPicPr>
          <p:cNvPr id="3" name="Picture 2" descr="A person holding a phone&#10;&#10;AI-generated content may be incorrect.">
            <a:extLst>
              <a:ext uri="{FF2B5EF4-FFF2-40B4-BE49-F238E27FC236}">
                <a16:creationId xmlns:a16="http://schemas.microsoft.com/office/drawing/2014/main" id="{807AD5B6-842C-3F70-4BD5-0104889FE6EE}"/>
              </a:ext>
            </a:extLst>
          </p:cNvPr>
          <p:cNvPicPr>
            <a:picLocks noChangeAspect="1"/>
          </p:cNvPicPr>
          <p:nvPr/>
        </p:nvPicPr>
        <p:blipFill>
          <a:blip r:embed="rId3">
            <a:extLst>
              <a:ext uri="{28A0092B-C50C-407E-A947-70E740481C1C}">
                <a14:useLocalDpi xmlns:a14="http://schemas.microsoft.com/office/drawing/2010/main" val="0"/>
              </a:ext>
            </a:extLst>
          </a:blip>
          <a:srcRect t="75658"/>
          <a:stretch>
            <a:fillRect/>
          </a:stretch>
        </p:blipFill>
        <p:spPr>
          <a:xfrm>
            <a:off x="-60585" y="0"/>
            <a:ext cx="18356351" cy="2656505"/>
          </a:xfrm>
          <a:prstGeom prst="rect">
            <a:avLst/>
          </a:prstGeom>
        </p:spPr>
      </p:pic>
      <p:pic>
        <p:nvPicPr>
          <p:cNvPr id="13" name="Picture 12" descr="A person and a child sitting on a couch with laptops&#10;&#10;AI-generated content may be incorrect.">
            <a:extLst>
              <a:ext uri="{FF2B5EF4-FFF2-40B4-BE49-F238E27FC236}">
                <a16:creationId xmlns:a16="http://schemas.microsoft.com/office/drawing/2014/main" id="{6A4BA050-6B41-BFF4-2BC7-537EAA81B329}"/>
              </a:ext>
            </a:extLst>
          </p:cNvPr>
          <p:cNvPicPr>
            <a:picLocks noChangeAspect="1"/>
          </p:cNvPicPr>
          <p:nvPr/>
        </p:nvPicPr>
        <p:blipFill>
          <a:blip r:embed="rId4">
            <a:extLst>
              <a:ext uri="{28A0092B-C50C-407E-A947-70E740481C1C}">
                <a14:useLocalDpi xmlns:a14="http://schemas.microsoft.com/office/drawing/2010/main" val="0"/>
              </a:ext>
            </a:extLst>
          </a:blip>
          <a:srcRect t="21912" r="3294" b="8395"/>
          <a:stretch>
            <a:fillRect/>
          </a:stretch>
        </p:blipFill>
        <p:spPr>
          <a:xfrm>
            <a:off x="-60585" y="2639292"/>
            <a:ext cx="18348585" cy="7647709"/>
          </a:xfrm>
          <a:prstGeom prst="rect">
            <a:avLst/>
          </a:prstGeom>
        </p:spPr>
      </p:pic>
      <p:sp>
        <p:nvSpPr>
          <p:cNvPr id="19" name="TextBox 19">
            <a:extLst>
              <a:ext uri="{FF2B5EF4-FFF2-40B4-BE49-F238E27FC236}">
                <a16:creationId xmlns:a16="http://schemas.microsoft.com/office/drawing/2014/main" id="{BA69490D-CE61-F997-F262-A49C8F785C7B}"/>
              </a:ext>
            </a:extLst>
          </p:cNvPr>
          <p:cNvSpPr txBox="1"/>
          <p:nvPr/>
        </p:nvSpPr>
        <p:spPr>
          <a:xfrm>
            <a:off x="1240631" y="4030156"/>
            <a:ext cx="6828865" cy="3322897"/>
          </a:xfrm>
          <a:prstGeom prst="rect">
            <a:avLst/>
          </a:prstGeom>
        </p:spPr>
        <p:txBody>
          <a:bodyPr wrap="square" lIns="0" tIns="0" rIns="0" bIns="0" rtlCol="0" anchor="t">
            <a:spAutoFit/>
          </a:bodyPr>
          <a:lstStyle/>
          <a:p>
            <a:pPr defTabSz="914378">
              <a:lnSpc>
                <a:spcPts val="6600"/>
              </a:lnSpc>
            </a:pPr>
            <a:r>
              <a:rPr lang="en-US" sz="4400" spc="-150" dirty="0">
                <a:solidFill>
                  <a:srgbClr val="FEFEFE"/>
                </a:solidFill>
                <a:latin typeface="Antonio"/>
                <a:ea typeface="Antonio"/>
                <a:cs typeface="Poppins" pitchFamily="2" charset="77"/>
                <a:sym typeface="Antonio"/>
              </a:rPr>
              <a:t>Think uber. Think gig economy.</a:t>
            </a:r>
          </a:p>
          <a:p>
            <a:pPr defTabSz="914378">
              <a:lnSpc>
                <a:spcPts val="6600"/>
              </a:lnSpc>
            </a:pPr>
            <a:r>
              <a:rPr lang="en-US" sz="4400" spc="-150" dirty="0">
                <a:solidFill>
                  <a:srgbClr val="FEFEFE"/>
                </a:solidFill>
                <a:latin typeface="Antonio"/>
                <a:ea typeface="Antonio"/>
                <a:cs typeface="Poppins" pitchFamily="2" charset="77"/>
                <a:sym typeface="Antonio"/>
              </a:rPr>
              <a:t>Your business. You're timing.</a:t>
            </a:r>
          </a:p>
          <a:p>
            <a:pPr defTabSz="914378">
              <a:lnSpc>
                <a:spcPts val="6600"/>
              </a:lnSpc>
            </a:pPr>
            <a:r>
              <a:rPr lang="en-US" sz="4400" spc="-150" dirty="0">
                <a:solidFill>
                  <a:srgbClr val="FEFEFE"/>
                </a:solidFill>
                <a:latin typeface="Antonio"/>
                <a:ea typeface="Antonio"/>
                <a:cs typeface="Poppins" pitchFamily="2" charset="77"/>
                <a:sym typeface="Antonio"/>
              </a:rPr>
              <a:t>Your Pace. Built with Your Customers. </a:t>
            </a:r>
          </a:p>
        </p:txBody>
      </p:sp>
      <p:sp>
        <p:nvSpPr>
          <p:cNvPr id="7" name="TextBox 24">
            <a:extLst>
              <a:ext uri="{FF2B5EF4-FFF2-40B4-BE49-F238E27FC236}">
                <a16:creationId xmlns:a16="http://schemas.microsoft.com/office/drawing/2014/main" id="{CEB13DAE-505D-2AAB-15EC-5467F45A9661}"/>
              </a:ext>
            </a:extLst>
          </p:cNvPr>
          <p:cNvSpPr txBox="1"/>
          <p:nvPr/>
        </p:nvSpPr>
        <p:spPr>
          <a:xfrm>
            <a:off x="704510" y="503539"/>
            <a:ext cx="16611600" cy="1846659"/>
          </a:xfrm>
          <a:prstGeom prst="rect">
            <a:avLst/>
          </a:prstGeom>
        </p:spPr>
        <p:txBody>
          <a:bodyPr wrap="square" lIns="0" tIns="0" rIns="0" bIns="0" rtlCol="0" anchor="t">
            <a:spAutoFit/>
          </a:bodyPr>
          <a:lstStyle/>
          <a:p>
            <a:pPr defTabSz="914378"/>
            <a:r>
              <a:rPr lang="en-US" sz="6000" b="1" spc="-150" dirty="0">
                <a:solidFill>
                  <a:schemeClr val="bg1"/>
                </a:solidFill>
                <a:effectLst>
                  <a:outerShdw blurRad="50800" dist="38100" dir="2700000" algn="tl" rotWithShape="0">
                    <a:prstClr val="black">
                      <a:alpha val="40000"/>
                    </a:prstClr>
                  </a:outerShdw>
                </a:effectLst>
                <a:latin typeface="Antonio" pitchFamily="2" charset="77"/>
                <a:ea typeface="Antonio"/>
                <a:cs typeface="Poppins Black" pitchFamily="2" charset="77"/>
                <a:sym typeface="Antonio"/>
              </a:rPr>
              <a:t>Introducing a home-based business</a:t>
            </a:r>
          </a:p>
          <a:p>
            <a:pPr defTabSz="914378"/>
            <a:r>
              <a:rPr lang="en-US" sz="6000" b="1" spc="-150" dirty="0">
                <a:solidFill>
                  <a:schemeClr val="bg1"/>
                </a:solidFill>
                <a:effectLst>
                  <a:outerShdw blurRad="50800" dist="38100" dir="2700000" algn="tl" rotWithShape="0">
                    <a:prstClr val="black">
                      <a:alpha val="40000"/>
                    </a:prstClr>
                  </a:outerShdw>
                </a:effectLst>
                <a:latin typeface="Antonio" pitchFamily="2" charset="77"/>
                <a:ea typeface="Antonio"/>
                <a:cs typeface="Poppins Black" pitchFamily="2" charset="77"/>
                <a:sym typeface="Antonio"/>
              </a:rPr>
              <a:t>built  on essential services people use every day. </a:t>
            </a:r>
          </a:p>
        </p:txBody>
      </p:sp>
      <p:sp>
        <p:nvSpPr>
          <p:cNvPr id="6" name="Rectangle 5">
            <a:extLst>
              <a:ext uri="{FF2B5EF4-FFF2-40B4-BE49-F238E27FC236}">
                <a16:creationId xmlns:a16="http://schemas.microsoft.com/office/drawing/2014/main" id="{29CD0B24-38CC-659A-AF37-63C24FD7CD1E}"/>
              </a:ext>
            </a:extLst>
          </p:cNvPr>
          <p:cNvSpPr/>
          <p:nvPr/>
        </p:nvSpPr>
        <p:spPr>
          <a:xfrm>
            <a:off x="-60585" y="8743950"/>
            <a:ext cx="18348585" cy="1543050"/>
          </a:xfrm>
          <a:prstGeom prst="rect">
            <a:avLst/>
          </a:prstGeom>
          <a:gradFill>
            <a:gsLst>
              <a:gs pos="99000">
                <a:srgbClr val="4C5B98"/>
              </a:gs>
              <a:gs pos="0">
                <a:srgbClr val="8669FB">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1F7CFEF1-971D-5012-0D54-2A877D7133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27909" y="9252184"/>
            <a:ext cx="1835607" cy="687853"/>
          </a:xfrm>
          <a:prstGeom prst="rect">
            <a:avLst/>
          </a:prstGeom>
        </p:spPr>
      </p:pic>
    </p:spTree>
    <p:extLst>
      <p:ext uri="{BB962C8B-B14F-4D97-AF65-F5344CB8AC3E}">
        <p14:creationId xmlns:p14="http://schemas.microsoft.com/office/powerpoint/2010/main" val="10914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845889" y="6235894"/>
            <a:ext cx="2088471" cy="2085861"/>
            <a:chOff x="0" y="0"/>
            <a:chExt cx="2784627" cy="2781148"/>
          </a:xfrm>
        </p:grpSpPr>
        <p:sp>
          <p:nvSpPr>
            <p:cNvPr id="4" name="Freeform 4"/>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2">
                <a:alphaModFix amt="84000"/>
              </a:blip>
              <a:stretch>
                <a:fillRect t="-15" b="-15"/>
              </a:stretch>
            </a:blipFill>
          </p:spPr>
          <p:txBody>
            <a:bodyPr/>
            <a:lstStyle/>
            <a:p>
              <a:endParaRPr lang="en-US"/>
            </a:p>
          </p:txBody>
        </p:sp>
      </p:grpSp>
      <p:grpSp>
        <p:nvGrpSpPr>
          <p:cNvPr id="5" name="Group 5"/>
          <p:cNvGrpSpPr/>
          <p:nvPr/>
        </p:nvGrpSpPr>
        <p:grpSpPr>
          <a:xfrm>
            <a:off x="13458206" y="6173019"/>
            <a:ext cx="2088471" cy="2085861"/>
            <a:chOff x="0" y="0"/>
            <a:chExt cx="2784627" cy="2781148"/>
          </a:xfrm>
        </p:grpSpPr>
        <p:sp>
          <p:nvSpPr>
            <p:cNvPr id="6" name="Freeform 6"/>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2">
                <a:alphaModFix amt="84000"/>
              </a:blip>
              <a:stretch>
                <a:fillRect t="-15" b="-15"/>
              </a:stretch>
            </a:blipFill>
          </p:spPr>
          <p:txBody>
            <a:bodyPr/>
            <a:lstStyle/>
            <a:p>
              <a:endParaRPr lang="en-US"/>
            </a:p>
          </p:txBody>
        </p:sp>
      </p:grpSp>
      <p:grpSp>
        <p:nvGrpSpPr>
          <p:cNvPr id="7" name="Group 7"/>
          <p:cNvGrpSpPr/>
          <p:nvPr/>
        </p:nvGrpSpPr>
        <p:grpSpPr>
          <a:xfrm>
            <a:off x="2871521" y="6173019"/>
            <a:ext cx="2088471" cy="2085861"/>
            <a:chOff x="0" y="0"/>
            <a:chExt cx="2784627" cy="2781148"/>
          </a:xfrm>
        </p:grpSpPr>
        <p:sp>
          <p:nvSpPr>
            <p:cNvPr id="8" name="Freeform 8"/>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2">
                <a:alphaModFix amt="84000"/>
              </a:blip>
              <a:stretch>
                <a:fillRect t="-15" b="-15"/>
              </a:stretch>
            </a:blipFill>
          </p:spPr>
          <p:txBody>
            <a:bodyPr/>
            <a:lstStyle/>
            <a:p>
              <a:endParaRPr lang="en-US"/>
            </a:p>
          </p:txBody>
        </p:sp>
      </p:grpSp>
      <p:grpSp>
        <p:nvGrpSpPr>
          <p:cNvPr id="9" name="Group 9"/>
          <p:cNvGrpSpPr/>
          <p:nvPr/>
        </p:nvGrpSpPr>
        <p:grpSpPr>
          <a:xfrm>
            <a:off x="5585603" y="6173019"/>
            <a:ext cx="2088471" cy="2085861"/>
            <a:chOff x="0" y="0"/>
            <a:chExt cx="2784627" cy="2781148"/>
          </a:xfrm>
        </p:grpSpPr>
        <p:sp>
          <p:nvSpPr>
            <p:cNvPr id="10" name="Freeform 10"/>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2">
                <a:alphaModFix amt="84000"/>
              </a:blip>
              <a:stretch>
                <a:fillRect t="-15" b="-15"/>
              </a:stretch>
            </a:blipFill>
          </p:spPr>
          <p:txBody>
            <a:bodyPr/>
            <a:lstStyle/>
            <a:p>
              <a:endParaRPr lang="en-US"/>
            </a:p>
          </p:txBody>
        </p:sp>
      </p:grpSp>
      <p:grpSp>
        <p:nvGrpSpPr>
          <p:cNvPr id="11" name="Group 11"/>
          <p:cNvGrpSpPr/>
          <p:nvPr/>
        </p:nvGrpSpPr>
        <p:grpSpPr>
          <a:xfrm>
            <a:off x="8288455" y="6173019"/>
            <a:ext cx="2088471" cy="2085861"/>
            <a:chOff x="0" y="0"/>
            <a:chExt cx="2784627" cy="2781148"/>
          </a:xfrm>
        </p:grpSpPr>
        <p:sp>
          <p:nvSpPr>
            <p:cNvPr id="12" name="Freeform 12"/>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2">
                <a:alphaModFix amt="84000"/>
              </a:blip>
              <a:stretch>
                <a:fillRect t="-15" b="-15"/>
              </a:stretch>
            </a:blipFill>
          </p:spPr>
          <p:txBody>
            <a:bodyPr/>
            <a:lstStyle/>
            <a:p>
              <a:endParaRPr lang="en-US"/>
            </a:p>
          </p:txBody>
        </p:sp>
      </p:grpSp>
      <p:sp>
        <p:nvSpPr>
          <p:cNvPr id="15" name="TextBox 15"/>
          <p:cNvSpPr txBox="1"/>
          <p:nvPr/>
        </p:nvSpPr>
        <p:spPr>
          <a:xfrm>
            <a:off x="1335434" y="4645819"/>
            <a:ext cx="4349658" cy="1719701"/>
          </a:xfrm>
          <a:prstGeom prst="rect">
            <a:avLst/>
          </a:prstGeom>
          <a:noFill/>
        </p:spPr>
        <p:txBody>
          <a:bodyPr lIns="0" tIns="0" rIns="0" bIns="0" rtlCol="0" anchor="ctr"/>
          <a:lstStyle/>
          <a:p>
            <a:pPr algn="ctr">
              <a:lnSpc>
                <a:spcPts val="7200"/>
              </a:lnSpc>
            </a:pPr>
            <a:r>
              <a:rPr lang="en-US" sz="7500" dirty="0">
                <a:solidFill>
                  <a:srgbClr val="4F92D3"/>
                </a:solidFill>
                <a:latin typeface="Anton"/>
                <a:ea typeface="Anton"/>
                <a:cs typeface="Anton"/>
                <a:sym typeface="Anton"/>
              </a:rPr>
              <a:t>COMPANY</a:t>
            </a:r>
          </a:p>
        </p:txBody>
      </p:sp>
      <p:sp>
        <p:nvSpPr>
          <p:cNvPr id="16" name="TextBox 16"/>
          <p:cNvSpPr txBox="1"/>
          <p:nvPr/>
        </p:nvSpPr>
        <p:spPr>
          <a:xfrm>
            <a:off x="2839250" y="8430330"/>
            <a:ext cx="2348894" cy="1038875"/>
          </a:xfrm>
          <a:prstGeom prst="rect">
            <a:avLst/>
          </a:prstGeom>
        </p:spPr>
        <p:txBody>
          <a:bodyPr lIns="0" tIns="0" rIns="0" bIns="0" rtlCol="0" anchor="t">
            <a:spAutoFit/>
          </a:bodyPr>
          <a:lstStyle/>
          <a:p>
            <a:pPr algn="ctr">
              <a:lnSpc>
                <a:spcPts val="2754"/>
              </a:lnSpc>
            </a:pPr>
            <a:r>
              <a:rPr lang="en-US" sz="2550" spc="-80">
                <a:solidFill>
                  <a:srgbClr val="404040"/>
                </a:solidFill>
                <a:latin typeface="Century Gothic Paneuropean"/>
                <a:ea typeface="Century Gothic Paneuropean"/>
                <a:cs typeface="Century Gothic Paneuropean"/>
                <a:sym typeface="Century Gothic Paneuropean"/>
              </a:rPr>
              <a:t>Started</a:t>
            </a:r>
          </a:p>
          <a:p>
            <a:pPr algn="ctr">
              <a:lnSpc>
                <a:spcPts val="2754"/>
              </a:lnSpc>
            </a:pPr>
            <a:r>
              <a:rPr lang="en-US" sz="2550" spc="-80">
                <a:solidFill>
                  <a:srgbClr val="404040"/>
                </a:solidFill>
                <a:latin typeface="Century Gothic Paneuropean"/>
                <a:ea typeface="Century Gothic Paneuropean"/>
                <a:cs typeface="Century Gothic Paneuropean"/>
                <a:sym typeface="Century Gothic Paneuropean"/>
              </a:rPr>
              <a:t>in the U.S.</a:t>
            </a:r>
          </a:p>
          <a:p>
            <a:pPr algn="ctr">
              <a:lnSpc>
                <a:spcPts val="2754"/>
              </a:lnSpc>
            </a:pPr>
            <a:r>
              <a:rPr lang="en-US" sz="2550" spc="-80">
                <a:solidFill>
                  <a:srgbClr val="404040"/>
                </a:solidFill>
                <a:latin typeface="Century Gothic Paneuropean"/>
                <a:ea typeface="Century Gothic Paneuropean"/>
                <a:cs typeface="Century Gothic Paneuropean"/>
                <a:sym typeface="Century Gothic Paneuropean"/>
              </a:rPr>
              <a:t>January 1993</a:t>
            </a:r>
          </a:p>
        </p:txBody>
      </p:sp>
      <p:sp>
        <p:nvSpPr>
          <p:cNvPr id="17" name="Freeform 17" descr="Изображение"/>
          <p:cNvSpPr/>
          <p:nvPr/>
        </p:nvSpPr>
        <p:spPr>
          <a:xfrm>
            <a:off x="3535937" y="6691284"/>
            <a:ext cx="955510" cy="1124693"/>
          </a:xfrm>
          <a:custGeom>
            <a:avLst/>
            <a:gdLst/>
            <a:ahLst/>
            <a:cxnLst/>
            <a:rect l="l" t="t" r="r" b="b"/>
            <a:pathLst>
              <a:path w="955510" h="1124693">
                <a:moveTo>
                  <a:pt x="0" y="0"/>
                </a:moveTo>
                <a:lnTo>
                  <a:pt x="955510" y="0"/>
                </a:lnTo>
                <a:lnTo>
                  <a:pt x="955510" y="1124693"/>
                </a:lnTo>
                <a:lnTo>
                  <a:pt x="0" y="1124693"/>
                </a:lnTo>
                <a:lnTo>
                  <a:pt x="0" y="0"/>
                </a:lnTo>
                <a:close/>
              </a:path>
            </a:pathLst>
          </a:custGeom>
          <a:blipFill>
            <a:blip r:embed="rId3"/>
            <a:stretch>
              <a:fillRect l="-83" r="-82"/>
            </a:stretch>
          </a:blipFill>
        </p:spPr>
        <p:txBody>
          <a:bodyPr/>
          <a:lstStyle/>
          <a:p>
            <a:endParaRPr lang="en-US"/>
          </a:p>
        </p:txBody>
      </p:sp>
      <p:sp>
        <p:nvSpPr>
          <p:cNvPr id="18" name="TextBox 18"/>
          <p:cNvSpPr txBox="1"/>
          <p:nvPr/>
        </p:nvSpPr>
        <p:spPr>
          <a:xfrm>
            <a:off x="8355130" y="8591588"/>
            <a:ext cx="1899323" cy="696013"/>
          </a:xfrm>
          <a:prstGeom prst="rect">
            <a:avLst/>
          </a:prstGeom>
        </p:spPr>
        <p:txBody>
          <a:bodyPr lIns="0" tIns="0" rIns="0" bIns="0" rtlCol="0" anchor="t">
            <a:spAutoFit/>
          </a:bodyPr>
          <a:lstStyle/>
          <a:p>
            <a:pPr algn="ctr">
              <a:lnSpc>
                <a:spcPts val="2754"/>
              </a:lnSpc>
            </a:pPr>
            <a:r>
              <a:rPr lang="en-US" sz="2550" spc="-80">
                <a:solidFill>
                  <a:srgbClr val="404040"/>
                </a:solidFill>
                <a:latin typeface="Century Gothic Paneuropean"/>
                <a:ea typeface="Century Gothic Paneuropean"/>
                <a:cs typeface="Century Gothic Paneuropean"/>
                <a:sym typeface="Century Gothic Paneuropean"/>
              </a:rPr>
              <a:t>U.S. and Canada</a:t>
            </a:r>
          </a:p>
        </p:txBody>
      </p:sp>
      <p:sp>
        <p:nvSpPr>
          <p:cNvPr id="19" name="Freeform 19" descr="Изображение"/>
          <p:cNvSpPr/>
          <p:nvPr/>
        </p:nvSpPr>
        <p:spPr>
          <a:xfrm>
            <a:off x="13878096" y="6923122"/>
            <a:ext cx="1301353" cy="624345"/>
          </a:xfrm>
          <a:custGeom>
            <a:avLst/>
            <a:gdLst/>
            <a:ahLst/>
            <a:cxnLst/>
            <a:rect l="l" t="t" r="r" b="b"/>
            <a:pathLst>
              <a:path w="1301353" h="624345">
                <a:moveTo>
                  <a:pt x="0" y="0"/>
                </a:moveTo>
                <a:lnTo>
                  <a:pt x="1301354" y="0"/>
                </a:lnTo>
                <a:lnTo>
                  <a:pt x="1301354" y="624345"/>
                </a:lnTo>
                <a:lnTo>
                  <a:pt x="0" y="624345"/>
                </a:lnTo>
                <a:lnTo>
                  <a:pt x="0" y="0"/>
                </a:lnTo>
                <a:close/>
              </a:path>
            </a:pathLst>
          </a:custGeom>
          <a:blipFill>
            <a:blip r:embed="rId4"/>
            <a:stretch>
              <a:fillRect l="-281" r="-280"/>
            </a:stretch>
          </a:blipFill>
        </p:spPr>
        <p:txBody>
          <a:bodyPr/>
          <a:lstStyle/>
          <a:p>
            <a:endParaRPr lang="en-US"/>
          </a:p>
        </p:txBody>
      </p:sp>
      <p:sp>
        <p:nvSpPr>
          <p:cNvPr id="20" name="Freeform 20" descr="Изображение"/>
          <p:cNvSpPr/>
          <p:nvPr/>
        </p:nvSpPr>
        <p:spPr>
          <a:xfrm>
            <a:off x="11364687" y="6748224"/>
            <a:ext cx="1092003" cy="1075153"/>
          </a:xfrm>
          <a:custGeom>
            <a:avLst/>
            <a:gdLst/>
            <a:ahLst/>
            <a:cxnLst/>
            <a:rect l="l" t="t" r="r" b="b"/>
            <a:pathLst>
              <a:path w="1092003" h="1075153">
                <a:moveTo>
                  <a:pt x="0" y="0"/>
                </a:moveTo>
                <a:lnTo>
                  <a:pt x="1092003" y="0"/>
                </a:lnTo>
                <a:lnTo>
                  <a:pt x="1092003" y="1075154"/>
                </a:lnTo>
                <a:lnTo>
                  <a:pt x="0" y="1075154"/>
                </a:lnTo>
                <a:lnTo>
                  <a:pt x="0" y="0"/>
                </a:lnTo>
                <a:close/>
              </a:path>
            </a:pathLst>
          </a:custGeom>
          <a:blipFill>
            <a:blip r:embed="rId5"/>
            <a:stretch>
              <a:fillRect l="-51" r="-51"/>
            </a:stretch>
          </a:blipFill>
        </p:spPr>
        <p:txBody>
          <a:bodyPr/>
          <a:lstStyle/>
          <a:p>
            <a:endParaRPr lang="en-US"/>
          </a:p>
        </p:txBody>
      </p:sp>
      <p:sp>
        <p:nvSpPr>
          <p:cNvPr id="21" name="TextBox 21"/>
          <p:cNvSpPr txBox="1"/>
          <p:nvPr/>
        </p:nvSpPr>
        <p:spPr>
          <a:xfrm>
            <a:off x="13327990" y="8563013"/>
            <a:ext cx="2348894" cy="762000"/>
          </a:xfrm>
          <a:prstGeom prst="rect">
            <a:avLst/>
          </a:prstGeom>
        </p:spPr>
        <p:txBody>
          <a:bodyPr lIns="0" tIns="0" rIns="0" bIns="0" rtlCol="0" anchor="t">
            <a:spAutoFit/>
          </a:bodyPr>
          <a:lstStyle/>
          <a:p>
            <a:pPr algn="ctr">
              <a:lnSpc>
                <a:spcPts val="3060"/>
              </a:lnSpc>
            </a:pPr>
            <a:r>
              <a:rPr lang="en-US" sz="2550" spc="-80">
                <a:solidFill>
                  <a:srgbClr val="404040"/>
                </a:solidFill>
                <a:latin typeface="Century Gothic Paneuropean"/>
                <a:ea typeface="Century Gothic Paneuropean"/>
                <a:cs typeface="Century Gothic Paneuropean"/>
                <a:sym typeface="Century Gothic Paneuropean"/>
              </a:rPr>
              <a:t>Billions</a:t>
            </a:r>
          </a:p>
          <a:p>
            <a:pPr algn="ctr">
              <a:lnSpc>
                <a:spcPts val="3060"/>
              </a:lnSpc>
            </a:pPr>
            <a:r>
              <a:rPr lang="en-US" sz="2550" spc="-80">
                <a:solidFill>
                  <a:srgbClr val="404040"/>
                </a:solidFill>
                <a:latin typeface="Century Gothic Paneuropean"/>
                <a:ea typeface="Century Gothic Paneuropean"/>
                <a:cs typeface="Century Gothic Paneuropean"/>
                <a:sym typeface="Century Gothic Paneuropean"/>
              </a:rPr>
              <a:t>in Sales</a:t>
            </a:r>
          </a:p>
        </p:txBody>
      </p:sp>
      <p:sp>
        <p:nvSpPr>
          <p:cNvPr id="22" name="TextBox 22"/>
          <p:cNvSpPr txBox="1"/>
          <p:nvPr/>
        </p:nvSpPr>
        <p:spPr>
          <a:xfrm>
            <a:off x="10543908" y="8430330"/>
            <a:ext cx="2668676" cy="1038875"/>
          </a:xfrm>
          <a:prstGeom prst="rect">
            <a:avLst/>
          </a:prstGeom>
        </p:spPr>
        <p:txBody>
          <a:bodyPr lIns="0" tIns="0" rIns="0" bIns="0" rtlCol="0" anchor="t">
            <a:spAutoFit/>
          </a:bodyPr>
          <a:lstStyle/>
          <a:p>
            <a:pPr algn="ctr">
              <a:lnSpc>
                <a:spcPts val="2754"/>
              </a:lnSpc>
            </a:pPr>
            <a:r>
              <a:rPr lang="en-US" sz="2550" spc="-80">
                <a:solidFill>
                  <a:srgbClr val="404040"/>
                </a:solidFill>
                <a:latin typeface="Century Gothic Paneuropean"/>
                <a:ea typeface="Century Gothic Paneuropean"/>
                <a:cs typeface="Century Gothic Paneuropean"/>
                <a:sym typeface="Century Gothic Paneuropean"/>
              </a:rPr>
              <a:t>Millions of Customers Acquired </a:t>
            </a:r>
          </a:p>
        </p:txBody>
      </p:sp>
      <p:grpSp>
        <p:nvGrpSpPr>
          <p:cNvPr id="23" name="Group 23"/>
          <p:cNvGrpSpPr/>
          <p:nvPr/>
        </p:nvGrpSpPr>
        <p:grpSpPr>
          <a:xfrm>
            <a:off x="5479761" y="8330317"/>
            <a:ext cx="2491769" cy="1206387"/>
            <a:chOff x="0" y="0"/>
            <a:chExt cx="3322358" cy="1608515"/>
          </a:xfrm>
        </p:grpSpPr>
        <p:sp>
          <p:nvSpPr>
            <p:cNvPr id="24" name="Freeform 24"/>
            <p:cNvSpPr/>
            <p:nvPr/>
          </p:nvSpPr>
          <p:spPr>
            <a:xfrm>
              <a:off x="0" y="0"/>
              <a:ext cx="3322357" cy="1608515"/>
            </a:xfrm>
            <a:custGeom>
              <a:avLst/>
              <a:gdLst/>
              <a:ahLst/>
              <a:cxnLst/>
              <a:rect l="l" t="t" r="r" b="b"/>
              <a:pathLst>
                <a:path w="3322357" h="1608515">
                  <a:moveTo>
                    <a:pt x="0" y="0"/>
                  </a:moveTo>
                  <a:lnTo>
                    <a:pt x="3322357" y="0"/>
                  </a:lnTo>
                  <a:lnTo>
                    <a:pt x="3322357" y="1608515"/>
                  </a:lnTo>
                  <a:lnTo>
                    <a:pt x="0" y="1608515"/>
                  </a:lnTo>
                  <a:close/>
                </a:path>
              </a:pathLst>
            </a:custGeom>
            <a:solidFill>
              <a:srgbClr val="000000">
                <a:alpha val="0"/>
              </a:srgbClr>
            </a:solidFill>
            <a:ln w="12700">
              <a:noFill/>
            </a:ln>
          </p:spPr>
          <p:txBody>
            <a:bodyPr/>
            <a:lstStyle/>
            <a:p>
              <a:endParaRPr lang="en-US"/>
            </a:p>
          </p:txBody>
        </p:sp>
        <p:sp>
          <p:nvSpPr>
            <p:cNvPr id="25" name="TextBox 25"/>
            <p:cNvSpPr txBox="1"/>
            <p:nvPr/>
          </p:nvSpPr>
          <p:spPr>
            <a:xfrm>
              <a:off x="0" y="28575"/>
              <a:ext cx="3322358" cy="1579934"/>
            </a:xfrm>
            <a:prstGeom prst="rect">
              <a:avLst/>
            </a:prstGeom>
            <a:ln>
              <a:noFill/>
            </a:ln>
          </p:spPr>
          <p:txBody>
            <a:bodyPr lIns="0" tIns="0" rIns="0" bIns="0" rtlCol="0" anchor="ctr"/>
            <a:lstStyle/>
            <a:p>
              <a:pPr algn="ctr">
                <a:lnSpc>
                  <a:spcPts val="2754"/>
                </a:lnSpc>
              </a:pPr>
              <a:r>
                <a:rPr lang="en-US" sz="2550" dirty="0">
                  <a:solidFill>
                    <a:srgbClr val="404040"/>
                  </a:solidFill>
                  <a:latin typeface="Century Gothic Paneuropean"/>
                  <a:ea typeface="Century Gothic Paneuropean"/>
                  <a:cs typeface="Century Gothic Paneuropean"/>
                  <a:sym typeface="Century Gothic Paneuropean"/>
                </a:rPr>
                <a:t>Specializing     in Customer Acquisition</a:t>
              </a:r>
            </a:p>
          </p:txBody>
        </p:sp>
      </p:grpSp>
      <p:sp>
        <p:nvSpPr>
          <p:cNvPr id="26" name="Freeform 26" descr="Изображение"/>
          <p:cNvSpPr/>
          <p:nvPr/>
        </p:nvSpPr>
        <p:spPr>
          <a:xfrm>
            <a:off x="6056128" y="6685350"/>
            <a:ext cx="1136190" cy="1136561"/>
          </a:xfrm>
          <a:custGeom>
            <a:avLst/>
            <a:gdLst/>
            <a:ahLst/>
            <a:cxnLst/>
            <a:rect l="l" t="t" r="r" b="b"/>
            <a:pathLst>
              <a:path w="1136190" h="1136561">
                <a:moveTo>
                  <a:pt x="0" y="0"/>
                </a:moveTo>
                <a:lnTo>
                  <a:pt x="1136190" y="0"/>
                </a:lnTo>
                <a:lnTo>
                  <a:pt x="1136190" y="1136561"/>
                </a:lnTo>
                <a:lnTo>
                  <a:pt x="0" y="1136561"/>
                </a:lnTo>
                <a:lnTo>
                  <a:pt x="0" y="0"/>
                </a:lnTo>
                <a:close/>
              </a:path>
            </a:pathLst>
          </a:custGeom>
          <a:blipFill>
            <a:blip r:embed="rId6"/>
            <a:stretch>
              <a:fillRect l="-15" r="-16"/>
            </a:stretch>
          </a:blipFill>
        </p:spPr>
        <p:txBody>
          <a:bodyPr/>
          <a:lstStyle/>
          <a:p>
            <a:endParaRPr lang="en-US"/>
          </a:p>
        </p:txBody>
      </p:sp>
      <p:grpSp>
        <p:nvGrpSpPr>
          <p:cNvPr id="27" name="Group 27"/>
          <p:cNvGrpSpPr/>
          <p:nvPr/>
        </p:nvGrpSpPr>
        <p:grpSpPr>
          <a:xfrm>
            <a:off x="-17507" y="0"/>
            <a:ext cx="18379440" cy="4457700"/>
            <a:chOff x="0" y="0"/>
            <a:chExt cx="24505920" cy="5943600"/>
          </a:xfrm>
        </p:grpSpPr>
        <p:sp>
          <p:nvSpPr>
            <p:cNvPr id="28" name="Freeform 28"/>
            <p:cNvSpPr/>
            <p:nvPr/>
          </p:nvSpPr>
          <p:spPr>
            <a:xfrm>
              <a:off x="0" y="0"/>
              <a:ext cx="24505920" cy="5943600"/>
            </a:xfrm>
            <a:custGeom>
              <a:avLst/>
              <a:gdLst/>
              <a:ahLst/>
              <a:cxnLst/>
              <a:rect l="l" t="t" r="r" b="b"/>
              <a:pathLst>
                <a:path w="24505920" h="5943600">
                  <a:moveTo>
                    <a:pt x="0" y="0"/>
                  </a:moveTo>
                  <a:lnTo>
                    <a:pt x="24505920" y="0"/>
                  </a:lnTo>
                  <a:lnTo>
                    <a:pt x="24505920" y="5943600"/>
                  </a:lnTo>
                  <a:lnTo>
                    <a:pt x="0" y="5943600"/>
                  </a:lnTo>
                  <a:close/>
                </a:path>
              </a:pathLst>
            </a:custGeom>
            <a:gradFill rotWithShape="1">
              <a:gsLst>
                <a:gs pos="0">
                  <a:srgbClr val="4E92D4">
                    <a:alpha val="100000"/>
                  </a:srgbClr>
                </a:gs>
                <a:gs pos="56000">
                  <a:srgbClr val="8471F2">
                    <a:alpha val="100000"/>
                  </a:srgbClr>
                </a:gs>
              </a:gsLst>
              <a:lin ang="2700000"/>
            </a:gradFill>
            <a:ln w="12700">
              <a:noFill/>
            </a:ln>
          </p:spPr>
          <p:txBody>
            <a:bodyPr/>
            <a:lstStyle/>
            <a:p>
              <a:endParaRPr lang="en-US"/>
            </a:p>
          </p:txBody>
        </p:sp>
      </p:grpSp>
      <p:sp>
        <p:nvSpPr>
          <p:cNvPr id="29" name="TextBox 29"/>
          <p:cNvSpPr txBox="1"/>
          <p:nvPr/>
        </p:nvSpPr>
        <p:spPr>
          <a:xfrm>
            <a:off x="5384568" y="5475515"/>
            <a:ext cx="8479819" cy="403187"/>
          </a:xfrm>
          <a:prstGeom prst="rect">
            <a:avLst/>
          </a:prstGeom>
        </p:spPr>
        <p:txBody>
          <a:bodyPr wrap="square" lIns="0" tIns="0" rIns="0" bIns="0" rtlCol="0" anchor="t">
            <a:spAutoFit/>
          </a:bodyPr>
          <a:lstStyle/>
          <a:p>
            <a:pPr algn="ctr">
              <a:lnSpc>
                <a:spcPts val="2775"/>
              </a:lnSpc>
            </a:pPr>
            <a:r>
              <a:rPr lang="en-US" sz="4050" dirty="0">
                <a:solidFill>
                  <a:srgbClr val="404040"/>
                </a:solidFill>
                <a:latin typeface="Century Gothic Paneuropean"/>
                <a:ea typeface="Century Gothic Paneuropean"/>
                <a:cs typeface="Century Gothic Paneuropean"/>
                <a:sym typeface="Century Gothic Paneuropean"/>
              </a:rPr>
              <a:t>An Established Track Record</a:t>
            </a:r>
          </a:p>
        </p:txBody>
      </p:sp>
      <p:sp>
        <p:nvSpPr>
          <p:cNvPr id="30" name="Freeform 30"/>
          <p:cNvSpPr/>
          <p:nvPr/>
        </p:nvSpPr>
        <p:spPr>
          <a:xfrm>
            <a:off x="3302070" y="708155"/>
            <a:ext cx="4252693" cy="1593599"/>
          </a:xfrm>
          <a:custGeom>
            <a:avLst/>
            <a:gdLst/>
            <a:ahLst/>
            <a:cxnLst/>
            <a:rect l="l" t="t" r="r" b="b"/>
            <a:pathLst>
              <a:path w="4252693" h="1593599">
                <a:moveTo>
                  <a:pt x="0" y="0"/>
                </a:moveTo>
                <a:lnTo>
                  <a:pt x="4252693" y="0"/>
                </a:lnTo>
                <a:lnTo>
                  <a:pt x="4252693" y="1593599"/>
                </a:lnTo>
                <a:lnTo>
                  <a:pt x="0" y="1593599"/>
                </a:lnTo>
                <a:lnTo>
                  <a:pt x="0" y="0"/>
                </a:lnTo>
                <a:close/>
              </a:path>
            </a:pathLst>
          </a:custGeom>
          <a:blipFill>
            <a:blip r:embed="rId7">
              <a:extLst>
                <a:ext uri="{96DAC541-7B7A-43D3-8B79-37D633B846F1}">
                  <asvg:svgBlip xmlns:asvg="http://schemas.microsoft.com/office/drawing/2016/SVG/main" r:embed="rId8"/>
                </a:ext>
              </a:extLst>
            </a:blip>
            <a:stretch>
              <a:fillRect t="-148" b="-148"/>
            </a:stretch>
          </a:blipFill>
        </p:spPr>
        <p:txBody>
          <a:bodyPr/>
          <a:lstStyle/>
          <a:p>
            <a:endParaRPr lang="en-US"/>
          </a:p>
        </p:txBody>
      </p:sp>
      <p:sp>
        <p:nvSpPr>
          <p:cNvPr id="31" name="Freeform 31" descr="Flags on sticks with a black background  Description automatically generated"/>
          <p:cNvSpPr/>
          <p:nvPr/>
        </p:nvSpPr>
        <p:spPr>
          <a:xfrm>
            <a:off x="8618315" y="5741613"/>
            <a:ext cx="1428750" cy="2428875"/>
          </a:xfrm>
          <a:custGeom>
            <a:avLst/>
            <a:gdLst/>
            <a:ahLst/>
            <a:cxnLst/>
            <a:rect l="l" t="t" r="r" b="b"/>
            <a:pathLst>
              <a:path w="1428750" h="2428875">
                <a:moveTo>
                  <a:pt x="0" y="0"/>
                </a:moveTo>
                <a:lnTo>
                  <a:pt x="1428750" y="0"/>
                </a:lnTo>
                <a:lnTo>
                  <a:pt x="1428750" y="2428875"/>
                </a:lnTo>
                <a:lnTo>
                  <a:pt x="0" y="2428875"/>
                </a:lnTo>
                <a:lnTo>
                  <a:pt x="0" y="0"/>
                </a:lnTo>
                <a:close/>
              </a:path>
            </a:pathLst>
          </a:custGeom>
          <a:blipFill>
            <a:blip r:embed="rId9"/>
            <a:stretch>
              <a:fillRect/>
            </a:stretch>
          </a:blipFill>
        </p:spPr>
        <p:txBody>
          <a:bodyPr/>
          <a:lstStyle/>
          <a:p>
            <a:endParaRPr lang="en-US"/>
          </a:p>
        </p:txBody>
      </p:sp>
      <p:sp>
        <p:nvSpPr>
          <p:cNvPr id="34" name="TextBox 34"/>
          <p:cNvSpPr txBox="1"/>
          <p:nvPr/>
        </p:nvSpPr>
        <p:spPr>
          <a:xfrm>
            <a:off x="10386190" y="1978521"/>
            <a:ext cx="6710982" cy="2211714"/>
          </a:xfrm>
          <a:prstGeom prst="rect">
            <a:avLst/>
          </a:prstGeom>
          <a:ln>
            <a:noFill/>
          </a:ln>
        </p:spPr>
        <p:txBody>
          <a:bodyPr lIns="0" tIns="0" rIns="0" bIns="0" rtlCol="0" anchor="ctr"/>
          <a:lstStyle/>
          <a:p>
            <a:pPr algn="ctr">
              <a:lnSpc>
                <a:spcPts val="4061"/>
              </a:lnSpc>
            </a:pPr>
            <a:r>
              <a:rPr lang="en-US" sz="3100" dirty="0">
                <a:solidFill>
                  <a:srgbClr val="FFFFFF"/>
                </a:solidFill>
                <a:latin typeface="Century Gothic Paneuropean"/>
                <a:ea typeface="Century Gothic Paneuropean"/>
                <a:cs typeface="Century Gothic Paneuropean"/>
                <a:sym typeface="Century Gothic Paneuropean"/>
              </a:rPr>
              <a:t>ACN provides everyday people with the chance to become purpose-driven entrepreneurs and step into the gig-driven economy</a:t>
            </a:r>
          </a:p>
        </p:txBody>
      </p:sp>
      <p:grpSp>
        <p:nvGrpSpPr>
          <p:cNvPr id="35" name="Group 35"/>
          <p:cNvGrpSpPr/>
          <p:nvPr/>
        </p:nvGrpSpPr>
        <p:grpSpPr>
          <a:xfrm>
            <a:off x="1335434" y="2371668"/>
            <a:ext cx="8298180" cy="1714500"/>
            <a:chOff x="0" y="0"/>
            <a:chExt cx="11064240" cy="2286000"/>
          </a:xfrm>
        </p:grpSpPr>
        <p:sp>
          <p:nvSpPr>
            <p:cNvPr id="36" name="Freeform 36"/>
            <p:cNvSpPr/>
            <p:nvPr/>
          </p:nvSpPr>
          <p:spPr>
            <a:xfrm>
              <a:off x="0" y="0"/>
              <a:ext cx="11064240" cy="2286000"/>
            </a:xfrm>
            <a:custGeom>
              <a:avLst/>
              <a:gdLst/>
              <a:ahLst/>
              <a:cxnLst/>
              <a:rect l="l" t="t" r="r" b="b"/>
              <a:pathLst>
                <a:path w="11064240" h="2286000">
                  <a:moveTo>
                    <a:pt x="0" y="0"/>
                  </a:moveTo>
                  <a:lnTo>
                    <a:pt x="11064240" y="0"/>
                  </a:lnTo>
                  <a:lnTo>
                    <a:pt x="11064240" y="2286000"/>
                  </a:lnTo>
                  <a:lnTo>
                    <a:pt x="0" y="2286000"/>
                  </a:lnTo>
                  <a:close/>
                </a:path>
              </a:pathLst>
            </a:custGeom>
            <a:solidFill>
              <a:srgbClr val="FFFFFF"/>
            </a:solidFill>
            <a:ln w="12700">
              <a:noFill/>
            </a:ln>
          </p:spPr>
          <p:txBody>
            <a:bodyPr/>
            <a:lstStyle/>
            <a:p>
              <a:endParaRPr lang="en-US"/>
            </a:p>
          </p:txBody>
        </p:sp>
      </p:grpSp>
      <p:sp>
        <p:nvSpPr>
          <p:cNvPr id="37" name="Freeform 37" descr="Inc. Top 500 Company | Driftless Glen Distillery No. 316 Out of 5,000"/>
          <p:cNvSpPr/>
          <p:nvPr/>
        </p:nvSpPr>
        <p:spPr>
          <a:xfrm>
            <a:off x="3774805" y="2783624"/>
            <a:ext cx="1265406" cy="937384"/>
          </a:xfrm>
          <a:custGeom>
            <a:avLst/>
            <a:gdLst/>
            <a:ahLst/>
            <a:cxnLst/>
            <a:rect l="l" t="t" r="r" b="b"/>
            <a:pathLst>
              <a:path w="1265406" h="937384">
                <a:moveTo>
                  <a:pt x="0" y="0"/>
                </a:moveTo>
                <a:lnTo>
                  <a:pt x="1265405" y="0"/>
                </a:lnTo>
                <a:lnTo>
                  <a:pt x="1265405" y="937384"/>
                </a:lnTo>
                <a:lnTo>
                  <a:pt x="0" y="937384"/>
                </a:lnTo>
                <a:lnTo>
                  <a:pt x="0" y="0"/>
                </a:lnTo>
                <a:close/>
              </a:path>
            </a:pathLst>
          </a:custGeom>
          <a:blipFill>
            <a:blip r:embed="rId10"/>
            <a:stretch>
              <a:fillRect b="-102"/>
            </a:stretch>
          </a:blipFill>
        </p:spPr>
        <p:txBody>
          <a:bodyPr/>
          <a:lstStyle/>
          <a:p>
            <a:endParaRPr lang="en-US"/>
          </a:p>
        </p:txBody>
      </p:sp>
      <p:sp>
        <p:nvSpPr>
          <p:cNvPr id="38" name="Freeform 38" descr="ACN Recognized on Inc. Magazine's List of 1,000 Private Titans in American  Business | Newswire"/>
          <p:cNvSpPr/>
          <p:nvPr/>
        </p:nvSpPr>
        <p:spPr>
          <a:xfrm>
            <a:off x="1828800" y="2656342"/>
            <a:ext cx="1389164" cy="1208989"/>
          </a:xfrm>
          <a:custGeom>
            <a:avLst/>
            <a:gdLst/>
            <a:ahLst/>
            <a:cxnLst/>
            <a:rect l="l" t="t" r="r" b="b"/>
            <a:pathLst>
              <a:path w="1389164" h="1208989">
                <a:moveTo>
                  <a:pt x="0" y="0"/>
                </a:moveTo>
                <a:lnTo>
                  <a:pt x="1389164" y="0"/>
                </a:lnTo>
                <a:lnTo>
                  <a:pt x="1389164" y="1208989"/>
                </a:lnTo>
                <a:lnTo>
                  <a:pt x="0" y="1208989"/>
                </a:lnTo>
                <a:lnTo>
                  <a:pt x="0" y="0"/>
                </a:lnTo>
                <a:close/>
              </a:path>
            </a:pathLst>
          </a:custGeom>
          <a:blipFill>
            <a:blip r:embed="rId11"/>
            <a:stretch>
              <a:fillRect l="-121789" t="-5430" r="-6058" b="-5017"/>
            </a:stretch>
          </a:blipFill>
        </p:spPr>
        <p:txBody>
          <a:bodyPr/>
          <a:lstStyle/>
          <a:p>
            <a:endParaRPr lang="en-US"/>
          </a:p>
        </p:txBody>
      </p:sp>
      <p:sp>
        <p:nvSpPr>
          <p:cNvPr id="39" name="Freeform 39" descr="The Better Business Bureau (And What It's Done For Us) - Loud Canvas Media"/>
          <p:cNvSpPr/>
          <p:nvPr/>
        </p:nvSpPr>
        <p:spPr>
          <a:xfrm>
            <a:off x="5601166" y="2872197"/>
            <a:ext cx="1976276" cy="955281"/>
          </a:xfrm>
          <a:custGeom>
            <a:avLst/>
            <a:gdLst/>
            <a:ahLst/>
            <a:cxnLst/>
            <a:rect l="l" t="t" r="r" b="b"/>
            <a:pathLst>
              <a:path w="1976276" h="955281">
                <a:moveTo>
                  <a:pt x="0" y="0"/>
                </a:moveTo>
                <a:lnTo>
                  <a:pt x="1976276" y="0"/>
                </a:lnTo>
                <a:lnTo>
                  <a:pt x="1976276" y="955281"/>
                </a:lnTo>
                <a:lnTo>
                  <a:pt x="0" y="955281"/>
                </a:lnTo>
                <a:lnTo>
                  <a:pt x="0" y="0"/>
                </a:lnTo>
                <a:close/>
              </a:path>
            </a:pathLst>
          </a:custGeom>
          <a:blipFill>
            <a:blip r:embed="rId12"/>
            <a:stretch>
              <a:fillRect b="-102"/>
            </a:stretch>
          </a:blipFill>
        </p:spPr>
        <p:txBody>
          <a:bodyPr/>
          <a:lstStyle/>
          <a:p>
            <a:endParaRPr lang="en-US"/>
          </a:p>
        </p:txBody>
      </p:sp>
      <p:sp>
        <p:nvSpPr>
          <p:cNvPr id="40" name="AutoShape 40"/>
          <p:cNvSpPr/>
          <p:nvPr/>
        </p:nvSpPr>
        <p:spPr>
          <a:xfrm rot="2040">
            <a:off x="1012507" y="5951191"/>
            <a:ext cx="16262985" cy="0"/>
          </a:xfrm>
          <a:prstGeom prst="line">
            <a:avLst/>
          </a:prstGeom>
          <a:ln w="9525" cap="rnd">
            <a:solidFill>
              <a:srgbClr val="5E5E5E"/>
            </a:solidFill>
            <a:prstDash val="solid"/>
            <a:headEnd type="none" w="sm" len="sm"/>
            <a:tailEnd type="none" w="sm" len="sm"/>
          </a:ln>
        </p:spPr>
        <p:txBody>
          <a:bodyPr/>
          <a:lstStyle/>
          <a:p>
            <a:endParaRPr lang="en-US"/>
          </a:p>
        </p:txBody>
      </p:sp>
      <p:sp>
        <p:nvSpPr>
          <p:cNvPr id="41" name="Freeform 41" descr="Dsa Member Logo - Free Transparent PNG Download - PNGkey | ? logo, Luhan,  Members"/>
          <p:cNvSpPr/>
          <p:nvPr/>
        </p:nvSpPr>
        <p:spPr>
          <a:xfrm>
            <a:off x="7904768" y="2623309"/>
            <a:ext cx="1516475" cy="1263110"/>
          </a:xfrm>
          <a:custGeom>
            <a:avLst/>
            <a:gdLst/>
            <a:ahLst/>
            <a:cxnLst/>
            <a:rect l="l" t="t" r="r" b="b"/>
            <a:pathLst>
              <a:path w="1516475" h="1263110">
                <a:moveTo>
                  <a:pt x="0" y="0"/>
                </a:moveTo>
                <a:lnTo>
                  <a:pt x="1516476" y="0"/>
                </a:lnTo>
                <a:lnTo>
                  <a:pt x="1516476" y="1263110"/>
                </a:lnTo>
                <a:lnTo>
                  <a:pt x="0" y="1263110"/>
                </a:lnTo>
                <a:lnTo>
                  <a:pt x="0" y="0"/>
                </a:lnTo>
                <a:close/>
              </a:path>
            </a:pathLst>
          </a:custGeom>
          <a:blipFill>
            <a:blip r:embed="rId13"/>
            <a:stretch>
              <a:fillRect b="-49"/>
            </a:stretch>
          </a:blipFill>
        </p:spPr>
        <p:txBody>
          <a:bodyPr/>
          <a:lstStyle/>
          <a:p>
            <a:endParaRPr lang="en-US"/>
          </a:p>
        </p:txBody>
      </p:sp>
      <p:sp>
        <p:nvSpPr>
          <p:cNvPr id="46" name="Freeform 44">
            <a:extLst>
              <a:ext uri="{FF2B5EF4-FFF2-40B4-BE49-F238E27FC236}">
                <a16:creationId xmlns:a16="http://schemas.microsoft.com/office/drawing/2014/main" id="{FFB92BD7-B7E1-7F81-024F-8AB683D2BBF1}"/>
              </a:ext>
            </a:extLst>
          </p:cNvPr>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14">
              <a:extLst>
                <a:ext uri="{96DAC541-7B7A-43D3-8B79-37D633B846F1}">
                  <asvg:svgBlip xmlns:asvg="http://schemas.microsoft.com/office/drawing/2016/SVG/main" r:embed="rId15"/>
                </a:ext>
              </a:extLst>
            </a:blip>
            <a:stretch>
              <a:fillRect t="-468" b="-468"/>
            </a:stretch>
          </a:blipFill>
        </p:spPr>
        <p:txBody>
          <a:bodyPr/>
          <a:lstStyle/>
          <a:p>
            <a:endParaRPr lang="en-US"/>
          </a:p>
        </p:txBody>
      </p:sp>
      <p:sp>
        <p:nvSpPr>
          <p:cNvPr id="49" name="TextBox 47">
            <a:extLst>
              <a:ext uri="{FF2B5EF4-FFF2-40B4-BE49-F238E27FC236}">
                <a16:creationId xmlns:a16="http://schemas.microsoft.com/office/drawing/2014/main" id="{4FE14667-6B48-5986-CCBD-F4F5A565C99D}"/>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A139A45-60BD-8FF4-E3FB-87DF353D4998}"/>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
          <p:cNvGrpSpPr/>
          <p:nvPr/>
        </p:nvGrpSpPr>
        <p:grpSpPr>
          <a:xfrm>
            <a:off x="-45720" y="4853940"/>
            <a:ext cx="18333720" cy="1243135"/>
            <a:chOff x="0" y="0"/>
            <a:chExt cx="24444960" cy="3840480"/>
          </a:xfrm>
        </p:grpSpPr>
        <p:sp>
          <p:nvSpPr>
            <p:cNvPr id="6" name="Freeform 6"/>
            <p:cNvSpPr/>
            <p:nvPr/>
          </p:nvSpPr>
          <p:spPr>
            <a:xfrm>
              <a:off x="0" y="0"/>
              <a:ext cx="24444959" cy="3840480"/>
            </a:xfrm>
            <a:custGeom>
              <a:avLst/>
              <a:gdLst/>
              <a:ahLst/>
              <a:cxnLst/>
              <a:rect l="l" t="t" r="r" b="b"/>
              <a:pathLst>
                <a:path w="24444959" h="3840480">
                  <a:moveTo>
                    <a:pt x="24444959" y="0"/>
                  </a:moveTo>
                  <a:lnTo>
                    <a:pt x="0" y="0"/>
                  </a:lnTo>
                  <a:lnTo>
                    <a:pt x="0" y="3840480"/>
                  </a:lnTo>
                  <a:lnTo>
                    <a:pt x="24444959" y="3840480"/>
                  </a:lnTo>
                  <a:close/>
                </a:path>
              </a:pathLst>
            </a:custGeom>
            <a:gradFill rotWithShape="1">
              <a:gsLst>
                <a:gs pos="0">
                  <a:srgbClr val="4E92D4">
                    <a:alpha val="100000"/>
                  </a:srgbClr>
                </a:gs>
                <a:gs pos="56000">
                  <a:srgbClr val="8471F2">
                    <a:alpha val="100000"/>
                  </a:srgbClr>
                </a:gs>
              </a:gsLst>
              <a:lin ang="2700000"/>
            </a:gradFill>
            <a:ln w="12700">
              <a:noFill/>
            </a:ln>
          </p:spPr>
          <p:txBody>
            <a:bodyPr/>
            <a:lstStyle/>
            <a:p>
              <a:endParaRPr lang="en-US"/>
            </a:p>
          </p:txBody>
        </p:sp>
      </p:grpSp>
      <p:sp>
        <p:nvSpPr>
          <p:cNvPr id="9" name="Freeform 9" descr="A white text on a black background  Description automatically generated"/>
          <p:cNvSpPr/>
          <p:nvPr/>
        </p:nvSpPr>
        <p:spPr>
          <a:xfrm>
            <a:off x="439386" y="5071087"/>
            <a:ext cx="1242994" cy="821699"/>
          </a:xfrm>
          <a:custGeom>
            <a:avLst/>
            <a:gdLst/>
            <a:ahLst/>
            <a:cxnLst/>
            <a:rect l="l" t="t" r="r" b="b"/>
            <a:pathLst>
              <a:path w="1702318" h="1061352">
                <a:moveTo>
                  <a:pt x="0" y="0"/>
                </a:moveTo>
                <a:lnTo>
                  <a:pt x="1702318" y="0"/>
                </a:lnTo>
                <a:lnTo>
                  <a:pt x="1702318" y="1061352"/>
                </a:lnTo>
                <a:lnTo>
                  <a:pt x="0" y="1061352"/>
                </a:lnTo>
                <a:lnTo>
                  <a:pt x="0" y="0"/>
                </a:lnTo>
                <a:close/>
              </a:path>
            </a:pathLst>
          </a:custGeom>
          <a:blipFill>
            <a:blip r:embed="rId2"/>
            <a:stretch>
              <a:fillRect t="-186" b="-187"/>
            </a:stretch>
          </a:blipFill>
        </p:spPr>
        <p:txBody>
          <a:bodyPr/>
          <a:lstStyle/>
          <a:p>
            <a:endParaRPr lang="en-US"/>
          </a:p>
        </p:txBody>
      </p:sp>
      <p:sp>
        <p:nvSpPr>
          <p:cNvPr id="10" name="Freeform 10" descr="preencoded.png"/>
          <p:cNvSpPr/>
          <p:nvPr/>
        </p:nvSpPr>
        <p:spPr>
          <a:xfrm>
            <a:off x="6839256" y="5149022"/>
            <a:ext cx="1717495" cy="606902"/>
          </a:xfrm>
          <a:custGeom>
            <a:avLst/>
            <a:gdLst/>
            <a:ahLst/>
            <a:cxnLst/>
            <a:rect l="l" t="t" r="r" b="b"/>
            <a:pathLst>
              <a:path w="2352161" h="783908">
                <a:moveTo>
                  <a:pt x="0" y="0"/>
                </a:moveTo>
                <a:lnTo>
                  <a:pt x="2352161" y="0"/>
                </a:lnTo>
                <a:lnTo>
                  <a:pt x="2352161" y="783907"/>
                </a:lnTo>
                <a:lnTo>
                  <a:pt x="0" y="783907"/>
                </a:lnTo>
                <a:lnTo>
                  <a:pt x="0" y="0"/>
                </a:lnTo>
                <a:close/>
              </a:path>
            </a:pathLst>
          </a:custGeom>
          <a:blipFill>
            <a:blip r:embed="rId3"/>
            <a:stretch>
              <a:fillRect r="-388"/>
            </a:stretch>
          </a:blipFill>
        </p:spPr>
        <p:txBody>
          <a:bodyPr/>
          <a:lstStyle/>
          <a:p>
            <a:endParaRPr lang="en-US"/>
          </a:p>
        </p:txBody>
      </p:sp>
      <p:sp>
        <p:nvSpPr>
          <p:cNvPr id="11" name="Freeform 11" descr="A black and white logo  Description automatically generated"/>
          <p:cNvSpPr/>
          <p:nvPr/>
        </p:nvSpPr>
        <p:spPr>
          <a:xfrm>
            <a:off x="13771352" y="5301015"/>
            <a:ext cx="1484587" cy="507644"/>
          </a:xfrm>
          <a:custGeom>
            <a:avLst/>
            <a:gdLst/>
            <a:ahLst/>
            <a:cxnLst/>
            <a:rect l="l" t="t" r="r" b="b"/>
            <a:pathLst>
              <a:path w="2033187" h="655701">
                <a:moveTo>
                  <a:pt x="0" y="0"/>
                </a:moveTo>
                <a:lnTo>
                  <a:pt x="2033188" y="0"/>
                </a:lnTo>
                <a:lnTo>
                  <a:pt x="2033188" y="655701"/>
                </a:lnTo>
                <a:lnTo>
                  <a:pt x="0" y="655701"/>
                </a:lnTo>
                <a:lnTo>
                  <a:pt x="0" y="0"/>
                </a:lnTo>
                <a:close/>
              </a:path>
            </a:pathLst>
          </a:custGeom>
          <a:blipFill>
            <a:blip r:embed="rId4"/>
            <a:stretch>
              <a:fillRect l="-102" r="-102"/>
            </a:stretch>
          </a:blipFill>
        </p:spPr>
        <p:txBody>
          <a:bodyPr/>
          <a:lstStyle/>
          <a:p>
            <a:endParaRPr lang="en-US"/>
          </a:p>
        </p:txBody>
      </p:sp>
      <p:sp>
        <p:nvSpPr>
          <p:cNvPr id="12" name="Freeform 12" descr="A white text on a black background  Description automatically generated"/>
          <p:cNvSpPr/>
          <p:nvPr/>
        </p:nvSpPr>
        <p:spPr>
          <a:xfrm>
            <a:off x="15800480" y="5283096"/>
            <a:ext cx="2005408" cy="493058"/>
          </a:xfrm>
          <a:custGeom>
            <a:avLst/>
            <a:gdLst/>
            <a:ahLst/>
            <a:cxnLst/>
            <a:rect l="l" t="t" r="r" b="b"/>
            <a:pathLst>
              <a:path w="2746467" h="636861">
                <a:moveTo>
                  <a:pt x="0" y="0"/>
                </a:moveTo>
                <a:lnTo>
                  <a:pt x="2746467" y="0"/>
                </a:lnTo>
                <a:lnTo>
                  <a:pt x="2746467" y="636860"/>
                </a:lnTo>
                <a:lnTo>
                  <a:pt x="0" y="636860"/>
                </a:lnTo>
                <a:lnTo>
                  <a:pt x="0" y="0"/>
                </a:lnTo>
                <a:close/>
              </a:path>
            </a:pathLst>
          </a:custGeom>
          <a:blipFill>
            <a:blip r:embed="rId5"/>
            <a:stretch>
              <a:fillRect/>
            </a:stretch>
          </a:blipFill>
        </p:spPr>
        <p:txBody>
          <a:bodyPr/>
          <a:lstStyle/>
          <a:p>
            <a:endParaRPr lang="en-US"/>
          </a:p>
        </p:txBody>
      </p:sp>
      <p:sp>
        <p:nvSpPr>
          <p:cNvPr id="13" name="Freeform 13" descr="A black and white logo  AI-generated content may be incorrect."/>
          <p:cNvSpPr/>
          <p:nvPr/>
        </p:nvSpPr>
        <p:spPr>
          <a:xfrm>
            <a:off x="9203417" y="4908861"/>
            <a:ext cx="2104071" cy="1087223"/>
          </a:xfrm>
          <a:custGeom>
            <a:avLst/>
            <a:gdLst/>
            <a:ahLst/>
            <a:cxnLst/>
            <a:rect l="l" t="t" r="r" b="b"/>
            <a:pathLst>
              <a:path w="2881589" h="1404318">
                <a:moveTo>
                  <a:pt x="0" y="0"/>
                </a:moveTo>
                <a:lnTo>
                  <a:pt x="2881589" y="0"/>
                </a:lnTo>
                <a:lnTo>
                  <a:pt x="2881589" y="1404319"/>
                </a:lnTo>
                <a:lnTo>
                  <a:pt x="0" y="1404319"/>
                </a:lnTo>
                <a:lnTo>
                  <a:pt x="0" y="0"/>
                </a:lnTo>
                <a:close/>
              </a:path>
            </a:pathLst>
          </a:custGeom>
          <a:blipFill>
            <a:blip r:embed="rId6"/>
            <a:stretch>
              <a:fillRect/>
            </a:stretch>
          </a:blipFill>
        </p:spPr>
        <p:txBody>
          <a:bodyPr/>
          <a:lstStyle/>
          <a:p>
            <a:endParaRPr lang="en-US"/>
          </a:p>
        </p:txBody>
      </p:sp>
      <p:sp>
        <p:nvSpPr>
          <p:cNvPr id="14" name="Freeform 14" descr="A white text on a black background  AI-generated content may be incorrect."/>
          <p:cNvSpPr/>
          <p:nvPr/>
        </p:nvSpPr>
        <p:spPr>
          <a:xfrm>
            <a:off x="11695996" y="5196565"/>
            <a:ext cx="1564590" cy="393608"/>
          </a:xfrm>
          <a:custGeom>
            <a:avLst/>
            <a:gdLst/>
            <a:ahLst/>
            <a:cxnLst/>
            <a:rect l="l" t="t" r="r" b="b"/>
            <a:pathLst>
              <a:path w="2142754" h="508406">
                <a:moveTo>
                  <a:pt x="0" y="0"/>
                </a:moveTo>
                <a:lnTo>
                  <a:pt x="2142753" y="0"/>
                </a:lnTo>
                <a:lnTo>
                  <a:pt x="2142753" y="508407"/>
                </a:lnTo>
                <a:lnTo>
                  <a:pt x="0" y="508407"/>
                </a:lnTo>
                <a:lnTo>
                  <a:pt x="0" y="0"/>
                </a:lnTo>
                <a:close/>
              </a:path>
            </a:pathLst>
          </a:custGeom>
          <a:blipFill>
            <a:blip r:embed="rId7"/>
            <a:stretch>
              <a:fillRect t="-183" b="-181"/>
            </a:stretch>
          </a:blipFill>
        </p:spPr>
        <p:txBody>
          <a:bodyPr/>
          <a:lstStyle/>
          <a:p>
            <a:endParaRPr lang="en-US"/>
          </a:p>
        </p:txBody>
      </p:sp>
      <p:sp>
        <p:nvSpPr>
          <p:cNvPr id="15" name="Freeform 15" descr="A white letter with black background  Description automatically generated"/>
          <p:cNvSpPr/>
          <p:nvPr/>
        </p:nvSpPr>
        <p:spPr>
          <a:xfrm>
            <a:off x="4610224" y="5231173"/>
            <a:ext cx="1582366" cy="323664"/>
          </a:xfrm>
          <a:custGeom>
            <a:avLst/>
            <a:gdLst/>
            <a:ahLst/>
            <a:cxnLst/>
            <a:rect l="l" t="t" r="r" b="b"/>
            <a:pathLst>
              <a:path w="2167099" h="418062">
                <a:moveTo>
                  <a:pt x="0" y="0"/>
                </a:moveTo>
                <a:lnTo>
                  <a:pt x="2167099" y="0"/>
                </a:lnTo>
                <a:lnTo>
                  <a:pt x="2167099" y="418062"/>
                </a:lnTo>
                <a:lnTo>
                  <a:pt x="0" y="418062"/>
                </a:lnTo>
                <a:lnTo>
                  <a:pt x="0" y="0"/>
                </a:lnTo>
                <a:close/>
              </a:path>
            </a:pathLst>
          </a:custGeom>
          <a:blipFill>
            <a:blip r:embed="rId8"/>
            <a:stretch>
              <a:fillRect l="-313" r="-314"/>
            </a:stretch>
          </a:blipFill>
        </p:spPr>
        <p:txBody>
          <a:bodyPr/>
          <a:lstStyle/>
          <a:p>
            <a:endParaRPr lang="en-US"/>
          </a:p>
        </p:txBody>
      </p:sp>
      <p:sp>
        <p:nvSpPr>
          <p:cNvPr id="16" name="Freeform 16" descr="A logo of a company  AI-generated content may be incorrect."/>
          <p:cNvSpPr/>
          <p:nvPr/>
        </p:nvSpPr>
        <p:spPr>
          <a:xfrm>
            <a:off x="2338328" y="5061003"/>
            <a:ext cx="1735292" cy="782940"/>
          </a:xfrm>
          <a:custGeom>
            <a:avLst/>
            <a:gdLst/>
            <a:ahLst/>
            <a:cxnLst/>
            <a:rect l="l" t="t" r="r" b="b"/>
            <a:pathLst>
              <a:path w="2376535" h="1011288">
                <a:moveTo>
                  <a:pt x="0" y="0"/>
                </a:moveTo>
                <a:lnTo>
                  <a:pt x="2376535" y="0"/>
                </a:lnTo>
                <a:lnTo>
                  <a:pt x="2376535" y="1011288"/>
                </a:lnTo>
                <a:lnTo>
                  <a:pt x="0" y="1011288"/>
                </a:lnTo>
                <a:lnTo>
                  <a:pt x="0" y="0"/>
                </a:lnTo>
                <a:close/>
              </a:path>
            </a:pathLst>
          </a:custGeom>
          <a:blipFill>
            <a:blip r:embed="rId9"/>
            <a:stretch>
              <a:fillRect t="-30" b="-30"/>
            </a:stretch>
          </a:blipFill>
        </p:spPr>
        <p:txBody>
          <a:bodyPr/>
          <a:lstStyle/>
          <a:p>
            <a:endParaRPr lang="en-US"/>
          </a:p>
        </p:txBody>
      </p:sp>
      <p:grpSp>
        <p:nvGrpSpPr>
          <p:cNvPr id="17" name="Group 17"/>
          <p:cNvGrpSpPr/>
          <p:nvPr/>
        </p:nvGrpSpPr>
        <p:grpSpPr>
          <a:xfrm>
            <a:off x="11921442" y="1261444"/>
            <a:ext cx="66675" cy="546735"/>
            <a:chOff x="0" y="0"/>
            <a:chExt cx="88900" cy="728980"/>
          </a:xfrm>
        </p:grpSpPr>
        <p:sp>
          <p:nvSpPr>
            <p:cNvPr id="18" name="Freeform 18"/>
            <p:cNvSpPr/>
            <p:nvPr/>
          </p:nvSpPr>
          <p:spPr>
            <a:xfrm>
              <a:off x="0" y="44450"/>
              <a:ext cx="88900" cy="640080"/>
            </a:xfrm>
            <a:custGeom>
              <a:avLst/>
              <a:gdLst/>
              <a:ahLst/>
              <a:cxnLst/>
              <a:rect l="l" t="t" r="r" b="b"/>
              <a:pathLst>
                <a:path w="88900" h="640080">
                  <a:moveTo>
                    <a:pt x="88900" y="0"/>
                  </a:moveTo>
                  <a:lnTo>
                    <a:pt x="88900" y="640080"/>
                  </a:lnTo>
                  <a:lnTo>
                    <a:pt x="0" y="640080"/>
                  </a:lnTo>
                  <a:lnTo>
                    <a:pt x="0" y="0"/>
                  </a:lnTo>
                  <a:close/>
                </a:path>
              </a:pathLst>
            </a:custGeom>
            <a:solidFill>
              <a:srgbClr val="4F92D4"/>
            </a:solidFill>
            <a:ln w="12700">
              <a:noFill/>
            </a:ln>
          </p:spPr>
          <p:txBody>
            <a:bodyPr/>
            <a:lstStyle/>
            <a:p>
              <a:endParaRPr lang="en-US"/>
            </a:p>
          </p:txBody>
        </p:sp>
      </p:grpSp>
      <p:sp>
        <p:nvSpPr>
          <p:cNvPr id="19" name="TextBox 19"/>
          <p:cNvSpPr txBox="1"/>
          <p:nvPr/>
        </p:nvSpPr>
        <p:spPr>
          <a:xfrm>
            <a:off x="9220200" y="1448837"/>
            <a:ext cx="6226994" cy="418063"/>
          </a:xfrm>
          <a:prstGeom prst="rect">
            <a:avLst/>
          </a:prstGeom>
        </p:spPr>
        <p:txBody>
          <a:bodyPr wrap="square" lIns="0" tIns="0" rIns="0" bIns="0" rtlCol="0" anchor="t">
            <a:spAutoFit/>
          </a:bodyPr>
          <a:lstStyle/>
          <a:p>
            <a:pPr algn="ctr">
              <a:lnSpc>
                <a:spcPts val="2774"/>
              </a:lnSpc>
            </a:pPr>
            <a:r>
              <a:rPr lang="en-US" sz="4500" dirty="0">
                <a:solidFill>
                  <a:srgbClr val="404040"/>
                </a:solidFill>
                <a:latin typeface="Century Gothic Paneuropean"/>
                <a:ea typeface="Century Gothic Paneuropean"/>
                <a:cs typeface="Century Gothic Paneuropean"/>
                <a:sym typeface="Century Gothic Paneuropean"/>
              </a:rPr>
              <a:t>Business    Residential</a:t>
            </a:r>
          </a:p>
        </p:txBody>
      </p:sp>
      <p:grpSp>
        <p:nvGrpSpPr>
          <p:cNvPr id="20" name="Group 20"/>
          <p:cNvGrpSpPr/>
          <p:nvPr/>
        </p:nvGrpSpPr>
        <p:grpSpPr>
          <a:xfrm>
            <a:off x="1031272" y="1938471"/>
            <a:ext cx="16225456" cy="9525"/>
            <a:chOff x="0" y="0"/>
            <a:chExt cx="21633942" cy="12700"/>
          </a:xfrm>
        </p:grpSpPr>
        <p:sp>
          <p:nvSpPr>
            <p:cNvPr id="21" name="Freeform 21"/>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sp>
        <p:nvSpPr>
          <p:cNvPr id="44" name="Freeform 44"/>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10">
              <a:extLst>
                <a:ext uri="{96DAC541-7B7A-43D3-8B79-37D633B846F1}">
                  <asvg:svgBlip xmlns:asvg="http://schemas.microsoft.com/office/drawing/2016/SVG/main" r:embed="rId11"/>
                </a:ext>
              </a:extLst>
            </a:blip>
            <a:stretch>
              <a:fillRect t="-468" b="-468"/>
            </a:stretch>
          </a:blipFill>
        </p:spPr>
        <p:txBody>
          <a:bodyPr/>
          <a:lstStyle/>
          <a:p>
            <a:endParaRPr lang="en-US"/>
          </a:p>
        </p:txBody>
      </p:sp>
      <p:sp>
        <p:nvSpPr>
          <p:cNvPr id="46" name="Freeform 46"/>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sp>
        <p:nvSpPr>
          <p:cNvPr id="50" name="TextBox 50"/>
          <p:cNvSpPr txBox="1"/>
          <p:nvPr/>
        </p:nvSpPr>
        <p:spPr>
          <a:xfrm>
            <a:off x="521491" y="6118456"/>
            <a:ext cx="17309692" cy="1156166"/>
          </a:xfrm>
          <a:prstGeom prst="rect">
            <a:avLst/>
          </a:prstGeom>
        </p:spPr>
        <p:txBody>
          <a:bodyPr lIns="0" tIns="0" rIns="0" bIns="0" rtlCol="0" anchor="ctr"/>
          <a:lstStyle/>
          <a:p>
            <a:pPr algn="ctr">
              <a:lnSpc>
                <a:spcPts val="7200"/>
              </a:lnSpc>
            </a:pPr>
            <a:r>
              <a:rPr lang="en-US" sz="5400" dirty="0">
                <a:solidFill>
                  <a:srgbClr val="4F92D3"/>
                </a:solidFill>
                <a:latin typeface="Anton"/>
                <a:ea typeface="Anton"/>
                <a:cs typeface="Anton"/>
                <a:sym typeface="Anton"/>
              </a:rPr>
              <a:t>Coming Soon: FinTech Cloud Based Banking</a:t>
            </a:r>
          </a:p>
        </p:txBody>
      </p:sp>
      <p:sp>
        <p:nvSpPr>
          <p:cNvPr id="2" name="TextBox 47">
            <a:extLst>
              <a:ext uri="{FF2B5EF4-FFF2-40B4-BE49-F238E27FC236}">
                <a16:creationId xmlns:a16="http://schemas.microsoft.com/office/drawing/2014/main" id="{63D1BAAC-AC24-A016-AAD2-6E581A93372C}"/>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grpSp>
        <p:nvGrpSpPr>
          <p:cNvPr id="61" name="Group 60">
            <a:extLst>
              <a:ext uri="{FF2B5EF4-FFF2-40B4-BE49-F238E27FC236}">
                <a16:creationId xmlns:a16="http://schemas.microsoft.com/office/drawing/2014/main" id="{F82215E9-6D23-4433-63AA-E633211ED89D}"/>
              </a:ext>
            </a:extLst>
          </p:cNvPr>
          <p:cNvGrpSpPr/>
          <p:nvPr/>
        </p:nvGrpSpPr>
        <p:grpSpPr>
          <a:xfrm>
            <a:off x="1066800" y="2171700"/>
            <a:ext cx="16840200" cy="2732056"/>
            <a:chOff x="1143000" y="2171700"/>
            <a:chExt cx="16840200" cy="2732056"/>
          </a:xfrm>
        </p:grpSpPr>
        <p:grpSp>
          <p:nvGrpSpPr>
            <p:cNvPr id="3" name="Group 3"/>
            <p:cNvGrpSpPr/>
            <p:nvPr/>
          </p:nvGrpSpPr>
          <p:grpSpPr>
            <a:xfrm>
              <a:off x="1143000" y="2174060"/>
              <a:ext cx="1536021" cy="1534101"/>
              <a:chOff x="0" y="0"/>
              <a:chExt cx="2784627" cy="2781148"/>
            </a:xfrm>
          </p:grpSpPr>
          <p:sp>
            <p:nvSpPr>
              <p:cNvPr id="4" name="Freeform 4"/>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sp>
          <p:nvSpPr>
            <p:cNvPr id="22" name="Freeform 22"/>
            <p:cNvSpPr/>
            <p:nvPr/>
          </p:nvSpPr>
          <p:spPr>
            <a:xfrm>
              <a:off x="1544951" y="2664214"/>
              <a:ext cx="752208" cy="605523"/>
            </a:xfrm>
            <a:custGeom>
              <a:avLst/>
              <a:gdLst/>
              <a:ahLst/>
              <a:cxnLst/>
              <a:rect l="l" t="t" r="r" b="b"/>
              <a:pathLst>
                <a:path w="752208" h="605523">
                  <a:moveTo>
                    <a:pt x="0" y="0"/>
                  </a:moveTo>
                  <a:lnTo>
                    <a:pt x="752208" y="0"/>
                  </a:lnTo>
                  <a:lnTo>
                    <a:pt x="752208" y="605523"/>
                  </a:lnTo>
                  <a:lnTo>
                    <a:pt x="0" y="605523"/>
                  </a:lnTo>
                  <a:lnTo>
                    <a:pt x="0" y="0"/>
                  </a:lnTo>
                  <a:close/>
                </a:path>
              </a:pathLst>
            </a:custGeom>
            <a:blipFill>
              <a:blip r:embed="rId13">
                <a:extLst>
                  <a:ext uri="{96DAC541-7B7A-43D3-8B79-37D633B846F1}">
                    <asvg:svgBlip xmlns:asvg="http://schemas.microsoft.com/office/drawing/2016/SVG/main" r:embed="rId14"/>
                  </a:ext>
                </a:extLst>
              </a:blip>
              <a:stretch>
                <a:fillRect l="-312" r="-312"/>
              </a:stretch>
            </a:blipFill>
          </p:spPr>
          <p:txBody>
            <a:bodyPr/>
            <a:lstStyle/>
            <a:p>
              <a:endParaRPr lang="en-US"/>
            </a:p>
          </p:txBody>
        </p:sp>
        <p:sp>
          <p:nvSpPr>
            <p:cNvPr id="23" name="TextBox 23"/>
            <p:cNvSpPr txBox="1"/>
            <p:nvPr/>
          </p:nvSpPr>
          <p:spPr>
            <a:xfrm>
              <a:off x="1257190" y="3824358"/>
              <a:ext cx="1307641" cy="335605"/>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WIRELESS</a:t>
              </a:r>
            </a:p>
          </p:txBody>
        </p:sp>
        <p:sp>
          <p:nvSpPr>
            <p:cNvPr id="24" name="TextBox 24"/>
            <p:cNvSpPr txBox="1"/>
            <p:nvPr/>
          </p:nvSpPr>
          <p:spPr>
            <a:xfrm>
              <a:off x="7570808" y="3824358"/>
              <a:ext cx="1148488" cy="335605"/>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ENERGY</a:t>
              </a:r>
            </a:p>
          </p:txBody>
        </p:sp>
        <p:sp>
          <p:nvSpPr>
            <p:cNvPr id="25" name="TextBox 25"/>
            <p:cNvSpPr txBox="1"/>
            <p:nvPr/>
          </p:nvSpPr>
          <p:spPr>
            <a:xfrm>
              <a:off x="9359780" y="3824358"/>
              <a:ext cx="1701105" cy="335605"/>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HEALTHCARE</a:t>
              </a:r>
            </a:p>
          </p:txBody>
        </p:sp>
        <p:sp>
          <p:nvSpPr>
            <p:cNvPr id="26" name="TextBox 26"/>
            <p:cNvSpPr txBox="1"/>
            <p:nvPr/>
          </p:nvSpPr>
          <p:spPr>
            <a:xfrm>
              <a:off x="11298192" y="3824358"/>
              <a:ext cx="2052638" cy="1079398"/>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SECURITY &amp;</a:t>
              </a:r>
            </a:p>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AUTOMATION</a:t>
              </a:r>
            </a:p>
            <a:p>
              <a:pPr algn="ctr">
                <a:lnSpc>
                  <a:spcPts val="2879"/>
                </a:lnSpc>
              </a:pPr>
              <a:endPar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endParaRPr>
            </a:p>
          </p:txBody>
        </p:sp>
        <p:sp>
          <p:nvSpPr>
            <p:cNvPr id="27" name="TextBox 27"/>
            <p:cNvSpPr txBox="1"/>
            <p:nvPr/>
          </p:nvSpPr>
          <p:spPr>
            <a:xfrm>
              <a:off x="13442794" y="3824358"/>
              <a:ext cx="1957388" cy="1079398"/>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PAYMENT</a:t>
              </a:r>
            </a:p>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PROCESSING</a:t>
              </a:r>
            </a:p>
            <a:p>
              <a:pPr algn="ctr">
                <a:lnSpc>
                  <a:spcPts val="2879"/>
                </a:lnSpc>
              </a:pPr>
              <a:endPar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endParaRPr>
            </a:p>
          </p:txBody>
        </p:sp>
        <p:sp>
          <p:nvSpPr>
            <p:cNvPr id="28" name="TextBox 28"/>
            <p:cNvSpPr txBox="1"/>
            <p:nvPr/>
          </p:nvSpPr>
          <p:spPr>
            <a:xfrm>
              <a:off x="15101611" y="3824358"/>
              <a:ext cx="2881589" cy="1079398"/>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IDENTITY</a:t>
              </a:r>
            </a:p>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THEFT PROTECTION</a:t>
              </a:r>
            </a:p>
            <a:p>
              <a:pPr algn="ctr">
                <a:lnSpc>
                  <a:spcPts val="2879"/>
                </a:lnSpc>
              </a:pPr>
              <a:endPar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endParaRPr>
            </a:p>
          </p:txBody>
        </p:sp>
        <p:grpSp>
          <p:nvGrpSpPr>
            <p:cNvPr id="29" name="Group 29"/>
            <p:cNvGrpSpPr/>
            <p:nvPr/>
          </p:nvGrpSpPr>
          <p:grpSpPr>
            <a:xfrm>
              <a:off x="7379379" y="2174060"/>
              <a:ext cx="1536021" cy="1534101"/>
              <a:chOff x="0" y="0"/>
              <a:chExt cx="2784627" cy="2781148"/>
            </a:xfrm>
          </p:grpSpPr>
          <p:sp>
            <p:nvSpPr>
              <p:cNvPr id="30" name="Freeform 30"/>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grpSp>
          <p:nvGrpSpPr>
            <p:cNvPr id="31" name="Group 31"/>
            <p:cNvGrpSpPr/>
            <p:nvPr/>
          </p:nvGrpSpPr>
          <p:grpSpPr>
            <a:xfrm>
              <a:off x="9442330" y="2171700"/>
              <a:ext cx="1536021" cy="1534101"/>
              <a:chOff x="0" y="0"/>
              <a:chExt cx="2784627" cy="2781148"/>
            </a:xfrm>
          </p:grpSpPr>
          <p:sp>
            <p:nvSpPr>
              <p:cNvPr id="32" name="Freeform 32"/>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grpSp>
          <p:nvGrpSpPr>
            <p:cNvPr id="33" name="Group 33"/>
            <p:cNvGrpSpPr/>
            <p:nvPr/>
          </p:nvGrpSpPr>
          <p:grpSpPr>
            <a:xfrm>
              <a:off x="11520959" y="2171706"/>
              <a:ext cx="1536021" cy="1534101"/>
              <a:chOff x="0" y="0"/>
              <a:chExt cx="2784627" cy="2781148"/>
            </a:xfrm>
          </p:grpSpPr>
          <p:sp>
            <p:nvSpPr>
              <p:cNvPr id="34" name="Freeform 34"/>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grpSp>
          <p:nvGrpSpPr>
            <p:cNvPr id="35" name="Group 35"/>
            <p:cNvGrpSpPr/>
            <p:nvPr/>
          </p:nvGrpSpPr>
          <p:grpSpPr>
            <a:xfrm>
              <a:off x="13644194" y="2193165"/>
              <a:ext cx="1536007" cy="1534115"/>
              <a:chOff x="0" y="0"/>
              <a:chExt cx="2784602" cy="2781173"/>
            </a:xfrm>
          </p:grpSpPr>
          <p:sp>
            <p:nvSpPr>
              <p:cNvPr id="36" name="Freeform 36"/>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grpSp>
          <p:nvGrpSpPr>
            <p:cNvPr id="37" name="Group 37"/>
            <p:cNvGrpSpPr/>
            <p:nvPr/>
          </p:nvGrpSpPr>
          <p:grpSpPr>
            <a:xfrm>
              <a:off x="15715761" y="2193171"/>
              <a:ext cx="1536021" cy="1534101"/>
              <a:chOff x="0" y="0"/>
              <a:chExt cx="2784627" cy="2781148"/>
            </a:xfrm>
          </p:grpSpPr>
          <p:sp>
            <p:nvSpPr>
              <p:cNvPr id="38" name="Freeform 38"/>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sp>
          <p:nvSpPr>
            <p:cNvPr id="39" name="Freeform 39"/>
            <p:cNvSpPr/>
            <p:nvPr/>
          </p:nvSpPr>
          <p:spPr>
            <a:xfrm>
              <a:off x="7777157" y="2513672"/>
              <a:ext cx="789994" cy="948680"/>
            </a:xfrm>
            <a:custGeom>
              <a:avLst/>
              <a:gdLst/>
              <a:ahLst/>
              <a:cxnLst/>
              <a:rect l="l" t="t" r="r" b="b"/>
              <a:pathLst>
                <a:path w="789994" h="948680">
                  <a:moveTo>
                    <a:pt x="0" y="0"/>
                  </a:moveTo>
                  <a:lnTo>
                    <a:pt x="789994" y="0"/>
                  </a:lnTo>
                  <a:lnTo>
                    <a:pt x="789994" y="948681"/>
                  </a:lnTo>
                  <a:lnTo>
                    <a:pt x="0" y="948681"/>
                  </a:lnTo>
                  <a:lnTo>
                    <a:pt x="0" y="0"/>
                  </a:lnTo>
                  <a:close/>
                </a:path>
              </a:pathLst>
            </a:custGeom>
            <a:blipFill>
              <a:blip r:embed="rId15">
                <a:extLst>
                  <a:ext uri="{96DAC541-7B7A-43D3-8B79-37D633B846F1}">
                    <asvg:svgBlip xmlns:asvg="http://schemas.microsoft.com/office/drawing/2016/SVG/main" r:embed="rId16"/>
                  </a:ext>
                </a:extLst>
              </a:blip>
              <a:stretch>
                <a:fillRect t="-164" b="-163"/>
              </a:stretch>
            </a:blipFill>
          </p:spPr>
          <p:txBody>
            <a:bodyPr/>
            <a:lstStyle/>
            <a:p>
              <a:endParaRPr lang="en-US"/>
            </a:p>
          </p:txBody>
        </p:sp>
        <p:sp>
          <p:nvSpPr>
            <p:cNvPr id="41" name="Freeform 41"/>
            <p:cNvSpPr/>
            <p:nvPr/>
          </p:nvSpPr>
          <p:spPr>
            <a:xfrm>
              <a:off x="11980991" y="2509088"/>
              <a:ext cx="615944" cy="792128"/>
            </a:xfrm>
            <a:custGeom>
              <a:avLst/>
              <a:gdLst/>
              <a:ahLst/>
              <a:cxnLst/>
              <a:rect l="l" t="t" r="r" b="b"/>
              <a:pathLst>
                <a:path w="615944" h="792128">
                  <a:moveTo>
                    <a:pt x="0" y="0"/>
                  </a:moveTo>
                  <a:lnTo>
                    <a:pt x="615944" y="0"/>
                  </a:lnTo>
                  <a:lnTo>
                    <a:pt x="615944" y="792127"/>
                  </a:lnTo>
                  <a:lnTo>
                    <a:pt x="0" y="792127"/>
                  </a:lnTo>
                  <a:lnTo>
                    <a:pt x="0" y="0"/>
                  </a:lnTo>
                  <a:close/>
                </a:path>
              </a:pathLst>
            </a:custGeom>
            <a:blipFill>
              <a:blip r:embed="rId17">
                <a:extLst>
                  <a:ext uri="{96DAC541-7B7A-43D3-8B79-37D633B846F1}">
                    <asvg:svgBlip xmlns:asvg="http://schemas.microsoft.com/office/drawing/2016/SVG/main" r:embed="rId18"/>
                  </a:ext>
                </a:extLst>
              </a:blip>
              <a:stretch>
                <a:fillRect l="-2053" r="-2053"/>
              </a:stretch>
            </a:blipFill>
          </p:spPr>
          <p:txBody>
            <a:bodyPr/>
            <a:lstStyle/>
            <a:p>
              <a:endParaRPr lang="en-US"/>
            </a:p>
          </p:txBody>
        </p:sp>
        <p:sp>
          <p:nvSpPr>
            <p:cNvPr id="42" name="Freeform 42"/>
            <p:cNvSpPr/>
            <p:nvPr/>
          </p:nvSpPr>
          <p:spPr>
            <a:xfrm>
              <a:off x="14057009" y="2699183"/>
              <a:ext cx="728958" cy="590455"/>
            </a:xfrm>
            <a:custGeom>
              <a:avLst/>
              <a:gdLst/>
              <a:ahLst/>
              <a:cxnLst/>
              <a:rect l="l" t="t" r="r" b="b"/>
              <a:pathLst>
                <a:path w="728958" h="590455">
                  <a:moveTo>
                    <a:pt x="0" y="0"/>
                  </a:moveTo>
                  <a:lnTo>
                    <a:pt x="728958" y="0"/>
                  </a:lnTo>
                  <a:lnTo>
                    <a:pt x="728958" y="590455"/>
                  </a:lnTo>
                  <a:lnTo>
                    <a:pt x="0" y="590455"/>
                  </a:lnTo>
                  <a:lnTo>
                    <a:pt x="0" y="0"/>
                  </a:lnTo>
                  <a:close/>
                </a:path>
              </a:pathLst>
            </a:custGeom>
            <a:blipFill>
              <a:blip r:embed="rId19">
                <a:extLst>
                  <a:ext uri="{96DAC541-7B7A-43D3-8B79-37D633B846F1}">
                    <asvg:svgBlip xmlns:asvg="http://schemas.microsoft.com/office/drawing/2016/SVG/main" r:embed="rId20"/>
                  </a:ext>
                </a:extLst>
              </a:blip>
              <a:stretch>
                <a:fillRect l="-297" r="-299"/>
              </a:stretch>
            </a:blipFill>
          </p:spPr>
          <p:txBody>
            <a:bodyPr/>
            <a:lstStyle/>
            <a:p>
              <a:endParaRPr lang="en-US"/>
            </a:p>
          </p:txBody>
        </p:sp>
        <p:sp>
          <p:nvSpPr>
            <p:cNvPr id="43" name="Freeform 43"/>
            <p:cNvSpPr/>
            <p:nvPr/>
          </p:nvSpPr>
          <p:spPr>
            <a:xfrm>
              <a:off x="16152046" y="2617619"/>
              <a:ext cx="786813" cy="806987"/>
            </a:xfrm>
            <a:custGeom>
              <a:avLst/>
              <a:gdLst/>
              <a:ahLst/>
              <a:cxnLst/>
              <a:rect l="l" t="t" r="r" b="b"/>
              <a:pathLst>
                <a:path w="786813" h="806987">
                  <a:moveTo>
                    <a:pt x="0" y="0"/>
                  </a:moveTo>
                  <a:lnTo>
                    <a:pt x="786812" y="0"/>
                  </a:lnTo>
                  <a:lnTo>
                    <a:pt x="786812" y="806987"/>
                  </a:lnTo>
                  <a:lnTo>
                    <a:pt x="0" y="806987"/>
                  </a:lnTo>
                  <a:lnTo>
                    <a:pt x="0" y="0"/>
                  </a:lnTo>
                  <a:close/>
                </a:path>
              </a:pathLst>
            </a:custGeom>
            <a:blipFill>
              <a:blip r:embed="rId21">
                <a:extLst>
                  <a:ext uri="{96DAC541-7B7A-43D3-8B79-37D633B846F1}">
                    <asvg:svgBlip xmlns:asvg="http://schemas.microsoft.com/office/drawing/2016/SVG/main" r:embed="rId22"/>
                  </a:ext>
                </a:extLst>
              </a:blip>
              <a:stretch>
                <a:fillRect l="-75" r="-75"/>
              </a:stretch>
            </a:blipFill>
          </p:spPr>
          <p:txBody>
            <a:bodyPr/>
            <a:lstStyle/>
            <a:p>
              <a:endParaRPr lang="en-US"/>
            </a:p>
          </p:txBody>
        </p:sp>
        <p:sp>
          <p:nvSpPr>
            <p:cNvPr id="51" name="Freeform 50">
              <a:extLst>
                <a:ext uri="{FF2B5EF4-FFF2-40B4-BE49-F238E27FC236}">
                  <a16:creationId xmlns:a16="http://schemas.microsoft.com/office/drawing/2014/main" id="{9760BE47-A964-F590-69D3-88E6A1918702}"/>
                </a:ext>
              </a:extLst>
            </p:cNvPr>
            <p:cNvSpPr/>
            <p:nvPr/>
          </p:nvSpPr>
          <p:spPr>
            <a:xfrm>
              <a:off x="9828838" y="2595208"/>
              <a:ext cx="795817" cy="743534"/>
            </a:xfrm>
            <a:custGeom>
              <a:avLst/>
              <a:gdLst/>
              <a:ahLst/>
              <a:cxnLst/>
              <a:rect l="l" t="t" r="r" b="b"/>
              <a:pathLst>
                <a:path w="1135172" h="947868">
                  <a:moveTo>
                    <a:pt x="0" y="0"/>
                  </a:moveTo>
                  <a:lnTo>
                    <a:pt x="1135172" y="0"/>
                  </a:lnTo>
                  <a:lnTo>
                    <a:pt x="1135172" y="947868"/>
                  </a:lnTo>
                  <a:lnTo>
                    <a:pt x="0" y="94786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sz="1900"/>
            </a:p>
          </p:txBody>
        </p:sp>
        <p:grpSp>
          <p:nvGrpSpPr>
            <p:cNvPr id="49" name="Group 3">
              <a:extLst>
                <a:ext uri="{FF2B5EF4-FFF2-40B4-BE49-F238E27FC236}">
                  <a16:creationId xmlns:a16="http://schemas.microsoft.com/office/drawing/2014/main" id="{7A97B894-AB17-A0F8-1E30-1344EA5B1651}"/>
                </a:ext>
              </a:extLst>
            </p:cNvPr>
            <p:cNvGrpSpPr/>
            <p:nvPr/>
          </p:nvGrpSpPr>
          <p:grpSpPr>
            <a:xfrm>
              <a:off x="3264593" y="2190578"/>
              <a:ext cx="1536007" cy="1534115"/>
              <a:chOff x="0" y="0"/>
              <a:chExt cx="2784602" cy="2781173"/>
            </a:xfrm>
          </p:grpSpPr>
          <p:sp>
            <p:nvSpPr>
              <p:cNvPr id="53" name="Freeform 4">
                <a:extLst>
                  <a:ext uri="{FF2B5EF4-FFF2-40B4-BE49-F238E27FC236}">
                    <a16:creationId xmlns:a16="http://schemas.microsoft.com/office/drawing/2014/main" id="{C8E7CBC1-DEC2-71C8-0B62-E069EBA2B036}"/>
                  </a:ext>
                </a:extLst>
              </p:cNvPr>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sp>
          <p:nvSpPr>
            <p:cNvPr id="55" name="TextBox 23">
              <a:extLst>
                <a:ext uri="{FF2B5EF4-FFF2-40B4-BE49-F238E27FC236}">
                  <a16:creationId xmlns:a16="http://schemas.microsoft.com/office/drawing/2014/main" id="{35FBC62C-E45B-FF40-C951-3B014B902248}"/>
                </a:ext>
              </a:extLst>
            </p:cNvPr>
            <p:cNvSpPr txBox="1"/>
            <p:nvPr/>
          </p:nvSpPr>
          <p:spPr>
            <a:xfrm>
              <a:off x="3378783" y="3824358"/>
              <a:ext cx="1307641" cy="335605"/>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INTERNET</a:t>
              </a:r>
            </a:p>
          </p:txBody>
        </p:sp>
        <p:sp>
          <p:nvSpPr>
            <p:cNvPr id="40" name="Freeform 17">
              <a:extLst>
                <a:ext uri="{FF2B5EF4-FFF2-40B4-BE49-F238E27FC236}">
                  <a16:creationId xmlns:a16="http://schemas.microsoft.com/office/drawing/2014/main" id="{81EF2EE2-8959-3F44-4A57-492C8D94CABC}"/>
                </a:ext>
              </a:extLst>
            </p:cNvPr>
            <p:cNvSpPr/>
            <p:nvPr/>
          </p:nvSpPr>
          <p:spPr>
            <a:xfrm>
              <a:off x="3662569" y="2637582"/>
              <a:ext cx="732337" cy="717337"/>
            </a:xfrm>
            <a:custGeom>
              <a:avLst/>
              <a:gdLst/>
              <a:ahLst/>
              <a:cxnLst/>
              <a:rect l="l" t="t" r="r" b="b"/>
              <a:pathLst>
                <a:path w="1053647" h="1012818">
                  <a:moveTo>
                    <a:pt x="0" y="0"/>
                  </a:moveTo>
                  <a:lnTo>
                    <a:pt x="1053646" y="0"/>
                  </a:lnTo>
                  <a:lnTo>
                    <a:pt x="1053646" y="1012818"/>
                  </a:lnTo>
                  <a:lnTo>
                    <a:pt x="0" y="101281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24">
              <a:extLst>
                <a:ext uri="{FF2B5EF4-FFF2-40B4-BE49-F238E27FC236}">
                  <a16:creationId xmlns:a16="http://schemas.microsoft.com/office/drawing/2014/main" id="{469B437F-E9D3-CF18-43DA-5EEB838E5CAD}"/>
                </a:ext>
              </a:extLst>
            </p:cNvPr>
            <p:cNvSpPr txBox="1"/>
            <p:nvPr/>
          </p:nvSpPr>
          <p:spPr>
            <a:xfrm>
              <a:off x="5554372" y="3824358"/>
              <a:ext cx="1148488" cy="335605"/>
            </a:xfrm>
            <a:prstGeom prst="rect">
              <a:avLst/>
            </a:prstGeom>
          </p:spPr>
          <p:txBody>
            <a:bodyPr wrap="square" lIns="0" tIns="0" rIns="0" bIns="0" rtlCol="0" anchor="t">
              <a:spAutoFit/>
            </a:bodyPr>
            <a:lstStyle/>
            <a:p>
              <a:pPr algn="ctr">
                <a:lnSpc>
                  <a:spcPts val="2879"/>
                </a:lnSpc>
              </a:pPr>
              <a:r>
                <a:rPr lang="en-US" sz="2000" b="1" dirty="0">
                  <a:solidFill>
                    <a:srgbClr val="404040"/>
                  </a:solidFill>
                  <a:latin typeface="Arial Narrow" panose="020B0604020202020204" pitchFamily="34" charset="0"/>
                  <a:ea typeface="Century Gothic Paneuropean Bold"/>
                  <a:cs typeface="Arial Narrow" panose="020B0604020202020204" pitchFamily="34" charset="0"/>
                  <a:sym typeface="Century Gothic Paneuropean Bold"/>
                </a:rPr>
                <a:t>TV</a:t>
              </a:r>
            </a:p>
          </p:txBody>
        </p:sp>
        <p:grpSp>
          <p:nvGrpSpPr>
            <p:cNvPr id="57" name="Group 29">
              <a:extLst>
                <a:ext uri="{FF2B5EF4-FFF2-40B4-BE49-F238E27FC236}">
                  <a16:creationId xmlns:a16="http://schemas.microsoft.com/office/drawing/2014/main" id="{AEDC637D-203F-1FFF-03A7-05AA1E6BCFA6}"/>
                </a:ext>
              </a:extLst>
            </p:cNvPr>
            <p:cNvGrpSpPr/>
            <p:nvPr/>
          </p:nvGrpSpPr>
          <p:grpSpPr>
            <a:xfrm>
              <a:off x="5344766" y="2186970"/>
              <a:ext cx="1536021" cy="1534101"/>
              <a:chOff x="0" y="0"/>
              <a:chExt cx="2784627" cy="2781148"/>
            </a:xfrm>
          </p:grpSpPr>
          <p:sp>
            <p:nvSpPr>
              <p:cNvPr id="58" name="Freeform 30">
                <a:extLst>
                  <a:ext uri="{FF2B5EF4-FFF2-40B4-BE49-F238E27FC236}">
                    <a16:creationId xmlns:a16="http://schemas.microsoft.com/office/drawing/2014/main" id="{5B8DA015-9AB7-CEAC-7EAB-88C172948B95}"/>
                  </a:ext>
                </a:extLst>
              </p:cNvPr>
              <p:cNvSpPr/>
              <p:nvPr/>
            </p:nvSpPr>
            <p:spPr>
              <a:xfrm>
                <a:off x="0" y="0"/>
                <a:ext cx="2784602" cy="2781173"/>
              </a:xfrm>
              <a:custGeom>
                <a:avLst/>
                <a:gdLst/>
                <a:ahLst/>
                <a:cxnLst/>
                <a:rect l="l" t="t" r="r" b="b"/>
                <a:pathLst>
                  <a:path w="2784602" h="2781173">
                    <a:moveTo>
                      <a:pt x="0" y="0"/>
                    </a:moveTo>
                    <a:lnTo>
                      <a:pt x="2784602" y="0"/>
                    </a:lnTo>
                    <a:lnTo>
                      <a:pt x="2784602" y="2781173"/>
                    </a:lnTo>
                    <a:lnTo>
                      <a:pt x="0" y="2781173"/>
                    </a:lnTo>
                    <a:lnTo>
                      <a:pt x="0" y="0"/>
                    </a:lnTo>
                    <a:close/>
                  </a:path>
                </a:pathLst>
              </a:custGeom>
              <a:blipFill>
                <a:blip r:embed="rId12">
                  <a:alphaModFix amt="84000"/>
                </a:blip>
                <a:stretch>
                  <a:fillRect t="-15" b="-15"/>
                </a:stretch>
              </a:blipFill>
            </p:spPr>
            <p:txBody>
              <a:bodyPr/>
              <a:lstStyle/>
              <a:p>
                <a:endParaRPr lang="en-US"/>
              </a:p>
            </p:txBody>
          </p:sp>
        </p:grpSp>
        <p:sp>
          <p:nvSpPr>
            <p:cNvPr id="48" name="Freeform 20">
              <a:extLst>
                <a:ext uri="{FF2B5EF4-FFF2-40B4-BE49-F238E27FC236}">
                  <a16:creationId xmlns:a16="http://schemas.microsoft.com/office/drawing/2014/main" id="{98722BC0-2DEC-8CE7-4C65-1B04F814E634}"/>
                </a:ext>
              </a:extLst>
            </p:cNvPr>
            <p:cNvSpPr/>
            <p:nvPr/>
          </p:nvSpPr>
          <p:spPr>
            <a:xfrm>
              <a:off x="5673752" y="2529037"/>
              <a:ext cx="901966" cy="919107"/>
            </a:xfrm>
            <a:custGeom>
              <a:avLst/>
              <a:gdLst/>
              <a:ahLst/>
              <a:cxnLst/>
              <a:rect l="l" t="t" r="r" b="b"/>
              <a:pathLst>
                <a:path w="1181634" h="1181634">
                  <a:moveTo>
                    <a:pt x="0" y="0"/>
                  </a:moveTo>
                  <a:lnTo>
                    <a:pt x="1181634" y="0"/>
                  </a:lnTo>
                  <a:lnTo>
                    <a:pt x="1181634" y="1181634"/>
                  </a:lnTo>
                  <a:lnTo>
                    <a:pt x="0" y="1181634"/>
                  </a:lnTo>
                  <a:lnTo>
                    <a:pt x="0" y="0"/>
                  </a:lnTo>
                  <a:close/>
                </a:path>
              </a:pathLst>
            </a:custGeom>
            <a:blipFill>
              <a:blip r:embed="rId2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Google Shape;97;p30">
            <a:extLst>
              <a:ext uri="{FF2B5EF4-FFF2-40B4-BE49-F238E27FC236}">
                <a16:creationId xmlns:a16="http://schemas.microsoft.com/office/drawing/2014/main" id="{81D19412-E994-C382-9B36-EFDB6DF22353}"/>
              </a:ext>
            </a:extLst>
          </p:cNvPr>
          <p:cNvSpPr txBox="1"/>
          <p:nvPr/>
        </p:nvSpPr>
        <p:spPr>
          <a:xfrm>
            <a:off x="3623480" y="7776350"/>
            <a:ext cx="1930230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dirty="0">
                <a:solidFill>
                  <a:srgbClr val="FF671F"/>
                </a:solidFill>
                <a:latin typeface="Helvetica Neue"/>
                <a:ea typeface="Helvetica Neue"/>
                <a:cs typeface="Helvetica Neue"/>
                <a:sym typeface="Helvetica Neue"/>
              </a:rPr>
              <a:t>Health Insurance Premiums sky-rocketed in 2026! </a:t>
            </a:r>
          </a:p>
          <a:p>
            <a:pPr marL="914400" marR="0" lvl="0" indent="-914400" algn="l" rtl="0">
              <a:lnSpc>
                <a:spcPct val="100000"/>
              </a:lnSpc>
              <a:spcBef>
                <a:spcPts val="0"/>
              </a:spcBef>
              <a:spcAft>
                <a:spcPts val="0"/>
              </a:spcAft>
              <a:buFont typeface="+mj-lt"/>
              <a:buAutoNum type="arabicPeriod"/>
            </a:pPr>
            <a:r>
              <a:rPr lang="en-US" sz="3200" dirty="0">
                <a:solidFill>
                  <a:srgbClr val="003B80"/>
                </a:solidFill>
                <a:latin typeface="Helvetica Neue"/>
                <a:ea typeface="Helvetica Neue"/>
                <a:cs typeface="Helvetica Neue"/>
                <a:sym typeface="Helvetica Neue"/>
              </a:rPr>
              <a:t>Save 30-50% on health care plan cost with IMPACT Health</a:t>
            </a:r>
          </a:p>
          <a:p>
            <a:pPr marL="914400" marR="0" lvl="0" indent="-914400" algn="l" rtl="0">
              <a:lnSpc>
                <a:spcPct val="100000"/>
              </a:lnSpc>
              <a:spcBef>
                <a:spcPts val="0"/>
              </a:spcBef>
              <a:spcAft>
                <a:spcPts val="0"/>
              </a:spcAft>
              <a:buFont typeface="+mj-lt"/>
              <a:buAutoNum type="arabicPeriod"/>
            </a:pPr>
            <a:r>
              <a:rPr lang="en-US" sz="3200" dirty="0">
                <a:solidFill>
                  <a:srgbClr val="003B80"/>
                </a:solidFill>
                <a:latin typeface="Helvetica Neue"/>
                <a:ea typeface="Helvetica Neue"/>
                <a:cs typeface="Helvetica Neue"/>
                <a:sym typeface="Helvetica Neue"/>
              </a:rPr>
              <a:t>No network restrictions - keep your doctors</a:t>
            </a:r>
          </a:p>
          <a:p>
            <a:pPr marL="914400" marR="0" lvl="0" indent="-914400" algn="l" rtl="0">
              <a:lnSpc>
                <a:spcPct val="100000"/>
              </a:lnSpc>
              <a:spcBef>
                <a:spcPts val="0"/>
              </a:spcBef>
              <a:spcAft>
                <a:spcPts val="0"/>
              </a:spcAft>
              <a:buFont typeface="+mj-lt"/>
              <a:buAutoNum type="arabicPeriod"/>
            </a:pPr>
            <a:r>
              <a:rPr lang="en-US" sz="3200" dirty="0">
                <a:solidFill>
                  <a:srgbClr val="003B80"/>
                </a:solidFill>
                <a:latin typeface="Helvetica Neue"/>
                <a:ea typeface="Helvetica Neue"/>
                <a:cs typeface="Helvetica Neue"/>
                <a:sym typeface="Helvetica Neue"/>
              </a:rPr>
              <a:t>Text </a:t>
            </a:r>
            <a:r>
              <a:rPr lang="en-US" sz="3200" b="1" dirty="0">
                <a:solidFill>
                  <a:srgbClr val="003B80"/>
                </a:solidFill>
                <a:latin typeface="Helvetica Neue"/>
                <a:ea typeface="Helvetica Neue"/>
                <a:cs typeface="Helvetica Neue"/>
                <a:sym typeface="Helvetica Neue"/>
              </a:rPr>
              <a:t>Impact</a:t>
            </a:r>
            <a:r>
              <a:rPr lang="en-US" sz="3200" dirty="0">
                <a:solidFill>
                  <a:srgbClr val="003B80"/>
                </a:solidFill>
                <a:latin typeface="Helvetica Neue"/>
                <a:ea typeface="Helvetica Neue"/>
                <a:cs typeface="Helvetica Neue"/>
                <a:sym typeface="Helvetica Neue"/>
              </a:rPr>
              <a:t> to </a:t>
            </a:r>
            <a:r>
              <a:rPr lang="en-US" sz="3200" b="1" dirty="0">
                <a:solidFill>
                  <a:srgbClr val="003B80"/>
                </a:solidFill>
                <a:latin typeface="Helvetica Neue"/>
                <a:ea typeface="Helvetica Neue"/>
                <a:cs typeface="Helvetica Neue"/>
                <a:sym typeface="Helvetica Neue"/>
              </a:rPr>
              <a:t>469-727-1414</a:t>
            </a:r>
            <a:endParaRPr sz="3200" b="1" dirty="0">
              <a:solidFill>
                <a:srgbClr val="003B80"/>
              </a:solidFill>
              <a:latin typeface="Helvetica Neue"/>
              <a:ea typeface="Helvetica Neue"/>
              <a:cs typeface="Helvetica Neue"/>
              <a:sym typeface="Helvetica Neue"/>
            </a:endParaRPr>
          </a:p>
        </p:txBody>
      </p:sp>
      <p:pic>
        <p:nvPicPr>
          <p:cNvPr id="47" name="Google Shape;98;p30">
            <a:extLst>
              <a:ext uri="{FF2B5EF4-FFF2-40B4-BE49-F238E27FC236}">
                <a16:creationId xmlns:a16="http://schemas.microsoft.com/office/drawing/2014/main" id="{E2BC1595-2B25-C92D-D04A-ED77B2AB3DCA}"/>
              </a:ext>
            </a:extLst>
          </p:cNvPr>
          <p:cNvPicPr preferRelativeResize="0"/>
          <p:nvPr/>
        </p:nvPicPr>
        <p:blipFill>
          <a:blip r:embed="rId28">
            <a:alphaModFix/>
          </a:blip>
          <a:stretch>
            <a:fillRect/>
          </a:stretch>
        </p:blipFill>
        <p:spPr>
          <a:xfrm>
            <a:off x="12009" y="6889793"/>
            <a:ext cx="5017191" cy="3419563"/>
          </a:xfrm>
          <a:prstGeom prst="rect">
            <a:avLst/>
          </a:prstGeom>
          <a:noFill/>
          <a:ln>
            <a:noFill/>
          </a:ln>
        </p:spPr>
      </p:pic>
      <p:sp>
        <p:nvSpPr>
          <p:cNvPr id="54" name="TextBox 50">
            <a:extLst>
              <a:ext uri="{FF2B5EF4-FFF2-40B4-BE49-F238E27FC236}">
                <a16:creationId xmlns:a16="http://schemas.microsoft.com/office/drawing/2014/main" id="{79AE36F4-F4C9-3EA8-1A15-720DF9D3DC87}"/>
              </a:ext>
            </a:extLst>
          </p:cNvPr>
          <p:cNvSpPr txBox="1"/>
          <p:nvPr/>
        </p:nvSpPr>
        <p:spPr>
          <a:xfrm>
            <a:off x="834223" y="766631"/>
            <a:ext cx="8648910" cy="1719701"/>
          </a:xfrm>
          <a:prstGeom prst="rect">
            <a:avLst/>
          </a:prstGeom>
        </p:spPr>
        <p:txBody>
          <a:bodyPr lIns="0" tIns="0" rIns="0" bIns="0" rtlCol="0" anchor="ctr"/>
          <a:lstStyle/>
          <a:p>
            <a:pPr algn="ctr">
              <a:lnSpc>
                <a:spcPts val="7200"/>
              </a:lnSpc>
            </a:pPr>
            <a:r>
              <a:rPr lang="en-US" sz="7500" dirty="0">
                <a:solidFill>
                  <a:srgbClr val="4F92D3"/>
                </a:solidFill>
                <a:latin typeface="Anton"/>
                <a:ea typeface="Anton"/>
                <a:cs typeface="Anton"/>
                <a:sym typeface="Anton"/>
              </a:rPr>
              <a:t>ESSENTIAL SERVICES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4549">
              <a:srgbClr val="FFFFFF">
                <a:alpha val="100000"/>
              </a:srgbClr>
            </a:gs>
            <a:gs pos="87307">
              <a:srgbClr val="FFFFFF">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0EBD74-064F-7800-326E-667B4661DECD}"/>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
          <p:cNvGrpSpPr/>
          <p:nvPr/>
        </p:nvGrpSpPr>
        <p:grpSpPr>
          <a:xfrm>
            <a:off x="1031272" y="1938471"/>
            <a:ext cx="16225456" cy="9525"/>
            <a:chOff x="0" y="0"/>
            <a:chExt cx="21633942" cy="12700"/>
          </a:xfrm>
        </p:grpSpPr>
        <p:sp>
          <p:nvSpPr>
            <p:cNvPr id="4" name="Freeform 4"/>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grpSp>
        <p:nvGrpSpPr>
          <p:cNvPr id="5" name="Group 5"/>
          <p:cNvGrpSpPr/>
          <p:nvPr/>
        </p:nvGrpSpPr>
        <p:grpSpPr>
          <a:xfrm>
            <a:off x="7277805" y="5080864"/>
            <a:ext cx="2115674" cy="2115674"/>
            <a:chOff x="0" y="0"/>
            <a:chExt cx="3086151" cy="3086151"/>
          </a:xfrm>
        </p:grpSpPr>
        <p:sp>
          <p:nvSpPr>
            <p:cNvPr id="6" name="Freeform 6"/>
            <p:cNvSpPr/>
            <p:nvPr/>
          </p:nvSpPr>
          <p:spPr>
            <a:xfrm>
              <a:off x="0" y="0"/>
              <a:ext cx="3086100" cy="3086100"/>
            </a:xfrm>
            <a:custGeom>
              <a:avLst/>
              <a:gdLst/>
              <a:ahLst/>
              <a:cxnLst/>
              <a:rect l="l" t="t" r="r" b="b"/>
              <a:pathLst>
                <a:path w="3086100" h="3086100">
                  <a:moveTo>
                    <a:pt x="0" y="1543050"/>
                  </a:moveTo>
                  <a:cubicBezTo>
                    <a:pt x="0" y="690880"/>
                    <a:pt x="690880" y="0"/>
                    <a:pt x="1543050" y="0"/>
                  </a:cubicBezTo>
                  <a:cubicBezTo>
                    <a:pt x="2395220" y="0"/>
                    <a:pt x="3086100" y="690880"/>
                    <a:pt x="3086100" y="1543050"/>
                  </a:cubicBezTo>
                  <a:cubicBezTo>
                    <a:pt x="3086100" y="2395220"/>
                    <a:pt x="2395347" y="3086100"/>
                    <a:pt x="1543050" y="3086100"/>
                  </a:cubicBezTo>
                  <a:cubicBezTo>
                    <a:pt x="690753" y="3086100"/>
                    <a:pt x="0" y="2395347"/>
                    <a:pt x="0" y="1543050"/>
                  </a:cubicBezTo>
                  <a:close/>
                </a:path>
              </a:pathLst>
            </a:custGeom>
            <a:gradFill rotWithShape="1">
              <a:gsLst>
                <a:gs pos="0">
                  <a:srgbClr val="82CAE9">
                    <a:alpha val="100000"/>
                  </a:srgbClr>
                </a:gs>
                <a:gs pos="56000">
                  <a:srgbClr val="8471F2">
                    <a:alpha val="100000"/>
                  </a:srgbClr>
                </a:gs>
              </a:gsLst>
              <a:lin ang="2700000"/>
            </a:gradFill>
            <a:ln w="12700">
              <a:noFill/>
            </a:ln>
          </p:spPr>
          <p:txBody>
            <a:bodyPr/>
            <a:lstStyle/>
            <a:p>
              <a:endParaRPr lang="en-US"/>
            </a:p>
          </p:txBody>
        </p:sp>
      </p:grpSp>
      <p:sp>
        <p:nvSpPr>
          <p:cNvPr id="7" name="Freeform 7" descr="A picture containing clock  Description automatically generated"/>
          <p:cNvSpPr/>
          <p:nvPr/>
        </p:nvSpPr>
        <p:spPr>
          <a:xfrm>
            <a:off x="6118793" y="2823877"/>
            <a:ext cx="2833440" cy="2171655"/>
          </a:xfrm>
          <a:custGeom>
            <a:avLst/>
            <a:gdLst/>
            <a:ahLst/>
            <a:cxnLst/>
            <a:rect l="l" t="t" r="r" b="b"/>
            <a:pathLst>
              <a:path w="2833440" h="2171655">
                <a:moveTo>
                  <a:pt x="0" y="0"/>
                </a:moveTo>
                <a:lnTo>
                  <a:pt x="2833440" y="0"/>
                </a:lnTo>
                <a:lnTo>
                  <a:pt x="2833440" y="2171654"/>
                </a:lnTo>
                <a:lnTo>
                  <a:pt x="0" y="2171654"/>
                </a:lnTo>
                <a:lnTo>
                  <a:pt x="0" y="0"/>
                </a:lnTo>
                <a:close/>
              </a:path>
            </a:pathLst>
          </a:custGeom>
          <a:blipFill>
            <a:blip r:embed="rId2">
              <a:alphaModFix amt="50000"/>
            </a:blip>
            <a:stretch>
              <a:fillRect l="-740" t="-5678" r="-740"/>
            </a:stretch>
          </a:blipFill>
        </p:spPr>
        <p:txBody>
          <a:bodyPr/>
          <a:lstStyle/>
          <a:p>
            <a:endParaRPr lang="en-US"/>
          </a:p>
        </p:txBody>
      </p:sp>
      <p:sp>
        <p:nvSpPr>
          <p:cNvPr id="8" name="Freeform 8" descr="A picture containing drawing  Description automatically generated"/>
          <p:cNvSpPr/>
          <p:nvPr/>
        </p:nvSpPr>
        <p:spPr>
          <a:xfrm>
            <a:off x="6550485" y="7279462"/>
            <a:ext cx="2116817" cy="2013785"/>
          </a:xfrm>
          <a:custGeom>
            <a:avLst/>
            <a:gdLst/>
            <a:ahLst/>
            <a:cxnLst/>
            <a:rect l="l" t="t" r="r" b="b"/>
            <a:pathLst>
              <a:path w="2116817" h="2013785">
                <a:moveTo>
                  <a:pt x="0" y="0"/>
                </a:moveTo>
                <a:lnTo>
                  <a:pt x="2116817" y="0"/>
                </a:lnTo>
                <a:lnTo>
                  <a:pt x="2116817" y="2013785"/>
                </a:lnTo>
                <a:lnTo>
                  <a:pt x="0" y="2013785"/>
                </a:lnTo>
                <a:lnTo>
                  <a:pt x="0" y="0"/>
                </a:lnTo>
                <a:close/>
              </a:path>
            </a:pathLst>
          </a:custGeom>
          <a:blipFill>
            <a:blip r:embed="rId3">
              <a:alphaModFix amt="50000"/>
            </a:blip>
            <a:stretch>
              <a:fillRect t="-58" b="-58"/>
            </a:stretch>
          </a:blipFill>
        </p:spPr>
        <p:txBody>
          <a:bodyPr/>
          <a:lstStyle/>
          <a:p>
            <a:endParaRPr lang="en-US"/>
          </a:p>
        </p:txBody>
      </p:sp>
      <p:sp>
        <p:nvSpPr>
          <p:cNvPr id="9" name="Freeform 9" descr="A picture containing table, drawing  Description automatically generated"/>
          <p:cNvSpPr/>
          <p:nvPr/>
        </p:nvSpPr>
        <p:spPr>
          <a:xfrm>
            <a:off x="565604" y="7807614"/>
            <a:ext cx="6053461" cy="1959864"/>
          </a:xfrm>
          <a:custGeom>
            <a:avLst/>
            <a:gdLst/>
            <a:ahLst/>
            <a:cxnLst/>
            <a:rect l="l" t="t" r="r" b="b"/>
            <a:pathLst>
              <a:path w="6053461" h="1959864">
                <a:moveTo>
                  <a:pt x="0" y="0"/>
                </a:moveTo>
                <a:lnTo>
                  <a:pt x="6053461" y="0"/>
                </a:lnTo>
                <a:lnTo>
                  <a:pt x="6053461" y="1959864"/>
                </a:lnTo>
                <a:lnTo>
                  <a:pt x="0" y="1959864"/>
                </a:lnTo>
                <a:lnTo>
                  <a:pt x="0" y="0"/>
                </a:lnTo>
                <a:close/>
              </a:path>
            </a:pathLst>
          </a:custGeom>
          <a:blipFill>
            <a:blip r:embed="rId4"/>
            <a:stretch>
              <a:fillRect/>
            </a:stretch>
          </a:blipFill>
        </p:spPr>
        <p:txBody>
          <a:bodyPr/>
          <a:lstStyle/>
          <a:p>
            <a:endParaRPr lang="en-US"/>
          </a:p>
        </p:txBody>
      </p:sp>
      <p:sp>
        <p:nvSpPr>
          <p:cNvPr id="10" name="Freeform 10" descr="A picture containing ball, table  Description automatically generated"/>
          <p:cNvSpPr/>
          <p:nvPr/>
        </p:nvSpPr>
        <p:spPr>
          <a:xfrm>
            <a:off x="565604" y="3462385"/>
            <a:ext cx="6053461" cy="2028358"/>
          </a:xfrm>
          <a:custGeom>
            <a:avLst/>
            <a:gdLst/>
            <a:ahLst/>
            <a:cxnLst/>
            <a:rect l="l" t="t" r="r" b="b"/>
            <a:pathLst>
              <a:path w="6053461" h="2028358">
                <a:moveTo>
                  <a:pt x="0" y="0"/>
                </a:moveTo>
                <a:lnTo>
                  <a:pt x="6053461" y="0"/>
                </a:lnTo>
                <a:lnTo>
                  <a:pt x="6053461" y="2028358"/>
                </a:lnTo>
                <a:lnTo>
                  <a:pt x="0" y="2028358"/>
                </a:lnTo>
                <a:lnTo>
                  <a:pt x="0" y="0"/>
                </a:lnTo>
                <a:close/>
              </a:path>
            </a:pathLst>
          </a:custGeom>
          <a:blipFill>
            <a:blip r:embed="rId5"/>
            <a:stretch>
              <a:fillRect t="-64" b="-64"/>
            </a:stretch>
          </a:blipFill>
        </p:spPr>
        <p:txBody>
          <a:bodyPr/>
          <a:lstStyle/>
          <a:p>
            <a:endParaRPr lang="en-US"/>
          </a:p>
        </p:txBody>
      </p:sp>
      <p:sp>
        <p:nvSpPr>
          <p:cNvPr id="11" name="Freeform 11" descr="A close up of a logo  Description automatically generated"/>
          <p:cNvSpPr/>
          <p:nvPr/>
        </p:nvSpPr>
        <p:spPr>
          <a:xfrm>
            <a:off x="567414" y="5600605"/>
            <a:ext cx="6053461" cy="2017824"/>
          </a:xfrm>
          <a:custGeom>
            <a:avLst/>
            <a:gdLst/>
            <a:ahLst/>
            <a:cxnLst/>
            <a:rect l="l" t="t" r="r" b="b"/>
            <a:pathLst>
              <a:path w="6053461" h="2017824">
                <a:moveTo>
                  <a:pt x="0" y="0"/>
                </a:moveTo>
                <a:lnTo>
                  <a:pt x="6053461" y="0"/>
                </a:lnTo>
                <a:lnTo>
                  <a:pt x="6053461" y="2017823"/>
                </a:lnTo>
                <a:lnTo>
                  <a:pt x="0" y="2017823"/>
                </a:lnTo>
                <a:lnTo>
                  <a:pt x="0" y="0"/>
                </a:lnTo>
                <a:close/>
              </a:path>
            </a:pathLst>
          </a:custGeom>
          <a:blipFill>
            <a:blip r:embed="rId6"/>
            <a:stretch>
              <a:fillRect/>
            </a:stretch>
          </a:blipFill>
        </p:spPr>
        <p:txBody>
          <a:bodyPr/>
          <a:lstStyle/>
          <a:p>
            <a:endParaRPr lang="en-US"/>
          </a:p>
        </p:txBody>
      </p:sp>
      <p:sp>
        <p:nvSpPr>
          <p:cNvPr id="12" name="AutoShape 12"/>
          <p:cNvSpPr/>
          <p:nvPr/>
        </p:nvSpPr>
        <p:spPr>
          <a:xfrm>
            <a:off x="1952083" y="5698679"/>
            <a:ext cx="3714098" cy="1616478"/>
          </a:xfrm>
          <a:prstGeom prst="line">
            <a:avLst/>
          </a:prstGeom>
          <a:ln w="47625" cap="rnd">
            <a:solidFill>
              <a:srgbClr val="F38A63"/>
            </a:solidFill>
            <a:prstDash val="solid"/>
            <a:headEnd type="none" w="sm" len="sm"/>
            <a:tailEnd type="none" w="sm" len="sm"/>
          </a:ln>
        </p:spPr>
        <p:txBody>
          <a:bodyPr/>
          <a:lstStyle/>
          <a:p>
            <a:endParaRPr lang="en-US"/>
          </a:p>
        </p:txBody>
      </p:sp>
      <p:sp>
        <p:nvSpPr>
          <p:cNvPr id="13" name="AutoShape 13"/>
          <p:cNvSpPr/>
          <p:nvPr/>
        </p:nvSpPr>
        <p:spPr>
          <a:xfrm flipH="1">
            <a:off x="1952072" y="5655642"/>
            <a:ext cx="3638825" cy="1721697"/>
          </a:xfrm>
          <a:prstGeom prst="line">
            <a:avLst/>
          </a:prstGeom>
          <a:ln w="47625" cap="rnd">
            <a:solidFill>
              <a:srgbClr val="F38A63"/>
            </a:solidFill>
            <a:prstDash val="solid"/>
            <a:headEnd type="none" w="sm" len="sm"/>
            <a:tailEnd type="none" w="sm" len="sm"/>
          </a:ln>
        </p:spPr>
        <p:txBody>
          <a:bodyPr/>
          <a:lstStyle/>
          <a:p>
            <a:endParaRPr lang="en-US"/>
          </a:p>
        </p:txBody>
      </p:sp>
      <p:sp>
        <p:nvSpPr>
          <p:cNvPr id="14" name="Freeform 14" descr="A close up of a device  Description automatically generated"/>
          <p:cNvSpPr/>
          <p:nvPr/>
        </p:nvSpPr>
        <p:spPr>
          <a:xfrm>
            <a:off x="3808781" y="4944561"/>
            <a:ext cx="344329" cy="1092356"/>
          </a:xfrm>
          <a:custGeom>
            <a:avLst/>
            <a:gdLst/>
            <a:ahLst/>
            <a:cxnLst/>
            <a:rect l="l" t="t" r="r" b="b"/>
            <a:pathLst>
              <a:path w="344329" h="1092356">
                <a:moveTo>
                  <a:pt x="0" y="0"/>
                </a:moveTo>
                <a:lnTo>
                  <a:pt x="344329" y="0"/>
                </a:lnTo>
                <a:lnTo>
                  <a:pt x="344329" y="1092355"/>
                </a:lnTo>
                <a:lnTo>
                  <a:pt x="0" y="1092355"/>
                </a:lnTo>
                <a:lnTo>
                  <a:pt x="0" y="0"/>
                </a:lnTo>
                <a:close/>
              </a:path>
            </a:pathLst>
          </a:custGeom>
          <a:blipFill>
            <a:blip r:embed="rId7"/>
            <a:stretch>
              <a:fillRect t="-291" b="-292"/>
            </a:stretch>
          </a:blipFill>
        </p:spPr>
        <p:txBody>
          <a:bodyPr/>
          <a:lstStyle/>
          <a:p>
            <a:endParaRPr lang="en-US"/>
          </a:p>
        </p:txBody>
      </p:sp>
      <p:sp>
        <p:nvSpPr>
          <p:cNvPr id="15" name="Freeform 15" descr="A close up of a device  Description automatically generated"/>
          <p:cNvSpPr/>
          <p:nvPr/>
        </p:nvSpPr>
        <p:spPr>
          <a:xfrm>
            <a:off x="3808781" y="7063883"/>
            <a:ext cx="344329" cy="1092356"/>
          </a:xfrm>
          <a:custGeom>
            <a:avLst/>
            <a:gdLst/>
            <a:ahLst/>
            <a:cxnLst/>
            <a:rect l="l" t="t" r="r" b="b"/>
            <a:pathLst>
              <a:path w="344329" h="1092356">
                <a:moveTo>
                  <a:pt x="0" y="0"/>
                </a:moveTo>
                <a:lnTo>
                  <a:pt x="344329" y="0"/>
                </a:lnTo>
                <a:lnTo>
                  <a:pt x="344329" y="1092355"/>
                </a:lnTo>
                <a:lnTo>
                  <a:pt x="0" y="1092355"/>
                </a:lnTo>
                <a:lnTo>
                  <a:pt x="0" y="0"/>
                </a:lnTo>
                <a:close/>
              </a:path>
            </a:pathLst>
          </a:custGeom>
          <a:blipFill>
            <a:blip r:embed="rId7"/>
            <a:stretch>
              <a:fillRect t="-291" b="-292"/>
            </a:stretch>
          </a:blipFill>
        </p:spPr>
        <p:txBody>
          <a:bodyPr/>
          <a:lstStyle/>
          <a:p>
            <a:endParaRPr lang="en-US"/>
          </a:p>
        </p:txBody>
      </p:sp>
      <p:sp>
        <p:nvSpPr>
          <p:cNvPr id="16" name="Freeform 16" descr="A picture containing clock, meter  Description automatically generated"/>
          <p:cNvSpPr/>
          <p:nvPr/>
        </p:nvSpPr>
        <p:spPr>
          <a:xfrm>
            <a:off x="2318909" y="2762793"/>
            <a:ext cx="2979753" cy="771601"/>
          </a:xfrm>
          <a:custGeom>
            <a:avLst/>
            <a:gdLst/>
            <a:ahLst/>
            <a:cxnLst/>
            <a:rect l="l" t="t" r="r" b="b"/>
            <a:pathLst>
              <a:path w="2979753" h="771601">
                <a:moveTo>
                  <a:pt x="0" y="0"/>
                </a:moveTo>
                <a:lnTo>
                  <a:pt x="2979753" y="0"/>
                </a:lnTo>
                <a:lnTo>
                  <a:pt x="2979753" y="771601"/>
                </a:lnTo>
                <a:lnTo>
                  <a:pt x="0" y="771601"/>
                </a:lnTo>
                <a:lnTo>
                  <a:pt x="0" y="0"/>
                </a:lnTo>
                <a:close/>
              </a:path>
            </a:pathLst>
          </a:custGeom>
          <a:blipFill>
            <a:blip r:embed="rId8"/>
            <a:stretch>
              <a:fillRect l="-52" r="-52"/>
            </a:stretch>
          </a:blipFill>
        </p:spPr>
        <p:txBody>
          <a:bodyPr/>
          <a:lstStyle/>
          <a:p>
            <a:endParaRPr lang="en-US"/>
          </a:p>
        </p:txBody>
      </p:sp>
      <p:grpSp>
        <p:nvGrpSpPr>
          <p:cNvPr id="17" name="Group 17"/>
          <p:cNvGrpSpPr/>
          <p:nvPr/>
        </p:nvGrpSpPr>
        <p:grpSpPr>
          <a:xfrm>
            <a:off x="902684" y="502548"/>
            <a:ext cx="8648910" cy="1841145"/>
            <a:chOff x="0" y="0"/>
            <a:chExt cx="11531879" cy="2454860"/>
          </a:xfrm>
        </p:grpSpPr>
        <p:sp>
          <p:nvSpPr>
            <p:cNvPr id="18" name="Freeform 18"/>
            <p:cNvSpPr/>
            <p:nvPr/>
          </p:nvSpPr>
          <p:spPr>
            <a:xfrm>
              <a:off x="0" y="0"/>
              <a:ext cx="11531879" cy="2454863"/>
            </a:xfrm>
            <a:custGeom>
              <a:avLst/>
              <a:gdLst/>
              <a:ahLst/>
              <a:cxnLst/>
              <a:rect l="l" t="t" r="r" b="b"/>
              <a:pathLst>
                <a:path w="11531879" h="2454863">
                  <a:moveTo>
                    <a:pt x="0" y="0"/>
                  </a:moveTo>
                  <a:lnTo>
                    <a:pt x="11531879" y="0"/>
                  </a:lnTo>
                  <a:lnTo>
                    <a:pt x="11531879" y="2454863"/>
                  </a:lnTo>
                  <a:lnTo>
                    <a:pt x="0" y="2454863"/>
                  </a:lnTo>
                  <a:close/>
                </a:path>
              </a:pathLst>
            </a:custGeom>
            <a:solidFill>
              <a:srgbClr val="000000">
                <a:alpha val="0"/>
              </a:srgbClr>
            </a:solidFill>
            <a:ln w="12700">
              <a:noFill/>
            </a:ln>
          </p:spPr>
          <p:txBody>
            <a:bodyPr/>
            <a:lstStyle/>
            <a:p>
              <a:endParaRPr lang="en-US"/>
            </a:p>
          </p:txBody>
        </p:sp>
        <p:sp>
          <p:nvSpPr>
            <p:cNvPr id="19" name="TextBox 19"/>
            <p:cNvSpPr txBox="1"/>
            <p:nvPr/>
          </p:nvSpPr>
          <p:spPr>
            <a:xfrm>
              <a:off x="0" y="161925"/>
              <a:ext cx="11531879" cy="2292935"/>
            </a:xfrm>
            <a:prstGeom prst="rect">
              <a:avLst/>
            </a:prstGeom>
            <a:ln>
              <a:noFill/>
            </a:ln>
          </p:spPr>
          <p:txBody>
            <a:bodyPr lIns="0" tIns="0" rIns="0" bIns="0" rtlCol="0" anchor="ctr"/>
            <a:lstStyle/>
            <a:p>
              <a:pPr algn="ctr">
                <a:lnSpc>
                  <a:spcPts val="7200"/>
                </a:lnSpc>
              </a:pPr>
              <a:r>
                <a:rPr lang="en-US" sz="7500" dirty="0">
                  <a:solidFill>
                    <a:srgbClr val="4E92D4"/>
                  </a:solidFill>
                  <a:latin typeface="Anton"/>
                  <a:ea typeface="Anton"/>
                  <a:cs typeface="Anton"/>
                  <a:sym typeface="Anton"/>
                </a:rPr>
                <a:t>OUR BUSINESS MODEL</a:t>
              </a:r>
            </a:p>
          </p:txBody>
        </p:sp>
      </p:grpSp>
      <p:sp>
        <p:nvSpPr>
          <p:cNvPr id="20" name="Freeform 20"/>
          <p:cNvSpPr/>
          <p:nvPr/>
        </p:nvSpPr>
        <p:spPr>
          <a:xfrm>
            <a:off x="7898620" y="5333795"/>
            <a:ext cx="768682" cy="887960"/>
          </a:xfrm>
          <a:custGeom>
            <a:avLst/>
            <a:gdLst/>
            <a:ahLst/>
            <a:cxnLst/>
            <a:rect l="l" t="t" r="r" b="b"/>
            <a:pathLst>
              <a:path w="768682" h="887960">
                <a:moveTo>
                  <a:pt x="0" y="0"/>
                </a:moveTo>
                <a:lnTo>
                  <a:pt x="768682" y="0"/>
                </a:lnTo>
                <a:lnTo>
                  <a:pt x="768682" y="887960"/>
                </a:lnTo>
                <a:lnTo>
                  <a:pt x="0" y="887960"/>
                </a:lnTo>
                <a:lnTo>
                  <a:pt x="0" y="0"/>
                </a:lnTo>
                <a:close/>
              </a:path>
            </a:pathLst>
          </a:custGeom>
          <a:blipFill>
            <a:blip r:embed="rId9">
              <a:extLst>
                <a:ext uri="{96DAC541-7B7A-43D3-8B79-37D633B846F1}">
                  <asvg:svgBlip xmlns:asvg="http://schemas.microsoft.com/office/drawing/2016/SVG/main" r:embed="rId10"/>
                </a:ext>
              </a:extLst>
            </a:blip>
            <a:stretch>
              <a:fillRect b="-111785"/>
            </a:stretch>
          </a:blipFill>
        </p:spPr>
        <p:txBody>
          <a:bodyPr/>
          <a:lstStyle/>
          <a:p>
            <a:endParaRPr lang="en-US"/>
          </a:p>
        </p:txBody>
      </p:sp>
      <p:sp>
        <p:nvSpPr>
          <p:cNvPr id="21" name="TextBox 21"/>
          <p:cNvSpPr txBox="1"/>
          <p:nvPr/>
        </p:nvSpPr>
        <p:spPr>
          <a:xfrm>
            <a:off x="7812436" y="6529892"/>
            <a:ext cx="1046375" cy="421936"/>
          </a:xfrm>
          <a:prstGeom prst="rect">
            <a:avLst/>
          </a:prstGeom>
        </p:spPr>
        <p:txBody>
          <a:bodyPr lIns="0" tIns="0" rIns="0" bIns="0" rtlCol="0" anchor="t">
            <a:spAutoFit/>
          </a:bodyPr>
          <a:lstStyle/>
          <a:p>
            <a:pPr algn="ctr">
              <a:lnSpc>
                <a:spcPts val="2536"/>
              </a:lnSpc>
            </a:pPr>
            <a:r>
              <a:rPr lang="en-US" sz="4455" b="1" spc="-311" dirty="0">
                <a:solidFill>
                  <a:srgbClr val="FFFFFF"/>
                </a:solidFill>
                <a:latin typeface="Century Gothic Paneuropean Bold"/>
                <a:ea typeface="Century Gothic Paneuropean Bold"/>
                <a:cs typeface="Century Gothic Paneuropean Bold"/>
                <a:sym typeface="Century Gothic Paneuropean Bold"/>
              </a:rPr>
              <a:t>YOU</a:t>
            </a:r>
          </a:p>
        </p:txBody>
      </p:sp>
      <p:sp>
        <p:nvSpPr>
          <p:cNvPr id="22" name="TextBox 22"/>
          <p:cNvSpPr txBox="1"/>
          <p:nvPr/>
        </p:nvSpPr>
        <p:spPr>
          <a:xfrm>
            <a:off x="10384084" y="5247941"/>
            <a:ext cx="8044896" cy="518974"/>
          </a:xfrm>
          <a:prstGeom prst="rect">
            <a:avLst/>
          </a:prstGeom>
        </p:spPr>
        <p:txBody>
          <a:bodyPr lIns="0" tIns="0" rIns="0" bIns="0" rtlCol="0" anchor="t">
            <a:spAutoFit/>
          </a:bodyPr>
          <a:lstStyle/>
          <a:p>
            <a:pPr algn="l">
              <a:lnSpc>
                <a:spcPts val="4522"/>
              </a:lnSpc>
            </a:pPr>
            <a:r>
              <a:rPr lang="en-US" sz="4187">
                <a:solidFill>
                  <a:srgbClr val="404040"/>
                </a:solidFill>
                <a:latin typeface="Anton"/>
                <a:ea typeface="Anton"/>
                <a:cs typeface="Anton"/>
                <a:sym typeface="Anton"/>
              </a:rPr>
              <a:t>What Makes us Different?</a:t>
            </a:r>
          </a:p>
        </p:txBody>
      </p:sp>
      <p:sp>
        <p:nvSpPr>
          <p:cNvPr id="23" name="TextBox 23"/>
          <p:cNvSpPr txBox="1"/>
          <p:nvPr/>
        </p:nvSpPr>
        <p:spPr>
          <a:xfrm>
            <a:off x="2335911" y="4224280"/>
            <a:ext cx="3887019" cy="377209"/>
          </a:xfrm>
          <a:prstGeom prst="rect">
            <a:avLst/>
          </a:prstGeom>
        </p:spPr>
        <p:txBody>
          <a:bodyPr lIns="0" tIns="0" rIns="0" bIns="0" rtlCol="0" anchor="t">
            <a:spAutoFit/>
          </a:bodyPr>
          <a:lstStyle/>
          <a:p>
            <a:pPr algn="ctr">
              <a:lnSpc>
                <a:spcPts val="2775"/>
              </a:lnSpc>
            </a:pPr>
            <a:r>
              <a:rPr lang="en-US" sz="2850">
                <a:solidFill>
                  <a:srgbClr val="FFFFFF"/>
                </a:solidFill>
                <a:latin typeface="Century Gothic Paneuropean"/>
                <a:ea typeface="Century Gothic Paneuropean"/>
                <a:cs typeface="Century Gothic Paneuropean"/>
                <a:sym typeface="Century Gothic Paneuropean"/>
              </a:rPr>
              <a:t>Most Service Providers</a:t>
            </a:r>
          </a:p>
        </p:txBody>
      </p:sp>
      <p:sp>
        <p:nvSpPr>
          <p:cNvPr id="24" name="TextBox 24"/>
          <p:cNvSpPr txBox="1"/>
          <p:nvPr/>
        </p:nvSpPr>
        <p:spPr>
          <a:xfrm>
            <a:off x="2132505" y="6165066"/>
            <a:ext cx="3794617" cy="729652"/>
          </a:xfrm>
          <a:prstGeom prst="rect">
            <a:avLst/>
          </a:prstGeom>
        </p:spPr>
        <p:txBody>
          <a:bodyPr lIns="0" tIns="0" rIns="0" bIns="0" rtlCol="0" anchor="t">
            <a:spAutoFit/>
          </a:bodyPr>
          <a:lstStyle/>
          <a:p>
            <a:pPr algn="ctr">
              <a:lnSpc>
                <a:spcPts val="2775"/>
              </a:lnSpc>
            </a:pPr>
            <a:r>
              <a:rPr lang="en-US" sz="2850">
                <a:solidFill>
                  <a:srgbClr val="FFFFFF"/>
                </a:solidFill>
                <a:latin typeface="Century Gothic Paneuropean"/>
                <a:ea typeface="Century Gothic Paneuropean"/>
                <a:cs typeface="Century Gothic Paneuropean"/>
                <a:sym typeface="Century Gothic Paneuropean"/>
              </a:rPr>
              <a:t>Media &amp; Internet Marketing</a:t>
            </a:r>
          </a:p>
        </p:txBody>
      </p:sp>
      <p:sp>
        <p:nvSpPr>
          <p:cNvPr id="26" name="Freeform 26"/>
          <p:cNvSpPr/>
          <p:nvPr/>
        </p:nvSpPr>
        <p:spPr>
          <a:xfrm>
            <a:off x="10384084" y="6054487"/>
            <a:ext cx="371706" cy="334536"/>
          </a:xfrm>
          <a:custGeom>
            <a:avLst/>
            <a:gdLst/>
            <a:ahLst/>
            <a:cxnLst/>
            <a:rect l="l" t="t" r="r" b="b"/>
            <a:pathLst>
              <a:path w="371706" h="334536">
                <a:moveTo>
                  <a:pt x="0" y="0"/>
                </a:moveTo>
                <a:lnTo>
                  <a:pt x="371706" y="0"/>
                </a:lnTo>
                <a:lnTo>
                  <a:pt x="371706" y="334535"/>
                </a:lnTo>
                <a:lnTo>
                  <a:pt x="0" y="3345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Freeform 27"/>
          <p:cNvSpPr/>
          <p:nvPr/>
        </p:nvSpPr>
        <p:spPr>
          <a:xfrm>
            <a:off x="10384084" y="6614933"/>
            <a:ext cx="371706" cy="334536"/>
          </a:xfrm>
          <a:custGeom>
            <a:avLst/>
            <a:gdLst/>
            <a:ahLst/>
            <a:cxnLst/>
            <a:rect l="l" t="t" r="r" b="b"/>
            <a:pathLst>
              <a:path w="371706" h="334536">
                <a:moveTo>
                  <a:pt x="0" y="0"/>
                </a:moveTo>
                <a:lnTo>
                  <a:pt x="371706" y="0"/>
                </a:lnTo>
                <a:lnTo>
                  <a:pt x="371706" y="334536"/>
                </a:lnTo>
                <a:lnTo>
                  <a:pt x="0" y="3345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8" name="TextBox 28"/>
          <p:cNvSpPr txBox="1"/>
          <p:nvPr/>
        </p:nvSpPr>
        <p:spPr>
          <a:xfrm>
            <a:off x="10920513" y="6006777"/>
            <a:ext cx="6595562" cy="438766"/>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Century Gothic Paneuropean"/>
                <a:ea typeface="Century Gothic Paneuropean"/>
                <a:cs typeface="Century Gothic Paneuropean"/>
                <a:sym typeface="Century Gothic Paneuropean"/>
              </a:rPr>
              <a:t>More Choices for Consumers</a:t>
            </a:r>
          </a:p>
        </p:txBody>
      </p:sp>
      <p:sp>
        <p:nvSpPr>
          <p:cNvPr id="29" name="TextBox 29"/>
          <p:cNvSpPr txBox="1"/>
          <p:nvPr/>
        </p:nvSpPr>
        <p:spPr>
          <a:xfrm>
            <a:off x="10920513" y="6567224"/>
            <a:ext cx="6595562" cy="438766"/>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Century Gothic Paneuropean"/>
                <a:ea typeface="Century Gothic Paneuropean"/>
                <a:cs typeface="Century Gothic Paneuropean"/>
                <a:sym typeface="Century Gothic Paneuropean"/>
              </a:rPr>
              <a:t>Income Generating Opportunity for you</a:t>
            </a:r>
          </a:p>
        </p:txBody>
      </p:sp>
      <p:sp>
        <p:nvSpPr>
          <p:cNvPr id="30" name="Freeform 30"/>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13">
              <a:extLst>
                <a:ext uri="{96DAC541-7B7A-43D3-8B79-37D633B846F1}">
                  <asvg:svgBlip xmlns:asvg="http://schemas.microsoft.com/office/drawing/2016/SVG/main" r:embed="rId14"/>
                </a:ext>
              </a:extLst>
            </a:blip>
            <a:stretch>
              <a:fillRect t="-468" b="-468"/>
            </a:stretch>
          </a:blipFill>
        </p:spPr>
        <p:txBody>
          <a:bodyPr/>
          <a:lstStyle/>
          <a:p>
            <a:endParaRPr lang="en-US"/>
          </a:p>
        </p:txBody>
      </p:sp>
      <p:sp>
        <p:nvSpPr>
          <p:cNvPr id="35" name="TextBox 13">
            <a:extLst>
              <a:ext uri="{FF2B5EF4-FFF2-40B4-BE49-F238E27FC236}">
                <a16:creationId xmlns:a16="http://schemas.microsoft.com/office/drawing/2014/main" id="{C2A5E5A6-A08E-FF3A-1978-BC13F28336D5}"/>
              </a:ext>
            </a:extLst>
          </p:cNvPr>
          <p:cNvSpPr txBox="1"/>
          <p:nvPr/>
        </p:nvSpPr>
        <p:spPr>
          <a:xfrm>
            <a:off x="2283143" y="8598775"/>
            <a:ext cx="3595458" cy="418625"/>
          </a:xfrm>
          <a:prstGeom prst="rect">
            <a:avLst/>
          </a:prstGeom>
        </p:spPr>
        <p:txBody>
          <a:bodyPr wrap="square" lIns="0" tIns="0" rIns="0" bIns="0" rtlCol="0" anchor="t">
            <a:spAutoFit/>
          </a:bodyPr>
          <a:lstStyle/>
          <a:p>
            <a:pPr algn="ctr">
              <a:lnSpc>
                <a:spcPts val="2775"/>
              </a:lnSpc>
            </a:pPr>
            <a:r>
              <a:rPr lang="en-US" sz="4050" dirty="0">
                <a:solidFill>
                  <a:srgbClr val="FFFFFF"/>
                </a:solidFill>
                <a:latin typeface="Century Gothic Paneuropean"/>
                <a:ea typeface="Century Gothic Paneuropean"/>
                <a:cs typeface="Century Gothic Paneuropean"/>
                <a:sym typeface="Century Gothic Paneuropean"/>
              </a:rPr>
              <a:t>CUSTOMERS</a:t>
            </a:r>
          </a:p>
        </p:txBody>
      </p:sp>
      <p:sp>
        <p:nvSpPr>
          <p:cNvPr id="2" name="TextBox 47">
            <a:extLst>
              <a:ext uri="{FF2B5EF4-FFF2-40B4-BE49-F238E27FC236}">
                <a16:creationId xmlns:a16="http://schemas.microsoft.com/office/drawing/2014/main" id="{03F60B2E-9569-018F-F4D9-B2194D1D7BF0}"/>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64549">
              <a:srgbClr val="FFFFFF">
                <a:alpha val="100000"/>
              </a:srgbClr>
            </a:gs>
            <a:gs pos="87307">
              <a:srgbClr val="FFFFFF">
                <a:alpha val="100000"/>
              </a:srgbClr>
            </a:gs>
            <a:gs pos="100000">
              <a:srgbClr val="FFFFFF">
                <a:alpha val="100000"/>
              </a:srgbClr>
            </a:gs>
          </a:gsLst>
          <a:lin ang="5400000"/>
        </a:gradFill>
        <a:effectLst/>
      </p:bgPr>
    </p:bg>
    <p:spTree>
      <p:nvGrpSpPr>
        <p:cNvPr id="1" name="">
          <a:extLst>
            <a:ext uri="{FF2B5EF4-FFF2-40B4-BE49-F238E27FC236}">
              <a16:creationId xmlns:a16="http://schemas.microsoft.com/office/drawing/2014/main" id="{75000F16-289E-6435-01FA-E3C0B864AB0E}"/>
            </a:ext>
          </a:extLst>
        </p:cNvPr>
        <p:cNvGrpSpPr/>
        <p:nvPr/>
      </p:nvGrpSpPr>
      <p:grpSpPr>
        <a:xfrm>
          <a:off x="0" y="0"/>
          <a:ext cx="0" cy="0"/>
          <a:chOff x="0" y="0"/>
          <a:chExt cx="0" cy="0"/>
        </a:xfrm>
      </p:grpSpPr>
      <p:sp>
        <p:nvSpPr>
          <p:cNvPr id="2" name="Freeform 2" descr="Graphical user interface, website  Description automatically generated">
            <a:extLst>
              <a:ext uri="{FF2B5EF4-FFF2-40B4-BE49-F238E27FC236}">
                <a16:creationId xmlns:a16="http://schemas.microsoft.com/office/drawing/2014/main" id="{635559C9-52F1-3E05-8746-485D7BAAE073}"/>
              </a:ext>
            </a:extLst>
          </p:cNvPr>
          <p:cNvSpPr/>
          <p:nvPr/>
        </p:nvSpPr>
        <p:spPr>
          <a:xfrm>
            <a:off x="5906329" y="6661156"/>
            <a:ext cx="7196604" cy="3473577"/>
          </a:xfrm>
          <a:custGeom>
            <a:avLst/>
            <a:gdLst/>
            <a:ahLst/>
            <a:cxnLst/>
            <a:rect l="l" t="t" r="r" b="b"/>
            <a:pathLst>
              <a:path w="7196604" h="3473577">
                <a:moveTo>
                  <a:pt x="0" y="0"/>
                </a:moveTo>
                <a:lnTo>
                  <a:pt x="7196604" y="0"/>
                </a:lnTo>
                <a:lnTo>
                  <a:pt x="7196604" y="3473577"/>
                </a:lnTo>
                <a:lnTo>
                  <a:pt x="0" y="3473577"/>
                </a:lnTo>
                <a:lnTo>
                  <a:pt x="0" y="0"/>
                </a:lnTo>
                <a:close/>
              </a:path>
            </a:pathLst>
          </a:custGeom>
          <a:blipFill>
            <a:blip r:embed="rId3"/>
            <a:stretch>
              <a:fillRect t="-10481" b="-13826"/>
            </a:stretch>
          </a:blipFill>
        </p:spPr>
        <p:txBody>
          <a:bodyPr/>
          <a:lstStyle/>
          <a:p>
            <a:endParaRPr lang="en-US"/>
          </a:p>
        </p:txBody>
      </p:sp>
      <p:grpSp>
        <p:nvGrpSpPr>
          <p:cNvPr id="3" name="Group 3">
            <a:extLst>
              <a:ext uri="{FF2B5EF4-FFF2-40B4-BE49-F238E27FC236}">
                <a16:creationId xmlns:a16="http://schemas.microsoft.com/office/drawing/2014/main" id="{7461D991-67C5-1F86-519B-B3099F64C8B4}"/>
              </a:ext>
            </a:extLst>
          </p:cNvPr>
          <p:cNvGrpSpPr/>
          <p:nvPr/>
        </p:nvGrpSpPr>
        <p:grpSpPr>
          <a:xfrm>
            <a:off x="0" y="2574017"/>
            <a:ext cx="18310860" cy="4114800"/>
            <a:chOff x="0" y="0"/>
            <a:chExt cx="24414480" cy="5486400"/>
          </a:xfrm>
        </p:grpSpPr>
        <p:sp>
          <p:nvSpPr>
            <p:cNvPr id="4" name="Freeform 4">
              <a:extLst>
                <a:ext uri="{FF2B5EF4-FFF2-40B4-BE49-F238E27FC236}">
                  <a16:creationId xmlns:a16="http://schemas.microsoft.com/office/drawing/2014/main" id="{A3A9E6E0-0281-2B92-64F4-5C7A3AD9916C}"/>
                </a:ext>
              </a:extLst>
            </p:cNvPr>
            <p:cNvSpPr/>
            <p:nvPr/>
          </p:nvSpPr>
          <p:spPr>
            <a:xfrm>
              <a:off x="0" y="0"/>
              <a:ext cx="24414480" cy="5486400"/>
            </a:xfrm>
            <a:custGeom>
              <a:avLst/>
              <a:gdLst/>
              <a:ahLst/>
              <a:cxnLst/>
              <a:rect l="l" t="t" r="r" b="b"/>
              <a:pathLst>
                <a:path w="24414480" h="5486400">
                  <a:moveTo>
                    <a:pt x="0" y="0"/>
                  </a:moveTo>
                  <a:lnTo>
                    <a:pt x="24414480" y="0"/>
                  </a:lnTo>
                  <a:lnTo>
                    <a:pt x="24414480" y="5486400"/>
                  </a:lnTo>
                  <a:lnTo>
                    <a:pt x="0" y="5486400"/>
                  </a:lnTo>
                  <a:close/>
                </a:path>
              </a:pathLst>
            </a:custGeom>
            <a:gradFill rotWithShape="1">
              <a:gsLst>
                <a:gs pos="0">
                  <a:srgbClr val="82CAE9">
                    <a:alpha val="100000"/>
                  </a:srgbClr>
                </a:gs>
                <a:gs pos="56000">
                  <a:srgbClr val="8471F2">
                    <a:alpha val="100000"/>
                  </a:srgbClr>
                </a:gs>
              </a:gsLst>
              <a:lin ang="2700000"/>
            </a:gradFill>
            <a:ln w="12700">
              <a:noFill/>
            </a:ln>
          </p:spPr>
          <p:txBody>
            <a:bodyPr/>
            <a:lstStyle/>
            <a:p>
              <a:endParaRPr lang="en-US"/>
            </a:p>
          </p:txBody>
        </p:sp>
      </p:grpSp>
      <p:grpSp>
        <p:nvGrpSpPr>
          <p:cNvPr id="5" name="Group 5">
            <a:extLst>
              <a:ext uri="{FF2B5EF4-FFF2-40B4-BE49-F238E27FC236}">
                <a16:creationId xmlns:a16="http://schemas.microsoft.com/office/drawing/2014/main" id="{8A88FDD1-C17C-E300-D7F8-52C04EF9F39A}"/>
              </a:ext>
            </a:extLst>
          </p:cNvPr>
          <p:cNvGrpSpPr/>
          <p:nvPr/>
        </p:nvGrpSpPr>
        <p:grpSpPr>
          <a:xfrm rot="-10800000">
            <a:off x="937070" y="3001861"/>
            <a:ext cx="2440781" cy="3212306"/>
            <a:chOff x="0" y="0"/>
            <a:chExt cx="3254375" cy="4283075"/>
          </a:xfrm>
        </p:grpSpPr>
        <p:sp>
          <p:nvSpPr>
            <p:cNvPr id="6" name="Freeform 6">
              <a:extLst>
                <a:ext uri="{FF2B5EF4-FFF2-40B4-BE49-F238E27FC236}">
                  <a16:creationId xmlns:a16="http://schemas.microsoft.com/office/drawing/2014/main" id="{A2D92313-4B8C-3A29-6D66-9530124E1535}"/>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7" name="Freeform 7">
              <a:extLst>
                <a:ext uri="{FF2B5EF4-FFF2-40B4-BE49-F238E27FC236}">
                  <a16:creationId xmlns:a16="http://schemas.microsoft.com/office/drawing/2014/main" id="{C0E92488-A2BE-A96A-B701-91F18960BD29}"/>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8" name="Group 8">
            <a:extLst>
              <a:ext uri="{FF2B5EF4-FFF2-40B4-BE49-F238E27FC236}">
                <a16:creationId xmlns:a16="http://schemas.microsoft.com/office/drawing/2014/main" id="{CF6A215B-129B-0120-320F-5B5FAB066B89}"/>
              </a:ext>
            </a:extLst>
          </p:cNvPr>
          <p:cNvGrpSpPr/>
          <p:nvPr/>
        </p:nvGrpSpPr>
        <p:grpSpPr>
          <a:xfrm rot="-10800000">
            <a:off x="3736181" y="3001861"/>
            <a:ext cx="2440781" cy="3212306"/>
            <a:chOff x="0" y="0"/>
            <a:chExt cx="3254375" cy="4283075"/>
          </a:xfrm>
        </p:grpSpPr>
        <p:sp>
          <p:nvSpPr>
            <p:cNvPr id="9" name="Freeform 9">
              <a:extLst>
                <a:ext uri="{FF2B5EF4-FFF2-40B4-BE49-F238E27FC236}">
                  <a16:creationId xmlns:a16="http://schemas.microsoft.com/office/drawing/2014/main" id="{FA488099-D811-D3A0-AC11-0E37BF3AE2CE}"/>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0" name="Freeform 10">
              <a:extLst>
                <a:ext uri="{FF2B5EF4-FFF2-40B4-BE49-F238E27FC236}">
                  <a16:creationId xmlns:a16="http://schemas.microsoft.com/office/drawing/2014/main" id="{C3944509-8A66-1A20-D48A-A7408566AAE6}"/>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11" name="Group 11">
            <a:extLst>
              <a:ext uri="{FF2B5EF4-FFF2-40B4-BE49-F238E27FC236}">
                <a16:creationId xmlns:a16="http://schemas.microsoft.com/office/drawing/2014/main" id="{56F0BF0A-EE42-A776-9A29-DDF3ABA7C7BD}"/>
              </a:ext>
            </a:extLst>
          </p:cNvPr>
          <p:cNvGrpSpPr/>
          <p:nvPr/>
        </p:nvGrpSpPr>
        <p:grpSpPr>
          <a:xfrm rot="-10800000">
            <a:off x="6549933" y="2955598"/>
            <a:ext cx="2440781" cy="3212306"/>
            <a:chOff x="0" y="0"/>
            <a:chExt cx="3254375" cy="4283075"/>
          </a:xfrm>
        </p:grpSpPr>
        <p:sp>
          <p:nvSpPr>
            <p:cNvPr id="12" name="Freeform 12">
              <a:extLst>
                <a:ext uri="{FF2B5EF4-FFF2-40B4-BE49-F238E27FC236}">
                  <a16:creationId xmlns:a16="http://schemas.microsoft.com/office/drawing/2014/main" id="{2D0FE9A6-C04C-E004-54C5-8F3E9EEFEC64}"/>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3" name="Freeform 13">
              <a:extLst>
                <a:ext uri="{FF2B5EF4-FFF2-40B4-BE49-F238E27FC236}">
                  <a16:creationId xmlns:a16="http://schemas.microsoft.com/office/drawing/2014/main" id="{30DF21AD-1769-C9D3-9976-A007EDFF03F7}"/>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14" name="Group 14">
            <a:extLst>
              <a:ext uri="{FF2B5EF4-FFF2-40B4-BE49-F238E27FC236}">
                <a16:creationId xmlns:a16="http://schemas.microsoft.com/office/drawing/2014/main" id="{27DC9E88-7454-B831-8622-EE280E6D0C4E}"/>
              </a:ext>
            </a:extLst>
          </p:cNvPr>
          <p:cNvGrpSpPr/>
          <p:nvPr/>
        </p:nvGrpSpPr>
        <p:grpSpPr>
          <a:xfrm rot="-10800000">
            <a:off x="9376639" y="2955598"/>
            <a:ext cx="2440781" cy="3212306"/>
            <a:chOff x="0" y="0"/>
            <a:chExt cx="3254375" cy="4283075"/>
          </a:xfrm>
        </p:grpSpPr>
        <p:sp>
          <p:nvSpPr>
            <p:cNvPr id="15" name="Freeform 15">
              <a:extLst>
                <a:ext uri="{FF2B5EF4-FFF2-40B4-BE49-F238E27FC236}">
                  <a16:creationId xmlns:a16="http://schemas.microsoft.com/office/drawing/2014/main" id="{A055720F-BF9F-EAD9-2484-C474E69FA782}"/>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6" name="Freeform 16">
              <a:extLst>
                <a:ext uri="{FF2B5EF4-FFF2-40B4-BE49-F238E27FC236}">
                  <a16:creationId xmlns:a16="http://schemas.microsoft.com/office/drawing/2014/main" id="{548BA832-0839-702D-8C28-9C30FAD96E8F}"/>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17" name="Group 17">
            <a:extLst>
              <a:ext uri="{FF2B5EF4-FFF2-40B4-BE49-F238E27FC236}">
                <a16:creationId xmlns:a16="http://schemas.microsoft.com/office/drawing/2014/main" id="{AC8CBCCD-D91C-268E-43F5-E8FFB7FDE702}"/>
              </a:ext>
            </a:extLst>
          </p:cNvPr>
          <p:cNvGrpSpPr/>
          <p:nvPr/>
        </p:nvGrpSpPr>
        <p:grpSpPr>
          <a:xfrm rot="-10800000">
            <a:off x="12196010" y="2951264"/>
            <a:ext cx="2440781" cy="3212306"/>
            <a:chOff x="0" y="0"/>
            <a:chExt cx="3254375" cy="4283075"/>
          </a:xfrm>
        </p:grpSpPr>
        <p:sp>
          <p:nvSpPr>
            <p:cNvPr id="18" name="Freeform 18">
              <a:extLst>
                <a:ext uri="{FF2B5EF4-FFF2-40B4-BE49-F238E27FC236}">
                  <a16:creationId xmlns:a16="http://schemas.microsoft.com/office/drawing/2014/main" id="{A93F9851-20DB-B1F8-ECA1-E76D6B88523B}"/>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0">
                  <a:srgbClr val="FFFFFF">
                    <a:alpha val="100000"/>
                  </a:srgbClr>
                </a:gs>
                <a:gs pos="42000">
                  <a:srgbClr val="F1F4FC">
                    <a:alpha val="100000"/>
                  </a:srgbClr>
                </a:gs>
              </a:gsLst>
              <a:lin ang="16200000"/>
            </a:gradFill>
            <a:ln w="12700">
              <a:noFill/>
            </a:ln>
          </p:spPr>
          <p:txBody>
            <a:bodyPr/>
            <a:lstStyle/>
            <a:p>
              <a:endParaRPr lang="en-US"/>
            </a:p>
          </p:txBody>
        </p:sp>
        <p:sp>
          <p:nvSpPr>
            <p:cNvPr id="19" name="Freeform 19">
              <a:extLst>
                <a:ext uri="{FF2B5EF4-FFF2-40B4-BE49-F238E27FC236}">
                  <a16:creationId xmlns:a16="http://schemas.microsoft.com/office/drawing/2014/main" id="{4262D85E-1C20-0831-E282-AB2E9E25BDA6}"/>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20" name="Group 20">
            <a:extLst>
              <a:ext uri="{FF2B5EF4-FFF2-40B4-BE49-F238E27FC236}">
                <a16:creationId xmlns:a16="http://schemas.microsoft.com/office/drawing/2014/main" id="{ABB975C8-7028-B7DD-ADFA-85F507F4DEC4}"/>
              </a:ext>
            </a:extLst>
          </p:cNvPr>
          <p:cNvGrpSpPr/>
          <p:nvPr/>
        </p:nvGrpSpPr>
        <p:grpSpPr>
          <a:xfrm>
            <a:off x="14983263" y="2930823"/>
            <a:ext cx="2440781" cy="3212306"/>
            <a:chOff x="0" y="0"/>
            <a:chExt cx="3254375" cy="4283075"/>
          </a:xfrm>
        </p:grpSpPr>
        <p:sp>
          <p:nvSpPr>
            <p:cNvPr id="21" name="Freeform 21">
              <a:extLst>
                <a:ext uri="{FF2B5EF4-FFF2-40B4-BE49-F238E27FC236}">
                  <a16:creationId xmlns:a16="http://schemas.microsoft.com/office/drawing/2014/main" id="{3D1BA055-9C31-AF45-DEB5-0E99E6651117}"/>
                </a:ext>
              </a:extLst>
            </p:cNvPr>
            <p:cNvSpPr/>
            <p:nvPr/>
          </p:nvSpPr>
          <p:spPr>
            <a:xfrm>
              <a:off x="12700" y="12700"/>
              <a:ext cx="3229102" cy="4257675"/>
            </a:xfrm>
            <a:custGeom>
              <a:avLst/>
              <a:gdLst/>
              <a:ahLst/>
              <a:cxnLst/>
              <a:rect l="l" t="t" r="r" b="b"/>
              <a:pathLst>
                <a:path w="3229102" h="4257675">
                  <a:moveTo>
                    <a:pt x="0" y="539242"/>
                  </a:moveTo>
                  <a:cubicBezTo>
                    <a:pt x="0" y="241427"/>
                    <a:pt x="240919" y="0"/>
                    <a:pt x="538226" y="0"/>
                  </a:cubicBezTo>
                  <a:lnTo>
                    <a:pt x="2690876" y="0"/>
                  </a:lnTo>
                  <a:cubicBezTo>
                    <a:pt x="2988056" y="0"/>
                    <a:pt x="3229102" y="241427"/>
                    <a:pt x="3229102" y="539242"/>
                  </a:cubicBezTo>
                  <a:lnTo>
                    <a:pt x="3229102" y="3718433"/>
                  </a:lnTo>
                  <a:cubicBezTo>
                    <a:pt x="3229102" y="4016248"/>
                    <a:pt x="2988183" y="4257675"/>
                    <a:pt x="2690876" y="4257675"/>
                  </a:cubicBezTo>
                  <a:lnTo>
                    <a:pt x="538226" y="4257675"/>
                  </a:lnTo>
                  <a:cubicBezTo>
                    <a:pt x="240919" y="4257675"/>
                    <a:pt x="0" y="4016248"/>
                    <a:pt x="0" y="3718433"/>
                  </a:cubicBezTo>
                  <a:close/>
                </a:path>
              </a:pathLst>
            </a:custGeom>
            <a:gradFill rotWithShape="1">
              <a:gsLst>
                <a:gs pos="21000">
                  <a:srgbClr val="4E92D4">
                    <a:alpha val="100000"/>
                  </a:srgbClr>
                </a:gs>
                <a:gs pos="100000">
                  <a:srgbClr val="FFFFFF">
                    <a:alpha val="100000"/>
                  </a:srgbClr>
                </a:gs>
              </a:gsLst>
              <a:lin ang="5400000"/>
            </a:gradFill>
            <a:ln w="12700">
              <a:noFill/>
            </a:ln>
          </p:spPr>
          <p:txBody>
            <a:bodyPr/>
            <a:lstStyle/>
            <a:p>
              <a:endParaRPr lang="en-US"/>
            </a:p>
          </p:txBody>
        </p:sp>
        <p:sp>
          <p:nvSpPr>
            <p:cNvPr id="22" name="Freeform 22">
              <a:extLst>
                <a:ext uri="{FF2B5EF4-FFF2-40B4-BE49-F238E27FC236}">
                  <a16:creationId xmlns:a16="http://schemas.microsoft.com/office/drawing/2014/main" id="{3204C24B-3BA9-718B-B1CE-F2F9F80E9ED0}"/>
                </a:ext>
              </a:extLst>
            </p:cNvPr>
            <p:cNvSpPr/>
            <p:nvPr/>
          </p:nvSpPr>
          <p:spPr>
            <a:xfrm>
              <a:off x="0" y="0"/>
              <a:ext cx="3254502" cy="4283075"/>
            </a:xfrm>
            <a:custGeom>
              <a:avLst/>
              <a:gdLst/>
              <a:ahLst/>
              <a:cxnLst/>
              <a:rect l="l" t="t" r="r" b="b"/>
              <a:pathLst>
                <a:path w="3254502" h="4283075">
                  <a:moveTo>
                    <a:pt x="0" y="551942"/>
                  </a:moveTo>
                  <a:cubicBezTo>
                    <a:pt x="0" y="247142"/>
                    <a:pt x="246634" y="0"/>
                    <a:pt x="550926" y="0"/>
                  </a:cubicBezTo>
                  <a:lnTo>
                    <a:pt x="2703576" y="0"/>
                  </a:lnTo>
                  <a:lnTo>
                    <a:pt x="2703576" y="12700"/>
                  </a:lnTo>
                  <a:lnTo>
                    <a:pt x="2703576" y="0"/>
                  </a:lnTo>
                  <a:cubicBezTo>
                    <a:pt x="3007868" y="0"/>
                    <a:pt x="3254502" y="247142"/>
                    <a:pt x="3254502" y="551942"/>
                  </a:cubicBezTo>
                  <a:lnTo>
                    <a:pt x="3241802" y="551942"/>
                  </a:lnTo>
                  <a:lnTo>
                    <a:pt x="3254502" y="551942"/>
                  </a:lnTo>
                  <a:lnTo>
                    <a:pt x="3254502" y="3731133"/>
                  </a:lnTo>
                  <a:lnTo>
                    <a:pt x="3241802" y="3731133"/>
                  </a:lnTo>
                  <a:lnTo>
                    <a:pt x="3254502" y="3731133"/>
                  </a:lnTo>
                  <a:cubicBezTo>
                    <a:pt x="3254502" y="4035933"/>
                    <a:pt x="3007868" y="4283075"/>
                    <a:pt x="2703576" y="4283075"/>
                  </a:cubicBezTo>
                  <a:lnTo>
                    <a:pt x="2703576" y="4270375"/>
                  </a:lnTo>
                  <a:lnTo>
                    <a:pt x="2703576" y="4283075"/>
                  </a:lnTo>
                  <a:lnTo>
                    <a:pt x="550926" y="4283075"/>
                  </a:lnTo>
                  <a:lnTo>
                    <a:pt x="550926" y="4270375"/>
                  </a:lnTo>
                  <a:lnTo>
                    <a:pt x="550926" y="4283075"/>
                  </a:lnTo>
                  <a:cubicBezTo>
                    <a:pt x="246634" y="4283075"/>
                    <a:pt x="0" y="4035933"/>
                    <a:pt x="0" y="3731133"/>
                  </a:cubicBezTo>
                  <a:lnTo>
                    <a:pt x="0" y="551942"/>
                  </a:lnTo>
                  <a:lnTo>
                    <a:pt x="12700" y="551942"/>
                  </a:lnTo>
                  <a:lnTo>
                    <a:pt x="0" y="551942"/>
                  </a:lnTo>
                  <a:moveTo>
                    <a:pt x="25400" y="551942"/>
                  </a:moveTo>
                  <a:lnTo>
                    <a:pt x="25400" y="3731133"/>
                  </a:lnTo>
                  <a:lnTo>
                    <a:pt x="12700" y="3731133"/>
                  </a:lnTo>
                  <a:lnTo>
                    <a:pt x="25400" y="3731133"/>
                  </a:lnTo>
                  <a:cubicBezTo>
                    <a:pt x="25400" y="4021963"/>
                    <a:pt x="260731" y="4257675"/>
                    <a:pt x="550926" y="4257675"/>
                  </a:cubicBezTo>
                  <a:lnTo>
                    <a:pt x="2703576" y="4257675"/>
                  </a:lnTo>
                  <a:cubicBezTo>
                    <a:pt x="2993771" y="4257675"/>
                    <a:pt x="3229102" y="4021963"/>
                    <a:pt x="3229102" y="3731133"/>
                  </a:cubicBezTo>
                  <a:lnTo>
                    <a:pt x="3229102" y="551942"/>
                  </a:lnTo>
                  <a:cubicBezTo>
                    <a:pt x="3228975" y="261112"/>
                    <a:pt x="2993644" y="25400"/>
                    <a:pt x="2703449" y="25400"/>
                  </a:cubicBezTo>
                  <a:lnTo>
                    <a:pt x="550926" y="25400"/>
                  </a:lnTo>
                  <a:lnTo>
                    <a:pt x="550926" y="12700"/>
                  </a:lnTo>
                  <a:lnTo>
                    <a:pt x="550926" y="25400"/>
                  </a:lnTo>
                  <a:cubicBezTo>
                    <a:pt x="260731" y="25400"/>
                    <a:pt x="25400" y="261112"/>
                    <a:pt x="25400" y="551942"/>
                  </a:cubicBezTo>
                  <a:close/>
                </a:path>
              </a:pathLst>
            </a:custGeom>
            <a:solidFill>
              <a:srgbClr val="4E92D4"/>
            </a:solidFill>
            <a:ln w="12700">
              <a:noFill/>
            </a:ln>
          </p:spPr>
          <p:txBody>
            <a:bodyPr/>
            <a:lstStyle/>
            <a:p>
              <a:endParaRPr lang="en-US"/>
            </a:p>
          </p:txBody>
        </p:sp>
      </p:grpSp>
      <p:grpSp>
        <p:nvGrpSpPr>
          <p:cNvPr id="23" name="Group 23">
            <a:extLst>
              <a:ext uri="{FF2B5EF4-FFF2-40B4-BE49-F238E27FC236}">
                <a16:creationId xmlns:a16="http://schemas.microsoft.com/office/drawing/2014/main" id="{FB74EDA3-24A8-76F3-403A-6C26C118CF3A}"/>
              </a:ext>
            </a:extLst>
          </p:cNvPr>
          <p:cNvGrpSpPr/>
          <p:nvPr/>
        </p:nvGrpSpPr>
        <p:grpSpPr>
          <a:xfrm>
            <a:off x="1512732" y="1515438"/>
            <a:ext cx="15285396" cy="877604"/>
            <a:chOff x="0" y="0"/>
            <a:chExt cx="20380528" cy="1170139"/>
          </a:xfrm>
        </p:grpSpPr>
        <p:sp>
          <p:nvSpPr>
            <p:cNvPr id="24" name="Freeform 24">
              <a:extLst>
                <a:ext uri="{FF2B5EF4-FFF2-40B4-BE49-F238E27FC236}">
                  <a16:creationId xmlns:a16="http://schemas.microsoft.com/office/drawing/2014/main" id="{D97027BE-2E5D-0C3B-5D50-67DC4EB90A05}"/>
                </a:ext>
              </a:extLst>
            </p:cNvPr>
            <p:cNvSpPr/>
            <p:nvPr/>
          </p:nvSpPr>
          <p:spPr>
            <a:xfrm>
              <a:off x="0" y="0"/>
              <a:ext cx="20380530" cy="1170143"/>
            </a:xfrm>
            <a:custGeom>
              <a:avLst/>
              <a:gdLst/>
              <a:ahLst/>
              <a:cxnLst/>
              <a:rect l="l" t="t" r="r" b="b"/>
              <a:pathLst>
                <a:path w="20380530" h="1170143">
                  <a:moveTo>
                    <a:pt x="0" y="0"/>
                  </a:moveTo>
                  <a:lnTo>
                    <a:pt x="20380530" y="0"/>
                  </a:lnTo>
                  <a:lnTo>
                    <a:pt x="20380530" y="1170143"/>
                  </a:lnTo>
                  <a:lnTo>
                    <a:pt x="0" y="1170143"/>
                  </a:lnTo>
                  <a:close/>
                </a:path>
              </a:pathLst>
            </a:custGeom>
            <a:solidFill>
              <a:srgbClr val="000000">
                <a:alpha val="0"/>
              </a:srgbClr>
            </a:solidFill>
            <a:ln w="12700">
              <a:noFill/>
            </a:ln>
          </p:spPr>
          <p:txBody>
            <a:bodyPr/>
            <a:lstStyle/>
            <a:p>
              <a:endParaRPr lang="en-US"/>
            </a:p>
          </p:txBody>
        </p:sp>
        <p:sp>
          <p:nvSpPr>
            <p:cNvPr id="25" name="TextBox 25">
              <a:extLst>
                <a:ext uri="{FF2B5EF4-FFF2-40B4-BE49-F238E27FC236}">
                  <a16:creationId xmlns:a16="http://schemas.microsoft.com/office/drawing/2014/main" id="{A34FF9AE-B1F8-84EC-E3A9-96A3F64415CF}"/>
                </a:ext>
              </a:extLst>
            </p:cNvPr>
            <p:cNvSpPr txBox="1"/>
            <p:nvPr/>
          </p:nvSpPr>
          <p:spPr>
            <a:xfrm>
              <a:off x="0" y="95250"/>
              <a:ext cx="20380528" cy="1074889"/>
            </a:xfrm>
            <a:prstGeom prst="rect">
              <a:avLst/>
            </a:prstGeom>
            <a:ln>
              <a:noFill/>
            </a:ln>
          </p:spPr>
          <p:txBody>
            <a:bodyPr lIns="0" tIns="0" rIns="0" bIns="0" rtlCol="0" anchor="ctr"/>
            <a:lstStyle/>
            <a:p>
              <a:pPr algn="ctr">
                <a:lnSpc>
                  <a:spcPts val="4104"/>
                </a:lnSpc>
              </a:pPr>
              <a:r>
                <a:rPr lang="en-US" sz="4275" b="1" spc="-59">
                  <a:solidFill>
                    <a:srgbClr val="0D2952"/>
                  </a:solidFill>
                  <a:latin typeface="Century Gothic Paneuropean Bold"/>
                  <a:ea typeface="Century Gothic Paneuropean Bold"/>
                  <a:cs typeface="Century Gothic Paneuropean Bold"/>
                  <a:sym typeface="Century Gothic Paneuropean Bold"/>
                </a:rPr>
                <a:t>$299</a:t>
              </a:r>
              <a:r>
                <a:rPr lang="en-US" sz="4275" spc="-59">
                  <a:solidFill>
                    <a:srgbClr val="0D2952"/>
                  </a:solidFill>
                  <a:latin typeface="Century Gothic Paneuropean"/>
                  <a:ea typeface="Century Gothic Paneuropean"/>
                  <a:cs typeface="Century Gothic Paneuropean"/>
                  <a:sym typeface="Century Gothic Paneuropean"/>
                </a:rPr>
                <a:t> </a:t>
              </a:r>
              <a:r>
                <a:rPr lang="en-US" sz="4275" spc="-59">
                  <a:solidFill>
                    <a:srgbClr val="01437E"/>
                  </a:solidFill>
                  <a:latin typeface="Century Gothic Paneuropean"/>
                  <a:ea typeface="Century Gothic Paneuropean"/>
                  <a:cs typeface="Century Gothic Paneuropean"/>
                  <a:sym typeface="Century Gothic Paneuropean"/>
                </a:rPr>
                <a:t>Start-Up + </a:t>
              </a:r>
              <a:r>
                <a:rPr lang="en-US" sz="4275" b="1" spc="-59">
                  <a:solidFill>
                    <a:srgbClr val="0D2952"/>
                  </a:solidFill>
                  <a:latin typeface="Century Gothic Paneuropean Bold"/>
                  <a:ea typeface="Century Gothic Paneuropean Bold"/>
                  <a:cs typeface="Century Gothic Paneuropean Bold"/>
                  <a:sym typeface="Century Gothic Paneuropean Bold"/>
                </a:rPr>
                <a:t>$30/month </a:t>
              </a:r>
              <a:r>
                <a:rPr lang="en-US" sz="4275" spc="-59">
                  <a:solidFill>
                    <a:srgbClr val="01437E"/>
                  </a:solidFill>
                  <a:latin typeface="Century Gothic Paneuropean"/>
                  <a:ea typeface="Century Gothic Paneuropean"/>
                  <a:cs typeface="Century Gothic Paneuropean"/>
                  <a:sym typeface="Century Gothic Paneuropean"/>
                </a:rPr>
                <a:t>Business Support </a:t>
              </a:r>
            </a:p>
          </p:txBody>
        </p:sp>
      </p:grpSp>
      <p:grpSp>
        <p:nvGrpSpPr>
          <p:cNvPr id="26" name="Group 26">
            <a:extLst>
              <a:ext uri="{FF2B5EF4-FFF2-40B4-BE49-F238E27FC236}">
                <a16:creationId xmlns:a16="http://schemas.microsoft.com/office/drawing/2014/main" id="{C8A8441C-5B6A-AC09-5532-2997F396F6DC}"/>
              </a:ext>
            </a:extLst>
          </p:cNvPr>
          <p:cNvGrpSpPr/>
          <p:nvPr/>
        </p:nvGrpSpPr>
        <p:grpSpPr>
          <a:xfrm>
            <a:off x="8421243" y="4789256"/>
            <a:ext cx="4351572" cy="1129222"/>
            <a:chOff x="0" y="0"/>
            <a:chExt cx="5802097" cy="1505629"/>
          </a:xfrm>
        </p:grpSpPr>
        <p:sp>
          <p:nvSpPr>
            <p:cNvPr id="27" name="Freeform 27">
              <a:extLst>
                <a:ext uri="{FF2B5EF4-FFF2-40B4-BE49-F238E27FC236}">
                  <a16:creationId xmlns:a16="http://schemas.microsoft.com/office/drawing/2014/main" id="{FC390C3D-2370-9075-82D0-658AE723D0BE}"/>
                </a:ext>
              </a:extLst>
            </p:cNvPr>
            <p:cNvSpPr/>
            <p:nvPr/>
          </p:nvSpPr>
          <p:spPr>
            <a:xfrm>
              <a:off x="0" y="0"/>
              <a:ext cx="5802097" cy="1505635"/>
            </a:xfrm>
            <a:custGeom>
              <a:avLst/>
              <a:gdLst/>
              <a:ahLst/>
              <a:cxnLst/>
              <a:rect l="l" t="t" r="r" b="b"/>
              <a:pathLst>
                <a:path w="5802097" h="1505635">
                  <a:moveTo>
                    <a:pt x="0" y="0"/>
                  </a:moveTo>
                  <a:lnTo>
                    <a:pt x="5802097" y="0"/>
                  </a:lnTo>
                  <a:lnTo>
                    <a:pt x="5802097" y="1505635"/>
                  </a:lnTo>
                  <a:lnTo>
                    <a:pt x="0" y="1505635"/>
                  </a:lnTo>
                  <a:close/>
                </a:path>
              </a:pathLst>
            </a:custGeom>
            <a:solidFill>
              <a:srgbClr val="000000">
                <a:alpha val="0"/>
              </a:srgbClr>
            </a:solidFill>
            <a:ln w="12700">
              <a:noFill/>
            </a:ln>
          </p:spPr>
          <p:txBody>
            <a:bodyPr/>
            <a:lstStyle/>
            <a:p>
              <a:endParaRPr lang="en-US"/>
            </a:p>
          </p:txBody>
        </p:sp>
        <p:sp>
          <p:nvSpPr>
            <p:cNvPr id="28" name="TextBox 28">
              <a:extLst>
                <a:ext uri="{FF2B5EF4-FFF2-40B4-BE49-F238E27FC236}">
                  <a16:creationId xmlns:a16="http://schemas.microsoft.com/office/drawing/2014/main" id="{209504D7-1109-A85F-91BB-8D76129B83B2}"/>
                </a:ext>
              </a:extLst>
            </p:cNvPr>
            <p:cNvSpPr txBox="1"/>
            <p:nvPr/>
          </p:nvSpPr>
          <p:spPr>
            <a:xfrm>
              <a:off x="0" y="19050"/>
              <a:ext cx="5802097" cy="1486579"/>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IBO &amp;</a:t>
              </a:r>
            </a:p>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Customer</a:t>
              </a:r>
            </a:p>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Support</a:t>
              </a:r>
            </a:p>
          </p:txBody>
        </p:sp>
      </p:grpSp>
      <p:grpSp>
        <p:nvGrpSpPr>
          <p:cNvPr id="29" name="Group 29">
            <a:extLst>
              <a:ext uri="{FF2B5EF4-FFF2-40B4-BE49-F238E27FC236}">
                <a16:creationId xmlns:a16="http://schemas.microsoft.com/office/drawing/2014/main" id="{28851AC3-24FA-ECBC-F340-757F0759429E}"/>
              </a:ext>
            </a:extLst>
          </p:cNvPr>
          <p:cNvGrpSpPr/>
          <p:nvPr/>
        </p:nvGrpSpPr>
        <p:grpSpPr>
          <a:xfrm>
            <a:off x="930716" y="4826784"/>
            <a:ext cx="2471976" cy="1129222"/>
            <a:chOff x="0" y="0"/>
            <a:chExt cx="3295967" cy="1505629"/>
          </a:xfrm>
        </p:grpSpPr>
        <p:sp>
          <p:nvSpPr>
            <p:cNvPr id="30" name="Freeform 30">
              <a:extLst>
                <a:ext uri="{FF2B5EF4-FFF2-40B4-BE49-F238E27FC236}">
                  <a16:creationId xmlns:a16="http://schemas.microsoft.com/office/drawing/2014/main" id="{DA7C93CA-A47B-75D0-286C-ADE5C441B117}"/>
                </a:ext>
              </a:extLst>
            </p:cNvPr>
            <p:cNvSpPr/>
            <p:nvPr/>
          </p:nvSpPr>
          <p:spPr>
            <a:xfrm>
              <a:off x="0" y="0"/>
              <a:ext cx="3295964" cy="1505635"/>
            </a:xfrm>
            <a:custGeom>
              <a:avLst/>
              <a:gdLst/>
              <a:ahLst/>
              <a:cxnLst/>
              <a:rect l="l" t="t" r="r" b="b"/>
              <a:pathLst>
                <a:path w="3295964" h="1505635">
                  <a:moveTo>
                    <a:pt x="0" y="0"/>
                  </a:moveTo>
                  <a:lnTo>
                    <a:pt x="3295964" y="0"/>
                  </a:lnTo>
                  <a:lnTo>
                    <a:pt x="3295964" y="1505635"/>
                  </a:lnTo>
                  <a:lnTo>
                    <a:pt x="0" y="1505635"/>
                  </a:lnTo>
                  <a:close/>
                </a:path>
              </a:pathLst>
            </a:custGeom>
            <a:solidFill>
              <a:srgbClr val="000000">
                <a:alpha val="0"/>
              </a:srgbClr>
            </a:solidFill>
            <a:ln w="12700">
              <a:noFill/>
            </a:ln>
          </p:spPr>
          <p:txBody>
            <a:bodyPr/>
            <a:lstStyle/>
            <a:p>
              <a:endParaRPr lang="en-US"/>
            </a:p>
          </p:txBody>
        </p:sp>
        <p:sp>
          <p:nvSpPr>
            <p:cNvPr id="31" name="TextBox 31">
              <a:extLst>
                <a:ext uri="{FF2B5EF4-FFF2-40B4-BE49-F238E27FC236}">
                  <a16:creationId xmlns:a16="http://schemas.microsoft.com/office/drawing/2014/main" id="{B85F687E-C814-5F5C-7C3B-C44D6EE284F2}"/>
                </a:ext>
              </a:extLst>
            </p:cNvPr>
            <p:cNvSpPr txBox="1"/>
            <p:nvPr/>
          </p:nvSpPr>
          <p:spPr>
            <a:xfrm>
              <a:off x="0" y="19050"/>
              <a:ext cx="3295967" cy="1486579"/>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Personalized Website</a:t>
              </a:r>
            </a:p>
          </p:txBody>
        </p:sp>
      </p:grpSp>
      <p:sp>
        <p:nvSpPr>
          <p:cNvPr id="32" name="Freeform 32">
            <a:extLst>
              <a:ext uri="{FF2B5EF4-FFF2-40B4-BE49-F238E27FC236}">
                <a16:creationId xmlns:a16="http://schemas.microsoft.com/office/drawing/2014/main" id="{22AA5CC2-ACC4-D683-FAD5-322F8F83AC28}"/>
              </a:ext>
            </a:extLst>
          </p:cNvPr>
          <p:cNvSpPr/>
          <p:nvPr/>
        </p:nvSpPr>
        <p:spPr>
          <a:xfrm>
            <a:off x="1608896" y="3480016"/>
            <a:ext cx="1122521" cy="1098118"/>
          </a:xfrm>
          <a:custGeom>
            <a:avLst/>
            <a:gdLst/>
            <a:ahLst/>
            <a:cxnLst/>
            <a:rect l="l" t="t" r="r" b="b"/>
            <a:pathLst>
              <a:path w="1122521" h="1098118">
                <a:moveTo>
                  <a:pt x="0" y="0"/>
                </a:moveTo>
                <a:lnTo>
                  <a:pt x="1122522" y="0"/>
                </a:lnTo>
                <a:lnTo>
                  <a:pt x="1122522" y="1098118"/>
                </a:lnTo>
                <a:lnTo>
                  <a:pt x="0" y="1098118"/>
                </a:lnTo>
                <a:lnTo>
                  <a:pt x="0" y="0"/>
                </a:lnTo>
                <a:close/>
              </a:path>
            </a:pathLst>
          </a:custGeom>
          <a:blipFill>
            <a:blip r:embed="rId4">
              <a:extLst>
                <a:ext uri="{96DAC541-7B7A-43D3-8B79-37D633B846F1}">
                  <asvg:svgBlip xmlns:asvg="http://schemas.microsoft.com/office/drawing/2016/SVG/main" r:embed="rId5"/>
                </a:ext>
              </a:extLst>
            </a:blip>
            <a:stretch>
              <a:fillRect l="-178" r="-178"/>
            </a:stretch>
          </a:blipFill>
        </p:spPr>
        <p:txBody>
          <a:bodyPr/>
          <a:lstStyle/>
          <a:p>
            <a:endParaRPr lang="en-US"/>
          </a:p>
        </p:txBody>
      </p:sp>
      <p:grpSp>
        <p:nvGrpSpPr>
          <p:cNvPr id="33" name="Group 33">
            <a:extLst>
              <a:ext uri="{FF2B5EF4-FFF2-40B4-BE49-F238E27FC236}">
                <a16:creationId xmlns:a16="http://schemas.microsoft.com/office/drawing/2014/main" id="{7C6939E0-DC8D-3804-FE47-1FF608858177}"/>
              </a:ext>
            </a:extLst>
          </p:cNvPr>
          <p:cNvGrpSpPr/>
          <p:nvPr/>
        </p:nvGrpSpPr>
        <p:grpSpPr>
          <a:xfrm>
            <a:off x="3507086" y="4837214"/>
            <a:ext cx="2896638" cy="1129222"/>
            <a:chOff x="0" y="0"/>
            <a:chExt cx="3862184" cy="1505629"/>
          </a:xfrm>
        </p:grpSpPr>
        <p:sp>
          <p:nvSpPr>
            <p:cNvPr id="34" name="Freeform 34">
              <a:extLst>
                <a:ext uri="{FF2B5EF4-FFF2-40B4-BE49-F238E27FC236}">
                  <a16:creationId xmlns:a16="http://schemas.microsoft.com/office/drawing/2014/main" id="{746684A0-F8B3-6043-7D9D-3468F37E6934}"/>
                </a:ext>
              </a:extLst>
            </p:cNvPr>
            <p:cNvSpPr/>
            <p:nvPr/>
          </p:nvSpPr>
          <p:spPr>
            <a:xfrm>
              <a:off x="0" y="0"/>
              <a:ext cx="3862189" cy="1505635"/>
            </a:xfrm>
            <a:custGeom>
              <a:avLst/>
              <a:gdLst/>
              <a:ahLst/>
              <a:cxnLst/>
              <a:rect l="l" t="t" r="r" b="b"/>
              <a:pathLst>
                <a:path w="3862189" h="1505635">
                  <a:moveTo>
                    <a:pt x="0" y="0"/>
                  </a:moveTo>
                  <a:lnTo>
                    <a:pt x="3862189" y="0"/>
                  </a:lnTo>
                  <a:lnTo>
                    <a:pt x="3862189" y="1505635"/>
                  </a:lnTo>
                  <a:lnTo>
                    <a:pt x="0" y="1505635"/>
                  </a:lnTo>
                  <a:close/>
                </a:path>
              </a:pathLst>
            </a:custGeom>
            <a:solidFill>
              <a:srgbClr val="000000">
                <a:alpha val="0"/>
              </a:srgbClr>
            </a:solidFill>
            <a:ln w="12700">
              <a:noFill/>
            </a:ln>
          </p:spPr>
          <p:txBody>
            <a:bodyPr/>
            <a:lstStyle/>
            <a:p>
              <a:endParaRPr lang="en-US"/>
            </a:p>
          </p:txBody>
        </p:sp>
        <p:sp>
          <p:nvSpPr>
            <p:cNvPr id="35" name="TextBox 35">
              <a:extLst>
                <a:ext uri="{FF2B5EF4-FFF2-40B4-BE49-F238E27FC236}">
                  <a16:creationId xmlns:a16="http://schemas.microsoft.com/office/drawing/2014/main" id="{B4447A6A-B755-5EC8-9EC2-096F14AD8014}"/>
                </a:ext>
              </a:extLst>
            </p:cNvPr>
            <p:cNvSpPr txBox="1"/>
            <p:nvPr/>
          </p:nvSpPr>
          <p:spPr>
            <a:xfrm>
              <a:off x="0" y="19050"/>
              <a:ext cx="3862184" cy="1486579"/>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Training</a:t>
              </a:r>
            </a:p>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&amp; Marketing</a:t>
              </a:r>
            </a:p>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Tools</a:t>
              </a:r>
            </a:p>
          </p:txBody>
        </p:sp>
      </p:grpSp>
      <p:grpSp>
        <p:nvGrpSpPr>
          <p:cNvPr id="36" name="Group 36">
            <a:extLst>
              <a:ext uri="{FF2B5EF4-FFF2-40B4-BE49-F238E27FC236}">
                <a16:creationId xmlns:a16="http://schemas.microsoft.com/office/drawing/2014/main" id="{F3BDD78D-BD0A-8EB7-8794-425D03384901}"/>
              </a:ext>
            </a:extLst>
          </p:cNvPr>
          <p:cNvGrpSpPr/>
          <p:nvPr/>
        </p:nvGrpSpPr>
        <p:grpSpPr>
          <a:xfrm>
            <a:off x="12374270" y="4811459"/>
            <a:ext cx="2114007" cy="1129222"/>
            <a:chOff x="0" y="0"/>
            <a:chExt cx="2818676" cy="1505629"/>
          </a:xfrm>
        </p:grpSpPr>
        <p:sp>
          <p:nvSpPr>
            <p:cNvPr id="37" name="Freeform 37">
              <a:extLst>
                <a:ext uri="{FF2B5EF4-FFF2-40B4-BE49-F238E27FC236}">
                  <a16:creationId xmlns:a16="http://schemas.microsoft.com/office/drawing/2014/main" id="{28F681AF-B3B8-F654-9780-2B9885CAF87A}"/>
                </a:ext>
              </a:extLst>
            </p:cNvPr>
            <p:cNvSpPr/>
            <p:nvPr/>
          </p:nvSpPr>
          <p:spPr>
            <a:xfrm>
              <a:off x="0" y="0"/>
              <a:ext cx="2818677" cy="1505635"/>
            </a:xfrm>
            <a:custGeom>
              <a:avLst/>
              <a:gdLst/>
              <a:ahLst/>
              <a:cxnLst/>
              <a:rect l="l" t="t" r="r" b="b"/>
              <a:pathLst>
                <a:path w="2818677" h="1505635">
                  <a:moveTo>
                    <a:pt x="0" y="0"/>
                  </a:moveTo>
                  <a:lnTo>
                    <a:pt x="2818677" y="0"/>
                  </a:lnTo>
                  <a:lnTo>
                    <a:pt x="2818677" y="1505635"/>
                  </a:lnTo>
                  <a:lnTo>
                    <a:pt x="0" y="1505635"/>
                  </a:lnTo>
                  <a:close/>
                </a:path>
              </a:pathLst>
            </a:custGeom>
            <a:solidFill>
              <a:srgbClr val="000000">
                <a:alpha val="0"/>
              </a:srgbClr>
            </a:solidFill>
            <a:ln w="12700">
              <a:noFill/>
            </a:ln>
          </p:spPr>
          <p:txBody>
            <a:bodyPr/>
            <a:lstStyle/>
            <a:p>
              <a:endParaRPr lang="en-US"/>
            </a:p>
          </p:txBody>
        </p:sp>
        <p:sp>
          <p:nvSpPr>
            <p:cNvPr id="38" name="TextBox 38">
              <a:extLst>
                <a:ext uri="{FF2B5EF4-FFF2-40B4-BE49-F238E27FC236}">
                  <a16:creationId xmlns:a16="http://schemas.microsoft.com/office/drawing/2014/main" id="{A91B26D7-148C-31BE-8532-DB6A5258DF4E}"/>
                </a:ext>
              </a:extLst>
            </p:cNvPr>
            <p:cNvSpPr txBox="1"/>
            <p:nvPr/>
          </p:nvSpPr>
          <p:spPr>
            <a:xfrm>
              <a:off x="0" y="19050"/>
              <a:ext cx="2818676" cy="1486579"/>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Exclusive IBO Savings &amp; Rebates</a:t>
              </a:r>
            </a:p>
          </p:txBody>
        </p:sp>
      </p:grpSp>
      <p:sp>
        <p:nvSpPr>
          <p:cNvPr id="39" name="Freeform 39" descr="A black background with orange letters  Description automatically generated">
            <a:extLst>
              <a:ext uri="{FF2B5EF4-FFF2-40B4-BE49-F238E27FC236}">
                <a16:creationId xmlns:a16="http://schemas.microsoft.com/office/drawing/2014/main" id="{225AA70A-EBC0-A11C-EAA2-3356A1BC5FBB}"/>
              </a:ext>
            </a:extLst>
          </p:cNvPr>
          <p:cNvSpPr/>
          <p:nvPr/>
        </p:nvSpPr>
        <p:spPr>
          <a:xfrm>
            <a:off x="12631950" y="4126487"/>
            <a:ext cx="1516542" cy="485908"/>
          </a:xfrm>
          <a:custGeom>
            <a:avLst/>
            <a:gdLst/>
            <a:ahLst/>
            <a:cxnLst/>
            <a:rect l="l" t="t" r="r" b="b"/>
            <a:pathLst>
              <a:path w="1516542" h="485908">
                <a:moveTo>
                  <a:pt x="0" y="0"/>
                </a:moveTo>
                <a:lnTo>
                  <a:pt x="1516542" y="0"/>
                </a:lnTo>
                <a:lnTo>
                  <a:pt x="1516542" y="485909"/>
                </a:lnTo>
                <a:lnTo>
                  <a:pt x="0" y="485909"/>
                </a:lnTo>
                <a:lnTo>
                  <a:pt x="0" y="0"/>
                </a:lnTo>
                <a:close/>
              </a:path>
            </a:pathLst>
          </a:custGeom>
          <a:blipFill>
            <a:blip r:embed="rId6"/>
            <a:stretch>
              <a:fillRect l="-83396" r="-11310" b="-7062"/>
            </a:stretch>
          </a:blipFill>
        </p:spPr>
        <p:txBody>
          <a:bodyPr/>
          <a:lstStyle/>
          <a:p>
            <a:endParaRPr lang="en-US"/>
          </a:p>
        </p:txBody>
      </p:sp>
      <p:sp>
        <p:nvSpPr>
          <p:cNvPr id="40" name="Freeform 40" descr="A black background with orange letters  Description automatically generated">
            <a:extLst>
              <a:ext uri="{FF2B5EF4-FFF2-40B4-BE49-F238E27FC236}">
                <a16:creationId xmlns:a16="http://schemas.microsoft.com/office/drawing/2014/main" id="{EF36DDA9-59C8-A6F0-AD8F-8A9E010F2B61}"/>
              </a:ext>
            </a:extLst>
          </p:cNvPr>
          <p:cNvSpPr/>
          <p:nvPr/>
        </p:nvSpPr>
        <p:spPr>
          <a:xfrm>
            <a:off x="12779026" y="3745611"/>
            <a:ext cx="1250585" cy="485908"/>
          </a:xfrm>
          <a:custGeom>
            <a:avLst/>
            <a:gdLst/>
            <a:ahLst/>
            <a:cxnLst/>
            <a:rect l="l" t="t" r="r" b="b"/>
            <a:pathLst>
              <a:path w="1250585" h="485908">
                <a:moveTo>
                  <a:pt x="0" y="0"/>
                </a:moveTo>
                <a:lnTo>
                  <a:pt x="1250585" y="0"/>
                </a:lnTo>
                <a:lnTo>
                  <a:pt x="1250585" y="485908"/>
                </a:lnTo>
                <a:lnTo>
                  <a:pt x="0" y="485908"/>
                </a:lnTo>
                <a:lnTo>
                  <a:pt x="0" y="0"/>
                </a:lnTo>
                <a:close/>
              </a:path>
            </a:pathLst>
          </a:custGeom>
          <a:blipFill>
            <a:blip r:embed="rId6"/>
            <a:stretch>
              <a:fillRect r="-136116" b="-7064"/>
            </a:stretch>
          </a:blipFill>
        </p:spPr>
        <p:txBody>
          <a:bodyPr/>
          <a:lstStyle/>
          <a:p>
            <a:endParaRPr lang="en-US"/>
          </a:p>
        </p:txBody>
      </p:sp>
      <p:sp>
        <p:nvSpPr>
          <p:cNvPr id="41" name="Freeform 41" descr="Icon  Description automatically generated">
            <a:extLst>
              <a:ext uri="{FF2B5EF4-FFF2-40B4-BE49-F238E27FC236}">
                <a16:creationId xmlns:a16="http://schemas.microsoft.com/office/drawing/2014/main" id="{D3C514AD-AAD1-8C88-F6D8-2BCDB801C706}"/>
              </a:ext>
            </a:extLst>
          </p:cNvPr>
          <p:cNvSpPr/>
          <p:nvPr/>
        </p:nvSpPr>
        <p:spPr>
          <a:xfrm>
            <a:off x="12782721" y="3371107"/>
            <a:ext cx="1247508" cy="310953"/>
          </a:xfrm>
          <a:custGeom>
            <a:avLst/>
            <a:gdLst/>
            <a:ahLst/>
            <a:cxnLst/>
            <a:rect l="l" t="t" r="r" b="b"/>
            <a:pathLst>
              <a:path w="1247508" h="310953">
                <a:moveTo>
                  <a:pt x="0" y="0"/>
                </a:moveTo>
                <a:lnTo>
                  <a:pt x="1247509" y="0"/>
                </a:lnTo>
                <a:lnTo>
                  <a:pt x="1247509" y="310953"/>
                </a:lnTo>
                <a:lnTo>
                  <a:pt x="0" y="310953"/>
                </a:lnTo>
                <a:lnTo>
                  <a:pt x="0" y="0"/>
                </a:lnTo>
                <a:close/>
              </a:path>
            </a:pathLst>
          </a:custGeom>
          <a:blipFill>
            <a:blip r:embed="rId7"/>
            <a:stretch>
              <a:fillRect t="-3492" b="-3492"/>
            </a:stretch>
          </a:blipFill>
        </p:spPr>
        <p:txBody>
          <a:bodyPr/>
          <a:lstStyle/>
          <a:p>
            <a:endParaRPr lang="en-US"/>
          </a:p>
        </p:txBody>
      </p:sp>
      <p:sp>
        <p:nvSpPr>
          <p:cNvPr id="42" name="Freeform 42" descr="Icon  Description automatically generated">
            <a:extLst>
              <a:ext uri="{FF2B5EF4-FFF2-40B4-BE49-F238E27FC236}">
                <a16:creationId xmlns:a16="http://schemas.microsoft.com/office/drawing/2014/main" id="{C4B1651E-50EF-B0CC-A3B5-C5845F09F745}"/>
              </a:ext>
            </a:extLst>
          </p:cNvPr>
          <p:cNvSpPr/>
          <p:nvPr/>
        </p:nvSpPr>
        <p:spPr>
          <a:xfrm>
            <a:off x="4375252" y="3374488"/>
            <a:ext cx="1182929" cy="1182929"/>
          </a:xfrm>
          <a:custGeom>
            <a:avLst/>
            <a:gdLst/>
            <a:ahLst/>
            <a:cxnLst/>
            <a:rect l="l" t="t" r="r" b="b"/>
            <a:pathLst>
              <a:path w="1182929" h="1182929">
                <a:moveTo>
                  <a:pt x="0" y="0"/>
                </a:moveTo>
                <a:lnTo>
                  <a:pt x="1182928" y="0"/>
                </a:lnTo>
                <a:lnTo>
                  <a:pt x="1182928" y="1182929"/>
                </a:lnTo>
                <a:lnTo>
                  <a:pt x="0" y="1182929"/>
                </a:lnTo>
                <a:lnTo>
                  <a:pt x="0" y="0"/>
                </a:lnTo>
                <a:close/>
              </a:path>
            </a:pathLst>
          </a:custGeom>
          <a:blipFill>
            <a:blip r:embed="rId8"/>
            <a:stretch>
              <a:fillRect/>
            </a:stretch>
          </a:blipFill>
        </p:spPr>
        <p:txBody>
          <a:bodyPr/>
          <a:lstStyle/>
          <a:p>
            <a:endParaRPr lang="en-US"/>
          </a:p>
        </p:txBody>
      </p:sp>
      <p:sp>
        <p:nvSpPr>
          <p:cNvPr id="43" name="Freeform 43">
            <a:extLst>
              <a:ext uri="{FF2B5EF4-FFF2-40B4-BE49-F238E27FC236}">
                <a16:creationId xmlns:a16="http://schemas.microsoft.com/office/drawing/2014/main" id="{6AC5A0CC-144A-786C-5A37-B9DC41BC22EB}"/>
              </a:ext>
            </a:extLst>
          </p:cNvPr>
          <p:cNvSpPr/>
          <p:nvPr/>
        </p:nvSpPr>
        <p:spPr>
          <a:xfrm>
            <a:off x="7128386" y="3449669"/>
            <a:ext cx="1344759" cy="940784"/>
          </a:xfrm>
          <a:custGeom>
            <a:avLst/>
            <a:gdLst/>
            <a:ahLst/>
            <a:cxnLst/>
            <a:rect l="l" t="t" r="r" b="b"/>
            <a:pathLst>
              <a:path w="1344759" h="940784">
                <a:moveTo>
                  <a:pt x="0" y="0"/>
                </a:moveTo>
                <a:lnTo>
                  <a:pt x="1344759" y="0"/>
                </a:lnTo>
                <a:lnTo>
                  <a:pt x="1344759" y="940785"/>
                </a:lnTo>
                <a:lnTo>
                  <a:pt x="0" y="940785"/>
                </a:lnTo>
                <a:lnTo>
                  <a:pt x="0" y="0"/>
                </a:lnTo>
                <a:close/>
              </a:path>
            </a:pathLst>
          </a:custGeom>
          <a:blipFill>
            <a:blip r:embed="rId9"/>
            <a:stretch>
              <a:fillRect b="-108"/>
            </a:stretch>
          </a:blipFill>
        </p:spPr>
        <p:txBody>
          <a:bodyPr/>
          <a:lstStyle/>
          <a:p>
            <a:endParaRPr lang="en-US"/>
          </a:p>
        </p:txBody>
      </p:sp>
      <p:sp>
        <p:nvSpPr>
          <p:cNvPr id="44" name="Freeform 44" descr="Icon  Description automatically generated">
            <a:extLst>
              <a:ext uri="{FF2B5EF4-FFF2-40B4-BE49-F238E27FC236}">
                <a16:creationId xmlns:a16="http://schemas.microsoft.com/office/drawing/2014/main" id="{CEB611B9-AEED-E275-913F-ADB7D105ACFB}"/>
              </a:ext>
            </a:extLst>
          </p:cNvPr>
          <p:cNvSpPr/>
          <p:nvPr/>
        </p:nvSpPr>
        <p:spPr>
          <a:xfrm>
            <a:off x="10099796" y="3442764"/>
            <a:ext cx="962396" cy="962396"/>
          </a:xfrm>
          <a:custGeom>
            <a:avLst/>
            <a:gdLst/>
            <a:ahLst/>
            <a:cxnLst/>
            <a:rect l="l" t="t" r="r" b="b"/>
            <a:pathLst>
              <a:path w="962396" h="962396">
                <a:moveTo>
                  <a:pt x="0" y="0"/>
                </a:moveTo>
                <a:lnTo>
                  <a:pt x="962396" y="0"/>
                </a:lnTo>
                <a:lnTo>
                  <a:pt x="962396" y="962396"/>
                </a:lnTo>
                <a:lnTo>
                  <a:pt x="0" y="962396"/>
                </a:lnTo>
                <a:lnTo>
                  <a:pt x="0" y="0"/>
                </a:lnTo>
                <a:close/>
              </a:path>
            </a:pathLst>
          </a:custGeom>
          <a:blipFill>
            <a:blip r:embed="rId10"/>
            <a:stretch>
              <a:fillRect/>
            </a:stretch>
          </a:blipFill>
        </p:spPr>
        <p:txBody>
          <a:bodyPr/>
          <a:lstStyle/>
          <a:p>
            <a:endParaRPr lang="en-US"/>
          </a:p>
        </p:txBody>
      </p:sp>
      <p:sp>
        <p:nvSpPr>
          <p:cNvPr id="45" name="Freeform 45">
            <a:extLst>
              <a:ext uri="{FF2B5EF4-FFF2-40B4-BE49-F238E27FC236}">
                <a16:creationId xmlns:a16="http://schemas.microsoft.com/office/drawing/2014/main" id="{ED793FE3-E249-D807-62D9-097DE00C74B7}"/>
              </a:ext>
            </a:extLst>
          </p:cNvPr>
          <p:cNvSpPr/>
          <p:nvPr/>
        </p:nvSpPr>
        <p:spPr>
          <a:xfrm>
            <a:off x="15694304" y="3296145"/>
            <a:ext cx="961187" cy="1604705"/>
          </a:xfrm>
          <a:custGeom>
            <a:avLst/>
            <a:gdLst/>
            <a:ahLst/>
            <a:cxnLst/>
            <a:rect l="l" t="t" r="r" b="b"/>
            <a:pathLst>
              <a:path w="961187" h="1604705">
                <a:moveTo>
                  <a:pt x="0" y="0"/>
                </a:moveTo>
                <a:lnTo>
                  <a:pt x="961187" y="0"/>
                </a:lnTo>
                <a:lnTo>
                  <a:pt x="961187" y="1604706"/>
                </a:lnTo>
                <a:lnTo>
                  <a:pt x="0" y="1604706"/>
                </a:lnTo>
                <a:lnTo>
                  <a:pt x="0" y="0"/>
                </a:lnTo>
                <a:close/>
              </a:path>
            </a:pathLst>
          </a:custGeom>
          <a:blipFill>
            <a:blip r:embed="rId11">
              <a:extLst>
                <a:ext uri="{96DAC541-7B7A-43D3-8B79-37D633B846F1}">
                  <asvg:svgBlip xmlns:asvg="http://schemas.microsoft.com/office/drawing/2016/SVG/main" r:embed="rId12"/>
                </a:ext>
              </a:extLst>
            </a:blip>
            <a:stretch>
              <a:fillRect l="-94894" t="-20629" r="-108845" b="-61304"/>
            </a:stretch>
          </a:blipFill>
        </p:spPr>
        <p:txBody>
          <a:bodyPr/>
          <a:lstStyle/>
          <a:p>
            <a:endParaRPr lang="en-US"/>
          </a:p>
        </p:txBody>
      </p:sp>
      <p:sp>
        <p:nvSpPr>
          <p:cNvPr id="46" name="Freeform 46" descr="A white letter on a black background  AI-generated content may be incorrect.">
            <a:extLst>
              <a:ext uri="{FF2B5EF4-FFF2-40B4-BE49-F238E27FC236}">
                <a16:creationId xmlns:a16="http://schemas.microsoft.com/office/drawing/2014/main" id="{0130F1D8-E2E6-8EAD-B02A-92D0C3EA20C0}"/>
              </a:ext>
            </a:extLst>
          </p:cNvPr>
          <p:cNvSpPr/>
          <p:nvPr/>
        </p:nvSpPr>
        <p:spPr>
          <a:xfrm>
            <a:off x="15191546" y="3783997"/>
            <a:ext cx="1993763" cy="441303"/>
          </a:xfrm>
          <a:custGeom>
            <a:avLst/>
            <a:gdLst/>
            <a:ahLst/>
            <a:cxnLst/>
            <a:rect l="l" t="t" r="r" b="b"/>
            <a:pathLst>
              <a:path w="1993763" h="441303">
                <a:moveTo>
                  <a:pt x="0" y="0"/>
                </a:moveTo>
                <a:lnTo>
                  <a:pt x="1993764" y="0"/>
                </a:lnTo>
                <a:lnTo>
                  <a:pt x="1993764" y="441303"/>
                </a:lnTo>
                <a:lnTo>
                  <a:pt x="0" y="441303"/>
                </a:lnTo>
                <a:lnTo>
                  <a:pt x="0" y="0"/>
                </a:lnTo>
                <a:close/>
              </a:path>
            </a:pathLst>
          </a:custGeom>
          <a:blipFill>
            <a:blip r:embed="rId13"/>
            <a:stretch>
              <a:fillRect t="-198" b="-198"/>
            </a:stretch>
          </a:blipFill>
        </p:spPr>
        <p:txBody>
          <a:bodyPr/>
          <a:lstStyle/>
          <a:p>
            <a:endParaRPr lang="en-US"/>
          </a:p>
        </p:txBody>
      </p:sp>
      <p:grpSp>
        <p:nvGrpSpPr>
          <p:cNvPr id="47" name="Group 47">
            <a:extLst>
              <a:ext uri="{FF2B5EF4-FFF2-40B4-BE49-F238E27FC236}">
                <a16:creationId xmlns:a16="http://schemas.microsoft.com/office/drawing/2014/main" id="{27DDF9CF-BCAF-0968-F3E0-20F23A8B6204}"/>
              </a:ext>
            </a:extLst>
          </p:cNvPr>
          <p:cNvGrpSpPr/>
          <p:nvPr/>
        </p:nvGrpSpPr>
        <p:grpSpPr>
          <a:xfrm>
            <a:off x="14755339" y="4837214"/>
            <a:ext cx="2896638" cy="1129222"/>
            <a:chOff x="0" y="0"/>
            <a:chExt cx="3862184" cy="1505629"/>
          </a:xfrm>
        </p:grpSpPr>
        <p:sp>
          <p:nvSpPr>
            <p:cNvPr id="48" name="Freeform 48">
              <a:extLst>
                <a:ext uri="{FF2B5EF4-FFF2-40B4-BE49-F238E27FC236}">
                  <a16:creationId xmlns:a16="http://schemas.microsoft.com/office/drawing/2014/main" id="{876B8E87-12C1-EC01-35FD-109F79E0916A}"/>
                </a:ext>
              </a:extLst>
            </p:cNvPr>
            <p:cNvSpPr/>
            <p:nvPr/>
          </p:nvSpPr>
          <p:spPr>
            <a:xfrm>
              <a:off x="0" y="0"/>
              <a:ext cx="3862189" cy="1505635"/>
            </a:xfrm>
            <a:custGeom>
              <a:avLst/>
              <a:gdLst/>
              <a:ahLst/>
              <a:cxnLst/>
              <a:rect l="l" t="t" r="r" b="b"/>
              <a:pathLst>
                <a:path w="3862189" h="1505635">
                  <a:moveTo>
                    <a:pt x="0" y="0"/>
                  </a:moveTo>
                  <a:lnTo>
                    <a:pt x="3862189" y="0"/>
                  </a:lnTo>
                  <a:lnTo>
                    <a:pt x="3862189" y="1505635"/>
                  </a:lnTo>
                  <a:lnTo>
                    <a:pt x="0" y="1505635"/>
                  </a:lnTo>
                  <a:close/>
                </a:path>
              </a:pathLst>
            </a:custGeom>
            <a:solidFill>
              <a:srgbClr val="000000">
                <a:alpha val="0"/>
              </a:srgbClr>
            </a:solidFill>
            <a:ln w="12700">
              <a:noFill/>
            </a:ln>
          </p:spPr>
          <p:txBody>
            <a:bodyPr/>
            <a:lstStyle/>
            <a:p>
              <a:endParaRPr lang="en-US"/>
            </a:p>
          </p:txBody>
        </p:sp>
        <p:sp>
          <p:nvSpPr>
            <p:cNvPr id="49" name="TextBox 49">
              <a:extLst>
                <a:ext uri="{FF2B5EF4-FFF2-40B4-BE49-F238E27FC236}">
                  <a16:creationId xmlns:a16="http://schemas.microsoft.com/office/drawing/2014/main" id="{75C2C318-B044-4477-D85D-1B0B1B3C3EB6}"/>
                </a:ext>
              </a:extLst>
            </p:cNvPr>
            <p:cNvSpPr txBox="1"/>
            <p:nvPr/>
          </p:nvSpPr>
          <p:spPr>
            <a:xfrm>
              <a:off x="0" y="19050"/>
              <a:ext cx="3862184" cy="1486579"/>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ACN AI App</a:t>
              </a:r>
            </a:p>
          </p:txBody>
        </p:sp>
      </p:grpSp>
      <p:grpSp>
        <p:nvGrpSpPr>
          <p:cNvPr id="50" name="Group 50">
            <a:extLst>
              <a:ext uri="{FF2B5EF4-FFF2-40B4-BE49-F238E27FC236}">
                <a16:creationId xmlns:a16="http://schemas.microsoft.com/office/drawing/2014/main" id="{E2338315-75C7-4AB1-92D3-C2D552D092A0}"/>
              </a:ext>
            </a:extLst>
          </p:cNvPr>
          <p:cNvGrpSpPr/>
          <p:nvPr/>
        </p:nvGrpSpPr>
        <p:grpSpPr>
          <a:xfrm>
            <a:off x="874285" y="367761"/>
            <a:ext cx="16391411" cy="1615706"/>
            <a:chOff x="0" y="0"/>
            <a:chExt cx="21855214" cy="2154274"/>
          </a:xfrm>
        </p:grpSpPr>
        <p:sp>
          <p:nvSpPr>
            <p:cNvPr id="51" name="Freeform 51">
              <a:extLst>
                <a:ext uri="{FF2B5EF4-FFF2-40B4-BE49-F238E27FC236}">
                  <a16:creationId xmlns:a16="http://schemas.microsoft.com/office/drawing/2014/main" id="{8F3210A0-590D-B72C-7375-399BEE9D1E22}"/>
                </a:ext>
              </a:extLst>
            </p:cNvPr>
            <p:cNvSpPr/>
            <p:nvPr/>
          </p:nvSpPr>
          <p:spPr>
            <a:xfrm>
              <a:off x="0" y="0"/>
              <a:ext cx="21855216" cy="2154274"/>
            </a:xfrm>
            <a:custGeom>
              <a:avLst/>
              <a:gdLst/>
              <a:ahLst/>
              <a:cxnLst/>
              <a:rect l="l" t="t" r="r" b="b"/>
              <a:pathLst>
                <a:path w="21855216" h="2154274">
                  <a:moveTo>
                    <a:pt x="0" y="0"/>
                  </a:moveTo>
                  <a:lnTo>
                    <a:pt x="21855216" y="0"/>
                  </a:lnTo>
                  <a:lnTo>
                    <a:pt x="21855216" y="2154274"/>
                  </a:lnTo>
                  <a:lnTo>
                    <a:pt x="0" y="2154274"/>
                  </a:lnTo>
                  <a:close/>
                </a:path>
              </a:pathLst>
            </a:custGeom>
            <a:solidFill>
              <a:srgbClr val="000000">
                <a:alpha val="0"/>
              </a:srgbClr>
            </a:solidFill>
            <a:ln w="12700">
              <a:noFill/>
            </a:ln>
          </p:spPr>
          <p:txBody>
            <a:bodyPr/>
            <a:lstStyle/>
            <a:p>
              <a:endParaRPr lang="en-US"/>
            </a:p>
          </p:txBody>
        </p:sp>
        <p:sp>
          <p:nvSpPr>
            <p:cNvPr id="52" name="TextBox 52">
              <a:extLst>
                <a:ext uri="{FF2B5EF4-FFF2-40B4-BE49-F238E27FC236}">
                  <a16:creationId xmlns:a16="http://schemas.microsoft.com/office/drawing/2014/main" id="{DA97E695-6A56-8C1D-7555-A57558A3F6CB}"/>
                </a:ext>
              </a:extLst>
            </p:cNvPr>
            <p:cNvSpPr txBox="1"/>
            <p:nvPr/>
          </p:nvSpPr>
          <p:spPr>
            <a:xfrm>
              <a:off x="0" y="152400"/>
              <a:ext cx="21855214" cy="2001874"/>
            </a:xfrm>
            <a:prstGeom prst="rect">
              <a:avLst/>
            </a:prstGeom>
            <a:ln>
              <a:noFill/>
            </a:ln>
          </p:spPr>
          <p:txBody>
            <a:bodyPr lIns="0" tIns="0" rIns="0" bIns="0" rtlCol="0" anchor="ctr"/>
            <a:lstStyle/>
            <a:p>
              <a:pPr algn="ctr">
                <a:lnSpc>
                  <a:spcPts val="6336"/>
                </a:lnSpc>
              </a:pPr>
              <a:r>
                <a:rPr lang="en-US" sz="6600" dirty="0">
                  <a:solidFill>
                    <a:srgbClr val="4E92D4"/>
                  </a:solidFill>
                  <a:latin typeface="Anton"/>
                  <a:ea typeface="Anton"/>
                  <a:cs typeface="Anton"/>
                  <a:sym typeface="Anton"/>
                </a:rPr>
                <a:t>Become an </a:t>
              </a:r>
              <a:r>
                <a:rPr lang="en-US" sz="6600" dirty="0">
                  <a:solidFill>
                    <a:srgbClr val="125994"/>
                  </a:solidFill>
                  <a:latin typeface="Anton"/>
                  <a:ea typeface="Anton"/>
                  <a:cs typeface="Anton"/>
                  <a:sym typeface="Anton"/>
                </a:rPr>
                <a:t>Independent Business Owner </a:t>
              </a:r>
              <a:r>
                <a:rPr lang="en-US" sz="6600" dirty="0">
                  <a:solidFill>
                    <a:srgbClr val="4E92D4"/>
                  </a:solidFill>
                  <a:latin typeface="Anton"/>
                  <a:ea typeface="Anton"/>
                  <a:cs typeface="Anton"/>
                  <a:sym typeface="Anton"/>
                </a:rPr>
                <a:t>(IBO)</a:t>
              </a:r>
            </a:p>
          </p:txBody>
        </p:sp>
      </p:grpSp>
      <p:sp>
        <p:nvSpPr>
          <p:cNvPr id="53" name="Freeform 53">
            <a:extLst>
              <a:ext uri="{FF2B5EF4-FFF2-40B4-BE49-F238E27FC236}">
                <a16:creationId xmlns:a16="http://schemas.microsoft.com/office/drawing/2014/main" id="{9D18998F-5CE2-D834-D1D6-2B030D0A94C7}"/>
              </a:ext>
            </a:extLst>
          </p:cNvPr>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14">
              <a:extLst>
                <a:ext uri="{96DAC541-7B7A-43D3-8B79-37D633B846F1}">
                  <asvg:svgBlip xmlns:asvg="http://schemas.microsoft.com/office/drawing/2016/SVG/main" r:embed="rId15"/>
                </a:ext>
              </a:extLst>
            </a:blip>
            <a:stretch>
              <a:fillRect t="-468" b="-468"/>
            </a:stretch>
          </a:blipFill>
        </p:spPr>
        <p:txBody>
          <a:bodyPr/>
          <a:lstStyle/>
          <a:p>
            <a:endParaRPr lang="en-US"/>
          </a:p>
        </p:txBody>
      </p:sp>
      <p:sp>
        <p:nvSpPr>
          <p:cNvPr id="55" name="Freeform 55">
            <a:extLst>
              <a:ext uri="{FF2B5EF4-FFF2-40B4-BE49-F238E27FC236}">
                <a16:creationId xmlns:a16="http://schemas.microsoft.com/office/drawing/2014/main" id="{E27FA9B0-6E5C-0760-4DBC-89EC0F9C6BC0}"/>
              </a:ext>
            </a:extLst>
          </p:cNvPr>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grpSp>
        <p:nvGrpSpPr>
          <p:cNvPr id="57" name="Group 57">
            <a:extLst>
              <a:ext uri="{FF2B5EF4-FFF2-40B4-BE49-F238E27FC236}">
                <a16:creationId xmlns:a16="http://schemas.microsoft.com/office/drawing/2014/main" id="{211ABA83-0666-1321-5D26-0C67B410BE33}"/>
              </a:ext>
            </a:extLst>
          </p:cNvPr>
          <p:cNvGrpSpPr/>
          <p:nvPr/>
        </p:nvGrpSpPr>
        <p:grpSpPr>
          <a:xfrm>
            <a:off x="6489392" y="4789256"/>
            <a:ext cx="2561863" cy="1309975"/>
            <a:chOff x="0" y="0"/>
            <a:chExt cx="3415817" cy="1746634"/>
          </a:xfrm>
        </p:grpSpPr>
        <p:sp>
          <p:nvSpPr>
            <p:cNvPr id="58" name="Freeform 58">
              <a:extLst>
                <a:ext uri="{FF2B5EF4-FFF2-40B4-BE49-F238E27FC236}">
                  <a16:creationId xmlns:a16="http://schemas.microsoft.com/office/drawing/2014/main" id="{7947BAED-A532-C91E-2BC6-3208414E75FC}"/>
                </a:ext>
              </a:extLst>
            </p:cNvPr>
            <p:cNvSpPr/>
            <p:nvPr/>
          </p:nvSpPr>
          <p:spPr>
            <a:xfrm>
              <a:off x="0" y="0"/>
              <a:ext cx="3415818" cy="1746640"/>
            </a:xfrm>
            <a:custGeom>
              <a:avLst/>
              <a:gdLst/>
              <a:ahLst/>
              <a:cxnLst/>
              <a:rect l="l" t="t" r="r" b="b"/>
              <a:pathLst>
                <a:path w="3415818" h="1746640">
                  <a:moveTo>
                    <a:pt x="0" y="0"/>
                  </a:moveTo>
                  <a:lnTo>
                    <a:pt x="3415818" y="0"/>
                  </a:lnTo>
                  <a:lnTo>
                    <a:pt x="3415818" y="1746640"/>
                  </a:lnTo>
                  <a:lnTo>
                    <a:pt x="0" y="1746640"/>
                  </a:lnTo>
                  <a:close/>
                </a:path>
              </a:pathLst>
            </a:custGeom>
            <a:solidFill>
              <a:srgbClr val="000000">
                <a:alpha val="0"/>
              </a:srgbClr>
            </a:solidFill>
            <a:ln w="12700">
              <a:noFill/>
            </a:ln>
          </p:spPr>
          <p:txBody>
            <a:bodyPr/>
            <a:lstStyle/>
            <a:p>
              <a:endParaRPr lang="en-US"/>
            </a:p>
          </p:txBody>
        </p:sp>
        <p:sp>
          <p:nvSpPr>
            <p:cNvPr id="59" name="TextBox 59">
              <a:extLst>
                <a:ext uri="{FF2B5EF4-FFF2-40B4-BE49-F238E27FC236}">
                  <a16:creationId xmlns:a16="http://schemas.microsoft.com/office/drawing/2014/main" id="{34B096E1-7ADC-FC1F-3F83-BA5456EB3BB6}"/>
                </a:ext>
              </a:extLst>
            </p:cNvPr>
            <p:cNvSpPr txBox="1"/>
            <p:nvPr/>
          </p:nvSpPr>
          <p:spPr>
            <a:xfrm>
              <a:off x="0" y="19050"/>
              <a:ext cx="3415817" cy="1727584"/>
            </a:xfrm>
            <a:prstGeom prst="rect">
              <a:avLst/>
            </a:prstGeom>
            <a:ln>
              <a:noFill/>
            </a:ln>
          </p:spPr>
          <p:txBody>
            <a:bodyPr lIns="0" tIns="0" rIns="0" bIns="0" rtlCol="0" anchor="ctr"/>
            <a:lstStyle/>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Business Tracking</a:t>
              </a:r>
            </a:p>
            <a:p>
              <a:pPr algn="ctr">
                <a:lnSpc>
                  <a:spcPts val="2364"/>
                </a:lnSpc>
              </a:pPr>
              <a:r>
                <a:rPr lang="en-US" sz="2075">
                  <a:solidFill>
                    <a:srgbClr val="404040"/>
                  </a:solidFill>
                  <a:latin typeface="Century Gothic Paneuropean"/>
                  <a:ea typeface="Century Gothic Paneuropean"/>
                  <a:cs typeface="Century Gothic Paneuropean"/>
                  <a:sym typeface="Century Gothic Paneuropean"/>
                </a:rPr>
                <a:t>&amp; Reporting                       on the Salesforce Platform</a:t>
              </a:r>
            </a:p>
          </p:txBody>
        </p:sp>
      </p:grpSp>
      <p:sp>
        <p:nvSpPr>
          <p:cNvPr id="60" name="TextBox 60">
            <a:extLst>
              <a:ext uri="{FF2B5EF4-FFF2-40B4-BE49-F238E27FC236}">
                <a16:creationId xmlns:a16="http://schemas.microsoft.com/office/drawing/2014/main" id="{AAC288E8-AD81-F982-6A32-AB27CEA30265}"/>
              </a:ext>
            </a:extLst>
          </p:cNvPr>
          <p:cNvSpPr txBox="1"/>
          <p:nvPr/>
        </p:nvSpPr>
        <p:spPr>
          <a:xfrm>
            <a:off x="930716" y="7231742"/>
            <a:ext cx="4975613" cy="596960"/>
          </a:xfrm>
          <a:prstGeom prst="rect">
            <a:avLst/>
          </a:prstGeom>
        </p:spPr>
        <p:txBody>
          <a:bodyPr wrap="square" lIns="0" tIns="0" rIns="0" bIns="0" rtlCol="0" anchor="t">
            <a:spAutoFit/>
          </a:bodyPr>
          <a:lstStyle/>
          <a:p>
            <a:pPr algn="l">
              <a:lnSpc>
                <a:spcPts val="4522"/>
              </a:lnSpc>
            </a:pPr>
            <a:r>
              <a:rPr lang="en-US" sz="4187" dirty="0">
                <a:solidFill>
                  <a:srgbClr val="404040"/>
                </a:solidFill>
                <a:latin typeface="Anton"/>
                <a:ea typeface="Anton"/>
                <a:cs typeface="Anton"/>
                <a:sym typeface="Anton"/>
              </a:rPr>
              <a:t>All you have to do:</a:t>
            </a:r>
          </a:p>
        </p:txBody>
      </p:sp>
      <p:sp>
        <p:nvSpPr>
          <p:cNvPr id="61" name="Freeform 61">
            <a:extLst>
              <a:ext uri="{FF2B5EF4-FFF2-40B4-BE49-F238E27FC236}">
                <a16:creationId xmlns:a16="http://schemas.microsoft.com/office/drawing/2014/main" id="{8F6C2234-9ED8-E7A1-361B-9AA7E9F58BC5}"/>
              </a:ext>
            </a:extLst>
          </p:cNvPr>
          <p:cNvSpPr/>
          <p:nvPr/>
        </p:nvSpPr>
        <p:spPr>
          <a:xfrm>
            <a:off x="930716" y="8038287"/>
            <a:ext cx="371706" cy="334536"/>
          </a:xfrm>
          <a:custGeom>
            <a:avLst/>
            <a:gdLst/>
            <a:ahLst/>
            <a:cxnLst/>
            <a:rect l="l" t="t" r="r" b="b"/>
            <a:pathLst>
              <a:path w="371706" h="334536">
                <a:moveTo>
                  <a:pt x="0" y="0"/>
                </a:moveTo>
                <a:lnTo>
                  <a:pt x="371707" y="0"/>
                </a:lnTo>
                <a:lnTo>
                  <a:pt x="371707" y="334536"/>
                </a:lnTo>
                <a:lnTo>
                  <a:pt x="0" y="33453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2" name="Freeform 62">
            <a:extLst>
              <a:ext uri="{FF2B5EF4-FFF2-40B4-BE49-F238E27FC236}">
                <a16:creationId xmlns:a16="http://schemas.microsoft.com/office/drawing/2014/main" id="{219B5202-5CAA-3E20-E5E7-07FB0DE234C7}"/>
              </a:ext>
            </a:extLst>
          </p:cNvPr>
          <p:cNvSpPr/>
          <p:nvPr/>
        </p:nvSpPr>
        <p:spPr>
          <a:xfrm>
            <a:off x="930716" y="8640905"/>
            <a:ext cx="371706" cy="334536"/>
          </a:xfrm>
          <a:custGeom>
            <a:avLst/>
            <a:gdLst/>
            <a:ahLst/>
            <a:cxnLst/>
            <a:rect l="l" t="t" r="r" b="b"/>
            <a:pathLst>
              <a:path w="371706" h="334536">
                <a:moveTo>
                  <a:pt x="0" y="0"/>
                </a:moveTo>
                <a:lnTo>
                  <a:pt x="371707" y="0"/>
                </a:lnTo>
                <a:lnTo>
                  <a:pt x="371707" y="334535"/>
                </a:lnTo>
                <a:lnTo>
                  <a:pt x="0" y="33453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3" name="TextBox 64">
            <a:extLst>
              <a:ext uri="{FF2B5EF4-FFF2-40B4-BE49-F238E27FC236}">
                <a16:creationId xmlns:a16="http://schemas.microsoft.com/office/drawing/2014/main" id="{529A3DE0-0DEC-3CDA-C83A-7FCAB389A60D}"/>
              </a:ext>
            </a:extLst>
          </p:cNvPr>
          <p:cNvSpPr txBox="1"/>
          <p:nvPr/>
        </p:nvSpPr>
        <p:spPr>
          <a:xfrm>
            <a:off x="1467145" y="8627225"/>
            <a:ext cx="4936579" cy="725006"/>
          </a:xfrm>
          <a:prstGeom prst="rect">
            <a:avLst/>
          </a:prstGeom>
        </p:spPr>
        <p:txBody>
          <a:bodyPr lIns="0" tIns="0" rIns="0" bIns="0" rtlCol="0" anchor="t">
            <a:spAutoFit/>
          </a:bodyPr>
          <a:lstStyle/>
          <a:p>
            <a:pPr algn="l">
              <a:lnSpc>
                <a:spcPts val="2886"/>
              </a:lnSpc>
            </a:pPr>
            <a:r>
              <a:rPr lang="en-US" sz="2600">
                <a:solidFill>
                  <a:srgbClr val="000000"/>
                </a:solidFill>
                <a:latin typeface="Century Gothic Paneuropean"/>
                <a:ea typeface="Century Gothic Paneuropean"/>
                <a:cs typeface="Century Gothic Paneuropean"/>
                <a:sym typeface="Century Gothic Paneuropean"/>
              </a:rPr>
              <a:t>Assist them in becoming customers</a:t>
            </a:r>
          </a:p>
        </p:txBody>
      </p:sp>
      <p:sp>
        <p:nvSpPr>
          <p:cNvPr id="64" name="TextBox 65">
            <a:extLst>
              <a:ext uri="{FF2B5EF4-FFF2-40B4-BE49-F238E27FC236}">
                <a16:creationId xmlns:a16="http://schemas.microsoft.com/office/drawing/2014/main" id="{516C79CB-7B0E-F746-06CE-B0C6F1B043C5}"/>
              </a:ext>
            </a:extLst>
          </p:cNvPr>
          <p:cNvSpPr txBox="1"/>
          <p:nvPr/>
        </p:nvSpPr>
        <p:spPr>
          <a:xfrm>
            <a:off x="12374270" y="7992761"/>
            <a:ext cx="3940369" cy="931697"/>
          </a:xfrm>
          <a:prstGeom prst="rect">
            <a:avLst/>
          </a:prstGeom>
        </p:spPr>
        <p:txBody>
          <a:bodyPr lIns="0" tIns="0" rIns="0" bIns="0" rtlCol="0" anchor="t">
            <a:spAutoFit/>
          </a:bodyPr>
          <a:lstStyle/>
          <a:p>
            <a:pPr algn="ctr">
              <a:lnSpc>
                <a:spcPts val="6480"/>
              </a:lnSpc>
            </a:pPr>
            <a:r>
              <a:rPr lang="en-US" sz="3600">
                <a:solidFill>
                  <a:srgbClr val="404040"/>
                </a:solidFill>
                <a:latin typeface="Anton"/>
                <a:ea typeface="Anton"/>
                <a:cs typeface="Anton"/>
                <a:sym typeface="Anton"/>
              </a:rPr>
              <a:t>DOES THE REST!</a:t>
            </a:r>
          </a:p>
        </p:txBody>
      </p:sp>
      <p:sp>
        <p:nvSpPr>
          <p:cNvPr id="65" name="Freeform 66" descr="Icon  Description automatically generated">
            <a:extLst>
              <a:ext uri="{FF2B5EF4-FFF2-40B4-BE49-F238E27FC236}">
                <a16:creationId xmlns:a16="http://schemas.microsoft.com/office/drawing/2014/main" id="{34FE0A47-C99F-3C8B-9D01-E49E08FC77ED}"/>
              </a:ext>
            </a:extLst>
          </p:cNvPr>
          <p:cNvSpPr/>
          <p:nvPr/>
        </p:nvSpPr>
        <p:spPr>
          <a:xfrm>
            <a:off x="13405437" y="7577223"/>
            <a:ext cx="1967827" cy="526161"/>
          </a:xfrm>
          <a:custGeom>
            <a:avLst/>
            <a:gdLst/>
            <a:ahLst/>
            <a:cxnLst/>
            <a:rect l="l" t="t" r="r" b="b"/>
            <a:pathLst>
              <a:path w="1967827" h="526161">
                <a:moveTo>
                  <a:pt x="0" y="0"/>
                </a:moveTo>
                <a:lnTo>
                  <a:pt x="1967827" y="0"/>
                </a:lnTo>
                <a:lnTo>
                  <a:pt x="1967827" y="526161"/>
                </a:lnTo>
                <a:lnTo>
                  <a:pt x="0" y="526161"/>
                </a:lnTo>
                <a:lnTo>
                  <a:pt x="0" y="0"/>
                </a:lnTo>
                <a:close/>
              </a:path>
            </a:pathLst>
          </a:custGeom>
          <a:blipFill>
            <a:blip r:embed="rId18"/>
            <a:stretch>
              <a:fillRect t="-83" b="-83"/>
            </a:stretch>
          </a:blipFill>
        </p:spPr>
        <p:txBody>
          <a:bodyPr/>
          <a:lstStyle/>
          <a:p>
            <a:endParaRPr lang="en-US"/>
          </a:p>
        </p:txBody>
      </p:sp>
      <p:sp>
        <p:nvSpPr>
          <p:cNvPr id="66" name="TextBox 63">
            <a:extLst>
              <a:ext uri="{FF2B5EF4-FFF2-40B4-BE49-F238E27FC236}">
                <a16:creationId xmlns:a16="http://schemas.microsoft.com/office/drawing/2014/main" id="{71671297-5616-D2C3-FF0C-D19C8833AA07}"/>
              </a:ext>
            </a:extLst>
          </p:cNvPr>
          <p:cNvSpPr txBox="1"/>
          <p:nvPr/>
        </p:nvSpPr>
        <p:spPr>
          <a:xfrm>
            <a:off x="1467145" y="7990578"/>
            <a:ext cx="6595562" cy="438766"/>
          </a:xfrm>
          <a:prstGeom prst="rect">
            <a:avLst/>
          </a:prstGeom>
        </p:spPr>
        <p:txBody>
          <a:bodyPr lIns="0" tIns="0" rIns="0" bIns="0" rtlCol="0" anchor="t">
            <a:spAutoFit/>
          </a:bodyPr>
          <a:lstStyle/>
          <a:p>
            <a:pPr algn="l">
              <a:lnSpc>
                <a:spcPts val="3640"/>
              </a:lnSpc>
              <a:spcBef>
                <a:spcPct val="0"/>
              </a:spcBef>
            </a:pPr>
            <a:r>
              <a:rPr lang="en-US" sz="2600" dirty="0">
                <a:solidFill>
                  <a:srgbClr val="000000"/>
                </a:solidFill>
                <a:latin typeface="Century Gothic Paneuropean"/>
                <a:ea typeface="Century Gothic Paneuropean"/>
                <a:cs typeface="Century Gothic Paneuropean"/>
                <a:sym typeface="Century Gothic Paneuropean"/>
              </a:rPr>
              <a:t>Direct people to your website</a:t>
            </a:r>
          </a:p>
        </p:txBody>
      </p:sp>
      <p:sp>
        <p:nvSpPr>
          <p:cNvPr id="67" name="TextBox 47">
            <a:extLst>
              <a:ext uri="{FF2B5EF4-FFF2-40B4-BE49-F238E27FC236}">
                <a16:creationId xmlns:a16="http://schemas.microsoft.com/office/drawing/2014/main" id="{82C593C3-65FA-BD29-DDC0-4EFB43632CE8}"/>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Tree>
    <p:extLst>
      <p:ext uri="{BB962C8B-B14F-4D97-AF65-F5344CB8AC3E}">
        <p14:creationId xmlns:p14="http://schemas.microsoft.com/office/powerpoint/2010/main" val="1487590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4549">
              <a:srgbClr val="FFFFFF">
                <a:alpha val="100000"/>
              </a:srgbClr>
            </a:gs>
            <a:gs pos="87307">
              <a:srgbClr val="FFFFFF">
                <a:alpha val="100000"/>
              </a:srgbClr>
            </a:gs>
            <a:gs pos="100000">
              <a:srgbClr val="FFFFFF">
                <a:alpha val="100000"/>
              </a:srgbClr>
            </a:gs>
          </a:gsLst>
          <a:lin ang="5400000"/>
        </a:gradFill>
        <a:effectLst/>
      </p:bgPr>
    </p:bg>
    <p:spTree>
      <p:nvGrpSpPr>
        <p:cNvPr id="1" name="">
          <a:extLst>
            <a:ext uri="{FF2B5EF4-FFF2-40B4-BE49-F238E27FC236}">
              <a16:creationId xmlns:a16="http://schemas.microsoft.com/office/drawing/2014/main" id="{12232CD3-9A68-7470-D2D2-1E46BD457CD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C2AA9D2-7F67-C2AF-71C6-162C1034B4CD}"/>
              </a:ext>
            </a:extLst>
          </p:cNvPr>
          <p:cNvSpPr/>
          <p:nvPr/>
        </p:nvSpPr>
        <p:spPr>
          <a:xfrm flipV="1">
            <a:off x="0" y="4262"/>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
            <a:extLst>
              <a:ext uri="{FF2B5EF4-FFF2-40B4-BE49-F238E27FC236}">
                <a16:creationId xmlns:a16="http://schemas.microsoft.com/office/drawing/2014/main" id="{BAA9E666-E825-49B0-B460-E2ADE1388276}"/>
              </a:ext>
            </a:extLst>
          </p:cNvPr>
          <p:cNvGrpSpPr/>
          <p:nvPr/>
        </p:nvGrpSpPr>
        <p:grpSpPr>
          <a:xfrm>
            <a:off x="1046326" y="618187"/>
            <a:ext cx="9561414" cy="1578102"/>
            <a:chOff x="0" y="0"/>
            <a:chExt cx="12748552" cy="2104135"/>
          </a:xfrm>
        </p:grpSpPr>
        <p:sp>
          <p:nvSpPr>
            <p:cNvPr id="4" name="Freeform 4">
              <a:extLst>
                <a:ext uri="{FF2B5EF4-FFF2-40B4-BE49-F238E27FC236}">
                  <a16:creationId xmlns:a16="http://schemas.microsoft.com/office/drawing/2014/main" id="{ED695303-A995-FD74-FA1F-7E8CEDE7C05F}"/>
                </a:ext>
              </a:extLst>
            </p:cNvPr>
            <p:cNvSpPr/>
            <p:nvPr/>
          </p:nvSpPr>
          <p:spPr>
            <a:xfrm>
              <a:off x="0" y="0"/>
              <a:ext cx="12748557" cy="2104135"/>
            </a:xfrm>
            <a:custGeom>
              <a:avLst/>
              <a:gdLst/>
              <a:ahLst/>
              <a:cxnLst/>
              <a:rect l="l" t="t" r="r" b="b"/>
              <a:pathLst>
                <a:path w="12748557" h="2104135">
                  <a:moveTo>
                    <a:pt x="0" y="0"/>
                  </a:moveTo>
                  <a:lnTo>
                    <a:pt x="12748557" y="0"/>
                  </a:lnTo>
                  <a:lnTo>
                    <a:pt x="12748557" y="2104135"/>
                  </a:lnTo>
                  <a:lnTo>
                    <a:pt x="0" y="2104135"/>
                  </a:lnTo>
                  <a:close/>
                </a:path>
              </a:pathLst>
            </a:custGeom>
            <a:solidFill>
              <a:srgbClr val="000000">
                <a:alpha val="0"/>
              </a:srgbClr>
            </a:solidFill>
            <a:ln w="12700">
              <a:noFill/>
            </a:ln>
          </p:spPr>
          <p:txBody>
            <a:bodyPr/>
            <a:lstStyle/>
            <a:p>
              <a:endParaRPr lang="en-US"/>
            </a:p>
          </p:txBody>
        </p:sp>
        <p:sp>
          <p:nvSpPr>
            <p:cNvPr id="5" name="TextBox 5">
              <a:extLst>
                <a:ext uri="{FF2B5EF4-FFF2-40B4-BE49-F238E27FC236}">
                  <a16:creationId xmlns:a16="http://schemas.microsoft.com/office/drawing/2014/main" id="{821793BC-649F-3728-AE48-3CF00A1FCDD9}"/>
                </a:ext>
              </a:extLst>
            </p:cNvPr>
            <p:cNvSpPr txBox="1"/>
            <p:nvPr/>
          </p:nvSpPr>
          <p:spPr>
            <a:xfrm>
              <a:off x="0" y="152400"/>
              <a:ext cx="12748552" cy="1951735"/>
            </a:xfrm>
            <a:prstGeom prst="rect">
              <a:avLst/>
            </a:prstGeom>
            <a:ln>
              <a:noFill/>
            </a:ln>
          </p:spPr>
          <p:txBody>
            <a:bodyPr lIns="0" tIns="0" rIns="0" bIns="0" rtlCol="0" anchor="ctr"/>
            <a:lstStyle/>
            <a:p>
              <a:pPr algn="l">
                <a:lnSpc>
                  <a:spcPts val="6191"/>
                </a:lnSpc>
              </a:pPr>
              <a:r>
                <a:rPr lang="en-US" sz="6450" dirty="0">
                  <a:solidFill>
                    <a:srgbClr val="4E92D4"/>
                  </a:solidFill>
                  <a:latin typeface="Anton"/>
                  <a:ea typeface="Anton"/>
                  <a:cs typeface="Anton"/>
                  <a:sym typeface="Anton"/>
                </a:rPr>
                <a:t>Personal Monthly Income</a:t>
              </a:r>
            </a:p>
          </p:txBody>
        </p:sp>
      </p:grpSp>
      <p:grpSp>
        <p:nvGrpSpPr>
          <p:cNvPr id="6" name="Group 6">
            <a:extLst>
              <a:ext uri="{FF2B5EF4-FFF2-40B4-BE49-F238E27FC236}">
                <a16:creationId xmlns:a16="http://schemas.microsoft.com/office/drawing/2014/main" id="{68C80FD6-BB9B-A141-DDD7-3ED8B02C42DE}"/>
              </a:ext>
            </a:extLst>
          </p:cNvPr>
          <p:cNvGrpSpPr/>
          <p:nvPr/>
        </p:nvGrpSpPr>
        <p:grpSpPr>
          <a:xfrm>
            <a:off x="11625234" y="594337"/>
            <a:ext cx="5484581" cy="1578102"/>
            <a:chOff x="0" y="0"/>
            <a:chExt cx="7312774" cy="2104135"/>
          </a:xfrm>
        </p:grpSpPr>
        <p:sp>
          <p:nvSpPr>
            <p:cNvPr id="7" name="Freeform 7">
              <a:extLst>
                <a:ext uri="{FF2B5EF4-FFF2-40B4-BE49-F238E27FC236}">
                  <a16:creationId xmlns:a16="http://schemas.microsoft.com/office/drawing/2014/main" id="{12D6D4D1-7AD1-5AD4-300E-9D452A72E364}"/>
                </a:ext>
              </a:extLst>
            </p:cNvPr>
            <p:cNvSpPr/>
            <p:nvPr/>
          </p:nvSpPr>
          <p:spPr>
            <a:xfrm>
              <a:off x="0" y="0"/>
              <a:ext cx="7312774" cy="2104135"/>
            </a:xfrm>
            <a:custGeom>
              <a:avLst/>
              <a:gdLst/>
              <a:ahLst/>
              <a:cxnLst/>
              <a:rect l="l" t="t" r="r" b="b"/>
              <a:pathLst>
                <a:path w="7312774" h="2104135">
                  <a:moveTo>
                    <a:pt x="0" y="0"/>
                  </a:moveTo>
                  <a:lnTo>
                    <a:pt x="7312774" y="0"/>
                  </a:lnTo>
                  <a:lnTo>
                    <a:pt x="7312774" y="2104135"/>
                  </a:lnTo>
                  <a:lnTo>
                    <a:pt x="0" y="2104135"/>
                  </a:lnTo>
                  <a:close/>
                </a:path>
              </a:pathLst>
            </a:custGeom>
            <a:solidFill>
              <a:srgbClr val="000000">
                <a:alpha val="0"/>
              </a:srgbClr>
            </a:solidFill>
            <a:ln w="12700">
              <a:noFill/>
            </a:ln>
          </p:spPr>
          <p:txBody>
            <a:bodyPr/>
            <a:lstStyle/>
            <a:p>
              <a:endParaRPr lang="en-US"/>
            </a:p>
          </p:txBody>
        </p:sp>
        <p:sp>
          <p:nvSpPr>
            <p:cNvPr id="8" name="TextBox 8">
              <a:extLst>
                <a:ext uri="{FF2B5EF4-FFF2-40B4-BE49-F238E27FC236}">
                  <a16:creationId xmlns:a16="http://schemas.microsoft.com/office/drawing/2014/main" id="{B29BD00A-D31B-012E-22F7-EE778329DC0F}"/>
                </a:ext>
              </a:extLst>
            </p:cNvPr>
            <p:cNvSpPr txBox="1"/>
            <p:nvPr/>
          </p:nvSpPr>
          <p:spPr>
            <a:xfrm>
              <a:off x="0" y="152400"/>
              <a:ext cx="7312774" cy="1951735"/>
            </a:xfrm>
            <a:prstGeom prst="rect">
              <a:avLst/>
            </a:prstGeom>
            <a:ln>
              <a:noFill/>
            </a:ln>
          </p:spPr>
          <p:txBody>
            <a:bodyPr lIns="0" tIns="0" rIns="0" bIns="0" rtlCol="0" anchor="ctr"/>
            <a:lstStyle/>
            <a:p>
              <a:pPr algn="l">
                <a:lnSpc>
                  <a:spcPts val="6191"/>
                </a:lnSpc>
              </a:pPr>
              <a:r>
                <a:rPr lang="en-US" sz="6450">
                  <a:solidFill>
                    <a:srgbClr val="4E92D4"/>
                  </a:solidFill>
                  <a:latin typeface="Anton"/>
                  <a:ea typeface="Anton"/>
                  <a:cs typeface="Anton"/>
                  <a:sym typeface="Anton"/>
                </a:rPr>
                <a:t>Your</a:t>
              </a:r>
              <a:r>
                <a:rPr lang="en-US" sz="6450">
                  <a:solidFill>
                    <a:srgbClr val="125994"/>
                  </a:solidFill>
                  <a:latin typeface="Anton"/>
                  <a:ea typeface="Anton"/>
                  <a:cs typeface="Anton"/>
                  <a:sym typeface="Anton"/>
                </a:rPr>
                <a:t> </a:t>
              </a:r>
              <a:r>
                <a:rPr lang="en-US" sz="6450">
                  <a:solidFill>
                    <a:srgbClr val="404040"/>
                  </a:solidFill>
                  <a:latin typeface="Anton"/>
                  <a:ea typeface="Anton"/>
                  <a:cs typeface="Anton"/>
                  <a:sym typeface="Anton"/>
                </a:rPr>
                <a:t>Customers</a:t>
              </a:r>
            </a:p>
          </p:txBody>
        </p:sp>
      </p:grpSp>
      <p:grpSp>
        <p:nvGrpSpPr>
          <p:cNvPr id="9" name="Group 9">
            <a:extLst>
              <a:ext uri="{FF2B5EF4-FFF2-40B4-BE49-F238E27FC236}">
                <a16:creationId xmlns:a16="http://schemas.microsoft.com/office/drawing/2014/main" id="{E5CAAC04-1DFE-FA5E-CA86-29382B8DD02F}"/>
              </a:ext>
            </a:extLst>
          </p:cNvPr>
          <p:cNvGrpSpPr/>
          <p:nvPr/>
        </p:nvGrpSpPr>
        <p:grpSpPr>
          <a:xfrm>
            <a:off x="1031272" y="1938471"/>
            <a:ext cx="16225456" cy="9525"/>
            <a:chOff x="0" y="0"/>
            <a:chExt cx="21633942" cy="12700"/>
          </a:xfrm>
        </p:grpSpPr>
        <p:sp>
          <p:nvSpPr>
            <p:cNvPr id="10" name="Freeform 10">
              <a:extLst>
                <a:ext uri="{FF2B5EF4-FFF2-40B4-BE49-F238E27FC236}">
                  <a16:creationId xmlns:a16="http://schemas.microsoft.com/office/drawing/2014/main" id="{2B2D05BC-EEB5-5329-D0FE-912E655F825F}"/>
                </a:ext>
              </a:extLst>
            </p:cNvPr>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noFill/>
            </a:ln>
          </p:spPr>
          <p:txBody>
            <a:bodyPr/>
            <a:lstStyle/>
            <a:p>
              <a:endParaRPr lang="en-US"/>
            </a:p>
          </p:txBody>
        </p:sp>
      </p:grpSp>
      <p:sp>
        <p:nvSpPr>
          <p:cNvPr id="11" name="Freeform 11">
            <a:extLst>
              <a:ext uri="{FF2B5EF4-FFF2-40B4-BE49-F238E27FC236}">
                <a16:creationId xmlns:a16="http://schemas.microsoft.com/office/drawing/2014/main" id="{B17E29E7-4274-F9B6-09CA-8F21C1F52CCA}"/>
              </a:ext>
            </a:extLst>
          </p:cNvPr>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3">
              <a:extLst>
                <a:ext uri="{96DAC541-7B7A-43D3-8B79-37D633B846F1}">
                  <asvg:svgBlip xmlns:asvg="http://schemas.microsoft.com/office/drawing/2016/SVG/main" r:embed="rId4"/>
                </a:ext>
              </a:extLst>
            </a:blip>
            <a:stretch>
              <a:fillRect t="-468" b="-468"/>
            </a:stretch>
          </a:blipFill>
        </p:spPr>
        <p:txBody>
          <a:bodyPr/>
          <a:lstStyle/>
          <a:p>
            <a:endParaRPr lang="en-US"/>
          </a:p>
        </p:txBody>
      </p:sp>
      <p:sp>
        <p:nvSpPr>
          <p:cNvPr id="13" name="Freeform 13">
            <a:extLst>
              <a:ext uri="{FF2B5EF4-FFF2-40B4-BE49-F238E27FC236}">
                <a16:creationId xmlns:a16="http://schemas.microsoft.com/office/drawing/2014/main" id="{E5E8F18C-45E8-E519-9066-B62A476FC38D}"/>
              </a:ext>
            </a:extLst>
          </p:cNvPr>
          <p:cNvSpPr/>
          <p:nvPr/>
        </p:nvSpPr>
        <p:spPr>
          <a:xfrm>
            <a:off x="10673144" y="9845288"/>
            <a:ext cx="7158038" cy="464069"/>
          </a:xfrm>
          <a:custGeom>
            <a:avLst/>
            <a:gdLst/>
            <a:ahLst/>
            <a:cxnLst/>
            <a:rect l="l" t="t" r="r" b="b"/>
            <a:pathLst>
              <a:path w="9544050" h="618759">
                <a:moveTo>
                  <a:pt x="0" y="0"/>
                </a:moveTo>
                <a:lnTo>
                  <a:pt x="9544050" y="0"/>
                </a:lnTo>
                <a:lnTo>
                  <a:pt x="9544050" y="618759"/>
                </a:lnTo>
                <a:lnTo>
                  <a:pt x="0" y="618759"/>
                </a:lnTo>
                <a:close/>
              </a:path>
            </a:pathLst>
          </a:custGeom>
          <a:solidFill>
            <a:srgbClr val="000000">
              <a:alpha val="0"/>
            </a:srgbClr>
          </a:solidFill>
          <a:ln w="12700">
            <a:noFill/>
          </a:ln>
        </p:spPr>
        <p:txBody>
          <a:bodyPr/>
          <a:lstStyle/>
          <a:p>
            <a:endParaRPr lang="en-US"/>
          </a:p>
        </p:txBody>
      </p:sp>
      <p:sp>
        <p:nvSpPr>
          <p:cNvPr id="15" name="TextBox 15">
            <a:extLst>
              <a:ext uri="{FF2B5EF4-FFF2-40B4-BE49-F238E27FC236}">
                <a16:creationId xmlns:a16="http://schemas.microsoft.com/office/drawing/2014/main" id="{A9D16149-08A8-5C9B-8906-B767ADDC5226}"/>
              </a:ext>
            </a:extLst>
          </p:cNvPr>
          <p:cNvSpPr txBox="1"/>
          <p:nvPr/>
        </p:nvSpPr>
        <p:spPr>
          <a:xfrm>
            <a:off x="1594235" y="3174209"/>
            <a:ext cx="9526667" cy="3462486"/>
          </a:xfrm>
          <a:prstGeom prst="rect">
            <a:avLst/>
          </a:prstGeom>
        </p:spPr>
        <p:txBody>
          <a:bodyPr lIns="0" tIns="0" rIns="0" bIns="0" rtlCol="0" anchor="t">
            <a:spAutoFit/>
          </a:bodyPr>
          <a:lstStyle/>
          <a:p>
            <a:pPr algn="l">
              <a:lnSpc>
                <a:spcPts val="5400"/>
              </a:lnSpc>
            </a:pPr>
            <a:r>
              <a:rPr lang="en-US" sz="4500" dirty="0">
                <a:solidFill>
                  <a:srgbClr val="5E5E5E"/>
                </a:solidFill>
                <a:latin typeface="Century Gothic Paneuropean"/>
                <a:ea typeface="Century Gothic Paneuropean"/>
                <a:cs typeface="Century Gothic Paneuropean"/>
                <a:sym typeface="Century Gothic Paneuropean"/>
              </a:rPr>
              <a:t>  3 Services / 8 Points = </a:t>
            </a:r>
            <a:r>
              <a:rPr lang="en-US" sz="4500" b="1" dirty="0">
                <a:solidFill>
                  <a:srgbClr val="194478"/>
                </a:solidFill>
                <a:latin typeface="Century Gothic Paneuropean Bold"/>
                <a:ea typeface="Century Gothic Paneuropean Bold"/>
                <a:cs typeface="Century Gothic Paneuropean Bold"/>
                <a:sym typeface="Century Gothic Paneuropean Bold"/>
              </a:rPr>
              <a:t>$400</a:t>
            </a:r>
          </a:p>
          <a:p>
            <a:pPr algn="l">
              <a:lnSpc>
                <a:spcPts val="5400"/>
              </a:lnSpc>
            </a:pPr>
            <a:r>
              <a:rPr lang="en-US" sz="4500" dirty="0">
                <a:solidFill>
                  <a:srgbClr val="5E5E5E"/>
                </a:solidFill>
                <a:latin typeface="Century Gothic Paneuropean"/>
                <a:ea typeface="Century Gothic Paneuropean"/>
                <a:cs typeface="Century Gothic Paneuropean"/>
                <a:sym typeface="Century Gothic Paneuropean"/>
              </a:rPr>
              <a:t>6 Services / 16 Points = </a:t>
            </a:r>
            <a:r>
              <a:rPr lang="en-US" sz="4500" b="1" dirty="0">
                <a:solidFill>
                  <a:srgbClr val="194478"/>
                </a:solidFill>
                <a:latin typeface="Century Gothic Paneuropean Bold"/>
                <a:ea typeface="Century Gothic Paneuropean Bold"/>
                <a:cs typeface="Century Gothic Paneuropean Bold"/>
                <a:sym typeface="Century Gothic Paneuropean Bold"/>
              </a:rPr>
              <a:t>$1000</a:t>
            </a:r>
          </a:p>
          <a:p>
            <a:pPr>
              <a:lnSpc>
                <a:spcPts val="5400"/>
              </a:lnSpc>
            </a:pPr>
            <a:r>
              <a:rPr lang="en-US" sz="4500" dirty="0">
                <a:solidFill>
                  <a:srgbClr val="5E5E5E"/>
                </a:solidFill>
                <a:latin typeface="Century Gothic Paneuropean"/>
                <a:ea typeface="Century Gothic Paneuropean"/>
                <a:cs typeface="Century Gothic Paneuropean"/>
                <a:sym typeface="Century Gothic Paneuropean"/>
              </a:rPr>
              <a:t> 9 Services / 24 Points = </a:t>
            </a:r>
            <a:r>
              <a:rPr lang="en-US" sz="4500" b="1" dirty="0">
                <a:solidFill>
                  <a:srgbClr val="194478"/>
                </a:solidFill>
                <a:latin typeface="Century Gothic Paneuropean Bold"/>
                <a:ea typeface="Century Gothic Paneuropean Bold"/>
                <a:cs typeface="Century Gothic Paneuropean Bold"/>
                <a:sym typeface="Century Gothic Paneuropean Bold"/>
              </a:rPr>
              <a:t>$1,500</a:t>
            </a:r>
          </a:p>
          <a:p>
            <a:pPr>
              <a:lnSpc>
                <a:spcPts val="5400"/>
              </a:lnSpc>
            </a:pPr>
            <a:r>
              <a:rPr lang="en-US" sz="4500" dirty="0">
                <a:solidFill>
                  <a:srgbClr val="5E5E5E"/>
                </a:solidFill>
                <a:latin typeface="Century Gothic Paneuropean"/>
                <a:ea typeface="Century Gothic Paneuropean"/>
                <a:cs typeface="Century Gothic Paneuropean"/>
                <a:sym typeface="Century Gothic Paneuropean"/>
              </a:rPr>
              <a:t>12 Services / 32 Points = </a:t>
            </a:r>
            <a:r>
              <a:rPr lang="en-US" sz="4500" b="1" dirty="0">
                <a:solidFill>
                  <a:srgbClr val="194478"/>
                </a:solidFill>
                <a:latin typeface="Century Gothic Paneuropean Bold"/>
                <a:ea typeface="Century Gothic Paneuropean"/>
                <a:cs typeface="Century Gothic Paneuropean Bold"/>
                <a:sym typeface="Century Gothic Paneuropean Bold"/>
              </a:rPr>
              <a:t>$2,000</a:t>
            </a:r>
            <a:endParaRPr lang="en-US" sz="4500" b="1" dirty="0">
              <a:solidFill>
                <a:srgbClr val="194478"/>
              </a:solidFill>
              <a:latin typeface="Century Gothic Paneuropean Bold"/>
              <a:ea typeface="Century Gothic Paneuropean Bold"/>
              <a:cs typeface="Century Gothic Paneuropean Bold"/>
              <a:sym typeface="Century Gothic Paneuropean Bold"/>
            </a:endParaRPr>
          </a:p>
          <a:p>
            <a:pPr algn="l">
              <a:lnSpc>
                <a:spcPts val="5400"/>
              </a:lnSpc>
            </a:pPr>
            <a:endParaRPr lang="en-US" sz="4500" b="1" dirty="0">
              <a:solidFill>
                <a:srgbClr val="194478"/>
              </a:solidFill>
              <a:latin typeface="Century Gothic Paneuropean Bold"/>
              <a:ea typeface="Century Gothic Paneuropean Bold"/>
              <a:cs typeface="Century Gothic Paneuropean Bold"/>
              <a:sym typeface="Century Gothic Paneuropean Bold"/>
            </a:endParaRPr>
          </a:p>
        </p:txBody>
      </p:sp>
      <p:sp>
        <p:nvSpPr>
          <p:cNvPr id="16" name="TextBox 16">
            <a:extLst>
              <a:ext uri="{FF2B5EF4-FFF2-40B4-BE49-F238E27FC236}">
                <a16:creationId xmlns:a16="http://schemas.microsoft.com/office/drawing/2014/main" id="{A1AF49DA-8293-D636-4819-E32B4EEA7651}"/>
              </a:ext>
            </a:extLst>
          </p:cNvPr>
          <p:cNvSpPr txBox="1"/>
          <p:nvPr/>
        </p:nvSpPr>
        <p:spPr>
          <a:xfrm>
            <a:off x="2109588" y="2635184"/>
            <a:ext cx="7121625" cy="366575"/>
          </a:xfrm>
          <a:prstGeom prst="rect">
            <a:avLst/>
          </a:prstGeom>
          <a:ln>
            <a:noFill/>
          </a:ln>
        </p:spPr>
        <p:txBody>
          <a:bodyPr wrap="square" lIns="0" tIns="0" rIns="0" bIns="0" rtlCol="0" anchor="t">
            <a:spAutoFit/>
          </a:bodyPr>
          <a:lstStyle/>
          <a:p>
            <a:pPr algn="ctr">
              <a:lnSpc>
                <a:spcPts val="2557"/>
              </a:lnSpc>
            </a:pPr>
            <a:r>
              <a:rPr lang="en-US" sz="3525" b="1" i="1">
                <a:solidFill>
                  <a:srgbClr val="125994"/>
                </a:solidFill>
                <a:latin typeface="Century Gothic Paneuropean Bold Italics"/>
                <a:ea typeface="Century Gothic Paneuropean Bold Italics"/>
                <a:cs typeface="Century Gothic Paneuropean Bold Italics"/>
                <a:sym typeface="Century Gothic Paneuropean Bold Italics"/>
              </a:rPr>
              <a:t>Acquire Customers Totaling:</a:t>
            </a:r>
          </a:p>
        </p:txBody>
      </p:sp>
      <p:grpSp>
        <p:nvGrpSpPr>
          <p:cNvPr id="17" name="Group 17">
            <a:extLst>
              <a:ext uri="{FF2B5EF4-FFF2-40B4-BE49-F238E27FC236}">
                <a16:creationId xmlns:a16="http://schemas.microsoft.com/office/drawing/2014/main" id="{7CFE9163-D4B7-7FA1-EBA6-EC57D7E5CA5D}"/>
              </a:ext>
            </a:extLst>
          </p:cNvPr>
          <p:cNvGrpSpPr/>
          <p:nvPr/>
        </p:nvGrpSpPr>
        <p:grpSpPr>
          <a:xfrm>
            <a:off x="1351956" y="6253407"/>
            <a:ext cx="9255784" cy="1779725"/>
            <a:chOff x="0" y="0"/>
            <a:chExt cx="2319338" cy="552094"/>
          </a:xfrm>
        </p:grpSpPr>
        <p:sp>
          <p:nvSpPr>
            <p:cNvPr id="18" name="Freeform 18">
              <a:extLst>
                <a:ext uri="{FF2B5EF4-FFF2-40B4-BE49-F238E27FC236}">
                  <a16:creationId xmlns:a16="http://schemas.microsoft.com/office/drawing/2014/main" id="{D55DE256-48B9-5D84-492F-BE49DEC2BF40}"/>
                </a:ext>
              </a:extLst>
            </p:cNvPr>
            <p:cNvSpPr/>
            <p:nvPr/>
          </p:nvSpPr>
          <p:spPr>
            <a:xfrm>
              <a:off x="0" y="0"/>
              <a:ext cx="2319338" cy="552094"/>
            </a:xfrm>
            <a:custGeom>
              <a:avLst/>
              <a:gdLst/>
              <a:ahLst/>
              <a:cxnLst/>
              <a:rect l="l" t="t" r="r" b="b"/>
              <a:pathLst>
                <a:path w="2319338" h="552094">
                  <a:moveTo>
                    <a:pt x="43957" y="0"/>
                  </a:moveTo>
                  <a:lnTo>
                    <a:pt x="2275381" y="0"/>
                  </a:lnTo>
                  <a:cubicBezTo>
                    <a:pt x="2299658" y="0"/>
                    <a:pt x="2319338" y="19680"/>
                    <a:pt x="2319338" y="43957"/>
                  </a:cubicBezTo>
                  <a:lnTo>
                    <a:pt x="2319338" y="508137"/>
                  </a:lnTo>
                  <a:cubicBezTo>
                    <a:pt x="2319338" y="532414"/>
                    <a:pt x="2299658" y="552094"/>
                    <a:pt x="2275381" y="552094"/>
                  </a:cubicBezTo>
                  <a:lnTo>
                    <a:pt x="43957" y="552094"/>
                  </a:lnTo>
                  <a:cubicBezTo>
                    <a:pt x="19680" y="552094"/>
                    <a:pt x="0" y="532414"/>
                    <a:pt x="0" y="508137"/>
                  </a:cubicBezTo>
                  <a:lnTo>
                    <a:pt x="0" y="43957"/>
                  </a:lnTo>
                  <a:cubicBezTo>
                    <a:pt x="0" y="19680"/>
                    <a:pt x="19680" y="0"/>
                    <a:pt x="43957" y="0"/>
                  </a:cubicBezTo>
                  <a:close/>
                </a:path>
              </a:pathLst>
            </a:custGeom>
            <a:solidFill>
              <a:srgbClr val="F7F7F7"/>
            </a:solidFill>
            <a:ln w="38100" cap="rnd">
              <a:solidFill>
                <a:srgbClr val="4E92D4"/>
              </a:solidFill>
              <a:prstDash val="solid"/>
              <a:round/>
            </a:ln>
          </p:spPr>
          <p:txBody>
            <a:bodyPr/>
            <a:lstStyle/>
            <a:p>
              <a:endParaRPr lang="en-US"/>
            </a:p>
          </p:txBody>
        </p:sp>
        <p:sp>
          <p:nvSpPr>
            <p:cNvPr id="19" name="TextBox 19">
              <a:extLst>
                <a:ext uri="{FF2B5EF4-FFF2-40B4-BE49-F238E27FC236}">
                  <a16:creationId xmlns:a16="http://schemas.microsoft.com/office/drawing/2014/main" id="{86CEB3E5-8E7D-DB3E-40F4-F5854283B2C8}"/>
                </a:ext>
              </a:extLst>
            </p:cNvPr>
            <p:cNvSpPr txBox="1"/>
            <p:nvPr/>
          </p:nvSpPr>
          <p:spPr>
            <a:xfrm>
              <a:off x="0" y="-38100"/>
              <a:ext cx="2319338" cy="590194"/>
            </a:xfrm>
            <a:prstGeom prst="rect">
              <a:avLst/>
            </a:prstGeom>
          </p:spPr>
          <p:txBody>
            <a:bodyPr lIns="50800" tIns="50800" rIns="50800" bIns="50800" rtlCol="0" anchor="ctr"/>
            <a:lstStyle/>
            <a:p>
              <a:pPr algn="ctr">
                <a:lnSpc>
                  <a:spcPts val="2659"/>
                </a:lnSpc>
              </a:pPr>
              <a:endParaRPr/>
            </a:p>
          </p:txBody>
        </p:sp>
      </p:grpSp>
      <p:sp>
        <p:nvSpPr>
          <p:cNvPr id="20" name="TextBox 20">
            <a:extLst>
              <a:ext uri="{FF2B5EF4-FFF2-40B4-BE49-F238E27FC236}">
                <a16:creationId xmlns:a16="http://schemas.microsoft.com/office/drawing/2014/main" id="{A5D0BD68-ADEE-9CBB-F815-90CAC6E69FF6}"/>
              </a:ext>
            </a:extLst>
          </p:cNvPr>
          <p:cNvSpPr txBox="1"/>
          <p:nvPr/>
        </p:nvSpPr>
        <p:spPr>
          <a:xfrm rot="10800000" flipV="1">
            <a:off x="1437268" y="6474525"/>
            <a:ext cx="8925931" cy="1356333"/>
          </a:xfrm>
          <a:prstGeom prst="rect">
            <a:avLst/>
          </a:prstGeom>
        </p:spPr>
        <p:txBody>
          <a:bodyPr wrap="square" lIns="0" tIns="0" rIns="0" bIns="0" rtlCol="0" anchor="t">
            <a:spAutoFit/>
          </a:bodyPr>
          <a:lstStyle/>
          <a:p>
            <a:pPr algn="ctr">
              <a:lnSpc>
                <a:spcPts val="6435"/>
              </a:lnSpc>
            </a:pPr>
            <a:r>
              <a:rPr lang="en-US" sz="4950" b="1" dirty="0">
                <a:solidFill>
                  <a:srgbClr val="125994"/>
                </a:solidFill>
                <a:latin typeface="Century Gothic Paneuropean Bold"/>
                <a:ea typeface="Century Gothic Paneuropean Bold"/>
                <a:cs typeface="Century Gothic Paneuropean Bold"/>
                <a:sym typeface="Century Gothic Paneuropean Bold"/>
              </a:rPr>
              <a:t>Plus</a:t>
            </a:r>
            <a:r>
              <a:rPr lang="en-US" sz="4950" b="1" dirty="0">
                <a:solidFill>
                  <a:srgbClr val="4E92D4"/>
                </a:solidFill>
                <a:latin typeface="Century Gothic Paneuropean Bold"/>
                <a:ea typeface="Century Gothic Paneuropean Bold"/>
                <a:cs typeface="Century Gothic Paneuropean Bold"/>
                <a:sym typeface="Century Gothic Paneuropean Bold"/>
              </a:rPr>
              <a:t> </a:t>
            </a:r>
            <a:r>
              <a:rPr lang="en-US" sz="4950" b="1" dirty="0">
                <a:solidFill>
                  <a:srgbClr val="194478"/>
                </a:solidFill>
                <a:latin typeface="Century Gothic Paneuropean Bold"/>
                <a:ea typeface="Century Gothic Paneuropean Bold"/>
                <a:cs typeface="Century Gothic Paneuropean Bold"/>
                <a:sym typeface="Century Gothic Paneuropean Bold"/>
              </a:rPr>
              <a:t>$500</a:t>
            </a:r>
          </a:p>
          <a:p>
            <a:pPr algn="ctr">
              <a:lnSpc>
                <a:spcPts val="4420"/>
              </a:lnSpc>
            </a:pPr>
            <a:r>
              <a:rPr lang="en-US" sz="3400" spc="-106" dirty="0">
                <a:solidFill>
                  <a:srgbClr val="5E5E5E"/>
                </a:solidFill>
                <a:latin typeface="Century Gothic Paneuropean"/>
                <a:ea typeface="Century Gothic Paneuropean"/>
                <a:cs typeface="Century Gothic Paneuropean"/>
                <a:sym typeface="Century Gothic Paneuropean"/>
              </a:rPr>
              <a:t>for Every Additional </a:t>
            </a:r>
            <a:r>
              <a:rPr lang="en-US" sz="3400" b="1" spc="-106" dirty="0">
                <a:solidFill>
                  <a:srgbClr val="5E5E5E"/>
                </a:solidFill>
                <a:latin typeface="Century Gothic Paneuropean Bold"/>
                <a:ea typeface="Century Gothic Paneuropean Bold"/>
                <a:cs typeface="Century Gothic Paneuropean Bold"/>
                <a:sym typeface="Century Gothic Paneuropean Bold"/>
              </a:rPr>
              <a:t>3 </a:t>
            </a:r>
            <a:r>
              <a:rPr lang="en-US" sz="3400" spc="-106" dirty="0">
                <a:solidFill>
                  <a:srgbClr val="5E5E5E"/>
                </a:solidFill>
                <a:latin typeface="Century Gothic Paneuropean"/>
                <a:ea typeface="Century Gothic Paneuropean"/>
                <a:cs typeface="Century Gothic Paneuropean"/>
                <a:sym typeface="Century Gothic Paneuropean"/>
              </a:rPr>
              <a:t>Services &amp; </a:t>
            </a:r>
            <a:r>
              <a:rPr lang="en-US" sz="3400" b="1" spc="-106" dirty="0">
                <a:solidFill>
                  <a:srgbClr val="5E5E5E"/>
                </a:solidFill>
                <a:latin typeface="Century Gothic Paneuropean Bold"/>
                <a:ea typeface="Century Gothic Paneuropean Bold"/>
                <a:cs typeface="Century Gothic Paneuropean Bold"/>
                <a:sym typeface="Century Gothic Paneuropean Bold"/>
              </a:rPr>
              <a:t>8 </a:t>
            </a:r>
            <a:r>
              <a:rPr lang="en-US" sz="3400" spc="-106" dirty="0">
                <a:solidFill>
                  <a:srgbClr val="5E5E5E"/>
                </a:solidFill>
                <a:latin typeface="Century Gothic Paneuropean"/>
                <a:ea typeface="Century Gothic Paneuropean"/>
                <a:cs typeface="Century Gothic Paneuropean"/>
                <a:sym typeface="Century Gothic Paneuropean"/>
              </a:rPr>
              <a:t>Points</a:t>
            </a:r>
          </a:p>
        </p:txBody>
      </p:sp>
      <p:sp>
        <p:nvSpPr>
          <p:cNvPr id="23" name="TextBox 23">
            <a:extLst>
              <a:ext uri="{FF2B5EF4-FFF2-40B4-BE49-F238E27FC236}">
                <a16:creationId xmlns:a16="http://schemas.microsoft.com/office/drawing/2014/main" id="{1222F10A-CB47-35F2-193E-75154908B05D}"/>
              </a:ext>
            </a:extLst>
          </p:cNvPr>
          <p:cNvSpPr txBox="1"/>
          <p:nvPr/>
        </p:nvSpPr>
        <p:spPr>
          <a:xfrm>
            <a:off x="2209800" y="7701951"/>
            <a:ext cx="7543799" cy="1779724"/>
          </a:xfrm>
          <a:prstGeom prst="rect">
            <a:avLst/>
          </a:prstGeom>
          <a:ln>
            <a:noFill/>
          </a:ln>
        </p:spPr>
        <p:txBody>
          <a:bodyPr lIns="0" tIns="0" rIns="0" bIns="0" rtlCol="0" anchor="ctr"/>
          <a:lstStyle/>
          <a:p>
            <a:pPr algn="ctr">
              <a:lnSpc>
                <a:spcPts val="3960"/>
              </a:lnSpc>
            </a:pPr>
            <a:endParaRPr lang="en-US" sz="3300" spc="-78" dirty="0">
              <a:solidFill>
                <a:srgbClr val="4E92D4"/>
              </a:solidFill>
              <a:latin typeface="Century Gothic Paneuropean"/>
              <a:ea typeface="Century Gothic Paneuropean"/>
              <a:cs typeface="Century Gothic Paneuropean"/>
              <a:sym typeface="Century Gothic Paneuropean"/>
            </a:endParaRPr>
          </a:p>
          <a:p>
            <a:pPr algn="ctr">
              <a:lnSpc>
                <a:spcPts val="3960"/>
              </a:lnSpc>
            </a:pPr>
            <a:r>
              <a:rPr lang="en-US" sz="3300" spc="-78" dirty="0">
                <a:solidFill>
                  <a:srgbClr val="4E92D4"/>
                </a:solidFill>
                <a:latin typeface="Century Gothic Paneuropean"/>
                <a:ea typeface="Century Gothic Paneuropean"/>
                <a:cs typeface="Century Gothic Paneuropean"/>
                <a:sym typeface="Century Gothic Paneuropean"/>
              </a:rPr>
              <a:t>Paid weekly as earned when </a:t>
            </a:r>
            <a:r>
              <a:rPr lang="en-US" sz="3300" b="1" spc="-78" dirty="0">
                <a:solidFill>
                  <a:srgbClr val="4E92D4"/>
                </a:solidFill>
                <a:latin typeface="Century Gothic Paneuropean Bold"/>
                <a:ea typeface="Century Gothic Paneuropean Bold"/>
                <a:cs typeface="Century Gothic Paneuropean Bold"/>
                <a:sym typeface="Century Gothic Paneuropean Bold"/>
              </a:rPr>
              <a:t>YOU </a:t>
            </a:r>
            <a:r>
              <a:rPr lang="en-US" sz="3300" spc="-78" dirty="0">
                <a:solidFill>
                  <a:srgbClr val="4E92D4"/>
                </a:solidFill>
                <a:latin typeface="Century Gothic Paneuropean"/>
                <a:ea typeface="Century Gothic Paneuropean"/>
                <a:cs typeface="Century Gothic Paneuropean"/>
                <a:sym typeface="Century Gothic Paneuropean"/>
              </a:rPr>
              <a:t>acquire customers.*</a:t>
            </a:r>
          </a:p>
        </p:txBody>
      </p:sp>
      <p:grpSp>
        <p:nvGrpSpPr>
          <p:cNvPr id="27" name="Group 24">
            <a:extLst>
              <a:ext uri="{FF2B5EF4-FFF2-40B4-BE49-F238E27FC236}">
                <a16:creationId xmlns:a16="http://schemas.microsoft.com/office/drawing/2014/main" id="{CBBAD7DD-45AB-02F9-19A6-44F4FE8FBE53}"/>
              </a:ext>
            </a:extLst>
          </p:cNvPr>
          <p:cNvGrpSpPr/>
          <p:nvPr/>
        </p:nvGrpSpPr>
        <p:grpSpPr>
          <a:xfrm>
            <a:off x="11625234" y="3424447"/>
            <a:ext cx="5626722" cy="2263240"/>
            <a:chOff x="0" y="0"/>
            <a:chExt cx="7502296" cy="4846320"/>
          </a:xfrm>
        </p:grpSpPr>
        <p:sp>
          <p:nvSpPr>
            <p:cNvPr id="28" name="Freeform 25">
              <a:extLst>
                <a:ext uri="{FF2B5EF4-FFF2-40B4-BE49-F238E27FC236}">
                  <a16:creationId xmlns:a16="http://schemas.microsoft.com/office/drawing/2014/main" id="{44F90C37-F021-3452-7E46-867BD145CE50}"/>
                </a:ext>
              </a:extLst>
            </p:cNvPr>
            <p:cNvSpPr/>
            <p:nvPr/>
          </p:nvSpPr>
          <p:spPr>
            <a:xfrm>
              <a:off x="0" y="0"/>
              <a:ext cx="7502271" cy="4846320"/>
            </a:xfrm>
            <a:custGeom>
              <a:avLst/>
              <a:gdLst/>
              <a:ahLst/>
              <a:cxnLst/>
              <a:rect l="l" t="t" r="r" b="b"/>
              <a:pathLst>
                <a:path w="7502271" h="4846320">
                  <a:moveTo>
                    <a:pt x="0" y="0"/>
                  </a:moveTo>
                  <a:lnTo>
                    <a:pt x="7502271" y="0"/>
                  </a:lnTo>
                  <a:lnTo>
                    <a:pt x="7502271" y="4846320"/>
                  </a:lnTo>
                  <a:lnTo>
                    <a:pt x="0" y="4846320"/>
                  </a:lnTo>
                  <a:close/>
                </a:path>
              </a:pathLst>
            </a:custGeom>
            <a:solidFill>
              <a:srgbClr val="4E92D4"/>
            </a:solidFill>
            <a:ln w="12700">
              <a:solidFill>
                <a:srgbClr val="000000"/>
              </a:solidFill>
            </a:ln>
          </p:spPr>
          <p:txBody>
            <a:bodyPr/>
            <a:lstStyle/>
            <a:p>
              <a:endParaRPr lang="en-US"/>
            </a:p>
          </p:txBody>
        </p:sp>
      </p:grpSp>
      <p:grpSp>
        <p:nvGrpSpPr>
          <p:cNvPr id="29" name="Group 26">
            <a:extLst>
              <a:ext uri="{FF2B5EF4-FFF2-40B4-BE49-F238E27FC236}">
                <a16:creationId xmlns:a16="http://schemas.microsoft.com/office/drawing/2014/main" id="{60244690-7E68-5FB1-8E19-C7D3E1CCE9AC}"/>
              </a:ext>
            </a:extLst>
          </p:cNvPr>
          <p:cNvGrpSpPr/>
          <p:nvPr/>
        </p:nvGrpSpPr>
        <p:grpSpPr>
          <a:xfrm>
            <a:off x="11625234" y="3358288"/>
            <a:ext cx="5904724" cy="2808860"/>
            <a:chOff x="-4065852" y="0"/>
            <a:chExt cx="11482746" cy="4390486"/>
          </a:xfrm>
        </p:grpSpPr>
        <p:sp>
          <p:nvSpPr>
            <p:cNvPr id="30" name="Freeform 27">
              <a:extLst>
                <a:ext uri="{FF2B5EF4-FFF2-40B4-BE49-F238E27FC236}">
                  <a16:creationId xmlns:a16="http://schemas.microsoft.com/office/drawing/2014/main" id="{367E9260-547F-7566-69F0-C05D207D632E}"/>
                </a:ext>
              </a:extLst>
            </p:cNvPr>
            <p:cNvSpPr/>
            <p:nvPr/>
          </p:nvSpPr>
          <p:spPr>
            <a:xfrm>
              <a:off x="319929" y="0"/>
              <a:ext cx="7096965" cy="2937302"/>
            </a:xfrm>
            <a:custGeom>
              <a:avLst/>
              <a:gdLst/>
              <a:ahLst/>
              <a:cxnLst/>
              <a:rect l="l" t="t" r="r" b="b"/>
              <a:pathLst>
                <a:path w="7416894" h="5100644">
                  <a:moveTo>
                    <a:pt x="0" y="0"/>
                  </a:moveTo>
                  <a:lnTo>
                    <a:pt x="7416894" y="0"/>
                  </a:lnTo>
                  <a:lnTo>
                    <a:pt x="7416894" y="5100644"/>
                  </a:lnTo>
                  <a:lnTo>
                    <a:pt x="0" y="5100644"/>
                  </a:lnTo>
                  <a:close/>
                </a:path>
              </a:pathLst>
            </a:custGeom>
            <a:solidFill>
              <a:srgbClr val="000000">
                <a:alpha val="0"/>
              </a:srgbClr>
            </a:solidFill>
            <a:ln w="12700">
              <a:noFill/>
            </a:ln>
          </p:spPr>
          <p:txBody>
            <a:bodyPr/>
            <a:lstStyle/>
            <a:p>
              <a:endParaRPr lang="en-US" dirty="0"/>
            </a:p>
          </p:txBody>
        </p:sp>
        <p:sp>
          <p:nvSpPr>
            <p:cNvPr id="31" name="TextBox 28">
              <a:extLst>
                <a:ext uri="{FF2B5EF4-FFF2-40B4-BE49-F238E27FC236}">
                  <a16:creationId xmlns:a16="http://schemas.microsoft.com/office/drawing/2014/main" id="{4CB53591-F6D3-E31A-9736-C472A39E5D44}"/>
                </a:ext>
              </a:extLst>
            </p:cNvPr>
            <p:cNvSpPr txBox="1"/>
            <p:nvPr/>
          </p:nvSpPr>
          <p:spPr>
            <a:xfrm>
              <a:off x="-4065852" y="2"/>
              <a:ext cx="11482740" cy="4390484"/>
            </a:xfrm>
            <a:prstGeom prst="rect">
              <a:avLst/>
            </a:prstGeom>
            <a:ln>
              <a:noFill/>
            </a:ln>
          </p:spPr>
          <p:txBody>
            <a:bodyPr lIns="0" tIns="0" rIns="0" bIns="0" rtlCol="0" anchor="ctr"/>
            <a:lstStyle/>
            <a:p>
              <a:pPr algn="ctr">
                <a:lnSpc>
                  <a:spcPts val="7920"/>
                </a:lnSpc>
              </a:pPr>
              <a:r>
                <a:rPr lang="en-US" sz="6600" b="1" dirty="0">
                  <a:solidFill>
                    <a:srgbClr val="FFFFFF"/>
                  </a:solidFill>
                  <a:latin typeface="Century Gothic Paneuropean Bold"/>
                  <a:ea typeface="Century Gothic Paneuropean Bold"/>
                  <a:cs typeface="Century Gothic Paneuropean Bold"/>
                  <a:sym typeface="Century Gothic Paneuropean Bold"/>
                </a:rPr>
                <a:t>3% TO 20%</a:t>
              </a:r>
            </a:p>
            <a:p>
              <a:pPr algn="ctr">
                <a:lnSpc>
                  <a:spcPts val="4860"/>
                </a:lnSpc>
              </a:pPr>
              <a:endParaRPr lang="en-US" sz="4050" dirty="0">
                <a:solidFill>
                  <a:srgbClr val="FFFFFF"/>
                </a:solidFill>
                <a:latin typeface="Century Gothic Paneuropean"/>
                <a:ea typeface="Century Gothic Paneuropean"/>
                <a:cs typeface="Century Gothic Paneuropean"/>
                <a:sym typeface="Century Gothic Paneuropean"/>
              </a:endParaRPr>
            </a:p>
          </p:txBody>
        </p:sp>
      </p:grpSp>
      <p:sp>
        <p:nvSpPr>
          <p:cNvPr id="32" name="TextBox 29">
            <a:extLst>
              <a:ext uri="{FF2B5EF4-FFF2-40B4-BE49-F238E27FC236}">
                <a16:creationId xmlns:a16="http://schemas.microsoft.com/office/drawing/2014/main" id="{2B065444-CF99-04CB-AC1F-F35384232E1A}"/>
              </a:ext>
            </a:extLst>
          </p:cNvPr>
          <p:cNvSpPr txBox="1"/>
          <p:nvPr/>
        </p:nvSpPr>
        <p:spPr>
          <a:xfrm>
            <a:off x="12413091" y="2496288"/>
            <a:ext cx="5116867" cy="600056"/>
          </a:xfrm>
          <a:prstGeom prst="rect">
            <a:avLst/>
          </a:prstGeom>
        </p:spPr>
        <p:txBody>
          <a:bodyPr wrap="square" lIns="0" tIns="0" rIns="0" bIns="0" rtlCol="0" anchor="t">
            <a:spAutoFit/>
          </a:bodyPr>
          <a:lstStyle/>
          <a:p>
            <a:pPr algn="l">
              <a:lnSpc>
                <a:spcPts val="4740"/>
              </a:lnSpc>
            </a:pPr>
            <a:r>
              <a:rPr lang="en-US" sz="3950" b="1" dirty="0">
                <a:solidFill>
                  <a:srgbClr val="404040"/>
                </a:solidFill>
                <a:latin typeface="Century Gothic Paneuropean Bold"/>
                <a:ea typeface="Century Gothic Paneuropean Bold"/>
                <a:cs typeface="Century Gothic Paneuropean Bold"/>
                <a:sym typeface="Century Gothic Paneuropean Bold"/>
              </a:rPr>
              <a:t>Residual Income</a:t>
            </a:r>
          </a:p>
        </p:txBody>
      </p:sp>
      <p:grpSp>
        <p:nvGrpSpPr>
          <p:cNvPr id="33" name="Group 30">
            <a:extLst>
              <a:ext uri="{FF2B5EF4-FFF2-40B4-BE49-F238E27FC236}">
                <a16:creationId xmlns:a16="http://schemas.microsoft.com/office/drawing/2014/main" id="{DD2AD0CD-5D06-792D-74C2-6A5571F6F3B3}"/>
              </a:ext>
            </a:extLst>
          </p:cNvPr>
          <p:cNvGrpSpPr/>
          <p:nvPr/>
        </p:nvGrpSpPr>
        <p:grpSpPr>
          <a:xfrm>
            <a:off x="11361502" y="6267159"/>
            <a:ext cx="6363804" cy="2775317"/>
            <a:chOff x="0" y="-1838637"/>
            <a:chExt cx="8485073" cy="4211602"/>
          </a:xfrm>
        </p:grpSpPr>
        <p:sp>
          <p:nvSpPr>
            <p:cNvPr id="34" name="Freeform 31">
              <a:extLst>
                <a:ext uri="{FF2B5EF4-FFF2-40B4-BE49-F238E27FC236}">
                  <a16:creationId xmlns:a16="http://schemas.microsoft.com/office/drawing/2014/main" id="{C1149934-26A8-567D-2F27-BDD8B46326F2}"/>
                </a:ext>
              </a:extLst>
            </p:cNvPr>
            <p:cNvSpPr/>
            <p:nvPr/>
          </p:nvSpPr>
          <p:spPr>
            <a:xfrm>
              <a:off x="0" y="0"/>
              <a:ext cx="8404601" cy="2372965"/>
            </a:xfrm>
            <a:custGeom>
              <a:avLst/>
              <a:gdLst/>
              <a:ahLst/>
              <a:cxnLst/>
              <a:rect l="l" t="t" r="r" b="b"/>
              <a:pathLst>
                <a:path w="8404601" h="2372965">
                  <a:moveTo>
                    <a:pt x="0" y="0"/>
                  </a:moveTo>
                  <a:lnTo>
                    <a:pt x="8404601" y="0"/>
                  </a:lnTo>
                  <a:lnTo>
                    <a:pt x="8404601" y="2372965"/>
                  </a:lnTo>
                  <a:lnTo>
                    <a:pt x="0" y="2372965"/>
                  </a:lnTo>
                  <a:close/>
                </a:path>
              </a:pathLst>
            </a:custGeom>
            <a:solidFill>
              <a:srgbClr val="000000">
                <a:alpha val="0"/>
              </a:srgbClr>
            </a:solidFill>
            <a:ln w="12700">
              <a:noFill/>
            </a:ln>
          </p:spPr>
          <p:txBody>
            <a:bodyPr/>
            <a:lstStyle/>
            <a:p>
              <a:endParaRPr lang="en-US"/>
            </a:p>
          </p:txBody>
        </p:sp>
        <p:sp>
          <p:nvSpPr>
            <p:cNvPr id="35" name="TextBox 32">
              <a:extLst>
                <a:ext uri="{FF2B5EF4-FFF2-40B4-BE49-F238E27FC236}">
                  <a16:creationId xmlns:a16="http://schemas.microsoft.com/office/drawing/2014/main" id="{66515F99-02F9-2B5D-2D71-99B58E31301E}"/>
                </a:ext>
              </a:extLst>
            </p:cNvPr>
            <p:cNvSpPr txBox="1"/>
            <p:nvPr/>
          </p:nvSpPr>
          <p:spPr>
            <a:xfrm>
              <a:off x="80467" y="-1838637"/>
              <a:ext cx="8404606" cy="2363436"/>
            </a:xfrm>
            <a:prstGeom prst="rect">
              <a:avLst/>
            </a:prstGeom>
            <a:ln>
              <a:noFill/>
            </a:ln>
          </p:spPr>
          <p:txBody>
            <a:bodyPr lIns="0" tIns="0" rIns="0" bIns="0" rtlCol="0" anchor="ctr"/>
            <a:lstStyle/>
            <a:p>
              <a:pPr algn="ctr">
                <a:lnSpc>
                  <a:spcPts val="3960"/>
                </a:lnSpc>
              </a:pPr>
              <a:r>
                <a:rPr lang="en-US" sz="3300" spc="-78" dirty="0">
                  <a:solidFill>
                    <a:srgbClr val="4B8DCD"/>
                  </a:solidFill>
                  <a:latin typeface="Century Gothic Paneuropean"/>
                  <a:ea typeface="Century Gothic Paneuropean"/>
                  <a:cs typeface="Century Gothic Paneuropean"/>
                  <a:sym typeface="Century Gothic Paneuropean"/>
                </a:rPr>
                <a:t>Paid monthly on </a:t>
              </a:r>
              <a:r>
                <a:rPr lang="en-US" sz="3300" b="1" spc="-78" dirty="0">
                  <a:solidFill>
                    <a:srgbClr val="4B8DCD"/>
                  </a:solidFill>
                  <a:latin typeface="Century Gothic Paneuropean Bold"/>
                  <a:ea typeface="Century Gothic Paneuropean Bold"/>
                  <a:cs typeface="Century Gothic Paneuropean Bold"/>
                  <a:sym typeface="Century Gothic Paneuropean Bold"/>
                </a:rPr>
                <a:t>your</a:t>
              </a:r>
              <a:r>
                <a:rPr lang="en-US" sz="3300" spc="-78" dirty="0">
                  <a:solidFill>
                    <a:srgbClr val="4B8DCD"/>
                  </a:solidFill>
                  <a:latin typeface="Century Gothic Paneuropean"/>
                  <a:ea typeface="Century Gothic Paneuropean"/>
                  <a:cs typeface="Century Gothic Paneuropean"/>
                  <a:sym typeface="Century Gothic Paneuropean"/>
                </a:rPr>
                <a:t> customers Monthly Commissionable Revenue*</a:t>
              </a:r>
            </a:p>
          </p:txBody>
        </p:sp>
      </p:grpSp>
      <p:sp>
        <p:nvSpPr>
          <p:cNvPr id="2" name="TextBox 47">
            <a:extLst>
              <a:ext uri="{FF2B5EF4-FFF2-40B4-BE49-F238E27FC236}">
                <a16:creationId xmlns:a16="http://schemas.microsoft.com/office/drawing/2014/main" id="{57418D06-167C-BFAA-ADE0-81D7FD8645CC}"/>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
        <p:nvSpPr>
          <p:cNvPr id="22" name="TextBox 26">
            <a:extLst>
              <a:ext uri="{FF2B5EF4-FFF2-40B4-BE49-F238E27FC236}">
                <a16:creationId xmlns:a16="http://schemas.microsoft.com/office/drawing/2014/main" id="{5F831D65-65D6-D243-A2EC-08C8278FF5B1}"/>
              </a:ext>
            </a:extLst>
          </p:cNvPr>
          <p:cNvSpPr txBox="1"/>
          <p:nvPr/>
        </p:nvSpPr>
        <p:spPr>
          <a:xfrm>
            <a:off x="1046326" y="9526072"/>
            <a:ext cx="8989724" cy="456832"/>
          </a:xfrm>
          <a:prstGeom prst="rect">
            <a:avLst/>
          </a:prstGeom>
          <a:ln>
            <a:noFill/>
          </a:ln>
        </p:spPr>
        <p:txBody>
          <a:bodyPr lIns="0" tIns="0" rIns="0" bIns="0" rtlCol="0" anchor="ctr"/>
          <a:lstStyle/>
          <a:p>
            <a:pPr>
              <a:lnSpc>
                <a:spcPts val="2460"/>
              </a:lnSpc>
            </a:pPr>
            <a:r>
              <a:rPr lang="en-US" sz="2000" dirty="0">
                <a:solidFill>
                  <a:srgbClr val="4E92D5"/>
                </a:solidFill>
                <a:latin typeface="Century Gothic" panose="020B0502020202020204" pitchFamily="34" charset="0"/>
                <a:ea typeface="Century Gothic Paneuropean Italics"/>
                <a:cs typeface="Century Gothic Paneuropean Italics"/>
                <a:sym typeface="Century Gothic Paneuropean Italics"/>
              </a:rPr>
              <a:t>*</a:t>
            </a:r>
            <a:r>
              <a:rPr lang="en-US" sz="2000" b="1" dirty="0">
                <a:solidFill>
                  <a:srgbClr val="4E92D5"/>
                </a:solidFill>
                <a:latin typeface="Century Gothic" panose="020B0502020202020204" pitchFamily="34" charset="0"/>
                <a:ea typeface="Century Gothic Paneuropean Italics"/>
                <a:cs typeface="Century Gothic Paneuropean Italics"/>
                <a:sym typeface="Century Gothic Paneuropean Italics"/>
              </a:rPr>
              <a:t>Refer to the ACN Compensation Plan for complete details! </a:t>
            </a:r>
          </a:p>
        </p:txBody>
      </p:sp>
    </p:spTree>
    <p:extLst>
      <p:ext uri="{BB962C8B-B14F-4D97-AF65-F5344CB8AC3E}">
        <p14:creationId xmlns:p14="http://schemas.microsoft.com/office/powerpoint/2010/main" val="26070940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D7C1B-D959-A46F-63E3-9C050B8E1C16}"/>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02757454-E739-C31B-53F3-58539C320812}"/>
              </a:ext>
            </a:extLst>
          </p:cNvPr>
          <p:cNvSpPr/>
          <p:nvPr/>
        </p:nvSpPr>
        <p:spPr>
          <a:xfrm flipV="1">
            <a:off x="0" y="-60334"/>
            <a:ext cx="18288000" cy="2819613"/>
          </a:xfrm>
          <a:prstGeom prst="rect">
            <a:avLst/>
          </a:prstGeom>
          <a:gradFill>
            <a:gsLst>
              <a:gs pos="80000">
                <a:srgbClr val="DAEDFD"/>
              </a:gs>
              <a:gs pos="26000">
                <a:srgbClr val="FFFFFF">
                  <a:alpha val="0"/>
                </a:srgbClr>
              </a:gs>
              <a:gs pos="100000">
                <a:srgbClr val="C1E1FB"/>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a:extLst>
              <a:ext uri="{FF2B5EF4-FFF2-40B4-BE49-F238E27FC236}">
                <a16:creationId xmlns:a16="http://schemas.microsoft.com/office/drawing/2014/main" id="{3BF43903-C94E-6BDB-81A4-4A3F6E8AF678}"/>
              </a:ext>
            </a:extLst>
          </p:cNvPr>
          <p:cNvGrpSpPr/>
          <p:nvPr/>
        </p:nvGrpSpPr>
        <p:grpSpPr>
          <a:xfrm>
            <a:off x="1036033" y="7915728"/>
            <a:ext cx="16215932" cy="822960"/>
            <a:chOff x="0" y="0"/>
            <a:chExt cx="21126196" cy="1097280"/>
          </a:xfrm>
        </p:grpSpPr>
        <p:sp>
          <p:nvSpPr>
            <p:cNvPr id="3" name="Freeform 3">
              <a:extLst>
                <a:ext uri="{FF2B5EF4-FFF2-40B4-BE49-F238E27FC236}">
                  <a16:creationId xmlns:a16="http://schemas.microsoft.com/office/drawing/2014/main" id="{810EFCBA-DCB0-C947-7135-A63D848528B4}"/>
                </a:ext>
              </a:extLst>
            </p:cNvPr>
            <p:cNvSpPr/>
            <p:nvPr/>
          </p:nvSpPr>
          <p:spPr>
            <a:xfrm>
              <a:off x="0" y="0"/>
              <a:ext cx="21126196" cy="1097280"/>
            </a:xfrm>
            <a:custGeom>
              <a:avLst/>
              <a:gdLst/>
              <a:ahLst/>
              <a:cxnLst/>
              <a:rect l="l" t="t" r="r" b="b"/>
              <a:pathLst>
                <a:path w="21126196" h="1097280">
                  <a:moveTo>
                    <a:pt x="0" y="0"/>
                  </a:moveTo>
                  <a:lnTo>
                    <a:pt x="21126196" y="0"/>
                  </a:lnTo>
                  <a:lnTo>
                    <a:pt x="21126196" y="1097280"/>
                  </a:lnTo>
                  <a:lnTo>
                    <a:pt x="0" y="1097280"/>
                  </a:lnTo>
                  <a:close/>
                </a:path>
              </a:pathLst>
            </a:custGeom>
            <a:gradFill rotWithShape="1">
              <a:gsLst>
                <a:gs pos="0">
                  <a:srgbClr val="82CAE9">
                    <a:alpha val="100000"/>
                  </a:srgbClr>
                </a:gs>
                <a:gs pos="56000">
                  <a:srgbClr val="8471F2">
                    <a:alpha val="100000"/>
                  </a:srgbClr>
                </a:gs>
              </a:gsLst>
              <a:lin ang="2700000"/>
            </a:gradFill>
            <a:ln w="12700">
              <a:noFill/>
            </a:ln>
          </p:spPr>
          <p:txBody>
            <a:bodyPr/>
            <a:lstStyle/>
            <a:p>
              <a:endParaRPr lang="en-US"/>
            </a:p>
          </p:txBody>
        </p:sp>
      </p:grpSp>
      <p:sp>
        <p:nvSpPr>
          <p:cNvPr id="4" name="TextBox 4">
            <a:extLst>
              <a:ext uri="{FF2B5EF4-FFF2-40B4-BE49-F238E27FC236}">
                <a16:creationId xmlns:a16="http://schemas.microsoft.com/office/drawing/2014/main" id="{5FAC1FA6-D416-51F8-44C9-04AEEBF69F5F}"/>
              </a:ext>
            </a:extLst>
          </p:cNvPr>
          <p:cNvSpPr txBox="1"/>
          <p:nvPr/>
        </p:nvSpPr>
        <p:spPr>
          <a:xfrm>
            <a:off x="1693102" y="8299437"/>
            <a:ext cx="14963575" cy="186547"/>
          </a:xfrm>
          <a:prstGeom prst="rect">
            <a:avLst/>
          </a:prstGeom>
        </p:spPr>
        <p:txBody>
          <a:bodyPr lIns="0" tIns="0" rIns="0" bIns="0" rtlCol="0" anchor="t">
            <a:spAutoFit/>
          </a:bodyPr>
          <a:lstStyle/>
          <a:p>
            <a:pPr algn="ctr">
              <a:lnSpc>
                <a:spcPts val="2775"/>
              </a:lnSpc>
            </a:pPr>
            <a:r>
              <a:rPr lang="en-US" sz="4050" dirty="0">
                <a:solidFill>
                  <a:srgbClr val="FFFFFF"/>
                </a:solidFill>
                <a:latin typeface="Anton"/>
                <a:ea typeface="Anton"/>
                <a:cs typeface="Anton"/>
                <a:sym typeface="Anton"/>
              </a:rPr>
              <a:t>Get rewarded month after month when you meet referral goals!</a:t>
            </a:r>
          </a:p>
        </p:txBody>
      </p:sp>
      <p:sp>
        <p:nvSpPr>
          <p:cNvPr id="5" name="TextBox 5">
            <a:extLst>
              <a:ext uri="{FF2B5EF4-FFF2-40B4-BE49-F238E27FC236}">
                <a16:creationId xmlns:a16="http://schemas.microsoft.com/office/drawing/2014/main" id="{94773101-AA02-94DA-3826-37EFD38E351C}"/>
              </a:ext>
            </a:extLst>
          </p:cNvPr>
          <p:cNvSpPr txBox="1"/>
          <p:nvPr/>
        </p:nvSpPr>
        <p:spPr>
          <a:xfrm>
            <a:off x="1723996" y="8834580"/>
            <a:ext cx="14901786" cy="292542"/>
          </a:xfrm>
          <a:prstGeom prst="rect">
            <a:avLst/>
          </a:prstGeom>
        </p:spPr>
        <p:txBody>
          <a:bodyPr lIns="0" tIns="0" rIns="0" bIns="0" rtlCol="0" anchor="t">
            <a:spAutoFit/>
          </a:bodyPr>
          <a:lstStyle/>
          <a:p>
            <a:pPr algn="ctr">
              <a:lnSpc>
                <a:spcPts val="2466"/>
              </a:lnSpc>
            </a:pPr>
            <a:r>
              <a:rPr lang="en-US" sz="1600" i="1">
                <a:solidFill>
                  <a:srgbClr val="485860"/>
                </a:solidFill>
                <a:latin typeface="Century Gothic Paneuropean Italics"/>
                <a:ea typeface="Century Gothic Paneuropean Italics"/>
                <a:cs typeface="Century Gothic Paneuropean Italics"/>
                <a:sym typeface="Century Gothic Paneuropean Italics"/>
              </a:rPr>
              <a:t>* Excludes taxes and surcharges. Additional terms and conditions apply. For full details, refer to the service-specific program in the IBO Back Office</a:t>
            </a:r>
          </a:p>
        </p:txBody>
      </p:sp>
      <p:grpSp>
        <p:nvGrpSpPr>
          <p:cNvPr id="17" name="Group 17">
            <a:extLst>
              <a:ext uri="{FF2B5EF4-FFF2-40B4-BE49-F238E27FC236}">
                <a16:creationId xmlns:a16="http://schemas.microsoft.com/office/drawing/2014/main" id="{88640BCD-591B-6016-324F-2624D8FB9380}"/>
              </a:ext>
            </a:extLst>
          </p:cNvPr>
          <p:cNvGrpSpPr/>
          <p:nvPr/>
        </p:nvGrpSpPr>
        <p:grpSpPr>
          <a:xfrm>
            <a:off x="1031272" y="1938471"/>
            <a:ext cx="16225456" cy="9525"/>
            <a:chOff x="0" y="0"/>
            <a:chExt cx="21633942" cy="12700"/>
          </a:xfrm>
        </p:grpSpPr>
        <p:sp>
          <p:nvSpPr>
            <p:cNvPr id="18" name="Freeform 18">
              <a:extLst>
                <a:ext uri="{FF2B5EF4-FFF2-40B4-BE49-F238E27FC236}">
                  <a16:creationId xmlns:a16="http://schemas.microsoft.com/office/drawing/2014/main" id="{AC3BE6D4-C0EC-142B-F7C7-952F4E229686}"/>
                </a:ext>
              </a:extLst>
            </p:cNvPr>
            <p:cNvSpPr/>
            <p:nvPr/>
          </p:nvSpPr>
          <p:spPr>
            <a:xfrm>
              <a:off x="6350" y="0"/>
              <a:ext cx="21621242" cy="12700"/>
            </a:xfrm>
            <a:custGeom>
              <a:avLst/>
              <a:gdLst/>
              <a:ahLst/>
              <a:cxnLst/>
              <a:rect l="l" t="t" r="r" b="b"/>
              <a:pathLst>
                <a:path w="21621242" h="12700">
                  <a:moveTo>
                    <a:pt x="0" y="0"/>
                  </a:moveTo>
                  <a:lnTo>
                    <a:pt x="21621242" y="0"/>
                  </a:lnTo>
                  <a:lnTo>
                    <a:pt x="21621242" y="12700"/>
                  </a:lnTo>
                  <a:lnTo>
                    <a:pt x="0" y="12700"/>
                  </a:lnTo>
                  <a:close/>
                </a:path>
              </a:pathLst>
            </a:custGeom>
            <a:solidFill>
              <a:srgbClr val="102C53"/>
            </a:solidFill>
            <a:ln w="12700">
              <a:solidFill>
                <a:srgbClr val="000000"/>
              </a:solidFill>
            </a:ln>
          </p:spPr>
          <p:txBody>
            <a:bodyPr/>
            <a:lstStyle/>
            <a:p>
              <a:endParaRPr lang="en-US"/>
            </a:p>
          </p:txBody>
        </p:sp>
      </p:grpSp>
      <p:grpSp>
        <p:nvGrpSpPr>
          <p:cNvPr id="21" name="Group 21">
            <a:extLst>
              <a:ext uri="{FF2B5EF4-FFF2-40B4-BE49-F238E27FC236}">
                <a16:creationId xmlns:a16="http://schemas.microsoft.com/office/drawing/2014/main" id="{896D3A8C-7033-4851-F2B5-EEBD1D2768DB}"/>
              </a:ext>
            </a:extLst>
          </p:cNvPr>
          <p:cNvGrpSpPr/>
          <p:nvPr/>
        </p:nvGrpSpPr>
        <p:grpSpPr>
          <a:xfrm>
            <a:off x="-120702" y="473735"/>
            <a:ext cx="11439964" cy="1841145"/>
            <a:chOff x="0" y="0"/>
            <a:chExt cx="15253285" cy="2454860"/>
          </a:xfrm>
        </p:grpSpPr>
        <p:sp>
          <p:nvSpPr>
            <p:cNvPr id="22" name="Freeform 22">
              <a:extLst>
                <a:ext uri="{FF2B5EF4-FFF2-40B4-BE49-F238E27FC236}">
                  <a16:creationId xmlns:a16="http://schemas.microsoft.com/office/drawing/2014/main" id="{A06E1A35-B2D9-E69A-D2C6-F1DEACCF579B}"/>
                </a:ext>
              </a:extLst>
            </p:cNvPr>
            <p:cNvSpPr/>
            <p:nvPr/>
          </p:nvSpPr>
          <p:spPr>
            <a:xfrm>
              <a:off x="0" y="0"/>
              <a:ext cx="15253284" cy="2454863"/>
            </a:xfrm>
            <a:custGeom>
              <a:avLst/>
              <a:gdLst/>
              <a:ahLst/>
              <a:cxnLst/>
              <a:rect l="l" t="t" r="r" b="b"/>
              <a:pathLst>
                <a:path w="15253284" h="2454863">
                  <a:moveTo>
                    <a:pt x="0" y="0"/>
                  </a:moveTo>
                  <a:lnTo>
                    <a:pt x="15253284" y="0"/>
                  </a:lnTo>
                  <a:lnTo>
                    <a:pt x="15253284" y="2454863"/>
                  </a:lnTo>
                  <a:lnTo>
                    <a:pt x="0" y="2454863"/>
                  </a:lnTo>
                  <a:close/>
                </a:path>
              </a:pathLst>
            </a:custGeom>
            <a:solidFill>
              <a:srgbClr val="000000">
                <a:alpha val="0"/>
              </a:srgbClr>
            </a:solidFill>
            <a:ln w="12700">
              <a:noFill/>
            </a:ln>
          </p:spPr>
          <p:txBody>
            <a:bodyPr/>
            <a:lstStyle/>
            <a:p>
              <a:endParaRPr lang="en-US"/>
            </a:p>
          </p:txBody>
        </p:sp>
        <p:sp>
          <p:nvSpPr>
            <p:cNvPr id="23" name="TextBox 23">
              <a:extLst>
                <a:ext uri="{FF2B5EF4-FFF2-40B4-BE49-F238E27FC236}">
                  <a16:creationId xmlns:a16="http://schemas.microsoft.com/office/drawing/2014/main" id="{2D36DECF-11DB-1A47-A923-943F6709224A}"/>
                </a:ext>
              </a:extLst>
            </p:cNvPr>
            <p:cNvSpPr txBox="1"/>
            <p:nvPr/>
          </p:nvSpPr>
          <p:spPr>
            <a:xfrm>
              <a:off x="0" y="161925"/>
              <a:ext cx="15253285" cy="2292935"/>
            </a:xfrm>
            <a:prstGeom prst="rect">
              <a:avLst/>
            </a:prstGeom>
            <a:ln>
              <a:noFill/>
            </a:ln>
          </p:spPr>
          <p:txBody>
            <a:bodyPr lIns="0" tIns="0" rIns="0" bIns="0" rtlCol="0" anchor="ctr"/>
            <a:lstStyle/>
            <a:p>
              <a:pPr algn="ctr">
                <a:lnSpc>
                  <a:spcPts val="7200"/>
                </a:lnSpc>
              </a:pPr>
              <a:r>
                <a:rPr lang="en-US" sz="7500" dirty="0">
                  <a:solidFill>
                    <a:srgbClr val="4E92D4"/>
                  </a:solidFill>
                  <a:latin typeface="Anton"/>
                  <a:ea typeface="Anton"/>
                  <a:cs typeface="Anton"/>
                  <a:sym typeface="Anton"/>
                </a:rPr>
                <a:t>IBO Referral Programs</a:t>
              </a:r>
            </a:p>
          </p:txBody>
        </p:sp>
      </p:grpSp>
      <p:sp>
        <p:nvSpPr>
          <p:cNvPr id="24" name="Freeform 24">
            <a:extLst>
              <a:ext uri="{FF2B5EF4-FFF2-40B4-BE49-F238E27FC236}">
                <a16:creationId xmlns:a16="http://schemas.microsoft.com/office/drawing/2014/main" id="{ACBAB491-51F0-6BB9-8B1F-A106CCFE6F41}"/>
              </a:ext>
            </a:extLst>
          </p:cNvPr>
          <p:cNvSpPr/>
          <p:nvPr/>
        </p:nvSpPr>
        <p:spPr>
          <a:xfrm>
            <a:off x="16127911" y="9295047"/>
            <a:ext cx="1835610" cy="687857"/>
          </a:xfrm>
          <a:custGeom>
            <a:avLst/>
            <a:gdLst/>
            <a:ahLst/>
            <a:cxnLst/>
            <a:rect l="l" t="t" r="r" b="b"/>
            <a:pathLst>
              <a:path w="1835610" h="687857">
                <a:moveTo>
                  <a:pt x="0" y="0"/>
                </a:moveTo>
                <a:lnTo>
                  <a:pt x="1835610" y="0"/>
                </a:lnTo>
                <a:lnTo>
                  <a:pt x="1835610" y="687858"/>
                </a:lnTo>
                <a:lnTo>
                  <a:pt x="0" y="687858"/>
                </a:lnTo>
                <a:lnTo>
                  <a:pt x="0" y="0"/>
                </a:lnTo>
                <a:close/>
              </a:path>
            </a:pathLst>
          </a:custGeom>
          <a:blipFill>
            <a:blip r:embed="rId3">
              <a:extLst>
                <a:ext uri="{96DAC541-7B7A-43D3-8B79-37D633B846F1}">
                  <asvg:svgBlip xmlns:asvg="http://schemas.microsoft.com/office/drawing/2016/SVG/main" r:embed="rId4"/>
                </a:ext>
              </a:extLst>
            </a:blip>
            <a:stretch>
              <a:fillRect t="-468" b="-468"/>
            </a:stretch>
          </a:blipFill>
        </p:spPr>
        <p:txBody>
          <a:bodyPr/>
          <a:lstStyle/>
          <a:p>
            <a:endParaRPr lang="en-US"/>
          </a:p>
        </p:txBody>
      </p:sp>
      <p:sp>
        <p:nvSpPr>
          <p:cNvPr id="6" name="TextBox 47">
            <a:extLst>
              <a:ext uri="{FF2B5EF4-FFF2-40B4-BE49-F238E27FC236}">
                <a16:creationId xmlns:a16="http://schemas.microsoft.com/office/drawing/2014/main" id="{E7F231CD-A3D9-2C6D-55DB-44BAA316DBCF}"/>
              </a:ext>
            </a:extLst>
          </p:cNvPr>
          <p:cNvSpPr txBox="1"/>
          <p:nvPr/>
        </p:nvSpPr>
        <p:spPr>
          <a:xfrm>
            <a:off x="10673144" y="9745276"/>
            <a:ext cx="7158038" cy="564080"/>
          </a:xfrm>
          <a:prstGeom prst="rect">
            <a:avLst/>
          </a:prstGeom>
          <a:ln>
            <a:noFill/>
          </a:ln>
        </p:spPr>
        <p:txBody>
          <a:bodyPr lIns="0" tIns="0" rIns="0" bIns="0" rtlCol="0" anchor="ctr"/>
          <a:lstStyle/>
          <a:p>
            <a:pPr algn="r">
              <a:lnSpc>
                <a:spcPts val="2775"/>
              </a:lnSpc>
            </a:pPr>
            <a:r>
              <a:rPr lang="en-US" sz="1200" dirty="0">
                <a:solidFill>
                  <a:schemeClr val="bg1">
                    <a:lumMod val="65000"/>
                  </a:schemeClr>
                </a:solidFill>
                <a:latin typeface="Century Gothic" panose="020B0502020202020204" pitchFamily="34" charset="0"/>
                <a:ea typeface="Calibri (MS) Italics"/>
                <a:cs typeface="Calibri (MS) Italics"/>
                <a:sym typeface="Calibri (MS) Italics"/>
              </a:rPr>
              <a:t> © 2026 ACN Opportunity, LLC | ACN Business Opportunity Presentation-USEN | 012826</a:t>
            </a:r>
          </a:p>
        </p:txBody>
      </p:sp>
      <p:sp>
        <p:nvSpPr>
          <p:cNvPr id="39" name="Rectangle 38">
            <a:extLst>
              <a:ext uri="{FF2B5EF4-FFF2-40B4-BE49-F238E27FC236}">
                <a16:creationId xmlns:a16="http://schemas.microsoft.com/office/drawing/2014/main" id="{6013F50D-F1ED-7E5E-9C74-99E10E5A1A0B}"/>
              </a:ext>
            </a:extLst>
          </p:cNvPr>
          <p:cNvSpPr/>
          <p:nvPr/>
        </p:nvSpPr>
        <p:spPr>
          <a:xfrm rot="10800000" flipV="1">
            <a:off x="1036034" y="2314879"/>
            <a:ext cx="4577790" cy="4789567"/>
          </a:xfrm>
          <a:prstGeom prst="rect">
            <a:avLst/>
          </a:prstGeom>
          <a:gradFill>
            <a:gsLst>
              <a:gs pos="48000">
                <a:schemeClr val="bg1"/>
              </a:gs>
              <a:gs pos="100000">
                <a:srgbClr val="C7D7E5"/>
              </a:gs>
            </a:gsLst>
            <a:lin ang="10800000" scaled="0"/>
          </a:gradFill>
          <a:ln w="44450">
            <a:gradFill>
              <a:gsLst>
                <a:gs pos="0">
                  <a:srgbClr val="8471F2"/>
                </a:gs>
                <a:gs pos="100000">
                  <a:srgbClr val="82C1EA"/>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Rectangle 39">
            <a:extLst>
              <a:ext uri="{FF2B5EF4-FFF2-40B4-BE49-F238E27FC236}">
                <a16:creationId xmlns:a16="http://schemas.microsoft.com/office/drawing/2014/main" id="{92673290-E00C-4468-311E-BE4917C9A61B}"/>
              </a:ext>
            </a:extLst>
          </p:cNvPr>
          <p:cNvSpPr/>
          <p:nvPr/>
        </p:nvSpPr>
        <p:spPr>
          <a:xfrm rot="10800000" flipV="1">
            <a:off x="5987307" y="2314879"/>
            <a:ext cx="5245623" cy="4789565"/>
          </a:xfrm>
          <a:prstGeom prst="rect">
            <a:avLst/>
          </a:prstGeom>
          <a:gradFill>
            <a:gsLst>
              <a:gs pos="48000">
                <a:schemeClr val="bg1"/>
              </a:gs>
              <a:gs pos="100000">
                <a:srgbClr val="C7D7E5"/>
              </a:gs>
            </a:gsLst>
            <a:lin ang="10800000" scaled="0"/>
          </a:gradFill>
          <a:ln w="44450">
            <a:gradFill>
              <a:gsLst>
                <a:gs pos="0">
                  <a:srgbClr val="8471F2"/>
                </a:gs>
                <a:gs pos="100000">
                  <a:srgbClr val="82C1EA"/>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tangle 40">
            <a:extLst>
              <a:ext uri="{FF2B5EF4-FFF2-40B4-BE49-F238E27FC236}">
                <a16:creationId xmlns:a16="http://schemas.microsoft.com/office/drawing/2014/main" id="{6AE88B1F-1921-E05A-5DC5-5E801E3BDDCA}"/>
              </a:ext>
            </a:extLst>
          </p:cNvPr>
          <p:cNvSpPr/>
          <p:nvPr/>
        </p:nvSpPr>
        <p:spPr>
          <a:xfrm rot="10800000" flipV="1">
            <a:off x="11606413" y="2314879"/>
            <a:ext cx="5661735" cy="4789565"/>
          </a:xfrm>
          <a:prstGeom prst="rect">
            <a:avLst/>
          </a:prstGeom>
          <a:gradFill>
            <a:gsLst>
              <a:gs pos="48000">
                <a:schemeClr val="bg1"/>
              </a:gs>
              <a:gs pos="100000">
                <a:srgbClr val="C7D7E5"/>
              </a:gs>
            </a:gsLst>
            <a:lin ang="10800000" scaled="0"/>
          </a:gradFill>
          <a:ln w="44450">
            <a:gradFill>
              <a:gsLst>
                <a:gs pos="0">
                  <a:srgbClr val="8471F2"/>
                </a:gs>
                <a:gs pos="100000">
                  <a:srgbClr val="82C1EA"/>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2" name="TextBox 41">
            <a:extLst>
              <a:ext uri="{FF2B5EF4-FFF2-40B4-BE49-F238E27FC236}">
                <a16:creationId xmlns:a16="http://schemas.microsoft.com/office/drawing/2014/main" id="{9BE51167-76FA-F1E6-3807-BFFD8BAFAFD1}"/>
              </a:ext>
            </a:extLst>
          </p:cNvPr>
          <p:cNvSpPr txBox="1"/>
          <p:nvPr/>
        </p:nvSpPr>
        <p:spPr>
          <a:xfrm>
            <a:off x="6219141" y="4164390"/>
            <a:ext cx="4829859" cy="2654573"/>
          </a:xfrm>
          <a:prstGeom prst="rect">
            <a:avLst/>
          </a:prstGeom>
          <a:noFill/>
        </p:spPr>
        <p:txBody>
          <a:bodyPr wrap="square" lIns="137160" tIns="68580" rIns="137160" bIns="68580" rtlCol="0" anchor="t">
            <a:spAutoFit/>
          </a:bodyPr>
          <a:lstStyle/>
          <a:p>
            <a:pPr algn="ctr"/>
            <a:r>
              <a:rPr lang="en-US" sz="3600" dirty="0">
                <a:solidFill>
                  <a:schemeClr val="tx1">
                    <a:lumMod val="95000"/>
                    <a:lumOff val="5000"/>
                  </a:schemeClr>
                </a:solidFill>
                <a:latin typeface="Anton" pitchFamily="2" charset="77"/>
              </a:rPr>
              <a:t>PowerUP</a:t>
            </a:r>
            <a:br>
              <a:rPr lang="en-US" sz="5400" dirty="0">
                <a:solidFill>
                  <a:schemeClr val="tx1">
                    <a:lumMod val="95000"/>
                    <a:lumOff val="5000"/>
                  </a:schemeClr>
                </a:solidFill>
                <a:latin typeface="Century Gothic" panose="020B0502020202020204" pitchFamily="34" charset="0"/>
                <a:cs typeface="Helvetica"/>
              </a:rPr>
            </a:br>
            <a:r>
              <a:rPr lang="en-US" sz="1950" dirty="0">
                <a:solidFill>
                  <a:schemeClr val="tx1">
                    <a:lumMod val="95000"/>
                    <a:lumOff val="5000"/>
                  </a:schemeClr>
                </a:solidFill>
                <a:latin typeface="Century Gothic" panose="020B0502020202020204" pitchFamily="34" charset="0"/>
                <a:cs typeface="Helvetica"/>
              </a:rPr>
              <a:t>For 12+ XOOM Energy Residential Natural Gas or 12+ Residential Electricity customers, earn a monthly BONUS equal to the average commodity-only charges of your customers’ bills.* </a:t>
            </a:r>
          </a:p>
          <a:p>
            <a:pPr algn="ctr">
              <a:lnSpc>
                <a:spcPct val="100000"/>
              </a:lnSpc>
            </a:pPr>
            <a:endParaRPr lang="en-US" sz="1050" dirty="0">
              <a:solidFill>
                <a:schemeClr val="tx1">
                  <a:lumMod val="95000"/>
                  <a:lumOff val="5000"/>
                </a:schemeClr>
              </a:solidFill>
              <a:latin typeface="Century Gothic" panose="020B0502020202020204" pitchFamily="34" charset="0"/>
              <a:cs typeface="Helvetica"/>
            </a:endParaRPr>
          </a:p>
        </p:txBody>
      </p:sp>
      <p:sp>
        <p:nvSpPr>
          <p:cNvPr id="43" name="TextBox 42">
            <a:extLst>
              <a:ext uri="{FF2B5EF4-FFF2-40B4-BE49-F238E27FC236}">
                <a16:creationId xmlns:a16="http://schemas.microsoft.com/office/drawing/2014/main" id="{1533827C-41B7-E1A5-E3EB-E2822AF9A8A4}"/>
              </a:ext>
            </a:extLst>
          </p:cNvPr>
          <p:cNvSpPr txBox="1"/>
          <p:nvPr/>
        </p:nvSpPr>
        <p:spPr>
          <a:xfrm>
            <a:off x="1293625" y="4236522"/>
            <a:ext cx="4116575" cy="2262158"/>
          </a:xfrm>
          <a:prstGeom prst="rect">
            <a:avLst/>
          </a:prstGeom>
          <a:noFill/>
        </p:spPr>
        <p:txBody>
          <a:bodyPr wrap="square" lIns="137160" tIns="68580" rIns="137160" bIns="68580" rtlCol="0" anchor="t">
            <a:spAutoFit/>
          </a:bodyPr>
          <a:lstStyle/>
          <a:p>
            <a:pPr algn="ctr"/>
            <a:r>
              <a:rPr lang="en-US" sz="3600" dirty="0">
                <a:solidFill>
                  <a:schemeClr val="tx1">
                    <a:lumMod val="95000"/>
                    <a:lumOff val="5000"/>
                  </a:schemeClr>
                </a:solidFill>
                <a:latin typeface="Anton" pitchFamily="2" charset="77"/>
                <a:cs typeface="Helvetica"/>
              </a:rPr>
              <a:t>Refer-a-Friend</a:t>
            </a:r>
            <a:br>
              <a:rPr lang="en-US" sz="5400" dirty="0">
                <a:latin typeface="Century Gothic" panose="020B0502020202020204" pitchFamily="34" charset="0"/>
                <a:cs typeface="Helvetica"/>
              </a:rPr>
            </a:br>
            <a:r>
              <a:rPr lang="en-US" sz="1950" dirty="0">
                <a:solidFill>
                  <a:schemeClr val="tx1">
                    <a:lumMod val="95000"/>
                    <a:lumOff val="5000"/>
                  </a:schemeClr>
                </a:solidFill>
                <a:latin typeface="Century Gothic" panose="020B0502020202020204" pitchFamily="34" charset="0"/>
                <a:cs typeface="Helvetica"/>
              </a:rPr>
              <a:t>For EVERY 5 Flash Mobile referred customers, earn</a:t>
            </a:r>
            <a:br>
              <a:rPr lang="en-US" sz="1950" dirty="0">
                <a:solidFill>
                  <a:schemeClr val="tx1">
                    <a:lumMod val="95000"/>
                    <a:lumOff val="5000"/>
                  </a:schemeClr>
                </a:solidFill>
                <a:latin typeface="Century Gothic" panose="020B0502020202020204" pitchFamily="34" charset="0"/>
                <a:cs typeface="Helvetica"/>
              </a:rPr>
            </a:br>
            <a:r>
              <a:rPr lang="en-US" sz="1950" dirty="0">
                <a:solidFill>
                  <a:schemeClr val="tx1">
                    <a:lumMod val="95000"/>
                    <a:lumOff val="5000"/>
                  </a:schemeClr>
                </a:solidFill>
                <a:latin typeface="Century Gothic" panose="020B0502020202020204" pitchFamily="34" charset="0"/>
                <a:cs typeface="Helvetica"/>
              </a:rPr>
              <a:t>a monthly CREDIT equal to one line of your service.*</a:t>
            </a:r>
          </a:p>
          <a:p>
            <a:pPr algn="ctr">
              <a:lnSpc>
                <a:spcPct val="100000"/>
              </a:lnSpc>
            </a:pPr>
            <a:endParaRPr lang="en-US" sz="2400" dirty="0">
              <a:solidFill>
                <a:schemeClr val="tx1">
                  <a:lumMod val="95000"/>
                  <a:lumOff val="5000"/>
                </a:schemeClr>
              </a:solidFill>
              <a:latin typeface="Century Gothic" panose="020B0502020202020204" pitchFamily="34" charset="0"/>
              <a:cs typeface="Helvetica"/>
            </a:endParaRPr>
          </a:p>
        </p:txBody>
      </p:sp>
      <p:sp>
        <p:nvSpPr>
          <p:cNvPr id="44" name="TextBox 43">
            <a:extLst>
              <a:ext uri="{FF2B5EF4-FFF2-40B4-BE49-F238E27FC236}">
                <a16:creationId xmlns:a16="http://schemas.microsoft.com/office/drawing/2014/main" id="{2572E912-93FD-374A-FD93-938AA2166E89}"/>
              </a:ext>
            </a:extLst>
          </p:cNvPr>
          <p:cNvSpPr txBox="1"/>
          <p:nvPr/>
        </p:nvSpPr>
        <p:spPr>
          <a:xfrm>
            <a:off x="11802378" y="4164390"/>
            <a:ext cx="5214810" cy="2492990"/>
          </a:xfrm>
          <a:prstGeom prst="rect">
            <a:avLst/>
          </a:prstGeom>
          <a:noFill/>
        </p:spPr>
        <p:txBody>
          <a:bodyPr wrap="square" lIns="137160" tIns="68580" rIns="137160" bIns="68580" rtlCol="0" anchor="t">
            <a:spAutoFit/>
          </a:bodyPr>
          <a:lstStyle/>
          <a:p>
            <a:pPr algn="ctr">
              <a:lnSpc>
                <a:spcPct val="100000"/>
              </a:lnSpc>
            </a:pPr>
            <a:r>
              <a:rPr lang="en-US" sz="3600" dirty="0">
                <a:solidFill>
                  <a:schemeClr val="tx1">
                    <a:lumMod val="95000"/>
                    <a:lumOff val="5000"/>
                  </a:schemeClr>
                </a:solidFill>
                <a:latin typeface="Anton" pitchFamily="2" charset="77"/>
                <a:cs typeface="Helvetica"/>
              </a:rPr>
              <a:t>Refer-a-Friend</a:t>
            </a:r>
            <a:br>
              <a:rPr lang="en-US" sz="5400" dirty="0">
                <a:latin typeface="Century Gothic" panose="020B0502020202020204" pitchFamily="34" charset="0"/>
                <a:cs typeface="Helvetica"/>
              </a:rPr>
            </a:br>
            <a:r>
              <a:rPr lang="en-US" sz="1950" dirty="0">
                <a:solidFill>
                  <a:schemeClr val="tx1">
                    <a:lumMod val="95000"/>
                    <a:lumOff val="5000"/>
                  </a:schemeClr>
                </a:solidFill>
                <a:latin typeface="Century Gothic" panose="020B0502020202020204" pitchFamily="34" charset="0"/>
                <a:cs typeface="Helvetica"/>
              </a:rPr>
              <a:t>For EVERY 5 referred customers who enroll in and authenticate an IDSeal Annual plan, earn a monthly BONUS equal to the monthly cost of your Annual subscriptions on your flagged accounts, up to 4 BONUSES.*</a:t>
            </a:r>
          </a:p>
        </p:txBody>
      </p:sp>
      <p:pic>
        <p:nvPicPr>
          <p:cNvPr id="45" name="Picture 44" descr="A purple logo with black background&#10;&#10;AI-generated content may be incorrect.">
            <a:extLst>
              <a:ext uri="{FF2B5EF4-FFF2-40B4-BE49-F238E27FC236}">
                <a16:creationId xmlns:a16="http://schemas.microsoft.com/office/drawing/2014/main" id="{CEBCF87E-FB4E-8C8B-D50C-216F968640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1356" y="3079894"/>
            <a:ext cx="1431105" cy="889887"/>
          </a:xfrm>
          <a:prstGeom prst="rect">
            <a:avLst/>
          </a:prstGeom>
        </p:spPr>
      </p:pic>
      <p:pic>
        <p:nvPicPr>
          <p:cNvPr id="46" name="Picture 6" descr="XOOM Energy">
            <a:extLst>
              <a:ext uri="{FF2B5EF4-FFF2-40B4-BE49-F238E27FC236}">
                <a16:creationId xmlns:a16="http://schemas.microsoft.com/office/drawing/2014/main" id="{0377910C-823E-A418-8029-DDD4C15CAF7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4200" y="3097539"/>
            <a:ext cx="3309593" cy="7735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EFB20E2C-3BCE-B165-96D2-39D66ADB4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7800" y="3086100"/>
            <a:ext cx="3033248" cy="687537"/>
          </a:xfrm>
          <a:prstGeom prst="rect">
            <a:avLst/>
          </a:prstGeom>
        </p:spPr>
      </p:pic>
    </p:spTree>
    <p:extLst>
      <p:ext uri="{BB962C8B-B14F-4D97-AF65-F5344CB8AC3E}">
        <p14:creationId xmlns:p14="http://schemas.microsoft.com/office/powerpoint/2010/main" val="213921131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1006</Words>
  <Application>Microsoft Office PowerPoint</Application>
  <PresentationFormat>Custom</PresentationFormat>
  <Paragraphs>190</Paragraphs>
  <Slides>14</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Century Gothic Paneuropean Italics</vt:lpstr>
      <vt:lpstr>Helvetica Neue</vt:lpstr>
      <vt:lpstr>Antonio</vt:lpstr>
      <vt:lpstr>Arial Narrow</vt:lpstr>
      <vt:lpstr>Century Gothic Paneuropean Bold Italics</vt:lpstr>
      <vt:lpstr>Anton</vt:lpstr>
      <vt:lpstr>Calibri</vt:lpstr>
      <vt:lpstr>Aptos</vt:lpstr>
      <vt:lpstr>Century Gothic Paneuropean Bold</vt:lpstr>
      <vt:lpstr>Century Gothic Paneuropean</vt:lpstr>
      <vt:lpstr>Century Gothic</vt:lpstr>
      <vt:lpstr>Antonio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Updated_ACN Opportunity Presentation - 012226.pptx</dc:title>
  <dc:creator>jeff street</dc:creator>
  <cp:lastModifiedBy>Adry Huayanca</cp:lastModifiedBy>
  <cp:revision>26</cp:revision>
  <dcterms:created xsi:type="dcterms:W3CDTF">2006-08-16T00:00:00Z</dcterms:created>
  <dcterms:modified xsi:type="dcterms:W3CDTF">2026-02-06T18:51:22Z</dcterms:modified>
  <dc:identifier>DAG_QIlLU-M</dc:identifier>
</cp:coreProperties>
</file>